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1"/>
  </p:notesMasterIdLst>
  <p:sldIdLst>
    <p:sldId id="293" r:id="rId2"/>
    <p:sldId id="310" r:id="rId3"/>
    <p:sldId id="313" r:id="rId4"/>
    <p:sldId id="312" r:id="rId5"/>
    <p:sldId id="314" r:id="rId6"/>
    <p:sldId id="261" r:id="rId7"/>
    <p:sldId id="306" r:id="rId8"/>
    <p:sldId id="301" r:id="rId9"/>
    <p:sldId id="322" r:id="rId10"/>
    <p:sldId id="321" r:id="rId11"/>
    <p:sldId id="320" r:id="rId12"/>
    <p:sldId id="345" r:id="rId13"/>
    <p:sldId id="302" r:id="rId14"/>
    <p:sldId id="303" r:id="rId15"/>
    <p:sldId id="333" r:id="rId16"/>
    <p:sldId id="268" r:id="rId17"/>
    <p:sldId id="271" r:id="rId18"/>
    <p:sldId id="300" r:id="rId19"/>
    <p:sldId id="323" r:id="rId20"/>
    <p:sldId id="272" r:id="rId21"/>
    <p:sldId id="340" r:id="rId22"/>
    <p:sldId id="339" r:id="rId23"/>
    <p:sldId id="336" r:id="rId24"/>
    <p:sldId id="338" r:id="rId25"/>
    <p:sldId id="304" r:id="rId26"/>
    <p:sldId id="305" r:id="rId27"/>
    <p:sldId id="308" r:id="rId28"/>
    <p:sldId id="317" r:id="rId29"/>
    <p:sldId id="316" r:id="rId30"/>
    <p:sldId id="332" r:id="rId31"/>
    <p:sldId id="331" r:id="rId32"/>
    <p:sldId id="324" r:id="rId33"/>
    <p:sldId id="325" r:id="rId34"/>
    <p:sldId id="326" r:id="rId35"/>
    <p:sldId id="328" r:id="rId36"/>
    <p:sldId id="329" r:id="rId37"/>
    <p:sldId id="344" r:id="rId38"/>
    <p:sldId id="346" r:id="rId39"/>
    <p:sldId id="347"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25" autoAdjust="0"/>
    <p:restoredTop sz="94660"/>
  </p:normalViewPr>
  <p:slideViewPr>
    <p:cSldViewPr>
      <p:cViewPr>
        <p:scale>
          <a:sx n="100" d="100"/>
          <a:sy n="100" d="100"/>
        </p:scale>
        <p:origin x="-1386" y="-1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29D5AF-3087-4058-AFDA-F5B0A0652E2B}" type="datetimeFigureOut">
              <a:rPr lang="en-US" smtClean="0"/>
              <a:t>6/23/2016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BBCFBA-DF92-450D-A065-2E9E0EAF9105}" type="slidenum">
              <a:rPr lang="en-US" smtClean="0"/>
              <a:t>‹#›</a:t>
            </a:fld>
            <a:endParaRPr lang="en-US"/>
          </a:p>
        </p:txBody>
      </p:sp>
    </p:spTree>
    <p:extLst>
      <p:ext uri="{BB962C8B-B14F-4D97-AF65-F5344CB8AC3E}">
        <p14:creationId xmlns:p14="http://schemas.microsoft.com/office/powerpoint/2010/main" val="126578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2</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3</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4</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5</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6203" eaLnBrk="0" fontAlgn="base" hangingPunct="0">
              <a:spcBef>
                <a:spcPct val="30000"/>
              </a:spcBef>
              <a:spcAft>
                <a:spcPct val="0"/>
              </a:spcAft>
              <a:defRPr/>
            </a:pPr>
            <a:r>
              <a:rPr lang="en-US" b="1" dirty="0">
                <a:solidFill>
                  <a:srgbClr val="1304DA"/>
                </a:solidFill>
                <a:cs typeface="Arial" panose="020B0604020202020204" pitchFamily="34" charset="0"/>
              </a:rPr>
              <a:t>To find a possible alternative to the current UV protecting agents used in sunscreens:</a:t>
            </a:r>
          </a:p>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7</a:t>
            </a:fld>
            <a:endParaRPr lang="en-US" altLang="en-US"/>
          </a:p>
        </p:txBody>
      </p:sp>
    </p:spTree>
    <p:extLst>
      <p:ext uri="{BB962C8B-B14F-4D97-AF65-F5344CB8AC3E}">
        <p14:creationId xmlns:p14="http://schemas.microsoft.com/office/powerpoint/2010/main" val="3087043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9</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10</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11</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15</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6203" eaLnBrk="0" fontAlgn="base" hangingPunct="0">
              <a:spcBef>
                <a:spcPct val="30000"/>
              </a:spcBef>
              <a:spcAft>
                <a:spcPct val="0"/>
              </a:spcAft>
              <a:defRPr/>
            </a:pPr>
            <a:r>
              <a:rPr lang="en-US" b="1" dirty="0">
                <a:solidFill>
                  <a:srgbClr val="1304DA"/>
                </a:solidFill>
                <a:cs typeface="Arial" panose="020B0604020202020204" pitchFamily="34" charset="0"/>
              </a:rPr>
              <a:t>To find a possible alternative to the current UV protecting agents used in sunscreens:</a:t>
            </a:r>
          </a:p>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16</a:t>
            </a:fld>
            <a:endParaRPr lang="en-US" altLang="en-US"/>
          </a:p>
        </p:txBody>
      </p:sp>
    </p:spTree>
    <p:extLst>
      <p:ext uri="{BB962C8B-B14F-4D97-AF65-F5344CB8AC3E}">
        <p14:creationId xmlns:p14="http://schemas.microsoft.com/office/powerpoint/2010/main" val="3087043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6203" eaLnBrk="0" fontAlgn="base" hangingPunct="0">
              <a:spcBef>
                <a:spcPct val="30000"/>
              </a:spcBef>
              <a:spcAft>
                <a:spcPct val="0"/>
              </a:spcAft>
              <a:defRPr/>
            </a:pPr>
            <a:r>
              <a:rPr lang="en-US" b="1" dirty="0">
                <a:solidFill>
                  <a:srgbClr val="1304DA"/>
                </a:solidFill>
                <a:cs typeface="Arial" panose="020B0604020202020204" pitchFamily="34" charset="0"/>
              </a:rPr>
              <a:t>To find a possible alternative to the current UV protecting agents used in sunscreens:</a:t>
            </a:r>
          </a:p>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17</a:t>
            </a:fld>
            <a:endParaRPr lang="en-US" altLang="en-US"/>
          </a:p>
        </p:txBody>
      </p:sp>
    </p:spTree>
    <p:extLst>
      <p:ext uri="{BB962C8B-B14F-4D97-AF65-F5344CB8AC3E}">
        <p14:creationId xmlns:p14="http://schemas.microsoft.com/office/powerpoint/2010/main" val="3087043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BBCFBA-DF92-450D-A065-2E9E0EAF9105}" type="slidenum">
              <a:rPr lang="en-US" smtClean="0"/>
              <a:t>18</a:t>
            </a:fld>
            <a:endParaRPr lang="en-US"/>
          </a:p>
        </p:txBody>
      </p:sp>
    </p:spTree>
    <p:extLst>
      <p:ext uri="{BB962C8B-B14F-4D97-AF65-F5344CB8AC3E}">
        <p14:creationId xmlns:p14="http://schemas.microsoft.com/office/powerpoint/2010/main" val="4153640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19</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20</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21</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22</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28</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29</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32</a:t>
            </a:fld>
            <a:endParaRPr lang="en-US" altLang="en-US"/>
          </a:p>
        </p:txBody>
      </p:sp>
    </p:spTree>
    <p:extLst>
      <p:ext uri="{BB962C8B-B14F-4D97-AF65-F5344CB8AC3E}">
        <p14:creationId xmlns:p14="http://schemas.microsoft.com/office/powerpoint/2010/main" val="3263016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61A468-4800-448E-BF3F-AD9C6B6AEC81}" type="slidenum">
              <a:rPr lang="en-US" altLang="en-US" smtClean="0"/>
              <a:pPr>
                <a:defRPr/>
              </a:pPr>
              <a:t>36</a:t>
            </a:fld>
            <a:endParaRPr lang="en-US" altLang="en-US"/>
          </a:p>
        </p:txBody>
      </p:sp>
    </p:spTree>
    <p:extLst>
      <p:ext uri="{BB962C8B-B14F-4D97-AF65-F5344CB8AC3E}">
        <p14:creationId xmlns:p14="http://schemas.microsoft.com/office/powerpoint/2010/main" val="4286635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DB48B409-99FE-4849-BD44-D6C4E555954C}" type="datetimeFigureOut">
              <a:rPr lang="en-US" smtClean="0"/>
              <a:t>6/23/2016</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D7712787-A682-4960-8D0D-6488EF0589E3}"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48B409-99FE-4849-BD44-D6C4E555954C}" type="datetimeFigureOut">
              <a:rPr lang="en-US" smtClean="0"/>
              <a:t>6/23/2016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712787-A682-4960-8D0D-6488EF0589E3}"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DB48B409-99FE-4849-BD44-D6C4E555954C}" type="datetimeFigureOut">
              <a:rPr lang="en-US" smtClean="0"/>
              <a:t>6/23/2016</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D7712787-A682-4960-8D0D-6488EF0589E3}"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48B409-99FE-4849-BD44-D6C4E555954C}" type="datetimeFigureOut">
              <a:rPr lang="en-US" smtClean="0"/>
              <a:t>6/23/2016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712787-A682-4960-8D0D-6488EF0589E3}"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B48B409-99FE-4849-BD44-D6C4E555954C}" type="datetimeFigureOut">
              <a:rPr lang="en-US" smtClean="0"/>
              <a:t>6/23/2016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712787-A682-4960-8D0D-6488EF0589E3}"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B48B409-99FE-4849-BD44-D6C4E555954C}" type="datetimeFigureOut">
              <a:rPr lang="en-US" smtClean="0"/>
              <a:t>6/23/2016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712787-A682-4960-8D0D-6488EF0589E3}"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DB48B409-99FE-4849-BD44-D6C4E555954C}" type="datetimeFigureOut">
              <a:rPr lang="en-US" smtClean="0"/>
              <a:t>6/23/2016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712787-A682-4960-8D0D-6488EF0589E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48B409-99FE-4849-BD44-D6C4E555954C}" type="datetimeFigureOut">
              <a:rPr lang="en-US" smtClean="0"/>
              <a:t>6/23/2016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D7712787-A682-4960-8D0D-6488EF0589E3}"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48B409-99FE-4849-BD44-D6C4E555954C}" type="datetimeFigureOut">
              <a:rPr lang="en-US" smtClean="0"/>
              <a:t>6/23/2016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712787-A682-4960-8D0D-6488EF0589E3}"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48B409-99FE-4849-BD44-D6C4E555954C}" type="datetimeFigureOut">
              <a:rPr lang="en-US" smtClean="0"/>
              <a:t>6/23/2016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712787-A682-4960-8D0D-6488EF0589E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48B409-99FE-4849-BD44-D6C4E555954C}" type="datetimeFigureOut">
              <a:rPr lang="en-US" smtClean="0"/>
              <a:t>6/23/2016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D7712787-A682-4960-8D0D-6488EF0589E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DB48B409-99FE-4849-BD44-D6C4E555954C}" type="datetimeFigureOut">
              <a:rPr lang="en-US" smtClean="0"/>
              <a:t>6/23/2016</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D7712787-A682-4960-8D0D-6488EF0589E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www.clorders.com/pics/bullfrogmain.jpg"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wmf"/><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37.jpeg"/><Relationship Id="rId18" Type="http://schemas.microsoft.com/office/2007/relationships/hdphoto" Target="../media/hdphoto8.wdp"/><Relationship Id="rId26" Type="http://schemas.microsoft.com/office/2007/relationships/hdphoto" Target="../media/hdphoto12.wdp"/><Relationship Id="rId3" Type="http://schemas.openxmlformats.org/officeDocument/2006/relationships/image" Target="../media/image32.jpeg"/><Relationship Id="rId21" Type="http://schemas.openxmlformats.org/officeDocument/2006/relationships/image" Target="../media/image41.jpeg"/><Relationship Id="rId34" Type="http://schemas.microsoft.com/office/2007/relationships/hdphoto" Target="../media/hdphoto16.wdp"/><Relationship Id="rId7" Type="http://schemas.openxmlformats.org/officeDocument/2006/relationships/image" Target="../media/image34.jpeg"/><Relationship Id="rId12" Type="http://schemas.microsoft.com/office/2007/relationships/hdphoto" Target="../media/hdphoto5.wdp"/><Relationship Id="rId17" Type="http://schemas.openxmlformats.org/officeDocument/2006/relationships/image" Target="../media/image39.jpeg"/><Relationship Id="rId25" Type="http://schemas.openxmlformats.org/officeDocument/2006/relationships/image" Target="../media/image43.jpeg"/><Relationship Id="rId33" Type="http://schemas.openxmlformats.org/officeDocument/2006/relationships/image" Target="../media/image47.jpeg"/><Relationship Id="rId2" Type="http://schemas.openxmlformats.org/officeDocument/2006/relationships/notesSlide" Target="../notesSlides/notesSlide16.xml"/><Relationship Id="rId16" Type="http://schemas.microsoft.com/office/2007/relationships/hdphoto" Target="../media/hdphoto7.wdp"/><Relationship Id="rId20" Type="http://schemas.microsoft.com/office/2007/relationships/hdphoto" Target="../media/hdphoto9.wdp"/><Relationship Id="rId29" Type="http://schemas.openxmlformats.org/officeDocument/2006/relationships/image" Target="../media/image45.jpeg"/><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36.jpeg"/><Relationship Id="rId24" Type="http://schemas.microsoft.com/office/2007/relationships/hdphoto" Target="../media/hdphoto11.wdp"/><Relationship Id="rId32" Type="http://schemas.microsoft.com/office/2007/relationships/hdphoto" Target="../media/hdphoto15.wdp"/><Relationship Id="rId5" Type="http://schemas.openxmlformats.org/officeDocument/2006/relationships/image" Target="../media/image33.jpeg"/><Relationship Id="rId15" Type="http://schemas.openxmlformats.org/officeDocument/2006/relationships/image" Target="../media/image38.jpeg"/><Relationship Id="rId23" Type="http://schemas.openxmlformats.org/officeDocument/2006/relationships/image" Target="../media/image42.jpeg"/><Relationship Id="rId28" Type="http://schemas.microsoft.com/office/2007/relationships/hdphoto" Target="../media/hdphoto13.wdp"/><Relationship Id="rId10" Type="http://schemas.microsoft.com/office/2007/relationships/hdphoto" Target="../media/hdphoto4.wdp"/><Relationship Id="rId19" Type="http://schemas.openxmlformats.org/officeDocument/2006/relationships/image" Target="../media/image40.jpeg"/><Relationship Id="rId31" Type="http://schemas.openxmlformats.org/officeDocument/2006/relationships/image" Target="../media/image46.jpeg"/><Relationship Id="rId4" Type="http://schemas.microsoft.com/office/2007/relationships/hdphoto" Target="../media/hdphoto1.wdp"/><Relationship Id="rId9" Type="http://schemas.openxmlformats.org/officeDocument/2006/relationships/image" Target="../media/image35.jpeg"/><Relationship Id="rId14" Type="http://schemas.microsoft.com/office/2007/relationships/hdphoto" Target="../media/hdphoto6.wdp"/><Relationship Id="rId22" Type="http://schemas.microsoft.com/office/2007/relationships/hdphoto" Target="../media/hdphoto10.wdp"/><Relationship Id="rId27" Type="http://schemas.openxmlformats.org/officeDocument/2006/relationships/image" Target="../media/image44.jpeg"/><Relationship Id="rId30" Type="http://schemas.microsoft.com/office/2007/relationships/hdphoto" Target="../media/hdphoto14.wdp"/></Relationships>
</file>

<file path=ppt/slides/_rels/slide2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1.xml"/><Relationship Id="rId6" Type="http://schemas.openxmlformats.org/officeDocument/2006/relationships/image" Target="../media/image58.emf"/><Relationship Id="rId5" Type="http://schemas.openxmlformats.org/officeDocument/2006/relationships/image" Target="../media/image57.emf"/><Relationship Id="rId4" Type="http://schemas.openxmlformats.org/officeDocument/2006/relationships/image" Target="../media/image56.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png"/><Relationship Id="rId7" Type="http://schemas.openxmlformats.org/officeDocument/2006/relationships/image" Target="../media/image64.jpeg"/><Relationship Id="rId2" Type="http://schemas.openxmlformats.org/officeDocument/2006/relationships/image" Target="../media/image59.gif"/><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emf"/></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w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69.gif"/></Relationships>
</file>

<file path=ppt/slides/_rels/slide3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hyperlink" Target="https://en.wikipedia.org/wiki/Homeostasis" TargetMode="External"/><Relationship Id="rId3" Type="http://schemas.openxmlformats.org/officeDocument/2006/relationships/hyperlink" Target="https://en.wikipedia.org/wiki/Superoxide" TargetMode="External"/><Relationship Id="rId7" Type="http://schemas.openxmlformats.org/officeDocument/2006/relationships/hyperlink" Target="https://en.wikipedia.org/wiki/Cell_signaling" TargetMode="External"/><Relationship Id="rId2" Type="http://schemas.openxmlformats.org/officeDocument/2006/relationships/hyperlink" Target="https://en.wikipedia.org/wiki/Peroxide" TargetMode="External"/><Relationship Id="rId1" Type="http://schemas.openxmlformats.org/officeDocument/2006/relationships/slideLayout" Target="../slideLayouts/slideLayout7.xml"/><Relationship Id="rId6" Type="http://schemas.openxmlformats.org/officeDocument/2006/relationships/hyperlink" Target="https://en.wikipedia.org/wiki/Oxygen" TargetMode="External"/><Relationship Id="rId5" Type="http://schemas.openxmlformats.org/officeDocument/2006/relationships/hyperlink" Target="https://en.wikipedia.org/wiki/Singlet_oxygen" TargetMode="External"/><Relationship Id="rId10" Type="http://schemas.openxmlformats.org/officeDocument/2006/relationships/hyperlink" Target="https://en.wikipedia.org/wiki/Oxidative_stress" TargetMode="External"/><Relationship Id="rId4" Type="http://schemas.openxmlformats.org/officeDocument/2006/relationships/hyperlink" Target="https://en.wikipedia.org/wiki/Hydroxyl_radical" TargetMode="External"/><Relationship Id="rId9" Type="http://schemas.openxmlformats.org/officeDocument/2006/relationships/hyperlink" Target="https://en.wikipedia.org/wiki/Ultraviolet_light"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en.wikipedia.org/wiki/Cdk1" TargetMode="External"/><Relationship Id="rId13" Type="http://schemas.openxmlformats.org/officeDocument/2006/relationships/hyperlink" Target="https://en.wikipedia.org/wiki/Cdk2" TargetMode="External"/><Relationship Id="rId18" Type="http://schemas.openxmlformats.org/officeDocument/2006/relationships/hyperlink" Target="https://en.wikipedia.org/wiki/Cyclin_A" TargetMode="External"/><Relationship Id="rId26" Type="http://schemas.openxmlformats.org/officeDocument/2006/relationships/hyperlink" Target="#cite_note-pmid15899785-5"/><Relationship Id="rId3" Type="http://schemas.openxmlformats.org/officeDocument/2006/relationships/hyperlink" Target="https://en.wikipedia.org/wiki/MRNA" TargetMode="External"/><Relationship Id="rId21" Type="http://schemas.openxmlformats.org/officeDocument/2006/relationships/hyperlink" Target="https://en.wikipedia.org/wiki/Cyclin-dependent_kinase_2" TargetMode="External"/><Relationship Id="rId7" Type="http://schemas.openxmlformats.org/officeDocument/2006/relationships/hyperlink" Target="https://en.wikipedia.org/wiki/Mitosis" TargetMode="External"/><Relationship Id="rId12" Type="http://schemas.openxmlformats.org/officeDocument/2006/relationships/hyperlink" Target="https://en.wikipedia.org/wiki/G1_phase" TargetMode="External"/><Relationship Id="rId17" Type="http://schemas.openxmlformats.org/officeDocument/2006/relationships/hyperlink" Target="https://en.wikipedia.org/wiki/Cyclin_D" TargetMode="External"/><Relationship Id="rId25" Type="http://schemas.openxmlformats.org/officeDocument/2006/relationships/hyperlink" Target="https://en.wikipedia.org/wiki/Cell_cycle_checkpoint#G1_.28Restriction.29_Checkpoint" TargetMode="External"/><Relationship Id="rId2" Type="http://schemas.openxmlformats.org/officeDocument/2006/relationships/hyperlink" Target="https://en.wikipedia.org/wiki/Cell_cycle" TargetMode="External"/><Relationship Id="rId16" Type="http://schemas.openxmlformats.org/officeDocument/2006/relationships/hyperlink" Target="https://en.wikipedia.org/wiki/Enzyme_inhibitor" TargetMode="External"/><Relationship Id="rId20" Type="http://schemas.openxmlformats.org/officeDocument/2006/relationships/hyperlink" Target="https://en.wikipedia.org/wiki/Cyclin" TargetMode="External"/><Relationship Id="rId1" Type="http://schemas.openxmlformats.org/officeDocument/2006/relationships/slideLayout" Target="../slideLayouts/slideLayout7.xml"/><Relationship Id="rId6" Type="http://schemas.openxmlformats.org/officeDocument/2006/relationships/hyperlink" Target="https://en.wikipedia.org/wiki/DNA" TargetMode="External"/><Relationship Id="rId11" Type="http://schemas.openxmlformats.org/officeDocument/2006/relationships/hyperlink" Target="https://en.wikipedia.org/wiki/Maturation_promoting_factor" TargetMode="External"/><Relationship Id="rId24" Type="http://schemas.openxmlformats.org/officeDocument/2006/relationships/hyperlink" Target="https://en.wikipedia.org/wiki/Cyclin-dependent_kinase_6" TargetMode="External"/><Relationship Id="rId5" Type="http://schemas.openxmlformats.org/officeDocument/2006/relationships/hyperlink" Target="https://en.wikipedia.org/wiki/Histones" TargetMode="External"/><Relationship Id="rId15" Type="http://schemas.openxmlformats.org/officeDocument/2006/relationships/hyperlink" Target="https://en.wikipedia.org/wiki/Phosphorylation" TargetMode="External"/><Relationship Id="rId23" Type="http://schemas.openxmlformats.org/officeDocument/2006/relationships/hyperlink" Target="https://en.wikipedia.org/wiki/Cyclin-dependent_kinase_4" TargetMode="External"/><Relationship Id="rId28" Type="http://schemas.openxmlformats.org/officeDocument/2006/relationships/hyperlink" Target="https://en.wikipedia.org/wiki/P53" TargetMode="External"/><Relationship Id="rId10" Type="http://schemas.openxmlformats.org/officeDocument/2006/relationships/hyperlink" Target="#cite_note-pmid10582242-3"/><Relationship Id="rId19" Type="http://schemas.openxmlformats.org/officeDocument/2006/relationships/hyperlink" Target="https://en.wikipedia.org/wiki/Cyclin-dependent_kinase_inhibitor" TargetMode="External"/><Relationship Id="rId4" Type="http://schemas.openxmlformats.org/officeDocument/2006/relationships/hyperlink" Target="https://en.wikipedia.org/wiki/Proteins" TargetMode="External"/><Relationship Id="rId9" Type="http://schemas.openxmlformats.org/officeDocument/2006/relationships/hyperlink" Target="#cite_note-pmid11089869-2"/><Relationship Id="rId14" Type="http://schemas.openxmlformats.org/officeDocument/2006/relationships/hyperlink" Target="https://en.wikipedia.org/wiki/S_phase" TargetMode="External"/><Relationship Id="rId22" Type="http://schemas.openxmlformats.org/officeDocument/2006/relationships/hyperlink" Target="https://en.wikipedia.org/wiki/Cyclin-dependent_kinase_1" TargetMode="External"/><Relationship Id="rId27" Type="http://schemas.openxmlformats.org/officeDocument/2006/relationships/hyperlink" Target="https://en.wikipedia.org/wiki/Cellular_senescence"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upload.wikimedia.org/wikipedia/commons/c/ce/Cyclin_Expression.sv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eemasingh\Pictures\Photo00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563" y="2447964"/>
            <a:ext cx="7557025" cy="19263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38100" y="381000"/>
            <a:ext cx="9067801" cy="1938992"/>
          </a:xfrm>
          <a:prstGeom prst="rect">
            <a:avLst/>
          </a:prstGeom>
        </p:spPr>
        <p:txBody>
          <a:bodyPr wrap="square">
            <a:spAutoFit/>
          </a:bodyPr>
          <a:lstStyle/>
          <a:p>
            <a:pPr algn="ctr"/>
            <a:r>
              <a:rPr lang="en-US" sz="4000" b="1" dirty="0" smtClean="0">
                <a:solidFill>
                  <a:srgbClr val="002060"/>
                </a:solidFill>
                <a:latin typeface="Calligraph421 BT" panose="03060702050402020204" pitchFamily="66" charset="0"/>
                <a:cs typeface="Arial" panose="020B0604020202020204" pitchFamily="34" charset="0"/>
              </a:rPr>
              <a:t>Chemo-protective </a:t>
            </a:r>
            <a:r>
              <a:rPr lang="en-US" sz="4000" b="1" dirty="0">
                <a:solidFill>
                  <a:srgbClr val="002060"/>
                </a:solidFill>
                <a:latin typeface="Calligraph421 BT" panose="03060702050402020204" pitchFamily="66" charset="0"/>
                <a:cs typeface="Arial" panose="020B0604020202020204" pitchFamily="34" charset="0"/>
              </a:rPr>
              <a:t>A</a:t>
            </a:r>
            <a:r>
              <a:rPr lang="en-US" sz="4000" b="1" dirty="0" smtClean="0">
                <a:solidFill>
                  <a:srgbClr val="002060"/>
                </a:solidFill>
                <a:latin typeface="Calligraph421 BT" panose="03060702050402020204" pitchFamily="66" charset="0"/>
                <a:cs typeface="Arial" panose="020B0604020202020204" pitchFamily="34" charset="0"/>
              </a:rPr>
              <a:t>ction </a:t>
            </a:r>
            <a:r>
              <a:rPr lang="en-US" sz="4000" b="1" dirty="0">
                <a:solidFill>
                  <a:srgbClr val="002060"/>
                </a:solidFill>
                <a:latin typeface="Calligraph421 BT" panose="03060702050402020204" pitchFamily="66" charset="0"/>
                <a:cs typeface="Arial" panose="020B0604020202020204" pitchFamily="34" charset="0"/>
              </a:rPr>
              <a:t>of </a:t>
            </a:r>
            <a:r>
              <a:rPr lang="en-US" sz="4000" b="1" dirty="0" smtClean="0">
                <a:solidFill>
                  <a:srgbClr val="002060"/>
                </a:solidFill>
                <a:latin typeface="Calligraph421 BT" panose="03060702050402020204" pitchFamily="66" charset="0"/>
                <a:cs typeface="Arial" panose="020B0604020202020204" pitchFamily="34" charset="0"/>
              </a:rPr>
              <a:t>Silver </a:t>
            </a:r>
            <a:r>
              <a:rPr lang="en-US" sz="4000" b="1" dirty="0">
                <a:solidFill>
                  <a:srgbClr val="002060"/>
                </a:solidFill>
                <a:latin typeface="Calligraph421 BT" panose="03060702050402020204" pitchFamily="66" charset="0"/>
                <a:cs typeface="Arial" panose="020B0604020202020204" pitchFamily="34" charset="0"/>
              </a:rPr>
              <a:t>N</a:t>
            </a:r>
            <a:r>
              <a:rPr lang="en-US" sz="4000" b="1" dirty="0" smtClean="0">
                <a:solidFill>
                  <a:srgbClr val="002060"/>
                </a:solidFill>
                <a:latin typeface="Calligraph421 BT" panose="03060702050402020204" pitchFamily="66" charset="0"/>
                <a:cs typeface="Arial" panose="020B0604020202020204" pitchFamily="34" charset="0"/>
              </a:rPr>
              <a:t>anoparticles </a:t>
            </a:r>
            <a:r>
              <a:rPr lang="en-US" sz="4000" b="1" dirty="0">
                <a:solidFill>
                  <a:srgbClr val="002060"/>
                </a:solidFill>
                <a:latin typeface="Calligraph421 BT" panose="03060702050402020204" pitchFamily="66" charset="0"/>
                <a:cs typeface="Arial" panose="020B0604020202020204" pitchFamily="34" charset="0"/>
              </a:rPr>
              <a:t>A</a:t>
            </a:r>
            <a:r>
              <a:rPr lang="en-US" sz="4000" b="1" dirty="0" smtClean="0">
                <a:solidFill>
                  <a:srgbClr val="002060"/>
                </a:solidFill>
                <a:latin typeface="Calligraph421 BT" panose="03060702050402020204" pitchFamily="66" charset="0"/>
                <a:cs typeface="Arial" panose="020B0604020202020204" pitchFamily="34" charset="0"/>
              </a:rPr>
              <a:t>gainst UVB-Induced </a:t>
            </a:r>
            <a:r>
              <a:rPr lang="en-US" sz="4000" b="1" dirty="0">
                <a:solidFill>
                  <a:srgbClr val="002060"/>
                </a:solidFill>
                <a:latin typeface="Calligraph421 BT" panose="03060702050402020204" pitchFamily="66" charset="0"/>
                <a:cs typeface="Arial" panose="020B0604020202020204" pitchFamily="34" charset="0"/>
              </a:rPr>
              <a:t>S</a:t>
            </a:r>
            <a:r>
              <a:rPr lang="en-US" sz="4000" b="1" dirty="0" smtClean="0">
                <a:solidFill>
                  <a:srgbClr val="002060"/>
                </a:solidFill>
                <a:latin typeface="Calligraph421 BT" panose="03060702050402020204" pitchFamily="66" charset="0"/>
                <a:cs typeface="Arial" panose="020B0604020202020204" pitchFamily="34" charset="0"/>
              </a:rPr>
              <a:t>kin </a:t>
            </a:r>
            <a:r>
              <a:rPr lang="en-US" sz="4000" b="1" dirty="0">
                <a:solidFill>
                  <a:srgbClr val="002060"/>
                </a:solidFill>
                <a:latin typeface="Calligraph421 BT" panose="03060702050402020204" pitchFamily="66" charset="0"/>
                <a:cs typeface="Arial" panose="020B0604020202020204" pitchFamily="34" charset="0"/>
              </a:rPr>
              <a:t>C</a:t>
            </a:r>
            <a:r>
              <a:rPr lang="en-US" sz="4000" b="1" dirty="0" smtClean="0">
                <a:solidFill>
                  <a:srgbClr val="002060"/>
                </a:solidFill>
                <a:latin typeface="Calligraph421 BT" panose="03060702050402020204" pitchFamily="66" charset="0"/>
                <a:cs typeface="Arial" panose="020B0604020202020204" pitchFamily="34" charset="0"/>
              </a:rPr>
              <a:t>arcinogenesis</a:t>
            </a:r>
            <a:endParaRPr lang="en-US" sz="4000" b="1" dirty="0">
              <a:solidFill>
                <a:srgbClr val="002060"/>
              </a:solidFill>
              <a:latin typeface="Calligraph421 BT" panose="03060702050402020204" pitchFamily="66" charset="0"/>
              <a:cs typeface="Arial" panose="020B0604020202020204" pitchFamily="34" charset="0"/>
            </a:endParaRPr>
          </a:p>
        </p:txBody>
      </p:sp>
      <p:sp>
        <p:nvSpPr>
          <p:cNvPr id="11" name="Rectangle 10"/>
          <p:cNvSpPr/>
          <p:nvPr/>
        </p:nvSpPr>
        <p:spPr>
          <a:xfrm>
            <a:off x="1128802" y="4370339"/>
            <a:ext cx="6976717" cy="1554272"/>
          </a:xfrm>
          <a:prstGeom prst="rect">
            <a:avLst/>
          </a:prstGeom>
        </p:spPr>
        <p:txBody>
          <a:bodyPr wrap="none">
            <a:spAutoFit/>
          </a:bodyPr>
          <a:lstStyle/>
          <a:p>
            <a:pPr algn="ctr"/>
            <a:r>
              <a:rPr lang="en-US" sz="2400" b="1" dirty="0" err="1" smtClean="0">
                <a:solidFill>
                  <a:srgbClr val="FF0000"/>
                </a:solidFill>
                <a:latin typeface="Arial" panose="020B0604020202020204" pitchFamily="34" charset="0"/>
                <a:cs typeface="Arial" panose="020B0604020202020204" pitchFamily="34" charset="0"/>
              </a:rPr>
              <a:t>Seema</a:t>
            </a:r>
            <a:r>
              <a:rPr lang="en-US" sz="2400" b="1" dirty="0" smtClean="0">
                <a:solidFill>
                  <a:srgbClr val="FF0000"/>
                </a:solidFill>
                <a:latin typeface="Arial" panose="020B0604020202020204" pitchFamily="34" charset="0"/>
                <a:cs typeface="Arial" panose="020B0604020202020204" pitchFamily="34" charset="0"/>
              </a:rPr>
              <a:t> Singh, Ph.D.</a:t>
            </a:r>
          </a:p>
          <a:p>
            <a:pPr algn="ctr"/>
            <a:endParaRPr lang="en-US" sz="1100" b="1" dirty="0" smtClean="0">
              <a:solidFill>
                <a:srgbClr val="FF0000"/>
              </a:solidFill>
              <a:latin typeface="Arial" panose="020B0604020202020204" pitchFamily="34" charset="0"/>
              <a:cs typeface="Arial" panose="020B0604020202020204" pitchFamily="34" charset="0"/>
            </a:endParaRPr>
          </a:p>
          <a:p>
            <a:pPr algn="ctr" eaLnBrk="0" hangingPunct="0"/>
            <a:r>
              <a:rPr lang="en-US" sz="2000" b="1" dirty="0">
                <a:solidFill>
                  <a:srgbClr val="002060"/>
                </a:solidFill>
                <a:latin typeface="Arial" panose="020B0604020202020204" pitchFamily="34" charset="0"/>
                <a:cs typeface="Arial" panose="020B0604020202020204" pitchFamily="34" charset="0"/>
              </a:rPr>
              <a:t>Department of Oncologic Sciences</a:t>
            </a:r>
          </a:p>
          <a:p>
            <a:pPr algn="ctr" eaLnBrk="0" hangingPunct="0"/>
            <a:r>
              <a:rPr lang="en-US" sz="2000" b="1" dirty="0">
                <a:solidFill>
                  <a:srgbClr val="002060"/>
                </a:solidFill>
                <a:latin typeface="Arial" panose="020B0604020202020204" pitchFamily="34" charset="0"/>
                <a:cs typeface="Arial" panose="020B0604020202020204" pitchFamily="34" charset="0"/>
              </a:rPr>
              <a:t>Mitchell Cancer Institute</a:t>
            </a:r>
            <a:r>
              <a:rPr lang="en-US" sz="2000" b="1" dirty="0" smtClean="0">
                <a:solidFill>
                  <a:srgbClr val="002060"/>
                </a:solidFill>
                <a:latin typeface="Arial" panose="020B0604020202020204" pitchFamily="34" charset="0"/>
                <a:cs typeface="Arial" panose="020B0604020202020204" pitchFamily="34" charset="0"/>
              </a:rPr>
              <a:t>,  </a:t>
            </a:r>
            <a:r>
              <a:rPr lang="en-US" sz="2000" b="1" dirty="0">
                <a:solidFill>
                  <a:srgbClr val="002060"/>
                </a:solidFill>
                <a:latin typeface="Arial" panose="020B0604020202020204" pitchFamily="34" charset="0"/>
                <a:cs typeface="Arial" panose="020B0604020202020204" pitchFamily="34" charset="0"/>
              </a:rPr>
              <a:t>University of South Alabama, </a:t>
            </a:r>
            <a:endParaRPr lang="en-US" sz="2000" b="1" dirty="0" smtClean="0">
              <a:solidFill>
                <a:srgbClr val="002060"/>
              </a:solidFill>
              <a:latin typeface="Arial" panose="020B0604020202020204" pitchFamily="34" charset="0"/>
              <a:cs typeface="Arial" panose="020B0604020202020204" pitchFamily="34" charset="0"/>
            </a:endParaRPr>
          </a:p>
          <a:p>
            <a:pPr algn="ctr" eaLnBrk="0" hangingPunct="0"/>
            <a:r>
              <a:rPr lang="en-US" sz="2000" b="1" dirty="0" smtClean="0">
                <a:solidFill>
                  <a:srgbClr val="002060"/>
                </a:solidFill>
                <a:latin typeface="Arial" panose="020B0604020202020204" pitchFamily="34" charset="0"/>
                <a:cs typeface="Arial" panose="020B0604020202020204" pitchFamily="34" charset="0"/>
              </a:rPr>
              <a:t>Mobile</a:t>
            </a:r>
            <a:r>
              <a:rPr lang="en-US" sz="2000" b="1" dirty="0">
                <a:solidFill>
                  <a:srgbClr val="002060"/>
                </a:solidFill>
                <a:latin typeface="Arial" panose="020B0604020202020204" pitchFamily="34" charset="0"/>
                <a:cs typeface="Arial" panose="020B0604020202020204" pitchFamily="34" charset="0"/>
              </a:rPr>
              <a:t>, </a:t>
            </a:r>
            <a:r>
              <a:rPr lang="en-US" sz="2000" b="1" dirty="0" smtClean="0">
                <a:solidFill>
                  <a:srgbClr val="002060"/>
                </a:solidFill>
                <a:latin typeface="Arial" panose="020B0604020202020204" pitchFamily="34" charset="0"/>
                <a:cs typeface="Arial" panose="020B0604020202020204" pitchFamily="34" charset="0"/>
              </a:rPr>
              <a:t>Alabama, USA.</a:t>
            </a:r>
            <a:endParaRPr lang="en-US" sz="2000" dirty="0">
              <a:solidFill>
                <a:srgbClr val="002060"/>
              </a:solidFill>
              <a:latin typeface="Arial" panose="020B0604020202020204" pitchFamily="34" charset="0"/>
              <a:cs typeface="Arial" panose="020B0604020202020204" pitchFamily="34" charset="0"/>
            </a:endParaRPr>
          </a:p>
        </p:txBody>
      </p:sp>
      <p:grpSp>
        <p:nvGrpSpPr>
          <p:cNvPr id="12" name="Group 11"/>
          <p:cNvGrpSpPr/>
          <p:nvPr/>
        </p:nvGrpSpPr>
        <p:grpSpPr>
          <a:xfrm>
            <a:off x="3810000" y="5929233"/>
            <a:ext cx="1950061" cy="609600"/>
            <a:chOff x="7391400" y="5870926"/>
            <a:chExt cx="978877" cy="335410"/>
          </a:xfrm>
        </p:grpSpPr>
        <p:sp>
          <p:nvSpPr>
            <p:cNvPr id="13" name="Rounded Rectangle 12"/>
            <p:cNvSpPr/>
            <p:nvPr/>
          </p:nvSpPr>
          <p:spPr>
            <a:xfrm>
              <a:off x="7391400" y="5870926"/>
              <a:ext cx="978877" cy="33541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0894" y="5899673"/>
              <a:ext cx="914400" cy="268225"/>
            </a:xfrm>
            <a:prstGeom prst="rect">
              <a:avLst/>
            </a:prstGeom>
          </p:spPr>
        </p:pic>
      </p:grpSp>
    </p:spTree>
    <p:extLst>
      <p:ext uri="{BB962C8B-B14F-4D97-AF65-F5344CB8AC3E}">
        <p14:creationId xmlns:p14="http://schemas.microsoft.com/office/powerpoint/2010/main" val="17717974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2"/>
          <p:cNvSpPr txBox="1">
            <a:spLocks noChangeArrowheads="1"/>
          </p:cNvSpPr>
          <p:nvPr/>
        </p:nvSpPr>
        <p:spPr bwMode="auto">
          <a:xfrm>
            <a:off x="164483" y="376237"/>
            <a:ext cx="8827118" cy="766763"/>
          </a:xfrm>
          <a:prstGeom prst="rect">
            <a:avLst/>
          </a:prstGeom>
          <a:noFill/>
          <a:ln>
            <a:noFill/>
          </a:ln>
          <a:effectLst>
            <a:glow rad="101600">
              <a:schemeClr val="accent5">
                <a:satMod val="175000"/>
                <a:alpha val="40000"/>
              </a:schemeClr>
            </a:glow>
          </a:effectLst>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altLang="en-US" sz="4000" b="1" dirty="0" smtClean="0">
                <a:solidFill>
                  <a:srgbClr val="FFFFFF"/>
                </a:solidFill>
                <a:latin typeface="Calligraph421 BT" panose="03060702050402020204" pitchFamily="66" charset="0"/>
              </a:rPr>
              <a:t>Skin Cancer: Burning Facts</a:t>
            </a:r>
            <a:endParaRPr lang="en-US" altLang="en-US" sz="4000" b="1" dirty="0">
              <a:solidFill>
                <a:srgbClr val="FFFFFF"/>
              </a:solidFill>
              <a:latin typeface="Calligraph421 BT" panose="03060702050402020204" pitchFamily="66" charset="0"/>
            </a:endParaRPr>
          </a:p>
        </p:txBody>
      </p:sp>
      <p:grpSp>
        <p:nvGrpSpPr>
          <p:cNvPr id="38" name="Group 5"/>
          <p:cNvGrpSpPr>
            <a:grpSpLocks/>
          </p:cNvGrpSpPr>
          <p:nvPr/>
        </p:nvGrpSpPr>
        <p:grpSpPr bwMode="auto">
          <a:xfrm>
            <a:off x="501342" y="1752600"/>
            <a:ext cx="8153400" cy="5257800"/>
            <a:chOff x="501342" y="1219200"/>
            <a:chExt cx="8153400" cy="5257800"/>
          </a:xfrm>
        </p:grpSpPr>
        <p:sp>
          <p:nvSpPr>
            <p:cNvPr id="39" name="Rectangle 9"/>
            <p:cNvSpPr txBox="1">
              <a:spLocks noChangeArrowheads="1"/>
            </p:cNvSpPr>
            <p:nvPr/>
          </p:nvSpPr>
          <p:spPr>
            <a:xfrm>
              <a:off x="501342" y="1219200"/>
              <a:ext cx="8153400" cy="5257800"/>
            </a:xfrm>
            <a:prstGeom prst="rect">
              <a:avLst/>
            </a:prstGeom>
            <a:noFill/>
            <a:ln/>
            <a:extLst/>
          </p:spPr>
          <p:txBody>
            <a:bodyPr lIns="90488" tIns="44450" rIns="90488" bIns="44450"/>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just" fontAlgn="auto">
                <a:spcAft>
                  <a:spcPts val="600"/>
                </a:spcAft>
                <a:buClr>
                  <a:schemeClr val="tx1"/>
                </a:buClr>
                <a:buSzPct val="130000"/>
                <a:buFont typeface="Wingdings" panose="05000000000000000000" pitchFamily="2" charset="2"/>
                <a:buChar char="§"/>
                <a:defRPr/>
              </a:pPr>
              <a:r>
                <a:rPr lang="en-US" sz="2400" dirty="0">
                  <a:latin typeface="Arial" panose="020B0604020202020204" pitchFamily="34" charset="0"/>
                  <a:cs typeface="Arial" pitchFamily="34" charset="0"/>
                </a:rPr>
                <a:t>Each year there are more new </a:t>
              </a:r>
              <a:r>
                <a:rPr lang="en-US" sz="2400" dirty="0" smtClean="0">
                  <a:latin typeface="Arial" panose="020B0604020202020204" pitchFamily="34" charset="0"/>
                  <a:cs typeface="Arial" pitchFamily="34" charset="0"/>
                </a:rPr>
                <a:t>cases (&gt; 1 million)</a:t>
              </a:r>
              <a:r>
                <a:rPr lang="en-US" sz="2400" dirty="0" smtClean="0">
                  <a:solidFill>
                    <a:srgbClr val="C00000"/>
                  </a:solidFill>
                  <a:latin typeface="Arial" panose="020B0604020202020204" pitchFamily="34" charset="0"/>
                  <a:cs typeface="Arial" pitchFamily="34" charset="0"/>
                </a:rPr>
                <a:t> </a:t>
              </a:r>
              <a:r>
                <a:rPr lang="en-US" sz="2400" dirty="0">
                  <a:latin typeface="Arial" panose="020B0604020202020204" pitchFamily="34" charset="0"/>
                  <a:cs typeface="Arial" pitchFamily="34" charset="0"/>
                </a:rPr>
                <a:t>of skin cancer than the combined incidence of the breast, prostate, lung and colon </a:t>
              </a:r>
              <a:r>
                <a:rPr lang="en-US" sz="2400" dirty="0" smtClean="0">
                  <a:latin typeface="Arial" panose="020B0604020202020204" pitchFamily="34" charset="0"/>
                  <a:cs typeface="Arial" pitchFamily="34" charset="0"/>
                </a:rPr>
                <a:t>cancers </a:t>
              </a:r>
            </a:p>
            <a:p>
              <a:pPr algn="just" fontAlgn="auto">
                <a:spcAft>
                  <a:spcPts val="600"/>
                </a:spcAft>
                <a:buClr>
                  <a:schemeClr val="tx1"/>
                </a:buClr>
                <a:buSzPct val="130000"/>
                <a:buFont typeface="Wingdings" panose="05000000000000000000" pitchFamily="2" charset="2"/>
                <a:buChar char="§"/>
                <a:defRPr/>
              </a:pPr>
              <a:r>
                <a:rPr lang="en-US" sz="2400" dirty="0" smtClean="0">
                  <a:latin typeface="Arial" panose="020B0604020202020204" pitchFamily="34" charset="0"/>
                  <a:cs typeface="Arial" pitchFamily="34" charset="0"/>
                </a:rPr>
                <a:t>Although </a:t>
              </a:r>
              <a:r>
                <a:rPr lang="en-US" sz="2400" dirty="0" smtClean="0">
                  <a:latin typeface="Arial" panose="020B0604020202020204" pitchFamily="34" charset="0"/>
                  <a:cs typeface="Arial" pitchFamily="34" charset="0"/>
                </a:rPr>
                <a:t>mortality to incidence ratio for </a:t>
              </a:r>
              <a:r>
                <a:rPr lang="en-US" sz="2400" dirty="0">
                  <a:latin typeface="Arial" panose="020B0604020202020204" pitchFamily="34" charset="0"/>
                  <a:cs typeface="Arial" panose="020B0604020202020204" pitchFamily="34" charset="0"/>
                </a:rPr>
                <a:t>skin cancer is </a:t>
              </a:r>
              <a:r>
                <a:rPr lang="en-US" sz="2400" dirty="0" smtClean="0">
                  <a:latin typeface="Arial" panose="020B0604020202020204" pitchFamily="34" charset="0"/>
                  <a:cs typeface="Arial" panose="020B0604020202020204" pitchFamily="34" charset="0"/>
                </a:rPr>
                <a:t>relatively low, but it does contributes to the pain and sufferings, disfigurement </a:t>
              </a:r>
              <a:r>
                <a:rPr lang="en-US" sz="2400" dirty="0">
                  <a:latin typeface="Arial" panose="020B0604020202020204" pitchFamily="34" charset="0"/>
                  <a:cs typeface="Arial" panose="020B0604020202020204" pitchFamily="34" charset="0"/>
                </a:rPr>
                <a:t>and </a:t>
              </a:r>
              <a:r>
                <a:rPr lang="en-US" sz="2400" dirty="0" smtClean="0">
                  <a:latin typeface="Arial" panose="020B0604020202020204" pitchFamily="34" charset="0"/>
                  <a:cs typeface="Arial" panose="020B0604020202020204" pitchFamily="34" charset="0"/>
                </a:rPr>
                <a:t>burden of medical costs</a:t>
              </a:r>
            </a:p>
            <a:p>
              <a:pPr algn="just" fontAlgn="auto">
                <a:spcAft>
                  <a:spcPts val="0"/>
                </a:spcAft>
                <a:buClr>
                  <a:schemeClr val="tx1"/>
                </a:buClr>
                <a:buSzPct val="130000"/>
                <a:buFont typeface="Wingdings" panose="05000000000000000000" pitchFamily="2" charset="2"/>
                <a:buChar char="§"/>
                <a:defRPr/>
              </a:pPr>
              <a:r>
                <a:rPr lang="en-US" altLang="en-US" sz="2400" dirty="0" smtClean="0">
                  <a:latin typeface="Arial" panose="020B0604020202020204" pitchFamily="34" charset="0"/>
                  <a:cs typeface="Arial" panose="020B0604020202020204" pitchFamily="34" charset="0"/>
                </a:rPr>
                <a:t>Exposure </a:t>
              </a:r>
              <a:r>
                <a:rPr lang="en-US" altLang="en-US" sz="2400" dirty="0" smtClean="0">
                  <a:latin typeface="Arial" panose="020B0604020202020204" pitchFamily="34" charset="0"/>
                  <a:cs typeface="Arial" panose="020B0604020202020204" pitchFamily="34" charset="0"/>
                </a:rPr>
                <a:t>to </a:t>
              </a:r>
              <a:r>
                <a:rPr lang="en-US" sz="2400" dirty="0">
                  <a:latin typeface="Arial" panose="020B0604020202020204" pitchFamily="34" charset="0"/>
                  <a:cs typeface="Arial" panose="020B0604020202020204" pitchFamily="34" charset="0"/>
                </a:rPr>
                <a:t>Ultraviolet </a:t>
              </a:r>
              <a:r>
                <a:rPr lang="en-US" sz="2400" dirty="0" smtClean="0">
                  <a:latin typeface="Arial" panose="020B0604020202020204" pitchFamily="34" charset="0"/>
                  <a:cs typeface="Arial" panose="020B0604020202020204" pitchFamily="34" charset="0"/>
                </a:rPr>
                <a:t>(UV) Radiation</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is the most established epidemiological cause of skin carcinogenesis. </a:t>
              </a:r>
              <a:endParaRPr lang="en-US" sz="2400" dirty="0" smtClean="0">
                <a:latin typeface="Arial" panose="020B0604020202020204" pitchFamily="34" charset="0"/>
                <a:cs typeface="Arial" panose="020B0604020202020204" pitchFamily="34" charset="0"/>
              </a:endParaRPr>
            </a:p>
            <a:p>
              <a:pPr algn="just" fontAlgn="auto">
                <a:spcAft>
                  <a:spcPts val="0"/>
                </a:spcAft>
                <a:buClr>
                  <a:schemeClr val="tx1"/>
                </a:buClr>
                <a:buSzPct val="130000"/>
                <a:buFont typeface="Wingdings" panose="05000000000000000000" pitchFamily="2" charset="2"/>
                <a:buChar char="§"/>
                <a:defRPr/>
              </a:pPr>
              <a:r>
                <a:rPr lang="en-US" sz="2400" dirty="0" smtClean="0">
                  <a:latin typeface="Arial" panose="020B0604020202020204" pitchFamily="34" charset="0"/>
                  <a:cs typeface="Arial" panose="020B0604020202020204" pitchFamily="34" charset="0"/>
                </a:rPr>
                <a:t>Higher </a:t>
              </a:r>
              <a:r>
                <a:rPr lang="en-US" sz="2400" dirty="0" smtClean="0">
                  <a:latin typeface="Arial" panose="020B0604020202020204" pitchFamily="34" charset="0"/>
                  <a:cs typeface="Arial" panose="020B0604020202020204" pitchFamily="34" charset="0"/>
                </a:rPr>
                <a:t>incidence recorded in areas, which are </a:t>
              </a:r>
              <a:r>
                <a:rPr lang="en-US" altLang="en-US" sz="2400" dirty="0" smtClean="0">
                  <a:latin typeface="Arial" panose="020B0604020202020204" pitchFamily="34" charset="0"/>
                  <a:cs typeface="Arial" panose="020B0604020202020204" pitchFamily="34" charset="0"/>
                </a:rPr>
                <a:t>maximally-exposed to UV radiation i.e. coastal areas</a:t>
              </a:r>
              <a:r>
                <a:rPr lang="en-US" sz="1400" b="1" i="1" dirty="0" smtClean="0">
                  <a:solidFill>
                    <a:srgbClr val="C00000"/>
                  </a:solidFill>
                  <a:latin typeface="Arial" pitchFamily="34" charset="0"/>
                  <a:cs typeface="Arial" pitchFamily="34" charset="0"/>
                </a:rPr>
                <a:t>        </a:t>
              </a:r>
              <a:endParaRPr lang="en-US" sz="1400" b="1" i="1" dirty="0" smtClean="0">
                <a:solidFill>
                  <a:srgbClr val="C00000"/>
                </a:solidFill>
                <a:latin typeface="Arial" pitchFamily="34" charset="0"/>
                <a:cs typeface="Arial" pitchFamily="34" charset="0"/>
              </a:endParaRPr>
            </a:p>
            <a:p>
              <a:pPr marL="0" indent="0" algn="just" fontAlgn="auto">
                <a:spcAft>
                  <a:spcPts val="0"/>
                </a:spcAft>
                <a:buClr>
                  <a:schemeClr val="tx1"/>
                </a:buClr>
                <a:buSzPct val="130000"/>
                <a:buNone/>
                <a:defRPr/>
              </a:pPr>
              <a:r>
                <a:rPr lang="en-US" sz="1400" b="1" i="1" dirty="0" smtClean="0">
                  <a:solidFill>
                    <a:srgbClr val="C00000"/>
                  </a:solidFill>
                  <a:latin typeface="Arial" pitchFamily="34" charset="0"/>
                  <a:cs typeface="Arial" pitchFamily="34" charset="0"/>
                </a:rPr>
                <a:t>	(</a:t>
              </a:r>
              <a:r>
                <a:rPr lang="en-US" sz="1400" b="1" i="1" dirty="0" smtClean="0">
                  <a:solidFill>
                    <a:srgbClr val="C00000"/>
                  </a:solidFill>
                  <a:latin typeface="Arial" pitchFamily="34" charset="0"/>
                  <a:cs typeface="Arial" pitchFamily="34" charset="0"/>
                </a:rPr>
                <a:t>American </a:t>
              </a:r>
              <a:r>
                <a:rPr lang="en-US" sz="1400" b="1" i="1" dirty="0">
                  <a:solidFill>
                    <a:srgbClr val="C00000"/>
                  </a:solidFill>
                  <a:latin typeface="Arial" pitchFamily="34" charset="0"/>
                  <a:cs typeface="Arial" pitchFamily="34" charset="0"/>
                </a:rPr>
                <a:t>Cancer </a:t>
              </a:r>
              <a:r>
                <a:rPr lang="en-US" sz="1400" b="1" i="1" dirty="0" smtClean="0">
                  <a:solidFill>
                    <a:srgbClr val="C00000"/>
                  </a:solidFill>
                  <a:latin typeface="Arial" pitchFamily="34" charset="0"/>
                  <a:cs typeface="Arial" pitchFamily="34" charset="0"/>
                </a:rPr>
                <a:t>Society, Cancer </a:t>
              </a:r>
              <a:r>
                <a:rPr lang="en-US" sz="1400" b="1" i="1" dirty="0">
                  <a:solidFill>
                    <a:srgbClr val="C00000"/>
                  </a:solidFill>
                  <a:latin typeface="Arial" pitchFamily="34" charset="0"/>
                  <a:cs typeface="Arial" pitchFamily="34" charset="0"/>
                </a:rPr>
                <a:t>Facts &amp; Figures, </a:t>
              </a:r>
              <a:r>
                <a:rPr lang="en-US" sz="1400" b="1" i="1" dirty="0" smtClean="0">
                  <a:solidFill>
                    <a:srgbClr val="C00000"/>
                  </a:solidFill>
                  <a:latin typeface="Arial" pitchFamily="34" charset="0"/>
                  <a:cs typeface="Arial" pitchFamily="34" charset="0"/>
                </a:rPr>
                <a:t>2013; </a:t>
              </a:r>
              <a:r>
                <a:rPr lang="en-US" sz="1400" b="1" i="1" dirty="0">
                  <a:solidFill>
                    <a:srgbClr val="C00000"/>
                  </a:solidFill>
                  <a:latin typeface="Arial" panose="020B0604020202020204" pitchFamily="34" charset="0"/>
                  <a:cs typeface="Arial" panose="020B0604020202020204" pitchFamily="34" charset="0"/>
                </a:rPr>
                <a:t>Chang et </a:t>
              </a:r>
              <a:r>
                <a:rPr lang="en-US" sz="1400" b="1" i="1" dirty="0" smtClean="0">
                  <a:solidFill>
                    <a:srgbClr val="C00000"/>
                  </a:solidFill>
                  <a:latin typeface="Arial" panose="020B0604020202020204" pitchFamily="34" charset="0"/>
                  <a:cs typeface="Arial" panose="020B0604020202020204" pitchFamily="34" charset="0"/>
                </a:rPr>
                <a:t>al., 2010)</a:t>
              </a:r>
              <a:endParaRPr lang="en-US" sz="1400" b="1" i="1" dirty="0">
                <a:solidFill>
                  <a:srgbClr val="C00000"/>
                </a:solidFill>
                <a:latin typeface="Arial" panose="020B0604020202020204" pitchFamily="34" charset="0"/>
                <a:cs typeface="Arial" panose="020B0604020202020204" pitchFamily="34" charset="0"/>
              </a:endParaRPr>
            </a:p>
            <a:p>
              <a:pPr marL="400050" lvl="2" indent="-400050" fontAlgn="auto">
                <a:spcAft>
                  <a:spcPts val="0"/>
                </a:spcAft>
                <a:buClr>
                  <a:srgbClr val="0070C0"/>
                </a:buClr>
                <a:buSzPct val="130000"/>
                <a:buFont typeface="Wingdings" panose="05000000000000000000" pitchFamily="2" charset="2"/>
                <a:buChar char="§"/>
                <a:defRPr/>
              </a:pPr>
              <a:endParaRPr lang="en-US" sz="2400" dirty="0">
                <a:latin typeface="Arial" panose="020B0604020202020204" pitchFamily="34" charset="0"/>
                <a:ea typeface="ＭＳ Ｐゴシック" charset="0"/>
                <a:cs typeface="Arial" panose="020B0604020202020204" pitchFamily="34" charset="0"/>
              </a:endParaRPr>
            </a:p>
            <a:p>
              <a:pPr fontAlgn="auto">
                <a:spcAft>
                  <a:spcPts val="0"/>
                </a:spcAft>
                <a:buClr>
                  <a:srgbClr val="0070C0"/>
                </a:buClr>
                <a:buSzPct val="130000"/>
                <a:buFont typeface="Wingdings" panose="05000000000000000000" pitchFamily="2" charset="2"/>
                <a:buChar char="§"/>
                <a:defRPr/>
              </a:pPr>
              <a:endParaRPr lang="en-US" altLang="en-US" sz="2400" b="1" dirty="0">
                <a:latin typeface="Arial" panose="020B0604020202020204" pitchFamily="34" charset="0"/>
                <a:cs typeface="Arial" panose="020B0604020202020204" pitchFamily="34" charset="0"/>
              </a:endParaRPr>
            </a:p>
          </p:txBody>
        </p:sp>
        <p:sp>
          <p:nvSpPr>
            <p:cNvPr id="40" name="Rectangle 3"/>
            <p:cNvSpPr>
              <a:spLocks noChangeArrowheads="1"/>
            </p:cNvSpPr>
            <p:nvPr/>
          </p:nvSpPr>
          <p:spPr bwMode="auto">
            <a:xfrm>
              <a:off x="3767666" y="5619564"/>
              <a:ext cx="457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ltLang="en-US" sz="1400" i="1">
                <a:solidFill>
                  <a:srgbClr val="FF0000"/>
                </a:solidFill>
                <a:latin typeface="Arial" charset="0"/>
              </a:endParaRPr>
            </a:p>
          </p:txBody>
        </p:sp>
        <p:sp>
          <p:nvSpPr>
            <p:cNvPr id="41" name="Rectangle 4"/>
            <p:cNvSpPr>
              <a:spLocks noChangeArrowheads="1"/>
            </p:cNvSpPr>
            <p:nvPr/>
          </p:nvSpPr>
          <p:spPr bwMode="auto">
            <a:xfrm>
              <a:off x="3429000" y="2286000"/>
              <a:ext cx="457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lvl="2" algn="just">
                <a:spcBef>
                  <a:spcPct val="50000"/>
                </a:spcBef>
                <a:buClr>
                  <a:srgbClr val="002060"/>
                </a:buClr>
              </a:pPr>
              <a:endParaRPr lang="en-US" altLang="en-US" sz="2400">
                <a:latin typeface="Arial" charset="0"/>
                <a:ea typeface="ＭＳ Ｐゴシック" pitchFamily="34" charset="-128"/>
              </a:endParaRPr>
            </a:p>
          </p:txBody>
        </p:sp>
      </p:grpSp>
    </p:spTree>
    <p:extLst>
      <p:ext uri="{BB962C8B-B14F-4D97-AF65-F5344CB8AC3E}">
        <p14:creationId xmlns:p14="http://schemas.microsoft.com/office/powerpoint/2010/main" val="16643276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64483" y="452437"/>
            <a:ext cx="8827118" cy="766763"/>
          </a:xfrm>
          <a:prstGeom prst="rect">
            <a:avLst/>
          </a:prstGeom>
          <a:noFill/>
          <a:ln>
            <a:noFill/>
          </a:ln>
          <a:effectLst>
            <a:glow rad="101600">
              <a:schemeClr val="accent2">
                <a:satMod val="175000"/>
                <a:alpha val="40000"/>
              </a:schemeClr>
            </a:glow>
          </a:effectLst>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altLang="en-US" sz="4000" b="1" dirty="0">
                <a:solidFill>
                  <a:srgbClr val="FFFFFF"/>
                </a:solidFill>
                <a:latin typeface="Calligraph421 BT" panose="03060702050402020204" pitchFamily="66" charset="0"/>
              </a:rPr>
              <a:t>UV-Radiation</a:t>
            </a:r>
          </a:p>
        </p:txBody>
      </p:sp>
      <p:pic>
        <p:nvPicPr>
          <p:cNvPr id="3" name="Picture 2" descr="C:\Users\sarora\Desktop\Submission to Nanomedicine\Manuscript\MCI-Presentation\EM_spectrum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571" y="2089150"/>
            <a:ext cx="6781800"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a:off x="3708284" y="4724400"/>
            <a:ext cx="425450"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3728921" y="5075238"/>
            <a:ext cx="425450"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754321" y="5399088"/>
            <a:ext cx="427038"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8"/>
          <p:cNvSpPr txBox="1">
            <a:spLocks noChangeArrowheads="1"/>
          </p:cNvSpPr>
          <p:nvPr/>
        </p:nvSpPr>
        <p:spPr bwMode="auto">
          <a:xfrm>
            <a:off x="4232159" y="5248275"/>
            <a:ext cx="47736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a:r>
              <a:rPr lang="en-US" altLang="en-US" sz="1800" b="1">
                <a:latin typeface="Constantia" pitchFamily="18" charset="0"/>
              </a:rPr>
              <a:t>Effectively blocked from reaching the earth’s surface by stratospheric ozone layer.</a:t>
            </a:r>
          </a:p>
        </p:txBody>
      </p:sp>
      <p:sp>
        <p:nvSpPr>
          <p:cNvPr id="8" name="TextBox 11"/>
          <p:cNvSpPr txBox="1">
            <a:spLocks noChangeArrowheads="1"/>
          </p:cNvSpPr>
          <p:nvPr/>
        </p:nvSpPr>
        <p:spPr bwMode="auto">
          <a:xfrm>
            <a:off x="4219459" y="4527550"/>
            <a:ext cx="4786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a:r>
              <a:rPr lang="en-US" altLang="en-US" sz="1800" b="1">
                <a:latin typeface="Constantia" pitchFamily="18" charset="0"/>
              </a:rPr>
              <a:t>Weak Carcinogen, cause wrinkling of skin.</a:t>
            </a:r>
          </a:p>
        </p:txBody>
      </p:sp>
      <p:sp>
        <p:nvSpPr>
          <p:cNvPr id="9" name="TextBox 12"/>
          <p:cNvSpPr txBox="1">
            <a:spLocks noChangeArrowheads="1"/>
          </p:cNvSpPr>
          <p:nvPr/>
        </p:nvSpPr>
        <p:spPr bwMode="auto">
          <a:xfrm>
            <a:off x="4230571" y="4875213"/>
            <a:ext cx="4975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a:r>
              <a:rPr lang="en-US" altLang="en-US" sz="1800" b="1">
                <a:latin typeface="Constantia" pitchFamily="18" charset="0"/>
              </a:rPr>
              <a:t>Major cause of skin cancer.</a:t>
            </a:r>
          </a:p>
        </p:txBody>
      </p:sp>
      <p:sp>
        <p:nvSpPr>
          <p:cNvPr id="10" name="Oval 9"/>
          <p:cNvSpPr/>
          <p:nvPr/>
        </p:nvSpPr>
        <p:spPr>
          <a:xfrm>
            <a:off x="230071" y="4910138"/>
            <a:ext cx="3498850" cy="3127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503585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0" y="381000"/>
            <a:ext cx="9144000" cy="609600"/>
          </a:xfrm>
          <a:prstGeom prst="rect">
            <a:avLst/>
          </a:prstGeom>
          <a:noFill/>
          <a:ln>
            <a:noFill/>
          </a:ln>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altLang="en-US" sz="4000" b="1" dirty="0">
                <a:solidFill>
                  <a:srgbClr val="FFFFFF"/>
                </a:solidFill>
                <a:latin typeface="Calligraph421 BT" panose="03060702050402020204" pitchFamily="66" charset="0"/>
              </a:rPr>
              <a:t>Skin Cancer Formation</a:t>
            </a:r>
          </a:p>
        </p:txBody>
      </p:sp>
      <p:sp>
        <p:nvSpPr>
          <p:cNvPr id="3" name="Rectangle 3"/>
          <p:cNvSpPr txBox="1">
            <a:spLocks noChangeArrowheads="1"/>
          </p:cNvSpPr>
          <p:nvPr/>
        </p:nvSpPr>
        <p:spPr>
          <a:xfrm>
            <a:off x="304800" y="1587966"/>
            <a:ext cx="8686800" cy="2286000"/>
          </a:xfrm>
          <a:prstGeom prst="rect">
            <a:avLst/>
          </a:prstGeom>
        </p:spPr>
        <p:txBody>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lgn="just" fontAlgn="auto">
              <a:lnSpc>
                <a:spcPct val="90000"/>
              </a:lnSpc>
              <a:buClrTx/>
              <a:buFont typeface="Wingdings" panose="05000000000000000000" pitchFamily="2" charset="2"/>
              <a:buChar char="§"/>
              <a:defRPr/>
            </a:pPr>
            <a:r>
              <a:rPr lang="en-US" altLang="en-US" sz="1800" dirty="0" smtClean="0">
                <a:solidFill>
                  <a:schemeClr val="tx1"/>
                </a:solidFill>
                <a:latin typeface="Arial" panose="020B0604020202020204" pitchFamily="34" charset="0"/>
                <a:cs typeface="Arial" panose="020B0604020202020204" pitchFamily="34" charset="0"/>
              </a:rPr>
              <a:t>UV rays hit the epidermis, reaching cellular DNA. </a:t>
            </a:r>
          </a:p>
          <a:p>
            <a:pPr algn="just" fontAlgn="auto">
              <a:lnSpc>
                <a:spcPct val="90000"/>
              </a:lnSpc>
              <a:buClrTx/>
              <a:buFont typeface="Wingdings" panose="05000000000000000000" pitchFamily="2" charset="2"/>
              <a:buChar char="§"/>
              <a:defRPr/>
            </a:pPr>
            <a:r>
              <a:rPr lang="en-US" altLang="en-US" sz="1800" dirty="0" smtClean="0">
                <a:solidFill>
                  <a:schemeClr val="tx1"/>
                </a:solidFill>
                <a:latin typeface="Arial" panose="020B0604020202020204" pitchFamily="34" charset="0"/>
                <a:cs typeface="Arial" panose="020B0604020202020204" pitchFamily="34" charset="0"/>
              </a:rPr>
              <a:t>DNA in skin cells is damaged.</a:t>
            </a:r>
          </a:p>
          <a:p>
            <a:pPr algn="just" fontAlgn="auto">
              <a:lnSpc>
                <a:spcPct val="90000"/>
              </a:lnSpc>
              <a:buClrTx/>
              <a:buFont typeface="Wingdings" panose="05000000000000000000" pitchFamily="2" charset="2"/>
              <a:buChar char="§"/>
              <a:defRPr/>
            </a:pPr>
            <a:r>
              <a:rPr lang="en-US" altLang="en-US" sz="1800" dirty="0" smtClean="0">
                <a:solidFill>
                  <a:schemeClr val="tx1"/>
                </a:solidFill>
                <a:latin typeface="Arial" panose="020B0604020202020204" pitchFamily="34" charset="0"/>
                <a:cs typeface="Arial" panose="020B0604020202020204" pitchFamily="34" charset="0"/>
              </a:rPr>
              <a:t>DNA damage, if not repaired, can give rise to oncogenic mutation.</a:t>
            </a:r>
          </a:p>
          <a:p>
            <a:pPr marL="331787" indent="-285750" algn="just" fontAlgn="auto">
              <a:lnSpc>
                <a:spcPct val="90000"/>
              </a:lnSpc>
              <a:buClrTx/>
              <a:buFont typeface="Wingdings" panose="05000000000000000000" pitchFamily="2" charset="2"/>
              <a:buChar char="§"/>
              <a:defRPr/>
            </a:pPr>
            <a:r>
              <a:rPr lang="en-US" altLang="en-US" sz="1800" dirty="0" smtClean="0">
                <a:solidFill>
                  <a:schemeClr val="tx1"/>
                </a:solidFill>
                <a:latin typeface="Arial" panose="020B0604020202020204" pitchFamily="34" charset="0"/>
                <a:cs typeface="Arial" panose="020B0604020202020204" pitchFamily="34" charset="0"/>
              </a:rPr>
              <a:t>Accumulation of oncogenic mutations leads to neoplastic transformation of the skin cells either in short or long duration depending upon the frequency and time of UV exposure</a:t>
            </a:r>
            <a:r>
              <a:rPr lang="en-US" altLang="en-US" sz="1800" dirty="0">
                <a:solidFill>
                  <a:schemeClr val="tx1"/>
                </a:solidFill>
                <a:latin typeface="Arial" panose="020B0604020202020204" pitchFamily="34" charset="0"/>
                <a:cs typeface="Arial" panose="020B0604020202020204" pitchFamily="34" charset="0"/>
              </a:rPr>
              <a:t>.</a:t>
            </a:r>
            <a:endParaRPr lang="en-US" altLang="en-US" sz="1800" dirty="0" smtClean="0">
              <a:solidFill>
                <a:schemeClr val="tx1"/>
              </a:solidFill>
              <a:latin typeface="Arial" panose="020B0604020202020204" pitchFamily="34" charset="0"/>
              <a:cs typeface="Arial" panose="020B0604020202020204" pitchFamily="34" charset="0"/>
            </a:endParaRPr>
          </a:p>
        </p:txBody>
      </p:sp>
      <p:grpSp>
        <p:nvGrpSpPr>
          <p:cNvPr id="4" name="Group 35"/>
          <p:cNvGrpSpPr>
            <a:grpSpLocks/>
          </p:cNvGrpSpPr>
          <p:nvPr/>
        </p:nvGrpSpPr>
        <p:grpSpPr bwMode="auto">
          <a:xfrm>
            <a:off x="104775" y="3293551"/>
            <a:ext cx="8582025" cy="3452812"/>
            <a:chOff x="104272" y="3099654"/>
            <a:chExt cx="8582543" cy="3453546"/>
          </a:xfrm>
        </p:grpSpPr>
        <p:grpSp>
          <p:nvGrpSpPr>
            <p:cNvPr id="5" name="Group 32"/>
            <p:cNvGrpSpPr>
              <a:grpSpLocks/>
            </p:cNvGrpSpPr>
            <p:nvPr/>
          </p:nvGrpSpPr>
          <p:grpSpPr bwMode="auto">
            <a:xfrm>
              <a:off x="104272" y="3099654"/>
              <a:ext cx="8582543" cy="3453546"/>
              <a:chOff x="104272" y="2938417"/>
              <a:chExt cx="8582543" cy="3453546"/>
            </a:xfrm>
          </p:grpSpPr>
          <p:sp>
            <p:nvSpPr>
              <p:cNvPr id="7" name="Sun 6"/>
              <p:cNvSpPr/>
              <p:nvPr/>
            </p:nvSpPr>
            <p:spPr>
              <a:xfrm>
                <a:off x="104272" y="4470680"/>
                <a:ext cx="1439950" cy="979696"/>
              </a:xfrm>
              <a:prstGeom prst="sun">
                <a:avLst/>
              </a:prstGeom>
              <a:solidFill>
                <a:srgbClr val="F1700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tx1"/>
                    </a:solidFill>
                  </a:rPr>
                  <a:t>UV</a:t>
                </a:r>
              </a:p>
            </p:txBody>
          </p:sp>
          <p:sp>
            <p:nvSpPr>
              <p:cNvPr id="8" name="TextBox 5"/>
              <p:cNvSpPr txBox="1">
                <a:spLocks noChangeArrowheads="1"/>
              </p:cNvSpPr>
              <p:nvPr/>
            </p:nvSpPr>
            <p:spPr bwMode="auto">
              <a:xfrm>
                <a:off x="1106906" y="5685220"/>
                <a:ext cx="6848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en-US" altLang="en-US" sz="1800">
                    <a:latin typeface="Arial" charset="0"/>
                  </a:rPr>
                  <a:t>ROS</a:t>
                </a:r>
              </a:p>
            </p:txBody>
          </p:sp>
          <p:sp>
            <p:nvSpPr>
              <p:cNvPr id="9" name="TextBox 6"/>
              <p:cNvSpPr txBox="1">
                <a:spLocks noChangeArrowheads="1"/>
              </p:cNvSpPr>
              <p:nvPr/>
            </p:nvSpPr>
            <p:spPr bwMode="auto">
              <a:xfrm>
                <a:off x="457198" y="3581400"/>
                <a:ext cx="16935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altLang="en-US" sz="1800">
                    <a:latin typeface="Arial" charset="0"/>
                  </a:rPr>
                  <a:t>Photo-</a:t>
                </a:r>
              </a:p>
              <a:p>
                <a:pPr algn="ctr"/>
                <a:r>
                  <a:rPr lang="en-US" altLang="en-US" sz="1800">
                    <a:latin typeface="Arial" charset="0"/>
                  </a:rPr>
                  <a:t>chemicals</a:t>
                </a:r>
              </a:p>
            </p:txBody>
          </p:sp>
          <p:sp>
            <p:nvSpPr>
              <p:cNvPr id="10" name="Rectangle 9"/>
              <p:cNvSpPr/>
              <p:nvPr/>
            </p:nvSpPr>
            <p:spPr>
              <a:xfrm>
                <a:off x="5485603" y="3327890"/>
                <a:ext cx="1480575" cy="3064073"/>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b="1" dirty="0">
                  <a:solidFill>
                    <a:schemeClr val="tx1"/>
                  </a:solidFill>
                  <a:latin typeface="Arial" panose="020B0604020202020204" pitchFamily="34" charset="0"/>
                  <a:cs typeface="Arial" panose="020B0604020202020204" pitchFamily="34" charset="0"/>
                </a:endParaRPr>
              </a:p>
            </p:txBody>
          </p:sp>
          <p:cxnSp>
            <p:nvCxnSpPr>
              <p:cNvPr id="11" name="Straight Arrow Connector 10"/>
              <p:cNvCxnSpPr/>
              <p:nvPr/>
            </p:nvCxnSpPr>
            <p:spPr>
              <a:xfrm flipV="1">
                <a:off x="1131447" y="4129295"/>
                <a:ext cx="874765" cy="46682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107633" y="5342403"/>
                <a:ext cx="898579" cy="41283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993511" y="3327437"/>
                <a:ext cx="3391105" cy="3064526"/>
              </a:xfrm>
              <a:prstGeom prst="rect">
                <a:avLst/>
              </a:prstGeom>
              <a:solidFill>
                <a:srgbClr val="DB25B4">
                  <a:alpha val="21000"/>
                </a:srgb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ectangle 13"/>
              <p:cNvSpPr/>
              <p:nvPr/>
            </p:nvSpPr>
            <p:spPr>
              <a:xfrm>
                <a:off x="2993696" y="3486220"/>
                <a:ext cx="2459186" cy="1905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600" dirty="0">
                    <a:solidFill>
                      <a:schemeClr val="tx1"/>
                    </a:solidFill>
                    <a:latin typeface="Arial" panose="020B0604020202020204" pitchFamily="34" charset="0"/>
                    <a:cs typeface="Arial" panose="020B0604020202020204" pitchFamily="34" charset="0"/>
                  </a:rPr>
                  <a:t>Cyclobutane pyrimidine dimers (CPDs), </a:t>
                </a:r>
              </a:p>
              <a:p>
                <a:pPr fontAlgn="auto">
                  <a:spcBef>
                    <a:spcPts val="0"/>
                  </a:spcBef>
                  <a:spcAft>
                    <a:spcPts val="0"/>
                  </a:spcAft>
                  <a:defRPr/>
                </a:pPr>
                <a:r>
                  <a:rPr lang="en-US" sz="1600" dirty="0">
                    <a:solidFill>
                      <a:schemeClr val="tx1"/>
                    </a:solidFill>
                    <a:latin typeface="Arial" panose="020B0604020202020204" pitchFamily="34" charset="0"/>
                    <a:cs typeface="Arial" panose="020B0604020202020204" pitchFamily="34" charset="0"/>
                  </a:rPr>
                  <a:t>cytosine </a:t>
                </a:r>
                <a:r>
                  <a:rPr lang="en-US" sz="1600" dirty="0" err="1">
                    <a:solidFill>
                      <a:schemeClr val="tx1"/>
                    </a:solidFill>
                    <a:latin typeface="Arial" panose="020B0604020202020204" pitchFamily="34" charset="0"/>
                    <a:cs typeface="Arial" panose="020B0604020202020204" pitchFamily="34" charset="0"/>
                  </a:rPr>
                  <a:t>photohydrates</a:t>
                </a:r>
                <a:r>
                  <a:rPr lang="en-US" sz="1600" dirty="0">
                    <a:solidFill>
                      <a:schemeClr val="tx1"/>
                    </a:solidFill>
                    <a:latin typeface="Arial" panose="020B0604020202020204" pitchFamily="34" charset="0"/>
                    <a:cs typeface="Arial" panose="020B0604020202020204" pitchFamily="34" charset="0"/>
                  </a:rPr>
                  <a:t> and purine photoproduct</a:t>
                </a:r>
              </a:p>
            </p:txBody>
          </p:sp>
          <p:sp>
            <p:nvSpPr>
              <p:cNvPr id="15" name="Rectangle 14"/>
              <p:cNvSpPr/>
              <p:nvPr/>
            </p:nvSpPr>
            <p:spPr>
              <a:xfrm>
                <a:off x="2819061" y="5486896"/>
                <a:ext cx="1849550" cy="9050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Aft>
                    <a:spcPts val="0"/>
                  </a:spcAft>
                  <a:defRPr/>
                </a:pPr>
                <a:r>
                  <a:rPr lang="en-US" altLang="en-US" sz="1600" dirty="0">
                    <a:solidFill>
                      <a:schemeClr val="tx1"/>
                    </a:solidFill>
                  </a:rPr>
                  <a:t>Oxidative</a:t>
                </a:r>
              </a:p>
              <a:p>
                <a:pPr algn="ctr" fontAlgn="auto">
                  <a:spcAft>
                    <a:spcPts val="0"/>
                  </a:spcAft>
                  <a:defRPr/>
                </a:pPr>
                <a:r>
                  <a:rPr lang="en-US" altLang="en-US" sz="1600" dirty="0">
                    <a:solidFill>
                      <a:schemeClr val="tx1"/>
                    </a:solidFill>
                  </a:rPr>
                  <a:t>DNA damage </a:t>
                </a:r>
              </a:p>
              <a:p>
                <a:pPr algn="ctr" fontAlgn="auto">
                  <a:spcAft>
                    <a:spcPts val="0"/>
                  </a:spcAft>
                  <a:defRPr/>
                </a:pPr>
                <a:r>
                  <a:rPr lang="en-US" altLang="en-US" sz="1600" dirty="0">
                    <a:solidFill>
                      <a:schemeClr val="tx1"/>
                    </a:solidFill>
                  </a:rPr>
                  <a:t>(8-OH-G, TG)</a:t>
                </a:r>
                <a:endParaRPr lang="en-US" sz="1600" dirty="0">
                  <a:solidFill>
                    <a:schemeClr val="tx1"/>
                  </a:solidFill>
                  <a:latin typeface="Arial" panose="020B0604020202020204" pitchFamily="34" charset="0"/>
                  <a:cs typeface="Arial" panose="020B0604020202020204" pitchFamily="34" charset="0"/>
                </a:endParaRPr>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4038" y="3486179"/>
                <a:ext cx="810214"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4"/>
              <p:cNvSpPr txBox="1">
                <a:spLocks noChangeArrowheads="1"/>
              </p:cNvSpPr>
              <p:nvPr/>
            </p:nvSpPr>
            <p:spPr bwMode="auto">
              <a:xfrm>
                <a:off x="5449532" y="2938417"/>
                <a:ext cx="16369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en-US" altLang="en-US" sz="2400" b="1">
                    <a:latin typeface="Arial" charset="0"/>
                  </a:rPr>
                  <a:t>Mutations</a:t>
                </a:r>
              </a:p>
            </p:txBody>
          </p:sp>
          <p:sp>
            <p:nvSpPr>
              <p:cNvPr id="18" name="Rectangle 15"/>
              <p:cNvSpPr>
                <a:spLocks noChangeArrowheads="1"/>
              </p:cNvSpPr>
              <p:nvPr/>
            </p:nvSpPr>
            <p:spPr bwMode="auto">
              <a:xfrm>
                <a:off x="4932895" y="3486179"/>
                <a:ext cx="245844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1600">
                    <a:latin typeface="Arial" charset="0"/>
                  </a:rPr>
                  <a:t>UV Signature</a:t>
                </a:r>
              </a:p>
              <a:p>
                <a:pPr algn="ctr"/>
                <a:endParaRPr lang="en-US" altLang="en-US" sz="1600">
                  <a:latin typeface="Arial" charset="0"/>
                </a:endParaRPr>
              </a:p>
              <a:p>
                <a:pPr algn="ctr"/>
                <a:r>
                  <a:rPr lang="en-US" altLang="en-US" sz="1600">
                    <a:latin typeface="Arial" charset="0"/>
                  </a:rPr>
                  <a:t>C-T</a:t>
                </a:r>
              </a:p>
              <a:p>
                <a:pPr algn="ctr"/>
                <a:endParaRPr lang="en-US" altLang="en-US" sz="1600">
                  <a:latin typeface="Arial" charset="0"/>
                </a:endParaRPr>
              </a:p>
              <a:p>
                <a:pPr algn="ctr"/>
                <a:r>
                  <a:rPr lang="en-US" altLang="en-US" sz="1600">
                    <a:latin typeface="Arial" charset="0"/>
                  </a:rPr>
                  <a:t>G-T</a:t>
                </a:r>
              </a:p>
              <a:p>
                <a:pPr algn="ctr"/>
                <a:endParaRPr lang="en-US" altLang="en-US" sz="1600">
                  <a:latin typeface="Arial" charset="0"/>
                </a:endParaRPr>
              </a:p>
              <a:p>
                <a:pPr algn="ctr"/>
                <a:endParaRPr lang="en-US" altLang="en-US" sz="1600">
                  <a:latin typeface="Arial" charset="0"/>
                </a:endParaRPr>
              </a:p>
              <a:p>
                <a:pPr algn="ctr"/>
                <a:endParaRPr lang="en-US" altLang="en-US" sz="1600">
                  <a:latin typeface="Arial" charset="0"/>
                </a:endParaRPr>
              </a:p>
              <a:p>
                <a:pPr algn="ctr"/>
                <a:endParaRPr lang="en-US" altLang="en-US" sz="1600">
                  <a:latin typeface="Arial" charset="0"/>
                </a:endParaRPr>
              </a:p>
              <a:p>
                <a:pPr algn="ctr"/>
                <a:r>
                  <a:rPr lang="en-US" altLang="en-US" sz="1600">
                    <a:latin typeface="Arial" charset="0"/>
                  </a:rPr>
                  <a:t>T-G</a:t>
                </a:r>
              </a:p>
            </p:txBody>
          </p:sp>
          <p:cxnSp>
            <p:nvCxnSpPr>
              <p:cNvPr id="19" name="Straight Arrow Connector 18"/>
              <p:cNvCxnSpPr/>
              <p:nvPr/>
            </p:nvCxnSpPr>
            <p:spPr>
              <a:xfrm>
                <a:off x="4852772" y="4391288"/>
                <a:ext cx="938269"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903575" y="5867977"/>
                <a:ext cx="870003"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18"/>
              <p:cNvSpPr txBox="1">
                <a:spLocks noChangeArrowheads="1"/>
              </p:cNvSpPr>
              <p:nvPr/>
            </p:nvSpPr>
            <p:spPr bwMode="auto">
              <a:xfrm>
                <a:off x="2777140" y="2938417"/>
                <a:ext cx="21257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en-US" altLang="en-US" sz="2400" b="1" dirty="0">
                    <a:latin typeface="Arial" charset="0"/>
                  </a:rPr>
                  <a:t>DNA Damage</a:t>
                </a:r>
              </a:p>
            </p:txBody>
          </p:sp>
          <p:sp>
            <p:nvSpPr>
              <p:cNvPr id="22" name="TextBox 27"/>
              <p:cNvSpPr txBox="1">
                <a:spLocks noChangeArrowheads="1"/>
              </p:cNvSpPr>
              <p:nvPr/>
            </p:nvSpPr>
            <p:spPr bwMode="auto">
              <a:xfrm>
                <a:off x="7182877" y="4563163"/>
                <a:ext cx="1503938" cy="830997"/>
              </a:xfrm>
              <a:prstGeom prst="rect">
                <a:avLst/>
              </a:prstGeom>
              <a:solidFill>
                <a:srgbClr val="FF0000"/>
              </a:solidFill>
              <a:ln w="9525">
                <a:solidFill>
                  <a:schemeClr val="tx1"/>
                </a:solidFill>
                <a:miter lim="800000"/>
                <a:headEnd/>
                <a:tailEnd/>
              </a:ln>
              <a:effectLst>
                <a:softEdge rad="127000"/>
              </a:effectLst>
            </p:spPr>
            <p:txBody>
              <a:bodyPr wrap="non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altLang="en-US" sz="2400" b="1">
                    <a:solidFill>
                      <a:schemeClr val="bg1"/>
                    </a:solidFill>
                    <a:latin typeface="Arial" charset="0"/>
                  </a:rPr>
                  <a:t>SKIN </a:t>
                </a:r>
              </a:p>
              <a:p>
                <a:pPr algn="ctr"/>
                <a:r>
                  <a:rPr lang="en-US" altLang="en-US" sz="2400" b="1">
                    <a:solidFill>
                      <a:schemeClr val="bg1"/>
                    </a:solidFill>
                    <a:latin typeface="Arial" charset="0"/>
                  </a:rPr>
                  <a:t>CANCER</a:t>
                </a:r>
              </a:p>
            </p:txBody>
          </p:sp>
        </p:grpSp>
        <p:cxnSp>
          <p:nvCxnSpPr>
            <p:cNvPr id="6" name="Straight Arrow Connector 5"/>
            <p:cNvCxnSpPr/>
            <p:nvPr/>
          </p:nvCxnSpPr>
          <p:spPr>
            <a:xfrm>
              <a:off x="6597539" y="5105092"/>
              <a:ext cx="533432"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37492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64483" y="376237"/>
            <a:ext cx="8827118" cy="766763"/>
          </a:xfrm>
          <a:prstGeom prst="rect">
            <a:avLst/>
          </a:prstGeom>
          <a:noFill/>
          <a:ln>
            <a:noFill/>
          </a:ln>
          <a:effectLst>
            <a:glow rad="101600">
              <a:schemeClr val="accent2">
                <a:satMod val="175000"/>
                <a:alpha val="40000"/>
              </a:schemeClr>
            </a:glow>
          </a:effectLst>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altLang="en-US" sz="4000" b="1" dirty="0">
                <a:solidFill>
                  <a:srgbClr val="FFFFFF"/>
                </a:solidFill>
                <a:latin typeface="Calligraph421 BT" panose="03060702050402020204" pitchFamily="66" charset="0"/>
              </a:rPr>
              <a:t>Protection From UV-radiation </a:t>
            </a:r>
          </a:p>
        </p:txBody>
      </p:sp>
      <p:grpSp>
        <p:nvGrpSpPr>
          <p:cNvPr id="3" name="Group 6"/>
          <p:cNvGrpSpPr>
            <a:grpSpLocks/>
          </p:cNvGrpSpPr>
          <p:nvPr/>
        </p:nvGrpSpPr>
        <p:grpSpPr bwMode="auto">
          <a:xfrm>
            <a:off x="524601" y="3398293"/>
            <a:ext cx="7864475" cy="3386138"/>
            <a:chOff x="457200" y="1560080"/>
            <a:chExt cx="7864640" cy="3487967"/>
          </a:xfrm>
        </p:grpSpPr>
        <p:sp>
          <p:nvSpPr>
            <p:cNvPr id="4" name="Rectangle 3"/>
            <p:cNvSpPr/>
            <p:nvPr/>
          </p:nvSpPr>
          <p:spPr>
            <a:xfrm>
              <a:off x="4511840" y="1560096"/>
              <a:ext cx="3810000" cy="3177368"/>
            </a:xfrm>
            <a:prstGeom prst="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path path="circle">
                <a:fillToRect l="50000" t="50000" r="50000" b="50000"/>
              </a:path>
              <a:tileRect/>
            </a:gra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457200" y="1560096"/>
              <a:ext cx="3810000" cy="3177368"/>
            </a:xfrm>
            <a:prstGeom prst="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path path="circle">
                <a:fillToRect l="50000" t="50000" r="50000" b="50000"/>
              </a:path>
              <a:tileRect/>
            </a:gra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569915" y="1560080"/>
              <a:ext cx="3505274" cy="3487967"/>
            </a:xfrm>
            <a:prstGeom prst="rect">
              <a:avLst/>
            </a:prstGeom>
          </p:spPr>
          <p:txBody>
            <a:bodyPr>
              <a:spAutoFit/>
            </a:bodyPr>
            <a:lstStyle/>
            <a:p>
              <a:pPr algn="ctr" fontAlgn="auto">
                <a:spcAft>
                  <a:spcPts val="600"/>
                </a:spcAft>
                <a:defRPr/>
              </a:pPr>
              <a:r>
                <a:rPr lang="en-GB" altLang="en-US" sz="2400" b="1" dirty="0">
                  <a:solidFill>
                    <a:srgbClr val="0000FF"/>
                  </a:solidFill>
                  <a:latin typeface="Arial" panose="020B0604020202020204" pitchFamily="34" charset="0"/>
                  <a:cs typeface="Arial" pitchFamily="34" charset="0"/>
                </a:rPr>
                <a:t>Organic UV filters </a:t>
              </a:r>
            </a:p>
            <a:p>
              <a:pPr marL="285750" indent="-285750" algn="just" fontAlgn="auto">
                <a:spcAft>
                  <a:spcPts val="600"/>
                </a:spcAft>
                <a:buFont typeface="Arial" panose="020B0604020202020204" pitchFamily="34" charset="0"/>
                <a:buChar char="+"/>
                <a:defRPr/>
              </a:pPr>
              <a:r>
                <a:rPr lang="en-US" altLang="en-US" b="1" dirty="0">
                  <a:solidFill>
                    <a:srgbClr val="006600"/>
                  </a:solidFill>
                  <a:latin typeface="Arial" panose="020B0604020202020204" pitchFamily="34" charset="0"/>
                  <a:cs typeface="Arial" pitchFamily="34" charset="0"/>
                </a:rPr>
                <a:t>Absorb and filter UV rays.</a:t>
              </a:r>
            </a:p>
            <a:p>
              <a:pPr marL="285750" indent="-285750" algn="just" fontAlgn="auto">
                <a:spcAft>
                  <a:spcPts val="0"/>
                </a:spcAft>
                <a:buFont typeface="Arial" panose="020B0604020202020204" pitchFamily="34" charset="0"/>
                <a:buChar char="-"/>
                <a:defRPr/>
              </a:pPr>
              <a:r>
                <a:rPr lang="en-US" altLang="en-US" b="1" dirty="0">
                  <a:solidFill>
                    <a:srgbClr val="FF0000"/>
                  </a:solidFill>
                  <a:latin typeface="Arial" panose="020B0604020202020204" pitchFamily="34" charset="0"/>
                  <a:cs typeface="Arial" pitchFamily="34" charset="0"/>
                </a:rPr>
                <a:t>Can be inactivated by UV radiations.</a:t>
              </a:r>
            </a:p>
            <a:p>
              <a:pPr marL="285750" indent="-285750" algn="just" fontAlgn="auto">
                <a:spcAft>
                  <a:spcPts val="0"/>
                </a:spcAft>
                <a:buFont typeface="Arial" panose="020B0604020202020204" pitchFamily="34" charset="0"/>
                <a:buChar char="-"/>
                <a:defRPr/>
              </a:pPr>
              <a:r>
                <a:rPr lang="en-US" altLang="en-US" b="1" dirty="0">
                  <a:solidFill>
                    <a:srgbClr val="FF0000"/>
                  </a:solidFill>
                  <a:latin typeface="Arial" panose="020B0604020202020204" pitchFamily="34" charset="0"/>
                  <a:cs typeface="Arial" pitchFamily="34" charset="0"/>
                </a:rPr>
                <a:t>Generate ROS with or without UV light stimulation.</a:t>
              </a:r>
            </a:p>
            <a:p>
              <a:pPr marL="285750" indent="-285750" algn="just" fontAlgn="auto">
                <a:spcAft>
                  <a:spcPts val="0"/>
                </a:spcAft>
                <a:buFont typeface="Arial" panose="020B0604020202020204" pitchFamily="34" charset="0"/>
                <a:buChar char="-"/>
                <a:defRPr/>
              </a:pPr>
              <a:r>
                <a:rPr lang="en-US" altLang="en-US" b="1" dirty="0">
                  <a:solidFill>
                    <a:srgbClr val="FF0000"/>
                  </a:solidFill>
                  <a:latin typeface="Arial" panose="020B0604020202020204" pitchFamily="34" charset="0"/>
                  <a:cs typeface="Arial" pitchFamily="34" charset="0"/>
                </a:rPr>
                <a:t>Penetrate deeper skin cells and blood vessels, leading to undesirable side effects.</a:t>
              </a:r>
            </a:p>
            <a:p>
              <a:pPr algn="just" fontAlgn="auto">
                <a:spcAft>
                  <a:spcPts val="0"/>
                </a:spcAft>
                <a:defRPr/>
              </a:pPr>
              <a:endParaRPr lang="en-GB" altLang="en-US" b="1" dirty="0">
                <a:latin typeface="Arial" panose="020B0604020202020204" pitchFamily="34" charset="0"/>
                <a:cs typeface="Arial" pitchFamily="34" charset="0"/>
              </a:endParaRPr>
            </a:p>
          </p:txBody>
        </p:sp>
        <p:sp>
          <p:nvSpPr>
            <p:cNvPr id="7" name="Rectangle 6"/>
            <p:cNvSpPr/>
            <p:nvPr/>
          </p:nvSpPr>
          <p:spPr>
            <a:xfrm>
              <a:off x="4540336" y="1560080"/>
              <a:ext cx="3733878" cy="3487967"/>
            </a:xfrm>
            <a:prstGeom prst="rect">
              <a:avLst/>
            </a:prstGeom>
          </p:spPr>
          <p:txBody>
            <a:bodyPr>
              <a:spAutoFit/>
            </a:bodyPr>
            <a:lstStyle/>
            <a:p>
              <a:pPr algn="ctr" fontAlgn="auto">
                <a:spcAft>
                  <a:spcPts val="600"/>
                </a:spcAft>
                <a:defRPr/>
              </a:pPr>
              <a:r>
                <a:rPr lang="en-GB" altLang="en-US" sz="2400" b="1" dirty="0">
                  <a:solidFill>
                    <a:srgbClr val="0000FF"/>
                  </a:solidFill>
                  <a:latin typeface="Arial" panose="020B0604020202020204" pitchFamily="34" charset="0"/>
                  <a:cs typeface="Arial" pitchFamily="34" charset="0"/>
                </a:rPr>
                <a:t>Inorganic UV filters</a:t>
              </a:r>
            </a:p>
            <a:p>
              <a:pPr marL="285750" indent="-285750" algn="just" fontAlgn="auto">
                <a:spcAft>
                  <a:spcPts val="600"/>
                </a:spcAft>
                <a:buFont typeface="Arial" panose="020B0604020202020204" pitchFamily="34" charset="0"/>
                <a:buChar char="+"/>
                <a:defRPr/>
              </a:pPr>
              <a:r>
                <a:rPr lang="en-US" altLang="en-US" b="1" dirty="0">
                  <a:solidFill>
                    <a:srgbClr val="006600"/>
                  </a:solidFill>
                  <a:latin typeface="Arial" panose="020B0604020202020204" pitchFamily="34" charset="0"/>
                  <a:cs typeface="Arial" pitchFamily="34" charset="0"/>
                </a:rPr>
                <a:t>Reflect UV radiations and can also absorb a part of UV radiations. </a:t>
              </a:r>
            </a:p>
            <a:p>
              <a:pPr marL="285750" indent="-285750" algn="just" fontAlgn="auto">
                <a:spcAft>
                  <a:spcPts val="0"/>
                </a:spcAft>
                <a:buFont typeface="Arial" panose="020B0604020202020204" pitchFamily="34" charset="0"/>
                <a:buChar char="-"/>
                <a:defRPr/>
              </a:pPr>
              <a:r>
                <a:rPr lang="en-US" altLang="en-US" b="1" dirty="0">
                  <a:solidFill>
                    <a:srgbClr val="FF0000"/>
                  </a:solidFill>
                  <a:latin typeface="Arial" panose="020B0604020202020204" pitchFamily="34" charset="0"/>
                  <a:cs typeface="Arial" pitchFamily="34" charset="0"/>
                </a:rPr>
                <a:t>Use of TiO</a:t>
              </a:r>
              <a:r>
                <a:rPr lang="en-US" altLang="en-US" b="1" baseline="-25000" dirty="0">
                  <a:solidFill>
                    <a:srgbClr val="FF0000"/>
                  </a:solidFill>
                  <a:latin typeface="Arial" panose="020B0604020202020204" pitchFamily="34" charset="0"/>
                  <a:cs typeface="Arial" pitchFamily="34" charset="0"/>
                </a:rPr>
                <a:t>2</a:t>
              </a:r>
              <a:r>
                <a:rPr lang="en-US" altLang="en-US" b="1" dirty="0">
                  <a:solidFill>
                    <a:srgbClr val="FF0000"/>
                  </a:solidFill>
                  <a:latin typeface="Arial" panose="020B0604020202020204" pitchFamily="34" charset="0"/>
                  <a:cs typeface="Arial" pitchFamily="34" charset="0"/>
                </a:rPr>
                <a:t> and ZnO leads to thick formulations thus leaving white marks on the skin.</a:t>
              </a:r>
            </a:p>
            <a:p>
              <a:pPr marL="285750" indent="-285750" algn="just" fontAlgn="auto">
                <a:spcAft>
                  <a:spcPts val="0"/>
                </a:spcAft>
                <a:buFont typeface="Arial" panose="020B0604020202020204" pitchFamily="34" charset="0"/>
                <a:buChar char="-"/>
                <a:defRPr/>
              </a:pPr>
              <a:r>
                <a:rPr lang="en-US" altLang="en-US" b="1" dirty="0">
                  <a:solidFill>
                    <a:srgbClr val="FF0000"/>
                  </a:solidFill>
                  <a:latin typeface="Arial" panose="020B0604020202020204" pitchFamily="34" charset="0"/>
                  <a:cs typeface="Arial" pitchFamily="34" charset="0"/>
                </a:rPr>
                <a:t>Cause inflammatory/toxic effects to normal skin cells.</a:t>
              </a:r>
            </a:p>
            <a:p>
              <a:pPr algn="just" fontAlgn="auto">
                <a:spcAft>
                  <a:spcPts val="0"/>
                </a:spcAft>
                <a:defRPr/>
              </a:pPr>
              <a:endParaRPr lang="en-US" altLang="en-US" b="1" dirty="0">
                <a:latin typeface="Arial" panose="020B0604020202020204" pitchFamily="34" charset="0"/>
                <a:cs typeface="Arial" pitchFamily="34" charset="0"/>
              </a:endParaRPr>
            </a:p>
          </p:txBody>
        </p:sp>
      </p:grpSp>
      <p:sp>
        <p:nvSpPr>
          <p:cNvPr id="8" name="Rectangle 16"/>
          <p:cNvSpPr>
            <a:spLocks noChangeArrowheads="1"/>
          </p:cNvSpPr>
          <p:nvPr/>
        </p:nvSpPr>
        <p:spPr bwMode="auto">
          <a:xfrm>
            <a:off x="3336064" y="1505300"/>
            <a:ext cx="20812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2400" b="1">
                <a:solidFill>
                  <a:srgbClr val="C00000"/>
                </a:solidFill>
              </a:rPr>
              <a:t>Sun Screens! </a:t>
            </a:r>
          </a:p>
        </p:txBody>
      </p:sp>
      <p:pic>
        <p:nvPicPr>
          <p:cNvPr id="9" name="Picture 10" descr="bullfrogmain">
            <a:hlinkClick r:id="rId3"/>
          </p:cNvPr>
          <p:cNvPicPr>
            <a:picLocks noChangeAspect="1" noChangeArrowheads="1"/>
          </p:cNvPicPr>
          <p:nvPr/>
        </p:nvPicPr>
        <p:blipFill>
          <a:blip r:embed="rId4">
            <a:extLst/>
          </a:blip>
          <a:srcRect/>
          <a:stretch>
            <a:fillRect/>
          </a:stretch>
        </p:blipFill>
        <p:spPr bwMode="auto">
          <a:xfrm>
            <a:off x="1767421" y="1908577"/>
            <a:ext cx="5250055" cy="1474735"/>
          </a:xfrm>
          <a:prstGeom prst="rect">
            <a:avLst/>
          </a:prstGeom>
          <a:ln>
            <a:noFill/>
          </a:ln>
          <a:effectLst>
            <a:softEdge rad="112500"/>
          </a:effectLst>
          <a:extLst/>
        </p:spPr>
      </p:pic>
      <p:sp>
        <p:nvSpPr>
          <p:cNvPr id="10" name="Rectangle 1"/>
          <p:cNvSpPr>
            <a:spLocks noChangeArrowheads="1"/>
          </p:cNvSpPr>
          <p:nvPr/>
        </p:nvSpPr>
        <p:spPr bwMode="auto">
          <a:xfrm>
            <a:off x="-78649" y="6418528"/>
            <a:ext cx="8772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buClr>
                <a:srgbClr val="0070C0"/>
              </a:buClr>
              <a:buSzPct val="130000"/>
            </a:pPr>
            <a:r>
              <a:rPr lang="en-US" altLang="en-US" sz="1400" b="1" i="1" dirty="0">
                <a:solidFill>
                  <a:srgbClr val="0000FF"/>
                </a:solidFill>
                <a:latin typeface="Arial" charset="0"/>
              </a:rPr>
              <a:t>(Newman et al., 2009; Krause et al., 2012; </a:t>
            </a:r>
            <a:r>
              <a:rPr lang="en-US" altLang="en-US" sz="1400" b="1" i="1" dirty="0" err="1">
                <a:solidFill>
                  <a:srgbClr val="0000FF"/>
                </a:solidFill>
                <a:latin typeface="Arial" charset="0"/>
              </a:rPr>
              <a:t>Smijs</a:t>
            </a:r>
            <a:r>
              <a:rPr lang="en-US" altLang="en-US" sz="1400" b="1" i="1" dirty="0">
                <a:solidFill>
                  <a:srgbClr val="0000FF"/>
                </a:solidFill>
                <a:latin typeface="Arial" charset="0"/>
              </a:rPr>
              <a:t> et al., 2011; Yu et al., 2013; Ghosh et al., 2013)</a:t>
            </a:r>
          </a:p>
        </p:txBody>
      </p:sp>
    </p:spTree>
    <p:extLst>
      <p:ext uri="{BB962C8B-B14F-4D97-AF65-F5344CB8AC3E}">
        <p14:creationId xmlns:p14="http://schemas.microsoft.com/office/powerpoint/2010/main" val="5035854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ChangeArrowheads="1"/>
          </p:cNvSpPr>
          <p:nvPr/>
        </p:nvSpPr>
        <p:spPr bwMode="auto">
          <a:xfrm>
            <a:off x="685800" y="1637944"/>
            <a:ext cx="7924800" cy="2862322"/>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a:noFill/>
          </a:ln>
          <a:effectLst>
            <a:softEdge rad="317500"/>
          </a:effectLst>
          <a:extLst/>
        </p:spPr>
        <p:txBody>
          <a:bodyPr wrap="square" anchor="ctr">
            <a:spAutoFit/>
          </a:bodyPr>
          <a:lstStyle/>
          <a:p>
            <a:pPr algn="ctr" eaLnBrk="0" hangingPunct="0"/>
            <a:endParaRPr lang="en-US" altLang="en-US" sz="3000" b="1" dirty="0" smtClean="0">
              <a:latin typeface="Calligraph421 BT" panose="03060702050402020204" pitchFamily="66" charset="0"/>
            </a:endParaRPr>
          </a:p>
          <a:p>
            <a:pPr algn="ctr" eaLnBrk="0" hangingPunct="0"/>
            <a:r>
              <a:rPr lang="en-US" altLang="en-US" sz="3000" b="1" dirty="0" smtClean="0">
                <a:latin typeface="Calligraph421 BT" panose="03060702050402020204" pitchFamily="66" charset="0"/>
              </a:rPr>
              <a:t>Even </a:t>
            </a:r>
            <a:r>
              <a:rPr lang="en-US" altLang="en-US" sz="3000" b="1" dirty="0">
                <a:latin typeface="Calligraph421 BT" panose="03060702050402020204" pitchFamily="66" charset="0"/>
              </a:rPr>
              <a:t>though the sunscreens have been used since 1928, </a:t>
            </a:r>
            <a:endParaRPr lang="en-US" altLang="en-US" sz="3000" b="1" dirty="0" smtClean="0">
              <a:latin typeface="Calligraph421 BT" panose="03060702050402020204" pitchFamily="66" charset="0"/>
            </a:endParaRPr>
          </a:p>
          <a:p>
            <a:pPr algn="ctr" eaLnBrk="0" hangingPunct="0"/>
            <a:r>
              <a:rPr lang="en-US" altLang="en-US" sz="3000" b="1" dirty="0" smtClean="0">
                <a:latin typeface="Calligraph421 BT" panose="03060702050402020204" pitchFamily="66" charset="0"/>
              </a:rPr>
              <a:t>they </a:t>
            </a:r>
            <a:r>
              <a:rPr lang="en-US" altLang="en-US" sz="3000" b="1" dirty="0">
                <a:latin typeface="Calligraph421 BT" panose="03060702050402020204" pitchFamily="66" charset="0"/>
              </a:rPr>
              <a:t>have failed in limiting the UV-induced skin cancer </a:t>
            </a:r>
            <a:r>
              <a:rPr lang="en-US" altLang="en-US" sz="3000" b="1" dirty="0" smtClean="0">
                <a:latin typeface="Calligraph421 BT" panose="03060702050402020204" pitchFamily="66" charset="0"/>
              </a:rPr>
              <a:t>occurrence</a:t>
            </a:r>
          </a:p>
          <a:p>
            <a:pPr algn="ctr" eaLnBrk="0" hangingPunct="0"/>
            <a:endParaRPr lang="en-US" altLang="en-US" sz="3000" b="1" dirty="0">
              <a:latin typeface="Calligraph421 BT" panose="03060702050402020204" pitchFamily="66" charset="0"/>
            </a:endParaRPr>
          </a:p>
        </p:txBody>
      </p:sp>
      <p:sp>
        <p:nvSpPr>
          <p:cNvPr id="8195" name="Rectangle 1"/>
          <p:cNvSpPr>
            <a:spLocks noChangeArrowheads="1"/>
          </p:cNvSpPr>
          <p:nvPr/>
        </p:nvSpPr>
        <p:spPr bwMode="auto">
          <a:xfrm>
            <a:off x="219075" y="6324600"/>
            <a:ext cx="8772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buClr>
                <a:srgbClr val="0070C0"/>
              </a:buClr>
              <a:buSzPct val="130000"/>
            </a:pPr>
            <a:r>
              <a:rPr lang="en-US" altLang="en-US" sz="1400" b="1" i="1">
                <a:solidFill>
                  <a:srgbClr val="C00000"/>
                </a:solidFill>
                <a:latin typeface="Arial" charset="0"/>
              </a:rPr>
              <a:t>(Newman et al., 2009;  Krause  et al., 2012; Ghosh et al., 2013; Yu et al., 2013)</a:t>
            </a:r>
          </a:p>
        </p:txBody>
      </p:sp>
    </p:spTree>
    <p:extLst>
      <p:ext uri="{BB962C8B-B14F-4D97-AF65-F5344CB8AC3E}">
        <p14:creationId xmlns:p14="http://schemas.microsoft.com/office/powerpoint/2010/main" val="10948445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838201" y="1083044"/>
            <a:ext cx="7837109" cy="2554483"/>
            <a:chOff x="838201" y="1083044"/>
            <a:chExt cx="7837109" cy="2554483"/>
          </a:xfrm>
        </p:grpSpPr>
        <p:sp>
          <p:nvSpPr>
            <p:cNvPr id="5" name="Rectangle 3"/>
            <p:cNvSpPr txBox="1">
              <a:spLocks noChangeArrowheads="1"/>
            </p:cNvSpPr>
            <p:nvPr/>
          </p:nvSpPr>
          <p:spPr bwMode="auto">
            <a:xfrm>
              <a:off x="838201" y="1143001"/>
              <a:ext cx="6172199" cy="2001274"/>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effectLst>
              <a:softEdge rad="317500"/>
            </a:effectLst>
          </p:spPr>
          <p:txBody>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fontAlgn="auto">
                <a:buFont typeface="Georgia" pitchFamily="18" charset="0"/>
                <a:buNone/>
                <a:defRPr/>
              </a:pPr>
              <a:endParaRPr lang="en-US" altLang="en-US" sz="2800" b="1" dirty="0">
                <a:solidFill>
                  <a:schemeClr val="tx1"/>
                </a:solidFill>
                <a:latin typeface="Arial" panose="020B0604020202020204" pitchFamily="34" charset="0"/>
                <a:cs typeface="Arial" panose="020B0604020202020204" pitchFamily="34" charset="0"/>
              </a:endParaRPr>
            </a:p>
            <a:p>
              <a:pPr marL="45720" indent="0" algn="ctr" fontAlgn="auto">
                <a:buFont typeface="Georgia" pitchFamily="18" charset="0"/>
                <a:buNone/>
                <a:defRPr/>
              </a:pPr>
              <a:r>
                <a:rPr lang="en-US" altLang="en-US" sz="2800" b="1" dirty="0" smtClean="0">
                  <a:solidFill>
                    <a:schemeClr val="tx1"/>
                  </a:solidFill>
                  <a:latin typeface="Arial" panose="020B0604020202020204" pitchFamily="34" charset="0"/>
                  <a:cs typeface="Arial" panose="020B0604020202020204" pitchFamily="34" charset="0"/>
                </a:rPr>
                <a:t>Avoid exposure to UV radiation</a:t>
              </a:r>
            </a:p>
            <a:p>
              <a:pPr marL="45720" indent="0" algn="ctr" fontAlgn="auto">
                <a:buFont typeface="Georgia" pitchFamily="18" charset="0"/>
                <a:buNone/>
                <a:defRPr/>
              </a:pPr>
              <a:r>
                <a:rPr lang="en-US" altLang="en-US" sz="2800" b="1" dirty="0" smtClean="0">
                  <a:solidFill>
                    <a:srgbClr val="FF0000"/>
                  </a:solidFill>
                  <a:latin typeface="Arial" panose="020B0604020202020204" pitchFamily="34" charset="0"/>
                  <a:cs typeface="Arial" panose="020B0604020202020204" pitchFamily="34" charset="0"/>
                </a:rPr>
                <a:t> (stop going to the beaches)</a:t>
              </a:r>
            </a:p>
            <a:p>
              <a:pPr algn="ctr" fontAlgn="auto">
                <a:buFont typeface="Georgia" pitchFamily="18" charset="0"/>
                <a:buNone/>
                <a:defRPr/>
              </a:pPr>
              <a:endParaRPr lang="en-US" altLang="en-US" sz="2800" b="1" dirty="0" smtClean="0">
                <a:solidFill>
                  <a:srgbClr val="FF0000"/>
                </a:solidFill>
                <a:latin typeface="Arial" panose="020B0604020202020204" pitchFamily="34" charset="0"/>
                <a:cs typeface="Arial" panose="020B0604020202020204" pitchFamily="34" charset="0"/>
              </a:endParaRPr>
            </a:p>
          </p:txBody>
        </p:sp>
        <p:pic>
          <p:nvPicPr>
            <p:cNvPr id="6" name="Picture 4" descr="C:\Users\sarora\AppData\Local\Microsoft\Windows\Temporary Internet Files\Content.IE5\JETDE4JT\MC90042316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11386" y="1083044"/>
              <a:ext cx="1284393" cy="1284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12"/>
            <p:cNvGrpSpPr/>
            <p:nvPr/>
          </p:nvGrpSpPr>
          <p:grpSpPr>
            <a:xfrm>
              <a:off x="7105650" y="2400299"/>
              <a:ext cx="1569660" cy="1237228"/>
              <a:chOff x="7411431" y="2400299"/>
              <a:chExt cx="1569660" cy="1237228"/>
            </a:xfrm>
          </p:grpSpPr>
          <p:pic>
            <p:nvPicPr>
              <p:cNvPr id="4" name="Picture 3" descr="C:\Users\sarora\AppData\Local\Microsoft\Windows\Temporary Internet Files\Content.IE5\RDN2D5K6\MP900405460[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469" t="8809" r="13635"/>
              <a:stretch/>
            </p:blipFill>
            <p:spPr bwMode="auto">
              <a:xfrm flipH="1">
                <a:off x="7534274" y="2400299"/>
                <a:ext cx="1323974" cy="118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rot="16200000">
                <a:off x="8091998" y="2748434"/>
                <a:ext cx="20852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en-US" altLang="en-US" sz="9600" dirty="0">
                    <a:latin typeface="Constantia" pitchFamily="18" charset="0"/>
                  </a:rPr>
                  <a:t>X</a:t>
                </a:r>
              </a:p>
            </p:txBody>
          </p:sp>
        </p:grpSp>
      </p:grpSp>
      <p:sp>
        <p:nvSpPr>
          <p:cNvPr id="9" name="Rectangle 8"/>
          <p:cNvSpPr/>
          <p:nvPr/>
        </p:nvSpPr>
        <p:spPr bwMode="auto">
          <a:xfrm>
            <a:off x="838200" y="4419600"/>
            <a:ext cx="6172200" cy="2133600"/>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5" name="Group 14"/>
          <p:cNvGrpSpPr/>
          <p:nvPr/>
        </p:nvGrpSpPr>
        <p:grpSpPr>
          <a:xfrm>
            <a:off x="990951" y="4747876"/>
            <a:ext cx="7576023" cy="1442917"/>
            <a:chOff x="990951" y="4747876"/>
            <a:chExt cx="7576023" cy="1442917"/>
          </a:xfrm>
        </p:grpSpPr>
        <p:pic>
          <p:nvPicPr>
            <p:cNvPr id="10" name="Picture 5" descr="C:\Users\sarora\AppData\Local\Microsoft\Windows\Temporary Internet Files\Content.IE5\APGRS5QW\MC900423171[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58235" y="4782007"/>
              <a:ext cx="1408739" cy="140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p:cNvSpPr>
              <a:spLocks noChangeArrowheads="1"/>
            </p:cNvSpPr>
            <p:nvPr/>
          </p:nvSpPr>
          <p:spPr bwMode="auto">
            <a:xfrm>
              <a:off x="990951" y="4747876"/>
              <a:ext cx="58619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4450" algn="ctr"/>
              <a:r>
                <a:rPr lang="en-US" altLang="en-US" sz="2800" b="1" dirty="0">
                  <a:latin typeface="Arial" charset="0"/>
                </a:rPr>
                <a:t>Develop a novel, safe and effective formulation to prevent UV-induced skin </a:t>
              </a:r>
              <a:r>
                <a:rPr lang="en-US" altLang="en-US" sz="2800" b="1" dirty="0" smtClean="0">
                  <a:latin typeface="Arial" charset="0"/>
                </a:rPr>
                <a:t>cancer</a:t>
              </a:r>
              <a:endParaRPr lang="en-US" altLang="en-US" sz="2800" b="1" dirty="0">
                <a:latin typeface="Arial" charset="0"/>
              </a:endParaRPr>
            </a:p>
          </p:txBody>
        </p:sp>
      </p:grpSp>
      <p:sp>
        <p:nvSpPr>
          <p:cNvPr id="12" name="Rectangle 2"/>
          <p:cNvSpPr txBox="1">
            <a:spLocks noChangeArrowheads="1"/>
          </p:cNvSpPr>
          <p:nvPr/>
        </p:nvSpPr>
        <p:spPr bwMode="auto">
          <a:xfrm>
            <a:off x="-533400" y="150154"/>
            <a:ext cx="8788792" cy="730250"/>
          </a:xfrm>
          <a:prstGeom prst="rect">
            <a:avLst/>
          </a:prstGeom>
          <a:noFill/>
          <a:ln>
            <a:noFill/>
          </a:ln>
          <a:effectLst>
            <a:glow rad="101600">
              <a:schemeClr val="accent5">
                <a:satMod val="175000"/>
                <a:alpha val="40000"/>
              </a:schemeClr>
            </a:glow>
          </a:effectLst>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altLang="en-US" sz="4000" b="1" dirty="0">
                <a:solidFill>
                  <a:srgbClr val="FFFFFF"/>
                </a:solidFill>
                <a:latin typeface="Calligraph421 BT" panose="03060702050402020204" pitchFamily="66" charset="0"/>
              </a:rPr>
              <a:t>So, what do we do???</a:t>
            </a:r>
          </a:p>
        </p:txBody>
      </p:sp>
    </p:spTree>
    <p:extLst>
      <p:ext uri="{BB962C8B-B14F-4D97-AF65-F5344CB8AC3E}">
        <p14:creationId xmlns:p14="http://schemas.microsoft.com/office/powerpoint/2010/main" val="35815978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04800" y="104775"/>
            <a:ext cx="85344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Bef>
                <a:spcPct val="50000"/>
              </a:spcBef>
            </a:pPr>
            <a:r>
              <a:rPr lang="en-US" altLang="en-US" sz="4400" b="1" dirty="0">
                <a:solidFill>
                  <a:schemeClr val="bg1"/>
                </a:solidFill>
                <a:latin typeface="Calligraph421 BT" panose="03060702050402020204" pitchFamily="66" charset="0"/>
              </a:rPr>
              <a:t>There is more to silver than its pretty shine</a:t>
            </a:r>
          </a:p>
        </p:txBody>
      </p:sp>
      <p:sp>
        <p:nvSpPr>
          <p:cNvPr id="3" name="Rectangle 6"/>
          <p:cNvSpPr>
            <a:spLocks noChangeArrowheads="1"/>
          </p:cNvSpPr>
          <p:nvPr/>
        </p:nvSpPr>
        <p:spPr bwMode="auto">
          <a:xfrm>
            <a:off x="838200" y="4948238"/>
            <a:ext cx="8058616" cy="461665"/>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a:noFill/>
          </a:ln>
          <a:effectLst>
            <a:softEdge rad="127000"/>
          </a:effectLst>
          <a:extLst/>
        </p:spPr>
        <p:txBody>
          <a:bodyPr wrap="none">
            <a:spAutoFit/>
          </a:bodyPr>
          <a:lstStyle/>
          <a:p>
            <a:pPr>
              <a:spcBef>
                <a:spcPct val="20000"/>
              </a:spcBef>
              <a:buClr>
                <a:schemeClr val="bg2"/>
              </a:buClr>
              <a:buSzPct val="75000"/>
              <a:buFont typeface="Wingdings" pitchFamily="2" charset="2"/>
              <a:buNone/>
            </a:pPr>
            <a:r>
              <a:rPr lang="en-US" altLang="en-US" sz="2400" b="1" dirty="0">
                <a:latin typeface="Arial" charset="0"/>
              </a:rPr>
              <a:t>Silver is a known </a:t>
            </a:r>
            <a:r>
              <a:rPr lang="en-US" altLang="en-US" sz="2400" b="1" dirty="0" smtClean="0">
                <a:latin typeface="Arial" charset="0"/>
              </a:rPr>
              <a:t>for wound </a:t>
            </a:r>
            <a:r>
              <a:rPr lang="en-US" altLang="en-US" sz="2400" b="1" dirty="0">
                <a:latin typeface="Arial" charset="0"/>
              </a:rPr>
              <a:t>healing agent since </a:t>
            </a:r>
            <a:r>
              <a:rPr lang="en-US" altLang="en-US" sz="2400" b="1" dirty="0" smtClean="0">
                <a:latin typeface="Arial" charset="0"/>
              </a:rPr>
              <a:t>ages</a:t>
            </a:r>
            <a:endParaRPr lang="en-US" altLang="en-US" sz="2400" b="1" dirty="0">
              <a:latin typeface="Arial" charset="0"/>
            </a:endParaRPr>
          </a:p>
        </p:txBody>
      </p:sp>
      <p:grpSp>
        <p:nvGrpSpPr>
          <p:cNvPr id="4" name="Group 9"/>
          <p:cNvGrpSpPr>
            <a:grpSpLocks/>
          </p:cNvGrpSpPr>
          <p:nvPr/>
        </p:nvGrpSpPr>
        <p:grpSpPr bwMode="auto">
          <a:xfrm>
            <a:off x="2286000" y="2286000"/>
            <a:ext cx="4495800" cy="2209800"/>
            <a:chOff x="1152" y="1392"/>
            <a:chExt cx="2832" cy="1392"/>
          </a:xfrm>
        </p:grpSpPr>
        <p:pic>
          <p:nvPicPr>
            <p:cNvPr id="5" name="Picture 5" descr="9273mu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 y="1392"/>
              <a:ext cx="1417" cy="13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8" descr="silver_eag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2" y="1392"/>
              <a:ext cx="1392" cy="13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020143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0" y="304800"/>
            <a:ext cx="9144000" cy="609600"/>
          </a:xfrm>
          <a:prstGeom prst="rect">
            <a:avLst/>
          </a:prstGeom>
          <a:noFill/>
          <a:ln w="9525">
            <a:noFill/>
            <a:miter lim="800000"/>
            <a:headEnd/>
            <a:tailEnd/>
          </a:ln>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altLang="en-US" sz="4000" b="1" dirty="0">
                <a:solidFill>
                  <a:srgbClr val="FFFFFF"/>
                </a:solidFill>
                <a:latin typeface="Calligraph421 BT" panose="03060702050402020204" pitchFamily="66" charset="0"/>
              </a:rPr>
              <a:t>Uses of Silver</a:t>
            </a:r>
          </a:p>
        </p:txBody>
      </p:sp>
      <p:graphicFrame>
        <p:nvGraphicFramePr>
          <p:cNvPr id="3" name="Group 287"/>
          <p:cNvGraphicFramePr>
            <a:graphicFrameLocks/>
          </p:cNvGraphicFramePr>
          <p:nvPr>
            <p:extLst>
              <p:ext uri="{D42A27DB-BD31-4B8C-83A1-F6EECF244321}">
                <p14:modId xmlns:p14="http://schemas.microsoft.com/office/powerpoint/2010/main" val="3756874040"/>
              </p:ext>
            </p:extLst>
          </p:nvPr>
        </p:nvGraphicFramePr>
        <p:xfrm>
          <a:off x="152400" y="1934896"/>
          <a:ext cx="8786035" cy="3882624"/>
        </p:xfrm>
        <a:graphic>
          <a:graphicData uri="http://schemas.openxmlformats.org/drawingml/2006/table">
            <a:tbl>
              <a:tblPr>
                <a:tableStyleId>{2D5ABB26-0587-4C30-8999-92F81FD0307C}</a:tableStyleId>
              </a:tblPr>
              <a:tblGrid>
                <a:gridCol w="888308"/>
                <a:gridCol w="7897727"/>
              </a:tblGrid>
              <a:tr h="615362">
                <a:tc>
                  <a:txBody>
                    <a:bodyPr/>
                    <a:lstStyle>
                      <a:lvl1pPr marL="342900" indent="-342900">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rPr>
                        <a:t>1884</a:t>
                      </a:r>
                      <a:endParaRPr kumimoji="0" lang="en-US" altLang="en-US" sz="1800" b="0" i="0" u="none" strike="noStrike" cap="none" normalizeH="0" baseline="0" dirty="0" smtClean="0">
                        <a:ln>
                          <a:noFill/>
                        </a:ln>
                        <a:solidFill>
                          <a:schemeClr val="tx1"/>
                        </a:solidFill>
                        <a:effectLst/>
                        <a:latin typeface="Arial" charset="0"/>
                      </a:endParaRPr>
                    </a:p>
                  </a:txBody>
                  <a:tcPr marT="45734" marB="45734" anchor="ctr" horzOverflow="overflow"/>
                </a:tc>
                <a:tc>
                  <a:txBody>
                    <a:bodyPr/>
                    <a:lstStyle>
                      <a:lvl1pPr>
                        <a:spcBef>
                          <a:spcPct val="20000"/>
                        </a:spcBef>
                        <a:tabLst>
                          <a:tab pos="2743200" algn="ctr"/>
                          <a:tab pos="5486400" algn="r"/>
                        </a:tabLst>
                        <a:defRPr sz="2800">
                          <a:solidFill>
                            <a:schemeClr val="tx1"/>
                          </a:solidFill>
                          <a:latin typeface="Arial" charset="0"/>
                        </a:defRPr>
                      </a:lvl1pPr>
                      <a:lvl2pPr marL="742950" indent="-285750">
                        <a:spcBef>
                          <a:spcPct val="20000"/>
                        </a:spcBef>
                        <a:tabLst>
                          <a:tab pos="2743200" algn="ctr"/>
                          <a:tab pos="5486400" algn="r"/>
                        </a:tabLst>
                        <a:defRPr sz="2400">
                          <a:solidFill>
                            <a:schemeClr val="tx1"/>
                          </a:solidFill>
                          <a:latin typeface="Arial" charset="0"/>
                        </a:defRPr>
                      </a:lvl2pPr>
                      <a:lvl3pPr marL="1143000" indent="-228600">
                        <a:spcBef>
                          <a:spcPct val="20000"/>
                        </a:spcBef>
                        <a:tabLst>
                          <a:tab pos="2743200" algn="ctr"/>
                          <a:tab pos="5486400" algn="r"/>
                        </a:tabLst>
                        <a:defRPr sz="2000">
                          <a:solidFill>
                            <a:schemeClr val="tx1"/>
                          </a:solidFill>
                          <a:latin typeface="Arial" charset="0"/>
                        </a:defRPr>
                      </a:lvl3pPr>
                      <a:lvl4pPr marL="1600200" indent="-228600">
                        <a:spcBef>
                          <a:spcPct val="20000"/>
                        </a:spcBef>
                        <a:tabLst>
                          <a:tab pos="2743200" algn="ctr"/>
                          <a:tab pos="5486400" algn="r"/>
                        </a:tabLst>
                        <a:defRPr>
                          <a:solidFill>
                            <a:schemeClr val="tx1"/>
                          </a:solidFill>
                          <a:latin typeface="Arial" charset="0"/>
                        </a:defRPr>
                      </a:lvl4pPr>
                      <a:lvl5pPr marL="2057400" indent="-228600">
                        <a:spcBef>
                          <a:spcPct val="20000"/>
                        </a:spcBef>
                        <a:tabLst>
                          <a:tab pos="2743200" algn="ctr"/>
                          <a:tab pos="5486400" algn="r"/>
                        </a:tabLst>
                        <a:defRPr>
                          <a:solidFill>
                            <a:schemeClr val="tx1"/>
                          </a:solidFill>
                          <a:latin typeface="Arial" charset="0"/>
                        </a:defRPr>
                      </a:lvl5pPr>
                      <a:lvl6pPr marL="2514600" indent="-228600" fontAlgn="base">
                        <a:spcBef>
                          <a:spcPct val="20000"/>
                        </a:spcBef>
                        <a:spcAft>
                          <a:spcPct val="0"/>
                        </a:spcAft>
                        <a:tabLst>
                          <a:tab pos="2743200" algn="ctr"/>
                          <a:tab pos="5486400" algn="r"/>
                        </a:tabLst>
                        <a:defRPr>
                          <a:solidFill>
                            <a:schemeClr val="tx1"/>
                          </a:solidFill>
                          <a:latin typeface="Arial" charset="0"/>
                        </a:defRPr>
                      </a:lvl6pPr>
                      <a:lvl7pPr marL="2971800" indent="-228600" fontAlgn="base">
                        <a:spcBef>
                          <a:spcPct val="20000"/>
                        </a:spcBef>
                        <a:spcAft>
                          <a:spcPct val="0"/>
                        </a:spcAft>
                        <a:tabLst>
                          <a:tab pos="2743200" algn="ctr"/>
                          <a:tab pos="5486400" algn="r"/>
                        </a:tabLst>
                        <a:defRPr>
                          <a:solidFill>
                            <a:schemeClr val="tx1"/>
                          </a:solidFill>
                          <a:latin typeface="Arial" charset="0"/>
                        </a:defRPr>
                      </a:lvl7pPr>
                      <a:lvl8pPr marL="3429000" indent="-228600" fontAlgn="base">
                        <a:spcBef>
                          <a:spcPct val="20000"/>
                        </a:spcBef>
                        <a:spcAft>
                          <a:spcPct val="0"/>
                        </a:spcAft>
                        <a:tabLst>
                          <a:tab pos="2743200" algn="ctr"/>
                          <a:tab pos="5486400" algn="r"/>
                        </a:tabLst>
                        <a:defRPr>
                          <a:solidFill>
                            <a:schemeClr val="tx1"/>
                          </a:solidFill>
                          <a:latin typeface="Arial" charset="0"/>
                        </a:defRPr>
                      </a:lvl8pPr>
                      <a:lvl9pPr marL="3886200" indent="-228600" fontAlgn="base">
                        <a:spcBef>
                          <a:spcPct val="20000"/>
                        </a:spcBef>
                        <a:spcAft>
                          <a:spcPct val="0"/>
                        </a:spcAft>
                        <a:tabLst>
                          <a:tab pos="2743200" algn="ctr"/>
                          <a:tab pos="5486400" algn="r"/>
                        </a:tabLst>
                        <a:defRPr>
                          <a:solidFill>
                            <a:schemeClr val="tx1"/>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altLang="en-US" sz="1800" u="none" strike="noStrike" cap="none" normalizeH="0" baseline="0" dirty="0" err="1" smtClean="0">
                          <a:ln>
                            <a:noFill/>
                          </a:ln>
                          <a:effectLst/>
                        </a:rPr>
                        <a:t>Crede</a:t>
                      </a:r>
                      <a:r>
                        <a:rPr kumimoji="0" lang="en-US" altLang="en-US" sz="1800" u="none" strike="noStrike" cap="none" normalizeH="0" baseline="0" dirty="0" smtClean="0">
                          <a:ln>
                            <a:noFill/>
                          </a:ln>
                          <a:effectLst/>
                        </a:rPr>
                        <a:t> uses 1% silver nitrate solution on neonates to prevent </a:t>
                      </a:r>
                      <a:r>
                        <a:rPr kumimoji="0" lang="en-US" altLang="en-US" sz="1800" u="sng" strike="noStrike" cap="none" normalizeH="0" baseline="0" dirty="0" smtClean="0">
                          <a:ln>
                            <a:noFill/>
                          </a:ln>
                          <a:solidFill>
                            <a:srgbClr val="0000FF"/>
                          </a:solidFill>
                          <a:effectLst/>
                        </a:rPr>
                        <a:t>ocular infections.</a:t>
                      </a:r>
                      <a:endParaRPr kumimoji="0" lang="en-US" altLang="en-US" sz="1800" b="0" i="0" u="sng" strike="noStrike" cap="none" normalizeH="0" baseline="0" dirty="0" smtClean="0">
                        <a:ln>
                          <a:noFill/>
                        </a:ln>
                        <a:solidFill>
                          <a:srgbClr val="0000FF"/>
                        </a:solidFill>
                        <a:effectLst/>
                        <a:latin typeface="Arial" charset="0"/>
                      </a:endParaRPr>
                    </a:p>
                  </a:txBody>
                  <a:tcPr marT="45734" marB="45734" horzOverflow="overflow"/>
                </a:tc>
              </a:tr>
              <a:tr h="615362">
                <a:tc>
                  <a:txBody>
                    <a:bodyPr/>
                    <a:lstStyle>
                      <a:lvl1pPr marL="342900" indent="-342900">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rPr>
                        <a:t>1887</a:t>
                      </a:r>
                      <a:endParaRPr kumimoji="0" lang="en-US" altLang="en-US" sz="1800" b="0" i="0" u="none" strike="noStrike" cap="none" normalizeH="0" baseline="0" dirty="0" smtClean="0">
                        <a:ln>
                          <a:noFill/>
                        </a:ln>
                        <a:solidFill>
                          <a:schemeClr val="tx1"/>
                        </a:solidFill>
                        <a:effectLst/>
                        <a:latin typeface="Arial" charset="0"/>
                      </a:endParaRPr>
                    </a:p>
                  </a:txBody>
                  <a:tcPr marT="45734" marB="45734" anchor="ctr" horzOverflow="overflow"/>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rPr>
                        <a:t>Von Behring shows that 0.25% and 0.01% silver nitrate solution are effective </a:t>
                      </a:r>
                      <a:r>
                        <a:rPr kumimoji="0" lang="en-US" altLang="en-US" sz="1800" u="sng" strike="noStrike" cap="none" normalizeH="0" baseline="0" dirty="0" smtClean="0">
                          <a:ln>
                            <a:noFill/>
                          </a:ln>
                          <a:solidFill>
                            <a:srgbClr val="0000FF"/>
                          </a:solidFill>
                          <a:effectLst/>
                        </a:rPr>
                        <a:t>against typhoid and anthrax bacilli</a:t>
                      </a:r>
                      <a:r>
                        <a:rPr kumimoji="0" lang="en-US" altLang="en-US" sz="1800" u="none" strike="noStrike" cap="none" normalizeH="0" baseline="0" dirty="0" smtClean="0">
                          <a:ln>
                            <a:noFill/>
                          </a:ln>
                          <a:solidFill>
                            <a:srgbClr val="0000FF"/>
                          </a:solidFill>
                          <a:effectLst/>
                        </a:rPr>
                        <a:t>.</a:t>
                      </a:r>
                      <a:endParaRPr kumimoji="0" lang="en-US" altLang="en-US" sz="1800" b="0" i="0" u="none" strike="noStrike" cap="none" normalizeH="0" baseline="0" dirty="0" smtClean="0">
                        <a:ln>
                          <a:noFill/>
                        </a:ln>
                        <a:solidFill>
                          <a:srgbClr val="0000FF"/>
                        </a:solidFill>
                        <a:effectLst/>
                        <a:latin typeface="Arial" charset="0"/>
                      </a:endParaRPr>
                    </a:p>
                  </a:txBody>
                  <a:tcPr marT="45734" marB="45734" horzOverflow="overflow"/>
                </a:tc>
              </a:tr>
              <a:tr h="615362">
                <a:tc>
                  <a:txBody>
                    <a:bodyPr/>
                    <a:lstStyle>
                      <a:lvl1pPr marL="342900" indent="-342900">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smtClean="0">
                          <a:ln>
                            <a:noFill/>
                          </a:ln>
                          <a:effectLst/>
                        </a:rPr>
                        <a:t>1900s</a:t>
                      </a:r>
                      <a:endParaRPr kumimoji="0" lang="en-US" altLang="en-US" sz="1800" b="0" i="0" u="none" strike="noStrike" cap="none" normalizeH="0" baseline="0" smtClean="0">
                        <a:ln>
                          <a:noFill/>
                        </a:ln>
                        <a:solidFill>
                          <a:schemeClr val="tx1"/>
                        </a:solidFill>
                        <a:effectLst/>
                        <a:latin typeface="Arial" charset="0"/>
                      </a:endParaRPr>
                    </a:p>
                  </a:txBody>
                  <a:tcPr marT="45734" marB="45734" anchor="ctr" horzOverflow="overflow"/>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rPr>
                        <a:t>Hammered foils and colloidal silver are used to treat </a:t>
                      </a:r>
                      <a:r>
                        <a:rPr kumimoji="0" lang="en-US" altLang="en-US" sz="1800" u="sng" strike="noStrike" cap="none" normalizeH="0" baseline="0" dirty="0" smtClean="0">
                          <a:ln>
                            <a:noFill/>
                          </a:ln>
                          <a:solidFill>
                            <a:srgbClr val="0000FF"/>
                          </a:solidFill>
                          <a:effectLst/>
                        </a:rPr>
                        <a:t>non-healing wounds.</a:t>
                      </a:r>
                      <a:endParaRPr kumimoji="0" lang="en-US" altLang="en-US" sz="1800" b="0" i="0" u="sng" strike="noStrike" cap="none" normalizeH="0" baseline="0" dirty="0" smtClean="0">
                        <a:ln>
                          <a:noFill/>
                        </a:ln>
                        <a:solidFill>
                          <a:srgbClr val="0000FF"/>
                        </a:solidFill>
                        <a:effectLst/>
                        <a:latin typeface="Arial" charset="0"/>
                      </a:endParaRPr>
                    </a:p>
                  </a:txBody>
                  <a:tcPr marT="45734" marB="45734" horzOverflow="overflow"/>
                </a:tc>
              </a:tr>
              <a:tr h="351647">
                <a:tc>
                  <a:txBody>
                    <a:bodyPr/>
                    <a:lstStyle>
                      <a:lvl1pPr marL="342900" indent="-342900">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rPr>
                        <a:t>1920s</a:t>
                      </a:r>
                      <a:endParaRPr kumimoji="0" lang="en-US" altLang="en-US" sz="1800" b="0" i="0" u="none" strike="noStrike" cap="none" normalizeH="0" baseline="0" dirty="0" smtClean="0">
                        <a:ln>
                          <a:noFill/>
                        </a:ln>
                        <a:solidFill>
                          <a:schemeClr val="tx1"/>
                        </a:solidFill>
                        <a:effectLst/>
                        <a:latin typeface="Arial" charset="0"/>
                      </a:endParaRPr>
                    </a:p>
                  </a:txBody>
                  <a:tcPr marT="45734" marB="45734" anchor="ctr" horzOverflow="overflow"/>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rPr>
                        <a:t>Colloidal silver is accepted by the FDA as a </a:t>
                      </a:r>
                      <a:r>
                        <a:rPr kumimoji="0" lang="en-US" altLang="en-US" sz="1800" u="sng" strike="noStrike" cap="none" normalizeH="0" baseline="0" dirty="0" smtClean="0">
                          <a:ln>
                            <a:noFill/>
                          </a:ln>
                          <a:solidFill>
                            <a:srgbClr val="0000FF"/>
                          </a:solidFill>
                          <a:effectLst/>
                        </a:rPr>
                        <a:t>wound treatment</a:t>
                      </a:r>
                      <a:r>
                        <a:rPr kumimoji="0" lang="en-US" altLang="en-US" sz="1800" u="none" strike="noStrike" cap="none" normalizeH="0" baseline="0" dirty="0" smtClean="0">
                          <a:ln>
                            <a:noFill/>
                          </a:ln>
                          <a:solidFill>
                            <a:srgbClr val="0000FF"/>
                          </a:solidFill>
                          <a:effectLst/>
                        </a:rPr>
                        <a:t>.</a:t>
                      </a:r>
                      <a:endParaRPr kumimoji="0" lang="en-US" altLang="en-US" sz="1800" b="0" i="0" u="none" strike="noStrike" cap="none" normalizeH="0" baseline="0" dirty="0" smtClean="0">
                        <a:ln>
                          <a:noFill/>
                        </a:ln>
                        <a:solidFill>
                          <a:srgbClr val="0000FF"/>
                        </a:solidFill>
                        <a:effectLst/>
                        <a:latin typeface="Arial" charset="0"/>
                      </a:endParaRPr>
                    </a:p>
                  </a:txBody>
                  <a:tcPr marT="45734" marB="45734" horzOverflow="overflow"/>
                </a:tc>
              </a:tr>
              <a:tr h="615362">
                <a:tc>
                  <a:txBody>
                    <a:bodyPr/>
                    <a:lstStyle>
                      <a:lvl1pPr marL="342900" indent="-342900">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rPr>
                        <a:t>1960s</a:t>
                      </a:r>
                      <a:endParaRPr kumimoji="0" lang="en-US" altLang="en-US" sz="1800" b="0" i="0" u="none" strike="noStrike" cap="none" normalizeH="0" baseline="0" dirty="0" smtClean="0">
                        <a:ln>
                          <a:noFill/>
                        </a:ln>
                        <a:solidFill>
                          <a:schemeClr val="tx1"/>
                        </a:solidFill>
                        <a:effectLst/>
                        <a:latin typeface="Arial" charset="0"/>
                      </a:endParaRPr>
                    </a:p>
                  </a:txBody>
                  <a:tcPr marT="45734" marB="45734" anchor="ctr" horzOverflow="overflow"/>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rPr>
                        <a:t>Moyer and Monafo start using 0.5% silver nitrate solutions on </a:t>
                      </a:r>
                      <a:r>
                        <a:rPr kumimoji="0" lang="en-US" altLang="en-US" sz="1800" u="sng" strike="noStrike" cap="none" normalizeH="0" baseline="0" dirty="0" smtClean="0">
                          <a:ln>
                            <a:noFill/>
                          </a:ln>
                          <a:solidFill>
                            <a:srgbClr val="0000FF"/>
                          </a:solidFill>
                          <a:effectLst/>
                        </a:rPr>
                        <a:t>burn wounds.</a:t>
                      </a:r>
                      <a:endParaRPr kumimoji="0" lang="en-US" altLang="en-US" sz="1800" b="0" i="0" u="sng" strike="noStrike" cap="none" normalizeH="0" baseline="0" dirty="0" smtClean="0">
                        <a:ln>
                          <a:noFill/>
                        </a:ln>
                        <a:solidFill>
                          <a:srgbClr val="0000FF"/>
                        </a:solidFill>
                        <a:effectLst/>
                        <a:latin typeface="Arial" charset="0"/>
                      </a:endParaRPr>
                    </a:p>
                  </a:txBody>
                  <a:tcPr marT="45734" marB="45734" horzOverflow="overflow"/>
                </a:tc>
              </a:tr>
              <a:tr h="351647">
                <a:tc>
                  <a:txBody>
                    <a:bodyPr/>
                    <a:lstStyle>
                      <a:lvl1pPr marL="342900" indent="-342900">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rPr>
                        <a:t>1968</a:t>
                      </a:r>
                      <a:endParaRPr kumimoji="0" lang="en-US" altLang="en-US" sz="1800" b="0" i="0" u="none" strike="noStrike" cap="none" normalizeH="0" baseline="0" dirty="0" smtClean="0">
                        <a:ln>
                          <a:noFill/>
                        </a:ln>
                        <a:solidFill>
                          <a:schemeClr val="tx1"/>
                        </a:solidFill>
                        <a:effectLst/>
                        <a:latin typeface="Arial" charset="0"/>
                      </a:endParaRPr>
                    </a:p>
                  </a:txBody>
                  <a:tcPr marT="45734" marB="45734" anchor="ctr" horzOverflow="overflow"/>
                </a:tc>
                <a:tc>
                  <a:txBody>
                    <a:bodyPr/>
                    <a:lstStyle>
                      <a:lvl1pPr marL="342900" indent="-342900">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rPr>
                        <a:t>Fox introduces </a:t>
                      </a:r>
                      <a:r>
                        <a:rPr kumimoji="0" lang="en-US" altLang="en-US" sz="1800" u="sng" strike="noStrike" cap="none" normalizeH="0" baseline="0" dirty="0" smtClean="0">
                          <a:ln>
                            <a:noFill/>
                          </a:ln>
                          <a:solidFill>
                            <a:srgbClr val="0000FF"/>
                          </a:solidFill>
                          <a:effectLst/>
                        </a:rPr>
                        <a:t>1% silver sulfadiazine cream</a:t>
                      </a:r>
                      <a:endParaRPr kumimoji="0" lang="en-US" altLang="en-US" sz="1800" b="0" i="0" u="sng" strike="noStrike" cap="none" normalizeH="0" baseline="0" dirty="0" smtClean="0">
                        <a:ln>
                          <a:noFill/>
                        </a:ln>
                        <a:solidFill>
                          <a:srgbClr val="0000FF"/>
                        </a:solidFill>
                        <a:effectLst/>
                        <a:latin typeface="Arial" charset="0"/>
                      </a:endParaRPr>
                    </a:p>
                  </a:txBody>
                  <a:tcPr marT="45734" marB="45734" horzOverflow="overflow"/>
                </a:tc>
              </a:tr>
              <a:tr h="615362">
                <a:tc>
                  <a:txBody>
                    <a:bodyPr/>
                    <a:lstStyle>
                      <a:lvl1pPr marL="342900" indent="-342900">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rPr>
                        <a:t>Today</a:t>
                      </a: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charset="0"/>
                      </a:endParaRPr>
                    </a:p>
                  </a:txBody>
                  <a:tcPr marT="45734" marB="45734" anchor="ctr" horzOverflow="overflow"/>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rPr>
                        <a:t>NASA uses silver to </a:t>
                      </a:r>
                      <a:r>
                        <a:rPr kumimoji="0" lang="en-US" altLang="en-US" sz="1800" u="sng" strike="noStrike" cap="none" normalizeH="0" baseline="0" dirty="0" smtClean="0">
                          <a:ln>
                            <a:noFill/>
                          </a:ln>
                          <a:solidFill>
                            <a:srgbClr val="0000FF"/>
                          </a:solidFill>
                          <a:effectLst/>
                        </a:rPr>
                        <a:t>purify drinking water in space flights.</a:t>
                      </a:r>
                      <a:endParaRPr kumimoji="0" lang="en-US" altLang="en-US" sz="1800" b="1" i="0" u="sng" strike="noStrike" cap="none" normalizeH="0" baseline="0" dirty="0" smtClean="0">
                        <a:ln>
                          <a:noFill/>
                        </a:ln>
                        <a:solidFill>
                          <a:srgbClr val="0000FF"/>
                        </a:solidFill>
                        <a:effectLst/>
                        <a:latin typeface="Arial" charset="0"/>
                      </a:endParaRPr>
                    </a:p>
                  </a:txBody>
                  <a:tcPr marT="45734" marB="45734" horzOverflow="overflow"/>
                </a:tc>
              </a:tr>
            </a:tbl>
          </a:graphicData>
        </a:graphic>
      </p:graphicFrame>
      <p:sp>
        <p:nvSpPr>
          <p:cNvPr id="4" name="Rectangle 2"/>
          <p:cNvSpPr>
            <a:spLocks noChangeArrowheads="1"/>
          </p:cNvSpPr>
          <p:nvPr/>
        </p:nvSpPr>
        <p:spPr bwMode="auto">
          <a:xfrm>
            <a:off x="299228" y="1565275"/>
            <a:ext cx="35671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44450"/>
            <a:r>
              <a:rPr lang="en-US" altLang="en-US" sz="2600" b="1" dirty="0">
                <a:solidFill>
                  <a:srgbClr val="0000FF"/>
                </a:solidFill>
                <a:latin typeface="Arial" charset="0"/>
              </a:rPr>
              <a:t>Medicine and Health:</a:t>
            </a:r>
          </a:p>
        </p:txBody>
      </p:sp>
      <p:sp>
        <p:nvSpPr>
          <p:cNvPr id="5" name="Rectangle 4"/>
          <p:cNvSpPr>
            <a:spLocks noChangeArrowheads="1"/>
          </p:cNvSpPr>
          <p:nvPr/>
        </p:nvSpPr>
        <p:spPr bwMode="auto">
          <a:xfrm>
            <a:off x="282575" y="5419064"/>
            <a:ext cx="8861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638175" lvl="2" algn="r">
              <a:buClr>
                <a:schemeClr val="accent1"/>
              </a:buClr>
            </a:pPr>
            <a:r>
              <a:rPr lang="en-US" altLang="en-US" sz="1400" b="1" i="1" dirty="0">
                <a:solidFill>
                  <a:srgbClr val="C00000"/>
                </a:solidFill>
                <a:latin typeface="Arial" charset="0"/>
              </a:rPr>
              <a:t>(Tian et al., 2007; Jung et al., 2008; </a:t>
            </a:r>
            <a:r>
              <a:rPr lang="en-US" altLang="en-US" sz="1400" b="1" i="1" dirty="0" err="1">
                <a:solidFill>
                  <a:srgbClr val="C00000"/>
                </a:solidFill>
                <a:latin typeface="Arial" charset="0"/>
              </a:rPr>
              <a:t>Elechiguerra</a:t>
            </a:r>
            <a:r>
              <a:rPr lang="en-US" altLang="en-US" sz="1400" b="1" i="1" dirty="0">
                <a:solidFill>
                  <a:srgbClr val="C00000"/>
                </a:solidFill>
                <a:latin typeface="Arial" charset="0"/>
              </a:rPr>
              <a:t> et al., 2009 ; </a:t>
            </a:r>
            <a:r>
              <a:rPr lang="en-US" altLang="en-US" sz="1400" b="1" i="1" dirty="0" err="1">
                <a:solidFill>
                  <a:srgbClr val="C00000"/>
                </a:solidFill>
                <a:latin typeface="Arial" charset="0"/>
              </a:rPr>
              <a:t>Eby</a:t>
            </a:r>
            <a:r>
              <a:rPr lang="en-US" altLang="en-US" sz="1400" b="1" i="1" dirty="0">
                <a:solidFill>
                  <a:srgbClr val="C00000"/>
                </a:solidFill>
                <a:latin typeface="Arial" charset="0"/>
              </a:rPr>
              <a:t> et al., </a:t>
            </a:r>
            <a:r>
              <a:rPr lang="en-US" altLang="en-US" sz="1400" b="1" dirty="0">
                <a:solidFill>
                  <a:srgbClr val="C00000"/>
                </a:solidFill>
                <a:latin typeface="Arial" charset="0"/>
              </a:rPr>
              <a:t>2009)</a:t>
            </a:r>
            <a:endParaRPr lang="en-US" altLang="en-US" sz="1400" b="1" i="1" dirty="0">
              <a:solidFill>
                <a:srgbClr val="C00000"/>
              </a:solidFill>
              <a:latin typeface="Arial" charset="0"/>
            </a:endParaRPr>
          </a:p>
        </p:txBody>
      </p:sp>
    </p:spTree>
    <p:extLst>
      <p:ext uri="{BB962C8B-B14F-4D97-AF65-F5344CB8AC3E}">
        <p14:creationId xmlns:p14="http://schemas.microsoft.com/office/powerpoint/2010/main" val="25283321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0" y="304800"/>
            <a:ext cx="9144000" cy="609600"/>
          </a:xfrm>
          <a:prstGeom prst="rect">
            <a:avLst/>
          </a:prstGeom>
          <a:noFill/>
          <a:ln>
            <a:noFill/>
          </a:ln>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altLang="en-US" sz="4000" b="1" dirty="0">
                <a:solidFill>
                  <a:srgbClr val="FFFFFF"/>
                </a:solidFill>
                <a:latin typeface="Calligraph421 BT" panose="03060702050402020204" pitchFamily="66" charset="0"/>
              </a:rPr>
              <a:t>Uses of Silver Nanoparticles </a:t>
            </a:r>
          </a:p>
        </p:txBody>
      </p:sp>
      <p:sp>
        <p:nvSpPr>
          <p:cNvPr id="3" name="Content Placeholder 2"/>
          <p:cNvSpPr txBox="1">
            <a:spLocks/>
          </p:cNvSpPr>
          <p:nvPr/>
        </p:nvSpPr>
        <p:spPr bwMode="auto">
          <a:xfrm>
            <a:off x="228600" y="2546499"/>
            <a:ext cx="8534400" cy="1644501"/>
          </a:xfrm>
          <a:prstGeom prst="rect">
            <a:avLst/>
          </a:prstGeom>
          <a:noFill/>
          <a:ln>
            <a:noFill/>
          </a:ln>
          <a:extLst/>
        </p:spPr>
        <p:txBody>
          <a:bodyPr/>
          <a:lstStyle>
            <a:lvl1pPr marL="4445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547688" indent="-182563"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822325" indent="-182563"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096963" indent="-182563"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1389063" indent="-182563"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1846263" indent="-18256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303463" indent="-18256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2760663" indent="-18256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217863" indent="-182563"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Aft>
                <a:spcPts val="300"/>
              </a:spcAft>
              <a:buClr>
                <a:srgbClr val="7E9632"/>
              </a:buClr>
              <a:buSzPct val="130000"/>
              <a:buNone/>
              <a:defRPr/>
            </a:pPr>
            <a:r>
              <a:rPr lang="en-US" altLang="en-US" sz="2200" b="1" dirty="0" smtClean="0">
                <a:solidFill>
                  <a:srgbClr val="0000FF"/>
                </a:solidFill>
                <a:latin typeface="Arial" charset="0"/>
              </a:rPr>
              <a:t>Household/Industry:</a:t>
            </a:r>
            <a:r>
              <a:rPr lang="en-US" altLang="en-US" b="1" dirty="0" smtClean="0">
                <a:solidFill>
                  <a:srgbClr val="0000FF"/>
                </a:solidFill>
                <a:latin typeface="Arial" charset="0"/>
              </a:rPr>
              <a:t> </a:t>
            </a:r>
            <a:r>
              <a:rPr lang="en-US" altLang="en-US" sz="1600" dirty="0" smtClean="0">
                <a:latin typeface="Arial" charset="0"/>
              </a:rPr>
              <a:t>Hair straighteners, toothbrush, toothpaste, disinfecting, pet products, sheets and pillowcases, watch chains, water taps, shower ﬁlters, baby carriages, air ﬁlters, food containers, vacuum cleaners, washing machines, clothing (socks, shirts, underwear, etc.), mouthwash, laundry detergent, shampoos, soaps, swimming pool disinfectants,  carpets, curtains etc.</a:t>
            </a:r>
            <a:endParaRPr lang="en-US" altLang="en-US" sz="1600" b="1" dirty="0" smtClean="0">
              <a:solidFill>
                <a:srgbClr val="0070C0"/>
              </a:solidFill>
              <a:latin typeface="Arial" charset="0"/>
            </a:endParaRPr>
          </a:p>
        </p:txBody>
      </p:sp>
      <p:sp>
        <p:nvSpPr>
          <p:cNvPr id="4" name="Rectangle 3"/>
          <p:cNvSpPr>
            <a:spLocks noChangeArrowheads="1"/>
          </p:cNvSpPr>
          <p:nvPr/>
        </p:nvSpPr>
        <p:spPr bwMode="auto">
          <a:xfrm>
            <a:off x="3703670" y="3719992"/>
            <a:ext cx="5080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1400" b="1" i="1" dirty="0">
                <a:solidFill>
                  <a:srgbClr val="C00000"/>
                </a:solidFill>
                <a:latin typeface="Arial" charset="0"/>
              </a:rPr>
              <a:t>(</a:t>
            </a:r>
            <a:r>
              <a:rPr lang="en-US" altLang="en-US" sz="1400" b="1" i="1" dirty="0" err="1">
                <a:solidFill>
                  <a:srgbClr val="C00000"/>
                </a:solidFill>
                <a:latin typeface="Arial" charset="0"/>
              </a:rPr>
              <a:t>Lv</a:t>
            </a:r>
            <a:r>
              <a:rPr lang="en-US" altLang="en-US" sz="1400" b="1" i="1" dirty="0">
                <a:solidFill>
                  <a:srgbClr val="C00000"/>
                </a:solidFill>
                <a:latin typeface="Arial" charset="0"/>
              </a:rPr>
              <a:t> et al., 2009; </a:t>
            </a:r>
            <a:r>
              <a:rPr lang="en-US" altLang="en-US" sz="1400" b="1" i="1" dirty="0" err="1">
                <a:solidFill>
                  <a:srgbClr val="C00000"/>
                </a:solidFill>
                <a:latin typeface="Arial" charset="0"/>
              </a:rPr>
              <a:t>Schluesener</a:t>
            </a:r>
            <a:r>
              <a:rPr lang="en-US" altLang="en-US" sz="1400" b="1" i="1" dirty="0">
                <a:solidFill>
                  <a:srgbClr val="C00000"/>
                </a:solidFill>
                <a:latin typeface="Arial" charset="0"/>
              </a:rPr>
              <a:t> et al., 2013; Graff et al., 2014)</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4973" y="4254798"/>
            <a:ext cx="5072063"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2971800" y="6397625"/>
            <a:ext cx="5638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en-US" sz="1400" b="1" i="1">
                <a:solidFill>
                  <a:srgbClr val="C00000"/>
                </a:solidFill>
                <a:latin typeface="Arial" charset="0"/>
              </a:rPr>
              <a:t>(http://www.epo.org/searching/free/espacenet.html)</a:t>
            </a:r>
          </a:p>
        </p:txBody>
      </p:sp>
      <p:sp>
        <p:nvSpPr>
          <p:cNvPr id="7" name="Rectangle 7"/>
          <p:cNvSpPr>
            <a:spLocks noChangeArrowheads="1"/>
          </p:cNvSpPr>
          <p:nvPr/>
        </p:nvSpPr>
        <p:spPr bwMode="auto">
          <a:xfrm>
            <a:off x="246970" y="4074931"/>
            <a:ext cx="12509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44450"/>
            <a:r>
              <a:rPr lang="en-US" altLang="en-US" sz="2200" b="1" dirty="0">
                <a:solidFill>
                  <a:srgbClr val="0000FF"/>
                </a:solidFill>
                <a:latin typeface="Arial" charset="0"/>
              </a:rPr>
              <a:t>Patents</a:t>
            </a:r>
          </a:p>
        </p:txBody>
      </p:sp>
      <p:sp>
        <p:nvSpPr>
          <p:cNvPr id="8" name="Rectangle 7"/>
          <p:cNvSpPr/>
          <p:nvPr/>
        </p:nvSpPr>
        <p:spPr>
          <a:xfrm>
            <a:off x="138223" y="1602054"/>
            <a:ext cx="8838335" cy="961802"/>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p:spPr>
        <p:txBody>
          <a:bodyPr wrap="square">
            <a:spAutoFit/>
          </a:bodyPr>
          <a:lstStyle/>
          <a:p>
            <a:pPr marL="330200" indent="-285750" algn="just">
              <a:spcAft>
                <a:spcPts val="300"/>
              </a:spcAft>
              <a:buClr>
                <a:schemeClr val="tx1"/>
              </a:buClr>
              <a:buSzPct val="130000"/>
              <a:buFont typeface="Arial" panose="020B0604020202020204" pitchFamily="34" charset="0"/>
              <a:buChar char="•"/>
              <a:defRPr/>
            </a:pPr>
            <a:r>
              <a:rPr lang="en-US" altLang="en-US" dirty="0">
                <a:solidFill>
                  <a:srgbClr val="0000FF"/>
                </a:solidFill>
                <a:latin typeface="Arial" charset="0"/>
              </a:rPr>
              <a:t>30% of the nanotechnology-based products contain silver nanoparticles </a:t>
            </a:r>
          </a:p>
          <a:p>
            <a:pPr marL="330200" indent="-285750" algn="just">
              <a:spcAft>
                <a:spcPts val="300"/>
              </a:spcAft>
              <a:buClr>
                <a:schemeClr val="tx1"/>
              </a:buClr>
              <a:buSzPct val="130000"/>
              <a:buFont typeface="Arial" panose="020B0604020202020204" pitchFamily="34" charset="0"/>
              <a:buChar char="•"/>
              <a:defRPr/>
            </a:pPr>
            <a:r>
              <a:rPr lang="en-US" altLang="en-US" dirty="0">
                <a:solidFill>
                  <a:srgbClr val="0000FF"/>
                </a:solidFill>
                <a:latin typeface="Arial" panose="020B0604020202020204" pitchFamily="34" charset="0"/>
                <a:cs typeface="Arial" pitchFamily="34" charset="0"/>
              </a:rPr>
              <a:t>Silver nanoparticles based </a:t>
            </a:r>
            <a:r>
              <a:rPr lang="en-US" altLang="en-US" u="sng" dirty="0">
                <a:solidFill>
                  <a:srgbClr val="0000FF"/>
                </a:solidFill>
                <a:latin typeface="Arial" panose="020B0604020202020204" pitchFamily="34" charset="0"/>
                <a:cs typeface="Arial" pitchFamily="34" charset="0"/>
              </a:rPr>
              <a:t>dressings, catheters and medical devices</a:t>
            </a:r>
            <a:r>
              <a:rPr lang="en-US" altLang="en-US" dirty="0">
                <a:solidFill>
                  <a:srgbClr val="0000FF"/>
                </a:solidFill>
                <a:latin typeface="Arial" panose="020B0604020202020204" pitchFamily="34" charset="0"/>
                <a:cs typeface="Arial" pitchFamily="34" charset="0"/>
              </a:rPr>
              <a:t> are used in the clinics.</a:t>
            </a:r>
          </a:p>
        </p:txBody>
      </p:sp>
    </p:spTree>
    <p:extLst>
      <p:ext uri="{BB962C8B-B14F-4D97-AF65-F5344CB8AC3E}">
        <p14:creationId xmlns:p14="http://schemas.microsoft.com/office/powerpoint/2010/main" val="25283321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0" y="107950"/>
            <a:ext cx="9144000" cy="1035050"/>
          </a:xfrm>
          <a:prstGeom prst="rect">
            <a:avLst/>
          </a:prstGeom>
          <a:noFill/>
          <a:ln>
            <a:noFill/>
          </a:ln>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altLang="en-US" sz="4000" b="1" dirty="0">
                <a:solidFill>
                  <a:srgbClr val="FFFFFF"/>
                </a:solidFill>
                <a:latin typeface="Calligraph421 BT" panose="03060702050402020204" pitchFamily="66" charset="0"/>
              </a:rPr>
              <a:t>Silver Nanoparticles (AgNPs) </a:t>
            </a:r>
            <a:r>
              <a:rPr lang="en-US" altLang="en-US" sz="4000" b="1" dirty="0" smtClean="0">
                <a:solidFill>
                  <a:srgbClr val="FFFFFF"/>
                </a:solidFill>
                <a:latin typeface="Calligraph421 BT" panose="03060702050402020204" pitchFamily="66" charset="0"/>
              </a:rPr>
              <a:t>synthesis and characterization</a:t>
            </a:r>
            <a:endParaRPr lang="en-US" altLang="en-US" sz="4000" b="1" dirty="0">
              <a:solidFill>
                <a:srgbClr val="FFFFFF"/>
              </a:solidFill>
              <a:latin typeface="Calligraph421 BT" panose="03060702050402020204" pitchFamily="66" charset="0"/>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908557"/>
            <a:ext cx="7132320" cy="4427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83321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 y="296334"/>
            <a:ext cx="9067800" cy="708025"/>
          </a:xfrm>
          <a:prstGeom prst="rect">
            <a:avLst/>
          </a:prstGeom>
        </p:spPr>
        <p:txBody>
          <a:bodyPr>
            <a:spAutoFit/>
          </a:bodyPr>
          <a:lstStyle/>
          <a:p>
            <a:pPr algn="ctr" fontAlgn="auto">
              <a:spcBef>
                <a:spcPts val="0"/>
              </a:spcBef>
              <a:spcAft>
                <a:spcPts val="0"/>
              </a:spcAft>
              <a:defRPr/>
            </a:pPr>
            <a:r>
              <a:rPr lang="en-US" altLang="en-US" sz="4000" b="1" dirty="0">
                <a:solidFill>
                  <a:schemeClr val="bg1"/>
                </a:solidFill>
                <a:latin typeface="Calligraph421 BT" panose="03060702050402020204" pitchFamily="66" charset="0"/>
                <a:cs typeface="Arial" panose="020B0604020202020204" pitchFamily="34" charset="0"/>
              </a:rPr>
              <a:t>Effect of AgNPs on </a:t>
            </a:r>
            <a:r>
              <a:rPr lang="en-US" altLang="en-US" sz="4000" b="1" dirty="0" smtClean="0">
                <a:solidFill>
                  <a:schemeClr val="bg1"/>
                </a:solidFill>
                <a:latin typeface="Calligraph421 BT" panose="03060702050402020204" pitchFamily="66" charset="0"/>
                <a:cs typeface="Arial" panose="020B0604020202020204" pitchFamily="34" charset="0"/>
              </a:rPr>
              <a:t>Cell </a:t>
            </a:r>
            <a:r>
              <a:rPr lang="en-US" altLang="en-US" sz="4000" b="1" dirty="0">
                <a:solidFill>
                  <a:schemeClr val="bg1"/>
                </a:solidFill>
                <a:latin typeface="Calligraph421 BT" panose="03060702050402020204" pitchFamily="66" charset="0"/>
                <a:cs typeface="Arial" panose="020B0604020202020204" pitchFamily="34" charset="0"/>
              </a:rPr>
              <a:t>Viability </a:t>
            </a:r>
            <a:endParaRPr lang="en-US" sz="4000" b="1" dirty="0">
              <a:solidFill>
                <a:schemeClr val="bg1"/>
              </a:solidFill>
              <a:latin typeface="Calligraph421 BT" panose="03060702050402020204" pitchFamily="66" charset="0"/>
            </a:endParaRPr>
          </a:p>
        </p:txBody>
      </p:sp>
      <p:grpSp>
        <p:nvGrpSpPr>
          <p:cNvPr id="4" name="Group 9"/>
          <p:cNvGrpSpPr>
            <a:grpSpLocks/>
          </p:cNvGrpSpPr>
          <p:nvPr/>
        </p:nvGrpSpPr>
        <p:grpSpPr bwMode="auto">
          <a:xfrm>
            <a:off x="925689" y="2209799"/>
            <a:ext cx="6400800" cy="3200401"/>
            <a:chOff x="1123950" y="1181100"/>
            <a:chExt cx="5676899" cy="2803525"/>
          </a:xfrm>
        </p:grpSpPr>
        <p:pic>
          <p:nvPicPr>
            <p:cNvPr id="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724" y="1181100"/>
              <a:ext cx="4810125" cy="279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1"/>
            <p:cNvSpPr txBox="1">
              <a:spLocks noChangeArrowheads="1"/>
            </p:cNvSpPr>
            <p:nvPr/>
          </p:nvSpPr>
          <p:spPr bwMode="auto">
            <a:xfrm>
              <a:off x="1123950" y="3232926"/>
              <a:ext cx="1285875" cy="276999"/>
            </a:xfrm>
            <a:prstGeom prst="rect">
              <a:avLst/>
            </a:prstGeom>
            <a:solidFill>
              <a:schemeClr val="bg1"/>
            </a:solidFill>
            <a:ln w="9525">
              <a:solidFill>
                <a:srgbClr val="FF0000"/>
              </a:solidFill>
              <a:miter lim="800000"/>
              <a:headEnd/>
              <a:tailEnd/>
            </a:ln>
            <a:extLst/>
          </p:spPr>
          <p:txBody>
            <a:bodyPr>
              <a:spAutoFit/>
            </a:bodyPr>
            <a:lstStyle>
              <a:lvl1pPr eaLnBrk="0" hangingPunct="0">
                <a:defRPr>
                  <a:solidFill>
                    <a:schemeClr val="tx1"/>
                  </a:solidFill>
                  <a:latin typeface="Constantia" pitchFamily="18" charset="0"/>
                  <a:cs typeface="Arial" charset="0"/>
                </a:defRPr>
              </a:lvl1pPr>
              <a:lvl2pPr marL="742950" indent="-285750" eaLnBrk="0" hangingPunct="0">
                <a:defRPr>
                  <a:solidFill>
                    <a:schemeClr val="tx1"/>
                  </a:solidFill>
                  <a:latin typeface="Constantia" pitchFamily="18" charset="0"/>
                  <a:cs typeface="Arial" charset="0"/>
                </a:defRPr>
              </a:lvl2pPr>
              <a:lvl3pPr marL="1143000" indent="-228600" eaLnBrk="0" hangingPunct="0">
                <a:defRPr>
                  <a:solidFill>
                    <a:schemeClr val="tx1"/>
                  </a:solidFill>
                  <a:latin typeface="Constantia" pitchFamily="18" charset="0"/>
                  <a:cs typeface="Arial" charset="0"/>
                </a:defRPr>
              </a:lvl3pPr>
              <a:lvl4pPr marL="1600200" indent="-228600" eaLnBrk="0" hangingPunct="0">
                <a:defRPr>
                  <a:solidFill>
                    <a:schemeClr val="tx1"/>
                  </a:solidFill>
                  <a:latin typeface="Constantia" pitchFamily="18" charset="0"/>
                  <a:cs typeface="Arial" charset="0"/>
                </a:defRPr>
              </a:lvl4pPr>
              <a:lvl5pPr marL="2057400" indent="-228600" eaLnBrk="0" hangingPunct="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eaLnBrk="1" hangingPunct="1"/>
              <a:r>
                <a:rPr lang="en-US" altLang="en-US" sz="1200" dirty="0">
                  <a:latin typeface="Arial" charset="0"/>
                </a:rPr>
                <a:t>AgNPs (</a:t>
              </a:r>
              <a:r>
                <a:rPr lang="el-GR" altLang="en-US" sz="1200" dirty="0">
                  <a:latin typeface="Arial" charset="0"/>
                </a:rPr>
                <a:t>μ</a:t>
              </a:r>
              <a:r>
                <a:rPr lang="en-US" altLang="en-US" sz="1200" dirty="0">
                  <a:latin typeface="Arial" charset="0"/>
                </a:rPr>
                <a:t>g/mL)</a:t>
              </a:r>
            </a:p>
          </p:txBody>
        </p:sp>
        <p:cxnSp>
          <p:nvCxnSpPr>
            <p:cNvPr id="7" name="Straight Arrow Connector 6"/>
            <p:cNvCxnSpPr/>
            <p:nvPr/>
          </p:nvCxnSpPr>
          <p:spPr>
            <a:xfrm>
              <a:off x="2286000" y="3414713"/>
              <a:ext cx="533400"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6200774" y="3200400"/>
              <a:ext cx="457200" cy="7842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00B050"/>
                </a:solidFill>
              </a:endParaRPr>
            </a:p>
          </p:txBody>
        </p:sp>
      </p:grpSp>
      <p:sp>
        <p:nvSpPr>
          <p:cNvPr id="9" name="TextBox 8"/>
          <p:cNvSpPr txBox="1"/>
          <p:nvPr/>
        </p:nvSpPr>
        <p:spPr>
          <a:xfrm>
            <a:off x="1371601" y="6019800"/>
            <a:ext cx="7086600"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HaCaT: Normal immortalized human keratinocytes </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66259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0" y="137884"/>
            <a:ext cx="9144000" cy="1035050"/>
          </a:xfrm>
          <a:prstGeom prst="rect">
            <a:avLst/>
          </a:prstGeom>
          <a:noFill/>
          <a:ln>
            <a:noFill/>
          </a:ln>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altLang="en-US" sz="4000" b="1" dirty="0">
                <a:solidFill>
                  <a:srgbClr val="FFFFFF"/>
                </a:solidFill>
                <a:latin typeface="Calligraph421 BT" panose="03060702050402020204" pitchFamily="66" charset="0"/>
              </a:rPr>
              <a:t>UVB-induced cell death is inhibited by silver nanoparticles</a:t>
            </a:r>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685016"/>
            <a:ext cx="7162800" cy="4966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60264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38100" y="42634"/>
            <a:ext cx="8991600" cy="1405166"/>
          </a:xfrm>
          <a:prstGeom prst="rect">
            <a:avLst/>
          </a:prstGeom>
          <a:noFill/>
          <a:ln>
            <a:noFill/>
          </a:ln>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altLang="en-US" b="1" dirty="0" smtClean="0">
                <a:solidFill>
                  <a:srgbClr val="FFFFFF"/>
                </a:solidFill>
                <a:latin typeface="Calligraph421 BT" panose="03060702050402020204" pitchFamily="66" charset="0"/>
              </a:rPr>
              <a:t>AgNPs reduce </a:t>
            </a:r>
            <a:r>
              <a:rPr lang="en-US" altLang="en-US" b="1" dirty="0">
                <a:solidFill>
                  <a:srgbClr val="FFFFFF"/>
                </a:solidFill>
                <a:latin typeface="Calligraph421 BT" panose="03060702050402020204" pitchFamily="66" charset="0"/>
              </a:rPr>
              <a:t>the formation and/or repair of CPDs in UVB-exposed </a:t>
            </a:r>
            <a:r>
              <a:rPr lang="en-US" altLang="en-US" b="1" dirty="0" smtClean="0">
                <a:solidFill>
                  <a:srgbClr val="FFFFFF"/>
                </a:solidFill>
                <a:latin typeface="Calligraph421 BT" panose="03060702050402020204" pitchFamily="66" charset="0"/>
              </a:rPr>
              <a:t>Keratinocytes by arresting cells in G1 phase of cell cycle</a:t>
            </a:r>
            <a:endParaRPr lang="en-US" altLang="en-US" b="1" dirty="0">
              <a:solidFill>
                <a:srgbClr val="FFFFFF"/>
              </a:solidFill>
              <a:latin typeface="Calligraph421 BT" panose="03060702050402020204" pitchFamily="66"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050428414"/>
              </p:ext>
            </p:extLst>
          </p:nvPr>
        </p:nvGraphicFramePr>
        <p:xfrm>
          <a:off x="76200" y="1600200"/>
          <a:ext cx="8378826" cy="1158875"/>
        </p:xfrm>
        <a:graphic>
          <a:graphicData uri="http://schemas.openxmlformats.org/drawingml/2006/table">
            <a:tbl>
              <a:tblPr firstRow="1" bandRow="1">
                <a:tableStyleId>{2D5ABB26-0587-4C30-8999-92F81FD0307C}</a:tableStyleId>
              </a:tblPr>
              <a:tblGrid>
                <a:gridCol w="1289050"/>
                <a:gridCol w="1127919"/>
                <a:gridCol w="2336403"/>
                <a:gridCol w="1853010"/>
                <a:gridCol w="1772444"/>
              </a:tblGrid>
              <a:tr h="579433">
                <a:tc>
                  <a:txBody>
                    <a:bodyPr/>
                    <a:lstStyle/>
                    <a:p>
                      <a:pPr algn="ctr"/>
                      <a:r>
                        <a:rPr lang="en-US" sz="1400" b="0" dirty="0" smtClean="0">
                          <a:latin typeface="Arial" pitchFamily="34" charset="0"/>
                          <a:cs typeface="Arial" pitchFamily="34" charset="0"/>
                        </a:rPr>
                        <a:t>UVB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chemeClr val="tx1"/>
                          </a:solidFill>
                          <a:effectLst/>
                          <a:latin typeface="Arial" charset="0"/>
                        </a:rPr>
                        <a:t>(</a:t>
                      </a:r>
                      <a:r>
                        <a:rPr kumimoji="0" lang="en-US" sz="1400" b="1" i="0" u="none" strike="noStrike" cap="none" normalizeH="0" baseline="0" dirty="0" smtClean="0">
                          <a:ln>
                            <a:noFill/>
                          </a:ln>
                          <a:solidFill>
                            <a:srgbClr val="FF0000"/>
                          </a:solidFill>
                          <a:effectLst/>
                          <a:latin typeface="Arial" charset="0"/>
                        </a:rPr>
                        <a:t>40 </a:t>
                      </a:r>
                      <a:r>
                        <a:rPr kumimoji="0" lang="en-US" sz="1400" b="1" i="0" u="none" strike="noStrike" cap="none" normalizeH="0" baseline="0" dirty="0" err="1" smtClean="0">
                          <a:ln>
                            <a:noFill/>
                          </a:ln>
                          <a:solidFill>
                            <a:srgbClr val="FF0000"/>
                          </a:solidFill>
                          <a:effectLst/>
                          <a:latin typeface="Arial" charset="0"/>
                        </a:rPr>
                        <a:t>mJ</a:t>
                      </a:r>
                      <a:r>
                        <a:rPr kumimoji="0" lang="en-US" sz="1400" b="1" i="0" u="none" strike="noStrike" cap="none" normalizeH="0" baseline="0" dirty="0" smtClean="0">
                          <a:ln>
                            <a:noFill/>
                          </a:ln>
                          <a:solidFill>
                            <a:srgbClr val="FF0000"/>
                          </a:solidFill>
                          <a:effectLst/>
                          <a:latin typeface="Arial" charset="0"/>
                        </a:rPr>
                        <a:t>/cm</a:t>
                      </a:r>
                      <a:r>
                        <a:rPr kumimoji="0" lang="en-US" sz="1400" b="1" i="0" u="none" strike="noStrike" cap="none" normalizeH="0" baseline="30000" dirty="0" smtClean="0">
                          <a:ln>
                            <a:noFill/>
                          </a:ln>
                          <a:solidFill>
                            <a:srgbClr val="FF0000"/>
                          </a:solidFill>
                          <a:effectLst/>
                          <a:latin typeface="Arial" charset="0"/>
                        </a:rPr>
                        <a:t>2</a:t>
                      </a:r>
                      <a:r>
                        <a:rPr kumimoji="0" lang="en-US" sz="1400" b="0" i="0" u="none" strike="noStrike" cap="none" normalizeH="0" baseline="0" dirty="0" smtClean="0">
                          <a:ln>
                            <a:noFill/>
                          </a:ln>
                          <a:solidFill>
                            <a:schemeClr val="tx1"/>
                          </a:solidFill>
                          <a:effectLst/>
                          <a:latin typeface="Arial" charset="0"/>
                        </a:rPr>
                        <a:t>)</a:t>
                      </a:r>
                      <a:r>
                        <a:rPr lang="en-US" sz="1400" b="0" dirty="0" smtClean="0">
                          <a:latin typeface="Arial" pitchFamily="34" charset="0"/>
                          <a:cs typeface="Arial" pitchFamily="34" charset="0"/>
                        </a:rPr>
                        <a:t> </a:t>
                      </a:r>
                    </a:p>
                  </a:txBody>
                  <a:tcPr marT="45799" marB="45799"/>
                </a:tc>
                <a:tc>
                  <a:txBody>
                    <a:bodyPr/>
                    <a:lstStyle/>
                    <a:p>
                      <a:pPr algn="ctr"/>
                      <a:r>
                        <a:rPr lang="en-US" sz="1400" b="0" dirty="0" smtClean="0">
                          <a:latin typeface="Arial" pitchFamily="34" charset="0"/>
                          <a:cs typeface="Arial" pitchFamily="34" charset="0"/>
                        </a:rPr>
                        <a:t>-</a:t>
                      </a:r>
                      <a:endParaRPr lang="en-US" sz="1400" b="0" dirty="0">
                        <a:latin typeface="Arial" pitchFamily="34" charset="0"/>
                        <a:cs typeface="Arial" pitchFamily="34" charset="0"/>
                      </a:endParaRPr>
                    </a:p>
                  </a:txBody>
                  <a:tcPr marT="45799" marB="45799"/>
                </a:tc>
                <a:tc>
                  <a:txBody>
                    <a:bodyPr/>
                    <a:lstStyle/>
                    <a:p>
                      <a:pPr algn="ctr"/>
                      <a:r>
                        <a:rPr lang="en-US" sz="1400" b="0" dirty="0" smtClean="0">
                          <a:latin typeface="Arial" pitchFamily="34" charset="0"/>
                          <a:cs typeface="Arial" pitchFamily="34" charset="0"/>
                        </a:rPr>
                        <a:t>    -</a:t>
                      </a:r>
                      <a:endParaRPr lang="en-US" sz="1400" b="0" dirty="0">
                        <a:latin typeface="Arial" pitchFamily="34" charset="0"/>
                        <a:cs typeface="Arial" pitchFamily="34" charset="0"/>
                      </a:endParaRPr>
                    </a:p>
                  </a:txBody>
                  <a:tcPr marT="45799" marB="45799"/>
                </a:tc>
                <a:tc>
                  <a:txBody>
                    <a:bodyPr/>
                    <a:lstStyle/>
                    <a:p>
                      <a:pPr algn="ctr"/>
                      <a:r>
                        <a:rPr lang="en-US" sz="1400" b="0" dirty="0" smtClean="0">
                          <a:latin typeface="Arial" pitchFamily="34" charset="0"/>
                          <a:cs typeface="Arial" pitchFamily="34" charset="0"/>
                        </a:rPr>
                        <a:t>    +</a:t>
                      </a:r>
                      <a:endParaRPr lang="en-US" sz="1400" b="0" dirty="0">
                        <a:latin typeface="Arial" pitchFamily="34" charset="0"/>
                        <a:cs typeface="Arial" pitchFamily="34" charset="0"/>
                      </a:endParaRPr>
                    </a:p>
                  </a:txBody>
                  <a:tcPr marT="45799" marB="45799"/>
                </a:tc>
                <a:tc>
                  <a:txBody>
                    <a:bodyPr/>
                    <a:lstStyle/>
                    <a:p>
                      <a:pPr algn="ctr"/>
                      <a:r>
                        <a:rPr lang="en-US" sz="1400" b="0" dirty="0" smtClean="0">
                          <a:latin typeface="Arial" pitchFamily="34" charset="0"/>
                          <a:cs typeface="Arial" pitchFamily="34" charset="0"/>
                        </a:rPr>
                        <a:t>        +</a:t>
                      </a:r>
                      <a:endParaRPr lang="en-US" sz="1400" b="0" dirty="0">
                        <a:latin typeface="Arial" pitchFamily="34" charset="0"/>
                        <a:cs typeface="Arial" pitchFamily="34" charset="0"/>
                      </a:endParaRPr>
                    </a:p>
                  </a:txBody>
                  <a:tcPr marT="45799" marB="45799"/>
                </a:tc>
              </a:tr>
              <a:tr h="579442">
                <a:tc>
                  <a:txBody>
                    <a:bodyPr/>
                    <a:lstStyle/>
                    <a:p>
                      <a:pPr algn="ctr"/>
                      <a:r>
                        <a:rPr lang="en-US" sz="1400" b="0" dirty="0" smtClean="0">
                          <a:latin typeface="Arial" pitchFamily="34" charset="0"/>
                          <a:cs typeface="Arial" pitchFamily="34" charset="0"/>
                        </a:rPr>
                        <a:t>AgNPs (</a:t>
                      </a:r>
                      <a:r>
                        <a:rPr lang="en-US" sz="1400" b="1" dirty="0" smtClean="0">
                          <a:solidFill>
                            <a:srgbClr val="FF0000"/>
                          </a:solidFill>
                          <a:latin typeface="Arial" pitchFamily="34" charset="0"/>
                          <a:cs typeface="Arial" pitchFamily="34" charset="0"/>
                        </a:rPr>
                        <a:t>1</a:t>
                      </a:r>
                      <a:r>
                        <a:rPr lang="el-GR" sz="1400" b="1" dirty="0" smtClean="0">
                          <a:solidFill>
                            <a:srgbClr val="FF0000"/>
                          </a:solidFill>
                          <a:latin typeface="Arial" pitchFamily="34" charset="0"/>
                          <a:cs typeface="Arial" pitchFamily="34" charset="0"/>
                        </a:rPr>
                        <a:t>μ</a:t>
                      </a:r>
                      <a:r>
                        <a:rPr lang="en-US" sz="1400" b="1" dirty="0" smtClean="0">
                          <a:solidFill>
                            <a:srgbClr val="FF0000"/>
                          </a:solidFill>
                          <a:latin typeface="Arial" pitchFamily="34" charset="0"/>
                          <a:cs typeface="Arial" pitchFamily="34" charset="0"/>
                        </a:rPr>
                        <a:t>g/mL</a:t>
                      </a:r>
                      <a:r>
                        <a:rPr lang="en-US" sz="1400" b="0" dirty="0" smtClean="0">
                          <a:latin typeface="Arial" pitchFamily="34" charset="0"/>
                          <a:cs typeface="Arial" pitchFamily="34" charset="0"/>
                        </a:rPr>
                        <a:t>)</a:t>
                      </a:r>
                    </a:p>
                  </a:txBody>
                  <a:tcPr marT="45799" marB="45799"/>
                </a:tc>
                <a:tc>
                  <a:txBody>
                    <a:bodyPr/>
                    <a:lstStyle/>
                    <a:p>
                      <a:pPr algn="ctr"/>
                      <a:r>
                        <a:rPr lang="en-US" sz="1400" b="0" dirty="0" smtClean="0">
                          <a:latin typeface="Arial" pitchFamily="34" charset="0"/>
                          <a:cs typeface="Arial" pitchFamily="34" charset="0"/>
                        </a:rPr>
                        <a:t>-</a:t>
                      </a:r>
                      <a:endParaRPr lang="en-US" sz="1400" b="0" dirty="0">
                        <a:latin typeface="Arial" pitchFamily="34" charset="0"/>
                        <a:cs typeface="Arial" pitchFamily="34" charset="0"/>
                      </a:endParaRPr>
                    </a:p>
                  </a:txBody>
                  <a:tcPr marT="45799" marB="45799"/>
                </a:tc>
                <a:tc>
                  <a:txBody>
                    <a:bodyPr/>
                    <a:lstStyle/>
                    <a:p>
                      <a:pPr algn="ctr"/>
                      <a:r>
                        <a:rPr lang="en-US" sz="1400" b="0" dirty="0" smtClean="0">
                          <a:latin typeface="Arial" pitchFamily="34" charset="0"/>
                          <a:cs typeface="Arial" pitchFamily="34" charset="0"/>
                        </a:rPr>
                        <a:t>     +</a:t>
                      </a:r>
                      <a:endParaRPr lang="en-US" sz="1400" b="0" dirty="0">
                        <a:latin typeface="Arial" pitchFamily="34" charset="0"/>
                        <a:cs typeface="Arial" pitchFamily="34" charset="0"/>
                      </a:endParaRPr>
                    </a:p>
                  </a:txBody>
                  <a:tcPr marT="45799" marB="45799"/>
                </a:tc>
                <a:tc>
                  <a:txBody>
                    <a:bodyPr/>
                    <a:lstStyle/>
                    <a:p>
                      <a:pPr algn="ctr"/>
                      <a:r>
                        <a:rPr lang="en-US" sz="1400" b="0" dirty="0" smtClean="0">
                          <a:latin typeface="Arial" pitchFamily="34" charset="0"/>
                          <a:cs typeface="Arial" pitchFamily="34" charset="0"/>
                        </a:rPr>
                        <a:t>     -</a:t>
                      </a:r>
                      <a:endParaRPr lang="en-US" sz="1400" b="0" dirty="0">
                        <a:latin typeface="Arial" pitchFamily="34" charset="0"/>
                        <a:cs typeface="Arial" pitchFamily="34" charset="0"/>
                      </a:endParaRPr>
                    </a:p>
                  </a:txBody>
                  <a:tcPr marT="45799" marB="45799"/>
                </a:tc>
                <a:tc>
                  <a:txBody>
                    <a:bodyPr/>
                    <a:lstStyle/>
                    <a:p>
                      <a:pPr algn="ctr"/>
                      <a:r>
                        <a:rPr lang="en-US" sz="1400" b="0" dirty="0" smtClean="0">
                          <a:latin typeface="Arial" pitchFamily="34" charset="0"/>
                          <a:cs typeface="Arial" pitchFamily="34" charset="0"/>
                        </a:rPr>
                        <a:t>         +</a:t>
                      </a:r>
                    </a:p>
                    <a:p>
                      <a:pPr algn="ctr"/>
                      <a:endParaRPr lang="en-US" sz="1400" b="0" dirty="0">
                        <a:latin typeface="Arial" pitchFamily="34" charset="0"/>
                        <a:cs typeface="Arial" pitchFamily="34" charset="0"/>
                      </a:endParaRPr>
                    </a:p>
                  </a:txBody>
                  <a:tcPr marT="45799" marB="45799"/>
                </a:tc>
              </a:tr>
            </a:tbl>
          </a:graphicData>
        </a:graphic>
      </p:graphicFrame>
      <p:grpSp>
        <p:nvGrpSpPr>
          <p:cNvPr id="4" name="Group 1"/>
          <p:cNvGrpSpPr>
            <a:grpSpLocks/>
          </p:cNvGrpSpPr>
          <p:nvPr/>
        </p:nvGrpSpPr>
        <p:grpSpPr bwMode="auto">
          <a:xfrm>
            <a:off x="1216025" y="2470150"/>
            <a:ext cx="7456488" cy="1492250"/>
            <a:chOff x="914400" y="2819400"/>
            <a:chExt cx="7456488" cy="1492250"/>
          </a:xfrm>
        </p:grpSpPr>
        <p:pic>
          <p:nvPicPr>
            <p:cNvPr id="5" name="Picture 2" descr="C:\Documents and Settings\gkaur\Desktop\Silver nanoparticles (data)\immunocytochemistry Ag NPS\control\SNAP-095100-0001.jpg"/>
            <p:cNvPicPr>
              <a:picLocks noChangeAspect="1" noChangeArrowheads="1"/>
            </p:cNvPicPr>
            <p:nvPr/>
          </p:nvPicPr>
          <p:blipFill>
            <a:blip r:embed="rId2">
              <a:extLst>
                <a:ext uri="{28A0092B-C50C-407E-A947-70E740481C1C}">
                  <a14:useLocalDpi xmlns:a14="http://schemas.microsoft.com/office/drawing/2010/main" val="0"/>
                </a:ext>
              </a:extLst>
            </a:blip>
            <a:srcRect l="40788" t="32750" r="9790" b="12804"/>
            <a:stretch>
              <a:fillRect/>
            </a:stretch>
          </p:blipFill>
          <p:spPr bwMode="auto">
            <a:xfrm>
              <a:off x="914400" y="2819400"/>
              <a:ext cx="1828800" cy="1492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3" descr="C:\Documents and Settings\gkaur\Desktop\Silver nanoparticles (data)\immunocytochemistry Ag NPS\AgNps\SNAP-100618-0012.jpg"/>
            <p:cNvPicPr>
              <a:picLocks noChangeAspect="1" noChangeArrowheads="1"/>
            </p:cNvPicPr>
            <p:nvPr/>
          </p:nvPicPr>
          <p:blipFill>
            <a:blip r:embed="rId3">
              <a:extLst>
                <a:ext uri="{28A0092B-C50C-407E-A947-70E740481C1C}">
                  <a14:useLocalDpi xmlns:a14="http://schemas.microsoft.com/office/drawing/2010/main" val="0"/>
                </a:ext>
              </a:extLst>
            </a:blip>
            <a:srcRect l="45470" t="35841" r="7658" b="12476"/>
            <a:stretch>
              <a:fillRect/>
            </a:stretch>
          </p:blipFill>
          <p:spPr bwMode="auto">
            <a:xfrm>
              <a:off x="2794000" y="2819400"/>
              <a:ext cx="1828800" cy="1492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p:cNvPicPr preferRelativeResize="0">
              <a:picLocks noChangeAspect="1" noChangeArrowheads="1"/>
            </p:cNvPicPr>
            <p:nvPr/>
          </p:nvPicPr>
          <p:blipFill>
            <a:blip r:embed="rId4">
              <a:lum bright="-22000" contrast="38000"/>
              <a:extLst>
                <a:ext uri="{28A0092B-C50C-407E-A947-70E740481C1C}">
                  <a14:useLocalDpi xmlns:a14="http://schemas.microsoft.com/office/drawing/2010/main" val="0"/>
                </a:ext>
              </a:extLst>
            </a:blip>
            <a:srcRect l="-2" t="11565" r="63133" b="42473"/>
            <a:stretch>
              <a:fillRect/>
            </a:stretch>
          </p:blipFill>
          <p:spPr bwMode="auto">
            <a:xfrm>
              <a:off x="4670425" y="2819400"/>
              <a:ext cx="1828800" cy="1492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5" descr="C:\Documents and Settings\gkaur\Desktop\Silver nanoparticles (data)\immunocytochemistry Ag NPS\UV+AgNps\SNAP-104014-0035.jpg"/>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l="33160" t="34212" r="21194" b="14922"/>
            <a:stretch>
              <a:fillRect/>
            </a:stretch>
          </p:blipFill>
          <p:spPr bwMode="auto">
            <a:xfrm>
              <a:off x="6542088" y="2819400"/>
              <a:ext cx="1828800" cy="1492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620712" y="4273550"/>
            <a:ext cx="8142288" cy="2279650"/>
            <a:chOff x="606426" y="2531382"/>
            <a:chExt cx="8142288" cy="2279650"/>
          </a:xfrm>
        </p:grpSpPr>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6426" y="2842532"/>
              <a:ext cx="2012950" cy="1968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3"/>
            <p:cNvPicPr>
              <a:picLocks noChangeAspect="1" noChangeArrowheads="1"/>
            </p:cNvPicPr>
            <p:nvPr/>
          </p:nvPicPr>
          <p:blipFill>
            <a:blip r:embed="rId7">
              <a:extLst>
                <a:ext uri="{28A0092B-C50C-407E-A947-70E740481C1C}">
                  <a14:useLocalDpi xmlns:a14="http://schemas.microsoft.com/office/drawing/2010/main" val="0"/>
                </a:ext>
              </a:extLst>
            </a:blip>
            <a:srcRect t="3706"/>
            <a:stretch>
              <a:fillRect/>
            </a:stretch>
          </p:blipFill>
          <p:spPr bwMode="auto">
            <a:xfrm>
              <a:off x="2643189" y="2842532"/>
              <a:ext cx="2011362" cy="1968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5"/>
            <p:cNvPicPr>
              <a:picLocks noChangeAspect="1" noChangeArrowheads="1"/>
            </p:cNvPicPr>
            <p:nvPr/>
          </p:nvPicPr>
          <p:blipFill>
            <a:blip r:embed="rId8">
              <a:extLst>
                <a:ext uri="{28A0092B-C50C-407E-A947-70E740481C1C}">
                  <a14:useLocalDpi xmlns:a14="http://schemas.microsoft.com/office/drawing/2010/main" val="0"/>
                </a:ext>
              </a:extLst>
            </a:blip>
            <a:srcRect t="-4271"/>
            <a:stretch>
              <a:fillRect/>
            </a:stretch>
          </p:blipFill>
          <p:spPr bwMode="auto">
            <a:xfrm>
              <a:off x="6737351" y="2842532"/>
              <a:ext cx="2011363" cy="1968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2"/>
            <p:cNvPicPr>
              <a:picLocks noChangeAspect="1" noChangeArrowheads="1"/>
            </p:cNvPicPr>
            <p:nvPr/>
          </p:nvPicPr>
          <p:blipFill>
            <a:blip r:embed="rId9">
              <a:extLst>
                <a:ext uri="{28A0092B-C50C-407E-A947-70E740481C1C}">
                  <a14:useLocalDpi xmlns:a14="http://schemas.microsoft.com/office/drawing/2010/main" val="0"/>
                </a:ext>
              </a:extLst>
            </a:blip>
            <a:srcRect t="-4956"/>
            <a:stretch>
              <a:fillRect/>
            </a:stretch>
          </p:blipFill>
          <p:spPr bwMode="auto">
            <a:xfrm>
              <a:off x="4687889" y="2842532"/>
              <a:ext cx="2011362" cy="1968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TextBox 7"/>
            <p:cNvSpPr txBox="1">
              <a:spLocks noChangeArrowheads="1"/>
            </p:cNvSpPr>
            <p:nvPr/>
          </p:nvSpPr>
          <p:spPr bwMode="auto">
            <a:xfrm>
              <a:off x="647701" y="2531382"/>
              <a:ext cx="8077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400" b="1" dirty="0">
                  <a:latin typeface="Arial" charset="0"/>
                </a:rPr>
                <a:t>        Control                     </a:t>
              </a:r>
              <a:r>
                <a:rPr lang="en-US" altLang="en-US" sz="1400" b="1" dirty="0" smtClean="0">
                  <a:latin typeface="Arial" charset="0"/>
                </a:rPr>
                <a:t>          </a:t>
              </a:r>
              <a:r>
                <a:rPr lang="en-US" altLang="en-US" sz="1400" b="1" dirty="0">
                  <a:latin typeface="Arial" charset="0"/>
                </a:rPr>
                <a:t>AgNPs                  </a:t>
              </a:r>
              <a:r>
                <a:rPr lang="en-US" altLang="en-US" sz="1400" b="1" dirty="0" smtClean="0">
                  <a:latin typeface="Arial" charset="0"/>
                </a:rPr>
                <a:t>              </a:t>
              </a:r>
              <a:r>
                <a:rPr lang="en-US" altLang="en-US" sz="1400" b="1" dirty="0">
                  <a:latin typeface="Arial" charset="0"/>
                </a:rPr>
                <a:t>UVB                 </a:t>
              </a:r>
              <a:r>
                <a:rPr lang="en-US" altLang="en-US" sz="1400" b="1" dirty="0" smtClean="0">
                  <a:latin typeface="Arial" charset="0"/>
                </a:rPr>
                <a:t>          </a:t>
              </a:r>
              <a:r>
                <a:rPr lang="en-US" altLang="en-US" sz="1400" b="1" dirty="0">
                  <a:latin typeface="Arial" charset="0"/>
                </a:rPr>
                <a:t>AgNPs+ UVB</a:t>
              </a:r>
            </a:p>
          </p:txBody>
        </p:sp>
        <p:sp>
          <p:nvSpPr>
            <p:cNvPr id="15" name="TextBox 14"/>
            <p:cNvSpPr txBox="1"/>
            <p:nvPr/>
          </p:nvSpPr>
          <p:spPr>
            <a:xfrm>
              <a:off x="1612901" y="3191337"/>
              <a:ext cx="979755" cy="738664"/>
            </a:xfrm>
            <a:prstGeom prst="rect">
              <a:avLst/>
            </a:prstGeom>
            <a:noFill/>
          </p:spPr>
          <p:txBody>
            <a:bodyPr wrap="none" rtlCol="0">
              <a:spAutoFit/>
            </a:bodyPr>
            <a:lstStyle/>
            <a:p>
              <a:r>
                <a:rPr lang="en-US" sz="1400" b="1" dirty="0" smtClean="0">
                  <a:latin typeface="Arial" pitchFamily="34" charset="0"/>
                  <a:cs typeface="Arial" pitchFamily="34" charset="0"/>
                </a:rPr>
                <a:t>G1: 54.29</a:t>
              </a:r>
            </a:p>
            <a:p>
              <a:r>
                <a:rPr lang="en-US" sz="1400" b="1" dirty="0" smtClean="0">
                  <a:latin typeface="Arial" pitchFamily="34" charset="0"/>
                  <a:cs typeface="Arial" pitchFamily="34" charset="0"/>
                </a:rPr>
                <a:t>S: 31.32</a:t>
              </a:r>
            </a:p>
            <a:p>
              <a:r>
                <a:rPr lang="en-US" sz="1400" b="1" dirty="0" smtClean="0">
                  <a:latin typeface="Arial" pitchFamily="34" charset="0"/>
                  <a:cs typeface="Arial" pitchFamily="34" charset="0"/>
                </a:rPr>
                <a:t>G2: 14.38</a:t>
              </a:r>
              <a:endParaRPr lang="en-US" sz="1400" b="1" dirty="0">
                <a:latin typeface="Arial" pitchFamily="34" charset="0"/>
                <a:cs typeface="Arial" pitchFamily="34" charset="0"/>
              </a:endParaRPr>
            </a:p>
          </p:txBody>
        </p:sp>
        <p:sp>
          <p:nvSpPr>
            <p:cNvPr id="16" name="TextBox 15"/>
            <p:cNvSpPr txBox="1"/>
            <p:nvPr/>
          </p:nvSpPr>
          <p:spPr>
            <a:xfrm>
              <a:off x="3674092" y="3197234"/>
              <a:ext cx="979755" cy="738664"/>
            </a:xfrm>
            <a:prstGeom prst="rect">
              <a:avLst/>
            </a:prstGeom>
            <a:noFill/>
          </p:spPr>
          <p:txBody>
            <a:bodyPr wrap="none" rtlCol="0">
              <a:spAutoFit/>
            </a:bodyPr>
            <a:lstStyle/>
            <a:p>
              <a:r>
                <a:rPr lang="en-US" sz="1400" b="1" dirty="0" smtClean="0">
                  <a:latin typeface="Arial" pitchFamily="34" charset="0"/>
                  <a:cs typeface="Arial" pitchFamily="34" charset="0"/>
                </a:rPr>
                <a:t>G1: 60.96</a:t>
              </a:r>
            </a:p>
            <a:p>
              <a:r>
                <a:rPr lang="en-US" sz="1400" b="1" dirty="0" smtClean="0">
                  <a:latin typeface="Arial" pitchFamily="34" charset="0"/>
                  <a:cs typeface="Arial" pitchFamily="34" charset="0"/>
                </a:rPr>
                <a:t>S: 27.93</a:t>
              </a:r>
            </a:p>
            <a:p>
              <a:r>
                <a:rPr lang="en-US" sz="1400" b="1" dirty="0" smtClean="0">
                  <a:latin typeface="Arial" pitchFamily="34" charset="0"/>
                  <a:cs typeface="Arial" pitchFamily="34" charset="0"/>
                </a:rPr>
                <a:t>G2: 11.11</a:t>
              </a:r>
              <a:endParaRPr lang="en-US" sz="1400" b="1" dirty="0">
                <a:latin typeface="Arial" pitchFamily="34" charset="0"/>
                <a:cs typeface="Arial" pitchFamily="34" charset="0"/>
              </a:endParaRPr>
            </a:p>
          </p:txBody>
        </p:sp>
        <p:sp>
          <p:nvSpPr>
            <p:cNvPr id="17" name="TextBox 16"/>
            <p:cNvSpPr txBox="1"/>
            <p:nvPr/>
          </p:nvSpPr>
          <p:spPr>
            <a:xfrm>
              <a:off x="5000625" y="3180451"/>
              <a:ext cx="979755" cy="738664"/>
            </a:xfrm>
            <a:prstGeom prst="rect">
              <a:avLst/>
            </a:prstGeom>
            <a:noFill/>
          </p:spPr>
          <p:txBody>
            <a:bodyPr wrap="none" rtlCol="0">
              <a:spAutoFit/>
            </a:bodyPr>
            <a:lstStyle/>
            <a:p>
              <a:r>
                <a:rPr lang="en-US" sz="1400" b="1" dirty="0" smtClean="0">
                  <a:latin typeface="Arial" pitchFamily="34" charset="0"/>
                  <a:cs typeface="Arial" pitchFamily="34" charset="0"/>
                </a:rPr>
                <a:t>G1: 13.49</a:t>
              </a:r>
            </a:p>
            <a:p>
              <a:r>
                <a:rPr lang="en-US" sz="1400" b="1" dirty="0" smtClean="0">
                  <a:latin typeface="Arial" pitchFamily="34" charset="0"/>
                  <a:cs typeface="Arial" pitchFamily="34" charset="0"/>
                </a:rPr>
                <a:t>S: 26.92</a:t>
              </a:r>
            </a:p>
            <a:p>
              <a:r>
                <a:rPr lang="en-US" sz="1400" b="1" dirty="0" smtClean="0">
                  <a:latin typeface="Arial" pitchFamily="34" charset="0"/>
                  <a:cs typeface="Arial" pitchFamily="34" charset="0"/>
                </a:rPr>
                <a:t>G2: 59.59</a:t>
              </a:r>
              <a:endParaRPr lang="en-US" sz="1400" b="1" dirty="0">
                <a:latin typeface="Arial" pitchFamily="34" charset="0"/>
                <a:cs typeface="Arial" pitchFamily="34" charset="0"/>
              </a:endParaRPr>
            </a:p>
          </p:txBody>
        </p:sp>
        <p:sp>
          <p:nvSpPr>
            <p:cNvPr id="18" name="TextBox 17"/>
            <p:cNvSpPr txBox="1"/>
            <p:nvPr/>
          </p:nvSpPr>
          <p:spPr>
            <a:xfrm>
              <a:off x="7743032" y="3332851"/>
              <a:ext cx="979755" cy="738664"/>
            </a:xfrm>
            <a:prstGeom prst="rect">
              <a:avLst/>
            </a:prstGeom>
            <a:noFill/>
          </p:spPr>
          <p:txBody>
            <a:bodyPr wrap="none" rtlCol="0">
              <a:spAutoFit/>
            </a:bodyPr>
            <a:lstStyle/>
            <a:p>
              <a:r>
                <a:rPr lang="en-US" sz="1400" b="1" dirty="0" smtClean="0">
                  <a:latin typeface="Arial" pitchFamily="34" charset="0"/>
                  <a:cs typeface="Arial" pitchFamily="34" charset="0"/>
                </a:rPr>
                <a:t>G1: 81.37</a:t>
              </a:r>
            </a:p>
            <a:p>
              <a:r>
                <a:rPr lang="en-US" sz="1400" b="1" dirty="0" smtClean="0">
                  <a:latin typeface="Arial" pitchFamily="34" charset="0"/>
                  <a:cs typeface="Arial" pitchFamily="34" charset="0"/>
                </a:rPr>
                <a:t>S: 13.39</a:t>
              </a:r>
            </a:p>
            <a:p>
              <a:r>
                <a:rPr lang="en-US" sz="1400" b="1" dirty="0" smtClean="0">
                  <a:latin typeface="Arial" pitchFamily="34" charset="0"/>
                  <a:cs typeface="Arial" pitchFamily="34" charset="0"/>
                </a:rPr>
                <a:t>G2: 4.85</a:t>
              </a:r>
              <a:endParaRPr lang="en-US" sz="1400" b="1" dirty="0">
                <a:latin typeface="Arial" pitchFamily="34" charset="0"/>
                <a:cs typeface="Arial" pitchFamily="34" charset="0"/>
              </a:endParaRPr>
            </a:p>
          </p:txBody>
        </p:sp>
      </p:grpSp>
      <p:sp>
        <p:nvSpPr>
          <p:cNvPr id="19" name="Rectangle 1"/>
          <p:cNvSpPr>
            <a:spLocks noChangeArrowheads="1"/>
          </p:cNvSpPr>
          <p:nvPr/>
        </p:nvSpPr>
        <p:spPr bwMode="auto">
          <a:xfrm rot="5400000" flipV="1">
            <a:off x="565944" y="3047206"/>
            <a:ext cx="7302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sz="1600" dirty="0">
                <a:latin typeface="Arial" charset="0"/>
              </a:rPr>
              <a:t>CPDs</a:t>
            </a:r>
          </a:p>
        </p:txBody>
      </p:sp>
    </p:spTree>
    <p:extLst>
      <p:ext uri="{BB962C8B-B14F-4D97-AF65-F5344CB8AC3E}">
        <p14:creationId xmlns:p14="http://schemas.microsoft.com/office/powerpoint/2010/main" val="13860264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155487" y="60688"/>
            <a:ext cx="8803349" cy="1569660"/>
          </a:xfrm>
          <a:prstGeom prst="rect">
            <a:avLst/>
          </a:prstGeom>
        </p:spPr>
        <p:txBody>
          <a:bodyPr wrap="square">
            <a:spAutoFit/>
          </a:bodyPr>
          <a:lstStyle/>
          <a:p>
            <a:pPr algn="ctr"/>
            <a:r>
              <a:rPr lang="en-US" altLang="en-US" sz="3200" b="1" dirty="0" smtClean="0">
                <a:solidFill>
                  <a:srgbClr val="FFFFFF"/>
                </a:solidFill>
                <a:latin typeface="Calligraph421 BT"/>
              </a:rPr>
              <a:t>Silver </a:t>
            </a:r>
            <a:r>
              <a:rPr lang="en-US" altLang="en-US" sz="3200" b="1" dirty="0">
                <a:solidFill>
                  <a:srgbClr val="FFFFFF"/>
                </a:solidFill>
                <a:latin typeface="Calligraph421 BT"/>
              </a:rPr>
              <a:t>nanoparticles </a:t>
            </a:r>
            <a:r>
              <a:rPr lang="en-US" altLang="en-US" sz="3200" b="1" dirty="0" smtClean="0">
                <a:solidFill>
                  <a:srgbClr val="FFFFFF"/>
                </a:solidFill>
                <a:latin typeface="Calligraph421 BT"/>
              </a:rPr>
              <a:t>treatment modulates </a:t>
            </a:r>
            <a:r>
              <a:rPr lang="en-US" altLang="en-US" sz="3200" b="1" dirty="0">
                <a:solidFill>
                  <a:srgbClr val="FFFFFF"/>
                </a:solidFill>
                <a:latin typeface="Calligraph421 BT"/>
              </a:rPr>
              <a:t>the expression of cell </a:t>
            </a:r>
            <a:r>
              <a:rPr lang="en-US" altLang="en-US" sz="3200" b="1" dirty="0" smtClean="0">
                <a:solidFill>
                  <a:srgbClr val="FFFFFF"/>
                </a:solidFill>
                <a:latin typeface="Calligraph421 BT"/>
              </a:rPr>
              <a:t>cycle-related </a:t>
            </a:r>
            <a:r>
              <a:rPr lang="en-US" altLang="en-US" sz="3200" b="1" dirty="0">
                <a:solidFill>
                  <a:srgbClr val="FFFFFF"/>
                </a:solidFill>
                <a:latin typeface="Calligraph421 BT"/>
              </a:rPr>
              <a:t>proteins </a:t>
            </a:r>
            <a:endParaRPr lang="en-US" altLang="en-US" sz="3200" b="1" dirty="0" smtClean="0">
              <a:solidFill>
                <a:srgbClr val="FFFFFF"/>
              </a:solidFill>
              <a:latin typeface="Calligraph421 BT"/>
            </a:endParaRPr>
          </a:p>
          <a:p>
            <a:pPr algn="ctr"/>
            <a:r>
              <a:rPr lang="en-US" altLang="en-US" sz="3200" b="1" dirty="0" smtClean="0">
                <a:solidFill>
                  <a:srgbClr val="FFFFFF"/>
                </a:solidFill>
                <a:latin typeface="Calligraph421 BT"/>
              </a:rPr>
              <a:t>in </a:t>
            </a:r>
            <a:r>
              <a:rPr lang="en-US" altLang="en-US" sz="3200" b="1" dirty="0">
                <a:solidFill>
                  <a:srgbClr val="FFFFFF"/>
                </a:solidFill>
                <a:latin typeface="Calligraph421 BT"/>
              </a:rPr>
              <a:t>human </a:t>
            </a:r>
            <a:r>
              <a:rPr lang="en-US" altLang="en-US" sz="3200" b="1" dirty="0" smtClean="0">
                <a:solidFill>
                  <a:srgbClr val="FFFFFF"/>
                </a:solidFill>
                <a:latin typeface="Calligraph421 BT"/>
              </a:rPr>
              <a:t>keratinocytes</a:t>
            </a:r>
            <a:endParaRPr lang="en-US" altLang="en-US" sz="3200" b="1" dirty="0">
              <a:solidFill>
                <a:srgbClr val="FFFFFF"/>
              </a:solidFill>
              <a:latin typeface="Calligraph421 BT"/>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043" r="55320" b="34810"/>
          <a:stretch/>
        </p:blipFill>
        <p:spPr bwMode="auto">
          <a:xfrm>
            <a:off x="1752600" y="2057400"/>
            <a:ext cx="4846320" cy="405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74053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7820025"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00" y="4646501"/>
            <a:ext cx="8961120" cy="619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2819400" y="321625"/>
            <a:ext cx="3048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660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914" y="1524000"/>
            <a:ext cx="6789761" cy="3785652"/>
          </a:xfrm>
          <a:prstGeom prst="rect">
            <a:avLst/>
          </a:prstGeom>
        </p:spPr>
        <p:txBody>
          <a:bodyPr wrap="square">
            <a:spAutoFit/>
          </a:bodyPr>
          <a:lstStyle/>
          <a:p>
            <a:pPr algn="ctr"/>
            <a:r>
              <a:rPr lang="en-US" altLang="en-US" sz="4000" b="1" dirty="0" smtClean="0">
                <a:solidFill>
                  <a:schemeClr val="bg1"/>
                </a:solidFill>
                <a:latin typeface="Calligraph421 BT" panose="03060702050402020204" pitchFamily="66" charset="0"/>
              </a:rPr>
              <a:t>Comparative </a:t>
            </a:r>
            <a:r>
              <a:rPr lang="en-US" altLang="en-US" sz="4000" b="1" dirty="0">
                <a:solidFill>
                  <a:schemeClr val="bg1"/>
                </a:solidFill>
                <a:latin typeface="Calligraph421 BT" panose="03060702050402020204" pitchFamily="66" charset="0"/>
              </a:rPr>
              <a:t>analysis of the protective efficacy of AgNPs, ZnONPs and TiO2NPs in human keratinocytes against UVB radiation-induced DNA damage</a:t>
            </a:r>
          </a:p>
        </p:txBody>
      </p:sp>
    </p:spTree>
    <p:extLst>
      <p:ext uri="{BB962C8B-B14F-4D97-AF65-F5344CB8AC3E}">
        <p14:creationId xmlns:p14="http://schemas.microsoft.com/office/powerpoint/2010/main" val="399219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2"/>
          <p:cNvSpPr txBox="1">
            <a:spLocks noChangeArrowheads="1"/>
          </p:cNvSpPr>
          <p:nvPr/>
        </p:nvSpPr>
        <p:spPr bwMode="auto">
          <a:xfrm>
            <a:off x="19050" y="356410"/>
            <a:ext cx="9144000" cy="587573"/>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a:r>
              <a:rPr lang="en-US" altLang="en-US" sz="4000" b="1" dirty="0">
                <a:solidFill>
                  <a:srgbClr val="FFFFFF"/>
                </a:solidFill>
                <a:latin typeface="Calligraph421 BT" panose="03060702050402020204" pitchFamily="66" charset="0"/>
              </a:rPr>
              <a:t>Sun Protection Factor (SPF)</a:t>
            </a:r>
          </a:p>
        </p:txBody>
      </p:sp>
      <p:pic>
        <p:nvPicPr>
          <p:cNvPr id="36" name="Picture 2" descr="what is spf sun protection fa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4395589"/>
            <a:ext cx="5638800" cy="2262386"/>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p:cNvSpPr/>
          <p:nvPr/>
        </p:nvSpPr>
        <p:spPr>
          <a:xfrm>
            <a:off x="609600" y="1633478"/>
            <a:ext cx="7772400" cy="2862322"/>
          </a:xfrm>
          <a:prstGeom prst="rect">
            <a:avLst/>
          </a:prstGeom>
        </p:spPr>
        <p:txBody>
          <a:bodyPr wrap="square">
            <a:spAutoFit/>
          </a:bodyPr>
          <a:lstStyle/>
          <a:p>
            <a:pPr marL="285750" indent="-285750">
              <a:buFont typeface="Wingdings" panose="05000000000000000000" pitchFamily="2" charset="2"/>
              <a:buChar char="§"/>
            </a:pPr>
            <a:r>
              <a:rPr lang="en-US" b="1" dirty="0" smtClean="0"/>
              <a:t>SPF </a:t>
            </a:r>
            <a:r>
              <a:rPr lang="en-US" dirty="0" smtClean="0"/>
              <a:t>is </a:t>
            </a:r>
            <a:r>
              <a:rPr lang="en-US" dirty="0"/>
              <a:t>a measure of a sunscreen's ability to prevent UVB from damaging the skin</a:t>
            </a:r>
            <a:r>
              <a:rPr lang="en-US" dirty="0" smtClean="0"/>
              <a:t>.</a:t>
            </a:r>
          </a:p>
          <a:p>
            <a:pPr marL="285750" indent="-285750">
              <a:buFont typeface="Wingdings" panose="05000000000000000000" pitchFamily="2" charset="2"/>
              <a:buChar char="§"/>
            </a:pPr>
            <a:r>
              <a:rPr lang="en-US" b="1" dirty="0"/>
              <a:t>Here's how it works: </a:t>
            </a:r>
            <a:endParaRPr lang="en-US" b="1" dirty="0" smtClean="0"/>
          </a:p>
          <a:p>
            <a:r>
              <a:rPr lang="en-US" b="1" dirty="0"/>
              <a:t>	</a:t>
            </a:r>
            <a:r>
              <a:rPr lang="en-US" dirty="0" smtClean="0"/>
              <a:t>If </a:t>
            </a:r>
            <a:r>
              <a:rPr lang="en-US" dirty="0"/>
              <a:t>it takes 20 minutes for your unprotected skin to start turning red, </a:t>
            </a:r>
            <a:r>
              <a:rPr lang="en-US" dirty="0" smtClean="0"/>
              <a:t>	using </a:t>
            </a:r>
            <a:r>
              <a:rPr lang="en-US" dirty="0"/>
              <a:t>an SPF 15 sunscreen</a:t>
            </a:r>
            <a:r>
              <a:rPr lang="en-US" b="1" dirty="0"/>
              <a:t> theoretically </a:t>
            </a:r>
            <a:r>
              <a:rPr lang="en-US" dirty="0"/>
              <a:t>prevents reddening 15 </a:t>
            </a:r>
            <a:r>
              <a:rPr lang="en-US" dirty="0" smtClean="0"/>
              <a:t>	times longer </a:t>
            </a:r>
            <a:r>
              <a:rPr lang="en-US" dirty="0"/>
              <a:t>— about five </a:t>
            </a:r>
            <a:r>
              <a:rPr lang="en-US" dirty="0" smtClean="0"/>
              <a:t>hours.</a:t>
            </a:r>
          </a:p>
          <a:p>
            <a:r>
              <a:rPr lang="en-US" dirty="0" smtClean="0"/>
              <a:t>	</a:t>
            </a:r>
          </a:p>
          <a:p>
            <a:pPr lvl="1"/>
            <a:r>
              <a:rPr lang="en-US" dirty="0"/>
              <a:t>	</a:t>
            </a:r>
            <a:r>
              <a:rPr lang="en-US" dirty="0" smtClean="0"/>
              <a:t>But If you apply SPF30 sunscreen cream then it does not mean that 	it will provide the double protection than SPF15 sunscreen.</a:t>
            </a:r>
          </a:p>
          <a:p>
            <a:pPr marL="285750" indent="-285750">
              <a:buFont typeface="Wingdings" panose="05000000000000000000" pitchFamily="2" charset="2"/>
              <a:buChar char="§"/>
            </a:pPr>
            <a:endParaRPr lang="en-US" dirty="0" smtClean="0"/>
          </a:p>
        </p:txBody>
      </p:sp>
      <p:pic>
        <p:nvPicPr>
          <p:cNvPr id="38" name="Picture 4" descr="https://encrypted-tbn1.gstatic.com/images?q=tbn:ANd9GcQWSTxGK8BBcBADyb5UZ9w313gF6tQfKDvYA_jGL0wpX2Hmt_Ai"/>
          <p:cNvPicPr>
            <a:picLocks noChangeAspect="1" noChangeArrowheads="1"/>
          </p:cNvPicPr>
          <p:nvPr/>
        </p:nvPicPr>
        <p:blipFill rotWithShape="1">
          <a:blip r:embed="rId4">
            <a:extLst>
              <a:ext uri="{28A0092B-C50C-407E-A947-70E740481C1C}">
                <a14:useLocalDpi xmlns:a14="http://schemas.microsoft.com/office/drawing/2010/main" val="0"/>
              </a:ext>
            </a:extLst>
          </a:blip>
          <a:srcRect r="1583"/>
          <a:stretch/>
        </p:blipFill>
        <p:spPr bwMode="auto">
          <a:xfrm>
            <a:off x="5831650" y="4461074"/>
            <a:ext cx="3112325" cy="2131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21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0" y="326827"/>
            <a:ext cx="9144000" cy="587573"/>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a:r>
              <a:rPr lang="en-US" altLang="en-US" sz="4000" b="1" dirty="0">
                <a:solidFill>
                  <a:srgbClr val="FFFFFF"/>
                </a:solidFill>
                <a:latin typeface="Calligraph421 BT" panose="03060702050402020204" pitchFamily="66" charset="0"/>
              </a:rPr>
              <a:t>How SPF is Calculated ?</a:t>
            </a:r>
          </a:p>
        </p:txBody>
      </p:sp>
      <p:sp>
        <p:nvSpPr>
          <p:cNvPr id="3" name="Rectangle 2"/>
          <p:cNvSpPr/>
          <p:nvPr/>
        </p:nvSpPr>
        <p:spPr>
          <a:xfrm>
            <a:off x="269612" y="2057400"/>
            <a:ext cx="7772400" cy="369332"/>
          </a:xfrm>
          <a:prstGeom prst="rect">
            <a:avLst/>
          </a:prstGeom>
        </p:spPr>
        <p:txBody>
          <a:bodyPr wrap="square">
            <a:spAutoFit/>
          </a:bodyPr>
          <a:lstStyle/>
          <a:p>
            <a:r>
              <a:rPr lang="en-US" b="1" i="1" u="sng" dirty="0" smtClean="0"/>
              <a:t>In vitro</a:t>
            </a:r>
            <a:r>
              <a:rPr lang="en-US" b="1" u="sng" dirty="0" smtClean="0"/>
              <a:t> methods</a:t>
            </a:r>
            <a:r>
              <a:rPr lang="en-US" b="1" dirty="0" smtClean="0"/>
              <a:t>,</a:t>
            </a:r>
          </a:p>
        </p:txBody>
      </p:sp>
      <p:sp>
        <p:nvSpPr>
          <p:cNvPr id="4" name="Rectangle 3"/>
          <p:cNvSpPr/>
          <p:nvPr/>
        </p:nvSpPr>
        <p:spPr>
          <a:xfrm>
            <a:off x="359460" y="2411104"/>
            <a:ext cx="1752600" cy="369332"/>
          </a:xfrm>
          <a:prstGeom prst="rect">
            <a:avLst/>
          </a:prstGeom>
        </p:spPr>
        <p:txBody>
          <a:bodyPr wrap="square">
            <a:spAutoFit/>
          </a:bodyPr>
          <a:lstStyle/>
          <a:p>
            <a:r>
              <a:rPr lang="en-US" dirty="0" smtClean="0"/>
              <a:t>1. Absorbance:</a:t>
            </a:r>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1700" y="2108716"/>
            <a:ext cx="621030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7807" y="3124200"/>
            <a:ext cx="3278086" cy="2440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a:xfrm>
            <a:off x="5276850" y="2057400"/>
            <a:ext cx="1885950" cy="82284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372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4247"/>
          <a:stretch/>
        </p:blipFill>
        <p:spPr bwMode="auto">
          <a:xfrm>
            <a:off x="327834" y="2286000"/>
            <a:ext cx="8503920" cy="276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 name="Rectangle 2"/>
          <p:cNvSpPr txBox="1">
            <a:spLocks noChangeArrowheads="1"/>
          </p:cNvSpPr>
          <p:nvPr/>
        </p:nvSpPr>
        <p:spPr bwMode="auto">
          <a:xfrm>
            <a:off x="-21266" y="154904"/>
            <a:ext cx="9144000" cy="1323025"/>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eaLnBrk="1" hangingPunct="1"/>
            <a:r>
              <a:rPr lang="en-US" altLang="en-US" sz="3200" b="1" dirty="0" smtClean="0">
                <a:solidFill>
                  <a:srgbClr val="FFFFFF"/>
                </a:solidFill>
                <a:latin typeface="Calligraph421 BT" panose="03060702050402020204" pitchFamily="66" charset="0"/>
              </a:rPr>
              <a:t>Sun Protection factor (SPF) of </a:t>
            </a:r>
            <a:r>
              <a:rPr lang="en-US" altLang="en-US" sz="3200" b="1" dirty="0">
                <a:solidFill>
                  <a:srgbClr val="FFFFFF"/>
                </a:solidFill>
                <a:latin typeface="Calligraph421 BT" panose="03060702050402020204" pitchFamily="66" charset="0"/>
              </a:rPr>
              <a:t>Zinc oxide, titanium dioxide and silver nanoparticles</a:t>
            </a:r>
          </a:p>
        </p:txBody>
      </p:sp>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5791200"/>
            <a:ext cx="621030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0979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819" t="47715" r="4370"/>
          <a:stretch/>
        </p:blipFill>
        <p:spPr bwMode="auto">
          <a:xfrm>
            <a:off x="365760" y="2438400"/>
            <a:ext cx="8412480" cy="35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 name="Rectangle 2"/>
          <p:cNvSpPr txBox="1">
            <a:spLocks noChangeArrowheads="1"/>
          </p:cNvSpPr>
          <p:nvPr/>
        </p:nvSpPr>
        <p:spPr bwMode="auto">
          <a:xfrm>
            <a:off x="0" y="48575"/>
            <a:ext cx="9144000" cy="765314"/>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eaLnBrk="1" hangingPunct="1"/>
            <a:r>
              <a:rPr lang="en-US" altLang="en-US" sz="3600" b="1" dirty="0">
                <a:solidFill>
                  <a:srgbClr val="FFFFFF"/>
                </a:solidFill>
                <a:latin typeface="Calligraph421 BT" panose="03060702050402020204" pitchFamily="66" charset="0"/>
              </a:rPr>
              <a:t>Photoprotective efficacy of Zinc oxide, titanium dioxide and silver nanoparticles</a:t>
            </a:r>
          </a:p>
        </p:txBody>
      </p:sp>
      <p:cxnSp>
        <p:nvCxnSpPr>
          <p:cNvPr id="5" name="Straight Connector 4"/>
          <p:cNvCxnSpPr/>
          <p:nvPr/>
        </p:nvCxnSpPr>
        <p:spPr>
          <a:xfrm>
            <a:off x="2874648" y="5621400"/>
            <a:ext cx="530352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87567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0"/>
          <p:cNvSpPr txBox="1">
            <a:spLocks noChangeArrowheads="1"/>
          </p:cNvSpPr>
          <p:nvPr/>
        </p:nvSpPr>
        <p:spPr bwMode="auto">
          <a:xfrm>
            <a:off x="3617073" y="2695396"/>
            <a:ext cx="1066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en-US" altLang="en-US" sz="1600" dirty="0" smtClean="0">
                <a:latin typeface="Arial" charset="0"/>
              </a:rPr>
              <a:t>ZnO-NPs </a:t>
            </a:r>
            <a:endParaRPr lang="en-US" altLang="en-US" sz="1600" dirty="0">
              <a:latin typeface="Arial" charset="0"/>
            </a:endParaRPr>
          </a:p>
        </p:txBody>
      </p:sp>
      <p:sp>
        <p:nvSpPr>
          <p:cNvPr id="3" name="TextBox 17"/>
          <p:cNvSpPr txBox="1">
            <a:spLocks noChangeArrowheads="1"/>
          </p:cNvSpPr>
          <p:nvPr/>
        </p:nvSpPr>
        <p:spPr bwMode="auto">
          <a:xfrm>
            <a:off x="4663180" y="2664608"/>
            <a:ext cx="11737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en-US" altLang="en-US" sz="1600" dirty="0" smtClean="0">
                <a:latin typeface="Arial" charset="0"/>
              </a:rPr>
              <a:t>TiO-2NPs</a:t>
            </a:r>
            <a:endParaRPr lang="en-US" altLang="en-US" sz="1600" dirty="0">
              <a:latin typeface="Arial" charset="0"/>
            </a:endParaRPr>
          </a:p>
        </p:txBody>
      </p:sp>
      <p:sp>
        <p:nvSpPr>
          <p:cNvPr id="4" name="TextBox 23"/>
          <p:cNvSpPr txBox="1">
            <a:spLocks noChangeArrowheads="1"/>
          </p:cNvSpPr>
          <p:nvPr/>
        </p:nvSpPr>
        <p:spPr bwMode="auto">
          <a:xfrm>
            <a:off x="2576787" y="2681423"/>
            <a:ext cx="8877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r>
              <a:rPr lang="en-US" altLang="en-US" sz="1600" dirty="0" smtClean="0">
                <a:latin typeface="Arial" charset="0"/>
              </a:rPr>
              <a:t>Ag-NPs </a:t>
            </a:r>
            <a:endParaRPr lang="en-US" altLang="en-US" sz="1600" dirty="0">
              <a:latin typeface="Arial" charset="0"/>
            </a:endParaRPr>
          </a:p>
        </p:txBody>
      </p:sp>
      <p:sp>
        <p:nvSpPr>
          <p:cNvPr id="5" name="TextBox 23"/>
          <p:cNvSpPr txBox="1">
            <a:spLocks noChangeArrowheads="1"/>
          </p:cNvSpPr>
          <p:nvPr/>
        </p:nvSpPr>
        <p:spPr bwMode="auto">
          <a:xfrm>
            <a:off x="595961" y="2686547"/>
            <a:ext cx="8626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r>
              <a:rPr lang="en-US" altLang="en-US" sz="1600" dirty="0">
                <a:latin typeface="Arial" charset="0"/>
              </a:rPr>
              <a:t>Control </a:t>
            </a:r>
          </a:p>
        </p:txBody>
      </p:sp>
      <p:sp>
        <p:nvSpPr>
          <p:cNvPr id="6" name="TextBox 20"/>
          <p:cNvSpPr txBox="1">
            <a:spLocks noChangeArrowheads="1"/>
          </p:cNvSpPr>
          <p:nvPr/>
        </p:nvSpPr>
        <p:spPr bwMode="auto">
          <a:xfrm>
            <a:off x="1758714" y="2695396"/>
            <a:ext cx="7072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en-US" altLang="en-US" sz="1600" dirty="0" smtClean="0">
                <a:latin typeface="Arial" charset="0"/>
              </a:rPr>
              <a:t>UVB</a:t>
            </a:r>
            <a:endParaRPr lang="en-US" altLang="en-US" sz="1600" dirty="0">
              <a:latin typeface="Arial" charset="0"/>
            </a:endParaRPr>
          </a:p>
        </p:txBody>
      </p:sp>
      <p:sp>
        <p:nvSpPr>
          <p:cNvPr id="7" name="TextBox 23"/>
          <p:cNvSpPr txBox="1">
            <a:spLocks noChangeArrowheads="1"/>
          </p:cNvSpPr>
          <p:nvPr/>
        </p:nvSpPr>
        <p:spPr bwMode="auto">
          <a:xfrm>
            <a:off x="5825263" y="2683373"/>
            <a:ext cx="8971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r>
              <a:rPr lang="en-US" altLang="en-US" sz="1600" dirty="0" smtClean="0">
                <a:latin typeface="Arial" charset="0"/>
              </a:rPr>
              <a:t>Ag-NPs </a:t>
            </a:r>
            <a:endParaRPr lang="en-US" altLang="en-US" sz="1600" dirty="0">
              <a:latin typeface="Arial" charset="0"/>
            </a:endParaRPr>
          </a:p>
        </p:txBody>
      </p:sp>
      <p:sp>
        <p:nvSpPr>
          <p:cNvPr id="8" name="TextBox 20"/>
          <p:cNvSpPr txBox="1">
            <a:spLocks noChangeArrowheads="1"/>
          </p:cNvSpPr>
          <p:nvPr/>
        </p:nvSpPr>
        <p:spPr bwMode="auto">
          <a:xfrm>
            <a:off x="6722425" y="2695396"/>
            <a:ext cx="1066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en-US" altLang="en-US" sz="1600" dirty="0" smtClean="0">
                <a:latin typeface="Arial" charset="0"/>
              </a:rPr>
              <a:t>ZnO-NPs </a:t>
            </a:r>
            <a:endParaRPr lang="en-US" altLang="en-US" sz="1600" dirty="0">
              <a:latin typeface="Arial" charset="0"/>
            </a:endParaRPr>
          </a:p>
        </p:txBody>
      </p:sp>
      <p:sp>
        <p:nvSpPr>
          <p:cNvPr id="9" name="TextBox 17"/>
          <p:cNvSpPr txBox="1">
            <a:spLocks noChangeArrowheads="1"/>
          </p:cNvSpPr>
          <p:nvPr/>
        </p:nvSpPr>
        <p:spPr bwMode="auto">
          <a:xfrm>
            <a:off x="7790745" y="2676482"/>
            <a:ext cx="11680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en-US" altLang="en-US" sz="1600" dirty="0" smtClean="0">
                <a:latin typeface="Arial" charset="0"/>
              </a:rPr>
              <a:t>TiO2-NPs</a:t>
            </a:r>
            <a:endParaRPr lang="en-US" altLang="en-US" sz="1600" dirty="0">
              <a:latin typeface="Arial" charset="0"/>
            </a:endParaRPr>
          </a:p>
        </p:txBody>
      </p:sp>
      <p:cxnSp>
        <p:nvCxnSpPr>
          <p:cNvPr id="10" name="Straight Connector 9"/>
          <p:cNvCxnSpPr/>
          <p:nvPr/>
        </p:nvCxnSpPr>
        <p:spPr>
          <a:xfrm>
            <a:off x="2650175" y="2695396"/>
            <a:ext cx="29260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36920" y="2693421"/>
            <a:ext cx="29260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20"/>
          <p:cNvSpPr txBox="1">
            <a:spLocks noChangeArrowheads="1"/>
          </p:cNvSpPr>
          <p:nvPr/>
        </p:nvSpPr>
        <p:spPr bwMode="auto">
          <a:xfrm>
            <a:off x="3759869" y="2385774"/>
            <a:ext cx="924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en-US" altLang="en-US" sz="1600" b="1" dirty="0" smtClean="0">
                <a:latin typeface="Arial" charset="0"/>
              </a:rPr>
              <a:t>(-) UVB</a:t>
            </a:r>
            <a:endParaRPr lang="en-US" altLang="en-US" sz="1600" b="1" dirty="0">
              <a:latin typeface="Arial" charset="0"/>
            </a:endParaRPr>
          </a:p>
        </p:txBody>
      </p:sp>
      <p:sp>
        <p:nvSpPr>
          <p:cNvPr id="13" name="TextBox 20"/>
          <p:cNvSpPr txBox="1">
            <a:spLocks noChangeArrowheads="1"/>
          </p:cNvSpPr>
          <p:nvPr/>
        </p:nvSpPr>
        <p:spPr bwMode="auto">
          <a:xfrm>
            <a:off x="6914696" y="2373899"/>
            <a:ext cx="924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en-US" altLang="en-US" sz="1600" b="1" dirty="0" smtClean="0">
                <a:latin typeface="Arial" charset="0"/>
              </a:rPr>
              <a:t>(+) UVB</a:t>
            </a:r>
            <a:endParaRPr lang="en-US" altLang="en-US" sz="1600" b="1" dirty="0">
              <a:latin typeface="Arial" charset="0"/>
            </a:endParaRPr>
          </a:p>
        </p:txBody>
      </p:sp>
      <p:sp>
        <p:nvSpPr>
          <p:cNvPr id="14" name="Rectangle 1"/>
          <p:cNvSpPr>
            <a:spLocks noChangeArrowheads="1"/>
          </p:cNvSpPr>
          <p:nvPr/>
        </p:nvSpPr>
        <p:spPr bwMode="auto">
          <a:xfrm rot="5400000" flipV="1">
            <a:off x="-43656" y="3134673"/>
            <a:ext cx="7302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sz="1600" dirty="0">
                <a:latin typeface="Arial" charset="0"/>
              </a:rPr>
              <a:t>CPDs</a:t>
            </a:r>
          </a:p>
        </p:txBody>
      </p:sp>
      <p:sp>
        <p:nvSpPr>
          <p:cNvPr id="15" name="Rectangle 11"/>
          <p:cNvSpPr>
            <a:spLocks noChangeArrowheads="1"/>
          </p:cNvSpPr>
          <p:nvPr/>
        </p:nvSpPr>
        <p:spPr bwMode="auto">
          <a:xfrm rot="16200000">
            <a:off x="-143756" y="4001686"/>
            <a:ext cx="936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sz="1600" dirty="0">
                <a:latin typeface="Arial" charset="0"/>
              </a:rPr>
              <a:t>6-4-PPs</a:t>
            </a:r>
          </a:p>
        </p:txBody>
      </p:sp>
      <p:pic>
        <p:nvPicPr>
          <p:cNvPr id="16" name="Picture 41"/>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Effect>
                      <a14:colorTemperature colorTemp="5300"/>
                    </a14:imgEffect>
                    <a14:imgEffect>
                      <a14:brightnessContrast bright="20000" contrast="60000"/>
                    </a14:imgEffect>
                  </a14:imgLayer>
                </a14:imgProps>
              </a:ext>
              <a:ext uri="{28A0092B-C50C-407E-A947-70E740481C1C}">
                <a14:useLocalDpi xmlns:a14="http://schemas.microsoft.com/office/drawing/2010/main" val="0"/>
              </a:ext>
            </a:extLst>
          </a:blip>
          <a:srcRect/>
          <a:stretch>
            <a:fillRect/>
          </a:stretch>
        </p:blipFill>
        <p:spPr bwMode="auto">
          <a:xfrm>
            <a:off x="1521541" y="3817984"/>
            <a:ext cx="1005840" cy="75371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descr="C:\Users\ntyagi\Desktop\CPD 6-110-2015\2.UVB\13.jpg"/>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47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527264" y="3018146"/>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8" name="Picture 5" descr="C:\Users\ntyagi\Desktop\CPD 6-110-2015\3. AgNPs\1 used.jpg"/>
          <p:cNvPicPr>
            <a:picLocks noChangeAspect="1" noChangeArrowheads="1"/>
          </p:cNvPicPr>
          <p:nvPr/>
        </p:nvPicPr>
        <p:blipFill>
          <a:blip r:embed="rId7" cstate="print">
            <a:extLst>
              <a:ext uri="{BEBA8EAE-BF5A-486C-A8C5-ECC9F3942E4B}">
                <a14:imgProps xmlns:a14="http://schemas.microsoft.com/office/drawing/2010/main">
                  <a14:imgLayer r:embed="rId8">
                    <a14:imgEffect>
                      <a14:colorTemperature colorTemp="53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582636" y="3013706"/>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9" name="Picture 6" descr="C:\Users\ntyagi\Desktop\CPD 6-110-2015\5. TiO2NPs\4.jpg"/>
          <p:cNvPicPr>
            <a:picLocks noChangeAspect="1" noChangeArrowheads="1"/>
          </p:cNvPicPr>
          <p:nvPr/>
        </p:nvPicPr>
        <p:blipFill>
          <a:blip r:embed="rId9" cstate="print">
            <a:extLst>
              <a:ext uri="{BEBA8EAE-BF5A-486C-A8C5-ECC9F3942E4B}">
                <a14:imgProps xmlns:a14="http://schemas.microsoft.com/office/drawing/2010/main">
                  <a14:imgLayer r:embed="rId10">
                    <a14:imgEffect>
                      <a14:colorTemperature colorTemp="53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688013" y="3001778"/>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 name="Picture 7" descr="C:\Users\ntyagi\Desktop\CPD 6-110-2015\7. UVB + ZNo\16.jpg"/>
          <p:cNvPicPr>
            <a:picLocks noChangeAspect="1" noChangeArrowheads="1"/>
          </p:cNvPicPr>
          <p:nvPr/>
        </p:nvPicPr>
        <p:blipFill>
          <a:blip r:embed="rId11" cstate="print">
            <a:extLst>
              <a:ext uri="{BEBA8EAE-BF5A-486C-A8C5-ECC9F3942E4B}">
                <a14:imgProps xmlns:a14="http://schemas.microsoft.com/office/drawing/2010/main">
                  <a14:imgLayer r:embed="rId12">
                    <a14:imgEffect>
                      <a14:colorTemperature colorTemp="47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793781" y="2998066"/>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1" name="Picture 8" descr="C:\Users\ntyagi\Desktop\CPD 6-110-2015\8. UVB +TiO2\40.jpg"/>
          <p:cNvPicPr>
            <a:picLocks noChangeAspect="1" noChangeArrowheads="1"/>
          </p:cNvPicPr>
          <p:nvPr/>
        </p:nvPicPr>
        <p:blipFill>
          <a:blip r:embed="rId13" cstate="print">
            <a:extLst>
              <a:ext uri="{BEBA8EAE-BF5A-486C-A8C5-ECC9F3942E4B}">
                <a14:imgProps xmlns:a14="http://schemas.microsoft.com/office/drawing/2010/main">
                  <a14:imgLayer r:embed="rId14">
                    <a14:imgEffect>
                      <a14:colorTemperature colorTemp="47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7849317" y="2996082"/>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2" name="Picture 9" descr="C:\Users\ntyagi\Desktop\CPD 6-110-2015\6. UVB+AGNP\13.jpg"/>
          <p:cNvPicPr>
            <a:picLocks noChangeAspect="1" noChangeArrowheads="1"/>
          </p:cNvPicPr>
          <p:nvPr/>
        </p:nvPicPr>
        <p:blipFill>
          <a:blip r:embed="rId15" cstate="print">
            <a:extLst>
              <a:ext uri="{BEBA8EAE-BF5A-486C-A8C5-ECC9F3942E4B}">
                <a14:imgProps xmlns:a14="http://schemas.microsoft.com/office/drawing/2010/main">
                  <a14:imgLayer r:embed="rId16">
                    <a14:imgEffect>
                      <a14:sharpenSoften amount="30000"/>
                    </a14:imgEffect>
                    <a14:imgEffect>
                      <a14:colorTemperature colorTemp="5300"/>
                    </a14:imgEffect>
                    <a14:imgEffect>
                      <a14:brightnessContrast bright="20000" contrast="50000"/>
                    </a14:imgEffect>
                  </a14:imgLayer>
                </a14:imgProps>
              </a:ext>
              <a:ext uri="{28A0092B-C50C-407E-A947-70E740481C1C}">
                <a14:useLocalDpi xmlns:a14="http://schemas.microsoft.com/office/drawing/2010/main" val="0"/>
              </a:ext>
            </a:extLst>
          </a:blip>
          <a:srcRect/>
          <a:stretch>
            <a:fillRect/>
          </a:stretch>
        </p:blipFill>
        <p:spPr bwMode="auto">
          <a:xfrm>
            <a:off x="5742885" y="2997802"/>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3" name="Picture 10" descr="C:\Users\ntyagi\Desktop\CPD 6-110-2015\4. ZnONPs\4.jpg"/>
          <p:cNvPicPr>
            <a:picLocks noChangeAspect="1" noChangeArrowheads="1"/>
          </p:cNvPicPr>
          <p:nvPr/>
        </p:nvPicPr>
        <p:blipFill>
          <a:blip r:embed="rId17" cstate="print">
            <a:extLst>
              <a:ext uri="{BEBA8EAE-BF5A-486C-A8C5-ECC9F3942E4B}">
                <a14:imgProps xmlns:a14="http://schemas.microsoft.com/office/drawing/2010/main">
                  <a14:imgLayer r:embed="rId18">
                    <a14:imgEffect>
                      <a14:colorTemperature colorTemp="53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633141" y="3005922"/>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4" name="Picture 11" descr="C:\Users\ntyagi\Desktop\CPD 6-110-2015\3. AgNPs\2.jpg"/>
          <p:cNvPicPr>
            <a:picLocks noChangeAspect="1" noChangeArrowheads="1"/>
          </p:cNvPicPr>
          <p:nvPr/>
        </p:nvPicPr>
        <p:blipFill>
          <a:blip r:embed="rId19" cstate="print">
            <a:extLst>
              <a:ext uri="{BEBA8EAE-BF5A-486C-A8C5-ECC9F3942E4B}">
                <a14:imgProps xmlns:a14="http://schemas.microsoft.com/office/drawing/2010/main">
                  <a14:imgLayer r:embed="rId20">
                    <a14:imgEffect>
                      <a14:colorTemperature colorTemp="53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75021" y="3017177"/>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5" name="Picture 13" descr="C:\Users\ntyagi\Desktop\6-4 pp\Tio2\17.jpg"/>
          <p:cNvPicPr>
            <a:picLocks noChangeAspect="1" noChangeArrowheads="1"/>
          </p:cNvPicPr>
          <p:nvPr/>
        </p:nvPicPr>
        <p:blipFill>
          <a:blip r:embed="rId21" cstate="print">
            <a:extLst>
              <a:ext uri="{BEBA8EAE-BF5A-486C-A8C5-ECC9F3942E4B}">
                <a14:imgProps xmlns:a14="http://schemas.microsoft.com/office/drawing/2010/main">
                  <a14:imgLayer r:embed="rId22">
                    <a14:imgEffect>
                      <a14:colorTemperature colorTemp="47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688013" y="3810000"/>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6" name="Picture 14" descr="C:\Users\ntyagi\Desktop\6-4 pp\4. ZnO only\6.jpg"/>
          <p:cNvPicPr>
            <a:picLocks noChangeAspect="1" noChangeArrowheads="1"/>
          </p:cNvPicPr>
          <p:nvPr/>
        </p:nvPicPr>
        <p:blipFill>
          <a:blip r:embed="rId23" cstate="print">
            <a:extLst>
              <a:ext uri="{BEBA8EAE-BF5A-486C-A8C5-ECC9F3942E4B}">
                <a14:imgProps xmlns:a14="http://schemas.microsoft.com/office/drawing/2010/main">
                  <a14:imgLayer r:embed="rId24">
                    <a14:imgEffect>
                      <a14:colorTemperature colorTemp="47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633141" y="3810000"/>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7" name="Picture 15" descr="C:\Users\ntyagi\Desktop\6-4 pp\6. UVB agnp\1.jpg"/>
          <p:cNvPicPr>
            <a:picLocks noChangeAspect="1" noChangeArrowheads="1"/>
          </p:cNvPicPr>
          <p:nvPr/>
        </p:nvPicPr>
        <p:blipFill>
          <a:blip r:embed="rId25" cstate="print">
            <a:extLst>
              <a:ext uri="{BEBA8EAE-BF5A-486C-A8C5-ECC9F3942E4B}">
                <a14:imgProps xmlns:a14="http://schemas.microsoft.com/office/drawing/2010/main">
                  <a14:imgLayer r:embed="rId26">
                    <a14:imgEffect>
                      <a14:colorTemperature colorTemp="47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75021" y="3817315"/>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8" name="Picture 17" descr="C:\Users\ntyagi\Desktop\6-4 pp\3. AgNPs only\4.jpg"/>
          <p:cNvPicPr>
            <a:picLocks noChangeAspect="1" noChangeArrowheads="1"/>
          </p:cNvPicPr>
          <p:nvPr/>
        </p:nvPicPr>
        <p:blipFill>
          <a:blip r:embed="rId27" cstate="print">
            <a:extLst>
              <a:ext uri="{BEBA8EAE-BF5A-486C-A8C5-ECC9F3942E4B}">
                <a14:imgProps xmlns:a14="http://schemas.microsoft.com/office/drawing/2010/main">
                  <a14:imgLayer r:embed="rId28">
                    <a14:imgEffect>
                      <a14:colorTemperature colorTemp="47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582636" y="3810000"/>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9" name="Picture 21" descr="C:\Users\ntyagi\Desktop\6-4 pp\7. UVB Zno\5.jpg"/>
          <p:cNvPicPr>
            <a:picLocks noChangeAspect="1" noChangeArrowheads="1"/>
          </p:cNvPicPr>
          <p:nvPr/>
        </p:nvPicPr>
        <p:blipFill rotWithShape="1">
          <a:blip r:embed="rId29" cstate="print">
            <a:extLst>
              <a:ext uri="{BEBA8EAE-BF5A-486C-A8C5-ECC9F3942E4B}">
                <a14:imgProps xmlns:a14="http://schemas.microsoft.com/office/drawing/2010/main">
                  <a14:imgLayer r:embed="rId30">
                    <a14:imgEffect>
                      <a14:sharpenSoften amount="80000"/>
                    </a14:imgEffect>
                    <a14:imgEffect>
                      <a14:colorTemperature colorTemp="5300"/>
                    </a14:imgEffect>
                    <a14:imgEffect>
                      <a14:brightnessContrast bright="20000" contrast="40000"/>
                    </a14:imgEffect>
                  </a14:imgLayer>
                </a14:imgProps>
              </a:ext>
              <a:ext uri="{28A0092B-C50C-407E-A947-70E740481C1C}">
                <a14:useLocalDpi xmlns:a14="http://schemas.microsoft.com/office/drawing/2010/main" val="0"/>
              </a:ext>
            </a:extLst>
          </a:blip>
          <a:srcRect l="6829" t="3866" r="15552" b="18460"/>
          <a:stretch/>
        </p:blipFill>
        <p:spPr bwMode="auto">
          <a:xfrm>
            <a:off x="6795573" y="3811523"/>
            <a:ext cx="993652" cy="7457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 name="Picture 20" descr="C:\Users\ntyagi\Desktop\6-4 pp\8. UVB Tio2\20.jpg"/>
          <p:cNvPicPr>
            <a:picLocks noChangeAspect="1" noChangeArrowheads="1"/>
          </p:cNvPicPr>
          <p:nvPr/>
        </p:nvPicPr>
        <p:blipFill rotWithShape="1">
          <a:blip r:embed="rId31" cstate="print">
            <a:extLst>
              <a:ext uri="{BEBA8EAE-BF5A-486C-A8C5-ECC9F3942E4B}">
                <a14:imgProps xmlns:a14="http://schemas.microsoft.com/office/drawing/2010/main">
                  <a14:imgLayer r:embed="rId32">
                    <a14:imgEffect>
                      <a14:sharpenSoften amount="80000"/>
                    </a14:imgEffect>
                    <a14:imgEffect>
                      <a14:colorTemperature colorTemp="5300"/>
                    </a14:imgEffect>
                    <a14:imgEffect>
                      <a14:brightnessContrast bright="20000" contrast="40000"/>
                    </a14:imgEffect>
                  </a14:imgLayer>
                </a14:imgProps>
              </a:ext>
              <a:ext uri="{28A0092B-C50C-407E-A947-70E740481C1C}">
                <a14:useLocalDpi xmlns:a14="http://schemas.microsoft.com/office/drawing/2010/main" val="0"/>
              </a:ext>
            </a:extLst>
          </a:blip>
          <a:srcRect l="10004" t="5599" r="2988" b="7394"/>
          <a:stretch/>
        </p:blipFill>
        <p:spPr bwMode="auto">
          <a:xfrm>
            <a:off x="7840062" y="3817984"/>
            <a:ext cx="1005840" cy="754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 name="Picture 12" descr="C:\Users\ntyagi\Desktop\6-4 pp\CTRL\9.jpg"/>
          <p:cNvPicPr>
            <a:picLocks noChangeAspect="1" noChangeArrowheads="1"/>
          </p:cNvPicPr>
          <p:nvPr/>
        </p:nvPicPr>
        <p:blipFill rotWithShape="1">
          <a:blip r:embed="rId33" cstate="print">
            <a:extLst>
              <a:ext uri="{BEBA8EAE-BF5A-486C-A8C5-ECC9F3942E4B}">
                <a14:imgProps xmlns:a14="http://schemas.microsoft.com/office/drawing/2010/main">
                  <a14:imgLayer r:embed="rId34">
                    <a14:imgEffect>
                      <a14:colorTemperature colorTemp="5300"/>
                    </a14:imgEffect>
                    <a14:imgEffect>
                      <a14:brightnessContrast bright="20000" contrast="40000"/>
                    </a14:imgEffect>
                  </a14:imgLayer>
                </a14:imgProps>
              </a:ext>
              <a:ext uri="{28A0092B-C50C-407E-A947-70E740481C1C}">
                <a14:useLocalDpi xmlns:a14="http://schemas.microsoft.com/office/drawing/2010/main" val="0"/>
              </a:ext>
            </a:extLst>
          </a:blip>
          <a:srcRect l="6583" t="7315" r="4159" b="5210"/>
          <a:stretch/>
        </p:blipFill>
        <p:spPr bwMode="auto">
          <a:xfrm>
            <a:off x="5742885" y="3817984"/>
            <a:ext cx="1005840" cy="7392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2" name="Rectangle 31"/>
          <p:cNvSpPr/>
          <p:nvPr/>
        </p:nvSpPr>
        <p:spPr>
          <a:xfrm>
            <a:off x="155487" y="155938"/>
            <a:ext cx="8803349" cy="1384995"/>
          </a:xfrm>
          <a:prstGeom prst="rect">
            <a:avLst/>
          </a:prstGeom>
        </p:spPr>
        <p:txBody>
          <a:bodyPr wrap="square">
            <a:spAutoFit/>
          </a:bodyPr>
          <a:lstStyle/>
          <a:p>
            <a:pPr algn="ctr"/>
            <a:r>
              <a:rPr lang="en-US" altLang="en-US" sz="2800" b="1" dirty="0" smtClean="0">
                <a:solidFill>
                  <a:srgbClr val="FFFFFF"/>
                </a:solidFill>
                <a:latin typeface="Calligraph421 BT"/>
              </a:rPr>
              <a:t>Protective efficacy of silver, zinc oxide and titanium dioxide nanoparticles against UVB-induced direct DNA damage</a:t>
            </a:r>
            <a:endParaRPr lang="en-US" altLang="en-US" sz="2800" b="1" dirty="0">
              <a:solidFill>
                <a:srgbClr val="FFFFFF"/>
              </a:solidFill>
              <a:latin typeface="Calligraph421 BT"/>
            </a:endParaRPr>
          </a:p>
        </p:txBody>
      </p:sp>
      <p:sp>
        <p:nvSpPr>
          <p:cNvPr id="33" name="Rectangle 32"/>
          <p:cNvSpPr/>
          <p:nvPr/>
        </p:nvSpPr>
        <p:spPr>
          <a:xfrm>
            <a:off x="1521541" y="2676482"/>
            <a:ext cx="1055246" cy="22765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5715000" y="2674507"/>
            <a:ext cx="1055246" cy="22765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176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48575"/>
            <a:ext cx="9144000" cy="765314"/>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eaLnBrk="1" hangingPunct="1"/>
            <a:r>
              <a:rPr lang="en-US" altLang="en-US" sz="3200" b="1" dirty="0">
                <a:solidFill>
                  <a:srgbClr val="FFFFFF"/>
                </a:solidFill>
                <a:latin typeface="Calligraph421 BT" panose="03060702050402020204" pitchFamily="66" charset="0"/>
              </a:rPr>
              <a:t>Zinc oxide and titanium dioxide nanoparticles trigger while silver nanoparticles suppress </a:t>
            </a:r>
            <a:endParaRPr lang="en-US" altLang="en-US" sz="3200" b="1" dirty="0" smtClean="0">
              <a:solidFill>
                <a:srgbClr val="FFFFFF"/>
              </a:solidFill>
              <a:latin typeface="Calligraph421 BT" panose="03060702050402020204" pitchFamily="66" charset="0"/>
            </a:endParaRPr>
          </a:p>
          <a:p>
            <a:pPr algn="ctr" eaLnBrk="1" hangingPunct="1"/>
            <a:r>
              <a:rPr lang="en-US" altLang="en-US" sz="3200" b="1" dirty="0" smtClean="0">
                <a:solidFill>
                  <a:srgbClr val="FFFFFF"/>
                </a:solidFill>
                <a:latin typeface="Calligraph421 BT" panose="03060702050402020204" pitchFamily="66" charset="0"/>
              </a:rPr>
              <a:t>ROS </a:t>
            </a:r>
            <a:r>
              <a:rPr lang="en-US" altLang="en-US" sz="3200" b="1" dirty="0">
                <a:solidFill>
                  <a:srgbClr val="FFFFFF"/>
                </a:solidFill>
                <a:latin typeface="Calligraph421 BT" panose="03060702050402020204" pitchFamily="66" charset="0"/>
              </a:rPr>
              <a:t>generation</a:t>
            </a: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0072"/>
          <a:stretch/>
        </p:blipFill>
        <p:spPr bwMode="auto">
          <a:xfrm>
            <a:off x="685800" y="1905000"/>
            <a:ext cx="7772400" cy="4664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49565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2560"/>
          <a:stretch/>
        </p:blipFill>
        <p:spPr bwMode="auto">
          <a:xfrm>
            <a:off x="868680" y="2057400"/>
            <a:ext cx="7406640" cy="1972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2"/>
          <p:cNvSpPr txBox="1">
            <a:spLocks noChangeArrowheads="1"/>
          </p:cNvSpPr>
          <p:nvPr/>
        </p:nvSpPr>
        <p:spPr bwMode="auto">
          <a:xfrm>
            <a:off x="457200" y="48574"/>
            <a:ext cx="8153400" cy="1399225"/>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a:r>
              <a:rPr lang="en-US" altLang="en-US" sz="3200" b="1" dirty="0">
                <a:solidFill>
                  <a:srgbClr val="FFFFFF"/>
                </a:solidFill>
                <a:latin typeface="Calligraph421 BT" panose="03060702050402020204" pitchFamily="66" charset="0"/>
              </a:rPr>
              <a:t>Toxicity evaluation of silver, zinc oxide and </a:t>
            </a:r>
            <a:endParaRPr lang="en-US" altLang="en-US" sz="3200" b="1" dirty="0" smtClean="0">
              <a:solidFill>
                <a:srgbClr val="FFFFFF"/>
              </a:solidFill>
              <a:latin typeface="Calligraph421 BT" panose="03060702050402020204" pitchFamily="66" charset="0"/>
            </a:endParaRPr>
          </a:p>
          <a:p>
            <a:pPr algn="ctr"/>
            <a:r>
              <a:rPr lang="en-US" altLang="en-US" sz="3200" b="1" dirty="0" smtClean="0">
                <a:solidFill>
                  <a:srgbClr val="FFFFFF"/>
                </a:solidFill>
                <a:latin typeface="Calligraph421 BT" panose="03060702050402020204" pitchFamily="66" charset="0"/>
              </a:rPr>
              <a:t>titanium </a:t>
            </a:r>
            <a:r>
              <a:rPr lang="en-US" altLang="en-US" sz="3200" b="1" dirty="0">
                <a:solidFill>
                  <a:srgbClr val="FFFFFF"/>
                </a:solidFill>
                <a:latin typeface="Calligraph421 BT" panose="03060702050402020204" pitchFamily="66" charset="0"/>
              </a:rPr>
              <a:t>dioxide nanoparticles in </a:t>
            </a:r>
            <a:endParaRPr lang="en-US" altLang="en-US" sz="3200" b="1" dirty="0" smtClean="0">
              <a:solidFill>
                <a:srgbClr val="FFFFFF"/>
              </a:solidFill>
              <a:latin typeface="Calligraph421 BT" panose="03060702050402020204" pitchFamily="66" charset="0"/>
            </a:endParaRPr>
          </a:p>
          <a:p>
            <a:pPr algn="ctr"/>
            <a:r>
              <a:rPr lang="en-US" altLang="en-US" sz="3200" b="1" dirty="0" smtClean="0">
                <a:solidFill>
                  <a:srgbClr val="FFFFFF"/>
                </a:solidFill>
                <a:latin typeface="Calligraph421 BT" panose="03060702050402020204" pitchFamily="66" charset="0"/>
              </a:rPr>
              <a:t>HaCaT </a:t>
            </a:r>
            <a:r>
              <a:rPr lang="en-US" altLang="en-US" sz="3200" b="1" dirty="0">
                <a:solidFill>
                  <a:srgbClr val="FFFFFF"/>
                </a:solidFill>
                <a:latin typeface="Calligraph421 BT" panose="03060702050402020204" pitchFamily="66" charset="0"/>
              </a:rPr>
              <a:t>cells</a:t>
            </a:r>
          </a:p>
        </p:txBody>
      </p:sp>
      <p:pic>
        <p:nvPicPr>
          <p:cNvPr id="7"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1443" t="50000" r="-1443" b="2560"/>
          <a:stretch/>
        </p:blipFill>
        <p:spPr bwMode="auto">
          <a:xfrm>
            <a:off x="868680" y="4572000"/>
            <a:ext cx="7406640" cy="1972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785555" y="1721925"/>
            <a:ext cx="7104958" cy="307777"/>
          </a:xfrm>
          <a:prstGeom prst="rect">
            <a:avLst/>
          </a:prstGeom>
          <a:noFill/>
        </p:spPr>
        <p:txBody>
          <a:bodyPr wrap="none" rtlCol="0">
            <a:spAutoFit/>
          </a:bodyPr>
          <a:lstStyle/>
          <a:p>
            <a:r>
              <a:rPr lang="en-US" sz="1400" dirty="0" smtClean="0"/>
              <a:t>Cells were treated with nanoparticles for 12, 24 and 48 h and cell viability was measured.</a:t>
            </a:r>
            <a:endParaRPr lang="en-US" sz="1400" dirty="0"/>
          </a:p>
        </p:txBody>
      </p:sp>
      <p:sp>
        <p:nvSpPr>
          <p:cNvPr id="9" name="TextBox 8"/>
          <p:cNvSpPr txBox="1"/>
          <p:nvPr/>
        </p:nvSpPr>
        <p:spPr>
          <a:xfrm>
            <a:off x="797430" y="4262250"/>
            <a:ext cx="7747955" cy="307777"/>
          </a:xfrm>
          <a:prstGeom prst="rect">
            <a:avLst/>
          </a:prstGeom>
          <a:noFill/>
        </p:spPr>
        <p:txBody>
          <a:bodyPr wrap="none" rtlCol="0">
            <a:spAutoFit/>
          </a:bodyPr>
          <a:lstStyle/>
          <a:p>
            <a:r>
              <a:rPr lang="en-US" sz="1400" dirty="0" smtClean="0"/>
              <a:t>Cells were </a:t>
            </a:r>
            <a:r>
              <a:rPr lang="en-US" sz="1400" dirty="0" smtClean="0"/>
              <a:t>pre treated </a:t>
            </a:r>
            <a:r>
              <a:rPr lang="en-US" sz="1400" dirty="0" smtClean="0"/>
              <a:t>with nanoparticles for 3, 6 and 12 h and cell viability was measured at 48 h.</a:t>
            </a:r>
            <a:endParaRPr lang="en-US" sz="1400" dirty="0"/>
          </a:p>
        </p:txBody>
      </p:sp>
    </p:spTree>
    <p:extLst>
      <p:ext uri="{BB962C8B-B14F-4D97-AF65-F5344CB8AC3E}">
        <p14:creationId xmlns:p14="http://schemas.microsoft.com/office/powerpoint/2010/main" val="2739974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981200"/>
            <a:ext cx="5943600" cy="3127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6440" y="4406650"/>
            <a:ext cx="822960" cy="54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2"/>
          <p:cNvSpPr txBox="1">
            <a:spLocks noChangeArrowheads="1"/>
          </p:cNvSpPr>
          <p:nvPr/>
        </p:nvSpPr>
        <p:spPr bwMode="auto">
          <a:xfrm>
            <a:off x="1143000" y="107950"/>
            <a:ext cx="4648200" cy="577850"/>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eaLnBrk="1" hangingPunct="1"/>
            <a:r>
              <a:rPr lang="en-US" altLang="en-US" sz="4000" b="1" dirty="0">
                <a:solidFill>
                  <a:srgbClr val="FFFFFF"/>
                </a:solidFill>
                <a:latin typeface="Calligraph421 BT" panose="03060702050402020204" pitchFamily="66" charset="0"/>
              </a:rPr>
              <a:t>Experimental design</a:t>
            </a:r>
          </a:p>
        </p:txBody>
      </p:sp>
      <p:sp>
        <p:nvSpPr>
          <p:cNvPr id="2" name="Rectangle 1"/>
          <p:cNvSpPr/>
          <p:nvPr/>
        </p:nvSpPr>
        <p:spPr>
          <a:xfrm>
            <a:off x="6915150" y="609600"/>
            <a:ext cx="2210862" cy="5355312"/>
          </a:xfrm>
          <a:prstGeom prst="rect">
            <a:avLst/>
          </a:prstGeom>
        </p:spPr>
        <p:txBody>
          <a:bodyPr wrap="none">
            <a:spAutoFit/>
          </a:bodyPr>
          <a:lstStyle/>
          <a:p>
            <a:r>
              <a:rPr lang="en-US" b="1" dirty="0" smtClean="0">
                <a:solidFill>
                  <a:srgbClr val="0000FF"/>
                </a:solidFill>
                <a:latin typeface="Arial" panose="020B0604020202020204" pitchFamily="34" charset="0"/>
                <a:cs typeface="Arial" panose="020B0604020202020204" pitchFamily="34" charset="0"/>
              </a:rPr>
              <a:t>SKH-1 hairless</a:t>
            </a:r>
          </a:p>
          <a:p>
            <a:endParaRPr lang="en-US" b="1" dirty="0" smtClean="0">
              <a:solidFill>
                <a:schemeClr val="bg1"/>
              </a:solidFill>
              <a:latin typeface="Arial" panose="020B0604020202020204" pitchFamily="34" charset="0"/>
              <a:cs typeface="Arial" panose="020B0604020202020204" pitchFamily="34" charset="0"/>
            </a:endParaRPr>
          </a:p>
          <a:p>
            <a:r>
              <a:rPr lang="en-US" b="1" dirty="0" smtClean="0">
                <a:solidFill>
                  <a:srgbClr val="0000FF"/>
                </a:solidFill>
                <a:latin typeface="Arial" panose="020B0604020202020204" pitchFamily="34" charset="0"/>
                <a:cs typeface="Arial" panose="020B0604020202020204" pitchFamily="34" charset="0"/>
              </a:rPr>
              <a:t>5 groups: </a:t>
            </a:r>
          </a:p>
          <a:p>
            <a:r>
              <a:rPr lang="en-US" b="1" dirty="0" smtClean="0">
                <a:solidFill>
                  <a:schemeClr val="bg1"/>
                </a:solidFill>
                <a:latin typeface="Arial" panose="020B0604020202020204" pitchFamily="34" charset="0"/>
                <a:cs typeface="Arial" panose="020B0604020202020204" pitchFamily="34" charset="0"/>
              </a:rPr>
              <a:t>      </a:t>
            </a:r>
            <a:r>
              <a:rPr lang="en-US" b="1" dirty="0" smtClean="0">
                <a:solidFill>
                  <a:schemeClr val="bg1"/>
                </a:solidFill>
                <a:latin typeface="Arial" panose="020B0604020202020204" pitchFamily="34" charset="0"/>
                <a:cs typeface="Arial" panose="020B0604020202020204" pitchFamily="34" charset="0"/>
              </a:rPr>
              <a:t>10 </a:t>
            </a:r>
            <a:r>
              <a:rPr lang="en-US" b="1" dirty="0" smtClean="0">
                <a:solidFill>
                  <a:schemeClr val="bg1"/>
                </a:solidFill>
                <a:latin typeface="Arial" panose="020B0604020202020204" pitchFamily="34" charset="0"/>
                <a:cs typeface="Arial" panose="020B0604020202020204" pitchFamily="34" charset="0"/>
              </a:rPr>
              <a:t>mice/group</a:t>
            </a:r>
          </a:p>
          <a:p>
            <a:endParaRPr lang="en-US" b="1" dirty="0" smtClean="0">
              <a:solidFill>
                <a:schemeClr val="bg1"/>
              </a:solidFill>
              <a:latin typeface="Arial" panose="020B0604020202020204" pitchFamily="34" charset="0"/>
              <a:cs typeface="Arial" panose="020B0604020202020204" pitchFamily="34" charset="0"/>
            </a:endParaRPr>
          </a:p>
          <a:p>
            <a:r>
              <a:rPr lang="en-US" b="1" dirty="0" smtClean="0">
                <a:solidFill>
                  <a:srgbClr val="0000FF"/>
                </a:solidFill>
                <a:latin typeface="Arial" panose="020B0604020202020204" pitchFamily="34" charset="0"/>
                <a:cs typeface="Arial" panose="020B0604020202020204" pitchFamily="34" charset="0"/>
              </a:rPr>
              <a:t>UVB-exposure:</a:t>
            </a:r>
          </a:p>
          <a:p>
            <a:r>
              <a:rPr lang="en-US" b="1" dirty="0" smtClean="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180 </a:t>
            </a:r>
            <a:r>
              <a:rPr lang="en-US" b="1" dirty="0" err="1">
                <a:solidFill>
                  <a:schemeClr val="bg1"/>
                </a:solidFill>
                <a:latin typeface="Arial" charset="0"/>
                <a:cs typeface="Arial" panose="020B0604020202020204" pitchFamily="34" charset="0"/>
              </a:rPr>
              <a:t>mJ</a:t>
            </a:r>
            <a:r>
              <a:rPr lang="en-US" b="1" dirty="0">
                <a:solidFill>
                  <a:schemeClr val="bg1"/>
                </a:solidFill>
                <a:latin typeface="Arial" charset="0"/>
                <a:cs typeface="Arial" panose="020B0604020202020204" pitchFamily="34" charset="0"/>
              </a:rPr>
              <a:t>/cm</a:t>
            </a:r>
            <a:r>
              <a:rPr lang="en-US" b="1" baseline="30000" dirty="0">
                <a:solidFill>
                  <a:schemeClr val="bg1"/>
                </a:solidFill>
                <a:latin typeface="Arial" charset="0"/>
                <a:cs typeface="Arial" panose="020B0604020202020204" pitchFamily="34" charset="0"/>
              </a:rPr>
              <a:t>2</a:t>
            </a:r>
            <a:r>
              <a:rPr lang="en-US" b="1" dirty="0" smtClean="0">
                <a:solidFill>
                  <a:schemeClr val="bg1"/>
                </a:solidFill>
                <a:latin typeface="Arial" panose="020B0604020202020204" pitchFamily="34" charset="0"/>
                <a:cs typeface="Arial" panose="020B0604020202020204" pitchFamily="34" charset="0"/>
              </a:rPr>
              <a:t>)</a:t>
            </a:r>
          </a:p>
          <a:p>
            <a:endParaRPr lang="en-US" b="1" dirty="0">
              <a:solidFill>
                <a:schemeClr val="bg1"/>
              </a:solidFill>
              <a:latin typeface="Arial" panose="020B0604020202020204" pitchFamily="34" charset="0"/>
              <a:cs typeface="Arial" panose="020B0604020202020204" pitchFamily="34" charset="0"/>
            </a:endParaRPr>
          </a:p>
          <a:p>
            <a:r>
              <a:rPr lang="en-US" b="1" dirty="0" smtClean="0">
                <a:solidFill>
                  <a:srgbClr val="0000FF"/>
                </a:solidFill>
                <a:latin typeface="Arial" panose="020B0604020202020204" pitchFamily="34" charset="0"/>
                <a:cs typeface="Arial" panose="020B0604020202020204" pitchFamily="34" charset="0"/>
              </a:rPr>
              <a:t>AgNPs: </a:t>
            </a:r>
          </a:p>
          <a:p>
            <a:r>
              <a:rPr lang="en-US" b="1" dirty="0">
                <a:solidFill>
                  <a:schemeClr val="bg1"/>
                </a:solidFill>
                <a:latin typeface="Arial" panose="020B0604020202020204" pitchFamily="34" charset="0"/>
                <a:cs typeface="Arial" panose="020B0604020202020204" pitchFamily="34" charset="0"/>
              </a:rPr>
              <a:t> </a:t>
            </a:r>
            <a:r>
              <a:rPr lang="en-US" b="1" dirty="0" smtClean="0">
                <a:solidFill>
                  <a:schemeClr val="bg1"/>
                </a:solidFill>
                <a:latin typeface="Arial" panose="020B0604020202020204" pitchFamily="34" charset="0"/>
                <a:cs typeface="Arial" panose="020B0604020202020204" pitchFamily="34" charset="0"/>
              </a:rPr>
              <a:t>     Cream base</a:t>
            </a:r>
          </a:p>
          <a:p>
            <a:r>
              <a:rPr lang="en-US" b="1" dirty="0">
                <a:solidFill>
                  <a:schemeClr val="bg1"/>
                </a:solidFill>
                <a:latin typeface="Arial" panose="020B0604020202020204" pitchFamily="34" charset="0"/>
                <a:cs typeface="Arial" panose="020B0604020202020204" pitchFamily="34" charset="0"/>
              </a:rPr>
              <a:t> </a:t>
            </a:r>
            <a:r>
              <a:rPr lang="en-US" b="1" dirty="0" smtClean="0">
                <a:solidFill>
                  <a:schemeClr val="bg1"/>
                </a:solidFill>
                <a:latin typeface="Arial" panose="020B0604020202020204" pitchFamily="34" charset="0"/>
                <a:cs typeface="Arial" panose="020B0604020202020204" pitchFamily="34" charset="0"/>
              </a:rPr>
              <a:t>     applied </a:t>
            </a:r>
            <a:r>
              <a:rPr lang="en-US" b="1" dirty="0">
                <a:solidFill>
                  <a:schemeClr val="bg1"/>
                </a:solidFill>
                <a:latin typeface="Arial" panose="020B0604020202020204" pitchFamily="34" charset="0"/>
                <a:cs typeface="Arial" panose="020B0604020202020204" pitchFamily="34" charset="0"/>
              </a:rPr>
              <a:t>30 </a:t>
            </a:r>
            <a:r>
              <a:rPr lang="en-US" b="1" dirty="0" smtClean="0">
                <a:solidFill>
                  <a:schemeClr val="bg1"/>
                </a:solidFill>
                <a:latin typeface="Arial" panose="020B0604020202020204" pitchFamily="34" charset="0"/>
                <a:cs typeface="Arial" panose="020B0604020202020204" pitchFamily="34" charset="0"/>
              </a:rPr>
              <a:t>min</a:t>
            </a:r>
          </a:p>
          <a:p>
            <a:r>
              <a:rPr lang="en-US" b="1" dirty="0" smtClean="0">
                <a:solidFill>
                  <a:schemeClr val="bg1"/>
                </a:solidFill>
                <a:latin typeface="Arial" panose="020B0604020202020204" pitchFamily="34" charset="0"/>
                <a:cs typeface="Arial" panose="020B0604020202020204" pitchFamily="34" charset="0"/>
              </a:rPr>
              <a:t>      prior </a:t>
            </a:r>
            <a:r>
              <a:rPr lang="en-US" b="1" dirty="0">
                <a:solidFill>
                  <a:schemeClr val="bg1"/>
                </a:solidFill>
                <a:latin typeface="Arial" panose="020B0604020202020204" pitchFamily="34" charset="0"/>
                <a:cs typeface="Arial" panose="020B0604020202020204" pitchFamily="34" charset="0"/>
              </a:rPr>
              <a:t>to </a:t>
            </a:r>
            <a:r>
              <a:rPr lang="en-US" b="1" dirty="0" smtClean="0">
                <a:solidFill>
                  <a:schemeClr val="bg1"/>
                </a:solidFill>
                <a:latin typeface="Arial" panose="020B0604020202020204" pitchFamily="34" charset="0"/>
                <a:cs typeface="Arial" panose="020B0604020202020204" pitchFamily="34" charset="0"/>
              </a:rPr>
              <a:t>UVB </a:t>
            </a:r>
          </a:p>
          <a:p>
            <a:r>
              <a:rPr lang="en-US" b="1" dirty="0">
                <a:solidFill>
                  <a:schemeClr val="bg1"/>
                </a:solidFill>
                <a:latin typeface="Arial" panose="020B0604020202020204" pitchFamily="34" charset="0"/>
                <a:cs typeface="Arial" panose="020B0604020202020204" pitchFamily="34" charset="0"/>
              </a:rPr>
              <a:t> </a:t>
            </a:r>
            <a:r>
              <a:rPr lang="en-US" b="1" dirty="0" smtClean="0">
                <a:solidFill>
                  <a:schemeClr val="bg1"/>
                </a:solidFill>
                <a:latin typeface="Arial" panose="020B0604020202020204" pitchFamily="34" charset="0"/>
                <a:cs typeface="Arial" panose="020B0604020202020204" pitchFamily="34" charset="0"/>
              </a:rPr>
              <a:t>     exposure</a:t>
            </a:r>
          </a:p>
          <a:p>
            <a:endParaRPr lang="en-US" b="1" dirty="0">
              <a:solidFill>
                <a:schemeClr val="bg1"/>
              </a:solidFill>
              <a:latin typeface="Arial" panose="020B0604020202020204" pitchFamily="34" charset="0"/>
              <a:cs typeface="Arial" panose="020B0604020202020204" pitchFamily="34" charset="0"/>
            </a:endParaRPr>
          </a:p>
          <a:p>
            <a:r>
              <a:rPr lang="en-US" b="1" dirty="0" smtClean="0">
                <a:solidFill>
                  <a:srgbClr val="0000FF"/>
                </a:solidFill>
                <a:latin typeface="Arial" panose="020B0604020202020204" pitchFamily="34" charset="0"/>
                <a:cs typeface="Arial" panose="020B0604020202020204" pitchFamily="34" charset="0"/>
              </a:rPr>
              <a:t>UVB irradiation:</a:t>
            </a:r>
          </a:p>
          <a:p>
            <a:r>
              <a:rPr lang="en-US" b="1" dirty="0">
                <a:solidFill>
                  <a:schemeClr val="bg1"/>
                </a:solidFill>
                <a:latin typeface="Arial" panose="020B0604020202020204" pitchFamily="34" charset="0"/>
                <a:cs typeface="Arial" panose="020B0604020202020204" pitchFamily="34" charset="0"/>
              </a:rPr>
              <a:t> </a:t>
            </a:r>
            <a:r>
              <a:rPr lang="en-US" b="1" dirty="0" smtClean="0">
                <a:solidFill>
                  <a:schemeClr val="bg1"/>
                </a:solidFill>
                <a:latin typeface="Arial" panose="020B0604020202020204" pitchFamily="34" charset="0"/>
                <a:cs typeface="Arial" panose="020B0604020202020204" pitchFamily="34" charset="0"/>
              </a:rPr>
              <a:t>      thrice/week</a:t>
            </a:r>
          </a:p>
          <a:p>
            <a:endParaRPr lang="en-US" b="1" dirty="0" smtClean="0">
              <a:solidFill>
                <a:schemeClr val="bg1"/>
              </a:solidFill>
              <a:latin typeface="Arial" panose="020B0604020202020204" pitchFamily="34" charset="0"/>
              <a:cs typeface="Arial" panose="020B0604020202020204" pitchFamily="34" charset="0"/>
            </a:endParaRPr>
          </a:p>
          <a:p>
            <a:r>
              <a:rPr lang="en-US" b="1" dirty="0" smtClean="0">
                <a:solidFill>
                  <a:srgbClr val="0000FF"/>
                </a:solidFill>
                <a:latin typeface="Arial" panose="020B0604020202020204" pitchFamily="34" charset="0"/>
                <a:cs typeface="Arial" panose="020B0604020202020204" pitchFamily="34" charset="0"/>
              </a:rPr>
              <a:t>Treatment:</a:t>
            </a:r>
          </a:p>
          <a:p>
            <a:r>
              <a:rPr lang="en-US" b="1" dirty="0" smtClean="0">
                <a:solidFill>
                  <a:schemeClr val="bg1"/>
                </a:solidFill>
                <a:latin typeface="Arial" panose="020B0604020202020204" pitchFamily="34" charset="0"/>
                <a:cs typeface="Arial" panose="020B0604020202020204" pitchFamily="34" charset="0"/>
              </a:rPr>
              <a:t>       29 weeks</a:t>
            </a:r>
            <a:endParaRPr lang="en-US" dirty="0">
              <a:solidFill>
                <a:schemeClr val="bg1"/>
              </a:solidFill>
            </a:endParaRPr>
          </a:p>
        </p:txBody>
      </p:sp>
      <p:pic>
        <p:nvPicPr>
          <p:cNvPr id="3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440" y="4406650"/>
            <a:ext cx="822960" cy="54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7840" y="4419600"/>
            <a:ext cx="822960" cy="54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9440" y="4419600"/>
            <a:ext cx="822960" cy="54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8640" y="4419600"/>
            <a:ext cx="822960" cy="54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rot="18107666">
            <a:off x="165537" y="2414395"/>
            <a:ext cx="1924181" cy="369332"/>
          </a:xfrm>
          <a:prstGeom prst="rect">
            <a:avLst/>
          </a:prstGeom>
          <a:noFill/>
        </p:spPr>
        <p:txBody>
          <a:bodyPr wrap="none" rtlCol="0">
            <a:spAutoFit/>
          </a:bodyPr>
          <a:lstStyle/>
          <a:p>
            <a:r>
              <a:rPr lang="en-US" dirty="0" smtClean="0">
                <a:solidFill>
                  <a:schemeClr val="bg1"/>
                </a:solidFill>
              </a:rPr>
              <a:t>Number of weeks</a:t>
            </a:r>
            <a:endParaRPr lang="en-US" dirty="0">
              <a:solidFill>
                <a:schemeClr val="bg1"/>
              </a:solidFill>
            </a:endParaRPr>
          </a:p>
        </p:txBody>
      </p:sp>
      <p:sp>
        <p:nvSpPr>
          <p:cNvPr id="5" name="TextBox 4"/>
          <p:cNvSpPr txBox="1"/>
          <p:nvPr/>
        </p:nvSpPr>
        <p:spPr>
          <a:xfrm>
            <a:off x="674938" y="3504555"/>
            <a:ext cx="582211" cy="276999"/>
          </a:xfrm>
          <a:prstGeom prst="rect">
            <a:avLst/>
          </a:prstGeom>
          <a:noFill/>
        </p:spPr>
        <p:txBody>
          <a:bodyPr wrap="none" rtlCol="0">
            <a:spAutoFit/>
          </a:bodyPr>
          <a:lstStyle/>
          <a:p>
            <a:r>
              <a:rPr lang="en-US" sz="1200" dirty="0" err="1" smtClean="0">
                <a:solidFill>
                  <a:schemeClr val="bg1"/>
                </a:solidFill>
              </a:rPr>
              <a:t>Wk</a:t>
            </a:r>
            <a:r>
              <a:rPr lang="en-US" sz="1200" dirty="0" smtClean="0">
                <a:solidFill>
                  <a:schemeClr val="bg1"/>
                </a:solidFill>
              </a:rPr>
              <a:t>=1</a:t>
            </a:r>
            <a:endParaRPr lang="en-US" sz="1200" dirty="0">
              <a:solidFill>
                <a:schemeClr val="bg1"/>
              </a:solidFill>
            </a:endParaRPr>
          </a:p>
        </p:txBody>
      </p:sp>
      <p:sp>
        <p:nvSpPr>
          <p:cNvPr id="44" name="TextBox 43"/>
          <p:cNvSpPr txBox="1"/>
          <p:nvPr/>
        </p:nvSpPr>
        <p:spPr>
          <a:xfrm>
            <a:off x="1085850" y="2895600"/>
            <a:ext cx="582211" cy="276999"/>
          </a:xfrm>
          <a:prstGeom prst="rect">
            <a:avLst/>
          </a:prstGeom>
          <a:noFill/>
        </p:spPr>
        <p:txBody>
          <a:bodyPr wrap="none" rtlCol="0">
            <a:spAutoFit/>
          </a:bodyPr>
          <a:lstStyle/>
          <a:p>
            <a:r>
              <a:rPr lang="en-US" sz="1200" dirty="0" err="1" smtClean="0">
                <a:solidFill>
                  <a:schemeClr val="bg1"/>
                </a:solidFill>
              </a:rPr>
              <a:t>Wk</a:t>
            </a:r>
            <a:r>
              <a:rPr lang="en-US" sz="1200" dirty="0" smtClean="0">
                <a:solidFill>
                  <a:schemeClr val="bg1"/>
                </a:solidFill>
              </a:rPr>
              <a:t>=2</a:t>
            </a:r>
            <a:endParaRPr lang="en-US" sz="1200" dirty="0">
              <a:solidFill>
                <a:schemeClr val="bg1"/>
              </a:solidFill>
            </a:endParaRPr>
          </a:p>
        </p:txBody>
      </p:sp>
      <p:sp>
        <p:nvSpPr>
          <p:cNvPr id="45" name="TextBox 44"/>
          <p:cNvSpPr txBox="1"/>
          <p:nvPr/>
        </p:nvSpPr>
        <p:spPr>
          <a:xfrm>
            <a:off x="1517669" y="2362200"/>
            <a:ext cx="582211" cy="276999"/>
          </a:xfrm>
          <a:prstGeom prst="rect">
            <a:avLst/>
          </a:prstGeom>
          <a:noFill/>
        </p:spPr>
        <p:txBody>
          <a:bodyPr wrap="none" rtlCol="0">
            <a:spAutoFit/>
          </a:bodyPr>
          <a:lstStyle/>
          <a:p>
            <a:r>
              <a:rPr lang="en-US" sz="1200" dirty="0" err="1" smtClean="0">
                <a:solidFill>
                  <a:schemeClr val="bg1"/>
                </a:solidFill>
              </a:rPr>
              <a:t>Wk</a:t>
            </a:r>
            <a:r>
              <a:rPr lang="en-US" sz="1200" dirty="0" smtClean="0">
                <a:solidFill>
                  <a:schemeClr val="bg1"/>
                </a:solidFill>
              </a:rPr>
              <a:t>=3</a:t>
            </a:r>
            <a:endParaRPr lang="en-US" sz="1200" dirty="0">
              <a:solidFill>
                <a:schemeClr val="bg1"/>
              </a:solidFill>
            </a:endParaRPr>
          </a:p>
        </p:txBody>
      </p:sp>
      <p:sp>
        <p:nvSpPr>
          <p:cNvPr id="46" name="TextBox 45"/>
          <p:cNvSpPr txBox="1"/>
          <p:nvPr/>
        </p:nvSpPr>
        <p:spPr>
          <a:xfrm>
            <a:off x="1803362" y="1924050"/>
            <a:ext cx="671979" cy="276999"/>
          </a:xfrm>
          <a:prstGeom prst="rect">
            <a:avLst/>
          </a:prstGeom>
          <a:noFill/>
        </p:spPr>
        <p:txBody>
          <a:bodyPr wrap="none" rtlCol="0">
            <a:spAutoFit/>
          </a:bodyPr>
          <a:lstStyle/>
          <a:p>
            <a:r>
              <a:rPr lang="en-US" sz="1200" dirty="0" err="1" smtClean="0">
                <a:solidFill>
                  <a:schemeClr val="bg1"/>
                </a:solidFill>
              </a:rPr>
              <a:t>Wk</a:t>
            </a:r>
            <a:r>
              <a:rPr lang="en-US" sz="1200" dirty="0" smtClean="0">
                <a:solidFill>
                  <a:schemeClr val="bg1"/>
                </a:solidFill>
              </a:rPr>
              <a:t>=29</a:t>
            </a:r>
            <a:endParaRPr lang="en-US" sz="1200" dirty="0">
              <a:solidFill>
                <a:schemeClr val="bg1"/>
              </a:solidFill>
            </a:endParaRPr>
          </a:p>
        </p:txBody>
      </p:sp>
    </p:spTree>
    <p:extLst>
      <p:ext uri="{BB962C8B-B14F-4D97-AF65-F5344CB8AC3E}">
        <p14:creationId xmlns:p14="http://schemas.microsoft.com/office/powerpoint/2010/main" val="40460994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0" y="107950"/>
            <a:ext cx="9144000" cy="1339850"/>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eaLnBrk="1" hangingPunct="1"/>
            <a:r>
              <a:rPr lang="en-US" altLang="en-US" sz="4000" b="1" dirty="0">
                <a:solidFill>
                  <a:srgbClr val="FFFFFF"/>
                </a:solidFill>
                <a:latin typeface="Calligraph421 BT" panose="03060702050402020204" pitchFamily="66" charset="0"/>
              </a:rPr>
              <a:t>AgNPs inhibit UVB-induced skin carcinogenesis</a:t>
            </a:r>
          </a:p>
        </p:txBody>
      </p:sp>
      <p:grpSp>
        <p:nvGrpSpPr>
          <p:cNvPr id="3" name="Group 2"/>
          <p:cNvGrpSpPr/>
          <p:nvPr/>
        </p:nvGrpSpPr>
        <p:grpSpPr>
          <a:xfrm>
            <a:off x="381000" y="2673127"/>
            <a:ext cx="3790950" cy="2203673"/>
            <a:chOff x="5105400" y="1120944"/>
            <a:chExt cx="3790950" cy="2203673"/>
          </a:xfrm>
        </p:grpSpPr>
        <p:grpSp>
          <p:nvGrpSpPr>
            <p:cNvPr id="4" name="Group 3"/>
            <p:cNvGrpSpPr/>
            <p:nvPr/>
          </p:nvGrpSpPr>
          <p:grpSpPr>
            <a:xfrm>
              <a:off x="5105400" y="1638580"/>
              <a:ext cx="3769912" cy="1686037"/>
              <a:chOff x="5828821" y="1409980"/>
              <a:chExt cx="3769912" cy="1686037"/>
            </a:xfrm>
          </p:grpSpPr>
          <p:pic>
            <p:nvPicPr>
              <p:cNvPr id="12" name="Picture 2" descr="C:\Users\sarora\Desktop\Pict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1985" t="22910"/>
              <a:stretch/>
            </p:blipFill>
            <p:spPr bwMode="auto">
              <a:xfrm>
                <a:off x="8102581" y="1424257"/>
                <a:ext cx="724813" cy="165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C:\Users\sarora\Desktop\Pict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2910" r="81595"/>
              <a:stretch/>
            </p:blipFill>
            <p:spPr bwMode="auto">
              <a:xfrm>
                <a:off x="8858250" y="1421109"/>
                <a:ext cx="740483" cy="165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C:\Users\sarora\Desktop\Pict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850" t="22910" r="60376"/>
              <a:stretch/>
            </p:blipFill>
            <p:spPr bwMode="auto">
              <a:xfrm>
                <a:off x="5828821" y="1409980"/>
                <a:ext cx="755374" cy="165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C:\Users\sarora\Desktop\Pict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0790" t="22910" r="40222"/>
              <a:stretch/>
            </p:blipFill>
            <p:spPr bwMode="auto">
              <a:xfrm>
                <a:off x="6596638" y="1419667"/>
                <a:ext cx="763989" cy="165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C:\Users\sarora\Desktop\Pictu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2686" t="22910" r="19346"/>
              <a:stretch/>
            </p:blipFill>
            <p:spPr bwMode="auto">
              <a:xfrm>
                <a:off x="7370152" y="1436846"/>
                <a:ext cx="722904" cy="165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extBox 4"/>
            <p:cNvSpPr txBox="1"/>
            <p:nvPr/>
          </p:nvSpPr>
          <p:spPr>
            <a:xfrm>
              <a:off x="6042420" y="1120944"/>
              <a:ext cx="1091966" cy="246221"/>
            </a:xfrm>
            <a:prstGeom prst="rect">
              <a:avLst/>
            </a:prstGeom>
            <a:noFill/>
          </p:spPr>
          <p:txBody>
            <a:bodyPr wrap="none" rtlCol="0">
              <a:spAutoFit/>
            </a:bodyPr>
            <a:lstStyle/>
            <a:p>
              <a:r>
                <a:rPr lang="en-US" sz="1000" dirty="0" smtClean="0"/>
                <a:t>UVB (40 mJ/cm</a:t>
              </a:r>
              <a:r>
                <a:rPr lang="en-US" sz="1000" baseline="30000" dirty="0" smtClean="0"/>
                <a:t>2</a:t>
              </a:r>
              <a:r>
                <a:rPr lang="en-US" sz="1000" dirty="0" smtClean="0"/>
                <a:t>)</a:t>
              </a:r>
            </a:p>
          </p:txBody>
        </p:sp>
        <p:sp>
          <p:nvSpPr>
            <p:cNvPr id="6" name="TextBox 5"/>
            <p:cNvSpPr txBox="1"/>
            <p:nvPr/>
          </p:nvSpPr>
          <p:spPr>
            <a:xfrm>
              <a:off x="5133263" y="1418887"/>
              <a:ext cx="707245" cy="261610"/>
            </a:xfrm>
            <a:prstGeom prst="rect">
              <a:avLst/>
            </a:prstGeom>
            <a:noFill/>
          </p:spPr>
          <p:txBody>
            <a:bodyPr wrap="none" rtlCol="0">
              <a:spAutoFit/>
            </a:bodyPr>
            <a:lstStyle/>
            <a:p>
              <a:pPr algn="ctr"/>
              <a:r>
                <a:rPr lang="en-US" sz="1100" dirty="0" smtClean="0"/>
                <a:t>UVB only</a:t>
              </a:r>
            </a:p>
          </p:txBody>
        </p:sp>
        <p:sp>
          <p:nvSpPr>
            <p:cNvPr id="7" name="TextBox 6"/>
            <p:cNvSpPr txBox="1"/>
            <p:nvPr/>
          </p:nvSpPr>
          <p:spPr>
            <a:xfrm>
              <a:off x="5808682" y="1395740"/>
              <a:ext cx="857927" cy="261610"/>
            </a:xfrm>
            <a:prstGeom prst="rect">
              <a:avLst/>
            </a:prstGeom>
            <a:noFill/>
          </p:spPr>
          <p:txBody>
            <a:bodyPr wrap="none" rtlCol="0">
              <a:spAutoFit/>
            </a:bodyPr>
            <a:lstStyle/>
            <a:p>
              <a:pPr algn="ctr"/>
              <a:r>
                <a:rPr lang="en-US" sz="1100" dirty="0" smtClean="0"/>
                <a:t>Cream base</a:t>
              </a:r>
            </a:p>
          </p:txBody>
        </p:sp>
        <p:sp>
          <p:nvSpPr>
            <p:cNvPr id="8" name="TextBox 7"/>
            <p:cNvSpPr txBox="1"/>
            <p:nvPr/>
          </p:nvSpPr>
          <p:spPr>
            <a:xfrm>
              <a:off x="6588403" y="1295400"/>
              <a:ext cx="824265" cy="430887"/>
            </a:xfrm>
            <a:prstGeom prst="rect">
              <a:avLst/>
            </a:prstGeom>
            <a:noFill/>
          </p:spPr>
          <p:txBody>
            <a:bodyPr wrap="none" rtlCol="0">
              <a:spAutoFit/>
            </a:bodyPr>
            <a:lstStyle/>
            <a:p>
              <a:pPr algn="ctr"/>
              <a:r>
                <a:rPr lang="en-US" sz="1100" dirty="0" smtClean="0"/>
                <a:t>AgNPs</a:t>
              </a:r>
            </a:p>
            <a:p>
              <a:pPr algn="ctr"/>
              <a:r>
                <a:rPr lang="en-US" sz="1100" dirty="0" smtClean="0"/>
                <a:t>(20 mg/ml)</a:t>
              </a:r>
            </a:p>
          </p:txBody>
        </p:sp>
        <p:sp>
          <p:nvSpPr>
            <p:cNvPr id="9" name="TextBox 8"/>
            <p:cNvSpPr txBox="1"/>
            <p:nvPr/>
          </p:nvSpPr>
          <p:spPr>
            <a:xfrm>
              <a:off x="7338660" y="1295400"/>
              <a:ext cx="824265" cy="430887"/>
            </a:xfrm>
            <a:prstGeom prst="rect">
              <a:avLst/>
            </a:prstGeom>
            <a:noFill/>
          </p:spPr>
          <p:txBody>
            <a:bodyPr wrap="none" rtlCol="0">
              <a:spAutoFit/>
            </a:bodyPr>
            <a:lstStyle/>
            <a:p>
              <a:pPr algn="ctr"/>
              <a:r>
                <a:rPr lang="en-US" sz="1100" dirty="0" smtClean="0"/>
                <a:t>AgNPs</a:t>
              </a:r>
            </a:p>
            <a:p>
              <a:pPr algn="ctr"/>
              <a:r>
                <a:rPr lang="en-US" sz="1100" dirty="0" smtClean="0"/>
                <a:t>(40 mg/ml)</a:t>
              </a:r>
            </a:p>
          </p:txBody>
        </p:sp>
        <p:sp>
          <p:nvSpPr>
            <p:cNvPr id="10" name="TextBox 9"/>
            <p:cNvSpPr txBox="1"/>
            <p:nvPr/>
          </p:nvSpPr>
          <p:spPr>
            <a:xfrm>
              <a:off x="8072085" y="1276350"/>
              <a:ext cx="824265" cy="430887"/>
            </a:xfrm>
            <a:prstGeom prst="rect">
              <a:avLst/>
            </a:prstGeom>
            <a:noFill/>
          </p:spPr>
          <p:txBody>
            <a:bodyPr wrap="none" rtlCol="0">
              <a:spAutoFit/>
            </a:bodyPr>
            <a:lstStyle/>
            <a:p>
              <a:pPr algn="ctr"/>
              <a:r>
                <a:rPr lang="en-US" sz="1100" dirty="0" smtClean="0"/>
                <a:t>AgNPs only</a:t>
              </a:r>
            </a:p>
            <a:p>
              <a:pPr algn="ctr"/>
              <a:r>
                <a:rPr lang="en-US" sz="1100" dirty="0" smtClean="0"/>
                <a:t>(40 mg/ml)</a:t>
              </a:r>
            </a:p>
          </p:txBody>
        </p:sp>
        <p:cxnSp>
          <p:nvCxnSpPr>
            <p:cNvPr id="11" name="Straight Connector 10"/>
            <p:cNvCxnSpPr/>
            <p:nvPr/>
          </p:nvCxnSpPr>
          <p:spPr>
            <a:xfrm>
              <a:off x="5151120" y="1352550"/>
              <a:ext cx="29260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4629150" y="2743200"/>
            <a:ext cx="3752850" cy="2768600"/>
            <a:chOff x="2285041" y="3878263"/>
            <a:chExt cx="3752850" cy="2768600"/>
          </a:xfrm>
        </p:grpSpPr>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l="1573" t="2122" r="33447" b="2425"/>
            <a:stretch>
              <a:fillRect/>
            </a:stretch>
          </p:blipFill>
          <p:spPr bwMode="auto">
            <a:xfrm>
              <a:off x="2812091" y="3941683"/>
              <a:ext cx="3225800" cy="2424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Straight Arrow Connector 19"/>
            <p:cNvCxnSpPr/>
            <p:nvPr/>
          </p:nvCxnSpPr>
          <p:spPr>
            <a:xfrm>
              <a:off x="3447091" y="6402388"/>
              <a:ext cx="2590800" cy="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4"/>
            <p:cNvSpPr txBox="1">
              <a:spLocks noChangeArrowheads="1"/>
            </p:cNvSpPr>
            <p:nvPr/>
          </p:nvSpPr>
          <p:spPr bwMode="auto">
            <a:xfrm>
              <a:off x="3886200" y="6338888"/>
              <a:ext cx="1828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r>
                <a:rPr lang="en-US" altLang="en-US" sz="1400" b="1">
                  <a:latin typeface="Arial" charset="0"/>
                </a:rPr>
                <a:t>Weeks of treatment</a:t>
              </a:r>
            </a:p>
          </p:txBody>
        </p:sp>
        <p:sp>
          <p:nvSpPr>
            <p:cNvPr id="22" name="TextBox 5"/>
            <p:cNvSpPr txBox="1">
              <a:spLocks noChangeArrowheads="1"/>
            </p:cNvSpPr>
            <p:nvPr/>
          </p:nvSpPr>
          <p:spPr bwMode="auto">
            <a:xfrm rot="16200000">
              <a:off x="1442079" y="4721225"/>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a:r>
                <a:rPr lang="en-US" altLang="en-US" sz="1400" b="1">
                  <a:latin typeface="Arial" charset="0"/>
                </a:rPr>
                <a:t>Total number of tumors                   per group</a:t>
              </a:r>
            </a:p>
          </p:txBody>
        </p:sp>
      </p:grpSp>
    </p:spTree>
    <p:extLst>
      <p:ext uri="{BB962C8B-B14F-4D97-AF65-F5344CB8AC3E}">
        <p14:creationId xmlns:p14="http://schemas.microsoft.com/office/powerpoint/2010/main" val="4802419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540000">
            <a:off x="762000" y="1312069"/>
            <a:ext cx="2743200" cy="2745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9834" y="1283019"/>
            <a:ext cx="2945164"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7567" y="2656640"/>
            <a:ext cx="2613037" cy="2834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277" y="4011212"/>
            <a:ext cx="2743200" cy="24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9359" y="4020736"/>
            <a:ext cx="2834640" cy="2684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9" name="Rectangle 668"/>
          <p:cNvSpPr/>
          <p:nvPr/>
        </p:nvSpPr>
        <p:spPr>
          <a:xfrm>
            <a:off x="6977836" y="303179"/>
            <a:ext cx="1965603" cy="954107"/>
          </a:xfrm>
          <a:prstGeom prst="rect">
            <a:avLst/>
          </a:prstGeom>
        </p:spPr>
        <p:txBody>
          <a:bodyPr wrap="none">
            <a:spAutoFit/>
          </a:bodyPr>
          <a:lstStyle/>
          <a:p>
            <a:r>
              <a:rPr lang="en-US" sz="1400" b="1" dirty="0" smtClean="0">
                <a:solidFill>
                  <a:srgbClr val="0000FF"/>
                </a:solidFill>
                <a:latin typeface="Arial" panose="020B0604020202020204" pitchFamily="34" charset="0"/>
                <a:cs typeface="Arial" panose="020B0604020202020204" pitchFamily="34" charset="0"/>
              </a:rPr>
              <a:t>N-Normal</a:t>
            </a:r>
          </a:p>
          <a:p>
            <a:r>
              <a:rPr lang="en-US" sz="1400" b="1" dirty="0" smtClean="0">
                <a:solidFill>
                  <a:srgbClr val="0000FF"/>
                </a:solidFill>
                <a:latin typeface="Arial" panose="020B0604020202020204" pitchFamily="34" charset="0"/>
                <a:cs typeface="Arial" panose="020B0604020202020204" pitchFamily="34" charset="0"/>
              </a:rPr>
              <a:t>T-Tumor</a:t>
            </a:r>
          </a:p>
          <a:p>
            <a:r>
              <a:rPr lang="en-US" sz="1400" b="1" dirty="0" smtClean="0">
                <a:solidFill>
                  <a:srgbClr val="0000FF"/>
                </a:solidFill>
                <a:latin typeface="Arial" panose="020B0604020202020204" pitchFamily="34" charset="0"/>
                <a:cs typeface="Arial" panose="020B0604020202020204" pitchFamily="34" charset="0"/>
              </a:rPr>
              <a:t>AK-Actinic Keratosis</a:t>
            </a:r>
          </a:p>
          <a:p>
            <a:endParaRPr lang="en-US" sz="1400" b="1" dirty="0" smtClean="0">
              <a:solidFill>
                <a:schemeClr val="bg1"/>
              </a:solidFill>
              <a:latin typeface="Arial" panose="020B0604020202020204" pitchFamily="34" charset="0"/>
              <a:cs typeface="Arial" panose="020B0604020202020204" pitchFamily="34" charset="0"/>
            </a:endParaRPr>
          </a:p>
        </p:txBody>
      </p:sp>
      <p:sp>
        <p:nvSpPr>
          <p:cNvPr id="670" name="Rectangle 669"/>
          <p:cNvSpPr/>
          <p:nvPr/>
        </p:nvSpPr>
        <p:spPr>
          <a:xfrm>
            <a:off x="7007962" y="2119061"/>
            <a:ext cx="1526380" cy="954107"/>
          </a:xfrm>
          <a:prstGeom prst="rect">
            <a:avLst/>
          </a:prstGeom>
        </p:spPr>
        <p:txBody>
          <a:bodyPr wrap="none">
            <a:spAutoFit/>
          </a:bodyPr>
          <a:lstStyle/>
          <a:p>
            <a:r>
              <a:rPr lang="en-US" sz="1400" b="1" dirty="0" smtClean="0">
                <a:solidFill>
                  <a:srgbClr val="0000FF"/>
                </a:solidFill>
                <a:latin typeface="Arial" panose="020B0604020202020204" pitchFamily="34" charset="0"/>
                <a:cs typeface="Arial" panose="020B0604020202020204" pitchFamily="34" charset="0"/>
              </a:rPr>
              <a:t>2. UVB + Cream</a:t>
            </a:r>
          </a:p>
          <a:p>
            <a:r>
              <a:rPr lang="en-US" sz="1400" b="1" dirty="0" smtClean="0">
                <a:solidFill>
                  <a:schemeClr val="bg1"/>
                </a:solidFill>
                <a:latin typeface="Arial" panose="020B0604020202020204" pitchFamily="34" charset="0"/>
                <a:cs typeface="Arial" panose="020B0604020202020204" pitchFamily="34" charset="0"/>
              </a:rPr>
              <a:t> N-2</a:t>
            </a:r>
            <a:endParaRPr lang="en-US" sz="1400" b="1"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 </a:t>
            </a:r>
            <a:r>
              <a:rPr lang="en-US" sz="1400" b="1" dirty="0" smtClean="0">
                <a:solidFill>
                  <a:schemeClr val="bg1"/>
                </a:solidFill>
                <a:latin typeface="Arial" panose="020B0604020202020204" pitchFamily="34" charset="0"/>
                <a:cs typeface="Arial" panose="020B0604020202020204" pitchFamily="34" charset="0"/>
              </a:rPr>
              <a:t>T-8</a:t>
            </a:r>
            <a:endParaRPr lang="en-US" sz="1400" b="1"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 </a:t>
            </a:r>
            <a:r>
              <a:rPr lang="en-US" sz="1400" b="1" dirty="0" smtClean="0">
                <a:solidFill>
                  <a:schemeClr val="bg1"/>
                </a:solidFill>
                <a:latin typeface="Arial" panose="020B0604020202020204" pitchFamily="34" charset="0"/>
                <a:cs typeface="Arial" panose="020B0604020202020204" pitchFamily="34" charset="0"/>
              </a:rPr>
              <a:t>AK-0</a:t>
            </a:r>
            <a:endParaRPr lang="en-US" sz="1400" b="1" dirty="0">
              <a:solidFill>
                <a:schemeClr val="bg1"/>
              </a:solidFill>
              <a:latin typeface="Arial" panose="020B0604020202020204" pitchFamily="34" charset="0"/>
              <a:cs typeface="Arial" panose="020B0604020202020204" pitchFamily="34" charset="0"/>
            </a:endParaRPr>
          </a:p>
        </p:txBody>
      </p:sp>
      <p:sp>
        <p:nvSpPr>
          <p:cNvPr id="671" name="Rectangle 670"/>
          <p:cNvSpPr/>
          <p:nvPr/>
        </p:nvSpPr>
        <p:spPr>
          <a:xfrm>
            <a:off x="7032868" y="3073168"/>
            <a:ext cx="1708866" cy="954107"/>
          </a:xfrm>
          <a:prstGeom prst="rect">
            <a:avLst/>
          </a:prstGeom>
        </p:spPr>
        <p:txBody>
          <a:bodyPr wrap="none">
            <a:spAutoFit/>
          </a:bodyPr>
          <a:lstStyle/>
          <a:p>
            <a:r>
              <a:rPr lang="en-US" sz="1400" b="1" dirty="0" smtClean="0">
                <a:solidFill>
                  <a:srgbClr val="0000FF"/>
                </a:solidFill>
                <a:latin typeface="Arial" panose="020B0604020202020204" pitchFamily="34" charset="0"/>
                <a:cs typeface="Arial" panose="020B0604020202020204" pitchFamily="34" charset="0"/>
              </a:rPr>
              <a:t>3. UVB+ 1% AgNP</a:t>
            </a:r>
          </a:p>
          <a:p>
            <a:r>
              <a:rPr lang="en-US" sz="1400" b="1" dirty="0">
                <a:solidFill>
                  <a:schemeClr val="bg1"/>
                </a:solidFill>
                <a:latin typeface="Arial" panose="020B0604020202020204" pitchFamily="34" charset="0"/>
                <a:cs typeface="Arial" panose="020B0604020202020204" pitchFamily="34" charset="0"/>
              </a:rPr>
              <a:t> </a:t>
            </a:r>
            <a:r>
              <a:rPr lang="en-US" sz="1400" b="1" dirty="0" smtClean="0">
                <a:solidFill>
                  <a:schemeClr val="bg1"/>
                </a:solidFill>
                <a:latin typeface="Arial" panose="020B0604020202020204" pitchFamily="34" charset="0"/>
                <a:cs typeface="Arial" panose="020B0604020202020204" pitchFamily="34" charset="0"/>
              </a:rPr>
              <a:t>N-4</a:t>
            </a:r>
            <a:endParaRPr lang="en-US" sz="1400" b="1"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 </a:t>
            </a:r>
            <a:r>
              <a:rPr lang="en-US" sz="1400" b="1" dirty="0" smtClean="0">
                <a:solidFill>
                  <a:schemeClr val="bg1"/>
                </a:solidFill>
                <a:latin typeface="Arial" panose="020B0604020202020204" pitchFamily="34" charset="0"/>
                <a:cs typeface="Arial" panose="020B0604020202020204" pitchFamily="34" charset="0"/>
              </a:rPr>
              <a:t>T-5</a:t>
            </a:r>
            <a:endParaRPr lang="en-US" sz="1400" b="1"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 </a:t>
            </a:r>
            <a:r>
              <a:rPr lang="en-US" sz="1400" b="1" dirty="0" smtClean="0">
                <a:solidFill>
                  <a:schemeClr val="bg1"/>
                </a:solidFill>
                <a:latin typeface="Arial" panose="020B0604020202020204" pitchFamily="34" charset="0"/>
                <a:cs typeface="Arial" panose="020B0604020202020204" pitchFamily="34" charset="0"/>
              </a:rPr>
              <a:t>AK-1</a:t>
            </a:r>
          </a:p>
        </p:txBody>
      </p:sp>
      <p:sp>
        <p:nvSpPr>
          <p:cNvPr id="672" name="Rectangle 671"/>
          <p:cNvSpPr/>
          <p:nvPr/>
        </p:nvSpPr>
        <p:spPr>
          <a:xfrm>
            <a:off x="7011602" y="4024376"/>
            <a:ext cx="1708866" cy="954107"/>
          </a:xfrm>
          <a:prstGeom prst="rect">
            <a:avLst/>
          </a:prstGeom>
        </p:spPr>
        <p:txBody>
          <a:bodyPr wrap="none">
            <a:spAutoFit/>
          </a:bodyPr>
          <a:lstStyle/>
          <a:p>
            <a:r>
              <a:rPr lang="en-US" sz="1400" b="1" dirty="0" smtClean="0">
                <a:solidFill>
                  <a:srgbClr val="0000FF"/>
                </a:solidFill>
                <a:latin typeface="Arial" panose="020B0604020202020204" pitchFamily="34" charset="0"/>
                <a:cs typeface="Arial" panose="020B0604020202020204" pitchFamily="34" charset="0"/>
              </a:rPr>
              <a:t>4. UVB+ 2% AgNP</a:t>
            </a:r>
            <a:endParaRPr lang="en-US" sz="1400" b="1" dirty="0">
              <a:solidFill>
                <a:srgbClr val="0000FF"/>
              </a:solidFill>
              <a:latin typeface="Arial" panose="020B0604020202020204" pitchFamily="34" charset="0"/>
              <a:cs typeface="Arial" panose="020B0604020202020204" pitchFamily="34" charset="0"/>
            </a:endParaRPr>
          </a:p>
          <a:p>
            <a:r>
              <a:rPr lang="en-US" sz="1400" b="1" dirty="0" smtClean="0">
                <a:solidFill>
                  <a:schemeClr val="bg1"/>
                </a:solidFill>
                <a:latin typeface="Arial" panose="020B0604020202020204" pitchFamily="34" charset="0"/>
                <a:cs typeface="Arial" panose="020B0604020202020204" pitchFamily="34" charset="0"/>
              </a:rPr>
              <a:t> N-8</a:t>
            </a:r>
            <a:endParaRPr lang="en-US" sz="1400" b="1"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 </a:t>
            </a:r>
            <a:r>
              <a:rPr lang="en-US" sz="1400" b="1" dirty="0" smtClean="0">
                <a:solidFill>
                  <a:schemeClr val="bg1"/>
                </a:solidFill>
                <a:latin typeface="Arial" panose="020B0604020202020204" pitchFamily="34" charset="0"/>
                <a:cs typeface="Arial" panose="020B0604020202020204" pitchFamily="34" charset="0"/>
              </a:rPr>
              <a:t>T-1</a:t>
            </a:r>
            <a:endParaRPr lang="en-US" sz="1400" b="1"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 </a:t>
            </a:r>
            <a:r>
              <a:rPr lang="en-US" sz="1400" b="1" dirty="0" smtClean="0">
                <a:solidFill>
                  <a:schemeClr val="bg1"/>
                </a:solidFill>
                <a:latin typeface="Arial" panose="020B0604020202020204" pitchFamily="34" charset="0"/>
                <a:cs typeface="Arial" panose="020B0604020202020204" pitchFamily="34" charset="0"/>
              </a:rPr>
              <a:t>AK-1</a:t>
            </a:r>
            <a:endParaRPr lang="en-US" sz="1400" dirty="0">
              <a:solidFill>
                <a:schemeClr val="bg1"/>
              </a:solidFill>
            </a:endParaRPr>
          </a:p>
        </p:txBody>
      </p:sp>
      <p:sp>
        <p:nvSpPr>
          <p:cNvPr id="673" name="Rectangle 672"/>
          <p:cNvSpPr/>
          <p:nvPr/>
        </p:nvSpPr>
        <p:spPr>
          <a:xfrm>
            <a:off x="7027551" y="5007934"/>
            <a:ext cx="1175065" cy="1384995"/>
          </a:xfrm>
          <a:prstGeom prst="rect">
            <a:avLst/>
          </a:prstGeom>
        </p:spPr>
        <p:txBody>
          <a:bodyPr wrap="none">
            <a:spAutoFit/>
          </a:bodyPr>
          <a:lstStyle/>
          <a:p>
            <a:r>
              <a:rPr lang="en-US" sz="1400" b="1" dirty="0" smtClean="0">
                <a:solidFill>
                  <a:srgbClr val="0000FF"/>
                </a:solidFill>
                <a:latin typeface="Arial" panose="020B0604020202020204" pitchFamily="34" charset="0"/>
                <a:cs typeface="Arial" panose="020B0604020202020204" pitchFamily="34" charset="0"/>
              </a:rPr>
              <a:t>5. 2% AgNP</a:t>
            </a:r>
          </a:p>
          <a:p>
            <a:r>
              <a:rPr lang="en-US" sz="1400" b="1" dirty="0" smtClean="0">
                <a:solidFill>
                  <a:schemeClr val="bg1"/>
                </a:solidFill>
                <a:latin typeface="Arial" panose="020B0604020202020204" pitchFamily="34" charset="0"/>
                <a:cs typeface="Arial" panose="020B0604020202020204" pitchFamily="34" charset="0"/>
              </a:rPr>
              <a:t> N-10</a:t>
            </a:r>
            <a:endParaRPr lang="en-US" sz="1400" b="1"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 </a:t>
            </a:r>
            <a:r>
              <a:rPr lang="en-US" sz="1400" b="1" dirty="0" smtClean="0">
                <a:solidFill>
                  <a:schemeClr val="bg1"/>
                </a:solidFill>
                <a:latin typeface="Arial" panose="020B0604020202020204" pitchFamily="34" charset="0"/>
                <a:cs typeface="Arial" panose="020B0604020202020204" pitchFamily="34" charset="0"/>
              </a:rPr>
              <a:t>T-0</a:t>
            </a:r>
            <a:endParaRPr lang="en-US" sz="1400" b="1"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 </a:t>
            </a:r>
            <a:r>
              <a:rPr lang="en-US" sz="1400" b="1" dirty="0" smtClean="0">
                <a:solidFill>
                  <a:schemeClr val="bg1"/>
                </a:solidFill>
                <a:latin typeface="Arial" panose="020B0604020202020204" pitchFamily="34" charset="0"/>
                <a:cs typeface="Arial" panose="020B0604020202020204" pitchFamily="34" charset="0"/>
              </a:rPr>
              <a:t>AK-0</a:t>
            </a:r>
            <a:endParaRPr lang="en-US" sz="1400" b="1" dirty="0">
              <a:solidFill>
                <a:schemeClr val="bg1"/>
              </a:solidFill>
              <a:latin typeface="Arial" panose="020B0604020202020204" pitchFamily="34" charset="0"/>
              <a:cs typeface="Arial" panose="020B0604020202020204" pitchFamily="34" charset="0"/>
            </a:endParaRPr>
          </a:p>
          <a:p>
            <a:endParaRPr lang="en-US" sz="1400" b="1"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endParaRPr>
          </a:p>
        </p:txBody>
      </p:sp>
      <p:sp>
        <p:nvSpPr>
          <p:cNvPr id="674" name="Rectangle 2"/>
          <p:cNvSpPr txBox="1">
            <a:spLocks noChangeArrowheads="1"/>
          </p:cNvSpPr>
          <p:nvPr/>
        </p:nvSpPr>
        <p:spPr bwMode="auto">
          <a:xfrm>
            <a:off x="228598" y="76200"/>
            <a:ext cx="6553201" cy="1295400"/>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eaLnBrk="1" hangingPunct="1"/>
            <a:r>
              <a:rPr lang="en-US" altLang="en-US" sz="4000" b="1" dirty="0" smtClean="0">
                <a:solidFill>
                  <a:srgbClr val="FFFFFF"/>
                </a:solidFill>
                <a:latin typeface="Calligraph421 BT" panose="03060702050402020204" pitchFamily="66" charset="0"/>
              </a:rPr>
              <a:t>Histopathological analysis of </a:t>
            </a:r>
          </a:p>
          <a:p>
            <a:pPr algn="ctr" eaLnBrk="1" hangingPunct="1"/>
            <a:r>
              <a:rPr lang="en-US" altLang="en-US" sz="4000" b="1" dirty="0" smtClean="0">
                <a:solidFill>
                  <a:srgbClr val="FFFFFF"/>
                </a:solidFill>
                <a:latin typeface="Calligraph421 BT" panose="03060702050402020204" pitchFamily="66" charset="0"/>
              </a:rPr>
              <a:t>skin in mice</a:t>
            </a:r>
            <a:endParaRPr lang="en-US" altLang="en-US" sz="4000" b="1" dirty="0">
              <a:solidFill>
                <a:srgbClr val="FFFFFF"/>
              </a:solidFill>
              <a:latin typeface="Calligraph421 BT" panose="03060702050402020204" pitchFamily="66" charset="0"/>
            </a:endParaRPr>
          </a:p>
        </p:txBody>
      </p:sp>
      <p:sp>
        <p:nvSpPr>
          <p:cNvPr id="3" name="Rectangle 2"/>
          <p:cNvSpPr/>
          <p:nvPr/>
        </p:nvSpPr>
        <p:spPr>
          <a:xfrm>
            <a:off x="7013551" y="1066800"/>
            <a:ext cx="1676400" cy="954107"/>
          </a:xfrm>
          <a:prstGeom prst="rect">
            <a:avLst/>
          </a:prstGeom>
        </p:spPr>
        <p:txBody>
          <a:bodyPr wrap="square">
            <a:spAutoFit/>
          </a:bodyPr>
          <a:lstStyle/>
          <a:p>
            <a:r>
              <a:rPr lang="en-US" sz="1400" b="1" dirty="0">
                <a:solidFill>
                  <a:srgbClr val="0000FF"/>
                </a:solidFill>
                <a:latin typeface="Arial" panose="020B0604020202020204" pitchFamily="34" charset="0"/>
                <a:cs typeface="Arial" panose="020B0604020202020204" pitchFamily="34" charset="0"/>
              </a:rPr>
              <a:t>1. UVB only</a:t>
            </a:r>
          </a:p>
          <a:p>
            <a:r>
              <a:rPr lang="en-US" sz="1400" b="1" dirty="0">
                <a:solidFill>
                  <a:schemeClr val="bg1"/>
                </a:solidFill>
                <a:latin typeface="Arial" panose="020B0604020202020204" pitchFamily="34" charset="0"/>
                <a:cs typeface="Arial" panose="020B0604020202020204" pitchFamily="34" charset="0"/>
              </a:rPr>
              <a:t> N-0</a:t>
            </a:r>
          </a:p>
          <a:p>
            <a:r>
              <a:rPr lang="en-US" sz="1400" b="1" dirty="0">
                <a:solidFill>
                  <a:schemeClr val="bg1"/>
                </a:solidFill>
                <a:latin typeface="Arial" panose="020B0604020202020204" pitchFamily="34" charset="0"/>
                <a:cs typeface="Arial" panose="020B0604020202020204" pitchFamily="34" charset="0"/>
              </a:rPr>
              <a:t> T-9</a:t>
            </a:r>
          </a:p>
          <a:p>
            <a:r>
              <a:rPr lang="en-US" sz="1400" b="1" dirty="0">
                <a:solidFill>
                  <a:schemeClr val="bg1"/>
                </a:solidFill>
                <a:latin typeface="Arial" panose="020B0604020202020204" pitchFamily="34" charset="0"/>
                <a:cs typeface="Arial" panose="020B0604020202020204" pitchFamily="34" charset="0"/>
              </a:rPr>
              <a:t> AK-1</a:t>
            </a:r>
          </a:p>
        </p:txBody>
      </p:sp>
    </p:spTree>
    <p:extLst>
      <p:ext uri="{BB962C8B-B14F-4D97-AF65-F5344CB8AC3E}">
        <p14:creationId xmlns:p14="http://schemas.microsoft.com/office/powerpoint/2010/main" val="352941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7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 grpId="0"/>
      <p:bldP spid="671" grpId="0"/>
      <p:bldP spid="672" grpId="0"/>
      <p:bldP spid="673"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219200" y="304800"/>
            <a:ext cx="6019800" cy="609600"/>
          </a:xfrm>
          <a:prstGeom prst="rect">
            <a:avLst/>
          </a:prstGeom>
          <a:noFill/>
          <a:ln>
            <a:noFill/>
          </a:ln>
          <a:extLst/>
        </p:spPr>
        <p:txBody>
          <a:bodyPr/>
          <a:lstStyle>
            <a:lvl1pPr>
              <a:defRPr>
                <a:solidFill>
                  <a:schemeClr val="tx1"/>
                </a:solidFill>
                <a:latin typeface="Constantia" pitchFamily="18" charset="0"/>
                <a:cs typeface="Arial" pitchFamily="34" charset="0"/>
              </a:defRPr>
            </a:lvl1pPr>
            <a:lvl2pPr marL="742950" indent="-285750">
              <a:defRPr>
                <a:solidFill>
                  <a:schemeClr val="tx1"/>
                </a:solidFill>
                <a:latin typeface="Constantia" pitchFamily="18" charset="0"/>
                <a:cs typeface="Arial" pitchFamily="34" charset="0"/>
              </a:defRPr>
            </a:lvl2pPr>
            <a:lvl3pPr marL="1143000" indent="-228600">
              <a:defRPr>
                <a:solidFill>
                  <a:schemeClr val="tx1"/>
                </a:solidFill>
                <a:latin typeface="Constantia" pitchFamily="18" charset="0"/>
                <a:cs typeface="Arial" pitchFamily="34" charset="0"/>
              </a:defRPr>
            </a:lvl3pPr>
            <a:lvl4pPr marL="1600200" indent="-228600">
              <a:defRPr>
                <a:solidFill>
                  <a:schemeClr val="tx1"/>
                </a:solidFill>
                <a:latin typeface="Constantia" pitchFamily="18" charset="0"/>
                <a:cs typeface="Arial" pitchFamily="34" charset="0"/>
              </a:defRPr>
            </a:lvl4pPr>
            <a:lvl5pPr marL="2057400" indent="-228600">
              <a:defRPr>
                <a:solidFill>
                  <a:schemeClr val="tx1"/>
                </a:solidFill>
                <a:latin typeface="Constantia" pitchFamily="18" charset="0"/>
                <a:cs typeface="Arial" pitchFamily="34" charset="0"/>
              </a:defRPr>
            </a:lvl5pPr>
            <a:lvl6pPr marL="2514600" indent="-228600" eaLnBrk="0" fontAlgn="base" hangingPunct="0">
              <a:spcBef>
                <a:spcPct val="0"/>
              </a:spcBef>
              <a:spcAft>
                <a:spcPct val="0"/>
              </a:spcAft>
              <a:defRPr>
                <a:solidFill>
                  <a:schemeClr val="tx1"/>
                </a:solidFill>
                <a:latin typeface="Constantia" pitchFamily="18" charset="0"/>
                <a:cs typeface="Arial" pitchFamily="34" charset="0"/>
              </a:defRPr>
            </a:lvl6pPr>
            <a:lvl7pPr marL="2971800" indent="-228600" eaLnBrk="0" fontAlgn="base" hangingPunct="0">
              <a:spcBef>
                <a:spcPct val="0"/>
              </a:spcBef>
              <a:spcAft>
                <a:spcPct val="0"/>
              </a:spcAft>
              <a:defRPr>
                <a:solidFill>
                  <a:schemeClr val="tx1"/>
                </a:solidFill>
                <a:latin typeface="Constantia" pitchFamily="18" charset="0"/>
                <a:cs typeface="Arial" pitchFamily="34" charset="0"/>
              </a:defRPr>
            </a:lvl7pPr>
            <a:lvl8pPr marL="3429000" indent="-228600" eaLnBrk="0" fontAlgn="base" hangingPunct="0">
              <a:spcBef>
                <a:spcPct val="0"/>
              </a:spcBef>
              <a:spcAft>
                <a:spcPct val="0"/>
              </a:spcAft>
              <a:defRPr>
                <a:solidFill>
                  <a:schemeClr val="tx1"/>
                </a:solidFill>
                <a:latin typeface="Constantia" pitchFamily="18" charset="0"/>
                <a:cs typeface="Arial" pitchFamily="34" charset="0"/>
              </a:defRPr>
            </a:lvl8pPr>
            <a:lvl9pPr marL="3886200" indent="-228600" eaLnBrk="0" fontAlgn="base" hangingPunct="0">
              <a:spcBef>
                <a:spcPct val="0"/>
              </a:spcBef>
              <a:spcAft>
                <a:spcPct val="0"/>
              </a:spcAft>
              <a:defRPr>
                <a:solidFill>
                  <a:schemeClr val="tx1"/>
                </a:solidFill>
                <a:latin typeface="Constantia" pitchFamily="18" charset="0"/>
                <a:cs typeface="Arial" pitchFamily="34" charset="0"/>
              </a:defRPr>
            </a:lvl9pPr>
          </a:lstStyle>
          <a:p>
            <a:pPr algn="ctr" eaLnBrk="1" hangingPunct="1"/>
            <a:r>
              <a:rPr lang="en-US" altLang="en-US" sz="4000" b="1" dirty="0">
                <a:solidFill>
                  <a:srgbClr val="FFFFFF"/>
                </a:solidFill>
                <a:latin typeface="Calligraph421 BT" panose="03060702050402020204" pitchFamily="66" charset="0"/>
              </a:rPr>
              <a:t>Summary</a:t>
            </a:r>
          </a:p>
        </p:txBody>
      </p:sp>
      <p:sp>
        <p:nvSpPr>
          <p:cNvPr id="3" name="Rectangle 2"/>
          <p:cNvSpPr>
            <a:spLocks noChangeArrowheads="1"/>
          </p:cNvSpPr>
          <p:nvPr/>
        </p:nvSpPr>
        <p:spPr bwMode="auto">
          <a:xfrm>
            <a:off x="38100" y="1568708"/>
            <a:ext cx="8939995" cy="4832092"/>
          </a:xfrm>
          <a:prstGeom prst="rect">
            <a:avLst/>
          </a:prstGeom>
          <a:noFill/>
          <a:ln>
            <a:noFill/>
          </a:ln>
          <a:extLst/>
        </p:spPr>
        <p:txBody>
          <a:bodyPr wrap="square">
            <a:spAutoFit/>
          </a:bodyPr>
          <a:lstStyle>
            <a:lvl1pPr marL="342900" indent="-342900"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lgn="just" eaLnBrk="1" hangingPunct="1">
              <a:spcBef>
                <a:spcPct val="0"/>
              </a:spcBef>
              <a:buClr>
                <a:srgbClr val="0070C0"/>
              </a:buClr>
              <a:buSzPct val="130000"/>
              <a:buFont typeface="Wingdings" panose="05000000000000000000" pitchFamily="2" charset="2"/>
              <a:buChar char="§"/>
              <a:defRPr/>
            </a:pPr>
            <a:endParaRPr lang="en-US" altLang="en-US" sz="2000" dirty="0" smtClean="0">
              <a:latin typeface="Arial" panose="020B0604020202020204" pitchFamily="34" charset="0"/>
            </a:endParaRPr>
          </a:p>
          <a:p>
            <a:pPr algn="just" eaLnBrk="1" hangingPunct="1">
              <a:spcBef>
                <a:spcPct val="0"/>
              </a:spcBef>
              <a:buClrTx/>
              <a:buSzPct val="130000"/>
              <a:buFont typeface="Wingdings" panose="05000000000000000000" pitchFamily="2" charset="2"/>
              <a:buChar char="§"/>
              <a:defRPr/>
            </a:pPr>
            <a:r>
              <a:rPr lang="en-US" altLang="en-US" sz="1800" dirty="0">
                <a:latin typeface="Arial" pitchFamily="34" charset="0"/>
              </a:rPr>
              <a:t>Pretreatment of human keratinocytes (HaCaT) with </a:t>
            </a:r>
            <a:r>
              <a:rPr lang="en-US" altLang="en-US" sz="1800" dirty="0" smtClean="0">
                <a:latin typeface="Arial" pitchFamily="34" charset="0"/>
              </a:rPr>
              <a:t>AgNPs protects </a:t>
            </a:r>
            <a:r>
              <a:rPr lang="en-US" altLang="en-US" sz="1800" dirty="0">
                <a:latin typeface="Arial" panose="020B0604020202020204" pitchFamily="34" charset="0"/>
              </a:rPr>
              <a:t>the </a:t>
            </a:r>
            <a:r>
              <a:rPr lang="en-US" altLang="en-US" sz="1800" dirty="0" smtClean="0">
                <a:latin typeface="Arial" panose="020B0604020202020204" pitchFamily="34" charset="0"/>
              </a:rPr>
              <a:t>keratinocytes from </a:t>
            </a:r>
            <a:r>
              <a:rPr lang="en-US" altLang="en-US" sz="1800" dirty="0">
                <a:latin typeface="Arial" panose="020B0604020202020204" pitchFamily="34" charset="0"/>
              </a:rPr>
              <a:t>UVB radiation-induced </a:t>
            </a:r>
            <a:r>
              <a:rPr lang="en-US" altLang="en-US" sz="1800" dirty="0" smtClean="0">
                <a:latin typeface="Arial" panose="020B0604020202020204" pitchFamily="34" charset="0"/>
              </a:rPr>
              <a:t>cell </a:t>
            </a:r>
            <a:r>
              <a:rPr lang="en-US" altLang="en-US" sz="1800" dirty="0" smtClean="0">
                <a:latin typeface="Arial" panose="020B0604020202020204" pitchFamily="34" charset="0"/>
              </a:rPr>
              <a:t>death</a:t>
            </a:r>
            <a:endParaRPr lang="en-US" altLang="en-US" sz="1800" dirty="0" smtClean="0">
              <a:latin typeface="Arial" panose="020B0604020202020204" pitchFamily="34" charset="0"/>
            </a:endParaRPr>
          </a:p>
          <a:p>
            <a:pPr algn="just" eaLnBrk="1" hangingPunct="1">
              <a:spcBef>
                <a:spcPct val="0"/>
              </a:spcBef>
              <a:buClrTx/>
              <a:buSzPct val="130000"/>
              <a:buFont typeface="Wingdings" panose="05000000000000000000" pitchFamily="2" charset="2"/>
              <a:buChar char="§"/>
              <a:defRPr/>
            </a:pPr>
            <a:endParaRPr lang="en-US" altLang="en-US" sz="1800" dirty="0">
              <a:latin typeface="Arial" panose="020B0604020202020204" pitchFamily="34" charset="0"/>
            </a:endParaRPr>
          </a:p>
          <a:p>
            <a:pPr algn="just" eaLnBrk="1" hangingPunct="1">
              <a:spcBef>
                <a:spcPct val="0"/>
              </a:spcBef>
              <a:buClrTx/>
              <a:buSzPct val="130000"/>
              <a:buFont typeface="Wingdings" panose="05000000000000000000" pitchFamily="2" charset="2"/>
              <a:buChar char="§"/>
              <a:defRPr/>
            </a:pPr>
            <a:r>
              <a:rPr lang="en-US" altLang="en-US" sz="1800" dirty="0" smtClean="0">
                <a:latin typeface="Arial" panose="020B0604020202020204" pitchFamily="34" charset="0"/>
              </a:rPr>
              <a:t>AgNPs pretreatment leads to reduced formation of cyclobutane pyrimidine dimers (CPDs) upon exposure to UVB </a:t>
            </a:r>
            <a:r>
              <a:rPr lang="en-US" altLang="en-US" sz="1800" dirty="0" smtClean="0">
                <a:latin typeface="Arial" panose="020B0604020202020204" pitchFamily="34" charset="0"/>
              </a:rPr>
              <a:t>radiation </a:t>
            </a:r>
            <a:endParaRPr lang="en-US" altLang="en-US" sz="1800" dirty="0" smtClean="0">
              <a:latin typeface="Arial" panose="020B0604020202020204" pitchFamily="34" charset="0"/>
            </a:endParaRPr>
          </a:p>
          <a:p>
            <a:pPr algn="just" eaLnBrk="1" hangingPunct="1">
              <a:spcBef>
                <a:spcPct val="0"/>
              </a:spcBef>
              <a:buClrTx/>
              <a:buSzPct val="130000"/>
              <a:buFont typeface="Wingdings" panose="05000000000000000000" pitchFamily="2" charset="2"/>
              <a:buChar char="§"/>
              <a:defRPr/>
            </a:pPr>
            <a:endParaRPr lang="en-US" altLang="en-US" sz="1800" dirty="0" smtClean="0">
              <a:latin typeface="Arial" panose="020B0604020202020204" pitchFamily="34" charset="0"/>
            </a:endParaRPr>
          </a:p>
          <a:p>
            <a:pPr algn="just" eaLnBrk="1" hangingPunct="1">
              <a:spcBef>
                <a:spcPct val="0"/>
              </a:spcBef>
              <a:buClrTx/>
              <a:buSzPct val="130000"/>
              <a:buFont typeface="Wingdings" panose="05000000000000000000" pitchFamily="2" charset="2"/>
              <a:buChar char="§"/>
              <a:defRPr/>
            </a:pPr>
            <a:r>
              <a:rPr lang="en-US" altLang="en-US" sz="1800" dirty="0" smtClean="0">
                <a:latin typeface="Arial" panose="020B0604020202020204" pitchFamily="34" charset="0"/>
              </a:rPr>
              <a:t>These effects are correlated with G1 phase arrest of cell </a:t>
            </a:r>
            <a:r>
              <a:rPr lang="en-US" altLang="en-US" sz="1800" dirty="0" smtClean="0">
                <a:latin typeface="Arial" panose="020B0604020202020204" pitchFamily="34" charset="0"/>
              </a:rPr>
              <a:t>cycle</a:t>
            </a:r>
            <a:endParaRPr lang="en-US" altLang="en-US" sz="1800" dirty="0" smtClean="0">
              <a:latin typeface="Arial" panose="020B0604020202020204" pitchFamily="34" charset="0"/>
            </a:endParaRPr>
          </a:p>
          <a:p>
            <a:pPr algn="just" eaLnBrk="1" hangingPunct="1">
              <a:spcBef>
                <a:spcPct val="0"/>
              </a:spcBef>
              <a:buClrTx/>
              <a:buSzPct val="130000"/>
              <a:buFont typeface="Wingdings" panose="05000000000000000000" pitchFamily="2" charset="2"/>
              <a:buChar char="§"/>
              <a:defRPr/>
            </a:pPr>
            <a:endParaRPr lang="en-US" altLang="en-US" sz="1800" dirty="0">
              <a:latin typeface="Arial" panose="020B0604020202020204" pitchFamily="34" charset="0"/>
            </a:endParaRPr>
          </a:p>
          <a:p>
            <a:pPr algn="just" eaLnBrk="1" hangingPunct="1">
              <a:spcBef>
                <a:spcPct val="0"/>
              </a:spcBef>
              <a:buClrTx/>
              <a:buSzPct val="130000"/>
              <a:buFont typeface="Wingdings" panose="05000000000000000000" pitchFamily="2" charset="2"/>
              <a:buChar char="§"/>
              <a:defRPr/>
            </a:pPr>
            <a:r>
              <a:rPr lang="en-US" altLang="en-US" sz="1800" dirty="0" smtClean="0">
                <a:latin typeface="Arial" panose="020B0604020202020204" pitchFamily="34" charset="0"/>
              </a:rPr>
              <a:t>Silver </a:t>
            </a:r>
            <a:r>
              <a:rPr lang="en-US" altLang="en-US" sz="1800" dirty="0">
                <a:latin typeface="Arial" panose="020B0604020202020204" pitchFamily="34" charset="0"/>
              </a:rPr>
              <a:t>nanoparticles provide </a:t>
            </a:r>
            <a:r>
              <a:rPr lang="en-US" altLang="en-US" sz="1800" dirty="0" smtClean="0">
                <a:latin typeface="Arial" panose="020B0604020202020204" pitchFamily="34" charset="0"/>
              </a:rPr>
              <a:t>protection against </a:t>
            </a:r>
            <a:r>
              <a:rPr lang="en-US" altLang="en-US" sz="1800" dirty="0">
                <a:latin typeface="Arial" panose="020B0604020202020204" pitchFamily="34" charset="0"/>
              </a:rPr>
              <a:t>UVB-induced </a:t>
            </a:r>
            <a:r>
              <a:rPr lang="en-US" altLang="en-US" sz="1800" dirty="0" smtClean="0">
                <a:latin typeface="Arial" panose="020B0604020202020204" pitchFamily="34" charset="0"/>
              </a:rPr>
              <a:t>DNA damage by repairing CPDs as well as reducing the level of UVB-induced ROS. In </a:t>
            </a:r>
            <a:r>
              <a:rPr lang="en-US" altLang="en-US" sz="1800" dirty="0">
                <a:latin typeface="Arial" panose="020B0604020202020204" pitchFamily="34" charset="0"/>
              </a:rPr>
              <a:t>contrast, ZnO- and TiO2-NPs failed to </a:t>
            </a:r>
            <a:r>
              <a:rPr lang="en-US" altLang="en-US" sz="1800" dirty="0" smtClean="0">
                <a:latin typeface="Arial" panose="020B0604020202020204" pitchFamily="34" charset="0"/>
              </a:rPr>
              <a:t>provide any </a:t>
            </a:r>
            <a:r>
              <a:rPr lang="en-US" altLang="en-US" sz="1800" dirty="0">
                <a:latin typeface="Arial" panose="020B0604020202020204" pitchFamily="34" charset="0"/>
              </a:rPr>
              <a:t>direct protection from DNA-damage, and rather enhanced the </a:t>
            </a:r>
            <a:r>
              <a:rPr lang="en-US" altLang="en-US" sz="1800" dirty="0" smtClean="0">
                <a:latin typeface="Arial" panose="020B0604020202020204" pitchFamily="34" charset="0"/>
              </a:rPr>
              <a:t>oxidative-DNA-damage </a:t>
            </a:r>
            <a:r>
              <a:rPr lang="en-US" altLang="en-US" sz="1800" dirty="0">
                <a:latin typeface="Arial" panose="020B0604020202020204" pitchFamily="34" charset="0"/>
              </a:rPr>
              <a:t>by increasing ROS </a:t>
            </a:r>
            <a:r>
              <a:rPr lang="en-US" altLang="en-US" sz="1800" dirty="0" smtClean="0">
                <a:latin typeface="Arial" panose="020B0604020202020204" pitchFamily="34" charset="0"/>
              </a:rPr>
              <a:t>production</a:t>
            </a:r>
            <a:endParaRPr lang="en-US" altLang="en-US" sz="1800" dirty="0">
              <a:latin typeface="Arial" panose="020B0604020202020204" pitchFamily="34" charset="0"/>
            </a:endParaRPr>
          </a:p>
          <a:p>
            <a:pPr algn="just" eaLnBrk="1" hangingPunct="1">
              <a:spcBef>
                <a:spcPct val="0"/>
              </a:spcBef>
              <a:buClrTx/>
              <a:buSzPct val="130000"/>
              <a:buFont typeface="Wingdings" panose="05000000000000000000" pitchFamily="2" charset="2"/>
              <a:buChar char="§"/>
              <a:defRPr/>
            </a:pPr>
            <a:endParaRPr lang="en-US" altLang="en-US" sz="1800" dirty="0" smtClean="0">
              <a:latin typeface="Arial" panose="020B0604020202020204" pitchFamily="34" charset="0"/>
            </a:endParaRPr>
          </a:p>
          <a:p>
            <a:pPr algn="just" eaLnBrk="1" hangingPunct="1">
              <a:spcBef>
                <a:spcPct val="0"/>
              </a:spcBef>
              <a:buClrTx/>
              <a:buSzPct val="130000"/>
              <a:buFont typeface="Wingdings" panose="05000000000000000000" pitchFamily="2" charset="2"/>
              <a:buChar char="§"/>
              <a:defRPr/>
            </a:pPr>
            <a:r>
              <a:rPr lang="en-US" altLang="en-US" sz="1800" dirty="0">
                <a:latin typeface="Arial" charset="0"/>
                <a:cs typeface="Arial" charset="0"/>
              </a:rPr>
              <a:t>Topical treatment of mouse skin with AgNPs prevents UVB-induced skin tumor development in terms of tumor multiplicity, tumor incidence and the growth of </a:t>
            </a:r>
            <a:r>
              <a:rPr lang="en-US" altLang="en-US" sz="1800" dirty="0" smtClean="0">
                <a:latin typeface="Arial" charset="0"/>
                <a:cs typeface="Arial" charset="0"/>
              </a:rPr>
              <a:t>tumors</a:t>
            </a:r>
            <a:endParaRPr lang="en-US" altLang="en-US" sz="1800" dirty="0" smtClean="0">
              <a:latin typeface="Arial" panose="020B0604020202020204" pitchFamily="34" charset="0"/>
            </a:endParaRPr>
          </a:p>
        </p:txBody>
      </p:sp>
    </p:spTree>
    <p:extLst>
      <p:ext uri="{BB962C8B-B14F-4D97-AF65-F5344CB8AC3E}">
        <p14:creationId xmlns:p14="http://schemas.microsoft.com/office/powerpoint/2010/main" val="25283321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52400" y="304800"/>
            <a:ext cx="9144000" cy="609600"/>
          </a:xfrm>
          <a:prstGeom prst="rect">
            <a:avLst/>
          </a:prstGeom>
          <a:noFill/>
          <a:ln>
            <a:noFill/>
          </a:ln>
          <a:extLst/>
        </p:spPr>
        <p:txBody>
          <a:bodyPr/>
          <a:lstStyle>
            <a:lvl1pPr>
              <a:defRPr>
                <a:solidFill>
                  <a:schemeClr val="tx1"/>
                </a:solidFill>
                <a:latin typeface="Constantia" pitchFamily="18" charset="0"/>
                <a:cs typeface="Arial" pitchFamily="34" charset="0"/>
              </a:defRPr>
            </a:lvl1pPr>
            <a:lvl2pPr marL="742950" indent="-285750">
              <a:defRPr>
                <a:solidFill>
                  <a:schemeClr val="tx1"/>
                </a:solidFill>
                <a:latin typeface="Constantia" pitchFamily="18" charset="0"/>
                <a:cs typeface="Arial" pitchFamily="34" charset="0"/>
              </a:defRPr>
            </a:lvl2pPr>
            <a:lvl3pPr marL="1143000" indent="-228600">
              <a:defRPr>
                <a:solidFill>
                  <a:schemeClr val="tx1"/>
                </a:solidFill>
                <a:latin typeface="Constantia" pitchFamily="18" charset="0"/>
                <a:cs typeface="Arial" pitchFamily="34" charset="0"/>
              </a:defRPr>
            </a:lvl3pPr>
            <a:lvl4pPr marL="1600200" indent="-228600">
              <a:defRPr>
                <a:solidFill>
                  <a:schemeClr val="tx1"/>
                </a:solidFill>
                <a:latin typeface="Constantia" pitchFamily="18" charset="0"/>
                <a:cs typeface="Arial" pitchFamily="34" charset="0"/>
              </a:defRPr>
            </a:lvl4pPr>
            <a:lvl5pPr marL="2057400" indent="-228600">
              <a:defRPr>
                <a:solidFill>
                  <a:schemeClr val="tx1"/>
                </a:solidFill>
                <a:latin typeface="Constantia" pitchFamily="18" charset="0"/>
                <a:cs typeface="Arial" pitchFamily="34" charset="0"/>
              </a:defRPr>
            </a:lvl5pPr>
            <a:lvl6pPr marL="2514600" indent="-228600" eaLnBrk="0" fontAlgn="base" hangingPunct="0">
              <a:spcBef>
                <a:spcPct val="0"/>
              </a:spcBef>
              <a:spcAft>
                <a:spcPct val="0"/>
              </a:spcAft>
              <a:defRPr>
                <a:solidFill>
                  <a:schemeClr val="tx1"/>
                </a:solidFill>
                <a:latin typeface="Constantia" pitchFamily="18" charset="0"/>
                <a:cs typeface="Arial" pitchFamily="34" charset="0"/>
              </a:defRPr>
            </a:lvl6pPr>
            <a:lvl7pPr marL="2971800" indent="-228600" eaLnBrk="0" fontAlgn="base" hangingPunct="0">
              <a:spcBef>
                <a:spcPct val="0"/>
              </a:spcBef>
              <a:spcAft>
                <a:spcPct val="0"/>
              </a:spcAft>
              <a:defRPr>
                <a:solidFill>
                  <a:schemeClr val="tx1"/>
                </a:solidFill>
                <a:latin typeface="Constantia" pitchFamily="18" charset="0"/>
                <a:cs typeface="Arial" pitchFamily="34" charset="0"/>
              </a:defRPr>
            </a:lvl7pPr>
            <a:lvl8pPr marL="3429000" indent="-228600" eaLnBrk="0" fontAlgn="base" hangingPunct="0">
              <a:spcBef>
                <a:spcPct val="0"/>
              </a:spcBef>
              <a:spcAft>
                <a:spcPct val="0"/>
              </a:spcAft>
              <a:defRPr>
                <a:solidFill>
                  <a:schemeClr val="tx1"/>
                </a:solidFill>
                <a:latin typeface="Constantia" pitchFamily="18" charset="0"/>
                <a:cs typeface="Arial" pitchFamily="34" charset="0"/>
              </a:defRPr>
            </a:lvl8pPr>
            <a:lvl9pPr marL="3886200" indent="-228600" eaLnBrk="0" fontAlgn="base" hangingPunct="0">
              <a:spcBef>
                <a:spcPct val="0"/>
              </a:spcBef>
              <a:spcAft>
                <a:spcPct val="0"/>
              </a:spcAft>
              <a:defRPr>
                <a:solidFill>
                  <a:schemeClr val="tx1"/>
                </a:solidFill>
                <a:latin typeface="Constantia" pitchFamily="18" charset="0"/>
                <a:cs typeface="Arial" pitchFamily="34" charset="0"/>
              </a:defRPr>
            </a:lvl9pPr>
          </a:lstStyle>
          <a:p>
            <a:pPr algn="ctr" eaLnBrk="1" hangingPunct="1"/>
            <a:r>
              <a:rPr lang="en-US" altLang="en-US" sz="4000" b="1" dirty="0" smtClean="0">
                <a:solidFill>
                  <a:srgbClr val="FFFFFF"/>
                </a:solidFill>
                <a:latin typeface="Calligraph421 BT" panose="03060702050402020204" pitchFamily="66" charset="0"/>
              </a:rPr>
              <a:t>Conclusion</a:t>
            </a:r>
            <a:endParaRPr lang="en-US" altLang="en-US" sz="4000" b="1" dirty="0">
              <a:solidFill>
                <a:srgbClr val="FFFFFF"/>
              </a:solidFill>
              <a:latin typeface="Calligraph421 BT" panose="03060702050402020204" pitchFamily="66" charset="0"/>
            </a:endParaRPr>
          </a:p>
        </p:txBody>
      </p:sp>
      <p:sp>
        <p:nvSpPr>
          <p:cNvPr id="3" name="Rectangle 2"/>
          <p:cNvSpPr/>
          <p:nvPr/>
        </p:nvSpPr>
        <p:spPr>
          <a:xfrm>
            <a:off x="1143000" y="2743200"/>
            <a:ext cx="7162800" cy="2677656"/>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effectLst>
            <a:softEdge rad="317500"/>
          </a:effectLst>
        </p:spPr>
        <p:txBody>
          <a:bodyPr wrap="square">
            <a:spAutoFit/>
          </a:bodyPr>
          <a:lstStyle/>
          <a:p>
            <a:pPr algn="ctr"/>
            <a:r>
              <a:rPr lang="en-US" sz="2800" b="1" dirty="0">
                <a:solidFill>
                  <a:srgbClr val="0000FF"/>
                </a:solidFill>
                <a:latin typeface="Calligraph421 BT" panose="03060702050402020204" pitchFamily="66" charset="0"/>
                <a:cs typeface="Arial" pitchFamily="34" charset="0"/>
              </a:rPr>
              <a:t>Silver nanoparticles can be efficiently used as novel chemopreventive agents against UVB irradiation-induced skin </a:t>
            </a:r>
            <a:r>
              <a:rPr lang="en-US" sz="2800" b="1" dirty="0" smtClean="0">
                <a:solidFill>
                  <a:srgbClr val="0000FF"/>
                </a:solidFill>
                <a:latin typeface="Calligraph421 BT" panose="03060702050402020204" pitchFamily="66" charset="0"/>
                <a:cs typeface="Arial" pitchFamily="34" charset="0"/>
              </a:rPr>
              <a:t>carcinogenesis, thus </a:t>
            </a:r>
            <a:r>
              <a:rPr lang="en-US" sz="2800" b="1" dirty="0">
                <a:solidFill>
                  <a:srgbClr val="0000FF"/>
                </a:solidFill>
                <a:latin typeface="Calligraph421 BT" panose="03060702050402020204" pitchFamily="66" charset="0"/>
                <a:cs typeface="Arial" pitchFamily="34" charset="0"/>
              </a:rPr>
              <a:t>may open a door for the use of silver nanoparticle as </a:t>
            </a:r>
            <a:r>
              <a:rPr lang="en-US" sz="2800" b="1" dirty="0" smtClean="0">
                <a:solidFill>
                  <a:srgbClr val="0000FF"/>
                </a:solidFill>
                <a:latin typeface="Calligraph421 BT" panose="03060702050402020204" pitchFamily="66" charset="0"/>
                <a:cs typeface="Arial" pitchFamily="34" charset="0"/>
              </a:rPr>
              <a:t>a novel </a:t>
            </a:r>
            <a:r>
              <a:rPr lang="en-US" sz="2800" b="1" dirty="0">
                <a:solidFill>
                  <a:srgbClr val="0000FF"/>
                </a:solidFill>
                <a:latin typeface="Calligraph421 BT" panose="03060702050402020204" pitchFamily="66" charset="0"/>
                <a:cs typeface="Arial" pitchFamily="34" charset="0"/>
              </a:rPr>
              <a:t>agents for human applications. </a:t>
            </a:r>
          </a:p>
        </p:txBody>
      </p:sp>
    </p:spTree>
    <p:extLst>
      <p:ext uri="{BB962C8B-B14F-4D97-AF65-F5344CB8AC3E}">
        <p14:creationId xmlns:p14="http://schemas.microsoft.com/office/powerpoint/2010/main" val="25283321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76200"/>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2"/>
          <p:cNvSpPr txBox="1">
            <a:spLocks noChangeArrowheads="1"/>
          </p:cNvSpPr>
          <p:nvPr/>
        </p:nvSpPr>
        <p:spPr bwMode="auto">
          <a:xfrm>
            <a:off x="5505451" y="990600"/>
            <a:ext cx="3657599" cy="3139321"/>
          </a:xfrm>
          <a:prstGeom prst="rect">
            <a:avLst/>
          </a:prstGeom>
          <a:noFill/>
          <a:ln w="9525">
            <a:noFill/>
            <a:miter lim="800000"/>
            <a:headEnd/>
            <a:tailEnd/>
          </a:ln>
        </p:spPr>
        <p:txBody>
          <a:bodyPr wrap="square">
            <a:spAutoFit/>
          </a:bodyPr>
          <a:lstStyle/>
          <a:p>
            <a:pPr algn="l"/>
            <a:endParaRPr lang="en-US" i="0" dirty="0" smtClean="0">
              <a:latin typeface="Arial" panose="020B0604020202020204" pitchFamily="34" charset="0"/>
              <a:cs typeface="Arial" panose="020B0604020202020204" pitchFamily="34" charset="0"/>
            </a:endParaRPr>
          </a:p>
          <a:p>
            <a:pPr algn="l"/>
            <a:r>
              <a:rPr lang="en-US" b="1" i="0" u="sng" dirty="0" smtClean="0">
                <a:solidFill>
                  <a:srgbClr val="FF0000"/>
                </a:solidFill>
                <a:latin typeface="Arial" panose="020B0604020202020204" pitchFamily="34" charset="0"/>
                <a:cs typeface="Arial" panose="020B0604020202020204" pitchFamily="34" charset="0"/>
              </a:rPr>
              <a:t>USA Mitchell Cancer Institute</a:t>
            </a:r>
          </a:p>
          <a:p>
            <a:pPr algn="l"/>
            <a:r>
              <a:rPr lang="en-US" i="0" dirty="0" smtClean="0">
                <a:latin typeface="Arial" panose="020B0604020202020204" pitchFamily="34" charset="0"/>
                <a:cs typeface="Arial" panose="020B0604020202020204" pitchFamily="34" charset="0"/>
              </a:rPr>
              <a:t>Dr. </a:t>
            </a:r>
            <a:r>
              <a:rPr lang="en-US" dirty="0" smtClean="0">
                <a:latin typeface="Arial" panose="020B0604020202020204" pitchFamily="34" charset="0"/>
                <a:cs typeface="Arial" panose="020B0604020202020204" pitchFamily="34" charset="0"/>
              </a:rPr>
              <a:t>Nikhil Tyagi</a:t>
            </a:r>
            <a:endParaRPr lang="en-US" i="0" dirty="0" smtClean="0">
              <a:latin typeface="Arial" panose="020B0604020202020204" pitchFamily="34" charset="0"/>
              <a:cs typeface="Arial" panose="020B0604020202020204" pitchFamily="34" charset="0"/>
            </a:endParaRPr>
          </a:p>
          <a:p>
            <a:pPr algn="l"/>
            <a:r>
              <a:rPr lang="en-US" dirty="0" smtClean="0">
                <a:latin typeface="Arial" panose="020B0604020202020204" pitchFamily="34" charset="0"/>
                <a:cs typeface="Arial" panose="020B0604020202020204" pitchFamily="34" charset="0"/>
              </a:rPr>
              <a:t>Dr. </a:t>
            </a:r>
            <a:r>
              <a:rPr lang="en-US" dirty="0" err="1" smtClean="0">
                <a:latin typeface="Arial" panose="020B0604020202020204" pitchFamily="34" charset="0"/>
                <a:cs typeface="Arial" panose="020B0604020202020204" pitchFamily="34" charset="0"/>
              </a:rPr>
              <a:t>Sachin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Deshmukh</a:t>
            </a:r>
            <a:endParaRPr lang="en-US" dirty="0" smtClean="0">
              <a:latin typeface="Arial" panose="020B0604020202020204" pitchFamily="34" charset="0"/>
              <a:cs typeface="Arial" panose="020B0604020202020204" pitchFamily="34" charset="0"/>
            </a:endParaRPr>
          </a:p>
          <a:p>
            <a:pPr algn="l"/>
            <a:r>
              <a:rPr lang="en-US" dirty="0" smtClean="0">
                <a:latin typeface="Arial" panose="020B0604020202020204" pitchFamily="34" charset="0"/>
                <a:cs typeface="Arial" panose="020B0604020202020204" pitchFamily="34" charset="0"/>
              </a:rPr>
              <a:t>Dr. </a:t>
            </a:r>
            <a:r>
              <a:rPr lang="en-US" dirty="0" err="1" smtClean="0">
                <a:latin typeface="Arial" panose="020B0604020202020204" pitchFamily="34" charset="0"/>
                <a:cs typeface="Arial" panose="020B0604020202020204" pitchFamily="34" charset="0"/>
              </a:rPr>
              <a:t>Suhash</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Chavva</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Dr. </a:t>
            </a:r>
            <a:r>
              <a:rPr lang="en-US" dirty="0" err="1" smtClean="0">
                <a:latin typeface="Arial" panose="020B0604020202020204" pitchFamily="34" charset="0"/>
                <a:cs typeface="Arial" panose="020B0604020202020204" pitchFamily="34" charset="0"/>
              </a:rPr>
              <a:t>Rajashekhar</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Kanchanapally</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Mr. Ahmed AL </a:t>
            </a:r>
            <a:r>
              <a:rPr lang="en-US" dirty="0" err="1" smtClean="0">
                <a:latin typeface="Arial" panose="020B0604020202020204" pitchFamily="34" charset="0"/>
                <a:cs typeface="Arial" panose="020B0604020202020204" pitchFamily="34" charset="0"/>
              </a:rPr>
              <a:t>Ghadhban</a:t>
            </a:r>
            <a:endParaRPr lang="en-US" dirty="0" smtClean="0">
              <a:latin typeface="Arial" panose="020B0604020202020204" pitchFamily="34" charset="0"/>
              <a:cs typeface="Arial" panose="020B0604020202020204" pitchFamily="34" charset="0"/>
            </a:endParaRPr>
          </a:p>
          <a:p>
            <a:endParaRPr lang="en-US" b="1" u="sng" dirty="0" smtClean="0">
              <a:solidFill>
                <a:srgbClr val="FF0000"/>
              </a:solidFill>
              <a:latin typeface="Arial" panose="020B0604020202020204" pitchFamily="34" charset="0"/>
              <a:cs typeface="Arial" panose="020B0604020202020204" pitchFamily="34" charset="0"/>
            </a:endParaRPr>
          </a:p>
          <a:p>
            <a:r>
              <a:rPr lang="en-US" b="1" u="sng" dirty="0" smtClean="0">
                <a:solidFill>
                  <a:srgbClr val="FF0000"/>
                </a:solidFill>
                <a:latin typeface="Arial" panose="020B0604020202020204" pitchFamily="34" charset="0"/>
                <a:cs typeface="Arial" panose="020B0604020202020204" pitchFamily="34" charset="0"/>
              </a:rPr>
              <a:t>USAMCI </a:t>
            </a:r>
            <a:r>
              <a:rPr lang="en-US" b="1" u="sng" dirty="0">
                <a:solidFill>
                  <a:srgbClr val="FF0000"/>
                </a:solidFill>
                <a:latin typeface="Arial" panose="020B0604020202020204" pitchFamily="34" charset="0"/>
                <a:cs typeface="Arial" panose="020B0604020202020204" pitchFamily="34" charset="0"/>
              </a:rPr>
              <a:t>Core F</a:t>
            </a:r>
            <a:r>
              <a:rPr lang="en-US" b="1" u="sng" dirty="0" smtClean="0">
                <a:solidFill>
                  <a:srgbClr val="FF0000"/>
                </a:solidFill>
                <a:latin typeface="Arial" panose="020B0604020202020204" pitchFamily="34" charset="0"/>
                <a:cs typeface="Arial" panose="020B0604020202020204" pitchFamily="34" charset="0"/>
              </a:rPr>
              <a:t>acility</a:t>
            </a:r>
            <a:endParaRPr lang="en-US" b="1" u="sng" dirty="0">
              <a:solidFill>
                <a:srgbClr val="FF0000"/>
              </a:solidFill>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Dr. Joel </a:t>
            </a:r>
            <a:r>
              <a:rPr lang="en-US" dirty="0">
                <a:latin typeface="Arial" panose="020B0604020202020204" pitchFamily="34" charset="0"/>
                <a:cs typeface="Arial" panose="020B0604020202020204" pitchFamily="34" charset="0"/>
              </a:rPr>
              <a:t>Andrews (Microscopy)</a:t>
            </a:r>
          </a:p>
          <a:p>
            <a:r>
              <a:rPr lang="en-US" dirty="0">
                <a:latin typeface="Arial" panose="020B0604020202020204" pitchFamily="34" charset="0"/>
                <a:cs typeface="Arial" panose="020B0604020202020204" pitchFamily="34" charset="0"/>
              </a:rPr>
              <a:t>Steve McClellan (Flow </a:t>
            </a:r>
            <a:r>
              <a:rPr lang="en-US" dirty="0" smtClean="0">
                <a:latin typeface="Arial" panose="020B0604020202020204" pitchFamily="34" charset="0"/>
                <a:cs typeface="Arial" panose="020B0604020202020204" pitchFamily="34" charset="0"/>
              </a:rPr>
              <a:t>cytometry</a:t>
            </a:r>
            <a:r>
              <a:rPr lang="en-US" dirty="0">
                <a:latin typeface="Arial" panose="020B0604020202020204" pitchFamily="34" charset="0"/>
                <a:cs typeface="Arial" panose="020B0604020202020204" pitchFamily="34" charset="0"/>
              </a:rPr>
              <a:t>)</a:t>
            </a:r>
          </a:p>
        </p:txBody>
      </p:sp>
      <p:grpSp>
        <p:nvGrpSpPr>
          <p:cNvPr id="7" name="Group 6"/>
          <p:cNvGrpSpPr/>
          <p:nvPr/>
        </p:nvGrpSpPr>
        <p:grpSpPr>
          <a:xfrm>
            <a:off x="3643834" y="6086356"/>
            <a:ext cx="2985566" cy="586323"/>
            <a:chOff x="770656" y="6086356"/>
            <a:chExt cx="2985566" cy="586323"/>
          </a:xfrm>
        </p:grpSpPr>
        <p:sp>
          <p:nvSpPr>
            <p:cNvPr id="12" name="Rectangle 4"/>
            <p:cNvSpPr>
              <a:spLocks noChangeArrowheads="1"/>
            </p:cNvSpPr>
            <p:nvPr/>
          </p:nvSpPr>
          <p:spPr bwMode="auto">
            <a:xfrm>
              <a:off x="952239" y="6334125"/>
              <a:ext cx="2132388" cy="338554"/>
            </a:xfrm>
            <a:prstGeom prst="rect">
              <a:avLst/>
            </a:prstGeom>
            <a:noFill/>
            <a:ln w="9525">
              <a:noFill/>
              <a:miter lim="800000"/>
              <a:headEnd/>
              <a:tailEnd/>
            </a:ln>
          </p:spPr>
          <p:txBody>
            <a:bodyPr wrap="square">
              <a:spAutoFit/>
            </a:bodyPr>
            <a:lstStyle/>
            <a:p>
              <a:r>
                <a:rPr lang="en-US" sz="1600" b="1" i="0" dirty="0" smtClean="0">
                  <a:solidFill>
                    <a:srgbClr val="FF0000"/>
                  </a:solidFill>
                  <a:latin typeface="Arial" panose="020B0604020202020204" pitchFamily="34" charset="0"/>
                  <a:cs typeface="Arial" panose="020B0604020202020204" pitchFamily="34" charset="0"/>
                </a:rPr>
                <a:t> </a:t>
              </a:r>
              <a:r>
                <a:rPr lang="en-US" sz="1400" b="1" i="0" dirty="0" smtClean="0">
                  <a:solidFill>
                    <a:srgbClr val="FF0000"/>
                  </a:solidFill>
                  <a:latin typeface="Arial" panose="020B0604020202020204" pitchFamily="34" charset="0"/>
                  <a:cs typeface="Arial" panose="020B0604020202020204" pitchFamily="34" charset="0"/>
                </a:rPr>
                <a:t>USAMCI &amp; N</a:t>
              </a:r>
              <a:r>
                <a:rPr lang="en-US" sz="1400" b="1" dirty="0" smtClean="0">
                  <a:solidFill>
                    <a:srgbClr val="FF0000"/>
                  </a:solidFill>
                  <a:latin typeface="Arial" panose="020B0604020202020204" pitchFamily="34" charset="0"/>
                  <a:cs typeface="Arial" panose="020B0604020202020204" pitchFamily="34" charset="0"/>
                </a:rPr>
                <a:t>CI/NIH</a:t>
              </a:r>
              <a:endParaRPr lang="en-US" sz="1400" b="1" i="0" dirty="0">
                <a:solidFill>
                  <a:srgbClr val="FF0000"/>
                </a:solidFill>
                <a:latin typeface="Arial" panose="020B0604020202020204" pitchFamily="34" charset="0"/>
                <a:cs typeface="Arial" panose="020B0604020202020204" pitchFamily="34" charset="0"/>
              </a:endParaRPr>
            </a:p>
          </p:txBody>
        </p:sp>
        <p:sp>
          <p:nvSpPr>
            <p:cNvPr id="13" name="Rectangle 5"/>
            <p:cNvSpPr>
              <a:spLocks noChangeArrowheads="1"/>
            </p:cNvSpPr>
            <p:nvPr/>
          </p:nvSpPr>
          <p:spPr bwMode="auto">
            <a:xfrm>
              <a:off x="770656" y="6086356"/>
              <a:ext cx="2985566" cy="584775"/>
            </a:xfrm>
            <a:prstGeom prst="rect">
              <a:avLst/>
            </a:prstGeom>
            <a:noFill/>
            <a:ln w="9525">
              <a:noFill/>
              <a:miter lim="800000"/>
              <a:headEnd/>
              <a:tailEnd/>
            </a:ln>
          </p:spPr>
          <p:txBody>
            <a:bodyPr wrap="square">
              <a:spAutoFit/>
            </a:bodyPr>
            <a:lstStyle/>
            <a:p>
              <a:r>
                <a:rPr lang="en-US" sz="1400" b="1" i="0" u="sng" dirty="0" smtClean="0">
                  <a:solidFill>
                    <a:srgbClr val="FF0000"/>
                  </a:solidFill>
                  <a:latin typeface="Arial" panose="020B0604020202020204" pitchFamily="34" charset="0"/>
                  <a:cs typeface="Arial" panose="020B0604020202020204" pitchFamily="34" charset="0"/>
                </a:rPr>
                <a:t>FUNDING SUPPORT (</a:t>
              </a:r>
              <a:r>
                <a:rPr lang="en-US" b="1" i="0" u="sng" dirty="0" smtClean="0">
                  <a:solidFill>
                    <a:srgbClr val="FF0000"/>
                  </a:solidFill>
                  <a:latin typeface="Arial" panose="020B0604020202020204" pitchFamily="34" charset="0"/>
                  <a:cs typeface="Arial" panose="020B0604020202020204" pitchFamily="34" charset="0"/>
                </a:rPr>
                <a:t>$$$)</a:t>
              </a:r>
            </a:p>
            <a:p>
              <a:endParaRPr lang="en-US" sz="1400" b="1" i="0" u="sng" dirty="0">
                <a:solidFill>
                  <a:srgbClr val="FF0000"/>
                </a:solidFill>
                <a:latin typeface="Arial" panose="020B0604020202020204" pitchFamily="34" charset="0"/>
                <a:cs typeface="Arial" panose="020B0604020202020204" pitchFamily="34" charset="0"/>
              </a:endParaRPr>
            </a:p>
          </p:txBody>
        </p:sp>
      </p:grpSp>
      <p:pic>
        <p:nvPicPr>
          <p:cNvPr id="15" name="Picture 7" descr="uosalogo[1]"/>
          <p:cNvPicPr>
            <a:picLocks noChangeAspect="1" noChangeArrowheads="1"/>
          </p:cNvPicPr>
          <p:nvPr/>
        </p:nvPicPr>
        <p:blipFill>
          <a:blip r:embed="rId3" cstate="print"/>
          <a:srcRect l="8333" t="8865" r="9995" b="16667"/>
          <a:stretch>
            <a:fillRect/>
          </a:stretch>
        </p:blipFill>
        <p:spPr bwMode="auto">
          <a:xfrm>
            <a:off x="149225" y="161925"/>
            <a:ext cx="914399" cy="672010"/>
          </a:xfrm>
          <a:prstGeom prst="rect">
            <a:avLst/>
          </a:prstGeom>
          <a:noFill/>
          <a:ln w="19050" algn="in">
            <a:solidFill>
              <a:srgbClr val="000066"/>
            </a:solidFill>
            <a:miter lim="800000"/>
            <a:headEnd/>
            <a:tailEnd/>
          </a:ln>
        </p:spPr>
      </p:pic>
      <p:pic>
        <p:nvPicPr>
          <p:cNvPr id="16" name="Picture 13" descr="MCI"/>
          <p:cNvPicPr>
            <a:picLocks noChangeAspect="1" noChangeArrowheads="1"/>
          </p:cNvPicPr>
          <p:nvPr/>
        </p:nvPicPr>
        <p:blipFill>
          <a:blip r:embed="rId4" cstate="print"/>
          <a:srcRect l="1711" t="3407" r="2644" b="21957"/>
          <a:stretch>
            <a:fillRect/>
          </a:stretch>
        </p:blipFill>
        <p:spPr bwMode="auto">
          <a:xfrm>
            <a:off x="7172982" y="152400"/>
            <a:ext cx="1809093" cy="685800"/>
          </a:xfrm>
          <a:prstGeom prst="rect">
            <a:avLst/>
          </a:prstGeom>
          <a:noFill/>
          <a:ln w="12700" algn="ctr">
            <a:solidFill>
              <a:srgbClr val="000066"/>
            </a:solidFill>
            <a:miter lim="800000"/>
            <a:headEnd/>
            <a:tailEnd/>
          </a:ln>
        </p:spPr>
      </p:pic>
      <p:sp>
        <p:nvSpPr>
          <p:cNvPr id="24" name="Text Box 8"/>
          <p:cNvSpPr txBox="1">
            <a:spLocks noChangeArrowheads="1"/>
          </p:cNvSpPr>
          <p:nvPr/>
        </p:nvSpPr>
        <p:spPr bwMode="auto">
          <a:xfrm>
            <a:off x="762000" y="191869"/>
            <a:ext cx="5105400" cy="646331"/>
          </a:xfrm>
          <a:prstGeom prst="rect">
            <a:avLst/>
          </a:prstGeom>
          <a:noFill/>
          <a:ln w="9525" algn="ctr">
            <a:noFill/>
            <a:miter lim="800000"/>
            <a:headEnd/>
            <a:tailEnd/>
          </a:ln>
        </p:spPr>
        <p:txBody>
          <a:bodyPr wrap="square">
            <a:spAutoFit/>
          </a:bodyPr>
          <a:lstStyle/>
          <a:p>
            <a:pPr algn="ctr">
              <a:spcBef>
                <a:spcPct val="50000"/>
              </a:spcBef>
            </a:pPr>
            <a:r>
              <a:rPr lang="en-US" sz="3600" b="1" i="0" dirty="0" smtClean="0">
                <a:solidFill>
                  <a:srgbClr val="3709B7"/>
                </a:solidFill>
                <a:latin typeface="Arial" panose="020B0604020202020204" pitchFamily="34" charset="0"/>
                <a:cs typeface="Arial" panose="020B0604020202020204" pitchFamily="34" charset="0"/>
              </a:rPr>
              <a:t>Acknowledgements</a:t>
            </a:r>
            <a:endParaRPr lang="en-US" sz="3600" b="1" i="0" dirty="0">
              <a:solidFill>
                <a:srgbClr val="3709B7"/>
              </a:solidFill>
              <a:latin typeface="Arial" panose="020B0604020202020204" pitchFamily="34" charset="0"/>
              <a:cs typeface="Arial" panose="020B0604020202020204" pitchFamily="34" charset="0"/>
            </a:endParaRPr>
          </a:p>
        </p:txBody>
      </p:sp>
      <p:sp>
        <p:nvSpPr>
          <p:cNvPr id="20" name="Rectangle 19"/>
          <p:cNvSpPr/>
          <p:nvPr/>
        </p:nvSpPr>
        <p:spPr>
          <a:xfrm>
            <a:off x="719896" y="911291"/>
            <a:ext cx="3394904" cy="369332"/>
          </a:xfrm>
          <a:prstGeom prst="rect">
            <a:avLst/>
          </a:prstGeom>
        </p:spPr>
        <p:txBody>
          <a:bodyPr wrap="none">
            <a:spAutoFit/>
          </a:bodyPr>
          <a:lstStyle/>
          <a:p>
            <a:r>
              <a:rPr lang="en-US" b="1" u="sng" dirty="0">
                <a:solidFill>
                  <a:srgbClr val="FF0000"/>
                </a:solidFill>
                <a:latin typeface="Arial" panose="020B0604020202020204" pitchFamily="34" charset="0"/>
                <a:cs typeface="Arial" panose="020B0604020202020204" pitchFamily="34" charset="0"/>
              </a:rPr>
              <a:t>USA Mitchell Cancer Institute</a:t>
            </a:r>
            <a:endParaRPr lang="en-US" b="1" dirty="0"/>
          </a:p>
        </p:txBody>
      </p:sp>
      <p:sp>
        <p:nvSpPr>
          <p:cNvPr id="28" name="Rectangle 27"/>
          <p:cNvSpPr/>
          <p:nvPr/>
        </p:nvSpPr>
        <p:spPr>
          <a:xfrm>
            <a:off x="5581650" y="4136438"/>
            <a:ext cx="2894767" cy="369332"/>
          </a:xfrm>
          <a:prstGeom prst="rect">
            <a:avLst/>
          </a:prstGeom>
        </p:spPr>
        <p:txBody>
          <a:bodyPr wrap="none">
            <a:spAutoFit/>
          </a:bodyPr>
          <a:lstStyle/>
          <a:p>
            <a:r>
              <a:rPr lang="en-US" b="1" u="sng" dirty="0">
                <a:solidFill>
                  <a:srgbClr val="FF0000"/>
                </a:solidFill>
                <a:latin typeface="Arial" panose="020B0604020202020204" pitchFamily="34" charset="0"/>
                <a:cs typeface="Arial" panose="020B0604020202020204" pitchFamily="34" charset="0"/>
              </a:rPr>
              <a:t>USA </a:t>
            </a:r>
            <a:r>
              <a:rPr lang="en-US" b="1" u="sng" dirty="0" smtClean="0">
                <a:solidFill>
                  <a:srgbClr val="FF0000"/>
                </a:solidFill>
                <a:latin typeface="Arial" panose="020B0604020202020204" pitchFamily="34" charset="0"/>
                <a:cs typeface="Arial" panose="020B0604020202020204" pitchFamily="34" charset="0"/>
              </a:rPr>
              <a:t>College of Medicine</a:t>
            </a:r>
            <a:endParaRPr lang="en-US" b="1" dirty="0"/>
          </a:p>
        </p:txBody>
      </p:sp>
      <p:sp>
        <p:nvSpPr>
          <p:cNvPr id="23" name="Rectangle 22"/>
          <p:cNvSpPr/>
          <p:nvPr/>
        </p:nvSpPr>
        <p:spPr>
          <a:xfrm>
            <a:off x="5600700" y="885825"/>
            <a:ext cx="1903085" cy="369332"/>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r>
              <a:rPr lang="en-US" b="1" u="sng" dirty="0">
                <a:latin typeface="Arial" panose="020B0604020202020204" pitchFamily="34" charset="0"/>
                <a:cs typeface="Arial" panose="020B0604020202020204" pitchFamily="34" charset="0"/>
              </a:rPr>
              <a:t>LAB MEMBERS</a:t>
            </a:r>
          </a:p>
        </p:txBody>
      </p:sp>
      <p:grpSp>
        <p:nvGrpSpPr>
          <p:cNvPr id="40" name="Group 39"/>
          <p:cNvGrpSpPr/>
          <p:nvPr/>
        </p:nvGrpSpPr>
        <p:grpSpPr>
          <a:xfrm>
            <a:off x="6553200" y="4572298"/>
            <a:ext cx="2054061" cy="1821835"/>
            <a:chOff x="2609987" y="1532156"/>
            <a:chExt cx="2054061" cy="1821835"/>
          </a:xfrm>
        </p:grpSpPr>
        <p:sp>
          <p:nvSpPr>
            <p:cNvPr id="3" name="Rectangle 2"/>
            <p:cNvSpPr/>
            <p:nvPr/>
          </p:nvSpPr>
          <p:spPr>
            <a:xfrm>
              <a:off x="2609987" y="3046214"/>
              <a:ext cx="2054061" cy="307777"/>
            </a:xfrm>
            <a:prstGeom prst="rect">
              <a:avLst/>
            </a:prstGeom>
          </p:spPr>
          <p:txBody>
            <a:bodyPr wrap="square">
              <a:spAutoFit/>
            </a:bodyPr>
            <a:lstStyle/>
            <a:p>
              <a:r>
                <a:rPr lang="en-US" sz="1400" dirty="0" smtClean="0">
                  <a:latin typeface="Arial" panose="020B0604020202020204" pitchFamily="34" charset="0"/>
                  <a:cs typeface="Arial" panose="020B0604020202020204" pitchFamily="34" charset="0"/>
                </a:rPr>
                <a:t>Elliot Carter, M.D</a:t>
              </a:r>
              <a:endParaRPr lang="en-US" sz="1400" dirty="0">
                <a:latin typeface="Arial" panose="020B0604020202020204" pitchFamily="34" charset="0"/>
                <a:cs typeface="Arial" panose="020B0604020202020204" pitchFamily="34" charset="0"/>
              </a:endParaRPr>
            </a:p>
          </p:txBody>
        </p:sp>
        <p:pic>
          <p:nvPicPr>
            <p:cNvPr id="41" name="Picture 6" descr="C:\Users\seemasingh\AppData\Local\Microsoft\Windows\Temporary Internet Files\Content.IE5\E7B08OTU\photo[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3643" t="25695" r="3549" b="19520"/>
            <a:stretch/>
          </p:blipFill>
          <p:spPr bwMode="auto">
            <a:xfrm>
              <a:off x="2676078" y="1532156"/>
              <a:ext cx="1277244" cy="16346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17" name="Group 16"/>
          <p:cNvGrpSpPr/>
          <p:nvPr/>
        </p:nvGrpSpPr>
        <p:grpSpPr>
          <a:xfrm>
            <a:off x="609600" y="1451743"/>
            <a:ext cx="1575957" cy="1977257"/>
            <a:chOff x="628350" y="1181100"/>
            <a:chExt cx="1575957" cy="1977257"/>
          </a:xfrm>
        </p:grpSpPr>
        <p:pic>
          <p:nvPicPr>
            <p:cNvPr id="38" name="Picture 2" descr="C:\Users\seemasingh\Pictures\Singhs 2016\DSC_0016.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6664" t="11854" r="56095" b="58444"/>
            <a:stretch/>
          </p:blipFill>
          <p:spPr bwMode="auto">
            <a:xfrm>
              <a:off x="696949" y="1181100"/>
              <a:ext cx="1507358" cy="17311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Rectangle 13"/>
            <p:cNvSpPr/>
            <p:nvPr/>
          </p:nvSpPr>
          <p:spPr>
            <a:xfrm>
              <a:off x="628350" y="2850580"/>
              <a:ext cx="1546898" cy="307777"/>
            </a:xfrm>
            <a:prstGeom prst="rect">
              <a:avLst/>
            </a:prstGeom>
          </p:spPr>
          <p:txBody>
            <a:bodyPr wrap="none">
              <a:spAutoFit/>
            </a:bodyPr>
            <a:lstStyle/>
            <a:p>
              <a:r>
                <a:rPr lang="en-US" sz="1400" dirty="0">
                  <a:latin typeface="Arial" panose="020B0604020202020204" pitchFamily="34" charset="0"/>
                  <a:cs typeface="Arial" panose="020B0604020202020204" pitchFamily="34" charset="0"/>
                </a:rPr>
                <a:t>Nikhil </a:t>
              </a:r>
              <a:r>
                <a:rPr lang="en-US" sz="1400" dirty="0" smtClean="0">
                  <a:latin typeface="Arial" panose="020B0604020202020204" pitchFamily="34" charset="0"/>
                  <a:cs typeface="Arial" panose="020B0604020202020204" pitchFamily="34" charset="0"/>
                </a:rPr>
                <a:t>Tyagi, PhD</a:t>
              </a:r>
              <a:endParaRPr lang="en-US" sz="1400" dirty="0">
                <a:latin typeface="Arial" panose="020B0604020202020204" pitchFamily="34" charset="0"/>
                <a:cs typeface="Arial" panose="020B0604020202020204" pitchFamily="34" charset="0"/>
              </a:endParaRPr>
            </a:p>
          </p:txBody>
        </p:sp>
      </p:grpSp>
      <p:grpSp>
        <p:nvGrpSpPr>
          <p:cNvPr id="18" name="Group 17"/>
          <p:cNvGrpSpPr/>
          <p:nvPr/>
        </p:nvGrpSpPr>
        <p:grpSpPr>
          <a:xfrm>
            <a:off x="1476896" y="3876589"/>
            <a:ext cx="2200275" cy="2301743"/>
            <a:chOff x="1624536" y="3627536"/>
            <a:chExt cx="2200275" cy="2301743"/>
          </a:xfrm>
        </p:grpSpPr>
        <p:sp>
          <p:nvSpPr>
            <p:cNvPr id="25" name="Rectangle 24"/>
            <p:cNvSpPr/>
            <p:nvPr/>
          </p:nvSpPr>
          <p:spPr>
            <a:xfrm>
              <a:off x="1624536" y="5621502"/>
              <a:ext cx="2200275" cy="307777"/>
            </a:xfrm>
            <a:prstGeom prst="rect">
              <a:avLst/>
            </a:prstGeom>
          </p:spPr>
          <p:txBody>
            <a:bodyPr wrap="square">
              <a:spAutoFit/>
            </a:bodyPr>
            <a:lstStyle/>
            <a:p>
              <a:pPr algn="ctr"/>
              <a:r>
                <a:rPr lang="en-US" sz="1400" dirty="0" smtClean="0">
                  <a:latin typeface="Arial" panose="020B0604020202020204" pitchFamily="34" charset="0"/>
                  <a:cs typeface="Arial" panose="020B0604020202020204" pitchFamily="34" charset="0"/>
                </a:rPr>
                <a:t> Ajay Singh, PhD</a:t>
              </a:r>
              <a:endParaRPr lang="en-US" sz="1400" dirty="0">
                <a:latin typeface="Arial" panose="020B0604020202020204" pitchFamily="34" charset="0"/>
                <a:cs typeface="Arial" panose="020B0604020202020204" pitchFamily="34" charset="0"/>
              </a:endParaRPr>
            </a:p>
          </p:txBody>
        </p:sp>
        <p:pic>
          <p:nvPicPr>
            <p:cNvPr id="2050" name="Picture 2" descr="C:\Users\seemasingh\Pictures\June 2016 pictures\DrsSingh-23.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232" t="25581" r="16505" b="10356"/>
            <a:stretch/>
          </p:blipFill>
          <p:spPr bwMode="auto">
            <a:xfrm>
              <a:off x="1875903" y="3627536"/>
              <a:ext cx="1685925" cy="2070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2155851" y="1838577"/>
            <a:ext cx="2416149" cy="1971423"/>
            <a:chOff x="2155851" y="1438275"/>
            <a:chExt cx="2416149" cy="1971423"/>
          </a:xfrm>
        </p:grpSpPr>
        <p:sp>
          <p:nvSpPr>
            <p:cNvPr id="6" name="Rectangle 5"/>
            <p:cNvSpPr/>
            <p:nvPr/>
          </p:nvSpPr>
          <p:spPr>
            <a:xfrm>
              <a:off x="2155851" y="3101921"/>
              <a:ext cx="2416149" cy="307777"/>
            </a:xfrm>
            <a:prstGeom prst="rect">
              <a:avLst/>
            </a:prstGeom>
          </p:spPr>
          <p:txBody>
            <a:bodyPr wrap="square">
              <a:spAutoFit/>
            </a:bodyPr>
            <a:lstStyle/>
            <a:p>
              <a:pPr algn="ctr"/>
              <a:r>
                <a:rPr lang="en-US" sz="1400" dirty="0" err="1" smtClean="0">
                  <a:latin typeface="Arial" panose="020B0604020202020204" pitchFamily="34" charset="0"/>
                  <a:cs typeface="Arial" panose="020B0604020202020204" pitchFamily="34" charset="0"/>
                </a:rPr>
                <a:t>Sumit</a:t>
              </a:r>
              <a:r>
                <a:rPr lang="en-US" sz="1400" dirty="0" smtClean="0">
                  <a:latin typeface="Arial" panose="020B0604020202020204" pitchFamily="34" charset="0"/>
                  <a:cs typeface="Arial" panose="020B0604020202020204" pitchFamily="34" charset="0"/>
                </a:rPr>
                <a:t> Arora, PhD</a:t>
              </a:r>
              <a:endParaRPr lang="en-US" sz="1400" dirty="0">
                <a:latin typeface="Arial" panose="020B0604020202020204" pitchFamily="34" charset="0"/>
                <a:cs typeface="Arial" panose="020B0604020202020204" pitchFamily="34" charset="0"/>
              </a:endParaRPr>
            </a:p>
          </p:txBody>
        </p:sp>
        <p:pic>
          <p:nvPicPr>
            <p:cNvPr id="26" name="Picture 25" descr="C:\Users\egavin\Desktop\MCI pitorial directory\Sumit Arora.JPG"/>
            <p:cNvPicPr>
              <a:picLocks noChangeAspect="1"/>
            </p:cNvPicPr>
            <p:nvPr/>
          </p:nvPicPr>
          <p:blipFill rotWithShape="1">
            <a:blip r:embed="rId8" cstate="print">
              <a:extLst>
                <a:ext uri="{28A0092B-C50C-407E-A947-70E740481C1C}">
                  <a14:useLocalDpi xmlns:a14="http://schemas.microsoft.com/office/drawing/2010/main" val="0"/>
                </a:ext>
              </a:extLst>
            </a:blip>
            <a:srcRect l="17667" r="11241"/>
            <a:stretch/>
          </p:blipFill>
          <p:spPr bwMode="auto">
            <a:xfrm>
              <a:off x="2462823" y="1438275"/>
              <a:ext cx="1706953" cy="1716426"/>
            </a:xfrm>
            <a:prstGeom prst="rect">
              <a:avLst/>
            </a:prstGeom>
            <a:ln>
              <a:noFill/>
            </a:ln>
            <a:effectLst>
              <a:softEdge rad="112500"/>
            </a:effectLst>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269790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Documents and Settings\asingh\Local Settings\Temporary Internet Files\Content.IE5\FFJ2BISP\MC900441902[1].wmf"/>
          <p:cNvPicPr>
            <a:picLocks noChangeAspect="1" noChangeArrowheads="1"/>
          </p:cNvPicPr>
          <p:nvPr/>
        </p:nvPicPr>
        <p:blipFill>
          <a:blip r:embed="rId2" cstate="print"/>
          <a:srcRect/>
          <a:stretch>
            <a:fillRect/>
          </a:stretch>
        </p:blipFill>
        <p:spPr bwMode="auto">
          <a:xfrm>
            <a:off x="3790950" y="4582669"/>
            <a:ext cx="1695450" cy="2003392"/>
          </a:xfrm>
          <a:prstGeom prst="rect">
            <a:avLst/>
          </a:prstGeom>
          <a:noFill/>
        </p:spPr>
      </p:pic>
      <p:pic>
        <p:nvPicPr>
          <p:cNvPr id="1026" name="Picture 2" descr="thank%20you%20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80088"/>
            <a:ext cx="3871804" cy="4015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93121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0" y="326827"/>
            <a:ext cx="9144000" cy="587573"/>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a:r>
              <a:rPr lang="en-US" altLang="en-US" sz="4000" b="1" dirty="0">
                <a:solidFill>
                  <a:srgbClr val="FFFFFF"/>
                </a:solidFill>
                <a:latin typeface="Calligraph421 BT" panose="03060702050402020204" pitchFamily="66" charset="0"/>
              </a:rPr>
              <a:t>How SPF is Calculated ?</a:t>
            </a:r>
          </a:p>
        </p:txBody>
      </p:sp>
      <p:sp>
        <p:nvSpPr>
          <p:cNvPr id="3" name="Rectangle 2"/>
          <p:cNvSpPr/>
          <p:nvPr/>
        </p:nvSpPr>
        <p:spPr>
          <a:xfrm>
            <a:off x="76200" y="1688068"/>
            <a:ext cx="7772400" cy="369332"/>
          </a:xfrm>
          <a:prstGeom prst="rect">
            <a:avLst/>
          </a:prstGeom>
        </p:spPr>
        <p:txBody>
          <a:bodyPr wrap="square">
            <a:spAutoFit/>
          </a:bodyPr>
          <a:lstStyle/>
          <a:p>
            <a:r>
              <a:rPr lang="en-US" b="1" u="sng" dirty="0" smtClean="0"/>
              <a:t>According to COLIPA and USFDA regulations</a:t>
            </a:r>
            <a:r>
              <a:rPr lang="en-US" b="1" dirty="0" smtClean="0"/>
              <a:t>,</a:t>
            </a:r>
          </a:p>
        </p:txBody>
      </p:sp>
      <p:grpSp>
        <p:nvGrpSpPr>
          <p:cNvPr id="4" name="Group 3"/>
          <p:cNvGrpSpPr/>
          <p:nvPr/>
        </p:nvGrpSpPr>
        <p:grpSpPr>
          <a:xfrm>
            <a:off x="609600" y="2374113"/>
            <a:ext cx="2123787" cy="1893087"/>
            <a:chOff x="609600" y="1612113"/>
            <a:chExt cx="2123787" cy="1893087"/>
          </a:xfrm>
        </p:grpSpPr>
        <p:sp>
          <p:nvSpPr>
            <p:cNvPr id="5" name="TextBox 4"/>
            <p:cNvSpPr txBox="1"/>
            <p:nvPr/>
          </p:nvSpPr>
          <p:spPr>
            <a:xfrm>
              <a:off x="1118542" y="1612113"/>
              <a:ext cx="636713" cy="369332"/>
            </a:xfrm>
            <a:prstGeom prst="rect">
              <a:avLst/>
            </a:prstGeom>
            <a:noFill/>
          </p:spPr>
          <p:txBody>
            <a:bodyPr wrap="none" rtlCol="0">
              <a:spAutoFit/>
            </a:bodyPr>
            <a:lstStyle/>
            <a:p>
              <a:r>
                <a:rPr lang="en-US" dirty="0" smtClean="0"/>
                <a:t>1 cm</a:t>
              </a:r>
              <a:endParaRPr lang="en-US" dirty="0"/>
            </a:p>
          </p:txBody>
        </p:sp>
        <p:grpSp>
          <p:nvGrpSpPr>
            <p:cNvPr id="6" name="Group 5"/>
            <p:cNvGrpSpPr/>
            <p:nvPr/>
          </p:nvGrpSpPr>
          <p:grpSpPr>
            <a:xfrm>
              <a:off x="609600" y="1893371"/>
              <a:ext cx="2123787" cy="1611829"/>
              <a:chOff x="609600" y="1893371"/>
              <a:chExt cx="2123787" cy="1611829"/>
            </a:xfrm>
          </p:grpSpPr>
          <p:sp>
            <p:nvSpPr>
              <p:cNvPr id="7" name="TextBox 6"/>
              <p:cNvSpPr txBox="1"/>
              <p:nvPr/>
            </p:nvSpPr>
            <p:spPr>
              <a:xfrm>
                <a:off x="609600" y="2858869"/>
                <a:ext cx="2123787" cy="646331"/>
              </a:xfrm>
              <a:prstGeom prst="rect">
                <a:avLst/>
              </a:prstGeom>
              <a:noFill/>
            </p:spPr>
            <p:txBody>
              <a:bodyPr wrap="none" rtlCol="0">
                <a:spAutoFit/>
              </a:bodyPr>
              <a:lstStyle/>
              <a:p>
                <a:r>
                  <a:rPr lang="en-US" dirty="0" smtClean="0"/>
                  <a:t>Sunscreen protected</a:t>
                </a:r>
              </a:p>
              <a:p>
                <a:pPr algn="ctr"/>
                <a:r>
                  <a:rPr lang="en-US" dirty="0" smtClean="0"/>
                  <a:t>(2mg/cm</a:t>
                </a:r>
                <a:r>
                  <a:rPr lang="en-US" baseline="30000" dirty="0" smtClean="0"/>
                  <a:t>2</a:t>
                </a:r>
                <a:r>
                  <a:rPr lang="en-US" dirty="0" smtClean="0"/>
                  <a:t>)</a:t>
                </a:r>
                <a:endParaRPr lang="en-US" dirty="0"/>
              </a:p>
            </p:txBody>
          </p:sp>
          <p:sp>
            <p:nvSpPr>
              <p:cNvPr id="8" name="Rectangle 7"/>
              <p:cNvSpPr/>
              <p:nvPr/>
            </p:nvSpPr>
            <p:spPr>
              <a:xfrm>
                <a:off x="964862" y="1893371"/>
                <a:ext cx="1015325" cy="955989"/>
              </a:xfrm>
              <a:prstGeom prst="rect">
                <a:avLst/>
              </a:prstGeom>
              <a:solidFill>
                <a:schemeClr val="accent6">
                  <a:lumMod val="40000"/>
                  <a:lumOff val="60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rot="16200000">
                <a:off x="541204" y="2180757"/>
                <a:ext cx="636713" cy="369332"/>
              </a:xfrm>
              <a:prstGeom prst="rect">
                <a:avLst/>
              </a:prstGeom>
              <a:noFill/>
            </p:spPr>
            <p:txBody>
              <a:bodyPr wrap="none" rtlCol="0">
                <a:spAutoFit/>
              </a:bodyPr>
              <a:lstStyle/>
              <a:p>
                <a:r>
                  <a:rPr lang="en-US" dirty="0" smtClean="0"/>
                  <a:t>1 cm</a:t>
                </a:r>
                <a:endParaRPr lang="en-US" dirty="0"/>
              </a:p>
            </p:txBody>
          </p:sp>
        </p:grpSp>
      </p:grpSp>
      <p:grpSp>
        <p:nvGrpSpPr>
          <p:cNvPr id="10" name="Group 9"/>
          <p:cNvGrpSpPr/>
          <p:nvPr/>
        </p:nvGrpSpPr>
        <p:grpSpPr>
          <a:xfrm>
            <a:off x="3374312" y="2362200"/>
            <a:ext cx="1426288" cy="1639629"/>
            <a:chOff x="3602912" y="1540069"/>
            <a:chExt cx="1426288" cy="1639629"/>
          </a:xfrm>
        </p:grpSpPr>
        <p:grpSp>
          <p:nvGrpSpPr>
            <p:cNvPr id="11" name="Group 10"/>
            <p:cNvGrpSpPr/>
            <p:nvPr/>
          </p:nvGrpSpPr>
          <p:grpSpPr>
            <a:xfrm>
              <a:off x="3602912" y="1816169"/>
              <a:ext cx="1426288" cy="1363529"/>
              <a:chOff x="4181187" y="1812978"/>
              <a:chExt cx="1426288" cy="1363529"/>
            </a:xfrm>
          </p:grpSpPr>
          <p:sp>
            <p:nvSpPr>
              <p:cNvPr id="14" name="TextBox 13"/>
              <p:cNvSpPr txBox="1"/>
              <p:nvPr/>
            </p:nvSpPr>
            <p:spPr>
              <a:xfrm>
                <a:off x="4181187" y="2807175"/>
                <a:ext cx="1426288" cy="369332"/>
              </a:xfrm>
              <a:prstGeom prst="rect">
                <a:avLst/>
              </a:prstGeom>
              <a:noFill/>
            </p:spPr>
            <p:txBody>
              <a:bodyPr wrap="none" rtlCol="0">
                <a:spAutoFit/>
              </a:bodyPr>
              <a:lstStyle/>
              <a:p>
                <a:r>
                  <a:rPr lang="en-US" dirty="0" smtClean="0"/>
                  <a:t>Unprotected</a:t>
                </a:r>
                <a:endParaRPr lang="en-US" dirty="0"/>
              </a:p>
            </p:txBody>
          </p:sp>
          <p:sp>
            <p:nvSpPr>
              <p:cNvPr id="15" name="Rectangle 14"/>
              <p:cNvSpPr/>
              <p:nvPr/>
            </p:nvSpPr>
            <p:spPr>
              <a:xfrm>
                <a:off x="4267200" y="1812978"/>
                <a:ext cx="1015325" cy="955989"/>
              </a:xfrm>
              <a:prstGeom prst="rect">
                <a:avLst/>
              </a:prstGeom>
              <a:solidFill>
                <a:schemeClr val="accent6">
                  <a:lumMod val="40000"/>
                  <a:lumOff val="60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3864037" y="1540069"/>
              <a:ext cx="636713" cy="369332"/>
            </a:xfrm>
            <a:prstGeom prst="rect">
              <a:avLst/>
            </a:prstGeom>
            <a:noFill/>
          </p:spPr>
          <p:txBody>
            <a:bodyPr wrap="none" rtlCol="0">
              <a:spAutoFit/>
            </a:bodyPr>
            <a:lstStyle/>
            <a:p>
              <a:r>
                <a:rPr lang="en-US" dirty="0" smtClean="0"/>
                <a:t>1 cm</a:t>
              </a:r>
              <a:endParaRPr lang="en-US" dirty="0"/>
            </a:p>
          </p:txBody>
        </p:sp>
        <p:sp>
          <p:nvSpPr>
            <p:cNvPr id="13" name="TextBox 12"/>
            <p:cNvSpPr txBox="1"/>
            <p:nvPr/>
          </p:nvSpPr>
          <p:spPr>
            <a:xfrm rot="5400000" flipH="1">
              <a:off x="4490552" y="2096838"/>
              <a:ext cx="636713" cy="369332"/>
            </a:xfrm>
            <a:prstGeom prst="rect">
              <a:avLst/>
            </a:prstGeom>
            <a:noFill/>
          </p:spPr>
          <p:txBody>
            <a:bodyPr wrap="none" rtlCol="0">
              <a:spAutoFit/>
            </a:bodyPr>
            <a:lstStyle/>
            <a:p>
              <a:r>
                <a:rPr lang="en-US" dirty="0" smtClean="0"/>
                <a:t>1 cm</a:t>
              </a:r>
              <a:endParaRPr lang="en-US" dirty="0"/>
            </a:p>
          </p:txBody>
        </p:sp>
      </p:grpSp>
      <p:sp>
        <p:nvSpPr>
          <p:cNvPr id="16" name="Lightning Bolt 15"/>
          <p:cNvSpPr/>
          <p:nvPr/>
        </p:nvSpPr>
        <p:spPr>
          <a:xfrm>
            <a:off x="533400" y="2359632"/>
            <a:ext cx="585142" cy="418567"/>
          </a:xfrm>
          <a:prstGeom prst="lightningBol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ightning Bolt 16"/>
          <p:cNvSpPr/>
          <p:nvPr/>
        </p:nvSpPr>
        <p:spPr>
          <a:xfrm>
            <a:off x="3013083" y="2388793"/>
            <a:ext cx="585142" cy="418567"/>
          </a:xfrm>
          <a:prstGeom prst="lightningBol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311074" y="2103482"/>
            <a:ext cx="433132" cy="338554"/>
          </a:xfrm>
          <a:prstGeom prst="rect">
            <a:avLst/>
          </a:prstGeom>
          <a:noFill/>
        </p:spPr>
        <p:txBody>
          <a:bodyPr wrap="none" rtlCol="0">
            <a:spAutoFit/>
          </a:bodyPr>
          <a:lstStyle/>
          <a:p>
            <a:r>
              <a:rPr lang="en-US" sz="1600" dirty="0" smtClean="0"/>
              <a:t>UV</a:t>
            </a:r>
            <a:endParaRPr lang="en-US" sz="1600" dirty="0"/>
          </a:p>
        </p:txBody>
      </p:sp>
      <p:sp>
        <p:nvSpPr>
          <p:cNvPr id="19" name="TextBox 18"/>
          <p:cNvSpPr txBox="1"/>
          <p:nvPr/>
        </p:nvSpPr>
        <p:spPr>
          <a:xfrm>
            <a:off x="2817176" y="2121593"/>
            <a:ext cx="433132" cy="338554"/>
          </a:xfrm>
          <a:prstGeom prst="rect">
            <a:avLst/>
          </a:prstGeom>
          <a:noFill/>
        </p:spPr>
        <p:txBody>
          <a:bodyPr wrap="none" rtlCol="0">
            <a:spAutoFit/>
          </a:bodyPr>
          <a:lstStyle/>
          <a:p>
            <a:r>
              <a:rPr lang="en-US" sz="1600" dirty="0" smtClean="0"/>
              <a:t>UV</a:t>
            </a:r>
            <a:endParaRPr lang="en-US" sz="1600" dirty="0"/>
          </a:p>
        </p:txBody>
      </p:sp>
      <p:grpSp>
        <p:nvGrpSpPr>
          <p:cNvPr id="20" name="Group 19"/>
          <p:cNvGrpSpPr/>
          <p:nvPr/>
        </p:nvGrpSpPr>
        <p:grpSpPr>
          <a:xfrm>
            <a:off x="5065814" y="2209800"/>
            <a:ext cx="4078185" cy="706153"/>
            <a:chOff x="5024254" y="1720579"/>
            <a:chExt cx="4078185" cy="706153"/>
          </a:xfrm>
        </p:grpSpPr>
        <p:sp>
          <p:nvSpPr>
            <p:cNvPr id="21" name="Rectangle 20"/>
            <p:cNvSpPr/>
            <p:nvPr/>
          </p:nvSpPr>
          <p:spPr>
            <a:xfrm>
              <a:off x="5575464" y="1720579"/>
              <a:ext cx="3526975" cy="369332"/>
            </a:xfrm>
            <a:prstGeom prst="rect">
              <a:avLst/>
            </a:prstGeom>
          </p:spPr>
          <p:txBody>
            <a:bodyPr wrap="square">
              <a:spAutoFit/>
            </a:bodyPr>
            <a:lstStyle/>
            <a:p>
              <a:r>
                <a:rPr lang="en-US" dirty="0" smtClean="0"/>
                <a:t>MED in sunscreen-protected skin</a:t>
              </a:r>
            </a:p>
          </p:txBody>
        </p:sp>
        <p:sp>
          <p:nvSpPr>
            <p:cNvPr id="22" name="Rectangle 21"/>
            <p:cNvSpPr/>
            <p:nvPr/>
          </p:nvSpPr>
          <p:spPr>
            <a:xfrm>
              <a:off x="5024254" y="1896887"/>
              <a:ext cx="685800" cy="369332"/>
            </a:xfrm>
            <a:prstGeom prst="rect">
              <a:avLst/>
            </a:prstGeom>
          </p:spPr>
          <p:txBody>
            <a:bodyPr wrap="square">
              <a:spAutoFit/>
            </a:bodyPr>
            <a:lstStyle/>
            <a:p>
              <a:r>
                <a:rPr lang="en-US" dirty="0" smtClean="0"/>
                <a:t>SPF =</a:t>
              </a:r>
            </a:p>
          </p:txBody>
        </p:sp>
        <p:sp>
          <p:nvSpPr>
            <p:cNvPr id="23" name="Rectangle 22"/>
            <p:cNvSpPr/>
            <p:nvPr/>
          </p:nvSpPr>
          <p:spPr>
            <a:xfrm>
              <a:off x="5597240" y="2057400"/>
              <a:ext cx="3352800" cy="369332"/>
            </a:xfrm>
            <a:prstGeom prst="rect">
              <a:avLst/>
            </a:prstGeom>
          </p:spPr>
          <p:txBody>
            <a:bodyPr wrap="square">
              <a:spAutoFit/>
            </a:bodyPr>
            <a:lstStyle/>
            <a:p>
              <a:r>
                <a:rPr lang="en-US" dirty="0" smtClean="0"/>
                <a:t>MED in unprotected skin</a:t>
              </a:r>
            </a:p>
          </p:txBody>
        </p:sp>
        <p:cxnSp>
          <p:nvCxnSpPr>
            <p:cNvPr id="24" name="Straight Connector 23"/>
            <p:cNvCxnSpPr/>
            <p:nvPr/>
          </p:nvCxnSpPr>
          <p:spPr>
            <a:xfrm>
              <a:off x="5715000" y="2089911"/>
              <a:ext cx="3124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Rectangle 24"/>
          <p:cNvSpPr/>
          <p:nvPr/>
        </p:nvSpPr>
        <p:spPr>
          <a:xfrm>
            <a:off x="5473695" y="3122990"/>
            <a:ext cx="3381335" cy="923330"/>
          </a:xfrm>
          <a:prstGeom prst="rect">
            <a:avLst/>
          </a:prstGeom>
        </p:spPr>
        <p:txBody>
          <a:bodyPr wrap="square">
            <a:spAutoFit/>
          </a:bodyPr>
          <a:lstStyle/>
          <a:p>
            <a:pPr marL="285750" indent="-285750">
              <a:buFont typeface="Wingdings" pitchFamily="2" charset="2"/>
              <a:buChar char="Ø"/>
            </a:pPr>
            <a:r>
              <a:rPr lang="en-US" dirty="0" smtClean="0"/>
              <a:t>Time consuming</a:t>
            </a:r>
          </a:p>
          <a:p>
            <a:pPr marL="285750" indent="-285750">
              <a:buFont typeface="Wingdings" pitchFamily="2" charset="2"/>
              <a:buChar char="Ø"/>
            </a:pPr>
            <a:r>
              <a:rPr lang="en-US" dirty="0" smtClean="0"/>
              <a:t>Complex</a:t>
            </a:r>
          </a:p>
          <a:p>
            <a:pPr marL="285750" indent="-285750">
              <a:buFont typeface="Wingdings" pitchFamily="2" charset="2"/>
              <a:buChar char="Ø"/>
            </a:pPr>
            <a:r>
              <a:rPr lang="en-US" dirty="0" smtClean="0"/>
              <a:t>Health concerns for volunteers</a:t>
            </a:r>
          </a:p>
        </p:txBody>
      </p:sp>
      <p:sp>
        <p:nvSpPr>
          <p:cNvPr id="28" name="Rectangle 27"/>
          <p:cNvSpPr/>
          <p:nvPr/>
        </p:nvSpPr>
        <p:spPr>
          <a:xfrm>
            <a:off x="160362" y="5622013"/>
            <a:ext cx="1968827" cy="369332"/>
          </a:xfrm>
          <a:prstGeom prst="rect">
            <a:avLst/>
          </a:prstGeom>
        </p:spPr>
        <p:txBody>
          <a:bodyPr wrap="square">
            <a:spAutoFit/>
          </a:bodyPr>
          <a:lstStyle/>
          <a:p>
            <a:r>
              <a:rPr lang="en-US" dirty="0" smtClean="0"/>
              <a:t>2. Transmittance:</a:t>
            </a:r>
          </a:p>
        </p:txBody>
      </p:sp>
      <p:pic>
        <p:nvPicPr>
          <p:cNvPr id="29" name="Picture 4" descr="Image result for Sun protection factor calculation by UV transmit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1569" y="4697212"/>
            <a:ext cx="1924846" cy="1924846"/>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p:cNvSpPr/>
          <p:nvPr/>
        </p:nvSpPr>
        <p:spPr>
          <a:xfrm>
            <a:off x="2714337" y="6366788"/>
            <a:ext cx="2740308" cy="369332"/>
          </a:xfrm>
          <a:prstGeom prst="rect">
            <a:avLst/>
          </a:prstGeom>
        </p:spPr>
        <p:txBody>
          <a:bodyPr wrap="square">
            <a:spAutoFit/>
          </a:bodyPr>
          <a:lstStyle/>
          <a:p>
            <a:r>
              <a:rPr lang="en-US" dirty="0" smtClean="0"/>
              <a:t>Sunscreen </a:t>
            </a:r>
            <a:r>
              <a:rPr lang="en-US" dirty="0"/>
              <a:t>Analyzer</a:t>
            </a:r>
            <a:endParaRPr lang="en-US" dirty="0" smtClean="0"/>
          </a:p>
        </p:txBody>
      </p:sp>
      <p:pic>
        <p:nvPicPr>
          <p:cNvPr id="33" name="Picture 8" descr="http://www.consultingroom.com/uploads/Image_Directory/Treatment_FAQs/UVA_starrating.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5530" y="4876800"/>
            <a:ext cx="3619500" cy="1209676"/>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p:cNvSpPr/>
          <p:nvPr/>
        </p:nvSpPr>
        <p:spPr>
          <a:xfrm>
            <a:off x="2380261" y="4853212"/>
            <a:ext cx="1968827" cy="923330"/>
          </a:xfrm>
          <a:prstGeom prst="rect">
            <a:avLst/>
          </a:prstGeom>
        </p:spPr>
        <p:txBody>
          <a:bodyPr wrap="square">
            <a:spAutoFit/>
          </a:bodyPr>
          <a:lstStyle/>
          <a:p>
            <a:r>
              <a:rPr lang="en-US" dirty="0" smtClean="0">
                <a:solidFill>
                  <a:srgbClr val="FF33CC"/>
                </a:solidFill>
              </a:rPr>
              <a:t>COLIPA</a:t>
            </a:r>
          </a:p>
          <a:p>
            <a:r>
              <a:rPr lang="en-US" dirty="0" smtClean="0">
                <a:solidFill>
                  <a:srgbClr val="FF33CC"/>
                </a:solidFill>
              </a:rPr>
              <a:t>USFDA</a:t>
            </a:r>
          </a:p>
          <a:p>
            <a:r>
              <a:rPr lang="en-US" dirty="0" smtClean="0">
                <a:solidFill>
                  <a:srgbClr val="FF33CC"/>
                </a:solidFill>
              </a:rPr>
              <a:t>Boots STATR Rating</a:t>
            </a:r>
          </a:p>
        </p:txBody>
      </p:sp>
      <p:sp>
        <p:nvSpPr>
          <p:cNvPr id="35" name="TextBox 34"/>
          <p:cNvSpPr txBox="1"/>
          <p:nvPr/>
        </p:nvSpPr>
        <p:spPr>
          <a:xfrm>
            <a:off x="5473695" y="1688068"/>
            <a:ext cx="3115661" cy="369332"/>
          </a:xfrm>
          <a:prstGeom prst="rect">
            <a:avLst/>
          </a:prstGeom>
          <a:noFill/>
        </p:spPr>
        <p:txBody>
          <a:bodyPr wrap="none" rtlCol="0">
            <a:spAutoFit/>
          </a:bodyPr>
          <a:lstStyle/>
          <a:p>
            <a:r>
              <a:rPr lang="en-US" dirty="0" smtClean="0">
                <a:solidFill>
                  <a:srgbClr val="0000FF"/>
                </a:solidFill>
              </a:rPr>
              <a:t>MED-minimal erythemal dose</a:t>
            </a:r>
            <a:endParaRPr lang="en-US" dirty="0">
              <a:solidFill>
                <a:srgbClr val="0000FF"/>
              </a:solidFill>
            </a:endParaRPr>
          </a:p>
        </p:txBody>
      </p:sp>
    </p:spTree>
    <p:extLst>
      <p:ext uri="{BB962C8B-B14F-4D97-AF65-F5344CB8AC3E}">
        <p14:creationId xmlns:p14="http://schemas.microsoft.com/office/powerpoint/2010/main" val="2207111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animBg="1"/>
      <p:bldP spid="17" grpId="0" animBg="1"/>
      <p:bldP spid="18" grpId="0"/>
      <p:bldP spid="19" grpId="0"/>
      <p:bldP spid="25" grpId="0"/>
      <p:bldP spid="28" grpId="0"/>
      <p:bldP spid="32" grpId="0"/>
      <p:bldP spid="3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2"/>
          <p:cNvSpPr txBox="1">
            <a:spLocks noChangeArrowheads="1"/>
          </p:cNvSpPr>
          <p:nvPr/>
        </p:nvSpPr>
        <p:spPr bwMode="auto">
          <a:xfrm>
            <a:off x="0" y="48575"/>
            <a:ext cx="7543800" cy="765314"/>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eaLnBrk="1" hangingPunct="1"/>
            <a:r>
              <a:rPr lang="en-US" altLang="en-US" sz="4000" b="1" dirty="0" smtClean="0">
                <a:solidFill>
                  <a:srgbClr val="FFFFFF"/>
                </a:solidFill>
                <a:latin typeface="Calligraph421 BT" panose="03060702050402020204" pitchFamily="66" charset="0"/>
              </a:rPr>
              <a:t>Nucleotide Excision </a:t>
            </a:r>
            <a:r>
              <a:rPr lang="en-US" altLang="en-US" sz="4000" b="1" dirty="0">
                <a:solidFill>
                  <a:srgbClr val="FFFFFF"/>
                </a:solidFill>
                <a:latin typeface="Calligraph421 BT" panose="03060702050402020204" pitchFamily="66" charset="0"/>
              </a:rPr>
              <a:t>R</a:t>
            </a:r>
            <a:r>
              <a:rPr lang="en-US" altLang="en-US" sz="4000" b="1" dirty="0" smtClean="0">
                <a:solidFill>
                  <a:srgbClr val="FFFFFF"/>
                </a:solidFill>
                <a:latin typeface="Calligraph421 BT" panose="03060702050402020204" pitchFamily="66" charset="0"/>
              </a:rPr>
              <a:t>epair (NER) Mechanism</a:t>
            </a:r>
            <a:endParaRPr lang="en-US" altLang="en-US" sz="4000" b="1" dirty="0">
              <a:solidFill>
                <a:srgbClr val="FFFFFF"/>
              </a:solidFill>
              <a:latin typeface="Calligraph421 BT" panose="03060702050402020204" pitchFamily="66" charset="0"/>
            </a:endParaRPr>
          </a:p>
        </p:txBody>
      </p:sp>
      <p:grpSp>
        <p:nvGrpSpPr>
          <p:cNvPr id="56" name="Group 55"/>
          <p:cNvGrpSpPr/>
          <p:nvPr/>
        </p:nvGrpSpPr>
        <p:grpSpPr>
          <a:xfrm>
            <a:off x="1314450" y="1438964"/>
            <a:ext cx="5282548" cy="4961836"/>
            <a:chOff x="914400" y="953033"/>
            <a:chExt cx="5282548" cy="4961836"/>
          </a:xfrm>
        </p:grpSpPr>
        <p:pic>
          <p:nvPicPr>
            <p:cNvPr id="5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761" r="64056" b="79910"/>
            <a:stretch/>
          </p:blipFill>
          <p:spPr bwMode="auto">
            <a:xfrm>
              <a:off x="2362200" y="992872"/>
              <a:ext cx="2286000" cy="746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2" name="Rectangle 61"/>
            <p:cNvSpPr/>
            <p:nvPr/>
          </p:nvSpPr>
          <p:spPr>
            <a:xfrm>
              <a:off x="4514850" y="1160267"/>
              <a:ext cx="1358378" cy="523220"/>
            </a:xfrm>
            <a:prstGeom prst="rect">
              <a:avLst/>
            </a:prstGeom>
          </p:spPr>
          <p:txBody>
            <a:bodyPr wrap="square">
              <a:spAutoFit/>
            </a:bodyPr>
            <a:lstStyle/>
            <a:p>
              <a:pPr algn="ctr"/>
              <a:r>
                <a:rPr lang="en-US" sz="1400" b="1" dirty="0" smtClean="0">
                  <a:solidFill>
                    <a:schemeClr val="bg1"/>
                  </a:solidFill>
                  <a:latin typeface="Calligraph421 BT" panose="03060702050402020204" pitchFamily="66" charset="0"/>
                </a:rPr>
                <a:t>Formation of DNA dimers</a:t>
              </a:r>
              <a:endParaRPr lang="en-US" sz="1400" dirty="0" smtClean="0">
                <a:solidFill>
                  <a:schemeClr val="bg1"/>
                </a:solidFill>
                <a:latin typeface="Calligraph421 BT" panose="03060702050402020204" pitchFamily="66" charset="0"/>
              </a:endParaRPr>
            </a:p>
          </p:txBody>
        </p:sp>
        <p:sp>
          <p:nvSpPr>
            <p:cNvPr id="66" name="Rectangle 65"/>
            <p:cNvSpPr/>
            <p:nvPr/>
          </p:nvSpPr>
          <p:spPr>
            <a:xfrm>
              <a:off x="4505325" y="2285585"/>
              <a:ext cx="1447800" cy="523220"/>
            </a:xfrm>
            <a:prstGeom prst="rect">
              <a:avLst/>
            </a:prstGeom>
          </p:spPr>
          <p:txBody>
            <a:bodyPr wrap="square">
              <a:spAutoFit/>
            </a:bodyPr>
            <a:lstStyle/>
            <a:p>
              <a:pPr algn="ctr"/>
              <a:r>
                <a:rPr lang="en-US" sz="1400" b="1" dirty="0" smtClean="0">
                  <a:solidFill>
                    <a:schemeClr val="bg1"/>
                  </a:solidFill>
                  <a:latin typeface="Calligraph421 BT" panose="03060702050402020204" pitchFamily="66" charset="0"/>
                </a:rPr>
                <a:t>Recognition of dimer</a:t>
              </a:r>
              <a:endParaRPr lang="en-US" sz="1400" dirty="0" smtClean="0">
                <a:solidFill>
                  <a:schemeClr val="bg1"/>
                </a:solidFill>
                <a:latin typeface="Calligraph421 BT" panose="03060702050402020204" pitchFamily="66" charset="0"/>
              </a:endParaRPr>
            </a:p>
          </p:txBody>
        </p:sp>
        <p:sp>
          <p:nvSpPr>
            <p:cNvPr id="68" name="Rectangle 67"/>
            <p:cNvSpPr/>
            <p:nvPr/>
          </p:nvSpPr>
          <p:spPr>
            <a:xfrm>
              <a:off x="4552949" y="3447919"/>
              <a:ext cx="1320279" cy="523220"/>
            </a:xfrm>
            <a:prstGeom prst="rect">
              <a:avLst/>
            </a:prstGeom>
          </p:spPr>
          <p:txBody>
            <a:bodyPr wrap="square">
              <a:spAutoFit/>
            </a:bodyPr>
            <a:lstStyle/>
            <a:p>
              <a:pPr algn="ctr"/>
              <a:r>
                <a:rPr lang="en-US" sz="1400" b="1" dirty="0" smtClean="0">
                  <a:solidFill>
                    <a:schemeClr val="bg1"/>
                  </a:solidFill>
                  <a:latin typeface="Calligraph421 BT" panose="03060702050402020204" pitchFamily="66" charset="0"/>
                </a:rPr>
                <a:t>Unwinding of DNA</a:t>
              </a:r>
              <a:endParaRPr lang="en-US" sz="1400" dirty="0" smtClean="0">
                <a:solidFill>
                  <a:schemeClr val="bg1"/>
                </a:solidFill>
                <a:latin typeface="Calligraph421 BT" panose="03060702050402020204" pitchFamily="66" charset="0"/>
              </a:endParaRPr>
            </a:p>
          </p:txBody>
        </p:sp>
        <p:sp>
          <p:nvSpPr>
            <p:cNvPr id="82" name="Rectangle 81"/>
            <p:cNvSpPr/>
            <p:nvPr/>
          </p:nvSpPr>
          <p:spPr>
            <a:xfrm>
              <a:off x="4525250" y="4416418"/>
              <a:ext cx="1170700" cy="523220"/>
            </a:xfrm>
            <a:prstGeom prst="rect">
              <a:avLst/>
            </a:prstGeom>
          </p:spPr>
          <p:txBody>
            <a:bodyPr wrap="square">
              <a:spAutoFit/>
            </a:bodyPr>
            <a:lstStyle/>
            <a:p>
              <a:pPr algn="ctr"/>
              <a:r>
                <a:rPr lang="en-US" sz="1400" b="1" dirty="0" smtClean="0">
                  <a:solidFill>
                    <a:schemeClr val="bg1"/>
                  </a:solidFill>
                  <a:latin typeface="Calligraph421 BT" panose="03060702050402020204" pitchFamily="66" charset="0"/>
                </a:rPr>
                <a:t>Excision of dimer</a:t>
              </a:r>
              <a:endParaRPr lang="en-US" sz="1400" dirty="0" smtClean="0">
                <a:solidFill>
                  <a:schemeClr val="bg1"/>
                </a:solidFill>
                <a:latin typeface="Calligraph421 BT" panose="03060702050402020204" pitchFamily="66" charset="0"/>
              </a:endParaRPr>
            </a:p>
          </p:txBody>
        </p:sp>
        <p:sp>
          <p:nvSpPr>
            <p:cNvPr id="83" name="Lightning Bolt 82"/>
            <p:cNvSpPr/>
            <p:nvPr/>
          </p:nvSpPr>
          <p:spPr>
            <a:xfrm>
              <a:off x="2920058" y="953033"/>
              <a:ext cx="585142" cy="418567"/>
            </a:xfrm>
            <a:prstGeom prst="lightningBol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914400" y="1172844"/>
              <a:ext cx="1600200" cy="523220"/>
            </a:xfrm>
            <a:prstGeom prst="rect">
              <a:avLst/>
            </a:prstGeom>
          </p:spPr>
          <p:txBody>
            <a:bodyPr wrap="square">
              <a:spAutoFit/>
            </a:bodyPr>
            <a:lstStyle/>
            <a:p>
              <a:pPr algn="ctr"/>
              <a:r>
                <a:rPr lang="en-US" sz="1400" b="1" dirty="0" smtClean="0">
                  <a:solidFill>
                    <a:schemeClr val="bg1"/>
                  </a:solidFill>
                  <a:latin typeface="Calligraph421 BT" panose="03060702050402020204" pitchFamily="66" charset="0"/>
                </a:rPr>
                <a:t>CPDs and 6-4-PPs</a:t>
              </a:r>
              <a:endParaRPr lang="en-US" sz="1400" dirty="0" smtClean="0">
                <a:solidFill>
                  <a:schemeClr val="bg1"/>
                </a:solidFill>
                <a:latin typeface="Calligraph421 BT" panose="03060702050402020204" pitchFamily="66" charset="0"/>
              </a:endParaRPr>
            </a:p>
          </p:txBody>
        </p:sp>
        <p:grpSp>
          <p:nvGrpSpPr>
            <p:cNvPr id="91" name="Group 90"/>
            <p:cNvGrpSpPr/>
            <p:nvPr/>
          </p:nvGrpSpPr>
          <p:grpSpPr>
            <a:xfrm>
              <a:off x="2401578" y="3244016"/>
              <a:ext cx="2286000" cy="746959"/>
              <a:chOff x="2411103" y="3291641"/>
              <a:chExt cx="2286000" cy="746959"/>
            </a:xfrm>
          </p:grpSpPr>
          <p:pic>
            <p:nvPicPr>
              <p:cNvPr id="1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7753" r="64056" b="57918"/>
              <a:stretch/>
            </p:blipFill>
            <p:spPr bwMode="auto">
              <a:xfrm>
                <a:off x="2411103" y="3291641"/>
                <a:ext cx="2286000" cy="746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9" name="Rectangle 118"/>
              <p:cNvSpPr/>
              <p:nvPr/>
            </p:nvSpPr>
            <p:spPr>
              <a:xfrm>
                <a:off x="3787254" y="3713410"/>
                <a:ext cx="762000" cy="1488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p:cNvSpPr/>
              <p:nvPr/>
            </p:nvSpPr>
            <p:spPr>
              <a:xfrm>
                <a:off x="2700660" y="3560161"/>
                <a:ext cx="609600" cy="321478"/>
              </a:xfrm>
              <a:prstGeom prst="ellipse">
                <a:avLst/>
              </a:prstGeom>
              <a:solidFill>
                <a:srgbClr val="F68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Oval 120"/>
              <p:cNvSpPr/>
              <p:nvPr/>
            </p:nvSpPr>
            <p:spPr>
              <a:xfrm>
                <a:off x="3157860" y="3573301"/>
                <a:ext cx="609600" cy="32147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extBox 121"/>
              <p:cNvSpPr txBox="1"/>
              <p:nvPr/>
            </p:nvSpPr>
            <p:spPr>
              <a:xfrm>
                <a:off x="2786463" y="3603158"/>
                <a:ext cx="396262" cy="246221"/>
              </a:xfrm>
              <a:prstGeom prst="rect">
                <a:avLst/>
              </a:prstGeom>
              <a:noFill/>
            </p:spPr>
            <p:txBody>
              <a:bodyPr wrap="none" rtlCol="0">
                <a:spAutoFit/>
              </a:bodyPr>
              <a:lstStyle/>
              <a:p>
                <a:r>
                  <a:rPr lang="en-US" sz="1000" b="1" dirty="0" smtClean="0"/>
                  <a:t>XPB</a:t>
                </a:r>
                <a:endParaRPr lang="en-US" sz="1000" b="1" dirty="0"/>
              </a:p>
            </p:txBody>
          </p:sp>
          <p:sp>
            <p:nvSpPr>
              <p:cNvPr id="123" name="TextBox 122"/>
              <p:cNvSpPr txBox="1"/>
              <p:nvPr/>
            </p:nvSpPr>
            <p:spPr>
              <a:xfrm>
                <a:off x="3265348" y="3624519"/>
                <a:ext cx="404278" cy="246221"/>
              </a:xfrm>
              <a:prstGeom prst="rect">
                <a:avLst/>
              </a:prstGeom>
              <a:noFill/>
            </p:spPr>
            <p:txBody>
              <a:bodyPr wrap="none" rtlCol="0">
                <a:spAutoFit/>
              </a:bodyPr>
              <a:lstStyle/>
              <a:p>
                <a:r>
                  <a:rPr lang="en-US" sz="1000" b="1" dirty="0" smtClean="0"/>
                  <a:t>XPD</a:t>
                </a:r>
                <a:endParaRPr lang="en-US" sz="1000" b="1" dirty="0"/>
              </a:p>
            </p:txBody>
          </p:sp>
        </p:grpSp>
        <p:grpSp>
          <p:nvGrpSpPr>
            <p:cNvPr id="92" name="Group 91"/>
            <p:cNvGrpSpPr/>
            <p:nvPr/>
          </p:nvGrpSpPr>
          <p:grpSpPr>
            <a:xfrm>
              <a:off x="2381250" y="2076450"/>
              <a:ext cx="2286000" cy="774068"/>
              <a:chOff x="2438400" y="2121231"/>
              <a:chExt cx="2286000" cy="774068"/>
            </a:xfrm>
          </p:grpSpPr>
          <p:pic>
            <p:nvPicPr>
              <p:cNvPr id="1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761" r="64056" b="79910"/>
              <a:stretch/>
            </p:blipFill>
            <p:spPr bwMode="auto">
              <a:xfrm>
                <a:off x="2438400" y="2121231"/>
                <a:ext cx="2286000" cy="746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2" name="Oval 111"/>
              <p:cNvSpPr/>
              <p:nvPr/>
            </p:nvSpPr>
            <p:spPr>
              <a:xfrm>
                <a:off x="3554103" y="2229886"/>
                <a:ext cx="228600" cy="564346"/>
              </a:xfrm>
              <a:prstGeom prst="ellipse">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rot="2237988">
                <a:off x="3792038" y="2330953"/>
                <a:ext cx="228600" cy="56434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rot="18733405">
                <a:off x="3298203" y="2347780"/>
                <a:ext cx="228600" cy="56434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TextBox 114"/>
              <p:cNvSpPr txBox="1"/>
              <p:nvPr/>
            </p:nvSpPr>
            <p:spPr>
              <a:xfrm rot="2536858">
                <a:off x="3202788" y="2499355"/>
                <a:ext cx="401072" cy="246221"/>
              </a:xfrm>
              <a:prstGeom prst="rect">
                <a:avLst/>
              </a:prstGeom>
              <a:noFill/>
            </p:spPr>
            <p:txBody>
              <a:bodyPr wrap="none" rtlCol="0">
                <a:spAutoFit/>
              </a:bodyPr>
              <a:lstStyle/>
              <a:p>
                <a:r>
                  <a:rPr lang="en-US" sz="1000" b="1" dirty="0" smtClean="0"/>
                  <a:t>XPA</a:t>
                </a:r>
                <a:endParaRPr lang="en-US" sz="1000" b="1" dirty="0"/>
              </a:p>
            </p:txBody>
          </p:sp>
          <p:sp>
            <p:nvSpPr>
              <p:cNvPr id="116" name="TextBox 115"/>
              <p:cNvSpPr txBox="1"/>
              <p:nvPr/>
            </p:nvSpPr>
            <p:spPr>
              <a:xfrm rot="18328817">
                <a:off x="3704710" y="2484903"/>
                <a:ext cx="391454" cy="246221"/>
              </a:xfrm>
              <a:prstGeom prst="rect">
                <a:avLst/>
              </a:prstGeom>
              <a:noFill/>
            </p:spPr>
            <p:txBody>
              <a:bodyPr wrap="none" rtlCol="0">
                <a:spAutoFit/>
              </a:bodyPr>
              <a:lstStyle/>
              <a:p>
                <a:r>
                  <a:rPr lang="en-US" sz="1000" b="1" dirty="0" smtClean="0"/>
                  <a:t>XPC</a:t>
                </a:r>
                <a:endParaRPr lang="en-US" sz="1000" b="1" dirty="0"/>
              </a:p>
            </p:txBody>
          </p:sp>
          <p:sp>
            <p:nvSpPr>
              <p:cNvPr id="117" name="TextBox 116"/>
              <p:cNvSpPr txBox="1"/>
              <p:nvPr/>
            </p:nvSpPr>
            <p:spPr>
              <a:xfrm rot="278558">
                <a:off x="3472142" y="2343997"/>
                <a:ext cx="402674" cy="246221"/>
              </a:xfrm>
              <a:prstGeom prst="rect">
                <a:avLst/>
              </a:prstGeom>
              <a:noFill/>
            </p:spPr>
            <p:txBody>
              <a:bodyPr wrap="none" rtlCol="0">
                <a:spAutoFit/>
              </a:bodyPr>
              <a:lstStyle/>
              <a:p>
                <a:r>
                  <a:rPr lang="en-US" sz="1000" b="1" dirty="0"/>
                  <a:t>R</a:t>
                </a:r>
                <a:r>
                  <a:rPr lang="en-US" sz="1000" b="1" dirty="0" smtClean="0"/>
                  <a:t>PA</a:t>
                </a:r>
                <a:endParaRPr lang="en-US" sz="1000" b="1" dirty="0"/>
              </a:p>
            </p:txBody>
          </p:sp>
        </p:grpSp>
        <p:grpSp>
          <p:nvGrpSpPr>
            <p:cNvPr id="93" name="Group 92"/>
            <p:cNvGrpSpPr/>
            <p:nvPr/>
          </p:nvGrpSpPr>
          <p:grpSpPr>
            <a:xfrm>
              <a:off x="2401578" y="4343400"/>
              <a:ext cx="2285999" cy="591192"/>
              <a:chOff x="2479626" y="4666608"/>
              <a:chExt cx="2285999" cy="591192"/>
            </a:xfrm>
          </p:grpSpPr>
          <p:pic>
            <p:nvPicPr>
              <p:cNvPr id="1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18" t="50123" r="64414" b="40081"/>
              <a:stretch/>
            </p:blipFill>
            <p:spPr bwMode="auto">
              <a:xfrm>
                <a:off x="2479626" y="4720300"/>
                <a:ext cx="2285999" cy="510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7" name="Oval 106"/>
              <p:cNvSpPr/>
              <p:nvPr/>
            </p:nvSpPr>
            <p:spPr>
              <a:xfrm>
                <a:off x="4104626" y="4666608"/>
                <a:ext cx="267207" cy="56434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2997391" y="4693454"/>
                <a:ext cx="279374" cy="564346"/>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extBox 108"/>
              <p:cNvSpPr txBox="1"/>
              <p:nvPr/>
            </p:nvSpPr>
            <p:spPr>
              <a:xfrm>
                <a:off x="2935295" y="4833734"/>
                <a:ext cx="405880" cy="246221"/>
              </a:xfrm>
              <a:prstGeom prst="rect">
                <a:avLst/>
              </a:prstGeom>
              <a:noFill/>
            </p:spPr>
            <p:txBody>
              <a:bodyPr wrap="none" rtlCol="0">
                <a:spAutoFit/>
              </a:bodyPr>
              <a:lstStyle/>
              <a:p>
                <a:r>
                  <a:rPr lang="en-US" sz="1000" b="1" dirty="0" smtClean="0"/>
                  <a:t>XPG</a:t>
                </a:r>
                <a:endParaRPr lang="en-US" sz="1000" b="1" dirty="0"/>
              </a:p>
            </p:txBody>
          </p:sp>
          <p:sp>
            <p:nvSpPr>
              <p:cNvPr id="110" name="TextBox 109"/>
              <p:cNvSpPr txBox="1"/>
              <p:nvPr/>
            </p:nvSpPr>
            <p:spPr>
              <a:xfrm>
                <a:off x="4030893" y="4821142"/>
                <a:ext cx="383438" cy="246221"/>
              </a:xfrm>
              <a:prstGeom prst="rect">
                <a:avLst/>
              </a:prstGeom>
              <a:noFill/>
            </p:spPr>
            <p:txBody>
              <a:bodyPr wrap="none" rtlCol="0">
                <a:spAutoFit/>
              </a:bodyPr>
              <a:lstStyle/>
              <a:p>
                <a:r>
                  <a:rPr lang="en-US" sz="1000" b="1" dirty="0" smtClean="0"/>
                  <a:t>XPF</a:t>
                </a:r>
                <a:endParaRPr lang="en-US" sz="1000" b="1" dirty="0"/>
              </a:p>
            </p:txBody>
          </p:sp>
        </p:grpSp>
        <p:sp>
          <p:nvSpPr>
            <p:cNvPr id="94" name="Rectangle 93"/>
            <p:cNvSpPr/>
            <p:nvPr/>
          </p:nvSpPr>
          <p:spPr>
            <a:xfrm>
              <a:off x="4592300" y="5381625"/>
              <a:ext cx="1604648" cy="523220"/>
            </a:xfrm>
            <a:prstGeom prst="rect">
              <a:avLst/>
            </a:prstGeom>
          </p:spPr>
          <p:txBody>
            <a:bodyPr wrap="square">
              <a:spAutoFit/>
            </a:bodyPr>
            <a:lstStyle/>
            <a:p>
              <a:pPr algn="ctr"/>
              <a:r>
                <a:rPr lang="en-US" sz="1400" b="1" dirty="0" smtClean="0">
                  <a:solidFill>
                    <a:schemeClr val="bg1"/>
                  </a:solidFill>
                  <a:latin typeface="Calligraph421 BT" panose="03060702050402020204" pitchFamily="66" charset="0"/>
                </a:rPr>
                <a:t>Gap filled by DNA polymerase</a:t>
              </a:r>
              <a:endParaRPr lang="en-US" sz="1400" dirty="0" smtClean="0">
                <a:solidFill>
                  <a:schemeClr val="bg1"/>
                </a:solidFill>
                <a:latin typeface="Calligraph421 BT" panose="03060702050402020204" pitchFamily="66" charset="0"/>
              </a:endParaRPr>
            </a:p>
          </p:txBody>
        </p:sp>
        <p:grpSp>
          <p:nvGrpSpPr>
            <p:cNvPr id="95" name="Group 94"/>
            <p:cNvGrpSpPr/>
            <p:nvPr/>
          </p:nvGrpSpPr>
          <p:grpSpPr>
            <a:xfrm>
              <a:off x="2386742" y="5362575"/>
              <a:ext cx="2286000" cy="552294"/>
              <a:chOff x="2491517" y="5861932"/>
              <a:chExt cx="2286000" cy="552294"/>
            </a:xfrm>
          </p:grpSpPr>
          <p:pic>
            <p:nvPicPr>
              <p:cNvPr id="10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8749" r="64056" b="20657"/>
              <a:stretch/>
            </p:blipFill>
            <p:spPr bwMode="auto">
              <a:xfrm>
                <a:off x="2491517" y="5861932"/>
                <a:ext cx="2286000" cy="552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5" name="Oval 104"/>
              <p:cNvSpPr/>
              <p:nvPr/>
            </p:nvSpPr>
            <p:spPr>
              <a:xfrm>
                <a:off x="2998183" y="5950318"/>
                <a:ext cx="507017" cy="369332"/>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6" name="Rectangle 95"/>
            <p:cNvSpPr/>
            <p:nvPr/>
          </p:nvSpPr>
          <p:spPr>
            <a:xfrm>
              <a:off x="1133474" y="2143043"/>
              <a:ext cx="1295401" cy="738664"/>
            </a:xfrm>
            <a:prstGeom prst="rect">
              <a:avLst/>
            </a:prstGeom>
          </p:spPr>
          <p:txBody>
            <a:bodyPr wrap="square">
              <a:spAutoFit/>
            </a:bodyPr>
            <a:lstStyle/>
            <a:p>
              <a:pPr algn="ctr"/>
              <a:r>
                <a:rPr lang="en-US" sz="1400" b="1" dirty="0" smtClean="0">
                  <a:solidFill>
                    <a:schemeClr val="bg1"/>
                  </a:solidFill>
                  <a:latin typeface="Calligraph421 BT" panose="03060702050402020204" pitchFamily="66" charset="0"/>
                </a:rPr>
                <a:t>DNA damage</a:t>
              </a:r>
            </a:p>
            <a:p>
              <a:pPr algn="ctr"/>
              <a:r>
                <a:rPr lang="en-US" sz="1400" b="1" dirty="0" smtClean="0">
                  <a:solidFill>
                    <a:schemeClr val="bg1"/>
                  </a:solidFill>
                  <a:latin typeface="Calligraph421 BT" panose="03060702050402020204" pitchFamily="66" charset="0"/>
                </a:rPr>
                <a:t> recognizing </a:t>
              </a:r>
            </a:p>
            <a:p>
              <a:pPr algn="ctr"/>
              <a:r>
                <a:rPr lang="en-US" sz="1400" b="1" dirty="0" smtClean="0">
                  <a:solidFill>
                    <a:schemeClr val="bg1"/>
                  </a:solidFill>
                  <a:latin typeface="Calligraph421 BT" panose="03060702050402020204" pitchFamily="66" charset="0"/>
                </a:rPr>
                <a:t>proteins</a:t>
              </a:r>
              <a:endParaRPr lang="en-US" sz="1400" dirty="0" smtClean="0">
                <a:solidFill>
                  <a:schemeClr val="bg1"/>
                </a:solidFill>
                <a:latin typeface="Calligraph421 BT" panose="03060702050402020204" pitchFamily="66" charset="0"/>
              </a:endParaRPr>
            </a:p>
          </p:txBody>
        </p:sp>
        <p:sp>
          <p:nvSpPr>
            <p:cNvPr id="97" name="Rectangle 96"/>
            <p:cNvSpPr/>
            <p:nvPr/>
          </p:nvSpPr>
          <p:spPr>
            <a:xfrm>
              <a:off x="1400175" y="3535736"/>
              <a:ext cx="1186263" cy="307777"/>
            </a:xfrm>
            <a:prstGeom prst="rect">
              <a:avLst/>
            </a:prstGeom>
          </p:spPr>
          <p:txBody>
            <a:bodyPr wrap="square">
              <a:spAutoFit/>
            </a:bodyPr>
            <a:lstStyle/>
            <a:p>
              <a:pPr algn="ctr"/>
              <a:r>
                <a:rPr lang="en-US" sz="1400" b="1" dirty="0" smtClean="0">
                  <a:solidFill>
                    <a:schemeClr val="bg1"/>
                  </a:solidFill>
                  <a:latin typeface="Calligraph421 BT" panose="03060702050402020204" pitchFamily="66" charset="0"/>
                </a:rPr>
                <a:t>Helicase</a:t>
              </a:r>
              <a:endParaRPr lang="en-US" sz="1400" dirty="0" smtClean="0">
                <a:solidFill>
                  <a:schemeClr val="bg1"/>
                </a:solidFill>
                <a:latin typeface="Calligraph421 BT" panose="03060702050402020204" pitchFamily="66" charset="0"/>
              </a:endParaRPr>
            </a:p>
          </p:txBody>
        </p:sp>
        <p:sp>
          <p:nvSpPr>
            <p:cNvPr id="98" name="Rectangle 97"/>
            <p:cNvSpPr/>
            <p:nvPr/>
          </p:nvSpPr>
          <p:spPr>
            <a:xfrm>
              <a:off x="1200150" y="4505325"/>
              <a:ext cx="1262463" cy="307777"/>
            </a:xfrm>
            <a:prstGeom prst="rect">
              <a:avLst/>
            </a:prstGeom>
          </p:spPr>
          <p:txBody>
            <a:bodyPr wrap="square">
              <a:spAutoFit/>
            </a:bodyPr>
            <a:lstStyle/>
            <a:p>
              <a:pPr algn="ctr"/>
              <a:r>
                <a:rPr lang="en-US" sz="1400" b="1" dirty="0" smtClean="0">
                  <a:solidFill>
                    <a:schemeClr val="bg1"/>
                  </a:solidFill>
                  <a:latin typeface="Calligraph421 BT" panose="03060702050402020204" pitchFamily="66" charset="0"/>
                </a:rPr>
                <a:t>Endonuclease</a:t>
              </a:r>
              <a:endParaRPr lang="en-US" sz="1400" dirty="0" smtClean="0">
                <a:solidFill>
                  <a:schemeClr val="bg1"/>
                </a:solidFill>
                <a:latin typeface="Calligraph421 BT" panose="03060702050402020204" pitchFamily="66" charset="0"/>
              </a:endParaRPr>
            </a:p>
          </p:txBody>
        </p:sp>
        <p:sp>
          <p:nvSpPr>
            <p:cNvPr id="99" name="Rectangle 98"/>
            <p:cNvSpPr/>
            <p:nvPr/>
          </p:nvSpPr>
          <p:spPr>
            <a:xfrm>
              <a:off x="1401381" y="5453104"/>
              <a:ext cx="1046544" cy="307777"/>
            </a:xfrm>
            <a:prstGeom prst="rect">
              <a:avLst/>
            </a:prstGeom>
          </p:spPr>
          <p:txBody>
            <a:bodyPr wrap="square">
              <a:spAutoFit/>
            </a:bodyPr>
            <a:lstStyle/>
            <a:p>
              <a:pPr algn="ctr"/>
              <a:r>
                <a:rPr lang="en-US" sz="1400" b="1" dirty="0" smtClean="0">
                  <a:solidFill>
                    <a:schemeClr val="bg1"/>
                  </a:solidFill>
                  <a:latin typeface="Calligraph421 BT" panose="03060702050402020204" pitchFamily="66" charset="0"/>
                </a:rPr>
                <a:t>Polymerase</a:t>
              </a:r>
              <a:endParaRPr lang="en-US" sz="1400" dirty="0" smtClean="0">
                <a:solidFill>
                  <a:schemeClr val="bg1"/>
                </a:solidFill>
                <a:latin typeface="Calligraph421 BT" panose="03060702050402020204" pitchFamily="66" charset="0"/>
              </a:endParaRPr>
            </a:p>
          </p:txBody>
        </p:sp>
        <p:sp>
          <p:nvSpPr>
            <p:cNvPr id="100" name="Down Arrow 99"/>
            <p:cNvSpPr/>
            <p:nvPr/>
          </p:nvSpPr>
          <p:spPr>
            <a:xfrm>
              <a:off x="3462650" y="1682681"/>
              <a:ext cx="302721" cy="429025"/>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Down Arrow 100"/>
            <p:cNvSpPr/>
            <p:nvPr/>
          </p:nvSpPr>
          <p:spPr>
            <a:xfrm>
              <a:off x="3474900" y="2878500"/>
              <a:ext cx="302721" cy="429025"/>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Down Arrow 101"/>
            <p:cNvSpPr/>
            <p:nvPr/>
          </p:nvSpPr>
          <p:spPr>
            <a:xfrm>
              <a:off x="3505200" y="3971525"/>
              <a:ext cx="302721" cy="429025"/>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Down Arrow 102"/>
            <p:cNvSpPr/>
            <p:nvPr/>
          </p:nvSpPr>
          <p:spPr>
            <a:xfrm>
              <a:off x="3505200" y="4933950"/>
              <a:ext cx="302721" cy="429025"/>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096821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885" r="6132" b="47987"/>
          <a:stretch/>
        </p:blipFill>
        <p:spPr bwMode="auto">
          <a:xfrm>
            <a:off x="228600" y="2057400"/>
            <a:ext cx="8669834"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 name="Rectangle 2"/>
          <p:cNvSpPr txBox="1">
            <a:spLocks noChangeArrowheads="1"/>
          </p:cNvSpPr>
          <p:nvPr/>
        </p:nvSpPr>
        <p:spPr bwMode="auto">
          <a:xfrm>
            <a:off x="0" y="149086"/>
            <a:ext cx="9144000" cy="765314"/>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eaLnBrk="1" hangingPunct="1"/>
            <a:r>
              <a:rPr lang="en-US" altLang="en-US" sz="3600" b="1" dirty="0">
                <a:solidFill>
                  <a:srgbClr val="FFFFFF"/>
                </a:solidFill>
                <a:latin typeface="Calligraph421 BT" panose="03060702050402020204" pitchFamily="66" charset="0"/>
              </a:rPr>
              <a:t>Nucleotide excision repair (NER) mechanism is involved in repair of CPDs and 6-4-PPs</a:t>
            </a:r>
          </a:p>
        </p:txBody>
      </p:sp>
    </p:spTree>
    <p:extLst>
      <p:ext uri="{BB962C8B-B14F-4D97-AF65-F5344CB8AC3E}">
        <p14:creationId xmlns:p14="http://schemas.microsoft.com/office/powerpoint/2010/main" val="14848642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0" y="200974"/>
            <a:ext cx="9144000" cy="1170625"/>
          </a:xfrm>
          <a:prstGeom prst="rect">
            <a:avLst/>
          </a:prstGeom>
          <a:noFill/>
          <a:ln>
            <a:noFill/>
          </a:ln>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eaLnBrk="1" hangingPunct="1"/>
            <a:r>
              <a:rPr lang="en-US" altLang="en-US" sz="2400" b="1" dirty="0">
                <a:solidFill>
                  <a:srgbClr val="FFFFFF"/>
                </a:solidFill>
                <a:latin typeface="Calligraph421 BT" panose="03060702050402020204" pitchFamily="66" charset="0"/>
              </a:rPr>
              <a:t>Silver nanoparticles enhances the anti-oxidant capacity of HaCaT cells by increasing SOD/CAT/GPX activity to counterbalance the oxidative stress generated by UVB exposure</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320" y="1678243"/>
            <a:ext cx="6736080" cy="4941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58054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382486"/>
            <a:ext cx="7406640" cy="4157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 name="Rectangle 2"/>
          <p:cNvSpPr txBox="1">
            <a:spLocks noChangeArrowheads="1"/>
          </p:cNvSpPr>
          <p:nvPr/>
        </p:nvSpPr>
        <p:spPr bwMode="auto">
          <a:xfrm>
            <a:off x="0" y="48575"/>
            <a:ext cx="9144000" cy="765314"/>
          </a:xfrm>
          <a:prstGeom prst="rect">
            <a:avLst/>
          </a:pr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nstantia" pitchFamily="18" charset="0"/>
                <a:cs typeface="Arial" charset="0"/>
              </a:defRPr>
            </a:lvl1pPr>
            <a:lvl2pPr marL="742950" indent="-285750">
              <a:defRPr>
                <a:solidFill>
                  <a:schemeClr val="tx1"/>
                </a:solidFill>
                <a:latin typeface="Constantia" pitchFamily="18" charset="0"/>
                <a:cs typeface="Arial" charset="0"/>
              </a:defRPr>
            </a:lvl2pPr>
            <a:lvl3pPr marL="1143000" indent="-228600">
              <a:defRPr>
                <a:solidFill>
                  <a:schemeClr val="tx1"/>
                </a:solidFill>
                <a:latin typeface="Constantia" pitchFamily="18" charset="0"/>
                <a:cs typeface="Arial" charset="0"/>
              </a:defRPr>
            </a:lvl3pPr>
            <a:lvl4pPr marL="1600200" indent="-228600">
              <a:defRPr>
                <a:solidFill>
                  <a:schemeClr val="tx1"/>
                </a:solidFill>
                <a:latin typeface="Constantia" pitchFamily="18" charset="0"/>
                <a:cs typeface="Arial" charset="0"/>
              </a:defRPr>
            </a:lvl4pPr>
            <a:lvl5pPr marL="2057400" indent="-228600">
              <a:defRPr>
                <a:solidFill>
                  <a:schemeClr val="tx1"/>
                </a:solidFill>
                <a:latin typeface="Constantia" pitchFamily="18" charset="0"/>
                <a:cs typeface="Arial" charset="0"/>
              </a:defRPr>
            </a:lvl5pPr>
            <a:lvl6pPr marL="2514600" indent="-228600" eaLnBrk="0" fontAlgn="base" hangingPunct="0">
              <a:spcBef>
                <a:spcPct val="0"/>
              </a:spcBef>
              <a:spcAft>
                <a:spcPct val="0"/>
              </a:spcAft>
              <a:defRPr>
                <a:solidFill>
                  <a:schemeClr val="tx1"/>
                </a:solidFill>
                <a:latin typeface="Constantia" pitchFamily="18" charset="0"/>
                <a:cs typeface="Arial" charset="0"/>
              </a:defRPr>
            </a:lvl6pPr>
            <a:lvl7pPr marL="2971800" indent="-228600" eaLnBrk="0" fontAlgn="base" hangingPunct="0">
              <a:spcBef>
                <a:spcPct val="0"/>
              </a:spcBef>
              <a:spcAft>
                <a:spcPct val="0"/>
              </a:spcAft>
              <a:defRPr>
                <a:solidFill>
                  <a:schemeClr val="tx1"/>
                </a:solidFill>
                <a:latin typeface="Constantia" pitchFamily="18" charset="0"/>
                <a:cs typeface="Arial" charset="0"/>
              </a:defRPr>
            </a:lvl7pPr>
            <a:lvl8pPr marL="3429000" indent="-228600" eaLnBrk="0" fontAlgn="base" hangingPunct="0">
              <a:spcBef>
                <a:spcPct val="0"/>
              </a:spcBef>
              <a:spcAft>
                <a:spcPct val="0"/>
              </a:spcAft>
              <a:defRPr>
                <a:solidFill>
                  <a:schemeClr val="tx1"/>
                </a:solidFill>
                <a:latin typeface="Constantia" pitchFamily="18" charset="0"/>
                <a:cs typeface="Arial" charset="0"/>
              </a:defRPr>
            </a:lvl8pPr>
            <a:lvl9pPr marL="3886200" indent="-228600" eaLnBrk="0" fontAlgn="base" hangingPunct="0">
              <a:spcBef>
                <a:spcPct val="0"/>
              </a:spcBef>
              <a:spcAft>
                <a:spcPct val="0"/>
              </a:spcAft>
              <a:defRPr>
                <a:solidFill>
                  <a:schemeClr val="tx1"/>
                </a:solidFill>
                <a:latin typeface="Constantia" pitchFamily="18" charset="0"/>
                <a:cs typeface="Arial" charset="0"/>
              </a:defRPr>
            </a:lvl9pPr>
          </a:lstStyle>
          <a:p>
            <a:pPr algn="ctr" eaLnBrk="1" hangingPunct="1"/>
            <a:r>
              <a:rPr lang="en-US" altLang="en-US" sz="2200" b="1" dirty="0" smtClean="0">
                <a:solidFill>
                  <a:srgbClr val="FFFFFF"/>
                </a:solidFill>
                <a:latin typeface="Arial" charset="0"/>
              </a:rPr>
              <a:t>Toxicity evaluation of silver, zinc oxide and titanium dioxide nanoparticles in HaCaT cells</a:t>
            </a:r>
            <a:endParaRPr lang="en-US" altLang="en-US" sz="2200" b="1" dirty="0">
              <a:solidFill>
                <a:srgbClr val="FFFFFF"/>
              </a:solidFill>
              <a:latin typeface="Arial" charset="0"/>
            </a:endParaRPr>
          </a:p>
        </p:txBody>
      </p:sp>
    </p:spTree>
    <p:extLst>
      <p:ext uri="{BB962C8B-B14F-4D97-AF65-F5344CB8AC3E}">
        <p14:creationId xmlns:p14="http://schemas.microsoft.com/office/powerpoint/2010/main" val="3648144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762000"/>
            <a:ext cx="8153400" cy="3600986"/>
          </a:xfrm>
          <a:prstGeom prst="rect">
            <a:avLst/>
          </a:prstGeom>
        </p:spPr>
        <p:txBody>
          <a:bodyPr wrap="square">
            <a:spAutoFit/>
          </a:bodyPr>
          <a:lstStyle/>
          <a:p>
            <a:pPr marL="285750" indent="-285750">
              <a:buFont typeface="Arial" panose="020B0604020202020204" pitchFamily="34" charset="0"/>
              <a:buChar char="•"/>
            </a:pPr>
            <a:r>
              <a:rPr lang="en-US" sz="1200" b="1" dirty="0">
                <a:latin typeface="Arial" panose="020B0604020202020204" pitchFamily="34" charset="0"/>
                <a:cs typeface="Arial" panose="020B0604020202020204" pitchFamily="34" charset="0"/>
              </a:rPr>
              <a:t>Reactive oxygen species</a:t>
            </a:r>
            <a:r>
              <a:rPr lang="en-US" sz="1200" dirty="0">
                <a:latin typeface="Arial" panose="020B0604020202020204" pitchFamily="34" charset="0"/>
                <a:cs typeface="Arial" panose="020B0604020202020204" pitchFamily="34" charset="0"/>
              </a:rPr>
              <a:t> (ROS) are chemically reactive molecules containing oxygen. Examples include </a:t>
            </a:r>
            <a:r>
              <a:rPr lang="en-US" sz="1200" dirty="0">
                <a:latin typeface="Arial" panose="020B0604020202020204" pitchFamily="34" charset="0"/>
                <a:cs typeface="Arial" panose="020B0604020202020204" pitchFamily="34" charset="0"/>
                <a:hlinkClick r:id="rId2" tooltip="Peroxide"/>
              </a:rPr>
              <a:t>peroxides</a:t>
            </a:r>
            <a:r>
              <a:rPr lang="en-US" sz="12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hlinkClick r:id="rId3" tooltip="Superoxide"/>
              </a:rPr>
              <a:t>superoxide</a:t>
            </a:r>
            <a:r>
              <a:rPr lang="en-US" sz="12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hlinkClick r:id="rId4" tooltip="Hydroxyl radical"/>
              </a:rPr>
              <a:t>hydroxyl radical</a:t>
            </a:r>
            <a:r>
              <a:rPr lang="en-US" sz="1200" dirty="0">
                <a:latin typeface="Arial" panose="020B0604020202020204" pitchFamily="34" charset="0"/>
                <a:cs typeface="Arial" panose="020B0604020202020204" pitchFamily="34" charset="0"/>
              </a:rPr>
              <a:t>, and </a:t>
            </a:r>
            <a:r>
              <a:rPr lang="en-US" sz="1200" dirty="0">
                <a:latin typeface="Arial" panose="020B0604020202020204" pitchFamily="34" charset="0"/>
                <a:cs typeface="Arial" panose="020B0604020202020204" pitchFamily="34" charset="0"/>
                <a:hlinkClick r:id="rId5" tooltip="Singlet oxygen"/>
              </a:rPr>
              <a:t>singlet oxygen</a:t>
            </a:r>
            <a:r>
              <a:rPr lang="en-US" sz="120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1200" dirty="0" smtClean="0">
                <a:latin typeface="Arial" panose="020B0604020202020204" pitchFamily="34" charset="0"/>
                <a:cs typeface="Arial" panose="020B0604020202020204" pitchFamily="34" charset="0"/>
              </a:rPr>
              <a:t>They are natural </a:t>
            </a:r>
            <a:r>
              <a:rPr lang="en-US" sz="1200" dirty="0">
                <a:latin typeface="Arial" panose="020B0604020202020204" pitchFamily="34" charset="0"/>
                <a:cs typeface="Arial" panose="020B0604020202020204" pitchFamily="34" charset="0"/>
              </a:rPr>
              <a:t>byproduct of the normal metabolism of </a:t>
            </a:r>
            <a:r>
              <a:rPr lang="en-US" sz="1200" dirty="0">
                <a:latin typeface="Arial" panose="020B0604020202020204" pitchFamily="34" charset="0"/>
                <a:cs typeface="Arial" panose="020B0604020202020204" pitchFamily="34" charset="0"/>
                <a:hlinkClick r:id="rId6" tooltip="Oxygen"/>
              </a:rPr>
              <a:t>oxygen</a:t>
            </a:r>
            <a:r>
              <a:rPr lang="en-US" sz="1200" dirty="0">
                <a:latin typeface="Arial" panose="020B0604020202020204" pitchFamily="34" charset="0"/>
                <a:cs typeface="Arial" panose="020B0604020202020204" pitchFamily="34" charset="0"/>
              </a:rPr>
              <a:t> and have important roles in </a:t>
            </a:r>
            <a:r>
              <a:rPr lang="en-US" sz="1200" dirty="0">
                <a:latin typeface="Arial" panose="020B0604020202020204" pitchFamily="34" charset="0"/>
                <a:cs typeface="Arial" panose="020B0604020202020204" pitchFamily="34" charset="0"/>
                <a:hlinkClick r:id="rId7" tooltip="Cell signaling"/>
              </a:rPr>
              <a:t>cell signaling</a:t>
            </a:r>
            <a:r>
              <a:rPr lang="en-US" sz="1200" dirty="0">
                <a:latin typeface="Arial" panose="020B0604020202020204" pitchFamily="34" charset="0"/>
                <a:cs typeface="Arial" panose="020B0604020202020204" pitchFamily="34" charset="0"/>
              </a:rPr>
              <a:t> and </a:t>
            </a:r>
            <a:r>
              <a:rPr lang="en-US" sz="1200" dirty="0" smtClean="0">
                <a:latin typeface="Arial" panose="020B0604020202020204" pitchFamily="34" charset="0"/>
                <a:cs typeface="Arial" panose="020B0604020202020204" pitchFamily="34" charset="0"/>
                <a:hlinkClick r:id="rId8" tooltip="Homeostasis"/>
              </a:rPr>
              <a:t>homeostasis</a:t>
            </a:r>
            <a:r>
              <a:rPr lang="en-US" sz="12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1200" dirty="0" smtClean="0">
                <a:latin typeface="Arial" panose="020B0604020202020204" pitchFamily="34" charset="0"/>
                <a:cs typeface="Arial" panose="020B0604020202020204" pitchFamily="34" charset="0"/>
              </a:rPr>
              <a:t>Environmental </a:t>
            </a:r>
            <a:r>
              <a:rPr lang="en-US" sz="1200" dirty="0">
                <a:latin typeface="Arial" panose="020B0604020202020204" pitchFamily="34" charset="0"/>
                <a:cs typeface="Arial" panose="020B0604020202020204" pitchFamily="34" charset="0"/>
              </a:rPr>
              <a:t>stress (e.g., </a:t>
            </a:r>
            <a:r>
              <a:rPr lang="en-US" sz="1200" dirty="0">
                <a:latin typeface="Arial" panose="020B0604020202020204" pitchFamily="34" charset="0"/>
                <a:cs typeface="Arial" panose="020B0604020202020204" pitchFamily="34" charset="0"/>
                <a:hlinkClick r:id="rId9" tooltip="Ultraviolet light"/>
              </a:rPr>
              <a:t>UV</a:t>
            </a:r>
            <a:r>
              <a:rPr lang="en-US" sz="1200" dirty="0">
                <a:latin typeface="Arial" panose="020B0604020202020204" pitchFamily="34" charset="0"/>
                <a:cs typeface="Arial" panose="020B0604020202020204" pitchFamily="34" charset="0"/>
              </a:rPr>
              <a:t> or heat </a:t>
            </a:r>
            <a:r>
              <a:rPr lang="en-US" sz="1200" dirty="0" smtClean="0">
                <a:latin typeface="Arial" panose="020B0604020202020204" pitchFamily="34" charset="0"/>
                <a:cs typeface="Arial" panose="020B0604020202020204" pitchFamily="34" charset="0"/>
              </a:rPr>
              <a:t>exposure) can </a:t>
            </a:r>
            <a:r>
              <a:rPr lang="en-US" sz="1200" dirty="0">
                <a:latin typeface="Arial" panose="020B0604020202020204" pitchFamily="34" charset="0"/>
                <a:cs typeface="Arial" panose="020B0604020202020204" pitchFamily="34" charset="0"/>
              </a:rPr>
              <a:t>increase </a:t>
            </a:r>
            <a:r>
              <a:rPr lang="en-US" sz="1200" dirty="0" smtClean="0">
                <a:latin typeface="Arial" panose="020B0604020202020204" pitchFamily="34" charset="0"/>
                <a:cs typeface="Arial" panose="020B0604020202020204" pitchFamily="34" charset="0"/>
              </a:rPr>
              <a:t>ROS and may result </a:t>
            </a:r>
            <a:r>
              <a:rPr lang="en-US" sz="1200" dirty="0">
                <a:latin typeface="Arial" panose="020B0604020202020204" pitchFamily="34" charset="0"/>
                <a:cs typeface="Arial" panose="020B0604020202020204" pitchFamily="34" charset="0"/>
              </a:rPr>
              <a:t>in significant damage to cell structures. Cumulatively, this is known as </a:t>
            </a:r>
            <a:r>
              <a:rPr lang="en-US" sz="1200" dirty="0">
                <a:latin typeface="Arial" panose="020B0604020202020204" pitchFamily="34" charset="0"/>
                <a:cs typeface="Arial" panose="020B0604020202020204" pitchFamily="34" charset="0"/>
                <a:hlinkClick r:id="rId10" tooltip="Oxidative stress"/>
              </a:rPr>
              <a:t>oxidative </a:t>
            </a:r>
            <a:r>
              <a:rPr lang="en-US" sz="1200" dirty="0" smtClean="0">
                <a:latin typeface="Arial" panose="020B0604020202020204" pitchFamily="34" charset="0"/>
                <a:cs typeface="Arial" panose="020B0604020202020204" pitchFamily="34" charset="0"/>
                <a:hlinkClick r:id="rId10" tooltip="Oxidative stress"/>
              </a:rPr>
              <a:t>stress</a:t>
            </a:r>
            <a:endParaRPr lang="en-US"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smtClean="0">
                <a:latin typeface="Arial" panose="020B0604020202020204" pitchFamily="34" charset="0"/>
                <a:cs typeface="Arial" panose="020B0604020202020204" pitchFamily="34" charset="0"/>
              </a:rPr>
              <a:t>Under </a:t>
            </a:r>
            <a:r>
              <a:rPr lang="en-US" sz="1200" dirty="0">
                <a:latin typeface="Arial" panose="020B0604020202020204" pitchFamily="34" charset="0"/>
                <a:cs typeface="Arial" panose="020B0604020202020204" pitchFamily="34" charset="0"/>
              </a:rPr>
              <a:t>normal physiologic conditions, cells control ROS levels by balancing the generation of ROS with their elimination by scavenging system. But under oxidative stress conditions, excessive ROS can damage cellular proteins, lipids and DNA, leading to fatal lesions in cell that contribute to </a:t>
            </a:r>
            <a:r>
              <a:rPr lang="en-US" sz="1200" dirty="0" smtClean="0">
                <a:latin typeface="Arial" panose="020B0604020202020204" pitchFamily="34" charset="0"/>
                <a:cs typeface="Arial" panose="020B0604020202020204" pitchFamily="34" charset="0"/>
              </a:rPr>
              <a:t>carcinogenesis.</a:t>
            </a:r>
          </a:p>
          <a:p>
            <a:pPr marL="285750" indent="-285750">
              <a:buFont typeface="Arial" panose="020B0604020202020204" pitchFamily="34" charset="0"/>
              <a:buChar char="•"/>
            </a:pPr>
            <a:r>
              <a:rPr lang="en-US" sz="1200" dirty="0" smtClean="0">
                <a:latin typeface="Arial" panose="020B0604020202020204" pitchFamily="34" charset="0"/>
                <a:cs typeface="Arial" panose="020B0604020202020204" pitchFamily="34" charset="0"/>
              </a:rPr>
              <a:t>Cancer </a:t>
            </a:r>
            <a:r>
              <a:rPr lang="en-US" sz="1200" dirty="0">
                <a:latin typeface="Arial" panose="020B0604020202020204" pitchFamily="34" charset="0"/>
                <a:cs typeface="Arial" panose="020B0604020202020204" pitchFamily="34" charset="0"/>
              </a:rPr>
              <a:t>cells exhibit greater ROS stress than normal cells do, partly due to oncogenic stimulation, increased metabolic activity and mitochondrial malfunction</a:t>
            </a:r>
            <a:r>
              <a:rPr lang="en-US" sz="12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1200" dirty="0" smtClean="0">
                <a:latin typeface="Arial" panose="020B0604020202020204" pitchFamily="34" charset="0"/>
                <a:cs typeface="Arial" panose="020B0604020202020204" pitchFamily="34" charset="0"/>
              </a:rPr>
              <a:t>ROS </a:t>
            </a:r>
            <a:r>
              <a:rPr lang="en-US" sz="1200" dirty="0">
                <a:latin typeface="Arial" panose="020B0604020202020204" pitchFamily="34" charset="0"/>
                <a:cs typeface="Arial" panose="020B0604020202020204" pitchFamily="34" charset="0"/>
              </a:rPr>
              <a:t>is a double-edged sword. On one hand, at low levels, ROS facilitates cancer cell </a:t>
            </a:r>
            <a:r>
              <a:rPr lang="en-US" sz="1200" dirty="0" smtClean="0">
                <a:latin typeface="Arial" panose="020B0604020202020204" pitchFamily="34" charset="0"/>
                <a:cs typeface="Arial" panose="020B0604020202020204" pitchFamily="34" charset="0"/>
              </a:rPr>
              <a:t>survival, on </a:t>
            </a:r>
            <a:r>
              <a:rPr lang="en-US" sz="1200" dirty="0">
                <a:latin typeface="Arial" panose="020B0604020202020204" pitchFamily="34" charset="0"/>
                <a:cs typeface="Arial" panose="020B0604020202020204" pitchFamily="34" charset="0"/>
              </a:rPr>
              <a:t>the other hand, a high level of ROS can suppress tumor growth through the sustained activation of cell-cycle </a:t>
            </a:r>
            <a:r>
              <a:rPr lang="en-US" sz="1200" dirty="0" smtClean="0">
                <a:latin typeface="Arial" panose="020B0604020202020204" pitchFamily="34" charset="0"/>
                <a:cs typeface="Arial" panose="020B0604020202020204" pitchFamily="34" charset="0"/>
              </a:rPr>
              <a:t>inhibitor</a:t>
            </a:r>
            <a:r>
              <a:rPr lang="en-US" sz="1200" dirty="0">
                <a:latin typeface="Arial" panose="020B0604020202020204" pitchFamily="34" charset="0"/>
                <a:cs typeface="Arial" panose="020B0604020202020204" pitchFamily="34" charset="0"/>
              </a:rPr>
              <a:t> and induction of cell </a:t>
            </a:r>
            <a:r>
              <a:rPr lang="en-US" sz="1200" dirty="0" smtClean="0">
                <a:latin typeface="Arial" panose="020B0604020202020204" pitchFamily="34" charset="0"/>
                <a:cs typeface="Arial" panose="020B0604020202020204" pitchFamily="34" charset="0"/>
              </a:rPr>
              <a:t>death.</a:t>
            </a:r>
          </a:p>
          <a:p>
            <a:pPr marL="285750" indent="-285750">
              <a:buFont typeface="Arial" panose="020B0604020202020204" pitchFamily="34" charset="0"/>
              <a:buChar char="•"/>
            </a:pPr>
            <a:r>
              <a:rPr lang="en-US" sz="1200" dirty="0" smtClean="0">
                <a:latin typeface="Arial" panose="020B0604020202020204" pitchFamily="34" charset="0"/>
                <a:cs typeface="Arial" panose="020B0604020202020204" pitchFamily="34" charset="0"/>
              </a:rPr>
              <a:t>In </a:t>
            </a:r>
            <a:r>
              <a:rPr lang="en-US" sz="1200" dirty="0">
                <a:latin typeface="Arial" panose="020B0604020202020204" pitchFamily="34" charset="0"/>
                <a:cs typeface="Arial" panose="020B0604020202020204" pitchFamily="34" charset="0"/>
              </a:rPr>
              <a:t>fact, most of the chemotherapeutic and </a:t>
            </a:r>
            <a:r>
              <a:rPr lang="en-US" sz="1200" dirty="0" err="1">
                <a:latin typeface="Arial" panose="020B0604020202020204" pitchFamily="34" charset="0"/>
                <a:cs typeface="Arial" panose="020B0604020202020204" pitchFamily="34" charset="0"/>
              </a:rPr>
              <a:t>radiotherapeutic</a:t>
            </a:r>
            <a:r>
              <a:rPr lang="en-US" sz="1200" dirty="0">
                <a:latin typeface="Arial" panose="020B0604020202020204" pitchFamily="34" charset="0"/>
                <a:cs typeface="Arial" panose="020B0604020202020204" pitchFamily="34" charset="0"/>
              </a:rPr>
              <a:t> agents kill cancer cells by augmenting ROS </a:t>
            </a:r>
            <a:r>
              <a:rPr lang="en-US" sz="1200" dirty="0" smtClean="0">
                <a:latin typeface="Arial" panose="020B0604020202020204" pitchFamily="34" charset="0"/>
                <a:cs typeface="Arial" panose="020B0604020202020204" pitchFamily="34" charset="0"/>
              </a:rPr>
              <a:t>stress.</a:t>
            </a:r>
            <a:endParaRPr lang="en-US" sz="1200" baseline="30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smtClean="0">
                <a:latin typeface="Arial" panose="020B0604020202020204" pitchFamily="34" charset="0"/>
                <a:cs typeface="Arial" panose="020B0604020202020204" pitchFamily="34" charset="0"/>
              </a:rPr>
              <a:t>The </a:t>
            </a:r>
            <a:r>
              <a:rPr lang="en-US" sz="1200" dirty="0">
                <a:latin typeface="Arial" panose="020B0604020202020204" pitchFamily="34" charset="0"/>
                <a:cs typeface="Arial" panose="020B0604020202020204" pitchFamily="34" charset="0"/>
              </a:rPr>
              <a:t>ability of cancer cells to distinguish between ROS as a survival or apoptotic signal is controlled by the dosage, duration, type, and site of ROS production</a:t>
            </a:r>
            <a:r>
              <a:rPr lang="en-US" sz="12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1200" dirty="0" smtClean="0">
                <a:latin typeface="Arial" panose="020B0604020202020204" pitchFamily="34" charset="0"/>
                <a:cs typeface="Arial" panose="020B0604020202020204" pitchFamily="34" charset="0"/>
              </a:rPr>
              <a:t>Modest </a:t>
            </a:r>
            <a:r>
              <a:rPr lang="en-US" sz="1200" dirty="0">
                <a:latin typeface="Arial" panose="020B0604020202020204" pitchFamily="34" charset="0"/>
                <a:cs typeface="Arial" panose="020B0604020202020204" pitchFamily="34" charset="0"/>
              </a:rPr>
              <a:t>levels of ROS are required for cancer cells to survive, whereas excessive levels kill them.</a:t>
            </a:r>
          </a:p>
          <a:p>
            <a:pPr marL="285750" indent="-2857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45558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077200" cy="5170646"/>
          </a:xfrm>
          <a:prstGeom prst="rect">
            <a:avLst/>
          </a:prstGeom>
        </p:spPr>
        <p:txBody>
          <a:bodyPr wrap="square">
            <a:spAutoFit/>
          </a:bodyPr>
          <a:lstStyle/>
          <a:p>
            <a:r>
              <a:rPr lang="en-US" sz="1400" b="1" dirty="0" smtClean="0"/>
              <a:t>Gap </a:t>
            </a:r>
            <a:r>
              <a:rPr lang="en-US" sz="1400" b="1" dirty="0"/>
              <a:t>1 </a:t>
            </a:r>
            <a:r>
              <a:rPr lang="en-US" sz="1400" b="1" dirty="0" smtClean="0"/>
              <a:t>phase</a:t>
            </a:r>
            <a:r>
              <a:rPr lang="en-US" sz="1400" dirty="0" smtClean="0"/>
              <a:t>:  First </a:t>
            </a:r>
            <a:r>
              <a:rPr lang="en-US" sz="1400" dirty="0"/>
              <a:t>of four phases of the </a:t>
            </a:r>
            <a:r>
              <a:rPr lang="en-US" sz="1400" dirty="0">
                <a:hlinkClick r:id="rId2" tooltip="Cell cycle"/>
              </a:rPr>
              <a:t>cell cycle</a:t>
            </a:r>
            <a:r>
              <a:rPr lang="en-US" sz="1400" dirty="0"/>
              <a:t> </a:t>
            </a:r>
            <a:r>
              <a:rPr lang="en-US" sz="1400" dirty="0" smtClean="0"/>
              <a:t>.  </a:t>
            </a:r>
            <a:r>
              <a:rPr lang="en-US" sz="1400" dirty="0"/>
              <a:t>During G</a:t>
            </a:r>
            <a:r>
              <a:rPr lang="en-US" sz="1400" baseline="-25000" dirty="0"/>
              <a:t>1</a:t>
            </a:r>
            <a:r>
              <a:rPr lang="en-US" sz="1400" dirty="0"/>
              <a:t> phase, the cell grows in size and synthesizes </a:t>
            </a:r>
            <a:r>
              <a:rPr lang="en-US" sz="1400" dirty="0">
                <a:hlinkClick r:id="rId3" tooltip="MRNA"/>
              </a:rPr>
              <a:t>mRNA</a:t>
            </a:r>
            <a:r>
              <a:rPr lang="en-US" sz="1400" dirty="0"/>
              <a:t> and </a:t>
            </a:r>
            <a:r>
              <a:rPr lang="en-US" sz="1400" dirty="0">
                <a:hlinkClick r:id="rId4" tooltip="Proteins"/>
              </a:rPr>
              <a:t>proteins</a:t>
            </a:r>
            <a:r>
              <a:rPr lang="en-US" sz="1400" dirty="0"/>
              <a:t> (Known as </a:t>
            </a:r>
            <a:r>
              <a:rPr lang="en-US" sz="1400" dirty="0">
                <a:hlinkClick r:id="rId5" tooltip="Histones"/>
              </a:rPr>
              <a:t>histones</a:t>
            </a:r>
            <a:r>
              <a:rPr lang="en-US" sz="1400" dirty="0"/>
              <a:t>) that are required for </a:t>
            </a:r>
            <a:r>
              <a:rPr lang="en-US" sz="1400" dirty="0">
                <a:hlinkClick r:id="rId6" tooltip="DNA"/>
              </a:rPr>
              <a:t>DNA</a:t>
            </a:r>
            <a:r>
              <a:rPr lang="en-US" sz="1400" dirty="0"/>
              <a:t> synthesis</a:t>
            </a:r>
            <a:r>
              <a:rPr lang="en-US" sz="1400" dirty="0" smtClean="0"/>
              <a:t>.</a:t>
            </a:r>
          </a:p>
          <a:p>
            <a:endParaRPr lang="en-US" sz="1400" dirty="0" smtClean="0"/>
          </a:p>
          <a:p>
            <a:r>
              <a:rPr lang="en-US" sz="1400" dirty="0" smtClean="0"/>
              <a:t>During </a:t>
            </a:r>
            <a:r>
              <a:rPr lang="en-US" sz="1400" dirty="0"/>
              <a:t>G</a:t>
            </a:r>
            <a:r>
              <a:rPr lang="en-US" sz="1400" baseline="-25000" dirty="0"/>
              <a:t>1</a:t>
            </a:r>
            <a:r>
              <a:rPr lang="en-US" sz="1400" dirty="0"/>
              <a:t> phase, the G</a:t>
            </a:r>
            <a:r>
              <a:rPr lang="en-US" sz="1400" baseline="-25000" dirty="0"/>
              <a:t>1</a:t>
            </a:r>
            <a:r>
              <a:rPr lang="en-US" sz="1400" dirty="0"/>
              <a:t>/S </a:t>
            </a:r>
            <a:r>
              <a:rPr lang="en-US" sz="1400" dirty="0" err="1"/>
              <a:t>cyclin</a:t>
            </a:r>
            <a:r>
              <a:rPr lang="en-US" sz="1400" dirty="0"/>
              <a:t> activity rises significantly near the end of the G</a:t>
            </a:r>
            <a:r>
              <a:rPr lang="en-US" sz="1400" baseline="-25000" dirty="0"/>
              <a:t>1</a:t>
            </a:r>
            <a:r>
              <a:rPr lang="en-US" sz="1400" dirty="0"/>
              <a:t> phase</a:t>
            </a:r>
            <a:r>
              <a:rPr lang="en-US" sz="1400" dirty="0" smtClean="0"/>
              <a:t>.</a:t>
            </a:r>
          </a:p>
          <a:p>
            <a:endParaRPr lang="en-US" sz="1400" dirty="0"/>
          </a:p>
          <a:p>
            <a:r>
              <a:rPr lang="en-US" sz="1400" b="1" u="sng" dirty="0" err="1"/>
              <a:t>Cyclin</a:t>
            </a:r>
            <a:r>
              <a:rPr lang="en-US" sz="1400" b="1" u="sng" dirty="0"/>
              <a:t> B</a:t>
            </a:r>
            <a:r>
              <a:rPr lang="en-US" sz="1400" u="sng" dirty="0"/>
              <a:t> </a:t>
            </a:r>
            <a:r>
              <a:rPr lang="en-US" sz="1400" dirty="0"/>
              <a:t>is a </a:t>
            </a:r>
            <a:r>
              <a:rPr lang="en-US" sz="1400" dirty="0">
                <a:hlinkClick r:id="rId7" action="ppaction://hlinkfile" tooltip="Mitosis"/>
              </a:rPr>
              <a:t>mitotic</a:t>
            </a:r>
            <a:r>
              <a:rPr lang="en-US" sz="1400" dirty="0"/>
              <a:t> </a:t>
            </a:r>
            <a:r>
              <a:rPr lang="en-US" sz="1400" dirty="0" err="1"/>
              <a:t>cyclin</a:t>
            </a:r>
            <a:r>
              <a:rPr lang="en-US" sz="1400" dirty="0"/>
              <a:t>. The amount of </a:t>
            </a:r>
            <a:r>
              <a:rPr lang="en-US" sz="1400" dirty="0" err="1"/>
              <a:t>cyclin</a:t>
            </a:r>
            <a:r>
              <a:rPr lang="en-US" sz="1400" dirty="0"/>
              <a:t> B (which binds to </a:t>
            </a:r>
            <a:r>
              <a:rPr lang="en-US" sz="1400" dirty="0">
                <a:hlinkClick r:id="rId8" action="ppaction://hlinkfile" tooltip="Cdk1"/>
              </a:rPr>
              <a:t>Cdk1</a:t>
            </a:r>
            <a:r>
              <a:rPr lang="en-US" sz="1400" dirty="0"/>
              <a:t>) and the activity of the </a:t>
            </a:r>
            <a:r>
              <a:rPr lang="en-US" sz="1400" dirty="0" err="1"/>
              <a:t>cyclin</a:t>
            </a:r>
            <a:r>
              <a:rPr lang="en-US" sz="1400" dirty="0"/>
              <a:t> B-</a:t>
            </a:r>
            <a:r>
              <a:rPr lang="en-US" sz="1400" dirty="0" err="1"/>
              <a:t>Cdk</a:t>
            </a:r>
            <a:r>
              <a:rPr lang="en-US" sz="1400" dirty="0"/>
              <a:t> complex rise through the </a:t>
            </a:r>
            <a:r>
              <a:rPr lang="en-US" sz="1400" dirty="0">
                <a:hlinkClick r:id="rId2" action="ppaction://hlinkfile" tooltip="Cell cycle"/>
              </a:rPr>
              <a:t>cell cycle</a:t>
            </a:r>
            <a:r>
              <a:rPr lang="en-US" sz="1400" baseline="30000" dirty="0">
                <a:hlinkClick r:id="rId9" action="ppaction://hlinkfile"/>
              </a:rPr>
              <a:t>[2]</a:t>
            </a:r>
            <a:r>
              <a:rPr lang="en-US" sz="1400" dirty="0"/>
              <a:t> until mitosis, where they fall abruptly due to degradation of </a:t>
            </a:r>
            <a:r>
              <a:rPr lang="en-US" sz="1400" dirty="0" err="1"/>
              <a:t>cyclin</a:t>
            </a:r>
            <a:r>
              <a:rPr lang="en-US" sz="1400" dirty="0"/>
              <a:t> B (Cdk1 is constitutively present).</a:t>
            </a:r>
            <a:r>
              <a:rPr lang="en-US" sz="1400" baseline="30000" dirty="0">
                <a:hlinkClick r:id="rId10" action="ppaction://hlinkfile"/>
              </a:rPr>
              <a:t>[3]</a:t>
            </a:r>
            <a:r>
              <a:rPr lang="en-US" sz="1400" dirty="0"/>
              <a:t> The complex of </a:t>
            </a:r>
            <a:r>
              <a:rPr lang="en-US" sz="1400" dirty="0" err="1"/>
              <a:t>Cdk</a:t>
            </a:r>
            <a:r>
              <a:rPr lang="en-US" sz="1400" dirty="0"/>
              <a:t> and </a:t>
            </a:r>
            <a:r>
              <a:rPr lang="en-US" sz="1400" dirty="0" err="1"/>
              <a:t>cyclin</a:t>
            </a:r>
            <a:r>
              <a:rPr lang="en-US" sz="1400" dirty="0"/>
              <a:t> B is called </a:t>
            </a:r>
            <a:r>
              <a:rPr lang="en-US" sz="1400" dirty="0">
                <a:hlinkClick r:id="rId11" action="ppaction://hlinkfile" tooltip="Maturation promoting factor"/>
              </a:rPr>
              <a:t>maturation promoting factor</a:t>
            </a:r>
            <a:r>
              <a:rPr lang="en-US" sz="1400" dirty="0"/>
              <a:t> or mitosis promoting factor (MPF). </a:t>
            </a:r>
            <a:r>
              <a:rPr lang="en-US" sz="1400" dirty="0" err="1"/>
              <a:t>Cyclin</a:t>
            </a:r>
            <a:r>
              <a:rPr lang="en-US" sz="1400" dirty="0"/>
              <a:t> B is necessary for the progression of the cells into and out of M phase of the cell cycle.</a:t>
            </a:r>
          </a:p>
          <a:p>
            <a:endParaRPr lang="en-US" sz="1400" dirty="0" smtClean="0"/>
          </a:p>
          <a:p>
            <a:r>
              <a:rPr lang="en-US" sz="1400" b="1" u="sng" dirty="0" err="1"/>
              <a:t>Cyclin</a:t>
            </a:r>
            <a:r>
              <a:rPr lang="en-US" sz="1400" b="1" u="sng" dirty="0"/>
              <a:t> E </a:t>
            </a:r>
            <a:r>
              <a:rPr lang="en-US" sz="1400" dirty="0"/>
              <a:t>binds to </a:t>
            </a:r>
            <a:r>
              <a:rPr lang="en-US" sz="1400" dirty="0">
                <a:hlinkClick r:id="rId12" action="ppaction://hlinkfile" tooltip="G1 phase"/>
              </a:rPr>
              <a:t>G</a:t>
            </a:r>
            <a:r>
              <a:rPr lang="en-US" sz="1400" baseline="-25000" dirty="0">
                <a:hlinkClick r:id="rId12" action="ppaction://hlinkfile" tooltip="G1 phase"/>
              </a:rPr>
              <a:t>1</a:t>
            </a:r>
            <a:r>
              <a:rPr lang="en-US" sz="1400" dirty="0"/>
              <a:t> phase </a:t>
            </a:r>
            <a:r>
              <a:rPr lang="en-US" sz="1400" dirty="0">
                <a:hlinkClick r:id="rId13" action="ppaction://hlinkfile" tooltip="Cdk2"/>
              </a:rPr>
              <a:t>Cdk2</a:t>
            </a:r>
            <a:r>
              <a:rPr lang="en-US" sz="1400" dirty="0"/>
              <a:t>, which is required for the transition from G</a:t>
            </a:r>
            <a:r>
              <a:rPr lang="en-US" sz="1400" baseline="-25000" dirty="0"/>
              <a:t>1</a:t>
            </a:r>
            <a:r>
              <a:rPr lang="en-US" sz="1400" dirty="0"/>
              <a:t> to </a:t>
            </a:r>
            <a:r>
              <a:rPr lang="en-US" sz="1400" dirty="0">
                <a:hlinkClick r:id="rId14" action="ppaction://hlinkfile" tooltip="S phase"/>
              </a:rPr>
              <a:t>S phase</a:t>
            </a:r>
            <a:r>
              <a:rPr lang="en-US" sz="1400" dirty="0"/>
              <a:t> of the </a:t>
            </a:r>
            <a:r>
              <a:rPr lang="en-US" sz="1400" dirty="0">
                <a:hlinkClick r:id="rId2" action="ppaction://hlinkfile" tooltip="Cell cycle"/>
              </a:rPr>
              <a:t>cell cycle</a:t>
            </a:r>
            <a:r>
              <a:rPr lang="en-US" sz="1400" dirty="0"/>
              <a:t> that determines cell division. The </a:t>
            </a:r>
            <a:r>
              <a:rPr lang="en-US" sz="1400" dirty="0" err="1"/>
              <a:t>Cyclin</a:t>
            </a:r>
            <a:r>
              <a:rPr lang="en-US" sz="1400" dirty="0"/>
              <a:t> E/CDK2 complex </a:t>
            </a:r>
            <a:r>
              <a:rPr lang="en-US" sz="1400" dirty="0">
                <a:hlinkClick r:id="rId15" action="ppaction://hlinkfile" tooltip="Phosphorylation"/>
              </a:rPr>
              <a:t>phosphorylates</a:t>
            </a:r>
            <a:r>
              <a:rPr lang="en-US" sz="1400" dirty="0"/>
              <a:t> p27</a:t>
            </a:r>
            <a:r>
              <a:rPr lang="en-US" sz="1400" baseline="30000" dirty="0"/>
              <a:t>Kip1</a:t>
            </a:r>
            <a:r>
              <a:rPr lang="en-US" sz="1400" dirty="0"/>
              <a:t> (an </a:t>
            </a:r>
            <a:r>
              <a:rPr lang="en-US" sz="1400" dirty="0">
                <a:hlinkClick r:id="rId16" action="ppaction://hlinkfile" tooltip="Enzyme inhibitor"/>
              </a:rPr>
              <a:t>inhibitor</a:t>
            </a:r>
            <a:r>
              <a:rPr lang="en-US" sz="1400" dirty="0"/>
              <a:t> of </a:t>
            </a:r>
            <a:r>
              <a:rPr lang="en-US" sz="1400" dirty="0" err="1">
                <a:hlinkClick r:id="rId17" action="ppaction://hlinkfile" tooltip="Cyclin D"/>
              </a:rPr>
              <a:t>Cyclin</a:t>
            </a:r>
            <a:r>
              <a:rPr lang="en-US" sz="1400" dirty="0">
                <a:hlinkClick r:id="rId17" action="ppaction://hlinkfile" tooltip="Cyclin D"/>
              </a:rPr>
              <a:t> D</a:t>
            </a:r>
            <a:r>
              <a:rPr lang="en-US" sz="1400" dirty="0"/>
              <a:t>), tagging it for degradation, thus promoting expression of </a:t>
            </a:r>
            <a:r>
              <a:rPr lang="en-US" sz="1400" dirty="0" err="1">
                <a:hlinkClick r:id="rId18" action="ppaction://hlinkfile" tooltip="Cyclin A"/>
              </a:rPr>
              <a:t>Cyclin</a:t>
            </a:r>
            <a:r>
              <a:rPr lang="en-US" sz="1400" dirty="0">
                <a:hlinkClick r:id="rId18" action="ppaction://hlinkfile" tooltip="Cyclin A"/>
              </a:rPr>
              <a:t> A</a:t>
            </a:r>
            <a:r>
              <a:rPr lang="en-US" sz="1400" dirty="0"/>
              <a:t>, allowing progression to S phase</a:t>
            </a:r>
            <a:r>
              <a:rPr lang="en-US" sz="1400" dirty="0" smtClean="0"/>
              <a:t>.</a:t>
            </a:r>
          </a:p>
          <a:p>
            <a:endParaRPr lang="en-US" sz="1400" dirty="0" smtClean="0"/>
          </a:p>
          <a:p>
            <a:r>
              <a:rPr lang="en-US" sz="1400" dirty="0" smtClean="0"/>
              <a:t>p21 </a:t>
            </a:r>
            <a:r>
              <a:rPr lang="en-US" sz="1400" dirty="0"/>
              <a:t>is a potent </a:t>
            </a:r>
            <a:r>
              <a:rPr lang="en-US" sz="1400" dirty="0" err="1">
                <a:hlinkClick r:id="rId19" action="ppaction://hlinkfile" tooltip="Cyclin-dependent kinase inhibitor"/>
              </a:rPr>
              <a:t>cyclin</a:t>
            </a:r>
            <a:r>
              <a:rPr lang="en-US" sz="1400" dirty="0">
                <a:hlinkClick r:id="rId19" action="ppaction://hlinkfile" tooltip="Cyclin-dependent kinase inhibitor"/>
              </a:rPr>
              <a:t>-dependent kinase inhibitor</a:t>
            </a:r>
            <a:r>
              <a:rPr lang="en-US" sz="1400" dirty="0"/>
              <a:t> (CKI). The p21 (CIP1/WAF1) protein binds to and inhibits the activity of </a:t>
            </a:r>
            <a:r>
              <a:rPr lang="en-US" sz="1400" dirty="0">
                <a:hlinkClick r:id="rId20" action="ppaction://hlinkfile" tooltip="Cyclin"/>
              </a:rPr>
              <a:t>cyclin</a:t>
            </a:r>
            <a:r>
              <a:rPr lang="en-US" sz="1400" dirty="0"/>
              <a:t>-</a:t>
            </a:r>
            <a:r>
              <a:rPr lang="en-US" sz="1400" dirty="0">
                <a:hlinkClick r:id="rId21" action="ppaction://hlinkfile" tooltip="Cyclin-dependent kinase 2"/>
              </a:rPr>
              <a:t>CDK2</a:t>
            </a:r>
            <a:r>
              <a:rPr lang="en-US" sz="1400" dirty="0"/>
              <a:t>, -</a:t>
            </a:r>
            <a:r>
              <a:rPr lang="en-US" sz="1400" dirty="0">
                <a:hlinkClick r:id="rId22" action="ppaction://hlinkfile" tooltip="Cyclin-dependent kinase 1"/>
              </a:rPr>
              <a:t>CDK1</a:t>
            </a:r>
            <a:r>
              <a:rPr lang="en-US" sz="1400" dirty="0"/>
              <a:t>, and -</a:t>
            </a:r>
            <a:r>
              <a:rPr lang="en-US" sz="1400" dirty="0">
                <a:hlinkClick r:id="rId23" action="ppaction://hlinkfile" tooltip="Cyclin-dependent kinase 4"/>
              </a:rPr>
              <a:t>CDK4</a:t>
            </a:r>
            <a:r>
              <a:rPr lang="en-US" sz="1400" dirty="0">
                <a:hlinkClick r:id="rId24" action="ppaction://hlinkfile" tooltip="Cyclin-dependent kinase 6"/>
              </a:rPr>
              <a:t>/6</a:t>
            </a:r>
            <a:r>
              <a:rPr lang="en-US" sz="1400" dirty="0"/>
              <a:t> complexes, and thus functions as a regulator of </a:t>
            </a:r>
            <a:r>
              <a:rPr lang="en-US" sz="1400" dirty="0">
                <a:hlinkClick r:id="rId2" action="ppaction://hlinkfile" tooltip="Cell cycle"/>
              </a:rPr>
              <a:t>cell cycle</a:t>
            </a:r>
            <a:r>
              <a:rPr lang="en-US" sz="1400" dirty="0"/>
              <a:t> progression at </a:t>
            </a:r>
            <a:r>
              <a:rPr lang="en-US" sz="1400" dirty="0">
                <a:hlinkClick r:id="rId25" action="ppaction://hlinkfile" tooltip="Cell cycle checkpoint"/>
              </a:rPr>
              <a:t>G</a:t>
            </a:r>
            <a:r>
              <a:rPr lang="en-US" sz="1400" baseline="-25000" dirty="0">
                <a:hlinkClick r:id="rId25" action="ppaction://hlinkfile" tooltip="Cell cycle checkpoint"/>
              </a:rPr>
              <a:t>1</a:t>
            </a:r>
            <a:r>
              <a:rPr lang="en-US" sz="1400" dirty="0"/>
              <a:t> and </a:t>
            </a:r>
            <a:r>
              <a:rPr lang="en-US" sz="1400" dirty="0">
                <a:hlinkClick r:id="rId14" action="ppaction://hlinkfile" tooltip="S phase"/>
              </a:rPr>
              <a:t>S phase</a:t>
            </a:r>
            <a:r>
              <a:rPr lang="en-US" sz="1400" dirty="0"/>
              <a:t>.</a:t>
            </a:r>
            <a:r>
              <a:rPr lang="en-US" sz="1400" baseline="30000" dirty="0">
                <a:hlinkClick r:id="rId26" action="ppaction://hlinkfile"/>
              </a:rPr>
              <a:t>[5]</a:t>
            </a:r>
            <a:r>
              <a:rPr lang="en-US" sz="1400" dirty="0"/>
              <a:t> In addition to growth arrest, p21 can mediate </a:t>
            </a:r>
            <a:r>
              <a:rPr lang="en-US" sz="1400" dirty="0">
                <a:hlinkClick r:id="rId27" action="ppaction://hlinkfile" tooltip="Cellular senescence"/>
              </a:rPr>
              <a:t>cellular senescence</a:t>
            </a:r>
            <a:r>
              <a:rPr lang="en-US" sz="1400" dirty="0"/>
              <a:t>. One of the ways it was discovered was as a senescent cell-derived inhibitor. The expression of this gene is tightly controlled by the tumor suppressor protein </a:t>
            </a:r>
            <a:r>
              <a:rPr lang="en-US" sz="1400" dirty="0">
                <a:hlinkClick r:id="rId28" action="ppaction://hlinkfile" tooltip="P53"/>
              </a:rPr>
              <a:t>p53</a:t>
            </a:r>
            <a:r>
              <a:rPr lang="en-US" sz="1400" dirty="0" smtClean="0"/>
              <a:t>, can act independent of it as well.</a:t>
            </a:r>
            <a:endParaRPr lang="en-US" sz="1400" dirty="0"/>
          </a:p>
          <a:p>
            <a:endParaRPr lang="en-US" sz="1400" dirty="0"/>
          </a:p>
          <a:p>
            <a:endParaRPr lang="en-US" sz="1400" dirty="0"/>
          </a:p>
          <a:p>
            <a:endParaRPr lang="en-US" sz="1400" dirty="0"/>
          </a:p>
        </p:txBody>
      </p:sp>
    </p:spTree>
    <p:extLst>
      <p:ext uri="{BB962C8B-B14F-4D97-AF65-F5344CB8AC3E}">
        <p14:creationId xmlns:p14="http://schemas.microsoft.com/office/powerpoint/2010/main" val="29184389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Cyclin Expression.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990600"/>
            <a:ext cx="762000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4728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22454</TotalTime>
  <Words>1650</Words>
  <Application>Microsoft Office PowerPoint</Application>
  <PresentationFormat>On-screen Show (4:3)</PresentationFormat>
  <Paragraphs>341</Paragraphs>
  <Slides>39</Slides>
  <Notes>20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Grid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South Alabama HSF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Nikhil Tyagi</dc:creator>
  <cp:lastModifiedBy>mci</cp:lastModifiedBy>
  <cp:revision>79</cp:revision>
  <dcterms:created xsi:type="dcterms:W3CDTF">2016-05-12T18:39:16Z</dcterms:created>
  <dcterms:modified xsi:type="dcterms:W3CDTF">2016-06-27T19:11:28Z</dcterms:modified>
</cp:coreProperties>
</file>