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FCC"/>
    <a:srgbClr val="56F141"/>
    <a:srgbClr val="FFFF99"/>
    <a:srgbClr val="00487E"/>
    <a:srgbClr val="3366FF"/>
    <a:srgbClr val="007033"/>
    <a:srgbClr val="FFCCFF"/>
    <a:srgbClr val="00FA71"/>
    <a:srgbClr val="FF8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89" autoAdjust="0"/>
  </p:normalViewPr>
  <p:slideViewPr>
    <p:cSldViewPr>
      <p:cViewPr>
        <p:scale>
          <a:sx n="60" d="100"/>
          <a:sy n="60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msung\Desktop\Photos%20for%20NAFLA%20&amp;%20PGZ%20ppt\PGZ%20article%20figure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4578064753706801"/>
          <c:y val="0.14993655028796427"/>
          <c:w val="0.83979895271606164"/>
          <c:h val="0.61127978194323818"/>
        </c:manualLayout>
      </c:layout>
      <c:barChart>
        <c:barDir val="col"/>
        <c:grouping val="clustered"/>
        <c:ser>
          <c:idx val="0"/>
          <c:order val="0"/>
          <c:tx>
            <c:strRef>
              <c:f>'Liver&amp;cytokines'!$B$1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rgbClr val="7030A0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92D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2.15</c:v>
                </c:pt>
                <c:pt idx="1">
                  <c:v>3.06</c:v>
                </c:pt>
                <c:pt idx="2">
                  <c:v>2.73</c:v>
                </c:pt>
                <c:pt idx="3">
                  <c:v>1.7600000000000005</c:v>
                </c:pt>
                <c:pt idx="4">
                  <c:v>1.91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'Liver&amp;cytokines'!$A$2:$A$6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'Liver&amp;cytokines'!$B$2:$B$6</c:f>
              <c:numCache>
                <c:formatCode>0.00</c:formatCode>
                <c:ptCount val="5"/>
                <c:pt idx="0">
                  <c:v>24.77</c:v>
                </c:pt>
                <c:pt idx="1">
                  <c:v>67.540000000000006</c:v>
                </c:pt>
                <c:pt idx="2">
                  <c:v>45.5</c:v>
                </c:pt>
                <c:pt idx="3">
                  <c:v>47.660000000000011</c:v>
                </c:pt>
                <c:pt idx="4">
                  <c:v>44.56</c:v>
                </c:pt>
              </c:numCache>
            </c:numRef>
          </c:val>
        </c:ser>
        <c:ser>
          <c:idx val="1"/>
          <c:order val="1"/>
          <c:tx>
            <c:strRef>
              <c:f>'Liver&amp;cytokines'!$C$1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4"/>
              <c:layout>
                <c:manualLayout>
                  <c:x val="0"/>
                  <c:y val="4.7008003968073997E-1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3.57</c:v>
                </c:pt>
                <c:pt idx="2">
                  <c:v>3.3</c:v>
                </c:pt>
                <c:pt idx="3">
                  <c:v>1.9300000000000004</c:v>
                </c:pt>
                <c:pt idx="4">
                  <c:v>2.12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'Liver&amp;cytokines'!$A$2:$A$6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'Liver&amp;cytokines'!$C$2:$C$6</c:f>
              <c:numCache>
                <c:formatCode>0.00</c:formatCode>
                <c:ptCount val="5"/>
                <c:pt idx="0">
                  <c:v>0</c:v>
                </c:pt>
                <c:pt idx="1">
                  <c:v>41.220000000000013</c:v>
                </c:pt>
                <c:pt idx="2">
                  <c:v>33.130000000000003</c:v>
                </c:pt>
                <c:pt idx="3">
                  <c:v>31.85</c:v>
                </c:pt>
                <c:pt idx="4">
                  <c:v>34.980000000000004</c:v>
                </c:pt>
              </c:numCache>
            </c:numRef>
          </c:val>
        </c:ser>
        <c:dLbls>
          <c:showVal val="1"/>
        </c:dLbls>
        <c:axId val="91846144"/>
        <c:axId val="91847680"/>
      </c:barChart>
      <c:catAx>
        <c:axId val="91846144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847680"/>
        <c:crosses val="autoZero"/>
        <c:auto val="1"/>
        <c:lblAlgn val="ctr"/>
        <c:lblOffset val="100"/>
        <c:tickLblSkip val="1"/>
        <c:tickMarkSkip val="1"/>
      </c:catAx>
      <c:valAx>
        <c:axId val="9184768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ALT (U/L).</a:t>
                </a:r>
              </a:p>
            </c:rich>
          </c:tx>
          <c:layout>
            <c:manualLayout>
              <c:xMode val="edge"/>
              <c:yMode val="edge"/>
              <c:x val="1.366755035017609E-2"/>
              <c:y val="0.23582554308371018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846144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3052401113177452"/>
          <c:y val="1.9222873736527642E-2"/>
          <c:w val="0.26195887574354754"/>
          <c:h val="0.11533590216116604"/>
        </c:manualLayout>
      </c:layout>
      <c:spPr>
        <a:solidFill>
          <a:schemeClr val="accent6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6797086614173229"/>
          <c:y val="0.15762560414888532"/>
          <c:w val="0.81717139107611569"/>
          <c:h val="0.60359072808231651"/>
        </c:manualLayout>
      </c:layout>
      <c:barChart>
        <c:barDir val="col"/>
        <c:grouping val="clustered"/>
        <c:ser>
          <c:idx val="0"/>
          <c:order val="0"/>
          <c:tx>
            <c:strRef>
              <c:f>'Liver&amp;cytokines'!$H$1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rgbClr val="7030A0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92D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ac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6.58</c:v>
                </c:pt>
                <c:pt idx="1">
                  <c:v>22.32</c:v>
                </c:pt>
                <c:pt idx="2">
                  <c:v>18.93</c:v>
                </c:pt>
                <c:pt idx="3">
                  <c:v>18.559999999999999</c:v>
                </c:pt>
                <c:pt idx="4">
                  <c:v>10.69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'Liver&amp;cytokines'!$G$2:$G$6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'Liver&amp;cytokines'!$H$2:$H$6</c:f>
              <c:numCache>
                <c:formatCode>0.00</c:formatCode>
                <c:ptCount val="5"/>
                <c:pt idx="0">
                  <c:v>98.13</c:v>
                </c:pt>
                <c:pt idx="1">
                  <c:v>679.16</c:v>
                </c:pt>
                <c:pt idx="2">
                  <c:v>404.38</c:v>
                </c:pt>
                <c:pt idx="3">
                  <c:v>542.1</c:v>
                </c:pt>
                <c:pt idx="4">
                  <c:v>382.5</c:v>
                </c:pt>
              </c:numCache>
            </c:numRef>
          </c:val>
        </c:ser>
        <c:ser>
          <c:idx val="1"/>
          <c:order val="1"/>
          <c:tx>
            <c:strRef>
              <c:f>'Liver&amp;cytokines'!$I$1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28.18</c:v>
                </c:pt>
                <c:pt idx="2">
                  <c:v>12.63</c:v>
                </c:pt>
                <c:pt idx="3">
                  <c:v>7.59</c:v>
                </c:pt>
                <c:pt idx="4">
                  <c:v>18.559999999999999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'Liver&amp;cytokines'!$G$2:$G$6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'Liver&amp;cytokines'!$I$2:$I$6</c:f>
              <c:numCache>
                <c:formatCode>0.00</c:formatCode>
                <c:ptCount val="5"/>
                <c:pt idx="0">
                  <c:v>0</c:v>
                </c:pt>
                <c:pt idx="1">
                  <c:v>548.8499999999998</c:v>
                </c:pt>
                <c:pt idx="2">
                  <c:v>191.25</c:v>
                </c:pt>
                <c:pt idx="3">
                  <c:v>231.48000000000005</c:v>
                </c:pt>
                <c:pt idx="4">
                  <c:v>189.31</c:v>
                </c:pt>
              </c:numCache>
            </c:numRef>
          </c:val>
        </c:ser>
        <c:dLbls>
          <c:showVal val="1"/>
        </c:dLbls>
        <c:axId val="39593472"/>
        <c:axId val="39595008"/>
      </c:barChart>
      <c:catAx>
        <c:axId val="39593472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595008"/>
        <c:crosses val="autoZero"/>
        <c:auto val="1"/>
        <c:lblAlgn val="ctr"/>
        <c:lblOffset val="100"/>
        <c:tickLblSkip val="1"/>
        <c:tickMarkSkip val="1"/>
      </c:catAx>
      <c:valAx>
        <c:axId val="3959500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AST (U/L).</a:t>
                </a:r>
              </a:p>
            </c:rich>
          </c:tx>
          <c:layout>
            <c:manualLayout>
              <c:xMode val="edge"/>
              <c:yMode val="edge"/>
              <c:x val="1.3667454068241481E-2"/>
              <c:y val="0.24479515167900162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593472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373577427821525"/>
          <c:y val="2.3067374088968494E-2"/>
          <c:w val="0.26195905511811024"/>
          <c:h val="0.12302479357462304"/>
        </c:manualLayout>
      </c:layout>
      <c:spPr>
        <a:solidFill>
          <a:schemeClr val="accent6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6928485954369066"/>
          <c:y val="0.15762560414888532"/>
          <c:w val="0.81870644003252768"/>
          <c:h val="0.63434694352600185"/>
        </c:manualLayout>
      </c:layout>
      <c:barChart>
        <c:barDir val="col"/>
        <c:grouping val="clustered"/>
        <c:ser>
          <c:idx val="0"/>
          <c:order val="0"/>
          <c:tx>
            <c:strRef>
              <c:f>'Liver&amp;cytokines'!$B$24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rgbClr val="7030A0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92D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5.2</c:v>
                </c:pt>
                <c:pt idx="1">
                  <c:v>8.9600000000000026</c:v>
                </c:pt>
                <c:pt idx="2">
                  <c:v>14.22</c:v>
                </c:pt>
                <c:pt idx="3">
                  <c:v>18.86</c:v>
                </c:pt>
                <c:pt idx="4">
                  <c:v>14.870000000000006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'Liver&amp;cytokines'!$A$25:$A$29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'Liver&amp;cytokines'!$B$25:$B$29</c:f>
              <c:numCache>
                <c:formatCode>0.00</c:formatCode>
                <c:ptCount val="5"/>
                <c:pt idx="0">
                  <c:v>124.61</c:v>
                </c:pt>
                <c:pt idx="1">
                  <c:v>377.46</c:v>
                </c:pt>
                <c:pt idx="2">
                  <c:v>318.94</c:v>
                </c:pt>
                <c:pt idx="3">
                  <c:v>355.15000000000009</c:v>
                </c:pt>
                <c:pt idx="4">
                  <c:v>248.8</c:v>
                </c:pt>
              </c:numCache>
            </c:numRef>
          </c:val>
        </c:ser>
        <c:ser>
          <c:idx val="1"/>
          <c:order val="1"/>
          <c:tx>
            <c:strRef>
              <c:f>'Liver&amp;cytokines'!$C$24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9.94</c:v>
                </c:pt>
                <c:pt idx="2">
                  <c:v>13.08</c:v>
                </c:pt>
                <c:pt idx="3">
                  <c:v>10.25</c:v>
                </c:pt>
                <c:pt idx="4">
                  <c:v>10.54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'Liver&amp;cytokines'!$A$25:$A$29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'Liver&amp;cytokines'!$C$25:$C$29</c:f>
              <c:numCache>
                <c:formatCode>0.00</c:formatCode>
                <c:ptCount val="5"/>
                <c:pt idx="0">
                  <c:v>0</c:v>
                </c:pt>
                <c:pt idx="1">
                  <c:v>268.08</c:v>
                </c:pt>
                <c:pt idx="2">
                  <c:v>235.89000000000001</c:v>
                </c:pt>
                <c:pt idx="3">
                  <c:v>230.06</c:v>
                </c:pt>
                <c:pt idx="4">
                  <c:v>213.86</c:v>
                </c:pt>
              </c:numCache>
            </c:numRef>
          </c:val>
        </c:ser>
        <c:dLbls>
          <c:showVal val="1"/>
        </c:dLbls>
        <c:axId val="91903488"/>
        <c:axId val="91905024"/>
      </c:barChart>
      <c:catAx>
        <c:axId val="91903488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905024"/>
        <c:crosses val="autoZero"/>
        <c:auto val="1"/>
        <c:lblAlgn val="ctr"/>
        <c:lblOffset val="100"/>
        <c:tickLblSkip val="1"/>
        <c:tickMarkSkip val="1"/>
      </c:catAx>
      <c:valAx>
        <c:axId val="9190502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0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ALP (IU/L).</a:t>
                </a:r>
              </a:p>
            </c:rich>
          </c:tx>
          <c:layout>
            <c:manualLayout>
              <c:xMode val="edge"/>
              <c:yMode val="edge"/>
              <c:x val="1.1418446749571919E-2"/>
              <c:y val="0.32294053372083892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903488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3390044758259144"/>
          <c:y val="2.3067374088968494E-2"/>
          <c:w val="0.26262401078958331"/>
          <c:h val="0.11533596926993567"/>
        </c:manualLayout>
      </c:layout>
      <c:spPr>
        <a:solidFill>
          <a:schemeClr val="accent6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5658713910761174"/>
          <c:y val="0.14671814671814684"/>
          <c:w val="0.8279307086614176"/>
          <c:h val="0.61389961389961489"/>
        </c:manualLayout>
      </c:layout>
      <c:barChart>
        <c:barDir val="col"/>
        <c:grouping val="clustered"/>
        <c:ser>
          <c:idx val="0"/>
          <c:order val="0"/>
          <c:tx>
            <c:strRef>
              <c:f>'Liver&amp;cytokines'!$H$24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rgbClr val="7030A0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92D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1.41</c:v>
                </c:pt>
                <c:pt idx="1">
                  <c:v>2.2599999999999998</c:v>
                </c:pt>
                <c:pt idx="2">
                  <c:v>1.53</c:v>
                </c:pt>
                <c:pt idx="3">
                  <c:v>3.29</c:v>
                </c:pt>
                <c:pt idx="4">
                  <c:v>3.9299999999999997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'Liver&amp;cytokines'!$G$25:$G$29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'Liver&amp;cytokines'!$H$25:$H$29</c:f>
              <c:numCache>
                <c:formatCode>0.00</c:formatCode>
                <c:ptCount val="5"/>
                <c:pt idx="0">
                  <c:v>7.58</c:v>
                </c:pt>
                <c:pt idx="1">
                  <c:v>61.78</c:v>
                </c:pt>
                <c:pt idx="2">
                  <c:v>24.03</c:v>
                </c:pt>
                <c:pt idx="3">
                  <c:v>51.33</c:v>
                </c:pt>
                <c:pt idx="4">
                  <c:v>23.759999999999994</c:v>
                </c:pt>
              </c:numCache>
            </c:numRef>
          </c:val>
        </c:ser>
        <c:ser>
          <c:idx val="1"/>
          <c:order val="1"/>
          <c:tx>
            <c:strRef>
              <c:f>'Liver&amp;cytokines'!$I$24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FF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1.1800000000000008</c:v>
                </c:pt>
                <c:pt idx="2">
                  <c:v>1.47</c:v>
                </c:pt>
                <c:pt idx="3">
                  <c:v>1.84</c:v>
                </c:pt>
                <c:pt idx="4">
                  <c:v>0.75000000000000044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'Liver&amp;cytokines'!$G$25:$G$29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'Liver&amp;cytokines'!$I$25:$I$29</c:f>
              <c:numCache>
                <c:formatCode>0.00</c:formatCode>
                <c:ptCount val="5"/>
                <c:pt idx="0">
                  <c:v>0</c:v>
                </c:pt>
                <c:pt idx="1">
                  <c:v>34.220000000000013</c:v>
                </c:pt>
                <c:pt idx="2">
                  <c:v>12.98</c:v>
                </c:pt>
                <c:pt idx="3">
                  <c:v>11.27</c:v>
                </c:pt>
                <c:pt idx="4">
                  <c:v>13.21</c:v>
                </c:pt>
              </c:numCache>
            </c:numRef>
          </c:val>
        </c:ser>
        <c:dLbls>
          <c:showVal val="1"/>
        </c:dLbls>
        <c:axId val="39810560"/>
        <c:axId val="39812096"/>
      </c:barChart>
      <c:catAx>
        <c:axId val="39810560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812096"/>
        <c:crosses val="autoZero"/>
        <c:auto val="1"/>
        <c:lblAlgn val="ctr"/>
        <c:lblOffset val="100"/>
        <c:tickLblSkip val="1"/>
        <c:tickMarkSkip val="1"/>
      </c:catAx>
      <c:valAx>
        <c:axId val="3981209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GGT (U/L).</a:t>
                </a:r>
              </a:p>
            </c:rich>
          </c:tx>
          <c:layout>
            <c:manualLayout>
              <c:xMode val="edge"/>
              <c:yMode val="edge"/>
              <c:x val="2.2721522309711285E-2"/>
              <c:y val="0.2895754339720415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810560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2489370078740191"/>
          <c:y val="1.9304968853142285E-2"/>
          <c:w val="0.26129816272965906"/>
          <c:h val="0.11583026370630711"/>
        </c:manualLayout>
      </c:layout>
      <c:spPr>
        <a:solidFill>
          <a:schemeClr val="accent6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6173120728929391"/>
          <c:y val="0.14993655028796438"/>
          <c:w val="0.82915717539863321"/>
          <c:h val="0.61127978194323818"/>
        </c:manualLayout>
      </c:layout>
      <c:barChart>
        <c:barDir val="col"/>
        <c:grouping val="clustered"/>
        <c:ser>
          <c:idx val="0"/>
          <c:order val="0"/>
          <c:tx>
            <c:strRef>
              <c:f>'Lipids&amp;OS markers'!$B$1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rgbClr val="3333CC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00B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5.74</c:v>
                </c:pt>
                <c:pt idx="1">
                  <c:v>10.26</c:v>
                </c:pt>
                <c:pt idx="2">
                  <c:v>5.71</c:v>
                </c:pt>
                <c:pt idx="3">
                  <c:v>5.71</c:v>
                </c:pt>
                <c:pt idx="4">
                  <c:v>6.4700000000000024</c:v>
                </c:pt>
              </c:numLit>
            </c:plus>
            <c:spPr>
              <a:solidFill>
                <a:srgbClr val="3333CC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markers'!$A$2:$A$6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markers'!$B$2:$B$6</c:f>
              <c:numCache>
                <c:formatCode>0.00</c:formatCode>
                <c:ptCount val="5"/>
                <c:pt idx="0">
                  <c:v>118.55</c:v>
                </c:pt>
                <c:pt idx="1">
                  <c:v>221.13</c:v>
                </c:pt>
                <c:pt idx="2">
                  <c:v>168.19</c:v>
                </c:pt>
                <c:pt idx="3">
                  <c:v>195.12</c:v>
                </c:pt>
                <c:pt idx="4">
                  <c:v>174.88000000000005</c:v>
                </c:pt>
              </c:numCache>
            </c:numRef>
          </c:val>
        </c:ser>
        <c:ser>
          <c:idx val="1"/>
          <c:order val="1"/>
          <c:tx>
            <c:strRef>
              <c:f>'Lipids&amp;OS markers'!$C$1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4"/>
              <c:layout>
                <c:manualLayout>
                  <c:x val="0"/>
                  <c:y val="4.7008003968074084E-1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9.08</c:v>
                </c:pt>
                <c:pt idx="2">
                  <c:v>5.3199999999999985</c:v>
                </c:pt>
                <c:pt idx="3">
                  <c:v>7.6199999999999966</c:v>
                </c:pt>
                <c:pt idx="4">
                  <c:v>6.13</c:v>
                </c:pt>
              </c:numLit>
            </c:plus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markers'!$A$2:$A$6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markers'!$C$2:$C$6</c:f>
              <c:numCache>
                <c:formatCode>0.00</c:formatCode>
                <c:ptCount val="5"/>
                <c:pt idx="0">
                  <c:v>0</c:v>
                </c:pt>
                <c:pt idx="1">
                  <c:v>150.33000000000001</c:v>
                </c:pt>
                <c:pt idx="2">
                  <c:v>122.13</c:v>
                </c:pt>
                <c:pt idx="3">
                  <c:v>165.04</c:v>
                </c:pt>
                <c:pt idx="4">
                  <c:v>136</c:v>
                </c:pt>
              </c:numCache>
            </c:numRef>
          </c:val>
        </c:ser>
        <c:dLbls>
          <c:showVal val="1"/>
        </c:dLbls>
        <c:axId val="39772160"/>
        <c:axId val="39773696"/>
      </c:barChart>
      <c:catAx>
        <c:axId val="39772160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773696"/>
        <c:crosses val="autoZero"/>
        <c:auto val="1"/>
        <c:lblAlgn val="ctr"/>
        <c:lblOffset val="100"/>
        <c:tickLblSkip val="1"/>
        <c:tickMarkSkip val="1"/>
      </c:catAx>
      <c:valAx>
        <c:axId val="397736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TG (mg/dl).</a:t>
                </a:r>
              </a:p>
            </c:rich>
          </c:tx>
          <c:layout>
            <c:manualLayout>
              <c:xMode val="edge"/>
              <c:yMode val="edge"/>
              <c:x val="1.366742596810935E-2"/>
              <c:y val="0.30371774682010905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772160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7608200455580896"/>
          <c:y val="1.922269331718152E-2"/>
          <c:w val="0.2602002881758233"/>
          <c:h val="0.11453341409246916"/>
        </c:manualLayout>
      </c:layout>
      <c:spPr>
        <a:solidFill>
          <a:schemeClr val="accent5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6173120728929391"/>
          <c:y val="0.15762560414888532"/>
          <c:w val="0.82915717539863321"/>
          <c:h val="0.60359072808231651"/>
        </c:manualLayout>
      </c:layout>
      <c:barChart>
        <c:barDir val="col"/>
        <c:grouping val="clustered"/>
        <c:ser>
          <c:idx val="0"/>
          <c:order val="0"/>
          <c:tx>
            <c:strRef>
              <c:f>'Lipids&amp;OS markers'!$H$1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rgbClr val="3333CC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00B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>
                <c:manualLayout>
                  <c:x val="0"/>
                  <c:y val="-2.051282051282051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0"/>
                  <c:y val="-2.564102564102566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4.83</c:v>
                </c:pt>
                <c:pt idx="1">
                  <c:v>10.76</c:v>
                </c:pt>
                <c:pt idx="2">
                  <c:v>8.49</c:v>
                </c:pt>
                <c:pt idx="3">
                  <c:v>11.88</c:v>
                </c:pt>
                <c:pt idx="4">
                  <c:v>7.8599999999999985</c:v>
                </c:pt>
              </c:numLit>
            </c:plus>
            <c:spPr>
              <a:solidFill>
                <a:srgbClr val="3333CC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markers'!$G$2:$G$6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markers'!$H$2:$H$6</c:f>
              <c:numCache>
                <c:formatCode>0.00</c:formatCode>
                <c:ptCount val="5"/>
                <c:pt idx="0">
                  <c:v>101.1</c:v>
                </c:pt>
                <c:pt idx="1">
                  <c:v>198.25</c:v>
                </c:pt>
                <c:pt idx="2">
                  <c:v>178.01</c:v>
                </c:pt>
                <c:pt idx="3">
                  <c:v>188.25</c:v>
                </c:pt>
                <c:pt idx="4">
                  <c:v>168.88000000000005</c:v>
                </c:pt>
              </c:numCache>
            </c:numRef>
          </c:val>
        </c:ser>
        <c:ser>
          <c:idx val="1"/>
          <c:order val="1"/>
          <c:tx>
            <c:strRef>
              <c:f>'Lipids&amp;OS markers'!$I$1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>
                <c:manualLayout>
                  <c:x val="0"/>
                  <c:y val="-3.076923076923078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layout>
                <c:manualLayout>
                  <c:x val="0"/>
                  <c:y val="-1.538461538461539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0"/>
                  <c:y val="-1.025641025641026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4"/>
              <c:layout>
                <c:manualLayout>
                  <c:x val="0"/>
                  <c:y val="-1.538461538461539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7.81</c:v>
                </c:pt>
                <c:pt idx="2">
                  <c:v>6.2700000000000014</c:v>
                </c:pt>
                <c:pt idx="3">
                  <c:v>7.94</c:v>
                </c:pt>
                <c:pt idx="4">
                  <c:v>7.25</c:v>
                </c:pt>
              </c:numLit>
            </c:plus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markers'!$G$2:$G$6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markers'!$I$2:$I$6</c:f>
              <c:numCache>
                <c:formatCode>0.00</c:formatCode>
                <c:ptCount val="5"/>
                <c:pt idx="0">
                  <c:v>0</c:v>
                </c:pt>
                <c:pt idx="1">
                  <c:v>162.09</c:v>
                </c:pt>
                <c:pt idx="2">
                  <c:v>137.36000000000001</c:v>
                </c:pt>
                <c:pt idx="3">
                  <c:v>152.54</c:v>
                </c:pt>
                <c:pt idx="4">
                  <c:v>135.23999999999998</c:v>
                </c:pt>
              </c:numCache>
            </c:numRef>
          </c:val>
        </c:ser>
        <c:dLbls>
          <c:showVal val="1"/>
        </c:dLbls>
        <c:axId val="39915520"/>
        <c:axId val="39917056"/>
      </c:barChart>
      <c:catAx>
        <c:axId val="39915520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917056"/>
        <c:crosses val="autoZero"/>
        <c:auto val="1"/>
        <c:lblAlgn val="ctr"/>
        <c:lblOffset val="100"/>
        <c:tickLblSkip val="1"/>
        <c:tickMarkSkip val="1"/>
      </c:catAx>
      <c:valAx>
        <c:axId val="3991705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TC (mg/dl).</a:t>
                </a:r>
              </a:p>
            </c:rich>
          </c:tx>
          <c:layout>
            <c:manualLayout>
              <c:xMode val="edge"/>
              <c:yMode val="edge"/>
              <c:x val="1.366742596810935E-2"/>
              <c:y val="0.30756228548354564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915520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3735763097949915"/>
          <c:y val="2.3067231980617803E-2"/>
          <c:w val="0.26195899772209597"/>
          <c:h val="0.12302483343428239"/>
        </c:manualLayout>
      </c:layout>
      <c:spPr>
        <a:solidFill>
          <a:schemeClr val="accent5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4843966627837046"/>
          <c:y val="0.15762560414888532"/>
          <c:w val="0.84268056702644167"/>
          <c:h val="0.63434694352600185"/>
        </c:manualLayout>
      </c:layout>
      <c:barChart>
        <c:barDir val="col"/>
        <c:grouping val="clustered"/>
        <c:ser>
          <c:idx val="0"/>
          <c:order val="0"/>
          <c:tx>
            <c:strRef>
              <c:f>'Lipids&amp;OS markers'!$B$24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rgbClr val="3333CC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00B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2.7800000000000002</c:v>
                </c:pt>
                <c:pt idx="1">
                  <c:v>1.78</c:v>
                </c:pt>
                <c:pt idx="2">
                  <c:v>2.04</c:v>
                </c:pt>
                <c:pt idx="3">
                  <c:v>1.7</c:v>
                </c:pt>
                <c:pt idx="4">
                  <c:v>2.1800000000000002</c:v>
                </c:pt>
              </c:numLit>
            </c:plus>
            <c:spPr>
              <a:solidFill>
                <a:srgbClr val="3333CC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markers'!$A$25:$A$29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markers'!$B$25:$B$29</c:f>
              <c:numCache>
                <c:formatCode>0.00</c:formatCode>
                <c:ptCount val="5"/>
                <c:pt idx="0">
                  <c:v>45.83</c:v>
                </c:pt>
                <c:pt idx="1">
                  <c:v>25.23</c:v>
                </c:pt>
                <c:pt idx="2">
                  <c:v>34.64</c:v>
                </c:pt>
                <c:pt idx="3">
                  <c:v>31.04</c:v>
                </c:pt>
                <c:pt idx="4">
                  <c:v>36.160000000000011</c:v>
                </c:pt>
              </c:numCache>
            </c:numRef>
          </c:val>
        </c:ser>
        <c:ser>
          <c:idx val="1"/>
          <c:order val="1"/>
          <c:tx>
            <c:strRef>
              <c:f>'Lipids&amp;OS markers'!$C$24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bc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1.52</c:v>
                </c:pt>
                <c:pt idx="2">
                  <c:v>2.0499999999999998</c:v>
                </c:pt>
                <c:pt idx="3">
                  <c:v>1.87</c:v>
                </c:pt>
                <c:pt idx="4">
                  <c:v>1.6</c:v>
                </c:pt>
              </c:numLit>
            </c:plus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markers'!$A$25:$A$29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markers'!$C$25:$C$29</c:f>
              <c:numCache>
                <c:formatCode>0.00</c:formatCode>
                <c:ptCount val="5"/>
                <c:pt idx="0">
                  <c:v>0</c:v>
                </c:pt>
                <c:pt idx="1">
                  <c:v>35.660000000000011</c:v>
                </c:pt>
                <c:pt idx="2">
                  <c:v>40.15</c:v>
                </c:pt>
                <c:pt idx="3">
                  <c:v>35.840000000000003</c:v>
                </c:pt>
                <c:pt idx="4">
                  <c:v>47.28</c:v>
                </c:pt>
              </c:numCache>
            </c:numRef>
          </c:val>
        </c:ser>
        <c:dLbls>
          <c:showVal val="1"/>
        </c:dLbls>
        <c:axId val="39993344"/>
        <c:axId val="39994880"/>
      </c:barChart>
      <c:catAx>
        <c:axId val="39993344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994880"/>
        <c:crosses val="autoZero"/>
        <c:auto val="1"/>
        <c:lblAlgn val="ctr"/>
        <c:lblOffset val="100"/>
        <c:tickLblSkip val="1"/>
        <c:tickMarkSkip val="1"/>
      </c:catAx>
      <c:valAx>
        <c:axId val="3999488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0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HDL (mg/dl).</a:t>
                </a:r>
              </a:p>
            </c:rich>
          </c:tx>
          <c:layout>
            <c:manualLayout>
              <c:xMode val="edge"/>
              <c:yMode val="edge"/>
              <c:x val="1.1418401466939928E-2"/>
              <c:y val="0.32294044325540433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993344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3390045422404439"/>
          <c:y val="2.3067116610423728E-2"/>
          <c:w val="0.26262395282781431"/>
          <c:h val="0.11533558305211852"/>
        </c:manualLayout>
      </c:layout>
      <c:spPr>
        <a:solidFill>
          <a:schemeClr val="accent5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7041636840849461"/>
          <c:y val="0.14671814671814692"/>
          <c:w val="0.82024481030780294"/>
          <c:h val="0.61389961389961534"/>
        </c:manualLayout>
      </c:layout>
      <c:barChart>
        <c:barDir val="col"/>
        <c:grouping val="clustered"/>
        <c:ser>
          <c:idx val="0"/>
          <c:order val="0"/>
          <c:tx>
            <c:strRef>
              <c:f>'Lipids&amp;OS markers'!$H$24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rgbClr val="3333CC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00B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0"/>
                  <c:y val="-1.551055369012765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layout>
                <c:manualLayout>
                  <c:x val="0"/>
                  <c:y val="-2.58509228168794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0"/>
                  <c:y val="-2.068073825350353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4"/>
              <c:layout>
                <c:manualLayout>
                  <c:x val="0"/>
                  <c:y val="-2.58509228168794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4.2699999999999996</c:v>
                </c:pt>
                <c:pt idx="1">
                  <c:v>11.16</c:v>
                </c:pt>
                <c:pt idx="2">
                  <c:v>10.38</c:v>
                </c:pt>
                <c:pt idx="3">
                  <c:v>11.83</c:v>
                </c:pt>
                <c:pt idx="4">
                  <c:v>9.2199999999999989</c:v>
                </c:pt>
              </c:numLit>
            </c:plus>
            <c:spPr>
              <a:solidFill>
                <a:srgbClr val="3333CC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markers'!$G$25:$G$29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markers'!$H$25:$H$29</c:f>
              <c:numCache>
                <c:formatCode>0.00</c:formatCode>
                <c:ptCount val="5"/>
                <c:pt idx="0">
                  <c:v>31.74</c:v>
                </c:pt>
                <c:pt idx="1">
                  <c:v>128.66999999999999</c:v>
                </c:pt>
                <c:pt idx="2">
                  <c:v>109.73</c:v>
                </c:pt>
                <c:pt idx="3">
                  <c:v>118.46000000000002</c:v>
                </c:pt>
                <c:pt idx="4">
                  <c:v>97.740000000000023</c:v>
                </c:pt>
              </c:numCache>
            </c:numRef>
          </c:val>
        </c:ser>
        <c:ser>
          <c:idx val="1"/>
          <c:order val="1"/>
          <c:tx>
            <c:strRef>
              <c:f>'Lipids&amp;OS markers'!$I$24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>
                <c:manualLayout>
                  <c:x val="-5.5554913780451055E-17"/>
                  <c:y val="-3.102110738025530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layout>
                <c:manualLayout>
                  <c:x val="0"/>
                  <c:y val="-1.551055369012765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0"/>
                  <c:y val="-2.585092281687938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4"/>
              <c:layout>
                <c:manualLayout>
                  <c:x val="0"/>
                  <c:y val="-1.5510553690127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9.7800000000000011</c:v>
                </c:pt>
                <c:pt idx="2">
                  <c:v>5.98</c:v>
                </c:pt>
                <c:pt idx="3">
                  <c:v>7.96</c:v>
                </c:pt>
                <c:pt idx="4">
                  <c:v>6.75</c:v>
                </c:pt>
              </c:numLit>
            </c:plus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markers'!$G$25:$G$29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markers'!$I$25:$I$29</c:f>
              <c:numCache>
                <c:formatCode>0.00</c:formatCode>
                <c:ptCount val="5"/>
                <c:pt idx="0">
                  <c:v>0</c:v>
                </c:pt>
                <c:pt idx="1">
                  <c:v>96.76</c:v>
                </c:pt>
                <c:pt idx="2">
                  <c:v>73.09</c:v>
                </c:pt>
                <c:pt idx="3">
                  <c:v>83.83</c:v>
                </c:pt>
                <c:pt idx="4">
                  <c:v>60.77</c:v>
                </c:pt>
              </c:numCache>
            </c:numRef>
          </c:val>
        </c:ser>
        <c:dLbls>
          <c:showVal val="1"/>
        </c:dLbls>
        <c:axId val="40038400"/>
        <c:axId val="40039936"/>
      </c:barChart>
      <c:catAx>
        <c:axId val="40038400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039936"/>
        <c:crosses val="autoZero"/>
        <c:auto val="1"/>
        <c:lblAlgn val="ctr"/>
        <c:lblOffset val="100"/>
        <c:tickLblSkip val="1"/>
        <c:tickMarkSkip val="1"/>
      </c:catAx>
      <c:valAx>
        <c:axId val="4003993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LDL (mg/dl).</a:t>
                </a:r>
              </a:p>
            </c:rich>
          </c:tx>
          <c:layout>
            <c:manualLayout>
              <c:xMode val="edge"/>
              <c:yMode val="edge"/>
              <c:x val="2.2721546170365089E-2"/>
              <c:y val="0.2895753728458364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038400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2489382009067067"/>
          <c:y val="1.9304970599605297E-2"/>
          <c:w val="0.26129825817227376"/>
          <c:h val="0.11583023052351019"/>
        </c:manualLayout>
      </c:layout>
      <c:spPr>
        <a:solidFill>
          <a:schemeClr val="accent5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6715821758235289"/>
          <c:y val="0.18123560814013859"/>
          <c:w val="0.79992403196791428"/>
          <c:h val="0.62247500384989218"/>
        </c:manualLayout>
      </c:layout>
      <c:barChart>
        <c:barDir val="col"/>
        <c:grouping val="clustered"/>
        <c:ser>
          <c:idx val="0"/>
          <c:order val="0"/>
          <c:tx>
            <c:strRef>
              <c:f>'Lipids&amp;OS markers'!$O$24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rgbClr val="3333CC"/>
            </a:solidFill>
          </c:spPr>
          <c:dPt>
            <c:idx val="0"/>
            <c:spPr>
              <a:solidFill>
                <a:srgbClr val="00B050"/>
              </a:solidFill>
              <a:ln w="12700">
                <a:solidFill>
                  <a:schemeClr val="tx1"/>
                </a:solidFill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100" b="1">
                        <a:latin typeface="Arial" pitchFamily="34" charset="0"/>
                        <a:cs typeface="Arial" pitchFamily="34" charset="0"/>
                      </a:rPr>
                      <a:t>a</a:t>
                    </a:r>
                    <a:endParaRPr lang="en-US"/>
                  </a:p>
                </c:rich>
              </c:tx>
              <c:dLblPos val="outEnd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 b="1">
                        <a:latin typeface="Arial" pitchFamily="34" charset="0"/>
                        <a:cs typeface="Arial" pitchFamily="34" charset="0"/>
                      </a:rPr>
                      <a:t>a</a:t>
                    </a:r>
                    <a:r>
                      <a:rPr lang="en-US"/>
                      <a:t>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 b="1">
                        <a:latin typeface="Arial" pitchFamily="34" charset="0"/>
                        <a:cs typeface="Arial" pitchFamily="34" charset="0"/>
                      </a:rPr>
                      <a:t>a</a:t>
                    </a:r>
                    <a:endParaRPr lang="en-US"/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 b="1">
                        <a:latin typeface="Arial" pitchFamily="34" charset="0"/>
                        <a:cs typeface="Arial" pitchFamily="34" charset="0"/>
                      </a:rPr>
                      <a:t>a</a:t>
                    </a:r>
                    <a:r>
                      <a:rPr lang="en-US"/>
                      <a:t>b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1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0.88</c:v>
                </c:pt>
                <c:pt idx="1">
                  <c:v>2.4099999999999997</c:v>
                </c:pt>
                <c:pt idx="2">
                  <c:v>1.139999999999999</c:v>
                </c:pt>
                <c:pt idx="3">
                  <c:v>1.1900000000000008</c:v>
                </c:pt>
                <c:pt idx="4">
                  <c:v>1.29</c:v>
                </c:pt>
              </c:numLit>
            </c:plus>
          </c:errBars>
          <c:cat>
            <c:strRef>
              <c:f>'Lipids&amp;OS markers'!$N$25:$N$29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markers'!$O$25:$O$29</c:f>
              <c:numCache>
                <c:formatCode>0.00</c:formatCode>
                <c:ptCount val="5"/>
                <c:pt idx="0">
                  <c:v>23.779999999999994</c:v>
                </c:pt>
                <c:pt idx="1">
                  <c:v>44.25</c:v>
                </c:pt>
                <c:pt idx="2">
                  <c:v>33.64</c:v>
                </c:pt>
                <c:pt idx="3">
                  <c:v>39.04</c:v>
                </c:pt>
                <c:pt idx="4">
                  <c:v>34.980000000000004</c:v>
                </c:pt>
              </c:numCache>
            </c:numRef>
          </c:val>
        </c:ser>
        <c:ser>
          <c:idx val="1"/>
          <c:order val="1"/>
          <c:tx>
            <c:strRef>
              <c:f>'Lipids&amp;OS markers'!$P$24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0000"/>
            </a:solidFill>
            <a:ln w="19050">
              <a:solidFill>
                <a:sysClr val="windowText" lastClr="000000"/>
              </a:solidFill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100" b="1">
                        <a:latin typeface="Arial" pitchFamily="34" charset="0"/>
                        <a:cs typeface="Arial" pitchFamily="34" charset="0"/>
                      </a:rPr>
                      <a:t>a</a:t>
                    </a:r>
                    <a:endParaRPr lang="en-US"/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 b="1">
                        <a:latin typeface="Arial" pitchFamily="34" charset="0"/>
                        <a:cs typeface="Arial" pitchFamily="34" charset="0"/>
                      </a:rPr>
                      <a:t>b</a:t>
                    </a:r>
                    <a:endParaRPr lang="en-US"/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 b="1">
                        <a:latin typeface="Arial" pitchFamily="34" charset="0"/>
                        <a:cs typeface="Arial" pitchFamily="34" charset="0"/>
                      </a:rPr>
                      <a:t>b</a:t>
                    </a:r>
                    <a:endParaRPr lang="en-US"/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 b="1">
                        <a:latin typeface="Arial" pitchFamily="34" charset="0"/>
                        <a:cs typeface="Arial" pitchFamily="34" charset="0"/>
                      </a:rPr>
                      <a:t>a</a:t>
                    </a:r>
                    <a:r>
                      <a:rPr lang="en-US"/>
                      <a:t>b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1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1.72</c:v>
                </c:pt>
                <c:pt idx="2">
                  <c:v>1.06</c:v>
                </c:pt>
                <c:pt idx="3">
                  <c:v>1.8800000000000001</c:v>
                </c:pt>
                <c:pt idx="4">
                  <c:v>1.2</c:v>
                </c:pt>
              </c:numLit>
            </c:plus>
            <c:spPr>
              <a:solidFill>
                <a:srgbClr val="FF0000"/>
              </a:solidFill>
              <a:ln w="19050">
                <a:solidFill>
                  <a:sysClr val="windowText" lastClr="000000"/>
                </a:solidFill>
              </a:ln>
            </c:spPr>
          </c:errBars>
          <c:cat>
            <c:strRef>
              <c:f>'Lipids&amp;OS markers'!$N$25:$N$29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markers'!$P$25:$P$29</c:f>
              <c:numCache>
                <c:formatCode>0.00</c:formatCode>
                <c:ptCount val="5"/>
                <c:pt idx="0">
                  <c:v>0</c:v>
                </c:pt>
                <c:pt idx="1">
                  <c:v>30.08</c:v>
                </c:pt>
                <c:pt idx="2">
                  <c:v>24.43</c:v>
                </c:pt>
                <c:pt idx="3">
                  <c:v>33.04</c:v>
                </c:pt>
                <c:pt idx="4">
                  <c:v>27.2</c:v>
                </c:pt>
              </c:numCache>
            </c:numRef>
          </c:val>
        </c:ser>
        <c:dLbls>
          <c:showVal val="1"/>
        </c:dLbls>
        <c:axId val="40185856"/>
        <c:axId val="40187392"/>
      </c:barChart>
      <c:catAx>
        <c:axId val="40185856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115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0187392"/>
        <c:crosses val="autoZero"/>
        <c:auto val="1"/>
        <c:lblAlgn val="ctr"/>
        <c:lblOffset val="100"/>
      </c:catAx>
      <c:valAx>
        <c:axId val="4018739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100">
                    <a:latin typeface="Arial" pitchFamily="34" charset="0"/>
                    <a:cs typeface="Arial" pitchFamily="34" charset="0"/>
                  </a:defRPr>
                </a:pPr>
                <a:r>
                  <a:rPr lang="en-US" sz="1100">
                    <a:latin typeface="Arial" pitchFamily="34" charset="0"/>
                    <a:cs typeface="Arial" pitchFamily="34" charset="0"/>
                  </a:rPr>
                  <a:t>VLDL (mg/dl).</a:t>
                </a:r>
              </a:p>
            </c:rich>
          </c:tx>
          <c:layout>
            <c:manualLayout>
              <c:xMode val="edge"/>
              <c:yMode val="edge"/>
              <c:x val="3.5757586481465112E-2"/>
              <c:y val="0.29454149000605695"/>
            </c:manualLayout>
          </c:layout>
        </c:title>
        <c:numFmt formatCode="#,##0" sourceLinked="0"/>
        <c:tickLblPos val="nextTo"/>
        <c:spPr>
          <a:ln w="25400">
            <a:solidFill>
              <a:srgbClr val="000000"/>
            </a:solidFill>
          </a:ln>
        </c:spPr>
        <c:txPr>
          <a:bodyPr/>
          <a:lstStyle/>
          <a:p>
            <a:pPr>
              <a:defRPr sz="11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0185856"/>
        <c:crosses val="autoZero"/>
        <c:crossBetween val="between"/>
        <c:majorUnit val="10"/>
      </c:valAx>
      <c:spPr>
        <a:solidFill>
          <a:schemeClr val="accent5">
            <a:lumMod val="20000"/>
            <a:lumOff val="80000"/>
          </a:schemeClr>
        </a:solidFill>
      </c:spPr>
    </c:plotArea>
    <c:legend>
      <c:legendPos val="t"/>
      <c:layout>
        <c:manualLayout>
          <c:xMode val="edge"/>
          <c:yMode val="edge"/>
          <c:x val="0.51399899731634668"/>
          <c:y val="5.629073288915809E-2"/>
          <c:w val="0.24163449231767387"/>
          <c:h val="0.10808035534019786"/>
        </c:manualLayout>
      </c:layout>
      <c:spPr>
        <a:solidFill>
          <a:srgbClr val="4BACC6">
            <a:lumMod val="20000"/>
            <a:lumOff val="80000"/>
          </a:srgbClr>
        </a:solidFill>
        <a:ln w="19050">
          <a:solidFill>
            <a:schemeClr val="tx1"/>
          </a:solidFill>
        </a:ln>
      </c:spPr>
      <c:txPr>
        <a:bodyPr/>
        <a:lstStyle/>
        <a:p>
          <a:pPr>
            <a:defRPr sz="1100" b="1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>
      <a:noFill/>
    </a:ln>
  </c:sp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6970905759421587"/>
          <c:y val="0.16216246787989391"/>
          <c:w val="0.81405982271084065"/>
          <c:h val="0.59845672669960848"/>
        </c:manualLayout>
      </c:layout>
      <c:barChart>
        <c:barDir val="col"/>
        <c:grouping val="clustered"/>
        <c:ser>
          <c:idx val="0"/>
          <c:order val="0"/>
          <c:tx>
            <c:strRef>
              <c:f>'Liver&amp;cytokines'!$B$46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9BBB59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3.46</c:v>
                </c:pt>
                <c:pt idx="1">
                  <c:v>3.57</c:v>
                </c:pt>
                <c:pt idx="2">
                  <c:v>3.65</c:v>
                </c:pt>
                <c:pt idx="3">
                  <c:v>1.76</c:v>
                </c:pt>
                <c:pt idx="4">
                  <c:v>2.88</c:v>
                </c:pt>
              </c:numLit>
            </c:plus>
            <c:spPr>
              <a:solidFill>
                <a:schemeClr val="accent2">
                  <a:lumMod val="75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'Liver&amp;cytokines'!$A$47:$A$51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'Liver&amp;cytokines'!$B$47:$B$51</c:f>
              <c:numCache>
                <c:formatCode>0.00</c:formatCode>
                <c:ptCount val="5"/>
                <c:pt idx="0">
                  <c:v>55.54</c:v>
                </c:pt>
                <c:pt idx="1">
                  <c:v>27.419999999999995</c:v>
                </c:pt>
                <c:pt idx="2">
                  <c:v>45.33</c:v>
                </c:pt>
                <c:pt idx="3">
                  <c:v>33.260000000000012</c:v>
                </c:pt>
                <c:pt idx="4">
                  <c:v>48.98</c:v>
                </c:pt>
              </c:numCache>
            </c:numRef>
          </c:val>
        </c:ser>
        <c:ser>
          <c:idx val="1"/>
          <c:order val="1"/>
          <c:tx>
            <c:strRef>
              <c:f>'Liver&amp;cytokines'!$C$46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2.3199999999999981</c:v>
                </c:pt>
                <c:pt idx="2">
                  <c:v>3.5</c:v>
                </c:pt>
                <c:pt idx="3">
                  <c:v>1.77</c:v>
                </c:pt>
                <c:pt idx="4">
                  <c:v>2.88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'Liver&amp;cytokines'!$A$47:$A$51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'Liver&amp;cytokines'!$C$47:$C$51</c:f>
              <c:numCache>
                <c:formatCode>0.00</c:formatCode>
                <c:ptCount val="5"/>
                <c:pt idx="0">
                  <c:v>0</c:v>
                </c:pt>
                <c:pt idx="1">
                  <c:v>35.43</c:v>
                </c:pt>
                <c:pt idx="2">
                  <c:v>49.92</c:v>
                </c:pt>
                <c:pt idx="3">
                  <c:v>40.67</c:v>
                </c:pt>
                <c:pt idx="4">
                  <c:v>53.08</c:v>
                </c:pt>
              </c:numCache>
            </c:numRef>
          </c:val>
        </c:ser>
        <c:dLbls>
          <c:showVal val="1"/>
        </c:dLbls>
        <c:axId val="91359872"/>
        <c:axId val="91410816"/>
      </c:barChart>
      <c:catAx>
        <c:axId val="91359872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410816"/>
        <c:crosses val="autoZero"/>
        <c:auto val="1"/>
        <c:lblAlgn val="ctr"/>
        <c:lblOffset val="100"/>
        <c:tickLblSkip val="1"/>
        <c:tickMarkSkip val="1"/>
      </c:catAx>
      <c:valAx>
        <c:axId val="9141081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200"/>
                  <a:t>Adiponectin (ng/ml).</a:t>
                </a:r>
              </a:p>
            </c:rich>
          </c:tx>
          <c:layout>
            <c:manualLayout>
              <c:xMode val="edge"/>
              <c:yMode val="edge"/>
              <c:x val="1.7809884613479921E-2"/>
              <c:y val="0.17526525093454226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1359872"/>
        <c:crosses val="autoZero"/>
        <c:crossBetween val="between"/>
      </c:valAx>
      <c:spPr>
        <a:solidFill>
          <a:srgbClr val="FFDBB7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1705076339141861"/>
          <c:y val="1.9305121106437065E-2"/>
          <c:w val="0.26958524921226973"/>
          <c:h val="0.12355229568906623"/>
        </c:manualLayout>
      </c:layout>
      <c:spPr>
        <a:solidFill>
          <a:srgbClr val="FFDBB7"/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9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3811142028299106"/>
          <c:y val="0.16216216216216231"/>
          <c:w val="0.84818555575289933"/>
          <c:h val="0.5984555984555987"/>
        </c:manualLayout>
      </c:layout>
      <c:barChart>
        <c:barDir val="col"/>
        <c:grouping val="clustered"/>
        <c:ser>
          <c:idx val="0"/>
          <c:order val="0"/>
          <c:tx>
            <c:strRef>
              <c:f>'Liver&amp;cytokines'!$H$46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9BBB59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4.8377219847837195E-3"/>
                  <c:y val="-8.927938061796328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layout>
                <c:manualLayout>
                  <c:x val="-1.250494373134865E-3"/>
                  <c:y val="-6.450450450450449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4.8377610403710592E-3"/>
                  <c:y val="-5.541807274090740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4"/>
              <c:layout>
                <c:manualLayout>
                  <c:x val="2.5542132426839368E-3"/>
                  <c:y val="-5.109374841658309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0.32000000000000023</c:v>
                </c:pt>
                <c:pt idx="1">
                  <c:v>0.85000000000000042</c:v>
                </c:pt>
                <c:pt idx="2">
                  <c:v>0.72000000000000042</c:v>
                </c:pt>
                <c:pt idx="3">
                  <c:v>0.56000000000000005</c:v>
                </c:pt>
                <c:pt idx="4">
                  <c:v>0.63000000000000045</c:v>
                </c:pt>
              </c:numLit>
            </c:plus>
            <c:spPr>
              <a:solidFill>
                <a:schemeClr val="accent2">
                  <a:lumMod val="75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'Liver&amp;cytokines'!$G$47:$G$51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'Liver&amp;cytokines'!$H$47:$H$51</c:f>
              <c:numCache>
                <c:formatCode>0.00</c:formatCode>
                <c:ptCount val="5"/>
                <c:pt idx="0">
                  <c:v>1.21</c:v>
                </c:pt>
                <c:pt idx="1">
                  <c:v>3.9499999999999997</c:v>
                </c:pt>
                <c:pt idx="2">
                  <c:v>3.3499999999999992</c:v>
                </c:pt>
                <c:pt idx="3">
                  <c:v>3.65</c:v>
                </c:pt>
                <c:pt idx="4">
                  <c:v>3.04</c:v>
                </c:pt>
              </c:numCache>
            </c:numRef>
          </c:val>
        </c:ser>
        <c:ser>
          <c:idx val="1"/>
          <c:order val="1"/>
          <c:tx>
            <c:strRef>
              <c:f>'Liver&amp;cytokines'!$I$46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layout>
                <c:manualLayout>
                  <c:x val="3.2066299803926402E-3"/>
                  <c:y val="-6.86614173228347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4"/>
              <c:delet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0.28000000000000008</c:v>
                </c:pt>
                <c:pt idx="2">
                  <c:v>0.61000000000000043</c:v>
                </c:pt>
                <c:pt idx="3">
                  <c:v>0.56999999999999995</c:v>
                </c:pt>
                <c:pt idx="4">
                  <c:v>0.53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'Liver&amp;cytokines'!$G$47:$G$51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'Liver&amp;cytokines'!$I$47:$I$51</c:f>
              <c:numCache>
                <c:formatCode>0.00</c:formatCode>
                <c:ptCount val="5"/>
                <c:pt idx="0">
                  <c:v>0</c:v>
                </c:pt>
                <c:pt idx="1">
                  <c:v>2.67</c:v>
                </c:pt>
                <c:pt idx="2">
                  <c:v>2.61</c:v>
                </c:pt>
                <c:pt idx="3">
                  <c:v>2.7600000000000002</c:v>
                </c:pt>
                <c:pt idx="4">
                  <c:v>2.13</c:v>
                </c:pt>
              </c:numCache>
            </c:numRef>
          </c:val>
        </c:ser>
        <c:dLbls>
          <c:showVal val="1"/>
        </c:dLbls>
        <c:axId val="40331904"/>
        <c:axId val="40358272"/>
      </c:barChart>
      <c:catAx>
        <c:axId val="40331904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358272"/>
        <c:crosses val="autoZero"/>
        <c:auto val="1"/>
        <c:lblAlgn val="ctr"/>
        <c:lblOffset val="100"/>
        <c:tickLblSkip val="1"/>
        <c:tickMarkSkip val="1"/>
      </c:catAx>
      <c:valAx>
        <c:axId val="4035827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/>
                  <a:t>Leptin (pg/ml).</a:t>
                </a:r>
              </a:p>
            </c:rich>
          </c:tx>
          <c:layout>
            <c:manualLayout>
              <c:xMode val="edge"/>
              <c:yMode val="edge"/>
              <c:x val="1.1418294935355299E-2"/>
              <c:y val="0.2391863517060368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331904"/>
        <c:crosses val="autoZero"/>
        <c:crossBetween val="between"/>
        <c:majorUnit val="1"/>
      </c:valAx>
      <c:spPr>
        <a:solidFill>
          <a:srgbClr val="FFDBB7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39507772054808948"/>
          <c:y val="1.9304829886918368E-2"/>
          <c:w val="0.26490767601418241"/>
          <c:h val="0.12355189246204037"/>
        </c:manualLayout>
      </c:layout>
      <c:spPr>
        <a:solidFill>
          <a:srgbClr val="FFDBB7"/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4751860506214792"/>
          <c:y val="0.16216216216216231"/>
          <c:w val="0.83827936719880136"/>
          <c:h val="0.5984555984555987"/>
        </c:manualLayout>
      </c:layout>
      <c:barChart>
        <c:barDir val="col"/>
        <c:grouping val="clustered"/>
        <c:ser>
          <c:idx val="0"/>
          <c:order val="0"/>
          <c:tx>
            <c:strRef>
              <c:f>'Liver&amp;cytokines'!$B$69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9BBB59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3.2125509198228049E-3"/>
                  <c:y val="-3.406682272824004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layout>
                <c:manualLayout>
                  <c:x val="4.420466342572248E-3"/>
                  <c:y val="-3.133189432402035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4.872637134558858E-3"/>
                  <c:y val="-3.689822555964291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4"/>
              <c:layout>
                <c:manualLayout>
                  <c:x val="2.4180235389128414E-4"/>
                  <c:y val="-3.30214128639325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0.78</c:v>
                </c:pt>
                <c:pt idx="1">
                  <c:v>0.7000000000000004</c:v>
                </c:pt>
                <c:pt idx="2">
                  <c:v>0.8200000000000004</c:v>
                </c:pt>
                <c:pt idx="3">
                  <c:v>0.64000000000000046</c:v>
                </c:pt>
                <c:pt idx="4">
                  <c:v>0.37000000000000022</c:v>
                </c:pt>
              </c:numLit>
            </c:plus>
            <c:spPr>
              <a:solidFill>
                <a:schemeClr val="accent2">
                  <a:lumMod val="75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'Liver&amp;cytokines'!$A$70:$A$74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'Liver&amp;cytokines'!$B$70:$B$74</c:f>
              <c:numCache>
                <c:formatCode>0.00</c:formatCode>
                <c:ptCount val="5"/>
                <c:pt idx="0">
                  <c:v>5.73</c:v>
                </c:pt>
                <c:pt idx="1">
                  <c:v>10.23</c:v>
                </c:pt>
                <c:pt idx="2">
                  <c:v>7.85</c:v>
                </c:pt>
                <c:pt idx="3">
                  <c:v>7.95</c:v>
                </c:pt>
                <c:pt idx="4">
                  <c:v>6.37</c:v>
                </c:pt>
              </c:numCache>
            </c:numRef>
          </c:val>
        </c:ser>
        <c:ser>
          <c:idx val="1"/>
          <c:order val="1"/>
          <c:tx>
            <c:strRef>
              <c:f>'Liver&amp;cytokines'!$C$69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>
                <c:manualLayout>
                  <c:x val="5.389202051748837E-3"/>
                  <c:y val="-4.766079915686217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0.66000000000000059</c:v>
                </c:pt>
                <c:pt idx="2">
                  <c:v>0.79</c:v>
                </c:pt>
                <c:pt idx="3">
                  <c:v>0.71000000000000041</c:v>
                </c:pt>
                <c:pt idx="4">
                  <c:v>0.56000000000000005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'Liver&amp;cytokines'!$A$70:$A$74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'Liver&amp;cytokines'!$C$70:$C$74</c:f>
              <c:numCache>
                <c:formatCode>0.00</c:formatCode>
                <c:ptCount val="5"/>
                <c:pt idx="0">
                  <c:v>0</c:v>
                </c:pt>
                <c:pt idx="1">
                  <c:v>6.37</c:v>
                </c:pt>
                <c:pt idx="2">
                  <c:v>5.83</c:v>
                </c:pt>
                <c:pt idx="3">
                  <c:v>6.1199999999999983</c:v>
                </c:pt>
                <c:pt idx="4">
                  <c:v>5.53</c:v>
                </c:pt>
              </c:numCache>
            </c:numRef>
          </c:val>
        </c:ser>
        <c:dLbls>
          <c:showVal val="1"/>
        </c:dLbls>
        <c:axId val="40405632"/>
        <c:axId val="40432000"/>
      </c:barChart>
      <c:catAx>
        <c:axId val="40405632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432000"/>
        <c:crosses val="autoZero"/>
        <c:auto val="1"/>
        <c:lblAlgn val="ctr"/>
        <c:lblOffset val="100"/>
        <c:tickLblSkip val="1"/>
        <c:tickMarkSkip val="1"/>
      </c:catAx>
      <c:valAx>
        <c:axId val="4043200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 dirty="0" smtClean="0"/>
                  <a:t>TNF-</a:t>
                </a:r>
                <a:r>
                  <a:rPr lang="en-US" sz="1400" dirty="0" smtClean="0">
                    <a:sym typeface="Symbol"/>
                  </a:rPr>
                  <a:t></a:t>
                </a:r>
                <a:r>
                  <a:rPr lang="en-US" sz="1400" dirty="0" smtClean="0"/>
                  <a:t> </a:t>
                </a:r>
                <a:r>
                  <a:rPr lang="en-US" sz="1400" dirty="0"/>
                  <a:t>(pg/ml).</a:t>
                </a:r>
              </a:p>
            </c:rich>
          </c:tx>
          <c:layout>
            <c:manualLayout>
              <c:xMode val="edge"/>
              <c:yMode val="edge"/>
              <c:x val="1.5825365579302589E-2"/>
              <c:y val="0.22164041994750655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405632"/>
        <c:crosses val="autoZero"/>
        <c:crossBetween val="between"/>
      </c:valAx>
      <c:spPr>
        <a:solidFill>
          <a:srgbClr val="FFDBB7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2049731314757732"/>
          <c:y val="1.9305022769589713E-2"/>
          <c:w val="0.26450645040940957"/>
          <c:h val="0.12355205599300093"/>
        </c:manualLayout>
      </c:layout>
      <c:spPr>
        <a:solidFill>
          <a:srgbClr val="FFDBB7"/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6018690256310553"/>
          <c:y val="0.16915918494026724"/>
          <c:w val="0.82527928453387855"/>
          <c:h val="0.59205714729093439"/>
        </c:manualLayout>
      </c:layout>
      <c:barChart>
        <c:barDir val="col"/>
        <c:grouping val="clustered"/>
        <c:ser>
          <c:idx val="0"/>
          <c:order val="0"/>
          <c:tx>
            <c:strRef>
              <c:f>'Liver&amp;cytokines'!$H$69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9BBB59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3.7659041064402269E-3"/>
                  <c:y val="-3.803088305771385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layout>
                <c:manualLayout>
                  <c:x val="0"/>
                  <c:y val="-4.102564102564103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4.2240159432888648E-3"/>
                  <c:y val="-4.929926395154446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4"/>
              <c:delet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5.6199999999999966</c:v>
                </c:pt>
                <c:pt idx="1">
                  <c:v>9.120000000000001</c:v>
                </c:pt>
                <c:pt idx="2">
                  <c:v>6.96</c:v>
                </c:pt>
                <c:pt idx="3">
                  <c:v>7.87</c:v>
                </c:pt>
                <c:pt idx="4">
                  <c:v>9.07</c:v>
                </c:pt>
              </c:numLit>
            </c:plus>
            <c:spPr>
              <a:solidFill>
                <a:schemeClr val="accent2">
                  <a:lumMod val="75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'Liver&amp;cytokines'!$G$70:$G$74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'Liver&amp;cytokines'!$H$70:$H$74</c:f>
              <c:numCache>
                <c:formatCode>0.00</c:formatCode>
                <c:ptCount val="5"/>
                <c:pt idx="0">
                  <c:v>46.48</c:v>
                </c:pt>
                <c:pt idx="1">
                  <c:v>89.75</c:v>
                </c:pt>
                <c:pt idx="2">
                  <c:v>76.45</c:v>
                </c:pt>
                <c:pt idx="3">
                  <c:v>78.42</c:v>
                </c:pt>
                <c:pt idx="4">
                  <c:v>66.77</c:v>
                </c:pt>
              </c:numCache>
            </c:numRef>
          </c:val>
        </c:ser>
        <c:ser>
          <c:idx val="1"/>
          <c:order val="1"/>
          <c:tx>
            <c:strRef>
              <c:f>'Liver&amp;cytokines'!$I$69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000000"/>
              </a:solidFill>
              <a:prstDash val="solid"/>
            </a:ln>
          </c:spPr>
          <c:dLbls>
            <c:delete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8.8800000000000008</c:v>
                </c:pt>
                <c:pt idx="2">
                  <c:v>4.78</c:v>
                </c:pt>
                <c:pt idx="3">
                  <c:v>7.22</c:v>
                </c:pt>
                <c:pt idx="4">
                  <c:v>8.02</c:v>
                </c:pt>
              </c:numLit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'Liver&amp;cytokines'!$G$70:$G$74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'Liver&amp;cytokines'!$I$70:$I$74</c:f>
              <c:numCache>
                <c:formatCode>0.00</c:formatCode>
                <c:ptCount val="5"/>
                <c:pt idx="0">
                  <c:v>0</c:v>
                </c:pt>
                <c:pt idx="1">
                  <c:v>56.41</c:v>
                </c:pt>
                <c:pt idx="2">
                  <c:v>53.25</c:v>
                </c:pt>
                <c:pt idx="3">
                  <c:v>61.65</c:v>
                </c:pt>
                <c:pt idx="4">
                  <c:v>47.190000000000012</c:v>
                </c:pt>
              </c:numCache>
            </c:numRef>
          </c:val>
        </c:ser>
        <c:dLbls>
          <c:showVal val="1"/>
        </c:dLbls>
        <c:axId val="40462592"/>
        <c:axId val="40488960"/>
      </c:barChart>
      <c:catAx>
        <c:axId val="40462592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488960"/>
        <c:crosses val="autoZero"/>
        <c:auto val="1"/>
        <c:lblAlgn val="ctr"/>
        <c:lblOffset val="100"/>
        <c:tickLblSkip val="1"/>
        <c:tickMarkSkip val="1"/>
      </c:catAx>
      <c:valAx>
        <c:axId val="4048896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 dirty="0" smtClean="0"/>
                  <a:t>TGF-</a:t>
                </a:r>
                <a:r>
                  <a:rPr lang="en-US" sz="1400" dirty="0" smtClean="0">
                    <a:sym typeface="Symbol"/>
                  </a:rPr>
                  <a:t></a:t>
                </a:r>
                <a:r>
                  <a:rPr lang="en-US" sz="1400" dirty="0" smtClean="0"/>
                  <a:t>1 </a:t>
                </a:r>
                <a:r>
                  <a:rPr lang="en-US" sz="1400" dirty="0"/>
                  <a:t>(pg/ml).</a:t>
                </a:r>
              </a:p>
            </c:rich>
          </c:tx>
          <c:layout>
            <c:manualLayout>
              <c:xMode val="edge"/>
              <c:yMode val="edge"/>
              <c:x val="8.3394820402694497E-3"/>
              <c:y val="0.19449976841130157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462592"/>
        <c:crosses val="autoZero"/>
        <c:crossBetween val="between"/>
      </c:valAx>
      <c:spPr>
        <a:solidFill>
          <a:srgbClr val="FFDBB7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1668876575613256"/>
          <c:y val="1.9222554077292085E-2"/>
          <c:w val="0.26787155309290067"/>
          <c:h val="0.12302470811838183"/>
        </c:manualLayout>
      </c:layout>
      <c:spPr>
        <a:solidFill>
          <a:srgbClr val="FFDBB7"/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9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055299539170521"/>
          <c:y val="0.16216246787989391"/>
          <c:w val="0.85023041474654382"/>
          <c:h val="0.59845672669960848"/>
        </c:manualLayout>
      </c:layout>
      <c:barChart>
        <c:barDir val="col"/>
        <c:grouping val="clustered"/>
        <c:ser>
          <c:idx val="0"/>
          <c:order val="0"/>
          <c:tx>
            <c:strRef>
              <c:f>'Lipids&amp;OS markers'!$B$46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00B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0.9500000000000004</c:v>
                </c:pt>
                <c:pt idx="1">
                  <c:v>0.22</c:v>
                </c:pt>
                <c:pt idx="2">
                  <c:v>0.19</c:v>
                </c:pt>
                <c:pt idx="3">
                  <c:v>0.2400000000000001</c:v>
                </c:pt>
                <c:pt idx="4">
                  <c:v>6.0000000000000032E-2</c:v>
                </c:pt>
              </c:numLit>
            </c:plus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markers'!$A$47:$A$51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markers'!$B$47:$B$51</c:f>
              <c:numCache>
                <c:formatCode>0.00</c:formatCode>
                <c:ptCount val="5"/>
                <c:pt idx="0">
                  <c:v>5.85</c:v>
                </c:pt>
                <c:pt idx="1">
                  <c:v>3.02</c:v>
                </c:pt>
                <c:pt idx="2">
                  <c:v>3.4899999999999998</c:v>
                </c:pt>
                <c:pt idx="3">
                  <c:v>3.8899999999999997</c:v>
                </c:pt>
                <c:pt idx="4">
                  <c:v>4.05</c:v>
                </c:pt>
              </c:numCache>
            </c:numRef>
          </c:val>
        </c:ser>
        <c:ser>
          <c:idx val="1"/>
          <c:order val="1"/>
          <c:tx>
            <c:strRef>
              <c:f>'Lipids&amp;OS markers'!$C$46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00B0F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0.15000000000000011</c:v>
                </c:pt>
                <c:pt idx="2">
                  <c:v>0.19</c:v>
                </c:pt>
                <c:pt idx="3">
                  <c:v>0.2400000000000001</c:v>
                </c:pt>
                <c:pt idx="4">
                  <c:v>0.17</c:v>
                </c:pt>
              </c:numLit>
            </c:plus>
            <c:spPr>
              <a:solidFill>
                <a:srgbClr val="00B0F0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markers'!$A$47:$A$51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markers'!$C$47:$C$51</c:f>
              <c:numCache>
                <c:formatCode>0.00</c:formatCode>
                <c:ptCount val="5"/>
                <c:pt idx="0">
                  <c:v>0</c:v>
                </c:pt>
                <c:pt idx="1">
                  <c:v>3.8099999999999992</c:v>
                </c:pt>
                <c:pt idx="2">
                  <c:v>4.38</c:v>
                </c:pt>
                <c:pt idx="3">
                  <c:v>4.6099999999999985</c:v>
                </c:pt>
                <c:pt idx="4">
                  <c:v>4.55</c:v>
                </c:pt>
              </c:numCache>
            </c:numRef>
          </c:val>
        </c:ser>
        <c:dLbls>
          <c:showVal val="1"/>
        </c:dLbls>
        <c:axId val="40591360"/>
        <c:axId val="40592896"/>
      </c:barChart>
      <c:catAx>
        <c:axId val="40591360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592896"/>
        <c:crosses val="autoZero"/>
        <c:auto val="1"/>
        <c:lblAlgn val="ctr"/>
        <c:lblOffset val="100"/>
        <c:tickLblSkip val="1"/>
        <c:tickMarkSkip val="1"/>
      </c:catAx>
      <c:valAx>
        <c:axId val="40592896"/>
        <c:scaling>
          <c:orientation val="minMax"/>
          <c:max val="7"/>
          <c:min val="0"/>
        </c:scaling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/>
                  <a:t>GSH (mmol/g liver).</a:t>
                </a:r>
              </a:p>
            </c:rich>
          </c:tx>
          <c:layout>
            <c:manualLayout>
              <c:xMode val="edge"/>
              <c:yMode val="edge"/>
              <c:x val="1.1520737327188949E-2"/>
              <c:y val="0.15444055979489069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591360"/>
        <c:crosses val="autoZero"/>
        <c:crossBetween val="between"/>
        <c:majorUnit val="2"/>
      </c:valAx>
      <c:spPr>
        <a:solidFill>
          <a:schemeClr val="accent2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1705069124424005"/>
          <c:y val="1.9305019305019325E-2"/>
          <c:w val="0.2695852534562212"/>
          <c:h val="0.12355252890685971"/>
        </c:manualLayout>
      </c:layout>
      <c:spPr>
        <a:solidFill>
          <a:schemeClr val="accent2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9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6898117187406381"/>
          <c:y val="0.16216216216216237"/>
          <c:w val="0.82213904768753265"/>
          <c:h val="0.5984555984555987"/>
        </c:manualLayout>
      </c:layout>
      <c:barChart>
        <c:barDir val="col"/>
        <c:grouping val="clustered"/>
        <c:ser>
          <c:idx val="0"/>
          <c:order val="0"/>
          <c:tx>
            <c:strRef>
              <c:f>'Lipids&amp;OS markers'!$H$46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00B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1.7936456573065353E-3"/>
                  <c:y val="-2.2355313693896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layout>
                <c:manualLayout>
                  <c:x val="-4.2946344035762673E-3"/>
                  <c:y val="-2.7284427284427304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1.7936456573065353E-3"/>
                  <c:y val="-1.938203670487136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dLbl>
              <c:idx val="4"/>
              <c:layout>
                <c:manualLayout>
                  <c:x val="-3.534078788096584E-3"/>
                  <c:y val="3.8630306346841803E-4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14.450000000000006</c:v>
                </c:pt>
                <c:pt idx="1">
                  <c:v>29.130000000000013</c:v>
                </c:pt>
                <c:pt idx="2">
                  <c:v>19.89</c:v>
                </c:pt>
                <c:pt idx="3">
                  <c:v>34.54</c:v>
                </c:pt>
                <c:pt idx="4">
                  <c:v>22.99</c:v>
                </c:pt>
              </c:numLit>
            </c:plus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markers'!$G$47:$G$51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markers'!$H$47:$H$51</c:f>
              <c:numCache>
                <c:formatCode>0.00</c:formatCode>
                <c:ptCount val="5"/>
                <c:pt idx="0">
                  <c:v>691.58</c:v>
                </c:pt>
                <c:pt idx="1">
                  <c:v>337.4199999999999</c:v>
                </c:pt>
                <c:pt idx="2">
                  <c:v>621.08000000000004</c:v>
                </c:pt>
                <c:pt idx="3">
                  <c:v>474.68</c:v>
                </c:pt>
                <c:pt idx="4">
                  <c:v>633.63</c:v>
                </c:pt>
              </c:numCache>
            </c:numRef>
          </c:val>
        </c:ser>
        <c:ser>
          <c:idx val="1"/>
          <c:order val="1"/>
          <c:tx>
            <c:strRef>
              <c:f>'Lipids&amp;OS markers'!$I$46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00B0F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</c:dLbl>
            <c:dLbl>
              <c:idx val="3"/>
              <c:layout>
                <c:manualLayout>
                  <c:x val="3.206653962775201E-3"/>
                  <c:y val="-1.718136584278318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  <c:dLblPos val="outEnd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b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18.25</c:v>
                </c:pt>
                <c:pt idx="2">
                  <c:v>17.309999999999999</c:v>
                </c:pt>
                <c:pt idx="3">
                  <c:v>22.130000000000013</c:v>
                </c:pt>
                <c:pt idx="4">
                  <c:v>18.41</c:v>
                </c:pt>
              </c:numLit>
            </c:plus>
            <c:spPr>
              <a:solidFill>
                <a:srgbClr val="00B0F0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markers'!$G$47:$G$51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markers'!$I$47:$I$51</c:f>
              <c:numCache>
                <c:formatCode>0.00</c:formatCode>
                <c:ptCount val="5"/>
                <c:pt idx="0">
                  <c:v>0</c:v>
                </c:pt>
                <c:pt idx="1">
                  <c:v>575.71</c:v>
                </c:pt>
                <c:pt idx="2">
                  <c:v>658.88</c:v>
                </c:pt>
                <c:pt idx="3">
                  <c:v>664.23</c:v>
                </c:pt>
                <c:pt idx="4">
                  <c:v>681</c:v>
                </c:pt>
              </c:numCache>
            </c:numRef>
          </c:val>
        </c:ser>
        <c:dLbls>
          <c:showVal val="1"/>
        </c:dLbls>
        <c:axId val="40632320"/>
        <c:axId val="40633856"/>
      </c:barChart>
      <c:catAx>
        <c:axId val="40632320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633856"/>
        <c:crosses val="autoZero"/>
        <c:auto val="1"/>
        <c:lblAlgn val="ctr"/>
        <c:lblOffset val="100"/>
        <c:tickLblSkip val="1"/>
        <c:tickMarkSkip val="1"/>
      </c:catAx>
      <c:valAx>
        <c:axId val="40633856"/>
        <c:scaling>
          <c:orientation val="minMax"/>
          <c:max val="800"/>
          <c:min val="0"/>
        </c:scaling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/>
                  <a:t>SOD (U/g liver).</a:t>
                </a:r>
              </a:p>
            </c:rich>
          </c:tx>
          <c:layout>
            <c:manualLayout>
              <c:xMode val="edge"/>
              <c:yMode val="edge"/>
              <c:x val="1.1418401466939924E-2"/>
              <c:y val="0.21237314085739295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632320"/>
        <c:crosses val="autoZero"/>
        <c:crossBetween val="between"/>
        <c:majorUnit val="100"/>
      </c:valAx>
      <c:spPr>
        <a:solidFill>
          <a:schemeClr val="accent2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1638682151032497"/>
          <c:y val="2.445319335083115E-2"/>
          <c:w val="0.26490777693884193"/>
          <c:h val="0.1235521235521236"/>
        </c:manualLayout>
      </c:layout>
      <c:spPr>
        <a:solidFill>
          <a:schemeClr val="accent2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468726450640562"/>
          <c:y val="0.16216216216216237"/>
          <c:w val="0.84551620195930599"/>
          <c:h val="0.5984555984555987"/>
        </c:manualLayout>
      </c:layout>
      <c:barChart>
        <c:barDir val="col"/>
        <c:grouping val="clustered"/>
        <c:ser>
          <c:idx val="0"/>
          <c:order val="0"/>
          <c:tx>
            <c:strRef>
              <c:f>'Lipids&amp;OS markers'!$B$69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solidFill>
                <a:srgbClr val="00B05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3.2125509198228049E-3"/>
                  <c:y val="-3.406682272824004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layout>
                <c:manualLayout>
                  <c:x val="-1.6128074488426512E-3"/>
                  <c:y val="-2.103588402801003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4.872626215840674E-3"/>
                  <c:y val="-2.660221526363261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dLbl>
              <c:idx val="4"/>
              <c:layout>
                <c:manualLayout>
                  <c:x val="6.274984857662134E-3"/>
                  <c:y val="-1.75773974199171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0.58000000000000007</c:v>
                </c:pt>
                <c:pt idx="1">
                  <c:v>1.29</c:v>
                </c:pt>
                <c:pt idx="2">
                  <c:v>0.84000000000000041</c:v>
                </c:pt>
                <c:pt idx="3">
                  <c:v>1.6800000000000008</c:v>
                </c:pt>
                <c:pt idx="4">
                  <c:v>1.1100000000000001</c:v>
                </c:pt>
              </c:numLit>
            </c:plus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markers'!$A$70:$A$74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markers'!$B$70:$B$74</c:f>
              <c:numCache>
                <c:formatCode>0.00</c:formatCode>
                <c:ptCount val="5"/>
                <c:pt idx="0">
                  <c:v>5.78</c:v>
                </c:pt>
                <c:pt idx="1">
                  <c:v>25.47</c:v>
                </c:pt>
                <c:pt idx="2">
                  <c:v>17.64</c:v>
                </c:pt>
                <c:pt idx="3">
                  <c:v>23.279999999999994</c:v>
                </c:pt>
                <c:pt idx="4">
                  <c:v>14.18</c:v>
                </c:pt>
              </c:numCache>
            </c:numRef>
          </c:val>
        </c:ser>
        <c:ser>
          <c:idx val="1"/>
          <c:order val="1"/>
          <c:tx>
            <c:strRef>
              <c:f>'Lipids&amp;OS markers'!$C$69</c:f>
              <c:strCache>
                <c:ptCount val="1"/>
                <c:pt idx="0">
                  <c:v>RD</c:v>
                </c:pt>
              </c:strCache>
            </c:strRef>
          </c:tx>
          <c:spPr>
            <a:solidFill>
              <a:srgbClr val="00B0F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delete val="1"/>
            </c:dLbl>
            <c:dLbl>
              <c:idx val="1"/>
              <c:layout>
                <c:manualLayout>
                  <c:x val="5.3892471585848256E-3"/>
                  <c:y val="-3.221678371284670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2"/>
              <c:layout>
                <c:manualLayout>
                  <c:x val="0"/>
                  <c:y val="-1.544401544401546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</a:t>
                    </a:r>
                  </a:p>
                </c:rich>
              </c:tx>
              <c:dLblPos val="outEnd"/>
            </c:dLbl>
            <c:dLbl>
              <c:idx val="3"/>
              <c:layout>
                <c:manualLayout>
                  <c:x val="0"/>
                  <c:y val="-1.544401544401546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dLbl>
              <c:idx val="4"/>
              <c:layout>
                <c:manualLayout>
                  <c:x val="3.0165912518853753E-3"/>
                  <c:y val="-1.544401544401546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ab</a:t>
                    </a:r>
                  </a:p>
                </c:rich>
              </c:tx>
              <c:dLblPos val="outEnd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errBars>
            <c:errBarType val="plus"/>
            <c:errValType val="cust"/>
            <c:plus>
              <c:numLit>
                <c:formatCode>General</c:formatCode>
                <c:ptCount val="5"/>
                <c:pt idx="0">
                  <c:v>0</c:v>
                </c:pt>
                <c:pt idx="1">
                  <c:v>1.149999999999999</c:v>
                </c:pt>
                <c:pt idx="2">
                  <c:v>0.96000000000000041</c:v>
                </c:pt>
                <c:pt idx="3">
                  <c:v>1.24</c:v>
                </c:pt>
                <c:pt idx="4">
                  <c:v>1.22</c:v>
                </c:pt>
              </c:numLit>
            </c:plus>
            <c:spPr>
              <a:solidFill>
                <a:srgbClr val="00B0F0"/>
              </a:solidFill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'Lipids&amp;OS markers'!$A$70:$A$74</c:f>
              <c:strCache>
                <c:ptCount val="5"/>
                <c:pt idx="0">
                  <c:v>Normal</c:v>
                </c:pt>
                <c:pt idx="1">
                  <c:v>NAFLD Control</c:v>
                </c:pt>
                <c:pt idx="2">
                  <c:v>PGZ</c:v>
                </c:pt>
                <c:pt idx="3">
                  <c:v>BC</c:v>
                </c:pt>
                <c:pt idx="4">
                  <c:v>PGZ+BC</c:v>
                </c:pt>
              </c:strCache>
            </c:strRef>
          </c:cat>
          <c:val>
            <c:numRef>
              <c:f>'Lipids&amp;OS markers'!$C$70:$C$74</c:f>
              <c:numCache>
                <c:formatCode>0.00</c:formatCode>
                <c:ptCount val="5"/>
                <c:pt idx="0">
                  <c:v>0</c:v>
                </c:pt>
                <c:pt idx="1">
                  <c:v>15.850000000000003</c:v>
                </c:pt>
                <c:pt idx="2">
                  <c:v>13.850000000000003</c:v>
                </c:pt>
                <c:pt idx="3">
                  <c:v>13.14</c:v>
                </c:pt>
                <c:pt idx="4">
                  <c:v>10.16</c:v>
                </c:pt>
              </c:numCache>
            </c:numRef>
          </c:val>
        </c:ser>
        <c:dLbls>
          <c:showVal val="1"/>
        </c:dLbls>
        <c:axId val="40706048"/>
        <c:axId val="40707584"/>
      </c:barChart>
      <c:catAx>
        <c:axId val="40706048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707584"/>
        <c:crosses val="autoZero"/>
        <c:auto val="1"/>
        <c:lblAlgn val="ctr"/>
        <c:lblOffset val="100"/>
        <c:tickLblSkip val="1"/>
        <c:tickMarkSkip val="1"/>
      </c:catAx>
      <c:valAx>
        <c:axId val="4070758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/>
                  <a:t>MDA (nmol/g liver).</a:t>
                </a:r>
              </a:p>
            </c:rich>
          </c:tx>
          <c:layout>
            <c:manualLayout>
              <c:xMode val="edge"/>
              <c:yMode val="edge"/>
              <c:x val="1.0078061363019281E-2"/>
              <c:y val="0.12998725159355087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706048"/>
        <c:crosses val="autoZero"/>
        <c:crossBetween val="between"/>
      </c:valAx>
      <c:spPr>
        <a:solidFill>
          <a:schemeClr val="accent2">
            <a:lumMod val="20000"/>
            <a:lumOff val="80000"/>
          </a:schemeClr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42049738126625602"/>
          <c:y val="1.9305019305019325E-2"/>
          <c:w val="0.26450635978195031"/>
          <c:h val="0.1235521235521236"/>
        </c:manualLayout>
      </c:layout>
      <c:spPr>
        <a:solidFill>
          <a:schemeClr val="accent2">
            <a:lumMod val="20000"/>
            <a:lumOff val="80000"/>
          </a:schemeClr>
        </a:solidFill>
        <a:ln w="12700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60D4CB-6DFF-410A-9DC1-1905E77C8274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6E8583-46F0-456D-8B18-39738C5826AE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ln w="38100">
          <a:solidFill>
            <a:schemeClr val="tx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400" b="1" dirty="0" smtClean="0"/>
            <a:t>PGZ</a:t>
          </a:r>
        </a:p>
        <a:p>
          <a:r>
            <a:rPr lang="en-US" sz="1400" b="1" dirty="0" smtClean="0"/>
            <a:t>10 mg/kg 5d/wk/4 wks</a:t>
          </a:r>
          <a:endParaRPr lang="en-US" sz="1400" b="1" dirty="0"/>
        </a:p>
      </dgm:t>
    </dgm:pt>
    <dgm:pt modelId="{2567A772-632A-4BB2-A693-EFDBE4A81670}" type="parTrans" cxnId="{B7A4640B-6CF8-4516-BCB1-A3A76AC3D0ED}">
      <dgm:prSet/>
      <dgm:spPr>
        <a:ln w="57150"/>
      </dgm:spPr>
      <dgm:t>
        <a:bodyPr/>
        <a:lstStyle/>
        <a:p>
          <a:endParaRPr lang="en-US"/>
        </a:p>
      </dgm:t>
    </dgm:pt>
    <dgm:pt modelId="{C2C5DE02-75E6-4FF1-9F9C-E02AC73A8013}" type="sibTrans" cxnId="{B7A4640B-6CF8-4516-BCB1-A3A76AC3D0ED}">
      <dgm:prSet/>
      <dgm:spPr/>
      <dgm:t>
        <a:bodyPr/>
        <a:lstStyle/>
        <a:p>
          <a:endParaRPr lang="en-US"/>
        </a:p>
      </dgm:t>
    </dgm:pt>
    <dgm:pt modelId="{9D0697D8-EB20-469C-9E8A-841BA08EF744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ln w="38100">
          <a:solidFill>
            <a:schemeClr val="tx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400" b="1" dirty="0" smtClean="0">
              <a:sym typeface="Symbol"/>
            </a:rPr>
            <a:t>PGZ+C</a:t>
          </a:r>
          <a:endParaRPr lang="en-US" sz="2400" b="1" dirty="0"/>
        </a:p>
      </dgm:t>
    </dgm:pt>
    <dgm:pt modelId="{9EF5F469-125F-4616-8535-4E57F2F0EE29}" type="parTrans" cxnId="{EF0DFA3D-CE82-44D8-AC18-D08A503B81BC}">
      <dgm:prSet/>
      <dgm:spPr>
        <a:ln w="57150"/>
      </dgm:spPr>
      <dgm:t>
        <a:bodyPr/>
        <a:lstStyle/>
        <a:p>
          <a:endParaRPr lang="en-US"/>
        </a:p>
      </dgm:t>
    </dgm:pt>
    <dgm:pt modelId="{0873B620-1394-4C5E-B211-4D118860BFF9}" type="sibTrans" cxnId="{EF0DFA3D-CE82-44D8-AC18-D08A503B81BC}">
      <dgm:prSet/>
      <dgm:spPr/>
      <dgm:t>
        <a:bodyPr/>
        <a:lstStyle/>
        <a:p>
          <a:endParaRPr lang="en-US"/>
        </a:p>
      </dgm:t>
    </dgm:pt>
    <dgm:pt modelId="{AA90EA0F-2EC4-427D-87E4-26D73D7447A7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 w="57150"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en-US" sz="2400" b="1" dirty="0" smtClean="0">
              <a:solidFill>
                <a:srgbClr val="FFFF00"/>
              </a:solidFill>
            </a:rPr>
            <a:t>NAFLD-RD</a:t>
          </a:r>
        </a:p>
        <a:p>
          <a:r>
            <a:rPr lang="en-US" sz="2000" b="1" dirty="0" smtClean="0">
              <a:solidFill>
                <a:srgbClr val="FFFF00"/>
              </a:solidFill>
            </a:rPr>
            <a:t>12 + 4 wks </a:t>
          </a:r>
          <a:r>
            <a:rPr lang="en-US" sz="2000" b="1" dirty="0" err="1" smtClean="0">
              <a:solidFill>
                <a:srgbClr val="FFFF00"/>
              </a:solidFill>
            </a:rPr>
            <a:t>tt</a:t>
          </a:r>
          <a:endParaRPr lang="en-US" sz="2000" b="1" dirty="0">
            <a:solidFill>
              <a:srgbClr val="FFFF00"/>
            </a:solidFill>
          </a:endParaRPr>
        </a:p>
      </dgm:t>
    </dgm:pt>
    <dgm:pt modelId="{0DC88484-053D-402C-BAB7-19E3A67EF2B6}" type="parTrans" cxnId="{7E07685D-A594-4CF6-A95A-71AB736FA528}">
      <dgm:prSet/>
      <dgm:spPr/>
      <dgm:t>
        <a:bodyPr/>
        <a:lstStyle/>
        <a:p>
          <a:endParaRPr lang="en-US"/>
        </a:p>
      </dgm:t>
    </dgm:pt>
    <dgm:pt modelId="{00BF8FE3-D90C-43F2-9D17-2DE9626E1E02}" type="sibTrans" cxnId="{7E07685D-A594-4CF6-A95A-71AB736FA528}">
      <dgm:prSet/>
      <dgm:spPr/>
      <dgm:t>
        <a:bodyPr/>
        <a:lstStyle/>
        <a:p>
          <a:endParaRPr lang="en-US"/>
        </a:p>
      </dgm:t>
    </dgm:pt>
    <dgm:pt modelId="{D63C897A-7090-4C04-83BA-7B5CBAAEFCE2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 w="57150"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en-US" sz="2400" b="1" dirty="0" smtClean="0">
              <a:solidFill>
                <a:srgbClr val="FFFF00"/>
              </a:solidFill>
            </a:rPr>
            <a:t>PGZ</a:t>
          </a:r>
          <a:endParaRPr lang="en-US" sz="1200" b="1" dirty="0" smtClean="0">
            <a:solidFill>
              <a:srgbClr val="FFFF00"/>
            </a:solidFill>
          </a:endParaRPr>
        </a:p>
        <a:p>
          <a:r>
            <a:rPr lang="en-US" sz="1400" b="1" dirty="0" smtClean="0">
              <a:solidFill>
                <a:srgbClr val="FFFF00"/>
              </a:solidFill>
            </a:rPr>
            <a:t>10 mg/kg 5d/wk/4 wks</a:t>
          </a:r>
          <a:endParaRPr lang="en-US" sz="1400" b="1" dirty="0">
            <a:solidFill>
              <a:srgbClr val="FFFF00"/>
            </a:solidFill>
          </a:endParaRPr>
        </a:p>
      </dgm:t>
    </dgm:pt>
    <dgm:pt modelId="{3E6E8728-752F-4D1C-8C29-EAB4A0799D8A}" type="parTrans" cxnId="{A3DD7716-2863-4DC7-95DF-B6886B1BE73D}">
      <dgm:prSet/>
      <dgm:spPr>
        <a:ln w="57150"/>
      </dgm:spPr>
      <dgm:t>
        <a:bodyPr/>
        <a:lstStyle/>
        <a:p>
          <a:endParaRPr lang="en-US"/>
        </a:p>
      </dgm:t>
    </dgm:pt>
    <dgm:pt modelId="{CFE99D36-E86C-4FFA-9E02-794350E63109}" type="sibTrans" cxnId="{A3DD7716-2863-4DC7-95DF-B6886B1BE73D}">
      <dgm:prSet/>
      <dgm:spPr/>
      <dgm:t>
        <a:bodyPr/>
        <a:lstStyle/>
        <a:p>
          <a:endParaRPr lang="en-US"/>
        </a:p>
      </dgm:t>
    </dgm:pt>
    <dgm:pt modelId="{F5C3A89D-6479-4915-8E06-39A240360303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 w="57150"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en-US" sz="2400" b="1" dirty="0" smtClean="0">
              <a:solidFill>
                <a:srgbClr val="FFFF00"/>
              </a:solidFill>
              <a:sym typeface="Symbol"/>
            </a:rPr>
            <a:t>C</a:t>
          </a:r>
        </a:p>
        <a:p>
          <a:r>
            <a:rPr lang="en-US" sz="1400" b="1" dirty="0" smtClean="0">
              <a:solidFill>
                <a:srgbClr val="FFFF00"/>
              </a:solidFill>
            </a:rPr>
            <a:t>70 mg/kg  for 4 wks</a:t>
          </a:r>
          <a:endParaRPr lang="en-US" sz="1400" b="1" dirty="0">
            <a:solidFill>
              <a:srgbClr val="FFFF00"/>
            </a:solidFill>
          </a:endParaRPr>
        </a:p>
      </dgm:t>
    </dgm:pt>
    <dgm:pt modelId="{D6727B0F-FE4C-48EA-935A-07CD62CB3C1E}" type="parTrans" cxnId="{0D5A4880-E135-4307-99B4-AB223FC77F38}">
      <dgm:prSet/>
      <dgm:spPr>
        <a:ln w="57150"/>
      </dgm:spPr>
      <dgm:t>
        <a:bodyPr/>
        <a:lstStyle/>
        <a:p>
          <a:endParaRPr lang="en-US"/>
        </a:p>
      </dgm:t>
    </dgm:pt>
    <dgm:pt modelId="{2F1AF3E1-BF08-467A-BECE-BDCE07E5BBD3}" type="sibTrans" cxnId="{0D5A4880-E135-4307-99B4-AB223FC77F38}">
      <dgm:prSet/>
      <dgm:spPr/>
      <dgm:t>
        <a:bodyPr/>
        <a:lstStyle/>
        <a:p>
          <a:endParaRPr lang="en-US"/>
        </a:p>
      </dgm:t>
    </dgm:pt>
    <dgm:pt modelId="{FAD59997-18A0-4147-95A2-1896A5F36EDF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ln w="38100">
          <a:solidFill>
            <a:schemeClr val="tx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400" b="1" dirty="0" smtClean="0">
              <a:sym typeface="Symbol"/>
            </a:rPr>
            <a:t>C</a:t>
          </a:r>
        </a:p>
        <a:p>
          <a:r>
            <a:rPr lang="en-US" sz="1400" b="1" dirty="0" smtClean="0"/>
            <a:t>70 mg/kg  for 4 wks</a:t>
          </a:r>
          <a:endParaRPr lang="en-US" sz="1400" b="1" dirty="0"/>
        </a:p>
      </dgm:t>
    </dgm:pt>
    <dgm:pt modelId="{7EB18309-6B13-4ECC-BF05-AE957750A6AD}" type="parTrans" cxnId="{E2D9BDF1-676B-4812-87F8-C6E86FCF5141}">
      <dgm:prSet/>
      <dgm:spPr>
        <a:ln w="57150"/>
      </dgm:spPr>
      <dgm:t>
        <a:bodyPr/>
        <a:lstStyle/>
        <a:p>
          <a:endParaRPr lang="en-US"/>
        </a:p>
      </dgm:t>
    </dgm:pt>
    <dgm:pt modelId="{F0157137-91EA-48AD-B03C-E644FE00DEE2}" type="sibTrans" cxnId="{E2D9BDF1-676B-4812-87F8-C6E86FCF5141}">
      <dgm:prSet/>
      <dgm:spPr/>
      <dgm:t>
        <a:bodyPr/>
        <a:lstStyle/>
        <a:p>
          <a:endParaRPr lang="en-US"/>
        </a:p>
      </dgm:t>
    </dgm:pt>
    <dgm:pt modelId="{D59A7C98-631B-4F45-A433-BC3A1C55A46A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 w="57150"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en-US" sz="2400" b="1" dirty="0" smtClean="0">
              <a:solidFill>
                <a:srgbClr val="FFFF00"/>
              </a:solidFill>
              <a:sym typeface="Symbol"/>
            </a:rPr>
            <a:t>PGZ+C</a:t>
          </a:r>
          <a:endParaRPr lang="en-US" sz="2400" b="1" dirty="0">
            <a:solidFill>
              <a:srgbClr val="FFFF00"/>
            </a:solidFill>
          </a:endParaRPr>
        </a:p>
      </dgm:t>
    </dgm:pt>
    <dgm:pt modelId="{83DE5BFD-3339-4FE8-A1D5-EE2E30CB4CB1}" type="parTrans" cxnId="{F09E51A5-F473-47B1-9931-4A0F7211E544}">
      <dgm:prSet/>
      <dgm:spPr>
        <a:ln w="57150"/>
      </dgm:spPr>
      <dgm:t>
        <a:bodyPr/>
        <a:lstStyle/>
        <a:p>
          <a:endParaRPr lang="en-US"/>
        </a:p>
      </dgm:t>
    </dgm:pt>
    <dgm:pt modelId="{E08D03CB-380D-4144-A0FD-A9005852DB12}" type="sibTrans" cxnId="{F09E51A5-F473-47B1-9931-4A0F7211E544}">
      <dgm:prSet/>
      <dgm:spPr/>
      <dgm:t>
        <a:bodyPr/>
        <a:lstStyle/>
        <a:p>
          <a:endParaRPr lang="en-US"/>
        </a:p>
      </dgm:t>
    </dgm:pt>
    <dgm:pt modelId="{6D6E9C24-DAF9-422D-94E5-B7FD8D0BE6B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 w="57150">
          <a:solidFill>
            <a:schemeClr val="accent3"/>
          </a:solidFill>
        </a:ln>
      </dgm:spPr>
      <dgm:t>
        <a:bodyPr/>
        <a:lstStyle/>
        <a:p>
          <a:r>
            <a: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Normal control</a:t>
          </a:r>
          <a:endParaRPr lang="en-US" sz="24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F5A088D-47AC-4A7E-B46C-7B0C1A530099}" type="parTrans" cxnId="{4FCF453B-CF03-4BCA-BAFF-84B0FDF240DC}">
      <dgm:prSet/>
      <dgm:spPr/>
      <dgm:t>
        <a:bodyPr/>
        <a:lstStyle/>
        <a:p>
          <a:endParaRPr lang="en-US"/>
        </a:p>
      </dgm:t>
    </dgm:pt>
    <dgm:pt modelId="{F9E825FD-AF6D-41C9-AFC4-4BAB1C274F15}" type="sibTrans" cxnId="{4FCF453B-CF03-4BCA-BAFF-84B0FDF240DC}">
      <dgm:prSet/>
      <dgm:spPr/>
      <dgm:t>
        <a:bodyPr/>
        <a:lstStyle/>
        <a:p>
          <a:endParaRPr lang="en-US"/>
        </a:p>
      </dgm:t>
    </dgm:pt>
    <dgm:pt modelId="{27078ACF-C038-4DE7-9D92-5EDE43177AF1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ln w="38100">
          <a:solidFill>
            <a:schemeClr val="tx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NAFLD-HFD</a:t>
          </a:r>
        </a:p>
        <a:p>
          <a:r>
            <a: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16 wks (4 wks </a:t>
          </a:r>
          <a:r>
            <a:rPr lang="en-US" sz="20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tt</a:t>
          </a:r>
          <a:r>
            <a: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)</a:t>
          </a:r>
          <a:endParaRPr lang="en-US" sz="20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6DF212C-6C06-4CCD-ABEF-5A0BA5C5C61B}" type="sibTrans" cxnId="{FF0CCCE2-8897-4613-8B32-0531FD463690}">
      <dgm:prSet/>
      <dgm:spPr/>
      <dgm:t>
        <a:bodyPr/>
        <a:lstStyle/>
        <a:p>
          <a:endParaRPr lang="en-US"/>
        </a:p>
      </dgm:t>
    </dgm:pt>
    <dgm:pt modelId="{F0F30181-33AD-4C35-8E06-915CF410DD34}" type="parTrans" cxnId="{FF0CCCE2-8897-4613-8B32-0531FD463690}">
      <dgm:prSet/>
      <dgm:spPr/>
      <dgm:t>
        <a:bodyPr/>
        <a:lstStyle/>
        <a:p>
          <a:endParaRPr lang="en-US"/>
        </a:p>
      </dgm:t>
    </dgm:pt>
    <dgm:pt modelId="{345BC769-957B-462D-8A53-E2654E5273B5}" type="pres">
      <dgm:prSet presAssocID="{9660D4CB-6DFF-410A-9DC1-1905E77C827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E135733-73E3-49AC-84A1-2F8C9FDE1F16}" type="pres">
      <dgm:prSet presAssocID="{27078ACF-C038-4DE7-9D92-5EDE43177AF1}" presName="root" presStyleCnt="0"/>
      <dgm:spPr/>
    </dgm:pt>
    <dgm:pt modelId="{7189A761-9DD3-4E8E-8827-4C35582B3FBE}" type="pres">
      <dgm:prSet presAssocID="{27078ACF-C038-4DE7-9D92-5EDE43177AF1}" presName="rootComposite" presStyleCnt="0"/>
      <dgm:spPr/>
    </dgm:pt>
    <dgm:pt modelId="{815AEAA7-289C-4A70-A337-F45C1AFA892F}" type="pres">
      <dgm:prSet presAssocID="{27078ACF-C038-4DE7-9D92-5EDE43177AF1}" presName="rootText" presStyleLbl="node1" presStyleIdx="0" presStyleCnt="3" custScaleX="162306" custScaleY="159546"/>
      <dgm:spPr/>
      <dgm:t>
        <a:bodyPr/>
        <a:lstStyle/>
        <a:p>
          <a:endParaRPr lang="en-US"/>
        </a:p>
      </dgm:t>
    </dgm:pt>
    <dgm:pt modelId="{3E63DC8A-E8FE-4D31-8886-927AB9B8BE9E}" type="pres">
      <dgm:prSet presAssocID="{27078ACF-C038-4DE7-9D92-5EDE43177AF1}" presName="rootConnector" presStyleLbl="node1" presStyleIdx="0" presStyleCnt="3"/>
      <dgm:spPr/>
      <dgm:t>
        <a:bodyPr/>
        <a:lstStyle/>
        <a:p>
          <a:endParaRPr lang="en-US"/>
        </a:p>
      </dgm:t>
    </dgm:pt>
    <dgm:pt modelId="{51381DB6-E324-419E-A2B5-CE2447DA135B}" type="pres">
      <dgm:prSet presAssocID="{27078ACF-C038-4DE7-9D92-5EDE43177AF1}" presName="childShape" presStyleCnt="0"/>
      <dgm:spPr/>
    </dgm:pt>
    <dgm:pt modelId="{9BB3DF51-DE54-4FA9-B774-C0EC8E20E6A1}" type="pres">
      <dgm:prSet presAssocID="{2567A772-632A-4BB2-A693-EFDBE4A81670}" presName="Name13" presStyleLbl="parChTrans1D2" presStyleIdx="0" presStyleCnt="6"/>
      <dgm:spPr/>
      <dgm:t>
        <a:bodyPr/>
        <a:lstStyle/>
        <a:p>
          <a:endParaRPr lang="en-US"/>
        </a:p>
      </dgm:t>
    </dgm:pt>
    <dgm:pt modelId="{A297B7D8-E7DD-41EE-AE95-ADC2BB063D8E}" type="pres">
      <dgm:prSet presAssocID="{B26E8583-46F0-456D-8B18-39738C5826AE}" presName="childText" presStyleLbl="bgAcc1" presStyleIdx="0" presStyleCnt="6" custScaleX="198827" custScaleY="1367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A20B4-5454-4DCA-8662-0A8FA0E7464D}" type="pres">
      <dgm:prSet presAssocID="{7EB18309-6B13-4ECC-BF05-AE957750A6AD}" presName="Name13" presStyleLbl="parChTrans1D2" presStyleIdx="1" presStyleCnt="6"/>
      <dgm:spPr/>
      <dgm:t>
        <a:bodyPr/>
        <a:lstStyle/>
        <a:p>
          <a:endParaRPr lang="en-US"/>
        </a:p>
      </dgm:t>
    </dgm:pt>
    <dgm:pt modelId="{62581BCB-1D0B-4824-A02C-CFBA1AF9BDA0}" type="pres">
      <dgm:prSet presAssocID="{FAD59997-18A0-4147-95A2-1896A5F36EDF}" presName="childText" presStyleLbl="bgAcc1" presStyleIdx="1" presStyleCnt="6" custScaleX="197313" custScaleY="1308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E9760B-AD61-450A-BF81-763C236C4293}" type="pres">
      <dgm:prSet presAssocID="{9EF5F469-125F-4616-8535-4E57F2F0EE29}" presName="Name13" presStyleLbl="parChTrans1D2" presStyleIdx="2" presStyleCnt="6"/>
      <dgm:spPr/>
      <dgm:t>
        <a:bodyPr/>
        <a:lstStyle/>
        <a:p>
          <a:endParaRPr lang="en-US"/>
        </a:p>
      </dgm:t>
    </dgm:pt>
    <dgm:pt modelId="{E8FCC7A8-18C3-44B3-B831-768C2FD842C5}" type="pres">
      <dgm:prSet presAssocID="{9D0697D8-EB20-469C-9E8A-841BA08EF744}" presName="childText" presStyleLbl="bgAcc1" presStyleIdx="2" presStyleCnt="6" custScaleX="1988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7E246C-7B91-451F-ABDA-6795CAF85775}" type="pres">
      <dgm:prSet presAssocID="{6D6E9C24-DAF9-422D-94E5-B7FD8D0BE6B7}" presName="root" presStyleCnt="0"/>
      <dgm:spPr/>
    </dgm:pt>
    <dgm:pt modelId="{594161D2-EDCA-485B-8177-50645B2E86F9}" type="pres">
      <dgm:prSet presAssocID="{6D6E9C24-DAF9-422D-94E5-B7FD8D0BE6B7}" presName="rootComposite" presStyleCnt="0"/>
      <dgm:spPr/>
    </dgm:pt>
    <dgm:pt modelId="{6FE654E8-B288-41FC-899E-A7554275E5DD}" type="pres">
      <dgm:prSet presAssocID="{6D6E9C24-DAF9-422D-94E5-B7FD8D0BE6B7}" presName="rootText" presStyleLbl="node1" presStyleIdx="1" presStyleCnt="3" custScaleX="116445" custLinFactNeighborX="519" custLinFactNeighborY="-33697"/>
      <dgm:spPr/>
      <dgm:t>
        <a:bodyPr/>
        <a:lstStyle/>
        <a:p>
          <a:endParaRPr lang="en-US"/>
        </a:p>
      </dgm:t>
    </dgm:pt>
    <dgm:pt modelId="{03BB2BC2-1287-4EE6-BC59-B42927C9115A}" type="pres">
      <dgm:prSet presAssocID="{6D6E9C24-DAF9-422D-94E5-B7FD8D0BE6B7}" presName="rootConnector" presStyleLbl="node1" presStyleIdx="1" presStyleCnt="3"/>
      <dgm:spPr/>
      <dgm:t>
        <a:bodyPr/>
        <a:lstStyle/>
        <a:p>
          <a:endParaRPr lang="en-US"/>
        </a:p>
      </dgm:t>
    </dgm:pt>
    <dgm:pt modelId="{04BC6514-8F1C-4C9E-A194-227160B069EC}" type="pres">
      <dgm:prSet presAssocID="{6D6E9C24-DAF9-422D-94E5-B7FD8D0BE6B7}" presName="childShape" presStyleCnt="0"/>
      <dgm:spPr/>
    </dgm:pt>
    <dgm:pt modelId="{4D7146A0-0128-4A26-BEB3-B62DECA5543A}" type="pres">
      <dgm:prSet presAssocID="{AA90EA0F-2EC4-427D-87E4-26D73D7447A7}" presName="root" presStyleCnt="0"/>
      <dgm:spPr/>
    </dgm:pt>
    <dgm:pt modelId="{1B8799D8-98E0-40D9-B172-502A40628485}" type="pres">
      <dgm:prSet presAssocID="{AA90EA0F-2EC4-427D-87E4-26D73D7447A7}" presName="rootComposite" presStyleCnt="0"/>
      <dgm:spPr/>
    </dgm:pt>
    <dgm:pt modelId="{315F7D09-C9FA-4ECB-A57B-A1B15A7926A2}" type="pres">
      <dgm:prSet presAssocID="{AA90EA0F-2EC4-427D-87E4-26D73D7447A7}" presName="rootText" presStyleLbl="node1" presStyleIdx="2" presStyleCnt="3" custScaleX="164826" custScaleY="149152"/>
      <dgm:spPr/>
      <dgm:t>
        <a:bodyPr/>
        <a:lstStyle/>
        <a:p>
          <a:endParaRPr lang="en-US"/>
        </a:p>
      </dgm:t>
    </dgm:pt>
    <dgm:pt modelId="{05251AF8-8BB3-474F-8E6F-A47E5F3363E3}" type="pres">
      <dgm:prSet presAssocID="{AA90EA0F-2EC4-427D-87E4-26D73D7447A7}" presName="rootConnector" presStyleLbl="node1" presStyleIdx="2" presStyleCnt="3"/>
      <dgm:spPr/>
      <dgm:t>
        <a:bodyPr/>
        <a:lstStyle/>
        <a:p>
          <a:endParaRPr lang="en-US"/>
        </a:p>
      </dgm:t>
    </dgm:pt>
    <dgm:pt modelId="{865074E3-E01C-4A81-ADFD-35683A5334F3}" type="pres">
      <dgm:prSet presAssocID="{AA90EA0F-2EC4-427D-87E4-26D73D7447A7}" presName="childShape" presStyleCnt="0"/>
      <dgm:spPr/>
    </dgm:pt>
    <dgm:pt modelId="{47745F3B-2F8A-4D44-8E9C-5677878DB91E}" type="pres">
      <dgm:prSet presAssocID="{3E6E8728-752F-4D1C-8C29-EAB4A0799D8A}" presName="Name13" presStyleLbl="parChTrans1D2" presStyleIdx="3" presStyleCnt="6"/>
      <dgm:spPr/>
      <dgm:t>
        <a:bodyPr/>
        <a:lstStyle/>
        <a:p>
          <a:endParaRPr lang="en-US"/>
        </a:p>
      </dgm:t>
    </dgm:pt>
    <dgm:pt modelId="{E56FA7C4-34FD-4405-9E11-62221C8AD0E5}" type="pres">
      <dgm:prSet presAssocID="{D63C897A-7090-4C04-83BA-7B5CBAAEFCE2}" presName="childText" presStyleLbl="bgAcc1" presStyleIdx="3" presStyleCnt="6" custScaleX="192126" custScaleY="1319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E49C7C-E3B7-4591-A881-9AB26A58734B}" type="pres">
      <dgm:prSet presAssocID="{D6727B0F-FE4C-48EA-935A-07CD62CB3C1E}" presName="Name13" presStyleLbl="parChTrans1D2" presStyleIdx="4" presStyleCnt="6"/>
      <dgm:spPr/>
      <dgm:t>
        <a:bodyPr/>
        <a:lstStyle/>
        <a:p>
          <a:endParaRPr lang="en-US"/>
        </a:p>
      </dgm:t>
    </dgm:pt>
    <dgm:pt modelId="{418C2A43-AAD2-4324-A262-3A7D893101A6}" type="pres">
      <dgm:prSet presAssocID="{F5C3A89D-6479-4915-8E06-39A240360303}" presName="childText" presStyleLbl="bgAcc1" presStyleIdx="4" presStyleCnt="6" custScaleX="195091" custScaleY="1327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C39CE4-D37C-4264-ACD7-31AC2441518E}" type="pres">
      <dgm:prSet presAssocID="{83DE5BFD-3339-4FE8-A1D5-EE2E30CB4CB1}" presName="Name13" presStyleLbl="parChTrans1D2" presStyleIdx="5" presStyleCnt="6"/>
      <dgm:spPr/>
      <dgm:t>
        <a:bodyPr/>
        <a:lstStyle/>
        <a:p>
          <a:endParaRPr lang="en-US"/>
        </a:p>
      </dgm:t>
    </dgm:pt>
    <dgm:pt modelId="{2741CBCE-F4FC-4CA3-9C4A-2410375583EE}" type="pres">
      <dgm:prSet presAssocID="{D59A7C98-631B-4F45-A433-BC3A1C55A46A}" presName="childText" presStyleLbl="bgAcc1" presStyleIdx="5" presStyleCnt="6" custScaleX="193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441404-2A6D-4218-BCDB-820D5C1C0320}" type="presOf" srcId="{B26E8583-46F0-456D-8B18-39738C5826AE}" destId="{A297B7D8-E7DD-41EE-AE95-ADC2BB063D8E}" srcOrd="0" destOrd="0" presId="urn:microsoft.com/office/officeart/2005/8/layout/hierarchy3"/>
    <dgm:cxn modelId="{844BADD5-040A-4F7C-B0AD-A75A0D21E9E6}" type="presOf" srcId="{AA90EA0F-2EC4-427D-87E4-26D73D7447A7}" destId="{315F7D09-C9FA-4ECB-A57B-A1B15A7926A2}" srcOrd="0" destOrd="0" presId="urn:microsoft.com/office/officeart/2005/8/layout/hierarchy3"/>
    <dgm:cxn modelId="{7E07685D-A594-4CF6-A95A-71AB736FA528}" srcId="{9660D4CB-6DFF-410A-9DC1-1905E77C8274}" destId="{AA90EA0F-2EC4-427D-87E4-26D73D7447A7}" srcOrd="2" destOrd="0" parTransId="{0DC88484-053D-402C-BAB7-19E3A67EF2B6}" sibTransId="{00BF8FE3-D90C-43F2-9D17-2DE9626E1E02}"/>
    <dgm:cxn modelId="{4B452635-4081-43F9-B8F0-344525C8417A}" type="presOf" srcId="{D59A7C98-631B-4F45-A433-BC3A1C55A46A}" destId="{2741CBCE-F4FC-4CA3-9C4A-2410375583EE}" srcOrd="0" destOrd="0" presId="urn:microsoft.com/office/officeart/2005/8/layout/hierarchy3"/>
    <dgm:cxn modelId="{30BFA01A-87B7-4ECA-B8E0-5D3BC09DB4C6}" type="presOf" srcId="{2567A772-632A-4BB2-A693-EFDBE4A81670}" destId="{9BB3DF51-DE54-4FA9-B774-C0EC8E20E6A1}" srcOrd="0" destOrd="0" presId="urn:microsoft.com/office/officeart/2005/8/layout/hierarchy3"/>
    <dgm:cxn modelId="{C27795DD-A645-4844-844F-7D7DA8A29F14}" type="presOf" srcId="{6D6E9C24-DAF9-422D-94E5-B7FD8D0BE6B7}" destId="{6FE654E8-B288-41FC-899E-A7554275E5DD}" srcOrd="0" destOrd="0" presId="urn:microsoft.com/office/officeart/2005/8/layout/hierarchy3"/>
    <dgm:cxn modelId="{5CA6148C-41FF-4A60-BA64-316DEB606011}" type="presOf" srcId="{FAD59997-18A0-4147-95A2-1896A5F36EDF}" destId="{62581BCB-1D0B-4824-A02C-CFBA1AF9BDA0}" srcOrd="0" destOrd="0" presId="urn:microsoft.com/office/officeart/2005/8/layout/hierarchy3"/>
    <dgm:cxn modelId="{241E9BAB-197D-42BF-8E97-E906B9073AA1}" type="presOf" srcId="{AA90EA0F-2EC4-427D-87E4-26D73D7447A7}" destId="{05251AF8-8BB3-474F-8E6F-A47E5F3363E3}" srcOrd="1" destOrd="0" presId="urn:microsoft.com/office/officeart/2005/8/layout/hierarchy3"/>
    <dgm:cxn modelId="{D94B7B52-B576-4166-B76B-A9EDE3C2620E}" type="presOf" srcId="{D63C897A-7090-4C04-83BA-7B5CBAAEFCE2}" destId="{E56FA7C4-34FD-4405-9E11-62221C8AD0E5}" srcOrd="0" destOrd="0" presId="urn:microsoft.com/office/officeart/2005/8/layout/hierarchy3"/>
    <dgm:cxn modelId="{FAFB261D-B779-4722-BD46-2B9AF663A772}" type="presOf" srcId="{D6727B0F-FE4C-48EA-935A-07CD62CB3C1E}" destId="{8EE49C7C-E3B7-4591-A881-9AB26A58734B}" srcOrd="0" destOrd="0" presId="urn:microsoft.com/office/officeart/2005/8/layout/hierarchy3"/>
    <dgm:cxn modelId="{A0ECFE8C-A703-4858-8869-0056162B8111}" type="presOf" srcId="{9660D4CB-6DFF-410A-9DC1-1905E77C8274}" destId="{345BC769-957B-462D-8A53-E2654E5273B5}" srcOrd="0" destOrd="0" presId="urn:microsoft.com/office/officeart/2005/8/layout/hierarchy3"/>
    <dgm:cxn modelId="{E2D9BDF1-676B-4812-87F8-C6E86FCF5141}" srcId="{27078ACF-C038-4DE7-9D92-5EDE43177AF1}" destId="{FAD59997-18A0-4147-95A2-1896A5F36EDF}" srcOrd="1" destOrd="0" parTransId="{7EB18309-6B13-4ECC-BF05-AE957750A6AD}" sibTransId="{F0157137-91EA-48AD-B03C-E644FE00DEE2}"/>
    <dgm:cxn modelId="{0D5A4880-E135-4307-99B4-AB223FC77F38}" srcId="{AA90EA0F-2EC4-427D-87E4-26D73D7447A7}" destId="{F5C3A89D-6479-4915-8E06-39A240360303}" srcOrd="1" destOrd="0" parTransId="{D6727B0F-FE4C-48EA-935A-07CD62CB3C1E}" sibTransId="{2F1AF3E1-BF08-467A-BECE-BDCE07E5BBD3}"/>
    <dgm:cxn modelId="{89E621D9-1337-4703-86A0-B4861C306EA2}" type="presOf" srcId="{27078ACF-C038-4DE7-9D92-5EDE43177AF1}" destId="{3E63DC8A-E8FE-4D31-8886-927AB9B8BE9E}" srcOrd="1" destOrd="0" presId="urn:microsoft.com/office/officeart/2005/8/layout/hierarchy3"/>
    <dgm:cxn modelId="{9A1492B4-56BA-4CC6-B737-A9FBF294EB8A}" type="presOf" srcId="{27078ACF-C038-4DE7-9D92-5EDE43177AF1}" destId="{815AEAA7-289C-4A70-A337-F45C1AFA892F}" srcOrd="0" destOrd="0" presId="urn:microsoft.com/office/officeart/2005/8/layout/hierarchy3"/>
    <dgm:cxn modelId="{B7A4640B-6CF8-4516-BCB1-A3A76AC3D0ED}" srcId="{27078ACF-C038-4DE7-9D92-5EDE43177AF1}" destId="{B26E8583-46F0-456D-8B18-39738C5826AE}" srcOrd="0" destOrd="0" parTransId="{2567A772-632A-4BB2-A693-EFDBE4A81670}" sibTransId="{C2C5DE02-75E6-4FF1-9F9C-E02AC73A8013}"/>
    <dgm:cxn modelId="{E347513F-0AC7-4B75-A33B-4A93FE854D50}" type="presOf" srcId="{83DE5BFD-3339-4FE8-A1D5-EE2E30CB4CB1}" destId="{BCC39CE4-D37C-4264-ACD7-31AC2441518E}" srcOrd="0" destOrd="0" presId="urn:microsoft.com/office/officeart/2005/8/layout/hierarchy3"/>
    <dgm:cxn modelId="{FF0CCCE2-8897-4613-8B32-0531FD463690}" srcId="{9660D4CB-6DFF-410A-9DC1-1905E77C8274}" destId="{27078ACF-C038-4DE7-9D92-5EDE43177AF1}" srcOrd="0" destOrd="0" parTransId="{F0F30181-33AD-4C35-8E06-915CF410DD34}" sibTransId="{E6DF212C-6C06-4CCD-ABEF-5A0BA5C5C61B}"/>
    <dgm:cxn modelId="{4FCF453B-CF03-4BCA-BAFF-84B0FDF240DC}" srcId="{9660D4CB-6DFF-410A-9DC1-1905E77C8274}" destId="{6D6E9C24-DAF9-422D-94E5-B7FD8D0BE6B7}" srcOrd="1" destOrd="0" parTransId="{1F5A088D-47AC-4A7E-B46C-7B0C1A530099}" sibTransId="{F9E825FD-AF6D-41C9-AFC4-4BAB1C274F15}"/>
    <dgm:cxn modelId="{EF0DFA3D-CE82-44D8-AC18-D08A503B81BC}" srcId="{27078ACF-C038-4DE7-9D92-5EDE43177AF1}" destId="{9D0697D8-EB20-469C-9E8A-841BA08EF744}" srcOrd="2" destOrd="0" parTransId="{9EF5F469-125F-4616-8535-4E57F2F0EE29}" sibTransId="{0873B620-1394-4C5E-B211-4D118860BFF9}"/>
    <dgm:cxn modelId="{A3DD7716-2863-4DC7-95DF-B6886B1BE73D}" srcId="{AA90EA0F-2EC4-427D-87E4-26D73D7447A7}" destId="{D63C897A-7090-4C04-83BA-7B5CBAAEFCE2}" srcOrd="0" destOrd="0" parTransId="{3E6E8728-752F-4D1C-8C29-EAB4A0799D8A}" sibTransId="{CFE99D36-E86C-4FFA-9E02-794350E63109}"/>
    <dgm:cxn modelId="{68675C5E-30D6-4C24-92E6-2B4AC1DB8693}" type="presOf" srcId="{9EF5F469-125F-4616-8535-4E57F2F0EE29}" destId="{78E9760B-AD61-450A-BF81-763C236C4293}" srcOrd="0" destOrd="0" presId="urn:microsoft.com/office/officeart/2005/8/layout/hierarchy3"/>
    <dgm:cxn modelId="{F09E51A5-F473-47B1-9931-4A0F7211E544}" srcId="{AA90EA0F-2EC4-427D-87E4-26D73D7447A7}" destId="{D59A7C98-631B-4F45-A433-BC3A1C55A46A}" srcOrd="2" destOrd="0" parTransId="{83DE5BFD-3339-4FE8-A1D5-EE2E30CB4CB1}" sibTransId="{E08D03CB-380D-4144-A0FD-A9005852DB12}"/>
    <dgm:cxn modelId="{3CD9F876-A3AB-42F9-8013-1093A71FC290}" type="presOf" srcId="{6D6E9C24-DAF9-422D-94E5-B7FD8D0BE6B7}" destId="{03BB2BC2-1287-4EE6-BC59-B42927C9115A}" srcOrd="1" destOrd="0" presId="urn:microsoft.com/office/officeart/2005/8/layout/hierarchy3"/>
    <dgm:cxn modelId="{07679747-6D69-4DE5-BEA1-758BF7BA1EAF}" type="presOf" srcId="{9D0697D8-EB20-469C-9E8A-841BA08EF744}" destId="{E8FCC7A8-18C3-44B3-B831-768C2FD842C5}" srcOrd="0" destOrd="0" presId="urn:microsoft.com/office/officeart/2005/8/layout/hierarchy3"/>
    <dgm:cxn modelId="{D21451BF-03ED-4EF5-8A58-1AAA356185A8}" type="presOf" srcId="{F5C3A89D-6479-4915-8E06-39A240360303}" destId="{418C2A43-AAD2-4324-A262-3A7D893101A6}" srcOrd="0" destOrd="0" presId="urn:microsoft.com/office/officeart/2005/8/layout/hierarchy3"/>
    <dgm:cxn modelId="{5DCA1545-0FBB-43CE-AF7C-B81B2F3359AA}" type="presOf" srcId="{3E6E8728-752F-4D1C-8C29-EAB4A0799D8A}" destId="{47745F3B-2F8A-4D44-8E9C-5677878DB91E}" srcOrd="0" destOrd="0" presId="urn:microsoft.com/office/officeart/2005/8/layout/hierarchy3"/>
    <dgm:cxn modelId="{1D2FA1D1-DACB-46C8-9583-3E472863E3D8}" type="presOf" srcId="{7EB18309-6B13-4ECC-BF05-AE957750A6AD}" destId="{6D6A20B4-5454-4DCA-8662-0A8FA0E7464D}" srcOrd="0" destOrd="0" presId="urn:microsoft.com/office/officeart/2005/8/layout/hierarchy3"/>
    <dgm:cxn modelId="{FEDC7341-BA00-4634-91E7-B8970BFA54C3}" type="presParOf" srcId="{345BC769-957B-462D-8A53-E2654E5273B5}" destId="{3E135733-73E3-49AC-84A1-2F8C9FDE1F16}" srcOrd="0" destOrd="0" presId="urn:microsoft.com/office/officeart/2005/8/layout/hierarchy3"/>
    <dgm:cxn modelId="{AF49B88D-D52A-438B-B220-941DE7F14EF5}" type="presParOf" srcId="{3E135733-73E3-49AC-84A1-2F8C9FDE1F16}" destId="{7189A761-9DD3-4E8E-8827-4C35582B3FBE}" srcOrd="0" destOrd="0" presId="urn:microsoft.com/office/officeart/2005/8/layout/hierarchy3"/>
    <dgm:cxn modelId="{C09B47B6-E6A9-4F5F-BDAE-4F3C7D4C5CAE}" type="presParOf" srcId="{7189A761-9DD3-4E8E-8827-4C35582B3FBE}" destId="{815AEAA7-289C-4A70-A337-F45C1AFA892F}" srcOrd="0" destOrd="0" presId="urn:microsoft.com/office/officeart/2005/8/layout/hierarchy3"/>
    <dgm:cxn modelId="{54996991-26DD-43B8-8B9B-F2E0AA6BFBE2}" type="presParOf" srcId="{7189A761-9DD3-4E8E-8827-4C35582B3FBE}" destId="{3E63DC8A-E8FE-4D31-8886-927AB9B8BE9E}" srcOrd="1" destOrd="0" presId="urn:microsoft.com/office/officeart/2005/8/layout/hierarchy3"/>
    <dgm:cxn modelId="{89444CDF-E365-4207-A356-C76F96BE2875}" type="presParOf" srcId="{3E135733-73E3-49AC-84A1-2F8C9FDE1F16}" destId="{51381DB6-E324-419E-A2B5-CE2447DA135B}" srcOrd="1" destOrd="0" presId="urn:microsoft.com/office/officeart/2005/8/layout/hierarchy3"/>
    <dgm:cxn modelId="{B84122BB-BA24-4D6F-8DF8-62C755440E45}" type="presParOf" srcId="{51381DB6-E324-419E-A2B5-CE2447DA135B}" destId="{9BB3DF51-DE54-4FA9-B774-C0EC8E20E6A1}" srcOrd="0" destOrd="0" presId="urn:microsoft.com/office/officeart/2005/8/layout/hierarchy3"/>
    <dgm:cxn modelId="{F3BD971D-55C4-4CB5-B49C-E14F34995C1E}" type="presParOf" srcId="{51381DB6-E324-419E-A2B5-CE2447DA135B}" destId="{A297B7D8-E7DD-41EE-AE95-ADC2BB063D8E}" srcOrd="1" destOrd="0" presId="urn:microsoft.com/office/officeart/2005/8/layout/hierarchy3"/>
    <dgm:cxn modelId="{B7576018-27AB-4339-931C-61D6DD548439}" type="presParOf" srcId="{51381DB6-E324-419E-A2B5-CE2447DA135B}" destId="{6D6A20B4-5454-4DCA-8662-0A8FA0E7464D}" srcOrd="2" destOrd="0" presId="urn:microsoft.com/office/officeart/2005/8/layout/hierarchy3"/>
    <dgm:cxn modelId="{098C4632-B7E8-499F-9C23-4975FA9AB170}" type="presParOf" srcId="{51381DB6-E324-419E-A2B5-CE2447DA135B}" destId="{62581BCB-1D0B-4824-A02C-CFBA1AF9BDA0}" srcOrd="3" destOrd="0" presId="urn:microsoft.com/office/officeart/2005/8/layout/hierarchy3"/>
    <dgm:cxn modelId="{11E183A0-EC4C-4FD4-B25F-6103997335F3}" type="presParOf" srcId="{51381DB6-E324-419E-A2B5-CE2447DA135B}" destId="{78E9760B-AD61-450A-BF81-763C236C4293}" srcOrd="4" destOrd="0" presId="urn:microsoft.com/office/officeart/2005/8/layout/hierarchy3"/>
    <dgm:cxn modelId="{04B998DB-5122-4477-8D45-5CAEDEF2F207}" type="presParOf" srcId="{51381DB6-E324-419E-A2B5-CE2447DA135B}" destId="{E8FCC7A8-18C3-44B3-B831-768C2FD842C5}" srcOrd="5" destOrd="0" presId="urn:microsoft.com/office/officeart/2005/8/layout/hierarchy3"/>
    <dgm:cxn modelId="{D2D950A4-3D61-41FE-A01A-99EE5AF2A007}" type="presParOf" srcId="{345BC769-957B-462D-8A53-E2654E5273B5}" destId="{4D7E246C-7B91-451F-ABDA-6795CAF85775}" srcOrd="1" destOrd="0" presId="urn:microsoft.com/office/officeart/2005/8/layout/hierarchy3"/>
    <dgm:cxn modelId="{D95691FB-4E34-4F65-AB46-27B24274AE34}" type="presParOf" srcId="{4D7E246C-7B91-451F-ABDA-6795CAF85775}" destId="{594161D2-EDCA-485B-8177-50645B2E86F9}" srcOrd="0" destOrd="0" presId="urn:microsoft.com/office/officeart/2005/8/layout/hierarchy3"/>
    <dgm:cxn modelId="{233EE5B1-F5A6-4F0C-B551-F9A80EC85AE4}" type="presParOf" srcId="{594161D2-EDCA-485B-8177-50645B2E86F9}" destId="{6FE654E8-B288-41FC-899E-A7554275E5DD}" srcOrd="0" destOrd="0" presId="urn:microsoft.com/office/officeart/2005/8/layout/hierarchy3"/>
    <dgm:cxn modelId="{BC97F4BB-0593-4B18-8B8E-281E2F74E200}" type="presParOf" srcId="{594161D2-EDCA-485B-8177-50645B2E86F9}" destId="{03BB2BC2-1287-4EE6-BC59-B42927C9115A}" srcOrd="1" destOrd="0" presId="urn:microsoft.com/office/officeart/2005/8/layout/hierarchy3"/>
    <dgm:cxn modelId="{469B3A76-828E-4F7B-BDE7-188FCD6E38D5}" type="presParOf" srcId="{4D7E246C-7B91-451F-ABDA-6795CAF85775}" destId="{04BC6514-8F1C-4C9E-A194-227160B069EC}" srcOrd="1" destOrd="0" presId="urn:microsoft.com/office/officeart/2005/8/layout/hierarchy3"/>
    <dgm:cxn modelId="{F25591DD-4904-4F80-A43B-CD46C7A9303D}" type="presParOf" srcId="{345BC769-957B-462D-8A53-E2654E5273B5}" destId="{4D7146A0-0128-4A26-BEB3-B62DECA5543A}" srcOrd="2" destOrd="0" presId="urn:microsoft.com/office/officeart/2005/8/layout/hierarchy3"/>
    <dgm:cxn modelId="{6B77169C-EF43-44E9-9971-1039648DE38B}" type="presParOf" srcId="{4D7146A0-0128-4A26-BEB3-B62DECA5543A}" destId="{1B8799D8-98E0-40D9-B172-502A40628485}" srcOrd="0" destOrd="0" presId="urn:microsoft.com/office/officeart/2005/8/layout/hierarchy3"/>
    <dgm:cxn modelId="{7DD54432-5184-4800-906D-21779780A76F}" type="presParOf" srcId="{1B8799D8-98E0-40D9-B172-502A40628485}" destId="{315F7D09-C9FA-4ECB-A57B-A1B15A7926A2}" srcOrd="0" destOrd="0" presId="urn:microsoft.com/office/officeart/2005/8/layout/hierarchy3"/>
    <dgm:cxn modelId="{5B670327-55AC-4B9C-9A15-FA63D5742F43}" type="presParOf" srcId="{1B8799D8-98E0-40D9-B172-502A40628485}" destId="{05251AF8-8BB3-474F-8E6F-A47E5F3363E3}" srcOrd="1" destOrd="0" presId="urn:microsoft.com/office/officeart/2005/8/layout/hierarchy3"/>
    <dgm:cxn modelId="{9EF6032C-D17E-43B6-B0D2-2F225AED7B68}" type="presParOf" srcId="{4D7146A0-0128-4A26-BEB3-B62DECA5543A}" destId="{865074E3-E01C-4A81-ADFD-35683A5334F3}" srcOrd="1" destOrd="0" presId="urn:microsoft.com/office/officeart/2005/8/layout/hierarchy3"/>
    <dgm:cxn modelId="{9FEAED2E-F64A-4DD0-A620-9607072BBEED}" type="presParOf" srcId="{865074E3-E01C-4A81-ADFD-35683A5334F3}" destId="{47745F3B-2F8A-4D44-8E9C-5677878DB91E}" srcOrd="0" destOrd="0" presId="urn:microsoft.com/office/officeart/2005/8/layout/hierarchy3"/>
    <dgm:cxn modelId="{6C84962E-889B-4DE9-A665-2691FD2EECAC}" type="presParOf" srcId="{865074E3-E01C-4A81-ADFD-35683A5334F3}" destId="{E56FA7C4-34FD-4405-9E11-62221C8AD0E5}" srcOrd="1" destOrd="0" presId="urn:microsoft.com/office/officeart/2005/8/layout/hierarchy3"/>
    <dgm:cxn modelId="{B074E80B-5DA1-4CE5-8B3E-FE7855CC8308}" type="presParOf" srcId="{865074E3-E01C-4A81-ADFD-35683A5334F3}" destId="{8EE49C7C-E3B7-4591-A881-9AB26A58734B}" srcOrd="2" destOrd="0" presId="urn:microsoft.com/office/officeart/2005/8/layout/hierarchy3"/>
    <dgm:cxn modelId="{5D9B44FB-3DE1-446A-9F1B-DD9341C1243D}" type="presParOf" srcId="{865074E3-E01C-4A81-ADFD-35683A5334F3}" destId="{418C2A43-AAD2-4324-A262-3A7D893101A6}" srcOrd="3" destOrd="0" presId="urn:microsoft.com/office/officeart/2005/8/layout/hierarchy3"/>
    <dgm:cxn modelId="{D450BCEA-317E-4B65-93C9-C2E7C6E69BCE}" type="presParOf" srcId="{865074E3-E01C-4A81-ADFD-35683A5334F3}" destId="{BCC39CE4-D37C-4264-ACD7-31AC2441518E}" srcOrd="4" destOrd="0" presId="urn:microsoft.com/office/officeart/2005/8/layout/hierarchy3"/>
    <dgm:cxn modelId="{2450E4E8-3A73-48FD-84A7-90AC798B4F31}" type="presParOf" srcId="{865074E3-E01C-4A81-ADFD-35683A5334F3}" destId="{2741CBCE-F4FC-4CA3-9C4A-2410375583E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5AEAA7-289C-4A70-A337-F45C1AFA892F}">
      <dsp:nvSpPr>
        <dsp:cNvPr id="0" name=""/>
        <dsp:cNvSpPr/>
      </dsp:nvSpPr>
      <dsp:spPr>
        <a:xfrm>
          <a:off x="266" y="169252"/>
          <a:ext cx="2364510" cy="116215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38100">
          <a:solidFill>
            <a:schemeClr val="tx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NAFLD-HFD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16 wks (4 wks </a:t>
          </a:r>
          <a:r>
            <a:rPr lang="en-US" sz="20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tt</a:t>
          </a:r>
          <a:r>
            <a:rPr lang="en-US" sz="2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)</a:t>
          </a:r>
          <a:endParaRPr lang="en-US" sz="2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66" y="169252"/>
        <a:ext cx="2364510" cy="1162151"/>
      </dsp:txXfrm>
    </dsp:sp>
    <dsp:sp modelId="{9BB3DF51-DE54-4FA9-B774-C0EC8E20E6A1}">
      <dsp:nvSpPr>
        <dsp:cNvPr id="0" name=""/>
        <dsp:cNvSpPr/>
      </dsp:nvSpPr>
      <dsp:spPr>
        <a:xfrm>
          <a:off x="236717" y="1331403"/>
          <a:ext cx="236451" cy="679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9982"/>
              </a:lnTo>
              <a:lnTo>
                <a:pt x="236451" y="679982"/>
              </a:lnTo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97B7D8-E7DD-41EE-AE95-ADC2BB063D8E}">
      <dsp:nvSpPr>
        <dsp:cNvPr id="0" name=""/>
        <dsp:cNvSpPr/>
      </dsp:nvSpPr>
      <dsp:spPr>
        <a:xfrm>
          <a:off x="473168" y="1513506"/>
          <a:ext cx="2317245" cy="99576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38100">
          <a:solidFill>
            <a:schemeClr val="tx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PGZ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10 mg/kg 5d/wk/4 wks</a:t>
          </a:r>
          <a:endParaRPr lang="en-US" sz="1400" b="1" kern="1200" dirty="0"/>
        </a:p>
      </dsp:txBody>
      <dsp:txXfrm>
        <a:off x="473168" y="1513506"/>
        <a:ext cx="2317245" cy="995760"/>
      </dsp:txXfrm>
    </dsp:sp>
    <dsp:sp modelId="{6D6A20B4-5454-4DCA-8662-0A8FA0E7464D}">
      <dsp:nvSpPr>
        <dsp:cNvPr id="0" name=""/>
        <dsp:cNvSpPr/>
      </dsp:nvSpPr>
      <dsp:spPr>
        <a:xfrm>
          <a:off x="236717" y="1331403"/>
          <a:ext cx="236451" cy="1836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6598"/>
              </a:lnTo>
              <a:lnTo>
                <a:pt x="236451" y="1836598"/>
              </a:lnTo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581BCB-1D0B-4824-A02C-CFBA1AF9BDA0}">
      <dsp:nvSpPr>
        <dsp:cNvPr id="0" name=""/>
        <dsp:cNvSpPr/>
      </dsp:nvSpPr>
      <dsp:spPr>
        <a:xfrm>
          <a:off x="473168" y="2691369"/>
          <a:ext cx="2299600" cy="9532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38100">
          <a:solidFill>
            <a:schemeClr val="tx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ym typeface="Symbol"/>
            </a:rPr>
            <a:t>C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70 mg/kg  for 4 wks</a:t>
          </a:r>
          <a:endParaRPr lang="en-US" sz="1400" b="1" kern="1200" dirty="0"/>
        </a:p>
      </dsp:txBody>
      <dsp:txXfrm>
        <a:off x="473168" y="2691369"/>
        <a:ext cx="2299600" cy="953264"/>
      </dsp:txXfrm>
    </dsp:sp>
    <dsp:sp modelId="{78E9760B-AD61-450A-BF81-763C236C4293}">
      <dsp:nvSpPr>
        <dsp:cNvPr id="0" name=""/>
        <dsp:cNvSpPr/>
      </dsp:nvSpPr>
      <dsp:spPr>
        <a:xfrm>
          <a:off x="236717" y="1331403"/>
          <a:ext cx="236451" cy="2859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9539"/>
              </a:lnTo>
              <a:lnTo>
                <a:pt x="236451" y="2859539"/>
              </a:lnTo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CC7A8-18C3-44B3-B831-768C2FD842C5}">
      <dsp:nvSpPr>
        <dsp:cNvPr id="0" name=""/>
        <dsp:cNvSpPr/>
      </dsp:nvSpPr>
      <dsp:spPr>
        <a:xfrm>
          <a:off x="473168" y="3826736"/>
          <a:ext cx="2317268" cy="7284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38100">
          <a:solidFill>
            <a:schemeClr val="tx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ym typeface="Symbol"/>
            </a:rPr>
            <a:t>PGZ+C</a:t>
          </a:r>
          <a:endParaRPr lang="en-US" sz="2400" b="1" kern="1200" dirty="0"/>
        </a:p>
      </dsp:txBody>
      <dsp:txXfrm>
        <a:off x="473168" y="3826736"/>
        <a:ext cx="2317268" cy="728411"/>
      </dsp:txXfrm>
    </dsp:sp>
    <dsp:sp modelId="{6FE654E8-B288-41FC-899E-A7554275E5DD}">
      <dsp:nvSpPr>
        <dsp:cNvPr id="0" name=""/>
        <dsp:cNvSpPr/>
      </dsp:nvSpPr>
      <dsp:spPr>
        <a:xfrm>
          <a:off x="2736543" y="0"/>
          <a:ext cx="1696397" cy="7284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57150">
          <a:solidFill>
            <a:schemeClr val="accent3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Normal control</a:t>
          </a:r>
          <a:endParaRPr lang="en-US" sz="24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736543" y="0"/>
        <a:ext cx="1696397" cy="728411"/>
      </dsp:txXfrm>
    </dsp:sp>
    <dsp:sp modelId="{315F7D09-C9FA-4ECB-A57B-A1B15A7926A2}">
      <dsp:nvSpPr>
        <dsp:cNvPr id="0" name=""/>
        <dsp:cNvSpPr/>
      </dsp:nvSpPr>
      <dsp:spPr>
        <a:xfrm>
          <a:off x="4789585" y="169252"/>
          <a:ext cx="2401222" cy="108644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57150"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FF00"/>
              </a:solidFill>
            </a:rPr>
            <a:t>NAFLD-RD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</a:rPr>
            <a:t>12 + 4 wks </a:t>
          </a:r>
          <a:r>
            <a:rPr lang="en-US" sz="2000" b="1" kern="1200" dirty="0" err="1" smtClean="0">
              <a:solidFill>
                <a:srgbClr val="FFFF00"/>
              </a:solidFill>
            </a:rPr>
            <a:t>tt</a:t>
          </a:r>
          <a:endParaRPr lang="en-US" sz="2000" b="1" kern="1200" dirty="0">
            <a:solidFill>
              <a:srgbClr val="FFFF00"/>
            </a:solidFill>
          </a:endParaRPr>
        </a:p>
      </dsp:txBody>
      <dsp:txXfrm>
        <a:off x="4789585" y="169252"/>
        <a:ext cx="2401222" cy="1086440"/>
      </dsp:txXfrm>
    </dsp:sp>
    <dsp:sp modelId="{47745F3B-2F8A-4D44-8E9C-5677878DB91E}">
      <dsp:nvSpPr>
        <dsp:cNvPr id="0" name=""/>
        <dsp:cNvSpPr/>
      </dsp:nvSpPr>
      <dsp:spPr>
        <a:xfrm>
          <a:off x="5029707" y="1255692"/>
          <a:ext cx="240122" cy="662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2785"/>
              </a:lnTo>
              <a:lnTo>
                <a:pt x="240122" y="662785"/>
              </a:lnTo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6FA7C4-34FD-4405-9E11-62221C8AD0E5}">
      <dsp:nvSpPr>
        <dsp:cNvPr id="0" name=""/>
        <dsp:cNvSpPr/>
      </dsp:nvSpPr>
      <dsp:spPr>
        <a:xfrm>
          <a:off x="5269829" y="1437795"/>
          <a:ext cx="2239148" cy="9613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57150"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FF00"/>
              </a:solidFill>
            </a:rPr>
            <a:t>PGZ</a:t>
          </a:r>
          <a:endParaRPr lang="en-US" sz="1200" b="1" kern="1200" dirty="0" smtClean="0">
            <a:solidFill>
              <a:srgbClr val="FFFF00"/>
            </a:solidFill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FFFF00"/>
              </a:solidFill>
            </a:rPr>
            <a:t>10 mg/kg 5d/wk/4 wks</a:t>
          </a:r>
          <a:endParaRPr lang="en-US" sz="1400" b="1" kern="1200" dirty="0">
            <a:solidFill>
              <a:srgbClr val="FFFF00"/>
            </a:solidFill>
          </a:endParaRPr>
        </a:p>
      </dsp:txBody>
      <dsp:txXfrm>
        <a:off x="5269829" y="1437795"/>
        <a:ext cx="2239148" cy="961364"/>
      </dsp:txXfrm>
    </dsp:sp>
    <dsp:sp modelId="{8EE49C7C-E3B7-4591-A881-9AB26A58734B}">
      <dsp:nvSpPr>
        <dsp:cNvPr id="0" name=""/>
        <dsp:cNvSpPr/>
      </dsp:nvSpPr>
      <dsp:spPr>
        <a:xfrm>
          <a:off x="5029707" y="1255692"/>
          <a:ext cx="240122" cy="18089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8914"/>
              </a:lnTo>
              <a:lnTo>
                <a:pt x="240122" y="1808914"/>
              </a:lnTo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C2A43-AAD2-4324-A262-3A7D893101A6}">
      <dsp:nvSpPr>
        <dsp:cNvPr id="0" name=""/>
        <dsp:cNvSpPr/>
      </dsp:nvSpPr>
      <dsp:spPr>
        <a:xfrm>
          <a:off x="5269829" y="2581262"/>
          <a:ext cx="2273703" cy="96668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57150"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FF00"/>
              </a:solidFill>
              <a:sym typeface="Symbol"/>
            </a:rPr>
            <a:t>C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FFFF00"/>
              </a:solidFill>
            </a:rPr>
            <a:t>70 mg/kg  for 4 wks</a:t>
          </a:r>
          <a:endParaRPr lang="en-US" sz="1400" b="1" kern="1200" dirty="0">
            <a:solidFill>
              <a:srgbClr val="FFFF00"/>
            </a:solidFill>
          </a:endParaRPr>
        </a:p>
      </dsp:txBody>
      <dsp:txXfrm>
        <a:off x="5269829" y="2581262"/>
        <a:ext cx="2273703" cy="966689"/>
      </dsp:txXfrm>
    </dsp:sp>
    <dsp:sp modelId="{BCC39CE4-D37C-4264-ACD7-31AC2441518E}">
      <dsp:nvSpPr>
        <dsp:cNvPr id="0" name=""/>
        <dsp:cNvSpPr/>
      </dsp:nvSpPr>
      <dsp:spPr>
        <a:xfrm>
          <a:off x="5029707" y="1255692"/>
          <a:ext cx="240122" cy="28385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8568"/>
              </a:lnTo>
              <a:lnTo>
                <a:pt x="240122" y="2838568"/>
              </a:lnTo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41CBCE-F4FC-4CA3-9C4A-2410375583EE}">
      <dsp:nvSpPr>
        <dsp:cNvPr id="0" name=""/>
        <dsp:cNvSpPr/>
      </dsp:nvSpPr>
      <dsp:spPr>
        <a:xfrm>
          <a:off x="5269829" y="3730054"/>
          <a:ext cx="2250441" cy="7284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57150">
          <a:solidFill>
            <a:schemeClr val="tx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FF00"/>
              </a:solidFill>
              <a:sym typeface="Symbol"/>
            </a:rPr>
            <a:t>PGZ+C</a:t>
          </a:r>
          <a:endParaRPr lang="en-US" sz="2400" b="1" kern="1200" dirty="0">
            <a:solidFill>
              <a:srgbClr val="FFFF00"/>
            </a:solidFill>
          </a:endParaRPr>
        </a:p>
      </dsp:txBody>
      <dsp:txXfrm>
        <a:off x="5269829" y="3730054"/>
        <a:ext cx="2250441" cy="728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EE8E4-5AE8-41C7-9E7B-ED530D808261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EF4B6-358A-4AE3-9812-22CBAFF8F8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EF4B6-358A-4AE3-9812-22CBAFF8F83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NAFL: is defined as the presence of hepatic steatosis with no evidence of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hepatocellular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injury in the form of ballooning of the hepatocytes. NASH: is defined as the presence of hepatic steatosis and inflammation with hepatocyte injury (ballooning) with or without fibrosis.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EF4B6-358A-4AE3-9812-22CBAFF8F83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Steatosis represents the ‘first hit’, which then sensitizes the liver to injury mediated by ‘second hits’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EF4B6-358A-4AE3-9812-22CBAFF8F83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Weight loss generally reduces hepatic steatosis, achieved either by hypo-caloric diet alone or in conjunction with increased physical activity. Loss of at least 3-5% of body weight appears necessary to improve steatosis, but a greater weight loss (up to 10%) may be needed to improve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necroinflammation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EF4B6-358A-4AE3-9812-22CBAFF8F83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TZDs are insulin </a:t>
            </a:r>
            <a:r>
              <a:rPr lang="en-US" dirty="0" err="1" smtClean="0"/>
              <a:t>sensetizing</a:t>
            </a:r>
            <a:r>
              <a:rPr lang="en-US" dirty="0" smtClean="0"/>
              <a:t> agents that reduce IR and enhance the biological response to endogenously produced insulin.</a:t>
            </a:r>
          </a:p>
          <a:p>
            <a:r>
              <a:rPr lang="en-US" dirty="0" smtClean="0"/>
              <a:t>TZDs increase </a:t>
            </a:r>
            <a:r>
              <a:rPr lang="en-US" dirty="0" err="1" smtClean="0"/>
              <a:t>lipogenesis</a:t>
            </a:r>
            <a:r>
              <a:rPr lang="en-US" dirty="0" smtClean="0"/>
              <a:t> in </a:t>
            </a:r>
            <a:r>
              <a:rPr lang="en-US" dirty="0" err="1" smtClean="0"/>
              <a:t>adipocyte</a:t>
            </a:r>
            <a:r>
              <a:rPr lang="en-US" baseline="0" dirty="0" smtClean="0"/>
              <a:t> thus lowering serum FFA &amp; TG levels.</a:t>
            </a:r>
          </a:p>
          <a:p>
            <a:r>
              <a:rPr lang="en-US" baseline="0" dirty="0" smtClean="0"/>
              <a:t>TZDs exert effects on muscle/liver cells to </a:t>
            </a:r>
            <a:r>
              <a:rPr lang="en-US" baseline="0" dirty="0" smtClean="0">
                <a:sym typeface="Symbol"/>
              </a:rPr>
              <a:t> insulin sensitivity and  plasma glucose.</a:t>
            </a:r>
            <a:endParaRPr lang="en-US" baseline="0" dirty="0" smtClean="0"/>
          </a:p>
          <a:p>
            <a:r>
              <a:rPr lang="en-US" baseline="0" dirty="0" smtClean="0"/>
              <a:t>TZDs increase subcutaneous adipose tissue mass and body weight.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EF4B6-358A-4AE3-9812-22CBAFF8F83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Troglitazone</a:t>
            </a:r>
            <a:r>
              <a:rPr lang="en-US" dirty="0" smtClean="0"/>
              <a:t> and rosiglitazone were drawn from the market by FDA because their bad adverse effects on the heart.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EF4B6-358A-4AE3-9812-22CBAFF8F83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4ABD-DF0F-46FE-ADEC-E9DE299C5EC4}" type="datetimeFigureOut">
              <a:rPr lang="en-US" smtClean="0"/>
              <a:pPr/>
              <a:t>10-Jul-16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9657A-0423-4AA8-94A4-2E9F95BD30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6F141"/>
            </a:gs>
            <a:gs pos="17999">
              <a:srgbClr val="99CCFF"/>
            </a:gs>
            <a:gs pos="36000">
              <a:srgbClr val="9966FF"/>
            </a:gs>
            <a:gs pos="36000">
              <a:srgbClr val="9966FF">
                <a:alpha val="50000"/>
              </a:srgbClr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219200" y="3581400"/>
            <a:ext cx="6705600" cy="1828800"/>
          </a:xfrm>
          <a:ln w="57150"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anchor="ctr" anchorCtr="1"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Prof. </a:t>
            </a:r>
            <a:r>
              <a:rPr lang="en-US" sz="3600" dirty="0" err="1" smtClean="0">
                <a:solidFill>
                  <a:srgbClr val="FF0000"/>
                </a:solidFill>
                <a:latin typeface="Britannic Bold" pitchFamily="34" charset="0"/>
              </a:rPr>
              <a:t>Sayed</a:t>
            </a:r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 H. </a:t>
            </a:r>
            <a:r>
              <a:rPr lang="en-US" sz="3600" dirty="0" err="1" smtClean="0">
                <a:solidFill>
                  <a:srgbClr val="FF0000"/>
                </a:solidFill>
                <a:latin typeface="Britannic Bold" pitchFamily="34" charset="0"/>
              </a:rPr>
              <a:t>Seif</a:t>
            </a:r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 el-Din</a:t>
            </a:r>
          </a:p>
          <a:p>
            <a:r>
              <a:rPr lang="en-US" sz="2800" dirty="0" smtClean="0">
                <a:solidFill>
                  <a:srgbClr val="00B0F0"/>
                </a:solidFill>
                <a:latin typeface="Britannic Bold" pitchFamily="34" charset="0"/>
              </a:rPr>
              <a:t>Pharmacology Department</a:t>
            </a:r>
          </a:p>
          <a:p>
            <a:r>
              <a:rPr lang="en-US" sz="3600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ernard MT Condensed" pitchFamily="18" charset="0"/>
              </a:rPr>
              <a:t>Theodor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ernard MT Condensed" pitchFamily="18" charset="0"/>
              </a:rPr>
              <a:t>Bilharz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ernard MT Condensed" pitchFamily="18" charset="0"/>
              </a:rPr>
              <a:t> Research Institute</a:t>
            </a:r>
            <a:endParaRPr lang="en-US" sz="3600" dirty="0">
              <a:solidFill>
                <a:srgbClr val="00206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155918"/>
            <a:ext cx="8686800" cy="1815882"/>
          </a:xfrm>
          <a:prstGeom prst="rect">
            <a:avLst/>
          </a:prstGeom>
          <a:solidFill>
            <a:srgbClr val="FFFF99"/>
          </a:solidFill>
          <a:ln w="38100"/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 w="635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Treatment With Pioglitazone, A </a:t>
            </a:r>
            <a:r>
              <a:rPr lang="en-US" sz="2800" b="1" dirty="0" err="1" smtClean="0">
                <a:ln w="635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Thiazolidinedione</a:t>
            </a:r>
            <a:r>
              <a:rPr lang="en-US" sz="2800" b="1" dirty="0" smtClean="0">
                <a:ln w="635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Insulin Sensitizer, and/or </a:t>
            </a:r>
            <a:r>
              <a:rPr lang="el-GR" sz="2800" b="1" dirty="0" smtClean="0">
                <a:ln w="635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800" b="1" dirty="0" smtClean="0">
                <a:ln w="635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-carotene and Diet Control Ameliorate Liver Function and Metabolic Markers in </a:t>
            </a:r>
            <a:r>
              <a:rPr lang="en-US" sz="2800" b="1" dirty="0" err="1" smtClean="0">
                <a:ln w="635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Hyperlipidemic</a:t>
            </a:r>
            <a:r>
              <a:rPr lang="en-US" sz="2800" b="1" dirty="0" smtClean="0">
                <a:ln w="635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Rats</a:t>
            </a:r>
            <a:endParaRPr lang="en-US" sz="2800" b="1" dirty="0">
              <a:ln w="6350"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msung\Desktop\June 2016\APFP 2016 ppt\introduc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19200"/>
            <a:ext cx="7848599" cy="3962399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524000"/>
            <a:ext cx="8534400" cy="3908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Nonalcoholic </a:t>
            </a: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fatty liver disease (NAFLD)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65138" indent="-465138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(a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there is evidence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fat accumulation in the liver (&gt;5-10%), 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steatosis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either by imaging or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histology.</a:t>
            </a:r>
          </a:p>
          <a:p>
            <a:pPr marL="465138" indent="-465138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(b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there are no causes for secondary hepatic fat accumulation such as significant alcohol consumption, use of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steatogenic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medication or hereditary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disorders.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NAFLD is </a:t>
            </a:r>
            <a:r>
              <a:rPr lang="en-US" sz="28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histologically</a:t>
            </a:r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further categorized </a:t>
            </a:r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into: </a:t>
            </a:r>
          </a:p>
          <a:p>
            <a:pPr marL="284163" indent="-284163" algn="just">
              <a:buClr>
                <a:srgbClr val="007033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Nonalcoholic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fatty liver 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(NAFL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4163" indent="-284163" algn="just">
              <a:buClr>
                <a:srgbClr val="007033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Nonalcoholic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steatohepatitis 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(NASH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1800" y="457201"/>
            <a:ext cx="266700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Definition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5344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According to NAFLD</a:t>
            </a:r>
          </a:p>
          <a:p>
            <a:pPr algn="just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Normal healthy liver tissue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becomes replaced with unhealthy fats, so that less healthy liver tissue remains.</a:t>
            </a:r>
          </a:p>
          <a:p>
            <a:pPr algn="just"/>
            <a:endParaRPr lang="en-US" sz="2400" dirty="0" smtClean="0"/>
          </a:p>
          <a:p>
            <a:pPr marL="287338" indent="-287338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/>
              <a:t>The fatty liver is often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enlarged &amp; swollen with fat</a:t>
            </a:r>
            <a:r>
              <a:rPr lang="en-US" sz="2400" b="1" dirty="0" smtClean="0"/>
              <a:t>, which gives it a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yellow greasy </a:t>
            </a:r>
            <a:r>
              <a:rPr lang="en-US" sz="2400" b="1" dirty="0" smtClean="0"/>
              <a:t>appearance.</a:t>
            </a:r>
          </a:p>
          <a:p>
            <a:pPr marL="287338" indent="-287338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/>
              <a:t>Fatty liver is a very serious epidemic – it can lead to obesity, diabetes, cirrhosis &amp; liver failure.</a:t>
            </a:r>
          </a:p>
          <a:p>
            <a:pPr marL="287338" indent="-287338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/>
              <a:t>It produces symptoms which greatly reduce quality of life.</a:t>
            </a:r>
          </a:p>
          <a:p>
            <a:pPr marL="287338" indent="-287338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b="1" dirty="0" smtClean="0"/>
              <a:t>It is the most common disease &amp; the greatest cause of liver transplant.</a:t>
            </a:r>
          </a:p>
          <a:p>
            <a:pPr marL="287338" indent="-287338" algn="just"/>
            <a:endParaRPr lang="en-US" sz="2400" dirty="0" smtClean="0"/>
          </a:p>
          <a:p>
            <a:pPr algn="just"/>
            <a:r>
              <a:rPr lang="en-US" sz="2400" b="1" dirty="0" smtClean="0">
                <a:solidFill>
                  <a:srgbClr val="FF0000"/>
                </a:solidFill>
              </a:rPr>
              <a:t>If detected in early to medium stage, it responds very well to correct treatment &amp; is reversible.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228600"/>
            <a:ext cx="3657600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NAFLD Spectrum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76202" y="2167467"/>
            <a:ext cx="106471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 smtClean="0"/>
              <a:t>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hit </a:t>
            </a:r>
            <a:endParaRPr lang="en-US" sz="2400" b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295400" y="2133600"/>
            <a:ext cx="0" cy="533400"/>
          </a:xfrm>
          <a:prstGeom prst="straightConnector1">
            <a:avLst/>
          </a:prstGeom>
          <a:ln w="44450">
            <a:solidFill>
              <a:srgbClr val="C00000"/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447800" y="2133600"/>
            <a:ext cx="0" cy="533400"/>
          </a:xfrm>
          <a:prstGeom prst="straightConnector1">
            <a:avLst/>
          </a:prstGeom>
          <a:ln w="44450">
            <a:solidFill>
              <a:srgbClr val="C00000"/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47800" y="2057401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FFA TG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015067" y="2514600"/>
            <a:ext cx="1524000" cy="0"/>
          </a:xfrm>
          <a:prstGeom prst="straightConnector1">
            <a:avLst/>
          </a:prstGeom>
          <a:ln w="44450">
            <a:solidFill>
              <a:srgbClr val="002060"/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581400" y="2150534"/>
            <a:ext cx="114005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 smtClean="0"/>
              <a:t>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hit </a:t>
            </a: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>
          <a:xfrm>
            <a:off x="1998133" y="2052936"/>
            <a:ext cx="15082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Steatosis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724400" y="1634066"/>
            <a:ext cx="685800" cy="533400"/>
          </a:xfrm>
          <a:prstGeom prst="straightConnector1">
            <a:avLst/>
          </a:prstGeom>
          <a:ln w="44450">
            <a:solidFill>
              <a:schemeClr val="tx1">
                <a:lumMod val="95000"/>
                <a:lumOff val="5000"/>
              </a:schemeClr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724400" y="2565399"/>
            <a:ext cx="685800" cy="533400"/>
          </a:xfrm>
          <a:prstGeom prst="straightConnector1">
            <a:avLst/>
          </a:prstGeom>
          <a:ln w="44450">
            <a:solidFill>
              <a:schemeClr val="tx1">
                <a:lumMod val="95000"/>
                <a:lumOff val="5000"/>
              </a:schemeClr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724400" y="2362200"/>
            <a:ext cx="685800" cy="0"/>
          </a:xfrm>
          <a:prstGeom prst="straightConnector1">
            <a:avLst/>
          </a:prstGeom>
          <a:ln w="44450">
            <a:solidFill>
              <a:schemeClr val="tx1">
                <a:lumMod val="95000"/>
                <a:lumOff val="5000"/>
              </a:schemeClr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334002" y="1371601"/>
            <a:ext cx="12953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Cytokines/</a:t>
            </a:r>
            <a:r>
              <a:rPr lang="en-US" sz="1600" b="1" dirty="0" err="1" smtClean="0"/>
              <a:t>adipokines</a:t>
            </a:r>
            <a:endParaRPr lang="en-US" sz="1600" b="1" dirty="0"/>
          </a:p>
        </p:txBody>
      </p:sp>
      <p:sp>
        <p:nvSpPr>
          <p:cNvPr id="40" name="Rectangle 39"/>
          <p:cNvSpPr/>
          <p:nvPr/>
        </p:nvSpPr>
        <p:spPr>
          <a:xfrm>
            <a:off x="5334000" y="2074333"/>
            <a:ext cx="16001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Mitochondrial dysfunction </a:t>
            </a:r>
            <a:endParaRPr lang="en-US" sz="1600" b="1" dirty="0"/>
          </a:p>
        </p:txBody>
      </p:sp>
      <p:sp>
        <p:nvSpPr>
          <p:cNvPr id="41" name="Rectangle 40"/>
          <p:cNvSpPr/>
          <p:nvPr/>
        </p:nvSpPr>
        <p:spPr>
          <a:xfrm>
            <a:off x="5334002" y="2768602"/>
            <a:ext cx="1142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Oxidative stress</a:t>
            </a:r>
            <a:endParaRPr lang="en-US" sz="1600" b="1" dirty="0"/>
          </a:p>
        </p:txBody>
      </p:sp>
      <p:sp>
        <p:nvSpPr>
          <p:cNvPr id="43" name="Right Brace 42"/>
          <p:cNvSpPr/>
          <p:nvPr/>
        </p:nvSpPr>
        <p:spPr>
          <a:xfrm>
            <a:off x="6510867" y="1549401"/>
            <a:ext cx="685800" cy="1676400"/>
          </a:xfrm>
          <a:prstGeom prst="rightBrace">
            <a:avLst>
              <a:gd name="adj1" fmla="val 34259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7315200" y="1524000"/>
            <a:ext cx="1447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NASH</a:t>
            </a:r>
            <a:r>
              <a:rPr lang="en-US" sz="2400" b="1" dirty="0" smtClean="0"/>
              <a:t> and/or </a:t>
            </a:r>
            <a:r>
              <a:rPr lang="en-US" sz="2400" b="1" dirty="0" smtClean="0">
                <a:solidFill>
                  <a:srgbClr val="C00000"/>
                </a:solidFill>
              </a:rPr>
              <a:t>fibrosis</a:t>
            </a:r>
            <a:r>
              <a:rPr lang="en-US" sz="2400" b="1" dirty="0" smtClean="0"/>
              <a:t>/</a:t>
            </a:r>
            <a:r>
              <a:rPr lang="en-US" sz="2400" b="1" dirty="0" smtClean="0">
                <a:solidFill>
                  <a:srgbClr val="C00000"/>
                </a:solidFill>
              </a:rPr>
              <a:t>cirrhosis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samsung\Desktop\Photos for NAFLA &amp; PGZ ppt\-nafldnash-pathogenesis.jpg"/>
          <p:cNvPicPr>
            <a:picLocks noChangeAspect="1" noChangeArrowheads="1"/>
          </p:cNvPicPr>
          <p:nvPr/>
        </p:nvPicPr>
        <p:blipFill>
          <a:blip r:embed="rId3" cstate="print"/>
          <a:srcRect l="4878" t="4444" r="6098" b="20000"/>
          <a:stretch>
            <a:fillRect/>
          </a:stretch>
        </p:blipFill>
        <p:spPr bwMode="auto">
          <a:xfrm>
            <a:off x="4679948" y="4072466"/>
            <a:ext cx="4413251" cy="2590800"/>
          </a:xfrm>
          <a:prstGeom prst="rect">
            <a:avLst/>
          </a:prstGeom>
          <a:noFill/>
        </p:spPr>
      </p:pic>
      <p:pic>
        <p:nvPicPr>
          <p:cNvPr id="1027" name="Picture 3" descr="C:\Users\samsung\Desktop\Photos for NAFLA &amp; PGZ ppt\903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1"/>
            <a:ext cx="4610275" cy="3232149"/>
          </a:xfrm>
          <a:prstGeom prst="rect">
            <a:avLst/>
          </a:prstGeom>
          <a:noFill/>
        </p:spPr>
      </p:pic>
      <p:sp>
        <p:nvSpPr>
          <p:cNvPr id="47" name="Rectangle 46"/>
          <p:cNvSpPr/>
          <p:nvPr/>
        </p:nvSpPr>
        <p:spPr>
          <a:xfrm>
            <a:off x="1981200" y="2590800"/>
            <a:ext cx="146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NAFLD &amp; IR</a:t>
            </a:r>
            <a:r>
              <a:rPr lang="en-US" b="1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8" grpId="0" animBg="1"/>
      <p:bldP spid="21" grpId="0"/>
      <p:bldP spid="39" grpId="0"/>
      <p:bldP spid="40" grpId="0"/>
      <p:bldP spid="41" grpId="0"/>
      <p:bldP spid="43" grpId="0" animBg="1"/>
      <p:bldP spid="44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9800" y="177226"/>
            <a:ext cx="4191000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How to Treat NAFLD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123490" y="3805536"/>
            <a:ext cx="106471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 smtClean="0"/>
              <a:t>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hit </a:t>
            </a:r>
            <a:endParaRPr lang="en-US" sz="2400" b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295400" y="3733800"/>
            <a:ext cx="0" cy="533400"/>
          </a:xfrm>
          <a:prstGeom prst="straightConnector1">
            <a:avLst/>
          </a:prstGeom>
          <a:ln w="44450">
            <a:solidFill>
              <a:srgbClr val="C00000"/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447800" y="3733800"/>
            <a:ext cx="0" cy="533400"/>
          </a:xfrm>
          <a:prstGeom prst="straightConnector1">
            <a:avLst/>
          </a:prstGeom>
          <a:ln w="44450">
            <a:solidFill>
              <a:srgbClr val="C00000"/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47800" y="3680719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FFA TG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015066" y="4114800"/>
            <a:ext cx="1871135" cy="0"/>
          </a:xfrm>
          <a:prstGeom prst="straightConnector1">
            <a:avLst/>
          </a:prstGeom>
          <a:ln w="44450">
            <a:solidFill>
              <a:srgbClr val="002060"/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886200" y="3775830"/>
            <a:ext cx="12192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hit </a:t>
            </a: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>
          <a:xfrm>
            <a:off x="2057400" y="3653136"/>
            <a:ext cx="15082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Steatosis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5105400" y="3276600"/>
            <a:ext cx="685800" cy="533400"/>
          </a:xfrm>
          <a:prstGeom prst="straightConnector1">
            <a:avLst/>
          </a:prstGeom>
          <a:ln w="44450">
            <a:solidFill>
              <a:schemeClr val="tx1">
                <a:lumMod val="95000"/>
                <a:lumOff val="5000"/>
              </a:schemeClr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105400" y="4206498"/>
            <a:ext cx="685800" cy="533400"/>
          </a:xfrm>
          <a:prstGeom prst="straightConnector1">
            <a:avLst/>
          </a:prstGeom>
          <a:ln w="44450">
            <a:solidFill>
              <a:schemeClr val="tx1">
                <a:lumMod val="95000"/>
                <a:lumOff val="5000"/>
              </a:schemeClr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105400" y="4008894"/>
            <a:ext cx="685800" cy="0"/>
          </a:xfrm>
          <a:prstGeom prst="straightConnector1">
            <a:avLst/>
          </a:prstGeom>
          <a:ln w="44450">
            <a:solidFill>
              <a:schemeClr val="tx1">
                <a:lumMod val="95000"/>
                <a:lumOff val="5000"/>
              </a:schemeClr>
            </a:solidFill>
            <a:bevel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715002" y="3041830"/>
            <a:ext cx="12953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Cytokines/</a:t>
            </a:r>
            <a:r>
              <a:rPr lang="en-US" sz="1600" b="1" dirty="0" err="1" smtClean="0"/>
              <a:t>adipokines</a:t>
            </a:r>
            <a:endParaRPr lang="en-US" sz="1600" b="1" dirty="0"/>
          </a:p>
        </p:txBody>
      </p:sp>
      <p:sp>
        <p:nvSpPr>
          <p:cNvPr id="40" name="Rectangle 39"/>
          <p:cNvSpPr/>
          <p:nvPr/>
        </p:nvSpPr>
        <p:spPr>
          <a:xfrm>
            <a:off x="5715002" y="3732619"/>
            <a:ext cx="16001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Mitochondrial dysfunction </a:t>
            </a:r>
            <a:endParaRPr lang="en-US" sz="1600" b="1" dirty="0"/>
          </a:p>
        </p:txBody>
      </p:sp>
      <p:sp>
        <p:nvSpPr>
          <p:cNvPr id="41" name="Rectangle 40"/>
          <p:cNvSpPr/>
          <p:nvPr/>
        </p:nvSpPr>
        <p:spPr>
          <a:xfrm>
            <a:off x="5715002" y="4399222"/>
            <a:ext cx="1142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Oxidative stress</a:t>
            </a:r>
            <a:endParaRPr lang="en-US" sz="1600" b="1" dirty="0"/>
          </a:p>
        </p:txBody>
      </p:sp>
      <p:sp>
        <p:nvSpPr>
          <p:cNvPr id="43" name="Right Brace 42"/>
          <p:cNvSpPr/>
          <p:nvPr/>
        </p:nvSpPr>
        <p:spPr>
          <a:xfrm>
            <a:off x="6858000" y="3200400"/>
            <a:ext cx="685800" cy="1676400"/>
          </a:xfrm>
          <a:prstGeom prst="rightBrace">
            <a:avLst>
              <a:gd name="adj1" fmla="val 34259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7543800" y="3261936"/>
            <a:ext cx="1447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NASH</a:t>
            </a:r>
            <a:r>
              <a:rPr lang="en-US" sz="2400" b="1" dirty="0" smtClean="0"/>
              <a:t> and/or </a:t>
            </a:r>
            <a:r>
              <a:rPr lang="en-US" sz="2400" b="1" dirty="0" smtClean="0">
                <a:solidFill>
                  <a:srgbClr val="C00000"/>
                </a:solidFill>
              </a:rPr>
              <a:t>fibrosis</a:t>
            </a:r>
            <a:r>
              <a:rPr lang="en-US" sz="2400" b="1" dirty="0" smtClean="0"/>
              <a:t>/</a:t>
            </a:r>
            <a:r>
              <a:rPr lang="en-US" sz="2400" b="1" dirty="0" smtClean="0">
                <a:solidFill>
                  <a:srgbClr val="C00000"/>
                </a:solidFill>
              </a:rPr>
              <a:t>cirrhosis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057401" y="4191000"/>
            <a:ext cx="146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NAFLD &amp; IR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28600" y="1583268"/>
            <a:ext cx="32766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rgbClr val="A54E07"/>
                </a:solidFill>
              </a:rPr>
              <a:t>Statins</a:t>
            </a:r>
            <a:r>
              <a:rPr lang="en-US" sz="1600" b="1" dirty="0" smtClean="0">
                <a:solidFill>
                  <a:srgbClr val="A54E07"/>
                </a:solidFill>
              </a:rPr>
              <a:t> &amp; </a:t>
            </a:r>
            <a:r>
              <a:rPr lang="en-US" sz="1600" b="1" dirty="0" err="1" smtClean="0">
                <a:solidFill>
                  <a:srgbClr val="A54E07"/>
                </a:solidFill>
              </a:rPr>
              <a:t>Fibrates</a:t>
            </a:r>
            <a:endParaRPr lang="en-US" sz="1600" b="1" dirty="0" smtClean="0">
              <a:solidFill>
                <a:srgbClr val="A54E07"/>
              </a:solidFill>
            </a:endParaRPr>
          </a:p>
          <a:p>
            <a:r>
              <a:rPr lang="en-US" sz="2400" b="1" dirty="0" err="1" smtClean="0">
                <a:solidFill>
                  <a:srgbClr val="A54E07"/>
                </a:solidFill>
              </a:rPr>
              <a:t>Antihyperlipidemics</a:t>
            </a:r>
            <a:endParaRPr lang="en-US" sz="2400" b="1" dirty="0" smtClean="0">
              <a:solidFill>
                <a:srgbClr val="A54E07"/>
              </a:solidFill>
            </a:endParaRPr>
          </a:p>
          <a:p>
            <a:r>
              <a:rPr lang="en-US" sz="2400" b="1" dirty="0" smtClean="0">
                <a:solidFill>
                  <a:srgbClr val="00487E"/>
                </a:solidFill>
              </a:rPr>
              <a:t>Insulin sensitizers</a:t>
            </a:r>
          </a:p>
          <a:p>
            <a:r>
              <a:rPr lang="en-US" sz="1600" b="1" dirty="0" smtClean="0">
                <a:solidFill>
                  <a:srgbClr val="00487E"/>
                </a:solidFill>
              </a:rPr>
              <a:t>Met &amp; TZDs (</a:t>
            </a:r>
            <a:r>
              <a:rPr lang="en-US" sz="1600" b="1" dirty="0" err="1" smtClean="0">
                <a:solidFill>
                  <a:srgbClr val="00487E"/>
                </a:solidFill>
              </a:rPr>
              <a:t>Tro-Ros-</a:t>
            </a:r>
            <a:r>
              <a:rPr lang="en-US" sz="2400" b="1" dirty="0" err="1" smtClean="0">
                <a:solidFill>
                  <a:srgbClr val="00487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Pio</a:t>
            </a:r>
            <a:r>
              <a:rPr lang="en-US" sz="1600" b="1" dirty="0" smtClean="0">
                <a:solidFill>
                  <a:srgbClr val="00487E"/>
                </a:solidFill>
              </a:rPr>
              <a:t>)</a:t>
            </a:r>
            <a:endParaRPr lang="en-US" sz="1600" b="1" dirty="0">
              <a:solidFill>
                <a:srgbClr val="00487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10000" y="1583269"/>
            <a:ext cx="2895600" cy="13234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A54E07"/>
                </a:solidFill>
              </a:rPr>
              <a:t>Vitamins E &amp; C</a:t>
            </a:r>
          </a:p>
          <a:p>
            <a:r>
              <a:rPr lang="en-US" sz="2400" b="1" dirty="0" smtClean="0">
                <a:solidFill>
                  <a:srgbClr val="A54E07"/>
                </a:solidFill>
              </a:rPr>
              <a:t>Antioxidants</a:t>
            </a:r>
          </a:p>
          <a:p>
            <a:r>
              <a:rPr lang="en-US" sz="2400" b="1" dirty="0" err="1" smtClean="0">
                <a:solidFill>
                  <a:srgbClr val="00487E"/>
                </a:solidFill>
              </a:rPr>
              <a:t>Hepatoprotectives</a:t>
            </a:r>
            <a:endParaRPr lang="en-US" sz="2400" b="1" dirty="0" smtClean="0">
              <a:solidFill>
                <a:srgbClr val="00487E"/>
              </a:solidFill>
            </a:endParaRPr>
          </a:p>
          <a:p>
            <a:r>
              <a:rPr lang="en-US" sz="1600" b="1" dirty="0" err="1" smtClean="0">
                <a:solidFill>
                  <a:srgbClr val="00487E"/>
                </a:solidFill>
              </a:rPr>
              <a:t>Betaine</a:t>
            </a:r>
            <a:r>
              <a:rPr lang="en-US" sz="1600" b="1" dirty="0" smtClean="0">
                <a:solidFill>
                  <a:srgbClr val="00487E"/>
                </a:solidFill>
              </a:rPr>
              <a:t>-UDC-PTX</a:t>
            </a:r>
            <a:endParaRPr lang="en-US" sz="1600" b="1" dirty="0">
              <a:solidFill>
                <a:srgbClr val="00487E"/>
              </a:solidFill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4267200" y="2971800"/>
            <a:ext cx="457200" cy="762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6F14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Down Arrow 26"/>
          <p:cNvSpPr/>
          <p:nvPr/>
        </p:nvSpPr>
        <p:spPr>
          <a:xfrm>
            <a:off x="382291" y="3124200"/>
            <a:ext cx="457200" cy="609600"/>
          </a:xfrm>
          <a:prstGeom prst="downArrow">
            <a:avLst/>
          </a:prstGeom>
          <a:solidFill>
            <a:srgbClr val="56F14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981200" y="5029201"/>
            <a:ext cx="1905000" cy="135421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A54E07"/>
                </a:solidFill>
              </a:rPr>
              <a:t>Diet &amp; Exercise</a:t>
            </a:r>
          </a:p>
          <a:p>
            <a:r>
              <a:rPr lang="en-US" sz="2400" b="1" dirty="0" smtClean="0">
                <a:solidFill>
                  <a:srgbClr val="A54E07"/>
                </a:solidFill>
              </a:rPr>
              <a:t>Lifestyle</a:t>
            </a:r>
          </a:p>
          <a:p>
            <a:r>
              <a:rPr lang="en-US" sz="2400" b="1" dirty="0" smtClean="0">
                <a:solidFill>
                  <a:srgbClr val="00487E"/>
                </a:solidFill>
              </a:rPr>
              <a:t>Weight Loss</a:t>
            </a:r>
          </a:p>
          <a:p>
            <a:r>
              <a:rPr lang="en-US" b="1" dirty="0" smtClean="0">
                <a:solidFill>
                  <a:srgbClr val="00487E"/>
                </a:solidFill>
              </a:rPr>
              <a:t>3-5% &amp; &gt;10%</a:t>
            </a:r>
            <a:endParaRPr lang="en-US" sz="1200" b="1" dirty="0">
              <a:solidFill>
                <a:srgbClr val="00487E"/>
              </a:solidFill>
            </a:endParaRPr>
          </a:p>
        </p:txBody>
      </p:sp>
      <p:sp>
        <p:nvSpPr>
          <p:cNvPr id="30" name="Bent-Up Arrow 29"/>
          <p:cNvSpPr/>
          <p:nvPr/>
        </p:nvSpPr>
        <p:spPr>
          <a:xfrm>
            <a:off x="4038600" y="4953000"/>
            <a:ext cx="2286000" cy="914400"/>
          </a:xfrm>
          <a:prstGeom prst="bentUpArrow">
            <a:avLst>
              <a:gd name="adj1" fmla="val 25000"/>
              <a:gd name="adj2" fmla="val 23413"/>
              <a:gd name="adj3" fmla="val 40873"/>
            </a:avLst>
          </a:prstGeom>
          <a:solidFill>
            <a:srgbClr val="56F14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Bent-Up Arrow 30"/>
          <p:cNvSpPr/>
          <p:nvPr/>
        </p:nvSpPr>
        <p:spPr>
          <a:xfrm flipH="1">
            <a:off x="381000" y="4572000"/>
            <a:ext cx="1447800" cy="1295400"/>
          </a:xfrm>
          <a:prstGeom prst="bentUpArrow">
            <a:avLst>
              <a:gd name="adj1" fmla="val 20518"/>
              <a:gd name="adj2" fmla="val 17515"/>
              <a:gd name="adj3" fmla="val 31442"/>
            </a:avLst>
          </a:prstGeom>
          <a:solidFill>
            <a:srgbClr val="56F141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64070" y="1295401"/>
            <a:ext cx="646331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200" b="1" dirty="0" smtClean="0">
                <a:sym typeface="Symbol"/>
              </a:rPr>
              <a:t></a:t>
            </a:r>
            <a:r>
              <a:rPr lang="en-US" sz="3200" b="1" dirty="0" smtClean="0"/>
              <a:t>C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  <p:bldP spid="27" grpId="0" animBg="1"/>
      <p:bldP spid="28" grpId="0" animBg="1"/>
      <p:bldP spid="30" grpId="0" animBg="1"/>
      <p:bldP spid="31" grpId="2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52401"/>
            <a:ext cx="5105400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TZDs (</a:t>
            </a:r>
            <a:r>
              <a:rPr lang="en-US" sz="3200" b="1" dirty="0" err="1" smtClean="0"/>
              <a:t>Glitazones</a:t>
            </a:r>
            <a:r>
              <a:rPr lang="en-US" sz="3200" b="1" dirty="0" smtClean="0"/>
              <a:t>): MOA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69732" y="898635"/>
            <a:ext cx="2362200" cy="830997"/>
          </a:xfrm>
          <a:prstGeom prst="rect">
            <a:avLst/>
          </a:prstGeom>
          <a:solidFill>
            <a:srgbClr val="FFFF99"/>
          </a:solidFill>
          <a:ln w="38100"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Rosiglitazone </a:t>
            </a:r>
            <a:r>
              <a:rPr lang="en-US" sz="28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Pioglitazone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0796" y="2446615"/>
            <a:ext cx="3886200" cy="387798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They are selective agonists of PPAR-</a:t>
            </a:r>
            <a:r>
              <a:rPr lang="en-US" sz="2400" b="1" dirty="0" smtClean="0">
                <a:solidFill>
                  <a:srgbClr val="FFFF00"/>
                </a:solidFill>
                <a:sym typeface="Symbol"/>
              </a:rPr>
              <a:t> that:</a:t>
            </a:r>
          </a:p>
          <a:p>
            <a:pPr marL="169863" indent="-169863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sym typeface="Symbol"/>
              </a:rPr>
              <a:t>Activate insulin responsive genes.  </a:t>
            </a:r>
          </a:p>
          <a:p>
            <a:pPr marL="169863" indent="-169863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sym typeface="Symbol"/>
              </a:rPr>
              <a:t>Regulate carbohydrate &amp; lipid metabolism in peripheral tissues and liver.</a:t>
            </a:r>
          </a:p>
          <a:p>
            <a:pPr marL="169863" indent="-169863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sym typeface="Symbol"/>
              </a:rPr>
              <a:t>TZDs exert effects on muscle/liver cells to  insulin sensitivity and  plasma glucose.</a:t>
            </a:r>
          </a:p>
          <a:p>
            <a:pPr marL="169863" indent="-169863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sym typeface="Symbol"/>
              </a:rPr>
              <a:t>TZDs  </a:t>
            </a:r>
            <a:r>
              <a:rPr lang="en-US" b="1" dirty="0" err="1" smtClean="0">
                <a:solidFill>
                  <a:schemeClr val="bg1"/>
                </a:solidFill>
                <a:sym typeface="Symbol"/>
              </a:rPr>
              <a:t>lipogenesis</a:t>
            </a:r>
            <a:r>
              <a:rPr lang="en-US" b="1" dirty="0" smtClean="0">
                <a:solidFill>
                  <a:schemeClr val="bg1"/>
                </a:solidFill>
                <a:sym typeface="Symbol"/>
              </a:rPr>
              <a:t> in </a:t>
            </a:r>
            <a:r>
              <a:rPr lang="en-US" b="1" dirty="0" err="1" smtClean="0">
                <a:solidFill>
                  <a:schemeClr val="bg1"/>
                </a:solidFill>
                <a:sym typeface="Symbol"/>
              </a:rPr>
              <a:t>adipocyte</a:t>
            </a:r>
            <a:r>
              <a:rPr lang="en-US" b="1" dirty="0" smtClean="0">
                <a:solidFill>
                  <a:schemeClr val="bg1"/>
                </a:solidFill>
                <a:sym typeface="Symbol"/>
              </a:rPr>
              <a:t> thus  FFA &amp; TG.</a:t>
            </a:r>
          </a:p>
          <a:p>
            <a:pPr marL="169863" indent="-169863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sym typeface="Symbol"/>
              </a:rPr>
              <a:t>TZDs  subcutaneous adipose tissue mass and body weight.</a:t>
            </a:r>
          </a:p>
        </p:txBody>
      </p:sp>
      <p:sp>
        <p:nvSpPr>
          <p:cNvPr id="5" name="Down Arrow 4"/>
          <p:cNvSpPr/>
          <p:nvPr/>
        </p:nvSpPr>
        <p:spPr>
          <a:xfrm>
            <a:off x="1828800" y="1799898"/>
            <a:ext cx="457200" cy="575734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C:\Users\samsung\Desktop\Photos for NAFLA &amp; PGZ ppt\TZDs MoA.jpg"/>
          <p:cNvPicPr>
            <a:picLocks noChangeAspect="1" noChangeArrowheads="1"/>
          </p:cNvPicPr>
          <p:nvPr/>
        </p:nvPicPr>
        <p:blipFill>
          <a:blip r:embed="rId3" cstate="print"/>
          <a:srcRect l="37500" t="18889" r="9167" b="5556"/>
          <a:stretch>
            <a:fillRect/>
          </a:stretch>
        </p:blipFill>
        <p:spPr bwMode="auto">
          <a:xfrm>
            <a:off x="4114801" y="1143000"/>
            <a:ext cx="4926107" cy="518160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26372"/>
            <a:ext cx="5257800" cy="4093428"/>
          </a:xfrm>
          <a:prstGeom prst="rect">
            <a:avLst/>
          </a:prstGeom>
          <a:solidFill>
            <a:srgbClr val="00FA71"/>
          </a:solidFill>
        </p:spPr>
        <p:txBody>
          <a:bodyPr wrap="square" rtlCol="0">
            <a:spAutoFit/>
          </a:bodyPr>
          <a:lstStyle/>
          <a:p>
            <a:pPr marL="279400" indent="-279400">
              <a:buFont typeface="Wingdings" pitchFamily="2" charset="2"/>
              <a:buChar char="§"/>
            </a:pPr>
            <a:r>
              <a:rPr lang="en-US" sz="2600" b="1" dirty="0" smtClean="0"/>
              <a:t>It is the currently available PPAR-</a:t>
            </a:r>
            <a:r>
              <a:rPr lang="en-US" sz="2600" b="1" dirty="0" smtClean="0">
                <a:sym typeface="Symbol"/>
              </a:rPr>
              <a:t></a:t>
            </a:r>
            <a:r>
              <a:rPr lang="en-US" sz="2600" b="1" dirty="0" smtClean="0"/>
              <a:t> agonist.</a:t>
            </a:r>
          </a:p>
          <a:p>
            <a:pPr marL="279400" indent="-279400">
              <a:buFont typeface="Wingdings" pitchFamily="2" charset="2"/>
              <a:buChar char="§"/>
            </a:pPr>
            <a:r>
              <a:rPr lang="en-US" sz="2600" b="1" dirty="0" smtClean="0"/>
              <a:t>PGZ was found to </a:t>
            </a:r>
            <a:r>
              <a:rPr lang="en-US" sz="2600" b="1" dirty="0" smtClean="0">
                <a:solidFill>
                  <a:srgbClr val="FF0000"/>
                </a:solidFill>
              </a:rPr>
              <a:t>promote the distribution of </a:t>
            </a:r>
            <a:r>
              <a:rPr lang="en-US" sz="2600" b="1" dirty="0" smtClean="0">
                <a:solidFill>
                  <a:srgbClr val="FF0000"/>
                </a:solidFill>
              </a:rPr>
              <a:t>fats </a:t>
            </a:r>
            <a:r>
              <a:rPr lang="en-US" sz="2600" b="1" dirty="0" smtClean="0"/>
              <a:t>from the liver and muscle cells to </a:t>
            </a:r>
            <a:r>
              <a:rPr lang="en-US" sz="2600" b="1" dirty="0" err="1" smtClean="0"/>
              <a:t>adipocytes</a:t>
            </a:r>
            <a:r>
              <a:rPr lang="en-US" sz="2600" b="1" dirty="0" smtClean="0"/>
              <a:t>.</a:t>
            </a:r>
          </a:p>
          <a:p>
            <a:pPr marL="279400" indent="-279400">
              <a:buFont typeface="Wingdings" pitchFamily="2" charset="2"/>
              <a:buChar char="§"/>
            </a:pPr>
            <a:r>
              <a:rPr lang="en-US" sz="2600" b="1" dirty="0" smtClean="0"/>
              <a:t>Consequently, PGZ </a:t>
            </a:r>
            <a:r>
              <a:rPr lang="en-US" sz="2600" b="1" dirty="0" smtClean="0">
                <a:sym typeface="Symbol"/>
              </a:rPr>
              <a:t> </a:t>
            </a:r>
            <a:r>
              <a:rPr lang="en-US" sz="2600" b="1" dirty="0" smtClean="0"/>
              <a:t>circulating </a:t>
            </a:r>
            <a:r>
              <a:rPr lang="en-US" sz="2600" b="1" dirty="0" smtClean="0"/>
              <a:t>FFA concentrations in the liver and thus </a:t>
            </a:r>
            <a:r>
              <a:rPr lang="en-US" sz="2600" b="1" dirty="0" smtClean="0">
                <a:solidFill>
                  <a:srgbClr val="FF0000"/>
                </a:solidFill>
              </a:rPr>
              <a:t>restore insulin sensitivity.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276762"/>
            <a:ext cx="3276600" cy="132343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Pioglitazone (PGZ)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 descr="C:\Users\samsung\Desktop\Photos for NAFLA &amp; PGZ ppt\pioglitazone-formula.gif"/>
          <p:cNvPicPr>
            <a:picLocks noChangeAspect="1" noChangeArrowheads="1"/>
          </p:cNvPicPr>
          <p:nvPr/>
        </p:nvPicPr>
        <p:blipFill>
          <a:blip r:embed="rId3" cstate="print">
            <a:grayscl/>
            <a:lum bright="-30000"/>
          </a:blip>
          <a:srcRect/>
          <a:stretch>
            <a:fillRect/>
          </a:stretch>
        </p:blipFill>
        <p:spPr bwMode="auto">
          <a:xfrm>
            <a:off x="6096000" y="1524000"/>
            <a:ext cx="2133600" cy="1326292"/>
          </a:xfrm>
          <a:prstGeom prst="rect">
            <a:avLst/>
          </a:prstGeom>
          <a:noFill/>
        </p:spPr>
      </p:pic>
      <p:pic>
        <p:nvPicPr>
          <p:cNvPr id="1028" name="Picture 4" descr="C:\Users\samsung\Desktop\Photos for NAFLA &amp; PGZ ppt\97371-500x500.jpg"/>
          <p:cNvPicPr>
            <a:picLocks noChangeAspect="1" noChangeArrowheads="1"/>
          </p:cNvPicPr>
          <p:nvPr/>
        </p:nvPicPr>
        <p:blipFill>
          <a:blip r:embed="rId4" cstate="print">
            <a:lum bright="-20000" contrast="30000"/>
          </a:blip>
          <a:srcRect l="21200" t="16400" r="16400" b="16743"/>
          <a:stretch>
            <a:fillRect/>
          </a:stretch>
        </p:blipFill>
        <p:spPr bwMode="auto">
          <a:xfrm>
            <a:off x="5867400" y="2895600"/>
            <a:ext cx="2895600" cy="312420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04801"/>
            <a:ext cx="2971800" cy="1323439"/>
          </a:xfrm>
          <a:prstGeom prst="rect">
            <a:avLst/>
          </a:prstGeom>
          <a:solidFill>
            <a:schemeClr val="tx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 anchor="ctr" anchorCtr="1">
            <a:spAutoFit/>
          </a:bodyPr>
          <a:lstStyle/>
          <a:p>
            <a:pPr algn="ctr"/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sym typeface="Symbol"/>
              </a:rPr>
              <a:t></a:t>
            </a:r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-carotene (</a:t>
            </a:r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sym typeface="Symbol"/>
              </a:rPr>
              <a:t></a:t>
            </a:r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C)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907262"/>
            <a:ext cx="5562600" cy="4493538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marL="279400" indent="-279400" algn="just">
              <a:buFont typeface="Wingdings" pitchFamily="2" charset="2"/>
              <a:buChar char="§"/>
            </a:pPr>
            <a:r>
              <a:rPr lang="en-US" sz="2600" b="1" dirty="0" smtClean="0">
                <a:solidFill>
                  <a:schemeClr val="tx2">
                    <a:lumMod val="75000"/>
                  </a:schemeClr>
                </a:solidFill>
              </a:rPr>
              <a:t>It is a lipid-soluble antioxidant.</a:t>
            </a:r>
          </a:p>
          <a:p>
            <a:pPr marL="279400" indent="-279400" algn="just">
              <a:buFont typeface="Wingdings" pitchFamily="2" charset="2"/>
              <a:buChar char="§"/>
            </a:pPr>
            <a:r>
              <a:rPr lang="en-US" sz="2600" b="1" dirty="0" smtClean="0">
                <a:solidFill>
                  <a:schemeClr val="tx2">
                    <a:lumMod val="75000"/>
                  </a:schemeClr>
                </a:solidFill>
              </a:rPr>
              <a:t>It is function as a precursor of vitamin A.</a:t>
            </a:r>
          </a:p>
          <a:p>
            <a:pPr marL="279400" indent="-279400" algn="just">
              <a:buFont typeface="Wingdings" pitchFamily="2" charset="2"/>
              <a:buChar char="§"/>
            </a:pPr>
            <a:r>
              <a:rPr lang="en-US" sz="2600" b="1" dirty="0" smtClean="0">
                <a:solidFill>
                  <a:schemeClr val="tx2">
                    <a:lumMod val="75000"/>
                  </a:schemeClr>
                </a:solidFill>
              </a:rPr>
              <a:t>It has a direct impact on cholesterol synthesis.</a:t>
            </a:r>
          </a:p>
          <a:p>
            <a:pPr marL="279400" indent="-279400" algn="just">
              <a:buFont typeface="Wingdings" pitchFamily="2" charset="2"/>
              <a:buChar char="§"/>
            </a:pPr>
            <a:r>
              <a:rPr lang="en-US" sz="2600" b="1" dirty="0" smtClean="0">
                <a:solidFill>
                  <a:srgbClr val="FF0000"/>
                </a:solidFill>
                <a:sym typeface="Symbol"/>
              </a:rPr>
              <a:t></a:t>
            </a:r>
            <a:r>
              <a:rPr lang="en-US" sz="2600" b="1" dirty="0" smtClean="0">
                <a:solidFill>
                  <a:srgbClr val="FF0000"/>
                </a:solidFill>
              </a:rPr>
              <a:t>C protect organisms against oxidative stress (OS)</a:t>
            </a:r>
            <a:r>
              <a:rPr lang="en-US" sz="2600" b="1" dirty="0" smtClean="0">
                <a:solidFill>
                  <a:schemeClr val="tx2">
                    <a:lumMod val="75000"/>
                  </a:schemeClr>
                </a:solidFill>
              </a:rPr>
              <a:t>, consequently, preventing damages and tissue lesions related to several chronic diseases.</a:t>
            </a:r>
            <a:endParaRPr lang="en-US" sz="2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samsung\Desktop\Photos for NAFLA &amp; PGZ ppt\beta-carotene-sources.jpg"/>
          <p:cNvPicPr>
            <a:picLocks noChangeAspect="1" noChangeArrowheads="1"/>
          </p:cNvPicPr>
          <p:nvPr/>
        </p:nvPicPr>
        <p:blipFill>
          <a:blip r:embed="rId2" cstate="print"/>
          <a:srcRect l="5769" t="8916" r="1923" b="7867"/>
          <a:stretch>
            <a:fillRect/>
          </a:stretch>
        </p:blipFill>
        <p:spPr bwMode="auto">
          <a:xfrm>
            <a:off x="6019800" y="304800"/>
            <a:ext cx="2971800" cy="3467100"/>
          </a:xfrm>
          <a:prstGeom prst="rect">
            <a:avLst/>
          </a:prstGeom>
          <a:noFill/>
        </p:spPr>
      </p:pic>
      <p:pic>
        <p:nvPicPr>
          <p:cNvPr id="2051" name="Picture 3" descr="C:\Users\samsung\Desktop\Photos for NAFLA &amp; PGZ ppt\beta-karoten-w-zywnosci.png"/>
          <p:cNvPicPr>
            <a:picLocks noChangeAspect="1" noChangeArrowheads="1"/>
          </p:cNvPicPr>
          <p:nvPr/>
        </p:nvPicPr>
        <p:blipFill>
          <a:blip r:embed="rId3" cstate="print"/>
          <a:srcRect l="4494" t="2727" r="4494" b="4545"/>
          <a:stretch>
            <a:fillRect/>
          </a:stretch>
        </p:blipFill>
        <p:spPr bwMode="auto">
          <a:xfrm>
            <a:off x="6019800" y="3886200"/>
            <a:ext cx="2823883" cy="2667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1905000" y="533400"/>
            <a:ext cx="5257800" cy="1752600"/>
          </a:xfrm>
          <a:prstGeom prst="cloudCallout">
            <a:avLst>
              <a:gd name="adj1" fmla="val -23852"/>
              <a:gd name="adj2" fmla="val 80968"/>
            </a:avLst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path path="circle">
              <a:fillToRect r="100000" b="100000"/>
            </a:path>
            <a:tileRect l="-100000" t="-100000"/>
          </a:gradFill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sz="4800" b="1" dirty="0" smtClean="0"/>
              <a:t>Aim of the Study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3804" y="3178076"/>
            <a:ext cx="8610600" cy="2308324"/>
          </a:xfrm>
          <a:prstGeom prst="rect">
            <a:avLst/>
          </a:prstGeom>
          <a:solidFill>
            <a:srgbClr val="FFFF99"/>
          </a:solidFill>
          <a:ln w="57150">
            <a:solidFill>
              <a:srgbClr val="0070C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To evaluate whether the addition of </a:t>
            </a:r>
            <a:r>
              <a:rPr lang="en-US" sz="3600" b="1" dirty="0" smtClean="0">
                <a:solidFill>
                  <a:srgbClr val="C00000"/>
                </a:solidFill>
                <a:sym typeface="Symbol"/>
              </a:rPr>
              <a:t></a:t>
            </a:r>
            <a:r>
              <a:rPr lang="en-US" sz="3600" b="1" dirty="0" smtClean="0">
                <a:solidFill>
                  <a:srgbClr val="C00000"/>
                </a:solidFill>
              </a:rPr>
              <a:t>C</a:t>
            </a:r>
            <a:r>
              <a:rPr lang="en-US" sz="3600" b="1" dirty="0" smtClean="0"/>
              <a:t> as a supplement to </a:t>
            </a:r>
            <a:r>
              <a:rPr lang="en-US" sz="3600" b="1" dirty="0" smtClean="0">
                <a:solidFill>
                  <a:srgbClr val="C00000"/>
                </a:solidFill>
              </a:rPr>
              <a:t>PGZ</a:t>
            </a:r>
            <a:r>
              <a:rPr lang="en-US" sz="3600" b="1" dirty="0" smtClean="0"/>
              <a:t> could improve </a:t>
            </a:r>
            <a:r>
              <a:rPr lang="en-US" sz="3600" b="1" dirty="0" smtClean="0">
                <a:solidFill>
                  <a:srgbClr val="0070C0"/>
                </a:solidFill>
              </a:rPr>
              <a:t>NAFLD</a:t>
            </a:r>
            <a:r>
              <a:rPr lang="en-US" sz="3600" b="1" dirty="0" smtClean="0"/>
              <a:t> and prevent its progression in rats subjected to different </a:t>
            </a:r>
            <a:r>
              <a:rPr lang="en-US" sz="3600" b="1" dirty="0" smtClean="0">
                <a:solidFill>
                  <a:srgbClr val="C00000"/>
                </a:solidFill>
              </a:rPr>
              <a:t>lifestyles</a:t>
            </a:r>
            <a:r>
              <a:rPr lang="en-US" sz="3600" b="1" dirty="0" smtClean="0"/>
              <a:t>.</a:t>
            </a:r>
            <a:endParaRPr lang="en-US" sz="3600" b="1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APFP 2016 ppt\methods4.jfif"/>
          <p:cNvPicPr>
            <a:picLocks noChangeAspect="1" noChangeArrowheads="1"/>
          </p:cNvPicPr>
          <p:nvPr/>
        </p:nvPicPr>
        <p:blipFill>
          <a:blip r:embed="rId2" cstate="print"/>
          <a:srcRect l="2428" t="4124" r="2883" b="13402"/>
          <a:stretch>
            <a:fillRect/>
          </a:stretch>
        </p:blipFill>
        <p:spPr bwMode="auto">
          <a:xfrm>
            <a:off x="5287505" y="76200"/>
            <a:ext cx="2667000" cy="136769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356103" y="228601"/>
            <a:ext cx="3821396" cy="1015663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Methods</a:t>
            </a:r>
            <a:endParaRPr lang="en-US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838200" y="1752600"/>
          <a:ext cx="7543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990600"/>
            <a:ext cx="8534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0070C0"/>
                </a:solidFill>
              </a:rPr>
              <a:t>Hepatic growth manifestations</a:t>
            </a:r>
          </a:p>
          <a:p>
            <a:r>
              <a:rPr lang="en-US" sz="2400" b="1" dirty="0" smtClean="0"/>
              <a:t>Body weight, liver weight &amp; index.</a:t>
            </a:r>
          </a:p>
          <a:p>
            <a:endParaRPr lang="en-US" sz="2000" b="1" i="1" dirty="0" smtClean="0"/>
          </a:p>
          <a:p>
            <a:r>
              <a:rPr lang="en-US" sz="3200" b="1" i="1" dirty="0" smtClean="0">
                <a:solidFill>
                  <a:srgbClr val="0070C0"/>
                </a:solidFill>
              </a:rPr>
              <a:t>Biochemical assays </a:t>
            </a:r>
            <a:endParaRPr lang="en-US" sz="3200" b="1" dirty="0" smtClean="0">
              <a:solidFill>
                <a:srgbClr val="0070C0"/>
              </a:solidFill>
            </a:endParaRPr>
          </a:p>
          <a:p>
            <a:r>
              <a:rPr lang="en-US" sz="2800" b="1" dirty="0" smtClean="0">
                <a:solidFill>
                  <a:srgbClr val="FF0000"/>
                </a:solidFill>
              </a:rPr>
              <a:t>Liver function: </a:t>
            </a:r>
            <a:r>
              <a:rPr lang="en-US" sz="2400" b="1" dirty="0" smtClean="0"/>
              <a:t>AST, ALT, ALP and GGT.</a:t>
            </a:r>
            <a:endParaRPr lang="en-US" sz="2800" b="1" dirty="0" smtClean="0"/>
          </a:p>
          <a:p>
            <a:r>
              <a:rPr lang="en-US" sz="2800" b="1" dirty="0" smtClean="0">
                <a:solidFill>
                  <a:srgbClr val="FF0000"/>
                </a:solidFill>
              </a:rPr>
              <a:t>Lipid profile: </a:t>
            </a:r>
            <a:r>
              <a:rPr lang="en-US" sz="2400" b="1" dirty="0" smtClean="0"/>
              <a:t>TG, TC, HDL, LDL and VLDL.</a:t>
            </a:r>
            <a:endParaRPr lang="en-US" sz="2800" b="1" dirty="0" smtClean="0"/>
          </a:p>
          <a:p>
            <a:r>
              <a:rPr lang="en-US" sz="2800" b="1" dirty="0" err="1" smtClean="0">
                <a:solidFill>
                  <a:srgbClr val="FF0000"/>
                </a:solidFill>
              </a:rPr>
              <a:t>Adipocytokines</a:t>
            </a:r>
            <a:r>
              <a:rPr lang="en-US" sz="2800" b="1" dirty="0" smtClean="0">
                <a:solidFill>
                  <a:srgbClr val="FF0000"/>
                </a:solidFill>
              </a:rPr>
              <a:t>:</a:t>
            </a:r>
            <a:r>
              <a:rPr lang="en-US" sz="2400" b="1" dirty="0" smtClean="0">
                <a:sym typeface="Symbol"/>
              </a:rPr>
              <a:t> </a:t>
            </a:r>
            <a:r>
              <a:rPr lang="en-US" sz="2400" b="1" dirty="0" err="1" smtClean="0">
                <a:sym typeface="Symbol"/>
              </a:rPr>
              <a:t>Leptin</a:t>
            </a:r>
            <a:r>
              <a:rPr lang="en-US" sz="2400" b="1" dirty="0" smtClean="0">
                <a:sym typeface="Symbol"/>
              </a:rPr>
              <a:t>, </a:t>
            </a:r>
            <a:r>
              <a:rPr lang="en-US" sz="2400" b="1" dirty="0" err="1" smtClean="0">
                <a:sym typeface="Symbol"/>
              </a:rPr>
              <a:t>Adeponectin</a:t>
            </a:r>
            <a:r>
              <a:rPr lang="en-US" sz="2400" b="1" dirty="0" smtClean="0">
                <a:sym typeface="Symbol"/>
              </a:rPr>
              <a:t>, </a:t>
            </a:r>
            <a:r>
              <a:rPr lang="en-US" sz="2400" b="1" dirty="0" smtClean="0"/>
              <a:t>TNF-</a:t>
            </a:r>
            <a:r>
              <a:rPr lang="en-US" sz="2400" b="1" dirty="0" smtClean="0">
                <a:sym typeface="Symbol"/>
              </a:rPr>
              <a:t> and  TGF-.</a:t>
            </a:r>
            <a:endParaRPr lang="en-US" sz="2800" b="1" dirty="0" smtClean="0">
              <a:sym typeface="Symbol"/>
            </a:endParaRPr>
          </a:p>
          <a:p>
            <a:endParaRPr lang="en-US" sz="2000" b="1" dirty="0" smtClean="0">
              <a:sym typeface="Symbol"/>
            </a:endParaRPr>
          </a:p>
          <a:p>
            <a:r>
              <a:rPr lang="en-US" sz="3200" b="1" i="1" dirty="0" smtClean="0">
                <a:solidFill>
                  <a:srgbClr val="0070C0"/>
                </a:solidFill>
                <a:sym typeface="Symbol"/>
              </a:rPr>
              <a:t>Oxidative stress markers</a:t>
            </a:r>
          </a:p>
          <a:p>
            <a:r>
              <a:rPr lang="en-US" sz="2800" b="1" dirty="0" smtClean="0">
                <a:sym typeface="Symbol"/>
              </a:rPr>
              <a:t>GSH, SOD and MDA.</a:t>
            </a:r>
          </a:p>
          <a:p>
            <a:endParaRPr lang="en-US" sz="2000" b="1" dirty="0" smtClean="0">
              <a:sym typeface="Symbol"/>
            </a:endParaRPr>
          </a:p>
          <a:p>
            <a:r>
              <a:rPr lang="en-GB" sz="3200" b="1" i="1" dirty="0" smtClean="0">
                <a:solidFill>
                  <a:srgbClr val="0070C0"/>
                </a:solidFill>
              </a:rPr>
              <a:t>Histopathological examinations</a:t>
            </a:r>
            <a:endParaRPr lang="en-US" sz="3200" b="1" dirty="0" smtClean="0">
              <a:solidFill>
                <a:srgbClr val="0070C0"/>
              </a:solidFill>
            </a:endParaRPr>
          </a:p>
          <a:p>
            <a:r>
              <a:rPr lang="en-US" sz="2800" b="1" dirty="0" smtClean="0"/>
              <a:t>H&amp;E liver sections.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52401"/>
            <a:ext cx="52578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Parameters assessed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447800" y="1219200"/>
            <a:ext cx="6324600" cy="4343400"/>
            <a:chOff x="1371600" y="1066800"/>
            <a:chExt cx="6324600" cy="4343400"/>
          </a:xfrm>
        </p:grpSpPr>
        <p:sp>
          <p:nvSpPr>
            <p:cNvPr id="8" name="Rounded Rectangle 7"/>
            <p:cNvSpPr/>
            <p:nvPr/>
          </p:nvSpPr>
          <p:spPr>
            <a:xfrm>
              <a:off x="1371600" y="1066800"/>
              <a:ext cx="6324600" cy="4343400"/>
            </a:xfrm>
            <a:prstGeom prst="roundRect">
              <a:avLst/>
            </a:prstGeom>
            <a:solidFill>
              <a:srgbClr val="007033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  <a:softEdge rad="317500"/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7-Point Star 8"/>
            <p:cNvSpPr/>
            <p:nvPr/>
          </p:nvSpPr>
          <p:spPr>
            <a:xfrm>
              <a:off x="1524000" y="1371600"/>
              <a:ext cx="5943600" cy="3581400"/>
            </a:xfrm>
            <a:prstGeom prst="star7">
              <a:avLst>
                <a:gd name="adj" fmla="val 28021"/>
                <a:gd name="hf" fmla="val 102572"/>
                <a:gd name="vf" fmla="val 105210"/>
              </a:avLst>
            </a:prstGeom>
            <a:solidFill>
              <a:srgbClr val="FFFF00"/>
            </a:solidFill>
            <a:ln w="57150">
              <a:solidFill>
                <a:srgbClr val="FF0000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819400" y="2609671"/>
              <a:ext cx="3352800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7200" b="1" dirty="0" smtClean="0">
                  <a:ln w="31550" cmpd="sng">
                    <a:solidFill>
                      <a:schemeClr val="tx2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rPr>
                <a:t>Results</a:t>
              </a:r>
              <a:endParaRPr lang="en-US" sz="7200" b="1" dirty="0">
                <a:ln w="31550" cmpd="sng">
                  <a:solidFill>
                    <a:schemeClr val="tx2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800" y="990600"/>
          <a:ext cx="7848600" cy="4577091"/>
        </p:xfrm>
        <a:graphic>
          <a:graphicData uri="http://schemas.openxmlformats.org/drawingml/2006/table">
            <a:tbl>
              <a:tblPr/>
              <a:tblGrid>
                <a:gridCol w="533401"/>
                <a:gridCol w="2192956"/>
                <a:gridCol w="1817570"/>
                <a:gridCol w="1404487"/>
                <a:gridCol w="1900186"/>
              </a:tblGrid>
              <a:tr h="8376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Body weight</a:t>
                      </a:r>
                      <a:endParaRPr lang="en-US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Liver weight</a:t>
                      </a:r>
                      <a:endParaRPr lang="en-US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Liver weight index (%)</a:t>
                      </a:r>
                      <a:endParaRPr lang="en-US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305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Normal control</a:t>
                      </a:r>
                      <a:endParaRPr lang="en-US" sz="20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175.5±13.9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5.00±0.61</a:t>
                      </a:r>
                      <a:endParaRPr lang="en-US" sz="20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2.85±0.11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30568">
                <a:tc rowSpan="4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HFD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vert="vert27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NAFLD Control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239.41±12.83</a:t>
                      </a:r>
                      <a:r>
                        <a:rPr lang="en-US" sz="2000" b="1" baseline="30000" dirty="0">
                          <a:latin typeface="Times New Roman"/>
                          <a:ea typeface="Times New Roman"/>
                          <a:cs typeface="Arial"/>
                        </a:rPr>
                        <a:t>a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12.86±0.92</a:t>
                      </a:r>
                      <a:r>
                        <a:rPr lang="en-US" sz="2000" b="1" baseline="30000" dirty="0">
                          <a:latin typeface="Times New Roman"/>
                          <a:ea typeface="Times New Roman"/>
                          <a:cs typeface="Arial"/>
                        </a:rPr>
                        <a:t>a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5.40±0.52</a:t>
                      </a:r>
                      <a:r>
                        <a:rPr lang="en-US" sz="1800" b="1" baseline="30000">
                          <a:latin typeface="Times New Roman"/>
                          <a:ea typeface="Times New Roman"/>
                          <a:cs typeface="Arial"/>
                        </a:rPr>
                        <a:t> a</a:t>
                      </a:r>
                      <a:endParaRPr lang="en-US" sz="20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79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PGZ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194.13±10.2</a:t>
                      </a:r>
                      <a:r>
                        <a:rPr lang="en-US" sz="2000" b="1" baseline="30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12.95±1.02</a:t>
                      </a:r>
                      <a:r>
                        <a:rPr lang="en-US" sz="20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6.70±0.92</a:t>
                      </a:r>
                      <a:r>
                        <a:rPr lang="en-US" sz="2000" b="1" baseline="30000">
                          <a:latin typeface="Times New Roman"/>
                          <a:ea typeface="Times New Roman"/>
                          <a:cs typeface="Arial"/>
                        </a:rPr>
                        <a:t>ab</a:t>
                      </a:r>
                      <a:endParaRPr lang="en-US" sz="20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79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  <a:sym typeface="Symbol"/>
                        </a:rPr>
                        <a:t>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148.11±11.49</a:t>
                      </a:r>
                      <a:r>
                        <a:rPr lang="en-US" sz="2000" b="1" baseline="30000" dirty="0">
                          <a:latin typeface="Times New Roman"/>
                          <a:ea typeface="Times New Roman"/>
                          <a:cs typeface="Arial"/>
                        </a:rPr>
                        <a:t>b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7.59±0.87</a:t>
                      </a:r>
                      <a:r>
                        <a:rPr lang="en-US" sz="2000" b="1" baseline="30000" dirty="0">
                          <a:latin typeface="Times New Roman"/>
                          <a:ea typeface="Times New Roman"/>
                          <a:cs typeface="Arial"/>
                        </a:rPr>
                        <a:t>ab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r>
                        <a:rPr lang="en-US" sz="2400" b="1" dirty="0"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12±0.61</a:t>
                      </a:r>
                      <a:r>
                        <a:rPr lang="en-US" sz="2000" b="1" baseline="30000" dirty="0">
                          <a:latin typeface="Times New Roman"/>
                          <a:ea typeface="Times New Roman"/>
                          <a:cs typeface="Arial"/>
                        </a:rPr>
                        <a:t>a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79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PGZ+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  <a:sym typeface="Symbol"/>
                        </a:rPr>
                        <a:t>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134.25±4.42</a:t>
                      </a:r>
                      <a:r>
                        <a:rPr lang="en-US" sz="2000" b="1" baseline="30000">
                          <a:latin typeface="Times New Roman"/>
                          <a:ea typeface="Times New Roman"/>
                          <a:cs typeface="Arial"/>
                        </a:rPr>
                        <a:t>bc</a:t>
                      </a:r>
                      <a:endParaRPr lang="en-US" sz="20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10.15±0.56</a:t>
                      </a:r>
                      <a:r>
                        <a:rPr lang="en-US" sz="2000" b="1" baseline="30000" dirty="0">
                          <a:latin typeface="Times New Roman"/>
                          <a:ea typeface="Times New Roman"/>
                          <a:cs typeface="Arial"/>
                        </a:rPr>
                        <a:t>ab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7.60±0.42</a:t>
                      </a:r>
                      <a:r>
                        <a:rPr lang="en-US" sz="2000" b="1" baseline="30000" dirty="0">
                          <a:latin typeface="Times New Roman"/>
                          <a:ea typeface="Times New Roman"/>
                          <a:cs typeface="Arial"/>
                        </a:rPr>
                        <a:t>ab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30568">
                <a:tc rowSpan="4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RD</a:t>
                      </a:r>
                      <a:endParaRPr lang="en-US" sz="28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vert="vert27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NAFLD Control</a:t>
                      </a:r>
                      <a:endParaRPr lang="en-US" sz="20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195.64±16.85</a:t>
                      </a:r>
                      <a:endParaRPr lang="en-US" sz="20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6.98±0.69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3.57±0.32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79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PGZ</a:t>
                      </a:r>
                      <a:endParaRPr lang="en-US" sz="20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220.25</a:t>
                      </a:r>
                      <a:r>
                        <a:rPr lang="en-US" sz="2000" b="1" baseline="30000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±13.39</a:t>
                      </a:r>
                      <a:r>
                        <a:rPr lang="en-US" sz="20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7.98±2.82</a:t>
                      </a:r>
                      <a:r>
                        <a:rPr lang="en-US" sz="20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3.63±0.13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79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  <a:sym typeface="Symbol"/>
                        </a:rPr>
                        <a:t></a:t>
                      </a: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</a:t>
                      </a:r>
                      <a:endParaRPr lang="en-US" sz="20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145.35±15.22</a:t>
                      </a:r>
                      <a:r>
                        <a:rPr lang="en-US" sz="2000" b="1" baseline="30000">
                          <a:latin typeface="Times New Roman"/>
                          <a:ea typeface="Times New Roman"/>
                          <a:cs typeface="Arial"/>
                        </a:rPr>
                        <a:t>b</a:t>
                      </a:r>
                      <a:endParaRPr lang="en-US" sz="20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5.11±0.15</a:t>
                      </a:r>
                      <a:endParaRPr lang="en-US" sz="20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3.52±0.5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79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PGZ+</a:t>
                      </a: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  <a:sym typeface="Symbol"/>
                        </a:rPr>
                        <a:t></a:t>
                      </a:r>
                      <a:r>
                        <a:rPr lang="en-US" sz="20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</a:t>
                      </a:r>
                      <a:endParaRPr lang="en-US" sz="2000" dirty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139.75±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9.47</a:t>
                      </a:r>
                      <a:r>
                        <a:rPr lang="en-US" sz="2000" b="1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bc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5.80±0.48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4.23±0.32</a:t>
                      </a:r>
                      <a:endParaRPr lang="en-US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85800" y="304800"/>
            <a:ext cx="7848600" cy="646331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Table 1: </a:t>
            </a:r>
            <a:r>
              <a:rPr lang="en-US" b="1" dirty="0" smtClean="0"/>
              <a:t>Effect of pioglitazone alone and in combination with β-carotene on liver gross manifestations in NAFLD-induced rats.</a:t>
            </a:r>
            <a:endParaRPr lang="en-US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85800" y="5609898"/>
            <a:ext cx="7848600" cy="954107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Values are presented as mean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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SEM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= 8)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endParaRPr kumimoji="0" lang="en-US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normal at P&lt;0.05.</a:t>
            </a:r>
            <a:endParaRPr kumimoji="0" lang="en-US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b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corresponding NAFLD control at P&lt;0.05.</a:t>
            </a:r>
            <a:endParaRPr kumimoji="0" lang="en-US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corresponding PGZ at P&lt;0.05.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228600" y="228600"/>
          <a:ext cx="4343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4572000" y="228600"/>
          <a:ext cx="41910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228600" y="2667000"/>
          <a:ext cx="4191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4419600" y="2667000"/>
          <a:ext cx="44196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5334000"/>
            <a:ext cx="8610600" cy="707886"/>
          </a:xfrm>
          <a:prstGeom prst="rect">
            <a:avLst/>
          </a:prstGeom>
          <a:solidFill>
            <a:srgbClr val="56F141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/>
              <a:t>Effect of pioglitazone alone and in combination with β-carotene on liver functions in NAFLD-induced rats.</a:t>
            </a:r>
            <a:endParaRPr lang="en-US" sz="20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0005" y="6080503"/>
            <a:ext cx="50601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Values are presented as mean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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SEM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n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= 8)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a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normal at P&lt;0.05.</a:t>
            </a:r>
            <a:endParaRPr kumimoji="0" lang="en-US" sz="1200" b="1" i="0" u="none" strike="noStrike" cap="none" normalizeH="0" baseline="3000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b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corresponding NAFLD control at P&lt;0.05.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endParaRPr kumimoji="0" lang="en-US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228600" y="0"/>
          <a:ext cx="4181475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4648201" y="0"/>
          <a:ext cx="4181475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228600" y="2438401"/>
          <a:ext cx="4171951" cy="2209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4648200" y="2362200"/>
          <a:ext cx="42672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4724401" y="4382559"/>
          <a:ext cx="4238625" cy="2475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152400" y="4897576"/>
            <a:ext cx="4495800" cy="923330"/>
          </a:xfrm>
          <a:prstGeom prst="rect">
            <a:avLst/>
          </a:prstGeom>
          <a:solidFill>
            <a:srgbClr val="56F141"/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Effect of pioglitazone alone and in combination with β-carotene on lipid profile in NAFLD-induced rats.</a:t>
            </a:r>
            <a:endParaRPr lang="en-US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76200" y="5798405"/>
            <a:ext cx="480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Values are presented as mean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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SEM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n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= 8).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a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normal at P&lt;0.05.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b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corresponding NAFLD control at P&lt;0.05.</a:t>
            </a:r>
            <a:endParaRPr kumimoji="0" lang="en-US" sz="1200" b="1" i="0" u="none" strike="noStrike" cap="none" normalizeH="0" baseline="3000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corresponding PGZ at P&lt;0.05.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304800" y="228600"/>
          <a:ext cx="40386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4724400" y="228600"/>
          <a:ext cx="41148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228600" y="2743200"/>
          <a:ext cx="42672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4724401" y="2667000"/>
          <a:ext cx="4086225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335796" y="5280919"/>
            <a:ext cx="8458200" cy="707886"/>
          </a:xfrm>
          <a:prstGeom prst="rect">
            <a:avLst/>
          </a:prstGeom>
          <a:solidFill>
            <a:srgbClr val="002060"/>
          </a:solidFill>
          <a:ln w="28575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FFFF00"/>
                </a:solidFill>
              </a:rPr>
              <a:t>Effect of pioglitazone alone and in combination with β-carotene on </a:t>
            </a:r>
            <a:r>
              <a:rPr lang="en-US" sz="2000" b="1" dirty="0" err="1" smtClean="0">
                <a:solidFill>
                  <a:srgbClr val="FFFF00"/>
                </a:solidFill>
              </a:rPr>
              <a:t>adipocytokine</a:t>
            </a:r>
            <a:r>
              <a:rPr lang="en-US" sz="2000" b="1" dirty="0" smtClean="0">
                <a:solidFill>
                  <a:srgbClr val="FFFF00"/>
                </a:solidFill>
              </a:rPr>
              <a:t> markers in NAFLD-induced rats.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457200" y="5983070"/>
            <a:ext cx="525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Values are presented as mean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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SEM, (</a:t>
            </a: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n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= 8).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a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normal at P&lt;0.05.</a:t>
            </a:r>
            <a:endParaRPr kumimoji="0" lang="en-US" sz="1200" b="1" i="0" u="none" strike="noStrike" cap="none" normalizeH="0" baseline="3000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b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corresponding NAFLD control at P&lt;0.05.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228600" y="228600"/>
          <a:ext cx="43434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4724401" y="304800"/>
          <a:ext cx="417195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2362200" y="2895600"/>
          <a:ext cx="44196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5540515"/>
            <a:ext cx="8610600" cy="707886"/>
          </a:xfrm>
          <a:prstGeom prst="rect">
            <a:avLst/>
          </a:prstGeom>
          <a:solidFill>
            <a:srgbClr val="002060"/>
          </a:solidFill>
          <a:ln w="28575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Effect of pioglitazone alone and in combination with β-carotene on oxidative stress parameters in NAFLD-induced rats.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533400" y="6172201"/>
            <a:ext cx="5638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Values are presented as mean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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SEM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(</a:t>
            </a: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n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= 8).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a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normal at P&lt;0.05.</a:t>
            </a:r>
            <a:endParaRPr kumimoji="0" lang="en-US" sz="1200" b="1" i="0" u="none" strike="noStrike" cap="none" normalizeH="0" baseline="3000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b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Significant difference from corresponding  NAFLD control at P&lt;0.05.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352490" y="1295400"/>
            <a:ext cx="6667620" cy="4876800"/>
            <a:chOff x="1352490" y="1600200"/>
            <a:chExt cx="6667620" cy="4876800"/>
          </a:xfrm>
        </p:grpSpPr>
        <p:grpSp>
          <p:nvGrpSpPr>
            <p:cNvPr id="20" name="Group 19"/>
            <p:cNvGrpSpPr/>
            <p:nvPr/>
          </p:nvGrpSpPr>
          <p:grpSpPr>
            <a:xfrm>
              <a:off x="1752600" y="1600200"/>
              <a:ext cx="5867400" cy="4876800"/>
              <a:chOff x="1752600" y="1600200"/>
              <a:chExt cx="5867400" cy="4876800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1752600" y="1600200"/>
                <a:ext cx="5867400" cy="4876800"/>
                <a:chOff x="1600201" y="7315"/>
                <a:chExt cx="4944674" cy="2733071"/>
              </a:xfrm>
            </p:grpSpPr>
            <p:pic>
              <p:nvPicPr>
                <p:cNvPr id="3" name="Picture 2" descr="x100 Normal control"/>
                <p:cNvPicPr/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1600201" y="7315"/>
                  <a:ext cx="2459875" cy="13580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" name="Picture 3" descr="Normal x200"/>
                <p:cNvPicPr/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4085000" y="7315"/>
                  <a:ext cx="2459875" cy="13580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" name="Picture 4" descr="NAFLD-HFD"/>
                <p:cNvPicPr/>
                <p:nvPr/>
              </p:nvPicPr>
              <p:blipFill>
                <a:blip r:embed="rId4" cstate="print">
                  <a:lum contrast="40000"/>
                </a:blip>
                <a:srcRect/>
                <a:stretch>
                  <a:fillRect/>
                </a:stretch>
              </p:blipFill>
              <p:spPr bwMode="auto">
                <a:xfrm>
                  <a:off x="1600201" y="1382298"/>
                  <a:ext cx="2459875" cy="13580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" name="Picture 5" descr="8x200 PGZ HFD or RD"/>
                <p:cNvPicPr/>
                <p:nvPr/>
              </p:nvPicPr>
              <p:blipFill>
                <a:blip r:embed="rId5" cstate="print">
                  <a:lum contrast="40000"/>
                </a:blip>
                <a:srcRect/>
                <a:stretch>
                  <a:fillRect/>
                </a:stretch>
              </p:blipFill>
              <p:spPr bwMode="auto">
                <a:xfrm>
                  <a:off x="4085000" y="1382298"/>
                  <a:ext cx="2459875" cy="13580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8" name="Straight Arrow Connector 7"/>
              <p:cNvCxnSpPr/>
              <p:nvPr/>
            </p:nvCxnSpPr>
            <p:spPr>
              <a:xfrm flipV="1">
                <a:off x="2481465" y="2706755"/>
                <a:ext cx="304800" cy="762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V="1">
                <a:off x="3075163" y="3032098"/>
                <a:ext cx="304800" cy="762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flipV="1">
                <a:off x="2378102" y="5526155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3421049" y="5638800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V="1">
                <a:off x="6721502" y="5302196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V="1">
                <a:off x="6340502" y="4479898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V="1">
                <a:off x="1844702" y="4419600"/>
                <a:ext cx="304800" cy="762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1760551" y="3733800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A</a:t>
                </a:r>
                <a:endParaRPr lang="en-US" sz="2000" b="1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708498" y="3748378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B</a:t>
                </a:r>
                <a:endParaRPr lang="en-US" sz="2000" b="1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760551" y="6187491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C</a:t>
                </a:r>
                <a:endParaRPr lang="en-US" sz="2000" b="1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708498" y="6186778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D</a:t>
                </a:r>
                <a:endParaRPr lang="en-US" sz="2000" b="1" dirty="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352490" y="2362200"/>
              <a:ext cx="400110" cy="1207532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Normal x100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52490" y="4267200"/>
              <a:ext cx="400110" cy="1740932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NAFLD-HFD x200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20000" y="4419600"/>
              <a:ext cx="400110" cy="1740932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NAFLD-RD x200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20000" y="2514600"/>
              <a:ext cx="400110" cy="1207532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Normal x200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610200" y="228600"/>
            <a:ext cx="6162200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b="1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Histopathological examinations</a:t>
            </a:r>
            <a:endParaRPr lang="en-US" sz="3200" b="1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381765" y="990600"/>
            <a:ext cx="6390635" cy="5791200"/>
            <a:chOff x="1381604" y="457200"/>
            <a:chExt cx="6574728" cy="6248400"/>
          </a:xfrm>
        </p:grpSpPr>
        <p:grpSp>
          <p:nvGrpSpPr>
            <p:cNvPr id="30" name="Group 29"/>
            <p:cNvGrpSpPr/>
            <p:nvPr/>
          </p:nvGrpSpPr>
          <p:grpSpPr>
            <a:xfrm>
              <a:off x="1828801" y="457200"/>
              <a:ext cx="5714999" cy="6248400"/>
              <a:chOff x="1828801" y="457200"/>
              <a:chExt cx="5714999" cy="6248400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828801" y="457200"/>
                <a:ext cx="5714999" cy="6248400"/>
                <a:chOff x="1600201" y="2749956"/>
                <a:chExt cx="4944674" cy="4100730"/>
              </a:xfrm>
            </p:grpSpPr>
            <p:pic>
              <p:nvPicPr>
                <p:cNvPr id="6" name="Picture 5" descr="8x200 PGZ HFD"/>
                <p:cNvPicPr/>
                <p:nvPr/>
              </p:nvPicPr>
              <p:blipFill>
                <a:blip r:embed="rId2" cstate="print">
                  <a:lum contrast="40000"/>
                </a:blip>
                <a:srcRect/>
                <a:stretch>
                  <a:fillRect/>
                </a:stretch>
              </p:blipFill>
              <p:spPr bwMode="auto">
                <a:xfrm>
                  <a:off x="1600201" y="2749956"/>
                  <a:ext cx="2459875" cy="13580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7" name="Picture 6" descr="39x200 PGZ RD"/>
                <p:cNvPicPr/>
                <p:nvPr/>
              </p:nvPicPr>
              <p:blipFill>
                <a:blip r:embed="rId3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4085000" y="2749956"/>
                  <a:ext cx="2459875" cy="13580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" name="Picture 7" descr="x200 BC HFD"/>
                <p:cNvPicPr/>
                <p:nvPr/>
              </p:nvPicPr>
              <p:blipFill>
                <a:blip r:embed="rId4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1600201" y="4117615"/>
                  <a:ext cx="2459875" cy="13580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" name="Picture 8" descr="46x200 BC RD"/>
                <p:cNvPicPr/>
                <p:nvPr/>
              </p:nvPicPr>
              <p:blipFill>
                <a:blip r:embed="rId5" cstate="print">
                  <a:lum contrast="40000"/>
                </a:blip>
                <a:srcRect/>
                <a:stretch>
                  <a:fillRect/>
                </a:stretch>
              </p:blipFill>
              <p:spPr bwMode="auto">
                <a:xfrm>
                  <a:off x="4078696" y="4116396"/>
                  <a:ext cx="2459875" cy="13580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" name="Picture 9" descr="32x200 PGZ&amp;BC HFD"/>
                <p:cNvPicPr/>
                <p:nvPr/>
              </p:nvPicPr>
              <p:blipFill>
                <a:blip r:embed="rId6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1600201" y="5492597"/>
                  <a:ext cx="2459875" cy="13580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" name="Picture 10" descr="x200 NAFLD RD"/>
                <p:cNvPicPr/>
                <p:nvPr/>
              </p:nvPicPr>
              <p:blipFill>
                <a:blip r:embed="rId7" cstate="print">
                  <a:lum contrast="40000"/>
                </a:blip>
                <a:srcRect/>
                <a:stretch>
                  <a:fillRect/>
                </a:stretch>
              </p:blipFill>
              <p:spPr bwMode="auto">
                <a:xfrm>
                  <a:off x="4078696" y="5492596"/>
                  <a:ext cx="2459875" cy="13580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16" name="Straight Arrow Connector 15"/>
              <p:cNvCxnSpPr/>
              <p:nvPr/>
            </p:nvCxnSpPr>
            <p:spPr>
              <a:xfrm flipV="1">
                <a:off x="3797408" y="1135049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flipV="1">
                <a:off x="6540608" y="1360339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V="1">
                <a:off x="3749702" y="1479604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V="1">
                <a:off x="2795547" y="2895600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V="1">
                <a:off x="5927698" y="3405147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V="1">
                <a:off x="3140102" y="5089498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 flipV="1">
                <a:off x="5445314" y="5186241"/>
                <a:ext cx="304800" cy="76200"/>
              </a:xfrm>
              <a:prstGeom prst="straightConnector1">
                <a:avLst/>
              </a:prstGeom>
              <a:ln w="285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1833441" y="2235639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E</a:t>
                </a:r>
                <a:endParaRPr lang="en-US" sz="2000" b="1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700547" y="2240280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F</a:t>
                </a:r>
                <a:endParaRPr lang="en-US" sz="2000" b="1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836751" y="4329484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G</a:t>
                </a:r>
                <a:endParaRPr lang="en-US" sz="2000" b="1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694582" y="4329484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H</a:t>
                </a:r>
                <a:endParaRPr lang="en-US" sz="2000" b="1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836751" y="6415378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I</a:t>
                </a:r>
                <a:endParaRPr lang="en-US" sz="2000" b="1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700547" y="6415378"/>
                <a:ext cx="274320" cy="27432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sz="2000" b="1" dirty="0" smtClean="0"/>
                  <a:t>J</a:t>
                </a:r>
                <a:endParaRPr lang="en-US" sz="2000" b="1" dirty="0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381604" y="762000"/>
              <a:ext cx="411636" cy="1503947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PGZ-HFD x200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56222" y="914400"/>
              <a:ext cx="400110" cy="1386721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PGZ-RD x200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400502" y="2804279"/>
              <a:ext cx="400110" cy="1386721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  <a:sym typeface="Symbol"/>
                </a:rPr>
                <a:t>C</a:t>
              </a:r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-HFD x200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40456" y="2956679"/>
              <a:ext cx="400110" cy="1386721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  <a:sym typeface="Symbol"/>
                </a:rPr>
                <a:t>C</a:t>
              </a:r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-RD x200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407162" y="4648198"/>
              <a:ext cx="411636" cy="2057401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  <a:sym typeface="Symbol"/>
                </a:rPr>
                <a:t>PGZ+C</a:t>
              </a:r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-HFD x200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540456" y="4800599"/>
              <a:ext cx="400110" cy="1752601"/>
            </a:xfrm>
            <a:prstGeom prst="rect">
              <a:avLst/>
            </a:prstGeom>
            <a:noFill/>
          </p:spPr>
          <p:txBody>
            <a:bodyPr vert="vert270" wrap="square" rtlCol="0" anchor="ctr" anchorCtr="1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  <a:sym typeface="Symbol"/>
                </a:rPr>
                <a:t>PGZ+C</a:t>
              </a:r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-RD x200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8" name="Rectangle 37"/>
          <p:cNvSpPr/>
          <p:nvPr/>
        </p:nvSpPr>
        <p:spPr>
          <a:xfrm>
            <a:off x="1447800" y="76200"/>
            <a:ext cx="6162200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3200" b="1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Histopathological examinations</a:t>
            </a:r>
            <a:endParaRPr lang="en-US" sz="3200" b="1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600" y="304800"/>
            <a:ext cx="7924800" cy="6172200"/>
            <a:chOff x="609600" y="304800"/>
            <a:chExt cx="7924800" cy="6172200"/>
          </a:xfrm>
        </p:grpSpPr>
        <p:sp>
          <p:nvSpPr>
            <p:cNvPr id="2" name="Oval 1"/>
            <p:cNvSpPr/>
            <p:nvPr/>
          </p:nvSpPr>
          <p:spPr>
            <a:xfrm>
              <a:off x="1219200" y="304800"/>
              <a:ext cx="6553200" cy="6172200"/>
            </a:xfrm>
            <a:prstGeom prst="ellipse">
              <a:avLst/>
            </a:prstGeom>
            <a:solidFill>
              <a:srgbClr val="FFFF00"/>
            </a:solidFill>
            <a:ln w="76200">
              <a:solidFill>
                <a:srgbClr val="007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2178268" y="1174532"/>
              <a:ext cx="4648200" cy="4419600"/>
            </a:xfrm>
            <a:prstGeom prst="ellipse">
              <a:avLst/>
            </a:prstGeom>
            <a:solidFill>
              <a:schemeClr val="accent6"/>
            </a:solidFill>
            <a:ln w="76200">
              <a:solidFill>
                <a:srgbClr val="007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 rot="21304058">
              <a:off x="609600" y="1828800"/>
              <a:ext cx="7924800" cy="28956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76200">
              <a:solidFill>
                <a:schemeClr val="bg1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  <a:outerShdw blurRad="50800" dist="38100" dir="8100000" algn="tr" rotWithShape="0">
                <a:prstClr val="black">
                  <a:alpha val="40000"/>
                </a:prstClr>
              </a:outerShdw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800" dirty="0" smtClean="0">
                  <a:solidFill>
                    <a:srgbClr val="56F141"/>
                  </a:solidFill>
                  <a:latin typeface="Bernard MT Condensed" pitchFamily="18" charset="0"/>
                </a:rPr>
                <a:t>CONCLUSION</a:t>
              </a:r>
              <a:endParaRPr lang="en-US" sz="2400" dirty="0">
                <a:solidFill>
                  <a:srgbClr val="56F141"/>
                </a:solidFill>
                <a:latin typeface="Bernard MT Condensed" pitchFamily="18" charset="0"/>
              </a:endParaRPr>
            </a:p>
          </p:txBody>
        </p:sp>
      </p:grp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600200"/>
            <a:ext cx="8763000" cy="43088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6075" indent="-346075"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400" b="1" dirty="0" smtClean="0"/>
              <a:t>As </a:t>
            </a:r>
            <a:r>
              <a:rPr lang="en-US" sz="2400" b="1" dirty="0" err="1" smtClean="0"/>
              <a:t>hypertriglyceridemia</a:t>
            </a:r>
            <a:r>
              <a:rPr lang="en-US" sz="2400" b="1" dirty="0" smtClean="0"/>
              <a:t> and hypercholesterolemia coupled with IR is often associated with NAFLD, hence using the effective insulin sensitizer PGZ in its management is recommended.</a:t>
            </a:r>
          </a:p>
          <a:p>
            <a:pPr marL="346075" indent="-346075"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400" b="1" dirty="0" smtClean="0"/>
              <a:t>Weight loss through dietary control is one of the most effective therapeutic strategies and is the first step in NAFLD management .</a:t>
            </a:r>
          </a:p>
          <a:p>
            <a:pPr marL="346075" indent="-346075"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400" b="1" dirty="0" smtClean="0"/>
              <a:t>Administration of PGZ </a:t>
            </a:r>
            <a:r>
              <a:rPr lang="en-US" sz="2400" b="1" dirty="0" smtClean="0"/>
              <a:t>and/or 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b="1" dirty="0" smtClean="0"/>
              <a:t>C almost improves all NAFLD-related biochemical disturbances. Moreover, hepatic steatosis was decreased and inflammation markedly ameliorated with reduction of TNF-</a:t>
            </a:r>
            <a:r>
              <a:rPr lang="en-US" sz="2400" b="1" dirty="0" smtClean="0">
                <a:sym typeface="Symbol"/>
              </a:rPr>
              <a:t></a:t>
            </a:r>
            <a:r>
              <a:rPr lang="en-US" sz="2400" b="1" dirty="0" smtClean="0"/>
              <a:t> and TGF-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b="1" dirty="0" smtClean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71800" y="381000"/>
            <a:ext cx="3200400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>
                  <a:solidFill>
                    <a:srgbClr val="56F141"/>
                  </a:solidFill>
                </a:ln>
                <a:solidFill>
                  <a:srgbClr val="56F141"/>
                </a:solidFill>
              </a:rPr>
              <a:t>Conclusion</a:t>
            </a:r>
            <a:endParaRPr lang="en-US" sz="4400" b="1" dirty="0">
              <a:ln>
                <a:solidFill>
                  <a:srgbClr val="56F141"/>
                </a:solidFill>
              </a:ln>
              <a:solidFill>
                <a:srgbClr val="56F14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600200"/>
            <a:ext cx="8610600" cy="46782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6075" indent="-346075"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400" b="1" dirty="0" smtClean="0">
                <a:sym typeface="Symbol"/>
              </a:rPr>
              <a:t></a:t>
            </a:r>
            <a:r>
              <a:rPr lang="en-US" sz="2400" b="1" dirty="0" smtClean="0"/>
              <a:t>C recognized as the most potent retinol precursor and </a:t>
            </a:r>
            <a:r>
              <a:rPr lang="en-US" sz="2400" b="1" dirty="0" err="1" smtClean="0"/>
              <a:t>provitamin</a:t>
            </a:r>
            <a:r>
              <a:rPr lang="en-US" sz="2400" b="1" dirty="0" smtClean="0"/>
              <a:t> A, which responsible for most of its </a:t>
            </a:r>
            <a:r>
              <a:rPr lang="en-US" sz="2400" b="1" dirty="0" err="1" smtClean="0"/>
              <a:t>antioxidative</a:t>
            </a:r>
            <a:r>
              <a:rPr lang="en-US" sz="2400" b="1" dirty="0" smtClean="0"/>
              <a:t> and pharmacological effects. Accordingly, the combined administration of PGZ and 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b="1" dirty="0" smtClean="0"/>
              <a:t>C in this study has an enhancement effect in modulating the biochemical and histological markers related to NAFLD disease compared to </a:t>
            </a:r>
            <a:r>
              <a:rPr lang="en-US" sz="2400" b="1" dirty="0" smtClean="0"/>
              <a:t>each </a:t>
            </a:r>
            <a:r>
              <a:rPr lang="en-US" sz="2400" b="1" dirty="0" smtClean="0"/>
              <a:t>drug alone.</a:t>
            </a:r>
          </a:p>
          <a:p>
            <a:pPr marL="346075" indent="-346075"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400" b="1" dirty="0" smtClean="0"/>
              <a:t>Combined treatment with PGZ and </a:t>
            </a:r>
            <a:r>
              <a:rPr lang="en-US" sz="2400" b="1" dirty="0" smtClean="0">
                <a:sym typeface="Symbol"/>
              </a:rPr>
              <a:t></a:t>
            </a:r>
            <a:r>
              <a:rPr lang="en-US" sz="2400" b="1" dirty="0" smtClean="0"/>
              <a:t>C </a:t>
            </a:r>
            <a:r>
              <a:rPr lang="en-US" sz="2400" b="1" dirty="0" smtClean="0"/>
              <a:t>has a modulating </a:t>
            </a:r>
            <a:r>
              <a:rPr lang="en-US" sz="2400" b="1" dirty="0" smtClean="0"/>
              <a:t>effect on the extent of fatty infiltration and on lipid </a:t>
            </a:r>
            <a:r>
              <a:rPr lang="en-US" sz="2400" b="1" dirty="0" err="1" smtClean="0"/>
              <a:t>peroxidation</a:t>
            </a:r>
            <a:r>
              <a:rPr lang="en-US" sz="2400" b="1" dirty="0" smtClean="0"/>
              <a:t> compared with each drug alone.</a:t>
            </a:r>
          </a:p>
          <a:p>
            <a:pPr marL="346075" indent="-346075"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400" b="1" dirty="0" smtClean="0"/>
              <a:t>PGZ and </a:t>
            </a:r>
            <a:r>
              <a:rPr lang="en-US" sz="2400" b="1" dirty="0" err="1" smtClean="0"/>
              <a:t>βC</a:t>
            </a:r>
            <a:r>
              <a:rPr lang="en-US" sz="2400" b="1" dirty="0" smtClean="0"/>
              <a:t> could be beneficial for the treatment and prevention of NAFLD.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971800" y="381000"/>
            <a:ext cx="3200400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>
                  <a:solidFill>
                    <a:srgbClr val="56F141"/>
                  </a:solidFill>
                </a:ln>
                <a:solidFill>
                  <a:srgbClr val="56F141"/>
                </a:solidFill>
              </a:rPr>
              <a:t>Conclusion</a:t>
            </a:r>
            <a:endParaRPr lang="en-US" sz="4400" b="1" dirty="0">
              <a:ln>
                <a:solidFill>
                  <a:srgbClr val="56F141"/>
                </a:solidFill>
              </a:ln>
              <a:solidFill>
                <a:srgbClr val="56F14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13835" y="381000"/>
            <a:ext cx="5144165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Acknowledgements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524000"/>
          <a:ext cx="8458200" cy="4114800"/>
        </p:xfrm>
        <a:graphic>
          <a:graphicData uri="http://schemas.openxmlformats.org/drawingml/2006/table">
            <a:tbl>
              <a:tblPr/>
              <a:tblGrid>
                <a:gridCol w="3545911"/>
                <a:gridCol w="4912289"/>
              </a:tblGrid>
              <a:tr h="685800"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Naglaa</a:t>
                      </a:r>
                      <a:r>
                        <a:rPr lang="en-US" sz="2800" b="1" dirty="0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 M. El-</a:t>
                      </a: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Lakkany</a:t>
                      </a:r>
                      <a:endParaRPr lang="en-US" sz="2800" dirty="0">
                        <a:solidFill>
                          <a:srgbClr val="56F14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Pharmacology 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Dept. TBRI.</a:t>
                      </a:r>
                      <a:endParaRPr lang="en-US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Fatma</a:t>
                      </a:r>
                      <a:r>
                        <a:rPr lang="en-US" sz="2800" b="1" dirty="0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 A. </a:t>
                      </a: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Ebeid</a:t>
                      </a:r>
                      <a:endParaRPr lang="en-US" sz="2800" dirty="0">
                        <a:solidFill>
                          <a:srgbClr val="56F14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Pharmacology 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Dept. TBRI.</a:t>
                      </a:r>
                      <a:endParaRPr lang="en-US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Abeer</a:t>
                      </a:r>
                      <a:r>
                        <a:rPr lang="en-US" sz="2800" b="1" dirty="0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 A. Al-Nagar</a:t>
                      </a:r>
                      <a:endParaRPr lang="en-US" sz="2800" dirty="0">
                        <a:solidFill>
                          <a:srgbClr val="56F14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Pharmacology 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Dept. TBRI.</a:t>
                      </a:r>
                      <a:endParaRPr lang="en-US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Olfat</a:t>
                      </a:r>
                      <a:r>
                        <a:rPr lang="en-US" sz="2800" b="1" dirty="0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 A. </a:t>
                      </a: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Hammam</a:t>
                      </a:r>
                      <a:endParaRPr lang="en-US" sz="2800" dirty="0">
                        <a:solidFill>
                          <a:srgbClr val="56F14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Pathology Dept. TBRI.</a:t>
                      </a:r>
                      <a:endParaRPr lang="en-US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Hekma</a:t>
                      </a:r>
                      <a:r>
                        <a:rPr lang="en-US" sz="2800" b="1" dirty="0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 A. Abdel-</a:t>
                      </a: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Latif</a:t>
                      </a:r>
                      <a:endParaRPr lang="en-US" sz="2800" dirty="0">
                        <a:solidFill>
                          <a:srgbClr val="56F14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Pharmacology 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Dept. Cairo University.</a:t>
                      </a:r>
                      <a:endParaRPr lang="en-US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Afaf</a:t>
                      </a:r>
                      <a:r>
                        <a:rPr lang="en-US" sz="2800" b="1" dirty="0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 A. </a:t>
                      </a:r>
                      <a:r>
                        <a:rPr lang="en-US" sz="2800" b="1" dirty="0" err="1">
                          <a:solidFill>
                            <a:srgbClr val="56F141"/>
                          </a:solidFill>
                          <a:latin typeface="Calibri"/>
                          <a:ea typeface="Calibri"/>
                          <a:cs typeface="Arial"/>
                        </a:rPr>
                        <a:t>Ain-Shoka</a:t>
                      </a:r>
                      <a:endParaRPr lang="en-US" sz="2800" dirty="0">
                        <a:solidFill>
                          <a:srgbClr val="56F14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Pharmacology 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rial"/>
                        </a:rPr>
                        <a:t>Dept. Cairo University.</a:t>
                      </a:r>
                      <a:endParaRPr lang="en-US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599956"/>
            <a:ext cx="7696200" cy="5724644"/>
          </a:xfrm>
          <a:prstGeom prst="rect">
            <a:avLst/>
          </a:prstGeom>
          <a:solidFill>
            <a:srgbClr val="FFFF00"/>
          </a:solidFill>
          <a:ln w="76200"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8300" dirty="0" smtClean="0">
                <a:ln w="57150">
                  <a:solidFill>
                    <a:srgbClr val="FF0000"/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ritannic Bold" pitchFamily="34" charset="0"/>
              </a:rPr>
              <a:t>THANK YOU</a:t>
            </a:r>
            <a:endParaRPr lang="en-US" sz="18300" dirty="0">
              <a:ln w="57150">
                <a:solidFill>
                  <a:srgbClr val="FF0000"/>
                </a:solidFill>
              </a:ln>
              <a:solidFill>
                <a:schemeClr val="tx2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ritannic Bold" pitchFamily="34" charset="0"/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samsung\Desktop\Photos for NAFLA &amp; PGZ ppt\cairo by night.jpg"/>
          <p:cNvPicPr>
            <a:picLocks noChangeAspect="1" noChangeArrowheads="1"/>
          </p:cNvPicPr>
          <p:nvPr/>
        </p:nvPicPr>
        <p:blipFill>
          <a:blip r:embed="rId2" cstate="print"/>
          <a:srcRect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33478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Agency FB" pitchFamily="34" charset="0"/>
              </a:rPr>
              <a:t>Nile river and Cairo by night</a:t>
            </a:r>
            <a:endParaRPr lang="en-US" sz="2800" b="1" dirty="0">
              <a:solidFill>
                <a:srgbClr val="FFFF00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1601</Words>
  <Application>Microsoft Office PowerPoint</Application>
  <PresentationFormat>On-screen Show (4:3)</PresentationFormat>
  <Paragraphs>360</Paragraphs>
  <Slides>26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Pharma-TBRI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garlic potency</dc:title>
  <dc:creator>Seifeldin</dc:creator>
  <cp:lastModifiedBy>Seifeldin</cp:lastModifiedBy>
  <cp:revision>520</cp:revision>
  <dcterms:created xsi:type="dcterms:W3CDTF">2016-06-28T14:58:53Z</dcterms:created>
  <dcterms:modified xsi:type="dcterms:W3CDTF">2016-07-10T15:14:48Z</dcterms:modified>
</cp:coreProperties>
</file>