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0" r:id="rId4"/>
    <p:sldId id="339" r:id="rId5"/>
    <p:sldId id="261" r:id="rId6"/>
    <p:sldId id="341" r:id="rId7"/>
    <p:sldId id="340" r:id="rId8"/>
    <p:sldId id="342" r:id="rId9"/>
    <p:sldId id="343" r:id="rId10"/>
    <p:sldId id="367" r:id="rId11"/>
    <p:sldId id="297" r:id="rId12"/>
    <p:sldId id="344" r:id="rId13"/>
    <p:sldId id="345" r:id="rId14"/>
    <p:sldId id="346" r:id="rId15"/>
    <p:sldId id="347" r:id="rId16"/>
    <p:sldId id="348" r:id="rId17"/>
    <p:sldId id="296" r:id="rId18"/>
    <p:sldId id="300" r:id="rId19"/>
    <p:sldId id="301" r:id="rId20"/>
    <p:sldId id="359" r:id="rId21"/>
    <p:sldId id="350" r:id="rId22"/>
    <p:sldId id="351" r:id="rId23"/>
    <p:sldId id="355" r:id="rId24"/>
    <p:sldId id="357" r:id="rId25"/>
    <p:sldId id="365" r:id="rId26"/>
    <p:sldId id="26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7" autoAdjust="0"/>
    <p:restoredTop sz="94660"/>
  </p:normalViewPr>
  <p:slideViewPr>
    <p:cSldViewPr>
      <p:cViewPr>
        <p:scale>
          <a:sx n="86" d="100"/>
          <a:sy n="86" d="100"/>
        </p:scale>
        <p:origin x="-234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F1447E-3C97-4316-9DCD-61EAC82AC4D4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DB0D5C-19E2-413C-BF77-CA093A1B0B7C}">
      <dgm:prSet phldrT="[Text]" custT="1"/>
      <dgm:spPr/>
      <dgm:t>
        <a:bodyPr/>
        <a:lstStyle/>
        <a:p>
          <a:pPr algn="l"/>
          <a:r>
            <a:rPr lang="en-US" sz="1100" b="1" dirty="0" smtClean="0"/>
            <a:t>65 </a:t>
          </a:r>
          <a:r>
            <a:rPr lang="en-US" sz="1100" b="1" dirty="0" err="1" smtClean="0"/>
            <a:t>yo</a:t>
          </a:r>
          <a:r>
            <a:rPr lang="en-US" sz="1100" b="1" dirty="0" smtClean="0"/>
            <a:t> </a:t>
          </a:r>
        </a:p>
        <a:p>
          <a:pPr algn="l"/>
          <a:r>
            <a:rPr lang="en-US" sz="1100" b="1" dirty="0" smtClean="0"/>
            <a:t>Medicare Beneficiary </a:t>
          </a:r>
        </a:p>
        <a:p>
          <a:pPr algn="l"/>
          <a:r>
            <a:rPr lang="en-US" sz="1100" b="1" dirty="0" err="1" smtClean="0"/>
            <a:t>Sx</a:t>
          </a:r>
          <a:r>
            <a:rPr lang="en-US" sz="1100" b="1" dirty="0" smtClean="0"/>
            <a:t> clinically </a:t>
          </a:r>
          <a:r>
            <a:rPr lang="en-US" sz="1100" b="1" dirty="0" err="1" smtClean="0"/>
            <a:t>cw</a:t>
          </a:r>
          <a:r>
            <a:rPr lang="en-US" sz="1100" b="1" dirty="0" smtClean="0"/>
            <a:t> LSS x 3months</a:t>
          </a:r>
        </a:p>
        <a:p>
          <a:pPr algn="l"/>
          <a:r>
            <a:rPr lang="en-US" sz="1100" b="1" dirty="0" smtClean="0"/>
            <a:t>No </a:t>
          </a:r>
          <a:r>
            <a:rPr lang="en-US" sz="1100" b="1" dirty="0" err="1" smtClean="0"/>
            <a:t>Hx</a:t>
          </a:r>
          <a:r>
            <a:rPr lang="en-US" sz="1100" b="1" dirty="0" smtClean="0"/>
            <a:t> ESI in 3 months</a:t>
          </a:r>
        </a:p>
        <a:p>
          <a:pPr algn="ctr"/>
          <a:endParaRPr lang="en-US" sz="900" dirty="0"/>
        </a:p>
      </dgm:t>
    </dgm:pt>
    <dgm:pt modelId="{C7C82B74-FC82-482A-9DFC-7D45738B545C}" type="parTrans" cxnId="{BF8E9786-73B1-47F8-A560-1FDEA716005A}">
      <dgm:prSet/>
      <dgm:spPr/>
      <dgm:t>
        <a:bodyPr/>
        <a:lstStyle/>
        <a:p>
          <a:endParaRPr lang="en-US" sz="900"/>
        </a:p>
      </dgm:t>
    </dgm:pt>
    <dgm:pt modelId="{50B9D082-31F8-4425-A7D9-3E6758EA0976}" type="sibTrans" cxnId="{BF8E9786-73B1-47F8-A560-1FDEA716005A}">
      <dgm:prSet/>
      <dgm:spPr/>
      <dgm:t>
        <a:bodyPr/>
        <a:lstStyle/>
        <a:p>
          <a:endParaRPr lang="en-US" sz="900"/>
        </a:p>
      </dgm:t>
    </dgm:pt>
    <dgm:pt modelId="{7BF4CAE0-0C5B-4971-AE3A-98A7399229F2}">
      <dgm:prSet phldrT="[Text]" custT="1"/>
      <dgm:spPr/>
      <dgm:t>
        <a:bodyPr/>
        <a:lstStyle/>
        <a:p>
          <a:r>
            <a:rPr lang="en-US" sz="2800" b="1" dirty="0" smtClean="0"/>
            <a:t>ESI</a:t>
          </a:r>
          <a:endParaRPr lang="en-US" sz="2800" b="1" dirty="0"/>
        </a:p>
      </dgm:t>
    </dgm:pt>
    <dgm:pt modelId="{DC43ED9D-FBD1-4651-9866-0BBC4446A0A5}" type="parTrans" cxnId="{8C08FB2D-D42B-42E9-A824-9840425EC0F1}">
      <dgm:prSet/>
      <dgm:spPr/>
      <dgm:t>
        <a:bodyPr/>
        <a:lstStyle/>
        <a:p>
          <a:endParaRPr lang="en-US" sz="900"/>
        </a:p>
      </dgm:t>
    </dgm:pt>
    <dgm:pt modelId="{FE6CB7C5-FE98-4F67-B073-3C41583E8A0B}" type="sibTrans" cxnId="{8C08FB2D-D42B-42E9-A824-9840425EC0F1}">
      <dgm:prSet/>
      <dgm:spPr/>
      <dgm:t>
        <a:bodyPr/>
        <a:lstStyle/>
        <a:p>
          <a:endParaRPr lang="en-US" sz="900"/>
        </a:p>
      </dgm:t>
    </dgm:pt>
    <dgm:pt modelId="{1528423E-5046-43B6-B5B1-2450D00DCEA9}">
      <dgm:prSet phldrT="[Text]" custT="1"/>
      <dgm:spPr/>
      <dgm:t>
        <a:bodyPr/>
        <a:lstStyle/>
        <a:p>
          <a:r>
            <a:rPr lang="en-US" sz="3200" b="1" dirty="0" smtClean="0"/>
            <a:t>PILD</a:t>
          </a:r>
          <a:endParaRPr lang="en-US" sz="3200" b="1" dirty="0"/>
        </a:p>
      </dgm:t>
    </dgm:pt>
    <dgm:pt modelId="{CF837AED-2763-452D-9ADB-1BBAD70983E0}" type="sibTrans" cxnId="{FCCEEC45-9B28-414E-9ABD-C3766D614790}">
      <dgm:prSet/>
      <dgm:spPr/>
      <dgm:t>
        <a:bodyPr/>
        <a:lstStyle/>
        <a:p>
          <a:endParaRPr lang="en-US" sz="900"/>
        </a:p>
      </dgm:t>
    </dgm:pt>
    <dgm:pt modelId="{E0810523-D738-4CDD-B4F3-C6AEBDDEBB22}" type="parTrans" cxnId="{FCCEEC45-9B28-414E-9ABD-C3766D614790}">
      <dgm:prSet/>
      <dgm:spPr/>
      <dgm:t>
        <a:bodyPr/>
        <a:lstStyle/>
        <a:p>
          <a:endParaRPr lang="en-US" sz="900"/>
        </a:p>
      </dgm:t>
    </dgm:pt>
    <dgm:pt modelId="{437B6C60-8248-4741-9841-68A15827846D}">
      <dgm:prSet phldrT="[Text]" custT="1"/>
      <dgm:spPr/>
      <dgm:t>
        <a:bodyPr/>
        <a:lstStyle/>
        <a:p>
          <a:r>
            <a:rPr lang="en-US" sz="900" b="1" dirty="0" smtClean="0">
              <a:solidFill>
                <a:srgbClr val="FF0000"/>
              </a:solidFill>
            </a:rPr>
            <a:t>FU 6,12 months</a:t>
          </a:r>
        </a:p>
        <a:p>
          <a:r>
            <a:rPr lang="en-US" sz="900" b="1" dirty="0" smtClean="0"/>
            <a:t>ODI</a:t>
          </a:r>
        </a:p>
        <a:p>
          <a:r>
            <a:rPr lang="en-US" sz="900" b="1" dirty="0" smtClean="0"/>
            <a:t>ZCQ</a:t>
          </a:r>
        </a:p>
        <a:p>
          <a:r>
            <a:rPr lang="en-US" sz="900" b="1" dirty="0" smtClean="0"/>
            <a:t>NPRS</a:t>
          </a:r>
        </a:p>
        <a:p>
          <a:r>
            <a:rPr lang="en-US" sz="900" b="1" dirty="0" smtClean="0"/>
            <a:t>Co-Interventions</a:t>
          </a:r>
        </a:p>
        <a:p>
          <a:r>
            <a:rPr lang="en-US" sz="900" b="1" dirty="0" smtClean="0"/>
            <a:t>Narcotic usage</a:t>
          </a:r>
        </a:p>
        <a:p>
          <a:r>
            <a:rPr lang="en-US" sz="900" b="1" dirty="0" smtClean="0"/>
            <a:t>Adverse Event</a:t>
          </a:r>
          <a:endParaRPr lang="en-US" sz="900" b="1" dirty="0"/>
        </a:p>
      </dgm:t>
    </dgm:pt>
    <dgm:pt modelId="{70BD53E7-9284-4682-9577-B00D401666D0}" type="parTrans" cxnId="{9A560432-7682-430D-AFA2-E5D28F7BFD02}">
      <dgm:prSet/>
      <dgm:spPr/>
      <dgm:t>
        <a:bodyPr/>
        <a:lstStyle/>
        <a:p>
          <a:endParaRPr lang="en-US" sz="900"/>
        </a:p>
      </dgm:t>
    </dgm:pt>
    <dgm:pt modelId="{84D6C519-2379-4E01-AA48-24AD8502AAEE}" type="sibTrans" cxnId="{9A560432-7682-430D-AFA2-E5D28F7BFD02}">
      <dgm:prSet/>
      <dgm:spPr/>
      <dgm:t>
        <a:bodyPr/>
        <a:lstStyle/>
        <a:p>
          <a:endParaRPr lang="en-US" sz="900"/>
        </a:p>
      </dgm:t>
    </dgm:pt>
    <dgm:pt modelId="{4092AA1C-B9C6-47DE-8D2B-10C15D17EC24}">
      <dgm:prSet phldrT="[Text]" custT="1"/>
      <dgm:spPr/>
      <dgm:t>
        <a:bodyPr/>
        <a:lstStyle/>
        <a:p>
          <a:r>
            <a:rPr lang="en-US" sz="900" b="1" dirty="0" smtClean="0">
              <a:solidFill>
                <a:srgbClr val="FF0000"/>
              </a:solidFill>
            </a:rPr>
            <a:t>FU 6,12, 24 months</a:t>
          </a:r>
        </a:p>
        <a:p>
          <a:r>
            <a:rPr lang="en-US" sz="900" b="1" dirty="0" smtClean="0"/>
            <a:t>ODI</a:t>
          </a:r>
        </a:p>
        <a:p>
          <a:r>
            <a:rPr lang="en-US" sz="900" b="1" dirty="0" smtClean="0"/>
            <a:t>ZCQ</a:t>
          </a:r>
        </a:p>
        <a:p>
          <a:r>
            <a:rPr lang="en-US" sz="900" b="1" dirty="0" smtClean="0"/>
            <a:t>NPRS</a:t>
          </a:r>
        </a:p>
        <a:p>
          <a:r>
            <a:rPr lang="en-US" sz="900" b="1" dirty="0" smtClean="0"/>
            <a:t>Co-Interventions</a:t>
          </a:r>
        </a:p>
        <a:p>
          <a:r>
            <a:rPr lang="en-US" sz="900" b="1" dirty="0" smtClean="0"/>
            <a:t>Narcotic usage</a:t>
          </a:r>
        </a:p>
        <a:p>
          <a:r>
            <a:rPr lang="en-US" sz="900" b="1" dirty="0" smtClean="0"/>
            <a:t>Adverse Event</a:t>
          </a:r>
          <a:endParaRPr lang="en-US" sz="900" b="1" dirty="0"/>
        </a:p>
      </dgm:t>
    </dgm:pt>
    <dgm:pt modelId="{B969DB3D-69E5-47CF-B345-C23592736E6B}" type="parTrans" cxnId="{2BD2B79C-EECE-40DC-BE47-E00617200B44}">
      <dgm:prSet/>
      <dgm:spPr/>
      <dgm:t>
        <a:bodyPr/>
        <a:lstStyle/>
        <a:p>
          <a:endParaRPr lang="en-US" sz="900"/>
        </a:p>
      </dgm:t>
    </dgm:pt>
    <dgm:pt modelId="{068339E7-5121-4864-BDF5-142467216731}" type="sibTrans" cxnId="{2BD2B79C-EECE-40DC-BE47-E00617200B44}">
      <dgm:prSet/>
      <dgm:spPr/>
      <dgm:t>
        <a:bodyPr/>
        <a:lstStyle/>
        <a:p>
          <a:endParaRPr lang="en-US" sz="900"/>
        </a:p>
      </dgm:t>
    </dgm:pt>
    <dgm:pt modelId="{8D2FBAB8-81C8-4AD5-94F4-CEB9F0E72191}" type="pres">
      <dgm:prSet presAssocID="{BBF1447E-3C97-4316-9DCD-61EAC82AC4D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797C01-7F1F-4715-9232-75F2EBD97D64}" type="pres">
      <dgm:prSet presAssocID="{BBF1447E-3C97-4316-9DCD-61EAC82AC4D4}" presName="hierFlow" presStyleCnt="0"/>
      <dgm:spPr/>
    </dgm:pt>
    <dgm:pt modelId="{2E2C74CE-6EBB-4880-A856-2D424C20E137}" type="pres">
      <dgm:prSet presAssocID="{BBF1447E-3C97-4316-9DCD-61EAC82AC4D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C6E369B-5FF9-4B9E-91BA-138A18178A84}" type="pres">
      <dgm:prSet presAssocID="{56DB0D5C-19E2-413C-BF77-CA093A1B0B7C}" presName="Name14" presStyleCnt="0"/>
      <dgm:spPr/>
    </dgm:pt>
    <dgm:pt modelId="{8F3DC6C0-420D-4C5D-B33B-F86C78DC12A0}" type="pres">
      <dgm:prSet presAssocID="{56DB0D5C-19E2-413C-BF77-CA093A1B0B7C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AAD6A7-ADDA-4386-8ED8-0070129AF44C}" type="pres">
      <dgm:prSet presAssocID="{56DB0D5C-19E2-413C-BF77-CA093A1B0B7C}" presName="hierChild2" presStyleCnt="0"/>
      <dgm:spPr/>
    </dgm:pt>
    <dgm:pt modelId="{ED953026-AFA9-4055-B956-21FFE27A21FD}" type="pres">
      <dgm:prSet presAssocID="{DC43ED9D-FBD1-4651-9866-0BBC4446A0A5}" presName="Name19" presStyleLbl="parChTrans1D2" presStyleIdx="0" presStyleCnt="2"/>
      <dgm:spPr/>
      <dgm:t>
        <a:bodyPr/>
        <a:lstStyle/>
        <a:p>
          <a:endParaRPr lang="en-US"/>
        </a:p>
      </dgm:t>
    </dgm:pt>
    <dgm:pt modelId="{85109936-D354-41FB-ACD3-DDF08093288A}" type="pres">
      <dgm:prSet presAssocID="{7BF4CAE0-0C5B-4971-AE3A-98A7399229F2}" presName="Name21" presStyleCnt="0"/>
      <dgm:spPr/>
    </dgm:pt>
    <dgm:pt modelId="{1636F81B-CAF0-4667-9771-E6E471A024F2}" type="pres">
      <dgm:prSet presAssocID="{7BF4CAE0-0C5B-4971-AE3A-98A7399229F2}" presName="level2Shape" presStyleLbl="node2" presStyleIdx="0" presStyleCnt="2"/>
      <dgm:spPr/>
      <dgm:t>
        <a:bodyPr/>
        <a:lstStyle/>
        <a:p>
          <a:endParaRPr lang="en-US"/>
        </a:p>
      </dgm:t>
    </dgm:pt>
    <dgm:pt modelId="{CD710E45-0FEA-43BD-8FA8-252E1C5908EB}" type="pres">
      <dgm:prSet presAssocID="{7BF4CAE0-0C5B-4971-AE3A-98A7399229F2}" presName="hierChild3" presStyleCnt="0"/>
      <dgm:spPr/>
    </dgm:pt>
    <dgm:pt modelId="{BBA3E691-F01E-4D5D-A271-0F532D2C8E0B}" type="pres">
      <dgm:prSet presAssocID="{70BD53E7-9284-4682-9577-B00D401666D0}" presName="Name19" presStyleLbl="parChTrans1D3" presStyleIdx="0" presStyleCnt="2"/>
      <dgm:spPr/>
      <dgm:t>
        <a:bodyPr/>
        <a:lstStyle/>
        <a:p>
          <a:endParaRPr lang="en-US"/>
        </a:p>
      </dgm:t>
    </dgm:pt>
    <dgm:pt modelId="{74514986-1CEE-4828-9D7A-6D25E0740B53}" type="pres">
      <dgm:prSet presAssocID="{437B6C60-8248-4741-9841-68A15827846D}" presName="Name21" presStyleCnt="0"/>
      <dgm:spPr/>
    </dgm:pt>
    <dgm:pt modelId="{EC4C40DA-BB34-4349-B243-5154EFAF3884}" type="pres">
      <dgm:prSet presAssocID="{437B6C60-8248-4741-9841-68A15827846D}" presName="level2Shape" presStyleLbl="node3" presStyleIdx="0" presStyleCnt="2"/>
      <dgm:spPr/>
      <dgm:t>
        <a:bodyPr/>
        <a:lstStyle/>
        <a:p>
          <a:endParaRPr lang="en-US"/>
        </a:p>
      </dgm:t>
    </dgm:pt>
    <dgm:pt modelId="{F1EC7AF0-77D9-4A43-9CC2-BF49BE5A2199}" type="pres">
      <dgm:prSet presAssocID="{437B6C60-8248-4741-9841-68A15827846D}" presName="hierChild3" presStyleCnt="0"/>
      <dgm:spPr/>
    </dgm:pt>
    <dgm:pt modelId="{63EE79EF-9AED-4EEA-B986-3EC101D6B4B9}" type="pres">
      <dgm:prSet presAssocID="{E0810523-D738-4CDD-B4F3-C6AEBDDEBB22}" presName="Name19" presStyleLbl="parChTrans1D2" presStyleIdx="1" presStyleCnt="2"/>
      <dgm:spPr/>
      <dgm:t>
        <a:bodyPr/>
        <a:lstStyle/>
        <a:p>
          <a:endParaRPr lang="en-US"/>
        </a:p>
      </dgm:t>
    </dgm:pt>
    <dgm:pt modelId="{BD8493E2-5CC9-4658-87E5-EB8F901BF6FD}" type="pres">
      <dgm:prSet presAssocID="{1528423E-5046-43B6-B5B1-2450D00DCEA9}" presName="Name21" presStyleCnt="0"/>
      <dgm:spPr/>
    </dgm:pt>
    <dgm:pt modelId="{5887E56A-CFC4-417C-AE0F-3029B38E91F1}" type="pres">
      <dgm:prSet presAssocID="{1528423E-5046-43B6-B5B1-2450D00DCEA9}" presName="level2Shape" presStyleLbl="node2" presStyleIdx="1" presStyleCnt="2"/>
      <dgm:spPr/>
      <dgm:t>
        <a:bodyPr/>
        <a:lstStyle/>
        <a:p>
          <a:endParaRPr lang="en-US"/>
        </a:p>
      </dgm:t>
    </dgm:pt>
    <dgm:pt modelId="{988A8713-DF0F-4DE5-B3F0-1244E79AA84E}" type="pres">
      <dgm:prSet presAssocID="{1528423E-5046-43B6-B5B1-2450D00DCEA9}" presName="hierChild3" presStyleCnt="0"/>
      <dgm:spPr/>
    </dgm:pt>
    <dgm:pt modelId="{E7927C4D-BC35-494C-A2F5-FCAF99F101D1}" type="pres">
      <dgm:prSet presAssocID="{B969DB3D-69E5-47CF-B345-C23592736E6B}" presName="Name19" presStyleLbl="parChTrans1D3" presStyleIdx="1" presStyleCnt="2"/>
      <dgm:spPr/>
      <dgm:t>
        <a:bodyPr/>
        <a:lstStyle/>
        <a:p>
          <a:endParaRPr lang="en-US"/>
        </a:p>
      </dgm:t>
    </dgm:pt>
    <dgm:pt modelId="{9DBD0C2C-6E18-4084-8B58-848EE580545F}" type="pres">
      <dgm:prSet presAssocID="{4092AA1C-B9C6-47DE-8D2B-10C15D17EC24}" presName="Name21" presStyleCnt="0"/>
      <dgm:spPr/>
    </dgm:pt>
    <dgm:pt modelId="{E630F3C0-9E3A-4A4A-85E0-ACB32B93921B}" type="pres">
      <dgm:prSet presAssocID="{4092AA1C-B9C6-47DE-8D2B-10C15D17EC24}" presName="level2Shape" presStyleLbl="node3" presStyleIdx="1" presStyleCnt="2"/>
      <dgm:spPr/>
      <dgm:t>
        <a:bodyPr/>
        <a:lstStyle/>
        <a:p>
          <a:endParaRPr lang="en-US"/>
        </a:p>
      </dgm:t>
    </dgm:pt>
    <dgm:pt modelId="{B92B5B3C-C73C-4540-A235-D176168447AF}" type="pres">
      <dgm:prSet presAssocID="{4092AA1C-B9C6-47DE-8D2B-10C15D17EC24}" presName="hierChild3" presStyleCnt="0"/>
      <dgm:spPr/>
    </dgm:pt>
    <dgm:pt modelId="{953EA52E-3E90-4998-A6D7-E808BAB8AB89}" type="pres">
      <dgm:prSet presAssocID="{BBF1447E-3C97-4316-9DCD-61EAC82AC4D4}" presName="bgShapesFlow" presStyleCnt="0"/>
      <dgm:spPr/>
    </dgm:pt>
  </dgm:ptLst>
  <dgm:cxnLst>
    <dgm:cxn modelId="{554B00D0-EA30-4257-B6A4-081AB200E77E}" type="presOf" srcId="{7BF4CAE0-0C5B-4971-AE3A-98A7399229F2}" destId="{1636F81B-CAF0-4667-9771-E6E471A024F2}" srcOrd="0" destOrd="0" presId="urn:microsoft.com/office/officeart/2005/8/layout/hierarchy6"/>
    <dgm:cxn modelId="{39D83A5F-D272-4884-AFEA-1438CFDD61A5}" type="presOf" srcId="{70BD53E7-9284-4682-9577-B00D401666D0}" destId="{BBA3E691-F01E-4D5D-A271-0F532D2C8E0B}" srcOrd="0" destOrd="0" presId="urn:microsoft.com/office/officeart/2005/8/layout/hierarchy6"/>
    <dgm:cxn modelId="{8C08FB2D-D42B-42E9-A824-9840425EC0F1}" srcId="{56DB0D5C-19E2-413C-BF77-CA093A1B0B7C}" destId="{7BF4CAE0-0C5B-4971-AE3A-98A7399229F2}" srcOrd="0" destOrd="0" parTransId="{DC43ED9D-FBD1-4651-9866-0BBC4446A0A5}" sibTransId="{FE6CB7C5-FE98-4F67-B073-3C41583E8A0B}"/>
    <dgm:cxn modelId="{619C7A8E-65D3-44F6-BC56-1AA078CFCEEC}" type="presOf" srcId="{B969DB3D-69E5-47CF-B345-C23592736E6B}" destId="{E7927C4D-BC35-494C-A2F5-FCAF99F101D1}" srcOrd="0" destOrd="0" presId="urn:microsoft.com/office/officeart/2005/8/layout/hierarchy6"/>
    <dgm:cxn modelId="{2020E92F-7822-48AE-AA67-96BAC95F7CA7}" type="presOf" srcId="{437B6C60-8248-4741-9841-68A15827846D}" destId="{EC4C40DA-BB34-4349-B243-5154EFAF3884}" srcOrd="0" destOrd="0" presId="urn:microsoft.com/office/officeart/2005/8/layout/hierarchy6"/>
    <dgm:cxn modelId="{9A560432-7682-430D-AFA2-E5D28F7BFD02}" srcId="{7BF4CAE0-0C5B-4971-AE3A-98A7399229F2}" destId="{437B6C60-8248-4741-9841-68A15827846D}" srcOrd="0" destOrd="0" parTransId="{70BD53E7-9284-4682-9577-B00D401666D0}" sibTransId="{84D6C519-2379-4E01-AA48-24AD8502AAEE}"/>
    <dgm:cxn modelId="{3D3AA784-AF79-467E-8B3C-F747361B42B6}" type="presOf" srcId="{DC43ED9D-FBD1-4651-9866-0BBC4446A0A5}" destId="{ED953026-AFA9-4055-B956-21FFE27A21FD}" srcOrd="0" destOrd="0" presId="urn:microsoft.com/office/officeart/2005/8/layout/hierarchy6"/>
    <dgm:cxn modelId="{F8C04700-9D5A-4DD7-8D0F-1C4F2A290D11}" type="presOf" srcId="{BBF1447E-3C97-4316-9DCD-61EAC82AC4D4}" destId="{8D2FBAB8-81C8-4AD5-94F4-CEB9F0E72191}" srcOrd="0" destOrd="0" presId="urn:microsoft.com/office/officeart/2005/8/layout/hierarchy6"/>
    <dgm:cxn modelId="{2BD2B79C-EECE-40DC-BE47-E00617200B44}" srcId="{1528423E-5046-43B6-B5B1-2450D00DCEA9}" destId="{4092AA1C-B9C6-47DE-8D2B-10C15D17EC24}" srcOrd="0" destOrd="0" parTransId="{B969DB3D-69E5-47CF-B345-C23592736E6B}" sibTransId="{068339E7-5121-4864-BDF5-142467216731}"/>
    <dgm:cxn modelId="{099140D2-CD53-4D43-A75C-4F27DC33D7B0}" type="presOf" srcId="{1528423E-5046-43B6-B5B1-2450D00DCEA9}" destId="{5887E56A-CFC4-417C-AE0F-3029B38E91F1}" srcOrd="0" destOrd="0" presId="urn:microsoft.com/office/officeart/2005/8/layout/hierarchy6"/>
    <dgm:cxn modelId="{BF8E9786-73B1-47F8-A560-1FDEA716005A}" srcId="{BBF1447E-3C97-4316-9DCD-61EAC82AC4D4}" destId="{56DB0D5C-19E2-413C-BF77-CA093A1B0B7C}" srcOrd="0" destOrd="0" parTransId="{C7C82B74-FC82-482A-9DFC-7D45738B545C}" sibTransId="{50B9D082-31F8-4425-A7D9-3E6758EA0976}"/>
    <dgm:cxn modelId="{FF9DF04D-9314-4508-ADAF-E078425D7810}" type="presOf" srcId="{4092AA1C-B9C6-47DE-8D2B-10C15D17EC24}" destId="{E630F3C0-9E3A-4A4A-85E0-ACB32B93921B}" srcOrd="0" destOrd="0" presId="urn:microsoft.com/office/officeart/2005/8/layout/hierarchy6"/>
    <dgm:cxn modelId="{5DD6B240-4FB4-4AA1-9D8F-5950FBECB28C}" type="presOf" srcId="{56DB0D5C-19E2-413C-BF77-CA093A1B0B7C}" destId="{8F3DC6C0-420D-4C5D-B33B-F86C78DC12A0}" srcOrd="0" destOrd="0" presId="urn:microsoft.com/office/officeart/2005/8/layout/hierarchy6"/>
    <dgm:cxn modelId="{FCCEEC45-9B28-414E-9ABD-C3766D614790}" srcId="{56DB0D5C-19E2-413C-BF77-CA093A1B0B7C}" destId="{1528423E-5046-43B6-B5B1-2450D00DCEA9}" srcOrd="1" destOrd="0" parTransId="{E0810523-D738-4CDD-B4F3-C6AEBDDEBB22}" sibTransId="{CF837AED-2763-452D-9ADB-1BBAD70983E0}"/>
    <dgm:cxn modelId="{4179A6EB-B2BD-4EB6-AF64-8672756E0BCF}" type="presOf" srcId="{E0810523-D738-4CDD-B4F3-C6AEBDDEBB22}" destId="{63EE79EF-9AED-4EEA-B986-3EC101D6B4B9}" srcOrd="0" destOrd="0" presId="urn:microsoft.com/office/officeart/2005/8/layout/hierarchy6"/>
    <dgm:cxn modelId="{E7E74C1C-4C7E-4940-AED8-5683B43D5A86}" type="presParOf" srcId="{8D2FBAB8-81C8-4AD5-94F4-CEB9F0E72191}" destId="{03797C01-7F1F-4715-9232-75F2EBD97D64}" srcOrd="0" destOrd="0" presId="urn:microsoft.com/office/officeart/2005/8/layout/hierarchy6"/>
    <dgm:cxn modelId="{1CD870BD-CAF8-4924-ADD6-E32F040D9FC5}" type="presParOf" srcId="{03797C01-7F1F-4715-9232-75F2EBD97D64}" destId="{2E2C74CE-6EBB-4880-A856-2D424C20E137}" srcOrd="0" destOrd="0" presId="urn:microsoft.com/office/officeart/2005/8/layout/hierarchy6"/>
    <dgm:cxn modelId="{0C11A1CA-2E41-4059-80B1-23033B0936C0}" type="presParOf" srcId="{2E2C74CE-6EBB-4880-A856-2D424C20E137}" destId="{7C6E369B-5FF9-4B9E-91BA-138A18178A84}" srcOrd="0" destOrd="0" presId="urn:microsoft.com/office/officeart/2005/8/layout/hierarchy6"/>
    <dgm:cxn modelId="{82870BE2-038B-4798-9AF6-490CF2DEF892}" type="presParOf" srcId="{7C6E369B-5FF9-4B9E-91BA-138A18178A84}" destId="{8F3DC6C0-420D-4C5D-B33B-F86C78DC12A0}" srcOrd="0" destOrd="0" presId="urn:microsoft.com/office/officeart/2005/8/layout/hierarchy6"/>
    <dgm:cxn modelId="{02C7DB16-EBDF-431C-8460-766247A9A5F1}" type="presParOf" srcId="{7C6E369B-5FF9-4B9E-91BA-138A18178A84}" destId="{07AAD6A7-ADDA-4386-8ED8-0070129AF44C}" srcOrd="1" destOrd="0" presId="urn:microsoft.com/office/officeart/2005/8/layout/hierarchy6"/>
    <dgm:cxn modelId="{29DC0931-1619-4B2F-82ED-77A59EBF645D}" type="presParOf" srcId="{07AAD6A7-ADDA-4386-8ED8-0070129AF44C}" destId="{ED953026-AFA9-4055-B956-21FFE27A21FD}" srcOrd="0" destOrd="0" presId="urn:microsoft.com/office/officeart/2005/8/layout/hierarchy6"/>
    <dgm:cxn modelId="{81B727AD-A2CA-4C37-84FD-358FC805F67B}" type="presParOf" srcId="{07AAD6A7-ADDA-4386-8ED8-0070129AF44C}" destId="{85109936-D354-41FB-ACD3-DDF08093288A}" srcOrd="1" destOrd="0" presId="urn:microsoft.com/office/officeart/2005/8/layout/hierarchy6"/>
    <dgm:cxn modelId="{8F0E62D6-5F62-4196-97F1-C923E30CCBBD}" type="presParOf" srcId="{85109936-D354-41FB-ACD3-DDF08093288A}" destId="{1636F81B-CAF0-4667-9771-E6E471A024F2}" srcOrd="0" destOrd="0" presId="urn:microsoft.com/office/officeart/2005/8/layout/hierarchy6"/>
    <dgm:cxn modelId="{238A6B8E-273D-4B11-B455-14EC7E954AD8}" type="presParOf" srcId="{85109936-D354-41FB-ACD3-DDF08093288A}" destId="{CD710E45-0FEA-43BD-8FA8-252E1C5908EB}" srcOrd="1" destOrd="0" presId="urn:microsoft.com/office/officeart/2005/8/layout/hierarchy6"/>
    <dgm:cxn modelId="{3DF80C50-D904-49DA-9A45-F89404819DB9}" type="presParOf" srcId="{CD710E45-0FEA-43BD-8FA8-252E1C5908EB}" destId="{BBA3E691-F01E-4D5D-A271-0F532D2C8E0B}" srcOrd="0" destOrd="0" presId="urn:microsoft.com/office/officeart/2005/8/layout/hierarchy6"/>
    <dgm:cxn modelId="{0FFF6CA5-D2D1-4607-8A77-883FED6C6133}" type="presParOf" srcId="{CD710E45-0FEA-43BD-8FA8-252E1C5908EB}" destId="{74514986-1CEE-4828-9D7A-6D25E0740B53}" srcOrd="1" destOrd="0" presId="urn:microsoft.com/office/officeart/2005/8/layout/hierarchy6"/>
    <dgm:cxn modelId="{85B8A8ED-7DD7-4623-9710-0846CF277EA2}" type="presParOf" srcId="{74514986-1CEE-4828-9D7A-6D25E0740B53}" destId="{EC4C40DA-BB34-4349-B243-5154EFAF3884}" srcOrd="0" destOrd="0" presId="urn:microsoft.com/office/officeart/2005/8/layout/hierarchy6"/>
    <dgm:cxn modelId="{2FFCBBEE-B2AE-4F02-9A4E-28E24928ED2D}" type="presParOf" srcId="{74514986-1CEE-4828-9D7A-6D25E0740B53}" destId="{F1EC7AF0-77D9-4A43-9CC2-BF49BE5A2199}" srcOrd="1" destOrd="0" presId="urn:microsoft.com/office/officeart/2005/8/layout/hierarchy6"/>
    <dgm:cxn modelId="{277ACDBF-45C0-4BD7-B55A-45B55AC1EE39}" type="presParOf" srcId="{07AAD6A7-ADDA-4386-8ED8-0070129AF44C}" destId="{63EE79EF-9AED-4EEA-B986-3EC101D6B4B9}" srcOrd="2" destOrd="0" presId="urn:microsoft.com/office/officeart/2005/8/layout/hierarchy6"/>
    <dgm:cxn modelId="{65028CBF-2A01-47F5-8356-2E2D78EFD7EC}" type="presParOf" srcId="{07AAD6A7-ADDA-4386-8ED8-0070129AF44C}" destId="{BD8493E2-5CC9-4658-87E5-EB8F901BF6FD}" srcOrd="3" destOrd="0" presId="urn:microsoft.com/office/officeart/2005/8/layout/hierarchy6"/>
    <dgm:cxn modelId="{BB4F52E5-5989-4F15-B574-9607434AD68A}" type="presParOf" srcId="{BD8493E2-5CC9-4658-87E5-EB8F901BF6FD}" destId="{5887E56A-CFC4-417C-AE0F-3029B38E91F1}" srcOrd="0" destOrd="0" presId="urn:microsoft.com/office/officeart/2005/8/layout/hierarchy6"/>
    <dgm:cxn modelId="{9A30EE21-505E-40E6-A23C-59452990D9E0}" type="presParOf" srcId="{BD8493E2-5CC9-4658-87E5-EB8F901BF6FD}" destId="{988A8713-DF0F-4DE5-B3F0-1244E79AA84E}" srcOrd="1" destOrd="0" presId="urn:microsoft.com/office/officeart/2005/8/layout/hierarchy6"/>
    <dgm:cxn modelId="{0FEEAF89-B0C0-4F80-8B04-334AEAB80715}" type="presParOf" srcId="{988A8713-DF0F-4DE5-B3F0-1244E79AA84E}" destId="{E7927C4D-BC35-494C-A2F5-FCAF99F101D1}" srcOrd="0" destOrd="0" presId="urn:microsoft.com/office/officeart/2005/8/layout/hierarchy6"/>
    <dgm:cxn modelId="{C98B77FB-AC57-426E-AADF-9CBF0D7F27A7}" type="presParOf" srcId="{988A8713-DF0F-4DE5-B3F0-1244E79AA84E}" destId="{9DBD0C2C-6E18-4084-8B58-848EE580545F}" srcOrd="1" destOrd="0" presId="urn:microsoft.com/office/officeart/2005/8/layout/hierarchy6"/>
    <dgm:cxn modelId="{F85D4DFA-ECC4-44B0-BA71-6A83FF261C85}" type="presParOf" srcId="{9DBD0C2C-6E18-4084-8B58-848EE580545F}" destId="{E630F3C0-9E3A-4A4A-85E0-ACB32B93921B}" srcOrd="0" destOrd="0" presId="urn:microsoft.com/office/officeart/2005/8/layout/hierarchy6"/>
    <dgm:cxn modelId="{6A5FEB78-2336-479E-A33A-9312A4D1D029}" type="presParOf" srcId="{9DBD0C2C-6E18-4084-8B58-848EE580545F}" destId="{B92B5B3C-C73C-4540-A235-D176168447AF}" srcOrd="1" destOrd="0" presId="urn:microsoft.com/office/officeart/2005/8/layout/hierarchy6"/>
    <dgm:cxn modelId="{05AE4C8C-9634-47E9-8362-346D4ACE6291}" type="presParOf" srcId="{8D2FBAB8-81C8-4AD5-94F4-CEB9F0E72191}" destId="{953EA52E-3E90-4998-A6D7-E808BAB8AB8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DC6C0-420D-4C5D-B33B-F86C78DC12A0}">
      <dsp:nvSpPr>
        <dsp:cNvPr id="0" name=""/>
        <dsp:cNvSpPr/>
      </dsp:nvSpPr>
      <dsp:spPr>
        <a:xfrm>
          <a:off x="3221719" y="0"/>
          <a:ext cx="1786160" cy="1190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65 </a:t>
          </a:r>
          <a:r>
            <a:rPr lang="en-US" sz="1100" b="1" kern="1200" dirty="0" err="1" smtClean="0"/>
            <a:t>yo</a:t>
          </a:r>
          <a:r>
            <a:rPr lang="en-US" sz="1100" b="1" kern="1200" dirty="0" smtClean="0"/>
            <a:t>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Medicare Beneficiary 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/>
            <a:t>Sx</a:t>
          </a:r>
          <a:r>
            <a:rPr lang="en-US" sz="1100" b="1" kern="1200" dirty="0" smtClean="0"/>
            <a:t> clinically </a:t>
          </a:r>
          <a:r>
            <a:rPr lang="en-US" sz="1100" b="1" kern="1200" dirty="0" err="1" smtClean="0"/>
            <a:t>cw</a:t>
          </a:r>
          <a:r>
            <a:rPr lang="en-US" sz="1100" b="1" kern="1200" dirty="0" smtClean="0"/>
            <a:t> LSS x 3months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No </a:t>
          </a:r>
          <a:r>
            <a:rPr lang="en-US" sz="1100" b="1" kern="1200" dirty="0" err="1" smtClean="0"/>
            <a:t>Hx</a:t>
          </a:r>
          <a:r>
            <a:rPr lang="en-US" sz="1100" b="1" kern="1200" dirty="0" smtClean="0"/>
            <a:t> ESI in 3 months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3256596" y="34877"/>
        <a:ext cx="1716406" cy="1121019"/>
      </dsp:txXfrm>
    </dsp:sp>
    <dsp:sp modelId="{ED953026-AFA9-4055-B956-21FFE27A21FD}">
      <dsp:nvSpPr>
        <dsp:cNvPr id="0" name=""/>
        <dsp:cNvSpPr/>
      </dsp:nvSpPr>
      <dsp:spPr>
        <a:xfrm>
          <a:off x="2953795" y="1190773"/>
          <a:ext cx="1161004" cy="476309"/>
        </a:xfrm>
        <a:custGeom>
          <a:avLst/>
          <a:gdLst/>
          <a:ahLst/>
          <a:cxnLst/>
          <a:rect l="0" t="0" r="0" b="0"/>
          <a:pathLst>
            <a:path>
              <a:moveTo>
                <a:pt x="1161004" y="0"/>
              </a:moveTo>
              <a:lnTo>
                <a:pt x="1161004" y="238154"/>
              </a:lnTo>
              <a:lnTo>
                <a:pt x="0" y="238154"/>
              </a:lnTo>
              <a:lnTo>
                <a:pt x="0" y="4763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6F81B-CAF0-4667-9771-E6E471A024F2}">
      <dsp:nvSpPr>
        <dsp:cNvPr id="0" name=""/>
        <dsp:cNvSpPr/>
      </dsp:nvSpPr>
      <dsp:spPr>
        <a:xfrm>
          <a:off x="2060715" y="1667083"/>
          <a:ext cx="1786160" cy="1190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ESI</a:t>
          </a:r>
          <a:endParaRPr lang="en-US" sz="2800" b="1" kern="1200" dirty="0"/>
        </a:p>
      </dsp:txBody>
      <dsp:txXfrm>
        <a:off x="2095592" y="1701960"/>
        <a:ext cx="1716406" cy="1121019"/>
      </dsp:txXfrm>
    </dsp:sp>
    <dsp:sp modelId="{BBA3E691-F01E-4D5D-A271-0F532D2C8E0B}">
      <dsp:nvSpPr>
        <dsp:cNvPr id="0" name=""/>
        <dsp:cNvSpPr/>
      </dsp:nvSpPr>
      <dsp:spPr>
        <a:xfrm>
          <a:off x="2908075" y="2857857"/>
          <a:ext cx="91440" cy="476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630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4C40DA-BB34-4349-B243-5154EFAF3884}">
      <dsp:nvSpPr>
        <dsp:cNvPr id="0" name=""/>
        <dsp:cNvSpPr/>
      </dsp:nvSpPr>
      <dsp:spPr>
        <a:xfrm>
          <a:off x="2060715" y="3334166"/>
          <a:ext cx="1786160" cy="1190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rgbClr val="FF0000"/>
              </a:solidFill>
            </a:rPr>
            <a:t>FU 6,12 months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ODI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ZCQ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NPRS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Co-Interventions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Narcotic usage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Adverse Event</a:t>
          </a:r>
          <a:endParaRPr lang="en-US" sz="900" b="1" kern="1200" dirty="0"/>
        </a:p>
      </dsp:txBody>
      <dsp:txXfrm>
        <a:off x="2095592" y="3369043"/>
        <a:ext cx="1716406" cy="1121019"/>
      </dsp:txXfrm>
    </dsp:sp>
    <dsp:sp modelId="{63EE79EF-9AED-4EEA-B986-3EC101D6B4B9}">
      <dsp:nvSpPr>
        <dsp:cNvPr id="0" name=""/>
        <dsp:cNvSpPr/>
      </dsp:nvSpPr>
      <dsp:spPr>
        <a:xfrm>
          <a:off x="4114800" y="1190773"/>
          <a:ext cx="1161004" cy="476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54"/>
              </a:lnTo>
              <a:lnTo>
                <a:pt x="1161004" y="238154"/>
              </a:lnTo>
              <a:lnTo>
                <a:pt x="1161004" y="4763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87E56A-CFC4-417C-AE0F-3029B38E91F1}">
      <dsp:nvSpPr>
        <dsp:cNvPr id="0" name=""/>
        <dsp:cNvSpPr/>
      </dsp:nvSpPr>
      <dsp:spPr>
        <a:xfrm>
          <a:off x="4382724" y="1667083"/>
          <a:ext cx="1786160" cy="1190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PILD</a:t>
          </a:r>
          <a:endParaRPr lang="en-US" sz="3200" b="1" kern="1200" dirty="0"/>
        </a:p>
      </dsp:txBody>
      <dsp:txXfrm>
        <a:off x="4417601" y="1701960"/>
        <a:ext cx="1716406" cy="1121019"/>
      </dsp:txXfrm>
    </dsp:sp>
    <dsp:sp modelId="{E7927C4D-BC35-494C-A2F5-FCAF99F101D1}">
      <dsp:nvSpPr>
        <dsp:cNvPr id="0" name=""/>
        <dsp:cNvSpPr/>
      </dsp:nvSpPr>
      <dsp:spPr>
        <a:xfrm>
          <a:off x="5230084" y="2857857"/>
          <a:ext cx="91440" cy="476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630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0F3C0-9E3A-4A4A-85E0-ACB32B93921B}">
      <dsp:nvSpPr>
        <dsp:cNvPr id="0" name=""/>
        <dsp:cNvSpPr/>
      </dsp:nvSpPr>
      <dsp:spPr>
        <a:xfrm>
          <a:off x="4382724" y="3334166"/>
          <a:ext cx="1786160" cy="1190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solidFill>
                <a:srgbClr val="FF0000"/>
              </a:solidFill>
            </a:rPr>
            <a:t>FU 6,12, 24 months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ODI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ZCQ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NPRS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Co-Interventions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Narcotic usage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Adverse Event</a:t>
          </a:r>
          <a:endParaRPr lang="en-US" sz="900" b="1" kern="1200" dirty="0"/>
        </a:p>
      </dsp:txBody>
      <dsp:txXfrm>
        <a:off x="4417601" y="3369043"/>
        <a:ext cx="1716406" cy="1121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B364C-6F60-454C-B7BD-D24E7213BDF4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C03FA-2277-4D0F-8421-35333A4AF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27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C03FA-2277-4D0F-8421-35333A4AF7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9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7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704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5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51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8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8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5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6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7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6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BE5AA-6FD0-4284-8B64-D7B832F25092}" type="datetimeFigureOut">
              <a:rPr lang="en-US" smtClean="0"/>
              <a:t>6/6/2015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D13C7-1C05-4D72-BCC3-29C0F6656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5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CAcQjRw&amp;url=http://physioworks.com.au/injuries-conditions-1/spinal-stenosis&amp;ei=X7UhVbjPPPaMsQSo2IGQAw&amp;bvm=bv.89947451,d.b2w&amp;psig=AFQjCNFt-cKiwLSnT0t_GgEdYvM7dENEow&amp;ust=142835887684845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hyperlink" Target="http://www.medgadget.com/2010/05/vertos_mild_lumbar_decompression_system_proving_itself_in_trial.html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hyperlink" Target="http://www.google.com/url?sa=i&amp;rct=j&amp;q=&amp;esrc=s&amp;frm=1&amp;source=images&amp;cd=&amp;cad=rja&amp;docid=TGGp2Ee8UWjybM&amp;tbnid=lWBiaJJZ4TCFYM:&amp;ved=0CAUQjRw&amp;url=http://www.aokainc.com/lumbar-vertebra/&amp;ei=3VTkUtKNH5WksQS6poGoCw&amp;psig=AFQjCNFjqoDrXE1988dyGAAHwPlN2y4RVw&amp;ust=1390781581615286" TargetMode="External"/><Relationship Id="rId4" Type="http://schemas.openxmlformats.org/officeDocument/2006/relationships/image" Target="../media/image2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oKCRPzwPBwgLmM&amp;tbnid=1-lW1ZFxzUjcBM:&amp;ved=0CAUQjRw&amp;url=http://www.eorthopod.com/content/epidural-steroid-injections&amp;ei=RofuUpDwINDksATE7YHwDg&amp;psig=AFQjCNEnMAp_v5R1UeYLVKUKxq6YmkWnVw&amp;ust=1391450222223367" TargetMode="External"/><Relationship Id="rId2" Type="http://schemas.openxmlformats.org/officeDocument/2006/relationships/hyperlink" Target="http://www.accessdata.fda.gov/scripts/cdrh/cfdocs/cfMAUDE/Results.cfm?RequestTimeout=500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.elibrary.einstein.yu.edu/pubmed?term=Coleman%20MH%5bAuthor%5d&amp;cauthor=true&amp;cauthor_uid=21676166" TargetMode="External"/><Relationship Id="rId13" Type="http://schemas.openxmlformats.org/officeDocument/2006/relationships/hyperlink" Target="http://www.ncbi.nlm.nih.gov.elibrary.einstein.yu.edu/pubmed?term=Bowman%20RG%202nd%5bAuthor%5d&amp;cauthor=true&amp;cauthor_uid=23159960" TargetMode="External"/><Relationship Id="rId18" Type="http://schemas.openxmlformats.org/officeDocument/2006/relationships/hyperlink" Target="http://www.ncbi.nlm.nih.gov.elibrary.einstein.yu.edu/pubmed/22673487" TargetMode="External"/><Relationship Id="rId3" Type="http://schemas.openxmlformats.org/officeDocument/2006/relationships/hyperlink" Target="http://www.ncbi.nlm.nih.gov.elibrary.einstein.yu.edu/pubmed?term=Costandi%20S%5bAuthor%5d&amp;cauthor=true&amp;cauthor_uid=22651852" TargetMode="External"/><Relationship Id="rId7" Type="http://schemas.openxmlformats.org/officeDocument/2006/relationships/hyperlink" Target="http://www.ncbi.nlm.nih.gov.elibrary.einstein.yu.edu/pubmed?term=Vallejo%20R%5bAuthor%5d&amp;cauthor=true&amp;cauthor_uid=21676166" TargetMode="External"/><Relationship Id="rId12" Type="http://schemas.openxmlformats.org/officeDocument/2006/relationships/hyperlink" Target="http://www.ncbi.nlm.nih.gov.elibrary.einstein.yu.edu/pubmed?term=Kim%20CK%5bAuthor%5d&amp;cauthor=true&amp;cauthor_uid=23159960" TargetMode="External"/><Relationship Id="rId17" Type="http://schemas.openxmlformats.org/officeDocument/2006/relationships/hyperlink" Target="http://www.ncbi.nlm.nih.gov.elibrary.einstein.yu.edu/pubmed?term=Wong%20WH%5bAuthor%5d&amp;cauthor=true&amp;cauthor_uid=22673487" TargetMode="External"/><Relationship Id="rId2" Type="http://schemas.openxmlformats.org/officeDocument/2006/relationships/hyperlink" Target="http://www.ncbi.nlm.nih.gov.elibrary.einstein.yu.edu/pubmed?term=Mekhail%20N%5bAuthor%5d&amp;cauthor=true&amp;cauthor_uid=22651852" TargetMode="External"/><Relationship Id="rId16" Type="http://schemas.openxmlformats.org/officeDocument/2006/relationships/hyperlink" Target="http://www.ncbi.nlm.nih.gov.elibrary.einstein.yu.edu/pubmed/23159960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ncbi.nlm.nih.gov.elibrary.einstein.yu.edu/pubmed?term=Mekhail%20N%5bAuthor%5d&amp;cauthor=true&amp;cauthor_uid=21676166" TargetMode="External"/><Relationship Id="rId11" Type="http://schemas.openxmlformats.org/officeDocument/2006/relationships/hyperlink" Target="http://www.ncbi.nlm.nih.gov.elibrary.einstein.yu.edu/pubmed?term=Deer%20TR%5bAuthor%5d&amp;cauthor=true&amp;cauthor_uid=23159960" TargetMode="External"/><Relationship Id="rId5" Type="http://schemas.openxmlformats.org/officeDocument/2006/relationships/hyperlink" Target="http://www.ncbi.nlm.nih.gov.elibrary.einstein.yu.edu/pubmed?term=Samuel%20SW%5bAuthor%5d&amp;cauthor=true&amp;cauthor_uid=22651852" TargetMode="External"/><Relationship Id="rId15" Type="http://schemas.openxmlformats.org/officeDocument/2006/relationships/hyperlink" Target="http://www.ncbi.nlm.nih.gov.elibrary.einstein.yu.edu/pubmed?term=Yee%20BS%5bAuthor%5d&amp;cauthor=true&amp;cauthor_uid=23159960" TargetMode="External"/><Relationship Id="rId10" Type="http://schemas.openxmlformats.org/officeDocument/2006/relationships/hyperlink" Target="http://www.ncbi.nlm.nih.gov.elibrary.einstein.yu.edu/pubmed/21676166" TargetMode="External"/><Relationship Id="rId19" Type="http://schemas.openxmlformats.org/officeDocument/2006/relationships/hyperlink" Target="http://www.ncbi.nlm.nih.gov.elibrary.einstein.yu.edu/pubmed/23446067" TargetMode="External"/><Relationship Id="rId4" Type="http://schemas.openxmlformats.org/officeDocument/2006/relationships/hyperlink" Target="http://www.ncbi.nlm.nih.gov.elibrary.einstein.yu.edu/pubmed?term=Abraham%20B%5bAuthor%5d&amp;cauthor=true&amp;cauthor_uid=22651852" TargetMode="External"/><Relationship Id="rId9" Type="http://schemas.openxmlformats.org/officeDocument/2006/relationships/hyperlink" Target="http://www.ncbi.nlm.nih.gov.elibrary.einstein.yu.edu/pubmed?term=Benyamin%20RM%5bAuthor%5d&amp;cauthor=true&amp;cauthor_uid=21676166" TargetMode="External"/><Relationship Id="rId14" Type="http://schemas.openxmlformats.org/officeDocument/2006/relationships/hyperlink" Target="http://www.ncbi.nlm.nih.gov.elibrary.einstein.yu.edu/pubmed?term=Ranson%20MT%5bAuthor%5d&amp;cauthor=true&amp;cauthor_uid=2315996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.elibrary.einstein.yu.edu/pubmed?term=Fourney%20DR%5bAuthor%5d&amp;cauthor=true&amp;cauthor_uid=22407072" TargetMode="External"/><Relationship Id="rId2" Type="http://schemas.openxmlformats.org/officeDocument/2006/relationships/hyperlink" Target="http://www.ncbi.nlm.nih.gov.elibrary.einstein.yu.edu/pubmed?term=Wilkinson%20JS%5bAuthor%5d&amp;cauthor=true&amp;cauthor_uid=22407072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ncbi.nlm.nih.gov.elibrary.einstein.yu.edu/pubmed/22407072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Percutaneous Image Guided Lumbar </a:t>
            </a:r>
            <a:r>
              <a:rPr lang="en-US" dirty="0" smtClean="0"/>
              <a:t>Decompression: </a:t>
            </a:r>
            <a:r>
              <a:rPr lang="en-US" dirty="0" smtClean="0"/>
              <a:t>An </a:t>
            </a:r>
            <a:r>
              <a:rPr lang="en-US" dirty="0" smtClean="0"/>
              <a:t>Innovative Treatment for LSS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Sayed </a:t>
            </a:r>
            <a:r>
              <a:rPr lang="en-US" dirty="0" err="1" smtClean="0"/>
              <a:t>Emal</a:t>
            </a:r>
            <a:r>
              <a:rPr lang="en-US" dirty="0" smtClean="0"/>
              <a:t> </a:t>
            </a:r>
            <a:r>
              <a:rPr lang="en-US" dirty="0" err="1" smtClean="0"/>
              <a:t>Wahezi</a:t>
            </a:r>
            <a:r>
              <a:rPr lang="en-US" dirty="0" smtClean="0"/>
              <a:t>, MD</a:t>
            </a:r>
          </a:p>
          <a:p>
            <a:r>
              <a:rPr lang="en-US" dirty="0" smtClean="0"/>
              <a:t>Program Director, Pain Fellowship</a:t>
            </a:r>
          </a:p>
          <a:p>
            <a:r>
              <a:rPr lang="en-US" dirty="0" smtClean="0"/>
              <a:t>Department of Rehabilitation Medicine</a:t>
            </a:r>
          </a:p>
          <a:p>
            <a:r>
              <a:rPr lang="en-US" dirty="0" smtClean="0"/>
              <a:t>Department of Anesthesia</a:t>
            </a:r>
          </a:p>
          <a:p>
            <a:r>
              <a:rPr lang="en-US" dirty="0" smtClean="0"/>
              <a:t> Montefiore Medical Center</a:t>
            </a:r>
            <a:endParaRPr lang="en-US" dirty="0"/>
          </a:p>
        </p:txBody>
      </p:sp>
      <p:pic>
        <p:nvPicPr>
          <p:cNvPr id="1026" name="Picture 2" descr="http://www.ereleases.com/pic/Montefio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5896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03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4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m</a:t>
            </a:r>
            <a:r>
              <a:rPr lang="en-US" i="1" dirty="0" smtClean="0"/>
              <a:t>ild</a:t>
            </a:r>
            <a:r>
              <a:rPr lang="en-US" dirty="0" smtClean="0"/>
              <a:t>® = PILD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 purposes of this talk </a:t>
            </a:r>
            <a:r>
              <a:rPr lang="en-US" i="1" dirty="0" smtClean="0"/>
              <a:t>mild</a:t>
            </a:r>
            <a:r>
              <a:rPr lang="en-US" dirty="0" smtClean="0"/>
              <a:t>® will be referred to as PILD</a:t>
            </a:r>
          </a:p>
          <a:p>
            <a:r>
              <a:rPr lang="en-US" i="1" dirty="0"/>
              <a:t>m</a:t>
            </a:r>
            <a:r>
              <a:rPr lang="en-US" i="1" dirty="0" smtClean="0"/>
              <a:t>ild</a:t>
            </a:r>
            <a:r>
              <a:rPr lang="en-US" dirty="0" smtClean="0"/>
              <a:t>® is a percutaneous lumbar decompression tool kit produced by </a:t>
            </a:r>
            <a:r>
              <a:rPr lang="en-US" dirty="0" err="1" smtClean="0"/>
              <a:t>Vertos</a:t>
            </a:r>
            <a:r>
              <a:rPr lang="en-US" dirty="0" smtClean="0"/>
              <a:t>® medical</a:t>
            </a:r>
          </a:p>
          <a:p>
            <a:r>
              <a:rPr lang="en-US" dirty="0" smtClean="0"/>
              <a:t>PILD acronym for </a:t>
            </a:r>
            <a:r>
              <a:rPr lang="en-US" b="1" dirty="0" smtClean="0"/>
              <a:t>P</a:t>
            </a:r>
            <a:r>
              <a:rPr lang="en-US" dirty="0" smtClean="0"/>
              <a:t>ercutaneous </a:t>
            </a:r>
            <a:r>
              <a:rPr lang="en-US" b="1" dirty="0" smtClean="0"/>
              <a:t>I</a:t>
            </a:r>
            <a:r>
              <a:rPr lang="en-US" dirty="0" smtClean="0"/>
              <a:t>mage Guided </a:t>
            </a:r>
            <a:r>
              <a:rPr lang="en-US" b="1" dirty="0" smtClean="0"/>
              <a:t>L</a:t>
            </a:r>
            <a:r>
              <a:rPr lang="en-US" dirty="0" smtClean="0"/>
              <a:t>umbar </a:t>
            </a:r>
            <a:r>
              <a:rPr lang="en-US" b="1" dirty="0" smtClean="0"/>
              <a:t>D</a:t>
            </a:r>
            <a:r>
              <a:rPr lang="en-US" dirty="0" smtClean="0"/>
              <a:t>ecompression coined by CMS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16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Understand Lumbar Spinal Stenosis</a:t>
            </a:r>
          </a:p>
          <a:p>
            <a:pPr lvl="1"/>
            <a:r>
              <a:rPr lang="en-US" dirty="0" smtClean="0"/>
              <a:t>Clinical</a:t>
            </a:r>
          </a:p>
          <a:p>
            <a:pPr lvl="1"/>
            <a:r>
              <a:rPr lang="en-US" dirty="0" smtClean="0"/>
              <a:t>Economics </a:t>
            </a:r>
          </a:p>
          <a:p>
            <a:r>
              <a:rPr lang="en-US" dirty="0" smtClean="0"/>
              <a:t>Understand future of Interventional Pain Management</a:t>
            </a:r>
          </a:p>
          <a:p>
            <a:pPr lvl="1"/>
            <a:r>
              <a:rPr lang="en-US" dirty="0" smtClean="0"/>
              <a:t>Cost </a:t>
            </a:r>
          </a:p>
          <a:p>
            <a:pPr lvl="2"/>
            <a:r>
              <a:rPr lang="en-US" dirty="0" smtClean="0"/>
              <a:t>Open surgery</a:t>
            </a:r>
          </a:p>
          <a:p>
            <a:pPr lvl="2"/>
            <a:r>
              <a:rPr lang="en-US" dirty="0" smtClean="0"/>
              <a:t>Percutaneous</a:t>
            </a:r>
          </a:p>
          <a:p>
            <a:pPr lvl="1"/>
            <a:r>
              <a:rPr lang="en-US" dirty="0" smtClean="0"/>
              <a:t>Medicare </a:t>
            </a:r>
            <a:r>
              <a:rPr lang="en-US" dirty="0"/>
              <a:t>I</a:t>
            </a:r>
            <a:r>
              <a:rPr lang="en-US" dirty="0" smtClean="0"/>
              <a:t>nitiatives for Device Investigation</a:t>
            </a:r>
          </a:p>
          <a:p>
            <a:pPr lvl="2"/>
            <a:r>
              <a:rPr lang="en-US" dirty="0" smtClean="0"/>
              <a:t>Coverage with Evidence Development (CED)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05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Introduce LSS</a:t>
            </a:r>
          </a:p>
          <a:p>
            <a:pPr lvl="1"/>
            <a:r>
              <a:rPr lang="en-US" dirty="0"/>
              <a:t>Clinical</a:t>
            </a:r>
          </a:p>
          <a:p>
            <a:pPr lvl="2"/>
            <a:r>
              <a:rPr lang="en-US" dirty="0"/>
              <a:t>Treatment Options</a:t>
            </a:r>
          </a:p>
          <a:p>
            <a:pPr lvl="3"/>
            <a:r>
              <a:rPr lang="en-US" dirty="0"/>
              <a:t>Medication</a:t>
            </a:r>
          </a:p>
          <a:p>
            <a:pPr lvl="3"/>
            <a:r>
              <a:rPr lang="en-US" dirty="0"/>
              <a:t>Physiotherapy</a:t>
            </a:r>
          </a:p>
          <a:p>
            <a:pPr lvl="3"/>
            <a:r>
              <a:rPr lang="en-US" dirty="0"/>
              <a:t>ESI</a:t>
            </a:r>
          </a:p>
          <a:p>
            <a:pPr lvl="3"/>
            <a:r>
              <a:rPr lang="en-US" dirty="0"/>
              <a:t>Surgery</a:t>
            </a:r>
          </a:p>
          <a:p>
            <a:pPr lvl="1"/>
            <a:r>
              <a:rPr lang="en-US" dirty="0" smtClean="0"/>
              <a:t>LSS Epidemiology</a:t>
            </a:r>
          </a:p>
          <a:p>
            <a:r>
              <a:rPr lang="en-US" dirty="0" smtClean="0"/>
              <a:t>Treatment Gap</a:t>
            </a:r>
          </a:p>
          <a:p>
            <a:pPr lvl="1"/>
            <a:r>
              <a:rPr lang="en-US" dirty="0" smtClean="0"/>
              <a:t>Patients who have failed conservative therapy </a:t>
            </a:r>
          </a:p>
          <a:p>
            <a:pPr lvl="1"/>
            <a:r>
              <a:rPr lang="en-US" dirty="0" smtClean="0"/>
              <a:t>Patients who do not want surgery</a:t>
            </a:r>
          </a:p>
          <a:p>
            <a:pPr lvl="1"/>
            <a:r>
              <a:rPr lang="en-US" dirty="0" smtClean="0"/>
              <a:t>Patients who cannot have surgery</a:t>
            </a:r>
          </a:p>
          <a:p>
            <a:r>
              <a:rPr lang="en-US" dirty="0" smtClean="0"/>
              <a:t>PILD</a:t>
            </a:r>
          </a:p>
          <a:p>
            <a:pPr lvl="1"/>
            <a:r>
              <a:rPr lang="en-US" dirty="0" smtClean="0"/>
              <a:t>Technical Aspects</a:t>
            </a:r>
          </a:p>
          <a:p>
            <a:pPr lvl="1"/>
            <a:r>
              <a:rPr lang="en-US" dirty="0"/>
              <a:t>Research</a:t>
            </a:r>
            <a:endParaRPr lang="en-US" dirty="0" smtClean="0"/>
          </a:p>
          <a:p>
            <a:pPr lvl="1"/>
            <a:r>
              <a:rPr lang="en-US" dirty="0" smtClean="0"/>
              <a:t>History</a:t>
            </a:r>
          </a:p>
          <a:p>
            <a:pPr lvl="2"/>
            <a:r>
              <a:rPr lang="en-US" dirty="0" smtClean="0"/>
              <a:t>Past </a:t>
            </a:r>
          </a:p>
          <a:p>
            <a:pPr lvl="2"/>
            <a:r>
              <a:rPr lang="en-US" dirty="0" smtClean="0"/>
              <a:t>Present</a:t>
            </a:r>
          </a:p>
          <a:p>
            <a:pPr lvl="2"/>
            <a:r>
              <a:rPr lang="en-US" dirty="0" smtClean="0"/>
              <a:t>Future</a:t>
            </a:r>
          </a:p>
          <a:p>
            <a:r>
              <a:rPr lang="en-US" dirty="0" smtClean="0"/>
              <a:t>Wrap-up</a:t>
            </a:r>
          </a:p>
          <a:p>
            <a:pPr lvl="1"/>
            <a:r>
              <a:rPr lang="en-US" dirty="0" err="1" smtClean="0"/>
              <a:t>MiDAS</a:t>
            </a:r>
            <a:r>
              <a:rPr lang="en-US" i="1" dirty="0" smtClean="0"/>
              <a:t> </a:t>
            </a:r>
            <a:r>
              <a:rPr lang="en-US" dirty="0" smtClean="0"/>
              <a:t>ENCORE</a:t>
            </a:r>
            <a:endParaRPr lang="en-US" i="1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Spinal Stenosis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Clinical Diagnosis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Walking Intolerance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Standing Intolerance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Improved with rest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Improved with mild </a:t>
            </a:r>
            <a:r>
              <a:rPr lang="en-US" dirty="0" err="1" smtClean="0"/>
              <a:t>truncal</a:t>
            </a:r>
            <a:r>
              <a:rPr lang="en-US" dirty="0" smtClean="0"/>
              <a:t> flexion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Must have Imaging Correlates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MRI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CT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Listhesis</a:t>
            </a:r>
            <a:endParaRPr lang="en-US" dirty="0" smtClean="0"/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smtClean="0"/>
              <a:t>Hypertrophic Facets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smtClean="0"/>
              <a:t>Short Pedicles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smtClean="0"/>
              <a:t>Disc bugle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Ligamentum</a:t>
            </a:r>
            <a:r>
              <a:rPr lang="en-US" dirty="0" smtClean="0"/>
              <a:t> </a:t>
            </a:r>
            <a:r>
              <a:rPr lang="en-US" dirty="0" err="1" smtClean="0"/>
              <a:t>Flavum</a:t>
            </a:r>
            <a:r>
              <a:rPr lang="en-US" dirty="0" smtClean="0"/>
              <a:t> Hypertrophy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n-US" dirty="0" smtClean="0"/>
              <a:t>&gt;90% of patients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733800"/>
            <a:ext cx="23145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2" y="1219200"/>
            <a:ext cx="20764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8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Lumbar Spinal Stenosis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commonly seen in patients &gt; 50 y/o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Growing epidemic in US because of aging population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‘Baby Boomers’ are reaching geriatric 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Incidence is 8-11% of the US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1.3 million patients in active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Estimated 2.4million affected Americans by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patients undergo surgery in their 6</a:t>
            </a:r>
            <a:r>
              <a:rPr lang="en-US" baseline="30000" dirty="0" smtClean="0"/>
              <a:t>th</a:t>
            </a:r>
            <a:r>
              <a:rPr lang="en-US" dirty="0" smtClean="0"/>
              <a:t> and 7</a:t>
            </a:r>
            <a:r>
              <a:rPr lang="en-US" baseline="30000" dirty="0" smtClean="0"/>
              <a:t>th</a:t>
            </a:r>
            <a:r>
              <a:rPr lang="en-US" dirty="0" smtClean="0"/>
              <a:t> decades of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80% improve with surgical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common reason  why spine </a:t>
            </a:r>
            <a:r>
              <a:rPr lang="en-US" dirty="0" smtClean="0"/>
              <a:t>surgery </a:t>
            </a:r>
            <a:r>
              <a:rPr lang="en-US" dirty="0"/>
              <a:t>is performed in elderly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135/1 E</a:t>
            </a:r>
            <a:r>
              <a:rPr lang="en-US" baseline="30000" dirty="0"/>
              <a:t>5</a:t>
            </a:r>
            <a:r>
              <a:rPr lang="en-US" dirty="0"/>
              <a:t>/year Medicare Beneficiaries in 2007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Currently 50million Medicare </a:t>
            </a:r>
            <a:r>
              <a:rPr lang="en-US" dirty="0" smtClean="0"/>
              <a:t>beneficiaries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$15K – $80K for spine </a:t>
            </a:r>
            <a:r>
              <a:rPr lang="en-US" dirty="0" smtClean="0"/>
              <a:t>surgery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$2.7 E</a:t>
            </a:r>
            <a:r>
              <a:rPr lang="en-US" baseline="30000" dirty="0"/>
              <a:t>9 </a:t>
            </a:r>
            <a:r>
              <a:rPr lang="en-US" dirty="0"/>
              <a:t>per year on LSS surgery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&lt;$10K for conservative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0" y="6474490"/>
            <a:ext cx="746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err="1" smtClean="0"/>
              <a:t>Rampersaud</a:t>
            </a:r>
            <a:r>
              <a:rPr lang="en-US" sz="1000" b="1" dirty="0" smtClean="0"/>
              <a:t> Raja Y, et al.  Outcomes </a:t>
            </a:r>
            <a:r>
              <a:rPr lang="en-US" sz="1000" b="1" dirty="0"/>
              <a:t>and cost-utility following surgical treatment of focal lumbar spinal stenosis compared with osteoarthritis of the hip or knee: part 2—estimated lifetime incremental cost-utility </a:t>
            </a:r>
            <a:r>
              <a:rPr lang="en-US" sz="1000" b="1" dirty="0" smtClean="0"/>
              <a:t>ratios.  The Spine Journal. Feb 2013. 14;2. 244-254</a:t>
            </a:r>
            <a:endParaRPr lang="en-US" sz="1000" dirty="0"/>
          </a:p>
        </p:txBody>
      </p:sp>
      <p:sp>
        <p:nvSpPr>
          <p:cNvPr id="45" name="Content Placeholder 4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AutoShape 2" descr="data:image/jpeg;base64,/9j/4AAQSkZJRgABAQAAAQABAAD/2wCEAAkGBhQSEBUUEhQUFRQVFRUYFhcWFBgUFBcVFxQXGBcYFRgXHCYeFxkkGRUVHy8gIycpLCwsFR4xNTAqNSYrLCkBCQoKDgwOGg8PGikfHCQpLCkpKSkpKSkpKSktKSkpKSwpKSkpKSkpKSwpKSwsKSwsKSwsLCkpLCkpLCkpLCkpLP/AABEIAQcAwAMBIgACEQEDEQH/xAAcAAABBAMBAAAAAAAAAAAAAAAABAUGBwECAwj/xABHEAABAwEFAwkDCQUHBQEAAAABAAIDEQQFEiExBkFRBxMiYXGBkaHBIzKxFEJSYnJzgrLRJDNjosI0NZKz4fDxQ1ODk6Ml/8QAGgEAAwEBAQEAAAAAAAAAAAAAAAMEAgEFBv/EACsRAAICAQQBAwMEAwEAAAAAAAABAhEDBBIhMSIyQVETcYFhkaGxQlLBFP/aAAwDAQACEQMRAD8AvFCEIAEIQgDBKrjajlOe2V0Vka04ThMrukCRrgaMiAcqlSTb6+XWawvcymN5EbTwx5E9zaqmrCzCA6nYsydGoqyQx7YW7X5Q+vDCzD4U9U73dymTx5TMbMOI9m+nmCokJStGsMkrY2nNxp2dZS9zN0i3Lg29s1qcGNJZIa0Y8UJpwOhPVqpICqXvnZERxMlixFwe0Ya5uJcB0ae6a00Vx2ZhDGhxqQ0AniQMytwluVmJR2nZCELZkEIQgAQhCABCFzmmDGlziA1oJJOgA1JQBvVFVWF8cp8zpSLKGtjFQHubic7PWmjRwSKDb+2sNS9rxwdGKdxbQrO5GtrLdqhQy5+UuF+VoHMnc7N0Z76Vae0KXWa0tkaHMcHNOYc0ggjqIXU7ONUdUIQunAQhCABCEIAgnK82tji6pwf/AJvVc2RmIbsgfJXftBcjLXZ3wv8AnaHe1w0IVNXhcVosbiyRhz0c3ptI+r38ViRuD9hLNO1oyrXwCdtirnL5OedkBUN6ydT4JZZdjqBr5iXEtBodBXipHZIhHhDQA0ZUHBRzzJrxKIx9xXY7TS0RxhuQcKuO7r61MAoUKunaGipOmdM9VMoa4Ri1oK9tE3T9MVm7OiEIVQkEIQgAQhCAAqv+VW/sLG2Vh6UnSf8AYBoB3n4KflVBymu//RH3TKdeui4zq7GCLoig1XVr6rk8AAHLPieCTPlc5wazMk0AGVUoaP8Ac9yttIdWobXDUHUjWnUpHyb3ZJZ7XaYukY2hpr/0yXZgU+nTyWbhu35PA2uZbmafSOuilezEpfE5xbhJecuIoKHRKxTuZqcaiPSEIVZOCEIQALBWVgoAS3leDYYnSP0aO8ncB3qLQW51rcDLVobUgN92h1rXOvXXiuN+XgbTaObB9lGd3znjUnsOQSt9GNwjh0q/DuWM3Edn+T/g7G7s1tz6g9enZuokFitm417houjJsdW1pvZv6Q3d481I9mbG1sIcMy/Mn07lM9LtaiuihZaQj2fu4OldKQeiA1hNRmR0jTwCkiAFmiphDaqESludghCFsyCEIQAIQsIAFF9udkvlsTTHQTRnoE5Ag6tJ+HWnC/L+5noMGKQjTc0cT+iZrBecuKsh5xpqDxH2aZjVd28WzqK1iuieWTm8DmFhwmrSA2hzqVLbt2YjgNaVfTU+dBuUqfYGsONtSCd+dD1nemq8Zs8XmvKlllN8df2VQiuzrHJSMgpy2WDyCadHMHMag8E0CbGzIOqRQUaTXsUvu2xNiiaxooAPEnUnrqnYIXKzmWXFCpZqsLWVlQRUioOY1GWo61cSm6EIQAJt2gt3NWd7q0NKN+07IU8a9yclGdupfYxt+lJX/C0n1Woq5I4xnuGzgZ55Ak8P9c11tsuXWVtdX7k510HYuNv1HesQ8s0pP7G+kIhLQ9hUv2ftTSwmtMTsxkA2Q6gdROY7VDH6qSbJ2iofHUVNHNrxH+wqci4sySlZXOGSor45Uz3ropwBCEIAEIQgATbfd6iCOur3ZMHE8ewVTkoVtTacdpazcwAdVTmfQLUVbAS2Ozl7q1JcTUkitePcnFzxHWlK/Od+iGjAwNrUnM9m4Jqts1choEhReolb9Px8jOkPNz2wSOfEcw4GhrnUJPd13c/MQ7JkdMYpSruGegyqm27LVzcrH8CK9mh8lNm2YNlxty5z3uBIHRI60zNhVoFNqxY1lNFmiyhdFguc8Rc0tBLagjENRUUqK7wuiEACEIQAKHbcyVfE2uQDjTrJA+FVMVB9uj7dn2P6kzH6jjM3U72JBoMgRxIBzJXG3DTvWbgfXLPMEGugG4DvW1sbVvZ/wkw8c0l9mM9hsk1S+4p8E8Z4uoex2SQP1XazOo5p4OHxVrVowWA3J9NzsxxqNf18V3Sa3PwsLq0w0ca5CgPSr3VShpqFIBlCEIAEIQgDCrt8hfanOArV7uylaV8grCl909h+CrS7j7RudBlXr6lpemT/AEOofrY/Nxpp6Jmfona0iuLLe74ppdou6ZVBHZHJpU3ul/OWZhOZb3mrTSvbT4qENUt2Smqx7TucD4j/AETci4Mkga5ZXCB4zblVppTgDmOzL4LupwBCEIAEIQgAUQ28sv7uTtafiPVS9R3bk/sv/kZ6rcHUkBGrllo4H/jvTrbW5uFezvzUUs1qoaeSe7Xaso3ZDEwb+GRSM0lHNF/gphhk0I3arrGkbpekUsgGnaPirk7QmcHFk6vJmKzSNGronAdrmUHmUsjGQ7B8FwtjPZ0+z+YJSFKYMoQhAAhCEAavbUUVZxNwS0yOFxGenRNK+Ss0qubzZS1SClfaHLTU1W49NfodQ72gdJ2X+yEzSDVPdoOdeIBy6wEz2ltCVnSvwRqRwZqpJsi/pvH1QfNRppzUj2SHtH/YHxVGTowScR9KvEU6v+V0XMM6VeqnmSuimAEIQgAQhCAMFRvbu0BtkIpXG9rR1Z1qPDzUkKhPKJPnBHnq99d2QDfVajyzq7INLLQpwnttYITwMjfOvqm+0QmqUTWekcTNTm89WOlB4Cq8fVuX1EfUaeONwid4JalPFjFS3rI+KabJZHFPN2t6bPtN+K9XSyuJ4+uilLgmt/vIs0hGuHLxCXs0TdtGP2WX7I/MEusvuN+yPgtex5x1QhC4AIQhAGCVXF8vBtMhG958qD0ViTSYWk8ASqslmq4uO81PDM1TIOrZuEdzokmKrW7jhGQ0yqB5BN9qHSK68/0WZ/N3faK4Tvq4pWmaqhmTG48nER5qS7IDOTsb6qO1071JdkBlIetvwKpm+BA9xzAyPbvaG1760SgJssj/ANrnH1Ij5OTmp2AIQhAAhCEAYKr3buStsYPoxDzcf0VhFV3tsa24dUTPi5Nxeo4xsFmrnv3DisTs+ccyaHySqzy0NMNa0+1TPMd1VxbmG9gp2KXxy5nE9RSlixKQvu2z59qyJBG/E7JrHAnfkDVKLrGXcuF/x0Y88WO8gs6ao5NojNLerYsvXlCsk0Rijc9z30a32bm5kilS6il93SYomHXot8aZrznDMWvaeDgfA1V/7My1szeokedfVX5caglRDF2OyEIU5oEIQgBFfEmGCQ8GO+CrNjekP0qrG2jfSyyn6tPEgKB2KIE51XX6GUYJVI3a01FK0GWfUutnIcSetdLTEAzI5+nV3EJJZH0fTipowf020VZcibQ6W5nRaQE8bJS9GRu4EHxB/RNk8dY+6qiO0V9TQGMQyujxB2LCaVoRSviVRprnFxIs3DLJsklLfMPpRxHwqPVPSrrk7t73va6R7nvdjBc41JpmASexWIFucdroUZQhCwAIQhAGCq820aRbakGhjbTgaVqrDUA5ZZyyxR4SQTOzMGhFA46pmN+VHGILJaKPY7Wjm+FaUW1qe0vJjFGGmEbgKDLuKg1x3tKZIw6RxbjbUGmYxDfSqUXneEzJZGCQgNe7Kg49YS1hcdQkv9f+lbyRlhcn3ZYV0NqBXgtNp5WMhJe4CoIFeJByUNu7b2SJobJFjpo5poT1nKngmy/NoH2pzXOAaG1DWg11Op4mi5j0uT6ttUrFSyx28DSNV6LuWzNZAwN0LQ7WubmglednDNejbq/cRfds/KFZqekTQFaEIUgwEIQgBq2n/sknYPzBQeyylp6q1Ksi0QNe0tcAWkUIO9UxtHfUlnts0TQ3Ax9GgjPDQHXfqm447vE6pbSUWzOo4FpHYQQksJpIE0XdtI99GvjaMTHFjgSakbjXraUjsG2HtWmZjWszBLcRIy1ohwe2UTe5cNlhQNq0DqUB24ZSSIdUnxapTaNrrPHFi5xpNOi1uZO8Cg07VWlvt75pHPkJLnEmlcm13N4BL0OOSk2+gzyVUTXk0e4vAAqGyZkVOThWpVsqt+R5wpaBvrGfIj0VkJmZ+dCo9GUIQlHQQhCABV1y1/2SEfxx+UqxVWXLefZWX71/+WmYvWjkuiuLvNHt6nNPmE67SNpa5vtk+Ofqm2x2clrnD5mGvYTSp7067T/2qQ8cJ8WAp25PUKvhr+RmxrDb+bGly5P1C6ErkDUq0kBwzXom4H4rJAeMMR/kC87O1XoHZKbFYbOf4LB4Np6KTU9IZAd0IQoxgIQhAGCqM5RG0vKeu/Ae7AFeZVL8qlmLbwLjo+Jhb2Nq017wU/A/IzLoS3bbgyyxucKhsxB4jLUFMltiAe7CatqaHqKXRNPyR7TkWyMNO0FNxCfigrcl8nZydJM5tC1YM+xdStIdFQJLD5IJQJrQ0npFjCBxDXOr+YeKtFU/yVyUt5H0oXjzafRXAF5+deY2PRlCEJJoEIQgAVSct1odz1lZXo4ZXU+tia2vgSrbVLcs01bwibvbCD4vd+idhVzRmXQl2NDMFoxjoljWnqxPAB7jmk+1MWG1PadQ2MZae41F0ilhtR+tC3+ap+CQW+1mR2I64Wg/haB6JWLFJ6qWT26/oryTX/nUfyIy5axhYk07VvGF6x55q7VX9sZ/YLP901UC8L0FspFhsNnH8Jh8Wg+ql1PSNwHZCEKIYCEIQAKpuWKL9phdxiI8Hk+qtkqruWSL2lndxbIPAtPqm4fWcl0Md4OY6zmnv81E49bQde0KNpXapjhjI/7QB7KkJIqsENqOZXbNJTksRaImOSzEMk8USzkzlpeLB9Jkg/lr6K5wqQ5PpMN5QdZePFjh6q7wodR6hkOjKEIU5sEIQgDUqheU68Gz3s8MoeabHESDUYhVx7wX07lbO3u0fyKwySg+0IwRDeZHZN8M3fhVE3BZDJaIw4lznytLnHMkl1SSd5OZT8S2xc/hGe5KJIIm4LvkB1daGjuY136hMjypdt1ZBFRraUklklFNKGg9Cog8o0EnPG5vtsdqlFSSj1RydqB3rtHokzX1cSlUeivJDR69DbPsw2SAcIYh4MC89kb16NsUWGNjfosaPBoCl1Psbgd0IQoxgIQhAAVW3LJDVtmdwMg8Q0+isiqpjlI2n+U2jmmfu4C4A/Sfo49QFKJ2FNzMyfBGpHdFnU0j+YrkUB2QHaglXrhUYbs5SldI9Fxec11iXTJINhP7xs/2j+Uq8wqa5NLvMlva6hwxNc4ncCRhaPE1/CVcoUOofkNj0ZQhCnNAsFZXG12gRsc92jGlx7GipQBTPLFfnPWxlmbXDZxV/AySAeNGgf4imTZtlJg76DXv72tJHnRNElrdPNJM+pdK9zzXM9IkgdwoO5PV3vwQTO+kGxj8Rq7yHmrcy24Nq9+P3OYOclv25/Y3vy8jLzVfmRNHfmSkd13Y+0zMgZ70jqV4De49gqk7n1Oas7kkuHCx9qcM5OhH1MB6R7zl3IjFYMW1ewZJ/UnuK6v+BjLXOyMUY2QtaNMmgDzoSk7GpXtCP220ffyfmScKiPSEsWXLDjtMLaVrLGCOIxio8Kr0GAqH2PjxW+zD+KPIE+ivkKPU+pDIGUIQpjYLCysFADDttfostje6vTcMEfHG4a9wqe5UQ1qnHKvfJktQgHuwip63vAOfY2nioW0K/BGo2KmwaFo5y3cclzfGaAkGhJAPGlK08U8yjQLtGtYwui6DLT5I7Dhs8spHvvDQepg/UlT1R3k/snN3fCDq4F5/ESfhRSMLy8juTY5cIEIQsHQUM5WL45m7nsDqPnIibxIOb6fhBr2qZFUryv3yJrcyFpqIGdIcJH507Q0DxTcMd00jMnSIdZY6BOM0lIWt4kuPwHlVJYmrrb5M6cAB4f6qzJ5TivydxLbjlL8Gt2Xa+0zMhjFXSOp2D5xPYKleiLusDYYmRMFGsaGjsCrnkh2c9+1yA51ZFU7vnup4N7irPUuee518HIrg84XlIXWiYnUzS/ncPQLAReDaWib76X/McgK5dCmPexP942b7z+hyvUKitif7xs33n9DleoUep9QyHRlCEKY2C1cVsmLba9TZ7DNIKYsOFtdMTzhHxXUrdAUne9r560yyH50j3dxcaeVEnXNmq6L1UqVCGYEZc5rGirnEADiSaAeKe9tLtbZ52QNz5mFgJ4vcS9x8XJbyZXWJrficKthaX9WM5M7/AHj3BJeUGbFeM++ha3L6rAKJTleSvg1XFjAwZLdjKkDiQPE0WoCU3c2s8TfpSxjxeB6pr6MnoKxWYRxsY3JrGtaN+QAA+C7rAWV5I8EIQgBPbrU2ON8jvdY1zndjQSfgvNc1rM80k7vele556sRJp3DLuV0cqe1JsdhIYGulnJjYHCoALTjcRvoN3EhUxYYS5gczpAChAzcwgZhw36KnTyjFuxU030KoNR1ZrRsDpZGxt957g0fac6g+Ky0/7/VSfkyufnreHuHRgbj6sZ6LR8T3BUzpXI7ba2lvXNdbbPBHCzSNgbXjTU95qUtQheb2MPO9/wAeG2TgaCWT8xPqUmCctp7I4W+dpBxc44gbyCaggcEmju2V2kbz+Er04yVdiWnY88n7AbxgruLj34XK7wqHu+d932qzzSsdTESWso5+ClCafiGSvGxW1k0bZI3BzHCrXDQhRZpKUuGMimlyKEIQkmjCrXlfvM1hs4ORxSOHYcLe73vJWRI8AEnIAEnsGqo3afaGO8rbis7SMMYa3FkZaEkltdCK0pvTMckpJs402uBgbqtnnJZLSDQgg8CKFc5Gk0aNSQB2k0HxXo2qsV9y3uSe7THYTI4UM0hdmKVYOizyB8VV1+WkyWqd51dNJ5OI9Ff9gsojijYNGMa0fhaB6Lzzbv38v3sv+Y5S4Xc2zUuqNU5bMQY7dZm8Zmnh7vS/pTcxhOgJ7AT8E87KSczeVl5w83V598UFCxwGZ0qaKjJJKL5MpOy9llYCyvMHAhCEAVRy43TaJWwSRx44YseLACXtc6mbgPmYWjPcVV0HP2VzJCxzOcbiaHghkrOPX2r1OQmPazZKG3wc1LkRmx4AxMdxbXcd4R+gdFA3xeXyh0bow6JzWkP0oST596tzkils/wAkIYaTk+3aXVcS3JrgD80t8M1X16cltvsxOCMWhlaAx5upuJYcxkkln2ZvJjw9ljtDXNNWua2jgeINUW0q9jTpnoqqFFeTy1W59nd8vYWuDqRlwAkc2meMDr35VUqQZKD5XrOW3q9xNMcUTmkVGTW4Tn2gqLWOa1OzjdOaZdHE6nbTReh9ptiLNbyw2hriY6hpa8sNDqCRqMl02Z2Qs9ga9tnDwJHBzsTy/MCgpXTJB1M85zXlK4jnJHuc36RqQpFsxt1LZP3clGnMxvq6Ou8gatPYrmv/AGGsdsznhGPL2jehJl9Zuveo6eRSxVydaKcOc9aLiVHbMXNyvwPIbO3miTTEHB0Y6zo4eCsBjgQCDUHMHcoRDyN3e0glsrqEGjpXUNNxApUdSmzGAAACgAoANABoF0yNe1jZDYbQIWF8jonta0GhJcKZHiASe5eaog9pwkPa6PpE0Ieyh948BprxXquiTy3fG4uLmMJc3A4loJcz6JNKlvUuUdTooiTaaK02Z7Z2YZmsPNyNGJrn0yP1TUjqWnJ5DG+2xi2yBoaQ6OtA18gOTHnr1GmbU87VcktohkfJYvaxEk81X2jBrQVyeOFM1FDcdr0Nkn/9btfDiuxbjwjT8uz0mSvP23M8kF7WksdhOJpAAFMLmgjIiilGxm095tnhhlgmkhLg1xkjOJjTlix7w3XPcCpPtVyXwW+fn3ySxvLWtODDQ4RQE4gc1xmeiqLHyg2mPfG7hWNop/hoSm68toZJ5eclDakAEAUFAry2b5O7NZInRlrZ8Ti7FNHG5wyAoDh0yTXe3I1YpXYo+cgzqRGQWdzXg07lnYrs1uI5svyqPhjZFKBMxoAa4Owyho0Brk6g7NN6si5drbNajSKQF9K4CML6DXI+igjeQmPFnan4d1I2h3VnWnkn3ZnkthsVobO2aZ7mhwDXYQ3pCleiFoyyboQhdOAhCEAYoiiyhAGKLKEIAEIQgAQhCABCEIAEIQgDFFlCEAYohCEAZQhCABCEIAEIQgD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3975" y="-1798638"/>
            <a:ext cx="2733675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28800"/>
            <a:ext cx="2209800" cy="3026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06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Gap for LSS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Side Effects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Nerve </a:t>
            </a:r>
            <a:r>
              <a:rPr lang="en-US" dirty="0"/>
              <a:t>root damage (1 in 1,000) or bowel/bladder incontinence (1 in 10,000). </a:t>
            </a:r>
            <a:r>
              <a:rPr lang="en-US" dirty="0" smtClean="0"/>
              <a:t>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Cerebrospinal fluid leak (1% to 3% of the time). 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Infections </a:t>
            </a:r>
            <a:r>
              <a:rPr lang="en-US" dirty="0"/>
              <a:t>(about 1% of any elective cases). 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Postoperative instability of the operated level (5 to 10% of cases). 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No improvement of pain (10-40%)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Infection (5-10%)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Pseudoarthrosis</a:t>
            </a:r>
            <a:r>
              <a:rPr lang="en-US" dirty="0" smtClean="0"/>
              <a:t> (5-40%)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Pain from graft site (15-30%)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2" y="2357437"/>
            <a:ext cx="2443163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8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Gap for LSS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Poor Candidates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COPD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CHF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Uncontrolled HTN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Osteoporosis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Diabetics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Obese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Patients using high dose and chronic opiates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Low BMI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Patients do not want surgery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2" y="2357437"/>
            <a:ext cx="2443163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10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Conservative Treatment Gap for LSS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Less than 40% of patients with moderate to severe LSS with claudication improve long-term with conservative </a:t>
            </a:r>
            <a:r>
              <a:rPr lang="en-US" dirty="0" err="1" smtClean="0"/>
              <a:t>Tx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Medications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Patients may improve, but they want longer periods of non-treatment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96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www.vertosmed.com/products/images/Image_38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70000"/>
            <a:ext cx="7239000" cy="482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61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 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469106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Percutaneous Option for patients with Lumbar Spinal Stenosis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Incidence = 1.2 million persons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Walking and standing intolerance with temporally associated pain in the legs resolved with 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Indicated in select cohort of patients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LSS primarily due to </a:t>
            </a:r>
            <a:r>
              <a:rPr lang="en-US" sz="1400" dirty="0" err="1" smtClean="0"/>
              <a:t>Ligamentum</a:t>
            </a:r>
            <a:r>
              <a:rPr lang="en-US" sz="1400" dirty="0" smtClean="0"/>
              <a:t> </a:t>
            </a:r>
            <a:r>
              <a:rPr lang="en-US" sz="1400" dirty="0" err="1" smtClean="0"/>
              <a:t>Flavum</a:t>
            </a:r>
            <a:r>
              <a:rPr lang="en-US" sz="1400" dirty="0" smtClean="0"/>
              <a:t> </a:t>
            </a:r>
            <a:r>
              <a:rPr lang="en-US" sz="1400" dirty="0" err="1" smtClean="0"/>
              <a:t>Hypertrophyy</a:t>
            </a:r>
            <a:endParaRPr lang="en-US" sz="14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94% patients with LSS have symptoms due to LFH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DDD, disc bulge, facet hypertrophy should be ruled out as cause of symptoms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Failed oral pharmaceuticals, PT, Epidurals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*Patients with standing and walking pain as primary quality of life limitation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04800" y="6257836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Hall S, </a:t>
            </a:r>
            <a:r>
              <a:rPr lang="en-US" sz="1100" dirty="0" err="1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Bartleson</a:t>
            </a: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 JD, </a:t>
            </a:r>
            <a:r>
              <a:rPr lang="en-US" sz="1100" dirty="0" err="1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Onofrio</a:t>
            </a: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 BM, Baker HL, Okazaki H, </a:t>
            </a:r>
            <a:r>
              <a:rPr lang="en-US" sz="1100" dirty="0" err="1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O’Duffy</a:t>
            </a: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 JD. Lumbar spinal stenosis. Clinical features, diagnostic procedures and results of surgical treatment in 68 patients. </a:t>
            </a:r>
            <a:r>
              <a:rPr lang="en-US" sz="1100" i="1" dirty="0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Ann Intern Med</a:t>
            </a: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ea typeface="Calibri" pitchFamily="34" charset="0"/>
                <a:cs typeface="Arial" pitchFamily="34" charset="0"/>
              </a:rPr>
              <a:t> 1985;103(2):271–5.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685800"/>
            <a:ext cx="236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0288" y="685800"/>
            <a:ext cx="262159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0763" y="3505199"/>
            <a:ext cx="2631122" cy="2747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3529011"/>
            <a:ext cx="2484915" cy="27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5439885" y="709612"/>
            <a:ext cx="762000" cy="4333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911622" y="723899"/>
            <a:ext cx="762000" cy="4333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001000" y="3529011"/>
            <a:ext cx="762000" cy="4333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39885" y="3529011"/>
            <a:ext cx="762000" cy="4333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0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</a:t>
            </a:r>
            <a:br>
              <a:rPr lang="en-US" dirty="0" smtClean="0"/>
            </a:br>
            <a:r>
              <a:rPr lang="en-US" dirty="0" smtClean="0"/>
              <a:t>Patient </a:t>
            </a:r>
            <a:r>
              <a:rPr lang="en-US" dirty="0" err="1" smtClean="0"/>
              <a:t>Patient</a:t>
            </a:r>
            <a:r>
              <a:rPr lang="en-US" dirty="0" smtClean="0"/>
              <a:t>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Patient Positioning for Procedure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Elimination of lumbar lordosis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Conscious Sedation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Epidural needle placed at, or below, working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Inject contrast into epidural space until contrast flows into epidural space at working level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Begin PILD on left or right side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Procedure  has laterality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7" name="Picture 2" descr="H:\Animation\Stills\mild_stills\stills\0-42.jpg"/>
          <p:cNvPicPr>
            <a:picLocks noChangeAspect="1" noChangeArrowheads="1"/>
          </p:cNvPicPr>
          <p:nvPr/>
        </p:nvPicPr>
        <p:blipFill>
          <a:blip r:embed="rId2" cstate="print"/>
          <a:srcRect l="3125" t="11111" r="15625"/>
          <a:stretch>
            <a:fillRect/>
          </a:stretch>
        </p:blipFill>
        <p:spPr bwMode="auto">
          <a:xfrm>
            <a:off x="3924300" y="685800"/>
            <a:ext cx="4952999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spine with callou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948647" y="3950530"/>
            <a:ext cx="2766477" cy="2300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Freeform 5"/>
          <p:cNvSpPr/>
          <p:nvPr/>
        </p:nvSpPr>
        <p:spPr>
          <a:xfrm>
            <a:off x="4348162" y="4283818"/>
            <a:ext cx="732443" cy="684969"/>
          </a:xfrm>
          <a:custGeom>
            <a:avLst/>
            <a:gdLst>
              <a:gd name="connsiteX0" fmla="*/ 116659 w 732443"/>
              <a:gd name="connsiteY0" fmla="*/ 200798 h 684969"/>
              <a:gd name="connsiteX1" fmla="*/ 440509 w 732443"/>
              <a:gd name="connsiteY1" fmla="*/ 19823 h 684969"/>
              <a:gd name="connsiteX2" fmla="*/ 697684 w 732443"/>
              <a:gd name="connsiteY2" fmla="*/ 29348 h 684969"/>
              <a:gd name="connsiteX3" fmla="*/ 716734 w 732443"/>
              <a:gd name="connsiteY3" fmla="*/ 238898 h 684969"/>
              <a:gd name="connsiteX4" fmla="*/ 573859 w 732443"/>
              <a:gd name="connsiteY4" fmla="*/ 315098 h 684969"/>
              <a:gd name="connsiteX5" fmla="*/ 297634 w 732443"/>
              <a:gd name="connsiteY5" fmla="*/ 410348 h 684969"/>
              <a:gd name="connsiteX6" fmla="*/ 97609 w 732443"/>
              <a:gd name="connsiteY6" fmla="*/ 677048 h 684969"/>
              <a:gd name="connsiteX7" fmla="*/ 2359 w 732443"/>
              <a:gd name="connsiteY7" fmla="*/ 591323 h 684969"/>
              <a:gd name="connsiteX8" fmla="*/ 40459 w 732443"/>
              <a:gd name="connsiteY8" fmla="*/ 353198 h 684969"/>
              <a:gd name="connsiteX9" fmla="*/ 164284 w 732443"/>
              <a:gd name="connsiteY9" fmla="*/ 162698 h 684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2443" h="684969">
                <a:moveTo>
                  <a:pt x="116659" y="200798"/>
                </a:moveTo>
                <a:cubicBezTo>
                  <a:pt x="230165" y="124598"/>
                  <a:pt x="343672" y="48398"/>
                  <a:pt x="440509" y="19823"/>
                </a:cubicBezTo>
                <a:cubicBezTo>
                  <a:pt x="537346" y="-8752"/>
                  <a:pt x="651647" y="-7164"/>
                  <a:pt x="697684" y="29348"/>
                </a:cubicBezTo>
                <a:cubicBezTo>
                  <a:pt x="743721" y="65860"/>
                  <a:pt x="737372" y="191273"/>
                  <a:pt x="716734" y="238898"/>
                </a:cubicBezTo>
                <a:cubicBezTo>
                  <a:pt x="696097" y="286523"/>
                  <a:pt x="643709" y="286523"/>
                  <a:pt x="573859" y="315098"/>
                </a:cubicBezTo>
                <a:cubicBezTo>
                  <a:pt x="504009" y="343673"/>
                  <a:pt x="377009" y="350023"/>
                  <a:pt x="297634" y="410348"/>
                </a:cubicBezTo>
                <a:cubicBezTo>
                  <a:pt x="218259" y="470673"/>
                  <a:pt x="146821" y="646886"/>
                  <a:pt x="97609" y="677048"/>
                </a:cubicBezTo>
                <a:cubicBezTo>
                  <a:pt x="48397" y="707210"/>
                  <a:pt x="11884" y="645298"/>
                  <a:pt x="2359" y="591323"/>
                </a:cubicBezTo>
                <a:cubicBezTo>
                  <a:pt x="-7166" y="537348"/>
                  <a:pt x="13472" y="424635"/>
                  <a:pt x="40459" y="353198"/>
                </a:cubicBezTo>
                <a:cubicBezTo>
                  <a:pt x="67446" y="281761"/>
                  <a:pt x="115865" y="222229"/>
                  <a:pt x="164284" y="162698"/>
                </a:cubicBezTo>
              </a:path>
            </a:pathLst>
          </a:custGeom>
          <a:blipFill>
            <a:blip r:embed="rId4"/>
            <a:tile tx="0" ty="0" sx="100000" sy="100000" flip="none" algn="tl"/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19600" y="4959678"/>
            <a:ext cx="0" cy="381000"/>
          </a:xfrm>
          <a:prstGeom prst="straightConnector1">
            <a:avLst/>
          </a:prstGeom>
          <a:ln w="2857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72000" y="5013317"/>
            <a:ext cx="0" cy="136861"/>
          </a:xfrm>
          <a:prstGeom prst="straightConnector1">
            <a:avLst/>
          </a:prstGeom>
          <a:ln w="63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owchart: Manual Input 18"/>
          <p:cNvSpPr/>
          <p:nvPr/>
        </p:nvSpPr>
        <p:spPr>
          <a:xfrm rot="21423961">
            <a:off x="7617515" y="1922464"/>
            <a:ext cx="685801" cy="133350"/>
          </a:xfrm>
          <a:prstGeom prst="flowChartManualInput">
            <a:avLst/>
          </a:prstGeom>
          <a:solidFill>
            <a:schemeClr val="bg1">
              <a:alpha val="18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7162800" y="199085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865195" y="14478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38749"/>
            <a:ext cx="3048000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91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 Instruments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Portal Stabilizer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Depth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Bone </a:t>
            </a:r>
            <a:r>
              <a:rPr lang="en-US" dirty="0" err="1" smtClean="0"/>
              <a:t>Rongeur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Tissue Sculptor</a:t>
            </a:r>
            <a:endParaRPr lang="en-US" dirty="0"/>
          </a:p>
        </p:txBody>
      </p:sp>
      <p:pic>
        <p:nvPicPr>
          <p:cNvPr id="5" name="Picture 2" descr="C:\Users\hgarlichs\Documents\Animation\Stills\New Toolkit\2-10.jpg"/>
          <p:cNvPicPr>
            <a:picLocks noChangeAspect="1" noChangeArrowheads="1"/>
          </p:cNvPicPr>
          <p:nvPr/>
        </p:nvPicPr>
        <p:blipFill>
          <a:blip r:embed="rId2" cstate="print"/>
          <a:srcRect l="5379" b="7620"/>
          <a:stretch>
            <a:fillRect/>
          </a:stretch>
        </p:blipFill>
        <p:spPr bwMode="gray">
          <a:xfrm>
            <a:off x="3124200" y="1038225"/>
            <a:ext cx="2775582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 descr="C:\Users\hgarlichs\Documents\Animation\Stills\New Toolkit\still_2-25CMYK.jpg"/>
          <p:cNvPicPr>
            <a:picLocks noChangeAspect="1" noChangeArrowheads="1"/>
          </p:cNvPicPr>
          <p:nvPr/>
        </p:nvPicPr>
        <p:blipFill>
          <a:blip r:embed="rId3" cstate="print"/>
          <a:srcRect t="3899"/>
          <a:stretch>
            <a:fillRect/>
          </a:stretch>
        </p:blipFill>
        <p:spPr bwMode="auto">
          <a:xfrm>
            <a:off x="6096000" y="1009650"/>
            <a:ext cx="2895600" cy="1878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E:\Large Jpgs\Image_38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486719">
            <a:off x="2921863" y="3760571"/>
            <a:ext cx="3157732" cy="1000166"/>
          </a:xfrm>
          <a:prstGeom prst="rect">
            <a:avLst/>
          </a:prstGeom>
          <a:noFill/>
        </p:spPr>
      </p:pic>
      <p:pic>
        <p:nvPicPr>
          <p:cNvPr id="8" name="Picture 3" descr="E:\Large Jpgs\Image_3948.jpg"/>
          <p:cNvPicPr>
            <a:picLocks noChangeAspect="1" noChangeArrowheads="1"/>
          </p:cNvPicPr>
          <p:nvPr/>
        </p:nvPicPr>
        <p:blipFill>
          <a:blip r:embed="rId5" cstate="print"/>
          <a:srcRect t="33333" r="10811" b="25000"/>
          <a:stretch>
            <a:fillRect/>
          </a:stretch>
        </p:blipFill>
        <p:spPr bwMode="auto">
          <a:xfrm rot="21042591" flipH="1">
            <a:off x="6160066" y="3779374"/>
            <a:ext cx="2514600" cy="762000"/>
          </a:xfrm>
          <a:prstGeom prst="rect">
            <a:avLst/>
          </a:prstGeom>
          <a:noFill/>
        </p:spPr>
      </p:pic>
      <p:pic>
        <p:nvPicPr>
          <p:cNvPr id="9" name="Picture 2" descr="C:\Users\hgarlichs\Documents\Resources\Shoot- One Image\April 2010\Final\Small Jpgs\Image_3965.jpg"/>
          <p:cNvPicPr>
            <a:picLocks noChangeAspect="1" noChangeArrowheads="1"/>
          </p:cNvPicPr>
          <p:nvPr/>
        </p:nvPicPr>
        <p:blipFill>
          <a:blip r:embed="rId6" cstate="print"/>
          <a:srcRect l="42535" t="33333" r="17188" b="47916"/>
          <a:stretch>
            <a:fillRect/>
          </a:stretch>
        </p:blipFill>
        <p:spPr bwMode="auto">
          <a:xfrm rot="21257382" flipH="1">
            <a:off x="6438900" y="4616165"/>
            <a:ext cx="2209800" cy="6858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657600" y="3120152"/>
            <a:ext cx="1451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5.1mm Portal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934200" y="3200400"/>
            <a:ext cx="1643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Portal Stabilizer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99516" y="5164589"/>
            <a:ext cx="142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Depth  Guide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17992" y="5220559"/>
            <a:ext cx="2024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Bone </a:t>
            </a:r>
            <a:r>
              <a:rPr lang="en-US" dirty="0" err="1" smtClean="0"/>
              <a:t>Rongeur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And Tissue Sculptor</a:t>
            </a:r>
            <a:endParaRPr lang="en-US" dirty="0"/>
          </a:p>
        </p:txBody>
      </p:sp>
      <p:sp>
        <p:nvSpPr>
          <p:cNvPr id="14" name="AutoShape 2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28575" y="-852488"/>
            <a:ext cx="315277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9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 Performance</a:t>
            </a:r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3657600"/>
            <a:ext cx="2981325" cy="223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Contralateral Oblique 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Allows visualization 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Lamina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Laminar Depth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Interlaminar</a:t>
            </a:r>
            <a:r>
              <a:rPr lang="en-US" dirty="0" smtClean="0"/>
              <a:t> space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Spinal Can al Depth</a:t>
            </a:r>
            <a:endParaRPr lang="en-US" dirty="0"/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Assess post decompression contrast flow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27" y="3678994"/>
            <a:ext cx="2968673" cy="222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hjd.med.nyu.edu/spine/sites/default/files/spine/figuretw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356" y="1141904"/>
            <a:ext cx="3958644" cy="205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www.aokainc.com/wp-content/uploads/2013/08/lumbar-vertebra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44095"/>
            <a:ext cx="2219325" cy="213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c 8"/>
          <p:cNvSpPr/>
          <p:nvPr/>
        </p:nvSpPr>
        <p:spPr>
          <a:xfrm rot="2623699">
            <a:off x="2780220" y="446001"/>
            <a:ext cx="2408774" cy="2786994"/>
          </a:xfrm>
          <a:prstGeom prst="arc">
            <a:avLst>
              <a:gd name="adj1" fmla="val 16200000"/>
              <a:gd name="adj2" fmla="val 5474184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/>
          <p:cNvSpPr/>
          <p:nvPr/>
        </p:nvSpPr>
        <p:spPr>
          <a:xfrm>
            <a:off x="2442156" y="1839498"/>
            <a:ext cx="457200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124200" y="1141904"/>
            <a:ext cx="1600200" cy="1525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hord 12"/>
          <p:cNvSpPr/>
          <p:nvPr/>
        </p:nvSpPr>
        <p:spPr>
          <a:xfrm rot="20349861">
            <a:off x="2697393" y="2389179"/>
            <a:ext cx="652155" cy="718740"/>
          </a:xfrm>
          <a:prstGeom prst="cho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727303">
            <a:off x="4676771" y="677158"/>
            <a:ext cx="403813" cy="511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rcRect l="8711" t="17869" r="31761" b="21193"/>
          <a:stretch>
            <a:fillRect/>
          </a:stretch>
        </p:blipFill>
        <p:spPr bwMode="auto">
          <a:xfrm rot="16200000" flipH="1">
            <a:off x="385368" y="3565057"/>
            <a:ext cx="2245023" cy="2435861"/>
          </a:xfrm>
          <a:prstGeom prst="rect">
            <a:avLst/>
          </a:prstGeom>
          <a:ln w="12700">
            <a:solidFill>
              <a:srgbClr val="4D4D4D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Straight Connector 15"/>
          <p:cNvCxnSpPr/>
          <p:nvPr/>
        </p:nvCxnSpPr>
        <p:spPr>
          <a:xfrm>
            <a:off x="5905500" y="1904452"/>
            <a:ext cx="190500" cy="16364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94248" y="2309866"/>
            <a:ext cx="190500" cy="16364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3895780" y="1757675"/>
            <a:ext cx="147610" cy="2286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359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 Complications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27050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Adverse events within clinical trials </a:t>
            </a:r>
            <a:r>
              <a:rPr lang="en-US" sz="1500" b="1" dirty="0" smtClean="0">
                <a:solidFill>
                  <a:srgbClr val="FF0000"/>
                </a:solidFill>
              </a:rPr>
              <a:t>(830 patients</a:t>
            </a:r>
            <a:r>
              <a:rPr lang="en-US" sz="1500" b="1" dirty="0">
                <a:solidFill>
                  <a:srgbClr val="FF0000"/>
                </a:solidFill>
              </a:rPr>
              <a:t>):</a:t>
            </a:r>
            <a:endParaRPr lang="en-US" sz="15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</a:rPr>
              <a:t>None</a:t>
            </a:r>
            <a:r>
              <a:rPr lang="en-US" sz="1500" dirty="0"/>
              <a:t> (Dural tear, Hematoma, Neural avulsions, Blood loss-transfusions</a:t>
            </a:r>
            <a:r>
              <a:rPr lang="en-US" sz="1500" dirty="0" smtClean="0"/>
              <a:t>)</a:t>
            </a: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FF0000"/>
                </a:solidFill>
              </a:rPr>
              <a:t>*Adverse events outside of clinical trials (&gt; 10,500 patients): </a:t>
            </a:r>
            <a:endParaRPr lang="en-US" sz="15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FDA Maude report </a:t>
            </a:r>
            <a:r>
              <a:rPr lang="en-US" sz="1500" b="1" u="sng" dirty="0">
                <a:hlinkClick r:id="rId2"/>
              </a:rPr>
              <a:t>http://www.accessdata.fda.gov/scripts/cdrh/cfdocs/cfMAUDE/Results.cfm?RequestTimeout=500</a:t>
            </a: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</a:rPr>
              <a:t>2 </a:t>
            </a:r>
            <a:r>
              <a:rPr lang="en-US" sz="1500" dirty="0" err="1">
                <a:solidFill>
                  <a:srgbClr val="FF0000"/>
                </a:solidFill>
              </a:rPr>
              <a:t>dural</a:t>
            </a:r>
            <a:r>
              <a:rPr lang="en-US" sz="1500" dirty="0">
                <a:solidFill>
                  <a:srgbClr val="FF0000"/>
                </a:solidFill>
              </a:rPr>
              <a:t> tears </a:t>
            </a:r>
            <a:r>
              <a:rPr lang="en-US" sz="1500" dirty="0"/>
              <a:t>(1 repaired with blood patch and 1 repaired with </a:t>
            </a:r>
            <a:r>
              <a:rPr lang="en-US" sz="1500" dirty="0" err="1"/>
              <a:t>dural</a:t>
            </a:r>
            <a:r>
              <a:rPr lang="en-US" sz="1500" dirty="0"/>
              <a:t> drain-both patients had good long term outcomes </a:t>
            </a:r>
            <a:r>
              <a:rPr lang="en-US" sz="1500" dirty="0" err="1"/>
              <a:t>sp</a:t>
            </a:r>
            <a:r>
              <a:rPr lang="en-US" sz="1500" dirty="0"/>
              <a:t> procedure)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1 90 </a:t>
            </a:r>
            <a:r>
              <a:rPr lang="en-US" sz="1500" dirty="0" err="1"/>
              <a:t>yo</a:t>
            </a:r>
            <a:r>
              <a:rPr lang="en-US" sz="1500" dirty="0"/>
              <a:t> patient who had pain </a:t>
            </a:r>
            <a:r>
              <a:rPr lang="en-US" sz="1500" dirty="0" err="1"/>
              <a:t>sp</a:t>
            </a:r>
            <a:r>
              <a:rPr lang="en-US" sz="1500" dirty="0"/>
              <a:t> procedure and DC to acute rehab following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Fall one week </a:t>
            </a:r>
            <a:r>
              <a:rPr lang="en-US" sz="1500" dirty="0" err="1"/>
              <a:t>sp</a:t>
            </a:r>
            <a:r>
              <a:rPr lang="en-US" sz="1500" dirty="0"/>
              <a:t> MILD, Rx with oral steroids. Good long term outcomes.  MRI was (-) for hematoma or </a:t>
            </a:r>
            <a:r>
              <a:rPr lang="en-US" sz="1500" dirty="0" err="1"/>
              <a:t>dural</a:t>
            </a:r>
            <a:r>
              <a:rPr lang="en-US" sz="1500" dirty="0"/>
              <a:t> intra-canal </a:t>
            </a:r>
            <a:endParaRPr lang="en-US" sz="1500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Not published in Maude report: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Report of  nerve  tear and epidural tear in 2/58 patients in one review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?previous laminectomy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?poor </a:t>
            </a:r>
            <a:r>
              <a:rPr lang="en-US" dirty="0" err="1" smtClean="0">
                <a:solidFill>
                  <a:srgbClr val="FF0000"/>
                </a:solidFill>
              </a:rPr>
              <a:t>epidurogram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s://encrypted-tbn2.gstatic.com/images?q=tbn:ANd9GcQmK7R84eQWydZxrL0FD1q7h8P34-fJvhNv2emp5T0ntTHZlpO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2954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E:\Large Jpgs\Image_3948.jpg"/>
          <p:cNvPicPr>
            <a:picLocks noChangeAspect="1" noChangeArrowheads="1"/>
          </p:cNvPicPr>
          <p:nvPr/>
        </p:nvPicPr>
        <p:blipFill>
          <a:blip r:embed="rId5" cstate="print"/>
          <a:srcRect t="33333" r="10811" b="25000"/>
          <a:stretch>
            <a:fillRect/>
          </a:stretch>
        </p:blipFill>
        <p:spPr bwMode="auto">
          <a:xfrm rot="2900040" flipH="1">
            <a:off x="5987730" y="3268979"/>
            <a:ext cx="2514600" cy="762000"/>
          </a:xfrm>
          <a:prstGeom prst="rect">
            <a:avLst/>
          </a:prstGeom>
          <a:noFill/>
        </p:spPr>
      </p:pic>
      <p:pic>
        <p:nvPicPr>
          <p:cNvPr id="8" name="Picture 2" descr="C:\Users\hgarlichs\Documents\Resources\Shoot- One Image\April 2010\Final\Small Jpgs\Image_3965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429000" y="4495799"/>
            <a:ext cx="3352800" cy="2235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512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PILD</a:t>
            </a:r>
            <a:r>
              <a:rPr lang="en-US" baseline="30000" dirty="0" err="1" smtClean="0"/>
              <a:t>Pro</a:t>
            </a:r>
            <a:r>
              <a:rPr lang="en-US" dirty="0" smtClean="0"/>
              <a:t> Research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549064"/>
              </p:ext>
            </p:extLst>
          </p:nvPr>
        </p:nvGraphicFramePr>
        <p:xfrm>
          <a:off x="76200" y="1066800"/>
          <a:ext cx="9067800" cy="5406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3900"/>
                <a:gridCol w="4533900"/>
              </a:tblGrid>
              <a:tr h="77383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Paper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Synopsis</a:t>
                      </a:r>
                      <a:endParaRPr lang="en-US" sz="3200" dirty="0"/>
                    </a:p>
                  </a:txBody>
                  <a:tcPr/>
                </a:tc>
              </a:tr>
              <a:tr h="9204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Pain Physician Journal </a:t>
                      </a:r>
                      <a:r>
                        <a:rPr lang="en-US" sz="1000" dirty="0" err="1" smtClean="0"/>
                        <a:t>MiDAS</a:t>
                      </a:r>
                      <a:r>
                        <a:rPr lang="en-US" sz="1000" dirty="0" smtClean="0"/>
                        <a:t> I (</a:t>
                      </a:r>
                      <a:r>
                        <a:rPr lang="en-US" sz="1000" i="1" u="sng" dirty="0" smtClean="0"/>
                        <a:t>mild</a:t>
                      </a:r>
                      <a:r>
                        <a:rPr lang="en-US" sz="1000" dirty="0" smtClean="0"/>
                        <a:t>® Decompression Alternative to Open Surgery): A Preliminary Report of a Prospective,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Multi-Center Clinical Study </a:t>
                      </a:r>
                      <a:r>
                        <a:rPr lang="en-US" sz="1000" dirty="0" err="1" smtClean="0"/>
                        <a:t>Bohdan</a:t>
                      </a:r>
                      <a:r>
                        <a:rPr lang="en-US" sz="1000" dirty="0" smtClean="0"/>
                        <a:t> </a:t>
                      </a:r>
                      <a:r>
                        <a:rPr lang="en-US" sz="1000" dirty="0" err="1" smtClean="0">
                          <a:solidFill>
                            <a:srgbClr val="FF0000"/>
                          </a:solidFill>
                        </a:rPr>
                        <a:t>Chopko</a:t>
                      </a:r>
                      <a:r>
                        <a:rPr lang="en-US" sz="1000" dirty="0" smtClean="0"/>
                        <a:t>, David L. Caraway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75 patient </a:t>
                      </a:r>
                      <a:r>
                        <a:rPr lang="en-US" sz="1000" dirty="0" smtClean="0"/>
                        <a:t>series showed statistically and clinically significant reduction of pain as measured by VAS, ZCQ, and SF-12v2. In addition, </a:t>
                      </a:r>
                      <a:r>
                        <a:rPr lang="en-US" sz="1000" b="1" dirty="0" smtClean="0"/>
                        <a:t>improvement in physical function and mobility as measured by ODI, ZCQ, and SF-12v2</a:t>
                      </a:r>
                      <a:r>
                        <a:rPr lang="en-US" sz="1000" dirty="0" smtClean="0"/>
                        <a:t> was statistically and clinically significant in this study. 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805384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 Physician Journal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Image-Guided Ultra-Minimally Invasive Lumbar Decompression Method: The </a:t>
                      </a:r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 Timothy R. Deer, Leonardo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Kapural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2010;13:35-41.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 Multi-Center Clinical Study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Of 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 procedures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reviewed, there were no major adverse events or complications related to the devices or procedure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No incidents of </a:t>
                      </a: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dural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puncture or tear, blood transfusion, nerve injury, epidural bleeding, or hematoma were observed. 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</a:tr>
              <a:tr h="661566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 Physician Journal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Retrospective Review of Patient Self-Reported Improvement and Post-Procedure Findings for </a:t>
                      </a:r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Richard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Lingreen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Jay S.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Grider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2010;13:555-560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 patient</a:t>
                      </a:r>
                      <a:r>
                        <a:rPr lang="en-US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series.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Visual analog pain scores were significantly decreased by 40% from baseline. Eighty-six percent of the patients reported that they would recommend the </a:t>
                      </a:r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 to others. </a:t>
                      </a:r>
                      <a:endParaRPr lang="en-US" sz="1000" dirty="0"/>
                    </a:p>
                  </a:txBody>
                  <a:tcPr/>
                </a:tc>
              </a:tr>
              <a:tr h="661566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Journal of Neurosurgical Review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Minimally Invasive Lumbar Decompression for Spinal Stenosis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Timothy R. Deer, Nagy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Mekhail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Gabriel Lopez,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Kasra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Amirdelfan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Issue: JNR 2011; 1(S1): 29-32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LSS treatment algorithm contains a gap of under-treated patients between epidural steroid injections (ESI) and open surgery. </a:t>
                      </a:r>
                      <a:endParaRPr lang="en-US" sz="1000" dirty="0"/>
                    </a:p>
                  </a:txBody>
                  <a:tcPr/>
                </a:tc>
              </a:tr>
              <a:tr h="661566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Neuroradiology Journal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Lumbar Decompression for the Treatment of Lumbar Spinal Stenosis Donald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Schomer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David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Solsberg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Wade Wong,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Bohdan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Chopko</a:t>
                      </a:r>
                      <a:r>
                        <a:rPr lang="en-US" sz="1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2011;24:620-626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Meta analysis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. 250 consecutive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patients.</a:t>
                      </a:r>
                    </a:p>
                    <a:p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3 month FUP.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  VAS,ODI, PRO demonstrated statistically significant improvement from baseline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1566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 Practice Journal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Long-Term Results of Percutaneous Lumbar Decompression mild for Spinal Stenosis Nagy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Mekhail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Ricardo Vallejo, Mark H. Coleman,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Ramsin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M. Benyamin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2012;12:184–193. 	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58 patients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One-year data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showed significant reduction of pain.</a:t>
                      </a:r>
                      <a:r>
                        <a:rPr lang="en-US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S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ignificant as measured by ZCQ, SF-12v2, and ODI. 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400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636"/>
            <a:ext cx="8229600" cy="1143000"/>
          </a:xfrm>
        </p:spPr>
        <p:txBody>
          <a:bodyPr/>
          <a:lstStyle/>
          <a:p>
            <a:r>
              <a:rPr lang="en-US" dirty="0" err="1"/>
              <a:t>PILD</a:t>
            </a:r>
            <a:r>
              <a:rPr lang="en-US" baseline="30000" dirty="0" err="1"/>
              <a:t>Pro</a:t>
            </a:r>
            <a:r>
              <a:rPr lang="en-US" dirty="0"/>
              <a:t> Research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63752"/>
              </p:ext>
            </p:extLst>
          </p:nvPr>
        </p:nvGraphicFramePr>
        <p:xfrm>
          <a:off x="103909" y="914400"/>
          <a:ext cx="9067800" cy="5745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3900"/>
                <a:gridCol w="4533900"/>
              </a:tblGrid>
              <a:tr h="79026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Paper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Synopsis</a:t>
                      </a:r>
                      <a:endParaRPr lang="en-US" sz="3200" dirty="0"/>
                    </a:p>
                  </a:txBody>
                  <a:tcPr/>
                </a:tc>
              </a:tr>
              <a:tr h="624319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 Practice Journal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US" sz="1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Double-blind, Randomized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Prospective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Study of Epidural Steroid Injection vs. The mild® Procedure in Patients with Symptomatic Lumbar Spinal Stenosis Lora L. Brown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Published online:25 JAN 2012 [DOI: 10.1111/j.1533-2500.2011.00518.x].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38 patients. </a:t>
                      </a:r>
                      <a:r>
                        <a:rPr lang="en-US" sz="1000" dirty="0" smtClean="0"/>
                        <a:t>Randomized</a:t>
                      </a:r>
                      <a:r>
                        <a:rPr lang="en-US" sz="1000" baseline="0" dirty="0" smtClean="0"/>
                        <a:t> mild® vs ESI (ESI group had </a:t>
                      </a:r>
                      <a:r>
                        <a:rPr lang="en-US" sz="1000" baseline="0" dirty="0" err="1" smtClean="0"/>
                        <a:t>trochar</a:t>
                      </a:r>
                      <a:r>
                        <a:rPr lang="en-US" sz="1000" baseline="0" dirty="0" smtClean="0"/>
                        <a:t> placed at lamina and no decompression was performed). </a:t>
                      </a:r>
                      <a:r>
                        <a:rPr lang="en-US" sz="1000" dirty="0" smtClean="0"/>
                        <a:t>VAS,</a:t>
                      </a:r>
                      <a:r>
                        <a:rPr lang="en-US" sz="1000" baseline="0" dirty="0" smtClean="0"/>
                        <a:t> ODI, ZCQ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statistically significantly better pain reduction and improved functional mobility vs. treatment with ESI.</a:t>
                      </a:r>
                      <a:endParaRPr lang="en-US" sz="1000" dirty="0"/>
                    </a:p>
                  </a:txBody>
                  <a:tcPr/>
                </a:tc>
              </a:tr>
              <a:tr h="754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 Practice.  Functional and patient-reported outcomes in symptomatic lumbar spinal stenosis following percutaneous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Mekhail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 N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Costandi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 S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Abraham B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Samuel SW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decompression.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2012 Jul;12(6):417-25.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10.1111/j.1533-2500.2012.00565.x.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Epub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2012 Jun 1.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/>
                        <a:t>40 patients.</a:t>
                      </a:r>
                      <a:r>
                        <a:rPr lang="en-US" sz="1000" b="1" baseline="0" dirty="0" smtClean="0"/>
                        <a:t> 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1 year FUP.</a:t>
                      </a:r>
                      <a:r>
                        <a:rPr lang="en-US" sz="10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Efficacy was demonstrated</a:t>
                      </a:r>
                      <a:r>
                        <a:rPr lang="en-US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the Pain Disability Index (PDI) and Roland-Morris Disability Questionnaire. Pre- and post procedure Standing Time, Walking Distance, and Visual Analog Score (VAS) </a:t>
                      </a:r>
                      <a:endParaRPr lang="en-US" sz="1000" dirty="0"/>
                    </a:p>
                  </a:txBody>
                  <a:tcPr/>
                </a:tc>
              </a:tr>
              <a:tr h="619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Mekhail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 N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/>
                        </a:rPr>
                        <a:t>Vallejo R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Coleman MH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/>
                        </a:rPr>
                        <a:t>Benyamin RM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Long-term results of percutaneous lumbar decompression mild(®) for spinal stenosis.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 tooltip="Pain practice : the official journal of World Institute of Pain."/>
                        </a:rPr>
                        <a:t>Pain 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 tooltip="Pain practice : the official journal of World Institute of Pain."/>
                        </a:rPr>
                        <a:t>Pract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 tooltip="Pain practice : the official journal of World Institute of Pain."/>
                        </a:rPr>
                        <a:t>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2012 Mar;12(3):184-93.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10.1111/j.1533-2500.2011.00481.x.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Epub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2011 Jun 16.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11 sites</a:t>
                      </a:r>
                      <a:r>
                        <a:rPr lang="en-US" sz="1000" dirty="0" smtClean="0"/>
                        <a:t>. </a:t>
                      </a:r>
                      <a:r>
                        <a:rPr lang="en-US" sz="1000" b="1" dirty="0" smtClean="0"/>
                        <a:t>58 patients.</a:t>
                      </a:r>
                      <a:r>
                        <a:rPr lang="en-US" sz="1000" b="1" baseline="0" dirty="0" smtClean="0"/>
                        <a:t>  </a:t>
                      </a:r>
                      <a:r>
                        <a:rPr lang="en-US" sz="1000" baseline="0" dirty="0" smtClean="0"/>
                        <a:t>1 year FUP. VAS, ZCQ, SF-12, ODI all statistically improved from baseline.</a:t>
                      </a:r>
                      <a:endParaRPr lang="en-US" sz="1000" dirty="0"/>
                    </a:p>
                  </a:txBody>
                  <a:tcPr/>
                </a:tc>
              </a:tr>
              <a:tr h="754443">
                <a:tc>
                  <a:txBody>
                    <a:bodyPr/>
                    <a:lstStyle/>
                    <a:p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Deer TR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/>
                        </a:rPr>
                        <a:t>Kim CK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/>
                        </a:rPr>
                        <a:t>Bowman RG 2nd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/>
                        </a:rPr>
                        <a:t>Ranson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/>
                        </a:rPr>
                        <a:t> MT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5"/>
                        </a:rPr>
                        <a:t>Yee BS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Study of percutaneous lumbar decompression and treatment algorithm for patients suffering from neurogenic claudication.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6" tooltip="Pain physician."/>
                        </a:rPr>
                        <a:t>Pain Physician.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2012 Nov-Dec;15(6):451-60.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Single center.  No control. </a:t>
                      </a:r>
                      <a:r>
                        <a:rPr lang="en-US" sz="1000" b="1" dirty="0" smtClean="0"/>
                        <a:t>46 patients</a:t>
                      </a:r>
                      <a:r>
                        <a:rPr lang="en-US" sz="1000" b="1" baseline="0" dirty="0" smtClean="0"/>
                        <a:t> </a:t>
                      </a:r>
                      <a:r>
                        <a:rPr lang="en-US" sz="1000" baseline="0" dirty="0" smtClean="0"/>
                        <a:t>enrolled. 35 patients evaluated VAS, ZCQ, ODI, SF-12. Statistically significant from baseline at 1 year.  No change </a:t>
                      </a:r>
                      <a:r>
                        <a:rPr lang="en-US" sz="1000" baseline="0" dirty="0" err="1" smtClean="0"/>
                        <a:t>btwn</a:t>
                      </a:r>
                      <a:r>
                        <a:rPr lang="en-US" sz="1000" baseline="0" dirty="0" smtClean="0"/>
                        <a:t> 3month and 1year FUP.</a:t>
                      </a:r>
                      <a:endParaRPr lang="en-US" sz="1000" dirty="0"/>
                    </a:p>
                  </a:txBody>
                  <a:tcPr/>
                </a:tc>
              </a:tr>
              <a:tr h="619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7"/>
                        </a:rPr>
                        <a:t>Wong WH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mild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Interlaminar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decompression for the treatment of lumbar spinal stenosis: procedure description and case series with 1-year follow-up. 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8" tooltip="The Clinical journal of pain."/>
                        </a:rPr>
                        <a:t>Clin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8" tooltip="The Clinical journal of pain."/>
                        </a:rPr>
                        <a:t> J Pain.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2012 Jul;28(6):534-8.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10.1097/AJP.0b013e31823aaa9d.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17 patients.</a:t>
                      </a:r>
                      <a:r>
                        <a:rPr lang="en-US" sz="1000" baseline="0" dirty="0" smtClean="0"/>
                        <a:t> 1 year FUP.   VAS and ODI statistically significant at one year.</a:t>
                      </a:r>
                      <a:endParaRPr lang="en-US" sz="1000" dirty="0"/>
                    </a:p>
                  </a:txBody>
                  <a:tcPr/>
                </a:tc>
              </a:tr>
              <a:tr h="619721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Clinical Journal of Pain </a:t>
                      </a:r>
                      <a:endParaRPr lang="en-US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mild 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Procedure: Single-site Prospective </a:t>
                      </a:r>
                    </a:p>
                    <a:p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Sanghamitra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Basu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2012; 28(3):254-258.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Single center.  27 patients</a:t>
                      </a:r>
                      <a:r>
                        <a:rPr lang="en-US" sz="1000" baseline="0" dirty="0" smtClean="0"/>
                        <a:t>. VAS, ZCQ, and ODI improved at 6months </a:t>
                      </a:r>
                      <a:endParaRPr lang="en-US" sz="1000" dirty="0"/>
                    </a:p>
                  </a:txBody>
                  <a:tcPr/>
                </a:tc>
              </a:tr>
              <a:tr h="443761">
                <a:tc>
                  <a:txBody>
                    <a:bodyPr/>
                    <a:lstStyle/>
                    <a:p>
                      <a:r>
                        <a:rPr lang="en-US" sz="1000" u="sng" kern="1200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Chopko</a:t>
                      </a:r>
                      <a:r>
                        <a:rPr lang="en-US" sz="1000" u="sng" kern="12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BW.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Long-term Results of Percutaneous Lumbar Decompression for LSS: Two-Year </a:t>
                      </a: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Outcomes.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9" tooltip="The Clinical journal of pain."/>
                        </a:rPr>
                        <a:t>Clin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9" tooltip="The Clinical journal of pain."/>
                        </a:rPr>
                        <a:t> J Pain.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2013 Feb 26. [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Epub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ahead of print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2 year data. </a:t>
                      </a:r>
                      <a:r>
                        <a:rPr lang="en-US" sz="1000" b="1" dirty="0" smtClean="0"/>
                        <a:t>45 patients.  11</a:t>
                      </a:r>
                      <a:r>
                        <a:rPr lang="en-US" sz="1000" b="1" baseline="0" dirty="0" smtClean="0"/>
                        <a:t> sites.  </a:t>
                      </a:r>
                      <a:r>
                        <a:rPr lang="en-US" sz="1000" baseline="0" dirty="0" smtClean="0"/>
                        <a:t>VAS, ODI, ZCQ all statistically significantly reduced from baseline.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04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PILD</a:t>
            </a:r>
            <a:r>
              <a:rPr lang="en-US" baseline="30000" dirty="0" err="1" smtClean="0"/>
              <a:t>Con</a:t>
            </a:r>
            <a:r>
              <a:rPr lang="en-US" dirty="0" smtClean="0"/>
              <a:t> Research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81308308"/>
              </p:ext>
            </p:extLst>
          </p:nvPr>
        </p:nvGraphicFramePr>
        <p:xfrm>
          <a:off x="152400" y="2209800"/>
          <a:ext cx="8839200" cy="3339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/>
                <a:gridCol w="4419600"/>
              </a:tblGrid>
              <a:tr h="727022">
                <a:tc>
                  <a:txBody>
                    <a:bodyPr/>
                    <a:lstStyle/>
                    <a:p>
                      <a:r>
                        <a:rPr lang="en-US" dirty="0" smtClean="0"/>
                        <a:t>Paper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Synopsis</a:t>
                      </a:r>
                      <a:endParaRPr lang="en-US" dirty="0"/>
                    </a:p>
                  </a:txBody>
                  <a:tcPr/>
                </a:tc>
              </a:tr>
              <a:tr h="11242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Wilkinson JS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000" b="1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Fourney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 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DR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Failure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percutaneous remodeling of the </a:t>
                      </a: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ligamentum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flavum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lamina for neurogenic </a:t>
                      </a: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claudication.</a:t>
                      </a:r>
                      <a:r>
                        <a:rPr lang="en-US" sz="1000" u="sng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Neurosurgery."/>
                        </a:rPr>
                        <a:t>Neurosurgery</a:t>
                      </a:r>
                      <a:r>
                        <a:rPr lang="en-US" sz="1000" u="sng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Neurosurgery."/>
                        </a:rPr>
                        <a:t>.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2012 Jul;71(1):86-92. </a:t>
                      </a:r>
                      <a:r>
                        <a:rPr lang="en-US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</a:t>
                      </a:r>
                      <a:r>
                        <a:rPr lang="en-US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10.1227/NEU.0b013e31825356f5.</a:t>
                      </a:r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10 patients. </a:t>
                      </a:r>
                      <a:r>
                        <a:rPr lang="en-US" sz="1000" dirty="0" smtClean="0"/>
                        <a:t>VAS,</a:t>
                      </a:r>
                      <a:r>
                        <a:rPr lang="en-US" sz="1000" baseline="0" dirty="0" smtClean="0"/>
                        <a:t> ODI, SF-12 assessed over 18 months.  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Mean VAS and disability scores reduced (statistically significant) at 26 weeks.</a:t>
                      </a:r>
                      <a:r>
                        <a:rPr lang="en-US" sz="1000" baseline="0" dirty="0" smtClean="0"/>
                        <a:t>  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No change in Post procedure MRI at 12 weeks</a:t>
                      </a:r>
                      <a:r>
                        <a:rPr lang="en-US" sz="1000" baseline="0" dirty="0" smtClean="0"/>
                        <a:t>.  4/10 patients required surgery. 6/10 had improved ODI after PILD</a:t>
                      </a:r>
                    </a:p>
                    <a:p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“Failure rate was unacceptably high.” “4/10 patients who improved must have been because of increasing pain meds.” </a:t>
                      </a:r>
                      <a:r>
                        <a:rPr lang="en-US" sz="1000" baseline="0" dirty="0" smtClean="0"/>
                        <a:t>No pain medication  was followed in study.</a:t>
                      </a:r>
                      <a:endParaRPr lang="en-US" sz="1000" dirty="0"/>
                    </a:p>
                  </a:txBody>
                  <a:tcPr/>
                </a:tc>
              </a:tr>
              <a:tr h="727022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New York Times article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.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A clash over a spine treatment. 9/2012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solidFill>
                            <a:srgbClr val="FF0000"/>
                          </a:solidFill>
                        </a:rPr>
                        <a:t>Fourney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vs </a:t>
                      </a:r>
                      <a:r>
                        <a:rPr lang="en-US" sz="1000" baseline="0" dirty="0" err="1" smtClean="0">
                          <a:solidFill>
                            <a:srgbClr val="FF0000"/>
                          </a:solidFill>
                        </a:rPr>
                        <a:t>Vertos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. </a:t>
                      </a:r>
                      <a:r>
                        <a:rPr lang="en-US" sz="1000" baseline="0" dirty="0" err="1" smtClean="0">
                          <a:solidFill>
                            <a:srgbClr val="FF0000"/>
                          </a:solidFill>
                        </a:rPr>
                        <a:t>Vertos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sues Dr. </a:t>
                      </a:r>
                      <a:r>
                        <a:rPr lang="en-US" sz="1000" baseline="0" dirty="0" err="1" smtClean="0">
                          <a:solidFill>
                            <a:srgbClr val="FF0000"/>
                          </a:solidFill>
                        </a:rPr>
                        <a:t>Fourney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for releasing data after study was complete. 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27022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Luis M.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Tumialan-Neurosugery</a:t>
                      </a:r>
                      <a:r>
                        <a:rPr lang="en-US" sz="1000" baseline="0" dirty="0" smtClean="0"/>
                        <a:t>.  Pain Practice. </a:t>
                      </a:r>
                      <a:r>
                        <a:rPr lang="en-US" sz="1000" b="1" dirty="0" smtClean="0"/>
                        <a:t>Letter to the</a:t>
                      </a:r>
                      <a:r>
                        <a:rPr lang="en-US" sz="1000" b="1" baseline="0" dirty="0" smtClean="0"/>
                        <a:t> Editor</a:t>
                      </a:r>
                      <a:r>
                        <a:rPr lang="en-US" sz="1000" baseline="0" dirty="0" smtClean="0"/>
                        <a:t>. In response to “</a:t>
                      </a:r>
                      <a:r>
                        <a:rPr lang="en-US" sz="1000" baseline="0" dirty="0" err="1" smtClean="0"/>
                        <a:t>Mekhail</a:t>
                      </a:r>
                      <a:r>
                        <a:rPr lang="en-US" sz="1000" baseline="0" dirty="0" smtClean="0"/>
                        <a:t>-Long term results of PILD as a treatment of LSS.” 7/2012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rgbClr val="FF0000"/>
                          </a:solidFill>
                        </a:rPr>
                        <a:t>10 complications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000" baseline="0" dirty="0" smtClean="0"/>
                        <a:t>in 58 patients.  </a:t>
                      </a:r>
                      <a:r>
                        <a:rPr lang="en-US" sz="1000" baseline="0" dirty="0" err="1" smtClean="0"/>
                        <a:t>Mekhail</a:t>
                      </a:r>
                      <a:r>
                        <a:rPr lang="en-US" sz="1000" baseline="0" dirty="0" smtClean="0"/>
                        <a:t> reported 0 in his series “safe and effective treatment.” 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8 refractory</a:t>
                      </a:r>
                      <a:r>
                        <a:rPr lang="en-US" sz="1000" baseline="0" dirty="0" smtClean="0"/>
                        <a:t> neurogenic claudication, 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2 </a:t>
                      </a:r>
                      <a:r>
                        <a:rPr lang="en-US" sz="1000" baseline="0" dirty="0" err="1" smtClean="0">
                          <a:solidFill>
                            <a:srgbClr val="FF0000"/>
                          </a:solidFill>
                        </a:rPr>
                        <a:t>dural</a:t>
                      </a:r>
                      <a:r>
                        <a:rPr lang="en-US" sz="1000" baseline="0" dirty="0" smtClean="0">
                          <a:solidFill>
                            <a:srgbClr val="FF0000"/>
                          </a:solidFill>
                        </a:rPr>
                        <a:t> tear (1with transected nerve roots)</a:t>
                      </a:r>
                      <a:endParaRPr 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3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PILD History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2971800"/>
            <a:ext cx="8839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886" y="3142342"/>
            <a:ext cx="914400" cy="6676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PILD Introduced/</a:t>
            </a:r>
          </a:p>
          <a:p>
            <a:pPr algn="ctr"/>
            <a:r>
              <a:rPr lang="en-US" sz="1000" dirty="0" smtClean="0"/>
              <a:t>Device cleared</a:t>
            </a:r>
            <a:endParaRPr lang="en-US" sz="1000" dirty="0"/>
          </a:p>
        </p:txBody>
      </p:sp>
      <p:sp>
        <p:nvSpPr>
          <p:cNvPr id="12" name="Rectangle 11"/>
          <p:cNvSpPr/>
          <p:nvPr/>
        </p:nvSpPr>
        <p:spPr>
          <a:xfrm>
            <a:off x="707572" y="4419600"/>
            <a:ext cx="691242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LCD without</a:t>
            </a:r>
          </a:p>
          <a:p>
            <a:pPr algn="ctr"/>
            <a:r>
              <a:rPr lang="en-US" sz="1000" dirty="0" smtClean="0"/>
              <a:t>NCD</a:t>
            </a:r>
            <a:endParaRPr lang="en-US" sz="1000" dirty="0"/>
          </a:p>
        </p:txBody>
      </p:sp>
      <p:sp>
        <p:nvSpPr>
          <p:cNvPr id="13" name="Rectangle 12"/>
          <p:cNvSpPr/>
          <p:nvPr/>
        </p:nvSpPr>
        <p:spPr>
          <a:xfrm>
            <a:off x="8641444" y="1389743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?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1600200"/>
            <a:ext cx="762907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PILD performed Nationally</a:t>
            </a:r>
            <a:endParaRPr lang="en-US" sz="1000" dirty="0"/>
          </a:p>
        </p:txBody>
      </p:sp>
      <p:sp>
        <p:nvSpPr>
          <p:cNvPr id="15" name="Rectangle 14"/>
          <p:cNvSpPr/>
          <p:nvPr/>
        </p:nvSpPr>
        <p:spPr>
          <a:xfrm>
            <a:off x="264886" y="3857174"/>
            <a:ext cx="7621814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000" dirty="0" smtClean="0"/>
              <a:t>PILD Research and Data </a:t>
            </a:r>
            <a:r>
              <a:rPr lang="en-US" sz="1063" dirty="0" smtClean="0"/>
              <a:t>Collection                           </a:t>
            </a:r>
          </a:p>
          <a:p>
            <a:pPr lvl="1" algn="ctr"/>
            <a:r>
              <a:rPr lang="en-US" sz="1063" dirty="0" smtClean="0"/>
              <a:t>&lt;&lt;&lt;&lt;----------------------  16 peer review articles produced--------------------&gt;&gt;&gt; </a:t>
            </a:r>
          </a:p>
          <a:p>
            <a:pPr lvl="4" algn="ctr"/>
            <a:r>
              <a:rPr lang="en-US" sz="1063" dirty="0" smtClean="0"/>
              <a:t>                                            </a:t>
            </a:r>
            <a:endParaRPr lang="en-US" sz="1063" dirty="0"/>
          </a:p>
        </p:txBody>
      </p:sp>
      <p:sp>
        <p:nvSpPr>
          <p:cNvPr id="16" name="Rectangle 15"/>
          <p:cNvSpPr/>
          <p:nvPr/>
        </p:nvSpPr>
        <p:spPr>
          <a:xfrm>
            <a:off x="2976335" y="2209800"/>
            <a:ext cx="3429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Appeals to Admin Law Judge (ALJ)</a:t>
            </a:r>
          </a:p>
          <a:p>
            <a:pPr algn="ctr"/>
            <a:r>
              <a:rPr lang="en-US" sz="1000" dirty="0" smtClean="0"/>
              <a:t>&gt;90% Medicare claims denied were overturned</a:t>
            </a:r>
            <a:endParaRPr lang="en-US" sz="1000" dirty="0"/>
          </a:p>
        </p:txBody>
      </p:sp>
      <p:sp>
        <p:nvSpPr>
          <p:cNvPr id="17" name="Rectangle 16"/>
          <p:cNvSpPr/>
          <p:nvPr/>
        </p:nvSpPr>
        <p:spPr>
          <a:xfrm>
            <a:off x="6400800" y="3124200"/>
            <a:ext cx="914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CMS initiates Nat. Coverage Analysis (NCA)</a:t>
            </a:r>
            <a:endParaRPr lang="en-US" sz="1000" dirty="0"/>
          </a:p>
        </p:txBody>
      </p:sp>
      <p:sp>
        <p:nvSpPr>
          <p:cNvPr id="18" name="Rectangle 17"/>
          <p:cNvSpPr/>
          <p:nvPr/>
        </p:nvSpPr>
        <p:spPr>
          <a:xfrm>
            <a:off x="7620000" y="2209800"/>
            <a:ext cx="990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Non Coverage Determination</a:t>
            </a:r>
            <a:endParaRPr lang="en-US" sz="1000" dirty="0"/>
          </a:p>
        </p:txBody>
      </p:sp>
      <p:sp>
        <p:nvSpPr>
          <p:cNvPr id="19" name="Rectangle 18"/>
          <p:cNvSpPr/>
          <p:nvPr/>
        </p:nvSpPr>
        <p:spPr>
          <a:xfrm>
            <a:off x="6629400" y="22098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Public Comment Period</a:t>
            </a:r>
          </a:p>
          <a:p>
            <a:pPr algn="ctr"/>
            <a:r>
              <a:rPr lang="en-US" sz="1000" dirty="0" smtClean="0"/>
              <a:t>99/114 +</a:t>
            </a:r>
            <a:endParaRPr lang="en-US" sz="1000" dirty="0"/>
          </a:p>
        </p:txBody>
      </p:sp>
      <p:sp>
        <p:nvSpPr>
          <p:cNvPr id="20" name="Rectangle 19"/>
          <p:cNvSpPr/>
          <p:nvPr/>
        </p:nvSpPr>
        <p:spPr>
          <a:xfrm>
            <a:off x="7857671" y="3124200"/>
            <a:ext cx="914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Public Comment Period</a:t>
            </a:r>
          </a:p>
          <a:p>
            <a:pPr algn="ctr"/>
            <a:r>
              <a:rPr lang="en-US" sz="1000" dirty="0" smtClean="0"/>
              <a:t>185/200 +</a:t>
            </a:r>
            <a:endParaRPr lang="en-US" sz="1000" dirty="0"/>
          </a:p>
        </p:txBody>
      </p:sp>
      <p:sp>
        <p:nvSpPr>
          <p:cNvPr id="22" name="Rectangle 21"/>
          <p:cNvSpPr/>
          <p:nvPr/>
        </p:nvSpPr>
        <p:spPr>
          <a:xfrm>
            <a:off x="7886701" y="5105400"/>
            <a:ext cx="123915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Coverage with Evidence Development (CED)</a:t>
            </a:r>
            <a:endParaRPr lang="en-US" sz="10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8978900" y="2971800"/>
            <a:ext cx="0" cy="2133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8978900" y="1846943"/>
            <a:ext cx="12700" cy="11248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976657" y="277301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2013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315200" y="280163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8914" y="280163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2009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584853" y="277210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610600" y="275071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3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MiDAS</a:t>
            </a:r>
            <a:r>
              <a:rPr lang="en-US" dirty="0" smtClean="0"/>
              <a:t> ENCORE Protocol</a:t>
            </a:r>
            <a:br>
              <a:rPr lang="en-US" dirty="0" smtClean="0"/>
            </a:br>
            <a:r>
              <a:rPr lang="en-US" sz="1300" dirty="0"/>
              <a:t>MILD® Percutaneous Image-Guided Lumbar Decompression Versus Epidural Steroid Injections in Patients With Lumbar Spinal Stenosis Exhibiting Neurogenic Claudication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Randomized</a:t>
            </a:r>
            <a:r>
              <a:rPr lang="en-US" sz="1600" dirty="0"/>
              <a:t>, multi-center, comparative outcomes study of MILD vs. ESI</a:t>
            </a:r>
          </a:p>
          <a:p>
            <a:r>
              <a:rPr lang="en-US" sz="1600" dirty="0"/>
              <a:t>Medicare patients, 65+ years, suffering from lumbar spinal stenosis (LSS) with neurogenic claudication</a:t>
            </a:r>
          </a:p>
          <a:p>
            <a:pPr lvl="1"/>
            <a:r>
              <a:rPr lang="en-US" sz="1400" dirty="0"/>
              <a:t>300 patients to be </a:t>
            </a:r>
            <a:r>
              <a:rPr lang="en-US" sz="1400" dirty="0" smtClean="0"/>
              <a:t>enrolled</a:t>
            </a:r>
          </a:p>
          <a:p>
            <a:pPr lvl="2"/>
            <a:r>
              <a:rPr lang="en-US" sz="1000" dirty="0" smtClean="0"/>
              <a:t>Montefiore largest academic enroller </a:t>
            </a:r>
          </a:p>
          <a:p>
            <a:r>
              <a:rPr lang="en-US" sz="1600" dirty="0" smtClean="0"/>
              <a:t>Primary </a:t>
            </a:r>
            <a:r>
              <a:rPr lang="en-US" sz="1600" dirty="0"/>
              <a:t>Endpoint: </a:t>
            </a:r>
          </a:p>
          <a:p>
            <a:pPr lvl="1"/>
            <a:r>
              <a:rPr lang="en-US" sz="1400" dirty="0" err="1"/>
              <a:t>Oswestry</a:t>
            </a:r>
            <a:r>
              <a:rPr lang="en-US" sz="1400" dirty="0"/>
              <a:t> Disability Index (ODI)</a:t>
            </a:r>
            <a:br>
              <a:rPr lang="en-US" sz="1400" dirty="0"/>
            </a:br>
            <a:r>
              <a:rPr lang="en-US" sz="1400" dirty="0"/>
              <a:t>Statistical superiority of the proportion of ODI responders from Baseline to 1 Year. (Responder = ODI change ≥10)</a:t>
            </a:r>
          </a:p>
          <a:p>
            <a:r>
              <a:rPr lang="en-US" sz="1600" dirty="0"/>
              <a:t>Secondary Endpoints: </a:t>
            </a:r>
          </a:p>
          <a:p>
            <a:pPr lvl="1"/>
            <a:r>
              <a:rPr lang="en-US" sz="1400" dirty="0"/>
              <a:t>Zurich Claudication Questionnaire (ZCQ)</a:t>
            </a:r>
          </a:p>
          <a:p>
            <a:pPr lvl="1"/>
            <a:r>
              <a:rPr lang="en-US" sz="1400" dirty="0"/>
              <a:t>Numeric Pain Rating Scale (NPRS)</a:t>
            </a:r>
          </a:p>
          <a:p>
            <a:r>
              <a:rPr lang="en-US" sz="1600" dirty="0"/>
              <a:t>Timeframes: 6 Months &amp; 1 Year Required</a:t>
            </a:r>
            <a:br>
              <a:rPr lang="en-US" sz="1600" dirty="0"/>
            </a:br>
            <a:r>
              <a:rPr lang="en-US" sz="1600" dirty="0"/>
              <a:t>(2-Year follow-up for MILD arm is Supplemental. It is desired by CMS, but not a required endpoint for the study)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MiDAS</a:t>
            </a:r>
            <a:r>
              <a:rPr lang="en-US" dirty="0"/>
              <a:t> ENCORE Protocol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286440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144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MiDAS</a:t>
            </a:r>
            <a:r>
              <a:rPr lang="en-US" dirty="0"/>
              <a:t> ENCORE Protocol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 dirty="0" smtClean="0"/>
              <a:t>Inclusion Criteria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65</a:t>
            </a:r>
            <a:r>
              <a:rPr lang="en-US" sz="1600" dirty="0"/>
              <a:t>+ years and Medicare beneficiaries 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Patients experiencing neurogenic claudication symptoms for at least 3 months’ duration, which has failed to respond or poorly responded to physical therapy, home exercise programs, and oral analgesics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400" dirty="0"/>
              <a:t>LSS with neurogenic claudication diagnosed via: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400" dirty="0"/>
              <a:t>Symptomatic diagnosis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Radiologic evidence of LSS with unilateral or bilateral </a:t>
            </a:r>
            <a:r>
              <a:rPr lang="en-US" sz="1600" dirty="0" err="1"/>
              <a:t>ligamentum</a:t>
            </a:r>
            <a:r>
              <a:rPr lang="en-US" sz="1600" dirty="0"/>
              <a:t> </a:t>
            </a:r>
            <a:r>
              <a:rPr lang="en-US" sz="1600" dirty="0" err="1"/>
              <a:t>flavum</a:t>
            </a:r>
            <a:r>
              <a:rPr lang="en-US" sz="1600" dirty="0"/>
              <a:t> &gt;2.5mm confirmed by pre-op MRI or CT performed within 12 months of baseline visit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Patients with comorbid conditions commonly associated with spinal stenosis, such as osteophytes, facet hypertrophy, minor </a:t>
            </a:r>
            <a:r>
              <a:rPr lang="en-US" sz="1600" dirty="0" err="1"/>
              <a:t>spondylolisthesis</a:t>
            </a:r>
            <a:r>
              <a:rPr lang="en-US" sz="1600" dirty="0"/>
              <a:t>, </a:t>
            </a:r>
            <a:r>
              <a:rPr lang="en-US" sz="1600" dirty="0" err="1"/>
              <a:t>foraminal</a:t>
            </a:r>
            <a:r>
              <a:rPr lang="en-US" sz="1600" dirty="0"/>
              <a:t> stenosis, and/or disk protrusion may be included unless the treating physician has determined that the condition is too advanced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Willing to complete 6 Month and 1 Year follow-up visits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8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MIDAS ENCORE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b="1" dirty="0"/>
              <a:t>Symptomatic Diagnosis </a:t>
            </a:r>
            <a:r>
              <a:rPr lang="en-US" sz="2200" dirty="0"/>
              <a:t>will use the following screening criteria, which will be documented in source and Case Report Form: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Pain/discomfort in legs, buttocks, or lower back while walking or standing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Bending forward or sitting down provides relief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Flexes forward while walking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Unable to stand unaided without bending at the waist for &gt; 15 minutes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Unable to walk unaided without bending at the waist for more than ¼ mile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/>
              <a:t>History of symptoms is ≥ 12 </a:t>
            </a:r>
            <a:r>
              <a:rPr lang="en-US" sz="2200" dirty="0" smtClean="0"/>
              <a:t>weeks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200" dirty="0"/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“YES” </a:t>
            </a:r>
            <a:r>
              <a:rPr lang="en-US" sz="2400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answered for every question for a patient to be considered a candidate for the study.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200" dirty="0"/>
          </a:p>
          <a:p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609601" y="2152649"/>
            <a:ext cx="252412" cy="355671"/>
          </a:xfrm>
          <a:custGeom>
            <a:avLst/>
            <a:gdLst>
              <a:gd name="connsiteX0" fmla="*/ 0 w 504825"/>
              <a:gd name="connsiteY0" fmla="*/ 200025 h 584271"/>
              <a:gd name="connsiteX1" fmla="*/ 85725 w 504825"/>
              <a:gd name="connsiteY1" fmla="*/ 561975 h 584271"/>
              <a:gd name="connsiteX2" fmla="*/ 114300 w 504825"/>
              <a:gd name="connsiteY2" fmla="*/ 485775 h 584271"/>
              <a:gd name="connsiteX3" fmla="*/ 504825 w 504825"/>
              <a:gd name="connsiteY3" fmla="*/ 0 h 584271"/>
              <a:gd name="connsiteX4" fmla="*/ 504825 w 504825"/>
              <a:gd name="connsiteY4" fmla="*/ 0 h 58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825" h="584271">
                <a:moveTo>
                  <a:pt x="0" y="200025"/>
                </a:moveTo>
                <a:cubicBezTo>
                  <a:pt x="33337" y="357187"/>
                  <a:pt x="66675" y="514350"/>
                  <a:pt x="85725" y="561975"/>
                </a:cubicBezTo>
                <a:cubicBezTo>
                  <a:pt x="104775" y="609600"/>
                  <a:pt x="44450" y="579438"/>
                  <a:pt x="114300" y="485775"/>
                </a:cubicBezTo>
                <a:cubicBezTo>
                  <a:pt x="184150" y="392113"/>
                  <a:pt x="504825" y="0"/>
                  <a:pt x="504825" y="0"/>
                </a:cubicBezTo>
                <a:lnTo>
                  <a:pt x="50482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78647" y="2587443"/>
            <a:ext cx="252412" cy="355671"/>
          </a:xfrm>
          <a:custGeom>
            <a:avLst/>
            <a:gdLst>
              <a:gd name="connsiteX0" fmla="*/ 0 w 504825"/>
              <a:gd name="connsiteY0" fmla="*/ 200025 h 584271"/>
              <a:gd name="connsiteX1" fmla="*/ 85725 w 504825"/>
              <a:gd name="connsiteY1" fmla="*/ 561975 h 584271"/>
              <a:gd name="connsiteX2" fmla="*/ 114300 w 504825"/>
              <a:gd name="connsiteY2" fmla="*/ 485775 h 584271"/>
              <a:gd name="connsiteX3" fmla="*/ 504825 w 504825"/>
              <a:gd name="connsiteY3" fmla="*/ 0 h 584271"/>
              <a:gd name="connsiteX4" fmla="*/ 504825 w 504825"/>
              <a:gd name="connsiteY4" fmla="*/ 0 h 58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825" h="584271">
                <a:moveTo>
                  <a:pt x="0" y="200025"/>
                </a:moveTo>
                <a:cubicBezTo>
                  <a:pt x="33337" y="357187"/>
                  <a:pt x="66675" y="514350"/>
                  <a:pt x="85725" y="561975"/>
                </a:cubicBezTo>
                <a:cubicBezTo>
                  <a:pt x="104775" y="609600"/>
                  <a:pt x="44450" y="579438"/>
                  <a:pt x="114300" y="485775"/>
                </a:cubicBezTo>
                <a:cubicBezTo>
                  <a:pt x="184150" y="392113"/>
                  <a:pt x="504825" y="0"/>
                  <a:pt x="504825" y="0"/>
                </a:cubicBezTo>
                <a:lnTo>
                  <a:pt x="50482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76265" y="2955780"/>
            <a:ext cx="252412" cy="355671"/>
          </a:xfrm>
          <a:custGeom>
            <a:avLst/>
            <a:gdLst>
              <a:gd name="connsiteX0" fmla="*/ 0 w 504825"/>
              <a:gd name="connsiteY0" fmla="*/ 200025 h 584271"/>
              <a:gd name="connsiteX1" fmla="*/ 85725 w 504825"/>
              <a:gd name="connsiteY1" fmla="*/ 561975 h 584271"/>
              <a:gd name="connsiteX2" fmla="*/ 114300 w 504825"/>
              <a:gd name="connsiteY2" fmla="*/ 485775 h 584271"/>
              <a:gd name="connsiteX3" fmla="*/ 504825 w 504825"/>
              <a:gd name="connsiteY3" fmla="*/ 0 h 584271"/>
              <a:gd name="connsiteX4" fmla="*/ 504825 w 504825"/>
              <a:gd name="connsiteY4" fmla="*/ 0 h 58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825" h="584271">
                <a:moveTo>
                  <a:pt x="0" y="200025"/>
                </a:moveTo>
                <a:cubicBezTo>
                  <a:pt x="33337" y="357187"/>
                  <a:pt x="66675" y="514350"/>
                  <a:pt x="85725" y="561975"/>
                </a:cubicBezTo>
                <a:cubicBezTo>
                  <a:pt x="104775" y="609600"/>
                  <a:pt x="44450" y="579438"/>
                  <a:pt x="114300" y="485775"/>
                </a:cubicBezTo>
                <a:cubicBezTo>
                  <a:pt x="184150" y="392113"/>
                  <a:pt x="504825" y="0"/>
                  <a:pt x="504825" y="0"/>
                </a:cubicBezTo>
                <a:lnTo>
                  <a:pt x="50482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83408" y="3324117"/>
            <a:ext cx="252412" cy="355671"/>
          </a:xfrm>
          <a:custGeom>
            <a:avLst/>
            <a:gdLst>
              <a:gd name="connsiteX0" fmla="*/ 0 w 504825"/>
              <a:gd name="connsiteY0" fmla="*/ 200025 h 584271"/>
              <a:gd name="connsiteX1" fmla="*/ 85725 w 504825"/>
              <a:gd name="connsiteY1" fmla="*/ 561975 h 584271"/>
              <a:gd name="connsiteX2" fmla="*/ 114300 w 504825"/>
              <a:gd name="connsiteY2" fmla="*/ 485775 h 584271"/>
              <a:gd name="connsiteX3" fmla="*/ 504825 w 504825"/>
              <a:gd name="connsiteY3" fmla="*/ 0 h 584271"/>
              <a:gd name="connsiteX4" fmla="*/ 504825 w 504825"/>
              <a:gd name="connsiteY4" fmla="*/ 0 h 58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825" h="584271">
                <a:moveTo>
                  <a:pt x="0" y="200025"/>
                </a:moveTo>
                <a:cubicBezTo>
                  <a:pt x="33337" y="357187"/>
                  <a:pt x="66675" y="514350"/>
                  <a:pt x="85725" y="561975"/>
                </a:cubicBezTo>
                <a:cubicBezTo>
                  <a:pt x="104775" y="609600"/>
                  <a:pt x="44450" y="579438"/>
                  <a:pt x="114300" y="485775"/>
                </a:cubicBezTo>
                <a:cubicBezTo>
                  <a:pt x="184150" y="392113"/>
                  <a:pt x="504825" y="0"/>
                  <a:pt x="504825" y="0"/>
                </a:cubicBezTo>
                <a:lnTo>
                  <a:pt x="50482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83408" y="3679788"/>
            <a:ext cx="252412" cy="355671"/>
          </a:xfrm>
          <a:custGeom>
            <a:avLst/>
            <a:gdLst>
              <a:gd name="connsiteX0" fmla="*/ 0 w 504825"/>
              <a:gd name="connsiteY0" fmla="*/ 200025 h 584271"/>
              <a:gd name="connsiteX1" fmla="*/ 85725 w 504825"/>
              <a:gd name="connsiteY1" fmla="*/ 561975 h 584271"/>
              <a:gd name="connsiteX2" fmla="*/ 114300 w 504825"/>
              <a:gd name="connsiteY2" fmla="*/ 485775 h 584271"/>
              <a:gd name="connsiteX3" fmla="*/ 504825 w 504825"/>
              <a:gd name="connsiteY3" fmla="*/ 0 h 584271"/>
              <a:gd name="connsiteX4" fmla="*/ 504825 w 504825"/>
              <a:gd name="connsiteY4" fmla="*/ 0 h 58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825" h="584271">
                <a:moveTo>
                  <a:pt x="0" y="200025"/>
                </a:moveTo>
                <a:cubicBezTo>
                  <a:pt x="33337" y="357187"/>
                  <a:pt x="66675" y="514350"/>
                  <a:pt x="85725" y="561975"/>
                </a:cubicBezTo>
                <a:cubicBezTo>
                  <a:pt x="104775" y="609600"/>
                  <a:pt x="44450" y="579438"/>
                  <a:pt x="114300" y="485775"/>
                </a:cubicBezTo>
                <a:cubicBezTo>
                  <a:pt x="184150" y="392113"/>
                  <a:pt x="504825" y="0"/>
                  <a:pt x="504825" y="0"/>
                </a:cubicBezTo>
                <a:lnTo>
                  <a:pt x="50482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09601" y="4038600"/>
            <a:ext cx="252412" cy="355671"/>
          </a:xfrm>
          <a:custGeom>
            <a:avLst/>
            <a:gdLst>
              <a:gd name="connsiteX0" fmla="*/ 0 w 504825"/>
              <a:gd name="connsiteY0" fmla="*/ 200025 h 584271"/>
              <a:gd name="connsiteX1" fmla="*/ 85725 w 504825"/>
              <a:gd name="connsiteY1" fmla="*/ 561975 h 584271"/>
              <a:gd name="connsiteX2" fmla="*/ 114300 w 504825"/>
              <a:gd name="connsiteY2" fmla="*/ 485775 h 584271"/>
              <a:gd name="connsiteX3" fmla="*/ 504825 w 504825"/>
              <a:gd name="connsiteY3" fmla="*/ 0 h 584271"/>
              <a:gd name="connsiteX4" fmla="*/ 504825 w 504825"/>
              <a:gd name="connsiteY4" fmla="*/ 0 h 584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825" h="584271">
                <a:moveTo>
                  <a:pt x="0" y="200025"/>
                </a:moveTo>
                <a:cubicBezTo>
                  <a:pt x="33337" y="357187"/>
                  <a:pt x="66675" y="514350"/>
                  <a:pt x="85725" y="561975"/>
                </a:cubicBezTo>
                <a:cubicBezTo>
                  <a:pt x="104775" y="609600"/>
                  <a:pt x="44450" y="579438"/>
                  <a:pt x="114300" y="485775"/>
                </a:cubicBezTo>
                <a:cubicBezTo>
                  <a:pt x="184150" y="392113"/>
                  <a:pt x="504825" y="0"/>
                  <a:pt x="504825" y="0"/>
                </a:cubicBezTo>
                <a:lnTo>
                  <a:pt x="504825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9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MiDAS</a:t>
            </a:r>
            <a:r>
              <a:rPr lang="en-US" dirty="0" smtClean="0"/>
              <a:t> ENCORE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Enrolled 302 patients in 13months</a:t>
            </a:r>
          </a:p>
          <a:p>
            <a:r>
              <a:rPr lang="en-US" dirty="0" smtClean="0"/>
              <a:t>Last patient enrolled 2/19/15</a:t>
            </a:r>
          </a:p>
          <a:p>
            <a:r>
              <a:rPr lang="en-US" dirty="0" smtClean="0"/>
              <a:t>Last patient procedure 2/26/15</a:t>
            </a:r>
          </a:p>
          <a:p>
            <a:r>
              <a:rPr lang="en-US" dirty="0" smtClean="0"/>
              <a:t>151 ESI</a:t>
            </a:r>
          </a:p>
          <a:p>
            <a:r>
              <a:rPr lang="en-US" dirty="0" smtClean="0"/>
              <a:t>151 MILD</a:t>
            </a:r>
          </a:p>
          <a:p>
            <a:r>
              <a:rPr lang="en-US" dirty="0" smtClean="0"/>
              <a:t>Adverse outcomes in ESI arm</a:t>
            </a:r>
          </a:p>
          <a:p>
            <a:pPr lvl="1"/>
            <a:r>
              <a:rPr lang="en-US" dirty="0" smtClean="0"/>
              <a:t>Fracture</a:t>
            </a:r>
          </a:p>
          <a:p>
            <a:pPr lvl="1"/>
            <a:r>
              <a:rPr lang="en-US" dirty="0" smtClean="0"/>
              <a:t>Hyperglycemia</a:t>
            </a:r>
          </a:p>
          <a:p>
            <a:pPr lvl="1"/>
            <a:r>
              <a:rPr lang="en-US" dirty="0" smtClean="0"/>
              <a:t>DKA</a:t>
            </a:r>
          </a:p>
          <a:p>
            <a:pPr lvl="1"/>
            <a:r>
              <a:rPr lang="en-US" dirty="0" smtClean="0"/>
              <a:t>Hypertensive emergency</a:t>
            </a:r>
          </a:p>
          <a:p>
            <a:r>
              <a:rPr lang="en-US" dirty="0" smtClean="0"/>
              <a:t>Adverse outcomes in PILD arm</a:t>
            </a:r>
          </a:p>
          <a:p>
            <a:r>
              <a:rPr lang="en-US" dirty="0" smtClean="0"/>
              <a:t>Will publish 6month data 6months from last enrolled procedure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60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“We are clinicians in a technical field, not technicians in a clinical field.”</a:t>
            </a:r>
          </a:p>
          <a:p>
            <a:pPr algn="r"/>
            <a:r>
              <a:rPr lang="en-US" dirty="0" smtClean="0"/>
              <a:t>-Sayed </a:t>
            </a:r>
            <a:r>
              <a:rPr lang="en-US" dirty="0" err="1" smtClean="0"/>
              <a:t>Emal</a:t>
            </a:r>
            <a:r>
              <a:rPr lang="en-US" dirty="0" smtClean="0"/>
              <a:t> </a:t>
            </a:r>
            <a:r>
              <a:rPr lang="en-US" dirty="0" err="1" smtClean="0"/>
              <a:t>Wahezi</a:t>
            </a:r>
            <a:r>
              <a:rPr lang="en-US" dirty="0" smtClean="0"/>
              <a:t>, MD</a:t>
            </a:r>
          </a:p>
          <a:p>
            <a:pPr algn="r"/>
            <a:r>
              <a:rPr lang="en-US" dirty="0" smtClean="0"/>
              <a:t>Montefiore Medical Center</a:t>
            </a:r>
          </a:p>
          <a:p>
            <a:endParaRPr lang="en-US" dirty="0"/>
          </a:p>
        </p:txBody>
      </p:sp>
      <p:pic>
        <p:nvPicPr>
          <p:cNvPr id="4" name="Picture 2" descr="http://www.ereleases.com/pic/Montefio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589637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3535</TotalTime>
  <Words>2274</Words>
  <Application>Microsoft Office PowerPoint</Application>
  <PresentationFormat>On-screen Show (4:3)</PresentationFormat>
  <Paragraphs>312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Percutaneous Image Guided Lumbar Decompression: An Innovative Treatment for LSS</vt:lpstr>
      <vt:lpstr>Disclosures </vt:lpstr>
      <vt:lpstr>mild® = PILD</vt:lpstr>
      <vt:lpstr>Goals</vt:lpstr>
      <vt:lpstr>Introduction</vt:lpstr>
      <vt:lpstr>Lumbar Spinal Stenosis</vt:lpstr>
      <vt:lpstr>Lumbar Spinal Stenosis</vt:lpstr>
      <vt:lpstr>Surgical Gap for LSS</vt:lpstr>
      <vt:lpstr>Surgical Gap for LSS</vt:lpstr>
      <vt:lpstr>Conservative Treatment Gap for LSS</vt:lpstr>
      <vt:lpstr>PILD</vt:lpstr>
      <vt:lpstr>PILD Indications</vt:lpstr>
      <vt:lpstr>PILD Patient Patient Preparation</vt:lpstr>
      <vt:lpstr>PILD Instruments</vt:lpstr>
      <vt:lpstr>PILD Performance</vt:lpstr>
      <vt:lpstr>PILD Complications</vt:lpstr>
      <vt:lpstr>PILDPro Research</vt:lpstr>
      <vt:lpstr>PILDPro Research</vt:lpstr>
      <vt:lpstr>PILDCon Research</vt:lpstr>
      <vt:lpstr>PILD History</vt:lpstr>
      <vt:lpstr>MiDAS ENCORE Protocol MILD® Percutaneous Image-Guided Lumbar Decompression Versus Epidural Steroid Injections in Patients With Lumbar Spinal Stenosis Exhibiting Neurogenic Claudication</vt:lpstr>
      <vt:lpstr>MiDAS ENCORE Protocol</vt:lpstr>
      <vt:lpstr>MiDAS ENCORE Protocol</vt:lpstr>
      <vt:lpstr>MIDAS ENCORE</vt:lpstr>
      <vt:lpstr>MiDAS ENCORE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Percutaneous Lumbar Decompression and the Future of Interventional Pain Management</dc:title>
  <dc:creator>sayed emal wahezi</dc:creator>
  <cp:lastModifiedBy>sayed emal wahezi</cp:lastModifiedBy>
  <cp:revision>241</cp:revision>
  <dcterms:created xsi:type="dcterms:W3CDTF">2014-01-05T18:15:14Z</dcterms:created>
  <dcterms:modified xsi:type="dcterms:W3CDTF">2015-06-07T03:24:11Z</dcterms:modified>
</cp:coreProperties>
</file>