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00" r:id="rId2"/>
    <p:sldId id="434" r:id="rId3"/>
    <p:sldId id="420" r:id="rId4"/>
    <p:sldId id="421" r:id="rId5"/>
    <p:sldId id="426" r:id="rId6"/>
    <p:sldId id="422" r:id="rId7"/>
    <p:sldId id="436" r:id="rId8"/>
    <p:sldId id="380" r:id="rId9"/>
    <p:sldId id="382" r:id="rId10"/>
    <p:sldId id="387" r:id="rId11"/>
    <p:sldId id="383" r:id="rId12"/>
    <p:sldId id="391" r:id="rId13"/>
    <p:sldId id="384" r:id="rId14"/>
    <p:sldId id="392" r:id="rId15"/>
    <p:sldId id="435" r:id="rId16"/>
    <p:sldId id="385" r:id="rId17"/>
    <p:sldId id="386" r:id="rId18"/>
    <p:sldId id="423" r:id="rId19"/>
    <p:sldId id="427" r:id="rId20"/>
    <p:sldId id="417" r:id="rId21"/>
    <p:sldId id="418" r:id="rId22"/>
  </p:sldIdLst>
  <p:sldSz cx="92170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90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4921" autoAdjust="0"/>
  </p:normalViewPr>
  <p:slideViewPr>
    <p:cSldViewPr>
      <p:cViewPr varScale="1">
        <p:scale>
          <a:sx n="70" d="100"/>
          <a:sy n="70" d="100"/>
        </p:scale>
        <p:origin x="-1356" y="-96"/>
      </p:cViewPr>
      <p:guideLst>
        <p:guide orient="horz" pos="2160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4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01151-BDDD-4373-A1FB-A4A01825A969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CDC84-AE4F-401B-8D44-1451EBFA57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21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3174DD-ED79-44CB-B52A-FC5C6959201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6913"/>
            <a:ext cx="46863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B495F7C-E72B-443D-AFAB-9661D9BB19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00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277" y="2130426"/>
            <a:ext cx="783447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2554" y="3886200"/>
            <a:ext cx="645191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082" y="4406901"/>
            <a:ext cx="783447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8082" y="2906713"/>
            <a:ext cx="783447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0851" y="1600201"/>
            <a:ext cx="407085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5321" y="1600201"/>
            <a:ext cx="407085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851" y="1535113"/>
            <a:ext cx="407245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851" y="2174875"/>
            <a:ext cx="407245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2121" y="1535113"/>
            <a:ext cx="407405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2121" y="2174875"/>
            <a:ext cx="407405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852" y="273050"/>
            <a:ext cx="30323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01" y="273051"/>
            <a:ext cx="515257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852" y="1435101"/>
            <a:ext cx="30323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601" y="4800600"/>
            <a:ext cx="553021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06601" y="612775"/>
            <a:ext cx="553021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6601" y="5367338"/>
            <a:ext cx="553021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2343" y="274639"/>
            <a:ext cx="20738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0851" y="274639"/>
            <a:ext cx="60678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0851" y="274638"/>
            <a:ext cx="829532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0851" y="1600201"/>
            <a:ext cx="829532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0851" y="635635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AF355-6BE4-49EE-94F2-58EABB39D653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49150" y="6356351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5535" y="635635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6261E-8E87-4A1F-B18E-6FB3384E58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pm.ucdavis.edu/PMG/B/D-TO-BCIN-FR.007.html" TargetMode="Externa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package" Target="../embeddings/Microsoft_Word_Document1.docx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2.docx"/><Relationship Id="rId10" Type="http://schemas.openxmlformats.org/officeDocument/2006/relationships/image" Target="../media/image19.emf"/><Relationship Id="rId4" Type="http://schemas.openxmlformats.org/officeDocument/2006/relationships/image" Target="../media/image16.emf"/><Relationship Id="rId9" Type="http://schemas.openxmlformats.org/officeDocument/2006/relationships/package" Target="../embeddings/Microsoft_Word_Document4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6.docx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wmf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emf"/><Relationship Id="rId4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5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88" y="1250"/>
            <a:ext cx="3379576" cy="65711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002" y="1172731"/>
            <a:ext cx="9233028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5716" name="Picture 4" descr="http://research.unt.edu/sites/default/files/Arabidops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6312" y="2514600"/>
            <a:ext cx="4876800" cy="3657600"/>
          </a:xfrm>
          <a:prstGeom prst="rect">
            <a:avLst/>
          </a:prstGeom>
          <a:noFill/>
        </p:spPr>
      </p:pic>
      <p:sp>
        <p:nvSpPr>
          <p:cNvPr id="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809" y="1295400"/>
            <a:ext cx="9140216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Transcriptome</a:t>
            </a:r>
            <a:r>
              <a:rPr lang="en-US" sz="4000" dirty="0" smtClean="0"/>
              <a:t> </a:t>
            </a:r>
            <a:r>
              <a:rPr lang="en-US" sz="4000" b="1" dirty="0"/>
              <a:t>Analysis Identifies </a:t>
            </a:r>
            <a:r>
              <a:rPr lang="en-US" sz="4000" b="1" dirty="0">
                <a:solidFill>
                  <a:schemeClr val="bg1"/>
                </a:solidFill>
              </a:rPr>
              <a:t>Candidate Genes in Response to Biotic and Abiotic Stresses in </a:t>
            </a:r>
            <a:r>
              <a:rPr lang="en-US" sz="4000" b="1" i="1" dirty="0" smtClean="0">
                <a:solidFill>
                  <a:schemeClr val="bg1"/>
                </a:solidFill>
              </a:rPr>
              <a:t>Arabidopsis</a:t>
            </a:r>
            <a:br>
              <a:rPr lang="en-US" sz="4000" b="1" i="1" dirty="0" smtClean="0">
                <a:solidFill>
                  <a:schemeClr val="bg1"/>
                </a:solidFill>
              </a:rPr>
            </a:br>
            <a:endParaRPr lang="en-CA" sz="4000" b="1" i="0" dirty="0" smtClean="0">
              <a:solidFill>
                <a:schemeClr val="bg1"/>
              </a:solidFill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981492" y="5867400"/>
            <a:ext cx="54464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Dr. Synan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AbuQamar</a:t>
            </a:r>
            <a:endParaRPr kumimoji="0" lang="en-CA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https://www.uaeu.ac.ae/en/vc/mcd/brand/logos/cos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883" y="85344"/>
            <a:ext cx="2474005" cy="45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9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33" name="Rectangle 32"/>
          <p:cNvSpPr/>
          <p:nvPr/>
        </p:nvSpPr>
        <p:spPr>
          <a:xfrm>
            <a:off x="417512" y="5867400"/>
            <a:ext cx="2438400" cy="6096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1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2000" b="1" dirty="0" err="1">
                <a:solidFill>
                  <a:schemeClr val="tx1"/>
                </a:solidFill>
              </a:rPr>
              <a:t>Abiotic</a:t>
            </a:r>
            <a:r>
              <a:rPr lang="en-US" sz="2000" b="1" dirty="0">
                <a:solidFill>
                  <a:schemeClr val="tx1"/>
                </a:solidFill>
              </a:rPr>
              <a:t> Stresses</a:t>
            </a:r>
          </a:p>
          <a:p>
            <a:pPr algn="ctr"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5" name="Picture 7" descr="D:\sa\Arabidopsis\proposal presentation\pic 4\pic 4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907" t="207" r="60468" b="26349"/>
          <a:stretch>
            <a:fillRect/>
          </a:stretch>
        </p:blipFill>
        <p:spPr bwMode="auto">
          <a:xfrm>
            <a:off x="1027112" y="1371600"/>
            <a:ext cx="2209800" cy="3886200"/>
          </a:xfrm>
          <a:prstGeom prst="rect">
            <a:avLst/>
          </a:prstGeom>
          <a:noFill/>
        </p:spPr>
      </p:pic>
      <p:pic>
        <p:nvPicPr>
          <p:cNvPr id="37" name="Picture 7" descr="D:\sa\Arabidopsis\proposal presentation\pic 4\pic 4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1907" t="-1233" r="60468" b="24909"/>
          <a:stretch>
            <a:fillRect/>
          </a:stretch>
        </p:blipFill>
        <p:spPr bwMode="auto">
          <a:xfrm flipH="1">
            <a:off x="5827712" y="1295400"/>
            <a:ext cx="2133600" cy="4038600"/>
          </a:xfrm>
          <a:prstGeom prst="rect">
            <a:avLst/>
          </a:prstGeom>
          <a:noFill/>
        </p:spPr>
      </p:pic>
      <p:sp>
        <p:nvSpPr>
          <p:cNvPr id="38" name="Rectangle 37"/>
          <p:cNvSpPr/>
          <p:nvPr/>
        </p:nvSpPr>
        <p:spPr>
          <a:xfrm>
            <a:off x="265112" y="19050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Heat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12" y="41148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/>
              <a:t>Cold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552" y="33528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/>
              <a:t>Drought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512" y="25908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Salinity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27032" y="1295400"/>
            <a:ext cx="1600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Osmotic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9704" y="4939352"/>
            <a:ext cx="1600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r" eaLnBrk="1" hangingPunct="1">
              <a:defRPr/>
            </a:pPr>
            <a:r>
              <a:rPr lang="en-US" sz="2400" b="1" dirty="0"/>
              <a:t>Oxidative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284912" y="5867400"/>
            <a:ext cx="2438400" cy="6096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1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Biotic Stresses</a:t>
            </a:r>
          </a:p>
          <a:p>
            <a:pPr algn="ctr"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742112" y="1371600"/>
            <a:ext cx="16002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675312" y="1066800"/>
            <a:ext cx="32766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400" b="1" dirty="0">
                <a:solidFill>
                  <a:schemeClr val="tx1"/>
                </a:solidFill>
              </a:rPr>
              <a:t>Fungi </a:t>
            </a:r>
            <a:r>
              <a:rPr lang="en-US" sz="2400" b="1" dirty="0" smtClean="0">
                <a:solidFill>
                  <a:schemeClr val="tx1"/>
                </a:solidFill>
              </a:rPr>
              <a:t>(</a:t>
            </a:r>
            <a:r>
              <a:rPr lang="en-US" sz="2000" b="1" dirty="0" smtClean="0">
                <a:solidFill>
                  <a:schemeClr val="tx1"/>
                </a:solidFill>
              </a:rPr>
              <a:t>i.e. </a:t>
            </a:r>
            <a:r>
              <a:rPr lang="en-US" sz="2000" b="1" i="1" dirty="0" smtClean="0">
                <a:solidFill>
                  <a:schemeClr val="tx1"/>
                </a:solidFill>
              </a:rPr>
              <a:t>Botrytis </a:t>
            </a:r>
            <a:r>
              <a:rPr lang="en-US" sz="2000" b="1" i="1" dirty="0" err="1" smtClean="0">
                <a:solidFill>
                  <a:schemeClr val="tx1"/>
                </a:solidFill>
              </a:rPr>
              <a:t>cinerea</a:t>
            </a:r>
            <a:r>
              <a:rPr lang="en-US" sz="2400" b="1" dirty="0" smtClean="0">
                <a:solidFill>
                  <a:schemeClr val="tx1"/>
                </a:solidFill>
              </a:rPr>
              <a:t>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99312" y="1981200"/>
            <a:ext cx="13652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Nematodes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504112" y="2667000"/>
            <a:ext cx="10048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bacteria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27912" y="3429000"/>
            <a:ext cx="9159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Insects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275512" y="4953000"/>
            <a:ext cx="9159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viruses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427912" y="4191000"/>
            <a:ext cx="8905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rial" charset="0"/>
                <a:cs typeface="Arial" charset="0"/>
              </a:rPr>
              <a:t>Animal</a:t>
            </a:r>
          </a:p>
        </p:txBody>
      </p:sp>
      <p:pic>
        <p:nvPicPr>
          <p:cNvPr id="52" name="Picture 9" descr="http://4.bp.blogspot.com/-s5qlTVi0hAQ/Tc3Il8gN_4I/AAAAAAAAAkY/UCblTNGGIUk/s1600/crop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1112" y="1524001"/>
            <a:ext cx="3962400" cy="38006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" name="Text Box 2"/>
          <p:cNvSpPr txBox="1">
            <a:spLocks noChangeArrowheads="1"/>
          </p:cNvSpPr>
          <p:nvPr/>
        </p:nvSpPr>
        <p:spPr bwMode="auto">
          <a:xfrm>
            <a:off x="341312" y="60960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chemeClr val="accent2"/>
                </a:solidFill>
                <a:latin typeface="Times New Roman" pitchFamily="18" charset="0"/>
              </a:rPr>
              <a:t>Plants are exposed to various environmental stresses</a:t>
            </a:r>
            <a:endParaRPr lang="en-US" sz="28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6" name="Slide Number Placeholder 5"/>
          <p:cNvSpPr txBox="1">
            <a:spLocks/>
          </p:cNvSpPr>
          <p:nvPr/>
        </p:nvSpPr>
        <p:spPr>
          <a:xfrm>
            <a:off x="6681126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32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6681126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536443" y="675018"/>
            <a:ext cx="81106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i="1" dirty="0" smtClean="0">
                <a:solidFill>
                  <a:schemeClr val="accent2"/>
                </a:solidFill>
                <a:latin typeface="Times New Roman" pitchFamily="18" charset="0"/>
              </a:rPr>
              <a:t>Botrytis </a:t>
            </a:r>
            <a:r>
              <a:rPr lang="en-US" sz="3200" b="1" i="1" dirty="0" err="1" smtClean="0">
                <a:solidFill>
                  <a:schemeClr val="accent2"/>
                </a:solidFill>
                <a:latin typeface="Times New Roman" pitchFamily="18" charset="0"/>
              </a:rPr>
              <a:t>cinerea</a:t>
            </a:r>
            <a:r>
              <a:rPr lang="en-US" sz="3200" b="1" i="1" dirty="0" smtClean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is </a:t>
            </a:r>
            <a:r>
              <a:rPr lang="en-US" sz="3200" b="1" dirty="0">
                <a:solidFill>
                  <a:schemeClr val="accent2"/>
                </a:solidFill>
                <a:latin typeface="Times New Roman" pitchFamily="18" charset="0"/>
              </a:rPr>
              <a:t>a major disease problem </a:t>
            </a: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65112" y="3733800"/>
            <a:ext cx="64160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* Disease management-Fungicide application</a:t>
            </a:r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28600" y="1420813"/>
            <a:ext cx="609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*</a:t>
            </a:r>
            <a:r>
              <a:rPr lang="en-US" sz="2400" b="1" i="1" dirty="0">
                <a:latin typeface="Times New Roman" pitchFamily="18" charset="0"/>
              </a:rPr>
              <a:t> Botrytis </a:t>
            </a:r>
            <a:r>
              <a:rPr lang="en-US" sz="2400" b="1" dirty="0">
                <a:latin typeface="Times New Roman" pitchFamily="18" charset="0"/>
              </a:rPr>
              <a:t>is a </a:t>
            </a:r>
            <a:r>
              <a:rPr lang="en-US" sz="2400" b="1" dirty="0" err="1">
                <a:latin typeface="Times New Roman" pitchFamily="18" charset="0"/>
              </a:rPr>
              <a:t>necrotrophic</a:t>
            </a:r>
            <a:r>
              <a:rPr lang="en-US" sz="2400" b="1" dirty="0">
                <a:latin typeface="Times New Roman" pitchFamily="18" charset="0"/>
              </a:rPr>
              <a:t> pathogen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b="1" dirty="0">
                <a:latin typeface="Times New Roman" pitchFamily="18" charset="0"/>
              </a:rPr>
              <a:t> A broad host range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</a:rPr>
              <a:t>Grey </a:t>
            </a:r>
            <a:r>
              <a:rPr lang="en-US" sz="2400" b="1" dirty="0">
                <a:latin typeface="Times New Roman" pitchFamily="18" charset="0"/>
              </a:rPr>
              <a:t>mold under diverse conditions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sz="2400" b="1" dirty="0">
                <a:latin typeface="Times New Roman" pitchFamily="18" charset="0"/>
              </a:rPr>
              <a:t> Significant yield losses</a:t>
            </a: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2712" y="4191000"/>
            <a:ext cx="1905000" cy="222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80112" y="4190999"/>
            <a:ext cx="3048000" cy="224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4" descr="Powdery mildew causes irregular yellow blotches on tomato leaves.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9493" y="1219199"/>
            <a:ext cx="1819708" cy="27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7504112" y="3872552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imes New Roman" pitchFamily="18" charset="0"/>
              </a:rPr>
              <a:t>tomato</a:t>
            </a: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7253904" y="6322373"/>
            <a:ext cx="990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imes New Roman" pitchFamily="18" charset="0"/>
              </a:rPr>
              <a:t>grape</a:t>
            </a:r>
          </a:p>
        </p:txBody>
      </p:sp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4227512" y="6324600"/>
            <a:ext cx="121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Times New Roman" pitchFamily="18" charset="0"/>
              </a:rPr>
              <a:t>strawberry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259424" y="4338935"/>
            <a:ext cx="34346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latin typeface="Times New Roman" pitchFamily="18" charset="0"/>
              </a:rPr>
              <a:t>* No G-F-G Interaction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65112" y="4948940"/>
            <a:ext cx="3810000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1" dirty="0" smtClean="0">
                <a:latin typeface="Times New Roman" pitchFamily="18" charset="0"/>
              </a:rPr>
              <a:t>* JA/ET- &amp; ABA-mediated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endParaRPr lang="en-US" sz="2400" b="1" dirty="0">
              <a:latin typeface="Times New Roman" pitchFamily="18" charset="0"/>
            </a:endParaRPr>
          </a:p>
          <a:p>
            <a:pPr lvl="0"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400" b="1" dirty="0" err="1" smtClean="0">
                <a:latin typeface="Times New Roman" pitchFamily="18" charset="0"/>
              </a:rPr>
              <a:t>necrotroph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 rot="5400000">
            <a:off x="1976768" y="5314515"/>
            <a:ext cx="345744" cy="32428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2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sp>
        <p:nvSpPr>
          <p:cNvPr id="18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017712" y="1676400"/>
            <a:ext cx="487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Plant Defense </a:t>
            </a:r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Mechanisms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 flipH="1">
            <a:off x="2971800" y="2249488"/>
            <a:ext cx="1346200" cy="8747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4318000" y="2236788"/>
            <a:ext cx="1168400" cy="9636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2260600" y="3094038"/>
            <a:ext cx="152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Passive</a:t>
            </a:r>
          </a:p>
        </p:txBody>
      </p:sp>
      <p:sp>
        <p:nvSpPr>
          <p:cNvPr id="24" name="Line 10"/>
          <p:cNvSpPr>
            <a:spLocks noChangeShapeType="1"/>
          </p:cNvSpPr>
          <p:nvPr/>
        </p:nvSpPr>
        <p:spPr bwMode="auto">
          <a:xfrm flipH="1">
            <a:off x="1752600" y="3657600"/>
            <a:ext cx="1144588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11"/>
          <p:cNvSpPr>
            <a:spLocks noChangeShapeType="1"/>
          </p:cNvSpPr>
          <p:nvPr/>
        </p:nvSpPr>
        <p:spPr bwMode="auto">
          <a:xfrm>
            <a:off x="2884488" y="3657600"/>
            <a:ext cx="9144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1055688" y="4402138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Physical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3163888" y="4402138"/>
            <a:ext cx="170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Chemical</a:t>
            </a: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685800" y="4702175"/>
            <a:ext cx="1893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cuticle, cell wall</a:t>
            </a: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2884488" y="4708525"/>
            <a:ext cx="22971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chemeClr val="accent2"/>
                </a:solidFill>
                <a:latin typeface="Times New Roman" pitchFamily="18" charset="0"/>
              </a:rPr>
              <a:t>phenolics, alkaloids</a:t>
            </a: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4989512" y="3581400"/>
            <a:ext cx="3184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Times New Roman" pitchFamily="18" charset="0"/>
              </a:rPr>
              <a:t>(induced when the plant is challenged by a pathogen)</a:t>
            </a:r>
          </a:p>
        </p:txBody>
      </p:sp>
      <p:sp>
        <p:nvSpPr>
          <p:cNvPr id="31" name="Text Box 19"/>
          <p:cNvSpPr txBox="1">
            <a:spLocks noChangeArrowheads="1"/>
          </p:cNvSpPr>
          <p:nvPr/>
        </p:nvSpPr>
        <p:spPr bwMode="auto">
          <a:xfrm>
            <a:off x="4953000" y="310515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Times New Roman" pitchFamily="18" charset="0"/>
              </a:rPr>
              <a:t>Active</a:t>
            </a:r>
          </a:p>
        </p:txBody>
      </p:sp>
      <p:sp>
        <p:nvSpPr>
          <p:cNvPr id="2" name="Oval 1"/>
          <p:cNvSpPr/>
          <p:nvPr/>
        </p:nvSpPr>
        <p:spPr>
          <a:xfrm>
            <a:off x="1548366" y="4724400"/>
            <a:ext cx="1078946" cy="4172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989512" y="3151496"/>
            <a:ext cx="1078946" cy="50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96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4" grpId="0" animBg="1"/>
      <p:bldP spid="3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16" name="Slide Number Placeholder 5"/>
          <p:cNvSpPr txBox="1">
            <a:spLocks/>
          </p:cNvSpPr>
          <p:nvPr/>
        </p:nvSpPr>
        <p:spPr>
          <a:xfrm>
            <a:off x="6681126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536443" y="533400"/>
            <a:ext cx="811066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Research Scheme – Reverse Genetics </a:t>
            </a:r>
            <a:endParaRPr lang="en-US" sz="32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6386" name="Picture 2" descr="http://csmbio.csm.jmu.edu/bioweb/bio480/Fall2012/JonLaurenReid/MicroarrayProject/arabidopsi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" y="1066800"/>
            <a:ext cx="1952625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2077482" y="1847851"/>
            <a:ext cx="1007030" cy="609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8" name="Picture 4" descr="https://encrypted-tbn3.gstatic.com/images?q=tbn:ANd9GcTR7qTY8Q1BhSsyH0xg2JR06bM8iZUHQ87EtSZyAnxynYd7hQdI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5105" r="5225" b="6250"/>
          <a:stretch/>
        </p:blipFill>
        <p:spPr bwMode="auto">
          <a:xfrm>
            <a:off x="3160712" y="1251899"/>
            <a:ext cx="1924335" cy="189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5201682" y="1847851"/>
            <a:ext cx="1007030" cy="609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2" name="Picture 8" descr="Image result for microarray phot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0" t="5677" b="5677"/>
          <a:stretch/>
        </p:blipFill>
        <p:spPr bwMode="auto">
          <a:xfrm>
            <a:off x="6284912" y="1251899"/>
            <a:ext cx="2058670" cy="189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 rot="5400000">
            <a:off x="6848197" y="3627715"/>
            <a:ext cx="1007030" cy="609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94" name="Picture 10" descr="http://www.nature.com/srep/2011/110614/srep00008/images/srep00008-f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6233" r="55528" b="9251"/>
          <a:stretch/>
        </p:blipFill>
        <p:spPr bwMode="auto">
          <a:xfrm>
            <a:off x="3408331" y="3777772"/>
            <a:ext cx="1506198" cy="285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https://bio.kuleuven.be/ento/images/microarra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42" y="4446896"/>
            <a:ext cx="2058670" cy="205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10800000">
            <a:off x="5218112" y="5181600"/>
            <a:ext cx="1007030" cy="609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>
            <a:off x="2474913" y="5195248"/>
            <a:ext cx="1007030" cy="609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00878" y="4942582"/>
            <a:ext cx="7406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 dirty="0" smtClean="0">
                <a:latin typeface="Times" panose="02020603050405020304" pitchFamily="18" charset="0"/>
                <a:cs typeface="Times" panose="02020603050405020304" pitchFamily="18" charset="0"/>
              </a:rPr>
              <a:t>?</a:t>
            </a:r>
            <a:endParaRPr lang="en-US" sz="6400" b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312" y="3200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Arabidopsis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59495" y="3124200"/>
            <a:ext cx="198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Stress - </a:t>
            </a:r>
            <a:r>
              <a:rPr lang="en-US" i="1" dirty="0" smtClean="0"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i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endParaRPr lang="en-US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12295" y="3124200"/>
            <a:ext cx="1982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Microarray chip</a:t>
            </a:r>
            <a:endParaRPr lang="en-US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32512" y="6564868"/>
            <a:ext cx="2546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Microarray hybridization</a:t>
            </a:r>
            <a:endParaRPr lang="en-US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65512" y="6564868"/>
            <a:ext cx="150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Data analysis</a:t>
            </a:r>
            <a:endParaRPr lang="en-US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1447" y="6553200"/>
            <a:ext cx="1507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Function</a:t>
            </a:r>
            <a:endParaRPr lang="en-US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0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2"/>
          <p:cNvSpPr txBox="1">
            <a:spLocks noChangeArrowheads="1"/>
          </p:cNvSpPr>
          <p:nvPr/>
        </p:nvSpPr>
        <p:spPr bwMode="auto">
          <a:xfrm>
            <a:off x="755813" y="40944"/>
            <a:ext cx="75864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Previous work on </a:t>
            </a:r>
            <a:r>
              <a:rPr lang="en-US" sz="3200" b="1" i="1" dirty="0" smtClean="0">
                <a:solidFill>
                  <a:schemeClr val="accent2"/>
                </a:solidFill>
                <a:latin typeface="Times New Roman" pitchFamily="18" charset="0"/>
              </a:rPr>
              <a:t>Arabidopsi</a:t>
            </a: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s and tomato</a:t>
            </a:r>
            <a:endParaRPr lang="en-US" sz="32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57" name="Slide Number Placeholder 5"/>
          <p:cNvSpPr txBox="1">
            <a:spLocks/>
          </p:cNvSpPr>
          <p:nvPr/>
        </p:nvSpPr>
        <p:spPr>
          <a:xfrm>
            <a:off x="7029873" y="660433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558200"/>
              </p:ext>
            </p:extLst>
          </p:nvPr>
        </p:nvGraphicFramePr>
        <p:xfrm>
          <a:off x="314422" y="676273"/>
          <a:ext cx="7189690" cy="1381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6" name="Document" r:id="rId3" imgW="6282900" imgH="1756728" progId="Word.Document.12">
                  <p:embed/>
                </p:oleObj>
              </mc:Choice>
              <mc:Fallback>
                <p:oleObj name="Document" r:id="rId3" imgW="6282900" imgH="17567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4422" y="676273"/>
                        <a:ext cx="7189690" cy="13811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982159"/>
              </p:ext>
            </p:extLst>
          </p:nvPr>
        </p:nvGraphicFramePr>
        <p:xfrm>
          <a:off x="319087" y="3837937"/>
          <a:ext cx="7337425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7" name="Document" r:id="rId5" imgW="5965571" imgH="1377741" progId="Word.Document.12">
                  <p:embed/>
                </p:oleObj>
              </mc:Choice>
              <mc:Fallback>
                <p:oleObj name="Document" r:id="rId5" imgW="5965571" imgH="13777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9087" y="3837937"/>
                        <a:ext cx="7337425" cy="976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3205147"/>
              </p:ext>
            </p:extLst>
          </p:nvPr>
        </p:nvGraphicFramePr>
        <p:xfrm>
          <a:off x="1822449" y="5149850"/>
          <a:ext cx="7281863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8" name="Document" r:id="rId7" imgW="6206626" imgH="1717857" progId="Word.Document.12">
                  <p:embed/>
                </p:oleObj>
              </mc:Choice>
              <mc:Fallback>
                <p:oleObj name="Document" r:id="rId7" imgW="6206626" imgH="171785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49" y="5149850"/>
                        <a:ext cx="7281863" cy="125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2519289"/>
              </p:ext>
            </p:extLst>
          </p:nvPr>
        </p:nvGraphicFramePr>
        <p:xfrm>
          <a:off x="1865312" y="2300288"/>
          <a:ext cx="7315200" cy="1204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9" name="Document" r:id="rId9" imgW="6067030" imgH="1610244" progId="Word.Document.12">
                  <p:embed/>
                </p:oleObj>
              </mc:Choice>
              <mc:Fallback>
                <p:oleObj name="Document" r:id="rId9" imgW="6067030" imgH="161024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5312" y="2300288"/>
                        <a:ext cx="7315200" cy="1204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>
          <a:xfrm>
            <a:off x="3819216" y="1766248"/>
            <a:ext cx="1246496" cy="20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8608" y="4646590"/>
            <a:ext cx="1246496" cy="20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10720" y="6234752"/>
            <a:ext cx="1246496" cy="20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95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Box 2"/>
          <p:cNvSpPr txBox="1">
            <a:spLocks noChangeArrowheads="1"/>
          </p:cNvSpPr>
          <p:nvPr/>
        </p:nvSpPr>
        <p:spPr bwMode="auto">
          <a:xfrm>
            <a:off x="755813" y="40944"/>
            <a:ext cx="75864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Previous work on </a:t>
            </a:r>
            <a:r>
              <a:rPr lang="en-US" sz="3200" b="1" i="1" dirty="0" smtClean="0">
                <a:solidFill>
                  <a:schemeClr val="accent2"/>
                </a:solidFill>
                <a:latin typeface="Times New Roman" pitchFamily="18" charset="0"/>
              </a:rPr>
              <a:t>Arabidopsi</a:t>
            </a: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</a:rPr>
              <a:t>s and tomato</a:t>
            </a:r>
            <a:endParaRPr lang="en-US" sz="32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57" name="Slide Number Placeholder 5"/>
          <p:cNvSpPr txBox="1">
            <a:spLocks/>
          </p:cNvSpPr>
          <p:nvPr/>
        </p:nvSpPr>
        <p:spPr>
          <a:xfrm>
            <a:off x="7029873" y="660433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035054"/>
              </p:ext>
            </p:extLst>
          </p:nvPr>
        </p:nvGraphicFramePr>
        <p:xfrm>
          <a:off x="2151063" y="3635375"/>
          <a:ext cx="6815137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Document" r:id="rId3" imgW="6815739" imgH="1622841" progId="Word.Document.12">
                  <p:embed/>
                </p:oleObj>
              </mc:Choice>
              <mc:Fallback>
                <p:oleObj name="Document" r:id="rId3" imgW="6815739" imgH="1622841" progId="Word.Document.12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1063" y="3635375"/>
                        <a:ext cx="6815137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505992"/>
              </p:ext>
            </p:extLst>
          </p:nvPr>
        </p:nvGraphicFramePr>
        <p:xfrm>
          <a:off x="112712" y="1295400"/>
          <a:ext cx="71628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Document" r:id="rId5" imgW="6312467" imgH="2148311" progId="Word.Document.12">
                  <p:embed/>
                </p:oleObj>
              </mc:Choice>
              <mc:Fallback>
                <p:oleObj name="Document" r:id="rId5" imgW="6312467" imgH="2148311" progId="Word.Document.12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" y="1295400"/>
                        <a:ext cx="7162800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/>
          <p:nvPr/>
        </p:nvSpPr>
        <p:spPr>
          <a:xfrm>
            <a:off x="76199" y="2508250"/>
            <a:ext cx="1611762" cy="20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093912" y="4930775"/>
            <a:ext cx="1219200" cy="2086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0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0224" y="2514601"/>
            <a:ext cx="8345488" cy="1295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000" b="1" dirty="0" smtClean="0">
                <a:solidFill>
                  <a:srgbClr val="C00000"/>
                </a:solidFill>
              </a:rPr>
              <a:t>Transcriptome </a:t>
            </a:r>
            <a:r>
              <a:rPr lang="en-US" sz="3000" b="1" dirty="0">
                <a:solidFill>
                  <a:srgbClr val="C00000"/>
                </a:solidFill>
              </a:rPr>
              <a:t>Analysis Reveals Genes Commonly Induced by </a:t>
            </a:r>
            <a:r>
              <a:rPr lang="en-US" sz="3000" b="1" i="1" dirty="0">
                <a:solidFill>
                  <a:srgbClr val="C00000"/>
                </a:solidFill>
              </a:rPr>
              <a:t>Botrytis </a:t>
            </a:r>
            <a:r>
              <a:rPr lang="en-US" sz="3000" b="1" i="1" dirty="0" err="1">
                <a:solidFill>
                  <a:srgbClr val="C00000"/>
                </a:solidFill>
              </a:rPr>
              <a:t>cinerea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smtClean="0">
                <a:solidFill>
                  <a:srgbClr val="C00000"/>
                </a:solidFill>
              </a:rPr>
              <a:t>Infection and Major Abiotic Stresses </a:t>
            </a:r>
            <a:r>
              <a:rPr lang="en-US" sz="3000" b="1" dirty="0">
                <a:solidFill>
                  <a:srgbClr val="C00000"/>
                </a:solidFill>
              </a:rPr>
              <a:t>in </a:t>
            </a:r>
            <a:r>
              <a:rPr lang="en-US" sz="3000" b="1" i="1" dirty="0">
                <a:solidFill>
                  <a:srgbClr val="C00000"/>
                </a:solidFill>
              </a:rPr>
              <a:t>Arabidopsis</a:t>
            </a:r>
            <a:endParaRPr kumimoji="0" lang="en-US" sz="3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55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1" t="4232"/>
          <a:stretch/>
        </p:blipFill>
        <p:spPr bwMode="auto">
          <a:xfrm>
            <a:off x="4913312" y="1676400"/>
            <a:ext cx="3657600" cy="511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5532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2312" y="5334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Highly conserved expression status of genes common to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</a:t>
            </a:r>
            <a:r>
              <a:rPr lang="en-US" sz="2400" b="1" i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US" sz="2400" b="1" i="1" dirty="0" err="1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and abiotic stress responses</a:t>
            </a: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2" name="Picture 2" descr="C:\Documents and Settings\sabuqamar\Desktop\MicroarrayData\GeneRegulationComparison\UpregulatedGenes\ComparativeAnalysis\VennDiagram\BotrytisHeatOsmoticSalinityUp\BotrytisHeatOsmoticSalinityUp.jpg"/>
          <p:cNvPicPr>
            <a:picLocks noChangeAspect="1" noChangeArrowheads="1"/>
          </p:cNvPicPr>
          <p:nvPr/>
        </p:nvPicPr>
        <p:blipFill>
          <a:blip r:embed="rId5" cstate="print"/>
          <a:srcRect l="4800" t="18000" r="4800" b="18000"/>
          <a:stretch>
            <a:fillRect/>
          </a:stretch>
        </p:blipFill>
        <p:spPr bwMode="auto">
          <a:xfrm>
            <a:off x="1065695" y="2040605"/>
            <a:ext cx="2883392" cy="1769395"/>
          </a:xfrm>
          <a:prstGeom prst="rect">
            <a:avLst/>
          </a:prstGeom>
          <a:noFill/>
        </p:spPr>
      </p:pic>
      <p:sp>
        <p:nvSpPr>
          <p:cNvPr id="63" name="Rectangle 62"/>
          <p:cNvSpPr/>
          <p:nvPr/>
        </p:nvSpPr>
        <p:spPr>
          <a:xfrm>
            <a:off x="975847" y="2053388"/>
            <a:ext cx="517532" cy="145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84695" y="2026093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00CC"/>
                </a:solidFill>
                <a:latin typeface="Helvetica" pitchFamily="34" charset="0"/>
              </a:rPr>
              <a:t>B. </a:t>
            </a:r>
            <a:r>
              <a:rPr lang="en-US" sz="1200" b="1" i="1" dirty="0" err="1" smtClean="0">
                <a:solidFill>
                  <a:srgbClr val="0000CC"/>
                </a:solidFill>
                <a:latin typeface="Helvetica" pitchFamily="34" charset="0"/>
              </a:rPr>
              <a:t>cinerea</a:t>
            </a:r>
            <a:endParaRPr lang="en-US" sz="1200" b="1" i="1" dirty="0">
              <a:solidFill>
                <a:srgbClr val="0000CC"/>
              </a:solidFill>
              <a:latin typeface="Helvetic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75295" y="1833254"/>
            <a:ext cx="51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808000"/>
                </a:solidFill>
                <a:latin typeface="Helvetica" pitchFamily="34" charset="0"/>
              </a:rPr>
              <a:t>Heat</a:t>
            </a:r>
            <a:endParaRPr lang="en-US" sz="1200" b="1" dirty="0">
              <a:solidFill>
                <a:srgbClr val="808000"/>
              </a:solidFill>
              <a:latin typeface="Helvetic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14799" y="1626979"/>
            <a:ext cx="887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33CC33"/>
                </a:solidFill>
                <a:latin typeface="Helvetica" pitchFamily="34" charset="0"/>
              </a:rPr>
              <a:t>Osmotic stress</a:t>
            </a:r>
            <a:endParaRPr lang="en-US" sz="1200" b="1" dirty="0">
              <a:solidFill>
                <a:srgbClr val="33CC33"/>
              </a:solidFill>
              <a:latin typeface="Helvetica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425888" y="2063994"/>
            <a:ext cx="517532" cy="145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3719047" y="2075502"/>
            <a:ext cx="813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Helvetica" pitchFamily="34" charset="0"/>
              </a:rPr>
              <a:t>Salinity</a:t>
            </a:r>
            <a:endParaRPr lang="en-US" sz="1200" b="1" dirty="0">
              <a:solidFill>
                <a:srgbClr val="FF0000"/>
              </a:solidFill>
              <a:latin typeface="Helvetica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10950" y="1332345"/>
            <a:ext cx="1554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Helvetica" pitchFamily="34" charset="0"/>
              </a:rPr>
              <a:t>Upregulated</a:t>
            </a:r>
            <a:endParaRPr lang="en-US" sz="1600" b="1" dirty="0">
              <a:latin typeface="Helvetica" pitchFamily="34" charset="0"/>
            </a:endParaRPr>
          </a:p>
        </p:txBody>
      </p:sp>
      <p:pic>
        <p:nvPicPr>
          <p:cNvPr id="73" name="Picture 3" descr="C:\Documents and Settings\sabuqamar\Desktop\MicroarrayData\GeneRegulationComparison\DownregulatedGenes\ComparativeAnalysis\VennDiagram\BotrytisHeatSalinityOsmoticDown\BotrytisHeatOsmoticSalinityDown.jpg"/>
          <p:cNvPicPr>
            <a:picLocks noChangeAspect="1" noChangeArrowheads="1"/>
          </p:cNvPicPr>
          <p:nvPr/>
        </p:nvPicPr>
        <p:blipFill>
          <a:blip r:embed="rId6" cstate="print"/>
          <a:srcRect l="4800" t="18000" r="4800" b="18000"/>
          <a:stretch>
            <a:fillRect/>
          </a:stretch>
        </p:blipFill>
        <p:spPr bwMode="auto">
          <a:xfrm>
            <a:off x="1064533" y="5046791"/>
            <a:ext cx="2858179" cy="1658809"/>
          </a:xfrm>
          <a:prstGeom prst="rect">
            <a:avLst/>
          </a:prstGeom>
          <a:noFill/>
        </p:spPr>
      </p:pic>
      <p:sp>
        <p:nvSpPr>
          <p:cNvPr id="80" name="Rectangle 79"/>
          <p:cNvSpPr/>
          <p:nvPr/>
        </p:nvSpPr>
        <p:spPr>
          <a:xfrm>
            <a:off x="887455" y="5044031"/>
            <a:ext cx="517532" cy="145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596303" y="5016736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 smtClean="0">
                <a:solidFill>
                  <a:srgbClr val="0000CC"/>
                </a:solidFill>
                <a:latin typeface="Helvetica" pitchFamily="34" charset="0"/>
              </a:rPr>
              <a:t>B. </a:t>
            </a:r>
            <a:r>
              <a:rPr lang="en-US" sz="1200" b="1" i="1" dirty="0" err="1" smtClean="0">
                <a:solidFill>
                  <a:srgbClr val="0000CC"/>
                </a:solidFill>
                <a:latin typeface="Helvetica" pitchFamily="34" charset="0"/>
              </a:rPr>
              <a:t>cinerea</a:t>
            </a:r>
            <a:endParaRPr lang="en-US" sz="1200" b="1" i="1" dirty="0">
              <a:solidFill>
                <a:srgbClr val="0000CC"/>
              </a:solidFill>
              <a:latin typeface="Helvetica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86903" y="4823897"/>
            <a:ext cx="5175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808000"/>
                </a:solidFill>
                <a:latin typeface="Helvetica" pitchFamily="34" charset="0"/>
              </a:rPr>
              <a:t>Heat</a:t>
            </a:r>
            <a:endParaRPr lang="en-US" sz="1200" b="1" dirty="0">
              <a:solidFill>
                <a:srgbClr val="808000"/>
              </a:solidFill>
              <a:latin typeface="Helvetica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626407" y="4617622"/>
            <a:ext cx="887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33CC33"/>
                </a:solidFill>
                <a:latin typeface="Helvetica" pitchFamily="34" charset="0"/>
              </a:rPr>
              <a:t>Osmotic stress</a:t>
            </a:r>
            <a:endParaRPr lang="en-US" sz="1200" b="1" dirty="0">
              <a:solidFill>
                <a:srgbClr val="33CC33"/>
              </a:solidFill>
              <a:latin typeface="Helvetica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414324" y="5054637"/>
            <a:ext cx="517532" cy="1458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630655" y="5066145"/>
            <a:ext cx="813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Helvetica" pitchFamily="34" charset="0"/>
              </a:rPr>
              <a:t>Salinity</a:t>
            </a:r>
            <a:endParaRPr lang="en-US" sz="1200" b="1" dirty="0">
              <a:solidFill>
                <a:srgbClr val="FF0000"/>
              </a:solidFill>
              <a:latin typeface="Helvetica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895024" y="4075176"/>
            <a:ext cx="1478868" cy="249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3473188" y="4029456"/>
            <a:ext cx="1714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Helvetica" pitchFamily="34" charset="0"/>
              </a:rPr>
              <a:t>Downregulated</a:t>
            </a:r>
            <a:endParaRPr lang="en-US" sz="1600" b="1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1630363"/>
            <a:ext cx="3937027" cy="484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-39688" y="685800"/>
            <a:ext cx="887571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Comparisons of gene expression in Arabidopsis plants under biotic and abiotic stress conditions.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 rot="5400000">
            <a:off x="2856992" y="2304259"/>
            <a:ext cx="2170112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Up-regulated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 rot="5400000">
            <a:off x="2779711" y="4419601"/>
            <a:ext cx="2286001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Down-regulated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9" t="1" r="12718" b="42149"/>
          <a:stretch/>
        </p:blipFill>
        <p:spPr bwMode="auto">
          <a:xfrm>
            <a:off x="4080681" y="2971800"/>
            <a:ext cx="5136344" cy="204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69912" y="685800"/>
            <a:ext cx="8345488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Changes in expression of up- or down-regulated genes during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sz="2400" b="1" i="1" dirty="0" err="1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abiotic stress treatments in Arabidopsis </a:t>
            </a:r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plants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" panose="02020603050405020304" pitchFamily="18" charset="0"/>
              <a:ea typeface="+mj-ea"/>
              <a:cs typeface="Times" panose="02020603050405020304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3"/>
          <a:stretch/>
        </p:blipFill>
        <p:spPr bwMode="auto">
          <a:xfrm>
            <a:off x="265112" y="1535113"/>
            <a:ext cx="9030114" cy="494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417512" y="2971800"/>
            <a:ext cx="8077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725073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41312" y="685800"/>
            <a:ext cx="834548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Identification of differentially expressed genes in response to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sz="2400" b="1" i="1" dirty="0" err="1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1" b="47926"/>
          <a:stretch/>
        </p:blipFill>
        <p:spPr bwMode="auto">
          <a:xfrm>
            <a:off x="1424781" y="1783080"/>
            <a:ext cx="6841331" cy="415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68352" y="3079936"/>
            <a:ext cx="67818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32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69912" y="762000"/>
            <a:ext cx="8345488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Validation of expression profiles of common genes to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sz="2400" b="1" i="1" dirty="0" err="1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r>
              <a:rPr lang="en-US" sz="2400" b="1" dirty="0" smtClean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infection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" panose="02020603050405020304" pitchFamily="18" charset="0"/>
              <a:ea typeface="+mj-ea"/>
              <a:cs typeface="Times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51112" y="2509606"/>
            <a:ext cx="4419600" cy="3337313"/>
            <a:chOff x="2551112" y="2509606"/>
            <a:chExt cx="4419600" cy="3337313"/>
          </a:xfrm>
        </p:grpSpPr>
        <p:grpSp>
          <p:nvGrpSpPr>
            <p:cNvPr id="12" name="Group 11"/>
            <p:cNvGrpSpPr/>
            <p:nvPr/>
          </p:nvGrpSpPr>
          <p:grpSpPr>
            <a:xfrm>
              <a:off x="2551112" y="2509606"/>
              <a:ext cx="4419600" cy="3337313"/>
              <a:chOff x="2162101" y="979449"/>
              <a:chExt cx="4656211" cy="3337313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4"/>
              <a:srcRect l="16023" t="3559" r="21275" b="12053"/>
              <a:stretch/>
            </p:blipFill>
            <p:spPr>
              <a:xfrm>
                <a:off x="3163483" y="996288"/>
                <a:ext cx="3654829" cy="2880618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3365711" y="3811857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-5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722744" y="3806809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-3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477114" y="3811857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1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842055" y="3811857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3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216812" y="3811857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5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941145" y="3811857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9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034117" y="4039763"/>
                <a:ext cx="137585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Helvetica" pitchFamily="34" charset="0"/>
                  </a:rPr>
                  <a:t>Fold Change</a:t>
                </a:r>
                <a:endParaRPr lang="en-US" sz="1200" dirty="0">
                  <a:latin typeface="Helvetica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575510" y="3810000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7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305914" y="3811857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11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096113" y="3821151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-1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995861" y="3811857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Helvetica" pitchFamily="34" charset="0"/>
                  </a:rPr>
                  <a:t>-7</a:t>
                </a:r>
                <a:endParaRPr lang="en-US" sz="1200" b="1" dirty="0">
                  <a:latin typeface="Helvetica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224653" y="1309742"/>
                <a:ext cx="12293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anose="020B0604020202020204" pitchFamily="34" charset="0"/>
                    <a:cs typeface="Helvetica" panose="020B0604020202020204" pitchFamily="34" charset="0"/>
                  </a:rPr>
                  <a:t>DJC24</a:t>
                </a:r>
                <a:endParaRPr lang="en-US" sz="1200" b="1" i="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224653" y="1636880"/>
                <a:ext cx="1221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GA4/GA3ox1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32613" y="979449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At2g20670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224653" y="1943258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DREB26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224653" y="2259209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EXO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162101" y="3538689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At1g73480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187165" y="2901288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RD20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175749" y="3227696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 smtClean="0">
                    <a:latin typeface="Helvetica" pitchFamily="34" charset="0"/>
                  </a:rPr>
                  <a:t>CORI3</a:t>
                </a:r>
                <a:endParaRPr lang="en-US" sz="1200" b="1" i="1" dirty="0">
                  <a:latin typeface="Helvetica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2192853" y="2596993"/>
                <a:ext cx="12214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At2g39420</a:t>
                </a:r>
                <a:endParaRPr lang="en-US" sz="1200" b="1" i="1" dirty="0" smtClean="0">
                  <a:latin typeface="Helvetica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2846364" y="4390501"/>
              <a:ext cx="634781" cy="35370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124" y="1223845"/>
            <a:ext cx="6903588" cy="5634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59637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0224" y="381000"/>
            <a:ext cx="834548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RD20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gene contributes to the plant resistance to biotic and abiotic stresses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32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298024" y="1623244"/>
            <a:ext cx="4564040" cy="2872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8767259" y="6623667"/>
            <a:ext cx="4132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4464" y="1617556"/>
            <a:ext cx="2634016" cy="37164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77520" y="120926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α</a:t>
            </a:r>
            <a:r>
              <a:rPr lang="en-US" dirty="0" smtClean="0"/>
              <a:t>-</a:t>
            </a:r>
            <a:r>
              <a:rPr lang="en-US" dirty="0" err="1" smtClean="0"/>
              <a:t>linolenic</a:t>
            </a:r>
            <a:r>
              <a:rPr lang="en-US" dirty="0" smtClean="0"/>
              <a:t> acid</a:t>
            </a:r>
            <a:endParaRPr lang="en-US" dirty="0"/>
          </a:p>
        </p:txBody>
      </p:sp>
      <p:cxnSp>
        <p:nvCxnSpPr>
          <p:cNvPr id="12" name="Straight Arrow Connector 11"/>
          <p:cNvCxnSpPr>
            <a:endCxn id="13" idx="0"/>
          </p:cNvCxnSpPr>
          <p:nvPr/>
        </p:nvCxnSpPr>
        <p:spPr>
          <a:xfrm flipH="1">
            <a:off x="3185164" y="1524000"/>
            <a:ext cx="876300" cy="1066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85064" y="2590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PPA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725120" y="197126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ROS</a:t>
            </a:r>
            <a:endParaRPr lang="en-US" dirty="0"/>
          </a:p>
        </p:txBody>
      </p:sp>
      <p:grpSp>
        <p:nvGrpSpPr>
          <p:cNvPr id="2" name="Group 236"/>
          <p:cNvGrpSpPr/>
          <p:nvPr/>
        </p:nvGrpSpPr>
        <p:grpSpPr>
          <a:xfrm>
            <a:off x="4137664" y="1524000"/>
            <a:ext cx="1447800" cy="1080448"/>
            <a:chOff x="5454672" y="1141020"/>
            <a:chExt cx="1447800" cy="1080448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5454672" y="1141020"/>
              <a:ext cx="830240" cy="108044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489928" y="1141020"/>
              <a:ext cx="1004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LOX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83272" y="1443840"/>
              <a:ext cx="1004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AOS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98224" y="1762288"/>
              <a:ext cx="1004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AOC</a:t>
              </a:r>
              <a:endParaRPr lang="en-US" dirty="0"/>
            </a:p>
          </p:txBody>
        </p:sp>
      </p:grpSp>
      <p:grpSp>
        <p:nvGrpSpPr>
          <p:cNvPr id="3" name="Group 237"/>
          <p:cNvGrpSpPr/>
          <p:nvPr/>
        </p:nvGrpSpPr>
        <p:grpSpPr>
          <a:xfrm>
            <a:off x="4290064" y="2411104"/>
            <a:ext cx="3622344" cy="1373580"/>
            <a:chOff x="5522912" y="1877704"/>
            <a:chExt cx="3622344" cy="1373580"/>
          </a:xfrm>
        </p:grpSpPr>
        <p:sp>
          <p:nvSpPr>
            <p:cNvPr id="21" name="TextBox 20"/>
            <p:cNvSpPr txBox="1"/>
            <p:nvPr/>
          </p:nvSpPr>
          <p:spPr>
            <a:xfrm>
              <a:off x="5522912" y="2035792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OPDA</a:t>
              </a:r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6660224" y="2209800"/>
              <a:ext cx="963304" cy="99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6660224" y="1877704"/>
              <a:ext cx="79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OPR3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449520" y="2016456"/>
              <a:ext cx="1004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OPCs</a:t>
              </a:r>
              <a:endParaRPr lang="en-US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7920368" y="2286000"/>
              <a:ext cx="7960" cy="6758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849856" y="2422772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 smtClean="0"/>
                <a:t>β</a:t>
              </a:r>
              <a:r>
                <a:rPr lang="en-US" dirty="0" smtClean="0"/>
                <a:t>-oxidation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39368" y="2881952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JA</a:t>
              </a:r>
              <a:endParaRPr lang="en-US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352616" y="4572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COI1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 rot="5400000">
            <a:off x="7581063" y="2909999"/>
            <a:ext cx="22234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Enzymatic pathway</a:t>
            </a:r>
            <a:endParaRPr lang="en-US" sz="1600" b="1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268341" y="3183523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/>
              <a:t>Nonenzymatic</a:t>
            </a:r>
            <a:r>
              <a:rPr lang="en-US" sz="1600" b="1" dirty="0" smtClean="0"/>
              <a:t> pathway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170112" y="41148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Electrophile</a:t>
            </a:r>
            <a:r>
              <a:rPr lang="en-US" dirty="0" smtClean="0"/>
              <a:t> Effect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3528064" y="6400800"/>
            <a:ext cx="1045192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299464" y="6212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Botrytis</a:t>
            </a:r>
            <a:endParaRPr lang="en-US" i="1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137664" y="928048"/>
            <a:ext cx="0" cy="3673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6728464" y="3706504"/>
            <a:ext cx="0" cy="914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087320" y="2958152"/>
            <a:ext cx="0" cy="1676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160712" y="2895600"/>
            <a:ext cx="381000" cy="1447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3541712" y="2954444"/>
            <a:ext cx="1545608" cy="13889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999448" y="456062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COI1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6872904" y="3585108"/>
            <a:ext cx="963304" cy="99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656512" y="340170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JA-Ile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8078456" y="3692856"/>
            <a:ext cx="0" cy="914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351712" y="455266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COI1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8100064" y="4876800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818312" y="4876800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128264" y="4876800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338064" y="511706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VSP2 </a:t>
            </a:r>
          </a:p>
          <a:p>
            <a:pPr algn="ctr"/>
            <a:r>
              <a:rPr lang="en-US" dirty="0" smtClean="0"/>
              <a:t>MRP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6042664" y="5105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JR3</a:t>
            </a:r>
          </a:p>
          <a:p>
            <a:pPr algn="ctr"/>
            <a:r>
              <a:rPr lang="en-US" dirty="0" smtClean="0"/>
              <a:t>HPL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4366264" y="520889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PHO1;H10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078788" y="2942776"/>
            <a:ext cx="1518884" cy="16019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818312" y="5671784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127360" y="5687704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5128264" y="5666096"/>
            <a:ext cx="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128264" y="61838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Gene expression and Response</a:t>
            </a:r>
            <a:endParaRPr lang="en-US" b="1" dirty="0"/>
          </a:p>
        </p:txBody>
      </p:sp>
      <p:sp>
        <p:nvSpPr>
          <p:cNvPr id="55" name="Flowchart: Process 54"/>
          <p:cNvSpPr/>
          <p:nvPr/>
        </p:nvSpPr>
        <p:spPr>
          <a:xfrm>
            <a:off x="4594864" y="6019800"/>
            <a:ext cx="4267200" cy="685800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766064" y="48884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TGA</a:t>
            </a:r>
            <a:endParaRPr lang="en-US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3528064" y="4267200"/>
            <a:ext cx="0" cy="6895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528064" y="5181600"/>
            <a:ext cx="0" cy="1219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ooter Placeholder 4"/>
          <p:cNvSpPr txBox="1">
            <a:spLocks/>
          </p:cNvSpPr>
          <p:nvPr/>
        </p:nvSpPr>
        <p:spPr>
          <a:xfrm>
            <a:off x="3455167" y="6611339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Date Placeholder 3"/>
          <p:cNvSpPr txBox="1">
            <a:spLocks/>
          </p:cNvSpPr>
          <p:nvPr/>
        </p:nvSpPr>
        <p:spPr>
          <a:xfrm>
            <a:off x="536443" y="6595464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91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596371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69912" y="568656"/>
            <a:ext cx="8345488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Regulation of </a:t>
            </a:r>
            <a:r>
              <a:rPr lang="en-US" sz="2400" b="1" dirty="0" err="1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cyclopentenone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-induced genes during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sz="2400" b="1" i="1" dirty="0" err="1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endParaRPr lang="en-US" sz="2400" b="1" i="1" dirty="0">
              <a:solidFill>
                <a:srgbClr val="C0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infection and abiotic stress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" panose="02020603050405020304" pitchFamily="18" charset="0"/>
              <a:ea typeface="+mj-ea"/>
              <a:cs typeface="Times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9"/>
          <a:stretch/>
        </p:blipFill>
        <p:spPr bwMode="auto">
          <a:xfrm>
            <a:off x="1560512" y="1371600"/>
            <a:ext cx="6088063" cy="528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477000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06424" y="762000"/>
            <a:ext cx="8345488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Expression of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OBUG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s/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PBUG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 and abiotic stress-regulated genes to </a:t>
            </a:r>
            <a:r>
              <a:rPr lang="en-US" sz="2400" b="1" i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B. </a:t>
            </a:r>
            <a:r>
              <a:rPr lang="en-US" sz="2400" b="1" i="1" dirty="0" err="1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cinerea</a:t>
            </a:r>
            <a:r>
              <a:rPr lang="en-US" sz="2400" b="1" dirty="0">
                <a:solidFill>
                  <a:srgbClr val="C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infection.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" panose="02020603050405020304" pitchFamily="18" charset="0"/>
              <a:ea typeface="+mj-ea"/>
              <a:cs typeface="Times" panose="0202060305040502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2035175"/>
            <a:ext cx="8861425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617912" y="411162"/>
            <a:ext cx="2209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Conclusion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69912" y="1234619"/>
            <a:ext cx="84582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ja-JP" sz="2000" b="1" dirty="0" smtClean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We showed a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complex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network of biological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 systems that control plant/environment interactions 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          gene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function/dynamic relationships at the molecular levels.</a:t>
            </a:r>
            <a:endParaRPr lang="en-US" altLang="ja-JP" sz="2000" b="1" dirty="0" smtClean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pPr>
              <a:buFontTx/>
              <a:buChar char="•"/>
            </a:pPr>
            <a:endParaRPr lang="en-US" altLang="ja-JP" sz="2000" b="1" i="1" dirty="0" smtClean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ja-JP" sz="2000" b="1" i="1" dirty="0" smtClean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Many genes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were identified             general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markers of common responses to biotic and abiotic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stresses (in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some cases as responses mediated by </a:t>
            </a:r>
            <a:r>
              <a:rPr lang="en-US" sz="2000" b="1" dirty="0" err="1">
                <a:latin typeface="Times" panose="02020603050405020304" pitchFamily="18" charset="0"/>
                <a:cs typeface="Times" panose="02020603050405020304" pitchFamily="18" charset="0"/>
              </a:rPr>
              <a:t>oxylipin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000" b="1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cyclopentenones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r>
              <a:rPr lang="en-US" altLang="ja-JP" sz="2000" b="1" dirty="0" smtClean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,</a:t>
            </a:r>
            <a:endParaRPr lang="en-US" altLang="ja-JP" sz="2000" b="1" dirty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endParaRPr lang="en-US" altLang="ja-JP" sz="2000" b="1" i="1" dirty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ja-JP" sz="2000" b="1" i="1" dirty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Identification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of common regulators of plant responses to environmental constraints 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          genetic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engineering and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breeding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programs to develop broad-spectrum stress-tolerant crops</a:t>
            </a:r>
            <a:r>
              <a:rPr lang="en-US" altLang="ja-JP" sz="2000" b="1" dirty="0" smtClean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,</a:t>
            </a:r>
            <a:endParaRPr lang="en-US" altLang="ja-JP" sz="2000" b="1" dirty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pPr>
              <a:buFontTx/>
              <a:buChar char="•"/>
            </a:pPr>
            <a:endParaRPr lang="en-US" altLang="ja-JP" sz="2000" b="1" dirty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  <a:p>
            <a:pPr>
              <a:buFontTx/>
              <a:buChar char="•"/>
            </a:pPr>
            <a:r>
              <a:rPr lang="en-US" altLang="ja-JP" sz="2000" b="1" dirty="0">
                <a:latin typeface="Times" panose="02020603050405020304" pitchFamily="18" charset="0"/>
                <a:ea typeface="ＭＳ Ｐゴシック" charset="-128"/>
                <a:cs typeface="Times" panose="02020603050405020304" pitchFamily="18" charset="0"/>
              </a:rPr>
              <a:t>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Future research 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          dissect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specific functions of stress-involved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components; </a:t>
            </a:r>
            <a:r>
              <a:rPr lang="en-US" sz="2000" b="1" dirty="0">
                <a:latin typeface="Times" panose="02020603050405020304" pitchFamily="18" charset="0"/>
                <a:cs typeface="Times" panose="02020603050405020304" pitchFamily="18" charset="0"/>
              </a:rPr>
              <a:t>and to map all implicated elements in stress signal transduction </a:t>
            </a:r>
            <a:r>
              <a:rPr lang="en-US" sz="2000" b="1" dirty="0" smtClean="0">
                <a:latin typeface="Times" panose="02020603050405020304" pitchFamily="18" charset="0"/>
                <a:cs typeface="Times" panose="02020603050405020304" pitchFamily="18" charset="0"/>
              </a:rPr>
              <a:t>pathways.</a:t>
            </a:r>
            <a:endParaRPr lang="en-US" altLang="ja-JP" sz="2000" b="1" dirty="0">
              <a:latin typeface="Times" panose="02020603050405020304" pitchFamily="18" charset="0"/>
              <a:ea typeface="ＭＳ Ｐゴシック" charset="-128"/>
              <a:cs typeface="Times" panose="02020603050405020304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127579" y="1600200"/>
            <a:ext cx="633333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922712" y="2514600"/>
            <a:ext cx="633333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941512" y="4038600"/>
            <a:ext cx="633333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2679779" y="4966648"/>
            <a:ext cx="633333" cy="304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3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681126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26" y="533400"/>
            <a:ext cx="7970486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2" y="3878263"/>
            <a:ext cx="7931076" cy="267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4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a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8" y="28682"/>
            <a:ext cx="3379576" cy="657119"/>
          </a:xfrm>
          <a:prstGeom prst="rect">
            <a:avLst/>
          </a:prstGeom>
        </p:spPr>
      </p:pic>
      <p:pic>
        <p:nvPicPr>
          <p:cNvPr id="10" name="Picture 8" descr="http://www.uaeu.ac.ae/uits/services/web_downloads/logos/uaeu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7700" y="60452"/>
            <a:ext cx="1954212" cy="549148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722312" y="4912746"/>
            <a:ext cx="5334000" cy="1488266"/>
            <a:chOff x="646112" y="4772014"/>
            <a:chExt cx="5334000" cy="1488266"/>
          </a:xfrm>
        </p:grpSpPr>
        <p:pic>
          <p:nvPicPr>
            <p:cNvPr id="12" name="Picture 2" descr="NR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38222" y="5327006"/>
              <a:ext cx="953710" cy="933274"/>
            </a:xfrm>
            <a:prstGeom prst="rect">
              <a:avLst/>
            </a:prstGeom>
            <a:noFill/>
          </p:spPr>
        </p:pic>
        <p:pic>
          <p:nvPicPr>
            <p:cNvPr id="14" name="Picture 6" descr="http://www.uaeu.ac.ae/uits/services/web_downloads/logos/cos_logo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46112" y="5421868"/>
              <a:ext cx="2703512" cy="501051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3389312" y="4772014"/>
              <a:ext cx="2590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Financial Support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71799" y="545068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Acknowledgments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532312" y="2318005"/>
            <a:ext cx="4684713" cy="88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Prof. Elizabeth </a:t>
            </a:r>
            <a:r>
              <a:rPr lang="en-US" sz="2400" dirty="0" err="1" smtClean="0">
                <a:latin typeface="Times New Roman" pitchFamily="18" charset="0"/>
              </a:rPr>
              <a:t>Blee</a:t>
            </a:r>
            <a:r>
              <a:rPr lang="en-US" sz="2400" dirty="0" smtClean="0">
                <a:latin typeface="Times New Roman" pitchFamily="18" charset="0"/>
              </a:rPr>
              <a:t>/</a:t>
            </a:r>
            <a:r>
              <a:rPr lang="en-US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Laboratoire</a:t>
            </a:r>
            <a:r>
              <a:rPr lang="en-US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2400" dirty="0">
                <a:latin typeface="Times" panose="02020603050405020304" pitchFamily="18" charset="0"/>
                <a:cs typeface="Times" panose="02020603050405020304" pitchFamily="18" charset="0"/>
              </a:rPr>
              <a:t>des </a:t>
            </a:r>
            <a:r>
              <a:rPr lang="en-US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Phytooxylipines</a:t>
            </a:r>
            <a:r>
              <a:rPr lang="en-US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- France</a:t>
            </a:r>
            <a:endParaRPr lang="en-US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5" name="Slide Number Placeholder 5"/>
          <p:cNvSpPr txBox="1">
            <a:spLocks/>
          </p:cNvSpPr>
          <p:nvPr/>
        </p:nvSpPr>
        <p:spPr>
          <a:xfrm>
            <a:off x="6638395" y="6569075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1C4DEF-DDBD-465E-BA3E-99C8F33A08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03912" y="5385137"/>
            <a:ext cx="304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Khalifa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Center for Genetic Engineering &amp; Biotechnology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88912" y="1295400"/>
            <a:ext cx="46847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Mr</a:t>
            </a:r>
            <a:r>
              <a:rPr lang="en-US" sz="2400" dirty="0" smtClean="0">
                <a:latin typeface="Times New Roman" pitchFamily="18" charset="0"/>
              </a:rPr>
              <a:t>. Arjun Sham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Ms. Salma Al-</a:t>
            </a:r>
            <a:r>
              <a:rPr lang="en-US" sz="2400" dirty="0" err="1" smtClean="0">
                <a:latin typeface="Times New Roman" pitchFamily="18" charset="0"/>
              </a:rPr>
              <a:t>Ameri</a:t>
            </a:r>
            <a:endParaRPr lang="en-US" sz="2400" dirty="0" smtClean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Mr. Ahmed Al-</a:t>
            </a:r>
            <a:r>
              <a:rPr lang="en-US" sz="2400" dirty="0" err="1" smtClean="0">
                <a:latin typeface="Times New Roman" pitchFamily="18" charset="0"/>
              </a:rPr>
              <a:t>Azzawi</a:t>
            </a:r>
            <a:endParaRPr lang="en-US" sz="2400" dirty="0" smtClean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Mr. </a:t>
            </a:r>
            <a:r>
              <a:rPr lang="en-US" sz="2400" dirty="0" err="1" smtClean="0">
                <a:latin typeface="Times New Roman" pitchFamily="18" charset="0"/>
              </a:rPr>
              <a:t>Noushad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Karuvantevida</a:t>
            </a:r>
            <a:endParaRPr lang="en-US" sz="2400" dirty="0" smtClean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Dr. </a:t>
            </a:r>
            <a:r>
              <a:rPr lang="en-US" sz="2400" dirty="0" err="1">
                <a:latin typeface="Times New Roman" pitchFamily="18" charset="0"/>
              </a:rPr>
              <a:t>Rabah</a:t>
            </a:r>
            <a:r>
              <a:rPr lang="en-US" sz="2400" dirty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Iratni</a:t>
            </a:r>
            <a:endParaRPr lang="en-US" sz="2400" dirty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Dr. </a:t>
            </a:r>
            <a:r>
              <a:rPr lang="en-US" sz="2400" dirty="0" err="1" smtClean="0">
                <a:latin typeface="Times New Roman" pitchFamily="18" charset="0"/>
              </a:rPr>
              <a:t>Falah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</a:rPr>
              <a:t>Awwad</a:t>
            </a:r>
            <a:endParaRPr lang="en-US" sz="2400" dirty="0" smtClean="0">
              <a:latin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Dr. Ahmed Al-</a:t>
            </a:r>
            <a:r>
              <a:rPr lang="en-US" sz="2400" dirty="0" err="1" smtClean="0">
                <a:latin typeface="Times New Roman" pitchFamily="18" charset="0"/>
              </a:rPr>
              <a:t>Rawashdeh</a:t>
            </a:r>
            <a:endParaRPr lang="en-US" sz="2400" dirty="0" smtClean="0">
              <a:latin typeface="Times New Roman" pitchFamily="18" charset="0"/>
            </a:endParaRPr>
          </a:p>
        </p:txBody>
      </p:sp>
      <p:sp>
        <p:nvSpPr>
          <p:cNvPr id="17" name="Footer Placeholder 4"/>
          <p:cNvSpPr txBox="1">
            <a:spLocks/>
          </p:cNvSpPr>
          <p:nvPr/>
        </p:nvSpPr>
        <p:spPr>
          <a:xfrm>
            <a:off x="3455167" y="6574763"/>
            <a:ext cx="2918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</a:rPr>
              <a:t>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 BWC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536443" y="6558888"/>
            <a:ext cx="2150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en-US" sz="1200" dirty="0">
                <a:solidFill>
                  <a:schemeClr val="tx1"/>
                </a:solidFill>
              </a:rPr>
              <a:t>06/10/2015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0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037" name="Picture 5" descr="Solanum lycopersic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217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0042" name="WordArt 10"/>
          <p:cNvSpPr>
            <a:spLocks noChangeArrowheads="1" noChangeShapeType="1" noTextEdit="1"/>
          </p:cNvSpPr>
          <p:nvPr/>
        </p:nvSpPr>
        <p:spPr bwMode="auto">
          <a:xfrm>
            <a:off x="2381065" y="4343400"/>
            <a:ext cx="3994044" cy="21336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chemeClr val="hlink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154363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8419</TotalTime>
  <Words>479</Words>
  <Application>Microsoft Office PowerPoint</Application>
  <PresentationFormat>Custom</PresentationFormat>
  <Paragraphs>193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Document</vt:lpstr>
      <vt:lpstr>Transcriptome Analysis Identifies Candidate Genes in Response to Biotic and Abiotic Stresses in Arabidopsis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sabuqamar</dc:creator>
  <cp:lastModifiedBy>Synan Abu-Qamar</cp:lastModifiedBy>
  <cp:revision>1187</cp:revision>
  <dcterms:created xsi:type="dcterms:W3CDTF">2012-02-08T07:47:20Z</dcterms:created>
  <dcterms:modified xsi:type="dcterms:W3CDTF">2015-10-05T19:12:16Z</dcterms:modified>
</cp:coreProperties>
</file>