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10">
  <p:sldMasterIdLst>
    <p:sldMasterId id="2147483768" r:id="rId1"/>
    <p:sldMasterId id="2147483785" r:id="rId2"/>
    <p:sldMasterId id="2147483809" r:id="rId3"/>
    <p:sldMasterId id="2147483894" r:id="rId4"/>
    <p:sldMasterId id="2147483911" r:id="rId5"/>
  </p:sldMasterIdLst>
  <p:notesMasterIdLst>
    <p:notesMasterId r:id="rId47"/>
  </p:notesMasterIdLst>
  <p:handoutMasterIdLst>
    <p:handoutMasterId r:id="rId48"/>
  </p:handoutMasterIdLst>
  <p:sldIdLst>
    <p:sldId id="391" r:id="rId6"/>
    <p:sldId id="390" r:id="rId7"/>
    <p:sldId id="388" r:id="rId8"/>
    <p:sldId id="385" r:id="rId9"/>
    <p:sldId id="347" r:id="rId10"/>
    <p:sldId id="303" r:id="rId11"/>
    <p:sldId id="371" r:id="rId12"/>
    <p:sldId id="380" r:id="rId13"/>
    <p:sldId id="310" r:id="rId14"/>
    <p:sldId id="305" r:id="rId15"/>
    <p:sldId id="361" r:id="rId16"/>
    <p:sldId id="369" r:id="rId17"/>
    <p:sldId id="315" r:id="rId18"/>
    <p:sldId id="314" r:id="rId19"/>
    <p:sldId id="267" r:id="rId20"/>
    <p:sldId id="339" r:id="rId21"/>
    <p:sldId id="317" r:id="rId22"/>
    <p:sldId id="363" r:id="rId23"/>
    <p:sldId id="319" r:id="rId24"/>
    <p:sldId id="321" r:id="rId25"/>
    <p:sldId id="322" r:id="rId26"/>
    <p:sldId id="268" r:id="rId27"/>
    <p:sldId id="381" r:id="rId28"/>
    <p:sldId id="383" r:id="rId29"/>
    <p:sldId id="373" r:id="rId30"/>
    <p:sldId id="285" r:id="rId31"/>
    <p:sldId id="286" r:id="rId32"/>
    <p:sldId id="290" r:id="rId33"/>
    <p:sldId id="389" r:id="rId34"/>
    <p:sldId id="375" r:id="rId35"/>
    <p:sldId id="291" r:id="rId36"/>
    <p:sldId id="296" r:id="rId37"/>
    <p:sldId id="292" r:id="rId38"/>
    <p:sldId id="297" r:id="rId39"/>
    <p:sldId id="331" r:id="rId40"/>
    <p:sldId id="382" r:id="rId41"/>
    <p:sldId id="294" r:id="rId42"/>
    <p:sldId id="377" r:id="rId43"/>
    <p:sldId id="379" r:id="rId44"/>
    <p:sldId id="330" r:id="rId45"/>
    <p:sldId id="387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469A565-F11F-46DE-9457-FC7A61663D51}">
          <p14:sldIdLst>
            <p14:sldId id="391"/>
            <p14:sldId id="390"/>
            <p14:sldId id="388"/>
            <p14:sldId id="385"/>
            <p14:sldId id="347"/>
            <p14:sldId id="303"/>
            <p14:sldId id="371"/>
            <p14:sldId id="380"/>
            <p14:sldId id="310"/>
            <p14:sldId id="305"/>
            <p14:sldId id="361"/>
            <p14:sldId id="369"/>
            <p14:sldId id="315"/>
            <p14:sldId id="314"/>
            <p14:sldId id="267"/>
            <p14:sldId id="339"/>
            <p14:sldId id="317"/>
            <p14:sldId id="363"/>
            <p14:sldId id="319"/>
            <p14:sldId id="321"/>
            <p14:sldId id="322"/>
            <p14:sldId id="268"/>
            <p14:sldId id="381"/>
            <p14:sldId id="383"/>
            <p14:sldId id="373"/>
            <p14:sldId id="285"/>
            <p14:sldId id="286"/>
            <p14:sldId id="290"/>
            <p14:sldId id="389"/>
            <p14:sldId id="375"/>
            <p14:sldId id="291"/>
            <p14:sldId id="296"/>
            <p14:sldId id="292"/>
            <p14:sldId id="297"/>
          </p14:sldIdLst>
        </p14:section>
        <p14:section name="Untitled Section" id="{CC2DC23D-5D8D-420F-B66C-ACE8CE86858E}">
          <p14:sldIdLst>
            <p14:sldId id="331"/>
            <p14:sldId id="382"/>
            <p14:sldId id="294"/>
            <p14:sldId id="377"/>
            <p14:sldId id="379"/>
            <p14:sldId id="330"/>
            <p14:sldId id="387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CFFDEB"/>
    <a:srgbClr val="EDDFED"/>
    <a:srgbClr val="CCFFFF"/>
    <a:srgbClr val="99FFCC"/>
    <a:srgbClr val="FFFFCC"/>
    <a:srgbClr val="F37003"/>
    <a:srgbClr val="FFFFFF"/>
    <a:srgbClr val="EDDFEA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>
      <p:cViewPr varScale="1">
        <p:scale>
          <a:sx n="69" d="100"/>
          <a:sy n="69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3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20"/>
      <c:rotY val="230"/>
      <c:depthPercent val="100"/>
      <c:rAngAx val="0"/>
      <c:perspective val="5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360946823104454"/>
          <c:y val="3.0229476375785071E-2"/>
          <c:w val="0.74960514968121772"/>
          <c:h val="0.78120794721763309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CTP pre-resolution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Wavelength</c:v>
                </c:pt>
                <c:pt idx="1">
                  <c:v>Column</c:v>
                </c:pt>
                <c:pt idx="2">
                  <c:v>Buffer pH</c:v>
                </c:pt>
                <c:pt idx="3">
                  <c:v>Temperature</c:v>
                </c:pt>
                <c:pt idx="4">
                  <c:v>% Methanol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10</c:v>
                </c:pt>
                <c:pt idx="2">
                  <c:v>50</c:v>
                </c:pt>
                <c:pt idx="3">
                  <c:v>700</c:v>
                </c:pt>
                <c:pt idx="4">
                  <c:v>1000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8C6-4A8A-ADF7-0BB27B561B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CTP post-resolution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Wavelength</c:v>
                </c:pt>
                <c:pt idx="1">
                  <c:v>Column</c:v>
                </c:pt>
                <c:pt idx="2">
                  <c:v>Buffer pH</c:v>
                </c:pt>
                <c:pt idx="3">
                  <c:v>Temperature</c:v>
                </c:pt>
                <c:pt idx="4">
                  <c:v>% Methanol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</c:v>
                </c:pt>
                <c:pt idx="1">
                  <c:v>10</c:v>
                </c:pt>
                <c:pt idx="2">
                  <c:v>50</c:v>
                </c:pt>
                <c:pt idx="3">
                  <c:v>700</c:v>
                </c:pt>
                <c:pt idx="4">
                  <c:v>1000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8C6-4A8A-ADF7-0BB27B561B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CTP asymmetry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Wavelength</c:v>
                </c:pt>
                <c:pt idx="1">
                  <c:v>Column</c:v>
                </c:pt>
                <c:pt idx="2">
                  <c:v>Buffer pH</c:v>
                </c:pt>
                <c:pt idx="3">
                  <c:v>Temperature</c:v>
                </c:pt>
                <c:pt idx="4">
                  <c:v>% Methanol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</c:v>
                </c:pt>
                <c:pt idx="1">
                  <c:v>10</c:v>
                </c:pt>
                <c:pt idx="2">
                  <c:v>50</c:v>
                </c:pt>
                <c:pt idx="3">
                  <c:v>700</c:v>
                </c:pt>
                <c:pt idx="4">
                  <c:v>1000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8C6-4A8A-ADF7-0BB27B561B0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Theoretical plate No. (N)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Wavelength</c:v>
                </c:pt>
                <c:pt idx="1">
                  <c:v>Column</c:v>
                </c:pt>
                <c:pt idx="2">
                  <c:v>Buffer pH</c:v>
                </c:pt>
                <c:pt idx="3">
                  <c:v>Temperature</c:v>
                </c:pt>
                <c:pt idx="4">
                  <c:v>% Methanol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1</c:v>
                </c:pt>
                <c:pt idx="1">
                  <c:v>10</c:v>
                </c:pt>
                <c:pt idx="2">
                  <c:v>50</c:v>
                </c:pt>
                <c:pt idx="3">
                  <c:v>700</c:v>
                </c:pt>
                <c:pt idx="4">
                  <c:v>1000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8C6-4A8A-ADF7-0BB27B561B0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Run time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Wavelength</c:v>
                </c:pt>
                <c:pt idx="1">
                  <c:v>Column</c:v>
                </c:pt>
                <c:pt idx="2">
                  <c:v>Buffer pH</c:v>
                </c:pt>
                <c:pt idx="3">
                  <c:v>Temperature</c:v>
                </c:pt>
                <c:pt idx="4">
                  <c:v>% Methanol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1</c:v>
                </c:pt>
                <c:pt idx="1">
                  <c:v>10</c:v>
                </c:pt>
                <c:pt idx="2">
                  <c:v>50</c:v>
                </c:pt>
                <c:pt idx="3">
                  <c:v>700</c:v>
                </c:pt>
                <c:pt idx="4">
                  <c:v>1000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8C6-4A8A-ADF7-0BB27B561B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shape val="box"/>
        <c:axId val="35246592"/>
        <c:axId val="135211264"/>
        <c:axId val="32658688"/>
      </c:bar3DChart>
      <c:catAx>
        <c:axId val="3524659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135211264"/>
        <c:crosses val="autoZero"/>
        <c:auto val="1"/>
        <c:lblAlgn val="ctr"/>
        <c:lblOffset val="100"/>
        <c:noMultiLvlLbl val="0"/>
      </c:catAx>
      <c:valAx>
        <c:axId val="135211264"/>
        <c:scaling>
          <c:orientation val="minMax"/>
        </c:scaling>
        <c:delete val="0"/>
        <c:axPos val="r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35246592"/>
        <c:crosses val="autoZero"/>
        <c:crossBetween val="between"/>
      </c:valAx>
      <c:serAx>
        <c:axId val="32658688"/>
        <c:scaling>
          <c:orientation val="minMax"/>
        </c:scaling>
        <c:delete val="1"/>
        <c:axPos val="b"/>
        <c:majorTickMark val="none"/>
        <c:minorTickMark val="none"/>
        <c:tickLblPos val="none"/>
        <c:crossAx val="135211264"/>
        <c:crosses val="autoZero"/>
      </c:serAx>
      <c:spPr>
        <a:scene3d>
          <a:camera prst="orthographicFront"/>
          <a:lightRig rig="threePt" dir="t"/>
        </a:scene3d>
        <a:sp3d prstMaterial="matte"/>
      </c:spPr>
    </c:plotArea>
    <c:plotVisOnly val="1"/>
    <c:dispBlanksAs val="gap"/>
    <c:showDLblsOverMax val="0"/>
  </c:chart>
  <c:spPr>
    <a:ln cap="rnd"/>
    <a:scene3d>
      <a:camera prst="orthographicFront"/>
      <a:lightRig rig="threePt" dir="t"/>
    </a:scene3d>
    <a:sp3d>
      <a:bevelT w="6350"/>
    </a:sp3d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536E3F-E297-4163-9406-C986A6BE7929}" type="doc">
      <dgm:prSet loTypeId="urn:microsoft.com/office/officeart/2005/8/layout/gear1" loCatId="process" qsTypeId="urn:microsoft.com/office/officeart/2005/8/quickstyle/simple1" qsCatId="simple" csTypeId="urn:microsoft.com/office/officeart/2005/8/colors/accent1_2" csCatId="accent1" phldr="1"/>
      <dgm:spPr/>
    </dgm:pt>
    <dgm:pt modelId="{D5C903DD-5EEA-4BAE-9A9E-36B127AF2960}">
      <dgm:prSet phldrT="[Text]" custT="1"/>
      <dgm:spPr/>
      <dgm:t>
        <a:bodyPr/>
        <a:lstStyle/>
        <a:p>
          <a:r>
            <a:rPr lang="en-US" sz="1600" b="1" dirty="0"/>
            <a:t>Robust method</a:t>
          </a:r>
        </a:p>
      </dgm:t>
    </dgm:pt>
    <dgm:pt modelId="{5A360222-41E9-4DF8-BF96-6AD3A27778DD}" type="parTrans" cxnId="{C49093CF-F401-4B92-B826-B866A1A9F2DD}">
      <dgm:prSet/>
      <dgm:spPr/>
      <dgm:t>
        <a:bodyPr/>
        <a:lstStyle/>
        <a:p>
          <a:endParaRPr lang="en-US" sz="1600"/>
        </a:p>
      </dgm:t>
    </dgm:pt>
    <dgm:pt modelId="{821AF951-1011-4014-92DD-35BB6A85391F}" type="sibTrans" cxnId="{C49093CF-F401-4B92-B826-B866A1A9F2DD}">
      <dgm:prSet/>
      <dgm:spPr/>
      <dgm:t>
        <a:bodyPr/>
        <a:lstStyle/>
        <a:p>
          <a:endParaRPr lang="en-US" sz="1600"/>
        </a:p>
      </dgm:t>
    </dgm:pt>
    <dgm:pt modelId="{7E0B6C30-A696-49BB-86F0-7A934AE4D86E}">
      <dgm:prSet phldrT="[Text]" custT="1"/>
      <dgm:spPr/>
      <dgm:t>
        <a:bodyPr/>
        <a:lstStyle/>
        <a:p>
          <a:r>
            <a:rPr lang="en-US" sz="1200" b="1" dirty="0"/>
            <a:t>Analytical method development</a:t>
          </a:r>
        </a:p>
      </dgm:t>
    </dgm:pt>
    <dgm:pt modelId="{7D80B372-16D2-4ACF-BBFD-9F48CEB89336}" type="parTrans" cxnId="{3B3E4D00-B821-4025-B5C3-73646D94CA6F}">
      <dgm:prSet/>
      <dgm:spPr/>
      <dgm:t>
        <a:bodyPr/>
        <a:lstStyle/>
        <a:p>
          <a:endParaRPr lang="en-US" sz="1600"/>
        </a:p>
      </dgm:t>
    </dgm:pt>
    <dgm:pt modelId="{9D773424-326D-4C6D-A122-92984A5EB86E}" type="sibTrans" cxnId="{3B3E4D00-B821-4025-B5C3-73646D94CA6F}">
      <dgm:prSet/>
      <dgm:spPr/>
      <dgm:t>
        <a:bodyPr/>
        <a:lstStyle/>
        <a:p>
          <a:endParaRPr lang="en-US" sz="1600"/>
        </a:p>
      </dgm:t>
    </dgm:pt>
    <dgm:pt modelId="{09AE5BC6-93EB-40D0-BA12-02AF34745914}">
      <dgm:prSet phldrT="[Text]" custT="1"/>
      <dgm:spPr/>
      <dgm:t>
        <a:bodyPr/>
        <a:lstStyle/>
        <a:p>
          <a:r>
            <a:rPr lang="en-US" sz="1400" b="1" dirty="0"/>
            <a:t>QbD principles</a:t>
          </a:r>
        </a:p>
      </dgm:t>
    </dgm:pt>
    <dgm:pt modelId="{40B3F1B8-C019-4B8B-B5DD-0E661B8A4534}" type="parTrans" cxnId="{3B814F4F-B97D-4696-A8D7-1271F56C1411}">
      <dgm:prSet/>
      <dgm:spPr/>
      <dgm:t>
        <a:bodyPr/>
        <a:lstStyle/>
        <a:p>
          <a:endParaRPr lang="en-US" sz="1600"/>
        </a:p>
      </dgm:t>
    </dgm:pt>
    <dgm:pt modelId="{23EA84A1-0374-45AA-9E23-5810AFDDDA40}" type="sibTrans" cxnId="{3B814F4F-B97D-4696-A8D7-1271F56C1411}">
      <dgm:prSet/>
      <dgm:spPr/>
      <dgm:t>
        <a:bodyPr/>
        <a:lstStyle/>
        <a:p>
          <a:endParaRPr lang="en-US" sz="1600"/>
        </a:p>
      </dgm:t>
    </dgm:pt>
    <dgm:pt modelId="{1B365612-DF4A-4D13-A918-FE9319ECFC55}" type="pres">
      <dgm:prSet presAssocID="{08536E3F-E297-4163-9406-C986A6BE7929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601A323D-B2E4-4914-9431-83499241D0BE}" type="pres">
      <dgm:prSet presAssocID="{D5C903DD-5EEA-4BAE-9A9E-36B127AF2960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5D24907-386B-4793-A784-02A4EAC495F0}" type="pres">
      <dgm:prSet presAssocID="{D5C903DD-5EEA-4BAE-9A9E-36B127AF2960}" presName="gear1srcNode" presStyleLbl="node1" presStyleIdx="0" presStyleCnt="3"/>
      <dgm:spPr/>
      <dgm:t>
        <a:bodyPr/>
        <a:lstStyle/>
        <a:p>
          <a:endParaRPr lang="en-IN"/>
        </a:p>
      </dgm:t>
    </dgm:pt>
    <dgm:pt modelId="{264DF1F4-BBCA-4F53-977C-37CEC65D8200}" type="pres">
      <dgm:prSet presAssocID="{D5C903DD-5EEA-4BAE-9A9E-36B127AF2960}" presName="gear1dstNode" presStyleLbl="node1" presStyleIdx="0" presStyleCnt="3"/>
      <dgm:spPr/>
      <dgm:t>
        <a:bodyPr/>
        <a:lstStyle/>
        <a:p>
          <a:endParaRPr lang="en-IN"/>
        </a:p>
      </dgm:t>
    </dgm:pt>
    <dgm:pt modelId="{E7F145D1-1A6D-4B72-A79F-57B38B8724DE}" type="pres">
      <dgm:prSet presAssocID="{7E0B6C30-A696-49BB-86F0-7A934AE4D86E}" presName="gear2" presStyleLbl="node1" presStyleIdx="1" presStyleCnt="3" custScaleX="138920" custLinFactNeighborX="-20571" custLinFactNeighborY="17549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9FCCE8C-139D-41C2-BFA0-C235B75A8ACA}" type="pres">
      <dgm:prSet presAssocID="{7E0B6C30-A696-49BB-86F0-7A934AE4D86E}" presName="gear2srcNode" presStyleLbl="node1" presStyleIdx="1" presStyleCnt="3"/>
      <dgm:spPr/>
      <dgm:t>
        <a:bodyPr/>
        <a:lstStyle/>
        <a:p>
          <a:endParaRPr lang="en-IN"/>
        </a:p>
      </dgm:t>
    </dgm:pt>
    <dgm:pt modelId="{57C72006-58E4-4F03-A572-7005D37D9BEE}" type="pres">
      <dgm:prSet presAssocID="{7E0B6C30-A696-49BB-86F0-7A934AE4D86E}" presName="gear2dstNode" presStyleLbl="node1" presStyleIdx="1" presStyleCnt="3"/>
      <dgm:spPr/>
      <dgm:t>
        <a:bodyPr/>
        <a:lstStyle/>
        <a:p>
          <a:endParaRPr lang="en-IN"/>
        </a:p>
      </dgm:t>
    </dgm:pt>
    <dgm:pt modelId="{6008C68B-E0D1-4A75-8D79-63A073958097}" type="pres">
      <dgm:prSet presAssocID="{09AE5BC6-93EB-40D0-BA12-02AF34745914}" presName="gear3" presStyleLbl="node1" presStyleIdx="2" presStyleCnt="3" custScaleX="123778"/>
      <dgm:spPr/>
      <dgm:t>
        <a:bodyPr/>
        <a:lstStyle/>
        <a:p>
          <a:endParaRPr lang="en-IN"/>
        </a:p>
      </dgm:t>
    </dgm:pt>
    <dgm:pt modelId="{53A4616D-764F-4A51-AB07-05C20908C67F}" type="pres">
      <dgm:prSet presAssocID="{09AE5BC6-93EB-40D0-BA12-02AF34745914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B2EB146-FC95-4374-9BB5-0EAEC961DBFD}" type="pres">
      <dgm:prSet presAssocID="{09AE5BC6-93EB-40D0-BA12-02AF34745914}" presName="gear3srcNode" presStyleLbl="node1" presStyleIdx="2" presStyleCnt="3"/>
      <dgm:spPr/>
      <dgm:t>
        <a:bodyPr/>
        <a:lstStyle/>
        <a:p>
          <a:endParaRPr lang="en-IN"/>
        </a:p>
      </dgm:t>
    </dgm:pt>
    <dgm:pt modelId="{7638E53B-CE5F-443D-86DB-BF4E58CB1025}" type="pres">
      <dgm:prSet presAssocID="{09AE5BC6-93EB-40D0-BA12-02AF34745914}" presName="gear3dstNode" presStyleLbl="node1" presStyleIdx="2" presStyleCnt="3"/>
      <dgm:spPr/>
      <dgm:t>
        <a:bodyPr/>
        <a:lstStyle/>
        <a:p>
          <a:endParaRPr lang="en-IN"/>
        </a:p>
      </dgm:t>
    </dgm:pt>
    <dgm:pt modelId="{CD507B6A-B74B-4C0B-9A88-8D215464203C}" type="pres">
      <dgm:prSet presAssocID="{821AF951-1011-4014-92DD-35BB6A85391F}" presName="connector1" presStyleLbl="sibTrans2D1" presStyleIdx="0" presStyleCnt="3"/>
      <dgm:spPr/>
      <dgm:t>
        <a:bodyPr/>
        <a:lstStyle/>
        <a:p>
          <a:endParaRPr lang="en-IN"/>
        </a:p>
      </dgm:t>
    </dgm:pt>
    <dgm:pt modelId="{CA8A9AD4-F334-4EA5-BB6E-C0CF2CF3318D}" type="pres">
      <dgm:prSet presAssocID="{9D773424-326D-4C6D-A122-92984A5EB86E}" presName="connector2" presStyleLbl="sibTrans2D1" presStyleIdx="1" presStyleCnt="3" custLinFactNeighborX="8372" custLinFactNeighborY="-10963"/>
      <dgm:spPr/>
      <dgm:t>
        <a:bodyPr/>
        <a:lstStyle/>
        <a:p>
          <a:endParaRPr lang="en-IN"/>
        </a:p>
      </dgm:t>
    </dgm:pt>
    <dgm:pt modelId="{E6511F77-1A87-4113-8A4E-BE6734823AFD}" type="pres">
      <dgm:prSet presAssocID="{23EA84A1-0374-45AA-9E23-5810AFDDDA40}" presName="connector3" presStyleLbl="sibTrans2D1" presStyleIdx="2" presStyleCnt="3" custLinFactNeighborX="2730" custLinFactNeighborY="7426"/>
      <dgm:spPr/>
      <dgm:t>
        <a:bodyPr/>
        <a:lstStyle/>
        <a:p>
          <a:endParaRPr lang="en-IN"/>
        </a:p>
      </dgm:t>
    </dgm:pt>
  </dgm:ptLst>
  <dgm:cxnLst>
    <dgm:cxn modelId="{3B814F4F-B97D-4696-A8D7-1271F56C1411}" srcId="{08536E3F-E297-4163-9406-C986A6BE7929}" destId="{09AE5BC6-93EB-40D0-BA12-02AF34745914}" srcOrd="2" destOrd="0" parTransId="{40B3F1B8-C019-4B8B-B5DD-0E661B8A4534}" sibTransId="{23EA84A1-0374-45AA-9E23-5810AFDDDA40}"/>
    <dgm:cxn modelId="{F32B07A1-7625-4761-AC1C-469878E89332}" type="presOf" srcId="{7E0B6C30-A696-49BB-86F0-7A934AE4D86E}" destId="{E7F145D1-1A6D-4B72-A79F-57B38B8724DE}" srcOrd="0" destOrd="0" presId="urn:microsoft.com/office/officeart/2005/8/layout/gear1"/>
    <dgm:cxn modelId="{3B3E4D00-B821-4025-B5C3-73646D94CA6F}" srcId="{08536E3F-E297-4163-9406-C986A6BE7929}" destId="{7E0B6C30-A696-49BB-86F0-7A934AE4D86E}" srcOrd="1" destOrd="0" parTransId="{7D80B372-16D2-4ACF-BBFD-9F48CEB89336}" sibTransId="{9D773424-326D-4C6D-A122-92984A5EB86E}"/>
    <dgm:cxn modelId="{5C78CBF2-1D2D-484F-8E70-9045D855233E}" type="presOf" srcId="{09AE5BC6-93EB-40D0-BA12-02AF34745914}" destId="{7638E53B-CE5F-443D-86DB-BF4E58CB1025}" srcOrd="3" destOrd="0" presId="urn:microsoft.com/office/officeart/2005/8/layout/gear1"/>
    <dgm:cxn modelId="{032C2D79-595D-4234-AF1B-EBBCBCC3FFE6}" type="presOf" srcId="{D5C903DD-5EEA-4BAE-9A9E-36B127AF2960}" destId="{264DF1F4-BBCA-4F53-977C-37CEC65D8200}" srcOrd="2" destOrd="0" presId="urn:microsoft.com/office/officeart/2005/8/layout/gear1"/>
    <dgm:cxn modelId="{39393730-F1CC-4E4A-934C-77FE6E45806C}" type="presOf" srcId="{23EA84A1-0374-45AA-9E23-5810AFDDDA40}" destId="{E6511F77-1A87-4113-8A4E-BE6734823AFD}" srcOrd="0" destOrd="0" presId="urn:microsoft.com/office/officeart/2005/8/layout/gear1"/>
    <dgm:cxn modelId="{10553C5D-1663-4733-AB46-25D77BDCBE22}" type="presOf" srcId="{09AE5BC6-93EB-40D0-BA12-02AF34745914}" destId="{53A4616D-764F-4A51-AB07-05C20908C67F}" srcOrd="1" destOrd="0" presId="urn:microsoft.com/office/officeart/2005/8/layout/gear1"/>
    <dgm:cxn modelId="{1D72E099-CCBB-4154-B1EF-69CAF65D6DE8}" type="presOf" srcId="{08536E3F-E297-4163-9406-C986A6BE7929}" destId="{1B365612-DF4A-4D13-A918-FE9319ECFC55}" srcOrd="0" destOrd="0" presId="urn:microsoft.com/office/officeart/2005/8/layout/gear1"/>
    <dgm:cxn modelId="{B162FC31-C35D-4DC7-A88D-93181FD40F05}" type="presOf" srcId="{09AE5BC6-93EB-40D0-BA12-02AF34745914}" destId="{6008C68B-E0D1-4A75-8D79-63A073958097}" srcOrd="0" destOrd="0" presId="urn:microsoft.com/office/officeart/2005/8/layout/gear1"/>
    <dgm:cxn modelId="{21980959-214A-4CA8-BED3-3825DA22DD51}" type="presOf" srcId="{9D773424-326D-4C6D-A122-92984A5EB86E}" destId="{CA8A9AD4-F334-4EA5-BB6E-C0CF2CF3318D}" srcOrd="0" destOrd="0" presId="urn:microsoft.com/office/officeart/2005/8/layout/gear1"/>
    <dgm:cxn modelId="{3FBFA031-01BD-4A6D-8C83-C78FB1C7DF08}" type="presOf" srcId="{09AE5BC6-93EB-40D0-BA12-02AF34745914}" destId="{6B2EB146-FC95-4374-9BB5-0EAEC961DBFD}" srcOrd="2" destOrd="0" presId="urn:microsoft.com/office/officeart/2005/8/layout/gear1"/>
    <dgm:cxn modelId="{3959FAFA-67DD-408D-9EE1-CDAB1246A9EC}" type="presOf" srcId="{7E0B6C30-A696-49BB-86F0-7A934AE4D86E}" destId="{57C72006-58E4-4F03-A572-7005D37D9BEE}" srcOrd="2" destOrd="0" presId="urn:microsoft.com/office/officeart/2005/8/layout/gear1"/>
    <dgm:cxn modelId="{7617CC33-0761-4C79-BAA2-F3C40665D581}" type="presOf" srcId="{821AF951-1011-4014-92DD-35BB6A85391F}" destId="{CD507B6A-B74B-4C0B-9A88-8D215464203C}" srcOrd="0" destOrd="0" presId="urn:microsoft.com/office/officeart/2005/8/layout/gear1"/>
    <dgm:cxn modelId="{C49093CF-F401-4B92-B826-B866A1A9F2DD}" srcId="{08536E3F-E297-4163-9406-C986A6BE7929}" destId="{D5C903DD-5EEA-4BAE-9A9E-36B127AF2960}" srcOrd="0" destOrd="0" parTransId="{5A360222-41E9-4DF8-BF96-6AD3A27778DD}" sibTransId="{821AF951-1011-4014-92DD-35BB6A85391F}"/>
    <dgm:cxn modelId="{633626B1-F072-424E-A241-9525C01BD1D0}" type="presOf" srcId="{7E0B6C30-A696-49BB-86F0-7A934AE4D86E}" destId="{49FCCE8C-139D-41C2-BFA0-C235B75A8ACA}" srcOrd="1" destOrd="0" presId="urn:microsoft.com/office/officeart/2005/8/layout/gear1"/>
    <dgm:cxn modelId="{10E79E4E-D9B1-4ED0-A664-F0B0B1A2396A}" type="presOf" srcId="{D5C903DD-5EEA-4BAE-9A9E-36B127AF2960}" destId="{F5D24907-386B-4793-A784-02A4EAC495F0}" srcOrd="1" destOrd="0" presId="urn:microsoft.com/office/officeart/2005/8/layout/gear1"/>
    <dgm:cxn modelId="{8A282114-DF7C-4CBF-93C7-4B455657E7FD}" type="presOf" srcId="{D5C903DD-5EEA-4BAE-9A9E-36B127AF2960}" destId="{601A323D-B2E4-4914-9431-83499241D0BE}" srcOrd="0" destOrd="0" presId="urn:microsoft.com/office/officeart/2005/8/layout/gear1"/>
    <dgm:cxn modelId="{F1D25B3B-5A7E-465F-B3F7-FDA894EB236B}" type="presParOf" srcId="{1B365612-DF4A-4D13-A918-FE9319ECFC55}" destId="{601A323D-B2E4-4914-9431-83499241D0BE}" srcOrd="0" destOrd="0" presId="urn:microsoft.com/office/officeart/2005/8/layout/gear1"/>
    <dgm:cxn modelId="{B0A548EA-CC8B-4718-BE92-863BE89A7642}" type="presParOf" srcId="{1B365612-DF4A-4D13-A918-FE9319ECFC55}" destId="{F5D24907-386B-4793-A784-02A4EAC495F0}" srcOrd="1" destOrd="0" presId="urn:microsoft.com/office/officeart/2005/8/layout/gear1"/>
    <dgm:cxn modelId="{4ACA60BC-B5C1-48EC-AC3A-DA660AA3D28B}" type="presParOf" srcId="{1B365612-DF4A-4D13-A918-FE9319ECFC55}" destId="{264DF1F4-BBCA-4F53-977C-37CEC65D8200}" srcOrd="2" destOrd="0" presId="urn:microsoft.com/office/officeart/2005/8/layout/gear1"/>
    <dgm:cxn modelId="{51254A32-59B3-4C8F-A1E5-A81086DAC5F2}" type="presParOf" srcId="{1B365612-DF4A-4D13-A918-FE9319ECFC55}" destId="{E7F145D1-1A6D-4B72-A79F-57B38B8724DE}" srcOrd="3" destOrd="0" presId="urn:microsoft.com/office/officeart/2005/8/layout/gear1"/>
    <dgm:cxn modelId="{E3783DC2-C399-4BA8-8F8D-99B928875F01}" type="presParOf" srcId="{1B365612-DF4A-4D13-A918-FE9319ECFC55}" destId="{49FCCE8C-139D-41C2-BFA0-C235B75A8ACA}" srcOrd="4" destOrd="0" presId="urn:microsoft.com/office/officeart/2005/8/layout/gear1"/>
    <dgm:cxn modelId="{F0699CD1-6868-475D-8DB3-EA921069D401}" type="presParOf" srcId="{1B365612-DF4A-4D13-A918-FE9319ECFC55}" destId="{57C72006-58E4-4F03-A572-7005D37D9BEE}" srcOrd="5" destOrd="0" presId="urn:microsoft.com/office/officeart/2005/8/layout/gear1"/>
    <dgm:cxn modelId="{955AAC20-E8DF-46D7-8F84-38DA8F94472B}" type="presParOf" srcId="{1B365612-DF4A-4D13-A918-FE9319ECFC55}" destId="{6008C68B-E0D1-4A75-8D79-63A073958097}" srcOrd="6" destOrd="0" presId="urn:microsoft.com/office/officeart/2005/8/layout/gear1"/>
    <dgm:cxn modelId="{3F481897-3149-4CC4-9723-6C48839856D4}" type="presParOf" srcId="{1B365612-DF4A-4D13-A918-FE9319ECFC55}" destId="{53A4616D-764F-4A51-AB07-05C20908C67F}" srcOrd="7" destOrd="0" presId="urn:microsoft.com/office/officeart/2005/8/layout/gear1"/>
    <dgm:cxn modelId="{9C4DFA2E-EA1B-435C-BD11-049E38739877}" type="presParOf" srcId="{1B365612-DF4A-4D13-A918-FE9319ECFC55}" destId="{6B2EB146-FC95-4374-9BB5-0EAEC961DBFD}" srcOrd="8" destOrd="0" presId="urn:microsoft.com/office/officeart/2005/8/layout/gear1"/>
    <dgm:cxn modelId="{4557DFE8-EAA0-47B6-A15B-AB11DB096223}" type="presParOf" srcId="{1B365612-DF4A-4D13-A918-FE9319ECFC55}" destId="{7638E53B-CE5F-443D-86DB-BF4E58CB1025}" srcOrd="9" destOrd="0" presId="urn:microsoft.com/office/officeart/2005/8/layout/gear1"/>
    <dgm:cxn modelId="{5E6C6CE3-97C5-4DF6-ADE9-83520EFF2756}" type="presParOf" srcId="{1B365612-DF4A-4D13-A918-FE9319ECFC55}" destId="{CD507B6A-B74B-4C0B-9A88-8D215464203C}" srcOrd="10" destOrd="0" presId="urn:microsoft.com/office/officeart/2005/8/layout/gear1"/>
    <dgm:cxn modelId="{A5E34AF0-D8F2-4429-ABDB-135BE6D2614A}" type="presParOf" srcId="{1B365612-DF4A-4D13-A918-FE9319ECFC55}" destId="{CA8A9AD4-F334-4EA5-BB6E-C0CF2CF3318D}" srcOrd="11" destOrd="0" presId="urn:microsoft.com/office/officeart/2005/8/layout/gear1"/>
    <dgm:cxn modelId="{969CDA76-83AD-4DE6-B759-905AE5569C9C}" type="presParOf" srcId="{1B365612-DF4A-4D13-A918-FE9319ECFC55}" destId="{E6511F77-1A87-4113-8A4E-BE6734823AFD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image" Target="../media/image26.emf"/><Relationship Id="rId4" Type="http://schemas.openxmlformats.org/officeDocument/2006/relationships/image" Target="../media/image2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A02DF8-24DF-4E58-8488-653B3EDCF74B}" type="datetimeFigureOut">
              <a:rPr lang="en-US" smtClean="0"/>
              <a:pPr/>
              <a:t>7/13/2016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CF68C3-F323-4C97-B53B-09EE25DF4F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2503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8E5442-D18E-4F22-A3CD-F979C7C9874A}" type="datetimeFigureOut">
              <a:rPr lang="en-GB" smtClean="0"/>
              <a:pPr/>
              <a:t>13/07/2016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E37D79-5B99-496F-9C6E-0944B7C3005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806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E37D79-5B99-496F-9C6E-0944B7C30055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42972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E37D79-5B99-496F-9C6E-0944B7C30055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717700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F9B041-B303-4149-BFFE-5F0E3B5F93E9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1351275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315C2-1E79-4A04-9DEE-DD7059E128BB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6781056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37D79-5B99-496F-9C6E-0944B7C30055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86754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Small Stationary Phase Particles Reduce possible pore distance for </a:t>
            </a:r>
            <a:r>
              <a:rPr lang="en-US" dirty="0" err="1"/>
              <a:t>analyte</a:t>
            </a:r>
            <a:r>
              <a:rPr lang="en-US" dirty="0"/>
              <a:t> diffusion hence faster diffusion, Differences in diffusion times out of the pore are reduced, Diffusion time decreased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FA21E9-C03A-4CD7-81FC-E7565CAFC7BC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6151982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37D79-5B99-496F-9C6E-0944B7C30055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31386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 or 2 repeating</a:t>
            </a:r>
            <a:r>
              <a:rPr lang="en-US" baseline="0" dirty="0"/>
              <a:t>  via readjust instrument to parameters combination each </a:t>
            </a:r>
          </a:p>
          <a:p>
            <a:r>
              <a:rPr lang="en-US" baseline="0" dirty="0"/>
              <a:t>Every measurement is on duplicate bases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FA21E9-C03A-4CD7-81FC-E7565CAFC7BC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0795741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37D79-5B99-496F-9C6E-0944B7C30055}" type="slidenum">
              <a:rPr lang="en-GB" smtClean="0"/>
              <a:pPr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99408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2D-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37D79-5B99-496F-9C6E-0944B7C30055}" type="slidenum">
              <a:rPr lang="en-GB" smtClean="0"/>
              <a:pPr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8950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27A31BA7-781F-45C3-8D5F-885E0F332063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61736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31BA7-781F-45C3-8D5F-885E0F332063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368877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27A31BA7-781F-45C3-8D5F-885E0F332063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581085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27A31BA7-781F-45C3-8D5F-885E0F332063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952818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27A31BA7-781F-45C3-8D5F-885E0F332063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255317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31BA7-781F-45C3-8D5F-885E0F332063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047024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31BA7-781F-45C3-8D5F-885E0F332063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741618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31BA7-781F-45C3-8D5F-885E0F332063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404558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27A31BA7-781F-45C3-8D5F-885E0F332063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566562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27A31BA7-781F-45C3-8D5F-885E0F332063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36482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27A31BA7-781F-45C3-8D5F-885E0F332063}" type="slidenum">
              <a:rPr lang="es-ES" altLang="en-US" smtClean="0"/>
              <a:pPr/>
              <a:t>‹#›</a:t>
            </a:fld>
            <a:endParaRPr lang="es-ES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472278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27A31BA7-781F-45C3-8D5F-885E0F332063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597417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27A31BA7-781F-45C3-8D5F-885E0F332063}" type="slidenum">
              <a:rPr lang="es-ES" altLang="en-US" smtClean="0"/>
              <a:pPr/>
              <a:t>‹#›</a:t>
            </a:fld>
            <a:endParaRPr lang="es-ES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08624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27A31BA7-781F-45C3-8D5F-885E0F332063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3909810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31BA7-781F-45C3-8D5F-885E0F332063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4994001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31BA7-781F-45C3-8D5F-885E0F332063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3407595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033F15C-5164-44CA-958D-4D9A5CD99D8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Picture 11" descr="scifair_fron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763"/>
            <a:ext cx="9163050" cy="686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1" descr="scifair_front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763"/>
            <a:ext cx="9163050" cy="686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0689482"/>
      </p:ext>
    </p:extLst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FF6C6-F3DC-4349-A08A-F6F092DBF9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63101799"/>
      </p:ext>
    </p:extLst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D61FE31-A045-43D3-96B7-F45238BEE6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797657"/>
      </p:ext>
    </p:extLst>
  </p:cSld>
  <p:clrMapOvr>
    <a:masterClrMapping/>
  </p:clrMapOvr>
  <p:transition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F2CEA-0B11-4BB9-A840-C0C77CA6E0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3937534"/>
      </p:ext>
    </p:extLst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98282-AD5F-4696-BDB7-E5EA3CBEBF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42016042"/>
      </p:ext>
    </p:extLst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AAB1C-3518-47AC-8B11-BD12CA7B49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75420866"/>
      </p:ext>
    </p:extLst>
  </p:cSld>
  <p:clrMapOvr>
    <a:masterClrMapping/>
  </p:clrMapOvr>
  <p:transition spd="slow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AB8FD-7AB9-456C-982F-37534A9264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242609"/>
      </p:ext>
    </p:extLst>
  </p:cSld>
  <p:clrMapOvr>
    <a:masterClrMapping/>
  </p:clrMapOvr>
  <p:transition spd="slow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30C191A-8FAC-4C43-BD0B-783910D6B6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9629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420BF-199C-41EB-8780-513F576FD4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9678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F8C3C-6D02-4E59-ADDD-F87DCFAC40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712649"/>
      </p:ext>
    </p:extLst>
  </p:cSld>
  <p:clrMapOvr>
    <a:masterClrMapping/>
  </p:clrMapOvr>
  <p:transition spd="slow"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5129326-71CA-459B-B07D-268B4BB1BF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955577"/>
      </p:ext>
    </p:extLst>
  </p:cSld>
  <p:clrMapOvr>
    <a:masterClrMapping/>
  </p:clrMapOvr>
  <p:transition spd="slow">
    <p:wip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8112887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6093715"/>
      </p:ext>
    </p:extLst>
  </p:cSld>
  <p:clrMapOvr>
    <a:masterClrMapping/>
  </p:clrMapOvr>
  <p:transition spd="slow">
    <p:wip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27A31BA7-781F-45C3-8D5F-885E0F332063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9457043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31BA7-781F-45C3-8D5F-885E0F332063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1340430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27A31BA7-781F-45C3-8D5F-885E0F332063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0343557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27A31BA7-781F-45C3-8D5F-885E0F332063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4493621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27A31BA7-781F-45C3-8D5F-885E0F332063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1383021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31BA7-781F-45C3-8D5F-885E0F332063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804597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31BA7-781F-45C3-8D5F-885E0F332063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185458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31BA7-781F-45C3-8D5F-885E0F332063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8463969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27A31BA7-781F-45C3-8D5F-885E0F332063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26942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27A31BA7-781F-45C3-8D5F-885E0F332063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9060974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27A31BA7-781F-45C3-8D5F-885E0F332063}" type="slidenum">
              <a:rPr lang="es-ES" altLang="en-US" smtClean="0"/>
              <a:pPr/>
              <a:t>‹#›</a:t>
            </a:fld>
            <a:endParaRPr lang="es-ES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6736365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27A31BA7-781F-45C3-8D5F-885E0F332063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47623097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27A31BA7-781F-45C3-8D5F-885E0F332063}" type="slidenum">
              <a:rPr lang="es-ES" altLang="en-US" smtClean="0"/>
              <a:pPr/>
              <a:t>‹#›</a:t>
            </a:fld>
            <a:endParaRPr lang="es-ES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705303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27A31BA7-781F-45C3-8D5F-885E0F332063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0098743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31BA7-781F-45C3-8D5F-885E0F332063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60480598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31BA7-781F-45C3-8D5F-885E0F332063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24329442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E033F15C-5164-44CA-958D-4D9A5CD99D8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11" descr="scifair_front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763"/>
            <a:ext cx="9163050" cy="686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3710861"/>
      </p:ext>
    </p:extLst>
  </p:cSld>
  <p:clrMapOvr>
    <a:masterClrMapping/>
  </p:clrMapOvr>
  <p:transition spd="slow">
    <p:wip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FF6C6-F3DC-4349-A08A-F6F092DBF9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96727"/>
      </p:ext>
    </p:extLst>
  </p:cSld>
  <p:clrMapOvr>
    <a:masterClrMapping/>
  </p:clrMapOvr>
  <p:transition spd="slow">
    <p:wip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D61FE31-A045-43D3-96B7-F45238BEE6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616268"/>
      </p:ext>
    </p:extLst>
  </p:cSld>
  <p:clrMapOvr>
    <a:masterClrMapping/>
  </p:clrMapOvr>
  <p:transition spd="slow">
    <p:wip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09F2CEA-0B11-4BB9-A840-C0C77CA6E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070699"/>
      </p:ext>
    </p:extLst>
  </p:cSld>
  <p:clrMapOvr>
    <a:masterClrMapping/>
  </p:clrMapOvr>
  <p:transition spd="slow">
    <p:wip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DCA98282-AD5F-4696-BDB7-E5EA3CBEBF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422828"/>
      </p:ext>
    </p:extLst>
  </p:cSld>
  <p:clrMapOvr>
    <a:masterClrMapping/>
  </p:clrMapOvr>
  <p:transition spd="slow">
    <p:wip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AAB1C-3518-47AC-8B11-BD12CA7B49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487772"/>
      </p:ext>
    </p:extLst>
  </p:cSld>
  <p:clrMapOvr>
    <a:masterClrMapping/>
  </p:clrMapOvr>
  <p:transition spd="slow">
    <p:wip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AB8FD-7AB9-456C-982F-37534A9264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170800"/>
      </p:ext>
    </p:extLst>
  </p:cSld>
  <p:clrMapOvr>
    <a:masterClrMapping/>
  </p:clrMapOvr>
  <p:transition spd="slow">
    <p:wip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C191A-8FAC-4C43-BD0B-783910D6B6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405637"/>
      </p:ext>
    </p:extLst>
  </p:cSld>
  <p:clrMapOvr>
    <a:masterClrMapping/>
  </p:clrMapOvr>
  <p:transition spd="slow">
    <p:wip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F0420BF-199C-41EB-8780-513F576FD4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820375"/>
      </p:ext>
    </p:extLst>
  </p:cSld>
  <p:clrMapOvr>
    <a:masterClrMapping/>
  </p:clrMapOvr>
  <p:transition spd="slow">
    <p:wip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A3061CC-D3C8-4D05-9EC8-C84FFB9B7E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009045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A3061CC-D3C8-4D05-9EC8-C84FFB9B7E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1413850"/>
      </p:ext>
    </p:extLst>
  </p:cSld>
  <p:clrMapOvr>
    <a:masterClrMapping/>
  </p:clrMapOvr>
  <p:hf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A3061CC-D3C8-4D05-9EC8-C84FFB9B7E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221694"/>
      </p:ext>
    </p:extLst>
  </p:cSld>
  <p:clrMapOvr>
    <a:masterClrMapping/>
  </p:clrMapOvr>
  <p:hf hdr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A3061CC-D3C8-4D05-9EC8-C84FFB9B7E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72538057"/>
      </p:ext>
    </p:extLst>
  </p:cSld>
  <p:clrMapOvr>
    <a:masterClrMapping/>
  </p:clrMapOvr>
  <p:hf hdr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A3061CC-D3C8-4D05-9EC8-C84FFB9B7E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368362"/>
      </p:ext>
    </p:extLst>
  </p:cSld>
  <p:clrMapOvr>
    <a:masterClrMapping/>
  </p:clrMapOvr>
  <p:hf hdr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F8C3C-6D02-4E59-ADDD-F87DCFAC40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008226"/>
      </p:ext>
    </p:extLst>
  </p:cSld>
  <p:clrMapOvr>
    <a:masterClrMapping/>
  </p:clrMapOvr>
  <p:transition spd="slow">
    <p:wip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9326-71CA-459B-B07D-268B4BB1BF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417647"/>
      </p:ext>
    </p:extLst>
  </p:cSld>
  <p:clrMapOvr>
    <a:masterClrMapping/>
  </p:clrMapOvr>
  <p:transition spd="slow">
    <p:wip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F296D-A6C8-442E-8B35-9052E78ED0CC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7563806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3E0B06-60F4-4CC4-ABD9-55167D6CC7B0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9387737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1E3DB-7872-4759-9462-8748FD42388E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48132827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F9F2E-5A45-44B2-A4E2-B7D677AC6A18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80754526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4767C-888F-42D1-97F2-22192FADA4ED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74956248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6EC874-BF36-4C59-81F0-ADFDC632D4DB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12846017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A74BB1-C586-4B61-909D-31FF475A60E8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39283116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F624D8-1437-4001-A3D1-530A3AC6CCD3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4661059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CD38D-E2F0-4D0A-A759-05A98F29E5D7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46907154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F9B76B-717A-4ECE-9E32-6AA9AC5304DD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17951869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6A7531-BA07-4ADE-A6FD-6618E26DBA4C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522476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536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DA3061CC-D3C8-4D05-9EC8-C84FFB9B7E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74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  <p:sldLayoutId id="2147483798" r:id="rId13"/>
  </p:sldLayoutIdLst>
  <p:transition spd="slow">
    <p:wipe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468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822" r:id="rId13"/>
    <p:sldLayoutId id="2147483823" r:id="rId14"/>
    <p:sldLayoutId id="2147483824" r:id="rId15"/>
    <p:sldLayoutId id="2147483825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980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  <p:sldLayoutId id="2147483909" r:id="rId15"/>
    <p:sldLayoutId id="2147483910" r:id="rId16"/>
  </p:sldLayoutIdLst>
  <p:transition spd="slow">
    <p:wipe/>
  </p:transition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30886E9-B5EE-4337-A11E-1CFD9522CB58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707285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4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21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4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25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4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7.e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29.emf"/><Relationship Id="rId4" Type="http://schemas.openxmlformats.org/officeDocument/2006/relationships/image" Target="../media/image26.emf"/><Relationship Id="rId9" Type="http://schemas.openxmlformats.org/officeDocument/2006/relationships/oleObject" Target="../embeddings/oleObject4.bin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7" Type="http://schemas.openxmlformats.org/officeDocument/2006/relationships/image" Target="../media/image3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5.emf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5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5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3.w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AFF6C6-F3DC-4349-A08A-F6F092DBF9ED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35B74">
                    <a:lumMod val="50000"/>
                  </a:srgbClr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35B74">
                  <a:lumMod val="50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1228" y="1985920"/>
            <a:ext cx="79928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Quality by design approach for establishment of stability indicating method for determination of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cefditoren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pivoxil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 Rounded MT Bold" panose="020F07040305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81726" y="5301208"/>
            <a:ext cx="5221560" cy="830997"/>
          </a:xfrm>
          <a:prstGeom prst="rect">
            <a:avLst/>
          </a:prstGeom>
          <a:solidFill>
            <a:srgbClr val="728653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Dr.Sawsan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M.Amer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Professor of Analytical Chemistry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4335586"/>
            <a:ext cx="1990725" cy="24003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52808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026158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A74BB1-C586-4B61-909D-31FF475A60E8}" type="slidenum">
              <a:rPr kumimoji="0" lang="es-ES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ES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928" y="250627"/>
            <a:ext cx="4248472" cy="27164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7" descr="http://www.aimanalytical.com/images/1100_AI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967038"/>
            <a:ext cx="3657600" cy="389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299204"/>
            <a:ext cx="2200275" cy="13335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914400" y="3284984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This study was done as part of master degree for one of my students ,Mohamed Gad 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With two other colleges : </a:t>
            </a: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Assistant </a:t>
            </a:r>
            <a:r>
              <a:rPr kumimoji="0" lang="en-GB" sz="1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Prof.Dr</a:t>
            </a: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</a:t>
            </a:r>
            <a:r>
              <a:rPr kumimoji="0" lang="en-GB" sz="1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Halla</a:t>
            </a: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</a:t>
            </a:r>
            <a:r>
              <a:rPr kumimoji="0" lang="en-GB" sz="1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Zazaa</a:t>
            </a: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</a:t>
            </a: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from my department &amp; </a:t>
            </a:r>
            <a:r>
              <a:rPr kumimoji="0" lang="en-GB" sz="1800" b="1" i="0" u="none" strike="noStrike" kern="0" cap="none" spc="0" normalizeH="0" baseline="0" noProof="0" dirty="0" err="1">
                <a:ln>
                  <a:noFill/>
                </a:ln>
                <a:solidFill>
                  <a:srgbClr val="9900CC"/>
                </a:solidFill>
                <a:effectLst/>
                <a:uLnTx/>
                <a:uFillTx/>
              </a:rPr>
              <a:t>Prof.Dr.Mohamed</a:t>
            </a: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rgbClr val="9900CC"/>
                </a:solidFill>
                <a:effectLst/>
                <a:uLnTx/>
                <a:uFillTx/>
              </a:rPr>
              <a:t> </a:t>
            </a:r>
            <a:r>
              <a:rPr kumimoji="0" lang="en-GB" sz="1800" b="1" i="0" u="none" strike="noStrike" kern="0" cap="none" spc="0" normalizeH="0" baseline="0" noProof="0" dirty="0" err="1">
                <a:ln>
                  <a:noFill/>
                </a:ln>
                <a:solidFill>
                  <a:srgbClr val="9900CC"/>
                </a:solidFill>
                <a:effectLst/>
                <a:uLnTx/>
                <a:uFillTx/>
              </a:rPr>
              <a:t>Korany</a:t>
            </a: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rgbClr val="9900CC"/>
                </a:solidFill>
                <a:effectLst/>
                <a:uLnTx/>
                <a:uFillTx/>
              </a:rPr>
              <a:t>  </a:t>
            </a: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from Faculty of Pharmacy , </a:t>
            </a:r>
            <a:r>
              <a:rPr kumimoji="0" lang="en-GB" sz="1800" b="1" i="0" u="none" strike="noStrike" kern="0" cap="none" spc="0" normalizeH="0" baseline="0" noProof="0" dirty="0" err="1">
                <a:ln>
                  <a:noFill/>
                </a:ln>
                <a:solidFill>
                  <a:srgbClr val="9900CC"/>
                </a:solidFill>
                <a:effectLst/>
                <a:uLnTx/>
                <a:uFillTx/>
              </a:rPr>
              <a:t>Alex,University</a:t>
            </a:r>
            <a:endParaRPr kumimoji="0" lang="en-GB" sz="1800" b="1" i="0" u="none" strike="noStrike" kern="0" cap="none" spc="0" normalizeH="0" baseline="0" noProof="0" dirty="0">
              <a:ln>
                <a:noFill/>
              </a:ln>
              <a:solidFill>
                <a:srgbClr val="9900CC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0397184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3AB8FD-7AB9-456C-982F-37534A9264F4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532" y="3823256"/>
            <a:ext cx="3876303" cy="28761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237" y="188640"/>
            <a:ext cx="8143875" cy="34956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823256"/>
            <a:ext cx="4056112" cy="2876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4246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AB8FD-7AB9-456C-982F-37534A9264F4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294992"/>
            <a:ext cx="3773751" cy="27739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136" y="3429000"/>
            <a:ext cx="3078291" cy="223224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00" y="3087920"/>
            <a:ext cx="2053003" cy="220694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5345" y="322016"/>
            <a:ext cx="2247900" cy="29908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0096" y="4545124"/>
            <a:ext cx="3023046" cy="208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9144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520" y="1723712"/>
            <a:ext cx="8496943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55713" marR="0" lvl="0" indent="-1255713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55713" algn="l"/>
              </a:tabLst>
              <a:defRPr/>
            </a:pP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*</a:t>
            </a: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 Introduction to Cefditoren </a:t>
            </a:r>
            <a:r>
              <a:rPr kumimoji="0" lang="en-US" sz="2800" b="1" i="1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bivoxil</a:t>
            </a: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 &amp; its degradation</a:t>
            </a:r>
          </a:p>
          <a:p>
            <a:pPr marL="1255713" marR="0" lvl="0" indent="-1255713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55713" algn="l"/>
              </a:tabLst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255713" marR="0" lvl="0" indent="-1255713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55713" algn="l"/>
              </a:tabLst>
              <a:defRPr/>
            </a:pP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*</a:t>
            </a: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 Introduction to Analytical </a:t>
            </a:r>
            <a:r>
              <a:rPr kumimoji="0" lang="en-US" sz="2800" b="1" i="1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QbD</a:t>
            </a: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 method .</a:t>
            </a:r>
          </a:p>
          <a:p>
            <a:pPr marL="1255713" marR="0" lvl="0" indent="-1255713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55713" algn="l"/>
              </a:tabLst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255713" marR="0" lvl="0" indent="-1255713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55713" algn="l"/>
              </a:tabLst>
              <a:defRPr/>
            </a:pP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*</a:t>
            </a: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 Developing &amp; validation of stability indicating HPLC           method  for determination of CTP in presence of its degradation products .</a:t>
            </a:r>
          </a:p>
          <a:p>
            <a:pPr marL="1255713" marR="0" lvl="0" indent="-1255713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55713" algn="l"/>
              </a:tabLst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  </a:t>
            </a:r>
          </a:p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55713" algn="l"/>
              </a:tabLst>
              <a:defRPr/>
            </a:pP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255713" marR="0" lvl="0" indent="-1255713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55713" algn="l"/>
              </a:tabLst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Rectangle 39"/>
          <p:cNvSpPr>
            <a:spLocks noChangeArrowheads="1"/>
          </p:cNvSpPr>
          <p:nvPr/>
        </p:nvSpPr>
        <p:spPr bwMode="gray">
          <a:xfrm>
            <a:off x="2699792" y="476672"/>
            <a:ext cx="2129141" cy="623888"/>
          </a:xfrm>
          <a:prstGeom prst="rect">
            <a:avLst/>
          </a:prstGeom>
          <a:solidFill>
            <a:srgbClr val="C0000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 Outlines</a:t>
            </a:r>
          </a:p>
        </p:txBody>
      </p:sp>
    </p:spTree>
    <p:extLst>
      <p:ext uri="{BB962C8B-B14F-4D97-AF65-F5344CB8AC3E}">
        <p14:creationId xmlns:p14="http://schemas.microsoft.com/office/powerpoint/2010/main" val="17367543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 txBox="1">
            <a:spLocks noChangeArrowheads="1"/>
          </p:cNvSpPr>
          <p:nvPr/>
        </p:nvSpPr>
        <p:spPr>
          <a:xfrm>
            <a:off x="214282" y="1643050"/>
            <a:ext cx="8534400" cy="49292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07988" lvl="0" indent="-342900" algn="justLow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/>
            </a:pPr>
            <a:r>
              <a:rPr kumimoji="0" lang="en-US" sz="21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It is a semi-synthetic third generation, broad-spectrum cephalosporin</a:t>
            </a:r>
            <a:r>
              <a:rPr lang="en-US" sz="2100" b="1" kern="0" spc="150" dirty="0"/>
              <a:t> </a:t>
            </a:r>
            <a:r>
              <a:rPr lang="en-US" sz="2100" b="1" dirty="0">
                <a:ea typeface="Times New Roman" panose="02020603050405020304" pitchFamily="18" charset="0"/>
              </a:rPr>
              <a:t>orally administered for treatment of respiratory tract infections</a:t>
            </a:r>
            <a:r>
              <a:rPr kumimoji="0" lang="en-US" sz="2100" b="1" i="0" u="none" strike="noStrike" kern="0" cap="none" spc="15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</a:p>
          <a:p>
            <a:pPr marL="407988" marR="0" lvl="0" indent="-342900" algn="justLow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2" pitchFamily="18" charset="2"/>
              <a:buChar char=""/>
              <a:tabLst/>
              <a:defRPr/>
            </a:pPr>
            <a:endParaRPr kumimoji="0" lang="en-US" sz="2000" b="0" i="0" u="none" strike="noStrike" kern="0" cap="none" spc="15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  <a:p>
            <a:pPr marL="407988" marR="0" lvl="0" indent="-342900" algn="justLow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2" pitchFamily="18" charset="2"/>
              <a:buChar char=""/>
              <a:tabLst/>
              <a:defRPr/>
            </a:pPr>
            <a:r>
              <a:rPr kumimoji="0" lang="en-US" sz="2000" b="0" i="0" u="none" strike="noStrike" kern="0" cap="none" spc="1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  </a:t>
            </a:r>
          </a:p>
          <a:p>
            <a:pPr marL="407988" marR="0" lvl="0" indent="-342900" algn="justLow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2" pitchFamily="18" charset="2"/>
              <a:buChar char=""/>
              <a:tabLst/>
              <a:defRPr/>
            </a:pPr>
            <a:endParaRPr kumimoji="0" lang="en-US" sz="2000" b="0" i="0" u="none" strike="noStrike" kern="0" cap="none" spc="15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  <a:p>
            <a:pPr marL="407988" marR="0" lvl="0" indent="-342900" algn="justLow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2" pitchFamily="18" charset="2"/>
              <a:buChar char=""/>
              <a:tabLst/>
              <a:defRPr/>
            </a:pPr>
            <a:endParaRPr kumimoji="0" lang="en-US" sz="2000" b="0" i="0" u="none" strike="noStrike" kern="0" cap="none" spc="15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  <a:p>
            <a:pPr marL="407988" marR="0" lvl="0" indent="-342900" algn="justLow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2" pitchFamily="18" charset="2"/>
              <a:buChar char=""/>
              <a:tabLst/>
              <a:defRPr/>
            </a:pPr>
            <a:endParaRPr kumimoji="0" lang="en-US" sz="19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  <a:p>
            <a:pPr marL="65088" marR="0" lvl="0" algn="justLow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endParaRPr lang="en-US" sz="1900" b="1" kern="0" dirty="0">
              <a:solidFill>
                <a:sysClr val="windowText" lastClr="000000"/>
              </a:solidFill>
            </a:endParaRPr>
          </a:p>
          <a:p>
            <a:pPr marL="407988" marR="0" lvl="0" indent="-342900" algn="justLow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2" pitchFamily="18" charset="2"/>
              <a:buChar char=""/>
              <a:tabLst/>
              <a:defRPr/>
            </a:pPr>
            <a:endParaRPr kumimoji="0" lang="en-US" sz="19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Cefditoren </a:t>
            </a:r>
            <a:r>
              <a:rPr lang="en-US" sz="4000" dirty="0" err="1"/>
              <a:t>pivoxil</a:t>
            </a:r>
            <a:r>
              <a:rPr lang="en-US" sz="4000" dirty="0"/>
              <a:t> (CTP)</a:t>
            </a:r>
          </a:p>
        </p:txBody>
      </p:sp>
      <p:pic>
        <p:nvPicPr>
          <p:cNvPr id="5" name="Content Placeholder 4" descr="Cefditoren pivoxil Structure"/>
          <p:cNvPicPr>
            <a:picLocks noGrp="1"/>
          </p:cNvPicPr>
          <p:nvPr>
            <p:ph idx="1"/>
          </p:nvPr>
        </p:nvPicPr>
        <p:blipFill>
          <a:blip r:embed="rId2" cstate="print">
            <a:duotone>
              <a:prstClr val="black"/>
              <a:schemeClr val="tx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909409" y="2528641"/>
            <a:ext cx="3978294" cy="2320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AFF6C6-F3DC-4349-A08A-F6F092DBF9ED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96136" y="3473667"/>
            <a:ext cx="262416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Low" defTabSz="457200">
              <a:defRPr/>
            </a:pPr>
            <a:r>
              <a:rPr lang="en-US" sz="22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Chemical structure </a:t>
            </a:r>
            <a:endParaRPr lang="en-GB" sz="2200" b="1" kern="0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9061" y="5094652"/>
            <a:ext cx="8376630" cy="115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2561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AFF6C6-F3DC-4349-A08A-F6F092DBF9ED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35B74">
                    <a:lumMod val="50000"/>
                  </a:srgbClr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35B74">
                  <a:lumMod val="50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45674" y="323739"/>
            <a:ext cx="5934638" cy="7425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3" indent="0" algn="justLow" defTabSz="91440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Pts val="1400"/>
              <a:buFontTx/>
              <a:buNone/>
              <a:tabLst/>
              <a:defRPr/>
            </a:pPr>
            <a:r>
              <a:rPr kumimoji="0" lang="en-US" sz="32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Chemical stability of CTP</a:t>
            </a:r>
            <a:endParaRPr kumimoji="0" lang="en-GB" sz="3200" b="1" i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ranklin Gothic Book" panose="020B0503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03716" y="1333587"/>
            <a:ext cx="744069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Also, It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GB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hydrolysed either </a:t>
            </a:r>
            <a:r>
              <a:rPr kumimoji="0" lang="en-US" alt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spontaneously  in aqueous medium or after </a:t>
            </a:r>
            <a:r>
              <a:rPr kumimoji="0" lang="en-GB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oral administration, in gastrointestinal tract</a:t>
            </a:r>
            <a:r>
              <a:rPr kumimoji="0" lang="en-US" alt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the presence of a β- lactamase .</a:t>
            </a:r>
            <a:endParaRPr kumimoji="0" lang="en-GB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ranklin Gothic Book" panose="020B0503020102020204" pitchFamily="34" charset="0"/>
            </a:endParaRPr>
          </a:p>
        </p:txBody>
      </p:sp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118403"/>
            <a:ext cx="6120680" cy="148691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511228" y="5301208"/>
            <a:ext cx="8407893" cy="787367"/>
          </a:xfrm>
        </p:spPr>
        <p:txBody>
          <a:bodyPr>
            <a:noAutofit/>
          </a:bodyPr>
          <a:lstStyle/>
          <a:p>
            <a:pPr algn="just"/>
            <a:r>
              <a:rPr lang="en-US" b="1" dirty="0">
                <a:solidFill>
                  <a:prstClr val="black"/>
                </a:solidFill>
              </a:rPr>
              <a:t>literature review </a:t>
            </a:r>
            <a:r>
              <a:rPr lang="en-US" b="1" dirty="0">
                <a:solidFill>
                  <a:schemeClr val="tx1"/>
                </a:solidFill>
              </a:rPr>
              <a:t>revealed various methods for determination of CTP &amp; different applications of </a:t>
            </a:r>
            <a:r>
              <a:rPr lang="en-US" b="1" dirty="0" err="1">
                <a:solidFill>
                  <a:schemeClr val="tx1"/>
                </a:solidFill>
              </a:rPr>
              <a:t>QbD</a:t>
            </a:r>
            <a:r>
              <a:rPr lang="en-US" b="1" dirty="0">
                <a:solidFill>
                  <a:schemeClr val="tx1"/>
                </a:solidFill>
              </a:rPr>
              <a:t> in analytical method development.  </a:t>
            </a:r>
          </a:p>
        </p:txBody>
      </p:sp>
    </p:spTree>
    <p:extLst>
      <p:ext uri="{BB962C8B-B14F-4D97-AF65-F5344CB8AC3E}">
        <p14:creationId xmlns:p14="http://schemas.microsoft.com/office/powerpoint/2010/main" val="41542300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04495" y="429464"/>
            <a:ext cx="7495050" cy="2308324"/>
          </a:xfrm>
          <a:prstGeom prst="rect">
            <a:avLst/>
          </a:prstGeom>
          <a:solidFill>
            <a:srgbClr val="CCFFFF"/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Traditional approach to HPLC, method development depends on trial and error or by changing one factor at time (OFAT) while holding the rest constant . A</a:t>
            </a:r>
            <a:r>
              <a:rPr lang="en-US" sz="2400" b="1" kern="0" dirty="0" err="1">
                <a:solidFill>
                  <a:sysClr val="windowText" lastClr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lthough</a:t>
            </a:r>
            <a:r>
              <a:rPr lang="en-US" sz="2400" b="1" kern="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kern="0" dirty="0" err="1">
                <a:solidFill>
                  <a:sysClr val="windowText" lastClr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t require a very large number of experiments to identify the optimal conditions, they do not account for interaction between factors. </a:t>
            </a:r>
            <a:endParaRPr kumimoji="0" lang="en-GB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92527" y="4456353"/>
            <a:ext cx="6918985" cy="1938992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. Computer-assisted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QbD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 approach provides better understanding of method parameters influencing chromatographic process. Design</a:t>
            </a:r>
            <a:r>
              <a:rPr kumimoji="0" lang="en-US" sz="2400" b="1" i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 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f Experiment         (</a:t>
            </a:r>
            <a:r>
              <a:rPr kumimoji="0" lang="en-US" sz="2400" b="1" i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 DOE)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ensures method application with predictable performance during routine work</a:t>
            </a:r>
            <a:endParaRPr kumimoji="0" lang="en-GB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259632" y="2987296"/>
            <a:ext cx="6267367" cy="1228725"/>
            <a:chOff x="1404475" y="3671689"/>
            <a:chExt cx="6267367" cy="1228725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9792" y="3671689"/>
              <a:ext cx="4972050" cy="122872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695049">
              <a:off x="1404475" y="3781168"/>
              <a:ext cx="1073076" cy="10730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275502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AFF6C6-F3DC-4349-A08A-F6F092DBF9ED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511228" y="3573016"/>
            <a:ext cx="8534400" cy="1728192"/>
          </a:xfrm>
          <a:prstGeom prst="rect">
            <a:avLst/>
          </a:prstGeom>
          <a:ln>
            <a:solidFill>
              <a:srgbClr val="009999"/>
            </a:solidFill>
          </a:ln>
          <a:effectLst>
            <a:outerShdw blurRad="50800" dist="50800" dir="5400000" algn="ctr" rotWithShape="0">
              <a:srgbClr val="99FFCC"/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65088" marR="0" lvl="0" indent="0" algn="justLow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2" pitchFamily="18" charset="2"/>
              <a:buNone/>
              <a:tabLst/>
              <a:defRPr/>
            </a:pPr>
            <a:r>
              <a:rPr kumimoji="0" lang="en-US" sz="2400" b="1" i="0" u="none" strike="noStrike" kern="1200" cap="none" spc="15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Development and validation of a </a:t>
            </a:r>
            <a:r>
              <a:rPr kumimoji="0" lang="en-US" sz="2400" b="1" i="0" u="none" strike="noStrike" kern="1200" cap="none" spc="150" normalizeH="0" baseline="0" noProof="0" dirty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robust</a:t>
            </a:r>
            <a:r>
              <a:rPr kumimoji="0" lang="en-US" sz="2400" b="1" i="0" u="none" strike="noStrike" kern="1200" cap="none" spc="15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and </a:t>
            </a:r>
            <a:r>
              <a:rPr kumimoji="0" lang="en-US" sz="2400" b="1" i="0" u="none" strike="noStrike" kern="1200" cap="none" spc="150" normalizeH="0" baseline="0" noProof="0" dirty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ragged</a:t>
            </a:r>
            <a:r>
              <a:rPr kumimoji="0" lang="en-US" sz="2400" b="1" i="0" u="none" strike="noStrike" kern="1200" cap="none" spc="15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stability indicating HPLC method for determination of CTP in the presence of its degradation products.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23728" y="1470912"/>
            <a:ext cx="2426630" cy="52322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rPr>
              <a:t>Aim of work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348166"/>
            <a:ext cx="2871465" cy="160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2771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9200" y="508207"/>
            <a:ext cx="6201240" cy="559645"/>
          </a:xfrm>
        </p:spPr>
        <p:txBody>
          <a:bodyPr>
            <a:noAutofit/>
          </a:bodyPr>
          <a:lstStyle/>
          <a:p>
            <a:r>
              <a:rPr lang="en-US" sz="2800" b="1" dirty="0"/>
              <a:t>Degradation solution preparation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34680" y="5565739"/>
            <a:ext cx="582966" cy="274320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AFF6C6-F3DC-4349-A08A-F6F092DBF9ED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" name="Can 1"/>
          <p:cNvSpPr/>
          <p:nvPr/>
        </p:nvSpPr>
        <p:spPr bwMode="auto">
          <a:xfrm>
            <a:off x="381000" y="3830287"/>
            <a:ext cx="838200" cy="1257300"/>
          </a:xfrm>
          <a:prstGeom prst="can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cs typeface="Times New Roman" pitchFamily="18" charset="0"/>
            </a:endParaRPr>
          </a:p>
        </p:txBody>
      </p:sp>
      <p:cxnSp>
        <p:nvCxnSpPr>
          <p:cNvPr id="4" name="Elbow Connector 3"/>
          <p:cNvCxnSpPr>
            <a:stCxn id="2" idx="1"/>
          </p:cNvCxnSpPr>
          <p:nvPr/>
        </p:nvCxnSpPr>
        <p:spPr bwMode="auto">
          <a:xfrm rot="5400000" flipH="1" flipV="1">
            <a:off x="2866605" y="1422214"/>
            <a:ext cx="341568" cy="4474579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Can 6"/>
          <p:cNvSpPr/>
          <p:nvPr/>
        </p:nvSpPr>
        <p:spPr bwMode="auto">
          <a:xfrm>
            <a:off x="1771648" y="4096987"/>
            <a:ext cx="438151" cy="990600"/>
          </a:xfrm>
          <a:prstGeom prst="can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cs typeface="Times New Roman" pitchFamily="18" charset="0"/>
            </a:endParaRPr>
          </a:p>
        </p:txBody>
      </p:sp>
      <p:sp>
        <p:nvSpPr>
          <p:cNvPr id="11" name="Can 10"/>
          <p:cNvSpPr/>
          <p:nvPr/>
        </p:nvSpPr>
        <p:spPr bwMode="auto">
          <a:xfrm>
            <a:off x="2609849" y="4096987"/>
            <a:ext cx="438151" cy="990600"/>
          </a:xfrm>
          <a:prstGeom prst="can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cs typeface="Times New Roman" pitchFamily="18" charset="0"/>
            </a:endParaRPr>
          </a:p>
        </p:txBody>
      </p:sp>
      <p:sp>
        <p:nvSpPr>
          <p:cNvPr id="12" name="Can 11"/>
          <p:cNvSpPr/>
          <p:nvPr/>
        </p:nvSpPr>
        <p:spPr bwMode="auto">
          <a:xfrm>
            <a:off x="3371849" y="4096987"/>
            <a:ext cx="438151" cy="990600"/>
          </a:xfrm>
          <a:prstGeom prst="can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cs typeface="Times New Roman" pitchFamily="18" charset="0"/>
            </a:endParaRPr>
          </a:p>
        </p:txBody>
      </p:sp>
      <p:sp>
        <p:nvSpPr>
          <p:cNvPr id="13" name="Can 12"/>
          <p:cNvSpPr/>
          <p:nvPr/>
        </p:nvSpPr>
        <p:spPr bwMode="auto">
          <a:xfrm>
            <a:off x="4210049" y="4096987"/>
            <a:ext cx="438151" cy="990600"/>
          </a:xfrm>
          <a:prstGeom prst="can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cs typeface="Times New Roman" pitchFamily="18" charset="0"/>
            </a:endParaRPr>
          </a:p>
        </p:txBody>
      </p:sp>
      <p:sp>
        <p:nvSpPr>
          <p:cNvPr id="14" name="Can 13"/>
          <p:cNvSpPr/>
          <p:nvPr/>
        </p:nvSpPr>
        <p:spPr bwMode="auto">
          <a:xfrm>
            <a:off x="5048249" y="4096987"/>
            <a:ext cx="438151" cy="990600"/>
          </a:xfrm>
          <a:prstGeom prst="can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cs typeface="Times New Roman" pitchFamily="18" charset="0"/>
            </a:endParaRPr>
          </a:p>
        </p:txBody>
      </p:sp>
      <p:sp>
        <p:nvSpPr>
          <p:cNvPr id="15" name="Can 14"/>
          <p:cNvSpPr/>
          <p:nvPr/>
        </p:nvSpPr>
        <p:spPr bwMode="auto">
          <a:xfrm>
            <a:off x="7543800" y="3906487"/>
            <a:ext cx="685800" cy="1181100"/>
          </a:xfrm>
          <a:prstGeom prst="can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cs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821446" y="5125687"/>
            <a:ext cx="338554" cy="909864"/>
          </a:xfrm>
          <a:prstGeom prst="rect">
            <a:avLst/>
          </a:prstGeom>
        </p:spPr>
        <p:txBody>
          <a:bodyPr vert="vert"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0.001M </a:t>
            </a:r>
            <a:r>
              <a:rPr kumimoji="0" lang="en-US" sz="10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NaOH</a:t>
            </a: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667000" y="5125687"/>
            <a:ext cx="338554" cy="627736"/>
          </a:xfrm>
          <a:prstGeom prst="rect">
            <a:avLst/>
          </a:prstGeom>
        </p:spPr>
        <p:txBody>
          <a:bodyPr vert="vert"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0.1M </a:t>
            </a:r>
            <a:r>
              <a:rPr kumimoji="0" lang="en-US" sz="10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HCl</a:t>
            </a: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429000" y="5125687"/>
            <a:ext cx="338554" cy="594073"/>
          </a:xfrm>
          <a:prstGeom prst="rect">
            <a:avLst/>
          </a:prstGeom>
        </p:spPr>
        <p:txBody>
          <a:bodyPr vert="vert"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1% H</a:t>
            </a: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2</a:t>
            </a: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O</a:t>
            </a: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2</a:t>
            </a: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267200" y="5125687"/>
            <a:ext cx="338554" cy="836126"/>
          </a:xfrm>
          <a:prstGeom prst="rect">
            <a:avLst/>
          </a:prstGeom>
        </p:spPr>
        <p:txBody>
          <a:bodyPr vert="vert"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</a:t>
            </a: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2</a:t>
            </a: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O (thermal)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105400" y="5125687"/>
            <a:ext cx="338554" cy="570028"/>
          </a:xfrm>
          <a:prstGeom prst="rect">
            <a:avLst/>
          </a:prstGeom>
        </p:spPr>
        <p:txBody>
          <a:bodyPr vert="vert"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</a:t>
            </a: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2</a:t>
            </a: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O (</a:t>
            </a:r>
            <a:r>
              <a:rPr kumimoji="0" lang="en-US" sz="10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hƲ</a:t>
            </a: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)</a:t>
            </a:r>
          </a:p>
        </p:txBody>
      </p:sp>
      <p:cxnSp>
        <p:nvCxnSpPr>
          <p:cNvPr id="19" name="Straight Arrow Connector 18"/>
          <p:cNvCxnSpPr>
            <a:endCxn id="7" idx="1"/>
          </p:cNvCxnSpPr>
          <p:nvPr/>
        </p:nvCxnSpPr>
        <p:spPr bwMode="auto">
          <a:xfrm>
            <a:off x="1990723" y="3488719"/>
            <a:ext cx="1" cy="60826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/>
          <p:cNvCxnSpPr>
            <a:endCxn id="11" idx="1"/>
          </p:cNvCxnSpPr>
          <p:nvPr/>
        </p:nvCxnSpPr>
        <p:spPr bwMode="auto">
          <a:xfrm>
            <a:off x="2828924" y="3488719"/>
            <a:ext cx="1" cy="60826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/>
          <p:cNvCxnSpPr>
            <a:endCxn id="12" idx="1"/>
          </p:cNvCxnSpPr>
          <p:nvPr/>
        </p:nvCxnSpPr>
        <p:spPr bwMode="auto">
          <a:xfrm>
            <a:off x="3590924" y="3488719"/>
            <a:ext cx="1" cy="60826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29"/>
          <p:cNvCxnSpPr>
            <a:endCxn id="13" idx="1"/>
          </p:cNvCxnSpPr>
          <p:nvPr/>
        </p:nvCxnSpPr>
        <p:spPr bwMode="auto">
          <a:xfrm>
            <a:off x="4429124" y="3488719"/>
            <a:ext cx="1" cy="60826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94" name="Straight Arrow Connector 8193"/>
          <p:cNvCxnSpPr>
            <a:endCxn id="14" idx="1"/>
          </p:cNvCxnSpPr>
          <p:nvPr/>
        </p:nvCxnSpPr>
        <p:spPr bwMode="auto">
          <a:xfrm flipH="1">
            <a:off x="5267325" y="3488719"/>
            <a:ext cx="7352" cy="60826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199" name="TextBox 8198"/>
          <p:cNvSpPr txBox="1"/>
          <p:nvPr/>
        </p:nvSpPr>
        <p:spPr>
          <a:xfrm>
            <a:off x="2427794" y="6121619"/>
            <a:ext cx="301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Reflux for 30 min at 60 °C</a:t>
            </a:r>
          </a:p>
        </p:txBody>
      </p:sp>
      <p:cxnSp>
        <p:nvCxnSpPr>
          <p:cNvPr id="8203" name="Elbow Connector 8202"/>
          <p:cNvCxnSpPr>
            <a:endCxn id="15" idx="1"/>
          </p:cNvCxnSpPr>
          <p:nvPr/>
        </p:nvCxnSpPr>
        <p:spPr bwMode="auto">
          <a:xfrm>
            <a:off x="2160000" y="3792853"/>
            <a:ext cx="5726700" cy="113634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05" name="Straight Arrow Connector 8204"/>
          <p:cNvCxnSpPr>
            <a:stCxn id="7" idx="0"/>
          </p:cNvCxnSpPr>
          <p:nvPr/>
        </p:nvCxnSpPr>
        <p:spPr bwMode="auto">
          <a:xfrm flipV="1">
            <a:off x="1990724" y="3792853"/>
            <a:ext cx="169276" cy="4136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07" name="Straight Arrow Connector 8206"/>
          <p:cNvCxnSpPr>
            <a:stCxn id="11" idx="0"/>
          </p:cNvCxnSpPr>
          <p:nvPr/>
        </p:nvCxnSpPr>
        <p:spPr bwMode="auto">
          <a:xfrm flipV="1">
            <a:off x="2828925" y="3792853"/>
            <a:ext cx="219075" cy="4136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12" name="Straight Arrow Connector 8211"/>
          <p:cNvCxnSpPr>
            <a:stCxn id="12" idx="0"/>
          </p:cNvCxnSpPr>
          <p:nvPr/>
        </p:nvCxnSpPr>
        <p:spPr bwMode="auto">
          <a:xfrm flipV="1">
            <a:off x="3590925" y="3792853"/>
            <a:ext cx="219075" cy="4136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16" name="Straight Arrow Connector 8215"/>
          <p:cNvCxnSpPr>
            <a:stCxn id="14" idx="0"/>
          </p:cNvCxnSpPr>
          <p:nvPr/>
        </p:nvCxnSpPr>
        <p:spPr bwMode="auto">
          <a:xfrm flipV="1">
            <a:off x="5267325" y="3792853"/>
            <a:ext cx="295275" cy="4136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18" name="Straight Arrow Connector 8217"/>
          <p:cNvCxnSpPr>
            <a:stCxn id="13" idx="0"/>
          </p:cNvCxnSpPr>
          <p:nvPr/>
        </p:nvCxnSpPr>
        <p:spPr bwMode="auto">
          <a:xfrm flipV="1">
            <a:off x="4429125" y="3792853"/>
            <a:ext cx="219075" cy="4136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21" name="TextBox 8220"/>
          <p:cNvSpPr txBox="1"/>
          <p:nvPr/>
        </p:nvSpPr>
        <p:spPr>
          <a:xfrm>
            <a:off x="7010380" y="5172774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Development    solution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14282" y="5301010"/>
            <a:ext cx="10811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CTP Stock standard solution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886449" y="3438957"/>
            <a:ext cx="1565872" cy="6924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Highly complicated matrix</a:t>
            </a:r>
          </a:p>
        </p:txBody>
      </p:sp>
      <p:sp>
        <p:nvSpPr>
          <p:cNvPr id="8" name="Rectangle 7"/>
          <p:cNvSpPr/>
          <p:nvPr/>
        </p:nvSpPr>
        <p:spPr>
          <a:xfrm>
            <a:off x="470045" y="1733416"/>
            <a:ext cx="471775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2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Stress degradation studies performed using acid, base, peroxide, thermal and photolytic methods </a:t>
            </a:r>
            <a:endParaRPr lang="en-GB" sz="2200" dirty="0"/>
          </a:p>
        </p:txBody>
      </p:sp>
      <p:pic>
        <p:nvPicPr>
          <p:cNvPr id="34" name="Picture 33" descr="science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90033" y="788029"/>
            <a:ext cx="1336130" cy="168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6694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8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8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/>
      <p:bldP spid="20" grpId="0"/>
      <p:bldP spid="21" grpId="0"/>
      <p:bldP spid="22" grpId="0"/>
      <p:bldP spid="23" grpId="0"/>
      <p:bldP spid="8199" grpId="0"/>
      <p:bldP spid="8221" grpId="0"/>
      <p:bldP spid="62" grpId="0"/>
      <p:bldP spid="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cs typeface="Iskoola Pota" pitchFamily="34" charset="0"/>
              </a:rPr>
              <a:t>Quality by design (</a:t>
            </a:r>
            <a:r>
              <a:rPr lang="en-US" sz="3200" b="1" dirty="0" err="1">
                <a:cs typeface="Iskoola Pota" pitchFamily="34" charset="0"/>
              </a:rPr>
              <a:t>Q</a:t>
            </a:r>
            <a:r>
              <a:rPr lang="en-US" sz="3200" b="1" cap="none" dirty="0" err="1">
                <a:cs typeface="Iskoola Pota" pitchFamily="34" charset="0"/>
              </a:rPr>
              <a:t>b</a:t>
            </a:r>
            <a:r>
              <a:rPr lang="en-US" sz="3200" b="1" dirty="0" err="1">
                <a:cs typeface="Iskoola Pota" pitchFamily="34" charset="0"/>
              </a:rPr>
              <a:t>D</a:t>
            </a:r>
            <a:r>
              <a:rPr lang="en-US" sz="3200" b="1" dirty="0">
                <a:cs typeface="Iskoola Pota" pitchFamily="34" charset="0"/>
              </a:rPr>
              <a:t>)</a:t>
            </a:r>
            <a:endParaRPr lang="en-US" sz="3200" dirty="0"/>
          </a:p>
        </p:txBody>
      </p:sp>
      <p:sp>
        <p:nvSpPr>
          <p:cNvPr id="8197" name="Rectangle 5"/>
          <p:cNvSpPr>
            <a:spLocks noGrp="1" noChangeArrowheads="1"/>
          </p:cNvSpPr>
          <p:nvPr>
            <p:ph idx="1"/>
          </p:nvPr>
        </p:nvSpPr>
        <p:spPr>
          <a:xfrm>
            <a:off x="261728" y="3905223"/>
            <a:ext cx="4857784" cy="1333569"/>
          </a:xfrm>
        </p:spPr>
        <p:txBody>
          <a:bodyPr>
            <a:noAutofit/>
          </a:bodyPr>
          <a:lstStyle/>
          <a:p>
            <a:pPr marL="350838" indent="-285750" algn="justLow"/>
            <a:r>
              <a:rPr lang="en-US" b="1" dirty="0">
                <a:solidFill>
                  <a:schemeClr val="tx1"/>
                </a:solidFill>
              </a:rPr>
              <a:t>Quality by design principles when applied to the development of analytical methods, it termed “Analytical QbD” (AQbD)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AFF6C6-F3DC-4349-A08A-F6F092DBF9ED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587420522"/>
              </p:ext>
            </p:extLst>
          </p:nvPr>
        </p:nvGraphicFramePr>
        <p:xfrm>
          <a:off x="4357686" y="3143248"/>
          <a:ext cx="4572032" cy="3500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tangle 5"/>
          <p:cNvSpPr txBox="1">
            <a:spLocks noChangeArrowheads="1"/>
          </p:cNvSpPr>
          <p:nvPr/>
        </p:nvSpPr>
        <p:spPr>
          <a:xfrm>
            <a:off x="285720" y="1714488"/>
            <a:ext cx="8572560" cy="14287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50838" marR="0" lvl="0" indent="-285750" algn="justLow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2" pitchFamily="18" charset="2"/>
              <a:buChar char=""/>
              <a:tabLst/>
              <a:defRPr/>
            </a:pPr>
            <a:r>
              <a:rPr kumimoji="0" lang="en-US" sz="2000" b="1" i="0" u="none" strike="noStrike" kern="0" cap="none" spc="1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+mn-cs"/>
              </a:rPr>
              <a:t>It is a systematic approach for process development that begins with predefined objectives and emphasizes product, process understanding and process control, based on sound science and quality risk management</a:t>
            </a:r>
          </a:p>
          <a:p>
            <a:pPr marL="65088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2" pitchFamily="18" charset="2"/>
              <a:buNone/>
              <a:tabLst/>
              <a:defRPr/>
            </a:pPr>
            <a:endParaRPr kumimoji="0" lang="en-US" sz="2000" b="0" i="0" u="none" strike="noStrike" kern="1200" cap="none" spc="15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21113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 uiExpand="1" build="p"/>
      <p:bldGraphic spid="4" grpId="0">
        <p:bldAsOne/>
      </p:bldGraphic>
      <p:bldP spid="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73338" y="1687192"/>
            <a:ext cx="9168236" cy="4885809"/>
            <a:chOff x="304800" y="2057400"/>
            <a:chExt cx="8984310" cy="4498046"/>
          </a:xfrm>
          <a:solidFill>
            <a:srgbClr val="00B050"/>
          </a:solidFill>
        </p:grpSpPr>
        <p:sp>
          <p:nvSpPr>
            <p:cNvPr id="6" name="Freeform 5"/>
            <p:cNvSpPr/>
            <p:nvPr/>
          </p:nvSpPr>
          <p:spPr>
            <a:xfrm>
              <a:off x="304800" y="2057400"/>
              <a:ext cx="6630162" cy="795528"/>
            </a:xfrm>
            <a:custGeom>
              <a:avLst/>
              <a:gdLst>
                <a:gd name="connsiteX0" fmla="*/ 0 w 6630162"/>
                <a:gd name="connsiteY0" fmla="*/ 79553 h 795528"/>
                <a:gd name="connsiteX1" fmla="*/ 79553 w 6630162"/>
                <a:gd name="connsiteY1" fmla="*/ 0 h 795528"/>
                <a:gd name="connsiteX2" fmla="*/ 6550609 w 6630162"/>
                <a:gd name="connsiteY2" fmla="*/ 0 h 795528"/>
                <a:gd name="connsiteX3" fmla="*/ 6630162 w 6630162"/>
                <a:gd name="connsiteY3" fmla="*/ 79553 h 795528"/>
                <a:gd name="connsiteX4" fmla="*/ 6630162 w 6630162"/>
                <a:gd name="connsiteY4" fmla="*/ 715975 h 795528"/>
                <a:gd name="connsiteX5" fmla="*/ 6550609 w 6630162"/>
                <a:gd name="connsiteY5" fmla="*/ 795528 h 795528"/>
                <a:gd name="connsiteX6" fmla="*/ 79553 w 6630162"/>
                <a:gd name="connsiteY6" fmla="*/ 795528 h 795528"/>
                <a:gd name="connsiteX7" fmla="*/ 0 w 6630162"/>
                <a:gd name="connsiteY7" fmla="*/ 715975 h 795528"/>
                <a:gd name="connsiteX8" fmla="*/ 0 w 6630162"/>
                <a:gd name="connsiteY8" fmla="*/ 79553 h 795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30162" h="795528">
                  <a:moveTo>
                    <a:pt x="0" y="79553"/>
                  </a:moveTo>
                  <a:cubicBezTo>
                    <a:pt x="0" y="35617"/>
                    <a:pt x="35617" y="0"/>
                    <a:pt x="79553" y="0"/>
                  </a:cubicBezTo>
                  <a:lnTo>
                    <a:pt x="6550609" y="0"/>
                  </a:lnTo>
                  <a:cubicBezTo>
                    <a:pt x="6594545" y="0"/>
                    <a:pt x="6630162" y="35617"/>
                    <a:pt x="6630162" y="79553"/>
                  </a:cubicBezTo>
                  <a:lnTo>
                    <a:pt x="6630162" y="715975"/>
                  </a:lnTo>
                  <a:cubicBezTo>
                    <a:pt x="6630162" y="759911"/>
                    <a:pt x="6594545" y="795528"/>
                    <a:pt x="6550609" y="795528"/>
                  </a:cubicBezTo>
                  <a:lnTo>
                    <a:pt x="79553" y="795528"/>
                  </a:lnTo>
                  <a:cubicBezTo>
                    <a:pt x="35617" y="795528"/>
                    <a:pt x="0" y="759911"/>
                    <a:pt x="0" y="715975"/>
                  </a:cubicBezTo>
                  <a:lnTo>
                    <a:pt x="0" y="79553"/>
                  </a:lnTo>
                  <a:close/>
                </a:path>
              </a:pathLst>
            </a:custGeom>
            <a:solidFill>
              <a:srgbClr val="008080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20" tIns="69020" rIns="973934" bIns="69020" numCol="1" spcCol="1270" anchor="ctr" anchorCtr="0">
              <a:noAutofit/>
            </a:bodyPr>
            <a:lstStyle/>
            <a:p>
              <a:pPr marL="0" marR="0" lvl="0" indent="0" algn="l" defTabSz="5334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Analytical Target Profile (ATP)</a:t>
              </a:r>
            </a:p>
          </p:txBody>
        </p:sp>
        <p:sp>
          <p:nvSpPr>
            <p:cNvPr id="7" name="Freeform 6"/>
            <p:cNvSpPr/>
            <p:nvPr/>
          </p:nvSpPr>
          <p:spPr>
            <a:xfrm>
              <a:off x="799909" y="2963418"/>
              <a:ext cx="6630162" cy="795528"/>
            </a:xfrm>
            <a:custGeom>
              <a:avLst/>
              <a:gdLst>
                <a:gd name="connsiteX0" fmla="*/ 0 w 6630162"/>
                <a:gd name="connsiteY0" fmla="*/ 79553 h 795528"/>
                <a:gd name="connsiteX1" fmla="*/ 79553 w 6630162"/>
                <a:gd name="connsiteY1" fmla="*/ 0 h 795528"/>
                <a:gd name="connsiteX2" fmla="*/ 6550609 w 6630162"/>
                <a:gd name="connsiteY2" fmla="*/ 0 h 795528"/>
                <a:gd name="connsiteX3" fmla="*/ 6630162 w 6630162"/>
                <a:gd name="connsiteY3" fmla="*/ 79553 h 795528"/>
                <a:gd name="connsiteX4" fmla="*/ 6630162 w 6630162"/>
                <a:gd name="connsiteY4" fmla="*/ 715975 h 795528"/>
                <a:gd name="connsiteX5" fmla="*/ 6550609 w 6630162"/>
                <a:gd name="connsiteY5" fmla="*/ 795528 h 795528"/>
                <a:gd name="connsiteX6" fmla="*/ 79553 w 6630162"/>
                <a:gd name="connsiteY6" fmla="*/ 795528 h 795528"/>
                <a:gd name="connsiteX7" fmla="*/ 0 w 6630162"/>
                <a:gd name="connsiteY7" fmla="*/ 715975 h 795528"/>
                <a:gd name="connsiteX8" fmla="*/ 0 w 6630162"/>
                <a:gd name="connsiteY8" fmla="*/ 79553 h 795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30162" h="795528">
                  <a:moveTo>
                    <a:pt x="0" y="79553"/>
                  </a:moveTo>
                  <a:cubicBezTo>
                    <a:pt x="0" y="35617"/>
                    <a:pt x="35617" y="0"/>
                    <a:pt x="79553" y="0"/>
                  </a:cubicBezTo>
                  <a:lnTo>
                    <a:pt x="6550609" y="0"/>
                  </a:lnTo>
                  <a:cubicBezTo>
                    <a:pt x="6594545" y="0"/>
                    <a:pt x="6630162" y="35617"/>
                    <a:pt x="6630162" y="79553"/>
                  </a:cubicBezTo>
                  <a:lnTo>
                    <a:pt x="6630162" y="715975"/>
                  </a:lnTo>
                  <a:cubicBezTo>
                    <a:pt x="6630162" y="759911"/>
                    <a:pt x="6594545" y="795528"/>
                    <a:pt x="6550609" y="795528"/>
                  </a:cubicBezTo>
                  <a:lnTo>
                    <a:pt x="79553" y="795528"/>
                  </a:lnTo>
                  <a:cubicBezTo>
                    <a:pt x="35617" y="795528"/>
                    <a:pt x="0" y="759911"/>
                    <a:pt x="0" y="715975"/>
                  </a:cubicBezTo>
                  <a:lnTo>
                    <a:pt x="0" y="79553"/>
                  </a:lnTo>
                  <a:close/>
                </a:path>
              </a:pathLst>
            </a:custGeom>
            <a:solidFill>
              <a:srgbClr val="CC0099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2609930"/>
                <a:satOff val="-6260"/>
                <a:lumOff val="490"/>
                <a:alphaOff val="0"/>
              </a:schemeClr>
            </a:fillRef>
            <a:effectRef idx="1">
              <a:schemeClr val="accent5">
                <a:hueOff val="2609930"/>
                <a:satOff val="-6260"/>
                <a:lumOff val="49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20" tIns="69020" rIns="1081223" bIns="69020" numCol="1" spcCol="1270" anchor="ctr" anchorCtr="0">
              <a:noAutofit/>
            </a:bodyPr>
            <a:lstStyle/>
            <a:p>
              <a:pPr marL="0" marR="0" lvl="0" indent="0" defTabSz="533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Identification  of Parameters 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&amp; Critical quality attributes (CQA)</a:t>
              </a:r>
            </a:p>
          </p:txBody>
        </p:sp>
        <p:sp>
          <p:nvSpPr>
            <p:cNvPr id="8" name="Freeform 7"/>
            <p:cNvSpPr/>
            <p:nvPr/>
          </p:nvSpPr>
          <p:spPr>
            <a:xfrm>
              <a:off x="1295018" y="3869436"/>
              <a:ext cx="6630162" cy="795528"/>
            </a:xfrm>
            <a:custGeom>
              <a:avLst/>
              <a:gdLst>
                <a:gd name="connsiteX0" fmla="*/ 0 w 6630162"/>
                <a:gd name="connsiteY0" fmla="*/ 79553 h 795528"/>
                <a:gd name="connsiteX1" fmla="*/ 79553 w 6630162"/>
                <a:gd name="connsiteY1" fmla="*/ 0 h 795528"/>
                <a:gd name="connsiteX2" fmla="*/ 6550609 w 6630162"/>
                <a:gd name="connsiteY2" fmla="*/ 0 h 795528"/>
                <a:gd name="connsiteX3" fmla="*/ 6630162 w 6630162"/>
                <a:gd name="connsiteY3" fmla="*/ 79553 h 795528"/>
                <a:gd name="connsiteX4" fmla="*/ 6630162 w 6630162"/>
                <a:gd name="connsiteY4" fmla="*/ 715975 h 795528"/>
                <a:gd name="connsiteX5" fmla="*/ 6550609 w 6630162"/>
                <a:gd name="connsiteY5" fmla="*/ 795528 h 795528"/>
                <a:gd name="connsiteX6" fmla="*/ 79553 w 6630162"/>
                <a:gd name="connsiteY6" fmla="*/ 795528 h 795528"/>
                <a:gd name="connsiteX7" fmla="*/ 0 w 6630162"/>
                <a:gd name="connsiteY7" fmla="*/ 715975 h 795528"/>
                <a:gd name="connsiteX8" fmla="*/ 0 w 6630162"/>
                <a:gd name="connsiteY8" fmla="*/ 79553 h 795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30162" h="795528">
                  <a:moveTo>
                    <a:pt x="0" y="79553"/>
                  </a:moveTo>
                  <a:cubicBezTo>
                    <a:pt x="0" y="35617"/>
                    <a:pt x="35617" y="0"/>
                    <a:pt x="79553" y="0"/>
                  </a:cubicBezTo>
                  <a:lnTo>
                    <a:pt x="6550609" y="0"/>
                  </a:lnTo>
                  <a:cubicBezTo>
                    <a:pt x="6594545" y="0"/>
                    <a:pt x="6630162" y="35617"/>
                    <a:pt x="6630162" y="79553"/>
                  </a:cubicBezTo>
                  <a:lnTo>
                    <a:pt x="6630162" y="715975"/>
                  </a:lnTo>
                  <a:cubicBezTo>
                    <a:pt x="6630162" y="759911"/>
                    <a:pt x="6594545" y="795528"/>
                    <a:pt x="6550609" y="795528"/>
                  </a:cubicBezTo>
                  <a:lnTo>
                    <a:pt x="79553" y="795528"/>
                  </a:lnTo>
                  <a:cubicBezTo>
                    <a:pt x="35617" y="795528"/>
                    <a:pt x="0" y="759911"/>
                    <a:pt x="0" y="715975"/>
                  </a:cubicBezTo>
                  <a:lnTo>
                    <a:pt x="0" y="79553"/>
                  </a:lnTo>
                  <a:close/>
                </a:path>
              </a:pathLst>
            </a:custGeom>
            <a:solidFill>
              <a:srgbClr val="006699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5219861"/>
                <a:satOff val="-12520"/>
                <a:lumOff val="980"/>
                <a:alphaOff val="0"/>
              </a:schemeClr>
            </a:fillRef>
            <a:effectRef idx="1">
              <a:schemeClr val="accent5">
                <a:hueOff val="5219861"/>
                <a:satOff val="-12520"/>
                <a:lumOff val="98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20" tIns="69020" rIns="1081223" bIns="69020" numCol="1" spcCol="1270" anchor="ctr" anchorCtr="0">
              <a:noAutofit/>
            </a:bodyPr>
            <a:lstStyle/>
            <a:p>
              <a:pPr marL="0" marR="0" lvl="0" indent="0" algn="l" defTabSz="5334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Risk Assessments</a:t>
              </a:r>
            </a:p>
          </p:txBody>
        </p:sp>
        <p:sp>
          <p:nvSpPr>
            <p:cNvPr id="9" name="Freeform 8"/>
            <p:cNvSpPr/>
            <p:nvPr/>
          </p:nvSpPr>
          <p:spPr>
            <a:xfrm>
              <a:off x="1790128" y="4775454"/>
              <a:ext cx="6630162" cy="795528"/>
            </a:xfrm>
            <a:custGeom>
              <a:avLst/>
              <a:gdLst>
                <a:gd name="connsiteX0" fmla="*/ 0 w 6630162"/>
                <a:gd name="connsiteY0" fmla="*/ 79553 h 795528"/>
                <a:gd name="connsiteX1" fmla="*/ 79553 w 6630162"/>
                <a:gd name="connsiteY1" fmla="*/ 0 h 795528"/>
                <a:gd name="connsiteX2" fmla="*/ 6550609 w 6630162"/>
                <a:gd name="connsiteY2" fmla="*/ 0 h 795528"/>
                <a:gd name="connsiteX3" fmla="*/ 6630162 w 6630162"/>
                <a:gd name="connsiteY3" fmla="*/ 79553 h 795528"/>
                <a:gd name="connsiteX4" fmla="*/ 6630162 w 6630162"/>
                <a:gd name="connsiteY4" fmla="*/ 715975 h 795528"/>
                <a:gd name="connsiteX5" fmla="*/ 6550609 w 6630162"/>
                <a:gd name="connsiteY5" fmla="*/ 795528 h 795528"/>
                <a:gd name="connsiteX6" fmla="*/ 79553 w 6630162"/>
                <a:gd name="connsiteY6" fmla="*/ 795528 h 795528"/>
                <a:gd name="connsiteX7" fmla="*/ 0 w 6630162"/>
                <a:gd name="connsiteY7" fmla="*/ 715975 h 795528"/>
                <a:gd name="connsiteX8" fmla="*/ 0 w 6630162"/>
                <a:gd name="connsiteY8" fmla="*/ 79553 h 795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30162" h="795528">
                  <a:moveTo>
                    <a:pt x="0" y="79553"/>
                  </a:moveTo>
                  <a:cubicBezTo>
                    <a:pt x="0" y="35617"/>
                    <a:pt x="35617" y="0"/>
                    <a:pt x="79553" y="0"/>
                  </a:cubicBezTo>
                  <a:lnTo>
                    <a:pt x="6550609" y="0"/>
                  </a:lnTo>
                  <a:cubicBezTo>
                    <a:pt x="6594545" y="0"/>
                    <a:pt x="6630162" y="35617"/>
                    <a:pt x="6630162" y="79553"/>
                  </a:cubicBezTo>
                  <a:lnTo>
                    <a:pt x="6630162" y="715975"/>
                  </a:lnTo>
                  <a:cubicBezTo>
                    <a:pt x="6630162" y="759911"/>
                    <a:pt x="6594545" y="795528"/>
                    <a:pt x="6550609" y="795528"/>
                  </a:cubicBezTo>
                  <a:lnTo>
                    <a:pt x="79553" y="795528"/>
                  </a:lnTo>
                  <a:cubicBezTo>
                    <a:pt x="35617" y="795528"/>
                    <a:pt x="0" y="759911"/>
                    <a:pt x="0" y="715975"/>
                  </a:cubicBezTo>
                  <a:lnTo>
                    <a:pt x="0" y="79553"/>
                  </a:lnTo>
                  <a:close/>
                </a:path>
              </a:pathLst>
            </a:custGeom>
            <a:solidFill>
              <a:srgbClr val="CC0000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7829791"/>
                <a:satOff val="-18780"/>
                <a:lumOff val="1471"/>
                <a:alphaOff val="0"/>
              </a:schemeClr>
            </a:fillRef>
            <a:effectRef idx="1">
              <a:schemeClr val="accent5">
                <a:hueOff val="7829791"/>
                <a:satOff val="-18780"/>
                <a:lumOff val="1471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20" tIns="69020" rIns="1081223" bIns="69020" numCol="1" spcCol="1270" anchor="ctr" anchorCtr="0">
              <a:noAutofit/>
            </a:bodyPr>
            <a:lstStyle/>
            <a:p>
              <a:pPr marL="0" marR="0" lvl="0" indent="0" algn="l" defTabSz="5334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Design of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experment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2269777" y="5759918"/>
              <a:ext cx="7019333" cy="795528"/>
            </a:xfrm>
            <a:custGeom>
              <a:avLst/>
              <a:gdLst>
                <a:gd name="connsiteX0" fmla="*/ 0 w 6630162"/>
                <a:gd name="connsiteY0" fmla="*/ 79553 h 795528"/>
                <a:gd name="connsiteX1" fmla="*/ 79553 w 6630162"/>
                <a:gd name="connsiteY1" fmla="*/ 0 h 795528"/>
                <a:gd name="connsiteX2" fmla="*/ 6550609 w 6630162"/>
                <a:gd name="connsiteY2" fmla="*/ 0 h 795528"/>
                <a:gd name="connsiteX3" fmla="*/ 6630162 w 6630162"/>
                <a:gd name="connsiteY3" fmla="*/ 79553 h 795528"/>
                <a:gd name="connsiteX4" fmla="*/ 6630162 w 6630162"/>
                <a:gd name="connsiteY4" fmla="*/ 715975 h 795528"/>
                <a:gd name="connsiteX5" fmla="*/ 6550609 w 6630162"/>
                <a:gd name="connsiteY5" fmla="*/ 795528 h 795528"/>
                <a:gd name="connsiteX6" fmla="*/ 79553 w 6630162"/>
                <a:gd name="connsiteY6" fmla="*/ 795528 h 795528"/>
                <a:gd name="connsiteX7" fmla="*/ 0 w 6630162"/>
                <a:gd name="connsiteY7" fmla="*/ 715975 h 795528"/>
                <a:gd name="connsiteX8" fmla="*/ 0 w 6630162"/>
                <a:gd name="connsiteY8" fmla="*/ 79553 h 795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30162" h="795528">
                  <a:moveTo>
                    <a:pt x="0" y="79553"/>
                  </a:moveTo>
                  <a:cubicBezTo>
                    <a:pt x="0" y="35617"/>
                    <a:pt x="35617" y="0"/>
                    <a:pt x="79553" y="0"/>
                  </a:cubicBezTo>
                  <a:lnTo>
                    <a:pt x="6550609" y="0"/>
                  </a:lnTo>
                  <a:cubicBezTo>
                    <a:pt x="6594545" y="0"/>
                    <a:pt x="6630162" y="35617"/>
                    <a:pt x="6630162" y="79553"/>
                  </a:cubicBezTo>
                  <a:lnTo>
                    <a:pt x="6630162" y="715975"/>
                  </a:lnTo>
                  <a:cubicBezTo>
                    <a:pt x="6630162" y="759911"/>
                    <a:pt x="6594545" y="795528"/>
                    <a:pt x="6550609" y="795528"/>
                  </a:cubicBezTo>
                  <a:lnTo>
                    <a:pt x="79553" y="795528"/>
                  </a:lnTo>
                  <a:cubicBezTo>
                    <a:pt x="35617" y="795528"/>
                    <a:pt x="0" y="759911"/>
                    <a:pt x="0" y="715975"/>
                  </a:cubicBezTo>
                  <a:lnTo>
                    <a:pt x="0" y="79553"/>
                  </a:lnTo>
                  <a:close/>
                </a:path>
              </a:pathLst>
            </a:custGeom>
            <a:solidFill>
              <a:srgbClr val="660066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10439722"/>
                <a:satOff val="-25040"/>
                <a:lumOff val="1961"/>
                <a:alphaOff val="0"/>
              </a:schemeClr>
            </a:fillRef>
            <a:effectRef idx="1">
              <a:schemeClr val="accent5">
                <a:hueOff val="10439722"/>
                <a:satOff val="-25040"/>
                <a:lumOff val="1961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20" tIns="69020" rIns="1081223" bIns="69020" numCol="1" spcCol="1270" anchor="ctr" anchorCtr="0">
              <a:noAutofit/>
            </a:bodyPr>
            <a:lstStyle/>
            <a:p>
              <a:pPr marL="0" marR="0" lvl="0" indent="0" algn="l" defTabSz="5334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Identification of Design space</a:t>
              </a:r>
            </a:p>
          </p:txBody>
        </p:sp>
        <p:sp>
          <p:nvSpPr>
            <p:cNvPr id="11" name="Freeform 10"/>
            <p:cNvSpPr/>
            <p:nvPr/>
          </p:nvSpPr>
          <p:spPr>
            <a:xfrm>
              <a:off x="6417868" y="2638577"/>
              <a:ext cx="517093" cy="517093"/>
            </a:xfrm>
            <a:custGeom>
              <a:avLst/>
              <a:gdLst>
                <a:gd name="connsiteX0" fmla="*/ 0 w 517093"/>
                <a:gd name="connsiteY0" fmla="*/ 284401 h 517093"/>
                <a:gd name="connsiteX1" fmla="*/ 116346 w 517093"/>
                <a:gd name="connsiteY1" fmla="*/ 284401 h 517093"/>
                <a:gd name="connsiteX2" fmla="*/ 116346 w 517093"/>
                <a:gd name="connsiteY2" fmla="*/ 0 h 517093"/>
                <a:gd name="connsiteX3" fmla="*/ 400747 w 517093"/>
                <a:gd name="connsiteY3" fmla="*/ 0 h 517093"/>
                <a:gd name="connsiteX4" fmla="*/ 400747 w 517093"/>
                <a:gd name="connsiteY4" fmla="*/ 284401 h 517093"/>
                <a:gd name="connsiteX5" fmla="*/ 517093 w 517093"/>
                <a:gd name="connsiteY5" fmla="*/ 284401 h 517093"/>
                <a:gd name="connsiteX6" fmla="*/ 258547 w 517093"/>
                <a:gd name="connsiteY6" fmla="*/ 517093 h 517093"/>
                <a:gd name="connsiteX7" fmla="*/ 0 w 517093"/>
                <a:gd name="connsiteY7" fmla="*/ 284401 h 517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7093" h="517093">
                  <a:moveTo>
                    <a:pt x="0" y="284401"/>
                  </a:moveTo>
                  <a:lnTo>
                    <a:pt x="116346" y="284401"/>
                  </a:lnTo>
                  <a:lnTo>
                    <a:pt x="116346" y="0"/>
                  </a:lnTo>
                  <a:lnTo>
                    <a:pt x="400747" y="0"/>
                  </a:lnTo>
                  <a:lnTo>
                    <a:pt x="400747" y="284401"/>
                  </a:lnTo>
                  <a:lnTo>
                    <a:pt x="517093" y="284401"/>
                  </a:lnTo>
                  <a:lnTo>
                    <a:pt x="258547" y="517093"/>
                  </a:lnTo>
                  <a:lnTo>
                    <a:pt x="0" y="284401"/>
                  </a:lnTo>
                  <a:close/>
                </a:path>
              </a:pathLst>
            </a:custGeom>
            <a:solidFill>
              <a:srgbClr val="FFFF00"/>
            </a:solidFill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8096" tIns="31750" rIns="148096" bIns="159731" numCol="1" spcCol="1270" anchor="ctr" anchorCtr="0">
              <a:noAutofit/>
            </a:bodyPr>
            <a:lstStyle/>
            <a:p>
              <a:pPr marL="0" marR="0" lvl="0" indent="0" algn="ctr" defTabSz="11112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6912978" y="3544595"/>
              <a:ext cx="517093" cy="517093"/>
            </a:xfrm>
            <a:custGeom>
              <a:avLst/>
              <a:gdLst>
                <a:gd name="connsiteX0" fmla="*/ 0 w 517093"/>
                <a:gd name="connsiteY0" fmla="*/ 284401 h 517093"/>
                <a:gd name="connsiteX1" fmla="*/ 116346 w 517093"/>
                <a:gd name="connsiteY1" fmla="*/ 284401 h 517093"/>
                <a:gd name="connsiteX2" fmla="*/ 116346 w 517093"/>
                <a:gd name="connsiteY2" fmla="*/ 0 h 517093"/>
                <a:gd name="connsiteX3" fmla="*/ 400747 w 517093"/>
                <a:gd name="connsiteY3" fmla="*/ 0 h 517093"/>
                <a:gd name="connsiteX4" fmla="*/ 400747 w 517093"/>
                <a:gd name="connsiteY4" fmla="*/ 284401 h 517093"/>
                <a:gd name="connsiteX5" fmla="*/ 517093 w 517093"/>
                <a:gd name="connsiteY5" fmla="*/ 284401 h 517093"/>
                <a:gd name="connsiteX6" fmla="*/ 258547 w 517093"/>
                <a:gd name="connsiteY6" fmla="*/ 517093 h 517093"/>
                <a:gd name="connsiteX7" fmla="*/ 0 w 517093"/>
                <a:gd name="connsiteY7" fmla="*/ 284401 h 517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7093" h="517093">
                  <a:moveTo>
                    <a:pt x="0" y="284401"/>
                  </a:moveTo>
                  <a:lnTo>
                    <a:pt x="116346" y="284401"/>
                  </a:lnTo>
                  <a:lnTo>
                    <a:pt x="116346" y="0"/>
                  </a:lnTo>
                  <a:lnTo>
                    <a:pt x="400747" y="0"/>
                  </a:lnTo>
                  <a:lnTo>
                    <a:pt x="400747" y="284401"/>
                  </a:lnTo>
                  <a:lnTo>
                    <a:pt x="517093" y="284401"/>
                  </a:lnTo>
                  <a:lnTo>
                    <a:pt x="258547" y="517093"/>
                  </a:lnTo>
                  <a:lnTo>
                    <a:pt x="0" y="284401"/>
                  </a:lnTo>
                  <a:close/>
                </a:path>
              </a:pathLst>
            </a:custGeom>
            <a:solidFill>
              <a:srgbClr val="FFFF00"/>
            </a:solidFill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tint val="40000"/>
                <a:alpha val="90000"/>
                <a:hueOff val="3602631"/>
                <a:satOff val="-4008"/>
                <a:lumOff val="-16"/>
                <a:alphaOff val="0"/>
              </a:schemeClr>
            </a:fillRef>
            <a:effectRef idx="0">
              <a:schemeClr val="accent5">
                <a:tint val="40000"/>
                <a:alpha val="90000"/>
                <a:hueOff val="3602631"/>
                <a:satOff val="-4008"/>
                <a:lumOff val="-16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8096" tIns="31750" rIns="148096" bIns="159731" numCol="1" spcCol="1270" anchor="ctr" anchorCtr="0">
              <a:noAutofit/>
            </a:bodyPr>
            <a:lstStyle/>
            <a:p>
              <a:pPr marL="0" marR="0" lvl="0" indent="0" algn="ctr" defTabSz="11112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>
              <a:off x="7408087" y="4437354"/>
              <a:ext cx="517093" cy="517093"/>
            </a:xfrm>
            <a:custGeom>
              <a:avLst/>
              <a:gdLst>
                <a:gd name="connsiteX0" fmla="*/ 0 w 517093"/>
                <a:gd name="connsiteY0" fmla="*/ 284401 h 517093"/>
                <a:gd name="connsiteX1" fmla="*/ 116346 w 517093"/>
                <a:gd name="connsiteY1" fmla="*/ 284401 h 517093"/>
                <a:gd name="connsiteX2" fmla="*/ 116346 w 517093"/>
                <a:gd name="connsiteY2" fmla="*/ 0 h 517093"/>
                <a:gd name="connsiteX3" fmla="*/ 400747 w 517093"/>
                <a:gd name="connsiteY3" fmla="*/ 0 h 517093"/>
                <a:gd name="connsiteX4" fmla="*/ 400747 w 517093"/>
                <a:gd name="connsiteY4" fmla="*/ 284401 h 517093"/>
                <a:gd name="connsiteX5" fmla="*/ 517093 w 517093"/>
                <a:gd name="connsiteY5" fmla="*/ 284401 h 517093"/>
                <a:gd name="connsiteX6" fmla="*/ 258547 w 517093"/>
                <a:gd name="connsiteY6" fmla="*/ 517093 h 517093"/>
                <a:gd name="connsiteX7" fmla="*/ 0 w 517093"/>
                <a:gd name="connsiteY7" fmla="*/ 284401 h 517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7093" h="517093">
                  <a:moveTo>
                    <a:pt x="0" y="284401"/>
                  </a:moveTo>
                  <a:lnTo>
                    <a:pt x="116346" y="284401"/>
                  </a:lnTo>
                  <a:lnTo>
                    <a:pt x="116346" y="0"/>
                  </a:lnTo>
                  <a:lnTo>
                    <a:pt x="400747" y="0"/>
                  </a:lnTo>
                  <a:lnTo>
                    <a:pt x="400747" y="284401"/>
                  </a:lnTo>
                  <a:lnTo>
                    <a:pt x="517093" y="284401"/>
                  </a:lnTo>
                  <a:lnTo>
                    <a:pt x="258547" y="517093"/>
                  </a:lnTo>
                  <a:lnTo>
                    <a:pt x="0" y="284401"/>
                  </a:lnTo>
                  <a:close/>
                </a:path>
              </a:pathLst>
            </a:custGeom>
            <a:solidFill>
              <a:srgbClr val="FFFF00"/>
            </a:solidFill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tint val="40000"/>
                <a:alpha val="90000"/>
                <a:hueOff val="7205262"/>
                <a:satOff val="-8015"/>
                <a:lumOff val="-31"/>
                <a:alphaOff val="0"/>
              </a:schemeClr>
            </a:fillRef>
            <a:effectRef idx="0">
              <a:schemeClr val="accent5">
                <a:tint val="40000"/>
                <a:alpha val="90000"/>
                <a:hueOff val="7205262"/>
                <a:satOff val="-8015"/>
                <a:lumOff val="-31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8096" tIns="31750" rIns="148096" bIns="159731" numCol="1" spcCol="1270" anchor="ctr" anchorCtr="0">
              <a:noAutofit/>
            </a:bodyPr>
            <a:lstStyle/>
            <a:p>
              <a:pPr marL="0" marR="0" lvl="0" indent="0" algn="ctr" defTabSz="11112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>
              <a:off x="7903197" y="5352211"/>
              <a:ext cx="517093" cy="517093"/>
            </a:xfrm>
            <a:custGeom>
              <a:avLst/>
              <a:gdLst>
                <a:gd name="connsiteX0" fmla="*/ 0 w 517093"/>
                <a:gd name="connsiteY0" fmla="*/ 284401 h 517093"/>
                <a:gd name="connsiteX1" fmla="*/ 116346 w 517093"/>
                <a:gd name="connsiteY1" fmla="*/ 284401 h 517093"/>
                <a:gd name="connsiteX2" fmla="*/ 116346 w 517093"/>
                <a:gd name="connsiteY2" fmla="*/ 0 h 517093"/>
                <a:gd name="connsiteX3" fmla="*/ 400747 w 517093"/>
                <a:gd name="connsiteY3" fmla="*/ 0 h 517093"/>
                <a:gd name="connsiteX4" fmla="*/ 400747 w 517093"/>
                <a:gd name="connsiteY4" fmla="*/ 284401 h 517093"/>
                <a:gd name="connsiteX5" fmla="*/ 517093 w 517093"/>
                <a:gd name="connsiteY5" fmla="*/ 284401 h 517093"/>
                <a:gd name="connsiteX6" fmla="*/ 258547 w 517093"/>
                <a:gd name="connsiteY6" fmla="*/ 517093 h 517093"/>
                <a:gd name="connsiteX7" fmla="*/ 0 w 517093"/>
                <a:gd name="connsiteY7" fmla="*/ 284401 h 517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7093" h="517093">
                  <a:moveTo>
                    <a:pt x="0" y="284401"/>
                  </a:moveTo>
                  <a:lnTo>
                    <a:pt x="116346" y="284401"/>
                  </a:lnTo>
                  <a:lnTo>
                    <a:pt x="116346" y="0"/>
                  </a:lnTo>
                  <a:lnTo>
                    <a:pt x="400747" y="0"/>
                  </a:lnTo>
                  <a:lnTo>
                    <a:pt x="400747" y="284401"/>
                  </a:lnTo>
                  <a:lnTo>
                    <a:pt x="517093" y="284401"/>
                  </a:lnTo>
                  <a:lnTo>
                    <a:pt x="258547" y="517093"/>
                  </a:lnTo>
                  <a:lnTo>
                    <a:pt x="0" y="284401"/>
                  </a:lnTo>
                  <a:close/>
                </a:path>
              </a:pathLst>
            </a:custGeom>
            <a:solidFill>
              <a:srgbClr val="FFFF00"/>
            </a:solidFill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tint val="40000"/>
                <a:alpha val="90000"/>
                <a:hueOff val="10807894"/>
                <a:satOff val="-12023"/>
                <a:lumOff val="-47"/>
                <a:alphaOff val="0"/>
              </a:schemeClr>
            </a:fillRef>
            <a:effectRef idx="0">
              <a:schemeClr val="accent5">
                <a:tint val="40000"/>
                <a:alpha val="90000"/>
                <a:hueOff val="10807894"/>
                <a:satOff val="-12023"/>
                <a:lumOff val="-47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8096" tIns="31750" rIns="148096" bIns="159731" numCol="1" spcCol="1270" anchor="ctr" anchorCtr="0">
              <a:noAutofit/>
            </a:bodyPr>
            <a:lstStyle/>
            <a:p>
              <a:pPr marL="0" marR="0" lvl="0" indent="0" algn="ctr" defTabSz="11112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1403648" y="488538"/>
            <a:ext cx="7953702" cy="890216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cs typeface="Iskoola Pota" pitchFamily="34" charset="0"/>
              </a:rPr>
              <a:t>Quality by design methodology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AFF6C6-F3DC-4349-A08A-F6F092DBF9ED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775578477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3AB8FD-7AB9-456C-982F-37534A9264F4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35B74">
                    <a:lumMod val="50000"/>
                  </a:srgbClr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35B74">
                  <a:lumMod val="50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29169" y="1421073"/>
            <a:ext cx="7869333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tabLst>
                <a:tab pos="6705600" algn="l"/>
              </a:tabLst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ATP identification includes </a:t>
            </a:r>
            <a:r>
              <a:rPr lang="en-US" b="1" kern="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selection of method requirements such as target </a:t>
            </a:r>
            <a:r>
              <a:rPr lang="en-US" b="1" kern="0" dirty="0" err="1">
                <a:solidFill>
                  <a:sysClr val="windowText" lastClr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analytes</a:t>
            </a:r>
            <a:r>
              <a:rPr lang="en-US" b="1" kern="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type  of analytical technique, and product specifications. </a:t>
            </a:r>
            <a:endParaRPr lang="en-US" altLang="zh-CN" kern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1" indent="180340" algn="justLow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kumimoji="0" lang="en-GB" sz="2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180528" y="577520"/>
            <a:ext cx="6833922" cy="6612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057400" marR="0" lvl="4" indent="-228600" algn="justLow" defTabSz="45720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Analytical target profile (ATP)</a:t>
            </a:r>
            <a:endParaRPr kumimoji="0" lang="en-GB" sz="2800" b="1" i="1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4404" y="3429000"/>
            <a:ext cx="8505654" cy="1555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180340" algn="justLow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Critical quality attributes are defined as a property that should be within an appropriate limit or range to ensure the desired product quality. </a:t>
            </a:r>
            <a:endParaRPr kumimoji="0" lang="en-GB" sz="2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03717" y="2677326"/>
            <a:ext cx="7069979" cy="661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4" indent="0" algn="justLow" defTabSz="45720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2.Critical quality attributes (CQAs)</a:t>
            </a:r>
            <a:endParaRPr kumimoji="0" lang="en-GB" sz="2800" b="1" i="1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184401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xfrm>
            <a:off x="2151577" y="329900"/>
            <a:ext cx="4718842" cy="1280890"/>
          </a:xfrm>
        </p:spPr>
        <p:txBody>
          <a:bodyPr>
            <a:normAutofit/>
          </a:bodyPr>
          <a:lstStyle/>
          <a:p>
            <a:r>
              <a:rPr lang="en-US" sz="2800" b="1" dirty="0">
                <a:cs typeface="Iskoola Pota" pitchFamily="34" charset="0"/>
              </a:rPr>
              <a:t> Critical quality Attributes and Method Parameters</a:t>
            </a:r>
            <a:endParaRPr lang="en-US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AFF6C6-F3DC-4349-A08A-F6F092DBF9ED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Rounded Rectangle 4"/>
          <p:cNvSpPr/>
          <p:nvPr/>
        </p:nvSpPr>
        <p:spPr>
          <a:xfrm>
            <a:off x="-1017840" y="1443043"/>
            <a:ext cx="9252520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8263" marR="0" lvl="0" indent="-3175" algn="just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2" pitchFamily="18" charset="2"/>
              <a:buNone/>
              <a:tabLst/>
              <a:defRPr/>
            </a:pPr>
            <a:endParaRPr kumimoji="0" lang="en-US" sz="2000" b="0" i="0" u="none" strike="noStrike" kern="0" cap="none" spc="15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4383837"/>
              </p:ext>
            </p:extLst>
          </p:nvPr>
        </p:nvGraphicFramePr>
        <p:xfrm>
          <a:off x="1714480" y="2786058"/>
          <a:ext cx="4761417" cy="1968768"/>
        </p:xfrm>
        <a:graphic>
          <a:graphicData uri="http://schemas.openxmlformats.org/drawingml/2006/table">
            <a:tbl>
              <a:tblPr firstRow="1" firstCol="1">
                <a:tableStyleId>{6E25E649-3F16-4E02-A733-19D2CDBF48F0}</a:tableStyleId>
              </a:tblPr>
              <a:tblGrid>
                <a:gridCol w="257549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859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281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Critical</a:t>
                      </a:r>
                      <a:r>
                        <a:rPr lang="en-US" sz="1600" baseline="0" dirty="0">
                          <a:effectLst/>
                        </a:rPr>
                        <a:t> quality attribute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Predefined Limit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812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Peak asymmetry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0.9 to 1.1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812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Theoretical plate number </a:t>
                      </a:r>
                      <a:endParaRPr lang="en-US" sz="15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&gt; 4000 (maximize)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2812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Pre-resolution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&gt; 4 (maximize)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2812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Post-resolution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&gt; 4 (maximize)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2812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Run time [min]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&lt; 10 min. (minimize)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357158" y="4929198"/>
            <a:ext cx="8460488" cy="1286675"/>
            <a:chOff x="357158" y="4929198"/>
            <a:chExt cx="7724793" cy="1286675"/>
          </a:xfrm>
        </p:grpSpPr>
        <p:sp>
          <p:nvSpPr>
            <p:cNvPr id="6" name="Rounded Rectangle 4"/>
            <p:cNvSpPr/>
            <p:nvPr/>
          </p:nvSpPr>
          <p:spPr>
            <a:xfrm>
              <a:off x="357158" y="4929198"/>
              <a:ext cx="4286280" cy="1285884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68263" marR="0" lvl="2" indent="-3175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chemeClr val="accent1"/>
                </a:buClr>
                <a:buSzTx/>
                <a:buFontTx/>
                <a:buNone/>
                <a:tabLst/>
                <a:defRPr/>
              </a:pPr>
              <a:r>
                <a:rPr kumimoji="0" lang="en-US" sz="2000" b="1" i="0" u="sng" strike="noStrike" kern="0" cap="none" spc="15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lt"/>
                </a:rPr>
                <a:t>Method Parameters</a:t>
              </a:r>
            </a:p>
            <a:p>
              <a:pPr marL="808038" marR="0" lvl="2" indent="-285750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chemeClr val="accent1"/>
                </a:buClr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en-US" sz="1600" b="1" i="0" u="none" strike="noStrike" kern="0" cap="none" spc="15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+mn-lt"/>
                </a:rPr>
                <a:t>Flow rate</a:t>
              </a:r>
            </a:p>
            <a:p>
              <a:pPr marL="808038" marR="0" lvl="2" indent="-285750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chemeClr val="accent1"/>
                </a:buClr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en-US" sz="1600" b="1" i="0" u="none" strike="noStrike" kern="0" cap="none" spc="15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+mn-lt"/>
                </a:rPr>
                <a:t>Wavelength</a:t>
              </a:r>
            </a:p>
            <a:p>
              <a:pPr marL="808038" marR="0" lvl="2" indent="-285750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chemeClr val="accent1"/>
                </a:buClr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en-US" sz="1600" b="1" i="0" u="none" strike="noStrike" kern="0" cap="none" spc="15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+mn-lt"/>
                </a:rPr>
                <a:t>Chromatographic Column type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572000" y="5286388"/>
              <a:ext cx="3509951" cy="9294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808038" marR="0" lvl="2" indent="-285750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chemeClr val="accent1"/>
                </a:buClr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en-US" sz="1600" b="1" i="0" u="none" strike="noStrike" kern="0" cap="none" spc="15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+mn-lt"/>
                </a:rPr>
                <a:t>Mobile phase Buffer pH</a:t>
              </a:r>
            </a:p>
            <a:p>
              <a:pPr marL="808038" marR="0" lvl="2" indent="-285750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chemeClr val="accent1"/>
                </a:buClr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en-US" sz="1600" b="1" i="0" u="none" strike="noStrike" kern="0" cap="none" spc="15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+mn-lt"/>
                </a:rPr>
                <a:t>Temperature</a:t>
              </a:r>
            </a:p>
            <a:p>
              <a:pPr marL="808038" marR="0" lvl="2" indent="-285750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chemeClr val="accent1"/>
                </a:buClr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en-US" sz="1600" b="1" i="0" u="none" strike="noStrike" kern="0" cap="none" spc="15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+mn-lt"/>
                </a:rPr>
                <a:t>Methanol%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647194" y="1652417"/>
            <a:ext cx="81704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analytical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chromatographic methods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performance  criteria as resolution, asymmetry and theoretical plate number can be called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critical quality attributes (CQAs).</a:t>
            </a:r>
            <a:endParaRPr kumimoji="0" lang="en-GB" sz="20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5496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AB8FD-7AB9-456C-982F-37534A9264F4}" type="slidenum">
              <a:rPr lang="en-US" smtClean="0">
                <a:solidFill>
                  <a:srgbClr val="335B74">
                    <a:lumMod val="50000"/>
                  </a:srgbClr>
                </a:solidFill>
              </a:rPr>
              <a:pPr/>
              <a:t>15</a:t>
            </a:fld>
            <a:endParaRPr lang="en-US">
              <a:solidFill>
                <a:srgbClr val="335B74">
                  <a:lumMod val="50000"/>
                </a:srgb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252536" y="510368"/>
            <a:ext cx="5100463" cy="66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4" algn="justLow" defTabSz="4572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3.Risk </a:t>
            </a:r>
            <a:r>
              <a:rPr lang="en-US" sz="2800" b="1" i="1" dirty="0">
                <a:solidFill>
                  <a:srgbClr val="C00000"/>
                </a:solidFill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</a:t>
            </a:r>
            <a:endParaRPr lang="en-GB" sz="2800" b="1" i="1" dirty="0">
              <a:solidFill>
                <a:srgbClr val="C00000"/>
              </a:solidFill>
              <a:latin typeface="Franklin Gothic Book" panose="020B0503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0393" y="1416186"/>
            <a:ext cx="794553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en-US" sz="2000" b="1" kern="0" spc="150" dirty="0">
                <a:solidFill>
                  <a:sysClr val="windowText" lastClr="000000"/>
                </a:solidFill>
              </a:rPr>
              <a:t>Parameters</a:t>
            </a:r>
            <a:r>
              <a:rPr lang="en-US" sz="2200" b="1" dirty="0">
                <a:solidFill>
                  <a:srgbClr val="008080"/>
                </a:solidFill>
                <a:latin typeface="Franklin Gothic Book" panose="020B05030201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b="1" dirty="0">
                <a:solidFill>
                  <a:srgbClr val="C00000"/>
                </a:solidFill>
                <a:latin typeface="Franklin Gothic Book" panose="020B0503020102020204" pitchFamily="34" charset="0"/>
                <a:ea typeface="Times New Roman" panose="02020603050405020304" pitchFamily="18" charset="0"/>
              </a:rPr>
              <a:t>that directly affect the quality of the method </a:t>
            </a:r>
            <a:r>
              <a:rPr lang="en-US" sz="2200" b="1" dirty="0">
                <a:latin typeface="Franklin Gothic Book" panose="020B0503020102020204" pitchFamily="34" charset="0"/>
                <a:ea typeface="Times New Roman" panose="02020603050405020304" pitchFamily="18" charset="0"/>
              </a:rPr>
              <a:t>are first sorted out, and its possible effects on method development are studied in </a:t>
            </a:r>
            <a:r>
              <a:rPr lang="en-US" sz="2200" b="1" dirty="0">
                <a:solidFill>
                  <a:srgbClr val="C00000"/>
                </a:solidFill>
                <a:latin typeface="Franklin Gothic Book" panose="020B0503020102020204" pitchFamily="34" charset="0"/>
                <a:ea typeface="Times New Roman" panose="02020603050405020304" pitchFamily="18" charset="0"/>
              </a:rPr>
              <a:t>risk-based approach</a:t>
            </a:r>
            <a:endParaRPr lang="en-GB" sz="2200" b="1" dirty="0">
              <a:solidFill>
                <a:srgbClr val="C00000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5725" y="2840614"/>
            <a:ext cx="8343901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Low">
              <a:spcAft>
                <a:spcPts val="600"/>
              </a:spcAft>
            </a:pPr>
            <a:r>
              <a:rPr lang="en-US" sz="2200" b="1" dirty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Risk assessment aims to find out the risk of method parameters on different aspects of response. Various tools for risk assessment are available as  </a:t>
            </a:r>
            <a:r>
              <a:rPr lang="en-US" sz="2200" b="1" dirty="0">
                <a:solidFill>
                  <a:srgbClr val="9900CC"/>
                </a:solidFill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Failure mode effect analysis </a:t>
            </a:r>
            <a:r>
              <a:rPr lang="en-US" sz="2200" b="1" dirty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dirty="0">
                <a:solidFill>
                  <a:srgbClr val="CC00FF"/>
                </a:solidFill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FMEA</a:t>
            </a:r>
            <a:r>
              <a:rPr lang="en-US" sz="2200" b="1" dirty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&amp; Pareto rules . </a:t>
            </a:r>
            <a:endParaRPr lang="en-GB" sz="2200" b="1" dirty="0">
              <a:latin typeface="Franklin Gothic Book" panose="020B0503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0458" y="4509973"/>
            <a:ext cx="790743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>
                <a:latin typeface="Franklin Gothic Book" panose="020B05030201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CC00FF"/>
                </a:solidFill>
                <a:latin typeface="Franklin Gothic Book" panose="020B0503020102020204" pitchFamily="34" charset="0"/>
                <a:ea typeface="Times New Roman" panose="02020603050405020304" pitchFamily="18" charset="0"/>
              </a:rPr>
              <a:t>FMEA</a:t>
            </a:r>
            <a:r>
              <a:rPr lang="en-US" sz="2400" b="1" dirty="0">
                <a:solidFill>
                  <a:srgbClr val="C00000"/>
                </a:solidFill>
                <a:latin typeface="Franklin Gothic Book" panose="020B05030201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b="1" dirty="0">
                <a:latin typeface="Franklin Gothic Book" panose="020B0503020102020204" pitchFamily="34" charset="0"/>
                <a:ea typeface="Times New Roman" panose="02020603050405020304" pitchFamily="18" charset="0"/>
              </a:rPr>
              <a:t>is used to </a:t>
            </a:r>
            <a:r>
              <a:rPr lang="en-US" sz="2200" b="1" dirty="0">
                <a:solidFill>
                  <a:srgbClr val="C00000"/>
                </a:solidFill>
                <a:latin typeface="Franklin Gothic Book" panose="020B0503020102020204" pitchFamily="34" charset="0"/>
                <a:ea typeface="Times New Roman" panose="02020603050405020304" pitchFamily="18" charset="0"/>
              </a:rPr>
              <a:t>rank</a:t>
            </a:r>
            <a:r>
              <a:rPr lang="en-US" sz="2200" b="1" dirty="0">
                <a:latin typeface="Franklin Gothic Book" panose="020B0503020102020204" pitchFamily="34" charset="0"/>
                <a:ea typeface="Times New Roman" panose="02020603050405020304" pitchFamily="18" charset="0"/>
              </a:rPr>
              <a:t> the factors based on risk (i.e. a product of probability, severity, and detectability) and in combination with Pareto analysis it is possible to select the process parameters </a:t>
            </a:r>
            <a:endParaRPr lang="en-GB" sz="2200" b="1" dirty="0">
              <a:latin typeface="Franklin Gothic Book" panose="020B0503020102020204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96300" y="6299200"/>
            <a:ext cx="889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9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528236" y="514057"/>
            <a:ext cx="6426439" cy="107208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lvl="0">
              <a:lnSpc>
                <a:spcPts val="4000"/>
              </a:lnSpc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Analytical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Method and</a:t>
            </a:r>
            <a:r>
              <a:rPr lang="en-US" altLang="zh-CN" sz="2800" b="1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Risk</a:t>
            </a:r>
            <a:r>
              <a:rPr lang="en-US" altLang="zh-CN" sz="2800" b="1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Management</a:t>
            </a:r>
          </a:p>
          <a:p>
            <a:pPr marL="0" marR="0" lvl="0" indent="0" defTabSz="91440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386997" y="2037035"/>
            <a:ext cx="5588068" cy="37959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•   Severity = 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Effect on efficacy of (CQAs)  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1351597" y="2538456"/>
            <a:ext cx="4637488" cy="37959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•   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9900CC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Occurrence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= 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Chance of Failure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2411760" y="2995183"/>
            <a:ext cx="5661806" cy="32829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99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</a:t>
            </a:r>
            <a:r>
              <a:rPr kumimoji="0" lang="en-US" altLang="zh-CN" sz="199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Related</a:t>
            </a:r>
            <a:r>
              <a:rPr kumimoji="0" lang="en-US" altLang="zh-CN" sz="199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199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to</a:t>
            </a:r>
            <a:r>
              <a:rPr kumimoji="0" lang="en-US" altLang="zh-CN" sz="199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199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process</a:t>
            </a:r>
            <a:r>
              <a:rPr kumimoji="0" lang="en-US" altLang="zh-CN" sz="199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199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knowledge</a:t>
            </a:r>
            <a:r>
              <a:rPr kumimoji="0" lang="en-US" altLang="zh-CN" sz="199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, changes </a:t>
            </a:r>
            <a:r>
              <a:rPr kumimoji="0" lang="en-US" altLang="zh-CN" sz="199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and</a:t>
            </a:r>
            <a:r>
              <a:rPr kumimoji="0" lang="en-US" altLang="zh-CN" sz="199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199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controls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1218681" y="3558668"/>
            <a:ext cx="5756384" cy="37959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•   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Detectability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= 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Ability to Detect a Failure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614524" y="1509580"/>
            <a:ext cx="7340151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597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Risk</a:t>
            </a:r>
            <a:r>
              <a:rPr kumimoji="0" lang="en-US" altLang="zh-CN" sz="2597" b="0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2597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Factor</a:t>
            </a:r>
            <a:r>
              <a:rPr kumimoji="0" lang="en-US" altLang="zh-CN" sz="2597" b="0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2597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=</a:t>
            </a:r>
            <a:r>
              <a:rPr kumimoji="0" lang="en-US" altLang="zh-CN" sz="259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2597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Severity</a:t>
            </a:r>
            <a:r>
              <a:rPr kumimoji="0" lang="en-US" altLang="zh-CN" sz="259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2597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x</a:t>
            </a:r>
            <a:r>
              <a:rPr kumimoji="0" lang="en-US" altLang="zh-CN" sz="259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2597" b="1" i="0" u="none" strike="noStrike" kern="0" cap="none" spc="0" normalizeH="0" baseline="0" noProof="0" dirty="0">
                <a:ln>
                  <a:noFill/>
                </a:ln>
                <a:solidFill>
                  <a:srgbClr val="9900CC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Occurrence</a:t>
            </a:r>
            <a:r>
              <a:rPr kumimoji="0" lang="en-US" altLang="zh-CN" sz="259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2597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x</a:t>
            </a:r>
            <a:r>
              <a:rPr kumimoji="0" lang="en-US" altLang="zh-CN" sz="259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2597" b="1" i="0" u="none" strike="noStrike" kern="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Detectability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2484962"/>
              </p:ext>
            </p:extLst>
          </p:nvPr>
        </p:nvGraphicFramePr>
        <p:xfrm>
          <a:off x="2915816" y="4448250"/>
          <a:ext cx="3384377" cy="1459956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8292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5511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0002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64989"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Low</a:t>
                      </a:r>
                      <a:endParaRPr 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High</a:t>
                      </a:r>
                      <a:endParaRPr 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4989">
                <a:tc>
                  <a:txBody>
                    <a:bodyPr/>
                    <a:lstStyle/>
                    <a:p>
                      <a:r>
                        <a:rPr lang="en-US" sz="1200" b="1" dirty="0"/>
                        <a:t>Severity (S)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1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10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4989">
                <a:tc>
                  <a:txBody>
                    <a:bodyPr/>
                    <a:lstStyle/>
                    <a:p>
                      <a:r>
                        <a:rPr lang="en-US" sz="1200" b="1" dirty="0"/>
                        <a:t>Occurrence (O) 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1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10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4989">
                <a:tc>
                  <a:txBody>
                    <a:bodyPr/>
                    <a:lstStyle/>
                    <a:p>
                      <a:r>
                        <a:rPr lang="en-US" sz="1200" b="1" dirty="0"/>
                        <a:t>Detectability  (D)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10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  1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349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hart 14"/>
          <p:cNvGraphicFramePr/>
          <p:nvPr/>
        </p:nvGraphicFramePr>
        <p:xfrm>
          <a:off x="-214346" y="1785926"/>
          <a:ext cx="5857916" cy="4286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Rectangle 4"/>
          <p:cNvSpPr>
            <a:spLocks noGrp="1" noChangeArrowheads="1"/>
          </p:cNvSpPr>
          <p:nvPr>
            <p:ph type="title"/>
          </p:nvPr>
        </p:nvSpPr>
        <p:spPr>
          <a:xfrm>
            <a:off x="1777466" y="447857"/>
            <a:ext cx="6589199" cy="705051"/>
          </a:xfrm>
        </p:spPr>
        <p:txBody>
          <a:bodyPr>
            <a:normAutofit/>
          </a:bodyPr>
          <a:lstStyle/>
          <a:p>
            <a:r>
              <a:rPr lang="en-US" sz="2800" b="1" i="1" dirty="0">
                <a:solidFill>
                  <a:srgbClr val="C00000"/>
                </a:solidFill>
                <a:cs typeface="Iskoola Pota" pitchFamily="34" charset="0"/>
              </a:rPr>
              <a:t> Risk assessment</a:t>
            </a:r>
            <a:endParaRPr lang="en-US" sz="2800" i="1" dirty="0">
              <a:solidFill>
                <a:srgbClr val="C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AFF6C6-F3DC-4349-A08A-F6F092DBF9ED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4990" y="1528692"/>
            <a:ext cx="68743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8263" marR="0" lvl="0" indent="-3175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Tx/>
              <a:buNone/>
              <a:tabLst/>
              <a:defRPr/>
            </a:pPr>
            <a:r>
              <a:rPr kumimoji="0" lang="en-US" sz="2400" b="1" i="1" u="sng" strike="noStrike" kern="0" cap="none" spc="1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rPr>
              <a:t>Failure mode and effect analysis(FMEA)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838200" y="6072206"/>
            <a:ext cx="5715000" cy="457200"/>
          </a:xfrm>
          <a:prstGeom prst="roundRect">
            <a:avLst/>
          </a:prstGeom>
          <a:solidFill>
            <a:schemeClr val="accent4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cs typeface="Times New Roman" pitchFamily="18" charset="0"/>
              </a:rPr>
              <a:t>Pareto rule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cs typeface="Times New Roman" pitchFamily="18" charset="0"/>
              </a:rPr>
              <a:t>: 80 % of risk is caused by 20% of causes.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81650" y="3286124"/>
            <a:ext cx="3670870" cy="523220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</a:rPr>
              <a:t>Risk factor (RF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Black" panose="020B0A04020102020204" pitchFamily="34" charset="0"/>
              </a:rPr>
              <a:t>) = Severity (S) ×occurrence (O)  ×detectability (D)</a:t>
            </a:r>
          </a:p>
        </p:txBody>
      </p:sp>
      <p:sp>
        <p:nvSpPr>
          <p:cNvPr id="4" name="TextBox 3"/>
          <p:cNvSpPr txBox="1"/>
          <p:nvPr/>
        </p:nvSpPr>
        <p:spPr>
          <a:xfrm rot="2188940">
            <a:off x="2965855" y="5402337"/>
            <a:ext cx="1219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Run time</a:t>
            </a:r>
          </a:p>
        </p:txBody>
      </p:sp>
      <p:sp>
        <p:nvSpPr>
          <p:cNvPr id="11" name="TextBox 10"/>
          <p:cNvSpPr txBox="1"/>
          <p:nvPr/>
        </p:nvSpPr>
        <p:spPr>
          <a:xfrm rot="1937067">
            <a:off x="3244450" y="5274853"/>
            <a:ext cx="1905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Theoretical plate No. (N)</a:t>
            </a:r>
          </a:p>
        </p:txBody>
      </p:sp>
      <p:sp>
        <p:nvSpPr>
          <p:cNvPr id="12" name="TextBox 11"/>
          <p:cNvSpPr txBox="1"/>
          <p:nvPr/>
        </p:nvSpPr>
        <p:spPr>
          <a:xfrm rot="1894789">
            <a:off x="3642190" y="5122888"/>
            <a:ext cx="1905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CTP asymmetry</a:t>
            </a:r>
          </a:p>
        </p:txBody>
      </p:sp>
      <p:sp>
        <p:nvSpPr>
          <p:cNvPr id="13" name="TextBox 12"/>
          <p:cNvSpPr txBox="1"/>
          <p:nvPr/>
        </p:nvSpPr>
        <p:spPr>
          <a:xfrm rot="1893562">
            <a:off x="3999519" y="4979746"/>
            <a:ext cx="1905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CTP  post-resolution</a:t>
            </a:r>
          </a:p>
        </p:txBody>
      </p:sp>
      <p:sp>
        <p:nvSpPr>
          <p:cNvPr id="14" name="TextBox 13"/>
          <p:cNvSpPr txBox="1"/>
          <p:nvPr/>
        </p:nvSpPr>
        <p:spPr>
          <a:xfrm rot="1949156">
            <a:off x="4440755" y="4811341"/>
            <a:ext cx="1905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CTP  pre-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reslution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219479906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3AB8FD-7AB9-456C-982F-37534A9264F4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35B74">
                    <a:lumMod val="50000"/>
                  </a:srgbClr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35B74">
                  <a:lumMod val="50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16164" y="1189970"/>
            <a:ext cx="83058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previous figure revealed high risk rank for methanol </a:t>
            </a: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percentage </a:t>
            </a: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mobile phase </a:t>
            </a: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MeOH</a:t>
            </a: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%) and elution temperature (T), </a:t>
            </a: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relatively lower risk rank for buffer pH on CQAs. </a:t>
            </a:r>
            <a:endParaRPr kumimoji="0" lang="en-US" altLang="en-US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1520" y="3140968"/>
            <a:ext cx="8189274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180975" algn="justLow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 While </a:t>
            </a: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factors</a:t>
            </a: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like detection wavelength and column type show </a:t>
            </a: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minor risk rank</a:t>
            </a: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These factors were easily controlled &amp; Buffer pH was studied in </a:t>
            </a: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univariate mode</a:t>
            </a: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180975" algn="justLow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180975" algn="justLow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kumimoji="0" lang="en-US" alt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MeOH</a:t>
            </a: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 and T </a:t>
            </a: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the major risky factors were subjected to  extensive study using </a:t>
            </a: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multivariate design of experiment </a:t>
            </a:r>
            <a:r>
              <a:rPr kumimoji="0" lang="en-US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(DOE) to model them with CQAs.</a:t>
            </a:r>
            <a:endParaRPr kumimoji="0" lang="en-US" altLang="en-US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47664" y="570917"/>
            <a:ext cx="20136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C00000"/>
                </a:solidFill>
                <a:cs typeface="Iskoola Pota" pitchFamily="34" charset="0"/>
              </a:rPr>
              <a:t> Risk assessment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2899513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title"/>
          </p:nvPr>
        </p:nvSpPr>
        <p:spPr>
          <a:xfrm>
            <a:off x="1763689" y="512463"/>
            <a:ext cx="5400599" cy="972321"/>
          </a:xfrm>
        </p:spPr>
        <p:txBody>
          <a:bodyPr>
            <a:normAutofit/>
          </a:bodyPr>
          <a:lstStyle/>
          <a:p>
            <a:r>
              <a:rPr lang="en-US" sz="2800" b="1" i="1" spc="150" dirty="0"/>
              <a:t>Parameters optimization        (flow rate &amp; wavelength) </a:t>
            </a:r>
            <a:endParaRPr lang="en-US" sz="28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AFF6C6-F3DC-4349-A08A-F6F092DBF9ED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1520" y="2060848"/>
            <a:ext cx="8624777" cy="40216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400" b="1" i="0" u="sng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</a:rPr>
              <a:t>Flow rate:</a:t>
            </a:r>
          </a:p>
          <a:p>
            <a:pPr marL="0" lvl="1" algn="justLow"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Stability indicating method are lengthy methods. So, reduction of run time would be advantageous as long as we maintain acceptable CQAs    </a:t>
            </a:r>
            <a:r>
              <a:rPr lang="en-US" sz="2000" b="1" kern="0" dirty="0">
                <a:solidFill>
                  <a:sysClr val="windowText" lastClr="000000"/>
                </a:solidFill>
              </a:rPr>
              <a:t>	</a:t>
            </a:r>
            <a:r>
              <a:rPr lang="en-US" sz="2000" b="1" kern="0" dirty="0">
                <a:solidFill>
                  <a:srgbClr val="C00000"/>
                </a:solidFill>
              </a:rPr>
              <a:t>Flow rate 1.5 mL min</a:t>
            </a:r>
            <a:r>
              <a:rPr lang="en-US" sz="2000" b="1" kern="0" baseline="30000" dirty="0">
                <a:solidFill>
                  <a:srgbClr val="C00000"/>
                </a:solidFill>
              </a:rPr>
              <a:t>-1</a:t>
            </a:r>
          </a:p>
          <a:p>
            <a:pPr marL="0" lvl="1" algn="justLow">
              <a:defRPr/>
            </a:pPr>
            <a:endParaRPr lang="en-US" sz="2000" b="1" kern="0" baseline="30000" dirty="0">
              <a:solidFill>
                <a:srgbClr val="C00000"/>
              </a:solidFill>
            </a:endParaRPr>
          </a:p>
          <a:p>
            <a:pPr marL="0" lvl="1" algn="justLow">
              <a:defRPr/>
            </a:pPr>
            <a:endParaRPr lang="en-US" sz="2000" b="1" kern="0" dirty="0">
              <a:solidFill>
                <a:srgbClr val="C00000"/>
              </a:solidFill>
            </a:endParaRPr>
          </a:p>
          <a:p>
            <a:pPr marL="0" marR="0" lvl="1" indent="0" algn="justLow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  <a:p>
            <a:pPr marL="285750" marR="0" lvl="1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400" b="1" i="0" u="sng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</a:rPr>
              <a:t>Wavelength:</a:t>
            </a:r>
          </a:p>
          <a:p>
            <a:pPr marL="0" lvl="1" algn="justLow"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For chromatographic detection wavelength , CTP was scanned between 200-400 nm where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</a:rPr>
              <a:t>λ=225 nm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was the best in terms of sensitivity and precision that was </a:t>
            </a:r>
            <a:r>
              <a:rPr lang="en-US" sz="2000" b="1" kern="0" dirty="0">
                <a:solidFill>
                  <a:prstClr val="black"/>
                </a:solidFill>
              </a:rPr>
              <a:t>selected as optimum wavelength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 </a:t>
            </a:r>
          </a:p>
          <a:p>
            <a:pPr marL="0" marR="0" lvl="1" indent="0" algn="justLow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" name="Right Arrow 1"/>
          <p:cNvSpPr/>
          <p:nvPr/>
        </p:nvSpPr>
        <p:spPr bwMode="auto">
          <a:xfrm>
            <a:off x="1187624" y="3212976"/>
            <a:ext cx="829158" cy="138110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1714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762000" y="3429000"/>
            <a:ext cx="7619999" cy="3147575"/>
            <a:chOff x="18500520" y="5929715"/>
            <a:chExt cx="5674517" cy="3821602"/>
          </a:xfrm>
        </p:grpSpPr>
        <p:pic>
          <p:nvPicPr>
            <p:cNvPr id="8" name="Picture 7"/>
            <p:cNvPicPr/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500520" y="5929715"/>
              <a:ext cx="5674517" cy="18816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8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500520" y="7887591"/>
              <a:ext cx="5674516" cy="1863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" name="Rectangle 2"/>
          <p:cNvSpPr/>
          <p:nvPr/>
        </p:nvSpPr>
        <p:spPr>
          <a:xfrm>
            <a:off x="228600" y="1696721"/>
            <a:ext cx="8686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justLow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Reversed phase C18 stationery phase was superior to RP-C8 in terms of number of eluted peaks and resolution. </a:t>
            </a:r>
          </a:p>
          <a:p>
            <a:pPr marL="0" marR="0" lvl="1" indent="0" algn="justLow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  <a:p>
            <a:pPr marL="0" marR="0" lvl="1" indent="0" algn="justLow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Using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</a:rPr>
              <a:t>short RP-C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</a:rPr>
              <a:t>18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column with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</a:rPr>
              <a:t>smaller particle size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, superior results were obtained.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title"/>
          </p:nvPr>
        </p:nvSpPr>
        <p:spPr>
          <a:xfrm>
            <a:off x="1475656" y="534445"/>
            <a:ext cx="8064896" cy="668285"/>
          </a:xfrm>
        </p:spPr>
        <p:txBody>
          <a:bodyPr>
            <a:normAutofit/>
          </a:bodyPr>
          <a:lstStyle/>
          <a:p>
            <a:r>
              <a:rPr lang="en-US" sz="2800" b="1" spc="150" dirty="0"/>
              <a:t>Parameters optimization (Column) </a:t>
            </a:r>
            <a:endParaRPr lang="en-US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AFF6C6-F3DC-4349-A08A-F6F092DBF9ED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5196987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10" name="Objec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7377421"/>
              </p:ext>
            </p:extLst>
          </p:nvPr>
        </p:nvGraphicFramePr>
        <p:xfrm>
          <a:off x="491913" y="1152908"/>
          <a:ext cx="3657600" cy="2194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8" name="SPW 12.0 Graph" r:id="rId3" imgW="2714608" imgH="2676728" progId="">
                  <p:embed/>
                </p:oleObj>
              </mc:Choice>
              <mc:Fallback>
                <p:oleObj name="SPW 12.0 Graph" r:id="rId3" imgW="2714608" imgH="2676728" progId="">
                  <p:embed/>
                  <p:pic>
                    <p:nvPicPr>
                      <p:cNvPr id="0" name="Picture 10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913" y="1152908"/>
                        <a:ext cx="3657600" cy="219456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382379" y="3347468"/>
            <a:ext cx="376713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Arial" pitchFamily="34" charset="0"/>
              </a:rPr>
              <a:t>Effect of mobile phase buffer pH on Resolution between CTP and previous or next eluted peaks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14" name="Objec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6151148"/>
              </p:ext>
            </p:extLst>
          </p:nvPr>
        </p:nvGraphicFramePr>
        <p:xfrm>
          <a:off x="4800600" y="4008864"/>
          <a:ext cx="3657600" cy="2194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9" name="SPW 12.0 Graph" r:id="rId5" imgW="2686016" imgH="2648085" progId="">
                  <p:embed/>
                </p:oleObj>
              </mc:Choice>
              <mc:Fallback>
                <p:oleObj name="SPW 12.0 Graph" r:id="rId5" imgW="2686016" imgH="2648085" progId="">
                  <p:embed/>
                  <p:pic>
                    <p:nvPicPr>
                      <p:cNvPr id="0" name="Picture 10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4008864"/>
                        <a:ext cx="3657600" cy="219456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4724400" y="6136142"/>
            <a:ext cx="38862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Arial" pitchFamily="34" charset="0"/>
              </a:rPr>
              <a:t>Effect of mobile phase buffer pH on Retention time of last eluted peak.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17" name="Objec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0433607"/>
              </p:ext>
            </p:extLst>
          </p:nvPr>
        </p:nvGraphicFramePr>
        <p:xfrm>
          <a:off x="437884" y="4008864"/>
          <a:ext cx="3657600" cy="2194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0" name="SPW 12.0 Graph" r:id="rId7" imgW="2743200" imgH="2648085" progId="">
                  <p:embed/>
                </p:oleObj>
              </mc:Choice>
              <mc:Fallback>
                <p:oleObj name="SPW 12.0 Graph" r:id="rId7" imgW="2743200" imgH="2648085" progId="">
                  <p:embed/>
                  <p:pic>
                    <p:nvPicPr>
                      <p:cNvPr id="0" name="Picture 104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884" y="4008864"/>
                        <a:ext cx="3657600" cy="219456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328350" y="6101090"/>
            <a:ext cx="376713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Arial" pitchFamily="34" charset="0"/>
              </a:rPr>
              <a:t>Effect of mobile phase buffer pH on CTP peak asymmetry.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20" name="Object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7324615"/>
              </p:ext>
            </p:extLst>
          </p:nvPr>
        </p:nvGraphicFramePr>
        <p:xfrm>
          <a:off x="4914900" y="1093050"/>
          <a:ext cx="3657600" cy="2194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1" name="SPW 12.0 Graph" r:id="rId9" imgW="2771792" imgH="2657543" progId="">
                  <p:embed/>
                </p:oleObj>
              </mc:Choice>
              <mc:Fallback>
                <p:oleObj name="SPW 12.0 Graph" r:id="rId9" imgW="2771792" imgH="2657543" progId="">
                  <p:embed/>
                  <p:pic>
                    <p:nvPicPr>
                      <p:cNvPr id="0" name="Picture 105"/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4900" y="1093050"/>
                        <a:ext cx="3657600" cy="219456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15"/>
          <p:cNvSpPr>
            <a:spLocks noChangeArrowheads="1"/>
          </p:cNvSpPr>
          <p:nvPr/>
        </p:nvSpPr>
        <p:spPr bwMode="auto">
          <a:xfrm>
            <a:off x="4800600" y="3270680"/>
            <a:ext cx="384336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Arial" pitchFamily="34" charset="0"/>
              </a:rPr>
              <a:t>Effect of mobile phase buffer pH on CTP peak theoretical plate number.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4"/>
          <p:cNvSpPr>
            <a:spLocks noGrp="1" noChangeArrowheads="1"/>
          </p:cNvSpPr>
          <p:nvPr>
            <p:ph type="title"/>
          </p:nvPr>
        </p:nvSpPr>
        <p:spPr>
          <a:xfrm>
            <a:off x="1434456" y="381001"/>
            <a:ext cx="7263230" cy="666032"/>
          </a:xfrm>
        </p:spPr>
        <p:txBody>
          <a:bodyPr>
            <a:normAutofit/>
          </a:bodyPr>
          <a:lstStyle/>
          <a:p>
            <a:r>
              <a:rPr lang="en-US" sz="2800" b="1" spc="150" dirty="0"/>
              <a:t>Parameters optimization (</a:t>
            </a:r>
            <a:r>
              <a:rPr lang="en-US" sz="2800" b="1" cap="none" spc="150" dirty="0"/>
              <a:t>p</a:t>
            </a:r>
            <a:r>
              <a:rPr lang="en-US" sz="2800" b="1" spc="150" dirty="0"/>
              <a:t>H)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AFF6C6-F3DC-4349-A08A-F6F092DBF9ED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1038674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8" grpId="0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AB8FD-7AB9-456C-982F-37534A9264F4}" type="slidenum">
              <a:rPr lang="en-US" smtClean="0">
                <a:solidFill>
                  <a:srgbClr val="335B74">
                    <a:lumMod val="50000"/>
                  </a:srgbClr>
                </a:solidFill>
              </a:rPr>
              <a:pPr/>
              <a:t>22</a:t>
            </a:fld>
            <a:endParaRPr lang="en-US">
              <a:solidFill>
                <a:srgbClr val="335B74">
                  <a:lumMod val="50000"/>
                </a:srgb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396552" y="416527"/>
            <a:ext cx="7401385" cy="7425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4" algn="justLow" defTabSz="4572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4-Design of experiments (DOE)</a:t>
            </a:r>
            <a:endParaRPr lang="en-GB" sz="3200" b="1" i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8781" y="1729517"/>
            <a:ext cx="822960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en-US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It is a useful tool for studying effect of different factors in addition to interaction between factors on given response. </a:t>
            </a:r>
            <a:endParaRPr lang="en-GB" sz="2200" b="1" dirty="0"/>
          </a:p>
        </p:txBody>
      </p:sp>
      <p:sp>
        <p:nvSpPr>
          <p:cNvPr id="8" name="Rectangle 7"/>
          <p:cNvSpPr/>
          <p:nvPr/>
        </p:nvSpPr>
        <p:spPr>
          <a:xfrm>
            <a:off x="611560" y="5517232"/>
            <a:ext cx="746898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Low" defTabSz="457200">
              <a:spcAft>
                <a:spcPts val="600"/>
              </a:spcAft>
            </a:pPr>
            <a:r>
              <a:rPr lang="en-US" sz="2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Outcomes of DOE are models relate CQAs to input method parameters.</a:t>
            </a:r>
            <a:endParaRPr lang="en-GB" sz="22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1228" y="3200181"/>
            <a:ext cx="7848872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Low">
              <a:lnSpc>
                <a:spcPct val="150000"/>
              </a:lnSpc>
              <a:spcAft>
                <a:spcPts val="600"/>
              </a:spcAft>
            </a:pPr>
            <a:r>
              <a:rPr lang="en-US" sz="2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Mathematical and statistical manipulations involved in </a:t>
            </a:r>
            <a:r>
              <a:rPr lang="en-US" sz="2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QbD</a:t>
            </a:r>
            <a:r>
              <a:rPr lang="en-US" sz="2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approach were performed using the </a:t>
            </a:r>
            <a:r>
              <a:rPr lang="en-US" sz="22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Design expert software </a:t>
            </a:r>
            <a:r>
              <a:rPr lang="en-US" sz="2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package Version 7.0.0 (Stat-Ease Inc.).</a:t>
            </a:r>
            <a:endParaRPr lang="en-GB" sz="2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AFF6C6-F3DC-4349-A08A-F6F092DBF9ED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59632" y="659249"/>
            <a:ext cx="734481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Optimization of chromatographic method was performed using </a:t>
            </a:r>
            <a:r>
              <a:rPr kumimoji="0" lang="en-GB" sz="2200" b="1" i="0" u="sng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Central composite design  </a:t>
            </a:r>
            <a:r>
              <a:rPr kumimoji="0" lang="en-GB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 </a:t>
            </a:r>
            <a:r>
              <a:rPr kumimoji="0" lang="en-GB" sz="2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CCD</a:t>
            </a:r>
            <a:r>
              <a:rPr kumimoji="0" lang="en-GB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) evaluating theoretical plates , peak asymmetry &amp; resolution as the CAAs. </a:t>
            </a:r>
            <a:endParaRPr kumimoji="0" lang="en-GB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52190" y="2241012"/>
            <a:ext cx="765225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GB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selected experimental design is  </a:t>
            </a:r>
            <a:r>
              <a:rPr kumimoji="0" lang="en-GB" sz="2200" b="1" i="1" u="sng" strike="noStrike" kern="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face-</a:t>
            </a:r>
            <a:r>
              <a:rPr kumimoji="0" lang="en-GB" sz="2200" b="1" i="1" u="sng" strike="noStrike" kern="0" cap="none" spc="0" normalizeH="0" baseline="0" noProof="0" dirty="0" err="1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centered</a:t>
            </a:r>
            <a:r>
              <a:rPr kumimoji="0" lang="en-GB" sz="2200" b="1" i="0" u="none" strike="noStrike" kern="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200" b="1" kern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Central composite</a:t>
            </a:r>
            <a:r>
              <a:rPr kumimoji="0" lang="en-GB" sz="2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design</a:t>
            </a:r>
            <a:r>
              <a:rPr lang="en-GB" sz="2200" b="1" kern="0" dirty="0">
                <a:solidFill>
                  <a:srgbClr val="CC0099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</a:t>
            </a:r>
            <a:r>
              <a:rPr kumimoji="0" lang="en-GB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kumimoji="0" lang="en-GB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1228" y="3906634"/>
            <a:ext cx="53569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C00000"/>
                </a:solidFill>
              </a:rPr>
              <a:t>* It is one of the response surface design.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28" y="2973309"/>
            <a:ext cx="2880320" cy="2888891"/>
          </a:xfrm>
          <a:prstGeom prst="rect">
            <a:avLst/>
          </a:prstGeom>
          <a:solidFill>
            <a:srgbClr val="CFFDEB"/>
          </a:solidFill>
        </p:spPr>
      </p:pic>
      <p:sp>
        <p:nvSpPr>
          <p:cNvPr id="10" name="Rectangle 9"/>
          <p:cNvSpPr/>
          <p:nvPr/>
        </p:nvSpPr>
        <p:spPr>
          <a:xfrm>
            <a:off x="178987" y="5202925"/>
            <a:ext cx="58773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C00000"/>
                </a:solidFill>
              </a:rPr>
              <a:t>* It can detect curvature in response surface. </a:t>
            </a:r>
            <a:endParaRPr lang="en-GB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7006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7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0" y="2520318"/>
            <a:ext cx="4083050" cy="29457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9" name="TextBox 8"/>
          <p:cNvSpPr txBox="1"/>
          <p:nvPr/>
        </p:nvSpPr>
        <p:spPr>
          <a:xfrm>
            <a:off x="4716016" y="3519538"/>
            <a:ext cx="26750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-2857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CC00FF"/>
                </a:solidFill>
                <a:effectLst/>
                <a:uLnTx/>
                <a:uFillTx/>
              </a:rPr>
              <a:t>Factorial points= 4</a:t>
            </a:r>
          </a:p>
          <a:p>
            <a:pPr marL="0" marR="0" lvl="1" indent="-2857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CC00FF"/>
                </a:solidFill>
                <a:effectLst/>
                <a:uLnTx/>
                <a:uFillTx/>
              </a:rPr>
              <a:t>Center points= 1</a:t>
            </a:r>
          </a:p>
          <a:p>
            <a:pPr marL="0" marR="0" lvl="1" indent="-2857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CC00FF"/>
                </a:solidFill>
                <a:effectLst/>
                <a:uLnTx/>
                <a:uFillTx/>
              </a:rPr>
              <a:t>Axial points= 4</a:t>
            </a:r>
          </a:p>
          <a:p>
            <a:pPr marL="285750" marR="0" lvl="0" indent="-2857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19600" y="3563032"/>
            <a:ext cx="26006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-  Replicates= 1</a:t>
            </a:r>
          </a:p>
          <a:p>
            <a:pPr marL="0" marR="0" lvl="1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-  Replicates = 6</a:t>
            </a:r>
          </a:p>
          <a:p>
            <a:pPr marL="0" marR="0" lvl="1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-  Replicates = 2</a:t>
            </a:r>
          </a:p>
          <a:p>
            <a:pPr marL="285750" marR="0" lvl="0" indent="-2857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AFF6C6-F3DC-4349-A08A-F6F092DBF9ED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35B74">
                    <a:lumMod val="50000"/>
                  </a:srgbClr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35B74">
                  <a:lumMod val="50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96206" y="1126713"/>
            <a:ext cx="773286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It is used to investigate the response surfaces resulted from combined effect of elution temperature and mobile phase methanol percentage namely; asymmetry, theoretical plate, resolutions, retention time of last eluted peak as indication on run time.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03717" y="5630955"/>
            <a:ext cx="72331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C00000"/>
                </a:solidFill>
              </a:rPr>
              <a:t>Replications of the </a:t>
            </a:r>
            <a:r>
              <a:rPr lang="en-GB" sz="2000" b="1" dirty="0" err="1">
                <a:solidFill>
                  <a:srgbClr val="C00000"/>
                </a:solidFill>
              </a:rPr>
              <a:t>center</a:t>
            </a:r>
            <a:r>
              <a:rPr lang="en-GB" sz="2000" b="1" dirty="0">
                <a:solidFill>
                  <a:srgbClr val="C00000"/>
                </a:solidFill>
              </a:rPr>
              <a:t> point &amp; axial point was done to enhance the performance of the Design .</a:t>
            </a:r>
            <a:endParaRPr lang="en-GB" sz="2000" dirty="0">
              <a:solidFill>
                <a:srgbClr val="C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03648" y="447125"/>
            <a:ext cx="63111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kern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Face-</a:t>
            </a:r>
            <a:r>
              <a:rPr lang="en-GB" sz="2800" b="1" kern="0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centered</a:t>
            </a:r>
            <a:r>
              <a:rPr lang="en-GB" sz="2800" b="1" kern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Central composite design</a:t>
            </a:r>
            <a:endParaRPr lang="en-GB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1988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grpSp>
        <p:nvGrpSpPr>
          <p:cNvPr id="8" name="Group 1792"/>
          <p:cNvGrpSpPr>
            <a:grpSpLocks/>
          </p:cNvGrpSpPr>
          <p:nvPr/>
        </p:nvGrpSpPr>
        <p:grpSpPr bwMode="auto">
          <a:xfrm>
            <a:off x="1072182" y="1028837"/>
            <a:ext cx="7128793" cy="4174149"/>
            <a:chOff x="0" y="0"/>
            <a:chExt cx="64579" cy="37020"/>
          </a:xfrm>
        </p:grpSpPr>
        <p:pic>
          <p:nvPicPr>
            <p:cNvPr id="1809" name="Picture 180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53" y="17843"/>
              <a:ext cx="21527" cy="191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11" name="Picture 18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97" y="127"/>
              <a:ext cx="21082" cy="181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12" name="Picture 18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27"/>
              <a:ext cx="20828" cy="181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2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04" y="17843"/>
              <a:ext cx="20003" cy="191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3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63" y="0"/>
              <a:ext cx="21145" cy="18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Rectangle 1"/>
          <p:cNvSpPr/>
          <p:nvPr/>
        </p:nvSpPr>
        <p:spPr>
          <a:xfrm>
            <a:off x="1506278" y="537210"/>
            <a:ext cx="643624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CQAs models of Temperature and Methanol%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AFF6C6-F3DC-4349-A08A-F6F092DBF9ED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35B74">
                    <a:lumMod val="50000"/>
                  </a:srgbClr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35B74">
                  <a:lumMod val="50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71601" y="5202986"/>
            <a:ext cx="73448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Low" defTabSz="457200"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3D-Response surface of </a:t>
            </a:r>
            <a:r>
              <a:rPr lang="en-US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CTP </a:t>
            </a:r>
            <a:r>
              <a:rPr lang="en-US" sz="2000" b="1" kern="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asymmetry; (b) Theoretical plate number ; (c) CTP pre- resolution,(d) CTP post-resolution; (e) last peak retention time as function of mobile phase methanol% and elution temperature.</a:t>
            </a:r>
            <a:endParaRPr kumimoji="0" lang="en-GB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7286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AB8FD-7AB9-456C-982F-37534A9264F4}" type="slidenum">
              <a:rPr lang="en-US" smtClean="0">
                <a:solidFill>
                  <a:srgbClr val="335B74">
                    <a:lumMod val="50000"/>
                  </a:srgbClr>
                </a:solidFill>
              </a:rPr>
              <a:pPr/>
              <a:t>26</a:t>
            </a:fld>
            <a:endParaRPr lang="en-US">
              <a:solidFill>
                <a:srgbClr val="335B74">
                  <a:lumMod val="50000"/>
                </a:srgbClr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12812" y="2935766"/>
            <a:ext cx="8534400" cy="1446550"/>
          </a:xfrm>
          <a:prstGeom prst="rect">
            <a:avLst/>
          </a:prstGeom>
          <a:solidFill>
            <a:srgbClr val="EDDFEA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According to predefined limits of CQAs , each CQA response surface has two distinct spaces:  first, failure space  where the CQA limits are not satisfied. Second, design space (DS) within which CQA limits are satisfied. </a:t>
            </a:r>
            <a:endParaRPr lang="en-US" alt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581944" y="4869160"/>
            <a:ext cx="8334020" cy="1107996"/>
          </a:xfrm>
          <a:prstGeom prst="rect">
            <a:avLst/>
          </a:prstGeom>
          <a:solidFill>
            <a:srgbClr val="CFFDEB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 response surfaces were overlaid in order to define the common design space of </a:t>
            </a:r>
            <a:r>
              <a:rPr lang="en-US" altLang="en-US" sz="2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MeOH</a:t>
            </a:r>
            <a:r>
              <a:rPr lang="en-US" altLang="en-US" sz="2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 and T that satisfies all CQAs predefined limits as shown in the next Figure .</a:t>
            </a:r>
            <a:r>
              <a:rPr lang="en-US" altLang="en-US" sz="2200" b="1" dirty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1400" b="1" dirty="0">
                <a:solidFill>
                  <a:prstClr val="white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r>
              <a:rPr lang="en-US" altLang="en-US" sz="1400" dirty="0">
                <a:solidFill>
                  <a:prstClr val="white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en-US" altLang="en-US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99460" y="1171671"/>
            <a:ext cx="8468016" cy="1446550"/>
          </a:xfrm>
          <a:prstGeom prst="rect">
            <a:avLst/>
          </a:prstGeom>
          <a:solidFill>
            <a:srgbClr val="CCECFF"/>
          </a:solidFill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</a:rPr>
              <a:t>ICH pharmaceutical development guideline, defines DS as the multidimensional combination and interaction of input variables (process parameters) that have been demonstrated to provide assurance of quality. </a:t>
            </a:r>
            <a:endParaRPr kumimoji="0" lang="en-GB" sz="2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AB8FD-7AB9-456C-982F-37534A9264F4}" type="slidenum">
              <a:rPr lang="en-US" smtClean="0">
                <a:solidFill>
                  <a:srgbClr val="335B74">
                    <a:lumMod val="50000"/>
                  </a:srgbClr>
                </a:solidFill>
              </a:rPr>
              <a:pPr/>
              <a:t>27</a:t>
            </a:fld>
            <a:endParaRPr lang="en-US">
              <a:solidFill>
                <a:srgbClr val="335B74">
                  <a:lumMod val="50000"/>
                </a:srgbClr>
              </a:solidFill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096206" y="1623701"/>
            <a:ext cx="6408712" cy="3312368"/>
            <a:chOff x="0" y="0"/>
            <a:chExt cx="84582" cy="62832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84582" cy="628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39535" y="6526"/>
              <a:ext cx="13499" cy="14596"/>
            </a:xfrm>
            <a:prstGeom prst="rect">
              <a:avLst/>
            </a:prstGeom>
            <a:solidFill>
              <a:srgbClr val="CFFD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indent="180340" algn="ctr" defTabSz="457200">
                <a:lnSpc>
                  <a:spcPct val="115000"/>
                </a:lnSpc>
              </a:pPr>
              <a:r>
                <a:rPr lang="en-US" sz="1400" b="1" dirty="0">
                  <a:solidFill>
                    <a:srgbClr val="C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Control space</a:t>
              </a:r>
              <a:endParaRPr lang="en-GB" sz="14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39535" y="21374"/>
              <a:ext cx="15848" cy="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indent="180340" algn="ctr" defTabSz="457200">
                <a:lnSpc>
                  <a:spcPct val="115000"/>
                </a:lnSpc>
                <a:spcAft>
                  <a:spcPts val="1000"/>
                </a:spcAft>
              </a:pPr>
              <a:r>
                <a:rPr lang="en-US" sz="120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Design space</a:t>
              </a:r>
              <a:endParaRPr lang="en-GB" sz="120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Flowchart: Summing Junction 6"/>
            <p:cNvSpPr>
              <a:spLocks/>
            </p:cNvSpPr>
            <p:nvPr/>
          </p:nvSpPr>
          <p:spPr bwMode="auto">
            <a:xfrm>
              <a:off x="45966" y="5916"/>
              <a:ext cx="860" cy="675"/>
            </a:xfrm>
            <a:prstGeom prst="flowChartSummingJunction">
              <a:avLst/>
            </a:prstGeom>
            <a:gradFill rotWithShape="1">
              <a:gsLst>
                <a:gs pos="0">
                  <a:srgbClr val="BCBCBC"/>
                </a:gs>
                <a:gs pos="35001">
                  <a:srgbClr val="D0D0D0"/>
                </a:gs>
                <a:gs pos="100000">
                  <a:srgbClr val="EDEDED"/>
                </a:gs>
              </a:gsLst>
              <a:lin ang="16200000" scaled="1"/>
            </a:gradFill>
            <a:ln w="9525">
              <a:solidFill>
                <a:schemeClr val="dk1">
                  <a:lumMod val="95000"/>
                  <a:lumOff val="0"/>
                </a:schemeClr>
              </a:solidFill>
              <a:round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indent="180340" algn="justLow" defTabSz="457200">
                <a:lnSpc>
                  <a:spcPct val="150000"/>
                </a:lnSpc>
                <a:spcAft>
                  <a:spcPts val="600"/>
                </a:spcAft>
              </a:pPr>
              <a:r>
                <a:rPr lang="en-US" sz="1400" dirty="0">
                  <a:solidFill>
                    <a:prstClr val="white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  <a:endParaRPr lang="en-GB" sz="1400" dirty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1331640" y="691243"/>
            <a:ext cx="792088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en-US" sz="22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Overlay plot of all response surfaces </a:t>
            </a:r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showing the failure space “gray area”, design space “white area”, control space “green area” and cross point normal operation parameter</a:t>
            </a:r>
            <a:endParaRPr lang="en-GB" sz="2000" b="1" dirty="0"/>
          </a:p>
        </p:txBody>
      </p:sp>
      <p:sp>
        <p:nvSpPr>
          <p:cNvPr id="9" name="Rectangle 8"/>
          <p:cNvSpPr/>
          <p:nvPr/>
        </p:nvSpPr>
        <p:spPr>
          <a:xfrm>
            <a:off x="803717" y="4971033"/>
            <a:ext cx="7380628" cy="96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18034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Control space (CS)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subdivision of DS that is defined according to desirability function.</a:t>
            </a:r>
            <a:endParaRPr kumimoji="0" lang="en-GB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457200"/>
            <a:endParaRPr lang="en-US">
              <a:solidFill>
                <a:prstClr val="white"/>
              </a:solidFill>
            </a:endParaRPr>
          </a:p>
        </p:txBody>
      </p:sp>
      <p:pic>
        <p:nvPicPr>
          <p:cNvPr id="12" name="Picture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222998"/>
            <a:ext cx="5256584" cy="3886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2895600" y="457201"/>
            <a:ext cx="39196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srgbClr val="C00000"/>
                </a:solidFill>
              </a:rPr>
              <a:t>Design space Desirability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FF6C6-F3DC-4349-A08A-F6F092DBF9ED}" type="slidenum">
              <a:rPr lang="en-US" smtClean="0">
                <a:solidFill>
                  <a:srgbClr val="335B74">
                    <a:lumMod val="50000"/>
                  </a:srgbClr>
                </a:solidFill>
              </a:rPr>
              <a:pPr/>
              <a:t>28</a:t>
            </a:fld>
            <a:endParaRPr lang="en-US">
              <a:solidFill>
                <a:srgbClr val="335B74">
                  <a:lumMod val="50000"/>
                </a:srgb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425240" y="1687350"/>
            <a:ext cx="3124200" cy="1528465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600" b="1" dirty="0">
                <a:solidFill>
                  <a:prstClr val="white"/>
                </a:solidFill>
              </a:rPr>
              <a:t>Number Theoretical plate (N)</a:t>
            </a:r>
          </a:p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51920" y="1132349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Desirability function enabled finding the most desirable space within the DS to be identified as control space (CS) “54-56.5 methanol% and 34-40 °C”; then</a:t>
            </a:r>
            <a:endParaRPr lang="en-GB" b="1" i="1" dirty="0">
              <a:solidFill>
                <a:srgbClr val="C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4840" y="5647533"/>
            <a:ext cx="4860032" cy="92333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en-US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 maximum desirable point was identified as normal operating parameters (NOP) “55 methanol% and 40 °C” within the control space.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/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A31BA7-781F-45C3-8D5F-885E0F332063}" type="slidenum">
              <a:rPr kumimoji="0" lang="es-ES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s-ES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716" y="1772816"/>
            <a:ext cx="4560371" cy="201795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635896" y="434717"/>
            <a:ext cx="4831708" cy="1071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42900" algn="l"/>
                <a:tab pos="520700" algn="l"/>
                <a:tab pos="914400" algn="l"/>
                <a:tab pos="1143000" algn="l"/>
              </a:tabLst>
              <a:defRPr/>
            </a:pPr>
            <a:r>
              <a:rPr kumimoji="0" lang="en-US" altLang="zh-CN" sz="2600" b="1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Times New Roman" pitchFamily="18" charset="0"/>
              </a:rPr>
              <a:t>Benefits of Application of </a:t>
            </a:r>
            <a:r>
              <a:rPr kumimoji="0" lang="en-US" altLang="zh-CN" sz="2600" b="1" i="1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Times New Roman" pitchFamily="18" charset="0"/>
              </a:rPr>
              <a:t>QbD</a:t>
            </a:r>
            <a:r>
              <a:rPr kumimoji="0" lang="en-US" altLang="zh-CN" sz="2600" b="1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Times New Roman" pitchFamily="18" charset="0"/>
              </a:rPr>
              <a:t> Approach to Analytical Methods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803717" y="3356992"/>
            <a:ext cx="7128792" cy="2546851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42900" algn="l"/>
                <a:tab pos="520700" algn="l"/>
                <a:tab pos="914400" algn="l"/>
                <a:tab pos="1143000" algn="l"/>
              </a:tabLst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		</a:t>
            </a:r>
          </a:p>
          <a:p>
            <a:pPr marL="0" marR="0" lvl="0" indent="0" defTabSz="91440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42900" algn="l"/>
                <a:tab pos="520700" algn="l"/>
                <a:tab pos="914400" algn="l"/>
                <a:tab pos="1143000" algn="l"/>
              </a:tabLst>
              <a:defRPr/>
            </a:pPr>
            <a:r>
              <a:rPr kumimoji="0" lang="en-US" altLang="zh-CN" sz="2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•  Development of a robust method</a:t>
            </a:r>
          </a:p>
          <a:p>
            <a:pPr marL="0" marR="0" lvl="0" indent="0" defTabSz="914400" eaLnBrk="1" fontAlgn="auto" latinLnBrk="0" hangingPunct="1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42900" algn="l"/>
                <a:tab pos="520700" algn="l"/>
                <a:tab pos="914400" algn="l"/>
                <a:tab pos="1143000" algn="l"/>
              </a:tabLst>
              <a:defRPr/>
            </a:pPr>
            <a:r>
              <a:rPr kumimoji="0" lang="en-US" altLang="zh-CN" sz="2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•  Applicable throughout the life cycle of the procedure</a:t>
            </a:r>
          </a:p>
          <a:p>
            <a:pPr marL="0" marR="0" lvl="0" indent="0" defTabSz="914400" eaLnBrk="1" fontAlgn="auto" latinLnBrk="0" hangingPunct="1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42900" algn="l"/>
                <a:tab pos="520700" algn="l"/>
                <a:tab pos="914400" algn="l"/>
                <a:tab pos="1143000" algn="l"/>
              </a:tabLst>
              <a:defRPr/>
            </a:pPr>
            <a:r>
              <a:rPr kumimoji="0" lang="en-US" altLang="zh-CN" sz="2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•  Regulatory flexibility</a:t>
            </a:r>
          </a:p>
          <a:p>
            <a:pPr marL="0" marR="0" lvl="0" indent="0" defTabSz="91440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42900" algn="l"/>
                <a:tab pos="520700" algn="l"/>
                <a:tab pos="914400" algn="l"/>
                <a:tab pos="1143000" algn="l"/>
              </a:tabLst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</a:rPr>
              <a:t>  The </a:t>
            </a: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Times New Roman" pitchFamily="18" charset="0"/>
              </a:rPr>
              <a:t>Movements</a:t>
            </a: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Times New Roman" pitchFamily="18" charset="0"/>
              </a:rPr>
              <a:t> </a:t>
            </a: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Times New Roman" pitchFamily="18" charset="0"/>
              </a:rPr>
              <a:t>within</a:t>
            </a: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Times New Roman" pitchFamily="18" charset="0"/>
              </a:rPr>
              <a:t> </a:t>
            </a: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Times New Roman" pitchFamily="18" charset="0"/>
              </a:rPr>
              <a:t>“Design</a:t>
            </a: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Times New Roman" pitchFamily="18" charset="0"/>
              </a:rPr>
              <a:t> </a:t>
            </a: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Times New Roman" pitchFamily="18" charset="0"/>
              </a:rPr>
              <a:t>Space”</a:t>
            </a: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Times New Roman" pitchFamily="18" charset="0"/>
              </a:rPr>
              <a:t> </a:t>
            </a: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Times New Roman" pitchFamily="18" charset="0"/>
              </a:rPr>
              <a:t>are</a:t>
            </a: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Times New Roman" pitchFamily="18" charset="0"/>
              </a:rPr>
              <a:t> </a:t>
            </a: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Times New Roman" pitchFamily="18" charset="0"/>
              </a:rPr>
              <a:t>not</a:t>
            </a: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Times New Roman" pitchFamily="18" charset="0"/>
              </a:rPr>
              <a:t> </a:t>
            </a: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Times New Roman" pitchFamily="18" charset="0"/>
              </a:rPr>
              <a:t>a </a:t>
            </a: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change</a:t>
            </a: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in</a:t>
            </a: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method</a:t>
            </a:r>
          </a:p>
        </p:txBody>
      </p:sp>
    </p:spTree>
    <p:extLst>
      <p:ext uri="{BB962C8B-B14F-4D97-AF65-F5344CB8AC3E}">
        <p14:creationId xmlns:p14="http://schemas.microsoft.com/office/powerpoint/2010/main" val="2144498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Direct Access Storage 2"/>
          <p:cNvSpPr/>
          <p:nvPr/>
        </p:nvSpPr>
        <p:spPr>
          <a:xfrm>
            <a:off x="1835696" y="5445224"/>
            <a:ext cx="3672408" cy="1224136"/>
          </a:xfrm>
          <a:prstGeom prst="flowChartMagneticDrum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18 </a:t>
            </a:r>
            <a:r>
              <a:rPr kumimoji="0" lang="ar-EG" sz="16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column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(100×4.6 mm 3.5µm)</a:t>
            </a:r>
            <a:endParaRPr kumimoji="0" lang="ar-EG" sz="1600" b="1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urved Up Arrow 3"/>
          <p:cNvSpPr/>
          <p:nvPr/>
        </p:nvSpPr>
        <p:spPr>
          <a:xfrm>
            <a:off x="1547664" y="4005064"/>
            <a:ext cx="4104456" cy="1440160"/>
          </a:xfrm>
          <a:prstGeom prst="curvedUpArrow">
            <a:avLst>
              <a:gd name="adj1" fmla="val 21902"/>
              <a:gd name="adj2" fmla="val 51061"/>
              <a:gd name="adj3" fmla="val 24052"/>
            </a:avLst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EG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7704" y="3959262"/>
            <a:ext cx="3024336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methanol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 acetate buffer [pH 4.5]: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(55 :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99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45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v/v )</a:t>
            </a:r>
            <a:endParaRPr kumimoji="0" lang="ar-EG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5576" y="1736836"/>
            <a:ext cx="2808312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Flow rate : 1.5 ml/min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Injection volume: 10 µL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Detection : 225 nm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Temperature: 40</a:t>
            </a: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C</a:t>
            </a:r>
            <a:r>
              <a:rPr kumimoji="0" lang="ar-EG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°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EG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343413" y="462620"/>
            <a:ext cx="3286708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RP-HPLC</a:t>
            </a:r>
            <a:endParaRPr kumimoji="0" lang="ar-EG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A31BA7-781F-45C3-8D5F-885E0F332063}" type="slidenum">
              <a:rPr kumimoji="0" lang="es-ES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s-ES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671900" y="3412647"/>
            <a:ext cx="49813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HPLC chromatogram of a CTP &amp; its stress degradation products mixture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2245" y="787784"/>
            <a:ext cx="4680520" cy="258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4082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7" grpId="0"/>
      <p:bldP spid="3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457200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7518880"/>
              </p:ext>
            </p:extLst>
          </p:nvPr>
        </p:nvGraphicFramePr>
        <p:xfrm>
          <a:off x="1272026" y="980729"/>
          <a:ext cx="6477000" cy="2064408"/>
        </p:xfrm>
        <a:graphic>
          <a:graphicData uri="http://schemas.openxmlformats.org/drawingml/2006/table">
            <a:tbl>
              <a:tblPr firstRow="1" firstCol="1">
                <a:tableStyleId>{EB344D84-9AFB-497E-A393-DC336BA19D2E}</a:tableStyleId>
              </a:tblPr>
              <a:tblGrid>
                <a:gridCol w="18869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9007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4406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Parameters  </a:t>
                      </a:r>
                      <a:endParaRPr lang="en-US" sz="16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Value</a:t>
                      </a:r>
                      <a:endParaRPr lang="en-US" sz="16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406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Mobile phase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  Acetate buffer pH 4.5 : Methanol = 45:55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406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Flow rate [mL</a:t>
                      </a:r>
                      <a:r>
                        <a:rPr lang="en-US" sz="1400" b="1" u="none" strike="noStrike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/min]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   1.5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406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Temperature [°C]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   40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406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injection volume [µL]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    10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406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Wavelength [nm]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    225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2451428" y="378767"/>
            <a:ext cx="31406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u="sng" dirty="0">
                <a:solidFill>
                  <a:srgbClr val="C00000"/>
                </a:solidFill>
              </a:rPr>
              <a:t>Method parameters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FF6C6-F3DC-4349-A08A-F6F092DBF9ED}" type="slidenum">
              <a:rPr lang="en-US" smtClean="0">
                <a:solidFill>
                  <a:srgbClr val="335B74">
                    <a:lumMod val="50000"/>
                  </a:srgbClr>
                </a:solidFill>
              </a:rPr>
              <a:pPr/>
              <a:t>31</a:t>
            </a:fld>
            <a:endParaRPr lang="en-US">
              <a:solidFill>
                <a:srgbClr val="335B74">
                  <a:lumMod val="50000"/>
                </a:srgbClr>
              </a:solidFill>
            </a:endParaRPr>
          </a:p>
        </p:txBody>
      </p:sp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31" name="Rectangle 23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457056" tIns="457056" rIns="457056" bIns="457056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prstClr val="white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/>
            </a:r>
            <a:br>
              <a:rPr lang="en-US" sz="1100">
                <a:solidFill>
                  <a:prstClr val="white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endParaRPr lang="en-US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Rectangle 25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33" name="Rectangle 33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457200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306729" y="3200398"/>
            <a:ext cx="8496300" cy="3143251"/>
            <a:chOff x="266700" y="3962399"/>
            <a:chExt cx="8496300" cy="3143251"/>
          </a:xfrm>
        </p:grpSpPr>
        <p:pic>
          <p:nvPicPr>
            <p:cNvPr id="20525" name="Picture 4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00" y="3962399"/>
              <a:ext cx="8496300" cy="3143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37" name="Group 36"/>
            <p:cNvGrpSpPr/>
            <p:nvPr/>
          </p:nvGrpSpPr>
          <p:grpSpPr>
            <a:xfrm>
              <a:off x="1669290" y="3962401"/>
              <a:ext cx="6608888" cy="2000595"/>
              <a:chOff x="1669290" y="3962401"/>
              <a:chExt cx="6608888" cy="2000595"/>
            </a:xfrm>
          </p:grpSpPr>
          <p:sp>
            <p:nvSpPr>
              <p:cNvPr id="46" name="Text Box 1804"/>
              <p:cNvSpPr txBox="1">
                <a:spLocks noChangeArrowheads="1"/>
              </p:cNvSpPr>
              <p:nvPr/>
            </p:nvSpPr>
            <p:spPr bwMode="auto">
              <a:xfrm>
                <a:off x="2369475" y="3962401"/>
                <a:ext cx="316575" cy="1066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vert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marR="0" lvl="0" indent="0" defTabSz="914400" eaLnBrk="1" latinLnBrk="0" hangingPunct="1">
                  <a:lnSpc>
                    <a:spcPct val="100000"/>
                  </a:lnSpc>
                  <a:buClrTx/>
                  <a:buSzTx/>
                  <a:buFontTx/>
                  <a:buNone/>
                  <a:tabLst/>
                  <a:defRPr kumimoji="0" sz="1200" b="0" i="0" u="none" strike="noStrike" cap="none" normalizeH="0" baseline="0">
                    <a:ln>
                      <a:noFill/>
                    </a:ln>
                    <a:effectLst/>
                    <a:latin typeface="Calibri" pitchFamily="34" charset="0"/>
                    <a:ea typeface="Times New Roman" pitchFamily="18" charset="0"/>
                    <a:cs typeface="Arial" pitchFamily="34" charset="0"/>
                  </a:defRPr>
                </a:lvl1pPr>
              </a:lstStyle>
              <a:p>
                <a:r>
                  <a:rPr lang="en-US" dirty="0">
                    <a:solidFill>
                      <a:prstClr val="white"/>
                    </a:solidFill>
                  </a:rPr>
                  <a:t>Oxidation DP</a:t>
                </a:r>
              </a:p>
            </p:txBody>
          </p:sp>
          <p:grpSp>
            <p:nvGrpSpPr>
              <p:cNvPr id="36" name="Group 35"/>
              <p:cNvGrpSpPr/>
              <p:nvPr/>
            </p:nvGrpSpPr>
            <p:grpSpPr>
              <a:xfrm>
                <a:off x="1669290" y="4419600"/>
                <a:ext cx="6608888" cy="1543396"/>
                <a:chOff x="1669290" y="4419600"/>
                <a:chExt cx="6608888" cy="1543396"/>
              </a:xfrm>
            </p:grpSpPr>
            <p:sp>
              <p:nvSpPr>
                <p:cNvPr id="23" name="Text Box 1794"/>
                <p:cNvSpPr txBox="1">
                  <a:spLocks noChangeArrowheads="1"/>
                </p:cNvSpPr>
                <p:nvPr/>
              </p:nvSpPr>
              <p:spPr bwMode="auto">
                <a:xfrm>
                  <a:off x="1893225" y="4419601"/>
                  <a:ext cx="316575" cy="7836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vert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marR="0" lvl="0" indent="0" defTabSz="914400" eaLnBrk="1" latinLnBrk="0" hangingPunct="1">
                    <a:lnSpc>
                      <a:spcPct val="100000"/>
                    </a:lnSpc>
                    <a:buClrTx/>
                    <a:buSzTx/>
                    <a:buFontTx/>
                    <a:buNone/>
                    <a:tabLst/>
                    <a:defRPr kumimoji="0" sz="1200" b="0" i="0" u="none" strike="noStrike" cap="none" normalizeH="0" baseline="0">
                      <a:ln>
                        <a:noFill/>
                      </a:ln>
                      <a:effectLst/>
                      <a:latin typeface="Calibri" pitchFamily="34" charset="0"/>
                      <a:ea typeface="Times New Roman" pitchFamily="18" charset="0"/>
                      <a:cs typeface="Arial" pitchFamily="34" charset="0"/>
                    </a:defRPr>
                  </a:lvl1pPr>
                </a:lstStyle>
                <a:p>
                  <a:r>
                    <a:rPr lang="en-US" dirty="0">
                      <a:solidFill>
                        <a:prstClr val="white"/>
                      </a:solidFill>
                    </a:rPr>
                    <a:t>Basic DP</a:t>
                  </a:r>
                </a:p>
              </p:txBody>
            </p:sp>
            <p:sp>
              <p:nvSpPr>
                <p:cNvPr id="24" name="Text Box 1795"/>
                <p:cNvSpPr txBox="1">
                  <a:spLocks noChangeArrowheads="1"/>
                </p:cNvSpPr>
                <p:nvPr/>
              </p:nvSpPr>
              <p:spPr bwMode="auto">
                <a:xfrm>
                  <a:off x="1669290" y="4419601"/>
                  <a:ext cx="289933" cy="7836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vert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marR="0" lvl="0" indent="0" defTabSz="914400" eaLnBrk="1" latinLnBrk="0" hangingPunct="1">
                    <a:lnSpc>
                      <a:spcPct val="100000"/>
                    </a:lnSpc>
                    <a:buClrTx/>
                    <a:buSzTx/>
                    <a:buFontTx/>
                    <a:buNone/>
                    <a:tabLst/>
                    <a:defRPr kumimoji="0" sz="1200" b="0" i="0" u="none" strike="noStrike" cap="none" normalizeH="0" baseline="0">
                      <a:ln>
                        <a:noFill/>
                      </a:ln>
                      <a:effectLst/>
                      <a:latin typeface="Calibri" pitchFamily="34" charset="0"/>
                      <a:ea typeface="Times New Roman" pitchFamily="18" charset="0"/>
                      <a:cs typeface="Arial" pitchFamily="34" charset="0"/>
                    </a:defRPr>
                  </a:lvl1pPr>
                </a:lstStyle>
                <a:p>
                  <a:r>
                    <a:rPr lang="en-US" dirty="0">
                      <a:solidFill>
                        <a:prstClr val="white"/>
                      </a:solidFill>
                    </a:rPr>
                    <a:t>Basic DP</a:t>
                  </a:r>
                </a:p>
              </p:txBody>
            </p:sp>
            <p:sp>
              <p:nvSpPr>
                <p:cNvPr id="25" name="Text Box 1796"/>
                <p:cNvSpPr txBox="1">
                  <a:spLocks noChangeArrowheads="1"/>
                </p:cNvSpPr>
                <p:nvPr/>
              </p:nvSpPr>
              <p:spPr bwMode="auto">
                <a:xfrm>
                  <a:off x="5554381" y="5029201"/>
                  <a:ext cx="316575" cy="93379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vert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marR="0" lvl="0" indent="0" defTabSz="914400" eaLnBrk="1" latinLnBrk="0" hangingPunct="1">
                    <a:lnSpc>
                      <a:spcPct val="100000"/>
                    </a:lnSpc>
                    <a:buClrTx/>
                    <a:buSzTx/>
                    <a:buFontTx/>
                    <a:buNone/>
                    <a:tabLst/>
                    <a:defRPr kumimoji="0" sz="1200" b="0" i="0" u="none" strike="noStrike" cap="none" normalizeH="0" baseline="0">
                      <a:ln>
                        <a:noFill/>
                      </a:ln>
                      <a:effectLst/>
                      <a:latin typeface="Calibri" pitchFamily="34" charset="0"/>
                      <a:ea typeface="Times New Roman" pitchFamily="18" charset="0"/>
                      <a:cs typeface="Arial" pitchFamily="34" charset="0"/>
                    </a:defRPr>
                  </a:lvl1pPr>
                </a:lstStyle>
                <a:p>
                  <a:r>
                    <a:rPr lang="en-US" dirty="0">
                      <a:solidFill>
                        <a:prstClr val="white"/>
                      </a:solidFill>
                    </a:rPr>
                    <a:t>Photolytic DP</a:t>
                  </a:r>
                </a:p>
              </p:txBody>
            </p:sp>
            <p:sp>
              <p:nvSpPr>
                <p:cNvPr id="26" name="Text Box 1798"/>
                <p:cNvSpPr txBox="1">
                  <a:spLocks noChangeArrowheads="1"/>
                </p:cNvSpPr>
                <p:nvPr/>
              </p:nvSpPr>
              <p:spPr bwMode="auto">
                <a:xfrm>
                  <a:off x="5178254" y="5029201"/>
                  <a:ext cx="316575" cy="7976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vert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marR="0" lvl="0" indent="0" defTabSz="914400" eaLnBrk="1" latinLnBrk="0" hangingPunct="1">
                    <a:lnSpc>
                      <a:spcPct val="100000"/>
                    </a:lnSpc>
                    <a:buClrTx/>
                    <a:buSzTx/>
                    <a:buFontTx/>
                    <a:buNone/>
                    <a:tabLst/>
                    <a:defRPr kumimoji="0" sz="1200" b="0" i="0" u="none" strike="noStrike" cap="none" normalizeH="0" baseline="0">
                      <a:ln>
                        <a:noFill/>
                      </a:ln>
                      <a:effectLst/>
                      <a:latin typeface="Calibri" pitchFamily="34" charset="0"/>
                      <a:ea typeface="Times New Roman" pitchFamily="18" charset="0"/>
                      <a:cs typeface="Arial" pitchFamily="34" charset="0"/>
                    </a:defRPr>
                  </a:lvl1pPr>
                </a:lstStyle>
                <a:p>
                  <a:r>
                    <a:rPr lang="en-US" dirty="0">
                      <a:solidFill>
                        <a:prstClr val="white"/>
                      </a:solidFill>
                    </a:rPr>
                    <a:t>Acidic DP</a:t>
                  </a:r>
                </a:p>
              </p:txBody>
            </p:sp>
            <p:sp>
              <p:nvSpPr>
                <p:cNvPr id="27" name="Text Box 1799"/>
                <p:cNvSpPr txBox="1">
                  <a:spLocks noChangeArrowheads="1"/>
                </p:cNvSpPr>
                <p:nvPr/>
              </p:nvSpPr>
              <p:spPr bwMode="auto">
                <a:xfrm>
                  <a:off x="4819364" y="5029201"/>
                  <a:ext cx="316575" cy="874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vert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marR="0" lvl="0" indent="0" defTabSz="914400" eaLnBrk="1" latinLnBrk="0" hangingPunct="1">
                    <a:lnSpc>
                      <a:spcPct val="100000"/>
                    </a:lnSpc>
                    <a:buClrTx/>
                    <a:buSzTx/>
                    <a:buFontTx/>
                    <a:buNone/>
                    <a:tabLst/>
                    <a:defRPr kumimoji="0" sz="1200" b="0" i="0" u="none" strike="noStrike" cap="none" normalizeH="0" baseline="0">
                      <a:ln>
                        <a:noFill/>
                      </a:ln>
                      <a:effectLst/>
                      <a:latin typeface="Calibri" pitchFamily="34" charset="0"/>
                      <a:ea typeface="Times New Roman" pitchFamily="18" charset="0"/>
                      <a:cs typeface="Arial" pitchFamily="34" charset="0"/>
                    </a:defRPr>
                  </a:lvl1pPr>
                </a:lstStyle>
                <a:p>
                  <a:r>
                    <a:rPr lang="en-US" dirty="0">
                      <a:solidFill>
                        <a:prstClr val="white"/>
                      </a:solidFill>
                    </a:rPr>
                    <a:t>Thermal DP</a:t>
                  </a:r>
                </a:p>
              </p:txBody>
            </p:sp>
            <p:sp>
              <p:nvSpPr>
                <p:cNvPr id="28" name="Text Box 1801"/>
                <p:cNvSpPr txBox="1">
                  <a:spLocks noChangeArrowheads="1"/>
                </p:cNvSpPr>
                <p:nvPr/>
              </p:nvSpPr>
              <p:spPr bwMode="auto">
                <a:xfrm>
                  <a:off x="7961603" y="5029201"/>
                  <a:ext cx="316575" cy="7354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vert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200" dirty="0">
                      <a:solidFill>
                        <a:prstClr val="white"/>
                      </a:solidFill>
                      <a:latin typeface="Calibri" pitchFamily="34" charset="0"/>
                      <a:ea typeface="Times New Roman" pitchFamily="18" charset="0"/>
                      <a:cs typeface="Arial" pitchFamily="34" charset="0"/>
                    </a:rPr>
                    <a:t>Acidic DP</a:t>
                  </a:r>
                  <a:endParaRPr lang="en-US" sz="1200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9" name="Text Box 1804"/>
                <p:cNvSpPr txBox="1">
                  <a:spLocks noChangeArrowheads="1"/>
                </p:cNvSpPr>
                <p:nvPr/>
              </p:nvSpPr>
              <p:spPr bwMode="auto">
                <a:xfrm>
                  <a:off x="2636253" y="4419600"/>
                  <a:ext cx="316575" cy="8599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vert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marR="0" lvl="0" indent="0" defTabSz="914400" eaLnBrk="1" latinLnBrk="0" hangingPunct="1">
                    <a:lnSpc>
                      <a:spcPct val="100000"/>
                    </a:lnSpc>
                    <a:buClrTx/>
                    <a:buSzTx/>
                    <a:buFontTx/>
                    <a:buNone/>
                    <a:tabLst/>
                    <a:defRPr kumimoji="0" sz="1200" b="0" i="0" u="none" strike="noStrike" cap="none" normalizeH="0" baseline="0">
                      <a:ln>
                        <a:noFill/>
                      </a:ln>
                      <a:effectLst/>
                      <a:latin typeface="Calibri" pitchFamily="34" charset="0"/>
                      <a:ea typeface="Times New Roman" pitchFamily="18" charset="0"/>
                      <a:cs typeface="Arial" pitchFamily="34" charset="0"/>
                    </a:defRPr>
                  </a:lvl1pPr>
                </a:lstStyle>
                <a:p>
                  <a:r>
                    <a:rPr lang="en-US" dirty="0">
                      <a:solidFill>
                        <a:prstClr val="white"/>
                      </a:solidFill>
                    </a:rPr>
                    <a:t>Thermal DP</a:t>
                  </a:r>
                </a:p>
              </p:txBody>
            </p:sp>
            <p:sp>
              <p:nvSpPr>
                <p:cNvPr id="30" name="Text Box 1806"/>
                <p:cNvSpPr txBox="1">
                  <a:spLocks noChangeArrowheads="1"/>
                </p:cNvSpPr>
                <p:nvPr/>
              </p:nvSpPr>
              <p:spPr bwMode="auto">
                <a:xfrm>
                  <a:off x="2996710" y="5029201"/>
                  <a:ext cx="316575" cy="79885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vert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marR="0" lvl="0" indent="0" defTabSz="914400" eaLnBrk="1" latinLnBrk="0" hangingPunct="1">
                    <a:lnSpc>
                      <a:spcPct val="100000"/>
                    </a:lnSpc>
                    <a:buClrTx/>
                    <a:buSzTx/>
                    <a:buFontTx/>
                    <a:buNone/>
                    <a:tabLst/>
                    <a:defRPr kumimoji="0" sz="1200" b="0" i="0" u="none" strike="noStrike" cap="none" normalizeH="0" baseline="0">
                      <a:ln>
                        <a:noFill/>
                      </a:ln>
                      <a:effectLst/>
                      <a:latin typeface="Calibri" pitchFamily="34" charset="0"/>
                      <a:ea typeface="Times New Roman" pitchFamily="18" charset="0"/>
                      <a:cs typeface="Arial" pitchFamily="34" charset="0"/>
                    </a:defRPr>
                  </a:lvl1pPr>
                </a:lstStyle>
                <a:p>
                  <a:r>
                    <a:rPr lang="en-US" dirty="0">
                      <a:solidFill>
                        <a:prstClr val="white"/>
                      </a:solidFill>
                    </a:rPr>
                    <a:t>Acidic DP</a:t>
                  </a:r>
                </a:p>
              </p:txBody>
            </p:sp>
          </p:grpSp>
        </p:grpSp>
      </p:grpSp>
      <p:sp>
        <p:nvSpPr>
          <p:cNvPr id="39" name="TextBox 38"/>
          <p:cNvSpPr txBox="1"/>
          <p:nvPr/>
        </p:nvSpPr>
        <p:spPr>
          <a:xfrm>
            <a:off x="228600" y="6343650"/>
            <a:ext cx="6477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600" b="1" dirty="0">
                <a:solidFill>
                  <a:srgbClr val="C00000"/>
                </a:solidFill>
              </a:rPr>
              <a:t>Typical development solution chromatogram</a:t>
            </a:r>
          </a:p>
        </p:txBody>
      </p:sp>
    </p:spTree>
    <p:extLst/>
  </p:cSld>
  <p:clrMapOvr>
    <a:masterClrMapping/>
  </p:clrMapOvr>
  <p:transition spd="slow"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FF6C6-F3DC-4349-A08A-F6F092DBF9ED}" type="slidenum">
              <a:rPr lang="en-US" smtClean="0">
                <a:solidFill>
                  <a:srgbClr val="335B74">
                    <a:lumMod val="50000"/>
                  </a:srgbClr>
                </a:solidFill>
              </a:rPr>
              <a:pPr/>
              <a:t>32</a:t>
            </a:fld>
            <a:endParaRPr lang="en-US">
              <a:solidFill>
                <a:srgbClr val="335B74">
                  <a:lumMod val="50000"/>
                </a:srgbClr>
              </a:solidFill>
            </a:endParaRPr>
          </a:p>
        </p:txBody>
      </p:sp>
      <p:pic>
        <p:nvPicPr>
          <p:cNvPr id="20" name="Picture 19"/>
          <p:cNvPicPr/>
          <p:nvPr/>
        </p:nvPicPr>
        <p:blipFill>
          <a:blip r:embed="rId2" cstate="print">
            <a:duotone>
              <a:prstClr val="black"/>
              <a:sysClr val="window" lastClr="FFFFFF">
                <a:tint val="45000"/>
                <a:satMod val="400000"/>
              </a:sys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64" y="1340768"/>
            <a:ext cx="8915400" cy="3168352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755576" y="4869160"/>
            <a:ext cx="734481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>
              <a:spcAft>
                <a:spcPts val="0"/>
              </a:spcAft>
            </a:pPr>
            <a:r>
              <a:rPr lang="en-US" sz="2200" b="1" dirty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Chromatograms showing CTP spiked with forced degradation products and placebo chromatogram, indicating absence of interference</a:t>
            </a:r>
            <a:endParaRPr lang="en-GB" sz="2200" b="1" dirty="0">
              <a:solidFill>
                <a:srgbClr val="C00000"/>
              </a:solidFill>
              <a:effectLst/>
              <a:latin typeface="Times New Roman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15484043"/>
      </p:ext>
    </p:extLst>
  </p:cSld>
  <p:clrMapOvr>
    <a:masterClrMapping/>
  </p:clrMapOvr>
  <p:transition spd="slow">
    <p:wip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575496"/>
              </p:ext>
            </p:extLst>
          </p:nvPr>
        </p:nvGraphicFramePr>
        <p:xfrm>
          <a:off x="899592" y="2204864"/>
          <a:ext cx="7776867" cy="4320479"/>
        </p:xfrm>
        <a:graphic>
          <a:graphicData uri="http://schemas.openxmlformats.org/drawingml/2006/table">
            <a:tbl>
              <a:tblPr firstRow="1" firstCol="1" bandRow="1">
                <a:tableStyleId>{EB344D84-9AFB-497E-A393-DC336BA19D2E}</a:tableStyleId>
              </a:tblPr>
              <a:tblGrid>
                <a:gridCol w="135431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80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65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4295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3697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6751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6751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6751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67516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67516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67516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67516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67516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67516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67516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67516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67516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330086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1317756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</a:tblGrid>
              <a:tr h="6946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Parameters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DP 1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DP2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DP 3</a:t>
                      </a:r>
                    </a:p>
                  </a:txBody>
                  <a:tcPr marL="68580" marR="68580" marT="0" marB="0" vert="vert270"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DP 4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DP 5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CTP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DP 6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DP 7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DP 8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DP 9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Reference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value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69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Resolution (R)</a:t>
                      </a:r>
                      <a:endParaRPr lang="en-US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1.95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5.3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2.7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3.16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C00000"/>
                          </a:solidFill>
                          <a:effectLst/>
                        </a:rPr>
                        <a:t>5.56</a:t>
                      </a:r>
                      <a:endParaRPr lang="en-US" sz="14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C00000"/>
                          </a:solidFill>
                          <a:effectLst/>
                        </a:rPr>
                        <a:t>6.21</a:t>
                      </a:r>
                      <a:endParaRPr lang="en-US" sz="14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1.1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2.25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8.44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R &gt;1.5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9753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Selectivity factor (α)</a:t>
                      </a:r>
                      <a:endParaRPr lang="en-US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1.14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1.07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1.01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1.19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C00000"/>
                          </a:solidFill>
                          <a:effectLst/>
                        </a:rPr>
                        <a:t>1.32</a:t>
                      </a:r>
                      <a:endParaRPr lang="en-US" sz="14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C00000"/>
                          </a:solidFill>
                          <a:effectLst/>
                        </a:rPr>
                        <a:t>1.36</a:t>
                      </a:r>
                      <a:endParaRPr lang="en-US" sz="14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1.05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1.11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1.49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&gt;1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4630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CTP Asymmetry factor (As)</a:t>
                      </a:r>
                      <a:endParaRPr lang="en-US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 gridSpan="17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0.95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0.9-1.2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9753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CTP Capacity factor (K΄)</a:t>
                      </a:r>
                      <a:endParaRPr lang="en-US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 gridSpan="17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2.82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1–10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9753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CTP Column efficiency (N)</a:t>
                      </a:r>
                      <a:endParaRPr lang="en-US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 gridSpan="17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6700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&gt;2000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971800" y="228600"/>
            <a:ext cx="2971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n-US" sz="2400" b="1" u="sng" dirty="0">
                <a:solidFill>
                  <a:srgbClr val="C00000"/>
                </a:solidFill>
              </a:rPr>
              <a:t>Method validation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FF6C6-F3DC-4349-A08A-F6F092DBF9ED}" type="slidenum">
              <a:rPr lang="en-US" smtClean="0">
                <a:solidFill>
                  <a:srgbClr val="335B74">
                    <a:lumMod val="50000"/>
                  </a:srgbClr>
                </a:solidFill>
              </a:rPr>
              <a:pPr/>
              <a:t>33</a:t>
            </a:fld>
            <a:endParaRPr lang="en-US">
              <a:solidFill>
                <a:srgbClr val="335B74">
                  <a:lumMod val="50000"/>
                </a:srgb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1520" y="836712"/>
            <a:ext cx="8784976" cy="1107996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r>
              <a:rPr lang="en-GB" sz="2200" b="1" dirty="0">
                <a:solidFill>
                  <a:schemeClr val="bg1"/>
                </a:solidFill>
              </a:rPr>
              <a:t>The chromatographic selectivity factor and chromatographic resolution between CTP and degradation products results  indicate method specificity.</a:t>
            </a:r>
          </a:p>
        </p:txBody>
      </p:sp>
    </p:spTree>
    <p:extLst/>
  </p:cSld>
  <p:clrMapOvr>
    <a:masterClrMapping/>
  </p:clrMapOvr>
  <p:transition spd="slow">
    <p:wip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AB8FD-7AB9-456C-982F-37534A9264F4}" type="slidenum">
              <a:rPr lang="en-US" smtClean="0">
                <a:solidFill>
                  <a:srgbClr val="335B74">
                    <a:lumMod val="50000"/>
                  </a:srgbClr>
                </a:solidFill>
              </a:rPr>
              <a:pPr/>
              <a:t>34</a:t>
            </a:fld>
            <a:endParaRPr lang="en-US">
              <a:solidFill>
                <a:srgbClr val="335B74">
                  <a:lumMod val="50000"/>
                </a:srgbClr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1208580"/>
              </p:ext>
            </p:extLst>
          </p:nvPr>
        </p:nvGraphicFramePr>
        <p:xfrm>
          <a:off x="1000360" y="1484784"/>
          <a:ext cx="7532079" cy="41113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r:id="rId3" imgW="5486400" imgH="3657600" progId="">
                  <p:embed/>
                </p:oleObj>
              </mc:Choice>
              <mc:Fallback>
                <p:oleObj r:id="rId3" imgW="5486400" imgH="3657600" progId="">
                  <p:embed/>
                  <p:pic>
                    <p:nvPicPr>
                      <p:cNvPr id="0" name="Picture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360" y="1484784"/>
                        <a:ext cx="7532079" cy="41113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323528" y="500904"/>
            <a:ext cx="8568952" cy="769441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r>
              <a:rPr lang="en-GB" sz="2200" b="1" dirty="0">
                <a:solidFill>
                  <a:schemeClr val="bg2"/>
                </a:solidFill>
              </a:rPr>
              <a:t>A calibration curve was constructed by plotting the peak area versus concentration of CTP in range of 90-675µg mL-1, </a:t>
            </a:r>
          </a:p>
        </p:txBody>
      </p:sp>
    </p:spTree>
    <p:extLst>
      <p:ext uri="{BB962C8B-B14F-4D97-AF65-F5344CB8AC3E}">
        <p14:creationId xmlns:p14="http://schemas.microsoft.com/office/powerpoint/2010/main" val="4124934539"/>
      </p:ext>
    </p:extLst>
  </p:cSld>
  <p:clrMapOvr>
    <a:masterClrMapping/>
  </p:clrMapOvr>
  <p:transition spd="slow">
    <p:wip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8595" y="1296997"/>
            <a:ext cx="85011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atin typeface="+mj-lt"/>
              </a:rPr>
              <a:t>Results of assay validation parameters of the proposed HPLC method for determination of CTP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1066800" y="1991159"/>
          <a:ext cx="7086600" cy="4045867"/>
        </p:xfrm>
        <a:graphic>
          <a:graphicData uri="http://schemas.openxmlformats.org/drawingml/2006/table">
            <a:tbl>
              <a:tblPr firstRow="1" firstCol="1" bandRow="1">
                <a:tableStyleId>{6E25E649-3F16-4E02-A733-19D2CDBF48F0}</a:tableStyleId>
              </a:tblPr>
              <a:tblGrid>
                <a:gridCol w="20764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0101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602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Method parameter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493" marR="174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HPLC method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493" marR="17493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881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Linearity range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493" marR="174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90-675 µgmL</a:t>
                      </a:r>
                      <a:r>
                        <a:rPr lang="en-US" sz="1200" baseline="30000" dirty="0">
                          <a:effectLst/>
                        </a:rPr>
                        <a:t>-1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493" marR="17493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4704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sng" dirty="0">
                          <a:effectLst/>
                        </a:rPr>
                        <a:t>Regression equation (A = </a:t>
                      </a:r>
                      <a:r>
                        <a:rPr lang="en-US" sz="1200" u="sng" dirty="0" err="1">
                          <a:effectLst/>
                        </a:rPr>
                        <a:t>bC</a:t>
                      </a:r>
                      <a:r>
                        <a:rPr lang="en-US" sz="1200" u="sng" dirty="0">
                          <a:effectLst/>
                        </a:rPr>
                        <a:t> + a)*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493" marR="17493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78816">
                <a:tc>
                  <a:txBody>
                    <a:bodyPr/>
                    <a:lstStyle/>
                    <a:p>
                      <a:pPr marL="342900" marR="0" lvl="0" indent="-34290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effectLst/>
                        </a:rPr>
                        <a:t>Intercept (a)</a:t>
                      </a:r>
                      <a:endParaRPr lang="en-US" sz="120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17493" marR="174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30.2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493" marR="17493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34112">
                <a:tc>
                  <a:txBody>
                    <a:bodyPr/>
                    <a:lstStyle/>
                    <a:p>
                      <a:pPr marL="342900" marR="0" lvl="0" indent="-34290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effectLst/>
                        </a:rPr>
                        <a:t>Slope (b)</a:t>
                      </a:r>
                      <a:endParaRPr lang="en-US" sz="120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17493" marR="174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13.1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493" marR="17493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12928">
                <a:tc>
                  <a:txBody>
                    <a:bodyPr/>
                    <a:lstStyle/>
                    <a:p>
                      <a:pPr marL="342900" marR="0" lvl="0" indent="-34290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effectLst/>
                        </a:rPr>
                        <a:t>Correlation coefficient (r)</a:t>
                      </a:r>
                      <a:endParaRPr lang="en-US" sz="120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17493" marR="174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0.9999</a:t>
                      </a:r>
                      <a:endParaRPr lang="en-US" sz="1200" b="1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493" marR="17493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4704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sng" dirty="0">
                          <a:effectLst/>
                        </a:rPr>
                        <a:t>Accuracy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493" marR="17493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7881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Mean ± St.dev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493" marR="174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100.4 ± 0.28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493" marR="17493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47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50%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493" marR="174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100.50 %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493" marR="17493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894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100%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493" marR="174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100.64 %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493" marR="17493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894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150%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493" marR="174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100.06 %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493" marR="17493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4704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sng" dirty="0">
                          <a:effectLst/>
                        </a:rPr>
                        <a:t>Precision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493" marR="17493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788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(Intraday %RSD)</a:t>
                      </a:r>
                      <a:r>
                        <a:rPr lang="en-US" sz="1200" baseline="30000" dirty="0">
                          <a:effectLst/>
                        </a:rPr>
                        <a:t>b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493" marR="174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0.11 %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493" marR="17493" marT="0" marB="0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788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</a:t>
                      </a:r>
                      <a:r>
                        <a:rPr lang="en-US" sz="1200" dirty="0" err="1">
                          <a:effectLst/>
                        </a:rPr>
                        <a:t>Interday</a:t>
                      </a:r>
                      <a:r>
                        <a:rPr lang="en-US" sz="1200" dirty="0">
                          <a:effectLst/>
                        </a:rPr>
                        <a:t> %RSD)</a:t>
                      </a:r>
                      <a:r>
                        <a:rPr lang="en-US" sz="1200" baseline="30000" dirty="0">
                          <a:effectLst/>
                        </a:rPr>
                        <a:t>c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493" marR="174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0.44 %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493" marR="17493" marT="0" marB="0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788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t-test (2.228)</a:t>
                      </a:r>
                      <a:r>
                        <a:rPr lang="en-US" sz="1200" baseline="30000" dirty="0">
                          <a:effectLst/>
                        </a:rPr>
                        <a:t>d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493" marR="174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0.62</a:t>
                      </a:r>
                      <a:endParaRPr lang="en-US" sz="1200" b="1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493" marR="17493" marT="0" marB="0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1341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sng" dirty="0">
                          <a:effectLst/>
                        </a:rPr>
                        <a:t>Robustness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493" marR="174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100.1 – 100.7 %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493" marR="17493" marT="0" marB="0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1341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LOD [µg mL</a:t>
                      </a:r>
                      <a:r>
                        <a:rPr lang="en-US" sz="1200" baseline="30000" dirty="0">
                          <a:effectLst/>
                        </a:rPr>
                        <a:t>-1</a:t>
                      </a:r>
                      <a:r>
                        <a:rPr lang="en-US" sz="1200" dirty="0">
                          <a:effectLst/>
                        </a:rPr>
                        <a:t>]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493" marR="174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5.31</a:t>
                      </a:r>
                      <a:endParaRPr lang="en-US" sz="1200" b="1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493" marR="17493" marT="0" marB="0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1341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LOQ [µg</a:t>
                      </a:r>
                      <a:r>
                        <a:rPr lang="en-US" sz="1200" baseline="0" dirty="0">
                          <a:effectLst/>
                        </a:rPr>
                        <a:t> </a:t>
                      </a:r>
                      <a:r>
                        <a:rPr lang="en-US" sz="1200" dirty="0">
                          <a:effectLst/>
                        </a:rPr>
                        <a:t>mL</a:t>
                      </a:r>
                      <a:r>
                        <a:rPr lang="en-US" sz="1200" baseline="30000" dirty="0">
                          <a:effectLst/>
                        </a:rPr>
                        <a:t>-1</a:t>
                      </a:r>
                      <a:r>
                        <a:rPr lang="en-US" sz="1200" dirty="0">
                          <a:effectLst/>
                        </a:rPr>
                        <a:t>]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493" marR="1749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16.1</a:t>
                      </a:r>
                      <a:endParaRPr lang="en-US" sz="1200" b="1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493" marR="17493" marT="0" marB="0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666114" y="5975471"/>
            <a:ext cx="7887971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</a:rPr>
              <a:t>*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</a:rPr>
              <a:t>A is the peak area and C is the concentration.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</a:rPr>
              <a:t>b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</a:rPr>
              <a:t> Intraday precision (6different determinations at 100%  concentrations of / 2 replicate each (n=6))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3000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</a:rPr>
              <a:t>c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</a:rPr>
              <a:t>Interday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</a:rPr>
              <a:t> precision (6 different determinations at 100%  concentrations of / 2 replicate each (n=6)).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3000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</a:rPr>
              <a:t>d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</a:rPr>
              <a:t>t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</a:rPr>
              <a:t>-tabulated for degree of freedom=10, two sided test at α=0.05.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FF6C6-F3DC-4349-A08A-F6F092DBF9ED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title"/>
          </p:nvPr>
        </p:nvSpPr>
        <p:spPr>
          <a:xfrm>
            <a:off x="1564201" y="563286"/>
            <a:ext cx="6589199" cy="716658"/>
          </a:xfrm>
        </p:spPr>
        <p:txBody>
          <a:bodyPr/>
          <a:lstStyle/>
          <a:p>
            <a:r>
              <a:rPr lang="en-US" sz="4000" b="1" dirty="0">
                <a:cs typeface="Iskoola Pota" pitchFamily="34" charset="0"/>
              </a:rPr>
              <a:t>Method validation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436402376"/>
      </p:ext>
    </p:extLst>
  </p:cSld>
  <p:clrMapOvr>
    <a:masterClrMapping/>
  </p:clrMapOvr>
  <p:transition spd="slow">
    <p:wip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FF6C6-F3DC-4349-A08A-F6F092DBF9ED}" type="slidenum">
              <a:rPr lang="en-US" smtClean="0"/>
              <a:pPr/>
              <a:t>36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6324618"/>
              </p:ext>
            </p:extLst>
          </p:nvPr>
        </p:nvGraphicFramePr>
        <p:xfrm>
          <a:off x="1475656" y="2480998"/>
          <a:ext cx="7324365" cy="28803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31390">
                  <a:extLst>
                    <a:ext uri="{9D8B030D-6E8A-4147-A177-3AD203B41FA5}">
                      <a16:colId xmlns:a16="http://schemas.microsoft.com/office/drawing/2014/main" xmlns="" val="1376562689"/>
                    </a:ext>
                  </a:extLst>
                </a:gridCol>
                <a:gridCol w="2024455">
                  <a:extLst>
                    <a:ext uri="{9D8B030D-6E8A-4147-A177-3AD203B41FA5}">
                      <a16:colId xmlns:a16="http://schemas.microsoft.com/office/drawing/2014/main" xmlns="" val="2724603389"/>
                    </a:ext>
                  </a:extLst>
                </a:gridCol>
                <a:gridCol w="1624544">
                  <a:extLst>
                    <a:ext uri="{9D8B030D-6E8A-4147-A177-3AD203B41FA5}">
                      <a16:colId xmlns:a16="http://schemas.microsoft.com/office/drawing/2014/main" xmlns="" val="1652153913"/>
                    </a:ext>
                  </a:extLst>
                </a:gridCol>
                <a:gridCol w="1543976">
                  <a:extLst>
                    <a:ext uri="{9D8B030D-6E8A-4147-A177-3AD203B41FA5}">
                      <a16:colId xmlns:a16="http://schemas.microsoft.com/office/drawing/2014/main" xmlns="" val="2844207556"/>
                    </a:ext>
                  </a:extLst>
                </a:gridCol>
              </a:tblGrid>
              <a:tr h="667919"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Dosage form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Claimed [mg mL</a:t>
                      </a:r>
                      <a:r>
                        <a:rPr lang="en-US" sz="1200" baseline="30000" dirty="0">
                          <a:effectLst/>
                        </a:rPr>
                        <a:t>-1</a:t>
                      </a:r>
                      <a:r>
                        <a:rPr lang="en-US" sz="1200" dirty="0">
                          <a:effectLst/>
                        </a:rPr>
                        <a:t>]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Found[mg mL</a:t>
                      </a:r>
                      <a:r>
                        <a:rPr lang="en-US" sz="1200" baseline="30000">
                          <a:effectLst/>
                        </a:rPr>
                        <a:t>-1</a:t>
                      </a:r>
                      <a:r>
                        <a:rPr lang="en-US" sz="1200">
                          <a:effectLst/>
                        </a:rPr>
                        <a:t>]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Recovery%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961876433"/>
                  </a:ext>
                </a:extLst>
              </a:tr>
              <a:tr h="364618">
                <a:tc rowSpan="5"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Giasion</a:t>
                      </a:r>
                      <a:r>
                        <a:rPr lang="en-US" sz="1200" baseline="30000" dirty="0">
                          <a:effectLst/>
                        </a:rPr>
                        <a:t>®</a:t>
                      </a:r>
                      <a:r>
                        <a:rPr lang="en-US" sz="1200" dirty="0">
                          <a:effectLst/>
                        </a:rPr>
                        <a:t>400 Tablet </a:t>
                      </a:r>
                      <a:endParaRPr lang="en-GB" sz="1400" dirty="0">
                        <a:effectLst/>
                      </a:endParaRPr>
                    </a:p>
                    <a:p>
                      <a:pPr indent="18034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Lot No. EE0279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5"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0.450</a:t>
                      </a:r>
                      <a:endParaRPr lang="en-GB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0.457</a:t>
                      </a:r>
                      <a:endParaRPr lang="en-GB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101.56</a:t>
                      </a:r>
                      <a:endParaRPr lang="en-GB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344778574"/>
                  </a:ext>
                </a:extLst>
              </a:tr>
              <a:tr h="36955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1400" b="1">
                          <a:effectLst/>
                        </a:rPr>
                        <a:t>0.448</a:t>
                      </a:r>
                      <a:endParaRPr lang="en-GB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1400" b="1">
                          <a:effectLst/>
                        </a:rPr>
                        <a:t>99.56</a:t>
                      </a:r>
                      <a:endParaRPr lang="en-GB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182482236"/>
                  </a:ext>
                </a:extLst>
              </a:tr>
              <a:tr h="36955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1400" b="1">
                          <a:effectLst/>
                        </a:rPr>
                        <a:t>0.451</a:t>
                      </a:r>
                      <a:endParaRPr lang="en-GB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1400" b="1">
                          <a:effectLst/>
                        </a:rPr>
                        <a:t>100.22</a:t>
                      </a:r>
                      <a:endParaRPr lang="en-GB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744227186"/>
                  </a:ext>
                </a:extLst>
              </a:tr>
              <a:tr h="36955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1400" b="1">
                          <a:effectLst/>
                        </a:rPr>
                        <a:t>0.447</a:t>
                      </a:r>
                      <a:endParaRPr lang="en-GB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1400" b="1">
                          <a:effectLst/>
                        </a:rPr>
                        <a:t>99.33</a:t>
                      </a:r>
                      <a:endParaRPr lang="en-GB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015766705"/>
                  </a:ext>
                </a:extLst>
              </a:tr>
              <a:tr h="36955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1400" b="1">
                          <a:effectLst/>
                        </a:rPr>
                        <a:t>0.455</a:t>
                      </a:r>
                      <a:endParaRPr lang="en-GB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1400" b="1">
                          <a:effectLst/>
                        </a:rPr>
                        <a:t>101.11</a:t>
                      </a:r>
                      <a:endParaRPr lang="en-GB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96069840"/>
                  </a:ext>
                </a:extLst>
              </a:tr>
              <a:tr h="369557">
                <a:tc gridSpan="2">
                  <a:txBody>
                    <a:bodyPr/>
                    <a:lstStyle/>
                    <a:p>
                      <a:pPr indent="18034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Mean  ± SD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1400" b="1">
                          <a:effectLst/>
                        </a:rPr>
                        <a:t> </a:t>
                      </a:r>
                      <a:endParaRPr lang="en-GB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effectLst/>
                        </a:rPr>
                        <a:t>100.36±0.96</a:t>
                      </a:r>
                      <a:endParaRPr lang="en-GB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973063084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96673" y="1399008"/>
            <a:ext cx="7976872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80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Low"/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Determination of Cefditoren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pivoxil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pharmaceutical formulation (</a:t>
            </a:r>
            <a:r>
              <a:rPr lang="en-US" sz="2200" b="1" dirty="0">
                <a:solidFill>
                  <a:srgbClr val="C00000"/>
                </a:solidFill>
                <a:latin typeface="Corbel" panose="020B0503020204020204" pitchFamily="34" charset="0"/>
              </a:rPr>
              <a:t>Giasion</a:t>
            </a:r>
            <a:r>
              <a:rPr lang="en-US" sz="2200" b="1" baseline="30000" dirty="0">
                <a:solidFill>
                  <a:srgbClr val="C00000"/>
                </a:solidFill>
                <a:latin typeface="Corbel" panose="020B0503020204020204" pitchFamily="34" charset="0"/>
              </a:rPr>
              <a:t>®</a:t>
            </a:r>
            <a:r>
              <a:rPr lang="en-US" sz="2200" b="1" dirty="0">
                <a:solidFill>
                  <a:srgbClr val="C00000"/>
                </a:solidFill>
                <a:latin typeface="Corbel" panose="020B0503020204020204" pitchFamily="34" charset="0"/>
              </a:rPr>
              <a:t>400 Tablet </a:t>
            </a:r>
            <a:r>
              <a:rPr lang="en-US" sz="2200" b="1" dirty="0"/>
              <a:t>) 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 the proposed HPLC method</a:t>
            </a:r>
            <a:endParaRPr kumimoji="0" lang="en-US" altLang="en-US" sz="2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767" y="247047"/>
            <a:ext cx="2404588" cy="9868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  <a:sp3d contourW="12700">
            <a:contourClr>
              <a:srgbClr val="002060"/>
            </a:contourClr>
          </a:sp3d>
        </p:spPr>
      </p:pic>
      <p:sp>
        <p:nvSpPr>
          <p:cNvPr id="2" name="Rectangle 1"/>
          <p:cNvSpPr/>
          <p:nvPr/>
        </p:nvSpPr>
        <p:spPr>
          <a:xfrm>
            <a:off x="629817" y="5385320"/>
            <a:ext cx="81702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Low">
              <a:lnSpc>
                <a:spcPct val="150000"/>
              </a:lnSpc>
              <a:spcAft>
                <a:spcPts val="600"/>
              </a:spcAft>
            </a:pPr>
            <a:r>
              <a:rPr lang="en-US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Giasion</a:t>
            </a:r>
            <a:r>
              <a:rPr lang="en-US" b="1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film coated tablets by </a:t>
            </a:r>
            <a:r>
              <a:rPr lang="en-US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Zambon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claimed to contain 490.2 mg of </a:t>
            </a:r>
            <a:r>
              <a:rPr lang="en-US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cefditoren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pivoxil</a:t>
            </a:r>
            <a:r>
              <a:rPr lang="en-US" b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tablet = 400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mg of </a:t>
            </a:r>
            <a:r>
              <a:rPr lang="en-US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cefditoren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060380"/>
      </p:ext>
    </p:extLst>
  </p:cSld>
  <p:clrMapOvr>
    <a:masterClrMapping/>
  </p:clrMapOvr>
  <p:transition spd="slow">
    <p:wip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6052926"/>
              </p:ext>
            </p:extLst>
          </p:nvPr>
        </p:nvGraphicFramePr>
        <p:xfrm>
          <a:off x="609600" y="1828800"/>
          <a:ext cx="7227242" cy="2851387"/>
        </p:xfrm>
        <a:graphic>
          <a:graphicData uri="http://schemas.openxmlformats.org/drawingml/2006/table">
            <a:tbl>
              <a:tblPr firstRow="1" firstCol="1" bandRow="1">
                <a:tableStyleId>{EB344D84-9AFB-497E-A393-DC336BA19D2E}</a:tableStyleId>
              </a:tblPr>
              <a:tblGrid>
                <a:gridCol w="25845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6773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7493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84381">
                <a:tc rowSpan="2">
                  <a:txBody>
                    <a:bodyPr/>
                    <a:lstStyle/>
                    <a:p>
                      <a:pPr marL="3429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Item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29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Cefditoren pivoxil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B w="25400" cmpd="sng">
                      <a:noFill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57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Proposed method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25400" cmpd="sng">
                      <a:noFill/>
                    </a:lnL>
                    <a:lnT w="254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</a:endParaRPr>
                    </a:p>
                    <a:p>
                      <a:pPr marL="3429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Reported method </a:t>
                      </a:r>
                      <a:r>
                        <a:rPr lang="en-US" sz="1600" b="1" baseline="30000" dirty="0">
                          <a:effectLst/>
                        </a:rPr>
                        <a:t>a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T w="254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4381">
                <a:tc>
                  <a:txBody>
                    <a:bodyPr/>
                    <a:lstStyle/>
                    <a:p>
                      <a:pPr marL="3429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Mean ± </a:t>
                      </a:r>
                      <a:r>
                        <a:rPr lang="en-US" sz="1600" dirty="0" err="1">
                          <a:effectLst/>
                        </a:rPr>
                        <a:t>St.dev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99.89±0.69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3429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99.92±0.60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4381">
                <a:tc>
                  <a:txBody>
                    <a:bodyPr/>
                    <a:lstStyle/>
                    <a:p>
                      <a:pPr marL="3429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                                  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7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7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4381">
                <a:tc>
                  <a:txBody>
                    <a:bodyPr/>
                    <a:lstStyle/>
                    <a:p>
                      <a:pPr marL="3429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Variance                     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0.48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0.36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4381">
                <a:tc>
                  <a:txBody>
                    <a:bodyPr/>
                    <a:lstStyle/>
                    <a:p>
                      <a:pPr marL="3429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F- value ( 4.28 )</a:t>
                      </a:r>
                      <a:r>
                        <a:rPr lang="en-US" sz="1600" baseline="30000" dirty="0">
                          <a:effectLst/>
                        </a:rPr>
                        <a:t>b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29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0.75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88234">
                <a:tc>
                  <a:txBody>
                    <a:bodyPr/>
                    <a:lstStyle/>
                    <a:p>
                      <a:pPr marL="3429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Student's t-test   (2.45)</a:t>
                      </a:r>
                      <a:r>
                        <a:rPr lang="en-US" sz="1600" baseline="30000" dirty="0">
                          <a:effectLst/>
                        </a:rPr>
                        <a:t>b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29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0.09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13221" y="4953000"/>
            <a:ext cx="7620000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baseline="300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a</a:t>
            </a:r>
            <a:r>
              <a:rPr lang="en-US" sz="1400" b="1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Reported method: HPLC method, C18, water- Acetonitrile (50: 50, v/v) as a mobile phase, flow rate of 1.2 ml min</a:t>
            </a:r>
            <a:r>
              <a:rPr lang="en-US" sz="1400" b="1" baseline="300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-1</a:t>
            </a:r>
            <a:r>
              <a:rPr lang="en-US" sz="1400" b="1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and UV detection at 218 nm.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baseline="300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b </a:t>
            </a:r>
            <a:r>
              <a:rPr lang="en-US" sz="1400" b="1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The figures in parenthesis are the corresponding tabulated values at α= 0.05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31640" y="457891"/>
            <a:ext cx="868606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en-US" sz="2200" b="1" dirty="0">
                <a:solidFill>
                  <a:srgbClr val="C00000"/>
                </a:solidFill>
              </a:rPr>
              <a:t>Statistical comparison between proposed and</a:t>
            </a:r>
          </a:p>
          <a:p>
            <a:pPr defTabSz="457200"/>
            <a:r>
              <a:rPr lang="en-US" sz="2200" b="1" dirty="0">
                <a:solidFill>
                  <a:srgbClr val="C00000"/>
                </a:solidFill>
              </a:rPr>
              <a:t>reported method for the determination of CTP in </a:t>
            </a:r>
          </a:p>
          <a:p>
            <a:pPr defTabSz="457200"/>
            <a:r>
              <a:rPr lang="en-US" sz="2200" b="1" dirty="0">
                <a:solidFill>
                  <a:srgbClr val="C00000"/>
                </a:solidFill>
              </a:rPr>
              <a:t>pure powder form.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FF6C6-F3DC-4349-A08A-F6F092DBF9ED}" type="slidenum">
              <a:rPr lang="en-US" smtClean="0">
                <a:solidFill>
                  <a:srgbClr val="335B74">
                    <a:lumMod val="50000"/>
                  </a:srgbClr>
                </a:solidFill>
              </a:rPr>
              <a:pPr/>
              <a:t>37</a:t>
            </a:fld>
            <a:endParaRPr lang="en-US">
              <a:solidFill>
                <a:srgbClr val="335B74">
                  <a:lumMod val="50000"/>
                </a:srgbClr>
              </a:solidFill>
            </a:endParaRPr>
          </a:p>
        </p:txBody>
      </p:sp>
    </p:spTree>
    <p:extLst/>
  </p:cSld>
  <p:clrMapOvr>
    <a:masterClrMapping/>
  </p:clrMapOvr>
  <p:transition spd="slow">
    <p:wip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DF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FF6C6-F3DC-4349-A08A-F6F092DBF9ED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860" y="1772816"/>
            <a:ext cx="7632848" cy="1761897"/>
          </a:xfrm>
          <a:prstGeom prst="rect">
            <a:avLst/>
          </a:prstGeom>
          <a:solidFill>
            <a:srgbClr val="EDDFED"/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Rectangle 7"/>
          <p:cNvSpPr/>
          <p:nvPr/>
        </p:nvSpPr>
        <p:spPr>
          <a:xfrm>
            <a:off x="2339752" y="629688"/>
            <a:ext cx="28119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457200"/>
            <a:r>
              <a:rPr lang="en-US" sz="2800" b="1" cap="all" spc="200" dirty="0">
                <a:solidFill>
                  <a:srgbClr val="C00000"/>
                </a:solidFill>
              </a:rPr>
              <a:t>Conclusion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246725"/>
            <a:ext cx="1433981" cy="108211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46860" y="4365104"/>
            <a:ext cx="7754784" cy="1728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88225851"/>
      </p:ext>
    </p:extLst>
  </p:cSld>
  <p:clrMapOvr>
    <a:masterClrMapping/>
  </p:clrMapOvr>
  <p:transition spd="slow">
    <p:wip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FF6C6-F3DC-4349-A08A-F6F092DBF9ED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03717" y="1670361"/>
            <a:ext cx="7207335" cy="11079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350838" lvl="0" indent="-285750" algn="justLow" defTabSz="457200">
              <a:spcBef>
                <a:spcPct val="20000"/>
              </a:spcBef>
              <a:buClr>
                <a:srgbClr val="1CADE4"/>
              </a:buClr>
              <a:buFont typeface="Arial" pitchFamily="34" charset="0"/>
              <a:buChar char="•"/>
              <a:defRPr/>
            </a:pPr>
            <a:r>
              <a:rPr lang="en-US" sz="2200" b="1" kern="0" spc="150" dirty="0">
                <a:latin typeface="Calibri" panose="020F0502020204030204" pitchFamily="34" charset="0"/>
              </a:rPr>
              <a:t>Validation results demonstrated highly specific, accurate, linear, precise and robust method performance.</a:t>
            </a:r>
          </a:p>
        </p:txBody>
      </p:sp>
      <p:sp>
        <p:nvSpPr>
          <p:cNvPr id="7" name="Rectangle 6"/>
          <p:cNvSpPr/>
          <p:nvPr/>
        </p:nvSpPr>
        <p:spPr>
          <a:xfrm>
            <a:off x="1096206" y="3275520"/>
            <a:ext cx="7121530" cy="11079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350838" lvl="0" indent="-285750" algn="justLow" defTabSz="457200">
              <a:spcBef>
                <a:spcPct val="20000"/>
              </a:spcBef>
              <a:buClr>
                <a:srgbClr val="1CADE4"/>
              </a:buClr>
              <a:buFont typeface="Arial" pitchFamily="34" charset="0"/>
              <a:buChar char="•"/>
              <a:defRPr/>
            </a:pPr>
            <a:r>
              <a:rPr lang="en-US" sz="2200" b="1" i="1" kern="0" spc="150" dirty="0">
                <a:latin typeface="Calibri" panose="020F0502020204030204" pitchFamily="34" charset="0"/>
              </a:rPr>
              <a:t>AQbD development approach introduced good separation, high robustness and confidence in method ability to deliver intended performance.</a:t>
            </a:r>
          </a:p>
        </p:txBody>
      </p:sp>
      <p:sp>
        <p:nvSpPr>
          <p:cNvPr id="8" name="Rectangle 7"/>
          <p:cNvSpPr/>
          <p:nvPr/>
        </p:nvSpPr>
        <p:spPr>
          <a:xfrm>
            <a:off x="1475656" y="5085184"/>
            <a:ext cx="7128792" cy="11079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200" b="1" i="1" kern="0" spc="150" dirty="0">
                <a:latin typeface="Calibri" panose="020F0502020204030204" pitchFamily="34" charset="0"/>
              </a:rPr>
              <a:t>Design space created during method development, enabled flexibility of method transfer, Provide guidance for troubleshooting method performance.</a:t>
            </a:r>
            <a:endParaRPr lang="en-GB" sz="2200" b="1" kern="0" dirty="0"/>
          </a:p>
        </p:txBody>
      </p:sp>
      <p:sp>
        <p:nvSpPr>
          <p:cNvPr id="9" name="Rectangle 8"/>
          <p:cNvSpPr/>
          <p:nvPr/>
        </p:nvSpPr>
        <p:spPr>
          <a:xfrm>
            <a:off x="1782985" y="526173"/>
            <a:ext cx="28119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457200"/>
            <a:r>
              <a:rPr lang="en-US" sz="2800" b="1" cap="all" spc="200" dirty="0">
                <a:solidFill>
                  <a:srgbClr val="C00000"/>
                </a:solidFill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015485918"/>
      </p:ext>
    </p:extLst>
  </p:cSld>
  <p:clrMapOvr>
    <a:masterClrMapping/>
  </p:clrMapOvr>
  <p:transition spd="slow">
    <p:wip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A31BA7-781F-45C3-8D5F-885E0F332063}" type="slidenum">
              <a:rPr kumimoji="0" lang="es-ES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s-ES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362601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A74BB1-C586-4B61-909D-31FF475A60E8}" type="slidenum">
              <a:rPr kumimoji="0" lang="es-ES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s-ES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188640"/>
            <a:ext cx="1950538" cy="24094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09237" y="631325"/>
            <a:ext cx="6048672" cy="923330"/>
          </a:xfrm>
          <a:prstGeom prst="rect">
            <a:avLst/>
          </a:prstGeom>
          <a:noFill/>
          <a:ln w="57150">
            <a:solidFill>
              <a:srgbClr val="92D05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/>
                <a:solidFill>
                  <a:srgbClr val="00B050"/>
                </a:solidFill>
                <a:effectLst/>
                <a:uLnTx/>
                <a:uFillTx/>
              </a:rPr>
              <a:t>Any Questions?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3284984"/>
            <a:ext cx="3670085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712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heme1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Theme1" id="{0E547B8E-C114-4DE5-9DD6-B20DDFCC45A3}" vid="{9891D347-D489-4214-9B3A-8F7050FA7373}"/>
    </a:ext>
  </a:extLst>
</a:theme>
</file>

<file path=ppt/theme/theme3.xml><?xml version="1.0" encoding="utf-8"?>
<a:theme xmlns:a="http://schemas.openxmlformats.org/drawingml/2006/main" name="1_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4.xml><?xml version="1.0" encoding="utf-8"?>
<a:theme xmlns:a="http://schemas.openxmlformats.org/drawingml/2006/main" name="6_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5.xml><?xml version="1.0" encoding="utf-8"?>
<a:theme xmlns:a="http://schemas.openxmlformats.org/drawingml/2006/main" name="Diseño predeterminado">
  <a:themeElements>
    <a:clrScheme name="Custom 1n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B3FAF3"/>
      </a:accent1>
      <a:accent2>
        <a:srgbClr val="A644F0"/>
      </a:accent2>
      <a:accent3>
        <a:srgbClr val="6BB1C9"/>
      </a:accent3>
      <a:accent4>
        <a:srgbClr val="A2B5E2"/>
      </a:accent4>
      <a:accent5>
        <a:srgbClr val="DE56C4"/>
      </a:accent5>
      <a:accent6>
        <a:srgbClr val="A379BB"/>
      </a:accent6>
      <a:hlink>
        <a:srgbClr val="410082"/>
      </a:hlink>
      <a:folHlink>
        <a:srgbClr val="932968"/>
      </a:folHlink>
    </a:clrScheme>
    <a:fontScheme name="thesi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2852</TotalTime>
  <Words>2250</Words>
  <Application>Microsoft Office PowerPoint</Application>
  <PresentationFormat>On-screen Show (4:3)</PresentationFormat>
  <Paragraphs>395</Paragraphs>
  <Slides>41</Slides>
  <Notes>10</Notes>
  <HiddenSlides>0</HiddenSlides>
  <MMClips>0</MMClips>
  <ScaleCrop>false</ScaleCrop>
  <HeadingPairs>
    <vt:vector size="6" baseType="variant"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Wisp</vt:lpstr>
      <vt:lpstr>Theme1</vt:lpstr>
      <vt:lpstr>1_Wisp</vt:lpstr>
      <vt:lpstr>6_Wisp</vt:lpstr>
      <vt:lpstr>Diseño predeterminado</vt:lpstr>
      <vt:lpstr>SPW 12.0 Graph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Cefditoren pivoxil (CTP)</vt:lpstr>
      <vt:lpstr>PowerPoint Presentation</vt:lpstr>
      <vt:lpstr>PowerPoint Presentation</vt:lpstr>
      <vt:lpstr>PowerPoint Presentation</vt:lpstr>
      <vt:lpstr>Degradation solution preparation </vt:lpstr>
      <vt:lpstr>Quality by design (QbD)</vt:lpstr>
      <vt:lpstr>Quality by design methodology</vt:lpstr>
      <vt:lpstr>PowerPoint Presentation</vt:lpstr>
      <vt:lpstr> Critical quality Attributes and Method Parameters</vt:lpstr>
      <vt:lpstr>PowerPoint Presentation</vt:lpstr>
      <vt:lpstr>PowerPoint Presentation</vt:lpstr>
      <vt:lpstr> Risk assessment</vt:lpstr>
      <vt:lpstr>PowerPoint Presentation</vt:lpstr>
      <vt:lpstr>Parameters optimization        (flow rate &amp; wavelength) </vt:lpstr>
      <vt:lpstr>Parameters optimization (Column) </vt:lpstr>
      <vt:lpstr>Parameters optimization (pH)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Method validation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soso</dc:creator>
  <cp:lastModifiedBy>omics</cp:lastModifiedBy>
  <cp:revision>224</cp:revision>
  <dcterms:created xsi:type="dcterms:W3CDTF">2016-06-26T13:32:49Z</dcterms:created>
  <dcterms:modified xsi:type="dcterms:W3CDTF">2016-07-13T01:31:37Z</dcterms:modified>
</cp:coreProperties>
</file>