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41"/>
  </p:notesMasterIdLst>
  <p:sldIdLst>
    <p:sldId id="256" r:id="rId2"/>
    <p:sldId id="257" r:id="rId3"/>
    <p:sldId id="277" r:id="rId4"/>
    <p:sldId id="276" r:id="rId5"/>
    <p:sldId id="292" r:id="rId6"/>
    <p:sldId id="258" r:id="rId7"/>
    <p:sldId id="259" r:id="rId8"/>
    <p:sldId id="278" r:id="rId9"/>
    <p:sldId id="260" r:id="rId10"/>
    <p:sldId id="261" r:id="rId11"/>
    <p:sldId id="262" r:id="rId12"/>
    <p:sldId id="263" r:id="rId13"/>
    <p:sldId id="264" r:id="rId14"/>
    <p:sldId id="265" r:id="rId15"/>
    <p:sldId id="266" r:id="rId16"/>
    <p:sldId id="267" r:id="rId17"/>
    <p:sldId id="268" r:id="rId18"/>
    <p:sldId id="293" r:id="rId19"/>
    <p:sldId id="269" r:id="rId20"/>
    <p:sldId id="270" r:id="rId21"/>
    <p:sldId id="272" r:id="rId22"/>
    <p:sldId id="295" r:id="rId23"/>
    <p:sldId id="294" r:id="rId24"/>
    <p:sldId id="296" r:id="rId25"/>
    <p:sldId id="297" r:id="rId26"/>
    <p:sldId id="298" r:id="rId27"/>
    <p:sldId id="299" r:id="rId28"/>
    <p:sldId id="300" r:id="rId29"/>
    <p:sldId id="301" r:id="rId30"/>
    <p:sldId id="310" r:id="rId31"/>
    <p:sldId id="302" r:id="rId32"/>
    <p:sldId id="312" r:id="rId33"/>
    <p:sldId id="311" r:id="rId34"/>
    <p:sldId id="303" r:id="rId35"/>
    <p:sldId id="304" r:id="rId36"/>
    <p:sldId id="307" r:id="rId37"/>
    <p:sldId id="308" r:id="rId38"/>
    <p:sldId id="309" r:id="rId39"/>
    <p:sldId id="28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06C840-545B-4BB3-9839-B02617C537C5}" type="datetimeFigureOut">
              <a:rPr lang="en-US" smtClean="0"/>
              <a:pPr/>
              <a:t>3/19/2017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93878A-84B1-432D-A374-D1CA7A301EED}" type="slidenum">
              <a:rPr lang="en-US" smtClean="0"/>
              <a:pPr/>
              <a:t>‹#›</a:t>
            </a:fld>
            <a:endParaRPr lang="en-US"/>
          </a:p>
        </p:txBody>
      </p:sp>
    </p:spTree>
    <p:extLst>
      <p:ext uri="{BB962C8B-B14F-4D97-AF65-F5344CB8AC3E}">
        <p14:creationId xmlns:p14="http://schemas.microsoft.com/office/powerpoint/2010/main" xmlns="" val="4291596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Manzano</a:t>
            </a:r>
            <a:r>
              <a:rPr lang="en-US" dirty="0" smtClean="0"/>
              <a:t> et al</a:t>
            </a:r>
            <a:r>
              <a:rPr lang="en-US" baseline="0" dirty="0" smtClean="0"/>
              <a:t> 2014, Monika </a:t>
            </a:r>
            <a:r>
              <a:rPr lang="en-US" baseline="0" dirty="0" err="1" smtClean="0"/>
              <a:t>Strickstrock</a:t>
            </a:r>
            <a:r>
              <a:rPr lang="en-US" baseline="0" dirty="0" smtClean="0"/>
              <a:t> et al 2017, R </a:t>
            </a:r>
            <a:r>
              <a:rPr lang="en-US" baseline="0" dirty="0" err="1" smtClean="0"/>
              <a:t>Depprich</a:t>
            </a:r>
            <a:r>
              <a:rPr lang="en-US" baseline="0" dirty="0" smtClean="0"/>
              <a:t> et all 2008</a:t>
            </a:r>
            <a:endParaRPr lang="en-US" dirty="0"/>
          </a:p>
        </p:txBody>
      </p:sp>
      <p:sp>
        <p:nvSpPr>
          <p:cNvPr id="4" name="Slide Number Placeholder 3"/>
          <p:cNvSpPr>
            <a:spLocks noGrp="1"/>
          </p:cNvSpPr>
          <p:nvPr>
            <p:ph type="sldNum" sz="quarter" idx="10"/>
          </p:nvPr>
        </p:nvSpPr>
        <p:spPr/>
        <p:txBody>
          <a:bodyPr/>
          <a:lstStyle/>
          <a:p>
            <a:fld id="{6593878A-84B1-432D-A374-D1CA7A301EED}" type="slidenum">
              <a:rPr lang="en-US" smtClean="0"/>
              <a:pPr/>
              <a:t>18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Peri-implantitis</a:t>
            </a:r>
            <a:r>
              <a:rPr lang="en-US" dirty="0" smtClean="0"/>
              <a:t> is when the tissue surrounding the implant becomes agitated and inflamed.  </a:t>
            </a:r>
            <a:endParaRPr lang="en-US" dirty="0"/>
          </a:p>
        </p:txBody>
      </p:sp>
      <p:sp>
        <p:nvSpPr>
          <p:cNvPr id="4" name="Slide Number Placeholder 3"/>
          <p:cNvSpPr>
            <a:spLocks noGrp="1"/>
          </p:cNvSpPr>
          <p:nvPr>
            <p:ph type="sldNum" sz="quarter" idx="10"/>
          </p:nvPr>
        </p:nvSpPr>
        <p:spPr/>
        <p:txBody>
          <a:bodyPr/>
          <a:lstStyle/>
          <a:p>
            <a:fld id="{6593878A-84B1-432D-A374-D1CA7A301EED}" type="slidenum">
              <a:rPr lang="en-US" smtClean="0"/>
              <a:pPr/>
              <a:t>23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1" kern="1200" baseline="0" dirty="0" smtClean="0">
                <a:solidFill>
                  <a:schemeClr val="tx1"/>
                </a:solidFill>
                <a:latin typeface="+mn-lt"/>
                <a:ea typeface="+mn-ea"/>
                <a:cs typeface="+mn-cs"/>
              </a:rPr>
              <a:t>The Open Chemical and Biomedical Methods Journal, 2009, 2, 26-34</a:t>
            </a:r>
          </a:p>
          <a:p>
            <a:r>
              <a:rPr lang="en-US" sz="1200" kern="1200" baseline="0" dirty="0" smtClean="0">
                <a:solidFill>
                  <a:schemeClr val="tx1"/>
                </a:solidFill>
                <a:latin typeface="+mn-lt"/>
                <a:ea typeface="+mn-ea"/>
                <a:cs typeface="+mn-cs"/>
              </a:rPr>
              <a:t>T. </a:t>
            </a:r>
            <a:r>
              <a:rPr lang="en-US" sz="1200" kern="1200" baseline="0" dirty="0" err="1" smtClean="0">
                <a:solidFill>
                  <a:schemeClr val="tx1"/>
                </a:solidFill>
                <a:latin typeface="+mn-lt"/>
                <a:ea typeface="+mn-ea"/>
                <a:cs typeface="+mn-cs"/>
              </a:rPr>
              <a:t>Harloff</a:t>
            </a:r>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et al. / Health 2 (2010) 306-310</a:t>
            </a:r>
            <a:endParaRPr lang="en-US" dirty="0"/>
          </a:p>
        </p:txBody>
      </p:sp>
      <p:sp>
        <p:nvSpPr>
          <p:cNvPr id="4" name="Slide Number Placeholder 3"/>
          <p:cNvSpPr>
            <a:spLocks noGrp="1"/>
          </p:cNvSpPr>
          <p:nvPr>
            <p:ph type="sldNum" sz="quarter" idx="10"/>
          </p:nvPr>
        </p:nvSpPr>
        <p:spPr/>
        <p:txBody>
          <a:bodyPr/>
          <a:lstStyle/>
          <a:p>
            <a:fld id="{6593878A-84B1-432D-A374-D1CA7A301EED}" type="slidenum">
              <a:rPr lang="en-US" smtClean="0"/>
              <a:pPr/>
              <a:t>26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major drawback to </a:t>
            </a:r>
            <a:r>
              <a:rPr lang="en-US" dirty="0" err="1" smtClean="0"/>
              <a:t>Zirconia</a:t>
            </a:r>
            <a:r>
              <a:rPr lang="en-US" dirty="0" smtClean="0"/>
              <a:t> was due to its system design - </a:t>
            </a:r>
            <a:endParaRPr lang="en-US" dirty="0"/>
          </a:p>
        </p:txBody>
      </p:sp>
      <p:sp>
        <p:nvSpPr>
          <p:cNvPr id="4" name="Slide Number Placeholder 3"/>
          <p:cNvSpPr>
            <a:spLocks noGrp="1"/>
          </p:cNvSpPr>
          <p:nvPr>
            <p:ph type="sldNum" sz="quarter" idx="10"/>
          </p:nvPr>
        </p:nvSpPr>
        <p:spPr/>
        <p:txBody>
          <a:bodyPr/>
          <a:lstStyle/>
          <a:p>
            <a:fld id="{6593878A-84B1-432D-A374-D1CA7A301EED}" type="slidenum">
              <a:rPr lang="en-US" smtClean="0"/>
              <a:pPr/>
              <a:t>31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93878A-84B1-432D-A374-D1CA7A301EED}"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023414E-C91A-4964-802B-241A21DAC448}"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285A1-90D9-45C8-82F7-3C28C290E7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23414E-C91A-4964-802B-241A21DAC448}"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285A1-90D9-45C8-82F7-3C28C290E770}"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23414E-C91A-4964-802B-241A21DAC448}"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285A1-90D9-45C8-82F7-3C28C290E7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023414E-C91A-4964-802B-241A21DAC448}" type="datetimeFigureOut">
              <a:rPr lang="en-US" smtClean="0"/>
              <a:pPr/>
              <a:t>3/19/2017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2285A1-90D9-45C8-82F7-3C28C290E770}"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023414E-C91A-4964-802B-241A21DAC448}" type="datetimeFigureOut">
              <a:rPr lang="en-US" smtClean="0"/>
              <a:pPr/>
              <a:t>3/19/2017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2285A1-90D9-45C8-82F7-3C28C290E7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23414E-C91A-4964-802B-241A21DAC448}" type="datetimeFigureOut">
              <a:rPr lang="en-US" smtClean="0"/>
              <a:pPr/>
              <a:t>3/19/2017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2285A1-90D9-45C8-82F7-3C28C290E7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023414E-C91A-4964-802B-241A21DAC448}" type="datetimeFigureOut">
              <a:rPr lang="en-US" smtClean="0"/>
              <a:pPr/>
              <a:t>3/19/2017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2285A1-90D9-45C8-82F7-3C28C290E7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023414E-C91A-4964-802B-241A21DAC448}" type="datetimeFigureOut">
              <a:rPr lang="en-US" smtClean="0"/>
              <a:pPr/>
              <a:t>3/19/2017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2285A1-90D9-45C8-82F7-3C28C290E770}"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23414E-C91A-4964-802B-241A21DAC448}" type="datetimeFigureOut">
              <a:rPr lang="en-US" smtClean="0"/>
              <a:pPr/>
              <a:t>3/19/2017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2285A1-90D9-45C8-82F7-3C28C290E770}"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23414E-C91A-4964-802B-241A21DAC448}"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285A1-90D9-45C8-82F7-3C28C290E7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023414E-C91A-4964-802B-241A21DAC448}" type="datetimeFigureOut">
              <a:rPr lang="en-US" smtClean="0"/>
              <a:pPr/>
              <a:t>3/19/2017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2285A1-90D9-45C8-82F7-3C28C290E770}"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C023414E-C91A-4964-802B-241A21DAC448}" type="datetimeFigureOut">
              <a:rPr lang="en-US" smtClean="0"/>
              <a:pPr/>
              <a:t>3/19/2017</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62285A1-90D9-45C8-82F7-3C28C290E770}"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tiff"/><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Saurabh.ravzz@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362200"/>
            <a:ext cx="7863840" cy="2767584"/>
          </a:xfrm>
        </p:spPr>
        <p:txBody>
          <a:bodyPr>
            <a:normAutofit fontScale="90000"/>
          </a:bodyPr>
          <a:lstStyle/>
          <a:p>
            <a:pPr algn="r"/>
            <a:r>
              <a:rPr lang="en-US" sz="3600" b="1" dirty="0" smtClean="0"/>
              <a:t>An analysis of Dental Implant Materials with an exclusive focus on Zirconia </a:t>
            </a:r>
            <a:r>
              <a:rPr lang="en-US" sz="3600" b="1" dirty="0" err="1" smtClean="0"/>
              <a:t>Vs</a:t>
            </a:r>
            <a:r>
              <a:rPr lang="en-US" sz="3600" b="1" dirty="0" smtClean="0"/>
              <a:t> Titanium</a:t>
            </a:r>
            <a:br>
              <a:rPr lang="en-US" sz="3600" b="1" dirty="0" smtClean="0"/>
            </a:br>
            <a:r>
              <a:rPr lang="en-US" sz="3600" b="1" dirty="0" smtClean="0"/>
              <a:t/>
            </a:r>
            <a:br>
              <a:rPr lang="en-US" sz="3600" b="1" dirty="0" smtClean="0"/>
            </a:br>
            <a:r>
              <a:rPr lang="en-US" sz="3600" b="1" dirty="0" smtClean="0"/>
              <a:t>By:</a:t>
            </a:r>
            <a:br>
              <a:rPr lang="en-US" sz="3600" b="1" dirty="0" smtClean="0"/>
            </a:br>
            <a:r>
              <a:rPr lang="en-US" sz="3600" b="1" dirty="0" err="1" smtClean="0"/>
              <a:t>Dr.Saurabh</a:t>
            </a:r>
            <a:r>
              <a:rPr lang="en-US" sz="3600" b="1" dirty="0" smtClean="0"/>
              <a:t> Gupta</a:t>
            </a:r>
            <a:br>
              <a:rPr lang="en-US" sz="3600" b="1" dirty="0" smtClean="0"/>
            </a:br>
            <a:r>
              <a:rPr lang="en-US" sz="3600" b="1" dirty="0" smtClean="0"/>
              <a:t> </a:t>
            </a:r>
            <a:endParaRPr lang="en-US" sz="3600" b="1"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077200" cy="4800600"/>
          </a:xfrm>
        </p:spPr>
        <p:txBody>
          <a:bodyPr/>
          <a:lstStyle/>
          <a:p>
            <a:r>
              <a:rPr lang="en-US" b="1" dirty="0" smtClean="0">
                <a:solidFill>
                  <a:srgbClr val="660066"/>
                </a:solidFill>
              </a:rPr>
              <a:t>Zircon</a:t>
            </a:r>
            <a:r>
              <a:rPr lang="en-US" dirty="0" smtClean="0"/>
              <a:t>: Crystal and principal precursor</a:t>
            </a:r>
          </a:p>
          <a:p>
            <a:endParaRPr lang="en-US" dirty="0" smtClean="0"/>
          </a:p>
          <a:p>
            <a:r>
              <a:rPr lang="en-US" b="1" dirty="0" smtClean="0">
                <a:solidFill>
                  <a:srgbClr val="660066"/>
                </a:solidFill>
              </a:rPr>
              <a:t>Zirconium</a:t>
            </a:r>
            <a:r>
              <a:rPr lang="en-US" dirty="0" smtClean="0"/>
              <a:t>: Metal form of </a:t>
            </a:r>
            <a:r>
              <a:rPr lang="en-US" dirty="0" err="1" smtClean="0"/>
              <a:t>zirconia</a:t>
            </a:r>
            <a:endParaRPr lang="en-US" dirty="0" smtClean="0"/>
          </a:p>
          <a:p>
            <a:endParaRPr lang="en-US" dirty="0" smtClean="0"/>
          </a:p>
          <a:p>
            <a:r>
              <a:rPr lang="en-US" b="1" dirty="0" err="1" smtClean="0">
                <a:solidFill>
                  <a:srgbClr val="660066"/>
                </a:solidFill>
              </a:rPr>
              <a:t>Zirconia</a:t>
            </a:r>
            <a:r>
              <a:rPr lang="en-US" dirty="0" smtClean="0"/>
              <a:t>: White crystalline oxide of zirconium</a:t>
            </a:r>
          </a:p>
          <a:p>
            <a:endParaRPr lang="en-US" dirty="0" smtClean="0"/>
          </a:p>
          <a:p>
            <a:r>
              <a:rPr lang="en-US" b="1" dirty="0" err="1" smtClean="0">
                <a:solidFill>
                  <a:srgbClr val="660066"/>
                </a:solidFill>
              </a:rPr>
              <a:t>Zircoium</a:t>
            </a:r>
            <a:r>
              <a:rPr lang="en-US" dirty="0" smtClean="0">
                <a:solidFill>
                  <a:srgbClr val="660066"/>
                </a:solidFill>
              </a:rPr>
              <a:t> </a:t>
            </a:r>
            <a:r>
              <a:rPr lang="en-US" b="1" dirty="0" smtClean="0">
                <a:solidFill>
                  <a:srgbClr val="660066"/>
                </a:solidFill>
              </a:rPr>
              <a:t>Dioxide</a:t>
            </a:r>
            <a:r>
              <a:rPr lang="en-US" dirty="0" smtClean="0"/>
              <a:t>: AKA </a:t>
            </a:r>
            <a:r>
              <a:rPr lang="en-US" dirty="0" err="1" smtClean="0"/>
              <a:t>Zirconia</a:t>
            </a:r>
            <a:endParaRPr lang="en-US" dirty="0"/>
          </a:p>
        </p:txBody>
      </p:sp>
      <p:sp>
        <p:nvSpPr>
          <p:cNvPr id="2" name="Title 1"/>
          <p:cNvSpPr>
            <a:spLocks noGrp="1"/>
          </p:cNvSpPr>
          <p:nvPr>
            <p:ph type="title"/>
          </p:nvPr>
        </p:nvSpPr>
        <p:spPr/>
        <p:txBody>
          <a:bodyPr/>
          <a:lstStyle/>
          <a:p>
            <a:r>
              <a:rPr lang="en-US" b="1" dirty="0" smtClean="0"/>
              <a:t>Definitions/Terminology</a:t>
            </a:r>
            <a:endParaRPr lang="en-US" b="1"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in Dentistry</a:t>
            </a:r>
            <a:endParaRPr lang="en-US" dirty="0"/>
          </a:p>
        </p:txBody>
      </p:sp>
      <p:pic>
        <p:nvPicPr>
          <p:cNvPr id="7" name="Picture 6"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6" name="Content Placeholder 3" descr="ceraroot-evolution.jpg"/>
          <p:cNvPicPr>
            <a:picLocks noGrp="1" noChangeAspect="1"/>
          </p:cNvPicPr>
          <p:nvPr>
            <p:ph idx="1"/>
          </p:nvPr>
        </p:nvPicPr>
        <p:blipFill>
          <a:blip r:embed="rId3"/>
          <a:stretch>
            <a:fillRect/>
          </a:stretch>
        </p:blipFill>
        <p:spPr>
          <a:xfrm>
            <a:off x="1295400" y="1676400"/>
            <a:ext cx="6400800" cy="4303385"/>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6" name="Content Placeholder 3" descr="evolution zirconia implant image.jpg"/>
          <p:cNvPicPr>
            <a:picLocks noChangeAspect="1"/>
          </p:cNvPicPr>
          <p:nvPr/>
        </p:nvPicPr>
        <p:blipFill>
          <a:blip r:embed="rId3"/>
          <a:srcRect t="1587" b="11111"/>
          <a:stretch>
            <a:fillRect/>
          </a:stretch>
        </p:blipFill>
        <p:spPr>
          <a:xfrm>
            <a:off x="1828800" y="1676400"/>
            <a:ext cx="5486400" cy="3891643"/>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438400"/>
            <a:ext cx="7498080" cy="3200400"/>
          </a:xfrm>
        </p:spPr>
        <p:txBody>
          <a:bodyPr>
            <a:normAutofit/>
          </a:bodyPr>
          <a:lstStyle/>
          <a:p>
            <a:pPr algn="just">
              <a:buNone/>
            </a:pPr>
            <a:r>
              <a:rPr lang="en-US" sz="3200" dirty="0"/>
              <a:t>	</a:t>
            </a:r>
            <a:r>
              <a:rPr lang="en-US" sz="3200" b="1" dirty="0" smtClean="0">
                <a:solidFill>
                  <a:srgbClr val="660066"/>
                </a:solidFill>
              </a:rPr>
              <a:t>Zirconia implants </a:t>
            </a:r>
            <a:r>
              <a:rPr lang="en-US" sz="3200" dirty="0" smtClean="0"/>
              <a:t>are an alternative to titanium implants. They were released in 1987 and have recently gained more attention along with holistic dentistry and are being researched.</a:t>
            </a:r>
            <a:endParaRPr lang="en-US" sz="3200"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3124200"/>
            <a:ext cx="5803392" cy="1295400"/>
          </a:xfrm>
        </p:spPr>
        <p:txBody>
          <a:bodyPr>
            <a:normAutofit/>
          </a:bodyPr>
          <a:lstStyle/>
          <a:p>
            <a:pPr algn="ctr">
              <a:buNone/>
            </a:pPr>
            <a:r>
              <a:rPr lang="en-US" sz="4000" b="1" dirty="0" smtClean="0"/>
              <a:t>    Transformation Process</a:t>
            </a:r>
            <a:endParaRPr lang="en-US" sz="4000" b="1" dirty="0"/>
          </a:p>
        </p:txBody>
      </p:sp>
      <p:sp>
        <p:nvSpPr>
          <p:cNvPr id="2" name="Title 1"/>
          <p:cNvSpPr>
            <a:spLocks noGrp="1"/>
          </p:cNvSpPr>
          <p:nvPr>
            <p:ph type="title"/>
          </p:nvPr>
        </p:nvSpPr>
        <p:spPr>
          <a:xfrm>
            <a:off x="533400" y="457200"/>
            <a:ext cx="7543800" cy="1447800"/>
          </a:xfrm>
        </p:spPr>
        <p:txBody>
          <a:bodyPr>
            <a:normAutofit/>
          </a:bodyPr>
          <a:lstStyle/>
          <a:p>
            <a:r>
              <a:rPr lang="en-US" sz="4000" b="1" dirty="0" err="1" smtClean="0"/>
              <a:t>Zirconia</a:t>
            </a:r>
            <a:r>
              <a:rPr lang="en-US" sz="4000" b="1" dirty="0" smtClean="0"/>
              <a:t> as a Ceramic Dental         </a:t>
            </a:r>
            <a:br>
              <a:rPr lang="en-US" sz="4000" b="1" dirty="0" smtClean="0"/>
            </a:br>
            <a:r>
              <a:rPr lang="en-US" sz="4000" b="1" dirty="0" smtClean="0"/>
              <a:t>            Implant Material            </a:t>
            </a:r>
            <a:endParaRPr lang="en-US" sz="4000" b="1"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eriodical-table-2.jpg"/>
          <p:cNvPicPr>
            <a:picLocks noGrp="1" noChangeAspect="1"/>
          </p:cNvPicPr>
          <p:nvPr>
            <p:ph idx="1"/>
          </p:nvPr>
        </p:nvPicPr>
        <p:blipFill>
          <a:blip r:embed="rId2"/>
          <a:srcRect t="12452" b="12452"/>
          <a:stretch>
            <a:fillRect/>
          </a:stretch>
        </p:blipFill>
        <p:spPr>
          <a:xfrm>
            <a:off x="872067" y="2514600"/>
            <a:ext cx="7408333" cy="3611563"/>
          </a:xfrm>
        </p:spPr>
      </p:pic>
      <p:sp>
        <p:nvSpPr>
          <p:cNvPr id="2" name="Title 1"/>
          <p:cNvSpPr>
            <a:spLocks noGrp="1"/>
          </p:cNvSpPr>
          <p:nvPr>
            <p:ph type="title"/>
          </p:nvPr>
        </p:nvSpPr>
        <p:spPr>
          <a:xfrm>
            <a:off x="609600" y="304800"/>
            <a:ext cx="7848600" cy="1417638"/>
          </a:xfrm>
        </p:spPr>
        <p:txBody>
          <a:bodyPr>
            <a:noAutofit/>
          </a:bodyPr>
          <a:lstStyle/>
          <a:p>
            <a:pPr algn="l"/>
            <a:r>
              <a:rPr lang="en-US" sz="3200" b="1" dirty="0" smtClean="0"/>
              <a:t> </a:t>
            </a:r>
            <a:r>
              <a:rPr lang="en-US" sz="3200" b="1" dirty="0" smtClean="0">
                <a:solidFill>
                  <a:srgbClr val="660066"/>
                </a:solidFill>
              </a:rPr>
              <a:t>Zirconium</a:t>
            </a:r>
            <a:r>
              <a:rPr lang="en-US" sz="3200" b="1" dirty="0" smtClean="0"/>
              <a:t/>
            </a:r>
            <a:br>
              <a:rPr lang="en-US" sz="3200" b="1" dirty="0" smtClean="0"/>
            </a:br>
            <a:r>
              <a:rPr lang="en-US" sz="3200" b="1" dirty="0" smtClean="0"/>
              <a:t> </a:t>
            </a:r>
            <a:r>
              <a:rPr lang="en-US" sz="2400" b="1" dirty="0" smtClean="0"/>
              <a:t>Raw Material </a:t>
            </a:r>
            <a:br>
              <a:rPr lang="en-US" sz="2400" b="1" dirty="0" smtClean="0"/>
            </a:br>
            <a:r>
              <a:rPr lang="en-US" sz="2400" b="1" dirty="0" smtClean="0"/>
              <a:t> Transitional metal</a:t>
            </a:r>
            <a:endParaRPr lang="en-US" sz="2400" b="1" dirty="0"/>
          </a:p>
        </p:txBody>
      </p:sp>
      <p:pic>
        <p:nvPicPr>
          <p:cNvPr id="4" name="Picture 3" descr="Copy of Logoiaoci - Copy.tif"/>
          <p:cNvPicPr>
            <a:picLocks noChangeAspect="1"/>
          </p:cNvPicPr>
          <p:nvPr/>
        </p:nvPicPr>
        <p:blipFill>
          <a:blip r:embed="rId3"/>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ceraroot-grafic-science.jpg"/>
          <p:cNvPicPr>
            <a:picLocks noGrp="1" noChangeAspect="1"/>
          </p:cNvPicPr>
          <p:nvPr>
            <p:ph idx="1"/>
          </p:nvPr>
        </p:nvPicPr>
        <p:blipFill>
          <a:blip r:embed="rId2"/>
          <a:stretch>
            <a:fillRect/>
          </a:stretch>
        </p:blipFill>
        <p:spPr>
          <a:xfrm>
            <a:off x="1066800" y="1600200"/>
            <a:ext cx="6858000" cy="4362914"/>
          </a:xfrm>
        </p:spPr>
      </p:pic>
      <p:sp>
        <p:nvSpPr>
          <p:cNvPr id="8" name="Rectangle 7"/>
          <p:cNvSpPr/>
          <p:nvPr/>
        </p:nvSpPr>
        <p:spPr>
          <a:xfrm>
            <a:off x="1066800" y="1600200"/>
            <a:ext cx="1600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38200" y="533400"/>
            <a:ext cx="4023858" cy="707886"/>
          </a:xfrm>
          <a:prstGeom prst="rect">
            <a:avLst/>
          </a:prstGeom>
          <a:noFill/>
        </p:spPr>
        <p:txBody>
          <a:bodyPr wrap="none" rtlCol="0">
            <a:spAutoFit/>
          </a:bodyPr>
          <a:lstStyle/>
          <a:p>
            <a:r>
              <a:rPr lang="en-US" sz="4000" b="1" dirty="0" smtClean="0">
                <a:solidFill>
                  <a:schemeClr val="bg1"/>
                </a:solidFill>
              </a:rPr>
              <a:t>Forms of </a:t>
            </a:r>
            <a:r>
              <a:rPr lang="en-US" sz="4000" b="1" dirty="0" err="1" smtClean="0">
                <a:solidFill>
                  <a:schemeClr val="bg1"/>
                </a:solidFill>
              </a:rPr>
              <a:t>Zirconia</a:t>
            </a:r>
            <a:endParaRPr lang="en-US" sz="40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981200"/>
            <a:ext cx="8153400" cy="4419600"/>
          </a:xfrm>
        </p:spPr>
        <p:txBody>
          <a:bodyPr>
            <a:normAutofit fontScale="92500" lnSpcReduction="10000"/>
          </a:bodyPr>
          <a:lstStyle/>
          <a:p>
            <a:r>
              <a:rPr lang="en-US" sz="2400" dirty="0" smtClean="0"/>
              <a:t>Obtained by processing/ </a:t>
            </a:r>
            <a:r>
              <a:rPr lang="en-US" sz="2400" dirty="0" err="1" smtClean="0"/>
              <a:t>oxydizing</a:t>
            </a:r>
            <a:r>
              <a:rPr lang="en-US" sz="2400" dirty="0" smtClean="0"/>
              <a:t> Zirconium (metal)</a:t>
            </a:r>
          </a:p>
          <a:p>
            <a:pPr>
              <a:buNone/>
            </a:pPr>
            <a:r>
              <a:rPr lang="en-US" sz="2400" dirty="0" smtClean="0"/>
              <a:t>             Initial Chemical Reaction:</a:t>
            </a:r>
          </a:p>
          <a:p>
            <a:pPr>
              <a:buNone/>
            </a:pPr>
            <a:endParaRPr lang="en-US" sz="2400" dirty="0" smtClean="0"/>
          </a:p>
          <a:p>
            <a:pPr>
              <a:buNone/>
            </a:pPr>
            <a:r>
              <a:rPr lang="en-US" sz="2400" dirty="0" smtClean="0"/>
              <a:t>       </a:t>
            </a:r>
            <a:r>
              <a:rPr lang="en-US" sz="2400" dirty="0" err="1" smtClean="0"/>
              <a:t>Zr</a:t>
            </a:r>
            <a:r>
              <a:rPr lang="en-US" sz="2400" dirty="0" smtClean="0"/>
              <a:t>             +         02       =      ZrO2</a:t>
            </a:r>
          </a:p>
          <a:p>
            <a:pPr>
              <a:buNone/>
            </a:pPr>
            <a:r>
              <a:rPr lang="en-US" sz="2400" dirty="0" smtClean="0"/>
              <a:t>   Zirconium              Oxygen         </a:t>
            </a:r>
            <a:r>
              <a:rPr lang="en-US" sz="2400" dirty="0" err="1" smtClean="0"/>
              <a:t>Zirconia</a:t>
            </a:r>
            <a:endParaRPr lang="en-US" sz="2400" dirty="0" smtClean="0"/>
          </a:p>
          <a:p>
            <a:pPr>
              <a:buNone/>
            </a:pPr>
            <a:r>
              <a:rPr lang="en-US" sz="2400" dirty="0" smtClean="0"/>
              <a:t>    (metal)                                     (Ceramic)</a:t>
            </a:r>
          </a:p>
          <a:p>
            <a:pPr>
              <a:buNone/>
            </a:pPr>
            <a:r>
              <a:rPr lang="en-US" sz="2400" dirty="0" smtClean="0"/>
              <a:t>                </a:t>
            </a:r>
          </a:p>
          <a:p>
            <a:pPr>
              <a:buNone/>
            </a:pPr>
            <a:endParaRPr lang="en-US" sz="2400" dirty="0" smtClean="0"/>
          </a:p>
          <a:p>
            <a:pPr>
              <a:buNone/>
            </a:pPr>
            <a:r>
              <a:rPr lang="en-US" sz="2400" dirty="0" smtClean="0"/>
              <a:t>                      Ceramic</a:t>
            </a:r>
          </a:p>
          <a:p>
            <a:pPr>
              <a:buNone/>
            </a:pPr>
            <a:r>
              <a:rPr lang="en-US" sz="2400" dirty="0" smtClean="0"/>
              <a:t>ZrO2 </a:t>
            </a:r>
          </a:p>
          <a:p>
            <a:pPr>
              <a:buNone/>
            </a:pPr>
            <a:r>
              <a:rPr lang="en-US" sz="2400" dirty="0" smtClean="0"/>
              <a:t>                      Refractory material</a:t>
            </a:r>
            <a:endParaRPr lang="en-US" sz="2400" dirty="0"/>
          </a:p>
        </p:txBody>
      </p:sp>
      <p:sp>
        <p:nvSpPr>
          <p:cNvPr id="2" name="Title 1"/>
          <p:cNvSpPr>
            <a:spLocks noGrp="1"/>
          </p:cNvSpPr>
          <p:nvPr>
            <p:ph type="title"/>
          </p:nvPr>
        </p:nvSpPr>
        <p:spPr>
          <a:xfrm>
            <a:off x="457200" y="338328"/>
            <a:ext cx="8229600" cy="1109472"/>
          </a:xfrm>
        </p:spPr>
        <p:txBody>
          <a:bodyPr/>
          <a:lstStyle/>
          <a:p>
            <a:r>
              <a:rPr lang="en-US" dirty="0" smtClean="0"/>
              <a:t>Chemistry/Process</a:t>
            </a:r>
            <a:endParaRPr lang="en-US" dirty="0"/>
          </a:p>
        </p:txBody>
      </p:sp>
      <p:cxnSp>
        <p:nvCxnSpPr>
          <p:cNvPr id="5" name="Straight Arrow Connector 4"/>
          <p:cNvCxnSpPr/>
          <p:nvPr/>
        </p:nvCxnSpPr>
        <p:spPr>
          <a:xfrm flipV="1">
            <a:off x="1752600" y="51054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752600" y="5562600"/>
            <a:ext cx="609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098"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752600"/>
            <a:ext cx="7315200" cy="4572000"/>
          </a:xfrm>
        </p:spPr>
        <p:txBody>
          <a:bodyPr>
            <a:normAutofit lnSpcReduction="10000"/>
          </a:bodyPr>
          <a:lstStyle/>
          <a:p>
            <a:pPr>
              <a:buNone/>
            </a:pPr>
            <a:r>
              <a:rPr lang="en-US" sz="1600" b="1" dirty="0" smtClean="0"/>
              <a:t>ZrO2(</a:t>
            </a:r>
            <a:r>
              <a:rPr lang="en-US" sz="1600" b="1" dirty="0" err="1" smtClean="0"/>
              <a:t>Zirconia</a:t>
            </a:r>
            <a:r>
              <a:rPr lang="en-US" sz="1600" b="1" dirty="0" smtClean="0"/>
              <a:t>)</a:t>
            </a:r>
          </a:p>
          <a:p>
            <a:pPr>
              <a:buNone/>
            </a:pPr>
            <a:r>
              <a:rPr lang="en-US" sz="1600" b="1" dirty="0" smtClean="0"/>
              <a:t>         +</a:t>
            </a:r>
          </a:p>
          <a:p>
            <a:pPr>
              <a:buNone/>
            </a:pPr>
            <a:r>
              <a:rPr lang="en-US" sz="1600" b="1" dirty="0" smtClean="0"/>
              <a:t>AlO2(Alumina): Flexural Strength</a:t>
            </a:r>
          </a:p>
          <a:p>
            <a:pPr>
              <a:buNone/>
            </a:pPr>
            <a:r>
              <a:rPr lang="en-US" sz="1600" b="1" dirty="0" smtClean="0"/>
              <a:t>         +</a:t>
            </a:r>
          </a:p>
          <a:p>
            <a:pPr>
              <a:buNone/>
            </a:pPr>
            <a:r>
              <a:rPr lang="en-US" sz="1600" b="1" dirty="0" smtClean="0"/>
              <a:t>YO2(</a:t>
            </a:r>
            <a:r>
              <a:rPr lang="en-US" sz="1600" b="1" dirty="0" err="1" smtClean="0"/>
              <a:t>Yttria</a:t>
            </a:r>
            <a:r>
              <a:rPr lang="en-US" sz="1600" b="1" dirty="0" smtClean="0"/>
              <a:t>):  Aging Resistance</a:t>
            </a:r>
          </a:p>
          <a:p>
            <a:pPr>
              <a:buNone/>
            </a:pPr>
            <a:r>
              <a:rPr lang="en-US" sz="1600" b="1" dirty="0" smtClean="0"/>
              <a:t>            </a:t>
            </a:r>
          </a:p>
          <a:p>
            <a:pPr>
              <a:buNone/>
            </a:pPr>
            <a:r>
              <a:rPr lang="en-US" sz="1600" b="1" dirty="0" smtClean="0"/>
              <a:t>             </a:t>
            </a:r>
            <a:r>
              <a:rPr lang="en-US" sz="1600" b="1" dirty="0" err="1" smtClean="0"/>
              <a:t>Isostatic</a:t>
            </a:r>
            <a:r>
              <a:rPr lang="en-US" sz="1600" b="1" dirty="0" smtClean="0"/>
              <a:t> Process Compaction + Sintering</a:t>
            </a:r>
          </a:p>
          <a:p>
            <a:pPr>
              <a:buNone/>
            </a:pPr>
            <a:endParaRPr lang="en-US" sz="1600" b="1" dirty="0" smtClean="0"/>
          </a:p>
          <a:p>
            <a:pPr>
              <a:buNone/>
            </a:pPr>
            <a:r>
              <a:rPr lang="en-US" sz="1600" b="1" dirty="0" smtClean="0"/>
              <a:t>Dense Monocline Crystal Structure</a:t>
            </a:r>
          </a:p>
          <a:p>
            <a:pPr>
              <a:buNone/>
            </a:pPr>
            <a:r>
              <a:rPr lang="en-US" sz="1600" b="1" dirty="0" smtClean="0"/>
              <a:t>             </a:t>
            </a:r>
          </a:p>
          <a:p>
            <a:pPr>
              <a:buNone/>
            </a:pPr>
            <a:r>
              <a:rPr lang="en-US" sz="1600" b="1" dirty="0" smtClean="0"/>
              <a:t>              Hot </a:t>
            </a:r>
            <a:r>
              <a:rPr lang="en-US" sz="1600" b="1" dirty="0" err="1" smtClean="0"/>
              <a:t>Isostatic</a:t>
            </a:r>
            <a:r>
              <a:rPr lang="en-US" sz="1600" b="1" dirty="0" smtClean="0"/>
              <a:t> Pressure(HIP) </a:t>
            </a:r>
          </a:p>
          <a:p>
            <a:pPr>
              <a:buNone/>
            </a:pPr>
            <a:endParaRPr lang="en-US" sz="1600" b="1" dirty="0" smtClean="0"/>
          </a:p>
          <a:p>
            <a:pPr>
              <a:buNone/>
            </a:pPr>
            <a:r>
              <a:rPr lang="en-US" sz="1600" b="1" dirty="0" smtClean="0"/>
              <a:t>Tetragonal crystal structure </a:t>
            </a:r>
          </a:p>
          <a:p>
            <a:pPr>
              <a:buNone/>
            </a:pPr>
            <a:endParaRPr lang="en-US" sz="1600" b="1" dirty="0" smtClean="0"/>
          </a:p>
          <a:p>
            <a:pPr>
              <a:buNone/>
            </a:pPr>
            <a:r>
              <a:rPr lang="en-US" sz="1600" b="1" dirty="0" smtClean="0"/>
              <a:t>HIP-Y-TZP              </a:t>
            </a:r>
          </a:p>
          <a:p>
            <a:pPr>
              <a:buNone/>
            </a:pPr>
            <a:r>
              <a:rPr lang="en-US" sz="1600" dirty="0" smtClean="0"/>
              <a:t>          </a:t>
            </a:r>
          </a:p>
          <a:p>
            <a:pPr>
              <a:buNone/>
            </a:pPr>
            <a:endParaRPr lang="en-US" sz="1600" dirty="0" smtClean="0"/>
          </a:p>
        </p:txBody>
      </p:sp>
      <p:sp>
        <p:nvSpPr>
          <p:cNvPr id="2" name="Title 1"/>
          <p:cNvSpPr>
            <a:spLocks noGrp="1"/>
          </p:cNvSpPr>
          <p:nvPr>
            <p:ph type="title"/>
          </p:nvPr>
        </p:nvSpPr>
        <p:spPr/>
        <p:txBody>
          <a:bodyPr/>
          <a:lstStyle/>
          <a:p>
            <a:r>
              <a:rPr lang="en-US" b="1" dirty="0" smtClean="0"/>
              <a:t>Chemistry/Process</a:t>
            </a:r>
            <a:endParaRPr lang="en-US" b="1" dirty="0"/>
          </a:p>
        </p:txBody>
      </p:sp>
      <p:cxnSp>
        <p:nvCxnSpPr>
          <p:cNvPr id="5" name="Straight Arrow Connector 4"/>
          <p:cNvCxnSpPr/>
          <p:nvPr/>
        </p:nvCxnSpPr>
        <p:spPr>
          <a:xfrm rot="5400000">
            <a:off x="1258094" y="3542506"/>
            <a:ext cx="5326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1258094" y="4609306"/>
            <a:ext cx="5326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074"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HIP-Y-TZP</a:t>
            </a:r>
            <a:endParaRPr lang="en-US" b="1" dirty="0"/>
          </a:p>
        </p:txBody>
      </p:sp>
      <p:sp>
        <p:nvSpPr>
          <p:cNvPr id="5" name="Rectangle 4"/>
          <p:cNvSpPr/>
          <p:nvPr/>
        </p:nvSpPr>
        <p:spPr>
          <a:xfrm>
            <a:off x="533400" y="5257800"/>
            <a:ext cx="8077200" cy="861774"/>
          </a:xfrm>
          <a:prstGeom prst="rect">
            <a:avLst/>
          </a:prstGeom>
        </p:spPr>
        <p:txBody>
          <a:bodyPr wrap="square">
            <a:spAutoFit/>
          </a:bodyPr>
          <a:lstStyle/>
          <a:p>
            <a:pPr algn="just"/>
            <a:r>
              <a:rPr lang="en-US" sz="1600" b="1" dirty="0">
                <a:solidFill>
                  <a:schemeClr val="tx2"/>
                </a:solidFill>
              </a:rPr>
              <a:t>Forms of </a:t>
            </a:r>
            <a:r>
              <a:rPr lang="en-US" sz="1600" b="1" dirty="0" err="1">
                <a:solidFill>
                  <a:schemeClr val="tx2"/>
                </a:solidFill>
              </a:rPr>
              <a:t>zirconia</a:t>
            </a:r>
            <a:r>
              <a:rPr lang="en-US" sz="1600" b="1" dirty="0">
                <a:solidFill>
                  <a:schemeClr val="tx2"/>
                </a:solidFill>
              </a:rPr>
              <a:t>. (a) Monocline crystalline structure used for crown and bridge fabrication. (b) Tetragonal crystalline structure created after hot </a:t>
            </a:r>
            <a:r>
              <a:rPr lang="en-US" sz="1600" b="1" dirty="0" err="1">
                <a:solidFill>
                  <a:schemeClr val="tx2"/>
                </a:solidFill>
              </a:rPr>
              <a:t>isostatic</a:t>
            </a:r>
            <a:r>
              <a:rPr lang="en-US" sz="1600" b="1" dirty="0">
                <a:solidFill>
                  <a:schemeClr val="tx2"/>
                </a:solidFill>
              </a:rPr>
              <a:t> pressing (HIP), used for one-piece implant manufacturing.</a:t>
            </a:r>
          </a:p>
        </p:txBody>
      </p:sp>
      <p:pic>
        <p:nvPicPr>
          <p:cNvPr id="2050"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pic>
        <p:nvPicPr>
          <p:cNvPr id="7" name="Content Placeholder 3" descr="c9-fig-00043.jpg"/>
          <p:cNvPicPr>
            <a:picLocks noGrp="1" noChangeAspect="1"/>
          </p:cNvPicPr>
          <p:nvPr>
            <p:ph idx="1"/>
          </p:nvPr>
        </p:nvPicPr>
        <p:blipFill>
          <a:blip r:embed="rId3"/>
          <a:stretch>
            <a:fillRect/>
          </a:stretch>
        </p:blipFill>
        <p:spPr>
          <a:xfrm>
            <a:off x="685800" y="2362200"/>
            <a:ext cx="4419600" cy="2725421"/>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86000"/>
            <a:ext cx="7408333" cy="1371600"/>
          </a:xfrm>
        </p:spPr>
        <p:txBody>
          <a:bodyPr>
            <a:normAutofit/>
          </a:bodyPr>
          <a:lstStyle/>
          <a:p>
            <a:r>
              <a:rPr lang="en-US" sz="2400" dirty="0" smtClean="0"/>
              <a:t>Self- repair capabilities of </a:t>
            </a:r>
            <a:r>
              <a:rPr lang="en-US" sz="2400" dirty="0" err="1" smtClean="0"/>
              <a:t>HIP’d</a:t>
            </a:r>
            <a:r>
              <a:rPr lang="en-US" sz="2400" dirty="0" smtClean="0"/>
              <a:t> </a:t>
            </a:r>
            <a:r>
              <a:rPr lang="en-US" sz="2400" dirty="0" err="1" smtClean="0"/>
              <a:t>zirconia</a:t>
            </a:r>
            <a:r>
              <a:rPr lang="en-US" sz="2400" dirty="0" smtClean="0"/>
              <a:t> (HIP-Y-TZP)</a:t>
            </a:r>
          </a:p>
          <a:p>
            <a:r>
              <a:rPr lang="en-US" sz="2400" dirty="0" smtClean="0"/>
              <a:t>AIRBAG EFFECT: Micro crack and the Tetragonal(T)        (M) Monocline </a:t>
            </a:r>
            <a:endParaRPr lang="en-US" sz="2400" dirty="0"/>
          </a:p>
        </p:txBody>
      </p:sp>
      <p:sp>
        <p:nvSpPr>
          <p:cNvPr id="2" name="Title 1"/>
          <p:cNvSpPr>
            <a:spLocks noGrp="1"/>
          </p:cNvSpPr>
          <p:nvPr>
            <p:ph type="title"/>
          </p:nvPr>
        </p:nvSpPr>
        <p:spPr>
          <a:xfrm>
            <a:off x="457200" y="457200"/>
            <a:ext cx="8229600" cy="1252728"/>
          </a:xfrm>
        </p:spPr>
        <p:txBody>
          <a:bodyPr>
            <a:normAutofit fontScale="90000"/>
          </a:bodyPr>
          <a:lstStyle/>
          <a:p>
            <a:r>
              <a:rPr lang="en-US" b="1" dirty="0" smtClean="0"/>
              <a:t>Mechanism of the “crack stop” – Airbag effect</a:t>
            </a:r>
            <a:endParaRPr lang="en-US" b="1" dirty="0"/>
          </a:p>
        </p:txBody>
      </p:sp>
      <p:pic>
        <p:nvPicPr>
          <p:cNvPr id="4" name="Picture 3" descr="ceramics-36-638.jpg"/>
          <p:cNvPicPr>
            <a:picLocks noChangeAspect="1"/>
          </p:cNvPicPr>
          <p:nvPr/>
        </p:nvPicPr>
        <p:blipFill>
          <a:blip r:embed="rId2"/>
          <a:srcRect l="14328" t="9543" r="16418" b="8871"/>
          <a:stretch>
            <a:fillRect/>
          </a:stretch>
        </p:blipFill>
        <p:spPr>
          <a:xfrm>
            <a:off x="914400" y="3657600"/>
            <a:ext cx="3124200" cy="2763301"/>
          </a:xfrm>
          <a:prstGeom prst="rect">
            <a:avLst/>
          </a:prstGeom>
        </p:spPr>
      </p:pic>
      <p:pic>
        <p:nvPicPr>
          <p:cNvPr id="1026" name="Picture 2" descr="C:\Users\Sourav\Desktop\Copy of Logoiaoci - Copy.tif"/>
          <p:cNvPicPr>
            <a:picLocks noChangeAspect="1" noChangeArrowheads="1"/>
          </p:cNvPicPr>
          <p:nvPr/>
        </p:nvPicPr>
        <p:blipFill>
          <a:blip r:embed="rId3"/>
          <a:srcRect/>
          <a:stretch>
            <a:fillRect/>
          </a:stretch>
        </p:blipFill>
        <p:spPr bwMode="auto">
          <a:xfrm>
            <a:off x="5205413" y="6188075"/>
            <a:ext cx="3938587" cy="6699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362200"/>
            <a:ext cx="7408333" cy="3763963"/>
          </a:xfrm>
        </p:spPr>
        <p:txBody>
          <a:bodyPr>
            <a:normAutofit/>
          </a:bodyPr>
          <a:lstStyle/>
          <a:p>
            <a:r>
              <a:rPr lang="en-US" b="1" dirty="0" smtClean="0"/>
              <a:t>Dental and Medical </a:t>
            </a:r>
            <a:r>
              <a:rPr lang="en-US" b="1" dirty="0" smtClean="0"/>
              <a:t>Applications</a:t>
            </a:r>
          </a:p>
          <a:p>
            <a:endParaRPr lang="en-US" b="1" dirty="0" smtClean="0"/>
          </a:p>
          <a:p>
            <a:pPr>
              <a:buNone/>
            </a:pPr>
            <a:r>
              <a:rPr lang="en-US" dirty="0" smtClean="0">
                <a:solidFill>
                  <a:srgbClr val="C00000"/>
                </a:solidFill>
              </a:rPr>
              <a:t>  </a:t>
            </a:r>
            <a:r>
              <a:rPr lang="en-US" dirty="0" smtClean="0">
                <a:solidFill>
                  <a:srgbClr val="C00000"/>
                </a:solidFill>
              </a:rPr>
              <a:t>  </a:t>
            </a:r>
            <a:r>
              <a:rPr lang="en-US" b="1" dirty="0" smtClean="0">
                <a:solidFill>
                  <a:srgbClr val="C00000"/>
                </a:solidFill>
              </a:rPr>
              <a:t>Orthopedics</a:t>
            </a:r>
            <a:r>
              <a:rPr lang="en-US" dirty="0" smtClean="0">
                <a:solidFill>
                  <a:srgbClr val="C00000"/>
                </a:solidFill>
              </a:rPr>
              <a:t> </a:t>
            </a:r>
            <a:r>
              <a:rPr lang="en-US" dirty="0" smtClean="0"/>
              <a:t>: </a:t>
            </a:r>
            <a:r>
              <a:rPr lang="en-US" dirty="0" smtClean="0"/>
              <a:t>Hip and Knee replacement(25+years)</a:t>
            </a:r>
          </a:p>
          <a:p>
            <a:pPr>
              <a:buNone/>
            </a:pPr>
            <a:r>
              <a:rPr lang="en-US" dirty="0" smtClean="0"/>
              <a:t>          Highly Biocompatible</a:t>
            </a:r>
          </a:p>
          <a:p>
            <a:pPr>
              <a:buNone/>
            </a:pPr>
            <a:r>
              <a:rPr lang="en-US" dirty="0" smtClean="0"/>
              <a:t>          High compressive strength</a:t>
            </a:r>
          </a:p>
          <a:p>
            <a:pPr>
              <a:buNone/>
            </a:pPr>
            <a:r>
              <a:rPr lang="en-US" dirty="0" smtClean="0"/>
              <a:t>          Inertness in the body fluids</a:t>
            </a:r>
          </a:p>
          <a:p>
            <a:pPr>
              <a:buNone/>
            </a:pPr>
            <a:r>
              <a:rPr lang="en-US" dirty="0" smtClean="0"/>
              <a:t>          No electrical conductivity (Ions release)</a:t>
            </a:r>
          </a:p>
        </p:txBody>
      </p:sp>
      <p:sp>
        <p:nvSpPr>
          <p:cNvPr id="2" name="Title 1"/>
          <p:cNvSpPr>
            <a:spLocks noGrp="1"/>
          </p:cNvSpPr>
          <p:nvPr>
            <p:ph type="title"/>
          </p:nvPr>
        </p:nvSpPr>
        <p:spPr/>
        <p:txBody>
          <a:bodyPr>
            <a:normAutofit fontScale="90000"/>
          </a:bodyPr>
          <a:lstStyle/>
          <a:p>
            <a:r>
              <a:rPr lang="en-US" dirty="0" err="1" smtClean="0"/>
              <a:t>Zirconia</a:t>
            </a:r>
            <a:r>
              <a:rPr lang="en-US" dirty="0" smtClean="0"/>
              <a:t> Ceramic Implant Materials</a:t>
            </a:r>
            <a:endParaRPr lang="en-US" dirty="0"/>
          </a:p>
        </p:txBody>
      </p:sp>
      <p:pic>
        <p:nvPicPr>
          <p:cNvPr id="5122"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b="1" dirty="0" smtClean="0"/>
              <a:t>Dental Applications(HIP-Y-TZP) 5-10 years</a:t>
            </a:r>
          </a:p>
          <a:p>
            <a:pPr>
              <a:buNone/>
            </a:pPr>
            <a:r>
              <a:rPr lang="en-US" dirty="0" smtClean="0"/>
              <a:t>   </a:t>
            </a:r>
          </a:p>
          <a:p>
            <a:pPr>
              <a:buNone/>
            </a:pPr>
            <a:r>
              <a:rPr lang="en-US" dirty="0" smtClean="0"/>
              <a:t> </a:t>
            </a:r>
            <a:r>
              <a:rPr lang="en-US" dirty="0" smtClean="0">
                <a:solidFill>
                  <a:srgbClr val="C00000"/>
                </a:solidFill>
              </a:rPr>
              <a:t>Crowns</a:t>
            </a:r>
            <a:r>
              <a:rPr lang="en-US" dirty="0" smtClean="0">
                <a:solidFill>
                  <a:srgbClr val="C00000"/>
                </a:solidFill>
              </a:rPr>
              <a:t>, copings and frameworks</a:t>
            </a:r>
          </a:p>
          <a:p>
            <a:pPr>
              <a:buNone/>
            </a:pPr>
            <a:r>
              <a:rPr lang="en-US" dirty="0" smtClean="0"/>
              <a:t>       </a:t>
            </a:r>
            <a:endParaRPr lang="en-US" dirty="0"/>
          </a:p>
        </p:txBody>
      </p:sp>
      <p:sp>
        <p:nvSpPr>
          <p:cNvPr id="2" name="Title 1"/>
          <p:cNvSpPr>
            <a:spLocks noGrp="1"/>
          </p:cNvSpPr>
          <p:nvPr>
            <p:ph type="title"/>
          </p:nvPr>
        </p:nvSpPr>
        <p:spPr/>
        <p:txBody>
          <a:bodyPr>
            <a:normAutofit fontScale="90000"/>
          </a:bodyPr>
          <a:lstStyle/>
          <a:p>
            <a:r>
              <a:rPr lang="en-US" dirty="0" err="1" smtClean="0"/>
              <a:t>Zirconia</a:t>
            </a:r>
            <a:r>
              <a:rPr lang="en-US" dirty="0" smtClean="0"/>
              <a:t> Ceramic Implant Materials</a:t>
            </a:r>
            <a:endParaRPr lang="en-US" dirty="0"/>
          </a:p>
        </p:txBody>
      </p:sp>
      <p:pic>
        <p:nvPicPr>
          <p:cNvPr id="15362"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pic>
        <p:nvPicPr>
          <p:cNvPr id="5" name="Picture 4" descr="Zirkon_Fraeszentrum_Wieland_04.jpg"/>
          <p:cNvPicPr>
            <a:picLocks noChangeAspect="1"/>
          </p:cNvPicPr>
          <p:nvPr/>
        </p:nvPicPr>
        <p:blipFill>
          <a:blip r:embed="rId3"/>
          <a:stretch>
            <a:fillRect/>
          </a:stretch>
        </p:blipFill>
        <p:spPr>
          <a:xfrm>
            <a:off x="1600200" y="4191000"/>
            <a:ext cx="3225800" cy="23622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685800"/>
            <a:ext cx="7408333" cy="5440363"/>
          </a:xfrm>
        </p:spPr>
        <p:txBody>
          <a:bodyPr>
            <a:normAutofit/>
          </a:bodyPr>
          <a:lstStyle/>
          <a:p>
            <a:pPr>
              <a:buNone/>
            </a:pPr>
            <a:r>
              <a:rPr lang="en-US" sz="2800" b="1" dirty="0" smtClean="0">
                <a:solidFill>
                  <a:schemeClr val="bg1"/>
                </a:solidFill>
              </a:rPr>
              <a:t>Dental Applications (5-10years)</a:t>
            </a:r>
          </a:p>
          <a:p>
            <a:pPr>
              <a:buNone/>
            </a:pPr>
            <a:r>
              <a:rPr lang="en-US" sz="2800" b="1" dirty="0" smtClean="0">
                <a:solidFill>
                  <a:schemeClr val="bg1"/>
                </a:solidFill>
              </a:rPr>
              <a:t> Types of zirconia implants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p>
          <a:p>
            <a:pPr>
              <a:buNone/>
            </a:pPr>
            <a:endParaRPr lang="en-US" dirty="0"/>
          </a:p>
          <a:p>
            <a:pPr>
              <a:buNone/>
            </a:pPr>
            <a:endParaRPr lang="en-US" dirty="0"/>
          </a:p>
          <a:p>
            <a:pPr>
              <a:buNone/>
            </a:pPr>
            <a:r>
              <a:rPr lang="en-US" dirty="0" smtClean="0"/>
              <a:t>	</a:t>
            </a:r>
            <a:r>
              <a:rPr lang="en-US" dirty="0" smtClean="0"/>
              <a:t>  One piece  </a:t>
            </a:r>
            <a:r>
              <a:rPr lang="en-US" dirty="0" smtClean="0"/>
              <a:t> </a:t>
            </a:r>
            <a:r>
              <a:rPr lang="en-US" dirty="0" smtClean="0"/>
              <a:t>       </a:t>
            </a:r>
            <a:r>
              <a:rPr lang="en-US" dirty="0" smtClean="0"/>
              <a:t>Two </a:t>
            </a:r>
            <a:r>
              <a:rPr lang="en-US" dirty="0" smtClean="0"/>
              <a:t>piece         </a:t>
            </a:r>
            <a:endParaRPr lang="en-US" dirty="0"/>
          </a:p>
        </p:txBody>
      </p:sp>
      <p:pic>
        <p:nvPicPr>
          <p:cNvPr id="14338"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pic>
        <p:nvPicPr>
          <p:cNvPr id="5" name="Picture 4" descr="TWOPIECE ZIRCONI.jpg"/>
          <p:cNvPicPr>
            <a:picLocks noChangeAspect="1"/>
          </p:cNvPicPr>
          <p:nvPr/>
        </p:nvPicPr>
        <p:blipFill>
          <a:blip r:embed="rId3"/>
          <a:stretch>
            <a:fillRect/>
          </a:stretch>
        </p:blipFill>
        <p:spPr>
          <a:xfrm>
            <a:off x="3276600" y="2362200"/>
            <a:ext cx="1223312" cy="3152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zirconia_long.jpg"/>
          <p:cNvPicPr>
            <a:picLocks noChangeAspect="1"/>
          </p:cNvPicPr>
          <p:nvPr/>
        </p:nvPicPr>
        <p:blipFill>
          <a:blip r:embed="rId4"/>
          <a:srcRect l="32000" r="32800" b="10400"/>
          <a:stretch>
            <a:fillRect/>
          </a:stretch>
        </p:blipFill>
        <p:spPr>
          <a:xfrm>
            <a:off x="1371600" y="2362200"/>
            <a:ext cx="1219200" cy="31034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533400"/>
            <a:ext cx="7696200" cy="1439333"/>
          </a:xfrm>
        </p:spPr>
        <p:txBody>
          <a:bodyPr>
            <a:normAutofit/>
          </a:bodyPr>
          <a:lstStyle/>
          <a:p>
            <a:pPr algn="ctr">
              <a:buNone/>
            </a:pPr>
            <a:r>
              <a:rPr lang="en-US" sz="3200" b="1" dirty="0" smtClean="0">
                <a:solidFill>
                  <a:srgbClr val="FFFFFF"/>
                </a:solidFill>
              </a:rPr>
              <a:t>Dental Applications (5-10years)</a:t>
            </a:r>
          </a:p>
          <a:p>
            <a:pPr algn="ctr">
              <a:buNone/>
            </a:pPr>
            <a:r>
              <a:rPr lang="en-US" sz="3200" b="1" dirty="0" smtClean="0">
                <a:solidFill>
                  <a:srgbClr val="FFFFFF"/>
                </a:solidFill>
              </a:rPr>
              <a:t>      </a:t>
            </a:r>
            <a:r>
              <a:rPr lang="en-US" sz="3200" b="1" dirty="0" smtClean="0">
                <a:solidFill>
                  <a:srgbClr val="FFFFFF"/>
                </a:solidFill>
              </a:rPr>
              <a:t>          Abutments </a:t>
            </a:r>
            <a:r>
              <a:rPr lang="en-US" sz="3200" b="1" dirty="0" smtClean="0">
                <a:solidFill>
                  <a:srgbClr val="FFFFFF"/>
                </a:solidFill>
              </a:rPr>
              <a:t>on titanium Implants</a:t>
            </a:r>
            <a:endParaRPr lang="en-US" sz="3200" b="1" dirty="0">
              <a:solidFill>
                <a:srgbClr val="FFFFFF"/>
              </a:solidFill>
            </a:endParaRPr>
          </a:p>
        </p:txBody>
      </p:sp>
      <p:pic>
        <p:nvPicPr>
          <p:cNvPr id="13314"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pic>
        <p:nvPicPr>
          <p:cNvPr id="5" name="Picture 4" descr="im0402-custom-dental-abutments-06.jpg"/>
          <p:cNvPicPr>
            <a:picLocks noChangeAspect="1"/>
          </p:cNvPicPr>
          <p:nvPr/>
        </p:nvPicPr>
        <p:blipFill>
          <a:blip r:embed="rId3"/>
          <a:stretch>
            <a:fillRect/>
          </a:stretch>
        </p:blipFill>
        <p:spPr>
          <a:xfrm>
            <a:off x="1981200" y="2819400"/>
            <a:ext cx="5105400" cy="29509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895600"/>
            <a:ext cx="7498080" cy="1143000"/>
          </a:xfrm>
        </p:spPr>
        <p:txBody>
          <a:bodyPr>
            <a:noAutofit/>
          </a:bodyPr>
          <a:lstStyle/>
          <a:p>
            <a:r>
              <a:rPr lang="en-US" sz="3600" b="1" dirty="0">
                <a:solidFill>
                  <a:schemeClr val="tx2"/>
                </a:solidFill>
                <a:latin typeface="+mn-lt"/>
                <a:ea typeface="+mn-ea"/>
                <a:cs typeface="+mn-cs"/>
              </a:rPr>
              <a:t>Does </a:t>
            </a:r>
            <a:r>
              <a:rPr lang="en-US" sz="3600" b="1" dirty="0" err="1">
                <a:solidFill>
                  <a:schemeClr val="tx2"/>
                </a:solidFill>
                <a:latin typeface="+mn-lt"/>
                <a:ea typeface="+mn-ea"/>
                <a:cs typeface="+mn-cs"/>
              </a:rPr>
              <a:t>Zirconia</a:t>
            </a:r>
            <a:r>
              <a:rPr lang="en-US" sz="3600" b="1" dirty="0">
                <a:solidFill>
                  <a:schemeClr val="tx2"/>
                </a:solidFill>
                <a:latin typeface="+mn-lt"/>
                <a:ea typeface="+mn-ea"/>
                <a:cs typeface="+mn-cs"/>
              </a:rPr>
              <a:t> </a:t>
            </a:r>
            <a:r>
              <a:rPr lang="en-US" sz="3600" b="1" dirty="0" err="1">
                <a:solidFill>
                  <a:schemeClr val="tx2"/>
                </a:solidFill>
                <a:latin typeface="+mn-lt"/>
                <a:ea typeface="+mn-ea"/>
                <a:cs typeface="+mn-cs"/>
              </a:rPr>
              <a:t>Osseointegrate</a:t>
            </a:r>
            <a:r>
              <a:rPr lang="en-US" sz="3600" b="1" dirty="0">
                <a:solidFill>
                  <a:schemeClr val="tx2"/>
                </a:solidFill>
                <a:latin typeface="+mn-lt"/>
                <a:ea typeface="+mn-ea"/>
                <a:cs typeface="+mn-cs"/>
              </a:rPr>
              <a:t> Well as Metal Implants?</a:t>
            </a:r>
          </a:p>
        </p:txBody>
      </p:sp>
      <p:pic>
        <p:nvPicPr>
          <p:cNvPr id="6146"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458200" cy="2209800"/>
          </a:xfrm>
        </p:spPr>
        <p:txBody>
          <a:bodyPr>
            <a:normAutofit/>
          </a:bodyPr>
          <a:lstStyle/>
          <a:p>
            <a:pPr>
              <a:buNone/>
            </a:pPr>
            <a:r>
              <a:rPr lang="en-US" dirty="0" smtClean="0"/>
              <a:t>    </a:t>
            </a:r>
            <a:r>
              <a:rPr lang="en-US" b="1" dirty="0" smtClean="0">
                <a:solidFill>
                  <a:schemeClr val="bg1"/>
                </a:solidFill>
              </a:rPr>
              <a:t>Studies have shown that titanium and zirconia implants have a very similar bone to implant contact(BIC).  </a:t>
            </a:r>
          </a:p>
          <a:p>
            <a:pPr>
              <a:buNone/>
            </a:pPr>
            <a:r>
              <a:rPr lang="en-US" dirty="0" smtClean="0"/>
              <a:t>   </a:t>
            </a:r>
          </a:p>
          <a:p>
            <a:pPr>
              <a:buNone/>
            </a:pPr>
            <a:r>
              <a:rPr lang="en-US" dirty="0" smtClean="0"/>
              <a:t>     BIC </a:t>
            </a:r>
            <a:r>
              <a:rPr lang="en-US" dirty="0" smtClean="0"/>
              <a:t>=   </a:t>
            </a:r>
            <a:r>
              <a:rPr lang="en-US" dirty="0" smtClean="0"/>
              <a:t> Stability</a:t>
            </a:r>
            <a:endParaRPr lang="en-US" dirty="0" smtClean="0"/>
          </a:p>
          <a:p>
            <a:endParaRPr lang="en-US" dirty="0"/>
          </a:p>
        </p:txBody>
      </p:sp>
      <p:pic>
        <p:nvPicPr>
          <p:cNvPr id="4" name="Picture 3" descr="Copy of Logoiaoci - Copy.tif"/>
          <p:cNvPicPr>
            <a:picLocks noChangeAspect="1"/>
          </p:cNvPicPr>
          <p:nvPr/>
        </p:nvPicPr>
        <p:blipFill>
          <a:blip r:embed="rId3"/>
          <a:stretch>
            <a:fillRect/>
          </a:stretch>
        </p:blipFill>
        <p:spPr>
          <a:xfrm>
            <a:off x="5205984" y="6187440"/>
            <a:ext cx="3938016" cy="670560"/>
          </a:xfrm>
          <a:prstGeom prst="rect">
            <a:avLst/>
          </a:prstGeom>
        </p:spPr>
      </p:pic>
      <p:pic>
        <p:nvPicPr>
          <p:cNvPr id="6" name="Picture 5" descr="a03fig01.jpg"/>
          <p:cNvPicPr>
            <a:picLocks noChangeAspect="1"/>
          </p:cNvPicPr>
          <p:nvPr/>
        </p:nvPicPr>
        <p:blipFill>
          <a:blip r:embed="rId4"/>
          <a:stretch>
            <a:fillRect/>
          </a:stretch>
        </p:blipFill>
        <p:spPr>
          <a:xfrm>
            <a:off x="2743200" y="2743200"/>
            <a:ext cx="3333605" cy="30117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Up Arrow 6"/>
          <p:cNvSpPr/>
          <p:nvPr/>
        </p:nvSpPr>
        <p:spPr>
          <a:xfrm>
            <a:off x="533400" y="1828800"/>
            <a:ext cx="152400" cy="381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flipH="1">
            <a:off x="1524000" y="1828800"/>
            <a:ext cx="152400" cy="381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No surface coating(s)</a:t>
            </a:r>
          </a:p>
          <a:p>
            <a:r>
              <a:rPr lang="en-US" sz="2800" dirty="0" smtClean="0"/>
              <a:t>Surface modification and instead sandblasting</a:t>
            </a:r>
          </a:p>
          <a:p>
            <a:r>
              <a:rPr lang="en-US" sz="2800" dirty="0" smtClean="0"/>
              <a:t>Increase in surface contact </a:t>
            </a:r>
          </a:p>
          <a:p>
            <a:pPr>
              <a:buNone/>
            </a:pPr>
            <a:r>
              <a:rPr lang="en-US" sz="2800" dirty="0" smtClean="0"/>
              <a:t>            Higher Bone-to-implant contact</a:t>
            </a:r>
            <a:endParaRPr lang="en-US" sz="2800" dirty="0"/>
          </a:p>
        </p:txBody>
      </p:sp>
      <p:sp>
        <p:nvSpPr>
          <p:cNvPr id="2" name="Title 1"/>
          <p:cNvSpPr>
            <a:spLocks noGrp="1"/>
          </p:cNvSpPr>
          <p:nvPr>
            <p:ph type="title"/>
          </p:nvPr>
        </p:nvSpPr>
        <p:spPr>
          <a:xfrm>
            <a:off x="685800" y="457200"/>
            <a:ext cx="8153400" cy="1143000"/>
          </a:xfrm>
        </p:spPr>
        <p:txBody>
          <a:bodyPr>
            <a:normAutofit fontScale="90000"/>
          </a:bodyPr>
          <a:lstStyle/>
          <a:p>
            <a:r>
              <a:rPr lang="en-US" b="1" dirty="0" smtClean="0"/>
              <a:t>Implant Surface Treatment/Modification</a:t>
            </a:r>
            <a:endParaRPr lang="en-US" b="1" dirty="0"/>
          </a:p>
        </p:txBody>
      </p:sp>
      <p:pic>
        <p:nvPicPr>
          <p:cNvPr id="12290"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981200"/>
            <a:ext cx="7408333" cy="4144963"/>
          </a:xfrm>
        </p:spPr>
        <p:txBody>
          <a:bodyPr>
            <a:normAutofit/>
          </a:bodyPr>
          <a:lstStyle/>
          <a:p>
            <a:r>
              <a:rPr lang="en-US" dirty="0" smtClean="0"/>
              <a:t> Laser Surface Modification</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r>
              <a:rPr lang="en-US" dirty="0" smtClean="0"/>
              <a:t>Surface </a:t>
            </a:r>
            <a:r>
              <a:rPr lang="en-US" dirty="0" smtClean="0"/>
              <a:t>roughness 360%</a:t>
            </a:r>
          </a:p>
          <a:p>
            <a:pPr>
              <a:buNone/>
            </a:pPr>
            <a:r>
              <a:rPr lang="en-US" dirty="0" smtClean="0"/>
              <a:t>Bone-to-implant contact &gt; 15%</a:t>
            </a:r>
            <a:endParaRPr lang="en-US" dirty="0"/>
          </a:p>
        </p:txBody>
      </p:sp>
      <p:sp>
        <p:nvSpPr>
          <p:cNvPr id="2" name="Title 1"/>
          <p:cNvSpPr>
            <a:spLocks noGrp="1"/>
          </p:cNvSpPr>
          <p:nvPr>
            <p:ph type="title"/>
          </p:nvPr>
        </p:nvSpPr>
        <p:spPr/>
        <p:txBody>
          <a:bodyPr>
            <a:normAutofit fontScale="90000"/>
          </a:bodyPr>
          <a:lstStyle/>
          <a:p>
            <a:r>
              <a:rPr lang="en-US" b="1" dirty="0" smtClean="0"/>
              <a:t>Implant Surface Treatment: Roughness of the surface</a:t>
            </a:r>
            <a:endParaRPr lang="en-US" b="1" dirty="0"/>
          </a:p>
        </p:txBody>
      </p:sp>
      <p:pic>
        <p:nvPicPr>
          <p:cNvPr id="11266"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pic>
        <p:nvPicPr>
          <p:cNvPr id="5" name="Picture 4" descr="CeramicImplants.png"/>
          <p:cNvPicPr>
            <a:picLocks noChangeAspect="1"/>
          </p:cNvPicPr>
          <p:nvPr/>
        </p:nvPicPr>
        <p:blipFill>
          <a:blip r:embed="rId3"/>
          <a:stretch>
            <a:fillRect/>
          </a:stretch>
        </p:blipFill>
        <p:spPr>
          <a:xfrm>
            <a:off x="990600" y="2743200"/>
            <a:ext cx="3737545" cy="2160981"/>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819399"/>
            <a:ext cx="7408333" cy="3306763"/>
          </a:xfrm>
        </p:spPr>
        <p:txBody>
          <a:bodyPr>
            <a:normAutofit lnSpcReduction="10000"/>
          </a:bodyPr>
          <a:lstStyle/>
          <a:p>
            <a:r>
              <a:rPr lang="en-US" dirty="0" smtClean="0"/>
              <a:t>No grey shadows</a:t>
            </a:r>
          </a:p>
          <a:p>
            <a:r>
              <a:rPr lang="en-US" dirty="0" smtClean="0"/>
              <a:t>Healthy gums</a:t>
            </a:r>
          </a:p>
          <a:p>
            <a:r>
              <a:rPr lang="en-US" dirty="0" smtClean="0"/>
              <a:t>No plaque retention</a:t>
            </a:r>
          </a:p>
          <a:p>
            <a:r>
              <a:rPr lang="en-US" dirty="0" smtClean="0"/>
              <a:t>No soft tissue loss</a:t>
            </a:r>
          </a:p>
          <a:p>
            <a:endParaRPr lang="en-US" dirty="0" smtClean="0"/>
          </a:p>
          <a:p>
            <a:endParaRPr lang="en-US" dirty="0" smtClean="0"/>
          </a:p>
          <a:p>
            <a:endParaRPr lang="en-US" dirty="0" smtClean="0"/>
          </a:p>
          <a:p>
            <a:pPr>
              <a:buNone/>
            </a:pPr>
            <a:r>
              <a:rPr lang="en-US" dirty="0" smtClean="0"/>
              <a:t>                                      </a:t>
            </a:r>
            <a:endParaRPr lang="en-US" dirty="0"/>
          </a:p>
        </p:txBody>
      </p:sp>
      <p:sp>
        <p:nvSpPr>
          <p:cNvPr id="2" name="Title 1"/>
          <p:cNvSpPr>
            <a:spLocks noGrp="1"/>
          </p:cNvSpPr>
          <p:nvPr>
            <p:ph type="title"/>
          </p:nvPr>
        </p:nvSpPr>
        <p:spPr/>
        <p:txBody>
          <a:bodyPr/>
          <a:lstStyle/>
          <a:p>
            <a:r>
              <a:rPr lang="en-US" b="1" dirty="0" smtClean="0"/>
              <a:t>Advantages of a Y-TZP Dental</a:t>
            </a:r>
            <a:endParaRPr lang="en-US" b="1" dirty="0"/>
          </a:p>
        </p:txBody>
      </p:sp>
      <p:pic>
        <p:nvPicPr>
          <p:cNvPr id="9218" name="Picture 2" descr="C:\Users\Sourav\Desktop\Copy of Logoiaoci - Copy.tif"/>
          <p:cNvPicPr>
            <a:picLocks noChangeAspect="1" noChangeArrowheads="1"/>
          </p:cNvPicPr>
          <p:nvPr/>
        </p:nvPicPr>
        <p:blipFill>
          <a:blip r:embed="rId2"/>
          <a:srcRect/>
          <a:stretch>
            <a:fillRect/>
          </a:stretch>
        </p:blipFill>
        <p:spPr bwMode="auto">
          <a:xfrm>
            <a:off x="5205413" y="6188075"/>
            <a:ext cx="3938587" cy="669925"/>
          </a:xfrm>
          <a:prstGeom prst="rect">
            <a:avLst/>
          </a:prstGeom>
          <a:noFill/>
        </p:spPr>
      </p:pic>
      <p:pic>
        <p:nvPicPr>
          <p:cNvPr id="5" name="Picture 4" descr="download.jpg"/>
          <p:cNvPicPr>
            <a:picLocks noChangeAspect="1"/>
          </p:cNvPicPr>
          <p:nvPr/>
        </p:nvPicPr>
        <p:blipFill>
          <a:blip r:embed="rId3"/>
          <a:stretch>
            <a:fillRect/>
          </a:stretch>
        </p:blipFill>
        <p:spPr>
          <a:xfrm>
            <a:off x="4800600" y="2590800"/>
            <a:ext cx="3218020" cy="21414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60080" cy="1143000"/>
          </a:xfrm>
        </p:spPr>
        <p:txBody>
          <a:bodyPr/>
          <a:lstStyle/>
          <a:p>
            <a:r>
              <a:rPr lang="en-US" b="1" dirty="0" smtClean="0"/>
              <a:t>  </a:t>
            </a:r>
            <a:r>
              <a:rPr lang="en-US" b="1" dirty="0" err="1" smtClean="0"/>
              <a:t>Zirconia</a:t>
            </a:r>
            <a:r>
              <a:rPr lang="en-US" b="1" dirty="0" smtClean="0"/>
              <a:t> Vs Titanium Implants</a:t>
            </a:r>
            <a:endParaRPr lang="en-US" b="1"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5" name="Picture 4" descr="thumbnailimage.img.jpg"/>
          <p:cNvPicPr>
            <a:picLocks noChangeAspect="1"/>
          </p:cNvPicPr>
          <p:nvPr/>
        </p:nvPicPr>
        <p:blipFill>
          <a:blip r:embed="rId3"/>
          <a:stretch>
            <a:fillRect/>
          </a:stretch>
        </p:blipFill>
        <p:spPr>
          <a:xfrm>
            <a:off x="2057400" y="2667000"/>
            <a:ext cx="5029200" cy="279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362200"/>
            <a:ext cx="7498080" cy="3200400"/>
          </a:xfrm>
        </p:spPr>
        <p:txBody>
          <a:bodyPr>
            <a:noAutofit/>
          </a:bodyPr>
          <a:lstStyle/>
          <a:p>
            <a:r>
              <a:rPr lang="en-US" sz="2800" b="1" dirty="0" smtClean="0"/>
              <a:t>First,</a:t>
            </a:r>
            <a:r>
              <a:rPr lang="en-US" sz="2800" dirty="0" smtClean="0"/>
              <a:t> latest studies are showing a significant rate of</a:t>
            </a:r>
            <a:r>
              <a:rPr lang="en-US" sz="2800" dirty="0" smtClean="0">
                <a:solidFill>
                  <a:srgbClr val="660066"/>
                </a:solidFill>
              </a:rPr>
              <a:t> </a:t>
            </a:r>
            <a:r>
              <a:rPr lang="en-US" sz="2800" b="1" dirty="0" err="1" smtClean="0">
                <a:solidFill>
                  <a:srgbClr val="660066"/>
                </a:solidFill>
              </a:rPr>
              <a:t>peri-implantitis</a:t>
            </a:r>
            <a:r>
              <a:rPr lang="en-US" sz="2800" dirty="0" smtClean="0">
                <a:solidFill>
                  <a:srgbClr val="660066"/>
                </a:solidFill>
              </a:rPr>
              <a:t> </a:t>
            </a:r>
            <a:r>
              <a:rPr lang="en-US" sz="2800" dirty="0" smtClean="0"/>
              <a:t>with titanium implants. </a:t>
            </a:r>
            <a:br>
              <a:rPr lang="en-US" sz="2800" dirty="0" smtClean="0"/>
            </a:br>
            <a:endParaRPr lang="en-US" sz="2800" dirty="0" smtClean="0"/>
          </a:p>
          <a:p>
            <a:r>
              <a:rPr lang="en-US" sz="2800" dirty="0" smtClean="0"/>
              <a:t>Titanium seems to attract more bacteria and </a:t>
            </a:r>
            <a:r>
              <a:rPr lang="en-US" sz="2800" dirty="0" smtClean="0"/>
              <a:t>plaque than </a:t>
            </a:r>
            <a:r>
              <a:rPr lang="en-US" sz="2800" dirty="0" smtClean="0"/>
              <a:t>ceramic. </a:t>
            </a:r>
            <a:br>
              <a:rPr lang="en-US" sz="2800" dirty="0" smtClean="0"/>
            </a:br>
            <a:endParaRPr lang="en-US" sz="2800" dirty="0" smtClean="0"/>
          </a:p>
          <a:p>
            <a:pPr algn="just"/>
            <a:endParaRPr lang="en-US" sz="2800" dirty="0"/>
          </a:p>
        </p:txBody>
      </p:sp>
      <p:sp>
        <p:nvSpPr>
          <p:cNvPr id="2" name="Title 1"/>
          <p:cNvSpPr>
            <a:spLocks noGrp="1"/>
          </p:cNvSpPr>
          <p:nvPr>
            <p:ph type="title"/>
          </p:nvPr>
        </p:nvSpPr>
        <p:spPr/>
        <p:txBody>
          <a:bodyPr>
            <a:normAutofit/>
          </a:bodyPr>
          <a:lstStyle/>
          <a:p>
            <a:r>
              <a:rPr lang="en-US" b="1" dirty="0" err="1" smtClean="0"/>
              <a:t>Peri-implantitis</a:t>
            </a:r>
            <a:endParaRPr lang="en-US" b="1" dirty="0"/>
          </a:p>
        </p:txBody>
      </p:sp>
      <p:pic>
        <p:nvPicPr>
          <p:cNvPr id="4" name="Picture 3" descr="Copy of Logoiaoci - Copy.tif"/>
          <p:cNvPicPr>
            <a:picLocks noChangeAspect="1"/>
          </p:cNvPicPr>
          <p:nvPr/>
        </p:nvPicPr>
        <p:blipFill>
          <a:blip r:embed="rId3"/>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362200"/>
            <a:ext cx="7498080" cy="3429000"/>
          </a:xfrm>
        </p:spPr>
        <p:txBody>
          <a:bodyPr>
            <a:noAutofit/>
          </a:bodyPr>
          <a:lstStyle/>
          <a:p>
            <a:pPr algn="just"/>
            <a:r>
              <a:rPr lang="en-US" b="1" dirty="0" smtClean="0"/>
              <a:t>Second,</a:t>
            </a:r>
            <a:r>
              <a:rPr lang="en-US" dirty="0" smtClean="0"/>
              <a:t> there is some evidence that microscopic titanium particles may come off the implant and get trapped in the jaw bone.</a:t>
            </a:r>
          </a:p>
          <a:p>
            <a:pPr algn="just"/>
            <a:endParaRPr lang="en-US" dirty="0" smtClean="0"/>
          </a:p>
          <a:p>
            <a:pPr algn="just"/>
            <a:r>
              <a:rPr lang="en-US" dirty="0" smtClean="0"/>
              <a:t>Recent studies show that titanium particles are also found throughout the surrounding soft tissue, bone, lymph nodes and even distant organs – Health problems?</a:t>
            </a:r>
            <a:br>
              <a:rPr lang="en-US" dirty="0" smtClean="0"/>
            </a:br>
            <a:endParaRPr lang="en-US" dirty="0"/>
          </a:p>
        </p:txBody>
      </p:sp>
      <p:sp>
        <p:nvSpPr>
          <p:cNvPr id="2" name="Title 1"/>
          <p:cNvSpPr>
            <a:spLocks noGrp="1"/>
          </p:cNvSpPr>
          <p:nvPr>
            <p:ph type="title"/>
          </p:nvPr>
        </p:nvSpPr>
        <p:spPr/>
        <p:txBody>
          <a:bodyPr>
            <a:normAutofit/>
          </a:bodyPr>
          <a:lstStyle/>
          <a:p>
            <a:r>
              <a:rPr lang="en-US" sz="4000" b="1" dirty="0" smtClean="0"/>
              <a:t>Release of titanium particles</a:t>
            </a:r>
            <a:endParaRPr lang="en-US" sz="4000" b="1"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209800"/>
            <a:ext cx="8031480" cy="1905000"/>
          </a:xfrm>
        </p:spPr>
        <p:txBody>
          <a:bodyPr>
            <a:noAutofit/>
          </a:bodyPr>
          <a:lstStyle/>
          <a:p>
            <a:pPr algn="just"/>
            <a:r>
              <a:rPr lang="en-US" b="1" dirty="0" smtClean="0"/>
              <a:t>Third,</a:t>
            </a:r>
            <a:r>
              <a:rPr lang="en-US" dirty="0" smtClean="0"/>
              <a:t> they are grey in color. </a:t>
            </a:r>
          </a:p>
          <a:p>
            <a:pPr algn="just"/>
            <a:r>
              <a:rPr lang="en-US" dirty="0" smtClean="0"/>
              <a:t>Sometimes you can see the </a:t>
            </a:r>
            <a:r>
              <a:rPr lang="en-US" dirty="0" err="1" smtClean="0"/>
              <a:t>greyness</a:t>
            </a:r>
            <a:r>
              <a:rPr lang="en-US" dirty="0" smtClean="0"/>
              <a:t> through the gum. </a:t>
            </a:r>
          </a:p>
          <a:p>
            <a:pPr algn="just"/>
            <a:r>
              <a:rPr lang="en-US" dirty="0" smtClean="0"/>
              <a:t>Gum around an implant shrink back over a couple of years, exposing the metal surface itself - Not a good look!</a:t>
            </a:r>
            <a:br>
              <a:rPr lang="en-US" dirty="0" smtClean="0"/>
            </a:br>
            <a:r>
              <a:rPr lang="en-US" dirty="0" smtClean="0"/>
              <a:t/>
            </a:r>
            <a:br>
              <a:rPr lang="en-US" dirty="0" smtClean="0"/>
            </a:br>
            <a:endParaRPr lang="en-US" dirty="0"/>
          </a:p>
        </p:txBody>
      </p:sp>
      <p:sp>
        <p:nvSpPr>
          <p:cNvPr id="2" name="Title 1"/>
          <p:cNvSpPr>
            <a:spLocks noGrp="1"/>
          </p:cNvSpPr>
          <p:nvPr>
            <p:ph type="title"/>
          </p:nvPr>
        </p:nvSpPr>
        <p:spPr/>
        <p:txBody>
          <a:bodyPr/>
          <a:lstStyle/>
          <a:p>
            <a:r>
              <a:rPr lang="en-US" b="1" dirty="0" smtClean="0"/>
              <a:t>Aesthetics</a:t>
            </a:r>
            <a:r>
              <a:rPr lang="en-US" dirty="0" smtClean="0"/>
              <a:t> </a:t>
            </a:r>
            <a:endParaRPr lang="en-US"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5" name="Picture 4" descr="download.jpg"/>
          <p:cNvPicPr>
            <a:picLocks noChangeAspect="1"/>
          </p:cNvPicPr>
          <p:nvPr/>
        </p:nvPicPr>
        <p:blipFill>
          <a:blip r:embed="rId3"/>
          <a:stretch>
            <a:fillRect/>
          </a:stretch>
        </p:blipFill>
        <p:spPr>
          <a:xfrm>
            <a:off x="990600" y="4419600"/>
            <a:ext cx="2619375" cy="1743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133600"/>
            <a:ext cx="8305800" cy="3352800"/>
          </a:xfrm>
        </p:spPr>
        <p:txBody>
          <a:bodyPr>
            <a:normAutofit/>
          </a:bodyPr>
          <a:lstStyle/>
          <a:p>
            <a:pPr algn="just"/>
            <a:r>
              <a:rPr lang="en-US" b="1" dirty="0" smtClean="0"/>
              <a:t>Fourth</a:t>
            </a:r>
            <a:r>
              <a:rPr lang="en-US" dirty="0" smtClean="0"/>
              <a:t>, today’s titanium implants have seen a steady increase in alloy elements added to titanium in order to improve their physical properties and decrease their price.  </a:t>
            </a:r>
          </a:p>
          <a:p>
            <a:pPr algn="just"/>
            <a:endParaRPr lang="en-US" dirty="0" smtClean="0"/>
          </a:p>
          <a:p>
            <a:pPr algn="just"/>
            <a:r>
              <a:rPr lang="en-US" dirty="0" smtClean="0"/>
              <a:t>These new alloy elements are not always as well tolerated by the body, causing some people to have an allergic reaction or intolerance.</a:t>
            </a:r>
            <a:endParaRPr lang="en-US" dirty="0"/>
          </a:p>
        </p:txBody>
      </p:sp>
      <p:sp>
        <p:nvSpPr>
          <p:cNvPr id="2" name="Title 1"/>
          <p:cNvSpPr>
            <a:spLocks noGrp="1"/>
          </p:cNvSpPr>
          <p:nvPr>
            <p:ph type="title"/>
          </p:nvPr>
        </p:nvSpPr>
        <p:spPr/>
        <p:txBody>
          <a:bodyPr>
            <a:normAutofit/>
          </a:bodyPr>
          <a:lstStyle/>
          <a:p>
            <a:r>
              <a:rPr lang="en-US" sz="4000" b="1" dirty="0" smtClean="0"/>
              <a:t>Allergic reaction &amp; Intolerance</a:t>
            </a:r>
            <a:endParaRPr lang="en-US" sz="4000" b="1" dirty="0"/>
          </a:p>
        </p:txBody>
      </p:sp>
      <p:pic>
        <p:nvPicPr>
          <p:cNvPr id="4" name="Picture 3" descr="Copy of Logoiaoci - Copy.tif"/>
          <p:cNvPicPr>
            <a:picLocks noChangeAspect="1"/>
          </p:cNvPicPr>
          <p:nvPr/>
        </p:nvPicPr>
        <p:blipFill>
          <a:blip r:embed="rId3"/>
          <a:stretch>
            <a:fillRect/>
          </a:stretch>
        </p:blipFill>
        <p:spPr>
          <a:xfrm>
            <a:off x="5205984" y="6187440"/>
            <a:ext cx="3938016" cy="670560"/>
          </a:xfrm>
          <a:prstGeom prst="rect">
            <a:avLst/>
          </a:prstGeom>
        </p:spPr>
      </p:pic>
      <p:pic>
        <p:nvPicPr>
          <p:cNvPr id="5" name="Picture 4" descr="titfail.jpg"/>
          <p:cNvPicPr>
            <a:picLocks noChangeAspect="1"/>
          </p:cNvPicPr>
          <p:nvPr/>
        </p:nvPicPr>
        <p:blipFill>
          <a:blip r:embed="rId4" cstate="print"/>
          <a:stretch>
            <a:fillRect/>
          </a:stretch>
        </p:blipFill>
        <p:spPr>
          <a:xfrm>
            <a:off x="914400" y="5029200"/>
            <a:ext cx="2406701"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183880" cy="1905000"/>
          </a:xfrm>
        </p:spPr>
        <p:txBody>
          <a:bodyPr>
            <a:noAutofit/>
          </a:bodyPr>
          <a:lstStyle/>
          <a:p>
            <a:pPr algn="just"/>
            <a:r>
              <a:rPr lang="en-US" b="1" dirty="0" smtClean="0"/>
              <a:t>Fifth</a:t>
            </a:r>
            <a:r>
              <a:rPr lang="en-US" dirty="0" smtClean="0"/>
              <a:t>, a lot of folks nowadays would prefer to get a "metal-free" implant if possible. </a:t>
            </a:r>
          </a:p>
          <a:p>
            <a:pPr algn="just"/>
            <a:r>
              <a:rPr lang="en-US" dirty="0" smtClean="0"/>
              <a:t>They just prefer to minimize the amount of metal in their bodies.</a:t>
            </a:r>
            <a:br>
              <a:rPr lang="en-US" dirty="0" smtClean="0"/>
            </a:br>
            <a:r>
              <a:rPr lang="en-US" dirty="0" smtClean="0"/>
              <a:t/>
            </a:r>
            <a:br>
              <a:rPr lang="en-US" dirty="0" smtClean="0"/>
            </a:br>
            <a:endParaRPr lang="en-US" dirty="0"/>
          </a:p>
        </p:txBody>
      </p:sp>
      <p:sp>
        <p:nvSpPr>
          <p:cNvPr id="2" name="Title 1"/>
          <p:cNvSpPr>
            <a:spLocks noGrp="1"/>
          </p:cNvSpPr>
          <p:nvPr>
            <p:ph type="title"/>
          </p:nvPr>
        </p:nvSpPr>
        <p:spPr/>
        <p:txBody>
          <a:bodyPr>
            <a:normAutofit/>
          </a:bodyPr>
          <a:lstStyle/>
          <a:p>
            <a:r>
              <a:rPr lang="en-US" sz="3600" b="1" dirty="0" smtClean="0"/>
              <a:t>Metal free </a:t>
            </a:r>
            <a:r>
              <a:rPr lang="en-US" sz="3600" b="1" dirty="0" err="1" smtClean="0"/>
              <a:t>Implantology</a:t>
            </a:r>
            <a:endParaRPr lang="en-US" sz="3600" b="1"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5" name="Picture 4" descr="images.jpg"/>
          <p:cNvPicPr>
            <a:picLocks noChangeAspect="1"/>
          </p:cNvPicPr>
          <p:nvPr/>
        </p:nvPicPr>
        <p:blipFill>
          <a:blip r:embed="rId3"/>
          <a:stretch>
            <a:fillRect/>
          </a:stretch>
        </p:blipFill>
        <p:spPr>
          <a:xfrm>
            <a:off x="914400" y="4191001"/>
            <a:ext cx="23622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077200" cy="1447800"/>
          </a:xfrm>
        </p:spPr>
        <p:txBody>
          <a:bodyPr>
            <a:noAutofit/>
          </a:bodyPr>
          <a:lstStyle/>
          <a:p>
            <a:r>
              <a:rPr lang="en-US" sz="3200" b="1" dirty="0" smtClean="0"/>
              <a:t>Can ceramic dental implants be a viable alternative to traditional titanium dental implants?</a:t>
            </a:r>
            <a:endParaRPr lang="en-US" sz="3200" b="1" dirty="0"/>
          </a:p>
        </p:txBody>
      </p:sp>
      <p:sp>
        <p:nvSpPr>
          <p:cNvPr id="4" name="TextBox 3"/>
          <p:cNvSpPr txBox="1"/>
          <p:nvPr/>
        </p:nvSpPr>
        <p:spPr>
          <a:xfrm>
            <a:off x="1066800" y="2743200"/>
            <a:ext cx="7848600" cy="800219"/>
          </a:xfrm>
          <a:prstGeom prst="rect">
            <a:avLst/>
          </a:prstGeom>
          <a:noFill/>
        </p:spPr>
        <p:txBody>
          <a:bodyPr wrap="square" rtlCol="0">
            <a:spAutoFit/>
          </a:bodyPr>
          <a:lstStyle/>
          <a:p>
            <a:r>
              <a:rPr lang="en-US" sz="2800" b="1" dirty="0" smtClean="0">
                <a:solidFill>
                  <a:schemeClr val="accent1"/>
                </a:solidFill>
              </a:rPr>
              <a:t>   My </a:t>
            </a:r>
            <a:r>
              <a:rPr lang="en-US" sz="2800" b="1" dirty="0" smtClean="0">
                <a:solidFill>
                  <a:schemeClr val="accent1"/>
                </a:solidFill>
              </a:rPr>
              <a:t>review of the current "State of the Art"!</a:t>
            </a:r>
            <a:r>
              <a:rPr lang="en-US" dirty="0" smtClean="0"/>
              <a:t/>
            </a:r>
            <a:br>
              <a:rPr lang="en-US" dirty="0" smtClean="0"/>
            </a:br>
            <a:endParaRPr lang="en-US" dirty="0"/>
          </a:p>
        </p:txBody>
      </p:sp>
      <p:pic>
        <p:nvPicPr>
          <p:cNvPr id="5" name="Picture 4"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6" name="Picture 5" descr="FUTURE.jpg"/>
          <p:cNvPicPr>
            <a:picLocks noChangeAspect="1"/>
          </p:cNvPicPr>
          <p:nvPr/>
        </p:nvPicPr>
        <p:blipFill>
          <a:blip r:embed="rId3"/>
          <a:stretch>
            <a:fillRect/>
          </a:stretch>
        </p:blipFill>
        <p:spPr>
          <a:xfrm>
            <a:off x="3048000" y="3810000"/>
            <a:ext cx="3254829" cy="18288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514600"/>
            <a:ext cx="8458200" cy="3276600"/>
          </a:xfrm>
        </p:spPr>
        <p:txBody>
          <a:bodyPr>
            <a:noAutofit/>
          </a:bodyPr>
          <a:lstStyle/>
          <a:p>
            <a:pPr marL="514350" indent="-514350" algn="just">
              <a:buFont typeface="+mj-lt"/>
              <a:buAutoNum type="arabicPeriod"/>
            </a:pPr>
            <a:r>
              <a:rPr lang="en-US" dirty="0" smtClean="0"/>
              <a:t>Bacteria and especially plaque does not stick to zirconia like it does to titanium </a:t>
            </a:r>
            <a:r>
              <a:rPr lang="en-US" dirty="0" smtClean="0"/>
              <a:t>         less </a:t>
            </a:r>
            <a:r>
              <a:rPr lang="en-US" dirty="0" smtClean="0"/>
              <a:t>soft tissue inflammation.</a:t>
            </a:r>
          </a:p>
          <a:p>
            <a:pPr marL="0" indent="0" algn="just">
              <a:buNone/>
            </a:pPr>
            <a:endParaRPr lang="en-US" dirty="0" smtClean="0"/>
          </a:p>
          <a:p>
            <a:pPr marL="514350" indent="-514350" algn="just">
              <a:buFont typeface="+mj-lt"/>
              <a:buAutoNum type="arabicPeriod"/>
            </a:pPr>
            <a:r>
              <a:rPr lang="en-US" dirty="0" smtClean="0"/>
              <a:t>Zirconia does not corrode, unlike titanium; does not release any tiny fragments into the surrounding soft tissue, bone or lymph nodes. </a:t>
            </a:r>
          </a:p>
          <a:p>
            <a:pPr algn="just">
              <a:buNone/>
            </a:pPr>
            <a:endParaRPr lang="en-US" sz="2800" dirty="0" smtClean="0"/>
          </a:p>
          <a:p>
            <a:pPr algn="just">
              <a:buNone/>
            </a:pPr>
            <a:endParaRPr lang="en-US" sz="2800"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cxnSp>
        <p:nvCxnSpPr>
          <p:cNvPr id="6" name="Straight Arrow Connector 5"/>
          <p:cNvCxnSpPr/>
          <p:nvPr/>
        </p:nvCxnSpPr>
        <p:spPr>
          <a:xfrm>
            <a:off x="3429000" y="3124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362200"/>
            <a:ext cx="8534400" cy="1828801"/>
          </a:xfrm>
        </p:spPr>
        <p:txBody>
          <a:bodyPr/>
          <a:lstStyle/>
          <a:p>
            <a:pPr>
              <a:buNone/>
            </a:pPr>
            <a:r>
              <a:rPr lang="en-US" b="1" dirty="0" smtClean="0"/>
              <a:t> 3.</a:t>
            </a:r>
            <a:r>
              <a:rPr lang="en-US" dirty="0" smtClean="0"/>
              <a:t> Tooth-colored doesn’t create a grey shadow under the gums</a:t>
            </a:r>
          </a:p>
          <a:p>
            <a:pPr>
              <a:buNone/>
            </a:pPr>
            <a:endParaRPr lang="en-US" dirty="0" smtClean="0"/>
          </a:p>
          <a:p>
            <a:pPr>
              <a:buNone/>
            </a:pPr>
            <a:r>
              <a:rPr lang="en-US" b="1" dirty="0" smtClean="0"/>
              <a:t> 4.</a:t>
            </a:r>
            <a:r>
              <a:rPr lang="en-US" dirty="0" smtClean="0"/>
              <a:t> Metal-free implants</a:t>
            </a:r>
            <a:endParaRPr lang="en-US" dirty="0"/>
          </a:p>
        </p:txBody>
      </p:sp>
      <p:cxnSp>
        <p:nvCxnSpPr>
          <p:cNvPr id="5" name="Straight Arrow Connector 4"/>
          <p:cNvCxnSpPr/>
          <p:nvPr/>
        </p:nvCxnSpPr>
        <p:spPr>
          <a:xfrm>
            <a:off x="4724400" y="17526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8" name="Picture 7"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6" name="Picture 5" descr="images.jpg"/>
          <p:cNvPicPr>
            <a:picLocks noChangeAspect="1"/>
          </p:cNvPicPr>
          <p:nvPr/>
        </p:nvPicPr>
        <p:blipFill>
          <a:blip r:embed="rId3"/>
          <a:stretch>
            <a:fillRect/>
          </a:stretch>
        </p:blipFill>
        <p:spPr>
          <a:xfrm>
            <a:off x="3276600" y="4038600"/>
            <a:ext cx="23622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7943088" cy="2590800"/>
          </a:xfrm>
        </p:spPr>
        <p:txBody>
          <a:bodyPr>
            <a:normAutofit/>
          </a:bodyPr>
          <a:lstStyle/>
          <a:p>
            <a:pPr lvl="1">
              <a:buNone/>
            </a:pPr>
            <a:r>
              <a:rPr lang="en-US" sz="3200" b="1" dirty="0" smtClean="0"/>
              <a:t>Placement:</a:t>
            </a:r>
          </a:p>
          <a:p>
            <a:pPr algn="just">
              <a:buNone/>
            </a:pPr>
            <a:r>
              <a:rPr lang="en-US" b="1" dirty="0"/>
              <a:t> </a:t>
            </a:r>
            <a:r>
              <a:rPr lang="en-US" b="1" dirty="0" smtClean="0"/>
              <a:t> </a:t>
            </a:r>
            <a:r>
              <a:rPr lang="en-US" dirty="0" smtClean="0"/>
              <a:t> </a:t>
            </a:r>
            <a:r>
              <a:rPr lang="en-US" dirty="0" smtClean="0"/>
              <a:t> The </a:t>
            </a:r>
            <a:r>
              <a:rPr lang="en-US" dirty="0" smtClean="0"/>
              <a:t>implant had to be placed extremely accurately, at the correct angle, and it was very difficult to make adjustments to the angle of the subsequent crown, making ceramic implants more complicated for the surgeon. </a:t>
            </a:r>
            <a:endParaRPr lang="en-US" dirty="0"/>
          </a:p>
        </p:txBody>
      </p:sp>
      <p:sp>
        <p:nvSpPr>
          <p:cNvPr id="2" name="Title 1"/>
          <p:cNvSpPr>
            <a:spLocks noGrp="1"/>
          </p:cNvSpPr>
          <p:nvPr>
            <p:ph type="title"/>
          </p:nvPr>
        </p:nvSpPr>
        <p:spPr/>
        <p:txBody>
          <a:bodyPr/>
          <a:lstStyle/>
          <a:p>
            <a:r>
              <a:rPr lang="en-US" b="1" dirty="0" smtClean="0"/>
              <a:t>Drawbacks </a:t>
            </a:r>
            <a:endParaRPr lang="en-US" b="1" dirty="0"/>
          </a:p>
        </p:txBody>
      </p:sp>
      <p:pic>
        <p:nvPicPr>
          <p:cNvPr id="4" name="Picture 3" descr="Copy of Logoiaoci - Copy.tif"/>
          <p:cNvPicPr>
            <a:picLocks noChangeAspect="1"/>
          </p:cNvPicPr>
          <p:nvPr/>
        </p:nvPicPr>
        <p:blipFill>
          <a:blip r:embed="rId3"/>
          <a:stretch>
            <a:fillRect/>
          </a:stretch>
        </p:blipFill>
        <p:spPr>
          <a:xfrm>
            <a:off x="5205984" y="6187440"/>
            <a:ext cx="3938016" cy="670560"/>
          </a:xfrm>
          <a:prstGeom prst="rect">
            <a:avLst/>
          </a:prstGeom>
        </p:spPr>
      </p:pic>
      <p:pic>
        <p:nvPicPr>
          <p:cNvPr id="5" name="Picture 4" descr="zirconia.jpg"/>
          <p:cNvPicPr>
            <a:picLocks noChangeAspect="1"/>
          </p:cNvPicPr>
          <p:nvPr/>
        </p:nvPicPr>
        <p:blipFill>
          <a:blip r:embed="rId4"/>
          <a:stretch>
            <a:fillRect/>
          </a:stretch>
        </p:blipFill>
        <p:spPr>
          <a:xfrm>
            <a:off x="3200400" y="3962400"/>
            <a:ext cx="2842971" cy="21713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362200"/>
            <a:ext cx="7408333" cy="1210733"/>
          </a:xfrm>
        </p:spPr>
        <p:txBody>
          <a:bodyPr/>
          <a:lstStyle/>
          <a:p>
            <a:pPr algn="just"/>
            <a:r>
              <a:rPr lang="en-US" dirty="0" smtClean="0"/>
              <a:t>LTD (or aging) is defined as the spontaneous t-m transformation occurring over time at low temperatures.</a:t>
            </a:r>
            <a:endParaRPr lang="en-US" dirty="0"/>
          </a:p>
        </p:txBody>
      </p:sp>
      <p:sp>
        <p:nvSpPr>
          <p:cNvPr id="2" name="Title 1"/>
          <p:cNvSpPr>
            <a:spLocks noGrp="1"/>
          </p:cNvSpPr>
          <p:nvPr>
            <p:ph type="title"/>
          </p:nvPr>
        </p:nvSpPr>
        <p:spPr/>
        <p:txBody>
          <a:bodyPr/>
          <a:lstStyle/>
          <a:p>
            <a:r>
              <a:rPr lang="en-US" b="1" dirty="0" smtClean="0"/>
              <a:t>Ageing of </a:t>
            </a:r>
            <a:r>
              <a:rPr lang="en-US" b="1" dirty="0" err="1" smtClean="0"/>
              <a:t>Zirconia</a:t>
            </a:r>
            <a:endParaRPr lang="en-US" b="1" dirty="0"/>
          </a:p>
        </p:txBody>
      </p:sp>
      <p:pic>
        <p:nvPicPr>
          <p:cNvPr id="5" name="Picture 4"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6" name="Picture 5" descr="ageing.png"/>
          <p:cNvPicPr>
            <a:picLocks noChangeAspect="1"/>
          </p:cNvPicPr>
          <p:nvPr/>
        </p:nvPicPr>
        <p:blipFill>
          <a:blip r:embed="rId3"/>
          <a:stretch>
            <a:fillRect/>
          </a:stretch>
        </p:blipFill>
        <p:spPr>
          <a:xfrm>
            <a:off x="1143000" y="3733800"/>
            <a:ext cx="3657600" cy="27363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6114288" cy="1143000"/>
          </a:xfrm>
        </p:spPr>
        <p:txBody>
          <a:bodyPr/>
          <a:lstStyle/>
          <a:p>
            <a:r>
              <a:rPr lang="en-US" b="1" dirty="0" smtClean="0"/>
              <a:t>     Advancements </a:t>
            </a:r>
            <a:endParaRPr lang="en-US" b="1" dirty="0"/>
          </a:p>
        </p:txBody>
      </p:sp>
      <p:pic>
        <p:nvPicPr>
          <p:cNvPr id="5" name="Picture 4"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6" name="Content Placeholder 3" descr="career_advancement.gif"/>
          <p:cNvPicPr>
            <a:picLocks noGrp="1" noChangeAspect="1"/>
          </p:cNvPicPr>
          <p:nvPr>
            <p:ph idx="1"/>
          </p:nvPr>
        </p:nvPicPr>
        <p:blipFill>
          <a:blip r:embed="rId3"/>
          <a:stretch>
            <a:fillRect/>
          </a:stretch>
        </p:blipFill>
        <p:spPr>
          <a:xfrm>
            <a:off x="2590800" y="2514600"/>
            <a:ext cx="4286250" cy="321945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0"/>
            <a:ext cx="5867400" cy="3200400"/>
          </a:xfrm>
        </p:spPr>
        <p:txBody>
          <a:bodyPr>
            <a:noAutofit/>
          </a:bodyPr>
          <a:lstStyle/>
          <a:p>
            <a:pPr algn="just"/>
            <a:r>
              <a:rPr lang="en-US" dirty="0" smtClean="0"/>
              <a:t>New designs of ceramic dental implants are "2-piece”</a:t>
            </a:r>
          </a:p>
          <a:p>
            <a:pPr algn="just"/>
            <a:endParaRPr lang="en-US" dirty="0" smtClean="0"/>
          </a:p>
          <a:p>
            <a:pPr algn="just"/>
            <a:r>
              <a:rPr lang="en-US" dirty="0" smtClean="0"/>
              <a:t>After the implant has healed up and "integrated" with the jaw bone, the latest designs can correct for angles and different surgical positioning</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pic>
        <p:nvPicPr>
          <p:cNvPr id="4" name="Picture 3" descr="TWOPIECE ZIRCONI.jpg"/>
          <p:cNvPicPr>
            <a:picLocks noChangeAspect="1"/>
          </p:cNvPicPr>
          <p:nvPr/>
        </p:nvPicPr>
        <p:blipFill>
          <a:blip r:embed="rId2"/>
          <a:stretch>
            <a:fillRect/>
          </a:stretch>
        </p:blipFill>
        <p:spPr>
          <a:xfrm>
            <a:off x="7010400" y="1524000"/>
            <a:ext cx="1651223" cy="43584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Copy of Logoiaoci - Copy.tif"/>
          <p:cNvPicPr>
            <a:picLocks noChangeAspect="1"/>
          </p:cNvPicPr>
          <p:nvPr/>
        </p:nvPicPr>
        <p:blipFill>
          <a:blip r:embed="rId3"/>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382000" cy="1447800"/>
          </a:xfrm>
        </p:spPr>
        <p:txBody>
          <a:bodyPr>
            <a:noAutofit/>
          </a:bodyPr>
          <a:lstStyle/>
          <a:p>
            <a:pPr>
              <a:buNone/>
            </a:pPr>
            <a:r>
              <a:rPr lang="en-US" dirty="0"/>
              <a:t> </a:t>
            </a:r>
            <a:r>
              <a:rPr lang="en-US" dirty="0" smtClean="0"/>
              <a:t>   But Zirconia is not a normal ceramic. It is zirconium oxide, and has been nick-named </a:t>
            </a:r>
            <a:r>
              <a:rPr lang="en-US" b="1" dirty="0" smtClean="0"/>
              <a:t>"ceramic steel" </a:t>
            </a:r>
            <a:r>
              <a:rPr lang="en-US" dirty="0" smtClean="0"/>
              <a:t>due to it's great strength.</a:t>
            </a:r>
            <a:endParaRPr lang="en-US" dirty="0"/>
          </a:p>
        </p:txBody>
      </p:sp>
      <p:sp>
        <p:nvSpPr>
          <p:cNvPr id="2" name="Title 1"/>
          <p:cNvSpPr>
            <a:spLocks noGrp="1"/>
          </p:cNvSpPr>
          <p:nvPr>
            <p:ph type="title"/>
          </p:nvPr>
        </p:nvSpPr>
        <p:spPr/>
        <p:txBody>
          <a:bodyPr>
            <a:normAutofit fontScale="90000"/>
          </a:bodyPr>
          <a:lstStyle/>
          <a:p>
            <a:r>
              <a:rPr lang="en-US" b="1" dirty="0" smtClean="0"/>
              <a:t>  </a:t>
            </a:r>
            <a:br>
              <a:rPr lang="en-US" b="1" dirty="0" smtClean="0"/>
            </a:br>
            <a:r>
              <a:rPr lang="en-US" b="1" dirty="0" smtClean="0"/>
              <a:t>  Ceramics are brittle!! </a:t>
            </a:r>
            <a:br>
              <a:rPr lang="en-US" b="1" dirty="0" smtClean="0"/>
            </a:br>
            <a:endParaRPr lang="en-US" b="1"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5" name="Picture 4" descr="bruxzir-hammer.png"/>
          <p:cNvPicPr>
            <a:picLocks noChangeAspect="1"/>
          </p:cNvPicPr>
          <p:nvPr/>
        </p:nvPicPr>
        <p:blipFill>
          <a:blip r:embed="rId3"/>
          <a:stretch>
            <a:fillRect/>
          </a:stretch>
        </p:blipFill>
        <p:spPr>
          <a:xfrm>
            <a:off x="3323724" y="3581400"/>
            <a:ext cx="2486526"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33600"/>
            <a:ext cx="7498080" cy="4038600"/>
          </a:xfrm>
        </p:spPr>
        <p:txBody>
          <a:bodyPr>
            <a:normAutofit/>
          </a:bodyPr>
          <a:lstStyle/>
          <a:p>
            <a:pPr algn="just"/>
            <a:r>
              <a:rPr lang="en-US" dirty="0" err="1" smtClean="0"/>
              <a:t>Zirconia</a:t>
            </a:r>
            <a:r>
              <a:rPr lang="en-US" dirty="0" smtClean="0"/>
              <a:t> might "age" due to water absorption, and slowly lose strength over a period of years. </a:t>
            </a:r>
            <a:br>
              <a:rPr lang="en-US" dirty="0" smtClean="0"/>
            </a:br>
            <a:endParaRPr lang="en-US" dirty="0" smtClean="0"/>
          </a:p>
          <a:p>
            <a:pPr algn="just"/>
            <a:r>
              <a:rPr lang="en-US" b="1" dirty="0" smtClean="0"/>
              <a:t>But</a:t>
            </a:r>
            <a:r>
              <a:rPr lang="en-US" b="1" dirty="0" smtClean="0"/>
              <a:t> </a:t>
            </a:r>
            <a:r>
              <a:rPr lang="en-US" dirty="0" smtClean="0"/>
              <a:t>few </a:t>
            </a:r>
            <a:r>
              <a:rPr lang="en-US" dirty="0" smtClean="0"/>
              <a:t>recent studies shows that aging does </a:t>
            </a:r>
            <a:r>
              <a:rPr lang="en-US" b="1" dirty="0" smtClean="0"/>
              <a:t>not</a:t>
            </a:r>
            <a:r>
              <a:rPr lang="en-US" dirty="0" smtClean="0"/>
              <a:t> negatively affect the strength of Zirconia.  </a:t>
            </a:r>
          </a:p>
          <a:p>
            <a:pPr algn="just"/>
            <a:endParaRPr lang="en-US" dirty="0" smtClean="0"/>
          </a:p>
          <a:p>
            <a:pPr algn="just"/>
            <a:r>
              <a:rPr lang="en-US" dirty="0" smtClean="0"/>
              <a:t>Simulations show that ceramic dental implants can last many lifetimes without losing their strong structure.</a:t>
            </a:r>
            <a:br>
              <a:rPr lang="en-US" dirty="0" smtClean="0"/>
            </a:br>
            <a:r>
              <a:rPr lang="en-US" dirty="0" smtClean="0"/>
              <a:t/>
            </a:r>
            <a:br>
              <a:rPr lang="en-US" dirty="0" smtClean="0"/>
            </a:br>
            <a:endParaRPr lang="en-US" dirty="0" smtClean="0"/>
          </a:p>
          <a:p>
            <a:pPr algn="just"/>
            <a:endParaRPr lang="en-US" dirty="0"/>
          </a:p>
        </p:txBody>
      </p:sp>
      <p:sp>
        <p:nvSpPr>
          <p:cNvPr id="2" name="Title 1"/>
          <p:cNvSpPr>
            <a:spLocks noGrp="1"/>
          </p:cNvSpPr>
          <p:nvPr>
            <p:ph type="title"/>
          </p:nvPr>
        </p:nvSpPr>
        <p:spPr/>
        <p:txBody>
          <a:bodyPr/>
          <a:lstStyle/>
          <a:p>
            <a:r>
              <a:rPr lang="en-US" dirty="0" smtClean="0"/>
              <a:t>Ageing </a:t>
            </a:r>
            <a:r>
              <a:rPr lang="en-US" dirty="0" smtClean="0"/>
              <a:t>of </a:t>
            </a:r>
            <a:r>
              <a:rPr lang="en-US" dirty="0" err="1" smtClean="0"/>
              <a:t>Zirconia</a:t>
            </a:r>
            <a:endParaRPr lang="en-US"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438400"/>
            <a:ext cx="8628888" cy="1143000"/>
          </a:xfrm>
        </p:spPr>
        <p:txBody>
          <a:bodyPr>
            <a:normAutofit lnSpcReduction="10000"/>
          </a:bodyPr>
          <a:lstStyle/>
          <a:p>
            <a:r>
              <a:rPr lang="en-US" dirty="0" smtClean="0"/>
              <a:t>A lack of knowledge, and a lack of experience – </a:t>
            </a:r>
            <a:r>
              <a:rPr lang="en-US" b="1" dirty="0" smtClean="0"/>
              <a:t>the research is new.</a:t>
            </a:r>
            <a:r>
              <a:rPr lang="en-US" dirty="0" smtClean="0"/>
              <a:t/>
            </a:r>
            <a:br>
              <a:rPr lang="en-US" dirty="0" smtClean="0"/>
            </a:br>
            <a:endParaRPr lang="en-US" dirty="0"/>
          </a:p>
        </p:txBody>
      </p:sp>
      <p:sp>
        <p:nvSpPr>
          <p:cNvPr id="2" name="Title 1"/>
          <p:cNvSpPr>
            <a:spLocks noGrp="1"/>
          </p:cNvSpPr>
          <p:nvPr>
            <p:ph type="title"/>
          </p:nvPr>
        </p:nvSpPr>
        <p:spPr>
          <a:xfrm>
            <a:off x="381000" y="533400"/>
            <a:ext cx="8336280" cy="1143000"/>
          </a:xfrm>
        </p:spPr>
        <p:txBody>
          <a:bodyPr>
            <a:normAutofit fontScale="90000"/>
          </a:bodyPr>
          <a:lstStyle/>
          <a:p>
            <a:r>
              <a:rPr lang="en-US" b="1" dirty="0" smtClean="0"/>
              <a:t>Why </a:t>
            </a:r>
            <a:r>
              <a:rPr lang="en-US" b="1" dirty="0" err="1" smtClean="0"/>
              <a:t>zirconia</a:t>
            </a:r>
            <a:r>
              <a:rPr lang="en-US" b="1" dirty="0" smtClean="0"/>
              <a:t> is not the "standard of care" for replacing missing teeth!</a:t>
            </a:r>
            <a:endParaRPr lang="en-US" b="1" dirty="0"/>
          </a:p>
        </p:txBody>
      </p:sp>
      <p:pic>
        <p:nvPicPr>
          <p:cNvPr id="4" name="Picture 3" descr="Copy of Logoiaoci - Copy.tif"/>
          <p:cNvPicPr>
            <a:picLocks noChangeAspect="1"/>
          </p:cNvPicPr>
          <p:nvPr/>
        </p:nvPicPr>
        <p:blipFill>
          <a:blip r:embed="rId2"/>
          <a:stretch>
            <a:fillRect/>
          </a:stretch>
        </p:blipFill>
        <p:spPr>
          <a:xfrm>
            <a:off x="5205984" y="6187440"/>
            <a:ext cx="3938016" cy="670560"/>
          </a:xfrm>
          <a:prstGeom prst="rect">
            <a:avLst/>
          </a:prstGeom>
        </p:spPr>
      </p:pic>
      <p:pic>
        <p:nvPicPr>
          <p:cNvPr id="6" name="Picture 5" descr="download (1).jpg"/>
          <p:cNvPicPr>
            <a:picLocks noChangeAspect="1"/>
          </p:cNvPicPr>
          <p:nvPr/>
        </p:nvPicPr>
        <p:blipFill>
          <a:blip r:embed="rId3"/>
          <a:stretch>
            <a:fillRect/>
          </a:stretch>
        </p:blipFill>
        <p:spPr>
          <a:xfrm>
            <a:off x="2667000" y="3505200"/>
            <a:ext cx="3810000" cy="2480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0"/>
            <a:ext cx="8458200" cy="1219200"/>
          </a:xfrm>
        </p:spPr>
        <p:txBody>
          <a:bodyPr>
            <a:noAutofit/>
          </a:bodyPr>
          <a:lstStyle/>
          <a:p>
            <a:pPr marL="0" indent="0">
              <a:buNone/>
            </a:pPr>
            <a:r>
              <a:rPr lang="en-US" dirty="0" err="1" smtClean="0"/>
              <a:t>Zirconia</a:t>
            </a:r>
            <a:r>
              <a:rPr lang="en-US" dirty="0" smtClean="0"/>
              <a:t> implants will gain popularity, due to patient </a:t>
            </a:r>
            <a:r>
              <a:rPr lang="en-US" b="1" dirty="0" smtClean="0"/>
              <a:t>health</a:t>
            </a:r>
            <a:r>
              <a:rPr lang="en-US" dirty="0" smtClean="0"/>
              <a:t> and </a:t>
            </a:r>
            <a:r>
              <a:rPr lang="en-US" b="1" dirty="0" smtClean="0"/>
              <a:t>aesthetic</a:t>
            </a:r>
            <a:r>
              <a:rPr lang="en-US" dirty="0" smtClean="0"/>
              <a:t> concerns. </a:t>
            </a:r>
            <a:br>
              <a:rPr lang="en-US" dirty="0" smtClean="0"/>
            </a:br>
            <a:r>
              <a:rPr lang="en-US" dirty="0" smtClean="0"/>
              <a:t/>
            </a:r>
            <a:br>
              <a:rPr lang="en-US" dirty="0" smtClean="0"/>
            </a:br>
            <a:r>
              <a:rPr lang="en-US" dirty="0" smtClean="0"/>
              <a:t/>
            </a:r>
            <a:br>
              <a:rPr lang="en-US" dirty="0" smtClean="0"/>
            </a:br>
            <a:endParaRPr lang="en-US" dirty="0"/>
          </a:p>
        </p:txBody>
      </p:sp>
      <p:sp>
        <p:nvSpPr>
          <p:cNvPr id="2" name="Title 1"/>
          <p:cNvSpPr>
            <a:spLocks noGrp="1"/>
          </p:cNvSpPr>
          <p:nvPr>
            <p:ph type="title"/>
          </p:nvPr>
        </p:nvSpPr>
        <p:spPr/>
        <p:txBody>
          <a:bodyPr/>
          <a:lstStyle/>
          <a:p>
            <a:r>
              <a:rPr lang="en-US" b="1" dirty="0" smtClean="0"/>
              <a:t>Future Perspectives</a:t>
            </a:r>
            <a:endParaRPr lang="en-US" b="1" dirty="0"/>
          </a:p>
        </p:txBody>
      </p:sp>
      <p:pic>
        <p:nvPicPr>
          <p:cNvPr id="4" name="Picture 3" descr="zirconia.jpg"/>
          <p:cNvPicPr>
            <a:picLocks noChangeAspect="1"/>
          </p:cNvPicPr>
          <p:nvPr/>
        </p:nvPicPr>
        <p:blipFill>
          <a:blip r:embed="rId2"/>
          <a:stretch>
            <a:fillRect/>
          </a:stretch>
        </p:blipFill>
        <p:spPr>
          <a:xfrm>
            <a:off x="2971800" y="3352800"/>
            <a:ext cx="3200400" cy="2444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Copy of Logoiaoci - Copy.tif"/>
          <p:cNvPicPr>
            <a:picLocks noChangeAspect="1"/>
          </p:cNvPicPr>
          <p:nvPr/>
        </p:nvPicPr>
        <p:blipFill>
          <a:blip r:embed="rId3"/>
          <a:stretch>
            <a:fillRect/>
          </a:stretch>
        </p:blipFill>
        <p:spPr>
          <a:xfrm>
            <a:off x="5205984" y="6187440"/>
            <a:ext cx="3938016" cy="67056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6964680" cy="1143000"/>
          </a:xfrm>
        </p:spPr>
        <p:txBody>
          <a:bodyPr/>
          <a:lstStyle/>
          <a:p>
            <a:r>
              <a:rPr lang="en-US" sz="5400" b="1" dirty="0" smtClean="0">
                <a:solidFill>
                  <a:schemeClr val="bg1"/>
                </a:solidFill>
              </a:rPr>
              <a:t>THANK </a:t>
            </a:r>
            <a:r>
              <a:rPr lang="en-US" sz="5400" b="1" dirty="0" smtClean="0">
                <a:solidFill>
                  <a:schemeClr val="bg1"/>
                </a:solidFill>
              </a:rPr>
              <a:t>YOU </a:t>
            </a:r>
            <a:endParaRPr lang="en-US" sz="5400" b="1" dirty="0">
              <a:solidFill>
                <a:schemeClr val="bg1"/>
              </a:solidFill>
            </a:endParaRPr>
          </a:p>
        </p:txBody>
      </p:sp>
      <p:pic>
        <p:nvPicPr>
          <p:cNvPr id="6" name="Picture 5" descr="308629_288316007850413_1347602519_n.jpg"/>
          <p:cNvPicPr>
            <a:picLocks noChangeAspect="1"/>
          </p:cNvPicPr>
          <p:nvPr/>
        </p:nvPicPr>
        <p:blipFill>
          <a:blip r:embed="rId3"/>
          <a:stretch>
            <a:fillRect/>
          </a:stretch>
        </p:blipFill>
        <p:spPr>
          <a:xfrm>
            <a:off x="1219200" y="5257800"/>
            <a:ext cx="6781800" cy="1079331"/>
          </a:xfrm>
          <a:prstGeom prst="rect">
            <a:avLst/>
          </a:prstGeom>
        </p:spPr>
      </p:pic>
      <p:sp>
        <p:nvSpPr>
          <p:cNvPr id="5" name="Content Placeholder 4"/>
          <p:cNvSpPr>
            <a:spLocks noGrp="1"/>
          </p:cNvSpPr>
          <p:nvPr>
            <p:ph idx="1"/>
          </p:nvPr>
        </p:nvSpPr>
        <p:spPr>
          <a:xfrm>
            <a:off x="2667000" y="2743200"/>
            <a:ext cx="5503333" cy="1295400"/>
          </a:xfrm>
        </p:spPr>
        <p:txBody>
          <a:bodyPr>
            <a:normAutofit lnSpcReduction="10000"/>
          </a:bodyPr>
          <a:lstStyle/>
          <a:p>
            <a:pPr>
              <a:buNone/>
            </a:pPr>
            <a:r>
              <a:rPr lang="en-US" b="1" dirty="0" err="1" smtClean="0">
                <a:latin typeface="+mj-lt"/>
              </a:rPr>
              <a:t>Dr.Saurabh</a:t>
            </a:r>
            <a:r>
              <a:rPr lang="en-US" b="1" dirty="0" smtClean="0">
                <a:latin typeface="+mj-lt"/>
              </a:rPr>
              <a:t> Gupta</a:t>
            </a:r>
          </a:p>
          <a:p>
            <a:pPr>
              <a:buNone/>
            </a:pPr>
            <a:r>
              <a:rPr lang="en-US" b="1" dirty="0" smtClean="0">
                <a:latin typeface="+mj-lt"/>
                <a:hlinkClick r:id="rId4"/>
              </a:rPr>
              <a:t>s</a:t>
            </a:r>
            <a:r>
              <a:rPr lang="en-US" b="1" dirty="0" smtClean="0">
                <a:latin typeface="+mj-lt"/>
                <a:hlinkClick r:id="rId4"/>
              </a:rPr>
              <a:t>aurabh.ravzz@gmail.com</a:t>
            </a:r>
            <a:endParaRPr lang="en-US" b="1" dirty="0" smtClean="0">
              <a:latin typeface="+mj-lt"/>
            </a:endParaRPr>
          </a:p>
          <a:p>
            <a:pPr>
              <a:buNone/>
            </a:pPr>
            <a:r>
              <a:rPr lang="en-US" b="1" dirty="0" smtClean="0">
                <a:latin typeface="+mj-lt"/>
              </a:rPr>
              <a:t>www.iaoci.com</a:t>
            </a:r>
            <a:endParaRPr lang="en-US" b="1" dirty="0">
              <a:latin typeface="+mj-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Waveform.thmx</Template>
  <TotalTime>18894</TotalTime>
  <Words>790</Words>
  <Application>Microsoft Macintosh PowerPoint</Application>
  <PresentationFormat>On-screen Show (4:3)</PresentationFormat>
  <Paragraphs>165</Paragraphs>
  <Slides>39</Slides>
  <Notes>5</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Waveform</vt:lpstr>
      <vt:lpstr>An analysis of Dental Implant Materials with an exclusive focus on Zirconia Vs Titanium  By: Dr.Saurabh Gupta  </vt:lpstr>
      <vt:lpstr>Definitions/Terminology</vt:lpstr>
      <vt:lpstr>Evolution in Dentistry</vt:lpstr>
      <vt:lpstr>Slide 4</vt:lpstr>
      <vt:lpstr>Slide 5</vt:lpstr>
      <vt:lpstr>Zirconia as a Ceramic Dental                      Implant Material            </vt:lpstr>
      <vt:lpstr> Zirconium  Raw Material   Transitional metal</vt:lpstr>
      <vt:lpstr>Slide 8</vt:lpstr>
      <vt:lpstr>Chemistry/Process</vt:lpstr>
      <vt:lpstr>Chemistry/Process</vt:lpstr>
      <vt:lpstr>HIP-Y-TZP</vt:lpstr>
      <vt:lpstr>Mechanism of the “crack stop” – Airbag effect</vt:lpstr>
      <vt:lpstr>Zirconia Ceramic Implant Materials</vt:lpstr>
      <vt:lpstr>Zirconia Ceramic Implant Materials</vt:lpstr>
      <vt:lpstr>Slide 15</vt:lpstr>
      <vt:lpstr>Slide 16</vt:lpstr>
      <vt:lpstr>Does Zirconia Osseointegrate Well as Metal Implants?</vt:lpstr>
      <vt:lpstr>Slide 18</vt:lpstr>
      <vt:lpstr>Implant Surface Treatment/Modification</vt:lpstr>
      <vt:lpstr>Implant Surface Treatment: Roughness of the surface</vt:lpstr>
      <vt:lpstr>Advantages of a Y-TZP Dental</vt:lpstr>
      <vt:lpstr>  Zirconia Vs Titanium Implants</vt:lpstr>
      <vt:lpstr>Peri-implantitis</vt:lpstr>
      <vt:lpstr>Release of titanium particles</vt:lpstr>
      <vt:lpstr>Aesthetics </vt:lpstr>
      <vt:lpstr>Allergic reaction &amp; Intolerance</vt:lpstr>
      <vt:lpstr>Metal free Implantology</vt:lpstr>
      <vt:lpstr>Can ceramic dental implants be a viable alternative to traditional titanium dental implants?</vt:lpstr>
      <vt:lpstr>Slide 29</vt:lpstr>
      <vt:lpstr>Slide 30</vt:lpstr>
      <vt:lpstr>Drawbacks </vt:lpstr>
      <vt:lpstr>Ageing of Zirconia</vt:lpstr>
      <vt:lpstr>     Advancements </vt:lpstr>
      <vt:lpstr>Slide 34</vt:lpstr>
      <vt:lpstr>     Ceramics are brittle!!  </vt:lpstr>
      <vt:lpstr>Ageing of Zirconia</vt:lpstr>
      <vt:lpstr>Why zirconia is not the "standard of care" for replacing missing teeth!</vt:lpstr>
      <vt:lpstr>Future Perspectives</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analysis of Dental Implant Materials with an exclusive focus on Zirconia Vs Titanium</dc:title>
  <dc:creator>Sourav</dc:creator>
  <cp:lastModifiedBy>Sourav</cp:lastModifiedBy>
  <cp:revision>414</cp:revision>
  <dcterms:created xsi:type="dcterms:W3CDTF">2017-03-02T05:02:29Z</dcterms:created>
  <dcterms:modified xsi:type="dcterms:W3CDTF">2017-03-20T08:04:49Z</dcterms:modified>
</cp:coreProperties>
</file>