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3" r:id="rId18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1DD0E4-2CA1-4985-A362-E605513E3E90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64FBF1B-A9E3-41FA-91C2-8D6FFE9B12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038600"/>
            <a:ext cx="6400800" cy="1600200"/>
          </a:xfrm>
        </p:spPr>
        <p:txBody>
          <a:bodyPr/>
          <a:lstStyle/>
          <a:p>
            <a:r>
              <a:rPr lang="en-US" sz="2400" b="1" dirty="0"/>
              <a:t>Saungi McCalla, MSN, MPH, RN, CIC, FAPIC</a:t>
            </a:r>
          </a:p>
          <a:p>
            <a:r>
              <a:rPr lang="en-US" sz="2400" b="1" dirty="0"/>
              <a:t>White Plains Hospital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Leveraging Innovation to  Improve Hand Hygiene Compliance</a:t>
            </a:r>
          </a:p>
        </p:txBody>
      </p:sp>
    </p:spTree>
    <p:extLst>
      <p:ext uri="{BB962C8B-B14F-4D97-AF65-F5344CB8AC3E}">
        <p14:creationId xmlns:p14="http://schemas.microsoft.com/office/powerpoint/2010/main" val="3194382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Describe the importance of hand hygiene in preventing infections</a:t>
            </a:r>
          </a:p>
          <a:p>
            <a:r>
              <a:rPr lang="en-US" dirty="0" smtClean="0"/>
              <a:t>Discuss conventional hand hygiene compliance monitoring methods </a:t>
            </a:r>
          </a:p>
          <a:p>
            <a:r>
              <a:rPr lang="en-US" dirty="0" smtClean="0"/>
              <a:t>Discuss how automation can improve hand hygiene compliance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2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Healthcare-associated infections (HAIs) are a substantial concern in U.S. hospitals</a:t>
            </a:r>
            <a:r>
              <a:rPr lang="en-US" dirty="0" smtClean="0"/>
              <a:t>.</a:t>
            </a:r>
          </a:p>
          <a:p>
            <a:r>
              <a:rPr lang="en-US" dirty="0"/>
              <a:t>Approximately one in 25 patients in the U.S. has at least one HAI during a hospital stay and an estimated 80,000 people </a:t>
            </a:r>
            <a:r>
              <a:rPr lang="en-US" dirty="0" smtClean="0"/>
              <a:t>die </a:t>
            </a:r>
            <a:r>
              <a:rPr lang="en-US" dirty="0"/>
              <a:t>annually in the U.S. from an HAI (CDC, 2017</a:t>
            </a:r>
            <a:r>
              <a:rPr lang="en-US" dirty="0" smtClean="0"/>
              <a:t>).</a:t>
            </a:r>
          </a:p>
          <a:p>
            <a:r>
              <a:rPr lang="en-US" dirty="0"/>
              <a:t>Consistent hand hygiene is key to reducing healthcare-associated infections (HAIs) and assessing compliance with hand hygiene protocols is vital for hospital infection control staff</a:t>
            </a:r>
            <a:r>
              <a:rPr lang="en-US" dirty="0" smtClean="0"/>
              <a:t>.</a:t>
            </a:r>
          </a:p>
          <a:p>
            <a:r>
              <a:rPr lang="en-US" dirty="0"/>
              <a:t>There is a widely recognized need for caregivers to be conscientious about disinfecting their hands at every hand hygiene opportunity (HHO) – that is, when hand hygiene is indicated by guidelines or institution </a:t>
            </a:r>
            <a:r>
              <a:rPr lang="en-US" dirty="0" smtClean="0"/>
              <a:t>protocol.</a:t>
            </a:r>
            <a:endParaRPr lang="en-US" dirty="0" smtClean="0"/>
          </a:p>
          <a:p>
            <a:r>
              <a:rPr lang="en-US" dirty="0" smtClean="0"/>
              <a:t>Hand Hygiene compliance </a:t>
            </a:r>
            <a:r>
              <a:rPr lang="en-US" dirty="0"/>
              <a:t>is believed to be low globally and has been notably difficult to </a:t>
            </a:r>
            <a:r>
              <a:rPr lang="en-US" dirty="0" smtClean="0"/>
              <a:t>measure.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57400" y="6040210"/>
            <a:ext cx="5761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Pfoh</a:t>
            </a:r>
            <a:r>
              <a:rPr lang="en-US" sz="1400" dirty="0" smtClean="0"/>
              <a:t> et al. </a:t>
            </a:r>
            <a:r>
              <a:rPr lang="en-US" sz="1400" dirty="0"/>
              <a:t>Interventions To Improve Hand Hygiene Compliance: Brief Update Review</a:t>
            </a:r>
            <a:r>
              <a:rPr lang="en-US" sz="1400" dirty="0" smtClean="0"/>
              <a:t>.</a:t>
            </a:r>
          </a:p>
          <a:p>
            <a:r>
              <a:rPr lang="en-US" sz="1400" i="1" dirty="0"/>
              <a:t> </a:t>
            </a:r>
            <a:r>
              <a:rPr lang="en-US" sz="1400" i="1" dirty="0" smtClean="0"/>
              <a:t>     Agency </a:t>
            </a:r>
            <a:r>
              <a:rPr lang="en-US" sz="1400" i="1" dirty="0" err="1"/>
              <a:t>Healthc</a:t>
            </a:r>
            <a:r>
              <a:rPr lang="en-US" sz="1400" i="1" dirty="0"/>
              <a:t> Res Qual</a:t>
            </a:r>
            <a:r>
              <a:rPr lang="en-US" sz="1400" dirty="0"/>
              <a:t>. 2013:211.</a:t>
            </a:r>
          </a:p>
        </p:txBody>
      </p:sp>
    </p:spTree>
    <p:extLst>
      <p:ext uri="{BB962C8B-B14F-4D97-AF65-F5344CB8AC3E}">
        <p14:creationId xmlns:p14="http://schemas.microsoft.com/office/powerpoint/2010/main" val="36801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Hand Hygiene Compliance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conventional approach is to employ a team of observers who can record hand hygiene opportunities (HHOs) and the number of times caregivers comply with protocol.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The WHO considers observation the gold standard for measuring compliance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1200" dirty="0" smtClean="0"/>
              <a:t>                           </a:t>
            </a:r>
            <a:r>
              <a:rPr lang="en-US" sz="1400" dirty="0" smtClean="0"/>
              <a:t>The </a:t>
            </a:r>
            <a:r>
              <a:rPr lang="en-US" sz="1400" dirty="0"/>
              <a:t>Joint </a:t>
            </a:r>
            <a:r>
              <a:rPr lang="en-US" sz="1400" dirty="0" smtClean="0"/>
              <a:t>Commission. </a:t>
            </a:r>
            <a:r>
              <a:rPr lang="en-US" sz="1400" i="1" dirty="0"/>
              <a:t>Measuring Hand Hygiene Adherence: Overcoming the Challenges</a:t>
            </a:r>
            <a:r>
              <a:rPr lang="en-US" sz="1400" dirty="0"/>
              <a:t>.; </a:t>
            </a:r>
            <a:r>
              <a:rPr lang="en-US" sz="1400" dirty="0" smtClean="0"/>
              <a:t>2009.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23906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with the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Observers must </a:t>
            </a:r>
            <a:r>
              <a:rPr lang="en-US" dirty="0" smtClean="0"/>
              <a:t>receive thorough</a:t>
            </a:r>
            <a:r>
              <a:rPr lang="en-US" dirty="0"/>
              <a:t>, </a:t>
            </a:r>
            <a:r>
              <a:rPr lang="en-US" dirty="0" smtClean="0"/>
              <a:t>consistent </a:t>
            </a:r>
            <a:r>
              <a:rPr lang="en-US" dirty="0"/>
              <a:t>training</a:t>
            </a:r>
            <a:r>
              <a:rPr lang="en-US" dirty="0" smtClean="0"/>
              <a:t>.</a:t>
            </a:r>
          </a:p>
          <a:p>
            <a:r>
              <a:rPr lang="en-US" dirty="0"/>
              <a:t>Being observed can change a caregiver’s </a:t>
            </a:r>
            <a:r>
              <a:rPr lang="en-US" dirty="0" smtClean="0"/>
              <a:t>behavior. </a:t>
            </a:r>
            <a:endParaRPr lang="en-US" dirty="0" smtClean="0"/>
          </a:p>
          <a:p>
            <a:r>
              <a:rPr lang="en-US" dirty="0"/>
              <a:t>Workers are more likely to be compliant when they know they are being watched (the so-called Hawthorne effect</a:t>
            </a:r>
            <a:r>
              <a:rPr lang="en-US" dirty="0" smtClean="0"/>
              <a:t>).</a:t>
            </a:r>
            <a:endParaRPr lang="en-US" dirty="0" smtClean="0"/>
          </a:p>
          <a:p>
            <a:r>
              <a:rPr lang="en-US" dirty="0"/>
              <a:t>Observation alone does not provide </a:t>
            </a:r>
            <a:r>
              <a:rPr lang="en-US" dirty="0" smtClean="0"/>
              <a:t>real-time hand hygiene reminders when a caregiver is in a patient </a:t>
            </a:r>
            <a:r>
              <a:rPr lang="en-US" dirty="0" smtClean="0"/>
              <a:t>room.</a:t>
            </a:r>
            <a:endParaRPr lang="en-US" dirty="0" smtClean="0"/>
          </a:p>
          <a:p>
            <a:r>
              <a:rPr lang="en-US" dirty="0" smtClean="0"/>
              <a:t>Observers </a:t>
            </a:r>
            <a:r>
              <a:rPr lang="en-US" dirty="0"/>
              <a:t>are unlikely to be utilized during the hospital’s full hours of operation, no institution can determine if </a:t>
            </a:r>
            <a:r>
              <a:rPr lang="en-US" dirty="0" smtClean="0"/>
              <a:t>results. </a:t>
            </a:r>
            <a:r>
              <a:rPr lang="en-US" dirty="0"/>
              <a:t>from limited human observation will accurately reflect actual hand-washing compliance in the 24/7 healthcare setting</a:t>
            </a:r>
            <a:r>
              <a:rPr lang="en-US" dirty="0" smtClean="0"/>
              <a:t>.</a:t>
            </a:r>
          </a:p>
          <a:p>
            <a:pPr marL="0" lvl="0" indent="0">
              <a:buClr>
                <a:srgbClr val="D34817"/>
              </a:buClr>
              <a:buNone/>
            </a:pPr>
            <a:r>
              <a:rPr lang="en-US" sz="1400" dirty="0" smtClean="0">
                <a:solidFill>
                  <a:prstClr val="black"/>
                </a:solidFill>
              </a:rPr>
              <a:t>                     </a:t>
            </a:r>
          </a:p>
          <a:p>
            <a:pPr marL="0" lvl="0" indent="0">
              <a:buClr>
                <a:srgbClr val="D34817"/>
              </a:buClr>
              <a:buNone/>
            </a:pPr>
            <a:r>
              <a:rPr lang="en-US" sz="1500" dirty="0">
                <a:solidFill>
                  <a:prstClr val="black"/>
                </a:solidFill>
              </a:rPr>
              <a:t> </a:t>
            </a:r>
            <a:r>
              <a:rPr lang="en-US" sz="1500" dirty="0" smtClean="0">
                <a:solidFill>
                  <a:prstClr val="black"/>
                </a:solidFill>
              </a:rPr>
              <a:t>                         The </a:t>
            </a:r>
            <a:r>
              <a:rPr lang="en-US" sz="1500" dirty="0">
                <a:solidFill>
                  <a:prstClr val="black"/>
                </a:solidFill>
              </a:rPr>
              <a:t>Joint </a:t>
            </a:r>
            <a:r>
              <a:rPr lang="en-US" sz="1500" dirty="0" smtClean="0">
                <a:solidFill>
                  <a:prstClr val="black"/>
                </a:solidFill>
              </a:rPr>
              <a:t>Commission. </a:t>
            </a:r>
            <a:r>
              <a:rPr lang="en-US" sz="1500" i="1" dirty="0">
                <a:solidFill>
                  <a:prstClr val="black"/>
                </a:solidFill>
              </a:rPr>
              <a:t>Measuring Hand Hygiene Adherence: Overcoming the Challenges</a:t>
            </a:r>
            <a:r>
              <a:rPr lang="en-US" sz="1500" dirty="0">
                <a:solidFill>
                  <a:prstClr val="black"/>
                </a:solidFill>
              </a:rPr>
              <a:t>.; 2009.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06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Community Hospital’s Hand Hygiene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Strategies to improve compliance</a:t>
            </a:r>
          </a:p>
          <a:p>
            <a:pPr lvl="1"/>
            <a:r>
              <a:rPr lang="en-US" dirty="0"/>
              <a:t>re-education of staff about hand </a:t>
            </a:r>
            <a:r>
              <a:rPr lang="en-US" dirty="0" smtClean="0"/>
              <a:t>hygiene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taff signs hand hygiene pledge</a:t>
            </a:r>
          </a:p>
          <a:p>
            <a:pPr lvl="1"/>
            <a:r>
              <a:rPr lang="en-US" dirty="0"/>
              <a:t>empowered staff to intervene when they observed </a:t>
            </a:r>
            <a:r>
              <a:rPr lang="en-US" dirty="0" smtClean="0"/>
              <a:t>non-compliance</a:t>
            </a:r>
          </a:p>
          <a:p>
            <a:pPr lvl="1"/>
            <a:r>
              <a:rPr lang="en-US" dirty="0"/>
              <a:t>increased the availability of hand sanitizer and moisturizer </a:t>
            </a:r>
            <a:r>
              <a:rPr lang="en-US" dirty="0" smtClean="0"/>
              <a:t>dispensers</a:t>
            </a:r>
          </a:p>
          <a:p>
            <a:pPr lvl="1"/>
            <a:r>
              <a:rPr lang="en-US" dirty="0"/>
              <a:t>subjected non-compliant staff to the institution’s disciplinary process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3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College students were trained to </a:t>
            </a:r>
            <a:r>
              <a:rPr lang="en-US" dirty="0" smtClean="0"/>
              <a:t>conduct observations </a:t>
            </a:r>
            <a:r>
              <a:rPr lang="en-US" dirty="0"/>
              <a:t>and to intervene if they saw clinicians not being compliant.</a:t>
            </a:r>
            <a:endParaRPr lang="en-US" dirty="0" smtClean="0"/>
          </a:p>
          <a:p>
            <a:r>
              <a:rPr lang="en-US" dirty="0" smtClean="0"/>
              <a:t>The program worked well.</a:t>
            </a:r>
          </a:p>
          <a:p>
            <a:r>
              <a:rPr lang="en-US" dirty="0" smtClean="0"/>
              <a:t>Overall compliance rates were &gt;95% annually, with some quarters reaching 100%.</a:t>
            </a:r>
            <a:endParaRPr lang="en-US" dirty="0"/>
          </a:p>
          <a:p>
            <a:r>
              <a:rPr lang="en-US" b="1" dirty="0" smtClean="0"/>
              <a:t>Challenges:</a:t>
            </a:r>
          </a:p>
          <a:p>
            <a:pPr lvl="1"/>
            <a:r>
              <a:rPr lang="en-US" dirty="0" smtClean="0"/>
              <a:t>Possible inaccuracies in data collection and reporting.</a:t>
            </a:r>
          </a:p>
          <a:p>
            <a:pPr lvl="1"/>
            <a:r>
              <a:rPr lang="en-US" dirty="0"/>
              <a:t>The hospital had a goal of 40 observations per month per unit, but often could not meet that </a:t>
            </a:r>
            <a:r>
              <a:rPr lang="en-US" dirty="0" smtClean="0"/>
              <a:t>standard.</a:t>
            </a:r>
          </a:p>
          <a:p>
            <a:pPr lvl="1"/>
            <a:r>
              <a:rPr lang="en-US" dirty="0"/>
              <a:t>The work-study program at the college was also affected by budget </a:t>
            </a:r>
            <a:r>
              <a:rPr lang="en-US" dirty="0" smtClean="0"/>
              <a:t>cuts.</a:t>
            </a:r>
          </a:p>
          <a:p>
            <a:pPr lvl="1"/>
            <a:r>
              <a:rPr lang="en-US" dirty="0"/>
              <a:t>Turnover among student observers made it difficult to maintain a fully staffed and trained observer </a:t>
            </a:r>
            <a:r>
              <a:rPr lang="en-US" dirty="0" smtClean="0"/>
              <a:t>team.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5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Explore automated hand hygiene monitoring systems</a:t>
            </a:r>
          </a:p>
          <a:p>
            <a:r>
              <a:rPr lang="en-US" dirty="0" smtClean="0"/>
              <a:t>Identify and evaluate desired system</a:t>
            </a:r>
            <a:endParaRPr lang="en-US" b="1" dirty="0" smtClean="0"/>
          </a:p>
          <a:p>
            <a:r>
              <a:rPr lang="en-US" b="1" dirty="0" smtClean="0"/>
              <a:t>Selected Hand Hygiene Compliance System (HHCS) Features</a:t>
            </a:r>
          </a:p>
          <a:p>
            <a:pPr lvl="1"/>
            <a:r>
              <a:rPr lang="en-US" dirty="0" smtClean="0"/>
              <a:t>Electronic badge designed </a:t>
            </a:r>
            <a:r>
              <a:rPr lang="en-US" dirty="0"/>
              <a:t>to remind caregivers to sanitize their hands while also assuring patients and anyone at bedside that hand hygiene has been performed.</a:t>
            </a:r>
            <a:endParaRPr lang="en-US" dirty="0" smtClean="0"/>
          </a:p>
          <a:p>
            <a:pPr lvl="1"/>
            <a:r>
              <a:rPr lang="en-US" dirty="0" smtClean="0"/>
              <a:t>The badge has </a:t>
            </a:r>
            <a:r>
              <a:rPr lang="en-US" dirty="0"/>
              <a:t>a light that </a:t>
            </a:r>
            <a:r>
              <a:rPr lang="en-US" dirty="0" smtClean="0"/>
              <a:t>glows </a:t>
            </a:r>
            <a:r>
              <a:rPr lang="en-US" dirty="0"/>
              <a:t>yellow then red until hand hygiene </a:t>
            </a:r>
            <a:r>
              <a:rPr lang="en-US" dirty="0" smtClean="0"/>
              <a:t>is </a:t>
            </a:r>
            <a:r>
              <a:rPr lang="en-US" dirty="0"/>
              <a:t>performed and validated by the </a:t>
            </a:r>
            <a:r>
              <a:rPr lang="en-US" dirty="0" smtClean="0"/>
              <a:t>caregiver.</a:t>
            </a:r>
          </a:p>
          <a:p>
            <a:pPr lvl="1"/>
            <a:r>
              <a:rPr lang="en-US" dirty="0"/>
              <a:t>The light then turned green, providing visual confirmation of compliance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The badge also emitted an audible tone to prompt the caregiver to perform hand hygiene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Each badge was individually set to “know” the name of the caregiver wearing it as well as their job classification and their unit or department. 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Continued….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system </a:t>
            </a:r>
            <a:r>
              <a:rPr lang="en-US" dirty="0" smtClean="0"/>
              <a:t>differentiates </a:t>
            </a:r>
            <a:r>
              <a:rPr lang="en-US" dirty="0"/>
              <a:t>between different types of hand hygiene opportunities – in particular, sanitizer vs. soap and water</a:t>
            </a:r>
            <a:r>
              <a:rPr lang="en-US" dirty="0" smtClean="0"/>
              <a:t>.</a:t>
            </a:r>
          </a:p>
          <a:p>
            <a:r>
              <a:rPr lang="en-US" dirty="0"/>
              <a:t>A chemical sensor in the badge detected the presence of alcohol, confirming that the badge wearer recently sanitized </a:t>
            </a:r>
            <a:r>
              <a:rPr lang="en-US" dirty="0" smtClean="0"/>
              <a:t>her/his </a:t>
            </a:r>
            <a:r>
              <a:rPr lang="en-US" dirty="0"/>
              <a:t>hands</a:t>
            </a:r>
            <a:r>
              <a:rPr lang="en-US" dirty="0" smtClean="0"/>
              <a:t>.</a:t>
            </a:r>
          </a:p>
          <a:p>
            <a:r>
              <a:rPr lang="en-US" dirty="0"/>
              <a:t>When soap and water were used, the badge recorded the </a:t>
            </a:r>
            <a:r>
              <a:rPr lang="en-US" dirty="0" smtClean="0"/>
              <a:t>proximity </a:t>
            </a:r>
            <a:r>
              <a:rPr lang="en-US" dirty="0"/>
              <a:t>of and time spent at a sink</a:t>
            </a:r>
            <a:r>
              <a:rPr lang="en-US" dirty="0" smtClean="0"/>
              <a:t>.</a:t>
            </a:r>
          </a:p>
          <a:p>
            <a:r>
              <a:rPr lang="en-US" dirty="0"/>
              <a:t>When caregivers </a:t>
            </a:r>
            <a:r>
              <a:rPr lang="en-US" dirty="0" smtClean="0"/>
              <a:t>finish </a:t>
            </a:r>
            <a:r>
              <a:rPr lang="en-US" dirty="0"/>
              <a:t>their shifts, they </a:t>
            </a:r>
            <a:r>
              <a:rPr lang="en-US" dirty="0" smtClean="0"/>
              <a:t>remove </a:t>
            </a:r>
            <a:r>
              <a:rPr lang="en-US" dirty="0"/>
              <a:t>their badges for recharging at a base station.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station </a:t>
            </a:r>
            <a:r>
              <a:rPr lang="en-US" dirty="0" smtClean="0"/>
              <a:t>sends </a:t>
            </a:r>
            <a:r>
              <a:rPr lang="en-US" dirty="0"/>
              <a:t>data, individualized per badge, to cloud-based applications, where reports on compliance </a:t>
            </a:r>
            <a:r>
              <a:rPr lang="en-US" dirty="0" smtClean="0"/>
              <a:t>are </a:t>
            </a:r>
            <a:r>
              <a:rPr lang="en-US" dirty="0"/>
              <a:t>generated and stored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HHCS system captures over 97% of hand hygiene opportunities (based on room entry/exit) and 100% of hand hygiene events performed provided that the user registers the event with the badge</a:t>
            </a:r>
            <a:r>
              <a:rPr lang="en-US" dirty="0" smtClean="0"/>
              <a:t>.</a:t>
            </a:r>
          </a:p>
          <a:p>
            <a:r>
              <a:rPr lang="en-US" dirty="0"/>
              <a:t>For alcohol-based sanitizer hand hygiene event, the badge captures compliance with over 99% specificity.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18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Units: ICU (8beds) and ICU </a:t>
            </a:r>
            <a:r>
              <a:rPr lang="en-US" dirty="0" err="1" smtClean="0"/>
              <a:t>Stepdown</a:t>
            </a:r>
            <a:r>
              <a:rPr lang="en-US" dirty="0" smtClean="0"/>
              <a:t> (25beds)</a:t>
            </a:r>
          </a:p>
          <a:p>
            <a:r>
              <a:rPr lang="en-US" dirty="0" smtClean="0"/>
              <a:t>Goal/</a:t>
            </a:r>
            <a:r>
              <a:rPr lang="en-US" dirty="0" err="1" smtClean="0"/>
              <a:t>Pupose</a:t>
            </a: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determine if implementation of the automated HHCS is associated </a:t>
            </a:r>
            <a:r>
              <a:rPr lang="en-US" dirty="0" smtClean="0"/>
              <a:t>with:</a:t>
            </a:r>
          </a:p>
          <a:p>
            <a:pPr marL="777240" lvl="1" indent="-457200">
              <a:buFont typeface="+mj-lt"/>
              <a:buAutoNum type="arabicPeriod"/>
            </a:pPr>
            <a:r>
              <a:rPr lang="en-US" dirty="0"/>
              <a:t>improved hand hygiene compliance </a:t>
            </a:r>
            <a:endParaRPr lang="en-US" dirty="0" smtClean="0"/>
          </a:p>
          <a:p>
            <a:pPr marL="777240" lvl="1" indent="-457200">
              <a:buFont typeface="+mj-lt"/>
              <a:buAutoNum type="arabicPeriod"/>
            </a:pPr>
            <a:r>
              <a:rPr lang="en-US" dirty="0"/>
              <a:t>a significant reduction in MDROs, CLABSIs, and CAUTIs in the hospital’s ICU and ICU </a:t>
            </a:r>
            <a:r>
              <a:rPr lang="en-US" dirty="0" err="1"/>
              <a:t>stepdown</a:t>
            </a:r>
            <a:r>
              <a:rPr lang="en-US" dirty="0"/>
              <a:t> unit compared to the use of human observers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study was conducted using data from the HHCS, human hand hygiene observer records, routine hospital infection surveillance data and de-identified electronic medical records over a two year period. </a:t>
            </a:r>
            <a:endParaRPr lang="en-US" dirty="0" smtClean="0"/>
          </a:p>
          <a:p>
            <a:r>
              <a:rPr lang="en-US" dirty="0" smtClean="0"/>
              <a:t>Data </a:t>
            </a:r>
            <a:r>
              <a:rPr lang="en-US" dirty="0"/>
              <a:t>was collected during the full calendar year 2014, when human hand hygiene observers were deployed, and partial year 2015 when the HHCS was in-use (February 16 – December 31).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858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Continues…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Participants</a:t>
            </a:r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ll </a:t>
            </a:r>
            <a:r>
              <a:rPr lang="en-US" sz="2800" dirty="0"/>
              <a:t>ICU and ICU </a:t>
            </a:r>
            <a:r>
              <a:rPr lang="en-US" sz="2800" dirty="0" err="1"/>
              <a:t>stepdown</a:t>
            </a:r>
            <a:r>
              <a:rPr lang="en-US" sz="2800" dirty="0"/>
              <a:t> unit caregivers with direct patient contact (nurses, nurse technicians, respiratory therapists, care managers, dietary aides, and housekeeping staff</a:t>
            </a:r>
            <a:r>
              <a:rPr lang="en-US" sz="2800" dirty="0" smtClean="0"/>
              <a:t>)</a:t>
            </a:r>
          </a:p>
          <a:p>
            <a:pPr marL="320040" lvl="1" indent="0">
              <a:buNone/>
            </a:pPr>
            <a:endParaRPr lang="en-US" sz="2800" dirty="0" smtClean="0"/>
          </a:p>
          <a:p>
            <a:pPr lvl="1"/>
            <a:r>
              <a:rPr lang="en-US" sz="2800" dirty="0"/>
              <a:t>A</a:t>
            </a:r>
            <a:r>
              <a:rPr lang="en-US" sz="2800" dirty="0" smtClean="0"/>
              <a:t>ll </a:t>
            </a:r>
            <a:r>
              <a:rPr lang="en-US" sz="2800" dirty="0"/>
              <a:t>patients in the hospital’s ICU and ICU </a:t>
            </a:r>
            <a:r>
              <a:rPr lang="en-US" sz="2800" dirty="0" err="1"/>
              <a:t>stepdown</a:t>
            </a:r>
            <a:r>
              <a:rPr lang="en-US" sz="2800" dirty="0"/>
              <a:t> unit during the data collection periods were included in the study.</a:t>
            </a:r>
          </a:p>
        </p:txBody>
      </p:sp>
    </p:spTree>
    <p:extLst>
      <p:ext uri="{BB962C8B-B14F-4D97-AF65-F5344CB8AC3E}">
        <p14:creationId xmlns:p14="http://schemas.microsoft.com/office/powerpoint/2010/main" val="2333230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Patient Population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74762869"/>
              </p:ext>
            </p:extLst>
          </p:nvPr>
        </p:nvGraphicFramePr>
        <p:xfrm>
          <a:off x="2057400" y="1600199"/>
          <a:ext cx="5556885" cy="3695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0545"/>
                <a:gridCol w="1138555"/>
                <a:gridCol w="1160780"/>
                <a:gridCol w="1437005"/>
              </a:tblGrid>
              <a:tr h="433402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Table 1. Characteristics of patient population, ICU and ICU </a:t>
                      </a:r>
                      <a:r>
                        <a:rPr lang="en-US" sz="1200" dirty="0" err="1">
                          <a:effectLst/>
                        </a:rPr>
                        <a:t>stepdown</a:t>
                      </a:r>
                      <a:r>
                        <a:rPr lang="en-US" sz="1200" dirty="0">
                          <a:effectLst/>
                        </a:rPr>
                        <a:t> unit, 2014-2015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Study Period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Characteristic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2014 (Jan – Dec)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2015 (Feb – Dec)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 patients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2,174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1,896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Gender</a:t>
                      </a:r>
                      <a:r>
                        <a:rPr lang="en-US" sz="1200" baseline="30000">
                          <a:effectLst/>
                        </a:rPr>
                        <a:t>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1121 (51.6)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914 (48.2)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Female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1053 (48.4)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982 (51.8)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Age</a:t>
                      </a:r>
                      <a:r>
                        <a:rPr lang="en-US" sz="1200" baseline="30000">
                          <a:effectLst/>
                        </a:rPr>
                        <a:t>b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72 (17-103)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71 (17-101)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Days in unit</a:t>
                      </a:r>
                      <a:r>
                        <a:rPr lang="en-US" sz="1200" baseline="30000">
                          <a:effectLst/>
                        </a:rPr>
                        <a:t>b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3.06 (0.0-69.3)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2.88 (0.0-73.9)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Major diagnostic category</a:t>
                      </a:r>
                      <a:r>
                        <a:rPr lang="en-US" sz="1200" baseline="30000">
                          <a:effectLst/>
                        </a:rPr>
                        <a:t>a,c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Arterial disease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115 (5.3)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82 (4.3)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Gastroenterology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168 (7.7)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126 (6.6)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Infectious disease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263 (12.1)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210 (11.1)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Cardiology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356 (16.4)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321 (16.9)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53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    Pulmonology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236 (10.9)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185 (9.8)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45642" y="5334000"/>
            <a:ext cx="5540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/>
              <a:t>a</a:t>
            </a:r>
            <a:r>
              <a:rPr lang="en-US" sz="1200" dirty="0"/>
              <a:t> Number (percent), </a:t>
            </a:r>
            <a:r>
              <a:rPr lang="en-US" sz="1200" baseline="30000" dirty="0"/>
              <a:t>b</a:t>
            </a:r>
            <a:r>
              <a:rPr lang="en-US" sz="1200" dirty="0"/>
              <a:t> Median (range), </a:t>
            </a:r>
            <a:r>
              <a:rPr lang="en-US" sz="1200" baseline="30000" dirty="0"/>
              <a:t>c</a:t>
            </a:r>
            <a:r>
              <a:rPr lang="en-US" sz="1200" dirty="0"/>
              <a:t> Only categories with greater than 100 patients reported</a:t>
            </a:r>
          </a:p>
        </p:txBody>
      </p:sp>
    </p:spTree>
    <p:extLst>
      <p:ext uri="{BB962C8B-B14F-4D97-AF65-F5344CB8AC3E}">
        <p14:creationId xmlns:p14="http://schemas.microsoft.com/office/powerpoint/2010/main" val="9043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51960772"/>
              </p:ext>
            </p:extLst>
          </p:nvPr>
        </p:nvGraphicFramePr>
        <p:xfrm>
          <a:off x="1371600" y="1676400"/>
          <a:ext cx="5840730" cy="2438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0545"/>
                <a:gridCol w="1619885"/>
                <a:gridCol w="1600200"/>
                <a:gridCol w="800100"/>
              </a:tblGrid>
              <a:tr h="303521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Figure 1.  Hand hygiene compliance, ICU and ICU </a:t>
                      </a:r>
                      <a:r>
                        <a:rPr lang="en-US" sz="1200" dirty="0" err="1">
                          <a:effectLst/>
                        </a:rPr>
                        <a:t>stepdown</a:t>
                      </a:r>
                      <a:r>
                        <a:rPr lang="en-US" sz="1200" dirty="0">
                          <a:effectLst/>
                        </a:rPr>
                        <a:t> unit, 2014-2015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Study Period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Human observers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2014 (Jan – Dec)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HHCS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2015 (Feb – Dec)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37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Unit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Compliant / Hand hygiene opportunities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p-value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ICU*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167 / 169 (98.8)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210,648 / 221,396 (95.2)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35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ICU stepdown*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308 / 311 (99.0)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397,476 / 411,008 (96.7)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0.02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71600" y="4136395"/>
            <a:ext cx="28392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* Statistically significant at the </a:t>
            </a:r>
            <a:r>
              <a:rPr lang="en-US" sz="1100" b="1" i="1" dirty="0"/>
              <a:t>p</a:t>
            </a:r>
            <a:r>
              <a:rPr lang="en-US" sz="1100" b="1" dirty="0"/>
              <a:t> ≤</a:t>
            </a:r>
            <a:r>
              <a:rPr lang="en-US" sz="1100" b="1" i="1" dirty="0"/>
              <a:t> </a:t>
            </a:r>
            <a:r>
              <a:rPr lang="en-US" sz="1100" b="1" dirty="0"/>
              <a:t>0.05 level.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03901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Continues…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97708908"/>
              </p:ext>
            </p:extLst>
          </p:nvPr>
        </p:nvGraphicFramePr>
        <p:xfrm>
          <a:off x="1981200" y="1828800"/>
          <a:ext cx="5612130" cy="2909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3205"/>
                <a:gridCol w="1184275"/>
                <a:gridCol w="1143000"/>
                <a:gridCol w="1771650"/>
              </a:tblGrid>
              <a:tr h="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Table 3. Hospital acquired infections, ICU and ICU stepdown unit, 2014-2015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Study Period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Human observers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2014 (Jan – Dec)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HHCS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2015 (Feb – Dec)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Unit and infection type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Infection rate</a:t>
                      </a:r>
                      <a:r>
                        <a:rPr lang="en-US" sz="1100" baseline="30000">
                          <a:effectLst/>
                        </a:rPr>
                        <a:t>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Incidence rate ratio (95% CI)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ICU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MDRO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0.22 (0.03 – 1.92)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CLABSI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CAUTI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1.02 (0.21 – 5.04)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ICU stepdown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MDRO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0.68 (0.03 – 1.79)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CLABSI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    CAUTI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0.22 (0.25 – 1.86)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4724400"/>
            <a:ext cx="7553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/>
              <a:t>a</a:t>
            </a:r>
            <a:r>
              <a:rPr lang="en-US" sz="1200" dirty="0"/>
              <a:t> Reported as infections per 1,000 patient days for MDROs, infections per 1,000 umbilical or central line catheter days for CLABSIs</a:t>
            </a:r>
            <a:r>
              <a:rPr lang="en-US" sz="1200" dirty="0" smtClean="0"/>
              <a:t>,</a:t>
            </a:r>
          </a:p>
          <a:p>
            <a:r>
              <a:rPr lang="en-US" sz="1200" dirty="0" smtClean="0"/>
              <a:t> </a:t>
            </a:r>
            <a:r>
              <a:rPr lang="en-US" sz="1200" dirty="0"/>
              <a:t>and infections per 1,000 catheter days for CAUTIs.</a:t>
            </a:r>
          </a:p>
        </p:txBody>
      </p:sp>
    </p:spTree>
    <p:extLst>
      <p:ext uri="{BB962C8B-B14F-4D97-AF65-F5344CB8AC3E}">
        <p14:creationId xmlns:p14="http://schemas.microsoft.com/office/powerpoint/2010/main" val="897354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Hand hygiene compliance remains a </a:t>
            </a:r>
            <a:r>
              <a:rPr lang="en-US" dirty="0" smtClean="0"/>
              <a:t>challenge.  </a:t>
            </a:r>
            <a:endParaRPr lang="en-US" dirty="0" smtClean="0"/>
          </a:p>
          <a:p>
            <a:r>
              <a:rPr lang="en-US" dirty="0" smtClean="0"/>
              <a:t>Human </a:t>
            </a:r>
            <a:r>
              <a:rPr lang="en-US" dirty="0"/>
              <a:t>hand hygiene observers may not report accurate measures of compliance. </a:t>
            </a:r>
            <a:endParaRPr lang="en-US" dirty="0" smtClean="0"/>
          </a:p>
          <a:p>
            <a:r>
              <a:rPr lang="en-US" dirty="0"/>
              <a:t>The HHCS is a promising new tool for fine-grained assessment of hand hygiene compliance. </a:t>
            </a:r>
            <a:endParaRPr lang="en-US" dirty="0" smtClean="0"/>
          </a:p>
          <a:p>
            <a:r>
              <a:rPr lang="en-US" dirty="0"/>
              <a:t>While decreases in MDRO, CLABSI, and CAUTI infection rates were observed, they represented non-significant differences.</a:t>
            </a:r>
          </a:p>
          <a:p>
            <a:pPr lvl="1"/>
            <a:r>
              <a:rPr lang="en-US" dirty="0" smtClean="0"/>
              <a:t>Further </a:t>
            </a:r>
            <a:r>
              <a:rPr lang="en-US" dirty="0"/>
              <a:t>study is needed to examine the association between the HHCS and HAI rate </a:t>
            </a:r>
            <a:r>
              <a:rPr lang="en-US" dirty="0" smtClean="0"/>
              <a:t>reduction.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07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err="1"/>
              <a:t>Alsubaie</a:t>
            </a:r>
            <a:r>
              <a:rPr lang="en-US" dirty="0"/>
              <a:t> S, </a:t>
            </a:r>
            <a:r>
              <a:rPr lang="en-US" dirty="0" err="1"/>
              <a:t>Maither</a:t>
            </a:r>
            <a:r>
              <a:rPr lang="en-US" dirty="0"/>
              <a:t> A Bin, </a:t>
            </a:r>
            <a:r>
              <a:rPr lang="en-US" dirty="0" err="1"/>
              <a:t>Alalmaei</a:t>
            </a:r>
            <a:r>
              <a:rPr lang="en-US" dirty="0"/>
              <a:t> W, et al. Determinants of hand hygiene noncompliance in intensive care units. Am J Infect Control. 2013;41(2):131-135. doi:10.1016/j.ajic.2012.02.035.</a:t>
            </a:r>
          </a:p>
          <a:p>
            <a:pPr lvl="0"/>
            <a:r>
              <a:rPr lang="en-US" dirty="0"/>
              <a:t>CDC. Healthcare-Associated Infections (HAI) Progress Report.; 2016. http://www.cdc.gov/hai/surveillance/progress-report/index.html.</a:t>
            </a:r>
          </a:p>
          <a:p>
            <a:pPr lvl="0"/>
            <a:r>
              <a:rPr lang="en-US" dirty="0"/>
              <a:t>CDC. National and State Healthcare-Associated Infections: Progress Report.; 2016. http://www.cdc.gov/hai/pdfs/progress-report/exec-summary-haipr.pdf .</a:t>
            </a:r>
          </a:p>
          <a:p>
            <a:pPr lvl="0"/>
            <a:r>
              <a:rPr lang="en-US" dirty="0"/>
              <a:t>Centers for Disease Control and. Guideline for Hand Hygiene in Health-Care Settings: Recommendations of the Healthcare Infection Control Practices Advisory Committee and the HICPAC/SHEA/APIC/IDSA Hand Hygiene Task Force. MMWR 2002;51(No. RR- 16). </a:t>
            </a:r>
            <a:r>
              <a:rPr lang="en-US" dirty="0" err="1"/>
              <a:t>Vol</a:t>
            </a:r>
            <a:r>
              <a:rPr lang="en-US" dirty="0"/>
              <a:t> 51.; 2002. doi:10.1086/503164.</a:t>
            </a:r>
          </a:p>
          <a:p>
            <a:pPr lvl="0"/>
            <a:r>
              <a:rPr lang="en-US" dirty="0" err="1"/>
              <a:t>Pfoh</a:t>
            </a:r>
            <a:r>
              <a:rPr lang="en-US" dirty="0"/>
              <a:t> E, </a:t>
            </a:r>
            <a:r>
              <a:rPr lang="en-US" dirty="0" err="1"/>
              <a:t>Dy</a:t>
            </a:r>
            <a:r>
              <a:rPr lang="en-US" dirty="0"/>
              <a:t> S, Engineer C. Interventions To Improve Hand Hygiene Compliance: Brief Update Review. In: Making Health Care Safer II: An Updated Critical Analysis of the Evidence for Patient Safety Practices. Agency </a:t>
            </a:r>
            <a:r>
              <a:rPr lang="en-US" dirty="0" err="1"/>
              <a:t>Healthc</a:t>
            </a:r>
            <a:r>
              <a:rPr lang="en-US" dirty="0"/>
              <a:t> Res Qual. 2013:211. (Evidence Reports/Technology Assessments, No. 211.) Chapter 8. Available from: https://www.ncbi.nlm.nih.gov/books/NBK133371/.</a:t>
            </a:r>
          </a:p>
          <a:p>
            <a:pPr lvl="0"/>
            <a:r>
              <a:rPr lang="en-US" dirty="0"/>
              <a:t>Sharma D, Thomas GW, Foster ED, et al. The precision of human-generated hand-hygiene observations: a comparison of human observation with an automated monitoring system. Infect Control </a:t>
            </a:r>
            <a:r>
              <a:rPr lang="en-US" dirty="0" err="1"/>
              <a:t>Hosp</a:t>
            </a:r>
            <a:r>
              <a:rPr lang="en-US" dirty="0"/>
              <a:t> </a:t>
            </a:r>
            <a:r>
              <a:rPr lang="en-US" dirty="0" err="1"/>
              <a:t>Epidemiol</a:t>
            </a:r>
            <a:r>
              <a:rPr lang="en-US" dirty="0"/>
              <a:t>. 2012;33(12):1259-1261. doi:10.1086/668426.</a:t>
            </a:r>
          </a:p>
          <a:p>
            <a:pPr lvl="0"/>
            <a:r>
              <a:rPr lang="en-US" dirty="0" err="1"/>
              <a:t>Mathur</a:t>
            </a:r>
            <a:r>
              <a:rPr lang="en-US" dirty="0"/>
              <a:t> P, </a:t>
            </a:r>
            <a:r>
              <a:rPr lang="en-US" dirty="0" err="1"/>
              <a:t>Tak</a:t>
            </a:r>
            <a:r>
              <a:rPr lang="en-US" dirty="0"/>
              <a:t> V, </a:t>
            </a:r>
            <a:r>
              <a:rPr lang="en-US" dirty="0" err="1"/>
              <a:t>Gunjiyal</a:t>
            </a:r>
            <a:r>
              <a:rPr lang="en-US" dirty="0"/>
              <a:t> J, et al. Device-associated infections at a level-1 trauma </a:t>
            </a:r>
            <a:r>
              <a:rPr lang="en-US" dirty="0" err="1"/>
              <a:t>centre</a:t>
            </a:r>
            <a:r>
              <a:rPr lang="en-US" dirty="0"/>
              <a:t> of a developing nation: impact of automated surveillance, training and feedbacks. Indian J Med </a:t>
            </a:r>
            <a:r>
              <a:rPr lang="en-US" dirty="0" err="1"/>
              <a:t>Microbiol</a:t>
            </a:r>
            <a:r>
              <a:rPr lang="en-US" dirty="0"/>
              <a:t>. 2015;33(1):51-62. doi:10.4103/0255-0857.148378.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1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defTabSz="914400"/>
            <a:r>
              <a:rPr lang="en-US" altLang="en-US" sz="4400" dirty="0" smtClean="0">
                <a:solidFill>
                  <a:srgbClr val="000000"/>
                </a:solidFill>
                <a:latin typeface="Arial" pitchFamily="34" charset="0"/>
                <a:ea typeface="ＭＳ Ｐゴシック" charset="-128"/>
              </a:rPr>
              <a:t/>
            </a:r>
            <a:br>
              <a:rPr lang="en-US" altLang="en-US" sz="4400" dirty="0" smtClean="0">
                <a:solidFill>
                  <a:srgbClr val="000000"/>
                </a:solidFill>
                <a:latin typeface="Arial" pitchFamily="34" charset="0"/>
                <a:ea typeface="ＭＳ Ｐゴシック" charset="-128"/>
              </a:rPr>
            </a:br>
            <a:r>
              <a:rPr lang="en-US" altLang="en-US" sz="4400" dirty="0" smtClean="0">
                <a:solidFill>
                  <a:srgbClr val="000000"/>
                </a:solidFill>
                <a:latin typeface="Arial" pitchFamily="34" charset="0"/>
                <a:ea typeface="ＭＳ Ｐゴシック" charset="-128"/>
              </a:rPr>
              <a:t>Questions</a:t>
            </a:r>
            <a:r>
              <a:rPr lang="en-US" altLang="en-US" sz="44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</a:rPr>
              <a:t>!!!</a:t>
            </a:r>
            <a:br>
              <a:rPr lang="en-US" altLang="en-US" sz="4400" dirty="0">
                <a:solidFill>
                  <a:srgbClr val="000000"/>
                </a:solidFill>
                <a:latin typeface="Arial" pitchFamily="34" charset="0"/>
                <a:ea typeface="ＭＳ Ｐゴシック" charset="-128"/>
              </a:rPr>
            </a:b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85728" y="1475114"/>
            <a:ext cx="7645400" cy="4394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2103328" y="3134052"/>
            <a:ext cx="5410200" cy="1076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60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8333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1900</TotalTime>
  <Words>1678</Words>
  <Application>Microsoft Office PowerPoint</Application>
  <PresentationFormat>On-screen Show (4:3)</PresentationFormat>
  <Paragraphs>236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Leveraging Innovation to  Improve Hand Hygiene Compliance</vt:lpstr>
      <vt:lpstr>OBJECTIVES</vt:lpstr>
      <vt:lpstr>Background</vt:lpstr>
      <vt:lpstr>Hand Hygiene Compliance Monitoring</vt:lpstr>
      <vt:lpstr>Challenges with the Observation</vt:lpstr>
      <vt:lpstr>A Community Hospital’s Hand Hygiene Program</vt:lpstr>
      <vt:lpstr>Observers</vt:lpstr>
      <vt:lpstr>Plan</vt:lpstr>
      <vt:lpstr>Features Continued….</vt:lpstr>
      <vt:lpstr>Evaluation</vt:lpstr>
      <vt:lpstr>Evaluation Continues…</vt:lpstr>
      <vt:lpstr>Characteristics of Patient Population</vt:lpstr>
      <vt:lpstr>Results</vt:lpstr>
      <vt:lpstr>Results Continues…</vt:lpstr>
      <vt:lpstr>Summary</vt:lpstr>
      <vt:lpstr>References</vt:lpstr>
      <vt:lpstr> Questions!!! </vt:lpstr>
    </vt:vector>
  </TitlesOfParts>
  <Company>White Plains Hospital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Leveraging Innovation to  Improve Hand Hygiene Compliance</dc:title>
  <dc:creator>McCalla, Saungi</dc:creator>
  <cp:lastModifiedBy>McCalla, Saungi</cp:lastModifiedBy>
  <cp:revision>46</cp:revision>
  <cp:lastPrinted>2017-08-02T19:29:30Z</cp:lastPrinted>
  <dcterms:created xsi:type="dcterms:W3CDTF">2017-07-25T14:14:23Z</dcterms:created>
  <dcterms:modified xsi:type="dcterms:W3CDTF">2017-09-14T19:12:08Z</dcterms:modified>
</cp:coreProperties>
</file>