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Default Extension="wdp" ContentType="image/vnd.ms-photo"/>
  <Override PartName="/ppt/commentAuthors.xml" ContentType="application/vnd.openxmlformats-officedocument.presentationml.commentAuthors+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sldIdLst>
    <p:sldId id="590" r:id="rId2"/>
    <p:sldId id="591" r:id="rId3"/>
    <p:sldId id="256" r:id="rId4"/>
    <p:sldId id="579" r:id="rId5"/>
    <p:sldId id="582" r:id="rId6"/>
    <p:sldId id="565" r:id="rId7"/>
    <p:sldId id="584" r:id="rId8"/>
    <p:sldId id="588" r:id="rId9"/>
    <p:sldId id="567" r:id="rId10"/>
    <p:sldId id="550" r:id="rId11"/>
    <p:sldId id="587" r:id="rId12"/>
    <p:sldId id="583" r:id="rId13"/>
    <p:sldId id="559" r:id="rId14"/>
    <p:sldId id="577" r:id="rId15"/>
    <p:sldId id="572" r:id="rId16"/>
    <p:sldId id="561" r:id="rId17"/>
    <p:sldId id="589" r:id="rId18"/>
    <p:sldId id="585" r:id="rId19"/>
    <p:sldId id="586" r:id="rId20"/>
    <p:sldId id="496" r:id="rId21"/>
    <p:sldId id="563" r:id="rId22"/>
    <p:sldId id="592" r:id="rId2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gor.smolyaninov" initials="i" lastIdx="1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CC99"/>
    <a:srgbClr val="FFC611"/>
    <a:srgbClr val="0066FF"/>
    <a:srgbClr val="FF0000"/>
    <a:srgbClr val="0000FF"/>
    <a:srgbClr val="CC0099"/>
    <a:srgbClr val="D60093"/>
    <a:srgbClr val="F8CA06"/>
    <a:srgbClr val="FF9900"/>
    <a:srgbClr val="EEB5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018" autoAdjust="0"/>
    <p:restoredTop sz="92748" autoAdjust="0"/>
  </p:normalViewPr>
  <p:slideViewPr>
    <p:cSldViewPr>
      <p:cViewPr varScale="1">
        <p:scale>
          <a:sx n="66" d="100"/>
          <a:sy n="66" d="100"/>
        </p:scale>
        <p:origin x="-1596" y="-114"/>
      </p:cViewPr>
      <p:guideLst>
        <p:guide orient="horz" pos="2160"/>
        <p:guide pos="2880"/>
      </p:guideLst>
    </p:cSldViewPr>
  </p:slideViewPr>
  <p:outlineViewPr>
    <p:cViewPr>
      <p:scale>
        <a:sx n="33" d="100"/>
        <a:sy n="33" d="100"/>
      </p:scale>
      <p:origin x="0" y="7488"/>
    </p:cViewPr>
  </p:outlineViewPr>
  <p:notesTextViewPr>
    <p:cViewPr>
      <p:scale>
        <a:sx n="1" d="1"/>
        <a:sy n="1" d="1"/>
      </p:scale>
      <p:origin x="0" y="0"/>
    </p:cViewPr>
  </p:notesTextViewPr>
  <p:sorterViewPr>
    <p:cViewPr>
      <p:scale>
        <a:sx n="90" d="100"/>
        <a:sy n="90" d="100"/>
      </p:scale>
      <p:origin x="0" y="48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2A8F4CF6-722B-4E08-B9AB-184A42458A6A}" type="datetimeFigureOut">
              <a:rPr lang="en-US" smtClean="0"/>
              <a:pPr/>
              <a:t>11/17/2014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8777C14F-5ECB-4CE8-8770-FD105194DA86}" type="slidenum">
              <a:rPr lang="en-US" smtClean="0"/>
              <a:pPr/>
              <a:t>‹#›</a:t>
            </a:fld>
            <a:endParaRPr lang="en-US"/>
          </a:p>
        </p:txBody>
      </p:sp>
    </p:spTree>
    <p:extLst>
      <p:ext uri="{BB962C8B-B14F-4D97-AF65-F5344CB8AC3E}">
        <p14:creationId xmlns:p14="http://schemas.microsoft.com/office/powerpoint/2010/main" xmlns="" val="3315759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777C14F-5ECB-4CE8-8770-FD105194DA86}" type="slidenum">
              <a:rPr lang="en-US" smtClean="0"/>
              <a:pPr/>
              <a:t>3</a:t>
            </a:fld>
            <a:endParaRPr lang="en-US"/>
          </a:p>
        </p:txBody>
      </p:sp>
    </p:spTree>
    <p:extLst>
      <p:ext uri="{BB962C8B-B14F-4D97-AF65-F5344CB8AC3E}">
        <p14:creationId xmlns:p14="http://schemas.microsoft.com/office/powerpoint/2010/main" xmlns="" val="1611005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MIM121821, 12/25/13, for a single contact</a:t>
            </a:r>
            <a:r>
              <a:rPr lang="en-US" baseline="0" dirty="0" smtClean="0"/>
              <a:t> </a:t>
            </a:r>
            <a:r>
              <a:rPr lang="en-US" dirty="0" smtClean="0"/>
              <a:t>680 nm</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スライド番号プレースホルダー 3"/>
          <p:cNvSpPr>
            <a:spLocks noGrp="1"/>
          </p:cNvSpPr>
          <p:nvPr>
            <p:ph type="sldNum" sz="quarter" idx="10"/>
          </p:nvPr>
        </p:nvSpPr>
        <p:spPr/>
        <p:txBody>
          <a:bodyPr/>
          <a:lstStyle/>
          <a:p>
            <a:fld id="{8777C14F-5ECB-4CE8-8770-FD105194DA86}" type="slidenum">
              <a:rPr lang="en-US" smtClean="0"/>
              <a:pPr/>
              <a:t>11</a:t>
            </a:fld>
            <a:endParaRPr lang="en-US"/>
          </a:p>
        </p:txBody>
      </p:sp>
    </p:spTree>
    <p:extLst>
      <p:ext uri="{BB962C8B-B14F-4D97-AF65-F5344CB8AC3E}">
        <p14:creationId xmlns:p14="http://schemas.microsoft.com/office/powerpoint/2010/main" xmlns="" val="723180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dirty="0" smtClean="0"/>
              <a:t>(IV_1310nm_fulldark2_1.75mW.csv、041714-MIM021214B)、(IV_1550nmp3_fulldark2_1.75mW.csv、041814-MIM021214B)</a:t>
            </a:r>
            <a:endParaRPr lang="en-US" dirty="0"/>
          </a:p>
        </p:txBody>
      </p:sp>
      <p:sp>
        <p:nvSpPr>
          <p:cNvPr id="4" name="スライド番号プレースホルダー 3"/>
          <p:cNvSpPr>
            <a:spLocks noGrp="1"/>
          </p:cNvSpPr>
          <p:nvPr>
            <p:ph type="sldNum" sz="quarter" idx="10"/>
          </p:nvPr>
        </p:nvSpPr>
        <p:spPr/>
        <p:txBody>
          <a:bodyPr/>
          <a:lstStyle/>
          <a:p>
            <a:fld id="{8777C14F-5ECB-4CE8-8770-FD105194DA86}" type="slidenum">
              <a:rPr lang="en-US" smtClean="0"/>
              <a:pPr/>
              <a:t>15</a:t>
            </a:fld>
            <a:endParaRPr lang="en-US"/>
          </a:p>
        </p:txBody>
      </p:sp>
    </p:spTree>
    <p:extLst>
      <p:ext uri="{BB962C8B-B14F-4D97-AF65-F5344CB8AC3E}">
        <p14:creationId xmlns:p14="http://schemas.microsoft.com/office/powerpoint/2010/main" xmlns="" val="1737059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dirty="0" err="1" smtClean="0"/>
              <a:t>ZnO</a:t>
            </a:r>
            <a:r>
              <a:rPr lang="en-US" dirty="0" smtClean="0"/>
              <a:t> 50 nm, 072514 on glass</a:t>
            </a:r>
            <a:endParaRPr lang="en-US" dirty="0"/>
          </a:p>
        </p:txBody>
      </p:sp>
      <p:sp>
        <p:nvSpPr>
          <p:cNvPr id="4" name="スライド番号プレースホルダー 3"/>
          <p:cNvSpPr>
            <a:spLocks noGrp="1"/>
          </p:cNvSpPr>
          <p:nvPr>
            <p:ph type="sldNum" sz="quarter" idx="10"/>
          </p:nvPr>
        </p:nvSpPr>
        <p:spPr/>
        <p:txBody>
          <a:bodyPr/>
          <a:lstStyle/>
          <a:p>
            <a:fld id="{8777C14F-5ECB-4CE8-8770-FD105194DA86}" type="slidenum">
              <a:rPr lang="en-US" smtClean="0"/>
              <a:pPr/>
              <a:t>18</a:t>
            </a:fld>
            <a:endParaRPr lang="en-US"/>
          </a:p>
        </p:txBody>
      </p:sp>
    </p:spTree>
    <p:extLst>
      <p:ext uri="{BB962C8B-B14F-4D97-AF65-F5344CB8AC3E}">
        <p14:creationId xmlns:p14="http://schemas.microsoft.com/office/powerpoint/2010/main" xmlns="" val="1396948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b="1" dirty="0" smtClean="0"/>
              <a:t>Sample info on the photo</a:t>
            </a:r>
          </a:p>
          <a:p>
            <a:r>
              <a:rPr lang="en-US" dirty="0" smtClean="0"/>
              <a:t>Sputtered date: 8/7/14</a:t>
            </a:r>
          </a:p>
          <a:p>
            <a:r>
              <a:rPr lang="en-US" dirty="0" smtClean="0"/>
              <a:t>Films: AZO 30nm/TiO2 20 nm/ AZO 30nm</a:t>
            </a:r>
          </a:p>
          <a:p>
            <a:r>
              <a:rPr lang="en-US" dirty="0" smtClean="0"/>
              <a:t>Tri-layer area: ~1.5 x 2.0 mm (?)</a:t>
            </a:r>
          </a:p>
          <a:p>
            <a:r>
              <a:rPr lang="en-US" dirty="0" smtClean="0"/>
              <a:t>Substrate: fused silica</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FIG</a:t>
            </a:r>
            <a:r>
              <a:rPr lang="en-US" dirty="0" smtClean="0"/>
              <a:t> AZO 30nm/TiO2 20 nm/ AZO 30nm on 8/20/14, on fused silica 2, No anneal, IV on 10/2/14</a:t>
            </a:r>
          </a:p>
          <a:p>
            <a:endParaRPr lang="en-US" dirty="0" smtClean="0"/>
          </a:p>
          <a:p>
            <a:endParaRPr lang="en-US" dirty="0"/>
          </a:p>
        </p:txBody>
      </p:sp>
      <p:sp>
        <p:nvSpPr>
          <p:cNvPr id="4" name="スライド番号プレースホルダー 3"/>
          <p:cNvSpPr>
            <a:spLocks noGrp="1"/>
          </p:cNvSpPr>
          <p:nvPr>
            <p:ph type="sldNum" sz="quarter" idx="10"/>
          </p:nvPr>
        </p:nvSpPr>
        <p:spPr/>
        <p:txBody>
          <a:bodyPr/>
          <a:lstStyle/>
          <a:p>
            <a:fld id="{8777C14F-5ECB-4CE8-8770-FD105194DA86}" type="slidenum">
              <a:rPr lang="en-US" smtClean="0"/>
              <a:pPr/>
              <a:t>19</a:t>
            </a:fld>
            <a:endParaRPr lang="en-US"/>
          </a:p>
        </p:txBody>
      </p:sp>
    </p:spTree>
    <p:extLst>
      <p:ext uri="{BB962C8B-B14F-4D97-AF65-F5344CB8AC3E}">
        <p14:creationId xmlns:p14="http://schemas.microsoft.com/office/powerpoint/2010/main" xmlns="" val="274587476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grpSp>
        <p:nvGrpSpPr>
          <p:cNvPr id="5" name="Group 4"/>
          <p:cNvGrpSpPr/>
          <p:nvPr userDrawn="1"/>
        </p:nvGrpSpPr>
        <p:grpSpPr>
          <a:xfrm>
            <a:off x="163287" y="495300"/>
            <a:ext cx="6466113" cy="2933700"/>
            <a:chOff x="1" y="457200"/>
            <a:chExt cx="9144000" cy="5867400"/>
          </a:xfrm>
        </p:grpSpPr>
        <p:pic>
          <p:nvPicPr>
            <p:cNvPr id="37" name="Picture 2" descr="E:\coolPT25\miran08\miran08_1.jpg"/>
            <p:cNvPicPr>
              <a:picLocks noChangeAspect="1" noChangeArrowheads="1"/>
            </p:cNvPicPr>
            <p:nvPr userDrawn="1"/>
          </p:nvPicPr>
          <p:blipFill>
            <a:blip r:embed="rId2" cstate="screen">
              <a:extLst>
                <a:ext uri="{BEBA8EAE-BF5A-486C-A8C5-ECC9F3942E4B}">
                  <a14:imgProps xmlns:a14="http://schemas.microsoft.com/office/drawing/2010/main" xmlns="">
                    <a14:imgLayer r:embed="rId3">
                      <a14:imgEffect>
                        <a14:sharpenSoften amount="-9000"/>
                      </a14:imgEffect>
                      <a14:imgEffect>
                        <a14:colorTemperature colorTemp="7500"/>
                      </a14:imgEffect>
                      <a14:imgEffect>
                        <a14:brightnessContrast bright="8000" contrast="2000"/>
                      </a14:imgEffect>
                    </a14:imgLayer>
                  </a14:imgProps>
                </a:ext>
                <a:ext uri="{28A0092B-C50C-407E-A947-70E740481C1C}">
                  <a14:useLocalDpi xmlns:a14="http://schemas.microsoft.com/office/drawing/2010/main" xmlns="" val="0"/>
                </a:ext>
              </a:extLst>
            </a:blip>
            <a:srcRect/>
            <a:stretch>
              <a:fillRect/>
            </a:stretch>
          </p:blipFill>
          <p:spPr bwMode="auto">
            <a:xfrm>
              <a:off x="1" y="457200"/>
              <a:ext cx="9144000" cy="58674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userDrawn="1"/>
          </p:nvSpPr>
          <p:spPr>
            <a:xfrm>
              <a:off x="3799114" y="4343400"/>
              <a:ext cx="5334000" cy="1981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Title 1"/>
          <p:cNvSpPr>
            <a:spLocks noGrp="1"/>
          </p:cNvSpPr>
          <p:nvPr>
            <p:ph type="ctrTitle"/>
          </p:nvPr>
        </p:nvSpPr>
        <p:spPr>
          <a:xfrm>
            <a:off x="1219200" y="2797175"/>
            <a:ext cx="7772400" cy="1470025"/>
          </a:xfrm>
          <a:prstGeom prst="rect">
            <a:avLst/>
          </a:prstGeom>
        </p:spPr>
        <p:txBody>
          <a:bodyPr/>
          <a:lstStyle>
            <a:lvl1pPr algn="r">
              <a:defRPr b="1" cap="none" spc="0">
                <a:ln w="18000">
                  <a:solidFill>
                    <a:schemeClr val="bg1"/>
                  </a:solidFill>
                  <a:prstDash val="solid"/>
                  <a:miter lim="800000"/>
                </a:ln>
                <a:solidFill>
                  <a:schemeClr val="tx1"/>
                </a:solidFill>
                <a:effectLst>
                  <a:outerShdw blurRad="25500" dist="23000" dir="7020000" algn="tl">
                    <a:srgbClr val="000000">
                      <a:alpha val="50000"/>
                    </a:srgbClr>
                  </a:outerShdw>
                </a:effectLst>
                <a:latin typeface="Rockwell Extra Bold" pitchFamily="18" charset="0"/>
              </a:defRPr>
            </a:lvl1pPr>
          </a:lstStyle>
          <a:p>
            <a:r>
              <a:rPr lang="en-US" dirty="0" smtClean="0"/>
              <a:t>Click to edit Master title style</a:t>
            </a:r>
            <a:endParaRPr lang="en-US" dirty="0"/>
          </a:p>
        </p:txBody>
      </p:sp>
      <p:sp>
        <p:nvSpPr>
          <p:cNvPr id="3" name="Text Placeholder 2"/>
          <p:cNvSpPr>
            <a:spLocks noGrp="1"/>
          </p:cNvSpPr>
          <p:nvPr>
            <p:ph type="body" sz="quarter" idx="10"/>
          </p:nvPr>
        </p:nvSpPr>
        <p:spPr>
          <a:xfrm>
            <a:off x="3200400" y="4572000"/>
            <a:ext cx="5791200" cy="990600"/>
          </a:xfrm>
          <a:prstGeom prst="rect">
            <a:avLst/>
          </a:prstGeom>
        </p:spPr>
        <p:txBody>
          <a:bodyPr/>
          <a:lstStyle>
            <a:lvl1pPr marL="0" indent="0">
              <a:buNone/>
              <a:defRPr>
                <a:latin typeface="Candara" pitchFamily="34" charset="0"/>
              </a:defRPr>
            </a:lvl1pPr>
          </a:lstStyle>
          <a:p>
            <a:pPr lvl="0"/>
            <a:r>
              <a:rPr lang="en-US" dirty="0" smtClean="0"/>
              <a:t>Click to edit Master text styles</a:t>
            </a:r>
          </a:p>
        </p:txBody>
      </p:sp>
      <p:pic>
        <p:nvPicPr>
          <p:cNvPr id="7" name="Picture 59"/>
          <p:cNvPicPr>
            <a:picLocks noChangeAspect="1" noChangeArrowheads="1"/>
          </p:cNvPicPr>
          <p:nvPr userDrawn="1"/>
        </p:nvPicPr>
        <p:blipFill>
          <a:blip r:embed="rId4" cstate="screen">
            <a:extLst>
              <a:ext uri="{28A0092B-C50C-407E-A947-70E740481C1C}">
                <a14:useLocalDpi xmlns:a14="http://schemas.microsoft.com/office/drawing/2010/main" xmlns="" val="0"/>
              </a:ext>
            </a:extLst>
          </a:blip>
          <a:srcRect/>
          <a:stretch>
            <a:fillRect/>
          </a:stretch>
        </p:blipFill>
        <p:spPr bwMode="auto">
          <a:xfrm>
            <a:off x="441" y="6583680"/>
            <a:ext cx="1022859" cy="274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Tree>
    <p:extLst>
      <p:ext uri="{BB962C8B-B14F-4D97-AF65-F5344CB8AC3E}">
        <p14:creationId xmlns:p14="http://schemas.microsoft.com/office/powerpoint/2010/main" xmlns="" val="422419570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gradFill flip="none" rotWithShape="1">
          <a:gsLst>
            <a:gs pos="0">
              <a:schemeClr val="accent5">
                <a:lumMod val="75000"/>
              </a:schemeClr>
            </a:gs>
            <a:gs pos="50000">
              <a:schemeClr val="accent6">
                <a:lumMod val="75000"/>
              </a:schemeClr>
            </a:gs>
            <a:gs pos="100000">
              <a:schemeClr val="accent6">
                <a:lumMod val="50000"/>
              </a:schemeClr>
            </a:gs>
          </a:gsLst>
          <a:lin ang="16200000" scaled="1"/>
          <a:tileRect/>
        </a:gradFill>
        <a:effectLst/>
      </p:bgPr>
    </p:bg>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a:prstGeom prst="rect">
            <a:avLst/>
          </a:prstGeom>
        </p:spPr>
        <p:txBody>
          <a:bodyPr/>
          <a:lstStyle>
            <a:lvl1pPr>
              <a:defRPr>
                <a:solidFill>
                  <a:schemeClr val="bg1"/>
                </a:solidFill>
              </a:defRPr>
            </a:lvl1pPr>
          </a:lstStyle>
          <a:p>
            <a:r>
              <a:rPr lang="ja-JP" altLang="en-US" smtClean="0"/>
              <a:t>マスタ タイトルの書式設定</a:t>
            </a:r>
            <a:endParaRPr lang="en-US"/>
          </a:p>
        </p:txBody>
      </p:sp>
      <p:sp>
        <p:nvSpPr>
          <p:cNvPr id="3" name="サブタイトル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 サブタイトルの書式設定</a:t>
            </a:r>
            <a:endParaRPr lang="en-US"/>
          </a:p>
        </p:txBody>
      </p:sp>
      <p:sp>
        <p:nvSpPr>
          <p:cNvPr id="4" name="日付プレースホルダ 3"/>
          <p:cNvSpPr>
            <a:spLocks noGrp="1"/>
          </p:cNvSpPr>
          <p:nvPr>
            <p:ph type="dt" sz="half" idx="10"/>
          </p:nvPr>
        </p:nvSpPr>
        <p:spPr>
          <a:xfrm>
            <a:off x="457200" y="6356350"/>
            <a:ext cx="2133600" cy="365125"/>
          </a:xfrm>
          <a:prstGeom prst="rect">
            <a:avLst/>
          </a:prstGeom>
        </p:spPr>
        <p:txBody>
          <a:bodyPr/>
          <a:lstStyle/>
          <a:p>
            <a:fld id="{0355F87B-D620-42CA-A314-7F968FCC8DF7}" type="datetime1">
              <a:rPr lang="en-US" smtClean="0"/>
              <a:pPr/>
              <a:t>11/17/2014</a:t>
            </a:fld>
            <a:endParaRPr lang="en-US"/>
          </a:p>
        </p:txBody>
      </p:sp>
      <p:sp>
        <p:nvSpPr>
          <p:cNvPr id="5" name="フッター プレースホルダ 4"/>
          <p:cNvSpPr>
            <a:spLocks noGrp="1"/>
          </p:cNvSpPr>
          <p:nvPr>
            <p:ph type="ftr" sz="quarter" idx="11"/>
          </p:nvPr>
        </p:nvSpPr>
        <p:spPr>
          <a:xfrm>
            <a:off x="3124200" y="6356350"/>
            <a:ext cx="2895600" cy="365125"/>
          </a:xfrm>
          <a:prstGeom prst="rect">
            <a:avLst/>
          </a:prstGeom>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8" name="正方形/長方形 7"/>
          <p:cNvSpPr/>
          <p:nvPr userDrawn="1"/>
        </p:nvSpPr>
        <p:spPr>
          <a:xfrm>
            <a:off x="0" y="0"/>
            <a:ext cx="9144000" cy="685800"/>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lin ang="0" scaled="1"/>
            <a:tileRect/>
          </a:gradFill>
        </p:spPr>
        <p:style>
          <a:lnRef idx="1">
            <a:schemeClr val="accent6"/>
          </a:lnRef>
          <a:fillRef idx="3">
            <a:schemeClr val="accent6"/>
          </a:fillRef>
          <a:effectRef idx="2">
            <a:schemeClr val="accent6"/>
          </a:effectRef>
          <a:fontRef idx="minor">
            <a:schemeClr val="lt1"/>
          </a:fontRef>
        </p:style>
        <p:txBody>
          <a:bodyPr rtlCol="0" anchor="ctr"/>
          <a:lstStyle/>
          <a:p>
            <a:pPr algn="l"/>
            <a:endParaRPr lang="en-US" dirty="0"/>
          </a:p>
        </p:txBody>
      </p:sp>
      <p:sp>
        <p:nvSpPr>
          <p:cNvPr id="2" name="タイトル 1"/>
          <p:cNvSpPr>
            <a:spLocks noGrp="1"/>
          </p:cNvSpPr>
          <p:nvPr>
            <p:ph type="title"/>
          </p:nvPr>
        </p:nvSpPr>
        <p:spPr>
          <a:xfrm>
            <a:off x="76200" y="46038"/>
            <a:ext cx="8229600" cy="639762"/>
          </a:xfrm>
          <a:prstGeom prst="rect">
            <a:avLst/>
          </a:prstGeom>
        </p:spPr>
        <p:txBody>
          <a:bodyPr>
            <a:noAutofit/>
          </a:bodyPr>
          <a:lstStyle>
            <a:lvl1pPr algn="l">
              <a:defRPr sz="4000">
                <a:solidFill>
                  <a:schemeClr val="bg1"/>
                </a:solidFill>
                <a:latin typeface="Calibri" pitchFamily="34" charset="0"/>
                <a:cs typeface="Calibri" pitchFamily="34" charset="0"/>
              </a:defRPr>
            </a:lvl1pPr>
          </a:lstStyle>
          <a:p>
            <a:r>
              <a:rPr lang="ja-JP" altLang="en-US" dirty="0" smtClean="0"/>
              <a:t>マスタ タイトルの書式設定</a:t>
            </a:r>
            <a:endParaRPr lang="en-US" dirty="0"/>
          </a:p>
        </p:txBody>
      </p:sp>
      <p:sp>
        <p:nvSpPr>
          <p:cNvPr id="3" name="コンテンツ プレースホルダ 2"/>
          <p:cNvSpPr>
            <a:spLocks noGrp="1"/>
          </p:cNvSpPr>
          <p:nvPr>
            <p:ph idx="1"/>
          </p:nvPr>
        </p:nvSpPr>
        <p:spPr>
          <a:xfrm>
            <a:off x="457200" y="990600"/>
            <a:ext cx="8229600" cy="4525963"/>
          </a:xfrm>
          <a:prstGeom prst="rect">
            <a:avLst/>
          </a:prstGeom>
        </p:spPr>
        <p:txBody>
          <a:bodyPr/>
          <a:lstStyle>
            <a:lvl1pPr>
              <a:defRPr>
                <a:latin typeface="Calibri" pitchFamily="34" charset="0"/>
                <a:cs typeface="Arial" pitchFamily="34" charset="0"/>
              </a:defRPr>
            </a:lvl1pPr>
            <a:lvl2pPr>
              <a:defRPr>
                <a:latin typeface="Calibri" pitchFamily="34" charset="0"/>
                <a:cs typeface="Arial" pitchFamily="34" charset="0"/>
              </a:defRPr>
            </a:lvl2pPr>
            <a:lvl3pPr>
              <a:defRPr>
                <a:latin typeface="Calibri" pitchFamily="34" charset="0"/>
                <a:cs typeface="Arial" pitchFamily="34" charset="0"/>
              </a:defRPr>
            </a:lvl3pPr>
            <a:lvl4pPr>
              <a:defRPr>
                <a:latin typeface="Calibri" pitchFamily="34" charset="0"/>
                <a:cs typeface="Arial" pitchFamily="34" charset="0"/>
              </a:defRPr>
            </a:lvl4pPr>
            <a:lvl5pPr>
              <a:defRPr>
                <a:latin typeface="Calibri" pitchFamily="34" charset="0"/>
                <a:cs typeface="Arial" pitchFamily="34" charset="0"/>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日付プレースホルダ 3"/>
          <p:cNvSpPr>
            <a:spLocks noGrp="1"/>
          </p:cNvSpPr>
          <p:nvPr>
            <p:ph type="dt" sz="half" idx="10"/>
          </p:nvPr>
        </p:nvSpPr>
        <p:spPr>
          <a:xfrm>
            <a:off x="457200" y="6356350"/>
            <a:ext cx="2133600" cy="365125"/>
          </a:xfrm>
          <a:prstGeom prst="rect">
            <a:avLst/>
          </a:prstGeom>
        </p:spPr>
        <p:txBody>
          <a:bodyPr/>
          <a:lstStyle/>
          <a:p>
            <a:fld id="{C8991CA4-9B7F-4D01-BDD9-F85DD6C75CC9}" type="datetime1">
              <a:rPr lang="en-US" smtClean="0"/>
              <a:pPr/>
              <a:t>11/17/2014</a:t>
            </a:fld>
            <a:endParaRPr lang="en-US"/>
          </a:p>
        </p:txBody>
      </p:sp>
      <p:sp>
        <p:nvSpPr>
          <p:cNvPr id="5" name="フッター プレースホルダ 4"/>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正方形/長方形 6"/>
          <p:cNvSpPr/>
          <p:nvPr userDrawn="1"/>
        </p:nvSpPr>
        <p:spPr>
          <a:xfrm>
            <a:off x="0" y="6553200"/>
            <a:ext cx="9144000" cy="304800"/>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lin ang="10800000" scaled="1"/>
            <a:tileRect/>
          </a:gra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9" name="1 つの角を丸めた四角形 8"/>
          <p:cNvSpPr/>
          <p:nvPr userDrawn="1"/>
        </p:nvSpPr>
        <p:spPr>
          <a:xfrm flipV="1">
            <a:off x="8610600" y="0"/>
            <a:ext cx="533400" cy="304800"/>
          </a:xfrm>
          <a:prstGeom prst="snipRoundRect">
            <a:avLst>
              <a:gd name="adj1" fmla="val 50000"/>
              <a:gd name="adj2" fmla="val 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スライド番号プレースホルダ 5"/>
          <p:cNvSpPr>
            <a:spLocks noGrp="1"/>
          </p:cNvSpPr>
          <p:nvPr>
            <p:ph type="sldNum" sz="quarter" idx="12"/>
          </p:nvPr>
        </p:nvSpPr>
        <p:spPr>
          <a:xfrm>
            <a:off x="8610600" y="0"/>
            <a:ext cx="533400" cy="304800"/>
          </a:xfrm>
          <a:prstGeom prst="rect">
            <a:avLst/>
          </a:prstGeom>
        </p:spPr>
        <p:txBody>
          <a:bodyPr/>
          <a:lstStyle>
            <a:lvl1pPr algn="ctr">
              <a:defRPr sz="1400">
                <a:solidFill>
                  <a:schemeClr val="bg1"/>
                </a:solidFill>
                <a:latin typeface="Arial" pitchFamily="34" charset="0"/>
                <a:cs typeface="Arial" pitchFamily="34" charset="0"/>
              </a:defRPr>
            </a:lvl1pPr>
          </a:lstStyle>
          <a:p>
            <a:fld id="{41572BE0-A79D-4406-A4A1-EA02743955AE}" type="slidenum">
              <a:rPr lang="en-US" smtClean="0"/>
              <a:pPr/>
              <a:t>‹#›</a:t>
            </a:fld>
            <a:endParaRPr lang="en-US" dirty="0"/>
          </a:p>
        </p:txBody>
      </p:sp>
      <p:pic>
        <p:nvPicPr>
          <p:cNvPr id="1026" name="Picture 2"/>
          <p:cNvPicPr>
            <a:picLocks noChangeAspect="1" noChangeArrowheads="1"/>
          </p:cNvPicPr>
          <p:nvPr userDrawn="1"/>
        </p:nvPicPr>
        <p:blipFill>
          <a:blip r:embed="rId2" cstate="screen"/>
          <a:srcRect/>
          <a:stretch>
            <a:fillRect/>
          </a:stretch>
        </p:blipFill>
        <p:spPr bwMode="auto">
          <a:xfrm>
            <a:off x="0" y="6553200"/>
            <a:ext cx="424340" cy="310896"/>
          </a:xfrm>
          <a:prstGeom prst="rect">
            <a:avLst/>
          </a:prstGeom>
          <a:noFill/>
          <a:ln w="9525">
            <a:noFill/>
            <a:miter lim="800000"/>
            <a:headEnd/>
            <a:tailEnd/>
          </a:ln>
          <a:effectLst/>
        </p:spPr>
      </p:pic>
      <p:sp>
        <p:nvSpPr>
          <p:cNvPr id="12" name="正方形/長方形 11"/>
          <p:cNvSpPr/>
          <p:nvPr userDrawn="1"/>
        </p:nvSpPr>
        <p:spPr>
          <a:xfrm>
            <a:off x="6105994" y="6551711"/>
            <a:ext cx="3066737" cy="307777"/>
          </a:xfrm>
          <a:prstGeom prst="rect">
            <a:avLst/>
          </a:prstGeom>
        </p:spPr>
        <p:txBody>
          <a:bodyPr wrap="none">
            <a:spAutoFit/>
          </a:bodyPr>
          <a:lstStyle/>
          <a:p>
            <a:pPr algn="r"/>
            <a:r>
              <a:rPr lang="en-US" sz="1400" dirty="0" smtClean="0">
                <a:solidFill>
                  <a:schemeClr val="bg1"/>
                </a:solidFill>
              </a:rPr>
              <a:t>National Institute for Materials Science </a:t>
            </a:r>
            <a:endParaRPr lang="en-US" sz="1400" dirty="0">
              <a:solidFill>
                <a:schemeClr val="bg1"/>
              </a:solidFill>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3_タイトルとコンテンツ">
    <p:spTree>
      <p:nvGrpSpPr>
        <p:cNvPr id="1" name=""/>
        <p:cNvGrpSpPr/>
        <p:nvPr/>
      </p:nvGrpSpPr>
      <p:grpSpPr>
        <a:xfrm>
          <a:off x="0" y="0"/>
          <a:ext cx="0" cy="0"/>
          <a:chOff x="0" y="0"/>
          <a:chExt cx="0" cy="0"/>
        </a:xfrm>
      </p:grpSpPr>
      <p:sp>
        <p:nvSpPr>
          <p:cNvPr id="8" name="正方形/長方形 7"/>
          <p:cNvSpPr/>
          <p:nvPr userDrawn="1"/>
        </p:nvSpPr>
        <p:spPr>
          <a:xfrm>
            <a:off x="0" y="0"/>
            <a:ext cx="9144000" cy="685800"/>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lin ang="0" scaled="1"/>
            <a:tileRect/>
          </a:gradFill>
        </p:spPr>
        <p:style>
          <a:lnRef idx="1">
            <a:schemeClr val="accent6"/>
          </a:lnRef>
          <a:fillRef idx="3">
            <a:schemeClr val="accent6"/>
          </a:fillRef>
          <a:effectRef idx="2">
            <a:schemeClr val="accent6"/>
          </a:effectRef>
          <a:fontRef idx="minor">
            <a:schemeClr val="lt1"/>
          </a:fontRef>
        </p:style>
        <p:txBody>
          <a:bodyPr rtlCol="0" anchor="ctr"/>
          <a:lstStyle/>
          <a:p>
            <a:pPr algn="l"/>
            <a:endParaRPr lang="en-US" dirty="0"/>
          </a:p>
        </p:txBody>
      </p:sp>
      <p:sp>
        <p:nvSpPr>
          <p:cNvPr id="2" name="タイトル 1"/>
          <p:cNvSpPr>
            <a:spLocks noGrp="1"/>
          </p:cNvSpPr>
          <p:nvPr>
            <p:ph type="title"/>
          </p:nvPr>
        </p:nvSpPr>
        <p:spPr>
          <a:xfrm>
            <a:off x="76200" y="46038"/>
            <a:ext cx="8229600" cy="639762"/>
          </a:xfrm>
          <a:prstGeom prst="rect">
            <a:avLst/>
          </a:prstGeom>
        </p:spPr>
        <p:txBody>
          <a:bodyPr>
            <a:noAutofit/>
          </a:bodyPr>
          <a:lstStyle>
            <a:lvl1pPr algn="l">
              <a:defRPr sz="4000">
                <a:solidFill>
                  <a:schemeClr val="bg1"/>
                </a:solidFill>
                <a:latin typeface="Calibri" pitchFamily="34" charset="0"/>
                <a:cs typeface="Calibri" pitchFamily="34" charset="0"/>
              </a:defRPr>
            </a:lvl1pPr>
          </a:lstStyle>
          <a:p>
            <a:r>
              <a:rPr lang="ja-JP" altLang="en-US" dirty="0" smtClean="0"/>
              <a:t>マスタ タイトルの書式設定</a:t>
            </a:r>
            <a:endParaRPr lang="en-US" dirty="0"/>
          </a:p>
        </p:txBody>
      </p:sp>
      <p:sp>
        <p:nvSpPr>
          <p:cNvPr id="3" name="コンテンツ プレースホルダ 2"/>
          <p:cNvSpPr>
            <a:spLocks noGrp="1"/>
          </p:cNvSpPr>
          <p:nvPr>
            <p:ph idx="1" hasCustomPrompt="1"/>
          </p:nvPr>
        </p:nvSpPr>
        <p:spPr>
          <a:xfrm>
            <a:off x="457200" y="990601"/>
            <a:ext cx="4038600" cy="2438400"/>
          </a:xfrm>
          <a:prstGeom prst="rect">
            <a:avLst/>
          </a:prstGeom>
        </p:spPr>
        <p:txBody>
          <a:bodyPr/>
          <a:lstStyle>
            <a:lvl1pPr marL="342900" indent="-342900">
              <a:buFont typeface="Wingdings" panose="05000000000000000000" pitchFamily="2" charset="2"/>
              <a:buChar char="§"/>
              <a:defRPr sz="2400">
                <a:latin typeface="Calibri" pitchFamily="34" charset="0"/>
                <a:cs typeface="Arial" pitchFamily="34" charset="0"/>
              </a:defRPr>
            </a:lvl1pPr>
            <a:lvl2pPr>
              <a:defRPr sz="2000">
                <a:latin typeface="Calibri" pitchFamily="34" charset="0"/>
                <a:cs typeface="Arial" pitchFamily="34" charset="0"/>
              </a:defRPr>
            </a:lvl2pPr>
            <a:lvl3pPr>
              <a:defRPr sz="1800">
                <a:latin typeface="Calibri" pitchFamily="34" charset="0"/>
                <a:cs typeface="Arial" pitchFamily="34" charset="0"/>
              </a:defRPr>
            </a:lvl3pPr>
            <a:lvl4pPr>
              <a:defRPr sz="1800">
                <a:latin typeface="Calibri" pitchFamily="34" charset="0"/>
                <a:cs typeface="Arial" pitchFamily="34" charset="0"/>
              </a:defRPr>
            </a:lvl4pPr>
            <a:lvl5pPr>
              <a:defRPr>
                <a:latin typeface="Calibri" pitchFamily="34" charset="0"/>
                <a:cs typeface="Arial" pitchFamily="34" charset="0"/>
              </a:defRPr>
            </a:lvl5pPr>
          </a:lstStyle>
          <a:p>
            <a:pPr lvl="0"/>
            <a:r>
              <a:rPr lang="ja-JP" altLang="en-US" dirty="0" smtClean="0"/>
              <a:t>第 </a:t>
            </a:r>
            <a:r>
              <a:rPr lang="en-US" altLang="ja-JP" dirty="0" smtClean="0"/>
              <a:t>2 </a:t>
            </a:r>
            <a:r>
              <a:rPr lang="ja-JP" altLang="en-US" dirty="0" smtClean="0"/>
              <a:t>レベル</a:t>
            </a:r>
          </a:p>
          <a:p>
            <a:pPr lvl="1"/>
            <a:r>
              <a:rPr lang="ja-JP" altLang="en-US" dirty="0" smtClean="0"/>
              <a:t>第 </a:t>
            </a:r>
            <a:r>
              <a:rPr lang="en-US" altLang="ja-JP" dirty="0" smtClean="0"/>
              <a:t>3 </a:t>
            </a:r>
            <a:r>
              <a:rPr lang="ja-JP" altLang="en-US" dirty="0" smtClean="0"/>
              <a:t>レベル</a:t>
            </a:r>
          </a:p>
          <a:p>
            <a:pPr lvl="2"/>
            <a:r>
              <a:rPr lang="ja-JP" altLang="en-US" dirty="0" smtClean="0"/>
              <a:t>第 </a:t>
            </a:r>
            <a:r>
              <a:rPr lang="en-US" altLang="ja-JP" dirty="0" smtClean="0"/>
              <a:t>4 </a:t>
            </a:r>
            <a:r>
              <a:rPr lang="ja-JP" altLang="en-US" dirty="0" smtClean="0"/>
              <a:t>レベル</a:t>
            </a:r>
          </a:p>
          <a:p>
            <a:pPr lvl="3"/>
            <a:r>
              <a:rPr lang="ja-JP" altLang="en-US" dirty="0" smtClean="0"/>
              <a:t>第 </a:t>
            </a:r>
            <a:r>
              <a:rPr lang="en-US" altLang="ja-JP" dirty="0" smtClean="0"/>
              <a:t>5 </a:t>
            </a:r>
            <a:r>
              <a:rPr lang="ja-JP" altLang="en-US" dirty="0" smtClean="0"/>
              <a:t>レベル</a:t>
            </a:r>
            <a:endParaRPr lang="en-US" dirty="0"/>
          </a:p>
        </p:txBody>
      </p:sp>
      <p:sp>
        <p:nvSpPr>
          <p:cNvPr id="4" name="日付プレースホルダ 3"/>
          <p:cNvSpPr>
            <a:spLocks noGrp="1"/>
          </p:cNvSpPr>
          <p:nvPr>
            <p:ph type="dt" sz="half" idx="10"/>
          </p:nvPr>
        </p:nvSpPr>
        <p:spPr>
          <a:xfrm>
            <a:off x="457200" y="6356350"/>
            <a:ext cx="2133600" cy="365125"/>
          </a:xfrm>
          <a:prstGeom prst="rect">
            <a:avLst/>
          </a:prstGeom>
        </p:spPr>
        <p:txBody>
          <a:bodyPr/>
          <a:lstStyle/>
          <a:p>
            <a:fld id="{C8991CA4-9B7F-4D01-BDD9-F85DD6C75CC9}" type="datetime1">
              <a:rPr lang="en-US" smtClean="0"/>
              <a:pPr/>
              <a:t>11/17/2014</a:t>
            </a:fld>
            <a:endParaRPr lang="en-US"/>
          </a:p>
        </p:txBody>
      </p:sp>
      <p:sp>
        <p:nvSpPr>
          <p:cNvPr id="5" name="フッター プレースホルダ 4"/>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正方形/長方形 6"/>
          <p:cNvSpPr/>
          <p:nvPr userDrawn="1"/>
        </p:nvSpPr>
        <p:spPr>
          <a:xfrm>
            <a:off x="0" y="6553200"/>
            <a:ext cx="9144000" cy="304800"/>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lin ang="10800000" scaled="1"/>
            <a:tileRect/>
          </a:gra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9" name="1 つの角を丸めた四角形 8"/>
          <p:cNvSpPr/>
          <p:nvPr userDrawn="1"/>
        </p:nvSpPr>
        <p:spPr>
          <a:xfrm flipV="1">
            <a:off x="8610600" y="0"/>
            <a:ext cx="533400" cy="304800"/>
          </a:xfrm>
          <a:prstGeom prst="snipRoundRect">
            <a:avLst>
              <a:gd name="adj1" fmla="val 50000"/>
              <a:gd name="adj2" fmla="val 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スライド番号プレースホルダ 5"/>
          <p:cNvSpPr>
            <a:spLocks noGrp="1"/>
          </p:cNvSpPr>
          <p:nvPr>
            <p:ph type="sldNum" sz="quarter" idx="12"/>
          </p:nvPr>
        </p:nvSpPr>
        <p:spPr>
          <a:xfrm>
            <a:off x="8610600" y="0"/>
            <a:ext cx="533400" cy="304800"/>
          </a:xfrm>
          <a:prstGeom prst="rect">
            <a:avLst/>
          </a:prstGeom>
        </p:spPr>
        <p:txBody>
          <a:bodyPr/>
          <a:lstStyle>
            <a:lvl1pPr algn="ctr">
              <a:defRPr sz="1400">
                <a:solidFill>
                  <a:schemeClr val="bg1"/>
                </a:solidFill>
                <a:latin typeface="Arial" pitchFamily="34" charset="0"/>
                <a:cs typeface="Arial" pitchFamily="34" charset="0"/>
              </a:defRPr>
            </a:lvl1pPr>
          </a:lstStyle>
          <a:p>
            <a:fld id="{41572BE0-A79D-4406-A4A1-EA02743955AE}" type="slidenum">
              <a:rPr lang="en-US" smtClean="0"/>
              <a:pPr/>
              <a:t>‹#›</a:t>
            </a:fld>
            <a:endParaRPr lang="en-US" dirty="0"/>
          </a:p>
        </p:txBody>
      </p:sp>
      <p:pic>
        <p:nvPicPr>
          <p:cNvPr id="10" name="Picture 2" descr="NICT-独立行政法人 情報通信研究機構"/>
          <p:cNvPicPr>
            <a:picLocks noChangeAspect="1" noChangeArrowheads="1"/>
          </p:cNvPicPr>
          <p:nvPr userDrawn="1"/>
        </p:nvPicPr>
        <p:blipFill>
          <a:blip r:embed="rId2" cstate="screen">
            <a:extLst>
              <a:ext uri="{28A0092B-C50C-407E-A947-70E740481C1C}">
                <a14:useLocalDpi xmlns:a14="http://schemas.microsoft.com/office/drawing/2010/main" xmlns=""/>
              </a:ext>
            </a:extLst>
          </a:blip>
          <a:srcRect/>
          <a:stretch>
            <a:fillRect/>
          </a:stretch>
        </p:blipFill>
        <p:spPr bwMode="auto">
          <a:xfrm>
            <a:off x="0" y="6550269"/>
            <a:ext cx="533400" cy="307731"/>
          </a:xfrm>
          <a:prstGeom prst="rect">
            <a:avLst/>
          </a:prstGeom>
          <a:noFill/>
        </p:spPr>
      </p:pic>
      <p:pic>
        <p:nvPicPr>
          <p:cNvPr id="12" name="Picture 2"/>
          <p:cNvPicPr>
            <a:picLocks noChangeAspect="1" noChangeArrowheads="1"/>
          </p:cNvPicPr>
          <p:nvPr userDrawn="1"/>
        </p:nvPicPr>
        <p:blipFill>
          <a:blip r:embed="rId3" cstate="screen"/>
          <a:srcRect/>
          <a:stretch>
            <a:fillRect/>
          </a:stretch>
        </p:blipFill>
        <p:spPr bwMode="auto">
          <a:xfrm>
            <a:off x="8732141" y="6547104"/>
            <a:ext cx="424340" cy="310896"/>
          </a:xfrm>
          <a:prstGeom prst="rect">
            <a:avLst/>
          </a:prstGeom>
          <a:noFill/>
          <a:ln w="9525">
            <a:noFill/>
            <a:miter lim="800000"/>
            <a:headEnd/>
            <a:tailEnd/>
          </a:ln>
          <a:effectLst/>
        </p:spPr>
      </p:pic>
    </p:spTree>
    <p:extLst>
      <p:ext uri="{BB962C8B-B14F-4D97-AF65-F5344CB8AC3E}">
        <p14:creationId xmlns:p14="http://schemas.microsoft.com/office/powerpoint/2010/main" xmlns="" val="191724084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タイトルとコンテンツ">
    <p:spTree>
      <p:nvGrpSpPr>
        <p:cNvPr id="1" name=""/>
        <p:cNvGrpSpPr/>
        <p:nvPr/>
      </p:nvGrpSpPr>
      <p:grpSpPr>
        <a:xfrm>
          <a:off x="0" y="0"/>
          <a:ext cx="0" cy="0"/>
          <a:chOff x="0" y="0"/>
          <a:chExt cx="0" cy="0"/>
        </a:xfrm>
      </p:grpSpPr>
      <p:sp>
        <p:nvSpPr>
          <p:cNvPr id="8" name="正方形/長方形 7"/>
          <p:cNvSpPr/>
          <p:nvPr userDrawn="1"/>
        </p:nvSpPr>
        <p:spPr>
          <a:xfrm>
            <a:off x="0" y="0"/>
            <a:ext cx="9144000" cy="685800"/>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lin ang="0" scaled="1"/>
            <a:tileRect/>
          </a:gradFill>
        </p:spPr>
        <p:style>
          <a:lnRef idx="1">
            <a:schemeClr val="accent6"/>
          </a:lnRef>
          <a:fillRef idx="3">
            <a:schemeClr val="accent6"/>
          </a:fillRef>
          <a:effectRef idx="2">
            <a:schemeClr val="accent6"/>
          </a:effectRef>
          <a:fontRef idx="minor">
            <a:schemeClr val="lt1"/>
          </a:fontRef>
        </p:style>
        <p:txBody>
          <a:bodyPr rtlCol="0" anchor="ctr"/>
          <a:lstStyle/>
          <a:p>
            <a:pPr algn="l"/>
            <a:endParaRPr lang="en-US" dirty="0"/>
          </a:p>
        </p:txBody>
      </p:sp>
      <p:sp>
        <p:nvSpPr>
          <p:cNvPr id="2" name="タイトル 1"/>
          <p:cNvSpPr>
            <a:spLocks noGrp="1"/>
          </p:cNvSpPr>
          <p:nvPr>
            <p:ph type="title"/>
          </p:nvPr>
        </p:nvSpPr>
        <p:spPr>
          <a:xfrm>
            <a:off x="76200" y="46038"/>
            <a:ext cx="8229600" cy="639762"/>
          </a:xfrm>
          <a:prstGeom prst="rect">
            <a:avLst/>
          </a:prstGeom>
        </p:spPr>
        <p:txBody>
          <a:bodyPr>
            <a:noAutofit/>
          </a:bodyPr>
          <a:lstStyle>
            <a:lvl1pPr algn="l">
              <a:defRPr sz="4000">
                <a:solidFill>
                  <a:schemeClr val="bg1"/>
                </a:solidFill>
                <a:latin typeface="Calibri" pitchFamily="34" charset="0"/>
                <a:cs typeface="Calibri" pitchFamily="34" charset="0"/>
              </a:defRPr>
            </a:lvl1pPr>
          </a:lstStyle>
          <a:p>
            <a:r>
              <a:rPr lang="ja-JP" altLang="en-US" dirty="0" smtClean="0"/>
              <a:t>マスタ タイトルの書式設定</a:t>
            </a:r>
            <a:endParaRPr lang="en-US" dirty="0"/>
          </a:p>
        </p:txBody>
      </p:sp>
      <p:sp>
        <p:nvSpPr>
          <p:cNvPr id="4" name="日付プレースホルダ 3"/>
          <p:cNvSpPr>
            <a:spLocks noGrp="1"/>
          </p:cNvSpPr>
          <p:nvPr>
            <p:ph type="dt" sz="half" idx="10"/>
          </p:nvPr>
        </p:nvSpPr>
        <p:spPr>
          <a:xfrm>
            <a:off x="457200" y="6356350"/>
            <a:ext cx="2133600" cy="365125"/>
          </a:xfrm>
          <a:prstGeom prst="rect">
            <a:avLst/>
          </a:prstGeom>
        </p:spPr>
        <p:txBody>
          <a:bodyPr/>
          <a:lstStyle/>
          <a:p>
            <a:fld id="{C8991CA4-9B7F-4D01-BDD9-F85DD6C75CC9}" type="datetime1">
              <a:rPr lang="en-US" smtClean="0"/>
              <a:pPr/>
              <a:t>11/17/2014</a:t>
            </a:fld>
            <a:endParaRPr lang="en-US"/>
          </a:p>
        </p:txBody>
      </p:sp>
      <p:sp>
        <p:nvSpPr>
          <p:cNvPr id="5" name="フッター プレースホルダ 4"/>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正方形/長方形 6"/>
          <p:cNvSpPr/>
          <p:nvPr userDrawn="1"/>
        </p:nvSpPr>
        <p:spPr>
          <a:xfrm>
            <a:off x="0" y="6553200"/>
            <a:ext cx="9144000" cy="304800"/>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lin ang="10800000" scaled="1"/>
            <a:tileRect/>
          </a:gra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9" name="1 つの角を丸めた四角形 8"/>
          <p:cNvSpPr/>
          <p:nvPr userDrawn="1"/>
        </p:nvSpPr>
        <p:spPr>
          <a:xfrm flipV="1">
            <a:off x="8610600" y="0"/>
            <a:ext cx="533400" cy="304800"/>
          </a:xfrm>
          <a:prstGeom prst="snipRoundRect">
            <a:avLst>
              <a:gd name="adj1" fmla="val 50000"/>
              <a:gd name="adj2" fmla="val 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スライド番号プレースホルダ 5"/>
          <p:cNvSpPr>
            <a:spLocks noGrp="1"/>
          </p:cNvSpPr>
          <p:nvPr>
            <p:ph type="sldNum" sz="quarter" idx="12"/>
          </p:nvPr>
        </p:nvSpPr>
        <p:spPr>
          <a:xfrm>
            <a:off x="8610600" y="0"/>
            <a:ext cx="533400" cy="304800"/>
          </a:xfrm>
          <a:prstGeom prst="rect">
            <a:avLst/>
          </a:prstGeom>
        </p:spPr>
        <p:txBody>
          <a:bodyPr/>
          <a:lstStyle>
            <a:lvl1pPr algn="ctr">
              <a:defRPr sz="1400">
                <a:solidFill>
                  <a:schemeClr val="bg1"/>
                </a:solidFill>
                <a:latin typeface="Arial" pitchFamily="34" charset="0"/>
                <a:cs typeface="Arial" pitchFamily="34" charset="0"/>
              </a:defRPr>
            </a:lvl1pPr>
          </a:lstStyle>
          <a:p>
            <a:fld id="{41572BE0-A79D-4406-A4A1-EA02743955AE}" type="slidenum">
              <a:rPr lang="en-US" smtClean="0"/>
              <a:pPr/>
              <a:t>‹#›</a:t>
            </a:fld>
            <a:endParaRPr lang="en-US" dirty="0"/>
          </a:p>
        </p:txBody>
      </p:sp>
      <p:pic>
        <p:nvPicPr>
          <p:cNvPr id="10" name="Picture 2" descr="NICT-独立行政法人 情報通信研究機構"/>
          <p:cNvPicPr>
            <a:picLocks noChangeAspect="1" noChangeArrowheads="1"/>
          </p:cNvPicPr>
          <p:nvPr userDrawn="1"/>
        </p:nvPicPr>
        <p:blipFill>
          <a:blip r:embed="rId2" cstate="screen">
            <a:extLst>
              <a:ext uri="{28A0092B-C50C-407E-A947-70E740481C1C}">
                <a14:useLocalDpi xmlns:a14="http://schemas.microsoft.com/office/drawing/2010/main" xmlns=""/>
              </a:ext>
            </a:extLst>
          </a:blip>
          <a:srcRect/>
          <a:stretch>
            <a:fillRect/>
          </a:stretch>
        </p:blipFill>
        <p:spPr bwMode="auto">
          <a:xfrm>
            <a:off x="0" y="6550269"/>
            <a:ext cx="533400" cy="307731"/>
          </a:xfrm>
          <a:prstGeom prst="rect">
            <a:avLst/>
          </a:prstGeom>
          <a:noFill/>
        </p:spPr>
      </p:pic>
      <p:pic>
        <p:nvPicPr>
          <p:cNvPr id="12" name="Picture 2"/>
          <p:cNvPicPr>
            <a:picLocks noChangeAspect="1" noChangeArrowheads="1"/>
          </p:cNvPicPr>
          <p:nvPr userDrawn="1"/>
        </p:nvPicPr>
        <p:blipFill>
          <a:blip r:embed="rId3" cstate="screen"/>
          <a:srcRect/>
          <a:stretch>
            <a:fillRect/>
          </a:stretch>
        </p:blipFill>
        <p:spPr bwMode="auto">
          <a:xfrm>
            <a:off x="8732141" y="6547104"/>
            <a:ext cx="424340" cy="310896"/>
          </a:xfrm>
          <a:prstGeom prst="rect">
            <a:avLst/>
          </a:prstGeom>
          <a:noFill/>
          <a:ln w="9525">
            <a:noFill/>
            <a:miter lim="800000"/>
            <a:headEnd/>
            <a:tailEnd/>
          </a:ln>
          <a:effectLst/>
        </p:spPr>
      </p:pic>
    </p:spTree>
    <p:extLst>
      <p:ext uri="{BB962C8B-B14F-4D97-AF65-F5344CB8AC3E}">
        <p14:creationId xmlns:p14="http://schemas.microsoft.com/office/powerpoint/2010/main" xmlns="" val="89317605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白紙">
    <p:bg>
      <p:bgPr>
        <a:gradFill>
          <a:gsLst>
            <a:gs pos="0">
              <a:schemeClr val="accent6">
                <a:lumMod val="75000"/>
              </a:schemeClr>
            </a:gs>
            <a:gs pos="50000">
              <a:schemeClr val="accent6">
                <a:lumMod val="75000"/>
              </a:schemeClr>
            </a:gs>
            <a:gs pos="100000">
              <a:schemeClr val="accent6">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a:xfrm>
            <a:off x="457200" y="6356350"/>
            <a:ext cx="2133600" cy="365125"/>
          </a:xfrm>
          <a:prstGeom prst="rect">
            <a:avLst/>
          </a:prstGeom>
        </p:spPr>
        <p:txBody>
          <a:bodyPr/>
          <a:lstStyle/>
          <a:p>
            <a:fld id="{0D8D89CA-D8A2-452F-84AD-1EB6940198DC}" type="datetime1">
              <a:rPr lang="en-US" smtClean="0"/>
              <a:pPr/>
              <a:t>11/17/2014</a:t>
            </a:fld>
            <a:endParaRPr lang="en-US"/>
          </a:p>
        </p:txBody>
      </p:sp>
      <p:sp>
        <p:nvSpPr>
          <p:cNvPr id="3" name="フッター プレースホルダ 2"/>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スライド番号プレースホルダ 5"/>
          <p:cNvSpPr txBox="1">
            <a:spLocks/>
          </p:cNvSpPr>
          <p:nvPr userDrawn="1"/>
        </p:nvSpPr>
        <p:spPr>
          <a:xfrm>
            <a:off x="8610600" y="0"/>
            <a:ext cx="533400" cy="304800"/>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41572BE0-A79D-4406-A4A1-EA02743955AE}" type="slidenum">
              <a:rPr lang="en-US" smtClean="0"/>
              <a:pPr algn="ctr"/>
              <a:t>‹#›</a:t>
            </a:fld>
            <a:endParaRPr lang="en-US" dirty="0"/>
          </a:p>
        </p:txBody>
      </p:sp>
      <p:sp>
        <p:nvSpPr>
          <p:cNvPr id="6" name="タイトル 1"/>
          <p:cNvSpPr>
            <a:spLocks noGrp="1"/>
          </p:cNvSpPr>
          <p:nvPr>
            <p:ph type="title"/>
          </p:nvPr>
        </p:nvSpPr>
        <p:spPr>
          <a:xfrm>
            <a:off x="76200" y="46038"/>
            <a:ext cx="8229600" cy="639762"/>
          </a:xfrm>
          <a:prstGeom prst="rect">
            <a:avLst/>
          </a:prstGeom>
        </p:spPr>
        <p:txBody>
          <a:bodyPr>
            <a:noAutofit/>
          </a:bodyPr>
          <a:lstStyle>
            <a:lvl1pPr algn="l">
              <a:defRPr sz="4000">
                <a:solidFill>
                  <a:schemeClr val="bg1"/>
                </a:solidFill>
                <a:latin typeface="+mj-lt"/>
                <a:cs typeface="Arial" pitchFamily="34" charset="0"/>
              </a:defRPr>
            </a:lvl1pPr>
          </a:lstStyle>
          <a:p>
            <a:r>
              <a:rPr lang="ja-JP" altLang="en-US" dirty="0" smtClean="0"/>
              <a:t>マスタ タイトルの書式設定</a:t>
            </a:r>
            <a:endParaRPr lang="en-US" dirty="0"/>
          </a:p>
        </p:txBody>
      </p:sp>
      <p:sp>
        <p:nvSpPr>
          <p:cNvPr id="7" name="コンテンツ プレースホルダ 2"/>
          <p:cNvSpPr>
            <a:spLocks noGrp="1"/>
          </p:cNvSpPr>
          <p:nvPr>
            <p:ph idx="1"/>
          </p:nvPr>
        </p:nvSpPr>
        <p:spPr>
          <a:xfrm>
            <a:off x="457200" y="990600"/>
            <a:ext cx="8229600" cy="4525963"/>
          </a:xfrm>
          <a:prstGeom prst="rect">
            <a:avLst/>
          </a:prstGeom>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1_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a:xfrm>
            <a:off x="457200" y="6356350"/>
            <a:ext cx="2133600" cy="365125"/>
          </a:xfrm>
          <a:prstGeom prst="rect">
            <a:avLst/>
          </a:prstGeom>
        </p:spPr>
        <p:txBody>
          <a:bodyPr/>
          <a:lstStyle/>
          <a:p>
            <a:fld id="{E90ED720-0104-4369-84BC-D37694168613}" type="datetimeFigureOut">
              <a:rPr kumimoji="1" lang="ja-JP" altLang="en-US" smtClean="0"/>
              <a:pPr/>
              <a:t>2014/11/17</a:t>
            </a:fld>
            <a:endParaRPr kumimoji="1" lang="ja-JP" altLang="en-US"/>
          </a:p>
        </p:txBody>
      </p:sp>
      <p:sp>
        <p:nvSpPr>
          <p:cNvPr id="3" name="フッター プレースホルダ 2"/>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
        <p:nvSpPr>
          <p:cNvPr id="4" name="スライド番号プレースホルダ 3"/>
          <p:cNvSpPr>
            <a:spLocks noGrp="1"/>
          </p:cNvSpPr>
          <p:nvPr>
            <p:ph type="sldNum" sz="quarter" idx="12"/>
          </p:nvPr>
        </p:nvSpPr>
        <p:spPr>
          <a:xfrm>
            <a:off x="6553200" y="6356350"/>
            <a:ext cx="2133600" cy="365125"/>
          </a:xfrm>
          <a:prstGeom prst="rect">
            <a:avLst/>
          </a:prstGeom>
        </p:spPr>
        <p:txBody>
          <a:bodyPr/>
          <a:lstStyle/>
          <a:p>
            <a:fld id="{D2D8002D-B5B0-4BAC-B1F6-782DDCCE6D9C}" type="slidenum">
              <a:rPr kumimoji="1" lang="ja-JP" altLang="en-US" smtClean="0"/>
              <a:pPr/>
              <a:t>‹#›</a:t>
            </a:fld>
            <a:endParaRPr kumimoji="1" lang="ja-JP" altLang="en-US"/>
          </a:p>
        </p:txBody>
      </p:sp>
    </p:spTree>
    <p:extLst>
      <p:ext uri="{BB962C8B-B14F-4D97-AF65-F5344CB8AC3E}">
        <p14:creationId xmlns:p14="http://schemas.microsoft.com/office/powerpoint/2010/main" xmlns="" val="270032126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188640"/>
            <a:ext cx="8229600" cy="346050"/>
          </a:xfrm>
          <a:prstGeom prst="rect">
            <a:avLst/>
          </a:prstGeom>
        </p:spPr>
        <p:txBody>
          <a:bodyPr>
            <a:noAutofit/>
          </a:bodyPr>
          <a:lstStyle>
            <a:lvl1pPr algn="l">
              <a:defRPr sz="2800" b="1"/>
            </a:lvl1pPr>
          </a:lstStyle>
          <a:p>
            <a:r>
              <a:rPr kumimoji="1" lang="ja-JP" altLang="en-US" dirty="0" smtClean="0"/>
              <a:t>マスタ タイトルの書式設定</a:t>
            </a:r>
            <a:endParaRPr kumimoji="1" lang="ja-JP" altLang="en-US" dirty="0"/>
          </a:p>
        </p:txBody>
      </p:sp>
      <p:sp>
        <p:nvSpPr>
          <p:cNvPr id="3" name="日付プレースホルダ 2"/>
          <p:cNvSpPr>
            <a:spLocks noGrp="1"/>
          </p:cNvSpPr>
          <p:nvPr>
            <p:ph type="dt" sz="half" idx="10"/>
          </p:nvPr>
        </p:nvSpPr>
        <p:spPr>
          <a:xfrm>
            <a:off x="457200" y="6356350"/>
            <a:ext cx="2133600" cy="365125"/>
          </a:xfrm>
          <a:prstGeom prst="rect">
            <a:avLst/>
          </a:prstGeom>
        </p:spPr>
        <p:txBody>
          <a:bodyPr/>
          <a:lstStyle/>
          <a:p>
            <a:fld id="{E90ED720-0104-4369-84BC-D37694168613}" type="datetimeFigureOut">
              <a:rPr kumimoji="1" lang="ja-JP" altLang="en-US" smtClean="0"/>
              <a:pPr/>
              <a:t>2014/11/17</a:t>
            </a:fld>
            <a:endParaRPr kumimoji="1" lang="ja-JP" altLang="en-US"/>
          </a:p>
        </p:txBody>
      </p:sp>
      <p:sp>
        <p:nvSpPr>
          <p:cNvPr id="4" name="フッター プレースホルダ 3"/>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
        <p:nvSpPr>
          <p:cNvPr id="5" name="スライド番号プレースホルダ 4"/>
          <p:cNvSpPr>
            <a:spLocks noGrp="1"/>
          </p:cNvSpPr>
          <p:nvPr>
            <p:ph type="sldNum" sz="quarter" idx="12"/>
          </p:nvPr>
        </p:nvSpPr>
        <p:spPr>
          <a:xfrm>
            <a:off x="6553200" y="6356350"/>
            <a:ext cx="2133600" cy="365125"/>
          </a:xfrm>
          <a:prstGeom prst="rect">
            <a:avLst/>
          </a:prstGeom>
        </p:spPr>
        <p:txBody>
          <a:bodyPr/>
          <a:lstStyle/>
          <a:p>
            <a:fld id="{D2D8002D-B5B0-4BAC-B1F6-782DDCCE6D9C}" type="slidenum">
              <a:rPr kumimoji="1" lang="ja-JP" altLang="en-US" smtClean="0"/>
              <a:pPr/>
              <a:t>‹#›</a:t>
            </a:fld>
            <a:endParaRPr kumimoji="1" lang="ja-JP" altLang="en-US"/>
          </a:p>
        </p:txBody>
      </p:sp>
    </p:spTree>
    <p:extLst>
      <p:ext uri="{BB962C8B-B14F-4D97-AF65-F5344CB8AC3E}">
        <p14:creationId xmlns:p14="http://schemas.microsoft.com/office/powerpoint/2010/main" xmlns="" val="3163139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753186302"/>
      </p:ext>
    </p:extLst>
  </p:cSld>
  <p:clrMap bg1="lt1" tx1="dk1" bg2="lt2" tx2="dk2" accent1="accent1" accent2="accent2" accent3="accent3" accent4="accent4" accent5="accent5" accent6="accent6" hlink="hlink" folHlink="folHlink"/>
  <p:sldLayoutIdLst>
    <p:sldLayoutId id="2147483651" r:id="rId1"/>
    <p:sldLayoutId id="2147483707" r:id="rId2"/>
    <p:sldLayoutId id="2147483708" r:id="rId3"/>
    <p:sldLayoutId id="2147483713" r:id="rId4"/>
    <p:sldLayoutId id="2147483710" r:id="rId5"/>
    <p:sldLayoutId id="2147483709" r:id="rId6"/>
    <p:sldLayoutId id="2147483711" r:id="rId7"/>
    <p:sldLayoutId id="2147483712" r:id="rId8"/>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wmf"/><Relationship Id="rId7"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32.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3.png"/><Relationship Id="rId1" Type="http://schemas.openxmlformats.org/officeDocument/2006/relationships/slideLayout" Target="../slideLayouts/slideLayout4.xml"/><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37.jpeg"/><Relationship Id="rId4" Type="http://schemas.openxmlformats.org/officeDocument/2006/relationships/image" Target="../media/image36.emf"/></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40.emf"/><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gi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mailto:materialsscience.conference@omicsgroup.us" TargetMode="External"/><Relationship Id="rId2" Type="http://schemas.openxmlformats.org/officeDocument/2006/relationships/hyperlink" Target="http://materialsscience.conferenceseries.com/" TargetMode="External"/><Relationship Id="rId1" Type="http://schemas.openxmlformats.org/officeDocument/2006/relationships/slideLayout" Target="../slideLayouts/slideLayout3.xml"/><Relationship Id="rId4" Type="http://schemas.openxmlformats.org/officeDocument/2006/relationships/hyperlink" Target="mailto:materialsscience@omics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838200"/>
            <a:ext cx="8186737" cy="914399"/>
          </a:xfrm>
          <a:ln w="3175"/>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828800"/>
            <a:ext cx="8229600" cy="3687763"/>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Open Access publications and worldwide international science conferences and events. Established in the year 2007 with the sole aim of making the information on Sciences and technology ‘Open Access’, OMICS Group publishes 400 online open access scholarly journals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International conferences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685800"/>
            <a:ext cx="8229600" cy="742950"/>
          </a:xfrm>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0" y="0"/>
            <a:ext cx="9144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ctrTitle"/>
          </p:nvPr>
        </p:nvSpPr>
        <p:spPr>
          <a:xfrm>
            <a:off x="262001" y="1981200"/>
            <a:ext cx="8662399" cy="1447800"/>
          </a:xfrm>
        </p:spPr>
        <p:txBody>
          <a:bodyPr>
            <a:noAutofit/>
          </a:bodyPr>
          <a:lstStyle/>
          <a:p>
            <a:r>
              <a:rPr lang="en-US" sz="4000" dirty="0"/>
              <a:t>Photo-excited hot electrons from conductive films forming </a:t>
            </a:r>
            <a:r>
              <a:rPr lang="en-US" sz="4000" dirty="0" err="1"/>
              <a:t>heterojunctions</a:t>
            </a:r>
            <a:endParaRPr lang="en-US" sz="4000" dirty="0"/>
          </a:p>
        </p:txBody>
      </p:sp>
      <p:sp>
        <p:nvSpPr>
          <p:cNvPr id="6" name="Rectangle 5"/>
          <p:cNvSpPr/>
          <p:nvPr/>
        </p:nvSpPr>
        <p:spPr>
          <a:xfrm>
            <a:off x="1811899" y="3667483"/>
            <a:ext cx="5562601" cy="954107"/>
          </a:xfrm>
          <a:prstGeom prst="rect">
            <a:avLst/>
          </a:prstGeom>
        </p:spPr>
        <p:txBody>
          <a:bodyPr wrap="square">
            <a:spAutoFit/>
          </a:bodyPr>
          <a:lstStyle/>
          <a:p>
            <a:pPr algn="ctr"/>
            <a:r>
              <a:rPr lang="en-GB" sz="2800" u="sng" dirty="0">
                <a:solidFill>
                  <a:schemeClr val="bg1"/>
                </a:solidFill>
              </a:rPr>
              <a:t>Satoshi </a:t>
            </a:r>
            <a:r>
              <a:rPr lang="en-GB" sz="2800" u="sng" dirty="0" smtClean="0">
                <a:solidFill>
                  <a:schemeClr val="bg1"/>
                </a:solidFill>
              </a:rPr>
              <a:t>Ishii</a:t>
            </a:r>
            <a:r>
              <a:rPr lang="en-GB" sz="2800" dirty="0" smtClean="0">
                <a:solidFill>
                  <a:schemeClr val="bg1"/>
                </a:solidFill>
              </a:rPr>
              <a:t>,</a:t>
            </a:r>
            <a:r>
              <a:rPr lang="en-US" sz="2800" baseline="30000" dirty="0" smtClean="0">
                <a:solidFill>
                  <a:schemeClr val="bg1"/>
                </a:solidFill>
              </a:rPr>
              <a:t>1,2,3</a:t>
            </a:r>
            <a:r>
              <a:rPr lang="en-GB" sz="2800" dirty="0" smtClean="0">
                <a:solidFill>
                  <a:schemeClr val="bg1"/>
                </a:solidFill>
              </a:rPr>
              <a:t> </a:t>
            </a:r>
            <a:r>
              <a:rPr lang="en-GB" sz="2800" dirty="0" err="1">
                <a:solidFill>
                  <a:schemeClr val="bg1"/>
                </a:solidFill>
              </a:rPr>
              <a:t>Thang</a:t>
            </a:r>
            <a:r>
              <a:rPr lang="en-GB" sz="2800" dirty="0">
                <a:solidFill>
                  <a:schemeClr val="bg1"/>
                </a:solidFill>
              </a:rPr>
              <a:t> </a:t>
            </a:r>
            <a:r>
              <a:rPr lang="en-GB" sz="2800" dirty="0" err="1">
                <a:solidFill>
                  <a:schemeClr val="bg1"/>
                </a:solidFill>
              </a:rPr>
              <a:t>Duy</a:t>
            </a:r>
            <a:r>
              <a:rPr lang="en-GB" sz="2800" dirty="0">
                <a:solidFill>
                  <a:schemeClr val="bg1"/>
                </a:solidFill>
              </a:rPr>
              <a:t> Dao</a:t>
            </a:r>
            <a:r>
              <a:rPr lang="en-US" sz="2800" baseline="30000" dirty="0" smtClean="0">
                <a:solidFill>
                  <a:schemeClr val="bg1"/>
                </a:solidFill>
              </a:rPr>
              <a:t>1,2</a:t>
            </a:r>
            <a:r>
              <a:rPr lang="en-GB" sz="2800" dirty="0" smtClean="0">
                <a:solidFill>
                  <a:schemeClr val="bg1"/>
                </a:solidFill>
              </a:rPr>
              <a:t> Akira </a:t>
            </a:r>
            <a:r>
              <a:rPr lang="en-GB" sz="2800" dirty="0" err="1" smtClean="0">
                <a:solidFill>
                  <a:schemeClr val="bg1"/>
                </a:solidFill>
              </a:rPr>
              <a:t>Otomo</a:t>
            </a:r>
            <a:r>
              <a:rPr lang="en-US" sz="2800" baseline="30000" dirty="0">
                <a:solidFill>
                  <a:schemeClr val="bg1"/>
                </a:solidFill>
              </a:rPr>
              <a:t>3</a:t>
            </a:r>
            <a:r>
              <a:rPr lang="en-GB" sz="2800" i="1" baseline="30000" dirty="0" smtClean="0">
                <a:solidFill>
                  <a:schemeClr val="bg1"/>
                </a:solidFill>
              </a:rPr>
              <a:t> </a:t>
            </a:r>
            <a:r>
              <a:rPr lang="en-GB" sz="2800" dirty="0" smtClean="0">
                <a:solidFill>
                  <a:schemeClr val="bg1"/>
                </a:solidFill>
              </a:rPr>
              <a:t>and </a:t>
            </a:r>
            <a:r>
              <a:rPr lang="en-GB" sz="2800" dirty="0" err="1" smtClean="0">
                <a:solidFill>
                  <a:schemeClr val="bg1"/>
                </a:solidFill>
              </a:rPr>
              <a:t>Tadaaki</a:t>
            </a:r>
            <a:r>
              <a:rPr lang="en-GB" sz="2800" dirty="0" smtClean="0">
                <a:solidFill>
                  <a:schemeClr val="bg1"/>
                </a:solidFill>
              </a:rPr>
              <a:t> Nagao</a:t>
            </a:r>
            <a:r>
              <a:rPr lang="en-US" sz="2800" baseline="30000" dirty="0">
                <a:solidFill>
                  <a:schemeClr val="bg1"/>
                </a:solidFill>
              </a:rPr>
              <a:t> 1,2</a:t>
            </a:r>
            <a:r>
              <a:rPr lang="en-GB" sz="2800" dirty="0" smtClean="0">
                <a:solidFill>
                  <a:schemeClr val="bg1"/>
                </a:solidFill>
              </a:rPr>
              <a:t> </a:t>
            </a:r>
            <a:endParaRPr lang="en-US" sz="2800" dirty="0">
              <a:solidFill>
                <a:schemeClr val="bg1"/>
              </a:solidFill>
            </a:endParaRPr>
          </a:p>
        </p:txBody>
      </p:sp>
      <p:sp>
        <p:nvSpPr>
          <p:cNvPr id="8" name="Rectangle 3"/>
          <p:cNvSpPr/>
          <p:nvPr/>
        </p:nvSpPr>
        <p:spPr>
          <a:xfrm>
            <a:off x="763731" y="4800600"/>
            <a:ext cx="7692736" cy="1938992"/>
          </a:xfrm>
          <a:prstGeom prst="rect">
            <a:avLst/>
          </a:prstGeom>
        </p:spPr>
        <p:txBody>
          <a:bodyPr wrap="square">
            <a:spAutoFit/>
          </a:bodyPr>
          <a:lstStyle/>
          <a:p>
            <a:pPr algn="ctr"/>
            <a:r>
              <a:rPr lang="en-US" sz="2000" baseline="30000" dirty="0" smtClean="0">
                <a:solidFill>
                  <a:schemeClr val="bg1"/>
                </a:solidFill>
              </a:rPr>
              <a:t>1 </a:t>
            </a:r>
            <a:r>
              <a:rPr lang="en-US" sz="2000" dirty="0" smtClean="0">
                <a:solidFill>
                  <a:schemeClr val="bg1"/>
                </a:solidFill>
              </a:rPr>
              <a:t>International Center for Materials </a:t>
            </a:r>
            <a:r>
              <a:rPr lang="en-US" sz="2000" dirty="0" err="1" smtClean="0">
                <a:solidFill>
                  <a:schemeClr val="bg1"/>
                </a:solidFill>
              </a:rPr>
              <a:t>Nanoarchitectonics</a:t>
            </a:r>
            <a:r>
              <a:rPr lang="en-US" sz="2000" dirty="0" smtClean="0">
                <a:solidFill>
                  <a:schemeClr val="bg1"/>
                </a:solidFill>
              </a:rPr>
              <a:t> (MANA), National Institute for Materials Science (NIMS), Japan</a:t>
            </a:r>
          </a:p>
          <a:p>
            <a:pPr algn="ctr"/>
            <a:r>
              <a:rPr lang="en-US" sz="2000" baseline="30000" dirty="0" smtClean="0">
                <a:solidFill>
                  <a:schemeClr val="bg1"/>
                </a:solidFill>
              </a:rPr>
              <a:t>2 </a:t>
            </a:r>
            <a:r>
              <a:rPr lang="en-US" sz="2000" dirty="0">
                <a:solidFill>
                  <a:schemeClr val="bg1"/>
                </a:solidFill>
              </a:rPr>
              <a:t>Core Research for Evolutional Science and Technology (CREST), Japan Science and Technology Agency (JST</a:t>
            </a:r>
            <a:r>
              <a:rPr lang="en-US" sz="2000" dirty="0" smtClean="0">
                <a:solidFill>
                  <a:schemeClr val="bg1"/>
                </a:solidFill>
              </a:rPr>
              <a:t>), Japan</a:t>
            </a:r>
          </a:p>
          <a:p>
            <a:pPr algn="ctr"/>
            <a:r>
              <a:rPr lang="en-US" sz="2000" baseline="30000" dirty="0" smtClean="0">
                <a:solidFill>
                  <a:schemeClr val="bg1"/>
                </a:solidFill>
              </a:rPr>
              <a:t>3 </a:t>
            </a:r>
            <a:r>
              <a:rPr lang="en-US" sz="2000" dirty="0">
                <a:solidFill>
                  <a:schemeClr val="bg1"/>
                </a:solidFill>
              </a:rPr>
              <a:t>Advanced ICT Research Institute, National Institute of Information and Communications Technology (NICT), </a:t>
            </a:r>
            <a:r>
              <a:rPr lang="en-US" sz="2000" dirty="0" smtClean="0">
                <a:solidFill>
                  <a:schemeClr val="bg1"/>
                </a:solidFill>
              </a:rPr>
              <a:t>Japan</a:t>
            </a:r>
            <a:endParaRPr lang="en-US" sz="2000" dirty="0">
              <a:solidFill>
                <a:schemeClr val="bg1"/>
              </a:solidFill>
            </a:endParaRPr>
          </a:p>
        </p:txBody>
      </p:sp>
      <p:pic>
        <p:nvPicPr>
          <p:cNvPr id="2050" name="Picture 2"/>
          <p:cNvPicPr>
            <a:picLocks noChangeAspect="1" noChangeArrowheads="1"/>
          </p:cNvPicPr>
          <p:nvPr/>
        </p:nvPicPr>
        <p:blipFill>
          <a:blip r:embed="rId3" cstate="print"/>
          <a:srcRect/>
          <a:stretch>
            <a:fillRect/>
          </a:stretch>
        </p:blipFill>
        <p:spPr bwMode="auto">
          <a:xfrm>
            <a:off x="137971" y="0"/>
            <a:ext cx="1248057" cy="914400"/>
          </a:xfrm>
          <a:prstGeom prst="rect">
            <a:avLst/>
          </a:prstGeom>
          <a:noFill/>
          <a:ln w="9525">
            <a:noFill/>
            <a:miter lim="800000"/>
            <a:headEnd/>
            <a:tailEnd/>
          </a:ln>
          <a:effectLst/>
        </p:spPr>
      </p:pic>
      <p:pic>
        <p:nvPicPr>
          <p:cNvPr id="2" name="図 1"/>
          <p:cNvPicPr>
            <a:picLocks noChangeAspect="1"/>
          </p:cNvPicPr>
          <p:nvPr/>
        </p:nvPicPr>
        <p:blipFill>
          <a:blip r:embed="rId4" cstate="print"/>
          <a:stretch>
            <a:fillRect/>
          </a:stretch>
        </p:blipFill>
        <p:spPr>
          <a:xfrm>
            <a:off x="7848600" y="0"/>
            <a:ext cx="1208506" cy="936000"/>
          </a:xfrm>
          <a:prstGeom prst="rect">
            <a:avLst/>
          </a:prstGeom>
        </p:spPr>
      </p:pic>
    </p:spTree>
    <p:extLst>
      <p:ext uri="{BB962C8B-B14F-4D97-AF65-F5344CB8AC3E}">
        <p14:creationId xmlns:p14="http://schemas.microsoft.com/office/powerpoint/2010/main" xmlns="" val="1410055462"/>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en-US" dirty="0" smtClean="0"/>
              <a:t>Contents</a:t>
            </a:r>
            <a:endParaRPr lang="en-US" dirty="0"/>
          </a:p>
        </p:txBody>
      </p:sp>
      <p:sp>
        <p:nvSpPr>
          <p:cNvPr id="5" name="コンテンツ プレースホルダ 4"/>
          <p:cNvSpPr>
            <a:spLocks noGrp="1"/>
          </p:cNvSpPr>
          <p:nvPr>
            <p:ph idx="1"/>
          </p:nvPr>
        </p:nvSpPr>
        <p:spPr>
          <a:xfrm>
            <a:off x="457200" y="838200"/>
            <a:ext cx="8229600" cy="4525963"/>
          </a:xfrm>
        </p:spPr>
        <p:txBody>
          <a:bodyPr anchor="t"/>
          <a:lstStyle/>
          <a:p>
            <a:pPr marL="463550" indent="-463550">
              <a:lnSpc>
                <a:spcPct val="150000"/>
              </a:lnSpc>
              <a:buFont typeface="Wingdings" pitchFamily="2" charset="2"/>
              <a:buChar char="v"/>
            </a:pPr>
            <a:r>
              <a:rPr lang="en-US" dirty="0" smtClean="0"/>
              <a:t>Introduction</a:t>
            </a:r>
          </a:p>
          <a:p>
            <a:pPr marL="798513" lvl="1" indent="-334963">
              <a:lnSpc>
                <a:spcPct val="150000"/>
              </a:lnSpc>
            </a:pPr>
            <a:r>
              <a:rPr lang="en-US" dirty="0" smtClean="0"/>
              <a:t>Hot electron excitation from metals </a:t>
            </a:r>
          </a:p>
          <a:p>
            <a:pPr marL="463550" indent="-463550">
              <a:lnSpc>
                <a:spcPct val="150000"/>
              </a:lnSpc>
              <a:buFont typeface="Wingdings" panose="05000000000000000000" pitchFamily="2" charset="2"/>
              <a:buChar char="v"/>
            </a:pPr>
            <a:r>
              <a:rPr lang="en-US" dirty="0" err="1" smtClean="0"/>
              <a:t>Photodetectors</a:t>
            </a:r>
            <a:r>
              <a:rPr lang="en-US" dirty="0" smtClean="0"/>
              <a:t> for optical waveguides</a:t>
            </a:r>
          </a:p>
          <a:p>
            <a:pPr marL="463550" indent="-463550">
              <a:lnSpc>
                <a:spcPct val="150000"/>
              </a:lnSpc>
              <a:buFont typeface="Wingdings" panose="05000000000000000000" pitchFamily="2" charset="2"/>
              <a:buChar char="v"/>
            </a:pPr>
            <a:r>
              <a:rPr lang="en-US" dirty="0" smtClean="0"/>
              <a:t>Transparent </a:t>
            </a:r>
            <a:r>
              <a:rPr lang="en-US" dirty="0" err="1" smtClean="0"/>
              <a:t>photodetectors</a:t>
            </a:r>
            <a:r>
              <a:rPr lang="en-US" dirty="0" smtClean="0"/>
              <a:t> with oxides</a:t>
            </a:r>
          </a:p>
          <a:p>
            <a:pPr marL="463550" indent="-463550">
              <a:lnSpc>
                <a:spcPct val="150000"/>
              </a:lnSpc>
              <a:buFont typeface="Wingdings" panose="05000000000000000000" pitchFamily="2" charset="2"/>
              <a:buChar char="v"/>
            </a:pPr>
            <a:r>
              <a:rPr lang="en-US" dirty="0" smtClean="0"/>
              <a:t>Summary </a:t>
            </a:r>
            <a:endParaRPr lang="en-US" dirty="0"/>
          </a:p>
        </p:txBody>
      </p:sp>
      <p:sp>
        <p:nvSpPr>
          <p:cNvPr id="3" name="スライド番号プレースホルダ 2"/>
          <p:cNvSpPr>
            <a:spLocks noGrp="1"/>
          </p:cNvSpPr>
          <p:nvPr>
            <p:ph type="sldNum" sz="quarter" idx="12"/>
          </p:nvPr>
        </p:nvSpPr>
        <p:spPr/>
        <p:txBody>
          <a:bodyPr/>
          <a:lstStyle/>
          <a:p>
            <a:fld id="{41572BE0-A79D-4406-A4A1-EA02743955AE}" type="slidenum">
              <a:rPr lang="en-US" smtClean="0"/>
              <a:pPr/>
              <a:t>4</a:t>
            </a:fld>
            <a:endParaRPr lang="en-US" dirty="0"/>
          </a:p>
        </p:txBody>
      </p:sp>
      <p:sp>
        <p:nvSpPr>
          <p:cNvPr id="6" name="Rectangle 94"/>
          <p:cNvSpPr>
            <a:spLocks noChangeArrowheads="1"/>
          </p:cNvSpPr>
          <p:nvPr/>
        </p:nvSpPr>
        <p:spPr bwMode="auto">
          <a:xfrm>
            <a:off x="914400" y="5461337"/>
            <a:ext cx="6477000" cy="1015663"/>
          </a:xfrm>
          <a:prstGeom prst="rect">
            <a:avLst/>
          </a:prstGeom>
          <a:noFill/>
          <a:ln w="9525">
            <a:noFill/>
            <a:miter lim="800000"/>
            <a:headEnd/>
            <a:tailEnd/>
          </a:ln>
        </p:spPr>
        <p:txBody>
          <a:bodyPr wrap="square">
            <a:spAutoFit/>
          </a:bodyPr>
          <a:lstStyle/>
          <a:p>
            <a:r>
              <a:rPr lang="en-US" sz="2000" b="1" dirty="0" smtClean="0">
                <a:latin typeface="Calibri" pitchFamily="34" charset="0"/>
              </a:rPr>
              <a:t>References</a:t>
            </a:r>
          </a:p>
          <a:p>
            <a:pPr marL="176213" indent="-176213">
              <a:buFont typeface="Arial" pitchFamily="34" charset="0"/>
              <a:buChar char="•"/>
            </a:pPr>
            <a:r>
              <a:rPr lang="en-US" sz="2000" dirty="0" smtClean="0">
                <a:latin typeface="Calibri" pitchFamily="34" charset="0"/>
              </a:rPr>
              <a:t>Japanese </a:t>
            </a:r>
            <a:r>
              <a:rPr lang="en-US" sz="2000" dirty="0">
                <a:latin typeface="Calibri" pitchFamily="34" charset="0"/>
              </a:rPr>
              <a:t>patent</a:t>
            </a:r>
            <a:r>
              <a:rPr lang="en-US" sz="2000" dirty="0" smtClean="0">
                <a:latin typeface="Calibri" pitchFamily="34" charset="0"/>
              </a:rPr>
              <a:t>: Application </a:t>
            </a:r>
            <a:r>
              <a:rPr lang="en-US" sz="2000" dirty="0">
                <a:latin typeface="Calibri" pitchFamily="34" charset="0"/>
              </a:rPr>
              <a:t>number (2014) 39325 </a:t>
            </a:r>
          </a:p>
          <a:p>
            <a:pPr marL="176213" indent="-176213">
              <a:buFont typeface="Arial" pitchFamily="34" charset="0"/>
              <a:buChar char="•"/>
            </a:pPr>
            <a:r>
              <a:rPr lang="en-US" sz="2000" dirty="0" smtClean="0">
                <a:latin typeface="Calibri" pitchFamily="34" charset="0"/>
              </a:rPr>
              <a:t>S</a:t>
            </a:r>
            <a:r>
              <a:rPr lang="en-US" sz="2000" dirty="0">
                <a:latin typeface="Calibri" pitchFamily="34" charset="0"/>
              </a:rPr>
              <a:t>. Ishii, et al, </a:t>
            </a:r>
            <a:r>
              <a:rPr lang="en-US" sz="2000" dirty="0" smtClean="0">
                <a:latin typeface="Calibri" pitchFamily="34" charset="0"/>
              </a:rPr>
              <a:t>under review (2014)</a:t>
            </a:r>
            <a:endParaRPr lang="en-US" sz="2000" dirty="0">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5">
                                            <p:txEl>
                                              <p:pRg st="2" end="2"/>
                                            </p:txEl>
                                          </p:spTgt>
                                        </p:tgtEl>
                                        <p:attrNameLst>
                                          <p:attrName>style.opacity</p:attrName>
                                        </p:attrNameLst>
                                      </p:cBhvr>
                                      <p:to>
                                        <p:strVal val="0.5"/>
                                      </p:to>
                                    </p:set>
                                    <p:animEffect filter="image" prLst="opacity: 0.5">
                                      <p:cBhvr rctx="IE">
                                        <p:cTn id="7" dur="indefinite"/>
                                        <p:tgtEl>
                                          <p:spTgt spid="5">
                                            <p:txEl>
                                              <p:pRg st="2" end="2"/>
                                            </p:txEl>
                                          </p:spTgt>
                                        </p:tgtEl>
                                      </p:cBhvr>
                                    </p:animEffect>
                                  </p:childTnLst>
                                </p:cTn>
                              </p:par>
                              <p:par>
                                <p:cTn id="8" presetID="9" presetClass="emph" presetSubtype="0" nodeType="withEffect">
                                  <p:stCondLst>
                                    <p:cond delay="0"/>
                                  </p:stCondLst>
                                  <p:childTnLst>
                                    <p:set>
                                      <p:cBhvr rctx="PPT">
                                        <p:cTn id="9" dur="indefinite"/>
                                        <p:tgtEl>
                                          <p:spTgt spid="5">
                                            <p:txEl>
                                              <p:pRg st="3" end="3"/>
                                            </p:txEl>
                                          </p:spTgt>
                                        </p:tgtEl>
                                        <p:attrNameLst>
                                          <p:attrName>style.opacity</p:attrName>
                                        </p:attrNameLst>
                                      </p:cBhvr>
                                      <p:to>
                                        <p:strVal val="0.5"/>
                                      </p:to>
                                    </p:set>
                                    <p:animEffect filter="image" prLst="opacity: 0.5">
                                      <p:cBhvr rctx="IE">
                                        <p:cTn id="10" dur="indefinite"/>
                                        <p:tgtEl>
                                          <p:spTgt spid="5">
                                            <p:txEl>
                                              <p:pRg st="3" end="3"/>
                                            </p:txEl>
                                          </p:spTgt>
                                        </p:tgtEl>
                                      </p:cBhvr>
                                    </p:animEffect>
                                  </p:childTnLst>
                                </p:cTn>
                              </p:par>
                              <p:par>
                                <p:cTn id="11" presetID="9" presetClass="emph" presetSubtype="0" nodeType="withEffect">
                                  <p:stCondLst>
                                    <p:cond delay="0"/>
                                  </p:stCondLst>
                                  <p:childTnLst>
                                    <p:set>
                                      <p:cBhvr rctx="PPT">
                                        <p:cTn id="12" dur="indefinite"/>
                                        <p:tgtEl>
                                          <p:spTgt spid="5">
                                            <p:txEl>
                                              <p:pRg st="4" end="4"/>
                                            </p:txEl>
                                          </p:spTgt>
                                        </p:tgtEl>
                                        <p:attrNameLst>
                                          <p:attrName>style.opacity</p:attrName>
                                        </p:attrNameLst>
                                      </p:cBhvr>
                                      <p:to>
                                        <p:strVal val="0.5"/>
                                      </p:to>
                                    </p:set>
                                    <p:animEffect filter="image" prLst="opacity: 0.5">
                                      <p:cBhvr rctx="IE">
                                        <p:cTn id="13" dur="indefinite"/>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dirty="0" smtClean="0"/>
              <a:t>Optical properties of metals</a:t>
            </a:r>
            <a:endParaRPr lang="en-US" dirty="0"/>
          </a:p>
        </p:txBody>
      </p:sp>
      <p:sp>
        <p:nvSpPr>
          <p:cNvPr id="4" name="スライド番号プレースホルダー 3"/>
          <p:cNvSpPr>
            <a:spLocks noGrp="1"/>
          </p:cNvSpPr>
          <p:nvPr>
            <p:ph type="sldNum" sz="quarter" idx="12"/>
          </p:nvPr>
        </p:nvSpPr>
        <p:spPr/>
        <p:txBody>
          <a:bodyPr/>
          <a:lstStyle/>
          <a:p>
            <a:fld id="{41572BE0-A79D-4406-A4A1-EA02743955AE}" type="slidenum">
              <a:rPr lang="en-US" smtClean="0"/>
              <a:pPr/>
              <a:t>5</a:t>
            </a:fld>
            <a:endParaRPr lang="en-US" dirty="0"/>
          </a:p>
        </p:txBody>
      </p:sp>
      <p:sp>
        <p:nvSpPr>
          <p:cNvPr id="14" name="コンテンツ プレースホルダー 4"/>
          <p:cNvSpPr>
            <a:spLocks noGrp="1"/>
          </p:cNvSpPr>
          <p:nvPr>
            <p:ph idx="1"/>
          </p:nvPr>
        </p:nvSpPr>
        <p:spPr>
          <a:xfrm>
            <a:off x="228598" y="864871"/>
            <a:ext cx="4740616" cy="1725929"/>
          </a:xfrm>
        </p:spPr>
        <p:txBody>
          <a:bodyPr/>
          <a:lstStyle/>
          <a:p>
            <a:pPr>
              <a:buFont typeface="Wingdings" pitchFamily="2" charset="2"/>
              <a:buChar char="§"/>
            </a:pPr>
            <a:r>
              <a:rPr lang="en-US" sz="2800" dirty="0" smtClean="0">
                <a:latin typeface="+mn-lt"/>
              </a:rPr>
              <a:t>Metals</a:t>
            </a:r>
          </a:p>
          <a:p>
            <a:pPr lvl="1"/>
            <a:r>
              <a:rPr lang="en-US" sz="2400" dirty="0" smtClean="0">
                <a:latin typeface="+mn-lt"/>
              </a:rPr>
              <a:t>Reflect light </a:t>
            </a:r>
          </a:p>
          <a:p>
            <a:pPr lvl="2"/>
            <a:r>
              <a:rPr lang="en-US" sz="2000" dirty="0" smtClean="0"/>
              <a:t>No transmission</a:t>
            </a:r>
          </a:p>
        </p:txBody>
      </p:sp>
      <p:pic>
        <p:nvPicPr>
          <p:cNvPr id="16" name="Picture 2" descr="C:\Users\ishii\AppData\Local\Microsoft\Windows\Temporary Internet Files\Content.IE5\4XHPOL0N\MC900240813[1].wmf"/>
          <p:cNvPicPr>
            <a:picLocks noChangeAspect="1" noChangeArrowheads="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xmlns="" val="0"/>
              </a:ext>
            </a:extLst>
          </a:blip>
          <a:srcRect/>
          <a:stretch>
            <a:fillRect/>
          </a:stretch>
        </p:blipFill>
        <p:spPr bwMode="auto">
          <a:xfrm>
            <a:off x="7492052" y="914400"/>
            <a:ext cx="1423347" cy="1267657"/>
          </a:xfrm>
          <a:prstGeom prst="rect">
            <a:avLst/>
          </a:prstGeom>
          <a:noFill/>
          <a:extLst>
            <a:ext uri="{909E8E84-426E-40DD-AFC4-6F175D3DCCD1}">
              <a14:hiddenFill xmlns:a14="http://schemas.microsoft.com/office/drawing/2010/main" xmlns="">
                <a:solidFill>
                  <a:srgbClr val="FFFFFF"/>
                </a:solidFill>
              </a14:hiddenFill>
            </a:ext>
          </a:extLst>
        </p:spPr>
      </p:pic>
      <p:sp>
        <p:nvSpPr>
          <p:cNvPr id="17" name="正方形/長方形 16"/>
          <p:cNvSpPr/>
          <p:nvPr/>
        </p:nvSpPr>
        <p:spPr>
          <a:xfrm>
            <a:off x="6165751" y="1043792"/>
            <a:ext cx="304800" cy="1143000"/>
          </a:xfrm>
          <a:prstGeom prst="rect">
            <a:avLst/>
          </a:prstGeom>
          <a:solidFill>
            <a:schemeClr val="bg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cxnSp>
        <p:nvCxnSpPr>
          <p:cNvPr id="18" name="直線矢印コネクタ 17"/>
          <p:cNvCxnSpPr/>
          <p:nvPr/>
        </p:nvCxnSpPr>
        <p:spPr>
          <a:xfrm>
            <a:off x="6622800" y="1524000"/>
            <a:ext cx="5400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flipH="1">
            <a:off x="6622800" y="1779270"/>
            <a:ext cx="5400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20" name="グループ化 14"/>
          <p:cNvGrpSpPr/>
          <p:nvPr/>
        </p:nvGrpSpPr>
        <p:grpSpPr>
          <a:xfrm>
            <a:off x="4095850" y="990600"/>
            <a:ext cx="1746728" cy="1177209"/>
            <a:chOff x="3841999" y="1171946"/>
            <a:chExt cx="1746728" cy="1177209"/>
          </a:xfrm>
        </p:grpSpPr>
        <p:pic>
          <p:nvPicPr>
            <p:cNvPr id="21" name="Picture 4" descr="C:\Users\ishii\AppData\Local\Microsoft\Windows\Temporary Internet Files\Content.IE5\SX6FL8TN\MP900442513[1].jpg"/>
            <p:cNvPicPr>
              <a:picLocks noChangeAspect="1" noChangeArrowheads="1"/>
            </p:cNvPicPr>
            <p:nvPr/>
          </p:nvPicPr>
          <p:blipFill>
            <a:blip r:embed="rId4" cstate="screen">
              <a:extLst>
                <a:ext uri="{28A0092B-C50C-407E-A947-70E740481C1C}">
                  <a14:useLocalDpi xmlns:a14="http://schemas.microsoft.com/office/drawing/2010/main" xmlns="" val="0"/>
                </a:ext>
              </a:extLst>
            </a:blip>
            <a:srcRect/>
            <a:stretch>
              <a:fillRect/>
            </a:stretch>
          </p:blipFill>
          <p:spPr bwMode="auto">
            <a:xfrm>
              <a:off x="3841999" y="1184670"/>
              <a:ext cx="1746728" cy="1164485"/>
            </a:xfrm>
            <a:prstGeom prst="rect">
              <a:avLst/>
            </a:prstGeom>
            <a:noFill/>
            <a:extLst>
              <a:ext uri="{909E8E84-426E-40DD-AFC4-6F175D3DCCD1}">
                <a14:hiddenFill xmlns:a14="http://schemas.microsoft.com/office/drawing/2010/main" xmlns="">
                  <a:solidFill>
                    <a:srgbClr val="FFFFFF"/>
                  </a:solidFill>
                </a14:hiddenFill>
              </a:ext>
            </a:extLst>
          </p:spPr>
        </p:pic>
        <p:sp>
          <p:nvSpPr>
            <p:cNvPr id="22" name="テキスト ボックス 21"/>
            <p:cNvSpPr txBox="1"/>
            <p:nvPr/>
          </p:nvSpPr>
          <p:spPr>
            <a:xfrm>
              <a:off x="3841999" y="1171946"/>
              <a:ext cx="737755" cy="338554"/>
            </a:xfrm>
            <a:prstGeom prst="rect">
              <a:avLst/>
            </a:prstGeom>
            <a:noFill/>
          </p:spPr>
          <p:txBody>
            <a:bodyPr wrap="square" rtlCol="0">
              <a:spAutoFit/>
            </a:bodyPr>
            <a:lstStyle/>
            <a:p>
              <a:pPr algn="ctr"/>
              <a:r>
                <a:rPr lang="en-US" sz="1600" b="1" dirty="0">
                  <a:solidFill>
                    <a:schemeClr val="bg1"/>
                  </a:solidFill>
                </a:rPr>
                <a:t>G</a:t>
              </a:r>
              <a:r>
                <a:rPr lang="en-US" sz="1600" b="1" dirty="0" smtClean="0">
                  <a:solidFill>
                    <a:schemeClr val="bg1"/>
                  </a:solidFill>
                </a:rPr>
                <a:t>old</a:t>
              </a:r>
              <a:endParaRPr lang="en-US" sz="1600" b="1" dirty="0">
                <a:solidFill>
                  <a:schemeClr val="bg1"/>
                </a:solidFill>
              </a:endParaRPr>
            </a:p>
          </p:txBody>
        </p:sp>
      </p:grpSp>
      <p:sp>
        <p:nvSpPr>
          <p:cNvPr id="23" name="テキスト ボックス 22"/>
          <p:cNvSpPr txBox="1"/>
          <p:nvPr/>
        </p:nvSpPr>
        <p:spPr>
          <a:xfrm>
            <a:off x="6422071" y="2209800"/>
            <a:ext cx="2171700" cy="338554"/>
          </a:xfrm>
          <a:prstGeom prst="rect">
            <a:avLst/>
          </a:prstGeom>
          <a:noFill/>
        </p:spPr>
        <p:txBody>
          <a:bodyPr wrap="square" rtlCol="0">
            <a:spAutoFit/>
          </a:bodyPr>
          <a:lstStyle/>
          <a:p>
            <a:pPr algn="ctr"/>
            <a:r>
              <a:rPr lang="en-US" sz="1600" dirty="0" smtClean="0"/>
              <a:t>Metallic surface</a:t>
            </a:r>
            <a:endParaRPr lang="en-US" sz="1600" dirty="0"/>
          </a:p>
        </p:txBody>
      </p:sp>
      <p:grpSp>
        <p:nvGrpSpPr>
          <p:cNvPr id="5" name="グループ化 4"/>
          <p:cNvGrpSpPr/>
          <p:nvPr/>
        </p:nvGrpSpPr>
        <p:grpSpPr>
          <a:xfrm>
            <a:off x="612345" y="3828344"/>
            <a:ext cx="3959655" cy="2603716"/>
            <a:chOff x="612345" y="3828344"/>
            <a:chExt cx="3959655" cy="2603716"/>
          </a:xfrm>
        </p:grpSpPr>
        <p:grpSp>
          <p:nvGrpSpPr>
            <p:cNvPr id="3" name="グループ化 2"/>
            <p:cNvGrpSpPr/>
            <p:nvPr/>
          </p:nvGrpSpPr>
          <p:grpSpPr>
            <a:xfrm>
              <a:off x="612345" y="4308060"/>
              <a:ext cx="3959655" cy="2124000"/>
              <a:chOff x="5021093" y="4516903"/>
              <a:chExt cx="3959655" cy="2124000"/>
            </a:xfrm>
          </p:grpSpPr>
          <p:sp>
            <p:nvSpPr>
              <p:cNvPr id="15" name="テキスト ボックス 14"/>
              <p:cNvSpPr txBox="1"/>
              <p:nvPr/>
            </p:nvSpPr>
            <p:spPr>
              <a:xfrm>
                <a:off x="5021093" y="4516903"/>
                <a:ext cx="3959655" cy="2124000"/>
              </a:xfrm>
              <a:prstGeom prst="rect">
                <a:avLst/>
              </a:prstGeom>
              <a:noFill/>
              <a:ln>
                <a:solidFill>
                  <a:srgbClr val="0000FF"/>
                </a:solidFill>
              </a:ln>
            </p:spPr>
            <p:style>
              <a:lnRef idx="2">
                <a:schemeClr val="accent2">
                  <a:shade val="50000"/>
                </a:schemeClr>
              </a:lnRef>
              <a:fillRef idx="1">
                <a:schemeClr val="accent2"/>
              </a:fillRef>
              <a:effectRef idx="0">
                <a:schemeClr val="accent2"/>
              </a:effectRef>
              <a:fontRef idx="minor">
                <a:schemeClr val="lt1"/>
              </a:fontRef>
            </p:style>
            <p:txBody>
              <a:bodyPr wrap="square" rtlCol="0" anchor="ctr">
                <a:spAutoFit/>
              </a:bodyPr>
              <a:lstStyle/>
              <a:p>
                <a:r>
                  <a:rPr kumimoji="1" lang="en-US" altLang="ja-JP" sz="2000" dirty="0" smtClean="0">
                    <a:solidFill>
                      <a:schemeClr val="tx1"/>
                    </a:solidFill>
                  </a:rPr>
                  <a:t>Surface </a:t>
                </a:r>
                <a:r>
                  <a:rPr kumimoji="1" lang="en-US" altLang="ja-JP" sz="2000" dirty="0" err="1" smtClean="0">
                    <a:solidFill>
                      <a:schemeClr val="tx1"/>
                    </a:solidFill>
                  </a:rPr>
                  <a:t>plasmon</a:t>
                </a:r>
                <a:r>
                  <a:rPr kumimoji="1" lang="en-US" altLang="ja-JP" sz="2000" dirty="0" smtClean="0">
                    <a:solidFill>
                      <a:schemeClr val="tx1"/>
                    </a:solidFill>
                  </a:rPr>
                  <a:t> </a:t>
                </a:r>
                <a:r>
                  <a:rPr kumimoji="1" lang="en-US" altLang="ja-JP" sz="2000" dirty="0" err="1" smtClean="0">
                    <a:solidFill>
                      <a:schemeClr val="tx1"/>
                    </a:solidFill>
                  </a:rPr>
                  <a:t>polaritons</a:t>
                </a:r>
                <a:r>
                  <a:rPr kumimoji="1" lang="en-US" altLang="ja-JP" sz="2000" dirty="0" smtClean="0">
                    <a:solidFill>
                      <a:schemeClr val="tx1"/>
                    </a:solidFill>
                  </a:rPr>
                  <a:t> (SPPs)</a:t>
                </a:r>
              </a:p>
              <a:p>
                <a:r>
                  <a:rPr kumimoji="1" lang="en-US" altLang="ja-JP" sz="2000" dirty="0" smtClean="0">
                    <a:solidFill>
                      <a:schemeClr val="tx1"/>
                    </a:solidFill>
                  </a:rPr>
                  <a:t>     Propagation length : ~mm</a:t>
                </a:r>
              </a:p>
              <a:p>
                <a:endParaRPr kumimoji="1" lang="en-US" altLang="ja-JP" sz="2000" dirty="0">
                  <a:solidFill>
                    <a:schemeClr val="tx1"/>
                  </a:solidFill>
                </a:endParaRPr>
              </a:p>
              <a:p>
                <a:endParaRPr kumimoji="1" lang="en-US" altLang="ja-JP" sz="2000" dirty="0" smtClean="0">
                  <a:solidFill>
                    <a:schemeClr val="tx1"/>
                  </a:solidFill>
                </a:endParaRPr>
              </a:p>
              <a:p>
                <a:endParaRPr kumimoji="1" lang="en-US" altLang="ja-JP" sz="2000" dirty="0" smtClean="0">
                  <a:solidFill>
                    <a:schemeClr val="tx1"/>
                  </a:solidFill>
                </a:endParaRPr>
              </a:p>
              <a:p>
                <a:endParaRPr kumimoji="1" lang="en-US" altLang="ja-JP" sz="2000" dirty="0">
                  <a:solidFill>
                    <a:schemeClr val="tx1"/>
                  </a:solidFill>
                </a:endParaRPr>
              </a:p>
            </p:txBody>
          </p:sp>
          <p:pic>
            <p:nvPicPr>
              <p:cNvPr id="398339" name="Picture 3"/>
              <p:cNvPicPr>
                <a:picLocks noChangeAspect="1" noChangeArrowheads="1"/>
              </p:cNvPicPr>
              <p:nvPr/>
            </p:nvPicPr>
            <p:blipFill>
              <a:blip r:embed="rId5" cstate="screen">
                <a:extLst>
                  <a:ext uri="{28A0092B-C50C-407E-A947-70E740481C1C}">
                    <a14:useLocalDpi xmlns:a14="http://schemas.microsoft.com/office/drawing/2010/main" xmlns="" val="0"/>
                  </a:ext>
                </a:extLst>
              </a:blip>
              <a:srcRect/>
              <a:stretch>
                <a:fillRect/>
              </a:stretch>
            </p:blipFill>
            <p:spPr bwMode="auto">
              <a:xfrm>
                <a:off x="5402794" y="5562495"/>
                <a:ext cx="3060867" cy="89474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cxnSp>
          <p:nvCxnSpPr>
            <p:cNvPr id="26" name="直線矢印コネクタ 25"/>
            <p:cNvCxnSpPr/>
            <p:nvPr/>
          </p:nvCxnSpPr>
          <p:spPr>
            <a:xfrm>
              <a:off x="990600" y="5257800"/>
              <a:ext cx="3048000" cy="0"/>
            </a:xfrm>
            <a:prstGeom prst="straightConnector1">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7" name="右矢印 26"/>
            <p:cNvSpPr/>
            <p:nvPr/>
          </p:nvSpPr>
          <p:spPr>
            <a:xfrm rot="8590216">
              <a:off x="3905373" y="3828344"/>
              <a:ext cx="654727" cy="257688"/>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grpSp>
      <p:grpSp>
        <p:nvGrpSpPr>
          <p:cNvPr id="28" name="グループ化 27"/>
          <p:cNvGrpSpPr/>
          <p:nvPr/>
        </p:nvGrpSpPr>
        <p:grpSpPr>
          <a:xfrm>
            <a:off x="4955744" y="3828344"/>
            <a:ext cx="3959655" cy="2655555"/>
            <a:chOff x="4955744" y="3828344"/>
            <a:chExt cx="3959655" cy="2655555"/>
          </a:xfrm>
        </p:grpSpPr>
        <p:sp>
          <p:nvSpPr>
            <p:cNvPr id="25" name="テキスト ボックス 24"/>
            <p:cNvSpPr txBox="1"/>
            <p:nvPr/>
          </p:nvSpPr>
          <p:spPr>
            <a:xfrm>
              <a:off x="4955744" y="4267908"/>
              <a:ext cx="3959655" cy="2215991"/>
            </a:xfrm>
            <a:prstGeom prst="rect">
              <a:avLst/>
            </a:prstGeom>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342900" indent="-342900">
                <a:lnSpc>
                  <a:spcPct val="150000"/>
                </a:lnSpc>
                <a:buFont typeface="Wingdings" panose="05000000000000000000" pitchFamily="2" charset="2"/>
                <a:buChar char="§"/>
              </a:pPr>
              <a:r>
                <a:rPr kumimoji="1" lang="en-US" altLang="ja-JP" sz="2400" dirty="0" smtClean="0">
                  <a:solidFill>
                    <a:schemeClr val="tx1"/>
                  </a:solidFill>
                </a:rPr>
                <a:t>Hot electrons</a:t>
              </a:r>
            </a:p>
            <a:p>
              <a:pPr marL="342900" indent="-342900">
                <a:lnSpc>
                  <a:spcPct val="150000"/>
                </a:lnSpc>
              </a:pPr>
              <a:endParaRPr kumimoji="1" lang="en-US" altLang="ja-JP" sz="2400" dirty="0" smtClean="0">
                <a:solidFill>
                  <a:schemeClr val="tx1"/>
                </a:solidFill>
              </a:endParaRPr>
            </a:p>
            <a:p>
              <a:pPr marL="342900" indent="-342900">
                <a:lnSpc>
                  <a:spcPct val="150000"/>
                </a:lnSpc>
                <a:buFont typeface="Wingdings" panose="05000000000000000000" pitchFamily="2" charset="2"/>
                <a:buChar char="§"/>
              </a:pPr>
              <a:r>
                <a:rPr kumimoji="1" lang="en-US" altLang="ja-JP" sz="2400" dirty="0" smtClean="0">
                  <a:solidFill>
                    <a:schemeClr val="tx1"/>
                  </a:solidFill>
                </a:rPr>
                <a:t>Heat </a:t>
              </a:r>
            </a:p>
            <a:p>
              <a:pPr marL="719138" lvl="1" indent="-261938">
                <a:lnSpc>
                  <a:spcPct val="150000"/>
                </a:lnSpc>
                <a:buFont typeface="Calibri" panose="020F0502020204030204" pitchFamily="34" charset="0"/>
                <a:buChar char="−"/>
              </a:pPr>
              <a:r>
                <a:rPr kumimoji="1" lang="en-US" altLang="ja-JP" sz="2000" dirty="0" smtClean="0">
                  <a:solidFill>
                    <a:schemeClr val="tx1"/>
                  </a:solidFill>
                </a:rPr>
                <a:t>Thermo-</a:t>
              </a:r>
              <a:r>
                <a:rPr kumimoji="1" lang="en-US" altLang="ja-JP" sz="2000" dirty="0" err="1" smtClean="0">
                  <a:solidFill>
                    <a:schemeClr val="tx1"/>
                  </a:solidFill>
                </a:rPr>
                <a:t>plasmonics</a:t>
              </a:r>
              <a:endParaRPr kumimoji="1" lang="en-US" altLang="ja-JP" sz="2000" dirty="0" smtClean="0">
                <a:solidFill>
                  <a:schemeClr val="tx1"/>
                </a:solidFill>
              </a:endParaRPr>
            </a:p>
          </p:txBody>
        </p:sp>
        <p:sp>
          <p:nvSpPr>
            <p:cNvPr id="29" name="右矢印 28"/>
            <p:cNvSpPr/>
            <p:nvPr/>
          </p:nvSpPr>
          <p:spPr>
            <a:xfrm rot="13009784" flipH="1">
              <a:off x="5599272" y="3828344"/>
              <a:ext cx="654727" cy="257688"/>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pic>
          <p:nvPicPr>
            <p:cNvPr id="8" name="図 7"/>
            <p:cNvPicPr>
              <a:picLocks noChangeAspect="1"/>
            </p:cNvPicPr>
            <p:nvPr/>
          </p:nvPicPr>
          <p:blipFill>
            <a:blip r:embed="rId6" cstate="print"/>
            <a:stretch>
              <a:fillRect/>
            </a:stretch>
          </p:blipFill>
          <p:spPr>
            <a:xfrm>
              <a:off x="6400799" y="4861067"/>
              <a:ext cx="2312145" cy="1010161"/>
            </a:xfrm>
            <a:prstGeom prst="rect">
              <a:avLst/>
            </a:prstGeom>
          </p:spPr>
        </p:pic>
        <p:sp>
          <p:nvSpPr>
            <p:cNvPr id="10" name="正方形/長方形 9"/>
            <p:cNvSpPr/>
            <p:nvPr/>
          </p:nvSpPr>
          <p:spPr>
            <a:xfrm>
              <a:off x="6326557" y="5862451"/>
              <a:ext cx="2235356" cy="276999"/>
            </a:xfrm>
            <a:prstGeom prst="rect">
              <a:avLst/>
            </a:prstGeom>
          </p:spPr>
          <p:txBody>
            <a:bodyPr wrap="none">
              <a:spAutoFit/>
            </a:bodyPr>
            <a:lstStyle/>
            <a:p>
              <a:r>
                <a:rPr lang="en-US" sz="1200" dirty="0"/>
                <a:t>G. </a:t>
              </a:r>
              <a:r>
                <a:rPr lang="en-US" sz="1200" dirty="0" err="1" smtClean="0"/>
                <a:t>Baffou</a:t>
              </a:r>
              <a:r>
                <a:rPr lang="en-US" sz="1200" dirty="0" smtClean="0"/>
                <a:t>, et al, ACS </a:t>
              </a:r>
              <a:r>
                <a:rPr lang="en-US" sz="1200" dirty="0" err="1" smtClean="0"/>
                <a:t>Nano</a:t>
              </a:r>
              <a:r>
                <a:rPr lang="en-US" sz="1200" dirty="0" smtClean="0"/>
                <a:t> (2010)</a:t>
              </a:r>
              <a:endParaRPr lang="en-US" sz="1200" dirty="0"/>
            </a:p>
          </p:txBody>
        </p:sp>
      </p:grpSp>
      <p:sp>
        <p:nvSpPr>
          <p:cNvPr id="31" name="角丸四角形 30"/>
          <p:cNvSpPr/>
          <p:nvPr/>
        </p:nvSpPr>
        <p:spPr>
          <a:xfrm>
            <a:off x="5242560" y="4419600"/>
            <a:ext cx="1920240" cy="4572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グループ化 35"/>
          <p:cNvGrpSpPr/>
          <p:nvPr/>
        </p:nvGrpSpPr>
        <p:grpSpPr>
          <a:xfrm>
            <a:off x="228600" y="2205335"/>
            <a:ext cx="5613978" cy="1509180"/>
            <a:chOff x="228600" y="2205335"/>
            <a:chExt cx="5613978" cy="1509180"/>
          </a:xfrm>
        </p:grpSpPr>
        <p:graphicFrame>
          <p:nvGraphicFramePr>
            <p:cNvPr id="12" name="オブジェクト 11"/>
            <p:cNvGraphicFramePr>
              <a:graphicFrameLocks noChangeAspect="1"/>
            </p:cNvGraphicFramePr>
            <p:nvPr>
              <p:extLst>
                <p:ext uri="{D42A27DB-BD31-4B8C-83A1-F6EECF244321}">
                  <p14:modId xmlns:p14="http://schemas.microsoft.com/office/powerpoint/2010/main" xmlns="" val="4158068581"/>
                </p:ext>
              </p:extLst>
            </p:nvPr>
          </p:nvGraphicFramePr>
          <p:xfrm>
            <a:off x="1333749" y="2743200"/>
            <a:ext cx="4508829" cy="680578"/>
          </p:xfrm>
          <a:graphic>
            <a:graphicData uri="http://schemas.openxmlformats.org/presentationml/2006/ole">
              <p:oleObj spid="_x0000_s1069" name="Equation" r:id="rId7" imgW="1346200" imgH="203200" progId="">
                <p:embed/>
              </p:oleObj>
            </a:graphicData>
          </a:graphic>
        </p:graphicFrame>
        <p:sp>
          <p:nvSpPr>
            <p:cNvPr id="7" name="テキスト ボックス 6"/>
            <p:cNvSpPr txBox="1"/>
            <p:nvPr/>
          </p:nvSpPr>
          <p:spPr>
            <a:xfrm>
              <a:off x="4614201" y="3252850"/>
              <a:ext cx="931665" cy="461665"/>
            </a:xfrm>
            <a:prstGeom prst="rect">
              <a:avLst/>
            </a:prstGeom>
            <a:noFill/>
          </p:spPr>
          <p:txBody>
            <a:bodyPr wrap="none" rtlCol="0">
              <a:spAutoFit/>
            </a:bodyPr>
            <a:lstStyle/>
            <a:p>
              <a:r>
                <a:rPr lang="en-US" sz="2400" dirty="0" smtClean="0">
                  <a:solidFill>
                    <a:srgbClr val="FF0000"/>
                  </a:solidFill>
                </a:rPr>
                <a:t>losses</a:t>
              </a:r>
              <a:endParaRPr lang="en-US" sz="2400" dirty="0">
                <a:solidFill>
                  <a:srgbClr val="FF0000"/>
                </a:solidFill>
              </a:endParaRPr>
            </a:p>
          </p:txBody>
        </p:sp>
        <p:sp>
          <p:nvSpPr>
            <p:cNvPr id="32" name="正方形/長方形 31"/>
            <p:cNvSpPr/>
            <p:nvPr/>
          </p:nvSpPr>
          <p:spPr>
            <a:xfrm>
              <a:off x="228600" y="2205335"/>
              <a:ext cx="3756734" cy="461665"/>
            </a:xfrm>
            <a:prstGeom prst="rect">
              <a:avLst/>
            </a:prstGeom>
          </p:spPr>
          <p:txBody>
            <a:bodyPr wrap="none">
              <a:spAutoFit/>
            </a:bodyPr>
            <a:lstStyle/>
            <a:p>
              <a:pPr marL="742950" lvl="1" indent="-285750">
                <a:spcBef>
                  <a:spcPct val="20000"/>
                </a:spcBef>
                <a:buFont typeface="Arial" pitchFamily="34" charset="0"/>
                <a:buChar char="–"/>
              </a:pPr>
              <a:r>
                <a:rPr lang="en-US" sz="2400" dirty="0" smtClean="0">
                  <a:solidFill>
                    <a:prstClr val="black"/>
                  </a:solidFill>
                  <a:cs typeface="Arial" pitchFamily="34" charset="0"/>
                </a:rPr>
                <a:t>Complex </a:t>
              </a:r>
              <a:r>
                <a:rPr lang="en-US" sz="2400" dirty="0" err="1" smtClean="0">
                  <a:solidFill>
                    <a:prstClr val="black"/>
                  </a:solidFill>
                  <a:cs typeface="Arial" pitchFamily="34" charset="0"/>
                </a:rPr>
                <a:t>permittivities</a:t>
              </a:r>
              <a:endParaRPr lang="en-US" sz="2400" dirty="0" smtClean="0">
                <a:solidFill>
                  <a:prstClr val="black"/>
                </a:solidFill>
                <a:cs typeface="Arial" pitchFamily="34" charset="0"/>
              </a:endParaRPr>
            </a:p>
          </p:txBody>
        </p:sp>
        <p:sp>
          <p:nvSpPr>
            <p:cNvPr id="35" name="テキスト ボックス 34"/>
            <p:cNvSpPr txBox="1"/>
            <p:nvPr/>
          </p:nvSpPr>
          <p:spPr>
            <a:xfrm>
              <a:off x="2895600" y="3252850"/>
              <a:ext cx="990600" cy="461665"/>
            </a:xfrm>
            <a:prstGeom prst="rect">
              <a:avLst/>
            </a:prstGeom>
            <a:noFill/>
          </p:spPr>
          <p:txBody>
            <a:bodyPr wrap="square" rtlCol="0">
              <a:spAutoFit/>
            </a:bodyPr>
            <a:lstStyle/>
            <a:p>
              <a:pPr algn="ctr"/>
              <a:r>
                <a:rPr lang="en-US" sz="2400" dirty="0" smtClean="0">
                  <a:latin typeface="Symbol" pitchFamily="18" charset="2"/>
                </a:rPr>
                <a:t>e</a:t>
              </a:r>
              <a:r>
                <a:rPr lang="en-US" sz="2400" dirty="0" smtClean="0"/>
                <a:t> ‘ &lt; 0</a:t>
              </a:r>
              <a:endParaRPr lang="en-US" sz="2400" dirty="0"/>
            </a:p>
          </p:txBody>
        </p:sp>
      </p:grpSp>
    </p:spTree>
    <p:extLst>
      <p:ext uri="{BB962C8B-B14F-4D97-AF65-F5344CB8AC3E}">
        <p14:creationId xmlns:p14="http://schemas.microsoft.com/office/powerpoint/2010/main" xmlns="" val="1016035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blinds(horizontal)">
                                      <p:cBhvr>
                                        <p:cTn id="2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dirty="0"/>
              <a:t>Metallic </a:t>
            </a:r>
            <a:r>
              <a:rPr lang="en-US" dirty="0" err="1" smtClean="0"/>
              <a:t>photodetectors</a:t>
            </a:r>
            <a:endParaRPr lang="en-US" dirty="0"/>
          </a:p>
        </p:txBody>
      </p:sp>
      <p:sp>
        <p:nvSpPr>
          <p:cNvPr id="4" name="スライド番号プレースホルダー 3"/>
          <p:cNvSpPr>
            <a:spLocks noGrp="1"/>
          </p:cNvSpPr>
          <p:nvPr>
            <p:ph type="sldNum" sz="quarter" idx="12"/>
          </p:nvPr>
        </p:nvSpPr>
        <p:spPr/>
        <p:txBody>
          <a:bodyPr/>
          <a:lstStyle/>
          <a:p>
            <a:fld id="{41572BE0-A79D-4406-A4A1-EA02743955AE}" type="slidenum">
              <a:rPr lang="en-US" smtClean="0"/>
              <a:pPr/>
              <a:t>6</a:t>
            </a:fld>
            <a:endParaRPr lang="en-US" dirty="0"/>
          </a:p>
        </p:txBody>
      </p:sp>
      <p:grpSp>
        <p:nvGrpSpPr>
          <p:cNvPr id="14" name="グループ化 13"/>
          <p:cNvGrpSpPr/>
          <p:nvPr/>
        </p:nvGrpSpPr>
        <p:grpSpPr>
          <a:xfrm>
            <a:off x="152400" y="1371600"/>
            <a:ext cx="8050289" cy="2362200"/>
            <a:chOff x="137160" y="1371600"/>
            <a:chExt cx="8050289" cy="2493654"/>
          </a:xfrm>
        </p:grpSpPr>
        <p:sp>
          <p:nvSpPr>
            <p:cNvPr id="5" name="コンテンツ プレースホルダー 1"/>
            <p:cNvSpPr txBox="1">
              <a:spLocks/>
            </p:cNvSpPr>
            <p:nvPr/>
          </p:nvSpPr>
          <p:spPr>
            <a:xfrm>
              <a:off x="137160" y="1371600"/>
              <a:ext cx="4892040" cy="2493654"/>
            </a:xfrm>
            <a:prstGeom prst="rect">
              <a:avLst/>
            </a:prstGeom>
          </p:spPr>
          <p:txBody>
            <a:bodyPr/>
            <a:lstStyle>
              <a:lvl1pPr marL="342900" indent="-342900" algn="l" defTabSz="914400" rtl="0" eaLnBrk="1" latinLnBrk="0" hangingPunct="1">
                <a:spcBef>
                  <a:spcPct val="20000"/>
                </a:spcBef>
                <a:buFont typeface="Wingdings" panose="05000000000000000000" pitchFamily="2" charset="2"/>
                <a:buChar char="§"/>
                <a:defRPr sz="2400" kern="1200">
                  <a:solidFill>
                    <a:schemeClr val="tx1"/>
                  </a:solidFill>
                  <a:latin typeface="Calibri"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Calibri"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Calibri"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Calibri"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err="1" smtClean="0"/>
                <a:t>Schottky</a:t>
              </a:r>
              <a:r>
                <a:rPr lang="en-US" dirty="0" smtClean="0"/>
                <a:t> contacts</a:t>
              </a:r>
            </a:p>
            <a:p>
              <a:pPr lvl="1"/>
              <a:r>
                <a:rPr lang="en-US" dirty="0" smtClean="0"/>
                <a:t>Metal-semiconductor contacts </a:t>
              </a:r>
            </a:p>
            <a:p>
              <a:pPr lvl="2"/>
              <a:r>
                <a:rPr lang="en-US" dirty="0" smtClean="0"/>
                <a:t>e.g. Au-Si </a:t>
              </a:r>
            </a:p>
            <a:p>
              <a:pPr lvl="1"/>
              <a:r>
                <a:rPr lang="en-US" dirty="0" smtClean="0"/>
                <a:t>Internal photoemission from metal</a:t>
              </a:r>
            </a:p>
            <a:p>
              <a:pPr lvl="2"/>
              <a:r>
                <a:rPr lang="en-US" dirty="0" smtClean="0">
                  <a:solidFill>
                    <a:srgbClr val="FF0000"/>
                  </a:solidFill>
                </a:rPr>
                <a:t>(photon energy) &lt; (</a:t>
              </a:r>
              <a:r>
                <a:rPr lang="en-US" dirty="0" err="1" smtClean="0">
                  <a:solidFill>
                    <a:srgbClr val="FF0000"/>
                  </a:solidFill>
                </a:rPr>
                <a:t>bandgap</a:t>
              </a:r>
              <a:r>
                <a:rPr lang="en-US" dirty="0" smtClean="0">
                  <a:solidFill>
                    <a:srgbClr val="FF0000"/>
                  </a:solidFill>
                </a:rPr>
                <a:t>)</a:t>
              </a:r>
            </a:p>
            <a:p>
              <a:pPr lvl="1"/>
              <a:endParaRPr lang="en-US" dirty="0" smtClean="0"/>
            </a:p>
          </p:txBody>
        </p:sp>
        <p:sp>
          <p:nvSpPr>
            <p:cNvPr id="6" name="正方形/長方形 5"/>
            <p:cNvSpPr/>
            <p:nvPr/>
          </p:nvSpPr>
          <p:spPr>
            <a:xfrm>
              <a:off x="5684520" y="3426023"/>
              <a:ext cx="2502929" cy="307777"/>
            </a:xfrm>
            <a:prstGeom prst="rect">
              <a:avLst/>
            </a:prstGeom>
          </p:spPr>
          <p:txBody>
            <a:bodyPr wrap="none">
              <a:spAutoFit/>
            </a:bodyPr>
            <a:lstStyle/>
            <a:p>
              <a:r>
                <a:rPr lang="en-US" sz="1400" dirty="0" smtClean="0">
                  <a:solidFill>
                    <a:prstClr val="black"/>
                  </a:solidFill>
                </a:rPr>
                <a:t>I. </a:t>
              </a:r>
              <a:r>
                <a:rPr lang="en-US" sz="1400" dirty="0" err="1" smtClean="0">
                  <a:solidFill>
                    <a:prstClr val="black"/>
                  </a:solidFill>
                </a:rPr>
                <a:t>Goykhman</a:t>
              </a:r>
              <a:r>
                <a:rPr lang="en-US" sz="1400" dirty="0">
                  <a:solidFill>
                    <a:prstClr val="black"/>
                  </a:solidFill>
                </a:rPr>
                <a:t>, </a:t>
              </a:r>
              <a:r>
                <a:rPr lang="en-US" sz="1400" dirty="0" smtClean="0">
                  <a:solidFill>
                    <a:prstClr val="black"/>
                  </a:solidFill>
                </a:rPr>
                <a:t>Nano </a:t>
              </a:r>
              <a:r>
                <a:rPr lang="en-US" sz="1400" dirty="0" err="1" smtClean="0">
                  <a:solidFill>
                    <a:prstClr val="black"/>
                  </a:solidFill>
                </a:rPr>
                <a:t>Lett</a:t>
              </a:r>
              <a:r>
                <a:rPr lang="en-US" sz="1400" dirty="0" smtClean="0">
                  <a:solidFill>
                    <a:prstClr val="black"/>
                  </a:solidFill>
                </a:rPr>
                <a:t>. </a:t>
              </a:r>
              <a:r>
                <a:rPr lang="en-US" sz="1400" dirty="0">
                  <a:solidFill>
                    <a:prstClr val="black"/>
                  </a:solidFill>
                </a:rPr>
                <a:t>(2011</a:t>
              </a:r>
              <a:r>
                <a:rPr lang="en-US" sz="1400" dirty="0" smtClean="0">
                  <a:solidFill>
                    <a:prstClr val="black"/>
                  </a:solidFill>
                </a:rPr>
                <a:t>) </a:t>
              </a:r>
              <a:endParaRPr lang="en-US" dirty="0"/>
            </a:p>
          </p:txBody>
        </p:sp>
        <p:pic>
          <p:nvPicPr>
            <p:cNvPr id="8"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r="54148"/>
            <a:stretch>
              <a:fillRect/>
            </a:stretch>
          </p:blipFill>
          <p:spPr bwMode="auto">
            <a:xfrm>
              <a:off x="5715000" y="1452040"/>
              <a:ext cx="2286879" cy="194929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sp>
        <p:nvSpPr>
          <p:cNvPr id="9" name="Content Placeholder 2"/>
          <p:cNvSpPr txBox="1">
            <a:spLocks/>
          </p:cNvSpPr>
          <p:nvPr/>
        </p:nvSpPr>
        <p:spPr>
          <a:xfrm>
            <a:off x="228600" y="838200"/>
            <a:ext cx="6705600" cy="457200"/>
          </a:xfrm>
          <a:prstGeom prst="rect">
            <a:avLst/>
          </a:prstGeom>
          <a:solidFill>
            <a:schemeClr val="accent5">
              <a:lumMod val="20000"/>
              <a:lumOff val="80000"/>
            </a:schemeClr>
          </a:solidFill>
        </p:spPr>
        <p:txBody>
          <a:bodyPr anchor="ctr"/>
          <a:lstStyle>
            <a:lvl1pPr marL="342900" indent="-342900" algn="l" defTabSz="914400" rtl="0" eaLnBrk="1" latinLnBrk="0" hangingPunct="1">
              <a:spcBef>
                <a:spcPct val="20000"/>
              </a:spcBef>
              <a:buFont typeface="Wingdings" panose="05000000000000000000" pitchFamily="2" charset="2"/>
              <a:buChar char="§"/>
              <a:defRPr sz="2400" kern="1200">
                <a:solidFill>
                  <a:schemeClr val="tx1"/>
                </a:solidFill>
                <a:latin typeface="Calibri"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Calibri"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Calibri"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Calibri"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US" dirty="0" smtClean="0"/>
              <a:t>Absorption in metals = generation of hot electrons</a:t>
            </a:r>
          </a:p>
        </p:txBody>
      </p:sp>
      <p:grpSp>
        <p:nvGrpSpPr>
          <p:cNvPr id="15" name="グループ化 14"/>
          <p:cNvGrpSpPr/>
          <p:nvPr/>
        </p:nvGrpSpPr>
        <p:grpSpPr>
          <a:xfrm>
            <a:off x="137160" y="4035971"/>
            <a:ext cx="8902424" cy="2517229"/>
            <a:chOff x="137160" y="4035971"/>
            <a:chExt cx="8902424" cy="2517229"/>
          </a:xfrm>
        </p:grpSpPr>
        <p:pic>
          <p:nvPicPr>
            <p:cNvPr id="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477000" y="4035971"/>
              <a:ext cx="2562584" cy="235367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0" name="正方形/長方形 9"/>
            <p:cNvSpPr/>
            <p:nvPr/>
          </p:nvSpPr>
          <p:spPr>
            <a:xfrm>
              <a:off x="4876800" y="6245423"/>
              <a:ext cx="2469715" cy="307777"/>
            </a:xfrm>
            <a:prstGeom prst="rect">
              <a:avLst/>
            </a:prstGeom>
          </p:spPr>
          <p:txBody>
            <a:bodyPr wrap="none">
              <a:spAutoFit/>
            </a:bodyPr>
            <a:lstStyle/>
            <a:p>
              <a:r>
                <a:rPr lang="en-US" sz="1400" dirty="0" smtClean="0"/>
                <a:t>K.H. </a:t>
              </a:r>
              <a:r>
                <a:rPr lang="en-US" sz="1400" dirty="0" err="1" smtClean="0"/>
                <a:t>Gundlach</a:t>
              </a:r>
              <a:r>
                <a:rPr lang="en-US" sz="1400" dirty="0" smtClean="0"/>
                <a:t>, et al, JAP (1975)</a:t>
              </a:r>
              <a:endParaRPr lang="en-US" sz="1400" dirty="0"/>
            </a:p>
          </p:txBody>
        </p:sp>
        <p:pic>
          <p:nvPicPr>
            <p:cNvPr id="11"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904681" y="4191000"/>
              <a:ext cx="1496119" cy="174067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3" name="コンテンツ プレースホルダー 1"/>
            <p:cNvSpPr txBox="1">
              <a:spLocks/>
            </p:cNvSpPr>
            <p:nvPr/>
          </p:nvSpPr>
          <p:spPr>
            <a:xfrm>
              <a:off x="137160" y="4038600"/>
              <a:ext cx="4434840" cy="2286000"/>
            </a:xfrm>
            <a:prstGeom prst="rect">
              <a:avLst/>
            </a:prstGeom>
          </p:spPr>
          <p:txBody>
            <a:bodyPr/>
            <a:lstStyle>
              <a:lvl1pPr marL="342900" indent="-342900" algn="l" defTabSz="914400" rtl="0" eaLnBrk="1" latinLnBrk="0" hangingPunct="1">
                <a:spcBef>
                  <a:spcPct val="20000"/>
                </a:spcBef>
                <a:buFont typeface="Wingdings" panose="05000000000000000000" pitchFamily="2" charset="2"/>
                <a:buChar char="§"/>
                <a:defRPr sz="2400" kern="1200">
                  <a:solidFill>
                    <a:schemeClr val="tx1"/>
                  </a:solidFill>
                  <a:latin typeface="Calibri"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Calibri"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Calibri"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Calibri"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MIM structures</a:t>
              </a:r>
            </a:p>
            <a:p>
              <a:pPr lvl="1"/>
              <a:r>
                <a:rPr lang="en-US" dirty="0" smtClean="0"/>
                <a:t>Metal-insulator-metal (MIM) with thin films</a:t>
              </a:r>
            </a:p>
            <a:p>
              <a:pPr lvl="1"/>
              <a:r>
                <a:rPr lang="en-US" dirty="0" smtClean="0"/>
                <a:t>Photocurrent by the hot carriers crossing the insulator barrier</a:t>
              </a:r>
            </a:p>
            <a:p>
              <a:pPr lvl="2"/>
              <a:r>
                <a:rPr lang="en-US" dirty="0" smtClean="0">
                  <a:solidFill>
                    <a:srgbClr val="FF0000"/>
                  </a:solidFill>
                </a:rPr>
                <a:t>(photon energy) &lt; (</a:t>
              </a:r>
              <a:r>
                <a:rPr lang="en-US" dirty="0" err="1" smtClean="0">
                  <a:solidFill>
                    <a:srgbClr val="FF0000"/>
                  </a:solidFill>
                </a:rPr>
                <a:t>bandgap</a:t>
              </a:r>
              <a:r>
                <a:rPr lang="en-US" dirty="0" smtClean="0">
                  <a:solidFill>
                    <a:srgbClr val="FF0000"/>
                  </a:solidFill>
                </a:rPr>
                <a:t>)</a:t>
              </a:r>
            </a:p>
            <a:p>
              <a:pPr lvl="1"/>
              <a:endParaRPr lang="en-US" dirty="0" smtClean="0"/>
            </a:p>
          </p:txBody>
        </p:sp>
      </p:grpSp>
    </p:spTree>
    <p:extLst>
      <p:ext uri="{BB962C8B-B14F-4D97-AF65-F5344CB8AC3E}">
        <p14:creationId xmlns:p14="http://schemas.microsoft.com/office/powerpoint/2010/main" xmlns="" val="401323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dirty="0" smtClean="0"/>
              <a:t>Recent studies using MIM structures</a:t>
            </a:r>
            <a:endParaRPr lang="en-US" dirty="0"/>
          </a:p>
        </p:txBody>
      </p:sp>
      <p:sp>
        <p:nvSpPr>
          <p:cNvPr id="4" name="スライド番号プレースホルダ 3"/>
          <p:cNvSpPr>
            <a:spLocks noGrp="1"/>
          </p:cNvSpPr>
          <p:nvPr>
            <p:ph type="sldNum" sz="quarter" idx="12"/>
          </p:nvPr>
        </p:nvSpPr>
        <p:spPr/>
        <p:txBody>
          <a:bodyPr/>
          <a:lstStyle/>
          <a:p>
            <a:fld id="{41572BE0-A79D-4406-A4A1-EA02743955AE}" type="slidenum">
              <a:rPr lang="en-US" smtClean="0"/>
              <a:pPr/>
              <a:t>7</a:t>
            </a:fld>
            <a:endParaRPr lang="en-US" dirty="0"/>
          </a:p>
        </p:txBody>
      </p:sp>
      <p:pic>
        <p:nvPicPr>
          <p:cNvPr id="3075" name="Picture 3"/>
          <p:cNvPicPr>
            <a:picLocks noChangeAspect="1" noChangeArrowheads="1"/>
          </p:cNvPicPr>
          <p:nvPr/>
        </p:nvPicPr>
        <p:blipFill>
          <a:blip r:embed="rId2" cstate="print"/>
          <a:srcRect/>
          <a:stretch>
            <a:fillRect/>
          </a:stretch>
        </p:blipFill>
        <p:spPr bwMode="auto">
          <a:xfrm>
            <a:off x="5147644" y="4236872"/>
            <a:ext cx="3552359" cy="1669547"/>
          </a:xfrm>
          <a:prstGeom prst="rect">
            <a:avLst/>
          </a:prstGeom>
          <a:noFill/>
          <a:ln w="9525">
            <a:noFill/>
            <a:miter lim="800000"/>
            <a:headEnd/>
            <a:tailEnd/>
          </a:ln>
        </p:spPr>
      </p:pic>
      <p:sp>
        <p:nvSpPr>
          <p:cNvPr id="7" name="正方形/長方形 6"/>
          <p:cNvSpPr/>
          <p:nvPr/>
        </p:nvSpPr>
        <p:spPr>
          <a:xfrm>
            <a:off x="5780080" y="6067318"/>
            <a:ext cx="2287486" cy="276999"/>
          </a:xfrm>
          <a:prstGeom prst="rect">
            <a:avLst/>
          </a:prstGeom>
        </p:spPr>
        <p:txBody>
          <a:bodyPr wrap="none">
            <a:spAutoFit/>
          </a:bodyPr>
          <a:lstStyle/>
          <a:p>
            <a:r>
              <a:rPr lang="en-US" sz="1200" dirty="0" err="1" smtClean="0"/>
              <a:t>H.Chalabi</a:t>
            </a:r>
            <a:r>
              <a:rPr lang="en-US" sz="1200" dirty="0" smtClean="0"/>
              <a:t>, et al, </a:t>
            </a:r>
            <a:r>
              <a:rPr lang="en-US" sz="1200" dirty="0" err="1" smtClean="0"/>
              <a:t>Nano</a:t>
            </a:r>
            <a:r>
              <a:rPr lang="en-US" sz="1200" dirty="0" smtClean="0"/>
              <a:t> </a:t>
            </a:r>
            <a:r>
              <a:rPr lang="en-US" sz="1200" dirty="0" err="1" smtClean="0"/>
              <a:t>Lett</a:t>
            </a:r>
            <a:r>
              <a:rPr lang="en-US" sz="1200" dirty="0" smtClean="0"/>
              <a:t>. (2014)</a:t>
            </a:r>
            <a:endParaRPr lang="en-US" sz="1200" dirty="0"/>
          </a:p>
        </p:txBody>
      </p:sp>
      <p:pic>
        <p:nvPicPr>
          <p:cNvPr id="3076" name="Picture 4"/>
          <p:cNvPicPr>
            <a:picLocks noChangeAspect="1" noChangeArrowheads="1"/>
          </p:cNvPicPr>
          <p:nvPr/>
        </p:nvPicPr>
        <p:blipFill>
          <a:blip r:embed="rId3" cstate="print"/>
          <a:srcRect/>
          <a:stretch>
            <a:fillRect/>
          </a:stretch>
        </p:blipFill>
        <p:spPr bwMode="auto">
          <a:xfrm>
            <a:off x="1332251" y="3919818"/>
            <a:ext cx="2819400" cy="2303656"/>
          </a:xfrm>
          <a:prstGeom prst="rect">
            <a:avLst/>
          </a:prstGeom>
          <a:noFill/>
          <a:ln w="9525">
            <a:noFill/>
            <a:miter lim="800000"/>
            <a:headEnd/>
            <a:tailEnd/>
          </a:ln>
        </p:spPr>
      </p:pic>
      <p:sp>
        <p:nvSpPr>
          <p:cNvPr id="9" name="正方形/長方形 8"/>
          <p:cNvSpPr/>
          <p:nvPr/>
        </p:nvSpPr>
        <p:spPr>
          <a:xfrm>
            <a:off x="1294151" y="6205818"/>
            <a:ext cx="2895600" cy="276999"/>
          </a:xfrm>
          <a:prstGeom prst="rect">
            <a:avLst/>
          </a:prstGeom>
        </p:spPr>
        <p:txBody>
          <a:bodyPr wrap="square">
            <a:spAutoFit/>
          </a:bodyPr>
          <a:lstStyle/>
          <a:p>
            <a:r>
              <a:rPr lang="en-US" sz="1200" dirty="0" smtClean="0"/>
              <a:t>F. Wang and N.A. </a:t>
            </a:r>
            <a:r>
              <a:rPr lang="en-US" sz="1200" dirty="0" err="1" smtClean="0"/>
              <a:t>Melosh</a:t>
            </a:r>
            <a:r>
              <a:rPr lang="en-US" sz="1200" dirty="0" smtClean="0"/>
              <a:t>, </a:t>
            </a:r>
            <a:r>
              <a:rPr lang="en-US" sz="1200" dirty="0" err="1" smtClean="0"/>
              <a:t>Nano</a:t>
            </a:r>
            <a:r>
              <a:rPr lang="en-US" sz="1200" dirty="0" smtClean="0"/>
              <a:t> </a:t>
            </a:r>
            <a:r>
              <a:rPr lang="en-US" sz="1200" dirty="0" err="1" smtClean="0"/>
              <a:t>Lett</a:t>
            </a:r>
            <a:r>
              <a:rPr lang="en-US" sz="1200" dirty="0" smtClean="0"/>
              <a:t>. (2011)</a:t>
            </a:r>
            <a:endParaRPr lang="en-US" sz="1200" dirty="0"/>
          </a:p>
        </p:txBody>
      </p:sp>
      <p:pic>
        <p:nvPicPr>
          <p:cNvPr id="4099" name="Picture 3"/>
          <p:cNvPicPr>
            <a:picLocks noChangeAspect="1" noChangeArrowheads="1"/>
          </p:cNvPicPr>
          <p:nvPr/>
        </p:nvPicPr>
        <p:blipFill rotWithShape="1">
          <a:blip r:embed="rId4" cstate="email">
            <a:extLst>
              <a:ext uri="{28A0092B-C50C-407E-A947-70E740481C1C}">
                <a14:useLocalDpi xmlns:a14="http://schemas.microsoft.com/office/drawing/2010/main" xmlns=""/>
              </a:ext>
            </a:extLst>
          </a:blip>
          <a:srcRect/>
          <a:stretch/>
        </p:blipFill>
        <p:spPr bwMode="auto">
          <a:xfrm>
            <a:off x="5220990" y="1187906"/>
            <a:ext cx="3405667" cy="2102948"/>
          </a:xfrm>
          <a:prstGeom prst="rect">
            <a:avLst/>
          </a:prstGeom>
          <a:noFill/>
          <a:ln w="9525">
            <a:noFill/>
            <a:miter lim="800000"/>
            <a:headEnd/>
            <a:tailEnd/>
          </a:ln>
        </p:spPr>
      </p:pic>
      <p:sp>
        <p:nvSpPr>
          <p:cNvPr id="12" name="テキスト ボックス 11"/>
          <p:cNvSpPr txBox="1"/>
          <p:nvPr/>
        </p:nvSpPr>
        <p:spPr>
          <a:xfrm>
            <a:off x="6064517" y="3266377"/>
            <a:ext cx="1718612" cy="276999"/>
          </a:xfrm>
          <a:prstGeom prst="rect">
            <a:avLst/>
          </a:prstGeom>
          <a:noFill/>
        </p:spPr>
        <p:txBody>
          <a:bodyPr wrap="none" rtlCol="0">
            <a:spAutoFit/>
          </a:bodyPr>
          <a:lstStyle/>
          <a:p>
            <a:r>
              <a:rPr lang="en-US" sz="1200" dirty="0" smtClean="0"/>
              <a:t>Kovacs, et al, PRB (2007)</a:t>
            </a:r>
            <a:endParaRPr lang="en-US" sz="1200" dirty="0"/>
          </a:p>
        </p:txBody>
      </p:sp>
      <p:pic>
        <p:nvPicPr>
          <p:cNvPr id="1026" name="Picture 2"/>
          <p:cNvPicPr>
            <a:picLocks noChangeAspect="1" noChangeArrowheads="1"/>
          </p:cNvPicPr>
          <p:nvPr/>
        </p:nvPicPr>
        <p:blipFill>
          <a:blip r:embed="rId5" cstate="print"/>
          <a:srcRect/>
          <a:stretch>
            <a:fillRect/>
          </a:stretch>
        </p:blipFill>
        <p:spPr bwMode="auto">
          <a:xfrm>
            <a:off x="1589896" y="1012601"/>
            <a:ext cx="2304111" cy="2194391"/>
          </a:xfrm>
          <a:prstGeom prst="rect">
            <a:avLst/>
          </a:prstGeom>
          <a:noFill/>
          <a:ln w="9525">
            <a:noFill/>
            <a:miter lim="800000"/>
            <a:headEnd/>
            <a:tailEnd/>
          </a:ln>
        </p:spPr>
      </p:pic>
      <p:sp>
        <p:nvSpPr>
          <p:cNvPr id="13" name="正方形/長方形 12"/>
          <p:cNvSpPr/>
          <p:nvPr/>
        </p:nvSpPr>
        <p:spPr>
          <a:xfrm>
            <a:off x="1087669" y="3206992"/>
            <a:ext cx="3308564" cy="276999"/>
          </a:xfrm>
          <a:prstGeom prst="rect">
            <a:avLst/>
          </a:prstGeom>
        </p:spPr>
        <p:txBody>
          <a:bodyPr wrap="square">
            <a:spAutoFit/>
          </a:bodyPr>
          <a:lstStyle/>
          <a:p>
            <a:r>
              <a:rPr lang="en-US" sz="1200" dirty="0" smtClean="0"/>
              <a:t>D. </a:t>
            </a:r>
            <a:r>
              <a:rPr lang="en-US" sz="1200" dirty="0" err="1" smtClean="0"/>
              <a:t>Diesing</a:t>
            </a:r>
            <a:r>
              <a:rPr lang="en-US" sz="1200" dirty="0" smtClean="0"/>
              <a:t>, et al, J Solid State </a:t>
            </a:r>
            <a:r>
              <a:rPr lang="en-US" sz="1200" dirty="0" err="1" smtClean="0"/>
              <a:t>Electrochem</a:t>
            </a:r>
            <a:r>
              <a:rPr lang="en-US" sz="1200" dirty="0" smtClean="0"/>
              <a:t>. (2003)</a:t>
            </a:r>
            <a:endParaRPr lang="en-US" sz="1200" dirty="0"/>
          </a:p>
        </p:txBody>
      </p:sp>
      <p:sp>
        <p:nvSpPr>
          <p:cNvPr id="18" name="正方形/長方形 17"/>
          <p:cNvSpPr/>
          <p:nvPr/>
        </p:nvSpPr>
        <p:spPr>
          <a:xfrm>
            <a:off x="1332251" y="738545"/>
            <a:ext cx="2819400" cy="338554"/>
          </a:xfrm>
          <a:prstGeom prst="rect">
            <a:avLst/>
          </a:prstGeom>
        </p:spPr>
        <p:txBody>
          <a:bodyPr wrap="square">
            <a:spAutoFit/>
          </a:bodyPr>
          <a:lstStyle/>
          <a:p>
            <a:pPr algn="ctr"/>
            <a:r>
              <a:rPr lang="en-US" sz="1600" dirty="0" smtClean="0">
                <a:solidFill>
                  <a:schemeClr val="accent5"/>
                </a:solidFill>
              </a:rPr>
              <a:t>Electrochemical surface science</a:t>
            </a:r>
            <a:endParaRPr lang="en-US" sz="1600" dirty="0">
              <a:solidFill>
                <a:schemeClr val="accent5"/>
              </a:solidFill>
            </a:endParaRPr>
          </a:p>
        </p:txBody>
      </p:sp>
      <p:sp>
        <p:nvSpPr>
          <p:cNvPr id="19" name="正方形/長方形 18"/>
          <p:cNvSpPr/>
          <p:nvPr/>
        </p:nvSpPr>
        <p:spPr>
          <a:xfrm>
            <a:off x="5476023" y="849351"/>
            <a:ext cx="2895600" cy="338554"/>
          </a:xfrm>
          <a:prstGeom prst="rect">
            <a:avLst/>
          </a:prstGeom>
        </p:spPr>
        <p:txBody>
          <a:bodyPr wrap="square">
            <a:spAutoFit/>
          </a:bodyPr>
          <a:lstStyle/>
          <a:p>
            <a:pPr algn="ctr"/>
            <a:r>
              <a:rPr lang="en-US" sz="1600" dirty="0" smtClean="0">
                <a:solidFill>
                  <a:schemeClr val="accent5"/>
                </a:solidFill>
              </a:rPr>
              <a:t>Excitation by photons &amp; particles</a:t>
            </a:r>
            <a:endParaRPr lang="en-US" sz="1600" dirty="0">
              <a:solidFill>
                <a:schemeClr val="accent5"/>
              </a:solidFill>
            </a:endParaRPr>
          </a:p>
        </p:txBody>
      </p:sp>
      <p:sp>
        <p:nvSpPr>
          <p:cNvPr id="20" name="正方形/長方形 19"/>
          <p:cNvSpPr/>
          <p:nvPr/>
        </p:nvSpPr>
        <p:spPr>
          <a:xfrm>
            <a:off x="1129443" y="3615018"/>
            <a:ext cx="3225016" cy="338554"/>
          </a:xfrm>
          <a:prstGeom prst="rect">
            <a:avLst/>
          </a:prstGeom>
        </p:spPr>
        <p:txBody>
          <a:bodyPr wrap="square">
            <a:spAutoFit/>
          </a:bodyPr>
          <a:lstStyle/>
          <a:p>
            <a:pPr algn="ctr"/>
            <a:r>
              <a:rPr lang="en-US" sz="1600" dirty="0" smtClean="0">
                <a:solidFill>
                  <a:schemeClr val="accent5"/>
                </a:solidFill>
              </a:rPr>
              <a:t>Excitation by surface </a:t>
            </a:r>
            <a:r>
              <a:rPr lang="en-US" sz="1600" dirty="0" err="1" smtClean="0">
                <a:solidFill>
                  <a:schemeClr val="accent5"/>
                </a:solidFill>
              </a:rPr>
              <a:t>plasmons</a:t>
            </a:r>
            <a:r>
              <a:rPr lang="en-US" sz="1600" dirty="0" smtClean="0">
                <a:solidFill>
                  <a:schemeClr val="accent5"/>
                </a:solidFill>
              </a:rPr>
              <a:t> (SPs)</a:t>
            </a:r>
            <a:endParaRPr lang="en-US" sz="1600" dirty="0">
              <a:solidFill>
                <a:schemeClr val="accent5"/>
              </a:solidFill>
            </a:endParaRPr>
          </a:p>
        </p:txBody>
      </p:sp>
      <p:sp>
        <p:nvSpPr>
          <p:cNvPr id="23" name="正方形/長方形 22"/>
          <p:cNvSpPr/>
          <p:nvPr/>
        </p:nvSpPr>
        <p:spPr>
          <a:xfrm>
            <a:off x="5514123" y="3784295"/>
            <a:ext cx="2819400" cy="338554"/>
          </a:xfrm>
          <a:prstGeom prst="rect">
            <a:avLst/>
          </a:prstGeom>
        </p:spPr>
        <p:txBody>
          <a:bodyPr wrap="square">
            <a:spAutoFit/>
          </a:bodyPr>
          <a:lstStyle/>
          <a:p>
            <a:pPr algn="ctr"/>
            <a:r>
              <a:rPr lang="en-US" sz="1600" dirty="0" err="1" smtClean="0">
                <a:solidFill>
                  <a:schemeClr val="accent5"/>
                </a:solidFill>
              </a:rPr>
              <a:t>Plasmonic</a:t>
            </a:r>
            <a:r>
              <a:rPr lang="en-US" sz="1600" dirty="0" smtClean="0">
                <a:solidFill>
                  <a:schemeClr val="accent5"/>
                </a:solidFill>
              </a:rPr>
              <a:t> resonances </a:t>
            </a:r>
            <a:endParaRPr lang="en-US" sz="1600" dirty="0">
              <a:solidFill>
                <a:schemeClr val="accent5"/>
              </a:solidFill>
            </a:endParaRPr>
          </a:p>
        </p:txBody>
      </p:sp>
    </p:spTree>
    <p:extLst>
      <p:ext uri="{BB962C8B-B14F-4D97-AF65-F5344CB8AC3E}">
        <p14:creationId xmlns:p14="http://schemas.microsoft.com/office/powerpoint/2010/main" xmlns="" val="13392961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en-US" dirty="0" smtClean="0"/>
              <a:t>Contents</a:t>
            </a:r>
            <a:endParaRPr lang="en-US" dirty="0"/>
          </a:p>
        </p:txBody>
      </p:sp>
      <p:sp>
        <p:nvSpPr>
          <p:cNvPr id="5" name="コンテンツ プレースホルダ 4"/>
          <p:cNvSpPr>
            <a:spLocks noGrp="1"/>
          </p:cNvSpPr>
          <p:nvPr>
            <p:ph idx="1"/>
          </p:nvPr>
        </p:nvSpPr>
        <p:spPr>
          <a:xfrm>
            <a:off x="457200" y="838200"/>
            <a:ext cx="8229600" cy="4525963"/>
          </a:xfrm>
        </p:spPr>
        <p:txBody>
          <a:bodyPr anchor="t"/>
          <a:lstStyle/>
          <a:p>
            <a:pPr marL="463550" indent="-463550">
              <a:lnSpc>
                <a:spcPct val="150000"/>
              </a:lnSpc>
              <a:buFont typeface="Wingdings" pitchFamily="2" charset="2"/>
              <a:buChar char="v"/>
            </a:pPr>
            <a:r>
              <a:rPr lang="en-US" dirty="0" smtClean="0">
                <a:solidFill>
                  <a:schemeClr val="bg1">
                    <a:lumMod val="75000"/>
                  </a:schemeClr>
                </a:solidFill>
              </a:rPr>
              <a:t>Introduction</a:t>
            </a:r>
          </a:p>
          <a:p>
            <a:pPr marL="798513" lvl="1" indent="-334963">
              <a:lnSpc>
                <a:spcPct val="150000"/>
              </a:lnSpc>
            </a:pPr>
            <a:r>
              <a:rPr lang="en-US" dirty="0" smtClean="0">
                <a:solidFill>
                  <a:schemeClr val="bg1">
                    <a:lumMod val="75000"/>
                  </a:schemeClr>
                </a:solidFill>
              </a:rPr>
              <a:t>Hot electron excitation from metals </a:t>
            </a:r>
          </a:p>
          <a:p>
            <a:pPr marL="463550" indent="-463550">
              <a:lnSpc>
                <a:spcPct val="150000"/>
              </a:lnSpc>
              <a:buFont typeface="Wingdings" panose="05000000000000000000" pitchFamily="2" charset="2"/>
              <a:buChar char="v"/>
            </a:pPr>
            <a:r>
              <a:rPr lang="en-US" dirty="0" err="1" smtClean="0"/>
              <a:t>Photodetectors</a:t>
            </a:r>
            <a:r>
              <a:rPr lang="en-US" dirty="0" smtClean="0"/>
              <a:t> for optical waveguides</a:t>
            </a:r>
          </a:p>
          <a:p>
            <a:pPr marL="463550" indent="-463550">
              <a:lnSpc>
                <a:spcPct val="150000"/>
              </a:lnSpc>
              <a:buFont typeface="Wingdings" panose="05000000000000000000" pitchFamily="2" charset="2"/>
              <a:buChar char="v"/>
            </a:pPr>
            <a:r>
              <a:rPr lang="en-US" dirty="0" smtClean="0">
                <a:solidFill>
                  <a:schemeClr val="bg1">
                    <a:lumMod val="75000"/>
                  </a:schemeClr>
                </a:solidFill>
              </a:rPr>
              <a:t>Transparent </a:t>
            </a:r>
            <a:r>
              <a:rPr lang="en-US" dirty="0" err="1" smtClean="0">
                <a:solidFill>
                  <a:schemeClr val="bg1">
                    <a:lumMod val="75000"/>
                  </a:schemeClr>
                </a:solidFill>
              </a:rPr>
              <a:t>photodetectors</a:t>
            </a:r>
            <a:r>
              <a:rPr lang="en-US" dirty="0" smtClean="0">
                <a:solidFill>
                  <a:schemeClr val="bg1">
                    <a:lumMod val="75000"/>
                  </a:schemeClr>
                </a:solidFill>
              </a:rPr>
              <a:t> with oxides</a:t>
            </a:r>
          </a:p>
          <a:p>
            <a:pPr marL="463550" indent="-463550">
              <a:lnSpc>
                <a:spcPct val="150000"/>
              </a:lnSpc>
              <a:buFont typeface="Wingdings" panose="05000000000000000000" pitchFamily="2" charset="2"/>
              <a:buChar char="v"/>
            </a:pPr>
            <a:r>
              <a:rPr lang="en-US" dirty="0" smtClean="0">
                <a:solidFill>
                  <a:schemeClr val="bg1">
                    <a:lumMod val="75000"/>
                  </a:schemeClr>
                </a:solidFill>
              </a:rPr>
              <a:t>Summary </a:t>
            </a:r>
            <a:endParaRPr lang="en-US" dirty="0">
              <a:solidFill>
                <a:schemeClr val="bg1">
                  <a:lumMod val="75000"/>
                </a:schemeClr>
              </a:solidFill>
            </a:endParaRPr>
          </a:p>
        </p:txBody>
      </p:sp>
      <p:sp>
        <p:nvSpPr>
          <p:cNvPr id="3" name="スライド番号プレースホルダ 2"/>
          <p:cNvSpPr>
            <a:spLocks noGrp="1"/>
          </p:cNvSpPr>
          <p:nvPr>
            <p:ph type="sldNum" sz="quarter" idx="12"/>
          </p:nvPr>
        </p:nvSpPr>
        <p:spPr/>
        <p:txBody>
          <a:bodyPr/>
          <a:lstStyle/>
          <a:p>
            <a:fld id="{41572BE0-A79D-4406-A4A1-EA02743955AE}" type="slidenum">
              <a:rPr lang="en-US" smtClean="0"/>
              <a:pPr/>
              <a:t>8</a:t>
            </a:fld>
            <a:endParaRPr lang="en-US" dirty="0"/>
          </a:p>
        </p:txBody>
      </p:sp>
      <p:sp>
        <p:nvSpPr>
          <p:cNvPr id="6" name="Rectangle 94"/>
          <p:cNvSpPr>
            <a:spLocks noChangeArrowheads="1"/>
          </p:cNvSpPr>
          <p:nvPr/>
        </p:nvSpPr>
        <p:spPr bwMode="auto">
          <a:xfrm>
            <a:off x="914400" y="5461337"/>
            <a:ext cx="6477000" cy="1015663"/>
          </a:xfrm>
          <a:prstGeom prst="rect">
            <a:avLst/>
          </a:prstGeom>
          <a:noFill/>
          <a:ln w="9525">
            <a:noFill/>
            <a:miter lim="800000"/>
            <a:headEnd/>
            <a:tailEnd/>
          </a:ln>
        </p:spPr>
        <p:txBody>
          <a:bodyPr wrap="square">
            <a:spAutoFit/>
          </a:bodyPr>
          <a:lstStyle/>
          <a:p>
            <a:r>
              <a:rPr lang="en-US" sz="2000" b="1" dirty="0" smtClean="0">
                <a:latin typeface="Calibri" pitchFamily="34" charset="0"/>
              </a:rPr>
              <a:t>References</a:t>
            </a:r>
          </a:p>
          <a:p>
            <a:pPr marL="176213" indent="-176213">
              <a:buFont typeface="Arial" pitchFamily="34" charset="0"/>
              <a:buChar char="•"/>
            </a:pPr>
            <a:r>
              <a:rPr lang="en-US" sz="2000" dirty="0" smtClean="0">
                <a:latin typeface="Calibri" pitchFamily="34" charset="0"/>
              </a:rPr>
              <a:t>Japanese </a:t>
            </a:r>
            <a:r>
              <a:rPr lang="en-US" sz="2000" dirty="0">
                <a:latin typeface="Calibri" pitchFamily="34" charset="0"/>
              </a:rPr>
              <a:t>patent</a:t>
            </a:r>
            <a:r>
              <a:rPr lang="en-US" sz="2000" dirty="0" smtClean="0">
                <a:latin typeface="Calibri" pitchFamily="34" charset="0"/>
              </a:rPr>
              <a:t>: Application </a:t>
            </a:r>
            <a:r>
              <a:rPr lang="en-US" sz="2000" dirty="0">
                <a:latin typeface="Calibri" pitchFamily="34" charset="0"/>
              </a:rPr>
              <a:t>number (2014) 39325 </a:t>
            </a:r>
          </a:p>
          <a:p>
            <a:pPr marL="176213" indent="-176213">
              <a:buFont typeface="Arial" pitchFamily="34" charset="0"/>
              <a:buChar char="•"/>
            </a:pPr>
            <a:r>
              <a:rPr lang="en-US" sz="2000" dirty="0" smtClean="0">
                <a:latin typeface="Calibri" pitchFamily="34" charset="0"/>
              </a:rPr>
              <a:t>S</a:t>
            </a:r>
            <a:r>
              <a:rPr lang="en-US" sz="2000" dirty="0">
                <a:latin typeface="Calibri" pitchFamily="34" charset="0"/>
              </a:rPr>
              <a:t>. Ishii, et al, </a:t>
            </a:r>
            <a:r>
              <a:rPr lang="en-US" sz="2000" dirty="0" smtClean="0">
                <a:latin typeface="Calibri" pitchFamily="34" charset="0"/>
              </a:rPr>
              <a:t>under review (2014)</a:t>
            </a:r>
            <a:endParaRPr lang="en-US" sz="2000" dirty="0">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dirty="0" smtClean="0"/>
              <a:t>MIM </a:t>
            </a:r>
            <a:r>
              <a:rPr lang="en-US" dirty="0" err="1" smtClean="0"/>
              <a:t>photodetector</a:t>
            </a:r>
            <a:r>
              <a:rPr lang="en-US" dirty="0" smtClean="0"/>
              <a:t> for optical waveguides</a:t>
            </a:r>
            <a:endParaRPr lang="en-US" dirty="0"/>
          </a:p>
        </p:txBody>
      </p:sp>
      <p:sp>
        <p:nvSpPr>
          <p:cNvPr id="4" name="スライド番号プレースホルダー 3"/>
          <p:cNvSpPr>
            <a:spLocks noGrp="1"/>
          </p:cNvSpPr>
          <p:nvPr>
            <p:ph type="sldNum" sz="quarter" idx="12"/>
          </p:nvPr>
        </p:nvSpPr>
        <p:spPr/>
        <p:txBody>
          <a:bodyPr/>
          <a:lstStyle/>
          <a:p>
            <a:fld id="{41572BE0-A79D-4406-A4A1-EA02743955AE}" type="slidenum">
              <a:rPr lang="en-US" smtClean="0"/>
              <a:pPr/>
              <a:t>9</a:t>
            </a:fld>
            <a:endParaRPr lang="en-US" dirty="0"/>
          </a:p>
        </p:txBody>
      </p:sp>
      <p:pic>
        <p:nvPicPr>
          <p:cNvPr id="9" name="Picture 2" descr="futuristic silicon photonics chip"/>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 y="2286000"/>
            <a:ext cx="3837409" cy="2667000"/>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正方形/長方形 9"/>
          <p:cNvSpPr/>
          <p:nvPr/>
        </p:nvSpPr>
        <p:spPr>
          <a:xfrm>
            <a:off x="2590800" y="4648200"/>
            <a:ext cx="1117037" cy="276999"/>
          </a:xfrm>
          <a:prstGeom prst="rect">
            <a:avLst/>
          </a:prstGeom>
        </p:spPr>
        <p:txBody>
          <a:bodyPr wrap="none">
            <a:spAutoFit/>
          </a:bodyPr>
          <a:lstStyle/>
          <a:p>
            <a:r>
              <a:rPr lang="en-US" sz="1200" dirty="0" smtClean="0">
                <a:solidFill>
                  <a:prstClr val="black"/>
                </a:solidFill>
              </a:rPr>
              <a:t>Copyright: IBM</a:t>
            </a:r>
            <a:endParaRPr lang="en-US" sz="1600" dirty="0"/>
          </a:p>
        </p:txBody>
      </p:sp>
      <p:sp>
        <p:nvSpPr>
          <p:cNvPr id="11" name="正方形/長方形 10"/>
          <p:cNvSpPr/>
          <p:nvPr/>
        </p:nvSpPr>
        <p:spPr>
          <a:xfrm>
            <a:off x="228600" y="1219200"/>
            <a:ext cx="3777645" cy="707886"/>
          </a:xfrm>
          <a:prstGeom prst="rect">
            <a:avLst/>
          </a:prstGeom>
          <a:solidFill>
            <a:schemeClr val="accent5">
              <a:lumMod val="20000"/>
              <a:lumOff val="80000"/>
            </a:schemeClr>
          </a:solidFill>
        </p:spPr>
        <p:txBody>
          <a:bodyPr wrap="square">
            <a:spAutoFit/>
          </a:bodyPr>
          <a:lstStyle/>
          <a:p>
            <a:r>
              <a:rPr lang="en-US" altLang="ja-JP" sz="2000" dirty="0"/>
              <a:t>Metals are everywhere on </a:t>
            </a:r>
            <a:r>
              <a:rPr lang="en-US" altLang="ja-JP" sz="2000" dirty="0" err="1"/>
              <a:t>opto</a:t>
            </a:r>
            <a:r>
              <a:rPr lang="en-US" altLang="ja-JP" sz="2000" dirty="0"/>
              <a:t>-electronic chips</a:t>
            </a:r>
          </a:p>
        </p:txBody>
      </p:sp>
      <p:grpSp>
        <p:nvGrpSpPr>
          <p:cNvPr id="17" name="グループ化 16"/>
          <p:cNvGrpSpPr/>
          <p:nvPr/>
        </p:nvGrpSpPr>
        <p:grpSpPr>
          <a:xfrm>
            <a:off x="381000" y="762000"/>
            <a:ext cx="8605520" cy="5638800"/>
            <a:chOff x="381000" y="762000"/>
            <a:chExt cx="8605520" cy="5638800"/>
          </a:xfrm>
        </p:grpSpPr>
        <p:pic>
          <p:nvPicPr>
            <p:cNvPr id="396291" name="Picture 3"/>
            <p:cNvPicPr>
              <a:picLocks noChangeAspect="1" noChangeArrowheads="1"/>
            </p:cNvPicPr>
            <p:nvPr/>
          </p:nvPicPr>
          <p:blipFill rotWithShape="1">
            <a:blip r:embed="rId3" cstate="screen">
              <a:extLst>
                <a:ext uri="{28A0092B-C50C-407E-A947-70E740481C1C}">
                  <a14:useLocalDpi xmlns:a14="http://schemas.microsoft.com/office/drawing/2010/main" xmlns="" val="0"/>
                </a:ext>
              </a:extLst>
            </a:blip>
            <a:srcRect/>
            <a:stretch/>
          </p:blipFill>
          <p:spPr bwMode="auto">
            <a:xfrm>
              <a:off x="4648200" y="3886200"/>
              <a:ext cx="2087725" cy="1419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テキスト ボックス 2"/>
            <p:cNvSpPr txBox="1"/>
            <p:nvPr/>
          </p:nvSpPr>
          <p:spPr>
            <a:xfrm>
              <a:off x="381000" y="6019800"/>
              <a:ext cx="4038734" cy="369332"/>
            </a:xfrm>
            <a:prstGeom prst="rect">
              <a:avLst/>
            </a:prstGeom>
            <a:noFill/>
          </p:spPr>
          <p:txBody>
            <a:bodyPr wrap="none" rtlCol="0">
              <a:spAutoFit/>
            </a:bodyPr>
            <a:lstStyle/>
            <a:p>
              <a:r>
                <a:rPr lang="en-US" dirty="0" smtClean="0"/>
                <a:t>Ishii and Inoue, patent application (2014)</a:t>
              </a:r>
              <a:endParaRPr lang="en-US" dirty="0"/>
            </a:p>
          </p:txBody>
        </p:sp>
        <p:pic>
          <p:nvPicPr>
            <p:cNvPr id="413698"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094722" y="762000"/>
              <a:ext cx="3475108" cy="304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3" name="Picture 4"/>
            <p:cNvPicPr>
              <a:picLocks noChangeAspect="1" noChangeArrowheads="1"/>
            </p:cNvPicPr>
            <p:nvPr/>
          </p:nvPicPr>
          <p:blipFill rotWithShape="1">
            <a:blip r:embed="rId5" cstate="screen">
              <a:extLst>
                <a:ext uri="{28A0092B-C50C-407E-A947-70E740481C1C}">
                  <a14:useLocalDpi xmlns:a14="http://schemas.microsoft.com/office/drawing/2010/main" xmlns="" val="0"/>
                </a:ext>
              </a:extLst>
            </a:blip>
            <a:srcRect/>
            <a:stretch/>
          </p:blipFill>
          <p:spPr bwMode="auto">
            <a:xfrm>
              <a:off x="7086600" y="3505200"/>
              <a:ext cx="1676400" cy="20172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Content Placeholder 2"/>
            <p:cNvSpPr txBox="1">
              <a:spLocks/>
            </p:cNvSpPr>
            <p:nvPr/>
          </p:nvSpPr>
          <p:spPr>
            <a:xfrm>
              <a:off x="4343400" y="5638800"/>
              <a:ext cx="4643120" cy="762000"/>
            </a:xfrm>
            <a:prstGeom prst="rect">
              <a:avLst/>
            </a:prstGeom>
            <a:solidFill>
              <a:srgbClr val="FFCC99"/>
            </a:solidFill>
          </p:spPr>
          <p:txBody>
            <a:bodyPr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sz="2200" dirty="0" smtClean="0">
                  <a:solidFill>
                    <a:prstClr val="black"/>
                  </a:solidFill>
                  <a:latin typeface="Calibri" pitchFamily="34" charset="0"/>
                  <a:cs typeface="Arial" pitchFamily="34" charset="0"/>
                </a:rPr>
                <a:t>Hot electrons excited in metal films by the evanescent field of guided light</a:t>
              </a:r>
            </a:p>
            <a:p>
              <a:pPr>
                <a:buNone/>
              </a:pPr>
              <a:endParaRPr lang="en-US" sz="2400" dirty="0" smtClean="0"/>
            </a:p>
          </p:txBody>
        </p:sp>
      </p:grpSp>
    </p:spTree>
    <p:extLst>
      <p:ext uri="{BB962C8B-B14F-4D97-AF65-F5344CB8AC3E}">
        <p14:creationId xmlns:p14="http://schemas.microsoft.com/office/powerpoint/2010/main" xmlns="" val="731983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dirty="0" smtClean="0"/>
              <a:t>Device fabrication</a:t>
            </a:r>
            <a:endParaRPr lang="en-US" dirty="0"/>
          </a:p>
        </p:txBody>
      </p:sp>
      <p:sp>
        <p:nvSpPr>
          <p:cNvPr id="4" name="スライド番号プレースホルダー 3"/>
          <p:cNvSpPr>
            <a:spLocks noGrp="1"/>
          </p:cNvSpPr>
          <p:nvPr>
            <p:ph type="sldNum" sz="quarter" idx="12"/>
          </p:nvPr>
        </p:nvSpPr>
        <p:spPr/>
        <p:txBody>
          <a:bodyPr/>
          <a:lstStyle/>
          <a:p>
            <a:fld id="{41572BE0-A79D-4406-A4A1-EA02743955AE}" type="slidenum">
              <a:rPr lang="en-US" smtClean="0"/>
              <a:pPr/>
              <a:t>10</a:t>
            </a:fld>
            <a:endParaRPr lang="en-US" dirty="0"/>
          </a:p>
        </p:txBody>
      </p:sp>
      <p:pic>
        <p:nvPicPr>
          <p:cNvPr id="398339" name="Picture 3"/>
          <p:cNvPicPr>
            <a:picLocks noChangeAspect="1" noChangeArrowheads="1"/>
          </p:cNvPicPr>
          <p:nvPr/>
        </p:nvPicPr>
        <p:blipFill rotWithShape="1">
          <a:blip r:embed="rId2" cstate="screen">
            <a:extLst>
              <a:ext uri="{28A0092B-C50C-407E-A947-70E740481C1C}">
                <a14:useLocalDpi xmlns:a14="http://schemas.microsoft.com/office/drawing/2010/main" xmlns=""/>
              </a:ext>
            </a:extLst>
          </a:blip>
          <a:srcRect l="7310" t="13530" r="7300" b="11569"/>
          <a:stretch/>
        </p:blipFill>
        <p:spPr bwMode="auto">
          <a:xfrm>
            <a:off x="152401" y="914400"/>
            <a:ext cx="4876800" cy="36243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正方形/長方形 7"/>
          <p:cNvSpPr/>
          <p:nvPr/>
        </p:nvSpPr>
        <p:spPr>
          <a:xfrm>
            <a:off x="6019801" y="990600"/>
            <a:ext cx="2438400" cy="2862322"/>
          </a:xfrm>
          <a:prstGeom prst="rect">
            <a:avLst/>
          </a:prstGeom>
          <a:noFill/>
        </p:spPr>
        <p:style>
          <a:lnRef idx="2">
            <a:schemeClr val="dk1"/>
          </a:lnRef>
          <a:fillRef idx="1">
            <a:schemeClr val="lt1"/>
          </a:fillRef>
          <a:effectRef idx="0">
            <a:schemeClr val="dk1"/>
          </a:effectRef>
          <a:fontRef idx="minor">
            <a:schemeClr val="dk1"/>
          </a:fontRef>
        </p:style>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sz="1800" b="0" i="0" u="none" strike="noStrike" kern="0" cap="none" spc="0" normalizeH="0" baseline="0" noProof="0" dirty="0" smtClean="0">
                <a:ln>
                  <a:noFill/>
                </a:ln>
                <a:solidFill>
                  <a:prstClr val="black"/>
                </a:solidFill>
                <a:effectLst/>
                <a:uLnTx/>
                <a:uFillTx/>
              </a:rPr>
              <a:t>SU-8 waveguide:</a:t>
            </a:r>
          </a:p>
          <a:p>
            <a:pPr lvl="1" indent="-185738">
              <a:defRPr/>
            </a:pPr>
            <a:r>
              <a:rPr kumimoji="1" lang="en-US" b="0" i="0" u="none" strike="noStrike" kern="0" cap="none" spc="0" normalizeH="0" baseline="0" noProof="0" dirty="0" smtClean="0">
                <a:ln>
                  <a:noFill/>
                </a:ln>
                <a:solidFill>
                  <a:prstClr val="black"/>
                </a:solidFill>
                <a:effectLst/>
                <a:uLnTx/>
                <a:uFillTx/>
              </a:rPr>
              <a:t>Height: 1.53 </a:t>
            </a:r>
            <a:r>
              <a:rPr kumimoji="1" lang="en-US" b="0" i="0" u="none" strike="noStrike" kern="0" cap="none" spc="0" normalizeH="0" baseline="0" noProof="0" dirty="0" smtClean="0">
                <a:ln>
                  <a:noFill/>
                </a:ln>
                <a:solidFill>
                  <a:prstClr val="black"/>
                </a:solidFill>
                <a:effectLst/>
                <a:uLnTx/>
                <a:uFillTx/>
                <a:sym typeface="Symbol"/>
              </a:rPr>
              <a:t></a:t>
            </a:r>
            <a:r>
              <a:rPr kumimoji="1" lang="en-US" b="0" i="0" u="none" strike="noStrike" kern="0" cap="none" spc="0" normalizeH="0" baseline="0" noProof="0" dirty="0" smtClean="0">
                <a:ln>
                  <a:noFill/>
                </a:ln>
                <a:solidFill>
                  <a:prstClr val="black"/>
                </a:solidFill>
                <a:effectLst/>
                <a:uLnTx/>
                <a:uFillTx/>
              </a:rPr>
              <a:t>m</a:t>
            </a:r>
          </a:p>
          <a:p>
            <a:pPr lvl="1" indent="-185738">
              <a:defRPr/>
            </a:pPr>
            <a:r>
              <a:rPr kumimoji="1" lang="en-US" kern="0" dirty="0" smtClean="0">
                <a:solidFill>
                  <a:prstClr val="black"/>
                </a:solidFill>
              </a:rPr>
              <a:t>Ave.</a:t>
            </a:r>
            <a:r>
              <a:rPr kumimoji="1" lang="en-US" b="0" i="0" u="none" strike="noStrike" kern="0" cap="none" spc="0" normalizeH="0" baseline="0" noProof="0" dirty="0" smtClean="0">
                <a:ln>
                  <a:noFill/>
                </a:ln>
                <a:solidFill>
                  <a:prstClr val="black"/>
                </a:solidFill>
                <a:effectLst/>
                <a:uLnTx/>
                <a:uFillTx/>
              </a:rPr>
              <a:t> width: 6.5 </a:t>
            </a:r>
            <a:r>
              <a:rPr kumimoji="1" lang="en-US" b="0" i="0" u="none" strike="noStrike" kern="0" cap="none" spc="0" normalizeH="0" baseline="0" noProof="0" dirty="0" smtClean="0">
                <a:ln>
                  <a:noFill/>
                </a:ln>
                <a:solidFill>
                  <a:prstClr val="black"/>
                </a:solidFill>
                <a:effectLst/>
                <a:uLnTx/>
                <a:uFillTx/>
                <a:sym typeface="Symbol"/>
              </a:rPr>
              <a:t></a:t>
            </a:r>
            <a:r>
              <a:rPr kumimoji="1" lang="en-US" b="0" i="0" u="none" strike="noStrike" kern="0" cap="none" spc="0" normalizeH="0" baseline="0" noProof="0" dirty="0" smtClean="0">
                <a:ln>
                  <a:noFill/>
                </a:ln>
                <a:solidFill>
                  <a:prstClr val="black"/>
                </a:solidFill>
                <a:effectLst/>
                <a:uLnTx/>
                <a:uFillTx/>
              </a:rPr>
              <a:t>m</a:t>
            </a:r>
          </a:p>
          <a:p>
            <a:pPr lvl="1" indent="-457200">
              <a:defRPr/>
            </a:pPr>
            <a:endParaRPr kumimoji="1" lang="en-US" kern="0" dirty="0" smtClean="0">
              <a:solidFill>
                <a:prstClr val="black"/>
              </a:solidFill>
            </a:endParaRPr>
          </a:p>
          <a:p>
            <a:pPr lvl="1" indent="-457200">
              <a:defRPr/>
            </a:pPr>
            <a:r>
              <a:rPr kumimoji="1" lang="en-US" kern="0" dirty="0" smtClean="0">
                <a:solidFill>
                  <a:prstClr val="black"/>
                </a:solidFill>
              </a:rPr>
              <a:t>Film thicknesses:</a:t>
            </a:r>
            <a:endParaRPr kumimoji="1" lang="en-US" kern="0" dirty="0">
              <a:solidFill>
                <a:prstClr val="black"/>
              </a:solidFill>
            </a:endParaRPr>
          </a:p>
          <a:p>
            <a:pPr lvl="1" indent="-185738">
              <a:defRPr/>
            </a:pPr>
            <a:r>
              <a:rPr kumimoji="1" lang="en-US" kern="0" dirty="0">
                <a:solidFill>
                  <a:prstClr val="black"/>
                </a:solidFill>
              </a:rPr>
              <a:t>Top (Ti): 25 nm</a:t>
            </a:r>
          </a:p>
          <a:p>
            <a:pPr lvl="1" indent="-185738">
              <a:defRPr/>
            </a:pPr>
            <a:r>
              <a:rPr kumimoji="1" lang="en-US" kern="0" dirty="0">
                <a:solidFill>
                  <a:prstClr val="black"/>
                </a:solidFill>
              </a:rPr>
              <a:t>Middle (</a:t>
            </a:r>
            <a:r>
              <a:rPr kumimoji="1" lang="en-US" kern="0" dirty="0" smtClean="0">
                <a:solidFill>
                  <a:prstClr val="black"/>
                </a:solidFill>
              </a:rPr>
              <a:t>SiO</a:t>
            </a:r>
            <a:r>
              <a:rPr lang="en-US" altLang="ja-JP" baseline="-25000" dirty="0" smtClean="0"/>
              <a:t>2</a:t>
            </a:r>
            <a:r>
              <a:rPr kumimoji="1" lang="en-US" kern="0" dirty="0" smtClean="0">
                <a:solidFill>
                  <a:prstClr val="black"/>
                </a:solidFill>
              </a:rPr>
              <a:t>): </a:t>
            </a:r>
            <a:r>
              <a:rPr kumimoji="1" lang="en-US" kern="0" dirty="0">
                <a:solidFill>
                  <a:prstClr val="black"/>
                </a:solidFill>
              </a:rPr>
              <a:t>10 nm</a:t>
            </a:r>
          </a:p>
          <a:p>
            <a:pPr lvl="1" indent="-185738">
              <a:defRPr/>
            </a:pPr>
            <a:r>
              <a:rPr kumimoji="1" lang="en-US" kern="0" dirty="0">
                <a:solidFill>
                  <a:prstClr val="black"/>
                </a:solidFill>
              </a:rPr>
              <a:t>Bottom (Au): 20 </a:t>
            </a:r>
            <a:r>
              <a:rPr kumimoji="1" lang="en-US" kern="0" dirty="0" smtClean="0">
                <a:solidFill>
                  <a:prstClr val="black"/>
                </a:solidFill>
              </a:rPr>
              <a:t>nm</a:t>
            </a:r>
          </a:p>
          <a:p>
            <a:pPr lvl="1" indent="-457200">
              <a:defRPr/>
            </a:pPr>
            <a:endParaRPr kumimoji="1" lang="en-US" kern="0" dirty="0" smtClean="0">
              <a:solidFill>
                <a:prstClr val="black"/>
              </a:solidFill>
            </a:endParaRPr>
          </a:p>
          <a:p>
            <a:pPr lvl="1" indent="-457200">
              <a:defRPr/>
            </a:pPr>
            <a:r>
              <a:rPr kumimoji="1" lang="en-US" kern="0" dirty="0" smtClean="0">
                <a:solidFill>
                  <a:prstClr val="black"/>
                </a:solidFill>
              </a:rPr>
              <a:t>Film widths: 5 </a:t>
            </a:r>
            <a:r>
              <a:rPr kumimoji="1" lang="en-US" kern="0" dirty="0" smtClean="0">
                <a:solidFill>
                  <a:prstClr val="black"/>
                </a:solidFill>
                <a:sym typeface="Symbol"/>
              </a:rPr>
              <a:t></a:t>
            </a:r>
            <a:r>
              <a:rPr kumimoji="1" lang="en-US" kern="0" dirty="0" smtClean="0">
                <a:solidFill>
                  <a:prstClr val="black"/>
                </a:solidFill>
              </a:rPr>
              <a:t>m</a:t>
            </a:r>
          </a:p>
        </p:txBody>
      </p:sp>
      <p:pic>
        <p:nvPicPr>
          <p:cNvPr id="39731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81600" y="4114800"/>
            <a:ext cx="3916656" cy="2282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2"/>
          <p:cNvPicPr>
            <a:picLocks noChangeAspect="1" noChangeArrowheads="1"/>
          </p:cNvPicPr>
          <p:nvPr/>
        </p:nvPicPr>
        <p:blipFill rotWithShape="1">
          <a:blip r:embed="rId4" cstate="screen">
            <a:extLst>
              <a:ext uri="{28A0092B-C50C-407E-A947-70E740481C1C}">
                <a14:useLocalDpi xmlns:a14="http://schemas.microsoft.com/office/drawing/2010/main" xmlns="" val="0"/>
              </a:ext>
            </a:extLst>
          </a:blip>
          <a:srcRect/>
          <a:stretch/>
        </p:blipFill>
        <p:spPr bwMode="auto">
          <a:xfrm>
            <a:off x="1619800" y="4669714"/>
            <a:ext cx="2094397" cy="1740667"/>
          </a:xfrm>
          <a:prstGeom prst="rect">
            <a:avLst/>
          </a:prstGeom>
          <a:noFill/>
          <a:ln w="28575">
            <a:solidFill>
              <a:schemeClr val="accent1"/>
            </a:solidFill>
            <a:miter lim="800000"/>
            <a:headEnd/>
            <a:tailEnd/>
          </a:ln>
          <a:effectLst>
            <a:glow rad="635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xmlns="" val="110861137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dirty="0" err="1" smtClean="0"/>
              <a:t>Photodetection</a:t>
            </a:r>
            <a:endParaRPr lang="en-US" dirty="0"/>
          </a:p>
        </p:txBody>
      </p:sp>
      <p:sp>
        <p:nvSpPr>
          <p:cNvPr id="4" name="スライド番号プレースホルダー 3"/>
          <p:cNvSpPr>
            <a:spLocks noGrp="1"/>
          </p:cNvSpPr>
          <p:nvPr>
            <p:ph type="sldNum" sz="quarter" idx="12"/>
          </p:nvPr>
        </p:nvSpPr>
        <p:spPr/>
        <p:txBody>
          <a:bodyPr/>
          <a:lstStyle/>
          <a:p>
            <a:fld id="{41572BE0-A79D-4406-A4A1-EA02743955AE}" type="slidenum">
              <a:rPr lang="en-US" smtClean="0"/>
              <a:pPr/>
              <a:t>11</a:t>
            </a:fld>
            <a:endParaRPr lang="en-US" dirty="0"/>
          </a:p>
        </p:txBody>
      </p:sp>
      <p:cxnSp>
        <p:nvCxnSpPr>
          <p:cNvPr id="18" name="直線コネクタ 17"/>
          <p:cNvCxnSpPr/>
          <p:nvPr/>
        </p:nvCxnSpPr>
        <p:spPr>
          <a:xfrm flipV="1">
            <a:off x="8269690" y="3381102"/>
            <a:ext cx="0" cy="92305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flipV="1">
            <a:off x="7039547" y="3381102"/>
            <a:ext cx="0" cy="92051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flipH="1">
            <a:off x="7039548" y="4301616"/>
            <a:ext cx="12301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矢印コネクタ 20"/>
          <p:cNvCxnSpPr/>
          <p:nvPr/>
        </p:nvCxnSpPr>
        <p:spPr>
          <a:xfrm>
            <a:off x="7455217" y="4301616"/>
            <a:ext cx="498154"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円/楕円 21"/>
          <p:cNvSpPr/>
          <p:nvPr/>
        </p:nvSpPr>
        <p:spPr>
          <a:xfrm>
            <a:off x="8040813" y="3698977"/>
            <a:ext cx="421795" cy="432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テキスト ボックス 22"/>
          <p:cNvSpPr txBox="1"/>
          <p:nvPr/>
        </p:nvSpPr>
        <p:spPr>
          <a:xfrm>
            <a:off x="8016032" y="3714922"/>
            <a:ext cx="472527" cy="400110"/>
          </a:xfrm>
          <a:prstGeom prst="rect">
            <a:avLst/>
          </a:prstGeom>
          <a:noFill/>
        </p:spPr>
        <p:txBody>
          <a:bodyPr wrap="square" rtlCol="0">
            <a:spAutoFit/>
          </a:bodyPr>
          <a:lstStyle/>
          <a:p>
            <a:pPr algn="ctr"/>
            <a:r>
              <a:rPr lang="en-US" altLang="ja-JP" sz="2000" b="1" dirty="0" smtClean="0"/>
              <a:t>A</a:t>
            </a:r>
            <a:endParaRPr lang="en-US" sz="2000" b="1" dirty="0"/>
          </a:p>
        </p:txBody>
      </p:sp>
      <p:sp>
        <p:nvSpPr>
          <p:cNvPr id="24" name="テキスト ボックス 23"/>
          <p:cNvSpPr txBox="1"/>
          <p:nvPr/>
        </p:nvSpPr>
        <p:spPr>
          <a:xfrm>
            <a:off x="7317657" y="3842630"/>
            <a:ext cx="708423" cy="400110"/>
          </a:xfrm>
          <a:prstGeom prst="rect">
            <a:avLst/>
          </a:prstGeom>
          <a:noFill/>
        </p:spPr>
        <p:txBody>
          <a:bodyPr wrap="square" rtlCol="0">
            <a:spAutoFit/>
          </a:bodyPr>
          <a:lstStyle/>
          <a:p>
            <a:pPr algn="ctr"/>
            <a:r>
              <a:rPr lang="en-US" altLang="ja-JP" sz="2000" b="1" dirty="0" smtClean="0"/>
              <a:t>I &gt; 0</a:t>
            </a:r>
            <a:endParaRPr lang="en-US" sz="2000" b="1" dirty="0"/>
          </a:p>
        </p:txBody>
      </p:sp>
      <p:pic>
        <p:nvPicPr>
          <p:cNvPr id="408579" name="Picture 3" descr="E:\papers\paper_MIM_detector\figs\devices-08.png"/>
          <p:cNvPicPr>
            <a:picLocks noChangeAspect="1" noChangeArrowheads="1"/>
          </p:cNvPicPr>
          <p:nvPr/>
        </p:nvPicPr>
        <p:blipFill rotWithShape="1">
          <a:blip r:embed="rId3" cstate="screen">
            <a:extLst>
              <a:ext uri="{28A0092B-C50C-407E-A947-70E740481C1C}">
                <a14:useLocalDpi xmlns:a14="http://schemas.microsoft.com/office/drawing/2010/main" xmlns="" val="0"/>
              </a:ext>
            </a:extLst>
          </a:blip>
          <a:srcRect t="3533" b="1948"/>
          <a:stretch/>
        </p:blipFill>
        <p:spPr bwMode="auto">
          <a:xfrm>
            <a:off x="487679" y="935313"/>
            <a:ext cx="5105401" cy="3941487"/>
          </a:xfrm>
          <a:prstGeom prst="rect">
            <a:avLst/>
          </a:prstGeom>
          <a:noFill/>
          <a:extLst>
            <a:ext uri="{909E8E84-426E-40DD-AFC4-6F175D3DCCD1}">
              <a14:hiddenFill xmlns:a14="http://schemas.microsoft.com/office/drawing/2010/main" xmlns="">
                <a:solidFill>
                  <a:srgbClr val="FFFFFF"/>
                </a:solidFill>
              </a14:hiddenFill>
            </a:ext>
          </a:extLst>
        </p:spPr>
      </p:pic>
      <p:grpSp>
        <p:nvGrpSpPr>
          <p:cNvPr id="5" name="グループ化 4"/>
          <p:cNvGrpSpPr/>
          <p:nvPr/>
        </p:nvGrpSpPr>
        <p:grpSpPr>
          <a:xfrm>
            <a:off x="6670447" y="1992625"/>
            <a:ext cx="1860421" cy="1811498"/>
            <a:chOff x="6245610" y="3611215"/>
            <a:chExt cx="2168667" cy="2471002"/>
          </a:xfrm>
        </p:grpSpPr>
        <p:sp>
          <p:nvSpPr>
            <p:cNvPr id="35" name="正方形/長方形 34"/>
            <p:cNvSpPr/>
            <p:nvPr/>
          </p:nvSpPr>
          <p:spPr>
            <a:xfrm>
              <a:off x="6245610" y="4115271"/>
              <a:ext cx="720000" cy="1440000"/>
            </a:xfrm>
            <a:prstGeom prst="rect">
              <a:avLst/>
            </a:prstGeom>
            <a:solidFill>
              <a:srgbClr val="FFC611"/>
            </a:solidFill>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ja-JP" sz="1600" dirty="0" smtClean="0"/>
                <a:t>Au</a:t>
              </a:r>
              <a:endParaRPr lang="en-US" sz="1600" dirty="0"/>
            </a:p>
          </p:txBody>
        </p:sp>
        <p:sp>
          <p:nvSpPr>
            <p:cNvPr id="36" name="正方形/長方形 35"/>
            <p:cNvSpPr/>
            <p:nvPr/>
          </p:nvSpPr>
          <p:spPr>
            <a:xfrm>
              <a:off x="7694277" y="4115271"/>
              <a:ext cx="720000" cy="1440000"/>
            </a:xfrm>
            <a:prstGeom prst="rect">
              <a:avLst/>
            </a:prstGeom>
            <a:solidFill>
              <a:schemeClr val="bg1">
                <a:lumMod val="85000"/>
              </a:schemeClr>
            </a:solidFill>
            <a:effectLst/>
          </p:spPr>
          <p:style>
            <a:lnRef idx="1">
              <a:schemeClr val="dk1"/>
            </a:lnRef>
            <a:fillRef idx="2">
              <a:schemeClr val="dk1"/>
            </a:fillRef>
            <a:effectRef idx="1">
              <a:schemeClr val="dk1"/>
            </a:effectRef>
            <a:fontRef idx="minor">
              <a:schemeClr val="dk1"/>
            </a:fontRef>
          </p:style>
          <p:txBody>
            <a:bodyPr rtlCol="0" anchor="ctr"/>
            <a:lstStyle/>
            <a:p>
              <a:pPr algn="ctr"/>
              <a:r>
                <a:rPr lang="en-US" altLang="ja-JP" sz="1600" dirty="0" smtClean="0"/>
                <a:t>Ti</a:t>
              </a:r>
              <a:endParaRPr lang="en-US" sz="1600" dirty="0"/>
            </a:p>
          </p:txBody>
        </p:sp>
        <p:sp>
          <p:nvSpPr>
            <p:cNvPr id="37" name="平行四辺形 36"/>
            <p:cNvSpPr/>
            <p:nvPr/>
          </p:nvSpPr>
          <p:spPr>
            <a:xfrm rot="5400000" flipH="1" flipV="1">
              <a:off x="6098776" y="4486716"/>
              <a:ext cx="2471002" cy="720000"/>
            </a:xfrm>
            <a:prstGeom prst="parallelogram">
              <a:avLst>
                <a:gd name="adj" fmla="val 37095"/>
              </a:avLst>
            </a:prstGeom>
            <a:solidFill>
              <a:schemeClr val="bg1">
                <a:lumMod val="50000"/>
              </a:schemeClr>
            </a:solidFill>
            <a:ln>
              <a:solidFill>
                <a:schemeClr val="tx1"/>
              </a:solidFill>
            </a:ln>
            <a:effectLst/>
          </p:spPr>
          <p:style>
            <a:lnRef idx="1">
              <a:schemeClr val="accent6"/>
            </a:lnRef>
            <a:fillRef idx="2">
              <a:schemeClr val="accent6"/>
            </a:fillRef>
            <a:effectRef idx="1">
              <a:schemeClr val="accent6"/>
            </a:effectRef>
            <a:fontRef idx="minor">
              <a:schemeClr val="dk1"/>
            </a:fontRef>
          </p:style>
          <p:txBody>
            <a:bodyPr vert="eaVert" rtlCol="0" anchor="ctr"/>
            <a:lstStyle/>
            <a:p>
              <a:pPr algn="ctr"/>
              <a:r>
                <a:rPr lang="en-US" altLang="ja-JP" sz="1600" dirty="0" smtClean="0"/>
                <a:t>SiO</a:t>
              </a:r>
              <a:r>
                <a:rPr lang="en-US" altLang="ja-JP" sz="1600" baseline="-25000" dirty="0" smtClean="0"/>
                <a:t>2</a:t>
              </a:r>
              <a:endParaRPr lang="en-US" sz="1600" baseline="-25000" dirty="0"/>
            </a:p>
          </p:txBody>
        </p:sp>
      </p:grpSp>
      <p:sp>
        <p:nvSpPr>
          <p:cNvPr id="50" name="Content Placeholder 2"/>
          <p:cNvSpPr txBox="1">
            <a:spLocks/>
          </p:cNvSpPr>
          <p:nvPr/>
        </p:nvSpPr>
        <p:spPr>
          <a:xfrm>
            <a:off x="225794" y="5081982"/>
            <a:ext cx="6098806" cy="1318818"/>
          </a:xfrm>
          <a:prstGeom prst="rect">
            <a:avLst/>
          </a:prstGeom>
          <a:solidFill>
            <a:srgbClr val="FFCC99"/>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
            </a:pPr>
            <a:r>
              <a:rPr lang="en-US" sz="2400" dirty="0" smtClean="0"/>
              <a:t>Photocurrent generation by the guided light</a:t>
            </a:r>
          </a:p>
          <a:p>
            <a:pPr>
              <a:buFont typeface="Wingdings" panose="05000000000000000000" pitchFamily="2" charset="2"/>
              <a:buChar char="§"/>
            </a:pPr>
            <a:r>
              <a:rPr lang="en-US" sz="2400" dirty="0" smtClean="0"/>
              <a:t>Positive bias↑ </a:t>
            </a:r>
            <a:r>
              <a:rPr lang="en-US" sz="2400" dirty="0"/>
              <a:t>=&gt; </a:t>
            </a:r>
            <a:r>
              <a:rPr lang="en-US" sz="2400" dirty="0" smtClean="0"/>
              <a:t>photocurrent ↑</a:t>
            </a:r>
          </a:p>
          <a:p>
            <a:pPr>
              <a:buFont typeface="Wingdings" panose="05000000000000000000" pitchFamily="2" charset="2"/>
              <a:buChar char="§"/>
            </a:pPr>
            <a:r>
              <a:rPr lang="en-US" sz="2400" dirty="0"/>
              <a:t>Open circuit voltage (</a:t>
            </a:r>
            <a:r>
              <a:rPr lang="en-US" sz="2400" dirty="0" err="1"/>
              <a:t>V</a:t>
            </a:r>
            <a:r>
              <a:rPr lang="en-US" sz="2400" baseline="-25000" dirty="0" err="1"/>
              <a:t>oc</a:t>
            </a:r>
            <a:r>
              <a:rPr lang="en-US" sz="2400" dirty="0"/>
              <a:t>) = -0.05 V </a:t>
            </a:r>
          </a:p>
        </p:txBody>
      </p:sp>
      <p:sp>
        <p:nvSpPr>
          <p:cNvPr id="25" name="Rectangle 7"/>
          <p:cNvSpPr/>
          <p:nvPr/>
        </p:nvSpPr>
        <p:spPr>
          <a:xfrm>
            <a:off x="2799080" y="1545180"/>
            <a:ext cx="422936" cy="338554"/>
          </a:xfrm>
          <a:prstGeom prst="rect">
            <a:avLst/>
          </a:prstGeom>
          <a:noFill/>
        </p:spPr>
        <p:txBody>
          <a:bodyPr wrap="none">
            <a:spAutoFit/>
          </a:bodyPr>
          <a:lstStyle/>
          <a:p>
            <a:pPr algn="r"/>
            <a:r>
              <a:rPr lang="en-US" sz="1600" dirty="0" err="1">
                <a:solidFill>
                  <a:srgbClr val="FF0000"/>
                </a:solidFill>
              </a:rPr>
              <a:t>V</a:t>
            </a:r>
            <a:r>
              <a:rPr lang="en-US" sz="1600" baseline="-25000" dirty="0" err="1">
                <a:solidFill>
                  <a:srgbClr val="FF0000"/>
                </a:solidFill>
              </a:rPr>
              <a:t>oc</a:t>
            </a:r>
            <a:endParaRPr lang="en-US" sz="1600" dirty="0">
              <a:latin typeface="Arial" pitchFamily="34" charset="0"/>
              <a:cs typeface="Arial" pitchFamily="34" charset="0"/>
            </a:endParaRPr>
          </a:p>
        </p:txBody>
      </p:sp>
      <p:cxnSp>
        <p:nvCxnSpPr>
          <p:cNvPr id="26" name="直線矢印コネクタ 25"/>
          <p:cNvCxnSpPr/>
          <p:nvPr/>
        </p:nvCxnSpPr>
        <p:spPr>
          <a:xfrm>
            <a:off x="3014333" y="1859280"/>
            <a:ext cx="0" cy="27432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テキスト ボックス 26"/>
          <p:cNvSpPr txBox="1"/>
          <p:nvPr/>
        </p:nvSpPr>
        <p:spPr>
          <a:xfrm>
            <a:off x="5656345" y="1140304"/>
            <a:ext cx="3487655" cy="400110"/>
          </a:xfrm>
          <a:prstGeom prst="rect">
            <a:avLst/>
          </a:prstGeom>
          <a:noFill/>
        </p:spPr>
        <p:txBody>
          <a:bodyPr wrap="square" rtlCol="0">
            <a:spAutoFit/>
          </a:bodyPr>
          <a:lstStyle/>
          <a:p>
            <a:pPr marL="182563" indent="-182563">
              <a:buFont typeface="Wingdings" panose="05000000000000000000" pitchFamily="2" charset="2"/>
              <a:buChar char="§"/>
            </a:pPr>
            <a:r>
              <a:rPr lang="en-US" sz="2000" dirty="0" smtClean="0"/>
              <a:t>Input wavelength: </a:t>
            </a:r>
            <a:r>
              <a:rPr lang="en-US" sz="2000" dirty="0">
                <a:sym typeface="Symbol"/>
              </a:rPr>
              <a:t></a:t>
            </a:r>
            <a:r>
              <a:rPr lang="en-US" sz="2000" dirty="0"/>
              <a:t> = 680 </a:t>
            </a:r>
            <a:r>
              <a:rPr lang="en-US" sz="2000" dirty="0" smtClean="0"/>
              <a:t>nm</a:t>
            </a:r>
            <a:endParaRPr lang="en-US" sz="2000" dirty="0"/>
          </a:p>
        </p:txBody>
      </p:sp>
      <p:pic>
        <p:nvPicPr>
          <p:cNvPr id="28" name="Picture 2"/>
          <p:cNvPicPr>
            <a:picLocks noChangeAspect="1" noChangeArrowheads="1"/>
          </p:cNvPicPr>
          <p:nvPr/>
        </p:nvPicPr>
        <p:blipFill rotWithShape="1">
          <a:blip r:embed="rId4" cstate="screen">
            <a:extLst>
              <a:ext uri="{28A0092B-C50C-407E-A947-70E740481C1C}">
                <a14:useLocalDpi xmlns:a14="http://schemas.microsoft.com/office/drawing/2010/main" xmlns="" val="0"/>
              </a:ext>
            </a:extLst>
          </a:blip>
          <a:srcRect/>
          <a:stretch/>
        </p:blipFill>
        <p:spPr bwMode="auto">
          <a:xfrm>
            <a:off x="6670447" y="4572000"/>
            <a:ext cx="2094397" cy="1740667"/>
          </a:xfrm>
          <a:prstGeom prst="rect">
            <a:avLst/>
          </a:prstGeom>
          <a:noFill/>
          <a:ln w="28575">
            <a:solidFill>
              <a:schemeClr val="accent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6713678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dirty="0" smtClean="0"/>
              <a:t>Wavelength dependence</a:t>
            </a:r>
            <a:endParaRPr lang="en-US" dirty="0"/>
          </a:p>
        </p:txBody>
      </p:sp>
      <p:sp>
        <p:nvSpPr>
          <p:cNvPr id="4" name="スライド番号プレースホルダー 3"/>
          <p:cNvSpPr>
            <a:spLocks noGrp="1"/>
          </p:cNvSpPr>
          <p:nvPr>
            <p:ph type="sldNum" sz="quarter" idx="12"/>
          </p:nvPr>
        </p:nvSpPr>
        <p:spPr/>
        <p:txBody>
          <a:bodyPr/>
          <a:lstStyle/>
          <a:p>
            <a:fld id="{41572BE0-A79D-4406-A4A1-EA02743955AE}" type="slidenum">
              <a:rPr lang="en-US" smtClean="0"/>
              <a:pPr/>
              <a:t>12</a:t>
            </a:fld>
            <a:endParaRPr lang="en-US" dirty="0"/>
          </a:p>
        </p:txBody>
      </p:sp>
      <p:pic>
        <p:nvPicPr>
          <p:cNvPr id="6" name="Picture 3"/>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a:stretch/>
        </p:blipFill>
        <p:spPr bwMode="auto">
          <a:xfrm>
            <a:off x="7162800" y="2286000"/>
            <a:ext cx="1707758" cy="11612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テキスト ボックス 4"/>
          <p:cNvSpPr txBox="1"/>
          <p:nvPr/>
        </p:nvSpPr>
        <p:spPr>
          <a:xfrm>
            <a:off x="228600" y="762000"/>
            <a:ext cx="4648200" cy="707886"/>
          </a:xfrm>
          <a:prstGeom prst="rect">
            <a:avLst/>
          </a:prstGeom>
          <a:noFill/>
        </p:spPr>
        <p:txBody>
          <a:bodyPr wrap="square" rtlCol="0">
            <a:spAutoFit/>
          </a:bodyPr>
          <a:lstStyle/>
          <a:p>
            <a:pPr marL="263525" indent="-263525">
              <a:buFont typeface="Wingdings" panose="05000000000000000000" pitchFamily="2" charset="2"/>
              <a:buChar char="§"/>
            </a:pPr>
            <a:r>
              <a:rPr lang="en-US" sz="2000" dirty="0" smtClean="0"/>
              <a:t>Input power: 0.1 </a:t>
            </a:r>
            <a:r>
              <a:rPr lang="en-US" sz="2000" dirty="0" err="1" smtClean="0"/>
              <a:t>mW</a:t>
            </a:r>
            <a:endParaRPr lang="en-US" sz="2000" dirty="0" smtClean="0"/>
          </a:p>
          <a:p>
            <a:pPr marL="263525" indent="-263525">
              <a:buFont typeface="Wingdings" panose="05000000000000000000" pitchFamily="2" charset="2"/>
              <a:buChar char="§"/>
            </a:pPr>
            <a:r>
              <a:rPr lang="en-US" sz="2000" dirty="0" smtClean="0"/>
              <a:t>Wavelength</a:t>
            </a:r>
            <a:r>
              <a:rPr lang="en-US" sz="2000" smtClean="0"/>
              <a:t>: 680, 760 </a:t>
            </a:r>
            <a:r>
              <a:rPr lang="en-US" sz="2000" dirty="0" smtClean="0"/>
              <a:t>&amp; 1064 nm</a:t>
            </a:r>
            <a:endParaRPr lang="en-US" sz="2000" dirty="0"/>
          </a:p>
        </p:txBody>
      </p:sp>
      <p:sp>
        <p:nvSpPr>
          <p:cNvPr id="8" name="Content Placeholder 2"/>
          <p:cNvSpPr txBox="1">
            <a:spLocks/>
          </p:cNvSpPr>
          <p:nvPr/>
        </p:nvSpPr>
        <p:spPr>
          <a:xfrm>
            <a:off x="1143000" y="5257800"/>
            <a:ext cx="7005320" cy="1219200"/>
          </a:xfrm>
          <a:prstGeom prst="rect">
            <a:avLst/>
          </a:prstGeom>
          <a:solidFill>
            <a:srgbClr val="FFCC99"/>
          </a:solidFill>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
            </a:pPr>
            <a:r>
              <a:rPr lang="en-US" sz="2400" dirty="0" err="1" smtClean="0"/>
              <a:t>Photodetection</a:t>
            </a:r>
            <a:r>
              <a:rPr lang="en-US" sz="2400" dirty="0" smtClean="0"/>
              <a:t> up to </a:t>
            </a:r>
            <a:r>
              <a:rPr kumimoji="1" lang="en-US" sz="2400" kern="0" dirty="0" smtClean="0">
                <a:solidFill>
                  <a:prstClr val="black"/>
                </a:solidFill>
                <a:sym typeface="Symbol"/>
              </a:rPr>
              <a:t></a:t>
            </a:r>
            <a:r>
              <a:rPr lang="en-US" sz="2400" dirty="0" smtClean="0"/>
              <a:t> = 1064 nm </a:t>
            </a:r>
          </a:p>
          <a:p>
            <a:pPr>
              <a:buFont typeface="Wingdings" panose="05000000000000000000" pitchFamily="2" charset="2"/>
              <a:buChar char="§"/>
            </a:pPr>
            <a:r>
              <a:rPr lang="en-US" sz="2400" dirty="0" smtClean="0"/>
              <a:t>Higher photocurrent at shorter input wavelength</a:t>
            </a:r>
          </a:p>
          <a:p>
            <a:pPr>
              <a:buFont typeface="Wingdings" panose="05000000000000000000" pitchFamily="2" charset="2"/>
              <a:buChar char="§"/>
            </a:pPr>
            <a:r>
              <a:rPr lang="en-US" sz="2400" dirty="0" smtClean="0"/>
              <a:t>Open circuit voltage (V</a:t>
            </a:r>
            <a:r>
              <a:rPr lang="en-US" sz="2400" baseline="-25000" dirty="0" smtClean="0"/>
              <a:t>oc</a:t>
            </a:r>
            <a:r>
              <a:rPr lang="en-US" sz="2400" dirty="0" smtClean="0"/>
              <a:t>) ~ 0</a:t>
            </a:r>
          </a:p>
        </p:txBody>
      </p:sp>
      <p:pic>
        <p:nvPicPr>
          <p:cNvPr id="7" name="図 6"/>
          <p:cNvPicPr>
            <a:picLocks noChangeAspect="1"/>
          </p:cNvPicPr>
          <p:nvPr/>
        </p:nvPicPr>
        <p:blipFill>
          <a:blip r:embed="rId3" cstate="print">
            <a:extLst>
              <a:ext uri="{28A0092B-C50C-407E-A947-70E740481C1C}">
                <a14:useLocalDpi xmlns:a14="http://schemas.microsoft.com/office/drawing/2010/main" xmlns="" val="0"/>
              </a:ext>
            </a:extLst>
          </a:blip>
          <a:srcRect l="51290"/>
          <a:stretch>
            <a:fillRect/>
          </a:stretch>
        </p:blipFill>
        <p:spPr>
          <a:xfrm>
            <a:off x="1839001" y="1524000"/>
            <a:ext cx="4942799" cy="3581400"/>
          </a:xfrm>
          <a:prstGeom prst="rect">
            <a:avLst/>
          </a:prstGeom>
        </p:spPr>
      </p:pic>
    </p:spTree>
    <p:extLst>
      <p:ext uri="{BB962C8B-B14F-4D97-AF65-F5344CB8AC3E}">
        <p14:creationId xmlns:p14="http://schemas.microsoft.com/office/powerpoint/2010/main" xmlns="" val="193216856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2" cstate="print"/>
          <a:srcRect/>
          <a:stretch>
            <a:fillRect/>
          </a:stretch>
        </p:blipFill>
        <p:spPr bwMode="auto">
          <a:xfrm>
            <a:off x="1234195" y="2423160"/>
            <a:ext cx="5928605" cy="3291840"/>
          </a:xfrm>
          <a:prstGeom prst="rect">
            <a:avLst/>
          </a:prstGeom>
          <a:noFill/>
          <a:ln w="9525">
            <a:noFill/>
            <a:miter lim="800000"/>
            <a:headEnd/>
            <a:tailEnd/>
          </a:ln>
          <a:effectLst/>
        </p:spPr>
      </p:pic>
      <p:sp>
        <p:nvSpPr>
          <p:cNvPr id="2" name="タイトル 1"/>
          <p:cNvSpPr>
            <a:spLocks noGrp="1"/>
          </p:cNvSpPr>
          <p:nvPr>
            <p:ph type="title"/>
          </p:nvPr>
        </p:nvSpPr>
        <p:spPr/>
        <p:txBody>
          <a:bodyPr/>
          <a:lstStyle/>
          <a:p>
            <a:r>
              <a:rPr lang="en-US" dirty="0" smtClean="0"/>
              <a:t>Mode analysis</a:t>
            </a:r>
            <a:endParaRPr lang="en-US" dirty="0"/>
          </a:p>
        </p:txBody>
      </p:sp>
      <p:sp>
        <p:nvSpPr>
          <p:cNvPr id="3" name="スライド番号プレースホルダー 2"/>
          <p:cNvSpPr>
            <a:spLocks noGrp="1"/>
          </p:cNvSpPr>
          <p:nvPr>
            <p:ph type="sldNum" sz="quarter" idx="12"/>
          </p:nvPr>
        </p:nvSpPr>
        <p:spPr/>
        <p:txBody>
          <a:bodyPr/>
          <a:lstStyle/>
          <a:p>
            <a:fld id="{41572BE0-A79D-4406-A4A1-EA02743955AE}" type="slidenum">
              <a:rPr lang="en-US" smtClean="0"/>
              <a:pPr/>
              <a:t>13</a:t>
            </a:fld>
            <a:endParaRPr lang="en-US" dirty="0"/>
          </a:p>
        </p:txBody>
      </p:sp>
      <p:sp>
        <p:nvSpPr>
          <p:cNvPr id="19" name="正方形/長方形 18"/>
          <p:cNvSpPr/>
          <p:nvPr/>
        </p:nvSpPr>
        <p:spPr>
          <a:xfrm>
            <a:off x="0" y="3087469"/>
            <a:ext cx="1457218" cy="646331"/>
          </a:xfrm>
          <a:prstGeom prst="rect">
            <a:avLst/>
          </a:prstGeom>
        </p:spPr>
        <p:txBody>
          <a:bodyPr wrap="square">
            <a:spAutoFit/>
          </a:bodyPr>
          <a:lstStyle/>
          <a:p>
            <a:r>
              <a:rPr lang="it-IT" dirty="0" smtClean="0"/>
              <a:t>Mode index: </a:t>
            </a:r>
          </a:p>
          <a:p>
            <a:r>
              <a:rPr lang="it-IT" dirty="0" smtClean="0"/>
              <a:t>n </a:t>
            </a:r>
            <a:r>
              <a:rPr lang="it-IT" dirty="0"/>
              <a:t>= </a:t>
            </a:r>
            <a:r>
              <a:rPr lang="it-IT" dirty="0" smtClean="0"/>
              <a:t>1.5579</a:t>
            </a:r>
            <a:endParaRPr lang="it-IT" dirty="0"/>
          </a:p>
        </p:txBody>
      </p:sp>
      <p:pic>
        <p:nvPicPr>
          <p:cNvPr id="21" name="Picture 3"/>
          <p:cNvPicPr>
            <a:picLocks noChangeAspect="1" noChangeArrowheads="1"/>
          </p:cNvPicPr>
          <p:nvPr/>
        </p:nvPicPr>
        <p:blipFill rotWithShape="1">
          <a:blip r:embed="rId3" cstate="screen">
            <a:extLst>
              <a:ext uri="{28A0092B-C50C-407E-A947-70E740481C1C}">
                <a14:useLocalDpi xmlns:a14="http://schemas.microsoft.com/office/drawing/2010/main" xmlns="" val="0"/>
              </a:ext>
            </a:extLst>
          </a:blip>
          <a:srcRect/>
          <a:stretch/>
        </p:blipFill>
        <p:spPr bwMode="auto">
          <a:xfrm>
            <a:off x="1956887" y="1088572"/>
            <a:ext cx="1828800" cy="10600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2" name="テキスト ボックス 21"/>
          <p:cNvSpPr txBox="1"/>
          <p:nvPr/>
        </p:nvSpPr>
        <p:spPr>
          <a:xfrm>
            <a:off x="7910970" y="697468"/>
            <a:ext cx="1233030" cy="369332"/>
          </a:xfrm>
          <a:prstGeom prst="rect">
            <a:avLst/>
          </a:prstGeom>
          <a:noFill/>
        </p:spPr>
        <p:txBody>
          <a:bodyPr wrap="none" rtlCol="0">
            <a:spAutoFit/>
          </a:bodyPr>
          <a:lstStyle/>
          <a:p>
            <a:r>
              <a:rPr lang="en-US" dirty="0" smtClean="0">
                <a:sym typeface="Symbol"/>
              </a:rPr>
              <a:t></a:t>
            </a:r>
            <a:r>
              <a:rPr lang="en-US" dirty="0" smtClean="0"/>
              <a:t> = 680 nm</a:t>
            </a:r>
            <a:endParaRPr lang="en-US" dirty="0"/>
          </a:p>
        </p:txBody>
      </p:sp>
      <p:sp>
        <p:nvSpPr>
          <p:cNvPr id="18" name="テキスト ボックス 17"/>
          <p:cNvSpPr txBox="1"/>
          <p:nvPr/>
        </p:nvSpPr>
        <p:spPr>
          <a:xfrm>
            <a:off x="5046920" y="5528846"/>
            <a:ext cx="1141659" cy="338554"/>
          </a:xfrm>
          <a:prstGeom prst="rect">
            <a:avLst/>
          </a:prstGeom>
          <a:noFill/>
        </p:spPr>
        <p:txBody>
          <a:bodyPr wrap="none" rtlCol="0">
            <a:spAutoFit/>
          </a:bodyPr>
          <a:lstStyle/>
          <a:p>
            <a:r>
              <a:rPr lang="en-US" sz="1600" dirty="0" smtClean="0">
                <a:latin typeface="Arial" panose="020B0604020202020204" pitchFamily="34" charset="0"/>
                <a:cs typeface="Arial" panose="020B0604020202020204" pitchFamily="34" charset="0"/>
              </a:rPr>
              <a:t>absorption</a:t>
            </a:r>
            <a:endParaRPr lang="en-US" sz="1600" dirty="0">
              <a:latin typeface="Arial" panose="020B0604020202020204" pitchFamily="34" charset="0"/>
              <a:cs typeface="Arial" panose="020B0604020202020204" pitchFamily="34" charset="0"/>
            </a:endParaRPr>
          </a:p>
        </p:txBody>
      </p:sp>
      <p:pic>
        <p:nvPicPr>
          <p:cNvPr id="24" name="Picture 3"/>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1" b="-595"/>
          <a:stretch/>
        </p:blipFill>
        <p:spPr bwMode="auto">
          <a:xfrm>
            <a:off x="4655565" y="749966"/>
            <a:ext cx="2304237" cy="15762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5" name="角丸四角形 24"/>
          <p:cNvSpPr/>
          <p:nvPr/>
        </p:nvSpPr>
        <p:spPr>
          <a:xfrm>
            <a:off x="4527479" y="4267200"/>
            <a:ext cx="2635321" cy="1588532"/>
          </a:xfrm>
          <a:prstGeom prst="roundRect">
            <a:avLst>
              <a:gd name="adj" fmla="val 11119"/>
            </a:avLst>
          </a:pr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正方形/長方形 11"/>
          <p:cNvSpPr/>
          <p:nvPr/>
        </p:nvSpPr>
        <p:spPr>
          <a:xfrm>
            <a:off x="6959803" y="3087469"/>
            <a:ext cx="2184197" cy="646331"/>
          </a:xfrm>
          <a:prstGeom prst="rect">
            <a:avLst/>
          </a:prstGeom>
        </p:spPr>
        <p:txBody>
          <a:bodyPr wrap="square">
            <a:spAutoFit/>
          </a:bodyPr>
          <a:lstStyle/>
          <a:p>
            <a:r>
              <a:rPr lang="it-IT" dirty="0" smtClean="0"/>
              <a:t>Mode index:</a:t>
            </a:r>
          </a:p>
          <a:p>
            <a:r>
              <a:rPr lang="it-IT" dirty="0" smtClean="0"/>
              <a:t>n = 1.5570+</a:t>
            </a:r>
            <a:r>
              <a:rPr lang="it-IT" dirty="0" smtClean="0">
                <a:solidFill>
                  <a:srgbClr val="FF0000"/>
                </a:solidFill>
              </a:rPr>
              <a:t>i9.3</a:t>
            </a:r>
            <a:r>
              <a:rPr lang="it-IT" dirty="0" smtClean="0">
                <a:solidFill>
                  <a:srgbClr val="FF0000"/>
                </a:solidFill>
                <a:sym typeface="Symbol"/>
              </a:rPr>
              <a:t>10</a:t>
            </a:r>
            <a:r>
              <a:rPr lang="it-IT" baseline="30000" dirty="0" smtClean="0">
                <a:solidFill>
                  <a:srgbClr val="FF0000"/>
                </a:solidFill>
              </a:rPr>
              <a:t>-5</a:t>
            </a:r>
            <a:endParaRPr lang="it-IT" baseline="30000" dirty="0">
              <a:solidFill>
                <a:srgbClr val="FF0000"/>
              </a:solidFill>
            </a:endParaRPr>
          </a:p>
        </p:txBody>
      </p:sp>
      <p:sp>
        <p:nvSpPr>
          <p:cNvPr id="13" name="Content Placeholder 2"/>
          <p:cNvSpPr txBox="1">
            <a:spLocks/>
          </p:cNvSpPr>
          <p:nvPr/>
        </p:nvSpPr>
        <p:spPr>
          <a:xfrm>
            <a:off x="838200" y="6019800"/>
            <a:ext cx="7391400" cy="447152"/>
          </a:xfrm>
          <a:prstGeom prst="rect">
            <a:avLst/>
          </a:prstGeom>
          <a:solidFill>
            <a:srgbClr val="FFCC99"/>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dirty="0" smtClean="0"/>
              <a:t>Small portion of guided light is absorbed by the metals </a:t>
            </a:r>
          </a:p>
          <a:p>
            <a:pPr algn="ctr"/>
            <a:endParaRPr lang="en-US" sz="2400" dirty="0" smtClean="0"/>
          </a:p>
        </p:txBody>
      </p:sp>
    </p:spTree>
    <p:extLst>
      <p:ext uri="{BB962C8B-B14F-4D97-AF65-F5344CB8AC3E}">
        <p14:creationId xmlns:p14="http://schemas.microsoft.com/office/powerpoint/2010/main" xmlns="" val="23163903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a:stretch/>
        </p:blipFill>
        <p:spPr bwMode="auto">
          <a:xfrm>
            <a:off x="1218442" y="3232532"/>
            <a:ext cx="2058158" cy="13995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9" name="直線コネクタ 8"/>
          <p:cNvCxnSpPr/>
          <p:nvPr/>
        </p:nvCxnSpPr>
        <p:spPr>
          <a:xfrm>
            <a:off x="762000" y="1777312"/>
            <a:ext cx="7848600" cy="0"/>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a:xfrm>
            <a:off x="76200" y="46038"/>
            <a:ext cx="8458200" cy="639762"/>
          </a:xfrm>
        </p:spPr>
        <p:txBody>
          <a:bodyPr>
            <a:normAutofit fontScale="90000"/>
          </a:bodyPr>
          <a:lstStyle/>
          <a:p>
            <a:r>
              <a:rPr lang="en-US" dirty="0"/>
              <a:t>Electronic </a:t>
            </a:r>
            <a:r>
              <a:rPr lang="en-US" dirty="0" smtClean="0"/>
              <a:t>structures of MIMs</a:t>
            </a:r>
            <a:endParaRPr lang="en-US" dirty="0"/>
          </a:p>
        </p:txBody>
      </p:sp>
      <p:sp>
        <p:nvSpPr>
          <p:cNvPr id="24" name="コンテンツ プレースホルダ 23"/>
          <p:cNvSpPr>
            <a:spLocks noGrp="1"/>
          </p:cNvSpPr>
          <p:nvPr>
            <p:ph idx="1"/>
          </p:nvPr>
        </p:nvSpPr>
        <p:spPr>
          <a:xfrm>
            <a:off x="304800" y="4832732"/>
            <a:ext cx="4038600" cy="1568068"/>
          </a:xfrm>
        </p:spPr>
        <p:txBody>
          <a:bodyPr/>
          <a:lstStyle/>
          <a:p>
            <a:r>
              <a:rPr lang="en-US" dirty="0" smtClean="0"/>
              <a:t>Au-SiO</a:t>
            </a:r>
            <a:r>
              <a:rPr lang="en-US" baseline="-25000" dirty="0" smtClean="0"/>
              <a:t>2</a:t>
            </a:r>
            <a:r>
              <a:rPr lang="en-US" dirty="0" smtClean="0"/>
              <a:t>-Ti</a:t>
            </a:r>
          </a:p>
          <a:p>
            <a:pPr lvl="1"/>
            <a:r>
              <a:rPr lang="en-US" dirty="0" smtClean="0"/>
              <a:t>Barrier height ~ 4 </a:t>
            </a:r>
            <a:r>
              <a:rPr lang="en-US" dirty="0" err="1" smtClean="0"/>
              <a:t>eV</a:t>
            </a:r>
            <a:endParaRPr lang="en-US" dirty="0" smtClean="0"/>
          </a:p>
          <a:p>
            <a:pPr lvl="1"/>
            <a:r>
              <a:rPr lang="en-US" dirty="0" smtClean="0"/>
              <a:t>Tunneling for visible and NIR</a:t>
            </a:r>
          </a:p>
          <a:p>
            <a:pPr lvl="2"/>
            <a:r>
              <a:rPr lang="en-US" dirty="0" smtClean="0"/>
              <a:t>Open circuit voltage (V</a:t>
            </a:r>
            <a:r>
              <a:rPr lang="en-US" baseline="-25000" dirty="0" smtClean="0"/>
              <a:t>oc</a:t>
            </a:r>
            <a:r>
              <a:rPr lang="en-US" dirty="0" smtClean="0"/>
              <a:t>) ~ 0</a:t>
            </a:r>
          </a:p>
        </p:txBody>
      </p:sp>
      <p:sp>
        <p:nvSpPr>
          <p:cNvPr id="3" name="スライド番号プレースホルダー 2"/>
          <p:cNvSpPr>
            <a:spLocks noGrp="1"/>
          </p:cNvSpPr>
          <p:nvPr>
            <p:ph type="sldNum" sz="quarter" idx="12"/>
          </p:nvPr>
        </p:nvSpPr>
        <p:spPr/>
        <p:txBody>
          <a:bodyPr/>
          <a:lstStyle/>
          <a:p>
            <a:fld id="{41572BE0-A79D-4406-A4A1-EA02743955AE}" type="slidenum">
              <a:rPr lang="en-US" smtClean="0"/>
              <a:pPr/>
              <a:t>14</a:t>
            </a:fld>
            <a:endParaRPr lang="en-US" dirty="0"/>
          </a:p>
        </p:txBody>
      </p:sp>
      <p:grpSp>
        <p:nvGrpSpPr>
          <p:cNvPr id="7" name="グループ化 7"/>
          <p:cNvGrpSpPr/>
          <p:nvPr/>
        </p:nvGrpSpPr>
        <p:grpSpPr>
          <a:xfrm>
            <a:off x="1491598" y="966018"/>
            <a:ext cx="1404002" cy="2289641"/>
            <a:chOff x="1037964" y="1063157"/>
            <a:chExt cx="1404002" cy="2289641"/>
          </a:xfrm>
        </p:grpSpPr>
        <p:sp>
          <p:nvSpPr>
            <p:cNvPr id="4" name="正方形/長方形 3"/>
            <p:cNvSpPr/>
            <p:nvPr/>
          </p:nvSpPr>
          <p:spPr>
            <a:xfrm>
              <a:off x="1037964" y="1865376"/>
              <a:ext cx="432000" cy="1088942"/>
            </a:xfrm>
            <a:prstGeom prst="rect">
              <a:avLst/>
            </a:prstGeom>
            <a:solidFill>
              <a:srgbClr val="FFC611"/>
            </a:solidFill>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ja-JP" sz="1600" dirty="0" smtClean="0"/>
                <a:t>Au</a:t>
              </a:r>
              <a:endParaRPr lang="en-US" sz="1600" dirty="0"/>
            </a:p>
          </p:txBody>
        </p:sp>
        <p:sp>
          <p:nvSpPr>
            <p:cNvPr id="5" name="正方形/長方形 4"/>
            <p:cNvSpPr/>
            <p:nvPr/>
          </p:nvSpPr>
          <p:spPr>
            <a:xfrm>
              <a:off x="2009966" y="1865376"/>
              <a:ext cx="432000" cy="1088942"/>
            </a:xfrm>
            <a:prstGeom prst="rect">
              <a:avLst/>
            </a:prstGeom>
            <a:effectLst/>
          </p:spPr>
          <p:style>
            <a:lnRef idx="1">
              <a:schemeClr val="dk1"/>
            </a:lnRef>
            <a:fillRef idx="2">
              <a:schemeClr val="dk1"/>
            </a:fillRef>
            <a:effectRef idx="1">
              <a:schemeClr val="dk1"/>
            </a:effectRef>
            <a:fontRef idx="minor">
              <a:schemeClr val="dk1"/>
            </a:fontRef>
          </p:style>
          <p:txBody>
            <a:bodyPr rtlCol="0" anchor="ctr"/>
            <a:lstStyle/>
            <a:p>
              <a:pPr algn="ctr"/>
              <a:r>
                <a:rPr lang="en-US" altLang="ja-JP" sz="1600" dirty="0" smtClean="0"/>
                <a:t>Ti</a:t>
              </a:r>
              <a:endParaRPr lang="en-US" sz="1600" dirty="0"/>
            </a:p>
          </p:txBody>
        </p:sp>
        <p:sp>
          <p:nvSpPr>
            <p:cNvPr id="6" name="平行四辺形 5"/>
            <p:cNvSpPr/>
            <p:nvPr/>
          </p:nvSpPr>
          <p:spPr>
            <a:xfrm rot="5400000" flipH="1" flipV="1">
              <a:off x="595144" y="1937978"/>
              <a:ext cx="2289641" cy="540000"/>
            </a:xfrm>
            <a:prstGeom prst="parallelogram">
              <a:avLst>
                <a:gd name="adj" fmla="val 34969"/>
              </a:avLst>
            </a:prstGeom>
            <a:solidFill>
              <a:schemeClr val="bg1">
                <a:lumMod val="65000"/>
              </a:schemeClr>
            </a:solidFill>
          </p:spPr>
          <p:style>
            <a:lnRef idx="1">
              <a:schemeClr val="dk1"/>
            </a:lnRef>
            <a:fillRef idx="2">
              <a:schemeClr val="dk1"/>
            </a:fillRef>
            <a:effectRef idx="1">
              <a:schemeClr val="dk1"/>
            </a:effectRef>
            <a:fontRef idx="minor">
              <a:schemeClr val="dk1"/>
            </a:fontRef>
          </p:style>
          <p:txBody>
            <a:bodyPr vert="eaVert" rtlCol="0" anchor="ctr"/>
            <a:lstStyle/>
            <a:p>
              <a:pPr algn="ctr"/>
              <a:r>
                <a:rPr lang="en-US" altLang="ja-JP" sz="1400" b="1" dirty="0" smtClean="0"/>
                <a:t>SiO</a:t>
              </a:r>
              <a:r>
                <a:rPr lang="en-US" altLang="ja-JP" sz="1400" b="1" baseline="-25000" dirty="0" smtClean="0"/>
                <a:t>2</a:t>
              </a:r>
              <a:endParaRPr lang="en-US" sz="1400" b="1" baseline="-25000" dirty="0"/>
            </a:p>
          </p:txBody>
        </p:sp>
      </p:grpSp>
      <p:sp>
        <p:nvSpPr>
          <p:cNvPr id="13" name="テキスト ボックス 12"/>
          <p:cNvSpPr txBox="1"/>
          <p:nvPr/>
        </p:nvSpPr>
        <p:spPr>
          <a:xfrm>
            <a:off x="457200" y="1601944"/>
            <a:ext cx="367408" cy="369332"/>
          </a:xfrm>
          <a:prstGeom prst="rect">
            <a:avLst/>
          </a:prstGeom>
          <a:noFill/>
        </p:spPr>
        <p:txBody>
          <a:bodyPr wrap="none" rtlCol="0">
            <a:spAutoFit/>
          </a:bodyPr>
          <a:lstStyle/>
          <a:p>
            <a:r>
              <a:rPr lang="en-US" dirty="0" smtClean="0"/>
              <a:t>E</a:t>
            </a:r>
            <a:r>
              <a:rPr lang="en-US" baseline="-25000" dirty="0" smtClean="0"/>
              <a:t>F</a:t>
            </a:r>
            <a:endParaRPr lang="en-US" baseline="-25000" dirty="0"/>
          </a:p>
        </p:txBody>
      </p:sp>
      <p:cxnSp>
        <p:nvCxnSpPr>
          <p:cNvPr id="23" name="直線コネクタ 22"/>
          <p:cNvCxnSpPr/>
          <p:nvPr/>
        </p:nvCxnSpPr>
        <p:spPr>
          <a:xfrm>
            <a:off x="4572000" y="914400"/>
            <a:ext cx="0" cy="5486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矢印コネクタ 27"/>
          <p:cNvCxnSpPr/>
          <p:nvPr/>
        </p:nvCxnSpPr>
        <p:spPr>
          <a:xfrm>
            <a:off x="1828800" y="990600"/>
            <a:ext cx="0" cy="762000"/>
          </a:xfrm>
          <a:prstGeom prst="straightConnector1">
            <a:avLst/>
          </a:prstGeom>
          <a:ln w="1905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31" name="正方形/長方形 30"/>
          <p:cNvSpPr/>
          <p:nvPr/>
        </p:nvSpPr>
        <p:spPr>
          <a:xfrm>
            <a:off x="1143000" y="1219200"/>
            <a:ext cx="710451" cy="338554"/>
          </a:xfrm>
          <a:prstGeom prst="rect">
            <a:avLst/>
          </a:prstGeom>
        </p:spPr>
        <p:txBody>
          <a:bodyPr wrap="none">
            <a:spAutoFit/>
          </a:bodyPr>
          <a:lstStyle/>
          <a:p>
            <a:r>
              <a:rPr lang="en-US" sz="1600" dirty="0" smtClean="0">
                <a:solidFill>
                  <a:srgbClr val="FF0000"/>
                </a:solidFill>
                <a:latin typeface="Calibri" pitchFamily="34" charset="0"/>
                <a:cs typeface="Arial" pitchFamily="34" charset="0"/>
              </a:rPr>
              <a:t>4.2 </a:t>
            </a:r>
            <a:r>
              <a:rPr lang="en-US" sz="1600" dirty="0" err="1" smtClean="0">
                <a:solidFill>
                  <a:srgbClr val="FF0000"/>
                </a:solidFill>
                <a:latin typeface="Calibri" pitchFamily="34" charset="0"/>
                <a:cs typeface="Arial" pitchFamily="34" charset="0"/>
              </a:rPr>
              <a:t>eV</a:t>
            </a:r>
            <a:endParaRPr lang="en-US" sz="1600" dirty="0">
              <a:solidFill>
                <a:srgbClr val="FF0000"/>
              </a:solidFill>
            </a:endParaRPr>
          </a:p>
        </p:txBody>
      </p:sp>
      <p:cxnSp>
        <p:nvCxnSpPr>
          <p:cNvPr id="34" name="直線矢印コネクタ 33"/>
          <p:cNvCxnSpPr/>
          <p:nvPr/>
        </p:nvCxnSpPr>
        <p:spPr>
          <a:xfrm flipH="1">
            <a:off x="1828800" y="871251"/>
            <a:ext cx="685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4" name="グループ化 36"/>
          <p:cNvGrpSpPr/>
          <p:nvPr/>
        </p:nvGrpSpPr>
        <p:grpSpPr>
          <a:xfrm>
            <a:off x="2438400" y="577468"/>
            <a:ext cx="389850" cy="460177"/>
            <a:chOff x="3787966" y="1055783"/>
            <a:chExt cx="389850" cy="460177"/>
          </a:xfrm>
        </p:grpSpPr>
        <p:sp>
          <p:nvSpPr>
            <p:cNvPr id="35" name="テキスト ボックス 34"/>
            <p:cNvSpPr txBox="1"/>
            <p:nvPr/>
          </p:nvSpPr>
          <p:spPr>
            <a:xfrm>
              <a:off x="3832034" y="1208183"/>
              <a:ext cx="304892" cy="307777"/>
            </a:xfrm>
            <a:prstGeom prst="rect">
              <a:avLst/>
            </a:prstGeom>
            <a:noFill/>
          </p:spPr>
          <p:txBody>
            <a:bodyPr wrap="none" rtlCol="0">
              <a:spAutoFit/>
            </a:bodyPr>
            <a:lstStyle/>
            <a:p>
              <a:r>
                <a:rPr lang="en-US" sz="1400" b="1" dirty="0" smtClean="0">
                  <a:latin typeface="Arial" pitchFamily="34" charset="0"/>
                  <a:cs typeface="Arial" pitchFamily="34" charset="0"/>
                </a:rPr>
                <a:t>E</a:t>
              </a:r>
              <a:endParaRPr lang="en-US" sz="1400" b="1" baseline="-25000" dirty="0">
                <a:latin typeface="Arial" pitchFamily="34" charset="0"/>
                <a:cs typeface="Arial" pitchFamily="34" charset="0"/>
              </a:endParaRPr>
            </a:p>
          </p:txBody>
        </p:sp>
        <p:sp>
          <p:nvSpPr>
            <p:cNvPr id="36" name="テキスト ボックス 35"/>
            <p:cNvSpPr txBox="1"/>
            <p:nvPr/>
          </p:nvSpPr>
          <p:spPr>
            <a:xfrm>
              <a:off x="3787966" y="1055783"/>
              <a:ext cx="389850" cy="338554"/>
            </a:xfrm>
            <a:prstGeom prst="rect">
              <a:avLst/>
            </a:prstGeom>
            <a:noFill/>
          </p:spPr>
          <p:txBody>
            <a:bodyPr wrap="none" rtlCol="0">
              <a:spAutoFit/>
            </a:bodyPr>
            <a:lstStyle/>
            <a:p>
              <a:pPr algn="ctr"/>
              <a:r>
                <a:rPr lang="en-US" sz="1600" dirty="0" smtClean="0">
                  <a:latin typeface="Arial"/>
                  <a:ea typeface="ＭＳ Ｐゴシック"/>
                  <a:cs typeface="Arial"/>
                </a:rPr>
                <a:t>→</a:t>
              </a:r>
              <a:endParaRPr lang="en-US" sz="1600" dirty="0"/>
            </a:p>
          </p:txBody>
        </p:sp>
      </p:grpSp>
      <p:grpSp>
        <p:nvGrpSpPr>
          <p:cNvPr id="32" name="グループ化 31"/>
          <p:cNvGrpSpPr/>
          <p:nvPr/>
        </p:nvGrpSpPr>
        <p:grpSpPr>
          <a:xfrm>
            <a:off x="4648200" y="838200"/>
            <a:ext cx="4191000" cy="5594732"/>
            <a:chOff x="4648200" y="838200"/>
            <a:chExt cx="4191000" cy="5594732"/>
          </a:xfrm>
        </p:grpSpPr>
        <p:grpSp>
          <p:nvGrpSpPr>
            <p:cNvPr id="8" name="グループ化 16"/>
            <p:cNvGrpSpPr/>
            <p:nvPr/>
          </p:nvGrpSpPr>
          <p:grpSpPr>
            <a:xfrm>
              <a:off x="6139798" y="1509342"/>
              <a:ext cx="1404002" cy="1832441"/>
              <a:chOff x="3505200" y="1680040"/>
              <a:chExt cx="1404002" cy="1832441"/>
            </a:xfrm>
          </p:grpSpPr>
          <p:sp>
            <p:nvSpPr>
              <p:cNvPr id="10" name="正方形/長方形 9"/>
              <p:cNvSpPr/>
              <p:nvPr/>
            </p:nvSpPr>
            <p:spPr>
              <a:xfrm>
                <a:off x="3505200" y="1945219"/>
                <a:ext cx="432000" cy="1088942"/>
              </a:xfrm>
              <a:prstGeom prst="rect">
                <a:avLst/>
              </a:prstGeom>
              <a:solidFill>
                <a:srgbClr val="FFC611"/>
              </a:solidFill>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ja-JP" sz="1600" dirty="0" smtClean="0"/>
                  <a:t>Au</a:t>
                </a:r>
                <a:endParaRPr lang="en-US" sz="1600" dirty="0"/>
              </a:p>
            </p:txBody>
          </p:sp>
          <p:sp>
            <p:nvSpPr>
              <p:cNvPr id="11" name="正方形/長方形 10"/>
              <p:cNvSpPr/>
              <p:nvPr/>
            </p:nvSpPr>
            <p:spPr>
              <a:xfrm>
                <a:off x="4477202" y="1945219"/>
                <a:ext cx="432000" cy="1088942"/>
              </a:xfrm>
              <a:prstGeom prst="rect">
                <a:avLst/>
              </a:prstGeom>
              <a:effectLst/>
            </p:spPr>
            <p:style>
              <a:lnRef idx="1">
                <a:schemeClr val="dk1"/>
              </a:lnRef>
              <a:fillRef idx="2">
                <a:schemeClr val="dk1"/>
              </a:fillRef>
              <a:effectRef idx="1">
                <a:schemeClr val="dk1"/>
              </a:effectRef>
              <a:fontRef idx="minor">
                <a:schemeClr val="dk1"/>
              </a:fontRef>
            </p:style>
            <p:txBody>
              <a:bodyPr rtlCol="0" anchor="ctr"/>
              <a:lstStyle/>
              <a:p>
                <a:pPr algn="ctr"/>
                <a:r>
                  <a:rPr lang="en-US" altLang="ja-JP" sz="1600" dirty="0" smtClean="0"/>
                  <a:t>Ti</a:t>
                </a:r>
                <a:endParaRPr lang="en-US" sz="1600" dirty="0"/>
              </a:p>
            </p:txBody>
          </p:sp>
          <p:sp>
            <p:nvSpPr>
              <p:cNvPr id="12" name="平行四辺形 11"/>
              <p:cNvSpPr/>
              <p:nvPr/>
            </p:nvSpPr>
            <p:spPr>
              <a:xfrm rot="5400000" flipH="1" flipV="1">
                <a:off x="3290980" y="2326261"/>
                <a:ext cx="1832441" cy="540000"/>
              </a:xfrm>
              <a:prstGeom prst="parallelogram">
                <a:avLst>
                  <a:gd name="adj" fmla="val 31120"/>
                </a:avLst>
              </a:prstGeom>
              <a:solidFill>
                <a:schemeClr val="accent4">
                  <a:lumMod val="60000"/>
                  <a:lumOff val="40000"/>
                </a:schemeClr>
              </a:solidFill>
            </p:spPr>
            <p:style>
              <a:lnRef idx="1">
                <a:schemeClr val="accent4"/>
              </a:lnRef>
              <a:fillRef idx="2">
                <a:schemeClr val="accent4"/>
              </a:fillRef>
              <a:effectRef idx="1">
                <a:schemeClr val="accent4"/>
              </a:effectRef>
              <a:fontRef idx="minor">
                <a:schemeClr val="dk1"/>
              </a:fontRef>
            </p:style>
            <p:txBody>
              <a:bodyPr vert="eaVert" rtlCol="0" anchor="ctr"/>
              <a:lstStyle/>
              <a:p>
                <a:pPr algn="ctr"/>
                <a:r>
                  <a:rPr lang="en-US" altLang="ja-JP" sz="1400" b="1" dirty="0" smtClean="0"/>
                  <a:t>TiO</a:t>
                </a:r>
                <a:r>
                  <a:rPr lang="en-US" altLang="ja-JP" sz="1400" b="1" baseline="-25000" dirty="0" smtClean="0"/>
                  <a:t>2</a:t>
                </a:r>
                <a:endParaRPr lang="en-US" sz="1400" b="1" baseline="-25000" dirty="0"/>
              </a:p>
            </p:txBody>
          </p:sp>
        </p:grpSp>
        <p:sp>
          <p:nvSpPr>
            <p:cNvPr id="25" name="コンテンツ プレースホルダ 23"/>
            <p:cNvSpPr txBox="1">
              <a:spLocks/>
            </p:cNvSpPr>
            <p:nvPr/>
          </p:nvSpPr>
          <p:spPr>
            <a:xfrm>
              <a:off x="4648200" y="4604132"/>
              <a:ext cx="4191000" cy="18288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sz="2400" b="0" i="0" u="none" strike="noStrike" kern="1200" cap="none" spc="0" normalizeH="0" baseline="0" noProof="0" dirty="0" smtClean="0">
                  <a:ln>
                    <a:noFill/>
                  </a:ln>
                  <a:solidFill>
                    <a:schemeClr val="tx1"/>
                  </a:solidFill>
                  <a:effectLst/>
                  <a:uLnTx/>
                  <a:uFillTx/>
                  <a:latin typeface="Calibri" pitchFamily="34" charset="0"/>
                  <a:ea typeface="+mn-ea"/>
                  <a:cs typeface="Arial" pitchFamily="34" charset="0"/>
                </a:rPr>
                <a:t>Au-TiO</a:t>
              </a:r>
              <a:r>
                <a:rPr kumimoji="0" lang="en-US" sz="2400" b="0" i="0" u="none" strike="noStrike" kern="1200" cap="none" spc="0" normalizeH="0" baseline="-25000" noProof="0" dirty="0" smtClean="0">
                  <a:ln>
                    <a:noFill/>
                  </a:ln>
                  <a:solidFill>
                    <a:schemeClr val="tx1"/>
                  </a:solidFill>
                  <a:effectLst/>
                  <a:uLnTx/>
                  <a:uFillTx/>
                  <a:latin typeface="Calibri" pitchFamily="34" charset="0"/>
                  <a:ea typeface="+mn-ea"/>
                  <a:cs typeface="Arial" pitchFamily="34" charset="0"/>
                </a:rPr>
                <a:t>2</a:t>
              </a:r>
              <a:r>
                <a:rPr kumimoji="0" lang="en-US" sz="2400" b="0" i="0" u="none" strike="noStrike" kern="1200" cap="none" spc="0" normalizeH="0" baseline="0" noProof="0" dirty="0" smtClean="0">
                  <a:ln>
                    <a:noFill/>
                  </a:ln>
                  <a:solidFill>
                    <a:schemeClr val="tx1"/>
                  </a:solidFill>
                  <a:effectLst/>
                  <a:uLnTx/>
                  <a:uFillTx/>
                  <a:latin typeface="Calibri" pitchFamily="34" charset="0"/>
                  <a:ea typeface="+mn-ea"/>
                  <a:cs typeface="Arial" pitchFamily="34" charset="0"/>
                </a:rPr>
                <a:t>-Ti</a:t>
              </a:r>
            </a:p>
            <a:p>
              <a:pPr marL="742950" lvl="1" indent="-285750">
                <a:spcBef>
                  <a:spcPct val="20000"/>
                </a:spcBef>
                <a:buFont typeface="Arial" pitchFamily="34" charset="0"/>
                <a:buChar char="–"/>
              </a:pPr>
              <a:r>
                <a:rPr lang="en-US" sz="2000" dirty="0" smtClean="0">
                  <a:latin typeface="Calibri" pitchFamily="34" charset="0"/>
                  <a:cs typeface="Arial" pitchFamily="34" charset="0"/>
                </a:rPr>
                <a:t>Barrier height ~ 0.9 </a:t>
              </a:r>
              <a:r>
                <a:rPr lang="en-US" sz="2000" dirty="0" err="1" smtClean="0">
                  <a:latin typeface="Calibri" pitchFamily="34" charset="0"/>
                  <a:cs typeface="Arial" pitchFamily="34" charset="0"/>
                </a:rPr>
                <a:t>eV</a:t>
              </a:r>
              <a:endParaRPr lang="en-US" sz="2000" dirty="0" smtClean="0">
                <a:latin typeface="Calibri" pitchFamily="34" charset="0"/>
                <a:cs typeface="Arial" pitchFamily="34" charset="0"/>
              </a:endParaRPr>
            </a:p>
            <a:p>
              <a:pPr marL="742950" lvl="1" indent="-285750">
                <a:spcBef>
                  <a:spcPct val="20000"/>
                </a:spcBef>
                <a:buFont typeface="Arial" pitchFamily="34" charset="0"/>
                <a:buChar char="–"/>
              </a:pPr>
              <a:r>
                <a:rPr lang="en-US" sz="2000" dirty="0" smtClean="0"/>
                <a:t>Open circuit voltage (V</a:t>
              </a:r>
              <a:r>
                <a:rPr lang="en-US" sz="2000" baseline="-25000" dirty="0" smtClean="0"/>
                <a:t>oc</a:t>
              </a:r>
              <a:r>
                <a:rPr lang="en-US" sz="2000" dirty="0" smtClean="0"/>
                <a:t>) </a:t>
              </a:r>
              <a:r>
                <a:rPr lang="en-US" sz="2000" dirty="0" smtClean="0">
                  <a:latin typeface="Calibri" pitchFamily="34" charset="0"/>
                  <a:cs typeface="Arial" pitchFamily="34" charset="0"/>
                </a:rPr>
                <a:t>for </a:t>
              </a:r>
              <a:r>
                <a:rPr lang="en-US" sz="2000" dirty="0" smtClean="0">
                  <a:sym typeface="Symbol"/>
                </a:rPr>
                <a:t> &lt;</a:t>
              </a:r>
              <a:r>
                <a:rPr lang="en-US" sz="2000" dirty="0" smtClean="0">
                  <a:latin typeface="Calibri" pitchFamily="34" charset="0"/>
                  <a:cs typeface="Arial" pitchFamily="34" charset="0"/>
                </a:rPr>
                <a:t> ~1.4 </a:t>
              </a:r>
              <a:r>
                <a:rPr lang="en-US" sz="2000" dirty="0" err="1" smtClean="0">
                  <a:latin typeface="Calibri" pitchFamily="34" charset="0"/>
                  <a:cs typeface="Arial" pitchFamily="34" charset="0"/>
                </a:rPr>
                <a:t>μm</a:t>
              </a:r>
              <a:endParaRPr lang="en-US" sz="2000" dirty="0" smtClean="0">
                <a:latin typeface="Calibri" pitchFamily="34" charset="0"/>
                <a:cs typeface="Arial" pitchFamily="34" charset="0"/>
              </a:endParaRPr>
            </a:p>
            <a:p>
              <a:pPr marL="742950" lvl="1" indent="-285750">
                <a:spcBef>
                  <a:spcPct val="20000"/>
                </a:spcBef>
                <a:buFont typeface="Arial" pitchFamily="34" charset="0"/>
                <a:buChar char="–"/>
              </a:pPr>
              <a:r>
                <a:rPr lang="en-US" sz="2000" dirty="0" smtClean="0">
                  <a:latin typeface="Calibri" pitchFamily="34" charset="0"/>
                  <a:cs typeface="Arial" pitchFamily="34" charset="0"/>
                </a:rPr>
                <a:t>Tunneling for </a:t>
              </a:r>
              <a:r>
                <a:rPr lang="en-US" sz="2000" dirty="0" smtClean="0">
                  <a:sym typeface="Symbol"/>
                </a:rPr>
                <a:t></a:t>
              </a:r>
              <a:r>
                <a:rPr lang="en-US" sz="2000" dirty="0" smtClean="0">
                  <a:latin typeface="Calibri" pitchFamily="34" charset="0"/>
                  <a:cs typeface="Arial" pitchFamily="34" charset="0"/>
                </a:rPr>
                <a:t> &gt; ~1.4 </a:t>
              </a:r>
              <a:r>
                <a:rPr lang="en-US" sz="2000" dirty="0" err="1" smtClean="0">
                  <a:latin typeface="Calibri" pitchFamily="34" charset="0"/>
                  <a:cs typeface="Arial" pitchFamily="34" charset="0"/>
                </a:rPr>
                <a:t>μm</a:t>
              </a:r>
              <a:r>
                <a:rPr lang="en-US" sz="2000" dirty="0" smtClean="0">
                  <a:latin typeface="Calibri" pitchFamily="34" charset="0"/>
                  <a:cs typeface="Arial" pitchFamily="34" charset="0"/>
                </a:rPr>
                <a:t> </a:t>
              </a:r>
            </a:p>
          </p:txBody>
        </p:sp>
        <p:cxnSp>
          <p:nvCxnSpPr>
            <p:cNvPr id="27" name="直線矢印コネクタ 26"/>
            <p:cNvCxnSpPr/>
            <p:nvPr/>
          </p:nvCxnSpPr>
          <p:spPr>
            <a:xfrm>
              <a:off x="6477000" y="1512711"/>
              <a:ext cx="0" cy="274320"/>
            </a:xfrm>
            <a:prstGeom prst="straightConnector1">
              <a:avLst/>
            </a:prstGeom>
            <a:ln w="1905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30" name="正方形/長方形 29"/>
            <p:cNvSpPr/>
            <p:nvPr/>
          </p:nvSpPr>
          <p:spPr>
            <a:xfrm>
              <a:off x="5751690" y="1470378"/>
              <a:ext cx="710451" cy="338554"/>
            </a:xfrm>
            <a:prstGeom prst="rect">
              <a:avLst/>
            </a:prstGeom>
          </p:spPr>
          <p:txBody>
            <a:bodyPr wrap="none">
              <a:spAutoFit/>
            </a:bodyPr>
            <a:lstStyle/>
            <a:p>
              <a:r>
                <a:rPr lang="en-US" sz="1600" dirty="0" smtClean="0">
                  <a:solidFill>
                    <a:srgbClr val="FF0000"/>
                  </a:solidFill>
                  <a:latin typeface="Calibri" pitchFamily="34" charset="0"/>
                  <a:cs typeface="Arial" pitchFamily="34" charset="0"/>
                </a:rPr>
                <a:t>0.9 </a:t>
              </a:r>
              <a:r>
                <a:rPr lang="en-US" sz="1600" dirty="0" err="1" smtClean="0">
                  <a:solidFill>
                    <a:srgbClr val="FF0000"/>
                  </a:solidFill>
                  <a:latin typeface="Calibri" pitchFamily="34" charset="0"/>
                  <a:cs typeface="Arial" pitchFamily="34" charset="0"/>
                </a:rPr>
                <a:t>eV</a:t>
              </a:r>
              <a:endParaRPr lang="en-US" sz="1600" dirty="0">
                <a:solidFill>
                  <a:srgbClr val="FF0000"/>
                </a:solidFill>
              </a:endParaRPr>
            </a:p>
          </p:txBody>
        </p:sp>
        <p:pic>
          <p:nvPicPr>
            <p:cNvPr id="1026" name="Picture 2"/>
            <p:cNvPicPr>
              <a:picLocks noChangeAspect="1" noChangeArrowheads="1"/>
            </p:cNvPicPr>
            <p:nvPr/>
          </p:nvPicPr>
          <p:blipFill>
            <a:blip r:embed="rId3" cstate="print"/>
            <a:srcRect l="57107"/>
            <a:stretch>
              <a:fillRect/>
            </a:stretch>
          </p:blipFill>
          <p:spPr bwMode="auto">
            <a:xfrm>
              <a:off x="6019800" y="3380759"/>
              <a:ext cx="1676400" cy="1255465"/>
            </a:xfrm>
            <a:prstGeom prst="rect">
              <a:avLst/>
            </a:prstGeom>
            <a:noFill/>
            <a:ln w="9525">
              <a:noFill/>
              <a:miter lim="800000"/>
              <a:headEnd/>
              <a:tailEnd/>
            </a:ln>
            <a:effectLst/>
          </p:spPr>
        </p:pic>
        <p:cxnSp>
          <p:nvCxnSpPr>
            <p:cNvPr id="38" name="直線矢印コネクタ 37"/>
            <p:cNvCxnSpPr/>
            <p:nvPr/>
          </p:nvCxnSpPr>
          <p:spPr>
            <a:xfrm flipH="1">
              <a:off x="6477000" y="1371600"/>
              <a:ext cx="685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5" name="グループ化 38"/>
            <p:cNvGrpSpPr/>
            <p:nvPr/>
          </p:nvGrpSpPr>
          <p:grpSpPr>
            <a:xfrm>
              <a:off x="6629400" y="838200"/>
              <a:ext cx="389850" cy="460177"/>
              <a:chOff x="3787966" y="1055783"/>
              <a:chExt cx="389850" cy="460177"/>
            </a:xfrm>
          </p:grpSpPr>
          <p:sp>
            <p:nvSpPr>
              <p:cNvPr id="40" name="テキスト ボックス 39"/>
              <p:cNvSpPr txBox="1"/>
              <p:nvPr/>
            </p:nvSpPr>
            <p:spPr>
              <a:xfrm>
                <a:off x="3832034" y="1208183"/>
                <a:ext cx="304892" cy="307777"/>
              </a:xfrm>
              <a:prstGeom prst="rect">
                <a:avLst/>
              </a:prstGeom>
              <a:noFill/>
            </p:spPr>
            <p:txBody>
              <a:bodyPr wrap="none" rtlCol="0">
                <a:spAutoFit/>
              </a:bodyPr>
              <a:lstStyle/>
              <a:p>
                <a:r>
                  <a:rPr lang="en-US" sz="1400" b="1" dirty="0" smtClean="0">
                    <a:latin typeface="Arial" pitchFamily="34" charset="0"/>
                    <a:cs typeface="Arial" pitchFamily="34" charset="0"/>
                  </a:rPr>
                  <a:t>E</a:t>
                </a:r>
                <a:endParaRPr lang="en-US" sz="1400" b="1" baseline="-25000" dirty="0">
                  <a:latin typeface="Arial" pitchFamily="34" charset="0"/>
                  <a:cs typeface="Arial" pitchFamily="34" charset="0"/>
                </a:endParaRPr>
              </a:p>
            </p:txBody>
          </p:sp>
          <p:sp>
            <p:nvSpPr>
              <p:cNvPr id="41" name="テキスト ボックス 40"/>
              <p:cNvSpPr txBox="1"/>
              <p:nvPr/>
            </p:nvSpPr>
            <p:spPr>
              <a:xfrm>
                <a:off x="3787966" y="1055783"/>
                <a:ext cx="389850" cy="338554"/>
              </a:xfrm>
              <a:prstGeom prst="rect">
                <a:avLst/>
              </a:prstGeom>
              <a:noFill/>
            </p:spPr>
            <p:txBody>
              <a:bodyPr wrap="none" rtlCol="0">
                <a:spAutoFit/>
              </a:bodyPr>
              <a:lstStyle/>
              <a:p>
                <a:pPr algn="ctr"/>
                <a:r>
                  <a:rPr lang="en-US" sz="1600" dirty="0" smtClean="0">
                    <a:latin typeface="Arial"/>
                    <a:ea typeface="ＭＳ Ｐゴシック"/>
                    <a:cs typeface="Arial"/>
                  </a:rPr>
                  <a:t>→</a:t>
                </a:r>
                <a:endParaRPr lang="en-US" sz="1600" dirty="0"/>
              </a:p>
            </p:txBody>
          </p:sp>
        </p:grpSp>
      </p:grpSp>
    </p:spTree>
    <p:extLst>
      <p:ext uri="{BB962C8B-B14F-4D97-AF65-F5344CB8AC3E}">
        <p14:creationId xmlns:p14="http://schemas.microsoft.com/office/powerpoint/2010/main" xmlns="" val="4207488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dirty="0" smtClean="0"/>
              <a:t>MIM with Au-TiO</a:t>
            </a:r>
            <a:r>
              <a:rPr lang="en-US" baseline="-25000" dirty="0" smtClean="0"/>
              <a:t>2</a:t>
            </a:r>
            <a:r>
              <a:rPr lang="en-US" dirty="0" smtClean="0"/>
              <a:t>-Ti</a:t>
            </a:r>
            <a:endParaRPr lang="en-US" dirty="0"/>
          </a:p>
        </p:txBody>
      </p:sp>
      <p:sp>
        <p:nvSpPr>
          <p:cNvPr id="3" name="スライド番号プレースホルダー 2"/>
          <p:cNvSpPr>
            <a:spLocks noGrp="1"/>
          </p:cNvSpPr>
          <p:nvPr>
            <p:ph type="sldNum" sz="quarter" idx="12"/>
          </p:nvPr>
        </p:nvSpPr>
        <p:spPr/>
        <p:txBody>
          <a:bodyPr/>
          <a:lstStyle/>
          <a:p>
            <a:fld id="{41572BE0-A79D-4406-A4A1-EA02743955AE}" type="slidenum">
              <a:rPr lang="en-US" smtClean="0"/>
              <a:pPr/>
              <a:t>15</a:t>
            </a:fld>
            <a:endParaRPr lang="en-US" dirty="0"/>
          </a:p>
        </p:txBody>
      </p:sp>
      <p:grpSp>
        <p:nvGrpSpPr>
          <p:cNvPr id="13" name="グループ化 12"/>
          <p:cNvGrpSpPr/>
          <p:nvPr/>
        </p:nvGrpSpPr>
        <p:grpSpPr>
          <a:xfrm>
            <a:off x="152400" y="1387250"/>
            <a:ext cx="4573788" cy="3599504"/>
            <a:chOff x="4114800" y="2819400"/>
            <a:chExt cx="4421388" cy="3370904"/>
          </a:xfrm>
        </p:grpSpPr>
        <p:pic>
          <p:nvPicPr>
            <p:cNvPr id="2051" name="Picture 3"/>
            <p:cNvPicPr>
              <a:picLocks noChangeAspect="1" noChangeArrowheads="1"/>
            </p:cNvPicPr>
            <p:nvPr/>
          </p:nvPicPr>
          <p:blipFill>
            <a:blip r:embed="rId3" cstate="print"/>
            <a:srcRect l="51179"/>
            <a:stretch>
              <a:fillRect/>
            </a:stretch>
          </p:blipFill>
          <p:spPr bwMode="auto">
            <a:xfrm>
              <a:off x="4114800" y="2819400"/>
              <a:ext cx="4421388" cy="3370904"/>
            </a:xfrm>
            <a:prstGeom prst="rect">
              <a:avLst/>
            </a:prstGeom>
            <a:noFill/>
            <a:ln w="9525">
              <a:noFill/>
              <a:miter lim="800000"/>
              <a:headEnd/>
              <a:tailEnd/>
            </a:ln>
            <a:effectLst/>
          </p:spPr>
        </p:pic>
        <p:sp>
          <p:nvSpPr>
            <p:cNvPr id="11" name="テキスト ボックス 10"/>
            <p:cNvSpPr txBox="1"/>
            <p:nvPr/>
          </p:nvSpPr>
          <p:spPr>
            <a:xfrm>
              <a:off x="5791200" y="3657600"/>
              <a:ext cx="780983" cy="276999"/>
            </a:xfrm>
            <a:prstGeom prst="rect">
              <a:avLst/>
            </a:prstGeom>
            <a:noFill/>
          </p:spPr>
          <p:txBody>
            <a:bodyPr wrap="none" rtlCol="0">
              <a:spAutoFit/>
            </a:bodyPr>
            <a:lstStyle/>
            <a:p>
              <a:r>
                <a:rPr lang="en-US" sz="1200" dirty="0" smtClean="0">
                  <a:latin typeface="Arial" pitchFamily="34" charset="0"/>
                  <a:cs typeface="Arial" pitchFamily="34" charset="0"/>
                </a:rPr>
                <a:t>1310 nm</a:t>
              </a:r>
              <a:endParaRPr lang="en-US" sz="1200" dirty="0">
                <a:latin typeface="Arial" pitchFamily="34" charset="0"/>
                <a:cs typeface="Arial" pitchFamily="34" charset="0"/>
              </a:endParaRPr>
            </a:p>
          </p:txBody>
        </p:sp>
      </p:grpSp>
      <p:sp>
        <p:nvSpPr>
          <p:cNvPr id="14" name="テキスト ボックス 13"/>
          <p:cNvSpPr txBox="1"/>
          <p:nvPr/>
        </p:nvSpPr>
        <p:spPr>
          <a:xfrm>
            <a:off x="1524000" y="1066800"/>
            <a:ext cx="2514600" cy="338554"/>
          </a:xfrm>
          <a:prstGeom prst="rect">
            <a:avLst/>
          </a:prstGeom>
          <a:noFill/>
        </p:spPr>
        <p:txBody>
          <a:bodyPr wrap="square" rtlCol="0">
            <a:spAutoFit/>
          </a:bodyPr>
          <a:lstStyle/>
          <a:p>
            <a:pPr marL="263525" indent="-263525"/>
            <a:r>
              <a:rPr lang="en-US" sz="1600" dirty="0" smtClean="0"/>
              <a:t>Input power: 1.0 </a:t>
            </a:r>
            <a:r>
              <a:rPr lang="en-US" sz="1600" dirty="0" err="1" smtClean="0"/>
              <a:t>mW</a:t>
            </a:r>
            <a:endParaRPr lang="en-US" sz="1600" dirty="0"/>
          </a:p>
        </p:txBody>
      </p:sp>
      <p:sp>
        <p:nvSpPr>
          <p:cNvPr id="15" name="Content Placeholder 2"/>
          <p:cNvSpPr txBox="1">
            <a:spLocks/>
          </p:cNvSpPr>
          <p:nvPr/>
        </p:nvSpPr>
        <p:spPr>
          <a:xfrm>
            <a:off x="1524000" y="5278915"/>
            <a:ext cx="6259417" cy="1219200"/>
          </a:xfrm>
          <a:prstGeom prst="rect">
            <a:avLst/>
          </a:prstGeom>
          <a:solidFill>
            <a:srgbClr val="FFCC99"/>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
            </a:pPr>
            <a:r>
              <a:rPr lang="en-US" sz="2400" dirty="0" err="1" smtClean="0"/>
              <a:t>Photodetection</a:t>
            </a:r>
            <a:r>
              <a:rPr lang="en-US" sz="2400" dirty="0" smtClean="0"/>
              <a:t> up to </a:t>
            </a:r>
            <a:r>
              <a:rPr kumimoji="1" lang="en-US" sz="2400" kern="0" dirty="0" smtClean="0">
                <a:solidFill>
                  <a:prstClr val="black"/>
                </a:solidFill>
                <a:sym typeface="Symbol"/>
              </a:rPr>
              <a:t></a:t>
            </a:r>
            <a:r>
              <a:rPr lang="en-US" sz="2400" dirty="0" smtClean="0"/>
              <a:t> = 1550 nm </a:t>
            </a:r>
          </a:p>
          <a:p>
            <a:pPr lvl="1">
              <a:buFont typeface="Calibri" pitchFamily="34" charset="0"/>
              <a:buChar char="‒"/>
            </a:pPr>
            <a:r>
              <a:rPr kumimoji="1" lang="en-US" sz="2000" kern="0" dirty="0" smtClean="0">
                <a:solidFill>
                  <a:prstClr val="black"/>
                </a:solidFill>
                <a:sym typeface="Symbol"/>
              </a:rPr>
              <a:t></a:t>
            </a:r>
            <a:r>
              <a:rPr lang="en-US" sz="2000" dirty="0" smtClean="0"/>
              <a:t> &lt; ~1400 nm: Open circuit voltage (V</a:t>
            </a:r>
            <a:r>
              <a:rPr lang="en-US" sz="2000" baseline="-25000" dirty="0" smtClean="0"/>
              <a:t>oc</a:t>
            </a:r>
            <a:r>
              <a:rPr lang="en-US" sz="2000" dirty="0" smtClean="0"/>
              <a:t>) &lt; 0</a:t>
            </a:r>
          </a:p>
          <a:p>
            <a:pPr lvl="1">
              <a:buFont typeface="Calibri" pitchFamily="34" charset="0"/>
              <a:buChar char="‒"/>
            </a:pPr>
            <a:r>
              <a:rPr kumimoji="1" lang="en-US" sz="2000" kern="0" dirty="0" smtClean="0">
                <a:solidFill>
                  <a:prstClr val="black"/>
                </a:solidFill>
                <a:sym typeface="Symbol"/>
              </a:rPr>
              <a:t></a:t>
            </a:r>
            <a:r>
              <a:rPr lang="en-US" sz="2000" dirty="0" smtClean="0"/>
              <a:t> &gt; ~1400 nm: V</a:t>
            </a:r>
            <a:r>
              <a:rPr lang="en-US" sz="2000" baseline="-25000" dirty="0" smtClean="0"/>
              <a:t>oc</a:t>
            </a:r>
            <a:r>
              <a:rPr lang="en-US" sz="2000" dirty="0" smtClean="0"/>
              <a:t> = ~0 (tunneling)</a:t>
            </a:r>
          </a:p>
          <a:p>
            <a:pPr lvl="1">
              <a:buFont typeface="Wingdings" panose="05000000000000000000" pitchFamily="2" charset="2"/>
              <a:buChar char="§"/>
            </a:pPr>
            <a:endParaRPr lang="en-US" sz="2000" dirty="0" smtClean="0"/>
          </a:p>
        </p:txBody>
      </p:sp>
      <p:pic>
        <p:nvPicPr>
          <p:cNvPr id="16" name="Picture 2"/>
          <p:cNvPicPr>
            <a:picLocks noChangeAspect="1" noChangeArrowheads="1"/>
          </p:cNvPicPr>
          <p:nvPr/>
        </p:nvPicPr>
        <p:blipFill>
          <a:blip r:embed="rId4" cstate="print"/>
          <a:srcRect l="57107"/>
          <a:stretch>
            <a:fillRect/>
          </a:stretch>
        </p:blipFill>
        <p:spPr bwMode="auto">
          <a:xfrm>
            <a:off x="6324600" y="914400"/>
            <a:ext cx="1600200" cy="1198398"/>
          </a:xfrm>
          <a:prstGeom prst="rect">
            <a:avLst/>
          </a:prstGeom>
          <a:noFill/>
          <a:ln w="9525">
            <a:noFill/>
            <a:miter lim="800000"/>
            <a:headEnd/>
            <a:tailEnd/>
          </a:ln>
          <a:effectLst/>
        </p:spPr>
      </p:pic>
      <p:pic>
        <p:nvPicPr>
          <p:cNvPr id="17" name="Picture 4"/>
          <p:cNvPicPr>
            <a:picLocks noChangeAspect="1" noChangeArrowheads="1"/>
          </p:cNvPicPr>
          <p:nvPr/>
        </p:nvPicPr>
        <p:blipFill>
          <a:blip r:embed="rId5" cstate="print"/>
          <a:srcRect/>
          <a:stretch>
            <a:fillRect/>
          </a:stretch>
        </p:blipFill>
        <p:spPr bwMode="auto">
          <a:xfrm>
            <a:off x="5410200" y="2471451"/>
            <a:ext cx="3429000" cy="2571750"/>
          </a:xfrm>
          <a:prstGeom prst="rect">
            <a:avLst/>
          </a:prstGeom>
          <a:noFill/>
          <a:ln w="9525">
            <a:noFill/>
            <a:miter lim="800000"/>
            <a:headEnd/>
            <a:tailEnd/>
          </a:ln>
          <a:effectLst/>
        </p:spPr>
      </p:pic>
      <p:sp>
        <p:nvSpPr>
          <p:cNvPr id="18" name="テキスト ボックス 17"/>
          <p:cNvSpPr txBox="1"/>
          <p:nvPr/>
        </p:nvSpPr>
        <p:spPr>
          <a:xfrm>
            <a:off x="5943600" y="2328446"/>
            <a:ext cx="2514600" cy="338554"/>
          </a:xfrm>
          <a:prstGeom prst="rect">
            <a:avLst/>
          </a:prstGeom>
          <a:noFill/>
        </p:spPr>
        <p:txBody>
          <a:bodyPr wrap="square" rtlCol="0">
            <a:spAutoFit/>
          </a:bodyPr>
          <a:lstStyle/>
          <a:p>
            <a:pPr marL="263525" indent="-263525" algn="ctr"/>
            <a:r>
              <a:rPr lang="en-US" sz="1600" dirty="0" smtClean="0"/>
              <a:t>Input power: 1.75 </a:t>
            </a:r>
            <a:r>
              <a:rPr lang="en-US" sz="1600" dirty="0" err="1" smtClean="0"/>
              <a:t>mW</a:t>
            </a:r>
            <a:endParaRPr lang="en-US" sz="1600" dirty="0"/>
          </a:p>
        </p:txBody>
      </p:sp>
    </p:spTree>
    <p:extLst>
      <p:ext uri="{BB962C8B-B14F-4D97-AF65-F5344CB8AC3E}">
        <p14:creationId xmlns:p14="http://schemas.microsoft.com/office/powerpoint/2010/main" xmlns="" val="20144292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175955" y="3733800"/>
            <a:ext cx="3968045" cy="1447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タイトル 4"/>
          <p:cNvSpPr>
            <a:spLocks noGrp="1"/>
          </p:cNvSpPr>
          <p:nvPr>
            <p:ph type="title"/>
          </p:nvPr>
        </p:nvSpPr>
        <p:spPr/>
        <p:txBody>
          <a:bodyPr/>
          <a:lstStyle/>
          <a:p>
            <a:r>
              <a:rPr lang="en-US" dirty="0" smtClean="0"/>
              <a:t>Where can we use MIM? </a:t>
            </a:r>
            <a:endParaRPr lang="en-US" dirty="0"/>
          </a:p>
        </p:txBody>
      </p:sp>
      <p:sp>
        <p:nvSpPr>
          <p:cNvPr id="2" name="コンテンツ プレースホルダー 1"/>
          <p:cNvSpPr>
            <a:spLocks noGrp="1"/>
          </p:cNvSpPr>
          <p:nvPr>
            <p:ph idx="1"/>
          </p:nvPr>
        </p:nvSpPr>
        <p:spPr>
          <a:xfrm>
            <a:off x="76200" y="838200"/>
            <a:ext cx="4267200" cy="3876862"/>
          </a:xfrm>
        </p:spPr>
        <p:txBody>
          <a:bodyPr/>
          <a:lstStyle/>
          <a:p>
            <a:r>
              <a:rPr lang="en-US" dirty="0" smtClean="0"/>
              <a:t>Silicon photonics</a:t>
            </a:r>
          </a:p>
          <a:p>
            <a:pPr lvl="1"/>
            <a:r>
              <a:rPr lang="en-US" dirty="0" smtClean="0"/>
              <a:t>Si-</a:t>
            </a:r>
            <a:r>
              <a:rPr lang="en-US" dirty="0" err="1" smtClean="0"/>
              <a:t>Ge</a:t>
            </a:r>
            <a:r>
              <a:rPr lang="en-US" dirty="0" smtClean="0"/>
              <a:t> photodiodes</a:t>
            </a:r>
          </a:p>
          <a:p>
            <a:pPr lvl="1"/>
            <a:r>
              <a:rPr lang="en-US" dirty="0" err="1" smtClean="0"/>
              <a:t>Schottky</a:t>
            </a:r>
            <a:r>
              <a:rPr lang="en-US" dirty="0" smtClean="0"/>
              <a:t> contacts</a:t>
            </a:r>
          </a:p>
          <a:p>
            <a:pPr lvl="1"/>
            <a:endParaRPr lang="en-US" dirty="0"/>
          </a:p>
          <a:p>
            <a:r>
              <a:rPr lang="en-US" altLang="ja-JP" dirty="0" smtClean="0"/>
              <a:t>Ⅲ-Ⅴ photonics (e.g. </a:t>
            </a:r>
            <a:r>
              <a:rPr lang="en-US" altLang="ja-JP" dirty="0" err="1" smtClean="0"/>
              <a:t>InP</a:t>
            </a:r>
            <a:r>
              <a:rPr lang="en-US" altLang="ja-JP" dirty="0" smtClean="0"/>
              <a:t>)</a:t>
            </a:r>
          </a:p>
          <a:p>
            <a:pPr lvl="1"/>
            <a:r>
              <a:rPr lang="en-US" altLang="ja-JP" dirty="0" smtClean="0"/>
              <a:t>Ⅲ-Ⅴ photodiodes</a:t>
            </a:r>
          </a:p>
          <a:p>
            <a:pPr lvl="1"/>
            <a:endParaRPr lang="en-US" dirty="0"/>
          </a:p>
          <a:p>
            <a:r>
              <a:rPr lang="en-US" dirty="0" smtClean="0"/>
              <a:t>Polymer/</a:t>
            </a:r>
            <a:r>
              <a:rPr lang="en-US" altLang="ja-JP" dirty="0" smtClean="0"/>
              <a:t>dielectric</a:t>
            </a:r>
            <a:r>
              <a:rPr lang="en-US" dirty="0" smtClean="0"/>
              <a:t> </a:t>
            </a:r>
            <a:r>
              <a:rPr lang="en-US" dirty="0"/>
              <a:t>photonics</a:t>
            </a:r>
          </a:p>
          <a:p>
            <a:pPr lvl="1"/>
            <a:r>
              <a:rPr lang="en-US" dirty="0" smtClean="0"/>
              <a:t>Semiconductor photodiodes</a:t>
            </a:r>
          </a:p>
          <a:p>
            <a:pPr marL="457200" lvl="1" indent="0">
              <a:buNone/>
            </a:pPr>
            <a:r>
              <a:rPr lang="en-US" dirty="0"/>
              <a:t> </a:t>
            </a:r>
            <a:r>
              <a:rPr lang="en-US" dirty="0" smtClean="0"/>
              <a:t>   </a:t>
            </a:r>
            <a:r>
              <a:rPr lang="en-US" b="1" dirty="0" smtClean="0"/>
              <a:t>&lt;= replace with our detectors</a:t>
            </a:r>
            <a:endParaRPr lang="en-US" b="1" dirty="0"/>
          </a:p>
        </p:txBody>
      </p:sp>
      <p:sp>
        <p:nvSpPr>
          <p:cNvPr id="4" name="スライド番号プレースホルダー 3"/>
          <p:cNvSpPr>
            <a:spLocks noGrp="1"/>
          </p:cNvSpPr>
          <p:nvPr>
            <p:ph type="sldNum" sz="quarter" idx="12"/>
          </p:nvPr>
        </p:nvSpPr>
        <p:spPr/>
        <p:txBody>
          <a:bodyPr/>
          <a:lstStyle/>
          <a:p>
            <a:fld id="{41572BE0-A79D-4406-A4A1-EA02743955AE}" type="slidenum">
              <a:rPr lang="en-US" smtClean="0"/>
              <a:pPr/>
              <a:t>16</a:t>
            </a:fld>
            <a:endParaRPr lang="en-US" dirty="0"/>
          </a:p>
        </p:txBody>
      </p:sp>
      <p:sp>
        <p:nvSpPr>
          <p:cNvPr id="26" name="角丸四角形 25"/>
          <p:cNvSpPr/>
          <p:nvPr/>
        </p:nvSpPr>
        <p:spPr>
          <a:xfrm>
            <a:off x="7304541" y="3962400"/>
            <a:ext cx="853914" cy="838200"/>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直線矢印コネクタ 26"/>
          <p:cNvCxnSpPr>
            <a:stCxn id="26" idx="1"/>
            <a:endCxn id="32" idx="3"/>
          </p:cNvCxnSpPr>
          <p:nvPr/>
        </p:nvCxnSpPr>
        <p:spPr>
          <a:xfrm flipH="1">
            <a:off x="5523397" y="4381500"/>
            <a:ext cx="1781144" cy="1272908"/>
          </a:xfrm>
          <a:prstGeom prst="straightConnector1">
            <a:avLst/>
          </a:prstGeom>
          <a:ln w="28575">
            <a:solidFill>
              <a:schemeClr val="accent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pic>
        <p:nvPicPr>
          <p:cNvPr id="32" name="Picture 2"/>
          <p:cNvPicPr>
            <a:picLocks noChangeAspect="1" noChangeArrowheads="1"/>
          </p:cNvPicPr>
          <p:nvPr/>
        </p:nvPicPr>
        <p:blipFill rotWithShape="1">
          <a:blip r:embed="rId3" cstate="screen">
            <a:extLst>
              <a:ext uri="{28A0092B-C50C-407E-A947-70E740481C1C}">
                <a14:useLocalDpi xmlns:a14="http://schemas.microsoft.com/office/drawing/2010/main" xmlns="" val="0"/>
              </a:ext>
            </a:extLst>
          </a:blip>
          <a:srcRect/>
          <a:stretch/>
        </p:blipFill>
        <p:spPr bwMode="auto">
          <a:xfrm>
            <a:off x="3468767" y="4800600"/>
            <a:ext cx="2054630" cy="1707616"/>
          </a:xfrm>
          <a:prstGeom prst="rect">
            <a:avLst/>
          </a:prstGeom>
          <a:noFill/>
          <a:ln w="28575">
            <a:solidFill>
              <a:schemeClr val="accent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 name="正方形/長方形 14"/>
          <p:cNvSpPr/>
          <p:nvPr/>
        </p:nvSpPr>
        <p:spPr>
          <a:xfrm>
            <a:off x="6705600" y="5334000"/>
            <a:ext cx="2306593" cy="276999"/>
          </a:xfrm>
          <a:prstGeom prst="rect">
            <a:avLst/>
          </a:prstGeom>
        </p:spPr>
        <p:txBody>
          <a:bodyPr wrap="none">
            <a:spAutoFit/>
          </a:bodyPr>
          <a:lstStyle/>
          <a:p>
            <a:r>
              <a:rPr lang="en-US" sz="1200" dirty="0" err="1" smtClean="0">
                <a:solidFill>
                  <a:prstClr val="black"/>
                </a:solidFill>
              </a:rPr>
              <a:t>Shiraishi</a:t>
            </a:r>
            <a:r>
              <a:rPr lang="en-US" sz="1200" dirty="0" smtClean="0">
                <a:solidFill>
                  <a:prstClr val="black"/>
                </a:solidFill>
              </a:rPr>
              <a:t>, et al, OFC/NFOEC (2011)</a:t>
            </a:r>
            <a:endParaRPr lang="en-US" sz="1600" dirty="0"/>
          </a:p>
        </p:txBody>
      </p:sp>
      <p:pic>
        <p:nvPicPr>
          <p:cNvPr id="16" name="Picture 2" descr="http://www.opticalinterlinks.com/img/High_Desity_Flex_link.jpg"/>
          <p:cNvPicPr>
            <a:picLocks noChangeAspect="1" noChangeArrowheads="1"/>
          </p:cNvPicPr>
          <p:nvPr/>
        </p:nvPicPr>
        <p:blipFill>
          <a:blip r:embed="rId4" cstate="screen"/>
          <a:srcRect/>
          <a:stretch>
            <a:fillRect/>
          </a:stretch>
        </p:blipFill>
        <p:spPr bwMode="auto">
          <a:xfrm>
            <a:off x="5562600" y="838200"/>
            <a:ext cx="3286125" cy="2458448"/>
          </a:xfrm>
          <a:prstGeom prst="rect">
            <a:avLst/>
          </a:prstGeom>
          <a:noFill/>
        </p:spPr>
      </p:pic>
      <p:sp>
        <p:nvSpPr>
          <p:cNvPr id="17" name="テキスト ボックス 16"/>
          <p:cNvSpPr txBox="1"/>
          <p:nvPr/>
        </p:nvSpPr>
        <p:spPr>
          <a:xfrm>
            <a:off x="7391400" y="3295793"/>
            <a:ext cx="1402885" cy="276999"/>
          </a:xfrm>
          <a:prstGeom prst="rect">
            <a:avLst/>
          </a:prstGeom>
          <a:noFill/>
        </p:spPr>
        <p:txBody>
          <a:bodyPr wrap="none" rtlCol="0">
            <a:spAutoFit/>
          </a:bodyPr>
          <a:lstStyle/>
          <a:p>
            <a:pPr algn="r"/>
            <a:r>
              <a:rPr lang="en-US" sz="1200" dirty="0" smtClean="0"/>
              <a:t>© Optical Interlinks</a:t>
            </a:r>
            <a:endParaRPr lang="en-US" sz="1200" dirty="0"/>
          </a:p>
        </p:txBody>
      </p:sp>
    </p:spTree>
    <p:extLst>
      <p:ext uri="{BB962C8B-B14F-4D97-AF65-F5344CB8AC3E}">
        <p14:creationId xmlns:p14="http://schemas.microsoft.com/office/powerpoint/2010/main" xmlns="" val="8354013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en-US" dirty="0" smtClean="0"/>
              <a:t>Contents</a:t>
            </a:r>
            <a:endParaRPr lang="en-US" dirty="0"/>
          </a:p>
        </p:txBody>
      </p:sp>
      <p:sp>
        <p:nvSpPr>
          <p:cNvPr id="5" name="コンテンツ プレースホルダ 4"/>
          <p:cNvSpPr>
            <a:spLocks noGrp="1"/>
          </p:cNvSpPr>
          <p:nvPr>
            <p:ph idx="1"/>
          </p:nvPr>
        </p:nvSpPr>
        <p:spPr>
          <a:xfrm>
            <a:off x="457200" y="838200"/>
            <a:ext cx="8229600" cy="4525963"/>
          </a:xfrm>
        </p:spPr>
        <p:txBody>
          <a:bodyPr anchor="t"/>
          <a:lstStyle/>
          <a:p>
            <a:pPr marL="463550" indent="-463550">
              <a:lnSpc>
                <a:spcPct val="150000"/>
              </a:lnSpc>
              <a:buFont typeface="Wingdings" pitchFamily="2" charset="2"/>
              <a:buChar char="v"/>
            </a:pPr>
            <a:r>
              <a:rPr lang="en-US" dirty="0" smtClean="0">
                <a:solidFill>
                  <a:schemeClr val="bg1">
                    <a:lumMod val="75000"/>
                  </a:schemeClr>
                </a:solidFill>
              </a:rPr>
              <a:t>Introduction</a:t>
            </a:r>
          </a:p>
          <a:p>
            <a:pPr marL="798513" lvl="1" indent="-334963">
              <a:lnSpc>
                <a:spcPct val="150000"/>
              </a:lnSpc>
            </a:pPr>
            <a:r>
              <a:rPr lang="en-US" dirty="0" smtClean="0">
                <a:solidFill>
                  <a:schemeClr val="bg1">
                    <a:lumMod val="75000"/>
                  </a:schemeClr>
                </a:solidFill>
              </a:rPr>
              <a:t>Hot electron excitation from metals </a:t>
            </a:r>
          </a:p>
          <a:p>
            <a:pPr marL="463550" indent="-463550">
              <a:lnSpc>
                <a:spcPct val="150000"/>
              </a:lnSpc>
              <a:buFont typeface="Wingdings" panose="05000000000000000000" pitchFamily="2" charset="2"/>
              <a:buChar char="v"/>
            </a:pPr>
            <a:r>
              <a:rPr lang="en-US" dirty="0" err="1" smtClean="0">
                <a:solidFill>
                  <a:schemeClr val="bg1">
                    <a:lumMod val="75000"/>
                  </a:schemeClr>
                </a:solidFill>
              </a:rPr>
              <a:t>Photodetectors</a:t>
            </a:r>
            <a:r>
              <a:rPr lang="en-US" dirty="0" smtClean="0">
                <a:solidFill>
                  <a:schemeClr val="bg1">
                    <a:lumMod val="75000"/>
                  </a:schemeClr>
                </a:solidFill>
              </a:rPr>
              <a:t> for optical waveguides</a:t>
            </a:r>
          </a:p>
          <a:p>
            <a:pPr marL="463550" indent="-463550">
              <a:lnSpc>
                <a:spcPct val="150000"/>
              </a:lnSpc>
              <a:buFont typeface="Wingdings" panose="05000000000000000000" pitchFamily="2" charset="2"/>
              <a:buChar char="v"/>
            </a:pPr>
            <a:r>
              <a:rPr lang="en-US" dirty="0" smtClean="0"/>
              <a:t>Transparent </a:t>
            </a:r>
            <a:r>
              <a:rPr lang="en-US" dirty="0" err="1" smtClean="0"/>
              <a:t>photodetectors</a:t>
            </a:r>
            <a:r>
              <a:rPr lang="en-US" dirty="0" smtClean="0"/>
              <a:t> with oxides</a:t>
            </a:r>
          </a:p>
          <a:p>
            <a:pPr marL="463550" indent="-463550">
              <a:lnSpc>
                <a:spcPct val="150000"/>
              </a:lnSpc>
              <a:buFont typeface="Wingdings" panose="05000000000000000000" pitchFamily="2" charset="2"/>
              <a:buChar char="v"/>
            </a:pPr>
            <a:r>
              <a:rPr lang="en-US" dirty="0" smtClean="0">
                <a:solidFill>
                  <a:schemeClr val="bg1">
                    <a:lumMod val="75000"/>
                  </a:schemeClr>
                </a:solidFill>
              </a:rPr>
              <a:t>Summary </a:t>
            </a:r>
            <a:endParaRPr lang="en-US" dirty="0">
              <a:solidFill>
                <a:schemeClr val="bg1">
                  <a:lumMod val="75000"/>
                </a:schemeClr>
              </a:solidFill>
            </a:endParaRPr>
          </a:p>
        </p:txBody>
      </p:sp>
      <p:sp>
        <p:nvSpPr>
          <p:cNvPr id="3" name="スライド番号プレースホルダ 2"/>
          <p:cNvSpPr>
            <a:spLocks noGrp="1"/>
          </p:cNvSpPr>
          <p:nvPr>
            <p:ph type="sldNum" sz="quarter" idx="12"/>
          </p:nvPr>
        </p:nvSpPr>
        <p:spPr/>
        <p:txBody>
          <a:bodyPr/>
          <a:lstStyle/>
          <a:p>
            <a:fld id="{41572BE0-A79D-4406-A4A1-EA02743955AE}"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dirty="0" smtClean="0"/>
              <a:t>Properties of TCOs</a:t>
            </a:r>
            <a:endParaRPr lang="en-US" dirty="0"/>
          </a:p>
        </p:txBody>
      </p:sp>
      <p:sp>
        <p:nvSpPr>
          <p:cNvPr id="12" name="コンテンツ プレースホルダー 11"/>
          <p:cNvSpPr>
            <a:spLocks noGrp="1"/>
          </p:cNvSpPr>
          <p:nvPr>
            <p:ph idx="1"/>
          </p:nvPr>
        </p:nvSpPr>
        <p:spPr>
          <a:xfrm>
            <a:off x="228600" y="838200"/>
            <a:ext cx="5943600" cy="1981200"/>
          </a:xfrm>
        </p:spPr>
        <p:txBody>
          <a:bodyPr>
            <a:normAutofit fontScale="92500" lnSpcReduction="10000"/>
          </a:bodyPr>
          <a:lstStyle/>
          <a:p>
            <a:r>
              <a:rPr lang="en-US" sz="2800" dirty="0" smtClean="0"/>
              <a:t>Transparent conductive oxides (TCOs)</a:t>
            </a:r>
          </a:p>
          <a:p>
            <a:pPr lvl="1"/>
            <a:r>
              <a:rPr lang="en-US" sz="2400" dirty="0" smtClean="0"/>
              <a:t>High carrier concentrations ( &lt; ~10</a:t>
            </a:r>
            <a:r>
              <a:rPr lang="en-US" sz="2400" baseline="30000" dirty="0" smtClean="0"/>
              <a:t>-21</a:t>
            </a:r>
            <a:r>
              <a:rPr lang="en-US" sz="2400" dirty="0" smtClean="0"/>
              <a:t> cm</a:t>
            </a:r>
            <a:r>
              <a:rPr lang="en-US" sz="2400" baseline="30000" dirty="0" smtClean="0"/>
              <a:t>-3</a:t>
            </a:r>
            <a:r>
              <a:rPr lang="en-US" sz="2400" dirty="0" smtClean="0"/>
              <a:t> )</a:t>
            </a:r>
          </a:p>
          <a:p>
            <a:pPr lvl="1"/>
            <a:r>
              <a:rPr lang="en-US" sz="2400" dirty="0" smtClean="0"/>
              <a:t>Transparent (if thin)</a:t>
            </a:r>
          </a:p>
          <a:p>
            <a:pPr lvl="1"/>
            <a:r>
              <a:rPr lang="en-US" sz="2400" dirty="0" smtClean="0"/>
              <a:t>Small light absorption</a:t>
            </a:r>
          </a:p>
          <a:p>
            <a:pPr lvl="2"/>
            <a:r>
              <a:rPr lang="en-US" sz="2000" dirty="0" err="1" smtClean="0">
                <a:solidFill>
                  <a:srgbClr val="FF0000"/>
                </a:solidFill>
              </a:rPr>
              <a:t>Im</a:t>
            </a:r>
            <a:r>
              <a:rPr lang="en-US" sz="2000" dirty="0" smtClean="0">
                <a:solidFill>
                  <a:srgbClr val="FF0000"/>
                </a:solidFill>
                <a:latin typeface="Symbol" panose="05050102010706020507" pitchFamily="18" charset="2"/>
              </a:rPr>
              <a:t>[e]</a:t>
            </a:r>
            <a:r>
              <a:rPr lang="en-US" sz="2000" dirty="0" smtClean="0">
                <a:solidFill>
                  <a:srgbClr val="FF0000"/>
                </a:solidFill>
              </a:rPr>
              <a:t> &gt; 0</a:t>
            </a:r>
          </a:p>
          <a:p>
            <a:pPr marL="0" indent="0">
              <a:buNone/>
            </a:pPr>
            <a:endParaRPr lang="en-US" sz="2800" dirty="0"/>
          </a:p>
        </p:txBody>
      </p:sp>
      <p:sp>
        <p:nvSpPr>
          <p:cNvPr id="3" name="スライド番号プレースホルダー 2"/>
          <p:cNvSpPr>
            <a:spLocks noGrp="1"/>
          </p:cNvSpPr>
          <p:nvPr>
            <p:ph type="sldNum" sz="quarter" idx="12"/>
          </p:nvPr>
        </p:nvSpPr>
        <p:spPr/>
        <p:txBody>
          <a:bodyPr/>
          <a:lstStyle/>
          <a:p>
            <a:fld id="{41572BE0-A79D-4406-A4A1-EA02743955AE}" type="slidenum">
              <a:rPr lang="en-US" smtClean="0"/>
              <a:pPr/>
              <a:t>18</a:t>
            </a:fld>
            <a:endParaRPr lang="en-US" dirty="0"/>
          </a:p>
        </p:txBody>
      </p:sp>
      <p:pic>
        <p:nvPicPr>
          <p:cNvPr id="4" name="図 3"/>
          <p:cNvPicPr>
            <a:picLocks noChangeAspect="1"/>
          </p:cNvPicPr>
          <p:nvPr/>
        </p:nvPicPr>
        <p:blipFill>
          <a:blip r:embed="rId3" cstate="print"/>
          <a:stretch>
            <a:fillRect/>
          </a:stretch>
        </p:blipFill>
        <p:spPr>
          <a:xfrm>
            <a:off x="6324600" y="990600"/>
            <a:ext cx="2495458" cy="2371716"/>
          </a:xfrm>
          <a:prstGeom prst="rect">
            <a:avLst/>
          </a:prstGeom>
        </p:spPr>
      </p:pic>
      <p:pic>
        <p:nvPicPr>
          <p:cNvPr id="6" name="図 5"/>
          <p:cNvPicPr>
            <a:picLocks noChangeAspect="1"/>
          </p:cNvPicPr>
          <p:nvPr/>
        </p:nvPicPr>
        <p:blipFill>
          <a:blip r:embed="rId4" cstate="print"/>
          <a:srcRect l="10728"/>
          <a:stretch>
            <a:fillRect/>
          </a:stretch>
        </p:blipFill>
        <p:spPr>
          <a:xfrm>
            <a:off x="3124200" y="2743200"/>
            <a:ext cx="2536465" cy="2133264"/>
          </a:xfrm>
          <a:prstGeom prst="rect">
            <a:avLst/>
          </a:prstGeom>
        </p:spPr>
      </p:pic>
      <p:grpSp>
        <p:nvGrpSpPr>
          <p:cNvPr id="15" name="グループ化 14"/>
          <p:cNvGrpSpPr/>
          <p:nvPr/>
        </p:nvGrpSpPr>
        <p:grpSpPr>
          <a:xfrm>
            <a:off x="304800" y="2895600"/>
            <a:ext cx="2244927" cy="1619074"/>
            <a:chOff x="5393844" y="4350782"/>
            <a:chExt cx="2244927" cy="1619074"/>
          </a:xfrm>
        </p:grpSpPr>
        <p:pic>
          <p:nvPicPr>
            <p:cNvPr id="7" name="図 6"/>
            <p:cNvPicPr>
              <a:picLocks noChangeAspect="1"/>
            </p:cNvPicPr>
            <p:nvPr/>
          </p:nvPicPr>
          <p:blipFill rotWithShape="1">
            <a:blip r:embed="rId5" cstate="print">
              <a:extLst>
                <a:ext uri="{28A0092B-C50C-407E-A947-70E740481C1C}">
                  <a14:useLocalDpi xmlns:a14="http://schemas.microsoft.com/office/drawing/2010/main" xmlns="" val="0"/>
                </a:ext>
              </a:extLst>
            </a:blip>
            <a:srcRect/>
            <a:stretch/>
          </p:blipFill>
          <p:spPr>
            <a:xfrm>
              <a:off x="5396976" y="4350782"/>
              <a:ext cx="2241795" cy="1619074"/>
            </a:xfrm>
            <a:prstGeom prst="rect">
              <a:avLst/>
            </a:prstGeom>
          </p:spPr>
        </p:pic>
        <p:sp>
          <p:nvSpPr>
            <p:cNvPr id="8" name="正方形/長方形 7"/>
            <p:cNvSpPr/>
            <p:nvPr/>
          </p:nvSpPr>
          <p:spPr>
            <a:xfrm>
              <a:off x="5393844" y="4350782"/>
              <a:ext cx="1175322" cy="307777"/>
            </a:xfrm>
            <a:prstGeom prst="rect">
              <a:avLst/>
            </a:prstGeom>
            <a:solidFill>
              <a:schemeClr val="bg1"/>
            </a:solidFill>
            <a:ln>
              <a:solidFill>
                <a:schemeClr val="tx1"/>
              </a:solidFill>
            </a:ln>
          </p:spPr>
          <p:txBody>
            <a:bodyPr wrap="none">
              <a:spAutoFit/>
            </a:bodyPr>
            <a:lstStyle/>
            <a:p>
              <a:r>
                <a:rPr lang="en-US" sz="1400" dirty="0" err="1" smtClean="0"/>
                <a:t>Al:ZnO</a:t>
              </a:r>
              <a:r>
                <a:rPr lang="en-US" sz="1400" dirty="0" smtClean="0"/>
                <a:t> </a:t>
              </a:r>
              <a:r>
                <a:rPr lang="en-US" sz="1400" dirty="0"/>
                <a:t>50 nm</a:t>
              </a:r>
            </a:p>
          </p:txBody>
        </p:sp>
      </p:grpSp>
      <p:sp>
        <p:nvSpPr>
          <p:cNvPr id="14" name="正方形/長方形 13"/>
          <p:cNvSpPr/>
          <p:nvPr/>
        </p:nvSpPr>
        <p:spPr>
          <a:xfrm>
            <a:off x="6248400" y="3429000"/>
            <a:ext cx="2417328" cy="307777"/>
          </a:xfrm>
          <a:prstGeom prst="rect">
            <a:avLst/>
          </a:prstGeom>
        </p:spPr>
        <p:txBody>
          <a:bodyPr wrap="none">
            <a:spAutoFit/>
          </a:bodyPr>
          <a:lstStyle/>
          <a:p>
            <a:r>
              <a:rPr lang="en-US" sz="1400" dirty="0" smtClean="0"/>
              <a:t>A. Klein, et al, Materials (2010)</a:t>
            </a:r>
            <a:endParaRPr lang="en-US" sz="1400" dirty="0"/>
          </a:p>
        </p:txBody>
      </p:sp>
      <p:sp>
        <p:nvSpPr>
          <p:cNvPr id="17" name="正方形/長方形 16"/>
          <p:cNvSpPr/>
          <p:nvPr/>
        </p:nvSpPr>
        <p:spPr>
          <a:xfrm>
            <a:off x="914400" y="5334000"/>
            <a:ext cx="4631852" cy="830997"/>
          </a:xfrm>
          <a:prstGeom prst="rect">
            <a:avLst/>
          </a:prstGeom>
          <a:solidFill>
            <a:srgbClr val="FFCC99"/>
          </a:solidFill>
        </p:spPr>
        <p:txBody>
          <a:bodyPr wrap="square">
            <a:spAutoFit/>
          </a:bodyPr>
          <a:lstStyle/>
          <a:p>
            <a:pPr marL="363538" indent="-363538"/>
            <a:r>
              <a:rPr lang="en-US" sz="2400" dirty="0"/>
              <a:t>=&gt; Transparent </a:t>
            </a:r>
            <a:r>
              <a:rPr lang="en-US" sz="2400" dirty="0" err="1"/>
              <a:t>photodetectors</a:t>
            </a:r>
            <a:r>
              <a:rPr lang="en-US" sz="2400" dirty="0"/>
              <a:t> with </a:t>
            </a:r>
            <a:r>
              <a:rPr lang="en-US" sz="2400" dirty="0" smtClean="0"/>
              <a:t>TCO–insulator(I)–TCO </a:t>
            </a:r>
            <a:r>
              <a:rPr lang="en-US" sz="2400" dirty="0"/>
              <a:t>structures </a:t>
            </a:r>
          </a:p>
        </p:txBody>
      </p:sp>
      <p:grpSp>
        <p:nvGrpSpPr>
          <p:cNvPr id="34" name="グループ化 33"/>
          <p:cNvGrpSpPr/>
          <p:nvPr/>
        </p:nvGrpSpPr>
        <p:grpSpPr>
          <a:xfrm>
            <a:off x="6019800" y="4648200"/>
            <a:ext cx="2173906" cy="1816730"/>
            <a:chOff x="6019800" y="4648200"/>
            <a:chExt cx="2173906" cy="1816730"/>
          </a:xfrm>
        </p:grpSpPr>
        <p:sp>
          <p:nvSpPr>
            <p:cNvPr id="20" name="正方形/長方形 19"/>
            <p:cNvSpPr/>
            <p:nvPr/>
          </p:nvSpPr>
          <p:spPr>
            <a:xfrm>
              <a:off x="6387208" y="5715000"/>
              <a:ext cx="529696" cy="358422"/>
            </a:xfrm>
            <a:prstGeom prst="rect">
              <a:avLst/>
            </a:prstGeom>
            <a:solidFill>
              <a:srgbClr val="FFC611"/>
            </a:solidFill>
            <a:ln>
              <a:noFill/>
            </a:ln>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600" dirty="0"/>
            </a:p>
          </p:txBody>
        </p:sp>
        <p:sp>
          <p:nvSpPr>
            <p:cNvPr id="23" name="テキスト ボックス 22"/>
            <p:cNvSpPr txBox="1"/>
            <p:nvPr/>
          </p:nvSpPr>
          <p:spPr>
            <a:xfrm>
              <a:off x="6019800" y="4648200"/>
              <a:ext cx="367408" cy="369332"/>
            </a:xfrm>
            <a:prstGeom prst="rect">
              <a:avLst/>
            </a:prstGeom>
            <a:noFill/>
          </p:spPr>
          <p:txBody>
            <a:bodyPr wrap="square" rtlCol="0">
              <a:spAutoFit/>
            </a:bodyPr>
            <a:lstStyle/>
            <a:p>
              <a:r>
                <a:rPr lang="en-US" dirty="0" smtClean="0"/>
                <a:t>E</a:t>
              </a:r>
              <a:r>
                <a:rPr lang="en-US" baseline="-25000" dirty="0" smtClean="0"/>
                <a:t>F</a:t>
              </a:r>
              <a:endParaRPr lang="en-US" baseline="-25000" dirty="0"/>
            </a:p>
          </p:txBody>
        </p:sp>
        <p:sp>
          <p:nvSpPr>
            <p:cNvPr id="25" name="正方形/長方形 24"/>
            <p:cNvSpPr/>
            <p:nvPr/>
          </p:nvSpPr>
          <p:spPr>
            <a:xfrm>
              <a:off x="6387208" y="5017911"/>
              <a:ext cx="529696" cy="381000"/>
            </a:xfrm>
            <a:prstGeom prst="rect">
              <a:avLst/>
            </a:prstGeom>
            <a:solidFill>
              <a:srgbClr val="FFC611"/>
            </a:solidFill>
            <a:ln>
              <a:noFill/>
            </a:ln>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600" dirty="0"/>
            </a:p>
          </p:txBody>
        </p:sp>
        <p:sp>
          <p:nvSpPr>
            <p:cNvPr id="26" name="正方形/長方形 25"/>
            <p:cNvSpPr/>
            <p:nvPr/>
          </p:nvSpPr>
          <p:spPr>
            <a:xfrm>
              <a:off x="6400800" y="6019800"/>
              <a:ext cx="523285" cy="338554"/>
            </a:xfrm>
            <a:prstGeom prst="rect">
              <a:avLst/>
            </a:prstGeom>
          </p:spPr>
          <p:txBody>
            <a:bodyPr wrap="none">
              <a:spAutoFit/>
            </a:bodyPr>
            <a:lstStyle/>
            <a:p>
              <a:pPr lvl="0" algn="ctr"/>
              <a:r>
                <a:rPr lang="en-US" altLang="ja-JP" sz="1600" dirty="0" smtClean="0">
                  <a:solidFill>
                    <a:prstClr val="black"/>
                  </a:solidFill>
                </a:rPr>
                <a:t>TCO</a:t>
              </a:r>
              <a:endParaRPr lang="en-US" sz="1600" dirty="0">
                <a:solidFill>
                  <a:prstClr val="black"/>
                </a:solidFill>
              </a:endParaRPr>
            </a:p>
          </p:txBody>
        </p:sp>
        <p:sp>
          <p:nvSpPr>
            <p:cNvPr id="29" name="正方形/長方形 28"/>
            <p:cNvSpPr/>
            <p:nvPr/>
          </p:nvSpPr>
          <p:spPr>
            <a:xfrm>
              <a:off x="7454008" y="5715000"/>
              <a:ext cx="529696" cy="358422"/>
            </a:xfrm>
            <a:prstGeom prst="rect">
              <a:avLst/>
            </a:prstGeom>
            <a:solidFill>
              <a:srgbClr val="FFC611"/>
            </a:solidFill>
            <a:ln>
              <a:noFill/>
            </a:ln>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600" dirty="0"/>
            </a:p>
          </p:txBody>
        </p:sp>
        <p:sp>
          <p:nvSpPr>
            <p:cNvPr id="31" name="正方形/長方形 30"/>
            <p:cNvSpPr/>
            <p:nvPr/>
          </p:nvSpPr>
          <p:spPr>
            <a:xfrm>
              <a:off x="7454008" y="5017911"/>
              <a:ext cx="529696" cy="381000"/>
            </a:xfrm>
            <a:prstGeom prst="rect">
              <a:avLst/>
            </a:prstGeom>
            <a:solidFill>
              <a:srgbClr val="FFC611"/>
            </a:solidFill>
            <a:ln>
              <a:noFill/>
            </a:ln>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600" dirty="0"/>
            </a:p>
          </p:txBody>
        </p:sp>
        <p:sp>
          <p:nvSpPr>
            <p:cNvPr id="32" name="正方形/長方形 31"/>
            <p:cNvSpPr/>
            <p:nvPr/>
          </p:nvSpPr>
          <p:spPr>
            <a:xfrm>
              <a:off x="7467600" y="6031089"/>
              <a:ext cx="523285" cy="338554"/>
            </a:xfrm>
            <a:prstGeom prst="rect">
              <a:avLst/>
            </a:prstGeom>
          </p:spPr>
          <p:txBody>
            <a:bodyPr wrap="none">
              <a:spAutoFit/>
            </a:bodyPr>
            <a:lstStyle/>
            <a:p>
              <a:pPr lvl="0" algn="ctr"/>
              <a:r>
                <a:rPr lang="en-US" altLang="ja-JP" sz="1600" dirty="0" smtClean="0">
                  <a:solidFill>
                    <a:prstClr val="black"/>
                  </a:solidFill>
                </a:rPr>
                <a:t>TCO</a:t>
              </a:r>
              <a:endParaRPr lang="en-US" sz="1600" dirty="0">
                <a:solidFill>
                  <a:prstClr val="black"/>
                </a:solidFill>
              </a:endParaRPr>
            </a:p>
          </p:txBody>
        </p:sp>
        <p:cxnSp>
          <p:nvCxnSpPr>
            <p:cNvPr id="33" name="直線コネクタ 32"/>
            <p:cNvCxnSpPr/>
            <p:nvPr/>
          </p:nvCxnSpPr>
          <p:spPr>
            <a:xfrm>
              <a:off x="6180103" y="5007593"/>
              <a:ext cx="2013603" cy="8913"/>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22" name="平行四辺形 21"/>
            <p:cNvSpPr/>
            <p:nvPr/>
          </p:nvSpPr>
          <p:spPr>
            <a:xfrm rot="5400000" flipH="1" flipV="1">
              <a:off x="6348705" y="5356730"/>
              <a:ext cx="1676400" cy="540000"/>
            </a:xfrm>
            <a:prstGeom prst="parallelogram">
              <a:avLst>
                <a:gd name="adj" fmla="val 17376"/>
              </a:avLst>
            </a:prstGeom>
            <a:solidFill>
              <a:schemeClr val="bg1">
                <a:lumMod val="65000"/>
              </a:schemeClr>
            </a:solidFill>
            <a:ln>
              <a:noFill/>
            </a:ln>
          </p:spPr>
          <p:style>
            <a:lnRef idx="1">
              <a:schemeClr val="dk1"/>
            </a:lnRef>
            <a:fillRef idx="2">
              <a:schemeClr val="dk1"/>
            </a:fillRef>
            <a:effectRef idx="1">
              <a:schemeClr val="dk1"/>
            </a:effectRef>
            <a:fontRef idx="minor">
              <a:schemeClr val="dk1"/>
            </a:fontRef>
          </p:style>
          <p:txBody>
            <a:bodyPr vert="eaVert" rtlCol="0" anchor="ctr"/>
            <a:lstStyle/>
            <a:p>
              <a:pPr algn="ctr"/>
              <a:r>
                <a:rPr lang="en-US" altLang="ja-JP" dirty="0" smtClean="0"/>
                <a:t>I</a:t>
              </a:r>
              <a:endParaRPr lang="en-US" baseline="-25000" dirty="0"/>
            </a:p>
          </p:txBody>
        </p:sp>
      </p:grpSp>
      <p:sp>
        <p:nvSpPr>
          <p:cNvPr id="35" name="正方形/長方形 34"/>
          <p:cNvSpPr/>
          <p:nvPr/>
        </p:nvSpPr>
        <p:spPr>
          <a:xfrm rot="16200000">
            <a:off x="2851460" y="3473140"/>
            <a:ext cx="274434" cy="338554"/>
          </a:xfrm>
          <a:prstGeom prst="rect">
            <a:avLst/>
          </a:prstGeom>
        </p:spPr>
        <p:txBody>
          <a:bodyPr wrap="none">
            <a:spAutoFit/>
          </a:bodyPr>
          <a:lstStyle/>
          <a:p>
            <a:r>
              <a:rPr lang="en-US" sz="1600" dirty="0" smtClean="0">
                <a:latin typeface="Symbol" pitchFamily="18" charset="2"/>
              </a:rPr>
              <a:t>e</a:t>
            </a:r>
            <a:endParaRPr lang="en-US" sz="1600" dirty="0"/>
          </a:p>
        </p:txBody>
      </p:sp>
    </p:spTree>
    <p:extLst>
      <p:ext uri="{BB962C8B-B14F-4D97-AF65-F5344CB8AC3E}">
        <p14:creationId xmlns:p14="http://schemas.microsoft.com/office/powerpoint/2010/main" xmlns="" val="399939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700685" y="2073280"/>
            <a:ext cx="864096" cy="274320"/>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AZO</a:t>
            </a:r>
            <a:endParaRPr lang="en-US" sz="1600" dirty="0"/>
          </a:p>
        </p:txBody>
      </p:sp>
      <p:sp>
        <p:nvSpPr>
          <p:cNvPr id="4" name="正方形/長方形 3"/>
          <p:cNvSpPr/>
          <p:nvPr/>
        </p:nvSpPr>
        <p:spPr>
          <a:xfrm>
            <a:off x="700685" y="2347600"/>
            <a:ext cx="864096" cy="27432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TiO</a:t>
            </a:r>
            <a:r>
              <a:rPr lang="en-US" sz="1600" baseline="-25000" dirty="0" smtClean="0"/>
              <a:t>2</a:t>
            </a:r>
            <a:endParaRPr lang="en-US" sz="1600" baseline="-25000" dirty="0"/>
          </a:p>
        </p:txBody>
      </p:sp>
      <p:sp>
        <p:nvSpPr>
          <p:cNvPr id="5" name="正方形/長方形 4"/>
          <p:cNvSpPr/>
          <p:nvPr/>
        </p:nvSpPr>
        <p:spPr>
          <a:xfrm>
            <a:off x="700685" y="2613598"/>
            <a:ext cx="1800200" cy="274320"/>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AZO</a:t>
            </a:r>
            <a:endParaRPr lang="en-US" sz="1600" dirty="0"/>
          </a:p>
        </p:txBody>
      </p:sp>
      <p:sp>
        <p:nvSpPr>
          <p:cNvPr id="6" name="正方形/長方形 5"/>
          <p:cNvSpPr/>
          <p:nvPr/>
        </p:nvSpPr>
        <p:spPr>
          <a:xfrm>
            <a:off x="700685" y="2854351"/>
            <a:ext cx="1800200" cy="562352"/>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fused silica</a:t>
            </a:r>
            <a:endParaRPr lang="en-US" sz="1600" dirty="0"/>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a:stretch/>
        </p:blipFill>
        <p:spPr bwMode="auto">
          <a:xfrm>
            <a:off x="955839" y="4116899"/>
            <a:ext cx="2589501" cy="2211866"/>
          </a:xfrm>
          <a:prstGeom prst="rect">
            <a:avLst/>
          </a:prstGeom>
          <a:noFill/>
          <a:ln w="9525">
            <a:noFill/>
            <a:miter lim="800000"/>
            <a:headEnd/>
            <a:tailEnd/>
          </a:ln>
          <a:effectLst/>
        </p:spPr>
      </p:pic>
      <p:sp>
        <p:nvSpPr>
          <p:cNvPr id="12" name="角丸四角形 11"/>
          <p:cNvSpPr/>
          <p:nvPr/>
        </p:nvSpPr>
        <p:spPr>
          <a:xfrm rot="1692499">
            <a:off x="1801896" y="4681201"/>
            <a:ext cx="757012" cy="547793"/>
          </a:xfrm>
          <a:prstGeom prst="round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角丸四角形 12"/>
          <p:cNvSpPr/>
          <p:nvPr/>
        </p:nvSpPr>
        <p:spPr>
          <a:xfrm rot="1692499">
            <a:off x="2476616" y="5060250"/>
            <a:ext cx="882721" cy="547793"/>
          </a:xfrm>
          <a:prstGeom prst="roundRect">
            <a:avLst/>
          </a:prstGeom>
          <a:noFill/>
          <a:ln>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角丸四角形 13"/>
          <p:cNvSpPr/>
          <p:nvPr/>
        </p:nvSpPr>
        <p:spPr>
          <a:xfrm>
            <a:off x="556669" y="1985919"/>
            <a:ext cx="1224136" cy="940439"/>
          </a:xfrm>
          <a:prstGeom prst="round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角丸四角形 14"/>
          <p:cNvSpPr/>
          <p:nvPr/>
        </p:nvSpPr>
        <p:spPr>
          <a:xfrm>
            <a:off x="1564782" y="2439193"/>
            <a:ext cx="1080120" cy="559174"/>
          </a:xfrm>
          <a:prstGeom prst="roundRect">
            <a:avLst/>
          </a:prstGeom>
          <a:noFill/>
          <a:ln>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タイトル 6"/>
          <p:cNvSpPr>
            <a:spLocks noGrp="1"/>
          </p:cNvSpPr>
          <p:nvPr>
            <p:ph type="title"/>
          </p:nvPr>
        </p:nvSpPr>
        <p:spPr/>
        <p:txBody>
          <a:bodyPr/>
          <a:lstStyle/>
          <a:p>
            <a:r>
              <a:rPr lang="en-US" dirty="0" err="1" smtClean="0"/>
              <a:t>Photodetection</a:t>
            </a:r>
            <a:r>
              <a:rPr lang="en-US" dirty="0" smtClean="0"/>
              <a:t> with TCOs</a:t>
            </a:r>
            <a:endParaRPr lang="en-US" dirty="0"/>
          </a:p>
        </p:txBody>
      </p:sp>
      <p:cxnSp>
        <p:nvCxnSpPr>
          <p:cNvPr id="16" name="直線コネクタ 15"/>
          <p:cNvCxnSpPr/>
          <p:nvPr/>
        </p:nvCxnSpPr>
        <p:spPr>
          <a:xfrm flipV="1">
            <a:off x="2695388" y="2761409"/>
            <a:ext cx="24687" cy="100125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flipV="1">
            <a:off x="316339" y="2228009"/>
            <a:ext cx="12606" cy="152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flipH="1">
            <a:off x="316339" y="3752009"/>
            <a:ext cx="23913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 name="グループ化 30"/>
          <p:cNvGrpSpPr/>
          <p:nvPr/>
        </p:nvGrpSpPr>
        <p:grpSpPr>
          <a:xfrm>
            <a:off x="1364521" y="3494865"/>
            <a:ext cx="472527" cy="463863"/>
            <a:chOff x="2829236" y="5683971"/>
            <a:chExt cx="472527" cy="463863"/>
          </a:xfrm>
        </p:grpSpPr>
        <p:sp>
          <p:nvSpPr>
            <p:cNvPr id="22" name="円/楕円 21"/>
            <p:cNvSpPr/>
            <p:nvPr/>
          </p:nvSpPr>
          <p:spPr>
            <a:xfrm>
              <a:off x="2848041" y="5715834"/>
              <a:ext cx="421795" cy="432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テキスト ボックス 22"/>
            <p:cNvSpPr txBox="1"/>
            <p:nvPr/>
          </p:nvSpPr>
          <p:spPr>
            <a:xfrm>
              <a:off x="2829236" y="5683971"/>
              <a:ext cx="472527" cy="461665"/>
            </a:xfrm>
            <a:prstGeom prst="rect">
              <a:avLst/>
            </a:prstGeom>
            <a:noFill/>
          </p:spPr>
          <p:txBody>
            <a:bodyPr wrap="square" rtlCol="0">
              <a:spAutoFit/>
            </a:bodyPr>
            <a:lstStyle/>
            <a:p>
              <a:pPr algn="ctr"/>
              <a:r>
                <a:rPr lang="en-US" altLang="ja-JP" sz="2400" b="1" dirty="0" smtClean="0"/>
                <a:t>A</a:t>
              </a:r>
              <a:endParaRPr lang="en-US" sz="2400" b="1" dirty="0"/>
            </a:p>
          </p:txBody>
        </p:sp>
      </p:grpSp>
      <p:cxnSp>
        <p:nvCxnSpPr>
          <p:cNvPr id="27" name="直線コネクタ 26"/>
          <p:cNvCxnSpPr/>
          <p:nvPr/>
        </p:nvCxnSpPr>
        <p:spPr>
          <a:xfrm flipH="1">
            <a:off x="316339" y="2228009"/>
            <a:ext cx="38900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flipH="1">
            <a:off x="2500885" y="2761409"/>
            <a:ext cx="2191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030" name="図 1029"/>
          <p:cNvPicPr>
            <a:picLocks noChangeAspect="1"/>
          </p:cNvPicPr>
          <p:nvPr/>
        </p:nvPicPr>
        <p:blipFill>
          <a:blip r:embed="rId4" cstate="print"/>
          <a:stretch>
            <a:fillRect/>
          </a:stretch>
        </p:blipFill>
        <p:spPr>
          <a:xfrm>
            <a:off x="2524264" y="874729"/>
            <a:ext cx="1532442" cy="1532442"/>
          </a:xfrm>
          <a:prstGeom prst="rect">
            <a:avLst/>
          </a:prstGeom>
        </p:spPr>
      </p:pic>
      <p:sp>
        <p:nvSpPr>
          <p:cNvPr id="1032" name="下矢印 1031"/>
          <p:cNvSpPr/>
          <p:nvPr/>
        </p:nvSpPr>
        <p:spPr>
          <a:xfrm>
            <a:off x="685800" y="820207"/>
            <a:ext cx="838200" cy="827652"/>
          </a:xfrm>
          <a:prstGeom prst="downArrow">
            <a:avLst/>
          </a:prstGeom>
          <a:gradFill flip="none" rotWithShape="1">
            <a:gsLst>
              <a:gs pos="11000">
                <a:srgbClr val="7030A0"/>
              </a:gs>
              <a:gs pos="33000">
                <a:srgbClr val="0000FF"/>
              </a:gs>
              <a:gs pos="48000">
                <a:srgbClr val="00B050"/>
              </a:gs>
              <a:gs pos="86000">
                <a:srgbClr val="FF0000"/>
              </a:gs>
              <a:gs pos="71000">
                <a:srgbClr val="FFFF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4" name="図 1033"/>
          <p:cNvPicPr>
            <a:picLocks noChangeAspect="1"/>
          </p:cNvPicPr>
          <p:nvPr/>
        </p:nvPicPr>
        <p:blipFill>
          <a:blip r:embed="rId5" cstate="print"/>
          <a:stretch>
            <a:fillRect/>
          </a:stretch>
        </p:blipFill>
        <p:spPr>
          <a:xfrm>
            <a:off x="4525569" y="1295400"/>
            <a:ext cx="4618431" cy="3467587"/>
          </a:xfrm>
          <a:prstGeom prst="rect">
            <a:avLst/>
          </a:prstGeom>
        </p:spPr>
      </p:pic>
      <p:sp>
        <p:nvSpPr>
          <p:cNvPr id="48" name="テキスト ボックス 47"/>
          <p:cNvSpPr txBox="1"/>
          <p:nvPr/>
        </p:nvSpPr>
        <p:spPr>
          <a:xfrm>
            <a:off x="1630614" y="960213"/>
            <a:ext cx="959056" cy="338554"/>
          </a:xfrm>
          <a:prstGeom prst="rect">
            <a:avLst/>
          </a:prstGeom>
          <a:noFill/>
        </p:spPr>
        <p:txBody>
          <a:bodyPr wrap="square" rtlCol="0">
            <a:spAutoFit/>
          </a:bodyPr>
          <a:lstStyle/>
          <a:p>
            <a:pPr marL="263525" indent="-263525"/>
            <a:r>
              <a:rPr lang="en-US" sz="1600" dirty="0" smtClean="0"/>
              <a:t>AM 1.5</a:t>
            </a:r>
            <a:endParaRPr lang="en-US" sz="1600" dirty="0"/>
          </a:p>
        </p:txBody>
      </p:sp>
      <p:cxnSp>
        <p:nvCxnSpPr>
          <p:cNvPr id="1036" name="直線コネクタ 1035"/>
          <p:cNvCxnSpPr/>
          <p:nvPr/>
        </p:nvCxnSpPr>
        <p:spPr>
          <a:xfrm flipV="1">
            <a:off x="457200" y="1743250"/>
            <a:ext cx="1295400" cy="1023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テキスト ボックス 51"/>
          <p:cNvSpPr txBox="1"/>
          <p:nvPr/>
        </p:nvSpPr>
        <p:spPr>
          <a:xfrm>
            <a:off x="1841970" y="1567194"/>
            <a:ext cx="609600" cy="338554"/>
          </a:xfrm>
          <a:prstGeom prst="rect">
            <a:avLst/>
          </a:prstGeom>
          <a:noFill/>
        </p:spPr>
        <p:txBody>
          <a:bodyPr wrap="square" rtlCol="0">
            <a:spAutoFit/>
          </a:bodyPr>
          <a:lstStyle/>
          <a:p>
            <a:pPr marL="263525" indent="-263525"/>
            <a:r>
              <a:rPr lang="en-US" sz="1600" dirty="0" smtClean="0"/>
              <a:t>filter</a:t>
            </a:r>
            <a:endParaRPr lang="en-US" sz="1600" dirty="0"/>
          </a:p>
        </p:txBody>
      </p:sp>
      <p:sp>
        <p:nvSpPr>
          <p:cNvPr id="1039" name="正方形/長方形 1038"/>
          <p:cNvSpPr/>
          <p:nvPr/>
        </p:nvSpPr>
        <p:spPr>
          <a:xfrm>
            <a:off x="1242125" y="4168756"/>
            <a:ext cx="1501758" cy="369332"/>
          </a:xfrm>
          <a:prstGeom prst="rect">
            <a:avLst/>
          </a:prstGeom>
          <a:solidFill>
            <a:schemeClr val="bg1"/>
          </a:solidFill>
        </p:spPr>
        <p:txBody>
          <a:bodyPr wrap="none">
            <a:spAutoFit/>
          </a:bodyPr>
          <a:lstStyle/>
          <a:p>
            <a:pPr algn="ctr"/>
            <a:r>
              <a:rPr lang="en-US" dirty="0" smtClean="0">
                <a:solidFill>
                  <a:srgbClr val="FF0000"/>
                </a:solidFill>
              </a:rPr>
              <a:t>AZO-TiO</a:t>
            </a:r>
            <a:r>
              <a:rPr lang="en-US" baseline="-25000" dirty="0" smtClean="0">
                <a:solidFill>
                  <a:srgbClr val="FF0000"/>
                </a:solidFill>
              </a:rPr>
              <a:t>2</a:t>
            </a:r>
            <a:r>
              <a:rPr lang="en-US" dirty="0" smtClean="0">
                <a:solidFill>
                  <a:srgbClr val="FF0000"/>
                </a:solidFill>
              </a:rPr>
              <a:t>-AZO</a:t>
            </a:r>
            <a:endParaRPr lang="en-US" baseline="-25000" dirty="0">
              <a:solidFill>
                <a:srgbClr val="FF0000"/>
              </a:solidFill>
            </a:endParaRPr>
          </a:p>
        </p:txBody>
      </p:sp>
      <p:sp>
        <p:nvSpPr>
          <p:cNvPr id="55" name="正方形/長方形 54"/>
          <p:cNvSpPr/>
          <p:nvPr/>
        </p:nvSpPr>
        <p:spPr>
          <a:xfrm>
            <a:off x="2550508" y="5760873"/>
            <a:ext cx="574708" cy="369332"/>
          </a:xfrm>
          <a:prstGeom prst="rect">
            <a:avLst/>
          </a:prstGeom>
          <a:solidFill>
            <a:schemeClr val="bg1"/>
          </a:solidFill>
        </p:spPr>
        <p:txBody>
          <a:bodyPr wrap="none">
            <a:spAutoFit/>
          </a:bodyPr>
          <a:lstStyle/>
          <a:p>
            <a:pPr algn="ctr"/>
            <a:r>
              <a:rPr lang="en-US" dirty="0" smtClean="0">
                <a:solidFill>
                  <a:srgbClr val="0066FF"/>
                </a:solidFill>
              </a:rPr>
              <a:t>AZO</a:t>
            </a:r>
            <a:endParaRPr lang="en-US" baseline="-25000" dirty="0">
              <a:solidFill>
                <a:srgbClr val="0066FF"/>
              </a:solidFill>
            </a:endParaRPr>
          </a:p>
        </p:txBody>
      </p:sp>
      <p:sp>
        <p:nvSpPr>
          <p:cNvPr id="56" name="Content Placeholder 2"/>
          <p:cNvSpPr txBox="1">
            <a:spLocks/>
          </p:cNvSpPr>
          <p:nvPr/>
        </p:nvSpPr>
        <p:spPr>
          <a:xfrm>
            <a:off x="4572000" y="4876800"/>
            <a:ext cx="4237431" cy="1159380"/>
          </a:xfrm>
          <a:prstGeom prst="rect">
            <a:avLst/>
          </a:prstGeom>
          <a:solidFill>
            <a:srgbClr val="FFCC99"/>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
            </a:pPr>
            <a:r>
              <a:rPr lang="en-US" sz="2400" dirty="0" err="1" smtClean="0"/>
              <a:t>Photodetection</a:t>
            </a:r>
            <a:r>
              <a:rPr lang="en-US" sz="2400" dirty="0" smtClean="0"/>
              <a:t> in VIS &amp; NIR</a:t>
            </a:r>
          </a:p>
          <a:p>
            <a:pPr lvl="1">
              <a:buFont typeface="Calibri" pitchFamily="34" charset="0"/>
              <a:buChar char="‒"/>
            </a:pPr>
            <a:r>
              <a:rPr lang="en-US" sz="2000" dirty="0" err="1" smtClean="0"/>
              <a:t>E</a:t>
            </a:r>
            <a:r>
              <a:rPr lang="en-US" sz="2000" baseline="-25000" dirty="0" err="1" smtClean="0"/>
              <a:t>g</a:t>
            </a:r>
            <a:r>
              <a:rPr lang="en-US" sz="2000" dirty="0" smtClean="0"/>
              <a:t>(TiO</a:t>
            </a:r>
            <a:r>
              <a:rPr lang="en-US" sz="2000" baseline="-25000" dirty="0" smtClean="0"/>
              <a:t>2</a:t>
            </a:r>
            <a:r>
              <a:rPr lang="en-US" sz="2000" dirty="0" smtClean="0"/>
              <a:t>) = 3.2 eV (</a:t>
            </a:r>
            <a:r>
              <a:rPr lang="en-US" sz="2000" dirty="0" smtClean="0">
                <a:latin typeface="Symbol" panose="05050102010706020507" pitchFamily="18" charset="2"/>
              </a:rPr>
              <a:t>l</a:t>
            </a:r>
            <a:r>
              <a:rPr lang="en-US" sz="2000" dirty="0" smtClean="0"/>
              <a:t> = 387 nm)</a:t>
            </a:r>
          </a:p>
          <a:p>
            <a:pPr lvl="1">
              <a:buFont typeface="Calibri" pitchFamily="34" charset="0"/>
              <a:buChar char="‒"/>
            </a:pPr>
            <a:r>
              <a:rPr lang="en-US" sz="2000" dirty="0" smtClean="0"/>
              <a:t>No </a:t>
            </a:r>
            <a:r>
              <a:rPr lang="en-US" sz="2000" dirty="0" err="1" smtClean="0"/>
              <a:t>pn</a:t>
            </a:r>
            <a:r>
              <a:rPr lang="en-US" sz="2000" dirty="0" smtClean="0"/>
              <a:t> junctions</a:t>
            </a:r>
          </a:p>
        </p:txBody>
      </p:sp>
      <p:sp>
        <p:nvSpPr>
          <p:cNvPr id="1040" name="テキスト ボックス 1039"/>
          <p:cNvSpPr txBox="1"/>
          <p:nvPr/>
        </p:nvSpPr>
        <p:spPr>
          <a:xfrm>
            <a:off x="5691809" y="6144099"/>
            <a:ext cx="3429000" cy="369332"/>
          </a:xfrm>
          <a:prstGeom prst="rect">
            <a:avLst/>
          </a:prstGeom>
          <a:noFill/>
        </p:spPr>
        <p:txBody>
          <a:bodyPr wrap="square" rtlCol="0">
            <a:spAutoFit/>
          </a:bodyPr>
          <a:lstStyle/>
          <a:p>
            <a:r>
              <a:rPr lang="en-US" dirty="0" smtClean="0"/>
              <a:t>S. Ishii, et al (2014) unpublished</a:t>
            </a:r>
            <a:endParaRPr lang="en-US" dirty="0"/>
          </a:p>
        </p:txBody>
      </p:sp>
    </p:spTree>
    <p:extLst>
      <p:ext uri="{BB962C8B-B14F-4D97-AF65-F5344CB8AC3E}">
        <p14:creationId xmlns:p14="http://schemas.microsoft.com/office/powerpoint/2010/main" xmlns="" val="27977819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a:xfrm>
            <a:off x="0" y="46038"/>
            <a:ext cx="8229600" cy="639762"/>
          </a:xfrm>
          <a:prstGeom prst="rect">
            <a:avLst/>
          </a:prstGeom>
        </p:spPr>
        <p:txBody>
          <a:bodyPr/>
          <a:lstStyle/>
          <a:p>
            <a:r>
              <a:rPr lang="en-US" dirty="0" smtClean="0"/>
              <a:t>Summary </a:t>
            </a:r>
            <a:endParaRPr lang="en-US" dirty="0"/>
          </a:p>
        </p:txBody>
      </p:sp>
      <p:sp>
        <p:nvSpPr>
          <p:cNvPr id="8" name="Content Placeholder 2"/>
          <p:cNvSpPr txBox="1">
            <a:spLocks/>
          </p:cNvSpPr>
          <p:nvPr/>
        </p:nvSpPr>
        <p:spPr bwMode="auto">
          <a:xfrm>
            <a:off x="228600" y="762000"/>
            <a:ext cx="8763000" cy="3581400"/>
          </a:xfrm>
          <a:prstGeom prst="rect">
            <a:avLst/>
          </a:prstGeom>
          <a:noFill/>
          <a:ln>
            <a:miter lim="800000"/>
            <a:headEnd/>
            <a:tailEnd/>
          </a:ln>
        </p:spPr>
        <p:txBody>
          <a:bodyPr vert="horz" wrap="square" lIns="91440" tIns="45720" rIns="91440" bIns="45720" numCol="1" anchor="t" anchorCtr="0" compatLnSpc="1">
            <a:prstTxWarp prst="textNoShape">
              <a:avLst/>
            </a:prstTxWarp>
            <a:normAutofit lnSpcReduction="10000"/>
          </a:bodyPr>
          <a:lstStyle>
            <a:lvl1pPr marL="228600" indent="-228600" algn="l" rtl="0" eaLnBrk="0" fontAlgn="base" hangingPunct="0">
              <a:spcBef>
                <a:spcPct val="20000"/>
              </a:spcBef>
              <a:spcAft>
                <a:spcPct val="0"/>
              </a:spcAft>
              <a:buFont typeface="Wingdings" pitchFamily="2" charset="2"/>
              <a:buChar char="§"/>
              <a:defRPr sz="24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8001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3525" indent="-263525" eaLnBrk="1" hangingPunct="1">
              <a:lnSpc>
                <a:spcPct val="130000"/>
              </a:lnSpc>
              <a:spcBef>
                <a:spcPts val="900"/>
              </a:spcBef>
            </a:pPr>
            <a:r>
              <a:rPr lang="en-US" sz="2800" dirty="0" smtClean="0">
                <a:solidFill>
                  <a:schemeClr val="bg1"/>
                </a:solidFill>
                <a:cs typeface="Calibri" pitchFamily="34" charset="0"/>
              </a:rPr>
              <a:t>MIM </a:t>
            </a:r>
            <a:r>
              <a:rPr lang="en-US" sz="2800" dirty="0" err="1" smtClean="0">
                <a:solidFill>
                  <a:schemeClr val="bg1"/>
                </a:solidFill>
                <a:cs typeface="Calibri" pitchFamily="34" charset="0"/>
              </a:rPr>
              <a:t>photodetectors</a:t>
            </a:r>
            <a:r>
              <a:rPr lang="en-US" sz="2800" dirty="0" smtClean="0">
                <a:solidFill>
                  <a:schemeClr val="bg1"/>
                </a:solidFill>
                <a:cs typeface="Calibri" pitchFamily="34" charset="0"/>
              </a:rPr>
              <a:t> for optical waveguides</a:t>
            </a:r>
          </a:p>
          <a:p>
            <a:pPr marL="606425" lvl="1" indent="-263525" eaLnBrk="1" hangingPunct="1">
              <a:lnSpc>
                <a:spcPct val="130000"/>
              </a:lnSpc>
              <a:spcBef>
                <a:spcPts val="900"/>
              </a:spcBef>
            </a:pPr>
            <a:r>
              <a:rPr lang="en-US" sz="2600" dirty="0" err="1" smtClean="0">
                <a:solidFill>
                  <a:schemeClr val="bg1"/>
                </a:solidFill>
                <a:cs typeface="Calibri" pitchFamily="34" charset="0"/>
              </a:rPr>
              <a:t>Photodetection</a:t>
            </a:r>
            <a:r>
              <a:rPr lang="en-US" sz="2600" dirty="0" smtClean="0">
                <a:solidFill>
                  <a:schemeClr val="bg1"/>
                </a:solidFill>
                <a:cs typeface="Calibri" pitchFamily="34" charset="0"/>
              </a:rPr>
              <a:t> in visible and NIR including telecom wavelengths</a:t>
            </a:r>
          </a:p>
          <a:p>
            <a:pPr marL="606425" lvl="1" indent="-263525" eaLnBrk="1" hangingPunct="1">
              <a:lnSpc>
                <a:spcPct val="130000"/>
              </a:lnSpc>
              <a:spcBef>
                <a:spcPts val="900"/>
              </a:spcBef>
            </a:pPr>
            <a:r>
              <a:rPr lang="en-US" sz="2600" dirty="0" smtClean="0">
                <a:solidFill>
                  <a:schemeClr val="bg1"/>
                </a:solidFill>
                <a:cs typeface="Calibri" pitchFamily="34" charset="0"/>
              </a:rPr>
              <a:t>Simple &amp; compact geometry</a:t>
            </a:r>
          </a:p>
          <a:p>
            <a:pPr marL="606425" lvl="1" indent="-263525" eaLnBrk="1" hangingPunct="1">
              <a:lnSpc>
                <a:spcPct val="130000"/>
              </a:lnSpc>
              <a:spcBef>
                <a:spcPts val="900"/>
              </a:spcBef>
            </a:pPr>
            <a:r>
              <a:rPr lang="en-US" sz="2600" dirty="0" smtClean="0">
                <a:solidFill>
                  <a:schemeClr val="bg1"/>
                </a:solidFill>
                <a:cs typeface="Calibri" pitchFamily="34" charset="0"/>
              </a:rPr>
              <a:t>Applicable for insulator waveguides (e.g. polymers)</a:t>
            </a:r>
          </a:p>
          <a:p>
            <a:pPr marL="263525" indent="-263525" eaLnBrk="1" hangingPunct="1">
              <a:lnSpc>
                <a:spcPct val="130000"/>
              </a:lnSpc>
              <a:spcBef>
                <a:spcPts val="900"/>
              </a:spcBef>
            </a:pPr>
            <a:r>
              <a:rPr lang="en-US" sz="3200" dirty="0" smtClean="0">
                <a:solidFill>
                  <a:prstClr val="white"/>
                </a:solidFill>
                <a:cs typeface="Calibri" pitchFamily="34" charset="0"/>
              </a:rPr>
              <a:t>Transparent </a:t>
            </a:r>
            <a:r>
              <a:rPr lang="en-US" sz="3200" dirty="0" err="1" smtClean="0">
                <a:solidFill>
                  <a:prstClr val="white"/>
                </a:solidFill>
                <a:cs typeface="Calibri" pitchFamily="34" charset="0"/>
              </a:rPr>
              <a:t>photodetecors</a:t>
            </a:r>
            <a:r>
              <a:rPr lang="en-US" sz="3200" dirty="0" smtClean="0">
                <a:solidFill>
                  <a:prstClr val="white"/>
                </a:solidFill>
                <a:cs typeface="Calibri" pitchFamily="34" charset="0"/>
              </a:rPr>
              <a:t> with TCOs</a:t>
            </a:r>
            <a:endParaRPr lang="en-US" sz="3200" dirty="0">
              <a:solidFill>
                <a:prstClr val="white"/>
              </a:solidFill>
              <a:cs typeface="Calibri" pitchFamily="34" charset="0"/>
            </a:endParaRPr>
          </a:p>
          <a:p>
            <a:pPr marL="571500" lvl="2" indent="0" eaLnBrk="1" hangingPunct="1">
              <a:lnSpc>
                <a:spcPct val="130000"/>
              </a:lnSpc>
              <a:spcBef>
                <a:spcPts val="900"/>
              </a:spcBef>
              <a:buNone/>
            </a:pPr>
            <a:endParaRPr lang="en-US" sz="2400" dirty="0">
              <a:solidFill>
                <a:schemeClr val="bg1"/>
              </a:solidFill>
              <a:cs typeface="Calibri" pitchFamily="34" charset="0"/>
            </a:endParaRPr>
          </a:p>
        </p:txBody>
      </p:sp>
      <p:cxnSp>
        <p:nvCxnSpPr>
          <p:cNvPr id="11" name="直線コネクタ 10"/>
          <p:cNvCxnSpPr/>
          <p:nvPr/>
        </p:nvCxnSpPr>
        <p:spPr>
          <a:xfrm>
            <a:off x="0" y="685800"/>
            <a:ext cx="914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正方形/長方形 4"/>
          <p:cNvSpPr/>
          <p:nvPr/>
        </p:nvSpPr>
        <p:spPr>
          <a:xfrm>
            <a:off x="609600" y="5458361"/>
            <a:ext cx="6019800" cy="1323439"/>
          </a:xfrm>
          <a:prstGeom prst="rect">
            <a:avLst/>
          </a:prstGeom>
        </p:spPr>
        <p:txBody>
          <a:bodyPr wrap="square">
            <a:spAutoFit/>
          </a:bodyPr>
          <a:lstStyle/>
          <a:p>
            <a:r>
              <a:rPr lang="en-US" sz="2000" b="1" dirty="0" smtClean="0">
                <a:solidFill>
                  <a:schemeClr val="bg1"/>
                </a:solidFill>
              </a:rPr>
              <a:t>Acknowledgements</a:t>
            </a:r>
          </a:p>
          <a:p>
            <a:pPr marL="171450" indent="-171450">
              <a:buFont typeface="Arial" pitchFamily="34" charset="0"/>
              <a:buChar char="•"/>
            </a:pPr>
            <a:r>
              <a:rPr lang="en-US" sz="2000" dirty="0" smtClean="0">
                <a:solidFill>
                  <a:schemeClr val="bg1"/>
                </a:solidFill>
              </a:rPr>
              <a:t>Strategic </a:t>
            </a:r>
            <a:r>
              <a:rPr lang="en-US" sz="2000" dirty="0">
                <a:solidFill>
                  <a:schemeClr val="bg1"/>
                </a:solidFill>
              </a:rPr>
              <a:t>Information and Communications R&amp;D Promotion </a:t>
            </a:r>
            <a:r>
              <a:rPr lang="en-US" sz="2000" dirty="0" err="1" smtClean="0">
                <a:solidFill>
                  <a:schemeClr val="bg1"/>
                </a:solidFill>
              </a:rPr>
              <a:t>Programme</a:t>
            </a:r>
            <a:r>
              <a:rPr lang="en-US" sz="2000" dirty="0" smtClean="0">
                <a:solidFill>
                  <a:schemeClr val="bg1"/>
                </a:solidFill>
              </a:rPr>
              <a:t> (SCOPE)</a:t>
            </a:r>
          </a:p>
          <a:p>
            <a:pPr marL="171450" indent="-171450">
              <a:buFont typeface="Arial" pitchFamily="34" charset="0"/>
              <a:buChar char="•"/>
            </a:pPr>
            <a:r>
              <a:rPr lang="en-US" sz="2000" dirty="0" smtClean="0">
                <a:solidFill>
                  <a:schemeClr val="bg1"/>
                </a:solidFill>
              </a:rPr>
              <a:t>The Japan Prize Foundation </a:t>
            </a:r>
            <a:endParaRPr lang="en-US" sz="2000" dirty="0">
              <a:solidFill>
                <a:schemeClr val="bg1"/>
              </a:solidFill>
            </a:endParaRPr>
          </a:p>
        </p:txBody>
      </p:sp>
      <p:pic>
        <p:nvPicPr>
          <p:cNvPr id="10" name="Picture 2" descr="実はここにも総務省"/>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934200" y="5325201"/>
            <a:ext cx="1371600" cy="692727"/>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http://www.japanprize.jp/img/ph/logo_jpf.jpg"/>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6705600" y="6132611"/>
            <a:ext cx="1898650" cy="57298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8646718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a:stretch/>
        </p:blipFill>
        <p:spPr bwMode="auto">
          <a:xfrm>
            <a:off x="304800" y="1559325"/>
            <a:ext cx="6781800" cy="51464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3" cstate="screen">
            <a:clrChange>
              <a:clrFrom>
                <a:srgbClr val="000000"/>
              </a:clrFrom>
              <a:clrTo>
                <a:srgbClr val="000000">
                  <a:alpha val="0"/>
                </a:srgbClr>
              </a:clrTo>
            </a:clrChange>
            <a:extLst>
              <a:ext uri="{28A0092B-C50C-407E-A947-70E740481C1C}">
                <a14:useLocalDpi xmlns:a14="http://schemas.microsoft.com/office/drawing/2010/main" xmlns="" val="0"/>
              </a:ext>
            </a:extLst>
          </a:blip>
          <a:srcRect/>
          <a:stretch/>
        </p:blipFill>
        <p:spPr bwMode="auto">
          <a:xfrm>
            <a:off x="6428629" y="708269"/>
            <a:ext cx="2184991" cy="164756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cxnSp>
        <p:nvCxnSpPr>
          <p:cNvPr id="7" name="直線矢印コネクタ 6"/>
          <p:cNvCxnSpPr/>
          <p:nvPr/>
        </p:nvCxnSpPr>
        <p:spPr>
          <a:xfrm>
            <a:off x="6047629" y="855354"/>
            <a:ext cx="778203" cy="0"/>
          </a:xfrm>
          <a:prstGeom prst="straightConnector1">
            <a:avLst/>
          </a:prstGeom>
          <a:ln w="28575">
            <a:prstDash val="solid"/>
            <a:tailEnd type="arrow"/>
          </a:ln>
          <a:effectLst>
            <a:glow rad="101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8" name="テキスト ボックス 7"/>
          <p:cNvSpPr txBox="1"/>
          <p:nvPr/>
        </p:nvSpPr>
        <p:spPr>
          <a:xfrm>
            <a:off x="5988391" y="457200"/>
            <a:ext cx="801823" cy="307777"/>
          </a:xfrm>
          <a:prstGeom prst="rect">
            <a:avLst/>
          </a:prstGeom>
          <a:noFill/>
        </p:spPr>
        <p:txBody>
          <a:bodyPr wrap="none" rtlCol="0">
            <a:spAutoFit/>
          </a:bodyPr>
          <a:lstStyle/>
          <a:p>
            <a:r>
              <a:rPr lang="en-US" sz="1400" dirty="0" smtClean="0"/>
              <a:t>0 1 0 1 0</a:t>
            </a:r>
            <a:endParaRPr lang="en-US" sz="1400" dirty="0"/>
          </a:p>
        </p:txBody>
      </p:sp>
      <p:cxnSp>
        <p:nvCxnSpPr>
          <p:cNvPr id="9" name="直線矢印コネクタ 8"/>
          <p:cNvCxnSpPr/>
          <p:nvPr/>
        </p:nvCxnSpPr>
        <p:spPr>
          <a:xfrm>
            <a:off x="7999364" y="1136496"/>
            <a:ext cx="778203" cy="0"/>
          </a:xfrm>
          <a:prstGeom prst="straightConnector1">
            <a:avLst/>
          </a:prstGeom>
          <a:ln w="57150">
            <a:solidFill>
              <a:srgbClr val="FF9900"/>
            </a:solidFill>
            <a:prstDash val="solid"/>
            <a:tailEnd type="arrow"/>
          </a:ln>
          <a:effectLst/>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7975744" y="688777"/>
            <a:ext cx="801823" cy="307777"/>
          </a:xfrm>
          <a:prstGeom prst="rect">
            <a:avLst/>
          </a:prstGeom>
          <a:noFill/>
        </p:spPr>
        <p:txBody>
          <a:bodyPr wrap="none" rtlCol="0">
            <a:spAutoFit/>
          </a:bodyPr>
          <a:lstStyle/>
          <a:p>
            <a:r>
              <a:rPr lang="en-US" sz="1400" dirty="0" smtClean="0"/>
              <a:t>0 1 0 1 0</a:t>
            </a:r>
            <a:endParaRPr lang="en-US" sz="1400" dirty="0"/>
          </a:p>
        </p:txBody>
      </p:sp>
      <p:sp>
        <p:nvSpPr>
          <p:cNvPr id="11" name="テキスト ボックス 10"/>
          <p:cNvSpPr txBox="1"/>
          <p:nvPr/>
        </p:nvSpPr>
        <p:spPr>
          <a:xfrm>
            <a:off x="5998024" y="917377"/>
            <a:ext cx="506805" cy="307777"/>
          </a:xfrm>
          <a:prstGeom prst="rect">
            <a:avLst/>
          </a:prstGeom>
          <a:noFill/>
        </p:spPr>
        <p:txBody>
          <a:bodyPr wrap="none" rtlCol="0">
            <a:spAutoFit/>
          </a:bodyPr>
          <a:lstStyle/>
          <a:p>
            <a:r>
              <a:rPr lang="en-US" sz="1400" dirty="0" smtClean="0">
                <a:solidFill>
                  <a:schemeClr val="accent1">
                    <a:lumMod val="75000"/>
                  </a:schemeClr>
                </a:solidFill>
              </a:rPr>
              <a:t>light</a:t>
            </a:r>
            <a:endParaRPr lang="en-US" sz="1400" dirty="0">
              <a:solidFill>
                <a:schemeClr val="accent1">
                  <a:lumMod val="75000"/>
                </a:schemeClr>
              </a:solidFill>
            </a:endParaRPr>
          </a:p>
        </p:txBody>
      </p:sp>
      <p:sp>
        <p:nvSpPr>
          <p:cNvPr id="12" name="テキスト ボックス 11"/>
          <p:cNvSpPr txBox="1"/>
          <p:nvPr/>
        </p:nvSpPr>
        <p:spPr>
          <a:xfrm>
            <a:off x="8270762" y="1200061"/>
            <a:ext cx="720838" cy="307777"/>
          </a:xfrm>
          <a:prstGeom prst="rect">
            <a:avLst/>
          </a:prstGeom>
          <a:noFill/>
        </p:spPr>
        <p:txBody>
          <a:bodyPr wrap="none" rtlCol="0">
            <a:spAutoFit/>
          </a:bodyPr>
          <a:lstStyle/>
          <a:p>
            <a:r>
              <a:rPr lang="en-US" sz="1400" dirty="0" smtClean="0">
                <a:solidFill>
                  <a:srgbClr val="CC6600"/>
                </a:solidFill>
              </a:rPr>
              <a:t>current</a:t>
            </a:r>
            <a:endParaRPr lang="en-US" sz="1400" dirty="0">
              <a:solidFill>
                <a:srgbClr val="CC6600"/>
              </a:solidFill>
            </a:endParaRPr>
          </a:p>
        </p:txBody>
      </p:sp>
    </p:spTree>
    <p:extLst>
      <p:ext uri="{BB962C8B-B14F-4D97-AF65-F5344CB8AC3E}">
        <p14:creationId xmlns:p14="http://schemas.microsoft.com/office/powerpoint/2010/main" xmlns="" val="32524546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500063" y="761999"/>
            <a:ext cx="8186737" cy="809625"/>
          </a:xfrm>
        </p:spPr>
        <p:txBody>
          <a:bodyPr/>
          <a:lstStyle/>
          <a:p>
            <a:r>
              <a:rPr lang="en-US" sz="3600"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228600" y="1714500"/>
            <a:ext cx="8763000" cy="4381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dirty="0" smtClean="0">
                <a:effectLst>
                  <a:outerShdw blurRad="38100" dist="38100" dir="2700000" algn="tl">
                    <a:srgbClr val="000000">
                      <a:alpha val="43137"/>
                    </a:srgbClr>
                  </a:outerShdw>
                </a:effectLst>
                <a:latin typeface="Georgia" pitchFamily="18" charset="0"/>
              </a:rPr>
              <a:t/>
            </a:r>
            <a:br>
              <a:rPr lang="en-US" dirty="0" smtClean="0">
                <a:effectLst>
                  <a:outerShdw blurRad="38100" dist="38100" dir="2700000" algn="tl">
                    <a:srgbClr val="000000">
                      <a:alpha val="43137"/>
                    </a:srgbClr>
                  </a:outerShdw>
                </a:effectLst>
                <a:latin typeface="Georgia" pitchFamily="18" charset="0"/>
              </a:rPr>
            </a:br>
            <a:r>
              <a:rPr lang="en-US" sz="2800" dirty="0" smtClean="0">
                <a:effectLst>
                  <a:outerShdw blurRad="38100" dist="38100" dir="2700000" algn="tl">
                    <a:srgbClr val="000000">
                      <a:alpha val="43137"/>
                    </a:srgbClr>
                  </a:outerShdw>
                </a:effectLst>
                <a:latin typeface="Georgia" pitchFamily="18" charset="0"/>
                <a:hlinkClick r:id="rId2"/>
              </a:rPr>
              <a:t>http</a:t>
            </a:r>
            <a:r>
              <a:rPr lang="en-US" sz="2800" dirty="0">
                <a:effectLst>
                  <a:outerShdw blurRad="38100" dist="38100" dir="2700000" algn="tl">
                    <a:srgbClr val="000000">
                      <a:alpha val="43137"/>
                    </a:srgbClr>
                  </a:outerShdw>
                </a:effectLst>
                <a:latin typeface="Georgia" pitchFamily="18" charset="0"/>
                <a:hlinkClick r:id="rId2"/>
              </a:rPr>
              <a:t>://materialsscience.conferenceseries.com</a:t>
            </a:r>
            <a:r>
              <a:rPr lang="en-US" sz="2800" dirty="0" smtClean="0">
                <a:effectLst>
                  <a:outerShdw blurRad="38100" dist="38100" dir="2700000" algn="tl">
                    <a:srgbClr val="000000">
                      <a:alpha val="43137"/>
                    </a:srgbClr>
                  </a:outerShdw>
                </a:effectLst>
                <a:latin typeface="Georgia" pitchFamily="18" charset="0"/>
                <a:hlinkClick r:id="rId2"/>
              </a:rPr>
              <a:t>/</a:t>
            </a:r>
            <a:endParaRPr lang="en-US" sz="2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Contact </a:t>
            </a:r>
            <a:r>
              <a:rPr lang="en-US" sz="1800" dirty="0">
                <a:effectLst>
                  <a:outerShdw blurRad="38100" dist="38100" dir="2700000" algn="tl">
                    <a:srgbClr val="000000">
                      <a:alpha val="43137"/>
                    </a:srgbClr>
                  </a:outerShdw>
                </a:effectLst>
                <a:latin typeface="Georgia" pitchFamily="18" charset="0"/>
              </a:rPr>
              <a:t>us at</a:t>
            </a: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3"/>
              </a:rPr>
              <a:t>materialsscience.conference@omicsgroup.us</a:t>
            </a:r>
            <a:endParaRPr lang="en-US" sz="2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4"/>
              </a:rPr>
              <a:t>materialsscience@omicsgroup.com</a:t>
            </a:r>
            <a:endParaRPr lang="en-US" sz="2800" dirty="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dirty="0" smtClean="0">
              <a:effectLst>
                <a:outerShdw blurRad="38100" dist="38100" dir="2700000" algn="tl">
                  <a:srgbClr val="000000">
                    <a:alpha val="43137"/>
                  </a:srgbClr>
                </a:outerShdw>
              </a:effectLst>
            </a:endParaRPr>
          </a:p>
          <a:p>
            <a:pPr algn="just">
              <a:buFont typeface="Arial" charset="0"/>
              <a:buNone/>
              <a:defRPr/>
            </a:pPr>
            <a:endParaRPr lang="en-US"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Office Theme">
  <a:themeElements>
    <a:clrScheme name="ネオン">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17885</TotalTime>
  <Words>1007</Words>
  <Application>Microsoft Office PowerPoint</Application>
  <PresentationFormat>On-screen Show (4:3)</PresentationFormat>
  <Paragraphs>237</Paragraphs>
  <Slides>22</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4" baseType="lpstr">
      <vt:lpstr>Office Theme</vt:lpstr>
      <vt:lpstr>Equation</vt:lpstr>
      <vt:lpstr>About OMICS Group</vt:lpstr>
      <vt:lpstr>About OMICS Group Conferences</vt:lpstr>
      <vt:lpstr>Photo-excited hot electrons from conductive films forming heterojunctions</vt:lpstr>
      <vt:lpstr>Contents</vt:lpstr>
      <vt:lpstr>Optical properties of metals</vt:lpstr>
      <vt:lpstr>Metallic photodetectors</vt:lpstr>
      <vt:lpstr>Recent studies using MIM structures</vt:lpstr>
      <vt:lpstr>Contents</vt:lpstr>
      <vt:lpstr>MIM photodetector for optical waveguides</vt:lpstr>
      <vt:lpstr>Device fabrication</vt:lpstr>
      <vt:lpstr>Photodetection</vt:lpstr>
      <vt:lpstr>Wavelength dependence</vt:lpstr>
      <vt:lpstr>Mode analysis</vt:lpstr>
      <vt:lpstr>Electronic structures of MIMs</vt:lpstr>
      <vt:lpstr>MIM with Au-TiO2-Ti</vt:lpstr>
      <vt:lpstr>Where can we use MIM? </vt:lpstr>
      <vt:lpstr>Contents</vt:lpstr>
      <vt:lpstr>Properties of TCOs</vt:lpstr>
      <vt:lpstr>Photodetection with TCOs</vt:lpstr>
      <vt:lpstr>Summary </vt:lpstr>
      <vt:lpstr>Slide 21</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Satoshi Ishi</dc:creator>
  <cp:lastModifiedBy>swetha-g</cp:lastModifiedBy>
  <cp:revision>1327</cp:revision>
  <dcterms:created xsi:type="dcterms:W3CDTF">2010-11-17T01:03:54Z</dcterms:created>
  <dcterms:modified xsi:type="dcterms:W3CDTF">2014-11-17T15:20:38Z</dcterms:modified>
</cp:coreProperties>
</file>