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22.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16"/>
  </p:notesMasterIdLst>
  <p:sldIdLst>
    <p:sldId id="267" r:id="rId3"/>
    <p:sldId id="256" r:id="rId4"/>
    <p:sldId id="257" r:id="rId5"/>
    <p:sldId id="261" r:id="rId6"/>
    <p:sldId id="262" r:id="rId7"/>
    <p:sldId id="258" r:id="rId8"/>
    <p:sldId id="263" r:id="rId9"/>
    <p:sldId id="264" r:id="rId10"/>
    <p:sldId id="259" r:id="rId11"/>
    <p:sldId id="265" r:id="rId12"/>
    <p:sldId id="260" r:id="rId13"/>
    <p:sldId id="266" r:id="rId14"/>
    <p:sldId id="268"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588" autoAdjust="0"/>
    <p:restoredTop sz="90141" autoAdjust="0"/>
  </p:normalViewPr>
  <p:slideViewPr>
    <p:cSldViewPr>
      <p:cViewPr varScale="1">
        <p:scale>
          <a:sx n="63" d="100"/>
          <a:sy n="63" d="100"/>
        </p:scale>
        <p:origin x="-1512" y="-102"/>
      </p:cViewPr>
      <p:guideLst>
        <p:guide orient="horz" pos="2160"/>
        <p:guide pos="2880"/>
      </p:guideLst>
    </p:cSldViewPr>
  </p:slideViewPr>
  <p:outlineViewPr>
    <p:cViewPr>
      <p:scale>
        <a:sx n="33" d="100"/>
        <a:sy n="33" d="100"/>
      </p:scale>
      <p:origin x="0" y="3210"/>
    </p:cViewPr>
  </p:outlin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382F2F0-86BC-4D91-A36F-00956C6622DF}" type="datetimeFigureOut">
              <a:rPr lang="en-US" smtClean="0"/>
              <a:pPr/>
              <a:t>10/6/2014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834972F-B1AA-4D7E-A352-2A4185B02951}" type="slidenum">
              <a:rPr lang="en-US" smtClean="0"/>
              <a:pPr/>
              <a:t>‹#›</a:t>
            </a:fld>
            <a:endParaRPr lang="en-US"/>
          </a:p>
        </p:txBody>
      </p:sp>
    </p:spTree>
    <p:extLst>
      <p:ext uri="{BB962C8B-B14F-4D97-AF65-F5344CB8AC3E}">
        <p14:creationId xmlns:p14="http://schemas.microsoft.com/office/powerpoint/2010/main" xmlns="" val="6545235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Good evening. I’d like to begin by thanking the</a:t>
            </a:r>
            <a:r>
              <a:rPr lang="en-US" baseline="0" dirty="0" smtClean="0"/>
              <a:t> organizing committee for allowing me to present here tonight. Tonight I’ll be speaking about the overlap between alcohol addiction and mental illness, and the need for more specialized research regarding this patient population.</a:t>
            </a:r>
          </a:p>
          <a:p>
            <a:endParaRPr lang="en-US" baseline="0" dirty="0" smtClean="0"/>
          </a:p>
          <a:p>
            <a:r>
              <a:rPr lang="en-US" baseline="0" dirty="0" smtClean="0"/>
              <a:t>Alcohol use disorders remain a substantial public health concern, due to the many physical, psychological, and social effects of alcohol abuse. Harmful drinking contributes to disorders of all major organ systems, development of several cancers, and leads to over 2.5 millions deaths in the United States every year. Infectious diseases such as HIV and other sexually transmitted infections have been linked to alcohol abuse, likely due to both risky behavior and alcohol-induced suppression of the immune system. </a:t>
            </a:r>
          </a:p>
        </p:txBody>
      </p:sp>
      <p:sp>
        <p:nvSpPr>
          <p:cNvPr id="4" name="Slide Number Placeholder 3"/>
          <p:cNvSpPr>
            <a:spLocks noGrp="1"/>
          </p:cNvSpPr>
          <p:nvPr>
            <p:ph type="sldNum" sz="quarter" idx="10"/>
          </p:nvPr>
        </p:nvSpPr>
        <p:spPr/>
        <p:txBody>
          <a:bodyPr/>
          <a:lstStyle/>
          <a:p>
            <a:fld id="{1834972F-B1AA-4D7E-A352-2A4185B02951}" type="slidenum">
              <a:rPr lang="en-US" smtClean="0"/>
              <a:pPr/>
              <a:t>2</a:t>
            </a:fld>
            <a:endParaRPr lang="en-US"/>
          </a:p>
        </p:txBody>
      </p:sp>
    </p:spTree>
    <p:extLst>
      <p:ext uri="{BB962C8B-B14F-4D97-AF65-F5344CB8AC3E}">
        <p14:creationId xmlns:p14="http://schemas.microsoft.com/office/powerpoint/2010/main" xmlns="" val="16813113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Alcohol use disorders</a:t>
            </a:r>
            <a:r>
              <a:rPr lang="en-US" baseline="0" dirty="0" smtClean="0"/>
              <a:t> do not exist in isolation. Among the most common co-occurring health problems are psychiatric illnesses. According to the Substance Abuse and Mental Health Services Administration, 6.4 million adults suffered both substance abuse and mental health disorders in 2011. In 2012, this number jumped to over 8 million. In light of this staggering number, a new research approach is needed to address comorbid alcohol abuse and mental illness.</a:t>
            </a:r>
            <a:endParaRPr lang="en-US" dirty="0" smtClean="0"/>
          </a:p>
        </p:txBody>
      </p:sp>
      <p:sp>
        <p:nvSpPr>
          <p:cNvPr id="4" name="Slide Number Placeholder 3"/>
          <p:cNvSpPr>
            <a:spLocks noGrp="1"/>
          </p:cNvSpPr>
          <p:nvPr>
            <p:ph type="sldNum" sz="quarter" idx="10"/>
          </p:nvPr>
        </p:nvSpPr>
        <p:spPr/>
        <p:txBody>
          <a:bodyPr/>
          <a:lstStyle/>
          <a:p>
            <a:fld id="{1834972F-B1AA-4D7E-A352-2A4185B02951}" type="slidenum">
              <a:rPr lang="en-US" smtClean="0"/>
              <a:pPr/>
              <a:t>3</a:t>
            </a:fld>
            <a:endParaRPr lang="en-US"/>
          </a:p>
        </p:txBody>
      </p:sp>
    </p:spTree>
    <p:extLst>
      <p:ext uri="{BB962C8B-B14F-4D97-AF65-F5344CB8AC3E}">
        <p14:creationId xmlns:p14="http://schemas.microsoft.com/office/powerpoint/2010/main" xmlns="" val="29827287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Individuals</a:t>
            </a:r>
            <a:r>
              <a:rPr lang="en-US" sz="1200" kern="1200" baseline="0" dirty="0" smtClean="0">
                <a:solidFill>
                  <a:schemeClr val="tx1"/>
                </a:solidFill>
                <a:effectLst/>
                <a:latin typeface="+mn-lt"/>
                <a:ea typeface="+mn-ea"/>
                <a:cs typeface="+mn-cs"/>
              </a:rPr>
              <a:t> with alcohol use disorders are up to three times more likely to suffer an anxiety disorder, compared to individuals without alcohol use issues. Similarly, patients with an alcohol use disorder are 4 times more likely to suffer a major depressive episode. Schizophrenic individuals are three times as likely as non-schizophrenics to suffer an alcohol use disorder. Post traumatic stress disorder has also been found to frequently co-occur with alcohol and other substance abuse disorders. </a:t>
            </a:r>
          </a:p>
          <a:p>
            <a:endParaRPr lang="en-US" sz="1200" kern="1200" baseline="0" dirty="0" smtClean="0">
              <a:solidFill>
                <a:schemeClr val="tx1"/>
              </a:solidFill>
              <a:effectLst/>
              <a:latin typeface="+mn-lt"/>
              <a:ea typeface="+mn-ea"/>
              <a:cs typeface="+mn-cs"/>
            </a:endParaRPr>
          </a:p>
          <a:p>
            <a:r>
              <a:rPr lang="en-US" sz="1200" kern="1200" baseline="0" dirty="0" smtClean="0">
                <a:solidFill>
                  <a:schemeClr val="tx1"/>
                </a:solidFill>
                <a:effectLst/>
                <a:latin typeface="+mn-lt"/>
                <a:ea typeface="+mn-ea"/>
                <a:cs typeface="+mn-cs"/>
              </a:rPr>
              <a:t>In short, there is a great need to understand how to manage the healthcare of patients who exist at the intersection of addiction and mental illness. Unfortunately, despite many years of research, diagnosis and treatment of alcohol abuse disorders and mental illnesses in isolation remains difficult, and we have not yet adequately untangled the two. As a result, for patients with problems in both domains, we do not yet know what treatments are most effective. </a:t>
            </a:r>
            <a:endParaRPr lang="en-US" dirty="0"/>
          </a:p>
        </p:txBody>
      </p:sp>
      <p:sp>
        <p:nvSpPr>
          <p:cNvPr id="4" name="Slide Number Placeholder 3"/>
          <p:cNvSpPr>
            <a:spLocks noGrp="1"/>
          </p:cNvSpPr>
          <p:nvPr>
            <p:ph type="sldNum" sz="quarter" idx="10"/>
          </p:nvPr>
        </p:nvSpPr>
        <p:spPr/>
        <p:txBody>
          <a:bodyPr/>
          <a:lstStyle/>
          <a:p>
            <a:fld id="{1834972F-B1AA-4D7E-A352-2A4185B02951}" type="slidenum">
              <a:rPr lang="en-US" smtClean="0"/>
              <a:pPr/>
              <a:t>4</a:t>
            </a:fld>
            <a:endParaRPr lang="en-US"/>
          </a:p>
        </p:txBody>
      </p:sp>
    </p:spTree>
    <p:extLst>
      <p:ext uri="{BB962C8B-B14F-4D97-AF65-F5344CB8AC3E}">
        <p14:creationId xmlns:p14="http://schemas.microsoft.com/office/powerpoint/2010/main" xmlns="" val="8647274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 co-occurring mental illness frequently</a:t>
            </a:r>
            <a:r>
              <a:rPr lang="en-US" baseline="0" dirty="0" smtClean="0"/>
              <a:t> complicates substance abuse treatment, and vice versa. Individuals with anxiety disorders are less likely to seek treatment for substance abuse issues. Those who do pursue treatment are more likely to drop out or to relapse upon completion. Similarly, the presence and severity of depressive symptoms significantly influences the time to relapse following substance abuse treatment. Patients suffering from post traumatic stress disorder are more likely to relapse following addiction treatment than patients with any other axis I psychiatric illness. </a:t>
            </a:r>
            <a:endParaRPr lang="en-US" dirty="0"/>
          </a:p>
        </p:txBody>
      </p:sp>
      <p:sp>
        <p:nvSpPr>
          <p:cNvPr id="4" name="Slide Number Placeholder 3"/>
          <p:cNvSpPr>
            <a:spLocks noGrp="1"/>
          </p:cNvSpPr>
          <p:nvPr>
            <p:ph type="sldNum" sz="quarter" idx="10"/>
          </p:nvPr>
        </p:nvSpPr>
        <p:spPr/>
        <p:txBody>
          <a:bodyPr/>
          <a:lstStyle/>
          <a:p>
            <a:fld id="{1834972F-B1AA-4D7E-A352-2A4185B02951}" type="slidenum">
              <a:rPr lang="en-US" smtClean="0"/>
              <a:pPr/>
              <a:t>5</a:t>
            </a:fld>
            <a:endParaRPr lang="en-US"/>
          </a:p>
        </p:txBody>
      </p:sp>
    </p:spTree>
    <p:extLst>
      <p:ext uri="{BB962C8B-B14F-4D97-AF65-F5344CB8AC3E}">
        <p14:creationId xmlns:p14="http://schemas.microsoft.com/office/powerpoint/2010/main" xmlns="" val="24818321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Individuals seeking treatment for alcohol abuse disorders</a:t>
            </a:r>
            <a:r>
              <a:rPr lang="en-US" baseline="0" dirty="0" smtClean="0"/>
              <a:t> and mental illness are likely to encounter at least one of three different types of healthcare providers.</a:t>
            </a:r>
          </a:p>
          <a:p>
            <a:endParaRPr lang="en-US" baseline="0" dirty="0" smtClean="0"/>
          </a:p>
          <a:p>
            <a:r>
              <a:rPr lang="en-US" baseline="0" dirty="0" smtClean="0"/>
              <a:t>Primary care physicians are typically the largest point of contact for patients seeking treatment. Primary care providers are qualified to provide treatment for medical problems arising from psychiatric or alcohol use disorders. However, primary care physicians are able to devote very little time to individual patients.</a:t>
            </a:r>
          </a:p>
          <a:p>
            <a:endParaRPr lang="en-US" baseline="0" dirty="0" smtClean="0"/>
          </a:p>
          <a:p>
            <a:r>
              <a:rPr lang="en-US" baseline="0" dirty="0" smtClean="0"/>
              <a:t>Mental health providers are trained to assess, diagnose, and treat psychiatric diseases and are able to devote larger quantities of time to individual patients. However, there are many different varieties of mental health providers, and many operate using different theories as to how to treat mental illness. Mental health professionals may not be trained to treat addiction.</a:t>
            </a:r>
          </a:p>
          <a:p>
            <a:endParaRPr lang="en-US" baseline="0" dirty="0" smtClean="0"/>
          </a:p>
          <a:p>
            <a:r>
              <a:rPr lang="en-US" baseline="0" dirty="0" smtClean="0"/>
              <a:t>Similarly, addiction treatment specialists are highly qualified to provide care for individuals with alcohol use disorders, though no one single, effective treatment exists. However, these professionals may not be qualified to address a co-occurring mental illness. </a:t>
            </a:r>
            <a:endParaRPr lang="en-US" dirty="0"/>
          </a:p>
        </p:txBody>
      </p:sp>
      <p:sp>
        <p:nvSpPr>
          <p:cNvPr id="4" name="Slide Number Placeholder 3"/>
          <p:cNvSpPr>
            <a:spLocks noGrp="1"/>
          </p:cNvSpPr>
          <p:nvPr>
            <p:ph type="sldNum" sz="quarter" idx="10"/>
          </p:nvPr>
        </p:nvSpPr>
        <p:spPr/>
        <p:txBody>
          <a:bodyPr/>
          <a:lstStyle/>
          <a:p>
            <a:fld id="{1834972F-B1AA-4D7E-A352-2A4185B02951}" type="slidenum">
              <a:rPr lang="en-US" smtClean="0"/>
              <a:pPr/>
              <a:t>6</a:t>
            </a:fld>
            <a:endParaRPr lang="en-US"/>
          </a:p>
        </p:txBody>
      </p:sp>
    </p:spTree>
    <p:extLst>
      <p:ext uri="{BB962C8B-B14F-4D97-AF65-F5344CB8AC3E}">
        <p14:creationId xmlns:p14="http://schemas.microsoft.com/office/powerpoint/2010/main" xmlns="" val="41228591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 number of different treatment permutations</a:t>
            </a:r>
            <a:r>
              <a:rPr lang="en-US" baseline="0" dirty="0" smtClean="0"/>
              <a:t> exist for patients with both alcohol use disorders and mental illness.</a:t>
            </a:r>
          </a:p>
          <a:p>
            <a:endParaRPr lang="en-US" baseline="0" dirty="0" smtClean="0"/>
          </a:p>
          <a:p>
            <a:r>
              <a:rPr lang="en-US" baseline="0" dirty="0" smtClean="0"/>
              <a:t>The most common model of treatment for this patient population is sequential treatment. Commonly, the addiction is treated first. Once abstinence has been attained, the psychiatric symptoms will be addressed.</a:t>
            </a:r>
          </a:p>
          <a:p>
            <a:endParaRPr lang="en-US" baseline="0" dirty="0" smtClean="0"/>
          </a:p>
          <a:p>
            <a:r>
              <a:rPr lang="en-US" baseline="0" dirty="0" smtClean="0"/>
              <a:t>Alternatively, in parallel treatment both the mental illness and the alcohol use disorder are treated simultaneously.</a:t>
            </a:r>
          </a:p>
          <a:p>
            <a:endParaRPr lang="en-US" baseline="0" dirty="0" smtClean="0"/>
          </a:p>
          <a:p>
            <a:r>
              <a:rPr lang="en-US" baseline="0" dirty="0" smtClean="0"/>
              <a:t>In both sequential and parallel treatment of these disorders, mental illness and addiction are typically treated by separate providers who may or may not coordinate care. </a:t>
            </a:r>
          </a:p>
          <a:p>
            <a:endParaRPr lang="en-US" baseline="0" dirty="0" smtClean="0"/>
          </a:p>
          <a:p>
            <a:r>
              <a:rPr lang="en-US" baseline="0" dirty="0" smtClean="0"/>
              <a:t>Finally, integrated care is a model in which both addiction and mental illness are treated simultaneously, and is often provided by healthcare professionals trained to address both psychiatric illness and addiction. </a:t>
            </a:r>
            <a:endParaRPr lang="en-US" dirty="0"/>
          </a:p>
        </p:txBody>
      </p:sp>
      <p:sp>
        <p:nvSpPr>
          <p:cNvPr id="4" name="Slide Number Placeholder 3"/>
          <p:cNvSpPr>
            <a:spLocks noGrp="1"/>
          </p:cNvSpPr>
          <p:nvPr>
            <p:ph type="sldNum" sz="quarter" idx="10"/>
          </p:nvPr>
        </p:nvSpPr>
        <p:spPr/>
        <p:txBody>
          <a:bodyPr/>
          <a:lstStyle/>
          <a:p>
            <a:fld id="{1834972F-B1AA-4D7E-A352-2A4185B02951}" type="slidenum">
              <a:rPr lang="en-US" smtClean="0"/>
              <a:pPr/>
              <a:t>7</a:t>
            </a:fld>
            <a:endParaRPr lang="en-US"/>
          </a:p>
        </p:txBody>
      </p:sp>
    </p:spTree>
    <p:extLst>
      <p:ext uri="{BB962C8B-B14F-4D97-AF65-F5344CB8AC3E}">
        <p14:creationId xmlns:p14="http://schemas.microsoft.com/office/powerpoint/2010/main" xmlns="" val="10797568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a:t>
            </a:r>
            <a:r>
              <a:rPr lang="en-US" baseline="0" dirty="0" smtClean="0"/>
              <a:t> are a number of diagnostic and therapeutic challenges to treating patients with comorbid alcohol use disorders and mental illness. There are many different types of providers and treatment permutations. However, there are no standard diagnostic guidelines or treatment strategies. Physicians face challenges in determining whether heavy alcohol consumption contributes to or arises from mental illness, or whether there are simply two co-occurring conditions. </a:t>
            </a:r>
          </a:p>
          <a:p>
            <a:endParaRPr lang="en-US" baseline="0" dirty="0" smtClean="0"/>
          </a:p>
          <a:p>
            <a:r>
              <a:rPr lang="en-US" baseline="0" dirty="0" smtClean="0"/>
              <a:t>Moreover, there are a number of unique considerations to take into account when treating this population. For example, many medications such as those used to treat psychiatric conditions have potentially severe side effects when used in combination with alcohol. Alcohol abuse and mental illness, alone or in combination, may impair a patient’s ability to effectively manage medications on his or her own. </a:t>
            </a:r>
            <a:endParaRPr lang="en-US" dirty="0"/>
          </a:p>
        </p:txBody>
      </p:sp>
      <p:sp>
        <p:nvSpPr>
          <p:cNvPr id="4" name="Slide Number Placeholder 3"/>
          <p:cNvSpPr>
            <a:spLocks noGrp="1"/>
          </p:cNvSpPr>
          <p:nvPr>
            <p:ph type="sldNum" sz="quarter" idx="10"/>
          </p:nvPr>
        </p:nvSpPr>
        <p:spPr/>
        <p:txBody>
          <a:bodyPr/>
          <a:lstStyle/>
          <a:p>
            <a:fld id="{1834972F-B1AA-4D7E-A352-2A4185B02951}" type="slidenum">
              <a:rPr lang="en-US" smtClean="0"/>
              <a:pPr/>
              <a:t>8</a:t>
            </a:fld>
            <a:endParaRPr lang="en-US"/>
          </a:p>
        </p:txBody>
      </p:sp>
    </p:spTree>
    <p:extLst>
      <p:ext uri="{BB962C8B-B14F-4D97-AF65-F5344CB8AC3E}">
        <p14:creationId xmlns:p14="http://schemas.microsoft.com/office/powerpoint/2010/main" xmlns="" val="5414618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a:t>
            </a:r>
            <a:r>
              <a:rPr lang="en-US" baseline="0" dirty="0" smtClean="0"/>
              <a:t> number of comprehensive reviews examining various treatment models for comorbid substance abuse and mental illness have been published in recent years. While the studies compiled in these reviews typically involve patients with alcohol abuse disorders, they are not limited to this one particular addiction. I’ll touch on this point again later. </a:t>
            </a:r>
          </a:p>
          <a:p>
            <a:endParaRPr lang="en-US" baseline="0" dirty="0" smtClean="0"/>
          </a:p>
          <a:p>
            <a:r>
              <a:rPr lang="en-US" dirty="0" smtClean="0"/>
              <a:t>Individual counseling,</a:t>
            </a:r>
            <a:r>
              <a:rPr lang="en-US" baseline="0" dirty="0" smtClean="0"/>
              <a:t> typically consisting of cognitive behavioral therapy or motivational interviewing, has produced inconsistent results in mentally ill substance abuse patients. A number of short term studies have failed to show any effect of multiple counseling sessions on abstinence in the long term.</a:t>
            </a:r>
          </a:p>
          <a:p>
            <a:endParaRPr lang="en-US" baseline="0" dirty="0" smtClean="0"/>
          </a:p>
          <a:p>
            <a:r>
              <a:rPr lang="en-US" baseline="0" dirty="0" smtClean="0"/>
              <a:t>Group therapy is an alternative to individual counseling that may still incorporate cognitive behavioral techniques. While the specifics of group counseling models vary, they typically offer peer support, education, and tools for managing both mental illness and substance abuse issues. One such group, Double Trouble in Recovery, is specifically geared toward patients with dual diagnoses. However, this approach has shown promise in improving abstinence rates, but not in reducing the burden of psychiatric symptoms. Two other groups known as Seeking Safety and Creating Change have been designed for patients specifically with PTSD and substance abuse disorders. Both models have shown promise in treating this particular patient population.</a:t>
            </a:r>
          </a:p>
          <a:p>
            <a:endParaRPr lang="en-US" baseline="0" dirty="0" smtClean="0"/>
          </a:p>
          <a:p>
            <a:r>
              <a:rPr lang="en-US" baseline="0" dirty="0" smtClean="0"/>
              <a:t>Case management is an intensive, team-based, multidisciplinary approach to treatment, involving clinically coordinated services. A number of studies published over the last two decades have reported inconsistent results in regards to both substance abuse and mental health outcomes. However, there does seem to be a trend toward better global functioning, fewer hospitalizations, and more financial stability among patients receiving this type of care. </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1834972F-B1AA-4D7E-A352-2A4185B02951}" type="slidenum">
              <a:rPr lang="en-US" smtClean="0"/>
              <a:pPr/>
              <a:t>9</a:t>
            </a:fld>
            <a:endParaRPr lang="en-US"/>
          </a:p>
        </p:txBody>
      </p:sp>
    </p:spTree>
    <p:extLst>
      <p:ext uri="{BB962C8B-B14F-4D97-AF65-F5344CB8AC3E}">
        <p14:creationId xmlns:p14="http://schemas.microsoft.com/office/powerpoint/2010/main" xmlns="" val="31912937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Residential</a:t>
            </a:r>
            <a:r>
              <a:rPr lang="en-US" baseline="0" dirty="0" smtClean="0"/>
              <a:t> treatment approaches tend to be fairly successful with regard to substance abuse issues. Patients receiving integrated residential treatment tend to have higher abstinence rates and decreased relapse rates. However, while substance abuse outcomes are promising, mental health outcomes are more inconsistent. </a:t>
            </a:r>
          </a:p>
          <a:p>
            <a:endParaRPr lang="en-US" baseline="0" dirty="0" smtClean="0"/>
          </a:p>
          <a:p>
            <a:r>
              <a:rPr lang="en-US" baseline="0" dirty="0" smtClean="0"/>
              <a:t>As an alternative to inpatient treatment, intensive outpatient treatment provides care for several hours a day, several days a week. However, relatively few studies have examined this treatment approach thus far, and results have been inconsistent. </a:t>
            </a:r>
          </a:p>
          <a:p>
            <a:endParaRPr lang="en-US" dirty="0"/>
          </a:p>
        </p:txBody>
      </p:sp>
      <p:sp>
        <p:nvSpPr>
          <p:cNvPr id="4" name="Slide Number Placeholder 3"/>
          <p:cNvSpPr>
            <a:spLocks noGrp="1"/>
          </p:cNvSpPr>
          <p:nvPr>
            <p:ph type="sldNum" sz="quarter" idx="10"/>
          </p:nvPr>
        </p:nvSpPr>
        <p:spPr/>
        <p:txBody>
          <a:bodyPr/>
          <a:lstStyle/>
          <a:p>
            <a:fld id="{1834972F-B1AA-4D7E-A352-2A4185B02951}" type="slidenum">
              <a:rPr lang="en-US" smtClean="0"/>
              <a:pPr/>
              <a:t>10</a:t>
            </a:fld>
            <a:endParaRPr lang="en-US"/>
          </a:p>
        </p:txBody>
      </p:sp>
    </p:spTree>
    <p:extLst>
      <p:ext uri="{BB962C8B-B14F-4D97-AF65-F5344CB8AC3E}">
        <p14:creationId xmlns:p14="http://schemas.microsoft.com/office/powerpoint/2010/main" xmlns="" val="13475724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 new approach</a:t>
            </a:r>
            <a:r>
              <a:rPr lang="en-US" baseline="0" dirty="0" smtClean="0"/>
              <a:t> is needed to optimize research and treatment strategies for comorbid alcohol abuse and mental illness. There must be a comprehensive approach to treatment based upon data gathered from patients with alcohol use disorders. While a number of treatment approaches have shown promise, more research is required. In many cases, healthcare providers and researchers have grouped all substance abuse disorders into a single category. This may contribute to the slow progress made in the development of effective treatments. Separating trials by addiction category may be more effective—the treatments that work for alcohol abuse disorders may not show then same promise for opiate addictions. Similarly, patients with anxiety disorders and patients with schizophrenia will likely respond to different treatments as well. </a:t>
            </a:r>
          </a:p>
          <a:p>
            <a:endParaRPr lang="en-US" baseline="0" dirty="0" smtClean="0"/>
          </a:p>
          <a:p>
            <a:r>
              <a:rPr lang="en-US" baseline="0" dirty="0" smtClean="0"/>
              <a:t>Unique therapy delivery services, such as computer-based self-delivered support, should be evaluated as well. However, both alcohol abuse disorders and mental illness are long-term health issues. Determining whether short- or long-term treatment strategies are most effective, and determining how to implement such treatment strategies in a cost-effective manner are other essential areas of research.</a:t>
            </a:r>
          </a:p>
          <a:p>
            <a:endParaRPr lang="en-US" baseline="0" dirty="0" smtClean="0"/>
          </a:p>
          <a:p>
            <a:r>
              <a:rPr lang="en-US" baseline="0" dirty="0" smtClean="0"/>
              <a:t>These goals are ambitious, and the limiting factor is funding availability. Ultimately, large funding bodies, such as NIAAA and NIMH, must be pushed to favor funding strategies that favor specific and human-based intervention and treatment studies. Only by conducting trials in human patients, and accounting for the enormous complexity of human biology, will we begin to make strides toward developing strategies to diagnose and treat patients with both alcohol abuse disorders and mental illnesses. </a:t>
            </a:r>
            <a:endParaRPr lang="en-US" dirty="0"/>
          </a:p>
        </p:txBody>
      </p:sp>
      <p:sp>
        <p:nvSpPr>
          <p:cNvPr id="4" name="Slide Number Placeholder 3"/>
          <p:cNvSpPr>
            <a:spLocks noGrp="1"/>
          </p:cNvSpPr>
          <p:nvPr>
            <p:ph type="sldNum" sz="quarter" idx="10"/>
          </p:nvPr>
        </p:nvSpPr>
        <p:spPr/>
        <p:txBody>
          <a:bodyPr/>
          <a:lstStyle/>
          <a:p>
            <a:fld id="{1834972F-B1AA-4D7E-A352-2A4185B02951}" type="slidenum">
              <a:rPr lang="en-US" smtClean="0"/>
              <a:pPr/>
              <a:t>11</a:t>
            </a:fld>
            <a:endParaRPr lang="en-US"/>
          </a:p>
        </p:txBody>
      </p:sp>
    </p:spTree>
    <p:extLst>
      <p:ext uri="{BB962C8B-B14F-4D97-AF65-F5344CB8AC3E}">
        <p14:creationId xmlns:p14="http://schemas.microsoft.com/office/powerpoint/2010/main" xmlns="" val="42364590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Thank</a:t>
            </a:r>
            <a:r>
              <a:rPr lang="en-US" baseline="0" dirty="0" smtClean="0"/>
              <a:t> you for your time </a:t>
            </a:r>
            <a:r>
              <a:rPr lang="en-US" baseline="0" smtClean="0"/>
              <a:t>and attention. </a:t>
            </a:r>
            <a:endParaRPr lang="en-US"/>
          </a:p>
        </p:txBody>
      </p:sp>
      <p:sp>
        <p:nvSpPr>
          <p:cNvPr id="4" name="Slide Number Placeholder 3"/>
          <p:cNvSpPr>
            <a:spLocks noGrp="1"/>
          </p:cNvSpPr>
          <p:nvPr>
            <p:ph type="sldNum" sz="quarter" idx="10"/>
          </p:nvPr>
        </p:nvSpPr>
        <p:spPr/>
        <p:txBody>
          <a:bodyPr/>
          <a:lstStyle/>
          <a:p>
            <a:fld id="{1834972F-B1AA-4D7E-A352-2A4185B02951}" type="slidenum">
              <a:rPr lang="en-US" smtClean="0"/>
              <a:pPr/>
              <a:t>12</a:t>
            </a:fld>
            <a:endParaRPr lang="en-US"/>
          </a:p>
        </p:txBody>
      </p:sp>
    </p:spTree>
    <p:extLst>
      <p:ext uri="{BB962C8B-B14F-4D97-AF65-F5344CB8AC3E}">
        <p14:creationId xmlns:p14="http://schemas.microsoft.com/office/powerpoint/2010/main" xmlns="" val="18104530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95" name="Group 94"/>
          <p:cNvGrpSpPr/>
          <p:nvPr/>
        </p:nvGrpSpPr>
        <p:grpSpPr>
          <a:xfrm>
            <a:off x="0" y="-30477"/>
            <a:ext cx="9067800" cy="6889273"/>
            <a:chOff x="0" y="-30477"/>
            <a:chExt cx="9067800" cy="6889273"/>
          </a:xfrm>
        </p:grpSpPr>
        <p:cxnSp>
          <p:nvCxnSpPr>
            <p:cNvPr id="110" name="Straight Connector 109"/>
            <p:cNvCxnSpPr/>
            <p:nvPr/>
          </p:nvCxnSpPr>
          <p:spPr>
            <a:xfrm rot="16200000" flipH="1">
              <a:off x="-14478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a:xfrm rot="16200000" flipH="1">
              <a:off x="-1638300" y="3238500"/>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8" name="Straight Connector 177"/>
            <p:cNvCxnSpPr/>
            <p:nvPr/>
          </p:nvCxnSpPr>
          <p:spPr>
            <a:xfrm rot="5400000">
              <a:off x="-1485900" y="3238500"/>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a:xfrm rot="5400000">
              <a:off x="-3238500" y="3314700"/>
              <a:ext cx="6858000"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a:xfrm rot="16200000" flipH="1">
              <a:off x="-3314700" y="3314700"/>
              <a:ext cx="6858000"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a:xfrm rot="16200000" flipH="1">
              <a:off x="-1371600" y="2971800"/>
              <a:ext cx="6858000" cy="9144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a:xfrm rot="16200000" flipH="1">
              <a:off x="-2819400" y="3200400"/>
              <a:ext cx="6858000" cy="457200"/>
            </a:xfrm>
            <a:prstGeom prst="line">
              <a:avLst/>
            </a:prstGeom>
            <a:ln>
              <a:solidFill>
                <a:schemeClr val="accent1">
                  <a:alpha val="90000"/>
                </a:schemeClr>
              </a:solidFill>
            </a:ln>
          </p:spPr>
          <p:style>
            <a:lnRef idx="1">
              <a:schemeClr val="accent1"/>
            </a:lnRef>
            <a:fillRef idx="0">
              <a:schemeClr val="accent1"/>
            </a:fillRef>
            <a:effectRef idx="0">
              <a:schemeClr val="accent1"/>
            </a:effectRef>
            <a:fontRef idx="minor">
              <a:schemeClr val="tx1"/>
            </a:fontRef>
          </p:style>
        </p:cxnSp>
        <p:cxnSp>
          <p:nvCxnSpPr>
            <p:cNvPr id="185" name="Straight Connector 184"/>
            <p:cNvCxnSpPr/>
            <p:nvPr/>
          </p:nvCxnSpPr>
          <p:spPr>
            <a:xfrm rot="5400000">
              <a:off x="-2705099" y="3238500"/>
              <a:ext cx="6858000"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86" name="Straight Connector 185"/>
            <p:cNvCxnSpPr/>
            <p:nvPr/>
          </p:nvCxnSpPr>
          <p:spPr>
            <a:xfrm rot="16200000" flipH="1">
              <a:off x="-2133600" y="3200400"/>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a:xfrm rot="16200000" flipH="1">
              <a:off x="-3124200" y="3276600"/>
              <a:ext cx="68580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a:xfrm rot="16200000" flipH="1">
              <a:off x="-1828799" y="3352799"/>
              <a:ext cx="6858000"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a:xfrm rot="16200000" flipH="1">
              <a:off x="-28194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a:xfrm rot="16200000" flipH="1">
              <a:off x="-2438400" y="3124200"/>
              <a:ext cx="6858000" cy="609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a:xfrm rot="5400000">
              <a:off x="-1731645" y="2722245"/>
              <a:ext cx="6858000" cy="1413510"/>
            </a:xfrm>
            <a:prstGeom prst="line">
              <a:avLst/>
            </a:prstGeom>
            <a:ln>
              <a:solidFill>
                <a:schemeClr val="accent1">
                  <a:alpha val="39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a:xfrm rot="5400000">
              <a:off x="-1142048" y="3277552"/>
              <a:ext cx="6858000"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a:xfrm rot="5400000">
              <a:off x="-914400" y="3276600"/>
              <a:ext cx="68580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a:xfrm rot="5400000">
              <a:off x="-1855470" y="3227070"/>
              <a:ext cx="6858000"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21" name="Straight Connector 120"/>
            <p:cNvCxnSpPr/>
            <p:nvPr/>
          </p:nvCxnSpPr>
          <p:spPr>
            <a:xfrm rot="16200000" flipH="1">
              <a:off x="-2643187" y="3252788"/>
              <a:ext cx="6858000" cy="352425"/>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a:xfrm rot="16200000" flipH="1">
              <a:off x="-1954530" y="3326130"/>
              <a:ext cx="6858000" cy="205740"/>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a:xfrm rot="16200000" flipH="1">
              <a:off x="-23622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a:xfrm rot="16200000" flipH="1">
              <a:off x="-21336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a:xfrm rot="16200000" flipH="1">
              <a:off x="10668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a:xfrm rot="16200000" flipH="1">
              <a:off x="876300" y="3238500"/>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2" name="Straight Connector 211"/>
            <p:cNvCxnSpPr/>
            <p:nvPr/>
          </p:nvCxnSpPr>
          <p:spPr>
            <a:xfrm rot="5400000">
              <a:off x="1028700" y="3238500"/>
              <a:ext cx="6858000" cy="3810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13" name="Straight Connector 212"/>
            <p:cNvCxnSpPr/>
            <p:nvPr/>
          </p:nvCxnSpPr>
          <p:spPr>
            <a:xfrm rot="5400000">
              <a:off x="-723900" y="3314700"/>
              <a:ext cx="6858000"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14" name="Straight Connector 213"/>
            <p:cNvCxnSpPr/>
            <p:nvPr/>
          </p:nvCxnSpPr>
          <p:spPr>
            <a:xfrm rot="16200000" flipH="1">
              <a:off x="-800100" y="3314700"/>
              <a:ext cx="6858000"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5" name="Straight Connector 214"/>
            <p:cNvCxnSpPr/>
            <p:nvPr/>
          </p:nvCxnSpPr>
          <p:spPr>
            <a:xfrm rot="5400000">
              <a:off x="-152400" y="3429000"/>
              <a:ext cx="6858000" cy="1588"/>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16" name="Straight Connector 215"/>
            <p:cNvCxnSpPr/>
            <p:nvPr/>
          </p:nvCxnSpPr>
          <p:spPr>
            <a:xfrm rot="16200000" flipH="1">
              <a:off x="-304800" y="3200400"/>
              <a:ext cx="6858000" cy="4572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17" name="Straight Connector 216"/>
            <p:cNvCxnSpPr/>
            <p:nvPr/>
          </p:nvCxnSpPr>
          <p:spPr>
            <a:xfrm rot="5400000">
              <a:off x="-190499" y="3238500"/>
              <a:ext cx="6858000" cy="381000"/>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218" name="Straight Connector 217"/>
            <p:cNvCxnSpPr/>
            <p:nvPr/>
          </p:nvCxnSpPr>
          <p:spPr>
            <a:xfrm rot="16200000" flipH="1">
              <a:off x="381000" y="3200400"/>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219" name="Straight Connector 218"/>
            <p:cNvCxnSpPr/>
            <p:nvPr/>
          </p:nvCxnSpPr>
          <p:spPr>
            <a:xfrm rot="16200000" flipH="1">
              <a:off x="-609600" y="3276600"/>
              <a:ext cx="68580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0" name="Straight Connector 219"/>
            <p:cNvCxnSpPr/>
            <p:nvPr/>
          </p:nvCxnSpPr>
          <p:spPr>
            <a:xfrm rot="16200000" flipH="1">
              <a:off x="685801" y="3352799"/>
              <a:ext cx="6858000" cy="152401"/>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221" name="Straight Connector 220"/>
            <p:cNvCxnSpPr/>
            <p:nvPr/>
          </p:nvCxnSpPr>
          <p:spPr>
            <a:xfrm rot="16200000" flipH="1">
              <a:off x="-3048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22" name="Straight Connector 221"/>
            <p:cNvCxnSpPr/>
            <p:nvPr/>
          </p:nvCxnSpPr>
          <p:spPr>
            <a:xfrm rot="5400000">
              <a:off x="-1028700" y="3314700"/>
              <a:ext cx="6858000" cy="228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23" name="Straight Connector 222"/>
            <p:cNvCxnSpPr/>
            <p:nvPr/>
          </p:nvCxnSpPr>
          <p:spPr>
            <a:xfrm rot="5400000">
              <a:off x="782955" y="2722245"/>
              <a:ext cx="6858000" cy="1413510"/>
            </a:xfrm>
            <a:prstGeom prst="line">
              <a:avLst/>
            </a:prstGeom>
            <a:ln>
              <a:solidFill>
                <a:schemeClr val="accent1">
                  <a:alpha val="39000"/>
                </a:schemeClr>
              </a:solidFill>
            </a:ln>
          </p:spPr>
          <p:style>
            <a:lnRef idx="1">
              <a:schemeClr val="accent1"/>
            </a:lnRef>
            <a:fillRef idx="0">
              <a:schemeClr val="accent1"/>
            </a:fillRef>
            <a:effectRef idx="0">
              <a:schemeClr val="accent1"/>
            </a:effectRef>
            <a:fontRef idx="minor">
              <a:schemeClr val="tx1"/>
            </a:fontRef>
          </p:style>
        </p:cxnSp>
        <p:cxnSp>
          <p:nvCxnSpPr>
            <p:cNvPr id="224" name="Straight Connector 223"/>
            <p:cNvCxnSpPr/>
            <p:nvPr/>
          </p:nvCxnSpPr>
          <p:spPr>
            <a:xfrm rot="5400000">
              <a:off x="1372552" y="3277552"/>
              <a:ext cx="6858000"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25" name="Straight Connector 224"/>
            <p:cNvCxnSpPr/>
            <p:nvPr/>
          </p:nvCxnSpPr>
          <p:spPr>
            <a:xfrm rot="5400000">
              <a:off x="16002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6" name="Straight Connector 225"/>
            <p:cNvCxnSpPr/>
            <p:nvPr/>
          </p:nvCxnSpPr>
          <p:spPr>
            <a:xfrm rot="5400000">
              <a:off x="659130" y="3227070"/>
              <a:ext cx="6858000"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27" name="Straight Connector 226"/>
            <p:cNvCxnSpPr/>
            <p:nvPr/>
          </p:nvCxnSpPr>
          <p:spPr>
            <a:xfrm rot="16200000" flipH="1">
              <a:off x="-128587" y="3252788"/>
              <a:ext cx="6858000" cy="352425"/>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228" name="Straight Connector 227"/>
            <p:cNvCxnSpPr/>
            <p:nvPr/>
          </p:nvCxnSpPr>
          <p:spPr>
            <a:xfrm rot="16200000" flipH="1">
              <a:off x="560070" y="3326130"/>
              <a:ext cx="6858000"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9" name="Straight Connector 228"/>
            <p:cNvCxnSpPr/>
            <p:nvPr/>
          </p:nvCxnSpPr>
          <p:spPr>
            <a:xfrm rot="16200000" flipH="1">
              <a:off x="1524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0" name="Straight Connector 229"/>
            <p:cNvCxnSpPr/>
            <p:nvPr/>
          </p:nvCxnSpPr>
          <p:spPr>
            <a:xfrm rot="16200000" flipH="1">
              <a:off x="3810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37" name="Straight Connector 236"/>
            <p:cNvCxnSpPr/>
            <p:nvPr/>
          </p:nvCxnSpPr>
          <p:spPr>
            <a:xfrm rot="16200000" flipH="1">
              <a:off x="2743200" y="3352801"/>
              <a:ext cx="6858000" cy="152400"/>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238" name="Straight Connector 237"/>
            <p:cNvCxnSpPr/>
            <p:nvPr/>
          </p:nvCxnSpPr>
          <p:spPr>
            <a:xfrm rot="16200000" flipH="1">
              <a:off x="2095501" y="3238501"/>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9" name="Straight Connector 238"/>
            <p:cNvCxnSpPr/>
            <p:nvPr/>
          </p:nvCxnSpPr>
          <p:spPr>
            <a:xfrm rot="5400000">
              <a:off x="2705100" y="3238501"/>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0" name="Straight Connector 239"/>
            <p:cNvCxnSpPr/>
            <p:nvPr/>
          </p:nvCxnSpPr>
          <p:spPr>
            <a:xfrm rot="5400000">
              <a:off x="1828801" y="3276600"/>
              <a:ext cx="6857999" cy="3048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41" name="Straight Connector 240"/>
            <p:cNvCxnSpPr/>
            <p:nvPr/>
          </p:nvCxnSpPr>
          <p:spPr>
            <a:xfrm rot="16200000" flipH="1">
              <a:off x="1066800" y="3200402"/>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242" name="Straight Connector 241"/>
            <p:cNvCxnSpPr/>
            <p:nvPr/>
          </p:nvCxnSpPr>
          <p:spPr>
            <a:xfrm rot="16200000" flipH="1">
              <a:off x="2362201" y="3352800"/>
              <a:ext cx="6858000"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243" name="Straight Connector 242"/>
            <p:cNvCxnSpPr/>
            <p:nvPr/>
          </p:nvCxnSpPr>
          <p:spPr>
            <a:xfrm rot="5400000">
              <a:off x="2646045" y="2722246"/>
              <a:ext cx="6858000" cy="1413510"/>
            </a:xfrm>
            <a:prstGeom prst="line">
              <a:avLst/>
            </a:prstGeom>
            <a:ln>
              <a:solidFill>
                <a:schemeClr val="accent1">
                  <a:alpha val="56000"/>
                </a:schemeClr>
              </a:solidFill>
            </a:ln>
          </p:spPr>
          <p:style>
            <a:lnRef idx="1">
              <a:schemeClr val="accent1"/>
            </a:lnRef>
            <a:fillRef idx="0">
              <a:schemeClr val="accent1"/>
            </a:fillRef>
            <a:effectRef idx="0">
              <a:schemeClr val="accent1"/>
            </a:effectRef>
            <a:fontRef idx="minor">
              <a:schemeClr val="tx1"/>
            </a:fontRef>
          </p:style>
        </p:cxnSp>
        <p:cxnSp>
          <p:nvCxnSpPr>
            <p:cNvPr id="244" name="Straight Connector 243"/>
            <p:cNvCxnSpPr/>
            <p:nvPr/>
          </p:nvCxnSpPr>
          <p:spPr>
            <a:xfrm rot="5400000">
              <a:off x="3048952" y="3277553"/>
              <a:ext cx="6858000"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45" name="Straight Connector 244"/>
            <p:cNvCxnSpPr/>
            <p:nvPr/>
          </p:nvCxnSpPr>
          <p:spPr>
            <a:xfrm rot="5400000">
              <a:off x="2895600" y="3276601"/>
              <a:ext cx="68580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6" name="Straight Connector 245"/>
            <p:cNvCxnSpPr/>
            <p:nvPr/>
          </p:nvCxnSpPr>
          <p:spPr>
            <a:xfrm rot="5400000">
              <a:off x="2388870" y="3227071"/>
              <a:ext cx="6858000"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47" name="Straight Connector 246"/>
            <p:cNvCxnSpPr/>
            <p:nvPr/>
          </p:nvCxnSpPr>
          <p:spPr>
            <a:xfrm rot="16200000" flipH="1">
              <a:off x="2236470" y="3326131"/>
              <a:ext cx="6858000"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8" name="Straight Connector 247"/>
            <p:cNvCxnSpPr/>
            <p:nvPr/>
          </p:nvCxnSpPr>
          <p:spPr>
            <a:xfrm rot="16200000" flipH="1">
              <a:off x="1752600" y="3352801"/>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9" name="Straight Connector 248"/>
            <p:cNvCxnSpPr/>
            <p:nvPr/>
          </p:nvCxnSpPr>
          <p:spPr>
            <a:xfrm rot="16200000" flipH="1">
              <a:off x="19812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50" name="Straight Connector 249"/>
            <p:cNvCxnSpPr/>
            <p:nvPr/>
          </p:nvCxnSpPr>
          <p:spPr>
            <a:xfrm rot="5400000">
              <a:off x="3467100" y="3314701"/>
              <a:ext cx="6858000"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51" name="Straight Connector 250"/>
            <p:cNvCxnSpPr/>
            <p:nvPr/>
          </p:nvCxnSpPr>
          <p:spPr>
            <a:xfrm rot="16200000" flipH="1">
              <a:off x="3467099" y="3314701"/>
              <a:ext cx="6858000"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52" name="Straight Connector 251"/>
            <p:cNvCxnSpPr/>
            <p:nvPr/>
          </p:nvCxnSpPr>
          <p:spPr>
            <a:xfrm rot="5400000">
              <a:off x="4038600" y="3429001"/>
              <a:ext cx="6858000" cy="1588"/>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53" name="Straight Connector 252"/>
            <p:cNvCxnSpPr/>
            <p:nvPr/>
          </p:nvCxnSpPr>
          <p:spPr>
            <a:xfrm rot="16200000" flipH="1">
              <a:off x="3886200" y="3200401"/>
              <a:ext cx="6858000" cy="457200"/>
            </a:xfrm>
            <a:prstGeom prst="line">
              <a:avLst/>
            </a:prstGeom>
            <a:ln>
              <a:solidFill>
                <a:schemeClr val="accent1">
                  <a:alpha val="90000"/>
                </a:schemeClr>
              </a:solidFill>
            </a:ln>
          </p:spPr>
          <p:style>
            <a:lnRef idx="1">
              <a:schemeClr val="accent1"/>
            </a:lnRef>
            <a:fillRef idx="0">
              <a:schemeClr val="accent1"/>
            </a:fillRef>
            <a:effectRef idx="0">
              <a:schemeClr val="accent1"/>
            </a:effectRef>
            <a:fontRef idx="minor">
              <a:schemeClr val="tx1"/>
            </a:fontRef>
          </p:style>
        </p:cxnSp>
        <p:cxnSp>
          <p:nvCxnSpPr>
            <p:cNvPr id="254" name="Straight Connector 253"/>
            <p:cNvCxnSpPr/>
            <p:nvPr/>
          </p:nvCxnSpPr>
          <p:spPr>
            <a:xfrm rot="5400000">
              <a:off x="4000501" y="3238501"/>
              <a:ext cx="6858000"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55" name="Straight Connector 254"/>
            <p:cNvCxnSpPr/>
            <p:nvPr/>
          </p:nvCxnSpPr>
          <p:spPr>
            <a:xfrm rot="16200000" flipH="1">
              <a:off x="4572000" y="3200401"/>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257" name="Straight Connector 256"/>
            <p:cNvCxnSpPr/>
            <p:nvPr/>
          </p:nvCxnSpPr>
          <p:spPr>
            <a:xfrm rot="16200000" flipH="1">
              <a:off x="37338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58" name="Straight Connector 257"/>
            <p:cNvCxnSpPr/>
            <p:nvPr/>
          </p:nvCxnSpPr>
          <p:spPr>
            <a:xfrm rot="5400000">
              <a:off x="3619500" y="3314700"/>
              <a:ext cx="6858000" cy="228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59" name="Straight Connector 258"/>
            <p:cNvCxnSpPr/>
            <p:nvPr/>
          </p:nvCxnSpPr>
          <p:spPr>
            <a:xfrm rot="16200000" flipH="1">
              <a:off x="4214813" y="3252788"/>
              <a:ext cx="6858000" cy="352425"/>
            </a:xfrm>
            <a:prstGeom prst="line">
              <a:avLst/>
            </a:prstGeom>
            <a:ln w="15875">
              <a:solidFill>
                <a:schemeClr val="accent1">
                  <a:alpha val="72000"/>
                </a:schemeClr>
              </a:solidFill>
            </a:ln>
          </p:spPr>
          <p:style>
            <a:lnRef idx="1">
              <a:schemeClr val="accent1"/>
            </a:lnRef>
            <a:fillRef idx="0">
              <a:schemeClr val="accent1"/>
            </a:fillRef>
            <a:effectRef idx="0">
              <a:schemeClr val="accent1"/>
            </a:effectRef>
            <a:fontRef idx="minor">
              <a:schemeClr val="tx1"/>
            </a:fontRef>
          </p:style>
        </p:cxnSp>
        <p:cxnSp>
          <p:nvCxnSpPr>
            <p:cNvPr id="260" name="Straight Connector 259"/>
            <p:cNvCxnSpPr/>
            <p:nvPr/>
          </p:nvCxnSpPr>
          <p:spPr>
            <a:xfrm rot="16200000" flipH="1">
              <a:off x="4751070" y="3326131"/>
              <a:ext cx="6858000"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1" name="Straight Connector 260"/>
            <p:cNvCxnSpPr/>
            <p:nvPr/>
          </p:nvCxnSpPr>
          <p:spPr>
            <a:xfrm rot="16200000" flipH="1">
              <a:off x="4343400" y="3352801"/>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2" name="Straight Connector 261"/>
            <p:cNvCxnSpPr/>
            <p:nvPr/>
          </p:nvCxnSpPr>
          <p:spPr>
            <a:xfrm rot="16200000" flipH="1">
              <a:off x="4572000" y="3352801"/>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64" name="Straight Connector 263"/>
            <p:cNvCxnSpPr/>
            <p:nvPr/>
          </p:nvCxnSpPr>
          <p:spPr>
            <a:xfrm rot="16200000" flipH="1">
              <a:off x="5257800" y="3352802"/>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5" name="Straight Connector 264"/>
            <p:cNvCxnSpPr/>
            <p:nvPr/>
          </p:nvCxnSpPr>
          <p:spPr>
            <a:xfrm rot="16200000" flipH="1">
              <a:off x="5067300" y="3238502"/>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6" name="Straight Connector 265"/>
            <p:cNvCxnSpPr/>
            <p:nvPr/>
          </p:nvCxnSpPr>
          <p:spPr>
            <a:xfrm rot="5400000">
              <a:off x="5219700" y="3238502"/>
              <a:ext cx="6858000" cy="381000"/>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267" name="Straight Connector 266"/>
            <p:cNvCxnSpPr/>
            <p:nvPr/>
          </p:nvCxnSpPr>
          <p:spPr>
            <a:xfrm rot="16200000" flipH="1">
              <a:off x="4876801" y="3352801"/>
              <a:ext cx="6858000"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268" name="Straight Connector 267"/>
            <p:cNvCxnSpPr/>
            <p:nvPr/>
          </p:nvCxnSpPr>
          <p:spPr>
            <a:xfrm rot="5400000">
              <a:off x="5527994" y="3318196"/>
              <a:ext cx="6888479" cy="191133"/>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70" name="Straight Connector 269"/>
            <p:cNvCxnSpPr/>
            <p:nvPr/>
          </p:nvCxnSpPr>
          <p:spPr>
            <a:xfrm rot="5400000">
              <a:off x="4850130" y="3227072"/>
              <a:ext cx="6858000" cy="40386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71" name="Straight Connector 270"/>
            <p:cNvCxnSpPr/>
            <p:nvPr/>
          </p:nvCxnSpPr>
          <p:spPr>
            <a:xfrm rot="16200000" flipH="1">
              <a:off x="4751070" y="3326132"/>
              <a:ext cx="6858000"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78" name="Straight Connector 277"/>
            <p:cNvCxnSpPr/>
            <p:nvPr/>
          </p:nvCxnSpPr>
          <p:spPr>
            <a:xfrm rot="5400000">
              <a:off x="5562599" y="3429001"/>
              <a:ext cx="6858002" cy="1588"/>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83" name="Straight Connector 282"/>
            <p:cNvCxnSpPr/>
            <p:nvPr/>
          </p:nvCxnSpPr>
          <p:spPr>
            <a:xfrm rot="5400000">
              <a:off x="2552700" y="3390900"/>
              <a:ext cx="6858000" cy="76200"/>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289" name="Straight Connector 288"/>
            <p:cNvCxnSpPr/>
            <p:nvPr/>
          </p:nvCxnSpPr>
          <p:spPr>
            <a:xfrm rot="16200000" flipH="1">
              <a:off x="3048000" y="3352800"/>
              <a:ext cx="6858000" cy="1524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92" name="Straight Connector 291"/>
            <p:cNvCxnSpPr/>
            <p:nvPr/>
          </p:nvCxnSpPr>
          <p:spPr>
            <a:xfrm rot="16200000" flipH="1">
              <a:off x="3238500" y="3238500"/>
              <a:ext cx="6858000" cy="381000"/>
            </a:xfrm>
            <a:prstGeom prst="line">
              <a:avLst/>
            </a:prstGeom>
            <a:ln w="19050">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94" name="Straight Connector 293"/>
            <p:cNvCxnSpPr/>
            <p:nvPr/>
          </p:nvCxnSpPr>
          <p:spPr>
            <a:xfrm rot="5400000">
              <a:off x="2133600" y="3276600"/>
              <a:ext cx="6858000" cy="3048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98" name="Straight Connector 297"/>
            <p:cNvCxnSpPr/>
            <p:nvPr/>
          </p:nvCxnSpPr>
          <p:spPr>
            <a:xfrm rot="16200000" flipH="1">
              <a:off x="3148013" y="3252789"/>
              <a:ext cx="6858000" cy="352425"/>
            </a:xfrm>
            <a:prstGeom prst="line">
              <a:avLst/>
            </a:prstGeom>
            <a:ln w="15875">
              <a:solidFill>
                <a:schemeClr val="accent1">
                  <a:alpha val="72000"/>
                </a:schemeClr>
              </a:solidFill>
            </a:ln>
          </p:spPr>
          <p:style>
            <a:lnRef idx="1">
              <a:schemeClr val="accent1"/>
            </a:lnRef>
            <a:fillRef idx="0">
              <a:schemeClr val="accent1"/>
            </a:fillRef>
            <a:effectRef idx="0">
              <a:schemeClr val="accent1"/>
            </a:effectRef>
            <a:fontRef idx="minor">
              <a:schemeClr val="tx1"/>
            </a:fontRef>
          </p:style>
        </p:cxnSp>
        <p:cxnSp>
          <p:nvCxnSpPr>
            <p:cNvPr id="299" name="Straight Connector 298"/>
            <p:cNvCxnSpPr/>
            <p:nvPr/>
          </p:nvCxnSpPr>
          <p:spPr>
            <a:xfrm rot="5400000">
              <a:off x="3771900" y="3238500"/>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02" name="Straight Connector 301"/>
            <p:cNvCxnSpPr/>
            <p:nvPr/>
          </p:nvCxnSpPr>
          <p:spPr>
            <a:xfrm rot="5400000">
              <a:off x="4229100" y="2933700"/>
              <a:ext cx="6858000" cy="990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307" name="Straight Connector 306"/>
            <p:cNvCxnSpPr/>
            <p:nvPr/>
          </p:nvCxnSpPr>
          <p:spPr>
            <a:xfrm rot="16200000" flipH="1">
              <a:off x="1371600" y="3200403"/>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grpSp>
      <p:sp>
        <p:nvSpPr>
          <p:cNvPr id="4" name="Date Placeholder 3"/>
          <p:cNvSpPr>
            <a:spLocks noGrp="1"/>
          </p:cNvSpPr>
          <p:nvPr>
            <p:ph type="dt" sz="half" idx="10"/>
          </p:nvPr>
        </p:nvSpPr>
        <p:spPr/>
        <p:txBody>
          <a:bodyPr/>
          <a:lstStyle/>
          <a:p>
            <a:fld id="{BE03D52C-83DF-4261-A4C4-6D0FECFE2CED}" type="datetimeFigureOut">
              <a:rPr lang="en-US" smtClean="0"/>
              <a:pPr/>
              <a:t>10/6/2014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C59C79-09AC-497A-B22A-0826C2EEB76F}" type="slidenum">
              <a:rPr lang="en-US" smtClean="0"/>
              <a:pPr/>
              <a:t>‹#›</a:t>
            </a:fld>
            <a:endParaRPr lang="en-US"/>
          </a:p>
        </p:txBody>
      </p:sp>
      <p:sp>
        <p:nvSpPr>
          <p:cNvPr id="113" name="Rectangle 112"/>
          <p:cNvSpPr/>
          <p:nvPr/>
        </p:nvSpPr>
        <p:spPr>
          <a:xfrm>
            <a:off x="0" y="1905000"/>
            <a:ext cx="4953000" cy="3124200"/>
          </a:xfrm>
          <a:prstGeom prst="rect">
            <a:avLst/>
          </a:prstGeom>
          <a:solidFill>
            <a:schemeClr val="accent1"/>
          </a:solidFill>
          <a:ln>
            <a:noFill/>
          </a:ln>
          <a:effectLst>
            <a:outerShdw blurRad="50800" dist="381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a:solidFill>
                <a:prstClr val="white"/>
              </a:solidFill>
              <a:latin typeface="Tw Cen MT"/>
              <a:ea typeface="+mn-ea"/>
              <a:cs typeface="+mn-cs"/>
            </a:endParaRPr>
          </a:p>
        </p:txBody>
      </p:sp>
      <p:grpSp>
        <p:nvGrpSpPr>
          <p:cNvPr id="94" name="Group 93"/>
          <p:cNvGrpSpPr/>
          <p:nvPr/>
        </p:nvGrpSpPr>
        <p:grpSpPr>
          <a:xfrm>
            <a:off x="0" y="2057400"/>
            <a:ext cx="4801394" cy="2820988"/>
            <a:chOff x="0" y="2057400"/>
            <a:chExt cx="4801394" cy="2820988"/>
          </a:xfrm>
        </p:grpSpPr>
        <p:cxnSp>
          <p:nvCxnSpPr>
            <p:cNvPr id="117" name="Straight Connector 116"/>
            <p:cNvCxnSpPr/>
            <p:nvPr/>
          </p:nvCxnSpPr>
          <p:spPr>
            <a:xfrm>
              <a:off x="0" y="2057400"/>
              <a:ext cx="480060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a:xfrm>
              <a:off x="0" y="4876800"/>
              <a:ext cx="480060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20" name="Straight Connector 119"/>
            <p:cNvCxnSpPr/>
            <p:nvPr/>
          </p:nvCxnSpPr>
          <p:spPr>
            <a:xfrm rot="5400000">
              <a:off x="3391694" y="3467100"/>
              <a:ext cx="2818606" cy="794"/>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228600" y="2130425"/>
            <a:ext cx="4419600" cy="1600327"/>
          </a:xfrm>
        </p:spPr>
        <p:txBody>
          <a:bodyPr anchor="b">
            <a:normAutofit/>
          </a:bodyPr>
          <a:lstStyle>
            <a:lvl1pPr algn="l">
              <a:defRPr sz="3600" b="1" cap="none" spc="40" baseline="0">
                <a:ln w="13335" cmpd="sng">
                  <a:solidFill>
                    <a:schemeClr val="accent1">
                      <a:lumMod val="50000"/>
                    </a:schemeClr>
                  </a:solidFill>
                  <a:prstDash val="solid"/>
                </a:ln>
                <a:solidFill>
                  <a:schemeClr val="accent6">
                    <a:tint val="1000"/>
                  </a:schemeClr>
                </a:solidFill>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228600" y="3733800"/>
            <a:ext cx="4419600" cy="1066800"/>
          </a:xfrm>
        </p:spPr>
        <p:txBody>
          <a:bodyPr>
            <a:normAutofit/>
          </a:bodyPr>
          <a:lstStyle>
            <a:lvl1pPr marL="0" indent="0" algn="l">
              <a:buNone/>
              <a:defRPr sz="22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E03D52C-83DF-4261-A4C4-6D0FECFE2CED}" type="datetimeFigureOut">
              <a:rPr lang="en-US" smtClean="0"/>
              <a:pPr/>
              <a:t>10/6/2014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C59C79-09AC-497A-B22A-0826C2EEB76F}"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grpSp>
        <p:nvGrpSpPr>
          <p:cNvPr id="7" name="Group 92"/>
          <p:cNvGrpSpPr/>
          <p:nvPr/>
        </p:nvGrpSpPr>
        <p:grpSpPr>
          <a:xfrm>
            <a:off x="1" y="-30478"/>
            <a:ext cx="9067799" cy="4846320"/>
            <a:chOff x="1" y="-30477"/>
            <a:chExt cx="9067799" cy="4526277"/>
          </a:xfrm>
        </p:grpSpPr>
        <p:cxnSp>
          <p:nvCxnSpPr>
            <p:cNvPr id="8" name="Straight Connector 7"/>
            <p:cNvCxnSpPr/>
            <p:nvPr/>
          </p:nvCxnSpPr>
          <p:spPr>
            <a:xfrm rot="16200000" flipH="1">
              <a:off x="-27166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rot="16200000" flipH="1">
              <a:off x="-46216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rot="5400000">
              <a:off x="-30976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5400000">
              <a:off x="-2062365" y="2128112"/>
              <a:ext cx="4505731"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rot="16200000" flipH="1">
              <a:off x="-2138565" y="2128112"/>
              <a:ext cx="4505731"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rot="16200000" flipH="1">
              <a:off x="-195465" y="1785212"/>
              <a:ext cx="4505731" cy="9144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rot="16200000" flipH="1">
              <a:off x="-1643265" y="2013812"/>
              <a:ext cx="4505731" cy="457200"/>
            </a:xfrm>
            <a:prstGeom prst="line">
              <a:avLst/>
            </a:prstGeom>
            <a:ln>
              <a:solidFill>
                <a:schemeClr val="accent1">
                  <a:alpha val="9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rot="5400000">
              <a:off x="-1528964" y="2051912"/>
              <a:ext cx="4505731"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16200000" flipH="1">
              <a:off x="-957465" y="2013812"/>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rot="16200000" flipH="1">
              <a:off x="-1948065" y="2090012"/>
              <a:ext cx="4505731"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rot="16200000" flipH="1">
              <a:off x="-652664" y="2166211"/>
              <a:ext cx="4505731" cy="152401"/>
            </a:xfrm>
            <a:prstGeom prst="line">
              <a:avLst/>
            </a:prstGeom>
            <a:ln w="5715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rot="16200000" flipH="1">
              <a:off x="-164326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rot="16200000" flipH="1">
              <a:off x="-1790700" y="2019300"/>
              <a:ext cx="4495800" cy="4572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rot="5400000">
              <a:off x="-555510" y="1535657"/>
              <a:ext cx="4505731" cy="1413510"/>
            </a:xfrm>
            <a:prstGeom prst="line">
              <a:avLst/>
            </a:prstGeom>
            <a:ln>
              <a:solidFill>
                <a:schemeClr val="accent1">
                  <a:alpha val="39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rot="5400000">
              <a:off x="34087" y="2090964"/>
              <a:ext cx="4505731"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rot="5400000">
              <a:off x="261735" y="2090012"/>
              <a:ext cx="4505731"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rot="5400000">
              <a:off x="-679335" y="2040482"/>
              <a:ext cx="4505731"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rot="16200000" flipH="1">
              <a:off x="-1467052" y="2066200"/>
              <a:ext cx="4505731" cy="352425"/>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rot="16200000" flipH="1">
              <a:off x="-778395" y="2139542"/>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rot="16200000" flipH="1">
              <a:off x="-118606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rot="16200000" flipH="1">
              <a:off x="-95746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rot="16200000" flipH="1">
              <a:off x="224293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rot="16200000" flipH="1">
              <a:off x="205243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rot="5400000">
              <a:off x="2204835" y="2051912"/>
              <a:ext cx="4505731" cy="3810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rot="5400000">
              <a:off x="452235" y="2128112"/>
              <a:ext cx="4505731"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rot="16200000" flipH="1">
              <a:off x="376035" y="2128112"/>
              <a:ext cx="4505731"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rot="5400000">
              <a:off x="1023735" y="2242139"/>
              <a:ext cx="4505731" cy="1588"/>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rot="16200000" flipH="1">
              <a:off x="871335" y="2013812"/>
              <a:ext cx="4505731" cy="4572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rot="5400000">
              <a:off x="985636" y="2051912"/>
              <a:ext cx="4505731"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rot="16200000" flipH="1">
              <a:off x="1557135" y="2013812"/>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rot="16200000" flipH="1">
              <a:off x="566535" y="2090012"/>
              <a:ext cx="4505731"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rot="16200000" flipH="1">
              <a:off x="1861936" y="2166211"/>
              <a:ext cx="4505731"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rot="16200000" flipH="1">
              <a:off x="8713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rot="5400000">
              <a:off x="147435" y="2128112"/>
              <a:ext cx="4505731" cy="228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rot="5400000">
              <a:off x="1959090" y="1535657"/>
              <a:ext cx="4505731" cy="1413510"/>
            </a:xfrm>
            <a:prstGeom prst="line">
              <a:avLst/>
            </a:prstGeom>
            <a:ln>
              <a:solidFill>
                <a:schemeClr val="accent1">
                  <a:alpha val="39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rot="5400000">
              <a:off x="2548687" y="2090964"/>
              <a:ext cx="4505731"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rot="5400000">
              <a:off x="277633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rot="5400000">
              <a:off x="1835265" y="2040482"/>
              <a:ext cx="4505731"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rot="16200000" flipH="1">
              <a:off x="1047548" y="2066200"/>
              <a:ext cx="4505731" cy="352425"/>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rot="16200000" flipH="1">
              <a:off x="1736205" y="2139542"/>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rot="16200000" flipH="1">
              <a:off x="132853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rot="16200000" flipH="1">
              <a:off x="15571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rot="16200000" flipH="1">
              <a:off x="3919335" y="2166212"/>
              <a:ext cx="4505731" cy="152400"/>
            </a:xfrm>
            <a:prstGeom prst="line">
              <a:avLst/>
            </a:prstGeom>
            <a:ln w="5715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rot="16200000" flipH="1">
              <a:off x="3271636"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rot="5400000">
              <a:off x="388123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rot="5400000">
              <a:off x="3004936" y="2090012"/>
              <a:ext cx="4505730" cy="3048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rot="16200000" flipH="1">
              <a:off x="2242935" y="2013813"/>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rot="16200000" flipH="1">
              <a:off x="3538336" y="2166212"/>
              <a:ext cx="4505731"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rot="5400000">
              <a:off x="3822180" y="1535657"/>
              <a:ext cx="4505731" cy="1413510"/>
            </a:xfrm>
            <a:prstGeom prst="line">
              <a:avLst/>
            </a:prstGeom>
            <a:ln>
              <a:solidFill>
                <a:schemeClr val="accent1">
                  <a:alpha val="56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rot="5400000">
              <a:off x="4225087" y="2090965"/>
              <a:ext cx="4505731"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rot="5400000">
              <a:off x="4071735" y="2090012"/>
              <a:ext cx="4505731"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rot="5400000">
              <a:off x="3565005" y="2040482"/>
              <a:ext cx="4505731"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rot="16200000" flipH="1">
              <a:off x="3412605" y="2139542"/>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rot="16200000" flipH="1">
              <a:off x="2928735" y="2166212"/>
              <a:ext cx="4505731" cy="152400"/>
            </a:xfrm>
            <a:prstGeom prst="line">
              <a:avLst/>
            </a:prstGeom>
            <a:ln w="5715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p:nvCxnSpPr>
          <p:spPr>
            <a:xfrm rot="16200000" flipH="1">
              <a:off x="30811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rot="5400000">
              <a:off x="4643235" y="2128112"/>
              <a:ext cx="4505731"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rot="16200000" flipH="1">
              <a:off x="4643234" y="2128112"/>
              <a:ext cx="4505731"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rot="5400000">
              <a:off x="5214735" y="2242140"/>
              <a:ext cx="4505731" cy="1588"/>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rot="16200000" flipH="1">
              <a:off x="5062335" y="2013812"/>
              <a:ext cx="4505731" cy="457200"/>
            </a:xfrm>
            <a:prstGeom prst="line">
              <a:avLst/>
            </a:prstGeom>
            <a:ln>
              <a:solidFill>
                <a:schemeClr val="accent1">
                  <a:alpha val="90000"/>
                </a:schemeClr>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rot="5400000">
              <a:off x="5176636" y="2051912"/>
              <a:ext cx="4505731"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rot="16200000" flipH="1">
              <a:off x="5748135" y="2013813"/>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rot="16200000" flipH="1">
              <a:off x="49099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rot="5400000">
              <a:off x="4795635" y="2128112"/>
              <a:ext cx="4505731" cy="228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p:nvCxnSpPr>
          <p:spPr>
            <a:xfrm rot="16200000" flipH="1">
              <a:off x="5390948" y="2066200"/>
              <a:ext cx="4505731" cy="352425"/>
            </a:xfrm>
            <a:prstGeom prst="line">
              <a:avLst/>
            </a:prstGeom>
            <a:ln w="15875">
              <a:solidFill>
                <a:schemeClr val="accent1">
                  <a:alpha val="72000"/>
                </a:schemeClr>
              </a:solidFill>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p:nvCxnSpPr>
          <p:spPr>
            <a:xfrm rot="16200000" flipH="1">
              <a:off x="5927205" y="2139542"/>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rot="16200000" flipH="1">
              <a:off x="551953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p:nvCxnSpPr>
          <p:spPr>
            <a:xfrm rot="16200000" flipH="1">
              <a:off x="57481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p:nvCxnSpPr>
          <p:spPr>
            <a:xfrm rot="16200000" flipH="1">
              <a:off x="6433935" y="2166213"/>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rot="16200000" flipH="1">
              <a:off x="6243435" y="2051913"/>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p:nvCxnSpPr>
          <p:spPr>
            <a:xfrm rot="5400000">
              <a:off x="6395835" y="2051913"/>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rot="16200000" flipH="1">
              <a:off x="6052936" y="2166212"/>
              <a:ext cx="4505731"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rot="5400000">
              <a:off x="6709356" y="2136834"/>
              <a:ext cx="4525755" cy="191133"/>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p:nvCxnSpPr>
          <p:spPr>
            <a:xfrm rot="5400000">
              <a:off x="6026265" y="2040483"/>
              <a:ext cx="4505731" cy="40386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a:xfrm rot="16200000" flipH="1">
              <a:off x="5927205" y="2139543"/>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rot="5400000">
              <a:off x="6738734" y="2242140"/>
              <a:ext cx="4505732" cy="1588"/>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rot="5400000">
              <a:off x="3728835" y="2204312"/>
              <a:ext cx="4505731" cy="76200"/>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rot="16200000" flipH="1">
              <a:off x="4224135" y="2166212"/>
              <a:ext cx="4505731" cy="1524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rot="16200000" flipH="1">
              <a:off x="4414635" y="2051912"/>
              <a:ext cx="4505731" cy="381000"/>
            </a:xfrm>
            <a:prstGeom prst="line">
              <a:avLst/>
            </a:prstGeom>
            <a:ln w="19050">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rot="5400000">
              <a:off x="3309735" y="2090012"/>
              <a:ext cx="4505731" cy="3048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rot="16200000" flipH="1">
              <a:off x="4324148" y="2066200"/>
              <a:ext cx="4505731" cy="352425"/>
            </a:xfrm>
            <a:prstGeom prst="line">
              <a:avLst/>
            </a:prstGeom>
            <a:ln w="15875">
              <a:solidFill>
                <a:schemeClr val="accent1">
                  <a:alpha val="72000"/>
                </a:schemeClr>
              </a:solidFill>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a:xfrm rot="5400000">
              <a:off x="494803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rot="5400000">
              <a:off x="5405235" y="1747112"/>
              <a:ext cx="4505731" cy="990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p:nvPr/>
          </p:nvCxnSpPr>
          <p:spPr>
            <a:xfrm rot="16200000" flipH="1">
              <a:off x="2547735" y="2013814"/>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grpSp>
      <p:sp>
        <p:nvSpPr>
          <p:cNvPr id="94" name="Rectangle 93"/>
          <p:cNvSpPr/>
          <p:nvPr/>
        </p:nvSpPr>
        <p:spPr>
          <a:xfrm>
            <a:off x="0" y="4311168"/>
            <a:ext cx="9144000" cy="1905000"/>
          </a:xfrm>
          <a:prstGeom prst="rect">
            <a:avLst/>
          </a:pr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a:solidFill>
                <a:prstClr val="white"/>
              </a:solidFill>
              <a:latin typeface="Tw Cen MT"/>
              <a:ea typeface="+mn-ea"/>
              <a:cs typeface="+mn-cs"/>
            </a:endParaRPr>
          </a:p>
        </p:txBody>
      </p:sp>
      <p:cxnSp>
        <p:nvCxnSpPr>
          <p:cNvPr id="96" name="Straight Connector 95"/>
          <p:cNvCxnSpPr/>
          <p:nvPr/>
        </p:nvCxnSpPr>
        <p:spPr>
          <a:xfrm>
            <a:off x="0" y="4387368"/>
            <a:ext cx="914400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97" name="Straight Connector 96"/>
          <p:cNvCxnSpPr/>
          <p:nvPr/>
        </p:nvCxnSpPr>
        <p:spPr>
          <a:xfrm>
            <a:off x="0" y="6138380"/>
            <a:ext cx="914400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Text Placeholder 2"/>
          <p:cNvSpPr>
            <a:spLocks noGrp="1"/>
          </p:cNvSpPr>
          <p:nvPr>
            <p:ph type="body" idx="1"/>
          </p:nvPr>
        </p:nvSpPr>
        <p:spPr>
          <a:xfrm>
            <a:off x="457200" y="5621364"/>
            <a:ext cx="8305800" cy="414649"/>
          </a:xfrm>
        </p:spPr>
        <p:txBody>
          <a:bodyPr anchor="t"/>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95" name="Title 94"/>
          <p:cNvSpPr>
            <a:spLocks noGrp="1"/>
          </p:cNvSpPr>
          <p:nvPr>
            <p:ph type="title"/>
          </p:nvPr>
        </p:nvSpPr>
        <p:spPr>
          <a:xfrm>
            <a:off x="457200" y="4463568"/>
            <a:ext cx="8305800" cy="1143000"/>
          </a:xfrm>
        </p:spPr>
        <p:txBody>
          <a:bodyPr/>
          <a:lstStyle/>
          <a:p>
            <a:r>
              <a:rPr lang="en-US" smtClean="0"/>
              <a:t>Click to edit Master title style</a:t>
            </a:r>
            <a:endParaRPr lang="en-US"/>
          </a:p>
        </p:txBody>
      </p:sp>
      <p:sp>
        <p:nvSpPr>
          <p:cNvPr id="2" name="Date Placeholder 1"/>
          <p:cNvSpPr>
            <a:spLocks noGrp="1"/>
          </p:cNvSpPr>
          <p:nvPr>
            <p:ph type="dt" sz="half" idx="10"/>
          </p:nvPr>
        </p:nvSpPr>
        <p:spPr/>
        <p:txBody>
          <a:bodyPr/>
          <a:lstStyle/>
          <a:p>
            <a:fld id="{BE03D52C-83DF-4261-A4C4-6D0FECFE2CED}" type="datetimeFigureOut">
              <a:rPr lang="en-US" smtClean="0"/>
              <a:pPr/>
              <a:t>10/6/2014</a:t>
            </a:fld>
            <a:endParaRPr lang="en-US"/>
          </a:p>
        </p:txBody>
      </p:sp>
      <p:sp>
        <p:nvSpPr>
          <p:cNvPr id="91" name="Footer Placeholder 90"/>
          <p:cNvSpPr>
            <a:spLocks noGrp="1"/>
          </p:cNvSpPr>
          <p:nvPr>
            <p:ph type="ftr" sz="quarter" idx="11"/>
          </p:nvPr>
        </p:nvSpPr>
        <p:spPr/>
        <p:txBody>
          <a:bodyPr/>
          <a:lstStyle/>
          <a:p>
            <a:endParaRPr lang="en-US"/>
          </a:p>
        </p:txBody>
      </p:sp>
      <p:sp>
        <p:nvSpPr>
          <p:cNvPr id="92" name="Slide Number Placeholder 91"/>
          <p:cNvSpPr>
            <a:spLocks noGrp="1"/>
          </p:cNvSpPr>
          <p:nvPr>
            <p:ph type="sldNum" sz="quarter" idx="12"/>
          </p:nvPr>
        </p:nvSpPr>
        <p:spPr/>
        <p:txBody>
          <a:bodyPr/>
          <a:lstStyle/>
          <a:p>
            <a:fld id="{17C59C79-09AC-497A-B22A-0826C2EEB76F}"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E03D52C-83DF-4261-A4C4-6D0FECFE2CED}" type="datetimeFigureOut">
              <a:rPr lang="en-US" smtClean="0"/>
              <a:pPr/>
              <a:t>10/6/2014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7C59C79-09AC-497A-B22A-0826C2EEB76F}"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lgn="ctr">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lgn="ctr">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E03D52C-83DF-4261-A4C4-6D0FECFE2CED}" type="datetimeFigureOut">
              <a:rPr lang="en-US" smtClean="0"/>
              <a:pPr/>
              <a:t>10/6/2014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7C59C79-09AC-497A-B22A-0826C2EEB76F}"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E03D52C-83DF-4261-A4C4-6D0FECFE2CED}" type="datetimeFigureOut">
              <a:rPr lang="en-US" smtClean="0"/>
              <a:pPr/>
              <a:t>10/6/2014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7C59C79-09AC-497A-B22A-0826C2EEB76F}"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E03D52C-83DF-4261-A4C4-6D0FECFE2CED}" type="datetimeFigureOut">
              <a:rPr lang="en-US" smtClean="0"/>
              <a:pPr/>
              <a:t>10/6/2014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7C59C79-09AC-497A-B22A-0826C2EEB76F}"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200400" y="273050"/>
            <a:ext cx="54864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E03D52C-83DF-4261-A4C4-6D0FECFE2CED}" type="datetimeFigureOut">
              <a:rPr lang="en-US" smtClean="0"/>
              <a:pPr/>
              <a:t>10/6/2014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7C59C79-09AC-497A-B22A-0826C2EEB76F}" type="slidenum">
              <a:rPr lang="en-US" smtClean="0"/>
              <a:pPr/>
              <a:t>‹#›</a:t>
            </a:fld>
            <a:endParaRPr lang="en-US"/>
          </a:p>
        </p:txBody>
      </p:sp>
      <p:sp>
        <p:nvSpPr>
          <p:cNvPr id="37" name="Rectangle 36"/>
          <p:cNvSpPr/>
          <p:nvPr/>
        </p:nvSpPr>
        <p:spPr>
          <a:xfrm>
            <a:off x="0" y="1563624"/>
            <a:ext cx="2761488" cy="3313176"/>
          </a:xfrm>
          <a:prstGeom prst="rect">
            <a:avLst/>
          </a:prstGeom>
          <a:solidFill>
            <a:schemeClr val="accent1"/>
          </a:solidFill>
          <a:ln>
            <a:noFill/>
          </a:ln>
          <a:effectLst>
            <a:outerShdw blurRad="50800" dist="381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a:solidFill>
                <a:prstClr val="white"/>
              </a:solidFill>
              <a:latin typeface="Tw Cen MT"/>
              <a:ea typeface="+mn-ea"/>
              <a:cs typeface="+mn-cs"/>
            </a:endParaRPr>
          </a:p>
        </p:txBody>
      </p:sp>
      <p:cxnSp>
        <p:nvCxnSpPr>
          <p:cNvPr id="39" name="Straight Connector 38"/>
          <p:cNvCxnSpPr/>
          <p:nvPr/>
        </p:nvCxnSpPr>
        <p:spPr>
          <a:xfrm rot="5400000">
            <a:off x="1128157" y="3221339"/>
            <a:ext cx="3017520" cy="794"/>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a:off x="0" y="1712976"/>
            <a:ext cx="265176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a:off x="0" y="4733544"/>
            <a:ext cx="265176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152400" y="1901952"/>
            <a:ext cx="2377440" cy="1371600"/>
          </a:xfrm>
        </p:spPr>
        <p:txBody>
          <a:bodyPr anchor="b">
            <a:normAutofit/>
          </a:bodyPr>
          <a:lstStyle>
            <a:lvl1pPr algn="l" defTabSz="914400" rtl="0" eaLnBrk="1" latinLnBrk="0" hangingPunct="1">
              <a:spcBef>
                <a:spcPct val="0"/>
              </a:spcBef>
              <a:buNone/>
              <a:tabLst>
                <a:tab pos="3830638" algn="l"/>
              </a:tabLst>
              <a:defRPr lang="en-US" sz="2600" b="1" kern="1200" cap="none" spc="20" baseline="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mj-lt"/>
                <a:ea typeface="+mj-ea"/>
                <a:cs typeface="+mj-cs"/>
              </a:defRPr>
            </a:lvl1pPr>
          </a:lstStyle>
          <a:p>
            <a:r>
              <a:rPr lang="en-US" smtClean="0"/>
              <a:t>Click to edit Master title style</a:t>
            </a:r>
            <a:endParaRPr lang="en-US" dirty="0"/>
          </a:p>
        </p:txBody>
      </p:sp>
      <p:sp>
        <p:nvSpPr>
          <p:cNvPr id="4" name="Text Placeholder 3"/>
          <p:cNvSpPr>
            <a:spLocks noGrp="1"/>
          </p:cNvSpPr>
          <p:nvPr>
            <p:ph type="body" sz="half" idx="2"/>
          </p:nvPr>
        </p:nvSpPr>
        <p:spPr>
          <a:xfrm>
            <a:off x="152400" y="3273552"/>
            <a:ext cx="2377440" cy="1371600"/>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3200400" y="381000"/>
            <a:ext cx="5562600" cy="5638800"/>
          </a:xfrm>
          <a:solidFill>
            <a:schemeClr val="bg2"/>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5" name="Date Placeholder 4"/>
          <p:cNvSpPr>
            <a:spLocks noGrp="1"/>
          </p:cNvSpPr>
          <p:nvPr>
            <p:ph type="dt" sz="half" idx="10"/>
          </p:nvPr>
        </p:nvSpPr>
        <p:spPr/>
        <p:txBody>
          <a:bodyPr/>
          <a:lstStyle/>
          <a:p>
            <a:fld id="{BE03D52C-83DF-4261-A4C4-6D0FECFE2CED}" type="datetimeFigureOut">
              <a:rPr lang="en-US" smtClean="0"/>
              <a:pPr/>
              <a:t>10/6/2014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7C59C79-09AC-497A-B22A-0826C2EEB76F}" type="slidenum">
              <a:rPr lang="en-US" smtClean="0"/>
              <a:pPr/>
              <a:t>‹#›</a:t>
            </a:fld>
            <a:endParaRPr lang="en-US"/>
          </a:p>
        </p:txBody>
      </p:sp>
      <p:sp>
        <p:nvSpPr>
          <p:cNvPr id="33" name="Rectangle 32"/>
          <p:cNvSpPr/>
          <p:nvPr/>
        </p:nvSpPr>
        <p:spPr>
          <a:xfrm>
            <a:off x="0" y="1563624"/>
            <a:ext cx="2761488" cy="3313176"/>
          </a:xfrm>
          <a:prstGeom prst="rect">
            <a:avLst/>
          </a:prstGeom>
          <a:solidFill>
            <a:schemeClr val="accent1"/>
          </a:solidFill>
          <a:ln>
            <a:noFill/>
          </a:ln>
          <a:effectLst>
            <a:outerShdw blurRad="50800" dist="381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a:solidFill>
                <a:prstClr val="white"/>
              </a:solidFill>
              <a:latin typeface="Tw Cen MT"/>
              <a:ea typeface="+mn-ea"/>
              <a:cs typeface="+mn-cs"/>
            </a:endParaRPr>
          </a:p>
        </p:txBody>
      </p:sp>
      <p:cxnSp>
        <p:nvCxnSpPr>
          <p:cNvPr id="34" name="Straight Connector 33"/>
          <p:cNvCxnSpPr/>
          <p:nvPr/>
        </p:nvCxnSpPr>
        <p:spPr>
          <a:xfrm rot="5400000">
            <a:off x="1128157" y="3221339"/>
            <a:ext cx="3017520" cy="794"/>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0" y="1712976"/>
            <a:ext cx="265176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a:off x="0" y="4733544"/>
            <a:ext cx="265176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155448" y="1905000"/>
            <a:ext cx="2377440" cy="1371600"/>
          </a:xfrm>
        </p:spPr>
        <p:txBody>
          <a:bodyPr anchor="b">
            <a:normAutofit/>
          </a:bodyPr>
          <a:lstStyle>
            <a:lvl1pPr algn="l">
              <a:defRPr sz="2600" b="1" cap="none" spc="20" baseline="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defRPr>
            </a:lvl1pPr>
          </a:lstStyle>
          <a:p>
            <a:r>
              <a:rPr lang="en-US" smtClean="0"/>
              <a:t>Click to edit Master title style</a:t>
            </a:r>
            <a:endParaRPr lang="en-US" dirty="0"/>
          </a:p>
        </p:txBody>
      </p:sp>
      <p:sp>
        <p:nvSpPr>
          <p:cNvPr id="4" name="Text Placeholder 3"/>
          <p:cNvSpPr>
            <a:spLocks noGrp="1"/>
          </p:cNvSpPr>
          <p:nvPr>
            <p:ph type="body" sz="half" idx="2"/>
          </p:nvPr>
        </p:nvSpPr>
        <p:spPr>
          <a:xfrm>
            <a:off x="152400" y="3276600"/>
            <a:ext cx="2377440" cy="1371600"/>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E03D52C-83DF-4261-A4C4-6D0FECFE2CED}" type="datetimeFigureOut">
              <a:rPr lang="en-US" smtClean="0"/>
              <a:pPr/>
              <a:t>10/6/2014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C59C79-09AC-497A-B22A-0826C2EEB76F}"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E03D52C-83DF-4261-A4C4-6D0FECFE2CED}" type="datetimeFigureOut">
              <a:rPr lang="en-US" smtClean="0"/>
              <a:pPr/>
              <a:t>10/6/2014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C59C79-09AC-497A-B22A-0826C2EEB76F}"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ounded Rectangle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6B39CD96-FE84-45A4-9698-34115E2D2790}" type="datetimeFigureOut">
              <a:rPr lang="en-US" smtClean="0"/>
              <a:pPr/>
              <a:t>10/6/2014</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fld id="{FDDD9E73-348D-4815-B485-C17C4C42F303}" type="slidenum">
              <a:rPr lang="en-US" smtClean="0"/>
              <a:pPr/>
              <a:t>‹#›</a:t>
            </a:fld>
            <a:endParaRPr lang="en-US"/>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6B39CD96-FE84-45A4-9698-34115E2D2790}" type="datetimeFigureOut">
              <a:rPr lang="en-US" smtClean="0"/>
              <a:pPr/>
              <a:t>10/6/2014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DDD9E73-348D-4815-B485-C17C4C42F303}" type="slidenum">
              <a:rPr lang="en-US" smtClean="0"/>
              <a:pPr/>
              <a:t>‹#›</a:t>
            </a:fld>
            <a:endParaRPr lang="en-US"/>
          </a:p>
        </p:txBody>
      </p:sp>
      <p:sp>
        <p:nvSpPr>
          <p:cNvPr id="8" name="Content Placeholder 7"/>
          <p:cNvSpPr>
            <a:spLocks noGrp="1"/>
          </p:cNvSpPr>
          <p:nvPr>
            <p:ph sz="quarter" idx="1"/>
          </p:nvPr>
        </p:nvSpPr>
        <p:spPr>
          <a:xfrm>
            <a:off x="914400" y="1447800"/>
            <a:ext cx="777240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6B39CD96-FE84-45A4-9698-34115E2D2790}" type="datetimeFigureOut">
              <a:rPr lang="en-US" smtClean="0"/>
              <a:pPr/>
              <a:t>10/6/2014</a:t>
            </a:fld>
            <a:endParaRPr lang="en-US"/>
          </a:p>
        </p:txBody>
      </p:sp>
      <p:sp>
        <p:nvSpPr>
          <p:cNvPr id="5" name="Footer Placeholder 4"/>
          <p:cNvSpPr>
            <a:spLocks noGrp="1"/>
          </p:cNvSpPr>
          <p:nvPr>
            <p:ph type="ftr" sz="quarter" idx="11"/>
          </p:nvPr>
        </p:nvSpPr>
        <p:spPr>
          <a:xfrm>
            <a:off x="800100" y="6172200"/>
            <a:ext cx="4000500" cy="457200"/>
          </a:xfrm>
        </p:spPr>
        <p:txBody>
          <a:bodyPr/>
          <a:lstStyle/>
          <a:p>
            <a:endParaRPr lang="en-US"/>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146304" y="6208776"/>
            <a:ext cx="457200" cy="457200"/>
          </a:xfrm>
        </p:spPr>
        <p:txBody>
          <a:bodyPr/>
          <a:lstStyle/>
          <a:p>
            <a:fld id="{FDDD9E73-348D-4815-B485-C17C4C42F303}"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6B39CD96-FE84-45A4-9698-34115E2D2790}" type="datetimeFigureOut">
              <a:rPr lang="en-US" smtClean="0"/>
              <a:pPr/>
              <a:t>10/6/2014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DDD9E73-348D-4815-B485-C17C4C42F303}" type="slidenum">
              <a:rPr lang="en-US" smtClean="0"/>
              <a:pPr/>
              <a:t>‹#›</a:t>
            </a:fld>
            <a:endParaRPr lang="en-US"/>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nchor="b" anchorCtr="0"/>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6B39CD96-FE84-45A4-9698-34115E2D2790}" type="datetimeFigureOut">
              <a:rPr lang="en-US" smtClean="0"/>
              <a:pPr/>
              <a:t>10/6/2014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DDD9E73-348D-4815-B485-C17C4C42F303}" type="slidenum">
              <a:rPr lang="en-US" smtClean="0"/>
              <a:pPr/>
              <a:t>‹#›</a:t>
            </a:fld>
            <a:endParaRPr lang="en-US"/>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6B39CD96-FE84-45A4-9698-34115E2D2790}" type="datetimeFigureOut">
              <a:rPr lang="en-US" smtClean="0"/>
              <a:pPr/>
              <a:t>10/6/2014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DDD9E73-348D-4815-B485-C17C4C42F303}" type="slidenum">
              <a:rPr lang="en-US" smtClean="0"/>
              <a:pPr/>
              <a:t>‹#›</a:t>
            </a:fld>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B39CD96-FE84-45A4-9698-34115E2D2790}" type="datetimeFigureOut">
              <a:rPr lang="en-US" smtClean="0"/>
              <a:pPr/>
              <a:t>10/6/2014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DDD9E73-348D-4815-B485-C17C4C42F303}" type="slidenum">
              <a:rPr lang="en-US" smtClean="0"/>
              <a:pPr/>
              <a:t>‹#›</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914400" y="273050"/>
            <a:ext cx="7772400" cy="1143000"/>
          </a:xfrm>
        </p:spPr>
        <p:txBody>
          <a:bodyPr anchor="b" anchorCtr="0"/>
          <a:lstStyle>
            <a:lvl1pPr algn="l">
              <a:buNone/>
              <a:defRPr sz="4000" b="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6B39CD96-FE84-45A4-9698-34115E2D2790}" type="datetimeFigureOut">
              <a:rPr lang="en-US" smtClean="0"/>
              <a:pPr/>
              <a:t>10/6/2014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DDD9E73-348D-4815-B485-C17C4C42F303}" type="slidenum">
              <a:rPr lang="en-US" smtClean="0"/>
              <a:pPr/>
              <a:t>‹#›</a:t>
            </a:fld>
            <a:endParaRPr lang="en-US"/>
          </a:p>
        </p:txBody>
      </p:sp>
      <p:sp>
        <p:nvSpPr>
          <p:cNvPr id="11" name="Content Placeholder 10"/>
          <p:cNvSpPr>
            <a:spLocks noGrp="1"/>
          </p:cNvSpPr>
          <p:nvPr>
            <p:ph sz="quarter" idx="1"/>
          </p:nvPr>
        </p:nvSpPr>
        <p:spPr>
          <a:xfrm>
            <a:off x="2971800" y="1600200"/>
            <a:ext cx="5715000" cy="44958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6B39CD96-FE84-45A4-9698-34115E2D2790}" type="datetimeFigureOut">
              <a:rPr lang="en-US" smtClean="0"/>
              <a:pPr/>
              <a:t>10/6/2014</a:t>
            </a:fld>
            <a:endParaRPr lang="en-US"/>
          </a:p>
        </p:txBody>
      </p:sp>
      <p:sp>
        <p:nvSpPr>
          <p:cNvPr id="6" name="Footer Placeholder 5"/>
          <p:cNvSpPr>
            <a:spLocks noGrp="1"/>
          </p:cNvSpPr>
          <p:nvPr>
            <p:ph type="ftr" sz="quarter" idx="11"/>
          </p:nvPr>
        </p:nvSpPr>
        <p:spPr>
          <a:xfrm>
            <a:off x="914400" y="6172200"/>
            <a:ext cx="3886200" cy="457200"/>
          </a:xfrm>
        </p:spPr>
        <p:txBody>
          <a:bodyPr/>
          <a:lstStyle/>
          <a:p>
            <a:endParaRPr lang="en-US"/>
          </a:p>
        </p:txBody>
      </p:sp>
      <p:sp>
        <p:nvSpPr>
          <p:cNvPr id="7" name="Slide Number Placeholder 6"/>
          <p:cNvSpPr>
            <a:spLocks noGrp="1"/>
          </p:cNvSpPr>
          <p:nvPr>
            <p:ph type="sldNum" sz="quarter" idx="12"/>
          </p:nvPr>
        </p:nvSpPr>
        <p:spPr>
          <a:xfrm>
            <a:off x="146304" y="6208776"/>
            <a:ext cx="457200" cy="457200"/>
          </a:xfrm>
        </p:spPr>
        <p:txBody>
          <a:bodyPr/>
          <a:lstStyle/>
          <a:p>
            <a:fld id="{FDDD9E73-348D-4815-B485-C17C4C42F303}" type="slidenum">
              <a:rPr lang="en-US" smtClean="0"/>
              <a:pPr/>
              <a:t>‹#›</a:t>
            </a:fld>
            <a:endParaRPr lang="en-US"/>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smtClean="0"/>
              <a:t>Click icon to add picture</a:t>
            </a:r>
            <a:endParaRPr kumimoji="0" lang="en-US" dirty="0"/>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B39CD96-FE84-45A4-9698-34115E2D2790}" type="datetimeFigureOut">
              <a:rPr lang="en-US" smtClean="0"/>
              <a:pPr/>
              <a:t>10/6/2014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DDD9E73-348D-4815-B485-C17C4C42F303}" type="slidenum">
              <a:rPr lang="en-US" smtClean="0"/>
              <a:pPr/>
              <a:t>‹#›</a:t>
            </a:fld>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B39CD96-FE84-45A4-9698-34115E2D2790}" type="datetimeFigureOut">
              <a:rPr lang="en-US" smtClean="0"/>
              <a:pPr/>
              <a:t>10/6/2014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DDD9E73-348D-4815-B485-C17C4C42F303}"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190" name="Rectangle 189"/>
          <p:cNvSpPr/>
          <p:nvPr/>
        </p:nvSpPr>
        <p:spPr>
          <a:xfrm>
            <a:off x="149352" y="137160"/>
            <a:ext cx="8869680" cy="6583680"/>
          </a:xfrm>
          <a:prstGeom prst="rect">
            <a:avLst/>
          </a:prstGeom>
          <a:noFill/>
          <a:ln w="19050" cmpd="sng">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a:solidFill>
                <a:prstClr val="white"/>
              </a:solidFill>
              <a:latin typeface="Tw Cen MT"/>
              <a:ea typeface="+mn-ea"/>
              <a:cs typeface="+mn-cs"/>
            </a:endParaRPr>
          </a:p>
        </p:txBody>
      </p:sp>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457200" y="6312408"/>
            <a:ext cx="2133600" cy="365125"/>
          </a:xfrm>
          <a:prstGeom prst="rect">
            <a:avLst/>
          </a:prstGeom>
        </p:spPr>
        <p:txBody>
          <a:bodyPr vert="horz" lIns="91440" tIns="45720" rIns="91440" bIns="45720" rtlCol="0" anchor="ctr"/>
          <a:lstStyle>
            <a:lvl1pPr algn="l">
              <a:defRPr sz="1200">
                <a:solidFill>
                  <a:schemeClr val="tx2"/>
                </a:solidFill>
              </a:defRPr>
            </a:lvl1pPr>
          </a:lstStyle>
          <a:p>
            <a:fld id="{BE03D52C-83DF-4261-A4C4-6D0FECFE2CED}" type="datetimeFigureOut">
              <a:rPr lang="en-US" smtClean="0"/>
              <a:pPr/>
              <a:t>10/6/2014</a:t>
            </a:fld>
            <a:endParaRPr lang="en-US"/>
          </a:p>
        </p:txBody>
      </p:sp>
      <p:sp>
        <p:nvSpPr>
          <p:cNvPr id="5" name="Footer Placeholder 4"/>
          <p:cNvSpPr>
            <a:spLocks noGrp="1"/>
          </p:cNvSpPr>
          <p:nvPr>
            <p:ph type="ftr" sz="quarter" idx="3"/>
          </p:nvPr>
        </p:nvSpPr>
        <p:spPr>
          <a:xfrm>
            <a:off x="2831123" y="6312408"/>
            <a:ext cx="3481754" cy="365125"/>
          </a:xfrm>
          <a:prstGeom prst="rect">
            <a:avLst/>
          </a:prstGeom>
        </p:spPr>
        <p:txBody>
          <a:bodyPr vert="horz" lIns="91440" tIns="45720" rIns="91440" bIns="45720" rtlCol="0" anchor="ctr"/>
          <a:lstStyle>
            <a:lvl1pPr algn="ctr">
              <a:defRPr sz="1200">
                <a:solidFill>
                  <a:schemeClr val="tx2"/>
                </a:solidFill>
              </a:defRPr>
            </a:lvl1pPr>
          </a:lstStyle>
          <a:p>
            <a:endParaRPr lang="en-US"/>
          </a:p>
        </p:txBody>
      </p:sp>
      <p:sp>
        <p:nvSpPr>
          <p:cNvPr id="6" name="Slide Number Placeholder 5"/>
          <p:cNvSpPr>
            <a:spLocks noGrp="1"/>
          </p:cNvSpPr>
          <p:nvPr>
            <p:ph type="sldNum" sz="quarter" idx="4"/>
          </p:nvPr>
        </p:nvSpPr>
        <p:spPr>
          <a:xfrm>
            <a:off x="6553200" y="6312408"/>
            <a:ext cx="2133600" cy="365125"/>
          </a:xfrm>
          <a:prstGeom prst="rect">
            <a:avLst/>
          </a:prstGeom>
        </p:spPr>
        <p:txBody>
          <a:bodyPr vert="horz" lIns="91440" tIns="45720" rIns="91440" bIns="45720" rtlCol="0" anchor="ctr"/>
          <a:lstStyle>
            <a:lvl1pPr algn="r">
              <a:defRPr sz="1200">
                <a:solidFill>
                  <a:schemeClr val="tx2"/>
                </a:solidFill>
              </a:defRPr>
            </a:lvl1pPr>
          </a:lstStyle>
          <a:p>
            <a:fld id="{17C59C79-09AC-497A-B22A-0826C2EEB76F}"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tabLst>
          <a:tab pos="3830638" algn="l"/>
        </a:tabLst>
        <a:defRPr sz="3600" b="1" kern="1200" cap="none" spc="50">
          <a:ln w="13335" cmpd="sng">
            <a:solidFill>
              <a:schemeClr val="accent1">
                <a:lumMod val="50000"/>
              </a:schemeClr>
            </a:solidFill>
            <a:prstDash val="solid"/>
          </a:ln>
          <a:solidFill>
            <a:schemeClr val="accent6">
              <a:tint val="1000"/>
            </a:schemeClr>
          </a:solidFill>
          <a:effectLst/>
          <a:latin typeface="+mj-lt"/>
          <a:ea typeface="+mj-ea"/>
          <a:cs typeface="+mj-cs"/>
        </a:defRPr>
      </a:lvl1pPr>
    </p:titleStyle>
    <p:bodyStyle>
      <a:lvl1pPr marL="274320" indent="-274320" algn="l" defTabSz="914400" rtl="0" eaLnBrk="1" latinLnBrk="0" hangingPunct="1">
        <a:spcBef>
          <a:spcPct val="20000"/>
        </a:spcBef>
        <a:buClr>
          <a:schemeClr val="accent1">
            <a:lumMod val="60000"/>
            <a:lumOff val="40000"/>
          </a:schemeClr>
        </a:buClr>
        <a:buFont typeface="Arial" pitchFamily="34" charset="0"/>
        <a:buChar char="•"/>
        <a:defRPr sz="2400" kern="1200">
          <a:solidFill>
            <a:schemeClr val="tx2"/>
          </a:solidFill>
          <a:latin typeface="+mn-lt"/>
          <a:ea typeface="+mn-ea"/>
          <a:cs typeface="+mn-cs"/>
        </a:defRPr>
      </a:lvl1pPr>
      <a:lvl2pPr marL="548640" indent="-182880" algn="l" defTabSz="914400" rtl="0" eaLnBrk="1" latinLnBrk="0" hangingPunct="1">
        <a:spcBef>
          <a:spcPct val="20000"/>
        </a:spcBef>
        <a:buClr>
          <a:schemeClr val="accent1">
            <a:lumMod val="60000"/>
            <a:lumOff val="40000"/>
          </a:schemeClr>
        </a:buClr>
        <a:buFont typeface="Arial" pitchFamily="34" charset="0"/>
        <a:buChar char="•"/>
        <a:defRPr sz="2000" kern="1200">
          <a:solidFill>
            <a:schemeClr val="tx1"/>
          </a:solidFill>
          <a:latin typeface="+mn-lt"/>
          <a:ea typeface="+mn-ea"/>
          <a:cs typeface="+mn-cs"/>
        </a:defRPr>
      </a:lvl2pPr>
      <a:lvl3pPr marL="91440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mn-lt"/>
          <a:ea typeface="+mn-ea"/>
          <a:cs typeface="+mn-cs"/>
        </a:defRPr>
      </a:lvl3pPr>
      <a:lvl4pPr marL="118872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4pPr>
      <a:lvl5pPr marL="1463040" indent="-228600" algn="l" defTabSz="914400" rtl="0" eaLnBrk="1" latinLnBrk="0" hangingPunct="1">
        <a:spcBef>
          <a:spcPct val="20000"/>
        </a:spcBef>
        <a:buClr>
          <a:schemeClr val="accent4"/>
        </a:buClr>
        <a:buFont typeface="Arial" pitchFamily="34" charset="0"/>
        <a:buChar char="•"/>
        <a:defRPr sz="1600" kern="1200" baseline="0">
          <a:solidFill>
            <a:schemeClr val="tx2"/>
          </a:solidFill>
          <a:latin typeface="+mn-lt"/>
          <a:ea typeface="+mn-ea"/>
          <a:cs typeface="+mn-cs"/>
        </a:defRPr>
      </a:lvl5pPr>
      <a:lvl6pPr marL="1691640" indent="-182880" algn="l" defTabSz="914400" rtl="0" eaLnBrk="1" latinLnBrk="0" hangingPunct="1">
        <a:spcBef>
          <a:spcPct val="20000"/>
        </a:spcBef>
        <a:buClr>
          <a:schemeClr val="accent5"/>
        </a:buClr>
        <a:buFont typeface="Arial" pitchFamily="34" charset="0"/>
        <a:buChar char="•"/>
        <a:defRPr sz="1600" kern="1200">
          <a:solidFill>
            <a:schemeClr val="tx1"/>
          </a:solidFill>
          <a:latin typeface="+mn-lt"/>
          <a:ea typeface="+mn-ea"/>
          <a:cs typeface="+mn-cs"/>
        </a:defRPr>
      </a:lvl6pPr>
      <a:lvl7pPr marL="1920240" indent="-182880" algn="l" defTabSz="914400" rtl="0" eaLnBrk="1" latinLnBrk="0" hangingPunct="1">
        <a:spcBef>
          <a:spcPct val="20000"/>
        </a:spcBef>
        <a:buClr>
          <a:schemeClr val="accent6"/>
        </a:buClr>
        <a:buFont typeface="Arial" pitchFamily="34" charset="0"/>
        <a:buChar char="•"/>
        <a:defRPr sz="1600" kern="1200">
          <a:solidFill>
            <a:schemeClr val="tx1"/>
          </a:solidFill>
          <a:latin typeface="+mn-lt"/>
          <a:ea typeface="+mn-ea"/>
          <a:cs typeface="+mn-cs"/>
        </a:defRPr>
      </a:lvl7pPr>
      <a:lvl8pPr marL="2148840" indent="-182880" algn="l" defTabSz="914400" rtl="0" eaLnBrk="1" latinLnBrk="0" hangingPunct="1">
        <a:spcBef>
          <a:spcPct val="20000"/>
        </a:spcBef>
        <a:buClr>
          <a:schemeClr val="accent3"/>
        </a:buClr>
        <a:buFont typeface="Arial" pitchFamily="34" charset="0"/>
        <a:buChar char="•"/>
        <a:defRPr sz="1600" kern="1200">
          <a:solidFill>
            <a:schemeClr val="tx1"/>
          </a:solidFill>
          <a:latin typeface="+mn-lt"/>
          <a:ea typeface="+mn-ea"/>
          <a:cs typeface="+mn-cs"/>
        </a:defRPr>
      </a:lvl8pPr>
      <a:lvl9pPr marL="2377440" indent="-182880" algn="l" defTabSz="914400" rtl="0" eaLnBrk="1" latinLnBrk="0" hangingPunct="1">
        <a:spcBef>
          <a:spcPct val="20000"/>
        </a:spcBef>
        <a:buClr>
          <a:schemeClr val="accent6"/>
        </a:buClr>
        <a:buFont typeface="Arial"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ounded Rectangle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Title Placeholder 21"/>
          <p:cNvSpPr>
            <a:spLocks noGrp="1"/>
          </p:cNvSpPr>
          <p:nvPr>
            <p:ph type="title"/>
          </p:nvPr>
        </p:nvSpPr>
        <p:spPr>
          <a:xfrm>
            <a:off x="914400" y="274638"/>
            <a:ext cx="7772400" cy="1143000"/>
          </a:xfrm>
          <a:prstGeom prst="rect">
            <a:avLst/>
          </a:prstGeom>
        </p:spPr>
        <p:txBody>
          <a:bodyPr bIns="91440"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fld id="{6B39CD96-FE84-45A4-9698-34115E2D2790}" type="datetimeFigureOut">
              <a:rPr lang="en-US" smtClean="0"/>
              <a:pPr/>
              <a:t>10/6/2014</a:t>
            </a:fld>
            <a:endParaRPr lang="en-US"/>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endParaRPr lang="en-US"/>
          </a:p>
        </p:txBody>
      </p:sp>
      <p:sp>
        <p:nvSpPr>
          <p:cNvPr id="23" name="Slide Number Placeholder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FDDD9E73-348D-4815-B485-C17C4C42F303}"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12.xml"/><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hyperlink" Target="addictiontherapy.conferenceseries.com" TargetMode="External"/><Relationship Id="rId1" Type="http://schemas.openxmlformats.org/officeDocument/2006/relationships/slideLayout" Target="../slideLayouts/slideLayout12.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876800" y="6019800"/>
            <a:ext cx="4191000" cy="609600"/>
          </a:xfrm>
          <a:custGeom>
            <a:avLst/>
            <a:gdLst>
              <a:gd name="connsiteX0" fmla="*/ 0 w 4191000"/>
              <a:gd name="connsiteY0" fmla="*/ 0 h 609600"/>
              <a:gd name="connsiteX1" fmla="*/ 3886200 w 4191000"/>
              <a:gd name="connsiteY1" fmla="*/ 0 h 609600"/>
              <a:gd name="connsiteX2" fmla="*/ 4191000 w 4191000"/>
              <a:gd name="connsiteY2" fmla="*/ 304800 h 609600"/>
              <a:gd name="connsiteX3" fmla="*/ 3886200 w 4191000"/>
              <a:gd name="connsiteY3" fmla="*/ 609600 h 609600"/>
              <a:gd name="connsiteX4" fmla="*/ 0 w 4191000"/>
              <a:gd name="connsiteY4" fmla="*/ 609600 h 609600"/>
              <a:gd name="connsiteX5" fmla="*/ 0 w 4191000"/>
              <a:gd name="connsiteY5" fmla="*/ 0 h 60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91000" h="609600">
                <a:moveTo>
                  <a:pt x="0" y="0"/>
                </a:moveTo>
                <a:lnTo>
                  <a:pt x="3886200" y="0"/>
                </a:lnTo>
                <a:lnTo>
                  <a:pt x="4191000" y="304800"/>
                </a:lnTo>
                <a:lnTo>
                  <a:pt x="3886200" y="609600"/>
                </a:lnTo>
                <a:lnTo>
                  <a:pt x="0" y="609600"/>
                </a:lnTo>
                <a:lnTo>
                  <a:pt x="0" y="0"/>
                </a:lnTo>
                <a:close/>
              </a:path>
            </a:pathLst>
          </a:custGeom>
          <a:solidFill>
            <a:srgbClr val="0070C0"/>
          </a:solidFill>
        </p:spPr>
        <p:txBody>
          <a:bodyPr>
            <a:noAutofit/>
          </a:bodyPr>
          <a:lstStyle/>
          <a:p>
            <a:r>
              <a:rPr lang="en-US" sz="3600" b="1" dirty="0" smtClean="0">
                <a:solidFill>
                  <a:schemeClr val="bg1"/>
                </a:solidFill>
              </a:rPr>
              <a:t>Sarah E. Cavanaugh</a:t>
            </a:r>
            <a:endParaRPr lang="en-US" sz="3600" b="1" dirty="0">
              <a:solidFill>
                <a:schemeClr val="bg1"/>
              </a:solidFill>
            </a:endParaRPr>
          </a:p>
        </p:txBody>
      </p:sp>
      <p:sp>
        <p:nvSpPr>
          <p:cNvPr id="2" name="Title 1"/>
          <p:cNvSpPr>
            <a:spLocks noGrp="1"/>
          </p:cNvSpPr>
          <p:nvPr>
            <p:ph type="ctrTitle"/>
          </p:nvPr>
        </p:nvSpPr>
        <p:spPr>
          <a:xfrm>
            <a:off x="0" y="1371600"/>
            <a:ext cx="9144000" cy="1676400"/>
          </a:xfrm>
          <a:ln>
            <a:solidFill>
              <a:schemeClr val="bg1"/>
            </a:solidFill>
          </a:ln>
          <a:effectLst>
            <a:innerShdw blurRad="63500" dist="50800" dir="16200000">
              <a:prstClr val="black">
                <a:alpha val="50000"/>
              </a:prstClr>
            </a:innerShdw>
          </a:effectLst>
        </p:spPr>
        <p:style>
          <a:lnRef idx="0">
            <a:scrgbClr r="0" g="0" b="0"/>
          </a:lnRef>
          <a:fillRef idx="1002">
            <a:schemeClr val="lt2"/>
          </a:fillRef>
          <a:effectRef idx="0">
            <a:scrgbClr r="0" g="0" b="0"/>
          </a:effectRef>
          <a:fontRef idx="major"/>
        </p:style>
        <p:txBody>
          <a:bodyPr>
            <a:noAutofit/>
          </a:bodyPr>
          <a:lstStyle/>
          <a:p>
            <a:pPr lvl="0">
              <a:spcBef>
                <a:spcPts val="0"/>
              </a:spcBef>
            </a:pPr>
            <a:r>
              <a:rPr sz="4800" b="1" smtClean="0">
                <a:solidFill>
                  <a:schemeClr val="tx1"/>
                </a:solidFill>
                <a:latin typeface="Times New Roman" pitchFamily="18" charset="0"/>
                <a:cs typeface="Times New Roman" pitchFamily="18" charset="0"/>
              </a:rPr>
              <a:t>Addiction Therapy-2014</a:t>
            </a:r>
            <a:r>
              <a:rPr sz="4800" b="1" smtClean="0">
                <a:solidFill>
                  <a:schemeClr val="tx1"/>
                </a:solidFill>
              </a:rPr>
              <a:t/>
            </a:r>
            <a:br>
              <a:rPr sz="4800" b="1" smtClean="0">
                <a:solidFill>
                  <a:schemeClr val="tx1"/>
                </a:solidFill>
              </a:rPr>
            </a:br>
            <a:r>
              <a:rPr sz="2400" b="1" smtClean="0">
                <a:solidFill>
                  <a:schemeClr val="tx1"/>
                </a:solidFill>
                <a:latin typeface="Perpetua"/>
                <a:ea typeface="+mn-ea"/>
                <a:cs typeface="+mn-cs"/>
              </a:rPr>
              <a:t>Chicago,  USA</a:t>
            </a:r>
            <a:br>
              <a:rPr sz="2400" b="1" smtClean="0">
                <a:solidFill>
                  <a:schemeClr val="tx1"/>
                </a:solidFill>
                <a:latin typeface="Perpetua"/>
                <a:ea typeface="+mn-ea"/>
                <a:cs typeface="+mn-cs"/>
              </a:rPr>
            </a:br>
            <a:r>
              <a:rPr sz="2400" b="1" smtClean="0">
                <a:solidFill>
                  <a:schemeClr val="tx1"/>
                </a:solidFill>
                <a:latin typeface="Perpetua"/>
                <a:ea typeface="+mn-ea"/>
                <a:cs typeface="+mn-cs"/>
              </a:rPr>
              <a:t>August 4 - 6,  2014</a:t>
            </a:r>
            <a:endParaRPr lang="en-US" sz="4800" b="1" dirty="0">
              <a:solidFill>
                <a:schemeClr val="tx1"/>
              </a:solidFill>
            </a:endParaRPr>
          </a:p>
        </p:txBody>
      </p:sp>
      <p:sp>
        <p:nvSpPr>
          <p:cNvPr id="40962" name="AutoShape 2" descr="data:image/jpeg;base64,/9j/4AAQSkZJRgABAQAAAQABAAD/2wCEAAkGBxQSEhQUERQUFRQVGBIXGBgUFxUVGBUXGBUYFhgXFhcYHSggGR8lHRcYITEiJiktLi4uGB8zODMsNygtLisBCgoKDg0OGxAQGywkICYxNzctLDQtNCwtNDQvLy80LDQvNCwsLC0sLywsLy8sLCwsLDQsLCwsLCwsLCwsLCwsLP/AABEIAK0BIwMBEQACEQEDEQH/xAAcAAEAAQUBAQAAAAAAAAAAAAAABgIDBAUHAQj/xABKEAACAQIEAwQFBwoDBQkAAAABAgMAEQQFEiEGMVETIkFhBxQycYFScpGhsbLRFSMzNEJTYnOSwYKzwxckQ9LwFiU1dIOTosLx/8QAGwEBAAIDAQEAAAAAAAAAAAAAAAIFAQMEBgf/xAA3EQACAQIDBAgFAwQDAQAAAAAAAQIDEQQFIRIxQXETMlFhgaGxwTM0kdHwFBXhIkJS8QYjcmL/2gAMAwEAAhEDEQA/AO40AoBQCgFAKAUAoBQCgFAKAUAoBQCgFAKAUAoBQCgFAKAUAoBQCgFAKAUAoBQCgFAKAUAoBQCgFAKAUAoBQCgFAKAUAoBQCgFAKAUAoBQCgFAeE0BYTE6nKrvptqPgCdwvvtv5AjrWdlpXIqV3ZGRWCQoBQCgFAKAUAoBQCgFAKAUAoBQCgFAKAUAoBQCgFAKAUAoBQCgFAKAUAoCzLOFZQdtRsOl+dvfz+isqLabXAhKai0nxMXOMWUUadixtfpWCZr8tx76wGYsGNt97eYrIMjPc2MWiKKzYiY6Y1PIdZH/hUXJ62tW6jS27yl1Vv+3ic9evsWhHrPcvcz8vwgiQKCWI3LHm7HdmbzJua1Tk5O5thHZjYyaiTFAKAUAoBQCgFAKAUAoBQCgFAKAUAoBQCgFAKAUAoBQCgFAKAUAoBQCgFAY2YYQSxsjcmHMcwRuGHmDY/Cp05uElJGqtSVWDg+P55ENh4k06oMaCSjFe0XmCNrsPH3jnflVnUy9VIqpR48PsUdDN3Rk6OJWq0v8AcqxPEeFgXXEzTSb6RYqoPViQP+unOtNLLq0pWkrI662b0Ix/oe0y7wHg3laTGznVJJdUJ8FB7xHQXFgP4fOpY+cYWoQ3Lf8An5vMZZCVS+Iqb3u5EzqtLc9oBQCgFAKAUAoBQCgFAKAUAoBQCgFAKAUAoBQCgFAKAUAoBQCgFAKAUAoBQA0Bzn0hYLTMsg5SLv8AOXb7Cv0VfZXUvTcOz3PJZ7Q2ayqL+71REocOZHSNebsqj3sbf3qwnJQi5PgVlCm5zUFxZ2zBYZYo0RfZRQo9wFq8nOTnJyfE97TgoRUVuRdkS43v8CR9YqJMw5cB8mSRf8RYfWf70BgYTMHEgRiHGrTf42uCOdAbwUB7QCgFAKAUAoBQCgFAKAUAoC1iJ1jUs5CqouSdgBUZSUVd7iUISnJRirtkXxHHUINkjkcde6oPuBN/pAqulmdNPRN+RbQyWq1eUkvqxBx1ETZ45FHXutb3gG/0UjmlNvVNGZ5LVSvGSfkSbD4lZEV0IZWFwRyNWMZKa2ovQqKkJU5OMlZojMnHUQJHZS7EjmngbfKqueZwTa2X5FvHJajSe0vMycq4ujnlWIRyKW1WLabbKW8D0BrZRx8Ks1BJq5qxGVVKNN1HJNLn2m2zjMRh4mlYEhdOy2udTBdr++uqtWVKDmziw1CVeoqceJHv+3kX7qX6U/5q4P3SH+L8iz/ZKn+a8/sbbIM/XFl9COujRfVp31auVj/D9ddOGxca97Jq3ucWMwMsLs7TTv2dxrZ+OI1ZlMUpKsy7FP2SR18q0TzKEZNbL0OuGTVJRUtpaq/HibnI82XExmRVZQGK2a19gDfY+ddeHrqtHaSscGLwssNPYk76XMLN+KoYGKd53HNUt3T0Yk2Hu3Naq+OpUns733G/DZZWrx2lZLvNaOPU/cyf1LXN+6Q/xfkdbySf+a+jN/k+dRYkExk3FtSsLMt+Vx/cXFdtDEwrK8StxOEqYd2mt+58C7mmaR4dNcrWHIDmWPQAc6nVrQpR2pshQw9SvLZpq5HH48jvtDIR1JUfVc1wPNIcIvyLVZJUtrNeZmZZxjDKwRg0ZJsNVipJ5DUDt8a20cwpVHsu6NFfKa1KO0rSXdvJHeu8qyN8aZVJiFiWJQSGYkkgBRa29/Pp0rvwGIhRcnN8CozbCVMTGMaa1uafJeFTh5o5ZpohoJOhbsTsQNza3O/LwrficwhUg4RT14nPgcoqUaiqTktOCJXJnEY5am9wt9tqqS/LH5Vkf9HH8dz9lgPpoAcHPJ+kfSOg/AbfSaAzsHl6R7gXPU8/h0oDLoBQCgFAKAUAoBQCgFAKAUAoCJekWQiGJQdmk387KSPr3+AqszRvo0u8uclinVlJ8F7kNyjCiWeKNiQrtY252sTt9FVVCmqlSMHxL3E1XSoymt6R7nOEEM8ka3Ko1hfnYqDv9NMRTVOrKC3Ixharq0YzlvZLfR1KTHKpOyupHlqG/wBlWmVyexJd5SZ3FKcZcWvQhWJ9t/nv941Tz6z5v1PQw6i5L0L+UT9nPE/R0v7iQD9RNToS2KsZd5qxMNujOPamTX0hT2w6L8uQfQqk/barfM5WpJdr9NSgyWF6zl2L1aOf1RnpiZejfniPdD/qVbZV1p+HuUOebqfj7EUzD9NL/Ml++1VtX4kub9S5ofCjyXoibcFSacHIw/ZaU/QimrfL3ag33s8/msdrFRj2pepAQSdybk7knmSdyTVJe+rPS6LRG2zDLVTC4eYFtUpfVe1tr2tt5V1VaMYUYVFvZxUcRKeIqU3a0bWMngdiMWtvFZAfMW1faBWzL2+nXI1Zsk8M+a/PMucezE4rSeSItv8AFcn+30VLMpN1rdiIZPBLD37X6GJw/liTdoZWZVVe6RtqY+ZFja3LzqGEwvTXve1tDZmGNeH2dm129eXLeeQcPuR32VeoHeP9gPprfTyupLrtLlr/AAc9XO6UXanFvyX38ia4fEzlFCg2AUare1t7Vztvzq5irJK9zzs3eTdrdxTiImAvPOiD+J/7bCtkISl1U2aZ1YQV5tI1WIzjBRc5XkI8I12+nYfXXVDAV5cLc/y5w1M1w0N0r8vyxuuHMVBiY+0iS1iVIexZSOu55ix+NaK9CVGezI6sNiYYiG3E3YFaToPaAUAoBQCgFAKAUAoBQCgFAKAUAoCH+kf9HD88/cNVeadSPP2LvJPiT5e5GOGP1uD5x+41V2D+PHn7Mtsf8rU5e5VxT+uT/OH3FpjPjz/OAy/5WHL3ZIfRz7M/zo/sarDK+rLmVWeb4cmQ3E+2/wA9/vGqifWfN+pfw6i5L0LTcqi9xIk3GeO7VcL5xdp8XsP/AKmrHH1dtQ5X+pUZXQ6N1f8A1b6fiI1VcW5MvRvzxHuh/wBSrbKutPw9yhzzdT8fYimYfppf5kv32qtq/ElzfqXND4UeS9ETLhH9Qm983+WKtcD8tLxKLMvnYeHqQVapkeiJn+RpMVgcKIygK6ydZI5kjawNXDw8q2GpqPAof1kMNjKrnfXs/wBou8PcLzYedZHMZUBr6SxO4I8VFZwuCqUqim2iGOzKjXouEU7u3BfctZwYjI2IkX5IF+9y2Fl5XNddanQg3WqL3+iOHD1sTUSw9J25afV77cjWYfiEdoutLRbg8yw6NYbWB8K43ml5WtaPn9vAsP2RKm3tXl9F99e1mZ/2SxEqhjiI3DAEG7lTfxAG1Qngq9ZXlUvfnb7E4ZjhqDtGk4tdyv8Ac3+b4w4TBqLjtAiRrb5QUAke4Amr/AYbblGD3Ja+B5PN8aqUJ1Vvk9PH7I5hiJQN3bn4sdz+NeqVkjwa2pvtZgSYtPlfUfwrF0b1Rn2G54P4g9VnuTeJ7LJbwHg9v4fsJrkxmH6anpvW4s8uxLw9S0tz3nY43BAIIINiCNwQeRrzZ61O5VQCgFAKAUAoBQCgFAKAUAoBQCgFAQ/0j/o4fnn7jVV5p1I8/Yu8k68+XuRjhj9bg+cfuNVdg/jx5+zLbH/Kz5e5VxT+uT/OH3FpjPjz/OAy/wCVhy92SH0c+zP86P7Gqwyvqy5lVnm+HJkMxZ78nzpPvGqefWlzfqX9PqrkvQuY/D9nI6dCLe4gMPqIqdWGxNxIUanSU1L800KZ5y2i/wCwgQe4MxH3vqrEpOVu5WJQgo3txd/QTw6RH/Ggf6XdR9Sg/Gszhs271fzYhPacu528k/clvo354j3Q/wCpVllXWn4e5SZ5up+PsRTMP00v8yX77VW1fiS5v1Lmh8KPJeiJlwj+oTe+b/LFWuB+Wl4lFmXzsPD1IKtUyPRHUuET/ukPzT95q9Jg/gQ5Hj8y+anz9jcXrqOI1WaZHFOCGBW+9169bda11acasHCW420K86E1OD1Oc5zlT4aQo4NjfQ3g46+/qPCvO4ihKjPZe7gz12ExUMRT2lv4rsZn8L8QHDNockwsdx8gn9oeXUfHnz3YPFui9mXV9Pzic+YYBYiO1Drrz7vsWOPs9Dyd0gqncToW/ab3fgOtfQMBR6OltPe/xHyXMq36rFdGurDTx4+engYHCnBcmNHbTuUiPIixeS23dvsq+dvcPGo4rHKk9mOr8kd2Dy7bim9IkzPo3wWm2mW9va7Rr++3s/VVf+4178PoWX7dQtaxD+IvR/PAwbDap0YgWFhIpJsNQ5Eb+1sB4gDeu6hmEJq09H5FfiMtlHqarzJdwnNPhCuExg2P6CQG6NtcxavAjcgHzA5CuHEqFX/tpeK48/ud+E6Sj/1VfB+xMb1wlgL0AvQHtAeXpcHtAeXoD2gPL0B7QCgFAKAUAoCH+kf9HD88/caqvNOpHn7F3knXny9yMcMfrcHzj9xqrsH8ePP2ZbY/5WfL3KuKf1yf5w+4tMZ8ef5wGX/Kw5e7JD6OfZn+dH9jVYZX1ZcyqzzfDkyF4z2pPnSfeNU9TfLx9S/p9WPJehvOMMLpkifwkijPxUBT9Wmu3HQtOMu1L89CvyyptQlHsk/P+bmgY7VwsskbninD9nLGnyYIB9GquzGw2Jxj2RXucOX1Okpyn2yfsbr0b88R7of9SurKutPw9yvzzdT8fYimYfppf5kv32qtq/ElzfqXND4UeS9ETLhH9Qm983+WKtcD8tLxKLMvnYeHqQVapkeiJJmzkYDB6SRvJyJHXpVjXbWFpWf5ZlVh4p42tddhb4MmY4tAWYiz7FmI9k9TUMBJ9Ortks0hFYaVkuHDvKuNpmGLYBmA0x7BiBy8jWcwlLp3ZvcjGVQi8Mrpb3wLvDmDGIw+KWQkldDKSSSrBXIIv9B8jUsJTVWlOMvAhjqrw9elKC7U+9aEahF9/AC/4f8AXlUsqw0a9baqaQjrLkty8X5XNX/IMfPC4XYo61aj2YJb7ve/Ba87GJnah3wsY21i7HxJknaO/wAFRdq9xgsX+opOut13Zdy+/Hs3HzzE5YsDVjhnrKy2n3tX+i3Lt38Tt+HhCKqqLKoCgdABYCqNtt3Z6GKSVkajifiSPAqjSo7B2KjRpuCBffURW/D4eVdtRdrGjEYmNBJyI9/tRw37mf6Iv+eur9sqf5Lz+xyfulLsZRmPF8WNwmLWJJEaOLXd9IsdQsV0sbEHe9IYSVGrByad2Zli4V6U9lbkRnh31/Gp2EMrJHGSzyF3Fyx2DMDqbYWCjbrXZX6Cg9uSu3uRxYd4ivHYi7JcTaZpnc+CSPL8M5lxAuHkALNd2LKiBie9Yi5PLb4aKdCFZuvNWj2G+pXqUUqEHeXaejgfMHGuTF2k5gGWZiP8Q2Hw2p+tw6dlDTkh+ixEldz1K+HeKMThMQMJmBYqSFDObsl9lOv9tD1NyOuxFYr4anVp9JR+n5uM0MVUpVOirfUR4qT8vaNb6Nbd3U2n9WJ9m9ue9HCP6K9tf5Mqcv12zfT+DptVJbHMOEMXIc3xCtI5UNi7KXYqLS7WBNharfFQisLFpdnoU+FnJ4qSb7SrOeI8VjsScLl7FUUkF1OksBszl+apflbc7dbVilh6VCn0lbf2fnEzVxFWvU6Kjp3lc3A+PjXXFjWaQb6dcqXPQMWN/iAKwsbQk7Shp4GXgq8VeNTU2XAvFzzOcNitp11aSRpL6faVhyDCx5cwD0rVjMIoLpKfVNuDxbm+jqdZE5qvLEUAoBQCgIj6RkJiiNthJv5XRrVWZov+uL7/AGZdZJJKrJd3uiHZRixDPHIQSEa5Ate1iNr++qmhUVOpGb4F5iaTq0ZU1xQzjGCaeSVQQHa4BtewUDe3urNeoqlSU1xGFpOlRjTb1SJd6O4iI5WI2ZlAPXSN/ttVplcWoSfayjzuac4x4peu4hGM9qT50n3jVNU3y8fU9DT6seS9Caca4e+Fgk+RoB9zJb7QtXGYQvRjLst5oocrqWxNSHbfyf2uRTKcP2k8SfKdL+4G5+oGquhDbqRj3lzianR0Zy7E/wA+ptuPf1v/ANKP7z115l8bwXucWT/LeL9jY+jfniPdD/qVuyrrT8Pc5c83U/H2IpmH6aX+ZL99qravxJc36lzQ+FHkvRE14Lj1YKVR+00o+lFFW+Xq+HkuZQZrLZxcZdiXqQJfPY9D4HoapD0nI2uPzNZMNBCAwaItcm1je9rb38a6qtdTowppbjjo4aUMRUqtq0rGVwOhOLWw5LIT5C1vtIrZl6brrkac2klhn3tFzjyIjFajydEI+Fwf7fTWcyi1Wv2ojk808PbsZjcP52MMsylC3aAAWI2IBG9/f4VDC4lUVKLV77jZjsG68oSUktnfc1Dd0BentHz6fCt1eq6FFYWHOb7+zlHj3o5cHQ/V4p5hUXdSXZHjLnU3r/4t2nvF2WvBHgp7EEpa58HEjTKD8HP9Jr1eQ6YXopc/qeP/AORu+MdaPL6aeZ1fIs0TFQJMh2Ybj5LDZlPuNclWk6c3BnRRqqpBTRdx+WwzgCaNJApuA6hrHlcXrEKkoaxdiU6cZ6SVzRZ9k+Aw8Ekz4aABFNu4BqbkqjzJsK6KNWvUmoKTOarSoU4OTitDnfC2Fb1LMZf2exWO/Vr6iPgLf1CrTEyXTU495V4SL6KpLhYmXoiH+6Sfz3/y4q4cz+KuX3O3K/gvn9jRcE97N5zL7Y9aIvzD9oF2/wAJaujF6YWKju09DRhNcXJy36nVqpi6OY+mRFvhjtqKzg9dI0W+sn66t8r/AL1yKfNd8PH2MXAEnPUJ53F/f6nvU5/JP8/uIw+e/Ow6xVKXRyDIWIzLHEHcLmBBHUOavayvh4L/AMlFQ+YqeJufQ3AOzxD+OqNfgFJ+1vqrnzSX9UUdGVxWzJ950Y1VFqcwx4UZ+nZ89Sa7fKMBv/8AG1/fVvG/6F38PqVE7frlb80OoVUFuKAUAoBQFrE4dZFKuAysLEHkRUZRUlZ7iUJyhJSi7NEYxHAsJN0kkQdO6w+sX+k1Xyyym3o2vMtoZ1WStKKfke4XgaFTd3kcdNlB99hf66Qyymndtvy9BUzqtJWikvP1JNBh1RQqAKqiwAFgBVhGKirLcVM5SnJyk7tkal4GhYkmSbvEnmnib/JqulllNtvaevL7FrHOq0Ulsx05/c3ePytZYDCxbSQouLX7pBB3FvCu2rRjUp9G9xX0sRKlV6WO/Xlqa3K+EooJVlV5GK3sGK23BXwUeBNc9HAQpTU02zrxGaVa1N02kk+fuyvOOF48TJ2jvIp0qtl02sCT4qetZr4KFaW020RwuZVMPT2IpNXvrf7l/IshTC69DO2vTfXp203tawHyjU8NhI0L7Lbv7GvF46eJttJK3Z3mtm4JhZmYyS3ZmY2KWuxJNu751zyy2nKTltPXl9jrhnNaMVHZjou/h4m4yXKVw0ZjRmYFi12te5AHgB0rrw9BUY7KZw4rEyxE9uSS04GFm3CkE7F+8jnmUI38yCCL+daa2BpVXtbn3G/DZnWoR2VZrsZrU4DjvvNIR5BB9dq0LK4X1k/I6nndS2kF5khyrKYsOumJbX5k7s3vJ/8Ayu6jQhSVoIrMRiateW1Ud/Q9zTKosQumVbgbgjYqeoIrNajCqrTQw+IqUJbVNkdPAyBgVlktvzCG3TwFz+FctPL4U57cZO63bvr4cO87a2bVKsOjlFWe/fquzx3PuuZmXcGwRsGYtIRuNdtN+ukDf43pSy+lB3d2+8xWzatUjsxtFd356G1zrKo8TC8Mo7rDmOakbhl8wasqVSVOSlEqKtKNSLjI5h6jmGUSM0QMsJ5lVZ4383Ubo3n9Z5VcbeHxcbS0fn/JTbGIwkv6dV+fQz/9qjWscMuv+YbfRpvWv9rV+tpyNv7q7dQwGwmYZtIplBihB2JVkjTzVTvI1vH6xWzbw+Ei9nV+f8GtwxGLa2tF+fUmWeZQmGyqeGEGyxt5szEgljbmTXBSqupiYzl2lhUpKnh3CPYYnolQjCSAgj8+/MEf8OLrWzMneqrdnuzTliapO/b7I1vGfDk8OJ9ewQJN9TqouytaxYL+0rDmPf1224XEQnT6GqQxWHqQqdNS8ShPSmQul8N+cGxtJYavcVuPdWXleuktCKzTTWGpj5Pk2JzLFDE41SkKkWVlKhgpuI0U76b82PP7JVa1PDU+jpb/AM3/AGI06NTE1OkqqyMjjvJJ4cUuOwqs26ltK6ijqNNyo3KkbH49ajg69OdLoahLGUKkKirUyzL6UJWTRHh1Ex2vqLAHqEtc+69Z/bIp3ctCLzOTjZR1L3B/DcscWJxWJBV3hmCq2zWYFmdh4EkDb39axicTGU404bk1/BPC4aUYyqT3tM1fB2ZzYbAyy4dNZXERa10lroYje+ncb238K3YqnCpWjGbtozThKk6dFygr6+RsJ/Sg7rpgw4Ep2BLmSx8kVQTWpZYk7zlp9DZLM21aMdTP4A4alErYzF6hK2rQH2a7e07DwJBIA8ATtyrXjcTDZ6GnuNuCw01Lpqm9nQarCzFAKAUAoBQCgFAKAUAoBQCgFAKA8vQHtAKAUAoBQCgFAeEUB5oFDFj0ChkEUAAoD2gKOzHQUMWK6GRQFOgUMWMTOP1eb+XL9w1spdePNEanUfIhXoc/QT/zF+4K78z68eRXZX8OXM6AEFVhaWKqAUAoBQCgFAa7iHNlwmGmxDi6woz26kDZfibD40BxbLsvz3MMM2ZJjWjJ7R4oFLoGVTyVB3bbELqvew33vQHU/Rxn0uOwEU2IQpN3kkBUrdlNtQB5ahY9NzQEnoCOZ5xzgMHKIcTiUSQ27tmYrfca9IOj42oDfYXEpIivGyujgMrKQVZSLggjmDQF2gItj/SHlsPadpiowYn7N1AdmD3II0qpJsVNyBYWoCQ5fjo541lhdXjcAqym4YeVAXyaA4nwzn75jn8jDHssMT/mIV19niEUMCAoIA2BYkg7mgO20BrM+z/D4KPtcVKsSXsC17sbXsqjdjbwAoCnh7iLDY6PtMJKsqA2NrgqedmVgCvxFAbWgNTmvEuFw0iRYiZIndXdQ9xdUBLG/IABTzNAX8kzeHFwpPh31xPq0tZlvpdkbZgD7SkUBn0BGD6Qcu9Y9W9bj7a+m3e06r209pbRe+1r86Ak9AWcXiViR5JDpRFZ2J5KqjUxPuANARl/STlY7O+Mi/O30+0QLErdzbuC4O7WoCVg0B7QEYX0gZccT6sMVGZr6bd7TqvbT2ltF77WvQEnoCiWQKCzEBQCSSbAAbkknkKAjuT8e5fipjBBio3l3AWzLrI37jMAH5H2SaAkOIiDqytuGBU+GxFjWU2ndGGrqzNTgcuwuXRSMtoYvbdnckCwtcljtWyrWnVd5s10qMKStBGPw9xxgcc7R4XELI63OmzoxA5lQ4GoeYvWo2kioBQCgFAKAUBEfSzCXyjGhb3EerborqzfUDQFn0bZpEMlw0uoaIYSHPyTEDrv05X+NAbvhTiOLMIBiMOHEZZlHaKFJK87C52vt8KA3BoDiHo+yPD49s6lxsaySGWVbvuYx+cN0J3QggWI5aR0oCT+gHEM2VKGvZJplW/ye6+3+JmoDpNAcG4Q4ew2Jn4gfERLI0cmJCFhfRqacll6NdRvzFtqAnPoKP8A3PB8+f8AzWoCfsKA476MMqgXO810wxjsH/M2RR2V2dT2e3duNtvCgOx0Bxf0pzTPnuXxRwJidERkjhkYKjuTIWuTtsI0O/yRQGy4ByjGx5xiMTNhEwsM8JDxxyxuokUx2bSpvc2bwt3j1oDq1Acj9JmVxYrPMqgnXVG6y6luRqClmsSN7XAoDqOV5bFholigRY411aUXYDUxY2+JJ+NAYHGuJeLL8ZJHs6QTspHMERtYi1AcIyXJsZiskWCDLoWSRmcYsyxrIWWcgkq1iNlMdr8t6A75wssoweGGI/TCGISbhu+EAO4JB38b0Bb4z/8AD8b/AOWxX+S9AcGjyDDjhdsV2SesGYfnSLuPz4jsG8Bp8Bt40B3/AIYcnB4YncmGAn/21oDG45xLx5djHjuHXDzlSOakRt3h7ufwoDmfBvBOW4nI4HxJSIszO2JDRxyK4lZdHaOCLbBbcvjvQHZILaVsdQsLNe+oW538b0BCPTbiGTJ8ToJGowobfJaVQw+I2+NAc4mybMMRhMuMGXQQ+r+ryxYhJotUg0Brm5HtGzkX5igPoFaAifpRyOTG5dNBEyq7GNl1kKrlHDaCTyvbbzAoDn/BuahcywcGZ5b6tjERo4JotUakBGXvRg6XBGoagSLnkPADtooBQCgFAKAUBbnjVlZXAKkEEHkQRYg+VqA43i/Q7FqdcPmbRYWRgzQe343tftAGt4FlJFhzoDqGQYXDYPDx4eBkWOMWF3Uk73LMfEkkk+ZoDP8AXo/3if1L+NAcz4j9GqTYiebCZicKuKv6xEoDrJfdrWddid7G+7NvY2oCccL5fhsBho8NA66Iwd2dSzEkszMepJJ8uXIUBtfXo/3if1L+NAQzh7hKPCtmTeto/r7SN7Kr2Woyn5Z127Ty9nz2A2XAmUR5bg0wvrCS6DIddljvrYt7OpuV+tASH16P94n9S/jQET4Z4bjwmNxuL9aR/XG1aLKvZ94tbVrOrn0FASz16P8AeJ/Uv40BEuOuF4cwMMseKGGxWHN4pkIYgEglWXULjbbfbfncggWuCuFI8FNNisRjPWsXOArytpQBBY6VUE+Kr4/srYDxAmXr0f7xP6l/GgIvnXD8eIzHB471lF9VDjs7K3aagw9vWNPPoeVAScY6P94n9S/jQFE+IhdWVnjKsCpBZbEEWIO/SgOXf7LVAbDrmjjL2k7Q4ayk8w2ntNfUA30+HK+9AdPwksESLHG0aoiqqgMtgqiwA36CgLGddniMPND2yL20Useq6tp1oU1WuL2ve1xQEMHAcf5H/Jfrqe3q7bQv73tbdn2nw9qgJrlTRwwxRdqjdmiJquovpULe1za9qAvYmeGRGR2jZHDKwLLYqwsQd+lAcrj9E0QYRHMnbACTtfVTbc9C+u3+LTf470B1hcZEAAHjAH8S/jQGDnuGw2Lglw8zoY5VKtZ1BHiCD4EEAj3UBAMs9GwDwDF5mcThcKwaHDkKgBB7oZtZuBytbcdBtQHTRjo/3if1L+NAaTjPJ8PmWFfDSzKgbSyurKSjKbggE7+II6E8udARzIuCymLhxWOzL1xsMpSBSqRBLgrdrMdRsffcC5NAdDilVhdSCPIg/ZQFygFAKAUAoBQHlALUAtQA0BahxKsWCkEodLDodIax+DA/GsKSd7cCUoSik2t+70LtZIigLOKxSxgFzYFkUc/aZgqjbqSKw5JbyUYOTsi9WSIoBQFmTForIrOoZ7hASAWIFzpHjYUM2ZeoYFAY2YY6OBC8rBVFhc9TsAANyT0FAU5bmcWIUtC4YA6TzBVrA6WU7qdxsaNWBdbFIJBGXXtCpYLcaioNiQOlzS3EF6gBoDGbHxiQxmRe0CdoVuNWi9tVul/Gs7MrXsR243tcxMBxBh5tGiQfnGZUDXQuVAY6AwBYWYG423FTlRnHeiEa0JbmbStZtNXmfEOGw76J5ljYqGs1/ZJIvy8j9FbadCpUV4q5qnXpwdpOxk/lOG0Z7VLSkCM6haQnkE61Ho53as9N5LpI6O+/cZYqBMUAoBQCgFAe0AoBQCgFAKAUAoBQCgMXM8asMTyNyUXt1PIKPMkgfGoVKipxcmbaNJ1aiguP55EZyjtMPKhljde3usjMUIM5LOhWzG17lBe37FcFDbpTTkmtrfz3r7fQs8T0dem1CSez1Uk+rufDk/qeJm0nYtP6wGk0ynsNKWjKmx7o794xud97HlepqrLYc9rXs7PfTiQlh4dIqWxZXX9Wuvtrw9yvGY94ox2eKExd4VL/AJkdkHDG4PsjVay6r2PWpubUdJ3vx00/O81wpRnL+qns2T011t56cbFmTFyNEVldXCYrBAHXGzgmVCUk7PYEbW2GxHSjctmzd9V2X38bGVCKneKteMuDS3Pdc8lzjEGR2V1XRN2YjaSBEI16QrBu/rYbg38Rtap7cm278d2n+yHQ09lK3C97P/VjNlx049dlDlhh2lVIgq2J7JGuxA1G1ybDz5+E7y1fYatiH9Ebb978S3hMTJ2kEYxva9skrGyx3U9mdLLYbKDyBvuOZ3qSe7UxKKs3s2sY+ShkTB97VqbFEalS6WR9lNrjcX+PSkdyMT1b8BgMzxCx4eRpTMZ8JLNoKoBrSON106RffVY87+VSRGUY3atuZVgcxk14K2ME3rDEugWMbdjI/d0i6qGAFjve2/MGRFrfobjicRFIxLIYSZU7KQD2JQGKkkiwBGob7G9vGsogjRvnstuyMsa2xIhfFRqNNjCZAbNdVckLHvcAn4VLZW8iy5Ljmik1JIMUyYbGMH0xlmZJVAW6D9m+kgWvblepKN12akW7GFh86xIVm7dXD4eeXeTDsVKpdZIVjF9OrukNfmN9jWzYi3u495DafaVY+acxSI+IZhLgHnPcjGkrbUq2X2WUlTe53uCKzFRumludiEnKzV+Begie/Z9qb/k9GEmiLWLyMbX08tNlt5X570032/u3GGna1+G8s5Y7xQ5cQxmLRzOqssdwBhNSxowW4Fxz5m+5NTmlKU1u/wBkIXjGDvf/AEbThPGGXRI2NEzSxlzCBGAhut9IHfULfSdRO58KhiIKN0oWs9+v53k6E3Kzc73W787D3EY+KHMZTNJHGpwkG8jKoP56brRQlKgtlN/1P0QcoxrPafD3Zp8tcB4mhUDDy49jCCg3T1ZtTRhhdVZ1JFrePWt9Rf0tS6yjr9ePgaoPVOO5y0+n3KY8+nSOUPiQXJg/ODsZIIo5ZWQzRlLGwAtpfla9zvWXQg5K0dNdNU20tz/giq01F3lrprvWr3q3uZ2Ix7q0UC466SPIGxBEJZCqIywAgaAzai1yOQtWuNNNObp6rhr369psc2mo7e/jp9OwtJns8cJxBk7eHDTSRyMiqO3hsAJRbbUjmxINjZqy6EJS2LWclddz7PFGOmnGO3vSf1Xb4FvE5jjAYIpJDG8kck7FTBGQS+0KmUaSI1Iv4nnyrMadJqUoq9nbj9dO36GHUqXSbtdX4fTXsMjD4/EznBJ26xmWPEtI8PZyBxG6BWQ7qCQd7XAuw6Wi4U4bb2b2ate6338fxE9qpJxV7Xve3dYv5hjMVHiPVVYn1hw8MtlJiiUgzowta6gWUkf8QX3FRhCnKHSPhvXa+H14mZznGfR9u5+v8EtWuM6z2gFAKAUAoBQCgFAKAokiDbMARsdwDuNwd6w0nozKk1qhJEGFmAIuDuL7jcHejSe8Jtbi2uDjDFwiBzsWCjUR0J5msbEb3tqSdSTjstu3YUx4CJVZVjQK19QCqA1/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0xZFw4ZPkr7OnkPZ+T7vKl2LI9GHW99K3tpvYez8n3eVYuxZAYZBpsq9zZdh3drd3ptttWbsWRRBgIkZnSNFd/aZVUM3ziBc1lyk1ZswoRTukJsDG51PGjMNrsqk7b8yKKckrJhwi9Wi40Km1wDpN1uAdJta46bE1hNozZFmHL4k16I417Q3fSqjWT4tYd741lzk7Xb0MKEVeyKRlUAj7IQxdl8jQuj+m1qz0k9rau79tzHRwts2Vi8uGQLoCqEtbTYabdLcrVG7ve+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40964" name="AutoShape 4" descr="data:image/jpeg;base64,/9j/4AAQSkZJRgABAQAAAQABAAD/2wCEAAkGBxQSEhQUERQUFRQVGBIXGBgUFxUVGBUXGBUYFhgXFhcYHSggGR8lHRcYITEiJiktLi4uGB8zODMsNygtLisBCgoKDg0OGxAQGywkICYxNzctLDQtNCwtNDQvLy80LDQvNCwsLC0sLywsLy8sLCwsLDQsLCwsLCwsLCwsLCwsLP/AABEIAK0BIwMBEQACEQEDEQH/xAAcAAEAAQUBAQAAAAAAAAAAAAAABgIDBAUHAQj/xABKEAACAQIEAwQFBwoDBQkAAAABAgMAEQQFEiEGMVETIkFhBxQycYFScpGhsbLRFSMzNEJTYnOSwYKzwxckQ9LwFiU1dIOTosLx/8QAGwEBAAIDAQEAAAAAAAAAAAAAAAIFAQMEBgf/xAA3EQACAQIDBAgFAwQDAQAAAAAAAQIDEQQFIRIxQXETMlFhgaGxwTM0kdHwFBXhIkJS8QYjcmL/2gAMAwEAAhEDEQA/AO40AoBQCgFAKAUAoBQCgFAKAUAoBQCgFAKAUAoBQCgFAKAUAoBQCgFAKAUAoBQCgFAKAUAoBQCgFAKAUAoBQCgFAKAUAoBQCgFAKAUAoBQCgFAeE0BYTE6nKrvptqPgCdwvvtv5AjrWdlpXIqV3ZGRWCQoBQCgFAKAUAoBQCgFAKAUAoBQCgFAKAUAoBQCgFAKAUAoBQCgFAKAUAoCzLOFZQdtRsOl+dvfz+isqLabXAhKai0nxMXOMWUUadixtfpWCZr8tx76wGYsGNt97eYrIMjPc2MWiKKzYiY6Y1PIdZH/hUXJ62tW6jS27yl1Vv+3ic9evsWhHrPcvcz8vwgiQKCWI3LHm7HdmbzJua1Tk5O5thHZjYyaiTFAKAUAoBQCgFAKAUAoBQCgFAKAUAoBQCgFAKAUAoBQCgFAKAUAoBQCgFAY2YYQSxsjcmHMcwRuGHmDY/Cp05uElJGqtSVWDg+P55ENh4k06oMaCSjFe0XmCNrsPH3jnflVnUy9VIqpR48PsUdDN3Rk6OJWq0v8AcqxPEeFgXXEzTSb6RYqoPViQP+unOtNLLq0pWkrI662b0Ix/oe0y7wHg3laTGznVJJdUJ8FB7xHQXFgP4fOpY+cYWoQ3Lf8An5vMZZCVS+Iqb3u5EzqtLc9oBQCgFAKAUAoBQCgFAKAUAoBQCgFAKAUAoBQCgFAKAUAoBQCgFAKAUAoBQA0Bzn0hYLTMsg5SLv8AOXb7Cv0VfZXUvTcOz3PJZ7Q2ayqL+71REocOZHSNebsqj3sbf3qwnJQi5PgVlCm5zUFxZ2zBYZYo0RfZRQo9wFq8nOTnJyfE97TgoRUVuRdkS43v8CR9YqJMw5cB8mSRf8RYfWf70BgYTMHEgRiHGrTf42uCOdAbwUB7QCgFAKAUAoBQCgFAKAUAoC1iJ1jUs5CqouSdgBUZSUVd7iUISnJRirtkXxHHUINkjkcde6oPuBN/pAqulmdNPRN+RbQyWq1eUkvqxBx1ETZ45FHXutb3gG/0UjmlNvVNGZ5LVSvGSfkSbD4lZEV0IZWFwRyNWMZKa2ovQqKkJU5OMlZojMnHUQJHZS7EjmngbfKqueZwTa2X5FvHJajSe0vMycq4ujnlWIRyKW1WLabbKW8D0BrZRx8Ks1BJq5qxGVVKNN1HJNLn2m2zjMRh4mlYEhdOy2udTBdr++uqtWVKDmziw1CVeoqceJHv+3kX7qX6U/5q4P3SH+L8iz/ZKn+a8/sbbIM/XFl9COujRfVp31auVj/D9ddOGxca97Jq3ucWMwMsLs7TTv2dxrZ+OI1ZlMUpKsy7FP2SR18q0TzKEZNbL0OuGTVJRUtpaq/HibnI82XExmRVZQGK2a19gDfY+ddeHrqtHaSscGLwssNPYk76XMLN+KoYGKd53HNUt3T0Yk2Hu3Naq+OpUns733G/DZZWrx2lZLvNaOPU/cyf1LXN+6Q/xfkdbySf+a+jN/k+dRYkExk3FtSsLMt+Vx/cXFdtDEwrK8StxOEqYd2mt+58C7mmaR4dNcrWHIDmWPQAc6nVrQpR2pshQw9SvLZpq5HH48jvtDIR1JUfVc1wPNIcIvyLVZJUtrNeZmZZxjDKwRg0ZJsNVipJ5DUDt8a20cwpVHsu6NFfKa1KO0rSXdvJHeu8qyN8aZVJiFiWJQSGYkkgBRa29/Pp0rvwGIhRcnN8CozbCVMTGMaa1uafJeFTh5o5ZpohoJOhbsTsQNza3O/LwrficwhUg4RT14nPgcoqUaiqTktOCJXJnEY5am9wt9tqqS/LH5Vkf9HH8dz9lgPpoAcHPJ+kfSOg/AbfSaAzsHl6R7gXPU8/h0oDLoBQCgFAKAUAoBQCgFAKAUAoCJekWQiGJQdmk387KSPr3+AqszRvo0u8uclinVlJ8F7kNyjCiWeKNiQrtY252sTt9FVVCmqlSMHxL3E1XSoymt6R7nOEEM8ka3Ko1hfnYqDv9NMRTVOrKC3Ixharq0YzlvZLfR1KTHKpOyupHlqG/wBlWmVyexJd5SZ3FKcZcWvQhWJ9t/nv941Tz6z5v1PQw6i5L0L+UT9nPE/R0v7iQD9RNToS2KsZd5qxMNujOPamTX0hT2w6L8uQfQqk/barfM5WpJdr9NSgyWF6zl2L1aOf1RnpiZejfniPdD/qVbZV1p+HuUOebqfj7EUzD9NL/Ml++1VtX4kub9S5ofCjyXoibcFSacHIw/ZaU/QimrfL3ag33s8/msdrFRj2pepAQSdybk7knmSdyTVJe+rPS6LRG2zDLVTC4eYFtUpfVe1tr2tt5V1VaMYUYVFvZxUcRKeIqU3a0bWMngdiMWtvFZAfMW1faBWzL2+nXI1Zsk8M+a/PMucezE4rSeSItv8AFcn+30VLMpN1rdiIZPBLD37X6GJw/liTdoZWZVVe6RtqY+ZFja3LzqGEwvTXve1tDZmGNeH2dm129eXLeeQcPuR32VeoHeP9gPprfTyupLrtLlr/AAc9XO6UXanFvyX38ia4fEzlFCg2AUare1t7Vztvzq5irJK9zzs3eTdrdxTiImAvPOiD+J/7bCtkISl1U2aZ1YQV5tI1WIzjBRc5XkI8I12+nYfXXVDAV5cLc/y5w1M1w0N0r8vyxuuHMVBiY+0iS1iVIexZSOu55ix+NaK9CVGezI6sNiYYiG3E3YFaToPaAUAoBQCgFAKAUAoBQCgFAKAUAoCH+kf9HD88/cNVeadSPP2LvJPiT5e5GOGP1uD5x+41V2D+PHn7Mtsf8rU5e5VxT+uT/OH3FpjPjz/OAy/5WHL3ZIfRz7M/zo/sarDK+rLmVWeb4cmQ3E+2/wA9/vGqifWfN+pfw6i5L0LTcqi9xIk3GeO7VcL5xdp8XsP/AKmrHH1dtQ5X+pUZXQ6N1f8A1b6fiI1VcW5MvRvzxHuh/wBSrbKutPw9yhzzdT8fYimYfppf5kv32qtq/ElzfqXND4UeS9ETLhH9Qm983+WKtcD8tLxKLMvnYeHqQVapkeiJn+RpMVgcKIygK6ydZI5kjawNXDw8q2GpqPAof1kMNjKrnfXs/wBou8PcLzYedZHMZUBr6SxO4I8VFZwuCqUqim2iGOzKjXouEU7u3BfctZwYjI2IkX5IF+9y2Fl5XNddanQg3WqL3+iOHD1sTUSw9J25afV77cjWYfiEdoutLRbg8yw6NYbWB8K43ml5WtaPn9vAsP2RKm3tXl9F99e1mZ/2SxEqhjiI3DAEG7lTfxAG1Qngq9ZXlUvfnb7E4ZjhqDtGk4tdyv8Ac3+b4w4TBqLjtAiRrb5QUAke4Amr/AYbblGD3Ja+B5PN8aqUJ1Vvk9PH7I5hiJQN3bn4sdz+NeqVkjwa2pvtZgSYtPlfUfwrF0b1Rn2G54P4g9VnuTeJ7LJbwHg9v4fsJrkxmH6anpvW4s8uxLw9S0tz3nY43BAIIINiCNwQeRrzZ61O5VQCgFAKAUAoBQCgFAKAUAoBQCgFAQ/0j/o4fnn7jVV5p1I8/Yu8k68+XuRjhj9bg+cfuNVdg/jx5+zLbH/Kz5e5VxT+uT/OH3FpjPjz/OAy/wCVhy92SH0c+zP86P7Gqwyvqy5lVnm+HJkMxZ78nzpPvGqefWlzfqX9PqrkvQuY/D9nI6dCLe4gMPqIqdWGxNxIUanSU1L800KZ5y2i/wCwgQe4MxH3vqrEpOVu5WJQgo3txd/QTw6RH/Ggf6XdR9Sg/Gszhs271fzYhPacu528k/clvo354j3Q/wCpVllXWn4e5SZ5up+PsRTMP00v8yX77VW1fiS5v1Lmh8KPJeiJlwj+oTe+b/LFWuB+Wl4lFmXzsPD1IKtUyPRHUuET/ukPzT95q9Jg/gQ5Hj8y+anz9jcXrqOI1WaZHFOCGBW+9169bda11acasHCW420K86E1OD1Oc5zlT4aQo4NjfQ3g46+/qPCvO4ihKjPZe7gz12ExUMRT2lv4rsZn8L8QHDNockwsdx8gn9oeXUfHnz3YPFui9mXV9Pzic+YYBYiO1Drrz7vsWOPs9Dyd0gqncToW/ab3fgOtfQMBR6OltPe/xHyXMq36rFdGurDTx4+engYHCnBcmNHbTuUiPIixeS23dvsq+dvcPGo4rHKk9mOr8kd2Dy7bim9IkzPo3wWm2mW9va7Rr++3s/VVf+4178PoWX7dQtaxD+IvR/PAwbDap0YgWFhIpJsNQ5Eb+1sB4gDeu6hmEJq09H5FfiMtlHqarzJdwnNPhCuExg2P6CQG6NtcxavAjcgHzA5CuHEqFX/tpeK48/ud+E6Sj/1VfB+xMb1wlgL0AvQHtAeXpcHtAeXoD2gPL0B7QCgFAKAUAoCH+kf9HD88/caqvNOpHn7F3knXny9yMcMfrcHzj9xqrsH8ePP2ZbY/5WfL3KuKf1yf5w+4tMZ8ef5wGX/Kw5e7JD6OfZn+dH9jVYZX1ZcyqzzfDkyF4z2pPnSfeNU9TfLx9S/p9WPJehvOMMLpkifwkijPxUBT9Wmu3HQtOMu1L89CvyyptQlHsk/P+bmgY7VwsskbninD9nLGnyYIB9GquzGw2Jxj2RXucOX1Okpyn2yfsbr0b88R7of9SurKutPw9yvzzdT8fYimYfppf5kv32qtq/ElzfqXND4UeS9ETLhH9Qm983+WKtcD8tLxKLMvnYeHqQVapkeiJJmzkYDB6SRvJyJHXpVjXbWFpWf5ZlVh4p42tddhb4MmY4tAWYiz7FmI9k9TUMBJ9Ortks0hFYaVkuHDvKuNpmGLYBmA0x7BiBy8jWcwlLp3ZvcjGVQi8Mrpb3wLvDmDGIw+KWQkldDKSSSrBXIIv9B8jUsJTVWlOMvAhjqrw9elKC7U+9aEahF9/AC/4f8AXlUsqw0a9baqaQjrLkty8X5XNX/IMfPC4XYo61aj2YJb7ve/Ba87GJnah3wsY21i7HxJknaO/wAFRdq9xgsX+opOut13Zdy+/Hs3HzzE5YsDVjhnrKy2n3tX+i3Lt38Tt+HhCKqqLKoCgdABYCqNtt3Z6GKSVkajifiSPAqjSo7B2KjRpuCBffURW/D4eVdtRdrGjEYmNBJyI9/tRw37mf6Iv+eur9sqf5Lz+xyfulLsZRmPF8WNwmLWJJEaOLXd9IsdQsV0sbEHe9IYSVGrByad2Zli4V6U9lbkRnh31/Gp2EMrJHGSzyF3Fyx2DMDqbYWCjbrXZX6Cg9uSu3uRxYd4ivHYi7JcTaZpnc+CSPL8M5lxAuHkALNd2LKiBie9Yi5PLb4aKdCFZuvNWj2G+pXqUUqEHeXaejgfMHGuTF2k5gGWZiP8Q2Hw2p+tw6dlDTkh+ixEldz1K+HeKMThMQMJmBYqSFDObsl9lOv9tD1NyOuxFYr4anVp9JR+n5uM0MVUpVOirfUR4qT8vaNb6Nbd3U2n9WJ9m9ue9HCP6K9tf5Mqcv12zfT+DptVJbHMOEMXIc3xCtI5UNi7KXYqLS7WBNharfFQisLFpdnoU+FnJ4qSb7SrOeI8VjsScLl7FUUkF1OksBszl+apflbc7dbVilh6VCn0lbf2fnEzVxFWvU6Kjp3lc3A+PjXXFjWaQb6dcqXPQMWN/iAKwsbQk7Shp4GXgq8VeNTU2XAvFzzOcNitp11aSRpL6faVhyDCx5cwD0rVjMIoLpKfVNuDxbm+jqdZE5qvLEUAoBQCgIj6RkJiiNthJv5XRrVWZov+uL7/AGZdZJJKrJd3uiHZRixDPHIQSEa5Ate1iNr++qmhUVOpGb4F5iaTq0ZU1xQzjGCaeSVQQHa4BtewUDe3urNeoqlSU1xGFpOlRjTb1SJd6O4iI5WI2ZlAPXSN/ttVplcWoSfayjzuac4x4peu4hGM9qT50n3jVNU3y8fU9DT6seS9Caca4e+Fgk+RoB9zJb7QtXGYQvRjLst5oocrqWxNSHbfyf2uRTKcP2k8SfKdL+4G5+oGquhDbqRj3lzianR0Zy7E/wA+ptuPf1v/ANKP7z115l8bwXucWT/LeL9jY+jfniPdD/qVuyrrT8Pc5c83U/H2IpmH6aX+ZL99qravxJc36lzQ+FHkvRE14Lj1YKVR+00o+lFFW+Xq+HkuZQZrLZxcZdiXqQJfPY9D4HoapD0nI2uPzNZMNBCAwaItcm1je9rb38a6qtdTowppbjjo4aUMRUqtq0rGVwOhOLWw5LIT5C1vtIrZl6brrkac2klhn3tFzjyIjFajydEI+Fwf7fTWcyi1Wv2ojk808PbsZjcP52MMsylC3aAAWI2IBG9/f4VDC4lUVKLV77jZjsG68oSUktnfc1Dd0BentHz6fCt1eq6FFYWHOb7+zlHj3o5cHQ/V4p5hUXdSXZHjLnU3r/4t2nvF2WvBHgp7EEpa58HEjTKD8HP9Jr1eQ6YXopc/qeP/AORu+MdaPL6aeZ1fIs0TFQJMh2Ybj5LDZlPuNclWk6c3BnRRqqpBTRdx+WwzgCaNJApuA6hrHlcXrEKkoaxdiU6cZ6SVzRZ9k+Aw8Ekz4aABFNu4BqbkqjzJsK6KNWvUmoKTOarSoU4OTitDnfC2Fb1LMZf2exWO/Vr6iPgLf1CrTEyXTU495V4SL6KpLhYmXoiH+6Sfz3/y4q4cz+KuX3O3K/gvn9jRcE97N5zL7Y9aIvzD9oF2/wAJaujF6YWKju09DRhNcXJy36nVqpi6OY+mRFvhjtqKzg9dI0W+sn66t8r/AL1yKfNd8PH2MXAEnPUJ53F/f6nvU5/JP8/uIw+e/Ow6xVKXRyDIWIzLHEHcLmBBHUOavayvh4L/AMlFQ+YqeJufQ3AOzxD+OqNfgFJ+1vqrnzSX9UUdGVxWzJ950Y1VFqcwx4UZ+nZ89Sa7fKMBv/8AG1/fVvG/6F38PqVE7frlb80OoVUFuKAUAoBQFrE4dZFKuAysLEHkRUZRUlZ7iUJyhJSi7NEYxHAsJN0kkQdO6w+sX+k1Xyyym3o2vMtoZ1WStKKfke4XgaFTd3kcdNlB99hf66Qyymndtvy9BUzqtJWikvP1JNBh1RQqAKqiwAFgBVhGKirLcVM5SnJyk7tkal4GhYkmSbvEnmnib/JqulllNtvaevL7FrHOq0Ulsx05/c3ePytZYDCxbSQouLX7pBB3FvCu2rRjUp9G9xX0sRKlV6WO/Xlqa3K+EooJVlV5GK3sGK23BXwUeBNc9HAQpTU02zrxGaVa1N02kk+fuyvOOF48TJ2jvIp0qtl02sCT4qetZr4KFaW020RwuZVMPT2IpNXvrf7l/IshTC69DO2vTfXp203tawHyjU8NhI0L7Lbv7GvF46eJttJK3Z3mtm4JhZmYyS3ZmY2KWuxJNu751zyy2nKTltPXl9jrhnNaMVHZjou/h4m4yXKVw0ZjRmYFi12te5AHgB0rrw9BUY7KZw4rEyxE9uSS04GFm3CkE7F+8jnmUI38yCCL+daa2BpVXtbn3G/DZnWoR2VZrsZrU4DjvvNIR5BB9dq0LK4X1k/I6nndS2kF5khyrKYsOumJbX5k7s3vJ/8Ayu6jQhSVoIrMRiateW1Ud/Q9zTKosQumVbgbgjYqeoIrNajCqrTQw+IqUJbVNkdPAyBgVlktvzCG3TwFz+FctPL4U57cZO63bvr4cO87a2bVKsOjlFWe/fquzx3PuuZmXcGwRsGYtIRuNdtN+ukDf43pSy+lB3d2+8xWzatUjsxtFd356G1zrKo8TC8Mo7rDmOakbhl8wasqVSVOSlEqKtKNSLjI5h6jmGUSM0QMsJ5lVZ4383Ubo3n9Z5VcbeHxcbS0fn/JTbGIwkv6dV+fQz/9qjWscMuv+YbfRpvWv9rV+tpyNv7q7dQwGwmYZtIplBihB2JVkjTzVTvI1vH6xWzbw+Ei9nV+f8GtwxGLa2tF+fUmWeZQmGyqeGEGyxt5szEgljbmTXBSqupiYzl2lhUpKnh3CPYYnolQjCSAgj8+/MEf8OLrWzMneqrdnuzTliapO/b7I1vGfDk8OJ9ewQJN9TqouytaxYL+0rDmPf1224XEQnT6GqQxWHqQqdNS8ShPSmQul8N+cGxtJYavcVuPdWXleuktCKzTTWGpj5Pk2JzLFDE41SkKkWVlKhgpuI0U76b82PP7JVa1PDU+jpb/AM3/AGI06NTE1OkqqyMjjvJJ4cUuOwqs26ltK6ijqNNyo3KkbH49ajg69OdLoahLGUKkKirUyzL6UJWTRHh1Ex2vqLAHqEtc+69Z/bIp3ctCLzOTjZR1L3B/DcscWJxWJBV3hmCq2zWYFmdh4EkDb39axicTGU404bk1/BPC4aUYyqT3tM1fB2ZzYbAyy4dNZXERa10lroYje+ncb238K3YqnCpWjGbtozThKk6dFygr6+RsJ/Sg7rpgw4Ep2BLmSx8kVQTWpZYk7zlp9DZLM21aMdTP4A4alErYzF6hK2rQH2a7e07DwJBIA8ATtyrXjcTDZ6GnuNuCw01Lpqm9nQarCzFAKAUAoBQCgFAKAUAoBQCgFAKA8vQHtAKAUAoBQCgFAeEUB5oFDFj0ChkEUAAoD2gKOzHQUMWK6GRQFOgUMWMTOP1eb+XL9w1spdePNEanUfIhXoc/QT/zF+4K78z68eRXZX8OXM6AEFVhaWKqAUAoBQCgFAa7iHNlwmGmxDi6woz26kDZfibD40BxbLsvz3MMM2ZJjWjJ7R4oFLoGVTyVB3bbELqvew33vQHU/Rxn0uOwEU2IQpN3kkBUrdlNtQB5ahY9NzQEnoCOZ5xzgMHKIcTiUSQ27tmYrfca9IOj42oDfYXEpIivGyujgMrKQVZSLggjmDQF2gItj/SHlsPadpiowYn7N1AdmD3II0qpJsVNyBYWoCQ5fjo541lhdXjcAqym4YeVAXyaA4nwzn75jn8jDHssMT/mIV19niEUMCAoIA2BYkg7mgO20BrM+z/D4KPtcVKsSXsC17sbXsqjdjbwAoCnh7iLDY6PtMJKsqA2NrgqedmVgCvxFAbWgNTmvEuFw0iRYiZIndXdQ9xdUBLG/IABTzNAX8kzeHFwpPh31xPq0tZlvpdkbZgD7SkUBn0BGD6Qcu9Y9W9bj7a+m3e06r209pbRe+1r86Ak9AWcXiViR5JDpRFZ2J5KqjUxPuANARl/STlY7O+Mi/O30+0QLErdzbuC4O7WoCVg0B7QEYX0gZccT6sMVGZr6bd7TqvbT2ltF77WvQEnoCiWQKCzEBQCSSbAAbkknkKAjuT8e5fipjBBio3l3AWzLrI37jMAH5H2SaAkOIiDqytuGBU+GxFjWU2ndGGrqzNTgcuwuXRSMtoYvbdnckCwtcljtWyrWnVd5s10qMKStBGPw9xxgcc7R4XELI63OmzoxA5lQ4GoeYvWo2kioBQCgFAKAUBEfSzCXyjGhb3EerborqzfUDQFn0bZpEMlw0uoaIYSHPyTEDrv05X+NAbvhTiOLMIBiMOHEZZlHaKFJK87C52vt8KA3BoDiHo+yPD49s6lxsaySGWVbvuYx+cN0J3QggWI5aR0oCT+gHEM2VKGvZJplW/ye6+3+JmoDpNAcG4Q4ew2Jn4gfERLI0cmJCFhfRqacll6NdRvzFtqAnPoKP8A3PB8+f8AzWoCfsKA476MMqgXO810wxjsH/M2RR2V2dT2e3duNtvCgOx0Bxf0pzTPnuXxRwJidERkjhkYKjuTIWuTtsI0O/yRQGy4ByjGx5xiMTNhEwsM8JDxxyxuokUx2bSpvc2bwt3j1oDq1Acj9JmVxYrPMqgnXVG6y6luRqClmsSN7XAoDqOV5bFholigRY411aUXYDUxY2+JJ+NAYHGuJeLL8ZJHs6QTspHMERtYi1AcIyXJsZiskWCDLoWSRmcYsyxrIWWcgkq1iNlMdr8t6A75wssoweGGI/TCGISbhu+EAO4JB38b0Bb4z/8AD8b/AOWxX+S9AcGjyDDjhdsV2SesGYfnSLuPz4jsG8Bp8Bt40B3/AIYcnB4YncmGAn/21oDG45xLx5djHjuHXDzlSOakRt3h7ufwoDmfBvBOW4nI4HxJSIszO2JDRxyK4lZdHaOCLbBbcvjvQHZILaVsdQsLNe+oW538b0BCPTbiGTJ8ToJGowobfJaVQw+I2+NAc4mybMMRhMuMGXQQ+r+ryxYhJotUg0Brm5HtGzkX5igPoFaAifpRyOTG5dNBEyq7GNl1kKrlHDaCTyvbbzAoDn/BuahcywcGZ5b6tjERo4JotUakBGXvRg6XBGoagSLnkPADtooBQCgFAKAUBbnjVlZXAKkEEHkQRYg+VqA43i/Q7FqdcPmbRYWRgzQe343tftAGt4FlJFhzoDqGQYXDYPDx4eBkWOMWF3Uk73LMfEkkk+ZoDP8AXo/3if1L+NAcz4j9GqTYiebCZicKuKv6xEoDrJfdrWddid7G+7NvY2oCccL5fhsBho8NA66Iwd2dSzEkszMepJJ8uXIUBtfXo/3if1L+NAQzh7hKPCtmTeto/r7SN7Kr2Woyn5Z127Ty9nz2A2XAmUR5bg0wvrCS6DIddljvrYt7OpuV+tASH16P94n9S/jQET4Z4bjwmNxuL9aR/XG1aLKvZ94tbVrOrn0FASz16P8AeJ/Uv40BEuOuF4cwMMseKGGxWHN4pkIYgEglWXULjbbfbfncggWuCuFI8FNNisRjPWsXOArytpQBBY6VUE+Kr4/srYDxAmXr0f7xP6l/GgIvnXD8eIzHB471lF9VDjs7K3aagw9vWNPPoeVAScY6P94n9S/jQFE+IhdWVnjKsCpBZbEEWIO/SgOXf7LVAbDrmjjL2k7Q4ayk8w2ntNfUA30+HK+9AdPwksESLHG0aoiqqgMtgqiwA36CgLGddniMPND2yL20Useq6tp1oU1WuL2ve1xQEMHAcf5H/Jfrqe3q7bQv73tbdn2nw9qgJrlTRwwxRdqjdmiJquovpULe1za9qAvYmeGRGR2jZHDKwLLYqwsQd+lAcrj9E0QYRHMnbACTtfVTbc9C+u3+LTf470B1hcZEAAHjAH8S/jQGDnuGw2Lglw8zoY5VKtZ1BHiCD4EEAj3UBAMs9GwDwDF5mcThcKwaHDkKgBB7oZtZuBytbcdBtQHTRjo/3if1L+NAaTjPJ8PmWFfDSzKgbSyurKSjKbggE7+II6E8udARzIuCymLhxWOzL1xsMpSBSqRBLgrdrMdRsffcC5NAdDilVhdSCPIg/ZQFygFAKAUAoBQHlALUAtQA0BahxKsWCkEodLDodIax+DA/GsKSd7cCUoSik2t+70LtZIigLOKxSxgFzYFkUc/aZgqjbqSKw5JbyUYOTsi9WSIoBQFmTForIrOoZ7hASAWIFzpHjYUM2ZeoYFAY2YY6OBC8rBVFhc9TsAANyT0FAU5bmcWIUtC4YA6TzBVrA6WU7qdxsaNWBdbFIJBGXXtCpYLcaioNiQOlzS3EF6gBoDGbHxiQxmRe0CdoVuNWi9tVul/Gs7MrXsR243tcxMBxBh5tGiQfnGZUDXQuVAY6AwBYWYG423FTlRnHeiEa0JbmbStZtNXmfEOGw76J5ljYqGs1/ZJIvy8j9FbadCpUV4q5qnXpwdpOxk/lOG0Z7VLSkCM6haQnkE61Ho53as9N5LpI6O+/cZYqBMUAoBQCgFAe0AoBQCgFAKAUAoBQCgMXM8asMTyNyUXt1PIKPMkgfGoVKipxcmbaNJ1aiguP55EZyjtMPKhljde3usjMUIM5LOhWzG17lBe37FcFDbpTTkmtrfz3r7fQs8T0dem1CSez1Uk+rufDk/qeJm0nYtP6wGk0ynsNKWjKmx7o794xud97HlepqrLYc9rXs7PfTiQlh4dIqWxZXX9Wuvtrw9yvGY94ox2eKExd4VL/AJkdkHDG4PsjVay6r2PWpubUdJ3vx00/O81wpRnL+qns2T011t56cbFmTFyNEVldXCYrBAHXGzgmVCUk7PYEbW2GxHSjctmzd9V2X38bGVCKneKteMuDS3Pdc8lzjEGR2V1XRN2YjaSBEI16QrBu/rYbg38Rtap7cm278d2n+yHQ09lK3C97P/VjNlx049dlDlhh2lVIgq2J7JGuxA1G1ybDz5+E7y1fYatiH9Ebb978S3hMTJ2kEYxva9skrGyx3U9mdLLYbKDyBvuOZ3qSe7UxKKs3s2sY+ShkTB97VqbFEalS6WR9lNrjcX+PSkdyMT1b8BgMzxCx4eRpTMZ8JLNoKoBrSON106RffVY87+VSRGUY3atuZVgcxk14K2ME3rDEugWMbdjI/d0i6qGAFjve2/MGRFrfobjicRFIxLIYSZU7KQD2JQGKkkiwBGob7G9vGsogjRvnstuyMsa2xIhfFRqNNjCZAbNdVckLHvcAn4VLZW8iy5Ljmik1JIMUyYbGMH0xlmZJVAW6D9m+kgWvblepKN12akW7GFh86xIVm7dXD4eeXeTDsVKpdZIVjF9OrukNfmN9jWzYi3u495DafaVY+acxSI+IZhLgHnPcjGkrbUq2X2WUlTe53uCKzFRumludiEnKzV+Begie/Z9qb/k9GEmiLWLyMbX08tNlt5X570032/u3GGna1+G8s5Y7xQ5cQxmLRzOqssdwBhNSxowW4Fxz5m+5NTmlKU1u/wBkIXjGDvf/AEbThPGGXRI2NEzSxlzCBGAhut9IHfULfSdRO58KhiIKN0oWs9+v53k6E3Kzc73W787D3EY+KHMZTNJHGpwkG8jKoP56brRQlKgtlN/1P0QcoxrPafD3Zp8tcB4mhUDDy49jCCg3T1ZtTRhhdVZ1JFrePWt9Rf0tS6yjr9ePgaoPVOO5y0+n3KY8+nSOUPiQXJg/ODsZIIo5ZWQzRlLGwAtpfla9zvWXQg5K0dNdNU20tz/giq01F3lrprvWr3q3uZ2Ix7q0UC466SPIGxBEJZCqIywAgaAzai1yOQtWuNNNObp6rhr369psc2mo7e/jp9OwtJns8cJxBk7eHDTSRyMiqO3hsAJRbbUjmxINjZqy6EJS2LWclddz7PFGOmnGO3vSf1Xb4FvE5jjAYIpJDG8kck7FTBGQS+0KmUaSI1Iv4nnyrMadJqUoq9nbj9dO36GHUqXSbtdX4fTXsMjD4/EznBJ26xmWPEtI8PZyBxG6BWQ7qCQd7XAuw6Wi4U4bb2b2ate6338fxE9qpJxV7Xve3dYv5hjMVHiPVVYn1hw8MtlJiiUgzowta6gWUkf8QX3FRhCnKHSPhvXa+H14mZznGfR9u5+v8EtWuM6z2gFAKAUAoBQCgFAKAokiDbMARsdwDuNwd6w0nozKk1qhJEGFmAIuDuL7jcHejSe8Jtbi2uDjDFwiBzsWCjUR0J5msbEb3tqSdSTjstu3YUx4CJVZVjQK19QCqA1/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0xZFw4ZPkr7OnkPZ+T7vKl2LI9GHW99K3tpvYez8n3eVYuxZAYZBpsq9zZdh3drd3ptttWbsWRRBgIkZnSNFd/aZVUM3ziBc1lyk1ZswoRTukJsDG51PGjMNrsqk7b8yKKckrJhwi9Wi40Km1wDpN1uAdJta46bE1hNozZFmHL4k16I417Q3fSqjWT4tYd741lzk7Xb0MKEVeyKRlUAj7IQxdl8jQuj+m1qz0k9rau79tzHRwts2Vi8uGQLoCqEtbTYabdLcrVG7ve+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40966" name="AutoShape 6" descr="data:image/jpeg;base64,/9j/4AAQSkZJRgABAQAAAQABAAD/2wCEAAkGBxQSEhQUERQUFRQVGBIXGBgUFxUVGBUXGBUYFhgXFhcYHSggGR8lHRcYITEiJiktLi4uGB8zODMsNygtLisBCgoKDg0OGxAQGywkICYxNzctLDQtNCwtNDQvLy80LDQvNCwsLC0sLywsLy8sLCwsLDQsLCwsLCwsLCwsLCwsLP/AABEIAK0BIwMBEQACEQEDEQH/xAAcAAEAAQUBAQAAAAAAAAAAAAAABgIDBAUHAQj/xABKEAACAQIEAwQFBwoDBQkAAAABAgMAEQQFEiEGMVETIkFhBxQycYFScpGhsbLRFSMzNEJTYnOSwYKzwxckQ9LwFiU1dIOTosLx/8QAGwEBAAIDAQEAAAAAAAAAAAAAAAIFAQMEBgf/xAA3EQACAQIDBAgFAwQDAQAAAAAAAQIDEQQFIRIxQXETMlFhgaGxwTM0kdHwFBXhIkJS8QYjcmL/2gAMAwEAAhEDEQA/AO40AoBQCgFAKAUAoBQCgFAKAUAoBQCgFAKAUAoBQCgFAKAUAoBQCgFAKAUAoBQCgFAKAUAoBQCgFAKAUAoBQCgFAKAUAoBQCgFAKAUAoBQCgFAeE0BYTE6nKrvptqPgCdwvvtv5AjrWdlpXIqV3ZGRWCQoBQCgFAKAUAoBQCgFAKAUAoBQCgFAKAUAoBQCgFAKAUAoBQCgFAKAUAoCzLOFZQdtRsOl+dvfz+isqLabXAhKai0nxMXOMWUUadixtfpWCZr8tx76wGYsGNt97eYrIMjPc2MWiKKzYiY6Y1PIdZH/hUXJ62tW6jS27yl1Vv+3ic9evsWhHrPcvcz8vwgiQKCWI3LHm7HdmbzJua1Tk5O5thHZjYyaiTFAKAUAoBQCgFAKAUAoBQCgFAKAUAoBQCgFAKAUAoBQCgFAKAUAoBQCgFAY2YYQSxsjcmHMcwRuGHmDY/Cp05uElJGqtSVWDg+P55ENh4k06oMaCSjFe0XmCNrsPH3jnflVnUy9VIqpR48PsUdDN3Rk6OJWq0v8AcqxPEeFgXXEzTSb6RYqoPViQP+unOtNLLq0pWkrI662b0Ix/oe0y7wHg3laTGznVJJdUJ8FB7xHQXFgP4fOpY+cYWoQ3Lf8An5vMZZCVS+Iqb3u5EzqtLc9oBQCgFAKAUAoBQCgFAKAUAoBQCgFAKAUAoBQCgFAKAUAoBQCgFAKAUAoBQA0Bzn0hYLTMsg5SLv8AOXb7Cv0VfZXUvTcOz3PJZ7Q2ayqL+71REocOZHSNebsqj3sbf3qwnJQi5PgVlCm5zUFxZ2zBYZYo0RfZRQo9wFq8nOTnJyfE97TgoRUVuRdkS43v8CR9YqJMw5cB8mSRf8RYfWf70BgYTMHEgRiHGrTf42uCOdAbwUB7QCgFAKAUAoBQCgFAKAUAoC1iJ1jUs5CqouSdgBUZSUVd7iUISnJRirtkXxHHUINkjkcde6oPuBN/pAqulmdNPRN+RbQyWq1eUkvqxBx1ETZ45FHXutb3gG/0UjmlNvVNGZ5LVSvGSfkSbD4lZEV0IZWFwRyNWMZKa2ovQqKkJU5OMlZojMnHUQJHZS7EjmngbfKqueZwTa2X5FvHJajSe0vMycq4ujnlWIRyKW1WLabbKW8D0BrZRx8Ks1BJq5qxGVVKNN1HJNLn2m2zjMRh4mlYEhdOy2udTBdr++uqtWVKDmziw1CVeoqceJHv+3kX7qX6U/5q4P3SH+L8iz/ZKn+a8/sbbIM/XFl9COujRfVp31auVj/D9ddOGxca97Jq3ucWMwMsLs7TTv2dxrZ+OI1ZlMUpKsy7FP2SR18q0TzKEZNbL0OuGTVJRUtpaq/HibnI82XExmRVZQGK2a19gDfY+ddeHrqtHaSscGLwssNPYk76XMLN+KoYGKd53HNUt3T0Yk2Hu3Naq+OpUns733G/DZZWrx2lZLvNaOPU/cyf1LXN+6Q/xfkdbySf+a+jN/k+dRYkExk3FtSsLMt+Vx/cXFdtDEwrK8StxOEqYd2mt+58C7mmaR4dNcrWHIDmWPQAc6nVrQpR2pshQw9SvLZpq5HH48jvtDIR1JUfVc1wPNIcIvyLVZJUtrNeZmZZxjDKwRg0ZJsNVipJ5DUDt8a20cwpVHsu6NFfKa1KO0rSXdvJHeu8qyN8aZVJiFiWJQSGYkkgBRa29/Pp0rvwGIhRcnN8CozbCVMTGMaa1uafJeFTh5o5ZpohoJOhbsTsQNza3O/LwrficwhUg4RT14nPgcoqUaiqTktOCJXJnEY5am9wt9tqqS/LH5Vkf9HH8dz9lgPpoAcHPJ+kfSOg/AbfSaAzsHl6R7gXPU8/h0oDLoBQCgFAKAUAoBQCgFAKAUAoCJekWQiGJQdmk387KSPr3+AqszRvo0u8uclinVlJ8F7kNyjCiWeKNiQrtY252sTt9FVVCmqlSMHxL3E1XSoymt6R7nOEEM8ka3Ko1hfnYqDv9NMRTVOrKC3Ixharq0YzlvZLfR1KTHKpOyupHlqG/wBlWmVyexJd5SZ3FKcZcWvQhWJ9t/nv941Tz6z5v1PQw6i5L0L+UT9nPE/R0v7iQD9RNToS2KsZd5qxMNujOPamTX0hT2w6L8uQfQqk/barfM5WpJdr9NSgyWF6zl2L1aOf1RnpiZejfniPdD/qVbZV1p+HuUOebqfj7EUzD9NL/Ml++1VtX4kub9S5ofCjyXoibcFSacHIw/ZaU/QimrfL3ag33s8/msdrFRj2pepAQSdybk7knmSdyTVJe+rPS6LRG2zDLVTC4eYFtUpfVe1tr2tt5V1VaMYUYVFvZxUcRKeIqU3a0bWMngdiMWtvFZAfMW1faBWzL2+nXI1Zsk8M+a/PMucezE4rSeSItv8AFcn+30VLMpN1rdiIZPBLD37X6GJw/liTdoZWZVVe6RtqY+ZFja3LzqGEwvTXve1tDZmGNeH2dm129eXLeeQcPuR32VeoHeP9gPprfTyupLrtLlr/AAc9XO6UXanFvyX38ia4fEzlFCg2AUare1t7Vztvzq5irJK9zzs3eTdrdxTiImAvPOiD+J/7bCtkISl1U2aZ1YQV5tI1WIzjBRc5XkI8I12+nYfXXVDAV5cLc/y5w1M1w0N0r8vyxuuHMVBiY+0iS1iVIexZSOu55ix+NaK9CVGezI6sNiYYiG3E3YFaToPaAUAoBQCgFAKAUAoBQCgFAKAUAoCH+kf9HD88/cNVeadSPP2LvJPiT5e5GOGP1uD5x+41V2D+PHn7Mtsf8rU5e5VxT+uT/OH3FpjPjz/OAy/5WHL3ZIfRz7M/zo/sarDK+rLmVWeb4cmQ3E+2/wA9/vGqifWfN+pfw6i5L0LTcqi9xIk3GeO7VcL5xdp8XsP/AKmrHH1dtQ5X+pUZXQ6N1f8A1b6fiI1VcW5MvRvzxHuh/wBSrbKutPw9yhzzdT8fYimYfppf5kv32qtq/ElzfqXND4UeS9ETLhH9Qm983+WKtcD8tLxKLMvnYeHqQVapkeiJn+RpMVgcKIygK6ydZI5kjawNXDw8q2GpqPAof1kMNjKrnfXs/wBou8PcLzYedZHMZUBr6SxO4I8VFZwuCqUqim2iGOzKjXouEU7u3BfctZwYjI2IkX5IF+9y2Fl5XNddanQg3WqL3+iOHD1sTUSw9J25afV77cjWYfiEdoutLRbg8yw6NYbWB8K43ml5WtaPn9vAsP2RKm3tXl9F99e1mZ/2SxEqhjiI3DAEG7lTfxAG1Qngq9ZXlUvfnb7E4ZjhqDtGk4tdyv8Ac3+b4w4TBqLjtAiRrb5QUAke4Amr/AYbblGD3Ja+B5PN8aqUJ1Vvk9PH7I5hiJQN3bn4sdz+NeqVkjwa2pvtZgSYtPlfUfwrF0b1Rn2G54P4g9VnuTeJ7LJbwHg9v4fsJrkxmH6anpvW4s8uxLw9S0tz3nY43BAIIINiCNwQeRrzZ61O5VQCgFAKAUAoBQCgFAKAUAoBQCgFAQ/0j/o4fnn7jVV5p1I8/Yu8k68+XuRjhj9bg+cfuNVdg/jx5+zLbH/Kz5e5VxT+uT/OH3FpjPjz/OAy/wCVhy92SH0c+zP86P7Gqwyvqy5lVnm+HJkMxZ78nzpPvGqefWlzfqX9PqrkvQuY/D9nI6dCLe4gMPqIqdWGxNxIUanSU1L800KZ5y2i/wCwgQe4MxH3vqrEpOVu5WJQgo3txd/QTw6RH/Ggf6XdR9Sg/Gszhs271fzYhPacu528k/clvo354j3Q/wCpVllXWn4e5SZ5up+PsRTMP00v8yX77VW1fiS5v1Lmh8KPJeiJlwj+oTe+b/LFWuB+Wl4lFmXzsPD1IKtUyPRHUuET/ukPzT95q9Jg/gQ5Hj8y+anz9jcXrqOI1WaZHFOCGBW+9169bda11acasHCW420K86E1OD1Oc5zlT4aQo4NjfQ3g46+/qPCvO4ihKjPZe7gz12ExUMRT2lv4rsZn8L8QHDNockwsdx8gn9oeXUfHnz3YPFui9mXV9Pzic+YYBYiO1Drrz7vsWOPs9Dyd0gqncToW/ab3fgOtfQMBR6OltPe/xHyXMq36rFdGurDTx4+engYHCnBcmNHbTuUiPIixeS23dvsq+dvcPGo4rHKk9mOr8kd2Dy7bim9IkzPo3wWm2mW9va7Rr++3s/VVf+4178PoWX7dQtaxD+IvR/PAwbDap0YgWFhIpJsNQ5Eb+1sB4gDeu6hmEJq09H5FfiMtlHqarzJdwnNPhCuExg2P6CQG6NtcxavAjcgHzA5CuHEqFX/tpeK48/ud+E6Sj/1VfB+xMb1wlgL0AvQHtAeXpcHtAeXoD2gPL0B7QCgFAKAUAoCH+kf9HD88/caqvNOpHn7F3knXny9yMcMfrcHzj9xqrsH8ePP2ZbY/5WfL3KuKf1yf5w+4tMZ8ef5wGX/Kw5e7JD6OfZn+dH9jVYZX1ZcyqzzfDkyF4z2pPnSfeNU9TfLx9S/p9WPJehvOMMLpkifwkijPxUBT9Wmu3HQtOMu1L89CvyyptQlHsk/P+bmgY7VwsskbninD9nLGnyYIB9GquzGw2Jxj2RXucOX1Okpyn2yfsbr0b88R7of9SurKutPw9yvzzdT8fYimYfppf5kv32qtq/ElzfqXND4UeS9ETLhH9Qm983+WKtcD8tLxKLMvnYeHqQVapkeiJJmzkYDB6SRvJyJHXpVjXbWFpWf5ZlVh4p42tddhb4MmY4tAWYiz7FmI9k9TUMBJ9Ortks0hFYaVkuHDvKuNpmGLYBmA0x7BiBy8jWcwlLp3ZvcjGVQi8Mrpb3wLvDmDGIw+KWQkldDKSSSrBXIIv9B8jUsJTVWlOMvAhjqrw9elKC7U+9aEahF9/AC/4f8AXlUsqw0a9baqaQjrLkty8X5XNX/IMfPC4XYo61aj2YJb7ve/Ba87GJnah3wsY21i7HxJknaO/wAFRdq9xgsX+opOut13Zdy+/Hs3HzzE5YsDVjhnrKy2n3tX+i3Lt38Tt+HhCKqqLKoCgdABYCqNtt3Z6GKSVkajifiSPAqjSo7B2KjRpuCBffURW/D4eVdtRdrGjEYmNBJyI9/tRw37mf6Iv+eur9sqf5Lz+xyfulLsZRmPF8WNwmLWJJEaOLXd9IsdQsV0sbEHe9IYSVGrByad2Zli4V6U9lbkRnh31/Gp2EMrJHGSzyF3Fyx2DMDqbYWCjbrXZX6Cg9uSu3uRxYd4ivHYi7JcTaZpnc+CSPL8M5lxAuHkALNd2LKiBie9Yi5PLb4aKdCFZuvNWj2G+pXqUUqEHeXaejgfMHGuTF2k5gGWZiP8Q2Hw2p+tw6dlDTkh+ixEldz1K+HeKMThMQMJmBYqSFDObsl9lOv9tD1NyOuxFYr4anVp9JR+n5uM0MVUpVOirfUR4qT8vaNb6Nbd3U2n9WJ9m9ue9HCP6K9tf5Mqcv12zfT+DptVJbHMOEMXIc3xCtI5UNi7KXYqLS7WBNharfFQisLFpdnoU+FnJ4qSb7SrOeI8VjsScLl7FUUkF1OksBszl+apflbc7dbVilh6VCn0lbf2fnEzVxFWvU6Kjp3lc3A+PjXXFjWaQb6dcqXPQMWN/iAKwsbQk7Shp4GXgq8VeNTU2XAvFzzOcNitp11aSRpL6faVhyDCx5cwD0rVjMIoLpKfVNuDxbm+jqdZE5qvLEUAoBQCgIj6RkJiiNthJv5XRrVWZov+uL7/AGZdZJJKrJd3uiHZRixDPHIQSEa5Ate1iNr++qmhUVOpGb4F5iaTq0ZU1xQzjGCaeSVQQHa4BtewUDe3urNeoqlSU1xGFpOlRjTb1SJd6O4iI5WI2ZlAPXSN/ttVplcWoSfayjzuac4x4peu4hGM9qT50n3jVNU3y8fU9DT6seS9Caca4e+Fgk+RoB9zJb7QtXGYQvRjLst5oocrqWxNSHbfyf2uRTKcP2k8SfKdL+4G5+oGquhDbqRj3lzianR0Zy7E/wA+ptuPf1v/ANKP7z115l8bwXucWT/LeL9jY+jfniPdD/qVuyrrT8Pc5c83U/H2IpmH6aX+ZL99qravxJc36lzQ+FHkvRE14Lj1YKVR+00o+lFFW+Xq+HkuZQZrLZxcZdiXqQJfPY9D4HoapD0nI2uPzNZMNBCAwaItcm1je9rb38a6qtdTowppbjjo4aUMRUqtq0rGVwOhOLWw5LIT5C1vtIrZl6brrkac2klhn3tFzjyIjFajydEI+Fwf7fTWcyi1Wv2ojk808PbsZjcP52MMsylC3aAAWI2IBG9/f4VDC4lUVKLV77jZjsG68oSUktnfc1Dd0BentHz6fCt1eq6FFYWHOb7+zlHj3o5cHQ/V4p5hUXdSXZHjLnU3r/4t2nvF2WvBHgp7EEpa58HEjTKD8HP9Jr1eQ6YXopc/qeP/AORu+MdaPL6aeZ1fIs0TFQJMh2Ybj5LDZlPuNclWk6c3BnRRqqpBTRdx+WwzgCaNJApuA6hrHlcXrEKkoaxdiU6cZ6SVzRZ9k+Aw8Ekz4aABFNu4BqbkqjzJsK6KNWvUmoKTOarSoU4OTitDnfC2Fb1LMZf2exWO/Vr6iPgLf1CrTEyXTU495V4SL6KpLhYmXoiH+6Sfz3/y4q4cz+KuX3O3K/gvn9jRcE97N5zL7Y9aIvzD9oF2/wAJaujF6YWKju09DRhNcXJy36nVqpi6OY+mRFvhjtqKzg9dI0W+sn66t8r/AL1yKfNd8PH2MXAEnPUJ53F/f6nvU5/JP8/uIw+e/Ow6xVKXRyDIWIzLHEHcLmBBHUOavayvh4L/AMlFQ+YqeJufQ3AOzxD+OqNfgFJ+1vqrnzSX9UUdGVxWzJ950Y1VFqcwx4UZ+nZ89Sa7fKMBv/8AG1/fVvG/6F38PqVE7frlb80OoVUFuKAUAoBQFrE4dZFKuAysLEHkRUZRUlZ7iUJyhJSi7NEYxHAsJN0kkQdO6w+sX+k1Xyyym3o2vMtoZ1WStKKfke4XgaFTd3kcdNlB99hf66Qyymndtvy9BUzqtJWikvP1JNBh1RQqAKqiwAFgBVhGKirLcVM5SnJyk7tkal4GhYkmSbvEnmnib/JqulllNtvaevL7FrHOq0Ulsx05/c3ePytZYDCxbSQouLX7pBB3FvCu2rRjUp9G9xX0sRKlV6WO/Xlqa3K+EooJVlV5GK3sGK23BXwUeBNc9HAQpTU02zrxGaVa1N02kk+fuyvOOF48TJ2jvIp0qtl02sCT4qetZr4KFaW020RwuZVMPT2IpNXvrf7l/IshTC69DO2vTfXp203tawHyjU8NhI0L7Lbv7GvF46eJttJK3Z3mtm4JhZmYyS3ZmY2KWuxJNu751zyy2nKTltPXl9jrhnNaMVHZjou/h4m4yXKVw0ZjRmYFi12te5AHgB0rrw9BUY7KZw4rEyxE9uSS04GFm3CkE7F+8jnmUI38yCCL+daa2BpVXtbn3G/DZnWoR2VZrsZrU4DjvvNIR5BB9dq0LK4X1k/I6nndS2kF5khyrKYsOumJbX5k7s3vJ/8Ayu6jQhSVoIrMRiateW1Ud/Q9zTKosQumVbgbgjYqeoIrNajCqrTQw+IqUJbVNkdPAyBgVlktvzCG3TwFz+FctPL4U57cZO63bvr4cO87a2bVKsOjlFWe/fquzx3PuuZmXcGwRsGYtIRuNdtN+ukDf43pSy+lB3d2+8xWzatUjsxtFd356G1zrKo8TC8Mo7rDmOakbhl8wasqVSVOSlEqKtKNSLjI5h6jmGUSM0QMsJ5lVZ4383Ubo3n9Z5VcbeHxcbS0fn/JTbGIwkv6dV+fQz/9qjWscMuv+YbfRpvWv9rV+tpyNv7q7dQwGwmYZtIplBihB2JVkjTzVTvI1vH6xWzbw+Ei9nV+f8GtwxGLa2tF+fUmWeZQmGyqeGEGyxt5szEgljbmTXBSqupiYzl2lhUpKnh3CPYYnolQjCSAgj8+/MEf8OLrWzMneqrdnuzTliapO/b7I1vGfDk8OJ9ewQJN9TqouytaxYL+0rDmPf1224XEQnT6GqQxWHqQqdNS8ShPSmQul8N+cGxtJYavcVuPdWXleuktCKzTTWGpj5Pk2JzLFDE41SkKkWVlKhgpuI0U76b82PP7JVa1PDU+jpb/AM3/AGI06NTE1OkqqyMjjvJJ4cUuOwqs26ltK6ijqNNyo3KkbH49ajg69OdLoahLGUKkKirUyzL6UJWTRHh1Ex2vqLAHqEtc+69Z/bIp3ctCLzOTjZR1L3B/DcscWJxWJBV3hmCq2zWYFmdh4EkDb39axicTGU404bk1/BPC4aUYyqT3tM1fB2ZzYbAyy4dNZXERa10lroYje+ncb238K3YqnCpWjGbtozThKk6dFygr6+RsJ/Sg7rpgw4Ep2BLmSx8kVQTWpZYk7zlp9DZLM21aMdTP4A4alErYzF6hK2rQH2a7e07DwJBIA8ATtyrXjcTDZ6GnuNuCw01Lpqm9nQarCzFAKAUAoBQCgFAKAUAoBQCgFAKA8vQHtAKAUAoBQCgFAeEUB5oFDFj0ChkEUAAoD2gKOzHQUMWK6GRQFOgUMWMTOP1eb+XL9w1spdePNEanUfIhXoc/QT/zF+4K78z68eRXZX8OXM6AEFVhaWKqAUAoBQCgFAa7iHNlwmGmxDi6woz26kDZfibD40BxbLsvz3MMM2ZJjWjJ7R4oFLoGVTyVB3bbELqvew33vQHU/Rxn0uOwEU2IQpN3kkBUrdlNtQB5ahY9NzQEnoCOZ5xzgMHKIcTiUSQ27tmYrfca9IOj42oDfYXEpIivGyujgMrKQVZSLggjmDQF2gItj/SHlsPadpiowYn7N1AdmD3II0qpJsVNyBYWoCQ5fjo541lhdXjcAqym4YeVAXyaA4nwzn75jn8jDHssMT/mIV19niEUMCAoIA2BYkg7mgO20BrM+z/D4KPtcVKsSXsC17sbXsqjdjbwAoCnh7iLDY6PtMJKsqA2NrgqedmVgCvxFAbWgNTmvEuFw0iRYiZIndXdQ9xdUBLG/IABTzNAX8kzeHFwpPh31xPq0tZlvpdkbZgD7SkUBn0BGD6Qcu9Y9W9bj7a+m3e06r209pbRe+1r86Ak9AWcXiViR5JDpRFZ2J5KqjUxPuANARl/STlY7O+Mi/O30+0QLErdzbuC4O7WoCVg0B7QEYX0gZccT6sMVGZr6bd7TqvbT2ltF77WvQEnoCiWQKCzEBQCSSbAAbkknkKAjuT8e5fipjBBio3l3AWzLrI37jMAH5H2SaAkOIiDqytuGBU+GxFjWU2ndGGrqzNTgcuwuXRSMtoYvbdnckCwtcljtWyrWnVd5s10qMKStBGPw9xxgcc7R4XELI63OmzoxA5lQ4GoeYvWo2kioBQCgFAKAUBEfSzCXyjGhb3EerborqzfUDQFn0bZpEMlw0uoaIYSHPyTEDrv05X+NAbvhTiOLMIBiMOHEZZlHaKFJK87C52vt8KA3BoDiHo+yPD49s6lxsaySGWVbvuYx+cN0J3QggWI5aR0oCT+gHEM2VKGvZJplW/ye6+3+JmoDpNAcG4Q4ew2Jn4gfERLI0cmJCFhfRqacll6NdRvzFtqAnPoKP8A3PB8+f8AzWoCfsKA476MMqgXO810wxjsH/M2RR2V2dT2e3duNtvCgOx0Bxf0pzTPnuXxRwJidERkjhkYKjuTIWuTtsI0O/yRQGy4ByjGx5xiMTNhEwsM8JDxxyxuokUx2bSpvc2bwt3j1oDq1Acj9JmVxYrPMqgnXVG6y6luRqClmsSN7XAoDqOV5bFholigRY411aUXYDUxY2+JJ+NAYHGuJeLL8ZJHs6QTspHMERtYi1AcIyXJsZiskWCDLoWSRmcYsyxrIWWcgkq1iNlMdr8t6A75wssoweGGI/TCGISbhu+EAO4JB38b0Bb4z/8AD8b/AOWxX+S9AcGjyDDjhdsV2SesGYfnSLuPz4jsG8Bp8Bt40B3/AIYcnB4YncmGAn/21oDG45xLx5djHjuHXDzlSOakRt3h7ufwoDmfBvBOW4nI4HxJSIszO2JDRxyK4lZdHaOCLbBbcvjvQHZILaVsdQsLNe+oW538b0BCPTbiGTJ8ToJGowobfJaVQw+I2+NAc4mybMMRhMuMGXQQ+r+ryxYhJotUg0Brm5HtGzkX5igPoFaAifpRyOTG5dNBEyq7GNl1kKrlHDaCTyvbbzAoDn/BuahcywcGZ5b6tjERo4JotUakBGXvRg6XBGoagSLnkPADtooBQCgFAKAUBbnjVlZXAKkEEHkQRYg+VqA43i/Q7FqdcPmbRYWRgzQe343tftAGt4FlJFhzoDqGQYXDYPDx4eBkWOMWF3Uk73LMfEkkk+ZoDP8AXo/3if1L+NAcz4j9GqTYiebCZicKuKv6xEoDrJfdrWddid7G+7NvY2oCccL5fhsBho8NA66Iwd2dSzEkszMepJJ8uXIUBtfXo/3if1L+NAQzh7hKPCtmTeto/r7SN7Kr2Woyn5Z127Ty9nz2A2XAmUR5bg0wvrCS6DIddljvrYt7OpuV+tASH16P94n9S/jQET4Z4bjwmNxuL9aR/XG1aLKvZ94tbVrOrn0FASz16P8AeJ/Uv40BEuOuF4cwMMseKGGxWHN4pkIYgEglWXULjbbfbfncggWuCuFI8FNNisRjPWsXOArytpQBBY6VUE+Kr4/srYDxAmXr0f7xP6l/GgIvnXD8eIzHB471lF9VDjs7K3aagw9vWNPPoeVAScY6P94n9S/jQFE+IhdWVnjKsCpBZbEEWIO/SgOXf7LVAbDrmjjL2k7Q4ayk8w2ntNfUA30+HK+9AdPwksESLHG0aoiqqgMtgqiwA36CgLGddniMPND2yL20Useq6tp1oU1WuL2ve1xQEMHAcf5H/Jfrqe3q7bQv73tbdn2nw9qgJrlTRwwxRdqjdmiJquovpULe1za9qAvYmeGRGR2jZHDKwLLYqwsQd+lAcrj9E0QYRHMnbACTtfVTbc9C+u3+LTf470B1hcZEAAHjAH8S/jQGDnuGw2Lglw8zoY5VKtZ1BHiCD4EEAj3UBAMs9GwDwDF5mcThcKwaHDkKgBB7oZtZuBytbcdBtQHTRjo/3if1L+NAaTjPJ8PmWFfDSzKgbSyurKSjKbggE7+II6E8udARzIuCymLhxWOzL1xsMpSBSqRBLgrdrMdRsffcC5NAdDilVhdSCPIg/ZQFygFAKAUAoBQHlALUAtQA0BahxKsWCkEodLDodIax+DA/GsKSd7cCUoSik2t+70LtZIigLOKxSxgFzYFkUc/aZgqjbqSKw5JbyUYOTsi9WSIoBQFmTForIrOoZ7hASAWIFzpHjYUM2ZeoYFAY2YY6OBC8rBVFhc9TsAANyT0FAU5bmcWIUtC4YA6TzBVrA6WU7qdxsaNWBdbFIJBGXXtCpYLcaioNiQOlzS3EF6gBoDGbHxiQxmRe0CdoVuNWi9tVul/Gs7MrXsR243tcxMBxBh5tGiQfnGZUDXQuVAY6AwBYWYG423FTlRnHeiEa0JbmbStZtNXmfEOGw76J5ljYqGs1/ZJIvy8j9FbadCpUV4q5qnXpwdpOxk/lOG0Z7VLSkCM6haQnkE61Ho53as9N5LpI6O+/cZYqBMUAoBQCgFAe0AoBQCgFAKAUAoBQCgMXM8asMTyNyUXt1PIKPMkgfGoVKipxcmbaNJ1aiguP55EZyjtMPKhljde3usjMUIM5LOhWzG17lBe37FcFDbpTTkmtrfz3r7fQs8T0dem1CSez1Uk+rufDk/qeJm0nYtP6wGk0ynsNKWjKmx7o794xud97HlepqrLYc9rXs7PfTiQlh4dIqWxZXX9Wuvtrw9yvGY94ox2eKExd4VL/AJkdkHDG4PsjVay6r2PWpubUdJ3vx00/O81wpRnL+qns2T011t56cbFmTFyNEVldXCYrBAHXGzgmVCUk7PYEbW2GxHSjctmzd9V2X38bGVCKneKteMuDS3Pdc8lzjEGR2V1XRN2YjaSBEI16QrBu/rYbg38Rtap7cm278d2n+yHQ09lK3C97P/VjNlx049dlDlhh2lVIgq2J7JGuxA1G1ybDz5+E7y1fYatiH9Ebb978S3hMTJ2kEYxva9skrGyx3U9mdLLYbKDyBvuOZ3qSe7UxKKs3s2sY+ShkTB97VqbFEalS6WR9lNrjcX+PSkdyMT1b8BgMzxCx4eRpTMZ8JLNoKoBrSON106RffVY87+VSRGUY3atuZVgcxk14K2ME3rDEugWMbdjI/d0i6qGAFjve2/MGRFrfobjicRFIxLIYSZU7KQD2JQGKkkiwBGob7G9vGsogjRvnstuyMsa2xIhfFRqNNjCZAbNdVckLHvcAn4VLZW8iy5Ljmik1JIMUyYbGMH0xlmZJVAW6D9m+kgWvblepKN12akW7GFh86xIVm7dXD4eeXeTDsVKpdZIVjF9OrukNfmN9jWzYi3u495DafaVY+acxSI+IZhLgHnPcjGkrbUq2X2WUlTe53uCKzFRumludiEnKzV+Begie/Z9qb/k9GEmiLWLyMbX08tNlt5X570032/u3GGna1+G8s5Y7xQ5cQxmLRzOqssdwBhNSxowW4Fxz5m+5NTmlKU1u/wBkIXjGDvf/AEbThPGGXRI2NEzSxlzCBGAhut9IHfULfSdRO58KhiIKN0oWs9+v53k6E3Kzc73W787D3EY+KHMZTNJHGpwkG8jKoP56brRQlKgtlN/1P0QcoxrPafD3Zp8tcB4mhUDDy49jCCg3T1ZtTRhhdVZ1JFrePWt9Rf0tS6yjr9ePgaoPVOO5y0+n3KY8+nSOUPiQXJg/ODsZIIo5ZWQzRlLGwAtpfla9zvWXQg5K0dNdNU20tz/giq01F3lrprvWr3q3uZ2Ix7q0UC466SPIGxBEJZCqIywAgaAzai1yOQtWuNNNObp6rhr369psc2mo7e/jp9OwtJns8cJxBk7eHDTSRyMiqO3hsAJRbbUjmxINjZqy6EJS2LWclddz7PFGOmnGO3vSf1Xb4FvE5jjAYIpJDG8kck7FTBGQS+0KmUaSI1Iv4nnyrMadJqUoq9nbj9dO36GHUqXSbtdX4fTXsMjD4/EznBJ26xmWPEtI8PZyBxG6BWQ7qCQd7XAuw6Wi4U4bb2b2ate6338fxE9qpJxV7Xve3dYv5hjMVHiPVVYn1hw8MtlJiiUgzowta6gWUkf8QX3FRhCnKHSPhvXa+H14mZznGfR9u5+v8EtWuM6z2gFAKAUAoBQCgFAKAokiDbMARsdwDuNwd6w0nozKk1qhJEGFmAIuDuL7jcHejSe8Jtbi2uDjDFwiBzsWCjUR0J5msbEb3tqSdSTjstu3YUx4CJVZVjQK19QCqA1/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0xZFw4ZPkr7OnkPZ+T7vKl2LI9GHW99K3tpvYez8n3eVYuxZAYZBpsq9zZdh3drd3ptttWbsWRRBgIkZnSNFd/aZVUM3ziBc1lyk1ZswoRTukJsDG51PGjMNrsqk7b8yKKckrJhwi9Wi40Km1wDpN1uAdJta46bE1hNozZFmHL4k16I417Q3fSqjWT4tYd741lzk7Xb0MKEVeyKRlUAj7IQxdl8jQuj+m1qz0k9rau79tzHRwts2Vi8uGQLoCqEtbTYabdLcrVG7ve+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40968" name="AutoShape 8" descr="data:image/jpeg;base64,/9j/4AAQSkZJRgABAQAAAQABAAD/2wCEAAkGBxQSEhQUERQUFRQVGBIXGBgUFxUVGBUXGBUYFhgXFhcYHSggGR8lHRcYITEiJiktLi4uGB8zODMsNygtLisBCgoKDg0OGxAQGywkICYxNzctLDQtNCwtNDQvLy80LDQvNCwsLC0sLywsLy8sLCwsLDQsLCwsLCwsLCwsLCwsLP/AABEIAK0BIwMBEQACEQEDEQH/xAAcAAEAAQUBAQAAAAAAAAAAAAAABgIDBAUHAQj/xABKEAACAQIEAwQFBwoDBQkAAAABAgMAEQQFEiEGMVETIkFhBxQycYFScpGhsbLRFSMzNEJTYnOSwYKzwxckQ9LwFiU1dIOTosLx/8QAGwEBAAIDAQEAAAAAAAAAAAAAAAIFAQMEBgf/xAA3EQACAQIDBAgFAwQDAQAAAAAAAQIDEQQFIRIxQXETMlFhgaGxwTM0kdHwFBXhIkJS8QYjcmL/2gAMAwEAAhEDEQA/AO40AoBQCgFAKAUAoBQCgFAKAUAoBQCgFAKAUAoBQCgFAKAUAoBQCgFAKAUAoBQCgFAKAUAoBQCgFAKAUAoBQCgFAKAUAoBQCgFAKAUAoBQCgFAeE0BYTE6nKrvptqPgCdwvvtv5AjrWdlpXIqV3ZGRWCQoBQCgFAKAUAoBQCgFAKAUAoBQCgFAKAUAoBQCgFAKAUAoBQCgFAKAUAoCzLOFZQdtRsOl+dvfz+isqLabXAhKai0nxMXOMWUUadixtfpWCZr8tx76wGYsGNt97eYrIMjPc2MWiKKzYiY6Y1PIdZH/hUXJ62tW6jS27yl1Vv+3ic9evsWhHrPcvcz8vwgiQKCWI3LHm7HdmbzJua1Tk5O5thHZjYyaiTFAKAUAoBQCgFAKAUAoBQCgFAKAUAoBQCgFAKAUAoBQCgFAKAUAoBQCgFAY2YYQSxsjcmHMcwRuGHmDY/Cp05uElJGqtSVWDg+P55ENh4k06oMaCSjFe0XmCNrsPH3jnflVnUy9VIqpR48PsUdDN3Rk6OJWq0v8AcqxPEeFgXXEzTSb6RYqoPViQP+unOtNLLq0pWkrI662b0Ix/oe0y7wHg3laTGznVJJdUJ8FB7xHQXFgP4fOpY+cYWoQ3Lf8An5vMZZCVS+Iqb3u5EzqtLc9oBQCgFAKAUAoBQCgFAKAUAoBQCgFAKAUAoBQCgFAKAUAoBQCgFAKAUAoBQA0Bzn0hYLTMsg5SLv8AOXb7Cv0VfZXUvTcOz3PJZ7Q2ayqL+71REocOZHSNebsqj3sbf3qwnJQi5PgVlCm5zUFxZ2zBYZYo0RfZRQo9wFq8nOTnJyfE97TgoRUVuRdkS43v8CR9YqJMw5cB8mSRf8RYfWf70BgYTMHEgRiHGrTf42uCOdAbwUB7QCgFAKAUAoBQCgFAKAUAoC1iJ1jUs5CqouSdgBUZSUVd7iUISnJRirtkXxHHUINkjkcde6oPuBN/pAqulmdNPRN+RbQyWq1eUkvqxBx1ETZ45FHXutb3gG/0UjmlNvVNGZ5LVSvGSfkSbD4lZEV0IZWFwRyNWMZKa2ovQqKkJU5OMlZojMnHUQJHZS7EjmngbfKqueZwTa2X5FvHJajSe0vMycq4ujnlWIRyKW1WLabbKW8D0BrZRx8Ks1BJq5qxGVVKNN1HJNLn2m2zjMRh4mlYEhdOy2udTBdr++uqtWVKDmziw1CVeoqceJHv+3kX7qX6U/5q4P3SH+L8iz/ZKn+a8/sbbIM/XFl9COujRfVp31auVj/D9ddOGxca97Jq3ucWMwMsLs7TTv2dxrZ+OI1ZlMUpKsy7FP2SR18q0TzKEZNbL0OuGTVJRUtpaq/HibnI82XExmRVZQGK2a19gDfY+ddeHrqtHaSscGLwssNPYk76XMLN+KoYGKd53HNUt3T0Yk2Hu3Naq+OpUns733G/DZZWrx2lZLvNaOPU/cyf1LXN+6Q/xfkdbySf+a+jN/k+dRYkExk3FtSsLMt+Vx/cXFdtDEwrK8StxOEqYd2mt+58C7mmaR4dNcrWHIDmWPQAc6nVrQpR2pshQw9SvLZpq5HH48jvtDIR1JUfVc1wPNIcIvyLVZJUtrNeZmZZxjDKwRg0ZJsNVipJ5DUDt8a20cwpVHsu6NFfKa1KO0rSXdvJHeu8qyN8aZVJiFiWJQSGYkkgBRa29/Pp0rvwGIhRcnN8CozbCVMTGMaa1uafJeFTh5o5ZpohoJOhbsTsQNza3O/LwrficwhUg4RT14nPgcoqUaiqTktOCJXJnEY5am9wt9tqqS/LH5Vkf9HH8dz9lgPpoAcHPJ+kfSOg/AbfSaAzsHl6R7gXPU8/h0oDLoBQCgFAKAUAoBQCgFAKAUAoCJekWQiGJQdmk387KSPr3+AqszRvo0u8uclinVlJ8F7kNyjCiWeKNiQrtY252sTt9FVVCmqlSMHxL3E1XSoymt6R7nOEEM8ka3Ko1hfnYqDv9NMRTVOrKC3Ixharq0YzlvZLfR1KTHKpOyupHlqG/wBlWmVyexJd5SZ3FKcZcWvQhWJ9t/nv941Tz6z5v1PQw6i5L0L+UT9nPE/R0v7iQD9RNToS2KsZd5qxMNujOPamTX0hT2w6L8uQfQqk/barfM5WpJdr9NSgyWF6zl2L1aOf1RnpiZejfniPdD/qVbZV1p+HuUOebqfj7EUzD9NL/Ml++1VtX4kub9S5ofCjyXoibcFSacHIw/ZaU/QimrfL3ag33s8/msdrFRj2pepAQSdybk7knmSdyTVJe+rPS6LRG2zDLVTC4eYFtUpfVe1tr2tt5V1VaMYUYVFvZxUcRKeIqU3a0bWMngdiMWtvFZAfMW1faBWzL2+nXI1Zsk8M+a/PMucezE4rSeSItv8AFcn+30VLMpN1rdiIZPBLD37X6GJw/liTdoZWZVVe6RtqY+ZFja3LzqGEwvTXve1tDZmGNeH2dm129eXLeeQcPuR32VeoHeP9gPprfTyupLrtLlr/AAc9XO6UXanFvyX38ia4fEzlFCg2AUare1t7Vztvzq5irJK9zzs3eTdrdxTiImAvPOiD+J/7bCtkISl1U2aZ1YQV5tI1WIzjBRc5XkI8I12+nYfXXVDAV5cLc/y5w1M1w0N0r8vyxuuHMVBiY+0iS1iVIexZSOu55ix+NaK9CVGezI6sNiYYiG3E3YFaToPaAUAoBQCgFAKAUAoBQCgFAKAUAoCH+kf9HD88/cNVeadSPP2LvJPiT5e5GOGP1uD5x+41V2D+PHn7Mtsf8rU5e5VxT+uT/OH3FpjPjz/OAy/5WHL3ZIfRz7M/zo/sarDK+rLmVWeb4cmQ3E+2/wA9/vGqifWfN+pfw6i5L0LTcqi9xIk3GeO7VcL5xdp8XsP/AKmrHH1dtQ5X+pUZXQ6N1f8A1b6fiI1VcW5MvRvzxHuh/wBSrbKutPw9yhzzdT8fYimYfppf5kv32qtq/ElzfqXND4UeS9ETLhH9Qm983+WKtcD8tLxKLMvnYeHqQVapkeiJn+RpMVgcKIygK6ydZI5kjawNXDw8q2GpqPAof1kMNjKrnfXs/wBou8PcLzYedZHMZUBr6SxO4I8VFZwuCqUqim2iGOzKjXouEU7u3BfctZwYjI2IkX5IF+9y2Fl5XNddanQg3WqL3+iOHD1sTUSw9J25afV77cjWYfiEdoutLRbg8yw6NYbWB8K43ml5WtaPn9vAsP2RKm3tXl9F99e1mZ/2SxEqhjiI3DAEG7lTfxAG1Qngq9ZXlUvfnb7E4ZjhqDtGk4tdyv8Ac3+b4w4TBqLjtAiRrb5QUAke4Amr/AYbblGD3Ja+B5PN8aqUJ1Vvk9PH7I5hiJQN3bn4sdz+NeqVkjwa2pvtZgSYtPlfUfwrF0b1Rn2G54P4g9VnuTeJ7LJbwHg9v4fsJrkxmH6anpvW4s8uxLw9S0tz3nY43BAIIINiCNwQeRrzZ61O5VQCgFAKAUAoBQCgFAKAUAoBQCgFAQ/0j/o4fnn7jVV5p1I8/Yu8k68+XuRjhj9bg+cfuNVdg/jx5+zLbH/Kz5e5VxT+uT/OH3FpjPjz/OAy/wCVhy92SH0c+zP86P7Gqwyvqy5lVnm+HJkMxZ78nzpPvGqefWlzfqX9PqrkvQuY/D9nI6dCLe4gMPqIqdWGxNxIUanSU1L800KZ5y2i/wCwgQe4MxH3vqrEpOVu5WJQgo3txd/QTw6RH/Ggf6XdR9Sg/Gszhs271fzYhPacu528k/clvo354j3Q/wCpVllXWn4e5SZ5up+PsRTMP00v8yX77VW1fiS5v1Lmh8KPJeiJlwj+oTe+b/LFWuB+Wl4lFmXzsPD1IKtUyPRHUuET/ukPzT95q9Jg/gQ5Hj8y+anz9jcXrqOI1WaZHFOCGBW+9169bda11acasHCW420K86E1OD1Oc5zlT4aQo4NjfQ3g46+/qPCvO4ihKjPZe7gz12ExUMRT2lv4rsZn8L8QHDNockwsdx8gn9oeXUfHnz3YPFui9mXV9Pzic+YYBYiO1Drrz7vsWOPs9Dyd0gqncToW/ab3fgOtfQMBR6OltPe/xHyXMq36rFdGurDTx4+engYHCnBcmNHbTuUiPIixeS23dvsq+dvcPGo4rHKk9mOr8kd2Dy7bim9IkzPo3wWm2mW9va7Rr++3s/VVf+4178PoWX7dQtaxD+IvR/PAwbDap0YgWFhIpJsNQ5Eb+1sB4gDeu6hmEJq09H5FfiMtlHqarzJdwnNPhCuExg2P6CQG6NtcxavAjcgHzA5CuHEqFX/tpeK48/ud+E6Sj/1VfB+xMb1wlgL0AvQHtAeXpcHtAeXoD2gPL0B7QCgFAKAUAoCH+kf9HD88/caqvNOpHn7F3knXny9yMcMfrcHzj9xqrsH8ePP2ZbY/5WfL3KuKf1yf5w+4tMZ8ef5wGX/Kw5e7JD6OfZn+dH9jVYZX1ZcyqzzfDkyF4z2pPnSfeNU9TfLx9S/p9WPJehvOMMLpkifwkijPxUBT9Wmu3HQtOMu1L89CvyyptQlHsk/P+bmgY7VwsskbninD9nLGnyYIB9GquzGw2Jxj2RXucOX1Okpyn2yfsbr0b88R7of9SurKutPw9yvzzdT8fYimYfppf5kv32qtq/ElzfqXND4UeS9ETLhH9Qm983+WKtcD8tLxKLMvnYeHqQVapkeiJJmzkYDB6SRvJyJHXpVjXbWFpWf5ZlVh4p42tddhb4MmY4tAWYiz7FmI9k9TUMBJ9Ortks0hFYaVkuHDvKuNpmGLYBmA0x7BiBy8jWcwlLp3ZvcjGVQi8Mrpb3wLvDmDGIw+KWQkldDKSSSrBXIIv9B8jUsJTVWlOMvAhjqrw9elKC7U+9aEahF9/AC/4f8AXlUsqw0a9baqaQjrLkty8X5XNX/IMfPC4XYo61aj2YJb7ve/Ba87GJnah3wsY21i7HxJknaO/wAFRdq9xgsX+opOut13Zdy+/Hs3HzzE5YsDVjhnrKy2n3tX+i3Lt38Tt+HhCKqqLKoCgdABYCqNtt3Z6GKSVkajifiSPAqjSo7B2KjRpuCBffURW/D4eVdtRdrGjEYmNBJyI9/tRw37mf6Iv+eur9sqf5Lz+xyfulLsZRmPF8WNwmLWJJEaOLXd9IsdQsV0sbEHe9IYSVGrByad2Zli4V6U9lbkRnh31/Gp2EMrJHGSzyF3Fyx2DMDqbYWCjbrXZX6Cg9uSu3uRxYd4ivHYi7JcTaZpnc+CSPL8M5lxAuHkALNd2LKiBie9Yi5PLb4aKdCFZuvNWj2G+pXqUUqEHeXaejgfMHGuTF2k5gGWZiP8Q2Hw2p+tw6dlDTkh+ixEldz1K+HeKMThMQMJmBYqSFDObsl9lOv9tD1NyOuxFYr4anVp9JR+n5uM0MVUpVOirfUR4qT8vaNb6Nbd3U2n9WJ9m9ue9HCP6K9tf5Mqcv12zfT+DptVJbHMOEMXIc3xCtI5UNi7KXYqLS7WBNharfFQisLFpdnoU+FnJ4qSb7SrOeI8VjsScLl7FUUkF1OksBszl+apflbc7dbVilh6VCn0lbf2fnEzVxFWvU6Kjp3lc3A+PjXXFjWaQb6dcqXPQMWN/iAKwsbQk7Shp4GXgq8VeNTU2XAvFzzOcNitp11aSRpL6faVhyDCx5cwD0rVjMIoLpKfVNuDxbm+jqdZE5qvLEUAoBQCgIj6RkJiiNthJv5XRrVWZov+uL7/AGZdZJJKrJd3uiHZRixDPHIQSEa5Ate1iNr++qmhUVOpGb4F5iaTq0ZU1xQzjGCaeSVQQHa4BtewUDe3urNeoqlSU1xGFpOlRjTb1SJd6O4iI5WI2ZlAPXSN/ttVplcWoSfayjzuac4x4peu4hGM9qT50n3jVNU3y8fU9DT6seS9Caca4e+Fgk+RoB9zJb7QtXGYQvRjLst5oocrqWxNSHbfyf2uRTKcP2k8SfKdL+4G5+oGquhDbqRj3lzianR0Zy7E/wA+ptuPf1v/ANKP7z115l8bwXucWT/LeL9jY+jfniPdD/qVuyrrT8Pc5c83U/H2IpmH6aX+ZL99qravxJc36lzQ+FHkvRE14Lj1YKVR+00o+lFFW+Xq+HkuZQZrLZxcZdiXqQJfPY9D4HoapD0nI2uPzNZMNBCAwaItcm1je9rb38a6qtdTowppbjjo4aUMRUqtq0rGVwOhOLWw5LIT5C1vtIrZl6brrkac2klhn3tFzjyIjFajydEI+Fwf7fTWcyi1Wv2ojk808PbsZjcP52MMsylC3aAAWI2IBG9/f4VDC4lUVKLV77jZjsG68oSUktnfc1Dd0BentHz6fCt1eq6FFYWHOb7+zlHj3o5cHQ/V4p5hUXdSXZHjLnU3r/4t2nvF2WvBHgp7EEpa58HEjTKD8HP9Jr1eQ6YXopc/qeP/AORu+MdaPL6aeZ1fIs0TFQJMh2Ybj5LDZlPuNclWk6c3BnRRqqpBTRdx+WwzgCaNJApuA6hrHlcXrEKkoaxdiU6cZ6SVzRZ9k+Aw8Ekz4aABFNu4BqbkqjzJsK6KNWvUmoKTOarSoU4OTitDnfC2Fb1LMZf2exWO/Vr6iPgLf1CrTEyXTU495V4SL6KpLhYmXoiH+6Sfz3/y4q4cz+KuX3O3K/gvn9jRcE97N5zL7Y9aIvzD9oF2/wAJaujF6YWKju09DRhNcXJy36nVqpi6OY+mRFvhjtqKzg9dI0W+sn66t8r/AL1yKfNd8PH2MXAEnPUJ53F/f6nvU5/JP8/uIw+e/Ow6xVKXRyDIWIzLHEHcLmBBHUOavayvh4L/AMlFQ+YqeJufQ3AOzxD+OqNfgFJ+1vqrnzSX9UUdGVxWzJ950Y1VFqcwx4UZ+nZ89Sa7fKMBv/8AG1/fVvG/6F38PqVE7frlb80OoVUFuKAUAoBQFrE4dZFKuAysLEHkRUZRUlZ7iUJyhJSi7NEYxHAsJN0kkQdO6w+sX+k1Xyyym3o2vMtoZ1WStKKfke4XgaFTd3kcdNlB99hf66Qyymndtvy9BUzqtJWikvP1JNBh1RQqAKqiwAFgBVhGKirLcVM5SnJyk7tkal4GhYkmSbvEnmnib/JqulllNtvaevL7FrHOq0Ulsx05/c3ePytZYDCxbSQouLX7pBB3FvCu2rRjUp9G9xX0sRKlV6WO/Xlqa3K+EooJVlV5GK3sGK23BXwUeBNc9HAQpTU02zrxGaVa1N02kk+fuyvOOF48TJ2jvIp0qtl02sCT4qetZr4KFaW020RwuZVMPT2IpNXvrf7l/IshTC69DO2vTfXp203tawHyjU8NhI0L7Lbv7GvF46eJttJK3Z3mtm4JhZmYyS3ZmY2KWuxJNu751zyy2nKTltPXl9jrhnNaMVHZjou/h4m4yXKVw0ZjRmYFi12te5AHgB0rrw9BUY7KZw4rEyxE9uSS04GFm3CkE7F+8jnmUI38yCCL+daa2BpVXtbn3G/DZnWoR2VZrsZrU4DjvvNIR5BB9dq0LK4X1k/I6nndS2kF5khyrKYsOumJbX5k7s3vJ/8Ayu6jQhSVoIrMRiateW1Ud/Q9zTKosQumVbgbgjYqeoIrNajCqrTQw+IqUJbVNkdPAyBgVlktvzCG3TwFz+FctPL4U57cZO63bvr4cO87a2bVKsOjlFWe/fquzx3PuuZmXcGwRsGYtIRuNdtN+ukDf43pSy+lB3d2+8xWzatUjsxtFd356G1zrKo8TC8Mo7rDmOakbhl8wasqVSVOSlEqKtKNSLjI5h6jmGUSM0QMsJ5lVZ4383Ubo3n9Z5VcbeHxcbS0fn/JTbGIwkv6dV+fQz/9qjWscMuv+YbfRpvWv9rV+tpyNv7q7dQwGwmYZtIplBihB2JVkjTzVTvI1vH6xWzbw+Ei9nV+f8GtwxGLa2tF+fUmWeZQmGyqeGEGyxt5szEgljbmTXBSqupiYzl2lhUpKnh3CPYYnolQjCSAgj8+/MEf8OLrWzMneqrdnuzTliapO/b7I1vGfDk8OJ9ewQJN9TqouytaxYL+0rDmPf1224XEQnT6GqQxWHqQqdNS8ShPSmQul8N+cGxtJYavcVuPdWXleuktCKzTTWGpj5Pk2JzLFDE41SkKkWVlKhgpuI0U76b82PP7JVa1PDU+jpb/AM3/AGI06NTE1OkqqyMjjvJJ4cUuOwqs26ltK6ijqNNyo3KkbH49ajg69OdLoahLGUKkKirUyzL6UJWTRHh1Ex2vqLAHqEtc+69Z/bIp3ctCLzOTjZR1L3B/DcscWJxWJBV3hmCq2zWYFmdh4EkDb39axicTGU404bk1/BPC4aUYyqT3tM1fB2ZzYbAyy4dNZXERa10lroYje+ncb238K3YqnCpWjGbtozThKk6dFygr6+RsJ/Sg7rpgw4Ep2BLmSx8kVQTWpZYk7zlp9DZLM21aMdTP4A4alErYzF6hK2rQH2a7e07DwJBIA8ATtyrXjcTDZ6GnuNuCw01Lpqm9nQarCzFAKAUAoBQCgFAKAUAoBQCgFAKA8vQHtAKAUAoBQCgFAeEUB5oFDFj0ChkEUAAoD2gKOzHQUMWK6GRQFOgUMWMTOP1eb+XL9w1spdePNEanUfIhXoc/QT/zF+4K78z68eRXZX8OXM6AEFVhaWKqAUAoBQCgFAa7iHNlwmGmxDi6woz26kDZfibD40BxbLsvz3MMM2ZJjWjJ7R4oFLoGVTyVB3bbELqvew33vQHU/Rxn0uOwEU2IQpN3kkBUrdlNtQB5ahY9NzQEnoCOZ5xzgMHKIcTiUSQ27tmYrfca9IOj42oDfYXEpIivGyujgMrKQVZSLggjmDQF2gItj/SHlsPadpiowYn7N1AdmD3II0qpJsVNyBYWoCQ5fjo541lhdXjcAqym4YeVAXyaA4nwzn75jn8jDHssMT/mIV19niEUMCAoIA2BYkg7mgO20BrM+z/D4KPtcVKsSXsC17sbXsqjdjbwAoCnh7iLDY6PtMJKsqA2NrgqedmVgCvxFAbWgNTmvEuFw0iRYiZIndXdQ9xdUBLG/IABTzNAX8kzeHFwpPh31xPq0tZlvpdkbZgD7SkUBn0BGD6Qcu9Y9W9bj7a+m3e06r209pbRe+1r86Ak9AWcXiViR5JDpRFZ2J5KqjUxPuANARl/STlY7O+Mi/O30+0QLErdzbuC4O7WoCVg0B7QEYX0gZccT6sMVGZr6bd7TqvbT2ltF77WvQEnoCiWQKCzEBQCSSbAAbkknkKAjuT8e5fipjBBio3l3AWzLrI37jMAH5H2SaAkOIiDqytuGBU+GxFjWU2ndGGrqzNTgcuwuXRSMtoYvbdnckCwtcljtWyrWnVd5s10qMKStBGPw9xxgcc7R4XELI63OmzoxA5lQ4GoeYvWo2kioBQCgFAKAUBEfSzCXyjGhb3EerborqzfUDQFn0bZpEMlw0uoaIYSHPyTEDrv05X+NAbvhTiOLMIBiMOHEZZlHaKFJK87C52vt8KA3BoDiHo+yPD49s6lxsaySGWVbvuYx+cN0J3QggWI5aR0oCT+gHEM2VKGvZJplW/ye6+3+JmoDpNAcG4Q4ew2Jn4gfERLI0cmJCFhfRqacll6NdRvzFtqAnPoKP8A3PB8+f8AzWoCfsKA476MMqgXO810wxjsH/M2RR2V2dT2e3duNtvCgOx0Bxf0pzTPnuXxRwJidERkjhkYKjuTIWuTtsI0O/yRQGy4ByjGx5xiMTNhEwsM8JDxxyxuokUx2bSpvc2bwt3j1oDq1Acj9JmVxYrPMqgnXVG6y6luRqClmsSN7XAoDqOV5bFholigRY411aUXYDUxY2+JJ+NAYHGuJeLL8ZJHs6QTspHMERtYi1AcIyXJsZiskWCDLoWSRmcYsyxrIWWcgkq1iNlMdr8t6A75wssoweGGI/TCGISbhu+EAO4JB38b0Bb4z/8AD8b/AOWxX+S9AcGjyDDjhdsV2SesGYfnSLuPz4jsG8Bp8Bt40B3/AIYcnB4YncmGAn/21oDG45xLx5djHjuHXDzlSOakRt3h7ufwoDmfBvBOW4nI4HxJSIszO2JDRxyK4lZdHaOCLbBbcvjvQHZILaVsdQsLNe+oW538b0BCPTbiGTJ8ToJGowobfJaVQw+I2+NAc4mybMMRhMuMGXQQ+r+ryxYhJotUg0Brm5HtGzkX5igPoFaAifpRyOTG5dNBEyq7GNl1kKrlHDaCTyvbbzAoDn/BuahcywcGZ5b6tjERo4JotUakBGXvRg6XBGoagSLnkPADtooBQCgFAKAUBbnjVlZXAKkEEHkQRYg+VqA43i/Q7FqdcPmbRYWRgzQe343tftAGt4FlJFhzoDqGQYXDYPDx4eBkWOMWF3Uk73LMfEkkk+ZoDP8AXo/3if1L+NAcz4j9GqTYiebCZicKuKv6xEoDrJfdrWddid7G+7NvY2oCccL5fhsBho8NA66Iwd2dSzEkszMepJJ8uXIUBtfXo/3if1L+NAQzh7hKPCtmTeto/r7SN7Kr2Woyn5Z127Ty9nz2A2XAmUR5bg0wvrCS6DIddljvrYt7OpuV+tASH16P94n9S/jQET4Z4bjwmNxuL9aR/XG1aLKvZ94tbVrOrn0FASz16P8AeJ/Uv40BEuOuF4cwMMseKGGxWHN4pkIYgEglWXULjbbfbfncggWuCuFI8FNNisRjPWsXOArytpQBBY6VUE+Kr4/srYDxAmXr0f7xP6l/GgIvnXD8eIzHB471lF9VDjs7K3aagw9vWNPPoeVAScY6P94n9S/jQFE+IhdWVnjKsCpBZbEEWIO/SgOXf7LVAbDrmjjL2k7Q4ayk8w2ntNfUA30+HK+9AdPwksESLHG0aoiqqgMtgqiwA36CgLGddniMPND2yL20Useq6tp1oU1WuL2ve1xQEMHAcf5H/Jfrqe3q7bQv73tbdn2nw9qgJrlTRwwxRdqjdmiJquovpULe1za9qAvYmeGRGR2jZHDKwLLYqwsQd+lAcrj9E0QYRHMnbACTtfVTbc9C+u3+LTf470B1hcZEAAHjAH8S/jQGDnuGw2Lglw8zoY5VKtZ1BHiCD4EEAj3UBAMs9GwDwDF5mcThcKwaHDkKgBB7oZtZuBytbcdBtQHTRjo/3if1L+NAaTjPJ8PmWFfDSzKgbSyurKSjKbggE7+II6E8udARzIuCymLhxWOzL1xsMpSBSqRBLgrdrMdRsffcC5NAdDilVhdSCPIg/ZQFygFAKAUAoBQHlALUAtQA0BahxKsWCkEodLDodIax+DA/GsKSd7cCUoSik2t+70LtZIigLOKxSxgFzYFkUc/aZgqjbqSKw5JbyUYOTsi9WSIoBQFmTForIrOoZ7hASAWIFzpHjYUM2ZeoYFAY2YY6OBC8rBVFhc9TsAANyT0FAU5bmcWIUtC4YA6TzBVrA6WU7qdxsaNWBdbFIJBGXXtCpYLcaioNiQOlzS3EF6gBoDGbHxiQxmRe0CdoVuNWi9tVul/Gs7MrXsR243tcxMBxBh5tGiQfnGZUDXQuVAY6AwBYWYG423FTlRnHeiEa0JbmbStZtNXmfEOGw76J5ljYqGs1/ZJIvy8j9FbadCpUV4q5qnXpwdpOxk/lOG0Z7VLSkCM6haQnkE61Ho53as9N5LpI6O+/cZYqBMUAoBQCgFAe0AoBQCgFAKAUAoBQCgMXM8asMTyNyUXt1PIKPMkgfGoVKipxcmbaNJ1aiguP55EZyjtMPKhljde3usjMUIM5LOhWzG17lBe37FcFDbpTTkmtrfz3r7fQs8T0dem1CSez1Uk+rufDk/qeJm0nYtP6wGk0ynsNKWjKmx7o794xud97HlepqrLYc9rXs7PfTiQlh4dIqWxZXX9Wuvtrw9yvGY94ox2eKExd4VL/AJkdkHDG4PsjVay6r2PWpubUdJ3vx00/O81wpRnL+qns2T011t56cbFmTFyNEVldXCYrBAHXGzgmVCUk7PYEbW2GxHSjctmzd9V2X38bGVCKneKteMuDS3Pdc8lzjEGR2V1XRN2YjaSBEI16QrBu/rYbg38Rtap7cm278d2n+yHQ09lK3C97P/VjNlx049dlDlhh2lVIgq2J7JGuxA1G1ybDz5+E7y1fYatiH9Ebb978S3hMTJ2kEYxva9skrGyx3U9mdLLYbKDyBvuOZ3qSe7UxKKs3s2sY+ShkTB97VqbFEalS6WR9lNrjcX+PSkdyMT1b8BgMzxCx4eRpTMZ8JLNoKoBrSON106RffVY87+VSRGUY3atuZVgcxk14K2ME3rDEugWMbdjI/d0i6qGAFjve2/MGRFrfobjicRFIxLIYSZU7KQD2JQGKkkiwBGob7G9vGsogjRvnstuyMsa2xIhfFRqNNjCZAbNdVckLHvcAn4VLZW8iy5Ljmik1JIMUyYbGMH0xlmZJVAW6D9m+kgWvblepKN12akW7GFh86xIVm7dXD4eeXeTDsVKpdZIVjF9OrukNfmN9jWzYi3u495DafaVY+acxSI+IZhLgHnPcjGkrbUq2X2WUlTe53uCKzFRumludiEnKzV+Begie/Z9qb/k9GEmiLWLyMbX08tNlt5X570032/u3GGna1+G8s5Y7xQ5cQxmLRzOqssdwBhNSxowW4Fxz5m+5NTmlKU1u/wBkIXjGDvf/AEbThPGGXRI2NEzSxlzCBGAhut9IHfULfSdRO58KhiIKN0oWs9+v53k6E3Kzc73W787D3EY+KHMZTNJHGpwkG8jKoP56brRQlKgtlN/1P0QcoxrPafD3Zp8tcB4mhUDDy49jCCg3T1ZtTRhhdVZ1JFrePWt9Rf0tS6yjr9ePgaoPVOO5y0+n3KY8+nSOUPiQXJg/ODsZIIo5ZWQzRlLGwAtpfla9zvWXQg5K0dNdNU20tz/giq01F3lrprvWr3q3uZ2Ix7q0UC466SPIGxBEJZCqIywAgaAzai1yOQtWuNNNObp6rhr369psc2mo7e/jp9OwtJns8cJxBk7eHDTSRyMiqO3hsAJRbbUjmxINjZqy6EJS2LWclddz7PFGOmnGO3vSf1Xb4FvE5jjAYIpJDG8kck7FTBGQS+0KmUaSI1Iv4nnyrMadJqUoq9nbj9dO36GHUqXSbtdX4fTXsMjD4/EznBJ26xmWPEtI8PZyBxG6BWQ7qCQd7XAuw6Wi4U4bb2b2ate6338fxE9qpJxV7Xve3dYv5hjMVHiPVVYn1hw8MtlJiiUgzowta6gWUkf8QX3FRhCnKHSPhvXa+H14mZznGfR9u5+v8EtWuM6z2gFAKAUAoBQCgFAKAokiDbMARsdwDuNwd6w0nozKk1qhJEGFmAIuDuL7jcHejSe8Jtbi2uDjDFwiBzsWCjUR0J5msbEb3tqSdSTjstu3YUx4CJVZVjQK19QCqA1/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0xZFw4ZPkr7OnkPZ+T7vKl2LI9GHW99K3tpvYez8n3eVYuxZAYZBpsq9zZdh3drd3ptttWbsWRRBgIkZnSNFd/aZVUM3ziBc1lyk1ZswoRTukJsDG51PGjMNrsqk7b8yKKckrJhwi9Wi40Km1wDpN1uAdJta46bE1hNozZFmHL4k16I417Q3fSqjWT4tYd741lzk7Xb0MKEVeyKRlUAj7IQxdl8jQuj+m1qz0k9rau79tzHRwts2Vi8uGQLoCqEtbTYabdLcrVG7ve+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11" name="Picture 2" descr="C:\Users\nagapraveen-p\AppData\Local\Microsoft\Windows\Temporary Internet Files\Content.Outlook\XLM8YBCH\logo (2).png"/>
          <p:cNvPicPr>
            <a:picLocks noChangeAspect="1" noChangeArrowheads="1"/>
          </p:cNvPicPr>
          <p:nvPr/>
        </p:nvPicPr>
        <p:blipFill>
          <a:blip r:embed="rId2"/>
          <a:srcRect/>
          <a:stretch>
            <a:fillRect/>
          </a:stretch>
        </p:blipFill>
        <p:spPr bwMode="auto">
          <a:xfrm>
            <a:off x="152400" y="0"/>
            <a:ext cx="2907916" cy="1425165"/>
          </a:xfrm>
          <a:prstGeom prst="rect">
            <a:avLst/>
          </a:prstGeom>
          <a:noFill/>
        </p:spPr>
      </p:pic>
      <p:pic>
        <p:nvPicPr>
          <p:cNvPr id="1026" name="Picture 2" descr="H:\Yossef Sari\AT-2014 Group Photo_Day 1.jpg"/>
          <p:cNvPicPr>
            <a:picLocks noChangeAspect="1" noChangeArrowheads="1"/>
          </p:cNvPicPr>
          <p:nvPr/>
        </p:nvPicPr>
        <p:blipFill>
          <a:blip r:embed="rId3"/>
          <a:srcRect/>
          <a:stretch>
            <a:fillRect/>
          </a:stretch>
        </p:blipFill>
        <p:spPr bwMode="auto">
          <a:xfrm>
            <a:off x="228600" y="3429000"/>
            <a:ext cx="4343400" cy="289560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4" name="Picture 2" descr="\\omicswb-144\Vittal Team\nikhil\Addicton 2014 day 2\IMG_1299.jpg"/>
          <p:cNvPicPr>
            <a:picLocks noChangeAspect="1" noChangeArrowheads="1"/>
          </p:cNvPicPr>
          <p:nvPr/>
        </p:nvPicPr>
        <p:blipFill>
          <a:blip r:embed="rId4" cstate="print"/>
          <a:srcRect/>
          <a:stretch>
            <a:fillRect/>
          </a:stretch>
        </p:blipFill>
        <p:spPr bwMode="auto">
          <a:xfrm>
            <a:off x="5267325" y="3657600"/>
            <a:ext cx="3114675" cy="20764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xmlns="" val="231821885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8600" y="2362073"/>
            <a:ext cx="4419600" cy="1600327"/>
          </a:xfrm>
        </p:spPr>
        <p:txBody>
          <a:bodyPr>
            <a:normAutofit fontScale="90000"/>
          </a:bodyPr>
          <a:lstStyle/>
          <a:p>
            <a:r>
              <a:rPr lang="en-US" dirty="0" smtClean="0"/>
              <a:t>Alcoholism and mental illness: overlapping diseases requiring a renewed focus</a:t>
            </a:r>
            <a:endParaRPr lang="en-US" dirty="0"/>
          </a:p>
        </p:txBody>
      </p:sp>
      <p:sp>
        <p:nvSpPr>
          <p:cNvPr id="3" name="Subtitle 2"/>
          <p:cNvSpPr>
            <a:spLocks noGrp="1"/>
          </p:cNvSpPr>
          <p:nvPr>
            <p:ph type="subTitle" idx="1"/>
          </p:nvPr>
        </p:nvSpPr>
        <p:spPr>
          <a:xfrm>
            <a:off x="228600" y="3962400"/>
            <a:ext cx="4419600" cy="1066800"/>
          </a:xfrm>
        </p:spPr>
        <p:txBody>
          <a:bodyPr>
            <a:normAutofit/>
          </a:bodyPr>
          <a:lstStyle/>
          <a:p>
            <a:r>
              <a:rPr lang="en-US" sz="1800" dirty="0" smtClean="0"/>
              <a:t>Sarah E. Cavanaugh, PhD</a:t>
            </a:r>
          </a:p>
          <a:p>
            <a:r>
              <a:rPr lang="en-US" sz="1800" dirty="0" smtClean="0"/>
              <a:t>Physicians Committee for Responsible Medicine</a:t>
            </a:r>
            <a:endParaRPr lang="en-US" sz="1800" dirty="0"/>
          </a:p>
        </p:txBody>
      </p:sp>
    </p:spTree>
    <p:extLst>
      <p:ext uri="{BB962C8B-B14F-4D97-AF65-F5344CB8AC3E}">
        <p14:creationId xmlns:p14="http://schemas.microsoft.com/office/powerpoint/2010/main" xmlns="" val="428970783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scope of the problem</a:t>
            </a:r>
            <a:endParaRPr lang="en-US" dirty="0"/>
          </a:p>
        </p:txBody>
      </p:sp>
      <p:sp>
        <p:nvSpPr>
          <p:cNvPr id="3" name="Content Placeholder 2"/>
          <p:cNvSpPr>
            <a:spLocks noGrp="1"/>
          </p:cNvSpPr>
          <p:nvPr>
            <p:ph sz="half" idx="1"/>
          </p:nvPr>
        </p:nvSpPr>
        <p:spPr>
          <a:xfrm>
            <a:off x="457200" y="1600200"/>
            <a:ext cx="3200400" cy="4525963"/>
          </a:xfrm>
        </p:spPr>
        <p:txBody>
          <a:bodyPr>
            <a:normAutofit lnSpcReduction="10000"/>
          </a:bodyPr>
          <a:lstStyle/>
          <a:p>
            <a:r>
              <a:rPr lang="en-US" dirty="0" smtClean="0"/>
              <a:t>Alcohol use disorders do not exist in isolation</a:t>
            </a:r>
          </a:p>
          <a:p>
            <a:r>
              <a:rPr lang="en-US" dirty="0" smtClean="0"/>
              <a:t>&gt;8 million adults with substance abuse and mental health issues</a:t>
            </a:r>
          </a:p>
          <a:p>
            <a:r>
              <a:rPr lang="en-US" dirty="0" smtClean="0"/>
              <a:t>A new research approach is needed</a:t>
            </a:r>
            <a:endParaRPr lang="en-US" dirty="0"/>
          </a:p>
        </p:txBody>
      </p:sp>
      <p:pic>
        <p:nvPicPr>
          <p:cNvPr id="2051" name="Picture 3"/>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3657600" y="1905000"/>
            <a:ext cx="5207335" cy="28194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7" name="TextBox 6"/>
          <p:cNvSpPr txBox="1"/>
          <p:nvPr/>
        </p:nvSpPr>
        <p:spPr>
          <a:xfrm>
            <a:off x="7315200" y="6323556"/>
            <a:ext cx="1676400" cy="369332"/>
          </a:xfrm>
          <a:prstGeom prst="rect">
            <a:avLst/>
          </a:prstGeom>
          <a:noFill/>
        </p:spPr>
        <p:txBody>
          <a:bodyPr wrap="square" rtlCol="0">
            <a:spAutoFit/>
          </a:bodyPr>
          <a:lstStyle/>
          <a:p>
            <a:r>
              <a:rPr lang="en-US" dirty="0" smtClean="0"/>
              <a:t>SAMHSA, 2013</a:t>
            </a:r>
            <a:endParaRPr lang="en-US" dirty="0"/>
          </a:p>
        </p:txBody>
      </p:sp>
    </p:spTree>
    <p:extLst>
      <p:ext uri="{BB962C8B-B14F-4D97-AF65-F5344CB8AC3E}">
        <p14:creationId xmlns:p14="http://schemas.microsoft.com/office/powerpoint/2010/main" xmlns="" val="14680121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05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The scope of the problem</a:t>
            </a:r>
            <a:endParaRPr lang="en-US" dirty="0"/>
          </a:p>
        </p:txBody>
      </p:sp>
      <p:sp>
        <p:nvSpPr>
          <p:cNvPr id="6" name="Content Placeholder 5"/>
          <p:cNvSpPr>
            <a:spLocks noGrp="1"/>
          </p:cNvSpPr>
          <p:nvPr>
            <p:ph sz="half" idx="1"/>
          </p:nvPr>
        </p:nvSpPr>
        <p:spPr>
          <a:xfrm>
            <a:off x="457200" y="1600200"/>
            <a:ext cx="3124200" cy="4525963"/>
          </a:xfrm>
        </p:spPr>
        <p:txBody>
          <a:bodyPr/>
          <a:lstStyle/>
          <a:p>
            <a:pPr marL="0" indent="0">
              <a:buNone/>
            </a:pPr>
            <a:r>
              <a:rPr lang="en-US" dirty="0" smtClean="0"/>
              <a:t>Adults with alcohol use disorder are:</a:t>
            </a:r>
          </a:p>
          <a:p>
            <a:r>
              <a:rPr lang="en-US" dirty="0" smtClean="0"/>
              <a:t>3X more likely to suffer anxiety</a:t>
            </a:r>
          </a:p>
          <a:p>
            <a:r>
              <a:rPr lang="en-US" dirty="0" smtClean="0"/>
              <a:t>4X more likely to suffer major depressive episode</a:t>
            </a:r>
          </a:p>
        </p:txBody>
      </p:sp>
      <p:pic>
        <p:nvPicPr>
          <p:cNvPr id="1025" name="Picture 1"/>
          <p:cNvPicPr>
            <a:picLocks noGrp="1" noChangeAspect="1" noChangeArrowheads="1"/>
          </p:cNvPicPr>
          <p:nvPr>
            <p:ph sz="half" idx="2"/>
          </p:nvPr>
        </p:nvPicPr>
        <p:blipFill>
          <a:blip r:embed="rId3">
            <a:extLst>
              <a:ext uri="{28A0092B-C50C-407E-A947-70E740481C1C}">
                <a14:useLocalDpi xmlns:a14="http://schemas.microsoft.com/office/drawing/2010/main" xmlns="" val="0"/>
              </a:ext>
            </a:extLst>
          </a:blip>
          <a:srcRect/>
          <a:stretch>
            <a:fillRect/>
          </a:stretch>
        </p:blipFill>
        <p:spPr bwMode="auto">
          <a:xfrm>
            <a:off x="3635988" y="2133600"/>
            <a:ext cx="5279412" cy="2667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4" name="TextBox 3"/>
          <p:cNvSpPr txBox="1"/>
          <p:nvPr/>
        </p:nvSpPr>
        <p:spPr>
          <a:xfrm>
            <a:off x="6858000" y="6324600"/>
            <a:ext cx="2133600" cy="369332"/>
          </a:xfrm>
          <a:prstGeom prst="rect">
            <a:avLst/>
          </a:prstGeom>
          <a:noFill/>
        </p:spPr>
        <p:txBody>
          <a:bodyPr wrap="square" rtlCol="0">
            <a:spAutoFit/>
          </a:bodyPr>
          <a:lstStyle/>
          <a:p>
            <a:r>
              <a:rPr lang="en-US" dirty="0" smtClean="0"/>
              <a:t>Petrakis et. al. 2002</a:t>
            </a:r>
            <a:endParaRPr lang="en-US" dirty="0"/>
          </a:p>
        </p:txBody>
      </p:sp>
    </p:spTree>
    <p:extLst>
      <p:ext uri="{BB962C8B-B14F-4D97-AF65-F5344CB8AC3E}">
        <p14:creationId xmlns:p14="http://schemas.microsoft.com/office/powerpoint/2010/main" xmlns="" val="30527679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scope of the problem</a:t>
            </a:r>
            <a:endParaRPr lang="en-US" b="1" dirty="0"/>
          </a:p>
        </p:txBody>
      </p:sp>
      <p:sp>
        <p:nvSpPr>
          <p:cNvPr id="4" name="Content Placeholder 3"/>
          <p:cNvSpPr>
            <a:spLocks noGrp="1"/>
          </p:cNvSpPr>
          <p:nvPr>
            <p:ph sz="half" idx="2"/>
          </p:nvPr>
        </p:nvSpPr>
        <p:spPr/>
        <p:txBody>
          <a:bodyPr/>
          <a:lstStyle/>
          <a:p>
            <a:r>
              <a:rPr lang="en-US" dirty="0"/>
              <a:t>Less likely to pursue treatment</a:t>
            </a:r>
          </a:p>
          <a:p>
            <a:r>
              <a:rPr lang="en-US" dirty="0"/>
              <a:t>More likely to drop out or relapse</a:t>
            </a:r>
          </a:p>
          <a:p>
            <a:r>
              <a:rPr lang="en-US" dirty="0"/>
              <a:t>Shorter overall time to </a:t>
            </a:r>
            <a:r>
              <a:rPr lang="en-US" dirty="0" smtClean="0"/>
              <a:t>relapse</a:t>
            </a:r>
            <a:endParaRPr lang="en-US" dirty="0"/>
          </a:p>
        </p:txBody>
      </p:sp>
      <p:pic>
        <p:nvPicPr>
          <p:cNvPr id="3077" name="Picture 5"/>
          <p:cNvPicPr>
            <a:picLocks noGrp="1" noChangeAspect="1" noChangeArrowheads="1"/>
          </p:cNvPicPr>
          <p:nvPr>
            <p:ph sz="half" idx="1"/>
          </p:nvPr>
        </p:nvPicPr>
        <p:blipFill>
          <a:blip r:embed="rId3">
            <a:extLst>
              <a:ext uri="{28A0092B-C50C-407E-A947-70E740481C1C}">
                <a14:useLocalDpi xmlns:a14="http://schemas.microsoft.com/office/drawing/2010/main" xmlns="" val="0"/>
              </a:ext>
            </a:extLst>
          </a:blip>
          <a:srcRect/>
          <a:stretch>
            <a:fillRect/>
          </a:stretch>
        </p:blipFill>
        <p:spPr bwMode="auto">
          <a:xfrm>
            <a:off x="457200" y="1894469"/>
            <a:ext cx="4038600" cy="3937424"/>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27417364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Diagnostic and therapeutic challenges</a:t>
            </a:r>
            <a:endParaRPr lang="en-US" dirty="0"/>
          </a:p>
        </p:txBody>
      </p:sp>
      <p:sp>
        <p:nvSpPr>
          <p:cNvPr id="3" name="Content Placeholder 2"/>
          <p:cNvSpPr>
            <a:spLocks noGrp="1"/>
          </p:cNvSpPr>
          <p:nvPr>
            <p:ph idx="1"/>
          </p:nvPr>
        </p:nvSpPr>
        <p:spPr/>
        <p:txBody>
          <a:bodyPr/>
          <a:lstStyle/>
          <a:p>
            <a:pPr marL="0" indent="0">
              <a:buNone/>
            </a:pPr>
            <a:r>
              <a:rPr lang="en-US" dirty="0" smtClean="0"/>
              <a:t>Three types of healthcare professionals:</a:t>
            </a:r>
          </a:p>
          <a:p>
            <a:pPr lvl="1"/>
            <a:r>
              <a:rPr lang="en-US" dirty="0" smtClean="0"/>
              <a:t>Primary care providers</a:t>
            </a:r>
          </a:p>
          <a:p>
            <a:pPr lvl="1"/>
            <a:r>
              <a:rPr lang="en-US" dirty="0" smtClean="0"/>
              <a:t>Mental health professionals</a:t>
            </a:r>
          </a:p>
          <a:p>
            <a:pPr lvl="1"/>
            <a:r>
              <a:rPr lang="en-US" dirty="0" smtClean="0"/>
              <a:t>Addiction treatment specialists</a:t>
            </a:r>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643063" y="3467100"/>
            <a:ext cx="5857875" cy="28575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17688023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Diagnostic and therapeutic challenges</a:t>
            </a:r>
            <a:endParaRPr lang="en-US" dirty="0"/>
          </a:p>
        </p:txBody>
      </p:sp>
      <p:sp>
        <p:nvSpPr>
          <p:cNvPr id="3" name="Content Placeholder 2"/>
          <p:cNvSpPr>
            <a:spLocks noGrp="1"/>
          </p:cNvSpPr>
          <p:nvPr>
            <p:ph idx="1"/>
          </p:nvPr>
        </p:nvSpPr>
        <p:spPr>
          <a:xfrm>
            <a:off x="457200" y="1600200"/>
            <a:ext cx="3429000" cy="4525963"/>
          </a:xfrm>
        </p:spPr>
        <p:txBody>
          <a:bodyPr/>
          <a:lstStyle/>
          <a:p>
            <a:pPr marL="0" indent="0">
              <a:buNone/>
            </a:pPr>
            <a:r>
              <a:rPr lang="en-US" dirty="0" smtClean="0"/>
              <a:t>Treatment permutations:	</a:t>
            </a:r>
          </a:p>
          <a:p>
            <a:r>
              <a:rPr lang="en-US" dirty="0" smtClean="0">
                <a:solidFill>
                  <a:schemeClr val="tx1"/>
                </a:solidFill>
              </a:rPr>
              <a:t>Sequential treatment</a:t>
            </a:r>
          </a:p>
          <a:p>
            <a:endParaRPr lang="en-US" dirty="0" smtClean="0">
              <a:solidFill>
                <a:schemeClr val="tx1"/>
              </a:solidFill>
            </a:endParaRPr>
          </a:p>
          <a:p>
            <a:r>
              <a:rPr lang="en-US" dirty="0" smtClean="0">
                <a:solidFill>
                  <a:schemeClr val="tx1"/>
                </a:solidFill>
              </a:rPr>
              <a:t>Parallel treatment</a:t>
            </a:r>
          </a:p>
          <a:p>
            <a:endParaRPr lang="en-US" dirty="0" smtClean="0">
              <a:solidFill>
                <a:schemeClr val="tx1"/>
              </a:solidFill>
            </a:endParaRPr>
          </a:p>
          <a:p>
            <a:r>
              <a:rPr lang="en-US" dirty="0" smtClean="0">
                <a:solidFill>
                  <a:schemeClr val="tx1"/>
                </a:solidFill>
              </a:rPr>
              <a:t>Integrated treatment</a:t>
            </a:r>
            <a:endParaRPr lang="en-US" dirty="0">
              <a:solidFill>
                <a:schemeClr val="tx1"/>
              </a:solidFill>
            </a:endParaRPr>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3886200" y="1752600"/>
            <a:ext cx="4823367" cy="3509962"/>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5" name="TextBox 4"/>
          <p:cNvSpPr txBox="1"/>
          <p:nvPr/>
        </p:nvSpPr>
        <p:spPr>
          <a:xfrm>
            <a:off x="7315200" y="6323556"/>
            <a:ext cx="1676400" cy="369332"/>
          </a:xfrm>
          <a:prstGeom prst="rect">
            <a:avLst/>
          </a:prstGeom>
          <a:noFill/>
        </p:spPr>
        <p:txBody>
          <a:bodyPr wrap="square" rtlCol="0">
            <a:spAutoFit/>
          </a:bodyPr>
          <a:lstStyle/>
          <a:p>
            <a:r>
              <a:rPr lang="en-US" dirty="0" smtClean="0"/>
              <a:t>SAMHSA, 2013</a:t>
            </a:r>
            <a:endParaRPr lang="en-US" dirty="0"/>
          </a:p>
        </p:txBody>
      </p:sp>
    </p:spTree>
    <p:extLst>
      <p:ext uri="{BB962C8B-B14F-4D97-AF65-F5344CB8AC3E}">
        <p14:creationId xmlns:p14="http://schemas.microsoft.com/office/powerpoint/2010/main" xmlns="" val="36069588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Effect transition="in" filter="fade">
                                      <p:cBhvr>
                                        <p:cTn id="17" dur="500"/>
                                        <p:tgtEl>
                                          <p:spTgt spid="3">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51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Diagnostic and therapeutic challenges</a:t>
            </a:r>
            <a:endParaRPr lang="en-US" dirty="0"/>
          </a:p>
        </p:txBody>
      </p:sp>
      <p:sp>
        <p:nvSpPr>
          <p:cNvPr id="3" name="Content Placeholder 2"/>
          <p:cNvSpPr>
            <a:spLocks noGrp="1"/>
          </p:cNvSpPr>
          <p:nvPr>
            <p:ph idx="1"/>
          </p:nvPr>
        </p:nvSpPr>
        <p:spPr/>
        <p:txBody>
          <a:bodyPr/>
          <a:lstStyle/>
          <a:p>
            <a:pPr marL="0" indent="0">
              <a:buNone/>
            </a:pPr>
            <a:r>
              <a:rPr lang="en-US" dirty="0" smtClean="0"/>
              <a:t>For comorbid alcohol use and mental health disorders:</a:t>
            </a:r>
          </a:p>
          <a:p>
            <a:endParaRPr lang="en-US" dirty="0" smtClean="0"/>
          </a:p>
          <a:p>
            <a:r>
              <a:rPr lang="en-US" dirty="0" smtClean="0">
                <a:solidFill>
                  <a:schemeClr val="tx1"/>
                </a:solidFill>
              </a:rPr>
              <a:t>No firm diagnostic standards</a:t>
            </a:r>
          </a:p>
          <a:p>
            <a:endParaRPr lang="en-US" dirty="0" smtClean="0">
              <a:solidFill>
                <a:schemeClr val="tx1"/>
              </a:solidFill>
            </a:endParaRPr>
          </a:p>
          <a:p>
            <a:r>
              <a:rPr lang="en-US" dirty="0" smtClean="0">
                <a:solidFill>
                  <a:schemeClr val="tx1"/>
                </a:solidFill>
              </a:rPr>
              <a:t>No standardized treatments</a:t>
            </a:r>
          </a:p>
          <a:p>
            <a:endParaRPr lang="en-US" dirty="0" smtClean="0">
              <a:solidFill>
                <a:schemeClr val="tx1"/>
              </a:solidFill>
            </a:endParaRPr>
          </a:p>
          <a:p>
            <a:r>
              <a:rPr lang="en-US" dirty="0" smtClean="0">
                <a:solidFill>
                  <a:schemeClr val="tx1"/>
                </a:solidFill>
              </a:rPr>
              <a:t>Unique considerations</a:t>
            </a:r>
            <a:endParaRPr lang="en-US" dirty="0">
              <a:solidFill>
                <a:schemeClr val="tx1"/>
              </a:solidFill>
            </a:endParaRPr>
          </a:p>
        </p:txBody>
      </p:sp>
    </p:spTree>
    <p:extLst>
      <p:ext uri="{BB962C8B-B14F-4D97-AF65-F5344CB8AC3E}">
        <p14:creationId xmlns:p14="http://schemas.microsoft.com/office/powerpoint/2010/main" xmlns="" val="37944378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fade">
                                      <p:cBhvr>
                                        <p:cTn id="12" dur="500"/>
                                        <p:tgtEl>
                                          <p:spTgt spid="3">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animEffect transition="in" filter="fade">
                                      <p:cBhvr>
                                        <p:cTn id="1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Status of dual diagnosis research</a:t>
            </a:r>
            <a:endParaRPr lang="en-US" dirty="0"/>
          </a:p>
        </p:txBody>
      </p:sp>
      <p:sp>
        <p:nvSpPr>
          <p:cNvPr id="3" name="Content Placeholder 2"/>
          <p:cNvSpPr>
            <a:spLocks noGrp="1"/>
          </p:cNvSpPr>
          <p:nvPr>
            <p:ph idx="1"/>
          </p:nvPr>
        </p:nvSpPr>
        <p:spPr/>
        <p:txBody>
          <a:bodyPr/>
          <a:lstStyle/>
          <a:p>
            <a:pPr marL="0" indent="0">
              <a:buNone/>
            </a:pPr>
            <a:r>
              <a:rPr lang="en-US" dirty="0" smtClean="0"/>
              <a:t>Motivational interviewing and CBT</a:t>
            </a:r>
          </a:p>
          <a:p>
            <a:r>
              <a:rPr lang="en-US" dirty="0" smtClean="0">
                <a:solidFill>
                  <a:schemeClr val="tx1"/>
                </a:solidFill>
              </a:rPr>
              <a:t>Inconsistent results</a:t>
            </a:r>
          </a:p>
          <a:p>
            <a:pPr marL="0" indent="0">
              <a:buNone/>
            </a:pPr>
            <a:endParaRPr lang="en-US" dirty="0" smtClean="0"/>
          </a:p>
          <a:p>
            <a:pPr marL="0" indent="0">
              <a:buNone/>
            </a:pPr>
            <a:r>
              <a:rPr lang="en-US" dirty="0" smtClean="0"/>
              <a:t>Group counseling</a:t>
            </a:r>
          </a:p>
          <a:p>
            <a:r>
              <a:rPr lang="en-US" dirty="0" smtClean="0">
                <a:solidFill>
                  <a:schemeClr val="tx1"/>
                </a:solidFill>
              </a:rPr>
              <a:t>Some improvement in mental health and abstinence</a:t>
            </a:r>
          </a:p>
          <a:p>
            <a:pPr marL="0" indent="0">
              <a:buNone/>
            </a:pPr>
            <a:endParaRPr lang="en-US" dirty="0" smtClean="0"/>
          </a:p>
          <a:p>
            <a:pPr marL="0" indent="0">
              <a:buNone/>
            </a:pPr>
            <a:r>
              <a:rPr lang="en-US" dirty="0" smtClean="0"/>
              <a:t>Case management</a:t>
            </a:r>
          </a:p>
          <a:p>
            <a:r>
              <a:rPr lang="en-US" dirty="0" smtClean="0">
                <a:solidFill>
                  <a:schemeClr val="tx1"/>
                </a:solidFill>
              </a:rPr>
              <a:t>Inconsistent results</a:t>
            </a:r>
            <a:endParaRPr lang="en-US" dirty="0">
              <a:solidFill>
                <a:schemeClr val="tx1"/>
              </a:solidFill>
            </a:endParaRPr>
          </a:p>
        </p:txBody>
      </p:sp>
    </p:spTree>
    <p:extLst>
      <p:ext uri="{BB962C8B-B14F-4D97-AF65-F5344CB8AC3E}">
        <p14:creationId xmlns:p14="http://schemas.microsoft.com/office/powerpoint/2010/main" xmlns="" val="22315809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500"/>
                                        <p:tgtEl>
                                          <p:spTgt spid="3">
                                            <p:txEl>
                                              <p:pRg st="1" end="1"/>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
                                            <p:txEl>
                                              <p:pRg st="4" end="4"/>
                                            </p:txEl>
                                          </p:spTgt>
                                        </p:tgtEl>
                                        <p:attrNameLst>
                                          <p:attrName>style.visibility</p:attrName>
                                        </p:attrNameLst>
                                      </p:cBhvr>
                                      <p:to>
                                        <p:strVal val="visible"/>
                                      </p:to>
                                    </p:set>
                                    <p:animEffect transition="in" filter="fade">
                                      <p:cBhvr>
                                        <p:cTn id="20" dur="500"/>
                                        <p:tgtEl>
                                          <p:spTgt spid="3">
                                            <p:txEl>
                                              <p:pRg st="4" end="4"/>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animEffect transition="in" filter="fade">
                                      <p:cBhvr>
                                        <p:cTn id="29"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Status of dual diagnosis research</a:t>
            </a:r>
            <a:endParaRPr lang="en-US" dirty="0"/>
          </a:p>
        </p:txBody>
      </p:sp>
      <p:sp>
        <p:nvSpPr>
          <p:cNvPr id="3" name="Content Placeholder 2"/>
          <p:cNvSpPr>
            <a:spLocks noGrp="1"/>
          </p:cNvSpPr>
          <p:nvPr>
            <p:ph idx="1"/>
          </p:nvPr>
        </p:nvSpPr>
        <p:spPr/>
        <p:txBody>
          <a:bodyPr/>
          <a:lstStyle/>
          <a:p>
            <a:pPr marL="0" indent="0">
              <a:buNone/>
            </a:pPr>
            <a:r>
              <a:rPr lang="en-US" dirty="0" smtClean="0"/>
              <a:t>Residential treatment</a:t>
            </a:r>
          </a:p>
          <a:p>
            <a:r>
              <a:rPr lang="en-US" dirty="0" smtClean="0">
                <a:solidFill>
                  <a:schemeClr val="tx1"/>
                </a:solidFill>
              </a:rPr>
              <a:t>Improved substance abuse outcome, mental health outcome inconsistent</a:t>
            </a:r>
          </a:p>
          <a:p>
            <a:pPr marL="0" indent="0">
              <a:buNone/>
            </a:pPr>
            <a:endParaRPr lang="en-US" dirty="0" smtClean="0"/>
          </a:p>
          <a:p>
            <a:pPr marL="0" indent="0">
              <a:buNone/>
            </a:pPr>
            <a:r>
              <a:rPr lang="en-US" dirty="0" smtClean="0"/>
              <a:t>Intensive outpatient treatment</a:t>
            </a:r>
          </a:p>
          <a:p>
            <a:r>
              <a:rPr lang="en-US" dirty="0" smtClean="0">
                <a:solidFill>
                  <a:schemeClr val="tx1"/>
                </a:solidFill>
              </a:rPr>
              <a:t>Results inconsistent</a:t>
            </a:r>
            <a:endParaRPr lang="en-US" dirty="0">
              <a:solidFill>
                <a:schemeClr val="tx1"/>
              </a:solidFill>
            </a:endParaRPr>
          </a:p>
        </p:txBody>
      </p:sp>
    </p:spTree>
    <p:extLst>
      <p:ext uri="{BB962C8B-B14F-4D97-AF65-F5344CB8AC3E}">
        <p14:creationId xmlns:p14="http://schemas.microsoft.com/office/powerpoint/2010/main" xmlns="" val="26248965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500"/>
                                        <p:tgtEl>
                                          <p:spTgt spid="3">
                                            <p:txEl>
                                              <p:pRg st="1" end="1"/>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
                                            <p:txEl>
                                              <p:pRg st="4" end="4"/>
                                            </p:txEl>
                                          </p:spTgt>
                                        </p:tgtEl>
                                        <p:attrNameLst>
                                          <p:attrName>style.visibility</p:attrName>
                                        </p:attrNameLst>
                                      </p:cBhvr>
                                      <p:to>
                                        <p:strVal val="visible"/>
                                      </p:to>
                                    </p:set>
                                    <p:animEffect transition="in" filter="fade">
                                      <p:cBhvr>
                                        <p:cTn id="20"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Optimizing research and treatment strategies</a:t>
            </a:r>
            <a:endParaRPr lang="en-US" dirty="0"/>
          </a:p>
        </p:txBody>
      </p:sp>
      <p:sp>
        <p:nvSpPr>
          <p:cNvPr id="3" name="Content Placeholder 2"/>
          <p:cNvSpPr>
            <a:spLocks noGrp="1"/>
          </p:cNvSpPr>
          <p:nvPr>
            <p:ph idx="1"/>
          </p:nvPr>
        </p:nvSpPr>
        <p:spPr/>
        <p:txBody>
          <a:bodyPr/>
          <a:lstStyle/>
          <a:p>
            <a:r>
              <a:rPr lang="en-US" dirty="0" smtClean="0"/>
              <a:t>Large, prospective trials specifically for alcohol abuse patients</a:t>
            </a:r>
          </a:p>
          <a:p>
            <a:pPr lvl="1"/>
            <a:r>
              <a:rPr lang="en-US" dirty="0" smtClean="0"/>
              <a:t>Separating by mental illness</a:t>
            </a:r>
            <a:endParaRPr lang="en-US" dirty="0"/>
          </a:p>
          <a:p>
            <a:r>
              <a:rPr lang="en-US" dirty="0" smtClean="0"/>
              <a:t>Short v. long-term treatment strategies</a:t>
            </a:r>
          </a:p>
          <a:p>
            <a:r>
              <a:rPr lang="en-US" dirty="0" smtClean="0"/>
              <a:t>Implementation</a:t>
            </a:r>
          </a:p>
          <a:p>
            <a:pPr marL="0" indent="0">
              <a:buNone/>
            </a:pPr>
            <a:endParaRPr lang="en-US" dirty="0" smtClean="0"/>
          </a:p>
          <a:p>
            <a:r>
              <a:rPr lang="en-US" b="1" dirty="0" smtClean="0"/>
              <a:t>Funding</a:t>
            </a:r>
            <a:endParaRPr lang="en-US" b="1" dirty="0"/>
          </a:p>
        </p:txBody>
      </p:sp>
      <p:pic>
        <p:nvPicPr>
          <p:cNvPr id="6146"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3733800" y="3044868"/>
            <a:ext cx="4445000" cy="33289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8000827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500"/>
                                        <p:tgtEl>
                                          <p:spTgt spid="3">
                                            <p:txEl>
                                              <p:pRg st="1" end="1"/>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childTnLst>
                                </p:cTn>
                              </p:par>
                              <p:par>
                                <p:cTn id="24" presetID="1" presetClass="entr" presetSubtype="0" fill="hold" nodeType="withEffect">
                                  <p:stCondLst>
                                    <p:cond delay="0"/>
                                  </p:stCondLst>
                                  <p:childTnLst>
                                    <p:set>
                                      <p:cBhvr>
                                        <p:cTn id="25" dur="1" fill="hold">
                                          <p:stCondLst>
                                            <p:cond delay="0"/>
                                          </p:stCondLst>
                                        </p:cTn>
                                        <p:tgtEl>
                                          <p:spTgt spid="61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idx="1"/>
          </p:nvPr>
        </p:nvSpPr>
        <p:spPr/>
        <p:txBody>
          <a:bodyPr/>
          <a:lstStyle/>
          <a:p>
            <a:endParaRPr lang="en-US"/>
          </a:p>
        </p:txBody>
      </p:sp>
      <p:sp>
        <p:nvSpPr>
          <p:cNvPr id="4" name="Title 3"/>
          <p:cNvSpPr>
            <a:spLocks noGrp="1"/>
          </p:cNvSpPr>
          <p:nvPr>
            <p:ph type="title"/>
          </p:nvPr>
        </p:nvSpPr>
        <p:spPr/>
        <p:txBody>
          <a:bodyPr/>
          <a:lstStyle/>
          <a:p>
            <a:pPr algn="ctr"/>
            <a:r>
              <a:rPr lang="en-US" dirty="0" smtClean="0"/>
              <a:t>Thank you!</a:t>
            </a:r>
            <a:endParaRPr lang="en-US" dirty="0"/>
          </a:p>
        </p:txBody>
      </p:sp>
    </p:spTree>
    <p:extLst>
      <p:ext uri="{BB962C8B-B14F-4D97-AF65-F5344CB8AC3E}">
        <p14:creationId xmlns:p14="http://schemas.microsoft.com/office/powerpoint/2010/main" xmlns="" val="341208135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04800" y="4419600"/>
            <a:ext cx="8686800" cy="1219200"/>
          </a:xfrm>
          <a:custGeom>
            <a:avLst/>
            <a:gdLst>
              <a:gd name="connsiteX0" fmla="*/ 0 w 4191000"/>
              <a:gd name="connsiteY0" fmla="*/ 0 h 609600"/>
              <a:gd name="connsiteX1" fmla="*/ 3886200 w 4191000"/>
              <a:gd name="connsiteY1" fmla="*/ 0 h 609600"/>
              <a:gd name="connsiteX2" fmla="*/ 4191000 w 4191000"/>
              <a:gd name="connsiteY2" fmla="*/ 304800 h 609600"/>
              <a:gd name="connsiteX3" fmla="*/ 3886200 w 4191000"/>
              <a:gd name="connsiteY3" fmla="*/ 609600 h 609600"/>
              <a:gd name="connsiteX4" fmla="*/ 0 w 4191000"/>
              <a:gd name="connsiteY4" fmla="*/ 609600 h 609600"/>
              <a:gd name="connsiteX5" fmla="*/ 0 w 4191000"/>
              <a:gd name="connsiteY5" fmla="*/ 0 h 60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91000" h="609600">
                <a:moveTo>
                  <a:pt x="0" y="0"/>
                </a:moveTo>
                <a:lnTo>
                  <a:pt x="3886200" y="0"/>
                </a:lnTo>
                <a:lnTo>
                  <a:pt x="4191000" y="304800"/>
                </a:lnTo>
                <a:lnTo>
                  <a:pt x="3886200" y="609600"/>
                </a:lnTo>
                <a:lnTo>
                  <a:pt x="0" y="609600"/>
                </a:lnTo>
                <a:lnTo>
                  <a:pt x="0" y="0"/>
                </a:lnTo>
                <a:close/>
              </a:path>
            </a:pathLst>
          </a:custGeom>
          <a:solidFill>
            <a:srgbClr val="0070C0"/>
          </a:solidFill>
          <a:ln>
            <a:solidFill>
              <a:schemeClr val="tx1"/>
            </a:solidFill>
          </a:ln>
        </p:spPr>
        <p:txBody>
          <a:bodyPr>
            <a:noAutofit/>
          </a:bodyPr>
          <a:lstStyle/>
          <a:p>
            <a:r>
              <a:rPr lang="en-US" sz="2800" b="1" dirty="0" smtClean="0">
                <a:solidFill>
                  <a:schemeClr val="bg1"/>
                </a:solidFill>
              </a:rPr>
              <a:t>Addiction Therapy – 2015 Website:</a:t>
            </a:r>
          </a:p>
          <a:p>
            <a:r>
              <a:rPr lang="en-US" sz="3200" b="1" dirty="0" smtClean="0">
                <a:solidFill>
                  <a:schemeClr val="bg1"/>
                </a:solidFill>
                <a:hlinkClick r:id="rId2" action="ppaction://hlinkfile"/>
              </a:rPr>
              <a:t>addictiontherapy.conferenceseries.com</a:t>
            </a:r>
            <a:endParaRPr lang="en-US" sz="3200" b="1" dirty="0">
              <a:solidFill>
                <a:schemeClr val="bg1"/>
              </a:solidFill>
            </a:endParaRPr>
          </a:p>
        </p:txBody>
      </p:sp>
      <p:sp>
        <p:nvSpPr>
          <p:cNvPr id="2" name="Title 1"/>
          <p:cNvSpPr>
            <a:spLocks noGrp="1"/>
          </p:cNvSpPr>
          <p:nvPr>
            <p:ph type="ctrTitle"/>
          </p:nvPr>
        </p:nvSpPr>
        <p:spPr>
          <a:xfrm>
            <a:off x="0" y="1371600"/>
            <a:ext cx="9144000" cy="2209800"/>
          </a:xfrm>
          <a:blipFill>
            <a:blip r:embed="rId3"/>
            <a:tile tx="0" ty="0" sx="100000" sy="100000" flip="none" algn="tl"/>
          </a:blipFill>
          <a:ln>
            <a:solidFill>
              <a:schemeClr val="bg1"/>
            </a:solidFill>
          </a:ln>
          <a:effectLst>
            <a:innerShdw blurRad="63500" dist="50800" dir="16200000">
              <a:prstClr val="black">
                <a:alpha val="50000"/>
              </a:prstClr>
            </a:innerShdw>
          </a:effectLst>
        </p:spPr>
        <p:style>
          <a:lnRef idx="0">
            <a:scrgbClr r="0" g="0" b="0"/>
          </a:lnRef>
          <a:fillRef idx="1002">
            <a:schemeClr val="lt2"/>
          </a:fillRef>
          <a:effectRef idx="0">
            <a:scrgbClr r="0" g="0" b="0"/>
          </a:effectRef>
          <a:fontRef idx="major"/>
        </p:style>
        <p:txBody>
          <a:bodyPr>
            <a:noAutofit/>
          </a:bodyPr>
          <a:lstStyle/>
          <a:p>
            <a:pPr lvl="0">
              <a:spcBef>
                <a:spcPts val="0"/>
              </a:spcBef>
            </a:pPr>
            <a:r>
              <a:rPr sz="3600" smtClean="0">
                <a:solidFill>
                  <a:srgbClr val="00B0F0"/>
                </a:solidFill>
                <a:latin typeface="Times New Roman" pitchFamily="18" charset="0"/>
                <a:cs typeface="Times New Roman" pitchFamily="18" charset="0"/>
              </a:rPr>
              <a:t>Meet the eminent gathering once again at</a:t>
            </a:r>
            <a:r>
              <a:rPr sz="4800" b="1" smtClean="0">
                <a:solidFill>
                  <a:schemeClr val="tx1"/>
                </a:solidFill>
                <a:latin typeface="Times New Roman" pitchFamily="18" charset="0"/>
                <a:cs typeface="Times New Roman" pitchFamily="18" charset="0"/>
              </a:rPr>
              <a:t/>
            </a:r>
            <a:br>
              <a:rPr sz="4800" b="1" smtClean="0">
                <a:solidFill>
                  <a:schemeClr val="tx1"/>
                </a:solidFill>
                <a:latin typeface="Times New Roman" pitchFamily="18" charset="0"/>
                <a:cs typeface="Times New Roman" pitchFamily="18" charset="0"/>
              </a:rPr>
            </a:br>
            <a:r>
              <a:rPr sz="4800" b="1" smtClean="0">
                <a:solidFill>
                  <a:schemeClr val="tx1"/>
                </a:solidFill>
                <a:latin typeface="Times New Roman" pitchFamily="18" charset="0"/>
                <a:cs typeface="Times New Roman" pitchFamily="18" charset="0"/>
              </a:rPr>
              <a:t>Addiction Therapy-2015</a:t>
            </a:r>
            <a:r>
              <a:rPr sz="4800" b="1" smtClean="0">
                <a:solidFill>
                  <a:schemeClr val="tx1"/>
                </a:solidFill>
              </a:rPr>
              <a:t/>
            </a:r>
            <a:br>
              <a:rPr sz="4800" b="1" smtClean="0">
                <a:solidFill>
                  <a:schemeClr val="tx1"/>
                </a:solidFill>
              </a:rPr>
            </a:br>
            <a:r>
              <a:rPr sz="2400" b="1" smtClean="0">
                <a:solidFill>
                  <a:schemeClr val="tx1"/>
                </a:solidFill>
                <a:latin typeface="Perpetua"/>
                <a:ea typeface="+mn-ea"/>
                <a:cs typeface="+mn-cs"/>
              </a:rPr>
              <a:t>Florida,  USA</a:t>
            </a:r>
            <a:br>
              <a:rPr sz="2400" b="1" smtClean="0">
                <a:solidFill>
                  <a:schemeClr val="tx1"/>
                </a:solidFill>
                <a:latin typeface="Perpetua"/>
                <a:ea typeface="+mn-ea"/>
                <a:cs typeface="+mn-cs"/>
              </a:rPr>
            </a:br>
            <a:r>
              <a:rPr sz="2400" b="1" smtClean="0">
                <a:solidFill>
                  <a:schemeClr val="tx1"/>
                </a:solidFill>
                <a:latin typeface="Perpetua"/>
                <a:ea typeface="+mn-ea"/>
                <a:cs typeface="+mn-cs"/>
              </a:rPr>
              <a:t>August 3 - 5,  2015</a:t>
            </a:r>
            <a:endParaRPr lang="en-US" sz="4800" b="1" dirty="0">
              <a:solidFill>
                <a:schemeClr val="tx1"/>
              </a:solidFill>
            </a:endParaRPr>
          </a:p>
        </p:txBody>
      </p:sp>
      <p:sp>
        <p:nvSpPr>
          <p:cNvPr id="40962" name="AutoShape 2" descr="data:image/jpeg;base64,/9j/4AAQSkZJRgABAQAAAQABAAD/2wCEAAkGBxQSEhQUERQUFRQVGBIXGBgUFxUVGBUXGBUYFhgXFhcYHSggGR8lHRcYITEiJiktLi4uGB8zODMsNygtLisBCgoKDg0OGxAQGywkICYxNzctLDQtNCwtNDQvLy80LDQvNCwsLC0sLywsLy8sLCwsLDQsLCwsLCwsLCwsLCwsLP/AABEIAK0BIwMBEQACEQEDEQH/xAAcAAEAAQUBAQAAAAAAAAAAAAAABgIDBAUHAQj/xABKEAACAQIEAwQFBwoDBQkAAAABAgMAEQQFEiEGMVETIkFhBxQycYFScpGhsbLRFSMzNEJTYnOSwYKzwxckQ9LwFiU1dIOTosLx/8QAGwEBAAIDAQEAAAAAAAAAAAAAAAIFAQMEBgf/xAA3EQACAQIDBAgFAwQDAQAAAAAAAQIDEQQFIRIxQXETMlFhgaGxwTM0kdHwFBXhIkJS8QYjcmL/2gAMAwEAAhEDEQA/AO40AoBQCgFAKAUAoBQCgFAKAUAoBQCgFAKAUAoBQCgFAKAUAoBQCgFAKAUAoBQCgFAKAUAoBQCgFAKAUAoBQCgFAKAUAoBQCgFAKAUAoBQCgFAeE0BYTE6nKrvptqPgCdwvvtv5AjrWdlpXIqV3ZGRWCQoBQCgFAKAUAoBQCgFAKAUAoBQCgFAKAUAoBQCgFAKAUAoBQCgFAKAUAoCzLOFZQdtRsOl+dvfz+isqLabXAhKai0nxMXOMWUUadixtfpWCZr8tx76wGYsGNt97eYrIMjPc2MWiKKzYiY6Y1PIdZH/hUXJ62tW6jS27yl1Vv+3ic9evsWhHrPcvcz8vwgiQKCWI3LHm7HdmbzJua1Tk5O5thHZjYyaiTFAKAUAoBQCgFAKAUAoBQCgFAKAUAoBQCgFAKAUAoBQCgFAKAUAoBQCgFAY2YYQSxsjcmHMcwRuGHmDY/Cp05uElJGqtSVWDg+P55ENh4k06oMaCSjFe0XmCNrsPH3jnflVnUy9VIqpR48PsUdDN3Rk6OJWq0v8AcqxPEeFgXXEzTSb6RYqoPViQP+unOtNLLq0pWkrI662b0Ix/oe0y7wHg3laTGznVJJdUJ8FB7xHQXFgP4fOpY+cYWoQ3Lf8An5vMZZCVS+Iqb3u5EzqtLc9oBQCgFAKAUAoBQCgFAKAUAoBQCgFAKAUAoBQCgFAKAUAoBQCgFAKAUAoBQA0Bzn0hYLTMsg5SLv8AOXb7Cv0VfZXUvTcOz3PJZ7Q2ayqL+71REocOZHSNebsqj3sbf3qwnJQi5PgVlCm5zUFxZ2zBYZYo0RfZRQo9wFq8nOTnJyfE97TgoRUVuRdkS43v8CR9YqJMw5cB8mSRf8RYfWf70BgYTMHEgRiHGrTf42uCOdAbwUB7QCgFAKAUAoBQCgFAKAUAoC1iJ1jUs5CqouSdgBUZSUVd7iUISnJRirtkXxHHUINkjkcde6oPuBN/pAqulmdNPRN+RbQyWq1eUkvqxBx1ETZ45FHXutb3gG/0UjmlNvVNGZ5LVSvGSfkSbD4lZEV0IZWFwRyNWMZKa2ovQqKkJU5OMlZojMnHUQJHZS7EjmngbfKqueZwTa2X5FvHJajSe0vMycq4ujnlWIRyKW1WLabbKW8D0BrZRx8Ks1BJq5qxGVVKNN1HJNLn2m2zjMRh4mlYEhdOy2udTBdr++uqtWVKDmziw1CVeoqceJHv+3kX7qX6U/5q4P3SH+L8iz/ZKn+a8/sbbIM/XFl9COujRfVp31auVj/D9ddOGxca97Jq3ucWMwMsLs7TTv2dxrZ+OI1ZlMUpKsy7FP2SR18q0TzKEZNbL0OuGTVJRUtpaq/HibnI82XExmRVZQGK2a19gDfY+ddeHrqtHaSscGLwssNPYk76XMLN+KoYGKd53HNUt3T0Yk2Hu3Naq+OpUns733G/DZZWrx2lZLvNaOPU/cyf1LXN+6Q/xfkdbySf+a+jN/k+dRYkExk3FtSsLMt+Vx/cXFdtDEwrK8StxOEqYd2mt+58C7mmaR4dNcrWHIDmWPQAc6nVrQpR2pshQw9SvLZpq5HH48jvtDIR1JUfVc1wPNIcIvyLVZJUtrNeZmZZxjDKwRg0ZJsNVipJ5DUDt8a20cwpVHsu6NFfKa1KO0rSXdvJHeu8qyN8aZVJiFiWJQSGYkkgBRa29/Pp0rvwGIhRcnN8CozbCVMTGMaa1uafJeFTh5o5ZpohoJOhbsTsQNza3O/LwrficwhUg4RT14nPgcoqUaiqTktOCJXJnEY5am9wt9tqqS/LH5Vkf9HH8dz9lgPpoAcHPJ+kfSOg/AbfSaAzsHl6R7gXPU8/h0oDLoBQCgFAKAUAoBQCgFAKAUAoCJekWQiGJQdmk387KSPr3+AqszRvo0u8uclinVlJ8F7kNyjCiWeKNiQrtY252sTt9FVVCmqlSMHxL3E1XSoymt6R7nOEEM8ka3Ko1hfnYqDv9NMRTVOrKC3Ixharq0YzlvZLfR1KTHKpOyupHlqG/wBlWmVyexJd5SZ3FKcZcWvQhWJ9t/nv941Tz6z5v1PQw6i5L0L+UT9nPE/R0v7iQD9RNToS2KsZd5qxMNujOPamTX0hT2w6L8uQfQqk/barfM5WpJdr9NSgyWF6zl2L1aOf1RnpiZejfniPdD/qVbZV1p+HuUOebqfj7EUzD9NL/Ml++1VtX4kub9S5ofCjyXoibcFSacHIw/ZaU/QimrfL3ag33s8/msdrFRj2pepAQSdybk7knmSdyTVJe+rPS6LRG2zDLVTC4eYFtUpfVe1tr2tt5V1VaMYUYVFvZxUcRKeIqU3a0bWMngdiMWtvFZAfMW1faBWzL2+nXI1Zsk8M+a/PMucezE4rSeSItv8AFcn+30VLMpN1rdiIZPBLD37X6GJw/liTdoZWZVVe6RtqY+ZFja3LzqGEwvTXve1tDZmGNeH2dm129eXLeeQcPuR32VeoHeP9gPprfTyupLrtLlr/AAc9XO6UXanFvyX38ia4fEzlFCg2AUare1t7Vztvzq5irJK9zzs3eTdrdxTiImAvPOiD+J/7bCtkISl1U2aZ1YQV5tI1WIzjBRc5XkI8I12+nYfXXVDAV5cLc/y5w1M1w0N0r8vyxuuHMVBiY+0iS1iVIexZSOu55ix+NaK9CVGezI6sNiYYiG3E3YFaToPaAUAoBQCgFAKAUAoBQCgFAKAUAoCH+kf9HD88/cNVeadSPP2LvJPiT5e5GOGP1uD5x+41V2D+PHn7Mtsf8rU5e5VxT+uT/OH3FpjPjz/OAy/5WHL3ZIfRz7M/zo/sarDK+rLmVWeb4cmQ3E+2/wA9/vGqifWfN+pfw6i5L0LTcqi9xIk3GeO7VcL5xdp8XsP/AKmrHH1dtQ5X+pUZXQ6N1f8A1b6fiI1VcW5MvRvzxHuh/wBSrbKutPw9yhzzdT8fYimYfppf5kv32qtq/ElzfqXND4UeS9ETLhH9Qm983+WKtcD8tLxKLMvnYeHqQVapkeiJn+RpMVgcKIygK6ydZI5kjawNXDw8q2GpqPAof1kMNjKrnfXs/wBou8PcLzYedZHMZUBr6SxO4I8VFZwuCqUqim2iGOzKjXouEU7u3BfctZwYjI2IkX5IF+9y2Fl5XNddanQg3WqL3+iOHD1sTUSw9J25afV77cjWYfiEdoutLRbg8yw6NYbWB8K43ml5WtaPn9vAsP2RKm3tXl9F99e1mZ/2SxEqhjiI3DAEG7lTfxAG1Qngq9ZXlUvfnb7E4ZjhqDtGk4tdyv8Ac3+b4w4TBqLjtAiRrb5QUAke4Amr/AYbblGD3Ja+B5PN8aqUJ1Vvk9PH7I5hiJQN3bn4sdz+NeqVkjwa2pvtZgSYtPlfUfwrF0b1Rn2G54P4g9VnuTeJ7LJbwHg9v4fsJrkxmH6anpvW4s8uxLw9S0tz3nY43BAIIINiCNwQeRrzZ61O5VQCgFAKAUAoBQCgFAKAUAoBQCgFAQ/0j/o4fnn7jVV5p1I8/Yu8k68+XuRjhj9bg+cfuNVdg/jx5+zLbH/Kz5e5VxT+uT/OH3FpjPjz/OAy/wCVhy92SH0c+zP86P7Gqwyvqy5lVnm+HJkMxZ78nzpPvGqefWlzfqX9PqrkvQuY/D9nI6dCLe4gMPqIqdWGxNxIUanSU1L800KZ5y2i/wCwgQe4MxH3vqrEpOVu5WJQgo3txd/QTw6RH/Ggf6XdR9Sg/Gszhs271fzYhPacu528k/clvo354j3Q/wCpVllXWn4e5SZ5up+PsRTMP00v8yX77VW1fiS5v1Lmh8KPJeiJlwj+oTe+b/LFWuB+Wl4lFmXzsPD1IKtUyPRHUuET/ukPzT95q9Jg/gQ5Hj8y+anz9jcXrqOI1WaZHFOCGBW+9169bda11acasHCW420K86E1OD1Oc5zlT4aQo4NjfQ3g46+/qPCvO4ihKjPZe7gz12ExUMRT2lv4rsZn8L8QHDNockwsdx8gn9oeXUfHnz3YPFui9mXV9Pzic+YYBYiO1Drrz7vsWOPs9Dyd0gqncToW/ab3fgOtfQMBR6OltPe/xHyXMq36rFdGurDTx4+engYHCnBcmNHbTuUiPIixeS23dvsq+dvcPGo4rHKk9mOr8kd2Dy7bim9IkzPo3wWm2mW9va7Rr++3s/VVf+4178PoWX7dQtaxD+IvR/PAwbDap0YgWFhIpJsNQ5Eb+1sB4gDeu6hmEJq09H5FfiMtlHqarzJdwnNPhCuExg2P6CQG6NtcxavAjcgHzA5CuHEqFX/tpeK48/ud+E6Sj/1VfB+xMb1wlgL0AvQHtAeXpcHtAeXoD2gPL0B7QCgFAKAUAoCH+kf9HD88/caqvNOpHn7F3knXny9yMcMfrcHzj9xqrsH8ePP2ZbY/5WfL3KuKf1yf5w+4tMZ8ef5wGX/Kw5e7JD6OfZn+dH9jVYZX1ZcyqzzfDkyF4z2pPnSfeNU9TfLx9S/p9WPJehvOMMLpkifwkijPxUBT9Wmu3HQtOMu1L89CvyyptQlHsk/P+bmgY7VwsskbninD9nLGnyYIB9GquzGw2Jxj2RXucOX1Okpyn2yfsbr0b88R7of9SurKutPw9yvzzdT8fYimYfppf5kv32qtq/ElzfqXND4UeS9ETLhH9Qm983+WKtcD8tLxKLMvnYeHqQVapkeiJJmzkYDB6SRvJyJHXpVjXbWFpWf5ZlVh4p42tddhb4MmY4tAWYiz7FmI9k9TUMBJ9Ortks0hFYaVkuHDvKuNpmGLYBmA0x7BiBy8jWcwlLp3ZvcjGVQi8Mrpb3wLvDmDGIw+KWQkldDKSSSrBXIIv9B8jUsJTVWlOMvAhjqrw9elKC7U+9aEahF9/AC/4f8AXlUsqw0a9baqaQjrLkty8X5XNX/IMfPC4XYo61aj2YJb7ve/Ba87GJnah3wsY21i7HxJknaO/wAFRdq9xgsX+opOut13Zdy+/Hs3HzzE5YsDVjhnrKy2n3tX+i3Lt38Tt+HhCKqqLKoCgdABYCqNtt3Z6GKSVkajifiSPAqjSo7B2KjRpuCBffURW/D4eVdtRdrGjEYmNBJyI9/tRw37mf6Iv+eur9sqf5Lz+xyfulLsZRmPF8WNwmLWJJEaOLXd9IsdQsV0sbEHe9IYSVGrByad2Zli4V6U9lbkRnh31/Gp2EMrJHGSzyF3Fyx2DMDqbYWCjbrXZX6Cg9uSu3uRxYd4ivHYi7JcTaZpnc+CSPL8M5lxAuHkALNd2LKiBie9Yi5PLb4aKdCFZuvNWj2G+pXqUUqEHeXaejgfMHGuTF2k5gGWZiP8Q2Hw2p+tw6dlDTkh+ixEldz1K+HeKMThMQMJmBYqSFDObsl9lOv9tD1NyOuxFYr4anVp9JR+n5uM0MVUpVOirfUR4qT8vaNb6Nbd3U2n9WJ9m9ue9HCP6K9tf5Mqcv12zfT+DptVJbHMOEMXIc3xCtI5UNi7KXYqLS7WBNharfFQisLFpdnoU+FnJ4qSb7SrOeI8VjsScLl7FUUkF1OksBszl+apflbc7dbVilh6VCn0lbf2fnEzVxFWvU6Kjp3lc3A+PjXXFjWaQb6dcqXPQMWN/iAKwsbQk7Shp4GXgq8VeNTU2XAvFzzOcNitp11aSRpL6faVhyDCx5cwD0rVjMIoLpKfVNuDxbm+jqdZE5qvLEUAoBQCgIj6RkJiiNthJv5XRrVWZov+uL7/AGZdZJJKrJd3uiHZRixDPHIQSEa5Ate1iNr++qmhUVOpGb4F5iaTq0ZU1xQzjGCaeSVQQHa4BtewUDe3urNeoqlSU1xGFpOlRjTb1SJd6O4iI5WI2ZlAPXSN/ttVplcWoSfayjzuac4x4peu4hGM9qT50n3jVNU3y8fU9DT6seS9Caca4e+Fgk+RoB9zJb7QtXGYQvRjLst5oocrqWxNSHbfyf2uRTKcP2k8SfKdL+4G5+oGquhDbqRj3lzianR0Zy7E/wA+ptuPf1v/ANKP7z115l8bwXucWT/LeL9jY+jfniPdD/qVuyrrT8Pc5c83U/H2IpmH6aX+ZL99qravxJc36lzQ+FHkvRE14Lj1YKVR+00o+lFFW+Xq+HkuZQZrLZxcZdiXqQJfPY9D4HoapD0nI2uPzNZMNBCAwaItcm1je9rb38a6qtdTowppbjjo4aUMRUqtq0rGVwOhOLWw5LIT5C1vtIrZl6brrkac2klhn3tFzjyIjFajydEI+Fwf7fTWcyi1Wv2ojk808PbsZjcP52MMsylC3aAAWI2IBG9/f4VDC4lUVKLV77jZjsG68oSUktnfc1Dd0BentHz6fCt1eq6FFYWHOb7+zlHj3o5cHQ/V4p5hUXdSXZHjLnU3r/4t2nvF2WvBHgp7EEpa58HEjTKD8HP9Jr1eQ6YXopc/qeP/AORu+MdaPL6aeZ1fIs0TFQJMh2Ybj5LDZlPuNclWk6c3BnRRqqpBTRdx+WwzgCaNJApuA6hrHlcXrEKkoaxdiU6cZ6SVzRZ9k+Aw8Ekz4aABFNu4BqbkqjzJsK6KNWvUmoKTOarSoU4OTitDnfC2Fb1LMZf2exWO/Vr6iPgLf1CrTEyXTU495V4SL6KpLhYmXoiH+6Sfz3/y4q4cz+KuX3O3K/gvn9jRcE97N5zL7Y9aIvzD9oF2/wAJaujF6YWKju09DRhNcXJy36nVqpi6OY+mRFvhjtqKzg9dI0W+sn66t8r/AL1yKfNd8PH2MXAEnPUJ53F/f6nvU5/JP8/uIw+e/Ow6xVKXRyDIWIzLHEHcLmBBHUOavayvh4L/AMlFQ+YqeJufQ3AOzxD+OqNfgFJ+1vqrnzSX9UUdGVxWzJ950Y1VFqcwx4UZ+nZ89Sa7fKMBv/8AG1/fVvG/6F38PqVE7frlb80OoVUFuKAUAoBQFrE4dZFKuAysLEHkRUZRUlZ7iUJyhJSi7NEYxHAsJN0kkQdO6w+sX+k1Xyyym3o2vMtoZ1WStKKfke4XgaFTd3kcdNlB99hf66Qyymndtvy9BUzqtJWikvP1JNBh1RQqAKqiwAFgBVhGKirLcVM5SnJyk7tkal4GhYkmSbvEnmnib/JqulllNtvaevL7FrHOq0Ulsx05/c3ePytZYDCxbSQouLX7pBB3FvCu2rRjUp9G9xX0sRKlV6WO/Xlqa3K+EooJVlV5GK3sGK23BXwUeBNc9HAQpTU02zrxGaVa1N02kk+fuyvOOF48TJ2jvIp0qtl02sCT4qetZr4KFaW020RwuZVMPT2IpNXvrf7l/IshTC69DO2vTfXp203tawHyjU8NhI0L7Lbv7GvF46eJttJK3Z3mtm4JhZmYyS3ZmY2KWuxJNu751zyy2nKTltPXl9jrhnNaMVHZjou/h4m4yXKVw0ZjRmYFi12te5AHgB0rrw9BUY7KZw4rEyxE9uSS04GFm3CkE7F+8jnmUI38yCCL+daa2BpVXtbn3G/DZnWoR2VZrsZrU4DjvvNIR5BB9dq0LK4X1k/I6nndS2kF5khyrKYsOumJbX5k7s3vJ/8Ayu6jQhSVoIrMRiateW1Ud/Q9zTKosQumVbgbgjYqeoIrNajCqrTQw+IqUJbVNkdPAyBgVlktvzCG3TwFz+FctPL4U57cZO63bvr4cO87a2bVKsOjlFWe/fquzx3PuuZmXcGwRsGYtIRuNdtN+ukDf43pSy+lB3d2+8xWzatUjsxtFd356G1zrKo8TC8Mo7rDmOakbhl8wasqVSVOSlEqKtKNSLjI5h6jmGUSM0QMsJ5lVZ4383Ubo3n9Z5VcbeHxcbS0fn/JTbGIwkv6dV+fQz/9qjWscMuv+YbfRpvWv9rV+tpyNv7q7dQwGwmYZtIplBihB2JVkjTzVTvI1vH6xWzbw+Ei9nV+f8GtwxGLa2tF+fUmWeZQmGyqeGEGyxt5szEgljbmTXBSqupiYzl2lhUpKnh3CPYYnolQjCSAgj8+/MEf8OLrWzMneqrdnuzTliapO/b7I1vGfDk8OJ9ewQJN9TqouytaxYL+0rDmPf1224XEQnT6GqQxWHqQqdNS8ShPSmQul8N+cGxtJYavcVuPdWXleuktCKzTTWGpj5Pk2JzLFDE41SkKkWVlKhgpuI0U76b82PP7JVa1PDU+jpb/AM3/AGI06NTE1OkqqyMjjvJJ4cUuOwqs26ltK6ijqNNyo3KkbH49ajg69OdLoahLGUKkKirUyzL6UJWTRHh1Ex2vqLAHqEtc+69Z/bIp3ctCLzOTjZR1L3B/DcscWJxWJBV3hmCq2zWYFmdh4EkDb39axicTGU404bk1/BPC4aUYyqT3tM1fB2ZzYbAyy4dNZXERa10lroYje+ncb238K3YqnCpWjGbtozThKk6dFygr6+RsJ/Sg7rpgw4Ep2BLmSx8kVQTWpZYk7zlp9DZLM21aMdTP4A4alErYzF6hK2rQH2a7e07DwJBIA8ATtyrXjcTDZ6GnuNuCw01Lpqm9nQarCzFAKAUAoBQCgFAKAUAoBQCgFAKA8vQHtAKAUAoBQCgFAeEUB5oFDFj0ChkEUAAoD2gKOzHQUMWK6GRQFOgUMWMTOP1eb+XL9w1spdePNEanUfIhXoc/QT/zF+4K78z68eRXZX8OXM6AEFVhaWKqAUAoBQCgFAa7iHNlwmGmxDi6woz26kDZfibD40BxbLsvz3MMM2ZJjWjJ7R4oFLoGVTyVB3bbELqvew33vQHU/Rxn0uOwEU2IQpN3kkBUrdlNtQB5ahY9NzQEnoCOZ5xzgMHKIcTiUSQ27tmYrfca9IOj42oDfYXEpIivGyujgMrKQVZSLggjmDQF2gItj/SHlsPadpiowYn7N1AdmD3II0qpJsVNyBYWoCQ5fjo541lhdXjcAqym4YeVAXyaA4nwzn75jn8jDHssMT/mIV19niEUMCAoIA2BYkg7mgO20BrM+z/D4KPtcVKsSXsC17sbXsqjdjbwAoCnh7iLDY6PtMJKsqA2NrgqedmVgCvxFAbWgNTmvEuFw0iRYiZIndXdQ9xdUBLG/IABTzNAX8kzeHFwpPh31xPq0tZlvpdkbZgD7SkUBn0BGD6Qcu9Y9W9bj7a+m3e06r209pbRe+1r86Ak9AWcXiViR5JDpRFZ2J5KqjUxPuANARl/STlY7O+Mi/O30+0QLErdzbuC4O7WoCVg0B7QEYX0gZccT6sMVGZr6bd7TqvbT2ltF77WvQEnoCiWQKCzEBQCSSbAAbkknkKAjuT8e5fipjBBio3l3AWzLrI37jMAH5H2SaAkOIiDqytuGBU+GxFjWU2ndGGrqzNTgcuwuXRSMtoYvbdnckCwtcljtWyrWnVd5s10qMKStBGPw9xxgcc7R4XELI63OmzoxA5lQ4GoeYvWo2kioBQCgFAKAUBEfSzCXyjGhb3EerborqzfUDQFn0bZpEMlw0uoaIYSHPyTEDrv05X+NAbvhTiOLMIBiMOHEZZlHaKFJK87C52vt8KA3BoDiHo+yPD49s6lxsaySGWVbvuYx+cN0J3QggWI5aR0oCT+gHEM2VKGvZJplW/ye6+3+JmoDpNAcG4Q4ew2Jn4gfERLI0cmJCFhfRqacll6NdRvzFtqAnPoKP8A3PB8+f8AzWoCfsKA476MMqgXO810wxjsH/M2RR2V2dT2e3duNtvCgOx0Bxf0pzTPnuXxRwJidERkjhkYKjuTIWuTtsI0O/yRQGy4ByjGx5xiMTNhEwsM8JDxxyxuokUx2bSpvc2bwt3j1oDq1Acj9JmVxYrPMqgnXVG6y6luRqClmsSN7XAoDqOV5bFholigRY411aUXYDUxY2+JJ+NAYHGuJeLL8ZJHs6QTspHMERtYi1AcIyXJsZiskWCDLoWSRmcYsyxrIWWcgkq1iNlMdr8t6A75wssoweGGI/TCGISbhu+EAO4JB38b0Bb4z/8AD8b/AOWxX+S9AcGjyDDjhdsV2SesGYfnSLuPz4jsG8Bp8Bt40B3/AIYcnB4YncmGAn/21oDG45xLx5djHjuHXDzlSOakRt3h7ufwoDmfBvBOW4nI4HxJSIszO2JDRxyK4lZdHaOCLbBbcvjvQHZILaVsdQsLNe+oW538b0BCPTbiGTJ8ToJGowobfJaVQw+I2+NAc4mybMMRhMuMGXQQ+r+ryxYhJotUg0Brm5HtGzkX5igPoFaAifpRyOTG5dNBEyq7GNl1kKrlHDaCTyvbbzAoDn/BuahcywcGZ5b6tjERo4JotUakBGXvRg6XBGoagSLnkPADtooBQCgFAKAUBbnjVlZXAKkEEHkQRYg+VqA43i/Q7FqdcPmbRYWRgzQe343tftAGt4FlJFhzoDqGQYXDYPDx4eBkWOMWF3Uk73LMfEkkk+ZoDP8AXo/3if1L+NAcz4j9GqTYiebCZicKuKv6xEoDrJfdrWddid7G+7NvY2oCccL5fhsBho8NA66Iwd2dSzEkszMepJJ8uXIUBtfXo/3if1L+NAQzh7hKPCtmTeto/r7SN7Kr2Woyn5Z127Ty9nz2A2XAmUR5bg0wvrCS6DIddljvrYt7OpuV+tASH16P94n9S/jQET4Z4bjwmNxuL9aR/XG1aLKvZ94tbVrOrn0FASz16P8AeJ/Uv40BEuOuF4cwMMseKGGxWHN4pkIYgEglWXULjbbfbfncggWuCuFI8FNNisRjPWsXOArytpQBBY6VUE+Kr4/srYDxAmXr0f7xP6l/GgIvnXD8eIzHB471lF9VDjs7K3aagw9vWNPPoeVAScY6P94n9S/jQFE+IhdWVnjKsCpBZbEEWIO/SgOXf7LVAbDrmjjL2k7Q4ayk8w2ntNfUA30+HK+9AdPwksESLHG0aoiqqgMtgqiwA36CgLGddniMPND2yL20Useq6tp1oU1WuL2ve1xQEMHAcf5H/Jfrqe3q7bQv73tbdn2nw9qgJrlTRwwxRdqjdmiJquovpULe1za9qAvYmeGRGR2jZHDKwLLYqwsQd+lAcrj9E0QYRHMnbACTtfVTbc9C+u3+LTf470B1hcZEAAHjAH8S/jQGDnuGw2Lglw8zoY5VKtZ1BHiCD4EEAj3UBAMs9GwDwDF5mcThcKwaHDkKgBB7oZtZuBytbcdBtQHTRjo/3if1L+NAaTjPJ8PmWFfDSzKgbSyurKSjKbggE7+II6E8udARzIuCymLhxWOzL1xsMpSBSqRBLgrdrMdRsffcC5NAdDilVhdSCPIg/ZQFygFAKAUAoBQHlALUAtQA0BahxKsWCkEodLDodIax+DA/GsKSd7cCUoSik2t+70LtZIigLOKxSxgFzYFkUc/aZgqjbqSKw5JbyUYOTsi9WSIoBQFmTForIrOoZ7hASAWIFzpHjYUM2ZeoYFAY2YY6OBC8rBVFhc9TsAANyT0FAU5bmcWIUtC4YA6TzBVrA6WU7qdxsaNWBdbFIJBGXXtCpYLcaioNiQOlzS3EF6gBoDGbHxiQxmRe0CdoVuNWi9tVul/Gs7MrXsR243tcxMBxBh5tGiQfnGZUDXQuVAY6AwBYWYG423FTlRnHeiEa0JbmbStZtNXmfEOGw76J5ljYqGs1/ZJIvy8j9FbadCpUV4q5qnXpwdpOxk/lOG0Z7VLSkCM6haQnkE61Ho53as9N5LpI6O+/cZYqBMUAoBQCgFAe0AoBQCgFAKAUAoBQCgMXM8asMTyNyUXt1PIKPMkgfGoVKipxcmbaNJ1aiguP55EZyjtMPKhljde3usjMUIM5LOhWzG17lBe37FcFDbpTTkmtrfz3r7fQs8T0dem1CSez1Uk+rufDk/qeJm0nYtP6wGk0ynsNKWjKmx7o794xud97HlepqrLYc9rXs7PfTiQlh4dIqWxZXX9Wuvtrw9yvGY94ox2eKExd4VL/AJkdkHDG4PsjVay6r2PWpubUdJ3vx00/O81wpRnL+qns2T011t56cbFmTFyNEVldXCYrBAHXGzgmVCUk7PYEbW2GxHSjctmzd9V2X38bGVCKneKteMuDS3Pdc8lzjEGR2V1XRN2YjaSBEI16QrBu/rYbg38Rtap7cm278d2n+yHQ09lK3C97P/VjNlx049dlDlhh2lVIgq2J7JGuxA1G1ybDz5+E7y1fYatiH9Ebb978S3hMTJ2kEYxva9skrGyx3U9mdLLYbKDyBvuOZ3qSe7UxKKs3s2sY+ShkTB97VqbFEalS6WR9lNrjcX+PSkdyMT1b8BgMzxCx4eRpTMZ8JLNoKoBrSON106RffVY87+VSRGUY3atuZVgcxk14K2ME3rDEugWMbdjI/d0i6qGAFjve2/MGRFrfobjicRFIxLIYSZU7KQD2JQGKkkiwBGob7G9vGsogjRvnstuyMsa2xIhfFRqNNjCZAbNdVckLHvcAn4VLZW8iy5Ljmik1JIMUyYbGMH0xlmZJVAW6D9m+kgWvblepKN12akW7GFh86xIVm7dXD4eeXeTDsVKpdZIVjF9OrukNfmN9jWzYi3u495DafaVY+acxSI+IZhLgHnPcjGkrbUq2X2WUlTe53uCKzFRumludiEnKzV+Begie/Z9qb/k9GEmiLWLyMbX08tNlt5X570032/u3GGna1+G8s5Y7xQ5cQxmLRzOqssdwBhNSxowW4Fxz5m+5NTmlKU1u/wBkIXjGDvf/AEbThPGGXRI2NEzSxlzCBGAhut9IHfULfSdRO58KhiIKN0oWs9+v53k6E3Kzc73W787D3EY+KHMZTNJHGpwkG8jKoP56brRQlKgtlN/1P0QcoxrPafD3Zp8tcB4mhUDDy49jCCg3T1ZtTRhhdVZ1JFrePWt9Rf0tS6yjr9ePgaoPVOO5y0+n3KY8+nSOUPiQXJg/ODsZIIo5ZWQzRlLGwAtpfla9zvWXQg5K0dNdNU20tz/giq01F3lrprvWr3q3uZ2Ix7q0UC466SPIGxBEJZCqIywAgaAzai1yOQtWuNNNObp6rhr369psc2mo7e/jp9OwtJns8cJxBk7eHDTSRyMiqO3hsAJRbbUjmxINjZqy6EJS2LWclddz7PFGOmnGO3vSf1Xb4FvE5jjAYIpJDG8kck7FTBGQS+0KmUaSI1Iv4nnyrMadJqUoq9nbj9dO36GHUqXSbtdX4fTXsMjD4/EznBJ26xmWPEtI8PZyBxG6BWQ7qCQd7XAuw6Wi4U4bb2b2ate6338fxE9qpJxV7Xve3dYv5hjMVHiPVVYn1hw8MtlJiiUgzowta6gWUkf8QX3FRhCnKHSPhvXa+H14mZznGfR9u5+v8EtWuM6z2gFAKAUAoBQCgFAKAokiDbMARsdwDuNwd6w0nozKk1qhJEGFmAIuDuL7jcHejSe8Jtbi2uDjDFwiBzsWCjUR0J5msbEb3tqSdSTjstu3YUx4CJVZVjQK19QCqA1/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0xZFw4ZPkr7OnkPZ+T7vKl2LI9GHW99K3tpvYez8n3eVYuxZAYZBpsq9zZdh3drd3ptttWbsWRRBgIkZnSNFd/aZVUM3ziBc1lyk1ZswoRTukJsDG51PGjMNrsqk7b8yKKckrJhwi9Wi40Km1wDpN1uAdJta46bE1hNozZFmHL4k16I417Q3fSqjWT4tYd741lzk7Xb0MKEVeyKRlUAj7IQxdl8jQuj+m1qz0k9rau79tzHRwts2Vi8uGQLoCqEtbTYabdLcrVG7ve+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40964" name="AutoShape 4" descr="data:image/jpeg;base64,/9j/4AAQSkZJRgABAQAAAQABAAD/2wCEAAkGBxQSEhQUERQUFRQVGBIXGBgUFxUVGBUXGBUYFhgXFhcYHSggGR8lHRcYITEiJiktLi4uGB8zODMsNygtLisBCgoKDg0OGxAQGywkICYxNzctLDQtNCwtNDQvLy80LDQvNCwsLC0sLywsLy8sLCwsLDQsLCwsLCwsLCwsLCwsLP/AABEIAK0BIwMBEQACEQEDEQH/xAAcAAEAAQUBAQAAAAAAAAAAAAAABgIDBAUHAQj/xABKEAACAQIEAwQFBwoDBQkAAAABAgMAEQQFEiEGMVETIkFhBxQycYFScpGhsbLRFSMzNEJTYnOSwYKzwxckQ9LwFiU1dIOTosLx/8QAGwEBAAIDAQEAAAAAAAAAAAAAAAIFAQMEBgf/xAA3EQACAQIDBAgFAwQDAQAAAAAAAQIDEQQFIRIxQXETMlFhgaGxwTM0kdHwFBXhIkJS8QYjcmL/2gAMAwEAAhEDEQA/AO40AoBQCgFAKAUAoBQCgFAKAUAoBQCgFAKAUAoBQCgFAKAUAoBQCgFAKAUAoBQCgFAKAUAoBQCgFAKAUAoBQCgFAKAUAoBQCgFAKAUAoBQCgFAeE0BYTE6nKrvptqPgCdwvvtv5AjrWdlpXIqV3ZGRWCQoBQCgFAKAUAoBQCgFAKAUAoBQCgFAKAUAoBQCgFAKAUAoBQCgFAKAUAoCzLOFZQdtRsOl+dvfz+isqLabXAhKai0nxMXOMWUUadixtfpWCZr8tx76wGYsGNt97eYrIMjPc2MWiKKzYiY6Y1PIdZH/hUXJ62tW6jS27yl1Vv+3ic9evsWhHrPcvcz8vwgiQKCWI3LHm7HdmbzJua1Tk5O5thHZjYyaiTFAKAUAoBQCgFAKAUAoBQCgFAKAUAoBQCgFAKAUAoBQCgFAKAUAoBQCgFAY2YYQSxsjcmHMcwRuGHmDY/Cp05uElJGqtSVWDg+P55ENh4k06oMaCSjFe0XmCNrsPH3jnflVnUy9VIqpR48PsUdDN3Rk6OJWq0v8AcqxPEeFgXXEzTSb6RYqoPViQP+unOtNLLq0pWkrI662b0Ix/oe0y7wHg3laTGznVJJdUJ8FB7xHQXFgP4fOpY+cYWoQ3Lf8An5vMZZCVS+Iqb3u5EzqtLc9oBQCgFAKAUAoBQCgFAKAUAoBQCgFAKAUAoBQCgFAKAUAoBQCgFAKAUAoBQA0Bzn0hYLTMsg5SLv8AOXb7Cv0VfZXUvTcOz3PJZ7Q2ayqL+71REocOZHSNebsqj3sbf3qwnJQi5PgVlCm5zUFxZ2zBYZYo0RfZRQo9wFq8nOTnJyfE97TgoRUVuRdkS43v8CR9YqJMw5cB8mSRf8RYfWf70BgYTMHEgRiHGrTf42uCOdAbwUB7QCgFAKAUAoBQCgFAKAUAoC1iJ1jUs5CqouSdgBUZSUVd7iUISnJRirtkXxHHUINkjkcde6oPuBN/pAqulmdNPRN+RbQyWq1eUkvqxBx1ETZ45FHXutb3gG/0UjmlNvVNGZ5LVSvGSfkSbD4lZEV0IZWFwRyNWMZKa2ovQqKkJU5OMlZojMnHUQJHZS7EjmngbfKqueZwTa2X5FvHJajSe0vMycq4ujnlWIRyKW1WLabbKW8D0BrZRx8Ks1BJq5qxGVVKNN1HJNLn2m2zjMRh4mlYEhdOy2udTBdr++uqtWVKDmziw1CVeoqceJHv+3kX7qX6U/5q4P3SH+L8iz/ZKn+a8/sbbIM/XFl9COujRfVp31auVj/D9ddOGxca97Jq3ucWMwMsLs7TTv2dxrZ+OI1ZlMUpKsy7FP2SR18q0TzKEZNbL0OuGTVJRUtpaq/HibnI82XExmRVZQGK2a19gDfY+ddeHrqtHaSscGLwssNPYk76XMLN+KoYGKd53HNUt3T0Yk2Hu3Naq+OpUns733G/DZZWrx2lZLvNaOPU/cyf1LXN+6Q/xfkdbySf+a+jN/k+dRYkExk3FtSsLMt+Vx/cXFdtDEwrK8StxOEqYd2mt+58C7mmaR4dNcrWHIDmWPQAc6nVrQpR2pshQw9SvLZpq5HH48jvtDIR1JUfVc1wPNIcIvyLVZJUtrNeZmZZxjDKwRg0ZJsNVipJ5DUDt8a20cwpVHsu6NFfKa1KO0rSXdvJHeu8qyN8aZVJiFiWJQSGYkkgBRa29/Pp0rvwGIhRcnN8CozbCVMTGMaa1uafJeFTh5o5ZpohoJOhbsTsQNza3O/LwrficwhUg4RT14nPgcoqUaiqTktOCJXJnEY5am9wt9tqqS/LH5Vkf9HH8dz9lgPpoAcHPJ+kfSOg/AbfSaAzsHl6R7gXPU8/h0oDLoBQCgFAKAUAoBQCgFAKAUAoCJekWQiGJQdmk387KSPr3+AqszRvo0u8uclinVlJ8F7kNyjCiWeKNiQrtY252sTt9FVVCmqlSMHxL3E1XSoymt6R7nOEEM8ka3Ko1hfnYqDv9NMRTVOrKC3Ixharq0YzlvZLfR1KTHKpOyupHlqG/wBlWmVyexJd5SZ3FKcZcWvQhWJ9t/nv941Tz6z5v1PQw6i5L0L+UT9nPE/R0v7iQD9RNToS2KsZd5qxMNujOPamTX0hT2w6L8uQfQqk/barfM5WpJdr9NSgyWF6zl2L1aOf1RnpiZejfniPdD/qVbZV1p+HuUOebqfj7EUzD9NL/Ml++1VtX4kub9S5ofCjyXoibcFSacHIw/ZaU/QimrfL3ag33s8/msdrFRj2pepAQSdybk7knmSdyTVJe+rPS6LRG2zDLVTC4eYFtUpfVe1tr2tt5V1VaMYUYVFvZxUcRKeIqU3a0bWMngdiMWtvFZAfMW1faBWzL2+nXI1Zsk8M+a/PMucezE4rSeSItv8AFcn+30VLMpN1rdiIZPBLD37X6GJw/liTdoZWZVVe6RtqY+ZFja3LzqGEwvTXve1tDZmGNeH2dm129eXLeeQcPuR32VeoHeP9gPprfTyupLrtLlr/AAc9XO6UXanFvyX38ia4fEzlFCg2AUare1t7Vztvzq5irJK9zzs3eTdrdxTiImAvPOiD+J/7bCtkISl1U2aZ1YQV5tI1WIzjBRc5XkI8I12+nYfXXVDAV5cLc/y5w1M1w0N0r8vyxuuHMVBiY+0iS1iVIexZSOu55ix+NaK9CVGezI6sNiYYiG3E3YFaToPaAUAoBQCgFAKAUAoBQCgFAKAUAoCH+kf9HD88/cNVeadSPP2LvJPiT5e5GOGP1uD5x+41V2D+PHn7Mtsf8rU5e5VxT+uT/OH3FpjPjz/OAy/5WHL3ZIfRz7M/zo/sarDK+rLmVWeb4cmQ3E+2/wA9/vGqifWfN+pfw6i5L0LTcqi9xIk3GeO7VcL5xdp8XsP/AKmrHH1dtQ5X+pUZXQ6N1f8A1b6fiI1VcW5MvRvzxHuh/wBSrbKutPw9yhzzdT8fYimYfppf5kv32qtq/ElzfqXND4UeS9ETLhH9Qm983+WKtcD8tLxKLMvnYeHqQVapkeiJn+RpMVgcKIygK6ydZI5kjawNXDw8q2GpqPAof1kMNjKrnfXs/wBou8PcLzYedZHMZUBr6SxO4I8VFZwuCqUqim2iGOzKjXouEU7u3BfctZwYjI2IkX5IF+9y2Fl5XNddanQg3WqL3+iOHD1sTUSw9J25afV77cjWYfiEdoutLRbg8yw6NYbWB8K43ml5WtaPn9vAsP2RKm3tXl9F99e1mZ/2SxEqhjiI3DAEG7lTfxAG1Qngq9ZXlUvfnb7E4ZjhqDtGk4tdyv8Ac3+b4w4TBqLjtAiRrb5QUAke4Amr/AYbblGD3Ja+B5PN8aqUJ1Vvk9PH7I5hiJQN3bn4sdz+NeqVkjwa2pvtZgSYtPlfUfwrF0b1Rn2G54P4g9VnuTeJ7LJbwHg9v4fsJrkxmH6anpvW4s8uxLw9S0tz3nY43BAIIINiCNwQeRrzZ61O5VQCgFAKAUAoBQCgFAKAUAoBQCgFAQ/0j/o4fnn7jVV5p1I8/Yu8k68+XuRjhj9bg+cfuNVdg/jx5+zLbH/Kz5e5VxT+uT/OH3FpjPjz/OAy/wCVhy92SH0c+zP86P7Gqwyvqy5lVnm+HJkMxZ78nzpPvGqefWlzfqX9PqrkvQuY/D9nI6dCLe4gMPqIqdWGxNxIUanSU1L800KZ5y2i/wCwgQe4MxH3vqrEpOVu5WJQgo3txd/QTw6RH/Ggf6XdR9Sg/Gszhs271fzYhPacu528k/clvo354j3Q/wCpVllXWn4e5SZ5up+PsRTMP00v8yX77VW1fiS5v1Lmh8KPJeiJlwj+oTe+b/LFWuB+Wl4lFmXzsPD1IKtUyPRHUuET/ukPzT95q9Jg/gQ5Hj8y+anz9jcXrqOI1WaZHFOCGBW+9169bda11acasHCW420K86E1OD1Oc5zlT4aQo4NjfQ3g46+/qPCvO4ihKjPZe7gz12ExUMRT2lv4rsZn8L8QHDNockwsdx8gn9oeXUfHnz3YPFui9mXV9Pzic+YYBYiO1Drrz7vsWOPs9Dyd0gqncToW/ab3fgOtfQMBR6OltPe/xHyXMq36rFdGurDTx4+engYHCnBcmNHbTuUiPIixeS23dvsq+dvcPGo4rHKk9mOr8kd2Dy7bim9IkzPo3wWm2mW9va7Rr++3s/VVf+4178PoWX7dQtaxD+IvR/PAwbDap0YgWFhIpJsNQ5Eb+1sB4gDeu6hmEJq09H5FfiMtlHqarzJdwnNPhCuExg2P6CQG6NtcxavAjcgHzA5CuHEqFX/tpeK48/ud+E6Sj/1VfB+xMb1wlgL0AvQHtAeXpcHtAeXoD2gPL0B7QCgFAKAUAoCH+kf9HD88/caqvNOpHn7F3knXny9yMcMfrcHzj9xqrsH8ePP2ZbY/5WfL3KuKf1yf5w+4tMZ8ef5wGX/Kw5e7JD6OfZn+dH9jVYZX1ZcyqzzfDkyF4z2pPnSfeNU9TfLx9S/p9WPJehvOMMLpkifwkijPxUBT9Wmu3HQtOMu1L89CvyyptQlHsk/P+bmgY7VwsskbninD9nLGnyYIB9GquzGw2Jxj2RXucOX1Okpyn2yfsbr0b88R7of9SurKutPw9yvzzdT8fYimYfppf5kv32qtq/ElzfqXND4UeS9ETLhH9Qm983+WKtcD8tLxKLMvnYeHqQVapkeiJJmzkYDB6SRvJyJHXpVjXbWFpWf5ZlVh4p42tddhb4MmY4tAWYiz7FmI9k9TUMBJ9Ortks0hFYaVkuHDvKuNpmGLYBmA0x7BiBy8jWcwlLp3ZvcjGVQi8Mrpb3wLvDmDGIw+KWQkldDKSSSrBXIIv9B8jUsJTVWlOMvAhjqrw9elKC7U+9aEahF9/AC/4f8AXlUsqw0a9baqaQjrLkty8X5XNX/IMfPC4XYo61aj2YJb7ve/Ba87GJnah3wsY21i7HxJknaO/wAFRdq9xgsX+opOut13Zdy+/Hs3HzzE5YsDVjhnrKy2n3tX+i3Lt38Tt+HhCKqqLKoCgdABYCqNtt3Z6GKSVkajifiSPAqjSo7B2KjRpuCBffURW/D4eVdtRdrGjEYmNBJyI9/tRw37mf6Iv+eur9sqf5Lz+xyfulLsZRmPF8WNwmLWJJEaOLXd9IsdQsV0sbEHe9IYSVGrByad2Zli4V6U9lbkRnh31/Gp2EMrJHGSzyF3Fyx2DMDqbYWCjbrXZX6Cg9uSu3uRxYd4ivHYi7JcTaZpnc+CSPL8M5lxAuHkALNd2LKiBie9Yi5PLb4aKdCFZuvNWj2G+pXqUUqEHeXaejgfMHGuTF2k5gGWZiP8Q2Hw2p+tw6dlDTkh+ixEldz1K+HeKMThMQMJmBYqSFDObsl9lOv9tD1NyOuxFYr4anVp9JR+n5uM0MVUpVOirfUR4qT8vaNb6Nbd3U2n9WJ9m9ue9HCP6K9tf5Mqcv12zfT+DptVJbHMOEMXIc3xCtI5UNi7KXYqLS7WBNharfFQisLFpdnoU+FnJ4qSb7SrOeI8VjsScLl7FUUkF1OksBszl+apflbc7dbVilh6VCn0lbf2fnEzVxFWvU6Kjp3lc3A+PjXXFjWaQb6dcqXPQMWN/iAKwsbQk7Shp4GXgq8VeNTU2XAvFzzOcNitp11aSRpL6faVhyDCx5cwD0rVjMIoLpKfVNuDxbm+jqdZE5qvLEUAoBQCgIj6RkJiiNthJv5XRrVWZov+uL7/AGZdZJJKrJd3uiHZRixDPHIQSEa5Ate1iNr++qmhUVOpGb4F5iaTq0ZU1xQzjGCaeSVQQHa4BtewUDe3urNeoqlSU1xGFpOlRjTb1SJd6O4iI5WI2ZlAPXSN/ttVplcWoSfayjzuac4x4peu4hGM9qT50n3jVNU3y8fU9DT6seS9Caca4e+Fgk+RoB9zJb7QtXGYQvRjLst5oocrqWxNSHbfyf2uRTKcP2k8SfKdL+4G5+oGquhDbqRj3lzianR0Zy7E/wA+ptuPf1v/ANKP7z115l8bwXucWT/LeL9jY+jfniPdD/qVuyrrT8Pc5c83U/H2IpmH6aX+ZL99qravxJc36lzQ+FHkvRE14Lj1YKVR+00o+lFFW+Xq+HkuZQZrLZxcZdiXqQJfPY9D4HoapD0nI2uPzNZMNBCAwaItcm1je9rb38a6qtdTowppbjjo4aUMRUqtq0rGVwOhOLWw5LIT5C1vtIrZl6brrkac2klhn3tFzjyIjFajydEI+Fwf7fTWcyi1Wv2ojk808PbsZjcP52MMsylC3aAAWI2IBG9/f4VDC4lUVKLV77jZjsG68oSUktnfc1Dd0BentHz6fCt1eq6FFYWHOb7+zlHj3o5cHQ/V4p5hUXdSXZHjLnU3r/4t2nvF2WvBHgp7EEpa58HEjTKD8HP9Jr1eQ6YXopc/qeP/AORu+MdaPL6aeZ1fIs0TFQJMh2Ybj5LDZlPuNclWk6c3BnRRqqpBTRdx+WwzgCaNJApuA6hrHlcXrEKkoaxdiU6cZ6SVzRZ9k+Aw8Ekz4aABFNu4BqbkqjzJsK6KNWvUmoKTOarSoU4OTitDnfC2Fb1LMZf2exWO/Vr6iPgLf1CrTEyXTU495V4SL6KpLhYmXoiH+6Sfz3/y4q4cz+KuX3O3K/gvn9jRcE97N5zL7Y9aIvzD9oF2/wAJaujF6YWKju09DRhNcXJy36nVqpi6OY+mRFvhjtqKzg9dI0W+sn66t8r/AL1yKfNd8PH2MXAEnPUJ53F/f6nvU5/JP8/uIw+e/Ow6xVKXRyDIWIzLHEHcLmBBHUOavayvh4L/AMlFQ+YqeJufQ3AOzxD+OqNfgFJ+1vqrnzSX9UUdGVxWzJ950Y1VFqcwx4UZ+nZ89Sa7fKMBv/8AG1/fVvG/6F38PqVE7frlb80OoVUFuKAUAoBQFrE4dZFKuAysLEHkRUZRUlZ7iUJyhJSi7NEYxHAsJN0kkQdO6w+sX+k1Xyyym3o2vMtoZ1WStKKfke4XgaFTd3kcdNlB99hf66Qyymndtvy9BUzqtJWikvP1JNBh1RQqAKqiwAFgBVhGKirLcVM5SnJyk7tkal4GhYkmSbvEnmnib/JqulllNtvaevL7FrHOq0Ulsx05/c3ePytZYDCxbSQouLX7pBB3FvCu2rRjUp9G9xX0sRKlV6WO/Xlqa3K+EooJVlV5GK3sGK23BXwUeBNc9HAQpTU02zrxGaVa1N02kk+fuyvOOF48TJ2jvIp0qtl02sCT4qetZr4KFaW020RwuZVMPT2IpNXvrf7l/IshTC69DO2vTfXp203tawHyjU8NhI0L7Lbv7GvF46eJttJK3Z3mtm4JhZmYyS3ZmY2KWuxJNu751zyy2nKTltPXl9jrhnNaMVHZjou/h4m4yXKVw0ZjRmYFi12te5AHgB0rrw9BUY7KZw4rEyxE9uSS04GFm3CkE7F+8jnmUI38yCCL+daa2BpVXtbn3G/DZnWoR2VZrsZrU4DjvvNIR5BB9dq0LK4X1k/I6nndS2kF5khyrKYsOumJbX5k7s3vJ/8Ayu6jQhSVoIrMRiateW1Ud/Q9zTKosQumVbgbgjYqeoIrNajCqrTQw+IqUJbVNkdPAyBgVlktvzCG3TwFz+FctPL4U57cZO63bvr4cO87a2bVKsOjlFWe/fquzx3PuuZmXcGwRsGYtIRuNdtN+ukDf43pSy+lB3d2+8xWzatUjsxtFd356G1zrKo8TC8Mo7rDmOakbhl8wasqVSVOSlEqKtKNSLjI5h6jmGUSM0QMsJ5lVZ4383Ubo3n9Z5VcbeHxcbS0fn/JTbGIwkv6dV+fQz/9qjWscMuv+YbfRpvWv9rV+tpyNv7q7dQwGwmYZtIplBihB2JVkjTzVTvI1vH6xWzbw+Ei9nV+f8GtwxGLa2tF+fUmWeZQmGyqeGEGyxt5szEgljbmTXBSqupiYzl2lhUpKnh3CPYYnolQjCSAgj8+/MEf8OLrWzMneqrdnuzTliapO/b7I1vGfDk8OJ9ewQJN9TqouytaxYL+0rDmPf1224XEQnT6GqQxWHqQqdNS8ShPSmQul8N+cGxtJYavcVuPdWXleuktCKzTTWGpj5Pk2JzLFDE41SkKkWVlKhgpuI0U76b82PP7JVa1PDU+jpb/AM3/AGI06NTE1OkqqyMjjvJJ4cUuOwqs26ltK6ijqNNyo3KkbH49ajg69OdLoahLGUKkKirUyzL6UJWTRHh1Ex2vqLAHqEtc+69Z/bIp3ctCLzOTjZR1L3B/DcscWJxWJBV3hmCq2zWYFmdh4EkDb39axicTGU404bk1/BPC4aUYyqT3tM1fB2ZzYbAyy4dNZXERa10lroYje+ncb238K3YqnCpWjGbtozThKk6dFygr6+RsJ/Sg7rpgw4Ep2BLmSx8kVQTWpZYk7zlp9DZLM21aMdTP4A4alErYzF6hK2rQH2a7e07DwJBIA8ATtyrXjcTDZ6GnuNuCw01Lpqm9nQarCzFAKAUAoBQCgFAKAUAoBQCgFAKA8vQHtAKAUAoBQCgFAeEUB5oFDFj0ChkEUAAoD2gKOzHQUMWK6GRQFOgUMWMTOP1eb+XL9w1spdePNEanUfIhXoc/QT/zF+4K78z68eRXZX8OXM6AEFVhaWKqAUAoBQCgFAa7iHNlwmGmxDi6woz26kDZfibD40BxbLsvz3MMM2ZJjWjJ7R4oFLoGVTyVB3bbELqvew33vQHU/Rxn0uOwEU2IQpN3kkBUrdlNtQB5ahY9NzQEnoCOZ5xzgMHKIcTiUSQ27tmYrfca9IOj42oDfYXEpIivGyujgMrKQVZSLggjmDQF2gItj/SHlsPadpiowYn7N1AdmD3II0qpJsVNyBYWoCQ5fjo541lhdXjcAqym4YeVAXyaA4nwzn75jn8jDHssMT/mIV19niEUMCAoIA2BYkg7mgO20BrM+z/D4KPtcVKsSXsC17sbXsqjdjbwAoCnh7iLDY6PtMJKsqA2NrgqedmVgCvxFAbWgNTmvEuFw0iRYiZIndXdQ9xdUBLG/IABTzNAX8kzeHFwpPh31xPq0tZlvpdkbZgD7SkUBn0BGD6Qcu9Y9W9bj7a+m3e06r209pbRe+1r86Ak9AWcXiViR5JDpRFZ2J5KqjUxPuANARl/STlY7O+Mi/O30+0QLErdzbuC4O7WoCVg0B7QEYX0gZccT6sMVGZr6bd7TqvbT2ltF77WvQEnoCiWQKCzEBQCSSbAAbkknkKAjuT8e5fipjBBio3l3AWzLrI37jMAH5H2SaAkOIiDqytuGBU+GxFjWU2ndGGrqzNTgcuwuXRSMtoYvbdnckCwtcljtWyrWnVd5s10qMKStBGPw9xxgcc7R4XELI63OmzoxA5lQ4GoeYvWo2kioBQCgFAKAUBEfSzCXyjGhb3EerborqzfUDQFn0bZpEMlw0uoaIYSHPyTEDrv05X+NAbvhTiOLMIBiMOHEZZlHaKFJK87C52vt8KA3BoDiHo+yPD49s6lxsaySGWVbvuYx+cN0J3QggWI5aR0oCT+gHEM2VKGvZJplW/ye6+3+JmoDpNAcG4Q4ew2Jn4gfERLI0cmJCFhfRqacll6NdRvzFtqAnPoKP8A3PB8+f8AzWoCfsKA476MMqgXO810wxjsH/M2RR2V2dT2e3duNtvCgOx0Bxf0pzTPnuXxRwJidERkjhkYKjuTIWuTtsI0O/yRQGy4ByjGx5xiMTNhEwsM8JDxxyxuokUx2bSpvc2bwt3j1oDq1Acj9JmVxYrPMqgnXVG6y6luRqClmsSN7XAoDqOV5bFholigRY411aUXYDUxY2+JJ+NAYHGuJeLL8ZJHs6QTspHMERtYi1AcIyXJsZiskWCDLoWSRmcYsyxrIWWcgkq1iNlMdr8t6A75wssoweGGI/TCGISbhu+EAO4JB38b0Bb4z/8AD8b/AOWxX+S9AcGjyDDjhdsV2SesGYfnSLuPz4jsG8Bp8Bt40B3/AIYcnB4YncmGAn/21oDG45xLx5djHjuHXDzlSOakRt3h7ufwoDmfBvBOW4nI4HxJSIszO2JDRxyK4lZdHaOCLbBbcvjvQHZILaVsdQsLNe+oW538b0BCPTbiGTJ8ToJGowobfJaVQw+I2+NAc4mybMMRhMuMGXQQ+r+ryxYhJotUg0Brm5HtGzkX5igPoFaAifpRyOTG5dNBEyq7GNl1kKrlHDaCTyvbbzAoDn/BuahcywcGZ5b6tjERo4JotUakBGXvRg6XBGoagSLnkPADtooBQCgFAKAUBbnjVlZXAKkEEHkQRYg+VqA43i/Q7FqdcPmbRYWRgzQe343tftAGt4FlJFhzoDqGQYXDYPDx4eBkWOMWF3Uk73LMfEkkk+ZoDP8AXo/3if1L+NAcz4j9GqTYiebCZicKuKv6xEoDrJfdrWddid7G+7NvY2oCccL5fhsBho8NA66Iwd2dSzEkszMepJJ8uXIUBtfXo/3if1L+NAQzh7hKPCtmTeto/r7SN7Kr2Woyn5Z127Ty9nz2A2XAmUR5bg0wvrCS6DIddljvrYt7OpuV+tASH16P94n9S/jQET4Z4bjwmNxuL9aR/XG1aLKvZ94tbVrOrn0FASz16P8AeJ/Uv40BEuOuF4cwMMseKGGxWHN4pkIYgEglWXULjbbfbfncggWuCuFI8FNNisRjPWsXOArytpQBBY6VUE+Kr4/srYDxAmXr0f7xP6l/GgIvnXD8eIzHB471lF9VDjs7K3aagw9vWNPPoeVAScY6P94n9S/jQFE+IhdWVnjKsCpBZbEEWIO/SgOXf7LVAbDrmjjL2k7Q4ayk8w2ntNfUA30+HK+9AdPwksESLHG0aoiqqgMtgqiwA36CgLGddniMPND2yL20Useq6tp1oU1WuL2ve1xQEMHAcf5H/Jfrqe3q7bQv73tbdn2nw9qgJrlTRwwxRdqjdmiJquovpULe1za9qAvYmeGRGR2jZHDKwLLYqwsQd+lAcrj9E0QYRHMnbACTtfVTbc9C+u3+LTf470B1hcZEAAHjAH8S/jQGDnuGw2Lglw8zoY5VKtZ1BHiCD4EEAj3UBAMs9GwDwDF5mcThcKwaHDkKgBB7oZtZuBytbcdBtQHTRjo/3if1L+NAaTjPJ8PmWFfDSzKgbSyurKSjKbggE7+II6E8udARzIuCymLhxWOzL1xsMpSBSqRBLgrdrMdRsffcC5NAdDilVhdSCPIg/ZQFygFAKAUAoBQHlALUAtQA0BahxKsWCkEodLDodIax+DA/GsKSd7cCUoSik2t+70LtZIigLOKxSxgFzYFkUc/aZgqjbqSKw5JbyUYOTsi9WSIoBQFmTForIrOoZ7hASAWIFzpHjYUM2ZeoYFAY2YY6OBC8rBVFhc9TsAANyT0FAU5bmcWIUtC4YA6TzBVrA6WU7qdxsaNWBdbFIJBGXXtCpYLcaioNiQOlzS3EF6gBoDGbHxiQxmRe0CdoVuNWi9tVul/Gs7MrXsR243tcxMBxBh5tGiQfnGZUDXQuVAY6AwBYWYG423FTlRnHeiEa0JbmbStZtNXmfEOGw76J5ljYqGs1/ZJIvy8j9FbadCpUV4q5qnXpwdpOxk/lOG0Z7VLSkCM6haQnkE61Ho53as9N5LpI6O+/cZYqBMUAoBQCgFAe0AoBQCgFAKAUAoBQCgMXM8asMTyNyUXt1PIKPMkgfGoVKipxcmbaNJ1aiguP55EZyjtMPKhljde3usjMUIM5LOhWzG17lBe37FcFDbpTTkmtrfz3r7fQs8T0dem1CSez1Uk+rufDk/qeJm0nYtP6wGk0ynsNKWjKmx7o794xud97HlepqrLYc9rXs7PfTiQlh4dIqWxZXX9Wuvtrw9yvGY94ox2eKExd4VL/AJkdkHDG4PsjVay6r2PWpubUdJ3vx00/O81wpRnL+qns2T011t56cbFmTFyNEVldXCYrBAHXGzgmVCUk7PYEbW2GxHSjctmzd9V2X38bGVCKneKteMuDS3Pdc8lzjEGR2V1XRN2YjaSBEI16QrBu/rYbg38Rtap7cm278d2n+yHQ09lK3C97P/VjNlx049dlDlhh2lVIgq2J7JGuxA1G1ybDz5+E7y1fYatiH9Ebb978S3hMTJ2kEYxva9skrGyx3U9mdLLYbKDyBvuOZ3qSe7UxKKs3s2sY+ShkTB97VqbFEalS6WR9lNrjcX+PSkdyMT1b8BgMzxCx4eRpTMZ8JLNoKoBrSON106RffVY87+VSRGUY3atuZVgcxk14K2ME3rDEugWMbdjI/d0i6qGAFjve2/MGRFrfobjicRFIxLIYSZU7KQD2JQGKkkiwBGob7G9vGsogjRvnstuyMsa2xIhfFRqNNjCZAbNdVckLHvcAn4VLZW8iy5Ljmik1JIMUyYbGMH0xlmZJVAW6D9m+kgWvblepKN12akW7GFh86xIVm7dXD4eeXeTDsVKpdZIVjF9OrukNfmN9jWzYi3u495DafaVY+acxSI+IZhLgHnPcjGkrbUq2X2WUlTe53uCKzFRumludiEnKzV+Begie/Z9qb/k9GEmiLWLyMbX08tNlt5X570032/u3GGna1+G8s5Y7xQ5cQxmLRzOqssdwBhNSxowW4Fxz5m+5NTmlKU1u/wBkIXjGDvf/AEbThPGGXRI2NEzSxlzCBGAhut9IHfULfSdRO58KhiIKN0oWs9+v53k6E3Kzc73W787D3EY+KHMZTNJHGpwkG8jKoP56brRQlKgtlN/1P0QcoxrPafD3Zp8tcB4mhUDDy49jCCg3T1ZtTRhhdVZ1JFrePWt9Rf0tS6yjr9ePgaoPVOO5y0+n3KY8+nSOUPiQXJg/ODsZIIo5ZWQzRlLGwAtpfla9zvWXQg5K0dNdNU20tz/giq01F3lrprvWr3q3uZ2Ix7q0UC466SPIGxBEJZCqIywAgaAzai1yOQtWuNNNObp6rhr369psc2mo7e/jp9OwtJns8cJxBk7eHDTSRyMiqO3hsAJRbbUjmxINjZqy6EJS2LWclddz7PFGOmnGO3vSf1Xb4FvE5jjAYIpJDG8kck7FTBGQS+0KmUaSI1Iv4nnyrMadJqUoq9nbj9dO36GHUqXSbtdX4fTXsMjD4/EznBJ26xmWPEtI8PZyBxG6BWQ7qCQd7XAuw6Wi4U4bb2b2ate6338fxE9qpJxV7Xve3dYv5hjMVHiPVVYn1hw8MtlJiiUgzowta6gWUkf8QX3FRhCnKHSPhvXa+H14mZznGfR9u5+v8EtWuM6z2gFAKAUAoBQCgFAKAokiDbMARsdwDuNwd6w0nozKk1qhJEGFmAIuDuL7jcHejSe8Jtbi2uDjDFwiBzsWCjUR0J5msbEb3tqSdSTjstu3YUx4CJVZVjQK19QCqA1/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0xZFw4ZPkr7OnkPZ+T7vKl2LI9GHW99K3tpvYez8n3eVYuxZAYZBpsq9zZdh3drd3ptttWbsWRRBgIkZnSNFd/aZVUM3ziBc1lyk1ZswoRTukJsDG51PGjMNrsqk7b8yKKckrJhwi9Wi40Km1wDpN1uAdJta46bE1hNozZFmHL4k16I417Q3fSqjWT4tYd741lzk7Xb0MKEVeyKRlUAj7IQxdl8jQuj+m1qz0k9rau79tzHRwts2Vi8uGQLoCqEtbTYabdLcrVG7ve+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40966" name="AutoShape 6" descr="data:image/jpeg;base64,/9j/4AAQSkZJRgABAQAAAQABAAD/2wCEAAkGBxQSEhQUERQUFRQVGBIXGBgUFxUVGBUXGBUYFhgXFhcYHSggGR8lHRcYITEiJiktLi4uGB8zODMsNygtLisBCgoKDg0OGxAQGywkICYxNzctLDQtNCwtNDQvLy80LDQvNCwsLC0sLywsLy8sLCwsLDQsLCwsLCwsLCwsLCwsLP/AABEIAK0BIwMBEQACEQEDEQH/xAAcAAEAAQUBAQAAAAAAAAAAAAAABgIDBAUHAQj/xABKEAACAQIEAwQFBwoDBQkAAAABAgMAEQQFEiEGMVETIkFhBxQycYFScpGhsbLRFSMzNEJTYnOSwYKzwxckQ9LwFiU1dIOTosLx/8QAGwEBAAIDAQEAAAAAAAAAAAAAAAIFAQMEBgf/xAA3EQACAQIDBAgFAwQDAQAAAAAAAQIDEQQFIRIxQXETMlFhgaGxwTM0kdHwFBXhIkJS8QYjcmL/2gAMAwEAAhEDEQA/AO40AoBQCgFAKAUAoBQCgFAKAUAoBQCgFAKAUAoBQCgFAKAUAoBQCgFAKAUAoBQCgFAKAUAoBQCgFAKAUAoBQCgFAKAUAoBQCgFAKAUAoBQCgFAeE0BYTE6nKrvptqPgCdwvvtv5AjrWdlpXIqV3ZGRWCQoBQCgFAKAUAoBQCgFAKAUAoBQCgFAKAUAoBQCgFAKAUAoBQCgFAKAUAoCzLOFZQdtRsOl+dvfz+isqLabXAhKai0nxMXOMWUUadixtfpWCZr8tx76wGYsGNt97eYrIMjPc2MWiKKzYiY6Y1PIdZH/hUXJ62tW6jS27yl1Vv+3ic9evsWhHrPcvcz8vwgiQKCWI3LHm7HdmbzJua1Tk5O5thHZjYyaiTFAKAUAoBQCgFAKAUAoBQCgFAKAUAoBQCgFAKAUAoBQCgFAKAUAoBQCgFAY2YYQSxsjcmHMcwRuGHmDY/Cp05uElJGqtSVWDg+P55ENh4k06oMaCSjFe0XmCNrsPH3jnflVnUy9VIqpR48PsUdDN3Rk6OJWq0v8AcqxPEeFgXXEzTSb6RYqoPViQP+unOtNLLq0pWkrI662b0Ix/oe0y7wHg3laTGznVJJdUJ8FB7xHQXFgP4fOpY+cYWoQ3Lf8An5vMZZCVS+Iqb3u5EzqtLc9oBQCgFAKAUAoBQCgFAKAUAoBQCgFAKAUAoBQCgFAKAUAoBQCgFAKAUAoBQA0Bzn0hYLTMsg5SLv8AOXb7Cv0VfZXUvTcOz3PJZ7Q2ayqL+71REocOZHSNebsqj3sbf3qwnJQi5PgVlCm5zUFxZ2zBYZYo0RfZRQo9wFq8nOTnJyfE97TgoRUVuRdkS43v8CR9YqJMw5cB8mSRf8RYfWf70BgYTMHEgRiHGrTf42uCOdAbwUB7QCgFAKAUAoBQCgFAKAUAoC1iJ1jUs5CqouSdgBUZSUVd7iUISnJRirtkXxHHUINkjkcde6oPuBN/pAqulmdNPRN+RbQyWq1eUkvqxBx1ETZ45FHXutb3gG/0UjmlNvVNGZ5LVSvGSfkSbD4lZEV0IZWFwRyNWMZKa2ovQqKkJU5OMlZojMnHUQJHZS7EjmngbfKqueZwTa2X5FvHJajSe0vMycq4ujnlWIRyKW1WLabbKW8D0BrZRx8Ks1BJq5qxGVVKNN1HJNLn2m2zjMRh4mlYEhdOy2udTBdr++uqtWVKDmziw1CVeoqceJHv+3kX7qX6U/5q4P3SH+L8iz/ZKn+a8/sbbIM/XFl9COujRfVp31auVj/D9ddOGxca97Jq3ucWMwMsLs7TTv2dxrZ+OI1ZlMUpKsy7FP2SR18q0TzKEZNbL0OuGTVJRUtpaq/HibnI82XExmRVZQGK2a19gDfY+ddeHrqtHaSscGLwssNPYk76XMLN+KoYGKd53HNUt3T0Yk2Hu3Naq+OpUns733G/DZZWrx2lZLvNaOPU/cyf1LXN+6Q/xfkdbySf+a+jN/k+dRYkExk3FtSsLMt+Vx/cXFdtDEwrK8StxOEqYd2mt+58C7mmaR4dNcrWHIDmWPQAc6nVrQpR2pshQw9SvLZpq5HH48jvtDIR1JUfVc1wPNIcIvyLVZJUtrNeZmZZxjDKwRg0ZJsNVipJ5DUDt8a20cwpVHsu6NFfKa1KO0rSXdvJHeu8qyN8aZVJiFiWJQSGYkkgBRa29/Pp0rvwGIhRcnN8CozbCVMTGMaa1uafJeFTh5o5ZpohoJOhbsTsQNza3O/LwrficwhUg4RT14nPgcoqUaiqTktOCJXJnEY5am9wt9tqqS/LH5Vkf9HH8dz9lgPpoAcHPJ+kfSOg/AbfSaAzsHl6R7gXPU8/h0oDLoBQCgFAKAUAoBQCgFAKAUAoCJekWQiGJQdmk387KSPr3+AqszRvo0u8uclinVlJ8F7kNyjCiWeKNiQrtY252sTt9FVVCmqlSMHxL3E1XSoymt6R7nOEEM8ka3Ko1hfnYqDv9NMRTVOrKC3Ixharq0YzlvZLfR1KTHKpOyupHlqG/wBlWmVyexJd5SZ3FKcZcWvQhWJ9t/nv941Tz6z5v1PQw6i5L0L+UT9nPE/R0v7iQD9RNToS2KsZd5qxMNujOPamTX0hT2w6L8uQfQqk/barfM5WpJdr9NSgyWF6zl2L1aOf1RnpiZejfniPdD/qVbZV1p+HuUOebqfj7EUzD9NL/Ml++1VtX4kub9S5ofCjyXoibcFSacHIw/ZaU/QimrfL3ag33s8/msdrFRj2pepAQSdybk7knmSdyTVJe+rPS6LRG2zDLVTC4eYFtUpfVe1tr2tt5V1VaMYUYVFvZxUcRKeIqU3a0bWMngdiMWtvFZAfMW1faBWzL2+nXI1Zsk8M+a/PMucezE4rSeSItv8AFcn+30VLMpN1rdiIZPBLD37X6GJw/liTdoZWZVVe6RtqY+ZFja3LzqGEwvTXve1tDZmGNeH2dm129eXLeeQcPuR32VeoHeP9gPprfTyupLrtLlr/AAc9XO6UXanFvyX38ia4fEzlFCg2AUare1t7Vztvzq5irJK9zzs3eTdrdxTiImAvPOiD+J/7bCtkISl1U2aZ1YQV5tI1WIzjBRc5XkI8I12+nYfXXVDAV5cLc/y5w1M1w0N0r8vyxuuHMVBiY+0iS1iVIexZSOu55ix+NaK9CVGezI6sNiYYiG3E3YFaToPaAUAoBQCgFAKAUAoBQCgFAKAUAoCH+kf9HD88/cNVeadSPP2LvJPiT5e5GOGP1uD5x+41V2D+PHn7Mtsf8rU5e5VxT+uT/OH3FpjPjz/OAy/5WHL3ZIfRz7M/zo/sarDK+rLmVWeb4cmQ3E+2/wA9/vGqifWfN+pfw6i5L0LTcqi9xIk3GeO7VcL5xdp8XsP/AKmrHH1dtQ5X+pUZXQ6N1f8A1b6fiI1VcW5MvRvzxHuh/wBSrbKutPw9yhzzdT8fYimYfppf5kv32qtq/ElzfqXND4UeS9ETLhH9Qm983+WKtcD8tLxKLMvnYeHqQVapkeiJn+RpMVgcKIygK6ydZI5kjawNXDw8q2GpqPAof1kMNjKrnfXs/wBou8PcLzYedZHMZUBr6SxO4I8VFZwuCqUqim2iGOzKjXouEU7u3BfctZwYjI2IkX5IF+9y2Fl5XNddanQg3WqL3+iOHD1sTUSw9J25afV77cjWYfiEdoutLRbg8yw6NYbWB8K43ml5WtaPn9vAsP2RKm3tXl9F99e1mZ/2SxEqhjiI3DAEG7lTfxAG1Qngq9ZXlUvfnb7E4ZjhqDtGk4tdyv8Ac3+b4w4TBqLjtAiRrb5QUAke4Amr/AYbblGD3Ja+B5PN8aqUJ1Vvk9PH7I5hiJQN3bn4sdz+NeqVkjwa2pvtZgSYtPlfUfwrF0b1Rn2G54P4g9VnuTeJ7LJbwHg9v4fsJrkxmH6anpvW4s8uxLw9S0tz3nY43BAIIINiCNwQeRrzZ61O5VQCgFAKAUAoBQCgFAKAUAoBQCgFAQ/0j/o4fnn7jVV5p1I8/Yu8k68+XuRjhj9bg+cfuNVdg/jx5+zLbH/Kz5e5VxT+uT/OH3FpjPjz/OAy/wCVhy92SH0c+zP86P7Gqwyvqy5lVnm+HJkMxZ78nzpPvGqefWlzfqX9PqrkvQuY/D9nI6dCLe4gMPqIqdWGxNxIUanSU1L800KZ5y2i/wCwgQe4MxH3vqrEpOVu5WJQgo3txd/QTw6RH/Ggf6XdR9Sg/Gszhs271fzYhPacu528k/clvo354j3Q/wCpVllXWn4e5SZ5up+PsRTMP00v8yX77VW1fiS5v1Lmh8KPJeiJlwj+oTe+b/LFWuB+Wl4lFmXzsPD1IKtUyPRHUuET/ukPzT95q9Jg/gQ5Hj8y+anz9jcXrqOI1WaZHFOCGBW+9169bda11acasHCW420K86E1OD1Oc5zlT4aQo4NjfQ3g46+/qPCvO4ihKjPZe7gz12ExUMRT2lv4rsZn8L8QHDNockwsdx8gn9oeXUfHnz3YPFui9mXV9Pzic+YYBYiO1Drrz7vsWOPs9Dyd0gqncToW/ab3fgOtfQMBR6OltPe/xHyXMq36rFdGurDTx4+engYHCnBcmNHbTuUiPIixeS23dvsq+dvcPGo4rHKk9mOr8kd2Dy7bim9IkzPo3wWm2mW9va7Rr++3s/VVf+4178PoWX7dQtaxD+IvR/PAwbDap0YgWFhIpJsNQ5Eb+1sB4gDeu6hmEJq09H5FfiMtlHqarzJdwnNPhCuExg2P6CQG6NtcxavAjcgHzA5CuHEqFX/tpeK48/ud+E6Sj/1VfB+xMb1wlgL0AvQHtAeXpcHtAeXoD2gPL0B7QCgFAKAUAoCH+kf9HD88/caqvNOpHn7F3knXny9yMcMfrcHzj9xqrsH8ePP2ZbY/5WfL3KuKf1yf5w+4tMZ8ef5wGX/Kw5e7JD6OfZn+dH9jVYZX1ZcyqzzfDkyF4z2pPnSfeNU9TfLx9S/p9WPJehvOMMLpkifwkijPxUBT9Wmu3HQtOMu1L89CvyyptQlHsk/P+bmgY7VwsskbninD9nLGnyYIB9GquzGw2Jxj2RXucOX1Okpyn2yfsbr0b88R7of9SurKutPw9yvzzdT8fYimYfppf5kv32qtq/ElzfqXND4UeS9ETLhH9Qm983+WKtcD8tLxKLMvnYeHqQVapkeiJJmzkYDB6SRvJyJHXpVjXbWFpWf5ZlVh4p42tddhb4MmY4tAWYiz7FmI9k9TUMBJ9Ortks0hFYaVkuHDvKuNpmGLYBmA0x7BiBy8jWcwlLp3ZvcjGVQi8Mrpb3wLvDmDGIw+KWQkldDKSSSrBXIIv9B8jUsJTVWlOMvAhjqrw9elKC7U+9aEahF9/AC/4f8AXlUsqw0a9baqaQjrLkty8X5XNX/IMfPC4XYo61aj2YJb7ve/Ba87GJnah3wsY21i7HxJknaO/wAFRdq9xgsX+opOut13Zdy+/Hs3HzzE5YsDVjhnrKy2n3tX+i3Lt38Tt+HhCKqqLKoCgdABYCqNtt3Z6GKSVkajifiSPAqjSo7B2KjRpuCBffURW/D4eVdtRdrGjEYmNBJyI9/tRw37mf6Iv+eur9sqf5Lz+xyfulLsZRmPF8WNwmLWJJEaOLXd9IsdQsV0sbEHe9IYSVGrByad2Zli4V6U9lbkRnh31/Gp2EMrJHGSzyF3Fyx2DMDqbYWCjbrXZX6Cg9uSu3uRxYd4ivHYi7JcTaZpnc+CSPL8M5lxAuHkALNd2LKiBie9Yi5PLb4aKdCFZuvNWj2G+pXqUUqEHeXaejgfMHGuTF2k5gGWZiP8Q2Hw2p+tw6dlDTkh+ixEldz1K+HeKMThMQMJmBYqSFDObsl9lOv9tD1NyOuxFYr4anVp9JR+n5uM0MVUpVOirfUR4qT8vaNb6Nbd3U2n9WJ9m9ue9HCP6K9tf5Mqcv12zfT+DptVJbHMOEMXIc3xCtI5UNi7KXYqLS7WBNharfFQisLFpdnoU+FnJ4qSb7SrOeI8VjsScLl7FUUkF1OksBszl+apflbc7dbVilh6VCn0lbf2fnEzVxFWvU6Kjp3lc3A+PjXXFjWaQb6dcqXPQMWN/iAKwsbQk7Shp4GXgq8VeNTU2XAvFzzOcNitp11aSRpL6faVhyDCx5cwD0rVjMIoLpKfVNuDxbm+jqdZE5qvLEUAoBQCgIj6RkJiiNthJv5XRrVWZov+uL7/AGZdZJJKrJd3uiHZRixDPHIQSEa5Ate1iNr++qmhUVOpGb4F5iaTq0ZU1xQzjGCaeSVQQHa4BtewUDe3urNeoqlSU1xGFpOlRjTb1SJd6O4iI5WI2ZlAPXSN/ttVplcWoSfayjzuac4x4peu4hGM9qT50n3jVNU3y8fU9DT6seS9Caca4e+Fgk+RoB9zJb7QtXGYQvRjLst5oocrqWxNSHbfyf2uRTKcP2k8SfKdL+4G5+oGquhDbqRj3lzianR0Zy7E/wA+ptuPf1v/ANKP7z115l8bwXucWT/LeL9jY+jfniPdD/qVuyrrT8Pc5c83U/H2IpmH6aX+ZL99qravxJc36lzQ+FHkvRE14Lj1YKVR+00o+lFFW+Xq+HkuZQZrLZxcZdiXqQJfPY9D4HoapD0nI2uPzNZMNBCAwaItcm1je9rb38a6qtdTowppbjjo4aUMRUqtq0rGVwOhOLWw5LIT5C1vtIrZl6brrkac2klhn3tFzjyIjFajydEI+Fwf7fTWcyi1Wv2ojk808PbsZjcP52MMsylC3aAAWI2IBG9/f4VDC4lUVKLV77jZjsG68oSUktnfc1Dd0BentHz6fCt1eq6FFYWHOb7+zlHj3o5cHQ/V4p5hUXdSXZHjLnU3r/4t2nvF2WvBHgp7EEpa58HEjTKD8HP9Jr1eQ6YXopc/qeP/AORu+MdaPL6aeZ1fIs0TFQJMh2Ybj5LDZlPuNclWk6c3BnRRqqpBTRdx+WwzgCaNJApuA6hrHlcXrEKkoaxdiU6cZ6SVzRZ9k+Aw8Ekz4aABFNu4BqbkqjzJsK6KNWvUmoKTOarSoU4OTitDnfC2Fb1LMZf2exWO/Vr6iPgLf1CrTEyXTU495V4SL6KpLhYmXoiH+6Sfz3/y4q4cz+KuX3O3K/gvn9jRcE97N5zL7Y9aIvzD9oF2/wAJaujF6YWKju09DRhNcXJy36nVqpi6OY+mRFvhjtqKzg9dI0W+sn66t8r/AL1yKfNd8PH2MXAEnPUJ53F/f6nvU5/JP8/uIw+e/Ow6xVKXRyDIWIzLHEHcLmBBHUOavayvh4L/AMlFQ+YqeJufQ3AOzxD+OqNfgFJ+1vqrnzSX9UUdGVxWzJ950Y1VFqcwx4UZ+nZ89Sa7fKMBv/8AG1/fVvG/6F38PqVE7frlb80OoVUFuKAUAoBQFrE4dZFKuAysLEHkRUZRUlZ7iUJyhJSi7NEYxHAsJN0kkQdO6w+sX+k1Xyyym3o2vMtoZ1WStKKfke4XgaFTd3kcdNlB99hf66Qyymndtvy9BUzqtJWikvP1JNBh1RQqAKqiwAFgBVhGKirLcVM5SnJyk7tkal4GhYkmSbvEnmnib/JqulllNtvaevL7FrHOq0Ulsx05/c3ePytZYDCxbSQouLX7pBB3FvCu2rRjUp9G9xX0sRKlV6WO/Xlqa3K+EooJVlV5GK3sGK23BXwUeBNc9HAQpTU02zrxGaVa1N02kk+fuyvOOF48TJ2jvIp0qtl02sCT4qetZr4KFaW020RwuZVMPT2IpNXvrf7l/IshTC69DO2vTfXp203tawHyjU8NhI0L7Lbv7GvF46eJttJK3Z3mtm4JhZmYyS3ZmY2KWuxJNu751zyy2nKTltPXl9jrhnNaMVHZjou/h4m4yXKVw0ZjRmYFi12te5AHgB0rrw9BUY7KZw4rEyxE9uSS04GFm3CkE7F+8jnmUI38yCCL+daa2BpVXtbn3G/DZnWoR2VZrsZrU4DjvvNIR5BB9dq0LK4X1k/I6nndS2kF5khyrKYsOumJbX5k7s3vJ/8Ayu6jQhSVoIrMRiateW1Ud/Q9zTKosQumVbgbgjYqeoIrNajCqrTQw+IqUJbVNkdPAyBgVlktvzCG3TwFz+FctPL4U57cZO63bvr4cO87a2bVKsOjlFWe/fquzx3PuuZmXcGwRsGYtIRuNdtN+ukDf43pSy+lB3d2+8xWzatUjsxtFd356G1zrKo8TC8Mo7rDmOakbhl8wasqVSVOSlEqKtKNSLjI5h6jmGUSM0QMsJ5lVZ4383Ubo3n9Z5VcbeHxcbS0fn/JTbGIwkv6dV+fQz/9qjWscMuv+YbfRpvWv9rV+tpyNv7q7dQwGwmYZtIplBihB2JVkjTzVTvI1vH6xWzbw+Ei9nV+f8GtwxGLa2tF+fUmWeZQmGyqeGEGyxt5szEgljbmTXBSqupiYzl2lhUpKnh3CPYYnolQjCSAgj8+/MEf8OLrWzMneqrdnuzTliapO/b7I1vGfDk8OJ9ewQJN9TqouytaxYL+0rDmPf1224XEQnT6GqQxWHqQqdNS8ShPSmQul8N+cGxtJYavcVuPdWXleuktCKzTTWGpj5Pk2JzLFDE41SkKkWVlKhgpuI0U76b82PP7JVa1PDU+jpb/AM3/AGI06NTE1OkqqyMjjvJJ4cUuOwqs26ltK6ijqNNyo3KkbH49ajg69OdLoahLGUKkKirUyzL6UJWTRHh1Ex2vqLAHqEtc+69Z/bIp3ctCLzOTjZR1L3B/DcscWJxWJBV3hmCq2zWYFmdh4EkDb39axicTGU404bk1/BPC4aUYyqT3tM1fB2ZzYbAyy4dNZXERa10lroYje+ncb238K3YqnCpWjGbtozThKk6dFygr6+RsJ/Sg7rpgw4Ep2BLmSx8kVQTWpZYk7zlp9DZLM21aMdTP4A4alErYzF6hK2rQH2a7e07DwJBIA8ATtyrXjcTDZ6GnuNuCw01Lpqm9nQarCzFAKAUAoBQCgFAKAUAoBQCgFAKA8vQHtAKAUAoBQCgFAeEUB5oFDFj0ChkEUAAoD2gKOzHQUMWK6GRQFOgUMWMTOP1eb+XL9w1spdePNEanUfIhXoc/QT/zF+4K78z68eRXZX8OXM6AEFVhaWKqAUAoBQCgFAa7iHNlwmGmxDi6woz26kDZfibD40BxbLsvz3MMM2ZJjWjJ7R4oFLoGVTyVB3bbELqvew33vQHU/Rxn0uOwEU2IQpN3kkBUrdlNtQB5ahY9NzQEnoCOZ5xzgMHKIcTiUSQ27tmYrfca9IOj42oDfYXEpIivGyujgMrKQVZSLggjmDQF2gItj/SHlsPadpiowYn7N1AdmD3II0qpJsVNyBYWoCQ5fjo541lhdXjcAqym4YeVAXyaA4nwzn75jn8jDHssMT/mIV19niEUMCAoIA2BYkg7mgO20BrM+z/D4KPtcVKsSXsC17sbXsqjdjbwAoCnh7iLDY6PtMJKsqA2NrgqedmVgCvxFAbWgNTmvEuFw0iRYiZIndXdQ9xdUBLG/IABTzNAX8kzeHFwpPh31xPq0tZlvpdkbZgD7SkUBn0BGD6Qcu9Y9W9bj7a+m3e06r209pbRe+1r86Ak9AWcXiViR5JDpRFZ2J5KqjUxPuANARl/STlY7O+Mi/O30+0QLErdzbuC4O7WoCVg0B7QEYX0gZccT6sMVGZr6bd7TqvbT2ltF77WvQEnoCiWQKCzEBQCSSbAAbkknkKAjuT8e5fipjBBio3l3AWzLrI37jMAH5H2SaAkOIiDqytuGBU+GxFjWU2ndGGrqzNTgcuwuXRSMtoYvbdnckCwtcljtWyrWnVd5s10qMKStBGPw9xxgcc7R4XELI63OmzoxA5lQ4GoeYvWo2kioBQCgFAKAUBEfSzCXyjGhb3EerborqzfUDQFn0bZpEMlw0uoaIYSHPyTEDrv05X+NAbvhTiOLMIBiMOHEZZlHaKFJK87C52vt8KA3BoDiHo+yPD49s6lxsaySGWVbvuYx+cN0J3QggWI5aR0oCT+gHEM2VKGvZJplW/ye6+3+JmoDpNAcG4Q4ew2Jn4gfERLI0cmJCFhfRqacll6NdRvzFtqAnPoKP8A3PB8+f8AzWoCfsKA476MMqgXO810wxjsH/M2RR2V2dT2e3duNtvCgOx0Bxf0pzTPnuXxRwJidERkjhkYKjuTIWuTtsI0O/yRQGy4ByjGx5xiMTNhEwsM8JDxxyxuokUx2bSpvc2bwt3j1oDq1Acj9JmVxYrPMqgnXVG6y6luRqClmsSN7XAoDqOV5bFholigRY411aUXYDUxY2+JJ+NAYHGuJeLL8ZJHs6QTspHMERtYi1AcIyXJsZiskWCDLoWSRmcYsyxrIWWcgkq1iNlMdr8t6A75wssoweGGI/TCGISbhu+EAO4JB38b0Bb4z/8AD8b/AOWxX+S9AcGjyDDjhdsV2SesGYfnSLuPz4jsG8Bp8Bt40B3/AIYcnB4YncmGAn/21oDG45xLx5djHjuHXDzlSOakRt3h7ufwoDmfBvBOW4nI4HxJSIszO2JDRxyK4lZdHaOCLbBbcvjvQHZILaVsdQsLNe+oW538b0BCPTbiGTJ8ToJGowobfJaVQw+I2+NAc4mybMMRhMuMGXQQ+r+ryxYhJotUg0Brm5HtGzkX5igPoFaAifpRyOTG5dNBEyq7GNl1kKrlHDaCTyvbbzAoDn/BuahcywcGZ5b6tjERo4JotUakBGXvRg6XBGoagSLnkPADtooBQCgFAKAUBbnjVlZXAKkEEHkQRYg+VqA43i/Q7FqdcPmbRYWRgzQe343tftAGt4FlJFhzoDqGQYXDYPDx4eBkWOMWF3Uk73LMfEkkk+ZoDP8AXo/3if1L+NAcz4j9GqTYiebCZicKuKv6xEoDrJfdrWddid7G+7NvY2oCccL5fhsBho8NA66Iwd2dSzEkszMepJJ8uXIUBtfXo/3if1L+NAQzh7hKPCtmTeto/r7SN7Kr2Woyn5Z127Ty9nz2A2XAmUR5bg0wvrCS6DIddljvrYt7OpuV+tASH16P94n9S/jQET4Z4bjwmNxuL9aR/XG1aLKvZ94tbVrOrn0FASz16P8AeJ/Uv40BEuOuF4cwMMseKGGxWHN4pkIYgEglWXULjbbfbfncggWuCuFI8FNNisRjPWsXOArytpQBBY6VUE+Kr4/srYDxAmXr0f7xP6l/GgIvnXD8eIzHB471lF9VDjs7K3aagw9vWNPPoeVAScY6P94n9S/jQFE+IhdWVnjKsCpBZbEEWIO/SgOXf7LVAbDrmjjL2k7Q4ayk8w2ntNfUA30+HK+9AdPwksESLHG0aoiqqgMtgqiwA36CgLGddniMPND2yL20Useq6tp1oU1WuL2ve1xQEMHAcf5H/Jfrqe3q7bQv73tbdn2nw9qgJrlTRwwxRdqjdmiJquovpULe1za9qAvYmeGRGR2jZHDKwLLYqwsQd+lAcrj9E0QYRHMnbACTtfVTbc9C+u3+LTf470B1hcZEAAHjAH8S/jQGDnuGw2Lglw8zoY5VKtZ1BHiCD4EEAj3UBAMs9GwDwDF5mcThcKwaHDkKgBB7oZtZuBytbcdBtQHTRjo/3if1L+NAaTjPJ8PmWFfDSzKgbSyurKSjKbggE7+II6E8udARzIuCymLhxWOzL1xsMpSBSqRBLgrdrMdRsffcC5NAdDilVhdSCPIg/ZQFygFAKAUAoBQHlALUAtQA0BahxKsWCkEodLDodIax+DA/GsKSd7cCUoSik2t+70LtZIigLOKxSxgFzYFkUc/aZgqjbqSKw5JbyUYOTsi9WSIoBQFmTForIrOoZ7hASAWIFzpHjYUM2ZeoYFAY2YY6OBC8rBVFhc9TsAANyT0FAU5bmcWIUtC4YA6TzBVrA6WU7qdxsaNWBdbFIJBGXXtCpYLcaioNiQOlzS3EF6gBoDGbHxiQxmRe0CdoVuNWi9tVul/Gs7MrXsR243tcxMBxBh5tGiQfnGZUDXQuVAY6AwBYWYG423FTlRnHeiEa0JbmbStZtNXmfEOGw76J5ljYqGs1/ZJIvy8j9FbadCpUV4q5qnXpwdpOxk/lOG0Z7VLSkCM6haQnkE61Ho53as9N5LpI6O+/cZYqBMUAoBQCgFAe0AoBQCgFAKAUAoBQCgMXM8asMTyNyUXt1PIKPMkgfGoVKipxcmbaNJ1aiguP55EZyjtMPKhljde3usjMUIM5LOhWzG17lBe37FcFDbpTTkmtrfz3r7fQs8T0dem1CSez1Uk+rufDk/qeJm0nYtP6wGk0ynsNKWjKmx7o794xud97HlepqrLYc9rXs7PfTiQlh4dIqWxZXX9Wuvtrw9yvGY94ox2eKExd4VL/AJkdkHDG4PsjVay6r2PWpubUdJ3vx00/O81wpRnL+qns2T011t56cbFmTFyNEVldXCYrBAHXGzgmVCUk7PYEbW2GxHSjctmzd9V2X38bGVCKneKteMuDS3Pdc8lzjEGR2V1XRN2YjaSBEI16QrBu/rYbg38Rtap7cm278d2n+yHQ09lK3C97P/VjNlx049dlDlhh2lVIgq2J7JGuxA1G1ybDz5+E7y1fYatiH9Ebb978S3hMTJ2kEYxva9skrGyx3U9mdLLYbKDyBvuOZ3qSe7UxKKs3s2sY+ShkTB97VqbFEalS6WR9lNrjcX+PSkdyMT1b8BgMzxCx4eRpTMZ8JLNoKoBrSON106RffVY87+VSRGUY3atuZVgcxk14K2ME3rDEugWMbdjI/d0i6qGAFjve2/MGRFrfobjicRFIxLIYSZU7KQD2JQGKkkiwBGob7G9vGsogjRvnstuyMsa2xIhfFRqNNjCZAbNdVckLHvcAn4VLZW8iy5Ljmik1JIMUyYbGMH0xlmZJVAW6D9m+kgWvblepKN12akW7GFh86xIVm7dXD4eeXeTDsVKpdZIVjF9OrukNfmN9jWzYi3u495DafaVY+acxSI+IZhLgHnPcjGkrbUq2X2WUlTe53uCKzFRumludiEnKzV+Begie/Z9qb/k9GEmiLWLyMbX08tNlt5X570032/u3GGna1+G8s5Y7xQ5cQxmLRzOqssdwBhNSxowW4Fxz5m+5NTmlKU1u/wBkIXjGDvf/AEbThPGGXRI2NEzSxlzCBGAhut9IHfULfSdRO58KhiIKN0oWs9+v53k6E3Kzc73W787D3EY+KHMZTNJHGpwkG8jKoP56brRQlKgtlN/1P0QcoxrPafD3Zp8tcB4mhUDDy49jCCg3T1ZtTRhhdVZ1JFrePWt9Rf0tS6yjr9ePgaoPVOO5y0+n3KY8+nSOUPiQXJg/ODsZIIo5ZWQzRlLGwAtpfla9zvWXQg5K0dNdNU20tz/giq01F3lrprvWr3q3uZ2Ix7q0UC466SPIGxBEJZCqIywAgaAzai1yOQtWuNNNObp6rhr369psc2mo7e/jp9OwtJns8cJxBk7eHDTSRyMiqO3hsAJRbbUjmxINjZqy6EJS2LWclddz7PFGOmnGO3vSf1Xb4FvE5jjAYIpJDG8kck7FTBGQS+0KmUaSI1Iv4nnyrMadJqUoq9nbj9dO36GHUqXSbtdX4fTXsMjD4/EznBJ26xmWPEtI8PZyBxG6BWQ7qCQd7XAuw6Wi4U4bb2b2ate6338fxE9qpJxV7Xve3dYv5hjMVHiPVVYn1hw8MtlJiiUgzowta6gWUkf8QX3FRhCnKHSPhvXa+H14mZznGfR9u5+v8EtWuM6z2gFAKAUAoBQCgFAKAokiDbMARsdwDuNwd6w0nozKk1qhJEGFmAIuDuL7jcHejSe8Jtbi2uDjDFwiBzsWCjUR0J5msbEb3tqSdSTjstu3YUx4CJVZVjQK19QCqA1/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0xZFw4ZPkr7OnkPZ+T7vKl2LI9GHW99K3tpvYez8n3eVYuxZAYZBpsq9zZdh3drd3ptttWbsWRRBgIkZnSNFd/aZVUM3ziBc1lyk1ZswoRTukJsDG51PGjMNrsqk7b8yKKckrJhwi9Wi40Km1wDpN1uAdJta46bE1hNozZFmHL4k16I417Q3fSqjWT4tYd741lzk7Xb0MKEVeyKRlUAj7IQxdl8jQuj+m1qz0k9rau79tzHRwts2Vi8uGQLoCqEtbTYabdLcrVG7ve+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40968" name="AutoShape 8" descr="data:image/jpeg;base64,/9j/4AAQSkZJRgABAQAAAQABAAD/2wCEAAkGBxQSEhQUERQUFRQVGBIXGBgUFxUVGBUXGBUYFhgXFhcYHSggGR8lHRcYITEiJiktLi4uGB8zODMsNygtLisBCgoKDg0OGxAQGywkICYxNzctLDQtNCwtNDQvLy80LDQvNCwsLC0sLywsLy8sLCwsLDQsLCwsLCwsLCwsLCwsLP/AABEIAK0BIwMBEQACEQEDEQH/xAAcAAEAAQUBAQAAAAAAAAAAAAAABgIDBAUHAQj/xABKEAACAQIEAwQFBwoDBQkAAAABAgMAEQQFEiEGMVETIkFhBxQycYFScpGhsbLRFSMzNEJTYnOSwYKzwxckQ9LwFiU1dIOTosLx/8QAGwEBAAIDAQEAAAAAAAAAAAAAAAIFAQMEBgf/xAA3EQACAQIDBAgFAwQDAQAAAAAAAQIDEQQFIRIxQXETMlFhgaGxwTM0kdHwFBXhIkJS8QYjcmL/2gAMAwEAAhEDEQA/AO40AoBQCgFAKAUAoBQCgFAKAUAoBQCgFAKAUAoBQCgFAKAUAoBQCgFAKAUAoBQCgFAKAUAoBQCgFAKAUAoBQCgFAKAUAoBQCgFAKAUAoBQCgFAeE0BYTE6nKrvptqPgCdwvvtv5AjrWdlpXIqV3ZGRWCQoBQCgFAKAUAoBQCgFAKAUAoBQCgFAKAUAoBQCgFAKAUAoBQCgFAKAUAoCzLOFZQdtRsOl+dvfz+isqLabXAhKai0nxMXOMWUUadixtfpWCZr8tx76wGYsGNt97eYrIMjPc2MWiKKzYiY6Y1PIdZH/hUXJ62tW6jS27yl1Vv+3ic9evsWhHrPcvcz8vwgiQKCWI3LHm7HdmbzJua1Tk5O5thHZjYyaiTFAKAUAoBQCgFAKAUAoBQCgFAKAUAoBQCgFAKAUAoBQCgFAKAUAoBQCgFAY2YYQSxsjcmHMcwRuGHmDY/Cp05uElJGqtSVWDg+P55ENh4k06oMaCSjFe0XmCNrsPH3jnflVnUy9VIqpR48PsUdDN3Rk6OJWq0v8AcqxPEeFgXXEzTSb6RYqoPViQP+unOtNLLq0pWkrI662b0Ix/oe0y7wHg3laTGznVJJdUJ8FB7xHQXFgP4fOpY+cYWoQ3Lf8An5vMZZCVS+Iqb3u5EzqtLc9oBQCgFAKAUAoBQCgFAKAUAoBQCgFAKAUAoBQCgFAKAUAoBQCgFAKAUAoBQA0Bzn0hYLTMsg5SLv8AOXb7Cv0VfZXUvTcOz3PJZ7Q2ayqL+71REocOZHSNebsqj3sbf3qwnJQi5PgVlCm5zUFxZ2zBYZYo0RfZRQo9wFq8nOTnJyfE97TgoRUVuRdkS43v8CR9YqJMw5cB8mSRf8RYfWf70BgYTMHEgRiHGrTf42uCOdAbwUB7QCgFAKAUAoBQCgFAKAUAoC1iJ1jUs5CqouSdgBUZSUVd7iUISnJRirtkXxHHUINkjkcde6oPuBN/pAqulmdNPRN+RbQyWq1eUkvqxBx1ETZ45FHXutb3gG/0UjmlNvVNGZ5LVSvGSfkSbD4lZEV0IZWFwRyNWMZKa2ovQqKkJU5OMlZojMnHUQJHZS7EjmngbfKqueZwTa2X5FvHJajSe0vMycq4ujnlWIRyKW1WLabbKW8D0BrZRx8Ks1BJq5qxGVVKNN1HJNLn2m2zjMRh4mlYEhdOy2udTBdr++uqtWVKDmziw1CVeoqceJHv+3kX7qX6U/5q4P3SH+L8iz/ZKn+a8/sbbIM/XFl9COujRfVp31auVj/D9ddOGxca97Jq3ucWMwMsLs7TTv2dxrZ+OI1ZlMUpKsy7FP2SR18q0TzKEZNbL0OuGTVJRUtpaq/HibnI82XExmRVZQGK2a19gDfY+ddeHrqtHaSscGLwssNPYk76XMLN+KoYGKd53HNUt3T0Yk2Hu3Naq+OpUns733G/DZZWrx2lZLvNaOPU/cyf1LXN+6Q/xfkdbySf+a+jN/k+dRYkExk3FtSsLMt+Vx/cXFdtDEwrK8StxOEqYd2mt+58C7mmaR4dNcrWHIDmWPQAc6nVrQpR2pshQw9SvLZpq5HH48jvtDIR1JUfVc1wPNIcIvyLVZJUtrNeZmZZxjDKwRg0ZJsNVipJ5DUDt8a20cwpVHsu6NFfKa1KO0rSXdvJHeu8qyN8aZVJiFiWJQSGYkkgBRa29/Pp0rvwGIhRcnN8CozbCVMTGMaa1uafJeFTh5o5ZpohoJOhbsTsQNza3O/LwrficwhUg4RT14nPgcoqUaiqTktOCJXJnEY5am9wt9tqqS/LH5Vkf9HH8dz9lgPpoAcHPJ+kfSOg/AbfSaAzsHl6R7gXPU8/h0oDLoBQCgFAKAUAoBQCgFAKAUAoCJekWQiGJQdmk387KSPr3+AqszRvo0u8uclinVlJ8F7kNyjCiWeKNiQrtY252sTt9FVVCmqlSMHxL3E1XSoymt6R7nOEEM8ka3Ko1hfnYqDv9NMRTVOrKC3Ixharq0YzlvZLfR1KTHKpOyupHlqG/wBlWmVyexJd5SZ3FKcZcWvQhWJ9t/nv941Tz6z5v1PQw6i5L0L+UT9nPE/R0v7iQD9RNToS2KsZd5qxMNujOPamTX0hT2w6L8uQfQqk/barfM5WpJdr9NSgyWF6zl2L1aOf1RnpiZejfniPdD/qVbZV1p+HuUOebqfj7EUzD9NL/Ml++1VtX4kub9S5ofCjyXoibcFSacHIw/ZaU/QimrfL3ag33s8/msdrFRj2pepAQSdybk7knmSdyTVJe+rPS6LRG2zDLVTC4eYFtUpfVe1tr2tt5V1VaMYUYVFvZxUcRKeIqU3a0bWMngdiMWtvFZAfMW1faBWzL2+nXI1Zsk8M+a/PMucezE4rSeSItv8AFcn+30VLMpN1rdiIZPBLD37X6GJw/liTdoZWZVVe6RtqY+ZFja3LzqGEwvTXve1tDZmGNeH2dm129eXLeeQcPuR32VeoHeP9gPprfTyupLrtLlr/AAc9XO6UXanFvyX38ia4fEzlFCg2AUare1t7Vztvzq5irJK9zzs3eTdrdxTiImAvPOiD+J/7bCtkISl1U2aZ1YQV5tI1WIzjBRc5XkI8I12+nYfXXVDAV5cLc/y5w1M1w0N0r8vyxuuHMVBiY+0iS1iVIexZSOu55ix+NaK9CVGezI6sNiYYiG3E3YFaToPaAUAoBQCgFAKAUAoBQCgFAKAUAoCH+kf9HD88/cNVeadSPP2LvJPiT5e5GOGP1uD5x+41V2D+PHn7Mtsf8rU5e5VxT+uT/OH3FpjPjz/OAy/5WHL3ZIfRz7M/zo/sarDK+rLmVWeb4cmQ3E+2/wA9/vGqifWfN+pfw6i5L0LTcqi9xIk3GeO7VcL5xdp8XsP/AKmrHH1dtQ5X+pUZXQ6N1f8A1b6fiI1VcW5MvRvzxHuh/wBSrbKutPw9yhzzdT8fYimYfppf5kv32qtq/ElzfqXND4UeS9ETLhH9Qm983+WKtcD8tLxKLMvnYeHqQVapkeiJn+RpMVgcKIygK6ydZI5kjawNXDw8q2GpqPAof1kMNjKrnfXs/wBou8PcLzYedZHMZUBr6SxO4I8VFZwuCqUqim2iGOzKjXouEU7u3BfctZwYjI2IkX5IF+9y2Fl5XNddanQg3WqL3+iOHD1sTUSw9J25afV77cjWYfiEdoutLRbg8yw6NYbWB8K43ml5WtaPn9vAsP2RKm3tXl9F99e1mZ/2SxEqhjiI3DAEG7lTfxAG1Qngq9ZXlUvfnb7E4ZjhqDtGk4tdyv8Ac3+b4w4TBqLjtAiRrb5QUAke4Amr/AYbblGD3Ja+B5PN8aqUJ1Vvk9PH7I5hiJQN3bn4sdz+NeqVkjwa2pvtZgSYtPlfUfwrF0b1Rn2G54P4g9VnuTeJ7LJbwHg9v4fsJrkxmH6anpvW4s8uxLw9S0tz3nY43BAIIINiCNwQeRrzZ61O5VQCgFAKAUAoBQCgFAKAUAoBQCgFAQ/0j/o4fnn7jVV5p1I8/Yu8k68+XuRjhj9bg+cfuNVdg/jx5+zLbH/Kz5e5VxT+uT/OH3FpjPjz/OAy/wCVhy92SH0c+zP86P7Gqwyvqy5lVnm+HJkMxZ78nzpPvGqefWlzfqX9PqrkvQuY/D9nI6dCLe4gMPqIqdWGxNxIUanSU1L800KZ5y2i/wCwgQe4MxH3vqrEpOVu5WJQgo3txd/QTw6RH/Ggf6XdR9Sg/Gszhs271fzYhPacu528k/clvo354j3Q/wCpVllXWn4e5SZ5up+PsRTMP00v8yX77VW1fiS5v1Lmh8KPJeiJlwj+oTe+b/LFWuB+Wl4lFmXzsPD1IKtUyPRHUuET/ukPzT95q9Jg/gQ5Hj8y+anz9jcXrqOI1WaZHFOCGBW+9169bda11acasHCW420K86E1OD1Oc5zlT4aQo4NjfQ3g46+/qPCvO4ihKjPZe7gz12ExUMRT2lv4rsZn8L8QHDNockwsdx8gn9oeXUfHnz3YPFui9mXV9Pzic+YYBYiO1Drrz7vsWOPs9Dyd0gqncToW/ab3fgOtfQMBR6OltPe/xHyXMq36rFdGurDTx4+engYHCnBcmNHbTuUiPIixeS23dvsq+dvcPGo4rHKk9mOr8kd2Dy7bim9IkzPo3wWm2mW9va7Rr++3s/VVf+4178PoWX7dQtaxD+IvR/PAwbDap0YgWFhIpJsNQ5Eb+1sB4gDeu6hmEJq09H5FfiMtlHqarzJdwnNPhCuExg2P6CQG6NtcxavAjcgHzA5CuHEqFX/tpeK48/ud+E6Sj/1VfB+xMb1wlgL0AvQHtAeXpcHtAeXoD2gPL0B7QCgFAKAUAoCH+kf9HD88/caqvNOpHn7F3knXny9yMcMfrcHzj9xqrsH8ePP2ZbY/5WfL3KuKf1yf5w+4tMZ8ef5wGX/Kw5e7JD6OfZn+dH9jVYZX1ZcyqzzfDkyF4z2pPnSfeNU9TfLx9S/p9WPJehvOMMLpkifwkijPxUBT9Wmu3HQtOMu1L89CvyyptQlHsk/P+bmgY7VwsskbninD9nLGnyYIB9GquzGw2Jxj2RXucOX1Okpyn2yfsbr0b88R7of9SurKutPw9yvzzdT8fYimYfppf5kv32qtq/ElzfqXND4UeS9ETLhH9Qm983+WKtcD8tLxKLMvnYeHqQVapkeiJJmzkYDB6SRvJyJHXpVjXbWFpWf5ZlVh4p42tddhb4MmY4tAWYiz7FmI9k9TUMBJ9Ortks0hFYaVkuHDvKuNpmGLYBmA0x7BiBy8jWcwlLp3ZvcjGVQi8Mrpb3wLvDmDGIw+KWQkldDKSSSrBXIIv9B8jUsJTVWlOMvAhjqrw9elKC7U+9aEahF9/AC/4f8AXlUsqw0a9baqaQjrLkty8X5XNX/IMfPC4XYo61aj2YJb7ve/Ba87GJnah3wsY21i7HxJknaO/wAFRdq9xgsX+opOut13Zdy+/Hs3HzzE5YsDVjhnrKy2n3tX+i3Lt38Tt+HhCKqqLKoCgdABYCqNtt3Z6GKSVkajifiSPAqjSo7B2KjRpuCBffURW/D4eVdtRdrGjEYmNBJyI9/tRw37mf6Iv+eur9sqf5Lz+xyfulLsZRmPF8WNwmLWJJEaOLXd9IsdQsV0sbEHe9IYSVGrByad2Zli4V6U9lbkRnh31/Gp2EMrJHGSzyF3Fyx2DMDqbYWCjbrXZX6Cg9uSu3uRxYd4ivHYi7JcTaZpnc+CSPL8M5lxAuHkALNd2LKiBie9Yi5PLb4aKdCFZuvNWj2G+pXqUUqEHeXaejgfMHGuTF2k5gGWZiP8Q2Hw2p+tw6dlDTkh+ixEldz1K+HeKMThMQMJmBYqSFDObsl9lOv9tD1NyOuxFYr4anVp9JR+n5uM0MVUpVOirfUR4qT8vaNb6Nbd3U2n9WJ9m9ue9HCP6K9tf5Mqcv12zfT+DptVJbHMOEMXIc3xCtI5UNi7KXYqLS7WBNharfFQisLFpdnoU+FnJ4qSb7SrOeI8VjsScLl7FUUkF1OksBszl+apflbc7dbVilh6VCn0lbf2fnEzVxFWvU6Kjp3lc3A+PjXXFjWaQb6dcqXPQMWN/iAKwsbQk7Shp4GXgq8VeNTU2XAvFzzOcNitp11aSRpL6faVhyDCx5cwD0rVjMIoLpKfVNuDxbm+jqdZE5qvLEUAoBQCgIj6RkJiiNthJv5XRrVWZov+uL7/AGZdZJJKrJd3uiHZRixDPHIQSEa5Ate1iNr++qmhUVOpGb4F5iaTq0ZU1xQzjGCaeSVQQHa4BtewUDe3urNeoqlSU1xGFpOlRjTb1SJd6O4iI5WI2ZlAPXSN/ttVplcWoSfayjzuac4x4peu4hGM9qT50n3jVNU3y8fU9DT6seS9Caca4e+Fgk+RoB9zJb7QtXGYQvRjLst5oocrqWxNSHbfyf2uRTKcP2k8SfKdL+4G5+oGquhDbqRj3lzianR0Zy7E/wA+ptuPf1v/ANKP7z115l8bwXucWT/LeL9jY+jfniPdD/qVuyrrT8Pc5c83U/H2IpmH6aX+ZL99qravxJc36lzQ+FHkvRE14Lj1YKVR+00o+lFFW+Xq+HkuZQZrLZxcZdiXqQJfPY9D4HoapD0nI2uPzNZMNBCAwaItcm1je9rb38a6qtdTowppbjjo4aUMRUqtq0rGVwOhOLWw5LIT5C1vtIrZl6brrkac2klhn3tFzjyIjFajydEI+Fwf7fTWcyi1Wv2ojk808PbsZjcP52MMsylC3aAAWI2IBG9/f4VDC4lUVKLV77jZjsG68oSUktnfc1Dd0BentHz6fCt1eq6FFYWHOb7+zlHj3o5cHQ/V4p5hUXdSXZHjLnU3r/4t2nvF2WvBHgp7EEpa58HEjTKD8HP9Jr1eQ6YXopc/qeP/AORu+MdaPL6aeZ1fIs0TFQJMh2Ybj5LDZlPuNclWk6c3BnRRqqpBTRdx+WwzgCaNJApuA6hrHlcXrEKkoaxdiU6cZ6SVzRZ9k+Aw8Ekz4aABFNu4BqbkqjzJsK6KNWvUmoKTOarSoU4OTitDnfC2Fb1LMZf2exWO/Vr6iPgLf1CrTEyXTU495V4SL6KpLhYmXoiH+6Sfz3/y4q4cz+KuX3O3K/gvn9jRcE97N5zL7Y9aIvzD9oF2/wAJaujF6YWKju09DRhNcXJy36nVqpi6OY+mRFvhjtqKzg9dI0W+sn66t8r/AL1yKfNd8PH2MXAEnPUJ53F/f6nvU5/JP8/uIw+e/Ow6xVKXRyDIWIzLHEHcLmBBHUOavayvh4L/AMlFQ+YqeJufQ3AOzxD+OqNfgFJ+1vqrnzSX9UUdGVxWzJ950Y1VFqcwx4UZ+nZ89Sa7fKMBv/8AG1/fVvG/6F38PqVE7frlb80OoVUFuKAUAoBQFrE4dZFKuAysLEHkRUZRUlZ7iUJyhJSi7NEYxHAsJN0kkQdO6w+sX+k1Xyyym3o2vMtoZ1WStKKfke4XgaFTd3kcdNlB99hf66Qyymndtvy9BUzqtJWikvP1JNBh1RQqAKqiwAFgBVhGKirLcVM5SnJyk7tkal4GhYkmSbvEnmnib/JqulllNtvaevL7FrHOq0Ulsx05/c3ePytZYDCxbSQouLX7pBB3FvCu2rRjUp9G9xX0sRKlV6WO/Xlqa3K+EooJVlV5GK3sGK23BXwUeBNc9HAQpTU02zrxGaVa1N02kk+fuyvOOF48TJ2jvIp0qtl02sCT4qetZr4KFaW020RwuZVMPT2IpNXvrf7l/IshTC69DO2vTfXp203tawHyjU8NhI0L7Lbv7GvF46eJttJK3Z3mtm4JhZmYyS3ZmY2KWuxJNu751zyy2nKTltPXl9jrhnNaMVHZjou/h4m4yXKVw0ZjRmYFi12te5AHgB0rrw9BUY7KZw4rEyxE9uSS04GFm3CkE7F+8jnmUI38yCCL+daa2BpVXtbn3G/DZnWoR2VZrsZrU4DjvvNIR5BB9dq0LK4X1k/I6nndS2kF5khyrKYsOumJbX5k7s3vJ/8Ayu6jQhSVoIrMRiateW1Ud/Q9zTKosQumVbgbgjYqeoIrNajCqrTQw+IqUJbVNkdPAyBgVlktvzCG3TwFz+FctPL4U57cZO63bvr4cO87a2bVKsOjlFWe/fquzx3PuuZmXcGwRsGYtIRuNdtN+ukDf43pSy+lB3d2+8xWzatUjsxtFd356G1zrKo8TC8Mo7rDmOakbhl8wasqVSVOSlEqKtKNSLjI5h6jmGUSM0QMsJ5lVZ4383Ubo3n9Z5VcbeHxcbS0fn/JTbGIwkv6dV+fQz/9qjWscMuv+YbfRpvWv9rV+tpyNv7q7dQwGwmYZtIplBihB2JVkjTzVTvI1vH6xWzbw+Ei9nV+f8GtwxGLa2tF+fUmWeZQmGyqeGEGyxt5szEgljbmTXBSqupiYzl2lhUpKnh3CPYYnolQjCSAgj8+/MEf8OLrWzMneqrdnuzTliapO/b7I1vGfDk8OJ9ewQJN9TqouytaxYL+0rDmPf1224XEQnT6GqQxWHqQqdNS8ShPSmQul8N+cGxtJYavcVuPdWXleuktCKzTTWGpj5Pk2JzLFDE41SkKkWVlKhgpuI0U76b82PP7JVa1PDU+jpb/AM3/AGI06NTE1OkqqyMjjvJJ4cUuOwqs26ltK6ijqNNyo3KkbH49ajg69OdLoahLGUKkKirUyzL6UJWTRHh1Ex2vqLAHqEtc+69Z/bIp3ctCLzOTjZR1L3B/DcscWJxWJBV3hmCq2zWYFmdh4EkDb39axicTGU404bk1/BPC4aUYyqT3tM1fB2ZzYbAyy4dNZXERa10lroYje+ncb238K3YqnCpWjGbtozThKk6dFygr6+RsJ/Sg7rpgw4Ep2BLmSx8kVQTWpZYk7zlp9DZLM21aMdTP4A4alErYzF6hK2rQH2a7e07DwJBIA8ATtyrXjcTDZ6GnuNuCw01Lpqm9nQarCzFAKAUAoBQCgFAKAUAoBQCgFAKA8vQHtAKAUAoBQCgFAeEUB5oFDFj0ChkEUAAoD2gKOzHQUMWK6GRQFOgUMWMTOP1eb+XL9w1spdePNEanUfIhXoc/QT/zF+4K78z68eRXZX8OXM6AEFVhaWKqAUAoBQCgFAa7iHNlwmGmxDi6woz26kDZfibD40BxbLsvz3MMM2ZJjWjJ7R4oFLoGVTyVB3bbELqvew33vQHU/Rxn0uOwEU2IQpN3kkBUrdlNtQB5ahY9NzQEnoCOZ5xzgMHKIcTiUSQ27tmYrfca9IOj42oDfYXEpIivGyujgMrKQVZSLggjmDQF2gItj/SHlsPadpiowYn7N1AdmD3II0qpJsVNyBYWoCQ5fjo541lhdXjcAqym4YeVAXyaA4nwzn75jn8jDHssMT/mIV19niEUMCAoIA2BYkg7mgO20BrM+z/D4KPtcVKsSXsC17sbXsqjdjbwAoCnh7iLDY6PtMJKsqA2NrgqedmVgCvxFAbWgNTmvEuFw0iRYiZIndXdQ9xdUBLG/IABTzNAX8kzeHFwpPh31xPq0tZlvpdkbZgD7SkUBn0BGD6Qcu9Y9W9bj7a+m3e06r209pbRe+1r86Ak9AWcXiViR5JDpRFZ2J5KqjUxPuANARl/STlY7O+Mi/O30+0QLErdzbuC4O7WoCVg0B7QEYX0gZccT6sMVGZr6bd7TqvbT2ltF77WvQEnoCiWQKCzEBQCSSbAAbkknkKAjuT8e5fipjBBio3l3AWzLrI37jMAH5H2SaAkOIiDqytuGBU+GxFjWU2ndGGrqzNTgcuwuXRSMtoYvbdnckCwtcljtWyrWnVd5s10qMKStBGPw9xxgcc7R4XELI63OmzoxA5lQ4GoeYvWo2kioBQCgFAKAUBEfSzCXyjGhb3EerborqzfUDQFn0bZpEMlw0uoaIYSHPyTEDrv05X+NAbvhTiOLMIBiMOHEZZlHaKFJK87C52vt8KA3BoDiHo+yPD49s6lxsaySGWVbvuYx+cN0J3QggWI5aR0oCT+gHEM2VKGvZJplW/ye6+3+JmoDpNAcG4Q4ew2Jn4gfERLI0cmJCFhfRqacll6NdRvzFtqAnPoKP8A3PB8+f8AzWoCfsKA476MMqgXO810wxjsH/M2RR2V2dT2e3duNtvCgOx0Bxf0pzTPnuXxRwJidERkjhkYKjuTIWuTtsI0O/yRQGy4ByjGx5xiMTNhEwsM8JDxxyxuokUx2bSpvc2bwt3j1oDq1Acj9JmVxYrPMqgnXVG6y6luRqClmsSN7XAoDqOV5bFholigRY411aUXYDUxY2+JJ+NAYHGuJeLL8ZJHs6QTspHMERtYi1AcIyXJsZiskWCDLoWSRmcYsyxrIWWcgkq1iNlMdr8t6A75wssoweGGI/TCGISbhu+EAO4JB38b0Bb4z/8AD8b/AOWxX+S9AcGjyDDjhdsV2SesGYfnSLuPz4jsG8Bp8Bt40B3/AIYcnB4YncmGAn/21oDG45xLx5djHjuHXDzlSOakRt3h7ufwoDmfBvBOW4nI4HxJSIszO2JDRxyK4lZdHaOCLbBbcvjvQHZILaVsdQsLNe+oW538b0BCPTbiGTJ8ToJGowobfJaVQw+I2+NAc4mybMMRhMuMGXQQ+r+ryxYhJotUg0Brm5HtGzkX5igPoFaAifpRyOTG5dNBEyq7GNl1kKrlHDaCTyvbbzAoDn/BuahcywcGZ5b6tjERo4JotUakBGXvRg6XBGoagSLnkPADtooBQCgFAKAUBbnjVlZXAKkEEHkQRYg+VqA43i/Q7FqdcPmbRYWRgzQe343tftAGt4FlJFhzoDqGQYXDYPDx4eBkWOMWF3Uk73LMfEkkk+ZoDP8AXo/3if1L+NAcz4j9GqTYiebCZicKuKv6xEoDrJfdrWddid7G+7NvY2oCccL5fhsBho8NA66Iwd2dSzEkszMepJJ8uXIUBtfXo/3if1L+NAQzh7hKPCtmTeto/r7SN7Kr2Woyn5Z127Ty9nz2A2XAmUR5bg0wvrCS6DIddljvrYt7OpuV+tASH16P94n9S/jQET4Z4bjwmNxuL9aR/XG1aLKvZ94tbVrOrn0FASz16P8AeJ/Uv40BEuOuF4cwMMseKGGxWHN4pkIYgEglWXULjbbfbfncggWuCuFI8FNNisRjPWsXOArytpQBBY6VUE+Kr4/srYDxAmXr0f7xP6l/GgIvnXD8eIzHB471lF9VDjs7K3aagw9vWNPPoeVAScY6P94n9S/jQFE+IhdWVnjKsCpBZbEEWIO/SgOXf7LVAbDrmjjL2k7Q4ayk8w2ntNfUA30+HK+9AdPwksESLHG0aoiqqgMtgqiwA36CgLGddniMPND2yL20Useq6tp1oU1WuL2ve1xQEMHAcf5H/Jfrqe3q7bQv73tbdn2nw9qgJrlTRwwxRdqjdmiJquovpULe1za9qAvYmeGRGR2jZHDKwLLYqwsQd+lAcrj9E0QYRHMnbACTtfVTbc9C+u3+LTf470B1hcZEAAHjAH8S/jQGDnuGw2Lglw8zoY5VKtZ1BHiCD4EEAj3UBAMs9GwDwDF5mcThcKwaHDkKgBB7oZtZuBytbcdBtQHTRjo/3if1L+NAaTjPJ8PmWFfDSzKgbSyurKSjKbggE7+II6E8udARzIuCymLhxWOzL1xsMpSBSqRBLgrdrMdRsffcC5NAdDilVhdSCPIg/ZQFygFAKAUAoBQHlALUAtQA0BahxKsWCkEodLDodIax+DA/GsKSd7cCUoSik2t+70LtZIigLOKxSxgFzYFkUc/aZgqjbqSKw5JbyUYOTsi9WSIoBQFmTForIrOoZ7hASAWIFzpHjYUM2ZeoYFAY2YY6OBC8rBVFhc9TsAANyT0FAU5bmcWIUtC4YA6TzBVrA6WU7qdxsaNWBdbFIJBGXXtCpYLcaioNiQOlzS3EF6gBoDGbHxiQxmRe0CdoVuNWi9tVul/Gs7MrXsR243tcxMBxBh5tGiQfnGZUDXQuVAY6AwBYWYG423FTlRnHeiEa0JbmbStZtNXmfEOGw76J5ljYqGs1/ZJIvy8j9FbadCpUV4q5qnXpwdpOxk/lOG0Z7VLSkCM6haQnkE61Ho53as9N5LpI6O+/cZYqBMUAoBQCgFAe0AoBQCgFAKAUAoBQCgMXM8asMTyNyUXt1PIKPMkgfGoVKipxcmbaNJ1aiguP55EZyjtMPKhljde3usjMUIM5LOhWzG17lBe37FcFDbpTTkmtrfz3r7fQs8T0dem1CSez1Uk+rufDk/qeJm0nYtP6wGk0ynsNKWjKmx7o794xud97HlepqrLYc9rXs7PfTiQlh4dIqWxZXX9Wuvtrw9yvGY94ox2eKExd4VL/AJkdkHDG4PsjVay6r2PWpubUdJ3vx00/O81wpRnL+qns2T011t56cbFmTFyNEVldXCYrBAHXGzgmVCUk7PYEbW2GxHSjctmzd9V2X38bGVCKneKteMuDS3Pdc8lzjEGR2V1XRN2YjaSBEI16QrBu/rYbg38Rtap7cm278d2n+yHQ09lK3C97P/VjNlx049dlDlhh2lVIgq2J7JGuxA1G1ybDz5+E7y1fYatiH9Ebb978S3hMTJ2kEYxva9skrGyx3U9mdLLYbKDyBvuOZ3qSe7UxKKs3s2sY+ShkTB97VqbFEalS6WR9lNrjcX+PSkdyMT1b8BgMzxCx4eRpTMZ8JLNoKoBrSON106RffVY87+VSRGUY3atuZVgcxk14K2ME3rDEugWMbdjI/d0i6qGAFjve2/MGRFrfobjicRFIxLIYSZU7KQD2JQGKkkiwBGob7G9vGsogjRvnstuyMsa2xIhfFRqNNjCZAbNdVckLHvcAn4VLZW8iy5Ljmik1JIMUyYbGMH0xlmZJVAW6D9m+kgWvblepKN12akW7GFh86xIVm7dXD4eeXeTDsVKpdZIVjF9OrukNfmN9jWzYi3u495DafaVY+acxSI+IZhLgHnPcjGkrbUq2X2WUlTe53uCKzFRumludiEnKzV+Begie/Z9qb/k9GEmiLWLyMbX08tNlt5X570032/u3GGna1+G8s5Y7xQ5cQxmLRzOqssdwBhNSxowW4Fxz5m+5NTmlKU1u/wBkIXjGDvf/AEbThPGGXRI2NEzSxlzCBGAhut9IHfULfSdRO58KhiIKN0oWs9+v53k6E3Kzc73W787D3EY+KHMZTNJHGpwkG8jKoP56brRQlKgtlN/1P0QcoxrPafD3Zp8tcB4mhUDDy49jCCg3T1ZtTRhhdVZ1JFrePWt9Rf0tS6yjr9ePgaoPVOO5y0+n3KY8+nSOUPiQXJg/ODsZIIo5ZWQzRlLGwAtpfla9zvWXQg5K0dNdNU20tz/giq01F3lrprvWr3q3uZ2Ix7q0UC466SPIGxBEJZCqIywAgaAzai1yOQtWuNNNObp6rhr369psc2mo7e/jp9OwtJns8cJxBk7eHDTSRyMiqO3hsAJRbbUjmxINjZqy6EJS2LWclddz7PFGOmnGO3vSf1Xb4FvE5jjAYIpJDG8kck7FTBGQS+0KmUaSI1Iv4nnyrMadJqUoq9nbj9dO36GHUqXSbtdX4fTXsMjD4/EznBJ26xmWPEtI8PZyBxG6BWQ7qCQd7XAuw6Wi4U4bb2b2ate6338fxE9qpJxV7Xve3dYv5hjMVHiPVVYn1hw8MtlJiiUgzowta6gWUkf8QX3FRhCnKHSPhvXa+H14mZznGfR9u5+v8EtWuM6z2gFAKAUAoBQCgFAKAokiDbMARsdwDuNwd6w0nozKk1qhJEGFmAIuDuL7jcHejSe8Jtbi2uDjDFwiBzsWCjUR0J5msbEb3tqSdSTjstu3YUx4CJVZVjQK19QCqA1/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0xZFw4ZPkr7OnkPZ+T7vKl2LI9GHW99K3tpvYez8n3eVYuxZAYZBpsq9zZdh3drd3ptttWbsWRRBgIkZnSNFd/aZVUM3ziBc1lyk1ZswoRTukJsDG51PGjMNrsqk7b8yKKckrJhwi9Wi40Km1wDpN1uAdJta46bE1hNozZFmHL4k16I417Q3fSqjWT4tYd741lzk7Xb0MKEVeyKRlUAj7IQxdl8jQuj+m1qz0k9rau79tzHRwts2Vi8uGQLoCqEtbTYabdLcrVG7ve+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11" name="Picture 2" descr="C:\Users\nagapraveen-p\AppData\Local\Microsoft\Windows\Temporary Internet Files\Content.Outlook\XLM8YBCH\logo (2).png"/>
          <p:cNvPicPr>
            <a:picLocks noChangeAspect="1" noChangeArrowheads="1"/>
          </p:cNvPicPr>
          <p:nvPr/>
        </p:nvPicPr>
        <p:blipFill>
          <a:blip r:embed="rId4"/>
          <a:srcRect/>
          <a:stretch>
            <a:fillRect/>
          </a:stretch>
        </p:blipFill>
        <p:spPr bwMode="auto">
          <a:xfrm>
            <a:off x="3124200" y="0"/>
            <a:ext cx="2907916" cy="1425165"/>
          </a:xfrm>
          <a:prstGeom prst="rect">
            <a:avLst/>
          </a:prstGeom>
          <a:noFill/>
        </p:spPr>
      </p:pic>
    </p:spTree>
    <p:extLst>
      <p:ext uri="{BB962C8B-B14F-4D97-AF65-F5344CB8AC3E}">
        <p14:creationId xmlns:p14="http://schemas.microsoft.com/office/powerpoint/2010/main" xmlns="" val="2318218855"/>
      </p:ext>
    </p:extLst>
  </p:cSld>
  <p:clrMapOvr>
    <a:masterClrMapping/>
  </p:clrMapOvr>
  <p:timing>
    <p:tnLst>
      <p:par>
        <p:cTn id="1" dur="indefinite" restart="never" nodeType="tmRoot"/>
      </p:par>
    </p:tnLst>
  </p:timing>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Thatch">
  <a:themeElements>
    <a:clrScheme name="Thatch">
      <a:dk1>
        <a:sysClr val="windowText" lastClr="000000"/>
      </a:dk1>
      <a:lt1>
        <a:sysClr val="window" lastClr="FFFFFF"/>
      </a:lt1>
      <a:dk2>
        <a:srgbClr val="1D3641"/>
      </a:dk2>
      <a:lt2>
        <a:srgbClr val="DFE6D0"/>
      </a:lt2>
      <a:accent1>
        <a:srgbClr val="759AA5"/>
      </a:accent1>
      <a:accent2>
        <a:srgbClr val="CFC60D"/>
      </a:accent2>
      <a:accent3>
        <a:srgbClr val="99987F"/>
      </a:accent3>
      <a:accent4>
        <a:srgbClr val="90AC97"/>
      </a:accent4>
      <a:accent5>
        <a:srgbClr val="FFAD1C"/>
      </a:accent5>
      <a:accent6>
        <a:srgbClr val="B9AB6F"/>
      </a:accent6>
      <a:hlink>
        <a:srgbClr val="66AACD"/>
      </a:hlink>
      <a:folHlink>
        <a:srgbClr val="809DB3"/>
      </a:folHlink>
    </a:clrScheme>
    <a:fontScheme name="Median">
      <a:majorFont>
        <a:latin typeface="Tw Cen MT"/>
        <a:ea typeface=""/>
        <a:cs typeface=""/>
        <a:font script="Grek" typeface="Calibri"/>
        <a:font script="Cyrl" typeface="Calibri"/>
        <a:font script="Jpan" typeface="HG創英角ｺﾞｼｯｸUB"/>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a:ea typeface=""/>
        <a:cs typeface=""/>
        <a:font script="Grek" typeface="Calibri"/>
        <a:font script="Cyrl" typeface="Calibri"/>
        <a:font script="Jpan" typeface="HG創英角ｺﾞｼｯｸUB"/>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Thatch">
      <a:fillStyleLst>
        <a:solidFill>
          <a:schemeClr val="phClr"/>
        </a:solidFill>
        <a:gradFill rotWithShape="1">
          <a:gsLst>
            <a:gs pos="0">
              <a:schemeClr val="phClr">
                <a:tint val="79000"/>
                <a:satMod val="180000"/>
              </a:schemeClr>
            </a:gs>
            <a:gs pos="65000">
              <a:schemeClr val="phClr">
                <a:tint val="52000"/>
                <a:satMod val="250000"/>
              </a:schemeClr>
            </a:gs>
            <a:gs pos="100000">
              <a:schemeClr val="phClr">
                <a:tint val="29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15875" cap="flat" cmpd="sng" algn="ctr">
          <a:solidFill>
            <a:schemeClr val="phClr"/>
          </a:solidFill>
          <a:prstDash val="solid"/>
        </a:ln>
        <a:ln w="38100" cap="flat" cmpd="sng" algn="ctr">
          <a:solidFill>
            <a:schemeClr val="phClr"/>
          </a:solidFill>
          <a:prstDash val="solid"/>
        </a:ln>
      </a:lnStyleLst>
      <a:effectStyleLst>
        <a:effectStyle>
          <a:effectLst>
            <a:outerShdw blurRad="63500" dist="25400" dir="5400000" rotWithShape="0">
              <a:srgbClr val="000000">
                <a:alpha val="43000"/>
              </a:srgbClr>
            </a:outerShdw>
          </a:effectLst>
        </a:effectStyle>
        <a:effectStyle>
          <a:effectLst>
            <a:outerShdw blurRad="63500" dist="25400" dir="5400000" rotWithShape="0">
              <a:srgbClr val="000000">
                <a:alpha val="43000"/>
              </a:srgbClr>
            </a:outerShdw>
          </a:effectLst>
          <a:scene3d>
            <a:camera prst="orthographicFront">
              <a:rot lat="0" lon="0" rev="0"/>
            </a:camera>
            <a:lightRig rig="brightRoom" dir="t">
              <a:rot lat="0" lon="0" rev="8700000"/>
            </a:lightRig>
          </a:scene3d>
          <a:sp3d contourW="12700" prstMaterial="dkEdge">
            <a:bevelT w="0" h="0" prst="relaxedInset"/>
            <a:contourClr>
              <a:schemeClr val="phClr">
                <a:shade val="65000"/>
                <a:satMod val="150000"/>
              </a:schemeClr>
            </a:contourClr>
          </a:sp3d>
        </a:effectStyle>
        <a:effectStyle>
          <a:effectLst>
            <a:outerShdw blurRad="63500" dist="25400" dir="5400000" rotWithShape="0">
              <a:srgbClr val="000000">
                <a:alpha val="43000"/>
              </a:srgbClr>
            </a:outerShdw>
          </a:effectLst>
          <a:scene3d>
            <a:camera prst="orthographicFront">
              <a:rot lat="0" lon="0" rev="0"/>
            </a:camera>
            <a:lightRig rig="glow" dir="t">
              <a:rot lat="0" lon="0" rev="13200000"/>
            </a:lightRig>
          </a:scene3d>
          <a:sp3d prstMaterial="dkEdge">
            <a:bevelT w="63500" h="50800" prst="relaxedInset"/>
          </a:sp3d>
        </a:effectStyle>
      </a:effectStyleLst>
      <a:bgFillStyleLst>
        <a:solidFill>
          <a:schemeClr val="phClr"/>
        </a:solidFill>
        <a:gradFill rotWithShape="1">
          <a:gsLst>
            <a:gs pos="0">
              <a:schemeClr val="phClr">
                <a:tint val="85000"/>
                <a:shade val="95000"/>
                <a:satMod val="200000"/>
              </a:schemeClr>
            </a:gs>
            <a:gs pos="53000">
              <a:schemeClr val="phClr">
                <a:shade val="60000"/>
                <a:satMod val="220000"/>
              </a:schemeClr>
            </a:gs>
            <a:gs pos="100000">
              <a:schemeClr val="phClr">
                <a:shade val="45000"/>
                <a:satMod val="220000"/>
              </a:schemeClr>
            </a:gs>
          </a:gsLst>
          <a:lin ang="16200000" scaled="0"/>
        </a:gradFill>
        <a:gradFill rotWithShape="1">
          <a:gsLst>
            <a:gs pos="0">
              <a:schemeClr val="phClr">
                <a:tint val="83000"/>
                <a:shade val="97000"/>
                <a:satMod val="230000"/>
              </a:schemeClr>
            </a:gs>
            <a:gs pos="100000">
              <a:schemeClr val="phClr">
                <a:shade val="35000"/>
                <a:satMod val="250000"/>
              </a:schemeClr>
            </a:gs>
          </a:gsLst>
          <a:path path="circle">
            <a:fillToRect l="15000" t="50000" r="85000" b="60000"/>
          </a:path>
        </a:gradFill>
      </a:bgFillStyleLst>
    </a:fmtScheme>
  </a:themeElements>
  <a:objectDefaults/>
  <a:extraClrSchemeLst/>
</a:theme>
</file>

<file path=ppt/theme/theme2.xml><?xml version="1.0" encoding="utf-8"?>
<a:theme xmlns:a="http://schemas.openxmlformats.org/drawingml/2006/main" name="Equity">
  <a:themeElements>
    <a:clrScheme name="Equity">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Thatch</Template>
  <TotalTime>300</TotalTime>
  <Words>1852</Words>
  <Application>Microsoft Office PowerPoint</Application>
  <PresentationFormat>On-screen Show (4:3)</PresentationFormat>
  <Paragraphs>120</Paragraphs>
  <Slides>13</Slides>
  <Notes>11</Notes>
  <HiddenSlides>0</HiddenSlides>
  <MMClips>0</MMClips>
  <ScaleCrop>false</ScaleCrop>
  <HeadingPairs>
    <vt:vector size="4" baseType="variant">
      <vt:variant>
        <vt:lpstr>Theme</vt:lpstr>
      </vt:variant>
      <vt:variant>
        <vt:i4>2</vt:i4>
      </vt:variant>
      <vt:variant>
        <vt:lpstr>Slide Titles</vt:lpstr>
      </vt:variant>
      <vt:variant>
        <vt:i4>13</vt:i4>
      </vt:variant>
    </vt:vector>
  </HeadingPairs>
  <TitlesOfParts>
    <vt:vector size="15" baseType="lpstr">
      <vt:lpstr>Thatch</vt:lpstr>
      <vt:lpstr>Equity</vt:lpstr>
      <vt:lpstr>Addiction Therapy-2014 Chicago,  USA August 4 - 6,  2014</vt:lpstr>
      <vt:lpstr>Alcoholism and mental illness: overlapping diseases requiring a renewed focus</vt:lpstr>
      <vt:lpstr>The scope of the problem</vt:lpstr>
      <vt:lpstr>The scope of the problem</vt:lpstr>
      <vt:lpstr>The scope of the problem</vt:lpstr>
      <vt:lpstr>Diagnostic and therapeutic challenges</vt:lpstr>
      <vt:lpstr>Diagnostic and therapeutic challenges</vt:lpstr>
      <vt:lpstr>Diagnostic and therapeutic challenges</vt:lpstr>
      <vt:lpstr>Status of dual diagnosis research</vt:lpstr>
      <vt:lpstr>Status of dual diagnosis research</vt:lpstr>
      <vt:lpstr>Optimizing research and treatment strategies</vt:lpstr>
      <vt:lpstr>Thank you!</vt:lpstr>
      <vt:lpstr>Meet the eminent gathering once again at Addiction Therapy-2015 Florida,  USA August 3 - 5,  2015</vt:lpstr>
    </vt:vector>
  </TitlesOfParts>
  <Company>PCRM</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Sarah Cavanaugh</dc:creator>
  <cp:lastModifiedBy>omics-ws304</cp:lastModifiedBy>
  <cp:revision>29</cp:revision>
  <dcterms:created xsi:type="dcterms:W3CDTF">2014-07-24T13:40:47Z</dcterms:created>
  <dcterms:modified xsi:type="dcterms:W3CDTF">2014-10-06T09:09:04Z</dcterms:modified>
</cp:coreProperties>
</file>