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371" r:id="rId2"/>
    <p:sldId id="307" r:id="rId3"/>
    <p:sldId id="363" r:id="rId4"/>
    <p:sldId id="281" r:id="rId5"/>
    <p:sldId id="282" r:id="rId6"/>
    <p:sldId id="283" r:id="rId7"/>
    <p:sldId id="348" r:id="rId8"/>
    <p:sldId id="275" r:id="rId9"/>
    <p:sldId id="309" r:id="rId10"/>
    <p:sldId id="368" r:id="rId11"/>
    <p:sldId id="369" r:id="rId12"/>
    <p:sldId id="370" r:id="rId13"/>
    <p:sldId id="315" r:id="rId14"/>
    <p:sldId id="364" r:id="rId15"/>
    <p:sldId id="266" r:id="rId16"/>
    <p:sldId id="317" r:id="rId17"/>
    <p:sldId id="365" r:id="rId18"/>
    <p:sldId id="349" r:id="rId19"/>
    <p:sldId id="345" r:id="rId20"/>
    <p:sldId id="340" r:id="rId21"/>
    <p:sldId id="338" r:id="rId22"/>
    <p:sldId id="339" r:id="rId23"/>
    <p:sldId id="354" r:id="rId24"/>
    <p:sldId id="366" r:id="rId25"/>
    <p:sldId id="367" r:id="rId26"/>
    <p:sldId id="310" r:id="rId27"/>
    <p:sldId id="287" r:id="rId28"/>
    <p:sldId id="290" r:id="rId29"/>
    <p:sldId id="291" r:id="rId30"/>
    <p:sldId id="292" r:id="rId31"/>
    <p:sldId id="355" r:id="rId32"/>
    <p:sldId id="295" r:id="rId33"/>
    <p:sldId id="297" r:id="rId34"/>
    <p:sldId id="372" r:id="rId35"/>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4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mma Bender" initials="EJB"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D0D9E8"/>
    <a:srgbClr val="EAEAEA"/>
    <a:srgbClr val="62BB46"/>
    <a:srgbClr val="F8991D"/>
    <a:srgbClr val="D81E05"/>
    <a:srgbClr val="A7A9AC"/>
    <a:srgbClr val="BE007A"/>
    <a:srgbClr val="646994"/>
    <a:srgbClr val="6565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70" autoAdjust="0"/>
    <p:restoredTop sz="95255" autoAdjust="0"/>
  </p:normalViewPr>
  <p:slideViewPr>
    <p:cSldViewPr>
      <p:cViewPr varScale="1">
        <p:scale>
          <a:sx n="70" d="100"/>
          <a:sy n="70" d="100"/>
        </p:scale>
        <p:origin x="-1242" y="-102"/>
      </p:cViewPr>
      <p:guideLst>
        <p:guide orient="horz" pos="2160"/>
        <p:guide pos="249"/>
      </p:guideLst>
    </p:cSldViewPr>
  </p:slid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3EC8CB-A03C-448E-94C2-6F1D8B641B6E}" type="doc">
      <dgm:prSet loTypeId="urn:microsoft.com/office/officeart/2005/8/layout/hChevron3" loCatId="process" qsTypeId="urn:microsoft.com/office/officeart/2005/8/quickstyle/simple1" qsCatId="simple" csTypeId="urn:microsoft.com/office/officeart/2005/8/colors/accent1_2" csCatId="accent1" phldr="1"/>
      <dgm:spPr/>
    </dgm:pt>
    <dgm:pt modelId="{646C52C0-3CB9-46AA-8E8E-971D8DC2C83D}">
      <dgm:prSet phldrT="[Text]" custT="1"/>
      <dgm:spPr>
        <a:solidFill>
          <a:schemeClr val="accent1">
            <a:lumMod val="75000"/>
          </a:schemeClr>
        </a:solidFill>
        <a:effectLst/>
        <a:scene3d>
          <a:camera prst="orthographicFront"/>
          <a:lightRig rig="threePt" dir="t"/>
        </a:scene3d>
        <a:sp3d>
          <a:bevelT/>
        </a:sp3d>
      </dgm:spPr>
      <dgm:t>
        <a:bodyPr/>
        <a:lstStyle/>
        <a:p>
          <a:r>
            <a:rPr lang="en-GB" sz="2400" dirty="0" smtClean="0"/>
            <a:t>Invention</a:t>
          </a:r>
          <a:endParaRPr lang="en-GB" sz="2800" dirty="0"/>
        </a:p>
      </dgm:t>
    </dgm:pt>
    <dgm:pt modelId="{9166B44B-5480-428B-AC9F-FB3C0AC1AF55}" type="parTrans" cxnId="{47310DD8-BB83-4B16-B68A-6CC460EE95B5}">
      <dgm:prSet/>
      <dgm:spPr/>
      <dgm:t>
        <a:bodyPr/>
        <a:lstStyle/>
        <a:p>
          <a:endParaRPr lang="en-GB"/>
        </a:p>
      </dgm:t>
    </dgm:pt>
    <dgm:pt modelId="{90ADDB57-48E4-4BF1-A767-C907CF8BD7EA}" type="sibTrans" cxnId="{47310DD8-BB83-4B16-B68A-6CC460EE95B5}">
      <dgm:prSet/>
      <dgm:spPr/>
      <dgm:t>
        <a:bodyPr/>
        <a:lstStyle/>
        <a:p>
          <a:endParaRPr lang="en-GB"/>
        </a:p>
      </dgm:t>
    </dgm:pt>
    <dgm:pt modelId="{659E8490-7E9D-4490-8482-996723456714}">
      <dgm:prSet phldrT="[Text]" custT="1"/>
      <dgm:spPr>
        <a:solidFill>
          <a:schemeClr val="accent1">
            <a:lumMod val="75000"/>
          </a:schemeClr>
        </a:solidFill>
        <a:effectLst/>
        <a:scene3d>
          <a:camera prst="orthographicFront"/>
          <a:lightRig rig="threePt" dir="t"/>
        </a:scene3d>
        <a:sp3d>
          <a:bevelT/>
        </a:sp3d>
      </dgm:spPr>
      <dgm:t>
        <a:bodyPr/>
        <a:lstStyle/>
        <a:p>
          <a:r>
            <a:rPr lang="en-GB" sz="2400" dirty="0" smtClean="0"/>
            <a:t>Evaluation</a:t>
          </a:r>
          <a:endParaRPr lang="en-GB" sz="2800" dirty="0"/>
        </a:p>
      </dgm:t>
    </dgm:pt>
    <dgm:pt modelId="{3CBB7DBE-D300-4969-AA42-A78FE027B65D}" type="parTrans" cxnId="{74C6A2A2-812C-47BD-AE2C-7CADBA7F133A}">
      <dgm:prSet/>
      <dgm:spPr/>
      <dgm:t>
        <a:bodyPr/>
        <a:lstStyle/>
        <a:p>
          <a:endParaRPr lang="en-GB"/>
        </a:p>
      </dgm:t>
    </dgm:pt>
    <dgm:pt modelId="{0068D7F2-5B5E-4B1B-BA46-54BCB1C1AAB4}" type="sibTrans" cxnId="{74C6A2A2-812C-47BD-AE2C-7CADBA7F133A}">
      <dgm:prSet/>
      <dgm:spPr/>
      <dgm:t>
        <a:bodyPr/>
        <a:lstStyle/>
        <a:p>
          <a:endParaRPr lang="en-GB"/>
        </a:p>
      </dgm:t>
    </dgm:pt>
    <dgm:pt modelId="{94E93B0E-C404-4223-88DD-18D9CCEDEAD1}">
      <dgm:prSet phldrT="[Text]" custT="1"/>
      <dgm:spPr>
        <a:solidFill>
          <a:schemeClr val="accent1">
            <a:lumMod val="75000"/>
          </a:schemeClr>
        </a:solidFill>
        <a:effectLst/>
        <a:scene3d>
          <a:camera prst="orthographicFront"/>
          <a:lightRig rig="threePt" dir="t"/>
        </a:scene3d>
        <a:sp3d>
          <a:bevelT/>
        </a:sp3d>
      </dgm:spPr>
      <dgm:t>
        <a:bodyPr/>
        <a:lstStyle/>
        <a:p>
          <a:r>
            <a:rPr lang="en-GB" sz="2400" dirty="0" smtClean="0"/>
            <a:t>Adoption</a:t>
          </a:r>
          <a:endParaRPr lang="en-GB" sz="3500" dirty="0"/>
        </a:p>
      </dgm:t>
    </dgm:pt>
    <dgm:pt modelId="{8ECE85F4-139C-487D-A311-4489CA675A91}" type="parTrans" cxnId="{8B44B8FB-1F0F-4096-824C-A4D2BFA5B9C0}">
      <dgm:prSet/>
      <dgm:spPr/>
      <dgm:t>
        <a:bodyPr/>
        <a:lstStyle/>
        <a:p>
          <a:endParaRPr lang="en-GB"/>
        </a:p>
      </dgm:t>
    </dgm:pt>
    <dgm:pt modelId="{2A9BBD04-AAF0-4414-8BEB-DD623FF1C979}" type="sibTrans" cxnId="{8B44B8FB-1F0F-4096-824C-A4D2BFA5B9C0}">
      <dgm:prSet/>
      <dgm:spPr/>
      <dgm:t>
        <a:bodyPr/>
        <a:lstStyle/>
        <a:p>
          <a:endParaRPr lang="en-GB"/>
        </a:p>
      </dgm:t>
    </dgm:pt>
    <dgm:pt modelId="{81890262-5EF6-4149-A66D-4B8973AC65CC}" type="pres">
      <dgm:prSet presAssocID="{CE3EC8CB-A03C-448E-94C2-6F1D8B641B6E}" presName="Name0" presStyleCnt="0">
        <dgm:presLayoutVars>
          <dgm:dir/>
          <dgm:resizeHandles val="exact"/>
        </dgm:presLayoutVars>
      </dgm:prSet>
      <dgm:spPr/>
    </dgm:pt>
    <dgm:pt modelId="{33FBF35D-357B-4221-B68C-264665C3B29C}" type="pres">
      <dgm:prSet presAssocID="{646C52C0-3CB9-46AA-8E8E-971D8DC2C83D}" presName="parTxOnly" presStyleLbl="node1" presStyleIdx="0" presStyleCnt="3">
        <dgm:presLayoutVars>
          <dgm:bulletEnabled val="1"/>
        </dgm:presLayoutVars>
      </dgm:prSet>
      <dgm:spPr/>
      <dgm:t>
        <a:bodyPr/>
        <a:lstStyle/>
        <a:p>
          <a:endParaRPr lang="en-GB"/>
        </a:p>
      </dgm:t>
    </dgm:pt>
    <dgm:pt modelId="{5AF89D3A-83BB-4AEE-B840-DA8926D89714}" type="pres">
      <dgm:prSet presAssocID="{90ADDB57-48E4-4BF1-A767-C907CF8BD7EA}" presName="parSpace" presStyleCnt="0"/>
      <dgm:spPr/>
    </dgm:pt>
    <dgm:pt modelId="{2A58D1CA-B520-4D16-9DE6-E1BB8869AF6D}" type="pres">
      <dgm:prSet presAssocID="{659E8490-7E9D-4490-8482-996723456714}" presName="parTxOnly" presStyleLbl="node1" presStyleIdx="1" presStyleCnt="3">
        <dgm:presLayoutVars>
          <dgm:bulletEnabled val="1"/>
        </dgm:presLayoutVars>
      </dgm:prSet>
      <dgm:spPr/>
      <dgm:t>
        <a:bodyPr/>
        <a:lstStyle/>
        <a:p>
          <a:endParaRPr lang="en-GB"/>
        </a:p>
      </dgm:t>
    </dgm:pt>
    <dgm:pt modelId="{5DDCE31C-4BF5-438B-9143-4B746F9B17F9}" type="pres">
      <dgm:prSet presAssocID="{0068D7F2-5B5E-4B1B-BA46-54BCB1C1AAB4}" presName="parSpace" presStyleCnt="0"/>
      <dgm:spPr/>
    </dgm:pt>
    <dgm:pt modelId="{482CD74E-A78D-4165-AC20-DC802DDB936C}" type="pres">
      <dgm:prSet presAssocID="{94E93B0E-C404-4223-88DD-18D9CCEDEAD1}" presName="parTxOnly" presStyleLbl="node1" presStyleIdx="2" presStyleCnt="3">
        <dgm:presLayoutVars>
          <dgm:bulletEnabled val="1"/>
        </dgm:presLayoutVars>
      </dgm:prSet>
      <dgm:spPr/>
      <dgm:t>
        <a:bodyPr/>
        <a:lstStyle/>
        <a:p>
          <a:endParaRPr lang="en-GB"/>
        </a:p>
      </dgm:t>
    </dgm:pt>
  </dgm:ptLst>
  <dgm:cxnLst>
    <dgm:cxn modelId="{EF6B1A0D-8C1C-4729-B826-25B98F648CCA}" type="presOf" srcId="{646C52C0-3CB9-46AA-8E8E-971D8DC2C83D}" destId="{33FBF35D-357B-4221-B68C-264665C3B29C}" srcOrd="0" destOrd="0" presId="urn:microsoft.com/office/officeart/2005/8/layout/hChevron3"/>
    <dgm:cxn modelId="{1D6365B4-3C45-47CE-A7BD-F85991DF1747}" type="presOf" srcId="{CE3EC8CB-A03C-448E-94C2-6F1D8B641B6E}" destId="{81890262-5EF6-4149-A66D-4B8973AC65CC}" srcOrd="0" destOrd="0" presId="urn:microsoft.com/office/officeart/2005/8/layout/hChevron3"/>
    <dgm:cxn modelId="{74C6A2A2-812C-47BD-AE2C-7CADBA7F133A}" srcId="{CE3EC8CB-A03C-448E-94C2-6F1D8B641B6E}" destId="{659E8490-7E9D-4490-8482-996723456714}" srcOrd="1" destOrd="0" parTransId="{3CBB7DBE-D300-4969-AA42-A78FE027B65D}" sibTransId="{0068D7F2-5B5E-4B1B-BA46-54BCB1C1AAB4}"/>
    <dgm:cxn modelId="{8B44B8FB-1F0F-4096-824C-A4D2BFA5B9C0}" srcId="{CE3EC8CB-A03C-448E-94C2-6F1D8B641B6E}" destId="{94E93B0E-C404-4223-88DD-18D9CCEDEAD1}" srcOrd="2" destOrd="0" parTransId="{8ECE85F4-139C-487D-A311-4489CA675A91}" sibTransId="{2A9BBD04-AAF0-4414-8BEB-DD623FF1C979}"/>
    <dgm:cxn modelId="{C9254038-48A8-4EB6-A1A7-E7AE85212108}" type="presOf" srcId="{94E93B0E-C404-4223-88DD-18D9CCEDEAD1}" destId="{482CD74E-A78D-4165-AC20-DC802DDB936C}" srcOrd="0" destOrd="0" presId="urn:microsoft.com/office/officeart/2005/8/layout/hChevron3"/>
    <dgm:cxn modelId="{9F0251CB-1F68-40B7-871D-DE5C3E7020E6}" type="presOf" srcId="{659E8490-7E9D-4490-8482-996723456714}" destId="{2A58D1CA-B520-4D16-9DE6-E1BB8869AF6D}" srcOrd="0" destOrd="0" presId="urn:microsoft.com/office/officeart/2005/8/layout/hChevron3"/>
    <dgm:cxn modelId="{47310DD8-BB83-4B16-B68A-6CC460EE95B5}" srcId="{CE3EC8CB-A03C-448E-94C2-6F1D8B641B6E}" destId="{646C52C0-3CB9-46AA-8E8E-971D8DC2C83D}" srcOrd="0" destOrd="0" parTransId="{9166B44B-5480-428B-AC9F-FB3C0AC1AF55}" sibTransId="{90ADDB57-48E4-4BF1-A767-C907CF8BD7EA}"/>
    <dgm:cxn modelId="{4109C7B8-1908-469A-9F32-8CF611ED890C}" type="presParOf" srcId="{81890262-5EF6-4149-A66D-4B8973AC65CC}" destId="{33FBF35D-357B-4221-B68C-264665C3B29C}" srcOrd="0" destOrd="0" presId="urn:microsoft.com/office/officeart/2005/8/layout/hChevron3"/>
    <dgm:cxn modelId="{74A5797A-5981-4879-A98C-323A92E910B2}" type="presParOf" srcId="{81890262-5EF6-4149-A66D-4B8973AC65CC}" destId="{5AF89D3A-83BB-4AEE-B840-DA8926D89714}" srcOrd="1" destOrd="0" presId="urn:microsoft.com/office/officeart/2005/8/layout/hChevron3"/>
    <dgm:cxn modelId="{3D98498D-0E10-4445-B95F-3BA6EE45032F}" type="presParOf" srcId="{81890262-5EF6-4149-A66D-4B8973AC65CC}" destId="{2A58D1CA-B520-4D16-9DE6-E1BB8869AF6D}" srcOrd="2" destOrd="0" presId="urn:microsoft.com/office/officeart/2005/8/layout/hChevron3"/>
    <dgm:cxn modelId="{214C2F9C-FA29-4B6B-88E9-06E853FA7246}" type="presParOf" srcId="{81890262-5EF6-4149-A66D-4B8973AC65CC}" destId="{5DDCE31C-4BF5-438B-9143-4B746F9B17F9}" srcOrd="3" destOrd="0" presId="urn:microsoft.com/office/officeart/2005/8/layout/hChevron3"/>
    <dgm:cxn modelId="{C28E8640-A41C-4D3C-A700-F1E0F4D0C097}" type="presParOf" srcId="{81890262-5EF6-4149-A66D-4B8973AC65CC}" destId="{482CD74E-A78D-4165-AC20-DC802DDB936C}"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33B498F-5552-46A5-AD5D-FC4A0DCDB110}" type="doc">
      <dgm:prSet loTypeId="urn:microsoft.com/office/officeart/2005/8/layout/hChevron3" loCatId="process" qsTypeId="urn:microsoft.com/office/officeart/2005/8/quickstyle/3d4" qsCatId="3D" csTypeId="urn:microsoft.com/office/officeart/2005/8/colors/accent1_2" csCatId="accent1" phldr="1"/>
      <dgm:spPr/>
    </dgm:pt>
    <dgm:pt modelId="{B24072DF-8103-4F78-A659-189EBB67D34B}">
      <dgm:prSet phldrT="[Text]"/>
      <dgm:spPr>
        <a:solidFill>
          <a:srgbClr val="D81E05"/>
        </a:solidFill>
      </dgm:spPr>
      <dgm:t>
        <a:bodyPr/>
        <a:lstStyle/>
        <a:p>
          <a:r>
            <a:rPr lang="en-GB" dirty="0" smtClean="0"/>
            <a:t>Feasibility</a:t>
          </a:r>
          <a:endParaRPr lang="en-GB" dirty="0"/>
        </a:p>
      </dgm:t>
    </dgm:pt>
    <dgm:pt modelId="{2B3FDE3D-1C81-4DA3-B68D-233D2A6949F4}" type="parTrans" cxnId="{5A2F6D3F-CEF1-424A-993A-5AAA609F5B2D}">
      <dgm:prSet/>
      <dgm:spPr/>
      <dgm:t>
        <a:bodyPr/>
        <a:lstStyle/>
        <a:p>
          <a:endParaRPr lang="en-GB"/>
        </a:p>
      </dgm:t>
    </dgm:pt>
    <dgm:pt modelId="{F6A3A60F-8A49-4FE9-B8E1-BF7CACE6D56E}" type="sibTrans" cxnId="{5A2F6D3F-CEF1-424A-993A-5AAA609F5B2D}">
      <dgm:prSet/>
      <dgm:spPr/>
      <dgm:t>
        <a:bodyPr/>
        <a:lstStyle/>
        <a:p>
          <a:endParaRPr lang="en-GB"/>
        </a:p>
      </dgm:t>
    </dgm:pt>
    <dgm:pt modelId="{A4CA5511-F402-4A42-88C1-9E89213F4458}">
      <dgm:prSet phldrT="[Text]"/>
      <dgm:spPr>
        <a:solidFill>
          <a:srgbClr val="D81E05"/>
        </a:solidFill>
      </dgm:spPr>
      <dgm:t>
        <a:bodyPr/>
        <a:lstStyle/>
        <a:p>
          <a:r>
            <a:rPr lang="en-GB" dirty="0" smtClean="0"/>
            <a:t>Set-up</a:t>
          </a:r>
          <a:endParaRPr lang="en-GB" dirty="0"/>
        </a:p>
      </dgm:t>
    </dgm:pt>
    <dgm:pt modelId="{2ECADDAC-65D6-4E2A-BB4E-E25E617E30F3}" type="parTrans" cxnId="{B2903AD1-115F-42DE-B04E-8DE62FF4878E}">
      <dgm:prSet/>
      <dgm:spPr/>
      <dgm:t>
        <a:bodyPr/>
        <a:lstStyle/>
        <a:p>
          <a:endParaRPr lang="en-GB"/>
        </a:p>
      </dgm:t>
    </dgm:pt>
    <dgm:pt modelId="{3B4326A3-DD70-4355-B02A-696575DE4B7E}" type="sibTrans" cxnId="{B2903AD1-115F-42DE-B04E-8DE62FF4878E}">
      <dgm:prSet/>
      <dgm:spPr/>
      <dgm:t>
        <a:bodyPr/>
        <a:lstStyle/>
        <a:p>
          <a:endParaRPr lang="en-GB"/>
        </a:p>
      </dgm:t>
    </dgm:pt>
    <dgm:pt modelId="{DA5548DC-1DE1-4C76-8176-98243832B409}">
      <dgm:prSet phldrT="[Text]"/>
      <dgm:spPr>
        <a:solidFill>
          <a:srgbClr val="D81E05"/>
        </a:solidFill>
      </dgm:spPr>
      <dgm:t>
        <a:bodyPr/>
        <a:lstStyle/>
        <a:p>
          <a:r>
            <a:rPr lang="en-GB" dirty="0" smtClean="0"/>
            <a:t>Delivery</a:t>
          </a:r>
          <a:endParaRPr lang="en-GB" dirty="0"/>
        </a:p>
      </dgm:t>
    </dgm:pt>
    <dgm:pt modelId="{2EAAD894-3A34-4F8F-A8D3-A823BB4E4194}" type="parTrans" cxnId="{46B6B5FA-BF30-4D53-8ABE-EB55BDAE9292}">
      <dgm:prSet/>
      <dgm:spPr/>
      <dgm:t>
        <a:bodyPr/>
        <a:lstStyle/>
        <a:p>
          <a:endParaRPr lang="en-GB"/>
        </a:p>
      </dgm:t>
    </dgm:pt>
    <dgm:pt modelId="{BDB1CFD4-5167-4A6B-91E9-F98ED79B1C9D}" type="sibTrans" cxnId="{46B6B5FA-BF30-4D53-8ABE-EB55BDAE9292}">
      <dgm:prSet/>
      <dgm:spPr/>
      <dgm:t>
        <a:bodyPr/>
        <a:lstStyle/>
        <a:p>
          <a:endParaRPr lang="en-GB"/>
        </a:p>
      </dgm:t>
    </dgm:pt>
    <dgm:pt modelId="{51FF8DBB-D6CA-4663-A725-1DDA05B16EE1}" type="pres">
      <dgm:prSet presAssocID="{933B498F-5552-46A5-AD5D-FC4A0DCDB110}" presName="Name0" presStyleCnt="0">
        <dgm:presLayoutVars>
          <dgm:dir/>
          <dgm:resizeHandles val="exact"/>
        </dgm:presLayoutVars>
      </dgm:prSet>
      <dgm:spPr/>
    </dgm:pt>
    <dgm:pt modelId="{77CA6C1E-7B10-4E1E-AA40-4E4FAC6B3495}" type="pres">
      <dgm:prSet presAssocID="{B24072DF-8103-4F78-A659-189EBB67D34B}" presName="parTxOnly" presStyleLbl="node1" presStyleIdx="0" presStyleCnt="3" custScaleX="120925" custScaleY="45783">
        <dgm:presLayoutVars>
          <dgm:bulletEnabled val="1"/>
        </dgm:presLayoutVars>
      </dgm:prSet>
      <dgm:spPr/>
      <dgm:t>
        <a:bodyPr/>
        <a:lstStyle/>
        <a:p>
          <a:endParaRPr lang="en-GB"/>
        </a:p>
      </dgm:t>
    </dgm:pt>
    <dgm:pt modelId="{CEB2D8DC-1F1A-46C8-A225-AEBC11802D4F}" type="pres">
      <dgm:prSet presAssocID="{F6A3A60F-8A49-4FE9-B8E1-BF7CACE6D56E}" presName="parSpace" presStyleCnt="0"/>
      <dgm:spPr/>
    </dgm:pt>
    <dgm:pt modelId="{CD6F5979-A5D3-499A-A29D-4B8368DDEDC3}" type="pres">
      <dgm:prSet presAssocID="{A4CA5511-F402-4A42-88C1-9E89213F4458}" presName="parTxOnly" presStyleLbl="node1" presStyleIdx="1" presStyleCnt="3" custScaleX="198071" custScaleY="45783">
        <dgm:presLayoutVars>
          <dgm:bulletEnabled val="1"/>
        </dgm:presLayoutVars>
      </dgm:prSet>
      <dgm:spPr/>
      <dgm:t>
        <a:bodyPr/>
        <a:lstStyle/>
        <a:p>
          <a:endParaRPr lang="en-GB"/>
        </a:p>
      </dgm:t>
    </dgm:pt>
    <dgm:pt modelId="{387EDA93-EF09-40A1-B0A3-1CCFE85CE460}" type="pres">
      <dgm:prSet presAssocID="{3B4326A3-DD70-4355-B02A-696575DE4B7E}" presName="parSpace" presStyleCnt="0"/>
      <dgm:spPr/>
    </dgm:pt>
    <dgm:pt modelId="{1D5F2F92-0E1C-4090-AA23-E1DDF3A62C1E}" type="pres">
      <dgm:prSet presAssocID="{DA5548DC-1DE1-4C76-8176-98243832B409}" presName="parTxOnly" presStyleLbl="node1" presStyleIdx="2" presStyleCnt="3" custScaleY="45783">
        <dgm:presLayoutVars>
          <dgm:bulletEnabled val="1"/>
        </dgm:presLayoutVars>
      </dgm:prSet>
      <dgm:spPr/>
      <dgm:t>
        <a:bodyPr/>
        <a:lstStyle/>
        <a:p>
          <a:endParaRPr lang="en-GB"/>
        </a:p>
      </dgm:t>
    </dgm:pt>
  </dgm:ptLst>
  <dgm:cxnLst>
    <dgm:cxn modelId="{B2903AD1-115F-42DE-B04E-8DE62FF4878E}" srcId="{933B498F-5552-46A5-AD5D-FC4A0DCDB110}" destId="{A4CA5511-F402-4A42-88C1-9E89213F4458}" srcOrd="1" destOrd="0" parTransId="{2ECADDAC-65D6-4E2A-BB4E-E25E617E30F3}" sibTransId="{3B4326A3-DD70-4355-B02A-696575DE4B7E}"/>
    <dgm:cxn modelId="{A389550B-BFB4-4934-8B30-94A7EAFE76A5}" type="presOf" srcId="{A4CA5511-F402-4A42-88C1-9E89213F4458}" destId="{CD6F5979-A5D3-499A-A29D-4B8368DDEDC3}" srcOrd="0" destOrd="0" presId="urn:microsoft.com/office/officeart/2005/8/layout/hChevron3"/>
    <dgm:cxn modelId="{46B6B5FA-BF30-4D53-8ABE-EB55BDAE9292}" srcId="{933B498F-5552-46A5-AD5D-FC4A0DCDB110}" destId="{DA5548DC-1DE1-4C76-8176-98243832B409}" srcOrd="2" destOrd="0" parTransId="{2EAAD894-3A34-4F8F-A8D3-A823BB4E4194}" sibTransId="{BDB1CFD4-5167-4A6B-91E9-F98ED79B1C9D}"/>
    <dgm:cxn modelId="{78A2759E-E20F-42ED-8990-8B6DE30CBF95}" type="presOf" srcId="{DA5548DC-1DE1-4C76-8176-98243832B409}" destId="{1D5F2F92-0E1C-4090-AA23-E1DDF3A62C1E}" srcOrd="0" destOrd="0" presId="urn:microsoft.com/office/officeart/2005/8/layout/hChevron3"/>
    <dgm:cxn modelId="{D040F2E5-6EE8-4BEC-9933-8DB9A8648677}" type="presOf" srcId="{933B498F-5552-46A5-AD5D-FC4A0DCDB110}" destId="{51FF8DBB-D6CA-4663-A725-1DDA05B16EE1}" srcOrd="0" destOrd="0" presId="urn:microsoft.com/office/officeart/2005/8/layout/hChevron3"/>
    <dgm:cxn modelId="{A4DF4922-B130-4446-A07A-923ABCFB6245}" type="presOf" srcId="{B24072DF-8103-4F78-A659-189EBB67D34B}" destId="{77CA6C1E-7B10-4E1E-AA40-4E4FAC6B3495}" srcOrd="0" destOrd="0" presId="urn:microsoft.com/office/officeart/2005/8/layout/hChevron3"/>
    <dgm:cxn modelId="{5A2F6D3F-CEF1-424A-993A-5AAA609F5B2D}" srcId="{933B498F-5552-46A5-AD5D-FC4A0DCDB110}" destId="{B24072DF-8103-4F78-A659-189EBB67D34B}" srcOrd="0" destOrd="0" parTransId="{2B3FDE3D-1C81-4DA3-B68D-233D2A6949F4}" sibTransId="{F6A3A60F-8A49-4FE9-B8E1-BF7CACE6D56E}"/>
    <dgm:cxn modelId="{A421391E-A71D-43C8-98C8-9A071D34EBF3}" type="presParOf" srcId="{51FF8DBB-D6CA-4663-A725-1DDA05B16EE1}" destId="{77CA6C1E-7B10-4E1E-AA40-4E4FAC6B3495}" srcOrd="0" destOrd="0" presId="urn:microsoft.com/office/officeart/2005/8/layout/hChevron3"/>
    <dgm:cxn modelId="{30FB4E92-003E-439C-A16E-62F6C9AF5D9E}" type="presParOf" srcId="{51FF8DBB-D6CA-4663-A725-1DDA05B16EE1}" destId="{CEB2D8DC-1F1A-46C8-A225-AEBC11802D4F}" srcOrd="1" destOrd="0" presId="urn:microsoft.com/office/officeart/2005/8/layout/hChevron3"/>
    <dgm:cxn modelId="{F75E1A5F-1E24-4E75-BD78-B462DA87DBE3}" type="presParOf" srcId="{51FF8DBB-D6CA-4663-A725-1DDA05B16EE1}" destId="{CD6F5979-A5D3-499A-A29D-4B8368DDEDC3}" srcOrd="2" destOrd="0" presId="urn:microsoft.com/office/officeart/2005/8/layout/hChevron3"/>
    <dgm:cxn modelId="{C2EF1737-CB91-49CE-86FF-5EBD92DF0ACA}" type="presParOf" srcId="{51FF8DBB-D6CA-4663-A725-1DDA05B16EE1}" destId="{387EDA93-EF09-40A1-B0A3-1CCFE85CE460}" srcOrd="3" destOrd="0" presId="urn:microsoft.com/office/officeart/2005/8/layout/hChevron3"/>
    <dgm:cxn modelId="{9676A500-5AA4-4448-8B1E-7258C5795298}" type="presParOf" srcId="{51FF8DBB-D6CA-4663-A725-1DDA05B16EE1}" destId="{1D5F2F92-0E1C-4090-AA23-E1DDF3A62C1E}" srcOrd="4"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FBF35D-357B-4221-B68C-264665C3B29C}">
      <dsp:nvSpPr>
        <dsp:cNvPr id="0" name=""/>
        <dsp:cNvSpPr/>
      </dsp:nvSpPr>
      <dsp:spPr>
        <a:xfrm>
          <a:off x="4018" y="0"/>
          <a:ext cx="3513832" cy="648072"/>
        </a:xfrm>
        <a:prstGeom prst="homePlate">
          <a:avLst/>
        </a:prstGeom>
        <a:solidFill>
          <a:schemeClr val="accent1">
            <a:lumMod val="75000"/>
          </a:schemeClr>
        </a:solidFill>
        <a:ln w="25400" cap="flat" cmpd="sng"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128016" tIns="64008" rIns="32004" bIns="64008" numCol="1" spcCol="1270" anchor="ctr" anchorCtr="0">
          <a:noAutofit/>
        </a:bodyPr>
        <a:lstStyle/>
        <a:p>
          <a:pPr lvl="0" algn="ctr" defTabSz="1066800">
            <a:lnSpc>
              <a:spcPct val="90000"/>
            </a:lnSpc>
            <a:spcBef>
              <a:spcPct val="0"/>
            </a:spcBef>
            <a:spcAft>
              <a:spcPct val="35000"/>
            </a:spcAft>
          </a:pPr>
          <a:r>
            <a:rPr lang="en-GB" sz="2400" kern="1200" dirty="0" smtClean="0"/>
            <a:t>Invention</a:t>
          </a:r>
          <a:endParaRPr lang="en-GB" sz="2800" kern="1200" dirty="0"/>
        </a:p>
      </dsp:txBody>
      <dsp:txXfrm>
        <a:off x="4018" y="0"/>
        <a:ext cx="3351814" cy="648072"/>
      </dsp:txXfrm>
    </dsp:sp>
    <dsp:sp modelId="{2A58D1CA-B520-4D16-9DE6-E1BB8869AF6D}">
      <dsp:nvSpPr>
        <dsp:cNvPr id="0" name=""/>
        <dsp:cNvSpPr/>
      </dsp:nvSpPr>
      <dsp:spPr>
        <a:xfrm>
          <a:off x="2815083" y="0"/>
          <a:ext cx="3513832" cy="648072"/>
        </a:xfrm>
        <a:prstGeom prst="chevron">
          <a:avLst/>
        </a:prstGeom>
        <a:solidFill>
          <a:schemeClr val="accent1">
            <a:lumMod val="75000"/>
          </a:schemeClr>
        </a:solidFill>
        <a:ln w="25400" cap="flat" cmpd="sng"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96012" tIns="64008" rIns="32004" bIns="64008" numCol="1" spcCol="1270" anchor="ctr" anchorCtr="0">
          <a:noAutofit/>
        </a:bodyPr>
        <a:lstStyle/>
        <a:p>
          <a:pPr lvl="0" algn="ctr" defTabSz="1066800">
            <a:lnSpc>
              <a:spcPct val="90000"/>
            </a:lnSpc>
            <a:spcBef>
              <a:spcPct val="0"/>
            </a:spcBef>
            <a:spcAft>
              <a:spcPct val="35000"/>
            </a:spcAft>
          </a:pPr>
          <a:r>
            <a:rPr lang="en-GB" sz="2400" kern="1200" dirty="0" smtClean="0"/>
            <a:t>Evaluation</a:t>
          </a:r>
          <a:endParaRPr lang="en-GB" sz="2800" kern="1200" dirty="0"/>
        </a:p>
      </dsp:txBody>
      <dsp:txXfrm>
        <a:off x="3139119" y="0"/>
        <a:ext cx="2865760" cy="648072"/>
      </dsp:txXfrm>
    </dsp:sp>
    <dsp:sp modelId="{482CD74E-A78D-4165-AC20-DC802DDB936C}">
      <dsp:nvSpPr>
        <dsp:cNvPr id="0" name=""/>
        <dsp:cNvSpPr/>
      </dsp:nvSpPr>
      <dsp:spPr>
        <a:xfrm>
          <a:off x="5626149" y="0"/>
          <a:ext cx="3513832" cy="648072"/>
        </a:xfrm>
        <a:prstGeom prst="chevron">
          <a:avLst/>
        </a:prstGeom>
        <a:solidFill>
          <a:schemeClr val="accent1">
            <a:lumMod val="75000"/>
          </a:schemeClr>
        </a:solidFill>
        <a:ln w="25400" cap="flat" cmpd="sng"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96012" tIns="64008" rIns="32004" bIns="64008" numCol="1" spcCol="1270" anchor="ctr" anchorCtr="0">
          <a:noAutofit/>
        </a:bodyPr>
        <a:lstStyle/>
        <a:p>
          <a:pPr lvl="0" algn="ctr" defTabSz="1066800">
            <a:lnSpc>
              <a:spcPct val="90000"/>
            </a:lnSpc>
            <a:spcBef>
              <a:spcPct val="0"/>
            </a:spcBef>
            <a:spcAft>
              <a:spcPct val="35000"/>
            </a:spcAft>
          </a:pPr>
          <a:r>
            <a:rPr lang="en-GB" sz="2400" kern="1200" dirty="0" smtClean="0"/>
            <a:t>Adoption</a:t>
          </a:r>
          <a:endParaRPr lang="en-GB" sz="3500" kern="1200" dirty="0"/>
        </a:p>
      </dsp:txBody>
      <dsp:txXfrm>
        <a:off x="5950185" y="0"/>
        <a:ext cx="2865760" cy="6480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CA6C1E-7B10-4E1E-AA40-4E4FAC6B3495}">
      <dsp:nvSpPr>
        <dsp:cNvPr id="0" name=""/>
        <dsp:cNvSpPr/>
      </dsp:nvSpPr>
      <dsp:spPr>
        <a:xfrm>
          <a:off x="3072" y="1818293"/>
          <a:ext cx="2822270" cy="427412"/>
        </a:xfrm>
        <a:prstGeom prst="homePlate">
          <a:avLst/>
        </a:prstGeom>
        <a:solidFill>
          <a:srgbClr val="D81E05"/>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2682" tIns="61341" rIns="30671" bIns="61341" numCol="1" spcCol="1270" anchor="ctr" anchorCtr="0">
          <a:noAutofit/>
        </a:bodyPr>
        <a:lstStyle/>
        <a:p>
          <a:pPr lvl="0" algn="ctr" defTabSz="1022350">
            <a:lnSpc>
              <a:spcPct val="90000"/>
            </a:lnSpc>
            <a:spcBef>
              <a:spcPct val="0"/>
            </a:spcBef>
            <a:spcAft>
              <a:spcPct val="35000"/>
            </a:spcAft>
          </a:pPr>
          <a:r>
            <a:rPr lang="en-GB" sz="2300" kern="1200" dirty="0" smtClean="0"/>
            <a:t>Feasibility</a:t>
          </a:r>
          <a:endParaRPr lang="en-GB" sz="2300" kern="1200" dirty="0"/>
        </a:p>
      </dsp:txBody>
      <dsp:txXfrm>
        <a:off x="3072" y="1818293"/>
        <a:ext cx="2715417" cy="427412"/>
      </dsp:txXfrm>
    </dsp:sp>
    <dsp:sp modelId="{CD6F5979-A5D3-499A-A29D-4B8368DDEDC3}">
      <dsp:nvSpPr>
        <dsp:cNvPr id="0" name=""/>
        <dsp:cNvSpPr/>
      </dsp:nvSpPr>
      <dsp:spPr>
        <a:xfrm>
          <a:off x="2358562" y="1818293"/>
          <a:ext cx="4622781" cy="427412"/>
        </a:xfrm>
        <a:prstGeom prst="chevron">
          <a:avLst/>
        </a:prstGeom>
        <a:solidFill>
          <a:srgbClr val="D81E05"/>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2012" tIns="61341" rIns="30671" bIns="61341" numCol="1" spcCol="1270" anchor="ctr" anchorCtr="0">
          <a:noAutofit/>
        </a:bodyPr>
        <a:lstStyle/>
        <a:p>
          <a:pPr lvl="0" algn="ctr" defTabSz="1022350">
            <a:lnSpc>
              <a:spcPct val="90000"/>
            </a:lnSpc>
            <a:spcBef>
              <a:spcPct val="0"/>
            </a:spcBef>
            <a:spcAft>
              <a:spcPct val="35000"/>
            </a:spcAft>
          </a:pPr>
          <a:r>
            <a:rPr lang="en-GB" sz="2300" kern="1200" dirty="0" smtClean="0"/>
            <a:t>Set-up</a:t>
          </a:r>
          <a:endParaRPr lang="en-GB" sz="2300" kern="1200" dirty="0"/>
        </a:p>
      </dsp:txBody>
      <dsp:txXfrm>
        <a:off x="2572268" y="1818293"/>
        <a:ext cx="4195369" cy="427412"/>
      </dsp:txXfrm>
    </dsp:sp>
    <dsp:sp modelId="{1D5F2F92-0E1C-4090-AA23-E1DDF3A62C1E}">
      <dsp:nvSpPr>
        <dsp:cNvPr id="0" name=""/>
        <dsp:cNvSpPr/>
      </dsp:nvSpPr>
      <dsp:spPr>
        <a:xfrm>
          <a:off x="6514563" y="1818293"/>
          <a:ext cx="2333901" cy="427412"/>
        </a:xfrm>
        <a:prstGeom prst="chevron">
          <a:avLst/>
        </a:prstGeom>
        <a:solidFill>
          <a:srgbClr val="D81E05"/>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2012" tIns="61341" rIns="30671" bIns="61341" numCol="1" spcCol="1270" anchor="ctr" anchorCtr="0">
          <a:noAutofit/>
        </a:bodyPr>
        <a:lstStyle/>
        <a:p>
          <a:pPr lvl="0" algn="ctr" defTabSz="1022350">
            <a:lnSpc>
              <a:spcPct val="90000"/>
            </a:lnSpc>
            <a:spcBef>
              <a:spcPct val="0"/>
            </a:spcBef>
            <a:spcAft>
              <a:spcPct val="35000"/>
            </a:spcAft>
          </a:pPr>
          <a:r>
            <a:rPr lang="en-GB" sz="2300" kern="1200" dirty="0" smtClean="0"/>
            <a:t>Delivery</a:t>
          </a:r>
          <a:endParaRPr lang="en-GB" sz="2300" kern="1200" dirty="0"/>
        </a:p>
      </dsp:txBody>
      <dsp:txXfrm>
        <a:off x="6728269" y="1818293"/>
        <a:ext cx="1906489" cy="427412"/>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6363" cy="511731"/>
          </a:xfrm>
          <a:prstGeom prst="rect">
            <a:avLst/>
          </a:prstGeom>
        </p:spPr>
        <p:txBody>
          <a:bodyPr vert="horz" lIns="94768" tIns="47384" rIns="94768" bIns="47384" rtlCol="0"/>
          <a:lstStyle>
            <a:lvl1pPr algn="l">
              <a:defRPr sz="1200"/>
            </a:lvl1pPr>
          </a:lstStyle>
          <a:p>
            <a:endParaRPr lang="en-GB"/>
          </a:p>
        </p:txBody>
      </p:sp>
      <p:sp>
        <p:nvSpPr>
          <p:cNvPr id="3" name="Date Placeholder 2"/>
          <p:cNvSpPr>
            <a:spLocks noGrp="1"/>
          </p:cNvSpPr>
          <p:nvPr>
            <p:ph type="dt" idx="1"/>
          </p:nvPr>
        </p:nvSpPr>
        <p:spPr>
          <a:xfrm>
            <a:off x="4021295" y="0"/>
            <a:ext cx="3076363" cy="511731"/>
          </a:xfrm>
          <a:prstGeom prst="rect">
            <a:avLst/>
          </a:prstGeom>
        </p:spPr>
        <p:txBody>
          <a:bodyPr vert="horz" lIns="94768" tIns="47384" rIns="94768" bIns="47384" rtlCol="0"/>
          <a:lstStyle>
            <a:lvl1pPr algn="r">
              <a:defRPr sz="1200"/>
            </a:lvl1pPr>
          </a:lstStyle>
          <a:p>
            <a:fld id="{F1D80C29-F44F-44ED-B5F2-447CC6603A93}" type="datetimeFigureOut">
              <a:rPr lang="en-GB" smtClean="0"/>
              <a:t>27/07/2016</a:t>
            </a:fld>
            <a:endParaRPr lang="en-GB"/>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4768" tIns="47384" rIns="94768" bIns="47384" rtlCol="0" anchor="ctr"/>
          <a:lstStyle/>
          <a:p>
            <a:endParaRPr lang="en-GB"/>
          </a:p>
        </p:txBody>
      </p:sp>
      <p:sp>
        <p:nvSpPr>
          <p:cNvPr id="5" name="Notes Placeholder 4"/>
          <p:cNvSpPr>
            <a:spLocks noGrp="1"/>
          </p:cNvSpPr>
          <p:nvPr>
            <p:ph type="body" sz="quarter" idx="3"/>
          </p:nvPr>
        </p:nvSpPr>
        <p:spPr>
          <a:xfrm>
            <a:off x="709931" y="4861442"/>
            <a:ext cx="5679440" cy="4605576"/>
          </a:xfrm>
          <a:prstGeom prst="rect">
            <a:avLst/>
          </a:prstGeom>
        </p:spPr>
        <p:txBody>
          <a:bodyPr vert="horz" lIns="94768" tIns="47384" rIns="94768" bIns="4738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1" y="9721106"/>
            <a:ext cx="3076363" cy="511731"/>
          </a:xfrm>
          <a:prstGeom prst="rect">
            <a:avLst/>
          </a:prstGeom>
        </p:spPr>
        <p:txBody>
          <a:bodyPr vert="horz" lIns="94768" tIns="47384" rIns="94768" bIns="47384" rtlCol="0" anchor="b"/>
          <a:lstStyle>
            <a:lvl1pPr algn="l">
              <a:defRPr sz="1200"/>
            </a:lvl1pPr>
          </a:lstStyle>
          <a:p>
            <a:endParaRPr lang="en-GB"/>
          </a:p>
        </p:txBody>
      </p:sp>
      <p:sp>
        <p:nvSpPr>
          <p:cNvPr id="7" name="Slide Number Placeholder 6"/>
          <p:cNvSpPr>
            <a:spLocks noGrp="1"/>
          </p:cNvSpPr>
          <p:nvPr>
            <p:ph type="sldNum" sz="quarter" idx="5"/>
          </p:nvPr>
        </p:nvSpPr>
        <p:spPr>
          <a:xfrm>
            <a:off x="4021295" y="9721106"/>
            <a:ext cx="3076363" cy="511731"/>
          </a:xfrm>
          <a:prstGeom prst="rect">
            <a:avLst/>
          </a:prstGeom>
        </p:spPr>
        <p:txBody>
          <a:bodyPr vert="horz" lIns="94768" tIns="47384" rIns="94768" bIns="47384" rtlCol="0" anchor="b"/>
          <a:lstStyle>
            <a:lvl1pPr algn="r">
              <a:defRPr sz="1200"/>
            </a:lvl1pPr>
          </a:lstStyle>
          <a:p>
            <a:fld id="{CDD41E06-F67A-4BF7-BB49-68AF4FC1CB9A}" type="slidenum">
              <a:rPr lang="en-GB" smtClean="0"/>
              <a:t>‹#›</a:t>
            </a:fld>
            <a:endParaRPr lang="en-GB"/>
          </a:p>
        </p:txBody>
      </p:sp>
    </p:spTree>
    <p:extLst>
      <p:ext uri="{BB962C8B-B14F-4D97-AF65-F5344CB8AC3E}">
        <p14:creationId xmlns:p14="http://schemas.microsoft.com/office/powerpoint/2010/main" val="3949693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clinicaltrials.gov/"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25C5DCC-32C4-4365-83F7-22F99F09A1BF}" type="slidenum">
              <a:rPr lang="en-GB" smtClean="0"/>
              <a:t>2</a:t>
            </a:fld>
            <a:endParaRPr lang="en-GB"/>
          </a:p>
        </p:txBody>
      </p:sp>
    </p:spTree>
    <p:extLst>
      <p:ext uri="{BB962C8B-B14F-4D97-AF65-F5344CB8AC3E}">
        <p14:creationId xmlns:p14="http://schemas.microsoft.com/office/powerpoint/2010/main" val="4218903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1279525"/>
            <a:ext cx="4606925" cy="3454400"/>
          </a:xfrm>
        </p:spPr>
      </p:sp>
      <p:sp>
        <p:nvSpPr>
          <p:cNvPr id="3" name="Notes Placeholder 2"/>
          <p:cNvSpPr>
            <a:spLocks noGrp="1"/>
          </p:cNvSpPr>
          <p:nvPr>
            <p:ph type="body" idx="1"/>
          </p:nvPr>
        </p:nvSpPr>
        <p:spPr/>
        <p:txBody>
          <a:bodyPr/>
          <a:lstStyle/>
          <a:p>
            <a:endParaRPr lang="en-GB"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3400CE91-F900-4696-809A-7FBADA842EB8}" type="slidenum">
              <a:rPr lang="en-GB" smtClean="0">
                <a:solidFill>
                  <a:prstClr val="black"/>
                </a:solidFill>
              </a:rPr>
              <a:pPr/>
              <a:t>3</a:t>
            </a:fld>
            <a:endParaRPr lang="en-GB">
              <a:solidFill>
                <a:prstClr val="black"/>
              </a:solidFill>
            </a:endParaRPr>
          </a:p>
        </p:txBody>
      </p:sp>
    </p:spTree>
    <p:extLst>
      <p:ext uri="{BB962C8B-B14F-4D97-AF65-F5344CB8AC3E}">
        <p14:creationId xmlns:p14="http://schemas.microsoft.com/office/powerpoint/2010/main" val="3028574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871D9E4-BD0A-4A9F-9908-2D22FF64DE4F}" type="slidenum">
              <a:rPr lang="en-GB" smtClean="0"/>
              <a:t>4</a:t>
            </a:fld>
            <a:endParaRPr lang="en-GB"/>
          </a:p>
        </p:txBody>
      </p:sp>
    </p:spTree>
    <p:extLst>
      <p:ext uri="{BB962C8B-B14F-4D97-AF65-F5344CB8AC3E}">
        <p14:creationId xmlns:p14="http://schemas.microsoft.com/office/powerpoint/2010/main" val="32993212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Presenter to set context</a:t>
            </a:r>
            <a:r>
              <a:rPr lang="en-GB" baseline="0" dirty="0" smtClean="0"/>
              <a:t> on DH NIHR infrastructure from bench to bedside supporting life sciences industry, whether CRO, pharma, med tech- small or large. The whole infrastructure is there to support the product lifecycle. </a:t>
            </a:r>
            <a:endParaRPr lang="en-GB" dirty="0"/>
          </a:p>
        </p:txBody>
      </p:sp>
      <p:sp>
        <p:nvSpPr>
          <p:cNvPr id="4" name="Slide Number Placeholder 3"/>
          <p:cNvSpPr>
            <a:spLocks noGrp="1"/>
          </p:cNvSpPr>
          <p:nvPr>
            <p:ph type="sldNum" sz="quarter" idx="10"/>
          </p:nvPr>
        </p:nvSpPr>
        <p:spPr/>
        <p:txBody>
          <a:bodyPr/>
          <a:lstStyle/>
          <a:p>
            <a:fld id="{D871D9E4-BD0A-4A9F-9908-2D22FF64DE4F}" type="slidenum">
              <a:rPr lang="en-GB" smtClean="0"/>
              <a:t>5</a:t>
            </a:fld>
            <a:endParaRPr lang="en-GB"/>
          </a:p>
        </p:txBody>
      </p:sp>
    </p:spTree>
    <p:extLst>
      <p:ext uri="{BB962C8B-B14F-4D97-AF65-F5344CB8AC3E}">
        <p14:creationId xmlns:p14="http://schemas.microsoft.com/office/powerpoint/2010/main" val="3145501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Needs to say that the CRN</a:t>
            </a:r>
            <a:r>
              <a:rPr lang="en-GB" baseline="0" dirty="0" smtClean="0"/>
              <a:t> is the research delivery arm of the NHS. </a:t>
            </a:r>
          </a:p>
          <a:p>
            <a:endParaRPr lang="en-GB" baseline="0" dirty="0" smtClean="0"/>
          </a:p>
          <a:p>
            <a:r>
              <a:rPr lang="en-GB" baseline="0" dirty="0" smtClean="0"/>
              <a:t>We partner with people to place their study in the UK with confidence. </a:t>
            </a:r>
          </a:p>
          <a:p>
            <a:endParaRPr lang="en-GB" baseline="0" dirty="0" smtClean="0"/>
          </a:p>
          <a:p>
            <a:r>
              <a:rPr lang="en-GB" baseline="0" dirty="0" smtClean="0"/>
              <a:t>Expert in all therapeutic areas and work in a national to local/local to national model. </a:t>
            </a:r>
          </a:p>
          <a:p>
            <a:endParaRPr lang="en-GB" baseline="0" dirty="0" smtClean="0"/>
          </a:p>
          <a:p>
            <a:r>
              <a:rPr lang="en-GB" baseline="0" dirty="0" smtClean="0"/>
              <a:t>Staff embedded at the NHS trusts to deliver studies. </a:t>
            </a:r>
            <a:endParaRPr lang="en-GB" dirty="0"/>
          </a:p>
        </p:txBody>
      </p:sp>
      <p:sp>
        <p:nvSpPr>
          <p:cNvPr id="4" name="Slide Number Placeholder 3"/>
          <p:cNvSpPr>
            <a:spLocks noGrp="1"/>
          </p:cNvSpPr>
          <p:nvPr>
            <p:ph type="sldNum" sz="quarter" idx="10"/>
          </p:nvPr>
        </p:nvSpPr>
        <p:spPr/>
        <p:txBody>
          <a:bodyPr/>
          <a:lstStyle/>
          <a:p>
            <a:fld id="{D871D9E4-BD0A-4A9F-9908-2D22FF64DE4F}" type="slidenum">
              <a:rPr lang="en-GB" smtClean="0"/>
              <a:t>6</a:t>
            </a:fld>
            <a:endParaRPr lang="en-GB"/>
          </a:p>
        </p:txBody>
      </p:sp>
    </p:spTree>
    <p:extLst>
      <p:ext uri="{BB962C8B-B14F-4D97-AF65-F5344CB8AC3E}">
        <p14:creationId xmlns:p14="http://schemas.microsoft.com/office/powerpoint/2010/main" val="1912588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Marks beginning of</a:t>
            </a:r>
            <a:r>
              <a:rPr lang="en-GB" baseline="0" dirty="0" smtClean="0"/>
              <a:t> CRN data</a:t>
            </a:r>
            <a:endParaRPr lang="en-GB" dirty="0"/>
          </a:p>
        </p:txBody>
      </p:sp>
      <p:sp>
        <p:nvSpPr>
          <p:cNvPr id="4" name="Slide Number Placeholder 3"/>
          <p:cNvSpPr>
            <a:spLocks noGrp="1"/>
          </p:cNvSpPr>
          <p:nvPr>
            <p:ph type="sldNum" sz="quarter" idx="10"/>
          </p:nvPr>
        </p:nvSpPr>
        <p:spPr/>
        <p:txBody>
          <a:bodyPr/>
          <a:lstStyle/>
          <a:p>
            <a:fld id="{CDD41E06-F67A-4BF7-BB49-68AF4FC1CB9A}" type="slidenum">
              <a:rPr lang="en-GB" smtClean="0"/>
              <a:t>7</a:t>
            </a:fld>
            <a:endParaRPr lang="en-GB"/>
          </a:p>
        </p:txBody>
      </p:sp>
    </p:spTree>
    <p:extLst>
      <p:ext uri="{BB962C8B-B14F-4D97-AF65-F5344CB8AC3E}">
        <p14:creationId xmlns:p14="http://schemas.microsoft.com/office/powerpoint/2010/main" val="2912751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FF0000"/>
                </a:solidFill>
              </a:rPr>
              <a:t>Thomson Reuters = independent consultancy</a:t>
            </a:r>
          </a:p>
          <a:p>
            <a:endParaRPr lang="en-GB" dirty="0">
              <a:solidFill>
                <a:srgbClr val="FF0000"/>
              </a:solidFill>
            </a:endParaRPr>
          </a:p>
          <a:p>
            <a:r>
              <a:rPr lang="en-GB" dirty="0">
                <a:solidFill>
                  <a:srgbClr val="FF0000"/>
                </a:solidFill>
              </a:rPr>
              <a:t>Gives an idea of UK global positioning</a:t>
            </a:r>
          </a:p>
          <a:p>
            <a:endParaRPr lang="en-GB" dirty="0">
              <a:solidFill>
                <a:srgbClr val="FF0000"/>
              </a:solidFill>
            </a:endParaRPr>
          </a:p>
        </p:txBody>
      </p:sp>
      <p:sp>
        <p:nvSpPr>
          <p:cNvPr id="4" name="Slide Number Placeholder 3"/>
          <p:cNvSpPr>
            <a:spLocks noGrp="1"/>
          </p:cNvSpPr>
          <p:nvPr>
            <p:ph type="sldNum" sz="quarter" idx="10"/>
          </p:nvPr>
        </p:nvSpPr>
        <p:spPr/>
        <p:txBody>
          <a:bodyPr/>
          <a:lstStyle/>
          <a:p>
            <a:fld id="{D871D9E4-BD0A-4A9F-9908-2D22FF64DE4F}" type="slidenum">
              <a:rPr lang="en-GB" smtClean="0">
                <a:solidFill>
                  <a:prstClr val="black"/>
                </a:solidFill>
              </a:rPr>
              <a:pPr/>
              <a:t>8</a:t>
            </a:fld>
            <a:endParaRPr lang="en-GB">
              <a:solidFill>
                <a:prstClr val="black"/>
              </a:solidFill>
            </a:endParaRPr>
          </a:p>
        </p:txBody>
      </p:sp>
    </p:spTree>
    <p:extLst>
      <p:ext uri="{BB962C8B-B14F-4D97-AF65-F5344CB8AC3E}">
        <p14:creationId xmlns:p14="http://schemas.microsoft.com/office/powerpoint/2010/main" val="32993212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prstClr val="black"/>
                </a:solidFill>
              </a:rPr>
              <a:t>If they are considering where in Europe to place their trial – this information might be useful/surprising</a:t>
            </a:r>
          </a:p>
          <a:p>
            <a:endParaRPr lang="en-GB" dirty="0">
              <a:solidFill>
                <a:prstClr val="black"/>
              </a:solidFill>
            </a:endParaRPr>
          </a:p>
          <a:p>
            <a:r>
              <a:rPr lang="en-GB" dirty="0">
                <a:solidFill>
                  <a:prstClr val="black"/>
                </a:solidFill>
              </a:rPr>
              <a:t>Data source: </a:t>
            </a:r>
            <a:r>
              <a:rPr lang="en-GB" dirty="0">
                <a:solidFill>
                  <a:prstClr val="black"/>
                </a:solidFill>
                <a:hlinkClick r:id="rId3"/>
              </a:rPr>
              <a:t>http://clinicaltrials.gov</a:t>
            </a:r>
            <a:r>
              <a:rPr lang="en-GB" dirty="0">
                <a:solidFill>
                  <a:prstClr val="black"/>
                </a:solidFill>
              </a:rPr>
              <a:t> </a:t>
            </a:r>
          </a:p>
          <a:p>
            <a:endParaRPr lang="en-GB" dirty="0">
              <a:solidFill>
                <a:prstClr val="black"/>
              </a:solidFill>
            </a:endParaRPr>
          </a:p>
          <a:p>
            <a:r>
              <a:rPr lang="en-GB" dirty="0" smtClean="0"/>
              <a:t>“All studies received from 01/04/2014 to 31/03/2015 – last financial year”</a:t>
            </a:r>
          </a:p>
          <a:p>
            <a:endParaRPr lang="en-GB" dirty="0">
              <a:solidFill>
                <a:prstClr val="black"/>
              </a:solidFill>
            </a:endParaRPr>
          </a:p>
        </p:txBody>
      </p:sp>
      <p:sp>
        <p:nvSpPr>
          <p:cNvPr id="4" name="Slide Number Placeholder 3"/>
          <p:cNvSpPr>
            <a:spLocks noGrp="1"/>
          </p:cNvSpPr>
          <p:nvPr>
            <p:ph type="sldNum" sz="quarter" idx="10"/>
          </p:nvPr>
        </p:nvSpPr>
        <p:spPr/>
        <p:txBody>
          <a:bodyPr/>
          <a:lstStyle/>
          <a:p>
            <a:fld id="{D871D9E4-BD0A-4A9F-9908-2D22FF64DE4F}" type="slidenum">
              <a:rPr lang="en-GB" smtClean="0">
                <a:solidFill>
                  <a:prstClr val="black"/>
                </a:solidFill>
              </a:rPr>
              <a:pPr/>
              <a:t>9</a:t>
            </a:fld>
            <a:endParaRPr lang="en-GB">
              <a:solidFill>
                <a:prstClr val="black"/>
              </a:solidFill>
            </a:endParaRPr>
          </a:p>
        </p:txBody>
      </p:sp>
    </p:spTree>
    <p:extLst>
      <p:ext uri="{BB962C8B-B14F-4D97-AF65-F5344CB8AC3E}">
        <p14:creationId xmlns:p14="http://schemas.microsoft.com/office/powerpoint/2010/main" val="32993212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65 countries compared</a:t>
            </a:r>
          </a:p>
          <a:p>
            <a:r>
              <a:rPr lang="en-GB" dirty="0" smtClean="0"/>
              <a:t>study</a:t>
            </a:r>
            <a:r>
              <a:rPr lang="en-GB" baseline="0" dirty="0" smtClean="0"/>
              <a:t> set up timeline (in weeks) for complex studies</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From final protocol AND global model ICF available, to 1</a:t>
            </a:r>
            <a:r>
              <a:rPr lang="en-GB" baseline="30000" dirty="0" smtClean="0"/>
              <a:t>st</a:t>
            </a:r>
            <a:r>
              <a:rPr lang="en-GB" dirty="0" smtClean="0"/>
              <a:t> site initiated in a given country</a:t>
            </a:r>
          </a:p>
          <a:p>
            <a:r>
              <a:rPr lang="en-GB" baseline="0" dirty="0" smtClean="0"/>
              <a:t>Fastest 13 weeks (Moldova)</a:t>
            </a:r>
          </a:p>
          <a:p>
            <a:r>
              <a:rPr lang="en-GB" baseline="0" dirty="0" smtClean="0"/>
              <a:t>Slowest 101 weeks (China)</a:t>
            </a:r>
          </a:p>
          <a:p>
            <a:r>
              <a:rPr lang="en-GB" baseline="0" dirty="0" smtClean="0"/>
              <a:t>Median 28 weeks</a:t>
            </a:r>
          </a:p>
          <a:p>
            <a:r>
              <a:rPr lang="en-GB" baseline="0" dirty="0" smtClean="0"/>
              <a:t>UK 28 weeks – bang on the median</a:t>
            </a:r>
            <a:endParaRPr lang="en-GB" dirty="0"/>
          </a:p>
        </p:txBody>
      </p:sp>
      <p:sp>
        <p:nvSpPr>
          <p:cNvPr id="4" name="Slide Number Placeholder 3"/>
          <p:cNvSpPr>
            <a:spLocks noGrp="1"/>
          </p:cNvSpPr>
          <p:nvPr>
            <p:ph type="sldNum" sz="quarter" idx="10"/>
          </p:nvPr>
        </p:nvSpPr>
        <p:spPr/>
        <p:txBody>
          <a:bodyPr/>
          <a:lstStyle/>
          <a:p>
            <a:fld id="{CDD41E06-F67A-4BF7-BB49-68AF4FC1CB9A}" type="slidenum">
              <a:rPr lang="en-GB" smtClean="0"/>
              <a:t>10</a:t>
            </a:fld>
            <a:endParaRPr lang="en-GB"/>
          </a:p>
        </p:txBody>
      </p:sp>
    </p:spTree>
    <p:extLst>
      <p:ext uri="{BB962C8B-B14F-4D97-AF65-F5344CB8AC3E}">
        <p14:creationId xmlns:p14="http://schemas.microsoft.com/office/powerpoint/2010/main" val="2203314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a:t>
            </a:r>
            <a:r>
              <a:rPr lang="en-GB" baseline="0" dirty="0" smtClean="0"/>
              <a:t> is evidence for reliability of UK performance. Presenter  needs to accept that performance </a:t>
            </a:r>
            <a:r>
              <a:rPr lang="en-GB" b="1" u="sng" baseline="0" dirty="0" smtClean="0"/>
              <a:t>was</a:t>
            </a:r>
            <a:r>
              <a:rPr lang="en-GB" baseline="0" dirty="0" smtClean="0"/>
              <a:t> patchy in the UK but we have turned this around with this change and driving performance management culture locally at the site level. </a:t>
            </a:r>
          </a:p>
          <a:p>
            <a:endParaRPr lang="en-GB" baseline="0" dirty="0" smtClean="0"/>
          </a:p>
          <a:p>
            <a:r>
              <a:rPr lang="en-GB" baseline="0" dirty="0" smtClean="0"/>
              <a:t>Presenter </a:t>
            </a:r>
            <a:r>
              <a:rPr lang="en-GB" b="1" u="sng" baseline="0" dirty="0" smtClean="0"/>
              <a:t>needs</a:t>
            </a:r>
            <a:r>
              <a:rPr lang="en-GB" baseline="0" dirty="0" smtClean="0"/>
              <a:t> to explain the 100% time and target being strict (100 patients in 6 month window, so 99 patients in 6 month window frame is a fail). </a:t>
            </a:r>
          </a:p>
          <a:p>
            <a:endParaRPr lang="en-GB" baseline="0" dirty="0" smtClean="0"/>
          </a:p>
          <a:p>
            <a:r>
              <a:rPr lang="en-GB" baseline="0" dirty="0" smtClean="0"/>
              <a:t>Highlight 73% last year – phenomenal improvement over last 4 years alongside increased volume of studies </a:t>
            </a:r>
          </a:p>
          <a:p>
            <a:endParaRPr lang="en-GB" dirty="0"/>
          </a:p>
        </p:txBody>
      </p:sp>
      <p:sp>
        <p:nvSpPr>
          <p:cNvPr id="4" name="Slide Number Placeholder 3"/>
          <p:cNvSpPr>
            <a:spLocks noGrp="1"/>
          </p:cNvSpPr>
          <p:nvPr>
            <p:ph type="sldNum" sz="quarter" idx="10"/>
          </p:nvPr>
        </p:nvSpPr>
        <p:spPr/>
        <p:txBody>
          <a:bodyPr/>
          <a:lstStyle/>
          <a:p>
            <a:fld id="{CDD41E06-F67A-4BF7-BB49-68AF4FC1CB9A}" type="slidenum">
              <a:rPr lang="en-GB" smtClean="0"/>
              <a:t>11</a:t>
            </a:fld>
            <a:endParaRPr lang="en-GB"/>
          </a:p>
        </p:txBody>
      </p:sp>
    </p:spTree>
    <p:extLst>
      <p:ext uri="{BB962C8B-B14F-4D97-AF65-F5344CB8AC3E}">
        <p14:creationId xmlns:p14="http://schemas.microsoft.com/office/powerpoint/2010/main" val="9229624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b="0" i="0" kern="1200" dirty="0" smtClean="0">
                <a:solidFill>
                  <a:schemeClr val="tx1"/>
                </a:solidFill>
                <a:effectLst/>
                <a:latin typeface="+mn-lt"/>
                <a:ea typeface="+mn-ea"/>
                <a:cs typeface="+mn-cs"/>
              </a:rPr>
              <a:t>2nd behind Germany (again!) and well placed to global mean and median</a:t>
            </a:r>
          </a:p>
          <a:p>
            <a:pPr marL="171450" indent="-171450">
              <a:buFont typeface="Arial" panose="020B0604020202020204" pitchFamily="34" charset="0"/>
              <a:buChar char="•"/>
            </a:pPr>
            <a:r>
              <a:rPr lang="en-GB" sz="1200" b="0" i="0" kern="1200" dirty="0" smtClean="0">
                <a:solidFill>
                  <a:schemeClr val="tx1"/>
                </a:solidFill>
                <a:effectLst/>
                <a:latin typeface="+mn-lt"/>
                <a:ea typeface="+mn-ea"/>
                <a:cs typeface="+mn-cs"/>
              </a:rPr>
              <a:t>but double the number of sites compared to Germany</a:t>
            </a:r>
          </a:p>
          <a:p>
            <a:pPr marL="171450" indent="-171450">
              <a:buFont typeface="Arial" panose="020B0604020202020204" pitchFamily="34" charset="0"/>
              <a:buChar char="•"/>
            </a:pPr>
            <a:r>
              <a:rPr lang="en-GB" sz="1200" b="0" i="0" kern="1200" dirty="0" smtClean="0">
                <a:solidFill>
                  <a:schemeClr val="tx1"/>
                </a:solidFill>
                <a:effectLst/>
                <a:latin typeface="+mn-lt"/>
                <a:ea typeface="+mn-ea"/>
                <a:cs typeface="+mn-cs"/>
              </a:rPr>
              <a:t>show that Pfizer is doing more in UK compared to rest of Europe</a:t>
            </a:r>
            <a:endParaRPr lang="en-GB" b="1" dirty="0"/>
          </a:p>
        </p:txBody>
      </p:sp>
      <p:sp>
        <p:nvSpPr>
          <p:cNvPr id="4" name="Slide Number Placeholder 3"/>
          <p:cNvSpPr>
            <a:spLocks noGrp="1"/>
          </p:cNvSpPr>
          <p:nvPr>
            <p:ph type="sldNum" sz="quarter" idx="10"/>
          </p:nvPr>
        </p:nvSpPr>
        <p:spPr/>
        <p:txBody>
          <a:bodyPr/>
          <a:lstStyle/>
          <a:p>
            <a:fld id="{CDD41E06-F67A-4BF7-BB49-68AF4FC1CB9A}" type="slidenum">
              <a:rPr lang="en-GB" smtClean="0"/>
              <a:t>12</a:t>
            </a:fld>
            <a:endParaRPr lang="en-GB"/>
          </a:p>
        </p:txBody>
      </p:sp>
    </p:spTree>
    <p:extLst>
      <p:ext uri="{BB962C8B-B14F-4D97-AF65-F5344CB8AC3E}">
        <p14:creationId xmlns:p14="http://schemas.microsoft.com/office/powerpoint/2010/main" val="24874532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Marks beginning of</a:t>
            </a:r>
            <a:r>
              <a:rPr lang="en-GB" baseline="0" dirty="0" smtClean="0"/>
              <a:t> CRN data</a:t>
            </a:r>
            <a:endParaRPr lang="en-GB" dirty="0"/>
          </a:p>
        </p:txBody>
      </p:sp>
      <p:sp>
        <p:nvSpPr>
          <p:cNvPr id="4" name="Slide Number Placeholder 3"/>
          <p:cNvSpPr>
            <a:spLocks noGrp="1"/>
          </p:cNvSpPr>
          <p:nvPr>
            <p:ph type="sldNum" sz="quarter" idx="10"/>
          </p:nvPr>
        </p:nvSpPr>
        <p:spPr/>
        <p:txBody>
          <a:bodyPr/>
          <a:lstStyle/>
          <a:p>
            <a:fld id="{CDD41E06-F67A-4BF7-BB49-68AF4FC1CB9A}" type="slidenum">
              <a:rPr lang="en-GB" smtClean="0"/>
              <a:t>13</a:t>
            </a:fld>
            <a:endParaRPr lang="en-GB"/>
          </a:p>
        </p:txBody>
      </p:sp>
    </p:spTree>
    <p:extLst>
      <p:ext uri="{BB962C8B-B14F-4D97-AF65-F5344CB8AC3E}">
        <p14:creationId xmlns:p14="http://schemas.microsoft.com/office/powerpoint/2010/main" val="29127510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b="0" i="0" u="none" strike="noStrike" kern="1200" baseline="0" dirty="0" smtClean="0">
                <a:solidFill>
                  <a:schemeClr val="tx1"/>
                </a:solidFill>
                <a:latin typeface="+mn-lt"/>
                <a:ea typeface="+mn-ea"/>
                <a:cs typeface="+mn-cs"/>
              </a:rPr>
              <a:t>The number of commercial contract studies entered onto the NIHR CRN Portfolio in 2014/15 is at an all time high, with a 17% increase compared to 2013/14 </a:t>
            </a:r>
          </a:p>
          <a:p>
            <a:pPr marL="171450" indent="-171450">
              <a:buFont typeface="Arial" panose="020B0604020202020204" pitchFamily="34" charset="0"/>
              <a:buChar char="•"/>
            </a:pPr>
            <a:r>
              <a:rPr lang="en-GB" sz="1200" b="0" i="0" u="none" strike="noStrike" kern="1200" baseline="0" dirty="0" smtClean="0">
                <a:solidFill>
                  <a:schemeClr val="tx1"/>
                </a:solidFill>
                <a:latin typeface="+mn-lt"/>
                <a:ea typeface="+mn-ea"/>
                <a:cs typeface="+mn-cs"/>
              </a:rPr>
              <a:t>This percentage annual increase has been consistently delivered for the last five years, with twice as many new studies supported this year compared to 2010/11 (623 compared to 324) </a:t>
            </a:r>
          </a:p>
          <a:p>
            <a:pPr marL="171450" indent="-171450">
              <a:buFont typeface="Arial" panose="020B0604020202020204" pitchFamily="34" charset="0"/>
              <a:buChar char="•"/>
            </a:pPr>
            <a:r>
              <a:rPr lang="en-GB" sz="1200" b="0" i="0" u="none" strike="noStrike" kern="1200" baseline="0" dirty="0" smtClean="0">
                <a:solidFill>
                  <a:schemeClr val="tx1"/>
                </a:solidFill>
                <a:latin typeface="+mn-lt"/>
                <a:ea typeface="+mn-ea"/>
                <a:cs typeface="+mn-cs"/>
              </a:rPr>
              <a:t>Improvements in delivery of commercial contract research, supported by the NIHR CRN, has led to increased repeat business with customers </a:t>
            </a:r>
          </a:p>
          <a:p>
            <a:endParaRPr lang="en-GB" b="0" u="none" baseline="0" dirty="0" smtClean="0"/>
          </a:p>
          <a:p>
            <a:endParaRPr lang="en-GB" b="0" u="none" baseline="0" dirty="0" smtClean="0"/>
          </a:p>
          <a:p>
            <a:endParaRPr lang="en-GB" b="0" u="none" baseline="0" dirty="0" smtClean="0"/>
          </a:p>
          <a:p>
            <a:endParaRPr lang="en-GB" b="0" u="none" baseline="0" dirty="0" smtClean="0"/>
          </a:p>
          <a:p>
            <a:endParaRPr lang="en-GB" b="0" dirty="0"/>
          </a:p>
        </p:txBody>
      </p:sp>
      <p:sp>
        <p:nvSpPr>
          <p:cNvPr id="4" name="Slide Number Placeholder 3"/>
          <p:cNvSpPr>
            <a:spLocks noGrp="1"/>
          </p:cNvSpPr>
          <p:nvPr>
            <p:ph type="sldNum" sz="quarter" idx="10"/>
          </p:nvPr>
        </p:nvSpPr>
        <p:spPr/>
        <p:txBody>
          <a:bodyPr/>
          <a:lstStyle/>
          <a:p>
            <a:fld id="{825C5DCC-32C4-4365-83F7-22F99F09A1BF}" type="slidenum">
              <a:rPr lang="en-GB" smtClean="0"/>
              <a:t>14</a:t>
            </a:fld>
            <a:endParaRPr lang="en-GB"/>
          </a:p>
        </p:txBody>
      </p:sp>
    </p:spTree>
    <p:extLst>
      <p:ext uri="{BB962C8B-B14F-4D97-AF65-F5344CB8AC3E}">
        <p14:creationId xmlns:p14="http://schemas.microsoft.com/office/powerpoint/2010/main" val="6230436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Presenter needs to highlight that the this is the evidence</a:t>
            </a:r>
            <a:r>
              <a:rPr lang="en-GB" baseline="0" dirty="0" smtClean="0"/>
              <a:t> that debunks the theory that the UK only recruits small numbers of patients. Needs to focus on the fact that even through the studies are getting tougher to recruit and more difficult patient populations, these patient numbers are rising. </a:t>
            </a:r>
          </a:p>
          <a:p>
            <a:endParaRPr lang="en-GB" baseline="0" dirty="0" smtClean="0"/>
          </a:p>
          <a:p>
            <a:r>
              <a:rPr lang="en-GB" baseline="0" dirty="0" smtClean="0"/>
              <a:t>Highlight that for all studies (commercial and non commercial) recruitment was over 618,453</a:t>
            </a:r>
            <a:endParaRPr lang="en-GB" dirty="0"/>
          </a:p>
        </p:txBody>
      </p:sp>
      <p:sp>
        <p:nvSpPr>
          <p:cNvPr id="4" name="Slide Number Placeholder 3"/>
          <p:cNvSpPr>
            <a:spLocks noGrp="1"/>
          </p:cNvSpPr>
          <p:nvPr>
            <p:ph type="sldNum" sz="quarter" idx="10"/>
          </p:nvPr>
        </p:nvSpPr>
        <p:spPr/>
        <p:txBody>
          <a:bodyPr/>
          <a:lstStyle/>
          <a:p>
            <a:fld id="{D871D9E4-BD0A-4A9F-9908-2D22FF64DE4F}" type="slidenum">
              <a:rPr lang="en-GB" smtClean="0">
                <a:solidFill>
                  <a:prstClr val="black"/>
                </a:solidFill>
              </a:rPr>
              <a:pPr/>
              <a:t>15</a:t>
            </a:fld>
            <a:endParaRPr lang="en-GB">
              <a:solidFill>
                <a:prstClr val="black"/>
              </a:solidFill>
            </a:endParaRPr>
          </a:p>
        </p:txBody>
      </p:sp>
    </p:spTree>
    <p:extLst>
      <p:ext uri="{BB962C8B-B14F-4D97-AF65-F5344CB8AC3E}">
        <p14:creationId xmlns:p14="http://schemas.microsoft.com/office/powerpoint/2010/main" val="36635987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Presenter needs</a:t>
            </a:r>
            <a:r>
              <a:rPr lang="en-GB" baseline="0" dirty="0" smtClean="0"/>
              <a:t> to focus on the fact that more and more NHS organisations are being involved in commercial contract research. As the number of studies are increasing, the number of NHS organisations (and investigators) doing research needs to increase- we are making that happen by introducing the new wave of the key opinion leaders in the UK. </a:t>
            </a:r>
          </a:p>
          <a:p>
            <a:endParaRPr lang="en-GB" baseline="0" dirty="0" smtClean="0"/>
          </a:p>
          <a:p>
            <a:r>
              <a:rPr lang="en-GB" sz="1200" b="1" i="0" u="none" strike="noStrike" kern="1200" baseline="0" dirty="0" smtClean="0">
                <a:solidFill>
                  <a:schemeClr val="tx1"/>
                </a:solidFill>
                <a:latin typeface="+mn-lt"/>
                <a:ea typeface="+mn-ea"/>
                <a:cs typeface="+mn-cs"/>
              </a:rPr>
              <a:t>Annual performance commentary </a:t>
            </a:r>
            <a:endParaRPr lang="en-GB"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en-GB" sz="1200" b="0" i="0" u="none" strike="noStrike" kern="1200" baseline="0" dirty="0" smtClean="0">
                <a:solidFill>
                  <a:schemeClr val="tx1"/>
                </a:solidFill>
                <a:latin typeface="+mn-lt"/>
                <a:ea typeface="+mn-ea"/>
                <a:cs typeface="+mn-cs"/>
              </a:rPr>
              <a:t>78% of NHS Trusts recruited to commercial contract studies in 2014/15 </a:t>
            </a:r>
          </a:p>
          <a:p>
            <a:pPr marL="171450" indent="-171450">
              <a:buFont typeface="Arial" panose="020B0604020202020204" pitchFamily="34" charset="0"/>
              <a:buChar char="•"/>
            </a:pPr>
            <a:r>
              <a:rPr lang="en-GB" sz="1200" b="0" i="0" u="none" strike="noStrike" kern="1200" baseline="0" dirty="0" smtClean="0">
                <a:solidFill>
                  <a:schemeClr val="tx1"/>
                </a:solidFill>
                <a:latin typeface="+mn-lt"/>
                <a:ea typeface="+mn-ea"/>
                <a:cs typeface="+mn-cs"/>
              </a:rPr>
              <a:t>While the data shows a slight reduction in the number of NHS Trusts involved in commercial research in 2014/15, there has been an increase in the number of new studies supported by the NIHR CRN. Although through the site intelligence service we can see that companies are establishing relationships with NHS Trusts through the NIHR CRN feasibility services and returning to these NHS providers with future studies, based on previous successful delivery and positive working relationships. Commercial sponsors and CROs are continuing to demonstrate an increased willingness to place studies at NHS Trust sites that were previously unknown to them or naïve to commercial contract research, evidenced by increases in site identification requests. </a:t>
            </a:r>
          </a:p>
          <a:p>
            <a:pPr marL="171450" indent="-171450">
              <a:buFont typeface="Arial" panose="020B0604020202020204" pitchFamily="34" charset="0"/>
              <a:buChar char="•"/>
            </a:pPr>
            <a:r>
              <a:rPr lang="en-GB" sz="1200" b="0" i="0" u="none" strike="noStrike" kern="1200" baseline="0" dirty="0" smtClean="0">
                <a:solidFill>
                  <a:schemeClr val="tx1"/>
                </a:solidFill>
                <a:latin typeface="+mn-lt"/>
                <a:ea typeface="+mn-ea"/>
                <a:cs typeface="+mn-cs"/>
              </a:rPr>
              <a:t>Remains above our 70% target</a:t>
            </a:r>
          </a:p>
          <a:p>
            <a:endParaRPr lang="en-GB" dirty="0"/>
          </a:p>
        </p:txBody>
      </p:sp>
      <p:sp>
        <p:nvSpPr>
          <p:cNvPr id="4" name="Slide Number Placeholder 3"/>
          <p:cNvSpPr>
            <a:spLocks noGrp="1"/>
          </p:cNvSpPr>
          <p:nvPr>
            <p:ph type="sldNum" sz="quarter" idx="10"/>
          </p:nvPr>
        </p:nvSpPr>
        <p:spPr/>
        <p:txBody>
          <a:bodyPr/>
          <a:lstStyle/>
          <a:p>
            <a:fld id="{D871D9E4-BD0A-4A9F-9908-2D22FF64DE4F}" type="slidenum">
              <a:rPr lang="en-GB" smtClean="0">
                <a:solidFill>
                  <a:prstClr val="black"/>
                </a:solidFill>
              </a:rPr>
              <a:pPr/>
              <a:t>16</a:t>
            </a:fld>
            <a:endParaRPr lang="en-GB">
              <a:solidFill>
                <a:prstClr val="black"/>
              </a:solidFill>
            </a:endParaRPr>
          </a:p>
        </p:txBody>
      </p:sp>
    </p:spTree>
    <p:extLst>
      <p:ext uri="{BB962C8B-B14F-4D97-AF65-F5344CB8AC3E}">
        <p14:creationId xmlns:p14="http://schemas.microsoft.com/office/powerpoint/2010/main" val="34347719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p>
          <a:p>
            <a:r>
              <a:rPr lang="en-GB" sz="1200" b="1" i="0" u="none" strike="noStrike" kern="1200" baseline="0" dirty="0" smtClean="0">
                <a:solidFill>
                  <a:schemeClr val="tx1"/>
                </a:solidFill>
                <a:latin typeface="+mn-lt"/>
                <a:ea typeface="+mn-ea"/>
                <a:cs typeface="+mn-cs"/>
              </a:rPr>
              <a:t>Annual performance commentary </a:t>
            </a:r>
            <a:endParaRPr lang="en-GB"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en-GB" sz="1200" b="0" i="0" u="none" strike="noStrike" kern="1200" baseline="0" dirty="0" smtClean="0">
                <a:solidFill>
                  <a:schemeClr val="tx1"/>
                </a:solidFill>
                <a:latin typeface="+mn-lt"/>
                <a:ea typeface="+mn-ea"/>
                <a:cs typeface="+mn-cs"/>
              </a:rPr>
              <a:t>While the number of participants recruited to commercial contract studies has increased by 35%, the percentage of commercial contract studies recruited to time and target has decreased slightly in 2014/15 but on current data is predicted to rise again in 2015/16.</a:t>
            </a:r>
          </a:p>
          <a:p>
            <a:pPr marL="171450" indent="-171450">
              <a:buFont typeface="Arial" panose="020B0604020202020204" pitchFamily="34" charset="0"/>
              <a:buChar char="•"/>
            </a:pPr>
            <a:r>
              <a:rPr lang="en-GB" sz="1200" b="0" i="0" u="none" strike="noStrike" kern="1200" baseline="0" dirty="0" smtClean="0">
                <a:solidFill>
                  <a:schemeClr val="tx1"/>
                </a:solidFill>
                <a:latin typeface="+mn-lt"/>
                <a:ea typeface="+mn-ea"/>
                <a:cs typeface="+mn-cs"/>
              </a:rPr>
              <a:t>26% more studies closed in 2014/15 compared to 2013/14 </a:t>
            </a:r>
          </a:p>
          <a:p>
            <a:endParaRPr lang="en-GB" baseline="0" dirty="0" smtClean="0"/>
          </a:p>
        </p:txBody>
      </p:sp>
      <p:sp>
        <p:nvSpPr>
          <p:cNvPr id="4" name="Slide Number Placeholder 3"/>
          <p:cNvSpPr>
            <a:spLocks noGrp="1"/>
          </p:cNvSpPr>
          <p:nvPr>
            <p:ph type="sldNum" sz="quarter" idx="10"/>
          </p:nvPr>
        </p:nvSpPr>
        <p:spPr/>
        <p:txBody>
          <a:bodyPr/>
          <a:lstStyle/>
          <a:p>
            <a:fld id="{D871D9E4-BD0A-4A9F-9908-2D22FF64DE4F}" type="slidenum">
              <a:rPr lang="en-GB" smtClean="0">
                <a:solidFill>
                  <a:prstClr val="black"/>
                </a:solidFill>
              </a:rPr>
              <a:pPr/>
              <a:t>17</a:t>
            </a:fld>
            <a:endParaRPr lang="en-GB">
              <a:solidFill>
                <a:prstClr val="black"/>
              </a:solidFill>
            </a:endParaRPr>
          </a:p>
        </p:txBody>
      </p:sp>
    </p:spTree>
    <p:extLst>
      <p:ext uri="{BB962C8B-B14F-4D97-AF65-F5344CB8AC3E}">
        <p14:creationId xmlns:p14="http://schemas.microsoft.com/office/powerpoint/2010/main" val="29425502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All stats on the slide</a:t>
            </a:r>
          </a:p>
          <a:p>
            <a:endParaRPr lang="en-GB" baseline="0" dirty="0" smtClean="0"/>
          </a:p>
          <a:p>
            <a:r>
              <a:rPr lang="en-GB" baseline="0" dirty="0" smtClean="0"/>
              <a:t>May need to explain I/II and II/III classification</a:t>
            </a:r>
          </a:p>
          <a:p>
            <a:endParaRPr lang="en-GB" baseline="0" dirty="0" smtClean="0"/>
          </a:p>
          <a:p>
            <a:endParaRPr lang="en-GB" baseline="0" dirty="0" smtClean="0"/>
          </a:p>
          <a:p>
            <a:endParaRPr lang="en-GB" baseline="0" dirty="0" smtClean="0"/>
          </a:p>
          <a:p>
            <a:endParaRPr lang="en-GB" baseline="0" dirty="0" smtClean="0"/>
          </a:p>
        </p:txBody>
      </p:sp>
      <p:sp>
        <p:nvSpPr>
          <p:cNvPr id="4" name="Slide Number Placeholder 3"/>
          <p:cNvSpPr>
            <a:spLocks noGrp="1"/>
          </p:cNvSpPr>
          <p:nvPr>
            <p:ph type="sldNum" sz="quarter" idx="10"/>
          </p:nvPr>
        </p:nvSpPr>
        <p:spPr/>
        <p:txBody>
          <a:bodyPr/>
          <a:lstStyle/>
          <a:p>
            <a:fld id="{D871D9E4-BD0A-4A9F-9908-2D22FF64DE4F}" type="slidenum">
              <a:rPr lang="en-GB" smtClean="0">
                <a:solidFill>
                  <a:prstClr val="black"/>
                </a:solidFill>
              </a:rPr>
              <a:pPr/>
              <a:t>18</a:t>
            </a:fld>
            <a:endParaRPr lang="en-GB">
              <a:solidFill>
                <a:prstClr val="black"/>
              </a:solidFill>
            </a:endParaRPr>
          </a:p>
        </p:txBody>
      </p:sp>
    </p:spTree>
    <p:extLst>
      <p:ext uri="{BB962C8B-B14F-4D97-AF65-F5344CB8AC3E}">
        <p14:creationId xmlns:p14="http://schemas.microsoft.com/office/powerpoint/2010/main" val="16602720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Gives an indication of numbers of CROs we have been working with</a:t>
            </a:r>
          </a:p>
          <a:p>
            <a:endParaRPr lang="en-GB" baseline="0" dirty="0" smtClean="0"/>
          </a:p>
          <a:p>
            <a:r>
              <a:rPr lang="en-GB" baseline="0" dirty="0" smtClean="0"/>
              <a:t>(all CROs)</a:t>
            </a:r>
          </a:p>
          <a:p>
            <a:endParaRPr lang="en-GB" baseline="0" dirty="0" smtClean="0"/>
          </a:p>
          <a:p>
            <a:r>
              <a:rPr lang="en-GB" baseline="0" dirty="0" smtClean="0"/>
              <a:t>Explain we support CROs in same way as companies</a:t>
            </a:r>
          </a:p>
          <a:p>
            <a:endParaRPr lang="en-GB" baseline="0" dirty="0" smtClean="0"/>
          </a:p>
        </p:txBody>
      </p:sp>
      <p:sp>
        <p:nvSpPr>
          <p:cNvPr id="4" name="Slide Number Placeholder 3"/>
          <p:cNvSpPr>
            <a:spLocks noGrp="1"/>
          </p:cNvSpPr>
          <p:nvPr>
            <p:ph type="sldNum" sz="quarter" idx="10"/>
          </p:nvPr>
        </p:nvSpPr>
        <p:spPr/>
        <p:txBody>
          <a:bodyPr/>
          <a:lstStyle/>
          <a:p>
            <a:fld id="{825C5DCC-32C4-4365-83F7-22F99F09A1BF}" type="slidenum">
              <a:rPr lang="en-GB" smtClean="0"/>
              <a:t>19</a:t>
            </a:fld>
            <a:endParaRPr lang="en-GB"/>
          </a:p>
        </p:txBody>
      </p:sp>
    </p:spTree>
    <p:extLst>
      <p:ext uri="{BB962C8B-B14F-4D97-AF65-F5344CB8AC3E}">
        <p14:creationId xmlns:p14="http://schemas.microsoft.com/office/powerpoint/2010/main" val="14263083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25C5DCC-32C4-4365-83F7-22F99F09A1BF}" type="slidenum">
              <a:rPr lang="en-GB" smtClean="0"/>
              <a:t>20</a:t>
            </a:fld>
            <a:endParaRPr lang="en-GB"/>
          </a:p>
        </p:txBody>
      </p:sp>
    </p:spTree>
    <p:extLst>
      <p:ext uri="{BB962C8B-B14F-4D97-AF65-F5344CB8AC3E}">
        <p14:creationId xmlns:p14="http://schemas.microsoft.com/office/powerpoint/2010/main" val="34819418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Long term, real-world examination of the safety and effectiveness of </a:t>
            </a:r>
            <a:r>
              <a:rPr lang="en-GB" dirty="0" err="1" smtClean="0"/>
              <a:t>Lucentis</a:t>
            </a:r>
            <a:r>
              <a:rPr lang="en-GB" dirty="0" smtClean="0"/>
              <a:t>, used for a variety of retinal problems. </a:t>
            </a:r>
          </a:p>
          <a:p>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Approximately 30,000 patients were recruited world-wide with over 11,162 coming from the UK from 49 sites demonstrating the Specialty can recruit from a wide range of sites across the UK.</a:t>
            </a:r>
          </a:p>
          <a:p>
            <a:endParaRPr lang="en-GB" dirty="0" smtClean="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-Top 2 recruiting sites globally were UK sites;</a:t>
            </a:r>
            <a:r>
              <a:rPr lang="en-GB" baseline="0" dirty="0" smtClean="0"/>
              <a:t> </a:t>
            </a:r>
            <a:r>
              <a:rPr lang="en-GB" sz="1200" kern="1200" dirty="0" err="1" smtClean="0">
                <a:solidFill>
                  <a:schemeClr val="tx1"/>
                </a:solidFill>
                <a:effectLst/>
                <a:latin typeface="+mn-lt"/>
                <a:ea typeface="+mn-ea"/>
                <a:cs typeface="+mn-cs"/>
              </a:rPr>
              <a:t>Moorfields</a:t>
            </a:r>
            <a:r>
              <a:rPr lang="en-GB" sz="1200" kern="1200" dirty="0" smtClean="0">
                <a:solidFill>
                  <a:schemeClr val="tx1"/>
                </a:solidFill>
                <a:effectLst/>
                <a:latin typeface="+mn-lt"/>
                <a:ea typeface="+mn-ea"/>
                <a:cs typeface="+mn-cs"/>
              </a:rPr>
              <a:t> Eye Hospital (795 </a:t>
            </a:r>
            <a:r>
              <a:rPr lang="en-GB" sz="1200" kern="1200" dirty="0" err="1" smtClean="0">
                <a:solidFill>
                  <a:schemeClr val="tx1"/>
                </a:solidFill>
                <a:effectLst/>
                <a:latin typeface="+mn-lt"/>
                <a:ea typeface="+mn-ea"/>
                <a:cs typeface="+mn-cs"/>
              </a:rPr>
              <a:t>nAMD</a:t>
            </a:r>
            <a:r>
              <a:rPr lang="en-GB" sz="1200" kern="1200" dirty="0" smtClean="0">
                <a:solidFill>
                  <a:schemeClr val="tx1"/>
                </a:solidFill>
                <a:effectLst/>
                <a:latin typeface="+mn-lt"/>
                <a:ea typeface="+mn-ea"/>
                <a:cs typeface="+mn-cs"/>
              </a:rPr>
              <a:t> patients)  and Frimley Park Hospital (587 </a:t>
            </a:r>
            <a:r>
              <a:rPr lang="en-GB" sz="1200" kern="1200" dirty="0" err="1" smtClean="0">
                <a:solidFill>
                  <a:schemeClr val="tx1"/>
                </a:solidFill>
                <a:effectLst/>
                <a:latin typeface="+mn-lt"/>
                <a:ea typeface="+mn-ea"/>
                <a:cs typeface="+mn-cs"/>
              </a:rPr>
              <a:t>nAMD</a:t>
            </a:r>
            <a:r>
              <a:rPr lang="en-GB" sz="1200" kern="1200" dirty="0" smtClean="0">
                <a:solidFill>
                  <a:schemeClr val="tx1"/>
                </a:solidFill>
                <a:effectLst/>
                <a:latin typeface="+mn-lt"/>
                <a:ea typeface="+mn-ea"/>
                <a:cs typeface="+mn-cs"/>
              </a:rPr>
              <a:t>)</a:t>
            </a:r>
            <a:endParaRPr lang="en-GB" dirty="0" smtClean="0">
              <a:effectLst/>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-7 out of top 10 recruiting sites were from the UK.</a:t>
            </a:r>
          </a:p>
          <a:p>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Study success demonstrates collaborative working between network, company and clinical community.</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endParaRPr lang="en-GB" dirty="0"/>
          </a:p>
        </p:txBody>
      </p:sp>
      <p:sp>
        <p:nvSpPr>
          <p:cNvPr id="4" name="Slide Number Placeholder 3"/>
          <p:cNvSpPr>
            <a:spLocks noGrp="1"/>
          </p:cNvSpPr>
          <p:nvPr>
            <p:ph type="sldNum" sz="quarter" idx="10"/>
          </p:nvPr>
        </p:nvSpPr>
        <p:spPr/>
        <p:txBody>
          <a:bodyPr/>
          <a:lstStyle/>
          <a:p>
            <a:fld id="{CDD41E06-F67A-4BF7-BB49-68AF4FC1CB9A}" type="slidenum">
              <a:rPr lang="en-GB" smtClean="0"/>
              <a:t>21</a:t>
            </a:fld>
            <a:endParaRPr lang="en-GB"/>
          </a:p>
        </p:txBody>
      </p:sp>
    </p:spTree>
    <p:extLst>
      <p:ext uri="{BB962C8B-B14F-4D97-AF65-F5344CB8AC3E}">
        <p14:creationId xmlns:p14="http://schemas.microsoft.com/office/powerpoint/2010/main" val="12199243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slide fades to reveal the text</a:t>
            </a:r>
          </a:p>
          <a:p>
            <a:endParaRPr lang="en-GB" dirty="0" smtClean="0"/>
          </a:p>
          <a:p>
            <a:r>
              <a:rPr lang="en-GB" dirty="0" smtClean="0"/>
              <a:t>Urgent public heath outbreaks can cause serious risk to human health. </a:t>
            </a:r>
          </a:p>
          <a:p>
            <a:endParaRPr lang="en-GB" dirty="0" smtClean="0"/>
          </a:p>
          <a:p>
            <a:r>
              <a:rPr lang="en-GB" dirty="0" smtClean="0"/>
              <a:t>The Clinical Research Network has an urgent public health plan in place to ensure that urgent public health studies can be set-up and delivered quickly and effectively including:- </a:t>
            </a:r>
          </a:p>
          <a:p>
            <a:endParaRPr lang="en-GB" dirty="0" smtClean="0"/>
          </a:p>
          <a:p>
            <a:pPr marL="285750" indent="-285750">
              <a:buFont typeface="Arial" panose="020B0604020202020204" pitchFamily="34" charset="0"/>
              <a:buChar char="•"/>
            </a:pPr>
            <a:r>
              <a:rPr lang="en-GB" dirty="0" smtClean="0"/>
              <a:t>Initiation and identification of relevant studies </a:t>
            </a:r>
          </a:p>
          <a:p>
            <a:pPr marL="285750" indent="-285750">
              <a:buFont typeface="Arial" panose="020B0604020202020204" pitchFamily="34" charset="0"/>
              <a:buChar char="•"/>
            </a:pPr>
            <a:r>
              <a:rPr lang="en-GB" dirty="0" smtClean="0"/>
              <a:t>Expediting study approvals and eligibility for Network support </a:t>
            </a:r>
          </a:p>
          <a:p>
            <a:pPr marL="285750" indent="-285750">
              <a:buFont typeface="Arial" panose="020B0604020202020204" pitchFamily="34" charset="0"/>
              <a:buChar char="•"/>
            </a:pPr>
            <a:r>
              <a:rPr lang="en-GB" dirty="0" smtClean="0"/>
              <a:t>Local and national plans for delivering urgent public health studies including a pre identified clinical lead for each region</a:t>
            </a:r>
          </a:p>
          <a:p>
            <a:pPr marL="285750" indent="-285750">
              <a:buFont typeface="Arial" panose="020B0604020202020204" pitchFamily="34" charset="0"/>
              <a:buChar char="•"/>
            </a:pPr>
            <a:r>
              <a:rPr lang="en-GB" dirty="0" smtClean="0"/>
              <a:t>On-going reporting and monitoring arrangements </a:t>
            </a:r>
            <a:endParaRPr lang="en-GB" dirty="0"/>
          </a:p>
        </p:txBody>
      </p:sp>
      <p:sp>
        <p:nvSpPr>
          <p:cNvPr id="4" name="Slide Number Placeholder 3"/>
          <p:cNvSpPr>
            <a:spLocks noGrp="1"/>
          </p:cNvSpPr>
          <p:nvPr>
            <p:ph type="sldNum" sz="quarter" idx="10"/>
          </p:nvPr>
        </p:nvSpPr>
        <p:spPr/>
        <p:txBody>
          <a:bodyPr/>
          <a:lstStyle/>
          <a:p>
            <a:fld id="{CDD41E06-F67A-4BF7-BB49-68AF4FC1CB9A}" type="slidenum">
              <a:rPr lang="en-GB" smtClean="0"/>
              <a:t>22</a:t>
            </a:fld>
            <a:endParaRPr lang="en-GB"/>
          </a:p>
        </p:txBody>
      </p:sp>
    </p:spTree>
    <p:extLst>
      <p:ext uri="{BB962C8B-B14F-4D97-AF65-F5344CB8AC3E}">
        <p14:creationId xmlns:p14="http://schemas.microsoft.com/office/powerpoint/2010/main" val="12219358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DD41E06-F67A-4BF7-BB49-68AF4FC1CB9A}" type="slidenum">
              <a:rPr lang="en-GB" smtClean="0"/>
              <a:t>23</a:t>
            </a:fld>
            <a:endParaRPr lang="en-GB"/>
          </a:p>
        </p:txBody>
      </p:sp>
    </p:spTree>
    <p:extLst>
      <p:ext uri="{BB962C8B-B14F-4D97-AF65-F5344CB8AC3E}">
        <p14:creationId xmlns:p14="http://schemas.microsoft.com/office/powerpoint/2010/main" val="16097830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25C5DCC-32C4-4365-83F7-22F99F09A1BF}" type="slidenum">
              <a:rPr lang="en-GB" smtClean="0"/>
              <a:t>24</a:t>
            </a:fld>
            <a:endParaRPr lang="en-GB"/>
          </a:p>
        </p:txBody>
      </p:sp>
    </p:spTree>
    <p:extLst>
      <p:ext uri="{BB962C8B-B14F-4D97-AF65-F5344CB8AC3E}">
        <p14:creationId xmlns:p14="http://schemas.microsoft.com/office/powerpoint/2010/main" val="27532825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DD41E06-F67A-4BF7-BB49-68AF4FC1CB9A}" type="slidenum">
              <a:rPr lang="en-GB" smtClean="0"/>
              <a:t>25</a:t>
            </a:fld>
            <a:endParaRPr lang="en-GB"/>
          </a:p>
        </p:txBody>
      </p:sp>
    </p:spTree>
    <p:extLst>
      <p:ext uri="{BB962C8B-B14F-4D97-AF65-F5344CB8AC3E}">
        <p14:creationId xmlns:p14="http://schemas.microsoft.com/office/powerpoint/2010/main" val="17892964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DD41E06-F67A-4BF7-BB49-68AF4FC1CB9A}" type="slidenum">
              <a:rPr lang="en-GB" smtClean="0"/>
              <a:t>26</a:t>
            </a:fld>
            <a:endParaRPr lang="en-GB"/>
          </a:p>
        </p:txBody>
      </p:sp>
    </p:spTree>
    <p:extLst>
      <p:ext uri="{BB962C8B-B14F-4D97-AF65-F5344CB8AC3E}">
        <p14:creationId xmlns:p14="http://schemas.microsoft.com/office/powerpoint/2010/main" val="20078393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Presenter</a:t>
            </a:r>
            <a:r>
              <a:rPr lang="en-GB" baseline="0" dirty="0" smtClean="0"/>
              <a:t> to link our services to the performance.</a:t>
            </a:r>
          </a:p>
          <a:p>
            <a:endParaRPr lang="en-GB" baseline="0" dirty="0" smtClean="0"/>
          </a:p>
          <a:p>
            <a:r>
              <a:rPr lang="en-GB" b="1" dirty="0" smtClean="0">
                <a:solidFill>
                  <a:srgbClr val="FF0000"/>
                </a:solidFill>
              </a:rPr>
              <a:t>Early feedback service</a:t>
            </a:r>
          </a:p>
          <a:p>
            <a:pPr lvl="1"/>
            <a:r>
              <a:rPr lang="en-GB" dirty="0" smtClean="0"/>
              <a:t>Will your protocol or draft work in the UK National Health Service</a:t>
            </a:r>
          </a:p>
          <a:p>
            <a:r>
              <a:rPr lang="en-GB" b="1" dirty="0" smtClean="0">
                <a:solidFill>
                  <a:srgbClr val="FF0000"/>
                </a:solidFill>
              </a:rPr>
              <a:t>Site intelligence</a:t>
            </a:r>
          </a:p>
          <a:p>
            <a:pPr lvl="1"/>
            <a:r>
              <a:rPr lang="en-GB" dirty="0" smtClean="0"/>
              <a:t>Use of NHS datasets, combined with our own intelligence on individual site performance, to complement your own feasibility</a:t>
            </a:r>
          </a:p>
          <a:p>
            <a:r>
              <a:rPr lang="en-GB" b="1" dirty="0" smtClean="0">
                <a:solidFill>
                  <a:srgbClr val="FF0000"/>
                </a:solidFill>
              </a:rPr>
              <a:t>Site selection service</a:t>
            </a:r>
          </a:p>
          <a:p>
            <a:pPr lvl="1"/>
            <a:r>
              <a:rPr lang="en-GB" dirty="0" smtClean="0"/>
              <a:t>Drawing on 1,000+ primed investigators across all therapy areas, with up-to-the-minute knowledge of patient pathways, study site capacity, availability of local resources </a:t>
            </a:r>
            <a:r>
              <a:rPr lang="en-GB" dirty="0" err="1" smtClean="0"/>
              <a:t>etc</a:t>
            </a:r>
            <a:endParaRPr lang="en-GB" dirty="0" smtClean="0"/>
          </a:p>
        </p:txBody>
      </p:sp>
      <p:sp>
        <p:nvSpPr>
          <p:cNvPr id="4" name="Slide Number Placeholder 3"/>
          <p:cNvSpPr>
            <a:spLocks noGrp="1"/>
          </p:cNvSpPr>
          <p:nvPr>
            <p:ph type="sldNum" sz="quarter" idx="10"/>
          </p:nvPr>
        </p:nvSpPr>
        <p:spPr/>
        <p:txBody>
          <a:bodyPr/>
          <a:lstStyle/>
          <a:p>
            <a:fld id="{825C5DCC-32C4-4365-83F7-22F99F09A1BF}" type="slidenum">
              <a:rPr lang="en-GB" smtClean="0"/>
              <a:t>27</a:t>
            </a:fld>
            <a:endParaRPr lang="en-GB"/>
          </a:p>
        </p:txBody>
      </p:sp>
    </p:spTree>
    <p:extLst>
      <p:ext uri="{BB962C8B-B14F-4D97-AF65-F5344CB8AC3E}">
        <p14:creationId xmlns:p14="http://schemas.microsoft.com/office/powerpoint/2010/main" val="13063333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Self explanatory- tools to drive down</a:t>
            </a:r>
            <a:r>
              <a:rPr lang="en-GB" baseline="0" dirty="0" smtClean="0"/>
              <a:t> start up timelines (link to earlier performance slide of start up timelines)</a:t>
            </a:r>
            <a:endParaRPr lang="en-GB" dirty="0"/>
          </a:p>
        </p:txBody>
      </p:sp>
      <p:sp>
        <p:nvSpPr>
          <p:cNvPr id="4" name="Slide Number Placeholder 3"/>
          <p:cNvSpPr>
            <a:spLocks noGrp="1"/>
          </p:cNvSpPr>
          <p:nvPr>
            <p:ph type="sldNum" sz="quarter" idx="10"/>
          </p:nvPr>
        </p:nvSpPr>
        <p:spPr/>
        <p:txBody>
          <a:bodyPr/>
          <a:lstStyle/>
          <a:p>
            <a:fld id="{D871D9E4-BD0A-4A9F-9908-2D22FF64DE4F}" type="slidenum">
              <a:rPr lang="en-GB" smtClean="0"/>
              <a:t>28</a:t>
            </a:fld>
            <a:endParaRPr lang="en-GB"/>
          </a:p>
        </p:txBody>
      </p:sp>
    </p:spTree>
    <p:extLst>
      <p:ext uri="{BB962C8B-B14F-4D97-AF65-F5344CB8AC3E}">
        <p14:creationId xmlns:p14="http://schemas.microsoft.com/office/powerpoint/2010/main" val="25213224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Self explanatory-</a:t>
            </a:r>
            <a:r>
              <a:rPr lang="en-GB" baseline="0" dirty="0" smtClean="0"/>
              <a:t> focus on performance management. </a:t>
            </a:r>
          </a:p>
          <a:p>
            <a:endParaRPr lang="en-GB" baseline="0" dirty="0" smtClean="0"/>
          </a:p>
          <a:p>
            <a:r>
              <a:rPr lang="en-GB" baseline="0" dirty="0" smtClean="0"/>
              <a:t>Highlight RAG reports and active performance management of our studies. </a:t>
            </a:r>
            <a:endParaRPr lang="en-GB" dirty="0"/>
          </a:p>
        </p:txBody>
      </p:sp>
      <p:sp>
        <p:nvSpPr>
          <p:cNvPr id="4" name="Slide Number Placeholder 3"/>
          <p:cNvSpPr>
            <a:spLocks noGrp="1"/>
          </p:cNvSpPr>
          <p:nvPr>
            <p:ph type="sldNum" sz="quarter" idx="10"/>
          </p:nvPr>
        </p:nvSpPr>
        <p:spPr/>
        <p:txBody>
          <a:bodyPr/>
          <a:lstStyle/>
          <a:p>
            <a:fld id="{D871D9E4-BD0A-4A9F-9908-2D22FF64DE4F}" type="slidenum">
              <a:rPr lang="en-GB" smtClean="0"/>
              <a:t>29</a:t>
            </a:fld>
            <a:endParaRPr lang="en-GB"/>
          </a:p>
        </p:txBody>
      </p:sp>
    </p:spTree>
    <p:extLst>
      <p:ext uri="{BB962C8B-B14F-4D97-AF65-F5344CB8AC3E}">
        <p14:creationId xmlns:p14="http://schemas.microsoft.com/office/powerpoint/2010/main" val="2690702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Self explanatory</a:t>
            </a:r>
          </a:p>
          <a:p>
            <a:endParaRPr lang="en-GB" dirty="0" smtClean="0"/>
          </a:p>
          <a:p>
            <a:r>
              <a:rPr lang="en-GB" dirty="0" smtClean="0"/>
              <a:t>Free</a:t>
            </a:r>
            <a:r>
              <a:rPr lang="en-GB" baseline="0" dirty="0" smtClean="0"/>
              <a:t> of charge training for staff working on clinical trials</a:t>
            </a:r>
          </a:p>
          <a:p>
            <a:endParaRPr lang="en-GB" baseline="0" dirty="0" smtClean="0"/>
          </a:p>
          <a:p>
            <a:pPr rtl="0"/>
            <a:r>
              <a:rPr lang="en-GB" dirty="0" err="1"/>
              <a:t>TransCelerate</a:t>
            </a:r>
            <a:r>
              <a:rPr lang="en-GB" dirty="0"/>
              <a:t> </a:t>
            </a:r>
            <a:r>
              <a:rPr lang="en-GB" dirty="0" err="1"/>
              <a:t>BioPharma</a:t>
            </a:r>
            <a:r>
              <a:rPr lang="en-GB" dirty="0"/>
              <a:t> Inc. is a collaboration of global life-sciences industry companies which aims to find solutions to common issues facing pharmaceutical and biotechnology companies and further improve patient safety, with the goal of delivering more high quality medicines to patients. </a:t>
            </a:r>
            <a:endParaRPr lang="en-GB" b="0" dirty="0" smtClean="0">
              <a:effectLst/>
            </a:endParaRPr>
          </a:p>
          <a:p>
            <a:pPr rtl="0"/>
            <a:r>
              <a:rPr lang="en-GB" dirty="0" smtClean="0"/>
              <a:t/>
            </a:r>
            <a:br>
              <a:rPr lang="en-GB" dirty="0" smtClean="0"/>
            </a:br>
            <a:r>
              <a:rPr lang="en-GB" dirty="0" err="1"/>
              <a:t>TransCelerate</a:t>
            </a:r>
            <a:r>
              <a:rPr lang="en-GB" dirty="0"/>
              <a:t> members, (which includes companies such as GSK, Pfizer and Roche), have developed guidelines for GCP training standards for research teams - those medical, nursing and clinical support staff delivering the clinical research studies.</a:t>
            </a:r>
            <a:endParaRPr lang="en-GB" b="0" dirty="0" smtClean="0">
              <a:effectLst/>
            </a:endParaRPr>
          </a:p>
          <a:p>
            <a:r>
              <a:rPr lang="en-GB" dirty="0" smtClean="0"/>
              <a:t/>
            </a:r>
            <a:br>
              <a:rPr lang="en-GB" dirty="0" smtClean="0"/>
            </a:br>
            <a:r>
              <a:rPr lang="en-GB" dirty="0"/>
              <a:t>Training providers meeting the GCP criteria set out in the guidelines are added to a list of mutually recognised providers. The Clinical Research Network has recently been added to this list.</a:t>
            </a:r>
          </a:p>
        </p:txBody>
      </p:sp>
      <p:sp>
        <p:nvSpPr>
          <p:cNvPr id="4" name="Slide Number Placeholder 3"/>
          <p:cNvSpPr>
            <a:spLocks noGrp="1"/>
          </p:cNvSpPr>
          <p:nvPr>
            <p:ph type="sldNum" sz="quarter" idx="10"/>
          </p:nvPr>
        </p:nvSpPr>
        <p:spPr/>
        <p:txBody>
          <a:bodyPr/>
          <a:lstStyle/>
          <a:p>
            <a:fld id="{D871D9E4-BD0A-4A9F-9908-2D22FF64DE4F}" type="slidenum">
              <a:rPr lang="en-GB" smtClean="0"/>
              <a:t>30</a:t>
            </a:fld>
            <a:endParaRPr lang="en-GB"/>
          </a:p>
        </p:txBody>
      </p:sp>
    </p:spTree>
    <p:extLst>
      <p:ext uri="{BB962C8B-B14F-4D97-AF65-F5344CB8AC3E}">
        <p14:creationId xmlns:p14="http://schemas.microsoft.com/office/powerpoint/2010/main" val="2690702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691" indent="-177691">
              <a:buFont typeface="Arial" panose="020B0604020202020204" pitchFamily="34" charset="0"/>
              <a:buChar char="•"/>
            </a:pPr>
            <a:endParaRPr lang="en-GB" dirty="0"/>
          </a:p>
          <a:p>
            <a:r>
              <a:rPr lang="en-GB" dirty="0" smtClean="0"/>
              <a:t>May want to</a:t>
            </a:r>
            <a:r>
              <a:rPr lang="en-GB" baseline="0" dirty="0" smtClean="0"/>
              <a:t> allude to some of the strategic partners and alliances here – depending on time</a:t>
            </a:r>
          </a:p>
          <a:p>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smtClean="0"/>
              <a:t>Last bullet point to reinforce that not standing still or resting on laurels – constantly moving forward</a:t>
            </a:r>
            <a:endParaRPr lang="en-GB" smtClean="0"/>
          </a:p>
          <a:p>
            <a:endParaRPr lang="en-GB" dirty="0"/>
          </a:p>
        </p:txBody>
      </p:sp>
      <p:sp>
        <p:nvSpPr>
          <p:cNvPr id="4" name="Slide Number Placeholder 3"/>
          <p:cNvSpPr>
            <a:spLocks noGrp="1"/>
          </p:cNvSpPr>
          <p:nvPr>
            <p:ph type="sldNum" sz="quarter" idx="10"/>
          </p:nvPr>
        </p:nvSpPr>
        <p:spPr/>
        <p:txBody>
          <a:bodyPr/>
          <a:lstStyle/>
          <a:p>
            <a:fld id="{D871D9E4-BD0A-4A9F-9908-2D22FF64DE4F}" type="slidenum">
              <a:rPr lang="en-GB" smtClean="0">
                <a:solidFill>
                  <a:prstClr val="black"/>
                </a:solidFill>
              </a:rPr>
              <a:pPr/>
              <a:t>32</a:t>
            </a:fld>
            <a:endParaRPr lang="en-GB">
              <a:solidFill>
                <a:prstClr val="black"/>
              </a:solidFill>
            </a:endParaRPr>
          </a:p>
        </p:txBody>
      </p:sp>
    </p:spTree>
    <p:extLst>
      <p:ext uri="{BB962C8B-B14F-4D97-AF65-F5344CB8AC3E}">
        <p14:creationId xmlns:p14="http://schemas.microsoft.com/office/powerpoint/2010/main" val="32993212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One way into our system - </a:t>
            </a:r>
            <a:endParaRPr lang="en-GB" dirty="0"/>
          </a:p>
        </p:txBody>
      </p:sp>
      <p:sp>
        <p:nvSpPr>
          <p:cNvPr id="4" name="Slide Number Placeholder 3"/>
          <p:cNvSpPr>
            <a:spLocks noGrp="1"/>
          </p:cNvSpPr>
          <p:nvPr>
            <p:ph type="sldNum" sz="quarter" idx="10"/>
          </p:nvPr>
        </p:nvSpPr>
        <p:spPr/>
        <p:txBody>
          <a:bodyPr/>
          <a:lstStyle/>
          <a:p>
            <a:fld id="{825C5DCC-32C4-4365-83F7-22F99F09A1BF}" type="slidenum">
              <a:rPr lang="en-GB" smtClean="0"/>
              <a:t>33</a:t>
            </a:fld>
            <a:endParaRPr lang="en-GB"/>
          </a:p>
        </p:txBody>
      </p:sp>
    </p:spTree>
    <p:extLst>
      <p:ext uri="{BB962C8B-B14F-4D97-AF65-F5344CB8AC3E}">
        <p14:creationId xmlns:p14="http://schemas.microsoft.com/office/powerpoint/2010/main" val="42330522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lgn="l">
              <a:defRPr sz="3600">
                <a:latin typeface="+mn-lt"/>
              </a:defRPr>
            </a:lvl1pPr>
          </a:lstStyle>
          <a:p>
            <a:r>
              <a:rPr lang="en-US" smtClean="0"/>
              <a:t>Click to edit Master title style</a:t>
            </a:r>
            <a:endParaRPr lang="en-US" dirty="0"/>
          </a:p>
        </p:txBody>
      </p:sp>
      <p:sp>
        <p:nvSpPr>
          <p:cNvPr id="3" name="Subtitle 2"/>
          <p:cNvSpPr>
            <a:spLocks noGrp="1"/>
          </p:cNvSpPr>
          <p:nvPr>
            <p:ph type="subTitle" idx="1" hasCustomPrompt="1"/>
          </p:nvPr>
        </p:nvSpPr>
        <p:spPr>
          <a:xfrm>
            <a:off x="683568" y="3212976"/>
            <a:ext cx="7776864" cy="936104"/>
          </a:xfrm>
        </p:spPr>
        <p:txBody>
          <a:bodyPr>
            <a:normAutofit/>
          </a:bodyPr>
          <a:lstStyle>
            <a:lvl1pPr marL="0" indent="0" algn="l">
              <a:buNone/>
              <a:defRPr sz="280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style</a:t>
            </a:r>
            <a:endParaRPr lang="en-US" dirty="0"/>
          </a:p>
        </p:txBody>
      </p:sp>
      <p:sp>
        <p:nvSpPr>
          <p:cNvPr id="4" name="Date Placeholder 3"/>
          <p:cNvSpPr>
            <a:spLocks noGrp="1"/>
          </p:cNvSpPr>
          <p:nvPr>
            <p:ph type="dt" sz="half" idx="10"/>
          </p:nvPr>
        </p:nvSpPr>
        <p:spPr/>
        <p:txBody>
          <a:bodyPr/>
          <a:lstStyle/>
          <a:p>
            <a:fld id="{D763724C-E7A2-4A6D-A4BD-CDB6C1C03172}" type="datetimeFigureOut">
              <a:rPr lang="en-US" smtClean="0">
                <a:solidFill>
                  <a:prstClr val="black">
                    <a:tint val="75000"/>
                  </a:prstClr>
                </a:solidFill>
              </a:rPr>
              <a:pPr/>
              <a:t>7/27/2016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4A3A10D-7D5E-4932-A76F-CD1632FD3D96}" type="slidenum">
              <a:rPr lang="en-US" smtClean="0">
                <a:solidFill>
                  <a:prstClr val="black">
                    <a:tint val="75000"/>
                  </a:prstClr>
                </a:solidFill>
              </a:rPr>
              <a:pPr/>
              <a:t>‹#›</a:t>
            </a:fld>
            <a:endParaRPr lang="en-US">
              <a:solidFill>
                <a:prstClr val="black">
                  <a:tint val="75000"/>
                </a:prstClr>
              </a:solidFill>
            </a:endParaRPr>
          </a:p>
        </p:txBody>
      </p:sp>
      <p:pic>
        <p:nvPicPr>
          <p:cNvPr id="11" name="Picture 2" descr="C:\Users\fenny.gkiafi\Downloads\NIHR_colour_bar.png"/>
          <p:cNvPicPr>
            <a:picLocks noChangeAspect="1" noChangeArrowheads="1"/>
          </p:cNvPicPr>
          <p:nvPr userDrawn="1"/>
        </p:nvPicPr>
        <p:blipFill>
          <a:blip r:embed="rId2" cstate="print"/>
          <a:srcRect l="4669" t="30636" r="4613" b="30059"/>
          <a:stretch>
            <a:fillRect/>
          </a:stretch>
        </p:blipFill>
        <p:spPr bwMode="auto">
          <a:xfrm>
            <a:off x="0" y="-27384"/>
            <a:ext cx="9144000" cy="476672"/>
          </a:xfrm>
          <a:prstGeom prst="rect">
            <a:avLst/>
          </a:prstGeom>
          <a:noFill/>
        </p:spPr>
      </p:pic>
      <p:pic>
        <p:nvPicPr>
          <p:cNvPr id="12" name="Picture 9" descr="nihrcolb_logo"/>
          <p:cNvPicPr>
            <a:picLocks noChangeAspect="1" noChangeArrowheads="1"/>
          </p:cNvPicPr>
          <p:nvPr userDrawn="1"/>
        </p:nvPicPr>
        <p:blipFill>
          <a:blip r:embed="rId3" cstate="print"/>
          <a:srcRect/>
          <a:stretch>
            <a:fillRect/>
          </a:stretch>
        </p:blipFill>
        <p:spPr bwMode="auto">
          <a:xfrm>
            <a:off x="7006504" y="689440"/>
            <a:ext cx="1871440" cy="651328"/>
          </a:xfrm>
          <a:prstGeom prst="rect">
            <a:avLst/>
          </a:prstGeom>
          <a:noFill/>
        </p:spPr>
      </p:pic>
    </p:spTree>
    <p:extLst>
      <p:ext uri="{BB962C8B-B14F-4D97-AF65-F5344CB8AC3E}">
        <p14:creationId xmlns:p14="http://schemas.microsoft.com/office/powerpoint/2010/main" val="4091736368"/>
      </p:ext>
    </p:extLst>
  </p:cSld>
  <p:clrMapOvr>
    <a:masterClrMapping/>
  </p:clrMapOvr>
  <p:timing>
    <p:tnLst>
      <p:par>
        <p:cTn id="1" dur="indefinite" restart="never" nodeType="tmRoot"/>
      </p:par>
    </p:tnLst>
  </p:timing>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7" name="Picture 2" descr="C:\Users\fenny.gkiafi\Downloads\NIHR_colour_bar.png"/>
          <p:cNvPicPr>
            <a:picLocks noChangeAspect="1" noChangeArrowheads="1"/>
          </p:cNvPicPr>
          <p:nvPr userDrawn="1"/>
        </p:nvPicPr>
        <p:blipFill>
          <a:blip r:embed="rId2" cstate="print"/>
          <a:srcRect l="4669" t="30636" r="4613" b="30059"/>
          <a:stretch>
            <a:fillRect/>
          </a:stretch>
        </p:blipFill>
        <p:spPr bwMode="auto">
          <a:xfrm>
            <a:off x="0" y="1268760"/>
            <a:ext cx="6912768" cy="74312"/>
          </a:xfrm>
          <a:prstGeom prst="rect">
            <a:avLst/>
          </a:prstGeom>
          <a:noFill/>
        </p:spPr>
      </p:pic>
      <p:pic>
        <p:nvPicPr>
          <p:cNvPr id="8" name="Picture 9" descr="nihrcolb_logo"/>
          <p:cNvPicPr>
            <a:picLocks noChangeAspect="1" noChangeArrowheads="1"/>
          </p:cNvPicPr>
          <p:nvPr userDrawn="1"/>
        </p:nvPicPr>
        <p:blipFill>
          <a:blip r:embed="rId3" cstate="print"/>
          <a:srcRect/>
          <a:stretch>
            <a:fillRect/>
          </a:stretch>
        </p:blipFill>
        <p:spPr bwMode="auto">
          <a:xfrm>
            <a:off x="7020272" y="257392"/>
            <a:ext cx="1871440" cy="651328"/>
          </a:xfrm>
          <a:prstGeom prst="rect">
            <a:avLst/>
          </a:prstGeom>
          <a:noFill/>
        </p:spPr>
      </p:pic>
      <p:sp>
        <p:nvSpPr>
          <p:cNvPr id="9" name="Rectangle 8"/>
          <p:cNvSpPr/>
          <p:nvPr userDrawn="1"/>
        </p:nvSpPr>
        <p:spPr>
          <a:xfrm>
            <a:off x="0" y="6309320"/>
            <a:ext cx="9144000" cy="535980"/>
          </a:xfrm>
          <a:prstGeom prst="rect">
            <a:avLst/>
          </a:prstGeom>
          <a:solidFill>
            <a:srgbClr val="0072C6"/>
          </a:solidFill>
          <a:ln>
            <a:solidFill>
              <a:srgbClr val="0072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b="1" dirty="0" smtClean="0"/>
              <a:t> Clinical</a:t>
            </a:r>
            <a:r>
              <a:rPr lang="en-GB" b="1" baseline="0" dirty="0" smtClean="0"/>
              <a:t> Research Network</a:t>
            </a:r>
            <a:endParaRPr lang="en-GB" b="1" dirty="0"/>
          </a:p>
        </p:txBody>
      </p:sp>
    </p:spTree>
    <p:extLst>
      <p:ext uri="{BB962C8B-B14F-4D97-AF65-F5344CB8AC3E}">
        <p14:creationId xmlns:p14="http://schemas.microsoft.com/office/powerpoint/2010/main" val="169695205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8229600" cy="467790"/>
          </a:xfrm>
        </p:spPr>
        <p:txBody>
          <a:bodyPr>
            <a:noAutofit/>
          </a:bodyPr>
          <a:lstStyle>
            <a:lvl1pPr>
              <a:defRPr sz="3200" b="0"/>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D763724C-E7A2-4A6D-A4BD-CDB6C1C03172}" type="datetimeFigureOut">
              <a:rPr lang="en-US" smtClean="0">
                <a:solidFill>
                  <a:prstClr val="black">
                    <a:tint val="75000"/>
                  </a:prstClr>
                </a:solidFill>
              </a:rPr>
              <a:pPr/>
              <a:t>7/27/2016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4A3A10D-7D5E-4932-A76F-CD1632FD3D9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5385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5987008" cy="796950"/>
          </a:xfrm>
        </p:spPr>
        <p:txBody>
          <a:bodyPr>
            <a:noAutofit/>
          </a:bodyPr>
          <a:lstStyle>
            <a:lvl1pPr algn="l">
              <a:defRPr sz="36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763724C-E7A2-4A6D-A4BD-CDB6C1C03172}" type="datetimeFigureOut">
              <a:rPr lang="en-US" smtClean="0"/>
              <a:t>7/27/2016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A3A10D-7D5E-4932-A76F-CD1632FD3D96}" type="slidenum">
              <a:rPr lang="en-US" smtClean="0"/>
              <a:t>‹#›</a:t>
            </a:fld>
            <a:endParaRPr lang="en-US"/>
          </a:p>
        </p:txBody>
      </p:sp>
    </p:spTree>
    <p:extLst>
      <p:ext uri="{BB962C8B-B14F-4D97-AF65-F5344CB8AC3E}">
        <p14:creationId xmlns:p14="http://schemas.microsoft.com/office/powerpoint/2010/main" val="2017031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7" name="Rectangle 16"/>
          <p:cNvSpPr/>
          <p:nvPr userDrawn="1"/>
        </p:nvSpPr>
        <p:spPr>
          <a:xfrm>
            <a:off x="0" y="6309320"/>
            <a:ext cx="9144000" cy="535980"/>
          </a:xfrm>
          <a:prstGeom prst="rect">
            <a:avLst/>
          </a:prstGeom>
          <a:solidFill>
            <a:srgbClr val="0072C6"/>
          </a:solidFill>
          <a:ln>
            <a:solidFill>
              <a:srgbClr val="0072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b="1" dirty="0" smtClean="0"/>
              <a:t>Clinical Research Network</a:t>
            </a:r>
            <a:endParaRPr lang="en-GB" b="1" dirty="0"/>
          </a:p>
        </p:txBody>
      </p:sp>
      <p:sp>
        <p:nvSpPr>
          <p:cNvPr id="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5" name="Rectangle 3"/>
          <p:cNvSpPr>
            <a:spLocks noGrp="1" noChangeArrowheads="1"/>
          </p:cNvSpPr>
          <p:nvPr>
            <p:ph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pic>
        <p:nvPicPr>
          <p:cNvPr id="6" name="Picture 2" descr="C:\Users\fenny.gkiafi\Downloads\NIHR_colour_bar.png"/>
          <p:cNvPicPr>
            <a:picLocks noChangeAspect="1" noChangeArrowheads="1"/>
          </p:cNvPicPr>
          <p:nvPr userDrawn="1"/>
        </p:nvPicPr>
        <p:blipFill>
          <a:blip r:embed="rId2" cstate="print"/>
          <a:srcRect l="4669" t="30636" r="4613" b="30059"/>
          <a:stretch>
            <a:fillRect/>
          </a:stretch>
        </p:blipFill>
        <p:spPr bwMode="auto">
          <a:xfrm>
            <a:off x="35496" y="1268760"/>
            <a:ext cx="6912768" cy="74312"/>
          </a:xfrm>
          <a:prstGeom prst="rect">
            <a:avLst/>
          </a:prstGeom>
          <a:noFill/>
        </p:spPr>
      </p:pic>
    </p:spTree>
    <p:extLst>
      <p:ext uri="{BB962C8B-B14F-4D97-AF65-F5344CB8AC3E}">
        <p14:creationId xmlns:p14="http://schemas.microsoft.com/office/powerpoint/2010/main" val="156091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7" name="Rectangle 16"/>
          <p:cNvSpPr/>
          <p:nvPr userDrawn="1"/>
        </p:nvSpPr>
        <p:spPr>
          <a:xfrm>
            <a:off x="0" y="6309320"/>
            <a:ext cx="9144000" cy="535980"/>
          </a:xfrm>
          <a:prstGeom prst="rect">
            <a:avLst/>
          </a:prstGeom>
          <a:solidFill>
            <a:srgbClr val="0072C6"/>
          </a:solidFill>
          <a:ln>
            <a:solidFill>
              <a:srgbClr val="0072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b="1" dirty="0" smtClean="0"/>
              <a:t>Clinical Research Network</a:t>
            </a:r>
            <a:endParaRPr lang="en-GB" b="1" dirty="0"/>
          </a:p>
        </p:txBody>
      </p:sp>
      <p:sp>
        <p:nvSpPr>
          <p:cNvPr id="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5" name="Rectangle 3"/>
          <p:cNvSpPr>
            <a:spLocks noGrp="1" noChangeArrowheads="1"/>
          </p:cNvSpPr>
          <p:nvPr>
            <p:ph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pic>
        <p:nvPicPr>
          <p:cNvPr id="6" name="Picture 2" descr="C:\Users\fenny.gkiafi\Downloads\NIHR_colour_bar.png"/>
          <p:cNvPicPr>
            <a:picLocks noChangeAspect="1" noChangeArrowheads="1"/>
          </p:cNvPicPr>
          <p:nvPr userDrawn="1"/>
        </p:nvPicPr>
        <p:blipFill>
          <a:blip r:embed="rId2" cstate="print"/>
          <a:srcRect l="4669" t="30636" r="4613" b="30059"/>
          <a:stretch>
            <a:fillRect/>
          </a:stretch>
        </p:blipFill>
        <p:spPr bwMode="auto">
          <a:xfrm>
            <a:off x="35496" y="1268760"/>
            <a:ext cx="6912768" cy="74312"/>
          </a:xfrm>
          <a:prstGeom prst="rect">
            <a:avLst/>
          </a:prstGeom>
          <a:noFill/>
        </p:spPr>
      </p:pic>
    </p:spTree>
    <p:extLst>
      <p:ext uri="{BB962C8B-B14F-4D97-AF65-F5344CB8AC3E}">
        <p14:creationId xmlns:p14="http://schemas.microsoft.com/office/powerpoint/2010/main" val="1310513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17" name="Rectangle 16"/>
          <p:cNvSpPr/>
          <p:nvPr userDrawn="1"/>
        </p:nvSpPr>
        <p:spPr>
          <a:xfrm>
            <a:off x="0" y="6309320"/>
            <a:ext cx="9144000" cy="535980"/>
          </a:xfrm>
          <a:prstGeom prst="rect">
            <a:avLst/>
          </a:prstGeom>
          <a:solidFill>
            <a:srgbClr val="0072C6"/>
          </a:solidFill>
          <a:ln>
            <a:solidFill>
              <a:srgbClr val="0072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b="1" dirty="0" smtClean="0"/>
              <a:t>Clinical Research Network</a:t>
            </a:r>
            <a:endParaRPr lang="en-GB" b="1" dirty="0"/>
          </a:p>
        </p:txBody>
      </p:sp>
      <p:sp>
        <p:nvSpPr>
          <p:cNvPr id="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5" name="Rectangle 3"/>
          <p:cNvSpPr>
            <a:spLocks noGrp="1" noChangeArrowheads="1"/>
          </p:cNvSpPr>
          <p:nvPr>
            <p:ph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pic>
        <p:nvPicPr>
          <p:cNvPr id="6" name="Picture 2" descr="C:\Users\fenny.gkiafi\Downloads\NIHR_colour_bar.png"/>
          <p:cNvPicPr>
            <a:picLocks noChangeAspect="1" noChangeArrowheads="1"/>
          </p:cNvPicPr>
          <p:nvPr userDrawn="1"/>
        </p:nvPicPr>
        <p:blipFill>
          <a:blip r:embed="rId2" cstate="print"/>
          <a:srcRect l="4669" t="30636" r="4613" b="30059"/>
          <a:stretch>
            <a:fillRect/>
          </a:stretch>
        </p:blipFill>
        <p:spPr bwMode="auto">
          <a:xfrm>
            <a:off x="35496" y="1268760"/>
            <a:ext cx="6912768" cy="74312"/>
          </a:xfrm>
          <a:prstGeom prst="rect">
            <a:avLst/>
          </a:prstGeom>
          <a:noFill/>
        </p:spPr>
      </p:pic>
    </p:spTree>
    <p:extLst>
      <p:ext uri="{BB962C8B-B14F-4D97-AF65-F5344CB8AC3E}">
        <p14:creationId xmlns:p14="http://schemas.microsoft.com/office/powerpoint/2010/main" val="1649013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39C618-2C1E-497C-9751-4BD45380FDB4}" type="datetimeFigureOut">
              <a:rPr lang="en-US" smtClean="0"/>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1445816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A39C618-2C1E-497C-9751-4BD45380FDB4}" type="datetimeFigureOut">
              <a:rPr lang="en-US" smtClean="0"/>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1354530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18864" y="1556792"/>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fld id="{D763724C-E7A2-4A6D-A4BD-CDB6C1C03172}" type="datetimeFigureOut">
              <a:rPr lang="en-US" smtClean="0">
                <a:solidFill>
                  <a:prstClr val="black">
                    <a:tint val="75000"/>
                  </a:prstClr>
                </a:solidFill>
              </a:rPr>
              <a:pPr fontAlgn="base">
                <a:spcBef>
                  <a:spcPct val="0"/>
                </a:spcBef>
                <a:spcAft>
                  <a:spcPct val="0"/>
                </a:spcAft>
              </a:pPr>
              <a:t>7/27/2016</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04A3A10D-7D5E-4932-A76F-CD1632FD3D96}" type="slidenum">
              <a:rPr lang="en-US" smtClean="0">
                <a:solidFill>
                  <a:prstClr val="black">
                    <a:tint val="75000"/>
                  </a:prstClr>
                </a:solidFill>
              </a:rPr>
              <a:pPr fontAlgn="base">
                <a:spcBef>
                  <a:spcPct val="0"/>
                </a:spcBef>
                <a:spcAft>
                  <a:spcPct val="0"/>
                </a:spcAft>
              </a:pPr>
              <a:t>‹#›</a:t>
            </a:fld>
            <a:endParaRPr lang="en-US" dirty="0">
              <a:solidFill>
                <a:prstClr val="black">
                  <a:tint val="75000"/>
                </a:prstClr>
              </a:solidFill>
            </a:endParaRPr>
          </a:p>
        </p:txBody>
      </p:sp>
    </p:spTree>
    <p:extLst>
      <p:ext uri="{BB962C8B-B14F-4D97-AF65-F5344CB8AC3E}">
        <p14:creationId xmlns:p14="http://schemas.microsoft.com/office/powerpoint/2010/main" val="274726084"/>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Lst>
  <p:timing>
    <p:tnLst>
      <p:par>
        <p:cTn id="1" dur="indefinite" restart="never" nodeType="tmRoot"/>
      </p:par>
    </p:tnLst>
  </p:timing>
  <p:hf hdr="0" dt="0"/>
  <p:txStyles>
    <p:titleStyle>
      <a:lvl1pPr algn="l" defTabSz="914400" rtl="0" eaLnBrk="1" latinLnBrk="0" hangingPunct="1">
        <a:spcBef>
          <a:spcPct val="0"/>
        </a:spcBef>
        <a:buNone/>
        <a:defRPr sz="3200" kern="1200">
          <a:solidFill>
            <a:schemeClr val="tx1"/>
          </a:solidFill>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emf"/><Relationship Id="rId7"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png"/><Relationship Id="rId4" Type="http://schemas.openxmlformats.org/officeDocument/2006/relationships/image" Target="../media/image4.emf"/><Relationship Id="rId9"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clinicaltrials.gov/"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25.gif"/><Relationship Id="rId3" Type="http://schemas.openxmlformats.org/officeDocument/2006/relationships/hyperlink" Target="http://www.salfordlungstudy.co.uk/" TargetMode="External"/><Relationship Id="rId7" Type="http://schemas.openxmlformats.org/officeDocument/2006/relationships/hyperlink" Target="http://www.gsk.com/"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4.gif"/><Relationship Id="rId5" Type="http://schemas.openxmlformats.org/officeDocument/2006/relationships/image" Target="../media/image23.gif"/><Relationship Id="rId4" Type="http://schemas.openxmlformats.org/officeDocument/2006/relationships/hyperlink" Target="http://www.crn.nihr.ac.uk/spotlighton-copd"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7.jpg"/><Relationship Id="rId7" Type="http://schemas.openxmlformats.org/officeDocument/2006/relationships/diagramColors" Target="../diagrams/colors2.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mailto:supportmystudy@nihr.ac.uk"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www.supportmystudy.nihr.ac.uk/"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t>Conference Series LLC </a:t>
            </a:r>
            <a:r>
              <a:rPr lang="en-US" altLang="en-US" dirty="0" smtClean="0"/>
              <a:t>Conferences</a:t>
            </a:r>
          </a:p>
        </p:txBody>
      </p:sp>
      <p:sp>
        <p:nvSpPr>
          <p:cNvPr id="3" name="Content Placeholder 2"/>
          <p:cNvSpPr>
            <a:spLocks noGrp="1"/>
          </p:cNvSpPr>
          <p:nvPr>
            <p:ph idx="1"/>
          </p:nvPr>
        </p:nvSpPr>
        <p:spPr>
          <a:xfrm>
            <a:off x="457200" y="1935165"/>
            <a:ext cx="8229600" cy="4465637"/>
          </a:xfrm>
        </p:spPr>
        <p:txBody>
          <a:bodyPr>
            <a:normAutofit fontScale="92500" lnSpcReduction="10000"/>
          </a:bodyPr>
          <a:lstStyle/>
          <a:p>
            <a:pPr marL="0" indent="0" algn="just">
              <a:buFontTx/>
              <a:buNone/>
              <a:defRPr/>
            </a:pPr>
            <a:r>
              <a:rPr lang="en-US" dirty="0" smtClean="0"/>
              <a:t>Conference Series LLC </a:t>
            </a:r>
            <a:r>
              <a:rPr lang="en-US" dirty="0" smtClean="0"/>
              <a:t>is a pioneer and leading science event organizer, which publishes around 500 open access journals and conducts over 500 Medical, Clinical, Engineering, Life Sciences, Pharma scientific conferences all over the globe annually with the support of more than 1000 scientific associations and 30,000 editorial board members and 3.5 million followers to its credit.</a:t>
            </a:r>
          </a:p>
          <a:p>
            <a:pPr marL="0" indent="0" algn="just">
              <a:buFontTx/>
              <a:buNone/>
              <a:defRPr/>
            </a:pPr>
            <a:endParaRPr lang="en-US" dirty="0" smtClean="0"/>
          </a:p>
          <a:p>
            <a:pPr marL="0" indent="0" algn="just">
              <a:buFontTx/>
              <a:buNone/>
              <a:defRPr/>
            </a:pPr>
            <a:r>
              <a:rPr lang="en-US" dirty="0" smtClean="0"/>
              <a:t>Conference Series LLC </a:t>
            </a:r>
            <a:r>
              <a:rPr lang="en-US" dirty="0" smtClean="0"/>
              <a:t>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a:buFontTx/>
              <a:buNone/>
              <a:defRPr/>
            </a:pPr>
            <a:endParaRPr lang="en-US" dirty="0"/>
          </a:p>
        </p:txBody>
      </p:sp>
    </p:spTree>
    <p:extLst>
      <p:ext uri="{BB962C8B-B14F-4D97-AF65-F5344CB8AC3E}">
        <p14:creationId xmlns:p14="http://schemas.microsoft.com/office/powerpoint/2010/main" val="3372407839"/>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3"/>
          <p:cNvSpPr txBox="1">
            <a:spLocks noChangeArrowheads="1"/>
          </p:cNvSpPr>
          <p:nvPr/>
        </p:nvSpPr>
        <p:spPr bwMode="auto">
          <a:xfrm>
            <a:off x="3851920" y="6414401"/>
            <a:ext cx="51119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r>
              <a:rPr lang="en-US" sz="1200" i="1" dirty="0">
                <a:solidFill>
                  <a:schemeClr val="bg1"/>
                </a:solidFill>
                <a:cs typeface="Arial" pitchFamily="34" charset="0"/>
                <a:sym typeface="Arial" pitchFamily="34" charset="0"/>
              </a:rPr>
              <a:t>Supporting the life-sciences industry in UK clinical research delivery</a:t>
            </a:r>
            <a:endParaRPr lang="en-US" sz="1600" dirty="0">
              <a:solidFill>
                <a:schemeClr val="bg1"/>
              </a:solidFill>
            </a:endParaRPr>
          </a:p>
        </p:txBody>
      </p:sp>
      <p:sp>
        <p:nvSpPr>
          <p:cNvPr id="5" name="Rectangle 12"/>
          <p:cNvSpPr>
            <a:spLocks noGrp="1" noChangeArrowheads="1"/>
          </p:cNvSpPr>
          <p:nvPr>
            <p:ph type="ctrTitle"/>
          </p:nvPr>
        </p:nvSpPr>
        <p:spPr>
          <a:xfrm>
            <a:off x="1291952" y="1935902"/>
            <a:ext cx="6480175" cy="1152525"/>
          </a:xfrm>
          <a:noFill/>
        </p:spPr>
        <p:txBody>
          <a:bodyPr anchor="ctr">
            <a:normAutofit fontScale="90000"/>
          </a:bodyPr>
          <a:lstStyle/>
          <a:p>
            <a:r>
              <a:rPr lang="en-GB" spc="-150" dirty="0" smtClean="0">
                <a:solidFill>
                  <a:srgbClr val="D81E05"/>
                </a:solidFill>
              </a:rPr>
              <a:t>Supporting Biosimilar Trials in the UK</a:t>
            </a:r>
            <a:r>
              <a:rPr lang="en-GB" b="1" spc="-150" dirty="0">
                <a:solidFill>
                  <a:srgbClr val="D81E05"/>
                </a:solidFill>
              </a:rPr>
              <a:t/>
            </a:r>
            <a:br>
              <a:rPr lang="en-GB" b="1" spc="-150" dirty="0">
                <a:solidFill>
                  <a:srgbClr val="D81E05"/>
                </a:solidFill>
              </a:rPr>
            </a:br>
            <a:endParaRPr lang="en-GB" dirty="0"/>
          </a:p>
        </p:txBody>
      </p:sp>
      <p:sp>
        <p:nvSpPr>
          <p:cNvPr id="6" name="Rectangle 14"/>
          <p:cNvSpPr>
            <a:spLocks noChangeArrowheads="1"/>
          </p:cNvSpPr>
          <p:nvPr/>
        </p:nvSpPr>
        <p:spPr bwMode="auto">
          <a:xfrm>
            <a:off x="1331640" y="3501008"/>
            <a:ext cx="6400800" cy="720725"/>
          </a:xfrm>
          <a:prstGeom prst="rect">
            <a:avLst/>
          </a:prstGeom>
          <a:noFill/>
          <a:ln w="9525">
            <a:noFill/>
            <a:miter lim="800000"/>
            <a:headEnd/>
            <a:tailEnd/>
          </a:ln>
          <a:effectLst/>
        </p:spPr>
        <p:txBody>
          <a:bodyPr anchor="ctr"/>
          <a:lstStyle/>
          <a:p>
            <a:pPr>
              <a:spcBef>
                <a:spcPct val="20000"/>
              </a:spcBef>
            </a:pPr>
            <a:r>
              <a:rPr lang="en-GB" sz="2800" dirty="0" smtClean="0"/>
              <a:t>Sarah Cooper</a:t>
            </a:r>
          </a:p>
          <a:p>
            <a:pPr>
              <a:spcBef>
                <a:spcPct val="20000"/>
              </a:spcBef>
            </a:pPr>
            <a:r>
              <a:rPr lang="en-GB" sz="2800" dirty="0" smtClean="0"/>
              <a:t>Business Development Manager</a:t>
            </a:r>
            <a:endParaRPr lang="en-GB" sz="2800" dirty="0"/>
          </a:p>
        </p:txBody>
      </p:sp>
      <p:sp>
        <p:nvSpPr>
          <p:cNvPr id="7" name="Rectangle 13"/>
          <p:cNvSpPr txBox="1">
            <a:spLocks noChangeArrowheads="1"/>
          </p:cNvSpPr>
          <p:nvPr/>
        </p:nvSpPr>
        <p:spPr bwMode="auto">
          <a:xfrm>
            <a:off x="1307027" y="4869160"/>
            <a:ext cx="6400800" cy="7207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GB" sz="2000" kern="0" dirty="0"/>
              <a:t>s</a:t>
            </a:r>
            <a:r>
              <a:rPr lang="en-GB" sz="2000" kern="0" noProof="0" dirty="0" smtClean="0">
                <a:latin typeface="+mn-lt"/>
              </a:rPr>
              <a:t>arah.cooper@nihr.ac.uk</a:t>
            </a:r>
            <a:endParaRPr kumimoji="0" lang="en-GB" sz="2000" b="0" i="0" u="none" strike="noStrike" kern="0" cap="none" spc="0" normalizeH="0" baseline="0" noProof="0" dirty="0" smtClean="0">
              <a:ln>
                <a:noFill/>
              </a:ln>
              <a:solidFill>
                <a:schemeClr val="tx1"/>
              </a:solidFill>
              <a:effectLst/>
              <a:uLnTx/>
              <a:uFillTx/>
              <a:latin typeface="+mn-lt"/>
            </a:endParaRPr>
          </a:p>
        </p:txBody>
      </p:sp>
    </p:spTree>
    <p:extLst>
      <p:ext uri="{BB962C8B-B14F-4D97-AF65-F5344CB8AC3E}">
        <p14:creationId xmlns:p14="http://schemas.microsoft.com/office/powerpoint/2010/main" val="3957078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332656"/>
            <a:ext cx="5987008" cy="796950"/>
          </a:xfrm>
        </p:spPr>
        <p:txBody>
          <a:bodyPr>
            <a:noAutofit/>
          </a:bodyPr>
          <a:lstStyle/>
          <a:p>
            <a:pPr algn="l"/>
            <a:r>
              <a:rPr lang="en-GB" sz="3200" dirty="0"/>
              <a:t>B</a:t>
            </a:r>
            <a:r>
              <a:rPr lang="en-GB" sz="3200" dirty="0" smtClean="0"/>
              <a:t>uild upon our past to ensure future success</a:t>
            </a:r>
            <a:endParaRPr lang="en-GB" sz="3200" dirty="0"/>
          </a:p>
        </p:txBody>
      </p:sp>
      <p:sp>
        <p:nvSpPr>
          <p:cNvPr id="3" name="Content Placeholder 2"/>
          <p:cNvSpPr>
            <a:spLocks noGrp="1"/>
          </p:cNvSpPr>
          <p:nvPr>
            <p:ph idx="1"/>
          </p:nvPr>
        </p:nvSpPr>
        <p:spPr>
          <a:xfrm>
            <a:off x="395536" y="2492896"/>
            <a:ext cx="8229600" cy="3672408"/>
          </a:xfrm>
        </p:spPr>
        <p:txBody>
          <a:bodyPr>
            <a:noAutofit/>
          </a:bodyPr>
          <a:lstStyle/>
          <a:p>
            <a:pPr marL="0" indent="0">
              <a:buNone/>
            </a:pPr>
            <a:r>
              <a:rPr lang="en-GB" sz="2600" dirty="0" smtClean="0">
                <a:latin typeface="Arial" panose="020B0604020202020204" pitchFamily="34" charset="0"/>
                <a:cs typeface="Arial" panose="020B0604020202020204" pitchFamily="34" charset="0"/>
              </a:rPr>
              <a:t>The Clinical Research Network </a:t>
            </a:r>
            <a:r>
              <a:rPr lang="en-GB" sz="2600" dirty="0">
                <a:latin typeface="Arial" panose="020B0604020202020204" pitchFamily="34" charset="0"/>
                <a:cs typeface="Arial" panose="020B0604020202020204" pitchFamily="34" charset="0"/>
              </a:rPr>
              <a:t>is a </a:t>
            </a:r>
            <a:r>
              <a:rPr lang="en-GB" sz="2600" dirty="0" smtClean="0">
                <a:latin typeface="Arial" panose="020B0604020202020204" pitchFamily="34" charset="0"/>
                <a:cs typeface="Arial" panose="020B0604020202020204" pitchFamily="34" charset="0"/>
              </a:rPr>
              <a:t>flagship achievement </a:t>
            </a:r>
            <a:r>
              <a:rPr lang="en-GB" sz="2600" dirty="0">
                <a:latin typeface="Arial" panose="020B0604020202020204" pitchFamily="34" charset="0"/>
                <a:cs typeface="Arial" panose="020B0604020202020204" pitchFamily="34" charset="0"/>
              </a:rPr>
              <a:t>for the </a:t>
            </a:r>
            <a:r>
              <a:rPr lang="en-GB" sz="2600" dirty="0" smtClean="0">
                <a:latin typeface="Arial" panose="020B0604020202020204" pitchFamily="34" charset="0"/>
                <a:cs typeface="Arial" panose="020B0604020202020204" pitchFamily="34" charset="0"/>
              </a:rPr>
              <a:t>National Institute for Health Research and the Department </a:t>
            </a:r>
            <a:r>
              <a:rPr lang="en-GB" sz="2600" dirty="0">
                <a:latin typeface="Arial" panose="020B0604020202020204" pitchFamily="34" charset="0"/>
                <a:cs typeface="Arial" panose="020B0604020202020204" pitchFamily="34" charset="0"/>
              </a:rPr>
              <a:t>of </a:t>
            </a:r>
            <a:r>
              <a:rPr lang="en-GB" sz="2600" dirty="0" smtClean="0">
                <a:latin typeface="Arial" panose="020B0604020202020204" pitchFamily="34" charset="0"/>
                <a:cs typeface="Arial" panose="020B0604020202020204" pitchFamily="34" charset="0"/>
              </a:rPr>
              <a:t>Health England</a:t>
            </a:r>
          </a:p>
          <a:p>
            <a:pPr marL="0" indent="0">
              <a:buNone/>
            </a:pPr>
            <a:endParaRPr lang="en-GB" sz="1400" dirty="0">
              <a:latin typeface="Arial" panose="020B0604020202020204" pitchFamily="34" charset="0"/>
              <a:cs typeface="Arial" panose="020B0604020202020204" pitchFamily="34" charset="0"/>
            </a:endParaRPr>
          </a:p>
          <a:p>
            <a:pPr marL="0" indent="0">
              <a:buNone/>
            </a:pPr>
            <a:r>
              <a:rPr lang="en-GB" sz="2600" dirty="0" smtClean="0">
                <a:latin typeface="Arial" panose="020B0604020202020204" pitchFamily="34" charset="0"/>
                <a:cs typeface="Arial" panose="020B0604020202020204" pitchFamily="34" charset="0"/>
              </a:rPr>
              <a:t>Recruiting over 3 million patients into clinical research studies in the NHS over the last </a:t>
            </a:r>
            <a:r>
              <a:rPr lang="en-GB" sz="2600" dirty="0">
                <a:latin typeface="Arial" panose="020B0604020202020204" pitchFamily="34" charset="0"/>
                <a:cs typeface="Arial" panose="020B0604020202020204" pitchFamily="34" charset="0"/>
              </a:rPr>
              <a:t>5</a:t>
            </a:r>
            <a:r>
              <a:rPr lang="en-GB" sz="2600" dirty="0" smtClean="0">
                <a:latin typeface="Arial" panose="020B0604020202020204" pitchFamily="34" charset="0"/>
                <a:cs typeface="Arial" panose="020B0604020202020204" pitchFamily="34" charset="0"/>
              </a:rPr>
              <a:t> years</a:t>
            </a:r>
            <a:endParaRPr lang="en-GB" sz="2600" dirty="0">
              <a:latin typeface="Arial" panose="020B0604020202020204" pitchFamily="34" charset="0"/>
              <a:cs typeface="Arial" panose="020B0604020202020204" pitchFamily="34" charset="0"/>
            </a:endParaRPr>
          </a:p>
          <a:p>
            <a:pPr marL="0" indent="0">
              <a:buNone/>
            </a:pPr>
            <a:endParaRPr lang="en-GB" sz="1400" dirty="0">
              <a:latin typeface="Arial" panose="020B0604020202020204" pitchFamily="34" charset="0"/>
              <a:cs typeface="Arial" panose="020B0604020202020204" pitchFamily="34" charset="0"/>
            </a:endParaRPr>
          </a:p>
          <a:p>
            <a:pPr marL="0" indent="0">
              <a:buNone/>
            </a:pPr>
            <a:endParaRPr lang="en-GB" sz="2000" dirty="0">
              <a:latin typeface="Arial" panose="020B0604020202020204" pitchFamily="34" charset="0"/>
              <a:cs typeface="Arial" panose="020B0604020202020204" pitchFamily="34" charset="0"/>
            </a:endParaRPr>
          </a:p>
          <a:p>
            <a:pPr marL="0" indent="0">
              <a:buNone/>
            </a:pPr>
            <a:endParaRPr lang="en-GB" sz="20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2348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64"/>
          <p:cNvPicPr>
            <a:picLocks noChangeAspect="1" noChangeArrowheads="1"/>
          </p:cNvPicPr>
          <p:nvPr/>
        </p:nvPicPr>
        <p:blipFill>
          <a:blip r:embed="rId3" cstate="print"/>
          <a:srcRect l="259"/>
          <a:stretch>
            <a:fillRect/>
          </a:stretch>
        </p:blipFill>
        <p:spPr bwMode="gray">
          <a:xfrm>
            <a:off x="0" y="3068960"/>
            <a:ext cx="9161463" cy="4646613"/>
          </a:xfrm>
          <a:prstGeom prst="rect">
            <a:avLst/>
          </a:prstGeom>
          <a:noFill/>
          <a:ln w="9525">
            <a:miter lim="800000"/>
            <a:headEnd/>
            <a:tailEnd/>
          </a:ln>
          <a:effectLst/>
        </p:spPr>
      </p:pic>
      <p:sp>
        <p:nvSpPr>
          <p:cNvPr id="2" name="Title 1"/>
          <p:cNvSpPr>
            <a:spLocks noGrp="1"/>
          </p:cNvSpPr>
          <p:nvPr>
            <p:ph type="title"/>
          </p:nvPr>
        </p:nvSpPr>
        <p:spPr>
          <a:xfrm>
            <a:off x="302840" y="476672"/>
            <a:ext cx="8229600" cy="467790"/>
          </a:xfrm>
        </p:spPr>
        <p:txBody>
          <a:bodyPr/>
          <a:lstStyle/>
          <a:p>
            <a:r>
              <a:rPr lang="en-GB" dirty="0" smtClean="0"/>
              <a:t>UK landscape</a:t>
            </a:r>
            <a:endParaRPr lang="en-GB" dirty="0"/>
          </a:p>
        </p:txBody>
      </p:sp>
      <p:grpSp>
        <p:nvGrpSpPr>
          <p:cNvPr id="15" name="Gruppieren 2"/>
          <p:cNvGrpSpPr/>
          <p:nvPr/>
        </p:nvGrpSpPr>
        <p:grpSpPr>
          <a:xfrm>
            <a:off x="51000" y="2753741"/>
            <a:ext cx="9140825" cy="5211763"/>
            <a:chOff x="3175" y="787400"/>
            <a:chExt cx="9140825" cy="5211763"/>
          </a:xfrm>
        </p:grpSpPr>
        <p:pic>
          <p:nvPicPr>
            <p:cNvPr id="16" name="Picture 65"/>
            <p:cNvPicPr>
              <a:picLocks noChangeAspect="1" noChangeArrowheads="1"/>
            </p:cNvPicPr>
            <p:nvPr/>
          </p:nvPicPr>
          <p:blipFill>
            <a:blip r:embed="rId4" cstate="print"/>
            <a:srcRect r="308"/>
            <a:stretch>
              <a:fillRect/>
            </a:stretch>
          </p:blipFill>
          <p:spPr bwMode="gray">
            <a:xfrm>
              <a:off x="2474913" y="787400"/>
              <a:ext cx="6669087" cy="5211763"/>
            </a:xfrm>
            <a:prstGeom prst="rect">
              <a:avLst/>
            </a:prstGeom>
            <a:noFill/>
            <a:ln w="9525">
              <a:miter lim="800000"/>
              <a:headEnd/>
              <a:tailEnd/>
            </a:ln>
            <a:effectLst/>
          </p:spPr>
        </p:pic>
        <p:sp>
          <p:nvSpPr>
            <p:cNvPr id="17" name="Rectangle 66" descr="© INSCALE GmbH, 26.05.2010&#10;http://www.presentationload.com/"/>
            <p:cNvSpPr>
              <a:spLocks noChangeArrowheads="1"/>
            </p:cNvSpPr>
            <p:nvPr/>
          </p:nvSpPr>
          <p:spPr bwMode="gray">
            <a:xfrm>
              <a:off x="3175" y="3933825"/>
              <a:ext cx="2525713" cy="2039938"/>
            </a:xfrm>
            <a:prstGeom prst="rect">
              <a:avLst/>
            </a:prstGeom>
            <a:solidFill>
              <a:srgbClr val="F3F3F3"/>
            </a:solidFill>
            <a:ln w="9525">
              <a:noFill/>
              <a:miter lim="800000"/>
              <a:headEnd/>
              <a:tailEnd/>
            </a:ln>
          </p:spPr>
          <p:txBody>
            <a:bodyPr/>
            <a:lstStyle/>
            <a:p>
              <a:endParaRPr lang="en-US"/>
            </a:p>
          </p:txBody>
        </p:sp>
      </p:grpSp>
      <p:sp>
        <p:nvSpPr>
          <p:cNvPr id="8" name="Content Placeholder 2"/>
          <p:cNvSpPr txBox="1">
            <a:spLocks/>
          </p:cNvSpPr>
          <p:nvPr/>
        </p:nvSpPr>
        <p:spPr>
          <a:xfrm>
            <a:off x="395288" y="1556793"/>
            <a:ext cx="8291512" cy="1152127"/>
          </a:xfrm>
          <a:prstGeom prst="rect">
            <a:avLst/>
          </a:prstGeom>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400" dirty="0" smtClean="0"/>
              <a:t>Political commitment to supporting life-sciences industry</a:t>
            </a:r>
          </a:p>
          <a:p>
            <a:r>
              <a:rPr lang="en-GB" sz="2400" dirty="0" smtClean="0"/>
              <a:t>Health &amp; Social Care Act 2012 / NHS Constitution 2013</a:t>
            </a:r>
          </a:p>
          <a:p>
            <a:pPr lvl="1"/>
            <a:r>
              <a:rPr lang="en-GB" sz="2400" dirty="0" smtClean="0">
                <a:solidFill>
                  <a:srgbClr val="FF0000"/>
                </a:solidFill>
              </a:rPr>
              <a:t>Embed clinical research in all aspects of care</a:t>
            </a:r>
            <a:endParaRPr lang="en-GB" dirty="0">
              <a:solidFill>
                <a:srgbClr val="FF0000"/>
              </a:solidFill>
            </a:endParaRPr>
          </a:p>
        </p:txBody>
      </p:sp>
      <p:grpSp>
        <p:nvGrpSpPr>
          <p:cNvPr id="3" name="Group 2"/>
          <p:cNvGrpSpPr/>
          <p:nvPr/>
        </p:nvGrpSpPr>
        <p:grpSpPr>
          <a:xfrm>
            <a:off x="1070804" y="3789040"/>
            <a:ext cx="7002392" cy="2171587"/>
            <a:chOff x="4248196" y="-623117"/>
            <a:chExt cx="7002392" cy="2171587"/>
          </a:xfrm>
        </p:grpSpPr>
        <p:pic>
          <p:nvPicPr>
            <p:cNvPr id="4" name="Picture 1" descr="image4.pn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48196" y="-616035"/>
              <a:ext cx="1457776" cy="2157210"/>
            </a:xfrm>
            <a:prstGeom prst="rect">
              <a:avLst/>
            </a:prstGeom>
            <a:ln>
              <a:noFill/>
            </a:ln>
            <a:effectLst>
              <a:outerShdw blurRad="292100" dist="139700" dir="2700000" algn="tl" rotWithShape="0">
                <a:srgbClr val="333333">
                  <a:alpha val="65000"/>
                </a:srgbClr>
              </a:outerShdw>
            </a:effectLst>
            <a:extLst/>
          </p:spPr>
        </p:pic>
        <p:pic>
          <p:nvPicPr>
            <p:cNvPr id="5" name="Picture 2" descr="image5.pn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94004" y="-611770"/>
              <a:ext cx="1524133" cy="2152945"/>
            </a:xfrm>
            <a:prstGeom prst="rect">
              <a:avLst/>
            </a:prstGeom>
            <a:ln>
              <a:noFill/>
            </a:ln>
            <a:effectLst>
              <a:outerShdw blurRad="292100" dist="139700" dir="2700000" algn="tl" rotWithShape="0">
                <a:srgbClr val="333333">
                  <a:alpha val="65000"/>
                </a:srgbClr>
              </a:outerShdw>
            </a:effectLst>
            <a:extLst/>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38420" y="-623117"/>
              <a:ext cx="1512168" cy="2160240"/>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57433" y="-611770"/>
              <a:ext cx="1528785" cy="2160240"/>
            </a:xfrm>
            <a:prstGeom prst="rect">
              <a:avLst/>
            </a:prstGeom>
            <a:ln>
              <a:noFill/>
            </a:ln>
            <a:effectLst>
              <a:outerShdw blurRad="292100" dist="139700" dir="2700000" algn="tl" rotWithShape="0">
                <a:srgbClr val="333333">
                  <a:alpha val="65000"/>
                </a:srgbClr>
              </a:outerShdw>
            </a:effectLst>
          </p:spPr>
        </p:pic>
      </p:grpSp>
      <p:sp>
        <p:nvSpPr>
          <p:cNvPr id="13" name="Rectangle 12"/>
          <p:cNvSpPr/>
          <p:nvPr/>
        </p:nvSpPr>
        <p:spPr>
          <a:xfrm>
            <a:off x="0" y="6309320"/>
            <a:ext cx="9144000" cy="535980"/>
          </a:xfrm>
          <a:prstGeom prst="rect">
            <a:avLst/>
          </a:prstGeom>
          <a:solidFill>
            <a:srgbClr val="0072C6"/>
          </a:solidFill>
          <a:ln>
            <a:solidFill>
              <a:srgbClr val="0072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b="1" dirty="0" smtClean="0"/>
              <a:t> Clinical</a:t>
            </a:r>
            <a:r>
              <a:rPr lang="en-GB" b="1" baseline="0" dirty="0" smtClean="0"/>
              <a:t> Research Network</a:t>
            </a:r>
            <a:endParaRPr lang="en-GB" b="1" dirty="0"/>
          </a:p>
        </p:txBody>
      </p:sp>
      <p:pic>
        <p:nvPicPr>
          <p:cNvPr id="18" name="Picture 9" descr="nihrcolb_logo"/>
          <p:cNvPicPr>
            <a:picLocks noChangeAspect="1" noChangeArrowheads="1"/>
          </p:cNvPicPr>
          <p:nvPr/>
        </p:nvPicPr>
        <p:blipFill>
          <a:blip r:embed="rId9" cstate="print"/>
          <a:srcRect/>
          <a:stretch>
            <a:fillRect/>
          </a:stretch>
        </p:blipFill>
        <p:spPr bwMode="auto">
          <a:xfrm>
            <a:off x="7021040" y="260648"/>
            <a:ext cx="1871440" cy="651328"/>
          </a:xfrm>
          <a:prstGeom prst="rect">
            <a:avLst/>
          </a:prstGeom>
          <a:noFill/>
        </p:spPr>
      </p:pic>
      <p:pic>
        <p:nvPicPr>
          <p:cNvPr id="19" name="Picture 2" descr="C:\Users\fenny.gkiafi\Downloads\NIHR_colour_bar.png"/>
          <p:cNvPicPr>
            <a:picLocks noChangeAspect="1" noChangeArrowheads="1"/>
          </p:cNvPicPr>
          <p:nvPr/>
        </p:nvPicPr>
        <p:blipFill>
          <a:blip r:embed="rId10" cstate="print"/>
          <a:srcRect l="4669" t="30636" r="4613" b="30059"/>
          <a:stretch>
            <a:fillRect/>
          </a:stretch>
        </p:blipFill>
        <p:spPr bwMode="auto">
          <a:xfrm>
            <a:off x="-36512" y="1268760"/>
            <a:ext cx="6912768" cy="74312"/>
          </a:xfrm>
          <a:prstGeom prst="rect">
            <a:avLst/>
          </a:prstGeom>
          <a:noFill/>
        </p:spPr>
      </p:pic>
    </p:spTree>
    <p:extLst>
      <p:ext uri="{BB962C8B-B14F-4D97-AF65-F5344CB8AC3E}">
        <p14:creationId xmlns:p14="http://schemas.microsoft.com/office/powerpoint/2010/main" val="3342673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42" presetClass="path" presetSubtype="0" decel="100000" fill="hold" nodeType="withEffect">
                                  <p:stCondLst>
                                    <p:cond delay="0"/>
                                  </p:stCondLst>
                                  <p:childTnLst>
                                    <p:animMotion origin="layout" path="M 4.72222E-6 -0.01482 L 4.72222E-6 -0.0375 " pathEditMode="relative" rAng="0" ptsTypes="AA">
                                      <p:cBhvr>
                                        <p:cTn id="9" dur="2000" fill="hold"/>
                                        <p:tgtEl>
                                          <p:spTgt spid="14"/>
                                        </p:tgtEl>
                                        <p:attrNameLst>
                                          <p:attrName>ppt_x</p:attrName>
                                          <p:attrName>ppt_y</p:attrName>
                                        </p:attrNameLst>
                                      </p:cBhvr>
                                      <p:rCtr x="0" y="-1134"/>
                                    </p:animMotion>
                                  </p:childTnLst>
                                </p:cTn>
                              </p:par>
                              <p:par>
                                <p:cTn id="10" presetID="10"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64" presetClass="path" presetSubtype="0" decel="100000" fill="hold" nodeType="withEffect">
                                  <p:stCondLst>
                                    <p:cond delay="0"/>
                                  </p:stCondLst>
                                  <p:childTnLst>
                                    <p:animMotion origin="layout" path="M -3.61111E-6 0.07431 L -3.61111E-6 3.7037E-7 " pathEditMode="relative" rAng="0" ptsTypes="AA">
                                      <p:cBhvr>
                                        <p:cTn id="14" dur="2500" fill="hold"/>
                                        <p:tgtEl>
                                          <p:spTgt spid="15"/>
                                        </p:tgtEl>
                                        <p:attrNameLst>
                                          <p:attrName>ppt_x</p:attrName>
                                          <p:attrName>ppt_y</p:attrName>
                                        </p:attrNameLst>
                                      </p:cBhvr>
                                      <p:rCtr x="0" y="-3727"/>
                                    </p:animMotion>
                                  </p:childTnLst>
                                </p:cTn>
                              </p:par>
                            </p:childTnLst>
                          </p:cTn>
                        </p:par>
                        <p:par>
                          <p:cTn id="15" fill="hold">
                            <p:stCondLst>
                              <p:cond delay="2500"/>
                            </p:stCondLst>
                            <p:childTnLst>
                              <p:par>
                                <p:cTn id="16" presetID="42"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23528" y="476250"/>
            <a:ext cx="8229600" cy="792163"/>
          </a:xfrm>
        </p:spPr>
        <p:txBody>
          <a:bodyPr>
            <a:normAutofit fontScale="90000"/>
          </a:bodyPr>
          <a:lstStyle/>
          <a:p>
            <a:r>
              <a:rPr lang="en-GB" sz="2800" dirty="0" smtClean="0"/>
              <a:t>National Institute for Health Research:</a:t>
            </a:r>
            <a:br>
              <a:rPr lang="en-GB" sz="2800" dirty="0" smtClean="0"/>
            </a:br>
            <a:r>
              <a:rPr lang="en-GB" sz="2800" dirty="0" smtClean="0"/>
              <a:t>integrated health-research system</a:t>
            </a:r>
            <a:endParaRPr lang="en-GB" sz="2800" dirty="0"/>
          </a:p>
        </p:txBody>
      </p:sp>
      <p:sp>
        <p:nvSpPr>
          <p:cNvPr id="19" name="AutoShape 2"/>
          <p:cNvSpPr>
            <a:spLocks/>
          </p:cNvSpPr>
          <p:nvPr/>
        </p:nvSpPr>
        <p:spPr bwMode="auto">
          <a:xfrm>
            <a:off x="5290072" y="3096645"/>
            <a:ext cx="3152802" cy="11875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lstStyle/>
          <a:p>
            <a:pPr algn="r" defTabSz="914400"/>
            <a:r>
              <a:rPr lang="en-US" sz="1600" b="1" dirty="0">
                <a:solidFill>
                  <a:srgbClr val="00B0F0"/>
                </a:solidFill>
                <a:latin typeface="Arial" pitchFamily="34" charset="0"/>
                <a:cs typeface="Arial" pitchFamily="34" charset="0"/>
                <a:sym typeface="Arial" pitchFamily="34" charset="0"/>
              </a:rPr>
              <a:t>&gt; £0.5 billion p.a. investment in relevant infrastructure to support clinical research at all points in </a:t>
            </a:r>
            <a:r>
              <a:rPr lang="en-US" sz="1600" b="1" dirty="0" smtClean="0">
                <a:solidFill>
                  <a:srgbClr val="00B0F0"/>
                </a:solidFill>
                <a:latin typeface="Arial" pitchFamily="34" charset="0"/>
                <a:cs typeface="Arial" pitchFamily="34" charset="0"/>
                <a:sym typeface="Arial" pitchFamily="34" charset="0"/>
              </a:rPr>
              <a:t>development pipeline</a:t>
            </a:r>
            <a:endParaRPr lang="en-US" b="1" dirty="0">
              <a:solidFill>
                <a:srgbClr val="00B0F0"/>
              </a:solidFill>
            </a:endParaRPr>
          </a:p>
        </p:txBody>
      </p:sp>
      <p:graphicFrame>
        <p:nvGraphicFramePr>
          <p:cNvPr id="3" name="Diagram 2"/>
          <p:cNvGraphicFramePr/>
          <p:nvPr>
            <p:extLst>
              <p:ext uri="{D42A27DB-BD31-4B8C-83A1-F6EECF244321}">
                <p14:modId xmlns:p14="http://schemas.microsoft.com/office/powerpoint/2010/main" val="943025240"/>
              </p:ext>
            </p:extLst>
          </p:nvPr>
        </p:nvGraphicFramePr>
        <p:xfrm>
          <a:off x="0" y="1484784"/>
          <a:ext cx="9144000" cy="6480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ounded Rectangle 3"/>
          <p:cNvSpPr/>
          <p:nvPr/>
        </p:nvSpPr>
        <p:spPr>
          <a:xfrm>
            <a:off x="35496" y="2276872"/>
            <a:ext cx="4112840" cy="504056"/>
          </a:xfrm>
          <a:prstGeom prst="roundRect">
            <a:avLst/>
          </a:prstGeom>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t>Early-phase clinical Research</a:t>
            </a:r>
            <a:endParaRPr lang="en-GB" sz="1600" dirty="0"/>
          </a:p>
        </p:txBody>
      </p:sp>
      <p:sp>
        <p:nvSpPr>
          <p:cNvPr id="7" name="Rounded Rectangle 6"/>
          <p:cNvSpPr/>
          <p:nvPr/>
        </p:nvSpPr>
        <p:spPr>
          <a:xfrm>
            <a:off x="4148336" y="2276872"/>
            <a:ext cx="3231976" cy="504056"/>
          </a:xfrm>
          <a:prstGeom prst="roundRect">
            <a:avLst/>
          </a:prstGeom>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t>Late-phase clinical Research</a:t>
            </a:r>
            <a:endParaRPr lang="en-GB" sz="1600" dirty="0"/>
          </a:p>
        </p:txBody>
      </p:sp>
      <p:sp>
        <p:nvSpPr>
          <p:cNvPr id="8" name="Rounded Rectangle 7"/>
          <p:cNvSpPr/>
          <p:nvPr/>
        </p:nvSpPr>
        <p:spPr>
          <a:xfrm>
            <a:off x="467544" y="2852936"/>
            <a:ext cx="3680792" cy="384573"/>
          </a:xfrm>
          <a:prstGeom prst="roundRect">
            <a:avLst/>
          </a:prstGeom>
          <a:solidFill>
            <a:srgbClr val="0099FF"/>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NIHR Biomedical Research Centres</a:t>
            </a:r>
            <a:endParaRPr lang="en-GB" sz="1400" dirty="0"/>
          </a:p>
        </p:txBody>
      </p:sp>
      <p:sp>
        <p:nvSpPr>
          <p:cNvPr id="9" name="Rounded Rectangle 8"/>
          <p:cNvSpPr/>
          <p:nvPr/>
        </p:nvSpPr>
        <p:spPr>
          <a:xfrm>
            <a:off x="467545" y="3284984"/>
            <a:ext cx="3680792" cy="384573"/>
          </a:xfrm>
          <a:prstGeom prst="roundRect">
            <a:avLst/>
          </a:prstGeom>
          <a:solidFill>
            <a:srgbClr val="0099FF"/>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NIHR Biomedical Research Units</a:t>
            </a:r>
            <a:endParaRPr lang="en-GB" sz="1400" dirty="0"/>
          </a:p>
        </p:txBody>
      </p:sp>
      <p:sp>
        <p:nvSpPr>
          <p:cNvPr id="10" name="Rounded Rectangle 9"/>
          <p:cNvSpPr/>
          <p:nvPr/>
        </p:nvSpPr>
        <p:spPr>
          <a:xfrm>
            <a:off x="899592" y="3717032"/>
            <a:ext cx="3248745" cy="384573"/>
          </a:xfrm>
          <a:prstGeom prst="roundRect">
            <a:avLst/>
          </a:prstGeom>
          <a:solidFill>
            <a:srgbClr val="0099FF"/>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NIHR Clinical Research Facilities</a:t>
            </a:r>
            <a:endParaRPr lang="en-GB" sz="1400" dirty="0"/>
          </a:p>
        </p:txBody>
      </p:sp>
      <p:sp>
        <p:nvSpPr>
          <p:cNvPr id="11" name="Rounded Rectangle 10"/>
          <p:cNvSpPr/>
          <p:nvPr/>
        </p:nvSpPr>
        <p:spPr>
          <a:xfrm>
            <a:off x="899592" y="4149080"/>
            <a:ext cx="3248745" cy="384573"/>
          </a:xfrm>
          <a:prstGeom prst="roundRect">
            <a:avLst/>
          </a:prstGeom>
          <a:solidFill>
            <a:srgbClr val="0099FF"/>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Experimental Cancer Medicine Centre</a:t>
            </a:r>
            <a:endParaRPr lang="en-GB" sz="1400" dirty="0"/>
          </a:p>
        </p:txBody>
      </p:sp>
      <p:sp>
        <p:nvSpPr>
          <p:cNvPr id="12" name="Rounded Rectangle 11"/>
          <p:cNvSpPr/>
          <p:nvPr/>
        </p:nvSpPr>
        <p:spPr>
          <a:xfrm>
            <a:off x="1467271" y="4581128"/>
            <a:ext cx="3248745" cy="384573"/>
          </a:xfrm>
          <a:prstGeom prst="roundRect">
            <a:avLst/>
          </a:prstGeom>
          <a:solidFill>
            <a:srgbClr val="0099FF"/>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Health Technology Cooperatives</a:t>
            </a:r>
            <a:endParaRPr lang="en-GB" sz="1400" dirty="0"/>
          </a:p>
        </p:txBody>
      </p:sp>
      <p:sp>
        <p:nvSpPr>
          <p:cNvPr id="13" name="Rounded Rectangle 12"/>
          <p:cNvSpPr/>
          <p:nvPr/>
        </p:nvSpPr>
        <p:spPr>
          <a:xfrm>
            <a:off x="2483768" y="5013176"/>
            <a:ext cx="3248745" cy="384573"/>
          </a:xfrm>
          <a:prstGeom prst="roundRect">
            <a:avLst/>
          </a:prstGeom>
          <a:solidFill>
            <a:srgbClr val="0099FF"/>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Diagnostic Evidence Cooperatives</a:t>
            </a:r>
            <a:endParaRPr lang="en-GB" sz="1400" dirty="0"/>
          </a:p>
        </p:txBody>
      </p:sp>
      <p:sp>
        <p:nvSpPr>
          <p:cNvPr id="14" name="Rounded Rectangle 13"/>
          <p:cNvSpPr/>
          <p:nvPr/>
        </p:nvSpPr>
        <p:spPr>
          <a:xfrm>
            <a:off x="3491880" y="5445224"/>
            <a:ext cx="3536777" cy="384573"/>
          </a:xfrm>
          <a:prstGeom prst="roundRect">
            <a:avLst/>
          </a:prstGeom>
          <a:solidFill>
            <a:srgbClr val="D81E0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NIHR Clinical Research Network</a:t>
            </a:r>
            <a:endParaRPr lang="en-GB" sz="1400" dirty="0"/>
          </a:p>
        </p:txBody>
      </p:sp>
      <p:sp>
        <p:nvSpPr>
          <p:cNvPr id="15" name="Rounded Rectangle 14"/>
          <p:cNvSpPr/>
          <p:nvPr/>
        </p:nvSpPr>
        <p:spPr>
          <a:xfrm>
            <a:off x="3491880" y="5877272"/>
            <a:ext cx="5544617" cy="384573"/>
          </a:xfrm>
          <a:prstGeom prst="roundRect">
            <a:avLst/>
          </a:prstGeom>
          <a:solidFill>
            <a:srgbClr val="0099FF"/>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Collaboration for Leadership in Applied Health Research and Care</a:t>
            </a:r>
            <a:endParaRPr lang="en-GB" sz="1400" dirty="0"/>
          </a:p>
        </p:txBody>
      </p:sp>
    </p:spTree>
    <p:extLst>
      <p:ext uri="{BB962C8B-B14F-4D97-AF65-F5344CB8AC3E}">
        <p14:creationId xmlns:p14="http://schemas.microsoft.com/office/powerpoint/2010/main" val="4091280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2376" y="1415681"/>
            <a:ext cx="3962072" cy="4858393"/>
          </a:xfrm>
          <a:prstGeom prst="rect">
            <a:avLst/>
          </a:prstGeom>
        </p:spPr>
      </p:pic>
      <p:sp>
        <p:nvSpPr>
          <p:cNvPr id="6" name="TextBox 5"/>
          <p:cNvSpPr txBox="1"/>
          <p:nvPr/>
        </p:nvSpPr>
        <p:spPr>
          <a:xfrm>
            <a:off x="395288" y="2015837"/>
            <a:ext cx="4115176" cy="4293483"/>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GB" sz="2000" dirty="0" smtClean="0"/>
              <a:t>Research active engaged clinicians across all 30 therapy areas</a:t>
            </a:r>
          </a:p>
          <a:p>
            <a:pPr marL="285750" indent="-285750">
              <a:spcAft>
                <a:spcPts val="600"/>
              </a:spcAft>
              <a:buFont typeface="Arial" panose="020B0604020202020204" pitchFamily="34" charset="0"/>
              <a:buChar char="•"/>
            </a:pPr>
            <a:r>
              <a:rPr lang="en-GB" sz="2000" dirty="0" smtClean="0"/>
              <a:t>Detailed understanding of care pathways</a:t>
            </a:r>
          </a:p>
          <a:p>
            <a:pPr marL="285750" indent="-285750">
              <a:spcAft>
                <a:spcPts val="600"/>
              </a:spcAft>
              <a:buFont typeface="Arial" panose="020B0604020202020204" pitchFamily="34" charset="0"/>
              <a:buChar char="•"/>
            </a:pPr>
            <a:r>
              <a:rPr lang="en-GB" sz="2000" dirty="0">
                <a:solidFill>
                  <a:prstClr val="black"/>
                </a:solidFill>
              </a:rPr>
              <a:t>15 Local Clinical Research Networks (LCRNs) </a:t>
            </a:r>
          </a:p>
          <a:p>
            <a:pPr marL="285750" indent="-285750">
              <a:spcAft>
                <a:spcPts val="600"/>
              </a:spcAft>
              <a:buFont typeface="Arial" panose="020B0604020202020204" pitchFamily="34" charset="0"/>
              <a:buChar char="•"/>
            </a:pPr>
            <a:r>
              <a:rPr lang="en-GB" sz="2000" dirty="0" smtClean="0">
                <a:solidFill>
                  <a:prstClr val="black"/>
                </a:solidFill>
              </a:rPr>
              <a:t>Allows </a:t>
            </a:r>
            <a:r>
              <a:rPr lang="en-GB" sz="2000" dirty="0">
                <a:solidFill>
                  <a:prstClr val="black"/>
                </a:solidFill>
              </a:rPr>
              <a:t>flexible deployment of </a:t>
            </a:r>
            <a:r>
              <a:rPr lang="en-GB" sz="2000" dirty="0" smtClean="0">
                <a:solidFill>
                  <a:prstClr val="black"/>
                </a:solidFill>
              </a:rPr>
              <a:t>resources</a:t>
            </a:r>
          </a:p>
          <a:p>
            <a:pPr marL="285750" indent="-285750">
              <a:spcAft>
                <a:spcPts val="600"/>
              </a:spcAft>
              <a:buFont typeface="Arial" panose="020B0604020202020204" pitchFamily="34" charset="0"/>
              <a:buChar char="•"/>
            </a:pPr>
            <a:r>
              <a:rPr lang="en-GB" sz="2000" dirty="0" smtClean="0">
                <a:solidFill>
                  <a:prstClr val="black"/>
                </a:solidFill>
              </a:rPr>
              <a:t>Links </a:t>
            </a:r>
            <a:r>
              <a:rPr lang="en-GB" sz="2000" dirty="0">
                <a:solidFill>
                  <a:prstClr val="black"/>
                </a:solidFill>
              </a:rPr>
              <a:t>with rest of UK</a:t>
            </a:r>
          </a:p>
          <a:p>
            <a:pPr marL="285750" indent="-285750">
              <a:buFont typeface="Arial" panose="020B0604020202020204" pitchFamily="34" charset="0"/>
              <a:buChar char="•"/>
            </a:pPr>
            <a:endParaRPr lang="en-GB" sz="2400" dirty="0">
              <a:solidFill>
                <a:prstClr val="black"/>
              </a:solidFill>
            </a:endParaRPr>
          </a:p>
          <a:p>
            <a:pPr marL="285750" indent="-285750">
              <a:buFont typeface="Arial" panose="020B0604020202020204" pitchFamily="34" charset="0"/>
              <a:buChar char="•"/>
            </a:pPr>
            <a:endParaRPr lang="en-GB" sz="2400" dirty="0"/>
          </a:p>
        </p:txBody>
      </p:sp>
      <p:sp>
        <p:nvSpPr>
          <p:cNvPr id="8" name="Title 1"/>
          <p:cNvSpPr txBox="1">
            <a:spLocks/>
          </p:cNvSpPr>
          <p:nvPr/>
        </p:nvSpPr>
        <p:spPr>
          <a:xfrm>
            <a:off x="323528" y="476672"/>
            <a:ext cx="8229600" cy="46779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solidFill>
                <a:latin typeface="+mj-lt"/>
                <a:ea typeface="+mj-ea"/>
                <a:cs typeface="+mj-cs"/>
              </a:defRPr>
            </a:lvl1pPr>
          </a:lstStyle>
          <a:p>
            <a:r>
              <a:rPr lang="en-GB" dirty="0" smtClean="0"/>
              <a:t>One national network</a:t>
            </a:r>
            <a:endParaRPr lang="en-GB" dirty="0"/>
          </a:p>
        </p:txBody>
      </p:sp>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t="7855"/>
          <a:stretch/>
        </p:blipFill>
        <p:spPr>
          <a:xfrm>
            <a:off x="4794147" y="1484784"/>
            <a:ext cx="3810301" cy="4634974"/>
          </a:xfrm>
          <a:prstGeom prst="rect">
            <a:avLst/>
          </a:prstGeom>
        </p:spPr>
      </p:pic>
    </p:spTree>
    <p:extLst>
      <p:ext uri="{BB962C8B-B14F-4D97-AF65-F5344CB8AC3E}">
        <p14:creationId xmlns:p14="http://schemas.microsoft.com/office/powerpoint/2010/main" val="1597639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11080" r="-5540"/>
          <a:stretch/>
        </p:blipFill>
        <p:spPr>
          <a:xfrm>
            <a:off x="0" y="0"/>
            <a:ext cx="9713686" cy="6858000"/>
          </a:xfrm>
          <a:prstGeom prst="rect">
            <a:avLst/>
          </a:prstGeom>
        </p:spPr>
      </p:pic>
      <p:sp>
        <p:nvSpPr>
          <p:cNvPr id="2" name="Title 1"/>
          <p:cNvSpPr>
            <a:spLocks noGrp="1"/>
          </p:cNvSpPr>
          <p:nvPr>
            <p:ph type="title"/>
          </p:nvPr>
        </p:nvSpPr>
        <p:spPr>
          <a:xfrm>
            <a:off x="323528" y="476672"/>
            <a:ext cx="8229600" cy="467790"/>
          </a:xfrm>
        </p:spPr>
        <p:txBody>
          <a:bodyPr/>
          <a:lstStyle/>
          <a:p>
            <a:r>
              <a:rPr lang="en-GB" dirty="0" smtClean="0"/>
              <a:t>Global positioning</a:t>
            </a:r>
            <a:endParaRPr lang="en-GB" dirty="0"/>
          </a:p>
        </p:txBody>
      </p:sp>
      <p:pic>
        <p:nvPicPr>
          <p:cNvPr id="5" name="Picture 9" descr="nihrcolb_logo"/>
          <p:cNvPicPr>
            <a:picLocks noChangeAspect="1" noChangeArrowheads="1"/>
          </p:cNvPicPr>
          <p:nvPr/>
        </p:nvPicPr>
        <p:blipFill>
          <a:blip r:embed="rId4" cstate="print"/>
          <a:srcRect/>
          <a:stretch>
            <a:fillRect/>
          </a:stretch>
        </p:blipFill>
        <p:spPr bwMode="auto">
          <a:xfrm>
            <a:off x="6877024" y="260648"/>
            <a:ext cx="1871440" cy="651328"/>
          </a:xfrm>
          <a:prstGeom prst="rect">
            <a:avLst/>
          </a:prstGeom>
          <a:noFill/>
        </p:spPr>
      </p:pic>
      <p:sp>
        <p:nvSpPr>
          <p:cNvPr id="7" name="Rectangle 6"/>
          <p:cNvSpPr/>
          <p:nvPr/>
        </p:nvSpPr>
        <p:spPr>
          <a:xfrm>
            <a:off x="0" y="6309320"/>
            <a:ext cx="9144000" cy="535980"/>
          </a:xfrm>
          <a:prstGeom prst="rect">
            <a:avLst/>
          </a:prstGeom>
          <a:solidFill>
            <a:srgbClr val="0072C6"/>
          </a:solidFill>
          <a:ln>
            <a:solidFill>
              <a:srgbClr val="0072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b="1" dirty="0" smtClean="0"/>
              <a:t> Clinical</a:t>
            </a:r>
            <a:r>
              <a:rPr lang="en-GB" b="1" baseline="0" dirty="0" smtClean="0"/>
              <a:t> Research Network</a:t>
            </a:r>
            <a:endParaRPr lang="en-GB" b="1" dirty="0"/>
          </a:p>
        </p:txBody>
      </p:sp>
    </p:spTree>
    <p:extLst>
      <p:ext uri="{BB962C8B-B14F-4D97-AF65-F5344CB8AC3E}">
        <p14:creationId xmlns:p14="http://schemas.microsoft.com/office/powerpoint/2010/main" val="4163416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23528" y="476250"/>
            <a:ext cx="8229600" cy="468313"/>
          </a:xfrm>
        </p:spPr>
        <p:txBody>
          <a:bodyPr>
            <a:noAutofit/>
          </a:bodyPr>
          <a:lstStyle/>
          <a:p>
            <a:r>
              <a:rPr lang="en-GB" dirty="0" smtClean="0"/>
              <a:t>The truth: UK v the world</a:t>
            </a:r>
            <a:endParaRPr lang="en-GB" dirty="0"/>
          </a:p>
        </p:txBody>
      </p:sp>
      <p:pic>
        <p:nvPicPr>
          <p:cNvPr id="7" name="Picture 6"/>
          <p:cNvPicPr>
            <a:picLocks noChangeAspect="1" noChangeArrowheads="1"/>
          </p:cNvPicPr>
          <p:nvPr/>
        </p:nvPicPr>
        <p:blipFill>
          <a:blip r:embed="rId3" cstate="print"/>
          <a:srcRect/>
          <a:stretch>
            <a:fillRect/>
          </a:stretch>
        </p:blipFill>
        <p:spPr bwMode="auto">
          <a:xfrm>
            <a:off x="629424" y="1484784"/>
            <a:ext cx="7038920" cy="47197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TextBox 5"/>
          <p:cNvSpPr txBox="1"/>
          <p:nvPr/>
        </p:nvSpPr>
        <p:spPr>
          <a:xfrm>
            <a:off x="611560" y="6382608"/>
            <a:ext cx="2575833" cy="33855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dirty="0" smtClean="0">
                <a:solidFill>
                  <a:schemeClr val="bg1"/>
                </a:solidFill>
              </a:rPr>
              <a:t>Source: Thomson Reuters</a:t>
            </a:r>
            <a:endParaRPr lang="en-GB" sz="1600" dirty="0">
              <a:solidFill>
                <a:schemeClr val="bg1"/>
              </a:solidFill>
            </a:endParaRPr>
          </a:p>
        </p:txBody>
      </p:sp>
    </p:spTree>
    <p:extLst>
      <p:ext uri="{BB962C8B-B14F-4D97-AF65-F5344CB8AC3E}">
        <p14:creationId xmlns:p14="http://schemas.microsoft.com/office/powerpoint/2010/main" val="2346183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23528" y="476672"/>
            <a:ext cx="8229600" cy="468313"/>
          </a:xfrm>
        </p:spPr>
        <p:txBody>
          <a:bodyPr>
            <a:noAutofit/>
          </a:bodyPr>
          <a:lstStyle/>
          <a:p>
            <a:r>
              <a:rPr lang="en-GB" dirty="0" smtClean="0"/>
              <a:t>The truth: UK v Europe</a:t>
            </a:r>
            <a:endParaRPr lang="en-GB" dirty="0"/>
          </a:p>
        </p:txBody>
      </p:sp>
      <p:sp>
        <p:nvSpPr>
          <p:cNvPr id="9" name="Content Placeholder 2"/>
          <p:cNvSpPr txBox="1">
            <a:spLocks/>
          </p:cNvSpPr>
          <p:nvPr/>
        </p:nvSpPr>
        <p:spPr>
          <a:xfrm>
            <a:off x="539552" y="1501380"/>
            <a:ext cx="4320480" cy="410756"/>
          </a:xfrm>
          <a:prstGeom prst="rect">
            <a:avLst/>
          </a:prstGeom>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000" dirty="0" smtClean="0">
                <a:solidFill>
                  <a:schemeClr val="bg1">
                    <a:lumMod val="50000"/>
                  </a:schemeClr>
                </a:solidFill>
              </a:rPr>
              <a:t>Data source: </a:t>
            </a:r>
            <a:r>
              <a:rPr lang="en-GB" sz="2000" dirty="0">
                <a:solidFill>
                  <a:schemeClr val="bg1">
                    <a:lumMod val="50000"/>
                  </a:schemeClr>
                </a:solidFill>
                <a:hlinkClick r:id="rId3"/>
              </a:rPr>
              <a:t>http://clinicaltrials.gov/</a:t>
            </a:r>
            <a:r>
              <a:rPr lang="en-GB" sz="2000" dirty="0">
                <a:solidFill>
                  <a:schemeClr val="bg1">
                    <a:lumMod val="50000"/>
                  </a:schemeClr>
                </a:solidFill>
              </a:rPr>
              <a:t> </a:t>
            </a:r>
          </a:p>
        </p:txBody>
      </p:sp>
      <p:graphicFrame>
        <p:nvGraphicFramePr>
          <p:cNvPr id="10" name="Table 9"/>
          <p:cNvGraphicFramePr>
            <a:graphicFrameLocks noGrp="1"/>
          </p:cNvGraphicFramePr>
          <p:nvPr>
            <p:extLst>
              <p:ext uri="{D42A27DB-BD31-4B8C-83A1-F6EECF244321}">
                <p14:modId xmlns:p14="http://schemas.microsoft.com/office/powerpoint/2010/main" val="3091273158"/>
              </p:ext>
            </p:extLst>
          </p:nvPr>
        </p:nvGraphicFramePr>
        <p:xfrm>
          <a:off x="539553" y="2204864"/>
          <a:ext cx="3900264" cy="2808310"/>
        </p:xfrm>
        <a:graphic>
          <a:graphicData uri="http://schemas.openxmlformats.org/drawingml/2006/table">
            <a:tbl>
              <a:tblPr>
                <a:tableStyleId>{5C22544A-7EE6-4342-B048-85BDC9FD1C3A}</a:tableStyleId>
              </a:tblPr>
              <a:tblGrid>
                <a:gridCol w="752682"/>
                <a:gridCol w="2121196"/>
                <a:gridCol w="1026386"/>
              </a:tblGrid>
              <a:tr h="561662">
                <a:tc>
                  <a:txBody>
                    <a:bodyPr/>
                    <a:lstStyle/>
                    <a:p>
                      <a:pPr marL="0" indent="0" algn="l" fontAlgn="ctr">
                        <a:buFont typeface="+mj-lt"/>
                        <a:buNone/>
                      </a:pPr>
                      <a:r>
                        <a:rPr lang="en-GB" sz="1800" b="0" i="0" u="none" strike="noStrike" dirty="0" smtClean="0">
                          <a:solidFill>
                            <a:srgbClr val="000000"/>
                          </a:solidFill>
                          <a:effectLst/>
                          <a:latin typeface="Arial"/>
                        </a:rPr>
                        <a:t>1.</a:t>
                      </a:r>
                    </a:p>
                  </a:txBody>
                  <a:tcPr marL="228600" marR="9525" marT="9525" marB="0" anchor="ctr"/>
                </a:tc>
                <a:tc>
                  <a:txBody>
                    <a:bodyPr/>
                    <a:lstStyle/>
                    <a:p>
                      <a:pPr algn="l" fontAlgn="ctr"/>
                      <a:r>
                        <a:rPr lang="en-GB" sz="1800" b="0" i="0" u="none" strike="noStrike" dirty="0" smtClean="0">
                          <a:solidFill>
                            <a:schemeClr val="dk1"/>
                          </a:solidFill>
                          <a:effectLst/>
                          <a:latin typeface="+mn-lt"/>
                        </a:rPr>
                        <a:t>Germany</a:t>
                      </a:r>
                      <a:endParaRPr lang="en-GB" sz="1800" b="0" i="0" u="none" strike="noStrike" dirty="0">
                        <a:solidFill>
                          <a:srgbClr val="000000"/>
                        </a:solidFill>
                        <a:effectLst/>
                        <a:latin typeface="Arial"/>
                      </a:endParaRPr>
                    </a:p>
                  </a:txBody>
                  <a:tcPr marL="228600" marR="9525" marT="9525" marB="0" anchor="ctr"/>
                </a:tc>
                <a:tc>
                  <a:txBody>
                    <a:bodyPr/>
                    <a:lstStyle/>
                    <a:p>
                      <a:pPr algn="l" fontAlgn="ctr"/>
                      <a:r>
                        <a:rPr lang="en-GB" sz="1800" b="0" u="none" strike="noStrike" dirty="0" smtClean="0">
                          <a:effectLst/>
                        </a:rPr>
                        <a:t> 686</a:t>
                      </a:r>
                      <a:endParaRPr lang="en-GB" sz="1800" b="0" i="0" u="none" strike="noStrike" dirty="0">
                        <a:solidFill>
                          <a:srgbClr val="000000"/>
                        </a:solidFill>
                        <a:effectLst/>
                        <a:latin typeface="Arial"/>
                      </a:endParaRPr>
                    </a:p>
                  </a:txBody>
                  <a:tcPr marL="9525" marR="114300" marT="9525" marB="0" anchor="ctr"/>
                </a:tc>
              </a:tr>
              <a:tr h="561662">
                <a:tc>
                  <a:txBody>
                    <a:bodyPr/>
                    <a:lstStyle/>
                    <a:p>
                      <a:pPr marL="0" indent="0" algn="l" fontAlgn="ctr">
                        <a:buFont typeface="+mj-lt"/>
                        <a:buNone/>
                      </a:pPr>
                      <a:r>
                        <a:rPr lang="en-GB" sz="1800" b="1" i="0" u="none" strike="noStrike" dirty="0" smtClean="0">
                          <a:solidFill>
                            <a:srgbClr val="FF0000"/>
                          </a:solidFill>
                          <a:effectLst/>
                          <a:latin typeface="Arial"/>
                        </a:rPr>
                        <a:t>2.</a:t>
                      </a:r>
                      <a:endParaRPr lang="en-GB" sz="1800" b="1" i="0" u="none" strike="noStrike" dirty="0">
                        <a:solidFill>
                          <a:srgbClr val="FF0000"/>
                        </a:solidFill>
                        <a:effectLst/>
                        <a:latin typeface="Arial"/>
                      </a:endParaRPr>
                    </a:p>
                  </a:txBody>
                  <a:tcPr marL="228600" marR="9525" marT="9525" marB="0" anchor="ctr"/>
                </a:tc>
                <a:tc>
                  <a:txBody>
                    <a:bodyPr/>
                    <a:lstStyle/>
                    <a:p>
                      <a:pPr algn="l" fontAlgn="ctr"/>
                      <a:r>
                        <a:rPr lang="en-GB" sz="1800" b="1" i="0" u="none" strike="noStrike" dirty="0" smtClean="0">
                          <a:solidFill>
                            <a:srgbClr val="FF0000"/>
                          </a:solidFill>
                          <a:effectLst/>
                          <a:latin typeface="+mn-lt"/>
                        </a:rPr>
                        <a:t>United</a:t>
                      </a:r>
                      <a:r>
                        <a:rPr lang="en-GB" sz="1800" b="1" i="0" u="none" strike="noStrike" baseline="0" dirty="0" smtClean="0">
                          <a:solidFill>
                            <a:srgbClr val="FF0000"/>
                          </a:solidFill>
                          <a:effectLst/>
                          <a:latin typeface="+mn-lt"/>
                        </a:rPr>
                        <a:t> Kingdom</a:t>
                      </a:r>
                      <a:endParaRPr lang="en-GB" sz="1800" b="1" i="0" u="none" strike="noStrike" dirty="0">
                        <a:solidFill>
                          <a:srgbClr val="FF0000"/>
                        </a:solidFill>
                        <a:effectLst/>
                        <a:latin typeface="Arial"/>
                      </a:endParaRPr>
                    </a:p>
                  </a:txBody>
                  <a:tcPr marL="228600" marR="9525" marT="9525" marB="0" anchor="ctr"/>
                </a:tc>
                <a:tc>
                  <a:txBody>
                    <a:bodyPr/>
                    <a:lstStyle/>
                    <a:p>
                      <a:pPr algn="l" fontAlgn="ctr"/>
                      <a:r>
                        <a:rPr lang="en-GB" sz="1800" b="1" u="none" strike="noStrike" dirty="0" smtClean="0">
                          <a:solidFill>
                            <a:srgbClr val="FF0000"/>
                          </a:solidFill>
                          <a:effectLst/>
                        </a:rPr>
                        <a:t> 675</a:t>
                      </a:r>
                      <a:endParaRPr lang="en-GB" sz="1800" b="1" i="0" u="none" strike="noStrike" dirty="0">
                        <a:solidFill>
                          <a:srgbClr val="FF0000"/>
                        </a:solidFill>
                        <a:effectLst/>
                        <a:latin typeface="Arial"/>
                      </a:endParaRPr>
                    </a:p>
                  </a:txBody>
                  <a:tcPr marL="9525" marR="114300" marT="9525" marB="0" anchor="ctr"/>
                </a:tc>
              </a:tr>
              <a:tr h="561662">
                <a:tc>
                  <a:txBody>
                    <a:bodyPr/>
                    <a:lstStyle/>
                    <a:p>
                      <a:pPr marL="0" indent="0" algn="l" fontAlgn="ctr">
                        <a:buFont typeface="+mj-lt"/>
                        <a:buNone/>
                      </a:pPr>
                      <a:r>
                        <a:rPr lang="en-GB" sz="1800" b="0" i="0" u="none" strike="noStrike" dirty="0" smtClean="0">
                          <a:solidFill>
                            <a:schemeClr val="tx1"/>
                          </a:solidFill>
                          <a:effectLst/>
                          <a:latin typeface="Arial"/>
                        </a:rPr>
                        <a:t>3.</a:t>
                      </a:r>
                      <a:endParaRPr lang="en-GB" sz="1800" b="0" i="0" u="none" strike="noStrike" dirty="0">
                        <a:solidFill>
                          <a:schemeClr val="tx1"/>
                        </a:solidFill>
                        <a:effectLst/>
                        <a:latin typeface="Arial"/>
                      </a:endParaRPr>
                    </a:p>
                  </a:txBody>
                  <a:tcPr marL="228600" marR="9525" marT="9525" marB="0" anchor="ctr"/>
                </a:tc>
                <a:tc>
                  <a:txBody>
                    <a:bodyPr/>
                    <a:lstStyle/>
                    <a:p>
                      <a:pPr algn="l" fontAlgn="ctr"/>
                      <a:r>
                        <a:rPr lang="en-GB" sz="1800" b="0" i="0" u="none" strike="noStrike" dirty="0" smtClean="0">
                          <a:solidFill>
                            <a:schemeClr val="tx1"/>
                          </a:solidFill>
                          <a:effectLst/>
                          <a:latin typeface="+mn-lt"/>
                        </a:rPr>
                        <a:t>France</a:t>
                      </a:r>
                      <a:endParaRPr lang="en-GB" sz="1800" b="0" i="0" u="none" strike="noStrike" dirty="0">
                        <a:solidFill>
                          <a:schemeClr val="tx1"/>
                        </a:solidFill>
                        <a:effectLst/>
                        <a:latin typeface="Arial"/>
                      </a:endParaRPr>
                    </a:p>
                  </a:txBody>
                  <a:tcPr marL="228600" marR="9525" marT="9525" marB="0" anchor="ctr"/>
                </a:tc>
                <a:tc>
                  <a:txBody>
                    <a:bodyPr/>
                    <a:lstStyle/>
                    <a:p>
                      <a:pPr algn="l" fontAlgn="ctr"/>
                      <a:r>
                        <a:rPr lang="en-GB" sz="1800" b="0" u="none" strike="noStrike" dirty="0" smtClean="0">
                          <a:solidFill>
                            <a:schemeClr val="tx1"/>
                          </a:solidFill>
                          <a:effectLst/>
                        </a:rPr>
                        <a:t> 501</a:t>
                      </a:r>
                      <a:endParaRPr lang="en-GB" sz="1800" b="0" i="0" u="none" strike="noStrike" dirty="0">
                        <a:solidFill>
                          <a:schemeClr val="tx1"/>
                        </a:solidFill>
                        <a:effectLst/>
                        <a:latin typeface="Arial"/>
                      </a:endParaRPr>
                    </a:p>
                  </a:txBody>
                  <a:tcPr marL="9525" marR="114300" marT="9525" marB="0" anchor="ctr"/>
                </a:tc>
              </a:tr>
              <a:tr h="561662">
                <a:tc>
                  <a:txBody>
                    <a:bodyPr/>
                    <a:lstStyle/>
                    <a:p>
                      <a:pPr marL="0" indent="0" algn="l" fontAlgn="ctr">
                        <a:buFont typeface="+mj-lt"/>
                        <a:buNone/>
                      </a:pPr>
                      <a:r>
                        <a:rPr lang="en-GB" sz="1800" b="0" i="0" u="none" strike="noStrike" dirty="0" smtClean="0">
                          <a:solidFill>
                            <a:srgbClr val="000000"/>
                          </a:solidFill>
                          <a:effectLst/>
                          <a:latin typeface="Arial"/>
                        </a:rPr>
                        <a:t>4.</a:t>
                      </a:r>
                      <a:endParaRPr lang="en-GB" sz="1800" b="0" i="0" u="none" strike="noStrike" dirty="0">
                        <a:solidFill>
                          <a:srgbClr val="000000"/>
                        </a:solidFill>
                        <a:effectLst/>
                        <a:latin typeface="Arial"/>
                      </a:endParaRPr>
                    </a:p>
                  </a:txBody>
                  <a:tcPr marL="228600" marR="9525" marT="9525" marB="0" anchor="ctr"/>
                </a:tc>
                <a:tc>
                  <a:txBody>
                    <a:bodyPr/>
                    <a:lstStyle/>
                    <a:p>
                      <a:pPr algn="l" fontAlgn="ctr"/>
                      <a:r>
                        <a:rPr lang="en-GB" sz="1800" b="0" i="0" u="none" strike="noStrike" dirty="0" smtClean="0">
                          <a:solidFill>
                            <a:schemeClr val="dk1"/>
                          </a:solidFill>
                          <a:effectLst/>
                          <a:latin typeface="+mn-lt"/>
                        </a:rPr>
                        <a:t>Spain</a:t>
                      </a:r>
                      <a:endParaRPr lang="en-GB" sz="1800" b="0" i="0" u="none" strike="noStrike" dirty="0">
                        <a:solidFill>
                          <a:srgbClr val="000000"/>
                        </a:solidFill>
                        <a:effectLst/>
                        <a:latin typeface="Arial"/>
                      </a:endParaRPr>
                    </a:p>
                  </a:txBody>
                  <a:tcPr marL="228600" marR="9525" marT="9525" marB="0" anchor="ctr"/>
                </a:tc>
                <a:tc>
                  <a:txBody>
                    <a:bodyPr/>
                    <a:lstStyle/>
                    <a:p>
                      <a:pPr algn="l" fontAlgn="ctr"/>
                      <a:r>
                        <a:rPr lang="en-GB" sz="1800" b="0" u="none" strike="noStrike" dirty="0" smtClean="0">
                          <a:effectLst/>
                        </a:rPr>
                        <a:t> 465</a:t>
                      </a:r>
                      <a:endParaRPr lang="en-GB" sz="1800" b="0" i="0" u="none" strike="noStrike" dirty="0">
                        <a:solidFill>
                          <a:srgbClr val="000000"/>
                        </a:solidFill>
                        <a:effectLst/>
                        <a:latin typeface="Arial"/>
                      </a:endParaRPr>
                    </a:p>
                  </a:txBody>
                  <a:tcPr marL="9525" marR="114300" marT="9525" marB="0" anchor="ctr"/>
                </a:tc>
              </a:tr>
              <a:tr h="561662">
                <a:tc>
                  <a:txBody>
                    <a:bodyPr/>
                    <a:lstStyle/>
                    <a:p>
                      <a:pPr marL="0" indent="0" algn="l" fontAlgn="ctr">
                        <a:buFont typeface="+mj-lt"/>
                        <a:buNone/>
                      </a:pPr>
                      <a:r>
                        <a:rPr lang="en-GB" sz="1800" b="0" i="0" u="none" strike="noStrike" dirty="0" smtClean="0">
                          <a:solidFill>
                            <a:srgbClr val="000000"/>
                          </a:solidFill>
                          <a:effectLst/>
                          <a:latin typeface="Arial"/>
                        </a:rPr>
                        <a:t>5.</a:t>
                      </a:r>
                      <a:endParaRPr lang="en-GB" sz="1800" b="0" i="0" u="none" strike="noStrike" dirty="0">
                        <a:solidFill>
                          <a:srgbClr val="000000"/>
                        </a:solidFill>
                        <a:effectLst/>
                        <a:latin typeface="Arial"/>
                      </a:endParaRPr>
                    </a:p>
                  </a:txBody>
                  <a:tcPr marL="228600" marR="9525" marT="9525" marB="0" anchor="ctr"/>
                </a:tc>
                <a:tc>
                  <a:txBody>
                    <a:bodyPr/>
                    <a:lstStyle/>
                    <a:p>
                      <a:pPr algn="l" fontAlgn="ctr"/>
                      <a:r>
                        <a:rPr lang="en-GB" sz="1800" b="0" i="0" u="none" strike="noStrike" dirty="0" smtClean="0">
                          <a:solidFill>
                            <a:schemeClr val="dk1"/>
                          </a:solidFill>
                          <a:effectLst/>
                          <a:latin typeface="+mn-lt"/>
                        </a:rPr>
                        <a:t>Belgium</a:t>
                      </a:r>
                      <a:endParaRPr lang="en-GB" sz="1800" b="0" i="0" u="none" strike="noStrike" dirty="0">
                        <a:solidFill>
                          <a:srgbClr val="000000"/>
                        </a:solidFill>
                        <a:effectLst/>
                        <a:latin typeface="Arial"/>
                      </a:endParaRPr>
                    </a:p>
                  </a:txBody>
                  <a:tcPr marL="228600" marR="9525" marT="9525" marB="0" anchor="ctr"/>
                </a:tc>
                <a:tc>
                  <a:txBody>
                    <a:bodyPr/>
                    <a:lstStyle/>
                    <a:p>
                      <a:pPr algn="l" fontAlgn="ctr"/>
                      <a:r>
                        <a:rPr lang="en-GB" sz="1800" b="0" u="none" strike="noStrike" smtClean="0">
                          <a:effectLst/>
                        </a:rPr>
                        <a:t> 372</a:t>
                      </a:r>
                      <a:endParaRPr lang="en-GB" sz="1800" b="0" i="0" u="none" strike="noStrike" dirty="0">
                        <a:solidFill>
                          <a:srgbClr val="000000"/>
                        </a:solidFill>
                        <a:effectLst/>
                        <a:latin typeface="Arial"/>
                      </a:endParaRPr>
                    </a:p>
                  </a:txBody>
                  <a:tcPr marL="9525" marR="114300" marT="9525" marB="0" anchor="ctr"/>
                </a:tc>
              </a:tr>
            </a:tbl>
          </a:graphicData>
        </a:graphic>
      </p:graphicFrame>
      <p:sp>
        <p:nvSpPr>
          <p:cNvPr id="11" name="Rectangle 10"/>
          <p:cNvSpPr/>
          <p:nvPr/>
        </p:nvSpPr>
        <p:spPr>
          <a:xfrm>
            <a:off x="539552" y="5157192"/>
            <a:ext cx="3900264" cy="1138773"/>
          </a:xfrm>
          <a:prstGeom prst="rect">
            <a:avLst/>
          </a:prstGeom>
        </p:spPr>
        <p:txBody>
          <a:bodyPr wrap="square">
            <a:spAutoFit/>
          </a:bodyPr>
          <a:lstStyle/>
          <a:p>
            <a:pPr fontAlgn="base">
              <a:spcBef>
                <a:spcPct val="0"/>
              </a:spcBef>
              <a:spcAft>
                <a:spcPct val="0"/>
              </a:spcAft>
            </a:pPr>
            <a:r>
              <a:rPr lang="en-GB" dirty="0"/>
              <a:t>(All Phase II, III, IV studies received from </a:t>
            </a:r>
            <a:r>
              <a:rPr lang="en-GB" dirty="0">
                <a:solidFill>
                  <a:prstClr val="black"/>
                </a:solidFill>
              </a:rPr>
              <a:t>01/04/2014 to 31/03/2015 funded by Industry)</a:t>
            </a:r>
          </a:p>
          <a:p>
            <a:pPr fontAlgn="base">
              <a:spcBef>
                <a:spcPct val="0"/>
              </a:spcBef>
              <a:spcAft>
                <a:spcPct val="0"/>
              </a:spcAft>
            </a:pPr>
            <a:r>
              <a:rPr lang="en-GB" sz="1400" dirty="0">
                <a:solidFill>
                  <a:prstClr val="black"/>
                </a:solidFill>
              </a:rPr>
              <a:t>Retrieved online on </a:t>
            </a:r>
            <a:r>
              <a:rPr lang="en-GB" sz="1400" dirty="0" smtClean="0">
                <a:solidFill>
                  <a:prstClr val="black"/>
                </a:solidFill>
              </a:rPr>
              <a:t>29 April 2015</a:t>
            </a:r>
            <a:endParaRPr lang="en-GB" sz="1400" dirty="0">
              <a:solidFill>
                <a:prstClr val="black"/>
              </a:solidFill>
            </a:endParaRPr>
          </a:p>
        </p:txBody>
      </p:sp>
      <p:pic>
        <p:nvPicPr>
          <p:cNvPr id="7" name="Picture 6" descr="Map of 6690 studies found by search of Phase 1, 2, 3, 4 | Industry | received from 01/04/2014 to 31/03/20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1960" y="1510920"/>
            <a:ext cx="5244751" cy="544647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0" y="6309320"/>
            <a:ext cx="9144000" cy="535980"/>
          </a:xfrm>
          <a:prstGeom prst="rect">
            <a:avLst/>
          </a:prstGeom>
          <a:solidFill>
            <a:srgbClr val="0072C6"/>
          </a:solidFill>
          <a:ln>
            <a:solidFill>
              <a:srgbClr val="0072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b="1" dirty="0" smtClean="0"/>
              <a:t> Clinical</a:t>
            </a:r>
            <a:r>
              <a:rPr lang="en-GB" b="1" baseline="0" dirty="0" smtClean="0"/>
              <a:t> Research Network</a:t>
            </a:r>
            <a:endParaRPr lang="en-GB" b="1" dirty="0"/>
          </a:p>
        </p:txBody>
      </p:sp>
    </p:spTree>
    <p:extLst>
      <p:ext uri="{BB962C8B-B14F-4D97-AF65-F5344CB8AC3E}">
        <p14:creationId xmlns:p14="http://schemas.microsoft.com/office/powerpoint/2010/main" val="1797743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2317870"/>
            <a:ext cx="8064896" cy="291133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8" name="Title 1"/>
          <p:cNvSpPr>
            <a:spLocks noGrp="1"/>
          </p:cNvSpPr>
          <p:nvPr>
            <p:ph type="title" idx="4294967295"/>
          </p:nvPr>
        </p:nvSpPr>
        <p:spPr>
          <a:xfrm>
            <a:off x="323528" y="476250"/>
            <a:ext cx="8229600" cy="468313"/>
          </a:xfrm>
        </p:spPr>
        <p:txBody>
          <a:bodyPr>
            <a:noAutofit/>
          </a:bodyPr>
          <a:lstStyle/>
          <a:p>
            <a:r>
              <a:rPr lang="en-GB" dirty="0" smtClean="0"/>
              <a:t>The truth: UK v the world</a:t>
            </a:r>
            <a:endParaRPr lang="en-GB" dirty="0"/>
          </a:p>
        </p:txBody>
      </p:sp>
      <p:sp>
        <p:nvSpPr>
          <p:cNvPr id="9" name="Content Placeholder 2"/>
          <p:cNvSpPr txBox="1">
            <a:spLocks/>
          </p:cNvSpPr>
          <p:nvPr/>
        </p:nvSpPr>
        <p:spPr>
          <a:xfrm>
            <a:off x="539552" y="1484784"/>
            <a:ext cx="4320480" cy="410756"/>
          </a:xfrm>
          <a:prstGeom prst="rect">
            <a:avLst/>
          </a:prstGeom>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000" dirty="0" smtClean="0">
                <a:solidFill>
                  <a:schemeClr val="bg1">
                    <a:lumMod val="50000"/>
                  </a:schemeClr>
                </a:solidFill>
              </a:rPr>
              <a:t>Data source: Global CRO 1</a:t>
            </a:r>
            <a:endParaRPr lang="en-GB" sz="2000" dirty="0">
              <a:solidFill>
                <a:schemeClr val="bg1">
                  <a:lumMod val="50000"/>
                </a:schemeClr>
              </a:solidFill>
            </a:endParaRPr>
          </a:p>
        </p:txBody>
      </p:sp>
      <p:sp>
        <p:nvSpPr>
          <p:cNvPr id="10" name="Rectangle 9"/>
          <p:cNvSpPr/>
          <p:nvPr/>
        </p:nvSpPr>
        <p:spPr>
          <a:xfrm>
            <a:off x="539552" y="5589240"/>
            <a:ext cx="7848872" cy="646331"/>
          </a:xfrm>
          <a:prstGeom prst="rect">
            <a:avLst/>
          </a:prstGeom>
        </p:spPr>
        <p:txBody>
          <a:bodyPr wrap="square">
            <a:spAutoFit/>
          </a:bodyPr>
          <a:lstStyle/>
          <a:p>
            <a:r>
              <a:rPr lang="en-GB" dirty="0" smtClean="0"/>
              <a:t>Median time (weeks) for complex study set up. From </a:t>
            </a:r>
            <a:r>
              <a:rPr lang="en-GB" dirty="0"/>
              <a:t>final protocol AND global model ICF available, to 1</a:t>
            </a:r>
            <a:r>
              <a:rPr lang="en-GB" baseline="30000" dirty="0"/>
              <a:t>st</a:t>
            </a:r>
            <a:r>
              <a:rPr lang="en-GB" dirty="0"/>
              <a:t> site initiated in a given country</a:t>
            </a:r>
          </a:p>
        </p:txBody>
      </p:sp>
    </p:spTree>
    <p:extLst>
      <p:ext uri="{BB962C8B-B14F-4D97-AF65-F5344CB8AC3E}">
        <p14:creationId xmlns:p14="http://schemas.microsoft.com/office/powerpoint/2010/main" val="3017323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idx="4294967295"/>
          </p:nvPr>
        </p:nvSpPr>
        <p:spPr>
          <a:xfrm>
            <a:off x="323528" y="482991"/>
            <a:ext cx="8229600" cy="468313"/>
          </a:xfrm>
        </p:spPr>
        <p:txBody>
          <a:bodyPr>
            <a:noAutofit/>
          </a:bodyPr>
          <a:lstStyle/>
          <a:p>
            <a:r>
              <a:rPr lang="en-GB" dirty="0" smtClean="0"/>
              <a:t>The truth: UK v the world</a:t>
            </a:r>
            <a:endParaRPr lang="en-GB" dirty="0"/>
          </a:p>
        </p:txBody>
      </p:sp>
      <p:sp>
        <p:nvSpPr>
          <p:cNvPr id="9" name="Content Placeholder 2"/>
          <p:cNvSpPr txBox="1">
            <a:spLocks/>
          </p:cNvSpPr>
          <p:nvPr/>
        </p:nvSpPr>
        <p:spPr>
          <a:xfrm>
            <a:off x="539552" y="1434068"/>
            <a:ext cx="4320480" cy="410756"/>
          </a:xfrm>
          <a:prstGeom prst="rect">
            <a:avLst/>
          </a:prstGeom>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000" dirty="0" smtClean="0">
                <a:solidFill>
                  <a:schemeClr val="bg1">
                    <a:lumMod val="50000"/>
                  </a:schemeClr>
                </a:solidFill>
              </a:rPr>
              <a:t>Data source: Global CRO 2</a:t>
            </a:r>
            <a:endParaRPr lang="en-GB" sz="2000" dirty="0">
              <a:solidFill>
                <a:schemeClr val="bg1">
                  <a:lumMod val="50000"/>
                </a:schemeClr>
              </a:solidFill>
            </a:endParaRPr>
          </a:p>
        </p:txBody>
      </p:sp>
      <p:sp>
        <p:nvSpPr>
          <p:cNvPr id="10" name="Rectangle 9"/>
          <p:cNvSpPr/>
          <p:nvPr/>
        </p:nvSpPr>
        <p:spPr>
          <a:xfrm>
            <a:off x="539552" y="5661248"/>
            <a:ext cx="7848872" cy="646331"/>
          </a:xfrm>
          <a:prstGeom prst="rect">
            <a:avLst/>
          </a:prstGeom>
        </p:spPr>
        <p:txBody>
          <a:bodyPr wrap="square">
            <a:spAutoFit/>
          </a:bodyPr>
          <a:lstStyle/>
          <a:p>
            <a:pPr marL="342900" indent="-342900">
              <a:buFont typeface="Arial" panose="020B0604020202020204" pitchFamily="34" charset="0"/>
              <a:buChar char="•"/>
            </a:pPr>
            <a:r>
              <a:rPr lang="en-GB" dirty="0"/>
              <a:t>Start point: Site selection </a:t>
            </a:r>
            <a:r>
              <a:rPr lang="en-GB" dirty="0" smtClean="0"/>
              <a:t>visit</a:t>
            </a:r>
            <a:endParaRPr lang="en-GB" dirty="0"/>
          </a:p>
          <a:p>
            <a:pPr marL="342900" indent="-342900">
              <a:buFont typeface="Arial" panose="020B0604020202020204" pitchFamily="34" charset="0"/>
              <a:buChar char="•"/>
            </a:pPr>
            <a:r>
              <a:rPr lang="en-GB" dirty="0"/>
              <a:t>End point: Site initiation visit</a:t>
            </a:r>
          </a:p>
        </p:txBody>
      </p:sp>
      <p:graphicFrame>
        <p:nvGraphicFramePr>
          <p:cNvPr id="7" name="Table 6"/>
          <p:cNvGraphicFramePr>
            <a:graphicFrameLocks noGrp="1"/>
          </p:cNvGraphicFramePr>
          <p:nvPr>
            <p:extLst/>
          </p:nvPr>
        </p:nvGraphicFramePr>
        <p:xfrm>
          <a:off x="467544" y="1938786"/>
          <a:ext cx="7488832" cy="3722462"/>
        </p:xfrm>
        <a:graphic>
          <a:graphicData uri="http://schemas.openxmlformats.org/drawingml/2006/table">
            <a:tbl>
              <a:tblPr>
                <a:tableStyleId>{5C22544A-7EE6-4342-B048-85BDC9FD1C3A}</a:tableStyleId>
              </a:tblPr>
              <a:tblGrid>
                <a:gridCol w="3053217"/>
                <a:gridCol w="1763257"/>
                <a:gridCol w="2672358"/>
              </a:tblGrid>
              <a:tr h="504055">
                <a:tc gridSpan="3">
                  <a:txBody>
                    <a:bodyPr/>
                    <a:lstStyle/>
                    <a:p>
                      <a:pPr algn="ctr" rtl="0" fontAlgn="ctr"/>
                      <a:r>
                        <a:rPr lang="en-GB" sz="2000" b="1" u="none" strike="noStrike" dirty="0">
                          <a:effectLst/>
                        </a:rPr>
                        <a:t>Start-up (SSV-SIV) (Median)</a:t>
                      </a:r>
                      <a:endParaRPr lang="en-GB" sz="2000" b="1" i="0" u="none" strike="noStrike" dirty="0">
                        <a:solidFill>
                          <a:srgbClr val="000000"/>
                        </a:solidFill>
                        <a:effectLst/>
                        <a:latin typeface="Arial"/>
                      </a:endParaRPr>
                    </a:p>
                  </a:txBody>
                  <a:tcPr marL="9525" marR="9525" marT="9525" marB="0" anchor="ctr">
                    <a:solidFill>
                      <a:srgbClr val="D0D9E8"/>
                    </a:solidFill>
                  </a:tcPr>
                </a:tc>
                <a:tc hMerge="1">
                  <a:txBody>
                    <a:bodyPr/>
                    <a:lstStyle/>
                    <a:p>
                      <a:endParaRPr lang="en-GB"/>
                    </a:p>
                  </a:txBody>
                  <a:tcPr>
                    <a:solidFill>
                      <a:srgbClr val="D0D9E8"/>
                    </a:solidFill>
                  </a:tcPr>
                </a:tc>
                <a:tc hMerge="1">
                  <a:txBody>
                    <a:bodyPr/>
                    <a:lstStyle/>
                    <a:p>
                      <a:endParaRPr lang="en-GB"/>
                    </a:p>
                  </a:txBody>
                  <a:tcPr>
                    <a:solidFill>
                      <a:srgbClr val="D0D9E8"/>
                    </a:solidFill>
                  </a:tcPr>
                </a:tc>
              </a:tr>
              <a:tr h="432048">
                <a:tc>
                  <a:txBody>
                    <a:bodyPr/>
                    <a:lstStyle/>
                    <a:p>
                      <a:pPr algn="ctr" rtl="0" fontAlgn="ctr"/>
                      <a:r>
                        <a:rPr lang="en-GB" sz="2000" b="1" u="none" strike="noStrike" dirty="0">
                          <a:effectLst/>
                        </a:rPr>
                        <a:t>Region/Country</a:t>
                      </a:r>
                      <a:endParaRPr lang="en-GB" sz="2000" b="1" i="0" u="none" strike="noStrike" dirty="0">
                        <a:solidFill>
                          <a:srgbClr val="000000"/>
                        </a:solidFill>
                        <a:effectLst/>
                        <a:latin typeface="Arial"/>
                      </a:endParaRPr>
                    </a:p>
                  </a:txBody>
                  <a:tcPr marL="9525" marR="9525" marT="9525" marB="0" anchor="ctr">
                    <a:solidFill>
                      <a:srgbClr val="D0D9E8"/>
                    </a:solidFill>
                  </a:tcPr>
                </a:tc>
                <a:tc>
                  <a:txBody>
                    <a:bodyPr/>
                    <a:lstStyle/>
                    <a:p>
                      <a:pPr algn="ctr" rtl="0" fontAlgn="ctr"/>
                      <a:r>
                        <a:rPr lang="en-GB" sz="2000" b="1" u="none" strike="noStrike" dirty="0">
                          <a:effectLst/>
                        </a:rPr>
                        <a:t>Days</a:t>
                      </a:r>
                      <a:endParaRPr lang="en-GB" sz="2000" b="1" i="0" u="none" strike="noStrike" dirty="0">
                        <a:solidFill>
                          <a:srgbClr val="000000"/>
                        </a:solidFill>
                        <a:effectLst/>
                        <a:latin typeface="Arial"/>
                      </a:endParaRPr>
                    </a:p>
                  </a:txBody>
                  <a:tcPr marL="9525" marR="9525" marT="9525" marB="0" anchor="ctr">
                    <a:solidFill>
                      <a:srgbClr val="D0D9E8"/>
                    </a:solidFill>
                  </a:tcPr>
                </a:tc>
                <a:tc>
                  <a:txBody>
                    <a:bodyPr/>
                    <a:lstStyle/>
                    <a:p>
                      <a:pPr algn="ctr" rtl="0" fontAlgn="ctr"/>
                      <a:r>
                        <a:rPr lang="en-GB" sz="2000" b="1" u="none" strike="noStrike" dirty="0">
                          <a:effectLst/>
                        </a:rPr>
                        <a:t>No of studies</a:t>
                      </a:r>
                      <a:endParaRPr lang="en-GB" sz="2000" b="1" i="0" u="none" strike="noStrike" dirty="0">
                        <a:solidFill>
                          <a:srgbClr val="000000"/>
                        </a:solidFill>
                        <a:effectLst/>
                        <a:latin typeface="Arial"/>
                      </a:endParaRPr>
                    </a:p>
                  </a:txBody>
                  <a:tcPr marL="9525" marR="9525" marT="9525" marB="0" anchor="ctr">
                    <a:solidFill>
                      <a:srgbClr val="D0D9E8"/>
                    </a:solidFill>
                  </a:tcPr>
                </a:tc>
              </a:tr>
              <a:tr h="335426">
                <a:tc>
                  <a:txBody>
                    <a:bodyPr/>
                    <a:lstStyle/>
                    <a:p>
                      <a:pPr algn="ctr" rtl="0" fontAlgn="ctr"/>
                      <a:r>
                        <a:rPr lang="en-GB" sz="2000" u="none" strike="noStrike" dirty="0">
                          <a:effectLst/>
                        </a:rPr>
                        <a:t>Japan</a:t>
                      </a:r>
                      <a:endParaRPr lang="en-GB" sz="2000" b="0" i="0" u="none" strike="noStrike" dirty="0">
                        <a:solidFill>
                          <a:srgbClr val="000000"/>
                        </a:solidFill>
                        <a:effectLst/>
                        <a:latin typeface="Arial"/>
                      </a:endParaRPr>
                    </a:p>
                  </a:txBody>
                  <a:tcPr marL="9525" marR="9525" marT="9525" marB="0" anchor="ctr"/>
                </a:tc>
                <a:tc>
                  <a:txBody>
                    <a:bodyPr/>
                    <a:lstStyle/>
                    <a:p>
                      <a:pPr algn="ctr" rtl="0" fontAlgn="ctr"/>
                      <a:r>
                        <a:rPr lang="en-GB" sz="2000" u="none" strike="noStrike">
                          <a:effectLst/>
                        </a:rPr>
                        <a:t>92</a:t>
                      </a:r>
                      <a:endParaRPr lang="en-GB" sz="2000" b="0" i="0" u="none" strike="noStrike">
                        <a:solidFill>
                          <a:srgbClr val="000000"/>
                        </a:solidFill>
                        <a:effectLst/>
                        <a:latin typeface="Arial"/>
                      </a:endParaRPr>
                    </a:p>
                  </a:txBody>
                  <a:tcPr marL="9525" marR="9525" marT="9525" marB="0" anchor="ctr"/>
                </a:tc>
                <a:tc>
                  <a:txBody>
                    <a:bodyPr/>
                    <a:lstStyle/>
                    <a:p>
                      <a:pPr algn="ctr" rtl="0" fontAlgn="ctr"/>
                      <a:r>
                        <a:rPr lang="en-GB" sz="2000" u="none" strike="noStrike" dirty="0">
                          <a:effectLst/>
                        </a:rPr>
                        <a:t>568</a:t>
                      </a:r>
                      <a:endParaRPr lang="en-GB" sz="2000" b="0" i="0" u="none" strike="noStrike" dirty="0">
                        <a:solidFill>
                          <a:srgbClr val="000000"/>
                        </a:solidFill>
                        <a:effectLst/>
                        <a:latin typeface="Arial"/>
                      </a:endParaRPr>
                    </a:p>
                  </a:txBody>
                  <a:tcPr marL="9525" marR="9525" marT="9525" marB="0" anchor="ctr"/>
                </a:tc>
              </a:tr>
              <a:tr h="369743">
                <a:tc>
                  <a:txBody>
                    <a:bodyPr/>
                    <a:lstStyle/>
                    <a:p>
                      <a:pPr algn="ctr" rtl="0" fontAlgn="ctr"/>
                      <a:r>
                        <a:rPr lang="en-GB" sz="2000" u="none" strike="noStrike">
                          <a:effectLst/>
                        </a:rPr>
                        <a:t>USA/Canada</a:t>
                      </a:r>
                      <a:endParaRPr lang="en-GB" sz="2000" b="0" i="0" u="none" strike="noStrike">
                        <a:solidFill>
                          <a:srgbClr val="000000"/>
                        </a:solidFill>
                        <a:effectLst/>
                        <a:latin typeface="Arial"/>
                      </a:endParaRPr>
                    </a:p>
                  </a:txBody>
                  <a:tcPr marL="9525" marR="9525" marT="9525" marB="0" anchor="ctr"/>
                </a:tc>
                <a:tc>
                  <a:txBody>
                    <a:bodyPr/>
                    <a:lstStyle/>
                    <a:p>
                      <a:pPr algn="ctr" rtl="0" fontAlgn="ctr"/>
                      <a:r>
                        <a:rPr lang="en-GB" sz="2000" u="none" strike="noStrike">
                          <a:effectLst/>
                        </a:rPr>
                        <a:t>135</a:t>
                      </a:r>
                      <a:endParaRPr lang="en-GB" sz="2000" b="0" i="0" u="none" strike="noStrike">
                        <a:solidFill>
                          <a:srgbClr val="000000"/>
                        </a:solidFill>
                        <a:effectLst/>
                        <a:latin typeface="Arial"/>
                      </a:endParaRPr>
                    </a:p>
                  </a:txBody>
                  <a:tcPr marL="9525" marR="9525" marT="9525" marB="0" anchor="ctr"/>
                </a:tc>
                <a:tc>
                  <a:txBody>
                    <a:bodyPr/>
                    <a:lstStyle/>
                    <a:p>
                      <a:pPr algn="ctr" rtl="0" fontAlgn="ctr"/>
                      <a:r>
                        <a:rPr lang="en-GB" sz="2000" u="none" strike="noStrike">
                          <a:effectLst/>
                        </a:rPr>
                        <a:t>1893</a:t>
                      </a:r>
                      <a:endParaRPr lang="en-GB" sz="2000" b="0" i="0" u="none" strike="noStrike">
                        <a:solidFill>
                          <a:srgbClr val="000000"/>
                        </a:solidFill>
                        <a:effectLst/>
                        <a:latin typeface="Arial"/>
                      </a:endParaRPr>
                    </a:p>
                  </a:txBody>
                  <a:tcPr marL="9525" marR="9525" marT="9525" marB="0" anchor="ctr"/>
                </a:tc>
              </a:tr>
              <a:tr h="369743">
                <a:tc>
                  <a:txBody>
                    <a:bodyPr/>
                    <a:lstStyle/>
                    <a:p>
                      <a:pPr algn="ctr" rtl="0" fontAlgn="ctr"/>
                      <a:r>
                        <a:rPr lang="en-GB" sz="2000" b="1" u="none" strike="noStrike">
                          <a:solidFill>
                            <a:srgbClr val="FF0000"/>
                          </a:solidFill>
                          <a:effectLst/>
                        </a:rPr>
                        <a:t>United Kingdom</a:t>
                      </a:r>
                      <a:endParaRPr lang="en-GB" sz="2000" b="1" i="0" u="none" strike="noStrike">
                        <a:solidFill>
                          <a:srgbClr val="FF0000"/>
                        </a:solidFill>
                        <a:effectLst/>
                        <a:latin typeface="Arial"/>
                      </a:endParaRPr>
                    </a:p>
                  </a:txBody>
                  <a:tcPr marL="9525" marR="9525" marT="9525" marB="0" anchor="ctr"/>
                </a:tc>
                <a:tc>
                  <a:txBody>
                    <a:bodyPr/>
                    <a:lstStyle/>
                    <a:p>
                      <a:pPr algn="ctr" rtl="0" fontAlgn="ctr"/>
                      <a:r>
                        <a:rPr lang="en-GB" sz="2000" b="1" u="none" strike="noStrike" dirty="0">
                          <a:solidFill>
                            <a:srgbClr val="FF0000"/>
                          </a:solidFill>
                          <a:effectLst/>
                        </a:rPr>
                        <a:t>179</a:t>
                      </a:r>
                      <a:endParaRPr lang="en-GB" sz="2000" b="1" i="0" u="none" strike="noStrike" dirty="0">
                        <a:solidFill>
                          <a:srgbClr val="FF0000"/>
                        </a:solidFill>
                        <a:effectLst/>
                        <a:latin typeface="Arial"/>
                      </a:endParaRPr>
                    </a:p>
                  </a:txBody>
                  <a:tcPr marL="9525" marR="9525" marT="9525" marB="0" anchor="ctr"/>
                </a:tc>
                <a:tc>
                  <a:txBody>
                    <a:bodyPr/>
                    <a:lstStyle/>
                    <a:p>
                      <a:pPr algn="ctr" rtl="0" fontAlgn="ctr"/>
                      <a:r>
                        <a:rPr lang="en-GB" sz="2000" b="1" u="none" strike="noStrike" dirty="0">
                          <a:solidFill>
                            <a:srgbClr val="FF0000"/>
                          </a:solidFill>
                          <a:effectLst/>
                        </a:rPr>
                        <a:t>204</a:t>
                      </a:r>
                      <a:endParaRPr lang="en-GB" sz="2000" b="1" i="0" u="none" strike="noStrike" dirty="0">
                        <a:solidFill>
                          <a:srgbClr val="FF0000"/>
                        </a:solidFill>
                        <a:effectLst/>
                        <a:latin typeface="Arial"/>
                      </a:endParaRPr>
                    </a:p>
                  </a:txBody>
                  <a:tcPr marL="9525" marR="9525" marT="9525" marB="0" anchor="ctr"/>
                </a:tc>
              </a:tr>
              <a:tr h="335426">
                <a:tc>
                  <a:txBody>
                    <a:bodyPr/>
                    <a:lstStyle/>
                    <a:p>
                      <a:pPr algn="ctr" rtl="0" fontAlgn="ctr"/>
                      <a:r>
                        <a:rPr lang="en-GB" sz="2000" u="none" strike="noStrike">
                          <a:effectLst/>
                        </a:rPr>
                        <a:t>Germany</a:t>
                      </a:r>
                      <a:endParaRPr lang="en-GB" sz="2000" b="0" i="0" u="none" strike="noStrike">
                        <a:solidFill>
                          <a:srgbClr val="000000"/>
                        </a:solidFill>
                        <a:effectLst/>
                        <a:latin typeface="Arial"/>
                      </a:endParaRPr>
                    </a:p>
                  </a:txBody>
                  <a:tcPr marL="9525" marR="9525" marT="9525" marB="0" anchor="ctr"/>
                </a:tc>
                <a:tc>
                  <a:txBody>
                    <a:bodyPr/>
                    <a:lstStyle/>
                    <a:p>
                      <a:pPr algn="ctr" rtl="0" fontAlgn="ctr"/>
                      <a:r>
                        <a:rPr lang="en-GB" sz="2000" u="none" strike="noStrike">
                          <a:effectLst/>
                        </a:rPr>
                        <a:t>245</a:t>
                      </a:r>
                      <a:endParaRPr lang="en-GB" sz="2000" b="0" i="0" u="none" strike="noStrike">
                        <a:solidFill>
                          <a:srgbClr val="000000"/>
                        </a:solidFill>
                        <a:effectLst/>
                        <a:latin typeface="Arial"/>
                      </a:endParaRPr>
                    </a:p>
                  </a:txBody>
                  <a:tcPr marL="9525" marR="9525" marT="9525" marB="0" anchor="ctr"/>
                </a:tc>
                <a:tc>
                  <a:txBody>
                    <a:bodyPr/>
                    <a:lstStyle/>
                    <a:p>
                      <a:pPr algn="ctr" rtl="0" fontAlgn="ctr"/>
                      <a:r>
                        <a:rPr lang="en-GB" sz="2000" u="none" strike="noStrike" dirty="0">
                          <a:effectLst/>
                        </a:rPr>
                        <a:t>172</a:t>
                      </a:r>
                      <a:endParaRPr lang="en-GB" sz="2000" b="0" i="0" u="none" strike="noStrike" dirty="0">
                        <a:solidFill>
                          <a:srgbClr val="000000"/>
                        </a:solidFill>
                        <a:effectLst/>
                        <a:latin typeface="Arial"/>
                      </a:endParaRPr>
                    </a:p>
                  </a:txBody>
                  <a:tcPr marL="9525" marR="9525" marT="9525" marB="0" anchor="ctr"/>
                </a:tc>
              </a:tr>
              <a:tr h="369743">
                <a:tc>
                  <a:txBody>
                    <a:bodyPr/>
                    <a:lstStyle/>
                    <a:p>
                      <a:pPr algn="ctr" rtl="0" fontAlgn="ctr"/>
                      <a:r>
                        <a:rPr lang="en-GB" sz="2000" u="none" strike="noStrike">
                          <a:effectLst/>
                        </a:rPr>
                        <a:t>Asia Pacific</a:t>
                      </a:r>
                      <a:endParaRPr lang="en-GB" sz="2000" b="0" i="0" u="none" strike="noStrike">
                        <a:solidFill>
                          <a:srgbClr val="000000"/>
                        </a:solidFill>
                        <a:effectLst/>
                        <a:latin typeface="Arial"/>
                      </a:endParaRPr>
                    </a:p>
                  </a:txBody>
                  <a:tcPr marL="9525" marR="9525" marT="9525" marB="0" anchor="ctr"/>
                </a:tc>
                <a:tc>
                  <a:txBody>
                    <a:bodyPr/>
                    <a:lstStyle/>
                    <a:p>
                      <a:pPr algn="ctr" rtl="0" fontAlgn="ctr"/>
                      <a:r>
                        <a:rPr lang="en-GB" sz="2000" u="none" strike="noStrike">
                          <a:effectLst/>
                        </a:rPr>
                        <a:t>250</a:t>
                      </a:r>
                      <a:endParaRPr lang="en-GB" sz="2000" b="0" i="0" u="none" strike="noStrike">
                        <a:solidFill>
                          <a:srgbClr val="000000"/>
                        </a:solidFill>
                        <a:effectLst/>
                        <a:latin typeface="Arial"/>
                      </a:endParaRPr>
                    </a:p>
                  </a:txBody>
                  <a:tcPr marL="9525" marR="9525" marT="9525" marB="0" anchor="ctr"/>
                </a:tc>
                <a:tc>
                  <a:txBody>
                    <a:bodyPr/>
                    <a:lstStyle/>
                    <a:p>
                      <a:pPr algn="ctr" rtl="0" fontAlgn="ctr"/>
                      <a:r>
                        <a:rPr lang="en-GB" sz="2000" u="none" strike="noStrike" dirty="0">
                          <a:effectLst/>
                        </a:rPr>
                        <a:t>579</a:t>
                      </a:r>
                      <a:endParaRPr lang="en-GB" sz="2000" b="0" i="0" u="none" strike="noStrike" dirty="0">
                        <a:solidFill>
                          <a:srgbClr val="000000"/>
                        </a:solidFill>
                        <a:effectLst/>
                        <a:latin typeface="Arial"/>
                      </a:endParaRPr>
                    </a:p>
                  </a:txBody>
                  <a:tcPr marL="9525" marR="9525" marT="9525" marB="0" anchor="ctr"/>
                </a:tc>
              </a:tr>
              <a:tr h="335426">
                <a:tc>
                  <a:txBody>
                    <a:bodyPr/>
                    <a:lstStyle/>
                    <a:p>
                      <a:pPr algn="ctr" rtl="0" fontAlgn="ctr"/>
                      <a:r>
                        <a:rPr lang="en-GB" sz="2000" u="none" strike="noStrike">
                          <a:effectLst/>
                        </a:rPr>
                        <a:t>Italy</a:t>
                      </a:r>
                      <a:endParaRPr lang="en-GB" sz="2000" b="0" i="0" u="none" strike="noStrike">
                        <a:solidFill>
                          <a:srgbClr val="000000"/>
                        </a:solidFill>
                        <a:effectLst/>
                        <a:latin typeface="Arial"/>
                      </a:endParaRPr>
                    </a:p>
                  </a:txBody>
                  <a:tcPr marL="9525" marR="9525" marT="9525" marB="0" anchor="ctr"/>
                </a:tc>
                <a:tc>
                  <a:txBody>
                    <a:bodyPr/>
                    <a:lstStyle/>
                    <a:p>
                      <a:pPr algn="ctr" rtl="0" fontAlgn="ctr"/>
                      <a:r>
                        <a:rPr lang="en-GB" sz="2000" u="none" strike="noStrike">
                          <a:effectLst/>
                        </a:rPr>
                        <a:t>267</a:t>
                      </a:r>
                      <a:endParaRPr lang="en-GB" sz="2000" b="0" i="0" u="none" strike="noStrike">
                        <a:solidFill>
                          <a:srgbClr val="000000"/>
                        </a:solidFill>
                        <a:effectLst/>
                        <a:latin typeface="Arial"/>
                      </a:endParaRPr>
                    </a:p>
                  </a:txBody>
                  <a:tcPr marL="9525" marR="9525" marT="9525" marB="0" anchor="ctr"/>
                </a:tc>
                <a:tc>
                  <a:txBody>
                    <a:bodyPr/>
                    <a:lstStyle/>
                    <a:p>
                      <a:pPr algn="ctr" rtl="0" fontAlgn="ctr"/>
                      <a:r>
                        <a:rPr lang="en-GB" sz="2000" u="none" strike="noStrike">
                          <a:effectLst/>
                        </a:rPr>
                        <a:t>199</a:t>
                      </a:r>
                      <a:endParaRPr lang="en-GB" sz="2000" b="0" i="0" u="none" strike="noStrike">
                        <a:solidFill>
                          <a:srgbClr val="000000"/>
                        </a:solidFill>
                        <a:effectLst/>
                        <a:latin typeface="Arial"/>
                      </a:endParaRPr>
                    </a:p>
                  </a:txBody>
                  <a:tcPr marL="9525" marR="9525" marT="9525" marB="0" anchor="ctr"/>
                </a:tc>
              </a:tr>
              <a:tr h="335426">
                <a:tc>
                  <a:txBody>
                    <a:bodyPr/>
                    <a:lstStyle/>
                    <a:p>
                      <a:pPr algn="ctr" rtl="0" fontAlgn="ctr"/>
                      <a:r>
                        <a:rPr lang="en-GB" sz="2000" u="none" strike="noStrike">
                          <a:effectLst/>
                        </a:rPr>
                        <a:t>France</a:t>
                      </a:r>
                      <a:endParaRPr lang="en-GB" sz="2000" b="0" i="0" u="none" strike="noStrike">
                        <a:solidFill>
                          <a:srgbClr val="000000"/>
                        </a:solidFill>
                        <a:effectLst/>
                        <a:latin typeface="Arial"/>
                      </a:endParaRPr>
                    </a:p>
                  </a:txBody>
                  <a:tcPr marL="9525" marR="9525" marT="9525" marB="0" anchor="ctr"/>
                </a:tc>
                <a:tc>
                  <a:txBody>
                    <a:bodyPr/>
                    <a:lstStyle/>
                    <a:p>
                      <a:pPr algn="ctr" rtl="0" fontAlgn="ctr"/>
                      <a:r>
                        <a:rPr lang="en-GB" sz="2000" u="none" strike="noStrike">
                          <a:effectLst/>
                        </a:rPr>
                        <a:t>271</a:t>
                      </a:r>
                      <a:endParaRPr lang="en-GB" sz="2000" b="0" i="0" u="none" strike="noStrike">
                        <a:solidFill>
                          <a:srgbClr val="000000"/>
                        </a:solidFill>
                        <a:effectLst/>
                        <a:latin typeface="Arial"/>
                      </a:endParaRPr>
                    </a:p>
                  </a:txBody>
                  <a:tcPr marL="9525" marR="9525" marT="9525" marB="0" anchor="ctr"/>
                </a:tc>
                <a:tc>
                  <a:txBody>
                    <a:bodyPr/>
                    <a:lstStyle/>
                    <a:p>
                      <a:pPr algn="ctr" rtl="0" fontAlgn="ctr"/>
                      <a:r>
                        <a:rPr lang="en-GB" sz="2000" u="none" strike="noStrike">
                          <a:effectLst/>
                        </a:rPr>
                        <a:t>170</a:t>
                      </a:r>
                      <a:endParaRPr lang="en-GB" sz="2000" b="0" i="0" u="none" strike="noStrike">
                        <a:solidFill>
                          <a:srgbClr val="000000"/>
                        </a:solidFill>
                        <a:effectLst/>
                        <a:latin typeface="Arial"/>
                      </a:endParaRPr>
                    </a:p>
                  </a:txBody>
                  <a:tcPr marL="9525" marR="9525" marT="9525" marB="0" anchor="ctr"/>
                </a:tc>
              </a:tr>
              <a:tr h="335426">
                <a:tc>
                  <a:txBody>
                    <a:bodyPr/>
                    <a:lstStyle/>
                    <a:p>
                      <a:pPr algn="ctr" rtl="0" fontAlgn="ctr"/>
                      <a:r>
                        <a:rPr lang="en-GB" sz="2000" u="none" strike="noStrike">
                          <a:effectLst/>
                        </a:rPr>
                        <a:t>Poland</a:t>
                      </a:r>
                      <a:endParaRPr lang="en-GB" sz="2000" b="0" i="0" u="none" strike="noStrike">
                        <a:solidFill>
                          <a:srgbClr val="000000"/>
                        </a:solidFill>
                        <a:effectLst/>
                        <a:latin typeface="Arial"/>
                      </a:endParaRPr>
                    </a:p>
                  </a:txBody>
                  <a:tcPr marL="9525" marR="9525" marT="9525" marB="0" anchor="ctr"/>
                </a:tc>
                <a:tc>
                  <a:txBody>
                    <a:bodyPr/>
                    <a:lstStyle/>
                    <a:p>
                      <a:pPr algn="ctr" rtl="0" fontAlgn="ctr"/>
                      <a:r>
                        <a:rPr lang="en-GB" sz="2000" u="none" strike="noStrike">
                          <a:effectLst/>
                        </a:rPr>
                        <a:t>280</a:t>
                      </a:r>
                      <a:endParaRPr lang="en-GB" sz="2000" b="0" i="0" u="none" strike="noStrike">
                        <a:solidFill>
                          <a:srgbClr val="000000"/>
                        </a:solidFill>
                        <a:effectLst/>
                        <a:latin typeface="Arial"/>
                      </a:endParaRPr>
                    </a:p>
                  </a:txBody>
                  <a:tcPr marL="9525" marR="9525" marT="9525" marB="0" anchor="ctr"/>
                </a:tc>
                <a:tc>
                  <a:txBody>
                    <a:bodyPr/>
                    <a:lstStyle/>
                    <a:p>
                      <a:pPr algn="ctr" rtl="0" fontAlgn="ctr"/>
                      <a:r>
                        <a:rPr lang="en-GB" sz="2000" u="none" strike="noStrike" dirty="0">
                          <a:effectLst/>
                        </a:rPr>
                        <a:t>142</a:t>
                      </a:r>
                      <a:endParaRPr lang="en-GB" sz="2000" b="0" i="0" u="none" strike="noStrike" dirty="0">
                        <a:solidFill>
                          <a:srgbClr val="000000"/>
                        </a:solidFill>
                        <a:effectLst/>
                        <a:latin typeface="Arial"/>
                      </a:endParaRPr>
                    </a:p>
                  </a:txBody>
                  <a:tcPr marL="9525" marR="9525" marT="9525" marB="0" anchor="ctr"/>
                </a:tc>
              </a:tr>
            </a:tbl>
          </a:graphicData>
        </a:graphic>
      </p:graphicFrame>
    </p:spTree>
    <p:extLst>
      <p:ext uri="{BB962C8B-B14F-4D97-AF65-F5344CB8AC3E}">
        <p14:creationId xmlns:p14="http://schemas.microsoft.com/office/powerpoint/2010/main" val="2280949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idx="4294967295"/>
          </p:nvPr>
        </p:nvSpPr>
        <p:spPr>
          <a:xfrm>
            <a:off x="323528" y="476250"/>
            <a:ext cx="8229600" cy="468313"/>
          </a:xfrm>
        </p:spPr>
        <p:txBody>
          <a:bodyPr>
            <a:noAutofit/>
          </a:bodyPr>
          <a:lstStyle/>
          <a:p>
            <a:r>
              <a:rPr lang="en-GB" dirty="0" smtClean="0"/>
              <a:t>The truth: UK v the Europe</a:t>
            </a:r>
            <a:endParaRPr lang="en-GB" dirty="0"/>
          </a:p>
        </p:txBody>
      </p:sp>
      <p:sp>
        <p:nvSpPr>
          <p:cNvPr id="7" name="Content Placeholder 2"/>
          <p:cNvSpPr txBox="1">
            <a:spLocks/>
          </p:cNvSpPr>
          <p:nvPr/>
        </p:nvSpPr>
        <p:spPr>
          <a:xfrm>
            <a:off x="539552" y="1362060"/>
            <a:ext cx="6624736" cy="410756"/>
          </a:xfrm>
          <a:prstGeom prst="rect">
            <a:avLst/>
          </a:prstGeom>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000" dirty="0" smtClean="0">
                <a:solidFill>
                  <a:schemeClr val="bg1">
                    <a:lumMod val="50000"/>
                  </a:schemeClr>
                </a:solidFill>
              </a:rPr>
              <a:t>Data source: A leading global pharmaceutical company</a:t>
            </a:r>
          </a:p>
        </p:txBody>
      </p:sp>
      <p:graphicFrame>
        <p:nvGraphicFramePr>
          <p:cNvPr id="9" name="Table 8"/>
          <p:cNvGraphicFramePr>
            <a:graphicFrameLocks noGrp="1"/>
          </p:cNvGraphicFramePr>
          <p:nvPr>
            <p:extLst/>
          </p:nvPr>
        </p:nvGraphicFramePr>
        <p:xfrm>
          <a:off x="532733" y="1772816"/>
          <a:ext cx="7855692" cy="4392491"/>
        </p:xfrm>
        <a:graphic>
          <a:graphicData uri="http://schemas.openxmlformats.org/drawingml/2006/table">
            <a:tbl>
              <a:tblPr>
                <a:tableStyleId>{5C22544A-7EE6-4342-B048-85BDC9FD1C3A}</a:tableStyleId>
              </a:tblPr>
              <a:tblGrid>
                <a:gridCol w="1472942"/>
                <a:gridCol w="1262522"/>
                <a:gridCol w="2525044"/>
                <a:gridCol w="2595184"/>
              </a:tblGrid>
              <a:tr h="1170413">
                <a:tc>
                  <a:txBody>
                    <a:bodyPr/>
                    <a:lstStyle/>
                    <a:p>
                      <a:pPr lvl="0" algn="l" fontAlgn="ctr"/>
                      <a:r>
                        <a:rPr lang="en-GB" sz="2000" b="1" i="0" u="none" strike="noStrike" dirty="0" smtClean="0">
                          <a:solidFill>
                            <a:srgbClr val="000000"/>
                          </a:solidFill>
                          <a:effectLst/>
                          <a:latin typeface="+mn-lt"/>
                        </a:rPr>
                        <a:t> Country</a:t>
                      </a:r>
                      <a:endParaRPr lang="en-GB" sz="2000" b="1" i="0" u="none" strike="noStrike" dirty="0">
                        <a:solidFill>
                          <a:srgbClr val="000000"/>
                        </a:solidFill>
                        <a:effectLst/>
                        <a:latin typeface="Arial"/>
                      </a:endParaRPr>
                    </a:p>
                  </a:txBody>
                  <a:tcPr marL="9525" marR="9525" marT="9525" marB="0" anchor="ctr">
                    <a:solidFill>
                      <a:srgbClr val="D0D9E8"/>
                    </a:solidFill>
                  </a:tcPr>
                </a:tc>
                <a:tc>
                  <a:txBody>
                    <a:bodyPr/>
                    <a:lstStyle/>
                    <a:p>
                      <a:pPr algn="ctr" fontAlgn="ctr"/>
                      <a:r>
                        <a:rPr lang="en-GB" sz="2000" b="1" i="0" u="none" strike="noStrike" dirty="0">
                          <a:solidFill>
                            <a:srgbClr val="000000"/>
                          </a:solidFill>
                          <a:effectLst/>
                          <a:latin typeface="Arial"/>
                        </a:rPr>
                        <a:t>No sites</a:t>
                      </a:r>
                    </a:p>
                  </a:txBody>
                  <a:tcPr marL="9525" marR="9525" marT="9525" marB="0" anchor="ctr">
                    <a:solidFill>
                      <a:srgbClr val="D0D9E8"/>
                    </a:solidFill>
                  </a:tcPr>
                </a:tc>
                <a:tc>
                  <a:txBody>
                    <a:bodyPr/>
                    <a:lstStyle/>
                    <a:p>
                      <a:pPr algn="ctr" fontAlgn="ctr"/>
                      <a:r>
                        <a:rPr lang="en-GB" sz="2000" b="1" i="0" u="none" strike="noStrike" dirty="0">
                          <a:solidFill>
                            <a:srgbClr val="000000"/>
                          </a:solidFill>
                          <a:effectLst/>
                          <a:latin typeface="Arial"/>
                        </a:rPr>
                        <a:t>Days between PSV and SIV (average)</a:t>
                      </a:r>
                    </a:p>
                  </a:txBody>
                  <a:tcPr marL="9525" marR="9525" marT="9525" marB="0" anchor="ctr">
                    <a:solidFill>
                      <a:srgbClr val="D0D9E8"/>
                    </a:solidFill>
                  </a:tcPr>
                </a:tc>
                <a:tc>
                  <a:txBody>
                    <a:bodyPr/>
                    <a:lstStyle/>
                    <a:p>
                      <a:pPr algn="ctr" fontAlgn="ctr"/>
                      <a:r>
                        <a:rPr lang="en-GB" sz="2000" b="1" i="0" u="none" strike="noStrike" dirty="0">
                          <a:solidFill>
                            <a:srgbClr val="000000"/>
                          </a:solidFill>
                          <a:effectLst/>
                          <a:latin typeface="Arial"/>
                        </a:rPr>
                        <a:t>Days between PSV and SIV (median)</a:t>
                      </a:r>
                    </a:p>
                  </a:txBody>
                  <a:tcPr marL="9525" marR="9525" marT="9525" marB="0" anchor="ctr">
                    <a:solidFill>
                      <a:srgbClr val="D0D9E8"/>
                    </a:solidFill>
                  </a:tcPr>
                </a:tc>
              </a:tr>
              <a:tr h="537013">
                <a:tc>
                  <a:txBody>
                    <a:bodyPr/>
                    <a:lstStyle/>
                    <a:p>
                      <a:pPr lvl="0" algn="l" fontAlgn="ctr"/>
                      <a:r>
                        <a:rPr lang="en-GB" sz="2000" b="0" i="0" u="none" strike="noStrike" dirty="0" smtClean="0">
                          <a:solidFill>
                            <a:srgbClr val="000000"/>
                          </a:solidFill>
                          <a:effectLst/>
                          <a:latin typeface="Arial"/>
                        </a:rPr>
                        <a:t> Germany</a:t>
                      </a:r>
                      <a:endParaRPr lang="en-GB" sz="2000" b="0" i="0" u="none" strike="noStrike" dirty="0">
                        <a:solidFill>
                          <a:srgbClr val="000000"/>
                        </a:solidFill>
                        <a:effectLst/>
                        <a:latin typeface="Arial"/>
                      </a:endParaRPr>
                    </a:p>
                  </a:txBody>
                  <a:tcPr marL="9525" marR="9525" marT="9525" marB="0" anchor="ctr"/>
                </a:tc>
                <a:tc>
                  <a:txBody>
                    <a:bodyPr/>
                    <a:lstStyle/>
                    <a:p>
                      <a:pPr algn="ctr" fontAlgn="ctr"/>
                      <a:r>
                        <a:rPr lang="en-GB" sz="2000" b="0" i="0" u="none" strike="noStrike" dirty="0">
                          <a:solidFill>
                            <a:srgbClr val="000000"/>
                          </a:solidFill>
                          <a:effectLst/>
                          <a:latin typeface="Arial"/>
                        </a:rPr>
                        <a:t>9</a:t>
                      </a:r>
                    </a:p>
                  </a:txBody>
                  <a:tcPr marL="9525" marR="9525" marT="9525" marB="0" anchor="ctr"/>
                </a:tc>
                <a:tc>
                  <a:txBody>
                    <a:bodyPr/>
                    <a:lstStyle/>
                    <a:p>
                      <a:pPr algn="ctr" fontAlgn="ctr"/>
                      <a:r>
                        <a:rPr lang="en-GB" sz="2000" b="0" i="0" u="none" strike="noStrike">
                          <a:solidFill>
                            <a:srgbClr val="000000"/>
                          </a:solidFill>
                          <a:effectLst/>
                          <a:latin typeface="Arial"/>
                        </a:rPr>
                        <a:t>124</a:t>
                      </a:r>
                    </a:p>
                  </a:txBody>
                  <a:tcPr marL="9525" marR="9525" marT="9525" marB="0" anchor="ctr"/>
                </a:tc>
                <a:tc>
                  <a:txBody>
                    <a:bodyPr/>
                    <a:lstStyle/>
                    <a:p>
                      <a:pPr algn="ctr" fontAlgn="ctr"/>
                      <a:r>
                        <a:rPr lang="en-GB" sz="2000" b="0" i="0" u="none" strike="noStrike">
                          <a:solidFill>
                            <a:srgbClr val="000000"/>
                          </a:solidFill>
                          <a:effectLst/>
                          <a:latin typeface="Arial"/>
                        </a:rPr>
                        <a:t>112</a:t>
                      </a:r>
                    </a:p>
                  </a:txBody>
                  <a:tcPr marL="9525" marR="9525" marT="9525" marB="0" anchor="ctr"/>
                </a:tc>
              </a:tr>
              <a:tr h="537013">
                <a:tc>
                  <a:txBody>
                    <a:bodyPr/>
                    <a:lstStyle/>
                    <a:p>
                      <a:pPr lvl="0" algn="l" fontAlgn="ctr"/>
                      <a:r>
                        <a:rPr lang="en-GB" sz="2000" b="1" i="0" u="none" strike="noStrike" dirty="0" smtClean="0">
                          <a:solidFill>
                            <a:srgbClr val="FF0000"/>
                          </a:solidFill>
                          <a:effectLst/>
                          <a:latin typeface="Arial"/>
                        </a:rPr>
                        <a:t> UK</a:t>
                      </a:r>
                      <a:endParaRPr lang="en-GB" sz="2000" b="1" i="0" u="none" strike="noStrike" dirty="0">
                        <a:solidFill>
                          <a:srgbClr val="FF0000"/>
                        </a:solidFill>
                        <a:effectLst/>
                        <a:latin typeface="Arial"/>
                      </a:endParaRPr>
                    </a:p>
                  </a:txBody>
                  <a:tcPr marL="9525" marR="9525" marT="9525" marB="0" anchor="ctr"/>
                </a:tc>
                <a:tc>
                  <a:txBody>
                    <a:bodyPr/>
                    <a:lstStyle/>
                    <a:p>
                      <a:pPr algn="ctr" fontAlgn="ctr"/>
                      <a:r>
                        <a:rPr lang="en-GB" sz="2000" b="1" i="0" u="none" strike="noStrike" dirty="0">
                          <a:solidFill>
                            <a:srgbClr val="FF0000"/>
                          </a:solidFill>
                          <a:effectLst/>
                          <a:latin typeface="Arial"/>
                        </a:rPr>
                        <a:t>18</a:t>
                      </a:r>
                    </a:p>
                  </a:txBody>
                  <a:tcPr marL="9525" marR="9525" marT="9525" marB="0" anchor="ctr"/>
                </a:tc>
                <a:tc>
                  <a:txBody>
                    <a:bodyPr/>
                    <a:lstStyle/>
                    <a:p>
                      <a:pPr algn="ctr" fontAlgn="ctr"/>
                      <a:r>
                        <a:rPr lang="en-GB" sz="2000" b="1" i="0" u="none" strike="noStrike">
                          <a:solidFill>
                            <a:srgbClr val="FF0000"/>
                          </a:solidFill>
                          <a:effectLst/>
                          <a:latin typeface="Arial"/>
                        </a:rPr>
                        <a:t>176</a:t>
                      </a:r>
                    </a:p>
                  </a:txBody>
                  <a:tcPr marL="9525" marR="9525" marT="9525" marB="0" anchor="ctr"/>
                </a:tc>
                <a:tc>
                  <a:txBody>
                    <a:bodyPr/>
                    <a:lstStyle/>
                    <a:p>
                      <a:pPr algn="ctr" fontAlgn="ctr"/>
                      <a:r>
                        <a:rPr lang="en-GB" sz="2000" b="1" i="0" u="none" strike="noStrike" dirty="0">
                          <a:solidFill>
                            <a:srgbClr val="FF0000"/>
                          </a:solidFill>
                          <a:effectLst/>
                          <a:latin typeface="Arial"/>
                        </a:rPr>
                        <a:t>185</a:t>
                      </a:r>
                    </a:p>
                  </a:txBody>
                  <a:tcPr marL="9525" marR="9525" marT="9525" marB="0" anchor="ctr"/>
                </a:tc>
              </a:tr>
              <a:tr h="537013">
                <a:tc>
                  <a:txBody>
                    <a:bodyPr/>
                    <a:lstStyle/>
                    <a:p>
                      <a:pPr lvl="0" algn="l" fontAlgn="ctr"/>
                      <a:r>
                        <a:rPr lang="en-GB" sz="2000" b="0" i="0" u="none" strike="noStrike" dirty="0" smtClean="0">
                          <a:solidFill>
                            <a:srgbClr val="000000"/>
                          </a:solidFill>
                          <a:effectLst/>
                          <a:latin typeface="Arial"/>
                        </a:rPr>
                        <a:t> Italy</a:t>
                      </a:r>
                      <a:endParaRPr lang="en-GB" sz="2000" b="0" i="0" u="none" strike="noStrike" dirty="0">
                        <a:solidFill>
                          <a:srgbClr val="000000"/>
                        </a:solidFill>
                        <a:effectLst/>
                        <a:latin typeface="Arial"/>
                      </a:endParaRPr>
                    </a:p>
                  </a:txBody>
                  <a:tcPr marL="9525" marR="9525" marT="9525" marB="0" anchor="ctr"/>
                </a:tc>
                <a:tc>
                  <a:txBody>
                    <a:bodyPr/>
                    <a:lstStyle/>
                    <a:p>
                      <a:pPr algn="ctr" fontAlgn="ctr"/>
                      <a:r>
                        <a:rPr lang="en-GB" sz="2000" b="0" i="0" u="none" strike="noStrike" dirty="0">
                          <a:solidFill>
                            <a:srgbClr val="000000"/>
                          </a:solidFill>
                          <a:effectLst/>
                          <a:latin typeface="Arial"/>
                        </a:rPr>
                        <a:t>8</a:t>
                      </a:r>
                    </a:p>
                  </a:txBody>
                  <a:tcPr marL="9525" marR="9525" marT="9525" marB="0" anchor="ctr"/>
                </a:tc>
                <a:tc>
                  <a:txBody>
                    <a:bodyPr/>
                    <a:lstStyle/>
                    <a:p>
                      <a:pPr algn="ctr" fontAlgn="ctr"/>
                      <a:r>
                        <a:rPr lang="en-GB" sz="2000" b="0" i="0" u="none" strike="noStrike" dirty="0">
                          <a:solidFill>
                            <a:srgbClr val="000000"/>
                          </a:solidFill>
                          <a:effectLst/>
                          <a:latin typeface="Arial"/>
                        </a:rPr>
                        <a:t>284</a:t>
                      </a:r>
                    </a:p>
                  </a:txBody>
                  <a:tcPr marL="9525" marR="9525" marT="9525" marB="0" anchor="ctr"/>
                </a:tc>
                <a:tc>
                  <a:txBody>
                    <a:bodyPr/>
                    <a:lstStyle/>
                    <a:p>
                      <a:pPr algn="ctr" fontAlgn="ctr"/>
                      <a:r>
                        <a:rPr lang="en-GB" sz="2000" b="0" i="0" u="none" strike="noStrike">
                          <a:solidFill>
                            <a:srgbClr val="000000"/>
                          </a:solidFill>
                          <a:effectLst/>
                          <a:latin typeface="Arial"/>
                        </a:rPr>
                        <a:t>282</a:t>
                      </a:r>
                    </a:p>
                  </a:txBody>
                  <a:tcPr marL="9525" marR="9525" marT="9525" marB="0" anchor="ctr"/>
                </a:tc>
              </a:tr>
              <a:tr h="537013">
                <a:tc>
                  <a:txBody>
                    <a:bodyPr/>
                    <a:lstStyle/>
                    <a:p>
                      <a:pPr lvl="0" algn="l" fontAlgn="ctr"/>
                      <a:r>
                        <a:rPr lang="en-GB" sz="2000" b="0" i="0" u="none" strike="noStrike" dirty="0" smtClean="0">
                          <a:solidFill>
                            <a:srgbClr val="000000"/>
                          </a:solidFill>
                          <a:effectLst/>
                          <a:latin typeface="Arial"/>
                        </a:rPr>
                        <a:t> France</a:t>
                      </a:r>
                      <a:endParaRPr lang="en-GB" sz="2000" b="0" i="0" u="none" strike="noStrike" dirty="0">
                        <a:solidFill>
                          <a:srgbClr val="000000"/>
                        </a:solidFill>
                        <a:effectLst/>
                        <a:latin typeface="Arial"/>
                      </a:endParaRPr>
                    </a:p>
                  </a:txBody>
                  <a:tcPr marL="9525" marR="9525" marT="9525" marB="0" anchor="ctr"/>
                </a:tc>
                <a:tc>
                  <a:txBody>
                    <a:bodyPr/>
                    <a:lstStyle/>
                    <a:p>
                      <a:pPr algn="ctr" fontAlgn="ctr"/>
                      <a:r>
                        <a:rPr lang="en-GB" sz="2000" b="0" i="0" u="none" strike="noStrike">
                          <a:solidFill>
                            <a:srgbClr val="000000"/>
                          </a:solidFill>
                          <a:effectLst/>
                          <a:latin typeface="Arial"/>
                        </a:rPr>
                        <a:t>3</a:t>
                      </a:r>
                    </a:p>
                  </a:txBody>
                  <a:tcPr marL="9525" marR="9525" marT="9525" marB="0" anchor="ctr"/>
                </a:tc>
                <a:tc>
                  <a:txBody>
                    <a:bodyPr/>
                    <a:lstStyle/>
                    <a:p>
                      <a:pPr algn="ctr" fontAlgn="ctr"/>
                      <a:r>
                        <a:rPr lang="en-GB" sz="2000" b="0" i="0" u="none" strike="noStrike" dirty="0">
                          <a:solidFill>
                            <a:srgbClr val="000000"/>
                          </a:solidFill>
                          <a:effectLst/>
                          <a:latin typeface="Arial"/>
                        </a:rPr>
                        <a:t>292</a:t>
                      </a:r>
                    </a:p>
                  </a:txBody>
                  <a:tcPr marL="9525" marR="9525" marT="9525" marB="0" anchor="ctr"/>
                </a:tc>
                <a:tc>
                  <a:txBody>
                    <a:bodyPr/>
                    <a:lstStyle/>
                    <a:p>
                      <a:pPr algn="ctr" fontAlgn="ctr"/>
                      <a:r>
                        <a:rPr lang="en-GB" sz="2000" b="0" i="0" u="none" strike="noStrike">
                          <a:solidFill>
                            <a:srgbClr val="000000"/>
                          </a:solidFill>
                          <a:effectLst/>
                          <a:latin typeface="Arial"/>
                        </a:rPr>
                        <a:t>285</a:t>
                      </a:r>
                    </a:p>
                  </a:txBody>
                  <a:tcPr marL="9525" marR="9525" marT="9525" marB="0" anchor="ctr"/>
                </a:tc>
              </a:tr>
              <a:tr h="537013">
                <a:tc>
                  <a:txBody>
                    <a:bodyPr/>
                    <a:lstStyle/>
                    <a:p>
                      <a:pPr lvl="0" algn="l" fontAlgn="ctr"/>
                      <a:r>
                        <a:rPr lang="en-GB" sz="2000" b="0" i="0" u="none" strike="noStrike" dirty="0" smtClean="0">
                          <a:solidFill>
                            <a:srgbClr val="000000"/>
                          </a:solidFill>
                          <a:effectLst/>
                          <a:latin typeface="Arial"/>
                        </a:rPr>
                        <a:t> Spain</a:t>
                      </a:r>
                      <a:endParaRPr lang="en-GB" sz="2000" b="0" i="0" u="none" strike="noStrike" dirty="0">
                        <a:solidFill>
                          <a:srgbClr val="000000"/>
                        </a:solidFill>
                        <a:effectLst/>
                        <a:latin typeface="Arial"/>
                      </a:endParaRPr>
                    </a:p>
                  </a:txBody>
                  <a:tcPr marL="9525" marR="9525" marT="9525" marB="0" anchor="ctr"/>
                </a:tc>
                <a:tc>
                  <a:txBody>
                    <a:bodyPr/>
                    <a:lstStyle/>
                    <a:p>
                      <a:pPr algn="ctr" fontAlgn="ctr"/>
                      <a:r>
                        <a:rPr lang="en-GB" sz="2000" b="0" i="0" u="none" strike="noStrike">
                          <a:solidFill>
                            <a:srgbClr val="000000"/>
                          </a:solidFill>
                          <a:effectLst/>
                          <a:latin typeface="Arial"/>
                        </a:rPr>
                        <a:t>15</a:t>
                      </a:r>
                    </a:p>
                  </a:txBody>
                  <a:tcPr marL="9525" marR="9525" marT="9525" marB="0" anchor="ctr"/>
                </a:tc>
                <a:tc>
                  <a:txBody>
                    <a:bodyPr/>
                    <a:lstStyle/>
                    <a:p>
                      <a:pPr algn="ctr" fontAlgn="ctr"/>
                      <a:r>
                        <a:rPr lang="en-GB" sz="2000" b="0" i="0" u="none" strike="noStrike" dirty="0">
                          <a:solidFill>
                            <a:srgbClr val="000000"/>
                          </a:solidFill>
                          <a:effectLst/>
                          <a:latin typeface="Arial"/>
                        </a:rPr>
                        <a:t>286</a:t>
                      </a:r>
                    </a:p>
                  </a:txBody>
                  <a:tcPr marL="9525" marR="9525" marT="9525" marB="0" anchor="ctr"/>
                </a:tc>
                <a:tc>
                  <a:txBody>
                    <a:bodyPr/>
                    <a:lstStyle/>
                    <a:p>
                      <a:pPr algn="ctr" fontAlgn="ctr"/>
                      <a:r>
                        <a:rPr lang="en-GB" sz="2000" b="0" i="0" u="none" strike="noStrike" dirty="0" smtClean="0">
                          <a:solidFill>
                            <a:srgbClr val="000000"/>
                          </a:solidFill>
                          <a:effectLst/>
                          <a:latin typeface="Arial"/>
                        </a:rPr>
                        <a:t>305</a:t>
                      </a:r>
                      <a:endParaRPr lang="en-GB" sz="2000" b="0" i="0" u="none" strike="noStrike" dirty="0">
                        <a:solidFill>
                          <a:srgbClr val="000000"/>
                        </a:solidFill>
                        <a:effectLst/>
                        <a:latin typeface="Arial"/>
                      </a:endParaRPr>
                    </a:p>
                  </a:txBody>
                  <a:tcPr marL="9525" marR="9525" marT="9525" marB="0" anchor="ctr"/>
                </a:tc>
              </a:tr>
              <a:tr h="537013">
                <a:tc>
                  <a:txBody>
                    <a:bodyPr/>
                    <a:lstStyle/>
                    <a:p>
                      <a:pPr lvl="0" algn="l" fontAlgn="ctr"/>
                      <a:r>
                        <a:rPr lang="en-GB" sz="2000" b="0" i="0" u="none" strike="noStrike" dirty="0" smtClean="0">
                          <a:solidFill>
                            <a:srgbClr val="000000"/>
                          </a:solidFill>
                          <a:effectLst/>
                          <a:latin typeface="Arial"/>
                        </a:rPr>
                        <a:t> Global</a:t>
                      </a:r>
                      <a:endParaRPr lang="en-GB" sz="2000" b="0" i="0" u="none" strike="noStrike" dirty="0">
                        <a:solidFill>
                          <a:srgbClr val="000000"/>
                        </a:solidFill>
                        <a:effectLst/>
                        <a:latin typeface="Arial"/>
                      </a:endParaRPr>
                    </a:p>
                  </a:txBody>
                  <a:tcPr marL="9525" marR="9525" marT="9525" marB="0" anchor="ctr"/>
                </a:tc>
                <a:tc>
                  <a:txBody>
                    <a:bodyPr/>
                    <a:lstStyle/>
                    <a:p>
                      <a:pPr algn="ctr" fontAlgn="ctr"/>
                      <a:r>
                        <a:rPr lang="en-GB" sz="2000" b="0" i="0" u="none" strike="noStrike">
                          <a:solidFill>
                            <a:srgbClr val="000000"/>
                          </a:solidFill>
                          <a:effectLst/>
                          <a:latin typeface="Arial"/>
                        </a:rPr>
                        <a:t>317</a:t>
                      </a:r>
                    </a:p>
                  </a:txBody>
                  <a:tcPr marL="9525" marR="9525" marT="9525" marB="0" anchor="ctr"/>
                </a:tc>
                <a:tc>
                  <a:txBody>
                    <a:bodyPr/>
                    <a:lstStyle/>
                    <a:p>
                      <a:pPr algn="ctr" fontAlgn="ctr"/>
                      <a:r>
                        <a:rPr lang="en-GB" sz="2000" b="0" i="0" u="none" strike="noStrike" dirty="0">
                          <a:solidFill>
                            <a:srgbClr val="000000"/>
                          </a:solidFill>
                          <a:effectLst/>
                          <a:latin typeface="Arial"/>
                        </a:rPr>
                        <a:t>147</a:t>
                      </a:r>
                    </a:p>
                  </a:txBody>
                  <a:tcPr marL="9525" marR="9525" marT="9525" marB="0" anchor="ctr"/>
                </a:tc>
                <a:tc>
                  <a:txBody>
                    <a:bodyPr/>
                    <a:lstStyle/>
                    <a:p>
                      <a:pPr algn="ctr" fontAlgn="ctr"/>
                      <a:r>
                        <a:rPr lang="en-GB" sz="2000" b="0" i="0" u="none" strike="noStrike" dirty="0">
                          <a:solidFill>
                            <a:srgbClr val="000000"/>
                          </a:solidFill>
                          <a:effectLst/>
                          <a:latin typeface="Arial"/>
                        </a:rPr>
                        <a:t>123</a:t>
                      </a:r>
                    </a:p>
                  </a:txBody>
                  <a:tcPr marL="9525" marR="9525" marT="9525" marB="0" anchor="ctr"/>
                </a:tc>
              </a:tr>
            </a:tbl>
          </a:graphicData>
        </a:graphic>
      </p:graphicFrame>
    </p:spTree>
    <p:extLst>
      <p:ext uri="{BB962C8B-B14F-4D97-AF65-F5344CB8AC3E}">
        <p14:creationId xmlns:p14="http://schemas.microsoft.com/office/powerpoint/2010/main" val="2434312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11080" r="-5540"/>
          <a:stretch/>
        </p:blipFill>
        <p:spPr>
          <a:xfrm>
            <a:off x="0" y="0"/>
            <a:ext cx="9713686" cy="6858000"/>
          </a:xfrm>
          <a:prstGeom prst="rect">
            <a:avLst/>
          </a:prstGeom>
        </p:spPr>
      </p:pic>
      <p:sp>
        <p:nvSpPr>
          <p:cNvPr id="2" name="Title 1"/>
          <p:cNvSpPr>
            <a:spLocks noGrp="1"/>
          </p:cNvSpPr>
          <p:nvPr>
            <p:ph type="title"/>
          </p:nvPr>
        </p:nvSpPr>
        <p:spPr>
          <a:xfrm>
            <a:off x="323528" y="476672"/>
            <a:ext cx="8229600" cy="467790"/>
          </a:xfrm>
        </p:spPr>
        <p:txBody>
          <a:bodyPr/>
          <a:lstStyle/>
          <a:p>
            <a:r>
              <a:rPr lang="en-GB" dirty="0" smtClean="0"/>
              <a:t>Our vital statistics</a:t>
            </a:r>
            <a:endParaRPr lang="en-GB" dirty="0"/>
          </a:p>
        </p:txBody>
      </p:sp>
      <p:sp>
        <p:nvSpPr>
          <p:cNvPr id="5" name="Rectangle 4"/>
          <p:cNvSpPr/>
          <p:nvPr/>
        </p:nvSpPr>
        <p:spPr>
          <a:xfrm>
            <a:off x="0" y="6309320"/>
            <a:ext cx="9144000" cy="535980"/>
          </a:xfrm>
          <a:prstGeom prst="rect">
            <a:avLst/>
          </a:prstGeom>
          <a:solidFill>
            <a:srgbClr val="0072C6"/>
          </a:solidFill>
          <a:ln>
            <a:solidFill>
              <a:srgbClr val="0072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b="1" dirty="0" smtClean="0"/>
              <a:t> Clinical</a:t>
            </a:r>
            <a:r>
              <a:rPr lang="en-GB" b="1" baseline="0" dirty="0" smtClean="0"/>
              <a:t> Research Network</a:t>
            </a:r>
            <a:endParaRPr lang="en-GB" b="1" dirty="0"/>
          </a:p>
        </p:txBody>
      </p:sp>
      <p:pic>
        <p:nvPicPr>
          <p:cNvPr id="7" name="Picture 9" descr="nihrcolb_logo"/>
          <p:cNvPicPr>
            <a:picLocks noChangeAspect="1" noChangeArrowheads="1"/>
          </p:cNvPicPr>
          <p:nvPr/>
        </p:nvPicPr>
        <p:blipFill>
          <a:blip r:embed="rId4" cstate="print"/>
          <a:srcRect/>
          <a:stretch>
            <a:fillRect/>
          </a:stretch>
        </p:blipFill>
        <p:spPr bwMode="auto">
          <a:xfrm>
            <a:off x="6877024" y="260648"/>
            <a:ext cx="1871440" cy="651328"/>
          </a:xfrm>
          <a:prstGeom prst="rect">
            <a:avLst/>
          </a:prstGeom>
          <a:noFill/>
        </p:spPr>
      </p:pic>
    </p:spTree>
    <p:extLst>
      <p:ext uri="{BB962C8B-B14F-4D97-AF65-F5344CB8AC3E}">
        <p14:creationId xmlns:p14="http://schemas.microsoft.com/office/powerpoint/2010/main" val="1532506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5510" b="9133"/>
          <a:stretch/>
        </p:blipFill>
        <p:spPr>
          <a:xfrm>
            <a:off x="457200" y="1608939"/>
            <a:ext cx="7787208" cy="4680672"/>
          </a:xfrm>
          <a:prstGeom prst="rect">
            <a:avLst/>
          </a:prstGeom>
        </p:spPr>
      </p:pic>
      <p:sp>
        <p:nvSpPr>
          <p:cNvPr id="4" name="Title 1"/>
          <p:cNvSpPr txBox="1">
            <a:spLocks/>
          </p:cNvSpPr>
          <p:nvPr/>
        </p:nvSpPr>
        <p:spPr>
          <a:xfrm>
            <a:off x="457200" y="476672"/>
            <a:ext cx="6707088" cy="46779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solidFill>
                <a:latin typeface="+mj-lt"/>
                <a:ea typeface="+mj-ea"/>
                <a:cs typeface="+mj-cs"/>
              </a:defRPr>
            </a:lvl1pPr>
          </a:lstStyle>
          <a:p>
            <a:r>
              <a:rPr lang="en-GB" dirty="0"/>
              <a:t>I</a:t>
            </a:r>
            <a:r>
              <a:rPr lang="en-GB" dirty="0" smtClean="0"/>
              <a:t>ncreased commercial studies</a:t>
            </a:r>
            <a:endParaRPr lang="en-GB" dirty="0"/>
          </a:p>
        </p:txBody>
      </p:sp>
      <p:sp>
        <p:nvSpPr>
          <p:cNvPr id="7" name="Content Placeholder 2"/>
          <p:cNvSpPr txBox="1">
            <a:spLocks/>
          </p:cNvSpPr>
          <p:nvPr/>
        </p:nvSpPr>
        <p:spPr>
          <a:xfrm>
            <a:off x="467544" y="1340768"/>
            <a:ext cx="6264696" cy="936104"/>
          </a:xfrm>
          <a:prstGeom prst="rect">
            <a:avLst/>
          </a:prstGeom>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000" dirty="0" smtClean="0"/>
              <a:t>Number of </a:t>
            </a:r>
            <a:r>
              <a:rPr lang="en-GB" sz="2000" dirty="0" smtClean="0">
                <a:solidFill>
                  <a:srgbClr val="FF0000"/>
                </a:solidFill>
              </a:rPr>
              <a:t>new</a:t>
            </a:r>
            <a:r>
              <a:rPr lang="en-GB" sz="2000" dirty="0" smtClean="0"/>
              <a:t> commercial studies added to the NIHR CRN Portfolio</a:t>
            </a:r>
          </a:p>
        </p:txBody>
      </p:sp>
      <p:sp>
        <p:nvSpPr>
          <p:cNvPr id="6" name="Shape 5"/>
          <p:cNvSpPr/>
          <p:nvPr/>
        </p:nvSpPr>
        <p:spPr>
          <a:xfrm rot="18427156" flipV="1">
            <a:off x="2284143" y="3005955"/>
            <a:ext cx="3836582" cy="2446591"/>
          </a:xfrm>
          <a:prstGeom prst="swooshArrow">
            <a:avLst>
              <a:gd name="adj1" fmla="val 16310"/>
              <a:gd name="adj2" fmla="val 31370"/>
            </a:avLst>
          </a:prstGeom>
          <a:solidFill>
            <a:srgbClr val="FF0000">
              <a:alpha val="8000"/>
            </a:srgb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8" name="Straight Arrow Connector 7"/>
          <p:cNvCxnSpPr/>
          <p:nvPr/>
        </p:nvCxnSpPr>
        <p:spPr>
          <a:xfrm flipH="1">
            <a:off x="6228184" y="4396462"/>
            <a:ext cx="432048" cy="0"/>
          </a:xfrm>
          <a:prstGeom prst="straightConnector1">
            <a:avLst/>
          </a:prstGeom>
          <a:ln w="79375">
            <a:solidFill>
              <a:srgbClr val="FF0000"/>
            </a:solidFill>
            <a:prstDash val="solid"/>
            <a:tailEnd type="triangle"/>
          </a:ln>
          <a:effectLst>
            <a:outerShdw dist="50800" dir="5400000" algn="ctr" rotWithShape="0">
              <a:srgbClr val="000000">
                <a:alpha val="43137"/>
              </a:srgbClr>
            </a:outerShdw>
          </a:effectLst>
        </p:spPr>
        <p:style>
          <a:lnRef idx="3">
            <a:schemeClr val="accent2"/>
          </a:lnRef>
          <a:fillRef idx="0">
            <a:schemeClr val="accent2"/>
          </a:fillRef>
          <a:effectRef idx="2">
            <a:schemeClr val="accent2"/>
          </a:effectRef>
          <a:fontRef idx="minor">
            <a:schemeClr val="tx1"/>
          </a:fontRef>
        </p:style>
      </p:cxnSp>
      <p:sp>
        <p:nvSpPr>
          <p:cNvPr id="9" name="TextBox 8"/>
          <p:cNvSpPr txBox="1"/>
          <p:nvPr/>
        </p:nvSpPr>
        <p:spPr>
          <a:xfrm>
            <a:off x="6732240" y="4211796"/>
            <a:ext cx="2121093" cy="369332"/>
          </a:xfrm>
          <a:prstGeom prst="rect">
            <a:avLst/>
          </a:prstGeom>
          <a:noFill/>
        </p:spPr>
        <p:txBody>
          <a:bodyPr wrap="none" rtlCol="0">
            <a:spAutoFit/>
          </a:bodyPr>
          <a:lstStyle/>
          <a:p>
            <a:r>
              <a:rPr lang="en-US" dirty="0" smtClean="0">
                <a:solidFill>
                  <a:srgbClr val="FF0000"/>
                </a:solidFill>
              </a:rPr>
              <a:t>Predicted</a:t>
            </a:r>
            <a:r>
              <a:rPr lang="en-US" dirty="0" smtClean="0"/>
              <a:t>  </a:t>
            </a:r>
            <a:r>
              <a:rPr lang="en-US" dirty="0" smtClean="0">
                <a:solidFill>
                  <a:srgbClr val="FF0000"/>
                </a:solidFill>
              </a:rPr>
              <a:t>2015/16</a:t>
            </a:r>
            <a:endParaRPr lang="en-US" dirty="0">
              <a:solidFill>
                <a:srgbClr val="FF0000"/>
              </a:solidFill>
            </a:endParaRPr>
          </a:p>
        </p:txBody>
      </p:sp>
    </p:spTree>
    <p:extLst>
      <p:ext uri="{BB962C8B-B14F-4D97-AF65-F5344CB8AC3E}">
        <p14:creationId xmlns:p14="http://schemas.microsoft.com/office/powerpoint/2010/main" val="650906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b="9640"/>
          <a:stretch/>
        </p:blipFill>
        <p:spPr>
          <a:xfrm>
            <a:off x="395536" y="2224650"/>
            <a:ext cx="5688632" cy="4038338"/>
          </a:xfrm>
          <a:prstGeom prst="rect">
            <a:avLst/>
          </a:prstGeom>
        </p:spPr>
      </p:pic>
      <p:sp>
        <p:nvSpPr>
          <p:cNvPr id="2" name="Title 1"/>
          <p:cNvSpPr>
            <a:spLocks noGrp="1"/>
          </p:cNvSpPr>
          <p:nvPr>
            <p:ph type="title" idx="4294967295"/>
          </p:nvPr>
        </p:nvSpPr>
        <p:spPr>
          <a:xfrm>
            <a:off x="323528" y="476672"/>
            <a:ext cx="8229600" cy="467790"/>
          </a:xfrm>
        </p:spPr>
        <p:txBody>
          <a:bodyPr>
            <a:noAutofit/>
          </a:bodyPr>
          <a:lstStyle/>
          <a:p>
            <a:r>
              <a:rPr lang="en-GB" sz="3200" dirty="0" smtClean="0"/>
              <a:t>The evidence: recruitment</a:t>
            </a:r>
            <a:endParaRPr lang="en-GB" sz="3200" dirty="0"/>
          </a:p>
        </p:txBody>
      </p:sp>
      <p:sp>
        <p:nvSpPr>
          <p:cNvPr id="7" name="Content Placeholder 2"/>
          <p:cNvSpPr txBox="1">
            <a:spLocks/>
          </p:cNvSpPr>
          <p:nvPr/>
        </p:nvSpPr>
        <p:spPr>
          <a:xfrm>
            <a:off x="5940152" y="2633646"/>
            <a:ext cx="2808312" cy="3531658"/>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pPr>
            <a:r>
              <a:rPr lang="en-GB" sz="1800" b="1" dirty="0" smtClean="0">
                <a:solidFill>
                  <a:srgbClr val="D81E05"/>
                </a:solidFill>
              </a:rPr>
              <a:t>112,000+</a:t>
            </a:r>
            <a:r>
              <a:rPr lang="en-GB" sz="1800" dirty="0" smtClean="0">
                <a:solidFill>
                  <a:srgbClr val="FF0000"/>
                </a:solidFill>
              </a:rPr>
              <a:t> </a:t>
            </a:r>
            <a:r>
              <a:rPr lang="en-GB" sz="1800" dirty="0" smtClean="0"/>
              <a:t>patients recruited to industry studies over the last 7 years</a:t>
            </a:r>
          </a:p>
          <a:p>
            <a:pPr>
              <a:spcBef>
                <a:spcPts val="600"/>
              </a:spcBef>
            </a:pPr>
            <a:r>
              <a:rPr lang="en-GB" sz="1800" b="1" dirty="0" smtClean="0">
                <a:solidFill>
                  <a:srgbClr val="D81E05"/>
                </a:solidFill>
              </a:rPr>
              <a:t>34,500+</a:t>
            </a:r>
            <a:r>
              <a:rPr lang="en-GB" sz="1800" dirty="0" smtClean="0">
                <a:solidFill>
                  <a:srgbClr val="D81E05"/>
                </a:solidFill>
              </a:rPr>
              <a:t> </a:t>
            </a:r>
            <a:r>
              <a:rPr lang="en-GB" sz="1800" dirty="0" smtClean="0"/>
              <a:t>patients recruited to commercial contract studies in 14/15</a:t>
            </a:r>
          </a:p>
          <a:p>
            <a:pPr>
              <a:spcBef>
                <a:spcPts val="600"/>
              </a:spcBef>
            </a:pPr>
            <a:r>
              <a:rPr lang="en-GB" sz="1800" b="1" dirty="0" smtClean="0">
                <a:solidFill>
                  <a:srgbClr val="D81E05"/>
                </a:solidFill>
              </a:rPr>
              <a:t>17 first global patients </a:t>
            </a:r>
            <a:r>
              <a:rPr lang="en-GB" sz="1800" dirty="0" smtClean="0"/>
              <a:t>in 2014/15</a:t>
            </a:r>
          </a:p>
          <a:p>
            <a:pPr>
              <a:spcBef>
                <a:spcPts val="600"/>
              </a:spcBef>
            </a:pPr>
            <a:r>
              <a:rPr lang="en-GB" sz="1800" b="1" dirty="0" smtClean="0">
                <a:solidFill>
                  <a:srgbClr val="D81E05"/>
                </a:solidFill>
              </a:rPr>
              <a:t>10 </a:t>
            </a:r>
            <a:r>
              <a:rPr lang="en-GB" sz="1800" b="1" dirty="0">
                <a:solidFill>
                  <a:srgbClr val="D81E05"/>
                </a:solidFill>
              </a:rPr>
              <a:t>first </a:t>
            </a:r>
            <a:r>
              <a:rPr lang="en-GB" sz="1800" b="1" dirty="0" smtClean="0">
                <a:solidFill>
                  <a:srgbClr val="D81E05"/>
                </a:solidFill>
              </a:rPr>
              <a:t>European patients </a:t>
            </a:r>
            <a:r>
              <a:rPr lang="en-GB" sz="1800" dirty="0"/>
              <a:t>in 2014/15</a:t>
            </a:r>
          </a:p>
          <a:p>
            <a:endParaRPr lang="en-GB" sz="1800" dirty="0" smtClean="0"/>
          </a:p>
        </p:txBody>
      </p:sp>
      <p:sp>
        <p:nvSpPr>
          <p:cNvPr id="9" name="Shape 8"/>
          <p:cNvSpPr/>
          <p:nvPr/>
        </p:nvSpPr>
        <p:spPr>
          <a:xfrm rot="18087556" flipV="1">
            <a:off x="1538657" y="2352885"/>
            <a:ext cx="2817633" cy="1964947"/>
          </a:xfrm>
          <a:prstGeom prst="swooshArrow">
            <a:avLst>
              <a:gd name="adj1" fmla="val 16310"/>
              <a:gd name="adj2" fmla="val 31370"/>
            </a:avLst>
          </a:prstGeom>
          <a:solidFill>
            <a:srgbClr val="FF0000">
              <a:alpha val="8000"/>
            </a:srgb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Content Placeholder 2"/>
          <p:cNvSpPr txBox="1">
            <a:spLocks/>
          </p:cNvSpPr>
          <p:nvPr/>
        </p:nvSpPr>
        <p:spPr>
          <a:xfrm>
            <a:off x="467544" y="1412776"/>
            <a:ext cx="5904656" cy="936104"/>
          </a:xfrm>
          <a:prstGeom prst="rect">
            <a:avLst/>
          </a:prstGeom>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000" dirty="0" smtClean="0"/>
              <a:t>Number of participants into commercial NIHR CRN Portfolio studies</a:t>
            </a:r>
          </a:p>
        </p:txBody>
      </p:sp>
    </p:spTree>
    <p:extLst>
      <p:ext uri="{BB962C8B-B14F-4D97-AF65-F5344CB8AC3E}">
        <p14:creationId xmlns:p14="http://schemas.microsoft.com/office/powerpoint/2010/main" val="3862400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17261"/>
          <a:stretch/>
        </p:blipFill>
        <p:spPr>
          <a:xfrm>
            <a:off x="6772" y="2273300"/>
            <a:ext cx="5501332" cy="3896727"/>
          </a:xfrm>
          <a:prstGeom prst="rect">
            <a:avLst/>
          </a:prstGeom>
        </p:spPr>
      </p:pic>
      <p:sp>
        <p:nvSpPr>
          <p:cNvPr id="2" name="Title 1"/>
          <p:cNvSpPr>
            <a:spLocks noGrp="1"/>
          </p:cNvSpPr>
          <p:nvPr>
            <p:ph type="title" idx="4294967295"/>
          </p:nvPr>
        </p:nvSpPr>
        <p:spPr>
          <a:xfrm>
            <a:off x="323528" y="476672"/>
            <a:ext cx="8229600" cy="467790"/>
          </a:xfrm>
        </p:spPr>
        <p:txBody>
          <a:bodyPr>
            <a:noAutofit/>
          </a:bodyPr>
          <a:lstStyle/>
          <a:p>
            <a:r>
              <a:rPr lang="en-GB" sz="3200" dirty="0" smtClean="0"/>
              <a:t>The evidence: NHS engagement</a:t>
            </a:r>
            <a:endParaRPr lang="en-GB" sz="3200" dirty="0"/>
          </a:p>
        </p:txBody>
      </p:sp>
      <p:sp>
        <p:nvSpPr>
          <p:cNvPr id="4" name="Content Placeholder 3"/>
          <p:cNvSpPr>
            <a:spLocks noGrp="1"/>
          </p:cNvSpPr>
          <p:nvPr>
            <p:ph idx="4294967295"/>
          </p:nvPr>
        </p:nvSpPr>
        <p:spPr>
          <a:xfrm>
            <a:off x="6012160" y="2132857"/>
            <a:ext cx="2808312" cy="4254041"/>
          </a:xfrm>
        </p:spPr>
        <p:txBody>
          <a:bodyPr>
            <a:normAutofit/>
          </a:bodyPr>
          <a:lstStyle/>
          <a:p>
            <a:r>
              <a:rPr lang="en-GB" sz="1800" dirty="0" smtClean="0"/>
              <a:t>99% of National Health Service (NHS) organisations now research-active through the support of the Network</a:t>
            </a:r>
          </a:p>
          <a:p>
            <a:r>
              <a:rPr lang="en-GB" sz="1800" b="1" dirty="0" smtClean="0">
                <a:solidFill>
                  <a:srgbClr val="D81E05"/>
                </a:solidFill>
              </a:rPr>
              <a:t>78 % are delivering commercial contract research studies</a:t>
            </a:r>
          </a:p>
        </p:txBody>
      </p:sp>
      <p:sp>
        <p:nvSpPr>
          <p:cNvPr id="7" name="Content Placeholder 2"/>
          <p:cNvSpPr txBox="1">
            <a:spLocks/>
          </p:cNvSpPr>
          <p:nvPr/>
        </p:nvSpPr>
        <p:spPr>
          <a:xfrm>
            <a:off x="467544" y="1484784"/>
            <a:ext cx="6840760" cy="936104"/>
          </a:xfrm>
          <a:prstGeom prst="rect">
            <a:avLst/>
          </a:prstGeom>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000" dirty="0" smtClean="0"/>
              <a:t>Percentage  of NHS Trusts participating in commercial contract studies</a:t>
            </a:r>
          </a:p>
        </p:txBody>
      </p:sp>
    </p:spTree>
    <p:extLst>
      <p:ext uri="{BB962C8B-B14F-4D97-AF65-F5344CB8AC3E}">
        <p14:creationId xmlns:p14="http://schemas.microsoft.com/office/powerpoint/2010/main" val="2699586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8229600" cy="467790"/>
          </a:xfrm>
        </p:spPr>
        <p:txBody>
          <a:bodyPr>
            <a:noAutofit/>
          </a:bodyPr>
          <a:lstStyle/>
          <a:p>
            <a:r>
              <a:rPr lang="en-GB" sz="3200" dirty="0"/>
              <a:t>D</a:t>
            </a:r>
            <a:r>
              <a:rPr lang="en-GB" sz="3200" dirty="0" smtClean="0"/>
              <a:t>elivery: time and target</a:t>
            </a:r>
            <a:endParaRPr lang="en-GB" sz="3200" dirty="0"/>
          </a:p>
        </p:txBody>
      </p:sp>
      <p:sp>
        <p:nvSpPr>
          <p:cNvPr id="13" name="Content Placeholder 2"/>
          <p:cNvSpPr txBox="1">
            <a:spLocks/>
          </p:cNvSpPr>
          <p:nvPr/>
        </p:nvSpPr>
        <p:spPr>
          <a:xfrm>
            <a:off x="467544" y="1340768"/>
            <a:ext cx="7200800" cy="936104"/>
          </a:xfrm>
          <a:prstGeom prst="rect">
            <a:avLst/>
          </a:prstGeom>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000" dirty="0" smtClean="0"/>
              <a:t>Percentage  of NIHR CRN commercial studies recruiting to both 100% time AND 100% target</a:t>
            </a:r>
          </a:p>
        </p:txBody>
      </p:sp>
      <p:sp>
        <p:nvSpPr>
          <p:cNvPr id="6" name="TextBox 5"/>
          <p:cNvSpPr txBox="1"/>
          <p:nvPr/>
        </p:nvSpPr>
        <p:spPr>
          <a:xfrm>
            <a:off x="6012160" y="4725144"/>
            <a:ext cx="2880320" cy="1200329"/>
          </a:xfrm>
          <a:prstGeom prst="rect">
            <a:avLst/>
          </a:prstGeom>
          <a:noFill/>
        </p:spPr>
        <p:txBody>
          <a:bodyPr wrap="square" rtlCol="0">
            <a:spAutoFit/>
          </a:bodyPr>
          <a:lstStyle/>
          <a:p>
            <a:r>
              <a:rPr lang="en-GB" sz="1200" dirty="0" smtClean="0"/>
              <a:t>Recruiting less than 100% of target </a:t>
            </a:r>
            <a:r>
              <a:rPr lang="en-GB" sz="1200" b="1" dirty="0" smtClean="0"/>
              <a:t>or </a:t>
            </a:r>
            <a:r>
              <a:rPr lang="en-GB" sz="1200" dirty="0" smtClean="0"/>
              <a:t>exceeding 100% of planned recruitment period</a:t>
            </a:r>
          </a:p>
          <a:p>
            <a:endParaRPr lang="en-GB" sz="1200" dirty="0"/>
          </a:p>
          <a:p>
            <a:r>
              <a:rPr lang="en-GB" sz="1200" dirty="0" smtClean="0"/>
              <a:t>Recruiting 100% of target AND within 100% of planned recruitment period</a:t>
            </a:r>
            <a:endParaRPr lang="en-GB" sz="1200" dirty="0"/>
          </a:p>
        </p:txBody>
      </p:sp>
      <p:sp>
        <p:nvSpPr>
          <p:cNvPr id="7" name="Rectangle 6"/>
          <p:cNvSpPr/>
          <p:nvPr/>
        </p:nvSpPr>
        <p:spPr>
          <a:xfrm>
            <a:off x="5652120" y="4797152"/>
            <a:ext cx="360040" cy="360040"/>
          </a:xfrm>
          <a:prstGeom prst="rect">
            <a:avLst/>
          </a:prstGeom>
          <a:solidFill>
            <a:srgbClr val="0099C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5652120" y="5517232"/>
            <a:ext cx="360040" cy="360040"/>
          </a:xfrm>
          <a:prstGeom prst="rect">
            <a:avLst/>
          </a:prstGeom>
          <a:solidFill>
            <a:srgbClr val="D81E0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14253"/>
          <a:stretch/>
        </p:blipFill>
        <p:spPr>
          <a:xfrm>
            <a:off x="177547" y="2060847"/>
            <a:ext cx="5330557" cy="4204865"/>
          </a:xfrm>
          <a:prstGeom prst="rect">
            <a:avLst/>
          </a:prstGeom>
        </p:spPr>
      </p:pic>
      <p:sp>
        <p:nvSpPr>
          <p:cNvPr id="3" name="TextBox 2"/>
          <p:cNvSpPr txBox="1"/>
          <p:nvPr/>
        </p:nvSpPr>
        <p:spPr>
          <a:xfrm>
            <a:off x="5832140" y="3023402"/>
            <a:ext cx="2121093" cy="369332"/>
          </a:xfrm>
          <a:prstGeom prst="rect">
            <a:avLst/>
          </a:prstGeom>
          <a:noFill/>
        </p:spPr>
        <p:txBody>
          <a:bodyPr wrap="none" rtlCol="0">
            <a:spAutoFit/>
          </a:bodyPr>
          <a:lstStyle/>
          <a:p>
            <a:r>
              <a:rPr lang="en-US" dirty="0" smtClean="0">
                <a:solidFill>
                  <a:srgbClr val="FF0000"/>
                </a:solidFill>
              </a:rPr>
              <a:t>Predicted</a:t>
            </a:r>
            <a:r>
              <a:rPr lang="en-US" dirty="0" smtClean="0"/>
              <a:t>  </a:t>
            </a:r>
            <a:r>
              <a:rPr lang="en-US" dirty="0" smtClean="0">
                <a:solidFill>
                  <a:srgbClr val="FF0000"/>
                </a:solidFill>
              </a:rPr>
              <a:t>2015/16</a:t>
            </a:r>
            <a:endParaRPr lang="en-US" dirty="0">
              <a:solidFill>
                <a:srgbClr val="FF0000"/>
              </a:solidFill>
            </a:endParaRPr>
          </a:p>
        </p:txBody>
      </p:sp>
      <p:cxnSp>
        <p:nvCxnSpPr>
          <p:cNvPr id="8" name="Straight Arrow Connector 7"/>
          <p:cNvCxnSpPr/>
          <p:nvPr/>
        </p:nvCxnSpPr>
        <p:spPr>
          <a:xfrm flipH="1">
            <a:off x="5360818" y="3212976"/>
            <a:ext cx="432048" cy="0"/>
          </a:xfrm>
          <a:prstGeom prst="straightConnector1">
            <a:avLst/>
          </a:prstGeom>
          <a:ln w="79375">
            <a:solidFill>
              <a:srgbClr val="FF0000"/>
            </a:solidFill>
            <a:prstDash val="solid"/>
            <a:tailEnd type="triangle"/>
          </a:ln>
          <a:effectLst>
            <a:outerShdw dist="50800" dir="5400000" algn="ctr" rotWithShape="0">
              <a:srgbClr val="000000">
                <a:alpha val="43137"/>
              </a:srgbClr>
            </a:outerShdw>
          </a:effectLst>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395836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23528" y="476672"/>
            <a:ext cx="8229600" cy="467790"/>
          </a:xfrm>
        </p:spPr>
        <p:txBody>
          <a:bodyPr>
            <a:noAutofit/>
          </a:bodyPr>
          <a:lstStyle/>
          <a:p>
            <a:r>
              <a:rPr lang="en-GB" sz="3200" dirty="0" smtClean="0"/>
              <a:t>Vital statistics</a:t>
            </a:r>
            <a:endParaRPr lang="en-GB" sz="3200" dirty="0"/>
          </a:p>
        </p:txBody>
      </p:sp>
      <p:sp>
        <p:nvSpPr>
          <p:cNvPr id="13" name="Content Placeholder 2"/>
          <p:cNvSpPr txBox="1">
            <a:spLocks/>
          </p:cNvSpPr>
          <p:nvPr/>
        </p:nvSpPr>
        <p:spPr>
          <a:xfrm>
            <a:off x="467544" y="1196753"/>
            <a:ext cx="6840760" cy="936104"/>
          </a:xfrm>
          <a:prstGeom prst="rect">
            <a:avLst/>
          </a:prstGeom>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GB" sz="2000" dirty="0" smtClean="0"/>
          </a:p>
          <a:p>
            <a:pPr marL="0" indent="0">
              <a:buNone/>
            </a:pPr>
            <a:endParaRPr lang="en-GB" sz="2000" dirty="0"/>
          </a:p>
          <a:p>
            <a:pPr marL="0" indent="0">
              <a:buNone/>
            </a:pPr>
            <a:endParaRPr lang="en-GB" sz="2000" dirty="0" smtClean="0"/>
          </a:p>
          <a:p>
            <a:pPr marL="0" indent="0">
              <a:buNone/>
            </a:pPr>
            <a:endParaRPr lang="en-GB" sz="2000" dirty="0"/>
          </a:p>
        </p:txBody>
      </p:sp>
      <p:sp>
        <p:nvSpPr>
          <p:cNvPr id="6" name="Content Placeholder 2"/>
          <p:cNvSpPr txBox="1">
            <a:spLocks/>
          </p:cNvSpPr>
          <p:nvPr/>
        </p:nvSpPr>
        <p:spPr>
          <a:xfrm>
            <a:off x="323528" y="1412776"/>
            <a:ext cx="5968280" cy="936104"/>
          </a:xfrm>
          <a:prstGeom prst="rect">
            <a:avLst/>
          </a:prstGeom>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000" dirty="0" smtClean="0"/>
              <a:t>Commercial contract studies undertaken during 2014 /15 by trial phase</a:t>
            </a:r>
          </a:p>
        </p:txBody>
      </p:sp>
      <p:sp>
        <p:nvSpPr>
          <p:cNvPr id="9" name="Rectangle 8"/>
          <p:cNvSpPr/>
          <p:nvPr/>
        </p:nvSpPr>
        <p:spPr>
          <a:xfrm>
            <a:off x="467544" y="2852935"/>
            <a:ext cx="360040" cy="360040"/>
          </a:xfrm>
          <a:prstGeom prst="rect">
            <a:avLst/>
          </a:prstGeom>
          <a:solidFill>
            <a:srgbClr val="BE007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467544" y="3284983"/>
            <a:ext cx="360040" cy="360040"/>
          </a:xfrm>
          <a:prstGeom prst="rect">
            <a:avLst/>
          </a:prstGeom>
          <a:solidFill>
            <a:srgbClr val="64699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4" name="Table 3"/>
          <p:cNvGraphicFramePr>
            <a:graphicFrameLocks noGrp="1"/>
          </p:cNvGraphicFramePr>
          <p:nvPr>
            <p:extLst>
              <p:ext uri="{D42A27DB-BD31-4B8C-83A1-F6EECF244321}">
                <p14:modId xmlns:p14="http://schemas.microsoft.com/office/powerpoint/2010/main" val="3312527629"/>
              </p:ext>
            </p:extLst>
          </p:nvPr>
        </p:nvGraphicFramePr>
        <p:xfrm>
          <a:off x="827584" y="2420888"/>
          <a:ext cx="3240361" cy="3851100"/>
        </p:xfrm>
        <a:graphic>
          <a:graphicData uri="http://schemas.openxmlformats.org/drawingml/2006/table">
            <a:tbl>
              <a:tblPr firstRow="1" bandRow="1">
                <a:tableStyleId>{2D5ABB26-0587-4C30-8999-92F81FD0307C}</a:tableStyleId>
              </a:tblPr>
              <a:tblGrid>
                <a:gridCol w="2438321"/>
                <a:gridCol w="802040"/>
              </a:tblGrid>
              <a:tr h="427900">
                <a:tc>
                  <a:txBody>
                    <a:bodyPr/>
                    <a:lstStyle/>
                    <a:p>
                      <a:endParaRPr lang="en-GB" sz="1600" dirty="0"/>
                    </a:p>
                  </a:txBody>
                  <a:tcPr/>
                </a:tc>
                <a:tc>
                  <a:txBody>
                    <a:bodyPr/>
                    <a:lstStyle/>
                    <a:p>
                      <a:endParaRPr lang="en-GB" sz="1600" dirty="0"/>
                    </a:p>
                  </a:txBody>
                  <a:tcPr/>
                </a:tc>
              </a:tr>
              <a:tr h="427900">
                <a:tc>
                  <a:txBody>
                    <a:bodyPr/>
                    <a:lstStyle/>
                    <a:p>
                      <a:r>
                        <a:rPr lang="en-GB" sz="1600" dirty="0" smtClean="0"/>
                        <a:t>Phase</a:t>
                      </a:r>
                      <a:r>
                        <a:rPr lang="en-GB" sz="1600" baseline="0" dirty="0" smtClean="0"/>
                        <a:t> I</a:t>
                      </a:r>
                      <a:endParaRPr lang="en-GB" sz="1600" dirty="0"/>
                    </a:p>
                  </a:txBody>
                  <a:tcPr/>
                </a:tc>
                <a:tc>
                  <a:txBody>
                    <a:bodyPr/>
                    <a:lstStyle/>
                    <a:p>
                      <a:r>
                        <a:rPr lang="en-GB" sz="1600" dirty="0" smtClean="0"/>
                        <a:t>40</a:t>
                      </a:r>
                      <a:endParaRPr lang="en-GB" sz="1600" dirty="0"/>
                    </a:p>
                  </a:txBody>
                  <a:tcPr/>
                </a:tc>
              </a:tr>
              <a:tr h="427900">
                <a:tc>
                  <a:txBody>
                    <a:bodyPr/>
                    <a:lstStyle/>
                    <a:p>
                      <a:r>
                        <a:rPr lang="en-GB" sz="1600" dirty="0" smtClean="0"/>
                        <a:t>Phase I/II</a:t>
                      </a:r>
                      <a:endParaRPr lang="en-GB" sz="1600" dirty="0"/>
                    </a:p>
                  </a:txBody>
                  <a:tcPr/>
                </a:tc>
                <a:tc>
                  <a:txBody>
                    <a:bodyPr/>
                    <a:lstStyle/>
                    <a:p>
                      <a:r>
                        <a:rPr lang="en-GB" sz="1600" dirty="0" smtClean="0"/>
                        <a:t>25</a:t>
                      </a:r>
                      <a:endParaRPr lang="en-GB" sz="1600" dirty="0"/>
                    </a:p>
                  </a:txBody>
                  <a:tcPr/>
                </a:tc>
              </a:tr>
              <a:tr h="427900">
                <a:tc>
                  <a:txBody>
                    <a:bodyPr/>
                    <a:lstStyle/>
                    <a:p>
                      <a:r>
                        <a:rPr lang="en-GB" sz="1600" dirty="0" smtClean="0"/>
                        <a:t>Phase II</a:t>
                      </a:r>
                      <a:endParaRPr lang="en-GB" sz="1600" dirty="0"/>
                    </a:p>
                  </a:txBody>
                  <a:tcPr/>
                </a:tc>
                <a:tc>
                  <a:txBody>
                    <a:bodyPr/>
                    <a:lstStyle/>
                    <a:p>
                      <a:r>
                        <a:rPr lang="en-GB" sz="1600" dirty="0" smtClean="0"/>
                        <a:t>245</a:t>
                      </a:r>
                      <a:endParaRPr lang="en-GB" sz="1600" dirty="0"/>
                    </a:p>
                  </a:txBody>
                  <a:tcPr/>
                </a:tc>
              </a:tr>
              <a:tr h="427900">
                <a:tc>
                  <a:txBody>
                    <a:bodyPr/>
                    <a:lstStyle/>
                    <a:p>
                      <a:r>
                        <a:rPr lang="en-GB" sz="1600" dirty="0" smtClean="0"/>
                        <a:t>Phase II/III</a:t>
                      </a:r>
                      <a:endParaRPr lang="en-GB" sz="1600" dirty="0"/>
                    </a:p>
                  </a:txBody>
                  <a:tcPr/>
                </a:tc>
                <a:tc>
                  <a:txBody>
                    <a:bodyPr/>
                    <a:lstStyle/>
                    <a:p>
                      <a:r>
                        <a:rPr lang="en-GB" sz="1600" dirty="0" smtClean="0"/>
                        <a:t>13</a:t>
                      </a:r>
                      <a:endParaRPr lang="en-GB" sz="1600" dirty="0"/>
                    </a:p>
                  </a:txBody>
                  <a:tcPr/>
                </a:tc>
              </a:tr>
              <a:tr h="427900">
                <a:tc>
                  <a:txBody>
                    <a:bodyPr/>
                    <a:lstStyle/>
                    <a:p>
                      <a:r>
                        <a:rPr lang="en-GB" sz="1600" dirty="0" smtClean="0"/>
                        <a:t>Phase III</a:t>
                      </a:r>
                      <a:endParaRPr lang="en-GB" sz="1600" dirty="0"/>
                    </a:p>
                  </a:txBody>
                  <a:tcPr/>
                </a:tc>
                <a:tc>
                  <a:txBody>
                    <a:bodyPr/>
                    <a:lstStyle/>
                    <a:p>
                      <a:r>
                        <a:rPr lang="en-GB" sz="1600" dirty="0" smtClean="0"/>
                        <a:t>442</a:t>
                      </a:r>
                      <a:endParaRPr lang="en-GB" sz="1600" dirty="0"/>
                    </a:p>
                  </a:txBody>
                  <a:tcPr/>
                </a:tc>
              </a:tr>
              <a:tr h="427900">
                <a:tc>
                  <a:txBody>
                    <a:bodyPr/>
                    <a:lstStyle/>
                    <a:p>
                      <a:r>
                        <a:rPr lang="en-GB" sz="1600" dirty="0" smtClean="0"/>
                        <a:t>Phase IV</a:t>
                      </a:r>
                      <a:endParaRPr lang="en-GB" sz="1600" dirty="0"/>
                    </a:p>
                  </a:txBody>
                  <a:tcPr/>
                </a:tc>
                <a:tc>
                  <a:txBody>
                    <a:bodyPr/>
                    <a:lstStyle/>
                    <a:p>
                      <a:r>
                        <a:rPr lang="en-GB" sz="1600" dirty="0" smtClean="0"/>
                        <a:t>103</a:t>
                      </a:r>
                      <a:endParaRPr lang="en-GB" sz="1600" dirty="0"/>
                    </a:p>
                  </a:txBody>
                  <a:tcPr/>
                </a:tc>
              </a:tr>
              <a:tr h="427900">
                <a:tc>
                  <a:txBody>
                    <a:bodyPr/>
                    <a:lstStyle/>
                    <a:p>
                      <a:r>
                        <a:rPr lang="en-GB" sz="1600" dirty="0" smtClean="0"/>
                        <a:t>Not</a:t>
                      </a:r>
                      <a:r>
                        <a:rPr lang="en-GB" sz="1600" baseline="0" dirty="0" smtClean="0"/>
                        <a:t> applicable (N/A)</a:t>
                      </a:r>
                      <a:endParaRPr lang="en-GB" sz="1600" dirty="0"/>
                    </a:p>
                  </a:txBody>
                  <a:tcPr/>
                </a:tc>
                <a:tc>
                  <a:txBody>
                    <a:bodyPr/>
                    <a:lstStyle/>
                    <a:p>
                      <a:r>
                        <a:rPr lang="en-GB" sz="1600" dirty="0" smtClean="0"/>
                        <a:t>212</a:t>
                      </a:r>
                      <a:endParaRPr lang="en-GB" sz="1600" dirty="0"/>
                    </a:p>
                  </a:txBody>
                  <a:tcPr/>
                </a:tc>
              </a:tr>
              <a:tr h="427900">
                <a:tc>
                  <a:txBody>
                    <a:bodyPr/>
                    <a:lstStyle/>
                    <a:p>
                      <a:endParaRPr lang="en-GB" sz="1600" dirty="0"/>
                    </a:p>
                  </a:txBody>
                  <a:tcPr/>
                </a:tc>
                <a:tc>
                  <a:txBody>
                    <a:bodyPr/>
                    <a:lstStyle/>
                    <a:p>
                      <a:endParaRPr lang="en-GB" sz="1600" dirty="0"/>
                    </a:p>
                  </a:txBody>
                  <a:tcPr/>
                </a:tc>
              </a:tr>
            </a:tbl>
          </a:graphicData>
        </a:graphic>
      </p:graphicFrame>
      <p:sp>
        <p:nvSpPr>
          <p:cNvPr id="12" name="Rectangle 11"/>
          <p:cNvSpPr/>
          <p:nvPr/>
        </p:nvSpPr>
        <p:spPr>
          <a:xfrm>
            <a:off x="471724" y="3717031"/>
            <a:ext cx="360040" cy="360040"/>
          </a:xfrm>
          <a:prstGeom prst="rect">
            <a:avLst/>
          </a:prstGeom>
          <a:solidFill>
            <a:srgbClr val="0099C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471724" y="4149079"/>
            <a:ext cx="360040" cy="360040"/>
          </a:xfrm>
          <a:prstGeom prst="rect">
            <a:avLst/>
          </a:prstGeom>
          <a:solidFill>
            <a:srgbClr val="A7A9A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471724" y="4581127"/>
            <a:ext cx="360040" cy="360040"/>
          </a:xfrm>
          <a:prstGeom prst="rect">
            <a:avLst/>
          </a:prstGeom>
          <a:solidFill>
            <a:srgbClr val="D81E0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a:off x="481944" y="5013175"/>
            <a:ext cx="360040" cy="360040"/>
          </a:xfrm>
          <a:prstGeom prst="rect">
            <a:avLst/>
          </a:prstGeom>
          <a:solidFill>
            <a:srgbClr val="F8991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p:nvSpPr>
        <p:spPr>
          <a:xfrm>
            <a:off x="481944" y="5445223"/>
            <a:ext cx="360040" cy="360040"/>
          </a:xfrm>
          <a:prstGeom prst="rect">
            <a:avLst/>
          </a:prstGeom>
          <a:solidFill>
            <a:srgbClr val="62BB4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p:cNvPicPr>
            <a:picLocks noChangeAspect="1"/>
          </p:cNvPicPr>
          <p:nvPr/>
        </p:nvPicPr>
        <p:blipFill rotWithShape="1">
          <a:blip r:embed="rId3">
            <a:extLst>
              <a:ext uri="{28A0092B-C50C-407E-A947-70E740481C1C}">
                <a14:useLocalDpi xmlns:a14="http://schemas.microsoft.com/office/drawing/2010/main" val="0"/>
              </a:ext>
            </a:extLst>
          </a:blip>
          <a:srcRect t="13835" r="31797"/>
          <a:stretch/>
        </p:blipFill>
        <p:spPr>
          <a:xfrm>
            <a:off x="3979245" y="1916832"/>
            <a:ext cx="4625203" cy="4348099"/>
          </a:xfrm>
          <a:prstGeom prst="rect">
            <a:avLst/>
          </a:prstGeom>
        </p:spPr>
      </p:pic>
    </p:spTree>
    <p:extLst>
      <p:ext uri="{BB962C8B-B14F-4D97-AF65-F5344CB8AC3E}">
        <p14:creationId xmlns:p14="http://schemas.microsoft.com/office/powerpoint/2010/main" val="1124392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23528" y="476250"/>
            <a:ext cx="8229600" cy="468313"/>
          </a:xfrm>
        </p:spPr>
        <p:txBody>
          <a:bodyPr>
            <a:noAutofit/>
          </a:bodyPr>
          <a:lstStyle/>
          <a:p>
            <a:r>
              <a:rPr lang="en-GB" dirty="0" smtClean="0"/>
              <a:t>CRO partners</a:t>
            </a:r>
            <a:endParaRPr lang="en-GB" dirty="0"/>
          </a:p>
        </p:txBody>
      </p:sp>
      <p:sp>
        <p:nvSpPr>
          <p:cNvPr id="6" name="TextBox 5"/>
          <p:cNvSpPr txBox="1"/>
          <p:nvPr/>
        </p:nvSpPr>
        <p:spPr>
          <a:xfrm rot="19411983">
            <a:off x="4052118" y="2402676"/>
            <a:ext cx="4392488" cy="1015663"/>
          </a:xfrm>
          <a:prstGeom prst="rect">
            <a:avLst/>
          </a:prstGeom>
          <a:noFill/>
        </p:spPr>
        <p:txBody>
          <a:bodyPr wrap="square" rtlCol="0">
            <a:spAutoFit/>
          </a:bodyPr>
          <a:lstStyle/>
          <a:p>
            <a:r>
              <a:rPr lang="en-GB" sz="6000" spc="-150" dirty="0" smtClean="0">
                <a:solidFill>
                  <a:srgbClr val="D81E05"/>
                </a:solidFill>
              </a:rPr>
              <a:t>changed</a:t>
            </a:r>
            <a:r>
              <a:rPr lang="en-GB" sz="6000" dirty="0" smtClean="0">
                <a:solidFill>
                  <a:srgbClr val="D81E05"/>
                </a:solidFill>
              </a:rPr>
              <a:t>?</a:t>
            </a:r>
            <a:endParaRPr lang="en-GB" sz="6000" dirty="0">
              <a:solidFill>
                <a:srgbClr val="D81E05"/>
              </a:solidFill>
            </a:endParaRPr>
          </a:p>
        </p:txBody>
      </p:sp>
      <p:sp>
        <p:nvSpPr>
          <p:cNvPr id="7" name="TextBox 6"/>
          <p:cNvSpPr txBox="1"/>
          <p:nvPr/>
        </p:nvSpPr>
        <p:spPr>
          <a:xfrm rot="19256598">
            <a:off x="-35408" y="4089537"/>
            <a:ext cx="1504023" cy="1015663"/>
          </a:xfrm>
          <a:prstGeom prst="rect">
            <a:avLst/>
          </a:prstGeom>
          <a:noFill/>
        </p:spPr>
        <p:txBody>
          <a:bodyPr wrap="square" rtlCol="0">
            <a:spAutoFit/>
          </a:bodyPr>
          <a:lstStyle/>
          <a:p>
            <a:r>
              <a:rPr lang="en-GB" sz="6000" spc="-150" dirty="0" smtClean="0">
                <a:solidFill>
                  <a:srgbClr val="D81E05"/>
                </a:solidFill>
              </a:rPr>
              <a:t>So,</a:t>
            </a:r>
            <a:r>
              <a:rPr lang="en-GB" sz="6000" spc="-150" dirty="0" smtClean="0"/>
              <a:t> </a:t>
            </a:r>
            <a:endParaRPr lang="en-GB" sz="6000" dirty="0"/>
          </a:p>
        </p:txBody>
      </p:sp>
      <p:sp>
        <p:nvSpPr>
          <p:cNvPr id="8" name="TextBox 7"/>
          <p:cNvSpPr txBox="1"/>
          <p:nvPr/>
        </p:nvSpPr>
        <p:spPr>
          <a:xfrm rot="19411983">
            <a:off x="1569176" y="3443415"/>
            <a:ext cx="2127807" cy="1015663"/>
          </a:xfrm>
          <a:prstGeom prst="rect">
            <a:avLst/>
          </a:prstGeom>
          <a:noFill/>
        </p:spPr>
        <p:txBody>
          <a:bodyPr wrap="square" rtlCol="0">
            <a:spAutoFit/>
          </a:bodyPr>
          <a:lstStyle/>
          <a:p>
            <a:r>
              <a:rPr lang="en-GB" sz="6000" spc="-150" dirty="0" smtClean="0">
                <a:solidFill>
                  <a:srgbClr val="D81E05"/>
                </a:solidFill>
              </a:rPr>
              <a:t>what </a:t>
            </a:r>
            <a:endParaRPr lang="en-GB" sz="6000" dirty="0">
              <a:solidFill>
                <a:srgbClr val="D81E05"/>
              </a:solidFill>
            </a:endParaRPr>
          </a:p>
        </p:txBody>
      </p:sp>
      <p:sp>
        <p:nvSpPr>
          <p:cNvPr id="9" name="TextBox 8"/>
          <p:cNvSpPr txBox="1"/>
          <p:nvPr/>
        </p:nvSpPr>
        <p:spPr>
          <a:xfrm rot="19070488">
            <a:off x="3441386" y="2809780"/>
            <a:ext cx="2127807" cy="1015663"/>
          </a:xfrm>
          <a:prstGeom prst="rect">
            <a:avLst/>
          </a:prstGeom>
          <a:noFill/>
        </p:spPr>
        <p:txBody>
          <a:bodyPr wrap="square" rtlCol="0">
            <a:spAutoFit/>
          </a:bodyPr>
          <a:lstStyle/>
          <a:p>
            <a:r>
              <a:rPr lang="en-GB" sz="6000" spc="-150" dirty="0" smtClean="0">
                <a:solidFill>
                  <a:srgbClr val="D81E05"/>
                </a:solidFill>
              </a:rPr>
              <a:t>has</a:t>
            </a:r>
            <a:endParaRPr lang="en-GB" sz="6000" dirty="0">
              <a:solidFill>
                <a:srgbClr val="D81E05"/>
              </a:solidFill>
            </a:endParaRPr>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t="7423" b="15438"/>
          <a:stretch/>
        </p:blipFill>
        <p:spPr>
          <a:xfrm>
            <a:off x="-1" y="1628801"/>
            <a:ext cx="9244299" cy="4652256"/>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4210152333"/>
              </p:ext>
            </p:extLst>
          </p:nvPr>
        </p:nvGraphicFramePr>
        <p:xfrm>
          <a:off x="395536" y="3789040"/>
          <a:ext cx="4143430" cy="2339335"/>
        </p:xfrm>
        <a:graphic>
          <a:graphicData uri="http://schemas.openxmlformats.org/drawingml/2006/table">
            <a:tbl>
              <a:tblPr>
                <a:tableStyleId>{FABFCF23-3B69-468F-B69F-88F6DE6A72F2}</a:tableStyleId>
              </a:tblPr>
              <a:tblGrid>
                <a:gridCol w="2055198"/>
                <a:gridCol w="2088232"/>
              </a:tblGrid>
              <a:tr h="467867">
                <a:tc>
                  <a:txBody>
                    <a:bodyPr/>
                    <a:lstStyle/>
                    <a:p>
                      <a:pPr rtl="0" fontAlgn="b"/>
                      <a:r>
                        <a:rPr lang="en-GB" sz="2800" dirty="0" smtClean="0">
                          <a:effectLst/>
                        </a:rPr>
                        <a:t>2010/11</a:t>
                      </a:r>
                      <a:endParaRPr lang="en-GB" sz="2800" dirty="0">
                        <a:effectLst/>
                        <a:latin typeface="arial"/>
                      </a:endParaRPr>
                    </a:p>
                  </a:txBody>
                  <a:tcPr marL="28575" marR="28575" marT="19050" marB="19050" anchor="b">
                    <a:solidFill>
                      <a:schemeClr val="lt1">
                        <a:alpha val="15000"/>
                      </a:schemeClr>
                    </a:solidFill>
                  </a:tcPr>
                </a:tc>
                <a:tc>
                  <a:txBody>
                    <a:bodyPr/>
                    <a:lstStyle/>
                    <a:p>
                      <a:pPr algn="r" rtl="0" fontAlgn="b"/>
                      <a:r>
                        <a:rPr lang="en-GB" sz="2800" dirty="0" smtClean="0">
                          <a:effectLst/>
                        </a:rPr>
                        <a:t> 30 </a:t>
                      </a:r>
                      <a:r>
                        <a:rPr lang="en-GB" sz="1800" dirty="0" smtClean="0">
                          <a:effectLst/>
                        </a:rPr>
                        <a:t>CROs</a:t>
                      </a:r>
                      <a:endParaRPr lang="en-GB" sz="1800" dirty="0">
                        <a:effectLst/>
                        <a:latin typeface="arial"/>
                      </a:endParaRPr>
                    </a:p>
                  </a:txBody>
                  <a:tcPr marL="28575" marR="28575" marT="19050" marB="19050" anchor="b">
                    <a:solidFill>
                      <a:schemeClr val="lt1">
                        <a:alpha val="15000"/>
                      </a:schemeClr>
                    </a:solidFill>
                  </a:tcPr>
                </a:tc>
              </a:tr>
              <a:tr h="467867">
                <a:tc>
                  <a:txBody>
                    <a:bodyPr/>
                    <a:lstStyle/>
                    <a:p>
                      <a:pPr rtl="0" fontAlgn="b"/>
                      <a:r>
                        <a:rPr lang="en-GB" sz="2800" dirty="0" smtClean="0">
                          <a:effectLst/>
                        </a:rPr>
                        <a:t>2011/12</a:t>
                      </a:r>
                      <a:endParaRPr lang="en-GB" sz="2800" dirty="0">
                        <a:effectLst/>
                        <a:latin typeface="arial"/>
                      </a:endParaRPr>
                    </a:p>
                  </a:txBody>
                  <a:tcPr marL="28575" marR="28575" marT="19050" marB="19050" anchor="b">
                    <a:solidFill>
                      <a:schemeClr val="lt1">
                        <a:alpha val="15000"/>
                      </a:schemeClr>
                    </a:solidFill>
                  </a:tcPr>
                </a:tc>
                <a:tc>
                  <a:txBody>
                    <a:bodyPr/>
                    <a:lstStyle/>
                    <a:p>
                      <a:pPr algn="r" rtl="0" fontAlgn="b"/>
                      <a:r>
                        <a:rPr lang="en-GB" sz="2800" dirty="0" smtClean="0">
                          <a:effectLst/>
                        </a:rPr>
                        <a:t>50</a:t>
                      </a:r>
                      <a:r>
                        <a:rPr lang="en-GB" sz="2800" baseline="0" dirty="0" smtClean="0">
                          <a:effectLst/>
                          <a:latin typeface="arial"/>
                        </a:rPr>
                        <a:t> </a:t>
                      </a:r>
                      <a:r>
                        <a:rPr lang="en-GB" sz="1800" baseline="0" dirty="0" smtClean="0">
                          <a:effectLst/>
                          <a:latin typeface="arial"/>
                        </a:rPr>
                        <a:t>CROs</a:t>
                      </a:r>
                      <a:endParaRPr lang="en-GB" sz="1800" dirty="0" smtClean="0">
                        <a:effectLst/>
                      </a:endParaRPr>
                    </a:p>
                  </a:txBody>
                  <a:tcPr marL="28575" marR="28575" marT="19050" marB="19050" anchor="b">
                    <a:solidFill>
                      <a:schemeClr val="lt1">
                        <a:alpha val="15000"/>
                      </a:schemeClr>
                    </a:solidFill>
                  </a:tcPr>
                </a:tc>
              </a:tr>
              <a:tr h="467867">
                <a:tc>
                  <a:txBody>
                    <a:bodyPr/>
                    <a:lstStyle/>
                    <a:p>
                      <a:pPr rtl="0" fontAlgn="b"/>
                      <a:r>
                        <a:rPr lang="en-GB" sz="2800" dirty="0" smtClean="0">
                          <a:effectLst/>
                        </a:rPr>
                        <a:t>2012/13</a:t>
                      </a:r>
                      <a:endParaRPr lang="en-GB" sz="2800" dirty="0">
                        <a:effectLst/>
                        <a:latin typeface="arial"/>
                      </a:endParaRPr>
                    </a:p>
                  </a:txBody>
                  <a:tcPr marL="28575" marR="28575" marT="19050" marB="19050" anchor="b">
                    <a:solidFill>
                      <a:schemeClr val="lt1">
                        <a:alpha val="15000"/>
                      </a:schemeClr>
                    </a:solidFill>
                  </a:tcPr>
                </a:tc>
                <a:tc>
                  <a:txBody>
                    <a:bodyPr/>
                    <a:lstStyle/>
                    <a:p>
                      <a:pPr algn="r" rtl="0" fontAlgn="b"/>
                      <a:r>
                        <a:rPr lang="en-GB" sz="2800" dirty="0" smtClean="0">
                          <a:effectLst/>
                        </a:rPr>
                        <a:t>60 </a:t>
                      </a:r>
                      <a:r>
                        <a:rPr lang="en-GB" sz="1800" dirty="0" smtClean="0">
                          <a:effectLst/>
                        </a:rPr>
                        <a:t>CROs</a:t>
                      </a:r>
                      <a:endParaRPr lang="en-GB" sz="1800" dirty="0">
                        <a:effectLst/>
                        <a:latin typeface="arial"/>
                      </a:endParaRPr>
                    </a:p>
                  </a:txBody>
                  <a:tcPr marL="28575" marR="28575" marT="19050" marB="19050" anchor="b">
                    <a:solidFill>
                      <a:schemeClr val="lt1">
                        <a:alpha val="15000"/>
                      </a:schemeClr>
                    </a:solidFill>
                  </a:tcPr>
                </a:tc>
              </a:tr>
              <a:tr h="467867">
                <a:tc>
                  <a:txBody>
                    <a:bodyPr/>
                    <a:lstStyle/>
                    <a:p>
                      <a:pPr rtl="0" fontAlgn="b"/>
                      <a:r>
                        <a:rPr lang="en-GB" sz="2800" dirty="0" smtClean="0">
                          <a:effectLst/>
                        </a:rPr>
                        <a:t>2013/14</a:t>
                      </a:r>
                      <a:endParaRPr lang="en-GB" sz="2800" dirty="0">
                        <a:effectLst/>
                        <a:latin typeface="arial"/>
                      </a:endParaRPr>
                    </a:p>
                  </a:txBody>
                  <a:tcPr marL="28575" marR="28575" marT="19050" marB="19050" anchor="b">
                    <a:solidFill>
                      <a:schemeClr val="lt1">
                        <a:alpha val="15000"/>
                      </a:schemeClr>
                    </a:solidFill>
                  </a:tcPr>
                </a:tc>
                <a:tc>
                  <a:txBody>
                    <a:bodyPr/>
                    <a:lstStyle/>
                    <a:p>
                      <a:pPr algn="r" rtl="0" fontAlgn="b"/>
                      <a:r>
                        <a:rPr lang="en-GB" sz="2800" dirty="0" smtClean="0">
                          <a:effectLst/>
                        </a:rPr>
                        <a:t>83 </a:t>
                      </a:r>
                      <a:r>
                        <a:rPr lang="en-GB" sz="1800" dirty="0" smtClean="0">
                          <a:effectLst/>
                        </a:rPr>
                        <a:t>CROs </a:t>
                      </a:r>
                      <a:endParaRPr lang="en-GB" sz="1800" dirty="0">
                        <a:effectLst/>
                        <a:latin typeface="arial"/>
                      </a:endParaRPr>
                    </a:p>
                  </a:txBody>
                  <a:tcPr marL="28575" marR="28575" marT="19050" marB="19050" anchor="b">
                    <a:solidFill>
                      <a:schemeClr val="lt1">
                        <a:alpha val="15000"/>
                      </a:schemeClr>
                    </a:solidFill>
                  </a:tcPr>
                </a:tc>
              </a:tr>
              <a:tr h="467867">
                <a:tc>
                  <a:txBody>
                    <a:bodyPr/>
                    <a:lstStyle/>
                    <a:p>
                      <a:pPr rtl="0" fontAlgn="b"/>
                      <a:r>
                        <a:rPr lang="en-GB" sz="2800" dirty="0" smtClean="0">
                          <a:effectLst/>
                          <a:latin typeface="arial"/>
                        </a:rPr>
                        <a:t>2014/15</a:t>
                      </a:r>
                      <a:endParaRPr lang="en-GB" sz="2800" dirty="0">
                        <a:effectLst/>
                        <a:latin typeface="arial"/>
                      </a:endParaRPr>
                    </a:p>
                  </a:txBody>
                  <a:tcPr marL="28575" marR="28575" marT="19050" marB="19050" anchor="b">
                    <a:solidFill>
                      <a:schemeClr val="lt1">
                        <a:alpha val="15000"/>
                      </a:schemeClr>
                    </a:solidFill>
                  </a:tcPr>
                </a:tc>
                <a:tc>
                  <a:txBody>
                    <a:bodyPr/>
                    <a:lstStyle/>
                    <a:p>
                      <a:pPr marL="0" marR="0" indent="0" algn="r" defTabSz="914400" rtl="0" eaLnBrk="1" fontAlgn="b" latinLnBrk="0" hangingPunct="1">
                        <a:lnSpc>
                          <a:spcPct val="100000"/>
                        </a:lnSpc>
                        <a:spcBef>
                          <a:spcPts val="0"/>
                        </a:spcBef>
                        <a:spcAft>
                          <a:spcPts val="0"/>
                        </a:spcAft>
                        <a:buClrTx/>
                        <a:buSzTx/>
                        <a:buFontTx/>
                        <a:buNone/>
                        <a:tabLst/>
                        <a:defRPr/>
                      </a:pPr>
                      <a:r>
                        <a:rPr lang="en-GB" sz="2800" dirty="0" smtClean="0">
                          <a:effectLst/>
                        </a:rPr>
                        <a:t>104 </a:t>
                      </a:r>
                      <a:r>
                        <a:rPr lang="en-GB" sz="1800" dirty="0" smtClean="0">
                          <a:effectLst/>
                        </a:rPr>
                        <a:t>CROs </a:t>
                      </a:r>
                      <a:endParaRPr lang="en-GB" sz="1800" dirty="0" smtClean="0">
                        <a:effectLst/>
                        <a:latin typeface="arial"/>
                      </a:endParaRPr>
                    </a:p>
                  </a:txBody>
                  <a:tcPr marL="28575" marR="28575" marT="19050" marB="19050" anchor="b">
                    <a:solidFill>
                      <a:schemeClr val="lt1">
                        <a:alpha val="15000"/>
                      </a:schemeClr>
                    </a:solidFill>
                  </a:tcPr>
                </a:tc>
              </a:tr>
            </a:tbl>
          </a:graphicData>
        </a:graphic>
      </p:graphicFrame>
    </p:spTree>
    <p:extLst>
      <p:ext uri="{BB962C8B-B14F-4D97-AF65-F5344CB8AC3E}">
        <p14:creationId xmlns:p14="http://schemas.microsoft.com/office/powerpoint/2010/main" val="3106543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6613" y="2286000"/>
            <a:ext cx="7479803" cy="147002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0" kern="1200">
                <a:solidFill>
                  <a:schemeClr val="tx1"/>
                </a:solidFill>
                <a:latin typeface="+mn-lt"/>
                <a:ea typeface="+mj-ea"/>
                <a:cs typeface="+mj-cs"/>
              </a:defRPr>
            </a:lvl1pPr>
          </a:lstStyle>
          <a:p>
            <a:r>
              <a:rPr lang="en-GB" b="1" spc="-150" dirty="0" smtClean="0">
                <a:solidFill>
                  <a:srgbClr val="D81E05"/>
                </a:solidFill>
              </a:rPr>
              <a:t>Case studies: </a:t>
            </a:r>
          </a:p>
          <a:p>
            <a:r>
              <a:rPr lang="en-GB" b="1" spc="-150" dirty="0" smtClean="0"/>
              <a:t>Research delivery</a:t>
            </a:r>
            <a:endParaRPr lang="en-GB" b="1" spc="-150" dirty="0"/>
          </a:p>
        </p:txBody>
      </p:sp>
    </p:spTree>
    <p:extLst>
      <p:ext uri="{BB962C8B-B14F-4D97-AF65-F5344CB8AC3E}">
        <p14:creationId xmlns:p14="http://schemas.microsoft.com/office/powerpoint/2010/main" val="1247820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l="14708"/>
          <a:stretch/>
        </p:blipFill>
        <p:spPr>
          <a:xfrm>
            <a:off x="0" y="1340768"/>
            <a:ext cx="3995936" cy="4952188"/>
          </a:xfrm>
          <a:prstGeom prst="rect">
            <a:avLst/>
          </a:prstGeom>
        </p:spPr>
      </p:pic>
      <p:sp>
        <p:nvSpPr>
          <p:cNvPr id="7" name="Title 1"/>
          <p:cNvSpPr txBox="1">
            <a:spLocks/>
          </p:cNvSpPr>
          <p:nvPr/>
        </p:nvSpPr>
        <p:spPr>
          <a:xfrm>
            <a:off x="302840" y="332656"/>
            <a:ext cx="8229600" cy="899838"/>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solidFill>
                <a:latin typeface="+mn-lt"/>
                <a:ea typeface="+mj-ea"/>
                <a:cs typeface="+mj-cs"/>
              </a:defRPr>
            </a:lvl1pPr>
          </a:lstStyle>
          <a:p>
            <a:r>
              <a:rPr lang="en-GB" sz="2800" dirty="0" smtClean="0"/>
              <a:t>LUMINOUS </a:t>
            </a:r>
            <a:br>
              <a:rPr lang="en-GB" sz="2800" dirty="0" smtClean="0"/>
            </a:br>
            <a:r>
              <a:rPr lang="en-GB" sz="2800" dirty="0" smtClean="0"/>
              <a:t>a Novartis sponsored study</a:t>
            </a:r>
            <a:endParaRPr lang="en-GB" sz="2800" dirty="0"/>
          </a:p>
        </p:txBody>
      </p:sp>
      <p:sp>
        <p:nvSpPr>
          <p:cNvPr id="6" name="TextBox 5"/>
          <p:cNvSpPr txBox="1"/>
          <p:nvPr/>
        </p:nvSpPr>
        <p:spPr>
          <a:xfrm>
            <a:off x="3923928" y="1844824"/>
            <a:ext cx="5040560" cy="4226798"/>
          </a:xfrm>
          <a:prstGeom prst="rect">
            <a:avLst/>
          </a:prstGeom>
          <a:noFill/>
        </p:spPr>
        <p:txBody>
          <a:bodyPr wrap="square" rtlCol="0">
            <a:spAutoFit/>
          </a:bodyPr>
          <a:lstStyle/>
          <a:p>
            <a:pPr marL="285750" indent="-285750">
              <a:spcAft>
                <a:spcPts val="800"/>
              </a:spcAft>
              <a:buFont typeface="Arial" panose="020B0604020202020204" pitchFamily="34" charset="0"/>
              <a:buChar char="•"/>
            </a:pPr>
            <a:r>
              <a:rPr lang="en-GB" sz="2200" dirty="0" smtClean="0"/>
              <a:t>Long-term safety and effectiveness </a:t>
            </a:r>
            <a:r>
              <a:rPr lang="en-GB" sz="2200" dirty="0" err="1" smtClean="0"/>
              <a:t>Ranibzumab</a:t>
            </a:r>
            <a:r>
              <a:rPr lang="en-GB" sz="2200" dirty="0" smtClean="0"/>
              <a:t> for all licenced indications</a:t>
            </a:r>
          </a:p>
          <a:p>
            <a:pPr marL="285750" indent="-285750">
              <a:spcAft>
                <a:spcPts val="800"/>
              </a:spcAft>
              <a:buFont typeface="Arial" panose="020B0604020202020204" pitchFamily="34" charset="0"/>
              <a:buChar char="•"/>
            </a:pPr>
            <a:r>
              <a:rPr lang="en-GB" sz="2200" dirty="0" smtClean="0"/>
              <a:t>Recruitment target of 30,000 globally</a:t>
            </a:r>
          </a:p>
          <a:p>
            <a:pPr marL="285750" indent="-285750">
              <a:spcAft>
                <a:spcPts val="800"/>
              </a:spcAft>
              <a:buFont typeface="Arial" panose="020B0604020202020204" pitchFamily="34" charset="0"/>
              <a:buChar char="•"/>
            </a:pPr>
            <a:r>
              <a:rPr lang="en-GB" sz="2200" dirty="0" smtClean="0"/>
              <a:t>UK was top recruiter globally contributing over 11,000 patients across indications</a:t>
            </a:r>
          </a:p>
          <a:p>
            <a:pPr marL="285750" indent="-285750">
              <a:spcAft>
                <a:spcPts val="800"/>
              </a:spcAft>
              <a:buFont typeface="Arial" panose="020B0604020202020204" pitchFamily="34" charset="0"/>
              <a:buChar char="•"/>
            </a:pPr>
            <a:r>
              <a:rPr lang="en-GB" sz="2200" dirty="0" smtClean="0"/>
              <a:t>49 UK sites active with subjects</a:t>
            </a:r>
          </a:p>
          <a:p>
            <a:pPr marL="285750" indent="-285750">
              <a:spcAft>
                <a:spcPts val="800"/>
              </a:spcAft>
              <a:buFont typeface="Arial" panose="020B0604020202020204" pitchFamily="34" charset="0"/>
              <a:buChar char="•"/>
            </a:pPr>
            <a:r>
              <a:rPr lang="en-GB" sz="2200" dirty="0" smtClean="0"/>
              <a:t>Top 2 recruiting sites for </a:t>
            </a:r>
            <a:r>
              <a:rPr lang="en-GB" sz="2200" dirty="0" err="1" smtClean="0"/>
              <a:t>neovascular</a:t>
            </a:r>
            <a:r>
              <a:rPr lang="en-GB" sz="2200" dirty="0" smtClean="0"/>
              <a:t> AMD globally were from the UK</a:t>
            </a:r>
          </a:p>
        </p:txBody>
      </p:sp>
    </p:spTree>
    <p:extLst>
      <p:ext uri="{BB962C8B-B14F-4D97-AF65-F5344CB8AC3E}">
        <p14:creationId xmlns:p14="http://schemas.microsoft.com/office/powerpoint/2010/main" val="846927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3000" fill="hold"/>
                                        <p:tgtEl>
                                          <p:spTgt spid="11"/>
                                        </p:tgtEl>
                                        <p:attrNameLst>
                                          <p:attrName>ppt_x</p:attrName>
                                        </p:attrNameLst>
                                      </p:cBhvr>
                                      <p:tavLst>
                                        <p:tav tm="0">
                                          <p:val>
                                            <p:strVal val="0-#ppt_w/2"/>
                                          </p:val>
                                        </p:tav>
                                        <p:tav tm="100000">
                                          <p:val>
                                            <p:strVal val="#ppt_x"/>
                                          </p:val>
                                        </p:tav>
                                      </p:tavLst>
                                    </p:anim>
                                    <p:anim calcmode="lin" valueType="num">
                                      <p:cBhvr additive="base">
                                        <p:cTn id="8" dur="3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7010400" y="6356350"/>
            <a:ext cx="2133600" cy="365125"/>
          </a:xfrm>
        </p:spPr>
        <p:txBody>
          <a:bodyPr/>
          <a:lstStyle/>
          <a:p>
            <a:fld id="{04A3A10D-7D5E-4932-A76F-CD1632FD3D96}" type="slidenum">
              <a:rPr lang="en-US" smtClean="0">
                <a:solidFill>
                  <a:prstClr val="black">
                    <a:tint val="75000"/>
                  </a:prstClr>
                </a:solidFill>
              </a:rPr>
              <a:pPr/>
              <a:t>22</a:t>
            </a:fld>
            <a:endParaRPr lang="en-US">
              <a:solidFill>
                <a:prstClr val="black">
                  <a:tint val="75000"/>
                </a:prstClr>
              </a:solidFill>
            </a:endParaRPr>
          </a:p>
        </p:txBody>
      </p:sp>
      <p:sp>
        <p:nvSpPr>
          <p:cNvPr id="9" name="TextBox 8"/>
          <p:cNvSpPr txBox="1"/>
          <p:nvPr/>
        </p:nvSpPr>
        <p:spPr>
          <a:xfrm>
            <a:off x="4104456" y="1844824"/>
            <a:ext cx="4860032" cy="4308872"/>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GB" sz="2400" dirty="0"/>
              <a:t>aims to capture observational data during outbreaks of severe emerging </a:t>
            </a:r>
            <a:r>
              <a:rPr lang="en-GB" sz="2400" dirty="0" smtClean="0"/>
              <a:t>infection 30,000 patients world-wide</a:t>
            </a:r>
          </a:p>
          <a:p>
            <a:pPr marL="285750" indent="-285750">
              <a:spcAft>
                <a:spcPts val="600"/>
              </a:spcAft>
              <a:buFont typeface="Arial" panose="020B0604020202020204" pitchFamily="34" charset="0"/>
              <a:buChar char="•"/>
            </a:pPr>
            <a:r>
              <a:rPr lang="en-GB" sz="2400" dirty="0"/>
              <a:t>Ebola, MERS-</a:t>
            </a:r>
            <a:r>
              <a:rPr lang="en-GB" sz="2400" dirty="0" err="1"/>
              <a:t>CoV</a:t>
            </a:r>
            <a:r>
              <a:rPr lang="en-GB" sz="2400" dirty="0"/>
              <a:t>, and </a:t>
            </a:r>
            <a:r>
              <a:rPr lang="en-GB" sz="2400" dirty="0" smtClean="0"/>
              <a:t>H7N9</a:t>
            </a:r>
          </a:p>
          <a:p>
            <a:pPr marL="342900" indent="-342900">
              <a:buFont typeface="Arial" panose="020B0604020202020204" pitchFamily="34" charset="0"/>
              <a:buChar char="•"/>
            </a:pPr>
            <a:r>
              <a:rPr lang="en-GB" sz="2400" dirty="0"/>
              <a:t>Led by ISARIC (International Severe Acute Respiratory and Emerging Infection Consortium</a:t>
            </a:r>
            <a:r>
              <a:rPr lang="en-GB" sz="2400" dirty="0" smtClean="0"/>
              <a:t>)</a:t>
            </a:r>
          </a:p>
          <a:p>
            <a:pPr marL="342900" indent="-342900">
              <a:buFont typeface="Arial" panose="020B0604020202020204" pitchFamily="34" charset="0"/>
              <a:buChar char="•"/>
            </a:pPr>
            <a:r>
              <a:rPr lang="en-GB" sz="2400" dirty="0"/>
              <a:t>Single global </a:t>
            </a:r>
            <a:r>
              <a:rPr lang="en-GB" sz="2400" dirty="0" smtClean="0"/>
              <a:t>protocol</a:t>
            </a:r>
          </a:p>
          <a:p>
            <a:pPr marL="342900" indent="-342900">
              <a:buFont typeface="Arial" panose="020B0604020202020204" pitchFamily="34" charset="0"/>
              <a:buChar char="•"/>
            </a:pPr>
            <a:r>
              <a:rPr lang="en-GB" sz="2400" dirty="0"/>
              <a:t>70+ sites in UK with approvals already in </a:t>
            </a:r>
            <a:r>
              <a:rPr lang="en-GB" sz="2400" dirty="0" smtClean="0"/>
              <a:t>place</a:t>
            </a:r>
            <a:endParaRPr lang="en-GB" sz="2400" dirty="0"/>
          </a:p>
        </p:txBody>
      </p:sp>
      <p:sp>
        <p:nvSpPr>
          <p:cNvPr id="10" name="Rectangle 9"/>
          <p:cNvSpPr/>
          <p:nvPr/>
        </p:nvSpPr>
        <p:spPr>
          <a:xfrm>
            <a:off x="323528" y="2348880"/>
            <a:ext cx="3528392" cy="2554545"/>
          </a:xfrm>
          <a:prstGeom prst="rect">
            <a:avLst/>
          </a:prstGeom>
        </p:spPr>
        <p:txBody>
          <a:bodyPr wrap="square">
            <a:spAutoFit/>
          </a:bodyPr>
          <a:lstStyle/>
          <a:p>
            <a:r>
              <a:rPr lang="en-GB" sz="3200" b="1" dirty="0"/>
              <a:t>Clinical Characterisation Protocol for Severe Emerging Infection</a:t>
            </a:r>
            <a:endParaRPr lang="en-GB" sz="3200" dirty="0"/>
          </a:p>
        </p:txBody>
      </p:sp>
      <p:sp>
        <p:nvSpPr>
          <p:cNvPr id="11" name="Title 1"/>
          <p:cNvSpPr txBox="1">
            <a:spLocks/>
          </p:cNvSpPr>
          <p:nvPr/>
        </p:nvSpPr>
        <p:spPr>
          <a:xfrm>
            <a:off x="302840" y="404664"/>
            <a:ext cx="8229600" cy="864096"/>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solidFill>
                <a:latin typeface="+mj-lt"/>
                <a:ea typeface="+mj-ea"/>
                <a:cs typeface="+mj-cs"/>
              </a:defRPr>
            </a:lvl1pPr>
          </a:lstStyle>
          <a:p>
            <a:r>
              <a:rPr lang="en-GB" sz="2800" dirty="0" smtClean="0"/>
              <a:t>Responding to urgent public </a:t>
            </a:r>
          </a:p>
          <a:p>
            <a:r>
              <a:rPr lang="en-GB" sz="2800" dirty="0" smtClean="0"/>
              <a:t>health outbreaks</a:t>
            </a:r>
            <a:endParaRPr lang="en-GB" sz="2800" dirty="0"/>
          </a:p>
        </p:txBody>
      </p:sp>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l="5594" r="5594"/>
          <a:stretch/>
        </p:blipFill>
        <p:spPr>
          <a:xfrm>
            <a:off x="1" y="17188"/>
            <a:ext cx="9144000" cy="6858000"/>
          </a:xfrm>
          <a:prstGeom prst="rect">
            <a:avLst/>
          </a:prstGeom>
        </p:spPr>
      </p:pic>
    </p:spTree>
    <p:extLst>
      <p:ext uri="{BB962C8B-B14F-4D97-AF65-F5344CB8AC3E}">
        <p14:creationId xmlns:p14="http://schemas.microsoft.com/office/powerpoint/2010/main" val="1395783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3000"/>
                                        <p:tgtEl>
                                          <p:spTgt spid="13"/>
                                        </p:tgtEl>
                                      </p:cBhvr>
                                    </p:animEffect>
                                    <p:set>
                                      <p:cBhvr>
                                        <p:cTn id="7" dur="1" fill="hold">
                                          <p:stCondLst>
                                            <p:cond delay="29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23528" y="188640"/>
            <a:ext cx="8229600" cy="1143000"/>
          </a:xfrm>
        </p:spPr>
        <p:txBody>
          <a:bodyPr>
            <a:normAutofit/>
          </a:bodyPr>
          <a:lstStyle/>
          <a:p>
            <a:r>
              <a:rPr lang="en-GB" sz="2800" dirty="0" smtClean="0"/>
              <a:t>Real World Studies:</a:t>
            </a:r>
            <a:br>
              <a:rPr lang="en-GB" sz="2800" dirty="0" smtClean="0"/>
            </a:br>
            <a:r>
              <a:rPr lang="en-GB" sz="2800" dirty="0" smtClean="0"/>
              <a:t>Salford Lung Study </a:t>
            </a:r>
            <a:endParaRPr lang="en-GB" sz="2800" dirty="0"/>
          </a:p>
        </p:txBody>
      </p:sp>
      <p:sp>
        <p:nvSpPr>
          <p:cNvPr id="4" name="Footer Placeholder 3"/>
          <p:cNvSpPr>
            <a:spLocks noGrp="1"/>
          </p:cNvSpPr>
          <p:nvPr>
            <p:ph type="ftr" sz="quarter" idx="4294967295"/>
          </p:nvPr>
        </p:nvSpPr>
        <p:spPr>
          <a:xfrm>
            <a:off x="612577" y="5512147"/>
            <a:ext cx="9143999" cy="365125"/>
          </a:xfrm>
        </p:spPr>
        <p:txBody>
          <a:bodyPr/>
          <a:lstStyle/>
          <a:p>
            <a:pPr algn="l"/>
            <a:r>
              <a:rPr lang="en-US" sz="2200" dirty="0" smtClean="0">
                <a:solidFill>
                  <a:prstClr val="black">
                    <a:tint val="75000"/>
                  </a:prstClr>
                </a:solidFill>
                <a:hlinkClick r:id="rId3"/>
              </a:rPr>
              <a:t>www.salfordlungstudy.co.uk/</a:t>
            </a:r>
            <a:r>
              <a:rPr lang="en-US" sz="2200" dirty="0" smtClean="0">
                <a:solidFill>
                  <a:prstClr val="black">
                    <a:tint val="75000"/>
                  </a:prstClr>
                </a:solidFill>
                <a:hlinkClick r:id="rId4"/>
              </a:rPr>
              <a:t>www.crn.nihr.ac.uk/spotlightoncopd</a:t>
            </a:r>
            <a:r>
              <a:rPr lang="en-US" sz="2200" dirty="0" smtClean="0">
                <a:solidFill>
                  <a:prstClr val="black">
                    <a:tint val="75000"/>
                  </a:prstClr>
                </a:solidFill>
              </a:rPr>
              <a:t> </a:t>
            </a:r>
            <a:endParaRPr lang="en-US" sz="2200" dirty="0">
              <a:solidFill>
                <a:prstClr val="black">
                  <a:tint val="75000"/>
                </a:prstClr>
              </a:solidFill>
            </a:endParaRPr>
          </a:p>
        </p:txBody>
      </p:sp>
      <p:sp>
        <p:nvSpPr>
          <p:cNvPr id="5" name="Slide Number Placeholder 4"/>
          <p:cNvSpPr>
            <a:spLocks noGrp="1"/>
          </p:cNvSpPr>
          <p:nvPr>
            <p:ph type="sldNum" sz="quarter" idx="4294967295"/>
          </p:nvPr>
        </p:nvSpPr>
        <p:spPr>
          <a:xfrm>
            <a:off x="6553200" y="6356350"/>
            <a:ext cx="2133600" cy="365125"/>
          </a:xfrm>
        </p:spPr>
        <p:txBody>
          <a:bodyPr/>
          <a:lstStyle/>
          <a:p>
            <a:fld id="{04A3A10D-7D5E-4932-A76F-CD1632FD3D96}" type="slidenum">
              <a:rPr lang="en-US" smtClean="0">
                <a:solidFill>
                  <a:prstClr val="black">
                    <a:tint val="75000"/>
                  </a:prstClr>
                </a:solidFill>
              </a:rPr>
              <a:pPr/>
              <a:t>23</a:t>
            </a:fld>
            <a:endParaRPr lang="en-US" dirty="0">
              <a:solidFill>
                <a:prstClr val="black">
                  <a:tint val="75000"/>
                </a:prstClr>
              </a:solidFill>
            </a:endParaRPr>
          </a:p>
        </p:txBody>
      </p:sp>
      <p:pic>
        <p:nvPicPr>
          <p:cNvPr id="4097" name="Picture 1" descr="Salford Lung Study 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77980" y="1844824"/>
            <a:ext cx="1257300" cy="14859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7"/>
          <p:cNvSpPr>
            <a:spLocks noChangeArrowheads="1"/>
          </p:cNvSpPr>
          <p:nvPr/>
        </p:nvSpPr>
        <p:spPr bwMode="auto">
          <a:xfrm>
            <a:off x="299590" y="1776149"/>
            <a:ext cx="6648674" cy="4139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200" b="0" i="0" u="none" strike="noStrike" cap="none" normalizeH="0" baseline="0" dirty="0" smtClean="0">
                <a:ln>
                  <a:noFill/>
                </a:ln>
                <a:solidFill>
                  <a:schemeClr val="tx1"/>
                </a:solidFill>
                <a:effectLst/>
                <a:latin typeface="Arial" pitchFamily="34" charset="0"/>
                <a:cs typeface="Arial" pitchFamily="34" charset="0"/>
              </a:rPr>
              <a:t>Few exclusions</a:t>
            </a:r>
            <a:r>
              <a:rPr kumimoji="0" lang="en-US" altLang="en-US" sz="2200" b="0" i="0" u="none" strike="noStrike" cap="none" normalizeH="0" dirty="0" smtClean="0">
                <a:ln>
                  <a:noFill/>
                </a:ln>
                <a:solidFill>
                  <a:schemeClr val="tx1"/>
                </a:solidFill>
                <a:effectLst/>
                <a:latin typeface="Arial" pitchFamily="34" charset="0"/>
                <a:cs typeface="Arial" pitchFamily="34" charset="0"/>
              </a:rPr>
              <a:t> (safety reasons) so mor</a:t>
            </a:r>
            <a:r>
              <a:rPr lang="en-US" altLang="en-US" sz="2200" dirty="0" smtClean="0">
                <a:latin typeface="Arial" pitchFamily="34" charset="0"/>
                <a:cs typeface="Arial" pitchFamily="34" charset="0"/>
              </a:rPr>
              <a:t>e representative of COPD patients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200" b="0" i="0" u="none" strike="noStrike" cap="none" normalizeH="0" dirty="0" smtClean="0">
                <a:ln>
                  <a:noFill/>
                </a:ln>
                <a:solidFill>
                  <a:schemeClr val="tx1"/>
                </a:solidFill>
                <a:effectLst/>
                <a:latin typeface="Arial" pitchFamily="34" charset="0"/>
                <a:cs typeface="Arial" pitchFamily="34" charset="0"/>
              </a:rPr>
              <a:t>Investigators were patients’ GPs and patients visited usual pharmacies fo</a:t>
            </a:r>
            <a:r>
              <a:rPr lang="en-US" altLang="en-US" sz="2200" dirty="0" smtClean="0">
                <a:latin typeface="Arial" pitchFamily="34" charset="0"/>
                <a:cs typeface="Arial" pitchFamily="34" charset="0"/>
              </a:rPr>
              <a:t>r medication - looked after by their usual care team</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200" b="0" i="0" u="none" strike="noStrike" cap="none" normalizeH="0" dirty="0" smtClean="0">
                <a:ln>
                  <a:noFill/>
                </a:ln>
                <a:solidFill>
                  <a:schemeClr val="tx1"/>
                </a:solidFill>
                <a:effectLst/>
                <a:latin typeface="Arial" pitchFamily="34" charset="0"/>
                <a:cs typeface="Arial" pitchFamily="34" charset="0"/>
              </a:rPr>
              <a:t>Single integrated e-health record across primary and secondary care – patient consent to access records in the system</a:t>
            </a:r>
          </a:p>
          <a:p>
            <a:pPr marL="285750" marR="0" lvl="0" indent="-28575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US" altLang="en-US" sz="2200" dirty="0" smtClean="0">
                <a:latin typeface="Arial" pitchFamily="34" charset="0"/>
                <a:cs typeface="Arial" pitchFamily="34" charset="0"/>
              </a:rPr>
              <a:t>CRN: North West supported study by recruiting and supporting practices; provided GCP training for staff and advised on delivery</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200" b="0" i="0" u="none" strike="noStrike" cap="none" normalizeH="0" dirty="0">
                <a:ln>
                  <a:noFill/>
                </a:ln>
                <a:solidFill>
                  <a:schemeClr val="tx1"/>
                </a:solidFill>
                <a:effectLst/>
                <a:latin typeface="Arial" pitchFamily="34" charset="0"/>
                <a:cs typeface="Arial" pitchFamily="34" charset="0"/>
              </a:rPr>
              <a:t> </a:t>
            </a:r>
            <a:endParaRPr kumimoji="0" lang="en-US" altLang="en-US" sz="2200" b="0" i="0" u="none" strike="noStrike" cap="none" normalizeH="0" dirty="0" smtClean="0">
              <a:ln>
                <a:noFill/>
              </a:ln>
              <a:solidFill>
                <a:schemeClr val="tx1"/>
              </a:solidFill>
              <a:effectLst/>
              <a:latin typeface="Arial" pitchFamily="34" charset="0"/>
              <a:cs typeface="Arial" pitchFamily="34" charset="0"/>
            </a:endParaRPr>
          </a:p>
        </p:txBody>
      </p:sp>
      <p:pic>
        <p:nvPicPr>
          <p:cNvPr id="4104" name="Picture 8" descr="Register: Speak to your GP or Practice Nurse, phone 01612469884 or text 'Asthma' to 8003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5575" y="-2805113"/>
            <a:ext cx="36576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4105" name="Picture 9" descr="GlaxoSmithKline logo">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77980" y="4597169"/>
            <a:ext cx="1714500" cy="536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6864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6613" y="2286000"/>
            <a:ext cx="7479803" cy="147002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0" kern="1200">
                <a:solidFill>
                  <a:schemeClr val="tx1"/>
                </a:solidFill>
                <a:latin typeface="+mn-lt"/>
                <a:ea typeface="+mj-ea"/>
                <a:cs typeface="+mj-cs"/>
              </a:defRPr>
            </a:lvl1pPr>
          </a:lstStyle>
          <a:p>
            <a:r>
              <a:rPr lang="en-GB" b="1" spc="-150" dirty="0" smtClean="0">
                <a:solidFill>
                  <a:srgbClr val="D81E05"/>
                </a:solidFill>
              </a:rPr>
              <a:t>How we support:</a:t>
            </a:r>
          </a:p>
          <a:p>
            <a:r>
              <a:rPr lang="en-GB" b="1" spc="-150" dirty="0" smtClean="0"/>
              <a:t>Biosimilar trials</a:t>
            </a:r>
          </a:p>
        </p:txBody>
      </p:sp>
    </p:spTree>
    <p:extLst>
      <p:ext uri="{BB962C8B-B14F-4D97-AF65-F5344CB8AC3E}">
        <p14:creationId xmlns:p14="http://schemas.microsoft.com/office/powerpoint/2010/main" val="966353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251520" y="1772817"/>
            <a:ext cx="8229600" cy="1296144"/>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000" dirty="0" smtClean="0">
                <a:solidFill>
                  <a:srgbClr val="D81E05"/>
                </a:solidFill>
              </a:rPr>
              <a:t>Identifying and gaining interest </a:t>
            </a:r>
          </a:p>
          <a:p>
            <a:pPr marL="0" indent="0">
              <a:buNone/>
            </a:pPr>
            <a:r>
              <a:rPr lang="en-GB" sz="2000" dirty="0" smtClean="0">
                <a:solidFill>
                  <a:srgbClr val="D81E05"/>
                </a:solidFill>
              </a:rPr>
              <a:t>     from Clinicians</a:t>
            </a:r>
          </a:p>
          <a:p>
            <a:r>
              <a:rPr lang="en-GB" sz="2000" dirty="0" smtClean="0">
                <a:solidFill>
                  <a:srgbClr val="D81E05"/>
                </a:solidFill>
              </a:rPr>
              <a:t>Access to suitable sites</a:t>
            </a:r>
          </a:p>
          <a:p>
            <a:r>
              <a:rPr lang="en-GB" sz="2000" dirty="0" smtClean="0">
                <a:solidFill>
                  <a:srgbClr val="D81E05"/>
                </a:solidFill>
              </a:rPr>
              <a:t>Industry using commercially naïve sites</a:t>
            </a:r>
          </a:p>
          <a:p>
            <a:r>
              <a:rPr lang="en-GB" sz="2000" dirty="0" smtClean="0">
                <a:solidFill>
                  <a:srgbClr val="D81E05"/>
                </a:solidFill>
              </a:rPr>
              <a:t>Timely set up and delivery</a:t>
            </a:r>
          </a:p>
          <a:p>
            <a:endParaRPr lang="en-GB" sz="2000" dirty="0" smtClean="0">
              <a:solidFill>
                <a:srgbClr val="D81E05"/>
              </a:solidFill>
            </a:endParaRPr>
          </a:p>
        </p:txBody>
      </p:sp>
      <p:pic>
        <p:nvPicPr>
          <p:cNvPr id="6" name="Picture 5" descr="child_image1.jpg"/>
          <p:cNvPicPr>
            <a:picLocks noChangeAspect="1"/>
          </p:cNvPicPr>
          <p:nvPr/>
        </p:nvPicPr>
        <p:blipFill rotWithShape="1">
          <a:blip r:embed="rId3" cstate="print"/>
          <a:srcRect b="8254"/>
          <a:stretch/>
        </p:blipFill>
        <p:spPr>
          <a:xfrm flipH="1">
            <a:off x="4601046" y="14119"/>
            <a:ext cx="4560570" cy="6291943"/>
          </a:xfrm>
          <a:prstGeom prst="rect">
            <a:avLst/>
          </a:prstGeom>
        </p:spPr>
      </p:pic>
      <p:sp>
        <p:nvSpPr>
          <p:cNvPr id="2" name="Title 1"/>
          <p:cNvSpPr txBox="1">
            <a:spLocks/>
          </p:cNvSpPr>
          <p:nvPr/>
        </p:nvSpPr>
        <p:spPr>
          <a:xfrm>
            <a:off x="259056" y="548680"/>
            <a:ext cx="5770984" cy="46779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kern="1200">
                <a:solidFill>
                  <a:schemeClr val="tx1"/>
                </a:solidFill>
                <a:latin typeface="+mn-lt"/>
                <a:ea typeface="+mj-ea"/>
                <a:cs typeface="+mj-cs"/>
              </a:defRPr>
            </a:lvl1pPr>
          </a:lstStyle>
          <a:p>
            <a:r>
              <a:rPr lang="en-GB" sz="2800" dirty="0" smtClean="0"/>
              <a:t>Biosimilar </a:t>
            </a:r>
            <a:r>
              <a:rPr lang="en-GB" sz="2800" dirty="0"/>
              <a:t>t</a:t>
            </a:r>
            <a:r>
              <a:rPr lang="en-GB" sz="2800" dirty="0" smtClean="0"/>
              <a:t>rials- the challenges</a:t>
            </a:r>
            <a:endParaRPr lang="en-GB" sz="2800" dirty="0"/>
          </a:p>
        </p:txBody>
      </p:sp>
    </p:spTree>
    <p:extLst>
      <p:ext uri="{BB962C8B-B14F-4D97-AF65-F5344CB8AC3E}">
        <p14:creationId xmlns:p14="http://schemas.microsoft.com/office/powerpoint/2010/main" val="13492437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10049" b="59615"/>
          <a:stretch/>
        </p:blipFill>
        <p:spPr>
          <a:xfrm>
            <a:off x="0" y="1700808"/>
            <a:ext cx="9144000" cy="1961274"/>
          </a:xfrm>
          <a:prstGeom prst="rect">
            <a:avLst/>
          </a:prstGeom>
        </p:spPr>
      </p:pic>
      <p:sp>
        <p:nvSpPr>
          <p:cNvPr id="6" name="TextBox 5"/>
          <p:cNvSpPr txBox="1"/>
          <p:nvPr/>
        </p:nvSpPr>
        <p:spPr>
          <a:xfrm>
            <a:off x="35496" y="3861048"/>
            <a:ext cx="1837362" cy="1384995"/>
          </a:xfrm>
          <a:prstGeom prst="rect">
            <a:avLst/>
          </a:prstGeom>
          <a:noFill/>
        </p:spPr>
        <p:txBody>
          <a:bodyPr wrap="none" rtlCol="0">
            <a:spAutoFit/>
          </a:bodyPr>
          <a:lstStyle/>
          <a:p>
            <a:pPr algn="ctr"/>
            <a:r>
              <a:rPr lang="en-GB" sz="1400" b="1" dirty="0" smtClean="0">
                <a:solidFill>
                  <a:prstClr val="black"/>
                </a:solidFill>
              </a:rPr>
              <a:t>FEASIBILITY</a:t>
            </a:r>
          </a:p>
          <a:p>
            <a:pPr algn="ctr"/>
            <a:endParaRPr lang="en-GB" sz="1400" b="1" dirty="0" smtClean="0">
              <a:solidFill>
                <a:prstClr val="black"/>
              </a:solidFill>
            </a:endParaRPr>
          </a:p>
          <a:p>
            <a:pPr algn="ctr"/>
            <a:r>
              <a:rPr lang="en-GB" sz="1400" dirty="0" smtClean="0">
                <a:solidFill>
                  <a:prstClr val="black"/>
                </a:solidFill>
              </a:rPr>
              <a:t>Manage and deliver:</a:t>
            </a:r>
          </a:p>
          <a:p>
            <a:pPr marL="92075" indent="-92075" algn="ctr">
              <a:buFont typeface="Arial" panose="020B0604020202020204" pitchFamily="34" charset="0"/>
              <a:buChar char="•"/>
            </a:pPr>
            <a:r>
              <a:rPr lang="en-GB" sz="1400" dirty="0" smtClean="0">
                <a:solidFill>
                  <a:prstClr val="black"/>
                </a:solidFill>
              </a:rPr>
              <a:t>Early Feedback</a:t>
            </a:r>
          </a:p>
          <a:p>
            <a:pPr marL="92075" indent="-92075" algn="ctr">
              <a:buFont typeface="Arial" panose="020B0604020202020204" pitchFamily="34" charset="0"/>
              <a:buChar char="•"/>
            </a:pPr>
            <a:r>
              <a:rPr lang="en-GB" sz="1400" dirty="0" smtClean="0">
                <a:solidFill>
                  <a:prstClr val="black"/>
                </a:solidFill>
              </a:rPr>
              <a:t>Site Intelligence</a:t>
            </a:r>
          </a:p>
          <a:p>
            <a:pPr marL="92075" indent="-92075" algn="ctr">
              <a:buFont typeface="Arial" panose="020B0604020202020204" pitchFamily="34" charset="0"/>
              <a:buChar char="•"/>
            </a:pPr>
            <a:r>
              <a:rPr lang="en-GB" sz="1400" dirty="0" smtClean="0">
                <a:solidFill>
                  <a:prstClr val="black"/>
                </a:solidFill>
              </a:rPr>
              <a:t>Site Identification</a:t>
            </a:r>
          </a:p>
        </p:txBody>
      </p:sp>
      <p:sp>
        <p:nvSpPr>
          <p:cNvPr id="7" name="TextBox 6"/>
          <p:cNvSpPr txBox="1"/>
          <p:nvPr/>
        </p:nvSpPr>
        <p:spPr>
          <a:xfrm>
            <a:off x="1763224" y="3861048"/>
            <a:ext cx="2016688" cy="1815882"/>
          </a:xfrm>
          <a:prstGeom prst="rect">
            <a:avLst/>
          </a:prstGeom>
          <a:noFill/>
        </p:spPr>
        <p:txBody>
          <a:bodyPr wrap="square" rtlCol="0">
            <a:spAutoFit/>
          </a:bodyPr>
          <a:lstStyle/>
          <a:p>
            <a:pPr algn="ctr"/>
            <a:r>
              <a:rPr lang="en-GB" sz="1400" b="1" dirty="0" smtClean="0">
                <a:solidFill>
                  <a:prstClr val="black"/>
                </a:solidFill>
              </a:rPr>
              <a:t>COMMERCIAL COSTING TEMPLATES</a:t>
            </a:r>
          </a:p>
          <a:p>
            <a:pPr algn="ctr"/>
            <a:endParaRPr lang="en-GB" sz="1400" b="1" dirty="0" smtClean="0">
              <a:solidFill>
                <a:prstClr val="black"/>
              </a:solidFill>
            </a:endParaRPr>
          </a:p>
          <a:p>
            <a:pPr marL="92075" indent="-92075" algn="ctr">
              <a:buFont typeface="Arial" panose="020B0604020202020204" pitchFamily="34" charset="0"/>
              <a:buChar char="•"/>
            </a:pPr>
            <a:r>
              <a:rPr lang="en-GB" sz="1400" dirty="0" smtClean="0">
                <a:solidFill>
                  <a:prstClr val="black"/>
                </a:solidFill>
              </a:rPr>
              <a:t>Support use</a:t>
            </a:r>
          </a:p>
          <a:p>
            <a:pPr marL="92075" indent="-92075" algn="ctr">
              <a:buFont typeface="Arial" panose="020B0604020202020204" pitchFamily="34" charset="0"/>
              <a:buChar char="•"/>
            </a:pPr>
            <a:r>
              <a:rPr lang="en-GB" sz="1400" dirty="0" smtClean="0">
                <a:solidFill>
                  <a:prstClr val="black"/>
                </a:solidFill>
              </a:rPr>
              <a:t>Manage templates</a:t>
            </a:r>
          </a:p>
          <a:p>
            <a:pPr marL="92075" indent="-92075" algn="ctr">
              <a:buFont typeface="Arial" panose="020B0604020202020204" pitchFamily="34" charset="0"/>
              <a:buChar char="•"/>
            </a:pPr>
            <a:r>
              <a:rPr lang="en-GB" sz="1400" dirty="0" smtClean="0">
                <a:solidFill>
                  <a:prstClr val="black"/>
                </a:solidFill>
              </a:rPr>
              <a:t>Trust, Primary Care  &amp; Device versions</a:t>
            </a:r>
          </a:p>
        </p:txBody>
      </p:sp>
      <p:sp>
        <p:nvSpPr>
          <p:cNvPr id="8" name="TextBox 7"/>
          <p:cNvSpPr txBox="1"/>
          <p:nvPr/>
        </p:nvSpPr>
        <p:spPr>
          <a:xfrm>
            <a:off x="3563888" y="3861048"/>
            <a:ext cx="1872208" cy="1384995"/>
          </a:xfrm>
          <a:prstGeom prst="rect">
            <a:avLst/>
          </a:prstGeom>
          <a:noFill/>
        </p:spPr>
        <p:txBody>
          <a:bodyPr wrap="square" rtlCol="0">
            <a:spAutoFit/>
          </a:bodyPr>
          <a:lstStyle/>
          <a:p>
            <a:pPr algn="ctr"/>
            <a:r>
              <a:rPr lang="en-GB" sz="1400" b="1" dirty="0" smtClean="0">
                <a:solidFill>
                  <a:prstClr val="black"/>
                </a:solidFill>
              </a:rPr>
              <a:t>HRA APPROVALS</a:t>
            </a:r>
            <a:br>
              <a:rPr lang="en-GB" sz="1400" b="1" dirty="0" smtClean="0">
                <a:solidFill>
                  <a:prstClr val="black"/>
                </a:solidFill>
              </a:rPr>
            </a:br>
            <a:r>
              <a:rPr lang="en-GB" sz="1400" b="1" dirty="0" smtClean="0">
                <a:solidFill>
                  <a:prstClr val="black"/>
                </a:solidFill>
              </a:rPr>
              <a:t>SYSTEM FOR GAINING NHS PERMISSION</a:t>
            </a:r>
          </a:p>
          <a:p>
            <a:pPr algn="ctr"/>
            <a:endParaRPr lang="en-GB" sz="1400" b="1" dirty="0" smtClean="0">
              <a:solidFill>
                <a:prstClr val="black"/>
              </a:solidFill>
            </a:endParaRPr>
          </a:p>
          <a:p>
            <a:pPr marL="92075" indent="-92075" algn="ctr">
              <a:buFont typeface="Arial" panose="020B0604020202020204" pitchFamily="34" charset="0"/>
              <a:buChar char="•"/>
            </a:pPr>
            <a:r>
              <a:rPr lang="en-GB" sz="1400" dirty="0" smtClean="0">
                <a:solidFill>
                  <a:prstClr val="black"/>
                </a:solidFill>
              </a:rPr>
              <a:t>Support use</a:t>
            </a:r>
          </a:p>
        </p:txBody>
      </p:sp>
      <p:sp>
        <p:nvSpPr>
          <p:cNvPr id="9" name="TextBox 8"/>
          <p:cNvSpPr txBox="1"/>
          <p:nvPr/>
        </p:nvSpPr>
        <p:spPr>
          <a:xfrm>
            <a:off x="5508104" y="3861048"/>
            <a:ext cx="1656184" cy="954107"/>
          </a:xfrm>
          <a:prstGeom prst="rect">
            <a:avLst/>
          </a:prstGeom>
          <a:noFill/>
        </p:spPr>
        <p:txBody>
          <a:bodyPr wrap="square" rtlCol="0">
            <a:spAutoFit/>
          </a:bodyPr>
          <a:lstStyle/>
          <a:p>
            <a:pPr algn="ctr"/>
            <a:r>
              <a:rPr lang="en-GB" sz="1400" b="1" dirty="0" smtClean="0">
                <a:solidFill>
                  <a:prstClr val="black"/>
                </a:solidFill>
              </a:rPr>
              <a:t>MODEL AGREEMENTS</a:t>
            </a:r>
          </a:p>
          <a:p>
            <a:pPr algn="ctr"/>
            <a:endParaRPr lang="en-GB" sz="1400" b="1" dirty="0" smtClean="0">
              <a:solidFill>
                <a:prstClr val="black"/>
              </a:solidFill>
            </a:endParaRPr>
          </a:p>
          <a:p>
            <a:pPr marL="92075" indent="-92075" algn="ctr">
              <a:buFont typeface="Arial" panose="020B0604020202020204" pitchFamily="34" charset="0"/>
              <a:buChar char="•"/>
            </a:pPr>
            <a:r>
              <a:rPr lang="en-GB" sz="1400" dirty="0" smtClean="0">
                <a:solidFill>
                  <a:prstClr val="black"/>
                </a:solidFill>
              </a:rPr>
              <a:t>Support use</a:t>
            </a:r>
          </a:p>
        </p:txBody>
      </p:sp>
      <p:sp>
        <p:nvSpPr>
          <p:cNvPr id="10" name="TextBox 9"/>
          <p:cNvSpPr txBox="1"/>
          <p:nvPr/>
        </p:nvSpPr>
        <p:spPr>
          <a:xfrm>
            <a:off x="7308304" y="3861048"/>
            <a:ext cx="1656184" cy="1600438"/>
          </a:xfrm>
          <a:prstGeom prst="rect">
            <a:avLst/>
          </a:prstGeom>
          <a:noFill/>
        </p:spPr>
        <p:txBody>
          <a:bodyPr wrap="square" rtlCol="0">
            <a:spAutoFit/>
          </a:bodyPr>
          <a:lstStyle/>
          <a:p>
            <a:pPr algn="ctr"/>
            <a:r>
              <a:rPr lang="en-GB" sz="1400" b="1" dirty="0" smtClean="0">
                <a:solidFill>
                  <a:prstClr val="black"/>
                </a:solidFill>
              </a:rPr>
              <a:t>STUDY MANAGEMENT</a:t>
            </a:r>
          </a:p>
          <a:p>
            <a:pPr algn="ctr"/>
            <a:endParaRPr lang="en-GB" sz="1400" b="1" dirty="0" smtClean="0">
              <a:solidFill>
                <a:prstClr val="black"/>
              </a:solidFill>
            </a:endParaRPr>
          </a:p>
          <a:p>
            <a:pPr marL="92075" indent="-92075" algn="ctr">
              <a:buFont typeface="Arial" panose="020B0604020202020204" pitchFamily="34" charset="0"/>
              <a:buChar char="•"/>
            </a:pPr>
            <a:r>
              <a:rPr lang="en-GB" sz="1400" dirty="0" smtClean="0">
                <a:solidFill>
                  <a:prstClr val="black"/>
                </a:solidFill>
              </a:rPr>
              <a:t>Collect &amp; collate data</a:t>
            </a:r>
          </a:p>
          <a:p>
            <a:pPr marL="92075" indent="-92075" algn="ctr">
              <a:buFont typeface="Arial" panose="020B0604020202020204" pitchFamily="34" charset="0"/>
              <a:buChar char="•"/>
            </a:pPr>
            <a:r>
              <a:rPr lang="en-GB" sz="1400" dirty="0" smtClean="0">
                <a:solidFill>
                  <a:prstClr val="black"/>
                </a:solidFill>
              </a:rPr>
              <a:t>Performance manage study</a:t>
            </a:r>
          </a:p>
        </p:txBody>
      </p:sp>
      <p:graphicFrame>
        <p:nvGraphicFramePr>
          <p:cNvPr id="14" name="Diagram 13"/>
          <p:cNvGraphicFramePr/>
          <p:nvPr>
            <p:extLst>
              <p:ext uri="{D42A27DB-BD31-4B8C-83A1-F6EECF244321}">
                <p14:modId xmlns:p14="http://schemas.microsoft.com/office/powerpoint/2010/main" val="1799438792"/>
              </p:ext>
            </p:extLst>
          </p:nvPr>
        </p:nvGraphicFramePr>
        <p:xfrm>
          <a:off x="112951" y="3861048"/>
          <a:ext cx="8851537"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5" name="Title 1"/>
          <p:cNvSpPr txBox="1">
            <a:spLocks/>
          </p:cNvSpPr>
          <p:nvPr/>
        </p:nvSpPr>
        <p:spPr>
          <a:xfrm>
            <a:off x="302840" y="413792"/>
            <a:ext cx="8229600" cy="1143000"/>
          </a:xfrm>
          <a:prstGeom prst="rect">
            <a:avLst/>
          </a:prstGeom>
        </p:spPr>
        <p:txBody>
          <a:bodyPr>
            <a:normAutofit/>
          </a:bodyPr>
          <a:lstStyle>
            <a:lvl1pPr algn="l" defTabSz="914400" rtl="0" eaLnBrk="1" latinLnBrk="0" hangingPunct="1">
              <a:spcBef>
                <a:spcPct val="0"/>
              </a:spcBef>
              <a:buNone/>
              <a:defRPr sz="3200" kern="1200">
                <a:solidFill>
                  <a:schemeClr val="tx1"/>
                </a:solidFill>
                <a:latin typeface="+mn-lt"/>
                <a:ea typeface="+mj-ea"/>
                <a:cs typeface="+mj-cs"/>
              </a:defRPr>
            </a:lvl1pPr>
          </a:lstStyle>
          <a:p>
            <a:r>
              <a:rPr lang="en-GB" dirty="0" smtClean="0"/>
              <a:t>Service summary</a:t>
            </a:r>
            <a:endParaRPr lang="en-GB" dirty="0"/>
          </a:p>
        </p:txBody>
      </p:sp>
    </p:spTree>
    <p:extLst>
      <p:ext uri="{BB962C8B-B14F-4D97-AF65-F5344CB8AC3E}">
        <p14:creationId xmlns:p14="http://schemas.microsoft.com/office/powerpoint/2010/main" val="1207654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2840" y="116632"/>
            <a:ext cx="8229600" cy="1143000"/>
          </a:xfrm>
        </p:spPr>
        <p:txBody>
          <a:bodyPr>
            <a:normAutofit/>
          </a:bodyPr>
          <a:lstStyle/>
          <a:p>
            <a:r>
              <a:rPr lang="en-GB" sz="3200" dirty="0" smtClean="0"/>
              <a:t>Feasibility services</a:t>
            </a:r>
            <a:endParaRPr lang="en-GB" sz="3200"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4321" b="3146"/>
          <a:stretch/>
        </p:blipFill>
        <p:spPr>
          <a:xfrm>
            <a:off x="899592" y="1412776"/>
            <a:ext cx="7221962" cy="4752528"/>
          </a:xfrm>
          <a:prstGeom prst="rect">
            <a:avLst/>
          </a:prstGeom>
        </p:spPr>
      </p:pic>
    </p:spTree>
    <p:extLst>
      <p:ext uri="{BB962C8B-B14F-4D97-AF65-F5344CB8AC3E}">
        <p14:creationId xmlns:p14="http://schemas.microsoft.com/office/powerpoint/2010/main" val="320750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23528" y="188640"/>
            <a:ext cx="8229600" cy="1143000"/>
          </a:xfrm>
        </p:spPr>
        <p:txBody>
          <a:bodyPr>
            <a:normAutofit/>
          </a:bodyPr>
          <a:lstStyle/>
          <a:p>
            <a:r>
              <a:rPr lang="en-GB" sz="2800" dirty="0" smtClean="0"/>
              <a:t>Study </a:t>
            </a:r>
            <a:r>
              <a:rPr lang="en-GB" sz="2800" dirty="0"/>
              <a:t>set-up:</a:t>
            </a:r>
            <a:br>
              <a:rPr lang="en-GB" sz="2800" dirty="0"/>
            </a:br>
            <a:r>
              <a:rPr lang="en-GB" sz="2800" dirty="0" smtClean="0"/>
              <a:t>Faster set-up and reduced costs</a:t>
            </a:r>
            <a:endParaRPr lang="en-GB" sz="2800" dirty="0"/>
          </a:p>
        </p:txBody>
      </p:sp>
      <p:sp>
        <p:nvSpPr>
          <p:cNvPr id="5" name="Content Placeholder 2"/>
          <p:cNvSpPr txBox="1">
            <a:spLocks/>
          </p:cNvSpPr>
          <p:nvPr/>
        </p:nvSpPr>
        <p:spPr>
          <a:xfrm>
            <a:off x="251520" y="1844824"/>
            <a:ext cx="6836882" cy="501317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000" dirty="0" smtClean="0">
                <a:solidFill>
                  <a:srgbClr val="D81E05"/>
                </a:solidFill>
              </a:rPr>
              <a:t>HRA Approvals System for gaining hospital permission</a:t>
            </a:r>
          </a:p>
          <a:p>
            <a:pPr lvl="1"/>
            <a:r>
              <a:rPr lang="en-GB" sz="2000" dirty="0" smtClean="0"/>
              <a:t>Do paperwork once only for multi-centre trials </a:t>
            </a:r>
          </a:p>
          <a:p>
            <a:pPr lvl="1"/>
            <a:r>
              <a:rPr lang="en-GB" sz="2000" dirty="0" smtClean="0"/>
              <a:t>Network staff in the National Health Service work on your behalf, using relationships to push study set-up through on the inside</a:t>
            </a:r>
          </a:p>
          <a:p>
            <a:r>
              <a:rPr lang="en-GB" sz="2000" dirty="0" smtClean="0">
                <a:solidFill>
                  <a:srgbClr val="D81E05"/>
                </a:solidFill>
              </a:rPr>
              <a:t>Commercial costing templates</a:t>
            </a:r>
          </a:p>
          <a:p>
            <a:pPr lvl="1"/>
            <a:r>
              <a:rPr lang="en-GB" sz="2000" dirty="0" smtClean="0"/>
              <a:t>Transparent prices to assist planning</a:t>
            </a:r>
          </a:p>
          <a:p>
            <a:pPr lvl="1"/>
            <a:r>
              <a:rPr lang="en-GB" sz="2000" dirty="0" smtClean="0"/>
              <a:t>Speeds up cost negotiations</a:t>
            </a:r>
          </a:p>
          <a:p>
            <a:r>
              <a:rPr lang="en-GB" sz="2000" dirty="0" smtClean="0">
                <a:solidFill>
                  <a:srgbClr val="D81E05"/>
                </a:solidFill>
              </a:rPr>
              <a:t>Model agreements </a:t>
            </a:r>
          </a:p>
          <a:p>
            <a:pPr lvl="1"/>
            <a:r>
              <a:rPr lang="en-GB" sz="2000" dirty="0" smtClean="0"/>
              <a:t>Standard contract accepted across the NHS </a:t>
            </a:r>
          </a:p>
          <a:p>
            <a:pPr lvl="1"/>
            <a:r>
              <a:rPr lang="en-GB" sz="2000" dirty="0" smtClean="0"/>
              <a:t>Eliminates the need for lengthy legal review</a:t>
            </a:r>
          </a:p>
        </p:txBody>
      </p:sp>
      <p:pic>
        <p:nvPicPr>
          <p:cNvPr id="13" name="Picture 12"/>
          <p:cNvPicPr>
            <a:picLocks noChangeAspect="1"/>
          </p:cNvPicPr>
          <p:nvPr/>
        </p:nvPicPr>
        <p:blipFill rotWithShape="1">
          <a:blip r:embed="rId3">
            <a:extLst>
              <a:ext uri="{28A0092B-C50C-407E-A947-70E740481C1C}">
                <a14:useLocalDpi xmlns:a14="http://schemas.microsoft.com/office/drawing/2010/main" val="0"/>
              </a:ext>
            </a:extLst>
          </a:blip>
          <a:srcRect l="43607" t="23392" r="44226" b="59615"/>
          <a:stretch/>
        </p:blipFill>
        <p:spPr>
          <a:xfrm>
            <a:off x="7191771" y="1700808"/>
            <a:ext cx="1301452" cy="1285155"/>
          </a:xfrm>
          <a:prstGeom prst="rect">
            <a:avLst/>
          </a:prstGeom>
        </p:spPr>
      </p:pic>
      <p:pic>
        <p:nvPicPr>
          <p:cNvPr id="14" name="Picture 13"/>
          <p:cNvPicPr>
            <a:picLocks noChangeAspect="1"/>
          </p:cNvPicPr>
          <p:nvPr/>
        </p:nvPicPr>
        <p:blipFill rotWithShape="1">
          <a:blip r:embed="rId3">
            <a:extLst>
              <a:ext uri="{28A0092B-C50C-407E-A947-70E740481C1C}">
                <a14:useLocalDpi xmlns:a14="http://schemas.microsoft.com/office/drawing/2010/main" val="0"/>
              </a:ext>
            </a:extLst>
          </a:blip>
          <a:srcRect l="22953" t="23118" r="63547" b="59615"/>
          <a:stretch/>
        </p:blipFill>
        <p:spPr>
          <a:xfrm>
            <a:off x="7088402" y="3212976"/>
            <a:ext cx="1444038" cy="1305877"/>
          </a:xfrm>
          <a:prstGeom prst="rect">
            <a:avLst/>
          </a:prstGeom>
        </p:spPr>
      </p:pic>
      <p:pic>
        <p:nvPicPr>
          <p:cNvPr id="15" name="Picture 14"/>
          <p:cNvPicPr>
            <a:picLocks noChangeAspect="1"/>
          </p:cNvPicPr>
          <p:nvPr/>
        </p:nvPicPr>
        <p:blipFill rotWithShape="1">
          <a:blip r:embed="rId3">
            <a:extLst>
              <a:ext uri="{28A0092B-C50C-407E-A947-70E740481C1C}">
                <a14:useLocalDpi xmlns:a14="http://schemas.microsoft.com/office/drawing/2010/main" val="0"/>
              </a:ext>
            </a:extLst>
          </a:blip>
          <a:srcRect l="63833" t="22728" r="25286" b="59615"/>
          <a:stretch/>
        </p:blipFill>
        <p:spPr>
          <a:xfrm>
            <a:off x="7228474" y="4671406"/>
            <a:ext cx="1163894" cy="1335372"/>
          </a:xfrm>
          <a:prstGeom prst="rect">
            <a:avLst/>
          </a:prstGeom>
        </p:spPr>
      </p:pic>
    </p:spTree>
    <p:extLst>
      <p:ext uri="{BB962C8B-B14F-4D97-AF65-F5344CB8AC3E}">
        <p14:creationId xmlns:p14="http://schemas.microsoft.com/office/powerpoint/2010/main" val="1113515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23528" y="188640"/>
            <a:ext cx="8229600" cy="1143000"/>
          </a:xfrm>
        </p:spPr>
        <p:txBody>
          <a:bodyPr>
            <a:normAutofit/>
          </a:bodyPr>
          <a:lstStyle/>
          <a:p>
            <a:r>
              <a:rPr lang="en-GB" sz="2800" dirty="0" smtClean="0"/>
              <a:t>Study delivery and management:</a:t>
            </a:r>
            <a:br>
              <a:rPr lang="en-GB" sz="2800" dirty="0" smtClean="0"/>
            </a:br>
            <a:r>
              <a:rPr lang="en-GB" sz="2800" dirty="0"/>
              <a:t>M</a:t>
            </a:r>
            <a:r>
              <a:rPr lang="en-GB" sz="2800" dirty="0" smtClean="0"/>
              <a:t>anaging performance with quality</a:t>
            </a:r>
            <a:endParaRPr lang="en-GB" sz="2800" dirty="0"/>
          </a:p>
        </p:txBody>
      </p:sp>
      <p:sp>
        <p:nvSpPr>
          <p:cNvPr id="3" name="Content Placeholder 2"/>
          <p:cNvSpPr>
            <a:spLocks noGrp="1"/>
          </p:cNvSpPr>
          <p:nvPr>
            <p:ph idx="4294967295"/>
          </p:nvPr>
        </p:nvSpPr>
        <p:spPr>
          <a:xfrm>
            <a:off x="251520" y="1556792"/>
            <a:ext cx="5617903" cy="4853136"/>
          </a:xfrm>
        </p:spPr>
        <p:txBody>
          <a:bodyPr>
            <a:normAutofit/>
          </a:bodyPr>
          <a:lstStyle/>
          <a:p>
            <a:r>
              <a:rPr lang="en-GB" sz="2000" dirty="0" smtClean="0">
                <a:solidFill>
                  <a:srgbClr val="D81E05"/>
                </a:solidFill>
              </a:rPr>
              <a:t>A research-ready workforce  </a:t>
            </a:r>
          </a:p>
          <a:p>
            <a:pPr lvl="1"/>
            <a:r>
              <a:rPr lang="en-GB" sz="2000" dirty="0" smtClean="0"/>
              <a:t>10,000+ GCP-trained nurses embedded in the National Health Service to support investigators with patient identification, screening, clinical delivery </a:t>
            </a:r>
          </a:p>
          <a:p>
            <a:r>
              <a:rPr lang="en-GB" sz="2000" dirty="0" smtClean="0">
                <a:solidFill>
                  <a:srgbClr val="D81E05"/>
                </a:solidFill>
              </a:rPr>
              <a:t>Proactive study management support</a:t>
            </a:r>
          </a:p>
          <a:p>
            <a:pPr lvl="1"/>
            <a:r>
              <a:rPr lang="en-GB" sz="2000" dirty="0" smtClean="0"/>
              <a:t>Study milestone schedule; monthly reviews of recruitment, RAG rating of studies to a site level</a:t>
            </a:r>
          </a:p>
          <a:p>
            <a:r>
              <a:rPr lang="en-GB" sz="2000" dirty="0" smtClean="0">
                <a:solidFill>
                  <a:srgbClr val="D81E05"/>
                </a:solidFill>
              </a:rPr>
              <a:t>Trouble-shooting from the inside</a:t>
            </a:r>
          </a:p>
          <a:p>
            <a:pPr lvl="1"/>
            <a:r>
              <a:rPr lang="en-GB" sz="2000" dirty="0" smtClean="0"/>
              <a:t>Our strong relationships with clinicians and detailed knowledge of other potential sites gives you options if a study hits a recruitment problem</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75103" y="1872208"/>
            <a:ext cx="2817377" cy="4221088"/>
          </a:xfrm>
          <a:prstGeom prst="rect">
            <a:avLst/>
          </a:prstGeom>
          <a:ln w="38100" cap="rnd">
            <a:solidFill>
              <a:srgbClr val="D81E05"/>
            </a:solidFill>
          </a:ln>
        </p:spPr>
      </p:pic>
    </p:spTree>
    <p:extLst>
      <p:ext uri="{BB962C8B-B14F-4D97-AF65-F5344CB8AC3E}">
        <p14:creationId xmlns:p14="http://schemas.microsoft.com/office/powerpoint/2010/main" val="2111417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4294967295"/>
          </p:nvPr>
        </p:nvPicPr>
        <p:blipFill rotWithShape="1">
          <a:blip r:embed="rId3">
            <a:extLst>
              <a:ext uri="{28A0092B-C50C-407E-A947-70E740481C1C}">
                <a14:useLocalDpi xmlns:a14="http://schemas.microsoft.com/office/drawing/2010/main" val="0"/>
              </a:ext>
            </a:extLst>
          </a:blip>
          <a:srcRect l="4911" r="24166" b="8000"/>
          <a:stretch/>
        </p:blipFill>
        <p:spPr>
          <a:xfrm>
            <a:off x="3416300" y="1340768"/>
            <a:ext cx="5727700" cy="4941168"/>
          </a:xfrm>
        </p:spPr>
      </p:pic>
      <p:sp>
        <p:nvSpPr>
          <p:cNvPr id="10" name="Rectangle 9"/>
          <p:cNvSpPr/>
          <p:nvPr/>
        </p:nvSpPr>
        <p:spPr>
          <a:xfrm>
            <a:off x="2123728" y="1346076"/>
            <a:ext cx="2808312" cy="4963244"/>
          </a:xfrm>
          <a:prstGeom prst="rect">
            <a:avLst/>
          </a:prstGeom>
          <a:gradFill>
            <a:gsLst>
              <a:gs pos="72000">
                <a:schemeClr val="bg1">
                  <a:lumMod val="95000"/>
                </a:schemeClr>
              </a:gs>
              <a:gs pos="44000">
                <a:schemeClr val="bg1"/>
              </a:gs>
              <a:gs pos="100000">
                <a:schemeClr val="bg1">
                  <a:lumMod val="85000"/>
                  <a:alpha val="37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dirty="0"/>
          </a:p>
        </p:txBody>
      </p:sp>
      <p:sp>
        <p:nvSpPr>
          <p:cNvPr id="2" name="Title 1"/>
          <p:cNvSpPr>
            <a:spLocks noGrp="1"/>
          </p:cNvSpPr>
          <p:nvPr>
            <p:ph type="title" idx="4294967295"/>
          </p:nvPr>
        </p:nvSpPr>
        <p:spPr>
          <a:xfrm>
            <a:off x="323528" y="197768"/>
            <a:ext cx="8229600" cy="1143000"/>
          </a:xfrm>
        </p:spPr>
        <p:txBody>
          <a:bodyPr/>
          <a:lstStyle/>
          <a:p>
            <a:r>
              <a:rPr lang="en-GB" dirty="0" smtClean="0"/>
              <a:t>Quality</a:t>
            </a:r>
            <a:endParaRPr lang="en-GB" dirty="0"/>
          </a:p>
        </p:txBody>
      </p:sp>
      <p:sp>
        <p:nvSpPr>
          <p:cNvPr id="9" name="Content Placeholder 2"/>
          <p:cNvSpPr txBox="1">
            <a:spLocks/>
          </p:cNvSpPr>
          <p:nvPr/>
        </p:nvSpPr>
        <p:spPr>
          <a:xfrm>
            <a:off x="457200" y="1484784"/>
            <a:ext cx="4618856" cy="475252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600"/>
              </a:spcAft>
              <a:buFont typeface="Arial" pitchFamily="34" charset="0"/>
              <a:buNone/>
            </a:pPr>
            <a:r>
              <a:rPr lang="en-GB" dirty="0" smtClean="0">
                <a:solidFill>
                  <a:srgbClr val="D81E05"/>
                </a:solidFill>
              </a:rPr>
              <a:t>ICH GCP Training</a:t>
            </a:r>
          </a:p>
          <a:p>
            <a:pPr>
              <a:spcAft>
                <a:spcPts val="600"/>
              </a:spcAft>
            </a:pPr>
            <a:r>
              <a:rPr lang="en-GB" dirty="0" smtClean="0"/>
              <a:t>Almost 23,000 healthcare professionals undertook our GCP training during 2013-14</a:t>
            </a:r>
          </a:p>
          <a:p>
            <a:pPr>
              <a:spcAft>
                <a:spcPts val="600"/>
              </a:spcAft>
            </a:pPr>
            <a:r>
              <a:rPr lang="en-GB" dirty="0" smtClean="0"/>
              <a:t>Free to staff working on NIHR CRN clinical trials</a:t>
            </a:r>
          </a:p>
          <a:p>
            <a:pPr>
              <a:spcAft>
                <a:spcPts val="600"/>
              </a:spcAft>
            </a:pPr>
            <a:r>
              <a:rPr lang="en-GB" dirty="0" smtClean="0"/>
              <a:t>Supported by MHRA</a:t>
            </a:r>
          </a:p>
          <a:p>
            <a:pPr>
              <a:spcAft>
                <a:spcPts val="600"/>
              </a:spcAft>
            </a:pPr>
            <a:r>
              <a:rPr lang="en-GB" dirty="0" smtClean="0"/>
              <a:t>Recently added to the list of GCP programs mutually recognised by </a:t>
            </a:r>
            <a:r>
              <a:rPr lang="en-GB" dirty="0" err="1" smtClean="0"/>
              <a:t>TransCelerate</a:t>
            </a:r>
            <a:r>
              <a:rPr lang="en-GB" dirty="0" smtClean="0"/>
              <a:t> member companies</a:t>
            </a:r>
            <a:endParaRPr lang="en-GB" dirty="0"/>
          </a:p>
        </p:txBody>
      </p:sp>
    </p:spTree>
    <p:extLst>
      <p:ext uri="{BB962C8B-B14F-4D97-AF65-F5344CB8AC3E}">
        <p14:creationId xmlns:p14="http://schemas.microsoft.com/office/powerpoint/2010/main" val="1181428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8449" y="2420888"/>
            <a:ext cx="5735551" cy="3816945"/>
          </a:xfrm>
          <a:prstGeom prst="rect">
            <a:avLst/>
          </a:prstGeom>
        </p:spPr>
      </p:pic>
      <p:sp>
        <p:nvSpPr>
          <p:cNvPr id="8" name="Content Placeholder 7"/>
          <p:cNvSpPr>
            <a:spLocks noGrp="1"/>
          </p:cNvSpPr>
          <p:nvPr>
            <p:ph sz="half" idx="4294967295"/>
          </p:nvPr>
        </p:nvSpPr>
        <p:spPr>
          <a:xfrm>
            <a:off x="395536" y="1744663"/>
            <a:ext cx="8353425" cy="1323975"/>
          </a:xfrm>
        </p:spPr>
        <p:txBody>
          <a:bodyPr>
            <a:noAutofit/>
          </a:bodyPr>
          <a:lstStyle/>
          <a:p>
            <a:pPr>
              <a:spcBef>
                <a:spcPts val="0"/>
              </a:spcBef>
              <a:spcAft>
                <a:spcPts val="600"/>
              </a:spcAft>
            </a:pPr>
            <a:r>
              <a:rPr lang="en-GB" sz="2000" dirty="0" smtClean="0"/>
              <a:t>Diversity of life sciences industry</a:t>
            </a:r>
          </a:p>
          <a:p>
            <a:pPr>
              <a:spcBef>
                <a:spcPts val="0"/>
              </a:spcBef>
              <a:spcAft>
                <a:spcPts val="600"/>
              </a:spcAft>
            </a:pPr>
            <a:r>
              <a:rPr lang="en-GB" sz="2000" dirty="0" smtClean="0"/>
              <a:t>New technology and methodology changes in life sciences industry</a:t>
            </a:r>
          </a:p>
          <a:p>
            <a:pPr>
              <a:spcBef>
                <a:spcPts val="0"/>
              </a:spcBef>
              <a:spcAft>
                <a:spcPts val="600"/>
              </a:spcAft>
            </a:pPr>
            <a:r>
              <a:rPr lang="en-GB" sz="2000" dirty="0" smtClean="0"/>
              <a:t>National and international regulatory and political environment</a:t>
            </a:r>
            <a:endParaRPr lang="en-GB" sz="2000" dirty="0"/>
          </a:p>
        </p:txBody>
      </p:sp>
      <p:sp>
        <p:nvSpPr>
          <p:cNvPr id="11" name="Title 1"/>
          <p:cNvSpPr>
            <a:spLocks noGrp="1"/>
          </p:cNvSpPr>
          <p:nvPr>
            <p:ph type="title" idx="4294967295"/>
          </p:nvPr>
        </p:nvSpPr>
        <p:spPr>
          <a:xfrm>
            <a:off x="302840" y="116632"/>
            <a:ext cx="8229600" cy="1143000"/>
          </a:xfrm>
        </p:spPr>
        <p:txBody>
          <a:bodyPr>
            <a:normAutofit/>
          </a:bodyPr>
          <a:lstStyle/>
          <a:p>
            <a:r>
              <a:rPr lang="en-GB" sz="3200" dirty="0" smtClean="0"/>
              <a:t>Challenges and next steps</a:t>
            </a:r>
            <a:endParaRPr lang="en-GB" sz="3200" dirty="0"/>
          </a:p>
        </p:txBody>
      </p:sp>
      <p:sp>
        <p:nvSpPr>
          <p:cNvPr id="9" name="TextBox 8"/>
          <p:cNvSpPr txBox="1"/>
          <p:nvPr/>
        </p:nvSpPr>
        <p:spPr>
          <a:xfrm>
            <a:off x="395536" y="3212976"/>
            <a:ext cx="3273846" cy="2708434"/>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GB" sz="2000" dirty="0" smtClean="0"/>
              <a:t>Enhance existing service provision </a:t>
            </a:r>
          </a:p>
          <a:p>
            <a:pPr marL="285750" indent="-285750">
              <a:spcAft>
                <a:spcPts val="600"/>
              </a:spcAft>
              <a:buFont typeface="Arial" panose="020B0604020202020204" pitchFamily="34" charset="0"/>
              <a:buChar char="•"/>
            </a:pPr>
            <a:r>
              <a:rPr lang="en-GB" sz="2000" dirty="0" smtClean="0"/>
              <a:t>Extend services and support new customers and new needs</a:t>
            </a:r>
          </a:p>
          <a:p>
            <a:pPr marL="285750" indent="-285750">
              <a:spcAft>
                <a:spcPts val="600"/>
              </a:spcAft>
              <a:buFont typeface="Arial" panose="020B0604020202020204" pitchFamily="34" charset="0"/>
              <a:buChar char="•"/>
            </a:pPr>
            <a:r>
              <a:rPr lang="en-GB" sz="2000" dirty="0" smtClean="0"/>
              <a:t>Engage and strengthen relationships with key stakeholders</a:t>
            </a:r>
            <a:endParaRPr lang="en-GB" sz="2000" dirty="0"/>
          </a:p>
        </p:txBody>
      </p:sp>
    </p:spTree>
    <p:extLst>
      <p:ext uri="{BB962C8B-B14F-4D97-AF65-F5344CB8AC3E}">
        <p14:creationId xmlns:p14="http://schemas.microsoft.com/office/powerpoint/2010/main" val="2704507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2840" y="476250"/>
            <a:ext cx="8229600" cy="468313"/>
          </a:xfrm>
        </p:spPr>
        <p:txBody>
          <a:bodyPr>
            <a:noAutofit/>
          </a:bodyPr>
          <a:lstStyle/>
          <a:p>
            <a:r>
              <a:rPr lang="en-GB" dirty="0" smtClean="0"/>
              <a:t>Summary</a:t>
            </a:r>
            <a:endParaRPr lang="en-GB"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r="6073"/>
          <a:stretch/>
        </p:blipFill>
        <p:spPr>
          <a:xfrm>
            <a:off x="5508104" y="3284984"/>
            <a:ext cx="3635896" cy="2903984"/>
          </a:xfrm>
          <a:prstGeom prst="rect">
            <a:avLst/>
          </a:prstGeom>
        </p:spPr>
      </p:pic>
      <p:sp>
        <p:nvSpPr>
          <p:cNvPr id="8" name="Content Placeholder 2"/>
          <p:cNvSpPr txBox="1">
            <a:spLocks/>
          </p:cNvSpPr>
          <p:nvPr/>
        </p:nvSpPr>
        <p:spPr>
          <a:xfrm>
            <a:off x="302840" y="1628800"/>
            <a:ext cx="8229600" cy="720080"/>
          </a:xfrm>
          <a:prstGeom prst="rect">
            <a:avLst/>
          </a:prstGeom>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1200"/>
              </a:spcAft>
            </a:pPr>
            <a:r>
              <a:rPr lang="en-GB" dirty="0" smtClean="0"/>
              <a:t>The UK environment for clinical research has changed</a:t>
            </a:r>
          </a:p>
          <a:p>
            <a:pPr>
              <a:spcAft>
                <a:spcPts val="1200"/>
              </a:spcAft>
            </a:pPr>
            <a:r>
              <a:rPr lang="en-GB" dirty="0" smtClean="0"/>
              <a:t>We </a:t>
            </a:r>
            <a:r>
              <a:rPr lang="en-GB" dirty="0"/>
              <a:t>are </a:t>
            </a:r>
            <a:r>
              <a:rPr lang="en-GB" dirty="0" smtClean="0"/>
              <a:t>rapidly improving clinical </a:t>
            </a:r>
            <a:r>
              <a:rPr lang="en-GB" dirty="0"/>
              <a:t>research delivery in the </a:t>
            </a:r>
            <a:r>
              <a:rPr lang="en-GB" dirty="0" smtClean="0"/>
              <a:t>UK</a:t>
            </a:r>
          </a:p>
          <a:p>
            <a:pPr>
              <a:spcAft>
                <a:spcPts val="1200"/>
              </a:spcAft>
            </a:pPr>
            <a:r>
              <a:rPr lang="en-GB" dirty="0" smtClean="0"/>
              <a:t>Strategic partners and alliances</a:t>
            </a:r>
          </a:p>
          <a:p>
            <a:pPr>
              <a:spcAft>
                <a:spcPts val="1200"/>
              </a:spcAft>
            </a:pPr>
            <a:r>
              <a:rPr lang="en-GB" dirty="0"/>
              <a:t>Continuous improvement and                    looking to the future</a:t>
            </a:r>
          </a:p>
          <a:p>
            <a:pPr marL="0" indent="0">
              <a:buNone/>
            </a:pPr>
            <a:r>
              <a:rPr lang="en-GB" dirty="0" smtClean="0">
                <a:solidFill>
                  <a:srgbClr val="D81E05"/>
                </a:solidFill>
              </a:rPr>
              <a:t>Help us to help you</a:t>
            </a:r>
            <a:endParaRPr lang="en-GB" dirty="0">
              <a:solidFill>
                <a:srgbClr val="D81E05"/>
              </a:solidFill>
            </a:endParaRPr>
          </a:p>
        </p:txBody>
      </p:sp>
    </p:spTree>
    <p:extLst>
      <p:ext uri="{BB962C8B-B14F-4D97-AF65-F5344CB8AC3E}">
        <p14:creationId xmlns:p14="http://schemas.microsoft.com/office/powerpoint/2010/main" val="2719525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400051" y="2132856"/>
            <a:ext cx="7775575" cy="1470025"/>
          </a:xfrm>
        </p:spPr>
        <p:txBody>
          <a:bodyPr>
            <a:noAutofit/>
          </a:bodyPr>
          <a:lstStyle/>
          <a:p>
            <a:r>
              <a:rPr lang="en-US" sz="2400" dirty="0" smtClean="0">
                <a:latin typeface="Arial" pitchFamily="34" charset="0"/>
                <a:cs typeface="Arial" pitchFamily="34" charset="0"/>
                <a:sym typeface="Arial" pitchFamily="34" charset="0"/>
              </a:rPr>
              <a:t>Network </a:t>
            </a:r>
            <a:r>
              <a:rPr lang="en-GB" sz="2400" b="1" dirty="0">
                <a:solidFill>
                  <a:srgbClr val="D81E05"/>
                </a:solidFill>
              </a:rPr>
              <a:t>Industry Information Centre</a:t>
            </a:r>
            <a:r>
              <a:rPr lang="en-GB" sz="2400" b="1" dirty="0">
                <a:solidFill>
                  <a:srgbClr val="FF0000"/>
                </a:solidFill>
              </a:rPr>
              <a:t/>
            </a:r>
            <a:br>
              <a:rPr lang="en-GB" sz="2400" b="1" dirty="0">
                <a:solidFill>
                  <a:srgbClr val="FF0000"/>
                </a:solidFill>
              </a:rPr>
            </a:br>
            <a:r>
              <a:rPr lang="en-GB" sz="2400" dirty="0"/>
              <a:t>Phone: 00 44 113 34 34 555</a:t>
            </a:r>
            <a:br>
              <a:rPr lang="en-GB" sz="2400" dirty="0"/>
            </a:br>
            <a:r>
              <a:rPr lang="en-GB" sz="2400" dirty="0"/>
              <a:t>Email: </a:t>
            </a:r>
            <a:r>
              <a:rPr lang="en-GB" sz="2400" dirty="0">
                <a:hlinkClick r:id="rId3"/>
              </a:rPr>
              <a:t>supportmystudy@nihr.ac.uk</a:t>
            </a:r>
            <a:r>
              <a:rPr lang="en-GB" sz="2400" dirty="0"/>
              <a:t/>
            </a:r>
            <a:br>
              <a:rPr lang="en-GB" sz="2400" dirty="0"/>
            </a:br>
            <a:r>
              <a:rPr lang="en-GB" sz="2400" dirty="0"/>
              <a:t>Web:  </a:t>
            </a:r>
            <a:r>
              <a:rPr lang="en-GB" sz="2400" dirty="0">
                <a:hlinkClick r:id="rId4"/>
              </a:rPr>
              <a:t>www.supportmystudy.nihr.ac.uk</a:t>
            </a:r>
            <a:endParaRPr lang="en-US" sz="2400" dirty="0" smtClean="0"/>
          </a:p>
        </p:txBody>
      </p:sp>
      <p:sp>
        <p:nvSpPr>
          <p:cNvPr id="5" name="Title 1"/>
          <p:cNvSpPr txBox="1">
            <a:spLocks/>
          </p:cNvSpPr>
          <p:nvPr/>
        </p:nvSpPr>
        <p:spPr>
          <a:xfrm>
            <a:off x="323528" y="476672"/>
            <a:ext cx="8229600" cy="46779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600" kern="1200">
                <a:solidFill>
                  <a:schemeClr val="tx1"/>
                </a:solidFill>
                <a:latin typeface="+mn-lt"/>
                <a:ea typeface="+mj-ea"/>
                <a:cs typeface="+mj-cs"/>
              </a:defRPr>
            </a:lvl1pPr>
          </a:lstStyle>
          <a:p>
            <a:r>
              <a:rPr lang="en-GB" sz="3200" dirty="0" smtClean="0"/>
              <a:t>Any questions?</a:t>
            </a:r>
            <a:endParaRPr lang="en-GB" sz="3200" dirty="0"/>
          </a:p>
        </p:txBody>
      </p:sp>
    </p:spTree>
    <p:extLst>
      <p:ext uri="{BB962C8B-B14F-4D97-AF65-F5344CB8AC3E}">
        <p14:creationId xmlns:p14="http://schemas.microsoft.com/office/powerpoint/2010/main" val="2806460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225" y="1316038"/>
            <a:ext cx="7772400" cy="817562"/>
          </a:xfrm>
        </p:spPr>
        <p:txBody>
          <a:bodyPr>
            <a:normAutofit fontScale="90000"/>
          </a:bodyPr>
          <a:lstStyle/>
          <a:p>
            <a:pPr>
              <a:defRPr/>
            </a:pPr>
            <a:r>
              <a:rPr dirty="0" smtClean="0"/>
              <a:t> Let us meet again..</a:t>
            </a:r>
            <a:endParaRPr lang="en-US" dirty="0"/>
          </a:p>
        </p:txBody>
      </p:sp>
      <p:sp>
        <p:nvSpPr>
          <p:cNvPr id="25603" name="Text Placeholder 2"/>
          <p:cNvSpPr>
            <a:spLocks noGrp="1"/>
          </p:cNvSpPr>
          <p:nvPr>
            <p:ph type="body" idx="1"/>
          </p:nvPr>
        </p:nvSpPr>
        <p:spPr>
          <a:xfrm>
            <a:off x="533400" y="2286000"/>
            <a:ext cx="7772400" cy="3771900"/>
          </a:xfrm>
        </p:spPr>
        <p:txBody>
          <a:bodyPr>
            <a:normAutofit fontScale="92500" lnSpcReduction="20000"/>
          </a:bodyPr>
          <a:lstStyle/>
          <a:p>
            <a:pPr algn="ctr"/>
            <a:r>
              <a:rPr lang="en-US" altLang="en-US" dirty="0" smtClean="0"/>
              <a:t>We welcome you to our future conferences of </a:t>
            </a:r>
            <a:r>
              <a:rPr lang="en-US" altLang="en-US" dirty="0" smtClean="0"/>
              <a:t>Conference Series LLC</a:t>
            </a:r>
          </a:p>
          <a:p>
            <a:pPr algn="ctr"/>
            <a:r>
              <a:rPr lang="en-US" altLang="en-US" dirty="0" smtClean="0"/>
              <a:t>through</a:t>
            </a:r>
            <a:endParaRPr lang="en-US" altLang="en-US" dirty="0" smtClean="0"/>
          </a:p>
          <a:p>
            <a:pPr algn="ctr"/>
            <a:r>
              <a:rPr lang="en-US" altLang="en-US" b="1" dirty="0"/>
              <a:t>6</a:t>
            </a:r>
            <a:r>
              <a:rPr lang="en-US" altLang="en-US" b="1" baseline="30000" dirty="0" smtClean="0"/>
              <a:t>th</a:t>
            </a:r>
            <a:r>
              <a:rPr lang="en-US" altLang="en-US" b="1" dirty="0" smtClean="0"/>
              <a:t> International Conference and Exhibition on Biologics and Biosimilars</a:t>
            </a:r>
            <a:endParaRPr lang="en-US" altLang="en-US" b="1" dirty="0" smtClean="0"/>
          </a:p>
          <a:p>
            <a:pPr algn="ctr"/>
            <a:endParaRPr lang="en-US" altLang="en-US" dirty="0" smtClean="0"/>
          </a:p>
          <a:p>
            <a:pPr algn="ctr"/>
            <a:r>
              <a:rPr lang="en-US" altLang="en-US" dirty="0" smtClean="0"/>
              <a:t> </a:t>
            </a:r>
            <a:r>
              <a:rPr lang="en-US" altLang="en-US" b="1" dirty="0" smtClean="0"/>
              <a:t>October 19-21, 2016 Houston, TX, USA</a:t>
            </a:r>
            <a:endParaRPr lang="en-US" altLang="en-US" b="1" dirty="0" smtClean="0"/>
          </a:p>
          <a:p>
            <a:pPr algn="ctr"/>
            <a:endParaRPr lang="en-US" altLang="en-US" b="1" dirty="0" smtClean="0"/>
          </a:p>
          <a:p>
            <a:pPr algn="ctr"/>
            <a:endParaRPr lang="en-US" altLang="en-US" b="1" dirty="0" smtClean="0"/>
          </a:p>
          <a:p>
            <a:pPr algn="ctr"/>
            <a:endParaRPr lang="en-US" altLang="en-US" b="1" dirty="0" smtClean="0"/>
          </a:p>
          <a:p>
            <a:pPr algn="ctr"/>
            <a:endParaRPr lang="en-US" altLang="en-US" b="1" dirty="0" smtClean="0"/>
          </a:p>
          <a:p>
            <a:r>
              <a:rPr lang="en-US" altLang="en-US" dirty="0" smtClean="0"/>
              <a:t>http://biosimilars-biologics.pharmaceuticalconferences.com/europe</a:t>
            </a:r>
          </a:p>
        </p:txBody>
      </p:sp>
    </p:spTree>
    <p:extLst>
      <p:ext uri="{BB962C8B-B14F-4D97-AF65-F5344CB8AC3E}">
        <p14:creationId xmlns:p14="http://schemas.microsoft.com/office/powerpoint/2010/main" val="1959852537"/>
      </p:ext>
    </p:extLst>
  </p:cSld>
  <p:clrMapOvr>
    <a:masterClrMapping/>
  </p:clrMapOvr>
  <p:transition/>
</p:sld>
</file>

<file path=ppt/theme/theme1.xml><?xml version="1.0" encoding="utf-8"?>
<a:theme xmlns:a="http://schemas.openxmlformats.org/drawingml/2006/main" name="CRN CC presentation template with stra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13461</TotalTime>
  <Words>2462</Words>
  <Application>Microsoft Office PowerPoint</Application>
  <PresentationFormat>On-screen Show (4:3)</PresentationFormat>
  <Paragraphs>426</Paragraphs>
  <Slides>34</Slides>
  <Notes>31</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CRN CC presentation template with strap</vt:lpstr>
      <vt:lpstr>Conference Series LLC Conferences</vt:lpstr>
      <vt:lpstr>Supporting Biosimilar Trials in the UK </vt:lpstr>
      <vt:lpstr>Build upon our past to ensure future success</vt:lpstr>
      <vt:lpstr>UK landscape</vt:lpstr>
      <vt:lpstr>National Institute for Health Research: integrated health-research system</vt:lpstr>
      <vt:lpstr>PowerPoint Presentation</vt:lpstr>
      <vt:lpstr>Global positioning</vt:lpstr>
      <vt:lpstr>The truth: UK v the world</vt:lpstr>
      <vt:lpstr>The truth: UK v Europe</vt:lpstr>
      <vt:lpstr>The truth: UK v the world</vt:lpstr>
      <vt:lpstr>The truth: UK v the world</vt:lpstr>
      <vt:lpstr>The truth: UK v the Europe</vt:lpstr>
      <vt:lpstr>Our vital statistics</vt:lpstr>
      <vt:lpstr>PowerPoint Presentation</vt:lpstr>
      <vt:lpstr>The evidence: recruitment</vt:lpstr>
      <vt:lpstr>The evidence: NHS engagement</vt:lpstr>
      <vt:lpstr>Delivery: time and target</vt:lpstr>
      <vt:lpstr>Vital statistics</vt:lpstr>
      <vt:lpstr>CRO partners</vt:lpstr>
      <vt:lpstr>PowerPoint Presentation</vt:lpstr>
      <vt:lpstr>PowerPoint Presentation</vt:lpstr>
      <vt:lpstr>PowerPoint Presentation</vt:lpstr>
      <vt:lpstr>Real World Studies: Salford Lung Study </vt:lpstr>
      <vt:lpstr>PowerPoint Presentation</vt:lpstr>
      <vt:lpstr>PowerPoint Presentation</vt:lpstr>
      <vt:lpstr>PowerPoint Presentation</vt:lpstr>
      <vt:lpstr>Feasibility services</vt:lpstr>
      <vt:lpstr>Study set-up: Faster set-up and reduced costs</vt:lpstr>
      <vt:lpstr>Study delivery and management: Managing performance with quality</vt:lpstr>
      <vt:lpstr>Quality</vt:lpstr>
      <vt:lpstr>Challenges and next steps</vt:lpstr>
      <vt:lpstr>Summary</vt:lpstr>
      <vt:lpstr>Network Industry Information Centre Phone: 00 44 113 34 34 555 Email: supportmystudy@nihr.ac.uk Web:  www.supportmystudy.nihr.ac.uk</vt:lpstr>
      <vt:lpstr> Let us meet again..</vt:lpstr>
    </vt:vector>
  </TitlesOfParts>
  <Company>University of Leeds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Contract Research Organisation collaborations: Optimising the UK’s competitive edge in research delivery</dc:title>
  <dc:creator>Emma Bender</dc:creator>
  <cp:lastModifiedBy>Biosimilars 2015</cp:lastModifiedBy>
  <cp:revision>172</cp:revision>
  <cp:lastPrinted>2015-05-07T12:35:52Z</cp:lastPrinted>
  <dcterms:created xsi:type="dcterms:W3CDTF">2014-10-06T12:56:51Z</dcterms:created>
  <dcterms:modified xsi:type="dcterms:W3CDTF">2016-07-27T09:33:36Z</dcterms:modified>
</cp:coreProperties>
</file>