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00" r:id="rId1"/>
  </p:sldMasterIdLst>
  <p:sldIdLst>
    <p:sldId id="281" r:id="rId2"/>
    <p:sldId id="256" r:id="rId3"/>
    <p:sldId id="257" r:id="rId4"/>
    <p:sldId id="269" r:id="rId5"/>
    <p:sldId id="270" r:id="rId6"/>
    <p:sldId id="259" r:id="rId7"/>
    <p:sldId id="260" r:id="rId8"/>
    <p:sldId id="261" r:id="rId9"/>
    <p:sldId id="262" r:id="rId10"/>
    <p:sldId id="271" r:id="rId11"/>
    <p:sldId id="263" r:id="rId12"/>
    <p:sldId id="264" r:id="rId13"/>
    <p:sldId id="274" r:id="rId14"/>
    <p:sldId id="276" r:id="rId15"/>
    <p:sldId id="275" r:id="rId16"/>
    <p:sldId id="278" r:id="rId17"/>
    <p:sldId id="265" r:id="rId18"/>
    <p:sldId id="279" r:id="rId19"/>
    <p:sldId id="280" r:id="rId20"/>
    <p:sldId id="268"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84" d="100"/>
          <a:sy n="84" d="100"/>
        </p:scale>
        <p:origin x="-1792"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printerSettings" Target="printerSettings/printerSettings1.bin"/><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27094"/>
            <a:ext cx="7772400" cy="1470025"/>
          </a:xfrm>
        </p:spPr>
        <p:txBody>
          <a:bodyPr anchor="b" anchorCtr="0"/>
          <a:lstStyle>
            <a:lvl1pPr>
              <a:defRPr sz="5400">
                <a:gradFill>
                  <a:gsLst>
                    <a:gs pos="0">
                      <a:schemeClr val="tx2"/>
                    </a:gs>
                    <a:gs pos="100000">
                      <a:schemeClr val="tx2">
                        <a:lumMod val="75000"/>
                      </a:schemeClr>
                    </a:gs>
                  </a:gsLst>
                  <a:lin ang="5400000" scaled="0"/>
                </a:gradFill>
                <a:effectLst>
                  <a:outerShdw blurRad="50800" dist="25400" dir="5400000" algn="t" rotWithShape="0">
                    <a:prstClr val="black">
                      <a:alpha val="40000"/>
                    </a:prstClr>
                  </a:outerShdw>
                </a:effectLst>
              </a:defRPr>
            </a:lvl1pPr>
          </a:lstStyle>
          <a:p>
            <a:r>
              <a:rPr lang="en-US" smtClean="0"/>
              <a:t>Click to edit Master title style</a:t>
            </a:r>
            <a:endParaRPr/>
          </a:p>
        </p:txBody>
      </p:sp>
      <p:sp>
        <p:nvSpPr>
          <p:cNvPr id="3" name="Subtitle 2"/>
          <p:cNvSpPr>
            <a:spLocks noGrp="1"/>
          </p:cNvSpPr>
          <p:nvPr>
            <p:ph type="subTitle" idx="1"/>
          </p:nvPr>
        </p:nvSpPr>
        <p:spPr>
          <a:xfrm>
            <a:off x="685801" y="3810000"/>
            <a:ext cx="7770812" cy="1752600"/>
          </a:xfrm>
        </p:spPr>
        <p:txBody>
          <a:bodyPr>
            <a:normAutofit/>
          </a:bodyPr>
          <a:lstStyle>
            <a:lvl1pPr marL="0" indent="0" algn="ctr">
              <a:spcBef>
                <a:spcPts val="300"/>
              </a:spcBef>
              <a:buNone/>
              <a:defRPr sz="1600">
                <a:gradFill>
                  <a:gsLst>
                    <a:gs pos="0">
                      <a:schemeClr val="tx2"/>
                    </a:gs>
                    <a:gs pos="100000">
                      <a:schemeClr val="tx2">
                        <a:lumMod val="75000"/>
                      </a:schemeClr>
                    </a:gs>
                  </a:gsLst>
                  <a:lin ang="5400000" scaled="0"/>
                </a:gradFill>
                <a:effectLst>
                  <a:outerShdw blurRad="50800" dist="38100" dir="5400000" algn="t" rotWithShape="0">
                    <a:prstClr val="black">
                      <a:alpha val="40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p:txBody>
          <a:bodyPr/>
          <a:lstStyle/>
          <a:p>
            <a:fld id="{51159CD6-4123-1241-9BB8-957EF202119D}" type="datetimeFigureOut">
              <a:rPr lang="en-US" smtClean="0"/>
              <a:t>4/25/16</a:t>
            </a:fld>
            <a:endParaRPr lang="en-US"/>
          </a:p>
        </p:txBody>
      </p:sp>
      <p:sp>
        <p:nvSpPr>
          <p:cNvPr id="5" name="Footer Placeholder 4"/>
          <p:cNvSpPr>
            <a:spLocks noGrp="1"/>
          </p:cNvSpPr>
          <p:nvPr>
            <p:ph type="ftr" sz="quarter" idx="11"/>
          </p:nvPr>
        </p:nvSpPr>
        <p:spPr/>
        <p:txBody>
          <a:bodyPr/>
          <a:lstStyle/>
          <a:p>
            <a:endParaRPr lang="en-US"/>
          </a:p>
        </p:txBody>
      </p:sp>
      <p:pic>
        <p:nvPicPr>
          <p:cNvPr id="7" name="Picture 6" descr="CoverGlyph.png"/>
          <p:cNvPicPr>
            <a:picLocks noChangeAspect="1"/>
          </p:cNvPicPr>
          <p:nvPr/>
        </p:nvPicPr>
        <p:blipFill>
          <a:blip r:embed="rId2"/>
          <a:stretch>
            <a:fillRect/>
          </a:stretch>
        </p:blipFill>
        <p:spPr>
          <a:xfrm>
            <a:off x="4010025" y="3048000"/>
            <a:ext cx="1123950" cy="771525"/>
          </a:xfrm>
          <a:prstGeom prst="rect">
            <a:avLst/>
          </a:prstGeom>
        </p:spPr>
      </p:pic>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51159CD6-4123-1241-9BB8-957EF202119D}" type="datetimeFigureOut">
              <a:rPr lang="en-US" smtClean="0"/>
              <a:t>4/25/16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9A9214-E2C1-AC40-A926-BE11E908206D}" type="slidenum">
              <a:rPr lang="en-US" smtClean="0"/>
              <a:t>‹#›</a:t>
            </a:fld>
            <a:endParaRPr lang="en-US"/>
          </a:p>
        </p:txBody>
      </p:sp>
      <p:pic>
        <p:nvPicPr>
          <p:cNvPr id="8"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1626440"/>
            <a:ext cx="7770813" cy="1472184"/>
          </a:xfrm>
        </p:spPr>
        <p:txBody>
          <a:bodyPr anchor="b" anchorCtr="0"/>
          <a:lstStyle>
            <a:lvl1pPr algn="ctr">
              <a:defRPr sz="5400" b="0" i="0" cap="none" baseline="0"/>
            </a:lvl1pPr>
          </a:lstStyle>
          <a:p>
            <a:r>
              <a:rPr lang="en-US" smtClean="0"/>
              <a:t>Click to edit Master title style</a:t>
            </a:r>
            <a:endParaRPr/>
          </a:p>
        </p:txBody>
      </p:sp>
      <p:sp>
        <p:nvSpPr>
          <p:cNvPr id="3" name="Text Placeholder 2"/>
          <p:cNvSpPr>
            <a:spLocks noGrp="1"/>
          </p:cNvSpPr>
          <p:nvPr>
            <p:ph type="body" idx="1"/>
          </p:nvPr>
        </p:nvSpPr>
        <p:spPr>
          <a:xfrm>
            <a:off x="685800" y="3813048"/>
            <a:ext cx="7770813" cy="1755648"/>
          </a:xfrm>
        </p:spPr>
        <p:txBody>
          <a:bodyPr anchor="t" anchorCtr="0">
            <a:normAutofit/>
          </a:bodyPr>
          <a:lstStyle>
            <a:lvl1pPr marL="0" indent="0" algn="ctr">
              <a:spcBef>
                <a:spcPts val="300"/>
              </a:spcBef>
              <a:buNone/>
              <a:defRPr sz="16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1159CD6-4123-1241-9BB8-957EF202119D}" type="datetimeFigureOut">
              <a:rPr lang="en-US" smtClean="0"/>
              <a:t>4/25/16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9A9214-E2C1-AC40-A926-BE11E908206D}" type="slidenum">
              <a:rPr lang="en-US" smtClean="0"/>
              <a:t>‹#›</a:t>
            </a:fld>
            <a:endParaRPr lang="en-US"/>
          </a:p>
        </p:txBody>
      </p:sp>
      <p:pic>
        <p:nvPicPr>
          <p:cNvPr id="7" name="Picture 6" descr="Glyph-SectionHeader.png"/>
          <p:cNvPicPr>
            <a:picLocks noChangeAspect="1"/>
          </p:cNvPicPr>
          <p:nvPr/>
        </p:nvPicPr>
        <p:blipFill>
          <a:blip r:embed="rId2"/>
          <a:stretch>
            <a:fillRect/>
          </a:stretch>
        </p:blipFill>
        <p:spPr>
          <a:xfrm>
            <a:off x="4038600" y="3174066"/>
            <a:ext cx="1066800" cy="59055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685800" y="2209801"/>
            <a:ext cx="3657600" cy="3657600"/>
          </a:xfrm>
        </p:spPr>
        <p:txBody>
          <a:bodyPr>
            <a:normAutofit/>
          </a:bodyPr>
          <a:lstStyle>
            <a:lvl1pPr>
              <a:defRPr sz="2200"/>
            </a:lvl1pPr>
            <a:lvl2pPr>
              <a:defRPr sz="2000"/>
            </a:lvl2pPr>
            <a:lvl3pPr>
              <a:defRPr sz="1800"/>
            </a:lvl3pPr>
            <a:lvl4pPr>
              <a:defRPr sz="1800"/>
            </a:lvl4pPr>
            <a:lvl5pPr>
              <a:defRPr sz="1800"/>
            </a:lvl5pPr>
            <a:lvl6pPr marL="2290763" indent="-461963">
              <a:defRPr sz="1800"/>
            </a:lvl6pPr>
            <a:lvl7pPr marL="2290763" indent="-461963">
              <a:defRPr sz="1800"/>
            </a:lvl7pPr>
            <a:lvl8pPr marL="2290763" indent="-461963">
              <a:defRPr sz="1800"/>
            </a:lvl8pPr>
            <a:lvl9pPr marL="2290763" indent="-461963">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800600" y="2209801"/>
            <a:ext cx="3657600" cy="3657600"/>
          </a:xfrm>
        </p:spPr>
        <p:txBody>
          <a:bodyPr>
            <a:normAutofit/>
          </a:bodyPr>
          <a:lstStyle>
            <a:lvl1pPr>
              <a:defRPr sz="2200"/>
            </a:lvl1pPr>
            <a:lvl2pPr>
              <a:defRPr sz="2000"/>
            </a:lvl2pPr>
            <a:lvl3pPr>
              <a:defRPr sz="1800"/>
            </a:lvl3pPr>
            <a:lvl4pPr>
              <a:defRPr sz="1800"/>
            </a:lvl4pPr>
            <a:lvl5pPr>
              <a:defRPr sz="1800"/>
            </a:lvl5pPr>
            <a:lvl6pPr marL="2290763" indent="-461963">
              <a:defRPr sz="1800"/>
            </a:lvl6pPr>
            <a:lvl7pPr marL="2290763" indent="-461963">
              <a:defRPr sz="1800"/>
            </a:lvl7pPr>
            <a:lvl8pPr marL="2290763" indent="-461963">
              <a:defRPr sz="1800"/>
            </a:lvl8pPr>
            <a:lvl9pPr marL="2290763" indent="-461963">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51159CD6-4123-1241-9BB8-957EF202119D}" type="datetimeFigureOut">
              <a:rPr lang="en-US" smtClean="0"/>
              <a:t>4/25/16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9A9214-E2C1-AC40-A926-BE11E908206D}" type="slidenum">
              <a:rPr lang="en-US" smtClean="0"/>
              <a:t>‹#›</a:t>
            </a:fld>
            <a:endParaRPr lang="en-US"/>
          </a:p>
        </p:txBody>
      </p:sp>
      <p:pic>
        <p:nvPicPr>
          <p:cNvPr id="9"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685800" y="2027238"/>
            <a:ext cx="3657600" cy="639762"/>
          </a:xfrm>
        </p:spPr>
        <p:txBody>
          <a:bodyPr anchor="ctr" anchorCtr="0"/>
          <a:lstStyle>
            <a:lvl1pPr marL="0" indent="0" algn="ctr">
              <a:spcBef>
                <a:spcPts val="300"/>
              </a:spcBef>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5800" y="2819400"/>
            <a:ext cx="3657600" cy="3048000"/>
          </a:xfrm>
        </p:spPr>
        <p:txBody>
          <a:bodyPr>
            <a:normAutofit/>
          </a:bodyPr>
          <a:lstStyle>
            <a:lvl1pPr>
              <a:defRPr sz="2000"/>
            </a:lvl1pPr>
            <a:lvl2pPr>
              <a:defRPr sz="1800"/>
            </a:lvl2pPr>
            <a:lvl3pPr>
              <a:defRPr sz="1800"/>
            </a:lvl3pPr>
            <a:lvl4pPr>
              <a:defRPr sz="1800"/>
            </a:lvl4pPr>
            <a:lvl5pPr>
              <a:defRPr sz="1800"/>
            </a:lvl5pPr>
            <a:lvl6pPr marL="2290763" indent="-461963">
              <a:defRPr sz="1600"/>
            </a:lvl6pPr>
            <a:lvl7pPr marL="2290763" indent="-461963">
              <a:defRPr sz="1600"/>
            </a:lvl7pPr>
            <a:lvl8pPr marL="2290763" indent="-461963">
              <a:defRPr sz="1600"/>
            </a:lvl8pPr>
            <a:lvl9pPr marL="2290763" indent="-461963">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800600" y="2027238"/>
            <a:ext cx="3657600" cy="639762"/>
          </a:xfrm>
        </p:spPr>
        <p:txBody>
          <a:bodyPr anchor="ctr" anchorCtr="0"/>
          <a:lstStyle>
            <a:lvl1pPr marL="0" indent="0" algn="ctr">
              <a:spcBef>
                <a:spcPts val="300"/>
              </a:spcBef>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800600" y="2819400"/>
            <a:ext cx="3657600" cy="3048000"/>
          </a:xfrm>
        </p:spPr>
        <p:txBody>
          <a:bodyPr>
            <a:normAutofit/>
          </a:bodyPr>
          <a:lstStyle>
            <a:lvl1pPr>
              <a:defRPr sz="2000"/>
            </a:lvl1pPr>
            <a:lvl2pPr>
              <a:defRPr sz="1800"/>
            </a:lvl2pPr>
            <a:lvl3pPr>
              <a:defRPr sz="1800"/>
            </a:lvl3pPr>
            <a:lvl4pPr>
              <a:defRPr sz="1800"/>
            </a:lvl4pPr>
            <a:lvl5pPr>
              <a:defRPr sz="1800"/>
            </a:lvl5pPr>
            <a:lvl6pPr marL="2290763" indent="-461963">
              <a:defRPr sz="1600"/>
            </a:lvl6pPr>
            <a:lvl7pPr marL="2290763" indent="-461963">
              <a:defRPr sz="1600"/>
            </a:lvl7pPr>
            <a:lvl8pPr marL="2290763" indent="-461963">
              <a:defRPr sz="1600"/>
            </a:lvl8pPr>
            <a:lvl9pPr marL="2290763" indent="-461963">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51159CD6-4123-1241-9BB8-957EF202119D}" type="datetimeFigureOut">
              <a:rPr lang="en-US" smtClean="0"/>
              <a:t>4/25/16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69A9214-E2C1-AC40-A926-BE11E908206D}" type="slidenum">
              <a:rPr lang="en-US" smtClean="0"/>
              <a:t>‹#›</a:t>
            </a:fld>
            <a:endParaRPr lang="en-US"/>
          </a:p>
        </p:txBody>
      </p:sp>
      <p:pic>
        <p:nvPicPr>
          <p:cNvPr id="11"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51159CD6-4123-1241-9BB8-957EF202119D}" type="datetimeFigureOut">
              <a:rPr lang="en-US" smtClean="0"/>
              <a:t>4/25/16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69A9214-E2C1-AC40-A926-BE11E908206D}" type="slidenum">
              <a:rPr lang="en-US" smtClean="0"/>
              <a:t>‹#›</a:t>
            </a:fld>
            <a:endParaRPr lang="en-US"/>
          </a:p>
        </p:txBody>
      </p:sp>
      <p:pic>
        <p:nvPicPr>
          <p:cNvPr id="8"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159CD6-4123-1241-9BB8-957EF202119D}" type="datetimeFigureOut">
              <a:rPr lang="en-US" smtClean="0"/>
              <a:t>4/25/16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69A9214-E2C1-AC40-A926-BE11E908206D}"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8906" y="914400"/>
            <a:ext cx="3657600" cy="1162050"/>
          </a:xfrm>
        </p:spPr>
        <p:txBody>
          <a:bodyPr anchor="b"/>
          <a:lstStyle>
            <a:lvl1pPr algn="ctr">
              <a:defRPr sz="3800" b="0"/>
            </a:lvl1pPr>
          </a:lstStyle>
          <a:p>
            <a:r>
              <a:rPr lang="en-US" smtClean="0"/>
              <a:t>Click to edit Master title style</a:t>
            </a:r>
            <a:endParaRPr/>
          </a:p>
        </p:txBody>
      </p:sp>
      <p:sp>
        <p:nvSpPr>
          <p:cNvPr id="3" name="Content Placeholder 2"/>
          <p:cNvSpPr>
            <a:spLocks noGrp="1"/>
          </p:cNvSpPr>
          <p:nvPr>
            <p:ph idx="1"/>
          </p:nvPr>
        </p:nvSpPr>
        <p:spPr>
          <a:xfrm>
            <a:off x="4796118" y="457199"/>
            <a:ext cx="3657600" cy="5410201"/>
          </a:xfrm>
        </p:spPr>
        <p:txBody>
          <a:bodyPr>
            <a:normAutofit/>
          </a:bodyPr>
          <a:lstStyle>
            <a:lvl1pPr>
              <a:defRPr sz="2400"/>
            </a:lvl1pPr>
            <a:lvl2pPr>
              <a:defRPr sz="2200"/>
            </a:lvl2pPr>
            <a:lvl3pPr>
              <a:defRPr sz="2000"/>
            </a:lvl3pPr>
            <a:lvl4pPr>
              <a:defRPr sz="1800"/>
            </a:lvl4pPr>
            <a:lvl5pPr>
              <a:defRPr sz="1800"/>
            </a:lvl5pPr>
            <a:lvl6pPr marL="2290763" indent="-461963">
              <a:tabLst/>
              <a:defRPr sz="2000"/>
            </a:lvl6pPr>
            <a:lvl7pPr marL="2290763" indent="-461963">
              <a:tabLst/>
              <a:defRPr sz="2000"/>
            </a:lvl7pPr>
            <a:lvl8pPr marL="2290763" indent="-461963">
              <a:tabLst/>
              <a:defRPr sz="2000"/>
            </a:lvl8pPr>
            <a:lvl9pPr marL="2290763" indent="-461963">
              <a:tabLst/>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658906" y="2590799"/>
            <a:ext cx="3657600" cy="2895601"/>
          </a:xfrm>
        </p:spPr>
        <p:txBody>
          <a:bodyPr>
            <a:normAutofit/>
          </a:bodyPr>
          <a:lstStyle>
            <a:lvl1pPr marL="0" indent="0" algn="ctr">
              <a:lnSpc>
                <a:spcPct val="110000"/>
              </a:lnSpc>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1159CD6-4123-1241-9BB8-957EF202119D}" type="datetimeFigureOut">
              <a:rPr lang="en-US" smtClean="0"/>
              <a:t>4/25/16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54ED01-E2A0-4C1E-8E21-014B99041579}" type="slidenum">
              <a:rPr lang="en-US" smtClean="0"/>
              <a:pPr/>
              <a:t>‹#›</a:t>
            </a:fld>
            <a:endParaRPr lang="en-US" dirty="0"/>
          </a:p>
        </p:txBody>
      </p:sp>
      <p:pic>
        <p:nvPicPr>
          <p:cNvPr id="10" name="Picture 2" descr="HR-Glyph-R3.png"/>
          <p:cNvPicPr>
            <a:picLocks noChangeAspect="1" noChangeArrowheads="1"/>
          </p:cNvPicPr>
          <p:nvPr/>
        </p:nvPicPr>
        <p:blipFill>
          <a:blip r:embed="rId2" cstate="print"/>
          <a:srcRect/>
          <a:stretch>
            <a:fillRect/>
          </a:stretch>
        </p:blipFill>
        <p:spPr bwMode="auto">
          <a:xfrm>
            <a:off x="1664746" y="2286000"/>
            <a:ext cx="1645920" cy="170411"/>
          </a:xfrm>
          <a:prstGeom prst="rect">
            <a:avLst/>
          </a:prstGeom>
          <a:noFill/>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99013" y="914400"/>
            <a:ext cx="3657600" cy="1161288"/>
          </a:xfrm>
          <a:effectLst/>
        </p:spPr>
        <p:txBody>
          <a:bodyPr vert="horz" lIns="91440" tIns="45720" rIns="91440" bIns="45720" rtlCol="0" anchor="b" anchorCtr="0">
            <a:noAutofit/>
          </a:bodyPr>
          <a:lstStyle>
            <a:lvl1pPr algn="ctr" defTabSz="914400" rtl="0" eaLnBrk="1" latinLnBrk="0" hangingPunct="1">
              <a:spcBef>
                <a:spcPct val="0"/>
              </a:spcBef>
              <a:buNone/>
              <a:defRPr sz="3800" b="0" kern="1200">
                <a:solidFill>
                  <a:schemeClr val="tx2"/>
                </a:solidFill>
                <a:effectLst>
                  <a:outerShdw blurRad="38100" dist="12700" algn="l" rotWithShape="0">
                    <a:prstClr val="black">
                      <a:alpha val="40000"/>
                    </a:prstClr>
                  </a:outerShdw>
                </a:effectLst>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658906" y="457200"/>
            <a:ext cx="3657600" cy="5413248"/>
          </a:xfrm>
          <a:ln w="101600">
            <a:solidFill>
              <a:schemeClr val="tx1"/>
            </a:solidFill>
            <a:miter lim="800000"/>
          </a:ln>
          <a:effectLst>
            <a:outerShdw blurRad="50800" dist="381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4799013" y="2587752"/>
            <a:ext cx="3657600" cy="2898648"/>
          </a:xfrm>
        </p:spPr>
        <p:txBody>
          <a:bodyPr vert="horz" lIns="91440" tIns="45720" rIns="91440" bIns="45720" rtlCol="0">
            <a:normAutofit/>
          </a:bodyPr>
          <a:lstStyle>
            <a:lvl1pPr marL="0" indent="0" algn="ctr">
              <a:spcBef>
                <a:spcPts val="600"/>
              </a:spcBef>
              <a:buNone/>
              <a:defRPr sz="1800" kern="1200">
                <a:solidFill>
                  <a:schemeClr val="tx2"/>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lnSpc>
                <a:spcPct val="110000"/>
              </a:lnSpc>
              <a:spcBef>
                <a:spcPts val="2000"/>
              </a:spcBef>
              <a:buClr>
                <a:schemeClr val="accent3"/>
              </a:buClr>
              <a:buFont typeface="Wingdings" pitchFamily="2" charset="2"/>
              <a:buNone/>
            </a:pPr>
            <a:r>
              <a:rPr lang="en-US" smtClean="0"/>
              <a:t>Click to edit Master text styles</a:t>
            </a:r>
          </a:p>
        </p:txBody>
      </p:sp>
      <p:sp>
        <p:nvSpPr>
          <p:cNvPr id="5" name="Date Placeholder 4"/>
          <p:cNvSpPr>
            <a:spLocks noGrp="1"/>
          </p:cNvSpPr>
          <p:nvPr>
            <p:ph type="dt" sz="half" idx="10"/>
          </p:nvPr>
        </p:nvSpPr>
        <p:spPr/>
        <p:txBody>
          <a:bodyPr/>
          <a:lstStyle/>
          <a:p>
            <a:fld id="{51159CD6-4123-1241-9BB8-957EF202119D}" type="datetimeFigureOut">
              <a:rPr lang="en-US" smtClean="0"/>
              <a:t>4/25/16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9A9214-E2C1-AC40-A926-BE11E908206D}" type="slidenum">
              <a:rPr lang="en-US" smtClean="0"/>
              <a:t>‹#›</a:t>
            </a:fld>
            <a:endParaRPr lang="en-US"/>
          </a:p>
        </p:txBody>
      </p:sp>
      <p:pic>
        <p:nvPicPr>
          <p:cNvPr id="9" name="Picture 2" descr="HR-Glyph-R3.png"/>
          <p:cNvPicPr>
            <a:picLocks noChangeAspect="1" noChangeArrowheads="1"/>
          </p:cNvPicPr>
          <p:nvPr/>
        </p:nvPicPr>
        <p:blipFill>
          <a:blip r:embed="rId2" cstate="print"/>
          <a:srcRect/>
          <a:stretch>
            <a:fillRect/>
          </a:stretch>
        </p:blipFill>
        <p:spPr bwMode="auto">
          <a:xfrm>
            <a:off x="5804853" y="2286000"/>
            <a:ext cx="1645920" cy="170411"/>
          </a:xfrm>
          <a:prstGeom prst="rect">
            <a:avLst/>
          </a:prstGeom>
          <a:noFill/>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3738282"/>
            <a:ext cx="7770813" cy="1048870"/>
          </a:xfrm>
          <a:effectLst/>
        </p:spPr>
        <p:txBody>
          <a:bodyPr vert="horz" lIns="91440" tIns="45720" rIns="91440" bIns="45720" rtlCol="0" anchor="b" anchorCtr="0">
            <a:noAutofit/>
          </a:bodyPr>
          <a:lstStyle>
            <a:lvl1pPr algn="ctr" defTabSz="914400" rtl="0" eaLnBrk="1" latinLnBrk="0" hangingPunct="1">
              <a:spcBef>
                <a:spcPct val="0"/>
              </a:spcBef>
              <a:buNone/>
              <a:defRPr sz="3800" b="0" kern="1200">
                <a:solidFill>
                  <a:schemeClr val="tx2"/>
                </a:solidFill>
                <a:effectLst>
                  <a:outerShdw blurRad="38100" dist="12700" algn="l" rotWithShape="0">
                    <a:prstClr val="black">
                      <a:alpha val="40000"/>
                    </a:prstClr>
                  </a:outerShdw>
                </a:effectLst>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2286000" y="457200"/>
            <a:ext cx="4572000" cy="3173506"/>
          </a:xfrm>
          <a:ln w="101600">
            <a:solidFill>
              <a:schemeClr val="tx1"/>
            </a:solidFill>
            <a:miter lim="800000"/>
          </a:ln>
          <a:effectLst>
            <a:outerShdw blurRad="50800" dist="38100" dir="2700000" algn="tl" rotWithShape="0">
              <a:prstClr val="black">
                <a:alpha val="40000"/>
              </a:prstClr>
            </a:outerShdw>
          </a:effectLst>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685800" y="5181600"/>
            <a:ext cx="7770813" cy="685800"/>
          </a:xfrm>
        </p:spPr>
        <p:txBody>
          <a:bodyPr vert="horz" lIns="91440" tIns="45720" rIns="91440" bIns="45720" rtlCol="0">
            <a:normAutofit/>
          </a:bodyPr>
          <a:lstStyle>
            <a:lvl1pPr marL="0" indent="0" algn="ctr">
              <a:spcBef>
                <a:spcPts val="300"/>
              </a:spcBef>
              <a:buNone/>
              <a:defRPr sz="1800" kern="1200">
                <a:solidFill>
                  <a:schemeClr val="tx2"/>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lnSpc>
                <a:spcPct val="110000"/>
              </a:lnSpc>
              <a:spcBef>
                <a:spcPts val="2000"/>
              </a:spcBef>
              <a:buClr>
                <a:schemeClr val="accent3"/>
              </a:buClr>
              <a:buFont typeface="Wingdings" pitchFamily="2" charset="2"/>
              <a:buNone/>
            </a:pPr>
            <a:r>
              <a:rPr lang="en-US" smtClean="0"/>
              <a:t>Click to edit Master text styles</a:t>
            </a:r>
          </a:p>
        </p:txBody>
      </p:sp>
      <p:sp>
        <p:nvSpPr>
          <p:cNvPr id="5" name="Date Placeholder 4"/>
          <p:cNvSpPr>
            <a:spLocks noGrp="1"/>
          </p:cNvSpPr>
          <p:nvPr>
            <p:ph type="dt" sz="half" idx="10"/>
          </p:nvPr>
        </p:nvSpPr>
        <p:spPr/>
        <p:txBody>
          <a:bodyPr/>
          <a:lstStyle/>
          <a:p>
            <a:fld id="{51159CD6-4123-1241-9BB8-957EF202119D}" type="datetimeFigureOut">
              <a:rPr lang="en-US" smtClean="0"/>
              <a:t>4/25/16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0D9BD3-E57B-4194-A545-2804EB95D970}" type="slidenum">
              <a:rPr lang="en-US" smtClean="0"/>
              <a:t>‹#›</a:t>
            </a:fld>
            <a:endParaRPr lang="en-US"/>
          </a:p>
        </p:txBody>
      </p:sp>
      <p:pic>
        <p:nvPicPr>
          <p:cNvPr id="11" name="Picture 2" descr="HR-Glyph-R3.png"/>
          <p:cNvPicPr>
            <a:picLocks noChangeAspect="1" noChangeArrowheads="1"/>
          </p:cNvPicPr>
          <p:nvPr/>
        </p:nvPicPr>
        <p:blipFill>
          <a:blip r:embed="rId2" cstate="print"/>
          <a:srcRect/>
          <a:stretch>
            <a:fillRect/>
          </a:stretch>
        </p:blipFill>
        <p:spPr bwMode="auto">
          <a:xfrm>
            <a:off x="3749040" y="4890247"/>
            <a:ext cx="1645920" cy="170411"/>
          </a:xfrm>
          <a:prstGeom prst="rect">
            <a:avLst/>
          </a:prstGeom>
          <a:noFill/>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marL="2286000" indent="-457200">
              <a:defRPr/>
            </a:lvl6pPr>
            <a:lvl7pPr marL="2286000" indent="-457200">
              <a:defRPr/>
            </a:lvl7pPr>
            <a:lvl8pPr marL="2286000" indent="-457200">
              <a:defRPr/>
            </a:lvl8pPr>
            <a:lvl9pPr marL="2286000" indent="-457200">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51159CD6-4123-1241-9BB8-957EF202119D}" type="datetimeFigureOut">
              <a:rPr lang="en-US" smtClean="0"/>
              <a:t>4/25/16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9A9214-E2C1-AC40-A926-BE11E908206D}" type="slidenum">
              <a:rPr lang="en-US" smtClean="0"/>
              <a:t>‹#›</a:t>
            </a:fld>
            <a:endParaRPr lang="en-US"/>
          </a:p>
        </p:txBody>
      </p:sp>
      <p:pic>
        <p:nvPicPr>
          <p:cNvPr id="10"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62800" y="537882"/>
            <a:ext cx="1524000" cy="5325036"/>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685800" y="537882"/>
            <a:ext cx="5889812" cy="5325036"/>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51159CD6-4123-1241-9BB8-957EF202119D}" type="datetimeFigureOut">
              <a:rPr lang="en-US" smtClean="0"/>
              <a:t>4/25/16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9A9214-E2C1-AC40-A926-BE11E908206D}" type="slidenum">
              <a:rPr lang="en-US" smtClean="0"/>
              <a:t>‹#›</a:t>
            </a:fld>
            <a:endParaRPr lang="en-US"/>
          </a:p>
        </p:txBody>
      </p:sp>
      <p:pic>
        <p:nvPicPr>
          <p:cNvPr id="9" name="Picture 2" descr="HR-Glyph-R3.png"/>
          <p:cNvPicPr>
            <a:picLocks noChangeAspect="1" noChangeArrowheads="1"/>
          </p:cNvPicPr>
          <p:nvPr/>
        </p:nvPicPr>
        <p:blipFill>
          <a:blip r:embed="rId2" cstate="print"/>
          <a:srcRect/>
          <a:stretch>
            <a:fillRect/>
          </a:stretch>
        </p:blipFill>
        <p:spPr bwMode="auto">
          <a:xfrm rot="5400000">
            <a:off x="6052928" y="3115195"/>
            <a:ext cx="1645920" cy="170411"/>
          </a:xfrm>
          <a:prstGeom prst="rect">
            <a:avLst/>
          </a:prstGeom>
          <a:noFill/>
        </p:spPr>
      </p:pic>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4305300" y="6289115"/>
            <a:ext cx="5334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A69A9214-E2C1-AC40-A926-BE11E908206D}" type="slidenum">
              <a:rPr lang="en-US" smtClean="0"/>
              <a:t>‹#›</a:t>
            </a:fld>
            <a:endParaRPr lang="en-US"/>
          </a:p>
        </p:txBody>
      </p:sp>
      <p:sp>
        <p:nvSpPr>
          <p:cNvPr id="2" name="Title Placeholder 1"/>
          <p:cNvSpPr>
            <a:spLocks noGrp="1"/>
          </p:cNvSpPr>
          <p:nvPr>
            <p:ph type="title"/>
          </p:nvPr>
        </p:nvSpPr>
        <p:spPr>
          <a:xfrm>
            <a:off x="685800" y="67236"/>
            <a:ext cx="7770813" cy="1371600"/>
          </a:xfrm>
          <a:prstGeom prst="rect">
            <a:avLst/>
          </a:prstGeom>
          <a:effectLst/>
        </p:spPr>
        <p:txBody>
          <a:bodyPr vert="horz" lIns="91440" tIns="45720" rIns="91440" bIns="45720" rtlCol="0" anchor="ctr" anchorCtr="0">
            <a:noAutofit/>
          </a:bodyPr>
          <a:lstStyle/>
          <a:p>
            <a:r>
              <a:rPr lang="en-US" smtClean="0"/>
              <a:t>Click to edit Master title style</a:t>
            </a:r>
            <a:endParaRPr/>
          </a:p>
        </p:txBody>
      </p:sp>
      <p:sp>
        <p:nvSpPr>
          <p:cNvPr id="3" name="Text Placeholder 2"/>
          <p:cNvSpPr>
            <a:spLocks noGrp="1"/>
          </p:cNvSpPr>
          <p:nvPr>
            <p:ph type="body" idx="1"/>
          </p:nvPr>
        </p:nvSpPr>
        <p:spPr>
          <a:xfrm>
            <a:off x="685800" y="2209800"/>
            <a:ext cx="7770813" cy="3657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6400800" y="6289115"/>
            <a:ext cx="2375647"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159CD6-4123-1241-9BB8-957EF202119D}" type="datetimeFigureOut">
              <a:rPr lang="en-US" smtClean="0"/>
              <a:t>4/25/16</a:t>
            </a:fld>
            <a:endParaRPr lang="en-US"/>
          </a:p>
        </p:txBody>
      </p:sp>
      <p:sp>
        <p:nvSpPr>
          <p:cNvPr id="5" name="Footer Placeholder 4"/>
          <p:cNvSpPr>
            <a:spLocks noGrp="1"/>
          </p:cNvSpPr>
          <p:nvPr>
            <p:ph type="ftr" sz="quarter" idx="3"/>
          </p:nvPr>
        </p:nvSpPr>
        <p:spPr>
          <a:xfrm>
            <a:off x="349624" y="6289115"/>
            <a:ext cx="3155576"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Tree>
  </p:cSld>
  <p:clrMap bg1="lt1" tx1="dk1" bg2="lt2" tx2="dk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 id="2147483912" r:id="rId12"/>
  </p:sldLayoutIdLst>
  <p:txStyles>
    <p:titleStyle>
      <a:lvl1pPr algn="ctr" defTabSz="914400" rtl="0" eaLnBrk="1" latinLnBrk="0" hangingPunct="1">
        <a:spcBef>
          <a:spcPct val="0"/>
        </a:spcBef>
        <a:buNone/>
        <a:defRPr sz="5000" kern="1200">
          <a:solidFill>
            <a:schemeClr val="tx2"/>
          </a:solidFill>
          <a:effectLst>
            <a:outerShdw blurRad="38100" dist="12700" algn="l" rotWithShape="0">
              <a:prstClr val="black">
                <a:alpha val="40000"/>
              </a:prstClr>
            </a:outerShdw>
          </a:effectLst>
          <a:latin typeface="+mj-lt"/>
          <a:ea typeface="+mj-ea"/>
          <a:cs typeface="+mj-cs"/>
        </a:defRPr>
      </a:lvl1pPr>
    </p:titleStyle>
    <p:bodyStyle>
      <a:lvl1pPr marL="457200" indent="-457200" algn="l" defTabSz="914400" rtl="0" eaLnBrk="1" latinLnBrk="0" hangingPunct="1">
        <a:spcBef>
          <a:spcPts val="2000"/>
        </a:spcBef>
        <a:buClr>
          <a:schemeClr val="accent3"/>
        </a:buClr>
        <a:buFont typeface="Wingdings" pitchFamily="2" charset="2"/>
        <a:buChar char=""/>
        <a:defRPr sz="2400" kern="1200">
          <a:solidFill>
            <a:schemeClr val="tx2"/>
          </a:solidFill>
          <a:latin typeface="+mn-lt"/>
          <a:ea typeface="+mn-ea"/>
          <a:cs typeface="+mn-cs"/>
        </a:defRPr>
      </a:lvl1pPr>
      <a:lvl2pPr marL="914400" indent="-457200" algn="l" defTabSz="914400" rtl="0" eaLnBrk="1" latinLnBrk="0" hangingPunct="1">
        <a:spcBef>
          <a:spcPts val="600"/>
        </a:spcBef>
        <a:buClr>
          <a:schemeClr val="accent3">
            <a:lumMod val="50000"/>
          </a:schemeClr>
        </a:buClr>
        <a:buFont typeface="Wingdings" pitchFamily="2" charset="2"/>
        <a:buChar char=""/>
        <a:defRPr sz="2200" kern="1200">
          <a:solidFill>
            <a:schemeClr val="tx2"/>
          </a:solidFill>
          <a:latin typeface="+mn-lt"/>
          <a:ea typeface="+mn-ea"/>
          <a:cs typeface="+mn-cs"/>
        </a:defRPr>
      </a:lvl2pPr>
      <a:lvl3pPr marL="1371600" indent="-457200" algn="l" defTabSz="914400" rtl="0" eaLnBrk="1" latinLnBrk="0" hangingPunct="1">
        <a:spcBef>
          <a:spcPts val="600"/>
        </a:spcBef>
        <a:buClr>
          <a:schemeClr val="accent3"/>
        </a:buClr>
        <a:buFont typeface="Wingdings" pitchFamily="2" charset="2"/>
        <a:buChar char=""/>
        <a:defRPr sz="2000" kern="1200">
          <a:solidFill>
            <a:schemeClr val="tx2"/>
          </a:solidFill>
          <a:latin typeface="+mn-lt"/>
          <a:ea typeface="+mn-ea"/>
          <a:cs typeface="+mn-cs"/>
        </a:defRPr>
      </a:lvl3pPr>
      <a:lvl4pPr marL="1828800" indent="-457200" algn="l" defTabSz="914400" rtl="0" eaLnBrk="1" latinLnBrk="0" hangingPunct="1">
        <a:spcBef>
          <a:spcPts val="600"/>
        </a:spcBef>
        <a:buClr>
          <a:schemeClr val="accent3">
            <a:lumMod val="50000"/>
          </a:schemeClr>
        </a:buClr>
        <a:buFont typeface="Wingdings" pitchFamily="2" charset="2"/>
        <a:buChar char=""/>
        <a:defRPr sz="1800" kern="1200">
          <a:solidFill>
            <a:schemeClr val="tx2"/>
          </a:solidFill>
          <a:latin typeface="+mn-lt"/>
          <a:ea typeface="+mn-ea"/>
          <a:cs typeface="+mn-cs"/>
        </a:defRPr>
      </a:lvl4pPr>
      <a:lvl5pPr marL="2286000" indent="-457200" algn="l" defTabSz="914400" rtl="0" eaLnBrk="1" latinLnBrk="0" hangingPunct="1">
        <a:spcBef>
          <a:spcPts val="600"/>
        </a:spcBef>
        <a:buClr>
          <a:schemeClr val="accent3"/>
        </a:buClr>
        <a:buFont typeface="Wingdings" pitchFamily="2" charset="2"/>
        <a:buChar char=""/>
        <a:defRPr sz="1800" kern="1200">
          <a:solidFill>
            <a:schemeClr val="tx2"/>
          </a:solidFill>
          <a:latin typeface="+mn-lt"/>
          <a:ea typeface="+mn-ea"/>
          <a:cs typeface="+mn-cs"/>
        </a:defRPr>
      </a:lvl5pPr>
      <a:lvl6pPr marL="2743200" indent="-461963" algn="l" defTabSz="914400" rtl="0" eaLnBrk="1" latinLnBrk="0" hangingPunct="1">
        <a:spcBef>
          <a:spcPct val="20000"/>
        </a:spcBef>
        <a:buClr>
          <a:schemeClr val="accent3">
            <a:lumMod val="50000"/>
          </a:schemeClr>
        </a:buClr>
        <a:buFont typeface="Wingdings" pitchFamily="2" charset="2"/>
        <a:buChar char=""/>
        <a:defRPr sz="1800" kern="1200">
          <a:solidFill>
            <a:schemeClr val="tx1"/>
          </a:solidFill>
          <a:latin typeface="+mn-lt"/>
          <a:ea typeface="+mn-ea"/>
          <a:cs typeface="+mn-cs"/>
        </a:defRPr>
      </a:lvl6pPr>
      <a:lvl7pPr marL="3205163" indent="-461963" algn="l" defTabSz="914400" rtl="0" eaLnBrk="1" latinLnBrk="0" hangingPunct="1">
        <a:spcBef>
          <a:spcPct val="20000"/>
        </a:spcBef>
        <a:buClr>
          <a:schemeClr val="accent3"/>
        </a:buClr>
        <a:buFont typeface="Wingdings" pitchFamily="2" charset="2"/>
        <a:buChar char=""/>
        <a:defRPr sz="1800" kern="1200">
          <a:solidFill>
            <a:schemeClr val="tx1"/>
          </a:solidFill>
          <a:latin typeface="+mn-lt"/>
          <a:ea typeface="+mn-ea"/>
          <a:cs typeface="+mn-cs"/>
        </a:defRPr>
      </a:lvl7pPr>
      <a:lvl8pPr marL="3657600" indent="-461963" algn="l" defTabSz="914400" rtl="0" eaLnBrk="1" latinLnBrk="0" hangingPunct="1">
        <a:spcBef>
          <a:spcPct val="20000"/>
        </a:spcBef>
        <a:buClr>
          <a:schemeClr val="accent3">
            <a:lumMod val="50000"/>
          </a:schemeClr>
        </a:buClr>
        <a:buFont typeface="Wingdings" pitchFamily="2" charset="2"/>
        <a:buChar char=""/>
        <a:defRPr sz="1800" kern="1200">
          <a:solidFill>
            <a:schemeClr val="tx1"/>
          </a:solidFill>
          <a:latin typeface="+mn-lt"/>
          <a:ea typeface="+mn-ea"/>
          <a:cs typeface="+mn-cs"/>
        </a:defRPr>
      </a:lvl8pPr>
      <a:lvl9pPr marL="4119563" indent="-461963" algn="l" defTabSz="914400" rtl="0" eaLnBrk="1" latinLnBrk="0" hangingPunct="1">
        <a:spcBef>
          <a:spcPct val="20000"/>
        </a:spcBef>
        <a:buClr>
          <a:schemeClr val="accent3"/>
        </a:buClr>
        <a:buFont typeface="Wingdings" pitchFamily="2" charset="2"/>
        <a:buChar char=""/>
        <a:defRPr sz="18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g"/></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4" Type="http://schemas.openxmlformats.org/officeDocument/2006/relationships/image" Target="../media/image12.jpeg"/><Relationship Id="rId1" Type="http://schemas.openxmlformats.org/officeDocument/2006/relationships/slideLayout" Target="../slideLayouts/slideLayout1.xml"/><Relationship Id="rId2" Type="http://schemas.openxmlformats.org/officeDocument/2006/relationships/image" Target="../media/image1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 Id="rId3"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jpg"/></Relationships>
</file>

<file path=ppt/slides/_rels/slide10.xml.rels><?xml version="1.0" encoding="UTF-8" standalone="yes"?>
<Relationships xmlns="http://schemas.openxmlformats.org/package/2006/relationships"><Relationship Id="rId3" Type="http://schemas.openxmlformats.org/officeDocument/2006/relationships/image" Target="../media/image17.emf"/><Relationship Id="rId4" Type="http://schemas.openxmlformats.org/officeDocument/2006/relationships/image" Target="../media/image18.emf"/><Relationship Id="rId1" Type="http://schemas.openxmlformats.org/officeDocument/2006/relationships/slideLayout" Target="../slideLayouts/slideLayout7.xml"/><Relationship Id="rId2" Type="http://schemas.openxmlformats.org/officeDocument/2006/relationships/image" Target="../media/image16.e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769582"/>
            <a:ext cx="7770813" cy="3007131"/>
          </a:xfrm>
        </p:spPr>
        <p:txBody>
          <a:bodyPr/>
          <a:lstStyle/>
          <a:p>
            <a:pPr marL="0" indent="0" algn="ctr">
              <a:buNone/>
            </a:pPr>
            <a:r>
              <a:rPr lang="en-US" sz="2400" i="1" dirty="0" smtClean="0"/>
              <a:t>6</a:t>
            </a:r>
            <a:r>
              <a:rPr lang="en-US" sz="2400" i="1" baseline="30000" dirty="0" smtClean="0"/>
              <a:t>th</a:t>
            </a:r>
            <a:r>
              <a:rPr lang="en-US" sz="2400" i="1" dirty="0" smtClean="0"/>
              <a:t> year Medical </a:t>
            </a:r>
            <a:r>
              <a:rPr lang="en-US" sz="2400" i="1" dirty="0"/>
              <a:t>student, College of Medicine, King Faisal University, </a:t>
            </a:r>
            <a:r>
              <a:rPr lang="en-US" sz="2400" i="1" dirty="0" err="1"/>
              <a:t>AlAhsa</a:t>
            </a:r>
            <a:r>
              <a:rPr lang="en-US" sz="2400" i="1" dirty="0"/>
              <a:t>, Saudi </a:t>
            </a:r>
            <a:r>
              <a:rPr lang="en-US" sz="2400" i="1" dirty="0" smtClean="0"/>
              <a:t>Arabia</a:t>
            </a:r>
          </a:p>
          <a:p>
            <a:pPr marL="0" indent="0" algn="ctr">
              <a:buNone/>
            </a:pPr>
            <a:r>
              <a:rPr lang="en-US" dirty="0" smtClean="0"/>
              <a:t>sarashehri1991@gmail.com</a:t>
            </a:r>
            <a:endParaRPr lang="en-US" sz="2400" dirty="0"/>
          </a:p>
          <a:p>
            <a:pPr marL="0" indent="0">
              <a:buNone/>
            </a:pPr>
            <a:r>
              <a:rPr lang="en-US" dirty="0" smtClean="0"/>
              <a:t>Supervised by: </a:t>
            </a:r>
          </a:p>
          <a:p>
            <a:pPr marL="0" indent="0">
              <a:buNone/>
            </a:pPr>
            <a:r>
              <a:rPr lang="en-US" dirty="0" smtClean="0"/>
              <a:t>Professor Kamal-</a:t>
            </a:r>
            <a:r>
              <a:rPr lang="en-US" dirty="0" err="1" smtClean="0"/>
              <a:t>Eldin</a:t>
            </a:r>
            <a:r>
              <a:rPr lang="en-US" dirty="0" smtClean="0"/>
              <a:t> </a:t>
            </a:r>
            <a:r>
              <a:rPr lang="en-US" dirty="0" err="1" smtClean="0"/>
              <a:t>Abou-Elhamd</a:t>
            </a:r>
            <a:endParaRPr lang="en-US" dirty="0"/>
          </a:p>
        </p:txBody>
      </p:sp>
      <p:pic>
        <p:nvPicPr>
          <p:cNvPr id="4" name="Picture 3" descr="hom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93984"/>
            <a:ext cx="9144000" cy="2464016"/>
          </a:xfrm>
          <a:prstGeom prst="rect">
            <a:avLst/>
          </a:prstGeom>
          <a:ln>
            <a:noFill/>
          </a:ln>
          <a:effectLst>
            <a:softEdge rad="112500"/>
          </a:effectLst>
        </p:spPr>
      </p:pic>
      <p:sp>
        <p:nvSpPr>
          <p:cNvPr id="2" name="TextBox 1"/>
          <p:cNvSpPr txBox="1"/>
          <p:nvPr/>
        </p:nvSpPr>
        <p:spPr>
          <a:xfrm>
            <a:off x="2282132" y="732160"/>
            <a:ext cx="4427264" cy="800219"/>
          </a:xfrm>
          <a:prstGeom prst="rect">
            <a:avLst/>
          </a:prstGeom>
          <a:noFill/>
        </p:spPr>
        <p:txBody>
          <a:bodyPr wrap="none" rtlCol="0">
            <a:spAutoFit/>
          </a:bodyPr>
          <a:lstStyle/>
          <a:p>
            <a:r>
              <a:rPr lang="en-US" sz="2800" b="1" dirty="0">
                <a:latin typeface="Arial"/>
                <a:cs typeface="Arial"/>
              </a:rPr>
              <a:t>SARA SAFAR ALSHEHRI</a:t>
            </a:r>
            <a:endParaRPr lang="en-US" sz="2800" dirty="0">
              <a:latin typeface="Arial"/>
              <a:cs typeface="Arial"/>
            </a:endParaRPr>
          </a:p>
          <a:p>
            <a:endParaRPr lang="en-US" dirty="0"/>
          </a:p>
        </p:txBody>
      </p:sp>
    </p:spTree>
    <p:extLst>
      <p:ext uri="{BB962C8B-B14F-4D97-AF65-F5344CB8AC3E}">
        <p14:creationId xmlns:p14="http://schemas.microsoft.com/office/powerpoint/2010/main" val="2886902873"/>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76569"/>
            <a:ext cx="7772400" cy="1641102"/>
          </a:xfrm>
        </p:spPr>
        <p:txBody>
          <a:bodyPr>
            <a:normAutofit fontScale="90000"/>
          </a:bodyPr>
          <a:lstStyle/>
          <a:p>
            <a:r>
              <a:rPr lang="en-US" b="1" dirty="0" smtClean="0"/>
              <a:t/>
            </a:r>
            <a:br>
              <a:rPr lang="en-US" b="1" dirty="0" smtClean="0"/>
            </a:br>
            <a:r>
              <a:rPr lang="en-US" b="1" dirty="0"/>
              <a:t/>
            </a:r>
            <a:br>
              <a:rPr lang="en-US" b="1" dirty="0"/>
            </a:br>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Is </a:t>
            </a:r>
            <a:r>
              <a:rPr lang="en-US" b="1" dirty="0"/>
              <a:t>Marriage a </a:t>
            </a:r>
            <a:r>
              <a:rPr lang="en-US" b="1" dirty="0" smtClean="0"/>
              <a:t>Risk </a:t>
            </a:r>
            <a:r>
              <a:rPr lang="en-US" b="1" dirty="0"/>
              <a:t>F</a:t>
            </a:r>
            <a:r>
              <a:rPr lang="en-US" b="1" dirty="0" smtClean="0"/>
              <a:t>actor </a:t>
            </a:r>
            <a:r>
              <a:rPr lang="en-US" b="1" dirty="0"/>
              <a:t>for </a:t>
            </a:r>
            <a:r>
              <a:rPr lang="en-US" b="1" dirty="0" smtClean="0"/>
              <a:t>Allergic Rhinitis</a:t>
            </a:r>
            <a:r>
              <a:rPr lang="en-US" b="1" dirty="0"/>
              <a:t>? </a:t>
            </a:r>
            <a:r>
              <a:rPr lang="en-US" dirty="0"/>
              <a:t/>
            </a:r>
            <a:br>
              <a:rPr lang="en-US" dirty="0"/>
            </a:br>
            <a:endParaRPr lang="en-US" dirty="0"/>
          </a:p>
        </p:txBody>
      </p:sp>
      <p:pic>
        <p:nvPicPr>
          <p:cNvPr id="4" name="Picture 3" descr="King_Faisal_University_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86646" y="-1"/>
            <a:ext cx="1957354" cy="1464235"/>
          </a:xfrm>
          <a:prstGeom prst="rect">
            <a:avLst/>
          </a:prstGeom>
        </p:spPr>
      </p:pic>
      <p:pic>
        <p:nvPicPr>
          <p:cNvPr id="5" name="Picture 4" descr="Unknown.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0253" y="4139415"/>
            <a:ext cx="3187700" cy="2552700"/>
          </a:xfrm>
          <a:prstGeom prst="rect">
            <a:avLst/>
          </a:prstGeom>
          <a:ln>
            <a:noFill/>
          </a:ln>
          <a:effectLst>
            <a:softEdge rad="112500"/>
          </a:effectLst>
        </p:spPr>
      </p:pic>
      <p:pic>
        <p:nvPicPr>
          <p:cNvPr id="3" name="Picture 2" descr="images.jpe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18205" y="4139415"/>
            <a:ext cx="3492500" cy="2491106"/>
          </a:xfrm>
          <a:prstGeom prst="rect">
            <a:avLst/>
          </a:prstGeom>
          <a:ln>
            <a:noFill/>
          </a:ln>
          <a:effectLst>
            <a:softEdge rad="112500"/>
          </a:effectLst>
        </p:spPr>
      </p:pic>
    </p:spTree>
    <p:extLst>
      <p:ext uri="{BB962C8B-B14F-4D97-AF65-F5344CB8AC3E}">
        <p14:creationId xmlns:p14="http://schemas.microsoft.com/office/powerpoint/2010/main" val="409434461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2209800"/>
            <a:ext cx="7770813" cy="4518546"/>
          </a:xfrm>
        </p:spPr>
        <p:txBody>
          <a:bodyPr>
            <a:normAutofit lnSpcReduction="10000"/>
          </a:bodyPr>
          <a:lstStyle/>
          <a:p>
            <a:r>
              <a:rPr lang="en-US" dirty="0"/>
              <a:t>Emotional stress and exercise were reported as stimuli for allergic rhinitis.  </a:t>
            </a:r>
            <a:endParaRPr lang="en-US" dirty="0" smtClean="0"/>
          </a:p>
          <a:p>
            <a:r>
              <a:rPr lang="en-US" dirty="0" smtClean="0"/>
              <a:t>It is also </a:t>
            </a:r>
            <a:r>
              <a:rPr lang="en-US" dirty="0"/>
              <a:t>reported that sexual intercourse is a stimulus for </a:t>
            </a:r>
            <a:r>
              <a:rPr lang="en-US" dirty="0" smtClean="0"/>
              <a:t>AR.  </a:t>
            </a:r>
          </a:p>
          <a:p>
            <a:r>
              <a:rPr lang="en-US" dirty="0"/>
              <a:t>Intense emotional stimuli during sexual intercourse can lead to autonomic imbalance with parasympathetic over reactivity, thereby causing release of mast cell mediators that can provoke </a:t>
            </a:r>
            <a:r>
              <a:rPr lang="en-US" dirty="0" err="1"/>
              <a:t>postcoital</a:t>
            </a:r>
            <a:r>
              <a:rPr lang="en-US" dirty="0"/>
              <a:t> rhinitis in these patients.</a:t>
            </a:r>
          </a:p>
          <a:p>
            <a:r>
              <a:rPr lang="en-US" dirty="0" err="1" smtClean="0"/>
              <a:t>Postcoital</a:t>
            </a:r>
            <a:r>
              <a:rPr lang="en-US" dirty="0" smtClean="0"/>
              <a:t> </a:t>
            </a:r>
            <a:r>
              <a:rPr lang="en-US" dirty="0"/>
              <a:t>rhinitis can easily be overlooked due to patient embarrassment and unawareness of </a:t>
            </a:r>
            <a:r>
              <a:rPr lang="en-US" dirty="0" smtClean="0"/>
              <a:t>physicians</a:t>
            </a:r>
          </a:p>
          <a:p>
            <a:endParaRPr lang="en-US" dirty="0" smtClean="0"/>
          </a:p>
          <a:p>
            <a:pPr marL="0" indent="0">
              <a:buNone/>
            </a:pPr>
            <a:endParaRPr lang="en-US" dirty="0" smtClean="0"/>
          </a:p>
          <a:p>
            <a:endParaRPr lang="en-US" dirty="0"/>
          </a:p>
        </p:txBody>
      </p:sp>
      <p:pic>
        <p:nvPicPr>
          <p:cNvPr id="4" name="Picture 3" descr="King_Faisal_University_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86646" y="0"/>
            <a:ext cx="1957354" cy="1456018"/>
          </a:xfrm>
          <a:prstGeom prst="rect">
            <a:avLst/>
          </a:prstGeom>
        </p:spPr>
      </p:pic>
      <p:sp>
        <p:nvSpPr>
          <p:cNvPr id="5" name="TextBox 4"/>
          <p:cNvSpPr txBox="1"/>
          <p:nvPr/>
        </p:nvSpPr>
        <p:spPr>
          <a:xfrm>
            <a:off x="294281" y="609734"/>
            <a:ext cx="4224684" cy="646331"/>
          </a:xfrm>
          <a:prstGeom prst="rect">
            <a:avLst/>
          </a:prstGeom>
          <a:noFill/>
        </p:spPr>
        <p:txBody>
          <a:bodyPr wrap="none" rtlCol="0">
            <a:spAutoFit/>
          </a:bodyPr>
          <a:lstStyle/>
          <a:p>
            <a:r>
              <a:rPr lang="en-US" sz="3600" b="1" u="sng" dirty="0" smtClean="0">
                <a:latin typeface="Calisto MT"/>
                <a:cs typeface="Calisto MT"/>
              </a:rPr>
              <a:t>INTRODUCTION: </a:t>
            </a:r>
            <a:endParaRPr lang="en-US" sz="3600" u="sng" dirty="0">
              <a:latin typeface="Calisto MT"/>
              <a:cs typeface="Calisto MT"/>
            </a:endParaRPr>
          </a:p>
        </p:txBody>
      </p:sp>
    </p:spTree>
    <p:extLst>
      <p:ext uri="{BB962C8B-B14F-4D97-AF65-F5344CB8AC3E}">
        <p14:creationId xmlns:p14="http://schemas.microsoft.com/office/powerpoint/2010/main" val="3822192783"/>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2209799"/>
            <a:ext cx="7770813" cy="4245591"/>
          </a:xfrm>
        </p:spPr>
        <p:txBody>
          <a:bodyPr>
            <a:normAutofit/>
          </a:bodyPr>
          <a:lstStyle/>
          <a:p>
            <a:r>
              <a:rPr lang="en-US" dirty="0" smtClean="0"/>
              <a:t>Earlier </a:t>
            </a:r>
            <a:r>
              <a:rPr lang="en-US" dirty="0"/>
              <a:t>Studies in psychosomatic medicine have linked type I on immunoglobulin E (</a:t>
            </a:r>
            <a:r>
              <a:rPr lang="en-US" dirty="0" err="1"/>
              <a:t>IgE</a:t>
            </a:r>
            <a:r>
              <a:rPr lang="en-US" dirty="0"/>
              <a:t>) mediated allergic disease as allergic rhinitis with psychological disturbance, particularly negative affecting states including depression and unhappy </a:t>
            </a:r>
            <a:r>
              <a:rPr lang="en-US" dirty="0" smtClean="0"/>
              <a:t>marriage.   </a:t>
            </a:r>
          </a:p>
          <a:p>
            <a:r>
              <a:rPr lang="en-US" dirty="0" smtClean="0"/>
              <a:t>An </a:t>
            </a:r>
            <a:r>
              <a:rPr lang="en-US" dirty="0"/>
              <a:t>immune diversity of reactions may be encountered in female patients with hypersensitivity to seminal fluid (Human Seminal Plasma Allergy; HSPA). </a:t>
            </a:r>
            <a:endParaRPr lang="en-US" dirty="0" smtClean="0"/>
          </a:p>
          <a:p>
            <a:endParaRPr lang="en-US" dirty="0"/>
          </a:p>
        </p:txBody>
      </p:sp>
      <p:pic>
        <p:nvPicPr>
          <p:cNvPr id="4" name="Picture 3" descr="King_Faisal_University_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86646" y="0"/>
            <a:ext cx="1957354" cy="1456018"/>
          </a:xfrm>
          <a:prstGeom prst="rect">
            <a:avLst/>
          </a:prstGeom>
        </p:spPr>
      </p:pic>
      <p:sp>
        <p:nvSpPr>
          <p:cNvPr id="5" name="TextBox 4"/>
          <p:cNvSpPr txBox="1"/>
          <p:nvPr/>
        </p:nvSpPr>
        <p:spPr>
          <a:xfrm>
            <a:off x="294281" y="609734"/>
            <a:ext cx="4224684" cy="646331"/>
          </a:xfrm>
          <a:prstGeom prst="rect">
            <a:avLst/>
          </a:prstGeom>
          <a:noFill/>
        </p:spPr>
        <p:txBody>
          <a:bodyPr wrap="none" rtlCol="0">
            <a:spAutoFit/>
          </a:bodyPr>
          <a:lstStyle/>
          <a:p>
            <a:r>
              <a:rPr lang="en-US" sz="3600" b="1" u="sng" dirty="0" smtClean="0">
                <a:latin typeface="Calisto MT"/>
                <a:cs typeface="Calisto MT"/>
              </a:rPr>
              <a:t>INTRODUCTION: </a:t>
            </a:r>
            <a:endParaRPr lang="en-US" sz="3600" u="sng" dirty="0">
              <a:latin typeface="Calisto MT"/>
              <a:cs typeface="Calisto MT"/>
            </a:endParaRPr>
          </a:p>
        </p:txBody>
      </p:sp>
    </p:spTree>
    <p:extLst>
      <p:ext uri="{BB962C8B-B14F-4D97-AF65-F5344CB8AC3E}">
        <p14:creationId xmlns:p14="http://schemas.microsoft.com/office/powerpoint/2010/main" val="3309341927"/>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998145"/>
            <a:ext cx="7770813" cy="4313830"/>
          </a:xfrm>
        </p:spPr>
        <p:txBody>
          <a:bodyPr>
            <a:normAutofit lnSpcReduction="10000"/>
          </a:bodyPr>
          <a:lstStyle/>
          <a:p>
            <a:r>
              <a:rPr lang="en-US" dirty="0" smtClean="0"/>
              <a:t>As </a:t>
            </a:r>
            <a:r>
              <a:rPr lang="en-US" dirty="0"/>
              <a:t>the consanguinity rate is very high in the Middle East countries, especially on Arab countries, it is highly important to investigate the morbidity patterns of allergic rhinitis in contagious marriages, and the extent, degree and pattern of the consanguinity in Saudi population suffering from atopic diseases like AR.  </a:t>
            </a:r>
            <a:endParaRPr lang="en-US" dirty="0" smtClean="0"/>
          </a:p>
          <a:p>
            <a:r>
              <a:rPr lang="en-US" dirty="0" smtClean="0"/>
              <a:t>It </a:t>
            </a:r>
            <a:r>
              <a:rPr lang="en-US" dirty="0"/>
              <a:t>is of utmost importance to comprehend the correlation between contagious marriages and AR, for better management of such case, and to know the prevalence among male and female in Kingdom of Saudi Arabia.</a:t>
            </a:r>
          </a:p>
          <a:p>
            <a:endParaRPr lang="x-none" dirty="0" smtClean="0"/>
          </a:p>
          <a:p>
            <a:endParaRPr lang="en-US" dirty="0" smtClean="0"/>
          </a:p>
          <a:p>
            <a:pPr marL="0" indent="0">
              <a:buNone/>
            </a:pPr>
            <a:endParaRPr lang="en-US" dirty="0" smtClean="0"/>
          </a:p>
          <a:p>
            <a:endParaRPr lang="en-US" dirty="0"/>
          </a:p>
        </p:txBody>
      </p:sp>
      <p:pic>
        <p:nvPicPr>
          <p:cNvPr id="4" name="Picture 3" descr="King_Faisal_University_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86646" y="0"/>
            <a:ext cx="1957354" cy="1456018"/>
          </a:xfrm>
          <a:prstGeom prst="rect">
            <a:avLst/>
          </a:prstGeom>
        </p:spPr>
      </p:pic>
      <p:sp>
        <p:nvSpPr>
          <p:cNvPr id="5" name="TextBox 4"/>
          <p:cNvSpPr txBox="1"/>
          <p:nvPr/>
        </p:nvSpPr>
        <p:spPr>
          <a:xfrm>
            <a:off x="294281" y="609734"/>
            <a:ext cx="4224684" cy="646331"/>
          </a:xfrm>
          <a:prstGeom prst="rect">
            <a:avLst/>
          </a:prstGeom>
          <a:noFill/>
        </p:spPr>
        <p:txBody>
          <a:bodyPr wrap="none" rtlCol="0">
            <a:spAutoFit/>
          </a:bodyPr>
          <a:lstStyle/>
          <a:p>
            <a:r>
              <a:rPr lang="en-US" sz="3600" b="1" u="sng" dirty="0" smtClean="0">
                <a:latin typeface="Calisto MT"/>
                <a:cs typeface="Calisto MT"/>
              </a:rPr>
              <a:t>INTRODUCTION: </a:t>
            </a:r>
            <a:endParaRPr lang="en-US" sz="3600" u="sng" dirty="0">
              <a:latin typeface="Calisto MT"/>
              <a:cs typeface="Calisto MT"/>
            </a:endParaRPr>
          </a:p>
        </p:txBody>
      </p:sp>
    </p:spTree>
    <p:extLst>
      <p:ext uri="{BB962C8B-B14F-4D97-AF65-F5344CB8AC3E}">
        <p14:creationId xmlns:p14="http://schemas.microsoft.com/office/powerpoint/2010/main" val="14317095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1448" y="2299448"/>
            <a:ext cx="7770813" cy="3657600"/>
          </a:xfrm>
        </p:spPr>
        <p:txBody>
          <a:bodyPr>
            <a:normAutofit lnSpcReduction="10000"/>
          </a:bodyPr>
          <a:lstStyle/>
          <a:p>
            <a:pPr marL="0" indent="0">
              <a:buNone/>
            </a:pPr>
            <a:r>
              <a:rPr lang="x-none" sz="3200" b="1" u="sng" dirty="0" smtClean="0">
                <a:latin typeface="Calisto MT"/>
                <a:cs typeface="Calisto MT"/>
              </a:rPr>
              <a:t>#</a:t>
            </a:r>
            <a:r>
              <a:rPr lang="en-US" sz="3200" b="1" u="sng" dirty="0" smtClean="0">
                <a:latin typeface="Calisto MT"/>
                <a:cs typeface="Calisto MT"/>
              </a:rPr>
              <a:t>OBJECTIVE OF THE </a:t>
            </a:r>
            <a:r>
              <a:rPr lang="en-US" sz="3200" b="1" u="sng" dirty="0" smtClean="0">
                <a:latin typeface="Calisto MT"/>
                <a:cs typeface="Calisto MT"/>
              </a:rPr>
              <a:t>STUDY</a:t>
            </a:r>
            <a:r>
              <a:rPr lang="en-US" sz="3200" b="1" u="sng" dirty="0" smtClean="0">
                <a:latin typeface="Calisto MT"/>
                <a:cs typeface="Calisto MT"/>
              </a:rPr>
              <a:t>:</a:t>
            </a:r>
            <a:endParaRPr lang="en-US" sz="3200" b="1" u="sng" dirty="0" smtClean="0">
              <a:latin typeface="Calisto MT"/>
              <a:cs typeface="Calisto MT"/>
            </a:endParaRPr>
          </a:p>
          <a:p>
            <a:pPr marL="0" indent="0">
              <a:buNone/>
            </a:pPr>
            <a:endParaRPr lang="en-US" dirty="0"/>
          </a:p>
          <a:p>
            <a:pPr marL="0" indent="0">
              <a:buNone/>
            </a:pPr>
            <a:r>
              <a:rPr lang="en-US" sz="2400" dirty="0" smtClean="0">
                <a:latin typeface="Arial"/>
                <a:cs typeface="Arial"/>
              </a:rPr>
              <a:t>1-To </a:t>
            </a:r>
            <a:r>
              <a:rPr lang="en-US" sz="2400" dirty="0">
                <a:latin typeface="Arial"/>
                <a:cs typeface="Arial"/>
              </a:rPr>
              <a:t>determine the effect of marriage and sexual activity as risk factors on allergic </a:t>
            </a:r>
            <a:r>
              <a:rPr lang="en-US" sz="2400" dirty="0" smtClean="0">
                <a:latin typeface="Arial"/>
                <a:cs typeface="Arial"/>
              </a:rPr>
              <a:t>rhinitis</a:t>
            </a:r>
          </a:p>
          <a:p>
            <a:pPr marL="0" indent="0">
              <a:buNone/>
            </a:pPr>
            <a:r>
              <a:rPr lang="en-US" sz="2400" dirty="0" smtClean="0">
                <a:latin typeface="Arial"/>
                <a:cs typeface="Arial"/>
              </a:rPr>
              <a:t> </a:t>
            </a:r>
            <a:endParaRPr lang="en-US" sz="2400" dirty="0">
              <a:latin typeface="Arial"/>
              <a:cs typeface="Arial"/>
            </a:endParaRPr>
          </a:p>
          <a:p>
            <a:pPr marL="0" indent="0">
              <a:buNone/>
            </a:pPr>
            <a:r>
              <a:rPr lang="en-US" sz="2400" dirty="0" smtClean="0">
                <a:latin typeface="Arial"/>
                <a:cs typeface="Arial"/>
              </a:rPr>
              <a:t>2-To </a:t>
            </a:r>
            <a:r>
              <a:rPr lang="en-US" sz="2400" dirty="0">
                <a:latin typeface="Arial"/>
                <a:cs typeface="Arial"/>
              </a:rPr>
              <a:t>figure out degree of impact of consanguinity in the Saudi population on allergic </a:t>
            </a:r>
            <a:r>
              <a:rPr lang="en-US" sz="2400" dirty="0" smtClean="0">
                <a:latin typeface="Arial"/>
                <a:cs typeface="Arial"/>
              </a:rPr>
              <a:t>rhinitis</a:t>
            </a:r>
            <a:r>
              <a:rPr lang="en-US" sz="2400" dirty="0" smtClean="0"/>
              <a:t>.</a:t>
            </a:r>
            <a:endParaRPr lang="en-US" sz="2400" dirty="0"/>
          </a:p>
          <a:p>
            <a:pPr marL="0" indent="0">
              <a:buNone/>
            </a:pPr>
            <a:endParaRPr lang="en-US" b="1" u="sng" dirty="0"/>
          </a:p>
          <a:p>
            <a:pPr marL="0" indent="0">
              <a:buNone/>
            </a:pPr>
            <a:endParaRPr lang="en-US" b="1" u="sng" dirty="0"/>
          </a:p>
        </p:txBody>
      </p:sp>
      <p:pic>
        <p:nvPicPr>
          <p:cNvPr id="4" name="Picture 3"/>
          <p:cNvPicPr>
            <a:picLocks noChangeAspect="1"/>
          </p:cNvPicPr>
          <p:nvPr/>
        </p:nvPicPr>
        <p:blipFill>
          <a:blip r:embed="rId2"/>
          <a:stretch>
            <a:fillRect/>
          </a:stretch>
        </p:blipFill>
        <p:spPr>
          <a:xfrm>
            <a:off x="6214441" y="185738"/>
            <a:ext cx="2799269" cy="2096750"/>
          </a:xfrm>
          <a:prstGeom prst="rect">
            <a:avLst/>
          </a:prstGeom>
          <a:ln>
            <a:noFill/>
          </a:ln>
          <a:effectLst>
            <a:softEdge rad="112500"/>
          </a:effectLst>
        </p:spPr>
      </p:pic>
    </p:spTree>
    <p:extLst>
      <p:ext uri="{BB962C8B-B14F-4D97-AF65-F5344CB8AC3E}">
        <p14:creationId xmlns:p14="http://schemas.microsoft.com/office/powerpoint/2010/main" val="4193863938"/>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indent="0" algn="l"/>
            <a:r>
              <a:rPr lang="x-none" sz="3200" b="1" u="sng" dirty="0" smtClean="0">
                <a:latin typeface="Calisto MT"/>
                <a:cs typeface="Calisto MT"/>
              </a:rPr>
              <a:t>#</a:t>
            </a:r>
            <a:r>
              <a:rPr lang="en-US" sz="3200" b="1" u="sng" dirty="0" smtClean="0">
                <a:latin typeface="Calisto MT"/>
                <a:cs typeface="Calisto MT"/>
              </a:rPr>
              <a:t> Material &amp; Methods</a:t>
            </a:r>
            <a:r>
              <a:rPr lang="en-US" sz="3200" b="1" u="sng" dirty="0">
                <a:latin typeface="Calisto MT"/>
                <a:cs typeface="Calisto MT"/>
              </a:rPr>
              <a:t>:</a:t>
            </a:r>
          </a:p>
        </p:txBody>
      </p:sp>
      <p:sp>
        <p:nvSpPr>
          <p:cNvPr id="3" name="Content Placeholder 2"/>
          <p:cNvSpPr>
            <a:spLocks noGrp="1"/>
          </p:cNvSpPr>
          <p:nvPr>
            <p:ph idx="1"/>
          </p:nvPr>
        </p:nvSpPr>
        <p:spPr>
          <a:xfrm>
            <a:off x="104588" y="1151965"/>
            <a:ext cx="8229600" cy="4525963"/>
          </a:xfrm>
        </p:spPr>
        <p:txBody>
          <a:bodyPr>
            <a:normAutofit/>
          </a:bodyPr>
          <a:lstStyle/>
          <a:p>
            <a:endParaRPr lang="x-none" sz="2400" dirty="0" smtClean="0"/>
          </a:p>
          <a:p>
            <a:r>
              <a:rPr lang="en-US" sz="2400" dirty="0" smtClean="0"/>
              <a:t>The </a:t>
            </a:r>
            <a:r>
              <a:rPr lang="en-US" sz="2400" dirty="0"/>
              <a:t>study was conducted at the outpatient ENT clinic of King Faisal University polyclinic </a:t>
            </a:r>
            <a:r>
              <a:rPr lang="en-US" sz="2400" dirty="0" smtClean="0"/>
              <a:t>center </a:t>
            </a:r>
            <a:r>
              <a:rPr lang="en-US" sz="2400" dirty="0"/>
              <a:t>at the period from October 2015 to February 2016</a:t>
            </a:r>
            <a:r>
              <a:rPr lang="en-US" dirty="0"/>
              <a:t>.</a:t>
            </a:r>
          </a:p>
          <a:p>
            <a:pPr marL="0" indent="0">
              <a:buNone/>
            </a:pPr>
            <a:endParaRPr lang="en-US" dirty="0" smtClean="0"/>
          </a:p>
          <a:p>
            <a:pPr marL="0" indent="0">
              <a:buNone/>
            </a:pPr>
            <a:endParaRPr lang="en-US" dirty="0"/>
          </a:p>
        </p:txBody>
      </p:sp>
      <p:pic>
        <p:nvPicPr>
          <p:cNvPr id="4" name="Picture 3" descr="King_Faisal_University_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86646" y="0"/>
            <a:ext cx="1957354" cy="1456018"/>
          </a:xfrm>
          <a:prstGeom prst="rect">
            <a:avLst/>
          </a:prstGeom>
        </p:spPr>
      </p:pic>
      <p:pic>
        <p:nvPicPr>
          <p:cNvPr id="5" name="Picture 4"/>
          <p:cNvPicPr>
            <a:picLocks noChangeAspect="1"/>
          </p:cNvPicPr>
          <p:nvPr/>
        </p:nvPicPr>
        <p:blipFill>
          <a:blip r:embed="rId3"/>
          <a:stretch>
            <a:fillRect/>
          </a:stretch>
        </p:blipFill>
        <p:spPr>
          <a:xfrm>
            <a:off x="104588" y="3899647"/>
            <a:ext cx="8785412" cy="2779059"/>
          </a:xfrm>
          <a:prstGeom prst="rect">
            <a:avLst/>
          </a:prstGeom>
          <a:ln>
            <a:noFill/>
          </a:ln>
          <a:effectLst>
            <a:softEdge rad="112500"/>
          </a:effectLst>
        </p:spPr>
      </p:pic>
    </p:spTree>
    <p:extLst>
      <p:ext uri="{BB962C8B-B14F-4D97-AF65-F5344CB8AC3E}">
        <p14:creationId xmlns:p14="http://schemas.microsoft.com/office/powerpoint/2010/main" val="1576711346"/>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06824"/>
            <a:ext cx="8229600" cy="5319339"/>
          </a:xfrm>
        </p:spPr>
        <p:txBody>
          <a:bodyPr>
            <a:noAutofit/>
          </a:bodyPr>
          <a:lstStyle/>
          <a:p>
            <a:r>
              <a:rPr lang="en-US" dirty="0">
                <a:latin typeface="Arial"/>
                <a:cs typeface="Arial"/>
              </a:rPr>
              <a:t>A random of 60 patients of age group 20-55 years old including both sex</a:t>
            </a:r>
            <a:r>
              <a:rPr lang="en-US" dirty="0" smtClean="0">
                <a:latin typeface="Arial"/>
                <a:cs typeface="Arial"/>
              </a:rPr>
              <a:t>.</a:t>
            </a:r>
            <a:endParaRPr lang="x-none" dirty="0" smtClean="0">
              <a:latin typeface="Arial"/>
              <a:cs typeface="Arial"/>
            </a:endParaRPr>
          </a:p>
          <a:p>
            <a:r>
              <a:rPr lang="en-US" dirty="0" smtClean="0">
                <a:latin typeface="Arial"/>
                <a:cs typeface="Arial"/>
              </a:rPr>
              <a:t>patients</a:t>
            </a:r>
            <a:r>
              <a:rPr lang="x-none" dirty="0" smtClean="0">
                <a:latin typeface="Arial"/>
                <a:cs typeface="Arial"/>
              </a:rPr>
              <a:t> </a:t>
            </a:r>
            <a:r>
              <a:rPr lang="en-US" dirty="0" smtClean="0">
                <a:latin typeface="Arial"/>
                <a:cs typeface="Arial"/>
              </a:rPr>
              <a:t>married experienced </a:t>
            </a:r>
            <a:r>
              <a:rPr lang="en-US" dirty="0">
                <a:latin typeface="Arial"/>
                <a:cs typeface="Arial"/>
              </a:rPr>
              <a:t>symptoms related to out- door, indoor allergic rhinitis in the past 12 months</a:t>
            </a:r>
            <a:r>
              <a:rPr lang="en-US" dirty="0" smtClean="0">
                <a:latin typeface="Arial"/>
                <a:cs typeface="Arial"/>
              </a:rPr>
              <a:t>.</a:t>
            </a:r>
          </a:p>
          <a:p>
            <a:r>
              <a:rPr lang="en-US" dirty="0" smtClean="0"/>
              <a:t>A cross sectional study.</a:t>
            </a:r>
          </a:p>
          <a:p>
            <a:r>
              <a:rPr lang="en-US" dirty="0">
                <a:latin typeface="Adobe Caslon Pro"/>
                <a:cs typeface="Adobe Caslon Pro"/>
              </a:rPr>
              <a:t>SPSS version 22.</a:t>
            </a:r>
          </a:p>
          <a:p>
            <a:r>
              <a:rPr lang="en-US" dirty="0">
                <a:latin typeface="Adobe Caslon Pro"/>
                <a:cs typeface="Adobe Caslon Pro"/>
              </a:rPr>
              <a:t>Descriptive statistical analysis and chi-square test were used, </a:t>
            </a:r>
          </a:p>
          <a:p>
            <a:r>
              <a:rPr lang="en-US" dirty="0">
                <a:latin typeface="Adobe Caslon Pro"/>
                <a:cs typeface="Adobe Caslon Pro"/>
              </a:rPr>
              <a:t>P&lt;0.05 was applied as a level of significance.</a:t>
            </a:r>
          </a:p>
          <a:p>
            <a:endParaRPr lang="en-US" dirty="0" smtClean="0"/>
          </a:p>
          <a:p>
            <a:endParaRPr lang="x-none" dirty="0" smtClean="0">
              <a:latin typeface="Arial"/>
              <a:cs typeface="Arial"/>
            </a:endParaRPr>
          </a:p>
          <a:p>
            <a:endParaRPr lang="x-none" dirty="0" smtClean="0">
              <a:latin typeface="Arial"/>
              <a:cs typeface="Arial"/>
            </a:endParaRPr>
          </a:p>
          <a:p>
            <a:endParaRPr lang="en-US" dirty="0"/>
          </a:p>
        </p:txBody>
      </p:sp>
    </p:spTree>
    <p:extLst>
      <p:ext uri="{BB962C8B-B14F-4D97-AF65-F5344CB8AC3E}">
        <p14:creationId xmlns:p14="http://schemas.microsoft.com/office/powerpoint/2010/main" val="2615071526"/>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p:nvPr/>
        </p:nvPicPr>
        <p:blipFill>
          <a:blip r:embed="rId2">
            <a:extLst>
              <a:ext uri="{28A0092B-C50C-407E-A947-70E740481C1C}">
                <a14:useLocalDpi xmlns:a14="http://schemas.microsoft.com/office/drawing/2010/main" val="0"/>
              </a:ext>
            </a:extLst>
          </a:blip>
          <a:stretch>
            <a:fillRect/>
          </a:stretch>
        </p:blipFill>
        <p:spPr>
          <a:xfrm>
            <a:off x="2016125" y="142875"/>
            <a:ext cx="5508625" cy="657161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020082230"/>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66522" y="2861295"/>
            <a:ext cx="9038149" cy="1005840"/>
          </a:xfrm>
          <a:prstGeom prst="rect">
            <a:avLst/>
          </a:prstGeom>
        </p:spPr>
      </p:pic>
      <p:pic>
        <p:nvPicPr>
          <p:cNvPr id="6" name="Picture 5"/>
          <p:cNvPicPr>
            <a:picLocks noChangeAspect="1"/>
          </p:cNvPicPr>
          <p:nvPr/>
        </p:nvPicPr>
        <p:blipFill>
          <a:blip r:embed="rId3"/>
          <a:stretch>
            <a:fillRect/>
          </a:stretch>
        </p:blipFill>
        <p:spPr>
          <a:xfrm>
            <a:off x="130636" y="4736025"/>
            <a:ext cx="9048887" cy="1188720"/>
          </a:xfrm>
          <a:prstGeom prst="rect">
            <a:avLst/>
          </a:prstGeom>
        </p:spPr>
      </p:pic>
      <p:pic>
        <p:nvPicPr>
          <p:cNvPr id="7" name="Picture 6"/>
          <p:cNvPicPr>
            <a:picLocks noChangeAspect="1"/>
          </p:cNvPicPr>
          <p:nvPr/>
        </p:nvPicPr>
        <p:blipFill>
          <a:blip r:embed="rId4"/>
          <a:stretch>
            <a:fillRect/>
          </a:stretch>
        </p:blipFill>
        <p:spPr>
          <a:xfrm>
            <a:off x="225949" y="684949"/>
            <a:ext cx="8708556" cy="1097280"/>
          </a:xfrm>
          <a:prstGeom prst="rect">
            <a:avLst/>
          </a:prstGeom>
        </p:spPr>
      </p:pic>
    </p:spTree>
    <p:extLst>
      <p:ext uri="{BB962C8B-B14F-4D97-AF65-F5344CB8AC3E}">
        <p14:creationId xmlns:p14="http://schemas.microsoft.com/office/powerpoint/2010/main" val="29740044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b="1" dirty="0" smtClean="0">
                <a:latin typeface="Calisto MT"/>
                <a:cs typeface="Calisto MT"/>
              </a:rPr>
              <a:t># Results:</a:t>
            </a:r>
            <a:endParaRPr lang="en-US" sz="3600" b="1" dirty="0">
              <a:latin typeface="Calisto MT"/>
              <a:cs typeface="Calisto MT"/>
            </a:endParaRPr>
          </a:p>
        </p:txBody>
      </p:sp>
      <p:sp>
        <p:nvSpPr>
          <p:cNvPr id="3" name="Content Placeholder 2"/>
          <p:cNvSpPr>
            <a:spLocks noGrp="1"/>
          </p:cNvSpPr>
          <p:nvPr>
            <p:ph idx="1"/>
          </p:nvPr>
        </p:nvSpPr>
        <p:spPr>
          <a:xfrm>
            <a:off x="685800" y="2209799"/>
            <a:ext cx="7770813" cy="4382069"/>
          </a:xfrm>
        </p:spPr>
        <p:txBody>
          <a:bodyPr>
            <a:normAutofit fontScale="92500" lnSpcReduction="10000"/>
          </a:bodyPr>
          <a:lstStyle/>
          <a:p>
            <a:r>
              <a:rPr lang="en-US" b="1" dirty="0"/>
              <a:t>Marriage and allergic </a:t>
            </a:r>
            <a:r>
              <a:rPr lang="en-US" b="1" dirty="0" smtClean="0"/>
              <a:t>rhinitis:</a:t>
            </a:r>
            <a:endParaRPr lang="en-US" dirty="0"/>
          </a:p>
          <a:p>
            <a:r>
              <a:rPr lang="en-US" dirty="0"/>
              <a:t>The sixty patients were married for a period ranging from (1 month-38 years</a:t>
            </a:r>
            <a:r>
              <a:rPr lang="en-US" dirty="0" smtClean="0"/>
              <a:t>),</a:t>
            </a:r>
          </a:p>
          <a:p>
            <a:r>
              <a:rPr lang="en-US" dirty="0" smtClean="0"/>
              <a:t>Third </a:t>
            </a:r>
            <a:r>
              <a:rPr lang="en-US" dirty="0"/>
              <a:t>of them were relatives (35</a:t>
            </a:r>
            <a:r>
              <a:rPr lang="en-US" dirty="0" smtClean="0"/>
              <a:t>%)  </a:t>
            </a:r>
          </a:p>
          <a:p>
            <a:r>
              <a:rPr lang="en-US" dirty="0" smtClean="0"/>
              <a:t>Only </a:t>
            </a:r>
            <a:r>
              <a:rPr lang="en-US" dirty="0"/>
              <a:t>10 females out of 31 used to take oral contraceptive pills (OCP) as a method of </a:t>
            </a:r>
            <a:r>
              <a:rPr lang="en-US" dirty="0" smtClean="0"/>
              <a:t>contraception.</a:t>
            </a:r>
            <a:r>
              <a:rPr lang="en-US" b="1" dirty="0" smtClean="0"/>
              <a:t> </a:t>
            </a:r>
            <a:r>
              <a:rPr lang="en-US" dirty="0" smtClean="0"/>
              <a:t> </a:t>
            </a:r>
          </a:p>
          <a:p>
            <a:r>
              <a:rPr lang="en-US" dirty="0" smtClean="0"/>
              <a:t>Seven </a:t>
            </a:r>
            <a:r>
              <a:rPr lang="en-US" dirty="0"/>
              <a:t>female patients and 4 male ones admitted experience of </a:t>
            </a:r>
            <a:r>
              <a:rPr lang="en-US" dirty="0" err="1"/>
              <a:t>postcoital</a:t>
            </a:r>
            <a:r>
              <a:rPr lang="en-US" dirty="0"/>
              <a:t> exacerbation of allergic rhinitis attacks.</a:t>
            </a:r>
            <a:r>
              <a:rPr lang="en-US" b="1" dirty="0"/>
              <a:t> </a:t>
            </a:r>
            <a:endParaRPr lang="en-US" b="1" dirty="0" smtClean="0"/>
          </a:p>
          <a:p>
            <a:r>
              <a:rPr lang="en-US" dirty="0" smtClean="0"/>
              <a:t>There was </a:t>
            </a:r>
            <a:r>
              <a:rPr lang="en-US" dirty="0"/>
              <a:t>a significant relationship between the degree of relatively and severity of symptoms with P value of 0.027.</a:t>
            </a:r>
          </a:p>
          <a:p>
            <a:endParaRPr lang="en-US" dirty="0"/>
          </a:p>
        </p:txBody>
      </p:sp>
      <p:pic>
        <p:nvPicPr>
          <p:cNvPr id="4" name="Picture 3" descr="King_Faisal_University_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86646" y="0"/>
            <a:ext cx="1957354" cy="1456018"/>
          </a:xfrm>
          <a:prstGeom prst="rect">
            <a:avLst/>
          </a:prstGeom>
        </p:spPr>
      </p:pic>
    </p:spTree>
    <p:extLst>
      <p:ext uri="{BB962C8B-B14F-4D97-AF65-F5344CB8AC3E}">
        <p14:creationId xmlns:p14="http://schemas.microsoft.com/office/powerpoint/2010/main" val="1279153316"/>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599312" y="82674"/>
            <a:ext cx="6950266" cy="6675120"/>
          </a:xfrm>
          <a:prstGeom prst="rect">
            <a:avLst/>
          </a:prstGeom>
        </p:spPr>
      </p:pic>
    </p:spTree>
    <p:extLst>
      <p:ext uri="{BB962C8B-B14F-4D97-AF65-F5344CB8AC3E}">
        <p14:creationId xmlns:p14="http://schemas.microsoft.com/office/powerpoint/2010/main" val="3568574690"/>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b="1" dirty="0" smtClean="0">
                <a:latin typeface="Calisto MT"/>
                <a:cs typeface="Calisto MT"/>
              </a:rPr>
              <a:t># Discussion:</a:t>
            </a:r>
            <a:endParaRPr lang="en-US" sz="3600" b="1" dirty="0">
              <a:latin typeface="Calisto MT"/>
              <a:cs typeface="Calisto MT"/>
            </a:endParaRPr>
          </a:p>
        </p:txBody>
      </p:sp>
      <p:sp>
        <p:nvSpPr>
          <p:cNvPr id="3" name="Content Placeholder 2"/>
          <p:cNvSpPr>
            <a:spLocks noGrp="1"/>
          </p:cNvSpPr>
          <p:nvPr>
            <p:ph idx="1"/>
          </p:nvPr>
        </p:nvSpPr>
        <p:spPr>
          <a:xfrm>
            <a:off x="685800" y="1856098"/>
            <a:ext cx="7770813" cy="5008727"/>
          </a:xfrm>
        </p:spPr>
        <p:txBody>
          <a:bodyPr>
            <a:normAutofit fontScale="92500" lnSpcReduction="20000"/>
          </a:bodyPr>
          <a:lstStyle/>
          <a:p>
            <a:r>
              <a:rPr lang="en-US" dirty="0" smtClean="0"/>
              <a:t>There </a:t>
            </a:r>
            <a:r>
              <a:rPr lang="en-US" dirty="0"/>
              <a:t>is a clear hereditary component in allergic rhinitis that has been well corroborated by segregation studies and investigations in twins. </a:t>
            </a:r>
            <a:endParaRPr lang="en-US" dirty="0" smtClean="0"/>
          </a:p>
          <a:p>
            <a:r>
              <a:rPr lang="en-US" dirty="0" smtClean="0"/>
              <a:t>A </a:t>
            </a:r>
            <a:r>
              <a:rPr lang="en-US" dirty="0"/>
              <a:t>family history of AR was strongly associated with AR development in many studies. </a:t>
            </a:r>
            <a:endParaRPr lang="en-US" dirty="0" smtClean="0"/>
          </a:p>
          <a:p>
            <a:r>
              <a:rPr lang="en-US" dirty="0" smtClean="0"/>
              <a:t>In </a:t>
            </a:r>
            <a:r>
              <a:rPr lang="en-US" dirty="0"/>
              <a:t>agreement with previous reports, we found that a parental history of AR strongly influenced AR prevalence. </a:t>
            </a:r>
            <a:endParaRPr lang="en-US" dirty="0" smtClean="0"/>
          </a:p>
          <a:p>
            <a:r>
              <a:rPr lang="en-US" dirty="0" smtClean="0"/>
              <a:t>Maternal </a:t>
            </a:r>
            <a:r>
              <a:rPr lang="en-US" dirty="0"/>
              <a:t>AR symptom duration of over 1 month increases prevalence of AR in children as what was shown in a Korean study, </a:t>
            </a:r>
            <a:endParaRPr lang="en-US" dirty="0" smtClean="0"/>
          </a:p>
          <a:p>
            <a:r>
              <a:rPr lang="en-US" dirty="0" smtClean="0"/>
              <a:t>in </a:t>
            </a:r>
            <a:r>
              <a:rPr lang="en-US" dirty="0"/>
              <a:t>our study we have studied family history as one of the important risk factors for AR, 48% of our cases have positive family history, and 20% of them from the mother’s side.  </a:t>
            </a:r>
          </a:p>
          <a:p>
            <a:endParaRPr lang="en-US" dirty="0"/>
          </a:p>
        </p:txBody>
      </p:sp>
      <p:pic>
        <p:nvPicPr>
          <p:cNvPr id="4" name="Picture 3" descr="King_Faisal_University_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86646" y="0"/>
            <a:ext cx="1957354" cy="1456018"/>
          </a:xfrm>
          <a:prstGeom prst="rect">
            <a:avLst/>
          </a:prstGeom>
        </p:spPr>
      </p:pic>
    </p:spTree>
    <p:extLst>
      <p:ext uri="{BB962C8B-B14F-4D97-AF65-F5344CB8AC3E}">
        <p14:creationId xmlns:p14="http://schemas.microsoft.com/office/powerpoint/2010/main" val="3594952607"/>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b="1" dirty="0" smtClean="0">
                <a:latin typeface="Calisto MT"/>
                <a:cs typeface="Calisto MT"/>
              </a:rPr>
              <a:t># Discussion:</a:t>
            </a:r>
            <a:endParaRPr lang="en-US" sz="3600" b="1" dirty="0">
              <a:latin typeface="Calisto MT"/>
              <a:cs typeface="Calisto MT"/>
            </a:endParaRPr>
          </a:p>
        </p:txBody>
      </p:sp>
      <p:sp>
        <p:nvSpPr>
          <p:cNvPr id="3" name="Content Placeholder 2"/>
          <p:cNvSpPr>
            <a:spLocks noGrp="1"/>
          </p:cNvSpPr>
          <p:nvPr>
            <p:ph idx="1"/>
          </p:nvPr>
        </p:nvSpPr>
        <p:spPr>
          <a:xfrm>
            <a:off x="685800" y="1801506"/>
            <a:ext cx="7770813" cy="5008727"/>
          </a:xfrm>
        </p:spPr>
        <p:txBody>
          <a:bodyPr>
            <a:normAutofit fontScale="85000" lnSpcReduction="10000"/>
          </a:bodyPr>
          <a:lstStyle/>
          <a:p>
            <a:r>
              <a:rPr lang="en-US" dirty="0" smtClean="0"/>
              <a:t>Two  </a:t>
            </a:r>
            <a:r>
              <a:rPr lang="en-US" dirty="0"/>
              <a:t>previous studies could not find any prior description of an association between AR prevalence and marriage.  </a:t>
            </a:r>
            <a:endParaRPr lang="en-US" dirty="0" smtClean="0"/>
          </a:p>
          <a:p>
            <a:r>
              <a:rPr lang="en-US" dirty="0" smtClean="0"/>
              <a:t>One </a:t>
            </a:r>
            <a:r>
              <a:rPr lang="en-US" dirty="0"/>
              <a:t>substantial study has connected marriage to positive physical and mental health </a:t>
            </a:r>
            <a:r>
              <a:rPr lang="en-US" dirty="0" smtClean="0"/>
              <a:t>outcomes. </a:t>
            </a:r>
          </a:p>
          <a:p>
            <a:r>
              <a:rPr lang="en-US" dirty="0" smtClean="0"/>
              <a:t>Indeed</a:t>
            </a:r>
            <a:r>
              <a:rPr lang="en-US" dirty="0"/>
              <a:t>, marriage exerted a protective effect on AR in the study done by An SY </a:t>
            </a:r>
            <a:r>
              <a:rPr lang="en-US" dirty="0" smtClean="0"/>
              <a:t>2015. </a:t>
            </a:r>
          </a:p>
          <a:p>
            <a:r>
              <a:rPr lang="en-US" dirty="0" smtClean="0"/>
              <a:t>In </a:t>
            </a:r>
            <a:r>
              <a:rPr lang="en-US" dirty="0"/>
              <a:t>contrast, unhappy marriage or dissatisfied marriage can put people under stress and health problems.</a:t>
            </a:r>
          </a:p>
          <a:p>
            <a:r>
              <a:rPr lang="en-US" dirty="0"/>
              <a:t>Thirty five percent of our study had positive contagious </a:t>
            </a:r>
            <a:r>
              <a:rPr lang="en-US" dirty="0" smtClean="0"/>
              <a:t>marriage</a:t>
            </a:r>
          </a:p>
          <a:p>
            <a:r>
              <a:rPr lang="en-US" dirty="0" smtClean="0"/>
              <a:t>so </a:t>
            </a:r>
            <a:r>
              <a:rPr lang="en-US" dirty="0"/>
              <a:t>consanguinity was statistically significant.  </a:t>
            </a:r>
            <a:endParaRPr lang="en-US" dirty="0" smtClean="0"/>
          </a:p>
          <a:p>
            <a:r>
              <a:rPr lang="en-US" dirty="0" smtClean="0"/>
              <a:t>It </a:t>
            </a:r>
            <a:r>
              <a:rPr lang="en-US" dirty="0"/>
              <a:t>is well known that consanguinity marriage in the middle east and Arab countries is far much more than in the developed </a:t>
            </a:r>
            <a:r>
              <a:rPr lang="en-US" dirty="0" smtClean="0"/>
              <a:t>world</a:t>
            </a:r>
            <a:endParaRPr lang="en-US" dirty="0"/>
          </a:p>
        </p:txBody>
      </p:sp>
      <p:pic>
        <p:nvPicPr>
          <p:cNvPr id="4" name="Picture 3" descr="King_Faisal_University_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86646" y="0"/>
            <a:ext cx="1957354" cy="1456018"/>
          </a:xfrm>
          <a:prstGeom prst="rect">
            <a:avLst/>
          </a:prstGeom>
        </p:spPr>
      </p:pic>
    </p:spTree>
    <p:extLst>
      <p:ext uri="{BB962C8B-B14F-4D97-AF65-F5344CB8AC3E}">
        <p14:creationId xmlns:p14="http://schemas.microsoft.com/office/powerpoint/2010/main" val="1796449349"/>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b="1" dirty="0" smtClean="0">
                <a:latin typeface="Calisto MT"/>
                <a:cs typeface="Calisto MT"/>
              </a:rPr>
              <a:t># Discussion:</a:t>
            </a:r>
            <a:endParaRPr lang="en-US" sz="3600" b="1" dirty="0">
              <a:latin typeface="Calisto MT"/>
              <a:cs typeface="Calisto MT"/>
            </a:endParaRPr>
          </a:p>
        </p:txBody>
      </p:sp>
      <p:sp>
        <p:nvSpPr>
          <p:cNvPr id="3" name="Content Placeholder 2"/>
          <p:cNvSpPr>
            <a:spLocks noGrp="1"/>
          </p:cNvSpPr>
          <p:nvPr>
            <p:ph idx="1"/>
          </p:nvPr>
        </p:nvSpPr>
        <p:spPr>
          <a:xfrm>
            <a:off x="685800" y="2142699"/>
            <a:ext cx="7770813" cy="4599294"/>
          </a:xfrm>
        </p:spPr>
        <p:txBody>
          <a:bodyPr>
            <a:normAutofit/>
          </a:bodyPr>
          <a:lstStyle/>
          <a:p>
            <a:r>
              <a:rPr lang="en-US" dirty="0" smtClean="0"/>
              <a:t>Steroidal  </a:t>
            </a:r>
            <a:r>
              <a:rPr lang="en-US" dirty="0"/>
              <a:t>hormones ( oral contraceptive pills ) can influence the development of wheezes in the chest in </a:t>
            </a:r>
            <a:r>
              <a:rPr lang="en-US" dirty="0" smtClean="0"/>
              <a:t>females, </a:t>
            </a:r>
            <a:r>
              <a:rPr lang="en-US" dirty="0"/>
              <a:t>our studied cases didn't show any statistical significance correlation (16% of P value of 0.121). </a:t>
            </a:r>
          </a:p>
          <a:p>
            <a:r>
              <a:rPr lang="en-US" dirty="0" smtClean="0"/>
              <a:t>Human </a:t>
            </a:r>
            <a:r>
              <a:rPr lang="en-US" dirty="0"/>
              <a:t>seminal plasma allergy (HSPA), in women, is a rare phenomenon. It  is usually caused by sensitization to proteins present in the seminal fluid, leading to immediate hypersensitivity manifestations during or soon after coitus. Symptoms can range from local pruritus to life-threatening anaphylaxis </a:t>
            </a:r>
            <a:r>
              <a:rPr lang="en-US" dirty="0" smtClean="0"/>
              <a:t>. </a:t>
            </a:r>
          </a:p>
        </p:txBody>
      </p:sp>
      <p:pic>
        <p:nvPicPr>
          <p:cNvPr id="4" name="Picture 3" descr="King_Faisal_University_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86646" y="0"/>
            <a:ext cx="1957354" cy="1456018"/>
          </a:xfrm>
          <a:prstGeom prst="rect">
            <a:avLst/>
          </a:prstGeom>
        </p:spPr>
      </p:pic>
    </p:spTree>
    <p:extLst>
      <p:ext uri="{BB962C8B-B14F-4D97-AF65-F5344CB8AC3E}">
        <p14:creationId xmlns:p14="http://schemas.microsoft.com/office/powerpoint/2010/main" val="2825709132"/>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b="1" dirty="0" smtClean="0">
                <a:latin typeface="Calisto MT"/>
                <a:cs typeface="Calisto MT"/>
              </a:rPr>
              <a:t># Discussion:</a:t>
            </a:r>
            <a:endParaRPr lang="en-US" sz="3600" b="1" dirty="0">
              <a:latin typeface="Calisto MT"/>
              <a:cs typeface="Calisto MT"/>
            </a:endParaRPr>
          </a:p>
        </p:txBody>
      </p:sp>
      <p:sp>
        <p:nvSpPr>
          <p:cNvPr id="3" name="Content Placeholder 2"/>
          <p:cNvSpPr>
            <a:spLocks noGrp="1"/>
          </p:cNvSpPr>
          <p:nvPr>
            <p:ph idx="1"/>
          </p:nvPr>
        </p:nvSpPr>
        <p:spPr>
          <a:xfrm>
            <a:off x="685800" y="2047164"/>
            <a:ext cx="7770813" cy="4694829"/>
          </a:xfrm>
        </p:spPr>
        <p:txBody>
          <a:bodyPr>
            <a:normAutofit/>
          </a:bodyPr>
          <a:lstStyle/>
          <a:p>
            <a:r>
              <a:rPr lang="en-US" dirty="0" smtClean="0"/>
              <a:t>Shad </a:t>
            </a:r>
            <a:r>
              <a:rPr lang="en-US" dirty="0"/>
              <a:t>and </a:t>
            </a:r>
            <a:r>
              <a:rPr lang="en-US" dirty="0" err="1"/>
              <a:t>Sircar</a:t>
            </a:r>
            <a:r>
              <a:rPr lang="en-US" dirty="0"/>
              <a:t>, presented in 1991 cases report of four patients had experienced </a:t>
            </a:r>
            <a:r>
              <a:rPr lang="en-US" dirty="0" err="1"/>
              <a:t>postcoital</a:t>
            </a:r>
            <a:r>
              <a:rPr lang="en-US" dirty="0"/>
              <a:t> exacerbation of asthma and allergic rhinitis in India. </a:t>
            </a:r>
            <a:endParaRPr lang="en-US" dirty="0" smtClean="0"/>
          </a:p>
          <a:p>
            <a:r>
              <a:rPr lang="en-US" dirty="0" smtClean="0"/>
              <a:t>Here </a:t>
            </a:r>
            <a:r>
              <a:rPr lang="en-US" dirty="0"/>
              <a:t>in our study we have reported 11 cases 7 females and 4 males having </a:t>
            </a:r>
            <a:r>
              <a:rPr lang="en-US" dirty="0" err="1"/>
              <a:t>postcoital</a:t>
            </a:r>
            <a:r>
              <a:rPr lang="en-US" dirty="0"/>
              <a:t> exacerbation of allergic symptoms. </a:t>
            </a:r>
            <a:endParaRPr lang="en-US" dirty="0" smtClean="0"/>
          </a:p>
          <a:p>
            <a:r>
              <a:rPr lang="en-US" dirty="0" smtClean="0"/>
              <a:t>This </a:t>
            </a:r>
            <a:r>
              <a:rPr lang="en-US" dirty="0" err="1"/>
              <a:t>postcoital</a:t>
            </a:r>
            <a:r>
              <a:rPr lang="en-US" dirty="0"/>
              <a:t> rhinitis or honeymoon rhinitis is most probably due to emotional excitement or autonomic parasympathetic over activity with cholinergic release of mast cell mediators.    </a:t>
            </a:r>
          </a:p>
          <a:p>
            <a:endParaRPr lang="en-US" dirty="0"/>
          </a:p>
        </p:txBody>
      </p:sp>
      <p:pic>
        <p:nvPicPr>
          <p:cNvPr id="4" name="Picture 3" descr="King_Faisal_University_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86646" y="0"/>
            <a:ext cx="1957354" cy="1456018"/>
          </a:xfrm>
          <a:prstGeom prst="rect">
            <a:avLst/>
          </a:prstGeom>
        </p:spPr>
      </p:pic>
    </p:spTree>
    <p:extLst>
      <p:ext uri="{BB962C8B-B14F-4D97-AF65-F5344CB8AC3E}">
        <p14:creationId xmlns:p14="http://schemas.microsoft.com/office/powerpoint/2010/main" val="3420399043"/>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2800" b="1" u="sng" dirty="0" smtClean="0"/>
              <a:t/>
            </a:r>
            <a:br>
              <a:rPr lang="en-US" sz="2800" b="1" u="sng" dirty="0" smtClean="0"/>
            </a:br>
            <a:r>
              <a:rPr lang="en-US" sz="2800" b="1" u="sng" dirty="0"/>
              <a:t/>
            </a:r>
            <a:br>
              <a:rPr lang="en-US" sz="2800" b="1" u="sng" dirty="0"/>
            </a:br>
            <a:r>
              <a:rPr lang="en-US" sz="2800" b="1" u="sng" dirty="0" smtClean="0"/>
              <a:t># CONCLUSION:</a:t>
            </a:r>
            <a:r>
              <a:rPr lang="en-US" sz="2800" u="sng" dirty="0"/>
              <a:t/>
            </a:r>
            <a:br>
              <a:rPr lang="en-US" sz="2800" u="sng" dirty="0"/>
            </a:br>
            <a:endParaRPr lang="en-US" sz="2800" u="sng" dirty="0"/>
          </a:p>
        </p:txBody>
      </p:sp>
      <p:sp>
        <p:nvSpPr>
          <p:cNvPr id="3" name="Content Placeholder 2"/>
          <p:cNvSpPr>
            <a:spLocks noGrp="1"/>
          </p:cNvSpPr>
          <p:nvPr>
            <p:ph idx="1"/>
          </p:nvPr>
        </p:nvSpPr>
        <p:spPr>
          <a:xfrm>
            <a:off x="336238" y="1880920"/>
            <a:ext cx="8229600" cy="5212279"/>
          </a:xfrm>
        </p:spPr>
        <p:txBody>
          <a:bodyPr>
            <a:normAutofit/>
          </a:bodyPr>
          <a:lstStyle/>
          <a:p>
            <a:r>
              <a:rPr lang="en-US" sz="2000" dirty="0" smtClean="0">
                <a:latin typeface="Arial"/>
                <a:cs typeface="Arial"/>
              </a:rPr>
              <a:t>Allergic </a:t>
            </a:r>
            <a:r>
              <a:rPr lang="en-US" sz="2000" dirty="0">
                <a:latin typeface="Arial"/>
                <a:cs typeface="Arial"/>
              </a:rPr>
              <a:t>Rhinitis prevalence in Eastern province of  Saudi Arabia is significantly higher in the rural areas than urban areas</a:t>
            </a:r>
            <a:r>
              <a:rPr lang="en-US" sz="2000" dirty="0" smtClean="0">
                <a:latin typeface="Arial"/>
                <a:cs typeface="Arial"/>
              </a:rPr>
              <a:t>.</a:t>
            </a:r>
          </a:p>
          <a:p>
            <a:endParaRPr lang="en-US" sz="2000" dirty="0" smtClean="0">
              <a:latin typeface="Arial"/>
              <a:cs typeface="Arial"/>
            </a:endParaRPr>
          </a:p>
          <a:p>
            <a:r>
              <a:rPr lang="en-US" sz="2000" dirty="0" smtClean="0">
                <a:latin typeface="Arial"/>
                <a:cs typeface="Arial"/>
              </a:rPr>
              <a:t>Intermittent </a:t>
            </a:r>
            <a:r>
              <a:rPr lang="en-US" sz="2000" dirty="0">
                <a:latin typeface="Arial"/>
                <a:cs typeface="Arial"/>
              </a:rPr>
              <a:t>AR is the predominant type, and of the mild form</a:t>
            </a:r>
            <a:r>
              <a:rPr lang="en-US" sz="2000" dirty="0" smtClean="0">
                <a:latin typeface="Arial"/>
                <a:cs typeface="Arial"/>
              </a:rPr>
              <a:t>.</a:t>
            </a:r>
          </a:p>
          <a:p>
            <a:endParaRPr lang="en-US" sz="2000" dirty="0" smtClean="0">
              <a:latin typeface="Arial"/>
              <a:cs typeface="Arial"/>
            </a:endParaRPr>
          </a:p>
          <a:p>
            <a:r>
              <a:rPr lang="en-US" sz="2000" dirty="0" smtClean="0">
                <a:latin typeface="Arial"/>
                <a:cs typeface="Arial"/>
              </a:rPr>
              <a:t>The </a:t>
            </a:r>
            <a:r>
              <a:rPr lang="en-US" sz="2000" dirty="0">
                <a:latin typeface="Arial"/>
                <a:cs typeface="Arial"/>
              </a:rPr>
              <a:t>main trigger factors and risk factors are genetic factors like family history, and environmental factors like pollen and smoking. </a:t>
            </a:r>
            <a:r>
              <a:rPr lang="en-US" sz="2000" dirty="0" smtClean="0">
                <a:latin typeface="Arial"/>
                <a:cs typeface="Arial"/>
              </a:rPr>
              <a:t>It </a:t>
            </a:r>
            <a:r>
              <a:rPr lang="en-US" sz="2000" dirty="0">
                <a:latin typeface="Arial"/>
                <a:cs typeface="Arial"/>
              </a:rPr>
              <a:t>is more common in winter, at the early morning </a:t>
            </a:r>
            <a:r>
              <a:rPr lang="en-US" sz="2000" dirty="0" smtClean="0">
                <a:latin typeface="Arial"/>
                <a:cs typeface="Arial"/>
              </a:rPr>
              <a:t>time.</a:t>
            </a:r>
          </a:p>
          <a:p>
            <a:endParaRPr lang="en-US" sz="2000" dirty="0" smtClean="0">
              <a:latin typeface="Arial"/>
              <a:cs typeface="Arial"/>
            </a:endParaRPr>
          </a:p>
          <a:p>
            <a:r>
              <a:rPr lang="en-US" sz="2000" dirty="0" smtClean="0">
                <a:latin typeface="Arial"/>
                <a:cs typeface="Arial"/>
              </a:rPr>
              <a:t>18</a:t>
            </a:r>
            <a:r>
              <a:rPr lang="en-US" sz="2000" dirty="0">
                <a:latin typeface="Arial"/>
                <a:cs typeface="Arial"/>
              </a:rPr>
              <a:t>% of cases experienced </a:t>
            </a:r>
            <a:r>
              <a:rPr lang="en-US" sz="2000" dirty="0" err="1">
                <a:latin typeface="Arial"/>
                <a:cs typeface="Arial"/>
              </a:rPr>
              <a:t>postcoital</a:t>
            </a:r>
            <a:r>
              <a:rPr lang="en-US" sz="2000" dirty="0">
                <a:latin typeface="Arial"/>
                <a:cs typeface="Arial"/>
              </a:rPr>
              <a:t> </a:t>
            </a:r>
            <a:r>
              <a:rPr lang="en-US" sz="2000" dirty="0" smtClean="0">
                <a:latin typeface="Arial"/>
                <a:cs typeface="Arial"/>
              </a:rPr>
              <a:t>exacerbation </a:t>
            </a:r>
            <a:r>
              <a:rPr lang="en-US" sz="2000" dirty="0">
                <a:latin typeface="Arial"/>
                <a:cs typeface="Arial"/>
              </a:rPr>
              <a:t>of AR attacks. </a:t>
            </a:r>
          </a:p>
          <a:p>
            <a:endParaRPr lang="en-US" sz="2000" dirty="0">
              <a:latin typeface="Arial"/>
              <a:cs typeface="Arial"/>
            </a:endParaRPr>
          </a:p>
        </p:txBody>
      </p:sp>
    </p:spTree>
    <p:extLst>
      <p:ext uri="{BB962C8B-B14F-4D97-AF65-F5344CB8AC3E}">
        <p14:creationId xmlns:p14="http://schemas.microsoft.com/office/powerpoint/2010/main" val="384115966"/>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2800" b="1" u="sng" dirty="0" smtClean="0"/>
              <a:t/>
            </a:r>
            <a:br>
              <a:rPr lang="en-US" sz="2800" b="1" u="sng" dirty="0" smtClean="0"/>
            </a:br>
            <a:r>
              <a:rPr lang="en-US" sz="2800" b="1" u="sng" dirty="0"/>
              <a:t/>
            </a:r>
            <a:br>
              <a:rPr lang="en-US" sz="2800" b="1" u="sng" dirty="0"/>
            </a:br>
            <a:r>
              <a:rPr lang="en-US" sz="2800" b="1" u="sng" dirty="0" smtClean="0"/>
              <a:t># References:</a:t>
            </a:r>
            <a:r>
              <a:rPr lang="en-US" sz="2800" u="sng" dirty="0"/>
              <a:t/>
            </a:r>
            <a:br>
              <a:rPr lang="en-US" sz="2800" u="sng" dirty="0"/>
            </a:br>
            <a:endParaRPr lang="en-US" sz="2800" u="sng" dirty="0"/>
          </a:p>
        </p:txBody>
      </p:sp>
      <p:sp>
        <p:nvSpPr>
          <p:cNvPr id="3" name="Content Placeholder 2"/>
          <p:cNvSpPr>
            <a:spLocks noGrp="1"/>
          </p:cNvSpPr>
          <p:nvPr>
            <p:ph idx="1"/>
          </p:nvPr>
        </p:nvSpPr>
        <p:spPr>
          <a:xfrm>
            <a:off x="336238" y="1438836"/>
            <a:ext cx="8229600" cy="5212279"/>
          </a:xfrm>
        </p:spPr>
        <p:txBody>
          <a:bodyPr>
            <a:normAutofit fontScale="85000" lnSpcReduction="20000"/>
          </a:bodyPr>
          <a:lstStyle/>
          <a:p>
            <a:pPr marL="0" indent="0">
              <a:buNone/>
            </a:pPr>
            <a:endParaRPr lang="en-US" sz="2000" dirty="0">
              <a:latin typeface="Arial"/>
              <a:cs typeface="Arial"/>
            </a:endParaRPr>
          </a:p>
          <a:p>
            <a:r>
              <a:rPr lang="en-US" sz="2000" dirty="0">
                <a:latin typeface="Arial"/>
                <a:cs typeface="Arial"/>
              </a:rPr>
              <a:t>1.	Chen DH, Li CW, </a:t>
            </a:r>
            <a:r>
              <a:rPr lang="en-US" sz="2000" dirty="0" err="1">
                <a:latin typeface="Arial"/>
                <a:cs typeface="Arial"/>
              </a:rPr>
              <a:t>Zhong</a:t>
            </a:r>
            <a:r>
              <a:rPr lang="en-US" sz="2000" dirty="0">
                <a:latin typeface="Arial"/>
                <a:cs typeface="Arial"/>
              </a:rPr>
              <a:t> JT, Lin ZB, </a:t>
            </a:r>
            <a:r>
              <a:rPr lang="en-US" sz="2000" dirty="0" err="1">
                <a:latin typeface="Arial"/>
                <a:cs typeface="Arial"/>
              </a:rPr>
              <a:t>Peng</a:t>
            </a:r>
            <a:r>
              <a:rPr lang="en-US" sz="2000" dirty="0">
                <a:latin typeface="Arial"/>
                <a:cs typeface="Arial"/>
              </a:rPr>
              <a:t> H, et al.  Epidemiological Characterization and Risk Factors of Allergic Rhinitis in the General Population in Guangzhou City in China. </a:t>
            </a:r>
            <a:r>
              <a:rPr lang="en-US" sz="2000" dirty="0" err="1">
                <a:latin typeface="Arial"/>
                <a:cs typeface="Arial"/>
              </a:rPr>
              <a:t>PLoS</a:t>
            </a:r>
            <a:r>
              <a:rPr lang="en-US" sz="2000" dirty="0">
                <a:latin typeface="Arial"/>
                <a:cs typeface="Arial"/>
              </a:rPr>
              <a:t> ONE 2014; 9(12): doi:10.1371</a:t>
            </a:r>
          </a:p>
          <a:p>
            <a:r>
              <a:rPr lang="en-US" sz="2000" dirty="0">
                <a:latin typeface="Arial"/>
                <a:cs typeface="Arial"/>
              </a:rPr>
              <a:t>2.	Wang DY. Risk factors of allergic rhinitis: genetic or environmental?   </a:t>
            </a:r>
            <a:r>
              <a:rPr lang="en-US" sz="2000" dirty="0" err="1">
                <a:latin typeface="Arial"/>
                <a:cs typeface="Arial"/>
              </a:rPr>
              <a:t>Ther</a:t>
            </a:r>
            <a:r>
              <a:rPr lang="en-US" sz="2000" dirty="0">
                <a:latin typeface="Arial"/>
                <a:cs typeface="Arial"/>
              </a:rPr>
              <a:t> </a:t>
            </a:r>
            <a:r>
              <a:rPr lang="en-US" sz="2000" dirty="0" err="1">
                <a:latin typeface="Arial"/>
                <a:cs typeface="Arial"/>
              </a:rPr>
              <a:t>Clin</a:t>
            </a:r>
            <a:r>
              <a:rPr lang="en-US" sz="2000" dirty="0">
                <a:latin typeface="Arial"/>
                <a:cs typeface="Arial"/>
              </a:rPr>
              <a:t> Risk </a:t>
            </a:r>
            <a:r>
              <a:rPr lang="en-US" sz="2000" dirty="0" err="1">
                <a:latin typeface="Arial"/>
                <a:cs typeface="Arial"/>
              </a:rPr>
              <a:t>Manag</a:t>
            </a:r>
            <a:r>
              <a:rPr lang="en-US" sz="2000" dirty="0">
                <a:latin typeface="Arial"/>
                <a:cs typeface="Arial"/>
              </a:rPr>
              <a:t>. 2005 ; 1(2): 115-23</a:t>
            </a:r>
          </a:p>
          <a:p>
            <a:r>
              <a:rPr lang="en-US" sz="2000" dirty="0">
                <a:latin typeface="Arial"/>
                <a:cs typeface="Arial"/>
              </a:rPr>
              <a:t>3.	Shah A., </a:t>
            </a:r>
            <a:r>
              <a:rPr lang="en-US" sz="2000" dirty="0" err="1">
                <a:latin typeface="Arial"/>
                <a:cs typeface="Arial"/>
              </a:rPr>
              <a:t>Sircar</a:t>
            </a:r>
            <a:r>
              <a:rPr lang="en-US" sz="2000" dirty="0">
                <a:latin typeface="Arial"/>
                <a:cs typeface="Arial"/>
              </a:rPr>
              <a:t> M.  </a:t>
            </a:r>
            <a:r>
              <a:rPr lang="en-US" sz="2000" dirty="0" err="1">
                <a:latin typeface="Arial"/>
                <a:cs typeface="Arial"/>
              </a:rPr>
              <a:t>Postcoital</a:t>
            </a:r>
            <a:r>
              <a:rPr lang="en-US" sz="2000" dirty="0">
                <a:latin typeface="Arial"/>
                <a:cs typeface="Arial"/>
              </a:rPr>
              <a:t> asthma and rhinitis   Chest 1991; 100(4): 1039 – 41</a:t>
            </a:r>
          </a:p>
          <a:p>
            <a:r>
              <a:rPr lang="en-US" sz="2000" dirty="0">
                <a:latin typeface="Arial"/>
                <a:cs typeface="Arial"/>
              </a:rPr>
              <a:t>4.	</a:t>
            </a:r>
            <a:r>
              <a:rPr lang="en-US" sz="2000" dirty="0" err="1">
                <a:latin typeface="Arial"/>
                <a:cs typeface="Arial"/>
              </a:rPr>
              <a:t>Falliers</a:t>
            </a:r>
            <a:r>
              <a:rPr lang="en-US" sz="2000" dirty="0">
                <a:latin typeface="Arial"/>
                <a:cs typeface="Arial"/>
              </a:rPr>
              <a:t> CJ. </a:t>
            </a:r>
            <a:r>
              <a:rPr lang="en-US" sz="2000" dirty="0" err="1">
                <a:latin typeface="Arial"/>
                <a:cs typeface="Arial"/>
              </a:rPr>
              <a:t>Sexercise</a:t>
            </a:r>
            <a:r>
              <a:rPr lang="en-US" sz="2000" dirty="0">
                <a:latin typeface="Arial"/>
                <a:cs typeface="Arial"/>
              </a:rPr>
              <a:t>-induced  asthma. Lancet 1976; 2(7994): 1078 – 9</a:t>
            </a:r>
          </a:p>
          <a:p>
            <a:r>
              <a:rPr lang="en-US" sz="2000" dirty="0">
                <a:latin typeface="Arial"/>
                <a:cs typeface="Arial"/>
              </a:rPr>
              <a:t>5.	Shah A.  Asthma and Sex. Indian J chest Dis Allied </a:t>
            </a:r>
            <a:r>
              <a:rPr lang="en-US" sz="2000" dirty="0" err="1">
                <a:latin typeface="Arial"/>
                <a:cs typeface="Arial"/>
              </a:rPr>
              <a:t>Sci</a:t>
            </a:r>
            <a:r>
              <a:rPr lang="en-US" sz="2000" dirty="0">
                <a:latin typeface="Arial"/>
                <a:cs typeface="Arial"/>
              </a:rPr>
              <a:t> 2001; 43: 135-137</a:t>
            </a:r>
          </a:p>
          <a:p>
            <a:r>
              <a:rPr lang="en-US" sz="2000" dirty="0">
                <a:latin typeface="Arial"/>
                <a:cs typeface="Arial"/>
              </a:rPr>
              <a:t>6.	Bell RA, Daly J A , and  Gonzalez M C.  Affinity-maintenance in marriage and its relationship to women’s marital satisfaction. Journal of Marriage and the Family 1987; 49(2): 445-454</a:t>
            </a:r>
          </a:p>
          <a:p>
            <a:r>
              <a:rPr lang="en-US" sz="2000" dirty="0">
                <a:latin typeface="Arial"/>
                <a:cs typeface="Arial"/>
              </a:rPr>
              <a:t>7.	Bernstein IL, Englander BE, Gallagher JS, Nathan P, Marcus ZH.  Localized and systemic hypersensitivity reactions to human seminal fluid. Ann Intern Med 1981; 94:459–65</a:t>
            </a:r>
          </a:p>
          <a:p>
            <a:endParaRPr lang="en-US" sz="2000" dirty="0">
              <a:latin typeface="Arial"/>
              <a:cs typeface="Arial"/>
            </a:endParaRPr>
          </a:p>
        </p:txBody>
      </p:sp>
    </p:spTree>
    <p:extLst>
      <p:ext uri="{BB962C8B-B14F-4D97-AF65-F5344CB8AC3E}">
        <p14:creationId xmlns:p14="http://schemas.microsoft.com/office/powerpoint/2010/main" val="2021671560"/>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2800" b="1" u="sng" dirty="0" smtClean="0"/>
              <a:t/>
            </a:r>
            <a:br>
              <a:rPr lang="en-US" sz="2800" b="1" u="sng" dirty="0" smtClean="0"/>
            </a:br>
            <a:r>
              <a:rPr lang="en-US" sz="2800" b="1" u="sng" dirty="0"/>
              <a:t/>
            </a:r>
            <a:br>
              <a:rPr lang="en-US" sz="2800" b="1" u="sng" dirty="0"/>
            </a:br>
            <a:r>
              <a:rPr lang="en-US" sz="2800" b="1" u="sng" dirty="0" smtClean="0"/>
              <a:t># References:</a:t>
            </a:r>
            <a:r>
              <a:rPr lang="en-US" sz="2800" u="sng" dirty="0"/>
              <a:t/>
            </a:r>
            <a:br>
              <a:rPr lang="en-US" sz="2800" u="sng" dirty="0"/>
            </a:br>
            <a:endParaRPr lang="en-US" sz="2800" u="sng" dirty="0"/>
          </a:p>
        </p:txBody>
      </p:sp>
      <p:sp>
        <p:nvSpPr>
          <p:cNvPr id="3" name="Content Placeholder 2"/>
          <p:cNvSpPr>
            <a:spLocks noGrp="1"/>
          </p:cNvSpPr>
          <p:nvPr>
            <p:ph idx="1"/>
          </p:nvPr>
        </p:nvSpPr>
        <p:spPr>
          <a:xfrm>
            <a:off x="336238" y="1438836"/>
            <a:ext cx="8229600" cy="5212279"/>
          </a:xfrm>
        </p:spPr>
        <p:txBody>
          <a:bodyPr>
            <a:normAutofit fontScale="70000" lnSpcReduction="20000"/>
          </a:bodyPr>
          <a:lstStyle/>
          <a:p>
            <a:pPr marL="0" indent="0">
              <a:buNone/>
            </a:pPr>
            <a:endParaRPr lang="en-US" sz="2000" dirty="0">
              <a:latin typeface="Arial"/>
              <a:cs typeface="Arial"/>
            </a:endParaRPr>
          </a:p>
          <a:p>
            <a:r>
              <a:rPr lang="en-US" sz="2000" dirty="0" smtClean="0">
                <a:latin typeface="Arial"/>
                <a:cs typeface="Arial"/>
              </a:rPr>
              <a:t>8</a:t>
            </a:r>
            <a:r>
              <a:rPr lang="en-US" sz="2000" dirty="0">
                <a:latin typeface="Arial"/>
                <a:cs typeface="Arial"/>
              </a:rPr>
              <a:t>.	Sly RM. Changing prevalence of allergic rhinitis and asthma. Ann Allergy Asthma </a:t>
            </a:r>
            <a:r>
              <a:rPr lang="en-US" sz="2000" dirty="0" err="1">
                <a:latin typeface="Arial"/>
                <a:cs typeface="Arial"/>
              </a:rPr>
              <a:t>Immunol</a:t>
            </a:r>
            <a:r>
              <a:rPr lang="en-US" sz="2000" dirty="0">
                <a:latin typeface="Arial"/>
                <a:cs typeface="Arial"/>
              </a:rPr>
              <a:t> 1999; 82(3): 233-248</a:t>
            </a:r>
          </a:p>
          <a:p>
            <a:r>
              <a:rPr lang="en-US" sz="2000" dirty="0">
                <a:latin typeface="Arial"/>
                <a:cs typeface="Arial"/>
              </a:rPr>
              <a:t>9.	</a:t>
            </a:r>
            <a:r>
              <a:rPr lang="en-US" sz="2000" dirty="0" err="1">
                <a:latin typeface="Arial"/>
                <a:cs typeface="Arial"/>
              </a:rPr>
              <a:t>Bauchau</a:t>
            </a:r>
            <a:r>
              <a:rPr lang="en-US" sz="2000" dirty="0">
                <a:latin typeface="Arial"/>
                <a:cs typeface="Arial"/>
              </a:rPr>
              <a:t> V, Durham SR.  Prevalence and rate of diagnosis of allergic rhinitis in Europe. </a:t>
            </a:r>
            <a:r>
              <a:rPr lang="en-US" sz="2000" dirty="0" err="1">
                <a:latin typeface="Arial"/>
                <a:cs typeface="Arial"/>
              </a:rPr>
              <a:t>Eur</a:t>
            </a:r>
            <a:r>
              <a:rPr lang="en-US" sz="2000" dirty="0">
                <a:latin typeface="Arial"/>
                <a:cs typeface="Arial"/>
              </a:rPr>
              <a:t> </a:t>
            </a:r>
            <a:r>
              <a:rPr lang="en-US" sz="2000" dirty="0" err="1">
                <a:latin typeface="Arial"/>
                <a:cs typeface="Arial"/>
              </a:rPr>
              <a:t>Respir</a:t>
            </a:r>
            <a:r>
              <a:rPr lang="en-US" sz="2000" dirty="0">
                <a:latin typeface="Arial"/>
                <a:cs typeface="Arial"/>
              </a:rPr>
              <a:t> J 2004; 24(5): 758–764</a:t>
            </a:r>
          </a:p>
          <a:p>
            <a:r>
              <a:rPr lang="en-US" sz="2000" dirty="0">
                <a:latin typeface="Arial"/>
                <a:cs typeface="Arial"/>
              </a:rPr>
              <a:t>10.	An SY, Choi HG, Kim SW, Park B, Lee JS, Jang JH, Sung MW. Analysis of various risk factors predisposing subjects to allergic rhinitis   Asian Pac J Allergy </a:t>
            </a:r>
            <a:r>
              <a:rPr lang="en-US" sz="2000" dirty="0" err="1">
                <a:latin typeface="Arial"/>
                <a:cs typeface="Arial"/>
              </a:rPr>
              <a:t>Immunol</a:t>
            </a:r>
            <a:r>
              <a:rPr lang="en-US" sz="2000" dirty="0">
                <a:latin typeface="Arial"/>
                <a:cs typeface="Arial"/>
              </a:rPr>
              <a:t>. 2015; 33:143-51</a:t>
            </a:r>
          </a:p>
          <a:p>
            <a:r>
              <a:rPr lang="en-US" sz="2000" dirty="0">
                <a:latin typeface="Arial"/>
                <a:cs typeface="Arial"/>
              </a:rPr>
              <a:t>11.	</a:t>
            </a:r>
            <a:r>
              <a:rPr lang="en-US" sz="2000" dirty="0" err="1">
                <a:latin typeface="Arial"/>
                <a:cs typeface="Arial"/>
              </a:rPr>
              <a:t>Hyrkas</a:t>
            </a:r>
            <a:r>
              <a:rPr lang="en-US" sz="2000" dirty="0">
                <a:latin typeface="Arial"/>
                <a:cs typeface="Arial"/>
              </a:rPr>
              <a:t> H, </a:t>
            </a:r>
            <a:r>
              <a:rPr lang="en-US" sz="2000" dirty="0" err="1">
                <a:latin typeface="Arial"/>
                <a:cs typeface="Arial"/>
              </a:rPr>
              <a:t>Jaakkola</a:t>
            </a:r>
            <a:r>
              <a:rPr lang="en-US" sz="2000" dirty="0">
                <a:latin typeface="Arial"/>
                <a:cs typeface="Arial"/>
              </a:rPr>
              <a:t> MS, </a:t>
            </a:r>
            <a:r>
              <a:rPr lang="en-US" sz="2000" dirty="0" err="1">
                <a:latin typeface="Arial"/>
                <a:cs typeface="Arial"/>
              </a:rPr>
              <a:t>Ikaheimo</a:t>
            </a:r>
            <a:r>
              <a:rPr lang="en-US" sz="2000" dirty="0">
                <a:latin typeface="Arial"/>
                <a:cs typeface="Arial"/>
              </a:rPr>
              <a:t> TM, </a:t>
            </a:r>
            <a:r>
              <a:rPr lang="en-US" sz="2000" dirty="0" err="1">
                <a:latin typeface="Arial"/>
                <a:cs typeface="Arial"/>
              </a:rPr>
              <a:t>Hugg</a:t>
            </a:r>
            <a:r>
              <a:rPr lang="en-US" sz="2000" dirty="0">
                <a:latin typeface="Arial"/>
                <a:cs typeface="Arial"/>
              </a:rPr>
              <a:t> TT, </a:t>
            </a:r>
            <a:r>
              <a:rPr lang="en-US" sz="2000" dirty="0" err="1">
                <a:latin typeface="Arial"/>
                <a:cs typeface="Arial"/>
              </a:rPr>
              <a:t>Jaakkola</a:t>
            </a:r>
            <a:r>
              <a:rPr lang="en-US" sz="2000" dirty="0">
                <a:latin typeface="Arial"/>
                <a:cs typeface="Arial"/>
              </a:rPr>
              <a:t> JJ. Asthma and allergic rhinitis increase respiratory symptoms in cold weather among young adults. Respiratory Medicine 2014; 108: 63-70</a:t>
            </a:r>
          </a:p>
          <a:p>
            <a:r>
              <a:rPr lang="en-US" sz="2000" dirty="0">
                <a:latin typeface="Arial"/>
                <a:cs typeface="Arial"/>
              </a:rPr>
              <a:t>12.	</a:t>
            </a:r>
            <a:r>
              <a:rPr lang="en-US" sz="2000" dirty="0" err="1">
                <a:latin typeface="Arial"/>
                <a:cs typeface="Arial"/>
              </a:rPr>
              <a:t>Dávila</a:t>
            </a:r>
            <a:r>
              <a:rPr lang="en-US" sz="2000" dirty="0">
                <a:latin typeface="Arial"/>
                <a:cs typeface="Arial"/>
              </a:rPr>
              <a:t> I1, </a:t>
            </a:r>
            <a:r>
              <a:rPr lang="en-US" sz="2000" dirty="0" err="1">
                <a:latin typeface="Arial"/>
                <a:cs typeface="Arial"/>
              </a:rPr>
              <a:t>Mullol</a:t>
            </a:r>
            <a:r>
              <a:rPr lang="en-US" sz="2000" dirty="0">
                <a:latin typeface="Arial"/>
                <a:cs typeface="Arial"/>
              </a:rPr>
              <a:t> J, Ferrer M, </a:t>
            </a:r>
            <a:r>
              <a:rPr lang="en-US" sz="2000" dirty="0" err="1">
                <a:latin typeface="Arial"/>
                <a:cs typeface="Arial"/>
              </a:rPr>
              <a:t>Bartra</a:t>
            </a:r>
            <a:r>
              <a:rPr lang="en-US" sz="2000" dirty="0">
                <a:latin typeface="Arial"/>
                <a:cs typeface="Arial"/>
              </a:rPr>
              <a:t> J, del </a:t>
            </a:r>
            <a:r>
              <a:rPr lang="en-US" sz="2000" dirty="0" err="1">
                <a:latin typeface="Arial"/>
                <a:cs typeface="Arial"/>
              </a:rPr>
              <a:t>Cuvillo</a:t>
            </a:r>
            <a:r>
              <a:rPr lang="en-US" sz="2000" dirty="0">
                <a:latin typeface="Arial"/>
                <a:cs typeface="Arial"/>
              </a:rPr>
              <a:t> A, </a:t>
            </a:r>
            <a:r>
              <a:rPr lang="en-US" sz="2000" dirty="0" err="1">
                <a:latin typeface="Arial"/>
                <a:cs typeface="Arial"/>
              </a:rPr>
              <a:t>Montoro</a:t>
            </a:r>
            <a:r>
              <a:rPr lang="en-US" sz="2000" dirty="0">
                <a:latin typeface="Arial"/>
                <a:cs typeface="Arial"/>
              </a:rPr>
              <a:t> J, </a:t>
            </a:r>
            <a:r>
              <a:rPr lang="en-US" sz="2000" dirty="0" err="1">
                <a:latin typeface="Arial"/>
                <a:cs typeface="Arial"/>
              </a:rPr>
              <a:t>Jáuregui</a:t>
            </a:r>
            <a:r>
              <a:rPr lang="en-US" sz="2000" dirty="0">
                <a:latin typeface="Arial"/>
                <a:cs typeface="Arial"/>
              </a:rPr>
              <a:t> I, </a:t>
            </a:r>
            <a:r>
              <a:rPr lang="en-US" sz="2000" dirty="0" err="1">
                <a:latin typeface="Arial"/>
                <a:cs typeface="Arial"/>
              </a:rPr>
              <a:t>Sastre</a:t>
            </a:r>
            <a:r>
              <a:rPr lang="en-US" sz="2000" dirty="0">
                <a:latin typeface="Arial"/>
                <a:cs typeface="Arial"/>
              </a:rPr>
              <a:t> J, Valero A. Genetic aspects of allergic rhinitis. J </a:t>
            </a:r>
            <a:r>
              <a:rPr lang="en-US" sz="2000" dirty="0" err="1">
                <a:latin typeface="Arial"/>
                <a:cs typeface="Arial"/>
              </a:rPr>
              <a:t>Investig</a:t>
            </a:r>
            <a:r>
              <a:rPr lang="en-US" sz="2000" dirty="0">
                <a:latin typeface="Arial"/>
                <a:cs typeface="Arial"/>
              </a:rPr>
              <a:t> </a:t>
            </a:r>
            <a:r>
              <a:rPr lang="en-US" sz="2000" dirty="0" err="1">
                <a:latin typeface="Arial"/>
                <a:cs typeface="Arial"/>
              </a:rPr>
              <a:t>Allergol</a:t>
            </a:r>
            <a:r>
              <a:rPr lang="en-US" sz="2000" dirty="0">
                <a:latin typeface="Arial"/>
                <a:cs typeface="Arial"/>
              </a:rPr>
              <a:t> </a:t>
            </a:r>
            <a:r>
              <a:rPr lang="en-US" sz="2000" dirty="0" err="1">
                <a:latin typeface="Arial"/>
                <a:cs typeface="Arial"/>
              </a:rPr>
              <a:t>Clin</a:t>
            </a:r>
            <a:r>
              <a:rPr lang="en-US" sz="2000" dirty="0">
                <a:latin typeface="Arial"/>
                <a:cs typeface="Arial"/>
              </a:rPr>
              <a:t> </a:t>
            </a:r>
            <a:r>
              <a:rPr lang="en-US" sz="2000" dirty="0" err="1">
                <a:latin typeface="Arial"/>
                <a:cs typeface="Arial"/>
              </a:rPr>
              <a:t>Immunol</a:t>
            </a:r>
            <a:r>
              <a:rPr lang="en-US" sz="2000" dirty="0">
                <a:latin typeface="Arial"/>
                <a:cs typeface="Arial"/>
              </a:rPr>
              <a:t>. 2009;19 </a:t>
            </a:r>
            <a:r>
              <a:rPr lang="en-US" sz="2000" dirty="0" err="1">
                <a:latin typeface="Arial"/>
                <a:cs typeface="Arial"/>
              </a:rPr>
              <a:t>Suppl</a:t>
            </a:r>
            <a:r>
              <a:rPr lang="en-US" sz="2000" dirty="0">
                <a:latin typeface="Arial"/>
                <a:cs typeface="Arial"/>
              </a:rPr>
              <a:t> 1:25-31</a:t>
            </a:r>
          </a:p>
          <a:p>
            <a:r>
              <a:rPr lang="en-US" sz="2000" dirty="0">
                <a:latin typeface="Arial"/>
                <a:cs typeface="Arial"/>
              </a:rPr>
              <a:t>13.	</a:t>
            </a:r>
            <a:r>
              <a:rPr lang="en-US" sz="2000" dirty="0" err="1">
                <a:latin typeface="Arial"/>
                <a:cs typeface="Arial"/>
              </a:rPr>
              <a:t>Meyler</a:t>
            </a:r>
            <a:r>
              <a:rPr lang="en-US" sz="2000" dirty="0">
                <a:latin typeface="Arial"/>
                <a:cs typeface="Arial"/>
              </a:rPr>
              <a:t> D, </a:t>
            </a:r>
            <a:r>
              <a:rPr lang="en-US" sz="2000" dirty="0" err="1">
                <a:latin typeface="Arial"/>
                <a:cs typeface="Arial"/>
              </a:rPr>
              <a:t>Stimpson</a:t>
            </a:r>
            <a:r>
              <a:rPr lang="en-US" sz="2000" dirty="0">
                <a:latin typeface="Arial"/>
                <a:cs typeface="Arial"/>
              </a:rPr>
              <a:t> J P, and Peek M K. Health concordance within couples: A systematic review. Social Science &amp; Medicine 2007; 64(11): 2297-2310 </a:t>
            </a:r>
          </a:p>
          <a:p>
            <a:r>
              <a:rPr lang="en-US" sz="2000" dirty="0">
                <a:latin typeface="Arial"/>
                <a:cs typeface="Arial"/>
              </a:rPr>
              <a:t>14.	Salam MT, </a:t>
            </a:r>
            <a:r>
              <a:rPr lang="en-US" sz="2000" dirty="0" err="1">
                <a:latin typeface="Arial"/>
                <a:cs typeface="Arial"/>
              </a:rPr>
              <a:t>Wenten</a:t>
            </a:r>
            <a:r>
              <a:rPr lang="en-US" sz="2000" dirty="0">
                <a:latin typeface="Arial"/>
                <a:cs typeface="Arial"/>
              </a:rPr>
              <a:t> M, and Gilliland FD.    Endogenous and exogenous sex steroid hormones and asthma and wheeze in young women.  J Allergy </a:t>
            </a:r>
            <a:r>
              <a:rPr lang="en-US" sz="2000" dirty="0" err="1">
                <a:latin typeface="Arial"/>
                <a:cs typeface="Arial"/>
              </a:rPr>
              <a:t>Clin</a:t>
            </a:r>
            <a:r>
              <a:rPr lang="en-US" sz="2000" dirty="0">
                <a:latin typeface="Arial"/>
                <a:cs typeface="Arial"/>
              </a:rPr>
              <a:t> </a:t>
            </a:r>
            <a:r>
              <a:rPr lang="en-US" sz="2000" dirty="0" err="1">
                <a:latin typeface="Arial"/>
                <a:cs typeface="Arial"/>
              </a:rPr>
              <a:t>Immunol</a:t>
            </a:r>
            <a:r>
              <a:rPr lang="en-US" sz="2000" dirty="0">
                <a:latin typeface="Arial"/>
                <a:cs typeface="Arial"/>
              </a:rPr>
              <a:t> 2006;117(5):</a:t>
            </a:r>
            <a:r>
              <a:rPr lang="en-US" sz="2000" dirty="0" smtClean="0">
                <a:latin typeface="Arial"/>
                <a:cs typeface="Arial"/>
              </a:rPr>
              <a:t>1001-7</a:t>
            </a:r>
            <a:r>
              <a:rPr lang="en-US" sz="2000" dirty="0">
                <a:latin typeface="Arial"/>
                <a:cs typeface="Arial"/>
              </a:rPr>
              <a:t> </a:t>
            </a:r>
          </a:p>
          <a:p>
            <a:endParaRPr lang="en-US" sz="2000" dirty="0">
              <a:latin typeface="Arial"/>
              <a:cs typeface="Arial"/>
            </a:endParaRPr>
          </a:p>
        </p:txBody>
      </p:sp>
    </p:spTree>
    <p:extLst>
      <p:ext uri="{BB962C8B-B14F-4D97-AF65-F5344CB8AC3E}">
        <p14:creationId xmlns:p14="http://schemas.microsoft.com/office/powerpoint/2010/main" val="2986701133"/>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0" y="-670870"/>
            <a:ext cx="9144000" cy="7528870"/>
          </a:xfrm>
          <a:prstGeom prst="rect">
            <a:avLst/>
          </a:prstGeom>
        </p:spPr>
      </p:pic>
    </p:spTree>
    <p:extLst>
      <p:ext uri="{BB962C8B-B14F-4D97-AF65-F5344CB8AC3E}">
        <p14:creationId xmlns:p14="http://schemas.microsoft.com/office/powerpoint/2010/main" val="409262133"/>
      </p:ext>
    </p:extLst>
  </p:cSld>
  <p:clrMapOvr>
    <a:masterClrMapping/>
  </p:clrMapOvr>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5" Type="http://schemas.openxmlformats.org/officeDocument/2006/relationships/image" Target="../media/image5.jpeg"/><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Folio">
  <a:themeElements>
    <a:clrScheme name="Folio">
      <a:dk1>
        <a:sysClr val="windowText" lastClr="000000"/>
      </a:dk1>
      <a:lt1>
        <a:sysClr val="window" lastClr="FFFFFF"/>
      </a:lt1>
      <a:dk2>
        <a:srgbClr val="2D2F2B"/>
      </a:dk2>
      <a:lt2>
        <a:srgbClr val="DEDED7"/>
      </a:lt2>
      <a:accent1>
        <a:srgbClr val="294171"/>
      </a:accent1>
      <a:accent2>
        <a:srgbClr val="748CBC"/>
      </a:accent2>
      <a:accent3>
        <a:srgbClr val="8E887C"/>
      </a:accent3>
      <a:accent4>
        <a:srgbClr val="834736"/>
      </a:accent4>
      <a:accent5>
        <a:srgbClr val="5A1705"/>
      </a:accent5>
      <a:accent6>
        <a:srgbClr val="A0A16A"/>
      </a:accent6>
      <a:hlink>
        <a:srgbClr val="74B6BC"/>
      </a:hlink>
      <a:folHlink>
        <a:srgbClr val="7F95A4"/>
      </a:folHlink>
    </a:clrScheme>
    <a:fontScheme name="Folio">
      <a:majorFont>
        <a:latin typeface="Calisto MT"/>
        <a:ea typeface=""/>
        <a:cs typeface=""/>
        <a:font script="Jpan" typeface="ＭＳ 明朝"/>
        <a:font script="Hans" typeface="宋体"/>
        <a:font script="Hant" typeface="新細明體"/>
      </a:majorFont>
      <a:minorFont>
        <a:latin typeface="Calisto MT"/>
        <a:ea typeface=""/>
        <a:cs typeface=""/>
        <a:font script="Jpan" typeface="ＭＳ 明朝"/>
        <a:font script="Hans" typeface="宋体"/>
        <a:font script="Hant" typeface="新細明體"/>
      </a:minorFont>
    </a:fontScheme>
    <a:fmtScheme name="Folio">
      <a:fillStyleLst>
        <a:solidFill>
          <a:schemeClr val="phClr"/>
        </a:solidFill>
        <a:blipFill rotWithShape="1">
          <a:blip xmlns:r="http://schemas.openxmlformats.org/officeDocument/2006/relationships" r:embed="rId1">
            <a:duotone>
              <a:schemeClr val="phClr">
                <a:shade val="30000"/>
                <a:satMod val="120000"/>
              </a:schemeClr>
              <a:schemeClr val="phClr">
                <a:tint val="70000"/>
                <a:satMod val="350000"/>
                <a:lumMod val="110000"/>
              </a:schemeClr>
            </a:duotone>
          </a:blip>
          <a:stretch/>
        </a:blipFill>
        <a:blipFill rotWithShape="1">
          <a:blip xmlns:r="http://schemas.openxmlformats.org/officeDocument/2006/relationships" r:embed="rId2">
            <a:duotone>
              <a:schemeClr val="phClr">
                <a:shade val="40000"/>
                <a:satMod val="120000"/>
              </a:schemeClr>
              <a:schemeClr val="phClr">
                <a:tint val="70000"/>
                <a:satMod val="300000"/>
                <a:lumMod val="110000"/>
              </a:schemeClr>
            </a:duotone>
          </a:blip>
          <a:tile tx="0" ty="0" sx="50000" sy="50000" flip="none" algn="tl"/>
        </a:blipFill>
      </a:fillStyleLst>
      <a:lnStyleLst>
        <a:ln w="12700" cap="flat" cmpd="sng" algn="ctr">
          <a:solidFill>
            <a:schemeClr val="phClr">
              <a:shade val="95000"/>
              <a:satMod val="105000"/>
            </a:schemeClr>
          </a:solidFill>
          <a:prstDash val="solid"/>
        </a:ln>
        <a:ln w="3175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38100" dist="25400" dir="5400000" algn="br" rotWithShape="0">
              <a:srgbClr val="000000">
                <a:alpha val="50000"/>
              </a:srgbClr>
            </a:outerShdw>
          </a:effectLst>
        </a:effectStyle>
        <a:effectStyle>
          <a:effectLst>
            <a:innerShdw blurRad="190500" dist="25400">
              <a:srgbClr val="000000">
                <a:alpha val="50000"/>
              </a:srgbClr>
            </a:innerShdw>
          </a:effectLst>
        </a:effectStyle>
      </a:effectStyleLst>
      <a:bgFillStyleLst>
        <a:blipFill rotWithShape="1">
          <a:blip xmlns:r="http://schemas.openxmlformats.org/officeDocument/2006/relationships" r:embed="rId3">
            <a:duotone>
              <a:schemeClr val="phClr">
                <a:shade val="10000"/>
                <a:satMod val="125000"/>
              </a:schemeClr>
              <a:schemeClr val="phClr">
                <a:tint val="70000"/>
                <a:satMod val="350000"/>
                <a:lumMod val="110000"/>
              </a:schemeClr>
            </a:duotone>
          </a:blip>
          <a:stretch/>
        </a:blipFill>
        <a:blipFill rotWithShape="1">
          <a:blip xmlns:r="http://schemas.openxmlformats.org/officeDocument/2006/relationships" r:embed="rId4">
            <a:duotone>
              <a:schemeClr val="phClr">
                <a:shade val="10000"/>
                <a:satMod val="125000"/>
              </a:schemeClr>
              <a:schemeClr val="phClr">
                <a:tint val="70000"/>
                <a:satMod val="350000"/>
                <a:lumMod val="110000"/>
              </a:schemeClr>
            </a:duotone>
          </a:blip>
          <a:stretch/>
        </a:blipFill>
        <a:blipFill rotWithShape="1">
          <a:blip xmlns:r="http://schemas.openxmlformats.org/officeDocument/2006/relationships" r:embed="rId5">
            <a:duotone>
              <a:schemeClr val="phClr">
                <a:shade val="3000"/>
                <a:lumMod val="10000"/>
              </a:schemeClr>
              <a:schemeClr val="phClr">
                <a:tint val="91000"/>
                <a:satMod val="500000"/>
                <a:lumMod val="125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Folio.thmx</Template>
  <TotalTime>356</TotalTime>
  <Words>973</Words>
  <Application>Microsoft Macintosh PowerPoint</Application>
  <PresentationFormat>On-screen Show (4:3)</PresentationFormat>
  <Paragraphs>90</Paragraphs>
  <Slides>20</Slides>
  <Notes>0</Notes>
  <HiddenSlides>6</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Folio</vt:lpstr>
      <vt:lpstr>PowerPoint Presentation</vt:lpstr>
      <vt:lpstr>      Is Marriage a Risk Factor for Allergic Rhinitis?  </vt:lpstr>
      <vt:lpstr>PowerPoint Presentation</vt:lpstr>
      <vt:lpstr>PowerPoint Presentation</vt:lpstr>
      <vt:lpstr>PowerPoint Presentation</vt:lpstr>
      <vt:lpstr>PowerPoint Presentation</vt:lpstr>
      <vt:lpstr># Material &amp; Methods:</vt:lpstr>
      <vt:lpstr>PowerPoint Presentation</vt:lpstr>
      <vt:lpstr>PowerPoint Presentation</vt:lpstr>
      <vt:lpstr>PowerPoint Presentation</vt:lpstr>
      <vt:lpstr># Results:</vt:lpstr>
      <vt:lpstr>PowerPoint Presentation</vt:lpstr>
      <vt:lpstr># Discussion:</vt:lpstr>
      <vt:lpstr># Discussion:</vt:lpstr>
      <vt:lpstr># Discussion:</vt:lpstr>
      <vt:lpstr># Discussion:</vt:lpstr>
      <vt:lpstr>  # CONCLUSION: </vt:lpstr>
      <vt:lpstr>  # References: </vt:lpstr>
      <vt:lpstr>  # References: </vt:lpstr>
      <vt:lpstr>PowerPoint Presentation</vt:lpstr>
    </vt:vector>
  </TitlesOfParts>
  <Company>Sarah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 Marriage a risk factor for allergic rhinitis?</dc:title>
  <dc:creator>Sarah Sarah</dc:creator>
  <cp:lastModifiedBy>Sarah Sarah</cp:lastModifiedBy>
  <cp:revision>70</cp:revision>
  <dcterms:created xsi:type="dcterms:W3CDTF">2016-04-10T17:47:02Z</dcterms:created>
  <dcterms:modified xsi:type="dcterms:W3CDTF">2016-04-25T05:02:23Z</dcterms:modified>
</cp:coreProperties>
</file>