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8" r:id="rId1"/>
  </p:sldMasterIdLst>
  <p:notesMasterIdLst>
    <p:notesMasterId r:id="rId26"/>
  </p:notesMasterIdLst>
  <p:sldIdLst>
    <p:sldId id="256" r:id="rId2"/>
    <p:sldId id="257" r:id="rId3"/>
    <p:sldId id="285" r:id="rId4"/>
    <p:sldId id="262" r:id="rId5"/>
    <p:sldId id="289" r:id="rId6"/>
    <p:sldId id="288" r:id="rId7"/>
    <p:sldId id="290" r:id="rId8"/>
    <p:sldId id="291" r:id="rId9"/>
    <p:sldId id="292" r:id="rId10"/>
    <p:sldId id="259" r:id="rId11"/>
    <p:sldId id="294" r:id="rId12"/>
    <p:sldId id="295" r:id="rId13"/>
    <p:sldId id="296" r:id="rId14"/>
    <p:sldId id="298" r:id="rId15"/>
    <p:sldId id="297" r:id="rId16"/>
    <p:sldId id="299" r:id="rId17"/>
    <p:sldId id="300" r:id="rId18"/>
    <p:sldId id="302" r:id="rId19"/>
    <p:sldId id="301" r:id="rId20"/>
    <p:sldId id="304" r:id="rId21"/>
    <p:sldId id="305" r:id="rId22"/>
    <p:sldId id="306" r:id="rId23"/>
    <p:sldId id="307" r:id="rId24"/>
    <p:sldId id="279" r:id="rId25"/>
  </p:sldIdLst>
  <p:sldSz cx="9144000" cy="5143500" type="screen16x9"/>
  <p:notesSz cx="6858000" cy="9144000"/>
  <p:embeddedFontLst>
    <p:embeddedFont>
      <p:font typeface="Raleway" charset="0"/>
      <p:regular r:id="rId27"/>
      <p:bold r:id="rId28"/>
      <p:italic r:id="rId29"/>
      <p:boldItalic r:id="rId30"/>
    </p:embeddedFont>
    <p:embeddedFont>
      <p:font typeface="Quattrocento Sans" charset="0"/>
      <p:regular r:id="rId31"/>
      <p:bold r:id="rId32"/>
    </p:embeddedFont>
    <p:embeddedFont>
      <p:font typeface="Abril Fatface" charset="0"/>
      <p:regular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E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D388F1E2-F081-4E36-B5D8-CB0D9196EB97}">
  <a:tblStyle styleId="{D388F1E2-F081-4E36-B5D8-CB0D9196EB97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1422" y="-87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TOSHIBA%20EXT:Vitamins%20and%20anemia:Chronic%20Disease%20and%20Child%20Neglect%20and%20abuse:Copy%20of%20Results_child_ab_14_July_2016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TOSHIBA%20EXT:Vitamins%20and%20anemia:Chronic%20Disease%20and%20Child%20Neglect%20and%20abuse:Copy%20of%20Results_child_ab_14_July_2016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../embeddings/oleObject3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risk_factors!$C$26</c:f>
              <c:strCache>
                <c:ptCount val="1"/>
                <c:pt idx="0">
                  <c:v>Identified risk factor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risk_factors!$B$27:$B$37</c:f>
              <c:strCache>
                <c:ptCount val="11"/>
                <c:pt idx="0">
                  <c:v>Teen parenting</c:v>
                </c:pt>
                <c:pt idx="1">
                  <c:v> Single Parent/divorced.</c:v>
                </c:pt>
                <c:pt idx="2">
                  <c:v>Domestic violence</c:v>
                </c:pt>
                <c:pt idx="3">
                  <c:v>Child's Chronic diseases</c:v>
                </c:pt>
                <c:pt idx="4">
                  <c:v>Childs mental retardation</c:v>
                </c:pt>
                <c:pt idx="5">
                  <c:v>Behavioral problems.</c:v>
                </c:pt>
                <c:pt idx="6">
                  <c:v>Low Socio-economic class.</c:v>
                </c:pt>
                <c:pt idx="7">
                  <c:v>Parental history of child Abuse</c:v>
                </c:pt>
                <c:pt idx="8">
                  <c:v>Parental drug abuse/Alcoholism</c:v>
                </c:pt>
                <c:pt idx="9">
                  <c:v>Parents’ poor education</c:v>
                </c:pt>
                <c:pt idx="10">
                  <c:v> Parents’ psychiatric illnesses</c:v>
                </c:pt>
              </c:strCache>
            </c:strRef>
          </c:cat>
          <c:val>
            <c:numRef>
              <c:f>risk_factors!$C$27:$C$37</c:f>
              <c:numCache>
                <c:formatCode>General</c:formatCode>
                <c:ptCount val="11"/>
                <c:pt idx="0">
                  <c:v>47.6</c:v>
                </c:pt>
                <c:pt idx="1">
                  <c:v>57.1</c:v>
                </c:pt>
                <c:pt idx="2">
                  <c:v>61</c:v>
                </c:pt>
                <c:pt idx="3">
                  <c:v>47.6</c:v>
                </c:pt>
                <c:pt idx="4">
                  <c:v>75.2</c:v>
                </c:pt>
                <c:pt idx="5">
                  <c:v>68.599999999999994</c:v>
                </c:pt>
                <c:pt idx="6">
                  <c:v>77.099999999999994</c:v>
                </c:pt>
                <c:pt idx="7">
                  <c:v>76.2</c:v>
                </c:pt>
                <c:pt idx="8">
                  <c:v>95.2</c:v>
                </c:pt>
                <c:pt idx="9">
                  <c:v>58.1</c:v>
                </c:pt>
                <c:pt idx="10">
                  <c:v>51.4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383296"/>
        <c:axId val="25384832"/>
      </c:barChart>
      <c:catAx>
        <c:axId val="25383296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84832"/>
        <c:crosses val="autoZero"/>
        <c:auto val="1"/>
        <c:lblAlgn val="ctr"/>
        <c:lblOffset val="100"/>
        <c:noMultiLvlLbl val="0"/>
      </c:catAx>
      <c:valAx>
        <c:axId val="253848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83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consequencies!$S$12:$S$20</c:f>
              <c:strCache>
                <c:ptCount val="9"/>
                <c:pt idx="0">
                  <c:v>Growth retardation.</c:v>
                </c:pt>
                <c:pt idx="1">
                  <c:v>Poor cognitive outcome.</c:v>
                </c:pt>
                <c:pt idx="2">
                  <c:v>Alcohol and drug abuse.</c:v>
                </c:pt>
                <c:pt idx="3">
                  <c:v>Social difficulties.</c:v>
                </c:pt>
                <c:pt idx="4">
                  <c:v> Pathological diseases (DM, obesity, hypertension…etc.).</c:v>
                </c:pt>
                <c:pt idx="5">
                  <c:v>Poor Self Esteem.</c:v>
                </c:pt>
                <c:pt idx="6">
                  <c:v>Poor academic performance.</c:v>
                </c:pt>
                <c:pt idx="7">
                  <c:v>Abusive behavior.</c:v>
                </c:pt>
                <c:pt idx="8">
                  <c:v> Psychiatric illnesses.</c:v>
                </c:pt>
              </c:strCache>
            </c:strRef>
          </c:cat>
          <c:val>
            <c:numRef>
              <c:f>consequencies!$T$12:$T$20</c:f>
              <c:numCache>
                <c:formatCode>General</c:formatCode>
                <c:ptCount val="9"/>
                <c:pt idx="0">
                  <c:v>58.3</c:v>
                </c:pt>
                <c:pt idx="1">
                  <c:v>69.3</c:v>
                </c:pt>
                <c:pt idx="2">
                  <c:v>83.5</c:v>
                </c:pt>
                <c:pt idx="3">
                  <c:v>93.7</c:v>
                </c:pt>
                <c:pt idx="4">
                  <c:v>29.1</c:v>
                </c:pt>
                <c:pt idx="5">
                  <c:v>90.6</c:v>
                </c:pt>
                <c:pt idx="6">
                  <c:v>77.2</c:v>
                </c:pt>
                <c:pt idx="7">
                  <c:v>18.899999999999999</c:v>
                </c:pt>
                <c:pt idx="8">
                  <c:v>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2472576"/>
        <c:axId val="22474112"/>
      </c:barChart>
      <c:catAx>
        <c:axId val="22472576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74112"/>
        <c:crosses val="autoZero"/>
        <c:auto val="1"/>
        <c:lblAlgn val="ctr"/>
        <c:lblOffset val="100"/>
        <c:noMultiLvlLbl val="0"/>
      </c:catAx>
      <c:valAx>
        <c:axId val="224741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72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types!$J$6</c:f>
              <c:strCache>
                <c:ptCount val="1"/>
                <c:pt idx="0">
                  <c:v>Percentage of Physicians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types!$I$7:$I$12</c:f>
              <c:strCache>
                <c:ptCount val="6"/>
                <c:pt idx="0">
                  <c:v> Emotional abuse</c:v>
                </c:pt>
                <c:pt idx="1">
                  <c:v> Shaken infant syndrome</c:v>
                </c:pt>
                <c:pt idx="2">
                  <c:v>Physical abuse</c:v>
                </c:pt>
                <c:pt idx="3">
                  <c:v>Sexual abuse</c:v>
                </c:pt>
                <c:pt idx="4">
                  <c:v>Commercial and human trafficking</c:v>
                </c:pt>
                <c:pt idx="5">
                  <c:v> Neglect</c:v>
                </c:pt>
              </c:strCache>
            </c:strRef>
          </c:cat>
          <c:val>
            <c:numRef>
              <c:f>types!$J$7:$J$12</c:f>
              <c:numCache>
                <c:formatCode>General</c:formatCode>
                <c:ptCount val="6"/>
                <c:pt idx="0">
                  <c:v>57.5</c:v>
                </c:pt>
                <c:pt idx="1">
                  <c:v>74</c:v>
                </c:pt>
                <c:pt idx="2">
                  <c:v>96.1</c:v>
                </c:pt>
                <c:pt idx="3">
                  <c:v>96.9</c:v>
                </c:pt>
                <c:pt idx="4">
                  <c:v>61.4</c:v>
                </c:pt>
                <c:pt idx="5">
                  <c:v>83.5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497984"/>
        <c:axId val="25499520"/>
      </c:barChart>
      <c:catAx>
        <c:axId val="254979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99520"/>
        <c:crosses val="autoZero"/>
        <c:auto val="1"/>
        <c:lblAlgn val="ctr"/>
        <c:lblOffset val="100"/>
        <c:noMultiLvlLbl val="0"/>
      </c:catAx>
      <c:valAx>
        <c:axId val="2549952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97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Neglect_model!$E$5:$E$6</c:f>
              <c:strCache>
                <c:ptCount val="1"/>
                <c:pt idx="0">
                  <c:v>Odds Ratio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1.4145927120022215E-17"/>
                  <c:y val="1.96422286262614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2.52542939480503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0802469135802413E-2"/>
                  <c:y val="8.4180979826834635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6.1728395061728392E-3"/>
                  <c:y val="2.806032660894539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Neglect_model!$D$7:$D$15</c:f>
              <c:strCache>
                <c:ptCount val="9"/>
                <c:pt idx="0">
                  <c:v>Female sex </c:v>
                </c:pt>
                <c:pt idx="1">
                  <c:v>Culture sensitivity of CAN definition </c:v>
                </c:pt>
                <c:pt idx="2">
                  <c:v>CAN is high priority </c:v>
                </c:pt>
                <c:pt idx="3">
                  <c:v>Medical schools provided good preparation </c:v>
                </c:pt>
                <c:pt idx="4">
                  <c:v>Number of identifited risk factors </c:v>
                </c:pt>
                <c:pt idx="5">
                  <c:v>Number of identified CAN consequencies</c:v>
                </c:pt>
                <c:pt idx="6">
                  <c:v>My colleague might Hiesitate to report</c:v>
                </c:pt>
                <c:pt idx="7">
                  <c:v>Acknowledge institutional CPT</c:v>
                </c:pt>
                <c:pt idx="8">
                  <c:v>experianced physicians </c:v>
                </c:pt>
              </c:strCache>
            </c:strRef>
          </c:cat>
          <c:val>
            <c:numRef>
              <c:f>Neglect_model!$E$7:$E$15</c:f>
              <c:numCache>
                <c:formatCode>#,##0.000</c:formatCode>
                <c:ptCount val="9"/>
                <c:pt idx="0">
                  <c:v>2.3817520146370441</c:v>
                </c:pt>
                <c:pt idx="1">
                  <c:v>2.7339489697602262</c:v>
                </c:pt>
                <c:pt idx="2">
                  <c:v>3.019280243836143</c:v>
                </c:pt>
                <c:pt idx="3">
                  <c:v>11.04946215209921</c:v>
                </c:pt>
                <c:pt idx="4" formatCode="#,###.000">
                  <c:v>0.94027322462803997</c:v>
                </c:pt>
                <c:pt idx="5">
                  <c:v>2.0451485278918828</c:v>
                </c:pt>
                <c:pt idx="6">
                  <c:v>3.7198053711537429</c:v>
                </c:pt>
                <c:pt idx="7">
                  <c:v>10.45717825571367</c:v>
                </c:pt>
                <c:pt idx="8">
                  <c:v>1.858254157226521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217088"/>
        <c:axId val="26218880"/>
      </c:lineChart>
      <c:catAx>
        <c:axId val="262170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6218880"/>
        <c:crosses val="autoZero"/>
        <c:auto val="1"/>
        <c:lblAlgn val="ctr"/>
        <c:lblOffset val="100"/>
        <c:noMultiLvlLbl val="0"/>
      </c:catAx>
      <c:valAx>
        <c:axId val="26218880"/>
        <c:scaling>
          <c:orientation val="minMax"/>
        </c:scaling>
        <c:delete val="0"/>
        <c:axPos val="l"/>
        <c:numFmt formatCode="#,##0.000" sourceLinked="1"/>
        <c:majorTickMark val="out"/>
        <c:minorTickMark val="none"/>
        <c:tickLblPos val="nextTo"/>
        <c:crossAx val="262170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'one-sample t-test against 6'!$B$4</c:f>
              <c:strCache>
                <c:ptCount val="1"/>
                <c:pt idx="0">
                  <c:v>Number of identified risk factors </c:v>
                </c:pt>
              </c:strCache>
            </c:strRef>
          </c:tx>
          <c:spPr>
            <a:solidFill>
              <a:schemeClr val="accent4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'one-sample t-test against 6'!$C$3:$D$3</c:f>
              <c:strCache>
                <c:ptCount val="2"/>
                <c:pt idx="0">
                  <c:v>Juniors</c:v>
                </c:pt>
                <c:pt idx="1">
                  <c:v>Experienced physicians</c:v>
                </c:pt>
              </c:strCache>
            </c:strRef>
          </c:cat>
          <c:val>
            <c:numRef>
              <c:f>'one-sample t-test against 6'!$C$4:$D$4</c:f>
              <c:numCache>
                <c:formatCode>General</c:formatCode>
                <c:ptCount val="2"/>
                <c:pt idx="0">
                  <c:v>5.2</c:v>
                </c:pt>
                <c:pt idx="1">
                  <c:v>7.3</c:v>
                </c:pt>
              </c:numCache>
            </c:numRef>
          </c:val>
        </c:ser>
        <c:ser>
          <c:idx val="1"/>
          <c:order val="1"/>
          <c:tx>
            <c:strRef>
              <c:f>'one-sample t-test against 6'!$B$5</c:f>
              <c:strCache>
                <c:ptCount val="1"/>
                <c:pt idx="0">
                  <c:v>Number of identified CAN consequences  </c:v>
                </c:pt>
              </c:strCache>
            </c:strRef>
          </c:tx>
          <c:spPr>
            <a:solidFill>
              <a:schemeClr val="accent4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'one-sample t-test against 6'!$C$3:$D$3</c:f>
              <c:strCache>
                <c:ptCount val="2"/>
                <c:pt idx="0">
                  <c:v>Juniors</c:v>
                </c:pt>
                <c:pt idx="1">
                  <c:v>Experienced physicians</c:v>
                </c:pt>
              </c:strCache>
            </c:strRef>
          </c:cat>
          <c:val>
            <c:numRef>
              <c:f>'one-sample t-test against 6'!$C$5:$D$5</c:f>
              <c:numCache>
                <c:formatCode>General</c:formatCode>
                <c:ptCount val="2"/>
                <c:pt idx="0">
                  <c:v>5.8</c:v>
                </c:pt>
                <c:pt idx="1">
                  <c:v>6.6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"/>
        <c:axId val="26269184"/>
        <c:axId val="26270720"/>
      </c:barChart>
      <c:catAx>
        <c:axId val="262691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70720"/>
        <c:crosses val="autoZero"/>
        <c:auto val="1"/>
        <c:lblAlgn val="ctr"/>
        <c:lblOffset val="100"/>
        <c:noMultiLvlLbl val="0"/>
      </c:catAx>
      <c:valAx>
        <c:axId val="26270720"/>
        <c:scaling>
          <c:orientation val="minMax"/>
          <c:max val="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69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4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023799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53341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38003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68925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5535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86512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 smtClean="0"/>
              <a:t>What to say for </a:t>
            </a:r>
            <a:r>
              <a:rPr lang="en-US" b="1" dirty="0" smtClean="0"/>
              <a:t>Pilot</a:t>
            </a:r>
            <a:r>
              <a:rPr lang="en-US" b="1" baseline="0" dirty="0" smtClean="0"/>
              <a:t> Study: 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Initially, it was evaluated for clearness and easiness by a pilot study of ten physicians, interns and senior medical students.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05271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823054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304218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548603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790896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 smtClean="0"/>
              <a:t>What to say for </a:t>
            </a:r>
            <a:r>
              <a:rPr lang="en-US" b="1" dirty="0" smtClean="0"/>
              <a:t>Pilot</a:t>
            </a:r>
            <a:r>
              <a:rPr lang="en-US" b="1" baseline="0" dirty="0" smtClean="0"/>
              <a:t> Study: 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Initially, it was evaluated for clearness and easiness by a pilot study of ten physicians, interns and senior medical students.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078432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 smtClean="0"/>
              <a:t>What to say for </a:t>
            </a:r>
            <a:r>
              <a:rPr lang="en-US" b="1" dirty="0" smtClean="0"/>
              <a:t>Pilot</a:t>
            </a:r>
            <a:r>
              <a:rPr lang="en-US" b="1" baseline="0" dirty="0" smtClean="0"/>
              <a:t> Study: </a:t>
            </a:r>
            <a:r>
              <a:rPr lang="en-US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Initially, it was evaluated for clearness and easiness by a pilot study of ten physicians, interns and senior medical students.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671998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891231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673058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42580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072812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0988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hape 9" descr="elegant_gradien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76799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hape 10"/>
          <p:cNvSpPr/>
          <p:nvPr/>
        </p:nvSpPr>
        <p:spPr>
          <a:xfrm>
            <a:off x="367900" y="505425"/>
            <a:ext cx="8049125" cy="4132625"/>
          </a:xfrm>
          <a:custGeom>
            <a:avLst/>
            <a:gdLst/>
            <a:ahLst/>
            <a:cxnLst/>
            <a:rect l="0" t="0" r="0" b="0"/>
            <a:pathLst>
              <a:path w="321965" h="165305" extrusionOk="0">
                <a:moveTo>
                  <a:pt x="17881" y="0"/>
                </a:moveTo>
                <a:lnTo>
                  <a:pt x="321965" y="0"/>
                </a:lnTo>
                <a:lnTo>
                  <a:pt x="321965" y="165305"/>
                </a:lnTo>
                <a:lnTo>
                  <a:pt x="17881" y="165305"/>
                </a:lnTo>
                <a:lnTo>
                  <a:pt x="18032" y="39617"/>
                </a:lnTo>
                <a:lnTo>
                  <a:pt x="0" y="22299"/>
                </a:lnTo>
                <a:lnTo>
                  <a:pt x="17881" y="22272"/>
                </a:lnTo>
                <a:close/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miter/>
            <a:headEnd type="none" w="lg" len="lg"/>
            <a:tailEnd type="none" w="lg" len="lg"/>
          </a:ln>
        </p:spPr>
      </p:sp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1339025" y="848825"/>
            <a:ext cx="5838600" cy="1159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6000"/>
            </a:lvl1pPr>
            <a:lvl2pPr lvl="1">
              <a:spcBef>
                <a:spcPts val="0"/>
              </a:spcBef>
              <a:buSzPct val="100000"/>
              <a:defRPr sz="6000"/>
            </a:lvl2pPr>
            <a:lvl3pPr lvl="2">
              <a:spcBef>
                <a:spcPts val="0"/>
              </a:spcBef>
              <a:buSzPct val="100000"/>
              <a:defRPr sz="6000"/>
            </a:lvl3pPr>
            <a:lvl4pPr lvl="3">
              <a:spcBef>
                <a:spcPts val="0"/>
              </a:spcBef>
              <a:buSzPct val="100000"/>
              <a:defRPr sz="6000"/>
            </a:lvl4pPr>
            <a:lvl5pPr lvl="4">
              <a:spcBef>
                <a:spcPts val="0"/>
              </a:spcBef>
              <a:buSzPct val="100000"/>
              <a:defRPr sz="6000"/>
            </a:lvl5pPr>
            <a:lvl6pPr lvl="5">
              <a:spcBef>
                <a:spcPts val="0"/>
              </a:spcBef>
              <a:buSzPct val="100000"/>
              <a:defRPr sz="6000"/>
            </a:lvl6pPr>
            <a:lvl7pPr lvl="6">
              <a:spcBef>
                <a:spcPts val="0"/>
              </a:spcBef>
              <a:buSzPct val="100000"/>
              <a:defRPr sz="6000"/>
            </a:lvl7pPr>
            <a:lvl8pPr lvl="7">
              <a:spcBef>
                <a:spcPts val="0"/>
              </a:spcBef>
              <a:buSzPct val="100000"/>
              <a:defRPr sz="6000"/>
            </a:lvl8pPr>
            <a:lvl9pPr lvl="8">
              <a:spcBef>
                <a:spcPts val="0"/>
              </a:spcBef>
              <a:buSzPct val="100000"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hape 13" descr="elegant_gradien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2523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hape 14"/>
          <p:cNvSpPr/>
          <p:nvPr/>
        </p:nvSpPr>
        <p:spPr>
          <a:xfrm>
            <a:off x="367900" y="505425"/>
            <a:ext cx="8049125" cy="4132625"/>
          </a:xfrm>
          <a:custGeom>
            <a:avLst/>
            <a:gdLst/>
            <a:ahLst/>
            <a:cxnLst/>
            <a:rect l="0" t="0" r="0" b="0"/>
            <a:pathLst>
              <a:path w="321965" h="165305" extrusionOk="0">
                <a:moveTo>
                  <a:pt x="17881" y="0"/>
                </a:moveTo>
                <a:lnTo>
                  <a:pt x="321965" y="0"/>
                </a:lnTo>
                <a:lnTo>
                  <a:pt x="321965" y="165305"/>
                </a:lnTo>
                <a:lnTo>
                  <a:pt x="17881" y="165305"/>
                </a:lnTo>
                <a:lnTo>
                  <a:pt x="18032" y="39617"/>
                </a:lnTo>
                <a:lnTo>
                  <a:pt x="0" y="22299"/>
                </a:lnTo>
                <a:lnTo>
                  <a:pt x="17881" y="22272"/>
                </a:lnTo>
                <a:close/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miter/>
            <a:headEnd type="none" w="lg" len="lg"/>
            <a:tailEnd type="none" w="lg" len="lg"/>
          </a:ln>
        </p:spPr>
      </p:sp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1351100" y="771900"/>
            <a:ext cx="5832600" cy="1159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5200"/>
            </a:lvl1pPr>
            <a:lvl2pPr lvl="1" rtl="0">
              <a:spcBef>
                <a:spcPts val="0"/>
              </a:spcBef>
              <a:buSzPct val="100000"/>
              <a:defRPr sz="5200"/>
            </a:lvl2pPr>
            <a:lvl3pPr lvl="2" rtl="0">
              <a:spcBef>
                <a:spcPts val="0"/>
              </a:spcBef>
              <a:buSzPct val="100000"/>
              <a:defRPr sz="5200"/>
            </a:lvl3pPr>
            <a:lvl4pPr lvl="3" rtl="0">
              <a:spcBef>
                <a:spcPts val="0"/>
              </a:spcBef>
              <a:buSzPct val="100000"/>
              <a:defRPr sz="5200"/>
            </a:lvl4pPr>
            <a:lvl5pPr lvl="4" rtl="0">
              <a:spcBef>
                <a:spcPts val="0"/>
              </a:spcBef>
              <a:buSzPct val="100000"/>
              <a:defRPr sz="5200"/>
            </a:lvl5pPr>
            <a:lvl6pPr lvl="5" rtl="0">
              <a:spcBef>
                <a:spcPts val="0"/>
              </a:spcBef>
              <a:buSzPct val="100000"/>
              <a:defRPr sz="5200"/>
            </a:lvl6pPr>
            <a:lvl7pPr lvl="6" rtl="0">
              <a:spcBef>
                <a:spcPts val="0"/>
              </a:spcBef>
              <a:buSzPct val="100000"/>
              <a:defRPr sz="5200"/>
            </a:lvl7pPr>
            <a:lvl8pPr lvl="7" rtl="0">
              <a:spcBef>
                <a:spcPts val="0"/>
              </a:spcBef>
              <a:buSzPct val="100000"/>
              <a:defRPr sz="5200"/>
            </a:lvl8pPr>
            <a:lvl9pPr lvl="8" rtl="0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ubTitle" idx="1"/>
          </p:nvPr>
        </p:nvSpPr>
        <p:spPr>
          <a:xfrm>
            <a:off x="1351100" y="2485801"/>
            <a:ext cx="5832600" cy="78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1800">
                <a:solidFill>
                  <a:srgbClr val="FFFFFF"/>
                </a:solidFill>
                <a:highlight>
                  <a:srgbClr val="000000"/>
                </a:highlight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1800">
                <a:solidFill>
                  <a:srgbClr val="FFFFFF"/>
                </a:solidFill>
                <a:highlight>
                  <a:srgbClr val="000000"/>
                </a:highlight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1800">
                <a:solidFill>
                  <a:srgbClr val="FFFFFF"/>
                </a:solidFill>
                <a:highlight>
                  <a:srgbClr val="000000"/>
                </a:highlight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1800">
                <a:solidFill>
                  <a:srgbClr val="FFFFFF"/>
                </a:solidFill>
                <a:highlight>
                  <a:srgbClr val="000000"/>
                </a:highlight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1800">
                <a:solidFill>
                  <a:srgbClr val="FFFFFF"/>
                </a:solidFill>
                <a:highlight>
                  <a:srgbClr val="000000"/>
                </a:highlight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1800">
                <a:solidFill>
                  <a:srgbClr val="FFFFFF"/>
                </a:solidFill>
                <a:highlight>
                  <a:srgbClr val="000000"/>
                </a:highlight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1800">
                <a:solidFill>
                  <a:srgbClr val="FFFFFF"/>
                </a:solidFill>
                <a:highlight>
                  <a:srgbClr val="000000"/>
                </a:highlight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1800">
                <a:solidFill>
                  <a:srgbClr val="FFFFFF"/>
                </a:solidFill>
                <a:highlight>
                  <a:srgbClr val="000000"/>
                </a:highlight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1800">
                <a:solidFill>
                  <a:srgbClr val="FFFFFF"/>
                </a:solidFill>
                <a:highlight>
                  <a:srgbClr val="000000"/>
                </a:highlight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Shape 28" descr="elegant_gradien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2523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Shape 29"/>
          <p:cNvSpPr/>
          <p:nvPr/>
        </p:nvSpPr>
        <p:spPr>
          <a:xfrm>
            <a:off x="515675" y="780975"/>
            <a:ext cx="2616300" cy="2299050"/>
          </a:xfrm>
          <a:custGeom>
            <a:avLst/>
            <a:gdLst/>
            <a:ahLst/>
            <a:cxnLst/>
            <a:rect l="0" t="0" r="0" b="0"/>
            <a:pathLst>
              <a:path w="104652" h="91962" extrusionOk="0">
                <a:moveTo>
                  <a:pt x="13884" y="0"/>
                </a:moveTo>
                <a:lnTo>
                  <a:pt x="104652" y="0"/>
                </a:lnTo>
                <a:lnTo>
                  <a:pt x="104652" y="91962"/>
                </a:lnTo>
                <a:lnTo>
                  <a:pt x="13884" y="91962"/>
                </a:lnTo>
                <a:lnTo>
                  <a:pt x="13884" y="26275"/>
                </a:lnTo>
                <a:lnTo>
                  <a:pt x="0" y="12391"/>
                </a:lnTo>
                <a:lnTo>
                  <a:pt x="13884" y="12391"/>
                </a:lnTo>
                <a:close/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miter/>
            <a:headEnd type="none" w="lg" len="lg"/>
            <a:tailEnd type="none" w="lg" len="lg"/>
          </a:ln>
        </p:spPr>
      </p:sp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1101500" y="1048150"/>
            <a:ext cx="1836300" cy="1907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3604900" y="992250"/>
            <a:ext cx="2466600" cy="3933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buSzPct val="100000"/>
              <a:defRPr sz="1800"/>
            </a:lvl4pPr>
            <a:lvl5pPr lvl="4">
              <a:spcBef>
                <a:spcPts val="0"/>
              </a:spcBef>
              <a:buSzPct val="100000"/>
              <a:defRPr sz="1800"/>
            </a:lvl5pPr>
            <a:lvl6pPr lvl="5">
              <a:spcBef>
                <a:spcPts val="0"/>
              </a:spcBef>
              <a:buSzPct val="100000"/>
              <a:defRPr sz="1800"/>
            </a:lvl6pPr>
            <a:lvl7pPr lvl="6">
              <a:spcBef>
                <a:spcPts val="0"/>
              </a:spcBef>
              <a:buSzPct val="100000"/>
              <a:defRPr sz="1800"/>
            </a:lvl7pPr>
            <a:lvl8pPr lvl="7">
              <a:spcBef>
                <a:spcPts val="0"/>
              </a:spcBef>
              <a:buSzPct val="100000"/>
              <a:defRPr sz="1800"/>
            </a:lvl8pPr>
            <a:lvl9pPr lvl="8">
              <a:spcBef>
                <a:spcPts val="0"/>
              </a:spcBef>
              <a:buSzPct val="100000"/>
              <a:defRPr sz="18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2"/>
          </p:nvPr>
        </p:nvSpPr>
        <p:spPr>
          <a:xfrm>
            <a:off x="6220100" y="992250"/>
            <a:ext cx="2466599" cy="3933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buSzPct val="100000"/>
              <a:defRPr sz="1800"/>
            </a:lvl4pPr>
            <a:lvl5pPr lvl="4">
              <a:spcBef>
                <a:spcPts val="0"/>
              </a:spcBef>
              <a:buSzPct val="100000"/>
              <a:defRPr sz="1800"/>
            </a:lvl5pPr>
            <a:lvl6pPr lvl="5">
              <a:spcBef>
                <a:spcPts val="0"/>
              </a:spcBef>
              <a:buSzPct val="100000"/>
              <a:defRPr sz="1800"/>
            </a:lvl6pPr>
            <a:lvl7pPr lvl="6">
              <a:spcBef>
                <a:spcPts val="0"/>
              </a:spcBef>
              <a:buSzPct val="100000"/>
              <a:defRPr sz="1800"/>
            </a:lvl7pPr>
            <a:lvl8pPr lvl="7">
              <a:spcBef>
                <a:spcPts val="0"/>
              </a:spcBef>
              <a:buSzPct val="100000"/>
              <a:defRPr sz="1800"/>
            </a:lvl8pPr>
            <a:lvl9pPr lvl="8">
              <a:spcBef>
                <a:spcPts val="0"/>
              </a:spcBef>
              <a:buSzPct val="100000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background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520300" y="505425"/>
            <a:ext cx="8049125" cy="4132625"/>
          </a:xfrm>
          <a:custGeom>
            <a:avLst/>
            <a:gdLst/>
            <a:ahLst/>
            <a:cxnLst/>
            <a:rect l="0" t="0" r="0" b="0"/>
            <a:pathLst>
              <a:path w="321965" h="165305" extrusionOk="0">
                <a:moveTo>
                  <a:pt x="17881" y="0"/>
                </a:moveTo>
                <a:lnTo>
                  <a:pt x="321965" y="0"/>
                </a:lnTo>
                <a:lnTo>
                  <a:pt x="321965" y="165305"/>
                </a:lnTo>
                <a:lnTo>
                  <a:pt x="17881" y="165305"/>
                </a:lnTo>
                <a:lnTo>
                  <a:pt x="18032" y="39617"/>
                </a:lnTo>
                <a:lnTo>
                  <a:pt x="0" y="22299"/>
                </a:lnTo>
                <a:lnTo>
                  <a:pt x="17881" y="22272"/>
                </a:lnTo>
                <a:close/>
              </a:path>
            </a:pathLst>
          </a:custGeom>
          <a:noFill/>
          <a:ln w="76200" cap="flat" cmpd="sng">
            <a:solidFill>
              <a:srgbClr val="FFFFFF"/>
            </a:solidFill>
            <a:prstDash val="solid"/>
            <a:miter/>
            <a:headEnd type="none" w="lg" len="lg"/>
            <a:tailEnd type="none" w="lg" len="lg"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Shape 51" descr="elegant_gradien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76799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Shape 52"/>
          <p:cNvSpPr/>
          <p:nvPr/>
        </p:nvSpPr>
        <p:spPr>
          <a:xfrm>
            <a:off x="367900" y="505425"/>
            <a:ext cx="8049125" cy="4132625"/>
          </a:xfrm>
          <a:custGeom>
            <a:avLst/>
            <a:gdLst/>
            <a:ahLst/>
            <a:cxnLst/>
            <a:rect l="0" t="0" r="0" b="0"/>
            <a:pathLst>
              <a:path w="321965" h="165305" extrusionOk="0">
                <a:moveTo>
                  <a:pt x="17881" y="0"/>
                </a:moveTo>
                <a:lnTo>
                  <a:pt x="321965" y="0"/>
                </a:lnTo>
                <a:lnTo>
                  <a:pt x="321965" y="165305"/>
                </a:lnTo>
                <a:lnTo>
                  <a:pt x="17881" y="165305"/>
                </a:lnTo>
                <a:lnTo>
                  <a:pt x="18032" y="39617"/>
                </a:lnTo>
                <a:lnTo>
                  <a:pt x="0" y="22299"/>
                </a:lnTo>
                <a:lnTo>
                  <a:pt x="17881" y="22272"/>
                </a:lnTo>
                <a:close/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miter/>
            <a:headEnd type="none" w="lg" len="lg"/>
            <a:tailEnd type="none" w="lg" len="lg"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hape 18" descr="elegant_gradien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76799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Shape 19"/>
          <p:cNvSpPr/>
          <p:nvPr/>
        </p:nvSpPr>
        <p:spPr>
          <a:xfrm>
            <a:off x="367900" y="505425"/>
            <a:ext cx="8049125" cy="4132625"/>
          </a:xfrm>
          <a:custGeom>
            <a:avLst/>
            <a:gdLst/>
            <a:ahLst/>
            <a:cxnLst/>
            <a:rect l="0" t="0" r="0" b="0"/>
            <a:pathLst>
              <a:path w="321965" h="165305" extrusionOk="0">
                <a:moveTo>
                  <a:pt x="17881" y="0"/>
                </a:moveTo>
                <a:lnTo>
                  <a:pt x="321965" y="0"/>
                </a:lnTo>
                <a:lnTo>
                  <a:pt x="321965" y="165305"/>
                </a:lnTo>
                <a:lnTo>
                  <a:pt x="17881" y="165305"/>
                </a:lnTo>
                <a:lnTo>
                  <a:pt x="18032" y="39617"/>
                </a:lnTo>
                <a:lnTo>
                  <a:pt x="0" y="22299"/>
                </a:lnTo>
                <a:lnTo>
                  <a:pt x="17881" y="22272"/>
                </a:lnTo>
                <a:close/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miter/>
            <a:headEnd type="none" w="lg" len="lg"/>
            <a:tailEnd type="none" w="lg" len="lg"/>
          </a:ln>
        </p:spPr>
      </p:sp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1910424" y="1051950"/>
            <a:ext cx="5321400" cy="819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buFont typeface="Abril Fatface"/>
              <a:defRPr sz="3400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rtl="0">
              <a:spcBef>
                <a:spcPts val="0"/>
              </a:spcBef>
              <a:buSzPct val="100000"/>
              <a:buFont typeface="Abril Fatface"/>
              <a:defRPr sz="3400"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buSzPct val="100000"/>
              <a:buFont typeface="Abril Fatface"/>
              <a:defRPr sz="3400"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buSzPct val="100000"/>
              <a:buFont typeface="Abril Fatface"/>
              <a:defRPr sz="3400"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buSzPct val="100000"/>
              <a:buFont typeface="Abril Fatface"/>
              <a:defRPr sz="3400"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buSzPct val="100000"/>
              <a:buFont typeface="Abril Fatface"/>
              <a:defRPr sz="3400"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buSzPct val="100000"/>
              <a:buFont typeface="Abril Fatface"/>
              <a:defRPr sz="3400"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buSzPct val="100000"/>
              <a:buFont typeface="Abril Fatface"/>
              <a:defRPr sz="3400"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>
              <a:spcBef>
                <a:spcPts val="0"/>
              </a:spcBef>
              <a:buSzPct val="100000"/>
              <a:buFont typeface="Abril Fatface"/>
              <a:defRPr sz="3400"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/>
          <p:nvPr/>
        </p:nvSpPr>
        <p:spPr>
          <a:xfrm>
            <a:off x="814275" y="892575"/>
            <a:ext cx="1708800" cy="653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7200" b="1" dirty="0">
                <a:latin typeface="Raleway"/>
                <a:ea typeface="Raleway"/>
                <a:cs typeface="Raleway"/>
                <a:sym typeface="Raleway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4201839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101500" y="1048150"/>
            <a:ext cx="1836300" cy="1907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>
              <a:spcBef>
                <a:spcPts val="0"/>
              </a:spcBef>
              <a:buSzPct val="1000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>
              <a:spcBef>
                <a:spcPts val="0"/>
              </a:spcBef>
              <a:buSzPct val="1000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>
              <a:spcBef>
                <a:spcPts val="0"/>
              </a:spcBef>
              <a:buSzPct val="1000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>
              <a:spcBef>
                <a:spcPts val="0"/>
              </a:spcBef>
              <a:buSzPct val="1000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>
              <a:spcBef>
                <a:spcPts val="0"/>
              </a:spcBef>
              <a:buSzPct val="1000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>
              <a:spcBef>
                <a:spcPts val="0"/>
              </a:spcBef>
              <a:buSzPct val="1000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>
              <a:spcBef>
                <a:spcPts val="0"/>
              </a:spcBef>
              <a:buSzPct val="1000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>
              <a:spcBef>
                <a:spcPts val="0"/>
              </a:spcBef>
              <a:buSzPct val="1000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112850" y="599950"/>
            <a:ext cx="4016100" cy="3575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600"/>
              </a:spcBef>
              <a:buClr>
                <a:srgbClr val="C0CAFC"/>
              </a:buClr>
              <a:buSzPct val="100000"/>
              <a:buFont typeface="Raleway"/>
              <a:buChar char="▫"/>
              <a:defRPr sz="22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480"/>
              </a:spcBef>
              <a:buClr>
                <a:srgbClr val="BDECE5"/>
              </a:buClr>
              <a:buSzPct val="100000"/>
              <a:buFont typeface="Raleway"/>
              <a:buChar char="◦"/>
              <a:defRPr sz="22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480"/>
              </a:spcBef>
              <a:buSzPct val="100000"/>
              <a:buFont typeface="Raleway"/>
              <a:defRPr sz="22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360"/>
              </a:spcBef>
              <a:buSzPct val="100000"/>
              <a:buFont typeface="Raleway"/>
              <a:defRPr sz="22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360"/>
              </a:spcBef>
              <a:buSzPct val="100000"/>
              <a:buFont typeface="Raleway"/>
              <a:defRPr sz="22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360"/>
              </a:spcBef>
              <a:buSzPct val="100000"/>
              <a:buFont typeface="Raleway"/>
              <a:defRPr sz="22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360"/>
              </a:spcBef>
              <a:buSzPct val="100000"/>
              <a:buFont typeface="Raleway"/>
              <a:defRPr sz="22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360"/>
              </a:spcBef>
              <a:buSzPct val="100000"/>
              <a:buFont typeface="Raleway"/>
              <a:defRPr sz="22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360"/>
              </a:spcBef>
              <a:buSzPct val="100000"/>
              <a:buFont typeface="Raleway"/>
              <a:defRPr sz="2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6" r:id="rId4"/>
    <p:sldLayoutId id="2147483657" r:id="rId5"/>
    <p:sldLayoutId id="2147483659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ctrTitle"/>
          </p:nvPr>
        </p:nvSpPr>
        <p:spPr>
          <a:xfrm>
            <a:off x="1339025" y="848825"/>
            <a:ext cx="5838600" cy="1159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-US" sz="3600" b="1" dirty="0"/>
              <a:t>Child Maltreatment between Knowledge, Attitude and Beliefs Among Saudi Pediatricians </a:t>
            </a:r>
            <a:r>
              <a:rPr lang="en-US" sz="3600" b="1" dirty="0" smtClean="0"/>
              <a:t>and </a:t>
            </a:r>
            <a:br>
              <a:rPr lang="en-US" sz="3600" b="1" dirty="0" smtClean="0"/>
            </a:br>
            <a:r>
              <a:rPr lang="en-US" sz="3600" b="1" dirty="0" smtClean="0"/>
              <a:t>Medical </a:t>
            </a:r>
            <a:r>
              <a:rPr lang="en-US" sz="3600" b="1" dirty="0"/>
              <a:t>Students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6311075" y="2695635"/>
            <a:ext cx="1284433" cy="1788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  <a:buClr>
                <a:srgbClr val="000000"/>
              </a:buClr>
              <a:buSzPct val="61111"/>
            </a:pPr>
            <a:r>
              <a:rPr lang="en-US" sz="1050" dirty="0" err="1" smtClean="0">
                <a:latin typeface="Raleway" panose="020B0604020202020204" charset="0"/>
                <a:ea typeface="Raleway"/>
                <a:cs typeface="Raleway"/>
                <a:sym typeface="Quattrocento Sans"/>
              </a:rPr>
              <a:t>Yossef</a:t>
            </a:r>
            <a:r>
              <a:rPr lang="en-US" sz="1050" dirty="0" smtClean="0">
                <a:latin typeface="Raleway" panose="020B0604020202020204" charset="0"/>
                <a:ea typeface="Raleway"/>
                <a:cs typeface="Raleway"/>
                <a:sym typeface="Quattrocento Sans"/>
              </a:rPr>
              <a:t> </a:t>
            </a:r>
            <a:r>
              <a:rPr lang="en-US" sz="1050" dirty="0" smtClean="0">
                <a:latin typeface="Raleway" panose="020B0604020202020204" charset="0"/>
                <a:ea typeface="Raleway"/>
                <a:cs typeface="Raleway"/>
                <a:sym typeface="Quattrocento Sans"/>
              </a:rPr>
              <a:t>Alnasser </a:t>
            </a:r>
            <a:r>
              <a:rPr lang="en-US" sz="1050" dirty="0">
                <a:latin typeface="Raleway" panose="020B0604020202020204" charset="0"/>
                <a:ea typeface="Raleway"/>
                <a:cs typeface="Raleway"/>
                <a:sym typeface="Quattrocento Sans"/>
              </a:rPr>
              <a:t>Amani </a:t>
            </a:r>
            <a:r>
              <a:rPr lang="en-US" sz="1050" dirty="0" smtClean="0">
                <a:latin typeface="Raleway" panose="020B0604020202020204" charset="0"/>
                <a:ea typeface="Raleway"/>
                <a:cs typeface="Raleway"/>
                <a:sym typeface="Quattrocento Sans"/>
              </a:rPr>
              <a:t>Albijadi </a:t>
            </a:r>
            <a:r>
              <a:rPr lang="en-US" sz="1050" dirty="0">
                <a:latin typeface="Raleway" panose="020B0604020202020204" charset="0"/>
                <a:ea typeface="Raleway"/>
                <a:cs typeface="Raleway"/>
                <a:sym typeface="Quattrocento Sans"/>
              </a:rPr>
              <a:t>Waad </a:t>
            </a:r>
            <a:r>
              <a:rPr lang="en-US" sz="1050" dirty="0" smtClean="0">
                <a:latin typeface="Raleway" panose="020B0604020202020204" charset="0"/>
                <a:ea typeface="Raleway"/>
                <a:cs typeface="Raleway"/>
                <a:sym typeface="Quattrocento Sans"/>
              </a:rPr>
              <a:t>Abdullah </a:t>
            </a:r>
            <a:r>
              <a:rPr lang="en-US" sz="1050" dirty="0">
                <a:latin typeface="Raleway" panose="020B0604020202020204" charset="0"/>
                <a:ea typeface="Raleway"/>
                <a:cs typeface="Raleway"/>
                <a:sym typeface="Quattrocento Sans"/>
              </a:rPr>
              <a:t>Dana </a:t>
            </a:r>
            <a:r>
              <a:rPr lang="en-US" sz="1050" dirty="0" smtClean="0">
                <a:latin typeface="Raleway" panose="020B0604020202020204" charset="0"/>
                <a:ea typeface="Raleway"/>
                <a:cs typeface="Raleway"/>
                <a:sym typeface="Quattrocento Sans"/>
              </a:rPr>
              <a:t>Aldabeeb </a:t>
            </a:r>
            <a:r>
              <a:rPr lang="en-US" sz="1050" dirty="0">
                <a:latin typeface="Raleway" panose="020B0604020202020204" charset="0"/>
                <a:ea typeface="Raleway"/>
                <a:cs typeface="Raleway"/>
                <a:sym typeface="Quattrocento Sans"/>
              </a:rPr>
              <a:t>Alanoud </a:t>
            </a:r>
            <a:r>
              <a:rPr lang="en-US" sz="1050" dirty="0" smtClean="0">
                <a:latin typeface="Raleway" panose="020B0604020202020204" charset="0"/>
                <a:ea typeface="Raleway"/>
                <a:cs typeface="Raleway"/>
                <a:sym typeface="Quattrocento Sans"/>
              </a:rPr>
              <a:t>Alomar </a:t>
            </a:r>
            <a:r>
              <a:rPr lang="en-US" sz="1050" dirty="0" smtClean="0">
                <a:latin typeface="Raleway" panose="020B0604020202020204" charset="0"/>
                <a:ea typeface="Raleway"/>
                <a:cs typeface="Raleway"/>
                <a:sym typeface="Quattrocento Sans"/>
              </a:rPr>
              <a:t>Sara </a:t>
            </a:r>
            <a:r>
              <a:rPr lang="en-US" sz="1050" dirty="0" err="1" smtClean="0">
                <a:latin typeface="Raleway" panose="020B0604020202020204" charset="0"/>
                <a:ea typeface="Raleway"/>
                <a:cs typeface="Raleway"/>
                <a:sym typeface="Quattrocento Sans"/>
              </a:rPr>
              <a:t>Alsiddiqi</a:t>
            </a:r>
            <a:r>
              <a:rPr lang="en-US" sz="1050" dirty="0" smtClean="0">
                <a:latin typeface="Raleway" panose="020B0604020202020204" charset="0"/>
                <a:ea typeface="Raleway"/>
                <a:cs typeface="Raleway"/>
                <a:sym typeface="Quattrocento Sans"/>
              </a:rPr>
              <a:t> </a:t>
            </a:r>
            <a:r>
              <a:rPr lang="en-US" sz="1050" dirty="0" err="1" smtClean="0">
                <a:latin typeface="Raleway" panose="020B0604020202020204" charset="0"/>
                <a:ea typeface="Raleway"/>
                <a:cs typeface="Raleway"/>
                <a:sym typeface="Quattrocento Sans"/>
              </a:rPr>
              <a:t>Yara</a:t>
            </a:r>
            <a:r>
              <a:rPr lang="en-US" sz="1050" dirty="0" smtClean="0">
                <a:latin typeface="Raleway" panose="020B0604020202020204" charset="0"/>
                <a:ea typeface="Raleway"/>
                <a:cs typeface="Raleway"/>
                <a:sym typeface="Quattrocento Sans"/>
              </a:rPr>
              <a:t> </a:t>
            </a:r>
            <a:r>
              <a:rPr lang="en-US" sz="1050" dirty="0">
                <a:latin typeface="Raleway" panose="020B0604020202020204" charset="0"/>
                <a:ea typeface="Raleway"/>
                <a:cs typeface="Raleway"/>
                <a:sym typeface="Quattrocento Sans"/>
              </a:rPr>
              <a:t>Alsalloum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986319" y="1007053"/>
            <a:ext cx="2003460" cy="182861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dirty="0" smtClean="0"/>
              <a:t>Introduction &amp;</a:t>
            </a:r>
            <a:br>
              <a:rPr lang="en" dirty="0" smtClean="0"/>
            </a:br>
            <a:r>
              <a:rPr lang="en" dirty="0" smtClean="0"/>
              <a:t>Rationale</a:t>
            </a:r>
            <a:endParaRPr lang="e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4899" y="992250"/>
            <a:ext cx="5190757" cy="3933000"/>
          </a:xfrm>
        </p:spPr>
        <p:txBody>
          <a:bodyPr/>
          <a:lstStyle/>
          <a:p>
            <a:pPr indent="174625"/>
            <a:r>
              <a:rPr lang="en-US" b="1" dirty="0">
                <a:highlight>
                  <a:srgbClr val="BDECE5"/>
                </a:highlight>
              </a:rPr>
              <a:t>Child maltreatment</a:t>
            </a:r>
            <a:r>
              <a:rPr lang="en-US" b="1" dirty="0"/>
              <a:t> </a:t>
            </a:r>
            <a:r>
              <a:rPr lang="en-US" dirty="0"/>
              <a:t>is the abuse and neglect that occurs in children under 18 years of </a:t>
            </a:r>
            <a:r>
              <a:rPr lang="en-US" dirty="0" smtClean="0"/>
              <a:t>age.</a:t>
            </a:r>
          </a:p>
          <a:p>
            <a:pPr>
              <a:buNone/>
            </a:pPr>
            <a:endParaRPr lang="en-US" dirty="0" smtClean="0"/>
          </a:p>
          <a:p>
            <a:pPr indent="174625"/>
            <a:r>
              <a:rPr lang="en-US" dirty="0"/>
              <a:t>In Saudi Arabia, the first case of child </a:t>
            </a:r>
            <a:r>
              <a:rPr lang="en-US" dirty="0" smtClean="0"/>
              <a:t>abuse was </a:t>
            </a:r>
            <a:r>
              <a:rPr lang="en-US" dirty="0"/>
              <a:t>identified in </a:t>
            </a:r>
            <a:r>
              <a:rPr lang="en-US" dirty="0" smtClean="0"/>
              <a:t>1990.</a:t>
            </a:r>
          </a:p>
          <a:p>
            <a:pPr indent="174625"/>
            <a:endParaRPr lang="en-US" dirty="0"/>
          </a:p>
          <a:p>
            <a:pPr indent="174625"/>
            <a:r>
              <a:rPr lang="en-US" dirty="0"/>
              <a:t>Child maltreatment is not included in many medical schools and pediatric residency curriculums, which might limit knowledge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and </a:t>
            </a:r>
            <a:r>
              <a:rPr lang="en-US" dirty="0"/>
              <a:t>spread </a:t>
            </a:r>
            <a:r>
              <a:rPr lang="en-US" dirty="0" smtClean="0"/>
              <a:t>misconceptions.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986319" y="1007053"/>
            <a:ext cx="2003460" cy="182861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/>
            <a:r>
              <a:rPr lang="en" dirty="0"/>
              <a:t>Objectives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4900" y="992250"/>
            <a:ext cx="4439643" cy="3933000"/>
          </a:xfrm>
        </p:spPr>
        <p:txBody>
          <a:bodyPr/>
          <a:lstStyle/>
          <a:p>
            <a:pPr indent="174625" algn="just"/>
            <a:r>
              <a:rPr lang="en-US" b="1" dirty="0" smtClean="0"/>
              <a:t>To quantify </a:t>
            </a:r>
            <a:r>
              <a:rPr lang="en-US" dirty="0" smtClean="0"/>
              <a:t>level </a:t>
            </a:r>
            <a:r>
              <a:rPr lang="en-US" dirty="0"/>
              <a:t>of knowledge and acceptance of child maltreatment </a:t>
            </a:r>
            <a:r>
              <a:rPr lang="en-US" dirty="0" smtClean="0"/>
              <a:t>definitions.</a:t>
            </a:r>
          </a:p>
          <a:p>
            <a:pPr indent="174625" algn="just"/>
            <a:endParaRPr lang="en-US" dirty="0"/>
          </a:p>
          <a:p>
            <a:pPr indent="174625" algn="just"/>
            <a:r>
              <a:rPr lang="en-US" b="1" dirty="0" smtClean="0"/>
              <a:t>To explore </a:t>
            </a:r>
            <a:r>
              <a:rPr lang="en-US" dirty="0"/>
              <a:t>how do Saudi medical students, trainees and pediatricians feel about child maltreatment and </a:t>
            </a:r>
            <a:r>
              <a:rPr lang="en-US" dirty="0" smtClean="0"/>
              <a:t>reporting.</a:t>
            </a:r>
            <a:endParaRPr lang="en-US" dirty="0"/>
          </a:p>
          <a:p>
            <a:pPr indent="174625" algn="just"/>
            <a:endParaRPr lang="en-US" dirty="0"/>
          </a:p>
          <a:p>
            <a:pPr indent="174625" algn="just"/>
            <a:r>
              <a:rPr lang="en-US" b="1" dirty="0" smtClean="0"/>
              <a:t>To investigate </a:t>
            </a:r>
            <a:r>
              <a:rPr lang="en-US" dirty="0"/>
              <a:t>impact of religion and traditions on beliefs toward child maltreatment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99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ctrTitle" idx="4294967295"/>
          </p:nvPr>
        </p:nvSpPr>
        <p:spPr>
          <a:xfrm>
            <a:off x="1337375" y="821350"/>
            <a:ext cx="3765900" cy="1159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4800" dirty="0" smtClean="0"/>
              <a:t>Hypothesis</a:t>
            </a:r>
            <a:endParaRPr lang="en" sz="4800" dirty="0"/>
          </a:p>
        </p:txBody>
      </p:sp>
      <p:sp>
        <p:nvSpPr>
          <p:cNvPr id="96" name="Shape 96"/>
          <p:cNvSpPr txBox="1">
            <a:spLocks noGrp="1"/>
          </p:cNvSpPr>
          <p:nvPr>
            <p:ph type="subTitle" idx="4294967295"/>
          </p:nvPr>
        </p:nvSpPr>
        <p:spPr>
          <a:xfrm>
            <a:off x="1337376" y="1894062"/>
            <a:ext cx="6087994" cy="132252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342900" indent="-342900" algn="just">
              <a:spcBef>
                <a:spcPts val="0"/>
              </a:spcBef>
            </a:pPr>
            <a:r>
              <a:rPr lang="en-US" sz="1800" b="1" dirty="0" smtClean="0"/>
              <a:t>We </a:t>
            </a:r>
            <a:r>
              <a:rPr lang="en-US" sz="1800" b="1" dirty="0"/>
              <a:t>hypothesize </a:t>
            </a:r>
            <a:r>
              <a:rPr lang="en-US" sz="1800" dirty="0"/>
              <a:t>that medical students and pediatric trainees have limited knowledge, oblivious attitude and misbeliefs regarding child maltreatment in comparison to experienced pediatricians. </a:t>
            </a:r>
            <a:endParaRPr lang="en-US" sz="1800" dirty="0" smtClean="0"/>
          </a:p>
          <a:p>
            <a:pPr marL="342900" indent="-342900" algn="just">
              <a:spcBef>
                <a:spcPts val="0"/>
              </a:spcBef>
            </a:pPr>
            <a:endParaRPr lang="en-US" sz="1800" dirty="0" smtClean="0"/>
          </a:p>
          <a:p>
            <a:pPr marL="342900" indent="-342900" algn="just">
              <a:spcBef>
                <a:spcPts val="0"/>
              </a:spcBef>
            </a:pPr>
            <a:r>
              <a:rPr lang="en-US" sz="1800" dirty="0" smtClean="0"/>
              <a:t>On </a:t>
            </a:r>
            <a:r>
              <a:rPr lang="en-US" sz="1800" dirty="0"/>
              <a:t>the other hand, medical students and trainees might hold higher motives and willingness to learn about child maltreatment and their consequences</a:t>
            </a:r>
            <a:r>
              <a:rPr lang="en-US" sz="2000" dirty="0"/>
              <a:t>. </a:t>
            </a:r>
            <a:endParaRPr lang="en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986319" y="1007053"/>
            <a:ext cx="2003460" cy="182861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dirty="0" smtClean="0"/>
              <a:t>Methods</a:t>
            </a:r>
            <a:endParaRPr lang="e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76324" y="992250"/>
            <a:ext cx="5190757" cy="3933000"/>
          </a:xfrm>
        </p:spPr>
        <p:txBody>
          <a:bodyPr/>
          <a:lstStyle/>
          <a:p>
            <a:pPr marL="457200" lvl="0" indent="-228600"/>
            <a:r>
              <a:rPr lang="en-US" dirty="0" smtClean="0"/>
              <a:t>Quantitative</a:t>
            </a:r>
            <a:r>
              <a:rPr lang="en-US" dirty="0"/>
              <a:t>, observational, cross-sectional study</a:t>
            </a:r>
            <a:r>
              <a:rPr lang="en-US" dirty="0" smtClean="0"/>
              <a:t>.</a:t>
            </a:r>
          </a:p>
          <a:p>
            <a:pPr marL="457200" lvl="0" indent="-228600"/>
            <a:endParaRPr lang="en-US" dirty="0"/>
          </a:p>
          <a:p>
            <a:pPr marL="457200" lvl="0" indent="-228600"/>
            <a:r>
              <a:rPr lang="en-US" b="1" dirty="0"/>
              <a:t>Inclusion </a:t>
            </a:r>
            <a:r>
              <a:rPr lang="en-US" b="1" dirty="0" smtClean="0"/>
              <a:t>criteria:</a:t>
            </a:r>
            <a:r>
              <a:rPr lang="en-US" dirty="0" smtClean="0"/>
              <a:t> pediatricians</a:t>
            </a:r>
            <a:r>
              <a:rPr lang="en-US" dirty="0"/>
              <a:t>, pediatrics’ trainees and medical students in different areas of pediatric </a:t>
            </a:r>
            <a:r>
              <a:rPr lang="en-US" dirty="0" smtClean="0"/>
              <a:t>services in King </a:t>
            </a:r>
            <a:r>
              <a:rPr lang="en-US" dirty="0"/>
              <a:t>Saud University Medical City. </a:t>
            </a:r>
          </a:p>
          <a:p>
            <a:pPr marL="228600" lvl="0">
              <a:buNone/>
            </a:pPr>
            <a:endParaRPr lang="en-US" dirty="0"/>
          </a:p>
          <a:p>
            <a:pPr marL="457200" lvl="0" indent="-228600">
              <a:spcAft>
                <a:spcPts val="1000"/>
              </a:spcAft>
            </a:pPr>
            <a:r>
              <a:rPr lang="en-US" dirty="0"/>
              <a:t>Informed consent was obtained by stating the purpose </a:t>
            </a:r>
            <a:r>
              <a:rPr lang="en-US" dirty="0" smtClean="0"/>
              <a:t>of </a:t>
            </a:r>
            <a:r>
              <a:rPr lang="en-US" dirty="0"/>
              <a:t>the study and assured the confidentiality of the responses.</a:t>
            </a:r>
          </a:p>
        </p:txBody>
      </p:sp>
    </p:spTree>
    <p:extLst>
      <p:ext uri="{BB962C8B-B14F-4D97-AF65-F5344CB8AC3E}">
        <p14:creationId xmlns:p14="http://schemas.microsoft.com/office/powerpoint/2010/main" val="24909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986319" y="1007053"/>
            <a:ext cx="2003460" cy="182861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dirty="0" smtClean="0"/>
              <a:t>Methods</a:t>
            </a:r>
            <a:endParaRPr lang="e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4899" y="992250"/>
            <a:ext cx="5190757" cy="3933000"/>
          </a:xfrm>
        </p:spPr>
        <p:txBody>
          <a:bodyPr/>
          <a:lstStyle/>
          <a:p>
            <a:pPr lvl="0">
              <a:spcAft>
                <a:spcPts val="1800"/>
              </a:spcAft>
              <a:buNone/>
            </a:pPr>
            <a:r>
              <a:rPr lang="en-US" b="1" dirty="0">
                <a:highlight>
                  <a:srgbClr val="BDECE5"/>
                </a:highlight>
              </a:rPr>
              <a:t>Data Collection</a:t>
            </a:r>
            <a:r>
              <a:rPr lang="en-US" dirty="0"/>
              <a:t> using self-administered </a:t>
            </a:r>
            <a:r>
              <a:rPr lang="en-US" dirty="0" smtClean="0"/>
              <a:t>online questionnaires in English which included</a:t>
            </a:r>
          </a:p>
          <a:p>
            <a:pPr marL="457200" lvl="0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Socio-demographic </a:t>
            </a:r>
            <a:r>
              <a:rPr lang="en-US" dirty="0"/>
              <a:t>characteristics</a:t>
            </a:r>
            <a:r>
              <a:rPr lang="en-US" dirty="0" smtClean="0"/>
              <a:t>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dirty="0" smtClean="0"/>
              <a:t>Questions to assess the</a:t>
            </a:r>
            <a:r>
              <a:rPr lang="en-US" dirty="0"/>
              <a:t> level of knowledge and acceptance of child </a:t>
            </a:r>
            <a:r>
              <a:rPr lang="en-US" dirty="0" smtClean="0"/>
              <a:t>maltreatment.</a:t>
            </a:r>
          </a:p>
          <a:p>
            <a:pPr marL="457200" indent="-457200"/>
            <a:endParaRPr lang="en-US" dirty="0" smtClean="0"/>
          </a:p>
          <a:p>
            <a:pPr marL="457200" indent="-457200"/>
            <a:r>
              <a:rPr lang="en-US" dirty="0" smtClean="0"/>
              <a:t>Pilot </a:t>
            </a:r>
            <a:r>
              <a:rPr lang="en-US" dirty="0"/>
              <a:t>Study</a:t>
            </a:r>
          </a:p>
        </p:txBody>
      </p:sp>
    </p:spTree>
    <p:extLst>
      <p:ext uri="{BB962C8B-B14F-4D97-AF65-F5344CB8AC3E}">
        <p14:creationId xmlns:p14="http://schemas.microsoft.com/office/powerpoint/2010/main" val="241425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3" t="13333" r="2123" b="10594"/>
          <a:stretch/>
        </p:blipFill>
        <p:spPr>
          <a:xfrm>
            <a:off x="877092" y="723019"/>
            <a:ext cx="2617671" cy="3697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7" t="14070" r="2376" b="9949"/>
          <a:stretch/>
        </p:blipFill>
        <p:spPr>
          <a:xfrm>
            <a:off x="3329014" y="723019"/>
            <a:ext cx="2608454" cy="36934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" t="13675" r="2361" b="10428"/>
          <a:stretch/>
        </p:blipFill>
        <p:spPr>
          <a:xfrm>
            <a:off x="5754020" y="725058"/>
            <a:ext cx="2606795" cy="3689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666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25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25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25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995028" y="1007053"/>
            <a:ext cx="2003460" cy="182861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dirty="0" smtClean="0"/>
              <a:t>Methods</a:t>
            </a:r>
            <a:endParaRPr lang="e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4899" y="992250"/>
            <a:ext cx="4719951" cy="3933000"/>
          </a:xfrm>
        </p:spPr>
        <p:txBody>
          <a:bodyPr/>
          <a:lstStyle/>
          <a:p>
            <a:pPr lvl="0">
              <a:spcAft>
                <a:spcPts val="1800"/>
              </a:spcAft>
              <a:buNone/>
            </a:pPr>
            <a:r>
              <a:rPr lang="en-US" b="1" dirty="0" smtClean="0">
                <a:highlight>
                  <a:srgbClr val="BDECE5"/>
                </a:highlight>
              </a:rPr>
              <a:t>Data </a:t>
            </a:r>
            <a:r>
              <a:rPr lang="en-US" b="1" dirty="0">
                <a:highlight>
                  <a:srgbClr val="BDECE5"/>
                </a:highlight>
              </a:rPr>
              <a:t>Management</a:t>
            </a:r>
          </a:p>
          <a:p>
            <a:pPr marL="285750" indent="-285750">
              <a:spcAft>
                <a:spcPts val="1800"/>
              </a:spcAft>
            </a:pPr>
            <a:r>
              <a:rPr lang="en-US" sz="1600" dirty="0"/>
              <a:t>Descriptive statistics were used to describe the </a:t>
            </a:r>
            <a:r>
              <a:rPr lang="en-US" sz="1600" dirty="0" smtClean="0"/>
              <a:t>categorical </a:t>
            </a:r>
            <a:r>
              <a:rPr lang="en-US" sz="1600" dirty="0"/>
              <a:t>variables.</a:t>
            </a:r>
          </a:p>
          <a:p>
            <a:pPr marL="285750" indent="-285750">
              <a:spcAft>
                <a:spcPts val="1800"/>
              </a:spcAft>
            </a:pPr>
            <a:r>
              <a:rPr lang="en-US" sz="1600" dirty="0"/>
              <a:t>Data was analyzed using </a:t>
            </a:r>
            <a:r>
              <a:rPr lang="en-US" sz="1600" dirty="0" smtClean="0"/>
              <a:t>SPSS version 20.0 statistical </a:t>
            </a:r>
            <a:r>
              <a:rPr lang="en-US" sz="1600" dirty="0"/>
              <a:t>software. </a:t>
            </a:r>
          </a:p>
          <a:p>
            <a:pPr marL="285750" indent="-285750">
              <a:spcAft>
                <a:spcPts val="1800"/>
              </a:spcAft>
            </a:pPr>
            <a:r>
              <a:rPr lang="en-US" sz="1600" b="1" dirty="0"/>
              <a:t>Student t-test </a:t>
            </a:r>
            <a:r>
              <a:rPr lang="en-US" sz="1600" dirty="0"/>
              <a:t>and </a:t>
            </a:r>
            <a:r>
              <a:rPr lang="en-US" sz="1600" b="1" dirty="0"/>
              <a:t>chi-squared test </a:t>
            </a:r>
            <a:r>
              <a:rPr lang="en-US" sz="1600" dirty="0"/>
              <a:t>were applied to assess </a:t>
            </a:r>
            <a:r>
              <a:rPr lang="en-US" sz="1600" dirty="0" smtClean="0"/>
              <a:t>the </a:t>
            </a:r>
            <a:r>
              <a:rPr lang="en-US" sz="1600" dirty="0"/>
              <a:t>association between categorical study and outcome variables.</a:t>
            </a:r>
          </a:p>
          <a:p>
            <a:pPr marL="285750" indent="-285750">
              <a:spcAft>
                <a:spcPts val="1800"/>
              </a:spcAft>
            </a:pPr>
            <a:r>
              <a:rPr lang="en-US" sz="1600" dirty="0" smtClean="0"/>
              <a:t>A </a:t>
            </a:r>
            <a:r>
              <a:rPr lang="en-US" sz="1600" dirty="0"/>
              <a:t>p-value of &lt;0.05 was </a:t>
            </a:r>
            <a:r>
              <a:rPr lang="en-US" sz="1600" dirty="0" smtClean="0"/>
              <a:t>considered statistically significant. 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4360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986319" y="1007053"/>
            <a:ext cx="2003460" cy="182861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dirty="0" smtClean="0"/>
              <a:t>Methods</a:t>
            </a:r>
            <a:endParaRPr lang="e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4899" y="992250"/>
            <a:ext cx="5190757" cy="3933000"/>
          </a:xfrm>
        </p:spPr>
        <p:txBody>
          <a:bodyPr/>
          <a:lstStyle/>
          <a:p>
            <a:pPr lvl="0">
              <a:spcAft>
                <a:spcPts val="1800"/>
              </a:spcAft>
              <a:buNone/>
            </a:pPr>
            <a:r>
              <a:rPr lang="en-US" b="1" dirty="0" smtClean="0">
                <a:highlight>
                  <a:srgbClr val="BDECE5"/>
                </a:highlight>
              </a:rPr>
              <a:t>Study </a:t>
            </a:r>
            <a:r>
              <a:rPr lang="en-US" b="1" dirty="0">
                <a:highlight>
                  <a:srgbClr val="BDECE5"/>
                </a:highlight>
              </a:rPr>
              <a:t>Variables</a:t>
            </a:r>
            <a:r>
              <a:rPr lang="en-US" dirty="0"/>
              <a:t> gender, level of physicians’ education and experience</a:t>
            </a:r>
          </a:p>
          <a:p>
            <a:pPr lvl="0">
              <a:spcAft>
                <a:spcPts val="1800"/>
              </a:spcAft>
              <a:buNone/>
            </a:pPr>
            <a:r>
              <a:rPr lang="en-US" b="1" dirty="0">
                <a:highlight>
                  <a:srgbClr val="BDECE5"/>
                </a:highlight>
              </a:rPr>
              <a:t>Outcome Variables</a:t>
            </a:r>
            <a:r>
              <a:rPr lang="en-US" dirty="0"/>
              <a:t> incidence of intention to report suspected cases of child abuse and neglect.</a:t>
            </a:r>
          </a:p>
        </p:txBody>
      </p:sp>
    </p:spTree>
    <p:extLst>
      <p:ext uri="{BB962C8B-B14F-4D97-AF65-F5344CB8AC3E}">
        <p14:creationId xmlns:p14="http://schemas.microsoft.com/office/powerpoint/2010/main" val="597773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ctrTitle"/>
          </p:nvPr>
        </p:nvSpPr>
        <p:spPr>
          <a:xfrm>
            <a:off x="1351100" y="1991850"/>
            <a:ext cx="5832600" cy="1159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 smtClean="0"/>
              <a:t>Results</a:t>
            </a:r>
            <a:endParaRPr lang="e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ape 45" descr="elegant_gradien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683184"/>
            <a:ext cx="9144000" cy="47234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3109845"/>
              </p:ext>
            </p:extLst>
          </p:nvPr>
        </p:nvGraphicFramePr>
        <p:xfrm>
          <a:off x="686821" y="231355"/>
          <a:ext cx="7770357" cy="4388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698731" y="4753436"/>
            <a:ext cx="37465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latin typeface="Abril Fatface" panose="020B0604020202020204" charset="0"/>
              </a:rPr>
              <a:t>Identified Risk Factors of Child Abuse</a:t>
            </a:r>
            <a:endParaRPr lang="en-US" sz="1600" dirty="0">
              <a:latin typeface="Abril Fatfac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63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5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chart seriesIdx="0" categoryIdx="5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6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chart seriesIdx="0" categoryIdx="6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7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">
                                            <p:graphicEl>
                                              <a:chart seriesIdx="0" categoryIdx="7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8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chart seriesIdx="0" categoryIdx="8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9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chart seriesIdx="0" categoryIdx="9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1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chart seriesIdx="0" categoryIdx="1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seriesEl" animBg="0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ape 45" descr="elegant_gradien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683184"/>
            <a:ext cx="9144000" cy="47234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2698731" y="4753436"/>
            <a:ext cx="37112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latin typeface="Abril Fatface" panose="020B0604020202020204" charset="0"/>
              </a:rPr>
              <a:t>Consequences </a:t>
            </a:r>
            <a:r>
              <a:rPr lang="en-US" sz="1600" dirty="0">
                <a:latin typeface="Abril Fatface" panose="020B0604020202020204" charset="0"/>
              </a:rPr>
              <a:t>of </a:t>
            </a:r>
            <a:r>
              <a:rPr lang="en-US" sz="1600" dirty="0" smtClean="0">
                <a:latin typeface="Abril Fatface" panose="020B0604020202020204" charset="0"/>
              </a:rPr>
              <a:t>Child Maltreatment </a:t>
            </a:r>
            <a:endParaRPr lang="en-US" sz="1600" dirty="0">
              <a:latin typeface="Abril Fatface" panose="020B0604020202020204" charset="0"/>
            </a:endParaRPr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1429425"/>
              </p:ext>
            </p:extLst>
          </p:nvPr>
        </p:nvGraphicFramePr>
        <p:xfrm>
          <a:off x="685800" y="212471"/>
          <a:ext cx="7772400" cy="438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8662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5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chart seriesIdx="0" categoryIdx="5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6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chart seriesIdx="0" categoryIdx="6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7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chart seriesIdx="0" categoryIdx="7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8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chart seriesIdx="0" categoryIdx="8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seriesEl" animBg="0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ape 45" descr="elegant_gradien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683184"/>
            <a:ext cx="9144000" cy="47234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900963" y="4753436"/>
            <a:ext cx="74414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Abril Fatface" panose="020B0604020202020204" charset="0"/>
              </a:rPr>
              <a:t>Table </a:t>
            </a:r>
            <a:r>
              <a:rPr lang="en-US" sz="1600" dirty="0" smtClean="0">
                <a:latin typeface="Abril Fatface" panose="020B0604020202020204" charset="0"/>
              </a:rPr>
              <a:t>1. Knowledge, Attitude and Beliefs of Medical Students and Physicians</a:t>
            </a:r>
            <a:endParaRPr lang="en-US" sz="1600" dirty="0">
              <a:latin typeface="Abril Fatface" panose="020B0604020202020204" charset="0"/>
            </a:endParaRPr>
          </a:p>
        </p:txBody>
      </p:sp>
      <p:pic>
        <p:nvPicPr>
          <p:cNvPr id="6" name="Content Placeholder 6" descr="T2 Physicians Attitudes toward CAN 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9" t="6802" r="21030" b="36441"/>
          <a:stretch/>
        </p:blipFill>
        <p:spPr>
          <a:xfrm>
            <a:off x="1366284" y="22521"/>
            <a:ext cx="6411432" cy="465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17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ape 45" descr="elegant_gradien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683184"/>
            <a:ext cx="9144000" cy="47234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304646" y="4753436"/>
            <a:ext cx="85347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latin typeface="Abril Fatface" panose="020B0604020202020204" charset="0"/>
              </a:rPr>
              <a:t>Medical students and physicians were more likely to report sexual and physical abuse </a:t>
            </a:r>
            <a:endParaRPr lang="en-US" sz="1600" dirty="0">
              <a:latin typeface="Abril Fatface" panose="020B0604020202020204" charset="0"/>
            </a:endParaRP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8054132"/>
              </p:ext>
            </p:extLst>
          </p:nvPr>
        </p:nvGraphicFramePr>
        <p:xfrm>
          <a:off x="457200" y="309672"/>
          <a:ext cx="8229600" cy="4309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4771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4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chart seriesIdx="0" categoryIdx="4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5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chart seriesIdx="0" categoryIdx="5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categoryEl" animBg="0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ape 45" descr="elegant_gradien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683184"/>
            <a:ext cx="9144000" cy="47234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2903915" y="4753436"/>
            <a:ext cx="3336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latin typeface="Abril Fatface" panose="020B0604020202020204" charset="0"/>
              </a:rPr>
              <a:t>Multivariate </a:t>
            </a:r>
            <a:r>
              <a:rPr lang="en-US" sz="1600" dirty="0">
                <a:latin typeface="Abril Fatface" panose="020B0604020202020204" charset="0"/>
              </a:rPr>
              <a:t>Logistic </a:t>
            </a:r>
            <a:r>
              <a:rPr lang="en-US" sz="1600" dirty="0" smtClean="0">
                <a:latin typeface="Abril Fatface" panose="020B0604020202020204" charset="0"/>
              </a:rPr>
              <a:t>Regression</a:t>
            </a:r>
            <a:endParaRPr lang="en-US" sz="1600" dirty="0">
              <a:latin typeface="Abril Fatface" panose="020B0604020202020204" charset="0"/>
            </a:endParaRPr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1408908"/>
              </p:ext>
            </p:extLst>
          </p:nvPr>
        </p:nvGraphicFramePr>
        <p:xfrm>
          <a:off x="457200" y="163933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7089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series" animBg="0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ape 45" descr="elegant_gradien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683184"/>
            <a:ext cx="9144000" cy="47234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1948525" y="4753436"/>
            <a:ext cx="52469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latin typeface="Abril Fatface" panose="020B0604020202020204" charset="0"/>
              </a:rPr>
              <a:t>Recognition of Risk Factors and Consequences of CAN</a:t>
            </a:r>
            <a:endParaRPr lang="en-US" sz="1600" dirty="0">
              <a:latin typeface="Abril Fatface" panose="020B0604020202020204" charset="0"/>
            </a:endParaRP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7513597"/>
              </p:ext>
            </p:extLst>
          </p:nvPr>
        </p:nvGraphicFramePr>
        <p:xfrm>
          <a:off x="1395664" y="157221"/>
          <a:ext cx="6352673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60378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categoryEl" animBg="0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986319" y="1007053"/>
            <a:ext cx="2003460" cy="182861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dirty="0" smtClean="0"/>
              <a:t>Conclusion</a:t>
            </a:r>
            <a:endParaRPr lang="e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4899" y="932090"/>
            <a:ext cx="4865333" cy="3933000"/>
          </a:xfrm>
        </p:spPr>
        <p:txBody>
          <a:bodyPr/>
          <a:lstStyle/>
          <a:p>
            <a:pPr indent="174625" algn="just"/>
            <a:r>
              <a:rPr lang="en-US" dirty="0" smtClean="0"/>
              <a:t>In </a:t>
            </a:r>
            <a:r>
              <a:rPr lang="en-US" dirty="0"/>
              <a:t>general, good basic knowledge, positive attitude and willingness to obtain further training were observed among study participants</a:t>
            </a:r>
            <a:r>
              <a:rPr lang="en-US" dirty="0" smtClean="0"/>
              <a:t>.</a:t>
            </a:r>
          </a:p>
          <a:p>
            <a:pPr indent="174625" algn="just"/>
            <a:endParaRPr lang="en-US" dirty="0" smtClean="0"/>
          </a:p>
          <a:p>
            <a:pPr indent="174625" algn="just"/>
            <a:r>
              <a:rPr lang="en-US" dirty="0" smtClean="0"/>
              <a:t>Experienced </a:t>
            </a:r>
            <a:r>
              <a:rPr lang="en-US" dirty="0"/>
              <a:t>physicians were more knowledgeable and more likely to report neglect</a:t>
            </a:r>
            <a:r>
              <a:rPr lang="en-US" dirty="0" smtClean="0"/>
              <a:t>.</a:t>
            </a:r>
          </a:p>
          <a:p>
            <a:pPr indent="174625" algn="just"/>
            <a:endParaRPr lang="en-US" dirty="0" smtClean="0"/>
          </a:p>
          <a:p>
            <a:pPr indent="174625" algn="just"/>
            <a:r>
              <a:rPr lang="en-US" dirty="0" smtClean="0"/>
              <a:t>Finally, </a:t>
            </a:r>
            <a:r>
              <a:rPr lang="en-US" dirty="0"/>
              <a:t>female respondents showed higher enthusiasm to report and acquire further training. However, reporting is a major observed defect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268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986319" y="1007053"/>
            <a:ext cx="2003460" cy="182861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dirty="0" smtClean="0"/>
              <a:t>Limitations</a:t>
            </a:r>
            <a:endParaRPr lang="e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4899" y="992250"/>
            <a:ext cx="5190757" cy="3933000"/>
          </a:xfrm>
        </p:spPr>
        <p:txBody>
          <a:bodyPr/>
          <a:lstStyle/>
          <a:p>
            <a:pPr indent="174625" algn="justLow"/>
            <a:r>
              <a:rPr lang="en-US" dirty="0"/>
              <a:t>Our results do not represent the city of Riyadh as a whole, but are only limited to one hospital, lack </a:t>
            </a:r>
            <a:r>
              <a:rPr lang="en-US" dirty="0" smtClean="0"/>
              <a:t>generalizability.</a:t>
            </a:r>
          </a:p>
          <a:p>
            <a:pPr algn="justLow">
              <a:buNone/>
            </a:pPr>
            <a:endParaRPr lang="en-US" dirty="0"/>
          </a:p>
          <a:p>
            <a:pPr indent="174625" algn="justLow"/>
            <a:r>
              <a:rPr lang="en-US" dirty="0"/>
              <a:t>Data was collected in the form of self administered questionnaires, the responses could be affected with recall bias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97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902368" y="1007053"/>
            <a:ext cx="2177716" cy="182861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800" dirty="0" smtClean="0"/>
              <a:t>Recommendations</a:t>
            </a:r>
            <a:endParaRPr lang="en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4899" y="1411350"/>
            <a:ext cx="5190757" cy="1636650"/>
          </a:xfrm>
        </p:spPr>
        <p:txBody>
          <a:bodyPr/>
          <a:lstStyle/>
          <a:p>
            <a:pPr lvl="0">
              <a:spcAft>
                <a:spcPts val="1800"/>
              </a:spcAft>
              <a:buNone/>
            </a:pPr>
            <a:r>
              <a:rPr lang="en-US" b="1" dirty="0" smtClean="0">
                <a:highlight>
                  <a:srgbClr val="BDECE5"/>
                </a:highlight>
              </a:rPr>
              <a:t>Further </a:t>
            </a:r>
            <a:r>
              <a:rPr lang="en-US" b="1" dirty="0">
                <a:highlight>
                  <a:srgbClr val="BDECE5"/>
                </a:highlight>
              </a:rPr>
              <a:t>education</a:t>
            </a:r>
            <a:r>
              <a:rPr lang="en-US" dirty="0"/>
              <a:t> and training are needed to combat </a:t>
            </a:r>
            <a:r>
              <a:rPr lang="en-US" dirty="0" smtClean="0"/>
              <a:t>Child Abuse and Neglect </a:t>
            </a:r>
            <a:r>
              <a:rPr lang="en-US" dirty="0"/>
              <a:t>in Saudi Arabia. </a:t>
            </a:r>
          </a:p>
        </p:txBody>
      </p:sp>
    </p:spTree>
    <p:extLst>
      <p:ext uri="{BB962C8B-B14F-4D97-AF65-F5344CB8AC3E}">
        <p14:creationId xmlns:p14="http://schemas.microsoft.com/office/powerpoint/2010/main" val="289558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ctrTitle" idx="4294967295"/>
          </p:nvPr>
        </p:nvSpPr>
        <p:spPr>
          <a:xfrm>
            <a:off x="868144" y="544624"/>
            <a:ext cx="2067561" cy="538218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2600" dirty="0" smtClean="0"/>
              <a:t>R</a:t>
            </a:r>
            <a:r>
              <a:rPr lang="en" sz="2600" dirty="0" smtClean="0"/>
              <a:t>eferences </a:t>
            </a:r>
            <a:endParaRPr lang="en" sz="2600" dirty="0"/>
          </a:p>
        </p:txBody>
      </p:sp>
      <p:sp>
        <p:nvSpPr>
          <p:cNvPr id="96" name="Shape 96"/>
          <p:cNvSpPr txBox="1">
            <a:spLocks noGrp="1"/>
          </p:cNvSpPr>
          <p:nvPr>
            <p:ph type="subTitle" idx="4294967295"/>
          </p:nvPr>
        </p:nvSpPr>
        <p:spPr>
          <a:xfrm>
            <a:off x="986588" y="950491"/>
            <a:ext cx="7363327" cy="132252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342900" lvl="0" indent="-342900">
              <a:buClr>
                <a:schemeClr val="bg1"/>
              </a:buClr>
              <a:buFont typeface="+mj-lt"/>
              <a:buAutoNum type="arabicPeriod"/>
            </a:pPr>
            <a:r>
              <a:rPr lang="en-US" sz="1050" dirty="0"/>
              <a:t>World Health Organization. Child abuse and neglect by parents and other caregivers. World Rep Violence Heal. 2002;59–86. </a:t>
            </a:r>
          </a:p>
          <a:p>
            <a:pPr marL="342900" lvl="0" indent="-342900">
              <a:buClr>
                <a:schemeClr val="bg1"/>
              </a:buClr>
              <a:buFont typeface="+mj-lt"/>
              <a:buAutoNum type="arabicPeriod"/>
            </a:pPr>
            <a:r>
              <a:rPr lang="en-US" sz="1050" dirty="0"/>
              <a:t>Gateway CWI. Long-term consequences of child abuse and neglect. 2013. </a:t>
            </a:r>
          </a:p>
          <a:p>
            <a:pPr marL="342900" lvl="0" indent="-342900">
              <a:buClr>
                <a:schemeClr val="bg1"/>
              </a:buClr>
              <a:buFont typeface="+mj-lt"/>
              <a:buAutoNum type="arabicPeriod"/>
            </a:pPr>
            <a:r>
              <a:rPr lang="en-US" sz="1050" dirty="0"/>
              <a:t>Akmatov MK. Child abuse in 28 developing and transitional countries-results from the multiple indicator cluster surveys. </a:t>
            </a:r>
            <a:r>
              <a:rPr lang="en-US" sz="1050" dirty="0" err="1"/>
              <a:t>Int</a:t>
            </a:r>
            <a:r>
              <a:rPr lang="en-US" sz="1050" dirty="0"/>
              <a:t> J </a:t>
            </a:r>
            <a:r>
              <a:rPr lang="en-US" sz="1050" dirty="0" err="1"/>
              <a:t>Epidemiol</a:t>
            </a:r>
            <a:r>
              <a:rPr lang="en-US" sz="1050" dirty="0"/>
              <a:t>. 2011;40(1):219–27. </a:t>
            </a:r>
          </a:p>
          <a:p>
            <a:pPr marL="342900" lvl="0" indent="-342900">
              <a:buClr>
                <a:schemeClr val="bg1"/>
              </a:buClr>
              <a:buFont typeface="+mj-lt"/>
              <a:buAutoNum type="arabicPeriod"/>
            </a:pPr>
            <a:r>
              <a:rPr lang="en-US" sz="1050" dirty="0"/>
              <a:t>Yehuda Y Ben, Attar-Schwartz S, </a:t>
            </a:r>
            <a:r>
              <a:rPr lang="en-US" sz="1050" dirty="0" err="1"/>
              <a:t>Ziv</a:t>
            </a:r>
            <a:r>
              <a:rPr lang="en-US" sz="1050" dirty="0"/>
              <a:t> A, </a:t>
            </a:r>
            <a:r>
              <a:rPr lang="en-US" sz="1050" dirty="0" err="1"/>
              <a:t>Jedwab</a:t>
            </a:r>
            <a:r>
              <a:rPr lang="en-US" sz="1050" dirty="0"/>
              <a:t> M, </a:t>
            </a:r>
            <a:r>
              <a:rPr lang="en-US" sz="1050" dirty="0" err="1"/>
              <a:t>Benbenishty</a:t>
            </a:r>
            <a:r>
              <a:rPr lang="en-US" sz="1050" dirty="0"/>
              <a:t> R. Child abuse and neglect: Reporting by health professionals and their need for training. </a:t>
            </a:r>
            <a:r>
              <a:rPr lang="en-US" sz="1050" dirty="0" err="1"/>
              <a:t>Isr</a:t>
            </a:r>
            <a:r>
              <a:rPr lang="en-US" sz="1050" dirty="0"/>
              <a:t> Med </a:t>
            </a:r>
            <a:r>
              <a:rPr lang="en-US" sz="1050" dirty="0" err="1"/>
              <a:t>Assoc</a:t>
            </a:r>
            <a:r>
              <a:rPr lang="en-US" sz="1050" dirty="0"/>
              <a:t> J. 2010;12(10):598–602. </a:t>
            </a:r>
          </a:p>
          <a:p>
            <a:pPr marL="342900" lvl="0" indent="-342900">
              <a:buClr>
                <a:schemeClr val="bg1"/>
              </a:buClr>
              <a:buFont typeface="+mj-lt"/>
              <a:buAutoNum type="arabicPeriod"/>
            </a:pPr>
            <a:r>
              <a:rPr lang="en-US" sz="1050" dirty="0" err="1"/>
              <a:t>Borres</a:t>
            </a:r>
            <a:r>
              <a:rPr lang="en-US" sz="1050" dirty="0"/>
              <a:t> MP, </a:t>
            </a:r>
            <a:r>
              <a:rPr lang="en-US" sz="1050" dirty="0" err="1"/>
              <a:t>Hägg</a:t>
            </a:r>
            <a:r>
              <a:rPr lang="en-US" sz="1050" dirty="0"/>
              <a:t> A. Child abuse study among Swedish physicians and medical students. </a:t>
            </a:r>
            <a:r>
              <a:rPr lang="en-US" sz="1050" dirty="0" err="1"/>
              <a:t>Pediatr</a:t>
            </a:r>
            <a:r>
              <a:rPr lang="en-US" sz="1050" dirty="0"/>
              <a:t> Int. 2007;49(2):177–82. </a:t>
            </a:r>
          </a:p>
          <a:p>
            <a:pPr marL="342900" lvl="0" indent="-342900">
              <a:buClr>
                <a:schemeClr val="bg1"/>
              </a:buClr>
              <a:buFont typeface="+mj-lt"/>
              <a:buAutoNum type="arabicPeriod"/>
            </a:pPr>
            <a:r>
              <a:rPr lang="en-US" sz="1050" dirty="0"/>
              <a:t>Chang A, Oglesby AC, Wallace HM, Goldstein H, </a:t>
            </a:r>
            <a:r>
              <a:rPr lang="en-US" sz="1050" dirty="0" err="1"/>
              <a:t>Hexter</a:t>
            </a:r>
            <a:r>
              <a:rPr lang="en-US" sz="1050" dirty="0"/>
              <a:t> AC. Child Abuse and Neglect : Physicians ’ Knowledge , Attitudes , and Experiences. public Heal Br. 1976;66(12). </a:t>
            </a:r>
          </a:p>
          <a:p>
            <a:pPr marL="342900" lvl="0" indent="-342900">
              <a:buClr>
                <a:schemeClr val="bg1"/>
              </a:buClr>
              <a:buFont typeface="+mj-lt"/>
              <a:buAutoNum type="arabicPeriod"/>
            </a:pPr>
            <a:r>
              <a:rPr lang="en-US" sz="1050" dirty="0"/>
              <a:t>Feng JY, Chen YW, </a:t>
            </a:r>
            <a:r>
              <a:rPr lang="en-US" sz="1050" dirty="0" err="1"/>
              <a:t>Fetzer</a:t>
            </a:r>
            <a:r>
              <a:rPr lang="en-US" sz="1050" dirty="0"/>
              <a:t> S, Feng MC, Lin CL. Ethical and legal challenges of mandated child abuse reporters. Child Youth </a:t>
            </a:r>
            <a:r>
              <a:rPr lang="en-US" sz="1050" dirty="0" err="1"/>
              <a:t>Serv</a:t>
            </a:r>
            <a:r>
              <a:rPr lang="en-US" sz="1050" dirty="0"/>
              <a:t> Rev [Internet]. Elsevier Ltd; 2012;34(1):276–80. Available from: http://dx.doi.org/10.1016/j.childyouth.2011.10.026</a:t>
            </a:r>
          </a:p>
          <a:p>
            <a:pPr marL="342900" lvl="0" indent="-342900">
              <a:buClr>
                <a:schemeClr val="bg1"/>
              </a:buClr>
              <a:buFont typeface="+mj-lt"/>
              <a:buAutoNum type="arabicPeriod"/>
            </a:pPr>
            <a:r>
              <a:rPr lang="en-US" sz="1050" dirty="0"/>
              <a:t>Al </a:t>
            </a:r>
            <a:r>
              <a:rPr lang="en-US" sz="1050" dirty="0" err="1"/>
              <a:t>Eissa</a:t>
            </a:r>
            <a:r>
              <a:rPr lang="en-US" sz="1050" dirty="0"/>
              <a:t> M, </a:t>
            </a:r>
            <a:r>
              <a:rPr lang="en-US" sz="1050" dirty="0" err="1"/>
              <a:t>Almuneef</a:t>
            </a:r>
            <a:r>
              <a:rPr lang="en-US" sz="1050" dirty="0"/>
              <a:t> M. Child Abuse and Neglect in Saudi Arabia: Journey of recognition to implementation of national prevention strategies. Child </a:t>
            </a:r>
            <a:r>
              <a:rPr lang="en-US" sz="1050" dirty="0" err="1"/>
              <a:t>Abus</a:t>
            </a:r>
            <a:r>
              <a:rPr lang="en-US" sz="1050" dirty="0"/>
              <a:t> </a:t>
            </a:r>
            <a:r>
              <a:rPr lang="en-US" sz="1050" dirty="0" err="1"/>
              <a:t>Negl</a:t>
            </a:r>
            <a:r>
              <a:rPr lang="en-US" sz="1050" dirty="0"/>
              <a:t>. 2010;34(1):28–33. </a:t>
            </a:r>
          </a:p>
          <a:p>
            <a:pPr marL="342900" lvl="0" indent="-342900">
              <a:buClr>
                <a:schemeClr val="bg1"/>
              </a:buClr>
              <a:buFont typeface="+mj-lt"/>
              <a:buAutoNum type="arabicPeriod"/>
            </a:pPr>
            <a:r>
              <a:rPr lang="en-US" sz="1050" dirty="0"/>
              <a:t>Program NFS. Domestic Violence and Child Abuse and Neglect in Saudi Arabia Annual Report. www.nfsp.org.sa. 2014. p. 1–14. </a:t>
            </a:r>
          </a:p>
        </p:txBody>
      </p:sp>
    </p:spTree>
    <p:extLst>
      <p:ext uri="{BB962C8B-B14F-4D97-AF65-F5344CB8AC3E}">
        <p14:creationId xmlns:p14="http://schemas.microsoft.com/office/powerpoint/2010/main" val="389377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ctrTitle" idx="4294967295"/>
          </p:nvPr>
        </p:nvSpPr>
        <p:spPr>
          <a:xfrm>
            <a:off x="868144" y="544624"/>
            <a:ext cx="2067561" cy="538218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2600" dirty="0" smtClean="0"/>
              <a:t>R</a:t>
            </a:r>
            <a:r>
              <a:rPr lang="en" sz="2600" dirty="0" smtClean="0"/>
              <a:t>eferences </a:t>
            </a:r>
            <a:endParaRPr lang="en" sz="2600" dirty="0"/>
          </a:p>
        </p:txBody>
      </p:sp>
      <p:sp>
        <p:nvSpPr>
          <p:cNvPr id="96" name="Shape 96"/>
          <p:cNvSpPr txBox="1">
            <a:spLocks noGrp="1"/>
          </p:cNvSpPr>
          <p:nvPr>
            <p:ph type="subTitle" idx="4294967295"/>
          </p:nvPr>
        </p:nvSpPr>
        <p:spPr>
          <a:xfrm>
            <a:off x="986588" y="950491"/>
            <a:ext cx="7363327" cy="132252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228600" lvl="0" indent="-228600">
              <a:buClr>
                <a:schemeClr val="bg1"/>
              </a:buClr>
              <a:buFont typeface="+mj-lt"/>
              <a:buAutoNum type="arabicPeriod" startAt="10"/>
            </a:pPr>
            <a:r>
              <a:rPr lang="en-US" sz="1050" dirty="0" err="1"/>
              <a:t>Mogaddam</a:t>
            </a:r>
            <a:r>
              <a:rPr lang="en-US" sz="1050" dirty="0"/>
              <a:t> M, Kamal I, </a:t>
            </a:r>
            <a:r>
              <a:rPr lang="en-US" sz="1050" dirty="0" err="1"/>
              <a:t>Merdad</a:t>
            </a:r>
            <a:r>
              <a:rPr lang="en-US" sz="1050" dirty="0"/>
              <a:t> L, </a:t>
            </a:r>
            <a:r>
              <a:rPr lang="en-US" sz="1050" dirty="0" err="1"/>
              <a:t>Alamoudi</a:t>
            </a:r>
            <a:r>
              <a:rPr lang="en-US" sz="1050" dirty="0"/>
              <a:t> N, </a:t>
            </a:r>
            <a:r>
              <a:rPr lang="en-US" sz="1050" dirty="0" err="1"/>
              <a:t>Meligy</a:t>
            </a:r>
            <a:r>
              <a:rPr lang="en-US" sz="1050" dirty="0"/>
              <a:t> O El, El-</a:t>
            </a:r>
            <a:r>
              <a:rPr lang="en-US" sz="1050" dirty="0" err="1"/>
              <a:t>derwi</a:t>
            </a:r>
            <a:r>
              <a:rPr lang="en-US" sz="1050" dirty="0"/>
              <a:t> D. Prevalence of Child Abuse in Saudi Arabia from 2000 to 2015 : A Review of the Literature. Oral </a:t>
            </a:r>
            <a:r>
              <a:rPr lang="en-US" sz="1050" dirty="0" err="1"/>
              <a:t>Hyg</a:t>
            </a:r>
            <a:r>
              <a:rPr lang="en-US" sz="1050" dirty="0"/>
              <a:t> Heal. 2015;3(6):1–4. </a:t>
            </a:r>
          </a:p>
          <a:p>
            <a:pPr marL="228600" lvl="0" indent="-228600">
              <a:buClr>
                <a:schemeClr val="bg1"/>
              </a:buClr>
              <a:buFont typeface="+mj-lt"/>
              <a:buAutoNum type="arabicPeriod" startAt="10"/>
            </a:pPr>
            <a:r>
              <a:rPr lang="en-US" sz="1050" dirty="0"/>
              <a:t>Al-</a:t>
            </a:r>
            <a:r>
              <a:rPr lang="en-US" sz="1050" dirty="0" err="1"/>
              <a:t>Eissa</a:t>
            </a:r>
            <a:r>
              <a:rPr lang="en-US" sz="1050" dirty="0"/>
              <a:t> YA. Child abuse and neglect in Saudi Arabia: What are we doing and where do we stand? Ann Saudi Med. 1998;18(2):105–6. </a:t>
            </a:r>
          </a:p>
          <a:p>
            <a:pPr marL="228600" lvl="0" indent="-228600">
              <a:buClr>
                <a:schemeClr val="bg1"/>
              </a:buClr>
              <a:buFont typeface="+mj-lt"/>
              <a:buAutoNum type="arabicPeriod" startAt="10"/>
            </a:pPr>
            <a:r>
              <a:rPr lang="en-US" sz="1050" dirty="0"/>
              <a:t>Wright RJ, Wright RO, </a:t>
            </a:r>
            <a:r>
              <a:rPr lang="en-US" sz="1050" dirty="0" err="1"/>
              <a:t>Farnan</a:t>
            </a:r>
            <a:r>
              <a:rPr lang="en-US" sz="1050" dirty="0"/>
              <a:t> L, Isaac NE. Response to child abuse in the pediatric emergency department: need for continued education. Pediatric emergency care. 1999. p. 376–82. </a:t>
            </a:r>
          </a:p>
          <a:p>
            <a:pPr marL="228600" lvl="0" indent="-228600">
              <a:buClr>
                <a:schemeClr val="bg1"/>
              </a:buClr>
              <a:buFont typeface="+mj-lt"/>
              <a:buAutoNum type="arabicPeriod" startAt="10"/>
            </a:pPr>
            <a:r>
              <a:rPr lang="en-US" sz="1050" dirty="0"/>
              <a:t>Al-</a:t>
            </a:r>
            <a:r>
              <a:rPr lang="en-US" sz="1050" dirty="0" err="1"/>
              <a:t>Shail</a:t>
            </a:r>
            <a:r>
              <a:rPr lang="en-US" sz="1050" dirty="0"/>
              <a:t> E, Hassan A, </a:t>
            </a:r>
            <a:r>
              <a:rPr lang="en-US" sz="1050" dirty="0" err="1"/>
              <a:t>Aldowaish</a:t>
            </a:r>
            <a:r>
              <a:rPr lang="en-US" sz="1050" dirty="0"/>
              <a:t> A, </a:t>
            </a:r>
            <a:r>
              <a:rPr lang="en-US" sz="1050" dirty="0" err="1"/>
              <a:t>Kattan</a:t>
            </a:r>
            <a:r>
              <a:rPr lang="en-US" sz="1050" dirty="0"/>
              <a:t> H. The Cultural </a:t>
            </a:r>
            <a:r>
              <a:rPr lang="en-US" sz="1050" dirty="0" err="1"/>
              <a:t>Reinforcers</a:t>
            </a:r>
            <a:r>
              <a:rPr lang="en-US" sz="1050" dirty="0"/>
              <a:t> of Child Abuse. Child </a:t>
            </a:r>
            <a:r>
              <a:rPr lang="en-US" sz="1050" dirty="0" err="1"/>
              <a:t>Abus</a:t>
            </a:r>
            <a:r>
              <a:rPr lang="en-US" sz="1050" dirty="0"/>
              <a:t> </a:t>
            </a:r>
            <a:r>
              <a:rPr lang="en-US" sz="1050" dirty="0" err="1"/>
              <a:t>Negl</a:t>
            </a:r>
            <a:r>
              <a:rPr lang="en-US" sz="1050" dirty="0"/>
              <a:t> - A </a:t>
            </a:r>
            <a:r>
              <a:rPr lang="en-US" sz="1050" dirty="0" err="1"/>
              <a:t>Multidimens</a:t>
            </a:r>
            <a:r>
              <a:rPr lang="en-US" sz="1050" dirty="0"/>
              <a:t> Approach. 2012;20–38. </a:t>
            </a:r>
          </a:p>
          <a:p>
            <a:pPr marL="228600" lvl="0" indent="-228600">
              <a:buClr>
                <a:schemeClr val="bg1"/>
              </a:buClr>
              <a:buFont typeface="+mj-lt"/>
              <a:buAutoNum type="arabicPeriod" startAt="10"/>
            </a:pPr>
            <a:r>
              <a:rPr lang="en-US" sz="1050" dirty="0" err="1"/>
              <a:t>Fadheela</a:t>
            </a:r>
            <a:r>
              <a:rPr lang="en-US" sz="1050" dirty="0"/>
              <a:t> </a:t>
            </a:r>
            <a:r>
              <a:rPr lang="en-US" sz="1050" dirty="0" err="1"/>
              <a:t>Taher</a:t>
            </a:r>
            <a:r>
              <a:rPr lang="en-US" sz="1050" dirty="0"/>
              <a:t> Al-</a:t>
            </a:r>
            <a:r>
              <a:rPr lang="en-US" sz="1050" dirty="0" err="1"/>
              <a:t>Mahroos</a:t>
            </a:r>
            <a:r>
              <a:rPr lang="en-US" sz="1050" dirty="0"/>
              <a:t>. Child abuse and neglect in the Arab Peninsula. Saudi Med J. 2007;(July):241–8. </a:t>
            </a:r>
          </a:p>
          <a:p>
            <a:pPr marL="228600" lvl="0" indent="-228600">
              <a:buClr>
                <a:schemeClr val="bg1"/>
              </a:buClr>
              <a:buFont typeface="+mj-lt"/>
              <a:buAutoNum type="arabicPeriod" startAt="10"/>
            </a:pPr>
            <a:r>
              <a:rPr lang="en-US" sz="1050" dirty="0" err="1"/>
              <a:t>Almuneef</a:t>
            </a:r>
            <a:r>
              <a:rPr lang="en-US" sz="1050" dirty="0"/>
              <a:t> M, Al-</a:t>
            </a:r>
            <a:r>
              <a:rPr lang="en-US" sz="1050" dirty="0" err="1"/>
              <a:t>Eissa</a:t>
            </a:r>
            <a:r>
              <a:rPr lang="en-US" sz="1050" dirty="0"/>
              <a:t> M. Preventing child abuse and neglect in Saudi Arabia: Are we ready. Ann Saudi Med. 2011;31(6):635–40. </a:t>
            </a:r>
          </a:p>
          <a:p>
            <a:pPr marL="228600" lvl="0" indent="-228600">
              <a:buClr>
                <a:schemeClr val="bg1"/>
              </a:buClr>
              <a:buFont typeface="+mj-lt"/>
              <a:buAutoNum type="arabicPeriod" startAt="10"/>
            </a:pPr>
            <a:r>
              <a:rPr lang="en-US" sz="1050" dirty="0"/>
              <a:t>Lane WG, Dubowitz H. Primary care pediatricians’ experience, comfort and competence in the evaluation and management of child maltreatment: Do we need child abuse experts? Child </a:t>
            </a:r>
            <a:r>
              <a:rPr lang="en-US" sz="1050" dirty="0" err="1"/>
              <a:t>Abus</a:t>
            </a:r>
            <a:r>
              <a:rPr lang="en-US" sz="1050" dirty="0"/>
              <a:t> </a:t>
            </a:r>
            <a:r>
              <a:rPr lang="en-US" sz="1050" dirty="0" err="1"/>
              <a:t>Negl</a:t>
            </a:r>
            <a:r>
              <a:rPr lang="en-US" sz="1050" dirty="0"/>
              <a:t>. 2009;33(2):76–83. </a:t>
            </a:r>
          </a:p>
          <a:p>
            <a:pPr marL="228600" lvl="0" indent="-228600">
              <a:buClr>
                <a:schemeClr val="bg1"/>
              </a:buClr>
              <a:buFont typeface="+mj-lt"/>
              <a:buAutoNum type="arabicPeriod" startAt="10"/>
            </a:pPr>
            <a:r>
              <a:rPr lang="en-US" sz="1050" dirty="0" err="1"/>
              <a:t>Jaudes</a:t>
            </a:r>
            <a:r>
              <a:rPr lang="en-US" sz="1050" dirty="0"/>
              <a:t> PK, Mackey-</a:t>
            </a:r>
            <a:r>
              <a:rPr lang="en-US" sz="1050" dirty="0" err="1"/>
              <a:t>Bilaver</a:t>
            </a:r>
            <a:r>
              <a:rPr lang="en-US" sz="1050" dirty="0"/>
              <a:t> L. Do chronic conditions increase young children’s risk of being maltreated? Child </a:t>
            </a:r>
            <a:r>
              <a:rPr lang="en-US" sz="1050" dirty="0" err="1"/>
              <a:t>Abus</a:t>
            </a:r>
            <a:r>
              <a:rPr lang="en-US" sz="1050" dirty="0"/>
              <a:t> </a:t>
            </a:r>
            <a:r>
              <a:rPr lang="en-US" sz="1050" dirty="0" err="1"/>
              <a:t>Negl</a:t>
            </a:r>
            <a:r>
              <a:rPr lang="en-US" sz="1050" dirty="0"/>
              <a:t>. 2008;32(7):671–81. </a:t>
            </a:r>
          </a:p>
          <a:p>
            <a:pPr marL="228600" lvl="0" indent="-228600">
              <a:buClr>
                <a:schemeClr val="bg1"/>
              </a:buClr>
              <a:buFont typeface="+mj-lt"/>
              <a:buAutoNum type="arabicPeriod" startAt="10"/>
            </a:pPr>
            <a:r>
              <a:rPr lang="en-US" sz="1050" dirty="0"/>
              <a:t>Sullivan, P.M.,&amp; Knutson JF. Maltreatment and Disabilities : a Population- Based Epidemiological Study. Child </a:t>
            </a:r>
            <a:r>
              <a:rPr lang="en-US" sz="1050" dirty="0" err="1"/>
              <a:t>Abus</a:t>
            </a:r>
            <a:r>
              <a:rPr lang="en-US" sz="1050" dirty="0"/>
              <a:t> </a:t>
            </a:r>
            <a:r>
              <a:rPr lang="en-US" sz="1050" dirty="0" err="1"/>
              <a:t>Negl</a:t>
            </a:r>
            <a:r>
              <a:rPr lang="en-US" sz="1050" dirty="0"/>
              <a:t>. 2000;24(10):1257–73. </a:t>
            </a:r>
          </a:p>
        </p:txBody>
      </p:sp>
    </p:spTree>
    <p:extLst>
      <p:ext uri="{BB962C8B-B14F-4D97-AF65-F5344CB8AC3E}">
        <p14:creationId xmlns:p14="http://schemas.microsoft.com/office/powerpoint/2010/main" val="328827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ctrTitle" idx="4294967295"/>
          </p:nvPr>
        </p:nvSpPr>
        <p:spPr>
          <a:xfrm>
            <a:off x="868144" y="544624"/>
            <a:ext cx="2067561" cy="538218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2600" dirty="0" smtClean="0"/>
              <a:t>R</a:t>
            </a:r>
            <a:r>
              <a:rPr lang="en" sz="2600" dirty="0" smtClean="0"/>
              <a:t>eferences </a:t>
            </a:r>
            <a:endParaRPr lang="en" sz="2600" dirty="0"/>
          </a:p>
        </p:txBody>
      </p:sp>
      <p:sp>
        <p:nvSpPr>
          <p:cNvPr id="96" name="Shape 96"/>
          <p:cNvSpPr txBox="1">
            <a:spLocks noGrp="1"/>
          </p:cNvSpPr>
          <p:nvPr>
            <p:ph type="subTitle" idx="4294967295"/>
          </p:nvPr>
        </p:nvSpPr>
        <p:spPr>
          <a:xfrm>
            <a:off x="868144" y="974551"/>
            <a:ext cx="7565993" cy="132252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228600" lvl="0" indent="-228600">
              <a:spcBef>
                <a:spcPts val="300"/>
              </a:spcBef>
              <a:buClr>
                <a:schemeClr val="bg1"/>
              </a:buClr>
              <a:buFont typeface="+mj-lt"/>
              <a:buAutoNum type="arabicPeriod" startAt="19"/>
            </a:pPr>
            <a:r>
              <a:rPr lang="en-US" sz="1000" dirty="0" err="1"/>
              <a:t>Glasser</a:t>
            </a:r>
            <a:r>
              <a:rPr lang="en-US" sz="1000" dirty="0"/>
              <a:t> S, Chen W. Survey of a pediatric hospital staff regarding cases of suspected child abuse and neglect. </a:t>
            </a:r>
            <a:r>
              <a:rPr lang="en-US" sz="1000" dirty="0" err="1"/>
              <a:t>Isr</a:t>
            </a:r>
            <a:r>
              <a:rPr lang="en-US" sz="1000" dirty="0"/>
              <a:t> Med </a:t>
            </a:r>
            <a:r>
              <a:rPr lang="en-US" sz="1000" dirty="0" err="1"/>
              <a:t>Assoc</a:t>
            </a:r>
            <a:r>
              <a:rPr lang="en-US" sz="1000" dirty="0"/>
              <a:t> J. 2006;8(3):179–83. </a:t>
            </a:r>
          </a:p>
          <a:p>
            <a:pPr marL="228600" lvl="0" indent="-228600">
              <a:spcBef>
                <a:spcPts val="300"/>
              </a:spcBef>
              <a:buClr>
                <a:schemeClr val="bg1"/>
              </a:buClr>
              <a:buFont typeface="+mj-lt"/>
              <a:buAutoNum type="arabicPeriod" startAt="19"/>
            </a:pPr>
            <a:r>
              <a:rPr lang="en-US" sz="1000" dirty="0" err="1"/>
              <a:t>Biehler</a:t>
            </a:r>
            <a:r>
              <a:rPr lang="en-US" sz="1000" dirty="0"/>
              <a:t> JL, </a:t>
            </a:r>
            <a:r>
              <a:rPr lang="en-US" sz="1000" dirty="0" err="1"/>
              <a:t>Apolo</a:t>
            </a:r>
            <a:r>
              <a:rPr lang="en-US" sz="1000" dirty="0"/>
              <a:t> J, Burton L. Views of pediatric emergency fellows and fellowship directors concerning training experiences in child abuse and neglect. Pediatric emergency care. 1996. p. 365–9. </a:t>
            </a:r>
          </a:p>
          <a:p>
            <a:pPr marL="228600" lvl="0" indent="-228600">
              <a:spcBef>
                <a:spcPts val="300"/>
              </a:spcBef>
              <a:buClr>
                <a:schemeClr val="bg1"/>
              </a:buClr>
              <a:buFont typeface="+mj-lt"/>
              <a:buAutoNum type="arabicPeriod" startAt="19"/>
            </a:pPr>
            <a:r>
              <a:rPr lang="en-US" sz="1000" dirty="0"/>
              <a:t>Al-</a:t>
            </a:r>
            <a:r>
              <a:rPr lang="en-US" sz="1000" dirty="0" err="1"/>
              <a:t>Dabaan</a:t>
            </a:r>
            <a:r>
              <a:rPr lang="en-US" sz="1000" dirty="0"/>
              <a:t> R, Newton JT, </a:t>
            </a:r>
            <a:r>
              <a:rPr lang="en-US" sz="1000" dirty="0" err="1"/>
              <a:t>Asimakopoulou</a:t>
            </a:r>
            <a:r>
              <a:rPr lang="en-US" sz="1000" dirty="0"/>
              <a:t> K. Knowledge, attitudes, and experience of dentists living in Saudi Arabia toward child abuse and neglect. Saudi Dent J [Internet]. King Saud University; 2014;26(3):79–87. Available from: http://dx.doi.org/10.1016/j.sdentj.2014.03.008</a:t>
            </a:r>
          </a:p>
          <a:p>
            <a:pPr marL="228600" lvl="0" indent="-228600">
              <a:spcBef>
                <a:spcPts val="300"/>
              </a:spcBef>
              <a:buClr>
                <a:schemeClr val="bg1"/>
              </a:buClr>
              <a:buFont typeface="+mj-lt"/>
              <a:buAutoNum type="arabicPeriod" startAt="19"/>
            </a:pPr>
            <a:r>
              <a:rPr lang="en-US" sz="1000" dirty="0"/>
              <a:t>Habib HS. Pediatrician knowledge, perception, and experience on child abuse and neglect in Saudi Arabia. Ann Saudi Med. 2012;32(3):236–42. </a:t>
            </a:r>
          </a:p>
          <a:p>
            <a:pPr marL="228600" lvl="0" indent="-228600">
              <a:spcBef>
                <a:spcPts val="300"/>
              </a:spcBef>
              <a:buClr>
                <a:schemeClr val="bg1"/>
              </a:buClr>
              <a:buFont typeface="+mj-lt"/>
              <a:buAutoNum type="arabicPeriod" startAt="19"/>
            </a:pPr>
            <a:r>
              <a:rPr lang="en-US" sz="1000" dirty="0"/>
              <a:t>Fung DS, Chow MH. Doctors’ and lawyers' perspectives of child abuse and neglect in Singapore.[Erratum appears in Singapore Med J 1998 Jul;39(7):299]. Singapore Med J [Internet]. 1998;1–7. Available from: http://ovidsp.ovid.com/ovidweb.cgi?T=JS&amp;CSC=Y&amp;NEWS=N&amp;PAGE=fulltext&amp;D=med4&amp;AN=9676146</a:t>
            </a:r>
          </a:p>
          <a:p>
            <a:pPr marL="228600" lvl="0" indent="-228600">
              <a:spcBef>
                <a:spcPts val="300"/>
              </a:spcBef>
              <a:buClr>
                <a:schemeClr val="bg1"/>
              </a:buClr>
              <a:buFont typeface="+mj-lt"/>
              <a:buAutoNum type="arabicPeriod" startAt="19"/>
            </a:pPr>
            <a:r>
              <a:rPr lang="en-US" sz="1000" dirty="0" err="1"/>
              <a:t>Ashoor</a:t>
            </a:r>
            <a:r>
              <a:rPr lang="en-US" sz="1000" dirty="0"/>
              <a:t> L, Al F, Grant N. Children abuse: Factors affecting case reporting by physicians. Bahrain Med Bull. 2012;34(3). </a:t>
            </a:r>
          </a:p>
          <a:p>
            <a:pPr marL="228600" lvl="0" indent="-228600">
              <a:spcBef>
                <a:spcPts val="300"/>
              </a:spcBef>
              <a:buClr>
                <a:schemeClr val="bg1"/>
              </a:buClr>
              <a:buFont typeface="+mj-lt"/>
              <a:buAutoNum type="arabicPeriod" startAt="19"/>
            </a:pPr>
            <a:r>
              <a:rPr lang="en-US" sz="1000" dirty="0" err="1"/>
              <a:t>Alsehaimi</a:t>
            </a:r>
            <a:r>
              <a:rPr lang="en-US" sz="1000" dirty="0"/>
              <a:t> A. A Systematic Review of Literature on Child Sexual Abuse in Saudi Arabia. </a:t>
            </a:r>
            <a:r>
              <a:rPr lang="en-US" sz="1000" dirty="0" err="1"/>
              <a:t>iMedPub</a:t>
            </a:r>
            <a:r>
              <a:rPr lang="en-US" sz="1000" dirty="0"/>
              <a:t> Journals. 2016;1–5. </a:t>
            </a:r>
          </a:p>
          <a:p>
            <a:pPr marL="228600" lvl="0" indent="-228600">
              <a:spcBef>
                <a:spcPts val="300"/>
              </a:spcBef>
              <a:buClr>
                <a:schemeClr val="bg1"/>
              </a:buClr>
              <a:buFont typeface="+mj-lt"/>
              <a:buAutoNum type="arabicPeriod" startAt="19"/>
            </a:pPr>
            <a:r>
              <a:rPr lang="en-US" sz="1000" dirty="0"/>
              <a:t>Newton AW, </a:t>
            </a:r>
            <a:r>
              <a:rPr lang="en-US" sz="1000" dirty="0" err="1"/>
              <a:t>Vandeven</a:t>
            </a:r>
            <a:r>
              <a:rPr lang="en-US" sz="1000" dirty="0"/>
              <a:t> AM. Child abuse and neglect: a worldwide concern. </a:t>
            </a:r>
            <a:r>
              <a:rPr lang="en-US" sz="1000" dirty="0" err="1"/>
              <a:t>Curr</a:t>
            </a:r>
            <a:r>
              <a:rPr lang="en-US" sz="1000" dirty="0"/>
              <a:t> </a:t>
            </a:r>
            <a:r>
              <a:rPr lang="en-US" sz="1000" dirty="0" err="1"/>
              <a:t>Opin</a:t>
            </a:r>
            <a:r>
              <a:rPr lang="en-US" sz="1000" dirty="0"/>
              <a:t> </a:t>
            </a:r>
            <a:r>
              <a:rPr lang="en-US" sz="1000" dirty="0" err="1"/>
              <a:t>Pediatr</a:t>
            </a:r>
            <a:r>
              <a:rPr lang="en-US" sz="1000" dirty="0"/>
              <a:t> [Internet]. 2010;22(2):226–33. Available from: http://www.ncbi.nlm.nih.gov/pubmed/20164772</a:t>
            </a:r>
          </a:p>
          <a:p>
            <a:pPr marL="228600" lvl="0" indent="-228600">
              <a:spcBef>
                <a:spcPts val="300"/>
              </a:spcBef>
              <a:buClr>
                <a:schemeClr val="bg1"/>
              </a:buClr>
              <a:buFont typeface="+mj-lt"/>
              <a:buAutoNum type="arabicPeriod" startAt="19"/>
            </a:pPr>
            <a:r>
              <a:rPr lang="en-US" sz="1000" dirty="0" err="1"/>
              <a:t>AlMadani</a:t>
            </a:r>
            <a:r>
              <a:rPr lang="en-US" sz="1000" dirty="0"/>
              <a:t> O, </a:t>
            </a:r>
            <a:r>
              <a:rPr lang="en-US" sz="1000" dirty="0" err="1"/>
              <a:t>Bamousa</a:t>
            </a:r>
            <a:r>
              <a:rPr lang="en-US" sz="1000" dirty="0"/>
              <a:t> M, </a:t>
            </a:r>
            <a:r>
              <a:rPr lang="en-US" sz="1000" dirty="0" err="1"/>
              <a:t>Alsaif</a:t>
            </a:r>
            <a:r>
              <a:rPr lang="en-US" sz="1000" dirty="0"/>
              <a:t> D, </a:t>
            </a:r>
            <a:r>
              <a:rPr lang="en-US" sz="1000" dirty="0" err="1"/>
              <a:t>Kharoshah</a:t>
            </a:r>
            <a:r>
              <a:rPr lang="en-US" sz="1000" dirty="0"/>
              <a:t> MAA, </a:t>
            </a:r>
            <a:r>
              <a:rPr lang="en-US" sz="1000" dirty="0" err="1"/>
              <a:t>Alsowayigh</a:t>
            </a:r>
            <a:r>
              <a:rPr lang="en-US" sz="1000" dirty="0"/>
              <a:t> K. Child physical and sexual abuse in Dammam, Saudi Arabia: A descriptive case-series analysis study. Egypt J Forensic </a:t>
            </a:r>
            <a:r>
              <a:rPr lang="en-US" sz="1000" dirty="0" err="1"/>
              <a:t>Sci</a:t>
            </a:r>
            <a:r>
              <a:rPr lang="en-US" sz="1000" dirty="0"/>
              <a:t> [Internet]. Forensic Medicine Authority; 2012;2(1):33–7. Available from: http://dx.doi.org/10.1016/j.ejfs.2012.01.001</a:t>
            </a:r>
          </a:p>
          <a:p>
            <a:pPr marL="228600" indent="-228600">
              <a:spcBef>
                <a:spcPts val="300"/>
              </a:spcBef>
              <a:buClr>
                <a:schemeClr val="bg1"/>
              </a:buClr>
              <a:buFont typeface="+mj-lt"/>
              <a:buAutoNum type="arabicPeriod" startAt="19"/>
            </a:pPr>
            <a:r>
              <a:rPr lang="en-US" sz="1000" dirty="0" err="1"/>
              <a:t>Elayyan</a:t>
            </a:r>
            <a:r>
              <a:rPr lang="en-US" sz="1000" dirty="0"/>
              <a:t> K. </a:t>
            </a:r>
            <a:r>
              <a:rPr lang="en-US" sz="1000" dirty="0" err="1"/>
              <a:t>Violance</a:t>
            </a:r>
            <a:r>
              <a:rPr lang="en-US" sz="1000" dirty="0"/>
              <a:t> Against Children Jordan Study. UNICEF. 2007.</a:t>
            </a:r>
          </a:p>
        </p:txBody>
      </p:sp>
    </p:spTree>
    <p:extLst>
      <p:ext uri="{BB962C8B-B14F-4D97-AF65-F5344CB8AC3E}">
        <p14:creationId xmlns:p14="http://schemas.microsoft.com/office/powerpoint/2010/main" val="333879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1910423" y="1016084"/>
            <a:ext cx="5558889" cy="819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buNone/>
            </a:pPr>
            <a:r>
              <a:rPr lang="en" sz="3200" dirty="0" smtClean="0"/>
              <a:t>You </a:t>
            </a:r>
            <a:r>
              <a:rPr lang="en" sz="3200" dirty="0"/>
              <a:t>treat a disease, you win, you lose. </a:t>
            </a:r>
            <a:r>
              <a:rPr lang="en" sz="3200" dirty="0" smtClean="0"/>
              <a:t>You </a:t>
            </a:r>
            <a:r>
              <a:rPr lang="en" sz="3200" dirty="0"/>
              <a:t>treat a person, I guarantee you, you will win, no matter what the outcome</a:t>
            </a:r>
            <a:r>
              <a:rPr lang="en" sz="3200" dirty="0" smtClean="0"/>
              <a:t>.</a:t>
            </a:r>
            <a:endParaRPr lang="en-US" sz="3200" dirty="0"/>
          </a:p>
          <a:p>
            <a:pPr lvl="0" algn="ctr">
              <a:buNone/>
            </a:pPr>
            <a:r>
              <a:rPr lang="en" sz="2400" dirty="0"/>
              <a:t/>
            </a:r>
            <a:br>
              <a:rPr lang="en" sz="2400" dirty="0"/>
            </a:br>
            <a:r>
              <a:rPr lang="en" sz="2400" dirty="0"/>
              <a:t>-Patch Adams</a:t>
            </a:r>
            <a:br>
              <a:rPr lang="en" sz="2400" dirty="0"/>
            </a:br>
            <a:endParaRPr lang="en" sz="2400" dirty="0"/>
          </a:p>
        </p:txBody>
      </p:sp>
      <p:sp>
        <p:nvSpPr>
          <p:cNvPr id="3" name="Shape 21"/>
          <p:cNvSpPr txBox="1"/>
          <p:nvPr/>
        </p:nvSpPr>
        <p:spPr>
          <a:xfrm rot="10800000">
            <a:off x="5121667" y="3000775"/>
            <a:ext cx="1708800" cy="653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7200" b="1" dirty="0">
                <a:latin typeface="Raleway"/>
                <a:ea typeface="Raleway"/>
                <a:cs typeface="Raleway"/>
                <a:sym typeface="Raleway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264602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>
            <a:spLocks noGrp="1"/>
          </p:cNvSpPr>
          <p:nvPr>
            <p:ph type="ctrTitle" idx="4294967295"/>
          </p:nvPr>
        </p:nvSpPr>
        <p:spPr>
          <a:xfrm>
            <a:off x="1352175" y="994350"/>
            <a:ext cx="3622200" cy="73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600"/>
              <a:t>Thanks!</a:t>
            </a:r>
          </a:p>
        </p:txBody>
      </p:sp>
      <p:sp>
        <p:nvSpPr>
          <p:cNvPr id="241" name="Shape 241"/>
          <p:cNvSpPr txBox="1">
            <a:spLocks noGrp="1"/>
          </p:cNvSpPr>
          <p:nvPr>
            <p:ph type="subTitle" idx="4294967295"/>
          </p:nvPr>
        </p:nvSpPr>
        <p:spPr>
          <a:xfrm>
            <a:off x="1352175" y="1732047"/>
            <a:ext cx="3622200" cy="2093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 dirty="0"/>
              <a:t>Any questions?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61111"/>
              <a:buNone/>
            </a:pPr>
            <a:r>
              <a:rPr lang="en" sz="1800" dirty="0"/>
              <a:t>You can find me at </a:t>
            </a:r>
            <a:r>
              <a:rPr lang="en-US" sz="1800" dirty="0" smtClean="0"/>
              <a:t>sara.alsiddiqi@gmail.com</a:t>
            </a:r>
            <a:endParaRPr lang="en" sz="1800" dirty="0"/>
          </a:p>
        </p:txBody>
      </p:sp>
      <p:grpSp>
        <p:nvGrpSpPr>
          <p:cNvPr id="242" name="Shape 242"/>
          <p:cNvGrpSpPr/>
          <p:nvPr/>
        </p:nvGrpSpPr>
        <p:grpSpPr>
          <a:xfrm>
            <a:off x="5387608" y="1337852"/>
            <a:ext cx="2520592" cy="2467685"/>
            <a:chOff x="1233350" y="1619250"/>
            <a:chExt cx="466500" cy="456725"/>
          </a:xfrm>
        </p:grpSpPr>
        <p:sp>
          <p:nvSpPr>
            <p:cNvPr id="243" name="Shape 243"/>
            <p:cNvSpPr/>
            <p:nvPr/>
          </p:nvSpPr>
          <p:spPr>
            <a:xfrm>
              <a:off x="1233350" y="1619250"/>
              <a:ext cx="466500" cy="456725"/>
            </a:xfrm>
            <a:custGeom>
              <a:avLst/>
              <a:gdLst/>
              <a:ahLst/>
              <a:cxnLst/>
              <a:rect l="0" t="0" r="0" b="0"/>
              <a:pathLst>
                <a:path w="18660" h="18269" extrusionOk="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244" name="Shape 244"/>
            <p:cNvSpPr/>
            <p:nvPr/>
          </p:nvSpPr>
          <p:spPr>
            <a:xfrm>
              <a:off x="1382325" y="1792025"/>
              <a:ext cx="168550" cy="12250"/>
            </a:xfrm>
            <a:custGeom>
              <a:avLst/>
              <a:gdLst/>
              <a:ahLst/>
              <a:cxnLst/>
              <a:rect l="0" t="0" r="0" b="0"/>
              <a:pathLst>
                <a:path w="6742" h="490" extrusionOk="0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245" name="Shape 245"/>
            <p:cNvSpPr/>
            <p:nvPr/>
          </p:nvSpPr>
          <p:spPr>
            <a:xfrm>
              <a:off x="1382325" y="1825000"/>
              <a:ext cx="168550" cy="12250"/>
            </a:xfrm>
            <a:custGeom>
              <a:avLst/>
              <a:gdLst/>
              <a:ahLst/>
              <a:cxnLst/>
              <a:rect l="0" t="0" r="0" b="0"/>
              <a:pathLst>
                <a:path w="6742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  <p:sp>
          <p:nvSpPr>
            <p:cNvPr id="246" name="Shape 246"/>
            <p:cNvSpPr/>
            <p:nvPr/>
          </p:nvSpPr>
          <p:spPr>
            <a:xfrm>
              <a:off x="1382325" y="1858575"/>
              <a:ext cx="70850" cy="12250"/>
            </a:xfrm>
            <a:custGeom>
              <a:avLst/>
              <a:gdLst/>
              <a:ahLst/>
              <a:cxnLst/>
              <a:rect l="0" t="0" r="0" b="0"/>
              <a:pathLst>
                <a:path w="2834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lorizel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1144</Words>
  <Application>Microsoft Office PowerPoint</Application>
  <PresentationFormat>On-screen Show (16:9)</PresentationFormat>
  <Paragraphs>103</Paragraphs>
  <Slides>24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Raleway</vt:lpstr>
      <vt:lpstr>Quattrocento Sans</vt:lpstr>
      <vt:lpstr>Abril Fatface</vt:lpstr>
      <vt:lpstr>Florizel template</vt:lpstr>
      <vt:lpstr>Child Maltreatment between Knowledge, Attitude and Beliefs Among Saudi Pediatricians and  Medical Students</vt:lpstr>
      <vt:lpstr>Introduction &amp; Rationale</vt:lpstr>
      <vt:lpstr>Objectives</vt:lpstr>
      <vt:lpstr>Hypothesis</vt:lpstr>
      <vt:lpstr>Methods</vt:lpstr>
      <vt:lpstr>Methods</vt:lpstr>
      <vt:lpstr>PowerPoint Presentation</vt:lpstr>
      <vt:lpstr>Methods</vt:lpstr>
      <vt:lpstr>Methods</vt:lpstr>
      <vt:lpstr>Results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</vt:lpstr>
      <vt:lpstr>Limitations</vt:lpstr>
      <vt:lpstr>Recommendations</vt:lpstr>
      <vt:lpstr>References </vt:lpstr>
      <vt:lpstr>References </vt:lpstr>
      <vt:lpstr>References </vt:lpstr>
      <vt:lpstr>PowerPoint Presentation</vt:lpstr>
      <vt:lpstr>Thanks!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Child Maltreatment between Knowledge, Attitude and Beliefs Among Saudi Pediatricians and  Medical Students</dc:title>
  <dc:creator>SONY</dc:creator>
  <cp:lastModifiedBy>h</cp:lastModifiedBy>
  <cp:revision>30</cp:revision>
  <dcterms:modified xsi:type="dcterms:W3CDTF">2016-12-06T11:19:40Z</dcterms:modified>
</cp:coreProperties>
</file>