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4"/>
  </p:notesMasterIdLst>
  <p:sldIdLst>
    <p:sldId id="257" r:id="rId2"/>
    <p:sldId id="296" r:id="rId3"/>
    <p:sldId id="258" r:id="rId4"/>
    <p:sldId id="290" r:id="rId5"/>
    <p:sldId id="276" r:id="rId6"/>
    <p:sldId id="277" r:id="rId7"/>
    <p:sldId id="279" r:id="rId8"/>
    <p:sldId id="272" r:id="rId9"/>
    <p:sldId id="289" r:id="rId10"/>
    <p:sldId id="288" r:id="rId11"/>
    <p:sldId id="291" r:id="rId12"/>
    <p:sldId id="28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787A"/>
    <a:srgbClr val="F184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712\Desktop\RESULTS\exel%20files\exel\conductivity%20and%20water%20flux%20curv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712\Desktop\HPLC\PPy-CS%20flat%20membran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712\Desktop\HPLC\HOLLOW%20FIBER\Active\compare-c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a712\Desktop\HPLC\HOLLOW%20FIBER\pulsed\pulsed%20cs,%20pss%20hollow%20fib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50000"/>
              </a:schemeClr>
            </a:solidFill>
          </c:spPr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Sheet4!$D$1:$D$4</c:f>
              <c:strCache>
                <c:ptCount val="4"/>
                <c:pt idx="0">
                  <c:v>PVDF</c:v>
                </c:pt>
                <c:pt idx="1">
                  <c:v>Pt/PVDF</c:v>
                </c:pt>
                <c:pt idx="2">
                  <c:v>5 min PPy/pTS</c:v>
                </c:pt>
                <c:pt idx="3">
                  <c:v>10 min PPy/pTS</c:v>
                </c:pt>
              </c:strCache>
            </c:strRef>
          </c:cat>
          <c:val>
            <c:numRef>
              <c:f>Sheet4!$E$1:$E$4</c:f>
              <c:numCache>
                <c:formatCode>General</c:formatCode>
                <c:ptCount val="4"/>
                <c:pt idx="0">
                  <c:v>0.02</c:v>
                </c:pt>
                <c:pt idx="1">
                  <c:v>1.2999999999999999E-3</c:v>
                </c:pt>
                <c:pt idx="2">
                  <c:v>5.0000000000000001E-4</c:v>
                </c:pt>
                <c:pt idx="3">
                  <c:v>4.0000000000000002E-4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63856032"/>
        <c:axId val="-1963851136"/>
      </c:barChart>
      <c:catAx>
        <c:axId val="-196385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1963851136"/>
        <c:crosses val="autoZero"/>
        <c:auto val="1"/>
        <c:lblAlgn val="ctr"/>
        <c:lblOffset val="100"/>
        <c:noMultiLvlLbl val="0"/>
      </c:catAx>
      <c:valAx>
        <c:axId val="-19638511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Wter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flux (ml/s*cm2)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1963856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Reduced State</c:v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Sheet5!$A$1:$A$11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Sheet5!$B$1:$B$11</c:f>
              <c:numCache>
                <c:formatCode>General</c:formatCode>
                <c:ptCount val="11"/>
                <c:pt idx="0">
                  <c:v>0</c:v>
                </c:pt>
                <c:pt idx="1">
                  <c:v>43.410710000000002</c:v>
                </c:pt>
                <c:pt idx="2">
                  <c:v>57.416200000000003</c:v>
                </c:pt>
                <c:pt idx="3">
                  <c:v>59.367319999999999</c:v>
                </c:pt>
                <c:pt idx="4">
                  <c:v>63.13993</c:v>
                </c:pt>
                <c:pt idx="5">
                  <c:v>69.078670000000002</c:v>
                </c:pt>
                <c:pt idx="6">
                  <c:v>69.9649</c:v>
                </c:pt>
                <c:pt idx="7">
                  <c:v>71.391080000000002</c:v>
                </c:pt>
                <c:pt idx="8">
                  <c:v>75.860460000000003</c:v>
                </c:pt>
                <c:pt idx="9">
                  <c:v>75.117689999999996</c:v>
                </c:pt>
                <c:pt idx="10">
                  <c:v>83.15943</c:v>
                </c:pt>
              </c:numCache>
            </c:numRef>
          </c:yVal>
          <c:smooth val="0"/>
        </c:ser>
        <c:ser>
          <c:idx val="1"/>
          <c:order val="1"/>
          <c:tx>
            <c:v>Oxidized State</c:v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Sheet5!$A$1:$A$11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Sheet5!$C$1:$C$11</c:f>
              <c:numCache>
                <c:formatCode>General</c:formatCode>
                <c:ptCount val="11"/>
                <c:pt idx="0">
                  <c:v>0</c:v>
                </c:pt>
                <c:pt idx="1">
                  <c:v>10.84427</c:v>
                </c:pt>
                <c:pt idx="2">
                  <c:v>24.87397</c:v>
                </c:pt>
                <c:pt idx="3">
                  <c:v>28.654219999999999</c:v>
                </c:pt>
                <c:pt idx="4">
                  <c:v>33.907969999999999</c:v>
                </c:pt>
                <c:pt idx="5">
                  <c:v>31.876359999999998</c:v>
                </c:pt>
                <c:pt idx="6">
                  <c:v>30.169989999999999</c:v>
                </c:pt>
                <c:pt idx="7">
                  <c:v>37.351939999999999</c:v>
                </c:pt>
                <c:pt idx="8">
                  <c:v>38.094250000000002</c:v>
                </c:pt>
                <c:pt idx="9">
                  <c:v>35.157699999999998</c:v>
                </c:pt>
                <c:pt idx="10">
                  <c:v>35.349379999999996</c:v>
                </c:pt>
              </c:numCache>
            </c:numRef>
          </c:yVal>
          <c:smooth val="0"/>
        </c:ser>
        <c:ser>
          <c:idx val="2"/>
          <c:order val="2"/>
          <c:tx>
            <c:v>Passive state</c:v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Sheet5!$A$1:$A$11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Sheet5!$D$1:$D$11</c:f>
              <c:numCache>
                <c:formatCode>General</c:formatCode>
                <c:ptCount val="11"/>
                <c:pt idx="0">
                  <c:v>0</c:v>
                </c:pt>
                <c:pt idx="1">
                  <c:v>0.66067900000000002</c:v>
                </c:pt>
                <c:pt idx="2">
                  <c:v>3.3370700000000002</c:v>
                </c:pt>
                <c:pt idx="3">
                  <c:v>7.9841300000000004</c:v>
                </c:pt>
                <c:pt idx="4">
                  <c:v>11.13865</c:v>
                </c:pt>
                <c:pt idx="5">
                  <c:v>11.79388</c:v>
                </c:pt>
                <c:pt idx="6">
                  <c:v>14.525180000000001</c:v>
                </c:pt>
                <c:pt idx="7">
                  <c:v>16.76484</c:v>
                </c:pt>
                <c:pt idx="8">
                  <c:v>17.920300000000001</c:v>
                </c:pt>
                <c:pt idx="9">
                  <c:v>22.313759999999998</c:v>
                </c:pt>
                <c:pt idx="10">
                  <c:v>22.66234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63855488"/>
        <c:axId val="-1963854944"/>
      </c:scatterChart>
      <c:valAx>
        <c:axId val="-19638554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Drug Transport Time (mins)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1963854944"/>
        <c:crosses val="autoZero"/>
        <c:crossBetween val="midCat"/>
      </c:valAx>
      <c:valAx>
        <c:axId val="-19638549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Concentration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Transported Drug (µg/ml)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1.3888888888888888E-2"/>
              <c:y val="8.1909448818897626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1963855488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Reduced State</c:v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Sheet3!$A$3:$A$13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Sheet3!$B$3:$B$13</c:f>
              <c:numCache>
                <c:formatCode>General</c:formatCode>
                <c:ptCount val="11"/>
                <c:pt idx="0">
                  <c:v>0</c:v>
                </c:pt>
                <c:pt idx="1">
                  <c:v>3.1273</c:v>
                </c:pt>
                <c:pt idx="2">
                  <c:v>3.4674900000000002</c:v>
                </c:pt>
                <c:pt idx="3">
                  <c:v>3.9527700000000001</c:v>
                </c:pt>
                <c:pt idx="4">
                  <c:v>4.2317299999999998</c:v>
                </c:pt>
                <c:pt idx="5">
                  <c:v>4.44909</c:v>
                </c:pt>
                <c:pt idx="6">
                  <c:v>5.1386599999999998</c:v>
                </c:pt>
                <c:pt idx="7">
                  <c:v>5.5734199999999996</c:v>
                </c:pt>
                <c:pt idx="8">
                  <c:v>6.6761100000000004</c:v>
                </c:pt>
                <c:pt idx="9">
                  <c:v>8.9169</c:v>
                </c:pt>
                <c:pt idx="10">
                  <c:v>10.3119</c:v>
                </c:pt>
              </c:numCache>
            </c:numRef>
          </c:yVal>
          <c:smooth val="1"/>
        </c:ser>
        <c:ser>
          <c:idx val="1"/>
          <c:order val="1"/>
          <c:tx>
            <c:v>Oxidized State</c:v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Sheet3!$A$3:$A$13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Sheet3!$C$3:$C$13</c:f>
              <c:numCache>
                <c:formatCode>General</c:formatCode>
                <c:ptCount val="11"/>
                <c:pt idx="0">
                  <c:v>0</c:v>
                </c:pt>
                <c:pt idx="1">
                  <c:v>1.69221</c:v>
                </c:pt>
                <c:pt idx="2">
                  <c:v>1.86876</c:v>
                </c:pt>
                <c:pt idx="3">
                  <c:v>2.03145</c:v>
                </c:pt>
                <c:pt idx="4">
                  <c:v>2.2884600000000002</c:v>
                </c:pt>
                <c:pt idx="5">
                  <c:v>2.3876900000000001</c:v>
                </c:pt>
                <c:pt idx="6">
                  <c:v>2.4222000000000001</c:v>
                </c:pt>
                <c:pt idx="7">
                  <c:v>2.8835600000000001</c:v>
                </c:pt>
                <c:pt idx="8">
                  <c:v>2.9892500000000002</c:v>
                </c:pt>
                <c:pt idx="9">
                  <c:v>3.3653499999999998</c:v>
                </c:pt>
                <c:pt idx="10">
                  <c:v>4.4427300000000001</c:v>
                </c:pt>
              </c:numCache>
            </c:numRef>
          </c:yVal>
          <c:smooth val="1"/>
        </c:ser>
        <c:ser>
          <c:idx val="2"/>
          <c:order val="2"/>
          <c:tx>
            <c:v>Passive state</c:v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Sheet3!$A$3:$A$13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Sheet3!$D$3:$D$13</c:f>
              <c:numCache>
                <c:formatCode>General</c:formatCode>
                <c:ptCount val="11"/>
                <c:pt idx="0">
                  <c:v>0</c:v>
                </c:pt>
                <c:pt idx="1">
                  <c:v>0.23253099999999996</c:v>
                </c:pt>
                <c:pt idx="2">
                  <c:v>0.88883833333333329</c:v>
                </c:pt>
                <c:pt idx="3">
                  <c:v>0.99335366666666669</c:v>
                </c:pt>
                <c:pt idx="4">
                  <c:v>1.0319333333333331</c:v>
                </c:pt>
                <c:pt idx="5">
                  <c:v>1.1406966666666667</c:v>
                </c:pt>
                <c:pt idx="6">
                  <c:v>1.2768999999999999</c:v>
                </c:pt>
                <c:pt idx="7">
                  <c:v>1.2796000000000001</c:v>
                </c:pt>
                <c:pt idx="8">
                  <c:v>1.2643200000000001</c:v>
                </c:pt>
                <c:pt idx="9">
                  <c:v>1.4227133333333335</c:v>
                </c:pt>
                <c:pt idx="10">
                  <c:v>1.4370799999999999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63848960"/>
        <c:axId val="-1963852768"/>
      </c:scatterChart>
      <c:valAx>
        <c:axId val="-1963848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Drug Transport Time (mins)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1963852768"/>
        <c:crosses val="autoZero"/>
        <c:crossBetween val="midCat"/>
      </c:valAx>
      <c:valAx>
        <c:axId val="-19638527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Concentration of transported Drug (µg/ml)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1963848960"/>
        <c:crosses val="autoZero"/>
        <c:crossBetween val="midCat"/>
      </c:valAx>
    </c:plotArea>
    <c:legend>
      <c:legendPos val="r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marker>
            <c:symbol val="none"/>
          </c:marker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Sheet1!$A$3:$A$14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6</c:v>
                </c:pt>
                <c:pt idx="10">
                  <c:v>7</c:v>
                </c:pt>
                <c:pt idx="11">
                  <c:v>8</c:v>
                </c:pt>
              </c:numCache>
            </c:numRef>
          </c:xVal>
          <c:yVal>
            <c:numRef>
              <c:f>Sheet1!$B$3:$B$14</c:f>
              <c:numCache>
                <c:formatCode>0.00E+00</c:formatCode>
                <c:ptCount val="12"/>
                <c:pt idx="0" formatCode="General">
                  <c:v>0</c:v>
                </c:pt>
                <c:pt idx="1">
                  <c:v>0.63417699999999999</c:v>
                </c:pt>
                <c:pt idx="2" formatCode="General">
                  <c:v>1.87496</c:v>
                </c:pt>
                <c:pt idx="3" formatCode="General">
                  <c:v>1.87496</c:v>
                </c:pt>
                <c:pt idx="4" formatCode="General">
                  <c:v>1.90263</c:v>
                </c:pt>
                <c:pt idx="5" formatCode="General">
                  <c:v>1.96749</c:v>
                </c:pt>
                <c:pt idx="6" formatCode="General">
                  <c:v>1.96749</c:v>
                </c:pt>
                <c:pt idx="7" formatCode="General">
                  <c:v>2.2564799999999998</c:v>
                </c:pt>
                <c:pt idx="8" formatCode="General">
                  <c:v>2.8002099999999999</c:v>
                </c:pt>
                <c:pt idx="9" formatCode="General">
                  <c:v>2.8002099999999999</c:v>
                </c:pt>
                <c:pt idx="10" formatCode="General">
                  <c:v>2.8515799999999998</c:v>
                </c:pt>
                <c:pt idx="11" formatCode="General">
                  <c:v>2.8837199999999998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890989024"/>
        <c:axId val="-1890988480"/>
      </c:scatterChart>
      <c:scatterChart>
        <c:scatterStyle val="lineMarker"/>
        <c:varyColors val="0"/>
        <c:ser>
          <c:idx val="1"/>
          <c:order val="1"/>
          <c:marker>
            <c:symbol val="none"/>
          </c:marker>
          <c:xVal>
            <c:numRef>
              <c:f>Sheet1!$A$3:$A$14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6</c:v>
                </c:pt>
                <c:pt idx="10">
                  <c:v>7</c:v>
                </c:pt>
                <c:pt idx="11">
                  <c:v>8</c:v>
                </c:pt>
              </c:numCache>
            </c:numRef>
          </c:xVal>
          <c:yVal>
            <c:numRef>
              <c:f>Sheet1!$C$3:$C$14</c:f>
              <c:numCache>
                <c:formatCode>General</c:formatCode>
                <c:ptCount val="12"/>
                <c:pt idx="0">
                  <c:v>-120</c:v>
                </c:pt>
                <c:pt idx="1">
                  <c:v>-120</c:v>
                </c:pt>
                <c:pt idx="2">
                  <c:v>-120</c:v>
                </c:pt>
                <c:pt idx="3">
                  <c:v>350</c:v>
                </c:pt>
                <c:pt idx="4">
                  <c:v>350</c:v>
                </c:pt>
                <c:pt idx="5">
                  <c:v>350</c:v>
                </c:pt>
                <c:pt idx="6">
                  <c:v>-120</c:v>
                </c:pt>
                <c:pt idx="7">
                  <c:v>-120</c:v>
                </c:pt>
                <c:pt idx="8">
                  <c:v>-120</c:v>
                </c:pt>
                <c:pt idx="9">
                  <c:v>350</c:v>
                </c:pt>
                <c:pt idx="10">
                  <c:v>350</c:v>
                </c:pt>
                <c:pt idx="11">
                  <c:v>350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890987936"/>
        <c:axId val="-1890977600"/>
      </c:scatterChart>
      <c:valAx>
        <c:axId val="-1890989024"/>
        <c:scaling>
          <c:orientation val="minMax"/>
          <c:max val="8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(mins)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1890988480"/>
        <c:crosses val="autoZero"/>
        <c:crossBetween val="midCat"/>
      </c:valAx>
      <c:valAx>
        <c:axId val="-18909884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Concentration</a:t>
                </a:r>
                <a:r>
                  <a:rPr lang="en-US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Released Lacosamide (µg/ml)</a:t>
                </a:r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1890989024"/>
        <c:crosses val="autoZero"/>
        <c:crossBetween val="midCat"/>
      </c:valAx>
      <c:valAx>
        <c:axId val="-1890977600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Potential (mV)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1890987936"/>
        <c:crosses val="max"/>
        <c:crossBetween val="midCat"/>
      </c:valAx>
      <c:valAx>
        <c:axId val="-18909879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89097760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0.5085</cdr:x>
      <cdr:y>0.71423</cdr:y>
    </cdr:from>
    <cdr:to>
      <cdr:x>0.729</cdr:x>
      <cdr:y>0.79298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24856" y="1959277"/>
          <a:ext cx="1008113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AU" b="1" dirty="0" smtClean="0">
              <a:solidFill>
                <a:srgbClr val="56787A"/>
              </a:solidFill>
            </a:rPr>
            <a:t>Gate open</a:t>
          </a:r>
          <a:endParaRPr lang="en-US" b="1" dirty="0">
            <a:solidFill>
              <a:srgbClr val="56787A"/>
            </a:solidFill>
          </a:endParaRPr>
        </a:p>
      </cdr:txBody>
    </cdr:sp>
  </cdr:relSizeAnchor>
  <cdr:relSizeAnchor xmlns:cdr="http://schemas.openxmlformats.org/drawingml/2006/chartDrawing">
    <cdr:from>
      <cdr:x>0.68381</cdr:x>
      <cdr:y>0.11356</cdr:y>
    </cdr:from>
    <cdr:to>
      <cdr:x>0.82675</cdr:x>
      <cdr:y>0.29731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26373" y="311515"/>
          <a:ext cx="653539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AU" sz="1100" b="1" dirty="0" smtClean="0">
              <a:solidFill>
                <a:srgbClr val="C00000"/>
              </a:solidFill>
            </a:rPr>
            <a:t>Gate closed</a:t>
          </a:r>
          <a:endParaRPr lang="en-US" sz="1100" b="1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D5929-FAC2-4261-A886-8C09079945E4}" type="datetimeFigureOut">
              <a:rPr lang="en-AU" smtClean="0"/>
              <a:pPr/>
              <a:t>16/03/2015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EA222-9FA0-4527-B961-A5C00A622B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0362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363FD-9406-44DA-96D5-C46F46D600B4}" type="slidenum">
              <a:rPr lang="en-AU" smtClean="0"/>
              <a:pPr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21248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EA222-9FA0-4527-B961-A5C00A622BB2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780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EA222-9FA0-4527-B961-A5C00A622BB2}" type="slidenum">
              <a:rPr lang="en-AU" smtClean="0"/>
              <a:pPr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5279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EA222-9FA0-4527-B961-A5C00A622BB2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5464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9EA222-9FA0-4527-B961-A5C00A622BB2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37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27AA79D-E5CC-4186-B442-108C45A07102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CC17F-7DD0-4A08-BA78-B8B07DC73B98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73F78-481A-482D-9954-3A6BB85BF339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36396-761A-4A8C-8C2A-33F74873FE7D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FD38EAC-FAEE-4C22-8915-FDB2A07E4363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F30A65E-9CD7-473A-8E64-A659E125DB1E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494-FA66-4F11-B9C9-2E04C7EE73F3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52A39-7239-4E26-93BA-73FE26DF35D2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519C-27F4-4DDC-A203-2F14894FC6E0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45B4F-2D26-48C3-82E4-7BE1898C7D3B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A2137-094B-460B-9D16-F0E754AECD55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9413F84-81E5-4855-AB59-D3E602FD3414}" type="datetime1">
              <a:rPr lang="en-AU" smtClean="0"/>
              <a:pPr/>
              <a:t>16/03/2015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077CF73-D0CC-47DC-8DA9-FD6CF8E2FA95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gif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772400" cy="1656184"/>
          </a:xfrm>
        </p:spPr>
        <p:txBody>
          <a:bodyPr>
            <a:normAutofit/>
          </a:bodyPr>
          <a:lstStyle/>
          <a:p>
            <a:r>
              <a:rPr lang="en-AU" sz="3200" b="1" dirty="0" smtClean="0">
                <a:latin typeface="Aharoni" pitchFamily="2" charset="-79"/>
                <a:cs typeface="Aharoni" pitchFamily="2" charset="-79"/>
              </a:rPr>
              <a:t>Developing Novel Drug Delivery Systems for the Treatment of Epilepsy</a:t>
            </a:r>
            <a:endParaRPr lang="en-AU" sz="32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4077072"/>
            <a:ext cx="6400800" cy="2088232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>
                <a:solidFill>
                  <a:schemeClr val="tx1"/>
                </a:solidFill>
                <a:latin typeface="Tw Cen MT Condensed Extra Bold" pitchFamily="34" charset="0"/>
              </a:rPr>
              <a:t>SUPERVISORS</a:t>
            </a:r>
          </a:p>
          <a:p>
            <a:r>
              <a:rPr lang="en-AU" b="1" dirty="0" smtClean="0">
                <a:solidFill>
                  <a:schemeClr val="tx1"/>
                </a:solidFill>
                <a:latin typeface="Tw Cen MT" panose="020B0602020104020603" pitchFamily="34" charset="0"/>
              </a:rPr>
              <a:t>Prof Wallace</a:t>
            </a:r>
          </a:p>
          <a:p>
            <a:r>
              <a:rPr lang="en-AU" b="1" dirty="0" smtClean="0">
                <a:solidFill>
                  <a:schemeClr val="tx1"/>
                </a:solidFill>
                <a:latin typeface="Tw Cen MT" panose="020B0602020104020603" pitchFamily="34" charset="0"/>
              </a:rPr>
              <a:t>A/Prof Moulton</a:t>
            </a:r>
          </a:p>
          <a:p>
            <a:r>
              <a:rPr lang="en-AU" b="1" dirty="0" smtClean="0">
                <a:solidFill>
                  <a:schemeClr val="tx1"/>
                </a:solidFill>
                <a:latin typeface="Tw Cen MT" panose="020B0602020104020603" pitchFamily="34" charset="0"/>
              </a:rPr>
              <a:t>Prof Cook</a:t>
            </a:r>
            <a:endParaRPr lang="en-AU" b="1" dirty="0">
              <a:solidFill>
                <a:schemeClr val="tx1"/>
              </a:solidFill>
              <a:latin typeface="Tw Cen MT" panose="020B0602020104020603" pitchFamily="34" charset="0"/>
            </a:endParaRPr>
          </a:p>
          <a:p>
            <a:endParaRPr lang="en-AU" dirty="0" smtClean="0">
              <a:solidFill>
                <a:schemeClr val="tx1"/>
              </a:solidFill>
              <a:latin typeface="Tw Cen MT Condensed Extra Bold" pitchFamily="34" charset="0"/>
            </a:endParaRPr>
          </a:p>
          <a:p>
            <a:r>
              <a:rPr lang="en-AU" dirty="0" smtClean="0">
                <a:solidFill>
                  <a:schemeClr val="tx1"/>
                </a:solidFill>
                <a:latin typeface="Tw Cen MT Condensed Extra Bold" pitchFamily="34" charset="0"/>
              </a:rPr>
              <a:t>Sara Ahmadi</a:t>
            </a:r>
          </a:p>
          <a:p>
            <a:endParaRPr lang="en-AU" dirty="0" smtClean="0">
              <a:solidFill>
                <a:schemeClr val="tx1"/>
              </a:solidFill>
              <a:latin typeface="Tw Cen MT Condensed Extra Bold" pitchFamily="34" charset="0"/>
            </a:endParaRPr>
          </a:p>
          <a:p>
            <a:endParaRPr lang="en-AU" dirty="0" smtClean="0">
              <a:solidFill>
                <a:schemeClr val="tx1"/>
              </a:solidFill>
              <a:latin typeface="Tw Cen MT Condensed Extra Bold" pitchFamily="34" charset="0"/>
            </a:endParaRPr>
          </a:p>
          <a:p>
            <a:endParaRPr lang="en-AU" dirty="0" smtClean="0">
              <a:solidFill>
                <a:schemeClr val="tx1"/>
              </a:solidFill>
              <a:latin typeface="Tw Cen MT Condensed Extra Bold" pitchFamily="34" charset="0"/>
            </a:endParaRPr>
          </a:p>
          <a:p>
            <a:endParaRPr lang="en-AU" dirty="0">
              <a:solidFill>
                <a:schemeClr val="tx1"/>
              </a:solidFill>
              <a:latin typeface="Tw Cen MT Condensed Extra Bold" pitchFamily="34" charset="0"/>
            </a:endParaRPr>
          </a:p>
        </p:txBody>
      </p:sp>
      <p:pic>
        <p:nvPicPr>
          <p:cNvPr id="4" name="Picture 3" descr="C:\Users\sa712\Desktop\useful pics\aces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00" y="4326294"/>
            <a:ext cx="3420380" cy="54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sa712\Desktop\useful pics\2011041110323468_uow_log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812360" y="5661248"/>
            <a:ext cx="1280715" cy="113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a712\Desktop\useful pics\uow1541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869160"/>
            <a:ext cx="2592034" cy="76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2</a:t>
            </a:fld>
            <a:endParaRPr lang="en-AU"/>
          </a:p>
        </p:txBody>
      </p:sp>
      <p:pic>
        <p:nvPicPr>
          <p:cNvPr id="2050" name="Picture 2" descr="C:\Users\sa712\Desktop\useful pics\Wollongong_Harbour-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73" y="476672"/>
            <a:ext cx="2385566" cy="193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a712\Desktop\useful pics\IPRI build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73" y="2842325"/>
            <a:ext cx="2229210" cy="148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a712\Desktop\useful pics\st_vince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941858"/>
            <a:ext cx="2140476" cy="143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sa712\Desktop\useful pics\wallac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719116"/>
            <a:ext cx="1237518" cy="110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a712\Desktop\useful pics\sim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304" y="719116"/>
            <a:ext cx="1361888" cy="110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sa712\Desktop\useful pics\mark cook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275" y="719116"/>
            <a:ext cx="1267141" cy="110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43808" y="1916832"/>
            <a:ext cx="6048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Prof  Wallace                     Prof  Moulton                           Prof Cook 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3140382"/>
            <a:ext cx="56886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AU" sz="1600" dirty="0" smtClean="0"/>
              <a:t>Synthetic </a:t>
            </a:r>
            <a:r>
              <a:rPr lang="en-AU" sz="1600" b="1" dirty="0" err="1"/>
              <a:t>BioSystems</a:t>
            </a:r>
            <a:r>
              <a:rPr lang="en-AU" sz="1600" dirty="0"/>
              <a:t> program builds on the new material developments and additive fabrication techniques at ACES to develop implantable structures that support the development of tissue structure</a:t>
            </a:r>
            <a:r>
              <a:rPr lang="en-AU" sz="16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n-AU" sz="1600" dirty="0"/>
          </a:p>
          <a:p>
            <a:pPr marL="171450" indent="-1714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AU" sz="1600" dirty="0" smtClean="0"/>
              <a:t>These </a:t>
            </a:r>
            <a:r>
              <a:rPr lang="en-AU" sz="1600" dirty="0"/>
              <a:t>devices provide opportunities to monitor, maintain and (where necessary) restore function in neural tissues.</a:t>
            </a:r>
          </a:p>
          <a:p>
            <a:pPr algn="just">
              <a:lnSpc>
                <a:spcPct val="150000"/>
              </a:lnSpc>
            </a:pPr>
            <a:r>
              <a:rPr lang="en-AU" sz="1600" dirty="0"/>
              <a:t>Applications include </a:t>
            </a:r>
            <a:r>
              <a:rPr lang="en-AU" sz="1600" b="1" dirty="0"/>
              <a:t>epilepsy</a:t>
            </a:r>
            <a:r>
              <a:rPr lang="en-AU" sz="1600" dirty="0"/>
              <a:t> and </a:t>
            </a:r>
            <a:r>
              <a:rPr lang="en-AU" sz="1600" b="1" dirty="0"/>
              <a:t>schizophrenia</a:t>
            </a:r>
            <a:r>
              <a:rPr lang="en-AU" sz="1600" dirty="0"/>
              <a:t> sufferers and the </a:t>
            </a:r>
            <a:r>
              <a:rPr lang="en-AU" sz="1600" b="1" dirty="0"/>
              <a:t>ageing human brain</a:t>
            </a:r>
            <a:r>
              <a:rPr lang="en-AU" sz="1600" dirty="0"/>
              <a:t>.</a:t>
            </a:r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378810" y="2473151"/>
            <a:ext cx="2163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Wollongong City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-72007" y="4437112"/>
            <a:ext cx="2843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Intelligent polymer Research Institute, Wollongong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-36512" y="6381328"/>
            <a:ext cx="2464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Saint Vincent Hospital, Melbourne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563888" y="2627039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i="1" dirty="0" smtClean="0"/>
              <a:t>Bionics Program of ACES/IPRI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23583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09936" y="620688"/>
            <a:ext cx="5976664" cy="2592288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buClr>
                <a:srgbClr val="7030A0"/>
              </a:buClr>
              <a:buFont typeface="Wingdings" pitchFamily="2" charset="2"/>
              <a:buChar char="ü"/>
            </a:pPr>
            <a:r>
              <a:rPr lang="en-AU" sz="2000" dirty="0" smtClean="0"/>
              <a:t>Epilepsy is characterized by abnormal electrical activity within the brain.</a:t>
            </a:r>
          </a:p>
          <a:p>
            <a:pPr algn="ctr">
              <a:lnSpc>
                <a:spcPct val="120000"/>
              </a:lnSpc>
              <a:buClr>
                <a:srgbClr val="7030A0"/>
              </a:buClr>
              <a:buFont typeface="Wingdings" pitchFamily="2" charset="2"/>
              <a:buChar char="ü"/>
            </a:pPr>
            <a:r>
              <a:rPr lang="en-AU" sz="2000" dirty="0"/>
              <a:t>During a seizure a person’s consciousness, movement or action maybe altered for a short time</a:t>
            </a:r>
            <a:r>
              <a:rPr lang="en-AU" sz="2000" dirty="0" smtClean="0"/>
              <a:t>.</a:t>
            </a:r>
          </a:p>
          <a:p>
            <a:pPr algn="ctr">
              <a:lnSpc>
                <a:spcPct val="120000"/>
              </a:lnSpc>
              <a:buClr>
                <a:srgbClr val="7030A0"/>
              </a:buClr>
              <a:buFont typeface="Wingdings" pitchFamily="2" charset="2"/>
              <a:buChar char="ü"/>
            </a:pPr>
            <a:r>
              <a:rPr lang="en-AU" sz="2000" dirty="0"/>
              <a:t>60 million people worldwide have epilepsy</a:t>
            </a:r>
            <a:r>
              <a:rPr lang="en-AU" sz="2000" dirty="0" smtClean="0"/>
              <a:t>. </a:t>
            </a:r>
            <a:endParaRPr lang="en-AU" sz="2000" dirty="0"/>
          </a:p>
          <a:p>
            <a:pPr marL="109728" indent="0" algn="ctr">
              <a:buClr>
                <a:srgbClr val="7030A0"/>
              </a:buClr>
              <a:buNone/>
            </a:pPr>
            <a:endParaRPr lang="en-AU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8FA8-E4E1-4777-81A4-8507B3AFC62D}" type="slidenum">
              <a:rPr lang="en-AU" smtClean="0"/>
              <a:pPr/>
              <a:t>3</a:t>
            </a:fld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206599" y="3554313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AU" b="1" spc="100" dirty="0" smtClean="0">
                <a:ln w="1800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Treatment Options for Epilepsy</a:t>
            </a:r>
            <a:endParaRPr lang="en-AU" b="1" spc="100" dirty="0">
              <a:ln w="18000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4221088"/>
            <a:ext cx="3816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7030A0"/>
              </a:buClr>
              <a:buFont typeface="Wingdings" pitchFamily="2" charset="2"/>
              <a:buChar char="ü"/>
            </a:pPr>
            <a:r>
              <a:rPr lang="en-AU" sz="2000" dirty="0" smtClean="0"/>
              <a:t>Medication or Drug therapy</a:t>
            </a:r>
          </a:p>
          <a:p>
            <a:pPr algn="just">
              <a:lnSpc>
                <a:spcPct val="150000"/>
              </a:lnSpc>
              <a:buClr>
                <a:srgbClr val="7030A0"/>
              </a:buClr>
              <a:buFont typeface="Wingdings" pitchFamily="2" charset="2"/>
              <a:buChar char="ü"/>
            </a:pPr>
            <a:r>
              <a:rPr lang="en-AU" sz="2000" dirty="0" smtClean="0"/>
              <a:t>Brain Surgery</a:t>
            </a:r>
          </a:p>
          <a:p>
            <a:pPr algn="just">
              <a:lnSpc>
                <a:spcPct val="150000"/>
              </a:lnSpc>
              <a:buClr>
                <a:srgbClr val="7030A0"/>
              </a:buClr>
              <a:buFont typeface="Wingdings" pitchFamily="2" charset="2"/>
              <a:buChar char="ü"/>
            </a:pPr>
            <a:r>
              <a:rPr lang="en-AU" sz="2000" dirty="0" smtClean="0"/>
              <a:t>VNS</a:t>
            </a:r>
          </a:p>
          <a:p>
            <a:pPr algn="just">
              <a:buClr>
                <a:srgbClr val="7030A0"/>
              </a:buClr>
            </a:pPr>
            <a:endParaRPr lang="en-AU" sz="3600" b="1" dirty="0" smtClean="0">
              <a:solidFill>
                <a:srgbClr val="FF0000"/>
              </a:solidFill>
            </a:endParaRPr>
          </a:p>
          <a:p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35496" y="-57001"/>
            <a:ext cx="2052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Background</a:t>
            </a:r>
            <a:endParaRPr lang="en-AU" sz="24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145" name="Picture 1" descr="C:\Users\sa712\Desktop\useful pics\431-drug-pill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2924944"/>
            <a:ext cx="1296144" cy="864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C:\Users\sa712\Desktop\useful pics\fc25d67329a93eeaa4081dec53c3df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" y="980728"/>
            <a:ext cx="144016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a712\Desktop\useful pics\vns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796280"/>
            <a:ext cx="1567472" cy="141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a712\Desktop\useful pics\ketogenic-die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869160"/>
            <a:ext cx="2016224" cy="134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sa712\Desktop\useful pics\C0123959-Brain_Surgery_for_Epilepsy-SP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14553"/>
            <a:ext cx="1616075" cy="108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a712\Desktop\useful pics\Epilepsy-1-6641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140" y="908720"/>
            <a:ext cx="2145356" cy="182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19872" y="6252413"/>
            <a:ext cx="25652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cs typeface="Times New Roman" panose="02020603050405020304" pitchFamily="18" charset="0"/>
              </a:rPr>
              <a:t>Vagus</a:t>
            </a:r>
            <a:r>
              <a:rPr lang="en-US" sz="1400" dirty="0">
                <a:cs typeface="Times New Roman" panose="02020603050405020304" pitchFamily="18" charset="0"/>
              </a:rPr>
              <a:t> Nerve Stimulation</a:t>
            </a:r>
          </a:p>
          <a:p>
            <a:endParaRPr lang="en-US" sz="1600" dirty="0"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92280" y="6237312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cs typeface="Times New Roman" panose="02020603050405020304" pitchFamily="18" charset="0"/>
              </a:rPr>
              <a:t>Ketogenic</a:t>
            </a:r>
            <a:r>
              <a:rPr lang="en-US" sz="1400" dirty="0" smtClean="0">
                <a:cs typeface="Times New Roman" panose="02020603050405020304" pitchFamily="18" charset="0"/>
              </a:rPr>
              <a:t> </a:t>
            </a:r>
            <a:r>
              <a:rPr lang="en-US" sz="1400" dirty="0">
                <a:cs typeface="Times New Roman" panose="02020603050405020304" pitchFamily="18" charset="0"/>
              </a:rPr>
              <a:t>diet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1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1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1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1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1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0668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AU" sz="32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is needed to treat 30% untreatable Epilepsy Sufferers?</a:t>
            </a:r>
            <a:endParaRPr lang="en-AU" sz="32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219256" cy="4869160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buClr>
                <a:srgbClr val="F18453"/>
              </a:buClr>
              <a:buFont typeface="Wingdings" panose="05000000000000000000" pitchFamily="2" charset="2"/>
              <a:buChar char="ü"/>
            </a:pPr>
            <a:r>
              <a:rPr lang="en-AU" b="1" dirty="0" smtClean="0"/>
              <a:t>Eliminate</a:t>
            </a:r>
            <a:r>
              <a:rPr lang="en-AU" dirty="0" smtClean="0"/>
              <a:t> </a:t>
            </a:r>
            <a:r>
              <a:rPr lang="en-AU" dirty="0"/>
              <a:t>or </a:t>
            </a:r>
            <a:r>
              <a:rPr lang="en-AU" b="1" dirty="0"/>
              <a:t>reduce</a:t>
            </a:r>
            <a:r>
              <a:rPr lang="en-AU" dirty="0"/>
              <a:t> side effects </a:t>
            </a:r>
            <a:r>
              <a:rPr lang="en-AU" dirty="0" smtClean="0"/>
              <a:t>of </a:t>
            </a:r>
            <a:r>
              <a:rPr lang="en-AU" dirty="0"/>
              <a:t>oral </a:t>
            </a:r>
            <a:r>
              <a:rPr lang="en-AU" dirty="0" smtClean="0"/>
              <a:t>administration</a:t>
            </a:r>
          </a:p>
          <a:p>
            <a:pPr algn="just">
              <a:lnSpc>
                <a:spcPct val="120000"/>
              </a:lnSpc>
              <a:buClr>
                <a:srgbClr val="F18453"/>
              </a:buClr>
              <a:buFont typeface="Wingdings" panose="05000000000000000000" pitchFamily="2" charset="2"/>
              <a:buChar char="ü"/>
            </a:pPr>
            <a:r>
              <a:rPr lang="en-AU" dirty="0" smtClean="0"/>
              <a:t>Release of </a:t>
            </a:r>
            <a:r>
              <a:rPr lang="en-AU" b="1" dirty="0" smtClean="0"/>
              <a:t>small doses</a:t>
            </a:r>
            <a:r>
              <a:rPr lang="en-AU" dirty="0" smtClean="0"/>
              <a:t> of drug to minimise toxicity and side effects</a:t>
            </a:r>
          </a:p>
          <a:p>
            <a:pPr algn="just">
              <a:lnSpc>
                <a:spcPct val="120000"/>
              </a:lnSpc>
              <a:buClr>
                <a:srgbClr val="F18453"/>
              </a:buClr>
              <a:buFont typeface="Wingdings" panose="05000000000000000000" pitchFamily="2" charset="2"/>
              <a:buChar char="ü"/>
            </a:pPr>
            <a:r>
              <a:rPr lang="en-AU" b="1" dirty="0"/>
              <a:t>Localize delivery </a:t>
            </a:r>
            <a:r>
              <a:rPr lang="en-AU" dirty="0"/>
              <a:t>which releases drug directly to the brain (by-passing the blood brain barrier - BBB</a:t>
            </a:r>
            <a:r>
              <a:rPr lang="en-AU" dirty="0" smtClean="0"/>
              <a:t>)</a:t>
            </a:r>
            <a:endParaRPr lang="en-AU" dirty="0"/>
          </a:p>
          <a:p>
            <a:pPr algn="just">
              <a:lnSpc>
                <a:spcPct val="120000"/>
              </a:lnSpc>
              <a:buClr>
                <a:srgbClr val="F18453"/>
              </a:buClr>
              <a:buFont typeface="Wingdings" panose="05000000000000000000" pitchFamily="2" charset="2"/>
              <a:buChar char="ü"/>
            </a:pPr>
            <a:r>
              <a:rPr lang="en-AU" dirty="0"/>
              <a:t>Administration of an anti-epileptic drug </a:t>
            </a:r>
            <a:r>
              <a:rPr lang="en-AU" b="1" dirty="0"/>
              <a:t>directly</a:t>
            </a:r>
            <a:r>
              <a:rPr lang="en-AU" dirty="0"/>
              <a:t> to the brain tissue</a:t>
            </a:r>
          </a:p>
          <a:p>
            <a:pPr marL="109728" indent="0" algn="just">
              <a:lnSpc>
                <a:spcPct val="120000"/>
              </a:lnSpc>
              <a:buNone/>
            </a:pPr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4</a:t>
            </a:fld>
            <a:endParaRPr lang="en-AU"/>
          </a:p>
        </p:txBody>
      </p:sp>
      <p:sp>
        <p:nvSpPr>
          <p:cNvPr id="5" name="Title 3"/>
          <p:cNvSpPr txBox="1">
            <a:spLocks noGrp="1"/>
          </p:cNvSpPr>
          <p:nvPr/>
        </p:nvSpPr>
        <p:spPr>
          <a:xfrm>
            <a:off x="86816" y="-99392"/>
            <a:ext cx="4053136" cy="461665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7030A0"/>
              </a:buClr>
            </a:pPr>
            <a:r>
              <a:rPr lang="en-AU" sz="2400" dirty="0" smtClean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Motivation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07504" y="-99392"/>
            <a:ext cx="405313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Clr>
                <a:srgbClr val="7030A0"/>
              </a:buClr>
            </a:pPr>
            <a:r>
              <a:rPr lang="en-AU" sz="2400" b="1" dirty="0" smtClean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Project Aims</a:t>
            </a:r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683568" y="460554"/>
            <a:ext cx="799288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sz="2000" dirty="0" smtClean="0"/>
          </a:p>
          <a:p>
            <a:pPr marL="109728" indent="0">
              <a:buClr>
                <a:srgbClr val="7030A0"/>
              </a:buClr>
              <a:buNone/>
            </a:pPr>
            <a:endParaRPr lang="en-AU" sz="2000" dirty="0" smtClean="0"/>
          </a:p>
          <a:p>
            <a:pPr algn="just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AU" sz="2400" b="1" dirty="0" smtClean="0"/>
              <a:t>Designing</a:t>
            </a:r>
            <a:r>
              <a:rPr lang="en-AU" sz="2400" dirty="0" smtClean="0"/>
              <a:t> and </a:t>
            </a:r>
            <a:r>
              <a:rPr lang="en-AU" sz="2400" b="1" dirty="0" smtClean="0"/>
              <a:t>fabrication</a:t>
            </a:r>
            <a:r>
              <a:rPr lang="en-AU" sz="2400" dirty="0" smtClean="0"/>
              <a:t> of a reservoir with encapsulated drugs</a:t>
            </a:r>
          </a:p>
          <a:p>
            <a:pPr algn="just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AU" sz="2400" dirty="0" smtClean="0"/>
              <a:t>Drug release will </a:t>
            </a:r>
            <a:r>
              <a:rPr lang="en-AU" sz="2400" dirty="0"/>
              <a:t>be mitigated by </a:t>
            </a:r>
            <a:r>
              <a:rPr lang="en-AU" sz="2400" b="1" dirty="0"/>
              <a:t>opening</a:t>
            </a:r>
            <a:r>
              <a:rPr lang="en-AU" sz="2400" dirty="0"/>
              <a:t> and </a:t>
            </a:r>
            <a:r>
              <a:rPr lang="en-AU" sz="2400" b="1" dirty="0" smtClean="0"/>
              <a:t>closing</a:t>
            </a:r>
            <a:r>
              <a:rPr lang="en-AU" sz="2400" dirty="0" smtClean="0"/>
              <a:t> a conducting polymer coated porous “</a:t>
            </a:r>
            <a:r>
              <a:rPr lang="en-A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gate</a:t>
            </a:r>
            <a:r>
              <a:rPr lang="en-AU" sz="2400" dirty="0" smtClean="0"/>
              <a:t>”.</a:t>
            </a:r>
            <a:endParaRPr lang="en-AU" sz="2000" dirty="0"/>
          </a:p>
          <a:p>
            <a:pPr marL="109728" indent="0">
              <a:buNone/>
            </a:pPr>
            <a:endParaRPr lang="en-AU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5</a:t>
            </a:fld>
            <a:endParaRPr lang="en-AU"/>
          </a:p>
        </p:txBody>
      </p:sp>
      <p:grpSp>
        <p:nvGrpSpPr>
          <p:cNvPr id="11" name="Group 10"/>
          <p:cNvGrpSpPr/>
          <p:nvPr/>
        </p:nvGrpSpPr>
        <p:grpSpPr>
          <a:xfrm>
            <a:off x="2353843" y="3068960"/>
            <a:ext cx="3613593" cy="3366286"/>
            <a:chOff x="3299087" y="2296673"/>
            <a:chExt cx="2425041" cy="2530096"/>
          </a:xfrm>
          <a:solidFill>
            <a:schemeClr val="bg1"/>
          </a:solidFill>
        </p:grpSpPr>
        <p:pic>
          <p:nvPicPr>
            <p:cNvPr id="12" name="Picture 11" descr="C:\Users\sa712\Desktop\useful pics\id2009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88" t="17289" r="5371"/>
            <a:stretch/>
          </p:blipFill>
          <p:spPr bwMode="auto">
            <a:xfrm>
              <a:off x="3299087" y="2296673"/>
              <a:ext cx="2347971" cy="2264654"/>
            </a:xfrm>
            <a:prstGeom prst="rect">
              <a:avLst/>
            </a:prstGeom>
            <a:grpFill/>
            <a:ln>
              <a:noFill/>
            </a:ln>
            <a:extLst/>
          </p:spPr>
        </p:pic>
        <p:grpSp>
          <p:nvGrpSpPr>
            <p:cNvPr id="13" name="Group 12"/>
            <p:cNvGrpSpPr/>
            <p:nvPr/>
          </p:nvGrpSpPr>
          <p:grpSpPr>
            <a:xfrm>
              <a:off x="3299087" y="2429766"/>
              <a:ext cx="2425041" cy="2397003"/>
              <a:chOff x="3299087" y="2429766"/>
              <a:chExt cx="2425041" cy="2397003"/>
            </a:xfrm>
            <a:grpFill/>
          </p:grpSpPr>
          <p:sp>
            <p:nvSpPr>
              <p:cNvPr id="14" name="TextBox 4"/>
              <p:cNvSpPr txBox="1"/>
              <p:nvPr/>
            </p:nvSpPr>
            <p:spPr>
              <a:xfrm>
                <a:off x="3299087" y="4345359"/>
                <a:ext cx="1200905" cy="4616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1200" dirty="0" smtClean="0"/>
                  <a:t>Oxidation</a:t>
                </a:r>
              </a:p>
              <a:p>
                <a:pPr algn="ctr"/>
                <a:r>
                  <a:rPr lang="en-AU" sz="1200" dirty="0" smtClean="0"/>
                  <a:t>(Gate closed)</a:t>
                </a:r>
              </a:p>
            </p:txBody>
          </p:sp>
          <p:sp>
            <p:nvSpPr>
              <p:cNvPr id="16" name="TextBox 5"/>
              <p:cNvSpPr txBox="1"/>
              <p:nvPr/>
            </p:nvSpPr>
            <p:spPr>
              <a:xfrm>
                <a:off x="4716016" y="4365104"/>
                <a:ext cx="1008112" cy="46166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1200" dirty="0" smtClean="0"/>
                  <a:t>Reduction</a:t>
                </a:r>
              </a:p>
              <a:p>
                <a:r>
                  <a:rPr lang="en-AU" sz="1200" dirty="0" smtClean="0"/>
                  <a:t>(Gate open)</a:t>
                </a:r>
                <a:endParaRPr lang="en-US" sz="1200" dirty="0"/>
              </a:p>
            </p:txBody>
          </p:sp>
          <p:sp>
            <p:nvSpPr>
              <p:cNvPr id="17" name="TextBox 7"/>
              <p:cNvSpPr txBox="1"/>
              <p:nvPr/>
            </p:nvSpPr>
            <p:spPr>
              <a:xfrm>
                <a:off x="4211960" y="2429766"/>
                <a:ext cx="576064" cy="276999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1200" dirty="0" smtClean="0"/>
                  <a:t>body</a:t>
                </a:r>
                <a:endParaRPr lang="en-US" sz="1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741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620688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7030A0"/>
              </a:buClr>
              <a:buFont typeface="Wingdings" pitchFamily="2" charset="2"/>
              <a:buChar char="ü"/>
            </a:pPr>
            <a:r>
              <a:rPr lang="en-AU" sz="2000" dirty="0" smtClean="0"/>
              <a:t>This gate is a </a:t>
            </a:r>
            <a:r>
              <a:rPr lang="en-AU" sz="2000" b="1" dirty="0" smtClean="0"/>
              <a:t>platinised PVDF membrane </a:t>
            </a:r>
            <a:r>
              <a:rPr lang="en-AU" sz="2000" dirty="0" smtClean="0"/>
              <a:t>which Pyrrole with different dopants such as </a:t>
            </a:r>
            <a:r>
              <a:rPr lang="en-AU" sz="2000" b="1" dirty="0" smtClean="0"/>
              <a:t>pTS</a:t>
            </a:r>
            <a:r>
              <a:rPr lang="en-AU" sz="2000" dirty="0" smtClean="0"/>
              <a:t>, </a:t>
            </a:r>
            <a:r>
              <a:rPr lang="en-AU" sz="2000" b="1" dirty="0" smtClean="0"/>
              <a:t>DBSA, CS, HA, DS </a:t>
            </a:r>
            <a:r>
              <a:rPr lang="en-AU" sz="2000" dirty="0" smtClean="0"/>
              <a:t>and</a:t>
            </a:r>
            <a:r>
              <a:rPr lang="en-AU" sz="2000" b="1" dirty="0" smtClean="0"/>
              <a:t> PSS </a:t>
            </a:r>
            <a:r>
              <a:rPr lang="en-AU" sz="2000" dirty="0" smtClean="0"/>
              <a:t>has been grown  </a:t>
            </a:r>
            <a:r>
              <a:rPr lang="en-AU" sz="2000" b="1" dirty="0" err="1"/>
              <a:t>galvano</a:t>
            </a:r>
            <a:r>
              <a:rPr lang="en-AU" sz="2000" b="1" dirty="0"/>
              <a:t> statistically </a:t>
            </a:r>
            <a:r>
              <a:rPr lang="en-AU" sz="2000" dirty="0" smtClean="0"/>
              <a:t>on the surface of these membranes. </a:t>
            </a:r>
            <a:endParaRPr lang="en-AU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818" t="5074" r="4547" b="3599"/>
          <a:stretch>
            <a:fillRect/>
          </a:stretch>
        </p:blipFill>
        <p:spPr bwMode="auto">
          <a:xfrm>
            <a:off x="2843808" y="1700808"/>
            <a:ext cx="1728192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3857" r="3573" b="8055"/>
          <a:stretch>
            <a:fillRect/>
          </a:stretch>
        </p:blipFill>
        <p:spPr bwMode="auto">
          <a:xfrm>
            <a:off x="827584" y="1700808"/>
            <a:ext cx="1728192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 l="3938" r="1564" b="10216"/>
          <a:stretch>
            <a:fillRect/>
          </a:stretch>
        </p:blipFill>
        <p:spPr bwMode="auto">
          <a:xfrm>
            <a:off x="5724128" y="1700808"/>
            <a:ext cx="1728192" cy="1265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195736" y="306896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rowth cell</a:t>
            </a:r>
            <a:endParaRPr lang="en-A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072" y="2996952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Conducting polymer coated Pt/PVDF membrane</a:t>
            </a:r>
            <a:endParaRPr lang="en-A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282" y="0"/>
            <a:ext cx="5514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CP Coated Pt/PVDF  Flat Membrane;  Step1</a:t>
            </a:r>
            <a:endParaRPr lang="en-AU" sz="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121156"/>
              </p:ext>
            </p:extLst>
          </p:nvPr>
        </p:nvGraphicFramePr>
        <p:xfrm>
          <a:off x="251521" y="3501008"/>
          <a:ext cx="8496942" cy="316835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832314"/>
                <a:gridCol w="2832314"/>
                <a:gridCol w="2832314"/>
              </a:tblGrid>
              <a:tr h="654334"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/>
                        <a:t>Conducting polymer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/>
                        <a:t>Current</a:t>
                      </a:r>
                      <a:r>
                        <a:rPr lang="en-AU" sz="1600" baseline="0" dirty="0" smtClean="0"/>
                        <a:t> Density(mA/cm2)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dirty="0" smtClean="0"/>
                        <a:t>Electropolymerization Time (min)</a:t>
                      </a:r>
                      <a:endParaRPr lang="en-AU" sz="1600" dirty="0"/>
                    </a:p>
                  </a:txBody>
                  <a:tcPr/>
                </a:tc>
              </a:tr>
              <a:tr h="419003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PPy/pTS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0.5,1,</a:t>
                      </a:r>
                      <a:r>
                        <a:rPr lang="en-AU" baseline="0" dirty="0" smtClean="0"/>
                        <a:t> 2,3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1, 1.5, 2,</a:t>
                      </a:r>
                      <a:r>
                        <a:rPr lang="en-AU" baseline="0" dirty="0" smtClean="0"/>
                        <a:t> 5, 10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9003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PPy/DBSA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baseline="0" dirty="0" smtClean="0"/>
                        <a:t>2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1.5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9003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PPy/CS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0.25, 0.5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1, 2, 5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9003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PPy/HA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0.25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12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9003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PPy/DS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0.5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15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9003"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PPy/PSS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0.5, 1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 smtClean="0"/>
                        <a:t>1,</a:t>
                      </a:r>
                      <a:r>
                        <a:rPr lang="en-AU" baseline="0" dirty="0" smtClean="0"/>
                        <a:t> 1.5, 6</a:t>
                      </a:r>
                      <a:endParaRPr lang="en-A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094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2451" y="-18758"/>
            <a:ext cx="77048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CP </a:t>
            </a:r>
            <a:r>
              <a:rPr lang="en-AU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Coated Pt/PVDF Flat Membrane; </a:t>
            </a:r>
            <a:r>
              <a:rPr lang="en-AU" sz="2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Step1</a:t>
            </a:r>
          </a:p>
        </p:txBody>
      </p:sp>
      <p:sp>
        <p:nvSpPr>
          <p:cNvPr id="5" name="Rectangle 4"/>
          <p:cNvSpPr/>
          <p:nvPr/>
        </p:nvSpPr>
        <p:spPr>
          <a:xfrm>
            <a:off x="-36512" y="1124744"/>
            <a:ext cx="3401893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Clr>
                <a:srgbClr val="F18453"/>
              </a:buClr>
              <a:buFont typeface="Wingdings" panose="05000000000000000000" pitchFamily="2" charset="2"/>
              <a:buChar char="Ø"/>
            </a:pPr>
            <a:r>
              <a:rPr lang="en-AU" sz="20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Conductivity</a:t>
            </a:r>
          </a:p>
          <a:p>
            <a:pPr marL="342900" indent="-342900">
              <a:buClr>
                <a:srgbClr val="F18453"/>
              </a:buClr>
              <a:buFont typeface="Wingdings" panose="05000000000000000000" pitchFamily="2" charset="2"/>
              <a:buChar char="Ø"/>
            </a:pPr>
            <a:r>
              <a:rPr lang="en-AU" sz="20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Electroactivity</a:t>
            </a:r>
          </a:p>
          <a:p>
            <a:pPr marL="342900" indent="-342900">
              <a:buClr>
                <a:srgbClr val="F18453"/>
              </a:buClr>
              <a:buFont typeface="Wingdings" panose="05000000000000000000" pitchFamily="2" charset="2"/>
              <a:buChar char="Ø"/>
            </a:pPr>
            <a:r>
              <a:rPr lang="en-AU" sz="20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Morphology; </a:t>
            </a:r>
          </a:p>
          <a:p>
            <a:pPr>
              <a:buClr>
                <a:srgbClr val="F18453"/>
              </a:buClr>
            </a:pPr>
            <a:r>
              <a:rPr lang="en-AU" sz="20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(</a:t>
            </a:r>
            <a:r>
              <a:rPr lang="en-AU" sz="2000" dirty="0">
                <a:latin typeface="Georgia" panose="02040502050405020303" pitchFamily="18" charset="0"/>
                <a:cs typeface="Times New Roman" panose="02020603050405020304" pitchFamily="18" charset="0"/>
              </a:rPr>
              <a:t>Porosity and </a:t>
            </a:r>
            <a:r>
              <a:rPr lang="en-AU" sz="20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Cross Section)</a:t>
            </a:r>
            <a:endParaRPr lang="en-AU" sz="20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F18453"/>
              </a:buClr>
              <a:buFont typeface="Wingdings" panose="05000000000000000000" pitchFamily="2" charset="2"/>
              <a:buChar char="Ø"/>
            </a:pPr>
            <a:r>
              <a:rPr lang="en-AU" sz="20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Water </a:t>
            </a:r>
            <a:r>
              <a:rPr lang="en-AU" sz="2000" dirty="0">
                <a:latin typeface="Georgia" panose="02040502050405020303" pitchFamily="18" charset="0"/>
                <a:cs typeface="Times New Roman" panose="02020603050405020304" pitchFamily="18" charset="0"/>
              </a:rPr>
              <a:t>and </a:t>
            </a:r>
            <a:r>
              <a:rPr lang="en-AU" sz="20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ACSF Flux</a:t>
            </a:r>
          </a:p>
          <a:p>
            <a:pPr marL="342900" indent="-342900">
              <a:buClr>
                <a:srgbClr val="F18453"/>
              </a:buClr>
              <a:buFont typeface="Wingdings" panose="05000000000000000000" pitchFamily="2" charset="2"/>
              <a:buChar char="Ø"/>
            </a:pPr>
            <a:r>
              <a:rPr lang="en-AU" sz="20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Goniometry</a:t>
            </a:r>
          </a:p>
          <a:p>
            <a:pPr marL="342900" indent="-342900">
              <a:buClr>
                <a:srgbClr val="F18453"/>
              </a:buClr>
              <a:buFont typeface="Wingdings" panose="05000000000000000000" pitchFamily="2" charset="2"/>
              <a:buChar char="Ø"/>
            </a:pPr>
            <a:r>
              <a:rPr lang="en-AU" sz="20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XPS mapping</a:t>
            </a:r>
            <a:endParaRPr lang="en-AU" sz="2000" dirty="0"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203848" y="908719"/>
            <a:ext cx="5894690" cy="3312369"/>
            <a:chOff x="7586641" y="14792325"/>
            <a:chExt cx="8540999" cy="5295307"/>
          </a:xfrm>
        </p:grpSpPr>
        <p:sp>
          <p:nvSpPr>
            <p:cNvPr id="21" name="TextBox 67"/>
            <p:cNvSpPr txBox="1">
              <a:spLocks noChangeArrowheads="1"/>
            </p:cNvSpPr>
            <p:nvPr/>
          </p:nvSpPr>
          <p:spPr bwMode="auto">
            <a:xfrm>
              <a:off x="7689716" y="19553674"/>
              <a:ext cx="8246039" cy="533958"/>
            </a:xfrm>
            <a:prstGeom prst="rect">
              <a:avLst/>
            </a:prstGeom>
            <a:noFill/>
            <a:ln w="31750">
              <a:noFill/>
              <a:prstDash val="solid"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AU" sz="1400" dirty="0" smtClean="0">
                  <a:latin typeface="Georgia" panose="02040502050405020303" pitchFamily="18" charset="0"/>
                  <a:cs typeface="Times New Roman" pitchFamily="18" charset="0"/>
                </a:rPr>
                <a:t>SEM  </a:t>
              </a:r>
              <a:r>
                <a:rPr lang="en-AU" sz="1400" dirty="0">
                  <a:latin typeface="Georgia" panose="02040502050405020303" pitchFamily="18" charset="0"/>
                  <a:cs typeface="Times New Roman" pitchFamily="18" charset="0"/>
                </a:rPr>
                <a:t>images  of PVDF </a:t>
              </a:r>
              <a:r>
                <a:rPr lang="en-AU" sz="1400" dirty="0" smtClean="0">
                  <a:latin typeface="Georgia" panose="02040502050405020303" pitchFamily="18" charset="0"/>
                  <a:cs typeface="Times New Roman" pitchFamily="18" charset="0"/>
                </a:rPr>
                <a:t>membranes with </a:t>
              </a:r>
              <a:r>
                <a:rPr lang="en-AU" sz="1400" dirty="0">
                  <a:latin typeface="Georgia" panose="02040502050405020303" pitchFamily="18" charset="0"/>
                  <a:cs typeface="Times New Roman" pitchFamily="18" charset="0"/>
                </a:rPr>
                <a:t>different dopants</a:t>
              </a:r>
              <a:endParaRPr lang="en-AU" sz="1400" dirty="0">
                <a:latin typeface="Georgia" panose="02040502050405020303" pitchFamily="18" charset="0"/>
                <a:ea typeface="Tahoma" pitchFamily="34" charset="0"/>
                <a:cs typeface="Times New Roman" pitchFamily="18" charset="0"/>
              </a:endParaRPr>
            </a:p>
          </p:txBody>
        </p:sp>
        <p:pic>
          <p:nvPicPr>
            <p:cNvPr id="12" name="Picture 100" descr="D:\23.1.13\Au3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6225" y="14792328"/>
              <a:ext cx="2339976" cy="1873251"/>
            </a:xfrm>
            <a:prstGeom prst="rect">
              <a:avLst/>
            </a:prstGeom>
            <a:noFill/>
            <a:ln w="25400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03" descr="D:\23.1.13\pt4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25150" y="14801850"/>
              <a:ext cx="2339975" cy="1917700"/>
            </a:xfrm>
            <a:prstGeom prst="rect">
              <a:avLst/>
            </a:prstGeom>
            <a:noFill/>
            <a:ln w="25400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05" descr="D:\23.1.13\pts7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39788" y="14792325"/>
              <a:ext cx="2339975" cy="1947863"/>
            </a:xfrm>
            <a:prstGeom prst="rect">
              <a:avLst/>
            </a:prstGeom>
            <a:noFill/>
            <a:ln w="25400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6" descr="D:\23.1.13\dbs3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4325" y="17206913"/>
              <a:ext cx="2339975" cy="1871662"/>
            </a:xfrm>
            <a:prstGeom prst="rect">
              <a:avLst/>
            </a:prstGeom>
            <a:noFill/>
            <a:ln w="25400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08" descr="D:\23.1.13\ds6.t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8963" y="17221200"/>
              <a:ext cx="2339975" cy="1871663"/>
            </a:xfrm>
            <a:prstGeom prst="rect">
              <a:avLst/>
            </a:prstGeom>
            <a:noFill/>
            <a:ln w="25400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09" descr="D:\23.1.13\ha4.t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68363" y="17224375"/>
              <a:ext cx="2339975" cy="1928813"/>
            </a:xfrm>
            <a:prstGeom prst="rect">
              <a:avLst/>
            </a:prstGeom>
            <a:noFill/>
            <a:ln w="25400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10"/>
            <p:cNvSpPr>
              <a:spLocks noChangeArrowheads="1"/>
            </p:cNvSpPr>
            <p:nvPr/>
          </p:nvSpPr>
          <p:spPr bwMode="auto">
            <a:xfrm>
              <a:off x="7998943" y="16751300"/>
              <a:ext cx="7753948" cy="442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AU" altLang="en-US" sz="1200" dirty="0">
                  <a:latin typeface="Georgia" panose="02040502050405020303" pitchFamily="18" charset="0"/>
                  <a:cs typeface="Times New Roman" pitchFamily="18" charset="0"/>
                </a:rPr>
                <a:t>      </a:t>
              </a:r>
              <a:r>
                <a:rPr lang="en-AU" altLang="en-US" sz="1200" dirty="0" smtClean="0">
                  <a:latin typeface="Georgia" panose="02040502050405020303" pitchFamily="18" charset="0"/>
                  <a:cs typeface="Times New Roman" pitchFamily="18" charset="0"/>
                </a:rPr>
                <a:t>PVDF                                          Pt/PVDF                               PPy-pTS/Pt/PVDF</a:t>
              </a:r>
              <a:endParaRPr lang="en-AU" altLang="en-US" sz="1200" dirty="0">
                <a:latin typeface="Georgia" panose="02040502050405020303" pitchFamily="18" charset="0"/>
                <a:cs typeface="Times New Roman" pitchFamily="18" charset="0"/>
              </a:endParaRPr>
            </a:p>
          </p:txBody>
        </p:sp>
        <p:sp>
          <p:nvSpPr>
            <p:cNvPr id="19" name="Rectangle 112"/>
            <p:cNvSpPr>
              <a:spLocks noChangeArrowheads="1"/>
            </p:cNvSpPr>
            <p:nvPr/>
          </p:nvSpPr>
          <p:spPr bwMode="auto">
            <a:xfrm>
              <a:off x="7586641" y="19132548"/>
              <a:ext cx="8540999" cy="442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AU" altLang="en-US" sz="1200" dirty="0">
                  <a:latin typeface="Georgia" panose="02040502050405020303" pitchFamily="18" charset="0"/>
                  <a:cs typeface="Times New Roman" pitchFamily="18" charset="0"/>
                </a:rPr>
                <a:t>   </a:t>
              </a:r>
              <a:r>
                <a:rPr lang="en-US" altLang="en-US" sz="1200" dirty="0" smtClean="0">
                  <a:latin typeface="Georgia" panose="02040502050405020303" pitchFamily="18" charset="0"/>
                  <a:cs typeface="Times New Roman" pitchFamily="18" charset="0"/>
                </a:rPr>
                <a:t>PPy-DBS/Pt/PVDF                           PPy-DS/Pt/PVDF                        PPy-HA/Pt/PVDF</a:t>
              </a:r>
              <a:endParaRPr lang="en-AU" altLang="en-US" sz="1200" dirty="0">
                <a:latin typeface="Georgia" panose="02040502050405020303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7</a:t>
            </a:fld>
            <a:endParaRPr lang="en-AU" dirty="0"/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584068"/>
              </p:ext>
            </p:extLst>
          </p:nvPr>
        </p:nvGraphicFramePr>
        <p:xfrm>
          <a:off x="166967" y="3619782"/>
          <a:ext cx="4121937" cy="258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50121" y="5021124"/>
            <a:ext cx="5427733" cy="52322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/>
              <a:t>Water flux of PVDF, Pt/PVDF, 5 min growth PPy/pTS/Pt/PVDF and 10 min growth PPy/pTS/Pt/PVDF membranes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0587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620688"/>
            <a:ext cx="88569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Drug transport studies has been carried out using transport cell and 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artificial cerebrospinal fluid (ACSF) 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 phosphate buffer saline (PBS) 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as solvents.</a:t>
            </a:r>
          </a:p>
          <a:p>
            <a:pPr algn="just">
              <a:buClr>
                <a:srgbClr val="7030A0"/>
              </a:buClr>
            </a:pP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Drug transport has been investigated for “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long time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” (i.e. 120 min) and “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short time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” (i.e. 10 min) and sampling has been done  every 1, 5, 10, 30 and 60 minutes for long time studies and every 15 seconds and 1 minute for short term studies.</a:t>
            </a:r>
          </a:p>
          <a:p>
            <a:pPr algn="just">
              <a:buClr>
                <a:srgbClr val="7030A0"/>
              </a:buClr>
            </a:pPr>
            <a:endParaRPr lang="en-A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ü"/>
            </a:pPr>
            <a:r>
              <a:rPr lang="en-AU" dirty="0">
                <a:latin typeface="Times New Roman" pitchFamily="18" charset="0"/>
                <a:cs typeface="Times New Roman" pitchFamily="18" charset="0"/>
              </a:rPr>
              <a:t>Also drug transport has been investigated at </a:t>
            </a:r>
            <a:r>
              <a:rPr lang="en-AU" b="1" dirty="0">
                <a:latin typeface="Times New Roman" pitchFamily="18" charset="0"/>
                <a:cs typeface="Times New Roman" pitchFamily="18" charset="0"/>
              </a:rPr>
              <a:t>passive</a:t>
            </a:r>
            <a:r>
              <a:rPr lang="en-A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AU" b="1" dirty="0">
                <a:latin typeface="Times New Roman" pitchFamily="18" charset="0"/>
                <a:cs typeface="Times New Roman" pitchFamily="18" charset="0"/>
              </a:rPr>
              <a:t>active</a:t>
            </a:r>
            <a:r>
              <a:rPr lang="en-AU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AU" b="1" dirty="0">
                <a:latin typeface="Times New Roman" pitchFamily="18" charset="0"/>
                <a:cs typeface="Times New Roman" pitchFamily="18" charset="0"/>
              </a:rPr>
              <a:t>pulsed</a:t>
            </a:r>
            <a:r>
              <a:rPr lang="en-AU" dirty="0">
                <a:latin typeface="Times New Roman" pitchFamily="18" charset="0"/>
                <a:cs typeface="Times New Roman" pitchFamily="18" charset="0"/>
              </a:rPr>
              <a:t> states.  </a:t>
            </a:r>
          </a:p>
          <a:p>
            <a:pPr marL="285750" indent="-285750" algn="just">
              <a:buClr>
                <a:srgbClr val="7030A0"/>
              </a:buClr>
              <a:buFont typeface="Wingdings" panose="05000000000000000000" pitchFamily="2" charset="2"/>
              <a:buChar char="ü"/>
            </a:pPr>
            <a:endParaRPr lang="en-A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t="4877"/>
          <a:stretch>
            <a:fillRect/>
          </a:stretch>
        </p:blipFill>
        <p:spPr bwMode="auto">
          <a:xfrm>
            <a:off x="107504" y="3068960"/>
            <a:ext cx="1962150" cy="1404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7504" y="0"/>
            <a:ext cx="5616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CP </a:t>
            </a:r>
            <a:r>
              <a:rPr lang="en-AU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Coated Pt/PVDF </a:t>
            </a:r>
            <a:r>
              <a:rPr lang="en-AU" sz="2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</a:t>
            </a:r>
            <a:r>
              <a:rPr lang="en-AU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lat </a:t>
            </a:r>
            <a:r>
              <a:rPr lang="en-AU" sz="2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</a:t>
            </a:r>
            <a:r>
              <a:rPr lang="en-AU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embrane; Step1</a:t>
            </a:r>
            <a:endParaRPr lang="en-AU" sz="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21147" y="3617254"/>
            <a:ext cx="1754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transport cell</a:t>
            </a:r>
            <a:endParaRPr lang="en-A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8</a:t>
            </a:fld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4067944" y="5733256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of transported LCM through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PPy/CS/Pt/PVDF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membrane at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passive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states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sa712\Desktop\useful pics\609px-Lacosamide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41" y="4688240"/>
            <a:ext cx="2146444" cy="123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6012733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Lacosamide (LCM) </a:t>
            </a:r>
            <a:r>
              <a:rPr lang="en-AU" sz="1400" dirty="0" smtClean="0"/>
              <a:t>chemical structure</a:t>
            </a:r>
            <a:endParaRPr lang="en-US" sz="1400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4497658"/>
              </p:ext>
            </p:extLst>
          </p:nvPr>
        </p:nvGraphicFramePr>
        <p:xfrm>
          <a:off x="4355283" y="2996952"/>
          <a:ext cx="455533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2" grpId="0"/>
      <p:bldGraphic spid="1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9</a:t>
            </a:fld>
            <a:endParaRPr lang="en-AU"/>
          </a:p>
        </p:txBody>
      </p:sp>
      <p:pic>
        <p:nvPicPr>
          <p:cNvPr id="3074" name="Picture 2" descr="20140714_14272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0" t="36447" r="31779" b="25507"/>
          <a:stretch/>
        </p:blipFill>
        <p:spPr bwMode="auto">
          <a:xfrm>
            <a:off x="663878" y="492682"/>
            <a:ext cx="1627312" cy="136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386833"/>
              </p:ext>
            </p:extLst>
          </p:nvPr>
        </p:nvGraphicFramePr>
        <p:xfrm>
          <a:off x="179512" y="2094474"/>
          <a:ext cx="4896544" cy="2520281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1278005"/>
                <a:gridCol w="2106371"/>
                <a:gridCol w="1512168"/>
              </a:tblGrid>
              <a:tr h="840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Constant current(mA/cm2)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Time (sec 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0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PPy/CS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0.25, 0.5, 1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15, 30, 60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0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PPy/DBS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0.5, 1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15, 30, 60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0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PPy/PSS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0.5, 1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15, 30, 60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20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PPy/pTS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0.5, 1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15, 30, 60, 120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508104" y="3645024"/>
            <a:ext cx="3312368" cy="2585323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AU" dirty="0" smtClean="0"/>
              <a:t>Characterization study of CP/Pt/PVDF hollow fibre membranes</a:t>
            </a:r>
          </a:p>
          <a:p>
            <a:endParaRPr lang="en-A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dirty="0" smtClean="0"/>
              <a:t>Conductivity</a:t>
            </a:r>
            <a:endParaRPr lang="en-A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dirty="0"/>
              <a:t>Electroactivity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dirty="0"/>
              <a:t>Morphology (Porosity and </a:t>
            </a:r>
          </a:p>
          <a:p>
            <a:r>
              <a:rPr lang="en-AU" dirty="0"/>
              <a:t>Cross Section)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dirty="0"/>
              <a:t>Water and ACSF </a:t>
            </a:r>
            <a:r>
              <a:rPr lang="en-AU" dirty="0" smtClean="0"/>
              <a:t>Flux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35496" y="-27384"/>
            <a:ext cx="648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CP Coated Pt/PVDF Hollow Fibre Membrane; Step 2</a:t>
            </a:r>
            <a:endParaRPr lang="en-AU" sz="20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077" name="Picture 5" descr="4-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4" t="10038" r="11616"/>
          <a:stretch/>
        </p:blipFill>
        <p:spPr bwMode="auto">
          <a:xfrm>
            <a:off x="463544" y="4653136"/>
            <a:ext cx="1883307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341996" y="922522"/>
            <a:ext cx="3170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dirty="0" smtClean="0"/>
              <a:t>CP coated Pt/PVDF hollow fibre membrane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436096" y="2786444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dirty="0"/>
              <a:t>E</a:t>
            </a:r>
            <a:r>
              <a:rPr lang="en-AU" sz="1200" dirty="0" smtClean="0"/>
              <a:t>lectropolymerization of CP on Pt/PVDF membrane using three electrode system 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2357296" y="5157192"/>
            <a:ext cx="3096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Cross-section image of PPy/CS/Pt/PVDF hollow fibre membrane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1979712" y="5805264"/>
            <a:ext cx="576064" cy="36004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570120" y="600000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PPy/CS layer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012160" y="764704"/>
            <a:ext cx="1964259" cy="1944216"/>
            <a:chOff x="6012160" y="764704"/>
            <a:chExt cx="1964259" cy="1944216"/>
          </a:xfrm>
        </p:grpSpPr>
        <p:pic>
          <p:nvPicPr>
            <p:cNvPr id="3076" name="Picture 4" descr="20140709_14411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54" r="15955" b="24057"/>
            <a:stretch>
              <a:fillRect/>
            </a:stretch>
          </p:blipFill>
          <p:spPr bwMode="auto">
            <a:xfrm>
              <a:off x="6012160" y="764704"/>
              <a:ext cx="1964259" cy="1944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Oval 15"/>
            <p:cNvSpPr/>
            <p:nvPr/>
          </p:nvSpPr>
          <p:spPr>
            <a:xfrm rot="20965629">
              <a:off x="6777000" y="1603832"/>
              <a:ext cx="225076" cy="508711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726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10</a:t>
            </a:fld>
            <a:endParaRPr lang="en-AU"/>
          </a:p>
        </p:txBody>
      </p:sp>
      <p:sp>
        <p:nvSpPr>
          <p:cNvPr id="4" name="Rectangle 3"/>
          <p:cNvSpPr/>
          <p:nvPr/>
        </p:nvSpPr>
        <p:spPr>
          <a:xfrm>
            <a:off x="35496" y="-27384"/>
            <a:ext cx="63257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CP </a:t>
            </a:r>
            <a:r>
              <a:rPr lang="en-AU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Coated </a:t>
            </a:r>
            <a:r>
              <a:rPr lang="en-AU" sz="2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Pt/PVDF </a:t>
            </a:r>
            <a:r>
              <a:rPr lang="en-AU" sz="20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Hollow Fibre Membrane; Step </a:t>
            </a:r>
            <a:r>
              <a:rPr lang="en-AU" sz="20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3356992"/>
            <a:ext cx="43204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of released LCM from inside of 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PPy/CS/Pt/PDVF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hollow fibre membrane at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passive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reduced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oxidized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C:\Users\sa712\Desktop\facility\20120924_165902.jpg"/>
          <p:cNvPicPr/>
          <p:nvPr/>
        </p:nvPicPr>
        <p:blipFill>
          <a:blip r:embed="rId3" cstate="print"/>
          <a:srcRect l="3323" b="8178"/>
          <a:stretch>
            <a:fillRect/>
          </a:stretch>
        </p:blipFill>
        <p:spPr bwMode="auto">
          <a:xfrm>
            <a:off x="251520" y="620688"/>
            <a:ext cx="2995037" cy="1929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15616" y="2689175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HPLC system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85801" y="3485574"/>
            <a:ext cx="1525959" cy="360040"/>
            <a:chOff x="833013" y="3501008"/>
            <a:chExt cx="1218707" cy="360040"/>
          </a:xfrm>
        </p:grpSpPr>
        <p:cxnSp>
          <p:nvCxnSpPr>
            <p:cNvPr id="13" name="Straight Arrow Connector 12"/>
            <p:cNvCxnSpPr/>
            <p:nvPr/>
          </p:nvCxnSpPr>
          <p:spPr>
            <a:xfrm>
              <a:off x="833013" y="3861048"/>
              <a:ext cx="1218707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33013" y="3501008"/>
              <a:ext cx="1137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AU" sz="1200" b="1" dirty="0" smtClean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One Pulse </a:t>
              </a:r>
              <a:endParaRPr lang="en-US" sz="1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39952" y="5570656"/>
            <a:ext cx="43924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of released LCM from inside of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PPy/CS/Pt/PVDF</a:t>
            </a:r>
            <a:r>
              <a:rPr lang="en-A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hollow fibre membrane at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pulsed potential state</a:t>
            </a:r>
            <a:r>
              <a:rPr lang="en-AU" sz="1400" dirty="0" smtClean="0"/>
              <a:t>.</a:t>
            </a:r>
            <a:endParaRPr lang="en-US" sz="1400" dirty="0"/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2338728"/>
              </p:ext>
            </p:extLst>
          </p:nvPr>
        </p:nvGraphicFramePr>
        <p:xfrm>
          <a:off x="4139952" y="644269"/>
          <a:ext cx="456537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72008" y="3857600"/>
            <a:ext cx="4572000" cy="2743200"/>
            <a:chOff x="72008" y="3857600"/>
            <a:chExt cx="4572000" cy="2743200"/>
          </a:xfrm>
        </p:grpSpPr>
        <p:graphicFrame>
          <p:nvGraphicFramePr>
            <p:cNvPr id="16" name="Chart 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13882815"/>
                </p:ext>
              </p:extLst>
            </p:nvPr>
          </p:nvGraphicFramePr>
          <p:xfrm>
            <a:off x="72008" y="385760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957809" y="5816877"/>
              <a:ext cx="102160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100" b="1" dirty="0" smtClean="0">
                  <a:solidFill>
                    <a:srgbClr val="56787A"/>
                  </a:solidFill>
                </a:rPr>
                <a:t>Gate open</a:t>
              </a:r>
              <a:endParaRPr lang="en-US" sz="1100" b="1" dirty="0">
                <a:solidFill>
                  <a:srgbClr val="56787A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48780" y="4221088"/>
              <a:ext cx="6612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100" b="1" dirty="0" smtClean="0">
                  <a:solidFill>
                    <a:srgbClr val="C00000"/>
                  </a:solidFill>
                </a:rPr>
                <a:t>Gate closed</a:t>
              </a:r>
              <a:endParaRPr lang="en-US" sz="11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815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11</a:t>
            </a:fld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35496" y="-57001"/>
            <a:ext cx="2022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r>
              <a:rPr lang="en-AU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onclusion</a:t>
            </a:r>
            <a:endParaRPr 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30" y="1071889"/>
            <a:ext cx="885698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AU" sz="24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Drug transport at </a:t>
            </a:r>
            <a:r>
              <a:rPr lang="en-AU" sz="24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reduced state </a:t>
            </a:r>
            <a:r>
              <a:rPr lang="en-AU" sz="24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is higher than oxidized and passive states in both CP coated platinized </a:t>
            </a:r>
            <a:r>
              <a:rPr lang="en-AU" sz="24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flat</a:t>
            </a:r>
            <a:r>
              <a:rPr lang="en-AU" sz="24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and </a:t>
            </a:r>
            <a:r>
              <a:rPr lang="en-AU" sz="24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hollow fibre</a:t>
            </a:r>
            <a:r>
              <a:rPr lang="en-AU" sz="24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 PVDF membranes.</a:t>
            </a:r>
          </a:p>
          <a:p>
            <a:pPr marL="342900" indent="-342900" algn="just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en-AU" sz="2400" dirty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Clr>
                <a:schemeClr val="accent4"/>
              </a:buClr>
            </a:pPr>
            <a:endParaRPr lang="en-AU" sz="2400" dirty="0" smtClean="0"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AU" sz="24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At </a:t>
            </a:r>
            <a:r>
              <a:rPr lang="en-AU" sz="24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pulsed potential </a:t>
            </a:r>
            <a:r>
              <a:rPr lang="en-AU" sz="24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state </a:t>
            </a:r>
            <a:r>
              <a:rPr lang="en-AU" sz="2400" b="1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on/off release </a:t>
            </a:r>
            <a:r>
              <a:rPr lang="en-AU" sz="2400" dirty="0" smtClean="0">
                <a:latin typeface="Georgia" panose="02040502050405020303" pitchFamily="18" charset="0"/>
                <a:cs typeface="Times New Roman" panose="02020603050405020304" pitchFamily="18" charset="0"/>
              </a:rPr>
              <a:t>of anti-epilepsy drug through CP coated membranes was successfully controlled.</a:t>
            </a:r>
          </a:p>
          <a:p>
            <a:pPr algn="just">
              <a:buClr>
                <a:schemeClr val="accent4"/>
              </a:buClr>
            </a:pPr>
            <a:r>
              <a:rPr lang="en-A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A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A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AU" sz="22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AU" sz="2200" dirty="0" smtClean="0"/>
          </a:p>
          <a:p>
            <a:pPr algn="just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8699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7544" y="627653"/>
            <a:ext cx="26642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b="1" dirty="0" smtClean="0"/>
              <a:t>Supervisors</a:t>
            </a:r>
          </a:p>
          <a:p>
            <a:pPr>
              <a:lnSpc>
                <a:spcPct val="150000"/>
              </a:lnSpc>
            </a:pPr>
            <a:r>
              <a:rPr lang="en-AU" dirty="0" smtClean="0"/>
              <a:t>Prof G. G Wallace</a:t>
            </a:r>
            <a:endParaRPr lang="en-AU" dirty="0"/>
          </a:p>
          <a:p>
            <a:pPr>
              <a:lnSpc>
                <a:spcPct val="150000"/>
              </a:lnSpc>
            </a:pPr>
            <a:r>
              <a:rPr lang="en-AU" dirty="0" smtClean="0"/>
              <a:t>Prof S. E Moulton</a:t>
            </a:r>
            <a:endParaRPr lang="en-AU" dirty="0"/>
          </a:p>
          <a:p>
            <a:pPr>
              <a:lnSpc>
                <a:spcPct val="150000"/>
              </a:lnSpc>
            </a:pPr>
            <a:r>
              <a:rPr lang="en-AU" dirty="0" smtClean="0"/>
              <a:t>Prof M. J Cook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7CF73-D0CC-47DC-8DA9-FD6CF8E2FA95}" type="slidenum">
              <a:rPr lang="en-AU" smtClean="0"/>
              <a:pPr/>
              <a:t>12</a:t>
            </a:fld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35496" y="-66293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Acknowledgments</a:t>
            </a:r>
            <a:endParaRPr lang="en-AU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3968" y="5169966"/>
            <a:ext cx="4833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dirty="0"/>
              <a:t>Faculty of Science (Matching Scholarship)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dirty="0"/>
              <a:t>IPRI Staffs and Students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692696"/>
            <a:ext cx="4464496" cy="21698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dirty="0" smtClean="0"/>
              <a:t>Collaborators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dirty="0" smtClean="0"/>
              <a:t>Dr </a:t>
            </a:r>
            <a:r>
              <a:rPr lang="en-AU" dirty="0"/>
              <a:t>R</a:t>
            </a:r>
            <a:r>
              <a:rPr lang="en-AU" dirty="0" smtClean="0"/>
              <a:t>ikky Muller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AU" dirty="0" smtClean="0"/>
              <a:t>Mr Winston Ng </a:t>
            </a:r>
          </a:p>
          <a:p>
            <a:pPr>
              <a:lnSpc>
                <a:spcPct val="150000"/>
              </a:lnSpc>
            </a:pPr>
            <a:r>
              <a:rPr lang="en-AU" dirty="0"/>
              <a:t>The University of Melbourne, Department of Electrical and Electronics Engineering</a:t>
            </a:r>
            <a:endParaRPr lang="en-US" dirty="0"/>
          </a:p>
        </p:txBody>
      </p:sp>
      <p:pic>
        <p:nvPicPr>
          <p:cNvPr id="5123" name="Picture 3" descr="C:\Users\sa712\Desktop\useful pics\aces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6309320"/>
            <a:ext cx="3420380" cy="54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sa712\Desktop\useful pics\2011041110323468_uow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820693"/>
            <a:ext cx="1064691" cy="106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sa712\Desktop\useful pics\ANFF_logo_col_400_CMYK%282%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934421"/>
            <a:ext cx="918010" cy="95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sa712\Desktop\useful pics\logoipr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165304"/>
            <a:ext cx="2179960" cy="64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sa712\Desktop\useful pics\header.gi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01"/>
          <a:stretch/>
        </p:blipFill>
        <p:spPr bwMode="auto">
          <a:xfrm>
            <a:off x="4499992" y="6255341"/>
            <a:ext cx="1512168" cy="55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2924944"/>
            <a:ext cx="288032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dirty="0"/>
              <a:t>A/Prof Michael Higgins</a:t>
            </a:r>
          </a:p>
          <a:p>
            <a:pPr>
              <a:lnSpc>
                <a:spcPct val="150000"/>
              </a:lnSpc>
            </a:pPr>
            <a:r>
              <a:rPr lang="en-AU" dirty="0"/>
              <a:t>Dr  Paul Molino</a:t>
            </a:r>
          </a:p>
          <a:p>
            <a:pPr>
              <a:lnSpc>
                <a:spcPct val="150000"/>
              </a:lnSpc>
            </a:pPr>
            <a:r>
              <a:rPr lang="en-AU" dirty="0"/>
              <a:t>Dr  Stephen </a:t>
            </a:r>
            <a:r>
              <a:rPr lang="en-AU" dirty="0" err="1"/>
              <a:t>Beirne</a:t>
            </a:r>
            <a:endParaRPr lang="en-AU" dirty="0"/>
          </a:p>
          <a:p>
            <a:pPr>
              <a:lnSpc>
                <a:spcPct val="150000"/>
              </a:lnSpc>
            </a:pPr>
            <a:r>
              <a:rPr lang="en-AU" dirty="0"/>
              <a:t>Dr </a:t>
            </a:r>
            <a:r>
              <a:rPr lang="en-AU" dirty="0" err="1"/>
              <a:t>Zhilian</a:t>
            </a:r>
            <a:r>
              <a:rPr lang="en-AU" dirty="0"/>
              <a:t> Yue</a:t>
            </a:r>
          </a:p>
          <a:p>
            <a:pPr>
              <a:lnSpc>
                <a:spcPct val="150000"/>
              </a:lnSpc>
            </a:pPr>
            <a:r>
              <a:rPr lang="en-AU" dirty="0" smtClean="0"/>
              <a:t>Dr </a:t>
            </a:r>
            <a:r>
              <a:rPr lang="en-AU" dirty="0"/>
              <a:t>Tony Romeo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51820" y="2926392"/>
            <a:ext cx="270030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dirty="0"/>
              <a:t>Dr Patricia Hayes</a:t>
            </a:r>
          </a:p>
          <a:p>
            <a:pPr>
              <a:lnSpc>
                <a:spcPct val="150000"/>
              </a:lnSpc>
            </a:pPr>
            <a:r>
              <a:rPr lang="en-AU" dirty="0"/>
              <a:t>Dr Dorna Esrafilzadeh</a:t>
            </a:r>
          </a:p>
          <a:p>
            <a:pPr>
              <a:lnSpc>
                <a:spcPct val="150000"/>
              </a:lnSpc>
            </a:pPr>
            <a:r>
              <a:rPr lang="en-AU" dirty="0"/>
              <a:t>Dr Ali Jalili</a:t>
            </a:r>
          </a:p>
          <a:p>
            <a:pPr>
              <a:lnSpc>
                <a:spcPct val="150000"/>
              </a:lnSpc>
            </a:pPr>
            <a:r>
              <a:rPr lang="en-AU" dirty="0"/>
              <a:t>Ali </a:t>
            </a:r>
            <a:r>
              <a:rPr lang="en-AU" dirty="0" err="1"/>
              <a:t>Jeirani</a:t>
            </a:r>
            <a:endParaRPr lang="en-AU" dirty="0"/>
          </a:p>
          <a:p>
            <a:pPr>
              <a:lnSpc>
                <a:spcPct val="150000"/>
              </a:lnSpc>
            </a:pPr>
            <a:r>
              <a:rPr lang="en-AU" dirty="0"/>
              <a:t>Dr Javad Foroughi</a:t>
            </a:r>
          </a:p>
          <a:p>
            <a:endParaRPr lang="en-US" dirty="0"/>
          </a:p>
        </p:txBody>
      </p:sp>
      <p:pic>
        <p:nvPicPr>
          <p:cNvPr id="2050" name="Picture 2" descr="C:\Users\sa712\Desktop\useful pics\University-of-Melbourne-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783" y="818212"/>
            <a:ext cx="1475630" cy="97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93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/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Kilter</Template>
  <TotalTime>4563</TotalTime>
  <Words>878</Words>
  <Application>Microsoft Office PowerPoint</Application>
  <PresentationFormat>On-screen Show (4:3)</PresentationFormat>
  <Paragraphs>180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Aharoni</vt:lpstr>
      <vt:lpstr>Arial</vt:lpstr>
      <vt:lpstr>Calibri</vt:lpstr>
      <vt:lpstr>Georgia</vt:lpstr>
      <vt:lpstr>Tahoma</vt:lpstr>
      <vt:lpstr>Times New Roman</vt:lpstr>
      <vt:lpstr>Trebuchet MS</vt:lpstr>
      <vt:lpstr>Tw Cen MT</vt:lpstr>
      <vt:lpstr>Tw Cen MT Condensed Extra Bold</vt:lpstr>
      <vt:lpstr>Wingdings</vt:lpstr>
      <vt:lpstr>Wingdings 2</vt:lpstr>
      <vt:lpstr>Urban</vt:lpstr>
      <vt:lpstr>Developing Novel Drug Delivery Systems for the Treatment of Epilepsy</vt:lpstr>
      <vt:lpstr>PowerPoint Presentation</vt:lpstr>
      <vt:lpstr>PowerPoint Presentation</vt:lpstr>
      <vt:lpstr>What is needed to treat 30% untreatable Epilepsy Sufferers?</vt:lpstr>
      <vt:lpstr>Project Aims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Wollongong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 Drug Delivery Systems for the Treatment of Epilepsy</dc:title>
  <dc:creator>sa712</dc:creator>
  <cp:lastModifiedBy>Sara Ahamdi</cp:lastModifiedBy>
  <cp:revision>601</cp:revision>
  <dcterms:created xsi:type="dcterms:W3CDTF">2013-06-03T06:09:09Z</dcterms:created>
  <dcterms:modified xsi:type="dcterms:W3CDTF">2015-03-15T15:32:00Z</dcterms:modified>
</cp:coreProperties>
</file>