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43"/>
  </p:notesMasterIdLst>
  <p:sldIdLst>
    <p:sldId id="258" r:id="rId2"/>
    <p:sldId id="296" r:id="rId3"/>
    <p:sldId id="282" r:id="rId4"/>
    <p:sldId id="283" r:id="rId5"/>
    <p:sldId id="284" r:id="rId6"/>
    <p:sldId id="285" r:id="rId7"/>
    <p:sldId id="295" r:id="rId8"/>
    <p:sldId id="297" r:id="rId9"/>
    <p:sldId id="286" r:id="rId10"/>
    <p:sldId id="287" r:id="rId11"/>
    <p:sldId id="298" r:id="rId12"/>
    <p:sldId id="288" r:id="rId13"/>
    <p:sldId id="289" r:id="rId14"/>
    <p:sldId id="290" r:id="rId15"/>
    <p:sldId id="291" r:id="rId16"/>
    <p:sldId id="299" r:id="rId17"/>
    <p:sldId id="292" r:id="rId18"/>
    <p:sldId id="293" r:id="rId19"/>
    <p:sldId id="294" r:id="rId20"/>
    <p:sldId id="277" r:id="rId21"/>
    <p:sldId id="278" r:id="rId22"/>
    <p:sldId id="261" r:id="rId23"/>
    <p:sldId id="263" r:id="rId24"/>
    <p:sldId id="266" r:id="rId25"/>
    <p:sldId id="264" r:id="rId26"/>
    <p:sldId id="302" r:id="rId27"/>
    <p:sldId id="303" r:id="rId28"/>
    <p:sldId id="301" r:id="rId29"/>
    <p:sldId id="273" r:id="rId30"/>
    <p:sldId id="274" r:id="rId31"/>
    <p:sldId id="269" r:id="rId32"/>
    <p:sldId id="275" r:id="rId33"/>
    <p:sldId id="268" r:id="rId34"/>
    <p:sldId id="272" r:id="rId35"/>
    <p:sldId id="267" r:id="rId36"/>
    <p:sldId id="271" r:id="rId37"/>
    <p:sldId id="279" r:id="rId38"/>
    <p:sldId id="280" r:id="rId39"/>
    <p:sldId id="300" r:id="rId40"/>
    <p:sldId id="281" r:id="rId41"/>
    <p:sldId id="276" r:id="rId4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0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87" autoAdjust="0"/>
  </p:normalViewPr>
  <p:slideViewPr>
    <p:cSldViewPr>
      <p:cViewPr varScale="1">
        <p:scale>
          <a:sx n="87" d="100"/>
          <a:sy n="87" d="100"/>
        </p:scale>
        <p:origin x="77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>
              <a:noFill/>
            </a:ln>
          </c:spPr>
          <c:trendline>
            <c:trendlineType val="linear"/>
            <c:dispRSqr val="1"/>
            <c:dispEq val="1"/>
            <c:trendlineLbl>
              <c:layout>
                <c:manualLayout>
                  <c:x val="9.4412037953669717E-2"/>
                  <c:y val="0.56671201088837575"/>
                </c:manualLayout>
              </c:layout>
              <c:numFmt formatCode="General" sourceLinked="0"/>
              <c:txPr>
                <a:bodyPr/>
                <a:lstStyle/>
                <a:p>
                  <a:pPr algn="ctr" rtl="0">
                    <a:defRPr lang="en-US" sz="1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'JOUR 1'!$E$2:$E$7</c:f>
              <c:numCache>
                <c:formatCode>General</c:formatCode>
                <c:ptCount val="6"/>
                <c:pt idx="0" formatCode="0.00000">
                  <c:v>0.3669194132904357</c:v>
                </c:pt>
                <c:pt idx="2" formatCode="0.00000">
                  <c:v>6.146132658488955E-2</c:v>
                </c:pt>
                <c:pt idx="3" formatCode="0.00000">
                  <c:v>1.5703781439412413E-2</c:v>
                </c:pt>
                <c:pt idx="4" formatCode="0.00000">
                  <c:v>3.7521612383571768E-3</c:v>
                </c:pt>
                <c:pt idx="5" formatCode="0.00000">
                  <c:v>9.2756677298180996E-4</c:v>
                </c:pt>
              </c:numCache>
            </c:numRef>
          </c:xVal>
          <c:yVal>
            <c:numRef>
              <c:f>'JOUR 1'!$F$2:$F$7</c:f>
              <c:numCache>
                <c:formatCode>General</c:formatCode>
                <c:ptCount val="6"/>
                <c:pt idx="0">
                  <c:v>15656.8</c:v>
                </c:pt>
                <c:pt idx="2">
                  <c:v>2850.1731</c:v>
                </c:pt>
                <c:pt idx="3">
                  <c:v>732.49347</c:v>
                </c:pt>
                <c:pt idx="4">
                  <c:v>168.94774000000001</c:v>
                </c:pt>
                <c:pt idx="5">
                  <c:v>38.894530000000003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328968"/>
        <c:axId val="212329360"/>
      </c:scatterChart>
      <c:valAx>
        <c:axId val="2123289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r-FR"/>
                  <a:t>Concentration en % m/m</a:t>
                </a:r>
              </a:p>
            </c:rich>
          </c:tx>
          <c:layout/>
          <c:overlay val="0"/>
        </c:title>
        <c:numFmt formatCode="0.00" sourceLinked="0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US"/>
          </a:p>
        </c:txPr>
        <c:crossAx val="212329360"/>
        <c:crosses val="autoZero"/>
        <c:crossBetween val="midCat"/>
      </c:valAx>
      <c:valAx>
        <c:axId val="21232936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fr-FR"/>
                  <a:t>Aires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en-US"/>
          </a:p>
        </c:txPr>
        <c:crossAx val="212328968"/>
        <c:crosses val="autoZero"/>
        <c:crossBetween val="midCat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900" b="1"/>
            </a:pPr>
            <a:r>
              <a:rPr lang="fr-FR"/>
              <a:t>Observations (axes F1 et F2 : 75,03 %)</a:t>
            </a:r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>
              <a:noFill/>
            </a:ln>
            <a:effectLst/>
          </c:spPr>
          <c:marker>
            <c:symbol val="circle"/>
            <c:size val="3"/>
            <c:spPr>
              <a:solidFill>
                <a:srgbClr val="000078"/>
              </a:solidFill>
              <a:ln>
                <a:solidFill>
                  <a:srgbClr val="000078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5.5335958005249342E-3"/>
                  <c:y val="-1.176470588235294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JONQUIL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0817620058676603E-2"/>
                  <c:y val="3.529407421678885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NARCISSUS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2.352941176470588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GRANDIFLORUM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1082616334810536"/>
                  <c:y val="-4.3137260416915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SAMBAC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13374986876640421"/>
                  <c:y val="2.352941176470588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LAVANDIN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/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ACP_AIR!$C$3048:$C$3052</c:f>
              <c:numCache>
                <c:formatCode>0.000</c:formatCode>
                <c:ptCount val="5"/>
                <c:pt idx="0">
                  <c:v>-9.4817022728913702</c:v>
                </c:pt>
                <c:pt idx="1">
                  <c:v>-11.97964050648125</c:v>
                </c:pt>
                <c:pt idx="2">
                  <c:v>2.731678790517027</c:v>
                </c:pt>
                <c:pt idx="3">
                  <c:v>25.825841347973494</c:v>
                </c:pt>
                <c:pt idx="4">
                  <c:v>-7.0961773591179025</c:v>
                </c:pt>
              </c:numCache>
            </c:numRef>
          </c:xVal>
          <c:yVal>
            <c:numRef>
              <c:f>ACP_AIR!$D$3048:$D$3052</c:f>
              <c:numCache>
                <c:formatCode>0.000</c:formatCode>
                <c:ptCount val="5"/>
                <c:pt idx="0">
                  <c:v>-3.2458259502494444</c:v>
                </c:pt>
                <c:pt idx="1">
                  <c:v>-4.1243740889278619</c:v>
                </c:pt>
                <c:pt idx="2">
                  <c:v>22.107485133577203</c:v>
                </c:pt>
                <c:pt idx="3">
                  <c:v>-7.4464878184853065</c:v>
                </c:pt>
                <c:pt idx="4">
                  <c:v>-7.2907972759145911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3957008"/>
        <c:axId val="213957400"/>
      </c:scatterChart>
      <c:valAx>
        <c:axId val="213957008"/>
        <c:scaling>
          <c:orientation val="minMax"/>
          <c:max val="30"/>
          <c:min val="-15"/>
        </c:scaling>
        <c:delete val="0"/>
        <c:axPos val="b"/>
        <c:title>
          <c:tx>
            <c:rich>
              <a:bodyPr/>
              <a:lstStyle/>
              <a:p>
                <a:pPr>
                  <a:defRPr sz="800" b="1"/>
                </a:pPr>
                <a:r>
                  <a:rPr lang="fr-FR"/>
                  <a:t>F1 (45,41 %)</a:t>
                </a:r>
              </a:p>
            </c:rich>
          </c:tx>
          <c:layout/>
          <c:overlay val="0"/>
        </c:title>
        <c:numFmt formatCode="General" sourceLinked="0"/>
        <c:majorTickMark val="cross"/>
        <c:minorTickMark val="none"/>
        <c:tickLblPos val="low"/>
        <c:txPr>
          <a:bodyPr/>
          <a:lstStyle/>
          <a:p>
            <a:pPr>
              <a:defRPr sz="700"/>
            </a:pPr>
            <a:endParaRPr lang="en-US"/>
          </a:p>
        </c:txPr>
        <c:crossAx val="213957400"/>
        <c:crosses val="autoZero"/>
        <c:crossBetween val="midCat"/>
        <c:majorUnit val="5"/>
      </c:valAx>
      <c:valAx>
        <c:axId val="213957400"/>
        <c:scaling>
          <c:orientation val="minMax"/>
          <c:max val="25"/>
          <c:min val="-10"/>
        </c:scaling>
        <c:delete val="0"/>
        <c:axPos val="l"/>
        <c:title>
          <c:tx>
            <c:rich>
              <a:bodyPr/>
              <a:lstStyle/>
              <a:p>
                <a:pPr>
                  <a:defRPr sz="800" b="1"/>
                </a:pPr>
                <a:r>
                  <a:rPr lang="fr-FR"/>
                  <a:t>F2 (29,62 %)</a:t>
                </a:r>
              </a:p>
            </c:rich>
          </c:tx>
          <c:layout/>
          <c:overlay val="0"/>
        </c:title>
        <c:numFmt formatCode="General" sourceLinked="0"/>
        <c:majorTickMark val="cross"/>
        <c:minorTickMark val="none"/>
        <c:tickLblPos val="low"/>
        <c:txPr>
          <a:bodyPr/>
          <a:lstStyle/>
          <a:p>
            <a:pPr>
              <a:defRPr sz="700"/>
            </a:pPr>
            <a:endParaRPr lang="en-US"/>
          </a:p>
        </c:txPr>
        <c:crossAx val="213957008"/>
        <c:crosses val="autoZero"/>
        <c:crossBetween val="midCat"/>
        <c:majorUnit val="5"/>
      </c:valAx>
      <c:spPr>
        <a:ln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636E07-81F1-40EC-AA1B-C81D54D52727}" type="datetimeFigureOut">
              <a:rPr lang="fr-FR" smtClean="0"/>
              <a:t>26/09/2016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433F3-9DD6-40C8-BC33-27B9B05ED19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9609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21FFC-AE30-4DB2-8413-414CCAFC1A57}" type="slidenum">
              <a:rPr lang="fr-FR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5398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21FFC-AE30-4DB2-8413-414CCAFC1A57}" type="slidenum">
              <a:rPr lang="fr-FR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8760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21FFC-AE30-4DB2-8413-414CCAFC1A57}" type="slidenum">
              <a:rPr lang="fr-FR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476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21FFC-AE30-4DB2-8413-414CCAFC1A57}" type="slidenum">
              <a:rPr lang="fr-FR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4240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21FFC-AE30-4DB2-8413-414CCAFC1A57}" type="slidenum">
              <a:rPr lang="fr-FR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64606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21FFC-AE30-4DB2-8413-414CCAFC1A57}" type="slidenum">
              <a:rPr lang="fr-FR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0960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21FFC-AE30-4DB2-8413-414CCAFC1A57}" type="slidenum">
              <a:rPr lang="fr-FR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5578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21FFC-AE30-4DB2-8413-414CCAFC1A57}" type="slidenum">
              <a:rPr lang="fr-FR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279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21FFC-AE30-4DB2-8413-414CCAFC1A57}" type="slidenum">
              <a:rPr lang="fr-FR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24503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21FFC-AE30-4DB2-8413-414CCAFC1A57}" type="slidenum">
              <a:rPr lang="fr-FR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18683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21FFC-AE30-4DB2-8413-414CCAFC1A57}" type="slidenum">
              <a:rPr lang="fr-FR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2302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21FFC-AE30-4DB2-8413-414CCAFC1A57}" type="slidenum">
              <a:rPr lang="fr-FR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25298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21FFC-AE30-4DB2-8413-414CCAFC1A57}" type="slidenum">
              <a:rPr lang="fr-FR"/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8458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2" r="2777"/>
          <a:stretch/>
        </p:blipFill>
        <p:spPr>
          <a:xfrm>
            <a:off x="2400" y="116632"/>
            <a:ext cx="9034096" cy="6689118"/>
          </a:xfrm>
          <a:prstGeom prst="rect">
            <a:avLst/>
          </a:prstGeom>
        </p:spPr>
      </p:pic>
      <p:sp>
        <p:nvSpPr>
          <p:cNvPr id="11" name="Espace réservé du texte 10"/>
          <p:cNvSpPr>
            <a:spLocks noGrp="1"/>
          </p:cNvSpPr>
          <p:nvPr>
            <p:ph type="body" sz="quarter" idx="11" hasCustomPrompt="1"/>
          </p:nvPr>
        </p:nvSpPr>
        <p:spPr>
          <a:xfrm>
            <a:off x="1763713" y="2924175"/>
            <a:ext cx="3384351" cy="144092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4000" b="0" i="0" spc="60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pPr lvl="0"/>
            <a:r>
              <a:rPr lang="fr-FR" dirty="0" smtClean="0"/>
              <a:t>Titre du document</a:t>
            </a:r>
            <a:endParaRPr lang="fr-FR" dirty="0"/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1763688" y="4581525"/>
            <a:ext cx="4105002" cy="5762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500" b="0" i="0" spc="600">
                <a:solidFill>
                  <a:srgbClr val="FFFFFF"/>
                </a:solidFill>
                <a:latin typeface="Calibri Light"/>
                <a:cs typeface="Calibri Light"/>
              </a:defRPr>
            </a:lvl1pPr>
          </a:lstStyle>
          <a:p>
            <a:pPr lvl="0"/>
            <a:r>
              <a:rPr lang="fr-FR" dirty="0" smtClean="0"/>
              <a:t>SOUS-TITRE DU DOCUMENT</a:t>
            </a:r>
            <a:endParaRPr lang="fr-FR" dirty="0"/>
          </a:p>
        </p:txBody>
      </p:sp>
      <p:sp>
        <p:nvSpPr>
          <p:cNvPr id="16" name="Espace réservé du texte 6"/>
          <p:cNvSpPr>
            <a:spLocks noGrp="1"/>
          </p:cNvSpPr>
          <p:nvPr>
            <p:ph type="body" sz="quarter" idx="10" hasCustomPrompt="1"/>
          </p:nvPr>
        </p:nvSpPr>
        <p:spPr>
          <a:xfrm>
            <a:off x="1692275" y="1916832"/>
            <a:ext cx="2879725" cy="36031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 b="0" i="0" spc="300" baseline="0">
                <a:solidFill>
                  <a:srgbClr val="AD112F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fr-FR" dirty="0" smtClean="0"/>
              <a:t> LIEU – 01/01/2016</a:t>
            </a:r>
            <a:endParaRPr lang="fr-FR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084168" y="3068960"/>
            <a:ext cx="2448272" cy="237626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536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1799728" y="2636912"/>
            <a:ext cx="324000" cy="54000"/>
          </a:xfrm>
          <a:prstGeom prst="rect">
            <a:avLst/>
          </a:prstGeom>
          <a:solidFill>
            <a:srgbClr val="AD1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0" hasCustomPrompt="1"/>
          </p:nvPr>
        </p:nvSpPr>
        <p:spPr>
          <a:xfrm>
            <a:off x="1691680" y="2897684"/>
            <a:ext cx="3168650" cy="13954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spc="6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5pPr marL="1828800" indent="0">
              <a:buNone/>
              <a:defRPr spc="6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Titre du  chapitre</a:t>
            </a:r>
          </a:p>
          <a:p>
            <a:pPr lvl="4"/>
            <a:endParaRPr lang="fr-FR" dirty="0"/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11" hasCustomPrompt="1"/>
          </p:nvPr>
        </p:nvSpPr>
        <p:spPr>
          <a:xfrm>
            <a:off x="1691680" y="2204864"/>
            <a:ext cx="4176464" cy="36036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>
                <a:solidFill>
                  <a:srgbClr val="AD112F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500" spc="300" baseline="0" dirty="0" smtClean="0">
                <a:solidFill>
                  <a:srgbClr val="D2223E"/>
                </a:solidFill>
                <a:latin typeface="Calibri Light" panose="020F0302020204030204" pitchFamily="34" charset="0"/>
              </a:rPr>
              <a:t>CHAPITRE X</a:t>
            </a:r>
          </a:p>
        </p:txBody>
      </p:sp>
    </p:spTree>
    <p:extLst>
      <p:ext uri="{BB962C8B-B14F-4D97-AF65-F5344CB8AC3E}">
        <p14:creationId xmlns:p14="http://schemas.microsoft.com/office/powerpoint/2010/main" val="1740393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835696" y="332656"/>
            <a:ext cx="324000" cy="54000"/>
          </a:xfrm>
          <a:prstGeom prst="rect">
            <a:avLst/>
          </a:prstGeom>
          <a:solidFill>
            <a:srgbClr val="AD1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10" hasCustomPrompt="1"/>
          </p:nvPr>
        </p:nvSpPr>
        <p:spPr>
          <a:xfrm>
            <a:off x="1762521" y="2277715"/>
            <a:ext cx="6265863" cy="331152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200" b="0" spc="300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Rentrez votre texte ici. </a:t>
            </a:r>
            <a:endParaRPr lang="fr-FR" sz="1200" b="0" spc="300" baseline="0" dirty="0" smtClean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1" hasCustomPrompt="1"/>
          </p:nvPr>
        </p:nvSpPr>
        <p:spPr>
          <a:xfrm>
            <a:off x="1763688" y="908720"/>
            <a:ext cx="4968552" cy="57606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3600" b="1" i="0">
                <a:solidFill>
                  <a:srgbClr val="AD112F"/>
                </a:solidFill>
                <a:latin typeface="Calibri"/>
                <a:cs typeface="Calibri"/>
              </a:defRPr>
            </a:lvl1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r-FR" sz="3500" b="1" spc="300" baseline="0" dirty="0" smtClean="0">
                <a:solidFill>
                  <a:srgbClr val="D2223E"/>
                </a:solidFill>
                <a:latin typeface="Calibri" panose="020F0502020204030204" pitchFamily="34" charset="0"/>
              </a:rPr>
              <a:t>TITRE</a:t>
            </a:r>
            <a:endParaRPr lang="fr-FR" sz="2500" spc="300" baseline="0" dirty="0" smtClean="0">
              <a:solidFill>
                <a:srgbClr val="D2223E"/>
              </a:solidFill>
              <a:latin typeface="Calibri Light" panose="020F0302020204030204" pitchFamily="34" charset="0"/>
            </a:endParaRP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2" hasCustomPrompt="1"/>
          </p:nvPr>
        </p:nvSpPr>
        <p:spPr>
          <a:xfrm>
            <a:off x="251842" y="187300"/>
            <a:ext cx="1655862" cy="361380"/>
          </a:xfrm>
          <a:prstGeom prst="rect">
            <a:avLst/>
          </a:prstGeom>
        </p:spPr>
        <p:txBody>
          <a:bodyPr vert="horz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rgbClr val="AD112F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600" spc="300" baseline="0" dirty="0" smtClean="0">
                <a:solidFill>
                  <a:srgbClr val="D2223E"/>
                </a:solidFill>
                <a:latin typeface="Calibri Light" panose="020F0302020204030204" pitchFamily="34" charset="0"/>
              </a:rPr>
              <a:t>CHAPITRE 1</a:t>
            </a:r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3" hasCustomPrompt="1"/>
          </p:nvPr>
        </p:nvSpPr>
        <p:spPr>
          <a:xfrm>
            <a:off x="2195736" y="188640"/>
            <a:ext cx="4680520" cy="432048"/>
          </a:xfrm>
          <a:prstGeom prst="rect">
            <a:avLst/>
          </a:prstGeom>
        </p:spPr>
        <p:txBody>
          <a:bodyPr vert="horz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600" spc="300" baseline="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TITRE DE LA DIAPOSITIVE</a:t>
            </a:r>
            <a:endParaRPr lang="fr-FR" dirty="0"/>
          </a:p>
        </p:txBody>
      </p:sp>
      <p:sp>
        <p:nvSpPr>
          <p:cNvPr id="25" name="Espace réservé du texte 24"/>
          <p:cNvSpPr>
            <a:spLocks noGrp="1"/>
          </p:cNvSpPr>
          <p:nvPr>
            <p:ph type="body" sz="quarter" idx="14" hasCustomPrompt="1"/>
          </p:nvPr>
        </p:nvSpPr>
        <p:spPr>
          <a:xfrm>
            <a:off x="1763638" y="1412776"/>
            <a:ext cx="3600450" cy="43204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500" b="0" i="0">
                <a:solidFill>
                  <a:srgbClr val="AD112F"/>
                </a:solidFill>
                <a:latin typeface="Calibri Light"/>
                <a:cs typeface="Calibri Light"/>
              </a:defRPr>
            </a:lvl1pPr>
          </a:lstStyle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fr-FR" sz="2500" spc="300" baseline="0" dirty="0" smtClean="0">
                <a:solidFill>
                  <a:srgbClr val="D2223E"/>
                </a:solidFill>
                <a:latin typeface="Calibri Light" panose="020F0302020204030204" pitchFamily="34" charset="0"/>
              </a:rPr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216944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ZoneTexte 4"/>
          <p:cNvSpPr txBox="1"/>
          <p:nvPr userDrawn="1"/>
        </p:nvSpPr>
        <p:spPr>
          <a:xfrm>
            <a:off x="1619672" y="5292239"/>
            <a:ext cx="176416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300" spc="300" dirty="0" smtClean="0">
                <a:solidFill>
                  <a:prstClr val="white"/>
                </a:solidFill>
                <a:latin typeface="Calibri Light" panose="020F0302020204030204" pitchFamily="34" charset="0"/>
              </a:rPr>
              <a:t>www.isipca.fr</a:t>
            </a:r>
            <a:endParaRPr lang="fr-FR" sz="1300" spc="300" dirty="0">
              <a:solidFill>
                <a:prstClr val="white"/>
              </a:solidFill>
              <a:latin typeface="Calibri Light" panose="020F0302020204030204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5376715"/>
            <a:ext cx="1272923" cy="33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99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chap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57399" y="2708920"/>
            <a:ext cx="6875041" cy="150018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40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349188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88C4099-F3FA-4FFA-AF82-E7BE2BE9B2E4}" type="datetimeFigureOut">
              <a:rPr lang="fr-FR" smtClean="0"/>
              <a:pPr/>
              <a:t>26/09/2016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42856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342F1A-3859-43CD-B0A1-DE5B5CD338B1}" type="slidenum">
              <a:rPr lang="fr-FR" smtClean="0"/>
              <a:t>‹#›</a:t>
            </a:fld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1763688" y="2708920"/>
            <a:ext cx="288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exte 11"/>
          <p:cNvSpPr>
            <a:spLocks noGrp="1"/>
          </p:cNvSpPr>
          <p:nvPr>
            <p:ph type="body" sz="quarter" idx="13" hasCustomPrompt="1"/>
          </p:nvPr>
        </p:nvSpPr>
        <p:spPr>
          <a:xfrm>
            <a:off x="1657400" y="2273945"/>
            <a:ext cx="2376263" cy="43497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cap="all" baseline="0">
                <a:solidFill>
                  <a:srgbClr val="CD0333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sz="1500" dirty="0" smtClean="0"/>
              <a:t>CHAPITRE 1</a:t>
            </a:r>
            <a:endParaRPr lang="fr-FR" sz="1500" dirty="0"/>
          </a:p>
        </p:txBody>
      </p:sp>
    </p:spTree>
    <p:extLst>
      <p:ext uri="{BB962C8B-B14F-4D97-AF65-F5344CB8AC3E}">
        <p14:creationId xmlns:p14="http://schemas.microsoft.com/office/powerpoint/2010/main" val="137018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123727" y="116632"/>
            <a:ext cx="6480720" cy="43204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1600" spc="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 smtClean="0"/>
              <a:t>MODIFIEZ LE STYLE DU TITRE DE CHAPITRE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63688" y="1772816"/>
            <a:ext cx="6840760" cy="4353347"/>
          </a:xfrm>
          <a:prstGeom prst="rect">
            <a:avLst/>
          </a:prstGeom>
        </p:spPr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  <a:lvl2pPr>
              <a:defRPr>
                <a:latin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3491880" y="6376243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88C4099-F3FA-4FFA-AF82-E7BE2BE9B2E4}" type="datetimeFigureOut">
              <a:rPr lang="fr-FR" smtClean="0"/>
              <a:pPr/>
              <a:t>26/09/2016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470848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342F1A-3859-43CD-B0A1-DE5B5CD338B1}" type="slidenum">
              <a:rPr lang="fr-FR" smtClean="0"/>
              <a:t>‹#›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3" hasCustomPrompt="1"/>
          </p:nvPr>
        </p:nvSpPr>
        <p:spPr>
          <a:xfrm>
            <a:off x="1691680" y="764704"/>
            <a:ext cx="6912768" cy="57606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500" b="1" i="0" kern="1200" cap="all" baseline="0">
                <a:latin typeface="Calibri" panose="020F0502020204030204" pitchFamily="34" charset="0"/>
              </a:defRPr>
            </a:lvl1pPr>
          </a:lstStyle>
          <a:p>
            <a:r>
              <a:rPr lang="fr-FR" sz="3600" dirty="0" smtClean="0">
                <a:solidFill>
                  <a:srgbClr val="CD0333"/>
                </a:solidFill>
                <a:latin typeface="+mj-lt"/>
              </a:rPr>
              <a:t>MODIFIEZ LE STYLE DU TITRE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79512" y="116632"/>
            <a:ext cx="1656184" cy="4349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 cap="all" baseline="0">
                <a:solidFill>
                  <a:srgbClr val="CD0333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sz="1500" dirty="0" smtClean="0"/>
              <a:t>CHAPITRE 1</a:t>
            </a:r>
            <a:endParaRPr lang="fr-FR" sz="1500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5" hasCustomPrompt="1"/>
          </p:nvPr>
        </p:nvSpPr>
        <p:spPr>
          <a:xfrm>
            <a:off x="1691680" y="1339999"/>
            <a:ext cx="6912768" cy="43281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2500" kern="1200" cap="all" baseline="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kern="1200" baseline="0" dirty="0" smtClean="0">
                <a:solidFill>
                  <a:srgbClr val="CD0333"/>
                </a:solidFill>
                <a:latin typeface="Calibri Light" panose="020F0302020204030204" pitchFamily="34" charset="0"/>
                <a:ea typeface="+mj-ea"/>
                <a:cs typeface="+mj-cs"/>
              </a:rPr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778462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844824"/>
            <a:ext cx="4038600" cy="4281339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844824"/>
            <a:ext cx="4028256" cy="4281339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libri Light" panose="020F0302020204030204" pitchFamily="34" charset="0"/>
              </a:defRPr>
            </a:lvl1pPr>
            <a:lvl2pPr>
              <a:defRPr sz="2400">
                <a:latin typeface="Calibri Light" panose="020F0302020204030204" pitchFamily="34" charset="0"/>
              </a:defRPr>
            </a:lvl2pPr>
            <a:lvl3pPr>
              <a:defRPr sz="2000">
                <a:latin typeface="Calibri Light" panose="020F0302020204030204" pitchFamily="34" charset="0"/>
              </a:defRPr>
            </a:lvl3pPr>
            <a:lvl4pPr>
              <a:defRPr sz="1800">
                <a:latin typeface="Calibri Light" panose="020F0302020204030204" pitchFamily="34" charset="0"/>
              </a:defRPr>
            </a:lvl4pPr>
            <a:lvl5pPr>
              <a:defRPr sz="1800">
                <a:latin typeface="Calibri Light" panose="020F030202020403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3563888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88C4099-F3FA-4FFA-AF82-E7BE2BE9B2E4}" type="datetimeFigureOut">
              <a:rPr lang="fr-FR" smtClean="0"/>
              <a:pPr/>
              <a:t>26/09/2016</a:t>
            </a:fld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342F1A-3859-43CD-B0A1-DE5B5CD338B1}" type="slidenum">
              <a:rPr lang="fr-FR" smtClean="0"/>
              <a:t>‹#›</a:t>
            </a:fld>
            <a:endParaRPr lang="fr-FR"/>
          </a:p>
        </p:txBody>
      </p:sp>
      <p:sp>
        <p:nvSpPr>
          <p:cNvPr id="12" name="Titre 1"/>
          <p:cNvSpPr>
            <a:spLocks noGrp="1"/>
          </p:cNvSpPr>
          <p:nvPr>
            <p:ph type="title" hasCustomPrompt="1"/>
          </p:nvPr>
        </p:nvSpPr>
        <p:spPr>
          <a:xfrm>
            <a:off x="2123728" y="116632"/>
            <a:ext cx="6480720" cy="43204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16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 smtClean="0"/>
              <a:t>MODIFIEZ LE STYLE DU TITRE DE CHAPITRE</a:t>
            </a:r>
            <a:endParaRPr lang="fr-FR" dirty="0"/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79513" y="116632"/>
            <a:ext cx="1656184" cy="4349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 cap="all" baseline="0">
                <a:solidFill>
                  <a:srgbClr val="CD0333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sz="1500" dirty="0" smtClean="0"/>
              <a:t>CHAPITRE 1</a:t>
            </a:r>
            <a:endParaRPr lang="fr-FR" sz="1500" dirty="0"/>
          </a:p>
        </p:txBody>
      </p:sp>
      <p:sp>
        <p:nvSpPr>
          <p:cNvPr id="18" name="Espace réservé du texte 11"/>
          <p:cNvSpPr>
            <a:spLocks noGrp="1"/>
          </p:cNvSpPr>
          <p:nvPr>
            <p:ph type="body" sz="quarter" idx="13" hasCustomPrompt="1"/>
          </p:nvPr>
        </p:nvSpPr>
        <p:spPr>
          <a:xfrm>
            <a:off x="1691680" y="764704"/>
            <a:ext cx="6912768" cy="57606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500" b="1" i="0" kern="1200" cap="all" baseline="0">
                <a:latin typeface="Calibri" panose="020F0502020204030204" pitchFamily="34" charset="0"/>
              </a:defRPr>
            </a:lvl1pPr>
          </a:lstStyle>
          <a:p>
            <a:r>
              <a:rPr lang="fr-FR" sz="3600" dirty="0" smtClean="0">
                <a:solidFill>
                  <a:srgbClr val="CD0333"/>
                </a:solidFill>
                <a:latin typeface="+mj-lt"/>
              </a:rPr>
              <a:t>MODIFIEZ LE STYLE DU TITRE</a:t>
            </a:r>
          </a:p>
        </p:txBody>
      </p:sp>
      <p:sp>
        <p:nvSpPr>
          <p:cNvPr id="19" name="Espace réservé du texte 14"/>
          <p:cNvSpPr>
            <a:spLocks noGrp="1"/>
          </p:cNvSpPr>
          <p:nvPr>
            <p:ph type="body" sz="quarter" idx="15" hasCustomPrompt="1"/>
          </p:nvPr>
        </p:nvSpPr>
        <p:spPr>
          <a:xfrm>
            <a:off x="1691680" y="1339999"/>
            <a:ext cx="6912768" cy="43281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2500" kern="1200" cap="all" baseline="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kern="1200" baseline="0" dirty="0" smtClean="0">
                <a:solidFill>
                  <a:srgbClr val="CD0333"/>
                </a:solidFill>
                <a:latin typeface="Calibri Light" panose="020F0302020204030204" pitchFamily="34" charset="0"/>
                <a:ea typeface="+mj-ea"/>
                <a:cs typeface="+mj-cs"/>
              </a:rPr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17427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 avec en-tê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925142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564903"/>
            <a:ext cx="4040188" cy="3561259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Calibri Light" panose="020F0302020204030204" pitchFamily="34" charset="0"/>
              </a:defRPr>
            </a:lvl1pPr>
            <a:lvl2pPr>
              <a:defRPr sz="2000">
                <a:latin typeface="Calibri Light" panose="020F0302020204030204" pitchFamily="34" charset="0"/>
              </a:defRPr>
            </a:lvl2pPr>
            <a:lvl3pPr>
              <a:defRPr sz="1800">
                <a:latin typeface="Calibri Light" panose="020F0302020204030204" pitchFamily="34" charset="0"/>
              </a:defRPr>
            </a:lvl3pPr>
            <a:lvl4pPr>
              <a:defRPr sz="1600">
                <a:latin typeface="Calibri Light" panose="020F0302020204030204" pitchFamily="34" charset="0"/>
              </a:defRPr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925142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64903"/>
            <a:ext cx="4041775" cy="3561259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Calibri Light" panose="020F0302020204030204" pitchFamily="34" charset="0"/>
              </a:defRPr>
            </a:lvl1pPr>
            <a:lvl2pPr>
              <a:defRPr sz="2000">
                <a:latin typeface="Calibri Light" panose="020F0302020204030204" pitchFamily="34" charset="0"/>
              </a:defRPr>
            </a:lvl2pPr>
            <a:lvl3pPr>
              <a:defRPr sz="1800">
                <a:latin typeface="Calibri Light" panose="020F0302020204030204" pitchFamily="34" charset="0"/>
              </a:defRPr>
            </a:lvl3pPr>
            <a:lvl4pPr>
              <a:defRPr sz="1600">
                <a:latin typeface="Calibri Light" panose="020F0302020204030204" pitchFamily="34" charset="0"/>
              </a:defRPr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351852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88C4099-F3FA-4FFA-AF82-E7BE2BE9B2E4}" type="datetimeFigureOut">
              <a:rPr lang="fr-FR" smtClean="0"/>
              <a:pPr/>
              <a:t>26/09/2016</a:t>
            </a:fld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342F1A-3859-43CD-B0A1-DE5B5CD338B1}" type="slidenum">
              <a:rPr lang="fr-FR" smtClean="0"/>
              <a:t>‹#›</a:t>
            </a:fld>
            <a:endParaRPr lang="fr-FR"/>
          </a:p>
        </p:txBody>
      </p:sp>
      <p:sp>
        <p:nvSpPr>
          <p:cNvPr id="14" name="Titre 1"/>
          <p:cNvSpPr>
            <a:spLocks noGrp="1"/>
          </p:cNvSpPr>
          <p:nvPr>
            <p:ph type="title" hasCustomPrompt="1"/>
          </p:nvPr>
        </p:nvSpPr>
        <p:spPr>
          <a:xfrm>
            <a:off x="2123728" y="116632"/>
            <a:ext cx="6480720" cy="43204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16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 smtClean="0"/>
              <a:t>MODIFIEZ LE STYLE DU TITRE DE CHAPITRE</a:t>
            </a:r>
            <a:endParaRPr lang="fr-FR" dirty="0"/>
          </a:p>
        </p:txBody>
      </p:sp>
      <p:sp>
        <p:nvSpPr>
          <p:cNvPr id="16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79513" y="116632"/>
            <a:ext cx="1656184" cy="4349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 cap="all" baseline="0">
                <a:solidFill>
                  <a:srgbClr val="CD0333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sz="1500" dirty="0" smtClean="0"/>
              <a:t>CHAPITRE 1</a:t>
            </a:r>
            <a:endParaRPr lang="fr-FR" sz="1500" dirty="0"/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3" hasCustomPrompt="1"/>
          </p:nvPr>
        </p:nvSpPr>
        <p:spPr>
          <a:xfrm>
            <a:off x="1691680" y="764704"/>
            <a:ext cx="6912768" cy="57606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500" b="1" i="0" kern="1200" cap="all" baseline="0">
                <a:latin typeface="Calibri" panose="020F0502020204030204" pitchFamily="34" charset="0"/>
              </a:defRPr>
            </a:lvl1pPr>
          </a:lstStyle>
          <a:p>
            <a:r>
              <a:rPr lang="fr-FR" sz="3600" dirty="0" smtClean="0">
                <a:solidFill>
                  <a:srgbClr val="CD0333"/>
                </a:solidFill>
                <a:latin typeface="+mj-lt"/>
              </a:rPr>
              <a:t>MODIFIEZ LE STYLE DU TITRE</a:t>
            </a:r>
          </a:p>
        </p:txBody>
      </p:sp>
      <p:sp>
        <p:nvSpPr>
          <p:cNvPr id="18" name="Espace réservé du texte 14"/>
          <p:cNvSpPr>
            <a:spLocks noGrp="1"/>
          </p:cNvSpPr>
          <p:nvPr>
            <p:ph type="body" sz="quarter" idx="15" hasCustomPrompt="1"/>
          </p:nvPr>
        </p:nvSpPr>
        <p:spPr>
          <a:xfrm>
            <a:off x="1691680" y="1339999"/>
            <a:ext cx="6912768" cy="43281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2500" kern="1200" cap="all" baseline="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kern="1200" baseline="0" dirty="0" smtClean="0">
                <a:solidFill>
                  <a:srgbClr val="CD0333"/>
                </a:solidFill>
                <a:latin typeface="Calibri Light" panose="020F0302020204030204" pitchFamily="34" charset="0"/>
                <a:ea typeface="+mj-ea"/>
                <a:cs typeface="+mj-cs"/>
              </a:rPr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406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vide date et n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349188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88C4099-F3FA-4FFA-AF82-E7BE2BE9B2E4}" type="datetimeFigureOut">
              <a:rPr lang="fr-FR" smtClean="0"/>
              <a:pPr/>
              <a:t>26/09/2016</a:t>
            </a:fld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342F1A-3859-43CD-B0A1-DE5B5CD338B1}" type="slidenum">
              <a:rPr lang="fr-FR" smtClean="0"/>
              <a:t>‹#›</a:t>
            </a:fld>
            <a:endParaRPr lang="fr-FR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2123728" y="116632"/>
            <a:ext cx="6480720" cy="43204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16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dirty="0" smtClean="0"/>
              <a:t>MODIFIEZ LE STYLE DU TITRE DE CHAPITRE</a:t>
            </a:r>
            <a:endParaRPr lang="fr-FR" dirty="0"/>
          </a:p>
        </p:txBody>
      </p:sp>
      <p:sp>
        <p:nvSpPr>
          <p:cNvPr id="11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79513" y="116632"/>
            <a:ext cx="1656184" cy="4349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CD0333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sz="1500" dirty="0" smtClean="0"/>
              <a:t>CHAPITRE 1</a:t>
            </a:r>
            <a:endParaRPr lang="fr-FR" sz="1500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3" hasCustomPrompt="1"/>
          </p:nvPr>
        </p:nvSpPr>
        <p:spPr>
          <a:xfrm>
            <a:off x="1691680" y="764704"/>
            <a:ext cx="6912768" cy="57606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500" b="1" i="0" kern="1200" cap="all" baseline="0">
                <a:latin typeface="Calibri" panose="020F0502020204030204" pitchFamily="34" charset="0"/>
              </a:defRPr>
            </a:lvl1pPr>
          </a:lstStyle>
          <a:p>
            <a:r>
              <a:rPr lang="fr-FR" sz="3600" dirty="0" smtClean="0">
                <a:solidFill>
                  <a:srgbClr val="CD0333"/>
                </a:solidFill>
                <a:latin typeface="+mj-lt"/>
              </a:rPr>
              <a:t>MODIFIEZ LE STYLE DU TITRE</a:t>
            </a:r>
          </a:p>
        </p:txBody>
      </p:sp>
      <p:sp>
        <p:nvSpPr>
          <p:cNvPr id="13" name="Espace réservé du texte 14"/>
          <p:cNvSpPr>
            <a:spLocks noGrp="1"/>
          </p:cNvSpPr>
          <p:nvPr>
            <p:ph type="body" sz="quarter" idx="15" hasCustomPrompt="1"/>
          </p:nvPr>
        </p:nvSpPr>
        <p:spPr>
          <a:xfrm>
            <a:off x="1691680" y="1339999"/>
            <a:ext cx="6912768" cy="43281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2500" kern="1200" cap="all" baseline="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kern="1200" baseline="0" dirty="0" smtClean="0">
                <a:solidFill>
                  <a:srgbClr val="CD0333"/>
                </a:solidFill>
                <a:latin typeface="Calibri Light" panose="020F0302020204030204" pitchFamily="34" charset="0"/>
                <a:ea typeface="+mj-ea"/>
                <a:cs typeface="+mj-cs"/>
              </a:rPr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2035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chap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Espace réservé du texte 2"/>
          <p:cNvSpPr>
            <a:spLocks noGrp="1"/>
          </p:cNvSpPr>
          <p:nvPr>
            <p:ph type="body" idx="1"/>
          </p:nvPr>
        </p:nvSpPr>
        <p:spPr>
          <a:xfrm>
            <a:off x="1657399" y="2708920"/>
            <a:ext cx="6875041" cy="150018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40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1763688" y="2708920"/>
            <a:ext cx="288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texte 11"/>
          <p:cNvSpPr>
            <a:spLocks noGrp="1"/>
          </p:cNvSpPr>
          <p:nvPr>
            <p:ph type="body" sz="quarter" idx="13" hasCustomPrompt="1"/>
          </p:nvPr>
        </p:nvSpPr>
        <p:spPr>
          <a:xfrm>
            <a:off x="1657400" y="2273945"/>
            <a:ext cx="2376263" cy="43497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cap="all" baseline="0">
                <a:solidFill>
                  <a:srgbClr val="CD0333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sz="1500" dirty="0" smtClean="0"/>
              <a:t>CHAPITRE 1</a:t>
            </a:r>
            <a:endParaRPr lang="fr-FR" sz="1500" dirty="0"/>
          </a:p>
        </p:txBody>
      </p:sp>
    </p:spTree>
    <p:extLst>
      <p:ext uri="{BB962C8B-B14F-4D97-AF65-F5344CB8AC3E}">
        <p14:creationId xmlns:p14="http://schemas.microsoft.com/office/powerpoint/2010/main" val="406197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88C4099-F3FA-4FFA-AF82-E7BE2BE9B2E4}" type="datetimeFigureOut">
              <a:rPr lang="fr-FR" smtClean="0"/>
              <a:t>26/09/2016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342F1A-3859-43CD-B0A1-DE5B5CD338B1}" type="slidenum">
              <a:rPr lang="fr-FR" smtClean="0"/>
              <a:t>‹#›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Espace réservé du texte 11"/>
          <p:cNvSpPr>
            <a:spLocks noGrp="1"/>
          </p:cNvSpPr>
          <p:nvPr>
            <p:ph type="body" sz="quarter" idx="14" hasCustomPrompt="1"/>
          </p:nvPr>
        </p:nvSpPr>
        <p:spPr>
          <a:xfrm>
            <a:off x="179513" y="116632"/>
            <a:ext cx="1656184" cy="43497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 cap="all" baseline="0">
                <a:solidFill>
                  <a:srgbClr val="CD0333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fr-FR" sz="1500" dirty="0" smtClean="0"/>
              <a:t>CHAPITRE 1</a:t>
            </a:r>
            <a:endParaRPr lang="fr-FR" sz="1500" dirty="0"/>
          </a:p>
        </p:txBody>
      </p:sp>
      <p:sp>
        <p:nvSpPr>
          <p:cNvPr id="17" name="Espace réservé du texte 16"/>
          <p:cNvSpPr>
            <a:spLocks noGrp="1"/>
          </p:cNvSpPr>
          <p:nvPr>
            <p:ph type="body" sz="quarter" idx="15" hasCustomPrompt="1"/>
          </p:nvPr>
        </p:nvSpPr>
        <p:spPr>
          <a:xfrm>
            <a:off x="2123728" y="116632"/>
            <a:ext cx="6480720" cy="43232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MODIFIEZ LE STYLE DU TITRE DE CHAPITRE</a:t>
            </a:r>
            <a:endParaRPr lang="fr-FR" dirty="0"/>
          </a:p>
        </p:txBody>
      </p:sp>
      <p:sp>
        <p:nvSpPr>
          <p:cNvPr id="18" name="Espace réservé du texte 11"/>
          <p:cNvSpPr>
            <a:spLocks noGrp="1"/>
          </p:cNvSpPr>
          <p:nvPr>
            <p:ph type="body" sz="quarter" idx="13" hasCustomPrompt="1"/>
          </p:nvPr>
        </p:nvSpPr>
        <p:spPr>
          <a:xfrm>
            <a:off x="1691680" y="764704"/>
            <a:ext cx="6912768" cy="57606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3500" b="1" i="0" kern="1200" cap="all" baseline="0">
                <a:latin typeface="Calibri" panose="020F0502020204030204" pitchFamily="34" charset="0"/>
              </a:defRPr>
            </a:lvl1pPr>
          </a:lstStyle>
          <a:p>
            <a:r>
              <a:rPr lang="fr-FR" sz="3600" dirty="0" smtClean="0">
                <a:solidFill>
                  <a:srgbClr val="CD0333"/>
                </a:solidFill>
                <a:latin typeface="+mj-lt"/>
              </a:rPr>
              <a:t>MODIFIEZ LE STYLE DU TITRE</a:t>
            </a:r>
          </a:p>
        </p:txBody>
      </p:sp>
      <p:sp>
        <p:nvSpPr>
          <p:cNvPr id="19" name="Espace réservé du texte 14"/>
          <p:cNvSpPr>
            <a:spLocks noGrp="1"/>
          </p:cNvSpPr>
          <p:nvPr>
            <p:ph type="body" sz="quarter" idx="16" hasCustomPrompt="1"/>
          </p:nvPr>
        </p:nvSpPr>
        <p:spPr>
          <a:xfrm>
            <a:off x="1691680" y="1339999"/>
            <a:ext cx="6912768" cy="43281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r-FR" sz="2500" kern="1200" cap="all" baseline="0"/>
            </a:lvl1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kern="1200" baseline="0" dirty="0" smtClean="0">
                <a:solidFill>
                  <a:srgbClr val="CD0333"/>
                </a:solidFill>
                <a:latin typeface="Calibri Light" panose="020F0302020204030204" pitchFamily="34" charset="0"/>
                <a:ea typeface="+mj-ea"/>
                <a:cs typeface="+mj-cs"/>
              </a:rPr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2518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1799728" y="2636912"/>
            <a:ext cx="324000" cy="54000"/>
          </a:xfrm>
          <a:prstGeom prst="rect">
            <a:avLst/>
          </a:prstGeom>
          <a:solidFill>
            <a:srgbClr val="AD11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0" hasCustomPrompt="1"/>
          </p:nvPr>
        </p:nvSpPr>
        <p:spPr>
          <a:xfrm>
            <a:off x="1691680" y="2897684"/>
            <a:ext cx="3168650" cy="13954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spc="6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5pPr marL="1828800" indent="0">
              <a:buNone/>
              <a:defRPr spc="6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 smtClean="0"/>
              <a:t>Titre du  chapitre</a:t>
            </a:r>
          </a:p>
          <a:p>
            <a:pPr lvl="4"/>
            <a:endParaRPr lang="fr-FR" dirty="0"/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11" hasCustomPrompt="1"/>
          </p:nvPr>
        </p:nvSpPr>
        <p:spPr>
          <a:xfrm>
            <a:off x="1691680" y="2204864"/>
            <a:ext cx="4176464" cy="36036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>
                <a:solidFill>
                  <a:srgbClr val="AD112F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500" spc="300" baseline="0" dirty="0" smtClean="0">
                <a:solidFill>
                  <a:srgbClr val="D2223E"/>
                </a:solidFill>
                <a:latin typeface="Calibri Light" panose="020F0302020204030204" pitchFamily="34" charset="0"/>
              </a:rPr>
              <a:t>CHAPITRE X</a:t>
            </a:r>
          </a:p>
        </p:txBody>
      </p:sp>
    </p:spTree>
    <p:extLst>
      <p:ext uri="{BB962C8B-B14F-4D97-AF65-F5344CB8AC3E}">
        <p14:creationId xmlns:p14="http://schemas.microsoft.com/office/powerpoint/2010/main" val="693637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fin de pré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3518520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788C4099-F3FA-4FFA-AF82-E7BE2BE9B2E4}" type="datetimeFigureOut">
              <a:rPr lang="fr-FR" smtClean="0"/>
              <a:pPr/>
              <a:t>26/09/2016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342F1A-3859-43CD-B0A1-DE5B5CD338B1}" type="slidenum">
              <a:rPr lang="fr-FR" smtClean="0"/>
              <a:t>‹#›</a:t>
            </a:fld>
            <a:endParaRPr lang="fr-FR"/>
          </a:p>
        </p:txBody>
      </p:sp>
      <p:sp>
        <p:nvSpPr>
          <p:cNvPr id="7" name="Espace réservé du texte 2"/>
          <p:cNvSpPr>
            <a:spLocks noGrp="1"/>
          </p:cNvSpPr>
          <p:nvPr>
            <p:ph type="body" idx="1"/>
          </p:nvPr>
        </p:nvSpPr>
        <p:spPr>
          <a:xfrm>
            <a:off x="1657399" y="2708920"/>
            <a:ext cx="6875041" cy="1500187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3520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ZoneTexte 13"/>
          <p:cNvSpPr txBox="1"/>
          <p:nvPr userDrawn="1"/>
        </p:nvSpPr>
        <p:spPr>
          <a:xfrm>
            <a:off x="1763688" y="4473987"/>
            <a:ext cx="327633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spc="300" dirty="0" smtClean="0">
                <a:solidFill>
                  <a:prstClr val="white"/>
                </a:solidFill>
                <a:latin typeface="Calibri Light" panose="020F0302020204030204" pitchFamily="34" charset="0"/>
              </a:rPr>
              <a:t>SOUS-TITRE DU DOCUMENT</a:t>
            </a:r>
            <a:endParaRPr lang="fr-FR" sz="1500" spc="300" dirty="0">
              <a:solidFill>
                <a:prstClr val="white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869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51" r:id="rId5"/>
    <p:sldLayoutId id="2147483650" r:id="rId6"/>
    <p:sldLayoutId id="2147483652" r:id="rId7"/>
    <p:sldLayoutId id="2147483653" r:id="rId8"/>
    <p:sldLayoutId id="2147483655" r:id="rId9"/>
    <p:sldLayoutId id="2147483654" r:id="rId10"/>
    <p:sldLayoutId id="2147483657" r:id="rId11"/>
    <p:sldLayoutId id="2147483674" r:id="rId12"/>
    <p:sldLayoutId id="2147483658" r:id="rId1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png"/><Relationship Id="rId4" Type="http://schemas.openxmlformats.org/officeDocument/2006/relationships/image" Target="../media/image42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0.JP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5.jpe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0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3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1115616" y="3532176"/>
            <a:ext cx="7704856" cy="977805"/>
          </a:xfrm>
        </p:spPr>
        <p:txBody>
          <a:bodyPr/>
          <a:lstStyle/>
          <a:p>
            <a:r>
              <a:rPr lang="en-US" sz="3200" b="1" dirty="0"/>
              <a:t>“</a:t>
            </a:r>
            <a:r>
              <a:rPr lang="en-US" sz="3200" b="1" dirty="0" smtClean="0"/>
              <a:t>SFC-MS </a:t>
            </a:r>
            <a:r>
              <a:rPr lang="en-US" sz="3200" b="1" dirty="0"/>
              <a:t>as a Tool </a:t>
            </a:r>
            <a:r>
              <a:rPr lang="en-US" sz="3200" b="1" dirty="0" smtClean="0"/>
              <a:t>for Flower absolutes </a:t>
            </a:r>
            <a:r>
              <a:rPr lang="en-US" sz="3200" b="1" dirty="0"/>
              <a:t>c</a:t>
            </a:r>
            <a:r>
              <a:rPr lang="en-US" sz="3200" b="1" dirty="0" smtClean="0"/>
              <a:t>omposition analysis”</a:t>
            </a:r>
            <a:endParaRPr lang="fr-FR" sz="3200" b="1" dirty="0"/>
          </a:p>
        </p:txBody>
      </p:sp>
      <p:pic>
        <p:nvPicPr>
          <p:cNvPr id="5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6007856"/>
            <a:ext cx="983438" cy="517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Afficher l'image d'origine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4941168"/>
            <a:ext cx="908125" cy="90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3692675" y="6112711"/>
            <a:ext cx="50115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chemeClr val="bg1"/>
                </a:solidFill>
              </a:rPr>
              <a:t>Cyrille SANTERRE –</a:t>
            </a:r>
            <a:r>
              <a:rPr lang="fr-FR" sz="1400" b="1" dirty="0" err="1" smtClean="0">
                <a:solidFill>
                  <a:schemeClr val="bg1"/>
                </a:solidFill>
              </a:rPr>
              <a:t>Analytical</a:t>
            </a:r>
            <a:r>
              <a:rPr lang="fr-FR" sz="1400" b="1" dirty="0" smtClean="0">
                <a:solidFill>
                  <a:schemeClr val="bg1"/>
                </a:solidFill>
              </a:rPr>
              <a:t> </a:t>
            </a:r>
            <a:r>
              <a:rPr lang="fr-FR" sz="1400" b="1" dirty="0" err="1" smtClean="0">
                <a:solidFill>
                  <a:schemeClr val="bg1"/>
                </a:solidFill>
              </a:rPr>
              <a:t>chemistry</a:t>
            </a:r>
            <a:r>
              <a:rPr lang="fr-FR" sz="1400" b="1" dirty="0" smtClean="0">
                <a:solidFill>
                  <a:schemeClr val="bg1"/>
                </a:solidFill>
              </a:rPr>
              <a:t> </a:t>
            </a:r>
            <a:r>
              <a:rPr lang="fr-FR" sz="1400" b="1" dirty="0" err="1" smtClean="0">
                <a:solidFill>
                  <a:schemeClr val="bg1"/>
                </a:solidFill>
              </a:rPr>
              <a:t>engineer</a:t>
            </a:r>
            <a:r>
              <a:rPr lang="fr-FR" sz="1400" b="1" dirty="0" smtClean="0">
                <a:solidFill>
                  <a:schemeClr val="bg1"/>
                </a:solidFill>
              </a:rPr>
              <a:t> / </a:t>
            </a:r>
            <a:r>
              <a:rPr lang="fr-FR" sz="1400" b="1" dirty="0" err="1">
                <a:solidFill>
                  <a:schemeClr val="bg1"/>
                </a:solidFill>
              </a:rPr>
              <a:t>C</a:t>
            </a:r>
            <a:r>
              <a:rPr lang="fr-FR" sz="1400" b="1" dirty="0" err="1" smtClean="0">
                <a:solidFill>
                  <a:schemeClr val="bg1"/>
                </a:solidFill>
              </a:rPr>
              <a:t>osmetologist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691680" y="2546939"/>
            <a:ext cx="2879725" cy="360313"/>
          </a:xfrm>
        </p:spPr>
        <p:txBody>
          <a:bodyPr/>
          <a:lstStyle/>
          <a:p>
            <a:r>
              <a:rPr lang="en-US" dirty="0" smtClean="0"/>
              <a:t>Valencia –September 28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7314" y="404663"/>
            <a:ext cx="2828662" cy="10501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5696" y="5085184"/>
            <a:ext cx="1368152" cy="76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THEORY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CHAPTER 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26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 smtClean="0">
                <a:ln>
                  <a:prstDash val="solid"/>
                </a:ln>
                <a:effectLst>
                  <a:outerShdw blurRad="88000" dist="50800" dir="5040000" algn="tl">
                    <a:srgbClr val="8064A2">
                      <a:tint val="80000"/>
                      <a:satMod val="250000"/>
                      <a:alpha val="45000"/>
                    </a:srgbClr>
                  </a:outerShdw>
                </a:effectLst>
              </a:rPr>
              <a:t>SEPARATIVE METHODS</a:t>
            </a:r>
            <a:endParaRPr lang="fr-FR" b="1" dirty="0">
              <a:ln>
                <a:prstDash val="solid"/>
              </a:ln>
              <a:effectLst>
                <a:outerShdw blurRad="88000" dist="50800" dir="5040000" algn="tl">
                  <a:srgbClr val="8064A2">
                    <a:tint val="80000"/>
                    <a:satMod val="250000"/>
                    <a:alpha val="45000"/>
                  </a:srgbClr>
                </a:outerShdw>
              </a:effectLst>
            </a:endParaRPr>
          </a:p>
          <a:p>
            <a:endParaRPr lang="fr-FR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780928"/>
            <a:ext cx="2628782" cy="26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539552" y="3779748"/>
            <a:ext cx="1968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prstClr val="black"/>
                </a:solidFill>
              </a:rPr>
              <a:t>GC</a:t>
            </a:r>
            <a:r>
              <a:rPr lang="fr-FR" dirty="0" smtClean="0">
                <a:solidFill>
                  <a:prstClr val="black"/>
                </a:solidFill>
              </a:rPr>
              <a:t> : </a:t>
            </a:r>
            <a:r>
              <a:rPr lang="fr-FR" dirty="0" err="1" smtClean="0">
                <a:solidFill>
                  <a:prstClr val="black"/>
                </a:solidFill>
              </a:rPr>
              <a:t>analytical</a:t>
            </a:r>
            <a:r>
              <a:rPr lang="fr-FR" dirty="0" smtClean="0">
                <a:solidFill>
                  <a:prstClr val="black"/>
                </a:solidFill>
              </a:rPr>
              <a:t> et …</a:t>
            </a:r>
          </a:p>
        </p:txBody>
      </p:sp>
      <p:sp>
        <p:nvSpPr>
          <p:cNvPr id="9" name="Rectangle 8"/>
          <p:cNvSpPr/>
          <p:nvPr/>
        </p:nvSpPr>
        <p:spPr>
          <a:xfrm>
            <a:off x="539552" y="5661248"/>
            <a:ext cx="770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 err="1" smtClean="0">
                <a:solidFill>
                  <a:srgbClr val="FF0000"/>
                </a:solidFill>
                <a:latin typeface="Calibri Light" panose="020F0302020204030204" pitchFamily="34" charset="0"/>
              </a:rPr>
              <a:t>Supercritical</a:t>
            </a:r>
            <a:r>
              <a:rPr lang="fr-FR" sz="2400" b="1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  <a:latin typeface="Calibri Light" panose="020F0302020204030204" pitchFamily="34" charset="0"/>
              </a:rPr>
              <a:t>chromatography</a:t>
            </a:r>
            <a:r>
              <a:rPr lang="fr-FR" sz="2400" b="1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 : </a:t>
            </a:r>
            <a:r>
              <a:rPr lang="fr-FR" sz="2400" b="1" dirty="0" err="1" smtClean="0">
                <a:solidFill>
                  <a:srgbClr val="FF0000"/>
                </a:solidFill>
                <a:latin typeface="Calibri Light" panose="020F0302020204030204" pitchFamily="34" charset="0"/>
              </a:rPr>
              <a:t>analytical</a:t>
            </a:r>
            <a:r>
              <a:rPr lang="fr-FR" sz="2400" b="1" dirty="0" smtClean="0">
                <a:solidFill>
                  <a:srgbClr val="FF0000"/>
                </a:solidFill>
                <a:latin typeface="Calibri Light" panose="020F0302020204030204" pitchFamily="34" charset="0"/>
              </a:rPr>
              <a:t> and </a:t>
            </a:r>
            <a:r>
              <a:rPr lang="fr-FR" sz="2400" b="1" dirty="0" err="1" smtClean="0">
                <a:solidFill>
                  <a:srgbClr val="FF0000"/>
                </a:solidFill>
                <a:latin typeface="Calibri Light" panose="020F0302020204030204" pitchFamily="34" charset="0"/>
              </a:rPr>
              <a:t>preparative</a:t>
            </a:r>
            <a:endParaRPr lang="fr-FR" sz="2400" b="1" dirty="0">
              <a:solidFill>
                <a:srgbClr val="FF0000"/>
              </a:solidFill>
              <a:latin typeface="Calibri Light" panose="020F0302020204030204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60" y="1147626"/>
            <a:ext cx="2180481" cy="2180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986" y="834425"/>
            <a:ext cx="1616446" cy="299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Flèche vers le bas 11"/>
          <p:cNvSpPr/>
          <p:nvPr/>
        </p:nvSpPr>
        <p:spPr>
          <a:xfrm>
            <a:off x="3995936" y="1340768"/>
            <a:ext cx="1176092" cy="1279595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cxnSp>
        <p:nvCxnSpPr>
          <p:cNvPr id="14" name="Connecteur droit avec flèche 13"/>
          <p:cNvCxnSpPr/>
          <p:nvPr/>
        </p:nvCxnSpPr>
        <p:spPr>
          <a:xfrm>
            <a:off x="395536" y="814065"/>
            <a:ext cx="8136904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5"/>
          <p:cNvSpPr txBox="1"/>
          <p:nvPr/>
        </p:nvSpPr>
        <p:spPr>
          <a:xfrm>
            <a:off x="781607" y="4221088"/>
            <a:ext cx="2366353" cy="701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en-US" sz="1100" dirty="0" smtClean="0"/>
              <a:t>* Non-</a:t>
            </a:r>
            <a:r>
              <a:rPr lang="en-US" altLang="en-US" sz="1100" dirty="0" err="1" smtClean="0"/>
              <a:t>volatil</a:t>
            </a:r>
            <a:r>
              <a:rPr lang="en-US" altLang="en-US" sz="1100" dirty="0" smtClean="0"/>
              <a:t>, polar, no </a:t>
            </a:r>
            <a:r>
              <a:rPr lang="en-US" altLang="en-US" sz="1100" dirty="0" err="1" smtClean="0"/>
              <a:t>derivatization</a:t>
            </a:r>
            <a:r>
              <a:rPr lang="en-US" altLang="en-US" sz="1100" dirty="0" smtClean="0"/>
              <a:t> </a:t>
            </a:r>
            <a:endParaRPr lang="en-US" altLang="en-US" sz="1100" dirty="0"/>
          </a:p>
          <a:p>
            <a:pPr algn="just">
              <a:lnSpc>
                <a:spcPct val="120000"/>
              </a:lnSpc>
            </a:pPr>
            <a:r>
              <a:rPr lang="en-US" altLang="en-US" sz="1100" dirty="0" smtClean="0"/>
              <a:t>* </a:t>
            </a:r>
            <a:r>
              <a:rPr lang="en-US" altLang="en-US" sz="1100" dirty="0" err="1" smtClean="0"/>
              <a:t>thermolabile</a:t>
            </a:r>
            <a:r>
              <a:rPr lang="en-US" altLang="en-US" sz="1100" dirty="0" smtClean="0"/>
              <a:t> compound</a:t>
            </a:r>
            <a:endParaRPr lang="en-US" altLang="en-US" sz="1100" dirty="0"/>
          </a:p>
          <a:p>
            <a:pPr algn="just">
              <a:lnSpc>
                <a:spcPct val="120000"/>
              </a:lnSpc>
            </a:pPr>
            <a:r>
              <a:rPr lang="en-US" altLang="en-US" sz="1100" dirty="0" smtClean="0"/>
              <a:t>* Heavy molecular weight compounds</a:t>
            </a:r>
            <a:endParaRPr lang="en-US" altLang="en-US" sz="1100" dirty="0"/>
          </a:p>
        </p:txBody>
      </p:sp>
      <p:sp>
        <p:nvSpPr>
          <p:cNvPr id="16" name="Rectangle 15"/>
          <p:cNvSpPr/>
          <p:nvPr/>
        </p:nvSpPr>
        <p:spPr>
          <a:xfrm>
            <a:off x="5653465" y="3861048"/>
            <a:ext cx="33110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prstClr val="black"/>
                </a:solidFill>
              </a:rPr>
              <a:t>HPLC</a:t>
            </a:r>
            <a:r>
              <a:rPr lang="fr-FR" dirty="0">
                <a:solidFill>
                  <a:prstClr val="black"/>
                </a:solidFill>
              </a:rPr>
              <a:t> : </a:t>
            </a:r>
            <a:r>
              <a:rPr lang="fr-FR" dirty="0" err="1" smtClean="0">
                <a:solidFill>
                  <a:prstClr val="black"/>
                </a:solidFill>
              </a:rPr>
              <a:t>analytical</a:t>
            </a:r>
            <a:r>
              <a:rPr lang="fr-FR" dirty="0" smtClean="0">
                <a:solidFill>
                  <a:prstClr val="black"/>
                </a:solidFill>
              </a:rPr>
              <a:t> and </a:t>
            </a:r>
            <a:r>
              <a:rPr lang="fr-FR" dirty="0" err="1" smtClean="0">
                <a:solidFill>
                  <a:prstClr val="black"/>
                </a:solidFill>
              </a:rPr>
              <a:t>preparative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716465" y="4221088"/>
            <a:ext cx="27201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en-US" sz="1200" dirty="0" smtClean="0"/>
              <a:t>* Faster analysis</a:t>
            </a:r>
          </a:p>
          <a:p>
            <a:pPr algn="just">
              <a:lnSpc>
                <a:spcPct val="120000"/>
              </a:lnSpc>
            </a:pPr>
            <a:r>
              <a:rPr lang="en-US" altLang="en-US" sz="1200" dirty="0" smtClean="0"/>
              <a:t>* Less pressure</a:t>
            </a:r>
          </a:p>
          <a:p>
            <a:pPr algn="just">
              <a:lnSpc>
                <a:spcPct val="120000"/>
              </a:lnSpc>
            </a:pPr>
            <a:r>
              <a:rPr lang="en-US" altLang="en-US" sz="1200" dirty="0" smtClean="0"/>
              <a:t>* Same columns</a:t>
            </a:r>
          </a:p>
          <a:p>
            <a:pPr algn="just">
              <a:lnSpc>
                <a:spcPct val="120000"/>
              </a:lnSpc>
            </a:pPr>
            <a:r>
              <a:rPr lang="en-US" altLang="en-US" sz="1200" dirty="0" smtClean="0"/>
              <a:t>* Numerous detectors easy hyphenation</a:t>
            </a:r>
          </a:p>
          <a:p>
            <a:pPr algn="just">
              <a:lnSpc>
                <a:spcPct val="120000"/>
              </a:lnSpc>
            </a:pPr>
            <a:r>
              <a:rPr lang="en-US" altLang="en-US" sz="1200" dirty="0" smtClean="0"/>
              <a:t>* High resolution power~5X/HPLC</a:t>
            </a:r>
            <a:endParaRPr lang="en-US" altLang="en-US" sz="1200" dirty="0"/>
          </a:p>
        </p:txBody>
      </p:sp>
      <p:sp>
        <p:nvSpPr>
          <p:cNvPr id="2" name="Rectangle 1"/>
          <p:cNvSpPr/>
          <p:nvPr/>
        </p:nvSpPr>
        <p:spPr>
          <a:xfrm>
            <a:off x="2809725" y="3228945"/>
            <a:ext cx="116057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Versus</a:t>
            </a:r>
            <a:endParaRPr lang="fr-FR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220072" y="3212976"/>
            <a:ext cx="116057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Versus</a:t>
            </a:r>
            <a:endParaRPr lang="fr-FR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Virage 2"/>
          <p:cNvSpPr/>
          <p:nvPr/>
        </p:nvSpPr>
        <p:spPr>
          <a:xfrm rot="16200000" flipH="1">
            <a:off x="2423581" y="3549745"/>
            <a:ext cx="406411" cy="288032"/>
          </a:xfrm>
          <a:prstGeom prst="ben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9" name="Virage 18"/>
          <p:cNvSpPr/>
          <p:nvPr/>
        </p:nvSpPr>
        <p:spPr>
          <a:xfrm rot="16200000" flipH="1" flipV="1">
            <a:off x="6345161" y="3538873"/>
            <a:ext cx="406411" cy="302963"/>
          </a:xfrm>
          <a:prstGeom prst="ben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00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668" y="985939"/>
            <a:ext cx="5890144" cy="4923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CO</a:t>
            </a:r>
            <a:r>
              <a:rPr lang="fr-FR" b="1" baseline="-25000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2</a:t>
            </a:r>
            <a:r>
              <a:rPr lang="fr-FR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STATE DIAGRAM</a:t>
            </a:r>
            <a:endParaRPr lang="fr-FR" dirty="0"/>
          </a:p>
        </p:txBody>
      </p:sp>
      <p:sp>
        <p:nvSpPr>
          <p:cNvPr id="19" name="Rectangle 18"/>
          <p:cNvSpPr/>
          <p:nvPr/>
        </p:nvSpPr>
        <p:spPr>
          <a:xfrm>
            <a:off x="1979712" y="6309319"/>
            <a:ext cx="71642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/>
              <a:t>http://chemwiki.ucdavis.edu/Core/Physical_Chemistry/Physical_Properties_of_Matter/States_of_Matter/Phase_Transitions/Phase_Diagrams</a:t>
            </a:r>
          </a:p>
        </p:txBody>
      </p:sp>
      <p:cxnSp>
        <p:nvCxnSpPr>
          <p:cNvPr id="20" name="Connecteur droit 19"/>
          <p:cNvCxnSpPr/>
          <p:nvPr/>
        </p:nvCxnSpPr>
        <p:spPr>
          <a:xfrm flipH="1">
            <a:off x="1691680" y="3068960"/>
            <a:ext cx="3456385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 flipH="1">
            <a:off x="5220072" y="3212976"/>
            <a:ext cx="2" cy="2330983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611560" y="2812866"/>
            <a:ext cx="122822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73,8 bar</a:t>
            </a:r>
            <a:endParaRPr lang="fr-FR" sz="2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683706" y="5637108"/>
            <a:ext cx="107273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fr-FR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31,1 °C</a:t>
            </a:r>
            <a:endParaRPr lang="fr-FR" sz="2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467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 vert="horz"/>
          <a:lstStyle/>
          <a:p>
            <a:pPr>
              <a:spcBef>
                <a:spcPct val="0"/>
              </a:spcBef>
            </a:pPr>
            <a:r>
              <a:rPr lang="fr-FR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OTHER POSSIBLE FLUIDS</a:t>
            </a:r>
            <a:endParaRPr lang="fr-FR" b="1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algn="r">
              <a:spcBef>
                <a:spcPct val="0"/>
              </a:spcBef>
            </a:pPr>
            <a:endParaRPr lang="fr-FR" b="1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151872" y="4532763"/>
            <a:ext cx="59046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/>
              <a:t>http://www.portail-fluides-supercritiques.com/Fluides-supercritiques.55.0.html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49264" y="4797152"/>
            <a:ext cx="554632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smtClean="0"/>
              <a:t>CO</a:t>
            </a:r>
            <a:r>
              <a:rPr lang="fr-FR" sz="1600" baseline="-25000" dirty="0" smtClean="0"/>
              <a:t>2 </a:t>
            </a:r>
            <a:r>
              <a:rPr lang="fr-FR" sz="1600" dirty="0" err="1" smtClean="0"/>
              <a:t>easy</a:t>
            </a:r>
            <a:r>
              <a:rPr lang="fr-FR" sz="1600" dirty="0" smtClean="0"/>
              <a:t> to </a:t>
            </a:r>
            <a:r>
              <a:rPr lang="fr-FR" sz="1600" dirty="0" err="1" smtClean="0"/>
              <a:t>produce</a:t>
            </a:r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smtClean="0"/>
              <a:t>Water : corrosive and possible thermal damages for </a:t>
            </a:r>
            <a:r>
              <a:rPr lang="fr-FR" sz="1600" dirty="0" err="1" smtClean="0"/>
              <a:t>products</a:t>
            </a:r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smtClean="0"/>
              <a:t>Propane uses in </a:t>
            </a:r>
            <a:r>
              <a:rPr lang="fr-FR" sz="1600" dirty="0" err="1" smtClean="0"/>
              <a:t>other</a:t>
            </a:r>
            <a:r>
              <a:rPr lang="fr-FR" sz="1600" dirty="0" smtClean="0"/>
              <a:t> countries</a:t>
            </a:r>
            <a:endParaRPr lang="fr-FR" sz="1600" dirty="0"/>
          </a:p>
        </p:txBody>
      </p:sp>
      <p:sp>
        <p:nvSpPr>
          <p:cNvPr id="2" name="AutoShape 4" descr="Afficher l'image d'orig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AutoShape 6" descr="Afficher l'image d'origin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AutoShape 8" descr="Afficher l'image d'origin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11" name="Groupe 10"/>
          <p:cNvGrpSpPr/>
          <p:nvPr/>
        </p:nvGrpSpPr>
        <p:grpSpPr>
          <a:xfrm>
            <a:off x="1238920" y="2636912"/>
            <a:ext cx="1941557" cy="1376863"/>
            <a:chOff x="-33853" y="836712"/>
            <a:chExt cx="1941557" cy="1376863"/>
          </a:xfrm>
        </p:grpSpPr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0070" y="836712"/>
              <a:ext cx="1081106" cy="778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ZoneTexte 8"/>
            <p:cNvSpPr txBox="1"/>
            <p:nvPr/>
          </p:nvSpPr>
          <p:spPr>
            <a:xfrm>
              <a:off x="-33853" y="1628800"/>
              <a:ext cx="194155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 Critique (°C) </a:t>
              </a:r>
              <a:r>
                <a:rPr lang="fr-FR" sz="1600" dirty="0" smtClean="0"/>
                <a:t>: 374</a:t>
              </a:r>
            </a:p>
            <a:p>
              <a:r>
                <a:rPr lang="fr-FR" sz="1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 Critique (Bar) </a:t>
              </a:r>
              <a:r>
                <a:rPr lang="fr-FR" sz="1600" dirty="0" smtClean="0"/>
                <a:t>: 220</a:t>
              </a:r>
              <a:endParaRPr lang="fr-FR" sz="1600" dirty="0"/>
            </a:p>
          </p:txBody>
        </p:sp>
      </p:grpSp>
      <p:grpSp>
        <p:nvGrpSpPr>
          <p:cNvPr id="12" name="Groupe 11"/>
          <p:cNvGrpSpPr/>
          <p:nvPr/>
        </p:nvGrpSpPr>
        <p:grpSpPr>
          <a:xfrm>
            <a:off x="4908669" y="2363947"/>
            <a:ext cx="2039091" cy="2073165"/>
            <a:chOff x="9756576" y="77614"/>
            <a:chExt cx="2039091" cy="2073165"/>
          </a:xfrm>
        </p:grpSpPr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6576" y="77614"/>
              <a:ext cx="2039091" cy="1518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ZoneTexte 15"/>
            <p:cNvSpPr txBox="1"/>
            <p:nvPr/>
          </p:nvSpPr>
          <p:spPr>
            <a:xfrm>
              <a:off x="9802814" y="1566004"/>
              <a:ext cx="19928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 Critique (°C) </a:t>
              </a:r>
              <a:r>
                <a:rPr lang="fr-FR" sz="1600" dirty="0" smtClean="0"/>
                <a:t>: 32,2</a:t>
              </a:r>
            </a:p>
            <a:p>
              <a:r>
                <a:rPr lang="fr-FR" sz="1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 Critique (Bar) </a:t>
              </a:r>
              <a:r>
                <a:rPr lang="fr-FR" sz="1600" dirty="0" smtClean="0"/>
                <a:t>: 48,8</a:t>
              </a:r>
              <a:endParaRPr lang="fr-FR" sz="1600" dirty="0"/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3324493" y="759450"/>
            <a:ext cx="1992853" cy="1964461"/>
            <a:chOff x="-2844824" y="465138"/>
            <a:chExt cx="1992853" cy="1964461"/>
          </a:xfrm>
        </p:grpSpPr>
        <p:pic>
          <p:nvPicPr>
            <p:cNvPr id="1036" name="Picture 1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912"/>
            <a:stretch/>
          </p:blipFill>
          <p:spPr bwMode="auto">
            <a:xfrm>
              <a:off x="-2700808" y="465138"/>
              <a:ext cx="1796033" cy="1314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ZoneTexte 16"/>
            <p:cNvSpPr txBox="1"/>
            <p:nvPr/>
          </p:nvSpPr>
          <p:spPr>
            <a:xfrm>
              <a:off x="-2844824" y="1844824"/>
              <a:ext cx="19928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 Critique (°C) </a:t>
              </a:r>
              <a:r>
                <a:rPr lang="fr-FR" sz="1600" dirty="0" smtClean="0"/>
                <a:t>: 9,5</a:t>
              </a:r>
            </a:p>
            <a:p>
              <a:r>
                <a:rPr lang="fr-FR" sz="1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 Critique (Bar) </a:t>
              </a:r>
              <a:r>
                <a:rPr lang="fr-FR" sz="1600" dirty="0" smtClean="0"/>
                <a:t>: 50,8</a:t>
              </a:r>
              <a:endParaRPr lang="fr-FR" sz="1600" dirty="0"/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107504" y="764704"/>
            <a:ext cx="1992853" cy="1600506"/>
            <a:chOff x="48169" y="843043"/>
            <a:chExt cx="1992853" cy="1600506"/>
          </a:xfrm>
        </p:grpSpPr>
        <p:sp>
          <p:nvSpPr>
            <p:cNvPr id="20" name="ZoneTexte 19"/>
            <p:cNvSpPr txBox="1"/>
            <p:nvPr/>
          </p:nvSpPr>
          <p:spPr>
            <a:xfrm>
              <a:off x="48169" y="1858774"/>
              <a:ext cx="19928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 Critique (°C) </a:t>
              </a:r>
              <a:r>
                <a:rPr lang="fr-FR" sz="1600" dirty="0" smtClean="0"/>
                <a:t>: 31,1</a:t>
              </a:r>
            </a:p>
            <a:p>
              <a:r>
                <a:rPr lang="fr-FR" sz="1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 Critique (Bar) </a:t>
              </a:r>
              <a:r>
                <a:rPr lang="fr-FR" sz="1600" dirty="0" smtClean="0"/>
                <a:t>: 73,8</a:t>
              </a:r>
              <a:endParaRPr lang="fr-FR" sz="1600" dirty="0"/>
            </a:p>
          </p:txBody>
        </p:sp>
        <p:pic>
          <p:nvPicPr>
            <p:cNvPr id="1037" name="Picture 1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705" y="843043"/>
              <a:ext cx="1487782" cy="976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Groupe 14"/>
          <p:cNvGrpSpPr/>
          <p:nvPr/>
        </p:nvGrpSpPr>
        <p:grpSpPr>
          <a:xfrm>
            <a:off x="6428779" y="675551"/>
            <a:ext cx="2008282" cy="1961361"/>
            <a:chOff x="9252520" y="1105108"/>
            <a:chExt cx="2008282" cy="1961361"/>
          </a:xfrm>
        </p:grpSpPr>
        <p:sp>
          <p:nvSpPr>
            <p:cNvPr id="24" name="ZoneTexte 23"/>
            <p:cNvSpPr txBox="1"/>
            <p:nvPr/>
          </p:nvSpPr>
          <p:spPr>
            <a:xfrm>
              <a:off x="9267949" y="2481694"/>
              <a:ext cx="19928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 Critique (°C) </a:t>
              </a:r>
              <a:r>
                <a:rPr lang="fr-FR" sz="1600" dirty="0" smtClean="0"/>
                <a:t>: 241</a:t>
              </a:r>
            </a:p>
            <a:p>
              <a:r>
                <a:rPr lang="fr-FR" sz="1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 Critique (Bar) </a:t>
              </a:r>
              <a:r>
                <a:rPr lang="fr-FR" sz="1600" dirty="0" smtClean="0"/>
                <a:t>: 61,4</a:t>
              </a:r>
              <a:endParaRPr lang="fr-FR" sz="1600" dirty="0"/>
            </a:p>
          </p:txBody>
        </p:sp>
        <p:pic>
          <p:nvPicPr>
            <p:cNvPr id="1038" name="Picture 14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52520" y="1105108"/>
              <a:ext cx="2008282" cy="1376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94182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 vert="horz"/>
          <a:lstStyle/>
          <a:p>
            <a:pPr>
              <a:spcBef>
                <a:spcPct val="0"/>
              </a:spcBef>
            </a:pPr>
            <a:r>
              <a:rPr lang="fr-FR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BENEFITS OF CO</a:t>
            </a:r>
            <a:r>
              <a:rPr lang="fr-FR" b="1" baseline="-25000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2</a:t>
            </a:r>
            <a:endParaRPr lang="fr-FR" b="1" baseline="-25000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>
              <a:spcBef>
                <a:spcPct val="0"/>
              </a:spcBef>
            </a:pPr>
            <a:endParaRPr lang="fr-FR" b="1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457200" y="836712"/>
            <a:ext cx="8229600" cy="475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Blip>
                <a:blip r:embed="rId3"/>
              </a:buBlip>
            </a:pPr>
            <a:r>
              <a:rPr lang="fr-FR" sz="2000" dirty="0" smtClean="0"/>
              <a:t>Not </a:t>
            </a:r>
            <a:r>
              <a:rPr lang="fr-FR" sz="2000" dirty="0" err="1" smtClean="0"/>
              <a:t>expensive</a:t>
            </a:r>
            <a:r>
              <a:rPr lang="fr-FR" sz="2000" dirty="0" smtClean="0"/>
              <a:t> : 1 kg = 1 euro </a:t>
            </a:r>
          </a:p>
          <a:p>
            <a:pPr>
              <a:buFont typeface="Arial" panose="020B0604020202020204" pitchFamily="34" charset="0"/>
              <a:buBlip>
                <a:blip r:embed="rId3"/>
              </a:buBlip>
            </a:pPr>
            <a:r>
              <a:rPr lang="fr-FR" sz="2000" dirty="0" smtClean="0"/>
              <a:t>Non-</a:t>
            </a:r>
            <a:r>
              <a:rPr lang="fr-FR" sz="2000" dirty="0" err="1" smtClean="0"/>
              <a:t>toxic</a:t>
            </a:r>
            <a:r>
              <a:rPr lang="fr-FR" sz="2000" dirty="0" smtClean="0"/>
              <a:t> </a:t>
            </a:r>
            <a:r>
              <a:rPr lang="fr-FR" sz="2000" dirty="0" err="1" smtClean="0"/>
              <a:t>fluid</a:t>
            </a:r>
            <a:r>
              <a:rPr lang="fr-FR" sz="2000" dirty="0" smtClean="0"/>
              <a:t>: </a:t>
            </a:r>
            <a:r>
              <a:rPr lang="fr-FR" sz="2000" dirty="0" err="1" smtClean="0"/>
              <a:t>analytical</a:t>
            </a:r>
            <a:r>
              <a:rPr lang="fr-FR" sz="2000" dirty="0" smtClean="0"/>
              <a:t> and extraction </a:t>
            </a:r>
            <a:r>
              <a:rPr lang="fr-FR" sz="2000" dirty="0" err="1" smtClean="0"/>
              <a:t>methods</a:t>
            </a:r>
            <a:r>
              <a:rPr lang="fr-FR" sz="2000" dirty="0" smtClean="0"/>
              <a:t> are « green »</a:t>
            </a:r>
          </a:p>
          <a:p>
            <a:pPr>
              <a:buFont typeface="Arial" panose="020B0604020202020204" pitchFamily="34" charset="0"/>
              <a:buBlip>
                <a:blip r:embed="rId3"/>
              </a:buBlip>
            </a:pPr>
            <a:r>
              <a:rPr lang="fr-FR" sz="2000" dirty="0" smtClean="0"/>
              <a:t>Bit agressive for compounds and </a:t>
            </a:r>
            <a:r>
              <a:rPr lang="fr-FR" sz="2000" dirty="0" err="1" smtClean="0"/>
              <a:t>colums</a:t>
            </a:r>
            <a:r>
              <a:rPr lang="fr-FR" sz="2000" dirty="0" smtClean="0"/>
              <a:t> (vs HPLC)</a:t>
            </a:r>
          </a:p>
          <a:p>
            <a:pPr>
              <a:buFont typeface="Arial" panose="020B0604020202020204" pitchFamily="34" charset="0"/>
              <a:buBlip>
                <a:blip r:embed="rId3"/>
              </a:buBlip>
            </a:pPr>
            <a:r>
              <a:rPr lang="fr-FR" sz="2000" dirty="0" smtClean="0"/>
              <a:t>Physical </a:t>
            </a:r>
            <a:r>
              <a:rPr lang="fr-FR" sz="2000" dirty="0" err="1" smtClean="0"/>
              <a:t>properties</a:t>
            </a:r>
            <a:r>
              <a:rPr lang="fr-FR" sz="2000" dirty="0" smtClean="0"/>
              <a:t>:</a:t>
            </a:r>
          </a:p>
          <a:p>
            <a:pPr>
              <a:buFont typeface="Arial" panose="020B0604020202020204" pitchFamily="34" charset="0"/>
              <a:buBlip>
                <a:blip r:embed="rId3"/>
              </a:buBlip>
            </a:pPr>
            <a:endParaRPr lang="fr-FR" sz="2000" dirty="0" smtClean="0"/>
          </a:p>
          <a:p>
            <a:pPr>
              <a:buFont typeface="Arial" panose="020B0604020202020204" pitchFamily="34" charset="0"/>
              <a:buBlip>
                <a:blip r:embed="rId3"/>
              </a:buBlip>
            </a:pPr>
            <a:endParaRPr lang="fr-FR" sz="2000" dirty="0" smtClean="0"/>
          </a:p>
          <a:p>
            <a:pPr>
              <a:buFont typeface="Arial" panose="020B0604020202020204" pitchFamily="34" charset="0"/>
              <a:buBlip>
                <a:blip r:embed="rId3"/>
              </a:buBlip>
            </a:pPr>
            <a:endParaRPr lang="fr-FR" sz="2000" dirty="0" smtClean="0"/>
          </a:p>
          <a:p>
            <a:pPr>
              <a:buFont typeface="Arial" panose="020B0604020202020204" pitchFamily="34" charset="0"/>
              <a:buBlip>
                <a:blip r:embed="rId3"/>
              </a:buBlip>
            </a:pPr>
            <a:endParaRPr lang="fr-FR" sz="20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fr-FR" sz="2000" dirty="0" smtClean="0"/>
          </a:p>
          <a:p>
            <a:pPr>
              <a:buFont typeface="Arial" panose="020B0604020202020204" pitchFamily="34" charset="0"/>
              <a:buBlip>
                <a:blip r:embed="rId3"/>
              </a:buBlip>
            </a:pPr>
            <a:endParaRPr lang="fr-FR" sz="2000" dirty="0" smtClean="0"/>
          </a:p>
          <a:p>
            <a:pPr lvl="1">
              <a:buFont typeface="Arial" panose="020B0604020202020204" pitchFamily="34" charset="0"/>
              <a:buBlip>
                <a:blip r:embed="rId3"/>
              </a:buBlip>
            </a:pPr>
            <a:r>
              <a:rPr lang="fr-FR" sz="1800" dirty="0" err="1" smtClean="0"/>
              <a:t>Low</a:t>
            </a:r>
            <a:r>
              <a:rPr lang="fr-FR" sz="1800" dirty="0" smtClean="0"/>
              <a:t> </a:t>
            </a:r>
            <a:r>
              <a:rPr lang="fr-FR" sz="1800" dirty="0" err="1" smtClean="0"/>
              <a:t>viscosity</a:t>
            </a:r>
            <a:r>
              <a:rPr lang="fr-FR" sz="1800" dirty="0" smtClean="0"/>
              <a:t>  = </a:t>
            </a:r>
            <a:r>
              <a:rPr lang="fr-FR" sz="1800" dirty="0" err="1" smtClean="0"/>
              <a:t>less</a:t>
            </a:r>
            <a:r>
              <a:rPr lang="fr-FR" sz="1800" dirty="0" smtClean="0"/>
              <a:t> pressure drop (</a:t>
            </a:r>
            <a:r>
              <a:rPr lang="fr-FR" sz="1800" dirty="0" err="1" smtClean="0"/>
              <a:t>quicker</a:t>
            </a:r>
            <a:r>
              <a:rPr lang="fr-FR" sz="1800" dirty="0" smtClean="0"/>
              <a:t> </a:t>
            </a:r>
            <a:r>
              <a:rPr lang="fr-FR" sz="1800" dirty="0" err="1" smtClean="0"/>
              <a:t>analysis</a:t>
            </a:r>
            <a:r>
              <a:rPr lang="fr-FR" sz="1800" dirty="0" smtClean="0"/>
              <a:t>),</a:t>
            </a:r>
          </a:p>
          <a:p>
            <a:pPr lvl="1">
              <a:buFont typeface="Arial" panose="020B0604020202020204" pitchFamily="34" charset="0"/>
              <a:buBlip>
                <a:blip r:embed="rId3"/>
              </a:buBlip>
            </a:pPr>
            <a:r>
              <a:rPr lang="fr-FR" sz="1800" dirty="0" err="1" smtClean="0"/>
              <a:t>diffusivity</a:t>
            </a:r>
            <a:r>
              <a:rPr lang="fr-FR" sz="1800" dirty="0" smtClean="0"/>
              <a:t> = </a:t>
            </a:r>
            <a:r>
              <a:rPr lang="fr-FR" sz="1800" dirty="0" err="1" smtClean="0"/>
              <a:t>increased</a:t>
            </a:r>
            <a:r>
              <a:rPr lang="fr-FR" sz="1800" dirty="0" smtClean="0"/>
              <a:t> </a:t>
            </a:r>
            <a:r>
              <a:rPr lang="fr-FR" sz="1800" dirty="0" err="1" smtClean="0"/>
              <a:t>efficiency</a:t>
            </a:r>
            <a:r>
              <a:rPr lang="fr-FR" sz="1800" dirty="0" smtClean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2000" dirty="0"/>
          </a:p>
        </p:txBody>
      </p:sp>
      <p:sp>
        <p:nvSpPr>
          <p:cNvPr id="8" name="ZoneTexte 7"/>
          <p:cNvSpPr txBox="1"/>
          <p:nvPr/>
        </p:nvSpPr>
        <p:spPr>
          <a:xfrm>
            <a:off x="2804390" y="3933056"/>
            <a:ext cx="38523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What is a </a:t>
            </a:r>
            <a:r>
              <a:rPr lang="en-US" sz="1100" dirty="0" smtClean="0"/>
              <a:t>Supercritical Fluid ? Author</a:t>
            </a:r>
            <a:r>
              <a:rPr lang="en-US" sz="1100" dirty="0"/>
              <a:t>: Michel PERRUT - SEPAREX</a:t>
            </a:r>
            <a:endParaRPr lang="fr-FR" sz="1100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/>
          </p:nvPr>
        </p:nvGraphicFramePr>
        <p:xfrm>
          <a:off x="679966" y="2924944"/>
          <a:ext cx="7734300" cy="885825"/>
        </p:xfrm>
        <a:graphic>
          <a:graphicData uri="http://schemas.openxmlformats.org/drawingml/2006/table">
            <a:tbl>
              <a:tblPr/>
              <a:tblGrid>
                <a:gridCol w="1562100"/>
                <a:gridCol w="2057400"/>
                <a:gridCol w="2057400"/>
                <a:gridCol w="2057400"/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LIQUID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SUPERCRITICAL </a:t>
                      </a:r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</a:t>
                      </a:r>
                      <a:r>
                        <a:rPr lang="fr-FR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</a:t>
                      </a:r>
                      <a:r>
                        <a:rPr lang="fr-FR" sz="1100" b="1" i="0" u="none" strike="noStrike" baseline="-2500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~</a:t>
                      </a:r>
                      <a:r>
                        <a:rPr lang="fr-FR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Tc</a:t>
                      </a:r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P~1 à 4 Pc)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GAS </a:t>
                      </a:r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(T </a:t>
                      </a:r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&amp; </a:t>
                      </a:r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 </a:t>
                      </a:r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room)</a:t>
                      </a:r>
                      <a:endParaRPr lang="fr-F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Density</a:t>
                      </a:r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(kg/m</a:t>
                      </a:r>
                      <a:r>
                        <a:rPr lang="fr-FR" sz="11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600-1600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100 - 900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0,6 - 2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Viscosity</a:t>
                      </a:r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</a:t>
                      </a:r>
                      <a:r>
                        <a:rPr lang="fr-FR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Pa.s</a:t>
                      </a:r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  <a:r>
                        <a:rPr lang="fr-FR" sz="1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  <a:r>
                        <a:rPr lang="fr-FR" sz="1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</a:t>
                      </a:r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- 10</a:t>
                      </a:r>
                      <a:r>
                        <a:rPr lang="fr-FR" sz="1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  <a:r>
                        <a:rPr lang="fr-FR" sz="1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Diffusivity</a:t>
                      </a:r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 (m</a:t>
                      </a:r>
                      <a:r>
                        <a:rPr lang="fr-FR" sz="11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/s)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  <a:r>
                        <a:rPr lang="fr-FR" sz="1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-9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  <a:r>
                        <a:rPr lang="fr-FR" sz="11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-8</a:t>
                      </a:r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  <a:r>
                        <a:rPr lang="fr-FR" sz="11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858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OUR APPARELS</a:t>
            </a:r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3979862" y="3284984"/>
            <a:ext cx="5056634" cy="3371089"/>
            <a:chOff x="717065" y="607492"/>
            <a:chExt cx="5056634" cy="3371089"/>
          </a:xfrm>
        </p:grpSpPr>
        <p:pic>
          <p:nvPicPr>
            <p:cNvPr id="1026" name="Picture 2" descr="Afficher l'image d'origin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7065" y="607492"/>
              <a:ext cx="5056634" cy="33710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07810" y="881947"/>
              <a:ext cx="773826" cy="1077532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/>
        </p:nvGrpSpPr>
        <p:grpSpPr>
          <a:xfrm>
            <a:off x="497793" y="610843"/>
            <a:ext cx="4362239" cy="3322213"/>
            <a:chOff x="4607810" y="3347147"/>
            <a:chExt cx="4362239" cy="3322213"/>
          </a:xfrm>
        </p:grpSpPr>
        <p:pic>
          <p:nvPicPr>
            <p:cNvPr id="9" name="Image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91"/>
            <a:stretch/>
          </p:blipFill>
          <p:spPr>
            <a:xfrm>
              <a:off x="4607810" y="3347147"/>
              <a:ext cx="4212662" cy="3322213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812360" y="3805094"/>
              <a:ext cx="1157689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050" dirty="0" smtClean="0"/>
                <a:t>Co-solvent pump</a:t>
              </a:r>
              <a:endParaRPr lang="en-US" sz="105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19215" y="4543236"/>
              <a:ext cx="908969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 smtClean="0"/>
                <a:t>CO</a:t>
              </a:r>
              <a:r>
                <a:rPr lang="en-US" sz="1050" baseline="-25000" dirty="0" smtClean="0"/>
                <a:t>2</a:t>
              </a:r>
              <a:r>
                <a:rPr lang="en-US" sz="1050" dirty="0" smtClean="0"/>
                <a:t> pump</a:t>
              </a:r>
              <a:endParaRPr lang="en-US" sz="105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660232" y="6021289"/>
              <a:ext cx="1080120" cy="21544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</a:rPr>
                <a:t>UV detector</a:t>
              </a:r>
              <a:endParaRPr lang="en-US" sz="800" dirty="0">
                <a:solidFill>
                  <a:schemeClr val="bg1"/>
                </a:solidFill>
              </a:endParaRPr>
            </a:p>
          </p:txBody>
        </p:sp>
        <p:pic>
          <p:nvPicPr>
            <p:cNvPr id="1028" name="Picture 4" descr="Afficher l'image d'origin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7188" y="3935899"/>
              <a:ext cx="1287789" cy="4507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Rectangle 15"/>
          <p:cNvSpPr/>
          <p:nvPr/>
        </p:nvSpPr>
        <p:spPr>
          <a:xfrm>
            <a:off x="6218590" y="744068"/>
            <a:ext cx="204498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SFC-UV</a:t>
            </a:r>
          </a:p>
          <a:p>
            <a:pPr algn="ctr"/>
            <a:endParaRPr lang="en-US" sz="36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SFC-QTOF</a:t>
            </a:r>
            <a:endParaRPr lang="en-US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7" name="Down Arrow 16"/>
          <p:cNvSpPr/>
          <p:nvPr/>
        </p:nvSpPr>
        <p:spPr>
          <a:xfrm rot="3545310">
            <a:off x="4986053" y="633042"/>
            <a:ext cx="576064" cy="2531881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6868492" y="2502338"/>
            <a:ext cx="576064" cy="1267688"/>
          </a:xfrm>
          <a:prstGeom prst="down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96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691680" y="2897684"/>
            <a:ext cx="3312368" cy="1611436"/>
          </a:xfrm>
        </p:spPr>
        <p:txBody>
          <a:bodyPr/>
          <a:lstStyle/>
          <a:p>
            <a:r>
              <a:rPr lang="en-US" dirty="0" smtClean="0"/>
              <a:t>COSMETIC ALLERGENS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CHAPTER 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96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COSMETIC ALLERGENS</a:t>
            </a:r>
            <a:endParaRPr lang="fr-FR" baseline="-25000" dirty="0"/>
          </a:p>
          <a:p>
            <a:endParaRPr lang="fr-FR" dirty="0"/>
          </a:p>
        </p:txBody>
      </p:sp>
      <p:grpSp>
        <p:nvGrpSpPr>
          <p:cNvPr id="4" name="Groupe 3"/>
          <p:cNvGrpSpPr/>
          <p:nvPr/>
        </p:nvGrpSpPr>
        <p:grpSpPr>
          <a:xfrm>
            <a:off x="3428882" y="2999972"/>
            <a:ext cx="4709531" cy="3251218"/>
            <a:chOff x="9251012" y="29629096"/>
            <a:chExt cx="11372939" cy="8535504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 rotWithShape="1">
            <a:blip r:embed="rId3"/>
            <a:srcRect t="5205" r="22944"/>
            <a:stretch/>
          </p:blipFill>
          <p:spPr>
            <a:xfrm>
              <a:off x="9739391" y="29629096"/>
              <a:ext cx="10884560" cy="8535504"/>
            </a:xfrm>
            <a:prstGeom prst="rect">
              <a:avLst/>
            </a:prstGeom>
          </p:spPr>
        </p:pic>
        <p:sp>
          <p:nvSpPr>
            <p:cNvPr id="7" name="Ellipse 6"/>
            <p:cNvSpPr/>
            <p:nvPr/>
          </p:nvSpPr>
          <p:spPr>
            <a:xfrm>
              <a:off x="11355107" y="34923476"/>
              <a:ext cx="502995" cy="2826601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Ellipse 7"/>
            <p:cNvSpPr/>
            <p:nvPr/>
          </p:nvSpPr>
          <p:spPr>
            <a:xfrm>
              <a:off x="11928563" y="33427453"/>
              <a:ext cx="1513229" cy="4322624"/>
            </a:xfrm>
            <a:prstGeom prst="ellipse">
              <a:avLst/>
            </a:prstGeom>
            <a:noFill/>
            <a:ln w="38100">
              <a:solidFill>
                <a:srgbClr val="92D05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Ellipse 8"/>
            <p:cNvSpPr/>
            <p:nvPr/>
          </p:nvSpPr>
          <p:spPr>
            <a:xfrm>
              <a:off x="13987859" y="34652123"/>
              <a:ext cx="2119827" cy="3286999"/>
            </a:xfrm>
            <a:prstGeom prst="ellipse">
              <a:avLst/>
            </a:prstGeom>
            <a:noFill/>
            <a:ln w="38100">
              <a:solidFill>
                <a:schemeClr val="tx2">
                  <a:lumMod val="60000"/>
                  <a:lumOff val="4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Connecteur droit avec flèche 9"/>
            <p:cNvCxnSpPr/>
            <p:nvPr/>
          </p:nvCxnSpPr>
          <p:spPr>
            <a:xfrm>
              <a:off x="9251012" y="34231937"/>
              <a:ext cx="5979639" cy="0"/>
            </a:xfrm>
            <a:prstGeom prst="straightConnector1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Ellipse 10"/>
            <p:cNvSpPr/>
            <p:nvPr/>
          </p:nvSpPr>
          <p:spPr>
            <a:xfrm>
              <a:off x="16485431" y="35291392"/>
              <a:ext cx="2694747" cy="2836774"/>
            </a:xfrm>
            <a:prstGeom prst="ellipse">
              <a:avLst/>
            </a:prstGeom>
            <a:noFill/>
            <a:ln w="38100">
              <a:solidFill>
                <a:srgbClr val="FFC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Connecteur droit avec flèche 11"/>
            <p:cNvCxnSpPr/>
            <p:nvPr/>
          </p:nvCxnSpPr>
          <p:spPr>
            <a:xfrm>
              <a:off x="9251012" y="35024002"/>
              <a:ext cx="8331589" cy="0"/>
            </a:xfrm>
            <a:prstGeom prst="straightConnector1">
              <a:avLst/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avec flèche 13"/>
            <p:cNvCxnSpPr/>
            <p:nvPr/>
          </p:nvCxnSpPr>
          <p:spPr>
            <a:xfrm>
              <a:off x="9251012" y="34652123"/>
              <a:ext cx="2305362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avec flèche 14"/>
            <p:cNvCxnSpPr/>
            <p:nvPr/>
          </p:nvCxnSpPr>
          <p:spPr>
            <a:xfrm>
              <a:off x="9251012" y="37616390"/>
              <a:ext cx="2925165" cy="0"/>
            </a:xfrm>
            <a:prstGeom prst="straightConnector1">
              <a:avLst/>
            </a:prstGeom>
            <a:ln w="381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à coins arrondis 15"/>
          <p:cNvSpPr/>
          <p:nvPr/>
        </p:nvSpPr>
        <p:spPr>
          <a:xfrm>
            <a:off x="335794" y="836712"/>
            <a:ext cx="2304256" cy="292973"/>
          </a:xfrm>
          <a:prstGeom prst="roundRect">
            <a:avLst>
              <a:gd name="adj" fmla="val 36203"/>
            </a:avLst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Column</a:t>
            </a:r>
            <a:r>
              <a:rPr kumimoji="0" lang="fr-FR" sz="105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 RXSIL 150mm*4,6mm*5µm</a:t>
            </a:r>
            <a:endParaRPr kumimoji="0" lang="fr-FR" sz="7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72199" y="1140420"/>
            <a:ext cx="5671375" cy="1608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sng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Chromatographic</a:t>
            </a:r>
            <a:r>
              <a:rPr kumimoji="0" lang="fr-FR" sz="1100" b="1" i="0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conditions: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BPR</a:t>
            </a:r>
            <a:r>
              <a:rPr lang="fr-FR" sz="1100" kern="0" dirty="0">
                <a:solidFill>
                  <a:prstClr val="black"/>
                </a:solidFill>
              </a:rPr>
              <a:t> </a:t>
            </a: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: 150 bar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Column</a:t>
            </a: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fr-FR" sz="11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temperature</a:t>
            </a: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: 30 °C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Flow</a:t>
            </a:r>
            <a:r>
              <a:rPr kumimoji="0" lang="fr-FR" sz="11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: 2,5 </a:t>
            </a:r>
            <a:r>
              <a:rPr kumimoji="0" lang="fr-FR" sz="11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mL</a:t>
            </a: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/min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100" kern="0" dirty="0" smtClean="0">
                <a:solidFill>
                  <a:prstClr val="black"/>
                </a:solidFill>
              </a:rPr>
              <a:t>Mobile phase</a:t>
            </a: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: CO</a:t>
            </a:r>
            <a:r>
              <a:rPr kumimoji="0" lang="fr-FR" sz="1100" b="0" i="0" u="none" strike="noStrike" kern="0" cap="none" spc="0" normalizeH="0" baseline="-25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 </a:t>
            </a: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/ ACN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	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Analysis</a:t>
            </a: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</a:t>
            </a:r>
            <a:r>
              <a:rPr kumimoji="0" lang="fr-FR" sz="11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run</a:t>
            </a: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time 16 minutes </a:t>
            </a:r>
            <a:r>
              <a:rPr lang="fr-FR" sz="1100" kern="0" dirty="0">
                <a:solidFill>
                  <a:prstClr val="black"/>
                </a:solidFill>
              </a:rPr>
              <a:t> </a:t>
            </a: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and 3 minutes post-</a:t>
            </a:r>
            <a:r>
              <a:rPr kumimoji="0" lang="fr-FR" sz="11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run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aphicFrame>
        <p:nvGraphicFramePr>
          <p:cNvPr id="18" name="Tableau 17"/>
          <p:cNvGraphicFramePr>
            <a:graphicFrameLocks noGrp="1"/>
          </p:cNvGraphicFramePr>
          <p:nvPr>
            <p:extLst/>
          </p:nvPr>
        </p:nvGraphicFramePr>
        <p:xfrm>
          <a:off x="3033124" y="980728"/>
          <a:ext cx="2801033" cy="1382054"/>
        </p:xfrm>
        <a:graphic>
          <a:graphicData uri="http://schemas.openxmlformats.org/drawingml/2006/table">
            <a:tbl>
              <a:tblPr/>
              <a:tblGrid>
                <a:gridCol w="781199"/>
                <a:gridCol w="740606"/>
                <a:gridCol w="673278"/>
                <a:gridCol w="605950"/>
              </a:tblGrid>
              <a:tr h="35908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Time </a:t>
                      </a:r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(Min)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Flow </a:t>
                      </a:r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(ml/min)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76047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369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4038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4038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4038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9" name="ZoneTexte 18"/>
          <p:cNvSpPr txBox="1"/>
          <p:nvPr/>
        </p:nvSpPr>
        <p:spPr>
          <a:xfrm>
            <a:off x="5943574" y="1196752"/>
            <a:ext cx="2660874" cy="126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fr-FR" sz="1100" b="1" u="sng" kern="0" dirty="0" smtClean="0">
                <a:solidFill>
                  <a:prstClr val="black"/>
                </a:solidFill>
              </a:rPr>
              <a:t>UV </a:t>
            </a:r>
            <a:r>
              <a:rPr lang="fr-FR" sz="1100" b="1" u="sng" kern="0" dirty="0" err="1" smtClean="0">
                <a:solidFill>
                  <a:prstClr val="black"/>
                </a:solidFill>
              </a:rPr>
              <a:t>detection</a:t>
            </a:r>
            <a:r>
              <a:rPr lang="fr-FR" sz="1100" b="1" u="sng" kern="0" dirty="0" smtClean="0">
                <a:solidFill>
                  <a:prstClr val="black"/>
                </a:solidFill>
              </a:rPr>
              <a:t> :</a:t>
            </a:r>
            <a:endParaRPr lang="fr-FR" sz="1100" b="1" u="sng" kern="0" dirty="0">
              <a:solidFill>
                <a:prstClr val="black"/>
              </a:solidFill>
            </a:endParaRPr>
          </a:p>
          <a:p>
            <a:pPr defTabSz="914400">
              <a:defRPr/>
            </a:pPr>
            <a:endParaRPr lang="fr-FR" sz="1050" b="1" u="sng" kern="0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fr-FR" sz="1100" kern="0" dirty="0" err="1" smtClean="0">
                <a:solidFill>
                  <a:prstClr val="black"/>
                </a:solidFill>
              </a:rPr>
              <a:t>Wavelength</a:t>
            </a:r>
            <a:r>
              <a:rPr lang="fr-FR" sz="1100" kern="0" dirty="0" smtClean="0">
                <a:solidFill>
                  <a:prstClr val="black"/>
                </a:solidFill>
              </a:rPr>
              <a:t> : 210 </a:t>
            </a:r>
            <a:r>
              <a:rPr lang="fr-FR" sz="1100" kern="0" dirty="0">
                <a:solidFill>
                  <a:prstClr val="black"/>
                </a:solidFill>
              </a:rPr>
              <a:t>nm </a:t>
            </a:r>
            <a:r>
              <a:rPr lang="fr-FR" sz="1100" kern="0" dirty="0" err="1" smtClean="0">
                <a:solidFill>
                  <a:prstClr val="black"/>
                </a:solidFill>
              </a:rPr>
              <a:t>Width</a:t>
            </a:r>
            <a:r>
              <a:rPr lang="fr-FR" sz="1100" kern="0" dirty="0" smtClean="0">
                <a:solidFill>
                  <a:prstClr val="black"/>
                </a:solidFill>
              </a:rPr>
              <a:t> : </a:t>
            </a:r>
            <a:r>
              <a:rPr lang="fr-FR" sz="1100" kern="0" dirty="0">
                <a:solidFill>
                  <a:prstClr val="black"/>
                </a:solidFill>
              </a:rPr>
              <a:t>4 </a:t>
            </a:r>
            <a:r>
              <a:rPr lang="fr-FR" sz="1100" kern="0" dirty="0" smtClean="0">
                <a:solidFill>
                  <a:prstClr val="black"/>
                </a:solidFill>
              </a:rPr>
              <a:t>nm</a:t>
            </a:r>
          </a:p>
          <a:p>
            <a:pPr>
              <a:defRPr/>
            </a:pPr>
            <a:r>
              <a:rPr lang="fr-FR" sz="1100" kern="0" dirty="0" err="1" smtClean="0">
                <a:solidFill>
                  <a:prstClr val="black"/>
                </a:solidFill>
              </a:rPr>
              <a:t>Wavelength</a:t>
            </a:r>
            <a:r>
              <a:rPr lang="fr-FR" sz="1100" kern="0" dirty="0" smtClean="0">
                <a:solidFill>
                  <a:prstClr val="black"/>
                </a:solidFill>
              </a:rPr>
              <a:t> : </a:t>
            </a:r>
            <a:r>
              <a:rPr lang="fr-FR" sz="1100" kern="0" dirty="0">
                <a:solidFill>
                  <a:prstClr val="black"/>
                </a:solidFill>
              </a:rPr>
              <a:t>254 nm </a:t>
            </a:r>
            <a:r>
              <a:rPr lang="fr-FR" sz="1100" kern="0" dirty="0" err="1">
                <a:solidFill>
                  <a:prstClr val="black"/>
                </a:solidFill>
              </a:rPr>
              <a:t>Width</a:t>
            </a:r>
            <a:r>
              <a:rPr lang="fr-FR" sz="1100" kern="0" dirty="0">
                <a:solidFill>
                  <a:prstClr val="black"/>
                </a:solidFill>
              </a:rPr>
              <a:t> : 4 </a:t>
            </a:r>
            <a:r>
              <a:rPr lang="fr-FR" sz="1100" kern="0" dirty="0" smtClean="0">
                <a:solidFill>
                  <a:prstClr val="black"/>
                </a:solidFill>
              </a:rPr>
              <a:t>nm</a:t>
            </a:r>
          </a:p>
          <a:p>
            <a:pPr>
              <a:defRPr/>
            </a:pPr>
            <a:r>
              <a:rPr lang="fr-FR" sz="1100" kern="0" dirty="0" err="1" smtClean="0">
                <a:solidFill>
                  <a:prstClr val="black"/>
                </a:solidFill>
              </a:rPr>
              <a:t>Wavelength</a:t>
            </a:r>
            <a:r>
              <a:rPr lang="fr-FR" sz="1100" kern="0" dirty="0" smtClean="0">
                <a:solidFill>
                  <a:prstClr val="black"/>
                </a:solidFill>
              </a:rPr>
              <a:t> : </a:t>
            </a:r>
            <a:r>
              <a:rPr lang="fr-FR" sz="1100" kern="0" dirty="0">
                <a:solidFill>
                  <a:prstClr val="black"/>
                </a:solidFill>
              </a:rPr>
              <a:t>280 nm </a:t>
            </a:r>
            <a:r>
              <a:rPr lang="fr-FR" sz="1100" kern="0" dirty="0" err="1">
                <a:solidFill>
                  <a:prstClr val="black"/>
                </a:solidFill>
              </a:rPr>
              <a:t>Width</a:t>
            </a:r>
            <a:r>
              <a:rPr lang="fr-FR" sz="1100" kern="0" dirty="0">
                <a:solidFill>
                  <a:prstClr val="black"/>
                </a:solidFill>
              </a:rPr>
              <a:t> : 4 nm </a:t>
            </a:r>
            <a:endParaRPr lang="fr-FR" sz="1100" kern="0" dirty="0" smtClean="0">
              <a:solidFill>
                <a:prstClr val="black"/>
              </a:solidFill>
            </a:endParaRPr>
          </a:p>
          <a:p>
            <a:pPr>
              <a:defRPr/>
            </a:pPr>
            <a:r>
              <a:rPr lang="fr-FR" sz="1100" kern="0" dirty="0" smtClean="0">
                <a:solidFill>
                  <a:prstClr val="black"/>
                </a:solidFill>
              </a:rPr>
              <a:t>Reference  : </a:t>
            </a:r>
            <a:r>
              <a:rPr lang="fr-FR" sz="1100" kern="0" dirty="0">
                <a:solidFill>
                  <a:prstClr val="black"/>
                </a:solidFill>
              </a:rPr>
              <a:t>360 nm </a:t>
            </a:r>
            <a:r>
              <a:rPr lang="fr-FR" sz="1100" kern="0" dirty="0" err="1">
                <a:solidFill>
                  <a:prstClr val="black"/>
                </a:solidFill>
              </a:rPr>
              <a:t>Width</a:t>
            </a:r>
            <a:r>
              <a:rPr lang="fr-FR" sz="1100" kern="0" dirty="0">
                <a:solidFill>
                  <a:prstClr val="black"/>
                </a:solidFill>
              </a:rPr>
              <a:t> : 50 nm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471" y="836712"/>
            <a:ext cx="1193742" cy="396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6" r="26922" b="5698"/>
          <a:stretch/>
        </p:blipFill>
        <p:spPr bwMode="auto">
          <a:xfrm>
            <a:off x="369815" y="2845182"/>
            <a:ext cx="2193222" cy="3197192"/>
          </a:xfrm>
          <a:prstGeom prst="rect">
            <a:avLst/>
          </a:prstGeom>
          <a:ln w="28575">
            <a:solidFill>
              <a:srgbClr val="FF0000"/>
            </a:solidFill>
            <a:miter lim="800000"/>
            <a:headEnd/>
            <a:tailEnd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18" r="7663" b="5562"/>
          <a:stretch/>
        </p:blipFill>
        <p:spPr bwMode="auto">
          <a:xfrm>
            <a:off x="3745925" y="2636912"/>
            <a:ext cx="4463013" cy="3714653"/>
          </a:xfrm>
          <a:prstGeom prst="rect">
            <a:avLst/>
          </a:prstGeom>
          <a:ln w="28575">
            <a:solidFill>
              <a:srgbClr val="0070C0"/>
            </a:solidFill>
            <a:miter lim="800000"/>
            <a:headEnd/>
            <a:tailEnd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5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r="1108" b="6814"/>
          <a:stretch/>
        </p:blipFill>
        <p:spPr bwMode="auto">
          <a:xfrm>
            <a:off x="2449781" y="2815205"/>
            <a:ext cx="5722006" cy="3422107"/>
          </a:xfrm>
          <a:prstGeom prst="rect">
            <a:avLst/>
          </a:prstGeom>
          <a:ln w="28575">
            <a:solidFill>
              <a:srgbClr val="FFC000"/>
            </a:solidFill>
            <a:miter lim="800000"/>
            <a:headEnd/>
            <a:tailEnd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2665805" y="2748553"/>
            <a:ext cx="1036800" cy="36053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7" name="Picture 9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4" b="7058"/>
          <a:stretch/>
        </p:blipFill>
        <p:spPr bwMode="auto">
          <a:xfrm>
            <a:off x="1369661" y="3006626"/>
            <a:ext cx="6703875" cy="3244564"/>
          </a:xfrm>
          <a:prstGeom prst="rect">
            <a:avLst/>
          </a:prstGeom>
          <a:ln w="28575">
            <a:solidFill>
              <a:srgbClr val="92D050"/>
            </a:solidFill>
            <a:miter lim="800000"/>
            <a:headEnd/>
            <a:tailEnd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38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COSMETIC PRODUCT FROM MARKET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662053"/>
            <a:ext cx="4298886" cy="233489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04" r="28663"/>
          <a:stretch/>
        </p:blipFill>
        <p:spPr bwMode="auto">
          <a:xfrm>
            <a:off x="7399461" y="4221088"/>
            <a:ext cx="1132979" cy="214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11560" y="4581128"/>
            <a:ext cx="6807275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Formula :</a:t>
            </a:r>
            <a:endParaRPr lang="fr-FR" sz="1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fr-FR" sz="1400" dirty="0"/>
              <a:t>Aqua / water, sodium </a:t>
            </a:r>
            <a:r>
              <a:rPr lang="fr-FR" sz="1400" dirty="0" err="1"/>
              <a:t>laureth</a:t>
            </a:r>
            <a:r>
              <a:rPr lang="fr-FR" sz="1400" dirty="0"/>
              <a:t> sulfate, </a:t>
            </a:r>
            <a:r>
              <a:rPr lang="fr-FR" sz="1400" dirty="0" err="1"/>
              <a:t>dimethicone</a:t>
            </a:r>
            <a:r>
              <a:rPr lang="fr-FR" sz="1400" dirty="0"/>
              <a:t>, coco-</a:t>
            </a:r>
            <a:r>
              <a:rPr lang="fr-FR" sz="1400" dirty="0" err="1"/>
              <a:t>betaine</a:t>
            </a:r>
            <a:r>
              <a:rPr lang="fr-FR" sz="1400" dirty="0"/>
              <a:t>, </a:t>
            </a:r>
            <a:r>
              <a:rPr lang="fr-FR" sz="1400" dirty="0" err="1"/>
              <a:t>cetyl</a:t>
            </a:r>
            <a:r>
              <a:rPr lang="fr-FR" sz="1400" dirty="0"/>
              <a:t> </a:t>
            </a:r>
            <a:r>
              <a:rPr lang="fr-FR" sz="1400" dirty="0" err="1"/>
              <a:t>alcohol</a:t>
            </a:r>
            <a:r>
              <a:rPr lang="fr-FR" sz="1400" dirty="0"/>
              <a:t>, </a:t>
            </a:r>
            <a:r>
              <a:rPr lang="fr-FR" sz="1400" dirty="0" err="1"/>
              <a:t>hydroxystearyl</a:t>
            </a:r>
            <a:r>
              <a:rPr lang="fr-FR" sz="1400" dirty="0"/>
              <a:t> </a:t>
            </a:r>
            <a:r>
              <a:rPr lang="fr-FR" sz="1400" dirty="0" err="1"/>
              <a:t>cetyl</a:t>
            </a:r>
            <a:r>
              <a:rPr lang="fr-FR" sz="1400" dirty="0"/>
              <a:t> </a:t>
            </a:r>
            <a:r>
              <a:rPr lang="fr-FR" sz="1400" dirty="0" err="1"/>
              <a:t>ether</a:t>
            </a:r>
            <a:r>
              <a:rPr lang="fr-FR" sz="1400" dirty="0"/>
              <a:t>, sodium </a:t>
            </a:r>
            <a:r>
              <a:rPr lang="fr-FR" sz="1400" dirty="0" err="1"/>
              <a:t>chloride</a:t>
            </a:r>
            <a:r>
              <a:rPr lang="fr-FR" sz="1400" dirty="0"/>
              <a:t>, ci 47005 / </a:t>
            </a:r>
            <a:r>
              <a:rPr lang="fr-FR" sz="1400" dirty="0" err="1"/>
              <a:t>acid</a:t>
            </a:r>
            <a:r>
              <a:rPr lang="fr-FR" sz="1400" dirty="0"/>
              <a:t> </a:t>
            </a:r>
            <a:r>
              <a:rPr lang="fr-FR" sz="1400" dirty="0" err="1"/>
              <a:t>yellow</a:t>
            </a:r>
            <a:r>
              <a:rPr lang="fr-FR" sz="1400" dirty="0"/>
              <a:t> 3, </a:t>
            </a:r>
            <a:r>
              <a:rPr lang="fr-FR" sz="1400" dirty="0" err="1"/>
              <a:t>guar</a:t>
            </a:r>
            <a:r>
              <a:rPr lang="fr-FR" sz="1400" dirty="0"/>
              <a:t> </a:t>
            </a:r>
            <a:r>
              <a:rPr lang="fr-FR" sz="1400" dirty="0" err="1"/>
              <a:t>hydroxypropyltrimonium</a:t>
            </a:r>
            <a:r>
              <a:rPr lang="fr-FR" sz="1400" dirty="0"/>
              <a:t> </a:t>
            </a:r>
            <a:r>
              <a:rPr lang="fr-FR" sz="1400" dirty="0" err="1"/>
              <a:t>chloride</a:t>
            </a:r>
            <a:r>
              <a:rPr lang="fr-FR" sz="1400" dirty="0"/>
              <a:t>, </a:t>
            </a:r>
            <a:r>
              <a:rPr lang="fr-FR" sz="1400" dirty="0" err="1"/>
              <a:t>cocamide</a:t>
            </a:r>
            <a:r>
              <a:rPr lang="fr-FR" sz="1400" dirty="0"/>
              <a:t> </a:t>
            </a:r>
            <a:r>
              <a:rPr lang="fr-FR" sz="1400" dirty="0" err="1"/>
              <a:t>mipa</a:t>
            </a:r>
            <a:r>
              <a:rPr lang="fr-FR" sz="1400" dirty="0"/>
              <a:t>, sodium benzoate, sodium </a:t>
            </a:r>
            <a:r>
              <a:rPr lang="fr-FR" sz="1400" dirty="0" err="1"/>
              <a:t>cocoate</a:t>
            </a:r>
            <a:r>
              <a:rPr lang="fr-FR" sz="1400" dirty="0"/>
              <a:t>, sodium </a:t>
            </a:r>
            <a:r>
              <a:rPr lang="fr-FR" sz="1400" dirty="0" err="1"/>
              <a:t>hydroxide</a:t>
            </a:r>
            <a:r>
              <a:rPr lang="fr-FR" sz="1400" dirty="0"/>
              <a:t>, ppg-5-ceteth-20, jojoba wax peg-120 esters, </a:t>
            </a:r>
            <a:r>
              <a:rPr lang="fr-FR" sz="1400" dirty="0" err="1"/>
              <a:t>salicylic</a:t>
            </a:r>
            <a:r>
              <a:rPr lang="fr-FR" sz="1400" dirty="0"/>
              <a:t> </a:t>
            </a:r>
            <a:r>
              <a:rPr lang="fr-FR" sz="1400" dirty="0" err="1"/>
              <a:t>acid</a:t>
            </a:r>
            <a:r>
              <a:rPr lang="fr-FR" sz="1400" dirty="0"/>
              <a:t>, </a:t>
            </a:r>
            <a:r>
              <a:rPr lang="fr-FR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limonene</a:t>
            </a:r>
            <a:r>
              <a:rPr lang="fr-FR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fr-FR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linalool</a:t>
            </a:r>
            <a:r>
              <a:rPr lang="fr-FR" sz="1400" dirty="0"/>
              <a:t>, </a:t>
            </a:r>
            <a:r>
              <a:rPr lang="fr-FR" sz="1400" dirty="0" err="1"/>
              <a:t>propylene</a:t>
            </a:r>
            <a:r>
              <a:rPr lang="fr-FR" sz="1400" dirty="0"/>
              <a:t> glycol, </a:t>
            </a:r>
            <a:r>
              <a:rPr lang="fr-FR" sz="1400" dirty="0" err="1"/>
              <a:t>carbomer</a:t>
            </a:r>
            <a:r>
              <a:rPr lang="fr-FR" sz="1400" dirty="0"/>
              <a:t>, </a:t>
            </a:r>
            <a:r>
              <a:rPr lang="fr-FR" sz="1400" dirty="0" err="1"/>
              <a:t>methyl</a:t>
            </a:r>
            <a:r>
              <a:rPr lang="fr-FR" sz="1400" dirty="0"/>
              <a:t> </a:t>
            </a:r>
            <a:r>
              <a:rPr lang="fr-FR" sz="1400" dirty="0" err="1"/>
              <a:t>cocoate</a:t>
            </a:r>
            <a:r>
              <a:rPr lang="fr-FR" sz="1400" dirty="0"/>
              <a:t>, </a:t>
            </a:r>
            <a:r>
              <a:rPr lang="fr-FR" sz="1400" dirty="0" err="1"/>
              <a:t>citric</a:t>
            </a:r>
            <a:r>
              <a:rPr lang="fr-FR" sz="1400" dirty="0"/>
              <a:t> </a:t>
            </a:r>
            <a:r>
              <a:rPr lang="fr-FR" sz="1400" dirty="0" err="1"/>
              <a:t>acid</a:t>
            </a:r>
            <a:r>
              <a:rPr lang="fr-FR" sz="1400" dirty="0"/>
              <a:t>, </a:t>
            </a:r>
            <a:r>
              <a:rPr lang="fr-FR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hexyl</a:t>
            </a:r>
            <a:r>
              <a:rPr lang="fr-FR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cinnamal</a:t>
            </a:r>
            <a:r>
              <a:rPr lang="fr-FR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fr-FR" sz="1400" dirty="0"/>
              <a:t>parfum / fragrance.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2858" y="1340768"/>
            <a:ext cx="5066584" cy="2737532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56466" y="1409517"/>
            <a:ext cx="7505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/>
              <a:t>Limonène</a:t>
            </a:r>
            <a:endParaRPr lang="en-US" sz="1100" dirty="0"/>
          </a:p>
        </p:txBody>
      </p:sp>
      <p:sp>
        <p:nvSpPr>
          <p:cNvPr id="10" name="ZoneTexte 9"/>
          <p:cNvSpPr txBox="1"/>
          <p:nvPr/>
        </p:nvSpPr>
        <p:spPr>
          <a:xfrm>
            <a:off x="1043608" y="725597"/>
            <a:ext cx="7200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err="1" smtClean="0"/>
              <a:t>Benzyl</a:t>
            </a:r>
            <a:r>
              <a:rPr lang="fr-FR" sz="1100" dirty="0" smtClean="0"/>
              <a:t> salicylate</a:t>
            </a:r>
            <a:endParaRPr lang="en-US" sz="1100" dirty="0"/>
          </a:p>
        </p:txBody>
      </p:sp>
      <p:sp>
        <p:nvSpPr>
          <p:cNvPr id="11" name="ZoneTexte 10"/>
          <p:cNvSpPr txBox="1"/>
          <p:nvPr/>
        </p:nvSpPr>
        <p:spPr>
          <a:xfrm>
            <a:off x="827584" y="1459208"/>
            <a:ext cx="7112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err="1" smtClean="0"/>
              <a:t>Hexyl</a:t>
            </a:r>
            <a:r>
              <a:rPr lang="fr-FR" sz="1100" dirty="0" smtClean="0"/>
              <a:t> </a:t>
            </a:r>
            <a:r>
              <a:rPr lang="fr-FR" sz="1100" dirty="0" err="1" smtClean="0"/>
              <a:t>cinnamal</a:t>
            </a:r>
            <a:endParaRPr lang="en-US" sz="1100" dirty="0"/>
          </a:p>
        </p:txBody>
      </p:sp>
      <p:sp>
        <p:nvSpPr>
          <p:cNvPr id="12" name="ZoneTexte 11"/>
          <p:cNvSpPr txBox="1"/>
          <p:nvPr/>
        </p:nvSpPr>
        <p:spPr>
          <a:xfrm>
            <a:off x="1295019" y="1391790"/>
            <a:ext cx="105141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smtClean="0"/>
              <a:t>Alpha </a:t>
            </a:r>
            <a:r>
              <a:rPr lang="fr-FR" sz="1100" dirty="0" err="1" smtClean="0"/>
              <a:t>isomethyl</a:t>
            </a:r>
            <a:r>
              <a:rPr lang="fr-FR" sz="1100" dirty="0" smtClean="0"/>
              <a:t> ionone</a:t>
            </a:r>
            <a:endParaRPr lang="en-US" sz="1100" dirty="0"/>
          </a:p>
        </p:txBody>
      </p:sp>
      <p:sp>
        <p:nvSpPr>
          <p:cNvPr id="13" name="ZoneTexte 12"/>
          <p:cNvSpPr txBox="1"/>
          <p:nvPr/>
        </p:nvSpPr>
        <p:spPr>
          <a:xfrm>
            <a:off x="1517520" y="2312718"/>
            <a:ext cx="5549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err="1" smtClean="0"/>
              <a:t>Linalol</a:t>
            </a:r>
            <a:endParaRPr lang="en-US" sz="1100" dirty="0"/>
          </a:p>
        </p:txBody>
      </p:sp>
      <p:sp>
        <p:nvSpPr>
          <p:cNvPr id="14" name="ZoneTexte 13"/>
          <p:cNvSpPr txBox="1"/>
          <p:nvPr/>
        </p:nvSpPr>
        <p:spPr>
          <a:xfrm>
            <a:off x="1763688" y="2040949"/>
            <a:ext cx="7761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/>
              <a:t>Citronellol</a:t>
            </a:r>
            <a:endParaRPr lang="en-US" sz="1100" dirty="0"/>
          </a:p>
        </p:txBody>
      </p:sp>
      <p:sp>
        <p:nvSpPr>
          <p:cNvPr id="15" name="ZoneTexte 14"/>
          <p:cNvSpPr txBox="1"/>
          <p:nvPr/>
        </p:nvSpPr>
        <p:spPr>
          <a:xfrm>
            <a:off x="2177273" y="1843359"/>
            <a:ext cx="6735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/>
              <a:t>Géraniol</a:t>
            </a:r>
            <a:endParaRPr lang="en-US" sz="1100" dirty="0"/>
          </a:p>
        </p:txBody>
      </p:sp>
      <p:sp>
        <p:nvSpPr>
          <p:cNvPr id="16" name="ZoneTexte 15"/>
          <p:cNvSpPr txBox="1"/>
          <p:nvPr/>
        </p:nvSpPr>
        <p:spPr>
          <a:xfrm>
            <a:off x="2718157" y="1779339"/>
            <a:ext cx="64429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dirty="0" err="1" smtClean="0"/>
              <a:t>Benzyl</a:t>
            </a:r>
            <a:r>
              <a:rPr lang="fr-FR" sz="1100" dirty="0" smtClean="0"/>
              <a:t> </a:t>
            </a:r>
            <a:r>
              <a:rPr lang="fr-FR" sz="1100" dirty="0" err="1" smtClean="0"/>
              <a:t>alcohol</a:t>
            </a:r>
            <a:endParaRPr lang="en-US" sz="1100" dirty="0"/>
          </a:p>
        </p:txBody>
      </p:sp>
      <p:sp>
        <p:nvSpPr>
          <p:cNvPr id="17" name="ZoneTexte 16"/>
          <p:cNvSpPr txBox="1"/>
          <p:nvPr/>
        </p:nvSpPr>
        <p:spPr>
          <a:xfrm>
            <a:off x="3166884" y="2337295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/>
              <a:t>Lilial</a:t>
            </a:r>
            <a:endParaRPr lang="en-US" sz="1100" dirty="0"/>
          </a:p>
        </p:txBody>
      </p:sp>
      <p:sp>
        <p:nvSpPr>
          <p:cNvPr id="18" name="ZoneTexte 17"/>
          <p:cNvSpPr txBox="1"/>
          <p:nvPr/>
        </p:nvSpPr>
        <p:spPr>
          <a:xfrm>
            <a:off x="2839060" y="2214128"/>
            <a:ext cx="4571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err="1" smtClean="0"/>
              <a:t>Lyral</a:t>
            </a:r>
            <a:endParaRPr lang="en-US" sz="1100" dirty="0"/>
          </a:p>
        </p:txBody>
      </p:sp>
      <p:cxnSp>
        <p:nvCxnSpPr>
          <p:cNvPr id="19" name="Connecteur droit avec flèche 18"/>
          <p:cNvCxnSpPr/>
          <p:nvPr/>
        </p:nvCxnSpPr>
        <p:spPr>
          <a:xfrm>
            <a:off x="2214350" y="2312718"/>
            <a:ext cx="53394" cy="2929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 flipH="1">
            <a:off x="2445764" y="2143441"/>
            <a:ext cx="49833" cy="3557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 flipH="1">
            <a:off x="2718158" y="2210226"/>
            <a:ext cx="188416" cy="3177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>
            <a:stCxn id="18" idx="2"/>
          </p:cNvCxnSpPr>
          <p:nvPr/>
        </p:nvCxnSpPr>
        <p:spPr>
          <a:xfrm flipH="1">
            <a:off x="3054948" y="2475738"/>
            <a:ext cx="12700" cy="1299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>
          <a:xfrm>
            <a:off x="3362451" y="2547473"/>
            <a:ext cx="0" cy="894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4" name="Connecteur droit avec flèche 1023"/>
          <p:cNvCxnSpPr/>
          <p:nvPr/>
        </p:nvCxnSpPr>
        <p:spPr>
          <a:xfrm flipH="1">
            <a:off x="1619672" y="2592192"/>
            <a:ext cx="175328" cy="135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7" name="Connecteur droit avec flèche 1026"/>
          <p:cNvCxnSpPr/>
          <p:nvPr/>
        </p:nvCxnSpPr>
        <p:spPr>
          <a:xfrm flipH="1">
            <a:off x="1183222" y="1991954"/>
            <a:ext cx="611778" cy="3102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9" name="Connecteur droit avec flèche 1028"/>
          <p:cNvCxnSpPr/>
          <p:nvPr/>
        </p:nvCxnSpPr>
        <p:spPr>
          <a:xfrm flipH="1">
            <a:off x="1111577" y="1930581"/>
            <a:ext cx="160358" cy="1515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1" name="Connecteur droit avec flèche 1030"/>
          <p:cNvCxnSpPr/>
          <p:nvPr/>
        </p:nvCxnSpPr>
        <p:spPr>
          <a:xfrm flipH="1">
            <a:off x="971600" y="1167415"/>
            <a:ext cx="432048" cy="1298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3" name="Connecteur droit avec flèche 1032"/>
          <p:cNvCxnSpPr/>
          <p:nvPr/>
        </p:nvCxnSpPr>
        <p:spPr>
          <a:xfrm>
            <a:off x="611560" y="1671127"/>
            <a:ext cx="72008" cy="3698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5" name="Image 10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672" y="1423430"/>
            <a:ext cx="2607509" cy="1409464"/>
          </a:xfrm>
          <a:prstGeom prst="rect">
            <a:avLst/>
          </a:prstGeom>
        </p:spPr>
      </p:pic>
      <p:sp>
        <p:nvSpPr>
          <p:cNvPr id="1036" name="Ellipse 1035"/>
          <p:cNvSpPr/>
          <p:nvPr/>
        </p:nvSpPr>
        <p:spPr>
          <a:xfrm>
            <a:off x="4283968" y="1856038"/>
            <a:ext cx="252028" cy="684683"/>
          </a:xfrm>
          <a:prstGeom prst="ellipse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Ellipse 45"/>
          <p:cNvSpPr/>
          <p:nvPr/>
        </p:nvSpPr>
        <p:spPr>
          <a:xfrm>
            <a:off x="5003235" y="1685103"/>
            <a:ext cx="252028" cy="1023817"/>
          </a:xfrm>
          <a:prstGeom prst="ellipse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Ellipse 46"/>
          <p:cNvSpPr/>
          <p:nvPr/>
        </p:nvSpPr>
        <p:spPr>
          <a:xfrm>
            <a:off x="6104136" y="1876302"/>
            <a:ext cx="252028" cy="684683"/>
          </a:xfrm>
          <a:prstGeom prst="ellipse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/>
          <p:cNvSpPr/>
          <p:nvPr/>
        </p:nvSpPr>
        <p:spPr>
          <a:xfrm>
            <a:off x="3995936" y="1613096"/>
            <a:ext cx="7906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limonène</a:t>
            </a:r>
            <a:endParaRPr lang="en-US" dirty="0"/>
          </a:p>
        </p:txBody>
      </p:sp>
      <p:sp>
        <p:nvSpPr>
          <p:cNvPr id="1038" name="Rectangle 1037"/>
          <p:cNvSpPr/>
          <p:nvPr/>
        </p:nvSpPr>
        <p:spPr>
          <a:xfrm>
            <a:off x="5944227" y="1613095"/>
            <a:ext cx="5806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linalol</a:t>
            </a:r>
            <a:endParaRPr lang="en-US" dirty="0"/>
          </a:p>
        </p:txBody>
      </p:sp>
      <p:sp>
        <p:nvSpPr>
          <p:cNvPr id="1039" name="Rectangle 1038"/>
          <p:cNvSpPr/>
          <p:nvPr/>
        </p:nvSpPr>
        <p:spPr>
          <a:xfrm>
            <a:off x="4550406" y="1394128"/>
            <a:ext cx="11424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hexyl</a:t>
            </a:r>
            <a:r>
              <a:rPr lang="fr-F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1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cinnamal</a:t>
            </a:r>
            <a:endParaRPr 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034" y="2996952"/>
            <a:ext cx="3428520" cy="1662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Flèche courbée vers le bas 19"/>
          <p:cNvSpPr/>
          <p:nvPr/>
        </p:nvSpPr>
        <p:spPr>
          <a:xfrm rot="16200000" flipV="1">
            <a:off x="5395950" y="2760221"/>
            <a:ext cx="1074494" cy="490252"/>
          </a:xfrm>
          <a:prstGeom prst="curved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3281001" y="772128"/>
            <a:ext cx="10029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STANDARD</a:t>
            </a:r>
            <a:endParaRPr lang="fr-FR" sz="1400" b="1" dirty="0"/>
          </a:p>
        </p:txBody>
      </p:sp>
      <p:sp>
        <p:nvSpPr>
          <p:cNvPr id="39" name="ZoneTexte 38"/>
          <p:cNvSpPr txBox="1"/>
          <p:nvPr/>
        </p:nvSpPr>
        <p:spPr>
          <a:xfrm>
            <a:off x="7020411" y="1404777"/>
            <a:ext cx="1579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smtClean="0"/>
              <a:t>SHAMPOO AFTER EXTRACTION</a:t>
            </a:r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246287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691680" y="2897684"/>
            <a:ext cx="3312368" cy="1611436"/>
          </a:xfrm>
        </p:spPr>
        <p:txBody>
          <a:bodyPr/>
          <a:lstStyle/>
          <a:p>
            <a:r>
              <a:rPr lang="en-US" dirty="0" smtClean="0"/>
              <a:t>ESSENTIAL OILS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CHAPTER III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b="1" dirty="0" smtClean="0">
                <a:ln>
                  <a:prstDash val="solid"/>
                </a:ln>
                <a:effectLst>
                  <a:outerShdw blurRad="88000" dist="50800" dir="5040000" algn="tl">
                    <a:srgbClr val="8064A2">
                      <a:tint val="80000"/>
                      <a:satMod val="250000"/>
                      <a:alpha val="45000"/>
                    </a:srgbClr>
                  </a:outerShdw>
                </a:effectLst>
              </a:rPr>
              <a:t>CLOVE ESSENTIAL OIL</a:t>
            </a:r>
            <a:endParaRPr lang="fr-FR" b="1" dirty="0">
              <a:ln>
                <a:prstDash val="solid"/>
              </a:ln>
              <a:effectLst>
                <a:outerShdw blurRad="88000" dist="50800" dir="5040000" algn="tl">
                  <a:srgbClr val="8064A2">
                    <a:tint val="80000"/>
                    <a:satMod val="250000"/>
                    <a:alpha val="45000"/>
                  </a:srgbClr>
                </a:outerShdw>
              </a:effectLst>
            </a:endParaRP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91"/>
          <a:stretch/>
        </p:blipFill>
        <p:spPr>
          <a:xfrm>
            <a:off x="3765546" y="980728"/>
            <a:ext cx="5270950" cy="4156806"/>
          </a:xfrm>
          <a:prstGeom prst="rect">
            <a:avLst/>
          </a:prstGeom>
        </p:spPr>
      </p:pic>
      <p:sp>
        <p:nvSpPr>
          <p:cNvPr id="8" name="Rectangle à coins arrondis 7"/>
          <p:cNvSpPr/>
          <p:nvPr/>
        </p:nvSpPr>
        <p:spPr>
          <a:xfrm>
            <a:off x="658602" y="3136027"/>
            <a:ext cx="2901247" cy="292973"/>
          </a:xfrm>
          <a:prstGeom prst="roundRect">
            <a:avLst>
              <a:gd name="adj" fmla="val 36203"/>
            </a:avLst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Column</a:t>
            </a: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 </a:t>
            </a:r>
            <a:r>
              <a:rPr lang="fr-FR" sz="1200" kern="0" dirty="0" smtClean="0">
                <a:solidFill>
                  <a:prstClr val="white"/>
                </a:solidFill>
                <a:latin typeface="Calibri"/>
              </a:rPr>
              <a:t>HYPERCARB</a:t>
            </a: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rPr>
              <a:t> 150mm*4,6mm*5µm</a:t>
            </a:r>
            <a:endParaRPr kumimoji="0" lang="fr-FR" sz="9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42974" y="1916832"/>
            <a:ext cx="3164930" cy="126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fr-FR" sz="1100" b="1" u="sng" kern="0" dirty="0" smtClean="0">
                <a:solidFill>
                  <a:prstClr val="black"/>
                </a:solidFill>
              </a:rPr>
              <a:t>UV </a:t>
            </a:r>
            <a:r>
              <a:rPr lang="fr-FR" sz="1100" b="1" u="sng" kern="0" dirty="0" err="1" smtClean="0">
                <a:solidFill>
                  <a:prstClr val="black"/>
                </a:solidFill>
              </a:rPr>
              <a:t>detection</a:t>
            </a:r>
            <a:r>
              <a:rPr lang="fr-FR" sz="1100" b="1" u="sng" kern="0" dirty="0" smtClean="0">
                <a:solidFill>
                  <a:prstClr val="black"/>
                </a:solidFill>
              </a:rPr>
              <a:t>:</a:t>
            </a:r>
            <a:endParaRPr lang="fr-FR" sz="1100" b="1" u="sng" kern="0" dirty="0">
              <a:solidFill>
                <a:prstClr val="black"/>
              </a:solidFill>
            </a:endParaRPr>
          </a:p>
          <a:p>
            <a:pPr defTabSz="914400">
              <a:defRPr/>
            </a:pPr>
            <a:endParaRPr lang="fr-FR" sz="1050" b="1" u="sng" kern="0" dirty="0">
              <a:solidFill>
                <a:prstClr val="black"/>
              </a:solidFill>
            </a:endParaRPr>
          </a:p>
          <a:p>
            <a:pPr defTabSz="914400">
              <a:defRPr/>
            </a:pPr>
            <a:r>
              <a:rPr lang="fr-FR" sz="1100" kern="0" dirty="0" err="1" smtClean="0">
                <a:solidFill>
                  <a:prstClr val="black"/>
                </a:solidFill>
              </a:rPr>
              <a:t>Wavelength</a:t>
            </a:r>
            <a:r>
              <a:rPr lang="fr-FR" sz="1100" kern="0" dirty="0" smtClean="0">
                <a:solidFill>
                  <a:prstClr val="black"/>
                </a:solidFill>
              </a:rPr>
              <a:t>: 200 </a:t>
            </a:r>
            <a:r>
              <a:rPr lang="fr-FR" sz="1100" kern="0" dirty="0">
                <a:solidFill>
                  <a:prstClr val="black"/>
                </a:solidFill>
              </a:rPr>
              <a:t>nm </a:t>
            </a:r>
            <a:r>
              <a:rPr lang="fr-FR" sz="1100" kern="0" dirty="0" err="1" smtClean="0">
                <a:solidFill>
                  <a:prstClr val="black"/>
                </a:solidFill>
              </a:rPr>
              <a:t>Width</a:t>
            </a:r>
            <a:r>
              <a:rPr lang="fr-FR" sz="1100" kern="0" dirty="0" smtClean="0">
                <a:solidFill>
                  <a:prstClr val="black"/>
                </a:solidFill>
              </a:rPr>
              <a:t>: </a:t>
            </a:r>
            <a:r>
              <a:rPr lang="fr-FR" sz="1100" kern="0" dirty="0">
                <a:solidFill>
                  <a:prstClr val="black"/>
                </a:solidFill>
              </a:rPr>
              <a:t>4 </a:t>
            </a:r>
            <a:r>
              <a:rPr lang="fr-FR" sz="1100" kern="0" dirty="0" smtClean="0">
                <a:solidFill>
                  <a:prstClr val="black"/>
                </a:solidFill>
              </a:rPr>
              <a:t>nm</a:t>
            </a:r>
          </a:p>
          <a:p>
            <a:pPr>
              <a:defRPr/>
            </a:pPr>
            <a:r>
              <a:rPr lang="fr-FR" sz="1100" kern="0" dirty="0" err="1">
                <a:solidFill>
                  <a:prstClr val="black"/>
                </a:solidFill>
              </a:rPr>
              <a:t>Wavelength</a:t>
            </a:r>
            <a:r>
              <a:rPr lang="fr-FR" sz="1100" kern="0" dirty="0">
                <a:solidFill>
                  <a:prstClr val="black"/>
                </a:solidFill>
              </a:rPr>
              <a:t> : 254 nm </a:t>
            </a:r>
            <a:r>
              <a:rPr lang="fr-FR" sz="1100" kern="0" dirty="0" err="1">
                <a:solidFill>
                  <a:prstClr val="black"/>
                </a:solidFill>
              </a:rPr>
              <a:t>Width</a:t>
            </a:r>
            <a:r>
              <a:rPr lang="fr-FR" sz="1100" kern="0" dirty="0">
                <a:solidFill>
                  <a:prstClr val="black"/>
                </a:solidFill>
              </a:rPr>
              <a:t> </a:t>
            </a:r>
            <a:r>
              <a:rPr lang="fr-FR" sz="1100" kern="0" dirty="0" smtClean="0">
                <a:solidFill>
                  <a:prstClr val="black"/>
                </a:solidFill>
              </a:rPr>
              <a:t> </a:t>
            </a:r>
            <a:r>
              <a:rPr lang="fr-FR" sz="1100" kern="0" dirty="0">
                <a:solidFill>
                  <a:prstClr val="black"/>
                </a:solidFill>
              </a:rPr>
              <a:t>: 4 </a:t>
            </a:r>
            <a:r>
              <a:rPr lang="fr-FR" sz="1100" kern="0" dirty="0" smtClean="0">
                <a:solidFill>
                  <a:prstClr val="black"/>
                </a:solidFill>
              </a:rPr>
              <a:t>nm</a:t>
            </a:r>
          </a:p>
          <a:p>
            <a:pPr>
              <a:defRPr/>
            </a:pPr>
            <a:r>
              <a:rPr lang="fr-FR" sz="1100" kern="0" dirty="0" err="1">
                <a:solidFill>
                  <a:prstClr val="black"/>
                </a:solidFill>
              </a:rPr>
              <a:t>Wavelength</a:t>
            </a:r>
            <a:r>
              <a:rPr lang="fr-FR" sz="1100" kern="0" dirty="0">
                <a:solidFill>
                  <a:prstClr val="black"/>
                </a:solidFill>
              </a:rPr>
              <a:t> : 280 nm </a:t>
            </a:r>
            <a:r>
              <a:rPr lang="fr-FR" sz="1100" kern="0" dirty="0" err="1">
                <a:solidFill>
                  <a:prstClr val="black"/>
                </a:solidFill>
              </a:rPr>
              <a:t>Width</a:t>
            </a:r>
            <a:r>
              <a:rPr lang="fr-FR" sz="1100" kern="0" dirty="0">
                <a:solidFill>
                  <a:prstClr val="black"/>
                </a:solidFill>
              </a:rPr>
              <a:t> </a:t>
            </a:r>
            <a:r>
              <a:rPr lang="fr-FR" sz="1100" kern="0" dirty="0" smtClean="0">
                <a:solidFill>
                  <a:prstClr val="black"/>
                </a:solidFill>
              </a:rPr>
              <a:t> </a:t>
            </a:r>
            <a:r>
              <a:rPr lang="fr-FR" sz="1100" kern="0" dirty="0">
                <a:solidFill>
                  <a:prstClr val="black"/>
                </a:solidFill>
              </a:rPr>
              <a:t>: 4 nm </a:t>
            </a:r>
            <a:endParaRPr lang="fr-FR" sz="1100" kern="0" dirty="0" smtClean="0">
              <a:solidFill>
                <a:prstClr val="black"/>
              </a:solidFill>
            </a:endParaRPr>
          </a:p>
          <a:p>
            <a:pPr>
              <a:defRPr/>
            </a:pPr>
            <a:r>
              <a:rPr lang="fr-FR" sz="1100" kern="0" dirty="0" smtClean="0">
                <a:solidFill>
                  <a:prstClr val="black"/>
                </a:solidFill>
              </a:rPr>
              <a:t>Reference  : </a:t>
            </a:r>
            <a:r>
              <a:rPr lang="fr-FR" sz="1100" kern="0" dirty="0">
                <a:solidFill>
                  <a:prstClr val="black"/>
                </a:solidFill>
              </a:rPr>
              <a:t>360 nm </a:t>
            </a:r>
            <a:r>
              <a:rPr lang="fr-FR" sz="1100" kern="0" dirty="0" err="1">
                <a:solidFill>
                  <a:prstClr val="black"/>
                </a:solidFill>
              </a:rPr>
              <a:t>Width</a:t>
            </a:r>
            <a:r>
              <a:rPr lang="fr-FR" sz="1100" kern="0" dirty="0">
                <a:solidFill>
                  <a:prstClr val="black"/>
                </a:solidFill>
              </a:rPr>
              <a:t> : 50 nm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46" y="1519839"/>
            <a:ext cx="1193742" cy="396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683568" y="3527574"/>
            <a:ext cx="2693669" cy="126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sng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Chromatographic</a:t>
            </a:r>
            <a:r>
              <a:rPr kumimoji="0" lang="fr-FR" sz="1100" b="1" i="0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condition: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5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BPR</a:t>
            </a:r>
            <a:r>
              <a:rPr lang="fr-FR" sz="1100" kern="0" dirty="0">
                <a:solidFill>
                  <a:prstClr val="black"/>
                </a:solidFill>
              </a:rPr>
              <a:t> </a:t>
            </a: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: 150 bar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Column</a:t>
            </a: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fr-FR" sz="11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temperature</a:t>
            </a: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: 30 °C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Flow: 2,5 </a:t>
            </a:r>
            <a:r>
              <a:rPr kumimoji="0" lang="fr-FR" sz="11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mL</a:t>
            </a: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/min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100" kern="0" dirty="0" smtClean="0">
                <a:solidFill>
                  <a:prstClr val="black"/>
                </a:solidFill>
              </a:rPr>
              <a:t>Mobile phase </a:t>
            </a: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: CO</a:t>
            </a:r>
            <a:r>
              <a:rPr kumimoji="0" lang="fr-FR" sz="1100" b="0" i="0" u="none" strike="noStrike" kern="0" cap="none" spc="0" normalizeH="0" baseline="-25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 </a:t>
            </a: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/ ACN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	</a:t>
            </a:r>
          </a:p>
        </p:txBody>
      </p:sp>
      <p:graphicFrame>
        <p:nvGraphicFramePr>
          <p:cNvPr id="12" name="Tableau 11"/>
          <p:cNvGraphicFramePr>
            <a:graphicFrameLocks noGrp="1"/>
          </p:cNvGraphicFramePr>
          <p:nvPr>
            <p:extLst/>
          </p:nvPr>
        </p:nvGraphicFramePr>
        <p:xfrm>
          <a:off x="683568" y="4915280"/>
          <a:ext cx="2801033" cy="1178016"/>
        </p:xfrm>
        <a:graphic>
          <a:graphicData uri="http://schemas.openxmlformats.org/drawingml/2006/table">
            <a:tbl>
              <a:tblPr/>
              <a:tblGrid>
                <a:gridCol w="781199"/>
                <a:gridCol w="740606"/>
                <a:gridCol w="673278"/>
                <a:gridCol w="605950"/>
              </a:tblGrid>
              <a:tr h="35908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Time </a:t>
                      </a:r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(Min)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Flow </a:t>
                      </a:r>
                      <a:r>
                        <a:rPr lang="fr-F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(ml/min)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76047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95,0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,0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3694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3,00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95,0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,0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4038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15,00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4038"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17,00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95,0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5,0</a:t>
                      </a:r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4" name="Titre 1"/>
          <p:cNvSpPr txBox="1">
            <a:spLocks/>
          </p:cNvSpPr>
          <p:nvPr/>
        </p:nvSpPr>
        <p:spPr>
          <a:xfrm>
            <a:off x="609600" y="41379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Material</a:t>
            </a:r>
            <a:r>
              <a:rPr lang="fr-FR" sz="28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&amp; Method</a:t>
            </a:r>
            <a:endParaRPr lang="fr-FR" sz="2800" baseline="-25000" dirty="0"/>
          </a:p>
        </p:txBody>
      </p:sp>
    </p:spTree>
    <p:extLst>
      <p:ext uri="{BB962C8B-B14F-4D97-AF65-F5344CB8AC3E}">
        <p14:creationId xmlns:p14="http://schemas.microsoft.com/office/powerpoint/2010/main" val="226916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1"/>
          <p:cNvGraphicFramePr>
            <a:graphicFrameLocks/>
          </p:cNvGraphicFramePr>
          <p:nvPr>
            <p:extLst/>
          </p:nvPr>
        </p:nvGraphicFramePr>
        <p:xfrm>
          <a:off x="285994" y="1323596"/>
          <a:ext cx="4924425" cy="2776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48"/>
          <a:stretch/>
        </p:blipFill>
        <p:spPr>
          <a:xfrm>
            <a:off x="5508104" y="620688"/>
            <a:ext cx="3060879" cy="17907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55964" y="930702"/>
            <a:ext cx="453205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Calibration </a:t>
            </a:r>
            <a:r>
              <a:rPr lang="fr-FR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curve</a:t>
            </a:r>
            <a:endParaRPr lang="fr-FR" b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35896" y="4170566"/>
            <a:ext cx="504056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16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Repeatability</a:t>
            </a:r>
            <a:r>
              <a:rPr lang="fr-FR" sz="16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&amp; </a:t>
            </a:r>
            <a:r>
              <a:rPr lang="fr-FR" sz="16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reproducibility</a:t>
            </a:r>
            <a:endParaRPr lang="fr-FR" sz="1600" b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611560" y="5786100"/>
            <a:ext cx="6908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 err="1" smtClean="0"/>
              <a:t>Repeatability</a:t>
            </a:r>
            <a:r>
              <a:rPr lang="fr-FR" sz="1400" b="1" dirty="0" smtClean="0"/>
              <a:t> and </a:t>
            </a:r>
            <a:r>
              <a:rPr lang="fr-FR" sz="1400" b="1" dirty="0" err="1" smtClean="0"/>
              <a:t>reproducibility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parameters</a:t>
            </a:r>
            <a:r>
              <a:rPr lang="fr-FR" sz="1400" b="1" dirty="0" smtClean="0"/>
              <a:t> are « acceptable » to use for an </a:t>
            </a:r>
            <a:r>
              <a:rPr lang="fr-FR" sz="1400" b="1" dirty="0" err="1" smtClean="0"/>
              <a:t>assay</a:t>
            </a:r>
            <a:r>
              <a:rPr lang="fr-FR" sz="1400" b="1" dirty="0" smtClean="0"/>
              <a:t> </a:t>
            </a:r>
            <a:r>
              <a:rPr lang="fr-FR" sz="1400" b="1" dirty="0" err="1" smtClean="0"/>
              <a:t>method</a:t>
            </a:r>
            <a:r>
              <a:rPr lang="fr-FR" sz="1400" b="1" dirty="0" smtClean="0"/>
              <a:t>.</a:t>
            </a:r>
            <a:endParaRPr lang="fr-FR" sz="1600" b="1" dirty="0"/>
          </a:p>
        </p:txBody>
      </p:sp>
      <p:sp>
        <p:nvSpPr>
          <p:cNvPr id="10" name="Ellipse 9"/>
          <p:cNvSpPr/>
          <p:nvPr/>
        </p:nvSpPr>
        <p:spPr>
          <a:xfrm>
            <a:off x="3635896" y="3284984"/>
            <a:ext cx="1383252" cy="307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u numéro de diapositive 2"/>
          <p:cNvSpPr txBox="1">
            <a:spLocks/>
          </p:cNvSpPr>
          <p:nvPr/>
        </p:nvSpPr>
        <p:spPr>
          <a:xfrm>
            <a:off x="8244408" y="5805264"/>
            <a:ext cx="339716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graphicFrame>
        <p:nvGraphicFramePr>
          <p:cNvPr id="12" name="Tableau 11"/>
          <p:cNvGraphicFramePr>
            <a:graphicFrameLocks noGrp="1"/>
          </p:cNvGraphicFramePr>
          <p:nvPr>
            <p:extLst/>
          </p:nvPr>
        </p:nvGraphicFramePr>
        <p:xfrm>
          <a:off x="2987824" y="4650258"/>
          <a:ext cx="2529430" cy="806679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1198151"/>
                <a:gridCol w="1331279"/>
              </a:tblGrid>
              <a:tr h="268893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u="none" strike="noStrike" dirty="0" smtClean="0">
                          <a:effectLst/>
                        </a:rPr>
                        <a:t>AVERAGE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 smtClean="0">
                          <a:effectLst/>
                        </a:rPr>
                        <a:t>3014,61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8893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u="none" strike="noStrike" dirty="0" smtClean="0">
                          <a:effectLst/>
                        </a:rPr>
                        <a:t>STD DEV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 smtClean="0">
                          <a:effectLst/>
                        </a:rPr>
                        <a:t>22,33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68893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u="none" strike="noStrike" dirty="0">
                          <a:effectLst/>
                        </a:rPr>
                        <a:t>%REPETA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u="none" strike="noStrike" dirty="0">
                          <a:effectLst/>
                        </a:rPr>
                        <a:t>0,74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4" name="Ellipse 13"/>
          <p:cNvSpPr/>
          <p:nvPr/>
        </p:nvSpPr>
        <p:spPr>
          <a:xfrm>
            <a:off x="4316636" y="5229200"/>
            <a:ext cx="1068992" cy="307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5" name="Tableau 14"/>
          <p:cNvGraphicFramePr>
            <a:graphicFrameLocks noGrp="1"/>
          </p:cNvGraphicFramePr>
          <p:nvPr>
            <p:extLst/>
          </p:nvPr>
        </p:nvGraphicFramePr>
        <p:xfrm>
          <a:off x="5786986" y="4653136"/>
          <a:ext cx="2529430" cy="806679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1198151"/>
                <a:gridCol w="1331279"/>
              </a:tblGrid>
              <a:tr h="268893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u="none" strike="noStrike" dirty="0" smtClean="0">
                          <a:effectLst/>
                        </a:rPr>
                        <a:t>AVERAGE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fr-FR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7637,02</a:t>
                      </a:r>
                    </a:p>
                  </a:txBody>
                  <a:tcPr marL="9525" marR="9525" marT="9525" marB="0" anchor="b"/>
                </a:tc>
              </a:tr>
              <a:tr h="268893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u="none" strike="noStrike" dirty="0" smtClean="0">
                          <a:effectLst/>
                        </a:rPr>
                        <a:t>STD DEV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fr-FR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50,36</a:t>
                      </a:r>
                    </a:p>
                  </a:txBody>
                  <a:tcPr marL="9525" marR="9525" marT="9525" marB="0" anchor="b"/>
                </a:tc>
              </a:tr>
              <a:tr h="268893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u="none" strike="noStrike" dirty="0" smtClean="0">
                          <a:effectLst/>
                        </a:rPr>
                        <a:t>%REPRO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fr-FR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0,66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6" name="Ellipse 15"/>
          <p:cNvSpPr/>
          <p:nvPr/>
        </p:nvSpPr>
        <p:spPr>
          <a:xfrm>
            <a:off x="7218024" y="5227787"/>
            <a:ext cx="1068992" cy="307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2348136" y="188640"/>
            <a:ext cx="4680520" cy="432048"/>
          </a:xfrm>
        </p:spPr>
        <p:txBody>
          <a:bodyPr/>
          <a:lstStyle/>
          <a:p>
            <a:r>
              <a:rPr lang="fr-FR" b="1" dirty="0" smtClean="0">
                <a:ln>
                  <a:prstDash val="solid"/>
                </a:ln>
                <a:effectLst>
                  <a:outerShdw blurRad="88000" dist="50800" dir="5040000" algn="tl">
                    <a:srgbClr val="8064A2">
                      <a:tint val="80000"/>
                      <a:satMod val="250000"/>
                      <a:alpha val="45000"/>
                    </a:srgbClr>
                  </a:outerShdw>
                </a:effectLst>
              </a:rPr>
              <a:t>CLOVE ESSENTIAL OIL</a:t>
            </a:r>
            <a:endParaRPr lang="fr-FR" b="1" dirty="0">
              <a:ln>
                <a:prstDash val="solid"/>
              </a:ln>
              <a:effectLst>
                <a:outerShdw blurRad="88000" dist="50800" dir="5040000" algn="tl">
                  <a:srgbClr val="8064A2">
                    <a:tint val="80000"/>
                    <a:satMod val="250000"/>
                    <a:alpha val="45000"/>
                  </a:srgbClr>
                </a:outerShdw>
              </a:effectLst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7599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5692232" y="2935432"/>
            <a:ext cx="3200248" cy="83099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LOD : 3 ppm </a:t>
            </a:r>
          </a:p>
          <a:p>
            <a:pPr algn="ctr"/>
            <a:r>
              <a:rPr lang="fr-FR" sz="1600" dirty="0" smtClean="0"/>
              <a:t>LOQ :  11 ppm</a:t>
            </a:r>
          </a:p>
          <a:p>
            <a:pPr algn="ctr"/>
            <a:r>
              <a:rPr lang="fr-FR" sz="1600" dirty="0" err="1" smtClean="0"/>
              <a:t>Recovery</a:t>
            </a:r>
            <a:r>
              <a:rPr lang="fr-FR" sz="1600" dirty="0" smtClean="0"/>
              <a:t> rate: 99,1%</a:t>
            </a:r>
            <a:endParaRPr lang="fr-FR" sz="1600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/>
          </p:nvPr>
        </p:nvGraphicFramePr>
        <p:xfrm>
          <a:off x="1269455" y="5086436"/>
          <a:ext cx="2175335" cy="100686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095216"/>
                <a:gridCol w="1080119"/>
              </a:tblGrid>
              <a:tr h="357614"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AVERAGE</a:t>
                      </a:r>
                      <a:endParaRPr kumimoji="0" lang="fr-FR" sz="1400" u="none" strike="noStrike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81,46</a:t>
                      </a:r>
                      <a:endParaRPr kumimoji="0" lang="fr-FR" sz="1400" u="none" strike="noStrike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361214"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STD DEV</a:t>
                      </a:r>
                      <a:endParaRPr kumimoji="0" lang="fr-FR" sz="1400" u="none" strike="noStrike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0,68</a:t>
                      </a:r>
                      <a:endParaRPr kumimoji="0" lang="fr-FR" sz="1400" u="none" strike="noStrike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88032"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fr-FR" sz="1400" u="none" strike="noStrike" kern="120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RSD%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0,83</a:t>
                      </a:r>
                      <a:endParaRPr kumimoji="0" lang="fr-FR" sz="1400" u="none" strike="noStrike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8" name="Ellipse 7"/>
          <p:cNvSpPr/>
          <p:nvPr/>
        </p:nvSpPr>
        <p:spPr>
          <a:xfrm>
            <a:off x="2292663" y="5733256"/>
            <a:ext cx="1385815" cy="46335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79" y="1444050"/>
            <a:ext cx="4558675" cy="332093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9525" cap="sq">
            <a:solidFill>
              <a:srgbClr val="002060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0" name="Rectangle 9"/>
          <p:cNvSpPr/>
          <p:nvPr/>
        </p:nvSpPr>
        <p:spPr>
          <a:xfrm>
            <a:off x="467544" y="764704"/>
            <a:ext cx="4896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Clove</a:t>
            </a:r>
            <a:r>
              <a:rPr lang="fr-FR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essential </a:t>
            </a:r>
            <a:r>
              <a:rPr lang="fr-FR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oil</a:t>
            </a:r>
            <a:r>
              <a:rPr lang="fr-FR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fr-FR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analysis</a:t>
            </a:r>
            <a:endParaRPr lang="fr-FR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079" y="4202906"/>
            <a:ext cx="1987550" cy="153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Ellipse 11"/>
          <p:cNvSpPr/>
          <p:nvPr/>
        </p:nvSpPr>
        <p:spPr>
          <a:xfrm>
            <a:off x="1567612" y="3530715"/>
            <a:ext cx="1159378" cy="12087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00"/>
          </a:p>
        </p:txBody>
      </p:sp>
      <p:cxnSp>
        <p:nvCxnSpPr>
          <p:cNvPr id="14" name="Connecteur droit avec flèche 13"/>
          <p:cNvCxnSpPr/>
          <p:nvPr/>
        </p:nvCxnSpPr>
        <p:spPr>
          <a:xfrm>
            <a:off x="2151149" y="3123449"/>
            <a:ext cx="67724" cy="35358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1547664" y="2196768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Other</a:t>
            </a:r>
            <a:r>
              <a:rPr lang="fr-FR" sz="1400" dirty="0" smtClean="0"/>
              <a:t> compound </a:t>
            </a:r>
            <a:r>
              <a:rPr lang="fr-FR" sz="1400" dirty="0" err="1" smtClean="0"/>
              <a:t>could</a:t>
            </a:r>
            <a:r>
              <a:rPr lang="fr-FR" sz="1400" dirty="0" smtClean="0"/>
              <a:t> </a:t>
            </a:r>
            <a:r>
              <a:rPr lang="fr-FR" sz="1400" dirty="0" err="1" smtClean="0"/>
              <a:t>be</a:t>
            </a:r>
            <a:r>
              <a:rPr lang="fr-FR" sz="1400" dirty="0" smtClean="0"/>
              <a:t> </a:t>
            </a:r>
            <a:r>
              <a:rPr lang="fr-FR" sz="1400" dirty="0" err="1" smtClean="0"/>
              <a:t>detected</a:t>
            </a:r>
            <a:r>
              <a:rPr lang="fr-FR" sz="1400" dirty="0" smtClean="0"/>
              <a:t> and </a:t>
            </a:r>
            <a:r>
              <a:rPr lang="fr-FR" sz="1400" dirty="0" err="1" smtClean="0"/>
              <a:t>analyzed</a:t>
            </a:r>
            <a:r>
              <a:rPr lang="fr-FR" sz="1400" dirty="0" smtClean="0"/>
              <a:t>.</a:t>
            </a:r>
            <a:endParaRPr lang="fr-FR" sz="1400" dirty="0"/>
          </a:p>
        </p:txBody>
      </p:sp>
      <p:cxnSp>
        <p:nvCxnSpPr>
          <p:cNvPr id="16" name="Connecteur droit avec flèche 15"/>
          <p:cNvCxnSpPr/>
          <p:nvPr/>
        </p:nvCxnSpPr>
        <p:spPr>
          <a:xfrm>
            <a:off x="3419872" y="3185356"/>
            <a:ext cx="1008112" cy="63499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2843808" y="1677068"/>
            <a:ext cx="7216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Eugenol</a:t>
            </a:r>
            <a:endParaRPr lang="fr-FR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8" name="Connecteur droit avec flèche 17"/>
          <p:cNvCxnSpPr/>
          <p:nvPr/>
        </p:nvCxnSpPr>
        <p:spPr>
          <a:xfrm>
            <a:off x="3491880" y="1873457"/>
            <a:ext cx="432048" cy="1304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48"/>
          <a:stretch/>
        </p:blipFill>
        <p:spPr>
          <a:xfrm>
            <a:off x="5508104" y="702156"/>
            <a:ext cx="3060879" cy="1790740"/>
          </a:xfrm>
          <a:prstGeom prst="rect">
            <a:avLst/>
          </a:prstGeom>
        </p:spPr>
      </p:pic>
      <p:sp>
        <p:nvSpPr>
          <p:cNvPr id="20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2195736" y="188640"/>
            <a:ext cx="4680520" cy="432048"/>
          </a:xfrm>
        </p:spPr>
        <p:txBody>
          <a:bodyPr/>
          <a:lstStyle/>
          <a:p>
            <a:r>
              <a:rPr lang="fr-FR" b="1" dirty="0" smtClean="0">
                <a:ln>
                  <a:prstDash val="solid"/>
                </a:ln>
                <a:effectLst>
                  <a:outerShdw blurRad="88000" dist="50800" dir="5040000" algn="tl">
                    <a:srgbClr val="8064A2">
                      <a:tint val="80000"/>
                      <a:satMod val="250000"/>
                      <a:alpha val="45000"/>
                    </a:srgbClr>
                  </a:outerShdw>
                </a:effectLst>
              </a:rPr>
              <a:t>CLOVE ESSENTIAL OIL</a:t>
            </a:r>
            <a:endParaRPr lang="fr-FR" b="1" dirty="0">
              <a:ln>
                <a:prstDash val="solid"/>
              </a:ln>
              <a:effectLst>
                <a:outerShdw blurRad="88000" dist="50800" dir="5040000" algn="tl">
                  <a:srgbClr val="8064A2">
                    <a:tint val="80000"/>
                    <a:satMod val="250000"/>
                    <a:alpha val="45000"/>
                  </a:srgbClr>
                </a:outerShdw>
              </a:effectLst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4022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b="1" dirty="0" smtClean="0">
                <a:ln>
                  <a:prstDash val="solid"/>
                </a:ln>
                <a:effectLst>
                  <a:outerShdw blurRad="88000" dist="50800" dir="5040000" algn="tl">
                    <a:srgbClr val="8064A2">
                      <a:tint val="80000"/>
                      <a:satMod val="250000"/>
                      <a:alpha val="45000"/>
                    </a:srgbClr>
                  </a:outerShdw>
                </a:effectLst>
              </a:rPr>
              <a:t>CLOVE LEAF OIL</a:t>
            </a:r>
            <a:endParaRPr lang="fr-FR" b="1" dirty="0">
              <a:ln>
                <a:prstDash val="solid"/>
              </a:ln>
              <a:effectLst>
                <a:outerShdw blurRad="88000" dist="50800" dir="5040000" algn="tl">
                  <a:srgbClr val="8064A2">
                    <a:tint val="80000"/>
                    <a:satMod val="250000"/>
                    <a:alpha val="45000"/>
                  </a:srgbClr>
                </a:outerShdw>
              </a:effectLst>
            </a:endParaRP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48"/>
          <a:stretch/>
        </p:blipFill>
        <p:spPr>
          <a:xfrm>
            <a:off x="5508104" y="774164"/>
            <a:ext cx="3060879" cy="1790740"/>
          </a:xfrm>
          <a:prstGeom prst="rect">
            <a:avLst/>
          </a:prstGeom>
        </p:spPr>
      </p:pic>
      <p:graphicFrame>
        <p:nvGraphicFramePr>
          <p:cNvPr id="7" name="Tableau 6"/>
          <p:cNvGraphicFramePr>
            <a:graphicFrameLocks noGrp="1"/>
          </p:cNvGraphicFramePr>
          <p:nvPr>
            <p:extLst/>
          </p:nvPr>
        </p:nvGraphicFramePr>
        <p:xfrm>
          <a:off x="1095110" y="4935539"/>
          <a:ext cx="2175335" cy="100686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095216"/>
                <a:gridCol w="1080119"/>
              </a:tblGrid>
              <a:tr h="357614"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AVERAGE</a:t>
                      </a:r>
                      <a:endParaRPr kumimoji="0" lang="fr-FR" sz="1400" u="none" strike="noStrike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86,67</a:t>
                      </a:r>
                      <a:endParaRPr kumimoji="0" lang="fr-FR" sz="1400" u="none" strike="noStrike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361214"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STD DEV</a:t>
                      </a:r>
                      <a:endParaRPr kumimoji="0" lang="fr-FR" sz="1400" u="none" strike="noStrike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0,23</a:t>
                      </a:r>
                      <a:endParaRPr kumimoji="0" lang="fr-FR" sz="1400" u="none" strike="noStrike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88032"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fr-FR" sz="1400" u="none" strike="noStrike" kern="120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RSD%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fr-FR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0,27</a:t>
                      </a:r>
                      <a:endParaRPr kumimoji="0" lang="fr-FR" sz="1400" u="none" strike="noStrike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8" name="Ellipse 7"/>
          <p:cNvSpPr/>
          <p:nvPr/>
        </p:nvSpPr>
        <p:spPr>
          <a:xfrm>
            <a:off x="2175230" y="5629942"/>
            <a:ext cx="1152128" cy="46335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54" y="1358586"/>
            <a:ext cx="4557010" cy="329454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9525" cap="sq">
            <a:solidFill>
              <a:srgbClr val="002060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0" name="Rectangle 9"/>
          <p:cNvSpPr/>
          <p:nvPr/>
        </p:nvSpPr>
        <p:spPr>
          <a:xfrm>
            <a:off x="179512" y="679208"/>
            <a:ext cx="51125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Clove</a:t>
            </a:r>
            <a:r>
              <a:rPr lang="fr-FR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fr-FR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leaf</a:t>
            </a:r>
            <a:r>
              <a:rPr lang="fr-FR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fr-FR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oil</a:t>
            </a:r>
            <a:r>
              <a:rPr lang="fr-FR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fr-FR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analysis</a:t>
            </a:r>
            <a:endParaRPr lang="fr-FR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404200" y="2849936"/>
            <a:ext cx="3200248" cy="83099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LOD : 3 ppm </a:t>
            </a:r>
          </a:p>
          <a:p>
            <a:pPr algn="ctr"/>
            <a:r>
              <a:rPr lang="fr-FR" sz="1600" dirty="0" smtClean="0"/>
              <a:t>LOQ :  11 ppm</a:t>
            </a:r>
          </a:p>
          <a:p>
            <a:pPr algn="ctr"/>
            <a:r>
              <a:rPr lang="fr-FR" sz="1600" dirty="0" err="1" smtClean="0"/>
              <a:t>Recovery</a:t>
            </a:r>
            <a:r>
              <a:rPr lang="fr-FR" sz="1600" dirty="0" smtClean="0"/>
              <a:t> rate : 99,1%</a:t>
            </a:r>
            <a:endParaRPr lang="fr-FR" sz="16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007269"/>
            <a:ext cx="1622673" cy="1622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2555776" y="1591572"/>
            <a:ext cx="7216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Eugenol</a:t>
            </a:r>
            <a:endParaRPr lang="fr-FR" sz="10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3203848" y="1787961"/>
            <a:ext cx="432048" cy="1304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3923928" y="3496267"/>
            <a:ext cx="120898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Acétate </a:t>
            </a:r>
            <a:r>
              <a:rPr lang="fr-FR" sz="105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Eugenyl</a:t>
            </a:r>
            <a:endParaRPr lang="fr-FR" sz="10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475656" y="3302802"/>
            <a:ext cx="12218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b</a:t>
            </a:r>
            <a:r>
              <a:rPr lang="fr-FR" sz="105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fr-FR" sz="105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Caryophyllène</a:t>
            </a:r>
            <a:endParaRPr lang="fr-FR" sz="105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8" name="Connecteur droit avec flèche 17"/>
          <p:cNvCxnSpPr/>
          <p:nvPr/>
        </p:nvCxnSpPr>
        <p:spPr>
          <a:xfrm flipH="1">
            <a:off x="2123728" y="3005860"/>
            <a:ext cx="576064" cy="2595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/>
          <p:nvPr/>
        </p:nvCxnSpPr>
        <p:spPr>
          <a:xfrm>
            <a:off x="3419872" y="3005860"/>
            <a:ext cx="936104" cy="423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>
            <a:off x="1907704" y="3556718"/>
            <a:ext cx="0" cy="1934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>
            <a:off x="4427984" y="3757409"/>
            <a:ext cx="0" cy="1934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2555776" y="2581649"/>
            <a:ext cx="121379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AFNOR?</a:t>
            </a:r>
            <a:endParaRPr lang="fr-FR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102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691680" y="2897684"/>
            <a:ext cx="3312368" cy="1611436"/>
          </a:xfrm>
        </p:spPr>
        <p:txBody>
          <a:bodyPr/>
          <a:lstStyle/>
          <a:p>
            <a:r>
              <a:rPr lang="en-US" dirty="0" smtClean="0"/>
              <a:t>FLOWER ABSOLUTES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CHAPTER IV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2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1" r="26410"/>
          <a:stretch/>
        </p:blipFill>
        <p:spPr>
          <a:xfrm>
            <a:off x="5627550" y="3289764"/>
            <a:ext cx="3336938" cy="1723412"/>
          </a:xfrm>
          <a:prstGeom prst="rect">
            <a:avLst/>
          </a:prstGeom>
        </p:spPr>
      </p:pic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JASMINE ABSOLUTE</a:t>
            </a:r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700792"/>
            <a:ext cx="1225041" cy="1240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6642764" y="6420447"/>
            <a:ext cx="2465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a-Latn" b="1" i="1" dirty="0"/>
              <a:t>Jasminum grandiflorum</a:t>
            </a:r>
            <a:endParaRPr lang="fr-FR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184" y="627226"/>
            <a:ext cx="4803254" cy="186567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187624" y="2612572"/>
            <a:ext cx="4114800" cy="1632856"/>
            <a:chOff x="1475656" y="3641204"/>
            <a:chExt cx="4114800" cy="1632856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75656" y="3641204"/>
              <a:ext cx="4114800" cy="1632856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2365547" y="3933056"/>
              <a:ext cx="13420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165.1277 </a:t>
              </a:r>
              <a:r>
                <a:rPr lang="en-US" sz="12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</a:t>
              </a:r>
              <a:r>
                <a:rPr lang="en-US" sz="1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asmone</a:t>
              </a:r>
              <a:endPara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1" name="Bent Arrow 20"/>
          <p:cNvSpPr/>
          <p:nvPr/>
        </p:nvSpPr>
        <p:spPr>
          <a:xfrm flipV="1">
            <a:off x="323528" y="2636912"/>
            <a:ext cx="720080" cy="720080"/>
          </a:xfrm>
          <a:prstGeom prst="bentArrow">
            <a:avLst/>
          </a:prstGeom>
          <a:noFill/>
          <a:ln>
            <a:solidFill>
              <a:srgbClr val="D222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190067" y="4456810"/>
            <a:ext cx="4318037" cy="1636486"/>
            <a:chOff x="1691680" y="4472350"/>
            <a:chExt cx="4318037" cy="163648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691680" y="4472350"/>
              <a:ext cx="4318037" cy="1636486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3347864" y="4638931"/>
              <a:ext cx="21110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293,2482 methyl </a:t>
              </a:r>
              <a:r>
                <a:rPr lang="en-US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(Z)-</a:t>
              </a:r>
              <a:r>
                <a:rPr lang="en-US" sz="1200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linolenate</a:t>
              </a:r>
              <a:endPara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6227513" y="3584049"/>
            <a:ext cx="23819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225,1563 (Z)-methyl epi-</a:t>
            </a:r>
            <a:r>
              <a:rPr lang="en-US" sz="1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jasmonate</a:t>
            </a:r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674694"/>
            <a:ext cx="3096344" cy="2322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649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367" y="627226"/>
            <a:ext cx="1225041" cy="1240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6642764" y="6420447"/>
            <a:ext cx="2465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a-Latn" b="1" i="1" dirty="0"/>
              <a:t>Jasminum grandiflorum</a:t>
            </a:r>
            <a:endParaRPr lang="fr-FR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184" y="627226"/>
            <a:ext cx="4803254" cy="1865670"/>
          </a:xfrm>
          <a:prstGeom prst="rect">
            <a:avLst/>
          </a:prstGeom>
        </p:spPr>
      </p:pic>
      <p:sp>
        <p:nvSpPr>
          <p:cNvPr id="21" name="Bent Arrow 20"/>
          <p:cNvSpPr/>
          <p:nvPr/>
        </p:nvSpPr>
        <p:spPr>
          <a:xfrm flipV="1">
            <a:off x="323528" y="2636912"/>
            <a:ext cx="720080" cy="720080"/>
          </a:xfrm>
          <a:prstGeom prst="bentArrow">
            <a:avLst/>
          </a:prstGeom>
          <a:noFill/>
          <a:ln>
            <a:solidFill>
              <a:srgbClr val="D222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25"/>
          <a:stretch/>
        </p:blipFill>
        <p:spPr>
          <a:xfrm>
            <a:off x="1235405" y="2742954"/>
            <a:ext cx="7130656" cy="314824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876256" y="2896233"/>
            <a:ext cx="1351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163,0752 C</a:t>
            </a:r>
            <a:r>
              <a:rPr lang="en-US" sz="1200" baseline="-25000" dirty="0" smtClean="0"/>
              <a:t>10</a:t>
            </a:r>
            <a:r>
              <a:rPr lang="en-US" sz="1200" dirty="0" smtClean="0"/>
              <a:t>H</a:t>
            </a:r>
            <a:r>
              <a:rPr lang="en-US" sz="1200" baseline="-25000" dirty="0" smtClean="0"/>
              <a:t>10</a:t>
            </a:r>
            <a:r>
              <a:rPr lang="en-US" sz="1200" dirty="0" smtClean="0"/>
              <a:t>O</a:t>
            </a:r>
            <a:r>
              <a:rPr lang="en-US" sz="1200" baseline="-25000" dirty="0" smtClean="0"/>
              <a:t>2</a:t>
            </a:r>
            <a:endParaRPr lang="en-US" sz="1200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6876256" y="4725733"/>
            <a:ext cx="15226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163,1481 C</a:t>
            </a:r>
            <a:r>
              <a:rPr lang="en-US" sz="1200" baseline="-25000" dirty="0" smtClean="0"/>
              <a:t>12</a:t>
            </a:r>
            <a:r>
              <a:rPr lang="en-US" sz="1200" dirty="0" smtClean="0"/>
              <a:t>H</a:t>
            </a:r>
            <a:r>
              <a:rPr lang="en-US" sz="1200" baseline="-25000" dirty="0" smtClean="0"/>
              <a:t>18</a:t>
            </a:r>
            <a:endParaRPr lang="en-US" sz="1200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6843446" y="3837265"/>
            <a:ext cx="13166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163,1111 C</a:t>
            </a:r>
            <a:r>
              <a:rPr lang="en-US" sz="1200" baseline="-25000" dirty="0" smtClean="0"/>
              <a:t>11</a:t>
            </a:r>
            <a:r>
              <a:rPr lang="en-US" sz="1200" dirty="0" smtClean="0"/>
              <a:t>H</a:t>
            </a:r>
            <a:r>
              <a:rPr lang="en-US" sz="1200" baseline="-25000" dirty="0" smtClean="0"/>
              <a:t>14</a:t>
            </a:r>
            <a:r>
              <a:rPr lang="en-US" sz="1200" dirty="0" smtClean="0"/>
              <a:t>O</a:t>
            </a:r>
            <a:endParaRPr lang="en-US" sz="1200" dirty="0"/>
          </a:p>
        </p:txBody>
      </p:sp>
      <p:sp>
        <p:nvSpPr>
          <p:cNvPr id="14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2195736" y="188640"/>
            <a:ext cx="4680520" cy="432048"/>
          </a:xfrm>
        </p:spPr>
        <p:txBody>
          <a:bodyPr/>
          <a:lstStyle/>
          <a:p>
            <a:r>
              <a:rPr lang="fr-FR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JASMINE ABSOLUTE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7615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367" y="627226"/>
            <a:ext cx="1225041" cy="1240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6678260" y="6465679"/>
            <a:ext cx="2465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a-Latn" b="1" i="1" dirty="0"/>
              <a:t>Jasminum grandiflorum</a:t>
            </a:r>
            <a:endParaRPr lang="fr-FR" b="1" i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184" y="627226"/>
            <a:ext cx="4803254" cy="1865670"/>
          </a:xfrm>
          <a:prstGeom prst="rect">
            <a:avLst/>
          </a:prstGeom>
        </p:spPr>
      </p:pic>
      <p:sp>
        <p:nvSpPr>
          <p:cNvPr id="21" name="Bent Arrow 20"/>
          <p:cNvSpPr/>
          <p:nvPr/>
        </p:nvSpPr>
        <p:spPr>
          <a:xfrm flipV="1">
            <a:off x="323528" y="2636912"/>
            <a:ext cx="720080" cy="720080"/>
          </a:xfrm>
          <a:prstGeom prst="bentArrow">
            <a:avLst/>
          </a:prstGeom>
          <a:noFill/>
          <a:ln>
            <a:solidFill>
              <a:srgbClr val="D222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624" y="2548566"/>
            <a:ext cx="4572000" cy="172965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7624" y="4333894"/>
            <a:ext cx="4572000" cy="174307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7984" y="3174292"/>
            <a:ext cx="4572000" cy="1735425"/>
          </a:xfrm>
          <a:prstGeom prst="rect">
            <a:avLst/>
          </a:prstGeom>
        </p:spPr>
      </p:pic>
      <p:pic>
        <p:nvPicPr>
          <p:cNvPr id="1026" name="Picture 2" descr="Afficher l'image d'origin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241296"/>
            <a:ext cx="1188720" cy="899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Afficher l'image d'origin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250" y="3970938"/>
            <a:ext cx="1188720" cy="899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Afficher l'image d'origin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920" y="2907156"/>
            <a:ext cx="1188720" cy="899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532850" y="2679682"/>
            <a:ext cx="87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500-700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92970" y="4532056"/>
            <a:ext cx="872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700-900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83075" y="3722331"/>
            <a:ext cx="9765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950-1500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2195736" y="188640"/>
            <a:ext cx="4680520" cy="432048"/>
          </a:xfrm>
        </p:spPr>
        <p:txBody>
          <a:bodyPr/>
          <a:lstStyle/>
          <a:p>
            <a:r>
              <a:rPr lang="fr-FR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JASMINE ABSOLUTE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801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TIC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996952"/>
            <a:ext cx="7536705" cy="28464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59632" y="1102506"/>
            <a:ext cx="4413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SFC-QTOF Generic Method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222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EXACT MASS ARE CREATED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32" y="1090424"/>
            <a:ext cx="8527716" cy="21945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942" y="3789040"/>
            <a:ext cx="8495562" cy="21602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635896" y="4887834"/>
            <a:ext cx="52055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1 </a:t>
            </a:r>
            <a:r>
              <a:rPr lang="en-US" sz="54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Oxygène</a:t>
            </a:r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, 2 O …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67085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NARCISSUS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2046163" cy="1417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845" y="1881504"/>
            <a:ext cx="6708651" cy="4873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382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JONQUIL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26035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204864"/>
            <a:ext cx="6146211" cy="4476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906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NARCISSUS VS JONQUIL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2846089" y="961319"/>
            <a:ext cx="26642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err="1" smtClean="0"/>
              <a:t>Family</a:t>
            </a:r>
            <a:r>
              <a:rPr lang="fr-FR" sz="1400" dirty="0" smtClean="0"/>
              <a:t> : </a:t>
            </a:r>
            <a:r>
              <a:rPr lang="fr-FR" sz="1400" dirty="0" err="1"/>
              <a:t>Amaryllidaceae</a:t>
            </a:r>
            <a:r>
              <a:rPr lang="fr-FR" sz="1400" dirty="0"/>
              <a:t>,</a:t>
            </a:r>
          </a:p>
          <a:p>
            <a:r>
              <a:rPr lang="fr-FR" sz="1400" dirty="0" err="1" smtClean="0"/>
              <a:t>Sub-family</a:t>
            </a:r>
            <a:r>
              <a:rPr lang="fr-FR" sz="1400" dirty="0" smtClean="0"/>
              <a:t> : </a:t>
            </a:r>
            <a:r>
              <a:rPr lang="fr-FR" sz="1400" dirty="0" err="1"/>
              <a:t>Amaryllidoideae</a:t>
            </a:r>
            <a:r>
              <a:rPr lang="fr-FR" sz="1400" dirty="0" smtClean="0"/>
              <a:t>,</a:t>
            </a:r>
            <a:endParaRPr lang="fr-FR" sz="1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10" y="698192"/>
            <a:ext cx="1908212" cy="104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700704"/>
            <a:ext cx="1512168" cy="1044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49" y="2060847"/>
            <a:ext cx="4576936" cy="3324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357360"/>
            <a:ext cx="4547974" cy="331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llipse 2"/>
          <p:cNvSpPr/>
          <p:nvPr/>
        </p:nvSpPr>
        <p:spPr>
          <a:xfrm>
            <a:off x="1259632" y="3933056"/>
            <a:ext cx="432048" cy="14521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5510385" y="5385194"/>
            <a:ext cx="432048" cy="14521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2208193" y="4091387"/>
            <a:ext cx="432048" cy="14521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/>
          <p:cNvSpPr/>
          <p:nvPr/>
        </p:nvSpPr>
        <p:spPr>
          <a:xfrm>
            <a:off x="6485947" y="5217222"/>
            <a:ext cx="432048" cy="14521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9"/>
          <p:cNvSpPr/>
          <p:nvPr/>
        </p:nvSpPr>
        <p:spPr>
          <a:xfrm>
            <a:off x="3047375" y="4725144"/>
            <a:ext cx="432048" cy="660050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9"/>
          <p:cNvSpPr/>
          <p:nvPr/>
        </p:nvSpPr>
        <p:spPr>
          <a:xfrm>
            <a:off x="7866556" y="5943291"/>
            <a:ext cx="432048" cy="660050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974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LAVANDIN</a:t>
            </a: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1584176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700808"/>
            <a:ext cx="6752653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7252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GRANDIFLORUM JASMINE</a:t>
            </a:r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620688"/>
            <a:ext cx="1816894" cy="151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845156"/>
            <a:ext cx="6345093" cy="258636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clrChange>
              <a:clrFrom>
                <a:srgbClr val="D3E4FE"/>
              </a:clrFrom>
              <a:clrTo>
                <a:srgbClr val="D3E4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655987"/>
            <a:ext cx="6444208" cy="26069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64994" y="1129812"/>
            <a:ext cx="1355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SFC PROFILE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88244" y="3933056"/>
            <a:ext cx="1290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GC PROFILE</a:t>
            </a:r>
            <a:endParaRPr lang="en-US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965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20688"/>
            <a:ext cx="1473039" cy="1461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2292202" y="188640"/>
            <a:ext cx="4680520" cy="432048"/>
          </a:xfrm>
        </p:spPr>
        <p:txBody>
          <a:bodyPr/>
          <a:lstStyle/>
          <a:p>
            <a:r>
              <a:rPr lang="fr-FR" dirty="0" smtClean="0"/>
              <a:t>SAMBAC JASMINE</a:t>
            </a:r>
            <a:endParaRPr lang="fr-FR" dirty="0"/>
          </a:p>
        </p:txBody>
      </p:sp>
      <p:pic>
        <p:nvPicPr>
          <p:cNvPr id="8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799756"/>
            <a:ext cx="6285740" cy="256579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clrChange>
              <a:clrFrom>
                <a:srgbClr val="D3E4FE"/>
              </a:clrFrom>
              <a:clrTo>
                <a:srgbClr val="D3E4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161" y="3544615"/>
            <a:ext cx="6930769" cy="280113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04476" y="1129812"/>
            <a:ext cx="1355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SFC PROFILE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24328" y="3933056"/>
            <a:ext cx="1290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</a:rPr>
              <a:t>GC PROFILE</a:t>
            </a:r>
            <a:endParaRPr lang="en-US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70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PROFILES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908720"/>
            <a:ext cx="8976848" cy="504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19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620688"/>
            <a:ext cx="1816894" cy="151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49354"/>
            <a:ext cx="8761884" cy="4927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2292202" y="188640"/>
            <a:ext cx="4680520" cy="432048"/>
          </a:xfrm>
        </p:spPr>
        <p:txBody>
          <a:bodyPr/>
          <a:lstStyle/>
          <a:p>
            <a:r>
              <a:rPr lang="fr-FR" dirty="0" smtClean="0"/>
              <a:t>POS MODE VS NEG MODE IN APPI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56689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620688"/>
            <a:ext cx="1473039" cy="1461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28" y="1017280"/>
            <a:ext cx="8769160" cy="49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2292202" y="188640"/>
            <a:ext cx="4680520" cy="432048"/>
          </a:xfrm>
        </p:spPr>
        <p:txBody>
          <a:bodyPr/>
          <a:lstStyle/>
          <a:p>
            <a:r>
              <a:rPr lang="fr-FR" dirty="0" smtClean="0"/>
              <a:t>POS MODE VS NEG MODE IN APPI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38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811" y="3861048"/>
            <a:ext cx="6000621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GRANDIFLORUM VS SAMBAC IN POS MODE</a:t>
            </a:r>
            <a:endParaRPr lang="fr-FR" dirty="0"/>
          </a:p>
        </p:txBody>
      </p:sp>
      <p:sp>
        <p:nvSpPr>
          <p:cNvPr id="2" name="Ellipse 1"/>
          <p:cNvSpPr/>
          <p:nvPr/>
        </p:nvSpPr>
        <p:spPr>
          <a:xfrm>
            <a:off x="4644008" y="4749334"/>
            <a:ext cx="576064" cy="13681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836712"/>
            <a:ext cx="6168866" cy="2514531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6581" y="3861956"/>
            <a:ext cx="1014730" cy="1007404"/>
          </a:xfrm>
          <a:prstGeom prst="rect">
            <a:avLst/>
          </a:prstGeom>
        </p:spPr>
      </p:pic>
      <p:pic>
        <p:nvPicPr>
          <p:cNvPr id="4" name="Picture 5"/>
          <p:cNvPicPr>
            <a:picLocks noChangeAspect="1"/>
          </p:cNvPicPr>
          <p:nvPr/>
        </p:nvPicPr>
        <p:blipFill rotWithShape="1">
          <a:blip r:embed="rId5"/>
          <a:srcRect l="21198" t="15493" r="23177" b="12947"/>
          <a:stretch/>
        </p:blipFill>
        <p:spPr>
          <a:xfrm>
            <a:off x="5583560" y="836712"/>
            <a:ext cx="1143441" cy="956153"/>
          </a:xfrm>
          <a:prstGeom prst="rect">
            <a:avLst/>
          </a:prstGeom>
        </p:spPr>
      </p:pic>
      <p:sp>
        <p:nvSpPr>
          <p:cNvPr id="7" name="Ellipse 6"/>
          <p:cNvSpPr/>
          <p:nvPr/>
        </p:nvSpPr>
        <p:spPr>
          <a:xfrm>
            <a:off x="2790383" y="1054241"/>
            <a:ext cx="576064" cy="20794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3779912" y="4958121"/>
            <a:ext cx="576064" cy="1368152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/>
          <p:cNvSpPr/>
          <p:nvPr/>
        </p:nvSpPr>
        <p:spPr>
          <a:xfrm>
            <a:off x="1367644" y="2235170"/>
            <a:ext cx="504056" cy="11444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/>
          <p:cNvSpPr/>
          <p:nvPr/>
        </p:nvSpPr>
        <p:spPr>
          <a:xfrm>
            <a:off x="3264968" y="4221088"/>
            <a:ext cx="504056" cy="199335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2262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GRANDIFLORUM VS SAMBAC IN NEG MODE</a:t>
            </a:r>
            <a:endParaRPr lang="fr-F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95256"/>
            <a:ext cx="7969066" cy="4482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"/>
          <p:cNvPicPr>
            <a:picLocks noChangeAspect="1"/>
          </p:cNvPicPr>
          <p:nvPr/>
        </p:nvPicPr>
        <p:blipFill rotWithShape="1">
          <a:blip r:embed="rId3"/>
          <a:srcRect l="21198" t="15493" r="23177" b="12947"/>
          <a:stretch/>
        </p:blipFill>
        <p:spPr>
          <a:xfrm>
            <a:off x="7437185" y="1484784"/>
            <a:ext cx="1143441" cy="956153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056" y="3717032"/>
            <a:ext cx="1014730" cy="1007404"/>
          </a:xfrm>
          <a:prstGeom prst="rect">
            <a:avLst/>
          </a:prstGeom>
        </p:spPr>
      </p:pic>
      <p:sp>
        <p:nvSpPr>
          <p:cNvPr id="2" name="Ellipse 1"/>
          <p:cNvSpPr/>
          <p:nvPr/>
        </p:nvSpPr>
        <p:spPr>
          <a:xfrm>
            <a:off x="3131840" y="4509120"/>
            <a:ext cx="576064" cy="13681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/>
          <p:cNvSpPr/>
          <p:nvPr/>
        </p:nvSpPr>
        <p:spPr>
          <a:xfrm>
            <a:off x="5583421" y="1556792"/>
            <a:ext cx="576064" cy="20794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/>
          <p:cNvSpPr/>
          <p:nvPr/>
        </p:nvSpPr>
        <p:spPr>
          <a:xfrm>
            <a:off x="4067944" y="4581128"/>
            <a:ext cx="576064" cy="1368152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7005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POS MODE POS VS NEG MODE IN APCI</a:t>
            </a:r>
            <a:endParaRPr lang="fr-FR" dirty="0"/>
          </a:p>
        </p:txBody>
      </p:sp>
      <p:pic>
        <p:nvPicPr>
          <p:cNvPr id="3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836712"/>
            <a:ext cx="6051335" cy="2484000"/>
          </a:xfrm>
          <a:prstGeom prst="rect">
            <a:avLst/>
          </a:prstGeom>
        </p:spPr>
      </p:pic>
      <p:pic>
        <p:nvPicPr>
          <p:cNvPr id="4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923" y="4005064"/>
            <a:ext cx="6089091" cy="248400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669214"/>
            <a:ext cx="1646382" cy="1375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234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692696"/>
            <a:ext cx="6060618" cy="2484000"/>
          </a:xfrm>
          <a:prstGeom prst="rect">
            <a:avLst/>
          </a:prstGeom>
        </p:spPr>
      </p:pic>
      <p:pic>
        <p:nvPicPr>
          <p:cNvPr id="4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816" y="4149080"/>
            <a:ext cx="6093966" cy="2484000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669271"/>
            <a:ext cx="1400486" cy="1389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2195736" y="188640"/>
            <a:ext cx="4680520" cy="432048"/>
          </a:xfrm>
        </p:spPr>
        <p:txBody>
          <a:bodyPr/>
          <a:lstStyle/>
          <a:p>
            <a:r>
              <a:rPr lang="fr-FR" dirty="0" smtClean="0"/>
              <a:t>POS MODE POS VS NEG MODE IN APCI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840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2"/>
          <a:srcRect l="21198" t="15493" r="23177" b="12947"/>
          <a:stretch/>
        </p:blipFill>
        <p:spPr>
          <a:xfrm>
            <a:off x="7092280" y="626881"/>
            <a:ext cx="1471211" cy="1230237"/>
          </a:xfrm>
          <a:prstGeom prst="rect">
            <a:avLst/>
          </a:prstGeom>
        </p:spPr>
      </p:pic>
      <p:pic>
        <p:nvPicPr>
          <p:cNvPr id="4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088" y="908720"/>
            <a:ext cx="6123750" cy="2484000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800" y="3717032"/>
            <a:ext cx="6115125" cy="2484000"/>
          </a:xfrm>
          <a:prstGeom prst="rect">
            <a:avLst/>
          </a:prstGeom>
        </p:spPr>
      </p:pic>
      <p:sp>
        <p:nvSpPr>
          <p:cNvPr id="7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2195736" y="188640"/>
            <a:ext cx="4680520" cy="432048"/>
          </a:xfrm>
        </p:spPr>
        <p:txBody>
          <a:bodyPr/>
          <a:lstStyle/>
          <a:p>
            <a:r>
              <a:rPr lang="fr-FR" dirty="0" smtClean="0"/>
              <a:t>POS MODE VS NEG MODE IN ESI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455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/>
          </p:cNvPicPr>
          <p:nvPr/>
        </p:nvPicPr>
        <p:blipFill rotWithShape="1">
          <a:blip r:embed="rId2"/>
          <a:srcRect l="19471" t="44391" r="11011" b="9632"/>
          <a:stretch/>
        </p:blipFill>
        <p:spPr>
          <a:xfrm>
            <a:off x="7236296" y="620688"/>
            <a:ext cx="1346723" cy="1336034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688826"/>
            <a:ext cx="6055820" cy="2484000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800" y="3789040"/>
            <a:ext cx="6072952" cy="2484000"/>
          </a:xfrm>
          <a:prstGeom prst="rect">
            <a:avLst/>
          </a:prstGeom>
        </p:spPr>
      </p:pic>
      <p:sp>
        <p:nvSpPr>
          <p:cNvPr id="7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2195736" y="188640"/>
            <a:ext cx="4680520" cy="432048"/>
          </a:xfrm>
        </p:spPr>
        <p:txBody>
          <a:bodyPr/>
          <a:lstStyle/>
          <a:p>
            <a:r>
              <a:rPr lang="fr-FR" dirty="0" smtClean="0"/>
              <a:t>POS MODE VS NEG MODE IN ESI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597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2195736" y="188640"/>
            <a:ext cx="5832648" cy="432048"/>
          </a:xfrm>
        </p:spPr>
        <p:txBody>
          <a:bodyPr/>
          <a:lstStyle/>
          <a:p>
            <a:r>
              <a:rPr lang="fr-FR" dirty="0" smtClean="0"/>
              <a:t>STATISTICAL ANALYSIS PCA (PRINCIPLE COMPONENT ANALYSIS)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130" y="741756"/>
            <a:ext cx="6336704" cy="538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4332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2195736" y="188640"/>
            <a:ext cx="5040560" cy="432048"/>
          </a:xfrm>
        </p:spPr>
        <p:txBody>
          <a:bodyPr/>
          <a:lstStyle/>
          <a:p>
            <a:r>
              <a:rPr lang="fr-FR" dirty="0"/>
              <a:t>STATISTICAL ANALYSIS </a:t>
            </a:r>
            <a:r>
              <a:rPr lang="fr-FR" dirty="0" smtClean="0"/>
              <a:t>MFA (MULTI FACTORIAL ANALYSIS)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08720"/>
            <a:ext cx="7338475" cy="47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8803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1117659"/>
              </p:ext>
            </p:extLst>
          </p:nvPr>
        </p:nvGraphicFramePr>
        <p:xfrm>
          <a:off x="683568" y="620688"/>
          <a:ext cx="7776864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3014" y="4653136"/>
            <a:ext cx="673666" cy="6675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7944" y="1412776"/>
            <a:ext cx="651412" cy="543741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984" y="4208206"/>
            <a:ext cx="913058" cy="500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636062"/>
            <a:ext cx="723555" cy="499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139" y="5680869"/>
            <a:ext cx="50405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2195736" y="188640"/>
            <a:ext cx="5832648" cy="432048"/>
          </a:xfrm>
        </p:spPr>
        <p:txBody>
          <a:bodyPr/>
          <a:lstStyle/>
          <a:p>
            <a:r>
              <a:rPr lang="fr-FR" dirty="0" smtClean="0"/>
              <a:t>STATISTICAL ANALYSIS PCA (PRINCIPLE COMPONENT ANALYSIS)</a:t>
            </a:r>
            <a:endParaRPr lang="fr-FR" dirty="0"/>
          </a:p>
        </p:txBody>
      </p:sp>
      <p:sp>
        <p:nvSpPr>
          <p:cNvPr id="5" name="Oval 4"/>
          <p:cNvSpPr/>
          <p:nvPr/>
        </p:nvSpPr>
        <p:spPr>
          <a:xfrm rot="2591297">
            <a:off x="2463781" y="2332497"/>
            <a:ext cx="7330411" cy="21602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20544992">
            <a:off x="239765" y="3812819"/>
            <a:ext cx="3526275" cy="1420998"/>
          </a:xfrm>
          <a:prstGeom prst="ellipse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 rot="9996546">
            <a:off x="1080580" y="5322099"/>
            <a:ext cx="1949231" cy="1000948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32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CONCLUSIONS</a:t>
            </a:r>
            <a:endParaRPr lang="fr-FR" dirty="0"/>
          </a:p>
        </p:txBody>
      </p:sp>
      <p:sp>
        <p:nvSpPr>
          <p:cNvPr id="2" name="TextBox 1"/>
          <p:cNvSpPr txBox="1"/>
          <p:nvPr/>
        </p:nvSpPr>
        <p:spPr>
          <a:xfrm>
            <a:off x="1115616" y="980728"/>
            <a:ext cx="68407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 smtClean="0"/>
              <a:t>Complementary with GC information and more molecules in one analysis (HPLC + GC)</a:t>
            </a:r>
          </a:p>
          <a:p>
            <a:endParaRPr lang="en-US" sz="2000" dirty="0"/>
          </a:p>
          <a:p>
            <a:pPr marL="285750" indent="-285750">
              <a:buFontTx/>
              <a:buChar char="-"/>
            </a:pPr>
            <a:r>
              <a:rPr lang="en-US" sz="2000" dirty="0" smtClean="0"/>
              <a:t>Better information with HRMS</a:t>
            </a:r>
          </a:p>
          <a:p>
            <a:pPr marL="285750" indent="-285750">
              <a:buFontTx/>
              <a:buChar char="-"/>
            </a:pPr>
            <a:endParaRPr lang="en-US" sz="2000" dirty="0"/>
          </a:p>
          <a:p>
            <a:pPr marL="285750" indent="-285750">
              <a:buFontTx/>
              <a:buChar char="-"/>
            </a:pPr>
            <a:r>
              <a:rPr lang="en-US" sz="2000" dirty="0" smtClean="0"/>
              <a:t>Interest to test different ionization sources and modes</a:t>
            </a:r>
          </a:p>
          <a:p>
            <a:pPr marL="285750" indent="-285750">
              <a:buFontTx/>
              <a:buChar char="-"/>
            </a:pPr>
            <a:endParaRPr lang="en-US" sz="2000" dirty="0"/>
          </a:p>
          <a:p>
            <a:pPr marL="285750" indent="-285750">
              <a:buFontTx/>
              <a:buChar char="-"/>
            </a:pPr>
            <a:r>
              <a:rPr lang="en-US" sz="2000" dirty="0" smtClean="0"/>
              <a:t>We could correlate graphical view and PCA treatment</a:t>
            </a:r>
          </a:p>
          <a:p>
            <a:pPr marL="285750" indent="-285750">
              <a:buFontTx/>
              <a:buChar char="-"/>
            </a:pPr>
            <a:endParaRPr lang="en-US" sz="2000" dirty="0" smtClean="0"/>
          </a:p>
          <a:p>
            <a:pPr marL="285750" indent="-285750">
              <a:buFontTx/>
              <a:buChar char="-"/>
            </a:pPr>
            <a:r>
              <a:rPr lang="en-US" sz="2000" dirty="0" smtClean="0"/>
              <a:t>Species are well separated</a:t>
            </a:r>
          </a:p>
          <a:p>
            <a:endParaRPr lang="en-US" sz="2000" dirty="0" smtClean="0"/>
          </a:p>
          <a:p>
            <a:pPr marL="285750" indent="-285750">
              <a:buFontTx/>
              <a:buChar char="-"/>
            </a:pPr>
            <a:r>
              <a:rPr lang="en-US" sz="2000" dirty="0" smtClean="0"/>
              <a:t>Same family are closed but separated</a:t>
            </a:r>
          </a:p>
          <a:p>
            <a:endParaRPr lang="en-US" sz="2000" dirty="0" smtClean="0"/>
          </a:p>
          <a:p>
            <a:pPr marL="285750" indent="-285750">
              <a:buFontTx/>
              <a:buChar char="-"/>
            </a:pPr>
            <a:r>
              <a:rPr lang="en-US" sz="2000" dirty="0" smtClean="0"/>
              <a:t>Confirm results with more samples</a:t>
            </a:r>
          </a:p>
          <a:p>
            <a:pPr marL="285750" indent="-285750">
              <a:buFontTx/>
              <a:buChar char="-"/>
            </a:pPr>
            <a:endParaRPr lang="en-US" sz="2000" dirty="0"/>
          </a:p>
          <a:p>
            <a:pPr marL="285750" indent="-285750">
              <a:buFontTx/>
              <a:buChar char="-"/>
            </a:pPr>
            <a:r>
              <a:rPr lang="en-US" sz="2000" dirty="0" smtClean="0"/>
              <a:t>Try method with other absolutes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5878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115616" y="559542"/>
            <a:ext cx="730642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 smtClean="0">
                <a:solidFill>
                  <a:schemeClr val="bg1"/>
                </a:solidFill>
              </a:rPr>
              <a:t>THANKS FOR YOUR ATTENTION</a:t>
            </a:r>
            <a:endParaRPr lang="fr-FR" sz="4400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128224"/>
            <a:ext cx="1156760" cy="1156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198" y="2149446"/>
            <a:ext cx="1154090" cy="1154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995936" y="3481263"/>
            <a:ext cx="16546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>
                <a:solidFill>
                  <a:schemeClr val="bg1"/>
                </a:solidFill>
              </a:rPr>
              <a:t>Alain </a:t>
            </a:r>
            <a:r>
              <a:rPr lang="fr-FR" sz="1400" dirty="0">
                <a:solidFill>
                  <a:schemeClr val="bg1"/>
                </a:solidFill>
              </a:rPr>
              <a:t>Brunelle (DR1)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0152" y="3481263"/>
            <a:ext cx="16581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</a:rPr>
              <a:t>David </a:t>
            </a:r>
            <a:r>
              <a:rPr lang="fr-FR" sz="1400" dirty="0" err="1">
                <a:solidFill>
                  <a:schemeClr val="bg1"/>
                </a:solidFill>
              </a:rPr>
              <a:t>Touboul</a:t>
            </a:r>
            <a:r>
              <a:rPr lang="fr-FR" sz="1400" dirty="0">
                <a:solidFill>
                  <a:schemeClr val="bg1"/>
                </a:solidFill>
              </a:rPr>
              <a:t> (CR1)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209477"/>
            <a:ext cx="1133475" cy="157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3174940" y="1619508"/>
            <a:ext cx="25829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Mass </a:t>
            </a:r>
            <a:r>
              <a:rPr lang="fr-FR" b="1" dirty="0" err="1" smtClean="0">
                <a:solidFill>
                  <a:schemeClr val="bg1"/>
                </a:solidFill>
              </a:rPr>
              <a:t>Spectrometry</a:t>
            </a:r>
            <a:r>
              <a:rPr lang="fr-FR" b="1" dirty="0" smtClean="0">
                <a:solidFill>
                  <a:schemeClr val="bg1"/>
                </a:solidFill>
              </a:rPr>
              <a:t> team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070" y="4509120"/>
            <a:ext cx="1201316" cy="1201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3661804" y="5903905"/>
            <a:ext cx="27687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>
                <a:solidFill>
                  <a:schemeClr val="bg1"/>
                </a:solidFill>
              </a:rPr>
              <a:t>Nadine Vallet (PEPS team manager)</a:t>
            </a:r>
            <a:endParaRPr lang="fr-FR" sz="1400" dirty="0">
              <a:solidFill>
                <a:schemeClr val="bg1"/>
              </a:solidFill>
            </a:endParaRPr>
          </a:p>
        </p:txBody>
      </p:sp>
      <p:pic>
        <p:nvPicPr>
          <p:cNvPr id="12" name="Image 8" descr="Afficher l'image d'origine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40775" y="4829119"/>
            <a:ext cx="1360564" cy="82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528" y="5870769"/>
            <a:ext cx="1080120" cy="68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88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sque Isipc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1056</TotalTime>
  <Words>953</Words>
  <Application>Microsoft Office PowerPoint</Application>
  <PresentationFormat>On-screen Show (4:3)</PresentationFormat>
  <Paragraphs>308</Paragraphs>
  <Slides>41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Arial</vt:lpstr>
      <vt:lpstr>Calibri</vt:lpstr>
      <vt:lpstr>Calibri Light</vt:lpstr>
      <vt:lpstr>Symbol</vt:lpstr>
      <vt:lpstr>Wingdings</vt:lpstr>
      <vt:lpstr>Masque Isipca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CCIP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DU FOU Paul</dc:creator>
  <cp:lastModifiedBy>Isipca</cp:lastModifiedBy>
  <cp:revision>83</cp:revision>
  <dcterms:created xsi:type="dcterms:W3CDTF">2016-01-08T13:50:05Z</dcterms:created>
  <dcterms:modified xsi:type="dcterms:W3CDTF">2016-09-26T09:43:02Z</dcterms:modified>
</cp:coreProperties>
</file>