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310" r:id="rId4"/>
    <p:sldId id="259" r:id="rId5"/>
    <p:sldId id="290" r:id="rId6"/>
    <p:sldId id="261" r:id="rId7"/>
    <p:sldId id="289" r:id="rId8"/>
    <p:sldId id="291" r:id="rId9"/>
    <p:sldId id="265" r:id="rId10"/>
    <p:sldId id="262" r:id="rId11"/>
    <p:sldId id="263" r:id="rId12"/>
    <p:sldId id="268" r:id="rId13"/>
    <p:sldId id="292" r:id="rId14"/>
    <p:sldId id="311" r:id="rId15"/>
    <p:sldId id="312" r:id="rId16"/>
    <p:sldId id="313" r:id="rId17"/>
    <p:sldId id="314" r:id="rId18"/>
    <p:sldId id="293" r:id="rId19"/>
    <p:sldId id="315" r:id="rId20"/>
    <p:sldId id="316" r:id="rId21"/>
    <p:sldId id="317" r:id="rId22"/>
    <p:sldId id="318" r:id="rId23"/>
    <p:sldId id="296" r:id="rId24"/>
    <p:sldId id="319" r:id="rId25"/>
    <p:sldId id="320" r:id="rId26"/>
    <p:sldId id="297" r:id="rId27"/>
    <p:sldId id="303" r:id="rId28"/>
    <p:sldId id="299" r:id="rId29"/>
    <p:sldId id="300" r:id="rId30"/>
    <p:sldId id="301" r:id="rId31"/>
    <p:sldId id="302" r:id="rId32"/>
    <p:sldId id="322" r:id="rId33"/>
    <p:sldId id="323" r:id="rId34"/>
    <p:sldId id="304" r:id="rId35"/>
    <p:sldId id="329" r:id="rId36"/>
    <p:sldId id="328" r:id="rId37"/>
    <p:sldId id="327" r:id="rId38"/>
    <p:sldId id="324" r:id="rId39"/>
    <p:sldId id="326" r:id="rId40"/>
    <p:sldId id="325" r:id="rId41"/>
    <p:sldId id="306" r:id="rId42"/>
    <p:sldId id="285" r:id="rId43"/>
    <p:sldId id="330" r:id="rId44"/>
    <p:sldId id="287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94" d="100"/>
          <a:sy n="94" d="100"/>
        </p:scale>
        <p:origin x="-882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85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Pancreatitis</c:v>
                </c:pt>
                <c:pt idx="1">
                  <c:v>Trauma</c:v>
                </c:pt>
                <c:pt idx="2">
                  <c:v>Perforation</c:v>
                </c:pt>
                <c:pt idx="3">
                  <c:v>Obstruction</c:v>
                </c:pt>
                <c:pt idx="4">
                  <c:v>Hypertension</c:v>
                </c:pt>
                <c:pt idx="5">
                  <c:v>Diabetes</c:v>
                </c:pt>
                <c:pt idx="6">
                  <c:v>Alcohol</c:v>
                </c:pt>
                <c:pt idx="7">
                  <c:v>Smoking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6.7</c:v>
                </c:pt>
                <c:pt idx="1">
                  <c:v>23.3</c:v>
                </c:pt>
                <c:pt idx="2">
                  <c:v>46.7</c:v>
                </c:pt>
                <c:pt idx="3">
                  <c:v>23.3</c:v>
                </c:pt>
                <c:pt idx="4">
                  <c:v>20</c:v>
                </c:pt>
                <c:pt idx="5">
                  <c:v>0</c:v>
                </c:pt>
                <c:pt idx="6">
                  <c:v>50</c:v>
                </c:pt>
                <c:pt idx="7">
                  <c:v>46.7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109069824"/>
        <c:axId val="31590080"/>
      </c:barChart>
      <c:catAx>
        <c:axId val="1090698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31590080"/>
        <c:crosses val="autoZero"/>
        <c:auto val="1"/>
        <c:lblAlgn val="ctr"/>
        <c:lblOffset val="100"/>
        <c:noMultiLvlLbl val="0"/>
      </c:catAx>
      <c:valAx>
        <c:axId val="3159008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Percenatge(%)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090698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600" b="1">
          <a:solidFill>
            <a:srgbClr val="FFC000"/>
          </a:solidFill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561728395061734E-2"/>
          <c:y val="9.8940015118993099E-2"/>
          <c:w val="0.84104938271604934"/>
          <c:h val="0.81333230332893747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2"/>
            <c:bubble3D val="0"/>
            <c:explosion val="5"/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Moderate
16.3%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Severe
83.3%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Mild</c:v>
                </c:pt>
                <c:pt idx="1">
                  <c:v>Moderate</c:v>
                </c:pt>
                <c:pt idx="2">
                  <c:v>Severe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16.7</c:v>
                </c:pt>
                <c:pt idx="2">
                  <c:v>83.3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</c:plotArea>
    <c:plotVisOnly val="1"/>
    <c:dispBlanksAs val="gap"/>
    <c:showDLblsOverMax val="0"/>
  </c:chart>
  <c:txPr>
    <a:bodyPr/>
    <a:lstStyle/>
    <a:p>
      <a:pPr>
        <a:defRPr sz="1800">
          <a:solidFill>
            <a:srgbClr val="FFFF00"/>
          </a:solidFill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Sheet1!$A$2:$A$13</c:f>
              <c:strCache>
                <c:ptCount val="12"/>
                <c:pt idx="0">
                  <c:v>Fever</c:v>
                </c:pt>
                <c:pt idx="1">
                  <c:v>Loss of appetite</c:v>
                </c:pt>
                <c:pt idx="2">
                  <c:v>Vomiting</c:v>
                </c:pt>
                <c:pt idx="3">
                  <c:v>Dyspnea</c:v>
                </c:pt>
                <c:pt idx="4">
                  <c:v>Constipation</c:v>
                </c:pt>
                <c:pt idx="5">
                  <c:v>Gastric acidity</c:v>
                </c:pt>
                <c:pt idx="6">
                  <c:v>Chills</c:v>
                </c:pt>
                <c:pt idx="7">
                  <c:v>Oliguria</c:v>
                </c:pt>
                <c:pt idx="8">
                  <c:v>Heamaturia</c:v>
                </c:pt>
                <c:pt idx="9">
                  <c:v>Hematemesis</c:v>
                </c:pt>
                <c:pt idx="10">
                  <c:v>Jaundice</c:v>
                </c:pt>
                <c:pt idx="11">
                  <c:v>Rigors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83.3</c:v>
                </c:pt>
                <c:pt idx="1">
                  <c:v>73.3</c:v>
                </c:pt>
                <c:pt idx="2">
                  <c:v>70</c:v>
                </c:pt>
                <c:pt idx="3">
                  <c:v>56.7</c:v>
                </c:pt>
                <c:pt idx="4">
                  <c:v>56.7</c:v>
                </c:pt>
                <c:pt idx="5">
                  <c:v>50</c:v>
                </c:pt>
                <c:pt idx="6">
                  <c:v>26.7</c:v>
                </c:pt>
                <c:pt idx="7">
                  <c:v>13.3</c:v>
                </c:pt>
                <c:pt idx="8">
                  <c:v>3.3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801600"/>
        <c:axId val="31595264"/>
      </c:barChart>
      <c:catAx>
        <c:axId val="10780160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31595264"/>
        <c:crosses val="autoZero"/>
        <c:auto val="1"/>
        <c:lblAlgn val="ctr"/>
        <c:lblOffset val="100"/>
        <c:noMultiLvlLbl val="0"/>
      </c:catAx>
      <c:valAx>
        <c:axId val="315952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Percentage(%)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078016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solidFill>
            <a:srgbClr val="FFC000"/>
          </a:solidFill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Abdomen Distention                           </c:v>
                </c:pt>
                <c:pt idx="1">
                  <c:v>Guarding</c:v>
                </c:pt>
                <c:pt idx="2">
                  <c:v>Rigidity </c:v>
                </c:pt>
                <c:pt idx="3">
                  <c:v>Tenderness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96.7</c:v>
                </c:pt>
                <c:pt idx="1">
                  <c:v>97.6</c:v>
                </c:pt>
                <c:pt idx="2">
                  <c:v>70</c:v>
                </c:pt>
                <c:pt idx="3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109070848"/>
        <c:axId val="33835840"/>
      </c:barChart>
      <c:catAx>
        <c:axId val="1090708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33835840"/>
        <c:crosses val="autoZero"/>
        <c:auto val="1"/>
        <c:lblAlgn val="ctr"/>
        <c:lblOffset val="100"/>
        <c:noMultiLvlLbl val="0"/>
      </c:catAx>
      <c:valAx>
        <c:axId val="3383584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Percenatge(%)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090708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 b="1">
          <a:solidFill>
            <a:srgbClr val="FFC000"/>
          </a:solidFill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Free gas</c:v>
                </c:pt>
                <c:pt idx="1">
                  <c:v>Free Fluid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46.7</c:v>
                </c:pt>
                <c:pt idx="1">
                  <c:v>96.7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112190464"/>
        <c:axId val="31635648"/>
      </c:barChart>
      <c:catAx>
        <c:axId val="1121904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31635648"/>
        <c:crosses val="autoZero"/>
        <c:auto val="1"/>
        <c:lblAlgn val="ctr"/>
        <c:lblOffset val="100"/>
        <c:noMultiLvlLbl val="0"/>
      </c:catAx>
      <c:valAx>
        <c:axId val="3163564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Percenatge(%)</a:t>
                </a:r>
              </a:p>
              <a:p>
                <a:pPr>
                  <a:defRPr/>
                </a:pPr>
                <a:endParaRPr lang="en-US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121904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="1">
          <a:solidFill>
            <a:srgbClr val="FFC000"/>
          </a:solidFill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Elevated Diaphragm</c:v>
                </c:pt>
                <c:pt idx="1">
                  <c:v>Small bowel Dialatation</c:v>
                </c:pt>
                <c:pt idx="2">
                  <c:v>IVC compresion</c:v>
                </c:pt>
                <c:pt idx="3">
                  <c:v>Round belly sign</c:v>
                </c:pt>
                <c:pt idx="4">
                  <c:v>Haemoperitonium</c:v>
                </c:pt>
                <c:pt idx="5">
                  <c:v>Shock bowel</c:v>
                </c:pt>
                <c:pt idx="6">
                  <c:v>Gastric Distention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62.5</c:v>
                </c:pt>
                <c:pt idx="2">
                  <c:v>43.75</c:v>
                </c:pt>
                <c:pt idx="3">
                  <c:v>37.5</c:v>
                </c:pt>
                <c:pt idx="4">
                  <c:v>31.25</c:v>
                </c:pt>
                <c:pt idx="5">
                  <c:v>25</c:v>
                </c:pt>
                <c:pt idx="6">
                  <c:v>18.75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2189440"/>
        <c:axId val="113197632"/>
      </c:barChart>
      <c:catAx>
        <c:axId val="11218944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13197632"/>
        <c:crosses val="autoZero"/>
        <c:auto val="1"/>
        <c:lblAlgn val="ctr"/>
        <c:lblOffset val="100"/>
        <c:noMultiLvlLbl val="0"/>
      </c:catAx>
      <c:valAx>
        <c:axId val="113197632"/>
        <c:scaling>
          <c:orientation val="minMax"/>
          <c:max val="1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Percenatge(%)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121894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 b="1">
          <a:solidFill>
            <a:srgbClr val="FFC000"/>
          </a:solidFill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Hypotension &amp; shock</c:v>
                </c:pt>
                <c:pt idx="1">
                  <c:v>Renal failure</c:v>
                </c:pt>
                <c:pt idx="2">
                  <c:v>Wound Dehesience</c:v>
                </c:pt>
                <c:pt idx="3">
                  <c:v>Hypervolumea and Pulmonary Edema</c:v>
                </c:pt>
                <c:pt idx="4">
                  <c:v>Respiratory failure</c:v>
                </c:pt>
                <c:pt idx="5">
                  <c:v>Cardiac arrest</c:v>
                </c:pt>
                <c:pt idx="6">
                  <c:v>Reperfusion syndrome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56.7</c:v>
                </c:pt>
                <c:pt idx="1">
                  <c:v>56.7</c:v>
                </c:pt>
                <c:pt idx="2">
                  <c:v>26.7</c:v>
                </c:pt>
                <c:pt idx="3">
                  <c:v>20</c:v>
                </c:pt>
                <c:pt idx="4">
                  <c:v>16.7</c:v>
                </c:pt>
                <c:pt idx="5">
                  <c:v>13.3</c:v>
                </c:pt>
                <c:pt idx="6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9898240"/>
        <c:axId val="113200512"/>
      </c:barChart>
      <c:catAx>
        <c:axId val="10989824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13200512"/>
        <c:crosses val="autoZero"/>
        <c:auto val="1"/>
        <c:lblAlgn val="ctr"/>
        <c:lblOffset val="100"/>
        <c:noMultiLvlLbl val="0"/>
      </c:catAx>
      <c:valAx>
        <c:axId val="1132005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Percentage(%)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098982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IN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Isotonic Crystelloids</c:v>
                </c:pt>
                <c:pt idx="1">
                  <c:v>Prokinetic</c:v>
                </c:pt>
                <c:pt idx="2">
                  <c:v>Oxygen support</c:v>
                </c:pt>
                <c:pt idx="3">
                  <c:v>Colloids</c:v>
                </c:pt>
                <c:pt idx="4">
                  <c:v>Hypertonic Crystelloids</c:v>
                </c:pt>
                <c:pt idx="5">
                  <c:v>Neuromuscular Blocadge</c:v>
                </c:pt>
                <c:pt idx="6">
                  <c:v>Venovenous Dialysis</c:v>
                </c:pt>
                <c:pt idx="7">
                  <c:v>Colloids with Frusamide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80</c:v>
                </c:pt>
                <c:pt idx="2">
                  <c:v>73.3</c:v>
                </c:pt>
                <c:pt idx="3">
                  <c:v>60</c:v>
                </c:pt>
                <c:pt idx="4">
                  <c:v>20</c:v>
                </c:pt>
                <c:pt idx="5">
                  <c:v>20</c:v>
                </c:pt>
                <c:pt idx="6">
                  <c:v>3.3</c:v>
                </c:pt>
                <c:pt idx="7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2192000"/>
        <c:axId val="113204544"/>
      </c:barChart>
      <c:catAx>
        <c:axId val="11219200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113204544"/>
        <c:crosses val="autoZero"/>
        <c:auto val="1"/>
        <c:lblAlgn val="ctr"/>
        <c:lblOffset val="100"/>
        <c:noMultiLvlLbl val="0"/>
      </c:catAx>
      <c:valAx>
        <c:axId val="1132045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IN"/>
                </a:pPr>
                <a:r>
                  <a:rPr lang="en-US"/>
                  <a:t>Percentage(%)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IN"/>
            </a:pPr>
            <a:endParaRPr lang="en-US"/>
          </a:p>
        </c:txPr>
        <c:crossAx val="1121920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805178866530573"/>
          <c:y val="4.7652417659425371E-2"/>
          <c:w val="0.52430555555555558"/>
          <c:h val="0.9523475823405745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1"/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Expired</c:v>
                </c:pt>
                <c:pt idx="1">
                  <c:v>Satisfactory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13.3</c:v>
                </c:pt>
                <c:pt idx="1">
                  <c:v>86.7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200" b="1">
          <a:solidFill>
            <a:srgbClr val="FFC000"/>
          </a:solidFill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77.7%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Sepsis withIntestinal fistula</c:v>
                </c:pt>
                <c:pt idx="1">
                  <c:v>Sepsis</c:v>
                </c:pt>
                <c:pt idx="2">
                  <c:v>Perst hypothermia</c:v>
                </c:pt>
                <c:pt idx="3">
                  <c:v>Incisional Hernea</c:v>
                </c:pt>
                <c:pt idx="4">
                  <c:v>Haemorrhage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14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600">
          <a:solidFill>
            <a:srgbClr val="FFC000"/>
          </a:solidFill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grpSp>
          <p:nvGrpSpPr>
            <p:cNvPr id="3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N">
                  <a:latin typeface="+mn-lt"/>
                  <a:cs typeface="+mn-cs"/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N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147498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47499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1D8BD707-D9CF-40AE-B4C6-C98DA3205C09}" type="datetimeFigureOut">
              <a:rPr lang="en-US" smtClean="0"/>
              <a:pPr/>
              <a:t>7/10/2017</a:t>
            </a:fld>
            <a:endParaRPr lang="en-US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7/10/2017</a:t>
            </a:fld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7/10/2017</a:t>
            </a:fld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7/10/2017</a:t>
            </a:fld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7/10/2017</a:t>
            </a:fld>
            <a:endParaRPr lang="en-US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7/10/2017</a:t>
            </a:fld>
            <a:endParaRPr lang="en-US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7/10/2017</a:t>
            </a:fld>
            <a:endParaRPr lang="en-US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7/10/2017</a:t>
            </a:fld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7/10/2017</a:t>
            </a:fld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7/10/2017</a:t>
            </a:fld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7/10/2017</a:t>
            </a:fld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7/10/2017</a:t>
            </a:fld>
            <a:endParaRPr lang="en-US"/>
          </a:p>
        </p:txBody>
      </p:sp>
      <p:sp>
        <p:nvSpPr>
          <p:cNvPr id="7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7/10/2017</a:t>
            </a:fld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7/10/2017</a:t>
            </a:fld>
            <a:endParaRPr lang="en-US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14643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3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3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3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3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4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4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4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4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4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4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4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4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4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4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5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5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5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5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5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5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5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5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5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5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6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6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6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6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6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6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6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6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6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6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14647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grpSp>
          <p:nvGrpSpPr>
            <p:cNvPr id="3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4647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N">
                  <a:latin typeface="+mn-lt"/>
                  <a:cs typeface="+mn-cs"/>
                </a:endParaRPr>
              </a:p>
            </p:txBody>
          </p:sp>
          <p:sp>
            <p:nvSpPr>
              <p:cNvPr id="14647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IN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146474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46475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46476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fld id="{1D8BD707-D9CF-40AE-B4C6-C98DA3205C09}" type="datetimeFigureOut">
              <a:rPr lang="en-US" smtClean="0"/>
              <a:pPr/>
              <a:t>7/10/2017</a:t>
            </a:fld>
            <a:endParaRPr lang="en-US"/>
          </a:p>
        </p:txBody>
      </p:sp>
      <p:sp>
        <p:nvSpPr>
          <p:cNvPr id="146477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146478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6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7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bi.nlm.nih.gov/pubmed/22313065" TargetMode="External"/><Relationship Id="rId3" Type="http://schemas.openxmlformats.org/officeDocument/2006/relationships/hyperlink" Target="http://www.ncbi.nlm.nih.gov/sites/entrez?Db=pubmed&amp;Cmd=Search&amp;Term=%22Deeren%20DH%22%5bAuthor%5d&amp;itool=EntrezSystem2.PEntrez.Pubmed.Pubmed_ResultsPanel.Pubmed_RVAbstractPlus" TargetMode="External"/><Relationship Id="rId7" Type="http://schemas.openxmlformats.org/officeDocument/2006/relationships/hyperlink" Target="http://www.ncbi.nlm.nih.gov/pubmed?term=Bellomo%20R%5bAuthor%5d&amp;cauthor=true&amp;cauthor_uid=22313065" TargetMode="External"/><Relationship Id="rId2" Type="http://schemas.openxmlformats.org/officeDocument/2006/relationships/hyperlink" Target="http://www.ncbi.nlm.nih.gov/sites/entrez?Db=pubmed&amp;Cmd=Search&amp;Term=%22Malbrain%20ML%22%5bAuthor%5d&amp;itool=EntrezSystem2.PEntrez.Pubmed.Pubmed_ResultsPanel.Pubmed_RVAbstractPlu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bi.nlm.nih.gov/pubmed?term=Baldwin%20I%5bAuthor%5d&amp;cauthor=true&amp;cauthor_uid=22313065" TargetMode="External"/><Relationship Id="rId5" Type="http://schemas.openxmlformats.org/officeDocument/2006/relationships/hyperlink" Target="http://www.ncbi.nlm.nih.gov/pubmed?term=Prowle%20J%5bAuthor%5d&amp;cauthor=true&amp;cauthor_uid=22313065" TargetMode="External"/><Relationship Id="rId4" Type="http://schemas.openxmlformats.org/officeDocument/2006/relationships/hyperlink" Target="http://www.ncbi.nlm.nih.gov/pubmed?term=Kim%20IB%5bAuthor%5d&amp;cauthor=true&amp;cauthor_uid=22313065" TargetMode="External"/><Relationship Id="rId9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71622" y="76200"/>
            <a:ext cx="8310378" cy="1828800"/>
          </a:xfrm>
        </p:spPr>
        <p:txBody>
          <a:bodyPr/>
          <a:lstStyle/>
          <a:p>
            <a:pPr algn="just"/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 smtClean="0">
                <a:solidFill>
                  <a:srgbClr val="FFFF00"/>
                </a:solidFill>
              </a:rPr>
              <a:t>QUICK ASSESSMENT OF INTRA-ABDOMINAL PRESSURE FOR BETTER DECISION MAKING IN CASES OF ACUTE ABDOMEN IN RURAL SETUP</a:t>
            </a:r>
            <a:r>
              <a:rPr lang="en-IN" sz="2400" dirty="0" smtClean="0"/>
              <a:t/>
            </a:r>
            <a:br>
              <a:rPr lang="en-IN" sz="2400" dirty="0" smtClean="0"/>
            </a:br>
            <a:endParaRPr lang="en-IN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71622" y="2133600"/>
            <a:ext cx="9072378" cy="4648200"/>
          </a:xfrm>
        </p:spPr>
        <p:txBody>
          <a:bodyPr/>
          <a:lstStyle/>
          <a:p>
            <a:pPr algn="l"/>
            <a:r>
              <a:rPr lang="en-US" sz="2800" dirty="0" smtClean="0">
                <a:solidFill>
                  <a:srgbClr val="FFFF00"/>
                </a:solidFill>
              </a:rPr>
              <a:t>                          </a:t>
            </a:r>
          </a:p>
          <a:p>
            <a:pPr algn="l"/>
            <a:endParaRPr lang="en-US" sz="2800" dirty="0">
              <a:solidFill>
                <a:srgbClr val="FFFF00"/>
              </a:solidFill>
            </a:endParaRPr>
          </a:p>
          <a:p>
            <a:r>
              <a:rPr lang="en-US" sz="2800" dirty="0" err="1" smtClean="0">
                <a:solidFill>
                  <a:schemeClr val="tx1">
                    <a:lumMod val="95000"/>
                  </a:schemeClr>
                </a:solidFill>
              </a:rPr>
              <a:t>Dr</a:t>
            </a:r>
            <a:r>
              <a:rPr lang="en-US" sz="28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</a:schemeClr>
                </a:solidFill>
              </a:rPr>
              <a:t>Sankalp</a:t>
            </a:r>
            <a:r>
              <a:rPr lang="en-US" sz="28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1">
                    <a:lumMod val="95000"/>
                  </a:schemeClr>
                </a:solidFill>
              </a:rPr>
              <a:t>Dwivedi</a:t>
            </a:r>
            <a:r>
              <a:rPr lang="en-US" sz="28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</a:p>
          <a:p>
            <a:endParaRPr lang="en-US" sz="2800" dirty="0" smtClean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en-US" sz="1800" i="1" dirty="0" smtClean="0">
                <a:solidFill>
                  <a:schemeClr val="tx1">
                    <a:lumMod val="95000"/>
                  </a:schemeClr>
                </a:solidFill>
              </a:rPr>
              <a:t>Professor surgical discipline</a:t>
            </a:r>
          </a:p>
          <a:p>
            <a:r>
              <a:rPr lang="en-US" sz="1800" i="1" dirty="0" smtClean="0">
                <a:solidFill>
                  <a:schemeClr val="tx1">
                    <a:lumMod val="95000"/>
                  </a:schemeClr>
                </a:solidFill>
              </a:rPr>
              <a:t> and </a:t>
            </a:r>
          </a:p>
          <a:p>
            <a:r>
              <a:rPr lang="en-US" sz="1800" i="1" dirty="0" smtClean="0">
                <a:solidFill>
                  <a:schemeClr val="tx1">
                    <a:lumMod val="95000"/>
                  </a:schemeClr>
                </a:solidFill>
              </a:rPr>
              <a:t>Dean Academic Affairs</a:t>
            </a:r>
            <a:endParaRPr lang="en-US" sz="2800" dirty="0">
              <a:solidFill>
                <a:schemeClr val="tx1">
                  <a:lumMod val="95000"/>
                </a:schemeClr>
              </a:solidFill>
            </a:endParaRPr>
          </a:p>
          <a:p>
            <a:pPr algn="l"/>
            <a:endParaRPr lang="en-US" sz="2800" dirty="0" smtClean="0">
              <a:solidFill>
                <a:srgbClr val="FFFF00"/>
              </a:solidFill>
            </a:endParaRPr>
          </a:p>
          <a:p>
            <a:pPr algn="l"/>
            <a:endParaRPr lang="en-US" sz="2800" dirty="0" smtClean="0">
              <a:solidFill>
                <a:srgbClr val="FFFF00"/>
              </a:solidFill>
            </a:endParaRPr>
          </a:p>
          <a:p>
            <a:r>
              <a:rPr lang="en-US" sz="2000" i="1" dirty="0" smtClean="0">
                <a:solidFill>
                  <a:srgbClr val="FFFF00"/>
                </a:solidFill>
                <a:effectLst/>
              </a:rPr>
              <a:t>MMIMSR, </a:t>
            </a:r>
            <a:r>
              <a:rPr lang="en-US" sz="2000" i="1" dirty="0">
                <a:solidFill>
                  <a:srgbClr val="FFFF00"/>
                </a:solidFill>
                <a:effectLst/>
              </a:rPr>
              <a:t>Maharishi </a:t>
            </a:r>
            <a:r>
              <a:rPr lang="en-US" sz="2000" i="1" dirty="0" err="1">
                <a:solidFill>
                  <a:srgbClr val="FFFF00"/>
                </a:solidFill>
                <a:effectLst/>
              </a:rPr>
              <a:t>Markandeshwar</a:t>
            </a:r>
            <a:r>
              <a:rPr lang="en-US" sz="2000" i="1" dirty="0">
                <a:solidFill>
                  <a:srgbClr val="FFFF00"/>
                </a:solidFill>
                <a:effectLst/>
              </a:rPr>
              <a:t> University Mullana, </a:t>
            </a:r>
            <a:r>
              <a:rPr lang="en-US" sz="2000" i="1" dirty="0" smtClean="0">
                <a:solidFill>
                  <a:srgbClr val="FFFF00"/>
                </a:solidFill>
                <a:effectLst/>
              </a:rPr>
              <a:t>Ambala, India</a:t>
            </a:r>
            <a:endParaRPr lang="en-IN" sz="2000" i="1" dirty="0">
              <a:solidFill>
                <a:srgbClr val="FFFF00"/>
              </a:solidFill>
              <a:effectLst/>
            </a:endParaRPr>
          </a:p>
          <a:p>
            <a:pPr algn="l"/>
            <a:endParaRPr lang="en-US" sz="2800" dirty="0">
              <a:solidFill>
                <a:srgbClr val="FFFF00"/>
              </a:solidFill>
            </a:endParaRPr>
          </a:p>
          <a:p>
            <a:pPr algn="l"/>
            <a:endParaRPr lang="en-US" sz="2800" dirty="0" smtClean="0">
              <a:solidFill>
                <a:srgbClr val="FFFF00"/>
              </a:solidFill>
            </a:endParaRPr>
          </a:p>
          <a:p>
            <a:pPr algn="l"/>
            <a:endParaRPr lang="en-US" sz="28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839075" cy="10668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</a:t>
            </a:r>
            <a:endParaRPr lang="en-IN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534400" cy="52578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>
                <a:effectLst/>
              </a:rPr>
              <a:t>Intra-abdominal hypertension (IAH) is the steady-state pressure concealed within the abdominal cavity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effectLst/>
            </a:endParaRPr>
          </a:p>
          <a:p>
            <a:pPr lvl="0" algn="just">
              <a:buClr>
                <a:srgbClr val="86D1EC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FFFF"/>
                </a:solidFill>
                <a:effectLst/>
              </a:rPr>
              <a:t>Early recognition of IAH is of extreme importance to prevent devastating complications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aseline="30000" dirty="0" smtClean="0"/>
          </a:p>
          <a:p>
            <a:pPr marL="0" indent="0" algn="just">
              <a:lnSpc>
                <a:spcPct val="150000"/>
              </a:lnSpc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0387"/>
          </a:xfrm>
        </p:spPr>
        <p:txBody>
          <a:bodyPr/>
          <a:lstStyle/>
          <a:p>
            <a:endParaRPr lang="en-IN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13268"/>
            <a:ext cx="8534400" cy="5768532"/>
          </a:xfrm>
        </p:spPr>
        <p:txBody>
          <a:bodyPr/>
          <a:lstStyle/>
          <a:p>
            <a:pPr lvl="2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 smtClean="0"/>
              <a:t>In cases of critically ill adults, the </a:t>
            </a:r>
            <a:r>
              <a:rPr lang="en-US" sz="2800" dirty="0"/>
              <a:t>IAP is around </a:t>
            </a:r>
            <a:r>
              <a:rPr lang="en-US" sz="2800" dirty="0" smtClean="0"/>
              <a:t>5-7mmHg</a:t>
            </a:r>
            <a:endParaRPr lang="en-US" sz="2800" dirty="0"/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 smtClean="0"/>
              <a:t>In IAH cases,  the IAP becomes greater </a:t>
            </a:r>
            <a:r>
              <a:rPr lang="en-US" sz="2800" dirty="0"/>
              <a:t>than 12 mm </a:t>
            </a:r>
            <a:r>
              <a:rPr lang="en-US" sz="2800" dirty="0" smtClean="0"/>
              <a:t>Hg</a:t>
            </a:r>
            <a:endParaRPr lang="en-US" sz="2800" dirty="0"/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tx1">
                    <a:lumMod val="95000"/>
                  </a:schemeClr>
                </a:solidFill>
              </a:rPr>
              <a:t>In cases of Abdominal 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compartment 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syndrome (ACS) the  IAP is usually  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≥20 mm 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Hg With dysfunction 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of at least one 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</a:rPr>
              <a:t>thoraco</a:t>
            </a: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-abdominal organ 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 smtClean="0"/>
          </a:p>
          <a:p>
            <a:pPr marL="0" indent="0">
              <a:lnSpc>
                <a:spcPct val="150000"/>
              </a:lnSpc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84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772400" cy="636587"/>
          </a:xfrm>
        </p:spPr>
        <p:txBody>
          <a:bodyPr/>
          <a:lstStyle/>
          <a:p>
            <a:r>
              <a:rPr lang="en-IN" sz="4800" b="1" dirty="0" smtClean="0">
                <a:solidFill>
                  <a:srgbClr val="FFFF00"/>
                </a:solidFill>
              </a:rPr>
              <a:t>GRADING</a:t>
            </a:r>
            <a:endParaRPr lang="en-IN" sz="48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298" y="1371599"/>
            <a:ext cx="8563902" cy="4648201"/>
          </a:xfrm>
        </p:spPr>
        <p:txBody>
          <a:bodyPr/>
          <a:lstStyle/>
          <a:p>
            <a:r>
              <a:rPr lang="en-US" sz="2800" dirty="0" smtClean="0"/>
              <a:t>World Society of Abdominal Compartment Syndrome (WSACS, 2006) classified IAH as</a:t>
            </a:r>
          </a:p>
          <a:p>
            <a:pPr marL="0" indent="0"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sz="2800" b="1" dirty="0" smtClean="0"/>
              <a:t>   </a:t>
            </a:r>
            <a:r>
              <a:rPr lang="en-US" sz="2800" b="1" dirty="0" smtClean="0">
                <a:solidFill>
                  <a:srgbClr val="FFFF00"/>
                </a:solidFill>
              </a:rPr>
              <a:t>Grade				         IAP (mm of Hg)</a:t>
            </a:r>
            <a:endParaRPr lang="en-IN" sz="2800" dirty="0" smtClean="0">
              <a:solidFill>
                <a:srgbClr val="FFFF00"/>
              </a:solidFill>
            </a:endParaRPr>
          </a:p>
          <a:p>
            <a:pPr lvl="0"/>
            <a:r>
              <a:rPr lang="nb-NO" sz="2800" dirty="0" smtClean="0"/>
              <a:t>Grade I 					12-15 </a:t>
            </a:r>
            <a:endParaRPr lang="en-IN" sz="2800" dirty="0" smtClean="0"/>
          </a:p>
          <a:p>
            <a:pPr lvl="0"/>
            <a:r>
              <a:rPr lang="nb-NO" sz="2800" dirty="0" smtClean="0"/>
              <a:t>Grade II 				         16-20 </a:t>
            </a:r>
            <a:endParaRPr lang="en-IN" sz="2800" dirty="0" smtClean="0"/>
          </a:p>
          <a:p>
            <a:pPr lvl="0"/>
            <a:r>
              <a:rPr lang="nb-NO" sz="2800" dirty="0" smtClean="0"/>
              <a:t>Grade III 				         21-25 </a:t>
            </a:r>
            <a:endParaRPr lang="en-IN" sz="2800" dirty="0" smtClean="0"/>
          </a:p>
          <a:p>
            <a:pPr lvl="0"/>
            <a:r>
              <a:rPr lang="en-US" sz="2800" dirty="0" smtClean="0"/>
              <a:t>Grade IV 				</a:t>
            </a:r>
            <a:r>
              <a:rPr lang="en-US" sz="2800" u="sng" dirty="0" smtClean="0"/>
              <a:t>&gt;</a:t>
            </a:r>
            <a:r>
              <a:rPr lang="en-US" sz="2800" dirty="0" smtClean="0"/>
              <a:t>25 </a:t>
            </a:r>
            <a:endParaRPr lang="en-IN" sz="2800" dirty="0" smtClean="0"/>
          </a:p>
          <a:p>
            <a:endParaRPr lang="en-IN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5298" y="6211669"/>
            <a:ext cx="85639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FFFF00"/>
                </a:solidFill>
              </a:rPr>
              <a:t>Grades III and IV (IAP &gt;20 mm) classified ACS when associated with new organ dysfunction or failure</a:t>
            </a:r>
            <a:endParaRPr lang="en-IN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en-US" sz="4000" b="1" dirty="0" smtClean="0">
                <a:solidFill>
                  <a:srgbClr val="FFFF00"/>
                </a:solidFill>
              </a:rPr>
              <a:t>Options available for IAP measurement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18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28600"/>
            <a:ext cx="7458075" cy="865187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IN" sz="4000" b="1" dirty="0" smtClean="0">
                <a:solidFill>
                  <a:srgbClr val="FFFF00"/>
                </a:solidFill>
              </a:rPr>
              <a:t>DIRECT MEASUREMENT </a:t>
            </a:r>
            <a:r>
              <a:rPr lang="en-IN" sz="4000" b="1" dirty="0"/>
              <a:t/>
            </a:r>
            <a:br>
              <a:rPr lang="en-IN" sz="4000" b="1" dirty="0"/>
            </a:br>
            <a:r>
              <a:rPr lang="en-US" sz="4000" b="1" dirty="0" smtClean="0">
                <a:solidFill>
                  <a:srgbClr val="FFFF00"/>
                </a:solidFill>
              </a:rPr>
              <a:t/>
            </a:r>
            <a:br>
              <a:rPr lang="en-US" sz="4000" b="1" dirty="0" smtClean="0">
                <a:solidFill>
                  <a:srgbClr val="FFFF00"/>
                </a:solidFill>
              </a:rPr>
            </a:b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8229600" cy="4378325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IN" sz="3200" dirty="0" smtClean="0"/>
              <a:t>Intraperitoneal catheter inserted for </a:t>
            </a:r>
          </a:p>
          <a:p>
            <a:pPr marL="457200" lvl="1" indent="0">
              <a:buNone/>
            </a:pPr>
            <a:r>
              <a:rPr lang="en-IN" sz="3200" dirty="0" smtClean="0"/>
              <a:t>        ascites drainage</a:t>
            </a:r>
          </a:p>
          <a:p>
            <a:pPr marL="457200" lvl="1" indent="0">
              <a:buNone/>
            </a:pPr>
            <a:r>
              <a:rPr lang="en-IN" sz="3200" dirty="0" smtClean="0"/>
              <a:t>        peritoneal dialysis</a:t>
            </a:r>
          </a:p>
          <a:p>
            <a:pPr marL="457200" lvl="1" indent="0">
              <a:buNone/>
            </a:pPr>
            <a:endParaRPr lang="en-IN" sz="32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IN" sz="3200" dirty="0" smtClean="0"/>
              <a:t>Intraperitoneal pressure transducer</a:t>
            </a:r>
          </a:p>
          <a:p>
            <a:pPr marL="457200" lvl="1" indent="0">
              <a:buNone/>
            </a:pPr>
            <a:r>
              <a:rPr lang="en-IN" sz="3200" dirty="0" smtClean="0"/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sz="3200" dirty="0" smtClean="0"/>
              <a:t>During laparoscopic surgery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1143000"/>
          </a:xfrm>
        </p:spPr>
        <p:txBody>
          <a:bodyPr/>
          <a:lstStyle/>
          <a:p>
            <a:r>
              <a:rPr lang="en-IN" dirty="0" smtClean="0"/>
              <a:t/>
            </a:r>
            <a:br>
              <a:rPr lang="en-IN" dirty="0" smtClean="0"/>
            </a:br>
            <a:r>
              <a:rPr lang="en-IN" sz="4000" b="1" dirty="0" smtClean="0">
                <a:solidFill>
                  <a:srgbClr val="FFFF00"/>
                </a:solidFill>
              </a:rPr>
              <a:t>INDIRECT</a:t>
            </a:r>
            <a:r>
              <a:rPr lang="en-IN" sz="4000" b="1" dirty="0">
                <a:solidFill>
                  <a:srgbClr val="FFFF00"/>
                </a:solidFill>
              </a:rPr>
              <a:t> MEASUREMENT</a:t>
            </a:r>
            <a:r>
              <a:rPr lang="en-IN" dirty="0" smtClean="0"/>
              <a:t/>
            </a:r>
            <a:br>
              <a:rPr lang="en-IN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229600" cy="5257800"/>
          </a:xfrm>
        </p:spPr>
        <p:txBody>
          <a:bodyPr/>
          <a:lstStyle/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3200" dirty="0" smtClean="0"/>
              <a:t>Intra-vesical pressure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3200" dirty="0" smtClean="0"/>
              <a:t>Intra-gastric pressure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3200" dirty="0" smtClean="0"/>
              <a:t>Inferior </a:t>
            </a:r>
            <a:r>
              <a:rPr lang="en-IN" sz="3200" dirty="0"/>
              <a:t>vena </a:t>
            </a:r>
            <a:r>
              <a:rPr lang="en-IN" sz="3200" dirty="0" smtClean="0"/>
              <a:t>cava                          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3200" dirty="0" smtClean="0"/>
              <a:t>Airway pressure </a:t>
            </a:r>
            <a:r>
              <a:rPr lang="en-IN" sz="3200" dirty="0"/>
              <a:t>measurements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3200" dirty="0" smtClean="0"/>
              <a:t>Rectal pressure </a:t>
            </a:r>
            <a:endParaRPr lang="en-IN" sz="3200" dirty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N" sz="3200" dirty="0" smtClean="0"/>
              <a:t>Intra-uterine pressure</a:t>
            </a:r>
            <a:endParaRPr lang="en-IN" sz="3200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64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7696200" cy="941387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FFF00"/>
                </a:solidFill>
              </a:rPr>
              <a:t>WHAT WE PREFERRED ???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199"/>
            <a:ext cx="8229600" cy="3276601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Intra-vesical pressure (IVP) monitoring through Foley's manometer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99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7813"/>
            <a:ext cx="7391400" cy="560387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FFF00"/>
                </a:solidFill>
              </a:rPr>
              <a:t>Why </a:t>
            </a:r>
            <a:r>
              <a:rPr lang="en-US" sz="4000" b="1" dirty="0">
                <a:solidFill>
                  <a:srgbClr val="FFFF00"/>
                </a:solidFill>
              </a:rPr>
              <a:t>IVP???</a:t>
            </a:r>
            <a:endParaRPr lang="en-IN" sz="40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52600"/>
            <a:ext cx="8262937" cy="4724400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</a:rPr>
              <a:t>Validated and widely accepted for 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</a:rPr>
              <a:t>clinical </a:t>
            </a:r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</a:rPr>
              <a:t>use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US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342900" lvl="1" indent="-342900">
              <a:buClr>
                <a:schemeClr val="hlink"/>
              </a:buClr>
              <a:buSzPct val="90000"/>
              <a:buBlip>
                <a:blip r:embed="rId2"/>
              </a:buBlip>
            </a:pPr>
            <a:r>
              <a:rPr lang="en-US" sz="24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Feasible at 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ICU and normal ward for quick assessment </a:t>
            </a:r>
            <a:endParaRPr lang="en-US" sz="2400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1" indent="-342900">
              <a:buClr>
                <a:schemeClr val="hlink"/>
              </a:buClr>
              <a:buSzPct val="90000"/>
              <a:buBlip>
                <a:blip r:embed="rId2"/>
              </a:buBlip>
            </a:pPr>
            <a:endParaRPr lang="en-US" sz="2400" dirty="0" smtClean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1" indent="-342900">
              <a:buClr>
                <a:schemeClr val="hlink"/>
              </a:buClr>
              <a:buSzPct val="90000"/>
              <a:buBlip>
                <a:blip r:embed="rId2"/>
              </a:buBlip>
            </a:pPr>
            <a:r>
              <a:rPr lang="en-IN" sz="2400" dirty="0" smtClean="0">
                <a:solidFill>
                  <a:schemeClr val="tx1">
                    <a:lumMod val="95000"/>
                  </a:schemeClr>
                </a:solidFill>
              </a:rPr>
              <a:t>Compliant Bladder wall functions </a:t>
            </a:r>
            <a:r>
              <a:rPr lang="en-IN" sz="2400" dirty="0">
                <a:solidFill>
                  <a:schemeClr val="tx1">
                    <a:lumMod val="95000"/>
                  </a:schemeClr>
                </a:solidFill>
              </a:rPr>
              <a:t>as passive reservoir and transducer of </a:t>
            </a:r>
            <a:r>
              <a:rPr lang="en-IN" sz="2400" dirty="0" smtClean="0">
                <a:solidFill>
                  <a:schemeClr val="tx1">
                    <a:lumMod val="95000"/>
                  </a:schemeClr>
                </a:solidFill>
              </a:rPr>
              <a:t>IAP </a:t>
            </a:r>
          </a:p>
          <a:p>
            <a:pPr marL="342900" lvl="1" indent="-342900">
              <a:buClr>
                <a:schemeClr val="hlink"/>
              </a:buClr>
              <a:buSzPct val="90000"/>
              <a:buBlip>
                <a:blip r:embed="rId2"/>
              </a:buBlip>
            </a:pPr>
            <a:endParaRPr lang="en-IN" sz="2400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en-US" sz="1600" i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1600" i="1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1600" i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1600" i="1" dirty="0" smtClean="0">
                <a:solidFill>
                  <a:srgbClr val="FFFF00"/>
                </a:solidFill>
              </a:rPr>
              <a:t>IVP measurements </a:t>
            </a:r>
            <a:r>
              <a:rPr lang="en-US" sz="1600" i="1" dirty="0">
                <a:solidFill>
                  <a:srgbClr val="FFFF00"/>
                </a:solidFill>
              </a:rPr>
              <a:t>may not accurately reflect intra-abdominal pressure </a:t>
            </a:r>
            <a:r>
              <a:rPr lang="en-US" sz="1600" i="1" dirty="0" smtClean="0">
                <a:solidFill>
                  <a:srgbClr val="FFFF00"/>
                </a:solidFill>
              </a:rPr>
              <a:t>in neurogenic bladder</a:t>
            </a:r>
            <a:r>
              <a:rPr lang="en-US" sz="1600" i="1" dirty="0">
                <a:solidFill>
                  <a:srgbClr val="FFFF00"/>
                </a:solidFill>
              </a:rPr>
              <a:t>, abdominal </a:t>
            </a:r>
            <a:r>
              <a:rPr lang="en-US" sz="1600" i="1" dirty="0" smtClean="0">
                <a:solidFill>
                  <a:srgbClr val="FFFF00"/>
                </a:solidFill>
              </a:rPr>
              <a:t>packing </a:t>
            </a:r>
            <a:r>
              <a:rPr lang="en-US" sz="1600" i="1" dirty="0">
                <a:solidFill>
                  <a:srgbClr val="FFFF00"/>
                </a:solidFill>
              </a:rPr>
              <a:t>or </a:t>
            </a:r>
            <a:r>
              <a:rPr lang="en-US" sz="1600" i="1" dirty="0" smtClean="0">
                <a:solidFill>
                  <a:srgbClr val="FFFF00"/>
                </a:solidFill>
              </a:rPr>
              <a:t>adhesions</a:t>
            </a:r>
            <a:endParaRPr lang="en-IN" sz="1600" i="1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7924800" cy="712787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OBJECTIVES OF STUDY</a:t>
            </a:r>
            <a:endParaRPr lang="en-IN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3875"/>
            <a:ext cx="8229600" cy="4606925"/>
          </a:xfrm>
        </p:spPr>
        <p:txBody>
          <a:bodyPr/>
          <a:lstStyle/>
          <a:p>
            <a:pPr lvl="0"/>
            <a:endParaRPr lang="en-US" dirty="0" smtClean="0"/>
          </a:p>
          <a:p>
            <a:pPr marL="0" lvl="0" indent="0" algn="just">
              <a:lnSpc>
                <a:spcPct val="150000"/>
              </a:lnSpc>
              <a:buNone/>
            </a:pPr>
            <a:r>
              <a:rPr lang="en-US" dirty="0" smtClean="0"/>
              <a:t>To measure intra abdominal pressure via IVP monitoring in acute surgical abdomen for early pick up of IAH/ACS</a:t>
            </a:r>
          </a:p>
          <a:p>
            <a:pPr lvl="0"/>
            <a:endParaRPr lang="en-IN" dirty="0" smtClean="0"/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7772400" cy="583055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 METHODOLOGY</a:t>
            </a:r>
            <a:endParaRPr lang="en-IN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3875"/>
            <a:ext cx="8229600" cy="4302125"/>
          </a:xfrm>
        </p:spPr>
        <p:txBody>
          <a:bodyPr/>
          <a:lstStyle/>
          <a:p>
            <a:r>
              <a:rPr lang="en-US" dirty="0" smtClean="0"/>
              <a:t>A Prospective Study planned after ethical clearance</a:t>
            </a:r>
          </a:p>
          <a:p>
            <a:endParaRPr lang="en-US" dirty="0" smtClean="0"/>
          </a:p>
          <a:p>
            <a:r>
              <a:rPr lang="en-US" dirty="0" smtClean="0"/>
              <a:t>30 patients of acute surgical abdomen who were suspected IAH/ACS  selected randomly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7839075" cy="560387"/>
          </a:xfrm>
        </p:spPr>
        <p:txBody>
          <a:bodyPr/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rgbClr val="FFFF00"/>
                </a:solidFill>
              </a:rPr>
              <a:t>INCLUSION CRITERIA</a:t>
            </a:r>
            <a:r>
              <a:rPr lang="en-US" b="1" dirty="0">
                <a:solidFill>
                  <a:srgbClr val="FFFF00"/>
                </a:solidFill>
              </a:rPr>
              <a:t/>
            </a:r>
            <a:br>
              <a:rPr lang="en-US" b="1" dirty="0">
                <a:solidFill>
                  <a:srgbClr val="FFFF00"/>
                </a:solidFill>
              </a:rPr>
            </a:br>
            <a:endParaRPr lang="en-IN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30725"/>
          </a:xfrm>
        </p:spPr>
        <p:txBody>
          <a:bodyPr/>
          <a:lstStyle/>
          <a:p>
            <a:pPr marL="457200" lvl="1" indent="0">
              <a:lnSpc>
                <a:spcPct val="150000"/>
              </a:lnSpc>
              <a:buNone/>
            </a:pPr>
            <a:r>
              <a:rPr lang="en-US" dirty="0" smtClean="0"/>
              <a:t>All admitted patients of acute  abdomen with suspected IAH/ACS due to </a:t>
            </a:r>
            <a:endParaRPr lang="en-IN" dirty="0" smtClean="0"/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/>
              <a:t>Perforation peritonitis </a:t>
            </a:r>
            <a:endParaRPr lang="en-IN" dirty="0" smtClean="0"/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/>
              <a:t>Acute intestinal obstruction</a:t>
            </a:r>
            <a:endParaRPr lang="en-IN" dirty="0" smtClean="0"/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/>
              <a:t>Acute Pancreatitis </a:t>
            </a:r>
            <a:endParaRPr lang="en-IN" dirty="0" smtClean="0"/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/>
              <a:t>Abdominal sepsis/ Septic Shock </a:t>
            </a:r>
            <a:endParaRPr lang="en-IN" dirty="0" smtClean="0"/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/>
              <a:t>Blunt trauma abdomen</a:t>
            </a:r>
          </a:p>
          <a:p>
            <a:pPr lvl="1"/>
            <a:endParaRPr lang="en-US" sz="2400" dirty="0" smtClean="0"/>
          </a:p>
          <a:p>
            <a:endParaRPr lang="en-IN" dirty="0" smtClean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350" y="430434"/>
            <a:ext cx="7645050" cy="560387"/>
          </a:xfrm>
        </p:spPr>
        <p:txBody>
          <a:bodyPr/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rgbClr val="FFFF00"/>
                </a:solidFill>
              </a:rPr>
              <a:t>EXCLUSION CRITERIA</a:t>
            </a:r>
            <a:r>
              <a:rPr lang="en-IN" dirty="0" smtClean="0">
                <a:solidFill>
                  <a:srgbClr val="FFFF00"/>
                </a:solidFill>
              </a:rPr>
              <a:t/>
            </a:r>
            <a:br>
              <a:rPr lang="en-IN" dirty="0" smtClean="0">
                <a:solidFill>
                  <a:srgbClr val="FFFF00"/>
                </a:solidFill>
              </a:rPr>
            </a:br>
            <a:r>
              <a:rPr lang="en-US" b="1" dirty="0" smtClean="0">
                <a:solidFill>
                  <a:srgbClr val="FFFF00"/>
                </a:solidFill>
              </a:rPr>
              <a:t/>
            </a:r>
            <a:br>
              <a:rPr lang="en-US" b="1" dirty="0" smtClean="0">
                <a:solidFill>
                  <a:srgbClr val="FFFF00"/>
                </a:solidFill>
              </a:rPr>
            </a:br>
            <a:endParaRPr lang="en-IN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30725"/>
          </a:xfrm>
        </p:spPr>
        <p:txBody>
          <a:bodyPr/>
          <a:lstStyle/>
          <a:p>
            <a:pPr marL="457200" lvl="1" indent="0">
              <a:buNone/>
            </a:pPr>
            <a:endParaRPr lang="en-US" sz="2400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smtClean="0"/>
              <a:t>Patients in whom Foley’s Catheter cannot be introduced</a:t>
            </a:r>
            <a:endParaRPr lang="en-IN" sz="2000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smtClean="0"/>
              <a:t>Diagnosed patients of non surgical Acute abdomen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smtClean="0"/>
              <a:t>Acute renal failure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smtClean="0"/>
              <a:t>Chronic renal failure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smtClean="0"/>
              <a:t>Abdominal packing or adhesions</a:t>
            </a:r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40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7772400" cy="1066800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PARAMETERS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/>
              <a:t>Intra-Vesical Pressure (IVP)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/>
              <a:t>Abdominal perfusion pressure (APP)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/>
              <a:t>CT Scan criteria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86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7467600" cy="9144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IVP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562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effectLst/>
              </a:rPr>
              <a:t>Foley Manometer </a:t>
            </a:r>
            <a:r>
              <a:rPr lang="en-US" sz="2800" dirty="0" smtClean="0">
                <a:effectLst/>
              </a:rPr>
              <a:t>method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effectLst/>
              </a:rPr>
              <a:t>The </a:t>
            </a:r>
            <a:r>
              <a:rPr lang="en-US" sz="2000" dirty="0">
                <a:effectLst/>
              </a:rPr>
              <a:t>measuring tube </a:t>
            </a:r>
            <a:r>
              <a:rPr lang="en-US" sz="2000" dirty="0" smtClean="0">
                <a:effectLst/>
              </a:rPr>
              <a:t>inserted </a:t>
            </a:r>
            <a:r>
              <a:rPr lang="en-US" sz="2000" dirty="0">
                <a:effectLst/>
              </a:rPr>
              <a:t>between </a:t>
            </a:r>
            <a:r>
              <a:rPr lang="en-US" sz="2000" dirty="0" smtClean="0">
                <a:effectLst/>
              </a:rPr>
              <a:t>the catheter </a:t>
            </a:r>
            <a:r>
              <a:rPr lang="en-US" sz="2000" dirty="0">
                <a:effectLst/>
              </a:rPr>
              <a:t>and the collecting </a:t>
            </a:r>
            <a:r>
              <a:rPr lang="en-US" sz="2000" dirty="0" smtClean="0">
                <a:effectLst/>
              </a:rPr>
              <a:t>bag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effectLst/>
              </a:rPr>
              <a:t> </a:t>
            </a:r>
            <a:r>
              <a:rPr lang="en-US" sz="2000" dirty="0">
                <a:effectLst/>
              </a:rPr>
              <a:t>The tube </a:t>
            </a:r>
            <a:r>
              <a:rPr lang="en-US" sz="2000" dirty="0" smtClean="0">
                <a:effectLst/>
              </a:rPr>
              <a:t>elevated </a:t>
            </a:r>
            <a:r>
              <a:rPr lang="en-US" sz="2000" dirty="0">
                <a:effectLst/>
              </a:rPr>
              <a:t>with the base at the symphysis </a:t>
            </a:r>
            <a:r>
              <a:rPr lang="en-US" sz="2000" dirty="0" smtClean="0">
                <a:effectLst/>
              </a:rPr>
              <a:t>pubis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smtClean="0"/>
              <a:t>Maximum </a:t>
            </a:r>
            <a:r>
              <a:rPr lang="en-US" sz="2000" dirty="0"/>
              <a:t>bladder  instillation- 20-25 mL of sterile saline </a:t>
            </a:r>
            <a:endParaRPr lang="en-US" sz="2800" dirty="0" smtClean="0">
              <a:effectLst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 smtClean="0">
                <a:effectLst/>
              </a:rPr>
              <a:t>The IAP/IVP</a:t>
            </a:r>
          </a:p>
          <a:p>
            <a:pPr marL="685800"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effectLst/>
              </a:rPr>
              <a:t>Expressed in </a:t>
            </a:r>
            <a:r>
              <a:rPr lang="en-US" sz="2000" dirty="0">
                <a:effectLst/>
              </a:rPr>
              <a:t>millimeters of mercury (mm Hg) </a:t>
            </a:r>
            <a:endParaRPr lang="en-US" sz="2000" dirty="0" smtClean="0">
              <a:effectLst/>
            </a:endParaRPr>
          </a:p>
          <a:p>
            <a:pPr marL="685800"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effectLst/>
              </a:rPr>
              <a:t>Measured at </a:t>
            </a:r>
            <a:r>
              <a:rPr lang="en-US" sz="2000" dirty="0">
                <a:effectLst/>
              </a:rPr>
              <a:t>end-expiration in the complete supine </a:t>
            </a:r>
            <a:r>
              <a:rPr lang="en-US" sz="2000" dirty="0" smtClean="0">
                <a:effectLst/>
              </a:rPr>
              <a:t>position</a:t>
            </a:r>
          </a:p>
          <a:p>
            <a:pPr marL="685800"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effectLst/>
              </a:rPr>
              <a:t> After ensuring </a:t>
            </a:r>
            <a:r>
              <a:rPr lang="en-US" sz="2000" dirty="0">
                <a:effectLst/>
              </a:rPr>
              <a:t>that abdominal muscle contractions are absent </a:t>
            </a:r>
            <a:endParaRPr lang="en-US" sz="2000" dirty="0" smtClean="0">
              <a:effectLst/>
            </a:endParaRPr>
          </a:p>
          <a:p>
            <a:pPr marL="685800"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effectLst/>
              </a:rPr>
              <a:t>And that </a:t>
            </a:r>
            <a:r>
              <a:rPr lang="en-US" sz="2000" dirty="0">
                <a:effectLst/>
              </a:rPr>
              <a:t>the transducer zeroed at the level of the </a:t>
            </a:r>
            <a:r>
              <a:rPr lang="en-US" sz="2000" dirty="0" smtClean="0">
                <a:effectLst/>
              </a:rPr>
              <a:t>mid-axillary line</a:t>
            </a:r>
            <a:endParaRPr lang="en-US" sz="2000" dirty="0">
              <a:effectLst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38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25413"/>
            <a:ext cx="7696200" cy="788987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APP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800" dirty="0" smtClean="0">
              <a:effectLst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effectLst/>
              </a:rPr>
              <a:t> APP </a:t>
            </a:r>
            <a:r>
              <a:rPr lang="en-US" sz="2800" dirty="0">
                <a:effectLst/>
              </a:rPr>
              <a:t>= MAP – </a:t>
            </a:r>
            <a:r>
              <a:rPr lang="en-US" sz="2800" dirty="0" smtClean="0">
                <a:effectLst/>
              </a:rPr>
              <a:t>IAP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effectLst/>
              </a:rPr>
              <a:t>More accurate </a:t>
            </a:r>
            <a:r>
              <a:rPr lang="en-US" dirty="0">
                <a:effectLst/>
              </a:rPr>
              <a:t>predictor of visceral perfusion </a:t>
            </a:r>
            <a:endParaRPr lang="en-US" dirty="0" smtClean="0">
              <a:effectLst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effectLst/>
              </a:rPr>
              <a:t>A potential </a:t>
            </a:r>
            <a:r>
              <a:rPr lang="en-US" dirty="0">
                <a:effectLst/>
              </a:rPr>
              <a:t>endpoint for </a:t>
            </a:r>
            <a:r>
              <a:rPr lang="en-US" dirty="0" smtClean="0">
                <a:effectLst/>
              </a:rPr>
              <a:t>resuscitation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76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848600" cy="1169987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FFF00"/>
                </a:solidFill>
              </a:rPr>
              <a:t> CT SCAN CRITERIA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62400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US" sz="2000" dirty="0" smtClean="0">
              <a:effectLst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effectLst/>
              </a:rPr>
              <a:t>Elevated Diaphragm                    Compression </a:t>
            </a:r>
            <a:r>
              <a:rPr lang="en-US" sz="2000" dirty="0">
                <a:effectLst/>
              </a:rPr>
              <a:t>IVC and Renal </a:t>
            </a:r>
            <a:r>
              <a:rPr lang="en-US" sz="2000" dirty="0" smtClean="0">
                <a:effectLst/>
              </a:rPr>
              <a:t>Vein</a:t>
            </a:r>
          </a:p>
          <a:p>
            <a:pPr>
              <a:lnSpc>
                <a:spcPct val="150000"/>
              </a:lnSpc>
            </a:pPr>
            <a:r>
              <a:rPr lang="en-US" sz="2000" dirty="0" err="1" smtClean="0">
                <a:effectLst/>
              </a:rPr>
              <a:t>Hemo</a:t>
            </a:r>
            <a:r>
              <a:rPr lang="en-US" sz="2000" dirty="0" smtClean="0">
                <a:effectLst/>
              </a:rPr>
              <a:t>-peritoneum</a:t>
            </a:r>
            <a:r>
              <a:rPr lang="en-US" sz="2000" dirty="0">
                <a:effectLst/>
              </a:rPr>
              <a:t>/ </a:t>
            </a:r>
            <a:r>
              <a:rPr lang="en-US" sz="2000" dirty="0" smtClean="0">
                <a:effectLst/>
              </a:rPr>
              <a:t>Ascites            Small-Bowel </a:t>
            </a:r>
            <a:r>
              <a:rPr lang="en-US" sz="2000" dirty="0">
                <a:effectLst/>
              </a:rPr>
              <a:t>Dilatation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effectLst/>
              </a:rPr>
              <a:t> Round </a:t>
            </a:r>
            <a:r>
              <a:rPr lang="en-US" sz="2000" dirty="0">
                <a:effectLst/>
              </a:rPr>
              <a:t>Belly </a:t>
            </a:r>
            <a:r>
              <a:rPr lang="en-US" sz="2000" dirty="0" smtClean="0">
                <a:effectLst/>
              </a:rPr>
              <a:t>Sign1                       Bilateral </a:t>
            </a:r>
            <a:r>
              <a:rPr lang="en-US" sz="2000" dirty="0">
                <a:effectLst/>
              </a:rPr>
              <a:t>Inguinal Herniation</a:t>
            </a:r>
            <a:endParaRPr lang="en-US" sz="2000" dirty="0" smtClean="0">
              <a:effectLst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effectLst/>
              </a:rPr>
              <a:t>Shock Bowel 2                             Gastric Distention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effectLst/>
              </a:rPr>
              <a:t>Mosaic liver perfusion </a:t>
            </a:r>
            <a:r>
              <a:rPr lang="en-US" sz="2000" dirty="0" smtClean="0">
                <a:effectLst/>
              </a:rPr>
              <a:t>with trauma</a:t>
            </a:r>
          </a:p>
          <a:p>
            <a:pPr>
              <a:lnSpc>
                <a:spcPct val="150000"/>
              </a:lnSpc>
            </a:pPr>
            <a:endParaRPr lang="en-US" sz="2000" dirty="0">
              <a:effectLst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000" dirty="0" smtClean="0">
              <a:effectLst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12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4400" b="1" dirty="0" smtClean="0"/>
          </a:p>
          <a:p>
            <a:pPr marL="0" indent="0" algn="ctr">
              <a:buNone/>
            </a:pPr>
            <a:endParaRPr lang="en-US" sz="4400" b="1" dirty="0"/>
          </a:p>
          <a:p>
            <a:pPr marL="0" indent="0" algn="ctr">
              <a:buNone/>
            </a:pPr>
            <a:r>
              <a:rPr lang="en-US" sz="4400" b="1" dirty="0" smtClean="0"/>
              <a:t>OBSERVATION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48988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543800" cy="1017587"/>
          </a:xfrm>
        </p:spPr>
        <p:txBody>
          <a:bodyPr/>
          <a:lstStyle/>
          <a:p>
            <a:r>
              <a:rPr lang="en-US" sz="4000" b="1" dirty="0">
                <a:solidFill>
                  <a:srgbClr val="FFFF00"/>
                </a:solidFill>
              </a:rPr>
              <a:t>AGE AND SEX 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8370701"/>
              </p:ext>
            </p:extLst>
          </p:nvPr>
        </p:nvGraphicFramePr>
        <p:xfrm>
          <a:off x="533400" y="1447800"/>
          <a:ext cx="8229600" cy="5214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6858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Age</a:t>
                      </a:r>
                      <a:endParaRPr lang="en-IN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Male</a:t>
                      </a:r>
                    </a:p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IN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Female</a:t>
                      </a:r>
                    </a:p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IN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Chi 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square</a:t>
                      </a:r>
                    </a:p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IN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 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value</a:t>
                      </a:r>
                    </a:p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IN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b"/>
                </a:tc>
              </a:tr>
              <a:tr h="6858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10-20</a:t>
                      </a:r>
                      <a:endParaRPr lang="en-IN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4(13.3)</a:t>
                      </a:r>
                      <a:endParaRPr lang="en-IN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1(3.3)</a:t>
                      </a:r>
                      <a:endParaRPr lang="en-IN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2400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2400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2.38</a:t>
                      </a:r>
                      <a:endParaRPr lang="en-IN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   0.67</a:t>
                      </a:r>
                      <a:endParaRPr lang="en-IN" sz="20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endParaRPr lang="en-US" sz="2400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21-30</a:t>
                      </a:r>
                      <a:endParaRPr lang="en-IN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8(26.7)</a:t>
                      </a:r>
                      <a:endParaRPr lang="en-IN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4(13.3)</a:t>
                      </a:r>
                      <a:endParaRPr lang="en-IN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31-40</a:t>
                      </a:r>
                      <a:endParaRPr lang="en-IN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5(16.7)</a:t>
                      </a:r>
                      <a:endParaRPr lang="en-IN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1(3.3)</a:t>
                      </a:r>
                      <a:endParaRPr lang="en-IN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41-50</a:t>
                      </a:r>
                      <a:endParaRPr lang="en-IN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3(10.0)</a:t>
                      </a:r>
                      <a:endParaRPr lang="en-IN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3(10.0)</a:t>
                      </a:r>
                      <a:endParaRPr lang="en-IN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&gt;50</a:t>
                      </a:r>
                      <a:endParaRPr lang="en-IN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1(3.3)</a:t>
                      </a:r>
                      <a:endParaRPr lang="en-IN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0(0.0)</a:t>
                      </a:r>
                      <a:endParaRPr lang="en-IN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Total</a:t>
                      </a:r>
                      <a:endParaRPr lang="en-IN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21(70.0)</a:t>
                      </a:r>
                      <a:endParaRPr lang="en-IN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9(30.0)</a:t>
                      </a:r>
                      <a:endParaRPr lang="en-IN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94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152400"/>
            <a:ext cx="7839075" cy="865187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CAUSE &amp; RISK FACTORS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1497859"/>
              </p:ext>
            </p:extLst>
          </p:nvPr>
        </p:nvGraphicFramePr>
        <p:xfrm>
          <a:off x="457200" y="1600200"/>
          <a:ext cx="8229600" cy="453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1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FFFF00"/>
                </a:solidFill>
              </a:rPr>
              <a:t>PRESENTATION- ACUTE PAIN </a:t>
            </a:r>
            <a:endParaRPr lang="en-US" sz="4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2964569"/>
              </p:ext>
            </p:extLst>
          </p:nvPr>
        </p:nvGraphicFramePr>
        <p:xfrm>
          <a:off x="457200" y="1905000"/>
          <a:ext cx="82296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839075" cy="865187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OTHER SYMPTOMS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8621241"/>
              </p:ext>
            </p:extLst>
          </p:nvPr>
        </p:nvGraphicFramePr>
        <p:xfrm>
          <a:off x="457200" y="1600200"/>
          <a:ext cx="82296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63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839075" cy="788987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VITAL STATUS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3001678"/>
              </p:ext>
            </p:extLst>
          </p:nvPr>
        </p:nvGraphicFramePr>
        <p:xfrm>
          <a:off x="685795" y="1828796"/>
          <a:ext cx="7924804" cy="48006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80772"/>
                <a:gridCol w="1980772"/>
                <a:gridCol w="1981630"/>
                <a:gridCol w="1981630"/>
              </a:tblGrid>
              <a:tr h="4753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981200" algn="l"/>
                        </a:tabLst>
                      </a:pPr>
                      <a:r>
                        <a:rPr lang="en-US" sz="1400" dirty="0">
                          <a:effectLst/>
                        </a:rPr>
                        <a:t>Variable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981200" algn="l"/>
                        </a:tabLst>
                      </a:pPr>
                      <a:r>
                        <a:rPr lang="en-US" sz="1400">
                          <a:effectLst/>
                        </a:rPr>
                        <a:t>Total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981200" algn="l"/>
                        </a:tabLst>
                      </a:pPr>
                      <a:r>
                        <a:rPr lang="en-US" sz="1400">
                          <a:effectLst/>
                        </a:rPr>
                        <a:t>IAH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981200" algn="l"/>
                        </a:tabLst>
                      </a:pPr>
                      <a:r>
                        <a:rPr lang="en-US" sz="1400" dirty="0">
                          <a:effectLst/>
                        </a:rPr>
                        <a:t>ACS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</a:tr>
              <a:tr h="8836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Pulse/ min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112.60±17.45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981200" algn="l"/>
                        </a:tabLs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112.0±17.6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981200" algn="l"/>
                        </a:tabLs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981200" algn="l"/>
                        </a:tabLst>
                      </a:pPr>
                      <a:r>
                        <a:rPr lang="en-US" sz="1200">
                          <a:effectLst/>
                        </a:rPr>
                        <a:t>125.3±22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</a:tr>
              <a:tr h="8836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Systolic BP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111.87±19.64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981200" algn="l"/>
                        </a:tabLs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109.6±18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981200" algn="l"/>
                        </a:tabLs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981200" algn="l"/>
                        </a:tabLst>
                      </a:pPr>
                      <a:r>
                        <a:rPr lang="en-US" sz="1200">
                          <a:effectLst/>
                        </a:rPr>
                        <a:t>100±30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</a:tr>
              <a:tr h="8836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Diastolic BP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68.07±13.51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981200" algn="l"/>
                        </a:tabLs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68±12.6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981200" algn="l"/>
                        </a:tabLs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981200" algn="l"/>
                        </a:tabLst>
                      </a:pPr>
                      <a:r>
                        <a:rPr lang="en-US" sz="1200">
                          <a:effectLst/>
                        </a:rPr>
                        <a:t>56±19.6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</a:tr>
              <a:tr h="8836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RR /min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22.80±3.43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981200" algn="l"/>
                        </a:tabLs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23.3±3.2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981200" algn="l"/>
                        </a:tabLs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24±6.9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981200" algn="l"/>
                        </a:tabLs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</a:tr>
              <a:tr h="7904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Temp/ .F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99.81±1.32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--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48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839075" cy="941387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STATUS OF ABDOMEN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9480859"/>
              </p:ext>
            </p:extLst>
          </p:nvPr>
        </p:nvGraphicFramePr>
        <p:xfrm>
          <a:off x="457200" y="1600200"/>
          <a:ext cx="8229600" cy="453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95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839075" cy="821835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BLOOD </a:t>
            </a:r>
            <a:r>
              <a:rPr lang="en-US" b="1" dirty="0" smtClean="0">
                <a:solidFill>
                  <a:srgbClr val="FFFF00"/>
                </a:solidFill>
              </a:rPr>
              <a:t>ANALYSIS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7726922"/>
              </p:ext>
            </p:extLst>
          </p:nvPr>
        </p:nvGraphicFramePr>
        <p:xfrm>
          <a:off x="457200" y="1600200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137160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2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Variable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2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IAH (≥12 mmHg IAP)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2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ACS(≥20 mmHg IAP)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2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Normal (&lt;12mmHg IAP)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Mean </a:t>
                      </a:r>
                      <a:r>
                        <a:rPr lang="en-US" sz="20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S.Urea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86.1 ±23.89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102.3±19.17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  <a:spcAft>
                          <a:spcPts val="20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52+14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Mean </a:t>
                      </a:r>
                      <a:r>
                        <a:rPr lang="en-US" sz="20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S.Creatinine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3.4±1.67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3.95±0.55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  <a:spcAft>
                          <a:spcPts val="20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1.38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+.38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05000" y="5953780"/>
            <a:ext cx="5486400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FF00"/>
                </a:solidFill>
              </a:rPr>
              <a:t>    Early renal compromise </a:t>
            </a:r>
            <a:endParaRPr lang="en-IN" sz="2800" b="1" i="1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48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839075" cy="937068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effectLst/>
              </a:rPr>
              <a:t/>
            </a:r>
            <a:br>
              <a:rPr lang="en-US" b="1" dirty="0" smtClean="0">
                <a:solidFill>
                  <a:srgbClr val="FFFF00"/>
                </a:solidFill>
                <a:effectLst/>
              </a:rPr>
            </a:br>
            <a:r>
              <a:rPr lang="en-US" b="1" dirty="0" smtClean="0">
                <a:solidFill>
                  <a:srgbClr val="FFFF00"/>
                </a:solidFill>
                <a:effectLst/>
              </a:rPr>
              <a:t>IAP ( mm/Hg)</a:t>
            </a:r>
            <a:r>
              <a:rPr lang="en-US" dirty="0" smtClean="0">
                <a:solidFill>
                  <a:srgbClr val="FFFF00"/>
                </a:solidFill>
                <a:effectLst/>
              </a:rPr>
              <a:t/>
            </a:r>
            <a:br>
              <a:rPr lang="en-US" dirty="0" smtClean="0">
                <a:solidFill>
                  <a:srgbClr val="FFFF00"/>
                </a:solidFill>
                <a:effectLst/>
              </a:rPr>
            </a:br>
            <a:endParaRPr lang="en-US" dirty="0">
              <a:solidFill>
                <a:srgbClr val="FFFF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9853964"/>
              </p:ext>
            </p:extLst>
          </p:nvPr>
        </p:nvGraphicFramePr>
        <p:xfrm>
          <a:off x="685794" y="1752600"/>
          <a:ext cx="7696206" cy="48166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9458"/>
                <a:gridCol w="1099458"/>
                <a:gridCol w="1099458"/>
                <a:gridCol w="1099458"/>
                <a:gridCol w="1099458"/>
                <a:gridCol w="1099458"/>
                <a:gridCol w="1099458"/>
              </a:tblGrid>
              <a:tr h="3512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effectLst/>
                        </a:rPr>
                        <a:t>Number</a:t>
                      </a:r>
                      <a:r>
                        <a:rPr lang="en-US" sz="1100" dirty="0" smtClean="0">
                          <a:effectLst/>
                        </a:rPr>
                        <a:t> of patients</a:t>
                      </a:r>
                      <a:endParaRPr lang="en-US" sz="105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Mean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SD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F </a:t>
                      </a:r>
                      <a:r>
                        <a:rPr lang="en-US" sz="1200" dirty="0" smtClean="0">
                          <a:effectLst/>
                        </a:rPr>
                        <a:t>value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 value </a:t>
                      </a: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51248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 Day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13.36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4.20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0.34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0.96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12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13.11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4.19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12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13.35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4.14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12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13.27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4.13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1248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 Day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12.92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3.89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0.82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12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12.51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3.76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12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12.29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3.88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12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12.58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3.81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1248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3Day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11.15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3.41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12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10.70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3.94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12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10.83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3.97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0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10.90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3.74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077200" cy="762000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>
                <a:solidFill>
                  <a:srgbClr val="FFFF00"/>
                </a:solidFill>
              </a:rPr>
              <a:t>IAP ACCORDING TO WSACS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3965944"/>
              </p:ext>
            </p:extLst>
          </p:nvPr>
        </p:nvGraphicFramePr>
        <p:xfrm>
          <a:off x="381000" y="2133599"/>
          <a:ext cx="84582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819400"/>
                <a:gridCol w="2819400"/>
              </a:tblGrid>
              <a:tr h="98063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GRADE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IAP(mm of Hg)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Frequency%</a:t>
                      </a:r>
                      <a:endParaRPr lang="en-IN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40691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US" sz="2000" b="1" i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en-IN" sz="1800" b="1" i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US" sz="2000" b="1" i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12-15</a:t>
                      </a:r>
                      <a:endParaRPr lang="en-IN" sz="1800" b="1" i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US" sz="2000" b="1" i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26.6</a:t>
                      </a:r>
                      <a:endParaRPr lang="en-IN" sz="1800" b="1" i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40691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US" sz="2000" b="1" i="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II</a:t>
                      </a:r>
                      <a:endParaRPr lang="en-IN" sz="1800" b="1" i="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US" sz="2000" b="1" i="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16-20</a:t>
                      </a:r>
                      <a:endParaRPr lang="en-IN" sz="1800" b="1" i="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US" sz="2000" b="1" i="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33.3</a:t>
                      </a:r>
                      <a:endParaRPr lang="en-IN" sz="1800" b="1" i="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40691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US" sz="2000" b="1" i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III</a:t>
                      </a:r>
                      <a:endParaRPr lang="en-IN" sz="1800" b="1" i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US" sz="2000" b="1" i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21-25</a:t>
                      </a:r>
                      <a:endParaRPr lang="en-IN" sz="1800" b="1" i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US" sz="2000" b="1" i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en-IN" sz="1800" b="1" i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40691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US" sz="2000" i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IV</a:t>
                      </a:r>
                      <a:endParaRPr lang="en-IN" sz="1800" i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US" sz="2000" i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≥25</a:t>
                      </a:r>
                      <a:endParaRPr lang="en-IN" sz="1800" i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US" sz="2000" i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IN" sz="1800" i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71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788987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effectLst/>
              </a:rPr>
              <a:t> PATTERN OF IAP (mm/Hg)</a:t>
            </a:r>
            <a:r>
              <a:rPr lang="en-US" b="1" dirty="0" smtClean="0">
                <a:effectLst/>
              </a:rPr>
              <a:t>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2277557"/>
              </p:ext>
            </p:extLst>
          </p:nvPr>
        </p:nvGraphicFramePr>
        <p:xfrm>
          <a:off x="685800" y="1600200"/>
          <a:ext cx="7848598" cy="51053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9951"/>
                <a:gridCol w="593153"/>
                <a:gridCol w="593153"/>
                <a:gridCol w="593153"/>
                <a:gridCol w="630090"/>
                <a:gridCol w="593153"/>
                <a:gridCol w="593153"/>
                <a:gridCol w="593153"/>
                <a:gridCol w="630090"/>
                <a:gridCol w="593153"/>
                <a:gridCol w="593153"/>
                <a:gridCol w="593153"/>
                <a:gridCol w="630090"/>
              </a:tblGrid>
              <a:tr h="7172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IAH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ACS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Non- IAH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9578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Mean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Pvalue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Pvalue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</a:rPr>
                        <a:t>Pvalue</a:t>
                      </a: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094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9578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0DAY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0hrs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14.73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2.83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0hrs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19.00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2.98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0.74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0hrs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8.72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2.10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0.69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95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14.38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19.73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2.40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8.36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1.65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95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14.52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2.27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20.73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2.68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9.13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95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14.55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2.52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19.82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8.75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1.88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6654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 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13.81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2.23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0.97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19.97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1.97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0.76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8.91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1.94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0.82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95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13.96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18.50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4.24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8.43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1.38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95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13.99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2.66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17.75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4.17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8.48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1.89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95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13.92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2.38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18.91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2.87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8.60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1.71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6654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12.24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2.60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17.05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1.06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0.85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7.79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1.23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0.73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95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11.59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2.92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18.50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4.24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7.28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1.77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95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12.04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3.08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18.50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7.36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1.40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95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11.96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2.82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18.02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2.30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7.47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1.44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21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788987"/>
          </a:xfrm>
        </p:spPr>
        <p:txBody>
          <a:bodyPr/>
          <a:lstStyle/>
          <a:p>
            <a:r>
              <a:rPr lang="en-US" b="1" dirty="0" smtClean="0">
                <a:effectLst/>
              </a:rPr>
              <a:t> </a:t>
            </a:r>
            <a:r>
              <a:rPr lang="en-US" b="1" dirty="0">
                <a:solidFill>
                  <a:srgbClr val="FFFF00"/>
                </a:solidFill>
                <a:effectLst/>
              </a:rPr>
              <a:t>MAP ( </a:t>
            </a:r>
            <a:r>
              <a:rPr lang="en-US" b="1" dirty="0" smtClean="0">
                <a:solidFill>
                  <a:srgbClr val="FFFF00"/>
                </a:solidFill>
                <a:effectLst/>
              </a:rPr>
              <a:t>mm/Hg</a:t>
            </a:r>
            <a:r>
              <a:rPr lang="en-US" b="1" dirty="0">
                <a:solidFill>
                  <a:srgbClr val="FFFF00"/>
                </a:solidFill>
                <a:effectLst/>
              </a:rPr>
              <a:t>)</a:t>
            </a:r>
            <a:endParaRPr lang="en-US" dirty="0">
              <a:solidFill>
                <a:srgbClr val="FFFF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5688707"/>
              </p:ext>
            </p:extLst>
          </p:nvPr>
        </p:nvGraphicFramePr>
        <p:xfrm>
          <a:off x="457200" y="1828800"/>
          <a:ext cx="8229599" cy="48767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3751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 value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P-value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5138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 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0hrs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30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68.77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8.65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0.054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51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69.50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8.85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51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69.33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9.58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51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69.20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8.94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5138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 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70.32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7.36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0.96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51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70.79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8.13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51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70.82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7.40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51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70.64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7.55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5138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72.93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7.47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0.95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51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72.82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7.44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51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73.00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7.79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51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Total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84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72.92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7.48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05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839075" cy="941387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  <a:effectLst/>
              </a:rPr>
              <a:t>APP </a:t>
            </a:r>
            <a:r>
              <a:rPr lang="en-US" b="1" dirty="0" smtClean="0">
                <a:solidFill>
                  <a:srgbClr val="FFFF00"/>
                </a:solidFill>
                <a:effectLst/>
              </a:rPr>
              <a:t>( mm/Hg</a:t>
            </a:r>
            <a:r>
              <a:rPr lang="en-US" b="1" dirty="0">
                <a:solidFill>
                  <a:srgbClr val="FFFF00"/>
                </a:solidFill>
                <a:effectLst/>
              </a:rPr>
              <a:t>)</a:t>
            </a:r>
            <a:endParaRPr lang="en-US" dirty="0">
              <a:solidFill>
                <a:srgbClr val="FFFF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5893584"/>
              </p:ext>
            </p:extLst>
          </p:nvPr>
        </p:nvGraphicFramePr>
        <p:xfrm>
          <a:off x="609598" y="1676397"/>
          <a:ext cx="8001000" cy="49296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3000"/>
                <a:gridCol w="1143000"/>
                <a:gridCol w="1143000"/>
                <a:gridCol w="1143000"/>
                <a:gridCol w="1143000"/>
                <a:gridCol w="1143000"/>
                <a:gridCol w="1143000"/>
              </a:tblGrid>
              <a:tr h="5062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Number of patients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Mean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SD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F </a:t>
                      </a:r>
                      <a:r>
                        <a:rPr lang="en-US" sz="1400" dirty="0" smtClean="0">
                          <a:effectLst/>
                        </a:rPr>
                        <a:t>value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P-value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68623"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0hrs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30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55.41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11.87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0.95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86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56.39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11.60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86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55.99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12.70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86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55.93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11.93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8623"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57.60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9.37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0.93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86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58.28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9.57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86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58.53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9.64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86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58.14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9.42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8623"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3Day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61.78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9.27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86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62.12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9.55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86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16hrs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62.17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10.66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86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Total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84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62.02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9.73</a:t>
                      </a:r>
                      <a:endParaRPr lang="en-US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99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effectLst/>
              </a:rPr>
              <a:t>PATTERN Of APP (mm/Hg</a:t>
            </a:r>
            <a:r>
              <a:rPr lang="en-US" b="1" dirty="0">
                <a:solidFill>
                  <a:srgbClr val="FFFF00"/>
                </a:solidFill>
                <a:effectLst/>
              </a:rPr>
              <a:t>) </a:t>
            </a:r>
            <a:endParaRPr lang="en-US" dirty="0">
              <a:solidFill>
                <a:srgbClr val="FFFF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2974145"/>
              </p:ext>
            </p:extLst>
          </p:nvPr>
        </p:nvGraphicFramePr>
        <p:xfrm>
          <a:off x="457198" y="1447800"/>
          <a:ext cx="8305801" cy="53085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3218"/>
                <a:gridCol w="592705"/>
                <a:gridCol w="503602"/>
                <a:gridCol w="564985"/>
                <a:gridCol w="564985"/>
                <a:gridCol w="601286"/>
                <a:gridCol w="601286"/>
                <a:gridCol w="685109"/>
                <a:gridCol w="685109"/>
                <a:gridCol w="615147"/>
                <a:gridCol w="615147"/>
                <a:gridCol w="701611"/>
                <a:gridCol w="701611"/>
              </a:tblGrid>
              <a:tr h="305131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b"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IAH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ACS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Non -IAH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92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Mean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SD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pvalue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Mean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SD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pvalue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Mean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SD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P-value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b"/>
                </a:tc>
              </a:tr>
              <a:tr h="369251"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 smtClean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   0 </a:t>
                      </a:r>
                      <a:r>
                        <a:rPr lang="en-US" sz="1000" dirty="0">
                          <a:effectLst/>
                        </a:rPr>
                        <a:t>Day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0hrs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53.60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11.01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0.92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0hrs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39.00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11.43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0.97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0hrs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64.50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4.34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0.65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b"/>
                </a:tc>
              </a:tr>
              <a:tr h="3692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54.57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10.66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40.27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11.08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65.42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4.30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92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53.06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10.45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37.60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14.74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66.47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5.11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92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Total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53.76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10.52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Total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38.96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10.91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Total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65.50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4.52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9251"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 smtClean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   1 </a:t>
                      </a:r>
                      <a:r>
                        <a:rPr lang="en-US" sz="1000" dirty="0">
                          <a:effectLst/>
                        </a:rPr>
                        <a:t>Day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55.43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9.39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0.88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45.30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0.71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0.78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64.42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4.45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0.67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b"/>
                </a:tc>
              </a:tr>
              <a:tr h="3692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56.81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10.18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47.00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6.36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63.57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5.35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92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55.26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8.95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48.25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2.90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65.82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6.53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92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Total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55.84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9.36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Total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46.85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3.41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Total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64.65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5.43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9251"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 smtClean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   3Day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59.76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8.98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0.95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53.95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12.37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0.97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67.32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7.13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0.71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b"/>
                </a:tc>
              </a:tr>
              <a:tr h="3692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60.05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8.65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52.00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20.51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68.28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5.35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92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59.08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10.35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50.00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15.56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16hrs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69.54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5.03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92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Total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59.64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9.15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Total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51.98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12.89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Total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68.42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5.73</a:t>
                      </a:r>
                      <a:endParaRPr lang="en-US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54719" marR="54719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8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839075" cy="712787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USG </a:t>
            </a:r>
            <a:r>
              <a:rPr lang="en-US" b="1" dirty="0" smtClean="0">
                <a:solidFill>
                  <a:srgbClr val="FFFF00"/>
                </a:solidFill>
              </a:rPr>
              <a:t>ABDOMEN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0453922"/>
              </p:ext>
            </p:extLst>
          </p:nvPr>
        </p:nvGraphicFramePr>
        <p:xfrm>
          <a:off x="457200" y="1600200"/>
          <a:ext cx="8229600" cy="453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0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229600" cy="914400"/>
          </a:xfrm>
        </p:spPr>
        <p:txBody>
          <a:bodyPr/>
          <a:lstStyle/>
          <a:p>
            <a:r>
              <a:rPr lang="en-US" sz="4000" b="1" dirty="0">
                <a:solidFill>
                  <a:srgbClr val="FFFF00"/>
                </a:solidFill>
              </a:rPr>
              <a:t>CT SCAN FINDINGS </a:t>
            </a:r>
            <a:r>
              <a:rPr lang="en-US" sz="4000" b="1" dirty="0" smtClean="0">
                <a:solidFill>
                  <a:srgbClr val="FFFF00"/>
                </a:solidFill>
              </a:rPr>
              <a:t>IN </a:t>
            </a:r>
            <a:r>
              <a:rPr lang="en-US" sz="4000" b="1" dirty="0">
                <a:solidFill>
                  <a:srgbClr val="FFFF00"/>
                </a:solidFill>
              </a:rPr>
              <a:t>IAH / ACS</a:t>
            </a:r>
            <a:endParaRPr lang="en-US" sz="4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5271834"/>
              </p:ext>
            </p:extLst>
          </p:nvPr>
        </p:nvGraphicFramePr>
        <p:xfrm>
          <a:off x="457200" y="2209800"/>
          <a:ext cx="82296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78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220075" cy="8382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ASSOCIATED ORGAN DYSFUCTIONS 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9818698"/>
              </p:ext>
            </p:extLst>
          </p:nvPr>
        </p:nvGraphicFramePr>
        <p:xfrm>
          <a:off x="381000" y="2057400"/>
          <a:ext cx="84582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5509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29732"/>
            <a:ext cx="7696200" cy="708468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FFF00"/>
                </a:solidFill>
              </a:rPr>
              <a:t>MEDICAL THERAPY</a:t>
            </a:r>
            <a:endParaRPr lang="en-US" sz="4000" b="1" dirty="0">
              <a:solidFill>
                <a:srgbClr val="FFFF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5807363"/>
              </p:ext>
            </p:extLst>
          </p:nvPr>
        </p:nvGraphicFramePr>
        <p:xfrm>
          <a:off x="533400" y="1523999"/>
          <a:ext cx="8305801" cy="51815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52594"/>
                <a:gridCol w="1312055"/>
                <a:gridCol w="1180384"/>
                <a:gridCol w="1180384"/>
                <a:gridCol w="1180384"/>
              </a:tblGrid>
              <a:tr h="8408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Variable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No. of cases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Percent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Chi-square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P-value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</a:tr>
              <a:tr h="4064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Isotonic Crystalloids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47.2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0.00**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64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Hypertonic Crystalloids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20.0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64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Colloids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60.0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408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Colloids with Fursamide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.0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64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Oxygen support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73.3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408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Neuromuscular Blockadge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20.0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69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Prokinetic(motility)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80.0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64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Venovenous Dialysis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3.3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91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3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53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839075" cy="788987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FFF00"/>
                </a:solidFill>
              </a:rPr>
              <a:t>SURGICAL SUPPORT</a:t>
            </a:r>
            <a:endParaRPr lang="en-US" sz="4000" b="1" dirty="0">
              <a:solidFill>
                <a:srgbClr val="FFFF0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3551807"/>
              </p:ext>
            </p:extLst>
          </p:nvPr>
        </p:nvGraphicFramePr>
        <p:xfrm>
          <a:off x="533400" y="1600199"/>
          <a:ext cx="8153398" cy="5105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36319"/>
                <a:gridCol w="826421"/>
                <a:gridCol w="1096886"/>
                <a:gridCol w="1096886"/>
                <a:gridCol w="1096886"/>
              </a:tblGrid>
              <a:tr h="14896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Variable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No. of cases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Percent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Chi-square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P-value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</a:tr>
              <a:tr h="7231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Midline laparotomy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86.7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0.16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0.67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231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Transverse laparotomy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3.3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231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SlAF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231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Open drain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6.6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231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Drain with Lapartomy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26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86.7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9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4400" b="1" dirty="0" smtClean="0"/>
          </a:p>
          <a:p>
            <a:pPr marL="0" indent="0" algn="ctr">
              <a:buNone/>
            </a:pPr>
            <a:endParaRPr lang="en-US" sz="4400" b="1" dirty="0"/>
          </a:p>
          <a:p>
            <a:pPr marL="0" indent="0" algn="ctr">
              <a:buNone/>
            </a:pPr>
            <a:r>
              <a:rPr lang="en-US" sz="4800" b="1" dirty="0" smtClean="0">
                <a:solidFill>
                  <a:srgbClr val="FFFF00"/>
                </a:solidFill>
              </a:rPr>
              <a:t>OUTCOME</a:t>
            </a:r>
            <a:endParaRPr lang="en-US" sz="4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73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5794753"/>
              </p:ext>
            </p:extLst>
          </p:nvPr>
        </p:nvGraphicFramePr>
        <p:xfrm>
          <a:off x="457200" y="1600200"/>
          <a:ext cx="8229600" cy="453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67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583055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COMPLICATIONS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6675136"/>
              </p:ext>
            </p:extLst>
          </p:nvPr>
        </p:nvGraphicFramePr>
        <p:xfrm>
          <a:off x="457200" y="2209800"/>
          <a:ext cx="8534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30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8102083"/>
              </p:ext>
            </p:extLst>
          </p:nvPr>
        </p:nvGraphicFramePr>
        <p:xfrm>
          <a:off x="457200" y="1295400"/>
          <a:ext cx="8305799" cy="5181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9005"/>
                <a:gridCol w="1668702"/>
                <a:gridCol w="1659005"/>
                <a:gridCol w="1659005"/>
                <a:gridCol w="1660082"/>
              </a:tblGrid>
              <a:tr h="8349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806190" algn="l"/>
                        </a:tabLs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806190" algn="l"/>
                        </a:tabLst>
                      </a:pPr>
                      <a:r>
                        <a:rPr lang="en-US" sz="1400" dirty="0" smtClean="0">
                          <a:effectLst/>
                        </a:rPr>
                        <a:t>Variable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806190" algn="l"/>
                        </a:tabLs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806190" algn="l"/>
                        </a:tabLst>
                      </a:pPr>
                      <a:r>
                        <a:rPr lang="en-US" sz="1400" dirty="0" smtClean="0">
                          <a:effectLst/>
                        </a:rPr>
                        <a:t>Total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806190" algn="l"/>
                        </a:tabLs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806190" algn="l"/>
                        </a:tabLst>
                      </a:pPr>
                      <a:r>
                        <a:rPr lang="en-US" sz="1400" dirty="0" smtClean="0">
                          <a:effectLst/>
                        </a:rPr>
                        <a:t>IAH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806190" algn="l"/>
                        </a:tabLs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806190" algn="l"/>
                        </a:tabLst>
                      </a:pPr>
                      <a:r>
                        <a:rPr lang="en-US" sz="1400" dirty="0" smtClean="0">
                          <a:effectLst/>
                        </a:rPr>
                        <a:t>ACS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806190" algn="l"/>
                        </a:tabLs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806190" algn="l"/>
                        </a:tabLst>
                      </a:pPr>
                      <a:r>
                        <a:rPr lang="en-US" sz="1400" dirty="0" smtClean="0">
                          <a:effectLst/>
                        </a:rPr>
                        <a:t>Non </a:t>
                      </a:r>
                      <a:r>
                        <a:rPr lang="en-US" sz="1400" dirty="0">
                          <a:effectLst/>
                        </a:rPr>
                        <a:t>IAH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</a:tr>
              <a:tr h="1727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ICU stay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4.93±3.41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806190" algn="l"/>
                        </a:tabLs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5.16±4.10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806190" algn="l"/>
                        </a:tabLs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2.33±2.08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806190" algn="l"/>
                        </a:tabLs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806190" algn="l"/>
                        </a:tabLs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806190" algn="l"/>
                        </a:tabLst>
                      </a:pPr>
                      <a:r>
                        <a:rPr lang="en-US" sz="1400" dirty="0" smtClean="0">
                          <a:effectLst/>
                        </a:rPr>
                        <a:t>4.22±2.27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</a:tr>
              <a:tr h="26194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Hospital Stay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15.37±12.00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806190" algn="l"/>
                        </a:tabLs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16.83±14.24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806190" algn="l"/>
                        </a:tabLs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8.33±6.35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806190" algn="l"/>
                        </a:tabLs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806190" algn="l"/>
                        </a:tabLs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806190" algn="l"/>
                        </a:tabLst>
                      </a:pPr>
                      <a:endParaRPr lang="en-US" sz="14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806190" algn="l"/>
                        </a:tabLst>
                      </a:pPr>
                      <a:r>
                        <a:rPr lang="en-US" sz="1400" dirty="0" smtClean="0">
                          <a:effectLst/>
                        </a:rPr>
                        <a:t>14.77±7.50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51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839075" cy="685800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CONCLUSION</a:t>
            </a:r>
            <a:endParaRPr lang="en-IN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5562600"/>
          </a:xfrm>
        </p:spPr>
        <p:txBody>
          <a:bodyPr/>
          <a:lstStyle/>
          <a:p>
            <a:pPr lvl="0"/>
            <a:r>
              <a:rPr lang="en-US" dirty="0" smtClean="0"/>
              <a:t>Raised IAP is a hidden threat to acute surgical abdomen</a:t>
            </a:r>
            <a:endParaRPr lang="en-IN" dirty="0" smtClean="0"/>
          </a:p>
          <a:p>
            <a:pPr lvl="0"/>
            <a:endParaRPr lang="en-US" sz="2400" dirty="0" smtClean="0"/>
          </a:p>
          <a:p>
            <a:r>
              <a:rPr lang="en-US" dirty="0" smtClean="0"/>
              <a:t>Majority of IAH/ACS cases are abdominal sepsis due to gut perforation or obstruction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Measurement of IAP may be the quick help in </a:t>
            </a:r>
            <a:r>
              <a:rPr lang="en-US" dirty="0" smtClean="0"/>
              <a:t>such chases to </a:t>
            </a:r>
            <a:r>
              <a:rPr lang="en-US" dirty="0"/>
              <a:t>pick up IAH/ACS and treat them appropriately</a:t>
            </a:r>
          </a:p>
          <a:p>
            <a:pPr lvl="0"/>
            <a:endParaRPr lang="en-IN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839075" cy="941387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REFERENCES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5029200"/>
          </a:xfrm>
        </p:spPr>
        <p:txBody>
          <a:bodyPr/>
          <a:lstStyle/>
          <a:p>
            <a:pPr lvl="0" algn="just"/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Manu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Malbrain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; Abdominal compartment syndrome; F1000 Medicine Reports 2009, 1:86</a:t>
            </a:r>
          </a:p>
          <a:p>
            <a:pPr lvl="0" algn="just"/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Dariusz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Onichimowski</a:t>
            </a:r>
            <a:r>
              <a:rPr lang="en-US" sz="1100" i="1" baseline="30000" dirty="0">
                <a:solidFill>
                  <a:schemeClr val="tx1">
                    <a:lumMod val="95000"/>
                  </a:schemeClr>
                </a:solidFill>
                <a:effectLst/>
              </a:rPr>
              <a:t>1,2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,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Iwona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Podlińska</a:t>
            </a:r>
            <a:r>
              <a:rPr lang="en-US" sz="1100" i="1" baseline="30000" dirty="0">
                <a:solidFill>
                  <a:schemeClr val="tx1">
                    <a:lumMod val="95000"/>
                  </a:schemeClr>
                </a:solidFill>
                <a:effectLst/>
              </a:rPr>
              <a:t>1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, Sebastian Sobiech</a:t>
            </a:r>
            <a:r>
              <a:rPr lang="en-US" sz="1100" i="1" baseline="30000" dirty="0">
                <a:solidFill>
                  <a:schemeClr val="tx1">
                    <a:lumMod val="95000"/>
                  </a:schemeClr>
                </a:solidFill>
                <a:effectLst/>
              </a:rPr>
              <a:t>1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, Robert Ropiak</a:t>
            </a:r>
            <a:r>
              <a:rPr lang="en-US" sz="1100" i="1" baseline="30000" dirty="0">
                <a:solidFill>
                  <a:schemeClr val="tx1">
                    <a:lumMod val="95000"/>
                  </a:schemeClr>
                </a:solidFill>
                <a:effectLst/>
              </a:rPr>
              <a:t>3 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Measurement of intra-abdominal pressure in clinical practice; 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Anaesthesiology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Intensive Therapy, 2010,XLII,2; 96-101</a:t>
            </a:r>
          </a:p>
          <a:p>
            <a:pPr lvl="0" algn="just"/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D. Turnbull1*, S. Webber2, C. H. Hamnegard3 and G. H. Mills2 Intra-abdominal pressure measurement: validation of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intragastric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pressure as a measure of intra-abdominal pressure British Journal of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Anaesthesia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98 (5): 628–34 (2007)</a:t>
            </a:r>
          </a:p>
          <a:p>
            <a:pPr lvl="0" algn="just"/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Jens Otto*1, Daniel Kaemmer1, Marcel Binnebösel1, Marc Jansen1, Rolf Dembinski2, Volker Schumpelick1 and Alexander Schachtrupp1; Direct intra-abdominal pressure monitoring via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piezoresistive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pressure measurement: a technical note; BMC Surgery 2009, 9:5</a:t>
            </a:r>
          </a:p>
          <a:p>
            <a:pPr lvl="0" algn="just"/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  <a:hlinkClick r:id="rId2"/>
              </a:rPr>
              <a:t>Malbrain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  <a:hlinkClick r:id="rId2"/>
              </a:rPr>
              <a:t> ML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,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  <a:hlinkClick r:id="rId3"/>
              </a:rPr>
              <a:t>Deeren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  <a:hlinkClick r:id="rId3"/>
              </a:rPr>
              <a:t> DH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. Effect of bladder volume on measured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intravesical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pressure: a prospective cohort study.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Crit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Care 2006; 10(4): 98.</a:t>
            </a:r>
          </a:p>
          <a:p>
            <a:pPr lvl="0" algn="just"/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Zhao-Xi Sun, Hai-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Rong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Huang, Hong Zhou; Indwelling catheter and conservative measures in the treatment of abdominal compartment syndrome in fulminant acute pancreatitis; World J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Gastroenterol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2006 August 21; 12(31)</a:t>
            </a:r>
          </a:p>
          <a:p>
            <a:pPr lvl="0" algn="just"/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Jens Otto, Daniel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Kaemmer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, Marcel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Binnebösel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, Marc Jansen, Rolf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Dembinski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, Volker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Schumpelick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and Alexander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Schachtrupp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Direct intra-abdominal pressure monitoring via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piezoresistive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pressure measurement: a technical note; BMC Surgery 2009, 9:5 </a:t>
            </a:r>
          </a:p>
          <a:p>
            <a:pPr lvl="0" algn="just"/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Jian-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cang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Hong-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chen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Kong-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han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Qiu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-ping Current recognition and management of intra-abdominal hypertension and abdominal compartment syndrome among tertiary Chinese intensive care physicians J Zhejiang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Univ-Sci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B (Biomed &amp;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Biotechnol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) 2011 12(2):156-162</a:t>
            </a:r>
          </a:p>
          <a:p>
            <a:pPr lvl="0" algn="just"/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Mentula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P,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Hienonen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P,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Kemppainen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E,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Lippaniemi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A. Surgical Decompression for Abdominal Compartment Syndrome in severe acute pancreatitis. Arch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Surg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2010;145(8):764-769.</a:t>
            </a:r>
          </a:p>
          <a:p>
            <a:pPr lvl="0" algn="just"/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Lee RK. Intraabdominal hypertension and abdominal compartment syndrome: a comprehensive review.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Crit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Care Nurse  2012;32(1):19-32.</a:t>
            </a:r>
          </a:p>
          <a:p>
            <a:pPr lvl="0" algn="just"/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  <a:hlinkClick r:id="rId4"/>
              </a:rPr>
              <a:t>Kim IB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,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  <a:hlinkClick r:id="rId5"/>
              </a:rPr>
              <a:t>Prowle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  <a:hlinkClick r:id="rId5"/>
              </a:rPr>
              <a:t> J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, 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  <a:hlinkClick r:id="rId6"/>
              </a:rPr>
              <a:t>Baldwin I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,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  <a:hlinkClick r:id="rId7"/>
              </a:rPr>
              <a:t>Bellomo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  <a:hlinkClick r:id="rId7"/>
              </a:rPr>
              <a:t> R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. Incidence, risk factors and outcome associations of intra-abdominal hypertension in critically ill patients.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  <a:hlinkClick r:id="rId8" tooltip="Anaesthesia and intensive care."/>
              </a:rPr>
              <a:t>Anaesth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  <a:hlinkClick r:id="rId8" tooltip="Anaesthesia and intensive care."/>
              </a:rPr>
              <a:t>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  <a:hlinkClick r:id="rId8" tooltip="Anaesthesia and intensive care."/>
              </a:rPr>
              <a:t>Int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  <a:hlinkClick r:id="rId8" tooltip="Anaesthesia and intensive care."/>
              </a:rPr>
              <a:t> Care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2012;40:79-89.</a:t>
            </a:r>
          </a:p>
          <a:p>
            <a:pPr lvl="0" algn="just"/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Zhou JC,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Zhau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HC, Pan KH,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Zu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QP. Current recognition and management of intra-abdominal hypertension and abdominal compartment syndrome among tertiary Chinese intensive care physicians. J Zhejiang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Univ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2011;12(2):156-162.</a:t>
            </a:r>
          </a:p>
          <a:p>
            <a:pPr lvl="0" algn="just"/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Hill L, Hill B, Miller M,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Michell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WL. The effect of intra-abdominal hypertension on gastrointestinal function. South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Afr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J </a:t>
            </a:r>
            <a:r>
              <a:rPr lang="en-US" sz="1100" i="1" dirty="0" err="1">
                <a:solidFill>
                  <a:schemeClr val="tx1">
                    <a:lumMod val="95000"/>
                  </a:schemeClr>
                </a:solidFill>
                <a:effectLst/>
              </a:rPr>
              <a:t>Crit</a:t>
            </a:r>
            <a:r>
              <a:rPr lang="en-US" sz="1100" i="1" dirty="0">
                <a:solidFill>
                  <a:schemeClr val="tx1">
                    <a:lumMod val="95000"/>
                  </a:schemeClr>
                </a:solidFill>
                <a:effectLst/>
              </a:rPr>
              <a:t> Care 2011; 27(1):12-19.</a:t>
            </a:r>
          </a:p>
          <a:p>
            <a:pPr algn="just"/>
            <a:r>
              <a:rPr lang="en-IN" sz="1100" dirty="0">
                <a:solidFill>
                  <a:schemeClr val="tx1">
                    <a:lumMod val="95000"/>
                  </a:schemeClr>
                </a:solidFill>
                <a:effectLst/>
              </a:rPr>
              <a:t> </a:t>
            </a:r>
            <a:endParaRPr lang="en-US" sz="1100" dirty="0">
              <a:solidFill>
                <a:schemeClr val="tx1">
                  <a:lumMod val="95000"/>
                </a:schemeClr>
              </a:solidFill>
              <a:effectLst/>
            </a:endParaRPr>
          </a:p>
          <a:p>
            <a:pPr marL="0" indent="0" algn="just">
              <a:buNone/>
            </a:pPr>
            <a:endParaRPr lang="en-US" sz="1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96275" y="0"/>
            <a:ext cx="847725" cy="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50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IN" dirty="0" smtClean="0"/>
              <a:t>Additional therapy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IN" dirty="0" smtClean="0"/>
              <a:t>Additional therapy </a:t>
            </a:r>
          </a:p>
          <a:p>
            <a:pPr lvl="1">
              <a:defRPr/>
            </a:pPr>
            <a:endParaRPr lang="en-IN" dirty="0" smtClean="0"/>
          </a:p>
          <a:p>
            <a:pPr lvl="1">
              <a:defRPr/>
            </a:pPr>
            <a:r>
              <a:rPr lang="en-IN" dirty="0" err="1" smtClean="0"/>
              <a:t>Brachytherapy</a:t>
            </a:r>
            <a:r>
              <a:rPr lang="en-IN" dirty="0" smtClean="0"/>
              <a:t> or </a:t>
            </a:r>
          </a:p>
          <a:p>
            <a:pPr lvl="1">
              <a:defRPr/>
            </a:pPr>
            <a:endParaRPr lang="en-IN" dirty="0" smtClean="0"/>
          </a:p>
          <a:p>
            <a:pPr lvl="1">
              <a:defRPr/>
            </a:pPr>
            <a:r>
              <a:rPr lang="en-IN" dirty="0" smtClean="0"/>
              <a:t>Photodynamic therapy </a:t>
            </a:r>
          </a:p>
          <a:p>
            <a:pPr lvl="2">
              <a:defRPr/>
            </a:pPr>
            <a:r>
              <a:rPr lang="en-IN" dirty="0" smtClean="0"/>
              <a:t>Described for malignant pleural </a:t>
            </a:r>
            <a:r>
              <a:rPr lang="en-IN" dirty="0" err="1" smtClean="0"/>
              <a:t>mesothelioma</a:t>
            </a:r>
            <a:endParaRPr lang="en-IN" dirty="0" smtClean="0"/>
          </a:p>
          <a:p>
            <a:pPr lvl="2">
              <a:defRPr/>
            </a:pPr>
            <a:r>
              <a:rPr lang="en-IN" dirty="0" smtClean="0"/>
              <a:t>Could be applied for SFTP</a:t>
            </a:r>
          </a:p>
          <a:p>
            <a:pPr lvl="2">
              <a:defRPr/>
            </a:pPr>
            <a:r>
              <a:rPr lang="en-IN" dirty="0" smtClean="0"/>
              <a:t>Reports of this are rare and</a:t>
            </a:r>
          </a:p>
          <a:p>
            <a:pPr lvl="2">
              <a:defRPr/>
            </a:pPr>
            <a:r>
              <a:rPr lang="en-IN" dirty="0" smtClean="0"/>
              <a:t>Effectiveness is uncertain.</a:t>
            </a:r>
          </a:p>
          <a:p>
            <a:pPr>
              <a:defRPr/>
            </a:pPr>
            <a:endParaRPr lang="en-IN" dirty="0" smtClean="0"/>
          </a:p>
        </p:txBody>
      </p:sp>
      <p:pic>
        <p:nvPicPr>
          <p:cNvPr id="70660" name="Picture 4" descr="lifesaver_helicopter2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61" name="WordArt 4"/>
          <p:cNvSpPr>
            <a:spLocks noChangeArrowheads="1" noChangeShapeType="1" noTextEdit="1"/>
          </p:cNvSpPr>
          <p:nvPr/>
        </p:nvSpPr>
        <p:spPr bwMode="auto">
          <a:xfrm rot="-179615">
            <a:off x="1651147" y="3095663"/>
            <a:ext cx="6985000" cy="21336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IN" sz="3600" kern="10" dirty="0">
                <a:ln w="9525">
                  <a:round/>
                  <a:headEnd/>
                  <a:tailEnd/>
                </a:ln>
                <a:solidFill>
                  <a:srgbClr val="00B0F0"/>
                </a:solidFill>
                <a:latin typeface="Impact"/>
              </a:rPr>
              <a:t>THANK</a:t>
            </a:r>
            <a:r>
              <a:rPr lang="en-IN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100000" scaled="1"/>
                </a:gradFill>
                <a:latin typeface="Impact"/>
              </a:rPr>
              <a:t> </a:t>
            </a:r>
            <a:r>
              <a:rPr lang="en-IN" sz="3600" kern="10" dirty="0">
                <a:ln w="9525">
                  <a:round/>
                  <a:headEnd/>
                  <a:tailEnd/>
                </a:ln>
                <a:solidFill>
                  <a:srgbClr val="00B0F0"/>
                </a:solidFill>
                <a:latin typeface="Impact"/>
              </a:rPr>
              <a:t>YOU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975" y="0"/>
            <a:ext cx="847725" cy="8608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Hydatid_Cyst_in_the_Past_and_the_Present 2015</Template>
  <TotalTime>2388</TotalTime>
  <Words>1730</Words>
  <Application>Microsoft Office PowerPoint</Application>
  <PresentationFormat>On-screen Show (4:3)</PresentationFormat>
  <Paragraphs>854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Beam</vt:lpstr>
      <vt:lpstr>  QUICK ASSESSMENT OF INTRA-ABDOMINAL PRESSURE FOR BETTER DECISION MAKING IN CASES OF ACUTE ABDOMEN IN RURAL SETUP </vt:lpstr>
      <vt:lpstr>INTRODUCTION</vt:lpstr>
      <vt:lpstr>PowerPoint Presentation</vt:lpstr>
      <vt:lpstr>GRADING</vt:lpstr>
      <vt:lpstr>PowerPoint Presentation</vt:lpstr>
      <vt:lpstr>  DIRECT MEASUREMENT   </vt:lpstr>
      <vt:lpstr> INDIRECT MEASUREMENT </vt:lpstr>
      <vt:lpstr>WHAT WE PREFERRED ???</vt:lpstr>
      <vt:lpstr>Why IVP???</vt:lpstr>
      <vt:lpstr>OBJECTIVES OF STUDY</vt:lpstr>
      <vt:lpstr> METHODOLOGY</vt:lpstr>
      <vt:lpstr> INCLUSION CRITERIA </vt:lpstr>
      <vt:lpstr>  EXCLUSION CRITERIA  </vt:lpstr>
      <vt:lpstr>KEY PARAMETERS</vt:lpstr>
      <vt:lpstr>IVP</vt:lpstr>
      <vt:lpstr>APP</vt:lpstr>
      <vt:lpstr> CT SCAN CRITERIA</vt:lpstr>
      <vt:lpstr>PowerPoint Presentation</vt:lpstr>
      <vt:lpstr>AGE AND SEX </vt:lpstr>
      <vt:lpstr>CAUSE &amp; RISK FACTORS</vt:lpstr>
      <vt:lpstr>PRESENTATION- ACUTE PAIN </vt:lpstr>
      <vt:lpstr>OTHER SYMPTOMS</vt:lpstr>
      <vt:lpstr>VITAL STATUS</vt:lpstr>
      <vt:lpstr>STATUS OF ABDOMEN</vt:lpstr>
      <vt:lpstr>BLOOD ANALYSIS</vt:lpstr>
      <vt:lpstr> IAP ( mm/Hg) </vt:lpstr>
      <vt:lpstr> IAP ACCORDING TO WSACS</vt:lpstr>
      <vt:lpstr> PATTERN OF IAP (mm/Hg) </vt:lpstr>
      <vt:lpstr> MAP ( mm/Hg)</vt:lpstr>
      <vt:lpstr>APP ( mm/Hg)</vt:lpstr>
      <vt:lpstr>PATTERN Of APP (mm/Hg) </vt:lpstr>
      <vt:lpstr>USG ABDOMEN</vt:lpstr>
      <vt:lpstr>CT SCAN FINDINGS IN IAH / ACS</vt:lpstr>
      <vt:lpstr>ASSOCIATED ORGAN DYSFUCTIONS </vt:lpstr>
      <vt:lpstr>MEDICAL THERAPY</vt:lpstr>
      <vt:lpstr>PowerPoint Presentation</vt:lpstr>
      <vt:lpstr>SURGICAL SUPPORT</vt:lpstr>
      <vt:lpstr>PowerPoint Presentation</vt:lpstr>
      <vt:lpstr>PowerPoint Presentation</vt:lpstr>
      <vt:lpstr>COMPLICATIONS</vt:lpstr>
      <vt:lpstr>PowerPoint Presentation</vt:lpstr>
      <vt:lpstr>CONCLUSION</vt:lpstr>
      <vt:lpstr>REFERENCES</vt:lpstr>
      <vt:lpstr>Additional therapy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Quick assessment of intra abdominal pressure in emergency: an option for better decision making in cases of blunt trauma abdomen</dc:title>
  <dc:creator>GENERATOR</dc:creator>
  <cp:lastModifiedBy>Keerthi Kethineni</cp:lastModifiedBy>
  <cp:revision>147</cp:revision>
  <dcterms:created xsi:type="dcterms:W3CDTF">2006-08-16T00:00:00Z</dcterms:created>
  <dcterms:modified xsi:type="dcterms:W3CDTF">2017-07-10T06:31:48Z</dcterms:modified>
</cp:coreProperties>
</file>