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7"/>
  </p:notesMasterIdLst>
  <p:sldIdLst>
    <p:sldId id="257" r:id="rId2"/>
    <p:sldId id="427" r:id="rId3"/>
    <p:sldId id="419" r:id="rId4"/>
    <p:sldId id="424" r:id="rId5"/>
    <p:sldId id="422" r:id="rId6"/>
    <p:sldId id="448" r:id="rId7"/>
    <p:sldId id="428" r:id="rId8"/>
    <p:sldId id="425" r:id="rId9"/>
    <p:sldId id="439" r:id="rId10"/>
    <p:sldId id="420" r:id="rId11"/>
    <p:sldId id="429" r:id="rId12"/>
    <p:sldId id="432" r:id="rId13"/>
    <p:sldId id="436" r:id="rId14"/>
    <p:sldId id="433" r:id="rId15"/>
    <p:sldId id="431" r:id="rId16"/>
    <p:sldId id="430" r:id="rId17"/>
    <p:sldId id="440" r:id="rId18"/>
    <p:sldId id="441" r:id="rId19"/>
    <p:sldId id="442" r:id="rId20"/>
    <p:sldId id="443" r:id="rId21"/>
    <p:sldId id="437" r:id="rId22"/>
    <p:sldId id="438" r:id="rId23"/>
    <p:sldId id="444" r:id="rId24"/>
    <p:sldId id="447" r:id="rId25"/>
    <p:sldId id="315" r:id="rId26"/>
  </p:sldIdLst>
  <p:sldSz cx="9144000" cy="6858000" type="screen4x3"/>
  <p:notesSz cx="68119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5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009900"/>
    <a:srgbClr val="FF33CC"/>
    <a:srgbClr val="FF6600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41" autoAdjust="0"/>
    <p:restoredTop sz="96092" autoAdjust="0"/>
  </p:normalViewPr>
  <p:slideViewPr>
    <p:cSldViewPr>
      <p:cViewPr>
        <p:scale>
          <a:sx n="78" d="100"/>
          <a:sy n="78" d="100"/>
        </p:scale>
        <p:origin x="-966" y="-42"/>
      </p:cViewPr>
      <p:guideLst>
        <p:guide orient="horz" pos="225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8" d="100"/>
        <a:sy n="4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Sanjukta%20Main%20folder\Sanjukta%20austr\VEGFR1-Fc\VEGF165\Ph.D\VEGFR1-Fc_Project%20started%20with%20new%20clone%20on%20070214\ELISA%20for%20binding%20affinity%20of%20VEGFR1-Fc%2031.07.14\ELISA%20for%20VEGFR1-Fc%2031.07.1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Sanjukta%20Main%20folder\Sanjukta%20austr\VEGFR1-Fc\VEGF165\Ph.D\VEGFR1-Fc_Project%20started%20with%20new%20clone%20on%20070214\ELISA%20for%20binding%20affinity%20of%20VEGFR1-Fc%2031.07.14\ELISA%20for%20VEGFR1-Fc%2031.07.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aseline="0" dirty="0" smtClean="0"/>
              <a:t>Affinity for </a:t>
            </a:r>
            <a:r>
              <a:rPr lang="en-US" dirty="0" smtClean="0"/>
              <a:t>VEGF</a:t>
            </a:r>
            <a:r>
              <a:rPr lang="en-US" baseline="-25000" dirty="0" smtClean="0"/>
              <a:t>121</a:t>
            </a:r>
            <a:endParaRPr lang="en-US" dirty="0"/>
          </a:p>
        </c:rich>
      </c:tx>
      <c:layout>
        <c:manualLayout>
          <c:xMode val="edge"/>
          <c:yMode val="edge"/>
          <c:x val="0.28704068241469816"/>
          <c:y val="2.090518235924152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6919760029996254E-2"/>
          <c:y val="0.22152664853277126"/>
          <c:w val="0.56578763592050996"/>
          <c:h val="0.4978928947034675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Sheet1!$D$3</c:f>
              <c:strCache>
                <c:ptCount val="1"/>
                <c:pt idx="0">
                  <c:v>Aflibercept STD(VEGF121)</c:v>
                </c:pt>
              </c:strCache>
            </c:strRef>
          </c:tx>
          <c:marker>
            <c:symbol val="circle"/>
            <c:size val="5"/>
          </c:marker>
          <c:errBars>
            <c:errDir val="y"/>
            <c:errBarType val="both"/>
            <c:errValType val="cust"/>
            <c:noEndCap val="0"/>
            <c:plus>
              <c:numRef>
                <c:f>'ELISA 31.07.14'!$G$47:$G$55</c:f>
                <c:numCache>
                  <c:formatCode>General</c:formatCode>
                  <c:ptCount val="9"/>
                  <c:pt idx="0">
                    <c:v>0.10606601717798422</c:v>
                  </c:pt>
                  <c:pt idx="1">
                    <c:v>2.4748737341529211E-2</c:v>
                  </c:pt>
                  <c:pt idx="2">
                    <c:v>2.7577164466276491E-2</c:v>
                  </c:pt>
                  <c:pt idx="3">
                    <c:v>3.6769552621700882E-2</c:v>
                  </c:pt>
                  <c:pt idx="4">
                    <c:v>6.5760930650351671E-2</c:v>
                  </c:pt>
                  <c:pt idx="5">
                    <c:v>1.4142135623731199E-2</c:v>
                  </c:pt>
                  <c:pt idx="6">
                    <c:v>3.1112698372208151E-2</c:v>
                  </c:pt>
                  <c:pt idx="7">
                    <c:v>4.2426406871194089E-3</c:v>
                  </c:pt>
                  <c:pt idx="8">
                    <c:v>4.2426406871194124E-3</c:v>
                  </c:pt>
                </c:numCache>
              </c:numRef>
            </c:plus>
            <c:minus>
              <c:numRef>
                <c:f>'ELISA 31.07.14'!$G$47:$G$55</c:f>
                <c:numCache>
                  <c:formatCode>General</c:formatCode>
                  <c:ptCount val="9"/>
                  <c:pt idx="0">
                    <c:v>0.10606601717798422</c:v>
                  </c:pt>
                  <c:pt idx="1">
                    <c:v>2.4748737341529211E-2</c:v>
                  </c:pt>
                  <c:pt idx="2">
                    <c:v>2.7577164466276491E-2</c:v>
                  </c:pt>
                  <c:pt idx="3">
                    <c:v>3.6769552621700882E-2</c:v>
                  </c:pt>
                  <c:pt idx="4">
                    <c:v>6.5760930650351671E-2</c:v>
                  </c:pt>
                  <c:pt idx="5">
                    <c:v>1.4142135623731199E-2</c:v>
                  </c:pt>
                  <c:pt idx="6">
                    <c:v>3.1112698372208151E-2</c:v>
                  </c:pt>
                  <c:pt idx="7">
                    <c:v>4.2426406871194089E-3</c:v>
                  </c:pt>
                  <c:pt idx="8">
                    <c:v>4.2426406871194124E-3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Sheet1!$C$4:$C$12</c:f>
              <c:numCache>
                <c:formatCode>General</c:formatCode>
                <c:ptCount val="9"/>
                <c:pt idx="0">
                  <c:v>200</c:v>
                </c:pt>
                <c:pt idx="1">
                  <c:v>100</c:v>
                </c:pt>
                <c:pt idx="2">
                  <c:v>50</c:v>
                </c:pt>
                <c:pt idx="3">
                  <c:v>25</c:v>
                </c:pt>
                <c:pt idx="4">
                  <c:v>12.5</c:v>
                </c:pt>
                <c:pt idx="5">
                  <c:v>6.25</c:v>
                </c:pt>
                <c:pt idx="6">
                  <c:v>3.125</c:v>
                </c:pt>
                <c:pt idx="7">
                  <c:v>1.5625</c:v>
                </c:pt>
                <c:pt idx="8">
                  <c:v>0</c:v>
                </c:pt>
              </c:numCache>
            </c:numRef>
          </c:xVal>
          <c:yVal>
            <c:numRef>
              <c:f>Sheet1!$D$4:$D$12</c:f>
              <c:numCache>
                <c:formatCode>General</c:formatCode>
                <c:ptCount val="9"/>
                <c:pt idx="0">
                  <c:v>2.613</c:v>
                </c:pt>
                <c:pt idx="1">
                  <c:v>2.0105</c:v>
                </c:pt>
                <c:pt idx="2">
                  <c:v>1.3665</c:v>
                </c:pt>
                <c:pt idx="3">
                  <c:v>0.80999999999999994</c:v>
                </c:pt>
                <c:pt idx="4">
                  <c:v>0.42750000000000032</c:v>
                </c:pt>
                <c:pt idx="5">
                  <c:v>0.24100000000000021</c:v>
                </c:pt>
                <c:pt idx="6">
                  <c:v>0.14600000000000021</c:v>
                </c:pt>
                <c:pt idx="7">
                  <c:v>0.11899999999999999</c:v>
                </c:pt>
                <c:pt idx="8">
                  <c:v>2.300000000000001E-2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Sheet1!$E$3</c:f>
              <c:strCache>
                <c:ptCount val="1"/>
                <c:pt idx="0">
                  <c:v>VEGFR1-Fc (VEGF121)</c:v>
                </c:pt>
              </c:strCache>
            </c:strRef>
          </c:tx>
          <c:marker>
            <c:symbol val="diamond"/>
            <c:size val="5"/>
          </c:marker>
          <c:errBars>
            <c:errDir val="y"/>
            <c:errBarType val="both"/>
            <c:errValType val="cust"/>
            <c:noEndCap val="0"/>
            <c:plus>
              <c:numRef>
                <c:f>'ELISA 31.07.14'!$K$77:$K$85</c:f>
                <c:numCache>
                  <c:formatCode>General</c:formatCode>
                  <c:ptCount val="9"/>
                  <c:pt idx="0">
                    <c:v>0.1633416664540854</c:v>
                  </c:pt>
                  <c:pt idx="1">
                    <c:v>3.9597979746446695E-2</c:v>
                  </c:pt>
                  <c:pt idx="2">
                    <c:v>7.4953318805769123E-2</c:v>
                  </c:pt>
                  <c:pt idx="3">
                    <c:v>5.6568542494923853E-3</c:v>
                  </c:pt>
                  <c:pt idx="4">
                    <c:v>2.6870057685091837E-2</c:v>
                  </c:pt>
                  <c:pt idx="5">
                    <c:v>2.2627416997968601E-2</c:v>
                  </c:pt>
                  <c:pt idx="6">
                    <c:v>4.3840620433566124E-2</c:v>
                  </c:pt>
                  <c:pt idx="7">
                    <c:v>3.1112698372208081E-2</c:v>
                  </c:pt>
                  <c:pt idx="8">
                    <c:v>4.2426406871194124E-3</c:v>
                  </c:pt>
                </c:numCache>
              </c:numRef>
            </c:plus>
            <c:minus>
              <c:numRef>
                <c:f>'ELISA 31.07.14'!$K$77:$K$85</c:f>
                <c:numCache>
                  <c:formatCode>General</c:formatCode>
                  <c:ptCount val="9"/>
                  <c:pt idx="0">
                    <c:v>0.1633416664540854</c:v>
                  </c:pt>
                  <c:pt idx="1">
                    <c:v>3.9597979746446695E-2</c:v>
                  </c:pt>
                  <c:pt idx="2">
                    <c:v>7.4953318805769123E-2</c:v>
                  </c:pt>
                  <c:pt idx="3">
                    <c:v>5.6568542494923853E-3</c:v>
                  </c:pt>
                  <c:pt idx="4">
                    <c:v>2.6870057685091837E-2</c:v>
                  </c:pt>
                  <c:pt idx="5">
                    <c:v>2.2627416997968601E-2</c:v>
                  </c:pt>
                  <c:pt idx="6">
                    <c:v>4.3840620433566124E-2</c:v>
                  </c:pt>
                  <c:pt idx="7">
                    <c:v>3.1112698372208081E-2</c:v>
                  </c:pt>
                  <c:pt idx="8">
                    <c:v>4.2426406871194124E-3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Sheet1!$C$4:$C$12</c:f>
              <c:numCache>
                <c:formatCode>General</c:formatCode>
                <c:ptCount val="9"/>
                <c:pt idx="0">
                  <c:v>200</c:v>
                </c:pt>
                <c:pt idx="1">
                  <c:v>100</c:v>
                </c:pt>
                <c:pt idx="2">
                  <c:v>50</c:v>
                </c:pt>
                <c:pt idx="3">
                  <c:v>25</c:v>
                </c:pt>
                <c:pt idx="4">
                  <c:v>12.5</c:v>
                </c:pt>
                <c:pt idx="5">
                  <c:v>6.25</c:v>
                </c:pt>
                <c:pt idx="6">
                  <c:v>3.125</c:v>
                </c:pt>
                <c:pt idx="7">
                  <c:v>1.5625</c:v>
                </c:pt>
                <c:pt idx="8">
                  <c:v>0</c:v>
                </c:pt>
              </c:numCache>
            </c:numRef>
          </c:xVal>
          <c:yVal>
            <c:numRef>
              <c:f>Sheet1!$E$4:$E$12</c:f>
              <c:numCache>
                <c:formatCode>General</c:formatCode>
                <c:ptCount val="9"/>
                <c:pt idx="0">
                  <c:v>2.3954999999999727</c:v>
                </c:pt>
                <c:pt idx="1">
                  <c:v>1.8280000000000001</c:v>
                </c:pt>
                <c:pt idx="2">
                  <c:v>1.4469999999999734</c:v>
                </c:pt>
                <c:pt idx="3">
                  <c:v>0.86900000000000865</c:v>
                </c:pt>
                <c:pt idx="4">
                  <c:v>0.50900000000000001</c:v>
                </c:pt>
                <c:pt idx="5">
                  <c:v>0.26600000000000001</c:v>
                </c:pt>
                <c:pt idx="6">
                  <c:v>0.16300000000000223</c:v>
                </c:pt>
                <c:pt idx="7">
                  <c:v>9.7000000000000045E-2</c:v>
                </c:pt>
                <c:pt idx="8">
                  <c:v>3.1500000000000042E-2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213824"/>
        <c:axId val="36214400"/>
      </c:scatterChart>
      <c:valAx>
        <c:axId val="362138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Conc.</a:t>
                </a:r>
                <a:r>
                  <a:rPr lang="en-US" baseline="0" dirty="0"/>
                  <a:t> </a:t>
                </a:r>
              </a:p>
              <a:p>
                <a:pPr>
                  <a:defRPr/>
                </a:pPr>
                <a:r>
                  <a:rPr lang="en-US" baseline="0" dirty="0"/>
                  <a:t>(</a:t>
                </a:r>
                <a:r>
                  <a:rPr lang="en-US" baseline="0" dirty="0" err="1"/>
                  <a:t>ng</a:t>
                </a:r>
                <a:r>
                  <a:rPr lang="en-US" baseline="0" dirty="0"/>
                  <a:t>/ml)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26673579865016872"/>
              <c:y val="0.79758590500003068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36214400"/>
        <c:crosses val="autoZero"/>
        <c:crossBetween val="midCat"/>
      </c:valAx>
      <c:valAx>
        <c:axId val="3621440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Absorbance  (450-620)nm</a:t>
                </a:r>
              </a:p>
            </c:rich>
          </c:tx>
          <c:layout>
            <c:manualLayout>
              <c:xMode val="edge"/>
              <c:yMode val="edge"/>
              <c:x val="3.8690476190476192E-2"/>
              <c:y val="0.19391564672917042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3621382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51435578365204349"/>
          <c:y val="0.32118648470811773"/>
          <c:w val="0.46024746906636677"/>
          <c:h val="0.24045493724830991"/>
        </c:manualLayout>
      </c:layout>
      <c:overlay val="0"/>
      <c:txPr>
        <a:bodyPr/>
        <a:lstStyle/>
        <a:p>
          <a:pPr>
            <a:defRPr sz="1100" b="1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25400"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Affinity for </a:t>
            </a:r>
            <a:r>
              <a:rPr lang="en-US" baseline="0" dirty="0" smtClean="0"/>
              <a:t>VEGF</a:t>
            </a:r>
            <a:r>
              <a:rPr lang="en-US" baseline="-25000" dirty="0" smtClean="0"/>
              <a:t>165 </a:t>
            </a:r>
            <a:r>
              <a:rPr lang="en-US" sz="1800" b="1" i="0" u="none" strike="noStrike" baseline="0" dirty="0" smtClean="0"/>
              <a:t>  </a:t>
            </a:r>
            <a:endParaRPr lang="en-US" baseline="-25000" dirty="0"/>
          </a:p>
        </c:rich>
      </c:tx>
      <c:layout>
        <c:manualLayout>
          <c:xMode val="edge"/>
          <c:yMode val="edge"/>
          <c:x val="0.27927071616047994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6919760029996254E-2"/>
          <c:y val="0.19856413092991476"/>
          <c:w val="0.56578763592050996"/>
          <c:h val="0.5441768074445240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Aflibercept STD(VEGF165)</c:v>
                </c:pt>
              </c:strCache>
            </c:strRef>
          </c:tx>
          <c:marker>
            <c:symbol val="square"/>
            <c:size val="5"/>
            <c:spPr>
              <a:solidFill>
                <a:schemeClr val="accent1"/>
              </a:solidFill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'ELISA 31.07.14'!$K$47:$K$55</c:f>
                <c:numCache>
                  <c:formatCode>General</c:formatCode>
                  <c:ptCount val="9"/>
                  <c:pt idx="0">
                    <c:v>9.1923881554253767E-3</c:v>
                  </c:pt>
                  <c:pt idx="1">
                    <c:v>0.12091525958289016</c:v>
                  </c:pt>
                  <c:pt idx="2">
                    <c:v>8.3438600180016267E-2</c:v>
                  </c:pt>
                  <c:pt idx="3">
                    <c:v>5.6568542494923853E-3</c:v>
                  </c:pt>
                  <c:pt idx="4">
                    <c:v>5.6568542494923853E-3</c:v>
                  </c:pt>
                  <c:pt idx="5">
                    <c:v>2.8284271247462352E-3</c:v>
                  </c:pt>
                  <c:pt idx="6">
                    <c:v>1.4142135623731063E-2</c:v>
                  </c:pt>
                  <c:pt idx="7">
                    <c:v>8.4852813742385524E-3</c:v>
                  </c:pt>
                  <c:pt idx="8">
                    <c:v>2.1213203435596888E-3</c:v>
                  </c:pt>
                </c:numCache>
              </c:numRef>
            </c:plus>
            <c:minus>
              <c:numRef>
                <c:f>'ELISA 31.07.14'!$K$47:$K$55</c:f>
                <c:numCache>
                  <c:formatCode>General</c:formatCode>
                  <c:ptCount val="9"/>
                  <c:pt idx="0">
                    <c:v>9.1923881554253767E-3</c:v>
                  </c:pt>
                  <c:pt idx="1">
                    <c:v>0.12091525958289016</c:v>
                  </c:pt>
                  <c:pt idx="2">
                    <c:v>8.3438600180016267E-2</c:v>
                  </c:pt>
                  <c:pt idx="3">
                    <c:v>5.6568542494923853E-3</c:v>
                  </c:pt>
                  <c:pt idx="4">
                    <c:v>5.6568542494923853E-3</c:v>
                  </c:pt>
                  <c:pt idx="5">
                    <c:v>2.8284271247462352E-3</c:v>
                  </c:pt>
                  <c:pt idx="6">
                    <c:v>1.4142135623731063E-2</c:v>
                  </c:pt>
                  <c:pt idx="7">
                    <c:v>8.4852813742385524E-3</c:v>
                  </c:pt>
                  <c:pt idx="8">
                    <c:v>2.1213203435596888E-3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Sheet2!$A$2:$A$10</c:f>
              <c:numCache>
                <c:formatCode>General</c:formatCode>
                <c:ptCount val="9"/>
                <c:pt idx="0">
                  <c:v>200</c:v>
                </c:pt>
                <c:pt idx="1">
                  <c:v>100</c:v>
                </c:pt>
                <c:pt idx="2">
                  <c:v>50</c:v>
                </c:pt>
                <c:pt idx="3">
                  <c:v>25</c:v>
                </c:pt>
                <c:pt idx="4">
                  <c:v>12.5</c:v>
                </c:pt>
                <c:pt idx="5">
                  <c:v>6.25</c:v>
                </c:pt>
                <c:pt idx="6">
                  <c:v>3.125</c:v>
                </c:pt>
                <c:pt idx="7">
                  <c:v>1.5625</c:v>
                </c:pt>
                <c:pt idx="8">
                  <c:v>0</c:v>
                </c:pt>
              </c:numCache>
            </c:numRef>
          </c:xVal>
          <c:yVal>
            <c:numRef>
              <c:f>Sheet2!$B$2:$B$10</c:f>
              <c:numCache>
                <c:formatCode>General</c:formatCode>
                <c:ptCount val="9"/>
                <c:pt idx="0">
                  <c:v>2.7314999999999987</c:v>
                </c:pt>
                <c:pt idx="1">
                  <c:v>2.2575000000000012</c:v>
                </c:pt>
                <c:pt idx="2">
                  <c:v>1.6669999999999998</c:v>
                </c:pt>
                <c:pt idx="3">
                  <c:v>1.0899999999999732</c:v>
                </c:pt>
                <c:pt idx="4">
                  <c:v>0.63600000000001178</c:v>
                </c:pt>
                <c:pt idx="5">
                  <c:v>0.35700000000000032</c:v>
                </c:pt>
                <c:pt idx="6">
                  <c:v>0.20800000000000021</c:v>
                </c:pt>
                <c:pt idx="7">
                  <c:v>0.15500000000000044</c:v>
                </c:pt>
                <c:pt idx="8">
                  <c:v>6.0500000000000012E-2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VEGFR1-Fc(VEGF165)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5"/>
            <c:spPr>
              <a:solidFill>
                <a:srgbClr val="4F81BD"/>
              </a:solidFill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Sheet3!$F$18:$F$26</c:f>
                <c:numCache>
                  <c:formatCode>General</c:formatCode>
                  <c:ptCount val="9"/>
                  <c:pt idx="0">
                    <c:v>6.3639610306788583E-3</c:v>
                  </c:pt>
                  <c:pt idx="1">
                    <c:v>3.464823227814081E-2</c:v>
                  </c:pt>
                  <c:pt idx="2">
                    <c:v>6.3639610306788583E-3</c:v>
                  </c:pt>
                  <c:pt idx="3">
                    <c:v>4.9497474683058854E-3</c:v>
                  </c:pt>
                  <c:pt idx="4">
                    <c:v>3.5355339059327988E-3</c:v>
                  </c:pt>
                  <c:pt idx="5">
                    <c:v>3.6062445840513685E-2</c:v>
                  </c:pt>
                  <c:pt idx="6">
                    <c:v>9.1923881554251546E-3</c:v>
                  </c:pt>
                  <c:pt idx="7">
                    <c:v>2.404163056034261E-2</c:v>
                  </c:pt>
                  <c:pt idx="8">
                    <c:v>2.1920310216783052E-2</c:v>
                  </c:pt>
                </c:numCache>
              </c:numRef>
            </c:plus>
            <c:minus>
              <c:numRef>
                <c:f>Sheet3!$F$18:$F$26</c:f>
                <c:numCache>
                  <c:formatCode>General</c:formatCode>
                  <c:ptCount val="9"/>
                  <c:pt idx="0">
                    <c:v>6.3639610306788583E-3</c:v>
                  </c:pt>
                  <c:pt idx="1">
                    <c:v>3.464823227814081E-2</c:v>
                  </c:pt>
                  <c:pt idx="2">
                    <c:v>6.3639610306788583E-3</c:v>
                  </c:pt>
                  <c:pt idx="3">
                    <c:v>4.9497474683058854E-3</c:v>
                  </c:pt>
                  <c:pt idx="4">
                    <c:v>3.5355339059327988E-3</c:v>
                  </c:pt>
                  <c:pt idx="5">
                    <c:v>3.6062445840513685E-2</c:v>
                  </c:pt>
                  <c:pt idx="6">
                    <c:v>9.1923881554251546E-3</c:v>
                  </c:pt>
                  <c:pt idx="7">
                    <c:v>2.404163056034261E-2</c:v>
                  </c:pt>
                  <c:pt idx="8">
                    <c:v>2.1920310216783052E-2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Sheet2!$A$2:$A$10</c:f>
              <c:numCache>
                <c:formatCode>General</c:formatCode>
                <c:ptCount val="9"/>
                <c:pt idx="0">
                  <c:v>200</c:v>
                </c:pt>
                <c:pt idx="1">
                  <c:v>100</c:v>
                </c:pt>
                <c:pt idx="2">
                  <c:v>50</c:v>
                </c:pt>
                <c:pt idx="3">
                  <c:v>25</c:v>
                </c:pt>
                <c:pt idx="4">
                  <c:v>12.5</c:v>
                </c:pt>
                <c:pt idx="5">
                  <c:v>6.25</c:v>
                </c:pt>
                <c:pt idx="6">
                  <c:v>3.125</c:v>
                </c:pt>
                <c:pt idx="7">
                  <c:v>1.5625</c:v>
                </c:pt>
                <c:pt idx="8">
                  <c:v>0</c:v>
                </c:pt>
              </c:numCache>
            </c:numRef>
          </c:xVal>
          <c:yVal>
            <c:numRef>
              <c:f>Sheet2!$C$2:$C$10</c:f>
              <c:numCache>
                <c:formatCode>General</c:formatCode>
                <c:ptCount val="9"/>
                <c:pt idx="0">
                  <c:v>2.4314999999999967</c:v>
                </c:pt>
                <c:pt idx="1">
                  <c:v>1.9844999999999999</c:v>
                </c:pt>
                <c:pt idx="2">
                  <c:v>1.4764999999999786</c:v>
                </c:pt>
                <c:pt idx="3">
                  <c:v>1.0574999999999768</c:v>
                </c:pt>
                <c:pt idx="4">
                  <c:v>0.59049999999999958</c:v>
                </c:pt>
                <c:pt idx="5">
                  <c:v>0.35850000000000032</c:v>
                </c:pt>
                <c:pt idx="6">
                  <c:v>0.21350000000000041</c:v>
                </c:pt>
                <c:pt idx="7">
                  <c:v>0.15200000000000041</c:v>
                </c:pt>
                <c:pt idx="8">
                  <c:v>8.6500000000000007E-2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215552"/>
        <c:axId val="36216128"/>
      </c:scatterChart>
      <c:valAx>
        <c:axId val="362155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Conc. (ng/ml)</a:t>
                </a:r>
              </a:p>
            </c:rich>
          </c:tx>
          <c:layout>
            <c:manualLayout>
              <c:xMode val="edge"/>
              <c:yMode val="edge"/>
              <c:x val="0.49723917322834643"/>
              <c:y val="0.8297312422724019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36216128"/>
        <c:crosses val="autoZero"/>
        <c:crossBetween val="midCat"/>
      </c:valAx>
      <c:valAx>
        <c:axId val="3621612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Absorbance (450-620)nm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36215552"/>
        <c:crosses val="autoZero"/>
        <c:crossBetween val="midCat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0391263592050992"/>
          <c:y val="0.30117199193076072"/>
          <c:w val="0.39608736407949008"/>
          <c:h val="0.26934990564196004"/>
        </c:manualLayout>
      </c:layout>
      <c:overlay val="0"/>
      <c:txPr>
        <a:bodyPr/>
        <a:lstStyle/>
        <a:p>
          <a:pPr>
            <a:defRPr sz="1100" b="1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25400"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8536" y="0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E3949-A679-4454-9627-3E07F4CF8C96}" type="datetimeFigureOut">
              <a:rPr lang="en-US" smtClean="0"/>
              <a:pPr/>
              <a:t>10/5/2016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197" y="4722694"/>
            <a:ext cx="544957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8536" y="9443662"/>
            <a:ext cx="2951851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F98092-EBE0-41BD-A444-037422F4CF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706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088BD-DF66-42BA-9883-DE38F4A92ED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035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F98092-EBE0-41BD-A444-037422F4CFB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503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088BD-DF66-42BA-9883-DE38F4A92EDC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346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088BD-DF66-42BA-9883-DE38F4A92EDC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475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26752-306A-4D3B-8FA6-DD5DD112A796}" type="datetime1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B81A2-2F61-49D2-BA11-E1F9904FAC50}" type="datetime1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6B5C-A4C7-4647-A8C5-6588171E81F0}" type="datetime1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55692-D7B1-4C0D-BE98-88195056DB7B}" type="datetime1">
              <a:rPr lang="en-US" smtClean="0"/>
              <a:t>10/5/2016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47E61-6AFF-4888-AC01-59C9F86E755B}" type="datetime1">
              <a:rPr lang="en-US" smtClean="0"/>
              <a:t>10/5/2016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472B0-CE18-4D96-B18D-F898EC77D980}" type="datetime1">
              <a:rPr lang="en-US" smtClean="0"/>
              <a:t>10/5/2016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40F4-33C1-4D85-9B45-FB9897816476}" type="datetime1">
              <a:rPr lang="en-US" smtClean="0"/>
              <a:t>10/5/2016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9C018-FA8D-41F4-8A83-0BF15FE4D58D}" type="datetime1">
              <a:rPr lang="en-US" smtClean="0"/>
              <a:t>10/5/2016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D7FD-3A24-4942-8685-8BB1AE823EB7}" type="datetime1">
              <a:rPr lang="en-US" smtClean="0"/>
              <a:t>10/5/2016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5C90E-DD3E-4894-8897-C4E0CD21D202}" type="datetime1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EE78-1538-4F5A-9179-5AF48A433336}" type="datetime1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629E5-34E0-4724-A780-E28E36190DDE}" type="datetime1">
              <a:rPr lang="en-US" smtClean="0"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C5627-0143-4C94-A68C-526E5AE648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microsoft.com/office/2007/relationships/hdphoto" Target="../media/hdphoto2.wdp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microsoft.com/office/2007/relationships/hdphoto" Target="../media/hdphoto5.wdp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microsoft.com/office/2007/relationships/hdphoto" Target="../media/hdphoto7.wdp"/><Relationship Id="rId7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microsoft.com/office/2007/relationships/hdphoto" Target="../media/hdphoto8.wdp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2774" y="2177669"/>
            <a:ext cx="8226425" cy="1143001"/>
          </a:xfrm>
        </p:spPr>
        <p:txBody>
          <a:bodyPr>
            <a:normAutofit fontScale="90000"/>
          </a:bodyPr>
          <a:lstStyle/>
          <a:p>
            <a:r>
              <a:rPr lang="en-AU" sz="4000" b="1" dirty="0" smtClean="0"/>
              <a:t>Development of an Angiogenesis-Inhibiting </a:t>
            </a:r>
            <a:r>
              <a:rPr lang="en-AU" sz="4000" b="1" dirty="0"/>
              <a:t>Anti-VEGF </a:t>
            </a:r>
            <a:r>
              <a:rPr lang="en-AU" sz="4000" b="1" dirty="0" smtClean="0"/>
              <a:t>Fc-Fusion Protein</a:t>
            </a:r>
            <a:endParaRPr lang="en-AU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7975" y="3654475"/>
            <a:ext cx="8836025" cy="142430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sz="2900" b="1" dirty="0">
                <a:solidFill>
                  <a:schemeClr val="accent2">
                    <a:lumMod val="75000"/>
                  </a:schemeClr>
                </a:solidFill>
              </a:rPr>
              <a:t>    </a:t>
            </a:r>
            <a:r>
              <a:rPr lang="en-US" sz="2900" b="1" dirty="0" smtClean="0">
                <a:solidFill>
                  <a:schemeClr val="accent2">
                    <a:lumMod val="75000"/>
                  </a:schemeClr>
                </a:solidFill>
              </a:rPr>
              <a:t>Sanjukta Chakrabarti</a:t>
            </a:r>
            <a:endParaRPr lang="en-US" sz="29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2900" b="1" dirty="0">
                <a:solidFill>
                  <a:schemeClr val="accent2">
                    <a:lumMod val="75000"/>
                  </a:schemeClr>
                </a:solidFill>
              </a:rPr>
              <a:t>      </a:t>
            </a:r>
            <a:r>
              <a:rPr lang="en-US" sz="2100" b="1" dirty="0" smtClean="0">
                <a:solidFill>
                  <a:srgbClr val="7030A0"/>
                </a:solidFill>
              </a:rPr>
              <a:t>School of Life and Environmental Sciences</a:t>
            </a:r>
            <a:endParaRPr lang="en-US" sz="2100" b="1" dirty="0">
              <a:solidFill>
                <a:srgbClr val="7030A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100" b="1" dirty="0" err="1" smtClean="0">
                <a:solidFill>
                  <a:srgbClr val="7030A0"/>
                </a:solidFill>
              </a:rPr>
              <a:t>Deakin</a:t>
            </a:r>
            <a:r>
              <a:rPr lang="en-US" sz="2100" b="1" dirty="0" smtClean="0">
                <a:solidFill>
                  <a:srgbClr val="7030A0"/>
                </a:solidFill>
              </a:rPr>
              <a:t> </a:t>
            </a:r>
            <a:r>
              <a:rPr lang="en-US" sz="2100" b="1" dirty="0">
                <a:solidFill>
                  <a:srgbClr val="7030A0"/>
                </a:solidFill>
              </a:rPr>
              <a:t>University, Australia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B050"/>
                </a:solidFill>
              </a:rPr>
              <a:t> </a:t>
            </a:r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4561" y="79513"/>
            <a:ext cx="2057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48000" cy="1987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76600" y="4581944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               		  	 	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AutoShape 7" descr="data:image/jpeg;base64,/9j/4AAQSkZJRgABAQAAAQABAAD/2wCEAAkGBxQSEhUUEhQUFhQXGBcXFRcUFxwXGBcUFRQXFxwVFBcYHCggGB0lHBUUITEhJSkrLi4uFx8zODMsNyguLisBCgoKDg0OGhAQGywkICQsLC0sLCwsLCwsLCwsLCwsLCwsLCwsLCwsLy8sLCwsLCwsLCwsLCwsLCwsLCwsLCwsLP/AABEIALEBHAMBEQACEQEDEQH/xAAcAAAABwEBAAAAAAAAAAAAAAAAAQIDBAUGBwj/xABMEAABAwEEBAcMBggGAgMAAAABAAIDEQQFEiEGEzFBByJRYXGBkRQyUlNygpKhsbLB0iMzQnPR4RVUYqLC4uPwFhclY5OzJIQ0ZHT/xAAaAQACAwEBAAAAAAAAAAAAAAAAAQMEBQIG/8QAPREAAQMCAQgIBgEDAwUBAAAAAQACAwQREgUTITFBUXGRMlJhgaHB0eEUFSJTsfAzI0JiJDRyJYKiwvE1/9oADAMBAAIRAxEAPwCkMZXuF5nEEnAhdXCuNGtGpba57YyxoYAXF5P2iQAAAa7D2KrV1bKcAuBN9ymghMpIGxXdt4N7RGxzxJE7CC4jjA0ArlUUr2KpHlaJzg0gi/BWHUL2i9wsaAtWyo3R0TQjokhEUIVto5o/JbXuZGWNwjE4vJpQmmVASVWqqptO0OcDp3KaGF0rrBXtt4OLRGxzxLE7CC4jjAkAVNDRU2ZWic4NwnSrDqB4F7hYwFaqooApISgU0IwkkQnbPC57g1jXOcdjWguJ6AEnOa0YnGwQASbALTXfoDa5AC4MiB8Y7jei0H10WfJlSBmgXPD3VtlDK7Xo4q3j4MHfatIB5oqj1yKscsjYzx9lM3Jx2u8PdG7gvO61dsP9RIZZ/wAPH2XRyf8A5eHuoFr4NrS3OOSKQchqwnqII9amZleI9IEeKjdQSDUQfBZi8rnns5+miezOlSOKehwyPatCKoil6DgfzyVV8T2dIWVeQpVGpV12F08zIWEBzzhBcaDYTn2LiWQRML3agu2NL3Bo2rYDgyn8dF2O/BZfziPqnwV35e7rBZO+LrfZpnRS0xNpmNhBGTm13fgVpQTNmYHt1KnJGY3YSoYClUaPChCLChCBCEIihF1s7Jwb2h7GudJGwuAOE4iRUbDltWU/K0TXEAEq82heRckBUmk2jr7E5jZHMdjBILK/ZIGYIy2q1S1TagEtBFlDPCYiAdqplaUKCEIVQhGhCBCEKQ5q6VdILU01veCQce0+TF7ZFi5a6LO/yWnk3pO7vNb+9fqJfu3+6ViRdNvELUf0SuANGS9oda8zsSwEJXQwoTuiLUJhy3PBKPpp/u2+8Vj5Y/jbx8lo5PP1u4Lol6fUy/dv90rDi6beIWo/olefGjJe0XnBqR0QndGAi6V1pdE9EpLYcRqyAGhfvcR9mMbzXaTkOfYqFZXNpxYaXbvVWaemdNp1Df6Lq903PDZmYIWBo3na5x5XO2lebmnkmdieb/uxbEcTIxZoTV7aQWezfXSta7bhHGfTlwtqac67hpZZug3v2c1zJPHH0j6rN2jhLs4JDIpnc5wtHSOMT6lfbkeU63Ac/RVTlFmwHwTbOE2H7UEoHMWn2kJnI8mxw8UfMG9U+Ctbv08scuReYzySjD2uFW+tVpMm1DNQvw/bqZlZE7WbcVogWSs+y9jhzOa4H1EKl9TDuI5qzocN4XH+EG547NaQIhhY9gfh3NOJwIbyDIGnOV6bJ075orv1g2WNVxNjf9OorOQTOY5r2GjmkOaeQtNR61ec0OBadRVYEg3C79dVubPDHK3vXtDgN4qMwecGo6l42WMxvLDsXoI3h7Q4bVh+Fe66tjtA2j6N/kmrmk9BxDzgtbJE1i6I8R5/vYqFfHoD+5c5ot1Zl0dEJoIQgShCt9Ert7otcUdKtBxv8hmZr0nC3zlVrZs1C523UOJU1OzHIB+6F3BeSW8uK6cXl3Ra3kGrGfRs5KN2nnq7F1UXqqCDNQAHWdJ/eCw6qXHIdw0KgwK6q90RahCBCLIuiokndHRCSnFiLqtdIMad07rc8FDaPtHkxe2RYuWeizv8lq5M6T+7zW8vT6mX7t/ulY0XTbxC1X9E8FwQMXtCvLg6EoMQi6WGpJXQ1aEXW14Km0mm+7b7xWRlj+NnErTyabvdwC6Den1Mv3b/AHSsOLpt4haz+iVwBq9ovMjUjQmrfRe5TbJ2xioYONI4bmD4nYOnmVWrqBBEXbdnFTU8JleG7Nq7ZZbO2NjWMaGsaKNA2ABeTc4vJc43JXoGtDRYalidOdMjCTZ7OfpPtyDPB+y39rn3V5dmrk/J4kGck1bBv9vys+rqy36Ga9+5czkkJJc4lxOZLjUk8pJzK9AAALBZV760lNNAITQIQhWF0X1PZXVhkIFc2nNjvKbs69vOoJ6aOYWeO/bzUkcz4z9J9ErSG+pLZIJJA0ENDQG1AABJ3k51JXNNTMp2YW8dKc0xldiKraKwol03gqvPFFJZ3HOM42+Q/aB0OBPnLAyvDZ4kG3QeI9vwtSgku0sOxa2/bvFos8sR+20gHkdtaeogFZkEpila8bCrkrMbC3euDEEEgihBoRyEZEFeyBvqXn9WtGhJBCLoEIRddJ4KbtoyScjNx1bPJbQuI6XZeYsHK813NjGzSf3h+VqZPZoL+5afSu9O5rLJIDxqYWeW7Idm3qWfSQ56ZrTq28FbqJM3GXLiAXrV59KCEakKITQLUJJOBCd0A1CalYkWVWyFUIW54K+/tHkx+16xssdFnf5LVyV0n93mt1ef1MvkP90rGi6beIWtJ0DwXDGsyXsydK8oDoRFqV07oiU00RkRZFlteCp9ZpvIb7xWRlj+NnE/haeTOm7gF0C9PqZfIf7pWHF028Qtd/RK4CDkvarzA1Ikimur8GF2auzGUjjTOrX/AG2cVo7cZ85ebyrNjmwbG/nb5LaoI8MeLf8AhXuk969y2aSX7QFGA73uIa31mvQCqdLDnpWs58NqsTy5uMuXDHkkkuJJJJJO0kmpJ56r19raAvP303RIQghNGChIowmkUEJhBCEAkulbaJ3n3Nao5CaNrgf5D8jXoNHeaq1ZDnoXN26xxClp5c3IDzXcV5Fb649wg3bqbY5w72UawdJycO0V84L0+TZs5ABtbo9P3sWJWx4ZL79KzK0FVCCE0YaSQGipJAA5XE0A7aIJA0lGnYu83NYBBBHEPsNAPOd56zUrxs0plkc87SvQRMDGBo2LA8Kl54pI7O05MGseP2nZN7G4vSWzkiGzXSHboHms7KEl3Bg2aVhFsLPRppJQSSRppIJIRFCNKVjTXFkYehKy3nBSePaPJi9r1jZZ6LO/yWnksfU/gPNb+1RY2ObWmJpbXkqKVWGx2FwO5bDhcELBjg3d+sj/AIv6i2/nI6nj7LH+Unr+Huj/AMt3frI/4v6iPnI6n/l7I+VO6/h7pB4NXfrI/wCL+oj5yOp4+yfyt3X8PdIPBi79aH/D/UT+dDqePsuvlh6/h7q90R0SNifI8yiTG0NoGYKUNa98aqlW14qWgYbW7b+QVqmpDCSb3v2W81f3p9TL92/3SqUX8jeIVp/RK8+t2L2p1rzY1IFyLI7V324LPq7NAzwYox1hgXjKh2OV7t5K9FE3DG0dgWQ4W5yIoGbnPc4jyG0/jWnkZt3vd2efsqWUT9LR2rmdVvrLshiQjCp92XNaLQCYInPDTQkUABpWlXEAnm6FBLURREB7rKRkL39EXU7/AAhbv1Z/pM+ZRfH03XHj6Lv4Wbq/j1RjRG3fqz/SZ8yPj6brjx9EjSzdX8eqH+Ebb+rv9JnzJ/H03XHj6I+Fn6v49VU2qzPicWSNLHja1woR2qyx7XtxNNwonNLTZw0poldLlFRCF2vQq9O6LJG4mr2DVv5cTAMz0jCeteTr4c1O4bDpHArdpZc5EDtGgqu4S7t1tl1g76FwdzljuK4etrvNU2SpsE2E6naO/Z6KOujxR4hsXKAF6VYuJHhQldaXg9uzW2xrj3sQ1h6djR2mvmrPynNm4CNrtHqrlEwvlB2DT6Lrc0oY0ucaNaCSTuAFSV5lrS4gBbZIAuVwe9LcZ5ZJnbXuLqcg3N6hQdS9lFGImBg2Lzj3l7i47VFUi5sjqhOyPEhKyFUWSshiSRZFVNPCicF0o0WaE1v+CQ8e0+TF7ZFi5a6LO/yWnk3pO7vNdEtMuBjnHMNaXdgqsJrcTgN61SbC6xQ4SofETdrPmWt8mk6w8VnfM2dU+Hqj/wAyofETdrPmR8nk6w8UfM2dU+Hqi/zKh8RN+78yPk8nWHij5mzqnw9UP8y4fETdrPmR8nk6w8UfM2dU+HqrnRrSpltc9rI3sLACcdM6mmVCqtVQup2guIN9ysU9W2YkAEWVtef1MvkP90qrF028QrD+iVwENy6gvaFeYB0JL2ZHrQNaZdoXoOwmsbCPBb7oXipOkeK9M3ohYPhcjqLOeeQeph+C2MjHS8cPNZ+UdTTxXOsK3VmXScCSLrofBvftnggkjmkbG7Wl4xZAtcxgyOw5tOSxMp00skgcxtxa3iVpUc8bGEONtK13+KrH+sw+ks34Go6h5K58TF1giOldj/WYfSR8DUdQ8kfEw9YK5Cqqdcr4VB/5bPuW/wDZIvR5H/gP/LyCyK8f1Rw8yscFqKgiTQtrwYXpgndCTxZRVo/3Gfi2vohZGVocUYkGz8H3V+glwvLDt/K6daIQ9rmuFWuBaRygihC8+1xaQRsWsQCLFcGvKxmGV8TtrHFteWhyPWKHrXsopBKwPG1eaewscWnYo5UiS6twZ3dq7LrCONK4u58DeK0duI+cvN5VlxzYNjfytmgjwx4t6PhLvPVWXVtPGmODzBm4+xvnJZLhxzYjqbp79nr3Lqukwx4d65PVelWMjCEIUQi6JCAjQldGAhCCSE/kmq6Q5oQurrdcFA49o8mL2yLGyz0Wd/ktTJfSf3ea3l6fUy/dv90rFi6beIWrJ0TwXCmNyXszrXlgdCNrUkXStWi6AUjVp3RiW34LG0mm8hvvLHyx0G8fJaeTDd7uAW/vL6mTyH+6ViRdNvELXf0TwXCgxeyuvKAojGi66uu06J2nWWOB1akMa0+UwYT6wvJVjME7x2/nSvR0r8ULT2fhVXCRYNZZcY2xOD/NPFPtB81Wcly4J8J/uFvNQ5QZiixbtPkuV6tekusO6QWpouklqF1dEWoTukPZkUxrRfQvQ7V4denXLeFT/wCXH9y3/skXosj/AMLv+XkFj5Q/kHDzKx1FqqhdGWoSTtitBikZIzvmOa4eaa069nWuJGB7C07RZNjy1wcNi7vYrS2WNsjDVr2hw6CKrxr2Fji12saF6Vjg5ocNq5zwo3ZhmZOBlIMDvLbmK9LfcW9kia7DGdmkcD7/AJWVlCOzg/foWPsFidNIyJnfPcGjmrv6AM+pakkgjYXnYqDWl7g0bV3izQCNjWNFGtAa0cgAoF4xzi4lx1lelaA0WC5Hp/eGvtbgO9iGrb0g1cfSJHmhenybDm4ATrdp9P3tWHWS45T2aPVZyivqrdABCLowEICFErp3RBCV0eFCSUAhO6aDl0ubBKDk0rLe8E3f2jyYvbIsTLPRZ3+S08mdJ/d5re3p9TL92/3SsWL+RvELUf0TwXCYzkvaHWvLDUjqkhEHosnZGJEWSsttwWOrNN5DfeKx8sfxt4+S08l9N3ALoF5fUyeQ/wB0rEi6beIWu/onguFMfkvZkLyY1I8aLJ2W74Mr3AL7M45k4467zTjNHUAfSWJleA6JRwPl6clrZNlteM8R5rfyxhzS1wBBBBB2EHIgrEBINwtYgEWK41pJcrrJKWOBLDnG7cW12E+EN/bvXrKSpbOzENe0fuxebqKd0L8J1bD+7VUFWlDdIITsncIw1JO6BZkUDWuXHQvQAXiF6tcx4UGVtUf3Lf8AskXockfwnj5BYuUjaUcPMrHataioXQwJpIYE0Lp3BneWOB0Ljxojxfu3Zjsdi9S87laHDIJBqP5HstnJ0uJhYdn4VxphdndFlkYBV447PKZnQdIqOtVaKbNTNcdWo96s1UeciIGvWFiuDK7cc75iMo20b5b8suhoPpLWytNhjEY2/ge6zsnR4nl52ea39/Xh3PZ5Jd7W8Wu9xyaO0hYlPFnZWs3rUnkzcZcuIOFTU5k5k8pO9ewXm0RCEXSU0XRgJJ3QohK6MNQhONakknAxK65uVGEa7uniRiJCWJbzgqbR9o8mL2vWLlnos7/JamSz9T+7zW6vT6mX7t/ulY0XTbxC1n9E8FwMPXtSF5YakMaVk7J+xWV8zwxm3bmaAAbz2qKeZkLMb9SliidI7C1aqxaMRtzkJeenC3qAzPWVgzZWlcbM+kcytaPJ8bdL9PgFcWWzsi+raGV24RSvSd6zpJpJOm4nirjI2M6IAUjXOzGJ1DkczmDuK4BsbhdkXVDb9HI3isf0bt1O96xu6lpQZUlYbSfUPH94qhLk+Nw+jQfBZK1QujeWPFHD+6jlC9DFI2Vocw3Cx3xujdhcNKKzWl0b2vYaPaQWkbiF09ge0tdqKTXFpBGsLsWimkrLWwAkNmA47P4mcrfYvLVlG6ndvbsPr2repqpsw7doVped3R2iMxytDmntB5WncVWilfE7Ew2KmkibI3C4LLu0LZFnGwSDlfm7sOXZ2KxLXzya3W4aFFHRws2X46U26wkbY6eZT4KtnH7zzU+Bu4KHPdkT9sbekCh7Qpo6ydnRcfz+VE+mifraFXR6JmSQNjkaGu8OtRzCg4x7Fpx5WGH6xp7NR9PFZsuTHF1mHR26x6+C6mFhrZXOOEkf+Sz7oe+9egyT/CePkFhZT/lHDzKyBatS6zrqZYbqfLmBRvhHIdXKqlRWxQ6CbncP3QrcFLJNpGgbytFY7mijGbQ87y8V7BsCw5soTSHQbDcFsRUUUY1XParCwTx2aWN4a1oc4RvIAHFfsrT9oNPUuI85PdpJNhcXO72uu5MENnAAabc/dbhVVYUC5rpZZmubHsc9zz5xyHQBQdSmnndM4F2wAKGGFsQIbvJWT4SrdXVwD7x/ra0e8exaeSYulKeA81nZTm1RjifJZa7blMvGJwsrt3noHxVyqr2wfSBd3gq9LSOmGImwV7Z7khZ9jEeV2fq2epY8mUKh/wDdbho9/FarKKFuy/HSpjYWDINaOYAKqZHnSSeasBjRoACanu+J/fRtPPSh7RmpGVMzOi4rh8Eb+k0KjvTR8NBdFUgbWnM0/ZO/oWtSZTxHBLz9Vm1NBhGKPl6KjDFr3WViSwxK6RKW1iV0lAD1NZd2SxIlZc2Wy4N7ziifMJZGsxBmHGaA4S6oqct4WTlWF72twC9r3t3LRybIxj3Yja9vNbK+b9szYZKzxGrHAAPDiSWkAAA1KyYaWYyD6DrGxaks8YabuHNcRXr150akRSXSs9HbwbBKXPrQsLchXMlp/hVLKFM+eINZrvf8qzSStikxO3eil3jpTI80iGrby7XH4Dq7VXp8kxsF5fqPIe/7oU01e92hmgeKt+Dm9mMnl7olAxMAaZXZEh2YBdkFxlOmvG0RM1HYPROims843axtK2t8XnYxE5xlgLg0luF7cRdTIDCanNY8dJM9wGE8lpPnjaL4hzWfsFqEsbXt2OGzkOwjqNVHPCYZCw7F1FIJGB42ql0xsgLGyUzacJP7J/A+0rTyRKQ8x7CL94VHKMYLQ/cso1egWOp9zsc6ZgjcWOrk5uRaAKkgjmqq9U9rInOcLjdv3KWBjnyta02O9dVsl+lopIKgfaGR6xsPqXkNa9JqUmxaUWSWmGdgPI84D2OorMlFOzW092n8KuyrhfqcO/R+VaRTtd3rmu6CD7FXLXDWFYDgdRUG9rGx7Sata7c4kCvMUgCdQQSBrWZB3hJNPXrpxqaMERdJhBJcQ1me8UqTs2ZLSpMn59uMusPFUKquzLsIbc+Cwt6XnJaJDJKQXHLLIADY1o3DM9q3YYGQswM1LElldK7E7WrS4LtY5useMRqQAdgplUjesrKNZIx+bZo3natKgpI3szj9PZsVlbbzjiyJq7wW/HkVGCilm0jQN5/dKuz1kUOg6TuH7oRXTbjMHEgChAAHRvO9OtpmwYQDe65o6l04cSLWKRpAPovOHxXeTP5+4rjKX8HeFrbh0gikhZrJGNkAAeHODTiGVc9tdvWo6mkeyQ4Wm2xd01XG+MYnAHarCS94GipmjpzPB9QKhFPKTbCeSndUwgXLhzXMb2tJnmfKR3xyHI0ZAdgC9FAzNRhm5eZnmzkhfvUiyXgI4g3DVwJ6MyTX1qlPQummLydBtxV+nyg2KEMtc6eGtQbVbJH7XEDkbkPVt61bhpYY9Te86VUlrJpNbu4aAoRjzVu4UGLarO6bc5rg1ziWk0zNaE7wfgs6to2PYXNFiPFaFHWvY8Ncbg79i0a8+t9ZK8bMGyvAGVajrz+K9RSSF8LXHd+NC8vVtwTOaNV/zpUYNVm6r3R4UrouqVrlasprJQcErJIFyE0kpoSEJoqoTsgCknZEhCOiEksNSSW20RH/AI453OI7afArzOVTeo7gtyg/h7yj0sfSzkcrmj4/BGSheovuBSygf6Nu0LGBemWGtJohDVz38gAHWc/dCxssPsxrN5vy/wDq0smtu5zu5XF/zYIHneQG+kQD6qrMyfHjqGg7NPJXqx+GF3LmsQvVrzyPAOQIuVzYbkoMHIOxK5Swt3LbXJLigZzDD6Jp+C8rXswVDu3TzXpKJ+KFvLkq3SiHNjuYtPUQR7Sr+SJNDmcCqOVGaWu7lSBi2LrIUmO0yNbga4hvIKb+faoHQRPfjc25UzaiRrMDTYJgMU11CtDo2OK/pHsWHlbpN4FbWSug7j5KRfg+i84fFQZN/m7ipcp/wd4VE1i3iV50lPsjXN1zdOatc3TJuidEjEltsmHxroFO6bLV2mnbLBie0DlH5qGaQMjc47lLAwvka0b1qV5detWft4xSOO6vsFF6OkGCFo/dK8tWvxTuI3/jQoxhVjEqyMRIxIWUCvq0johCFEXQjokhFQp3QhRK6EprUrougGoSSgEJJ2CEvcGtFSTQda4e8MaXO1BdNaXENGsroVis4jjawfZAHSd56zVePmlMshedpXpYoxGwNGxZnS+14ntjbsZm7yjlTqHtW5kmDCwyHboHD/6snKMwLgwbPys6Wla6z7ha/QxlInnlf7Ghedyw68zR2eZWzk4f0ye3yS9MHfQtHK8eprkskD+uT2H8hPKJtEOKyLWleiWISE8wFIlK4TzVyuStXo4foj5R9gXncqfz9w81uZMN4e8+SO/mVY3yvgU8lm0juHmuMrfxN4+RVO2ELZLlg3Tgs65xJXRiyoxpq3uiLCHdI9ix8pG7mrcyT0HcR+FItkWJtOdQUTsMt+xT5SF4e8KD3BzLYzq89mykGyUTzl1yWlARURiCVkpsJSx2XQaSlm7zzKr8wj7Vf+Vz9nNJF1HlA9aDlJg1ArtuSpSfqIHiptmsrYxlt3k/3kqE1RJObbNwWpT0sVM0m/ElN2q2ZUbmeXk6FNT0RJxSaBuVSryi0NLYjc79gUBsfMta4WFpTzYOZcF67wkJfc3MljRZYIwFa11PiRatO6LowxJF0toQknWtSXJR4AkldLEaLouj1KV0rpDrOi6YctTo7c+qGseOORkPBB+JXn8o1udObYfpGvtPoFu0VLgGN+s+Hupl8XiIWZZvPej+I8wVaipDUP09Ea/RTVdSIW9p1LFkuJJNSSakneTvXqQABYLzpNzco8PMmuVqtFhSE+WfYF53K3844eZW7kw3hPH0RaVsrE3yx7rk8kG0x4eYRlP+IcfIrLhi9BdYZKFEJJTSkharRr6o+WfdavO5V/mHDzK3cmfwnj5BOX4eI3yvgUZMH9Q8PMLjK38TePkVWRrYK8+pDAoympMR5lG5MKwg2ZLKrekFvZL6DuIT8LalQ05s9WqwXj7086FXsSyixRpo1I0qB7VFcwcylBUBCehYo3m+hSx6CCpIh51n/CnetoVwIvZNvbRHwp3rk5QaNYKQHgqN8L49J5qxFUxTaAe4pD7O07qdC7jqpGazcdqimoIZNQsd49EI7OtBsweLhY76Z0bsLk+IOZLEuhGiMXMniXJjXOqLdVZGAEIulBgSuUJQYErlK5ShCErpYkoQIxIxJQiSxJXRhiRKS0F0XVho+QcbaG8nOedYdbXY7xx6tp3rdoqDBaSTXsG73U6325sTanNx70cvTyBU6amdO6w1bSrlVVNgbc69gWXneZHFzjUn+6DmXpYo2xNDG6l5qWZ8ji5x0oNs6Zcoi5L7lSxoxq60fFGuHOD2inwWLlQXc13ZZbmSH3a5vanb9ixRHmIPw+Khyc/DOO0EKxlJt4CdxB8vNZrVL0WJecuiMKeJPEgIAjEjEtNcceGIc5J+HwXnMovxTnsAXosmi0AO8lIvvPAOcn4fFTZMGlzu5Vcrv0MbxP7zUGJi1CViqZExREroBTI4KqEvUrWXUhseFZ1Y65C2smtwtcnIdqip+mrNX/H3qVVXVmXUWd4UjQq8jgoMrudTAKq4hNF5XdguLoxaHcqRYF0HuShMUsIRicU4zNcu1LtutSVjzMwPIC9LTSmSMOOtO2Y5runcbkKOqaMIduU2gVnSqehIc1dBckLkwcvTWWXZKxhKyErWBKySMTJWRZOtnSwrnCnG2lc4UsKcbaK/hylIttpKWAk2Wkuq7sIxPHG3DwfzWBW1uc+iPVv3+y3qGgEX1ydL8e/4T153k2Ecrzsb8TyBQUlG6c7gNZ9FZqqtsA3nYPVZiW1F5xONSf7oF6OOJsbQ1osF5uR7pHFzzcotYurKMp1ki5LUk6JVyWpWU+57RSSh+0KdYz/FZ+UYsUWIbFpZLlwTYT/cPFXNoixNLeUUWNE/NvDty35YxIwsO0LLSRkEg5EZEc69QxwcA4al5BwLHFrtYSMK7uldKiixENbmTkFw+QMaXO1BSRsc9wa3WVq4Ig1oaNgFF5aR5kcXHavWxRiNgYNioLztOKU02N4vZt9ZW/Qw4IRfbpXnMoS5yY21DR6pMMhU7gFQsp8EihcF20qwgkVdzVZjcLqRI6tFnVQsQtqgN2lIL6ZpUovIusoOww37QmHW3nWpmlg5+6ZfPXeug2yjL0w55XYCjujNRtCTXNd0TdSPY9lsYIvvSca6suAnGvXJCYKfa48i4NlKL7lIYMljzvDnkhejpIjHEAdaD3UUtIy7iVBlGTCwN3lJM5V/CFkF5STOeVPCFznCuc4lvaVHZJJTXSKiLpoYCldFwjoUI0JYDktC50LSaI2UEve4ZtoG81a1PT+axcsTOAbGNR1rUyZGwlz9oWnKwVsKol0fjc4uc+Uk5klzflWkzKkrGhrWtAHYfVUH5Pje7E4m/EeiIaOxeFJ2j5U/m0+5vI+q5+Vw7zzHolC4I/Cf2j5UfNZtw5H1S+VQ7zzHoj/QMfK/tHypfNZtw5H1R8qh3nmPRZ6Xiuc2uwkdhot5hxtDt4usGRmFxbuKDJ6UIOY2dKZYCLFcgkG4Wouy8myjaA8bR8RzLzVXRugd/jsPqvTUlW2dv+W0eiVbbuZLmah3K3b18q5p6ySHQNI3FOooop9J0HeFDFxf7h9EfirvzY9Tx9lS+UN6/gp9ksLI+9GfKdv5KjPVSTdLVuCvU9JHB0de8qLel5hgLWHj+7+asUVEZCHvH0/n2VeurhECxnS/Hus+0LfK88n4iuCEK4u6DE3ESdtMqLLq6oxPwtA71pUVA2ePG4nXsVgyOm8qka152BXxkyMf3Hw9E4oJJTJrVuCnbCCGnWkSx4hTPqRDKYnYgiogbOzA4kcFHNgHhO9X4K18xk3Dx9VQ+UQ9Z3h6KvvODVgEEkGoz+CvUdSZiQ4WsqFdQtgALSTfeoTZir1gs8t0LSRPD21GYP8Aea8y9j4n2Ogr18b45o7jSEh1kb0dCmbWyt16VVkyZA43FxwPqjZZwOVdmucdijGSmD+4p4Ks+d79auRUscekDmhRcsY55sFJJK2MXco0gJK14mNjbYLzs8rpX4j3JyOMplwSawlSm2ZR41YbCLLmNAvQ6VRR4Ai6VylBgSRcpWXIkhFrByJ2SsgJQlZFlKsl4vjrgdSu3IH1EKCamjmtjF/3sUsU0kXQNv3tUn9PTeH+638FB8tpur4n1U3x1T1vAeiI39N4f7rfwT+W03V8T6o+Pqet4D0Rfp6fw/3W/Kj5bTdXxPqn8fUdbwHoh+np/D/db8qPltN1fE+qPj6jreA9Ef6cn8Z+635UfLabq+J9UfH1HW8B6KA55OZz3lXAANAVTWblJJTSRYyDUVBG8bepBAIsUxoNwrCC/wCdv2g4ftCvryPrVKTJtO/Ta3D9srrK+du2/FP/AOJ5vBj9F3zKH5RBvdzHopPmU25vI+qjz33K/a4gcjaN9YzViOggj0hvPSoJKyZ+gu5aPdR2PVkhUyE4xxSIXJTzHrghKysLHbHNFGmg6Afaqk1NHIbvCmiqpoRZjrDu81MbbneF6h+Cg+Bh6vifVS/ManreA9El9ufud6h+CYooOr4n1S+Y1PX8B6Jh15yeF+6PwXYoKfq+J9UxlGp63gPREL0k8L1N/BHwEHV8T6pjKFT1/AeibmtDn0xmtNmwbehSxQRxXwC11BNUyS2xm9uHklxNC6JUIKn2bpVeQAixCkieWm7TZWDCeVUnU0Z2LRZWzD+6/FLBUfwjO397lOMoybbePqnWAI+HYNiPjJHbU8yNd6tAXFsRuU4LMEsZXWZaU6yzgLkuKlbEAnxEFySpQwLioK9asOyUHpWSwpWtSwowpQlRhSwoaxKyLIY0WQpdgnhaDro3P2YcLqUHPmK7lWqI53EZpwG+4v5KaF0IvnGk8D7hS+67J4iT0z8yr5mu+43l7KbHSfbdz90O6rH4mT0z8yMzXfcby9kZyk+27n7o+6bH4mT0z8yWarfuN5eyM5R/bdz90fdVk8TJ6Z+ZPNVv3G8vZGco/tu5+6Hddk8TJ6Z+ZLNVv3G8vZGOj+27n7od1WTxEnpn5kZmt+43l7JY6P7bufulC1WXxMnpn5kZmt+43l7J46P7bufuj7osniZPTPzJZqt+43l7IzlH9t3P3RieyeJf6Z+ZGarfuDl7JGSj+27n7o9bZPEv9M/MjNVv3By9kZ2j+27n7o9dZfEv9M/Mlmq37g5eyM7R/bdz90O6LL4qT0z8yM1W/cHL2RnKP7bufugLZZfFSekfmRma37g5eyM5R/bdzPqj7ts3ipPSPzIzFb9wcvZGco/tnn7pbbbZvFv9L+ZLMVn3By9ks5R/bPP3TjbdZ/Fv9L+ZLMVfXHL2SzlF9s8/dK7tg8W/0v5ksxV9ccvZGOi+27mfVDuqz+Lf6X8yMzV9ccvZPOUX23c/dF3RZ/Fv9I/MjNVn3By9ks5Rfbdz90BabP4t/pfzIzNX1xy9kZyi+2efulC2QeLf6X5ozNX1xy9kZyi+2efunGW+EfYeOv8ANcGnquuOXsjOUX23c/dOtvKLwXdv5pGmqeuOXsnnqP7bufulC84+R3b+a5+GqesOXsjP0f23c/dOsvJm4O7fzXJp6jrDl7JippB/Y7n7qQy8xur6lwaafrDkpBW0w1MPP3TgvXnPqXPws28Lr46n6p5+6WL3PKfUl8LLvCfzCDqnn7pQvc8vqCXwk28Lv5jB1SuS6xeqVDCj1qSWFK1qaLJfGpiwuw+FQ07di5xC9rowm10nWhNGFDWoSwoxMEIwoxMhFkoSoSwo9alZFkuAF7g1oq5xAaBtLiaAdqTiGgk6ggNubBOWiJ0b3MkaWvaaOadoK5Y5r2hzdIKbmFpsdaQHrqy4wpWsSsiycIIFS1wG4kEDqO9K41IwnXZFjQubJWsRZFketSsiyIyJ2RZJxIsiyLGmmpNrskkWHWNLcbQ5td7TsIUbJGPvhN7aF06NzOkLXTTZOdd2XBCdEnOubJWS9YErJFpStYklhROkTQixIRZGHIshDWJWRZLbIUWSsnWSFcFqVk62YrktRZLE6WFcgJbbRzpYUEJevXOFNYAPWktGyPWIRZaDQOOKS3QtnoWEmgd3rn4ThaevdvNAqWUHvbTuMevy2qema0ygOVxpHpPeVltLxI4sZjcI2mNpidHXihpw8YYab68tFVpqSjmiBaLm2k3N7qaWadjzfV4LMXRdsttn1cQbidie496xja1JOXFaKgdgWhNOynjxO1DR2lVmROkdYK4i0VZKXMs1tgnmaCdWGuZjw5kRPdxX79mXQqxrnMs6WMtadug24jYpRTB2hjgSqa5rrltMwgib9JnUO4oaG5EvyyA7VamnZDHnH6vzwULInPdhCvINFYpJDDFb7O+fYGYXhrnD7LZNjj0VVQ1z2txvicG79H4UwpQThDxdV113FJNaxZDSOWr2uxZ0LGF27bs2jlU8tUxkOeGkaPFRMgLpM3qKgR2cmYQgjEZBHXdUvwV6KqYvAZj7L+F1wGXdh7bK6hu51lvKKB7g4smhqW5A4ix2VfKVUzCakdIBa7XealEWbmDTsISdN5aW+0+X/A1dUH+2Zw9VzVN/rOVKJlbUGFarg2ZFJbA2UNJEbnRNdsMow7t5DcZ6q7lnZUc9sF2bxfgrVFG0y/Vu0cULx0ovGF7mWlxBOIGOSNuAg1HFy4zeQg9ZRFRUcjQ6Md4Jv+9yHz1DSQ89xGhVlwXTJanlsZa1rG4pHvNGsZnm49R7N21WampZA27tZ1Aayq8VO6Q2GzWTsVnZ9GmzYm2W1wzStFdXhdGXAbdWXZO6RlszCrurnR2MsZaDt0HnuUwpA7Qx4J3alX6P3S+1zGFrgxzWvccYOWEgFpG0GpU9TUNgYHkXFxq7VFDTmV2EaFDuuEzyxxNIBkcGgnYMXKpZniNhedijZGXuDRtWi0cudnd5hmkiOqkwljx9ceMKNB20oDQqjVVLvhs4wH6hrH9vFWYKYZ7C8jQeaY0wu2KGSV0c8J+kI1DMnRg1yI2AClF3Qzvka0OadXSO1KqgawktcOG5X2l12CRtmlkmjhiFnjbifVxc/bhZG3jOyIJVKiqMBkY1pccRNhu7SdCs1UOPC5xAFh+2WYv25XWZscgeyWGUVjkZsJG4g7D+fItGmqhMXNIIcNYKpTU5jsb3B1FVImVqygwre3jdklps92xxAVMRLnHYxobHVzjyfEhYsUzIJZ3u389egLRkhdLHE1u70VRf19RMj7ksn1LT9LJvnkG+vg1A6aCmQzs01M9z8/N0jqHVHr+61DNK0NzUWrad5/f2yaslxnUtntE8cEb/AKvGC97xytY3OmzP8l0+qGcMcTS4jXsA7yuG030B7yGg6tpPcivS53QxNnZIyaBxprI6ijuR7T3v97MkQ1IkeY3AtcNhSlpcDQ8EEbwn7v0efLA20ayNkZLg8vrxGsJBceWpFABnmFzLWNjlMWEk6LW23RHRl7M5cAduyyjRXaZZ2w2aRsxcAcQBYAM64w7NtMu0b1IajBEZJRhts18lx8OXPwRm/grGHR5j3GOK1wPmFaMo4BxG0NecndSgdWOa3G+Mhu/R+FJ8E0nC14J3e6rrBZDJI5jnMiwVLzM7CG4SARzuqdisyyhjA4AuvqsqzIC5xBIFtd1aQ3EJWv7ntEcz2AuLA1zHEDwcXfezMKs6rLCM6wtB23B/CmFIHg5t4cRssR+VTNlVuypJ1sgSLSuTdOiRq4wlLSsBrFdutayPGi6LJcMbnVwNc7CC44QThaKVcabAKjNIvaNZTwlbbQjS20SzR2SalphkIYWyAOc1tDxsVKkDacVchuWXXUcTGGZn0uGm4/fwrcEz3ODHaQVb6LWWKG0XvBE3WhrKRxYy1z2ASYog8cYZuazFt2KtVSPkjp3uNtOk24WNu66kha1rpGjSs1d2ldiglbLFduGRh4p7tlNCQW965hByJFCFdlpaiRhY6W4P+A9VC2aNpuGaeKtdAbXr5bzc0Bs00Uj42g1IxueS1p30L2DsVevbgZCDpDSAe6y7pzdzztKxlwRPdaoGMBL9aygG0FrwTlupQk8lFp1DwInE6rH971VjacYG266L3Sx2kjcBGQc11PDFlfUdOwdSxwCMmm/H/wAgrug1Vx+6Fibvsz3Xm2NrSXi1ZtG0Bk1XE8wAJrzLUklaKUuJ0YfyFVa0mW3b5q+0md/rw+/s3uxKpTH/AKf/ANrvNSyj/Ud4VRpw1zrytDWAucZAGtaKkktbQADMlWaJwbSsJ3eqinF5XWVFOxzHFj2ua5uTmuFHDmIOYVprw4XBuFCW2NilQ46F7A6jKFzmg8Sp4pLh3uewoLm9E7dm9MNOsLe6D6STW2UWK1NFphe11XOHHjDWkhxcNoqAKnOrhmsiupY6dueiOFw5H95diuQSukObfpCbuyEfo29IbOS97Jxs751nY9tHZbQWslPau5X/AOqge/QC3xI9wuGN/oyNbv8ABVHB21z7wgwVOEuc4jczVuBJ5s6dYVnKRApn4v03UNKLyiy0miVoY++rSWEYXCfDTYTiZmOmjiqVW1zaBgdsw+asQ2NS4jt8lldBoXvt1na1riWSNLxTNrWHjF3JTn35LQrntFO8k6xo7bqtTsOdbxV1A/8A17/2X+wqs7/87/tCmA/1Xf5Kh0zkpbrUP91/tVui/wBuzgFXqR/VcrvhIfQ2P/8ALH7VVyZqk/5FT1Y0s4JN6P8A9EsZ/wDsS+2ZEX+/k/4j/wBUnj/TN4nzWREq01Uwrplp0hNjst2ktxxSQlk0Z+0wtjzHOKnpzG9YLaYTzTDUQbg9ulaRlMcce62nwWX0vuUWfDLA7HZJhWF4zoSCdW6udcjSvId4K0aKqMt2SaHt1jzVKopwz6m9E6vRWvCY8E2SRn1LoAIyO95aA9Bb2KtkrRnGnpYtP7zU9aL4SNVkdxy4LntbpMmySBsVftPowVby5j9w8iKgYq6MN1gafFcxC1M++3V4Ju2TUuSDPI2lwPPlMc+sA9S6jH/UH/8AEeS5cD8K0f5eqd4MZQZ520xOMD8La4cVHNq0OGyvFzSysDm2HZiF/HSnQAB7uChWTSSxwva9l34HscCK2uWrXNO8FvqKlfSVEjSDLcH/AAC4bNEw3EdiP8ipV0sZb7RaZ5gWRsaZnRx8Zxy70OI/ZJrTsUUznUsUcbNJJsCU42CeR736ANNlc6A3hZ5bQ4QWQxkRuJkM75MiW0aWkYRX+FVsoxTMiBkkvpGjCApqIxGQ4GW0a7krBd09K2sJWZgCI2nn+HtRZLNpTLQ47M/WjQnmSdizOJMK6hVJCmXVektmkEsDyx4BFRQ5HaCDkRkOxRyxMlbheLhdNcWm4V1Jp5bSHBr44y7Jz4omMe7zgK16FWGT4L6QT2EmylNTJ+hUdhvGWGQSxSObIKkPBzqdta7a767VafGx7cDhcblC1xabgq/dp9bK4g6EP3yCGPH6VFV+Xwbjbdc2U3xEnZyVDZLylik10cjmy1JxjbU5mu41qctitOjY9uBwuFCHEG4OlXsmn1tINJGNc7J0jImNkI53AexVRk+AbCewk2UxqJCs9DanskEjXuEgdiDweNjrXFXlqrha0twkaNyhBIN1fWvTm2yChla0mmJ0cbWPeG7A9wFSObIKoyggabgcybBSmokO1VdqvmaS0d0vfWbE1+LCBxmUDThAplhG7cp2wMbHmwNHqoy8l2I61b6N3qw242y2SZsrLQCjpZQKNYwNFBnTkGSgqInCDMxDXo4DaVJG4Y8bz28VT3veLrTPJM8AOkcXEDYNwaOgADqViKIRMDBsUT3F7i4py5r7nsjy+zyFhIo7IEOHI5rgQUpoI5hZ4uhj3MN2lWVq01tb2OYHsja7v9TG2Mu6XNFeyigbQQtditfibqQ1EhFtXBVd0XtNZX6yCQsdSmWwjkc0ihHMVYliZM3C8XCjY9zDdqtrVprbHsczGyMO7/Uxtjc7ynNFewhQsoIGuBte2q5uu3TyEWvbgqaw218L2yROLHtNWuG0GlPYSKc6tvY2Rpa4XBULSWm4V3atN7Y+n0jWnE1xMbGsLnNNRrCBxsxs2cyqsyfTt2X4k6L7lKaiU7VUTXnI+Yzlx1pfrMQoCHg1DgBkMwrLY2tZmwNFrW7FES4uxbVPvrSq0WpmCYsIqCS2NrXOLQQMTgKnaoIKSKF12X5qSSV7xZyhXne8towa12LVsEbMgKMbsGQFekqaKFkd8Atc3K4e9z7YtiKW9pXQMs7nVhjcXsbQCjnYqnFSp752/ekIWNkMgGk6CmXuLQ3YoVVLdcKdbb4lmjiikfVkIwxCgGEZZVAqdg2qKOKNjnOaNLtakc9zgAdiXBfczIH2YP8AoXmpYQ1wrUGrSRVuYByokYI3SCUj6ht/daQe4NLNil3XpZabPHqmPDotojlY2Roz+yHDLo2LiWjhldjcNO8Gy6ZM9gsDo7UzfGkE9qLddJiDe9YAGsbuyY0UrTftXcNNFD0Br26zzXMkjn9Ipp97SugbZy76FjzI1tBk84hXFSv2nZV3roQsEhlA0kW7lyXOLcGxN2S2Pie2SNxY9pq1zTmDsy6q5Lt7GvaWuFwVwLtN261fnTu11xYosfh6lmPtp8FS+WwatNt1zZWPiZezkqy779nhmM8chEjqlzqA4sRqcQORqc9isSU8UjBG4aAoWyPa7EDpVk7Ta14gWyNZSpwxsa1pLhQlzacY05VAMn09rEX4k3UnxMt7g24Kh1qvKthQ1iEYUMY5EksKqUlZRhJCA3oQlnehCJJCJCaIISRlCYRhCEChJGUIQG1CEE0I0kIBCEYQkEAhNKTCRRFNJApFNEhCNNclAbE00TlyhKO1CERTQlISQQhKCaSMppoJJFGhCDUwhD8UIRtSQUaFy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9" name="AutoShape 8" descr="data:image/jpeg;base64,/9j/4AAQSkZJRgABAQAAAQABAAD/2wCEAAkGBhQSEBQUEhQVFBQVFRYWFRQWFBUUFRUVFRQVFRQVFxUXHCYeGBokGRcXIC8hJCcpLSwtFR4xNTAqNycrLCkBCQoKDgwOFw8PGjUkHCUsLCwpLCksKSwpLCwpLCwpKSkpLCwvKSwpLCksLCksLCwsLC4sKSwsLCwpKSwpLCwsLP/AABEIAKgBLAMBIgACEQEDEQH/xAAbAAABBQEBAAAAAAAAAAAAAAACAAEDBAYFB//EAEkQAAIBAwICBwQHBAcHAwUAAAECEQADIRIxBEEFBhMiUWGBMnGRoQdCUrHB0fAUI2JyM0NTgpKy4RUWJHOiwvGz0tMXVGOTw//EABgBAQEBAQEAAAAAAAAAAAAAAAABAgME/8QAKhEBAQACAQIEBgMAAwAAAAAAAAECERIhMQNRYdETQXGRobEi4fAEMlL/2gAMAwEAAhEDEQA/AL4NEFoBRrW2BgU+mktGBQMBRhacUg1AQqRGoA1EKCzbarNs1TtirNugtoKmWxNRJUiN51FP+yeFTW+DNS8OtdFbyhYptXL0nnTE1cvMOVUrhoh5FLXUBNMGoLSmalAqshqQGgmbaqN9asyaC6tBzmFCKsPZqApRCikxihIoYoJFAqSRFVi1MWoJHu1E9+gc1AxoCe5QChogaoQSplukVH2lC16ga9cNVXNTk1DcWghIptNGRQmiG00QFKKcUUQFGBQiiFAYFPpplapddAIWjCUhFGKBxijW5URalNBet3KnQ1zVNWrLVFdG3cPKpe1qtZerBcUDNcqB7tG14VXuPQJrtMr0ANSolBLafxqTtBUBFAaC0booe0qtqoxeFBI00HZU54qhN6gC4ajNJmpgaIYioyKK4aDVQRuKCKkZqiY0D6RQkUJNNqqhGhK05eh1UDEUJSpZAoDcoIilAVqQmgLGgYGiFLRThaBRT0tNKKBwaMNUdLtACASATtnfb8x8aCYU4ouj7JvqzWdNzTHdDAMQSRIBjAg558ppmBBKkQRuDgj0NRRCiAoBRBqqJVt+dTW1NV1ep0u1FWVotdRLdFIsKA2agmkKeKAddSI1R6aJaCwLfnTNboUeiNygApTaaImhoCRVp2tjkaiNNBoCZfOgIFMUNDpoBimNHpoStEQsKjK1Z7EmmbhjQVCKbTV21wDNlVJHM4CqOZZjAAFVOP6W4Th5V74uXSAEs2V7RgwLSSQe9tsMjSd5ptdBNqg7OoejumxegLadWMEqfqoQGV3MQkg4UwZBEHeulooKgsUQ4epzS1URF2FD2FTaqE3KANNCbdSlaHTVVEVptNTFaHTQBpqO/wAMriHEjfmCCNiCMqfMEGpwKLTQY3pjoJrStcQg6R7aarV1QFjU7KYMAAFiI3nQCTVXg/pC4le7ddbwH1eJQllBE4upDDJPwXzjd6awnW3qpom7aUm1u9td7TFpLoDPcJOVWAPdkYs12bll6V1LHXy2fas3FOPYZbyy2ygrDbwMg887T0+G62cK+15AfB5tn4MBXk7KNxMZyuY5ZG6+tGLxIgXAwjYnl7UQf4gPWD41JkXF7Xavq4lWVh4qwYc/D3H4VKBXiKq4JhVnOV7m7LJ7hHOB4RqA2xd4fpq+hkPxCiZIF1ziTIBuahtqE59knOZc4nCvYwaMGvJrHXjiVgG+52nVbsuZ7gMCFjLPicSg+qxF7h/pE4jEvaMxM8OwiQm2m4ZHeY7fUQRLxV5Q416crUeqvObX0kXsak4bPnfXTMbnSwgam25WHP1lme39Jr4mxbzG3EERMYbVbEQXUH/l3PCnKJqvQNNKKxFv6TQY/wCHOYiL9ue9p0gyBHtoD4S32TU1r6TLZj/h7uY2eyd9EfXH9on+LyMXcRsppwax9v6SrJibF/MbGwfa7OP6z+MfLzhJ9Jlkx+4v5087HPs/G5/H920nS3BsZpwKxR+k+3GOHubc7tkclP2v4h8R7hC/0q/Z4YTBib67wY9lTOSn+LzEtxW7Ns0IBrz+/wDStdM6LFgbxN248+3p9lACT+75/XXk/dqXvpO4gzpFhd4hLjyO9BklcHuZ8Linkwqcoar0/s6QsV5Fe+kLi224gjeNFm0mYOn2tR5KY/icbgVz+L6d4i7I7TimnAm83jAP7tVBObXqoP1oE5xeNe03iiCWZVHizBfDxPmPjXJ4nrfwdvDcRaJ8FOs/BJrx1tTf1dvJEau9uwYf0jEwBcX+6Mz3iQ7RwPbVBGwOnEDkAOTsPRhzzOa8K9R4r6RbI/o7V9/MoLS7BplztpZT7mHlPE4r6S7hUhVsW5+3N5wpE+wBowDGZyvhMYI3RPtFz4AEk5O0+h+NJQBuAPXU2Pd3V9T6U5LMXe6S61X+KH7y7dugDILi3aSdUmFICiGgSRz3wBoeqvV5rym7dAt23yoRTbLyuHSROiGaHOTqaIBLGHqp1P7TRfvqFQEPatQJfCkPcO+n+DEx4E6t1VmO+5bJ0huGspaQJbUKokwJOTuxJJLMeZJJPjRm5UZoa25jLUBpiKbTVD0BNPop+zoLp4c0JsVdRhTso5VlXPNihNqpeI6Ys21DM0qW090FzMTsOUf6TVjh+J4e/CWeJtdpglTk6VYawFJBn6s5gnamxR0UtFdLiejHUjuypE6gRHKBG+fdGKqFclfrAAkcwDMfcfhV2iDTTaanKU2iqPOutvUfQDf4UHSMvaUewMktbA+qJ9nlBMxgYeA28fzCA3v5K3rk+Ne+BaxXW/qGbhN/hQBc9p7Q2uHcsg2DnmuzEzuc4uPzjcy+TznsNLR2uwEwrb4kRiY8eePGpWlYIvLB8Vfw2MKeX41es6bhCx+8LBDbI74YtGJXvbtiQRMchVS5w1xTctOp1W8xg6SIBEiRlSDvuprn3XWuwV4q6TGpTy9pgMyASWgAd45PidqduLfJZUwxDAlcENmZHjUVy4dKOAJyvsiGKnGIgyDHmVojb/eMkCCG3G0iVM7jMCcffTjGuV8xLxW3ctn+8vILvEeHzb307cSNii//ALIOQf4v4j6k+sCewxgAqywYAMEMCDmMEid/Wlf+odIkrBEcwzcpnYrTjDlVk3pmLY2Y+3O2okwXzBJPnp8zQW7+plVbclj3QCSTmRufAD4VG6jW6iNPfjwGoNogz5gj0qXox9Om7qRezZo1B4OoAT3AZifmN6zcW5lafUQ+jsX1KFJUZIH7pgcTAhRnlK+GXshiWC2WJt6dYnYg21gDxJTETuN4zZbjx2rXhcsyy6PZ4hgIC5A0gjAHlv6PwvSS2rly5rtzdgkab8CHJJBgtkg4kfdWNZa7Lv1ULXEzpi3JJCgaiMjswMyIyg92PCpRxER3FEc9Z5R4N5L6j3RFetxcthiGltRbSQCTcOvf3GfdUdrOqQJCjSIG5ZYxzMBvh7xXTW2blYnTiZEBExjcncEYwf0FoG44gHFsb8v5hyXzPwHgDUQMW5ESWMmBgAAemS3+HYRNG9rKLgAgSYGSTL5iTExz251eMZ5VMONuFgNaLJkklwF+sSSB4k7czjlVft2PtPGOShvIDcch8vdUqh2uOdJ1KGKrAxOFjEY1TPuplsv2RIDHUwBPemACYPOCTzmIHKkxS5dO5LpILF7hHkFHv+sQP16gOGUn+siDyBg4gkxtn7vGridH3GuW7fsiBDMdCycuZJgZxnyomW49zsUVmukhVtqJHiNzkaSI5QBmBRNS9XPjYLsYGkTknEE7tuPLwFei9UOoWiL3FrL4KWWAOjG9zxbwX6pGc4HS6odRV4WLt6H4jcHdbU76DzbMF/fHidQVrpIzaBjQkVIVpitaZR6aWmpLFs3BNsFxnKiQSMEA7bjxq5a6EusJICCJljtic6ZimxztNLTU/F/saaO24uWUhtNliSY7pDLa1sUJbY/HFcnpHrZw5Y/s9u4wXDYhQcwSRqZZAPtAcqm106GmlpoeE4hLq6rbBhAODtImD4Hy5VP2VVFlDUhemFmn7KoOT0n1cs32DsClwTDpAOY1SDgzGTE+dZ7pXqVeibRt3tpRlRNcMG2aUGQPh8dvpNPq8qaV5Tw3WO/wlzQbl6wUOlrZZiiCeaE3E2I32gRE1oeD+k/iAoDi1fABzo9rusTBskqMrzG0HNajpPoq1xC6b1sOOUjvLuO6243NYHpz6NHQl+G/eLyX2bqjGRphW9BMZippe7TWPpE4Qgi5YNrUSWa1cTdoOsK2kyQdW3Ik7V0rHWPgbkBeIa2ZyLton7Qyyd1ZI3ncRzivG7lu4jMrFwVMMutGKxMAhypmRUD8ZEh3AOZD2mBllljsd2VQD/exFZ5NcXuF66ukm1f4W4ZGle3W3I7kzq2Pe+a7TR2lJUTpBO6rcS5zIiVOdjy5HwrxJLhIkG2wE7Er9VcbD+JfeW2DEmRmMnFv0vEc3/iBjA9AnnLmcK9H6zdTRdf9psxa4lO9qKns7oAyLg8SpjV4HM4I437Fw/D9pqt6hccEd5+6TZt3SoUXFAVe1A57eFZVOIeIEjli94hVky3nP+MbKADXjbo/tfEgXQT9oiTJmAR/MActBPPKy3bpjuY2aafiOF4dNBuWyQya1C3bqkA7E94gH3eNNxfQ1mzduNdDQSijTeeVhGUL/RnVC2gSTvPqc6eOvf8A5ZEgZtkTDDaNtSsYnZoxOqj/ANqXicm8ZI30NPeWJJT7LKJjmpgQy1N+qyalnF1uP6JsKEyyrcQOimXkEkA+yINC/V9RxIs6lNzUq7uBkaiNWnGDXM/21eIBJuEhcE27ZjuMZjTgTDafJ1+zMx6evai03NUnPZprnCxr0zMLcWfHQf5by9WPhy3ev991tOh7dwlLXdYSWJd4A1BTjT3jmPnVdOgLZ0WXQm53cC6Y1tbUgyRA5UrXT90HBIkiSOHtwZeT9TYzYMTszjcgl16z3h3hkgAgmxZmRaJALC3Mau1BP2bafZIrO75unTX/AF6qdrqsHudmtsF5IjWRlZnJaORoeB6uK7wLeoAFmAfSdKxMFjHMV1E6y3Q2J9ojUOGs64Li0TItTr7Pvf8AMbzqEdZbu4AUlTOnh7C7qbjKD2Xs6haA/hd5mRV5+rnPDk+X++6Oz0ItwDsFKlBOp7ndA03GHdgkyRVmz0SrXDaW3++AYZvHBCk+1+FQDpy6D3cDYkWbAkBokgWxOBf9FQbgmox0xeBkm5qMSdNkMTpII19mDJ12xPk7RyqcvV11NT+P1ScL0XqDldEIup++4MePngfKp+F4JOya6wBVWCYa5IPuLRGV8N657dK3gDDXMg5i2J7sTAXaVd4/lEyS1Cekr237wZ21WxHeUDIXESRP8THYQ2rnv5uWOGuuv993c4boi2ZuhQQU9g6jKg3SR7czqtDnyHnL2bdlxcYWlGkAlSpkzPsy58PmKz/+0ru8v45dNu88Rv7ICx4QvPDHjLu0tOxJv8/ZmZj2pbw7oJkACsy6+bpl/LX8Wr4azbuMD2Vq2V16QLSK2rSCM5kHS6R4mPCu51c6BscIpbtUuX7mbt93QM5aSQAW7iyDjcxmYx5kb7EbCPA3mJyMAS5zHdzOXIMmCHN0k7WN+Z1jfTOZlYMkc1VAZgAaxsxrOW8pJY9fv9KWQp/4iwDBibmoTEiRbk+Hx8SKq2esHCqrdrx1kvJA7K1cYLsoHeGTqnfc45GvKFLESBa25JqPsHBIXfZSZ3OozvRcVfuAMWcbP/VEAgqgPIYaII8EG81vm58Hq79dejQw0tevEmAAVVTJgY1Anb0HhImk30k2173D8Go1Qe0fW5K6mUH2VJjSTAJ+EkeUt0iXOHvOSWg6AJJK5kscmDP93wp/2cuf5iYDXCxadgAiwxmNjnFORMW8436T+Kc5vJZEgHSEEDvFsgXGMQFwckztWa4rrS95/wB673jInLGYJwGuEqskqI0kxzJq30F9H1+8QXXsrcEFmTSxgkGLby5M8+6POvQuhuqtjh9JVdVxR/SPkg+KjZOcRnzNajPZjehOq/FXxqYC1b1AxdDliA2sabZAU5PtFckbmK1fC9ULCDK68zBwskzOkbfGPKu/Sq6TaBUgAAAAYAGAB5DlT6alIodNVEgooqgnSdk7XU9W0/5oq0mcqQR4gyPiKKl005Wgg04mgfTSK04pE0HP6T6DtXxFxFeJgkZUkRKsMqfiPI1571i6lNYk2AGXS0K7jWqnfJADH+STmff6jNBetq40sAynkcipZsl08GucKyRgWxOdLMB7UkGPI8uSn7Jp+JDHSys48tTEyBgaZw0iN9yNsT6X1m6pWtBuBbjQpGm2bSERBX6kHOoSc98jnWS6A6k3eI4XWA/f9iUtgCNUFSXBhjBOOXkK5a13dOtnRwHRh3tfdIJwoYYIJwcAaYO+w9KkVWtvBII7hWRKhSYzI9k4HPyrQt1JudmEnvBpmLeDIke1EDMcsbZxL/8AT+/dVAqyFGg5tgnAwSWnnE+dXTMzlvRlUsFXZANIZiAIMAkAgaiJB8N4gTQWxdPcLS0MR3YysnDATODyjJ840tzqldfitCqNSrbYiUUFjrgAnwKj1BnytP1E4m3cLtbXfA12oDEGfrZwD+prMk03lbOtZNrzsrQYKqrTHLAJGMjvA55EU6XbhGqZ0uoI0we8GBEAEEHzjI99aG11PvqGHZqSwInXawp5e1tJOf8ASpLXUTimtlVtbkAtrs5IIIwWgcvLetajEzlvRm2vMVV+ephqzMBDqUj2SO8SM828aV7iLhAcMQDIODJgLMzjd2O/1m8a7/GdU7qabZt6W7RRpDIZlLuol5xsBvnV4irV/qJxGCbICjvRqsbRnOqQIG3l55zJG7brqyy8TdA1F2Oqc94H6hzsD7R58zTXr1329bAEkY1TsvM4PoTua0Q6p3tU9kIz3dVnc6ZzqyO6P1EFb6pXQSTbWMwC1oRPiQZP699a1HP4k82c7e4qyzlix8wcEjckA4/RmiS46dnEd7VMCCx7RwS5OWmT/iI8zqh1C4hVJdEgTvdtiJYk7GSZY58vjDwvVB7q6F0EhROq4i6T7RAnBEMDOxlvCs6x267y0ytw3VAAcgsmswOZBaTOSTPh91TXmuLNsHIUAkTgt3vMznJ/i860vF9TrwCqwtgxhhctnC6RETtgfCgudWLrOG/dgggn94hnwkT5tV053OS6tZl7Vwt2YcwGCwBA3ggEZ+1k7kGl2Rd0HtBWMA6tBgYMeHs+EhvfWv4bqPfdxcXs8zjtbcTgE+/b4Dxqvw3VMrddCbakqQo1qUBLLrQnw0s598RUum8d94zjNcuPAd4lzu4BE4wNhj2eXhUVnU5LG68AEmS5ETIMAezpDGIxERyrXf7ivaDamskMNH9KDAAMCRvgfKobfVIhHU3Lee9q1jVIOoHffUqmZ+7OpGMs5L1ZZOGBbW5OIJ1S0GRkkYIyuc+0MZp14Ek6lWNoBGxCkRtBOrntudga1XFdSGt2GBe33TqGm6gYmGjM85I8M+6u11R6sW3thrlkrAI1G5qJbC+yBAMBpGRkbzid611k7M91d6pXL+7L2eqYCOTp5MohUAK6clsYGYNek9FdA2eHA7O2itA1MB3mIzJZiTvmJ8N4q7btBRAwPmfMk7mnIrrMdOduzs9CWpRS01pAk0tNSCzThIoIwtLTUwNKorzy7Z0mGOn34++oQw5Eeh3qBemuOG3GXY8GZ2Ef3nNO3T/Hc7tt/wCezaM/G2abXS6nG3Btcce52/OrnC9O3k+tqHg/e+ftfOuGesfF804U+/h7H/w07dO8QRmzwh91i2PuQUNNnwvWlD/SKbZ8faX8CPgau8D07YvMVt3VYiOcTPITBJrzPpLpK9dTSbNpMzNtEU/HVkVR6N4y/YaRaR4krqtWGMnxZlZoHgI8iKmzT2mKUV5P0P1i4pWY3Q4kltVtYieRRcR4H4+Wis9dbg3M/wA9px/2irs01vSdzTZuH+Ej/F3fxrN9EdUb9y0lwKoFwdoMoSRcJdSQ2xhhUHS3WwXuHdAFDb4J5AlcHbvR8K9LsILFpRys2wPS0gn5LXLKTLJ3l4eH9b+njN/rBwtq46Pc7yMysBZZhKnSYOmNwdsUXC9Z+DZgisSzMAB2L5ZjAElfGPLNee8RxBZiTkkgmfFiWauh1CsC90hwqkYPE2efJXFxv+lazw38/wBHLWun793rHSHVl7H726tpUUQe+vtPctqPmAN6hbhlkAp4wNI5DMDnWh+kl54JE/teJ4dP+s3D/kqmRkb8ztjkN/HJx+VZuEnZnPx7e8n593KHCLP9Hy+wPEelHb4RZMW/D6o89xyrq6fx/D8qdBk+Uco5Tg89/jIqa9WJ43pPz7uDxHDKXVQokuoggDJOAfWK7V7qs4RptrAVie+mwBn2c8uVUeIj9pT/AJtvfG0fKt70h/RXf+Xc/wAjVnw8OVu3t8fPWGHTvPX3ePXOuPAEYY5H9jd+8KD8Km4frRwN11toZa4yooNp1BZ2CqCdIjJGcV5Uuw9w+6uh0AY4vhz4cRY/9VK6/D9Xn5+n793ul/qu6qSbaYBMyuIEk4zy5VxOj7SzGmcCAF8ABOPICvSuNHcuD+Fx/wBJrz3oY/vI/hI/HPht91cfEw45YvT4Oe/C8Tp5efud7I1R2UkidvA55eYoOxyf3J5ZgfiIrsuveG+x5YwRueR8PHPhQx+f4Vrj6vF8e+U/Pu4qWhLDsRg5wOYBzg/+Iqfo/qtcvKLltbWljgFoMo7oQceI8eXpV+MsM8okDTsdjuTjPvFdTqU0cPcX+z4riAPc1zth/wCrVnhy93TD/kZTepPz7vNOL63cIrFGVwytBBt7MjQRjzFRf748IxACtMiC1vG/MjbHP76ynX2x2PSHFqBtxN74M7OvyIqO7ZCLaZfrNk/zW7dxYnH1iPSrcJLJ7N45cpbrt9fd7BxXUq8VI7O3z/rAdwRgaR41d6scRr4ceRPwYB/+41qeiOJ12LNz7Vq0x95RSfnWH6F4xeHu37TQALjDLokaHdfrkTiNvCtTGY5S+acufhZTXbV+f0+bSRTRXOPWSx9o+gDfNSZqnxfW5Bi2rMeZKEAQNsHfavRt5dO7FNFZG71tv6pVVjw0jPqTNWbHXBvr2Z/lZQfgTU2aaWKaK4B64jlZPrdA+5DVVevMkgW0UqxUh70bRkQuQZG1Nw01MUqytvrm7lgqWpU6TJciYG2RIzvTv1pvfZt7fZc//wBKcoarze307eLDvWTLuslD9SZbGdPhz8hRv05eVgs2TlBqFtyJaeQzCgEmB7qu9A22Ywl4oeHt6VDXWUAO4ckYXSC4WWmJI3puL6Ye5cabetrl25cbstYE3rYs3NJDgd20GCicBmzmue+renMt9abzqWAthVBJOg/ZJwNXl86tjpLiQD3FkMqR2F3vO2iFmRBlgI8aiPQEGE4UmRBYC+RGJEs8fKK7djg76WVNsXFuu3aXLbaINxHZ7bamG4bvA53nERS004D9aboMFbfsB+8jLIOUgFsypBEcmquOuD/Ytj/EP+6u83Ve+yg9nw4faWWyQqgAL9UkkLiNu6Imu90J1bt22Zrlu0x7pTSgAUiSSO6IzEb7b1dmoxXHcbfNkP2Fy3qElwLiq1vlg4KkMTOZk0Q6+uN0tH3FvlDV6VxNm08601bTqMz4c8UKcNZAA7NR7hU2Mj0T0xc4lNWhRF1FEaiDDKzTqPgAPjW04zrHxV229trluLiMjFUAaHQgwYwckT452owtuANOBsOQ9wnFEBajK/M+lc7jd7leieLjxkuPb6e1Yw9QrOZDHM/0pzAED2fT0q/0L1Wt8JeW9ZkXLZZkLOXElCk6WXOGMT61p1S19mnWzZ1BtI1AEBsagDuAZkAx6xU45eZ8XH/z+vZzOL47iOLu2+2uqLVm6LgUWlUs6oIBYHaHblyq2Lh7UnV3QgAPInUScfDPn5VeAtZMkeQk4jmZ9/xolNvYMY8pj/NFWY3zcfEmGd3qz6X+lNL51N3+73dOPLvcvGlwt4hrhLbvj3BVHoMHH51adwB+7JYyoI1Fe7IDGZOQswOdSAIcET/e2P41eNY+Hh6/eezhm4Vuoxkxd17STBdtvdGPStJxnWoG28MGlGECzek6lIgSgg++q/ZJtA90+6nTh7fgAPIAx4VnHC471Xfxc54kxmrNTXf+nhn+7HFf/bXuX9W/h7qn4DoHiku22PD3hpuIxm2wgK4bPwr3IWLfvPjGfkaTWrf6E/jXTqxuJL3WskMYJkHAsX5Mjb2N6zPCArcXlBM+6XG3PcffXeHCWtWUG+DAn9flRm3a2YE+U8uWJrnlhcrLa34ecwxyx63fr/TmX+IJuWyHwNYbGMgROM5HpQtxR7Re/wB3SwPdETIK5jfeum9m3J0r7jqPrQW7aASSVPMDURz56hyq8b5uHDD1+89nK/af35Ovum2BtjUHJGPGCc0FjpXiOHuXOyuKbd1w5U2ZOvslQwxO0W1O3M112s2jIYk+8E/eaD9msqO7q90aR99Ljl5umE8PC71b9b0/TG9M9W14y8128NVy5pLFdaSQAurSgiYAmPCoz1MQqF0GAVIg3ZlRpHLw+OK2V23ZaCUEgyMzBzkTtvQstk40j45++s3DLzd/j4ztj+vZQ4DpjieHtJaS4FS2oVA1pWIUGAJZZMCuB070ldQXr+kO0hzggNqIVmAG22qPfWq/Z7P2PfmiTslxpPoxH41eF3N1PjYyWTHv9PZ5bc6+P9i38T6/WoOD6Xv8Q7Otp3RoRktm6FkqV1NoOcRM+AFem3eGs57gB8ZoU4OyMhSPcRXV53m3FdcL9tity2EYH2HRgwkCJBOMQfWoB15vRMJ5Ss+ZO+/516Px/RyXUhlVmAIQuoYKSPPlIHwrgnqqe2H7vhuygah2algeZXu58pIGPWmxlB12vbwo9yic7VSPSzXLjXWVWjTOoDGyCAMR+dba31OBu3VuWbItEA2nQIreYYaZB5zJHgTvVvgup1u3gIjKYkOA8xtlh458PKrtGOvdaWQBkRbfaCdKIoUQYnTyONxQr1uvc3A/uKfwrf3urNh1KtYtRBAKoissjdTp7p51n+M+jJWebd1lWBAaGO2ZIifhTa6aNbariFHuAUfKpU4pdhPp3qgDD/Tuj86RvAYJUe9pPwgVETvf9/qSKjW6eQHx/IVG08ix8ggE+rZ+dCXbn8ySfgpz8aCweIK+0QPfgfEmpO0kbiP5jVe1n/RAvpnNNxAGzEDwDMZPpufnQXAPP7j+dLV5n4EfhUFjhyRsfVmUegwfjVheHiMx5DV95NRTmT+ifyotXIEekn5CI+NCrqdiW9QR8dqI58B8z90UBhPU+Jj/AM0UeBPpH3mojpAn5mPyoUk7BgJ3IMmDyUj5mKC2D44+dNKxuT5kwPnAoEtj6xYnzGPQRHrFGLykwpkjB5QfP8t6CRW858gf0aPwiAPf9woFtDBY58dvlSdkUSSSB4ZJnAAA3JOPWgmLACTt75/DJokb0PhO1Q2bRwxBDRtqkLPlzPn7+VSu8b7czIoH1SwHgJPrgfjUhjwqnbMsSSQCBGdW38u3LHvojcHi3vlvuoJhcEZ5GMk+h+FLtMxk+4E/Kq3DNIkkkiVJ8SD5/H1qR1x+p9+1BLcuaRmSPGDI9BmmYnlkfH51CtwbMTPrBjwpi4X2TPkZj0PKgIz7v15mgLzvB9x/A/hUi3NQwYHgcGoXTzHofvEfdVCNzGAY98/Img/W8fn91KMSfkZ+E0MH9RQM2Nvv/L8qG2cYOPQj5Ux90emPl+NC1o74PuJB+IqAmI/WPwqJmHPV+vWmdjO7D+6G+ZBj40zW/XxwM0BF18fTFCb/AOsU6KOceoH+lO1qMxHuJFVBLdx5frwxR9qI/wDNRK36P50xv45H1x8zUVKLs/r/AFp+0qEXgdx8m++CKLWnivxH5UHP0CMlj/MT/lj8KdTGx0jyUD/t/ClSqoJrgYYDvPgCPmdIouyY+Q/mJ+QgfOmpUgkFkc2b3Bio/wCnPzobZtAnSqzz0hZ8tRH40qVBIBP2R8CfgPzo1sLz73viD/d2pUqCV2UDMe7HwAoJ/gx7k+4kUqVQGij7MeiA/EGjN6BORy3X0+t91NSop1Qtyge+GPqNh7qspKiFAHlypUqBPdP8PnJIqOymrvNEAyoBO8e0ds+A/OnpUFoKKr8aT3VAPeYTG+lcn44HqaVKqLCXDzB+VMzTyNKlQVOH4uWcCMEGCDzAE7jmD+eanDH+EfH86VKpArgaN1B5GDg+O9BaefahWG65O+xB5jG/xg0qVATL4UKXORgHl4f+aVKgZ0O6+u+fnUZJPh8waelQNoPOD7v9aruVJiDPgdIP+bNKlQC1sjKpPkdCn0YGPlSRB4FD+vskj50qVEOU8CD5H8/9KHUB4r7s/JZn1FKlQMmRIuMR5hf/AG0ivgfkJ+6mpUUxX3f4R+NLQPBTSpVUf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10" name="AutoShape 12" descr="data:image/jpeg;base64,/9j/4AAQSkZJRgABAQAAAQABAAD/2wCEAAkGBhQQEBQUEhQWFRQVFxgXFRQVGBYVFBcVFBwVFxUUGBgXGyYeFxkkGRgUHy8gIycpLCwsFR4xNTAqNSYrLCkBCQoKDgwOGg8PGjAfHyQpLCwpLCwpLywsLCwpKSksLCwsLCwsLCkpLCwsLCwsLCksKSksLCkpKSwsKSkpLCwpLP/AABEIALcBEwMBIgACEQEDEQH/xAAbAAABBQEBAAAAAAAAAAAAAAAAAQMEBQYCB//EAEYQAAEDAQUEBQgGCAcBAQEAAAEAAhEDBAUSITEGQVFxE2GBkaEiMkJSscHR8AcUI0OS4RUWU3KCorLxM0RUYoPC0sPTk//EABoBAAMBAQEBAAAAAAAAAAAAAAABAgMEBQb/xAApEQACAgEDBAEEAgMAAAAAAAAAAQIRAxITIQQxQVEUIkJSYaHxMnHw/9oADAMBAAIRAxEAPwDyRCVKswOUJUIARCVCAEQlQgBEJUIARCVCAEQlSoARCVEIARCVCAEQlQgBEqEIAEJUIARCWEQgBISwiEQkAISoQAISoQAiEqIQAkJUJUAcQkhdITARJC6SQgBIRCVCAEhEJYRCAEhCVCAEQlhCAEhKlhJCQAiEqEAJCEqEAEIRCEAEIhEIhAwhCEqBCQhKhAxIRCWEsIARCVEIAQJUqEAJCEsIQAISwkQBykSwhAhEQlQgBIRCVCAJd33VUrh/R4fIwzJicWKAMsz5J4bkle6qrPOpu7Bi9im7P3e2vVDcZpvA8kgkB3dmDp1FWtru+10SejrNqhoktcBiAOWR0dod/FZPLFOmaKHFmULSNQuQrmptPXYYfTaD1gjj+Xcuf1vf+zZ4rRMmkVtOyvd5rXHkD7VP/VmrhkwCSAG6nMgEnhCaq7VVjphbyHLioNW9KrjLnuJ5x7EchwWjtmqu7Ce2PZK4Oztf1J5H4qubelUaVHd/z8lPtv2uNKjvBLkf0j5uKt+zPgk/Qtb9mVy3aSuPvD2gLsbT1/XHcEci+k5/Q1b9m7uR+h637N3cu/1or+sPwj53Jf1ptHrD8IRyPgQXJW9QrsbPVz6HiFwdqLQfT7gE07aGufvHeHX1ckci4JjNmKx3N7z8E83ZOpvc0c/yVRUvisdaj+/nw7VHfa3nVzj2n53FFMdov6mzbWluKoIkYsw3yd5kpa+yjtaT2uHXkfCQsz8/PiuqdVzfNJHIkezt8E0mK0Xb9nK49CeRHxXLdn65+78W/FQGXxWbpUd38vgE9SvC01NHvPL560PgOCfT2Wrncwc3fAFPi4aVPOtXaOpsZ7+aYslxV6/n1CAImSTEnU5wBkTPUtHduy9CiC9zCQJPSSCHAauDhIaN059iwnnjH9mkYNmPvAU+kd0JJpiIJngJ165UaFLvC0Ne92AYWScI6uJ4k8Soq2T4M33ESoQmIIQhKgAhIlQgBtCEkpiFQkQgBUJEIAdoVixwc0wQZB6wvRrjvAWmmCJ4OgwWujMGBmCNxkZrzUK02fv19kq425tOT2bnD4jd+a5uoxOcfp7muOel8no9v2RFSk97pGEF0mIyGpho3DgsBWu6kTmInSATPaz4b17Hs59INitdA0XvDHYTIeCJG8TvIXnu0N3spkhgDw7EaZbikgFuRDsxEjvzXBic4cSZq0pGVrXG3diHMOA7Jb85Jh+z7pgez56lcU3Oc1xeDIgtGkiTl1kJDUdgLsw8OiAYnIwQOo68wurdkvJGhFE65agOh7vn5C5/RNT1T3E+7krx1R2EPg45IOZ0hsOjh5y6NRwa0tBxEHFrlnw61W9IW2ihbdNQ6NJ5A/BL+ianqnuPzv8ABayhaHFjA1hdLYdM5CXAtEb+v5FxdTXNtVOnhmmXCS7PXMDSMtDPWofUy9FbSs86F2VPVPcfn+4XQump6vt6l7dQslQV3B9Ol0RFTA0MDSMLmhuJ2mYTV3tecfS02YhiLQGwAB5ok+dPVnkVPyp+h7MfZ4024qpyw58IM7updt2eqkwG+B6urgvVrbUqixuLw01mukw2AMzDRHnQADI4rOOfUID8E1DIIcJDRl6O4GFPyp+h7KMcNmqvA9x+dx7ilbs08jl1e1aK3PeSMLTk3ygRMZnyBOQGe6FFtDC3CGNywjEOJjMZ6RnmrWebJeNeCrpbNEiScuJIC7bclNokmY18pg4bi4FWrmkHCwAsgAicOKQAdcxBS2qmQ8tbHR8MTcwfSgnXLTqS3pPyGheCFSsrGNkMH4qc7stSd3ieSsLha2taKbCPJe7DEYjuznQDPcFCqNcankxhLshI0BkcifetXsTedmspZaLQ4DEXBrWgGOjOEnPzsx6OfVCiUm4j00bK0bJMo05w5N0mCZ4CQvNtuL0wnoQZcc6kei30WTJ7uHNaTa76XadWW2ZjiB5j3+S05edh17DC8qr1i9xc4y4mSTqSd6fT9O1K5eBSyfTSOCkQkXpGB0iUiEAKhIlQAIRKEANoSJJTEKhJKJQAqkWBjDUAquLWZyRyMeMKNKfslqDHDE0PaDJafcdyT7DRZm42O/w6wI64Ps5hIdnakZFpO6DA3cRwlXVPZ6haQH02gNOrmyHDqIaDJByghRq+x9Zv+FUJ086QczGrcxrOY3rl+RG6bo1cK8FT+hK3qfzN+KtrDZ6zacVQAxmLNzm5NeIc3I6F0KK+7bYzeT+7UnwdB0HtUS0G1RD21ORz9k/PJOTU1SaHF6XbNXSbZywEMp5CYFQ8E4yx0XMxdGOP+IsI6pU3sPbT+LfnsXBrnexv4B8FzfEb+40eZNU0bltgpOZIZqP2n5JbJYaVTMM4/eHdPxWF+u/7W/hHz/dSbJbgA44W5Dhz+Hil8SX5As0V2R6Bc12NiC3KCRD4yxHUxmZPcFY/oumKlMFhM4vvDoAcjlpn4Ly43tOobl88fmQpFktrSSYblz6+vq8VEujm+0i9+N3R6Radn6LC0dETiMf4g/8AKS0XDQptno50H+Jx/hWEdbxwB7+vr6h3pK1rDgcm74n+KPYO9T8Kf5sSzR4tHpJuWhTplwpgGPX/ACTdC7KTgSWMzAI8scF5U68m+qzuG7F8An7PegJIwsOsZA6T+Xej4UmqchrOl2RtrNZKPSHE2nBaS2XaCTlunM6pms6zteGxRjWcR68vO61hatsEkBjNT6Dd0xu6h3rj647c3uYPcPmVa6J/kypdRFu0jfNvKytqNBNnDTqS4mP511br1soe3C+gQcnYQ50DvPWsALXV3B3Y0+4cvFdA1z6NXuI+dPAo+DFfcZrPXZGxtt40CGhjm5uAypnLSDOHKDCqLTcD3Bv2rCA0AawOOUcZJVO2xWg+g/tcBw4n5jmpVDZy0v0awc3GP5Qd3v4LfHjhh7SJlkc1TQ47Zt2+ozx96R10Uh51UDSY8TmTvBPap9DYioSOkqATHktEOMkjIvInMbgrSzfR6GjE9jnQASHGMsy7LyQD1GVb6mC8meh+jM0/qrT5LX1XcBJ69Mgq61uxPc4MwNnJvDIZe/tW0vF1OxsJIBBP2dMBgz0g4cogAysPaLSaji52p3DQdQG4dS0xZHk5rgU0lwcolcyhbmZ0lXMolAHUoSShADUolCRMQqRCRACyiUkoQBa3Ffz7K+R5TT5zDoescHda9o2e2hoXhZy2mW9MAcnZEmMtd/JeBSnbNVcHDAXNdMAtJa6TuBGa5M/TRy89maRm1wej3hZLRTY5xc4YHEPAcIOuRyI0A/Equ3VntbIk5Z4sBzJAz8gcTn8Va3Zfzn2OrStb3OrNL2uaRheGNaSA4x5RJBE7pGW9VdorMgDHIIiC9pIzmR5OuWq8+nGVM6ErVjDLfU9Uajq1ngFatsVU1BTNLzoggmIMdXXwVVRqtBIxToM3CREHLyesrX2K3t6MTUJcNH9I3G3iB5ERzBU5ZOPYV1wzMXnSqUquB1IAid5I5gxnrw3KHRtZOIdENJiTy4dS020NrY9jftCXgjyy9pcQSBhyYBHYqKkG7nQQPOxDEZzzlq1xztWKr5IpqggxSGTQTOWcHgDI0Vxd13OqUnPbQENIkTn3YVBpgGRjjITDgJ3er7FfXRbcIyqQ0nNoeMJidZaTu3FTKb8FuNnJuY9GH9CIJgic+cYPmU+7Z4jB9iDi1AdmOo+Rlv7lMNsbi8/yfU6QYOXmTHakZbAJ+0JkRnUGXWIZqsZZZ+CLRFt2zJY4BtEOnUh+Qzzn7LLcqKvTLKhb0Ygbw4nUH/aN8blpal4Qx81CSRkTUbIjhDFnbTWbiPlgnXEXguyyHo9aMMpt8l0mrRFLySfIzxOkycMbo3zn7Fwyq/ewCJ3nj+S4FpbjIxx5T88Q6t8fMLp9pZhIxgYQYhwznPPLPOe9b8g1Z1RqvjNo6u8js0C7a9+GS0AnTIb9NBxKYfa6emMQBGRjKTwPWc11UtlN2rxEAQCQIGggFJ2TqoebWqhkzBIBEEjUA7iOJUt0imS8mSJkveRpvh3PdvUB1touPlPEQMsRDcoERIGgHcnLReNFzCS9rjkcJc6DEZYcUeCl36/gpR/Zprv2UecGHC0l8ueS7QSMzmdw6jJzVptv9IFCysNCiRUfEOwkQTwkbuKyO0l9OrUmULPUILnvD2hwaxzNG43uOTjBJEwZM7l5/UyMLbB06nzMzm9LpEm87zfaKhfUMk5dQHAcFElJKSV6iSSpHO2dJZXMolUI6lLK5lCAOkJEIA4Ql+rv9V3cnLJYKlR4a1pJOg0nTLxSckh0xkoV3+pVq303d3Me7xXI2MtP7N3d1T+XNZ70PZe1P0VFGiXuDWiSdAFKbc1Y/du8Pir/AGe2VrUrTTdUaWgTuy03ndr4LV/ovPzvBYT6mMXwaxwNrk81NyVt7Dly9xUy6btI6XG2fsyW6HPKCIOq2V83aejgOjEYOW7eq+6Lp6Ik4pBGkHq+CW/qQ9mmVdwWNrw7pss8i4HgO/eobrKBaSC37MHgcMYePNbgU/nNcPsjX5PGXas97lsvb4oyd9Xe1ob0TZkmcLT8wpVe72CyyGDHhbpOOcpy71pm04+SugxTvD21ZirnsIOM1WkAAQXNPXpOq4tdlioRTYS0hsFrThOWe5bp1mDhB0OR10R9UFMAM83QTJKaz83Q9rijO2+7KQoktZL40Dc/n4qFdFAFxFRsZCJacuQWxfZ3TlEJj6iJxtHlnJ0zGXBCzcMHj5syF42d3SOwMdh3Q0xpyU68rMBS8hnlSPNBnrV84EETHYuQZJAIyVbz9E7SKC6rA17HdKwgg+SS0zoPBVpsZFYlrDhxAZNJESJ0C2bZg9SKVgjNsS7MoWam3Q9rhIoL7u5nQk0mEvJBIawzqJiBnv7lCuSxth3TMLc2wXMM79JC2opfMFcVLA18Yt2YjLMKFmpUVt27MHelgeKrsFN5blGFjiNBwCt75u5vQno6flS2MLDijKdAtR0SUU0b91wG0uTKXZd7egmqwhwnWmZOe/JQbrsJNoOOm7o5dmWEiJyjJbh1nDhB0OuSSnY2sEM0Gk6+CSz9+A2uxkNobthzOhpuIgzhYRwiQBzUO/bGS+nDYPRNkQG55zPWt4aSp70ufpXBxOgjQ9fAqoZ/ZM8VmOdctTKADIkEEHX3rkXNV3M8QtZSufAIxmNwA+MqTQu0YhLneC1+RRnsGFtVhfSw4xGKY03fI71HlbPaXZ91QUxTDnYZ4aHPOT1ZKjbshXPoH+XhPHs5962hni1bZnLDJPgqMQ4rpWg2PrkTgO71eE8exNWzZytQaS9pAy1IymOvsV7sX5J25LwQUJvoanA+HxQtOCKfo9rF1Uz90zuAK4N1U2kEUhIzkCIPEQVeGyc+XyUNseWnx9q+fs9UqQ13qu7z8Ujabt7T3n4q6p2QxCHWVAFRTpGcwR881z0ElWjrOmWWfNIZSXxQyYOs+xRqNDJXN+UoNORrOg5Liy2bFoCtIvgTXJAFnXLqKuhYSma1lVWQypZZy4gNBJOgEkp43bVa/wAobsmktxd04vBSL7tpsw6KmcLy0Gs/RwxCRSB9EARPGepZJ9U4t2/3LOWTmkdGPA5LUzU06PELuvSyGW9V1x244wx2YdkOo7lqG2EHUJRnY543F0UxZiJBMALmpQaBAOXNXjrsHBQ7bQbSY5zmgtaJw8ToB2khW5IzUWUNoosZhL3AA6DznEcQ34kKFTr0MbiDUbO/Cw8pGL3lQrwrlzi4jM7/AJ0CgNqZ6IU21wa7KXc1DKP2Zc0hwmC4Tr1zmDrqn6NmMAyVT3VbejMxIOT27nDgfb1GFr6FmHo5jdyOY8Ebl8ESxaSE2ilNBWrbIkqWXqU2Kio6Ek5BJRu6q57ohw3Na5hdOW4HEod62oyQ05ab8+sqpoVjPdCy3fRv8fjuaPoSDBEHgV10Sfua2m0A0qhmoATSf6Tg0S6m478gSCeEKUyyytFK1aMXFp0ytdRTFSgSr36mmKtlhNMTRn6tJLSpQQpIsn2h7U/9ST1C0jVduWns96ilrvVPcFZVacLlpQmJor3Nd6ru4FLTolxzZp6zQe2CVcUqUrp1lnq7E7IorhYhwb+BqFO+qn1vaEqNQUa82CDoO5K2xA7lJt9raOCrqNvByBHiodWNWywp3dkkqXcpthrgwpVtrsp03PeYa1pcTwAEk9y2jBSRlKbi6M3XssJmjZZcMkxa9saBp0agJDK8YJEHMEwRuiM03s7tjRrGuHeSaDQ+pwwGTI7vEcVk4M1UkkdX9d5NSlGWvuTllsBH9kzft806hs1RhOCpTL254TBw7uKm3fbmYczu4rN8OjSL1RseqXaY/JV1axkEadysjetPecv3io9a30zHMb1tF2c83RidqLPNrrk/tH8dx/ss46iMe/f7l6LfdlmvWMT5TvbyXn9tqNFoG48O/q5rjhJuco+rPYpLHF/6J9hsnl0/328fWXpdKxRv8Fkrss/mOjIOBOe4Hktq28aYH5qcU9VmfVrS1Ry6wHj4fms9tbYSLOc9XN3c1pm3pT4+KrL+rMq0y1uZyMTO8D3rafEWzmxNuaT9nlt4WaN6rGMz18FqNoKQY3NuvL5/usdTtY6U/wBMDqVdPeSFo6+oqMkX9isxIGfgt5ctlJpU8/RG7hIWcuOiHsnD/T8/3Wuu+106eFrsiGjfGvasITubQ88UoJktlhPHwXNWwnj4J/8AStIHXx/NcVb3pcfH81tZwnnNqs4DfzVVRYMWvDfzWvvemAxxExzHYsdY7WBWOue7d7VhgblGVeD1ckf8WjQ3FSw2qiQfvGb+JHxW1oXeZPM7lR3S9vSUiW+k3f1jrWobe1FrnA6hzgewlaYuY9/Jx9VFxnwvAzVsRH9k1UsMjd3KdWvij1/Pao9S96MZErR8Puc31PwUL7GRV3Z5ZZcVLdYMlGuy+6da1ObB8mqWNMk4gWzigjLPEN+itbZtRZabC7ECxpe17gD5LqcS2IkkyIjVWoOx214Ka1WeAqiq/CdU5a9t6D6TnYHNIdhaw+cd85aBZsX0KjpcCOrOFvHE/JE78I2d3jErqlYZWauK92SBBW7u8scN6hx5ojlIrDd56kLRizN4IS0Eazxm0/SUxzt8E8DMKJZPpAawaOxeXluzILJ5D2lMUthbQ8S2zvjjhA9rlIpfRnaz9ye0sH/ZdVdOuG/5MryFtdn0rMpnyg7sCW9/pabXs9alDvtGVWtOhGI+QMt2EnuCiUvostG+m0c3NUlv0T1d5pN5uHwSUsEezB62YF971DTY3pXfZ/4bcsLRnpl7UXdfNSiasPP2zcFT/cyD5J4a7l6APopHpV6I7Z9yUfRtZW+fa6fY1a/IxVRCxysyNu2uc6nZmMEdBS6PmZB3pyjt7aGiAR3LUO2Gu9utqcf3Wfkk/Va7G61qzuTB71N4n4LrIvJmnbd1zwXdPbetLZiARPILSC4rqG60u5ABdC6brGlntDubgPei8S7ITjJ92SKn0oWYVKrix7w8uIwiIG4EOjPksZaL7ovxVJcKgPksIEEZau3GJWwN23d/oqp51B7im/q92/6MfxViPYVlt4rujfcy1VjNL6R7O2ymmGP6SDBMRO4Zf2VGfpBqLS0qd3D/ACFM/wAdV/sEJ81rAPNutruTHn2hSoYo8KIpTyS5bMi36QqgUq7PpCHSHppwFsaHXEw+jJ0BV+y0UT5tys/AfeFIp1PVual+ED2ptY39hKlNeTM7V7d2e0tb0THtgZ4sPuKxgtbB5U+VOYy05r2BorHzbooDmB7gnBSth0u6yN5tn2hXijCCpKgnOcqt9jL7K7dWahRqdLJIiB5IJkxkJk8VU3vt7irl1Jww4WjtAg6wV6Eyx3gdLLY2/wDGw+1Ofo+8vVsbf+FnwSjhxRdpDllySXLPMjtzVd+X90v64VSIg9y9RZdl476tlbyo0/gn6dltrdbTZhzo0/cVTjDxEm5ezF1tr6VSyYMD+khucCJ7TKx7K8OD4dinNuE6Tx5Qva5tQ1ttnHKmz4FJ0tffb6I5Uqf/AIWUcMY3pXc2efJwrMGNsGNFLCypLXNc6RAhpk/2VLa9r6prVXNYS11R7m+S7zXOJbu4QvT7TaC4Q68mD92lRnxYoh6Ma3m48qVH/wAox4YQTSQsmeeR22ecP2utB9A/hKjsv20E+a78LvgvTDbLONbxrdlKl/8AmuTelkGtutB5Moj/AOa10Q/Ez1yvuea3RabRTtGMNcZqNfAY/UHMAkZZKRabvtTm1mBj8NWoahGEky6NO5vct1Xv2yg5Wy1fhof+FHO1tkbrarWeykPYxV5tFa+DDU9kbc44uiqnrwHcu/1Pt0kmjV/AVf3zt2AR9WrViN5qGme6GjrVcPpAr/tXfy/BVWR/0ClH/mzmxXJbqX3FQ82P9xWsue9rbSydZah/gcssfpAr/tiPw/BIdvbQf8w/sw/BZyxN9ylkRvxtPbf9K/f6DtN3ghefHbq0f6ip3j4IS2ha4/o1D9oK/wC3d2D4ph19VTrVf3gKidXbwd3geEIFob6vbKjbj6FrZcOvN51qPPN/5qTZcD2k1KrmmdJn3qhFf/aD3k+1TKTam6l3s+JS0RXgeplsaFmGryfFAFlG4nsVeHVR6LW88DfelFZw1qUx/FP9Mp0kK2aazWexADE2TyaVKFWxt+5d4geCy1OjVf5ryf3WVHBONuirv6QfwNaP56gTQmaY3pZRpQntKQ7QWdv+XZ24T7VmX3cB5zwP3qtOn4eUmeis41rU/wD+pf8A0Ux7UWxGoftdSbpSpN7B/wBVEft01pgUqfcI7JWeq1bGNak8mVT44kwbxsI9B7v+PL+aonyBpHbfu3U2DsHwTL/pCqbgwdg9wVE2/bKPNszjzFJv/RycG1LB5tmj/kj+mm1K6HpLX9e7SfNLTyaUn62W13m4uxrvgqp+2LhpRaObqrvCUw/a6o77qjzNNx9rkaitJb1L9t53uHM4fbCjPve276oHOoz/ANKpdtRX3dG392lT94UeptZah988cg0ewKk7JaovOntrvvgeTnH+hpK6bZLW771/Z9Z97QFlqu0VodrWqn+Jw9iYqW+o4eU97v3nOPtKuiLNe+5a/p1KnNzWgd76gTRuiPOrEfx0G/8A1Kx4aTuHdOfehhI3dzUVQWa/9F0t9pb21me5pXBsdmHnV2HlVcf6aKzTbQ/j/KfikNV/E9x+KzcmaUjTOfYmjOoTy6U+1rUy687APRqH+B/vrBZuuHEa/PeoD6JHFaQV9zObrsa91/WEf5eoe0DwNQpt21NkGlkn95zB7AVlG2dx0BXbbtO8Ba1FGdstrRtFZ3OJ+qATuFocAOQbTUZ18WbdZGfxVqzvgq6rdZG9M/UI9L57Fa0ktsm2q2UqhBbTZSjUMLyD1+USo7nM+QodZgafO9qbLE6FqJZqtnf3fmgVh1qEQepDSepWKyZ9YHWhRsR+ZSpBZr/rY9Vdi09QQheZJnckKLSerxXYrufvQhQUcku4pnpUqFfZEsdq3xWLQDVfAEAY3RAUN9Yu1JPMk+1CFSIZwexGPtQhUSI6r1LnH1eKEJhZ0KnUnRUQhZyRaZ0O3wTb0ISSG2NSOCDT6kiFqkQzoUo4KO98ZIQtI9zOXYaNphP0rRISoWkkiIsddVIEgeMJRXPCIQhYUjZNjb7XO/57kwbWJgn4JELSKREmOivOgSG1nSEITomxirac9E2bUEiFokRZHtVaQoZqoQrSJbODVQHIQqJFxHh89yEIQM/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11" name="AutoShape 14" descr="data:image/jpeg;base64,/9j/4AAQSkZJRgABAQAAAQABAAD/2wCEAAkGBhQQEBQUEhQWFRQVFxgXFRQVGBYVFBcVFBwVFxUUGBgXGyYeFxkkGRgUHy8gIycpLCwsFR4xNTAqNSYrLCkBCQoKDgwOGg8PGjAfHyQpLCwpLCwpLywsLCwpKSksLCwsLCwsLCkpLCwsLCwsLCksKSksLCkpKSwsKSkpLCwpLP/AABEIALcBEwMBIgACEQEDEQH/xAAbAAABBQEBAAAAAAAAAAAAAAAAAQMEBQYCB//EAEYQAAEDAQUEBQgGCAcBAQEAAAEAAhEDBAUSITEGQVFxE2GBkaEiMkJSscHR8AcUI0OS4RUWU3KCorLxM0RUYoPC0sPTk//EABoBAAMBAQEBAAAAAAAAAAAAAAABAgMEBQb/xAApEQACAgEDBAEEAgMAAAAAAAAAAQIRAxITIQQxQVEUIkJSYaHxMnHw/9oADAMBAAIRAxEAPwDyRCVKswOUJUIARCVCAEQlQgBEJUIARCVCAEQlSoARCVEIARCVCAEQlQgBEqEIAEJUIARCWEQgBISwiEQkAISoQAISoQAiEqIQAkJUJUAcQkhdITARJC6SQgBIRCVCAEhEJYRCAEhCVCAEQlhCAEhKlhJCQAiEqEAJCEqEAEIRCEAEIhEIhAwhCEqBCQhKhAxIRCWEsIARCVEIAQJUqEAJCEsIQAISwkQBykSwhAhEQlQgBIRCVCAJd33VUrh/R4fIwzJicWKAMsz5J4bkle6qrPOpu7Bi9im7P3e2vVDcZpvA8kgkB3dmDp1FWtru+10SejrNqhoktcBiAOWR0dod/FZPLFOmaKHFmULSNQuQrmptPXYYfTaD1gjj+Xcuf1vf+zZ4rRMmkVtOyvd5rXHkD7VP/VmrhkwCSAG6nMgEnhCaq7VVjphbyHLioNW9KrjLnuJ5x7EchwWjtmqu7Ce2PZK4Oztf1J5H4qubelUaVHd/z8lPtv2uNKjvBLkf0j5uKt+zPgk/Qtb9mVy3aSuPvD2gLsbT1/XHcEci+k5/Q1b9m7uR+h637N3cu/1or+sPwj53Jf1ptHrD8IRyPgQXJW9QrsbPVz6HiFwdqLQfT7gE07aGufvHeHX1ckci4JjNmKx3N7z8E83ZOpvc0c/yVRUvisdaj+/nw7VHfa3nVzj2n53FFMdov6mzbWluKoIkYsw3yd5kpa+yjtaT2uHXkfCQsz8/PiuqdVzfNJHIkezt8E0mK0Xb9nK49CeRHxXLdn65+78W/FQGXxWbpUd38vgE9SvC01NHvPL560PgOCfT2Wrncwc3fAFPi4aVPOtXaOpsZ7+aYslxV6/n1CAImSTEnU5wBkTPUtHduy9CiC9zCQJPSSCHAauDhIaN059iwnnjH9mkYNmPvAU+kd0JJpiIJngJ165UaFLvC0Ne92AYWScI6uJ4k8Soq2T4M33ESoQmIIQhKgAhIlQgBtCEkpiFQkQgBUJEIAdoVixwc0wQZB6wvRrjvAWmmCJ4OgwWujMGBmCNxkZrzUK02fv19kq425tOT2bnD4jd+a5uoxOcfp7muOel8no9v2RFSk97pGEF0mIyGpho3DgsBWu6kTmInSATPaz4b17Hs59INitdA0XvDHYTIeCJG8TvIXnu0N3spkhgDw7EaZbikgFuRDsxEjvzXBic4cSZq0pGVrXG3diHMOA7Jb85Jh+z7pgez56lcU3Oc1xeDIgtGkiTl1kJDUdgLsw8OiAYnIwQOo68wurdkvJGhFE65agOh7vn5C5/RNT1T3E+7krx1R2EPg45IOZ0hsOjh5y6NRwa0tBxEHFrlnw61W9IW2ihbdNQ6NJ5A/BL+ianqnuPzv8ABayhaHFjA1hdLYdM5CXAtEb+v5FxdTXNtVOnhmmXCS7PXMDSMtDPWofUy9FbSs86F2VPVPcfn+4XQump6vt6l7dQslQV3B9Ol0RFTA0MDSMLmhuJ2mYTV3tecfS02YhiLQGwAB5ok+dPVnkVPyp+h7MfZ4024qpyw58IM7updt2eqkwG+B6urgvVrbUqixuLw01mukw2AMzDRHnQADI4rOOfUID8E1DIIcJDRl6O4GFPyp+h7KMcNmqvA9x+dx7ilbs08jl1e1aK3PeSMLTk3ygRMZnyBOQGe6FFtDC3CGNywjEOJjMZ6RnmrWebJeNeCrpbNEiScuJIC7bclNokmY18pg4bi4FWrmkHCwAsgAicOKQAdcxBS2qmQ8tbHR8MTcwfSgnXLTqS3pPyGheCFSsrGNkMH4qc7stSd3ieSsLha2taKbCPJe7DEYjuznQDPcFCqNcankxhLshI0BkcifetXsTedmspZaLQ4DEXBrWgGOjOEnPzsx6OfVCiUm4j00bK0bJMo05w5N0mCZ4CQvNtuL0wnoQZcc6kei30WTJ7uHNaTa76XadWW2ZjiB5j3+S05edh17DC8qr1i9xc4y4mSTqSd6fT9O1K5eBSyfTSOCkQkXpGB0iUiEAKhIlQAIRKEANoSJJTEKhJKJQAqkWBjDUAquLWZyRyMeMKNKfslqDHDE0PaDJafcdyT7DRZm42O/w6wI64Ps5hIdnakZFpO6DA3cRwlXVPZ6haQH02gNOrmyHDqIaDJByghRq+x9Zv+FUJ086QczGrcxrOY3rl+RG6bo1cK8FT+hK3qfzN+KtrDZ6zacVQAxmLNzm5NeIc3I6F0KK+7bYzeT+7UnwdB0HtUS0G1RD21ORz9k/PJOTU1SaHF6XbNXSbZywEMp5CYFQ8E4yx0XMxdGOP+IsI6pU3sPbT+LfnsXBrnexv4B8FzfEb+40eZNU0bltgpOZIZqP2n5JbJYaVTMM4/eHdPxWF+u/7W/hHz/dSbJbgA44W5Dhz+Hil8SX5As0V2R6Bc12NiC3KCRD4yxHUxmZPcFY/oumKlMFhM4vvDoAcjlpn4Ly43tOobl88fmQpFktrSSYblz6+vq8VEujm+0i9+N3R6Radn6LC0dETiMf4g/8AKS0XDQptno50H+Jx/hWEdbxwB7+vr6h3pK1rDgcm74n+KPYO9T8Kf5sSzR4tHpJuWhTplwpgGPX/ACTdC7KTgSWMzAI8scF5U68m+qzuG7F8An7PegJIwsOsZA6T+Xej4UmqchrOl2RtrNZKPSHE2nBaS2XaCTlunM6pms6zteGxRjWcR68vO61hatsEkBjNT6Dd0xu6h3rj647c3uYPcPmVa6J/kypdRFu0jfNvKytqNBNnDTqS4mP511br1soe3C+gQcnYQ50DvPWsALXV3B3Y0+4cvFdA1z6NXuI+dPAo+DFfcZrPXZGxtt40CGhjm5uAypnLSDOHKDCqLTcD3Bv2rCA0AawOOUcZJVO2xWg+g/tcBw4n5jmpVDZy0v0awc3GP5Qd3v4LfHjhh7SJlkc1TQ47Zt2+ozx96R10Uh51UDSY8TmTvBPap9DYioSOkqATHktEOMkjIvInMbgrSzfR6GjE9jnQASHGMsy7LyQD1GVb6mC8meh+jM0/qrT5LX1XcBJ69Mgq61uxPc4MwNnJvDIZe/tW0vF1OxsJIBBP2dMBgz0g4cogAysPaLSaji52p3DQdQG4dS0xZHk5rgU0lwcolcyhbmZ0lXMolAHUoSShADUolCRMQqRCRACyiUkoQBa3Ffz7K+R5TT5zDoescHda9o2e2hoXhZy2mW9MAcnZEmMtd/JeBSnbNVcHDAXNdMAtJa6TuBGa5M/TRy89maRm1wej3hZLRTY5xc4YHEPAcIOuRyI0A/Equ3VntbIk5Z4sBzJAz8gcTn8Va3Zfzn2OrStb3OrNL2uaRheGNaSA4x5RJBE7pGW9VdorMgDHIIiC9pIzmR5OuWq8+nGVM6ErVjDLfU9Uajq1ngFatsVU1BTNLzoggmIMdXXwVVRqtBIxToM3CREHLyesrX2K3t6MTUJcNH9I3G3iB5ERzBU5ZOPYV1wzMXnSqUquB1IAid5I5gxnrw3KHRtZOIdENJiTy4dS020NrY9jftCXgjyy9pcQSBhyYBHYqKkG7nQQPOxDEZzzlq1xztWKr5IpqggxSGTQTOWcHgDI0Vxd13OqUnPbQENIkTn3YVBpgGRjjITDgJ3er7FfXRbcIyqQ0nNoeMJidZaTu3FTKb8FuNnJuY9GH9CIJgic+cYPmU+7Z4jB9iDi1AdmOo+Rlv7lMNsbi8/yfU6QYOXmTHakZbAJ+0JkRnUGXWIZqsZZZ+CLRFt2zJY4BtEOnUh+Qzzn7LLcqKvTLKhb0Ygbw4nUH/aN8blpal4Qx81CSRkTUbIjhDFnbTWbiPlgnXEXguyyHo9aMMpt8l0mrRFLySfIzxOkycMbo3zn7Fwyq/ewCJ3nj+S4FpbjIxx5T88Q6t8fMLp9pZhIxgYQYhwznPPLPOe9b8g1Z1RqvjNo6u8js0C7a9+GS0AnTIb9NBxKYfa6emMQBGRjKTwPWc11UtlN2rxEAQCQIGggFJ2TqoebWqhkzBIBEEjUA7iOJUt0imS8mSJkveRpvh3PdvUB1touPlPEQMsRDcoERIGgHcnLReNFzCS9rjkcJc6DEZYcUeCl36/gpR/Zprv2UecGHC0l8ueS7QSMzmdw6jJzVptv9IFCysNCiRUfEOwkQTwkbuKyO0l9OrUmULPUILnvD2hwaxzNG43uOTjBJEwZM7l5/UyMLbB06nzMzm9LpEm87zfaKhfUMk5dQHAcFElJKSV6iSSpHO2dJZXMolUI6lLK5lCAOkJEIA4Ql+rv9V3cnLJYKlR4a1pJOg0nTLxSckh0xkoV3+pVq303d3Me7xXI2MtP7N3d1T+XNZ70PZe1P0VFGiXuDWiSdAFKbc1Y/du8Pir/AGe2VrUrTTdUaWgTuy03ndr4LV/ovPzvBYT6mMXwaxwNrk81NyVt7Dly9xUy6btI6XG2fsyW6HPKCIOq2V83aejgOjEYOW7eq+6Lp6Ik4pBGkHq+CW/qQ9mmVdwWNrw7pss8i4HgO/eobrKBaSC37MHgcMYePNbgU/nNcPsjX5PGXas97lsvb4oyd9Xe1ob0TZkmcLT8wpVe72CyyGDHhbpOOcpy71pm04+SugxTvD21ZirnsIOM1WkAAQXNPXpOq4tdlioRTYS0hsFrThOWe5bp1mDhB0OR10R9UFMAM83QTJKaz83Q9rijO2+7KQoktZL40Dc/n4qFdFAFxFRsZCJacuQWxfZ3TlEJj6iJxtHlnJ0zGXBCzcMHj5syF42d3SOwMdh3Q0xpyU68rMBS8hnlSPNBnrV84EETHYuQZJAIyVbz9E7SKC6rA17HdKwgg+SS0zoPBVpsZFYlrDhxAZNJESJ0C2bZg9SKVgjNsS7MoWam3Q9rhIoL7u5nQk0mEvJBIawzqJiBnv7lCuSxth3TMLc2wXMM79JC2opfMFcVLA18Yt2YjLMKFmpUVt27MHelgeKrsFN5blGFjiNBwCt75u5vQno6flS2MLDijKdAtR0SUU0b91wG0uTKXZd7egmqwhwnWmZOe/JQbrsJNoOOm7o5dmWEiJyjJbh1nDhB0OuSSnY2sEM0Gk6+CSz9+A2uxkNobthzOhpuIgzhYRwiQBzUO/bGS+nDYPRNkQG55zPWt4aSp70ufpXBxOgjQ9fAqoZ/ZM8VmOdctTKADIkEEHX3rkXNV3M8QtZSufAIxmNwA+MqTQu0YhLneC1+RRnsGFtVhfSw4xGKY03fI71HlbPaXZ91QUxTDnYZ4aHPOT1ZKjbshXPoH+XhPHs5962hni1bZnLDJPgqMQ4rpWg2PrkTgO71eE8exNWzZytQaS9pAy1IymOvsV7sX5J25LwQUJvoanA+HxQtOCKfo9rF1Uz90zuAK4N1U2kEUhIzkCIPEQVeGyc+XyUNseWnx9q+fs9UqQ13qu7z8Ujabt7T3n4q6p2QxCHWVAFRTpGcwR881z0ElWjrOmWWfNIZSXxQyYOs+xRqNDJXN+UoNORrOg5Liy2bFoCtIvgTXJAFnXLqKuhYSma1lVWQypZZy4gNBJOgEkp43bVa/wAobsmktxd04vBSL7tpsw6KmcLy0Gs/RwxCRSB9EARPGepZJ9U4t2/3LOWTmkdGPA5LUzU06PELuvSyGW9V1x244wx2YdkOo7lqG2EHUJRnY543F0UxZiJBMALmpQaBAOXNXjrsHBQ7bQbSY5zmgtaJw8ToB2khW5IzUWUNoosZhL3AA6DznEcQ34kKFTr0MbiDUbO/Cw8pGL3lQrwrlzi4jM7/AJ0CgNqZ6IU21wa7KXc1DKP2Zc0hwmC4Tr1zmDrqn6NmMAyVT3VbejMxIOT27nDgfb1GFr6FmHo5jdyOY8Ebl8ESxaSE2ilNBWrbIkqWXqU2Kio6Ek5BJRu6q57ohw3Na5hdOW4HEod62oyQ05ab8+sqpoVjPdCy3fRv8fjuaPoSDBEHgV10Sfua2m0A0qhmoATSf6Tg0S6m478gSCeEKUyyytFK1aMXFp0ytdRTFSgSr36mmKtlhNMTRn6tJLSpQQpIsn2h7U/9ST1C0jVduWns96ilrvVPcFZVacLlpQmJor3Nd6ru4FLTolxzZp6zQe2CVcUqUrp1lnq7E7IorhYhwb+BqFO+qn1vaEqNQUa82CDoO5K2xA7lJt9raOCrqNvByBHiodWNWywp3dkkqXcpthrgwpVtrsp03PeYa1pcTwAEk9y2jBSRlKbi6M3XssJmjZZcMkxa9saBp0agJDK8YJEHMEwRuiM03s7tjRrGuHeSaDQ+pwwGTI7vEcVk4M1UkkdX9d5NSlGWvuTllsBH9kzft806hs1RhOCpTL254TBw7uKm3fbmYczu4rN8OjSL1RseqXaY/JV1axkEadysjetPecv3io9a30zHMb1tF2c83RidqLPNrrk/tH8dx/ss46iMe/f7l6LfdlmvWMT5TvbyXn9tqNFoG48O/q5rjhJuco+rPYpLHF/6J9hsnl0/328fWXpdKxRv8Fkrss/mOjIOBOe4Hktq28aYH5qcU9VmfVrS1Ry6wHj4fms9tbYSLOc9XN3c1pm3pT4+KrL+rMq0y1uZyMTO8D3rafEWzmxNuaT9nlt4WaN6rGMz18FqNoKQY3NuvL5/usdTtY6U/wBMDqVdPeSFo6+oqMkX9isxIGfgt5ctlJpU8/RG7hIWcuOiHsnD/T8/3Wuu+106eFrsiGjfGvasITubQ88UoJktlhPHwXNWwnj4J/8AStIHXx/NcVb3pcfH81tZwnnNqs4DfzVVRYMWvDfzWvvemAxxExzHYsdY7WBWOue7d7VhgblGVeD1ckf8WjQ3FSw2qiQfvGb+JHxW1oXeZPM7lR3S9vSUiW+k3f1jrWobe1FrnA6hzgewlaYuY9/Jx9VFxnwvAzVsRH9k1UsMjd3KdWvij1/Pao9S96MZErR8Puc31PwUL7GRV3Z5ZZcVLdYMlGuy+6da1ObB8mqWNMk4gWzigjLPEN+itbZtRZabC7ECxpe17gD5LqcS2IkkyIjVWoOx214Ka1WeAqiq/CdU5a9t6D6TnYHNIdhaw+cd85aBZsX0KjpcCOrOFvHE/JE78I2d3jErqlYZWauK92SBBW7u8scN6hx5ojlIrDd56kLRizN4IS0Eazxm0/SUxzt8E8DMKJZPpAawaOxeXluzILJ5D2lMUthbQ8S2zvjjhA9rlIpfRnaz9ye0sH/ZdVdOuG/5MryFtdn0rMpnyg7sCW9/pabXs9alDvtGVWtOhGI+QMt2EnuCiUvostG+m0c3NUlv0T1d5pN5uHwSUsEezB62YF971DTY3pXfZ/4bcsLRnpl7UXdfNSiasPP2zcFT/cyD5J4a7l6APopHpV6I7Z9yUfRtZW+fa6fY1a/IxVRCxysyNu2uc6nZmMEdBS6PmZB3pyjt7aGiAR3LUO2Gu9utqcf3Wfkk/Va7G61qzuTB71N4n4LrIvJmnbd1zwXdPbetLZiARPILSC4rqG60u5ABdC6brGlntDubgPei8S7ITjJ92SKn0oWYVKrix7w8uIwiIG4EOjPksZaL7ovxVJcKgPksIEEZau3GJWwN23d/oqp51B7im/q92/6MfxViPYVlt4rujfcy1VjNL6R7O2ymmGP6SDBMRO4Zf2VGfpBqLS0qd3D/ACFM/wAdV/sEJ81rAPNutruTHn2hSoYo8KIpTyS5bMi36QqgUq7PpCHSHppwFsaHXEw+jJ0BV+y0UT5tys/AfeFIp1PVual+ED2ptY39hKlNeTM7V7d2e0tb0THtgZ4sPuKxgtbB5U+VOYy05r2BorHzbooDmB7gnBSth0u6yN5tn2hXijCCpKgnOcqt9jL7K7dWahRqdLJIiB5IJkxkJk8VU3vt7irl1Jww4WjtAg6wV6Eyx3gdLLY2/wDGw+1Ofo+8vVsbf+FnwSjhxRdpDllySXLPMjtzVd+X90v64VSIg9y9RZdl476tlbyo0/gn6dltrdbTZhzo0/cVTjDxEm5ezF1tr6VSyYMD+khucCJ7TKx7K8OD4dinNuE6Tx5Qva5tQ1ttnHKmz4FJ0tffb6I5Uqf/AIWUcMY3pXc2efJwrMGNsGNFLCypLXNc6RAhpk/2VLa9r6prVXNYS11R7m+S7zXOJbu4QvT7TaC4Q68mD92lRnxYoh6Ma3m48qVH/wAox4YQTSQsmeeR22ecP2utB9A/hKjsv20E+a78LvgvTDbLONbxrdlKl/8AmuTelkGtutB5Moj/AOa10Q/Ez1yvuea3RabRTtGMNcZqNfAY/UHMAkZZKRabvtTm1mBj8NWoahGEky6NO5vct1Xv2yg5Wy1fhof+FHO1tkbrarWeykPYxV5tFa+DDU9kbc44uiqnrwHcu/1Pt0kmjV/AVf3zt2AR9WrViN5qGme6GjrVcPpAr/tXfy/BVWR/0ClH/mzmxXJbqX3FQ82P9xWsue9rbSydZah/gcssfpAr/tiPw/BIdvbQf8w/sw/BZyxN9ylkRvxtPbf9K/f6DtN3ghefHbq0f6ip3j4IS2ha4/o1D9oK/wC3d2D4ph19VTrVf3gKidXbwd3geEIFob6vbKjbj6FrZcOvN51qPPN/5qTZcD2k1KrmmdJn3qhFf/aD3k+1TKTam6l3s+JS0RXgeplsaFmGryfFAFlG4nsVeHVR6LW88DfelFZw1qUx/FP9Mp0kK2aazWexADE2TyaVKFWxt+5d4geCy1OjVf5ryf3WVHBONuirv6QfwNaP56gTQmaY3pZRpQntKQ7QWdv+XZ24T7VmX3cB5zwP3qtOn4eUmeis41rU/wD+pf8A0Ux7UWxGoftdSbpSpN7B/wBVEft01pgUqfcI7JWeq1bGNak8mVT44kwbxsI9B7v+PL+aonyBpHbfu3U2DsHwTL/pCqbgwdg9wVE2/bKPNszjzFJv/RycG1LB5tmj/kj+mm1K6HpLX9e7SfNLTyaUn62W13m4uxrvgqp+2LhpRaObqrvCUw/a6o77qjzNNx9rkaitJb1L9t53uHM4fbCjPve276oHOoz/ANKpdtRX3dG392lT94UeptZah988cg0ewKk7JaovOntrvvgeTnH+hpK6bZLW771/Z9Z97QFlqu0VodrWqn+Jw9iYqW+o4eU97v3nOPtKuiLNe+5a/p1KnNzWgd76gTRuiPOrEfx0G/8A1Kx4aTuHdOfehhI3dzUVQWa/9F0t9pb21me5pXBsdmHnV2HlVcf6aKzTbQ/j/KfikNV/E9x+KzcmaUjTOfYmjOoTy6U+1rUy687APRqH+B/vrBZuuHEa/PeoD6JHFaQV9zObrsa91/WEf5eoe0DwNQpt21NkGlkn95zB7AVlG2dx0BXbbtO8Ba1FGdstrRtFZ3OJ+qATuFocAOQbTUZ18WbdZGfxVqzvgq6rdZG9M/UI9L57Fa0ktsm2q2UqhBbTZSjUMLyD1+USo7nM+QodZgafO9qbLE6FqJZqtnf3fmgVh1qEQepDSepWKyZ9YHWhRsR+ZSpBZr/rY9Vdi09QQheZJnckKLSerxXYrufvQhQUcku4pnpUqFfZEsdq3xWLQDVfAEAY3RAUN9Yu1JPMk+1CFSIZwexGPtQhUSI6r1LnH1eKEJhZ0KnUnRUQhZyRaZ0O3wTb0ISSG2NSOCDT6kiFqkQzoUo4KO98ZIQtI9zOXYaNphP0rRISoWkkiIsddVIEgeMJRXPCIQhYUjZNjb7XO/57kwbWJgn4JELSKREmOivOgSG1nSEITomxirac9E2bUEiFokRZHtVaQoZqoQrSJbODVQHIQqJFxHh89yEIQM/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7" name="AutoShape 4" descr="data:image/jpeg;base64,/9j/4AAQSkZJRgABAQAAAQABAAD/2wCEAAkGBxAREBUSEBQUFBESFBoWFRYUGBUQFBQcFRcXFhYcFhQYKCghGBolGxQfITEhJSksLi4uGB8zODQvPCgtLiwBCgoKDg0OGhAQGiwkICYsMC4uLC0sLCwsLCwsLCwsLCw3LCwsLCwsLCwsLCwsLCwsLCwsLCwsLCwsMCwsLCwsMP/AABEIAGEAUgMBEQACEQEDEQH/xAAbAAACAwEBAQAAAAAAAAAAAAADBQAEBgIBB//EADYQAAEDAgMDCwIGAwEAAAAAAAEAAgMEEQUGEiExURMUMjNBYXFygbHBc9EiNGKRkqEWI/AV/8QAGgEAAgMBAQAAAAAAAAAAAAAAAAMBAgQFBv/EACsRAAICAQIGAAYCAwAAAAAAAAABAgMRBDESEyEyQXEUIjNRgdFhsQWRwf/aAAwDAQACEQMRAD8A+4oAiAByTNbvUNpEZKz69LdhHEC/9BRzCOIJHX8VKsJ4i1HMHbkxNMnIRSSRAEQBEARAFWqqdOwKkpYKtieoq1mlMW2UJaxJcyrkB54q8wrxBYqxWUyykMaarTozLpjmlqNQ271pjLIxMsK5JEARAA55NIUSeEQxBWTrJOQpsS1VQsspCmxbNVLPKwW5AOdqnMK8QeGqV4zLKQ0pahaISGpjuinWuEhqY9ifcXWpPI1HakCIAo4i9KsZWRnK6RYpsTJiGslWOyQiTNBlbL7HME841atrGncBxI7Stmk0qa45/gbVUmuKRqTSRkWLG24aRZdDgjtg08K+xjs1YC2EctCLMuA9vY2/aO7uXM1emUPnhsZbquH5kKaOVZ65FIst4ji5gjGmxe7o33DiSutoqObLrsjTWsmVqMQmkN3yPJ8xt6DsXdjXGKwkaMDTAs0T07xqcXxX/E1xLtn6SdxS7KIyX8kNH1OGoY9oc0gtcAQeIIuFzmmngqU8TSLCkjNVywzEyEFaFisESPpWEvBgiLd3Jt9gu7U04Jr7G6Hai2mFhXmd4FJLq7W2HiSLf2s+qaVMsi7exmBolx6zHEpZjB1s4aNnjc3+F6b/ABbXKf3z/wAN1PaKV0xpEAa2ho6wxMLQ7SWNLfCwt/SySlDieSDeYgy4uubYhcjN1saxTQmSEdXCsc4iZIvZezAab/XIC6K+y29l99uI7k3Tap1fLLb+i1dvB0expDmmjtflDfhpff2st3xlONx/Ph9zLY/jjqohrQWxNNwDvceJ+y5+o1LueFsZrLHPp4AUkSrXEIovVmECoj07nDa08D39y6ekudUs+DRW8GaqMu1jDbkXu72AyA+rfldyN9cllM0Joa4DkyeV4dUNMcQ2kHpu7gOzxKpZqIpfL1YNn0pkYaAALACwHADcufkqeSsuLKGsgI62nWWcRTQlqaZZZQFNC6WlSJVi3EBzRU5ZHCHhpVeNZKiM6WmWiMRqQ7oqdaoRGJDpjbCy0oadKQIgCIABUU4d4qso5IaFNRRrPKAtooSUaS6yriC5mq8sjhCxUasqyVEYU1H3J0YFlEbwQho71ojHAxIKrEkQBEARAEQBy5gO9GAAOo2lUcERg45gFHLI4TtlG0KVBE4LDWgblfBJ6gCIAiAIgChiuLxU2nlSRrvawLt1r+6TbfCrHF5KTsUNy3TzNe0PabtcLg+KbGSksosnlZQDDcQjnYXx30hxbtFtot91Sq2NizEiE1JZR5Q4lHM6RrL3iOl1xbbt3cdyIWxm2l4CM1JtLwcYnjEFPYSO/EdzQC5x9B8qtt8K+5kTsjHcpw5ppi4NcXxk7tbS0H1F7eqWtZU3h5XtFFfA7rMyU8Tyx5dqbvs0kbRfepnq64S4WTK6MXhgf8upOL/4FU+Oq/n/AER8RAYxYpE6DnAJEYBNyLH8JIOzxCeroOvmeC6mnHi8EwvFIqhpdESQ02NxYoqujasxCE1PYuppczWbYw6aka4Xa6QgjiCWArDrEnOtP7/oz3LMoo6y3K6CWSjkPQOqIntaf+v+6nTN1ydMvG3omp8LcH+D3I35d/1XezUaD6b9hp+38nGU+uq/qj3eo0nfZ7/ZFPdIHlaETSz1Mg1P5QtbfbpAHZ6EBRpUpzlZLfOCKVxNyZoqujjlbpkaHNPH4PYVsnCM1iSNDimsMJybbbhuVsIMGdyW0Fs1wOuKxaJdJexFGz9nWb5SWx0zOlO8DZwBHzb9lOseUq15ZN76KK8lehjFJiHJDZFOwaeAIH3B/kFSC5Oo4fEisVwWY8M1a6BpM5mj8xR/V+WLDqvqV+/0Z7u6PsJmqlcAypi6yA3P6m9oPd8Eq2rg1i2O6/om6L6TW6B5FN6Z31XezVXQfTfsNP2/k5yn19X9Ue70aTvs9/sinukVqGq5hPJHMCIZXa2PAJAvx9Nnolwn8NY4z2fVMrGXKk09mMqvNNM0WjJleei1gJv6p89ZWu3q/wCBkr4rbqOmm4vxC1eBxncldGf6xWLQ7S9mfT7P2U+amurZXB7mMgAY1zNhuL3sfG/9JfB8RdJ5wl06FeHmTbzscY/gj4IxO2aWR0Tmn/Yb2FxuPjZV1GndceYpN4+5FlbiuLOcGlpsUiexrtQGpoNrjZcXW+N0ZJPJoU01kDi/WQef5aq3d0fZE90X6vq3+U+xTZ9rLvYoZd6o+c+wSdP2lKtg9B0pPN90yvdkx3YHMX5d3gqaj6bIt7TP5M6x3r7lY9F3MRRubMrpmsVYD0ZPOVno2fsXX5PMA3SedGn8+yK/JbxXqX+VMt7GXn2szLdywozn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2690114" y="4912438"/>
            <a:ext cx="4952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AU" b="1" baseline="30000" dirty="0" smtClean="0">
                <a:solidFill>
                  <a:schemeClr val="accent2">
                    <a:lumMod val="75000"/>
                  </a:schemeClr>
                </a:solidFill>
              </a:rPr>
              <a:t>nd</a:t>
            </a:r>
            <a:r>
              <a:rPr lang="en-AU" b="1" dirty="0" smtClean="0">
                <a:solidFill>
                  <a:schemeClr val="accent2">
                    <a:lumMod val="75000"/>
                  </a:schemeClr>
                </a:solidFill>
              </a:rPr>
              <a:t> World </a:t>
            </a:r>
            <a:r>
              <a:rPr lang="en-AU" b="1" dirty="0" smtClean="0">
                <a:solidFill>
                  <a:schemeClr val="accent2">
                    <a:lumMod val="75000"/>
                  </a:schemeClr>
                </a:solidFill>
              </a:rPr>
              <a:t>Bio Summit </a:t>
            </a:r>
            <a:r>
              <a:rPr lang="en-AU" b="1" dirty="0" smtClean="0">
                <a:solidFill>
                  <a:schemeClr val="accent2">
                    <a:lumMod val="75000"/>
                  </a:schemeClr>
                </a:solidFill>
              </a:rPr>
              <a:t>&amp; Molecular Biology Expo </a:t>
            </a:r>
          </a:p>
          <a:p>
            <a:endParaRPr lang="en-A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76884" y="5683081"/>
            <a:ext cx="2019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7030A0"/>
                </a:solidFill>
              </a:rPr>
              <a:t>October 11, 2016</a:t>
            </a:r>
          </a:p>
          <a:p>
            <a:endParaRPr lang="en-A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82907" y="27942"/>
            <a:ext cx="3077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143000"/>
            <a:ext cx="8305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800" dirty="0" smtClean="0"/>
              <a:t>  Background</a:t>
            </a:r>
          </a:p>
          <a:p>
            <a:pPr marL="1200150" lvl="2" indent="-28575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US" sz="2800" dirty="0" smtClean="0"/>
              <a:t> </a:t>
            </a:r>
            <a:r>
              <a:rPr lang="en-US" sz="2400" dirty="0" smtClean="0"/>
              <a:t>Angiogenesis</a:t>
            </a:r>
          </a:p>
          <a:p>
            <a:pPr marL="1200150" lvl="2" indent="-28575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/>
              <a:t>VEGF &amp; VEGF-Receptors </a:t>
            </a:r>
          </a:p>
          <a:p>
            <a:pPr marL="1200150" lvl="2" indent="-28575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n-US" sz="2400" dirty="0" smtClean="0"/>
              <a:t> Fc-Fusion Protein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800" dirty="0" smtClean="0"/>
              <a:t>Aim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800" dirty="0" smtClean="0"/>
              <a:t>Rationale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800" dirty="0" smtClean="0"/>
              <a:t>Methodology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800" dirty="0" smtClean="0"/>
              <a:t>Results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800" dirty="0" smtClean="0"/>
              <a:t>Conclusion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4134634"/>
            <a:ext cx="1581819" cy="214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26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52400" y="914400"/>
            <a:ext cx="3492046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Pathological Angiogenesis</a:t>
            </a:r>
            <a:endParaRPr lang="en-US" sz="2400" b="1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648806"/>
            <a:ext cx="4969128" cy="17997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062115" y="1720015"/>
            <a:ext cx="1302984" cy="33855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b="1" dirty="0"/>
              <a:t>Angiogenesis</a:t>
            </a:r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 rot="5400000" flipV="1">
            <a:off x="2745468" y="1772392"/>
            <a:ext cx="0" cy="11112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54000" y="3436552"/>
            <a:ext cx="2520043" cy="3359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1600" b="1" dirty="0" smtClean="0"/>
              <a:t>Pro-</a:t>
            </a:r>
            <a:r>
              <a:rPr lang="en-US" sz="1600" b="1" dirty="0" err="1" smtClean="0"/>
              <a:t>angiogenic</a:t>
            </a:r>
            <a:r>
              <a:rPr lang="en-US" sz="1600" b="1" dirty="0" smtClean="0"/>
              <a:t> molecules</a:t>
            </a:r>
            <a:endParaRPr lang="en-US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0827" y="3962400"/>
            <a:ext cx="1869016" cy="14157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VEGF</a:t>
            </a:r>
            <a:r>
              <a:rPr lang="en-US" sz="1400" dirty="0" smtClean="0"/>
              <a:t>	</a:t>
            </a:r>
            <a:r>
              <a:rPr lang="en-US" sz="1400" b="1" dirty="0" err="1" smtClean="0"/>
              <a:t>Integrins</a:t>
            </a:r>
            <a:endParaRPr lang="en-US" sz="1400" b="1" dirty="0" smtClean="0"/>
          </a:p>
          <a:p>
            <a:r>
              <a:rPr lang="en-US" sz="1400" b="1" dirty="0" smtClean="0"/>
              <a:t>FGF	NO</a:t>
            </a:r>
          </a:p>
          <a:p>
            <a:r>
              <a:rPr lang="en-US" sz="1400" b="1" dirty="0" err="1" smtClean="0"/>
              <a:t>Eph</a:t>
            </a:r>
            <a:r>
              <a:rPr lang="en-US" sz="1400" b="1" dirty="0" smtClean="0"/>
              <a:t>	</a:t>
            </a:r>
            <a:r>
              <a:rPr lang="en-US" sz="1400" b="1" dirty="0" err="1" smtClean="0"/>
              <a:t>Ang</a:t>
            </a:r>
            <a:endParaRPr lang="en-US" sz="1400" b="1" dirty="0" smtClean="0"/>
          </a:p>
          <a:p>
            <a:r>
              <a:rPr lang="en-US" sz="1400" b="1" dirty="0" smtClean="0"/>
              <a:t>EGF	PlGF</a:t>
            </a:r>
          </a:p>
          <a:p>
            <a:r>
              <a:rPr lang="en-US" sz="1400" b="1" dirty="0" smtClean="0"/>
              <a:t>TGF</a:t>
            </a:r>
            <a:r>
              <a:rPr lang="el-GR" sz="1400" b="1" dirty="0" smtClean="0"/>
              <a:t>α</a:t>
            </a:r>
            <a:r>
              <a:rPr lang="en-US" sz="1400" b="1" dirty="0" smtClean="0"/>
              <a:t>/</a:t>
            </a:r>
            <a:r>
              <a:rPr lang="el-GR" sz="1400" b="1" dirty="0" smtClean="0"/>
              <a:t>β</a:t>
            </a:r>
            <a:r>
              <a:rPr lang="en-US" sz="1400" b="1" dirty="0" smtClean="0"/>
              <a:t>	TNF</a:t>
            </a:r>
            <a:r>
              <a:rPr lang="en-US" sz="1400" dirty="0" smtClean="0"/>
              <a:t>	</a:t>
            </a:r>
            <a:endParaRPr lang="en-US" sz="1400" dirty="0"/>
          </a:p>
        </p:txBody>
      </p:sp>
      <p:sp>
        <p:nvSpPr>
          <p:cNvPr id="9" name="Oval 8"/>
          <p:cNvSpPr/>
          <p:nvPr/>
        </p:nvSpPr>
        <p:spPr bwMode="auto">
          <a:xfrm>
            <a:off x="374942" y="3920161"/>
            <a:ext cx="557608" cy="347039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727467" y="3548711"/>
            <a:ext cx="1905251" cy="57964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1600" b="1" dirty="0" smtClean="0"/>
              <a:t>Anti-</a:t>
            </a:r>
            <a:r>
              <a:rPr lang="en-US" sz="1600" b="1" dirty="0" err="1" smtClean="0"/>
              <a:t>angiogenic</a:t>
            </a:r>
            <a:r>
              <a:rPr lang="en-US" sz="1600" b="1" dirty="0" smtClean="0"/>
              <a:t> molecules</a:t>
            </a:r>
            <a:endParaRPr lang="en-US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662455" y="4151720"/>
            <a:ext cx="1545767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err="1" smtClean="0"/>
              <a:t>Angiostatin</a:t>
            </a:r>
            <a:r>
              <a:rPr lang="en-US" sz="1400" b="1" dirty="0" smtClean="0"/>
              <a:t>	</a:t>
            </a:r>
          </a:p>
          <a:p>
            <a:r>
              <a:rPr lang="en-US" sz="1400" b="1" dirty="0" err="1" smtClean="0"/>
              <a:t>Endostatin</a:t>
            </a:r>
            <a:endParaRPr lang="en-US" sz="1400" b="1" dirty="0" smtClean="0"/>
          </a:p>
          <a:p>
            <a:r>
              <a:rPr lang="en-US" sz="1400" b="1" dirty="0" smtClean="0"/>
              <a:t>INF</a:t>
            </a:r>
          </a:p>
          <a:p>
            <a:r>
              <a:rPr lang="en-US" sz="1400" b="1" dirty="0" err="1" smtClean="0"/>
              <a:t>Thrombospondin</a:t>
            </a:r>
            <a:endParaRPr lang="en-US" sz="1400" b="1" dirty="0" smtClean="0"/>
          </a:p>
          <a:p>
            <a:r>
              <a:rPr lang="en-US" sz="1400" b="1" dirty="0" smtClean="0"/>
              <a:t>TIMP-1,2,3	</a:t>
            </a:r>
            <a:endParaRPr lang="en-US" sz="1400" b="1" dirty="0"/>
          </a:p>
        </p:txBody>
      </p:sp>
      <p:cxnSp>
        <p:nvCxnSpPr>
          <p:cNvPr id="12" name="Straight Connector 11"/>
          <p:cNvCxnSpPr/>
          <p:nvPr/>
        </p:nvCxnSpPr>
        <p:spPr bwMode="auto">
          <a:xfrm flipV="1">
            <a:off x="4632718" y="3708622"/>
            <a:ext cx="2032000" cy="493486"/>
          </a:xfrm>
          <a:prstGeom prst="line">
            <a:avLst/>
          </a:prstGeom>
          <a:noFill/>
          <a:ln w="889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4509348" y="5341476"/>
            <a:ext cx="2140856" cy="442692"/>
          </a:xfrm>
          <a:prstGeom prst="line">
            <a:avLst/>
          </a:prstGeom>
          <a:noFill/>
          <a:ln w="889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Isosceles Triangle 13"/>
          <p:cNvSpPr/>
          <p:nvPr/>
        </p:nvSpPr>
        <p:spPr bwMode="auto">
          <a:xfrm>
            <a:off x="5602886" y="5646274"/>
            <a:ext cx="379661" cy="358341"/>
          </a:xfrm>
          <a:prstGeom prst="triangle">
            <a:avLst>
              <a:gd name="adj" fmla="val 51852"/>
            </a:avLst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5" name="Isosceles Triangle 14"/>
          <p:cNvSpPr/>
          <p:nvPr/>
        </p:nvSpPr>
        <p:spPr bwMode="auto">
          <a:xfrm>
            <a:off x="5519332" y="3962400"/>
            <a:ext cx="371846" cy="392861"/>
          </a:xfrm>
          <a:prstGeom prst="triangle">
            <a:avLst>
              <a:gd name="adj" fmla="val 51852"/>
            </a:avLst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 rot="20796822">
            <a:off x="4390582" y="3515974"/>
            <a:ext cx="1259755" cy="555427"/>
          </a:xfrm>
          <a:prstGeom prst="roundRect">
            <a:avLst>
              <a:gd name="adj" fmla="val 29353"/>
            </a:avLst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</a:rPr>
              <a:t>Pro-angiogenesis</a:t>
            </a:r>
            <a:r>
              <a:rPr kumimoji="0" lang="en-US" sz="105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 </a:t>
            </a:r>
          </a:p>
        </p:txBody>
      </p:sp>
      <p:sp>
        <p:nvSpPr>
          <p:cNvPr id="17" name="Rounded Rectangle 16"/>
          <p:cNvSpPr/>
          <p:nvPr/>
        </p:nvSpPr>
        <p:spPr bwMode="auto">
          <a:xfrm rot="767526">
            <a:off x="4493415" y="4894456"/>
            <a:ext cx="1246128" cy="51077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</a:rPr>
              <a:t>Pro-angiogenesis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</a:rPr>
              <a:t> </a:t>
            </a:r>
          </a:p>
        </p:txBody>
      </p:sp>
      <p:sp>
        <p:nvSpPr>
          <p:cNvPr id="18" name="Rounded Rectangle 17"/>
          <p:cNvSpPr/>
          <p:nvPr/>
        </p:nvSpPr>
        <p:spPr bwMode="auto">
          <a:xfrm rot="867613">
            <a:off x="5910196" y="5178090"/>
            <a:ext cx="1126220" cy="510778"/>
          </a:xfrm>
          <a:prstGeom prst="round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Anti-angiogenesis</a:t>
            </a:r>
            <a:r>
              <a:rPr kumimoji="0" lang="en-US" sz="105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 </a:t>
            </a:r>
          </a:p>
        </p:txBody>
      </p:sp>
      <p:sp>
        <p:nvSpPr>
          <p:cNvPr id="19" name="Rounded Rectangle 18"/>
          <p:cNvSpPr/>
          <p:nvPr/>
        </p:nvSpPr>
        <p:spPr bwMode="auto">
          <a:xfrm rot="20790374">
            <a:off x="5735428" y="3225154"/>
            <a:ext cx="1162842" cy="510778"/>
          </a:xfrm>
          <a:prstGeom prst="round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Anti-angiogenesis</a:t>
            </a:r>
            <a:r>
              <a:rPr kumimoji="0" lang="en-US" sz="105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 </a:t>
            </a: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5828364" y="4392484"/>
            <a:ext cx="1732782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b="1" dirty="0" err="1" smtClean="0"/>
              <a:t>Angiogenic</a:t>
            </a:r>
            <a:r>
              <a:rPr lang="en-US" sz="1600" b="1" dirty="0" smtClean="0"/>
              <a:t> Switch</a:t>
            </a:r>
            <a:endParaRPr lang="en-US" sz="1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992328" y="4050554"/>
            <a:ext cx="624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ON</a:t>
            </a:r>
            <a:endParaRPr lang="en-US" sz="1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148866" y="4980435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OFF</a:t>
            </a:r>
            <a:endParaRPr lang="en-US" sz="1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340171" y="2948257"/>
            <a:ext cx="1727199" cy="9848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Cancer</a:t>
            </a:r>
          </a:p>
          <a:p>
            <a:r>
              <a:rPr lang="en-US" sz="1400" b="1" dirty="0" smtClean="0">
                <a:solidFill>
                  <a:srgbClr val="7030A0"/>
                </a:solidFill>
              </a:rPr>
              <a:t>Rheumatoid arthritis</a:t>
            </a:r>
          </a:p>
          <a:p>
            <a:r>
              <a:rPr lang="en-US" sz="1400" b="1" dirty="0" smtClean="0">
                <a:solidFill>
                  <a:srgbClr val="7030A0"/>
                </a:solidFill>
              </a:rPr>
              <a:t>Retinopathy</a:t>
            </a:r>
          </a:p>
          <a:p>
            <a:r>
              <a:rPr lang="en-US" sz="1400" b="1" dirty="0" smtClean="0">
                <a:solidFill>
                  <a:srgbClr val="7030A0"/>
                </a:solidFill>
              </a:rPr>
              <a:t>Psoriasis</a:t>
            </a:r>
            <a:endParaRPr lang="en-US" sz="1400" b="1" dirty="0">
              <a:solidFill>
                <a:srgbClr val="7030A0"/>
              </a:solidFill>
            </a:endParaRPr>
          </a:p>
        </p:txBody>
      </p:sp>
      <p:sp>
        <p:nvSpPr>
          <p:cNvPr id="24" name="Curved Up Arrow 23"/>
          <p:cNvSpPr/>
          <p:nvPr/>
        </p:nvSpPr>
        <p:spPr bwMode="auto">
          <a:xfrm>
            <a:off x="6894690" y="3816332"/>
            <a:ext cx="744372" cy="297673"/>
          </a:xfrm>
          <a:prstGeom prst="curvedUpArrow">
            <a:avLst/>
          </a:prstGeom>
          <a:solidFill>
            <a:srgbClr val="CC66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25" name="Curved Up Arrow 24"/>
          <p:cNvSpPr/>
          <p:nvPr/>
        </p:nvSpPr>
        <p:spPr bwMode="auto">
          <a:xfrm rot="10633207">
            <a:off x="7142999" y="5333831"/>
            <a:ext cx="720493" cy="325083"/>
          </a:xfrm>
          <a:prstGeom prst="curvedUpArrow">
            <a:avLst/>
          </a:prstGeom>
          <a:solidFill>
            <a:srgbClr val="CC66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70508" y="5642963"/>
            <a:ext cx="146675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4">
                    <a:lumMod val="75000"/>
                  </a:schemeClr>
                </a:solidFill>
              </a:rPr>
              <a:t>Stroke</a:t>
            </a:r>
          </a:p>
          <a:p>
            <a:r>
              <a:rPr lang="en-US" sz="1400" b="1" dirty="0" smtClean="0">
                <a:solidFill>
                  <a:schemeClr val="accent4">
                    <a:lumMod val="75000"/>
                  </a:schemeClr>
                </a:solidFill>
              </a:rPr>
              <a:t>Ulcers</a:t>
            </a:r>
          </a:p>
          <a:p>
            <a:r>
              <a:rPr lang="en-US" sz="1400" b="1" dirty="0" smtClean="0">
                <a:solidFill>
                  <a:schemeClr val="accent4">
                    <a:lumMod val="75000"/>
                  </a:schemeClr>
                </a:solidFill>
              </a:rPr>
              <a:t>Chronic wounds</a:t>
            </a:r>
            <a:endParaRPr lang="en-US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82907" y="27942"/>
            <a:ext cx="3077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Angiogenesis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 flipV="1">
            <a:off x="635000" y="2914691"/>
            <a:ext cx="151946" cy="58510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9" name="Straight Connector 28"/>
          <p:cNvCxnSpPr/>
          <p:nvPr/>
        </p:nvCxnSpPr>
        <p:spPr bwMode="auto">
          <a:xfrm>
            <a:off x="3456781" y="4005366"/>
            <a:ext cx="5" cy="16602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Line 10"/>
          <p:cNvSpPr>
            <a:spLocks noChangeShapeType="1"/>
          </p:cNvSpPr>
          <p:nvPr/>
        </p:nvSpPr>
        <p:spPr bwMode="auto">
          <a:xfrm flipH="1" flipV="1">
            <a:off x="3378199" y="2948257"/>
            <a:ext cx="217715" cy="71120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042197" y="881070"/>
            <a:ext cx="3578416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Physiological Angiogenesis</a:t>
            </a:r>
            <a:endParaRPr lang="en-US" sz="2400" b="1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3" name="Left Brace 32"/>
          <p:cNvSpPr/>
          <p:nvPr/>
        </p:nvSpPr>
        <p:spPr>
          <a:xfrm rot="5400000">
            <a:off x="4013722" y="-1846112"/>
            <a:ext cx="436913" cy="5108996"/>
          </a:xfrm>
          <a:prstGeom prst="leftBrace">
            <a:avLst>
              <a:gd name="adj1" fmla="val 8333"/>
              <a:gd name="adj2" fmla="val 50792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42667" y="6406903"/>
            <a:ext cx="9101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Angiogenesis is a fundamental step for transition of tumors from dormant to malignant state.</a:t>
            </a:r>
            <a:endParaRPr lang="en-US" b="1" i="1" dirty="0">
              <a:solidFill>
                <a:srgbClr val="FF0000"/>
              </a:solidFill>
            </a:endParaRPr>
          </a:p>
        </p:txBody>
      </p:sp>
      <p:cxnSp>
        <p:nvCxnSpPr>
          <p:cNvPr id="36" name="Straight Connector 35"/>
          <p:cNvCxnSpPr>
            <a:endCxn id="8" idx="0"/>
          </p:cNvCxnSpPr>
          <p:nvPr/>
        </p:nvCxnSpPr>
        <p:spPr bwMode="auto">
          <a:xfrm>
            <a:off x="1191473" y="3692520"/>
            <a:ext cx="63862" cy="26988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6250987" y="1283445"/>
            <a:ext cx="22134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 smtClean="0">
                <a:solidFill>
                  <a:schemeClr val="tx2"/>
                </a:solidFill>
              </a:rPr>
              <a:t>Wound healing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 smtClean="0">
                <a:solidFill>
                  <a:schemeClr val="tx2"/>
                </a:solidFill>
              </a:rPr>
              <a:t>Embryo development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 smtClean="0">
                <a:solidFill>
                  <a:schemeClr val="tx2"/>
                </a:solidFill>
              </a:rPr>
              <a:t>Organ regeneration</a:t>
            </a:r>
            <a:endParaRPr lang="en-US" sz="1400" b="1" dirty="0">
              <a:solidFill>
                <a:schemeClr val="tx2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42667" y="6381627"/>
            <a:ext cx="8920988" cy="2527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51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77922"/>
            <a:ext cx="8153400" cy="6167071"/>
          </a:xfrm>
          <a:prstGeom prst="rect">
            <a:avLst/>
          </a:prstGeom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953000" y="6602413"/>
            <a:ext cx="4319588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r>
              <a:rPr lang="en-GB" sz="1000" b="1" dirty="0" smtClean="0">
                <a:latin typeface="Arial" panose="020B0604020202020204" pitchFamily="34" charset="0"/>
              </a:rPr>
              <a:t>Image: </a:t>
            </a:r>
            <a:r>
              <a:rPr lang="en-GB" sz="1000" b="1" dirty="0" err="1" smtClean="0">
                <a:latin typeface="Arial" panose="020B0604020202020204" pitchFamily="34" charset="0"/>
              </a:rPr>
              <a:t>Tuomas</a:t>
            </a:r>
            <a:r>
              <a:rPr lang="en-GB" sz="1000" b="1" dirty="0" smtClean="0">
                <a:latin typeface="Arial" panose="020B0604020202020204" pitchFamily="34" charset="0"/>
              </a:rPr>
              <a:t> </a:t>
            </a:r>
            <a:r>
              <a:rPr lang="en-GB" sz="1000" b="1" dirty="0" err="1">
                <a:latin typeface="Arial" panose="020B0604020202020204" pitchFamily="34" charset="0"/>
              </a:rPr>
              <a:t>Tammela</a:t>
            </a:r>
            <a:r>
              <a:rPr lang="en-GB" sz="1000" b="1" dirty="0">
                <a:latin typeface="Arial" panose="020B0604020202020204" pitchFamily="34" charset="0"/>
              </a:rPr>
              <a:t> et al. </a:t>
            </a:r>
            <a:r>
              <a:rPr lang="en-GB" sz="1000" b="1" dirty="0" err="1">
                <a:latin typeface="Arial" panose="020B0604020202020204" pitchFamily="34" charset="0"/>
              </a:rPr>
              <a:t>Cardiovasc</a:t>
            </a:r>
            <a:r>
              <a:rPr lang="en-GB" sz="1000" b="1" dirty="0">
                <a:latin typeface="Arial" panose="020B0604020202020204" pitchFamily="34" charset="0"/>
              </a:rPr>
              <a:t> Res 2005;65:550-563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36853" y="-54591"/>
            <a:ext cx="4097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VEGF &amp; VEGFRs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14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927" y="4161936"/>
            <a:ext cx="1276350" cy="1466850"/>
          </a:xfrm>
          <a:prstGeom prst="rect">
            <a:avLst/>
          </a:prstGeom>
        </p:spPr>
      </p:pic>
      <p:sp>
        <p:nvSpPr>
          <p:cNvPr id="144" name="TextBox 143"/>
          <p:cNvSpPr txBox="1"/>
          <p:nvPr/>
        </p:nvSpPr>
        <p:spPr>
          <a:xfrm>
            <a:off x="4954762" y="787341"/>
            <a:ext cx="2401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7030A0"/>
                </a:solidFill>
              </a:rPr>
              <a:t>Monoclonal Antibodies         (Anti-VEGF)</a:t>
            </a:r>
            <a:endParaRPr lang="en-US" sz="1800" b="1" dirty="0">
              <a:solidFill>
                <a:srgbClr val="7030A0"/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 rot="17972207">
            <a:off x="1452073" y="1996956"/>
            <a:ext cx="2249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siRNA</a:t>
            </a:r>
            <a:r>
              <a:rPr lang="en-US" b="1" dirty="0" smtClean="0"/>
              <a:t>,   </a:t>
            </a:r>
            <a:r>
              <a:rPr lang="en-US" b="1" dirty="0" smtClean="0">
                <a:solidFill>
                  <a:srgbClr val="009900"/>
                </a:solidFill>
              </a:rPr>
              <a:t>Antisense</a:t>
            </a:r>
            <a:endParaRPr lang="en-US" b="1" dirty="0">
              <a:solidFill>
                <a:srgbClr val="0070C0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164842" y="1353052"/>
            <a:ext cx="6901717" cy="4608661"/>
            <a:chOff x="1066172" y="1197488"/>
            <a:chExt cx="6901717" cy="4608661"/>
          </a:xfrm>
        </p:grpSpPr>
        <p:sp>
          <p:nvSpPr>
            <p:cNvPr id="4" name="Rounded Rectangle 3"/>
            <p:cNvSpPr/>
            <p:nvPr/>
          </p:nvSpPr>
          <p:spPr bwMode="auto">
            <a:xfrm>
              <a:off x="3280229" y="2322285"/>
              <a:ext cx="731520" cy="1097280"/>
            </a:xfrm>
            <a:prstGeom prst="round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 bwMode="auto">
            <a:xfrm>
              <a:off x="4013203" y="2315030"/>
              <a:ext cx="731520" cy="1097280"/>
            </a:xfrm>
            <a:prstGeom prst="round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419176" y="2515891"/>
              <a:ext cx="14369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>
                  <a:solidFill>
                    <a:srgbClr val="002060"/>
                  </a:solidFill>
                </a:rPr>
                <a:t>VEGF</a:t>
              </a:r>
              <a:endParaRPr lang="en-US" sz="3600" b="1" dirty="0">
                <a:solidFill>
                  <a:srgbClr val="002060"/>
                </a:solidFill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3351608" y="5436817"/>
              <a:ext cx="224971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VEGF Receptor</a:t>
              </a:r>
              <a:endParaRPr lang="en-US" b="1" dirty="0"/>
            </a:p>
          </p:txBody>
        </p:sp>
        <p:sp>
          <p:nvSpPr>
            <p:cNvPr id="131" name="Oval 130"/>
            <p:cNvSpPr/>
            <p:nvPr/>
          </p:nvSpPr>
          <p:spPr bwMode="auto">
            <a:xfrm>
              <a:off x="3875314" y="4717143"/>
              <a:ext cx="145143" cy="333828"/>
            </a:xfrm>
            <a:prstGeom prst="ellipse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1066172" y="4541367"/>
              <a:ext cx="22497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smtClean="0">
                  <a:solidFill>
                    <a:srgbClr val="9933FF"/>
                  </a:solidFill>
                </a:rPr>
                <a:t>Receptor tyrosine </a:t>
              </a:r>
              <a:r>
                <a:rPr lang="en-US" sz="1800" b="1" dirty="0" err="1" smtClean="0">
                  <a:solidFill>
                    <a:srgbClr val="9933FF"/>
                  </a:solidFill>
                </a:rPr>
                <a:t>kinase</a:t>
              </a:r>
              <a:r>
                <a:rPr lang="en-US" sz="1800" b="1" dirty="0" smtClean="0">
                  <a:solidFill>
                    <a:srgbClr val="9933FF"/>
                  </a:solidFill>
                </a:rPr>
                <a:t> Inhibitors</a:t>
              </a:r>
              <a:endParaRPr lang="en-US" sz="1800" b="1" dirty="0">
                <a:solidFill>
                  <a:srgbClr val="9933FF"/>
                </a:solidFill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5221106" y="3591318"/>
              <a:ext cx="24601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Fc-Fusion (Decoys)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 rot="2877223">
              <a:off x="5312022" y="1624229"/>
              <a:ext cx="12228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 smtClean="0"/>
                <a:t>Aptamers</a:t>
              </a:r>
              <a:endParaRPr lang="en-US" sz="1800" b="1" dirty="0"/>
            </a:p>
          </p:txBody>
        </p:sp>
        <p:sp>
          <p:nvSpPr>
            <p:cNvPr id="152" name="TextBox 151"/>
            <p:cNvSpPr txBox="1"/>
            <p:nvPr/>
          </p:nvSpPr>
          <p:spPr>
            <a:xfrm rot="2755622">
              <a:off x="1736269" y="3808862"/>
              <a:ext cx="127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accent6">
                      <a:lumMod val="75000"/>
                    </a:schemeClr>
                  </a:solidFill>
                </a:rPr>
                <a:t>Ribozymes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5718175" y="4194848"/>
              <a:ext cx="22497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smtClean="0">
                  <a:solidFill>
                    <a:schemeClr val="accent5">
                      <a:lumMod val="75000"/>
                    </a:schemeClr>
                  </a:solidFill>
                </a:rPr>
                <a:t>Anti-VEGFR1/2 Antibodies</a:t>
              </a:r>
              <a:endParaRPr lang="en-US" sz="18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04945" y="6358311"/>
            <a:ext cx="8142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FF0000"/>
                </a:solidFill>
              </a:rPr>
              <a:t>VEGF /VEGF R pathways are most targeted for therapeutic purposes.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88682" y="72570"/>
            <a:ext cx="8686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Angiogenesis Inhibitors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8422" y="3557446"/>
            <a:ext cx="1876425" cy="20669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77488">
            <a:off x="5154562" y="2796177"/>
            <a:ext cx="1370235" cy="8763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465" y="762000"/>
            <a:ext cx="1821658" cy="16398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531166" y="3025931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Fc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64699">
            <a:off x="5137520" y="1879908"/>
            <a:ext cx="563996" cy="72231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72572" flipH="1">
            <a:off x="2719796" y="2038496"/>
            <a:ext cx="263131" cy="992319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>
            <a:off x="2811238" y="5023283"/>
            <a:ext cx="667346" cy="2930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71588" y="6315224"/>
            <a:ext cx="8920988" cy="2527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70"/>
          <a:stretch/>
        </p:blipFill>
        <p:spPr>
          <a:xfrm rot="14840946">
            <a:off x="2334146" y="3464910"/>
            <a:ext cx="997601" cy="646186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>
            <a:off x="6322084" y="3251328"/>
            <a:ext cx="254199" cy="1501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26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88682" y="72570"/>
            <a:ext cx="8686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Fc-Fusion Proteins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1119" y="3657600"/>
            <a:ext cx="7391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Chimeric protein fused to immunoglobulin Fc-region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Mimics cellular receptor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Can bind to activated form of receptor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Advantages over antibodies</a:t>
            </a:r>
          </a:p>
          <a:p>
            <a:pPr marL="1200150" lvl="2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Increases serum half-life (</a:t>
            </a:r>
            <a:r>
              <a:rPr lang="en-US" dirty="0" err="1" smtClean="0"/>
              <a:t>FcRn</a:t>
            </a:r>
            <a:r>
              <a:rPr lang="en-US" dirty="0" smtClean="0"/>
              <a:t>)</a:t>
            </a:r>
          </a:p>
          <a:p>
            <a:pPr marL="1200150" lvl="2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Prolongs therapeutic activity (</a:t>
            </a:r>
            <a:r>
              <a:rPr lang="en-US" dirty="0" err="1" smtClean="0"/>
              <a:t>FcR</a:t>
            </a:r>
            <a:r>
              <a:rPr lang="en-US" dirty="0" smtClean="0"/>
              <a:t> on immune cells)</a:t>
            </a:r>
          </a:p>
          <a:p>
            <a:pPr marL="1200150" lvl="2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Improves stability </a:t>
            </a:r>
          </a:p>
          <a:p>
            <a:pPr marL="1200150" lvl="2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Increases solubility </a:t>
            </a:r>
          </a:p>
          <a:p>
            <a:pPr marL="1200150" lvl="2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Easy cost-effective purification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19" y="635676"/>
            <a:ext cx="7810500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2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88682" y="72570"/>
            <a:ext cx="8686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1066800"/>
            <a:ext cx="78086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Development of a VEGF-binding Fc-fusion protein </a:t>
            </a:r>
          </a:p>
          <a:p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Assessment of anti-angiogenic properties of the protein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Assessment of anti-tumor effects in animal model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482" y="4252912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97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88682" y="72570"/>
            <a:ext cx="8686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Rationale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019" y="1086294"/>
            <a:ext cx="5781381" cy="548701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0" y="4977149"/>
            <a:ext cx="4419600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Proposed </a:t>
            </a:r>
            <a:r>
              <a:rPr lang="en-US" dirty="0"/>
              <a:t>molecule will have high ligand-   </a:t>
            </a:r>
            <a:br>
              <a:rPr lang="en-US" dirty="0"/>
            </a:br>
            <a:r>
              <a:rPr lang="en-US" dirty="0" smtClean="0"/>
              <a:t>binding </a:t>
            </a:r>
            <a:r>
              <a:rPr lang="en-US" dirty="0"/>
              <a:t>affinity (“D2” of VEGFR1)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Structure </a:t>
            </a:r>
            <a:r>
              <a:rPr lang="en-US" dirty="0"/>
              <a:t>of proposed molecule  </a:t>
            </a:r>
            <a:r>
              <a:rPr lang="en-US" dirty="0" smtClean="0"/>
              <a:t>based    on requirement </a:t>
            </a:r>
            <a:r>
              <a:rPr lang="en-US" dirty="0"/>
              <a:t>of flanking domains </a:t>
            </a:r>
          </a:p>
        </p:txBody>
      </p:sp>
    </p:spTree>
    <p:extLst>
      <p:ext uri="{BB962C8B-B14F-4D97-AF65-F5344CB8AC3E}">
        <p14:creationId xmlns:p14="http://schemas.microsoft.com/office/powerpoint/2010/main" val="312844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88682" y="72570"/>
            <a:ext cx="8686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48703" y="838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Gene Synthesis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55779" y="163693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Cloning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2971800" y="1827966"/>
            <a:ext cx="858103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829903" y="1186100"/>
            <a:ext cx="0" cy="129432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829903" y="1186100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829903" y="1827966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829903" y="2480427"/>
            <a:ext cx="685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419600" y="990600"/>
            <a:ext cx="3989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Ligation to vector (Cloning/Expression)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17324" y="1648598"/>
            <a:ext cx="373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Transformation (</a:t>
            </a:r>
            <a:r>
              <a:rPr lang="en-US" i="1" dirty="0" smtClean="0"/>
              <a:t>E.coli</a:t>
            </a:r>
            <a:r>
              <a:rPr lang="en-US" dirty="0" smtClean="0"/>
              <a:t>/CHO cells)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19600" y="2250676"/>
            <a:ext cx="294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Clone selection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12879" y="2409365"/>
            <a:ext cx="2017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Protein Expression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12879" y="3259233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Protein Purification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21041" y="40386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Protein Characterization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16038" y="4800600"/>
            <a:ext cx="3368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Functionality determination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2664158" y="5130488"/>
            <a:ext cx="0" cy="381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235106" y="5511488"/>
            <a:ext cx="858103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235106" y="5511488"/>
            <a:ext cx="0" cy="381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088660" y="5511488"/>
            <a:ext cx="0" cy="381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734686" y="5834183"/>
            <a:ext cx="955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In vitro</a:t>
            </a:r>
            <a:endParaRPr lang="en-US" b="1" dirty="0" smtClean="0"/>
          </a:p>
        </p:txBody>
      </p:sp>
      <p:sp>
        <p:nvSpPr>
          <p:cNvPr id="38" name="TextBox 37"/>
          <p:cNvSpPr txBox="1"/>
          <p:nvPr/>
        </p:nvSpPr>
        <p:spPr>
          <a:xfrm>
            <a:off x="2714200" y="5834183"/>
            <a:ext cx="1616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0070C0"/>
                </a:solidFill>
              </a:rPr>
              <a:t>In vivo </a:t>
            </a:r>
            <a:endParaRPr lang="en-US" b="1" dirty="0" smtClean="0">
              <a:solidFill>
                <a:srgbClr val="0070C0"/>
              </a:solidFill>
            </a:endParaRPr>
          </a:p>
        </p:txBody>
      </p:sp>
      <p:sp>
        <p:nvSpPr>
          <p:cNvPr id="39" name="Down Arrow 38"/>
          <p:cNvSpPr/>
          <p:nvPr/>
        </p:nvSpPr>
        <p:spPr>
          <a:xfrm>
            <a:off x="2612979" y="1219200"/>
            <a:ext cx="158369" cy="46126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own Arrow 39"/>
          <p:cNvSpPr/>
          <p:nvPr/>
        </p:nvSpPr>
        <p:spPr>
          <a:xfrm>
            <a:off x="2611129" y="1981200"/>
            <a:ext cx="158369" cy="46126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Down Arrow 40"/>
          <p:cNvSpPr/>
          <p:nvPr/>
        </p:nvSpPr>
        <p:spPr>
          <a:xfrm>
            <a:off x="2586678" y="2743200"/>
            <a:ext cx="158369" cy="46126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own Arrow 41"/>
          <p:cNvSpPr/>
          <p:nvPr/>
        </p:nvSpPr>
        <p:spPr>
          <a:xfrm>
            <a:off x="2586678" y="3581400"/>
            <a:ext cx="158369" cy="46126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>
            <a:off x="2586677" y="4343400"/>
            <a:ext cx="158369" cy="46126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/>
          <p:cNvCxnSpPr/>
          <p:nvPr/>
        </p:nvCxnSpPr>
        <p:spPr>
          <a:xfrm>
            <a:off x="3505200" y="6018849"/>
            <a:ext cx="33132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3887239" y="5320988"/>
            <a:ext cx="0" cy="92741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887239" y="5834183"/>
            <a:ext cx="566777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887239" y="6248400"/>
            <a:ext cx="566777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895463" y="5330714"/>
            <a:ext cx="550328" cy="4719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368663" y="5131603"/>
            <a:ext cx="2717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Xenograft mice model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368664" y="5636027"/>
            <a:ext cx="2078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Histopathology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368663" y="6063734"/>
            <a:ext cx="2590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Immunohistochemistry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4745981"/>
            <a:ext cx="974614" cy="722119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456" y="2146486"/>
            <a:ext cx="809812" cy="717918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903" y="2827195"/>
            <a:ext cx="1504097" cy="1205740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38" y="5465797"/>
            <a:ext cx="994100" cy="748889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912" y="5629345"/>
            <a:ext cx="919389" cy="61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0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extBox 25"/>
          <p:cNvSpPr txBox="1">
            <a:spLocks noChangeArrowheads="1"/>
          </p:cNvSpPr>
          <p:nvPr/>
        </p:nvSpPr>
        <p:spPr bwMode="auto">
          <a:xfrm>
            <a:off x="2761636" y="3860101"/>
            <a:ext cx="96849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 smtClean="0"/>
              <a:t>   </a:t>
            </a:r>
            <a:r>
              <a:rPr lang="en-US" sz="1200" dirty="0" smtClean="0">
                <a:solidFill>
                  <a:schemeClr val="bg1"/>
                </a:solidFill>
              </a:rPr>
              <a:t>40 </a:t>
            </a:r>
            <a:r>
              <a:rPr lang="en-US" sz="1200" dirty="0">
                <a:solidFill>
                  <a:schemeClr val="bg1"/>
                </a:solidFill>
              </a:rPr>
              <a:t>kDa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5484987" y="4235186"/>
            <a:ext cx="381222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2" name="Picture 1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63532" y="657345"/>
            <a:ext cx="2686393" cy="278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eft Arrow 13"/>
          <p:cNvSpPr/>
          <p:nvPr/>
        </p:nvSpPr>
        <p:spPr bwMode="auto">
          <a:xfrm rot="10800000">
            <a:off x="3812086" y="4794725"/>
            <a:ext cx="636194" cy="266208"/>
          </a:xfrm>
          <a:prstGeom prst="leftArrow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1095375"/>
            <a:ext cx="115252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Straight Arrow Connector 15"/>
          <p:cNvCxnSpPr/>
          <p:nvPr/>
        </p:nvCxnSpPr>
        <p:spPr bwMode="auto">
          <a:xfrm rot="10800000">
            <a:off x="1654630" y="2681062"/>
            <a:ext cx="495433" cy="3360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10800000">
            <a:off x="1711521" y="1786074"/>
            <a:ext cx="495433" cy="3360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Box 25"/>
          <p:cNvSpPr txBox="1">
            <a:spLocks noChangeArrowheads="1"/>
          </p:cNvSpPr>
          <p:nvPr/>
        </p:nvSpPr>
        <p:spPr bwMode="auto">
          <a:xfrm>
            <a:off x="2123012" y="1504705"/>
            <a:ext cx="121527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smtClean="0"/>
              <a:t>   </a:t>
            </a:r>
            <a:r>
              <a:rPr lang="en-US" sz="1600" b="1" dirty="0" smtClean="0"/>
              <a:t>VEGFR1 (D1+D2+D3)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0" name="TextBox 25"/>
          <p:cNvSpPr txBox="1">
            <a:spLocks noChangeArrowheads="1"/>
          </p:cNvSpPr>
          <p:nvPr/>
        </p:nvSpPr>
        <p:spPr bwMode="auto">
          <a:xfrm>
            <a:off x="2725350" y="4114101"/>
            <a:ext cx="96849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 smtClean="0"/>
              <a:t>   3</a:t>
            </a:r>
            <a:r>
              <a:rPr lang="en-US" sz="1200" dirty="0" smtClean="0">
                <a:solidFill>
                  <a:schemeClr val="bg1"/>
                </a:solidFill>
              </a:rPr>
              <a:t>0 </a:t>
            </a:r>
            <a:r>
              <a:rPr lang="en-US" sz="1200" dirty="0">
                <a:solidFill>
                  <a:schemeClr val="bg1"/>
                </a:solidFill>
              </a:rPr>
              <a:t>kDa</a:t>
            </a:r>
          </a:p>
        </p:txBody>
      </p:sp>
      <p:cxnSp>
        <p:nvCxnSpPr>
          <p:cNvPr id="27" name="Straight Arrow Connector 26"/>
          <p:cNvCxnSpPr/>
          <p:nvPr/>
        </p:nvCxnSpPr>
        <p:spPr bwMode="auto">
          <a:xfrm flipH="1">
            <a:off x="6095779" y="5212428"/>
            <a:ext cx="381222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4"/>
          <a:srcRect t="11699"/>
          <a:stretch/>
        </p:blipFill>
        <p:spPr>
          <a:xfrm>
            <a:off x="4479395" y="3733800"/>
            <a:ext cx="1577004" cy="251478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394451" y="4050520"/>
            <a:ext cx="2520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78 </a:t>
            </a:r>
            <a:r>
              <a:rPr lang="en-US" dirty="0" err="1" smtClean="0"/>
              <a:t>kDa</a:t>
            </a:r>
            <a:r>
              <a:rPr lang="en-US" dirty="0" smtClean="0"/>
              <a:t> (monomer)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6434868" y="4997882"/>
            <a:ext cx="2480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40 </a:t>
            </a:r>
            <a:r>
              <a:rPr lang="en-US" dirty="0" err="1" smtClean="0"/>
              <a:t>kDa</a:t>
            </a:r>
            <a:r>
              <a:rPr lang="en-US" dirty="0" smtClean="0"/>
              <a:t> (clipped protein)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6400800" y="5426975"/>
            <a:ext cx="2514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30 </a:t>
            </a:r>
            <a:r>
              <a:rPr lang="en-US" dirty="0" err="1" smtClean="0"/>
              <a:t>kDa</a:t>
            </a:r>
            <a:r>
              <a:rPr lang="en-US" dirty="0" smtClean="0"/>
              <a:t> (clipped protein)</a:t>
            </a:r>
            <a:endParaRPr lang="en-US" dirty="0"/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188682" y="72570"/>
            <a:ext cx="868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Cloning &amp; Expression of VEGFR1(D1-D3)-Fc</a:t>
            </a:r>
          </a:p>
        </p:txBody>
      </p:sp>
      <p:sp>
        <p:nvSpPr>
          <p:cNvPr id="33" name="TextBox 25"/>
          <p:cNvSpPr txBox="1">
            <a:spLocks noChangeArrowheads="1"/>
          </p:cNvSpPr>
          <p:nvPr/>
        </p:nvSpPr>
        <p:spPr bwMode="auto">
          <a:xfrm>
            <a:off x="2030741" y="2553518"/>
            <a:ext cx="12152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smtClean="0"/>
              <a:t>   </a:t>
            </a:r>
            <a:r>
              <a:rPr lang="en-US" sz="1600" b="1" dirty="0" smtClean="0"/>
              <a:t>IgG1- Fc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303861" y="6191548"/>
            <a:ext cx="3583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Western Blot of Protein expressed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038696" y="1769052"/>
            <a:ext cx="2017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Cloning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 bwMode="auto">
          <a:xfrm flipH="1">
            <a:off x="6095779" y="5638800"/>
            <a:ext cx="381222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042" y="3934240"/>
            <a:ext cx="3342977" cy="227126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67263" y="6158603"/>
            <a:ext cx="2017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Selection of clone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8280" y="4648200"/>
            <a:ext cx="1156350" cy="2908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>
            <a:off x="6056399" y="4235186"/>
            <a:ext cx="381222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91124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203794" y="1837585"/>
            <a:ext cx="660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78 </a:t>
            </a:r>
            <a:r>
              <a:rPr lang="en-US" sz="1400" b="1" dirty="0" err="1" smtClean="0"/>
              <a:t>kD</a:t>
            </a:r>
            <a:endParaRPr lang="en-US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215989" y="2417580"/>
            <a:ext cx="6749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40 </a:t>
            </a:r>
            <a:r>
              <a:rPr lang="en-US" sz="1400" b="1" dirty="0" err="1" smtClean="0"/>
              <a:t>kD</a:t>
            </a:r>
            <a:endParaRPr lang="en-US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90714" y="6143016"/>
            <a:ext cx="8977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FF0000"/>
                </a:solidFill>
                <a:cs typeface="Arial"/>
              </a:rPr>
              <a:t>Proteolysis inhibition observed with inhibitors, at shorter culture duration &amp; lower temperature.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694" y="1114673"/>
            <a:ext cx="1057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Day 4</a:t>
            </a:r>
            <a:endParaRPr lang="en-US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563178" y="1114614"/>
            <a:ext cx="930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Day 11</a:t>
            </a:r>
            <a:endParaRPr 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649022" y="1102929"/>
            <a:ext cx="827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Day 7</a:t>
            </a:r>
            <a:endParaRPr lang="en-US" sz="1400" b="1" dirty="0"/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3000"/>
                    </a14:imgEffect>
                    <a14:imgEffect>
                      <a14:brightnessContrast bright="7000"/>
                    </a14:imgEffect>
                  </a14:imgLayer>
                </a14:imgProps>
              </a:ext>
            </a:extLst>
          </a:blip>
          <a:srcRect r="20746"/>
          <a:stretch>
            <a:fillRect/>
          </a:stretch>
        </p:blipFill>
        <p:spPr bwMode="auto">
          <a:xfrm>
            <a:off x="5453420" y="1422391"/>
            <a:ext cx="2517487" cy="2198234"/>
          </a:xfrm>
          <a:prstGeom prst="rect">
            <a:avLst/>
          </a:prstGeom>
          <a:solidFill>
            <a:srgbClr val="00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4000"/>
                    </a14:imgEffect>
                    <a14:imgEffect>
                      <a14:brightnessContrast bright="23000" contrast="19000"/>
                    </a14:imgEffect>
                  </a14:imgLayer>
                </a14:imgProps>
              </a:ext>
            </a:extLst>
          </a:blip>
          <a:srcRect r="20419"/>
          <a:stretch>
            <a:fillRect/>
          </a:stretch>
        </p:blipFill>
        <p:spPr bwMode="auto">
          <a:xfrm>
            <a:off x="5453420" y="3753983"/>
            <a:ext cx="2519866" cy="227681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7298871" y="3276600"/>
            <a:ext cx="85452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37°C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101114" y="5714203"/>
            <a:ext cx="82368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30°C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483288" y="1356683"/>
            <a:ext cx="24819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1      2          3       4         5      6            7 </a:t>
            </a:r>
            <a:endParaRPr lang="en-US" sz="1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443441" y="3735451"/>
            <a:ext cx="27141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    1       2       3      4      5      6       7      8</a:t>
            </a:r>
            <a:endParaRPr lang="en-US" sz="1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159245" y="693255"/>
            <a:ext cx="3483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70C0"/>
                </a:solidFill>
              </a:rPr>
              <a:t>With Ferric </a:t>
            </a:r>
            <a:r>
              <a:rPr lang="en-US" b="1" dirty="0" smtClean="0">
                <a:solidFill>
                  <a:srgbClr val="0070C0"/>
                </a:solidFill>
              </a:rPr>
              <a:t>c</a:t>
            </a:r>
            <a:r>
              <a:rPr lang="en-US" sz="1800" b="1" dirty="0" smtClean="0">
                <a:solidFill>
                  <a:srgbClr val="0070C0"/>
                </a:solidFill>
              </a:rPr>
              <a:t>itrate</a:t>
            </a:r>
            <a:endParaRPr lang="en-US" sz="1800" b="1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5363" y="637314"/>
            <a:ext cx="3519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70C0"/>
                </a:solidFill>
              </a:rPr>
              <a:t>With Protease </a:t>
            </a:r>
            <a:r>
              <a:rPr lang="en-US" b="1" dirty="0">
                <a:solidFill>
                  <a:srgbClr val="0070C0"/>
                </a:solidFill>
              </a:rPr>
              <a:t>I</a:t>
            </a:r>
            <a:r>
              <a:rPr lang="en-US" sz="1800" b="1" dirty="0" smtClean="0">
                <a:solidFill>
                  <a:srgbClr val="0070C0"/>
                </a:solidFill>
              </a:rPr>
              <a:t>nhibitor</a:t>
            </a:r>
            <a:endParaRPr lang="en-US" sz="1800" b="1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73433" y="987623"/>
            <a:ext cx="6055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Day 5</a:t>
            </a:r>
            <a:endParaRPr lang="en-US" sz="1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568301" y="972458"/>
            <a:ext cx="812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Day 8</a:t>
            </a:r>
            <a:endParaRPr lang="en-US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245027" y="976081"/>
            <a:ext cx="7892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Day 12</a:t>
            </a:r>
            <a:endParaRPr lang="en-US" sz="1400" b="1" dirty="0"/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42000"/>
                    </a14:imgEffect>
                    <a14:imgEffect>
                      <a14:brightnessContrast bright="9000" contrast="-1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80626" y="3780323"/>
            <a:ext cx="3108960" cy="224373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5372" y="1612009"/>
            <a:ext cx="3062625" cy="186485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6" name="TextBox 25"/>
          <p:cNvSpPr txBox="1"/>
          <p:nvPr/>
        </p:nvSpPr>
        <p:spPr>
          <a:xfrm>
            <a:off x="677057" y="1451049"/>
            <a:ext cx="3483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200" b="1" dirty="0" smtClean="0"/>
              <a:t>1      2     3     4       5      6       7       8      9    10</a:t>
            </a:r>
            <a:endParaRPr lang="en-US" sz="1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2757714" y="3135868"/>
            <a:ext cx="82368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37°C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224521" y="4069839"/>
            <a:ext cx="756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78 </a:t>
            </a:r>
            <a:r>
              <a:rPr lang="en-US" sz="1400" b="1" dirty="0" err="1" smtClean="0"/>
              <a:t>kD</a:t>
            </a:r>
            <a:endParaRPr lang="en-US" sz="1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4203794" y="4548146"/>
            <a:ext cx="720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</a:t>
            </a:r>
            <a:r>
              <a:rPr lang="en-US" sz="1400" b="1" dirty="0" smtClean="0"/>
              <a:t>40 </a:t>
            </a:r>
            <a:r>
              <a:rPr lang="en-US" sz="1400" b="1" dirty="0" err="1" smtClean="0"/>
              <a:t>kD</a:t>
            </a:r>
            <a:endParaRPr lang="en-US" sz="1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616701" y="5672464"/>
            <a:ext cx="82368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30°C</a:t>
            </a:r>
            <a:endParaRPr lang="en-US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5733727" y="1522250"/>
            <a:ext cx="2371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</a:t>
            </a:r>
            <a:r>
              <a:rPr lang="en-US" sz="1800" b="1" dirty="0" smtClean="0"/>
              <a:t>-      +    -      +    -       + </a:t>
            </a:r>
            <a:endParaRPr lang="en-US" sz="18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5806298" y="3940629"/>
            <a:ext cx="2249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</a:t>
            </a:r>
            <a:r>
              <a:rPr lang="en-US" sz="1800" b="1" dirty="0" smtClean="0"/>
              <a:t>-    +    -    +   -     +</a:t>
            </a:r>
            <a:endParaRPr lang="en-US" sz="18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655158" y="1626524"/>
            <a:ext cx="2859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</a:t>
            </a:r>
            <a:r>
              <a:rPr lang="en-US" sz="1200" b="1" dirty="0" smtClean="0"/>
              <a:t>++    +     -      ++     +        -      ++     +      -</a:t>
            </a:r>
            <a:endParaRPr lang="en-US" sz="1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559036" y="3669268"/>
            <a:ext cx="3483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200" b="1" dirty="0" smtClean="0"/>
              <a:t>1       2       3      4       5     6       7      8       9    10</a:t>
            </a:r>
            <a:endParaRPr lang="en-US" sz="12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06649" y="3729335"/>
            <a:ext cx="3057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b="1" dirty="0" smtClean="0"/>
          </a:p>
          <a:p>
            <a:r>
              <a:rPr lang="en-US" sz="1200" b="1" dirty="0" smtClean="0"/>
              <a:t>++     +        -     ++     +      -      ++     +       -</a:t>
            </a:r>
            <a:endParaRPr lang="en-US" sz="1200" b="1" dirty="0"/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3716343" y="1995856"/>
            <a:ext cx="566908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3689586" y="2570028"/>
            <a:ext cx="566908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3705892" y="4250136"/>
            <a:ext cx="566908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3705892" y="4699220"/>
            <a:ext cx="566908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ight Brace 1"/>
          <p:cNvSpPr/>
          <p:nvPr/>
        </p:nvSpPr>
        <p:spPr>
          <a:xfrm rot="16200000">
            <a:off x="960491" y="1059626"/>
            <a:ext cx="124424" cy="74837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Brace 38"/>
          <p:cNvSpPr/>
          <p:nvPr/>
        </p:nvSpPr>
        <p:spPr>
          <a:xfrm rot="16200000">
            <a:off x="1893814" y="1059625"/>
            <a:ext cx="124424" cy="74837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1" name="Right Brace 40"/>
          <p:cNvSpPr/>
          <p:nvPr/>
        </p:nvSpPr>
        <p:spPr>
          <a:xfrm rot="16200000">
            <a:off x="2826460" y="1059519"/>
            <a:ext cx="124424" cy="74837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Brace 41"/>
          <p:cNvSpPr/>
          <p:nvPr/>
        </p:nvSpPr>
        <p:spPr>
          <a:xfrm rot="16200000">
            <a:off x="6019230" y="983747"/>
            <a:ext cx="132936" cy="58134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4" name="Right Brace 43"/>
          <p:cNvSpPr/>
          <p:nvPr/>
        </p:nvSpPr>
        <p:spPr>
          <a:xfrm rot="16200000">
            <a:off x="6798596" y="987570"/>
            <a:ext cx="132936" cy="58134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8" name="Right Brace 47"/>
          <p:cNvSpPr/>
          <p:nvPr/>
        </p:nvSpPr>
        <p:spPr>
          <a:xfrm rot="16200000">
            <a:off x="7501373" y="986633"/>
            <a:ext cx="132936" cy="58134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cxnSp>
        <p:nvCxnSpPr>
          <p:cNvPr id="49" name="Straight Connector 48"/>
          <p:cNvCxnSpPr/>
          <p:nvPr/>
        </p:nvCxnSpPr>
        <p:spPr>
          <a:xfrm>
            <a:off x="77282" y="6160758"/>
            <a:ext cx="8920988" cy="2527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Box 5"/>
          <p:cNvSpPr txBox="1">
            <a:spLocks noChangeArrowheads="1"/>
          </p:cNvSpPr>
          <p:nvPr/>
        </p:nvSpPr>
        <p:spPr bwMode="auto">
          <a:xfrm>
            <a:off x="152400" y="-36731"/>
            <a:ext cx="8686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Inhibition of Proteolysis</a:t>
            </a:r>
          </a:p>
        </p:txBody>
      </p:sp>
    </p:spTree>
    <p:extLst>
      <p:ext uri="{BB962C8B-B14F-4D97-AF65-F5344CB8AC3E}">
        <p14:creationId xmlns:p14="http://schemas.microsoft.com/office/powerpoint/2010/main" val="87579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450381" y="6400800"/>
            <a:ext cx="2133600" cy="365125"/>
          </a:xfrm>
        </p:spPr>
        <p:txBody>
          <a:bodyPr/>
          <a:lstStyle/>
          <a:p>
            <a:fld id="{4D4C5627-0143-4C94-A68C-526E5AE6485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52400" y="-36731"/>
            <a:ext cx="8686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Production &amp; Purification of Protein</a:t>
            </a:r>
          </a:p>
        </p:txBody>
      </p:sp>
      <p:pic>
        <p:nvPicPr>
          <p:cNvPr id="5" name="Picture 1" descr="VEGFR1Fc_Batch2_sups_red_06051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8000"/>
                    </a14:imgEffect>
                    <a14:imgEffect>
                      <a14:brightnessContrast bright="15000" contrast="1000"/>
                    </a14:imgEffect>
                  </a14:imgLayer>
                </a14:imgProps>
              </a:ext>
            </a:extLst>
          </a:blip>
          <a:srcRect l="4064" t="22882" r="4457" b="14617"/>
          <a:stretch/>
        </p:blipFill>
        <p:spPr bwMode="auto">
          <a:xfrm>
            <a:off x="425951" y="2492990"/>
            <a:ext cx="3384049" cy="192661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622523" y="3954394"/>
            <a:ext cx="2439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SDS-PAGE (</a:t>
            </a:r>
            <a:r>
              <a:rPr lang="en-US" b="1" dirty="0" smtClean="0"/>
              <a:t>Reducing)</a:t>
            </a:r>
            <a:endParaRPr lang="en-US" b="1" dirty="0"/>
          </a:p>
        </p:txBody>
      </p: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3990649" y="2863707"/>
            <a:ext cx="635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 smtClean="0"/>
              <a:t>78kD</a:t>
            </a:r>
            <a:endParaRPr lang="en-US" sz="1600" b="1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 rot="10800000">
            <a:off x="3764808" y="3045124"/>
            <a:ext cx="330536" cy="988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 rot="16200000">
            <a:off x="533538" y="1856358"/>
            <a:ext cx="92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Day 1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1064074" y="1965824"/>
            <a:ext cx="6749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Day 2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1749874" y="1968327"/>
            <a:ext cx="6749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Day 4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1445074" y="1957442"/>
            <a:ext cx="6749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Day 3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2130874" y="1968327"/>
            <a:ext cx="6749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Day 5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2435674" y="1968327"/>
            <a:ext cx="6749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Day 6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2816674" y="1968327"/>
            <a:ext cx="6749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Day 7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3197674" y="1986118"/>
            <a:ext cx="6749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Day 8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84000"/>
                    </a14:imgEffect>
                    <a14:imgEffect>
                      <a14:brightnessContrast bright="17000" contrast="7000"/>
                    </a14:imgEffect>
                  </a14:imgLayer>
                </a14:imgProps>
              </a:ext>
            </a:extLst>
          </a:blip>
          <a:srcRect l="5611" t="24413" r="8716" b="12311"/>
          <a:stretch/>
        </p:blipFill>
        <p:spPr bwMode="auto">
          <a:xfrm>
            <a:off x="425951" y="4561002"/>
            <a:ext cx="3384049" cy="203496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9" name="TextBox 18"/>
          <p:cNvSpPr txBox="1"/>
          <p:nvPr/>
        </p:nvSpPr>
        <p:spPr>
          <a:xfrm>
            <a:off x="1063477" y="6262421"/>
            <a:ext cx="3031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Western Blot (Reducing)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3242" y="915103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litres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culture; 30°C; 8 days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Harvest supernatant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 bwMode="auto">
          <a:xfrm rot="10800000">
            <a:off x="3864950" y="5117677"/>
            <a:ext cx="330536" cy="988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rot="10800000">
            <a:off x="3870196" y="6015261"/>
            <a:ext cx="330536" cy="988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7"/>
          <p:cNvSpPr txBox="1">
            <a:spLocks noChangeArrowheads="1"/>
          </p:cNvSpPr>
          <p:nvPr/>
        </p:nvSpPr>
        <p:spPr bwMode="auto">
          <a:xfrm>
            <a:off x="4114800" y="4934510"/>
            <a:ext cx="635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 smtClean="0"/>
              <a:t>78kD</a:t>
            </a:r>
            <a:endParaRPr lang="en-US" sz="1600" b="1" dirty="0"/>
          </a:p>
        </p:txBody>
      </p:sp>
      <p:sp>
        <p:nvSpPr>
          <p:cNvPr id="37" name="TextBox 37"/>
          <p:cNvSpPr txBox="1">
            <a:spLocks noChangeArrowheads="1"/>
          </p:cNvSpPr>
          <p:nvPr/>
        </p:nvSpPr>
        <p:spPr bwMode="auto">
          <a:xfrm>
            <a:off x="4159852" y="5845984"/>
            <a:ext cx="635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 smtClean="0"/>
              <a:t>40kD</a:t>
            </a:r>
            <a:endParaRPr lang="en-US" sz="1600" b="1" dirty="0"/>
          </a:p>
        </p:txBody>
      </p:sp>
      <p:pic>
        <p:nvPicPr>
          <p:cNvPr id="39" name="Picture 38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1000"/>
                    </a14:imgEffect>
                    <a14:imgEffect>
                      <a14:brightnessContrast bright="6000" contrast="9000"/>
                    </a14:imgEffect>
                  </a14:imgLayer>
                </a14:imgProps>
              </a:ext>
            </a:extLst>
          </a:blip>
          <a:srcRect l="2834" t="22174" r="79125" b="28868"/>
          <a:stretch/>
        </p:blipFill>
        <p:spPr bwMode="auto">
          <a:xfrm>
            <a:off x="6575790" y="5041723"/>
            <a:ext cx="1148197" cy="169145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7" name="Right Arrow 16"/>
          <p:cNvSpPr/>
          <p:nvPr/>
        </p:nvSpPr>
        <p:spPr>
          <a:xfrm>
            <a:off x="5060974" y="5559152"/>
            <a:ext cx="978689" cy="4030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735650" y="87355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Protein A affinity chromatography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Ion-exchange chromatography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5725" y="1602097"/>
            <a:ext cx="4168632" cy="331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44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196" y="2710457"/>
            <a:ext cx="1676400" cy="1895475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1868890" y="3810000"/>
            <a:ext cx="609600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439253" y="1685835"/>
            <a:ext cx="58571" cy="443111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411673" y="1685835"/>
            <a:ext cx="65338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394613" y="3810000"/>
            <a:ext cx="72958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478490" y="6099892"/>
            <a:ext cx="676133" cy="1706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52400" y="1992"/>
            <a:ext cx="8686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Physicochemical Characterization of Protein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05066" y="1504143"/>
            <a:ext cx="1464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Mass &amp; Size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74158" y="3606396"/>
            <a:ext cx="174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Electromagnetic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74158" y="4842003"/>
            <a:ext cx="174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Thermodynamic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4220569" y="1718396"/>
            <a:ext cx="609600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4659288" y="3793337"/>
            <a:ext cx="266699" cy="28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791782" y="1151704"/>
            <a:ext cx="29044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SDS-PAGE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Western Blot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Capillary Electrophoresis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Mass Spectroscopy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70C0"/>
                </a:solidFill>
              </a:rPr>
              <a:t>Gel/CE-IEF</a:t>
            </a:r>
            <a:endParaRPr lang="en-US" dirty="0">
              <a:solidFill>
                <a:srgbClr val="0070C0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2470813" y="5029200"/>
            <a:ext cx="72958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478490" y="2971800"/>
            <a:ext cx="72958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136711" y="2786676"/>
            <a:ext cx="1464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Purity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792638" y="2710457"/>
            <a:ext cx="3530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9900"/>
                </a:solidFill>
              </a:rPr>
              <a:t>Size Exclusion Chromatography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9900"/>
                </a:solidFill>
              </a:rPr>
              <a:t>RP-HPLC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791782" y="3497474"/>
            <a:ext cx="3530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Circular Dichroism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Fluorescence spectroscopy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Absorption spectroscopy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830169" y="4827751"/>
            <a:ext cx="414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7030A0"/>
                </a:solidFill>
              </a:rPr>
              <a:t>Differential Scanning Calorimetry</a:t>
            </a:r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4658433" y="5023844"/>
            <a:ext cx="266699" cy="28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074158" y="5910346"/>
            <a:ext cx="174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Glycosylation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830169" y="5910346"/>
            <a:ext cx="414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2060"/>
                </a:solidFill>
              </a:rPr>
              <a:t>Capillary Electrophoresis</a:t>
            </a:r>
          </a:p>
        </p:txBody>
      </p:sp>
      <p:cxnSp>
        <p:nvCxnSpPr>
          <p:cNvPr id="44" name="Straight Connector 43"/>
          <p:cNvCxnSpPr/>
          <p:nvPr/>
        </p:nvCxnSpPr>
        <p:spPr>
          <a:xfrm>
            <a:off x="4477037" y="6116952"/>
            <a:ext cx="3997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822514" y="2971342"/>
            <a:ext cx="105428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042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52400" y="-36731"/>
            <a:ext cx="8686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Physicochemical Characterization of Protein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004" y="1002956"/>
            <a:ext cx="4086396" cy="37214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2390" y="3657600"/>
            <a:ext cx="3614810" cy="31241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799550"/>
            <a:ext cx="3429000" cy="280646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7004" y="4800600"/>
            <a:ext cx="39005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Purity of protein : 88%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Alpha-helix content : 10%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Predominant </a:t>
            </a:r>
            <a:r>
              <a:rPr lang="en-US" dirty="0" smtClean="0">
                <a:sym typeface="Symbol" panose="05050102010706020507" pitchFamily="18" charset="2"/>
              </a:rPr>
              <a:t>-sheet content : 66%</a:t>
            </a:r>
            <a:endParaRPr lang="en-US" dirty="0" smtClean="0"/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Stable &amp; folded tertiary structure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77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" y="609600"/>
            <a:ext cx="4267201" cy="431555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1778143"/>
            <a:ext cx="5836035" cy="416545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52400" y="-36731"/>
            <a:ext cx="868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Physicochemical Characterization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6575" y="6234740"/>
            <a:ext cx="8546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FF0000"/>
                </a:solidFill>
              </a:rPr>
              <a:t>Most abundant </a:t>
            </a:r>
            <a:r>
              <a:rPr lang="en-US" sz="2000" b="1" i="1" dirty="0" err="1" smtClean="0">
                <a:solidFill>
                  <a:srgbClr val="FF0000"/>
                </a:solidFill>
              </a:rPr>
              <a:t>glycoform</a:t>
            </a:r>
            <a:r>
              <a:rPr lang="en-US" sz="2000" b="1" i="1" dirty="0" smtClean="0">
                <a:solidFill>
                  <a:srgbClr val="FF0000"/>
                </a:solidFill>
              </a:rPr>
              <a:t> of VEGFR1(D1-D3)-Fc showed a mass of 139.1 </a:t>
            </a:r>
            <a:r>
              <a:rPr lang="en-US" sz="2000" b="1" i="1" dirty="0" err="1" smtClean="0">
                <a:solidFill>
                  <a:srgbClr val="FF0000"/>
                </a:solidFill>
              </a:rPr>
              <a:t>kDa</a:t>
            </a:r>
            <a:r>
              <a:rPr lang="en-US" sz="2000" b="1" i="1" dirty="0" smtClean="0">
                <a:solidFill>
                  <a:srgbClr val="FF0000"/>
                </a:solidFill>
              </a:rPr>
              <a:t>.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128" y="6152229"/>
            <a:ext cx="8920988" cy="2527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04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1780007701"/>
              </p:ext>
            </p:extLst>
          </p:nvPr>
        </p:nvGraphicFramePr>
        <p:xfrm>
          <a:off x="304800" y="838200"/>
          <a:ext cx="4267200" cy="3098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575520384"/>
              </p:ext>
            </p:extLst>
          </p:nvPr>
        </p:nvGraphicFramePr>
        <p:xfrm>
          <a:off x="4724400" y="838200"/>
          <a:ext cx="4267200" cy="307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52400" y="76200"/>
            <a:ext cx="8686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Binding Affinity &amp; Stability of Protein</a:t>
            </a:r>
          </a:p>
        </p:txBody>
      </p:sp>
      <p:pic>
        <p:nvPicPr>
          <p:cNvPr id="7" name="Picture 6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2468" y="3429000"/>
            <a:ext cx="4895532" cy="32841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Straight Arrow Connector 7"/>
          <p:cNvCxnSpPr/>
          <p:nvPr/>
        </p:nvCxnSpPr>
        <p:spPr bwMode="auto">
          <a:xfrm>
            <a:off x="3254827" y="4894944"/>
            <a:ext cx="159657" cy="2902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2514600" y="43434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</a:rPr>
              <a:t>Impurities (</a:t>
            </a:r>
            <a:r>
              <a:rPr lang="en-US" sz="1200" dirty="0" err="1" smtClean="0">
                <a:solidFill>
                  <a:schemeClr val="tx1"/>
                </a:solidFill>
              </a:rPr>
              <a:t>Oxidised</a:t>
            </a:r>
            <a:r>
              <a:rPr lang="en-US" sz="1200" dirty="0" smtClean="0">
                <a:solidFill>
                  <a:schemeClr val="tx1"/>
                </a:solidFill>
              </a:rPr>
              <a:t>  protein)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09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52400" y="76200"/>
            <a:ext cx="8686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In vitro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Assays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44" y="2105078"/>
            <a:ext cx="6497856" cy="390448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762000" y="721307"/>
            <a:ext cx="6858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en-US" sz="2000" b="1" dirty="0" smtClean="0">
                <a:solidFill>
                  <a:srgbClr val="FF0000"/>
                </a:solidFill>
              </a:rPr>
              <a:t>Inhibition of Endothelial </a:t>
            </a:r>
            <a:r>
              <a:rPr lang="en-US" sz="2000" b="1" dirty="0">
                <a:solidFill>
                  <a:srgbClr val="FF0000"/>
                </a:solidFill>
              </a:rPr>
              <a:t>C</a:t>
            </a:r>
            <a:r>
              <a:rPr lang="en-US" sz="2000" b="1" dirty="0" smtClean="0">
                <a:solidFill>
                  <a:srgbClr val="FF0000"/>
                </a:solidFill>
              </a:rPr>
              <a:t>ell </a:t>
            </a:r>
            <a:r>
              <a:rPr lang="en-US" sz="2000" b="1" dirty="0">
                <a:solidFill>
                  <a:srgbClr val="FF0000"/>
                </a:solidFill>
              </a:rPr>
              <a:t>P</a:t>
            </a:r>
            <a:r>
              <a:rPr lang="en-US" sz="2000" b="1" dirty="0" smtClean="0">
                <a:solidFill>
                  <a:srgbClr val="FF0000"/>
                </a:solidFill>
              </a:rPr>
              <a:t>roliferation</a:t>
            </a:r>
          </a:p>
          <a:p>
            <a:pPr algn="ctr">
              <a:buClr>
                <a:srgbClr val="FF0000"/>
              </a:buClr>
            </a:pPr>
            <a:r>
              <a:rPr lang="en-US" sz="2000" b="1" dirty="0" smtClean="0">
                <a:solidFill>
                  <a:srgbClr val="FF0000"/>
                </a:solidFill>
              </a:rPr>
              <a:t>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Cells (HUVEC) grown in presence of VEGF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Cells (HUVEC) in presence of VEGF neutralized by VEGFR1(D1-D3)-Fc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0181" y="6215287"/>
            <a:ext cx="8142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FF0000"/>
                </a:solidFill>
              </a:rPr>
              <a:t>VEGFR1(D1-D3)-Fc inhibits proliferation of endothelial cells in vitro.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24" y="6172200"/>
            <a:ext cx="8920988" cy="2527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6370033" y="5978113"/>
            <a:ext cx="23952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TimesNewRoman"/>
              </a:rPr>
              <a:t>**, p≤0.01; ***, p≤0.001; ****, p≤0.0001.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5537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67391"/>
            <a:ext cx="4648200" cy="55418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097736"/>
            <a:ext cx="4051012" cy="324566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52400" y="76200"/>
            <a:ext cx="8686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Inhibition of Tube Formation 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In vitro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18" y="6172200"/>
            <a:ext cx="900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FF0000"/>
                </a:solidFill>
              </a:rPr>
              <a:t>VEGFR1(D1-D3)-Fc inhibits capillary network formation in endothelial cells in vitro.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824" y="6172200"/>
            <a:ext cx="8920988" cy="2527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7855716" y="4434824"/>
            <a:ext cx="74251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TimesNewRoman"/>
              </a:rPr>
              <a:t>**, p≤0.01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04035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Text Box 36"/>
          <p:cNvSpPr txBox="1">
            <a:spLocks noChangeArrowheads="1"/>
          </p:cNvSpPr>
          <p:nvPr/>
        </p:nvSpPr>
        <p:spPr bwMode="auto">
          <a:xfrm>
            <a:off x="290513" y="128588"/>
            <a:ext cx="88534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Lucida Console" panose="020B0609040504020204" pitchFamily="49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Lucida Console" panose="020B0609040504020204" pitchFamily="49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Lucida Console" panose="020B0609040504020204" pitchFamily="49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Lucida Console" panose="020B0609040504020204" pitchFamily="49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Lucida Console" panose="020B0609040504020204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Lucida Console" panose="020B0609040504020204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Lucida Console" panose="020B0609040504020204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Lucida Console" panose="020B0609040504020204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Lucida Console" panose="020B0609040504020204" pitchFamily="49" charset="0"/>
              </a:defRPr>
            </a:lvl9pPr>
          </a:lstStyle>
          <a:p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In vivo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Efficacy Studies for VEGFR1(D1-D3)-Fc</a:t>
            </a:r>
          </a:p>
        </p:txBody>
      </p:sp>
      <p:sp>
        <p:nvSpPr>
          <p:cNvPr id="9" name="Rectangle 8"/>
          <p:cNvSpPr/>
          <p:nvPr/>
        </p:nvSpPr>
        <p:spPr>
          <a:xfrm>
            <a:off x="138823" y="1124595"/>
            <a:ext cx="8939213" cy="200054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57300" lvl="2" indent="-342900">
              <a:buClr>
                <a:srgbClr val="FF0000"/>
              </a:buClr>
              <a:buFont typeface="Wingdings" panose="05000000000000000000" pitchFamily="2" charset="2"/>
              <a:buChar char="Ø"/>
              <a:defRPr/>
            </a:pPr>
            <a:r>
              <a:rPr lang="en-US" sz="2000" dirty="0">
                <a:cs typeface="Times New Roman" panose="02020603050405020304" pitchFamily="18" charset="0"/>
              </a:rPr>
              <a:t>16 male </a:t>
            </a:r>
            <a:r>
              <a:rPr lang="en-US" sz="2000" dirty="0" smtClean="0">
                <a:cs typeface="Times New Roman" panose="02020603050405020304" pitchFamily="18" charset="0"/>
              </a:rPr>
              <a:t>SCID mice </a:t>
            </a:r>
            <a:r>
              <a:rPr lang="en-US" sz="2000" dirty="0">
                <a:cs typeface="Times New Roman" panose="02020603050405020304" pitchFamily="18" charset="0"/>
              </a:rPr>
              <a:t>(</a:t>
            </a:r>
            <a:r>
              <a:rPr lang="en-US" sz="2000" dirty="0" smtClean="0">
                <a:cs typeface="Times New Roman" panose="02020603050405020304" pitchFamily="18" charset="0"/>
              </a:rPr>
              <a:t>6-7 </a:t>
            </a:r>
            <a:r>
              <a:rPr lang="en-US" sz="2000" dirty="0">
                <a:cs typeface="Times New Roman" panose="02020603050405020304" pitchFamily="18" charset="0"/>
              </a:rPr>
              <a:t>weeks old) </a:t>
            </a:r>
            <a:r>
              <a:rPr lang="en-US" sz="2000" dirty="0" smtClean="0">
                <a:cs typeface="Times New Roman" panose="02020603050405020304" pitchFamily="18" charset="0"/>
              </a:rPr>
              <a:t>with </a:t>
            </a:r>
            <a:r>
              <a:rPr lang="en-US" sz="2000" dirty="0">
                <a:cs typeface="Times New Roman" panose="02020603050405020304" pitchFamily="18" charset="0"/>
              </a:rPr>
              <a:t>A549 tumors </a:t>
            </a:r>
            <a:r>
              <a:rPr lang="en-US" sz="2000" dirty="0" smtClean="0">
                <a:cs typeface="Times New Roman" panose="02020603050405020304" pitchFamily="18" charset="0"/>
              </a:rPr>
              <a:t>were </a:t>
            </a:r>
            <a:r>
              <a:rPr lang="en-US" sz="2000" dirty="0">
                <a:cs typeface="Times New Roman" panose="02020603050405020304" pitchFamily="18" charset="0"/>
              </a:rPr>
              <a:t>dosed twice a week for 4 </a:t>
            </a:r>
            <a:r>
              <a:rPr lang="en-US" sz="2000" dirty="0" smtClean="0">
                <a:cs typeface="Times New Roman" panose="02020603050405020304" pitchFamily="18" charset="0"/>
              </a:rPr>
              <a:t>weeks. Treatment </a:t>
            </a:r>
            <a:r>
              <a:rPr lang="en-US" sz="2000" dirty="0">
                <a:cs typeface="Times New Roman" panose="02020603050405020304" pitchFamily="18" charset="0"/>
              </a:rPr>
              <a:t>groups </a:t>
            </a:r>
            <a:r>
              <a:rPr lang="en-US" sz="2000" dirty="0" smtClean="0">
                <a:cs typeface="Times New Roman" panose="02020603050405020304" pitchFamily="18" charset="0"/>
              </a:rPr>
              <a:t>were: </a:t>
            </a:r>
          </a:p>
          <a:p>
            <a:pPr marL="2171700" lvl="4" indent="-342900"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en-US" sz="1600" b="1" dirty="0" smtClean="0">
                <a:solidFill>
                  <a:srgbClr val="9933FF"/>
                </a:solidFill>
                <a:cs typeface="Times New Roman" panose="02020603050405020304" pitchFamily="18" charset="0"/>
              </a:rPr>
              <a:t>Control</a:t>
            </a:r>
            <a:r>
              <a:rPr lang="en-US" sz="1600" dirty="0" smtClean="0">
                <a:solidFill>
                  <a:srgbClr val="009900"/>
                </a:solidFill>
                <a:cs typeface="Times New Roman" panose="02020603050405020304" pitchFamily="18" charset="0"/>
              </a:rPr>
              <a:t> </a:t>
            </a:r>
            <a:r>
              <a:rPr lang="en-US" sz="1600" dirty="0">
                <a:cs typeface="Times New Roman" panose="02020603050405020304" pitchFamily="18" charset="0"/>
              </a:rPr>
              <a:t>(untreated</a:t>
            </a:r>
            <a:r>
              <a:rPr lang="en-US" sz="1600" dirty="0" smtClean="0">
                <a:cs typeface="Times New Roman" panose="02020603050405020304" pitchFamily="18" charset="0"/>
              </a:rPr>
              <a:t>) : n=3</a:t>
            </a:r>
            <a:endParaRPr lang="en-US" sz="1600" dirty="0">
              <a:cs typeface="Times New Roman" panose="02020603050405020304" pitchFamily="18" charset="0"/>
            </a:endParaRPr>
          </a:p>
          <a:p>
            <a:pPr marL="2171700" lvl="4" indent="-342900"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en-US" sz="1600" b="1" dirty="0" smtClean="0">
                <a:solidFill>
                  <a:srgbClr val="9933FF"/>
                </a:solidFill>
                <a:cs typeface="Times New Roman" panose="02020603050405020304" pitchFamily="18" charset="0"/>
              </a:rPr>
              <a:t>Placebo</a:t>
            </a:r>
            <a:r>
              <a:rPr lang="en-US" sz="1600" dirty="0" smtClean="0">
                <a:cs typeface="Times New Roman" panose="02020603050405020304" pitchFamily="18" charset="0"/>
              </a:rPr>
              <a:t> : n=3</a:t>
            </a:r>
            <a:endParaRPr lang="en-US" sz="1600" dirty="0">
              <a:cs typeface="Times New Roman" panose="02020603050405020304" pitchFamily="18" charset="0"/>
            </a:endParaRPr>
          </a:p>
          <a:p>
            <a:pPr marL="2171700" lvl="4" indent="-342900"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en-US" sz="1600" b="1" dirty="0" smtClean="0">
                <a:solidFill>
                  <a:srgbClr val="9933FF"/>
                </a:solidFill>
                <a:cs typeface="Times New Roman" panose="02020603050405020304" pitchFamily="18" charset="0"/>
              </a:rPr>
              <a:t>Aflibercept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>
                <a:cs typeface="Times New Roman" panose="02020603050405020304" pitchFamily="18" charset="0"/>
              </a:rPr>
              <a:t>(15 mg/kg) </a:t>
            </a:r>
            <a:r>
              <a:rPr lang="en-US" sz="1600" dirty="0" smtClean="0">
                <a:cs typeface="Times New Roman" panose="02020603050405020304" pitchFamily="18" charset="0"/>
              </a:rPr>
              <a:t>: n=5</a:t>
            </a:r>
            <a:endParaRPr lang="en-US" sz="1600" dirty="0">
              <a:cs typeface="Times New Roman" panose="02020603050405020304" pitchFamily="18" charset="0"/>
            </a:endParaRPr>
          </a:p>
          <a:p>
            <a:pPr marL="2171700" lvl="4" indent="-342900"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en-US" sz="1600" b="1" dirty="0" smtClean="0">
                <a:solidFill>
                  <a:srgbClr val="9933FF"/>
                </a:solidFill>
                <a:cs typeface="Times New Roman" panose="02020603050405020304" pitchFamily="18" charset="0"/>
              </a:rPr>
              <a:t>VEGFR1(D1-D3)-Fc </a:t>
            </a:r>
            <a:r>
              <a:rPr lang="en-US" sz="1600" dirty="0">
                <a:cs typeface="Times New Roman" panose="02020603050405020304" pitchFamily="18" charset="0"/>
              </a:rPr>
              <a:t>(15 mg/kg</a:t>
            </a:r>
            <a:r>
              <a:rPr lang="en-US" sz="1600" dirty="0" smtClean="0">
                <a:cs typeface="Times New Roman" panose="02020603050405020304" pitchFamily="18" charset="0"/>
              </a:rPr>
              <a:t>) : n=5</a:t>
            </a:r>
            <a:endParaRPr lang="en-US" sz="1600" dirty="0">
              <a:cs typeface="Times New Roman" panose="02020603050405020304" pitchFamily="18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endParaRPr lang="en-US" sz="2000" dirty="0"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044" y="2971800"/>
            <a:ext cx="6831390" cy="338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0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Text Box 36"/>
          <p:cNvSpPr txBox="1">
            <a:spLocks noChangeArrowheads="1"/>
          </p:cNvSpPr>
          <p:nvPr/>
        </p:nvSpPr>
        <p:spPr bwMode="auto">
          <a:xfrm>
            <a:off x="290513" y="128588"/>
            <a:ext cx="88534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Lucida Console" panose="020B0609040504020204" pitchFamily="49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Lucida Console" panose="020B0609040504020204" pitchFamily="49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Lucida Console" panose="020B0609040504020204" pitchFamily="49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Lucida Console" panose="020B0609040504020204" pitchFamily="49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Lucida Console" panose="020B0609040504020204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Lucida Console" panose="020B0609040504020204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Lucida Console" panose="020B0609040504020204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Lucida Console" panose="020B0609040504020204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Lucida Console" panose="020B0609040504020204" pitchFamily="49" charset="0"/>
              </a:defRPr>
            </a:lvl9pPr>
          </a:lstStyle>
          <a:p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In vivo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Efficacy Studies for VEGFR1(D1-D3)-Fc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599" y="1447800"/>
            <a:ext cx="8286750" cy="46958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12056" y="103502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Tumor Regression in Human Tumor (A549) Xenograft Model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19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744" y="901521"/>
            <a:ext cx="2746549" cy="1798174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15" y="901521"/>
            <a:ext cx="2817932" cy="1798174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126" y="901521"/>
            <a:ext cx="2462158" cy="1798174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15" y="3660287"/>
            <a:ext cx="2778404" cy="1833511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57853" y="2765462"/>
            <a:ext cx="2947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Untreated : 70-80% viable tumor</a:t>
            </a:r>
            <a:endParaRPr lang="en-US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145247" y="2761354"/>
            <a:ext cx="2995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Placebo : 80-90% viable tumor</a:t>
            </a:r>
            <a:endParaRPr lang="en-US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974531" y="2715880"/>
            <a:ext cx="32354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Aflibercept : 10% viable tumor</a:t>
            </a:r>
            <a:endParaRPr lang="en-US" sz="1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86591" y="5493798"/>
            <a:ext cx="3371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VEGFR1-Fc-: 50% viable tumor</a:t>
            </a:r>
            <a:endParaRPr lang="en-US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57854" y="182799"/>
            <a:ext cx="929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Histopathological analysis of tumors (H&amp;E staining)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34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29" y="851013"/>
            <a:ext cx="2627289" cy="1953431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230" y="844799"/>
            <a:ext cx="2601533" cy="1965860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359" y="844799"/>
            <a:ext cx="2617029" cy="1965860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69" y="3524549"/>
            <a:ext cx="2551607" cy="1897160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42157" y="2804444"/>
            <a:ext cx="30555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="1" dirty="0" smtClean="0">
                <a:latin typeface="Arial" charset="0"/>
              </a:rPr>
              <a:t>Untreated: </a:t>
            </a:r>
            <a:r>
              <a:rPr lang="en-US" sz="1600" b="1" dirty="0">
                <a:latin typeface="Arial" charset="0"/>
              </a:rPr>
              <a:t>Ki-67 </a:t>
            </a:r>
            <a:r>
              <a:rPr lang="en-US" sz="1600" b="1" dirty="0" smtClean="0">
                <a:latin typeface="Arial" charset="0"/>
              </a:rPr>
              <a:t>index = 60%</a:t>
            </a:r>
            <a:endParaRPr lang="en-US" sz="1600" b="1" dirty="0"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97752" y="2826027"/>
            <a:ext cx="2871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="1" dirty="0" smtClean="0">
                <a:latin typeface="Arial" charset="0"/>
              </a:rPr>
              <a:t>Placebo: </a:t>
            </a:r>
            <a:r>
              <a:rPr lang="en-US" sz="1600" b="1" dirty="0">
                <a:latin typeface="Arial" charset="0"/>
              </a:rPr>
              <a:t>Ki-67 </a:t>
            </a:r>
            <a:r>
              <a:rPr lang="en-US" sz="1600" b="1" dirty="0" smtClean="0">
                <a:latin typeface="Arial" charset="0"/>
              </a:rPr>
              <a:t>index = </a:t>
            </a:r>
            <a:r>
              <a:rPr lang="en-US" sz="1600" b="1" dirty="0">
                <a:latin typeface="Arial" charset="0"/>
              </a:rPr>
              <a:t>5</a:t>
            </a:r>
            <a:r>
              <a:rPr lang="en-US" sz="1600" b="1" dirty="0" smtClean="0">
                <a:latin typeface="Arial" charset="0"/>
              </a:rPr>
              <a:t>0%</a:t>
            </a:r>
            <a:endParaRPr lang="en-US" sz="1600" b="1" dirty="0"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53776" y="2826027"/>
            <a:ext cx="3071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="1" dirty="0" smtClean="0">
                <a:latin typeface="Arial" charset="0"/>
              </a:rPr>
              <a:t>Aflibercept: </a:t>
            </a:r>
            <a:r>
              <a:rPr lang="en-US" sz="1600" b="1" dirty="0">
                <a:latin typeface="Arial" charset="0"/>
              </a:rPr>
              <a:t>Ki-67 </a:t>
            </a:r>
            <a:r>
              <a:rPr lang="en-US" sz="1600" b="1" dirty="0" smtClean="0">
                <a:latin typeface="Arial" charset="0"/>
              </a:rPr>
              <a:t>index </a:t>
            </a:r>
            <a:r>
              <a:rPr lang="en-US" sz="1600" b="1" dirty="0" smtClean="0">
                <a:latin typeface="Arial" charset="0"/>
                <a:sym typeface="Symbol" panose="05050102010706020507" pitchFamily="18" charset="2"/>
              </a:rPr>
              <a:t></a:t>
            </a:r>
            <a:r>
              <a:rPr lang="en-US" sz="1600" b="1" dirty="0" smtClean="0">
                <a:latin typeface="Arial" charset="0"/>
              </a:rPr>
              <a:t>15%</a:t>
            </a:r>
            <a:endParaRPr lang="en-US" sz="1600" b="1" dirty="0"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854" y="5510872"/>
            <a:ext cx="31623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="1" dirty="0" smtClean="0">
                <a:latin typeface="Arial" charset="0"/>
              </a:rPr>
              <a:t>VEGFR1-Fc: </a:t>
            </a:r>
            <a:r>
              <a:rPr lang="en-US" sz="1600" b="1" dirty="0">
                <a:latin typeface="Arial" charset="0"/>
              </a:rPr>
              <a:t>Ki-67 </a:t>
            </a:r>
            <a:r>
              <a:rPr lang="en-US" sz="1600" b="1" dirty="0" smtClean="0">
                <a:latin typeface="Arial" charset="0"/>
              </a:rPr>
              <a:t>index= 40%</a:t>
            </a:r>
            <a:endParaRPr lang="en-US" sz="1600" b="1" dirty="0"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7854" y="182799"/>
            <a:ext cx="8926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Immunohistochemistry (IHC) with Ki-67 Antibody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59118" y="3350588"/>
            <a:ext cx="6682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Ki67 is a nuclear marker protein for cell proliferation</a:t>
            </a:r>
            <a:endParaRPr lang="en-U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5457" y="3889177"/>
            <a:ext cx="4848225" cy="26640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7945820" y="6553201"/>
            <a:ext cx="69442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latin typeface="TimesNewRoman"/>
              </a:rPr>
              <a:t>**; p&lt;0.01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40287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8000"/>
                    </a14:imgEffect>
                    <a14:imgEffect>
                      <a14:brightnessContrast bright="34000" contras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641" y="1017430"/>
            <a:ext cx="2557193" cy="196225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</p:pic>
      <p:pic>
        <p:nvPicPr>
          <p:cNvPr id="4" name="Picture 3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9000"/>
                    </a14:imgEffect>
                    <a14:imgEffect>
                      <a14:brightnessContrast bright="3000" contras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59" y="1017430"/>
            <a:ext cx="2719494" cy="196225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</p:pic>
      <p:pic>
        <p:nvPicPr>
          <p:cNvPr id="5" name="Picture 4" descr="C:\Users\sanjukta.chakrabarti\Desktop\Animal studies_VEGFR1-Fc\IHC &amp; H&amp;E photographs 22 Feb 2016\CD31\Immunofluorescence CD31-13.06.16\IMG_20160610_121040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70" t="13209" r="19088" b="9798"/>
          <a:stretch/>
        </p:blipFill>
        <p:spPr bwMode="auto">
          <a:xfrm>
            <a:off x="6287262" y="1017431"/>
            <a:ext cx="2642988" cy="1962252"/>
          </a:xfrm>
          <a:prstGeom prst="rect">
            <a:avLst/>
          </a:prstGeom>
          <a:noFill/>
          <a:ln w="12700">
            <a:solidFill>
              <a:schemeClr val="bg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41000"/>
                    </a14:imgEffect>
                    <a14:imgEffect>
                      <a14:brightnessContrast bright="9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75" r="5273" b="12836"/>
          <a:stretch/>
        </p:blipFill>
        <p:spPr bwMode="auto">
          <a:xfrm>
            <a:off x="291720" y="3704896"/>
            <a:ext cx="2719494" cy="2033753"/>
          </a:xfrm>
          <a:prstGeom prst="rect">
            <a:avLst/>
          </a:prstGeom>
          <a:noFill/>
          <a:ln w="12700">
            <a:solidFill>
              <a:schemeClr val="bg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91720" y="3014095"/>
            <a:ext cx="30555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Untreated</a:t>
            </a:r>
            <a:endParaRPr lang="en-US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18788" y="3014095"/>
            <a:ext cx="2209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Placebo</a:t>
            </a:r>
            <a:endParaRPr lang="en-US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152549" y="2979683"/>
            <a:ext cx="2209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Aflibercept-treated</a:t>
            </a:r>
            <a:endParaRPr lang="en-US" sz="1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57854" y="5752342"/>
            <a:ext cx="2209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VEGFR1-Fc-treated</a:t>
            </a:r>
            <a:endParaRPr lang="en-US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57854" y="182799"/>
            <a:ext cx="8926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Immunohistochemistry (IHC) with CD31 Antibody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63162" y="3913964"/>
            <a:ext cx="4723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CD31 is a highly specific marker for endothelial cells and angiogenesis</a:t>
            </a:r>
            <a:endParaRPr lang="en-US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28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18323" y="234042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  <a:p>
            <a:pPr algn="ctr"/>
            <a:r>
              <a:rPr lang="en-US" sz="1200" b="1" dirty="0"/>
              <a:t> </a:t>
            </a: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4995033"/>
            <a:ext cx="1905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2590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04800" y="990600"/>
            <a:ext cx="8686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VEGFR1(D1-D3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)-Fc protein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was generated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by recombinant DNA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technology</a:t>
            </a:r>
          </a:p>
          <a:p>
            <a:pPr marL="285750" indent="-285750"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Clipping of protein markedly reduced by culturing cells at 30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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C</a:t>
            </a:r>
          </a:p>
          <a:p>
            <a:pPr marL="285750" indent="-285750"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Major peak in RP-HPLC corresponded to glycosylated form of VEGFR1(D1-D3)-Fc</a:t>
            </a:r>
          </a:p>
          <a:p>
            <a:pPr marL="285750" indent="-285750"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Protein has stably folded tertiary structure as evident from FS data</a:t>
            </a:r>
          </a:p>
          <a:p>
            <a:pPr marL="285750" indent="-285750"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SEC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data implies presence of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88%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of intact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protein </a:t>
            </a:r>
          </a:p>
          <a:p>
            <a:pPr marL="285750" indent="-285750"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Protein was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stable at -70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C and -20C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for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6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months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It has comparable binding affinities to VEGF ligands</a:t>
            </a:r>
          </a:p>
          <a:p>
            <a:pPr marL="285750" indent="-285750"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It inhibits cell proliferation and tube formation in primary endothelial cells</a:t>
            </a:r>
          </a:p>
          <a:p>
            <a:pPr marL="285750" indent="-285750"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It reduces tumor growth in A549 xenografts</a:t>
            </a:r>
          </a:p>
          <a:p>
            <a:pPr marL="285750" indent="-285750"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It inhibits viable tumors and angiogenesis in animal model</a:t>
            </a:r>
          </a:p>
          <a:p>
            <a:pPr marL="285750" indent="-285750"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VEGFR1(D1-D3)-Fc has potential to develop as an anti-angiogenic agent</a:t>
            </a:r>
          </a:p>
        </p:txBody>
      </p:sp>
    </p:spTree>
    <p:extLst>
      <p:ext uri="{BB962C8B-B14F-4D97-AF65-F5344CB8AC3E}">
        <p14:creationId xmlns:p14="http://schemas.microsoft.com/office/powerpoint/2010/main" val="243428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706" y="25412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                                      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7030A0"/>
                </a:solidFill>
              </a:rPr>
              <a:t>Prof. Colin Barrow</a:t>
            </a:r>
            <a:endParaRPr lang="en-US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				</a:t>
            </a:r>
            <a:r>
              <a:rPr lang="en-US" dirty="0" smtClean="0">
                <a:solidFill>
                  <a:srgbClr val="7030A0"/>
                </a:solidFill>
              </a:rPr>
              <a:t>Prof. Jagat Kanwar</a:t>
            </a:r>
            <a:endParaRPr lang="en-US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				</a:t>
            </a:r>
            <a:r>
              <a:rPr lang="en-US" dirty="0" smtClean="0">
                <a:solidFill>
                  <a:srgbClr val="7030A0"/>
                </a:solidFill>
              </a:rPr>
              <a:t>Dr. Venkata Ramana</a:t>
            </a:r>
            <a:endParaRPr lang="en-US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				Dr. </a:t>
            </a:r>
            <a:r>
              <a:rPr lang="en-US" dirty="0" smtClean="0">
                <a:solidFill>
                  <a:srgbClr val="7030A0"/>
                </a:solidFill>
              </a:rPr>
              <a:t>Arnab Kapat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	</a:t>
            </a:r>
            <a:r>
              <a:rPr lang="en-US" dirty="0" smtClean="0">
                <a:solidFill>
                  <a:srgbClr val="7030A0"/>
                </a:solidFill>
              </a:rPr>
              <a:t>			Dr. Rupinder Kanwar</a:t>
            </a:r>
            <a:endParaRPr lang="en-US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							          						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600201"/>
            <a:ext cx="214312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C5627-0143-4C94-A68C-526E5AE64853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AutoShape 2" descr="data:image/jpeg;base64,/9j/4AAQSkZJRgABAQAAAQABAAD/2wCEAAkGBhQSEBUUEhQWFRUVFxoXFBUYFxgWGBgXGhYYFxgXFxkXHCYeGBkjHBcXHy8gIycpLCwsFx4xNTAqNScrLCkBCQoKDgwOGg8PGikkHBwsLSksKSkpKSksKSwsLCwsKSwsLCkpLCksLCwsLCwpKSkpLCksKSwsLCksKTUpKSkqLP/AABEIAKYBGAMBIgACEQEDEQH/xAAcAAABBQEBAQAAAAAAAAAAAAAEAAIDBQYBBwj/xAA/EAACAQIEAwUFBgQFBQEBAAABAhEAAwQSITEFE0EGIlFhcTJSgZHRB0KSobHBI3Lh8BQVYqLxM1OCssIlFv/EABoBAAMBAQEBAAAAAAAAAAAAAAECAwAEBQb/xAAnEQACAgMAAgIBAwUAAAAAAAAAAQIRAxIhMVETQQQiMpEjYYGhsf/aAAwDAQACEQMRAD8AMv3GzN3m3PU+NQtcb3m/EfrRd+33m9T+tRNbr7SNUj5lt2Dm43vN+I0w3G95vxH61ObdMa3VVRrZAbje834j9aaXb3m/EfrU2SuFKdUa2QF295vxH600u3vN8z9anKVzl01oOzB87+83zP1pcxveb5n61Pyq5y6NxDuyHmP7zfM/WlzH95vxH61Ny6XLrXH0NuyLmt7zfiP1pG6/vN8z9al5dLlVrj6CpkQut7zfM/Wu81/eb8R+tSculkrXEbcj5r+83zP1pC6/vN8z9akyUslD9JtxnOb3m/EfrXReb3m+Z+tOyUuXQ4Hc4Lze834j9a7zW95vxH610JTgtLw2zGi63vN+I/WnC43vN8z9a7lpwShS9B2Oc1veb5n610Xm95vmfrXeXXclLwFnOa3vN8z9a7zm95vxH613JSyUvDWd5ze834j9aXOb3m/EfrXctcy1qXoNsXOb3m/EfrS5ze834jSy0ooUvRtmLnN7zfiNLnN7zfiP1pEU2K1INsmsXmzDvH2h1PjSplgd5f5h+tKuTOlaKwfCxvW+8fU/rUZt0beTvH1P61Hkp4y4jhfkEa3TDboxrdMNuqKYAI26aUo02qia3TqRgQ265koo265yqfY1AuSly6K5VLl1tzUDBK5korl0uVW3DQNlpZaJ5VLlVtzA2Slkonk0uVW2CC5aWWiuRXDZrbhBstcyUTya7yK24aBQlOCUTyasOC8DbEXMo0Uau3gPqanPLGEdpPiGjFydIqBbrot0birKi4wX2QxCzroDFRi3WU7Vhoh5dLJU+Wu5KGxqIMlcyVOUppWtsEiyVzLUxWmlaNmGZaaVqSKUVrMRZa5FSUiKNmOWR3l/mH60qdZHeX1FKubN5Kw8F8wBJgzqaabdA4LHDO+jRnIEd4E6kAx7Jj51Z2bgZQZ+fjXBi/IU10nlxOLIGs0w2qONumG3XUpkKADapjWqP5dNa1TKZqADapvKo42aabVU3BQFyqXKo3k0uTW3DQGLVd5VGC1S5Vb5A0B8qkLVGcquizQeQNAfKrvJozk13kUPkG1AuTS5FH8in28ESCQNt6V5UhlFlbyKXJq64WgFwSAdDoflt4Vn+1XEWTE2LGHAU3WXOT3ioZwvcGw0k9ajP8tRdMrHBKS4aDjPAVtWEvA78tGXqWdlRSvnLCtRawa4bDsF6KST4tG5qp7R4gNewdgDRsQrMP8ATaRrn6hasu0GJjDt/q0rx5Z8mWoyfD0lijC2kYTk0uVR4s1w2K91ZDytQDl1wpRhs0xrdMpgoEK00rRJt0wrTpgBytNK0QUpuSjYCDLXMlTFKaUo2YhyVwrU5Sm5KbYwyyneX1FKprK94eopVyfkdaKw8D8FYFxmclkMks6lQNDGo8POjjh9ktwwEMdQNQfvHYg1mML2gZeYMoIzuPZ6GYE7xIrS8Ix0KLlwqUcAqwiQD7widwfyrw8U1VHVli7sskUxqIPUUuXUj303JA06/rUaXp6GI00/PeYiu9ZV4s5HjY026byqJVQRIrptVXcRxAzarnKozl00pTKYNQXl0uXRXLpcujuNqC8uu8uieXXRaoOQdQYWqcLVEi1T1szSuYVEE5VOWzR1vCzM6UOcYqhgdO9k1jUwDA+dRnnSLQxNnFw4ykn4UFguNIVuH2QtzlZmIUMwiY8pMVnOJ9rzhrC3COZzL7gAtEJmaAPCAo086y/aLFn/ACq143rxY/iY/E7VyTzOVo64YUi/t8XyXOIYkGWRSqk6gZQxAA2GuX51XdkuI3MdxDDXroAKiSqjTuBtdTpJ6UJjRy+E3Omdgvrqo/Y1ZfZtbW25dyBktwJ3ltTHwqEpMvGKRu7V/PxIHpasu3oXZEH5BvzojtHjwQiAiZBI6jwnwrL2+KG2XvAy17uqPAJJn5tQmAxZa48tJlMzdZPjWh+4WUuUbE2qjdI30o826A4thWa2ckFhqAdjBn516e7PP1GNZqNrdSW8YMpzaMsBx4E/161M1uqRyWI40ANbqIpR7WqDxFwBsoiSJ19fzqvyJeRNb8ELLTCtPxREhdNTvOo9Kc1kTqdegplk9A1IMtc5dEFdSNPSnC1TxmBoFNum8ui+XS5dNsCmD2rfeHqKVFWrXeHqKVc+aXSsFwx9nEDO0ZlJYgsdRGb5xFavAi2gZluIwI7wZDBXSScusakeGtee4bFjn3M4YgswyqQpMtEdRHlWh4JnuMHDrlJANuDJA01IBCgAdBrFfPQtM9OStdD8VjC7NIGXLlUkqVgNKlIG0afCrLhmFItB+WWKroASWg6wNdddhT14RauMVjKWcgOAwnLqFcGBlM7CtPbswoEDQAQNh6TXTCFu2Rk+UiqtjKoJLAgCQx011O9GWiGUMNiNDRJtTvrTbWGCiFEDoK6Y8JONkeSuG3U/LpZKfYXQg5dc5dE8uui3W2BoDi3XeVRlrCFumnj0o2zg1XLMZp8d6nLMkVjhcitt4MkEjoYohrIVgRuBP5a1UcX7ZILFi7hwLgv4lbABld2KufUEVTHiT/5rxEhm5drDAKpPdDkKMwHj7Vc0szkdEcKiS8Y7WIcBfxWHdW5eRBIMZswkGQPeFZLtZxYPwzDc5Ja/e5r5NBENAB8NqDbCFeCC2293EMTHWNB/61J2uYBMJhwdAijXpsP2NJdlEqBO0mBPLwFqdgGI/CT+9N7UqFTBWdIRcx9dPoa52h4kHxSG0QyomVT0kzJqrxuMa4Q9wyx02iAJ/c0GzBfGMatzDpaEgKS7CIk5SR8JNVyqSoJJEkmZ2gRp4U18UGzZe9GmnrH7VKlpjl+7pp1Op+VZJsDZcWtRaDSxGm0/3vVlwW7mvPAibiQPQx+1G4dVRSVgQDr10H9Kq+zMtdWDJNy3Pl3j9adKmS8nrN1d6pbXE3XmC6veT2Y+9J0E7TtRvG8cOW6p3yDldR00mCem0ePhWa7Q8YJwxW00ey7kkyJJyoo33EeIg1Z5KJqNg3FON/xGyoo7skRJJMeHXXarvguIdlAbaNCdPh+deeWMcGfUx1bymNfmK1vCeIXLrgW8zcvfYADpqD8dKliy3Kx54+UX2OSNeu2py/n0FUuJ45byFT7ZEEeh39JFVvFuLXLIZ1IJXuzOYidm1Ega9PHyrOWeIG7LGWIAIAkQJ1B11MzVcmd/QkMXs0mAxJZ1YCQD3iNT+E/vVvftElQWAk6rtEDx6H0rIYPGf6ipB18zvPlVxa4u0kzmJBEAAmdIUnxmkxZqVMaeO3aNFYwirtudT/X+tT8qq3hRe4gVrbFWnmOx1JjoPCrm3ZPhAGn5/Su+GXnDllDoPyq7yaL5Fd5VPuDQFt2tR6ilRdu1rXalOVsrGDPNrfDndmfld4FiIWFKZoJGmaZj+zWkwvBWsEFg3fQzCnbQ5SoiZ16zrrQeH+0G4LjghWzN92bZB9kjQE+czVlf4mHYKcoKHMGJZ2k6gKDqYiPAzrXkqMV0630u045hUH/UUTq0SVDGPzq1SDsRVPwTBBtHt2iCsNpM/A7+Z+lXmGwSoMqCF6DoPIDoK6YSdCOI3JSyVNy64EqmwtEWWllqcWidqnt4QDVvlSvIkFQsETDk7CikwyrGYiSYXpJ3jzpYm+QrBBrlaD5hZH5kUHctTdBYyBeLgeS2SP1J+dQlkbLRxpDH7QqTbFsSty1fuZto5RVduslvyqjwd2697BXrplkwNy7cO3fuC3uPnRF8i3YbKPYwRIPX+KxP/wA0NxrGcr/GGdLGCtp8WzfSplCr4dgFW1wqye9Fxr8neQXfN+dB3uIDlcRuzqXW3Ppm+oqDjnayzg8VhBcJAtYSNBm7zLl2+B1rz5uO33S5ZK5Ld1jcZo1LbiD06aVjGh43xZBhsLbUyV1eOhM/U1ScRxz4q4txhOhACgwANt9q2Fng6W8OgKgtlUsxGpbKJNA3MOPkunxNVUfZLZmfKPlUKqpCnU95vp0FRW8DJWZaJOu2/ht0q5uWZJAEwBXMNgGI0H3fz8Pzo8B0r0w3diOv6f8ANHYTCZroHmPyH9KLtcM1WY8/nOh+VWfDuEn2xrBKg7an09aNgYBiMXlw7zoYy/En/mp/s4t8zGBegIc/+Ob+lVHaYshKkaM8jz8hHrVj9mvGrGGxV1sS3KDIFQsDBJfUyBoAAdTpSt9AkencQ4O8l7DkMWDMh9h8swDEEE6degrzztTxBTeuc43LL8kjJCmSBpPd7qmW16/CvW2urkzyCsZpHeBHiI336V4r237XYfE3Ln8CCFKcw3CWgEgQBoPQ1pPgUulHhSFVIYg6SfLwHSQaPbtJyxlsZgbijm+JaSQV6+B/5rNXuJEEACV9N/730qTht9S83B4GRuBqKhF0WaL/AAto3A9y665ZgmTmBbQFgGnQj5zoarcLcCOdj3yw10B8RpWot8awbYO7YdLauwlXywwcbM56aQARvqTvWYw+FQ3GKt3FI3gGDC6z7I1nN4CqSEQaLga4oIgmYWCxJAMDxnz8q2XZ3s33rZYkzJIkQGBI1yjfw1mguzmAtG5hke337l5hnBHsJacsAN4JIJIHWvS8Pw+3bBFtAoJLGPHxp8cfsWYNh8GqLlUaVJyaL5dcNuuzYjQNy6Qt0Vy6XLobm1B1ta1yilSlU5SHSMX2bwVprjIyQwZj7XdOu8g6t6Hboa2B4LZY5uWuoiYjT4bGvOMKLqi4ciIqXJNzmK66Oo3BI1zaz4nqK1XBu1Sqwt3n77OQATJkAHugCCvXQ9a4ceT6kUNRZtBVCrsNBT4qQClFdNhojpRT4roFawEmFG9Pudf76UrApl59f78VH71GXkovAPiX0Pnp87irVTxHGZUdpjLbxT/hKoPzNRcY7QWrAz3biooe1mYnQZrtw6x4wK8vx3azE4+bOBsu4axdtXLjAhQTeLlkcGOgGvhtQCartf2ltWLWLVnBKrhLeUEZioIZoUmTo9eZ9qPtFfE3sULeljElASwi6FRVGkNHjpVhb+yLHYt+djb6hm1JM3XIEKNRA6eNaMfZJg7DvzDcuZQSMzZVnWO6msaDr1ouLBaPJUxAAMjmEiQbkyBtA1/StUnAsS2QZWhzp90e0F0JitaMPhrDfwLSLkhS2WSZMmrni/HBc5cnLljX1Yt40JqvsEXYTiuFdCQIGmvnAqrv4FASASTIGlRcS4+BOu6gCDBzE1n/AP8AoCGnMDq0yfD/AIp7EReNYUR3faeB60Xh8EWVSPvd0eZEyPyrKntOf4cnRDnAE6kaiadh+0L3Gt27QZiT3VHidCfIb1glniTldvKQfhpRnA7jMYmEn/cVmfksfGs5xPtRbwhKpku3ZPMdpKgye6njHjVbhftGvXDBdbYnZVVfSs8iRlBs1naXgxe7aMju975/SKxmNuC5cZQdFlFPkOvxJJ+NX+D7TZ8PkuMTdDHKx1PLOrn4Ff8AdWXjvyOr/lm0qanbG01Pb/svQNwiyhI05isJ277Qp8NIp+J+zzDMrqAFZlEMe+wYNKtqdY1Hn+VYz7HWP+YX1zHK1piVnSQ6CY2nU1q+1vbK3h7wBgMpUZhOfKzjOojpEHzql8AeW9s+yt7B3RzBmzEtIzC2wBGzRGcjWPhWea4DezIM2ikgCA3SQN42r1bjnbxMSCWUiwpINja42hlmK+ykwOu1eetZtm4vKUjlNcOubKyXGXliN9BIJ+NIwou+HWrd1lBw2d1U5TnYDTaYOogHY7j56rszw2yMVfZrMMFtIlokGGa2X6iCTBE6xlOlVXBO0y2bIEsCFABkbgH2idTBcwark7e58QJbLNvlXMRlAfKLouLdROt0LKBtgTNNZkj0HheGS5xBeXbyLhbb5pAkXboVVtkjqqBm8hcXxrWlKy/Z7tdg+UqWFfKDGiljLHVnJ1ZixknUnc+Wuy1RSFqyDJSyVPkruSm2BqQZK6EqbLQPGuJjD2jcYFoIEAE79THSg5B1CQtKsYvEsVdMXHNhCdCQBmG+h86VT3b+htQq1wCzeV+ZlVsx7ygDRSXgCBJWZJGYGRqelBj/ALKHbJcwmIGvdul1gmTBdYiCB06+NaxrV1SyOVyC4FtEnV8yzyvZbuFpXYaCtDhkYKM5zHxiNOg08BpPWKm4qXkGo3CYbl20SScqqsncwAJPnpTrtwKCzEKo3JMD51IxA3MetYntj2vsm29hJZiQCemhmmlLVDpW6LjGdscOnssbh8FGn4jpVQ/2nWlJDWbmnUMprHJitKz/ABDHMLjidMxj/bXPDNKTKZMaiuHqqfarhgNUua9ND+h8qzXbD7WLi25w9ltZOdxCqQynYGWmI3FefXuLMJ18eg8DUePxrXbLKT7xHwzwR6QKopWS6XfB14fiHW9xDHNdcaC2yXVVVzZgshdACdNa9P4J2i4aITD38NJzQisqs0DqNCTvXzpa4Szn2tC0T61ouzHZjJjBLHuC5G2uhX/6p1KhXH7PW+IfaLhrICIGbLCsACIhiSO9E9awvaD7SXe5cKkoH6Aj2RsPLSOtX/Auwlhg5uFnCsFOZz7sn86oD2bstiiuVQA7LqJEBiBvWeRNgjFmaudrWghcuoEaZjoOmtR8Kx+JxOIAuMxCqSAQFGggbDzr0VsNhEsXdoDIDlQDUuV07u2hqsvWkS7c5Wy8vfUanXXx22pXPo6jzhm+IYa4X2Jgkn5aUOOF3I2+6eo6n+tay89tWJMEMseOpYjx8qG7RcdtYVcoRHuMBlWNh7zfsKOwKKK1wW4SAInKAB60sbjRYQ2sOczwVu3l8yZS2fDxPWjU7Q81MrOltm9oIjAhfAsfE0DhMNlUAsFJOusaDas234Cl7KReDNcYaN8tAKgscJysTGgJ1rZ2kABytJidyZoc8Nm0q+Jk0yiaypwKxzP5VA/8j9BUipt/MP1qfBYfNcCjTPdIjyVY/Km3Fj4OB+dTi+saf0bf7Ik//Qvdf4DiPHvpQn2hcGxPNZxbRNiF5wdtBAOw1IO3lvUX2fcbXC4y7cZSQbRUR4l0P7VN2n4w1y87PqD90HYDbQ7U7mvAtGHxHE7oADnLMSBAzdJYDrTAWuAsFPckEggRIjfw6/Cn8TsI+s5SNlEAR118TU2Exq2pyoOWSAZP3gP33+lKFDuHEvbdX72sGNQPOeuhFWvArGH5guXAWQvlU6HuKMpBA1jNJgEetUuKlLeQCAM0iNC4kgabmCo+FScNvhCm5gKsbfOPjQszVH0Rwzs9YtovLQDQd77xG4k+9trVqBArB9lftOsGy4xRFk2RJZmzAr7I194+6B6VHxX7X7IIFi1duaSxNp1EbDQjUedWj3whfBbdqe0l2xcVLeRQep7zHTfKNl386rMF9qdpVIxCkOPYOneEaFonLrWB7TdrGxRF0gK40IyssLO3571nrd4MzmYAMZvPoBPWueUpRYaPQ8R9rN9uZlVbYjuQCSvmc2+nlQ+B+1TEIy83LdQe2pUKxXxkdduledf4iSAXHeIAPQSQJJOtCF3Z4BmNN4203/vpSpy9mo9g4p2yXmIuGtolslbhZxmYsSNpJj0pVi+FcNvXOWMnL1Q97u+y6sND4x+dKnthSPYcP9o2ELhDdIJdkBKMqyP0XzNdw/bdLmLFi0odZKl80agTKzow9K+e8ZxHLeYNpNxvaBA332q37NceNm6jo6NkkoM2bvbDuk+opfkf2A9a+1Xj7YfD21WAtxjmbroBAHqSK8fs45TcF1nOhOedgIInQVq+0vGcRxCwqNahlfMjhYGUrBWPGday47IXo1MAR3SVBJMwIzazG1Gc4sydOyyTtDh+l5PnUePs27hDC6kb6GZmDuPSqTD9g2Zc9x7dq37xeT8q2GAt2bNpbZvZuWI0E+kwI/5FIoRj9lZ5HJdMueEjUcxT8/A/Wi71rDpZuxdVnKkATGu/7kVoXxtmBDHUZs2ZQIiRIOx6RvWVxOBsXrjMHuKx7xHLFydNYhhsNaO0V9krQLgLyrbIMCXBBJAGh8Zq7wvHVS+GGVvbnviNW8j8az97ggJAVrrBW1i0fy1IHhVwvZTmKUt2Sjggl7rhu7MEACANwdqLlF9BsqNJw7tnys0MpzPJXPp7OWd9xvUGP7ZI6nLYthpMMGJJkzJ1iaorvYe4i5rnKQQTJJJ0/lEDpuetV2BtouqgTrr9PCmRo9Ly/wASZAxYas6GNJjvExG+41p+C48pu+xCZl0O8jc/nVfxOb3edpHoJ0ESIHh0oMYcMgABViYt+LeZJ0Ipdkn0Z+gzjnHEw8kgG40G1bP3QJ/iXP2Xr6b5bBu9x2dySzEks2sk9fWr+92dcLMox2LZ1ZRH+oamoV4UxAyMrGYiQAPLWm+SPsFURIveAXWrhkXOGIZu7qADE7DWg7fZjFlS62mKg+0CsTtvO3nRGJ4JiSAqo7GACAR0G4g69R8KdZo+0FQLDA3FtnMwMKTGmo8N6JvY+1cO5Un0iBWeucExa+1augeY+tWHA+DO080i34FgT6wBWeaC7YY4py8Jg/BmcYiw6IXMm4oyswJJY9Br0qwx3BGF5UyMudxkJ0EKQX30IgjbzrR8GwluwwdcQgcSA/8AEUgHcCNBXEkYhWLI6IMom8WBBmTDaqddR5VyQzx6l/J0vFJdkv8ApWYvso9uxzUzm4WYMiiSqDYkDXz+IrN38JfZWblXDv8AcboAZIiV+Neh8KKf4i5cvC0Jyw5eQToJWD4AfKj+I3bbq8XJz75bjaHpAzajyOlLLKthPidX4PGrWAvMQHtXO91KNE/KKJtcDusSrIyoQI0O8Sp9ZMfGtHi3NpoZ83gdvrUf+fdNfKD18vPypcmdr9hC6H3OEK2jAgGGg6QxTKxjpmgfEUhwO0p1Jknx2PiBUbcaDiJIIBiREgfdPoRI+NANxfvHXw/Mb1zrJkFbsi4h2eUwRmIWDlAEEzrJPka0HDu1K2LItLhGYKBmbPcMmI07+noNPIVnMR2jKsABIkg6xr9Yqx4XxS1cOVXCt0R+6SdtCe62/jXdhnl80K7JsfjLOJ1u4a5bYey0lgddiGb9qExmCtNbC22vK2YnVEymf5SDRN+2Qe8CD5g/lNDcrwr0NVPshd2iDB9m7Svme+SvhyDv5HmaVe4C5h7chbjJ1kWNZ6yQxNVTpXCtB4IP2b5GaEcTt51y3HbvD7kdfM0qosIP4ifzL/7ClSP8eH9/5CsjI+I4WzcLB7ZRRcb2cv3jpm84mI2+FUa2AXbkWWyRoIztGmnrqDIFabi3GbGchUS2Q8EBSczltYaPDqPSa0FjjkW1ylXLRIUy65pCiBoBtv4edcdpeWw0zH8K4LfaScO4B8mXzMGNJHlR2G4dibsKotBQdVJbPsYzMO9MKdCdDHx2b9pMJIQgSUOZmOYKZywQNN/GOseWOv8AF0tu3KAKO4eUbUDfToFOUb6bUu0X4T/yNqQYxMwVszAA90ltJHtaMBlKjSdRtvTcBw5XIa+1xk1kgmCIOVBpvJ36QfhT4rjBcMMjL32IXLIB6oY2OmumlEYxgCM5uKpibanMmbLm0k+s66T50UqBQVdu2zlKi2CSyi2vXUgA5iYaI6dD5VtLNq1bQd1P4gMZEBgwNPL415hpciHUHWFCCY2kxpPTXwFWqY25ywhY6dD4+UxWba8DUah+0ItowRg0EEltASdY8wSCNqpl41cfQjuAgjKI8yCY2mPl1qq5DOPAA5gCQA2k5Tm9qRt0rli1Az3DcKtIZSRoRpLGQdqIKLLHcXzBpJKMCQhmFOuoK9ZI+Qqp4ZaIQTvGo9DSw17MDlWcp97vMNiATBEmNQKHbEm2WUzAJA3MHoDNPAePC45LLZVyCDbyh5MQWMAab9aFt4ps2UMvf2J8QeixqP61oODYNsfablqQSbQc6FZtpDbx7Rho6TWx4V9nQGt1hJ8hPw0oSj22B9Z5dhOD3nzqpR+hyucs+fRd/wA6u+HdhcY7A8tdobMYHzG4r1jAdmsPZGW3bA1mQBv51agQPAVF5Irx3/QyjZj+BdkmsWgr3N/aCaD0q1fhykRNwDxD5asrt2dKgGHLbmPSuTLklItD9JUN2Ysn/uH1YH9RXB2Rt+84+Cn9quP8NrEmp7eFHUn1qSci/wA819mbPZRP+43xVTQ+L7OqoJznbqn9a11zDpOgPzoPF8OS4pkkVeLa8gf5GT2eccRxXLmMrfOaz1/tdH3Pk0VvOM/ZtzBKXCD4Vjsd9lmLXVQjD+YD9a7IPG11kpfkZfZlcbxzmNtl+NT2CCh1JiCR0jxqG32fZX1GoMEb7bx41cYPDogA0YGRAg6bgH0M/CfCkyarwcrduwPEuNcqmQRudJ6a7gGP18KrL2DdjqTlI06GJMg+YaR8a0GMKpE7OmXznp8ZG/pQv+KDApl1Gx8SIzD/AMgQw9D4UuOXpABMThiUV9pCk+o7rfoPnQ9m1J8tP/YVb4ezKXLZGxLKfUAx81/3VBZwwIgdRA8ZlT+xrojl4Ybw/il62sK2dAB/DfvLMDadV+FXWC4lbuQWU2Trv3k0MbjUbiq1lAQ6bhdundQU9EGXQfd19Tm/p8qzzuhGkXD4IzpDKNcymRFDMpLbH0/b+/GqrAX2tKOWSsnMR906zBB6TFWeH7TW7dvNeWWcwHG4E6MRvrqdPCqr8i3QjiGYWyFdSejLPrIhR4mlUuFCXXQ2HzoGGUb9RJPmfOuV0bezJCxXZQXrrs3dUk5srEkmWymWWd8s6yYNG4TgN6zZdkuIOXOWFCtsswQsSR1iR40qVeXN06LEPFeAC3YW6q2zcKTLd4EkgDMGU6gE6iN6o04beRA025frBnViImJiEI8pEUqVPiVxtilpwu2x7q5QSP8AqFQWmRmBkag6DUk6D4wY7sg4iLgYdxXzkkKbiswyIoC5e7rt8aVKkSqQUEN2Z5NtFRUFxoVjrlLAe0ZBneY01FVdzhjsdSO9qyjuqY10GXQ6eNKlWgrVsxY4Dshca3OdUBEDLJJ9SQI+FWOA7BDc3JWZiNcwAMho2OulKlVMfX0ZF9Y+zqyxFxlWdhG8eekflWNt9juZiMWpyhUXEOgBOhthsk6bSNaVKuuSUVwy6ar7J7D27N5GKwHVhln7ykHf+UVvMh8vn/SlSrzcy/qMrHwdvW2EajWhbwY6SK7SqDQ4PcV11LTHSp7NwkEV2lSUFhVpDoNPGuf4eRJ9KVKqJIVkbrA3mNPCo1txHyGv9K5SpmkYixd28igqw+P/ABWI7SdosTcU2BkGfd/vR4bUqVdWGCl5JydIzVnCPlNtsogaMGJIPxXUUNjOD3+/la2rI0PqYYgA5h3ZBgwfHrNKlSuK2Jg+A4DduqyuUOaY1JAYayO7pPX+lS2ezbl11STp7R3ADKfZ8G19TSpUZeTFg3CHLhhl1EHU6xBB9neMs/GhzwB8ixkBBuKSCddRlPs9Af1pUqgBjLnA7hRTKQUGknwH+mmX+FXYYSkaTqR1A07vgaVKmXkAG/Z51nVYVQAMzeJk7eEUJf4Lccicmg1GZo8dBl00gfOlSq2MyGYTgN9L1q4jouZhEM4IAYaaDWlSpV0t1xDp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070393"/>
            <a:ext cx="1828800" cy="1492208"/>
          </a:xfrm>
          <a:prstGeom prst="rect">
            <a:avLst/>
          </a:prstGeom>
        </p:spPr>
      </p:pic>
      <p:pic>
        <p:nvPicPr>
          <p:cNvPr id="1026" name="Picture 2" descr="http://www.planwallpaper.com/static/cache/36/f0/36f08014d6d1bf1e686e22a981449e2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306" y="4662364"/>
            <a:ext cx="2667000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93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27792</TotalTime>
  <Words>996</Words>
  <Application>Microsoft Office PowerPoint</Application>
  <PresentationFormat>On-screen Show (4:3)</PresentationFormat>
  <Paragraphs>275</Paragraphs>
  <Slides>25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Development of an Angiogenesis-Inhibiting Anti-VEGF Fc-Fusion Protein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Acknowledgements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Associating Detailed Drug Data with Candidate Genes Predicted by Gentrepid</dc:title>
  <dc:creator>Prince</dc:creator>
  <cp:lastModifiedBy>Abdul Hakeem</cp:lastModifiedBy>
  <cp:revision>1180</cp:revision>
  <cp:lastPrinted>2012-12-10T03:51:10Z</cp:lastPrinted>
  <dcterms:created xsi:type="dcterms:W3CDTF">2012-10-22T05:11:32Z</dcterms:created>
  <dcterms:modified xsi:type="dcterms:W3CDTF">2016-10-05T07:02:52Z</dcterms:modified>
</cp:coreProperties>
</file>