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8" r:id="rId2"/>
    <p:sldMasterId id="2147483678" r:id="rId3"/>
  </p:sldMasterIdLst>
  <p:notesMasterIdLst>
    <p:notesMasterId r:id="rId41"/>
  </p:notesMasterIdLst>
  <p:handoutMasterIdLst>
    <p:handoutMasterId r:id="rId42"/>
  </p:handoutMasterIdLst>
  <p:sldIdLst>
    <p:sldId id="256" r:id="rId4"/>
    <p:sldId id="258" r:id="rId5"/>
    <p:sldId id="529" r:id="rId6"/>
    <p:sldId id="522" r:id="rId7"/>
    <p:sldId id="615" r:id="rId8"/>
    <p:sldId id="595" r:id="rId9"/>
    <p:sldId id="596" r:id="rId10"/>
    <p:sldId id="597" r:id="rId11"/>
    <p:sldId id="598" r:id="rId12"/>
    <p:sldId id="600" r:id="rId13"/>
    <p:sldId id="524" r:id="rId14"/>
    <p:sldId id="602" r:id="rId15"/>
    <p:sldId id="614" r:id="rId16"/>
    <p:sldId id="580" r:id="rId17"/>
    <p:sldId id="583" r:id="rId18"/>
    <p:sldId id="584" r:id="rId19"/>
    <p:sldId id="585" r:id="rId20"/>
    <p:sldId id="603" r:id="rId21"/>
    <p:sldId id="587" r:id="rId22"/>
    <p:sldId id="553" r:id="rId23"/>
    <p:sldId id="606" r:id="rId24"/>
    <p:sldId id="609" r:id="rId25"/>
    <p:sldId id="607" r:id="rId26"/>
    <p:sldId id="555" r:id="rId27"/>
    <p:sldId id="556" r:id="rId28"/>
    <p:sldId id="557" r:id="rId29"/>
    <p:sldId id="558" r:id="rId30"/>
    <p:sldId id="559" r:id="rId31"/>
    <p:sldId id="561" r:id="rId32"/>
    <p:sldId id="562" r:id="rId33"/>
    <p:sldId id="563" r:id="rId34"/>
    <p:sldId id="564" r:id="rId35"/>
    <p:sldId id="565" r:id="rId36"/>
    <p:sldId id="567" r:id="rId37"/>
    <p:sldId id="568" r:id="rId38"/>
    <p:sldId id="570" r:id="rId39"/>
    <p:sldId id="571" r:id="rId40"/>
  </p:sldIdLst>
  <p:sldSz cx="9144000" cy="6858000" type="screen4x3"/>
  <p:notesSz cx="10234613" cy="7099300"/>
  <p:embeddedFontLst>
    <p:embeddedFont>
      <p:font typeface="Arial Unicode MS" panose="020B0604020202020204" pitchFamily="50" charset="-127"/>
      <p:regular r:id="rId43"/>
    </p:embeddedFont>
    <p:embeddedFont>
      <p:font typeface="맑은 고딕" panose="020B0503020000020004" pitchFamily="50" charset="-127"/>
      <p:regular r:id="rId44"/>
      <p:bold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Cambria Math" panose="02040503050406030204" pitchFamily="18" charset="0"/>
      <p:regular r:id="rId48"/>
    </p:embeddedFont>
    <p:embeddedFont>
      <p:font typeface="HY견고딕" panose="02030600000101010101" pitchFamily="18" charset="-127"/>
      <p:regular r:id="rId49"/>
    </p:embeddedFont>
    <p:embeddedFont>
      <p:font typeface="-윤고딕340" panose="020B0600000101010101" charset="-127"/>
      <p:regular r:id="rId50"/>
    </p:embeddedFont>
    <p:embeddedFont>
      <p:font typeface="HY헤드라인M" panose="02030600000101010101" pitchFamily="18" charset="-127"/>
      <p:regular r:id="rId51"/>
    </p:embeddedFont>
    <p:embeddedFont>
      <p:font typeface="-윤명조240" panose="02030504000101010101" pitchFamily="18" charset="-127"/>
      <p:regular r:id="rId52"/>
    </p:embeddedFont>
    <p:embeddedFont>
      <p:font typeface="휴먼둥근헤드라인" panose="02030504000101010101" pitchFamily="18" charset="-127"/>
      <p:regular r:id="rId5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orient="horz" pos="2999" userDrawn="1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orient="horz" pos="3135" userDrawn="1">
          <p15:clr>
            <a:srgbClr val="A4A3A4"/>
          </p15:clr>
        </p15:guide>
        <p15:guide id="5" orient="horz" pos="1888" userDrawn="1">
          <p15:clr>
            <a:srgbClr val="A4A3A4"/>
          </p15:clr>
        </p15:guide>
        <p15:guide id="6" orient="horz" pos="2727" userDrawn="1">
          <p15:clr>
            <a:srgbClr val="A4A3A4"/>
          </p15:clr>
        </p15:guide>
        <p15:guide id="7" orient="horz" pos="1003" userDrawn="1">
          <p15:clr>
            <a:srgbClr val="A4A3A4"/>
          </p15:clr>
        </p15:guide>
        <p15:guide id="8" orient="horz" pos="1275" userDrawn="1">
          <p15:clr>
            <a:srgbClr val="A4A3A4"/>
          </p15:clr>
        </p15:guide>
        <p15:guide id="9" pos="2880">
          <p15:clr>
            <a:srgbClr val="A4A3A4"/>
          </p15:clr>
        </p15:guide>
        <p15:guide id="10" pos="181">
          <p15:clr>
            <a:srgbClr val="A4A3A4"/>
          </p15:clr>
        </p15:guide>
        <p15:guide id="11" pos="5760" userDrawn="1">
          <p15:clr>
            <a:srgbClr val="A4A3A4"/>
          </p15:clr>
        </p15:guide>
        <p15:guide id="12" pos="5579">
          <p15:clr>
            <a:srgbClr val="A4A3A4"/>
          </p15:clr>
        </p15:guide>
        <p15:guide id="13" pos="4808" userDrawn="1">
          <p15:clr>
            <a:srgbClr val="A4A3A4"/>
          </p15:clr>
        </p15:guide>
        <p15:guide id="14" pos="2540">
          <p15:clr>
            <a:srgbClr val="A4A3A4"/>
          </p15:clr>
        </p15:guide>
        <p15:guide id="15" pos="1372">
          <p15:clr>
            <a:srgbClr val="A4A3A4"/>
          </p15:clr>
        </p15:guide>
        <p15:guide id="16" pos="249" userDrawn="1">
          <p15:clr>
            <a:srgbClr val="A4A3A4"/>
          </p15:clr>
        </p15:guide>
        <p15:guide id="17" pos="101">
          <p15:clr>
            <a:srgbClr val="A4A3A4"/>
          </p15:clr>
        </p15:guide>
        <p15:guide id="18" pos="167">
          <p15:clr>
            <a:srgbClr val="A4A3A4"/>
          </p15:clr>
        </p15:guide>
        <p15:guide id="19" orient="horz" pos="26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7B93"/>
    <a:srgbClr val="0000FF"/>
    <a:srgbClr val="E46C0A"/>
    <a:srgbClr val="005782"/>
    <a:srgbClr val="2E7598"/>
    <a:srgbClr val="0850A8"/>
    <a:srgbClr val="73AF19"/>
    <a:srgbClr val="8DE597"/>
    <a:srgbClr val="275C9D"/>
    <a:srgbClr val="104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424" autoAdjust="0"/>
  </p:normalViewPr>
  <p:slideViewPr>
    <p:cSldViewPr snapToObjects="1">
      <p:cViewPr varScale="1">
        <p:scale>
          <a:sx n="66" d="100"/>
          <a:sy n="66" d="100"/>
        </p:scale>
        <p:origin x="1410" y="78"/>
      </p:cViewPr>
      <p:guideLst>
        <p:guide orient="horz" pos="754"/>
        <p:guide orient="horz" pos="2999"/>
        <p:guide orient="horz" pos="845"/>
        <p:guide orient="horz" pos="3135"/>
        <p:guide orient="horz" pos="1888"/>
        <p:guide orient="horz" pos="2727"/>
        <p:guide orient="horz" pos="1003"/>
        <p:guide orient="horz" pos="1275"/>
        <p:guide pos="2880"/>
        <p:guide pos="181"/>
        <p:guide pos="5760"/>
        <p:guide pos="5579"/>
        <p:guide pos="4808"/>
        <p:guide pos="2540"/>
        <p:guide pos="1372"/>
        <p:guide pos="249"/>
        <p:guide pos="101"/>
        <p:guide pos="167"/>
        <p:guide orient="horz" pos="26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7.fntdata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4999" cy="356198"/>
          </a:xfrm>
          <a:prstGeom prst="rect">
            <a:avLst/>
          </a:prstGeom>
        </p:spPr>
        <p:txBody>
          <a:bodyPr vert="horz" lIns="94757" tIns="47379" rIns="94757" bIns="4737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48" y="1"/>
            <a:ext cx="4434999" cy="356198"/>
          </a:xfrm>
          <a:prstGeom prst="rect">
            <a:avLst/>
          </a:prstGeom>
        </p:spPr>
        <p:txBody>
          <a:bodyPr vert="horz" lIns="94757" tIns="47379" rIns="94757" bIns="47379" rtlCol="0"/>
          <a:lstStyle>
            <a:lvl1pPr algn="r">
              <a:defRPr sz="1200"/>
            </a:lvl1pPr>
          </a:lstStyle>
          <a:p>
            <a:fld id="{62179F93-9645-4B55-B204-DFBB43EF26F7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743105"/>
            <a:ext cx="4434999" cy="356197"/>
          </a:xfrm>
          <a:prstGeom prst="rect">
            <a:avLst/>
          </a:prstGeom>
        </p:spPr>
        <p:txBody>
          <a:bodyPr vert="horz" lIns="94757" tIns="47379" rIns="94757" bIns="4737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48" y="6743105"/>
            <a:ext cx="4434999" cy="356197"/>
          </a:xfrm>
          <a:prstGeom prst="rect">
            <a:avLst/>
          </a:prstGeom>
        </p:spPr>
        <p:txBody>
          <a:bodyPr vert="horz" lIns="94757" tIns="47379" rIns="94757" bIns="47379" rtlCol="0" anchor="b"/>
          <a:lstStyle>
            <a:lvl1pPr algn="r">
              <a:defRPr sz="1200"/>
            </a:lvl1pPr>
          </a:lstStyle>
          <a:p>
            <a:fld id="{E1CE92DF-1A1D-457B-A113-940773BAD51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4618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9" cy="354965"/>
          </a:xfrm>
          <a:prstGeom prst="rect">
            <a:avLst/>
          </a:prstGeom>
        </p:spPr>
        <p:txBody>
          <a:bodyPr vert="horz" lIns="94757" tIns="47379" rIns="94757" bIns="4737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8" y="0"/>
            <a:ext cx="4434999" cy="354965"/>
          </a:xfrm>
          <a:prstGeom prst="rect">
            <a:avLst/>
          </a:prstGeom>
        </p:spPr>
        <p:txBody>
          <a:bodyPr vert="horz" lIns="94757" tIns="47379" rIns="94757" bIns="47379" rtlCol="0"/>
          <a:lstStyle>
            <a:lvl1pPr algn="r">
              <a:defRPr sz="1200"/>
            </a:lvl1pPr>
          </a:lstStyle>
          <a:p>
            <a:fld id="{9BA65D93-6FC3-4D9D-8ABE-5748B795FE16}" type="datetimeFigureOut">
              <a:rPr lang="ko-KR" altLang="en-US" smtClean="0"/>
              <a:pPr/>
              <a:t>2016-10-25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7" tIns="47379" rIns="94757" bIns="47379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4757" tIns="47379" rIns="94757" bIns="4737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743105"/>
            <a:ext cx="4434999" cy="354965"/>
          </a:xfrm>
          <a:prstGeom prst="rect">
            <a:avLst/>
          </a:prstGeom>
        </p:spPr>
        <p:txBody>
          <a:bodyPr vert="horz" lIns="94757" tIns="47379" rIns="94757" bIns="4737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8" y="6743105"/>
            <a:ext cx="4434999" cy="354965"/>
          </a:xfrm>
          <a:prstGeom prst="rect">
            <a:avLst/>
          </a:prstGeom>
        </p:spPr>
        <p:txBody>
          <a:bodyPr vert="horz" lIns="94757" tIns="47379" rIns="94757" bIns="47379" rtlCol="0" anchor="b"/>
          <a:lstStyle>
            <a:lvl1pPr algn="r">
              <a:defRPr sz="1200"/>
            </a:lvl1pPr>
          </a:lstStyle>
          <a:p>
            <a:fld id="{7138E229-8429-47B9-8A35-D84B1E60080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8104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AAEA43-CE0F-449D-88BD-E873FA11DDFF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5758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737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Vulnerability</a:t>
            </a:r>
            <a:r>
              <a:rPr lang="en-US" altLang="ko-KR" baseline="0" dirty="0" smtClean="0"/>
              <a:t> from climate change and population growth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4320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Vulnerability</a:t>
            </a:r>
            <a:r>
              <a:rPr lang="en-US" altLang="ko-KR" baseline="0" dirty="0" smtClean="0"/>
              <a:t> from climate change and population growth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035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Practical strategies to adapt to an</a:t>
            </a:r>
            <a:r>
              <a:rPr lang="en-US" altLang="ko-KR" baseline="0" dirty="0" smtClean="0"/>
              <a:t> uncertain climate change in urban areas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Do the urban infrastructure </a:t>
            </a:r>
            <a:r>
              <a:rPr lang="en-US" altLang="ko-KR" baseline="0" dirty="0" err="1" smtClean="0"/>
              <a:t>perfom</a:t>
            </a:r>
            <a:r>
              <a:rPr lang="en-US" altLang="ko-KR" baseline="0" dirty="0" smtClean="0"/>
              <a:t> to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Is the role of urban </a:t>
            </a:r>
            <a:r>
              <a:rPr lang="en-US" altLang="ko-KR" baseline="0" dirty="0" err="1" smtClean="0"/>
              <a:t>infrasture</a:t>
            </a:r>
            <a:r>
              <a:rPr lang="en-US" altLang="ko-KR" baseline="0" dirty="0" smtClean="0"/>
              <a:t>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Performance assessment of resilience for urban infrastructure systems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3568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37FBB1-5F63-4FB1-AB87-57044FEFA0AC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718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등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06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37" indent="-285745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2981" indent="-228596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173" indent="-228596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366" indent="-228596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558" indent="-228596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751" indent="-228596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8943" indent="-228596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136" indent="-228596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B49EE0F1-34B3-4BF5-A0F5-37F41A9C9B66}" type="slidenum">
              <a:rPr lang="en-US" altLang="ko-KR">
                <a:solidFill>
                  <a:prstClr val="black"/>
                </a:solidFill>
              </a:rPr>
              <a:pPr eaLnBrk="1" hangingPunct="1"/>
              <a:t>36</a:t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5"/>
            <a:ext cx="543877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385">
              <a:defRPr/>
            </a:pPr>
            <a:endParaRPr lang="ko-KR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15299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02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DECA90F-BB8E-4ABC-9D37-7B726DF801E6}" type="slidenum">
              <a:rPr lang="en-US" altLang="ko-KR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893069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AA6BF5-8CE2-4E3B-97F9-8C28638D331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2016-10-25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81643F-8EF6-4580-A8AF-486645E199D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18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6F149F-C57C-44DA-9014-8B71AF68D396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C28B49-3E06-4E5E-AC95-5B7A111D57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5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8846"/>
      </p:ext>
    </p:extLst>
  </p:cSld>
  <p:clrMapOvr>
    <a:masterClrMapping/>
  </p:clrMapOvr>
  <p:transition spd="slow" advTm="4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1016144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98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696445"/>
      </p:ext>
    </p:extLst>
  </p:cSld>
  <p:clrMapOvr>
    <a:masterClrMapping/>
  </p:clrMapOvr>
  <p:transition spd="slow" advTm="4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457041"/>
      </p:ext>
    </p:extLst>
  </p:cSld>
  <p:clrMapOvr>
    <a:masterClrMapping/>
  </p:clrMapOvr>
  <p:transition spd="slow" advTm="4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6F149F-C57C-44DA-9014-8B71AF68D396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C28B49-3E06-4E5E-AC95-5B7A111D576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845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219678"/>
      </p:ext>
    </p:extLst>
  </p:cSld>
  <p:clrMapOvr>
    <a:masterClrMapping/>
  </p:clrMapOvr>
  <p:transition spd="slow" advTm="4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361951" y="366259"/>
            <a:ext cx="7134224" cy="47783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000" b="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4" name="Picture 2" descr="F:\0727png\GIT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575" y="447675"/>
            <a:ext cx="756000" cy="252368"/>
          </a:xfrm>
          <a:prstGeom prst="rect">
            <a:avLst/>
          </a:prstGeom>
          <a:noFill/>
        </p:spPr>
      </p:pic>
      <p:sp>
        <p:nvSpPr>
          <p:cNvPr id="11" name="슬라이드 번호 개체 틀 8"/>
          <p:cNvSpPr>
            <a:spLocks noGrp="1"/>
          </p:cNvSpPr>
          <p:nvPr>
            <p:ph type="sldNum" sz="quarter" idx="4"/>
          </p:nvPr>
        </p:nvSpPr>
        <p:spPr>
          <a:xfrm>
            <a:off x="7705725" y="6572250"/>
            <a:ext cx="1162050" cy="200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fld id="{2151DA39-6FA3-4B61-905C-978B5AF2598E}" type="slidenum">
              <a:rPr lang="ko-KR" altLang="en-US" smtClean="0">
                <a:solidFill>
                  <a:srgbClr val="FFFFFF"/>
                </a:solidFill>
              </a:rPr>
              <a:pPr/>
              <a:t>‹#›</a:t>
            </a:fld>
            <a:endParaRPr lang="ko-KR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7900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AA6BF5-8CE2-4E3B-97F9-8C28638D331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2016-10-25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81643F-8EF6-4580-A8AF-486645E199D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195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DECA90F-BB8E-4ABC-9D37-7B726DF801E6}" type="slidenum">
              <a:rPr lang="en-US" altLang="ko-KR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5224852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207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83725"/>
      </p:ext>
    </p:extLst>
  </p:cSld>
  <p:clrMapOvr>
    <a:masterClrMapping/>
  </p:clrMapOvr>
  <p:transition spd="slow" advTm="4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814743"/>
      </p:ext>
    </p:extLst>
  </p:cSld>
  <p:clrMapOvr>
    <a:masterClrMapping/>
  </p:clrMapOvr>
  <p:transition spd="slow" advTm="4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6F149F-C57C-44DA-9014-8B71AF68D396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C28B49-3E06-4E5E-AC95-5B7A111D57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233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976748"/>
      </p:ext>
    </p:extLst>
  </p:cSld>
  <p:clrMapOvr>
    <a:masterClrMapping/>
  </p:clrMapOvr>
  <p:transition spd="slow" advTm="4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361951" y="366259"/>
            <a:ext cx="7134224" cy="47783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000" b="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4" name="Picture 2" descr="F:\0727png\GIT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575" y="447675"/>
            <a:ext cx="756000" cy="252368"/>
          </a:xfrm>
          <a:prstGeom prst="rect">
            <a:avLst/>
          </a:prstGeom>
          <a:noFill/>
        </p:spPr>
      </p:pic>
      <p:sp>
        <p:nvSpPr>
          <p:cNvPr id="11" name="슬라이드 번호 개체 틀 8"/>
          <p:cNvSpPr>
            <a:spLocks noGrp="1"/>
          </p:cNvSpPr>
          <p:nvPr>
            <p:ph type="sldNum" sz="quarter" idx="4"/>
          </p:nvPr>
        </p:nvSpPr>
        <p:spPr>
          <a:xfrm>
            <a:off x="7705725" y="6572250"/>
            <a:ext cx="1162050" cy="200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fld id="{2151DA39-6FA3-4B61-905C-978B5AF2598E}" type="slidenum">
              <a:rPr lang="ko-KR" altLang="en-US" smtClean="0">
                <a:solidFill>
                  <a:srgbClr val="FFFFFF"/>
                </a:solidFill>
              </a:rPr>
              <a:pPr/>
              <a:t>‹#›</a:t>
            </a:fld>
            <a:endParaRPr lang="ko-KR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80255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AA6BF5-8CE2-4E3B-97F9-8C28638D331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2016-10-25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81643F-8EF6-4580-A8AF-486645E199D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D:\ptone 2010\연세대학교 08\시안\jpeg\sub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그룹 8"/>
            <p:cNvGrpSpPr>
              <a:grpSpLocks/>
            </p:cNvGrpSpPr>
            <p:nvPr userDrawn="1"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5" name="그림 33" descr="농업연수원-06.png"/>
              <p:cNvPicPr>
                <a:picLocks noChangeAspect="1"/>
              </p:cNvPicPr>
              <p:nvPr/>
            </p:nvPicPr>
            <p:blipFill>
              <a:blip r:embed="rId3">
                <a:lum bright="-10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9144000" cy="685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Picture 5" descr="D:\ptone 2010\연세대학교 08\png\big logo2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5324" b="27238"/>
              <a:stretch>
                <a:fillRect/>
              </a:stretch>
            </p:blipFill>
            <p:spPr bwMode="auto">
              <a:xfrm>
                <a:off x="5715008" y="3000372"/>
                <a:ext cx="3428992" cy="3857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" name="그림 33" descr="농업연수원-06.png"/>
          <p:cNvPicPr>
            <a:picLocks noChangeAspect="1"/>
          </p:cNvPicPr>
          <p:nvPr userDrawn="1"/>
        </p:nvPicPr>
        <p:blipFill>
          <a:blip r:embed="rId3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7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D097AC6-EFB5-49EC-BB91-9EB083158C9D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71641"/>
      </p:ext>
    </p:extLst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54868"/>
      </p:ext>
    </p:extLst>
  </p:cSld>
  <p:clrMapOvr>
    <a:masterClrMapping/>
  </p:clrMapOvr>
  <p:transition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493681"/>
      </p:ext>
    </p:extLst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35257"/>
      </p:ext>
    </p:extLst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494398"/>
      </p:ext>
    </p:extLst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28065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26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7" r:id="rId3"/>
    <p:sldLayoutId id="2147483692" r:id="rId4"/>
    <p:sldLayoutId id="2147483693" r:id="rId5"/>
    <p:sldLayoutId id="2147483694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50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95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47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emf"/><Relationship Id="rId10" Type="http://schemas.openxmlformats.org/officeDocument/2006/relationships/image" Target="../media/image29.png"/><Relationship Id="rId4" Type="http://schemas.openxmlformats.org/officeDocument/2006/relationships/image" Target="../media/image23.emf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61.png"/><Relationship Id="rId4" Type="http://schemas.microsoft.com/office/2007/relationships/hdphoto" Target="../media/hdphoto1.wdp"/><Relationship Id="rId9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6.jpeg"/><Relationship Id="rId7" Type="http://schemas.openxmlformats.org/officeDocument/2006/relationships/image" Target="../media/image69.jpg"/><Relationship Id="rId12" Type="http://schemas.openxmlformats.org/officeDocument/2006/relationships/image" Target="../media/image74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11" Type="http://schemas.openxmlformats.org/officeDocument/2006/relationships/image" Target="../media/image73.png"/><Relationship Id="rId5" Type="http://schemas.openxmlformats.org/officeDocument/2006/relationships/hyperlink" Target="http://hayinstyle.com/2013/12/" TargetMode="External"/><Relationship Id="rId10" Type="http://schemas.openxmlformats.org/officeDocument/2006/relationships/image" Target="../media/image72.png"/><Relationship Id="rId4" Type="http://schemas.openxmlformats.org/officeDocument/2006/relationships/image" Target="../media/image67.jpg"/><Relationship Id="rId9" Type="http://schemas.openxmlformats.org/officeDocument/2006/relationships/image" Target="../media/image7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2.emf"/><Relationship Id="rId4" Type="http://schemas.openxmlformats.org/officeDocument/2006/relationships/image" Target="../media/image1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476" y="1811712"/>
            <a:ext cx="52925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26186" y="4029319"/>
            <a:ext cx="217224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 smtClean="0"/>
              <a:t>2016. 10. 25</a:t>
            </a:r>
            <a:endParaRPr lang="ko-KR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26186" y="5895767"/>
            <a:ext cx="374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8476" y="81821"/>
            <a:ext cx="6653764" cy="862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0" y="2155335"/>
            <a:ext cx="9144000" cy="1281083"/>
          </a:xfrm>
          <a:prstGeom prst="rect">
            <a:avLst/>
          </a:prstGeom>
          <a:solidFill>
            <a:srgbClr val="004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240205"/>
            <a:ext cx="914400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Adaptation Technology of Infrastructure under Climate 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362" y="1367830"/>
            <a:ext cx="860863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World Conference on climate Change</a:t>
            </a:r>
          </a:p>
          <a:p>
            <a:pPr algn="r"/>
            <a:r>
              <a:rPr lang="en-US" altLang="ko-KR" sz="20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October 24-26, 2016 Valencia, Spain</a:t>
            </a:r>
            <a:endParaRPr lang="ko-KR" altLang="en-US" sz="20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0" t="4204" r="33948" b="88972"/>
          <a:stretch/>
        </p:blipFill>
        <p:spPr bwMode="auto">
          <a:xfrm>
            <a:off x="78476" y="80232"/>
            <a:ext cx="2808312" cy="46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82940" y="5372547"/>
            <a:ext cx="5401018" cy="104644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800" b="1" dirty="0" err="1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Jeong</a:t>
            </a:r>
            <a:r>
              <a:rPr lang="en-US" altLang="ko-KR" sz="28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, </a:t>
            </a:r>
            <a:r>
              <a:rPr lang="en-US" altLang="ko-KR" sz="2800" b="1" dirty="0" err="1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Snagseom</a:t>
            </a:r>
            <a:r>
              <a:rPr lang="en-US" altLang="ko-KR" sz="28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2800" b="1" dirty="0" err="1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Ph.D</a:t>
            </a:r>
            <a:endParaRPr lang="en-US" altLang="ko-KR" sz="2800" b="1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r>
              <a:rPr lang="en-US" altLang="ko-KR" sz="20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Director </a:t>
            </a:r>
            <a:r>
              <a:rPr lang="en-US" altLang="ko-KR" sz="20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of GIT4CC</a:t>
            </a:r>
          </a:p>
          <a:p>
            <a:r>
              <a:rPr lang="en-US" altLang="ko-KR" sz="20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Professor of CEE, </a:t>
            </a:r>
            <a:r>
              <a:rPr lang="en-US" altLang="ko-KR" sz="2000" b="1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Yonsei</a:t>
            </a:r>
            <a:r>
              <a:rPr lang="en-US" altLang="ko-KR" sz="20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University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789" y="91704"/>
            <a:ext cx="1811644" cy="45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spect="1"/>
          </p:cNvSpPr>
          <p:nvPr/>
        </p:nvSpPr>
        <p:spPr>
          <a:xfrm>
            <a:off x="4376365" y="2752601"/>
            <a:ext cx="4426397" cy="2631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ko-KR" altLang="en-US" sz="2200" b="1" dirty="0"/>
          </a:p>
        </p:txBody>
      </p:sp>
      <p:sp>
        <p:nvSpPr>
          <p:cNvPr id="6" name="직사각형 5"/>
          <p:cNvSpPr/>
          <p:nvPr/>
        </p:nvSpPr>
        <p:spPr>
          <a:xfrm>
            <a:off x="4230762" y="5384091"/>
            <a:ext cx="4430079" cy="925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72" r="58251" b="12978"/>
          <a:stretch/>
        </p:blipFill>
        <p:spPr>
          <a:xfrm>
            <a:off x="-1587" y="40314"/>
            <a:ext cx="3817503" cy="280831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42355" y="3024747"/>
            <a:ext cx="3768499" cy="3255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>
            <a:spLocks noChangeAspect="1"/>
          </p:cNvSpPr>
          <p:nvPr/>
        </p:nvSpPr>
        <p:spPr>
          <a:xfrm>
            <a:off x="2015716" y="2752925"/>
            <a:ext cx="7126697" cy="29003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Introduction of GIT4CC</a:t>
            </a:r>
            <a:endParaRPr lang="en-US" altLang="ko-KR" sz="32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Climate </a:t>
            </a:r>
            <a:r>
              <a:rPr lang="en-US" altLang="ko-KR" sz="3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Change-induced Geo-disaster</a:t>
            </a:r>
          </a:p>
          <a:p>
            <a:pPr>
              <a:lnSpc>
                <a:spcPct val="200000"/>
              </a:lnSpc>
            </a:pPr>
            <a:r>
              <a:rPr lang="en-US" altLang="ko-KR" sz="3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Conclusions</a:t>
            </a:r>
            <a:endParaRPr lang="en-US" altLang="ko-KR" sz="32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285008" y="3154969"/>
            <a:ext cx="836108" cy="439372"/>
            <a:chOff x="4060325" y="2790396"/>
            <a:chExt cx="804153" cy="422580"/>
          </a:xfrm>
        </p:grpSpPr>
        <p:sp>
          <p:nvSpPr>
            <p:cNvPr id="5" name="직사각형 4"/>
            <p:cNvSpPr/>
            <p:nvPr/>
          </p:nvSpPr>
          <p:spPr>
            <a:xfrm>
              <a:off x="4282381" y="2852936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Cambria Math" panose="02040503050406030204" pitchFamily="18" charset="0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060325" y="2790396"/>
              <a:ext cx="804153" cy="37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2400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I</a:t>
              </a:r>
              <a:endParaRPr lang="ko-KR" altLang="en-US" sz="24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285008" y="4133468"/>
            <a:ext cx="836108" cy="418430"/>
            <a:chOff x="4060325" y="3419203"/>
            <a:chExt cx="804153" cy="402438"/>
          </a:xfrm>
        </p:grpSpPr>
        <p:sp>
          <p:nvSpPr>
            <p:cNvPr id="8" name="직사각형 7"/>
            <p:cNvSpPr/>
            <p:nvPr/>
          </p:nvSpPr>
          <p:spPr>
            <a:xfrm>
              <a:off x="4282381" y="3461601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latin typeface="Cambria Math" panose="02040503050406030204" pitchFamily="18" charset="0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060325" y="3419203"/>
              <a:ext cx="804153" cy="37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2400" dirty="0" smtClean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II</a:t>
              </a:r>
              <a:endParaRPr lang="ko-KR" altLang="en-US" sz="24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1285007" y="5049985"/>
            <a:ext cx="836108" cy="454102"/>
            <a:chOff x="4060325" y="3993559"/>
            <a:chExt cx="804153" cy="436747"/>
          </a:xfrm>
        </p:grpSpPr>
        <p:sp>
          <p:nvSpPr>
            <p:cNvPr id="12" name="직사각형 11"/>
            <p:cNvSpPr/>
            <p:nvPr/>
          </p:nvSpPr>
          <p:spPr>
            <a:xfrm>
              <a:off x="4282381" y="4070266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latin typeface="Cambria Math" panose="02040503050406030204" pitchFamily="18" charset="0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060325" y="3993559"/>
              <a:ext cx="804153" cy="373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2400" dirty="0" smtClean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III</a:t>
              </a:r>
              <a:endParaRPr lang="ko-KR" altLang="en-US" sz="24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54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씨아이알\04\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2275399"/>
            <a:ext cx="810701" cy="8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958243" y="2243038"/>
            <a:ext cx="769441" cy="92333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itchFamily="18" charset="-127"/>
                <a:ea typeface="-웹윤고딕130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6000" dirty="0" smtClean="0">
                <a:solidFill>
                  <a:schemeClr val="bg1"/>
                </a:solidFill>
                <a:latin typeface="-윤명조240" panose="02030504000101010101" pitchFamily="18" charset="-127"/>
                <a:ea typeface="-윤명조240" panose="02030504000101010101" pitchFamily="18" charset="-127"/>
              </a:rPr>
              <a:t>Ⅰ</a:t>
            </a:r>
            <a:endParaRPr lang="ko-KR" altLang="en-US" sz="6000" dirty="0">
              <a:solidFill>
                <a:schemeClr val="bg1"/>
              </a:solidFill>
              <a:latin typeface="-윤명조240" panose="02030504000101010101" pitchFamily="18" charset="-127"/>
              <a:ea typeface="-윤명조240" panose="02030504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891394" y="2335371"/>
            <a:ext cx="6796028" cy="73866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4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334C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b="1" dirty="0" smtClean="0">
                <a:latin typeface="+mn-ea"/>
                <a:ea typeface="+mn-ea"/>
              </a:rPr>
              <a:t>Introduction of GIT4CC</a:t>
            </a:r>
            <a:endParaRPr lang="en-US" altLang="ko-KR" b="1" dirty="0">
              <a:latin typeface="+mn-ea"/>
              <a:ea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830949" y="3992817"/>
            <a:ext cx="7133538" cy="446276"/>
            <a:chOff x="1888100" y="3995797"/>
            <a:chExt cx="7133538" cy="446276"/>
          </a:xfrm>
        </p:grpSpPr>
        <p:sp>
          <p:nvSpPr>
            <p:cNvPr id="11" name="제목 1"/>
            <p:cNvSpPr txBox="1">
              <a:spLocks/>
            </p:cNvSpPr>
            <p:nvPr/>
          </p:nvSpPr>
          <p:spPr>
            <a:xfrm>
              <a:off x="1888100" y="3995797"/>
              <a:ext cx="365383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2</a:t>
              </a:r>
              <a:r>
                <a:rPr lang="en-US" altLang="ko-KR" sz="2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324601" y="3995797"/>
              <a:ext cx="6697037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Objectives</a:t>
              </a:r>
              <a:endParaRPr lang="en-US" altLang="ko-KR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830949" y="3447976"/>
            <a:ext cx="3209103" cy="446276"/>
            <a:chOff x="1888099" y="3409876"/>
            <a:chExt cx="3209103" cy="446276"/>
          </a:xfrm>
        </p:grpSpPr>
        <p:sp>
          <p:nvSpPr>
            <p:cNvPr id="21" name="제목 1"/>
            <p:cNvSpPr txBox="1">
              <a:spLocks/>
            </p:cNvSpPr>
            <p:nvPr/>
          </p:nvSpPr>
          <p:spPr>
            <a:xfrm>
              <a:off x="1888099" y="3409876"/>
              <a:ext cx="365383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1</a:t>
              </a:r>
              <a:r>
                <a:rPr lang="en-US" altLang="ko-KR" sz="2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2" name="제목 1"/>
            <p:cNvSpPr txBox="1">
              <a:spLocks/>
            </p:cNvSpPr>
            <p:nvPr/>
          </p:nvSpPr>
          <p:spPr>
            <a:xfrm>
              <a:off x="2317698" y="3409876"/>
              <a:ext cx="27795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Introduction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830949" y="4537658"/>
            <a:ext cx="6217325" cy="446276"/>
            <a:chOff x="1897717" y="4536080"/>
            <a:chExt cx="6217325" cy="446276"/>
          </a:xfrm>
        </p:grpSpPr>
        <p:sp>
          <p:nvSpPr>
            <p:cNvPr id="12" name="제목 1"/>
            <p:cNvSpPr txBox="1">
              <a:spLocks/>
            </p:cNvSpPr>
            <p:nvPr/>
          </p:nvSpPr>
          <p:spPr>
            <a:xfrm>
              <a:off x="1897717" y="4536080"/>
              <a:ext cx="35447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3.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3" name="제목 1"/>
            <p:cNvSpPr txBox="1">
              <a:spLocks/>
            </p:cNvSpPr>
            <p:nvPr/>
          </p:nvSpPr>
          <p:spPr>
            <a:xfrm>
              <a:off x="2324602" y="4536080"/>
              <a:ext cx="5790440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Study Areas</a:t>
              </a:r>
              <a:endParaRPr lang="ko-KR" altLang="en-US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872839" y="5134737"/>
            <a:ext cx="6875625" cy="446276"/>
            <a:chOff x="1939607" y="4536080"/>
            <a:chExt cx="6875625" cy="446276"/>
          </a:xfrm>
        </p:grpSpPr>
        <p:sp>
          <p:nvSpPr>
            <p:cNvPr id="20" name="제목 1"/>
            <p:cNvSpPr txBox="1">
              <a:spLocks/>
            </p:cNvSpPr>
            <p:nvPr/>
          </p:nvSpPr>
          <p:spPr>
            <a:xfrm>
              <a:off x="1939607" y="4536080"/>
              <a:ext cx="31258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4.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4" name="제목 1"/>
            <p:cNvSpPr txBox="1">
              <a:spLocks/>
            </p:cNvSpPr>
            <p:nvPr/>
          </p:nvSpPr>
          <p:spPr>
            <a:xfrm>
              <a:off x="2324602" y="4536080"/>
              <a:ext cx="6490630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Flow chart of research collaboration</a:t>
              </a:r>
              <a:endParaRPr lang="ko-KR" altLang="en-US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46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942" y="1048324"/>
            <a:ext cx="4530944" cy="35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04478" y="129422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503" y="346084"/>
            <a:ext cx="2122248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Introduction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5440" y="1020779"/>
            <a:ext cx="2410051" cy="185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1409" y="3007957"/>
            <a:ext cx="2444141" cy="19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직사각형 39"/>
          <p:cNvSpPr/>
          <p:nvPr/>
        </p:nvSpPr>
        <p:spPr>
          <a:xfrm rot="5400000">
            <a:off x="7837030" y="831999"/>
            <a:ext cx="422286" cy="1548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en-US" altLang="ko-KR" sz="2400" b="1" dirty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Warming</a:t>
            </a:r>
            <a:endParaRPr lang="ko-KR" altLang="en-US" sz="2400" b="1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아래쪽 화살표 40"/>
          <p:cNvSpPr/>
          <p:nvPr/>
        </p:nvSpPr>
        <p:spPr>
          <a:xfrm>
            <a:off x="7766649" y="2098856"/>
            <a:ext cx="563048" cy="985334"/>
          </a:xfrm>
          <a:prstGeom prst="downArrow">
            <a:avLst/>
          </a:prstGeom>
          <a:gradFill>
            <a:gsLst>
              <a:gs pos="100000">
                <a:srgbClr val="C00000">
                  <a:alpha val="85000"/>
                </a:srgbClr>
              </a:gs>
              <a:gs pos="40000">
                <a:schemeClr val="accent6">
                  <a:lumMod val="60000"/>
                  <a:lumOff val="40000"/>
                  <a:alpha val="85000"/>
                </a:schemeClr>
              </a:gs>
              <a:gs pos="0">
                <a:schemeClr val="bg1">
                  <a:lumMod val="95000"/>
                  <a:alpha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500" dirty="0">
              <a:solidFill>
                <a:prstClr val="white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 rot="5400000">
            <a:off x="7857403" y="2571150"/>
            <a:ext cx="351905" cy="2363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altLang="ko-KR" sz="2400" b="1" dirty="0">
                <a:ln w="12700" cmpd="sng">
                  <a:solidFill>
                    <a:srgbClr val="FFFFFF"/>
                  </a:solidFill>
                  <a:prstDash val="solid"/>
                </a:ln>
                <a:solidFill>
                  <a:srgbClr val="0099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Rainfall increase</a:t>
            </a:r>
            <a:endParaRPr lang="ko-KR" altLang="en-US" sz="2400" b="1" dirty="0">
              <a:ln w="12700" cmpd="sng">
                <a:solidFill>
                  <a:srgbClr val="FFFFFF"/>
                </a:solidFill>
                <a:prstDash val="solid"/>
              </a:ln>
              <a:solidFill>
                <a:srgbClr val="0099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" name="Picture 6" descr="http://cfile29.uf.tistory.com/original/12432B354E2F9DE333C30D"/>
          <p:cNvPicPr>
            <a:picLocks noChangeAspect="1" noChangeArrowheads="1"/>
          </p:cNvPicPr>
          <p:nvPr/>
        </p:nvPicPr>
        <p:blipFill>
          <a:blip r:embed="rId5" cstate="print"/>
          <a:srcRect t="22181"/>
          <a:stretch>
            <a:fillRect/>
          </a:stretch>
        </p:blipFill>
        <p:spPr bwMode="auto">
          <a:xfrm>
            <a:off x="7231352" y="5064720"/>
            <a:ext cx="1829906" cy="1793280"/>
          </a:xfrm>
          <a:prstGeom prst="rect">
            <a:avLst/>
          </a:prstGeom>
          <a:noFill/>
        </p:spPr>
      </p:pic>
      <p:pic>
        <p:nvPicPr>
          <p:cNvPr id="44" name="Picture 5" descr="http://www.cmcmags.com/blue_arrow7.gif"/>
          <p:cNvPicPr>
            <a:picLocks noChangeAspect="1" noChangeArrowheads="1"/>
          </p:cNvPicPr>
          <p:nvPr/>
        </p:nvPicPr>
        <p:blipFill>
          <a:blip r:embed="rId6" cstate="print">
            <a:lum bright="9000"/>
          </a:blip>
          <a:srcRect/>
          <a:stretch>
            <a:fillRect/>
          </a:stretch>
        </p:blipFill>
        <p:spPr bwMode="auto">
          <a:xfrm rot="20449013">
            <a:off x="6815794" y="4176590"/>
            <a:ext cx="1559632" cy="1330190"/>
          </a:xfrm>
          <a:prstGeom prst="rect">
            <a:avLst/>
          </a:prstGeom>
          <a:noFill/>
        </p:spPr>
      </p:pic>
      <p:cxnSp>
        <p:nvCxnSpPr>
          <p:cNvPr id="45" name="직선 연결선 44"/>
          <p:cNvCxnSpPr/>
          <p:nvPr/>
        </p:nvCxnSpPr>
        <p:spPr>
          <a:xfrm flipV="1">
            <a:off x="5303314" y="1465427"/>
            <a:ext cx="1928147" cy="563048"/>
          </a:xfrm>
          <a:prstGeom prst="line">
            <a:avLst/>
          </a:prstGeom>
          <a:ln>
            <a:solidFill>
              <a:srgbClr val="C0000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 flipV="1">
            <a:off x="5275345" y="3788001"/>
            <a:ext cx="1928257" cy="457477"/>
          </a:xfrm>
          <a:prstGeom prst="line">
            <a:avLst/>
          </a:prstGeom>
          <a:ln>
            <a:solidFill>
              <a:srgbClr val="0070C0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90467" y="3117562"/>
            <a:ext cx="1408105" cy="240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240" b="1" dirty="0">
                <a:solidFill>
                  <a:srgbClr val="C00000"/>
                </a:solidFill>
                <a:effectLst>
                  <a:glow rad="177800">
                    <a:schemeClr val="bg1"/>
                  </a:glow>
                </a:effectLst>
                <a:latin typeface="Tahoma" pitchFamily="34" charset="0"/>
                <a:cs typeface="Tahoma" pitchFamily="34" charset="0"/>
              </a:rPr>
              <a:t>South Korea</a:t>
            </a:r>
            <a:endParaRPr lang="ko-KR" altLang="en-US" sz="2240" b="1" dirty="0">
              <a:solidFill>
                <a:srgbClr val="C00000"/>
              </a:solidFill>
              <a:effectLst>
                <a:glow rad="177800">
                  <a:schemeClr val="bg1"/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1" name="Picture 3" descr="C:\Documents and Settings\Junghwan Kim\바탕 화면\기후변화와 공공복지\우면산 사진\1.jpg"/>
          <p:cNvPicPr>
            <a:picLocks noChangeAspect="1" noChangeArrowheads="1"/>
          </p:cNvPicPr>
          <p:nvPr/>
        </p:nvPicPr>
        <p:blipFill rotWithShape="1">
          <a:blip r:embed="rId7" cstate="print"/>
          <a:srcRect t="16343" r="5826"/>
          <a:stretch/>
        </p:blipFill>
        <p:spPr bwMode="auto">
          <a:xfrm>
            <a:off x="130807" y="4095852"/>
            <a:ext cx="4539078" cy="2756698"/>
          </a:xfrm>
          <a:prstGeom prst="rect">
            <a:avLst/>
          </a:prstGeom>
          <a:noFill/>
        </p:spPr>
      </p:pic>
      <p:pic>
        <p:nvPicPr>
          <p:cNvPr id="52" name="Picture 6" descr="D:\Research\2011. 04 ERC\1차년도(2011.9-2012.8)\회의관련\개소식 준비\브로셔\수정\팜플랫사진\호국의 다리 파괴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1"/>
          <a:stretch>
            <a:fillRect/>
          </a:stretch>
        </p:blipFill>
        <p:spPr bwMode="auto">
          <a:xfrm>
            <a:off x="4669885" y="5064720"/>
            <a:ext cx="2561576" cy="1793280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/>
          <p:cNvSpPr/>
          <p:nvPr/>
        </p:nvSpPr>
        <p:spPr>
          <a:xfrm rot="5400000">
            <a:off x="5338505" y="3049000"/>
            <a:ext cx="422286" cy="44340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altLang="ko-KR" sz="336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Infrastructure failure</a:t>
            </a:r>
            <a:endParaRPr lang="ko-KR" altLang="en-US" sz="3360" b="1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837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8503" y="328409"/>
            <a:ext cx="4599785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What is the Infrastructure?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190369"/>
            <a:ext cx="8964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altLang="ko-KR" sz="2400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Infrastructure</a:t>
            </a:r>
            <a:r>
              <a:rPr lang="en-US" altLang="ko-KR" sz="2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refers to structures, systems, and facilities serving the economy of a business, industry, country, city, town, or </a:t>
            </a:r>
            <a:r>
              <a:rPr lang="en-US" altLang="ko-KR" sz="2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area</a:t>
            </a:r>
            <a:r>
              <a:rPr lang="en-US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</a:t>
            </a:r>
            <a:endParaRPr lang="en-US" altLang="ko-KR" sz="2400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sz="24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Infrastructure </a:t>
            </a:r>
            <a:r>
              <a:rPr lang="it-IT" altLang="ko-KR" sz="2400" b="1" dirty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needs to be adapted to the climate change </a:t>
            </a:r>
            <a:r>
              <a:rPr lang="it-IT" altLang="ko-KR" sz="24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through new design, construction, or rehabilitation methods</a:t>
            </a:r>
            <a:r>
              <a:rPr lang="it-IT" altLang="ko-KR" sz="2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</a:t>
            </a:r>
            <a:endParaRPr lang="it-IT" altLang="ko-KR" sz="24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2050" name="Picture 2" descr="Grand Coulee Dam spillwa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29766"/>
            <a:ext cx="3888432" cy="259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392976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02060"/>
                </a:solidFill>
              </a:rPr>
              <a:t>Grand Coulee </a:t>
            </a:r>
            <a:r>
              <a:rPr lang="en-US" altLang="ko-KR" b="1" dirty="0" smtClean="0">
                <a:solidFill>
                  <a:srgbClr val="002060"/>
                </a:solidFill>
              </a:rPr>
              <a:t>Dam, USA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pic>
        <p:nvPicPr>
          <p:cNvPr id="2052" name="Picture 4" descr="Resultado de imagen de 서해대교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47" y="3929766"/>
            <a:ext cx="4065413" cy="259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47047" y="395424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chemeClr val="bg1"/>
                </a:solidFill>
              </a:rPr>
              <a:t>Seohae-daekyo</a:t>
            </a:r>
            <a:r>
              <a:rPr lang="en-US" altLang="ko-KR" b="1" dirty="0" smtClean="0">
                <a:solidFill>
                  <a:schemeClr val="bg1"/>
                </a:solidFill>
              </a:rPr>
              <a:t>, Korea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624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 l="2955" t="5078" r="49063" b="7813"/>
          <a:stretch>
            <a:fillRect/>
          </a:stretch>
        </p:blipFill>
        <p:spPr bwMode="auto">
          <a:xfrm>
            <a:off x="930522" y="1646522"/>
            <a:ext cx="2358207" cy="342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" name="Group 16"/>
          <p:cNvGrpSpPr>
            <a:grpSpLocks noChangeAspect="1"/>
          </p:cNvGrpSpPr>
          <p:nvPr/>
        </p:nvGrpSpPr>
        <p:grpSpPr>
          <a:xfrm>
            <a:off x="3455876" y="1495198"/>
            <a:ext cx="4963478" cy="5023485"/>
            <a:chOff x="3048000" y="1066800"/>
            <a:chExt cx="5506216" cy="553402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27656" t="31055" r="25938" b="10644"/>
            <a:stretch>
              <a:fillRect/>
            </a:stretch>
          </p:blipFill>
          <p:spPr bwMode="auto">
            <a:xfrm>
              <a:off x="3048000" y="1066800"/>
              <a:ext cx="5506216" cy="553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6" name="Straight Connector 9"/>
            <p:cNvCxnSpPr/>
            <p:nvPr/>
          </p:nvCxnSpPr>
          <p:spPr>
            <a:xfrm flipV="1">
              <a:off x="5035550" y="1917700"/>
              <a:ext cx="679450" cy="254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1"/>
            <p:cNvCxnSpPr/>
            <p:nvPr/>
          </p:nvCxnSpPr>
          <p:spPr>
            <a:xfrm flipV="1">
              <a:off x="7705725" y="2057400"/>
              <a:ext cx="746125" cy="17145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13"/>
            <p:cNvCxnSpPr/>
            <p:nvPr/>
          </p:nvCxnSpPr>
          <p:spPr>
            <a:xfrm flipV="1">
              <a:off x="7715250" y="3962400"/>
              <a:ext cx="695325" cy="1143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5"/>
            <p:cNvCxnSpPr/>
            <p:nvPr/>
          </p:nvCxnSpPr>
          <p:spPr>
            <a:xfrm flipV="1">
              <a:off x="4991100" y="3733800"/>
              <a:ext cx="733425" cy="20002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17"/>
            <p:cNvCxnSpPr/>
            <p:nvPr/>
          </p:nvCxnSpPr>
          <p:spPr>
            <a:xfrm flipV="1">
              <a:off x="5029200" y="5572125"/>
              <a:ext cx="685800" cy="12382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19"/>
            <p:cNvCxnSpPr/>
            <p:nvPr/>
          </p:nvCxnSpPr>
          <p:spPr>
            <a:xfrm flipV="1">
              <a:off x="7762875" y="5781675"/>
              <a:ext cx="676275" cy="7620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695448" y="5141006"/>
            <a:ext cx="248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183 weather stations</a:t>
            </a:r>
            <a:endParaRPr lang="ko-KR" altLang="en-US" sz="14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32834" y="6464254"/>
            <a:ext cx="335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kern="0" dirty="0" smtClean="0">
                <a:solidFill>
                  <a:sysClr val="windowText" lastClr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Source: Bae et al., (2015)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517224" y="17898"/>
            <a:ext cx="578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Increasing</a:t>
            </a:r>
            <a:r>
              <a:rPr lang="en-US" altLang="ko-KR" sz="20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2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annual precipitation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41053" y="1312791"/>
            <a:ext cx="248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1910-2005</a:t>
            </a:r>
            <a:endParaRPr lang="ko-KR" altLang="en-US" sz="14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6968" y="543349"/>
            <a:ext cx="7681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+mn-ea"/>
              </a:rPr>
              <a:t>Change of annual precipitation : </a:t>
            </a:r>
            <a:r>
              <a:rPr lang="en-US" altLang="ko-KR" b="1" dirty="0">
                <a:solidFill>
                  <a:srgbClr val="C00000"/>
                </a:solidFill>
                <a:latin typeface="+mn-ea"/>
              </a:rPr>
              <a:t>1,274mm/year</a:t>
            </a:r>
            <a:r>
              <a:rPr lang="en-US" altLang="ko-KR" b="1" dirty="0">
                <a:latin typeface="+mn-ea"/>
              </a:rPr>
              <a:t> to  </a:t>
            </a:r>
            <a:r>
              <a:rPr lang="en-US" altLang="ko-KR" b="1" dirty="0">
                <a:solidFill>
                  <a:srgbClr val="C00000"/>
                </a:solidFill>
                <a:latin typeface="+mn-ea"/>
              </a:rPr>
              <a:t>1,441mm/year (13% increase)</a:t>
            </a:r>
            <a:r>
              <a:rPr lang="en-US" altLang="ko-KR" b="1" dirty="0">
                <a:latin typeface="+mn-ea"/>
              </a:rPr>
              <a:t> during last 10 </a:t>
            </a:r>
            <a:r>
              <a:rPr lang="en-US" altLang="ko-KR" b="1" dirty="0" smtClean="0">
                <a:latin typeface="+mn-ea"/>
              </a:rPr>
              <a:t>years</a:t>
            </a:r>
            <a:endParaRPr lang="en-US" altLang="ko-KR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8426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4"/>
          <p:cNvSpPr>
            <a:spLocks noChangeArrowheads="1"/>
          </p:cNvSpPr>
          <p:nvPr/>
        </p:nvSpPr>
        <p:spPr bwMode="auto">
          <a:xfrm>
            <a:off x="5959946" y="2616293"/>
            <a:ext cx="2919251" cy="3700782"/>
          </a:xfrm>
          <a:prstGeom prst="roundRect">
            <a:avLst>
              <a:gd name="adj" fmla="val 1459"/>
            </a:avLst>
          </a:prstGeom>
          <a:solidFill>
            <a:sysClr val="window" lastClr="FFFFFF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0975" lvl="0" indent="-85725">
              <a:lnSpc>
                <a:spcPct val="120000"/>
              </a:lnSpc>
              <a:spcBef>
                <a:spcPct val="50000"/>
              </a:spcBef>
              <a:buClr>
                <a:srgbClr val="000066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200" b="1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5960585" y="2396436"/>
            <a:ext cx="2919251" cy="267246"/>
          </a:xfrm>
          <a:prstGeom prst="rect">
            <a:avLst/>
          </a:prstGeom>
          <a:solidFill>
            <a:srgbClr val="00578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457200" lvl="0" indent="-457200" algn="ctr">
              <a:buClr>
                <a:srgbClr val="000000"/>
              </a:buClr>
              <a:defRPr/>
            </a:pPr>
            <a:r>
              <a:rPr lang="en-US" altLang="ko-KR" sz="1400" b="1" dirty="0">
                <a:solidFill>
                  <a:srgbClr val="FFFF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Disaster risk increases </a:t>
            </a:r>
            <a:endParaRPr lang="ko-KR" altLang="en-US" sz="1400" b="1" dirty="0">
              <a:solidFill>
                <a:srgbClr val="FFFFF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r="63940" b="13725"/>
          <a:stretch/>
        </p:blipFill>
        <p:spPr bwMode="auto">
          <a:xfrm>
            <a:off x="6030786" y="2757233"/>
            <a:ext cx="1284643" cy="151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4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603" y="3594098"/>
            <a:ext cx="1411312" cy="1080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425" y="4739883"/>
            <a:ext cx="2263507" cy="152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ectangle 6"/>
          <p:cNvSpPr>
            <a:spLocks noChangeArrowheads="1"/>
          </p:cNvSpPr>
          <p:nvPr/>
        </p:nvSpPr>
        <p:spPr bwMode="auto">
          <a:xfrm>
            <a:off x="7652577" y="3352341"/>
            <a:ext cx="890230" cy="262483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Risk assessment</a:t>
            </a:r>
            <a:endParaRPr lang="en-US" altLang="ko-KR" sz="1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6045353" y="4282757"/>
            <a:ext cx="1861668" cy="362174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</a:t>
            </a:r>
            <a:r>
              <a:rPr lang="en-US" altLang="ko-KR" sz="1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igh densities</a:t>
            </a:r>
          </a:p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of </a:t>
            </a:r>
            <a:r>
              <a: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population and property</a:t>
            </a:r>
          </a:p>
        </p:txBody>
      </p:sp>
      <p:sp>
        <p:nvSpPr>
          <p:cNvPr id="67" name="Rectangle 6"/>
          <p:cNvSpPr>
            <a:spLocks noChangeArrowheads="1"/>
          </p:cNvSpPr>
          <p:nvPr/>
        </p:nvSpPr>
        <p:spPr bwMode="auto">
          <a:xfrm>
            <a:off x="6144229" y="6023181"/>
            <a:ext cx="2099898" cy="262483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vl="0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Disaster risk increases 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3148305" y="2607269"/>
            <a:ext cx="2562152" cy="3733351"/>
          </a:xfrm>
          <a:prstGeom prst="roundRect">
            <a:avLst>
              <a:gd name="adj" fmla="val 1459"/>
            </a:avLst>
          </a:prstGeom>
          <a:solidFill>
            <a:sysClr val="window" lastClr="FFFFFF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0975" lvl="0" indent="-85725">
              <a:lnSpc>
                <a:spcPct val="120000"/>
              </a:lnSpc>
              <a:spcBef>
                <a:spcPct val="50000"/>
              </a:spcBef>
              <a:buClr>
                <a:srgbClr val="000066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200" b="1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3148818" y="2396436"/>
            <a:ext cx="2562152" cy="290953"/>
          </a:xfrm>
          <a:prstGeom prst="rect">
            <a:avLst/>
          </a:prstGeom>
          <a:solidFill>
            <a:srgbClr val="00578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457200" lvl="0" indent="-457200" algn="ctr">
              <a:buClr>
                <a:srgbClr val="000000"/>
              </a:buClr>
              <a:defRPr/>
            </a:pPr>
            <a:r>
              <a:rPr lang="en-US" altLang="ko-KR" sz="1400" b="1" dirty="0">
                <a:solidFill>
                  <a:srgbClr val="FFFF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Increased </a:t>
            </a:r>
            <a:r>
              <a:rPr lang="en-US" altLang="ko-KR" sz="1400" b="1" dirty="0" smtClean="0">
                <a:solidFill>
                  <a:srgbClr val="FFFF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runoff</a:t>
            </a:r>
            <a:endParaRPr lang="en-US" altLang="ko-KR" sz="1400" b="1" dirty="0">
              <a:solidFill>
                <a:srgbClr val="FFFFF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27467" r="60001" b="27734"/>
          <a:stretch/>
        </p:blipFill>
        <p:spPr bwMode="auto">
          <a:xfrm>
            <a:off x="3234848" y="2819118"/>
            <a:ext cx="1675727" cy="137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0" t="27467" r="22083" b="27734"/>
          <a:stretch/>
        </p:blipFill>
        <p:spPr bwMode="auto">
          <a:xfrm>
            <a:off x="3773233" y="4358392"/>
            <a:ext cx="1688455" cy="137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86" descr="arrow00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3861373" flipH="1">
            <a:off x="3241024" y="4335648"/>
            <a:ext cx="610218" cy="182398"/>
          </a:xfrm>
          <a:prstGeom prst="rect">
            <a:avLst/>
          </a:prstGeom>
          <a:noFill/>
        </p:spPr>
      </p:pic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3871465" y="2859362"/>
            <a:ext cx="1007826" cy="225522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1962</a:t>
            </a:r>
            <a:endParaRPr lang="en-US" altLang="ko-KR" sz="1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3311860" y="6065199"/>
            <a:ext cx="2413450" cy="28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 latinLnBrk="0">
              <a:lnSpc>
                <a:spcPct val="100000"/>
              </a:lnSpc>
              <a:buFont typeface="굴림" pitchFamily="50" charset="-127"/>
              <a:buNone/>
            </a:pPr>
            <a:r>
              <a:rPr lang="en-US" altLang="ko-KR" sz="11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(Seoul city hall,</a:t>
            </a:r>
            <a:r>
              <a:rPr lang="ko-KR" altLang="en-US" sz="11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1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2013)</a:t>
            </a:r>
            <a:endParaRPr lang="en-US" altLang="ko-KR" sz="11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254571" y="2639062"/>
            <a:ext cx="2826736" cy="3701558"/>
          </a:xfrm>
          <a:prstGeom prst="roundRect">
            <a:avLst>
              <a:gd name="adj" fmla="val 1459"/>
            </a:avLst>
          </a:prstGeom>
          <a:solidFill>
            <a:sysClr val="window" lastClr="FFFFFF"/>
          </a:solidFill>
          <a:ln w="9525" algn="ctr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0975" lvl="0" indent="-85725">
              <a:lnSpc>
                <a:spcPct val="120000"/>
              </a:lnSpc>
              <a:spcBef>
                <a:spcPct val="50000"/>
              </a:spcBef>
              <a:buClr>
                <a:srgbClr val="000066"/>
              </a:buClr>
              <a:buSzPct val="80000"/>
              <a:buFont typeface="Wingdings" pitchFamily="2" charset="2"/>
              <a:buChar char="§"/>
              <a:defRPr/>
            </a:pPr>
            <a:endParaRPr lang="en-US" altLang="ko-KR" sz="1200" b="1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8" name="직사각형 27"/>
          <p:cNvSpPr/>
          <p:nvPr/>
        </p:nvSpPr>
        <p:spPr bwMode="auto">
          <a:xfrm>
            <a:off x="255188" y="2396436"/>
            <a:ext cx="2826736" cy="297727"/>
          </a:xfrm>
          <a:prstGeom prst="rect">
            <a:avLst/>
          </a:prstGeom>
          <a:solidFill>
            <a:srgbClr val="00578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457200" lvl="0" indent="-457200" algn="ctr">
              <a:buClr>
                <a:srgbClr val="000000"/>
              </a:buClr>
              <a:defRPr/>
            </a:pPr>
            <a:r>
              <a:rPr lang="en-US" altLang="ko-KR" sz="1400" b="1" dirty="0" smtClean="0">
                <a:solidFill>
                  <a:srgbClr val="FFFF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Increase in frequency </a:t>
            </a:r>
            <a:r>
              <a:rPr lang="en-US" altLang="ko-KR" sz="1400" b="1" dirty="0">
                <a:solidFill>
                  <a:srgbClr val="FFFF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and intensity</a:t>
            </a:r>
            <a:endParaRPr kumimoji="1" lang="ko-KR" altLang="en-US" sz="1400" b="1" i="0" u="none" strike="noStrike" kern="1200" cap="none" normalizeH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709989" y="6088450"/>
            <a:ext cx="767388" cy="170742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rgbClr val="FF9933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2010</a:t>
            </a:r>
            <a:r>
              <a:rPr kumimoji="0" lang="ko-KR" altLang="en-US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rgbClr val="FF9933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년</a:t>
            </a:r>
            <a:endParaRPr kumimoji="0" lang="en-US" altLang="ko-KR" sz="11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glow rad="63500">
                  <a:srgbClr val="FF9933">
                    <a:satMod val="175000"/>
                    <a:alpha val="40000"/>
                  </a:srgbClr>
                </a:glow>
              </a:effectLst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41" name="_x33586408" descr="EMB00000a302d90"/>
          <p:cNvPicPr>
            <a:picLocks noChangeAspect="1" noChangeArrowheads="1"/>
          </p:cNvPicPr>
          <p:nvPr/>
        </p:nvPicPr>
        <p:blipFill>
          <a:blip r:embed="rId8" cstate="print"/>
          <a:srcRect l="3607" t="35039" b="34647"/>
          <a:stretch>
            <a:fillRect/>
          </a:stretch>
        </p:blipFill>
        <p:spPr bwMode="auto">
          <a:xfrm>
            <a:off x="273356" y="5527481"/>
            <a:ext cx="1509388" cy="71325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_x33694848" descr="EMB00000a302d90"/>
          <p:cNvPicPr>
            <a:picLocks noChangeArrowheads="1"/>
          </p:cNvPicPr>
          <p:nvPr/>
        </p:nvPicPr>
        <p:blipFill>
          <a:blip r:embed="rId8" cstate="print"/>
          <a:srcRect l="3467" t="67073" b="2251"/>
          <a:stretch>
            <a:fillRect/>
          </a:stretch>
        </p:blipFill>
        <p:spPr bwMode="auto">
          <a:xfrm>
            <a:off x="311869" y="4781890"/>
            <a:ext cx="1457087" cy="71434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Rectangle 17"/>
          <p:cNvSpPr>
            <a:spLocks noChangeArrowheads="1"/>
          </p:cNvSpPr>
          <p:nvPr/>
        </p:nvSpPr>
        <p:spPr bwMode="auto">
          <a:xfrm>
            <a:off x="377996" y="5509640"/>
            <a:ext cx="2259936" cy="193242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  <a:miter lim="800000"/>
            <a:headEnd/>
            <a:tailEnd/>
          </a:ln>
        </p:spPr>
        <p:txBody>
          <a:bodyPr wrap="none"/>
          <a:lstStyle/>
          <a:p>
            <a:pPr latinLnBrk="0">
              <a:buFont typeface="굴림" pitchFamily="50" charset="-127"/>
              <a:buNone/>
              <a:defRPr/>
            </a:pPr>
            <a:r>
              <a:rPr lang="en-US" altLang="ko-KR" sz="11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Over 80mm/day</a:t>
            </a:r>
            <a:endParaRPr lang="en-US" altLang="ko-KR" sz="11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4" name="타원 17"/>
          <p:cNvSpPr>
            <a:spLocks noChangeArrowheads="1"/>
          </p:cNvSpPr>
          <p:nvPr/>
        </p:nvSpPr>
        <p:spPr bwMode="auto">
          <a:xfrm rot="20965560">
            <a:off x="1184428" y="5765234"/>
            <a:ext cx="607730" cy="341973"/>
          </a:xfrm>
          <a:prstGeom prst="ellipse">
            <a:avLst/>
          </a:prstGeom>
          <a:noFill/>
          <a:ln w="1905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457200" indent="-457200"/>
            <a:endParaRPr lang="ko-KR" altLang="en-US" b="1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9" name="타원 18"/>
          <p:cNvSpPr>
            <a:spLocks noChangeArrowheads="1"/>
          </p:cNvSpPr>
          <p:nvPr/>
        </p:nvSpPr>
        <p:spPr bwMode="auto">
          <a:xfrm rot="21174514">
            <a:off x="1161228" y="4856588"/>
            <a:ext cx="627604" cy="519351"/>
          </a:xfrm>
          <a:prstGeom prst="ellipse">
            <a:avLst/>
          </a:prstGeom>
          <a:noFill/>
          <a:ln w="1905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marL="457200" indent="-457200"/>
            <a:endParaRPr lang="ko-KR" altLang="en-US" b="1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" t="15022" r="30193" b="40946"/>
          <a:stretch/>
        </p:blipFill>
        <p:spPr bwMode="auto">
          <a:xfrm>
            <a:off x="1406268" y="3794225"/>
            <a:ext cx="1642068" cy="1041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" t="10123" r="4920" b="26476"/>
          <a:stretch/>
        </p:blipFill>
        <p:spPr bwMode="auto">
          <a:xfrm>
            <a:off x="302120" y="2765946"/>
            <a:ext cx="1482948" cy="99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86" descr="arrow00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3861373" flipH="1">
            <a:off x="887749" y="3912791"/>
            <a:ext cx="710374" cy="219106"/>
          </a:xfrm>
          <a:prstGeom prst="rect">
            <a:avLst/>
          </a:prstGeom>
          <a:noFill/>
        </p:spPr>
      </p:pic>
      <p:pic>
        <p:nvPicPr>
          <p:cNvPr id="30" name="Picture 286" descr="arrow00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312800" flipH="1" flipV="1">
            <a:off x="1861640" y="4838051"/>
            <a:ext cx="702256" cy="221639"/>
          </a:xfrm>
          <a:prstGeom prst="rect">
            <a:avLst/>
          </a:prstGeom>
          <a:noFill/>
        </p:spPr>
      </p:pic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1676745" y="5058228"/>
            <a:ext cx="1514766" cy="505663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Urban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</a:t>
            </a:r>
            <a:endParaRPr lang="en-US" altLang="ko-KR" sz="1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456000" y="3414775"/>
            <a:ext cx="1531592" cy="262537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Urban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heat island effect</a:t>
            </a:r>
            <a:endParaRPr lang="en-US" altLang="ko-KR" sz="1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8" name="Rectangle 6"/>
          <p:cNvSpPr>
            <a:spLocks noChangeArrowheads="1"/>
          </p:cNvSpPr>
          <p:nvPr/>
        </p:nvSpPr>
        <p:spPr bwMode="auto">
          <a:xfrm>
            <a:off x="3861964" y="4191122"/>
            <a:ext cx="717600" cy="225522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vl="0"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Increased runoff </a:t>
            </a:r>
          </a:p>
        </p:txBody>
      </p:sp>
      <p:sp>
        <p:nvSpPr>
          <p:cNvPr id="69" name="Rectangle 6"/>
          <p:cNvSpPr>
            <a:spLocks noChangeArrowheads="1"/>
          </p:cNvSpPr>
          <p:nvPr/>
        </p:nvSpPr>
        <p:spPr bwMode="auto">
          <a:xfrm>
            <a:off x="4416758" y="4428994"/>
            <a:ext cx="1007826" cy="225522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2010</a:t>
            </a:r>
            <a:endParaRPr lang="en-US" altLang="ko-KR" sz="1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39" name="Picture 3" descr="C:\Documents and Settings\Administrator\바탕 화면\청담3차\화살표 copy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6200000">
            <a:off x="3654608" y="4108800"/>
            <a:ext cx="4083729" cy="62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228207" y="356272"/>
            <a:ext cx="907300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Urban disaster risk due to urbanization</a:t>
            </a:r>
            <a:endParaRPr lang="en-US" altLang="ko-KR" sz="2000" b="1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623888" indent="-2603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n-US" altLang="ko-KR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</a:t>
            </a:r>
            <a:r>
              <a:rPr lang="ko-KR" altLang="en-US" b="1" dirty="0" smtClean="0">
                <a:solidFill>
                  <a:srgbClr val="E46C0A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(increases of frequency and intensity)</a:t>
            </a:r>
          </a:p>
          <a:p>
            <a:pPr marL="623888" indent="-2603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n-US" altLang="ko-KR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Increased runoff</a:t>
            </a:r>
            <a:r>
              <a:rPr lang="en-US" altLang="ko-KR" b="1" dirty="0" smtClean="0">
                <a:solidFill>
                  <a:srgbClr val="E46C0A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and reducing arrival time</a:t>
            </a:r>
            <a:endParaRPr lang="en-US" altLang="ko-KR" b="1" dirty="0" smtClean="0">
              <a:solidFill>
                <a:srgbClr val="E46C0A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623888" indent="-2603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  <a:tabLst>
                <a:tab pos="990600" algn="l"/>
              </a:tabLst>
            </a:pPr>
            <a:r>
              <a:rPr lang="en-US" altLang="ko-KR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Disaster risk increases</a:t>
            </a:r>
            <a:r>
              <a:rPr lang="en-US" altLang="ko-KR" b="1" dirty="0" smtClean="0">
                <a:solidFill>
                  <a:srgbClr val="E46C0A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with high densities of population and property</a:t>
            </a:r>
            <a:endParaRPr lang="en-US" altLang="ko-KR" b="1" dirty="0">
              <a:solidFill>
                <a:srgbClr val="E46C0A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8" name="Rectangle 17"/>
          <p:cNvSpPr>
            <a:spLocks noChangeArrowheads="1"/>
          </p:cNvSpPr>
          <p:nvPr/>
        </p:nvSpPr>
        <p:spPr bwMode="auto">
          <a:xfrm>
            <a:off x="312501" y="4620305"/>
            <a:ext cx="1243703" cy="166101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  <a:miter lim="800000"/>
            <a:headEnd/>
            <a:tailEnd/>
          </a:ln>
        </p:spPr>
        <p:txBody>
          <a:bodyPr wrap="none"/>
          <a:lstStyle/>
          <a:p>
            <a:pPr latinLnBrk="0">
              <a:buFont typeface="굴림" pitchFamily="50" charset="-127"/>
              <a:buNone/>
              <a:defRPr/>
            </a:pPr>
            <a:r>
              <a:rPr lang="en-US" altLang="ko-KR" sz="11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 days maximum rainfall</a:t>
            </a:r>
            <a:endParaRPr lang="en-US" altLang="ko-KR" sz="11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954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직사각형 166"/>
          <p:cNvSpPr/>
          <p:nvPr/>
        </p:nvSpPr>
        <p:spPr bwMode="auto">
          <a:xfrm>
            <a:off x="5736773" y="3185621"/>
            <a:ext cx="1899837" cy="515086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Seoul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Typhoon “</a:t>
            </a:r>
            <a:r>
              <a:rPr lang="en-US" altLang="ko-KR" sz="1400" b="1" dirty="0" err="1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Ewiniah</a:t>
            </a:r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”</a:t>
            </a:r>
            <a:endParaRPr lang="ko-KR" altLang="en-US" sz="14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2553156" y="3876437"/>
            <a:ext cx="1969200" cy="227066"/>
          </a:xfrm>
          <a:prstGeom prst="rect">
            <a:avLst/>
          </a:prstGeom>
          <a:gradFill>
            <a:gsLst>
              <a:gs pos="0">
                <a:srgbClr val="000000"/>
              </a:gs>
              <a:gs pos="50000">
                <a:srgbClr val="6282E8"/>
              </a:gs>
              <a:gs pos="100000">
                <a:srgbClr val="000000"/>
              </a:gs>
            </a:gsLst>
            <a:lin ang="5400000" scaled="0"/>
          </a:gra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2003~2004</a:t>
            </a:r>
            <a:endParaRPr kumimoji="0" lang="ko-KR" altLang="en-US" sz="12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9" name="직사각형 168"/>
          <p:cNvSpPr/>
          <p:nvPr/>
        </p:nvSpPr>
        <p:spPr>
          <a:xfrm>
            <a:off x="4528612" y="3876437"/>
            <a:ext cx="1969200" cy="227066"/>
          </a:xfrm>
          <a:prstGeom prst="rect">
            <a:avLst/>
          </a:prstGeom>
          <a:gradFill>
            <a:gsLst>
              <a:gs pos="0">
                <a:srgbClr val="000000"/>
              </a:gs>
              <a:gs pos="50000">
                <a:srgbClr val="6282E8"/>
              </a:gs>
              <a:gs pos="100000">
                <a:srgbClr val="000000"/>
              </a:gs>
            </a:gsLst>
            <a:lin ang="5400000" scaled="0"/>
          </a:gra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2005~2006</a:t>
            </a:r>
            <a:endParaRPr kumimoji="0" lang="ko-KR" altLang="en-US" sz="12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0" name="직사각형 169"/>
          <p:cNvSpPr/>
          <p:nvPr/>
        </p:nvSpPr>
        <p:spPr>
          <a:xfrm>
            <a:off x="6504068" y="3876437"/>
            <a:ext cx="1969200" cy="227066"/>
          </a:xfrm>
          <a:prstGeom prst="rect">
            <a:avLst/>
          </a:prstGeom>
          <a:gradFill>
            <a:gsLst>
              <a:gs pos="0">
                <a:srgbClr val="000000"/>
              </a:gs>
              <a:gs pos="50000">
                <a:srgbClr val="6282E8"/>
              </a:gs>
              <a:gs pos="100000">
                <a:srgbClr val="000000"/>
              </a:gs>
            </a:gsLst>
            <a:lin ang="5400000" scaled="0"/>
          </a:gra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2007~2008</a:t>
            </a:r>
            <a:endParaRPr kumimoji="0" lang="ko-KR" altLang="en-US" sz="12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1" name="직사각형 170"/>
          <p:cNvSpPr/>
          <p:nvPr/>
        </p:nvSpPr>
        <p:spPr>
          <a:xfrm>
            <a:off x="577700" y="3876437"/>
            <a:ext cx="1969200" cy="227066"/>
          </a:xfrm>
          <a:prstGeom prst="rect">
            <a:avLst/>
          </a:prstGeom>
          <a:gradFill>
            <a:gsLst>
              <a:gs pos="0">
                <a:srgbClr val="000000"/>
              </a:gs>
              <a:gs pos="50000">
                <a:srgbClr val="6282E8"/>
              </a:gs>
              <a:gs pos="100000">
                <a:srgbClr val="000000"/>
              </a:gs>
            </a:gsLst>
            <a:lin ang="5400000" scaled="0"/>
          </a:gra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2001~2002</a:t>
            </a:r>
            <a:endParaRPr kumimoji="0" lang="ko-KR" altLang="en-US" sz="12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2" name="직사각형 171"/>
          <p:cNvSpPr/>
          <p:nvPr/>
        </p:nvSpPr>
        <p:spPr bwMode="auto">
          <a:xfrm>
            <a:off x="717452" y="3291755"/>
            <a:ext cx="1335072" cy="369732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Seoul</a:t>
            </a:r>
            <a:endParaRPr lang="ko-KR" altLang="en-US" sz="14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</a:t>
            </a:r>
          </a:p>
        </p:txBody>
      </p:sp>
      <p:cxnSp>
        <p:nvCxnSpPr>
          <p:cNvPr id="173" name="직선 연결선 172"/>
          <p:cNvCxnSpPr/>
          <p:nvPr/>
        </p:nvCxnSpPr>
        <p:spPr bwMode="auto">
          <a:xfrm flipV="1">
            <a:off x="699736" y="3291786"/>
            <a:ext cx="0" cy="57155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4" name="직사각형 173"/>
          <p:cNvSpPr/>
          <p:nvPr/>
        </p:nvSpPr>
        <p:spPr bwMode="auto">
          <a:xfrm>
            <a:off x="1269748" y="4231736"/>
            <a:ext cx="1565551" cy="468874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Busan</a:t>
            </a:r>
          </a:p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Typhoon</a:t>
            </a:r>
            <a:r>
              <a:rPr lang="ko-KR" altLang="en-US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“</a:t>
            </a:r>
            <a:r>
              <a:rPr lang="en-US" altLang="ko-KR" sz="1400" b="1" dirty="0" err="1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Rusa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”</a:t>
            </a:r>
            <a:endParaRPr lang="ko-KR" altLang="en-US" sz="1400" b="1" dirty="0" smtClean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175" name="직선 연결선 174"/>
          <p:cNvCxnSpPr/>
          <p:nvPr/>
        </p:nvCxnSpPr>
        <p:spPr bwMode="auto">
          <a:xfrm flipV="1">
            <a:off x="1262244" y="4087002"/>
            <a:ext cx="0" cy="6136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6" name="타원 175"/>
          <p:cNvSpPr/>
          <p:nvPr/>
        </p:nvSpPr>
        <p:spPr>
          <a:xfrm>
            <a:off x="1220860" y="4055681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7" name="타원 176"/>
          <p:cNvSpPr/>
          <p:nvPr/>
        </p:nvSpPr>
        <p:spPr>
          <a:xfrm>
            <a:off x="662112" y="3821576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8" name="직사각형 177"/>
          <p:cNvSpPr/>
          <p:nvPr/>
        </p:nvSpPr>
        <p:spPr bwMode="auto">
          <a:xfrm>
            <a:off x="2236290" y="3267022"/>
            <a:ext cx="1795202" cy="420566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Busan</a:t>
            </a:r>
          </a:p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Typhoon “</a:t>
            </a:r>
            <a:r>
              <a:rPr lang="en-US" altLang="ko-KR" sz="1400" b="1" dirty="0" err="1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</a:t>
            </a:r>
            <a:r>
              <a:rPr lang="en-US" altLang="ko-KR" sz="1400" b="1" dirty="0" err="1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aemi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”</a:t>
            </a:r>
            <a:endParaRPr lang="ko-KR" altLang="en-US" sz="1400" b="1" dirty="0" smtClean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179" name="직선 연결선 178"/>
          <p:cNvCxnSpPr/>
          <p:nvPr/>
        </p:nvCxnSpPr>
        <p:spPr bwMode="auto">
          <a:xfrm flipV="1">
            <a:off x="2236289" y="3291786"/>
            <a:ext cx="0" cy="56938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직선 연결선 179"/>
          <p:cNvCxnSpPr/>
          <p:nvPr/>
        </p:nvCxnSpPr>
        <p:spPr bwMode="auto">
          <a:xfrm>
            <a:off x="5711997" y="3185621"/>
            <a:ext cx="0" cy="66465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타원 180"/>
          <p:cNvSpPr/>
          <p:nvPr/>
        </p:nvSpPr>
        <p:spPr>
          <a:xfrm>
            <a:off x="5672511" y="3827991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82" name="직사각형 181"/>
          <p:cNvSpPr/>
          <p:nvPr/>
        </p:nvSpPr>
        <p:spPr bwMode="auto">
          <a:xfrm>
            <a:off x="3113806" y="4231736"/>
            <a:ext cx="1573054" cy="468873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Busan</a:t>
            </a:r>
          </a:p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Typhoon</a:t>
            </a:r>
            <a:r>
              <a:rPr lang="ko-KR" altLang="en-US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“Navy”</a:t>
            </a:r>
            <a:endParaRPr lang="ko-KR" altLang="en-US" sz="14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183" name="직선 연결선 182"/>
          <p:cNvCxnSpPr/>
          <p:nvPr/>
        </p:nvCxnSpPr>
        <p:spPr bwMode="auto">
          <a:xfrm flipV="1">
            <a:off x="3113806" y="4131370"/>
            <a:ext cx="0" cy="5692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4" name="타원 183"/>
          <p:cNvSpPr/>
          <p:nvPr/>
        </p:nvSpPr>
        <p:spPr>
          <a:xfrm>
            <a:off x="3083681" y="4053667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85" name="직사각형 184"/>
          <p:cNvSpPr/>
          <p:nvPr/>
        </p:nvSpPr>
        <p:spPr bwMode="auto">
          <a:xfrm>
            <a:off x="6624227" y="4295638"/>
            <a:ext cx="1540801" cy="437198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 err="1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Jeju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island</a:t>
            </a:r>
          </a:p>
          <a:p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Typhoon</a:t>
            </a:r>
            <a:r>
              <a:rPr lang="ko-KR" altLang="en-US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“</a:t>
            </a:r>
            <a:r>
              <a:rPr lang="en-US" altLang="ko-KR" sz="1400" b="1" dirty="0" err="1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Nari</a:t>
            </a:r>
            <a:r>
              <a:rPr lang="en-US" altLang="ko-KR" sz="1400" b="1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”</a:t>
            </a:r>
          </a:p>
        </p:txBody>
      </p:sp>
      <p:cxnSp>
        <p:nvCxnSpPr>
          <p:cNvPr id="186" name="직선 연결선 185"/>
          <p:cNvCxnSpPr/>
          <p:nvPr/>
        </p:nvCxnSpPr>
        <p:spPr bwMode="auto">
          <a:xfrm flipV="1">
            <a:off x="8165029" y="4106946"/>
            <a:ext cx="0" cy="5936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7" name="타원 186"/>
          <p:cNvSpPr/>
          <p:nvPr/>
        </p:nvSpPr>
        <p:spPr>
          <a:xfrm>
            <a:off x="8133214" y="4045857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88" name="타원 187"/>
          <p:cNvSpPr/>
          <p:nvPr/>
        </p:nvSpPr>
        <p:spPr>
          <a:xfrm>
            <a:off x="2209924" y="3835934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89" name="_x78161952" descr="EMB0000067c5160"/>
          <p:cNvPicPr preferRelativeResize="0">
            <a:picLocks noChangeArrowheads="1"/>
          </p:cNvPicPr>
          <p:nvPr/>
        </p:nvPicPr>
        <p:blipFill>
          <a:blip r:embed="rId2" cstate="print"/>
          <a:srcRect l="1271" t="8533" r="2118" b="38213"/>
          <a:stretch>
            <a:fillRect/>
          </a:stretch>
        </p:blipFill>
        <p:spPr bwMode="auto">
          <a:xfrm>
            <a:off x="5672511" y="1400183"/>
            <a:ext cx="2569000" cy="1618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0" name="직선 연결선 189"/>
          <p:cNvCxnSpPr>
            <a:stCxn id="167" idx="0"/>
            <a:endCxn id="189" idx="2"/>
          </p:cNvCxnSpPr>
          <p:nvPr/>
        </p:nvCxnSpPr>
        <p:spPr bwMode="auto">
          <a:xfrm flipV="1">
            <a:off x="6686692" y="3019173"/>
            <a:ext cx="270319" cy="16644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1" name="그림 190" descr="부산우암동산사태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72196" y="4977172"/>
            <a:ext cx="2728828" cy="162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2" name="직선 연결선 191"/>
          <p:cNvCxnSpPr>
            <a:stCxn id="191" idx="0"/>
            <a:endCxn id="185" idx="2"/>
          </p:cNvCxnSpPr>
          <p:nvPr/>
        </p:nvCxnSpPr>
        <p:spPr bwMode="auto">
          <a:xfrm flipH="1" flipV="1">
            <a:off x="7394628" y="4732836"/>
            <a:ext cx="241982" cy="24433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3" name="Picture 11" descr="EMB18e9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7960" y="1381836"/>
            <a:ext cx="2570400" cy="163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" name="Picture 4" descr="C:\My Documents\Project\Flood-02\02년 강릉 대홍수\02-09-01(오전)\P0004160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525" y="4970813"/>
            <a:ext cx="2591397" cy="163591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cxnSp>
        <p:nvCxnSpPr>
          <p:cNvPr id="195" name="직선 연결선 194"/>
          <p:cNvCxnSpPr>
            <a:stCxn id="194" idx="0"/>
            <a:endCxn id="174" idx="2"/>
          </p:cNvCxnSpPr>
          <p:nvPr/>
        </p:nvCxnSpPr>
        <p:spPr bwMode="auto">
          <a:xfrm flipV="1">
            <a:off x="1775224" y="4700610"/>
            <a:ext cx="277300" cy="27020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6" name="Picture 1"/>
          <p:cNvPicPr preferRelativeResize="0">
            <a:picLocks noChangeArrowheads="1"/>
          </p:cNvPicPr>
          <p:nvPr/>
        </p:nvPicPr>
        <p:blipFill>
          <a:blip r:embed="rId6" cstate="print"/>
          <a:srcRect l="24833" t="34903" r="27913" b="14047"/>
          <a:stretch>
            <a:fillRect/>
          </a:stretch>
        </p:blipFill>
        <p:spPr bwMode="auto">
          <a:xfrm>
            <a:off x="3380897" y="4977173"/>
            <a:ext cx="2581323" cy="162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7" name="직선 연결선 196"/>
          <p:cNvCxnSpPr>
            <a:stCxn id="196" idx="0"/>
            <a:endCxn id="182" idx="2"/>
          </p:cNvCxnSpPr>
          <p:nvPr/>
        </p:nvCxnSpPr>
        <p:spPr bwMode="auto">
          <a:xfrm flipH="1" flipV="1">
            <a:off x="3900333" y="4700609"/>
            <a:ext cx="771226" cy="2765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8" name="직선 연결선 197"/>
          <p:cNvCxnSpPr>
            <a:stCxn id="178" idx="0"/>
            <a:endCxn id="193" idx="2"/>
          </p:cNvCxnSpPr>
          <p:nvPr/>
        </p:nvCxnSpPr>
        <p:spPr bwMode="auto">
          <a:xfrm flipV="1">
            <a:off x="3133891" y="3017813"/>
            <a:ext cx="1059269" cy="2492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9" name="Picture 2"/>
          <p:cNvPicPr preferRelativeResize="0">
            <a:picLocks noChangeArrowheads="1"/>
          </p:cNvPicPr>
          <p:nvPr/>
        </p:nvPicPr>
        <p:blipFill>
          <a:blip r:embed="rId7" cstate="print"/>
          <a:srcRect l="26540" t="19484" r="27835" b="50826"/>
          <a:stretch>
            <a:fillRect/>
          </a:stretch>
        </p:blipFill>
        <p:spPr bwMode="auto">
          <a:xfrm>
            <a:off x="143410" y="1387077"/>
            <a:ext cx="2570400" cy="162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0" name="직선 연결선 199"/>
          <p:cNvCxnSpPr>
            <a:stCxn id="172" idx="0"/>
            <a:endCxn id="199" idx="2"/>
          </p:cNvCxnSpPr>
          <p:nvPr/>
        </p:nvCxnSpPr>
        <p:spPr bwMode="auto">
          <a:xfrm flipV="1">
            <a:off x="1384988" y="3014804"/>
            <a:ext cx="43622" cy="2769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737475" y="655094"/>
            <a:ext cx="8263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The </a:t>
            </a:r>
            <a:r>
              <a:rPr lang="en-US" altLang="ko-KR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frequent occurrence of extreme events such as flood and drought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66380" y="122499"/>
            <a:ext cx="7402989" cy="5008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0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Chronicle of climate change induced </a:t>
            </a:r>
            <a:r>
              <a:rPr lang="en-US" altLang="ko-KR" sz="2000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urban disaster in Korea</a:t>
            </a:r>
            <a:endParaRPr lang="en-US" altLang="ko-KR" b="1" dirty="0">
              <a:solidFill>
                <a:srgbClr val="C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921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/>
          <p:cNvSpPr/>
          <p:nvPr/>
        </p:nvSpPr>
        <p:spPr bwMode="auto">
          <a:xfrm>
            <a:off x="5995283" y="2750720"/>
            <a:ext cx="1347220" cy="437329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Busan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</a:t>
            </a:r>
          </a:p>
        </p:txBody>
      </p:sp>
      <p:sp>
        <p:nvSpPr>
          <p:cNvPr id="38" name="AutoShape 135"/>
          <p:cNvSpPr>
            <a:spLocks noChangeArrowheads="1"/>
          </p:cNvSpPr>
          <p:nvPr/>
        </p:nvSpPr>
        <p:spPr bwMode="auto">
          <a:xfrm>
            <a:off x="1099728" y="3285536"/>
            <a:ext cx="7597265" cy="529821"/>
          </a:xfrm>
          <a:prstGeom prst="rightArrow">
            <a:avLst>
              <a:gd name="adj1" fmla="val 54713"/>
              <a:gd name="adj2" fmla="val 51969"/>
            </a:avLst>
          </a:prstGeom>
          <a:gradFill flip="none" rotWithShape="1">
            <a:gsLst>
              <a:gs pos="0">
                <a:srgbClr val="B1BFD2">
                  <a:alpha val="0"/>
                </a:srgbClr>
              </a:gs>
              <a:gs pos="100000">
                <a:srgbClr val="18407B">
                  <a:alpha val="50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endParaRPr lang="en-US" altLang="ko-KR" sz="1600" b="1" dirty="0">
              <a:solidFill>
                <a:schemeClr val="bg1">
                  <a:lumMod val="8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9" name="직사각형 38"/>
          <p:cNvSpPr/>
          <p:nvPr/>
        </p:nvSpPr>
        <p:spPr bwMode="auto">
          <a:xfrm>
            <a:off x="964597" y="2750721"/>
            <a:ext cx="1395940" cy="437329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Busan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</a:t>
            </a:r>
          </a:p>
        </p:txBody>
      </p:sp>
      <p:cxnSp>
        <p:nvCxnSpPr>
          <p:cNvPr id="40" name="직선 연결선 39"/>
          <p:cNvCxnSpPr/>
          <p:nvPr/>
        </p:nvCxnSpPr>
        <p:spPr bwMode="auto">
          <a:xfrm flipV="1">
            <a:off x="964597" y="2750721"/>
            <a:ext cx="0" cy="6707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직사각형 40"/>
          <p:cNvSpPr/>
          <p:nvPr/>
        </p:nvSpPr>
        <p:spPr bwMode="auto">
          <a:xfrm>
            <a:off x="1521819" y="3815357"/>
            <a:ext cx="1528488" cy="437656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Seoul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3818784" y="2750721"/>
            <a:ext cx="1595686" cy="461347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Ulsan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Typhoon “</a:t>
            </a:r>
            <a:r>
              <a:rPr lang="en-US" altLang="ko-KR" sz="1400" b="1" dirty="0" err="1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Sanbi</a:t>
            </a:r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”</a:t>
            </a:r>
          </a:p>
        </p:txBody>
      </p:sp>
      <p:cxnSp>
        <p:nvCxnSpPr>
          <p:cNvPr id="43" name="직선 연결선 42"/>
          <p:cNvCxnSpPr/>
          <p:nvPr/>
        </p:nvCxnSpPr>
        <p:spPr bwMode="auto">
          <a:xfrm flipV="1">
            <a:off x="5414470" y="2750721"/>
            <a:ext cx="0" cy="6685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직선 연결선 43"/>
          <p:cNvCxnSpPr/>
          <p:nvPr/>
        </p:nvCxnSpPr>
        <p:spPr bwMode="auto">
          <a:xfrm>
            <a:off x="7344308" y="2750720"/>
            <a:ext cx="0" cy="65765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직선 연결선 44"/>
          <p:cNvCxnSpPr/>
          <p:nvPr/>
        </p:nvCxnSpPr>
        <p:spPr bwMode="auto">
          <a:xfrm flipV="1">
            <a:off x="3050306" y="3689465"/>
            <a:ext cx="0" cy="56354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직사각형 45"/>
          <p:cNvSpPr/>
          <p:nvPr/>
        </p:nvSpPr>
        <p:spPr bwMode="auto">
          <a:xfrm>
            <a:off x="4992536" y="3756833"/>
            <a:ext cx="2187212" cy="496180"/>
          </a:xfrm>
          <a:prstGeom prst="rect">
            <a:avLst/>
          </a:prstGeom>
          <a:solidFill>
            <a:srgbClr val="EAEAEA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Seoul</a:t>
            </a:r>
            <a:endParaRPr lang="ko-KR" altLang="en-US" sz="1400" b="1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r>
              <a:rPr lang="en-US" altLang="ko-KR" sz="1400" b="1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Heavy rainfall, landslide</a:t>
            </a:r>
          </a:p>
        </p:txBody>
      </p:sp>
      <p:cxnSp>
        <p:nvCxnSpPr>
          <p:cNvPr id="47" name="직선 연결선 46"/>
          <p:cNvCxnSpPr>
            <a:stCxn id="37" idx="0"/>
            <a:endCxn id="53" idx="2"/>
          </p:cNvCxnSpPr>
          <p:nvPr/>
        </p:nvCxnSpPr>
        <p:spPr bwMode="auto">
          <a:xfrm flipV="1">
            <a:off x="6668893" y="2541212"/>
            <a:ext cx="857289" cy="2095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직선 연결선 47"/>
          <p:cNvCxnSpPr>
            <a:stCxn id="59" idx="0"/>
            <a:endCxn id="46" idx="2"/>
          </p:cNvCxnSpPr>
          <p:nvPr/>
        </p:nvCxnSpPr>
        <p:spPr bwMode="auto">
          <a:xfrm flipH="1" flipV="1">
            <a:off x="6086142" y="4253013"/>
            <a:ext cx="1142623" cy="15786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직선 연결선 48"/>
          <p:cNvCxnSpPr>
            <a:endCxn id="41" idx="2"/>
          </p:cNvCxnSpPr>
          <p:nvPr/>
        </p:nvCxnSpPr>
        <p:spPr bwMode="auto">
          <a:xfrm flipV="1">
            <a:off x="1944455" y="4253013"/>
            <a:ext cx="341608" cy="1774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직선 연결선 49"/>
          <p:cNvCxnSpPr>
            <a:stCxn id="42" idx="0"/>
            <a:endCxn id="54" idx="2"/>
          </p:cNvCxnSpPr>
          <p:nvPr/>
        </p:nvCxnSpPr>
        <p:spPr bwMode="auto">
          <a:xfrm flipH="1" flipV="1">
            <a:off x="4542229" y="2541212"/>
            <a:ext cx="74398" cy="2095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직선 연결선 50"/>
          <p:cNvCxnSpPr>
            <a:stCxn id="39" idx="0"/>
            <a:endCxn id="52" idx="2"/>
          </p:cNvCxnSpPr>
          <p:nvPr/>
        </p:nvCxnSpPr>
        <p:spPr bwMode="auto">
          <a:xfrm flipH="1" flipV="1">
            <a:off x="1561057" y="2541212"/>
            <a:ext cx="101510" cy="2095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2" name="Picture 2"/>
          <p:cNvPicPr>
            <a:picLocks noChangeArrowheads="1"/>
          </p:cNvPicPr>
          <p:nvPr/>
        </p:nvPicPr>
        <p:blipFill>
          <a:blip r:embed="rId2" cstate="print"/>
          <a:srcRect t="2979" b="18856"/>
          <a:stretch>
            <a:fillRect/>
          </a:stretch>
        </p:blipFill>
        <p:spPr bwMode="auto">
          <a:xfrm>
            <a:off x="177019" y="793760"/>
            <a:ext cx="2768075" cy="1747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_x195819360" descr="EMB00001ec81df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060" y="799180"/>
            <a:ext cx="2804244" cy="174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3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2" t="36782" r="37654" b="6426"/>
          <a:stretch/>
        </p:blipFill>
        <p:spPr bwMode="auto">
          <a:xfrm>
            <a:off x="3086019" y="793760"/>
            <a:ext cx="2912419" cy="1747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직사각형 54"/>
          <p:cNvSpPr/>
          <p:nvPr/>
        </p:nvSpPr>
        <p:spPr>
          <a:xfrm>
            <a:off x="203585" y="3419914"/>
            <a:ext cx="4167615" cy="227066"/>
          </a:xfrm>
          <a:prstGeom prst="rect">
            <a:avLst/>
          </a:prstGeom>
          <a:gradFill>
            <a:gsLst>
              <a:gs pos="0">
                <a:srgbClr val="000000"/>
              </a:gs>
              <a:gs pos="50000">
                <a:srgbClr val="6282E8"/>
              </a:gs>
              <a:gs pos="100000">
                <a:srgbClr val="000000"/>
              </a:gs>
            </a:gsLst>
            <a:lin ang="5400000" scaled="0"/>
          </a:gra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2009~2010</a:t>
            </a:r>
            <a:endParaRPr kumimoji="0" lang="ko-KR" altLang="en-US" sz="12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4387420" y="3424612"/>
            <a:ext cx="4051418" cy="227066"/>
          </a:xfrm>
          <a:prstGeom prst="rect">
            <a:avLst/>
          </a:prstGeom>
          <a:gradFill>
            <a:gsLst>
              <a:gs pos="0">
                <a:srgbClr val="000000"/>
              </a:gs>
              <a:gs pos="50000">
                <a:srgbClr val="6282E8"/>
              </a:gs>
              <a:gs pos="100000">
                <a:srgbClr val="000000"/>
              </a:gs>
            </a:gsLst>
            <a:lin ang="5400000" scaled="0"/>
          </a:gra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lvl="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2011 ~ 2014</a:t>
            </a:r>
            <a:endParaRPr kumimoji="0" lang="ko-KR" altLang="en-US" sz="12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57" name="Picture 31" descr="C:\Documents and Settings\user\바탕 화면\광화문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019" y="4410882"/>
            <a:ext cx="2710773" cy="171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D:\picpic\보고서유역현황\사당역부근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6723" y="4410882"/>
            <a:ext cx="2688954" cy="169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5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35867" r="47637" b="30533"/>
          <a:stretch/>
        </p:blipFill>
        <p:spPr bwMode="auto">
          <a:xfrm>
            <a:off x="5866272" y="4410882"/>
            <a:ext cx="2724986" cy="168308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0" name="직선 연결선 59"/>
          <p:cNvCxnSpPr>
            <a:endCxn id="46" idx="2"/>
          </p:cNvCxnSpPr>
          <p:nvPr/>
        </p:nvCxnSpPr>
        <p:spPr bwMode="auto">
          <a:xfrm flipV="1">
            <a:off x="4350757" y="4253013"/>
            <a:ext cx="1735385" cy="24341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직선 연결선 60"/>
          <p:cNvCxnSpPr/>
          <p:nvPr/>
        </p:nvCxnSpPr>
        <p:spPr bwMode="auto">
          <a:xfrm flipV="1">
            <a:off x="4979456" y="3665042"/>
            <a:ext cx="0" cy="58797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타원 61"/>
          <p:cNvSpPr/>
          <p:nvPr/>
        </p:nvSpPr>
        <p:spPr>
          <a:xfrm>
            <a:off x="4947641" y="3603952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3" name="타원 62"/>
          <p:cNvSpPr/>
          <p:nvPr/>
        </p:nvSpPr>
        <p:spPr>
          <a:xfrm>
            <a:off x="926973" y="3379671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7304822" y="3386086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5" name="타원 64"/>
          <p:cNvSpPr/>
          <p:nvPr/>
        </p:nvSpPr>
        <p:spPr>
          <a:xfrm>
            <a:off x="5378580" y="3394029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3020181" y="3611762"/>
            <a:ext cx="75363" cy="75688"/>
          </a:xfrm>
          <a:prstGeom prst="ellipse">
            <a:avLst/>
          </a:prstGeom>
          <a:solidFill>
            <a:srgbClr val="92D05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466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>
            <a:off x="539896" y="688034"/>
            <a:ext cx="8532948" cy="14496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9pPr>
          </a:lstStyle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3"/>
              </a:buBlip>
              <a:defRPr/>
            </a:pPr>
            <a:r>
              <a:rPr lang="en-US" altLang="ko-KR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Risk assessment and climate change impacts analysis</a:t>
            </a: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for flood defense structures, slope structures, underground structures are needed</a:t>
            </a:r>
          </a:p>
          <a:p>
            <a:pPr marL="195263" lvl="2" indent="-195263" algn="l" eaLnBrk="0" latinLnBrk="0" hangingPunct="0">
              <a:lnSpc>
                <a:spcPct val="150000"/>
              </a:lnSpc>
              <a:spcBef>
                <a:spcPct val="40000"/>
              </a:spcBef>
              <a:buClr>
                <a:srgbClr val="006600"/>
              </a:buClr>
              <a:buSzPct val="100000"/>
              <a:buBlip>
                <a:blip r:embed="rId3"/>
              </a:buBlip>
              <a:defRPr/>
            </a:pP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It requires appropriate measures to </a:t>
            </a:r>
            <a:r>
              <a:rPr lang="en-US" altLang="ko-KR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reduce the damage of urban disaster</a:t>
            </a:r>
          </a:p>
        </p:txBody>
      </p:sp>
      <p:sp>
        <p:nvSpPr>
          <p:cNvPr id="57" name="제목 1"/>
          <p:cNvSpPr txBox="1">
            <a:spLocks/>
          </p:cNvSpPr>
          <p:nvPr/>
        </p:nvSpPr>
        <p:spPr bwMode="auto">
          <a:xfrm>
            <a:off x="285094" y="263936"/>
            <a:ext cx="9363469" cy="33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2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altLang="ko-KR" sz="22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Adaptation </a:t>
            </a:r>
            <a:r>
              <a:rPr lang="en-US" altLang="ko-KR" sz="22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under climate </a:t>
            </a:r>
            <a:r>
              <a:rPr lang="en-US" altLang="ko-KR" sz="2200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change </a:t>
            </a:r>
            <a:r>
              <a:rPr lang="en-US" altLang="ko-KR" sz="2200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 </a:t>
            </a:r>
            <a:r>
              <a:rPr lang="en-US" altLang="ko-KR" sz="2200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urban areas 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13400" y="2369900"/>
            <a:ext cx="8737949" cy="3930867"/>
            <a:chOff x="741062" y="2821541"/>
            <a:chExt cx="8007402" cy="3602222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>
              <a:off x="741062" y="3033176"/>
              <a:ext cx="3385365" cy="3390587"/>
            </a:xfrm>
            <a:prstGeom prst="roundRect">
              <a:avLst>
                <a:gd name="adj" fmla="val 1459"/>
              </a:avLst>
            </a:prstGeom>
            <a:solidFill>
              <a:sysClr val="window" lastClr="FFFFFF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180975" lvl="0" indent="-85725">
                <a:lnSpc>
                  <a:spcPct val="120000"/>
                </a:lnSpc>
                <a:spcBef>
                  <a:spcPct val="50000"/>
                </a:spcBef>
                <a:buClr>
                  <a:srgbClr val="000066"/>
                </a:buClr>
                <a:buSzPct val="80000"/>
                <a:buFont typeface="Wingdings" pitchFamily="2" charset="2"/>
                <a:buChar char="§"/>
                <a:defRPr/>
              </a:pPr>
              <a:endParaRPr lang="en-US" altLang="ko-KR" sz="1200" b="1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6" name="직사각형 5"/>
            <p:cNvSpPr/>
            <p:nvPr/>
          </p:nvSpPr>
          <p:spPr bwMode="auto">
            <a:xfrm>
              <a:off x="741701" y="2821541"/>
              <a:ext cx="3385365" cy="241052"/>
            </a:xfrm>
            <a:prstGeom prst="rect">
              <a:avLst/>
            </a:prstGeom>
            <a:solidFill>
              <a:srgbClr val="005782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457200" marR="0" lvl="0" indent="-45720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굴림" charset="-127"/>
                <a:buNone/>
                <a:tabLst/>
                <a:defRPr/>
              </a:pP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uLnTx/>
                  <a:uFillTx/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Flood defense structures</a:t>
              </a:r>
              <a:endParaRPr kumimoji="1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pic>
          <p:nvPicPr>
            <p:cNvPr id="44" name="_x90066520" descr="EMB00000ed062f2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78804" y="3297262"/>
              <a:ext cx="1354146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6" name="_x90079128" descr="EMB00000ed062f3"/>
            <p:cNvPicPr>
              <a:picLocks noChangeArrowheads="1"/>
            </p:cNvPicPr>
            <p:nvPr/>
          </p:nvPicPr>
          <p:blipFill>
            <a:blip r:embed="rId5" cstate="print"/>
            <a:srcRect t="7288"/>
            <a:stretch>
              <a:fillRect/>
            </a:stretch>
          </p:blipFill>
          <p:spPr bwMode="auto">
            <a:xfrm>
              <a:off x="2515425" y="3297262"/>
              <a:ext cx="1354146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8" name="그림 47"/>
            <p:cNvPicPr>
              <a:picLocks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804" y="4401555"/>
              <a:ext cx="1354146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9" name="그림 48"/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03208" y="4401555"/>
              <a:ext cx="1354146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0" name="그림 49"/>
            <p:cNvPicPr>
              <a:picLocks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7730" y="5489154"/>
              <a:ext cx="1354146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1" name="그림 50"/>
            <p:cNvPicPr>
              <a:picLocks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23461" y="5489154"/>
              <a:ext cx="1354146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>
              <a:off x="4629248" y="3030827"/>
              <a:ext cx="1921122" cy="3381995"/>
            </a:xfrm>
            <a:prstGeom prst="roundRect">
              <a:avLst>
                <a:gd name="adj" fmla="val 2982"/>
              </a:avLst>
            </a:prstGeom>
            <a:solidFill>
              <a:sysClr val="window" lastClr="FFFFFF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180975" lvl="0" indent="-85725">
                <a:lnSpc>
                  <a:spcPct val="120000"/>
                </a:lnSpc>
                <a:spcBef>
                  <a:spcPct val="50000"/>
                </a:spcBef>
                <a:buClr>
                  <a:srgbClr val="000066"/>
                </a:buClr>
                <a:buSzPct val="80000"/>
                <a:buFont typeface="Wingdings" pitchFamily="2" charset="2"/>
                <a:buChar char="§"/>
                <a:defRPr/>
              </a:pPr>
              <a:endParaRPr lang="en-US" altLang="ko-KR" sz="1200" b="1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 bwMode="auto">
            <a:xfrm>
              <a:off x="4619206" y="2832483"/>
              <a:ext cx="1921122" cy="241052"/>
            </a:xfrm>
            <a:prstGeom prst="rect">
              <a:avLst/>
            </a:prstGeom>
            <a:solidFill>
              <a:srgbClr val="005782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457200" marR="0" lvl="0" indent="-45720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굴림" charset="-127"/>
                <a:buNone/>
                <a:tabLst/>
                <a:defRPr/>
              </a:pP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uLnTx/>
                  <a:uFillTx/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Watershed storage</a:t>
              </a:r>
              <a:endParaRPr kumimoji="1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pic>
          <p:nvPicPr>
            <p:cNvPr id="32" name="그림 31"/>
            <p:cNvPicPr>
              <a:picLocks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6133" y="3297262"/>
              <a:ext cx="1467039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3" name="그림 32"/>
            <p:cNvPicPr>
              <a:picLocks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47713" y="4401555"/>
              <a:ext cx="1467039" cy="85086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91842" name="Picture 2"/>
            <p:cNvPicPr>
              <a:picLocks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0" t="16539" r="15599" b="10846"/>
            <a:stretch/>
          </p:blipFill>
          <p:spPr bwMode="auto">
            <a:xfrm>
              <a:off x="4851746" y="5489154"/>
              <a:ext cx="1468440" cy="844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AutoShape 4"/>
            <p:cNvSpPr>
              <a:spLocks noChangeArrowheads="1"/>
            </p:cNvSpPr>
            <p:nvPr/>
          </p:nvSpPr>
          <p:spPr bwMode="auto">
            <a:xfrm>
              <a:off x="6903544" y="3030827"/>
              <a:ext cx="1844920" cy="3381995"/>
            </a:xfrm>
            <a:prstGeom prst="roundRect">
              <a:avLst>
                <a:gd name="adj" fmla="val 2982"/>
              </a:avLst>
            </a:prstGeom>
            <a:solidFill>
              <a:sysClr val="window" lastClr="FFFFFF"/>
            </a:solidFill>
            <a:ln w="9525" algn="ctr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lIns="0" tIns="0" rIns="0" bIns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180975" lvl="0" indent="-85725">
                <a:lnSpc>
                  <a:spcPct val="120000"/>
                </a:lnSpc>
                <a:spcBef>
                  <a:spcPct val="50000"/>
                </a:spcBef>
                <a:buClr>
                  <a:srgbClr val="000066"/>
                </a:buClr>
                <a:buSzPct val="80000"/>
                <a:buFont typeface="Wingdings" pitchFamily="2" charset="2"/>
                <a:buChar char="§"/>
                <a:defRPr/>
              </a:pPr>
              <a:endParaRPr lang="en-US" altLang="ko-KR" sz="1200" b="1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30" name="직사각형 29"/>
            <p:cNvSpPr/>
            <p:nvPr/>
          </p:nvSpPr>
          <p:spPr bwMode="auto">
            <a:xfrm>
              <a:off x="6893900" y="2832483"/>
              <a:ext cx="1854563" cy="241052"/>
            </a:xfrm>
            <a:prstGeom prst="rect">
              <a:avLst/>
            </a:prstGeom>
            <a:solidFill>
              <a:srgbClr val="005782"/>
            </a:solidFill>
            <a:ln w="127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457200" marR="0" lvl="0" indent="-45720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굴림" charset="-127"/>
                <a:buNone/>
                <a:tabLst/>
                <a:defRPr/>
              </a:pP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uLnTx/>
                  <a:uFillTx/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Urban structures</a:t>
              </a:r>
              <a:endParaRPr kumimoji="1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pic>
          <p:nvPicPr>
            <p:cNvPr id="41" name="_x90061080" descr="EMB00000ed062f7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075142" y="3297262"/>
              <a:ext cx="1408938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26" name="Picture 2"/>
            <p:cNvPicPr>
              <a:picLocks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9" t="9629" r="53050" b="38518"/>
            <a:stretch/>
          </p:blipFill>
          <p:spPr bwMode="auto">
            <a:xfrm>
              <a:off x="7084081" y="4401555"/>
              <a:ext cx="1419074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4" t="10370" r="9063" b="2963"/>
            <a:stretch/>
          </p:blipFill>
          <p:spPr bwMode="auto">
            <a:xfrm>
              <a:off x="7068628" y="5489154"/>
              <a:ext cx="1435968" cy="8443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782072" y="3040655"/>
              <a:ext cx="1532841" cy="317621"/>
            </a:xfrm>
            <a:prstGeom prst="rect">
              <a:avLst/>
            </a:prstGeom>
          </p:spPr>
          <p:txBody>
            <a:bodyPr wrap="none" fromWordArt="1"/>
            <a:lstStyle/>
            <a:p>
              <a:pPr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River bank</a:t>
              </a:r>
              <a:endParaRPr lang="ko-KR" altLang="en-US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47" name="WordArt 9"/>
            <p:cNvSpPr>
              <a:spLocks noChangeArrowheads="1" noChangeShapeType="1" noTextEdit="1"/>
            </p:cNvSpPr>
            <p:nvPr/>
          </p:nvSpPr>
          <p:spPr bwMode="auto">
            <a:xfrm>
              <a:off x="2433744" y="3040655"/>
              <a:ext cx="1293019" cy="317621"/>
            </a:xfrm>
            <a:prstGeom prst="rect">
              <a:avLst/>
            </a:prstGeom>
          </p:spPr>
          <p:txBody>
            <a:bodyPr wrap="none" fromWordArt="1"/>
            <a:lstStyle/>
            <a:p>
              <a:pPr lvl="0"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Sewer line</a:t>
              </a:r>
              <a:endParaRPr lang="ko-KR" altLang="en-US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52" name="WordArt 9"/>
            <p:cNvSpPr>
              <a:spLocks noChangeArrowheads="1" noChangeShapeType="1" noTextEdit="1"/>
            </p:cNvSpPr>
            <p:nvPr/>
          </p:nvSpPr>
          <p:spPr bwMode="auto">
            <a:xfrm>
              <a:off x="782072" y="4144032"/>
              <a:ext cx="1532841" cy="317621"/>
            </a:xfrm>
            <a:prstGeom prst="rect">
              <a:avLst/>
            </a:prstGeom>
          </p:spPr>
          <p:txBody>
            <a:bodyPr wrap="none" fromWordArt="1"/>
            <a:lstStyle/>
            <a:p>
              <a:pPr lvl="0"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Rainfall storage</a:t>
              </a:r>
              <a:endParaRPr lang="ko-KR" altLang="en-US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53" name="WordArt 9"/>
            <p:cNvSpPr>
              <a:spLocks noChangeArrowheads="1" noChangeShapeType="1" noTextEdit="1"/>
            </p:cNvSpPr>
            <p:nvPr/>
          </p:nvSpPr>
          <p:spPr bwMode="auto">
            <a:xfrm>
              <a:off x="2433744" y="4144032"/>
              <a:ext cx="1293019" cy="317621"/>
            </a:xfrm>
            <a:prstGeom prst="rect">
              <a:avLst/>
            </a:prstGeom>
          </p:spPr>
          <p:txBody>
            <a:bodyPr wrap="none" fromWordArt="1"/>
            <a:lstStyle/>
            <a:p>
              <a:pPr lvl="0"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Water storage</a:t>
              </a:r>
              <a:endParaRPr lang="ko-KR" altLang="en-US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54" name="WordArt 9"/>
            <p:cNvSpPr>
              <a:spLocks noChangeArrowheads="1" noChangeShapeType="1" noTextEdit="1"/>
            </p:cNvSpPr>
            <p:nvPr/>
          </p:nvSpPr>
          <p:spPr bwMode="auto">
            <a:xfrm>
              <a:off x="782072" y="5226757"/>
              <a:ext cx="1532841" cy="317621"/>
            </a:xfrm>
            <a:prstGeom prst="rect">
              <a:avLst/>
            </a:prstGeom>
          </p:spPr>
          <p:txBody>
            <a:bodyPr wrap="none" fromWordArt="1"/>
            <a:lstStyle/>
            <a:p>
              <a:pPr lvl="0" algn="l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Prevent water plate</a:t>
              </a:r>
              <a:endParaRPr lang="ko-KR" altLang="en-US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55" name="WordArt 9"/>
            <p:cNvSpPr>
              <a:spLocks noChangeArrowheads="1" noChangeShapeType="1" noTextEdit="1"/>
            </p:cNvSpPr>
            <p:nvPr/>
          </p:nvSpPr>
          <p:spPr bwMode="auto">
            <a:xfrm>
              <a:off x="2411760" y="5226757"/>
              <a:ext cx="1293019" cy="317621"/>
            </a:xfrm>
            <a:prstGeom prst="rect">
              <a:avLst/>
            </a:prstGeom>
          </p:spPr>
          <p:txBody>
            <a:bodyPr wrap="none" fromWordArt="1"/>
            <a:lstStyle/>
            <a:p>
              <a:pPr latinLnBrk="0"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Underground storage</a:t>
              </a:r>
              <a:endParaRPr lang="ko-KR" altLang="en-US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4773989" y="3089503"/>
              <a:ext cx="1138216" cy="22523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Slope management</a:t>
              </a:r>
              <a:endPara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4796278" y="4207394"/>
              <a:ext cx="1138216" cy="22523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Check dam</a:t>
              </a:r>
              <a:endPara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63" name="Rectangle 6"/>
            <p:cNvSpPr>
              <a:spLocks noChangeArrowheads="1"/>
            </p:cNvSpPr>
            <p:nvPr/>
          </p:nvSpPr>
          <p:spPr bwMode="auto">
            <a:xfrm>
              <a:off x="4779666" y="5293747"/>
              <a:ext cx="1138217" cy="22523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Mooring conservation</a:t>
              </a:r>
              <a:endPara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6976670" y="3089503"/>
              <a:ext cx="1093068" cy="22523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Water transport</a:t>
              </a:r>
              <a:endPara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6838772" y="4207394"/>
              <a:ext cx="1093068" cy="22523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Roads and transportation</a:t>
              </a:r>
              <a:endPara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6998599" y="5274697"/>
              <a:ext cx="1093069" cy="225231"/>
            </a:xfrm>
            <a:prstGeom prst="rect">
              <a:avLst/>
            </a:prstGeom>
            <a:noFill/>
            <a:ln w="19050">
              <a:noFill/>
              <a:prstDash val="dash"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Skyscraper</a:t>
              </a:r>
              <a:endParaRPr lang="en-US" altLang="ko-KR" sz="12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91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8503" y="328409"/>
            <a:ext cx="1234120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GIT4CC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59532" y="872715"/>
            <a:ext cx="8352928" cy="5743291"/>
            <a:chOff x="654562" y="1320970"/>
            <a:chExt cx="11828247" cy="8132845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562" y="6768552"/>
              <a:ext cx="8804778" cy="2685263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5054" y="3885196"/>
              <a:ext cx="7696068" cy="2883356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562" y="1320970"/>
              <a:ext cx="11828247" cy="2564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529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3" descr="D:\작업파일\11바탕화면\ppt게체및 오브젝트\외부에서 받은ppt쏘쓰\배경&amp;이미지(민재)\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13"/>
          <a:stretch/>
        </p:blipFill>
        <p:spPr bwMode="auto">
          <a:xfrm>
            <a:off x="377" y="5478868"/>
            <a:ext cx="9143245" cy="137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그룹 47"/>
          <p:cNvGrpSpPr/>
          <p:nvPr/>
        </p:nvGrpSpPr>
        <p:grpSpPr>
          <a:xfrm>
            <a:off x="12148" y="3770650"/>
            <a:ext cx="9148385" cy="1344662"/>
            <a:chOff x="359532" y="2890912"/>
            <a:chExt cx="8264227" cy="1344662"/>
          </a:xfrm>
        </p:grpSpPr>
        <p:pic>
          <p:nvPicPr>
            <p:cNvPr id="49" name="Picture 2" descr="C:\Users\Administrator\Desktop\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532" y="3645024"/>
              <a:ext cx="2608262" cy="590550"/>
            </a:xfrm>
            <a:prstGeom prst="rect">
              <a:avLst/>
            </a:prstGeom>
            <a:noFill/>
          </p:spPr>
        </p:pic>
        <p:pic>
          <p:nvPicPr>
            <p:cNvPr id="50" name="Picture 2" descr="C:\Users\Administrator\Desktop\0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4932" y="3314824"/>
              <a:ext cx="2608262" cy="590550"/>
            </a:xfrm>
            <a:prstGeom prst="rect">
              <a:avLst/>
            </a:prstGeom>
            <a:noFill/>
          </p:spPr>
        </p:pic>
        <p:pic>
          <p:nvPicPr>
            <p:cNvPr id="51" name="Picture 3" descr="C:\Users\Administrator\Desktop\0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9084" y="2890912"/>
              <a:ext cx="3114675" cy="774700"/>
            </a:xfrm>
            <a:prstGeom prst="rect">
              <a:avLst/>
            </a:prstGeom>
            <a:noFill/>
          </p:spPr>
        </p:pic>
      </p:grpSp>
      <p:sp>
        <p:nvSpPr>
          <p:cNvPr id="52" name="직사각형 51"/>
          <p:cNvSpPr/>
          <p:nvPr/>
        </p:nvSpPr>
        <p:spPr>
          <a:xfrm>
            <a:off x="803602" y="4818897"/>
            <a:ext cx="1290097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altLang="ko-KR" sz="15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Basic research</a:t>
            </a:r>
            <a:endParaRPr lang="en-US" altLang="ko-KR" sz="1500" b="1" dirty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39552" y="5216427"/>
            <a:ext cx="1981312" cy="86177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Vulnerability assessment</a:t>
            </a:r>
          </a:p>
          <a:p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of infrastructures</a:t>
            </a:r>
            <a:r>
              <a:rPr lang="en-US" altLang="ko-KR" sz="14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70C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and</a:t>
            </a:r>
          </a:p>
          <a:p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development of </a:t>
            </a:r>
          </a:p>
          <a:p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core</a:t>
            </a:r>
            <a:r>
              <a:rPr kumimoji="1" lang="ko-KR" altLang="en-US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technology</a:t>
            </a:r>
            <a:endParaRPr lang="ko-KR" altLang="en-US" sz="1400" b="1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424119" y="4511489"/>
            <a:ext cx="1811393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altLang="ko-KR" sz="15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Research completion</a:t>
            </a:r>
            <a:endParaRPr lang="ko-KR" altLang="en-US" sz="1500" b="1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110554" y="4977172"/>
            <a:ext cx="2346796" cy="86177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r>
              <a:rPr kumimoji="1" lang="en-US" altLang="ko-KR" sz="14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Integrated i</a:t>
            </a:r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nformation</a:t>
            </a:r>
          </a:p>
          <a:p>
            <a:r>
              <a:rPr kumimoji="1" lang="en-US" altLang="ko-KR" sz="14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</a:t>
            </a:r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anagement system module,</a:t>
            </a:r>
            <a:r>
              <a:rPr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</a:br>
            <a:r>
              <a:rPr kumimoji="1" lang="en-US" altLang="ko-KR" sz="1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Design Standards</a:t>
            </a:r>
            <a:r>
              <a:rPr kumimoji="1" lang="en-US" altLang="ko-KR" sz="1400" b="1" dirty="0">
                <a:ln>
                  <a:solidFill>
                    <a:srgbClr val="FF0000"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,</a:t>
            </a:r>
          </a:p>
          <a:p>
            <a:r>
              <a:rPr kumimoji="1" lang="en-US" altLang="ko-KR" sz="1400" b="1" dirty="0">
                <a:ln>
                  <a:solidFill>
                    <a:srgbClr val="FF0000"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Legislation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5820414" y="4617108"/>
            <a:ext cx="2168863" cy="738664"/>
          </a:xfrm>
          <a:prstGeom prst="rect">
            <a:avLst/>
          </a:prstGeom>
        </p:spPr>
        <p:txBody>
          <a:bodyPr wrap="none" lIns="0" tIns="0" rIns="0" bIns="0" rtlCol="0" anchor="t" anchorCtr="0">
            <a:spAutoFit/>
          </a:bodyPr>
          <a:lstStyle/>
          <a:p>
            <a:r>
              <a:rPr kumimoji="1" lang="en-US" altLang="ko-KR" sz="16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Medium to long term</a:t>
            </a:r>
          </a:p>
          <a:p>
            <a:r>
              <a:rPr kumimoji="1" lang="en-US" altLang="ko-KR" sz="16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adaptation technologies</a:t>
            </a:r>
          </a:p>
          <a:p>
            <a:r>
              <a:rPr kumimoji="1" lang="en-US" altLang="ko-KR" sz="16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275C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for climate change</a:t>
            </a:r>
            <a:endParaRPr kumimoji="1" lang="ko-KR" altLang="en-US" sz="1600" b="1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275C9D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57" name="Picture 3" descr="C:\Users\우리디자인 노트북\Desktop\01.png"/>
          <p:cNvPicPr>
            <a:picLocks noChangeAspect="1" noChangeArrowheads="1"/>
          </p:cNvPicPr>
          <p:nvPr/>
        </p:nvPicPr>
        <p:blipFill>
          <a:blip r:embed="rId7" cstate="print"/>
          <a:srcRect l="16538" t="29487" r="70481" b="64103"/>
          <a:stretch>
            <a:fillRect/>
          </a:stretch>
        </p:blipFill>
        <p:spPr bwMode="auto">
          <a:xfrm>
            <a:off x="855164" y="4519645"/>
            <a:ext cx="1186961" cy="256879"/>
          </a:xfrm>
          <a:prstGeom prst="rect">
            <a:avLst/>
          </a:prstGeom>
          <a:noFill/>
        </p:spPr>
      </p:pic>
      <p:pic>
        <p:nvPicPr>
          <p:cNvPr id="58" name="Picture 3" descr="C:\Users\우리디자인 노트북\Desktop\01.png"/>
          <p:cNvPicPr>
            <a:picLocks noChangeAspect="1" noChangeArrowheads="1"/>
          </p:cNvPicPr>
          <p:nvPr/>
        </p:nvPicPr>
        <p:blipFill>
          <a:blip r:embed="rId7" cstate="print"/>
          <a:srcRect l="16538" t="29487" r="70481" b="64103"/>
          <a:stretch>
            <a:fillRect/>
          </a:stretch>
        </p:blipFill>
        <p:spPr bwMode="auto">
          <a:xfrm>
            <a:off x="3736331" y="4183095"/>
            <a:ext cx="1186961" cy="256879"/>
          </a:xfrm>
          <a:prstGeom prst="rect">
            <a:avLst/>
          </a:prstGeom>
          <a:noFill/>
        </p:spPr>
      </p:pic>
      <p:pic>
        <p:nvPicPr>
          <p:cNvPr id="59" name="Picture 3" descr="C:\Users\우리디자인 노트북\Desktop\01.png"/>
          <p:cNvPicPr>
            <a:picLocks noChangeAspect="1" noChangeArrowheads="1"/>
          </p:cNvPicPr>
          <p:nvPr/>
        </p:nvPicPr>
        <p:blipFill>
          <a:blip r:embed="rId7" cstate="print"/>
          <a:srcRect l="16538" t="29487" r="70481" b="64103"/>
          <a:stretch>
            <a:fillRect/>
          </a:stretch>
        </p:blipFill>
        <p:spPr bwMode="auto">
          <a:xfrm>
            <a:off x="6644717" y="3827495"/>
            <a:ext cx="1186961" cy="256879"/>
          </a:xfrm>
          <a:prstGeom prst="rect">
            <a:avLst/>
          </a:prstGeom>
          <a:noFill/>
        </p:spPr>
      </p:pic>
      <p:grpSp>
        <p:nvGrpSpPr>
          <p:cNvPr id="60" name="그룹 59"/>
          <p:cNvGrpSpPr/>
          <p:nvPr/>
        </p:nvGrpSpPr>
        <p:grpSpPr>
          <a:xfrm>
            <a:off x="695895" y="3066657"/>
            <a:ext cx="1505499" cy="1505499"/>
            <a:chOff x="906568" y="2811441"/>
            <a:chExt cx="1656049" cy="1656049"/>
          </a:xfrm>
        </p:grpSpPr>
        <p:grpSp>
          <p:nvGrpSpPr>
            <p:cNvPr id="61" name="그룹 60"/>
            <p:cNvGrpSpPr/>
            <p:nvPr/>
          </p:nvGrpSpPr>
          <p:grpSpPr>
            <a:xfrm>
              <a:off x="906568" y="2811441"/>
              <a:ext cx="1656049" cy="1656049"/>
              <a:chOff x="5707062" y="4248683"/>
              <a:chExt cx="1952625" cy="1952625"/>
            </a:xfrm>
          </p:grpSpPr>
          <p:sp>
            <p:nvSpPr>
              <p:cNvPr id="64" name="타원 63"/>
              <p:cNvSpPr/>
              <p:nvPr/>
            </p:nvSpPr>
            <p:spPr>
              <a:xfrm>
                <a:off x="5707062" y="4248683"/>
                <a:ext cx="1952625" cy="1952625"/>
              </a:xfrm>
              <a:prstGeom prst="ellipse">
                <a:avLst/>
              </a:prstGeom>
              <a:solidFill>
                <a:srgbClr val="0693A6"/>
              </a:solidFill>
              <a:ln w="12700">
                <a:solidFill>
                  <a:srgbClr val="0693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rgbClr val="FFFFFF">
                        <a:lumMod val="85000"/>
                        <a:alpha val="0"/>
                      </a:srgbClr>
                    </a:solidFill>
                  </a:ln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  <p:pic>
            <p:nvPicPr>
              <p:cNvPr id="65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7062" y="4248683"/>
                <a:ext cx="1736725" cy="14017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6" name="타원 65"/>
              <p:cNvSpPr/>
              <p:nvPr/>
            </p:nvSpPr>
            <p:spPr>
              <a:xfrm>
                <a:off x="5929540" y="4471162"/>
                <a:ext cx="1507670" cy="1507667"/>
              </a:xfrm>
              <a:prstGeom prst="ellipse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/>
                <a:endParaRPr lang="ko-KR" altLang="en-US" b="1" kern="0">
                  <a:solidFill>
                    <a:srgbClr val="FFFF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1325506" y="3316868"/>
              <a:ext cx="818172" cy="338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t" anchorCtr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kumimoji="1" lang="en-US" altLang="ko-KR" sz="2000" b="1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Step 1</a:t>
              </a:r>
              <a:endParaRPr kumimoji="1" lang="ko-KR" altLang="en-US" sz="20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1199431" y="3732147"/>
              <a:ext cx="1070325" cy="236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t" anchorCtr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kumimoji="1" lang="en-US" altLang="ko-KR" sz="1400" b="1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(2011-2015)</a:t>
              </a:r>
              <a:endParaRPr kumimoji="1" lang="ko-KR" altLang="en-US" sz="14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</p:grpSp>
      <p:grpSp>
        <p:nvGrpSpPr>
          <p:cNvPr id="67" name="그룹 66"/>
          <p:cNvGrpSpPr/>
          <p:nvPr/>
        </p:nvGrpSpPr>
        <p:grpSpPr>
          <a:xfrm>
            <a:off x="3577062" y="2732829"/>
            <a:ext cx="1505499" cy="1505499"/>
            <a:chOff x="3583608" y="2477613"/>
            <a:chExt cx="1656049" cy="1656049"/>
          </a:xfrm>
        </p:grpSpPr>
        <p:grpSp>
          <p:nvGrpSpPr>
            <p:cNvPr id="68" name="그룹 67"/>
            <p:cNvGrpSpPr/>
            <p:nvPr/>
          </p:nvGrpSpPr>
          <p:grpSpPr>
            <a:xfrm>
              <a:off x="3583608" y="2477613"/>
              <a:ext cx="1656049" cy="1656049"/>
              <a:chOff x="5707062" y="4248683"/>
              <a:chExt cx="1952625" cy="1952625"/>
            </a:xfrm>
          </p:grpSpPr>
          <p:sp>
            <p:nvSpPr>
              <p:cNvPr id="71" name="타원 70"/>
              <p:cNvSpPr/>
              <p:nvPr/>
            </p:nvSpPr>
            <p:spPr>
              <a:xfrm>
                <a:off x="5707062" y="4248683"/>
                <a:ext cx="1952625" cy="1952625"/>
              </a:xfrm>
              <a:prstGeom prst="ellipse">
                <a:avLst/>
              </a:prstGeom>
              <a:solidFill>
                <a:srgbClr val="005782"/>
              </a:solidFill>
              <a:ln w="12700">
                <a:solidFill>
                  <a:srgbClr val="00578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rgbClr val="FFFFFF">
                        <a:lumMod val="85000"/>
                        <a:alpha val="0"/>
                      </a:srgbClr>
                    </a:solidFill>
                  </a:ln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  <p:pic>
            <p:nvPicPr>
              <p:cNvPr id="72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7062" y="4248683"/>
                <a:ext cx="1736725" cy="14017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3" name="타원 72"/>
              <p:cNvSpPr/>
              <p:nvPr/>
            </p:nvSpPr>
            <p:spPr>
              <a:xfrm>
                <a:off x="5929540" y="4471162"/>
                <a:ext cx="1507670" cy="1507667"/>
              </a:xfrm>
              <a:prstGeom prst="ellipse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/>
                <a:endParaRPr lang="ko-KR" altLang="en-US" b="1" kern="0">
                  <a:solidFill>
                    <a:srgbClr val="FFFF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</p:grpSp>
        <p:sp>
          <p:nvSpPr>
            <p:cNvPr id="69" name="직사각형 68"/>
            <p:cNvSpPr/>
            <p:nvPr/>
          </p:nvSpPr>
          <p:spPr>
            <a:xfrm>
              <a:off x="4002546" y="2972107"/>
              <a:ext cx="818172" cy="338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t" anchorCtr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kumimoji="1" lang="en-US" altLang="ko-KR" sz="2000" b="1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Step 2</a:t>
              </a:r>
              <a:endParaRPr kumimoji="1" lang="ko-KR" altLang="en-US" sz="20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70" name="직사각형 69"/>
            <p:cNvSpPr/>
            <p:nvPr/>
          </p:nvSpPr>
          <p:spPr>
            <a:xfrm>
              <a:off x="3899089" y="3387386"/>
              <a:ext cx="1070325" cy="236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t" anchorCtr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kumimoji="1" lang="en-US" altLang="ko-KR" sz="1400" b="1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(2015-2018)</a:t>
              </a:r>
              <a:endParaRPr kumimoji="1" lang="ko-KR" altLang="en-US" sz="1400" b="1" dirty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485448" y="2369971"/>
            <a:ext cx="1505499" cy="1505499"/>
            <a:chOff x="6254234" y="2114755"/>
            <a:chExt cx="1656049" cy="1656049"/>
          </a:xfrm>
        </p:grpSpPr>
        <p:grpSp>
          <p:nvGrpSpPr>
            <p:cNvPr id="75" name="그룹 74"/>
            <p:cNvGrpSpPr/>
            <p:nvPr/>
          </p:nvGrpSpPr>
          <p:grpSpPr>
            <a:xfrm>
              <a:off x="6254234" y="2114755"/>
              <a:ext cx="1656049" cy="1656049"/>
              <a:chOff x="5707062" y="4248683"/>
              <a:chExt cx="1952625" cy="1952625"/>
            </a:xfrm>
          </p:grpSpPr>
          <p:sp>
            <p:nvSpPr>
              <p:cNvPr id="77" name="타원 76"/>
              <p:cNvSpPr/>
              <p:nvPr/>
            </p:nvSpPr>
            <p:spPr>
              <a:xfrm>
                <a:off x="5707062" y="4248683"/>
                <a:ext cx="1952625" cy="1952625"/>
              </a:xfrm>
              <a:prstGeom prst="ellipse">
                <a:avLst/>
              </a:prstGeom>
              <a:solidFill>
                <a:srgbClr val="00334C"/>
              </a:solidFill>
              <a:ln w="12700">
                <a:solidFill>
                  <a:srgbClr val="00334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ln>
                    <a:solidFill>
                      <a:srgbClr val="FFFFFF">
                        <a:lumMod val="85000"/>
                        <a:alpha val="0"/>
                      </a:srgbClr>
                    </a:solidFill>
                  </a:ln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  <p:pic>
            <p:nvPicPr>
              <p:cNvPr id="78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07062" y="4248683"/>
                <a:ext cx="1736725" cy="14017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9" name="타원 78"/>
              <p:cNvSpPr/>
              <p:nvPr/>
            </p:nvSpPr>
            <p:spPr>
              <a:xfrm>
                <a:off x="5929540" y="4471162"/>
                <a:ext cx="1507670" cy="1507667"/>
              </a:xfrm>
              <a:prstGeom prst="ellipse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/>
                <a:endParaRPr lang="ko-KR" altLang="en-US" b="1" kern="0">
                  <a:solidFill>
                    <a:srgbClr val="FFFF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</p:grpSp>
        <p:sp>
          <p:nvSpPr>
            <p:cNvPr id="76" name="직사각형 75"/>
            <p:cNvSpPr/>
            <p:nvPr/>
          </p:nvSpPr>
          <p:spPr>
            <a:xfrm>
              <a:off x="6480152" y="2499245"/>
              <a:ext cx="1179649" cy="677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t" anchorCtr="0">
              <a:sp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kumimoji="1" lang="en-US" altLang="ko-KR" sz="2000" b="1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Final</a:t>
              </a:r>
            </a:p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kumimoji="1" lang="en-US" altLang="ko-KR" sz="2000" b="1" dirty="0" smtClean="0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Objective</a:t>
              </a:r>
              <a:endParaRPr kumimoji="1" lang="ko-KR" altLang="en-US" sz="20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2649177" y="3444078"/>
            <a:ext cx="484547" cy="338049"/>
            <a:chOff x="2546352" y="3148532"/>
            <a:chExt cx="355600" cy="449943"/>
          </a:xfrm>
        </p:grpSpPr>
        <p:sp>
          <p:nvSpPr>
            <p:cNvPr id="81" name="갈매기형 수장 80"/>
            <p:cNvSpPr/>
            <p:nvPr/>
          </p:nvSpPr>
          <p:spPr>
            <a:xfrm>
              <a:off x="2546352" y="3148532"/>
              <a:ext cx="152400" cy="449943"/>
            </a:xfrm>
            <a:prstGeom prst="chevron">
              <a:avLst>
                <a:gd name="adj" fmla="val 5898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82" name="갈매기형 수장 81"/>
            <p:cNvSpPr/>
            <p:nvPr/>
          </p:nvSpPr>
          <p:spPr>
            <a:xfrm>
              <a:off x="2647952" y="3148532"/>
              <a:ext cx="152400" cy="449943"/>
            </a:xfrm>
            <a:prstGeom prst="chevron">
              <a:avLst>
                <a:gd name="adj" fmla="val 58984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83" name="갈매기형 수장 82"/>
            <p:cNvSpPr/>
            <p:nvPr/>
          </p:nvSpPr>
          <p:spPr>
            <a:xfrm>
              <a:off x="2749552" y="3148532"/>
              <a:ext cx="152400" cy="449943"/>
            </a:xfrm>
            <a:prstGeom prst="chevron">
              <a:avLst>
                <a:gd name="adj" fmla="val 58984"/>
              </a:avLst>
            </a:prstGeom>
            <a:solidFill>
              <a:schemeClr val="accent6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622577" y="1284822"/>
            <a:ext cx="7437336" cy="861774"/>
            <a:chOff x="983045" y="1190172"/>
            <a:chExt cx="7437336" cy="861774"/>
          </a:xfrm>
        </p:grpSpPr>
        <p:sp>
          <p:nvSpPr>
            <p:cNvPr id="85" name="TextBox 84"/>
            <p:cNvSpPr txBox="1"/>
            <p:nvPr/>
          </p:nvSpPr>
          <p:spPr>
            <a:xfrm>
              <a:off x="3241078" y="1190172"/>
              <a:ext cx="5179303" cy="861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buClr>
                  <a:schemeClr val="tx1">
                    <a:lumMod val="85000"/>
                    <a:lumOff val="15000"/>
                  </a:schemeClr>
                </a:buClr>
                <a:defRPr kumimoji="1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r>
                <a:rPr lang="en-US" altLang="ko-KR" sz="2800" b="1" dirty="0" smtClean="0">
                  <a:solidFill>
                    <a:srgbClr val="0000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G</a:t>
              </a:r>
              <a:r>
                <a:rPr lang="en-US" altLang="ko-KR" sz="28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reen </a:t>
              </a:r>
              <a:r>
                <a:rPr lang="en-US" altLang="ko-KR" sz="2800" b="1" dirty="0">
                  <a:solidFill>
                    <a:srgbClr val="0000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I</a:t>
              </a:r>
              <a:r>
                <a:rPr lang="en-US" altLang="ko-KR" sz="28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nfrastructure </a:t>
              </a:r>
              <a:r>
                <a:rPr lang="en-US" altLang="ko-KR" sz="2800" b="1" dirty="0" smtClean="0">
                  <a:solidFill>
                    <a:srgbClr val="0000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T</a:t>
              </a:r>
              <a:r>
                <a:rPr lang="en-US" altLang="ko-KR" sz="28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echnology</a:t>
              </a:r>
            </a:p>
            <a:p>
              <a:r>
                <a:rPr lang="en-US" altLang="ko-KR" sz="2800" b="1" dirty="0" smtClean="0">
                  <a:solidFill>
                    <a:srgbClr val="0000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f</a:t>
              </a:r>
              <a:r>
                <a:rPr lang="en-US" altLang="ko-KR" sz="28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or </a:t>
              </a:r>
              <a:r>
                <a:rPr lang="en-US" altLang="ko-KR" sz="2800" b="1" dirty="0">
                  <a:solidFill>
                    <a:srgbClr val="0000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C</a:t>
              </a:r>
              <a:r>
                <a:rPr lang="en-US" altLang="ko-KR" sz="28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limate </a:t>
              </a:r>
              <a:r>
                <a:rPr lang="en-US" altLang="ko-KR" sz="2800" b="1" dirty="0" smtClean="0">
                  <a:solidFill>
                    <a:srgbClr val="0000FF"/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C</a:t>
              </a:r>
              <a:r>
                <a:rPr lang="en-US" altLang="ko-KR" sz="2800" b="1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hange</a:t>
              </a:r>
              <a:endParaRPr lang="ko-KR" altLang="en-US" sz="28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pic>
          <p:nvPicPr>
            <p:cNvPr id="86" name="Picture 2" descr="D:\옥빈 맥 공유\20150806-씨아이알_2015년 선도연구센터 (ERC)\psd-1\1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045" y="1318319"/>
              <a:ext cx="1997043" cy="567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7" name="그룹 86"/>
          <p:cNvGrpSpPr/>
          <p:nvPr/>
        </p:nvGrpSpPr>
        <p:grpSpPr>
          <a:xfrm>
            <a:off x="5544777" y="3031328"/>
            <a:ext cx="484547" cy="338049"/>
            <a:chOff x="2546352" y="3148532"/>
            <a:chExt cx="355600" cy="449943"/>
          </a:xfrm>
        </p:grpSpPr>
        <p:sp>
          <p:nvSpPr>
            <p:cNvPr id="88" name="갈매기형 수장 87"/>
            <p:cNvSpPr/>
            <p:nvPr/>
          </p:nvSpPr>
          <p:spPr>
            <a:xfrm>
              <a:off x="2546352" y="3148532"/>
              <a:ext cx="152400" cy="449943"/>
            </a:xfrm>
            <a:prstGeom prst="chevron">
              <a:avLst>
                <a:gd name="adj" fmla="val 5898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89" name="갈매기형 수장 88"/>
            <p:cNvSpPr/>
            <p:nvPr/>
          </p:nvSpPr>
          <p:spPr>
            <a:xfrm>
              <a:off x="2647952" y="3148532"/>
              <a:ext cx="152400" cy="449943"/>
            </a:xfrm>
            <a:prstGeom prst="chevron">
              <a:avLst>
                <a:gd name="adj" fmla="val 58984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  <p:sp>
          <p:nvSpPr>
            <p:cNvPr id="90" name="갈매기형 수장 89"/>
            <p:cNvSpPr/>
            <p:nvPr/>
          </p:nvSpPr>
          <p:spPr>
            <a:xfrm>
              <a:off x="2749552" y="3148532"/>
              <a:ext cx="152400" cy="449943"/>
            </a:xfrm>
            <a:prstGeom prst="chevron">
              <a:avLst>
                <a:gd name="adj" fmla="val 58984"/>
              </a:avLst>
            </a:prstGeom>
            <a:solidFill>
              <a:schemeClr val="accent6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endParaRPr>
            </a:p>
          </p:txBody>
        </p:sp>
      </p:grpSp>
      <p:sp>
        <p:nvSpPr>
          <p:cNvPr id="91" name="직사각형 90"/>
          <p:cNvSpPr/>
          <p:nvPr/>
        </p:nvSpPr>
        <p:spPr>
          <a:xfrm>
            <a:off x="6236092" y="4152260"/>
            <a:ext cx="1875513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altLang="ko-KR" sz="15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Step to independence</a:t>
            </a:r>
            <a:endParaRPr lang="ko-KR" altLang="en-US" sz="1500" b="1" dirty="0" smtClean="0">
              <a:ln>
                <a:solidFill>
                  <a:srgbClr val="FF0000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58503" y="440668"/>
            <a:ext cx="1762662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Objectives</a:t>
            </a:r>
            <a:endParaRPr lang="en-US" altLang="ko-KR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7323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157865" y="1001808"/>
            <a:ext cx="9562707" cy="5326866"/>
            <a:chOff x="-2427340" y="-1523160"/>
            <a:chExt cx="17671170" cy="9843651"/>
          </a:xfrm>
        </p:grpSpPr>
        <p:grpSp>
          <p:nvGrpSpPr>
            <p:cNvPr id="2" name="그룹 1"/>
            <p:cNvGrpSpPr/>
            <p:nvPr/>
          </p:nvGrpSpPr>
          <p:grpSpPr>
            <a:xfrm>
              <a:off x="-250135" y="-430613"/>
              <a:ext cx="11925498" cy="8634645"/>
              <a:chOff x="286894" y="-1025698"/>
              <a:chExt cx="11925498" cy="8634645"/>
            </a:xfrm>
          </p:grpSpPr>
          <p:sp>
            <p:nvSpPr>
              <p:cNvPr id="3" name="직사각형 22"/>
              <p:cNvSpPr/>
              <p:nvPr/>
            </p:nvSpPr>
            <p:spPr>
              <a:xfrm>
                <a:off x="2583257" y="145143"/>
                <a:ext cx="3129639" cy="2580354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2971" h="1904737">
                    <a:moveTo>
                      <a:pt x="0" y="986971"/>
                    </a:moveTo>
                    <a:lnTo>
                      <a:pt x="1233715" y="0"/>
                    </a:lnTo>
                    <a:lnTo>
                      <a:pt x="2002971" y="1498337"/>
                    </a:lnTo>
                    <a:lnTo>
                      <a:pt x="1494972" y="1904737"/>
                    </a:lnTo>
                    <a:lnTo>
                      <a:pt x="0" y="986971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rgbClr val="A9C6E1"/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1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4" name="직사각형 22"/>
              <p:cNvSpPr/>
              <p:nvPr/>
            </p:nvSpPr>
            <p:spPr>
              <a:xfrm rot="975546">
                <a:off x="5504983" y="364205"/>
                <a:ext cx="2252468" cy="2292315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2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2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5" name="직사각형 22"/>
              <p:cNvSpPr/>
              <p:nvPr/>
            </p:nvSpPr>
            <p:spPr>
              <a:xfrm rot="2944350">
                <a:off x="7619664" y="354182"/>
                <a:ext cx="1807827" cy="2669302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2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2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6" name="직사각형 22"/>
              <p:cNvSpPr/>
              <p:nvPr/>
            </p:nvSpPr>
            <p:spPr>
              <a:xfrm rot="6025445">
                <a:off x="8401241" y="1416042"/>
                <a:ext cx="2128983" cy="2605226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2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2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7" name="직사각형 22"/>
              <p:cNvSpPr/>
              <p:nvPr/>
            </p:nvSpPr>
            <p:spPr>
              <a:xfrm rot="8350537">
                <a:off x="8332293" y="3313923"/>
                <a:ext cx="2126129" cy="2259898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2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2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8" name="직사각형 22"/>
              <p:cNvSpPr/>
              <p:nvPr/>
            </p:nvSpPr>
            <p:spPr>
              <a:xfrm rot="10592966">
                <a:off x="6480257" y="4107430"/>
                <a:ext cx="2120639" cy="2242363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2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2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9" name="직사각형 22"/>
              <p:cNvSpPr/>
              <p:nvPr/>
            </p:nvSpPr>
            <p:spPr>
              <a:xfrm rot="12935162">
                <a:off x="4186450" y="4171338"/>
                <a:ext cx="1959739" cy="2242363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6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6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10" name="직사각형 22"/>
              <p:cNvSpPr/>
              <p:nvPr/>
            </p:nvSpPr>
            <p:spPr>
              <a:xfrm rot="14665582">
                <a:off x="2293547" y="3268364"/>
                <a:ext cx="1885679" cy="2242363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6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6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11" name="직사각형 22"/>
              <p:cNvSpPr/>
              <p:nvPr/>
            </p:nvSpPr>
            <p:spPr>
              <a:xfrm rot="18829716">
                <a:off x="1358991" y="1684455"/>
                <a:ext cx="2132235" cy="2761891"/>
              </a:xfrm>
              <a:custGeom>
                <a:avLst/>
                <a:gdLst>
                  <a:gd name="connsiteX0" fmla="*/ 0 w 1741714"/>
                  <a:gd name="connsiteY0" fmla="*/ 0 h 1179023"/>
                  <a:gd name="connsiteX1" fmla="*/ 1741714 w 1741714"/>
                  <a:gd name="connsiteY1" fmla="*/ 0 h 1179023"/>
                  <a:gd name="connsiteX2" fmla="*/ 1741714 w 1741714"/>
                  <a:gd name="connsiteY2" fmla="*/ 1179023 h 1179023"/>
                  <a:gd name="connsiteX3" fmla="*/ 0 w 1741714"/>
                  <a:gd name="connsiteY3" fmla="*/ 1179023 h 1179023"/>
                  <a:gd name="connsiteX4" fmla="*/ 0 w 1741714"/>
                  <a:gd name="connsiteY4" fmla="*/ 0 h 1179023"/>
                  <a:gd name="connsiteX0" fmla="*/ 0 w 1741714"/>
                  <a:gd name="connsiteY0" fmla="*/ 928914 h 2107937"/>
                  <a:gd name="connsiteX1" fmla="*/ 1306286 w 1741714"/>
                  <a:gd name="connsiteY1" fmla="*/ 0 h 2107937"/>
                  <a:gd name="connsiteX2" fmla="*/ 1741714 w 1741714"/>
                  <a:gd name="connsiteY2" fmla="*/ 2107937 h 2107937"/>
                  <a:gd name="connsiteX3" fmla="*/ 0 w 1741714"/>
                  <a:gd name="connsiteY3" fmla="*/ 2107937 h 2107937"/>
                  <a:gd name="connsiteX4" fmla="*/ 0 w 1741714"/>
                  <a:gd name="connsiteY4" fmla="*/ 928914 h 2107937"/>
                  <a:gd name="connsiteX0" fmla="*/ 0 w 2583542"/>
                  <a:gd name="connsiteY0" fmla="*/ 928914 h 2107937"/>
                  <a:gd name="connsiteX1" fmla="*/ 1306286 w 2583542"/>
                  <a:gd name="connsiteY1" fmla="*/ 0 h 2107937"/>
                  <a:gd name="connsiteX2" fmla="*/ 2583542 w 2583542"/>
                  <a:gd name="connsiteY2" fmla="*/ 1498337 h 2107937"/>
                  <a:gd name="connsiteX3" fmla="*/ 0 w 2583542"/>
                  <a:gd name="connsiteY3" fmla="*/ 2107937 h 2107937"/>
                  <a:gd name="connsiteX4" fmla="*/ 0 w 2583542"/>
                  <a:gd name="connsiteY4" fmla="*/ 928914 h 2107937"/>
                  <a:gd name="connsiteX0" fmla="*/ 0 w 2583542"/>
                  <a:gd name="connsiteY0" fmla="*/ 928914 h 1904737"/>
                  <a:gd name="connsiteX1" fmla="*/ 1306286 w 2583542"/>
                  <a:gd name="connsiteY1" fmla="*/ 0 h 1904737"/>
                  <a:gd name="connsiteX2" fmla="*/ 2583542 w 2583542"/>
                  <a:gd name="connsiteY2" fmla="*/ 1498337 h 1904737"/>
                  <a:gd name="connsiteX3" fmla="*/ 1567543 w 2583542"/>
                  <a:gd name="connsiteY3" fmla="*/ 1904737 h 1904737"/>
                  <a:gd name="connsiteX4" fmla="*/ 0 w 2583542"/>
                  <a:gd name="connsiteY4" fmla="*/ 928914 h 1904737"/>
                  <a:gd name="connsiteX0" fmla="*/ 0 w 1988457"/>
                  <a:gd name="connsiteY0" fmla="*/ 928914 h 1904737"/>
                  <a:gd name="connsiteX1" fmla="*/ 1306286 w 1988457"/>
                  <a:gd name="connsiteY1" fmla="*/ 0 h 1904737"/>
                  <a:gd name="connsiteX2" fmla="*/ 1988457 w 1988457"/>
                  <a:gd name="connsiteY2" fmla="*/ 1425766 h 1904737"/>
                  <a:gd name="connsiteX3" fmla="*/ 1567543 w 1988457"/>
                  <a:gd name="connsiteY3" fmla="*/ 1904737 h 1904737"/>
                  <a:gd name="connsiteX4" fmla="*/ 0 w 1988457"/>
                  <a:gd name="connsiteY4" fmla="*/ 928914 h 1904737"/>
                  <a:gd name="connsiteX0" fmla="*/ 0 w 1915886"/>
                  <a:gd name="connsiteY0" fmla="*/ 986971 h 1904737"/>
                  <a:gd name="connsiteX1" fmla="*/ 1233715 w 1915886"/>
                  <a:gd name="connsiteY1" fmla="*/ 0 h 1904737"/>
                  <a:gd name="connsiteX2" fmla="*/ 1915886 w 1915886"/>
                  <a:gd name="connsiteY2" fmla="*/ 1425766 h 1904737"/>
                  <a:gd name="connsiteX3" fmla="*/ 1494972 w 1915886"/>
                  <a:gd name="connsiteY3" fmla="*/ 1904737 h 1904737"/>
                  <a:gd name="connsiteX4" fmla="*/ 0 w 1915886"/>
                  <a:gd name="connsiteY4" fmla="*/ 986971 h 1904737"/>
                  <a:gd name="connsiteX0" fmla="*/ 0 w 2002971"/>
                  <a:gd name="connsiteY0" fmla="*/ 986971 h 1904737"/>
                  <a:gd name="connsiteX1" fmla="*/ 1233715 w 2002971"/>
                  <a:gd name="connsiteY1" fmla="*/ 0 h 1904737"/>
                  <a:gd name="connsiteX2" fmla="*/ 2002971 w 2002971"/>
                  <a:gd name="connsiteY2" fmla="*/ 1498337 h 1904737"/>
                  <a:gd name="connsiteX3" fmla="*/ 1494972 w 2002971"/>
                  <a:gd name="connsiteY3" fmla="*/ 1904737 h 1904737"/>
                  <a:gd name="connsiteX4" fmla="*/ 0 w 2002971"/>
                  <a:gd name="connsiteY4" fmla="*/ 986971 h 1904737"/>
                  <a:gd name="connsiteX0" fmla="*/ 0 w 2274376"/>
                  <a:gd name="connsiteY0" fmla="*/ 448070 h 1904737"/>
                  <a:gd name="connsiteX1" fmla="*/ 1505120 w 2274376"/>
                  <a:gd name="connsiteY1" fmla="*/ 0 h 1904737"/>
                  <a:gd name="connsiteX2" fmla="*/ 2274376 w 2274376"/>
                  <a:gd name="connsiteY2" fmla="*/ 1498337 h 1904737"/>
                  <a:gd name="connsiteX3" fmla="*/ 1766377 w 2274376"/>
                  <a:gd name="connsiteY3" fmla="*/ 1904737 h 1904737"/>
                  <a:gd name="connsiteX4" fmla="*/ 0 w 2274376"/>
                  <a:gd name="connsiteY4" fmla="*/ 448070 h 1904737"/>
                  <a:gd name="connsiteX0" fmla="*/ 0 w 2274376"/>
                  <a:gd name="connsiteY0" fmla="*/ 448070 h 1718909"/>
                  <a:gd name="connsiteX1" fmla="*/ 1505120 w 2274376"/>
                  <a:gd name="connsiteY1" fmla="*/ 0 h 1718909"/>
                  <a:gd name="connsiteX2" fmla="*/ 2274376 w 2274376"/>
                  <a:gd name="connsiteY2" fmla="*/ 1498337 h 1718909"/>
                  <a:gd name="connsiteX3" fmla="*/ 1045750 w 2274376"/>
                  <a:gd name="connsiteY3" fmla="*/ 1718909 h 1718909"/>
                  <a:gd name="connsiteX4" fmla="*/ 0 w 2274376"/>
                  <a:gd name="connsiteY4" fmla="*/ 448070 h 1718909"/>
                  <a:gd name="connsiteX0" fmla="*/ 0 w 1656696"/>
                  <a:gd name="connsiteY0" fmla="*/ 448070 h 1718909"/>
                  <a:gd name="connsiteX1" fmla="*/ 1505120 w 1656696"/>
                  <a:gd name="connsiteY1" fmla="*/ 0 h 1718909"/>
                  <a:gd name="connsiteX2" fmla="*/ 1656696 w 1656696"/>
                  <a:gd name="connsiteY2" fmla="*/ 1451881 h 1718909"/>
                  <a:gd name="connsiteX3" fmla="*/ 1045750 w 1656696"/>
                  <a:gd name="connsiteY3" fmla="*/ 1718909 h 1718909"/>
                  <a:gd name="connsiteX4" fmla="*/ 0 w 1656696"/>
                  <a:gd name="connsiteY4" fmla="*/ 448070 h 1718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6696" h="1718909">
                    <a:moveTo>
                      <a:pt x="0" y="448070"/>
                    </a:moveTo>
                    <a:lnTo>
                      <a:pt x="1505120" y="0"/>
                    </a:lnTo>
                    <a:lnTo>
                      <a:pt x="1656696" y="1451881"/>
                    </a:lnTo>
                    <a:lnTo>
                      <a:pt x="1045750" y="1718909"/>
                    </a:lnTo>
                    <a:lnTo>
                      <a:pt x="0" y="448070"/>
                    </a:lnTo>
                    <a:close/>
                  </a:path>
                </a:pathLst>
              </a:custGeom>
              <a:gradFill flip="none" rotWithShape="1">
                <a:gsLst>
                  <a:gs pos="58700">
                    <a:schemeClr val="accent6">
                      <a:lumMod val="40000"/>
                      <a:lumOff val="60000"/>
                    </a:schemeClr>
                  </a:gs>
                  <a:gs pos="88000">
                    <a:schemeClr val="bg1">
                      <a:alpha val="50000"/>
                    </a:schemeClr>
                  </a:gs>
                  <a:gs pos="0">
                    <a:schemeClr val="accent6">
                      <a:lumMod val="7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pic>
            <p:nvPicPr>
              <p:cNvPr id="12" name="그림 1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55585" y="351239"/>
                <a:ext cx="8332702" cy="5559395"/>
              </a:xfrm>
              <a:prstGeom prst="ellipse">
                <a:avLst/>
              </a:prstGeom>
              <a:ln>
                <a:noFill/>
              </a:ln>
              <a:effectLst>
                <a:softEdge rad="635000"/>
              </a:effectLst>
            </p:spPr>
          </p:pic>
          <p:sp>
            <p:nvSpPr>
              <p:cNvPr id="13" name="도형 19"/>
              <p:cNvSpPr/>
              <p:nvPr/>
            </p:nvSpPr>
            <p:spPr>
              <a:xfrm rot="825507">
                <a:off x="5476731" y="2275049"/>
                <a:ext cx="877378" cy="1255775"/>
              </a:xfrm>
              <a:custGeom>
                <a:avLst/>
                <a:gdLst>
                  <a:gd name="connsiteX0" fmla="*/ 0 w 1411697"/>
                  <a:gd name="connsiteY0" fmla="*/ 1118915 h 1118915"/>
                  <a:gd name="connsiteX1" fmla="*/ 1060693 w 1411697"/>
                  <a:gd name="connsiteY1" fmla="*/ 139864 h 1118915"/>
                  <a:gd name="connsiteX2" fmla="*/ 1044934 w 1411697"/>
                  <a:gd name="connsiteY2" fmla="*/ 0 h 1118915"/>
                  <a:gd name="connsiteX3" fmla="*/ 1411697 w 1411697"/>
                  <a:gd name="connsiteY3" fmla="*/ 175166 h 1118915"/>
                  <a:gd name="connsiteX4" fmla="*/ 1097015 w 1411697"/>
                  <a:gd name="connsiteY4" fmla="*/ 462224 h 1118915"/>
                  <a:gd name="connsiteX5" fmla="*/ 1081256 w 1411697"/>
                  <a:gd name="connsiteY5" fmla="*/ 322359 h 1118915"/>
                  <a:gd name="connsiteX6" fmla="*/ 0 w 1411697"/>
                  <a:gd name="connsiteY6" fmla="*/ 1118915 h 1118915"/>
                  <a:gd name="connsiteX0" fmla="*/ 0 w 1153759"/>
                  <a:gd name="connsiteY0" fmla="*/ 1010777 h 1010777"/>
                  <a:gd name="connsiteX1" fmla="*/ 802755 w 1153759"/>
                  <a:gd name="connsiteY1" fmla="*/ 139864 h 1010777"/>
                  <a:gd name="connsiteX2" fmla="*/ 786996 w 1153759"/>
                  <a:gd name="connsiteY2" fmla="*/ 0 h 1010777"/>
                  <a:gd name="connsiteX3" fmla="*/ 1153759 w 1153759"/>
                  <a:gd name="connsiteY3" fmla="*/ 175166 h 1010777"/>
                  <a:gd name="connsiteX4" fmla="*/ 839077 w 1153759"/>
                  <a:gd name="connsiteY4" fmla="*/ 462224 h 1010777"/>
                  <a:gd name="connsiteX5" fmla="*/ 823318 w 1153759"/>
                  <a:gd name="connsiteY5" fmla="*/ 322359 h 1010777"/>
                  <a:gd name="connsiteX6" fmla="*/ 0 w 1153759"/>
                  <a:gd name="connsiteY6" fmla="*/ 1010777 h 1010777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61861 w 648883"/>
                  <a:gd name="connsiteY0" fmla="*/ 950687 h 950687"/>
                  <a:gd name="connsiteX1" fmla="*/ 297879 w 648883"/>
                  <a:gd name="connsiteY1" fmla="*/ 139864 h 950687"/>
                  <a:gd name="connsiteX2" fmla="*/ 282120 w 648883"/>
                  <a:gd name="connsiteY2" fmla="*/ 0 h 950687"/>
                  <a:gd name="connsiteX3" fmla="*/ 648883 w 648883"/>
                  <a:gd name="connsiteY3" fmla="*/ 175166 h 950687"/>
                  <a:gd name="connsiteX4" fmla="*/ 334201 w 648883"/>
                  <a:gd name="connsiteY4" fmla="*/ 462224 h 950687"/>
                  <a:gd name="connsiteX5" fmla="*/ 318442 w 648883"/>
                  <a:gd name="connsiteY5" fmla="*/ 322359 h 950687"/>
                  <a:gd name="connsiteX6" fmla="*/ 61861 w 648883"/>
                  <a:gd name="connsiteY6" fmla="*/ 950687 h 950687"/>
                  <a:gd name="connsiteX0" fmla="*/ 174208 w 761230"/>
                  <a:gd name="connsiteY0" fmla="*/ 950687 h 950687"/>
                  <a:gd name="connsiteX1" fmla="*/ 410226 w 761230"/>
                  <a:gd name="connsiteY1" fmla="*/ 139864 h 950687"/>
                  <a:gd name="connsiteX2" fmla="*/ 394467 w 761230"/>
                  <a:gd name="connsiteY2" fmla="*/ 0 h 950687"/>
                  <a:gd name="connsiteX3" fmla="*/ 761230 w 761230"/>
                  <a:gd name="connsiteY3" fmla="*/ 175166 h 950687"/>
                  <a:gd name="connsiteX4" fmla="*/ 446548 w 761230"/>
                  <a:gd name="connsiteY4" fmla="*/ 462224 h 950687"/>
                  <a:gd name="connsiteX5" fmla="*/ 430789 w 761230"/>
                  <a:gd name="connsiteY5" fmla="*/ 322359 h 950687"/>
                  <a:gd name="connsiteX6" fmla="*/ 174208 w 761230"/>
                  <a:gd name="connsiteY6" fmla="*/ 950687 h 950687"/>
                  <a:gd name="connsiteX0" fmla="*/ 143260 w 810136"/>
                  <a:gd name="connsiteY0" fmla="*/ 1001282 h 1001282"/>
                  <a:gd name="connsiteX1" fmla="*/ 459132 w 810136"/>
                  <a:gd name="connsiteY1" fmla="*/ 139864 h 1001282"/>
                  <a:gd name="connsiteX2" fmla="*/ 443373 w 810136"/>
                  <a:gd name="connsiteY2" fmla="*/ 0 h 1001282"/>
                  <a:gd name="connsiteX3" fmla="*/ 810136 w 810136"/>
                  <a:gd name="connsiteY3" fmla="*/ 175166 h 1001282"/>
                  <a:gd name="connsiteX4" fmla="*/ 495454 w 810136"/>
                  <a:gd name="connsiteY4" fmla="*/ 462224 h 1001282"/>
                  <a:gd name="connsiteX5" fmla="*/ 479695 w 810136"/>
                  <a:gd name="connsiteY5" fmla="*/ 322359 h 1001282"/>
                  <a:gd name="connsiteX6" fmla="*/ 143260 w 810136"/>
                  <a:gd name="connsiteY6" fmla="*/ 1001282 h 1001282"/>
                  <a:gd name="connsiteX0" fmla="*/ 143260 w 810136"/>
                  <a:gd name="connsiteY0" fmla="*/ 1001282 h 1001282"/>
                  <a:gd name="connsiteX1" fmla="*/ 459132 w 810136"/>
                  <a:gd name="connsiteY1" fmla="*/ 139864 h 1001282"/>
                  <a:gd name="connsiteX2" fmla="*/ 443373 w 810136"/>
                  <a:gd name="connsiteY2" fmla="*/ 0 h 1001282"/>
                  <a:gd name="connsiteX3" fmla="*/ 810136 w 810136"/>
                  <a:gd name="connsiteY3" fmla="*/ 175166 h 1001282"/>
                  <a:gd name="connsiteX4" fmla="*/ 495454 w 810136"/>
                  <a:gd name="connsiteY4" fmla="*/ 462224 h 1001282"/>
                  <a:gd name="connsiteX5" fmla="*/ 479695 w 810136"/>
                  <a:gd name="connsiteY5" fmla="*/ 322359 h 1001282"/>
                  <a:gd name="connsiteX6" fmla="*/ 143260 w 810136"/>
                  <a:gd name="connsiteY6" fmla="*/ 1001282 h 1001282"/>
                  <a:gd name="connsiteX0" fmla="*/ 136313 w 823774"/>
                  <a:gd name="connsiteY0" fmla="*/ 1119419 h 1119419"/>
                  <a:gd name="connsiteX1" fmla="*/ 472770 w 823774"/>
                  <a:gd name="connsiteY1" fmla="*/ 139864 h 1119419"/>
                  <a:gd name="connsiteX2" fmla="*/ 457011 w 823774"/>
                  <a:gd name="connsiteY2" fmla="*/ 0 h 1119419"/>
                  <a:gd name="connsiteX3" fmla="*/ 823774 w 823774"/>
                  <a:gd name="connsiteY3" fmla="*/ 175166 h 1119419"/>
                  <a:gd name="connsiteX4" fmla="*/ 509092 w 823774"/>
                  <a:gd name="connsiteY4" fmla="*/ 462224 h 1119419"/>
                  <a:gd name="connsiteX5" fmla="*/ 493333 w 823774"/>
                  <a:gd name="connsiteY5" fmla="*/ 322359 h 1119419"/>
                  <a:gd name="connsiteX6" fmla="*/ 136313 w 823774"/>
                  <a:gd name="connsiteY6" fmla="*/ 1119419 h 1119419"/>
                  <a:gd name="connsiteX0" fmla="*/ 120030 w 861325"/>
                  <a:gd name="connsiteY0" fmla="*/ 1133078 h 1133078"/>
                  <a:gd name="connsiteX1" fmla="*/ 510321 w 861325"/>
                  <a:gd name="connsiteY1" fmla="*/ 139864 h 1133078"/>
                  <a:gd name="connsiteX2" fmla="*/ 494562 w 861325"/>
                  <a:gd name="connsiteY2" fmla="*/ 0 h 1133078"/>
                  <a:gd name="connsiteX3" fmla="*/ 861325 w 861325"/>
                  <a:gd name="connsiteY3" fmla="*/ 175166 h 1133078"/>
                  <a:gd name="connsiteX4" fmla="*/ 546643 w 861325"/>
                  <a:gd name="connsiteY4" fmla="*/ 462224 h 1133078"/>
                  <a:gd name="connsiteX5" fmla="*/ 530884 w 861325"/>
                  <a:gd name="connsiteY5" fmla="*/ 322359 h 1133078"/>
                  <a:gd name="connsiteX6" fmla="*/ 120030 w 861325"/>
                  <a:gd name="connsiteY6" fmla="*/ 1133078 h 1133078"/>
                  <a:gd name="connsiteX0" fmla="*/ 116296 w 871299"/>
                  <a:gd name="connsiteY0" fmla="*/ 1178688 h 1178688"/>
                  <a:gd name="connsiteX1" fmla="*/ 520295 w 871299"/>
                  <a:gd name="connsiteY1" fmla="*/ 139864 h 1178688"/>
                  <a:gd name="connsiteX2" fmla="*/ 504536 w 871299"/>
                  <a:gd name="connsiteY2" fmla="*/ 0 h 1178688"/>
                  <a:gd name="connsiteX3" fmla="*/ 871299 w 871299"/>
                  <a:gd name="connsiteY3" fmla="*/ 175166 h 1178688"/>
                  <a:gd name="connsiteX4" fmla="*/ 556617 w 871299"/>
                  <a:gd name="connsiteY4" fmla="*/ 462224 h 1178688"/>
                  <a:gd name="connsiteX5" fmla="*/ 540858 w 871299"/>
                  <a:gd name="connsiteY5" fmla="*/ 322359 h 1178688"/>
                  <a:gd name="connsiteX6" fmla="*/ 116296 w 871299"/>
                  <a:gd name="connsiteY6" fmla="*/ 1178688 h 1178688"/>
                  <a:gd name="connsiteX0" fmla="*/ 114126 w 877378"/>
                  <a:gd name="connsiteY0" fmla="*/ 1255775 h 1255775"/>
                  <a:gd name="connsiteX1" fmla="*/ 526374 w 877378"/>
                  <a:gd name="connsiteY1" fmla="*/ 139864 h 1255775"/>
                  <a:gd name="connsiteX2" fmla="*/ 510615 w 877378"/>
                  <a:gd name="connsiteY2" fmla="*/ 0 h 1255775"/>
                  <a:gd name="connsiteX3" fmla="*/ 877378 w 877378"/>
                  <a:gd name="connsiteY3" fmla="*/ 175166 h 1255775"/>
                  <a:gd name="connsiteX4" fmla="*/ 562696 w 877378"/>
                  <a:gd name="connsiteY4" fmla="*/ 462224 h 1255775"/>
                  <a:gd name="connsiteX5" fmla="*/ 546937 w 877378"/>
                  <a:gd name="connsiteY5" fmla="*/ 322359 h 1255775"/>
                  <a:gd name="connsiteX6" fmla="*/ 114126 w 877378"/>
                  <a:gd name="connsiteY6" fmla="*/ 1255775 h 125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7378" h="1255775">
                    <a:moveTo>
                      <a:pt x="114126" y="1255775"/>
                    </a:moveTo>
                    <a:cubicBezTo>
                      <a:pt x="-108001" y="883285"/>
                      <a:pt x="-23899" y="295269"/>
                      <a:pt x="526374" y="139864"/>
                    </a:cubicBezTo>
                    <a:lnTo>
                      <a:pt x="510615" y="0"/>
                    </a:lnTo>
                    <a:lnTo>
                      <a:pt x="877378" y="175166"/>
                    </a:lnTo>
                    <a:lnTo>
                      <a:pt x="562696" y="462224"/>
                    </a:lnTo>
                    <a:lnTo>
                      <a:pt x="546937" y="322359"/>
                    </a:lnTo>
                    <a:cubicBezTo>
                      <a:pt x="139817" y="437931"/>
                      <a:pt x="80893" y="759245"/>
                      <a:pt x="114126" y="1255775"/>
                    </a:cubicBezTo>
                    <a:close/>
                  </a:path>
                </a:pathLst>
              </a:custGeom>
              <a:solidFill>
                <a:srgbClr val="0070C0">
                  <a:alpha val="50000"/>
                </a:srgb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도형 19"/>
              <p:cNvSpPr/>
              <p:nvPr/>
            </p:nvSpPr>
            <p:spPr>
              <a:xfrm rot="8709549">
                <a:off x="6298914" y="2738136"/>
                <a:ext cx="877378" cy="1255775"/>
              </a:xfrm>
              <a:custGeom>
                <a:avLst/>
                <a:gdLst>
                  <a:gd name="connsiteX0" fmla="*/ 0 w 1411697"/>
                  <a:gd name="connsiteY0" fmla="*/ 1118915 h 1118915"/>
                  <a:gd name="connsiteX1" fmla="*/ 1060693 w 1411697"/>
                  <a:gd name="connsiteY1" fmla="*/ 139864 h 1118915"/>
                  <a:gd name="connsiteX2" fmla="*/ 1044934 w 1411697"/>
                  <a:gd name="connsiteY2" fmla="*/ 0 h 1118915"/>
                  <a:gd name="connsiteX3" fmla="*/ 1411697 w 1411697"/>
                  <a:gd name="connsiteY3" fmla="*/ 175166 h 1118915"/>
                  <a:gd name="connsiteX4" fmla="*/ 1097015 w 1411697"/>
                  <a:gd name="connsiteY4" fmla="*/ 462224 h 1118915"/>
                  <a:gd name="connsiteX5" fmla="*/ 1081256 w 1411697"/>
                  <a:gd name="connsiteY5" fmla="*/ 322359 h 1118915"/>
                  <a:gd name="connsiteX6" fmla="*/ 0 w 1411697"/>
                  <a:gd name="connsiteY6" fmla="*/ 1118915 h 1118915"/>
                  <a:gd name="connsiteX0" fmla="*/ 0 w 1153759"/>
                  <a:gd name="connsiteY0" fmla="*/ 1010777 h 1010777"/>
                  <a:gd name="connsiteX1" fmla="*/ 802755 w 1153759"/>
                  <a:gd name="connsiteY1" fmla="*/ 139864 h 1010777"/>
                  <a:gd name="connsiteX2" fmla="*/ 786996 w 1153759"/>
                  <a:gd name="connsiteY2" fmla="*/ 0 h 1010777"/>
                  <a:gd name="connsiteX3" fmla="*/ 1153759 w 1153759"/>
                  <a:gd name="connsiteY3" fmla="*/ 175166 h 1010777"/>
                  <a:gd name="connsiteX4" fmla="*/ 839077 w 1153759"/>
                  <a:gd name="connsiteY4" fmla="*/ 462224 h 1010777"/>
                  <a:gd name="connsiteX5" fmla="*/ 823318 w 1153759"/>
                  <a:gd name="connsiteY5" fmla="*/ 322359 h 1010777"/>
                  <a:gd name="connsiteX6" fmla="*/ 0 w 1153759"/>
                  <a:gd name="connsiteY6" fmla="*/ 1010777 h 1010777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61861 w 648883"/>
                  <a:gd name="connsiteY0" fmla="*/ 950687 h 950687"/>
                  <a:gd name="connsiteX1" fmla="*/ 297879 w 648883"/>
                  <a:gd name="connsiteY1" fmla="*/ 139864 h 950687"/>
                  <a:gd name="connsiteX2" fmla="*/ 282120 w 648883"/>
                  <a:gd name="connsiteY2" fmla="*/ 0 h 950687"/>
                  <a:gd name="connsiteX3" fmla="*/ 648883 w 648883"/>
                  <a:gd name="connsiteY3" fmla="*/ 175166 h 950687"/>
                  <a:gd name="connsiteX4" fmla="*/ 334201 w 648883"/>
                  <a:gd name="connsiteY4" fmla="*/ 462224 h 950687"/>
                  <a:gd name="connsiteX5" fmla="*/ 318442 w 648883"/>
                  <a:gd name="connsiteY5" fmla="*/ 322359 h 950687"/>
                  <a:gd name="connsiteX6" fmla="*/ 61861 w 648883"/>
                  <a:gd name="connsiteY6" fmla="*/ 950687 h 950687"/>
                  <a:gd name="connsiteX0" fmla="*/ 174208 w 761230"/>
                  <a:gd name="connsiteY0" fmla="*/ 950687 h 950687"/>
                  <a:gd name="connsiteX1" fmla="*/ 410226 w 761230"/>
                  <a:gd name="connsiteY1" fmla="*/ 139864 h 950687"/>
                  <a:gd name="connsiteX2" fmla="*/ 394467 w 761230"/>
                  <a:gd name="connsiteY2" fmla="*/ 0 h 950687"/>
                  <a:gd name="connsiteX3" fmla="*/ 761230 w 761230"/>
                  <a:gd name="connsiteY3" fmla="*/ 175166 h 950687"/>
                  <a:gd name="connsiteX4" fmla="*/ 446548 w 761230"/>
                  <a:gd name="connsiteY4" fmla="*/ 462224 h 950687"/>
                  <a:gd name="connsiteX5" fmla="*/ 430789 w 761230"/>
                  <a:gd name="connsiteY5" fmla="*/ 322359 h 950687"/>
                  <a:gd name="connsiteX6" fmla="*/ 174208 w 761230"/>
                  <a:gd name="connsiteY6" fmla="*/ 950687 h 950687"/>
                  <a:gd name="connsiteX0" fmla="*/ 143260 w 810136"/>
                  <a:gd name="connsiteY0" fmla="*/ 1001282 h 1001282"/>
                  <a:gd name="connsiteX1" fmla="*/ 459132 w 810136"/>
                  <a:gd name="connsiteY1" fmla="*/ 139864 h 1001282"/>
                  <a:gd name="connsiteX2" fmla="*/ 443373 w 810136"/>
                  <a:gd name="connsiteY2" fmla="*/ 0 h 1001282"/>
                  <a:gd name="connsiteX3" fmla="*/ 810136 w 810136"/>
                  <a:gd name="connsiteY3" fmla="*/ 175166 h 1001282"/>
                  <a:gd name="connsiteX4" fmla="*/ 495454 w 810136"/>
                  <a:gd name="connsiteY4" fmla="*/ 462224 h 1001282"/>
                  <a:gd name="connsiteX5" fmla="*/ 479695 w 810136"/>
                  <a:gd name="connsiteY5" fmla="*/ 322359 h 1001282"/>
                  <a:gd name="connsiteX6" fmla="*/ 143260 w 810136"/>
                  <a:gd name="connsiteY6" fmla="*/ 1001282 h 1001282"/>
                  <a:gd name="connsiteX0" fmla="*/ 143260 w 810136"/>
                  <a:gd name="connsiteY0" fmla="*/ 1001282 h 1001282"/>
                  <a:gd name="connsiteX1" fmla="*/ 459132 w 810136"/>
                  <a:gd name="connsiteY1" fmla="*/ 139864 h 1001282"/>
                  <a:gd name="connsiteX2" fmla="*/ 443373 w 810136"/>
                  <a:gd name="connsiteY2" fmla="*/ 0 h 1001282"/>
                  <a:gd name="connsiteX3" fmla="*/ 810136 w 810136"/>
                  <a:gd name="connsiteY3" fmla="*/ 175166 h 1001282"/>
                  <a:gd name="connsiteX4" fmla="*/ 495454 w 810136"/>
                  <a:gd name="connsiteY4" fmla="*/ 462224 h 1001282"/>
                  <a:gd name="connsiteX5" fmla="*/ 479695 w 810136"/>
                  <a:gd name="connsiteY5" fmla="*/ 322359 h 1001282"/>
                  <a:gd name="connsiteX6" fmla="*/ 143260 w 810136"/>
                  <a:gd name="connsiteY6" fmla="*/ 1001282 h 1001282"/>
                  <a:gd name="connsiteX0" fmla="*/ 136313 w 823774"/>
                  <a:gd name="connsiteY0" fmla="*/ 1119419 h 1119419"/>
                  <a:gd name="connsiteX1" fmla="*/ 472770 w 823774"/>
                  <a:gd name="connsiteY1" fmla="*/ 139864 h 1119419"/>
                  <a:gd name="connsiteX2" fmla="*/ 457011 w 823774"/>
                  <a:gd name="connsiteY2" fmla="*/ 0 h 1119419"/>
                  <a:gd name="connsiteX3" fmla="*/ 823774 w 823774"/>
                  <a:gd name="connsiteY3" fmla="*/ 175166 h 1119419"/>
                  <a:gd name="connsiteX4" fmla="*/ 509092 w 823774"/>
                  <a:gd name="connsiteY4" fmla="*/ 462224 h 1119419"/>
                  <a:gd name="connsiteX5" fmla="*/ 493333 w 823774"/>
                  <a:gd name="connsiteY5" fmla="*/ 322359 h 1119419"/>
                  <a:gd name="connsiteX6" fmla="*/ 136313 w 823774"/>
                  <a:gd name="connsiteY6" fmla="*/ 1119419 h 1119419"/>
                  <a:gd name="connsiteX0" fmla="*/ 120030 w 861325"/>
                  <a:gd name="connsiteY0" fmla="*/ 1133078 h 1133078"/>
                  <a:gd name="connsiteX1" fmla="*/ 510321 w 861325"/>
                  <a:gd name="connsiteY1" fmla="*/ 139864 h 1133078"/>
                  <a:gd name="connsiteX2" fmla="*/ 494562 w 861325"/>
                  <a:gd name="connsiteY2" fmla="*/ 0 h 1133078"/>
                  <a:gd name="connsiteX3" fmla="*/ 861325 w 861325"/>
                  <a:gd name="connsiteY3" fmla="*/ 175166 h 1133078"/>
                  <a:gd name="connsiteX4" fmla="*/ 546643 w 861325"/>
                  <a:gd name="connsiteY4" fmla="*/ 462224 h 1133078"/>
                  <a:gd name="connsiteX5" fmla="*/ 530884 w 861325"/>
                  <a:gd name="connsiteY5" fmla="*/ 322359 h 1133078"/>
                  <a:gd name="connsiteX6" fmla="*/ 120030 w 861325"/>
                  <a:gd name="connsiteY6" fmla="*/ 1133078 h 1133078"/>
                  <a:gd name="connsiteX0" fmla="*/ 116296 w 871299"/>
                  <a:gd name="connsiteY0" fmla="*/ 1178688 h 1178688"/>
                  <a:gd name="connsiteX1" fmla="*/ 520295 w 871299"/>
                  <a:gd name="connsiteY1" fmla="*/ 139864 h 1178688"/>
                  <a:gd name="connsiteX2" fmla="*/ 504536 w 871299"/>
                  <a:gd name="connsiteY2" fmla="*/ 0 h 1178688"/>
                  <a:gd name="connsiteX3" fmla="*/ 871299 w 871299"/>
                  <a:gd name="connsiteY3" fmla="*/ 175166 h 1178688"/>
                  <a:gd name="connsiteX4" fmla="*/ 556617 w 871299"/>
                  <a:gd name="connsiteY4" fmla="*/ 462224 h 1178688"/>
                  <a:gd name="connsiteX5" fmla="*/ 540858 w 871299"/>
                  <a:gd name="connsiteY5" fmla="*/ 322359 h 1178688"/>
                  <a:gd name="connsiteX6" fmla="*/ 116296 w 871299"/>
                  <a:gd name="connsiteY6" fmla="*/ 1178688 h 1178688"/>
                  <a:gd name="connsiteX0" fmla="*/ 114126 w 877378"/>
                  <a:gd name="connsiteY0" fmla="*/ 1255775 h 1255775"/>
                  <a:gd name="connsiteX1" fmla="*/ 526374 w 877378"/>
                  <a:gd name="connsiteY1" fmla="*/ 139864 h 1255775"/>
                  <a:gd name="connsiteX2" fmla="*/ 510615 w 877378"/>
                  <a:gd name="connsiteY2" fmla="*/ 0 h 1255775"/>
                  <a:gd name="connsiteX3" fmla="*/ 877378 w 877378"/>
                  <a:gd name="connsiteY3" fmla="*/ 175166 h 1255775"/>
                  <a:gd name="connsiteX4" fmla="*/ 562696 w 877378"/>
                  <a:gd name="connsiteY4" fmla="*/ 462224 h 1255775"/>
                  <a:gd name="connsiteX5" fmla="*/ 546937 w 877378"/>
                  <a:gd name="connsiteY5" fmla="*/ 322359 h 1255775"/>
                  <a:gd name="connsiteX6" fmla="*/ 114126 w 877378"/>
                  <a:gd name="connsiteY6" fmla="*/ 1255775 h 125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7378" h="1255775">
                    <a:moveTo>
                      <a:pt x="114126" y="1255775"/>
                    </a:moveTo>
                    <a:cubicBezTo>
                      <a:pt x="-108001" y="883285"/>
                      <a:pt x="-23899" y="295269"/>
                      <a:pt x="526374" y="139864"/>
                    </a:cubicBezTo>
                    <a:lnTo>
                      <a:pt x="510615" y="0"/>
                    </a:lnTo>
                    <a:lnTo>
                      <a:pt x="877378" y="175166"/>
                    </a:lnTo>
                    <a:lnTo>
                      <a:pt x="562696" y="462224"/>
                    </a:lnTo>
                    <a:lnTo>
                      <a:pt x="546937" y="322359"/>
                    </a:lnTo>
                    <a:cubicBezTo>
                      <a:pt x="139817" y="437931"/>
                      <a:pt x="80893" y="759245"/>
                      <a:pt x="114126" y="1255775"/>
                    </a:cubicBez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도형 19"/>
              <p:cNvSpPr/>
              <p:nvPr/>
            </p:nvSpPr>
            <p:spPr>
              <a:xfrm rot="15576367">
                <a:off x="5495798" y="3296596"/>
                <a:ext cx="877378" cy="1255775"/>
              </a:xfrm>
              <a:custGeom>
                <a:avLst/>
                <a:gdLst>
                  <a:gd name="connsiteX0" fmla="*/ 0 w 1411697"/>
                  <a:gd name="connsiteY0" fmla="*/ 1118915 h 1118915"/>
                  <a:gd name="connsiteX1" fmla="*/ 1060693 w 1411697"/>
                  <a:gd name="connsiteY1" fmla="*/ 139864 h 1118915"/>
                  <a:gd name="connsiteX2" fmla="*/ 1044934 w 1411697"/>
                  <a:gd name="connsiteY2" fmla="*/ 0 h 1118915"/>
                  <a:gd name="connsiteX3" fmla="*/ 1411697 w 1411697"/>
                  <a:gd name="connsiteY3" fmla="*/ 175166 h 1118915"/>
                  <a:gd name="connsiteX4" fmla="*/ 1097015 w 1411697"/>
                  <a:gd name="connsiteY4" fmla="*/ 462224 h 1118915"/>
                  <a:gd name="connsiteX5" fmla="*/ 1081256 w 1411697"/>
                  <a:gd name="connsiteY5" fmla="*/ 322359 h 1118915"/>
                  <a:gd name="connsiteX6" fmla="*/ 0 w 1411697"/>
                  <a:gd name="connsiteY6" fmla="*/ 1118915 h 1118915"/>
                  <a:gd name="connsiteX0" fmla="*/ 0 w 1153759"/>
                  <a:gd name="connsiteY0" fmla="*/ 1010777 h 1010777"/>
                  <a:gd name="connsiteX1" fmla="*/ 802755 w 1153759"/>
                  <a:gd name="connsiteY1" fmla="*/ 139864 h 1010777"/>
                  <a:gd name="connsiteX2" fmla="*/ 786996 w 1153759"/>
                  <a:gd name="connsiteY2" fmla="*/ 0 h 1010777"/>
                  <a:gd name="connsiteX3" fmla="*/ 1153759 w 1153759"/>
                  <a:gd name="connsiteY3" fmla="*/ 175166 h 1010777"/>
                  <a:gd name="connsiteX4" fmla="*/ 839077 w 1153759"/>
                  <a:gd name="connsiteY4" fmla="*/ 462224 h 1010777"/>
                  <a:gd name="connsiteX5" fmla="*/ 823318 w 1153759"/>
                  <a:gd name="connsiteY5" fmla="*/ 322359 h 1010777"/>
                  <a:gd name="connsiteX6" fmla="*/ 0 w 1153759"/>
                  <a:gd name="connsiteY6" fmla="*/ 1010777 h 1010777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1017576"/>
                  <a:gd name="connsiteY0" fmla="*/ 1131271 h 1131271"/>
                  <a:gd name="connsiteX1" fmla="*/ 666572 w 1017576"/>
                  <a:gd name="connsiteY1" fmla="*/ 139864 h 1131271"/>
                  <a:gd name="connsiteX2" fmla="*/ 650813 w 1017576"/>
                  <a:gd name="connsiteY2" fmla="*/ 0 h 1131271"/>
                  <a:gd name="connsiteX3" fmla="*/ 1017576 w 1017576"/>
                  <a:gd name="connsiteY3" fmla="*/ 175166 h 1131271"/>
                  <a:gd name="connsiteX4" fmla="*/ 702894 w 1017576"/>
                  <a:gd name="connsiteY4" fmla="*/ 462224 h 1131271"/>
                  <a:gd name="connsiteX5" fmla="*/ 687135 w 1017576"/>
                  <a:gd name="connsiteY5" fmla="*/ 322359 h 1131271"/>
                  <a:gd name="connsiteX6" fmla="*/ 0 w 1017576"/>
                  <a:gd name="connsiteY6" fmla="*/ 1131271 h 113127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0 w 881265"/>
                  <a:gd name="connsiteY0" fmla="*/ 986581 h 986581"/>
                  <a:gd name="connsiteX1" fmla="*/ 530261 w 881265"/>
                  <a:gd name="connsiteY1" fmla="*/ 139864 h 986581"/>
                  <a:gd name="connsiteX2" fmla="*/ 514502 w 881265"/>
                  <a:gd name="connsiteY2" fmla="*/ 0 h 986581"/>
                  <a:gd name="connsiteX3" fmla="*/ 881265 w 881265"/>
                  <a:gd name="connsiteY3" fmla="*/ 175166 h 986581"/>
                  <a:gd name="connsiteX4" fmla="*/ 566583 w 881265"/>
                  <a:gd name="connsiteY4" fmla="*/ 462224 h 986581"/>
                  <a:gd name="connsiteX5" fmla="*/ 550824 w 881265"/>
                  <a:gd name="connsiteY5" fmla="*/ 322359 h 986581"/>
                  <a:gd name="connsiteX6" fmla="*/ 0 w 881265"/>
                  <a:gd name="connsiteY6" fmla="*/ 986581 h 986581"/>
                  <a:gd name="connsiteX0" fmla="*/ 61861 w 648883"/>
                  <a:gd name="connsiteY0" fmla="*/ 950687 h 950687"/>
                  <a:gd name="connsiteX1" fmla="*/ 297879 w 648883"/>
                  <a:gd name="connsiteY1" fmla="*/ 139864 h 950687"/>
                  <a:gd name="connsiteX2" fmla="*/ 282120 w 648883"/>
                  <a:gd name="connsiteY2" fmla="*/ 0 h 950687"/>
                  <a:gd name="connsiteX3" fmla="*/ 648883 w 648883"/>
                  <a:gd name="connsiteY3" fmla="*/ 175166 h 950687"/>
                  <a:gd name="connsiteX4" fmla="*/ 334201 w 648883"/>
                  <a:gd name="connsiteY4" fmla="*/ 462224 h 950687"/>
                  <a:gd name="connsiteX5" fmla="*/ 318442 w 648883"/>
                  <a:gd name="connsiteY5" fmla="*/ 322359 h 950687"/>
                  <a:gd name="connsiteX6" fmla="*/ 61861 w 648883"/>
                  <a:gd name="connsiteY6" fmla="*/ 950687 h 950687"/>
                  <a:gd name="connsiteX0" fmla="*/ 174208 w 761230"/>
                  <a:gd name="connsiteY0" fmla="*/ 950687 h 950687"/>
                  <a:gd name="connsiteX1" fmla="*/ 410226 w 761230"/>
                  <a:gd name="connsiteY1" fmla="*/ 139864 h 950687"/>
                  <a:gd name="connsiteX2" fmla="*/ 394467 w 761230"/>
                  <a:gd name="connsiteY2" fmla="*/ 0 h 950687"/>
                  <a:gd name="connsiteX3" fmla="*/ 761230 w 761230"/>
                  <a:gd name="connsiteY3" fmla="*/ 175166 h 950687"/>
                  <a:gd name="connsiteX4" fmla="*/ 446548 w 761230"/>
                  <a:gd name="connsiteY4" fmla="*/ 462224 h 950687"/>
                  <a:gd name="connsiteX5" fmla="*/ 430789 w 761230"/>
                  <a:gd name="connsiteY5" fmla="*/ 322359 h 950687"/>
                  <a:gd name="connsiteX6" fmla="*/ 174208 w 761230"/>
                  <a:gd name="connsiteY6" fmla="*/ 950687 h 950687"/>
                  <a:gd name="connsiteX0" fmla="*/ 143260 w 810136"/>
                  <a:gd name="connsiteY0" fmla="*/ 1001282 h 1001282"/>
                  <a:gd name="connsiteX1" fmla="*/ 459132 w 810136"/>
                  <a:gd name="connsiteY1" fmla="*/ 139864 h 1001282"/>
                  <a:gd name="connsiteX2" fmla="*/ 443373 w 810136"/>
                  <a:gd name="connsiteY2" fmla="*/ 0 h 1001282"/>
                  <a:gd name="connsiteX3" fmla="*/ 810136 w 810136"/>
                  <a:gd name="connsiteY3" fmla="*/ 175166 h 1001282"/>
                  <a:gd name="connsiteX4" fmla="*/ 495454 w 810136"/>
                  <a:gd name="connsiteY4" fmla="*/ 462224 h 1001282"/>
                  <a:gd name="connsiteX5" fmla="*/ 479695 w 810136"/>
                  <a:gd name="connsiteY5" fmla="*/ 322359 h 1001282"/>
                  <a:gd name="connsiteX6" fmla="*/ 143260 w 810136"/>
                  <a:gd name="connsiteY6" fmla="*/ 1001282 h 1001282"/>
                  <a:gd name="connsiteX0" fmla="*/ 143260 w 810136"/>
                  <a:gd name="connsiteY0" fmla="*/ 1001282 h 1001282"/>
                  <a:gd name="connsiteX1" fmla="*/ 459132 w 810136"/>
                  <a:gd name="connsiteY1" fmla="*/ 139864 h 1001282"/>
                  <a:gd name="connsiteX2" fmla="*/ 443373 w 810136"/>
                  <a:gd name="connsiteY2" fmla="*/ 0 h 1001282"/>
                  <a:gd name="connsiteX3" fmla="*/ 810136 w 810136"/>
                  <a:gd name="connsiteY3" fmla="*/ 175166 h 1001282"/>
                  <a:gd name="connsiteX4" fmla="*/ 495454 w 810136"/>
                  <a:gd name="connsiteY4" fmla="*/ 462224 h 1001282"/>
                  <a:gd name="connsiteX5" fmla="*/ 479695 w 810136"/>
                  <a:gd name="connsiteY5" fmla="*/ 322359 h 1001282"/>
                  <a:gd name="connsiteX6" fmla="*/ 143260 w 810136"/>
                  <a:gd name="connsiteY6" fmla="*/ 1001282 h 1001282"/>
                  <a:gd name="connsiteX0" fmla="*/ 136313 w 823774"/>
                  <a:gd name="connsiteY0" fmla="*/ 1119419 h 1119419"/>
                  <a:gd name="connsiteX1" fmla="*/ 472770 w 823774"/>
                  <a:gd name="connsiteY1" fmla="*/ 139864 h 1119419"/>
                  <a:gd name="connsiteX2" fmla="*/ 457011 w 823774"/>
                  <a:gd name="connsiteY2" fmla="*/ 0 h 1119419"/>
                  <a:gd name="connsiteX3" fmla="*/ 823774 w 823774"/>
                  <a:gd name="connsiteY3" fmla="*/ 175166 h 1119419"/>
                  <a:gd name="connsiteX4" fmla="*/ 509092 w 823774"/>
                  <a:gd name="connsiteY4" fmla="*/ 462224 h 1119419"/>
                  <a:gd name="connsiteX5" fmla="*/ 493333 w 823774"/>
                  <a:gd name="connsiteY5" fmla="*/ 322359 h 1119419"/>
                  <a:gd name="connsiteX6" fmla="*/ 136313 w 823774"/>
                  <a:gd name="connsiteY6" fmla="*/ 1119419 h 1119419"/>
                  <a:gd name="connsiteX0" fmla="*/ 120030 w 861325"/>
                  <a:gd name="connsiteY0" fmla="*/ 1133078 h 1133078"/>
                  <a:gd name="connsiteX1" fmla="*/ 510321 w 861325"/>
                  <a:gd name="connsiteY1" fmla="*/ 139864 h 1133078"/>
                  <a:gd name="connsiteX2" fmla="*/ 494562 w 861325"/>
                  <a:gd name="connsiteY2" fmla="*/ 0 h 1133078"/>
                  <a:gd name="connsiteX3" fmla="*/ 861325 w 861325"/>
                  <a:gd name="connsiteY3" fmla="*/ 175166 h 1133078"/>
                  <a:gd name="connsiteX4" fmla="*/ 546643 w 861325"/>
                  <a:gd name="connsiteY4" fmla="*/ 462224 h 1133078"/>
                  <a:gd name="connsiteX5" fmla="*/ 530884 w 861325"/>
                  <a:gd name="connsiteY5" fmla="*/ 322359 h 1133078"/>
                  <a:gd name="connsiteX6" fmla="*/ 120030 w 861325"/>
                  <a:gd name="connsiteY6" fmla="*/ 1133078 h 1133078"/>
                  <a:gd name="connsiteX0" fmla="*/ 116296 w 871299"/>
                  <a:gd name="connsiteY0" fmla="*/ 1178688 h 1178688"/>
                  <a:gd name="connsiteX1" fmla="*/ 520295 w 871299"/>
                  <a:gd name="connsiteY1" fmla="*/ 139864 h 1178688"/>
                  <a:gd name="connsiteX2" fmla="*/ 504536 w 871299"/>
                  <a:gd name="connsiteY2" fmla="*/ 0 h 1178688"/>
                  <a:gd name="connsiteX3" fmla="*/ 871299 w 871299"/>
                  <a:gd name="connsiteY3" fmla="*/ 175166 h 1178688"/>
                  <a:gd name="connsiteX4" fmla="*/ 556617 w 871299"/>
                  <a:gd name="connsiteY4" fmla="*/ 462224 h 1178688"/>
                  <a:gd name="connsiteX5" fmla="*/ 540858 w 871299"/>
                  <a:gd name="connsiteY5" fmla="*/ 322359 h 1178688"/>
                  <a:gd name="connsiteX6" fmla="*/ 116296 w 871299"/>
                  <a:gd name="connsiteY6" fmla="*/ 1178688 h 1178688"/>
                  <a:gd name="connsiteX0" fmla="*/ 114126 w 877378"/>
                  <a:gd name="connsiteY0" fmla="*/ 1255775 h 1255775"/>
                  <a:gd name="connsiteX1" fmla="*/ 526374 w 877378"/>
                  <a:gd name="connsiteY1" fmla="*/ 139864 h 1255775"/>
                  <a:gd name="connsiteX2" fmla="*/ 510615 w 877378"/>
                  <a:gd name="connsiteY2" fmla="*/ 0 h 1255775"/>
                  <a:gd name="connsiteX3" fmla="*/ 877378 w 877378"/>
                  <a:gd name="connsiteY3" fmla="*/ 175166 h 1255775"/>
                  <a:gd name="connsiteX4" fmla="*/ 562696 w 877378"/>
                  <a:gd name="connsiteY4" fmla="*/ 462224 h 1255775"/>
                  <a:gd name="connsiteX5" fmla="*/ 546937 w 877378"/>
                  <a:gd name="connsiteY5" fmla="*/ 322359 h 1255775"/>
                  <a:gd name="connsiteX6" fmla="*/ 114126 w 877378"/>
                  <a:gd name="connsiteY6" fmla="*/ 1255775 h 125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7378" h="1255775">
                    <a:moveTo>
                      <a:pt x="114126" y="1255775"/>
                    </a:moveTo>
                    <a:cubicBezTo>
                      <a:pt x="-108001" y="883285"/>
                      <a:pt x="-23899" y="295269"/>
                      <a:pt x="526374" y="139864"/>
                    </a:cubicBezTo>
                    <a:lnTo>
                      <a:pt x="510615" y="0"/>
                    </a:lnTo>
                    <a:lnTo>
                      <a:pt x="877378" y="175166"/>
                    </a:lnTo>
                    <a:lnTo>
                      <a:pt x="562696" y="462224"/>
                    </a:lnTo>
                    <a:lnTo>
                      <a:pt x="546937" y="322359"/>
                    </a:lnTo>
                    <a:cubicBezTo>
                      <a:pt x="139817" y="437931"/>
                      <a:pt x="80893" y="759245"/>
                      <a:pt x="114126" y="1255775"/>
                    </a:cubicBezTo>
                    <a:close/>
                  </a:path>
                </a:pathLst>
              </a:custGeom>
              <a:solidFill>
                <a:srgbClr val="00B050">
                  <a:alpha val="50000"/>
                </a:srgbClr>
              </a:solidFill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07" t="49714" r="33139" b="6635"/>
              <a:stretch/>
            </p:blipFill>
            <p:spPr>
              <a:xfrm>
                <a:off x="2460483" y="-505102"/>
                <a:ext cx="2028273" cy="2003485"/>
              </a:xfrm>
              <a:prstGeom prst="ellipse">
                <a:avLst/>
              </a:prstGeom>
              <a:ln w="76200" cap="rnd">
                <a:solidFill>
                  <a:srgbClr val="0070C0"/>
                </a:solidFill>
              </a:ln>
              <a:effectLst/>
            </p:spPr>
          </p:pic>
          <p:pic>
            <p:nvPicPr>
              <p:cNvPr id="17" name="그림 1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8" r="18748"/>
              <a:stretch/>
            </p:blipFill>
            <p:spPr>
              <a:xfrm>
                <a:off x="9449964" y="4263024"/>
                <a:ext cx="2270463" cy="2345908"/>
              </a:xfrm>
              <a:prstGeom prst="ellipse">
                <a:avLst/>
              </a:prstGeom>
              <a:ln w="63500" cap="rnd">
                <a:solidFill>
                  <a:schemeClr val="accent2"/>
                </a:solidFill>
              </a:ln>
              <a:effectLst/>
            </p:spPr>
          </p:pic>
          <p:pic>
            <p:nvPicPr>
              <p:cNvPr id="18" name="Picture 2" descr="https://hayinstyle.files.wordpress.com/2013/12/hayinstyle-ninotsminda-border-checkpoint-by-luka-machablishvili-2.jpg?w=468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19534" y="-538333"/>
                <a:ext cx="2019850" cy="2019850"/>
              </a:xfrm>
              <a:prstGeom prst="ellipse">
                <a:avLst/>
              </a:prstGeom>
              <a:ln w="63500" cap="rnd">
                <a:solidFill>
                  <a:schemeClr val="accent2"/>
                </a:solidFill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25" r="11874" b="553"/>
              <a:stretch/>
            </p:blipFill>
            <p:spPr>
              <a:xfrm>
                <a:off x="9849329" y="1481517"/>
                <a:ext cx="2363063" cy="2349995"/>
              </a:xfrm>
              <a:prstGeom prst="ellipse">
                <a:avLst/>
              </a:prstGeom>
              <a:ln w="63500" cap="rnd">
                <a:solidFill>
                  <a:schemeClr val="accent2"/>
                </a:solidFill>
              </a:ln>
              <a:effectLst/>
            </p:spPr>
          </p:pic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09" t="4469" r="6125" b="19881"/>
              <a:stretch/>
            </p:blipFill>
            <p:spPr>
              <a:xfrm>
                <a:off x="5647015" y="-1025698"/>
                <a:ext cx="2243747" cy="2270127"/>
              </a:xfrm>
              <a:prstGeom prst="ellipse">
                <a:avLst/>
              </a:prstGeom>
              <a:ln w="63500" cap="rnd">
                <a:solidFill>
                  <a:schemeClr val="accent2"/>
                </a:solidFill>
              </a:ln>
              <a:effectLst/>
            </p:spPr>
          </p:pic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276" r="7501"/>
              <a:stretch/>
            </p:blipFill>
            <p:spPr>
              <a:xfrm>
                <a:off x="6768889" y="5347263"/>
                <a:ext cx="2239984" cy="2261684"/>
              </a:xfrm>
              <a:prstGeom prst="ellipse">
                <a:avLst/>
              </a:prstGeom>
              <a:ln w="63500" cap="rnd">
                <a:solidFill>
                  <a:schemeClr val="accent2"/>
                </a:solidFill>
              </a:ln>
              <a:effectLst/>
            </p:spPr>
          </p:pic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10"/>
              <a:srcRect l="12417" r="17935"/>
              <a:stretch/>
            </p:blipFill>
            <p:spPr>
              <a:xfrm>
                <a:off x="286894" y="1211932"/>
                <a:ext cx="2189827" cy="2097394"/>
              </a:xfrm>
              <a:prstGeom prst="ellipse">
                <a:avLst/>
              </a:prstGeom>
              <a:ln w="63500" cap="rnd">
                <a:solidFill>
                  <a:srgbClr val="00B050"/>
                </a:solidFill>
              </a:ln>
              <a:effectLst/>
            </p:spPr>
          </p:pic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11"/>
              <a:srcRect l="15984" r="15467"/>
              <a:stretch/>
            </p:blipFill>
            <p:spPr>
              <a:xfrm>
                <a:off x="1045008" y="4087376"/>
                <a:ext cx="2221155" cy="2007582"/>
              </a:xfrm>
              <a:prstGeom prst="ellipse">
                <a:avLst/>
              </a:prstGeom>
              <a:ln w="63500" cap="rnd">
                <a:solidFill>
                  <a:srgbClr val="00B050"/>
                </a:solidFill>
              </a:ln>
              <a:effectLst/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contourClr>
                  <a:srgbClr val="333333"/>
                </a:contourClr>
              </a:sp3d>
            </p:spPr>
          </p:pic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12"/>
              <a:srcRect l="25365" r="13834"/>
              <a:stretch/>
            </p:blipFill>
            <p:spPr>
              <a:xfrm>
                <a:off x="3441444" y="5317495"/>
                <a:ext cx="2134958" cy="2149003"/>
              </a:xfrm>
              <a:prstGeom prst="ellipse">
                <a:avLst/>
              </a:prstGeom>
              <a:ln w="63500" cap="rnd">
                <a:solidFill>
                  <a:srgbClr val="00B050"/>
                </a:solidFill>
              </a:ln>
              <a:effectLst/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9408307" y="-777101"/>
              <a:ext cx="5656746" cy="81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/>
                <a:t>Concrete</a:t>
              </a:r>
              <a:endParaRPr lang="ko-KR" altLang="en-US" sz="2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37086" y="-1523160"/>
              <a:ext cx="5656746" cy="81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/>
                <a:t>Slope structures</a:t>
              </a:r>
              <a:endParaRPr lang="ko-KR" altLang="en-US" sz="2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587084" y="7503353"/>
              <a:ext cx="5656746" cy="81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/>
                <a:t>Pavement</a:t>
              </a:r>
              <a:endParaRPr lang="ko-KR" altLang="en-US" sz="2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-1539050" y="7019533"/>
              <a:ext cx="5656746" cy="81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/>
                <a:t>Urban ecology</a:t>
              </a:r>
              <a:endParaRPr lang="ko-KR" altLang="en-US" sz="2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-2427340" y="3149234"/>
              <a:ext cx="5656746" cy="1470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/>
                <a:t>Water</a:t>
              </a:r>
            </a:p>
            <a:p>
              <a:r>
                <a:rPr lang="en-US" altLang="ko-KR" sz="2400" dirty="0" smtClean="0"/>
                <a:t>management</a:t>
              </a:r>
              <a:endParaRPr lang="ko-KR" altLang="en-US" sz="2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-617373" y="-969134"/>
              <a:ext cx="5656746" cy="81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/>
                <a:t>Climate Scenarios</a:t>
              </a:r>
              <a:endParaRPr lang="ko-KR" altLang="en-US" sz="2400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178922" y="2118813"/>
            <a:ext cx="5656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Geotechnical</a:t>
            </a:r>
          </a:p>
          <a:p>
            <a:r>
              <a:rPr lang="en-US" altLang="ko-KR" sz="2400" dirty="0" smtClean="0"/>
              <a:t>structures</a:t>
            </a:r>
            <a:endParaRPr lang="ko-KR" alt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758503" y="328409"/>
            <a:ext cx="2043316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Study Areas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478" y="111747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6210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82658" y="980728"/>
            <a:ext cx="817240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8064A2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Climate and hydrological models </a:t>
            </a:r>
            <a:r>
              <a:rPr lang="en-US" altLang="ko-KR" sz="2200" dirty="0" smtClean="0">
                <a:solidFill>
                  <a:srgbClr val="8064A2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infrastructure design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8064A2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Adaptation strategies </a:t>
            </a:r>
            <a:r>
              <a:rPr lang="en-US" altLang="ko-KR" sz="2200" dirty="0" smtClean="0">
                <a:solidFill>
                  <a:srgbClr val="8064A2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planning and management perspectives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2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9BBB59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Disaster</a:t>
            </a:r>
            <a:r>
              <a:rPr lang="en-US" altLang="ko-KR" sz="2200" dirty="0" smtClean="0">
                <a:solidFill>
                  <a:srgbClr val="9BBB59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prediction and prevention methods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9BBB59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Adaptive engineering design </a:t>
            </a:r>
            <a:r>
              <a:rPr lang="en-US" altLang="ko-KR" sz="2200" dirty="0" smtClean="0">
                <a:solidFill>
                  <a:srgbClr val="9BBB59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climate changes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9BBB59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construction materials </a:t>
            </a:r>
            <a:r>
              <a:rPr lang="en-US" altLang="ko-KR" sz="2200" dirty="0" smtClean="0">
                <a:solidFill>
                  <a:srgbClr val="9BBB59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extreme weather conditions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endParaRPr lang="en-US" altLang="ko-KR" sz="22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Urban hydro-ecology </a:t>
            </a:r>
            <a:r>
              <a:rPr lang="en-US" altLang="ko-KR" sz="2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climate adaption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Coastal management </a:t>
            </a:r>
            <a:r>
              <a:rPr lang="en-US" altLang="ko-KR" sz="2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sea level rise 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22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Water</a:t>
            </a:r>
            <a:r>
              <a:rPr lang="en-US" altLang="ko-KR" sz="2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22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reuse and rainwater </a:t>
            </a:r>
            <a:r>
              <a:rPr lang="en-US" altLang="ko-KR" sz="2200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</a:t>
            </a:r>
            <a:endParaRPr lang="en-US" altLang="ko-KR" sz="22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78602" y="1123950"/>
            <a:ext cx="432048" cy="1440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altLang="ko-KR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Area </a:t>
            </a:r>
            <a:r>
              <a:rPr lang="en-US" altLang="ko-KR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ko-KR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78602" y="3140174"/>
            <a:ext cx="432048" cy="1440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altLang="ko-KR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Area </a:t>
            </a:r>
            <a:r>
              <a:rPr lang="en-US" altLang="ko-KR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endParaRPr lang="ko-KR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602" y="5156398"/>
            <a:ext cx="432048" cy="1440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altLang="ko-KR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Area </a:t>
            </a:r>
            <a:r>
              <a:rPr lang="en-US" altLang="ko-KR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endParaRPr lang="ko-KR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503" y="328409"/>
            <a:ext cx="2043316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rgbClr val="4D7B93"/>
                </a:solidFill>
                <a:latin typeface="+mn-ea"/>
                <a:ea typeface="+mn-ea"/>
              </a:rPr>
              <a:t>Study Areas</a:t>
            </a:r>
            <a:endParaRPr lang="ko-KR" altLang="en-US" sz="2800" b="1" dirty="0">
              <a:solidFill>
                <a:srgbClr val="4D7B93"/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478" y="111747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rgbClr val="4D7B93"/>
                </a:solidFill>
                <a:latin typeface="+mn-ea"/>
                <a:ea typeface="+mn-ea"/>
              </a:rPr>
              <a:t>3</a:t>
            </a:r>
            <a:endParaRPr lang="ko-KR" altLang="en-US" sz="4800" b="1" i="1" dirty="0">
              <a:solidFill>
                <a:srgbClr val="4D7B93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3321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8503" y="328409"/>
            <a:ext cx="1022588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Area I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471120" y="1290675"/>
            <a:ext cx="8297908" cy="4411674"/>
            <a:chOff x="450556" y="1465598"/>
            <a:chExt cx="8297908" cy="4411674"/>
          </a:xfrm>
        </p:grpSpPr>
        <p:grpSp>
          <p:nvGrpSpPr>
            <p:cNvPr id="12" name="그룹 19"/>
            <p:cNvGrpSpPr/>
            <p:nvPr/>
          </p:nvGrpSpPr>
          <p:grpSpPr>
            <a:xfrm>
              <a:off x="450556" y="1465598"/>
              <a:ext cx="2560109" cy="3535388"/>
              <a:chOff x="364655" y="1377752"/>
              <a:chExt cx="2560109" cy="3535388"/>
            </a:xfrm>
          </p:grpSpPr>
          <p:pic>
            <p:nvPicPr>
              <p:cNvPr id="21" name="그림 2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4655" y="1377752"/>
                <a:ext cx="2560109" cy="3535388"/>
              </a:xfrm>
              <a:prstGeom prst="rect">
                <a:avLst/>
              </a:prstGeom>
            </p:spPr>
          </p:pic>
          <p:sp>
            <p:nvSpPr>
              <p:cNvPr id="22" name="직사각형 21"/>
              <p:cNvSpPr/>
              <p:nvPr/>
            </p:nvSpPr>
            <p:spPr>
              <a:xfrm>
                <a:off x="528585" y="3717032"/>
                <a:ext cx="2232248" cy="108012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8900" indent="-88900">
                  <a:buFont typeface="Arial" pitchFamily="34" charset="0"/>
                  <a:buChar char="•"/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Climate scenario for Korea</a:t>
                </a:r>
              </a:p>
              <a:p>
                <a:pPr marL="88900" indent="-88900">
                  <a:buFont typeface="Arial" pitchFamily="34" charset="0"/>
                  <a:buChar char="•"/>
                </a:pPr>
                <a:endParaRPr lang="en-US" altLang="ko-KR" sz="1000" b="1" dirty="0">
                  <a:solidFill>
                    <a:schemeClr val="tx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  <a:p>
                <a:pPr marL="88900" indent="-88900">
                  <a:buFont typeface="Arial" pitchFamily="34" charset="0"/>
                  <a:buChar char="•"/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Hydrological model for infra design</a:t>
                </a:r>
                <a:endParaRPr lang="ko-KR" altLang="en-US" sz="1400" b="1" dirty="0">
                  <a:solidFill>
                    <a:schemeClr val="tx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</p:txBody>
          </p:sp>
        </p:grpSp>
        <p:grpSp>
          <p:nvGrpSpPr>
            <p:cNvPr id="13" name="그룹 18"/>
            <p:cNvGrpSpPr/>
            <p:nvPr/>
          </p:nvGrpSpPr>
          <p:grpSpPr>
            <a:xfrm>
              <a:off x="3316408" y="2329693"/>
              <a:ext cx="2547918" cy="3547579"/>
              <a:chOff x="3275856" y="2060847"/>
              <a:chExt cx="2547918" cy="3547579"/>
            </a:xfrm>
          </p:grpSpPr>
          <p:pic>
            <p:nvPicPr>
              <p:cNvPr id="19" name="그림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5856" y="2060847"/>
                <a:ext cx="2547918" cy="3547579"/>
              </a:xfrm>
              <a:prstGeom prst="rect">
                <a:avLst/>
              </a:prstGeom>
            </p:spPr>
          </p:pic>
          <p:sp>
            <p:nvSpPr>
              <p:cNvPr id="20" name="직사각형 19"/>
              <p:cNvSpPr/>
              <p:nvPr/>
            </p:nvSpPr>
            <p:spPr>
              <a:xfrm>
                <a:off x="3433691" y="4429616"/>
                <a:ext cx="2232248" cy="108012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8900" indent="-88900">
                  <a:buFont typeface="Arial" pitchFamily="34" charset="0"/>
                  <a:buChar char="•"/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Integration of climate model and  measured data</a:t>
                </a:r>
              </a:p>
              <a:p>
                <a:pPr marL="88900" indent="-88900">
                  <a:buFont typeface="Arial" pitchFamily="34" charset="0"/>
                  <a:buChar char="•"/>
                </a:pPr>
                <a:endParaRPr lang="en-US" altLang="ko-KR" sz="200" b="1" dirty="0">
                  <a:solidFill>
                    <a:schemeClr val="tx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  <a:p>
                <a:pPr marL="88900" indent="-88900">
                  <a:buFont typeface="Arial" pitchFamily="34" charset="0"/>
                  <a:buChar char="•"/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Standardized design parameters</a:t>
                </a:r>
                <a:endParaRPr lang="ko-KR" altLang="en-US" sz="1400" b="1" dirty="0">
                  <a:solidFill>
                    <a:schemeClr val="tx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</p:txBody>
          </p:sp>
        </p:grpSp>
        <p:grpSp>
          <p:nvGrpSpPr>
            <p:cNvPr id="14" name="그룹 17"/>
            <p:cNvGrpSpPr/>
            <p:nvPr/>
          </p:nvGrpSpPr>
          <p:grpSpPr>
            <a:xfrm>
              <a:off x="6170069" y="1465598"/>
              <a:ext cx="2578395" cy="3498815"/>
              <a:chOff x="6084168" y="1376760"/>
              <a:chExt cx="2578395" cy="3498815"/>
            </a:xfrm>
          </p:grpSpPr>
          <p:pic>
            <p:nvPicPr>
              <p:cNvPr id="17" name="그림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4168" y="1376760"/>
                <a:ext cx="2578395" cy="3498815"/>
              </a:xfrm>
              <a:prstGeom prst="rect">
                <a:avLst/>
              </a:prstGeom>
            </p:spPr>
          </p:pic>
          <p:sp>
            <p:nvSpPr>
              <p:cNvPr id="18" name="직사각형 17"/>
              <p:cNvSpPr/>
              <p:nvPr/>
            </p:nvSpPr>
            <p:spPr>
              <a:xfrm>
                <a:off x="6257241" y="3689872"/>
                <a:ext cx="2232248" cy="10801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88900" indent="-88900">
                  <a:buFont typeface="Arial" pitchFamily="34" charset="0"/>
                  <a:buChar char="•"/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Probabilistic LCC evaluation</a:t>
                </a:r>
              </a:p>
              <a:p>
                <a:pPr marL="88900" indent="-88900">
                  <a:buFont typeface="Arial" pitchFamily="34" charset="0"/>
                  <a:buChar char="•"/>
                </a:pPr>
                <a:endParaRPr lang="en-US" altLang="ko-KR" sz="1400" b="1" dirty="0">
                  <a:solidFill>
                    <a:schemeClr val="tx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  <a:p>
                <a:pPr marL="88900" indent="-88900">
                  <a:buFont typeface="Arial" pitchFamily="34" charset="0"/>
                  <a:buChar char="•"/>
                </a:pPr>
                <a:r>
                  <a:rPr lang="en-US" altLang="ko-KR" sz="1400" b="1" dirty="0" smtClean="0">
                    <a:solidFill>
                      <a:schemeClr val="tx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Adaptation strategies</a:t>
                </a:r>
                <a:endParaRPr lang="ko-KR" altLang="en-US" sz="1400" b="1" dirty="0">
                  <a:solidFill>
                    <a:schemeClr val="tx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</p:txBody>
          </p: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590" y="5071962"/>
              <a:ext cx="981075" cy="755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0069" y="5238522"/>
              <a:ext cx="1066800" cy="554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865981" y="5981089"/>
            <a:ext cx="7410450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rgbClr val="011645"/>
              </a:contourClr>
            </a:sp3d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spc="-70" dirty="0" smtClean="0">
                <a:solidFill>
                  <a:srgbClr val="1401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-윤고딕330" pitchFamily="18" charset="-127"/>
                <a:cs typeface="Tahoma" pitchFamily="34" charset="0"/>
              </a:rPr>
              <a:t>Infrastructure Adaptation Framework</a:t>
            </a:r>
            <a:endParaRPr lang="ko-KR" altLang="en-US" sz="2400" b="1" spc="-70" dirty="0" smtClean="0">
              <a:solidFill>
                <a:srgbClr val="1401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-윤고딕330" pitchFamily="18" charset="-127"/>
              <a:cs typeface="Tahom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5576" y="138186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14019D"/>
                </a:solidFill>
                <a:latin typeface="Tahoma" pitchFamily="34" charset="0"/>
                <a:ea typeface="-2002" pitchFamily="18" charset="-127"/>
                <a:cs typeface="Tahoma" pitchFamily="34" charset="0"/>
              </a:rPr>
              <a:t>Area I-1</a:t>
            </a:r>
            <a:endParaRPr lang="ko-KR" altLang="en-US" b="1" dirty="0">
              <a:solidFill>
                <a:srgbClr val="14019D"/>
              </a:solidFill>
              <a:latin typeface="Tahoma" pitchFamily="34" charset="0"/>
              <a:ea typeface="-2002" pitchFamily="18" charset="-127"/>
              <a:cs typeface="Tahom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35896" y="224596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14019D"/>
                </a:solidFill>
                <a:latin typeface="Tahoma" pitchFamily="34" charset="0"/>
                <a:ea typeface="-2002" pitchFamily="18" charset="-127"/>
                <a:cs typeface="Tahoma" pitchFamily="34" charset="0"/>
              </a:rPr>
              <a:t>Area I-2</a:t>
            </a:r>
            <a:endParaRPr lang="ko-KR" altLang="en-US" b="1" dirty="0">
              <a:solidFill>
                <a:srgbClr val="14019D"/>
              </a:solidFill>
              <a:latin typeface="Tahoma" pitchFamily="34" charset="0"/>
              <a:ea typeface="-2002" pitchFamily="18" charset="-127"/>
              <a:cs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16216" y="137257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14019D"/>
                </a:solidFill>
                <a:latin typeface="Tahoma" pitchFamily="34" charset="0"/>
                <a:ea typeface="-2002" pitchFamily="18" charset="-127"/>
                <a:cs typeface="Tahoma" pitchFamily="34" charset="0"/>
              </a:rPr>
              <a:t>Area I-3</a:t>
            </a:r>
            <a:endParaRPr lang="ko-KR" altLang="en-US" b="1" dirty="0">
              <a:solidFill>
                <a:srgbClr val="14019D"/>
              </a:solidFill>
              <a:latin typeface="Tahoma" pitchFamily="34" charset="0"/>
              <a:ea typeface="-2002" pitchFamily="18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34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8503" y="328409"/>
            <a:ext cx="1133195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Area II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3" name="Picture 2" descr="H:\png\가져감\29-01.png"/>
          <p:cNvPicPr>
            <a:picLocks noChangeAspect="1" noChangeArrowheads="1"/>
          </p:cNvPicPr>
          <p:nvPr/>
        </p:nvPicPr>
        <p:blipFill rotWithShape="1">
          <a:blip r:embed="rId2" cstate="print">
            <a:lum bright="-30000"/>
          </a:blip>
          <a:srcRect t="27537" b="63205"/>
          <a:stretch/>
        </p:blipFill>
        <p:spPr bwMode="auto">
          <a:xfrm>
            <a:off x="86620" y="2361581"/>
            <a:ext cx="8962576" cy="720080"/>
          </a:xfrm>
          <a:prstGeom prst="rect">
            <a:avLst/>
          </a:prstGeom>
          <a:noFill/>
        </p:spPr>
      </p:pic>
      <p:sp>
        <p:nvSpPr>
          <p:cNvPr id="4" name="모서리가 둥근 직사각형 3"/>
          <p:cNvSpPr/>
          <p:nvPr/>
        </p:nvSpPr>
        <p:spPr>
          <a:xfrm>
            <a:off x="2496468" y="1196752"/>
            <a:ext cx="4104456" cy="516756"/>
          </a:xfrm>
          <a:prstGeom prst="roundRect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  <a:latin typeface="Tahoma" pitchFamily="34" charset="0"/>
                <a:ea typeface="-윤고딕340" pitchFamily="18" charset="-127"/>
                <a:cs typeface="Tahoma" pitchFamily="34" charset="0"/>
              </a:rPr>
              <a:t>Adaptation technologies</a:t>
            </a:r>
            <a:endParaRPr lang="ko-KR" altLang="en-US" sz="2400" b="1" dirty="0">
              <a:solidFill>
                <a:schemeClr val="bg1"/>
              </a:solidFill>
              <a:latin typeface="Tahoma" pitchFamily="34" charset="0"/>
              <a:ea typeface="-윤고딕340" pitchFamily="18" charset="-127"/>
              <a:cs typeface="Tahoma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19" y="3867732"/>
            <a:ext cx="1761777" cy="1158144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19" y="3867732"/>
            <a:ext cx="1761777" cy="1158144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019" y="3867732"/>
            <a:ext cx="1761777" cy="1158144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19" y="3867732"/>
            <a:ext cx="1761778" cy="1158144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9" y="3867732"/>
            <a:ext cx="1761777" cy="1158144"/>
          </a:xfrm>
          <a:prstGeom prst="rect">
            <a:avLst/>
          </a:prstGeom>
          <a:ln w="6350">
            <a:solidFill>
              <a:srgbClr val="FFC000"/>
            </a:solidFill>
          </a:ln>
        </p:spPr>
      </p:pic>
      <p:cxnSp>
        <p:nvCxnSpPr>
          <p:cNvPr id="11" name="직선 연결선 10"/>
          <p:cNvCxnSpPr>
            <a:stCxn id="19" idx="2"/>
            <a:endCxn id="10" idx="0"/>
          </p:cNvCxnSpPr>
          <p:nvPr/>
        </p:nvCxnSpPr>
        <p:spPr>
          <a:xfrm>
            <a:off x="967508" y="3585716"/>
            <a:ext cx="0" cy="282016"/>
          </a:xfrm>
          <a:prstGeom prst="line">
            <a:avLst/>
          </a:prstGeom>
          <a:ln w="19050">
            <a:solidFill>
              <a:srgbClr val="0099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stCxn id="20" idx="2"/>
          </p:cNvCxnSpPr>
          <p:nvPr/>
        </p:nvCxnSpPr>
        <p:spPr>
          <a:xfrm>
            <a:off x="2767708" y="3585716"/>
            <a:ext cx="0" cy="282016"/>
          </a:xfrm>
          <a:prstGeom prst="line">
            <a:avLst/>
          </a:prstGeom>
          <a:ln w="19050">
            <a:solidFill>
              <a:srgbClr val="0099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>
            <a:stCxn id="21" idx="2"/>
          </p:cNvCxnSpPr>
          <p:nvPr/>
        </p:nvCxnSpPr>
        <p:spPr>
          <a:xfrm>
            <a:off x="4567908" y="3585716"/>
            <a:ext cx="0" cy="282016"/>
          </a:xfrm>
          <a:prstGeom prst="line">
            <a:avLst/>
          </a:prstGeom>
          <a:ln w="19050">
            <a:solidFill>
              <a:srgbClr val="0099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>
            <a:stCxn id="22" idx="2"/>
          </p:cNvCxnSpPr>
          <p:nvPr/>
        </p:nvCxnSpPr>
        <p:spPr>
          <a:xfrm>
            <a:off x="6368108" y="3585716"/>
            <a:ext cx="0" cy="282016"/>
          </a:xfrm>
          <a:prstGeom prst="line">
            <a:avLst/>
          </a:prstGeom>
          <a:ln w="19050">
            <a:solidFill>
              <a:srgbClr val="0099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>
            <a:stCxn id="23" idx="2"/>
          </p:cNvCxnSpPr>
          <p:nvPr/>
        </p:nvCxnSpPr>
        <p:spPr>
          <a:xfrm>
            <a:off x="8168308" y="3585716"/>
            <a:ext cx="0" cy="282016"/>
          </a:xfrm>
          <a:prstGeom prst="line">
            <a:avLst/>
          </a:prstGeom>
          <a:ln w="19050">
            <a:solidFill>
              <a:srgbClr val="0099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08436" y="1785516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Tahoma" pitchFamily="34" charset="0"/>
                <a:ea typeface="-2002" pitchFamily="18" charset="-127"/>
                <a:cs typeface="Tahoma" pitchFamily="34" charset="0"/>
              </a:rPr>
              <a:t>for the weakest fields of infrastructure </a:t>
            </a:r>
          </a:p>
          <a:p>
            <a:pPr algn="ctr"/>
            <a:r>
              <a:rPr lang="en-US" altLang="ko-KR" b="1" dirty="0" smtClean="0">
                <a:latin typeface="Tahoma" pitchFamily="34" charset="0"/>
                <a:ea typeface="-2002" pitchFamily="18" charset="-127"/>
                <a:cs typeface="Tahoma" pitchFamily="34" charset="0"/>
              </a:rPr>
              <a:t>in climate change</a:t>
            </a:r>
            <a:endParaRPr lang="ko-KR" altLang="en-US" b="1" dirty="0">
              <a:latin typeface="Tahoma" pitchFamily="34" charset="0"/>
              <a:ea typeface="-2002" pitchFamily="18" charset="-127"/>
              <a:cs typeface="Tahoma" pitchFamily="34" charset="0"/>
            </a:endParaRPr>
          </a:p>
        </p:txBody>
      </p:sp>
      <p:pic>
        <p:nvPicPr>
          <p:cNvPr id="17" name="Picture 2" descr="H:\png\가져감\29-01.png"/>
          <p:cNvPicPr>
            <a:picLocks noChangeAspect="1" noChangeArrowheads="1"/>
          </p:cNvPicPr>
          <p:nvPr/>
        </p:nvPicPr>
        <p:blipFill rotWithShape="1">
          <a:blip r:embed="rId2" cstate="print">
            <a:lum bright="-65000"/>
          </a:blip>
          <a:srcRect t="74867" b="8201"/>
          <a:stretch/>
        </p:blipFill>
        <p:spPr bwMode="auto">
          <a:xfrm>
            <a:off x="359168" y="5143500"/>
            <a:ext cx="8424077" cy="914400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865981" y="6049313"/>
            <a:ext cx="7410450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rgbClr val="011645"/>
              </a:contourClr>
            </a:sp3d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spc="-7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-윤고딕330" pitchFamily="18" charset="-127"/>
                <a:cs typeface="Tahoma" pitchFamily="34" charset="0"/>
              </a:rPr>
              <a:t>Core Adaptation Technologies</a:t>
            </a:r>
            <a:endParaRPr lang="ko-KR" altLang="en-US" sz="2400" b="1" spc="-7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-윤고딕330" pitchFamily="18" charset="-127"/>
              <a:cs typeface="Tahoma" pitchFamily="34" charset="0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6619" y="2721621"/>
            <a:ext cx="1761777" cy="864095"/>
          </a:xfrm>
          <a:prstGeom prst="rect">
            <a:avLst/>
          </a:prstGeom>
          <a:solidFill>
            <a:srgbClr val="6DD9FF">
              <a:alpha val="70000"/>
            </a:srgbClr>
          </a:solidFill>
          <a:ln w="1905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Slope failure prediction for natural disaster</a:t>
            </a:r>
            <a:endParaRPr lang="ko-KR" altLang="en-US" sz="1600" b="1" dirty="0">
              <a:solidFill>
                <a:schemeClr val="tx1"/>
              </a:solidFill>
              <a:latin typeface="Times New Roman" pitchFamily="18" charset="0"/>
              <a:ea typeface="-윤고딕340" pitchFamily="18" charset="-127"/>
              <a:cs typeface="Times New Roman" pitchFamily="18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886819" y="2721621"/>
            <a:ext cx="1761777" cy="864095"/>
          </a:xfrm>
          <a:prstGeom prst="rect">
            <a:avLst/>
          </a:prstGeom>
          <a:solidFill>
            <a:srgbClr val="6DD9FF">
              <a:alpha val="70000"/>
            </a:srgbClr>
          </a:solidFill>
          <a:ln w="1905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Sustainable geotechnical design</a:t>
            </a:r>
            <a:endParaRPr lang="ko-KR" altLang="en-US" sz="1600" b="1" dirty="0">
              <a:solidFill>
                <a:schemeClr val="tx1"/>
              </a:solidFill>
              <a:latin typeface="Times New Roman" pitchFamily="18" charset="0"/>
              <a:ea typeface="-윤고딕340" pitchFamily="18" charset="-127"/>
              <a:cs typeface="Times New Roman" pitchFamily="18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687019" y="2721621"/>
            <a:ext cx="1761777" cy="864095"/>
          </a:xfrm>
          <a:prstGeom prst="rect">
            <a:avLst/>
          </a:prstGeom>
          <a:solidFill>
            <a:srgbClr val="6DD9FF">
              <a:alpha val="70000"/>
            </a:srgbClr>
          </a:solidFill>
          <a:ln w="1905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Concrete in extreme weather</a:t>
            </a:r>
            <a:endParaRPr lang="ko-KR" altLang="en-US" sz="1600" b="1" dirty="0">
              <a:solidFill>
                <a:schemeClr val="tx1"/>
              </a:solidFill>
              <a:latin typeface="Times New Roman" pitchFamily="18" charset="0"/>
              <a:ea typeface="-윤고딕340" pitchFamily="18" charset="-127"/>
              <a:cs typeface="Times New Roman" pitchFamily="18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487219" y="2721621"/>
            <a:ext cx="1761777" cy="864095"/>
          </a:xfrm>
          <a:prstGeom prst="rect">
            <a:avLst/>
          </a:prstGeom>
          <a:solidFill>
            <a:srgbClr val="6DD9FF">
              <a:alpha val="70000"/>
            </a:srgbClr>
          </a:solidFill>
          <a:ln w="1905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Slimming </a:t>
            </a:r>
            <a:r>
              <a:rPr lang="en-US" altLang="ko-KR" sz="1600" b="1" dirty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technology</a:t>
            </a:r>
            <a:endParaRPr lang="ko-KR" altLang="en-US" sz="1600" b="1" dirty="0">
              <a:solidFill>
                <a:schemeClr val="tx1"/>
              </a:solidFill>
              <a:latin typeface="Times New Roman" pitchFamily="18" charset="0"/>
              <a:ea typeface="-윤고딕340" pitchFamily="18" charset="-127"/>
              <a:cs typeface="Times New Roman" pitchFamily="18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287419" y="2721621"/>
            <a:ext cx="1761777" cy="864095"/>
          </a:xfrm>
          <a:prstGeom prst="rect">
            <a:avLst/>
          </a:prstGeom>
          <a:solidFill>
            <a:srgbClr val="6DD9FF">
              <a:alpha val="70000"/>
            </a:srgbClr>
          </a:solidFill>
          <a:ln w="1905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Porous </a:t>
            </a:r>
            <a:r>
              <a:rPr lang="en-US" altLang="ko-KR" sz="1400" b="1" dirty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pavement </a:t>
            </a:r>
            <a:r>
              <a:rPr lang="en-US" altLang="ko-KR" sz="14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technology</a:t>
            </a: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&amp; </a:t>
            </a:r>
            <a:r>
              <a:rPr lang="en-US" altLang="ko-KR" sz="1400" b="1" dirty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S</a:t>
            </a:r>
            <a:r>
              <a:rPr lang="en-US" altLang="ko-KR" sz="14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idewalk </a:t>
            </a:r>
            <a:r>
              <a:rPr lang="en-US" altLang="ko-KR" sz="1400" b="1" dirty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block </a:t>
            </a:r>
            <a:r>
              <a:rPr lang="en-US" altLang="ko-KR" sz="1400" b="1" dirty="0" smtClean="0">
                <a:solidFill>
                  <a:schemeClr val="tx1"/>
                </a:solidFill>
                <a:latin typeface="Times New Roman" pitchFamily="18" charset="0"/>
                <a:ea typeface="-윤고딕340" pitchFamily="18" charset="-127"/>
                <a:cs typeface="Times New Roman" pitchFamily="18" charset="0"/>
              </a:rPr>
              <a:t>system</a:t>
            </a:r>
            <a:endParaRPr lang="en-US" altLang="ko-KR" sz="1400" b="1" dirty="0">
              <a:solidFill>
                <a:schemeClr val="tx1"/>
              </a:solidFill>
              <a:latin typeface="Times New Roman" pitchFamily="18" charset="0"/>
              <a:ea typeface="-윤고딕340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88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8503" y="328409"/>
            <a:ext cx="1243802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Area III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411125" y="1370646"/>
            <a:ext cx="8328837" cy="2083981"/>
          </a:xfrm>
          <a:prstGeom prst="roundRect">
            <a:avLst>
              <a:gd name="adj" fmla="val 2071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431540" y="1399058"/>
            <a:ext cx="8280920" cy="3542110"/>
            <a:chOff x="467544" y="1687090"/>
            <a:chExt cx="8280920" cy="3542110"/>
          </a:xfrm>
        </p:grpSpPr>
        <p:grpSp>
          <p:nvGrpSpPr>
            <p:cNvPr id="5" name="그룹 30"/>
            <p:cNvGrpSpPr/>
            <p:nvPr/>
          </p:nvGrpSpPr>
          <p:grpSpPr>
            <a:xfrm>
              <a:off x="1467842" y="3705516"/>
              <a:ext cx="6303566" cy="1257600"/>
              <a:chOff x="1580802" y="3705516"/>
              <a:chExt cx="6303566" cy="1257600"/>
            </a:xfrm>
          </p:grpSpPr>
          <p:pic>
            <p:nvPicPr>
              <p:cNvPr id="16" name="Picture 2" descr="H:\png\가져감\29-01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lum bright="-7000"/>
              </a:blip>
              <a:srcRect t="27537" b="63205"/>
              <a:stretch/>
            </p:blipFill>
            <p:spPr bwMode="auto">
              <a:xfrm rot="10800000">
                <a:off x="1580802" y="4161326"/>
                <a:ext cx="6303566" cy="801790"/>
              </a:xfrm>
              <a:prstGeom prst="rect">
                <a:avLst/>
              </a:prstGeom>
              <a:noFill/>
            </p:spPr>
          </p:pic>
          <p:sp>
            <p:nvSpPr>
              <p:cNvPr id="17" name="Oval 49"/>
              <p:cNvSpPr>
                <a:spLocks noChangeArrowheads="1"/>
              </p:cNvSpPr>
              <p:nvPr/>
            </p:nvSpPr>
            <p:spPr bwMode="auto">
              <a:xfrm flipV="1">
                <a:off x="1613436" y="3832360"/>
                <a:ext cx="6270932" cy="403586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ko-KR" altLang="ko-KR" sz="6800" b="1" dirty="0">
                  <a:latin typeface="Arial" pitchFamily="34" charset="0"/>
                  <a:ea typeface="돋움" pitchFamily="50" charset="-127"/>
                </a:endParaRPr>
              </a:p>
            </p:txBody>
          </p:sp>
          <p:sp>
            <p:nvSpPr>
              <p:cNvPr id="18" name="Oval 49"/>
              <p:cNvSpPr>
                <a:spLocks noChangeArrowheads="1"/>
              </p:cNvSpPr>
              <p:nvPr/>
            </p:nvSpPr>
            <p:spPr bwMode="auto">
              <a:xfrm flipV="1">
                <a:off x="1673486" y="3705516"/>
                <a:ext cx="6118200" cy="389974"/>
              </a:xfrm>
              <a:prstGeom prst="ellipse">
                <a:avLst/>
              </a:prstGeom>
              <a:gradFill>
                <a:gsLst>
                  <a:gs pos="48000">
                    <a:schemeClr val="bg1">
                      <a:alpha val="89000"/>
                    </a:schemeClr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19050">
                <a:noFill/>
                <a:round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ko-KR" altLang="ko-KR" sz="6800" b="1" dirty="0">
                  <a:latin typeface="Arial" pitchFamily="34" charset="0"/>
                  <a:ea typeface="돋움" pitchFamily="50" charset="-127"/>
                </a:endParaRPr>
              </a:p>
            </p:txBody>
          </p:sp>
        </p:grpSp>
        <p:grpSp>
          <p:nvGrpSpPr>
            <p:cNvPr id="6" name="그룹 27"/>
            <p:cNvGrpSpPr/>
            <p:nvPr/>
          </p:nvGrpSpPr>
          <p:grpSpPr>
            <a:xfrm>
              <a:off x="467544" y="1687090"/>
              <a:ext cx="3672408" cy="2029942"/>
              <a:chOff x="467544" y="1687090"/>
              <a:chExt cx="3672408" cy="2029942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467544" y="1687090"/>
                <a:ext cx="3672408" cy="2029942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76200">
                <a:gradFill>
                  <a:gsLst>
                    <a:gs pos="0">
                      <a:schemeClr val="bg1"/>
                    </a:gs>
                    <a:gs pos="72000">
                      <a:schemeClr val="accent1">
                        <a:tint val="23500"/>
                        <a:satMod val="160000"/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47564" y="1855395"/>
                <a:ext cx="2412268" cy="60016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50" b="1" dirty="0" smtClean="0">
                    <a:solidFill>
                      <a:schemeClr val="bg1"/>
                    </a:solidFill>
                    <a:latin typeface="Tahoma" pitchFamily="34" charset="0"/>
                    <a:ea typeface="-2002" pitchFamily="18" charset="-127"/>
                    <a:cs typeface="Tahoma" pitchFamily="34" charset="0"/>
                  </a:rPr>
                  <a:t>Urban </a:t>
                </a:r>
                <a:r>
                  <a:rPr lang="en-US" altLang="ko-KR" sz="1600" b="1" dirty="0" smtClean="0">
                    <a:solidFill>
                      <a:schemeClr val="bg1"/>
                    </a:solidFill>
                    <a:latin typeface="Tahoma" pitchFamily="34" charset="0"/>
                    <a:ea typeface="-2002" pitchFamily="18" charset="-127"/>
                    <a:cs typeface="Tahoma" pitchFamily="34" charset="0"/>
                  </a:rPr>
                  <a:t>hydro-ecology</a:t>
                </a:r>
                <a:r>
                  <a:rPr lang="en-US" altLang="ko-KR" sz="1650" b="1" dirty="0" smtClean="0">
                    <a:solidFill>
                      <a:schemeClr val="bg1"/>
                    </a:solidFill>
                    <a:latin typeface="Tahoma" pitchFamily="34" charset="0"/>
                    <a:ea typeface="-2002" pitchFamily="18" charset="-127"/>
                    <a:cs typeface="Tahoma" pitchFamily="34" charset="0"/>
                  </a:rPr>
                  <a:t> improvement</a:t>
                </a:r>
                <a:endParaRPr lang="ko-KR" altLang="en-US" sz="1650" b="1" dirty="0">
                  <a:solidFill>
                    <a:schemeClr val="bg1"/>
                  </a:solidFill>
                  <a:latin typeface="Tahoma" pitchFamily="34" charset="0"/>
                  <a:ea typeface="-2002" pitchFamily="18" charset="-127"/>
                  <a:cs typeface="Tahoma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46817" y="2564904"/>
                <a:ext cx="19169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altLang="ko-KR" sz="1750" b="1" dirty="0" smtClean="0">
                    <a:solidFill>
                      <a:schemeClr val="bg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Bio-swale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altLang="ko-KR" sz="1750" b="1" dirty="0" smtClean="0">
                    <a:solidFill>
                      <a:schemeClr val="bg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Bio-barrier</a:t>
                </a:r>
              </a:p>
            </p:txBody>
          </p:sp>
        </p:grpSp>
        <p:grpSp>
          <p:nvGrpSpPr>
            <p:cNvPr id="7" name="그룹 28"/>
            <p:cNvGrpSpPr/>
            <p:nvPr/>
          </p:nvGrpSpPr>
          <p:grpSpPr>
            <a:xfrm>
              <a:off x="2951820" y="1687714"/>
              <a:ext cx="5796644" cy="2029317"/>
              <a:chOff x="2951820" y="1687714"/>
              <a:chExt cx="5796644" cy="2029317"/>
            </a:xfrm>
          </p:grpSpPr>
          <p:sp>
            <p:nvSpPr>
              <p:cNvPr id="10" name="직사각형 9"/>
              <p:cNvSpPr/>
              <p:nvPr/>
            </p:nvSpPr>
            <p:spPr>
              <a:xfrm>
                <a:off x="5076056" y="1687714"/>
                <a:ext cx="3672408" cy="2029317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76200">
                <a:gradFill>
                  <a:gsLst>
                    <a:gs pos="0">
                      <a:schemeClr val="bg1"/>
                    </a:gs>
                    <a:gs pos="72000">
                      <a:schemeClr val="accent1">
                        <a:tint val="23500"/>
                        <a:satMod val="160000"/>
                        <a:alpha val="0"/>
                      </a:schemeClr>
                    </a:gs>
                  </a:gsLst>
                  <a:lin ang="10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167844" y="1846565"/>
                <a:ext cx="2736304" cy="58477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 smtClean="0">
                    <a:solidFill>
                      <a:schemeClr val="bg1"/>
                    </a:solidFill>
                    <a:latin typeface="Tahoma" pitchFamily="34" charset="0"/>
                    <a:ea typeface="-2002" pitchFamily="18" charset="-127"/>
                    <a:cs typeface="Tahoma" pitchFamily="34" charset="0"/>
                  </a:rPr>
                  <a:t>Costal management </a:t>
                </a:r>
              </a:p>
              <a:p>
                <a:pPr algn="ctr"/>
                <a:r>
                  <a:rPr lang="en-US" altLang="ko-KR" sz="1600" b="1" dirty="0" smtClean="0">
                    <a:solidFill>
                      <a:schemeClr val="bg1"/>
                    </a:solidFill>
                    <a:latin typeface="Tahoma" pitchFamily="34" charset="0"/>
                    <a:ea typeface="-2002" pitchFamily="18" charset="-127"/>
                    <a:cs typeface="Tahoma" pitchFamily="34" charset="0"/>
                  </a:rPr>
                  <a:t>for sea level rise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951820" y="2564904"/>
                <a:ext cx="302983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altLang="ko-KR" sz="1750" b="1" dirty="0" smtClean="0">
                    <a:solidFill>
                      <a:schemeClr val="bg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Costal erosion prediction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altLang="ko-KR" sz="1750" b="1" dirty="0" smtClean="0">
                    <a:solidFill>
                      <a:schemeClr val="bg1"/>
                    </a:solidFill>
                    <a:latin typeface="Times New Roman" pitchFamily="18" charset="0"/>
                    <a:ea typeface="-2002" pitchFamily="18" charset="-127"/>
                    <a:cs typeface="Times New Roman" pitchFamily="18" charset="0"/>
                  </a:rPr>
                  <a:t>Submerged structure for prevention of the erosion</a:t>
                </a:r>
                <a:endParaRPr lang="ko-KR" altLang="en-US" sz="1750" b="1" dirty="0">
                  <a:solidFill>
                    <a:schemeClr val="bg1"/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endParaRPr>
              </a:p>
            </p:txBody>
          </p:sp>
        </p:grp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33836" y="4490536"/>
              <a:ext cx="4771578" cy="738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rgbClr val="011645"/>
                </a:contourClr>
              </a:sp3d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400" b="1" spc="-7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-윤고딕330" pitchFamily="18" charset="-127"/>
                  <a:cs typeface="Tahoma" pitchFamily="34" charset="0"/>
                </a:rPr>
                <a:t>Regenerative water resource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2400" b="1" spc="-7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-윤고딕330" pitchFamily="18" charset="-127"/>
                  <a:cs typeface="Tahoma" pitchFamily="34" charset="0"/>
                </a:rPr>
                <a:t>and environmental technologies</a:t>
              </a:r>
              <a:endParaRPr lang="ko-KR" altLang="en-US" sz="2400" b="1" spc="-7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-윤고딕330" pitchFamily="18" charset="-127"/>
                <a:cs typeface="Tahoma" pitchFamily="34" charset="0"/>
              </a:endParaRPr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96949" y="1363559"/>
            <a:ext cx="8357191" cy="2091070"/>
          </a:xfrm>
          <a:prstGeom prst="roundRect">
            <a:avLst>
              <a:gd name="adj" fmla="val 4526"/>
            </a:avLst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707716" y="5210682"/>
            <a:ext cx="7735132" cy="1250278"/>
            <a:chOff x="467544" y="5210682"/>
            <a:chExt cx="7735132" cy="1250278"/>
          </a:xfrm>
        </p:grpSpPr>
        <p:pic>
          <p:nvPicPr>
            <p:cNvPr id="21" name="Picture 6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07" t="27908" r="20039" b="34246"/>
            <a:stretch/>
          </p:blipFill>
          <p:spPr bwMode="auto">
            <a:xfrm>
              <a:off x="3350092" y="5210682"/>
              <a:ext cx="1958578" cy="1242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74" t="26796" r="18867" b="30798"/>
            <a:stretch/>
          </p:blipFill>
          <p:spPr bwMode="auto">
            <a:xfrm>
              <a:off x="467544" y="5210682"/>
              <a:ext cx="1958578" cy="1242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 descr="\\Jang\연세대PPT\jpg\38-01.pn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73480" t="70563" r="2323" b="3335"/>
            <a:stretch/>
          </p:blipFill>
          <p:spPr bwMode="auto">
            <a:xfrm>
              <a:off x="6444208" y="5210683"/>
              <a:ext cx="1758468" cy="125027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</p:grpSp>
      <p:sp>
        <p:nvSpPr>
          <p:cNvPr id="24" name="TextBox 23"/>
          <p:cNvSpPr txBox="1"/>
          <p:nvPr/>
        </p:nvSpPr>
        <p:spPr>
          <a:xfrm>
            <a:off x="5940152" y="1556792"/>
            <a:ext cx="2598314" cy="56938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50" b="1" dirty="0" smtClean="0">
                <a:solidFill>
                  <a:schemeClr val="bg1"/>
                </a:solidFill>
                <a:latin typeface="Tahoma" pitchFamily="34" charset="0"/>
                <a:ea typeface="-2002" pitchFamily="18" charset="-127"/>
                <a:cs typeface="Tahoma" pitchFamily="34" charset="0"/>
              </a:rPr>
              <a:t>Water </a:t>
            </a:r>
            <a:r>
              <a:rPr lang="en-US" altLang="ko-KR" sz="1550" b="1" dirty="0">
                <a:solidFill>
                  <a:schemeClr val="bg1"/>
                </a:solidFill>
                <a:latin typeface="Tahoma" pitchFamily="34" charset="0"/>
                <a:ea typeface="-2002" pitchFamily="18" charset="-127"/>
                <a:cs typeface="Tahoma" pitchFamily="34" charset="0"/>
              </a:rPr>
              <a:t>reuse and rainwater </a:t>
            </a:r>
            <a:r>
              <a:rPr lang="en-US" altLang="ko-KR" sz="1550" b="1" dirty="0" smtClean="0">
                <a:solidFill>
                  <a:schemeClr val="bg1"/>
                </a:solidFill>
                <a:latin typeface="Tahoma" pitchFamily="34" charset="0"/>
                <a:ea typeface="-2002" pitchFamily="18" charset="-127"/>
                <a:cs typeface="Tahoma" pitchFamily="34" charset="0"/>
              </a:rPr>
              <a:t>management</a:t>
            </a:r>
            <a:endParaRPr lang="en-US" altLang="ko-KR" sz="300" b="1" dirty="0">
              <a:solidFill>
                <a:schemeClr val="bg1"/>
              </a:solidFill>
              <a:latin typeface="Tahoma" pitchFamily="34" charset="0"/>
              <a:ea typeface="-2002" pitchFamily="18" charset="-127"/>
              <a:cs typeface="Tahom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8144" y="2276872"/>
            <a:ext cx="27723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ko-KR" sz="1750" b="1" dirty="0">
                <a:solidFill>
                  <a:schemeClr val="bg1"/>
                </a:solidFill>
                <a:latin typeface="Times New Roman" pitchFamily="18" charset="0"/>
                <a:ea typeface="-2002" pitchFamily="18" charset="-127"/>
                <a:cs typeface="Times New Roman" pitchFamily="18" charset="0"/>
              </a:rPr>
              <a:t>New organic based water quality indicators</a:t>
            </a:r>
          </a:p>
        </p:txBody>
      </p:sp>
    </p:spTree>
    <p:extLst>
      <p:ext uri="{BB962C8B-B14F-4D97-AF65-F5344CB8AC3E}">
        <p14:creationId xmlns:p14="http://schemas.microsoft.com/office/powerpoint/2010/main" val="978473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오른쪽 화살표 631"/>
          <p:cNvSpPr>
            <a:spLocks noChangeArrowheads="1"/>
          </p:cNvSpPr>
          <p:nvPr/>
        </p:nvSpPr>
        <p:spPr bwMode="auto">
          <a:xfrm rot="5400000">
            <a:off x="4227856" y="5308258"/>
            <a:ext cx="593037" cy="1524000"/>
          </a:xfrm>
          <a:prstGeom prst="rightArrow">
            <a:avLst>
              <a:gd name="adj1" fmla="val 50000"/>
              <a:gd name="adj2" fmla="val 37080"/>
            </a:avLst>
          </a:prstGeom>
          <a:gradFill>
            <a:gsLst>
              <a:gs pos="14000">
                <a:schemeClr val="tx2">
                  <a:lumMod val="75000"/>
                  <a:alpha val="0"/>
                </a:schemeClr>
              </a:gs>
              <a:gs pos="50000">
                <a:schemeClr val="accent1">
                  <a:lumMod val="75000"/>
                </a:schemeClr>
              </a:gs>
            </a:gsLst>
            <a:lin ang="0" scaled="0"/>
          </a:gra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0" latinLnBrk="0" hangingPunct="0"/>
            <a:endParaRPr kumimoji="0" lang="ko-KR" altLang="en-US" sz="1800" b="1" dirty="0" smtClean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chemeClr val="bg1"/>
                </a:solidFill>
                <a:latin typeface="+mn-ea"/>
                <a:ea typeface="+mn-ea"/>
              </a:rPr>
              <a:t>4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58503" y="440668"/>
            <a:ext cx="6203621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2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b="1" dirty="0">
                <a:latin typeface="+mn-ea"/>
                <a:ea typeface="+mn-ea"/>
              </a:rPr>
              <a:t>Flow chart of research collaboration</a:t>
            </a:r>
          </a:p>
        </p:txBody>
      </p:sp>
      <p:sp>
        <p:nvSpPr>
          <p:cNvPr id="6" name="직사각형 5"/>
          <p:cNvSpPr/>
          <p:nvPr/>
        </p:nvSpPr>
        <p:spPr bwMode="auto">
          <a:xfrm>
            <a:off x="242339" y="3040864"/>
            <a:ext cx="8791633" cy="9522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7" name="직사각형 6"/>
          <p:cNvSpPr/>
          <p:nvPr/>
        </p:nvSpPr>
        <p:spPr bwMode="auto">
          <a:xfrm>
            <a:off x="242339" y="2032751"/>
            <a:ext cx="8791633" cy="9522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8" name="직사각형 7"/>
          <p:cNvSpPr/>
          <p:nvPr/>
        </p:nvSpPr>
        <p:spPr bwMode="auto">
          <a:xfrm>
            <a:off x="211291" y="3040864"/>
            <a:ext cx="3352597" cy="952205"/>
          </a:xfrm>
          <a:prstGeom prst="rect">
            <a:avLst/>
          </a:prstGeom>
          <a:solidFill>
            <a:srgbClr val="0E78B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" name="자유형 8"/>
          <p:cNvSpPr/>
          <p:nvPr/>
        </p:nvSpPr>
        <p:spPr>
          <a:xfrm rot="16200000" flipH="1">
            <a:off x="298970" y="2861746"/>
            <a:ext cx="492665" cy="850900"/>
          </a:xfrm>
          <a:custGeom>
            <a:avLst/>
            <a:gdLst>
              <a:gd name="connsiteX0" fmla="*/ 127000 w 127000"/>
              <a:gd name="connsiteY0" fmla="*/ 0 h 298450"/>
              <a:gd name="connsiteX1" fmla="*/ 0 w 127000"/>
              <a:gd name="connsiteY1" fmla="*/ 0 h 298450"/>
              <a:gd name="connsiteX2" fmla="*/ 0 w 127000"/>
              <a:gd name="connsiteY2" fmla="*/ 298450 h 298450"/>
              <a:gd name="connsiteX3" fmla="*/ 127000 w 127000"/>
              <a:gd name="connsiteY3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" h="298450">
                <a:moveTo>
                  <a:pt x="127000" y="0"/>
                </a:moveTo>
                <a:lnTo>
                  <a:pt x="0" y="0"/>
                </a:lnTo>
                <a:lnTo>
                  <a:pt x="0" y="298450"/>
                </a:lnTo>
                <a:lnTo>
                  <a:pt x="127000" y="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211291" y="2032751"/>
            <a:ext cx="3352597" cy="952205"/>
          </a:xfrm>
          <a:prstGeom prst="rect">
            <a:avLst/>
          </a:prstGeom>
          <a:solidFill>
            <a:srgbClr val="0693A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1" name="자유형 10"/>
          <p:cNvSpPr/>
          <p:nvPr/>
        </p:nvSpPr>
        <p:spPr>
          <a:xfrm rot="16200000" flipH="1">
            <a:off x="390410" y="1853633"/>
            <a:ext cx="492664" cy="850900"/>
          </a:xfrm>
          <a:custGeom>
            <a:avLst/>
            <a:gdLst>
              <a:gd name="connsiteX0" fmla="*/ 127000 w 127000"/>
              <a:gd name="connsiteY0" fmla="*/ 0 h 298450"/>
              <a:gd name="connsiteX1" fmla="*/ 0 w 127000"/>
              <a:gd name="connsiteY1" fmla="*/ 0 h 298450"/>
              <a:gd name="connsiteX2" fmla="*/ 0 w 127000"/>
              <a:gd name="connsiteY2" fmla="*/ 298450 h 298450"/>
              <a:gd name="connsiteX3" fmla="*/ 127000 w 127000"/>
              <a:gd name="connsiteY3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" h="298450">
                <a:moveTo>
                  <a:pt x="127000" y="0"/>
                </a:moveTo>
                <a:lnTo>
                  <a:pt x="0" y="0"/>
                </a:lnTo>
                <a:lnTo>
                  <a:pt x="0" y="298450"/>
                </a:lnTo>
                <a:lnTo>
                  <a:pt x="127000" y="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103436" y="3209192"/>
            <a:ext cx="2198917" cy="61555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2000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Assessment of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dirty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</a:t>
            </a:r>
            <a:r>
              <a:rPr lang="en-US" altLang="ko-KR" sz="2000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he economic value</a:t>
            </a:r>
            <a:endParaRPr kumimoji="0" lang="ko-KR" altLang="en-US" sz="20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/>
          <a:stretch/>
        </p:blipFill>
        <p:spPr>
          <a:xfrm>
            <a:off x="3421400" y="3415856"/>
            <a:ext cx="234950" cy="23604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직사각형 13"/>
          <p:cNvSpPr/>
          <p:nvPr/>
        </p:nvSpPr>
        <p:spPr bwMode="auto">
          <a:xfrm>
            <a:off x="242339" y="4048976"/>
            <a:ext cx="8791633" cy="9522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211291" y="4048976"/>
            <a:ext cx="3352597" cy="952205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1009089" y="4217303"/>
            <a:ext cx="2412312" cy="61555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Integrated management system</a:t>
            </a:r>
            <a:endParaRPr kumimoji="0" lang="ko-KR" altLang="en-US" sz="20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" name="자유형 16"/>
          <p:cNvSpPr/>
          <p:nvPr/>
        </p:nvSpPr>
        <p:spPr>
          <a:xfrm rot="16200000" flipH="1">
            <a:off x="298970" y="3869858"/>
            <a:ext cx="492665" cy="850900"/>
          </a:xfrm>
          <a:custGeom>
            <a:avLst/>
            <a:gdLst>
              <a:gd name="connsiteX0" fmla="*/ 127000 w 127000"/>
              <a:gd name="connsiteY0" fmla="*/ 0 h 298450"/>
              <a:gd name="connsiteX1" fmla="*/ 0 w 127000"/>
              <a:gd name="connsiteY1" fmla="*/ 0 h 298450"/>
              <a:gd name="connsiteX2" fmla="*/ 0 w 127000"/>
              <a:gd name="connsiteY2" fmla="*/ 298450 h 298450"/>
              <a:gd name="connsiteX3" fmla="*/ 127000 w 127000"/>
              <a:gd name="connsiteY3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" h="298450">
                <a:moveTo>
                  <a:pt x="127000" y="0"/>
                </a:moveTo>
                <a:lnTo>
                  <a:pt x="0" y="0"/>
                </a:lnTo>
                <a:lnTo>
                  <a:pt x="0" y="298450"/>
                </a:lnTo>
                <a:lnTo>
                  <a:pt x="127000" y="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/>
          <a:stretch/>
        </p:blipFill>
        <p:spPr>
          <a:xfrm>
            <a:off x="3421400" y="4410928"/>
            <a:ext cx="234950" cy="23604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7"/>
          <p:cNvSpPr txBox="1"/>
          <p:nvPr/>
        </p:nvSpPr>
        <p:spPr>
          <a:xfrm>
            <a:off x="3685541" y="2199983"/>
            <a:ext cx="5363648" cy="61811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marL="244475" indent="-244475">
              <a:spcBef>
                <a:spcPts val="500"/>
              </a:spcBef>
              <a:buBlip>
                <a:blip r:embed="rId4"/>
              </a:buBlip>
              <a:defRPr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ko-KR" b="1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Development of core technologies in each </a:t>
            </a: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area</a:t>
            </a:r>
          </a:p>
          <a:p>
            <a:pPr fontAlgn="auto">
              <a:spcAft>
                <a:spcPts val="0"/>
              </a:spcAft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Development of water/environmental technologies</a:t>
            </a:r>
            <a:endParaRPr kumimoji="0" lang="ko-KR" altLang="en-US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1133535" y="2354964"/>
            <a:ext cx="1922381" cy="30777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2000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Core technology</a:t>
            </a:r>
            <a:endParaRPr kumimoji="0" lang="ko-KR" altLang="en-US" sz="20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/>
          <a:stretch/>
        </p:blipFill>
        <p:spPr>
          <a:xfrm>
            <a:off x="3421400" y="2390832"/>
            <a:ext cx="234950" cy="23604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직사각형 21"/>
          <p:cNvSpPr/>
          <p:nvPr/>
        </p:nvSpPr>
        <p:spPr bwMode="auto">
          <a:xfrm>
            <a:off x="242339" y="5057088"/>
            <a:ext cx="8791633" cy="9522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3" name="직사각형 22"/>
          <p:cNvSpPr/>
          <p:nvPr/>
        </p:nvSpPr>
        <p:spPr bwMode="auto">
          <a:xfrm>
            <a:off x="211291" y="5057088"/>
            <a:ext cx="3352597" cy="952205"/>
          </a:xfrm>
          <a:prstGeom prst="rect">
            <a:avLst/>
          </a:prstGeom>
          <a:solidFill>
            <a:srgbClr val="00334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4" name="TextBox 17"/>
          <p:cNvSpPr txBox="1"/>
          <p:nvPr/>
        </p:nvSpPr>
        <p:spPr>
          <a:xfrm>
            <a:off x="3685541" y="5201103"/>
            <a:ext cx="4431341" cy="69506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marL="244475" indent="-244475">
              <a:spcBef>
                <a:spcPts val="500"/>
              </a:spcBef>
              <a:buBlip>
                <a:blip r:embed="rId4"/>
              </a:buBlip>
              <a:defRPr kumimoji="1" spc="-8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850A8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74625" indent="-174625">
              <a:spcBef>
                <a:spcPts val="11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Amendment of design criteria </a:t>
            </a:r>
          </a:p>
          <a:p>
            <a:pPr marL="174625" indent="-174625">
              <a:spcBef>
                <a:spcPts val="11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Design manual (adaptation to climate change)</a:t>
            </a:r>
            <a:endParaRPr lang="en-US" altLang="ko-KR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1105629" y="5379303"/>
            <a:ext cx="1824439" cy="30777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2000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Design manual</a:t>
            </a:r>
          </a:p>
        </p:txBody>
      </p:sp>
      <p:sp>
        <p:nvSpPr>
          <p:cNvPr id="26" name="자유형 25"/>
          <p:cNvSpPr/>
          <p:nvPr/>
        </p:nvSpPr>
        <p:spPr>
          <a:xfrm rot="16200000" flipH="1">
            <a:off x="298969" y="4877970"/>
            <a:ext cx="492665" cy="850900"/>
          </a:xfrm>
          <a:custGeom>
            <a:avLst/>
            <a:gdLst>
              <a:gd name="connsiteX0" fmla="*/ 127000 w 127000"/>
              <a:gd name="connsiteY0" fmla="*/ 0 h 298450"/>
              <a:gd name="connsiteX1" fmla="*/ 0 w 127000"/>
              <a:gd name="connsiteY1" fmla="*/ 0 h 298450"/>
              <a:gd name="connsiteX2" fmla="*/ 0 w 127000"/>
              <a:gd name="connsiteY2" fmla="*/ 298450 h 298450"/>
              <a:gd name="connsiteX3" fmla="*/ 127000 w 127000"/>
              <a:gd name="connsiteY3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" h="298450">
                <a:moveTo>
                  <a:pt x="127000" y="0"/>
                </a:moveTo>
                <a:lnTo>
                  <a:pt x="0" y="0"/>
                </a:lnTo>
                <a:lnTo>
                  <a:pt x="0" y="298450"/>
                </a:lnTo>
                <a:lnTo>
                  <a:pt x="127000" y="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sz="1800" b="1"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/>
          <a:stretch/>
        </p:blipFill>
        <p:spPr>
          <a:xfrm>
            <a:off x="3421400" y="5419040"/>
            <a:ext cx="234950" cy="23604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Box 17"/>
          <p:cNvSpPr txBox="1"/>
          <p:nvPr/>
        </p:nvSpPr>
        <p:spPr>
          <a:xfrm>
            <a:off x="3685541" y="3199167"/>
            <a:ext cx="4995598" cy="69506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marL="244475" indent="-244475">
              <a:spcBef>
                <a:spcPts val="500"/>
              </a:spcBef>
              <a:buBlip>
                <a:blip r:embed="rId4"/>
              </a:buBlip>
              <a:defRPr kumimoji="1" spc="-8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850A8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74625" indent="-174625">
              <a:spcBef>
                <a:spcPts val="11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Technology assessment and economic analysis</a:t>
            </a:r>
          </a:p>
          <a:p>
            <a:pPr marL="174625" indent="-174625">
              <a:spcBef>
                <a:spcPts val="11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Economic assessment for climate change strategies</a:t>
            </a:r>
            <a:endParaRPr lang="en-US" altLang="ko-KR" b="1" dirty="0">
              <a:solidFill>
                <a:srgbClr val="FF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3685541" y="4197689"/>
            <a:ext cx="4200509" cy="695062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marL="244475" indent="-244475">
              <a:spcBef>
                <a:spcPts val="500"/>
              </a:spcBef>
              <a:buBlip>
                <a:blip r:embed="rId4"/>
              </a:buBlip>
              <a:defRPr kumimoji="1" spc="-8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850A8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74625" indent="-174625">
              <a:spcBef>
                <a:spcPts val="11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Urban landslide and drainage management</a:t>
            </a:r>
          </a:p>
          <a:p>
            <a:pPr marL="174625" indent="-174625">
              <a:spcBef>
                <a:spcPts val="1100"/>
              </a:spcBef>
            </a:pPr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Joint research in various fields</a:t>
            </a:r>
            <a:endParaRPr lang="en-US" altLang="ko-KR" b="1" dirty="0">
              <a:solidFill>
                <a:srgbClr val="FF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624234" y="2325463"/>
            <a:ext cx="357113" cy="357113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</a:t>
            </a:r>
            <a:endParaRPr lang="ko-KR" altLang="en-US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624234" y="3344504"/>
            <a:ext cx="357113" cy="357113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</a:t>
            </a:r>
            <a:endParaRPr lang="ko-KR" altLang="en-US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624234" y="4353329"/>
            <a:ext cx="357113" cy="357113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</a:t>
            </a:r>
            <a:endParaRPr lang="ko-KR" altLang="en-US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624234" y="5371197"/>
            <a:ext cx="357113" cy="357113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</a:t>
            </a:r>
            <a:endParaRPr lang="ko-KR" altLang="en-US" b="1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 bwMode="auto">
          <a:xfrm>
            <a:off x="2134579" y="1068995"/>
            <a:ext cx="4779590" cy="57299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693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srgbClr val="004264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Engineering parameters based on climate change scenarios</a:t>
            </a:r>
            <a:endParaRPr lang="ko-KR" altLang="en-US" sz="2000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srgbClr val="004264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19921" y="6387899"/>
            <a:ext cx="820891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</a:pPr>
            <a:r>
              <a:rPr kumimoji="1" lang="en-US" altLang="ko-KR" sz="24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E46C0A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Proactive climate change adaptation of infrastructure</a:t>
            </a:r>
            <a:endParaRPr kumimoji="1" lang="ko-KR" altLang="en-US" sz="2400" b="1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E46C0A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" name="아래쪽 화살표 3"/>
          <p:cNvSpPr/>
          <p:nvPr/>
        </p:nvSpPr>
        <p:spPr>
          <a:xfrm>
            <a:off x="4362356" y="1685580"/>
            <a:ext cx="324036" cy="326049"/>
          </a:xfrm>
          <a:prstGeom prst="downArrow">
            <a:avLst/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962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758503" y="328409"/>
            <a:ext cx="3825343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>
                <a:solidFill>
                  <a:schemeClr val="bg1"/>
                </a:solidFill>
                <a:latin typeface="+mn-ea"/>
                <a:ea typeface="+mn-ea"/>
              </a:rPr>
              <a:t>International Research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56935" y="1304764"/>
            <a:ext cx="8900135" cy="4320480"/>
            <a:chOff x="407611" y="1864474"/>
            <a:chExt cx="11863141" cy="5758841"/>
          </a:xfrm>
        </p:grpSpPr>
        <p:pic>
          <p:nvPicPr>
            <p:cNvPr id="64" name="Picture 2" descr="D:\Research &amp; Wokr\2011. 04 ERC\1-2차년도\회의관련\개소식 준비\홈페이지 디자인 및 옷 로고\센터홈페이지 대문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90" t="27819" r="11102" b="26052"/>
            <a:stretch/>
          </p:blipFill>
          <p:spPr bwMode="auto">
            <a:xfrm>
              <a:off x="1157720" y="1864474"/>
              <a:ext cx="10867486" cy="575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직사각형 64"/>
            <p:cNvSpPr/>
            <p:nvPr/>
          </p:nvSpPr>
          <p:spPr>
            <a:xfrm>
              <a:off x="4716290" y="1977887"/>
              <a:ext cx="4277553" cy="1200667"/>
            </a:xfrm>
            <a:prstGeom prst="rect">
              <a:avLst/>
            </a:prstGeom>
          </p:spPr>
          <p:txBody>
            <a:bodyPr wrap="none" lIns="128016" tIns="64008" rIns="128016" bIns="64008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Asia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Univ. of Tokyo (Japan)</a:t>
              </a:r>
            </a:p>
            <a:p>
              <a:pPr marL="122238" indent="-122238">
                <a:buFontTx/>
                <a:buChar char="-"/>
              </a:pP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Hong </a:t>
              </a:r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Kong Polytechnic Univ. (China</a:t>
              </a: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)</a:t>
              </a:r>
            </a:p>
            <a:p>
              <a:pPr marL="122238" indent="-122238">
                <a:buFontTx/>
                <a:buChar char="-"/>
              </a:pPr>
              <a:r>
                <a:rPr lang="en-US" altLang="ko-KR" sz="12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Universiti</a:t>
              </a: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 </a:t>
              </a:r>
              <a:r>
                <a:rPr lang="en-US" altLang="ko-KR" sz="12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Teknologi</a:t>
              </a:r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 Malaysia (Malaysia)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-2002" pitchFamily="18" charset="-127"/>
                <a:cs typeface="Times New Roman" pitchFamily="18" charset="0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3952985" y="6413579"/>
              <a:ext cx="4449455" cy="689745"/>
            </a:xfrm>
            <a:prstGeom prst="rect">
              <a:avLst/>
            </a:prstGeom>
          </p:spPr>
          <p:txBody>
            <a:bodyPr wrap="none" lIns="128016" tIns="64008" rIns="128016" bIns="64008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Oceania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Queensland Univ. of Technology (Australia)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-2002" pitchFamily="18" charset="-127"/>
                <a:cs typeface="Times New Roman" pitchFamily="18" charset="0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407611" y="1977887"/>
              <a:ext cx="4451230" cy="945206"/>
            </a:xfrm>
            <a:prstGeom prst="rect">
              <a:avLst/>
            </a:prstGeom>
          </p:spPr>
          <p:txBody>
            <a:bodyPr wrap="none" lIns="128016" tIns="64008" rIns="128016" bIns="64008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European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Norwegian Geotechnical Institute (Norway)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Delft Univ. of Technology (Netherlands)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-2002" pitchFamily="18" charset="-127"/>
                <a:cs typeface="Times New Roman" pitchFamily="18" charset="0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8837994" y="1977887"/>
              <a:ext cx="3432758" cy="1200667"/>
            </a:xfrm>
            <a:prstGeom prst="rect">
              <a:avLst/>
            </a:prstGeom>
          </p:spPr>
          <p:txBody>
            <a:bodyPr wrap="none" lIns="128016" tIns="64008" rIns="128016" bIns="64008">
              <a:spAutoFit/>
            </a:bodyPr>
            <a:lstStyle/>
            <a:p>
              <a:pPr algn="ctr"/>
              <a:r>
                <a:rPr lang="en-US" altLang="ko-KR" sz="1200" b="1" dirty="0" smtClean="0"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North America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Texas A&amp;M Univ. (USA)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George Washington Univ. (USA)</a:t>
              </a:r>
            </a:p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itchFamily="18" charset="0"/>
                  <a:ea typeface="-2002" pitchFamily="18" charset="-127"/>
                  <a:cs typeface="Times New Roman" pitchFamily="18" charset="0"/>
                </a:rPr>
                <a:t>- Univ. of Michigan (USA)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9233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씨아이알\04\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42" y="2275399"/>
            <a:ext cx="810701" cy="8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95389" y="2243038"/>
            <a:ext cx="788054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itchFamily="18" charset="-127"/>
                <a:ea typeface="-웹윤고딕130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 algn="ctr"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6000" dirty="0" smtClean="0">
                <a:solidFill>
                  <a:prstClr val="white"/>
                </a:solidFill>
                <a:latin typeface="-윤명조240" panose="02030504000101010101" pitchFamily="18" charset="-127"/>
                <a:ea typeface="-윤명조240" panose="02030504000101010101" pitchFamily="18" charset="-127"/>
              </a:rPr>
              <a:t>Ⅲ</a:t>
            </a:r>
            <a:endParaRPr lang="ko-KR" altLang="en-US" sz="6000" dirty="0">
              <a:solidFill>
                <a:prstClr val="white"/>
              </a:solidFill>
              <a:latin typeface="-윤명조240" panose="02030504000101010101" pitchFamily="18" charset="-127"/>
              <a:ea typeface="-윤명조240" panose="02030504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528540" y="2434527"/>
            <a:ext cx="7407092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4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334C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3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Climate Change-induced Geo-disaster</a:t>
            </a:r>
            <a:endParaRPr lang="en-US" altLang="ko-KR" sz="3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539760" y="4422805"/>
            <a:ext cx="7604240" cy="446276"/>
            <a:chOff x="1897718" y="4615914"/>
            <a:chExt cx="7604240" cy="446276"/>
          </a:xfrm>
        </p:grpSpPr>
        <p:sp>
          <p:nvSpPr>
            <p:cNvPr id="10" name="제목 1"/>
            <p:cNvSpPr txBox="1">
              <a:spLocks/>
            </p:cNvSpPr>
            <p:nvPr/>
          </p:nvSpPr>
          <p:spPr>
            <a:xfrm>
              <a:off x="1897718" y="4615914"/>
              <a:ext cx="31258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제목 1"/>
            <p:cNvSpPr txBox="1">
              <a:spLocks/>
            </p:cNvSpPr>
            <p:nvPr/>
          </p:nvSpPr>
          <p:spPr>
            <a:xfrm>
              <a:off x="2274156" y="4615914"/>
              <a:ext cx="7227802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Result and discussion</a:t>
              </a:r>
              <a:endParaRPr lang="en-US" altLang="ko-KR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39760" y="3326438"/>
            <a:ext cx="6596636" cy="892552"/>
            <a:chOff x="1888100" y="3326438"/>
            <a:chExt cx="6596636" cy="892552"/>
          </a:xfrm>
        </p:grpSpPr>
        <p:sp>
          <p:nvSpPr>
            <p:cNvPr id="15" name="제목 1"/>
            <p:cNvSpPr txBox="1">
              <a:spLocks/>
            </p:cNvSpPr>
            <p:nvPr/>
          </p:nvSpPr>
          <p:spPr>
            <a:xfrm>
              <a:off x="1888100" y="3326438"/>
              <a:ext cx="3222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en-US" altLang="ko-KR" sz="200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274156" y="3326438"/>
              <a:ext cx="6210580" cy="892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 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case study on </a:t>
              </a:r>
              <a:r>
                <a:rPr lang="en-US" altLang="ko-KR" b="1" dirty="0" err="1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Umyeonsan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(Mt.) 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landslides analysis in Korea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55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503" y="224006"/>
            <a:ext cx="5007653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 case study on </a:t>
            </a:r>
            <a:r>
              <a:rPr lang="en-US" altLang="ko-KR" sz="2400" b="1" dirty="0" err="1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Umyeonsan</a:t>
            </a:r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(Mt</a:t>
            </a:r>
            <a:r>
              <a:rPr lang="en-US" altLang="ko-KR" sz="24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.)</a:t>
            </a:r>
          </a:p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4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landslides </a:t>
            </a:r>
            <a:r>
              <a:rPr lang="en-US" altLang="ko-KR" sz="2400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analysis in Korea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06813" y="1082712"/>
            <a:ext cx="8296520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rgbClr val="011645"/>
              </a:contourClr>
            </a:sp3d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457200" indent="-4572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ko-KR" sz="2800" b="1" spc="-98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Umyeonsan</a:t>
            </a:r>
            <a:r>
              <a:rPr lang="en-US" altLang="ko-KR" sz="2800" b="1" spc="-98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(Mt.) landslide in July 2011</a:t>
            </a:r>
          </a:p>
        </p:txBody>
      </p:sp>
      <p:sp>
        <p:nvSpPr>
          <p:cNvPr id="24" name="제목 1"/>
          <p:cNvSpPr txBox="1">
            <a:spLocks/>
          </p:cNvSpPr>
          <p:nvPr/>
        </p:nvSpPr>
        <p:spPr bwMode="auto">
          <a:xfrm>
            <a:off x="107950" y="5418137"/>
            <a:ext cx="89281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55600" indent="-3556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Umyeonsan(Mt.) is </a:t>
            </a:r>
            <a:r>
              <a:rPr kumimoji="0" lang="en-US" altLang="ko-KR" sz="1800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located in </a:t>
            </a: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south-east of Seoul</a:t>
            </a:r>
            <a:endParaRPr kumimoji="0" lang="en-US" altLang="ko-KR" sz="180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151 landslides </a:t>
            </a:r>
            <a:r>
              <a:rPr kumimoji="0" lang="en-US" altLang="ko-KR" sz="18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and </a:t>
            </a: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33 debris flows </a:t>
            </a:r>
            <a:r>
              <a:rPr kumimoji="0" lang="en-US" altLang="ko-KR" sz="18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occurred in 20 watersheds</a:t>
            </a:r>
            <a:endParaRPr kumimoji="0" lang="en-US" altLang="ko-KR" sz="1800">
              <a:solidFill>
                <a:srgbClr val="C00000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The accumulated rainfall of </a:t>
            </a: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24-h was 424.5 mm</a:t>
            </a:r>
            <a:r>
              <a:rPr kumimoji="0" lang="en-US" altLang="ko-KR" sz="18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그림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33641"/>
            <a:ext cx="852805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직사각형 1"/>
          <p:cNvSpPr>
            <a:spLocks noChangeArrowheads="1"/>
          </p:cNvSpPr>
          <p:nvPr/>
        </p:nvSpPr>
        <p:spPr bwMode="auto">
          <a:xfrm>
            <a:off x="4838700" y="2046391"/>
            <a:ext cx="1677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14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Seoul metropolitan</a:t>
            </a:r>
            <a:endParaRPr lang="ko-KR" altLang="en-US" sz="1400"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1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188913"/>
            <a:ext cx="7496175" cy="607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7" name="슬라이드 번호 개체 틀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981950" y="6572250"/>
            <a:ext cx="116205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46C44B-0C04-48FD-B0F3-832D52A5616A}" type="slidenum">
              <a:rPr lang="ko-KR" altLang="en-US" sz="1100" smtClean="0">
                <a:latin typeface="HY견고딕" panose="02030600000101010101" pitchFamily="18" charset="-127"/>
                <a:ea typeface="HY견고딕" panose="02030600000101010101" pitchFamily="18" charset="-127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ko-KR" altLang="en-US" sz="110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2476500" y="2073275"/>
            <a:ext cx="1797050" cy="1411288"/>
          </a:xfrm>
          <a:custGeom>
            <a:avLst/>
            <a:gdLst>
              <a:gd name="connsiteX0" fmla="*/ 283623 w 2022143"/>
              <a:gd name="connsiteY0" fmla="*/ 232898 h 1368787"/>
              <a:gd name="connsiteX1" fmla="*/ 264573 w 2022143"/>
              <a:gd name="connsiteY1" fmla="*/ 417048 h 1368787"/>
              <a:gd name="connsiteX2" fmla="*/ 235998 w 2022143"/>
              <a:gd name="connsiteY2" fmla="*/ 461498 h 1368787"/>
              <a:gd name="connsiteX3" fmla="*/ 153448 w 2022143"/>
              <a:gd name="connsiteY3" fmla="*/ 524998 h 1368787"/>
              <a:gd name="connsiteX4" fmla="*/ 55023 w 2022143"/>
              <a:gd name="connsiteY4" fmla="*/ 655173 h 1368787"/>
              <a:gd name="connsiteX5" fmla="*/ 1048 w 2022143"/>
              <a:gd name="connsiteY5" fmla="*/ 747248 h 1368787"/>
              <a:gd name="connsiteX6" fmla="*/ 23273 w 2022143"/>
              <a:gd name="connsiteY6" fmla="*/ 896473 h 1368787"/>
              <a:gd name="connsiteX7" fmla="*/ 70898 w 2022143"/>
              <a:gd name="connsiteY7" fmla="*/ 1020298 h 1368787"/>
              <a:gd name="connsiteX8" fmla="*/ 121698 w 2022143"/>
              <a:gd name="connsiteY8" fmla="*/ 1058398 h 1368787"/>
              <a:gd name="connsiteX9" fmla="*/ 162973 w 2022143"/>
              <a:gd name="connsiteY9" fmla="*/ 1159998 h 1368787"/>
              <a:gd name="connsiteX10" fmla="*/ 204248 w 2022143"/>
              <a:gd name="connsiteY10" fmla="*/ 1283823 h 1368787"/>
              <a:gd name="connsiteX11" fmla="*/ 267748 w 2022143"/>
              <a:gd name="connsiteY11" fmla="*/ 1337798 h 1368787"/>
              <a:gd name="connsiteX12" fmla="*/ 302673 w 2022143"/>
              <a:gd name="connsiteY12" fmla="*/ 1366373 h 1368787"/>
              <a:gd name="connsiteX13" fmla="*/ 385223 w 2022143"/>
              <a:gd name="connsiteY13" fmla="*/ 1360023 h 1368787"/>
              <a:gd name="connsiteX14" fmla="*/ 432848 w 2022143"/>
              <a:gd name="connsiteY14" fmla="*/ 1302873 h 1368787"/>
              <a:gd name="connsiteX15" fmla="*/ 524923 w 2022143"/>
              <a:gd name="connsiteY15" fmla="*/ 1264773 h 1368787"/>
              <a:gd name="connsiteX16" fmla="*/ 610648 w 2022143"/>
              <a:gd name="connsiteY16" fmla="*/ 1271123 h 1368787"/>
              <a:gd name="connsiteX17" fmla="*/ 661448 w 2022143"/>
              <a:gd name="connsiteY17" fmla="*/ 1293348 h 1368787"/>
              <a:gd name="connsiteX18" fmla="*/ 763048 w 2022143"/>
              <a:gd name="connsiteY18" fmla="*/ 1283823 h 1368787"/>
              <a:gd name="connsiteX19" fmla="*/ 807498 w 2022143"/>
              <a:gd name="connsiteY19" fmla="*/ 1258423 h 1368787"/>
              <a:gd name="connsiteX20" fmla="*/ 893223 w 2022143"/>
              <a:gd name="connsiteY20" fmla="*/ 1267948 h 1368787"/>
              <a:gd name="connsiteX21" fmla="*/ 982123 w 2022143"/>
              <a:gd name="connsiteY21" fmla="*/ 1267948 h 1368787"/>
              <a:gd name="connsiteX22" fmla="*/ 1048798 w 2022143"/>
              <a:gd name="connsiteY22" fmla="*/ 1290173 h 1368787"/>
              <a:gd name="connsiteX23" fmla="*/ 1137698 w 2022143"/>
              <a:gd name="connsiteY23" fmla="*/ 1309223 h 1368787"/>
              <a:gd name="connsiteX24" fmla="*/ 1248823 w 2022143"/>
              <a:gd name="connsiteY24" fmla="*/ 1283823 h 1368787"/>
              <a:gd name="connsiteX25" fmla="*/ 1334548 w 2022143"/>
              <a:gd name="connsiteY25" fmla="*/ 1245723 h 1368787"/>
              <a:gd name="connsiteX26" fmla="*/ 1429798 w 2022143"/>
              <a:gd name="connsiteY26" fmla="*/ 1296523 h 1368787"/>
              <a:gd name="connsiteX27" fmla="*/ 1490123 w 2022143"/>
              <a:gd name="connsiteY27" fmla="*/ 1328273 h 1368787"/>
              <a:gd name="connsiteX28" fmla="*/ 1702848 w 2022143"/>
              <a:gd name="connsiteY28" fmla="*/ 1290173 h 1368787"/>
              <a:gd name="connsiteX29" fmla="*/ 1696498 w 2022143"/>
              <a:gd name="connsiteY29" fmla="*/ 1258423 h 1368787"/>
              <a:gd name="connsiteX30" fmla="*/ 1702848 w 2022143"/>
              <a:gd name="connsiteY30" fmla="*/ 1226673 h 1368787"/>
              <a:gd name="connsiteX31" fmla="*/ 1769523 w 2022143"/>
              <a:gd name="connsiteY31" fmla="*/ 1172698 h 1368787"/>
              <a:gd name="connsiteX32" fmla="*/ 1823498 w 2022143"/>
              <a:gd name="connsiteY32" fmla="*/ 1096498 h 1368787"/>
              <a:gd name="connsiteX33" fmla="*/ 1839373 w 2022143"/>
              <a:gd name="connsiteY33" fmla="*/ 1052048 h 1368787"/>
              <a:gd name="connsiteX34" fmla="*/ 1833023 w 2022143"/>
              <a:gd name="connsiteY34" fmla="*/ 1026648 h 1368787"/>
              <a:gd name="connsiteX35" fmla="*/ 1874298 w 2022143"/>
              <a:gd name="connsiteY35" fmla="*/ 979023 h 1368787"/>
              <a:gd name="connsiteX36" fmla="*/ 1877473 w 2022143"/>
              <a:gd name="connsiteY36" fmla="*/ 931398 h 1368787"/>
              <a:gd name="connsiteX37" fmla="*/ 1947323 w 2022143"/>
              <a:gd name="connsiteY37" fmla="*/ 883773 h 1368787"/>
              <a:gd name="connsiteX38" fmla="*/ 2013998 w 2022143"/>
              <a:gd name="connsiteY38" fmla="*/ 864723 h 1368787"/>
              <a:gd name="connsiteX39" fmla="*/ 2010823 w 2022143"/>
              <a:gd name="connsiteY39" fmla="*/ 817098 h 1368787"/>
              <a:gd name="connsiteX40" fmla="*/ 1921923 w 2022143"/>
              <a:gd name="connsiteY40" fmla="*/ 813923 h 1368787"/>
              <a:gd name="connsiteX41" fmla="*/ 1871123 w 2022143"/>
              <a:gd name="connsiteY41" fmla="*/ 766298 h 1368787"/>
              <a:gd name="connsiteX42" fmla="*/ 1798098 w 2022143"/>
              <a:gd name="connsiteY42" fmla="*/ 756773 h 1368787"/>
              <a:gd name="connsiteX43" fmla="*/ 1759998 w 2022143"/>
              <a:gd name="connsiteY43" fmla="*/ 712323 h 1368787"/>
              <a:gd name="connsiteX44" fmla="*/ 1521873 w 2022143"/>
              <a:gd name="connsiteY44" fmla="*/ 709148 h 1368787"/>
              <a:gd name="connsiteX45" fmla="*/ 1483773 w 2022143"/>
              <a:gd name="connsiteY45" fmla="*/ 674223 h 1368787"/>
              <a:gd name="connsiteX46" fmla="*/ 1436148 w 2022143"/>
              <a:gd name="connsiteY46" fmla="*/ 572623 h 1368787"/>
              <a:gd name="connsiteX47" fmla="*/ 1410748 w 2022143"/>
              <a:gd name="connsiteY47" fmla="*/ 521823 h 1368787"/>
              <a:gd name="connsiteX48" fmla="*/ 1378998 w 2022143"/>
              <a:gd name="connsiteY48" fmla="*/ 455148 h 1368787"/>
              <a:gd name="connsiteX49" fmla="*/ 1382173 w 2022143"/>
              <a:gd name="connsiteY49" fmla="*/ 404348 h 1368787"/>
              <a:gd name="connsiteX50" fmla="*/ 1407573 w 2022143"/>
              <a:gd name="connsiteY50" fmla="*/ 350373 h 1368787"/>
              <a:gd name="connsiteX51" fmla="*/ 1359948 w 2022143"/>
              <a:gd name="connsiteY51" fmla="*/ 270998 h 1368787"/>
              <a:gd name="connsiteX52" fmla="*/ 1309148 w 2022143"/>
              <a:gd name="connsiteY52" fmla="*/ 213848 h 1368787"/>
              <a:gd name="connsiteX53" fmla="*/ 1271048 w 2022143"/>
              <a:gd name="connsiteY53" fmla="*/ 163048 h 1368787"/>
              <a:gd name="connsiteX54" fmla="*/ 1267873 w 2022143"/>
              <a:gd name="connsiteY54" fmla="*/ 121773 h 1368787"/>
              <a:gd name="connsiteX55" fmla="*/ 1217073 w 2022143"/>
              <a:gd name="connsiteY55" fmla="*/ 83673 h 1368787"/>
              <a:gd name="connsiteX56" fmla="*/ 1198023 w 2022143"/>
              <a:gd name="connsiteY56" fmla="*/ 32873 h 1368787"/>
              <a:gd name="connsiteX57" fmla="*/ 1118648 w 2022143"/>
              <a:gd name="connsiteY57" fmla="*/ 20173 h 1368787"/>
              <a:gd name="connsiteX58" fmla="*/ 1042448 w 2022143"/>
              <a:gd name="connsiteY58" fmla="*/ 55098 h 1368787"/>
              <a:gd name="connsiteX59" fmla="*/ 944023 w 2022143"/>
              <a:gd name="connsiteY59" fmla="*/ 51923 h 1368787"/>
              <a:gd name="connsiteX60" fmla="*/ 858298 w 2022143"/>
              <a:gd name="connsiteY60" fmla="*/ 64623 h 1368787"/>
              <a:gd name="connsiteX61" fmla="*/ 759873 w 2022143"/>
              <a:gd name="connsiteY61" fmla="*/ 1123 h 1368787"/>
              <a:gd name="connsiteX62" fmla="*/ 686848 w 2022143"/>
              <a:gd name="connsiteY62" fmla="*/ 26523 h 1368787"/>
              <a:gd name="connsiteX63" fmla="*/ 674148 w 2022143"/>
              <a:gd name="connsiteY63" fmla="*/ 58273 h 1368787"/>
              <a:gd name="connsiteX64" fmla="*/ 620173 w 2022143"/>
              <a:gd name="connsiteY64" fmla="*/ 51923 h 1368787"/>
              <a:gd name="connsiteX65" fmla="*/ 585248 w 2022143"/>
              <a:gd name="connsiteY65" fmla="*/ 67798 h 1368787"/>
              <a:gd name="connsiteX66" fmla="*/ 524923 w 2022143"/>
              <a:gd name="connsiteY66" fmla="*/ 74148 h 1368787"/>
              <a:gd name="connsiteX67" fmla="*/ 493173 w 2022143"/>
              <a:gd name="connsiteY67" fmla="*/ 90023 h 1368787"/>
              <a:gd name="connsiteX68" fmla="*/ 451898 w 2022143"/>
              <a:gd name="connsiteY68" fmla="*/ 70973 h 1368787"/>
              <a:gd name="connsiteX69" fmla="*/ 420148 w 2022143"/>
              <a:gd name="connsiteY69" fmla="*/ 74148 h 1368787"/>
              <a:gd name="connsiteX70" fmla="*/ 391573 w 2022143"/>
              <a:gd name="connsiteY70" fmla="*/ 118598 h 1368787"/>
              <a:gd name="connsiteX71" fmla="*/ 378873 w 2022143"/>
              <a:gd name="connsiteY71" fmla="*/ 150348 h 1368787"/>
              <a:gd name="connsiteX72" fmla="*/ 382048 w 2022143"/>
              <a:gd name="connsiteY72" fmla="*/ 182098 h 1368787"/>
              <a:gd name="connsiteX73" fmla="*/ 385223 w 2022143"/>
              <a:gd name="connsiteY73" fmla="*/ 201148 h 1368787"/>
              <a:gd name="connsiteX74" fmla="*/ 343948 w 2022143"/>
              <a:gd name="connsiteY74" fmla="*/ 229723 h 1368787"/>
              <a:gd name="connsiteX75" fmla="*/ 283623 w 2022143"/>
              <a:gd name="connsiteY75" fmla="*/ 232898 h 136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022143" h="1368787">
                <a:moveTo>
                  <a:pt x="283623" y="232898"/>
                </a:moveTo>
                <a:cubicBezTo>
                  <a:pt x="270394" y="264119"/>
                  <a:pt x="272510" y="378948"/>
                  <a:pt x="264573" y="417048"/>
                </a:cubicBezTo>
                <a:cubicBezTo>
                  <a:pt x="256636" y="455148"/>
                  <a:pt x="254519" y="443506"/>
                  <a:pt x="235998" y="461498"/>
                </a:cubicBezTo>
                <a:cubicBezTo>
                  <a:pt x="217477" y="479490"/>
                  <a:pt x="183610" y="492719"/>
                  <a:pt x="153448" y="524998"/>
                </a:cubicBezTo>
                <a:cubicBezTo>
                  <a:pt x="123285" y="557277"/>
                  <a:pt x="80423" y="618131"/>
                  <a:pt x="55023" y="655173"/>
                </a:cubicBezTo>
                <a:cubicBezTo>
                  <a:pt x="29623" y="692215"/>
                  <a:pt x="6340" y="707031"/>
                  <a:pt x="1048" y="747248"/>
                </a:cubicBezTo>
                <a:cubicBezTo>
                  <a:pt x="-4244" y="787465"/>
                  <a:pt x="11631" y="850965"/>
                  <a:pt x="23273" y="896473"/>
                </a:cubicBezTo>
                <a:cubicBezTo>
                  <a:pt x="34915" y="941981"/>
                  <a:pt x="54494" y="993311"/>
                  <a:pt x="70898" y="1020298"/>
                </a:cubicBezTo>
                <a:cubicBezTo>
                  <a:pt x="87302" y="1047285"/>
                  <a:pt x="106352" y="1035115"/>
                  <a:pt x="121698" y="1058398"/>
                </a:cubicBezTo>
                <a:cubicBezTo>
                  <a:pt x="137044" y="1081681"/>
                  <a:pt x="149215" y="1122427"/>
                  <a:pt x="162973" y="1159998"/>
                </a:cubicBezTo>
                <a:cubicBezTo>
                  <a:pt x="176731" y="1197569"/>
                  <a:pt x="186786" y="1254190"/>
                  <a:pt x="204248" y="1283823"/>
                </a:cubicBezTo>
                <a:cubicBezTo>
                  <a:pt x="221710" y="1313456"/>
                  <a:pt x="251344" y="1324040"/>
                  <a:pt x="267748" y="1337798"/>
                </a:cubicBezTo>
                <a:cubicBezTo>
                  <a:pt x="284152" y="1351556"/>
                  <a:pt x="283094" y="1362669"/>
                  <a:pt x="302673" y="1366373"/>
                </a:cubicBezTo>
                <a:cubicBezTo>
                  <a:pt x="322252" y="1370077"/>
                  <a:pt x="363527" y="1370606"/>
                  <a:pt x="385223" y="1360023"/>
                </a:cubicBezTo>
                <a:cubicBezTo>
                  <a:pt x="406919" y="1349440"/>
                  <a:pt x="409565" y="1318748"/>
                  <a:pt x="432848" y="1302873"/>
                </a:cubicBezTo>
                <a:cubicBezTo>
                  <a:pt x="456131" y="1286998"/>
                  <a:pt x="495290" y="1270065"/>
                  <a:pt x="524923" y="1264773"/>
                </a:cubicBezTo>
                <a:cubicBezTo>
                  <a:pt x="554556" y="1259481"/>
                  <a:pt x="587894" y="1266360"/>
                  <a:pt x="610648" y="1271123"/>
                </a:cubicBezTo>
                <a:cubicBezTo>
                  <a:pt x="633402" y="1275886"/>
                  <a:pt x="636048" y="1291231"/>
                  <a:pt x="661448" y="1293348"/>
                </a:cubicBezTo>
                <a:cubicBezTo>
                  <a:pt x="686848" y="1295465"/>
                  <a:pt x="738706" y="1289644"/>
                  <a:pt x="763048" y="1283823"/>
                </a:cubicBezTo>
                <a:cubicBezTo>
                  <a:pt x="787390" y="1278002"/>
                  <a:pt x="785802" y="1261069"/>
                  <a:pt x="807498" y="1258423"/>
                </a:cubicBezTo>
                <a:cubicBezTo>
                  <a:pt x="829194" y="1255777"/>
                  <a:pt x="864119" y="1266361"/>
                  <a:pt x="893223" y="1267948"/>
                </a:cubicBezTo>
                <a:cubicBezTo>
                  <a:pt x="922327" y="1269535"/>
                  <a:pt x="956194" y="1264244"/>
                  <a:pt x="982123" y="1267948"/>
                </a:cubicBezTo>
                <a:cubicBezTo>
                  <a:pt x="1008052" y="1271652"/>
                  <a:pt x="1022869" y="1283294"/>
                  <a:pt x="1048798" y="1290173"/>
                </a:cubicBezTo>
                <a:cubicBezTo>
                  <a:pt x="1074727" y="1297052"/>
                  <a:pt x="1104361" y="1310281"/>
                  <a:pt x="1137698" y="1309223"/>
                </a:cubicBezTo>
                <a:cubicBezTo>
                  <a:pt x="1171035" y="1308165"/>
                  <a:pt x="1216015" y="1294406"/>
                  <a:pt x="1248823" y="1283823"/>
                </a:cubicBezTo>
                <a:cubicBezTo>
                  <a:pt x="1281631" y="1273240"/>
                  <a:pt x="1304386" y="1243606"/>
                  <a:pt x="1334548" y="1245723"/>
                </a:cubicBezTo>
                <a:cubicBezTo>
                  <a:pt x="1364710" y="1247840"/>
                  <a:pt x="1429798" y="1296523"/>
                  <a:pt x="1429798" y="1296523"/>
                </a:cubicBezTo>
                <a:cubicBezTo>
                  <a:pt x="1455727" y="1310281"/>
                  <a:pt x="1444615" y="1329331"/>
                  <a:pt x="1490123" y="1328273"/>
                </a:cubicBezTo>
                <a:cubicBezTo>
                  <a:pt x="1535631" y="1327215"/>
                  <a:pt x="1668452" y="1301815"/>
                  <a:pt x="1702848" y="1290173"/>
                </a:cubicBezTo>
                <a:cubicBezTo>
                  <a:pt x="1737244" y="1278531"/>
                  <a:pt x="1696498" y="1269006"/>
                  <a:pt x="1696498" y="1258423"/>
                </a:cubicBezTo>
                <a:cubicBezTo>
                  <a:pt x="1696498" y="1247840"/>
                  <a:pt x="1690677" y="1240960"/>
                  <a:pt x="1702848" y="1226673"/>
                </a:cubicBezTo>
                <a:cubicBezTo>
                  <a:pt x="1715019" y="1212386"/>
                  <a:pt x="1749415" y="1194394"/>
                  <a:pt x="1769523" y="1172698"/>
                </a:cubicBezTo>
                <a:cubicBezTo>
                  <a:pt x="1789631" y="1151002"/>
                  <a:pt x="1811856" y="1116606"/>
                  <a:pt x="1823498" y="1096498"/>
                </a:cubicBezTo>
                <a:cubicBezTo>
                  <a:pt x="1835140" y="1076390"/>
                  <a:pt x="1837786" y="1063690"/>
                  <a:pt x="1839373" y="1052048"/>
                </a:cubicBezTo>
                <a:cubicBezTo>
                  <a:pt x="1840960" y="1040406"/>
                  <a:pt x="1827202" y="1038819"/>
                  <a:pt x="1833023" y="1026648"/>
                </a:cubicBezTo>
                <a:cubicBezTo>
                  <a:pt x="1838844" y="1014477"/>
                  <a:pt x="1866890" y="994898"/>
                  <a:pt x="1874298" y="979023"/>
                </a:cubicBezTo>
                <a:cubicBezTo>
                  <a:pt x="1881706" y="963148"/>
                  <a:pt x="1865302" y="947273"/>
                  <a:pt x="1877473" y="931398"/>
                </a:cubicBezTo>
                <a:cubicBezTo>
                  <a:pt x="1889644" y="915523"/>
                  <a:pt x="1924569" y="894885"/>
                  <a:pt x="1947323" y="883773"/>
                </a:cubicBezTo>
                <a:cubicBezTo>
                  <a:pt x="1970077" y="872661"/>
                  <a:pt x="2003415" y="875835"/>
                  <a:pt x="2013998" y="864723"/>
                </a:cubicBezTo>
                <a:cubicBezTo>
                  <a:pt x="2024581" y="853611"/>
                  <a:pt x="2026169" y="825565"/>
                  <a:pt x="2010823" y="817098"/>
                </a:cubicBezTo>
                <a:cubicBezTo>
                  <a:pt x="1995477" y="808631"/>
                  <a:pt x="1945206" y="822390"/>
                  <a:pt x="1921923" y="813923"/>
                </a:cubicBezTo>
                <a:cubicBezTo>
                  <a:pt x="1898640" y="805456"/>
                  <a:pt x="1891760" y="775823"/>
                  <a:pt x="1871123" y="766298"/>
                </a:cubicBezTo>
                <a:cubicBezTo>
                  <a:pt x="1850486" y="756773"/>
                  <a:pt x="1816619" y="765769"/>
                  <a:pt x="1798098" y="756773"/>
                </a:cubicBezTo>
                <a:cubicBezTo>
                  <a:pt x="1779577" y="747777"/>
                  <a:pt x="1806035" y="720260"/>
                  <a:pt x="1759998" y="712323"/>
                </a:cubicBezTo>
                <a:cubicBezTo>
                  <a:pt x="1713961" y="704386"/>
                  <a:pt x="1567911" y="715498"/>
                  <a:pt x="1521873" y="709148"/>
                </a:cubicBezTo>
                <a:cubicBezTo>
                  <a:pt x="1475835" y="702798"/>
                  <a:pt x="1498061" y="696977"/>
                  <a:pt x="1483773" y="674223"/>
                </a:cubicBezTo>
                <a:cubicBezTo>
                  <a:pt x="1469486" y="651469"/>
                  <a:pt x="1448319" y="598023"/>
                  <a:pt x="1436148" y="572623"/>
                </a:cubicBezTo>
                <a:cubicBezTo>
                  <a:pt x="1423977" y="547223"/>
                  <a:pt x="1420273" y="541402"/>
                  <a:pt x="1410748" y="521823"/>
                </a:cubicBezTo>
                <a:cubicBezTo>
                  <a:pt x="1401223" y="502244"/>
                  <a:pt x="1383760" y="474727"/>
                  <a:pt x="1378998" y="455148"/>
                </a:cubicBezTo>
                <a:cubicBezTo>
                  <a:pt x="1374236" y="435569"/>
                  <a:pt x="1377410" y="421811"/>
                  <a:pt x="1382173" y="404348"/>
                </a:cubicBezTo>
                <a:cubicBezTo>
                  <a:pt x="1386936" y="386885"/>
                  <a:pt x="1411277" y="372598"/>
                  <a:pt x="1407573" y="350373"/>
                </a:cubicBezTo>
                <a:cubicBezTo>
                  <a:pt x="1403869" y="328148"/>
                  <a:pt x="1376352" y="293752"/>
                  <a:pt x="1359948" y="270998"/>
                </a:cubicBezTo>
                <a:cubicBezTo>
                  <a:pt x="1343544" y="248244"/>
                  <a:pt x="1323965" y="231840"/>
                  <a:pt x="1309148" y="213848"/>
                </a:cubicBezTo>
                <a:cubicBezTo>
                  <a:pt x="1294331" y="195856"/>
                  <a:pt x="1277927" y="178394"/>
                  <a:pt x="1271048" y="163048"/>
                </a:cubicBezTo>
                <a:cubicBezTo>
                  <a:pt x="1264169" y="147702"/>
                  <a:pt x="1276869" y="135002"/>
                  <a:pt x="1267873" y="121773"/>
                </a:cubicBezTo>
                <a:cubicBezTo>
                  <a:pt x="1258877" y="108544"/>
                  <a:pt x="1228715" y="98489"/>
                  <a:pt x="1217073" y="83673"/>
                </a:cubicBezTo>
                <a:cubicBezTo>
                  <a:pt x="1205431" y="68857"/>
                  <a:pt x="1214427" y="43456"/>
                  <a:pt x="1198023" y="32873"/>
                </a:cubicBezTo>
                <a:cubicBezTo>
                  <a:pt x="1181619" y="22290"/>
                  <a:pt x="1144577" y="16469"/>
                  <a:pt x="1118648" y="20173"/>
                </a:cubicBezTo>
                <a:cubicBezTo>
                  <a:pt x="1092719" y="23877"/>
                  <a:pt x="1071552" y="49806"/>
                  <a:pt x="1042448" y="55098"/>
                </a:cubicBezTo>
                <a:cubicBezTo>
                  <a:pt x="1013344" y="60390"/>
                  <a:pt x="974715" y="50335"/>
                  <a:pt x="944023" y="51923"/>
                </a:cubicBezTo>
                <a:cubicBezTo>
                  <a:pt x="913331" y="53510"/>
                  <a:pt x="888990" y="73090"/>
                  <a:pt x="858298" y="64623"/>
                </a:cubicBezTo>
                <a:cubicBezTo>
                  <a:pt x="827606" y="56156"/>
                  <a:pt x="788448" y="7473"/>
                  <a:pt x="759873" y="1123"/>
                </a:cubicBezTo>
                <a:cubicBezTo>
                  <a:pt x="731298" y="-5227"/>
                  <a:pt x="701135" y="16998"/>
                  <a:pt x="686848" y="26523"/>
                </a:cubicBezTo>
                <a:cubicBezTo>
                  <a:pt x="672561" y="36048"/>
                  <a:pt x="685261" y="54040"/>
                  <a:pt x="674148" y="58273"/>
                </a:cubicBezTo>
                <a:cubicBezTo>
                  <a:pt x="663036" y="62506"/>
                  <a:pt x="634990" y="50336"/>
                  <a:pt x="620173" y="51923"/>
                </a:cubicBezTo>
                <a:cubicBezTo>
                  <a:pt x="605356" y="53510"/>
                  <a:pt x="601123" y="64094"/>
                  <a:pt x="585248" y="67798"/>
                </a:cubicBezTo>
                <a:cubicBezTo>
                  <a:pt x="569373" y="71502"/>
                  <a:pt x="540269" y="70444"/>
                  <a:pt x="524923" y="74148"/>
                </a:cubicBezTo>
                <a:cubicBezTo>
                  <a:pt x="509577" y="77852"/>
                  <a:pt x="505344" y="90552"/>
                  <a:pt x="493173" y="90023"/>
                </a:cubicBezTo>
                <a:cubicBezTo>
                  <a:pt x="481002" y="89494"/>
                  <a:pt x="464069" y="73619"/>
                  <a:pt x="451898" y="70973"/>
                </a:cubicBezTo>
                <a:cubicBezTo>
                  <a:pt x="439727" y="68327"/>
                  <a:pt x="430202" y="66211"/>
                  <a:pt x="420148" y="74148"/>
                </a:cubicBezTo>
                <a:cubicBezTo>
                  <a:pt x="410094" y="82085"/>
                  <a:pt x="398452" y="105898"/>
                  <a:pt x="391573" y="118598"/>
                </a:cubicBezTo>
                <a:cubicBezTo>
                  <a:pt x="384694" y="131298"/>
                  <a:pt x="380461" y="139765"/>
                  <a:pt x="378873" y="150348"/>
                </a:cubicBezTo>
                <a:cubicBezTo>
                  <a:pt x="377286" y="160931"/>
                  <a:pt x="380990" y="173631"/>
                  <a:pt x="382048" y="182098"/>
                </a:cubicBezTo>
                <a:cubicBezTo>
                  <a:pt x="383106" y="190565"/>
                  <a:pt x="391573" y="193211"/>
                  <a:pt x="385223" y="201148"/>
                </a:cubicBezTo>
                <a:cubicBezTo>
                  <a:pt x="378873" y="209085"/>
                  <a:pt x="358765" y="224960"/>
                  <a:pt x="343948" y="229723"/>
                </a:cubicBezTo>
                <a:cubicBezTo>
                  <a:pt x="329131" y="234486"/>
                  <a:pt x="296852" y="201677"/>
                  <a:pt x="283623" y="232898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30" name="자유형 29"/>
          <p:cNvSpPr/>
          <p:nvPr/>
        </p:nvSpPr>
        <p:spPr>
          <a:xfrm>
            <a:off x="7150100" y="719138"/>
            <a:ext cx="788988" cy="706437"/>
          </a:xfrm>
          <a:custGeom>
            <a:avLst/>
            <a:gdLst>
              <a:gd name="connsiteX0" fmla="*/ 876300 w 937458"/>
              <a:gd name="connsiteY0" fmla="*/ 70822 h 709019"/>
              <a:gd name="connsiteX1" fmla="*/ 857250 w 937458"/>
              <a:gd name="connsiteY1" fmla="*/ 161310 h 709019"/>
              <a:gd name="connsiteX2" fmla="*/ 935831 w 937458"/>
              <a:gd name="connsiteY2" fmla="*/ 239891 h 709019"/>
              <a:gd name="connsiteX3" fmla="*/ 909638 w 937458"/>
              <a:gd name="connsiteY3" fmla="*/ 254179 h 709019"/>
              <a:gd name="connsiteX4" fmla="*/ 900113 w 937458"/>
              <a:gd name="connsiteY4" fmla="*/ 299422 h 709019"/>
              <a:gd name="connsiteX5" fmla="*/ 869156 w 937458"/>
              <a:gd name="connsiteY5" fmla="*/ 316091 h 709019"/>
              <a:gd name="connsiteX6" fmla="*/ 862013 w 937458"/>
              <a:gd name="connsiteY6" fmla="*/ 361335 h 709019"/>
              <a:gd name="connsiteX7" fmla="*/ 785813 w 937458"/>
              <a:gd name="connsiteY7" fmla="*/ 399435 h 709019"/>
              <a:gd name="connsiteX8" fmla="*/ 681038 w 937458"/>
              <a:gd name="connsiteY8" fmla="*/ 442297 h 709019"/>
              <a:gd name="connsiteX9" fmla="*/ 638175 w 937458"/>
              <a:gd name="connsiteY9" fmla="*/ 511354 h 709019"/>
              <a:gd name="connsiteX10" fmla="*/ 581025 w 937458"/>
              <a:gd name="connsiteY10" fmla="*/ 549454 h 709019"/>
              <a:gd name="connsiteX11" fmla="*/ 538163 w 937458"/>
              <a:gd name="connsiteY11" fmla="*/ 592316 h 709019"/>
              <a:gd name="connsiteX12" fmla="*/ 516731 w 937458"/>
              <a:gd name="connsiteY12" fmla="*/ 628035 h 709019"/>
              <a:gd name="connsiteX13" fmla="*/ 500063 w 937458"/>
              <a:gd name="connsiteY13" fmla="*/ 675660 h 709019"/>
              <a:gd name="connsiteX14" fmla="*/ 478631 w 937458"/>
              <a:gd name="connsiteY14" fmla="*/ 708997 h 709019"/>
              <a:gd name="connsiteX15" fmla="*/ 402431 w 937458"/>
              <a:gd name="connsiteY15" fmla="*/ 670897 h 709019"/>
              <a:gd name="connsiteX16" fmla="*/ 309563 w 937458"/>
              <a:gd name="connsiteY16" fmla="*/ 685185 h 709019"/>
              <a:gd name="connsiteX17" fmla="*/ 276225 w 937458"/>
              <a:gd name="connsiteY17" fmla="*/ 651847 h 709019"/>
              <a:gd name="connsiteX18" fmla="*/ 180975 w 937458"/>
              <a:gd name="connsiteY18" fmla="*/ 608985 h 709019"/>
              <a:gd name="connsiteX19" fmla="*/ 150019 w 937458"/>
              <a:gd name="connsiteY19" fmla="*/ 573266 h 709019"/>
              <a:gd name="connsiteX20" fmla="*/ 52388 w 937458"/>
              <a:gd name="connsiteY20" fmla="*/ 523260 h 709019"/>
              <a:gd name="connsiteX21" fmla="*/ 0 w 937458"/>
              <a:gd name="connsiteY21" fmla="*/ 458966 h 709019"/>
              <a:gd name="connsiteX22" fmla="*/ 52388 w 937458"/>
              <a:gd name="connsiteY22" fmla="*/ 408960 h 709019"/>
              <a:gd name="connsiteX23" fmla="*/ 107156 w 937458"/>
              <a:gd name="connsiteY23" fmla="*/ 370860 h 709019"/>
              <a:gd name="connsiteX24" fmla="*/ 166688 w 937458"/>
              <a:gd name="connsiteY24" fmla="*/ 294660 h 709019"/>
              <a:gd name="connsiteX25" fmla="*/ 192881 w 937458"/>
              <a:gd name="connsiteY25" fmla="*/ 263704 h 709019"/>
              <a:gd name="connsiteX26" fmla="*/ 238125 w 937458"/>
              <a:gd name="connsiteY26" fmla="*/ 235129 h 709019"/>
              <a:gd name="connsiteX27" fmla="*/ 271463 w 937458"/>
              <a:gd name="connsiteY27" fmla="*/ 156547 h 709019"/>
              <a:gd name="connsiteX28" fmla="*/ 271463 w 937458"/>
              <a:gd name="connsiteY28" fmla="*/ 99397 h 709019"/>
              <a:gd name="connsiteX29" fmla="*/ 283369 w 937458"/>
              <a:gd name="connsiteY29" fmla="*/ 61297 h 709019"/>
              <a:gd name="connsiteX30" fmla="*/ 366713 w 937458"/>
              <a:gd name="connsiteY30" fmla="*/ 8910 h 709019"/>
              <a:gd name="connsiteX31" fmla="*/ 426244 w 937458"/>
              <a:gd name="connsiteY31" fmla="*/ 1766 h 709019"/>
              <a:gd name="connsiteX32" fmla="*/ 461963 w 937458"/>
              <a:gd name="connsiteY32" fmla="*/ 27960 h 709019"/>
              <a:gd name="connsiteX33" fmla="*/ 535781 w 937458"/>
              <a:gd name="connsiteY33" fmla="*/ 25579 h 709019"/>
              <a:gd name="connsiteX34" fmla="*/ 604838 w 937458"/>
              <a:gd name="connsiteY34" fmla="*/ 16054 h 709019"/>
              <a:gd name="connsiteX35" fmla="*/ 626269 w 937458"/>
              <a:gd name="connsiteY35" fmla="*/ 8910 h 709019"/>
              <a:gd name="connsiteX36" fmla="*/ 709613 w 937458"/>
              <a:gd name="connsiteY36" fmla="*/ 6529 h 709019"/>
              <a:gd name="connsiteX37" fmla="*/ 754856 w 937458"/>
              <a:gd name="connsiteY37" fmla="*/ 4147 h 709019"/>
              <a:gd name="connsiteX38" fmla="*/ 809625 w 937458"/>
              <a:gd name="connsiteY38" fmla="*/ 30341 h 709019"/>
              <a:gd name="connsiteX39" fmla="*/ 876300 w 937458"/>
              <a:gd name="connsiteY39" fmla="*/ 70822 h 70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37458" h="709019">
                <a:moveTo>
                  <a:pt x="876300" y="70822"/>
                </a:moveTo>
                <a:cubicBezTo>
                  <a:pt x="884237" y="92650"/>
                  <a:pt x="847328" y="133132"/>
                  <a:pt x="857250" y="161310"/>
                </a:cubicBezTo>
                <a:cubicBezTo>
                  <a:pt x="867172" y="189488"/>
                  <a:pt x="927100" y="224413"/>
                  <a:pt x="935831" y="239891"/>
                </a:cubicBezTo>
                <a:cubicBezTo>
                  <a:pt x="944562" y="255369"/>
                  <a:pt x="915591" y="244257"/>
                  <a:pt x="909638" y="254179"/>
                </a:cubicBezTo>
                <a:cubicBezTo>
                  <a:pt x="903685" y="264101"/>
                  <a:pt x="906860" y="289103"/>
                  <a:pt x="900113" y="299422"/>
                </a:cubicBezTo>
                <a:cubicBezTo>
                  <a:pt x="893366" y="309741"/>
                  <a:pt x="875506" y="305772"/>
                  <a:pt x="869156" y="316091"/>
                </a:cubicBezTo>
                <a:cubicBezTo>
                  <a:pt x="862806" y="326410"/>
                  <a:pt x="875903" y="347444"/>
                  <a:pt x="862013" y="361335"/>
                </a:cubicBezTo>
                <a:cubicBezTo>
                  <a:pt x="848123" y="375226"/>
                  <a:pt x="815975" y="385941"/>
                  <a:pt x="785813" y="399435"/>
                </a:cubicBezTo>
                <a:cubicBezTo>
                  <a:pt x="755651" y="412929"/>
                  <a:pt x="705644" y="423644"/>
                  <a:pt x="681038" y="442297"/>
                </a:cubicBezTo>
                <a:cubicBezTo>
                  <a:pt x="656432" y="460950"/>
                  <a:pt x="654844" y="493495"/>
                  <a:pt x="638175" y="511354"/>
                </a:cubicBezTo>
                <a:cubicBezTo>
                  <a:pt x="621506" y="529214"/>
                  <a:pt x="597694" y="535960"/>
                  <a:pt x="581025" y="549454"/>
                </a:cubicBezTo>
                <a:cubicBezTo>
                  <a:pt x="564356" y="562948"/>
                  <a:pt x="548879" y="579219"/>
                  <a:pt x="538163" y="592316"/>
                </a:cubicBezTo>
                <a:cubicBezTo>
                  <a:pt x="527447" y="605413"/>
                  <a:pt x="523081" y="614144"/>
                  <a:pt x="516731" y="628035"/>
                </a:cubicBezTo>
                <a:cubicBezTo>
                  <a:pt x="510381" y="641926"/>
                  <a:pt x="506413" y="662166"/>
                  <a:pt x="500063" y="675660"/>
                </a:cubicBezTo>
                <a:cubicBezTo>
                  <a:pt x="493713" y="689154"/>
                  <a:pt x="494903" y="709791"/>
                  <a:pt x="478631" y="708997"/>
                </a:cubicBezTo>
                <a:cubicBezTo>
                  <a:pt x="462359" y="708203"/>
                  <a:pt x="430609" y="674866"/>
                  <a:pt x="402431" y="670897"/>
                </a:cubicBezTo>
                <a:cubicBezTo>
                  <a:pt x="374253" y="666928"/>
                  <a:pt x="330597" y="688360"/>
                  <a:pt x="309563" y="685185"/>
                </a:cubicBezTo>
                <a:cubicBezTo>
                  <a:pt x="288529" y="682010"/>
                  <a:pt x="297656" y="664547"/>
                  <a:pt x="276225" y="651847"/>
                </a:cubicBezTo>
                <a:cubicBezTo>
                  <a:pt x="254794" y="639147"/>
                  <a:pt x="202009" y="622082"/>
                  <a:pt x="180975" y="608985"/>
                </a:cubicBezTo>
                <a:cubicBezTo>
                  <a:pt x="159941" y="595888"/>
                  <a:pt x="171450" y="587554"/>
                  <a:pt x="150019" y="573266"/>
                </a:cubicBezTo>
                <a:cubicBezTo>
                  <a:pt x="128588" y="558979"/>
                  <a:pt x="77391" y="542310"/>
                  <a:pt x="52388" y="523260"/>
                </a:cubicBezTo>
                <a:cubicBezTo>
                  <a:pt x="27385" y="504210"/>
                  <a:pt x="0" y="478016"/>
                  <a:pt x="0" y="458966"/>
                </a:cubicBezTo>
                <a:cubicBezTo>
                  <a:pt x="0" y="439916"/>
                  <a:pt x="34529" y="423644"/>
                  <a:pt x="52388" y="408960"/>
                </a:cubicBezTo>
                <a:cubicBezTo>
                  <a:pt x="70247" y="394276"/>
                  <a:pt x="88106" y="389910"/>
                  <a:pt x="107156" y="370860"/>
                </a:cubicBezTo>
                <a:cubicBezTo>
                  <a:pt x="126206" y="351810"/>
                  <a:pt x="152400" y="312519"/>
                  <a:pt x="166688" y="294660"/>
                </a:cubicBezTo>
                <a:cubicBezTo>
                  <a:pt x="180975" y="276801"/>
                  <a:pt x="180975" y="273626"/>
                  <a:pt x="192881" y="263704"/>
                </a:cubicBezTo>
                <a:cubicBezTo>
                  <a:pt x="204787" y="253782"/>
                  <a:pt x="225028" y="252989"/>
                  <a:pt x="238125" y="235129"/>
                </a:cubicBezTo>
                <a:cubicBezTo>
                  <a:pt x="251222" y="217270"/>
                  <a:pt x="265907" y="179169"/>
                  <a:pt x="271463" y="156547"/>
                </a:cubicBezTo>
                <a:cubicBezTo>
                  <a:pt x="277019" y="133925"/>
                  <a:pt x="269479" y="115272"/>
                  <a:pt x="271463" y="99397"/>
                </a:cubicBezTo>
                <a:cubicBezTo>
                  <a:pt x="273447" y="83522"/>
                  <a:pt x="267494" y="76378"/>
                  <a:pt x="283369" y="61297"/>
                </a:cubicBezTo>
                <a:cubicBezTo>
                  <a:pt x="299244" y="46216"/>
                  <a:pt x="342901" y="18832"/>
                  <a:pt x="366713" y="8910"/>
                </a:cubicBezTo>
                <a:cubicBezTo>
                  <a:pt x="390525" y="-1012"/>
                  <a:pt x="410369" y="-1409"/>
                  <a:pt x="426244" y="1766"/>
                </a:cubicBezTo>
                <a:cubicBezTo>
                  <a:pt x="442119" y="4941"/>
                  <a:pt x="443707" y="23991"/>
                  <a:pt x="461963" y="27960"/>
                </a:cubicBezTo>
                <a:cubicBezTo>
                  <a:pt x="480219" y="31929"/>
                  <a:pt x="511968" y="27563"/>
                  <a:pt x="535781" y="25579"/>
                </a:cubicBezTo>
                <a:cubicBezTo>
                  <a:pt x="559594" y="23595"/>
                  <a:pt x="589757" y="18832"/>
                  <a:pt x="604838" y="16054"/>
                </a:cubicBezTo>
                <a:cubicBezTo>
                  <a:pt x="619919" y="13276"/>
                  <a:pt x="608807" y="10497"/>
                  <a:pt x="626269" y="8910"/>
                </a:cubicBezTo>
                <a:cubicBezTo>
                  <a:pt x="643731" y="7323"/>
                  <a:pt x="688182" y="7323"/>
                  <a:pt x="709613" y="6529"/>
                </a:cubicBezTo>
                <a:cubicBezTo>
                  <a:pt x="731044" y="5735"/>
                  <a:pt x="738187" y="178"/>
                  <a:pt x="754856" y="4147"/>
                </a:cubicBezTo>
                <a:cubicBezTo>
                  <a:pt x="771525" y="8116"/>
                  <a:pt x="794147" y="22800"/>
                  <a:pt x="809625" y="30341"/>
                </a:cubicBezTo>
                <a:cubicBezTo>
                  <a:pt x="825103" y="37882"/>
                  <a:pt x="868363" y="48994"/>
                  <a:pt x="876300" y="70822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31" name="자유형 30"/>
          <p:cNvSpPr/>
          <p:nvPr/>
        </p:nvSpPr>
        <p:spPr>
          <a:xfrm>
            <a:off x="3476625" y="1738313"/>
            <a:ext cx="1312863" cy="1155700"/>
          </a:xfrm>
          <a:custGeom>
            <a:avLst/>
            <a:gdLst>
              <a:gd name="connsiteX0" fmla="*/ 235893 w 1426570"/>
              <a:gd name="connsiteY0" fmla="*/ 47 h 1125788"/>
              <a:gd name="connsiteX1" fmla="*/ 300187 w 1426570"/>
              <a:gd name="connsiteY1" fmla="*/ 42910 h 1125788"/>
              <a:gd name="connsiteX2" fmla="*/ 354955 w 1426570"/>
              <a:gd name="connsiteY2" fmla="*/ 35766 h 1125788"/>
              <a:gd name="connsiteX3" fmla="*/ 474018 w 1426570"/>
              <a:gd name="connsiteY3" fmla="*/ 116728 h 1125788"/>
              <a:gd name="connsiteX4" fmla="*/ 562124 w 1426570"/>
              <a:gd name="connsiteY4" fmla="*/ 142922 h 1125788"/>
              <a:gd name="connsiteX5" fmla="*/ 585937 w 1426570"/>
              <a:gd name="connsiteY5" fmla="*/ 183403 h 1125788"/>
              <a:gd name="connsiteX6" fmla="*/ 659755 w 1426570"/>
              <a:gd name="connsiteY6" fmla="*/ 192928 h 1125788"/>
              <a:gd name="connsiteX7" fmla="*/ 762149 w 1426570"/>
              <a:gd name="connsiteY7" fmla="*/ 273891 h 1125788"/>
              <a:gd name="connsiteX8" fmla="*/ 862162 w 1426570"/>
              <a:gd name="connsiteY8" fmla="*/ 288178 h 1125788"/>
              <a:gd name="connsiteX9" fmla="*/ 974080 w 1426570"/>
              <a:gd name="connsiteY9" fmla="*/ 295322 h 1125788"/>
              <a:gd name="connsiteX10" fmla="*/ 1035993 w 1426570"/>
              <a:gd name="connsiteY10" fmla="*/ 335803 h 1125788"/>
              <a:gd name="connsiteX11" fmla="*/ 1121718 w 1426570"/>
              <a:gd name="connsiteY11" fmla="*/ 392953 h 1125788"/>
              <a:gd name="connsiteX12" fmla="*/ 1183630 w 1426570"/>
              <a:gd name="connsiteY12" fmla="*/ 400097 h 1125788"/>
              <a:gd name="connsiteX13" fmla="*/ 1193155 w 1426570"/>
              <a:gd name="connsiteY13" fmla="*/ 457247 h 1125788"/>
              <a:gd name="connsiteX14" fmla="*/ 1207443 w 1426570"/>
              <a:gd name="connsiteY14" fmla="*/ 509635 h 1125788"/>
              <a:gd name="connsiteX15" fmla="*/ 1283643 w 1426570"/>
              <a:gd name="connsiteY15" fmla="*/ 566785 h 1125788"/>
              <a:gd name="connsiteX16" fmla="*/ 1338412 w 1426570"/>
              <a:gd name="connsiteY16" fmla="*/ 640603 h 1125788"/>
              <a:gd name="connsiteX17" fmla="*/ 1364605 w 1426570"/>
              <a:gd name="connsiteY17" fmla="*/ 690610 h 1125788"/>
              <a:gd name="connsiteX18" fmla="*/ 1336030 w 1426570"/>
              <a:gd name="connsiteY18" fmla="*/ 769191 h 1125788"/>
              <a:gd name="connsiteX19" fmla="*/ 1336030 w 1426570"/>
              <a:gd name="connsiteY19" fmla="*/ 809672 h 1125788"/>
              <a:gd name="connsiteX20" fmla="*/ 1393180 w 1426570"/>
              <a:gd name="connsiteY20" fmla="*/ 800147 h 1125788"/>
              <a:gd name="connsiteX21" fmla="*/ 1426518 w 1426570"/>
              <a:gd name="connsiteY21" fmla="*/ 795385 h 1125788"/>
              <a:gd name="connsiteX22" fmla="*/ 1386037 w 1426570"/>
              <a:gd name="connsiteY22" fmla="*/ 840628 h 1125788"/>
              <a:gd name="connsiteX23" fmla="*/ 1312218 w 1426570"/>
              <a:gd name="connsiteY23" fmla="*/ 852535 h 1125788"/>
              <a:gd name="connsiteX24" fmla="*/ 1281262 w 1426570"/>
              <a:gd name="connsiteY24" fmla="*/ 862060 h 1125788"/>
              <a:gd name="connsiteX25" fmla="*/ 1257449 w 1426570"/>
              <a:gd name="connsiteY25" fmla="*/ 878728 h 1125788"/>
              <a:gd name="connsiteX26" fmla="*/ 1188393 w 1426570"/>
              <a:gd name="connsiteY26" fmla="*/ 881110 h 1125788"/>
              <a:gd name="connsiteX27" fmla="*/ 1152674 w 1426570"/>
              <a:gd name="connsiteY27" fmla="*/ 914447 h 1125788"/>
              <a:gd name="connsiteX28" fmla="*/ 1078855 w 1426570"/>
              <a:gd name="connsiteY28" fmla="*/ 902541 h 1125788"/>
              <a:gd name="connsiteX29" fmla="*/ 1062187 w 1426570"/>
              <a:gd name="connsiteY29" fmla="*/ 954928 h 1125788"/>
              <a:gd name="connsiteX30" fmla="*/ 997893 w 1426570"/>
              <a:gd name="connsiteY30" fmla="*/ 985885 h 1125788"/>
              <a:gd name="connsiteX31" fmla="*/ 978843 w 1426570"/>
              <a:gd name="connsiteY31" fmla="*/ 1050178 h 1125788"/>
              <a:gd name="connsiteX32" fmla="*/ 909787 w 1426570"/>
              <a:gd name="connsiteY32" fmla="*/ 1090660 h 1125788"/>
              <a:gd name="connsiteX33" fmla="*/ 850255 w 1426570"/>
              <a:gd name="connsiteY33" fmla="*/ 1121616 h 1125788"/>
              <a:gd name="connsiteX34" fmla="*/ 783580 w 1426570"/>
              <a:gd name="connsiteY34" fmla="*/ 1121616 h 1125788"/>
              <a:gd name="connsiteX35" fmla="*/ 738337 w 1426570"/>
              <a:gd name="connsiteY35" fmla="*/ 1085897 h 1125788"/>
              <a:gd name="connsiteX36" fmla="*/ 652612 w 1426570"/>
              <a:gd name="connsiteY36" fmla="*/ 1064466 h 1125788"/>
              <a:gd name="connsiteX37" fmla="*/ 631180 w 1426570"/>
              <a:gd name="connsiteY37" fmla="*/ 1028747 h 1125788"/>
              <a:gd name="connsiteX38" fmla="*/ 438299 w 1426570"/>
              <a:gd name="connsiteY38" fmla="*/ 1019222 h 1125788"/>
              <a:gd name="connsiteX39" fmla="*/ 369243 w 1426570"/>
              <a:gd name="connsiteY39" fmla="*/ 1019222 h 1125788"/>
              <a:gd name="connsiteX40" fmla="*/ 331143 w 1426570"/>
              <a:gd name="connsiteY40" fmla="*/ 988266 h 1125788"/>
              <a:gd name="connsiteX41" fmla="*/ 293043 w 1426570"/>
              <a:gd name="connsiteY41" fmla="*/ 900160 h 1125788"/>
              <a:gd name="connsiteX42" fmla="*/ 254943 w 1426570"/>
              <a:gd name="connsiteY42" fmla="*/ 833485 h 1125788"/>
              <a:gd name="connsiteX43" fmla="*/ 240655 w 1426570"/>
              <a:gd name="connsiteY43" fmla="*/ 778716 h 1125788"/>
              <a:gd name="connsiteX44" fmla="*/ 231130 w 1426570"/>
              <a:gd name="connsiteY44" fmla="*/ 731091 h 1125788"/>
              <a:gd name="connsiteX45" fmla="*/ 266849 w 1426570"/>
              <a:gd name="connsiteY45" fmla="*/ 688228 h 1125788"/>
              <a:gd name="connsiteX46" fmla="*/ 243037 w 1426570"/>
              <a:gd name="connsiteY46" fmla="*/ 628697 h 1125788"/>
              <a:gd name="connsiteX47" fmla="*/ 193030 w 1426570"/>
              <a:gd name="connsiteY47" fmla="*/ 559641 h 1125788"/>
              <a:gd name="connsiteX48" fmla="*/ 128737 w 1426570"/>
              <a:gd name="connsiteY48" fmla="*/ 485822 h 1125788"/>
              <a:gd name="connsiteX49" fmla="*/ 128737 w 1426570"/>
              <a:gd name="connsiteY49" fmla="*/ 447722 h 1125788"/>
              <a:gd name="connsiteX50" fmla="*/ 93018 w 1426570"/>
              <a:gd name="connsiteY50" fmla="*/ 412003 h 1125788"/>
              <a:gd name="connsiteX51" fmla="*/ 64443 w 1426570"/>
              <a:gd name="connsiteY51" fmla="*/ 388191 h 1125788"/>
              <a:gd name="connsiteX52" fmla="*/ 52537 w 1426570"/>
              <a:gd name="connsiteY52" fmla="*/ 338185 h 1125788"/>
              <a:gd name="connsiteX53" fmla="*/ 59680 w 1426570"/>
              <a:gd name="connsiteY53" fmla="*/ 314372 h 1125788"/>
              <a:gd name="connsiteX54" fmla="*/ 26343 w 1426570"/>
              <a:gd name="connsiteY54" fmla="*/ 233410 h 1125788"/>
              <a:gd name="connsiteX55" fmla="*/ 149 w 1426570"/>
              <a:gd name="connsiteY55" fmla="*/ 202453 h 1125788"/>
              <a:gd name="connsiteX56" fmla="*/ 38249 w 1426570"/>
              <a:gd name="connsiteY56" fmla="*/ 138160 h 1125788"/>
              <a:gd name="connsiteX57" fmla="*/ 95399 w 1426570"/>
              <a:gd name="connsiteY57" fmla="*/ 88153 h 1125788"/>
              <a:gd name="connsiteX58" fmla="*/ 150168 w 1426570"/>
              <a:gd name="connsiteY58" fmla="*/ 52435 h 1125788"/>
              <a:gd name="connsiteX59" fmla="*/ 235893 w 1426570"/>
              <a:gd name="connsiteY59" fmla="*/ 47 h 112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426570" h="1125788">
                <a:moveTo>
                  <a:pt x="235893" y="47"/>
                </a:moveTo>
                <a:cubicBezTo>
                  <a:pt x="260896" y="-1541"/>
                  <a:pt x="280343" y="36957"/>
                  <a:pt x="300187" y="42910"/>
                </a:cubicBezTo>
                <a:cubicBezTo>
                  <a:pt x="320031" y="48863"/>
                  <a:pt x="325983" y="23463"/>
                  <a:pt x="354955" y="35766"/>
                </a:cubicBezTo>
                <a:cubicBezTo>
                  <a:pt x="383927" y="48069"/>
                  <a:pt x="439490" y="98869"/>
                  <a:pt x="474018" y="116728"/>
                </a:cubicBezTo>
                <a:cubicBezTo>
                  <a:pt x="508546" y="134587"/>
                  <a:pt x="543471" y="131810"/>
                  <a:pt x="562124" y="142922"/>
                </a:cubicBezTo>
                <a:cubicBezTo>
                  <a:pt x="580777" y="154034"/>
                  <a:pt x="569665" y="175069"/>
                  <a:pt x="585937" y="183403"/>
                </a:cubicBezTo>
                <a:cubicBezTo>
                  <a:pt x="602209" y="191737"/>
                  <a:pt x="630386" y="177847"/>
                  <a:pt x="659755" y="192928"/>
                </a:cubicBezTo>
                <a:cubicBezTo>
                  <a:pt x="689124" y="208009"/>
                  <a:pt x="728415" y="258016"/>
                  <a:pt x="762149" y="273891"/>
                </a:cubicBezTo>
                <a:cubicBezTo>
                  <a:pt x="795883" y="289766"/>
                  <a:pt x="826840" y="284606"/>
                  <a:pt x="862162" y="288178"/>
                </a:cubicBezTo>
                <a:cubicBezTo>
                  <a:pt x="897484" y="291750"/>
                  <a:pt x="945108" y="287385"/>
                  <a:pt x="974080" y="295322"/>
                </a:cubicBezTo>
                <a:cubicBezTo>
                  <a:pt x="1003052" y="303260"/>
                  <a:pt x="1035993" y="335803"/>
                  <a:pt x="1035993" y="335803"/>
                </a:cubicBezTo>
                <a:cubicBezTo>
                  <a:pt x="1060599" y="352075"/>
                  <a:pt x="1097112" y="382237"/>
                  <a:pt x="1121718" y="392953"/>
                </a:cubicBezTo>
                <a:cubicBezTo>
                  <a:pt x="1146324" y="403669"/>
                  <a:pt x="1171724" y="389381"/>
                  <a:pt x="1183630" y="400097"/>
                </a:cubicBezTo>
                <a:cubicBezTo>
                  <a:pt x="1195536" y="410813"/>
                  <a:pt x="1189186" y="438991"/>
                  <a:pt x="1193155" y="457247"/>
                </a:cubicBezTo>
                <a:cubicBezTo>
                  <a:pt x="1197124" y="475503"/>
                  <a:pt x="1192362" y="491379"/>
                  <a:pt x="1207443" y="509635"/>
                </a:cubicBezTo>
                <a:cubicBezTo>
                  <a:pt x="1222524" y="527891"/>
                  <a:pt x="1261815" y="544957"/>
                  <a:pt x="1283643" y="566785"/>
                </a:cubicBezTo>
                <a:cubicBezTo>
                  <a:pt x="1305471" y="588613"/>
                  <a:pt x="1324918" y="619966"/>
                  <a:pt x="1338412" y="640603"/>
                </a:cubicBezTo>
                <a:cubicBezTo>
                  <a:pt x="1351906" y="661240"/>
                  <a:pt x="1365002" y="669179"/>
                  <a:pt x="1364605" y="690610"/>
                </a:cubicBezTo>
                <a:cubicBezTo>
                  <a:pt x="1364208" y="712041"/>
                  <a:pt x="1340792" y="749347"/>
                  <a:pt x="1336030" y="769191"/>
                </a:cubicBezTo>
                <a:cubicBezTo>
                  <a:pt x="1331268" y="789035"/>
                  <a:pt x="1326505" y="804513"/>
                  <a:pt x="1336030" y="809672"/>
                </a:cubicBezTo>
                <a:cubicBezTo>
                  <a:pt x="1345555" y="814831"/>
                  <a:pt x="1378099" y="802528"/>
                  <a:pt x="1393180" y="800147"/>
                </a:cubicBezTo>
                <a:cubicBezTo>
                  <a:pt x="1408261" y="797766"/>
                  <a:pt x="1427709" y="788638"/>
                  <a:pt x="1426518" y="795385"/>
                </a:cubicBezTo>
                <a:cubicBezTo>
                  <a:pt x="1425328" y="802132"/>
                  <a:pt x="1405087" y="831103"/>
                  <a:pt x="1386037" y="840628"/>
                </a:cubicBezTo>
                <a:cubicBezTo>
                  <a:pt x="1366987" y="850153"/>
                  <a:pt x="1329680" y="848963"/>
                  <a:pt x="1312218" y="852535"/>
                </a:cubicBezTo>
                <a:cubicBezTo>
                  <a:pt x="1294756" y="856107"/>
                  <a:pt x="1290390" y="857695"/>
                  <a:pt x="1281262" y="862060"/>
                </a:cubicBezTo>
                <a:cubicBezTo>
                  <a:pt x="1272134" y="866425"/>
                  <a:pt x="1272927" y="875553"/>
                  <a:pt x="1257449" y="878728"/>
                </a:cubicBezTo>
                <a:cubicBezTo>
                  <a:pt x="1241971" y="881903"/>
                  <a:pt x="1205856" y="875157"/>
                  <a:pt x="1188393" y="881110"/>
                </a:cubicBezTo>
                <a:cubicBezTo>
                  <a:pt x="1170931" y="887063"/>
                  <a:pt x="1170930" y="910875"/>
                  <a:pt x="1152674" y="914447"/>
                </a:cubicBezTo>
                <a:cubicBezTo>
                  <a:pt x="1134418" y="918019"/>
                  <a:pt x="1093936" y="895794"/>
                  <a:pt x="1078855" y="902541"/>
                </a:cubicBezTo>
                <a:cubicBezTo>
                  <a:pt x="1063774" y="909288"/>
                  <a:pt x="1075681" y="941037"/>
                  <a:pt x="1062187" y="954928"/>
                </a:cubicBezTo>
                <a:cubicBezTo>
                  <a:pt x="1048693" y="968819"/>
                  <a:pt x="1011784" y="970010"/>
                  <a:pt x="997893" y="985885"/>
                </a:cubicBezTo>
                <a:cubicBezTo>
                  <a:pt x="984002" y="1001760"/>
                  <a:pt x="993527" y="1032716"/>
                  <a:pt x="978843" y="1050178"/>
                </a:cubicBezTo>
                <a:cubicBezTo>
                  <a:pt x="964159" y="1067641"/>
                  <a:pt x="931218" y="1078754"/>
                  <a:pt x="909787" y="1090660"/>
                </a:cubicBezTo>
                <a:cubicBezTo>
                  <a:pt x="888356" y="1102566"/>
                  <a:pt x="871289" y="1116457"/>
                  <a:pt x="850255" y="1121616"/>
                </a:cubicBezTo>
                <a:cubicBezTo>
                  <a:pt x="829221" y="1126775"/>
                  <a:pt x="802233" y="1127569"/>
                  <a:pt x="783580" y="1121616"/>
                </a:cubicBezTo>
                <a:cubicBezTo>
                  <a:pt x="764927" y="1115663"/>
                  <a:pt x="760165" y="1095422"/>
                  <a:pt x="738337" y="1085897"/>
                </a:cubicBezTo>
                <a:cubicBezTo>
                  <a:pt x="716509" y="1076372"/>
                  <a:pt x="670471" y="1073991"/>
                  <a:pt x="652612" y="1064466"/>
                </a:cubicBezTo>
                <a:cubicBezTo>
                  <a:pt x="634753" y="1054941"/>
                  <a:pt x="666899" y="1036288"/>
                  <a:pt x="631180" y="1028747"/>
                </a:cubicBezTo>
                <a:cubicBezTo>
                  <a:pt x="595461" y="1021206"/>
                  <a:pt x="481955" y="1020809"/>
                  <a:pt x="438299" y="1019222"/>
                </a:cubicBezTo>
                <a:cubicBezTo>
                  <a:pt x="394643" y="1017635"/>
                  <a:pt x="387102" y="1024381"/>
                  <a:pt x="369243" y="1019222"/>
                </a:cubicBezTo>
                <a:cubicBezTo>
                  <a:pt x="351384" y="1014063"/>
                  <a:pt x="343843" y="1008110"/>
                  <a:pt x="331143" y="988266"/>
                </a:cubicBezTo>
                <a:cubicBezTo>
                  <a:pt x="318443" y="968422"/>
                  <a:pt x="305743" y="925957"/>
                  <a:pt x="293043" y="900160"/>
                </a:cubicBezTo>
                <a:cubicBezTo>
                  <a:pt x="280343" y="874363"/>
                  <a:pt x="263674" y="853726"/>
                  <a:pt x="254943" y="833485"/>
                </a:cubicBezTo>
                <a:cubicBezTo>
                  <a:pt x="246212" y="813244"/>
                  <a:pt x="244624" y="795782"/>
                  <a:pt x="240655" y="778716"/>
                </a:cubicBezTo>
                <a:cubicBezTo>
                  <a:pt x="236686" y="761650"/>
                  <a:pt x="226764" y="746172"/>
                  <a:pt x="231130" y="731091"/>
                </a:cubicBezTo>
                <a:cubicBezTo>
                  <a:pt x="235496" y="716010"/>
                  <a:pt x="264865" y="705294"/>
                  <a:pt x="266849" y="688228"/>
                </a:cubicBezTo>
                <a:cubicBezTo>
                  <a:pt x="268833" y="671162"/>
                  <a:pt x="255340" y="650128"/>
                  <a:pt x="243037" y="628697"/>
                </a:cubicBezTo>
                <a:cubicBezTo>
                  <a:pt x="230734" y="607266"/>
                  <a:pt x="212080" y="583453"/>
                  <a:pt x="193030" y="559641"/>
                </a:cubicBezTo>
                <a:cubicBezTo>
                  <a:pt x="173980" y="535829"/>
                  <a:pt x="139452" y="504475"/>
                  <a:pt x="128737" y="485822"/>
                </a:cubicBezTo>
                <a:cubicBezTo>
                  <a:pt x="118022" y="467169"/>
                  <a:pt x="134690" y="460025"/>
                  <a:pt x="128737" y="447722"/>
                </a:cubicBezTo>
                <a:cubicBezTo>
                  <a:pt x="122784" y="435419"/>
                  <a:pt x="103734" y="421925"/>
                  <a:pt x="93018" y="412003"/>
                </a:cubicBezTo>
                <a:cubicBezTo>
                  <a:pt x="82302" y="402081"/>
                  <a:pt x="71190" y="400494"/>
                  <a:pt x="64443" y="388191"/>
                </a:cubicBezTo>
                <a:cubicBezTo>
                  <a:pt x="57696" y="375888"/>
                  <a:pt x="53331" y="350488"/>
                  <a:pt x="52537" y="338185"/>
                </a:cubicBezTo>
                <a:cubicBezTo>
                  <a:pt x="51743" y="325882"/>
                  <a:pt x="64046" y="331834"/>
                  <a:pt x="59680" y="314372"/>
                </a:cubicBezTo>
                <a:cubicBezTo>
                  <a:pt x="55314" y="296910"/>
                  <a:pt x="36265" y="252063"/>
                  <a:pt x="26343" y="233410"/>
                </a:cubicBezTo>
                <a:cubicBezTo>
                  <a:pt x="16421" y="214757"/>
                  <a:pt x="-1835" y="218328"/>
                  <a:pt x="149" y="202453"/>
                </a:cubicBezTo>
                <a:cubicBezTo>
                  <a:pt x="2133" y="186578"/>
                  <a:pt x="22374" y="157210"/>
                  <a:pt x="38249" y="138160"/>
                </a:cubicBezTo>
                <a:cubicBezTo>
                  <a:pt x="54124" y="119110"/>
                  <a:pt x="76746" y="102440"/>
                  <a:pt x="95399" y="88153"/>
                </a:cubicBezTo>
                <a:cubicBezTo>
                  <a:pt x="114052" y="73866"/>
                  <a:pt x="126752" y="69500"/>
                  <a:pt x="150168" y="52435"/>
                </a:cubicBezTo>
                <a:cubicBezTo>
                  <a:pt x="173584" y="35370"/>
                  <a:pt x="210890" y="1635"/>
                  <a:pt x="235893" y="47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32" name="자유형 31"/>
          <p:cNvSpPr/>
          <p:nvPr/>
        </p:nvSpPr>
        <p:spPr>
          <a:xfrm>
            <a:off x="4984750" y="2027238"/>
            <a:ext cx="1733550" cy="1241425"/>
          </a:xfrm>
          <a:custGeom>
            <a:avLst/>
            <a:gdLst>
              <a:gd name="connsiteX0" fmla="*/ 1828821 w 1950345"/>
              <a:gd name="connsiteY0" fmla="*/ 1044929 h 1156064"/>
              <a:gd name="connsiteX1" fmla="*/ 1803421 w 1950345"/>
              <a:gd name="connsiteY1" fmla="*/ 978254 h 1156064"/>
              <a:gd name="connsiteX2" fmla="*/ 1825646 w 1950345"/>
              <a:gd name="connsiteY2" fmla="*/ 956029 h 1156064"/>
              <a:gd name="connsiteX3" fmla="*/ 1851046 w 1950345"/>
              <a:gd name="connsiteY3" fmla="*/ 917929 h 1156064"/>
              <a:gd name="connsiteX4" fmla="*/ 1838346 w 1950345"/>
              <a:gd name="connsiteY4" fmla="*/ 870304 h 1156064"/>
              <a:gd name="connsiteX5" fmla="*/ 1847871 w 1950345"/>
              <a:gd name="connsiteY5" fmla="*/ 816329 h 1156064"/>
              <a:gd name="connsiteX6" fmla="*/ 1895496 w 1950345"/>
              <a:gd name="connsiteY6" fmla="*/ 775054 h 1156064"/>
              <a:gd name="connsiteX7" fmla="*/ 1924071 w 1950345"/>
              <a:gd name="connsiteY7" fmla="*/ 670279 h 1156064"/>
              <a:gd name="connsiteX8" fmla="*/ 1939946 w 1950345"/>
              <a:gd name="connsiteY8" fmla="*/ 565504 h 1156064"/>
              <a:gd name="connsiteX9" fmla="*/ 1949471 w 1950345"/>
              <a:gd name="connsiteY9" fmla="*/ 546454 h 1156064"/>
              <a:gd name="connsiteX10" fmla="*/ 1917721 w 1950345"/>
              <a:gd name="connsiteY10" fmla="*/ 514704 h 1156064"/>
              <a:gd name="connsiteX11" fmla="*/ 1895496 w 1950345"/>
              <a:gd name="connsiteY11" fmla="*/ 467079 h 1156064"/>
              <a:gd name="connsiteX12" fmla="*/ 1825646 w 1950345"/>
              <a:gd name="connsiteY12" fmla="*/ 457554 h 1156064"/>
              <a:gd name="connsiteX13" fmla="*/ 1762146 w 1950345"/>
              <a:gd name="connsiteY13" fmla="*/ 416279 h 1156064"/>
              <a:gd name="connsiteX14" fmla="*/ 1727221 w 1950345"/>
              <a:gd name="connsiteY14" fmla="*/ 384529 h 1156064"/>
              <a:gd name="connsiteX15" fmla="*/ 1724046 w 1950345"/>
              <a:gd name="connsiteY15" fmla="*/ 352779 h 1156064"/>
              <a:gd name="connsiteX16" fmla="*/ 1663721 w 1950345"/>
              <a:gd name="connsiteY16" fmla="*/ 289279 h 1156064"/>
              <a:gd name="connsiteX17" fmla="*/ 1577996 w 1950345"/>
              <a:gd name="connsiteY17" fmla="*/ 251179 h 1156064"/>
              <a:gd name="connsiteX18" fmla="*/ 1492271 w 1950345"/>
              <a:gd name="connsiteY18" fmla="*/ 244829 h 1156064"/>
              <a:gd name="connsiteX19" fmla="*/ 1419246 w 1950345"/>
              <a:gd name="connsiteY19" fmla="*/ 190854 h 1156064"/>
              <a:gd name="connsiteX20" fmla="*/ 1250971 w 1950345"/>
              <a:gd name="connsiteY20" fmla="*/ 159104 h 1156064"/>
              <a:gd name="connsiteX21" fmla="*/ 1216046 w 1950345"/>
              <a:gd name="connsiteY21" fmla="*/ 155929 h 1156064"/>
              <a:gd name="connsiteX22" fmla="*/ 1149371 w 1950345"/>
              <a:gd name="connsiteY22" fmla="*/ 105129 h 1156064"/>
              <a:gd name="connsiteX23" fmla="*/ 1120796 w 1950345"/>
              <a:gd name="connsiteY23" fmla="*/ 92429 h 1156064"/>
              <a:gd name="connsiteX24" fmla="*/ 1066821 w 1950345"/>
              <a:gd name="connsiteY24" fmla="*/ 38454 h 1156064"/>
              <a:gd name="connsiteX25" fmla="*/ 1041421 w 1950345"/>
              <a:gd name="connsiteY25" fmla="*/ 16229 h 1156064"/>
              <a:gd name="connsiteX26" fmla="*/ 974746 w 1950345"/>
              <a:gd name="connsiteY26" fmla="*/ 22579 h 1156064"/>
              <a:gd name="connsiteX27" fmla="*/ 942996 w 1950345"/>
              <a:gd name="connsiteY27" fmla="*/ 3529 h 1156064"/>
              <a:gd name="connsiteX28" fmla="*/ 892196 w 1950345"/>
              <a:gd name="connsiteY28" fmla="*/ 3529 h 1156064"/>
              <a:gd name="connsiteX29" fmla="*/ 777896 w 1950345"/>
              <a:gd name="connsiteY29" fmla="*/ 354 h 1156064"/>
              <a:gd name="connsiteX30" fmla="*/ 708046 w 1950345"/>
              <a:gd name="connsiteY30" fmla="*/ 13054 h 1156064"/>
              <a:gd name="connsiteX31" fmla="*/ 676296 w 1950345"/>
              <a:gd name="connsiteY31" fmla="*/ 19404 h 1156064"/>
              <a:gd name="connsiteX32" fmla="*/ 635021 w 1950345"/>
              <a:gd name="connsiteY32" fmla="*/ 73379 h 1156064"/>
              <a:gd name="connsiteX33" fmla="*/ 600096 w 1950345"/>
              <a:gd name="connsiteY33" fmla="*/ 98779 h 1156064"/>
              <a:gd name="connsiteX34" fmla="*/ 568346 w 1950345"/>
              <a:gd name="connsiteY34" fmla="*/ 108304 h 1156064"/>
              <a:gd name="connsiteX35" fmla="*/ 514371 w 1950345"/>
              <a:gd name="connsiteY35" fmla="*/ 105129 h 1156064"/>
              <a:gd name="connsiteX36" fmla="*/ 466746 w 1950345"/>
              <a:gd name="connsiteY36" fmla="*/ 105129 h 1156064"/>
              <a:gd name="connsiteX37" fmla="*/ 419121 w 1950345"/>
              <a:gd name="connsiteY37" fmla="*/ 124179 h 1156064"/>
              <a:gd name="connsiteX38" fmla="*/ 349271 w 1950345"/>
              <a:gd name="connsiteY38" fmla="*/ 133704 h 1156064"/>
              <a:gd name="connsiteX39" fmla="*/ 327046 w 1950345"/>
              <a:gd name="connsiteY39" fmla="*/ 159104 h 1156064"/>
              <a:gd name="connsiteX40" fmla="*/ 304821 w 1950345"/>
              <a:gd name="connsiteY40" fmla="*/ 190854 h 1156064"/>
              <a:gd name="connsiteX41" fmla="*/ 254021 w 1950345"/>
              <a:gd name="connsiteY41" fmla="*/ 206729 h 1156064"/>
              <a:gd name="connsiteX42" fmla="*/ 206396 w 1950345"/>
              <a:gd name="connsiteY42" fmla="*/ 251179 h 1156064"/>
              <a:gd name="connsiteX43" fmla="*/ 161946 w 1950345"/>
              <a:gd name="connsiteY43" fmla="*/ 295629 h 1156064"/>
              <a:gd name="connsiteX44" fmla="*/ 133371 w 1950345"/>
              <a:gd name="connsiteY44" fmla="*/ 301979 h 1156064"/>
              <a:gd name="connsiteX45" fmla="*/ 117496 w 1950345"/>
              <a:gd name="connsiteY45" fmla="*/ 368654 h 1156064"/>
              <a:gd name="connsiteX46" fmla="*/ 88921 w 1950345"/>
              <a:gd name="connsiteY46" fmla="*/ 419454 h 1156064"/>
              <a:gd name="connsiteX47" fmla="*/ 63521 w 1950345"/>
              <a:gd name="connsiteY47" fmla="*/ 444854 h 1156064"/>
              <a:gd name="connsiteX48" fmla="*/ 19071 w 1950345"/>
              <a:gd name="connsiteY48" fmla="*/ 457554 h 1156064"/>
              <a:gd name="connsiteX49" fmla="*/ 21 w 1950345"/>
              <a:gd name="connsiteY49" fmla="*/ 495654 h 1156064"/>
              <a:gd name="connsiteX50" fmla="*/ 15896 w 1950345"/>
              <a:gd name="connsiteY50" fmla="*/ 533754 h 1156064"/>
              <a:gd name="connsiteX51" fmla="*/ 41296 w 1950345"/>
              <a:gd name="connsiteY51" fmla="*/ 565504 h 1156064"/>
              <a:gd name="connsiteX52" fmla="*/ 85746 w 1950345"/>
              <a:gd name="connsiteY52" fmla="*/ 590904 h 1156064"/>
              <a:gd name="connsiteX53" fmla="*/ 142896 w 1950345"/>
              <a:gd name="connsiteY53" fmla="*/ 625829 h 1156064"/>
              <a:gd name="connsiteX54" fmla="*/ 171471 w 1950345"/>
              <a:gd name="connsiteY54" fmla="*/ 651229 h 1156064"/>
              <a:gd name="connsiteX55" fmla="*/ 244496 w 1950345"/>
              <a:gd name="connsiteY55" fmla="*/ 663929 h 1156064"/>
              <a:gd name="connsiteX56" fmla="*/ 295296 w 1950345"/>
              <a:gd name="connsiteY56" fmla="*/ 686154 h 1156064"/>
              <a:gd name="connsiteX57" fmla="*/ 361971 w 1950345"/>
              <a:gd name="connsiteY57" fmla="*/ 702029 h 1156064"/>
              <a:gd name="connsiteX58" fmla="*/ 381021 w 1950345"/>
              <a:gd name="connsiteY58" fmla="*/ 743304 h 1156064"/>
              <a:gd name="connsiteX59" fmla="*/ 425471 w 1950345"/>
              <a:gd name="connsiteY59" fmla="*/ 768704 h 1156064"/>
              <a:gd name="connsiteX60" fmla="*/ 438171 w 1950345"/>
              <a:gd name="connsiteY60" fmla="*/ 806804 h 1156064"/>
              <a:gd name="connsiteX61" fmla="*/ 501671 w 1950345"/>
              <a:gd name="connsiteY61" fmla="*/ 819504 h 1156064"/>
              <a:gd name="connsiteX62" fmla="*/ 552471 w 1950345"/>
              <a:gd name="connsiteY62" fmla="*/ 829029 h 1156064"/>
              <a:gd name="connsiteX63" fmla="*/ 622321 w 1950345"/>
              <a:gd name="connsiteY63" fmla="*/ 809979 h 1156064"/>
              <a:gd name="connsiteX64" fmla="*/ 692171 w 1950345"/>
              <a:gd name="connsiteY64" fmla="*/ 813154 h 1156064"/>
              <a:gd name="connsiteX65" fmla="*/ 762021 w 1950345"/>
              <a:gd name="connsiteY65" fmla="*/ 838554 h 1156064"/>
              <a:gd name="connsiteX66" fmla="*/ 838221 w 1950345"/>
              <a:gd name="connsiteY66" fmla="*/ 879829 h 1156064"/>
              <a:gd name="connsiteX67" fmla="*/ 885846 w 1950345"/>
              <a:gd name="connsiteY67" fmla="*/ 895704 h 1156064"/>
              <a:gd name="connsiteX68" fmla="*/ 962046 w 1950345"/>
              <a:gd name="connsiteY68" fmla="*/ 895704 h 1156064"/>
              <a:gd name="connsiteX69" fmla="*/ 1022371 w 1950345"/>
              <a:gd name="connsiteY69" fmla="*/ 867129 h 1156064"/>
              <a:gd name="connsiteX70" fmla="*/ 1108096 w 1950345"/>
              <a:gd name="connsiteY70" fmla="*/ 883004 h 1156064"/>
              <a:gd name="connsiteX71" fmla="*/ 1146196 w 1950345"/>
              <a:gd name="connsiteY71" fmla="*/ 921104 h 1156064"/>
              <a:gd name="connsiteX72" fmla="*/ 1212871 w 1950345"/>
              <a:gd name="connsiteY72" fmla="*/ 956029 h 1156064"/>
              <a:gd name="connsiteX73" fmla="*/ 1273196 w 1950345"/>
              <a:gd name="connsiteY73" fmla="*/ 975079 h 1156064"/>
              <a:gd name="connsiteX74" fmla="*/ 1330346 w 1950345"/>
              <a:gd name="connsiteY74" fmla="*/ 1000479 h 1156064"/>
              <a:gd name="connsiteX75" fmla="*/ 1390671 w 1950345"/>
              <a:gd name="connsiteY75" fmla="*/ 1000479 h 1156064"/>
              <a:gd name="connsiteX76" fmla="*/ 1457346 w 1950345"/>
              <a:gd name="connsiteY76" fmla="*/ 1010004 h 1156064"/>
              <a:gd name="connsiteX77" fmla="*/ 1479571 w 1950345"/>
              <a:gd name="connsiteY77" fmla="*/ 1038579 h 1156064"/>
              <a:gd name="connsiteX78" fmla="*/ 1533546 w 1950345"/>
              <a:gd name="connsiteY78" fmla="*/ 1051279 h 1156064"/>
              <a:gd name="connsiteX79" fmla="*/ 1555771 w 1950345"/>
              <a:gd name="connsiteY79" fmla="*/ 1127479 h 1156064"/>
              <a:gd name="connsiteX80" fmla="*/ 1628796 w 1950345"/>
              <a:gd name="connsiteY80" fmla="*/ 1156054 h 1156064"/>
              <a:gd name="connsiteX81" fmla="*/ 1701821 w 1950345"/>
              <a:gd name="connsiteY81" fmla="*/ 1130654 h 1156064"/>
              <a:gd name="connsiteX82" fmla="*/ 1720871 w 1950345"/>
              <a:gd name="connsiteY82" fmla="*/ 1114779 h 1156064"/>
              <a:gd name="connsiteX83" fmla="*/ 1778021 w 1950345"/>
              <a:gd name="connsiteY83" fmla="*/ 1114779 h 1156064"/>
              <a:gd name="connsiteX84" fmla="*/ 1828821 w 1950345"/>
              <a:gd name="connsiteY84" fmla="*/ 1044929 h 115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50345" h="1156064">
                <a:moveTo>
                  <a:pt x="1828821" y="1044929"/>
                </a:moveTo>
                <a:cubicBezTo>
                  <a:pt x="1833054" y="1022175"/>
                  <a:pt x="1803950" y="993071"/>
                  <a:pt x="1803421" y="978254"/>
                </a:cubicBezTo>
                <a:cubicBezTo>
                  <a:pt x="1802892" y="963437"/>
                  <a:pt x="1817709" y="966083"/>
                  <a:pt x="1825646" y="956029"/>
                </a:cubicBezTo>
                <a:cubicBezTo>
                  <a:pt x="1833583" y="945975"/>
                  <a:pt x="1848929" y="932216"/>
                  <a:pt x="1851046" y="917929"/>
                </a:cubicBezTo>
                <a:cubicBezTo>
                  <a:pt x="1853163" y="903641"/>
                  <a:pt x="1838875" y="887237"/>
                  <a:pt x="1838346" y="870304"/>
                </a:cubicBezTo>
                <a:cubicBezTo>
                  <a:pt x="1837817" y="853371"/>
                  <a:pt x="1838346" y="832204"/>
                  <a:pt x="1847871" y="816329"/>
                </a:cubicBezTo>
                <a:cubicBezTo>
                  <a:pt x="1857396" y="800454"/>
                  <a:pt x="1882796" y="799396"/>
                  <a:pt x="1895496" y="775054"/>
                </a:cubicBezTo>
                <a:cubicBezTo>
                  <a:pt x="1908196" y="750712"/>
                  <a:pt x="1916663" y="705204"/>
                  <a:pt x="1924071" y="670279"/>
                </a:cubicBezTo>
                <a:cubicBezTo>
                  <a:pt x="1931479" y="635354"/>
                  <a:pt x="1935713" y="586141"/>
                  <a:pt x="1939946" y="565504"/>
                </a:cubicBezTo>
                <a:cubicBezTo>
                  <a:pt x="1944179" y="544867"/>
                  <a:pt x="1953175" y="554921"/>
                  <a:pt x="1949471" y="546454"/>
                </a:cubicBezTo>
                <a:cubicBezTo>
                  <a:pt x="1945767" y="537987"/>
                  <a:pt x="1926717" y="527933"/>
                  <a:pt x="1917721" y="514704"/>
                </a:cubicBezTo>
                <a:cubicBezTo>
                  <a:pt x="1908725" y="501475"/>
                  <a:pt x="1910842" y="476604"/>
                  <a:pt x="1895496" y="467079"/>
                </a:cubicBezTo>
                <a:cubicBezTo>
                  <a:pt x="1880150" y="457554"/>
                  <a:pt x="1847871" y="466021"/>
                  <a:pt x="1825646" y="457554"/>
                </a:cubicBezTo>
                <a:cubicBezTo>
                  <a:pt x="1803421" y="449087"/>
                  <a:pt x="1778550" y="428450"/>
                  <a:pt x="1762146" y="416279"/>
                </a:cubicBezTo>
                <a:cubicBezTo>
                  <a:pt x="1745742" y="404108"/>
                  <a:pt x="1733571" y="395112"/>
                  <a:pt x="1727221" y="384529"/>
                </a:cubicBezTo>
                <a:cubicBezTo>
                  <a:pt x="1720871" y="373946"/>
                  <a:pt x="1734629" y="368654"/>
                  <a:pt x="1724046" y="352779"/>
                </a:cubicBezTo>
                <a:cubicBezTo>
                  <a:pt x="1713463" y="336904"/>
                  <a:pt x="1688063" y="306212"/>
                  <a:pt x="1663721" y="289279"/>
                </a:cubicBezTo>
                <a:cubicBezTo>
                  <a:pt x="1639379" y="272346"/>
                  <a:pt x="1606571" y="258587"/>
                  <a:pt x="1577996" y="251179"/>
                </a:cubicBezTo>
                <a:cubicBezTo>
                  <a:pt x="1549421" y="243771"/>
                  <a:pt x="1518729" y="254883"/>
                  <a:pt x="1492271" y="244829"/>
                </a:cubicBezTo>
                <a:cubicBezTo>
                  <a:pt x="1465813" y="234775"/>
                  <a:pt x="1459463" y="205141"/>
                  <a:pt x="1419246" y="190854"/>
                </a:cubicBezTo>
                <a:cubicBezTo>
                  <a:pt x="1379029" y="176567"/>
                  <a:pt x="1284838" y="164925"/>
                  <a:pt x="1250971" y="159104"/>
                </a:cubicBezTo>
                <a:cubicBezTo>
                  <a:pt x="1217104" y="153283"/>
                  <a:pt x="1232979" y="164925"/>
                  <a:pt x="1216046" y="155929"/>
                </a:cubicBezTo>
                <a:cubicBezTo>
                  <a:pt x="1199113" y="146933"/>
                  <a:pt x="1165246" y="115712"/>
                  <a:pt x="1149371" y="105129"/>
                </a:cubicBezTo>
                <a:cubicBezTo>
                  <a:pt x="1133496" y="94546"/>
                  <a:pt x="1134554" y="103542"/>
                  <a:pt x="1120796" y="92429"/>
                </a:cubicBezTo>
                <a:cubicBezTo>
                  <a:pt x="1107038" y="81316"/>
                  <a:pt x="1080050" y="51154"/>
                  <a:pt x="1066821" y="38454"/>
                </a:cubicBezTo>
                <a:cubicBezTo>
                  <a:pt x="1053592" y="25754"/>
                  <a:pt x="1056767" y="18875"/>
                  <a:pt x="1041421" y="16229"/>
                </a:cubicBezTo>
                <a:cubicBezTo>
                  <a:pt x="1026075" y="13583"/>
                  <a:pt x="991150" y="24696"/>
                  <a:pt x="974746" y="22579"/>
                </a:cubicBezTo>
                <a:cubicBezTo>
                  <a:pt x="958342" y="20462"/>
                  <a:pt x="956754" y="6704"/>
                  <a:pt x="942996" y="3529"/>
                </a:cubicBezTo>
                <a:cubicBezTo>
                  <a:pt x="929238" y="354"/>
                  <a:pt x="892196" y="3529"/>
                  <a:pt x="892196" y="3529"/>
                </a:cubicBezTo>
                <a:cubicBezTo>
                  <a:pt x="864679" y="3000"/>
                  <a:pt x="808588" y="-1234"/>
                  <a:pt x="777896" y="354"/>
                </a:cubicBezTo>
                <a:cubicBezTo>
                  <a:pt x="747204" y="1941"/>
                  <a:pt x="724979" y="9879"/>
                  <a:pt x="708046" y="13054"/>
                </a:cubicBezTo>
                <a:cubicBezTo>
                  <a:pt x="691113" y="16229"/>
                  <a:pt x="688467" y="9350"/>
                  <a:pt x="676296" y="19404"/>
                </a:cubicBezTo>
                <a:cubicBezTo>
                  <a:pt x="664125" y="29458"/>
                  <a:pt x="647721" y="60150"/>
                  <a:pt x="635021" y="73379"/>
                </a:cubicBezTo>
                <a:cubicBezTo>
                  <a:pt x="622321" y="86608"/>
                  <a:pt x="611208" y="92958"/>
                  <a:pt x="600096" y="98779"/>
                </a:cubicBezTo>
                <a:cubicBezTo>
                  <a:pt x="588984" y="104600"/>
                  <a:pt x="582633" y="107246"/>
                  <a:pt x="568346" y="108304"/>
                </a:cubicBezTo>
                <a:cubicBezTo>
                  <a:pt x="554059" y="109362"/>
                  <a:pt x="531304" y="105658"/>
                  <a:pt x="514371" y="105129"/>
                </a:cubicBezTo>
                <a:cubicBezTo>
                  <a:pt x="497438" y="104600"/>
                  <a:pt x="482621" y="101954"/>
                  <a:pt x="466746" y="105129"/>
                </a:cubicBezTo>
                <a:cubicBezTo>
                  <a:pt x="450871" y="108304"/>
                  <a:pt x="438700" y="119417"/>
                  <a:pt x="419121" y="124179"/>
                </a:cubicBezTo>
                <a:cubicBezTo>
                  <a:pt x="399542" y="128941"/>
                  <a:pt x="364617" y="127883"/>
                  <a:pt x="349271" y="133704"/>
                </a:cubicBezTo>
                <a:cubicBezTo>
                  <a:pt x="333925" y="139525"/>
                  <a:pt x="334454" y="149579"/>
                  <a:pt x="327046" y="159104"/>
                </a:cubicBezTo>
                <a:cubicBezTo>
                  <a:pt x="319638" y="168629"/>
                  <a:pt x="316992" y="182917"/>
                  <a:pt x="304821" y="190854"/>
                </a:cubicBezTo>
                <a:cubicBezTo>
                  <a:pt x="292650" y="198791"/>
                  <a:pt x="270425" y="196675"/>
                  <a:pt x="254021" y="206729"/>
                </a:cubicBezTo>
                <a:cubicBezTo>
                  <a:pt x="237617" y="216783"/>
                  <a:pt x="221742" y="236362"/>
                  <a:pt x="206396" y="251179"/>
                </a:cubicBezTo>
                <a:cubicBezTo>
                  <a:pt x="191050" y="265996"/>
                  <a:pt x="174117" y="287162"/>
                  <a:pt x="161946" y="295629"/>
                </a:cubicBezTo>
                <a:cubicBezTo>
                  <a:pt x="149775" y="304096"/>
                  <a:pt x="140779" y="289808"/>
                  <a:pt x="133371" y="301979"/>
                </a:cubicBezTo>
                <a:cubicBezTo>
                  <a:pt x="125963" y="314150"/>
                  <a:pt x="124904" y="349075"/>
                  <a:pt x="117496" y="368654"/>
                </a:cubicBezTo>
                <a:cubicBezTo>
                  <a:pt x="110088" y="388233"/>
                  <a:pt x="97917" y="406754"/>
                  <a:pt x="88921" y="419454"/>
                </a:cubicBezTo>
                <a:cubicBezTo>
                  <a:pt x="79925" y="432154"/>
                  <a:pt x="75163" y="438504"/>
                  <a:pt x="63521" y="444854"/>
                </a:cubicBezTo>
                <a:cubicBezTo>
                  <a:pt x="51879" y="451204"/>
                  <a:pt x="29654" y="449087"/>
                  <a:pt x="19071" y="457554"/>
                </a:cubicBezTo>
                <a:cubicBezTo>
                  <a:pt x="8488" y="466021"/>
                  <a:pt x="550" y="482954"/>
                  <a:pt x="21" y="495654"/>
                </a:cubicBezTo>
                <a:cubicBezTo>
                  <a:pt x="-508" y="508354"/>
                  <a:pt x="9017" y="522112"/>
                  <a:pt x="15896" y="533754"/>
                </a:cubicBezTo>
                <a:cubicBezTo>
                  <a:pt x="22775" y="545396"/>
                  <a:pt x="29654" y="555979"/>
                  <a:pt x="41296" y="565504"/>
                </a:cubicBezTo>
                <a:cubicBezTo>
                  <a:pt x="52938" y="575029"/>
                  <a:pt x="68813" y="580850"/>
                  <a:pt x="85746" y="590904"/>
                </a:cubicBezTo>
                <a:cubicBezTo>
                  <a:pt x="102679" y="600958"/>
                  <a:pt x="128609" y="615775"/>
                  <a:pt x="142896" y="625829"/>
                </a:cubicBezTo>
                <a:cubicBezTo>
                  <a:pt x="157183" y="635883"/>
                  <a:pt x="154538" y="644879"/>
                  <a:pt x="171471" y="651229"/>
                </a:cubicBezTo>
                <a:cubicBezTo>
                  <a:pt x="188404" y="657579"/>
                  <a:pt x="223859" y="658108"/>
                  <a:pt x="244496" y="663929"/>
                </a:cubicBezTo>
                <a:cubicBezTo>
                  <a:pt x="265133" y="669750"/>
                  <a:pt x="275717" y="679804"/>
                  <a:pt x="295296" y="686154"/>
                </a:cubicBezTo>
                <a:cubicBezTo>
                  <a:pt x="314875" y="692504"/>
                  <a:pt x="347684" y="692504"/>
                  <a:pt x="361971" y="702029"/>
                </a:cubicBezTo>
                <a:cubicBezTo>
                  <a:pt x="376258" y="711554"/>
                  <a:pt x="370438" y="732192"/>
                  <a:pt x="381021" y="743304"/>
                </a:cubicBezTo>
                <a:cubicBezTo>
                  <a:pt x="391604" y="754416"/>
                  <a:pt x="415946" y="758121"/>
                  <a:pt x="425471" y="768704"/>
                </a:cubicBezTo>
                <a:cubicBezTo>
                  <a:pt x="434996" y="779287"/>
                  <a:pt x="425471" y="798337"/>
                  <a:pt x="438171" y="806804"/>
                </a:cubicBezTo>
                <a:cubicBezTo>
                  <a:pt x="450871" y="815271"/>
                  <a:pt x="501671" y="819504"/>
                  <a:pt x="501671" y="819504"/>
                </a:cubicBezTo>
                <a:cubicBezTo>
                  <a:pt x="520721" y="823208"/>
                  <a:pt x="532363" y="830616"/>
                  <a:pt x="552471" y="829029"/>
                </a:cubicBezTo>
                <a:cubicBezTo>
                  <a:pt x="572579" y="827441"/>
                  <a:pt x="599038" y="812625"/>
                  <a:pt x="622321" y="809979"/>
                </a:cubicBezTo>
                <a:cubicBezTo>
                  <a:pt x="645604" y="807333"/>
                  <a:pt x="668888" y="808391"/>
                  <a:pt x="692171" y="813154"/>
                </a:cubicBezTo>
                <a:cubicBezTo>
                  <a:pt x="715454" y="817916"/>
                  <a:pt x="737679" y="827442"/>
                  <a:pt x="762021" y="838554"/>
                </a:cubicBezTo>
                <a:cubicBezTo>
                  <a:pt x="786363" y="849666"/>
                  <a:pt x="817584" y="870304"/>
                  <a:pt x="838221" y="879829"/>
                </a:cubicBezTo>
                <a:cubicBezTo>
                  <a:pt x="858858" y="889354"/>
                  <a:pt x="865209" y="893058"/>
                  <a:pt x="885846" y="895704"/>
                </a:cubicBezTo>
                <a:cubicBezTo>
                  <a:pt x="906483" y="898350"/>
                  <a:pt x="939292" y="900467"/>
                  <a:pt x="962046" y="895704"/>
                </a:cubicBezTo>
                <a:cubicBezTo>
                  <a:pt x="984800" y="890941"/>
                  <a:pt x="998029" y="869246"/>
                  <a:pt x="1022371" y="867129"/>
                </a:cubicBezTo>
                <a:cubicBezTo>
                  <a:pt x="1046713" y="865012"/>
                  <a:pt x="1087458" y="874008"/>
                  <a:pt x="1108096" y="883004"/>
                </a:cubicBezTo>
                <a:cubicBezTo>
                  <a:pt x="1128733" y="892000"/>
                  <a:pt x="1128734" y="908933"/>
                  <a:pt x="1146196" y="921104"/>
                </a:cubicBezTo>
                <a:cubicBezTo>
                  <a:pt x="1163658" y="933275"/>
                  <a:pt x="1191704" y="947033"/>
                  <a:pt x="1212871" y="956029"/>
                </a:cubicBezTo>
                <a:cubicBezTo>
                  <a:pt x="1234038" y="965025"/>
                  <a:pt x="1253617" y="967671"/>
                  <a:pt x="1273196" y="975079"/>
                </a:cubicBezTo>
                <a:cubicBezTo>
                  <a:pt x="1292775" y="982487"/>
                  <a:pt x="1310767" y="996246"/>
                  <a:pt x="1330346" y="1000479"/>
                </a:cubicBezTo>
                <a:cubicBezTo>
                  <a:pt x="1349925" y="1004712"/>
                  <a:pt x="1369504" y="998892"/>
                  <a:pt x="1390671" y="1000479"/>
                </a:cubicBezTo>
                <a:cubicBezTo>
                  <a:pt x="1411838" y="1002066"/>
                  <a:pt x="1442529" y="1003654"/>
                  <a:pt x="1457346" y="1010004"/>
                </a:cubicBezTo>
                <a:cubicBezTo>
                  <a:pt x="1472163" y="1016354"/>
                  <a:pt x="1466871" y="1031700"/>
                  <a:pt x="1479571" y="1038579"/>
                </a:cubicBezTo>
                <a:cubicBezTo>
                  <a:pt x="1492271" y="1045458"/>
                  <a:pt x="1520846" y="1036462"/>
                  <a:pt x="1533546" y="1051279"/>
                </a:cubicBezTo>
                <a:cubicBezTo>
                  <a:pt x="1546246" y="1066096"/>
                  <a:pt x="1539896" y="1110017"/>
                  <a:pt x="1555771" y="1127479"/>
                </a:cubicBezTo>
                <a:cubicBezTo>
                  <a:pt x="1571646" y="1144941"/>
                  <a:pt x="1604454" y="1155525"/>
                  <a:pt x="1628796" y="1156054"/>
                </a:cubicBezTo>
                <a:cubicBezTo>
                  <a:pt x="1653138" y="1156583"/>
                  <a:pt x="1686475" y="1137533"/>
                  <a:pt x="1701821" y="1130654"/>
                </a:cubicBezTo>
                <a:cubicBezTo>
                  <a:pt x="1717167" y="1123775"/>
                  <a:pt x="1708171" y="1117425"/>
                  <a:pt x="1720871" y="1114779"/>
                </a:cubicBezTo>
                <a:cubicBezTo>
                  <a:pt x="1733571" y="1112133"/>
                  <a:pt x="1756854" y="1122717"/>
                  <a:pt x="1778021" y="1114779"/>
                </a:cubicBezTo>
                <a:cubicBezTo>
                  <a:pt x="1799188" y="1106842"/>
                  <a:pt x="1824588" y="1067683"/>
                  <a:pt x="1828821" y="1044929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33" name="사각형 설명선 32"/>
          <p:cNvSpPr/>
          <p:nvPr/>
        </p:nvSpPr>
        <p:spPr>
          <a:xfrm>
            <a:off x="5724525" y="423863"/>
            <a:ext cx="1852613" cy="441325"/>
          </a:xfrm>
          <a:prstGeom prst="wedgeRectCallout">
            <a:avLst>
              <a:gd name="adj1" fmla="val 36674"/>
              <a:gd name="adj2" fmla="val 77032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Yang Jae Driving School</a:t>
            </a: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ea typeface="휴먼둥근헤드라인" pitchFamily="18" charset="-127"/>
                <a:cs typeface="Arial" pitchFamily="34" charset="0"/>
              </a:rPr>
              <a:t>(Casualty : 1)</a:t>
            </a:r>
          </a:p>
        </p:txBody>
      </p:sp>
      <p:sp>
        <p:nvSpPr>
          <p:cNvPr id="34" name="사각형 설명선 33"/>
          <p:cNvSpPr/>
          <p:nvPr/>
        </p:nvSpPr>
        <p:spPr>
          <a:xfrm>
            <a:off x="2298700" y="1298575"/>
            <a:ext cx="1557338" cy="441325"/>
          </a:xfrm>
          <a:prstGeom prst="wedgeRectCallout">
            <a:avLst>
              <a:gd name="adj1" fmla="val 34364"/>
              <a:gd name="adj2" fmla="val 96676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Sin Dong-a APT</a:t>
            </a: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(Casualty : 3)</a:t>
            </a:r>
          </a:p>
        </p:txBody>
      </p:sp>
      <p:sp>
        <p:nvSpPr>
          <p:cNvPr id="35" name="자유형 34"/>
          <p:cNvSpPr/>
          <p:nvPr/>
        </p:nvSpPr>
        <p:spPr>
          <a:xfrm>
            <a:off x="5495925" y="2908300"/>
            <a:ext cx="1092200" cy="836613"/>
          </a:xfrm>
          <a:custGeom>
            <a:avLst/>
            <a:gdLst>
              <a:gd name="connsiteX0" fmla="*/ 7118 w 1277374"/>
              <a:gd name="connsiteY0" fmla="*/ 47846 h 787395"/>
              <a:gd name="connsiteX1" fmla="*/ 22993 w 1277374"/>
              <a:gd name="connsiteY1" fmla="*/ 114521 h 787395"/>
              <a:gd name="connsiteX2" fmla="*/ 45218 w 1277374"/>
              <a:gd name="connsiteY2" fmla="*/ 193896 h 787395"/>
              <a:gd name="connsiteX3" fmla="*/ 64268 w 1277374"/>
              <a:gd name="connsiteY3" fmla="*/ 247871 h 787395"/>
              <a:gd name="connsiteX4" fmla="*/ 121418 w 1277374"/>
              <a:gd name="connsiteY4" fmla="*/ 282796 h 787395"/>
              <a:gd name="connsiteX5" fmla="*/ 172218 w 1277374"/>
              <a:gd name="connsiteY5" fmla="*/ 285971 h 787395"/>
              <a:gd name="connsiteX6" fmla="*/ 226193 w 1277374"/>
              <a:gd name="connsiteY6" fmla="*/ 339946 h 787395"/>
              <a:gd name="connsiteX7" fmla="*/ 248418 w 1277374"/>
              <a:gd name="connsiteY7" fmla="*/ 393921 h 787395"/>
              <a:gd name="connsiteX8" fmla="*/ 229368 w 1277374"/>
              <a:gd name="connsiteY8" fmla="*/ 419321 h 787395"/>
              <a:gd name="connsiteX9" fmla="*/ 251593 w 1277374"/>
              <a:gd name="connsiteY9" fmla="*/ 460596 h 787395"/>
              <a:gd name="connsiteX10" fmla="*/ 261118 w 1277374"/>
              <a:gd name="connsiteY10" fmla="*/ 520921 h 787395"/>
              <a:gd name="connsiteX11" fmla="*/ 308743 w 1277374"/>
              <a:gd name="connsiteY11" fmla="*/ 568546 h 787395"/>
              <a:gd name="connsiteX12" fmla="*/ 362718 w 1277374"/>
              <a:gd name="connsiteY12" fmla="*/ 660621 h 787395"/>
              <a:gd name="connsiteX13" fmla="*/ 384943 w 1277374"/>
              <a:gd name="connsiteY13" fmla="*/ 714596 h 787395"/>
              <a:gd name="connsiteX14" fmla="*/ 486543 w 1277374"/>
              <a:gd name="connsiteY14" fmla="*/ 692371 h 787395"/>
              <a:gd name="connsiteX15" fmla="*/ 550043 w 1277374"/>
              <a:gd name="connsiteY15" fmla="*/ 698721 h 787395"/>
              <a:gd name="connsiteX16" fmla="*/ 610368 w 1277374"/>
              <a:gd name="connsiteY16" fmla="*/ 692371 h 787395"/>
              <a:gd name="connsiteX17" fmla="*/ 683393 w 1277374"/>
              <a:gd name="connsiteY17" fmla="*/ 752696 h 787395"/>
              <a:gd name="connsiteX18" fmla="*/ 759593 w 1277374"/>
              <a:gd name="connsiteY18" fmla="*/ 784446 h 787395"/>
              <a:gd name="connsiteX19" fmla="*/ 813568 w 1277374"/>
              <a:gd name="connsiteY19" fmla="*/ 778096 h 787395"/>
              <a:gd name="connsiteX20" fmla="*/ 826268 w 1277374"/>
              <a:gd name="connsiteY20" fmla="*/ 714596 h 787395"/>
              <a:gd name="connsiteX21" fmla="*/ 899293 w 1277374"/>
              <a:gd name="connsiteY21" fmla="*/ 682846 h 787395"/>
              <a:gd name="connsiteX22" fmla="*/ 950093 w 1277374"/>
              <a:gd name="connsiteY22" fmla="*/ 679671 h 787395"/>
              <a:gd name="connsiteX23" fmla="*/ 981843 w 1277374"/>
              <a:gd name="connsiteY23" fmla="*/ 654271 h 787395"/>
              <a:gd name="connsiteX24" fmla="*/ 1058043 w 1277374"/>
              <a:gd name="connsiteY24" fmla="*/ 657446 h 787395"/>
              <a:gd name="connsiteX25" fmla="*/ 1105668 w 1277374"/>
              <a:gd name="connsiteY25" fmla="*/ 657446 h 787395"/>
              <a:gd name="connsiteX26" fmla="*/ 1159643 w 1277374"/>
              <a:gd name="connsiteY26" fmla="*/ 670146 h 787395"/>
              <a:gd name="connsiteX27" fmla="*/ 1248543 w 1277374"/>
              <a:gd name="connsiteY27" fmla="*/ 666971 h 787395"/>
              <a:gd name="connsiteX28" fmla="*/ 1277118 w 1277374"/>
              <a:gd name="connsiteY28" fmla="*/ 654271 h 787395"/>
              <a:gd name="connsiteX29" fmla="*/ 1235843 w 1277374"/>
              <a:gd name="connsiteY29" fmla="*/ 590771 h 787395"/>
              <a:gd name="connsiteX30" fmla="*/ 1213618 w 1277374"/>
              <a:gd name="connsiteY30" fmla="*/ 530446 h 787395"/>
              <a:gd name="connsiteX31" fmla="*/ 1213618 w 1277374"/>
              <a:gd name="connsiteY31" fmla="*/ 482821 h 787395"/>
              <a:gd name="connsiteX32" fmla="*/ 1223143 w 1277374"/>
              <a:gd name="connsiteY32" fmla="*/ 451071 h 787395"/>
              <a:gd name="connsiteX33" fmla="*/ 1194568 w 1277374"/>
              <a:gd name="connsiteY33" fmla="*/ 412971 h 787395"/>
              <a:gd name="connsiteX34" fmla="*/ 1156468 w 1277374"/>
              <a:gd name="connsiteY34" fmla="*/ 384396 h 787395"/>
              <a:gd name="connsiteX35" fmla="*/ 1096143 w 1277374"/>
              <a:gd name="connsiteY35" fmla="*/ 336771 h 787395"/>
              <a:gd name="connsiteX36" fmla="*/ 1035818 w 1277374"/>
              <a:gd name="connsiteY36" fmla="*/ 333596 h 787395"/>
              <a:gd name="connsiteX37" fmla="*/ 994543 w 1277374"/>
              <a:gd name="connsiteY37" fmla="*/ 251046 h 787395"/>
              <a:gd name="connsiteX38" fmla="*/ 950093 w 1277374"/>
              <a:gd name="connsiteY38" fmla="*/ 231996 h 787395"/>
              <a:gd name="connsiteX39" fmla="*/ 924693 w 1277374"/>
              <a:gd name="connsiteY39" fmla="*/ 219296 h 787395"/>
              <a:gd name="connsiteX40" fmla="*/ 883418 w 1277374"/>
              <a:gd name="connsiteY40" fmla="*/ 200246 h 787395"/>
              <a:gd name="connsiteX41" fmla="*/ 804043 w 1277374"/>
              <a:gd name="connsiteY41" fmla="*/ 200246 h 787395"/>
              <a:gd name="connsiteX42" fmla="*/ 737368 w 1277374"/>
              <a:gd name="connsiteY42" fmla="*/ 168496 h 787395"/>
              <a:gd name="connsiteX43" fmla="*/ 629418 w 1277374"/>
              <a:gd name="connsiteY43" fmla="*/ 127221 h 787395"/>
              <a:gd name="connsiteX44" fmla="*/ 575443 w 1277374"/>
              <a:gd name="connsiteY44" fmla="*/ 79596 h 787395"/>
              <a:gd name="connsiteX45" fmla="*/ 499243 w 1277374"/>
              <a:gd name="connsiteY45" fmla="*/ 70071 h 787395"/>
              <a:gd name="connsiteX46" fmla="*/ 445268 w 1277374"/>
              <a:gd name="connsiteY46" fmla="*/ 92296 h 787395"/>
              <a:gd name="connsiteX47" fmla="*/ 362718 w 1277374"/>
              <a:gd name="connsiteY47" fmla="*/ 92296 h 787395"/>
              <a:gd name="connsiteX48" fmla="*/ 283343 w 1277374"/>
              <a:gd name="connsiteY48" fmla="*/ 66896 h 787395"/>
              <a:gd name="connsiteX49" fmla="*/ 219843 w 1277374"/>
              <a:gd name="connsiteY49" fmla="*/ 28796 h 787395"/>
              <a:gd name="connsiteX50" fmla="*/ 146818 w 1277374"/>
              <a:gd name="connsiteY50" fmla="*/ 221 h 787395"/>
              <a:gd name="connsiteX51" fmla="*/ 7118 w 1277374"/>
              <a:gd name="connsiteY51" fmla="*/ 47846 h 787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77374" h="787395">
                <a:moveTo>
                  <a:pt x="7118" y="47846"/>
                </a:moveTo>
                <a:cubicBezTo>
                  <a:pt x="-13519" y="66896"/>
                  <a:pt x="16643" y="90179"/>
                  <a:pt x="22993" y="114521"/>
                </a:cubicBezTo>
                <a:cubicBezTo>
                  <a:pt x="29343" y="138863"/>
                  <a:pt x="38339" y="171671"/>
                  <a:pt x="45218" y="193896"/>
                </a:cubicBezTo>
                <a:cubicBezTo>
                  <a:pt x="52097" y="216121"/>
                  <a:pt x="51568" y="233054"/>
                  <a:pt x="64268" y="247871"/>
                </a:cubicBezTo>
                <a:cubicBezTo>
                  <a:pt x="76968" y="262688"/>
                  <a:pt x="103426" y="276446"/>
                  <a:pt x="121418" y="282796"/>
                </a:cubicBezTo>
                <a:cubicBezTo>
                  <a:pt x="139410" y="289146"/>
                  <a:pt x="154756" y="276446"/>
                  <a:pt x="172218" y="285971"/>
                </a:cubicBezTo>
                <a:cubicBezTo>
                  <a:pt x="189681" y="295496"/>
                  <a:pt x="213493" y="321954"/>
                  <a:pt x="226193" y="339946"/>
                </a:cubicBezTo>
                <a:cubicBezTo>
                  <a:pt x="238893" y="357938"/>
                  <a:pt x="247889" y="380692"/>
                  <a:pt x="248418" y="393921"/>
                </a:cubicBezTo>
                <a:cubicBezTo>
                  <a:pt x="248947" y="407150"/>
                  <a:pt x="228839" y="408209"/>
                  <a:pt x="229368" y="419321"/>
                </a:cubicBezTo>
                <a:cubicBezTo>
                  <a:pt x="229897" y="430433"/>
                  <a:pt x="246301" y="443663"/>
                  <a:pt x="251593" y="460596"/>
                </a:cubicBezTo>
                <a:cubicBezTo>
                  <a:pt x="256885" y="477529"/>
                  <a:pt x="251593" y="502929"/>
                  <a:pt x="261118" y="520921"/>
                </a:cubicBezTo>
                <a:cubicBezTo>
                  <a:pt x="270643" y="538913"/>
                  <a:pt x="291810" y="545263"/>
                  <a:pt x="308743" y="568546"/>
                </a:cubicBezTo>
                <a:cubicBezTo>
                  <a:pt x="325676" y="591829"/>
                  <a:pt x="350018" y="636279"/>
                  <a:pt x="362718" y="660621"/>
                </a:cubicBezTo>
                <a:cubicBezTo>
                  <a:pt x="375418" y="684963"/>
                  <a:pt x="364306" y="709304"/>
                  <a:pt x="384943" y="714596"/>
                </a:cubicBezTo>
                <a:cubicBezTo>
                  <a:pt x="405580" y="719888"/>
                  <a:pt x="459026" y="695017"/>
                  <a:pt x="486543" y="692371"/>
                </a:cubicBezTo>
                <a:cubicBezTo>
                  <a:pt x="514060" y="689725"/>
                  <a:pt x="529406" y="698721"/>
                  <a:pt x="550043" y="698721"/>
                </a:cubicBezTo>
                <a:cubicBezTo>
                  <a:pt x="570680" y="698721"/>
                  <a:pt x="588143" y="683375"/>
                  <a:pt x="610368" y="692371"/>
                </a:cubicBezTo>
                <a:cubicBezTo>
                  <a:pt x="632593" y="701367"/>
                  <a:pt x="658522" y="737350"/>
                  <a:pt x="683393" y="752696"/>
                </a:cubicBezTo>
                <a:cubicBezTo>
                  <a:pt x="708264" y="768042"/>
                  <a:pt x="737897" y="780213"/>
                  <a:pt x="759593" y="784446"/>
                </a:cubicBezTo>
                <a:cubicBezTo>
                  <a:pt x="781289" y="788679"/>
                  <a:pt x="802456" y="789738"/>
                  <a:pt x="813568" y="778096"/>
                </a:cubicBezTo>
                <a:cubicBezTo>
                  <a:pt x="824681" y="766454"/>
                  <a:pt x="811981" y="730471"/>
                  <a:pt x="826268" y="714596"/>
                </a:cubicBezTo>
                <a:cubicBezTo>
                  <a:pt x="840556" y="698721"/>
                  <a:pt x="878656" y="688667"/>
                  <a:pt x="899293" y="682846"/>
                </a:cubicBezTo>
                <a:cubicBezTo>
                  <a:pt x="919930" y="677025"/>
                  <a:pt x="936335" y="684433"/>
                  <a:pt x="950093" y="679671"/>
                </a:cubicBezTo>
                <a:cubicBezTo>
                  <a:pt x="963851" y="674909"/>
                  <a:pt x="963851" y="657975"/>
                  <a:pt x="981843" y="654271"/>
                </a:cubicBezTo>
                <a:cubicBezTo>
                  <a:pt x="999835" y="650567"/>
                  <a:pt x="1037406" y="656917"/>
                  <a:pt x="1058043" y="657446"/>
                </a:cubicBezTo>
                <a:cubicBezTo>
                  <a:pt x="1078680" y="657975"/>
                  <a:pt x="1088735" y="655329"/>
                  <a:pt x="1105668" y="657446"/>
                </a:cubicBezTo>
                <a:cubicBezTo>
                  <a:pt x="1122601" y="659563"/>
                  <a:pt x="1135830" y="668558"/>
                  <a:pt x="1159643" y="670146"/>
                </a:cubicBezTo>
                <a:cubicBezTo>
                  <a:pt x="1183456" y="671734"/>
                  <a:pt x="1228964" y="669617"/>
                  <a:pt x="1248543" y="666971"/>
                </a:cubicBezTo>
                <a:cubicBezTo>
                  <a:pt x="1268122" y="664325"/>
                  <a:pt x="1279235" y="666971"/>
                  <a:pt x="1277118" y="654271"/>
                </a:cubicBezTo>
                <a:cubicBezTo>
                  <a:pt x="1275001" y="641571"/>
                  <a:pt x="1246426" y="611409"/>
                  <a:pt x="1235843" y="590771"/>
                </a:cubicBezTo>
                <a:cubicBezTo>
                  <a:pt x="1225260" y="570134"/>
                  <a:pt x="1217322" y="548438"/>
                  <a:pt x="1213618" y="530446"/>
                </a:cubicBezTo>
                <a:cubicBezTo>
                  <a:pt x="1209914" y="512454"/>
                  <a:pt x="1212031" y="496050"/>
                  <a:pt x="1213618" y="482821"/>
                </a:cubicBezTo>
                <a:cubicBezTo>
                  <a:pt x="1215205" y="469592"/>
                  <a:pt x="1226318" y="462713"/>
                  <a:pt x="1223143" y="451071"/>
                </a:cubicBezTo>
                <a:cubicBezTo>
                  <a:pt x="1219968" y="439429"/>
                  <a:pt x="1205680" y="424083"/>
                  <a:pt x="1194568" y="412971"/>
                </a:cubicBezTo>
                <a:cubicBezTo>
                  <a:pt x="1183456" y="401859"/>
                  <a:pt x="1172872" y="397096"/>
                  <a:pt x="1156468" y="384396"/>
                </a:cubicBezTo>
                <a:cubicBezTo>
                  <a:pt x="1140064" y="371696"/>
                  <a:pt x="1116251" y="345238"/>
                  <a:pt x="1096143" y="336771"/>
                </a:cubicBezTo>
                <a:cubicBezTo>
                  <a:pt x="1076035" y="328304"/>
                  <a:pt x="1052751" y="347883"/>
                  <a:pt x="1035818" y="333596"/>
                </a:cubicBezTo>
                <a:cubicBezTo>
                  <a:pt x="1018885" y="319309"/>
                  <a:pt x="1008830" y="267979"/>
                  <a:pt x="994543" y="251046"/>
                </a:cubicBezTo>
                <a:cubicBezTo>
                  <a:pt x="980256" y="234113"/>
                  <a:pt x="961735" y="237288"/>
                  <a:pt x="950093" y="231996"/>
                </a:cubicBezTo>
                <a:cubicBezTo>
                  <a:pt x="938451" y="226704"/>
                  <a:pt x="935806" y="224588"/>
                  <a:pt x="924693" y="219296"/>
                </a:cubicBezTo>
                <a:cubicBezTo>
                  <a:pt x="913581" y="214004"/>
                  <a:pt x="903526" y="203421"/>
                  <a:pt x="883418" y="200246"/>
                </a:cubicBezTo>
                <a:cubicBezTo>
                  <a:pt x="863310" y="197071"/>
                  <a:pt x="828385" y="205538"/>
                  <a:pt x="804043" y="200246"/>
                </a:cubicBezTo>
                <a:cubicBezTo>
                  <a:pt x="779701" y="194954"/>
                  <a:pt x="766472" y="180667"/>
                  <a:pt x="737368" y="168496"/>
                </a:cubicBezTo>
                <a:cubicBezTo>
                  <a:pt x="708264" y="156325"/>
                  <a:pt x="656406" y="142038"/>
                  <a:pt x="629418" y="127221"/>
                </a:cubicBezTo>
                <a:cubicBezTo>
                  <a:pt x="602430" y="112404"/>
                  <a:pt x="597139" y="89121"/>
                  <a:pt x="575443" y="79596"/>
                </a:cubicBezTo>
                <a:cubicBezTo>
                  <a:pt x="553747" y="70071"/>
                  <a:pt x="520939" y="67954"/>
                  <a:pt x="499243" y="70071"/>
                </a:cubicBezTo>
                <a:cubicBezTo>
                  <a:pt x="477547" y="72188"/>
                  <a:pt x="468022" y="88592"/>
                  <a:pt x="445268" y="92296"/>
                </a:cubicBezTo>
                <a:cubicBezTo>
                  <a:pt x="422514" y="96000"/>
                  <a:pt x="389706" y="96529"/>
                  <a:pt x="362718" y="92296"/>
                </a:cubicBezTo>
                <a:cubicBezTo>
                  <a:pt x="335731" y="88063"/>
                  <a:pt x="307155" y="77479"/>
                  <a:pt x="283343" y="66896"/>
                </a:cubicBezTo>
                <a:cubicBezTo>
                  <a:pt x="259531" y="56313"/>
                  <a:pt x="242597" y="39908"/>
                  <a:pt x="219843" y="28796"/>
                </a:cubicBezTo>
                <a:cubicBezTo>
                  <a:pt x="197089" y="17684"/>
                  <a:pt x="176981" y="3396"/>
                  <a:pt x="146818" y="221"/>
                </a:cubicBezTo>
                <a:cubicBezTo>
                  <a:pt x="116655" y="-2954"/>
                  <a:pt x="27755" y="28796"/>
                  <a:pt x="7118" y="47846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36" name="자유형 35"/>
          <p:cNvSpPr/>
          <p:nvPr/>
        </p:nvSpPr>
        <p:spPr>
          <a:xfrm>
            <a:off x="1824038" y="2816225"/>
            <a:ext cx="1087437" cy="1870075"/>
          </a:xfrm>
          <a:custGeom>
            <a:avLst/>
            <a:gdLst>
              <a:gd name="connsiteX0" fmla="*/ 682323 w 1222132"/>
              <a:gd name="connsiteY0" fmla="*/ 1773041 h 1773041"/>
              <a:gd name="connsiteX1" fmla="*/ 829961 w 1222132"/>
              <a:gd name="connsiteY1" fmla="*/ 1734941 h 1773041"/>
              <a:gd name="connsiteX2" fmla="*/ 1020461 w 1222132"/>
              <a:gd name="connsiteY2" fmla="*/ 1677791 h 1773041"/>
              <a:gd name="connsiteX3" fmla="*/ 1072848 w 1222132"/>
              <a:gd name="connsiteY3" fmla="*/ 1653978 h 1773041"/>
              <a:gd name="connsiteX4" fmla="*/ 1106186 w 1222132"/>
              <a:gd name="connsiteY4" fmla="*/ 1658741 h 1773041"/>
              <a:gd name="connsiteX5" fmla="*/ 1144286 w 1222132"/>
              <a:gd name="connsiteY5" fmla="*/ 1568253 h 1773041"/>
              <a:gd name="connsiteX6" fmla="*/ 1139523 w 1222132"/>
              <a:gd name="connsiteY6" fmla="*/ 1515866 h 1773041"/>
              <a:gd name="connsiteX7" fmla="*/ 1153811 w 1222132"/>
              <a:gd name="connsiteY7" fmla="*/ 1458716 h 1773041"/>
              <a:gd name="connsiteX8" fmla="*/ 1144286 w 1222132"/>
              <a:gd name="connsiteY8" fmla="*/ 1401566 h 1773041"/>
              <a:gd name="connsiteX9" fmla="*/ 1210961 w 1222132"/>
              <a:gd name="connsiteY9" fmla="*/ 1306316 h 1773041"/>
              <a:gd name="connsiteX10" fmla="*/ 1210961 w 1222132"/>
              <a:gd name="connsiteY10" fmla="*/ 1239641 h 1773041"/>
              <a:gd name="connsiteX11" fmla="*/ 1101423 w 1222132"/>
              <a:gd name="connsiteY11" fmla="*/ 1082478 h 1773041"/>
              <a:gd name="connsiteX12" fmla="*/ 1063323 w 1222132"/>
              <a:gd name="connsiteY12" fmla="*/ 1030091 h 1773041"/>
              <a:gd name="connsiteX13" fmla="*/ 1082373 w 1222132"/>
              <a:gd name="connsiteY13" fmla="*/ 930078 h 1773041"/>
              <a:gd name="connsiteX14" fmla="*/ 1034748 w 1222132"/>
              <a:gd name="connsiteY14" fmla="*/ 877691 h 1773041"/>
              <a:gd name="connsiteX15" fmla="*/ 1053798 w 1222132"/>
              <a:gd name="connsiteY15" fmla="*/ 830066 h 1773041"/>
              <a:gd name="connsiteX16" fmla="*/ 1039511 w 1222132"/>
              <a:gd name="connsiteY16" fmla="*/ 768153 h 1773041"/>
              <a:gd name="connsiteX17" fmla="*/ 1020461 w 1222132"/>
              <a:gd name="connsiteY17" fmla="*/ 668141 h 1773041"/>
              <a:gd name="connsiteX18" fmla="*/ 915686 w 1222132"/>
              <a:gd name="connsiteY18" fmla="*/ 582416 h 1773041"/>
              <a:gd name="connsiteX19" fmla="*/ 863298 w 1222132"/>
              <a:gd name="connsiteY19" fmla="*/ 496691 h 1773041"/>
              <a:gd name="connsiteX20" fmla="*/ 801386 w 1222132"/>
              <a:gd name="connsiteY20" fmla="*/ 330003 h 1773041"/>
              <a:gd name="connsiteX21" fmla="*/ 725186 w 1222132"/>
              <a:gd name="connsiteY21" fmla="*/ 234753 h 1773041"/>
              <a:gd name="connsiteX22" fmla="*/ 610886 w 1222132"/>
              <a:gd name="connsiteY22" fmla="*/ 210941 h 1773041"/>
              <a:gd name="connsiteX23" fmla="*/ 463248 w 1222132"/>
              <a:gd name="connsiteY23" fmla="*/ 196653 h 1773041"/>
              <a:gd name="connsiteX24" fmla="*/ 401336 w 1222132"/>
              <a:gd name="connsiteY24" fmla="*/ 125216 h 1773041"/>
              <a:gd name="connsiteX25" fmla="*/ 420386 w 1222132"/>
              <a:gd name="connsiteY25" fmla="*/ 87116 h 1773041"/>
              <a:gd name="connsiteX26" fmla="*/ 287036 w 1222132"/>
              <a:gd name="connsiteY26" fmla="*/ 1391 h 1773041"/>
              <a:gd name="connsiteX27" fmla="*/ 182261 w 1222132"/>
              <a:gd name="connsiteY27" fmla="*/ 34728 h 1773041"/>
              <a:gd name="connsiteX28" fmla="*/ 110823 w 1222132"/>
              <a:gd name="connsiteY28" fmla="*/ 44253 h 1773041"/>
              <a:gd name="connsiteX29" fmla="*/ 139398 w 1222132"/>
              <a:gd name="connsiteY29" fmla="*/ 68066 h 1773041"/>
              <a:gd name="connsiteX30" fmla="*/ 77486 w 1222132"/>
              <a:gd name="connsiteY30" fmla="*/ 168078 h 1773041"/>
              <a:gd name="connsiteX31" fmla="*/ 58436 w 1222132"/>
              <a:gd name="connsiteY31" fmla="*/ 258566 h 1773041"/>
              <a:gd name="connsiteX32" fmla="*/ 1286 w 1222132"/>
              <a:gd name="connsiteY32" fmla="*/ 349053 h 1773041"/>
              <a:gd name="connsiteX33" fmla="*/ 120348 w 1222132"/>
              <a:gd name="connsiteY33" fmla="*/ 387153 h 1773041"/>
              <a:gd name="connsiteX34" fmla="*/ 163211 w 1222132"/>
              <a:gd name="connsiteY34" fmla="*/ 368103 h 1773041"/>
              <a:gd name="connsiteX35" fmla="*/ 229886 w 1222132"/>
              <a:gd name="connsiteY35" fmla="*/ 377628 h 1773041"/>
              <a:gd name="connsiteX36" fmla="*/ 239411 w 1222132"/>
              <a:gd name="connsiteY36" fmla="*/ 482403 h 1773041"/>
              <a:gd name="connsiteX37" fmla="*/ 291798 w 1222132"/>
              <a:gd name="connsiteY37" fmla="*/ 582416 h 1773041"/>
              <a:gd name="connsiteX38" fmla="*/ 387048 w 1222132"/>
              <a:gd name="connsiteY38" fmla="*/ 663378 h 1773041"/>
              <a:gd name="connsiteX39" fmla="*/ 396573 w 1222132"/>
              <a:gd name="connsiteY39" fmla="*/ 739578 h 1773041"/>
              <a:gd name="connsiteX40" fmla="*/ 339423 w 1222132"/>
              <a:gd name="connsiteY40" fmla="*/ 796728 h 1773041"/>
              <a:gd name="connsiteX41" fmla="*/ 387048 w 1222132"/>
              <a:gd name="connsiteY41" fmla="*/ 853878 h 1773041"/>
              <a:gd name="connsiteX42" fmla="*/ 444198 w 1222132"/>
              <a:gd name="connsiteY42" fmla="*/ 891978 h 1773041"/>
              <a:gd name="connsiteX43" fmla="*/ 534686 w 1222132"/>
              <a:gd name="connsiteY43" fmla="*/ 872928 h 1773041"/>
              <a:gd name="connsiteX44" fmla="*/ 639461 w 1222132"/>
              <a:gd name="connsiteY44" fmla="*/ 901503 h 1773041"/>
              <a:gd name="connsiteX45" fmla="*/ 701373 w 1222132"/>
              <a:gd name="connsiteY45" fmla="*/ 920553 h 1773041"/>
              <a:gd name="connsiteX46" fmla="*/ 629936 w 1222132"/>
              <a:gd name="connsiteY46" fmla="*/ 1011041 h 1773041"/>
              <a:gd name="connsiteX47" fmla="*/ 544211 w 1222132"/>
              <a:gd name="connsiteY47" fmla="*/ 1082478 h 1773041"/>
              <a:gd name="connsiteX48" fmla="*/ 429911 w 1222132"/>
              <a:gd name="connsiteY48" fmla="*/ 1111053 h 1773041"/>
              <a:gd name="connsiteX49" fmla="*/ 410861 w 1222132"/>
              <a:gd name="connsiteY49" fmla="*/ 1225353 h 1773041"/>
              <a:gd name="connsiteX50" fmla="*/ 334661 w 1222132"/>
              <a:gd name="connsiteY50" fmla="*/ 1282503 h 1773041"/>
              <a:gd name="connsiteX51" fmla="*/ 263223 w 1222132"/>
              <a:gd name="connsiteY51" fmla="*/ 1263453 h 1773041"/>
              <a:gd name="connsiteX52" fmla="*/ 225123 w 1222132"/>
              <a:gd name="connsiteY52" fmla="*/ 1215828 h 1773041"/>
              <a:gd name="connsiteX53" fmla="*/ 158448 w 1222132"/>
              <a:gd name="connsiteY53" fmla="*/ 1215828 h 1773041"/>
              <a:gd name="connsiteX54" fmla="*/ 172736 w 1222132"/>
              <a:gd name="connsiteY54" fmla="*/ 1301553 h 1773041"/>
              <a:gd name="connsiteX55" fmla="*/ 139398 w 1222132"/>
              <a:gd name="connsiteY55" fmla="*/ 1439666 h 1773041"/>
              <a:gd name="connsiteX56" fmla="*/ 210836 w 1222132"/>
              <a:gd name="connsiteY56" fmla="*/ 1482528 h 1773041"/>
              <a:gd name="connsiteX57" fmla="*/ 315611 w 1222132"/>
              <a:gd name="connsiteY57" fmla="*/ 1506341 h 1773041"/>
              <a:gd name="connsiteX58" fmla="*/ 320373 w 1222132"/>
              <a:gd name="connsiteY58" fmla="*/ 1587303 h 1773041"/>
              <a:gd name="connsiteX59" fmla="*/ 387048 w 1222132"/>
              <a:gd name="connsiteY59" fmla="*/ 1620641 h 1773041"/>
              <a:gd name="connsiteX60" fmla="*/ 425148 w 1222132"/>
              <a:gd name="connsiteY60" fmla="*/ 1739703 h 1773041"/>
              <a:gd name="connsiteX61" fmla="*/ 563261 w 1222132"/>
              <a:gd name="connsiteY61" fmla="*/ 1763516 h 1773041"/>
              <a:gd name="connsiteX62" fmla="*/ 682323 w 1222132"/>
              <a:gd name="connsiteY62" fmla="*/ 1773041 h 1773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22132" h="1773041">
                <a:moveTo>
                  <a:pt x="682323" y="1773041"/>
                </a:moveTo>
                <a:cubicBezTo>
                  <a:pt x="727964" y="1761134"/>
                  <a:pt x="773605" y="1750816"/>
                  <a:pt x="829961" y="1734941"/>
                </a:cubicBezTo>
                <a:cubicBezTo>
                  <a:pt x="886317" y="1719066"/>
                  <a:pt x="979980" y="1691285"/>
                  <a:pt x="1020461" y="1677791"/>
                </a:cubicBezTo>
                <a:cubicBezTo>
                  <a:pt x="1060942" y="1664297"/>
                  <a:pt x="1058561" y="1657153"/>
                  <a:pt x="1072848" y="1653978"/>
                </a:cubicBezTo>
                <a:cubicBezTo>
                  <a:pt x="1087135" y="1650803"/>
                  <a:pt x="1094280" y="1673028"/>
                  <a:pt x="1106186" y="1658741"/>
                </a:cubicBezTo>
                <a:cubicBezTo>
                  <a:pt x="1118092" y="1644454"/>
                  <a:pt x="1138730" y="1592065"/>
                  <a:pt x="1144286" y="1568253"/>
                </a:cubicBezTo>
                <a:cubicBezTo>
                  <a:pt x="1149842" y="1544441"/>
                  <a:pt x="1137936" y="1534122"/>
                  <a:pt x="1139523" y="1515866"/>
                </a:cubicBezTo>
                <a:cubicBezTo>
                  <a:pt x="1141111" y="1497610"/>
                  <a:pt x="1153017" y="1477766"/>
                  <a:pt x="1153811" y="1458716"/>
                </a:cubicBezTo>
                <a:cubicBezTo>
                  <a:pt x="1154605" y="1439666"/>
                  <a:pt x="1134761" y="1426966"/>
                  <a:pt x="1144286" y="1401566"/>
                </a:cubicBezTo>
                <a:cubicBezTo>
                  <a:pt x="1153811" y="1376166"/>
                  <a:pt x="1199849" y="1333303"/>
                  <a:pt x="1210961" y="1306316"/>
                </a:cubicBezTo>
                <a:cubicBezTo>
                  <a:pt x="1222073" y="1279329"/>
                  <a:pt x="1229217" y="1276947"/>
                  <a:pt x="1210961" y="1239641"/>
                </a:cubicBezTo>
                <a:cubicBezTo>
                  <a:pt x="1192705" y="1202335"/>
                  <a:pt x="1126029" y="1117403"/>
                  <a:pt x="1101423" y="1082478"/>
                </a:cubicBezTo>
                <a:cubicBezTo>
                  <a:pt x="1076817" y="1047553"/>
                  <a:pt x="1066498" y="1055491"/>
                  <a:pt x="1063323" y="1030091"/>
                </a:cubicBezTo>
                <a:cubicBezTo>
                  <a:pt x="1060148" y="1004691"/>
                  <a:pt x="1087135" y="955478"/>
                  <a:pt x="1082373" y="930078"/>
                </a:cubicBezTo>
                <a:cubicBezTo>
                  <a:pt x="1077611" y="904678"/>
                  <a:pt x="1039511" y="894360"/>
                  <a:pt x="1034748" y="877691"/>
                </a:cubicBezTo>
                <a:cubicBezTo>
                  <a:pt x="1029986" y="861022"/>
                  <a:pt x="1053004" y="848322"/>
                  <a:pt x="1053798" y="830066"/>
                </a:cubicBezTo>
                <a:cubicBezTo>
                  <a:pt x="1054592" y="811810"/>
                  <a:pt x="1045067" y="795140"/>
                  <a:pt x="1039511" y="768153"/>
                </a:cubicBezTo>
                <a:cubicBezTo>
                  <a:pt x="1033955" y="741166"/>
                  <a:pt x="1041098" y="699097"/>
                  <a:pt x="1020461" y="668141"/>
                </a:cubicBezTo>
                <a:cubicBezTo>
                  <a:pt x="999824" y="637185"/>
                  <a:pt x="941880" y="610991"/>
                  <a:pt x="915686" y="582416"/>
                </a:cubicBezTo>
                <a:cubicBezTo>
                  <a:pt x="889492" y="553841"/>
                  <a:pt x="882348" y="538760"/>
                  <a:pt x="863298" y="496691"/>
                </a:cubicBezTo>
                <a:cubicBezTo>
                  <a:pt x="844248" y="454622"/>
                  <a:pt x="824405" y="373659"/>
                  <a:pt x="801386" y="330003"/>
                </a:cubicBezTo>
                <a:cubicBezTo>
                  <a:pt x="778367" y="286347"/>
                  <a:pt x="756936" y="254597"/>
                  <a:pt x="725186" y="234753"/>
                </a:cubicBezTo>
                <a:cubicBezTo>
                  <a:pt x="693436" y="214909"/>
                  <a:pt x="654542" y="217291"/>
                  <a:pt x="610886" y="210941"/>
                </a:cubicBezTo>
                <a:cubicBezTo>
                  <a:pt x="567230" y="204591"/>
                  <a:pt x="498173" y="210940"/>
                  <a:pt x="463248" y="196653"/>
                </a:cubicBezTo>
                <a:cubicBezTo>
                  <a:pt x="428323" y="182365"/>
                  <a:pt x="408480" y="143472"/>
                  <a:pt x="401336" y="125216"/>
                </a:cubicBezTo>
                <a:cubicBezTo>
                  <a:pt x="394192" y="106960"/>
                  <a:pt x="439436" y="107753"/>
                  <a:pt x="420386" y="87116"/>
                </a:cubicBezTo>
                <a:cubicBezTo>
                  <a:pt x="401336" y="66479"/>
                  <a:pt x="326723" y="10122"/>
                  <a:pt x="287036" y="1391"/>
                </a:cubicBezTo>
                <a:cubicBezTo>
                  <a:pt x="247348" y="-7340"/>
                  <a:pt x="211630" y="27584"/>
                  <a:pt x="182261" y="34728"/>
                </a:cubicBezTo>
                <a:cubicBezTo>
                  <a:pt x="152892" y="41872"/>
                  <a:pt x="117967" y="38697"/>
                  <a:pt x="110823" y="44253"/>
                </a:cubicBezTo>
                <a:cubicBezTo>
                  <a:pt x="103679" y="49809"/>
                  <a:pt x="144954" y="47429"/>
                  <a:pt x="139398" y="68066"/>
                </a:cubicBezTo>
                <a:cubicBezTo>
                  <a:pt x="133842" y="88703"/>
                  <a:pt x="90980" y="136328"/>
                  <a:pt x="77486" y="168078"/>
                </a:cubicBezTo>
                <a:cubicBezTo>
                  <a:pt x="63992" y="199828"/>
                  <a:pt x="71136" y="228403"/>
                  <a:pt x="58436" y="258566"/>
                </a:cubicBezTo>
                <a:cubicBezTo>
                  <a:pt x="45736" y="288728"/>
                  <a:pt x="-9033" y="327622"/>
                  <a:pt x="1286" y="349053"/>
                </a:cubicBezTo>
                <a:cubicBezTo>
                  <a:pt x="11605" y="370484"/>
                  <a:pt x="93360" y="383978"/>
                  <a:pt x="120348" y="387153"/>
                </a:cubicBezTo>
                <a:cubicBezTo>
                  <a:pt x="147336" y="390328"/>
                  <a:pt x="144955" y="369690"/>
                  <a:pt x="163211" y="368103"/>
                </a:cubicBezTo>
                <a:cubicBezTo>
                  <a:pt x="181467" y="366515"/>
                  <a:pt x="217186" y="358578"/>
                  <a:pt x="229886" y="377628"/>
                </a:cubicBezTo>
                <a:cubicBezTo>
                  <a:pt x="242586" y="396678"/>
                  <a:pt x="229092" y="448272"/>
                  <a:pt x="239411" y="482403"/>
                </a:cubicBezTo>
                <a:cubicBezTo>
                  <a:pt x="249730" y="516534"/>
                  <a:pt x="267192" y="552253"/>
                  <a:pt x="291798" y="582416"/>
                </a:cubicBezTo>
                <a:cubicBezTo>
                  <a:pt x="316404" y="612578"/>
                  <a:pt x="369586" y="637184"/>
                  <a:pt x="387048" y="663378"/>
                </a:cubicBezTo>
                <a:cubicBezTo>
                  <a:pt x="404510" y="689572"/>
                  <a:pt x="404510" y="717353"/>
                  <a:pt x="396573" y="739578"/>
                </a:cubicBezTo>
                <a:cubicBezTo>
                  <a:pt x="388635" y="761803"/>
                  <a:pt x="341010" y="777678"/>
                  <a:pt x="339423" y="796728"/>
                </a:cubicBezTo>
                <a:cubicBezTo>
                  <a:pt x="337836" y="815778"/>
                  <a:pt x="369586" y="838003"/>
                  <a:pt x="387048" y="853878"/>
                </a:cubicBezTo>
                <a:cubicBezTo>
                  <a:pt x="404510" y="869753"/>
                  <a:pt x="419592" y="888803"/>
                  <a:pt x="444198" y="891978"/>
                </a:cubicBezTo>
                <a:cubicBezTo>
                  <a:pt x="468804" y="895153"/>
                  <a:pt x="502142" y="871341"/>
                  <a:pt x="534686" y="872928"/>
                </a:cubicBezTo>
                <a:cubicBezTo>
                  <a:pt x="567230" y="874515"/>
                  <a:pt x="611680" y="893565"/>
                  <a:pt x="639461" y="901503"/>
                </a:cubicBezTo>
                <a:cubicBezTo>
                  <a:pt x="667242" y="909441"/>
                  <a:pt x="702961" y="902297"/>
                  <a:pt x="701373" y="920553"/>
                </a:cubicBezTo>
                <a:cubicBezTo>
                  <a:pt x="699786" y="938809"/>
                  <a:pt x="656130" y="984054"/>
                  <a:pt x="629936" y="1011041"/>
                </a:cubicBezTo>
                <a:cubicBezTo>
                  <a:pt x="603742" y="1038028"/>
                  <a:pt x="577548" y="1065809"/>
                  <a:pt x="544211" y="1082478"/>
                </a:cubicBezTo>
                <a:cubicBezTo>
                  <a:pt x="510874" y="1099147"/>
                  <a:pt x="452136" y="1087241"/>
                  <a:pt x="429911" y="1111053"/>
                </a:cubicBezTo>
                <a:cubicBezTo>
                  <a:pt x="407686" y="1134865"/>
                  <a:pt x="426736" y="1196778"/>
                  <a:pt x="410861" y="1225353"/>
                </a:cubicBezTo>
                <a:cubicBezTo>
                  <a:pt x="394986" y="1253928"/>
                  <a:pt x="359267" y="1276153"/>
                  <a:pt x="334661" y="1282503"/>
                </a:cubicBezTo>
                <a:cubicBezTo>
                  <a:pt x="310055" y="1288853"/>
                  <a:pt x="281479" y="1274565"/>
                  <a:pt x="263223" y="1263453"/>
                </a:cubicBezTo>
                <a:cubicBezTo>
                  <a:pt x="244967" y="1252340"/>
                  <a:pt x="242585" y="1223765"/>
                  <a:pt x="225123" y="1215828"/>
                </a:cubicBezTo>
                <a:cubicBezTo>
                  <a:pt x="207661" y="1207891"/>
                  <a:pt x="167179" y="1201541"/>
                  <a:pt x="158448" y="1215828"/>
                </a:cubicBezTo>
                <a:cubicBezTo>
                  <a:pt x="149717" y="1230115"/>
                  <a:pt x="175911" y="1264247"/>
                  <a:pt x="172736" y="1301553"/>
                </a:cubicBezTo>
                <a:cubicBezTo>
                  <a:pt x="169561" y="1338859"/>
                  <a:pt x="133048" y="1409504"/>
                  <a:pt x="139398" y="1439666"/>
                </a:cubicBezTo>
                <a:cubicBezTo>
                  <a:pt x="145748" y="1469828"/>
                  <a:pt x="181467" y="1471416"/>
                  <a:pt x="210836" y="1482528"/>
                </a:cubicBezTo>
                <a:cubicBezTo>
                  <a:pt x="240205" y="1493640"/>
                  <a:pt x="297355" y="1488879"/>
                  <a:pt x="315611" y="1506341"/>
                </a:cubicBezTo>
                <a:cubicBezTo>
                  <a:pt x="333867" y="1523803"/>
                  <a:pt x="308467" y="1568253"/>
                  <a:pt x="320373" y="1587303"/>
                </a:cubicBezTo>
                <a:cubicBezTo>
                  <a:pt x="332279" y="1606353"/>
                  <a:pt x="369585" y="1595241"/>
                  <a:pt x="387048" y="1620641"/>
                </a:cubicBezTo>
                <a:cubicBezTo>
                  <a:pt x="404511" y="1646041"/>
                  <a:pt x="395779" y="1715891"/>
                  <a:pt x="425148" y="1739703"/>
                </a:cubicBezTo>
                <a:cubicBezTo>
                  <a:pt x="454517" y="1763515"/>
                  <a:pt x="563261" y="1763516"/>
                  <a:pt x="563261" y="1763516"/>
                </a:cubicBezTo>
                <a:lnTo>
                  <a:pt x="682323" y="1773041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48" name="직사각형 47"/>
          <p:cNvSpPr/>
          <p:nvPr/>
        </p:nvSpPr>
        <p:spPr>
          <a:xfrm>
            <a:off x="6227763" y="3124200"/>
            <a:ext cx="1701800" cy="4381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err="1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Hyoung</a:t>
            </a: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 Chon Village</a:t>
            </a: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ea typeface="휴먼둥근헤드라인" pitchFamily="18" charset="-127"/>
                <a:cs typeface="Arial" pitchFamily="34" charset="0"/>
              </a:rPr>
              <a:t>(Casualty : 1)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1220788" y="3575050"/>
            <a:ext cx="1406525" cy="4191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err="1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Jeon</a:t>
            </a: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 Won Village</a:t>
            </a: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ea typeface="휴먼둥근헤드라인" pitchFamily="18" charset="-127"/>
                <a:cs typeface="Arial" pitchFamily="34" charset="0"/>
              </a:rPr>
              <a:t>(Casualty : 6)</a:t>
            </a:r>
          </a:p>
        </p:txBody>
      </p:sp>
      <p:sp>
        <p:nvSpPr>
          <p:cNvPr id="58" name="자유형 57"/>
          <p:cNvSpPr/>
          <p:nvPr/>
        </p:nvSpPr>
        <p:spPr>
          <a:xfrm>
            <a:off x="3987800" y="1490663"/>
            <a:ext cx="588963" cy="660400"/>
          </a:xfrm>
          <a:custGeom>
            <a:avLst/>
            <a:gdLst>
              <a:gd name="connsiteX0" fmla="*/ 57785 w 622195"/>
              <a:gd name="connsiteY0" fmla="*/ 48286 h 648879"/>
              <a:gd name="connsiteX1" fmla="*/ 41116 w 622195"/>
              <a:gd name="connsiteY1" fmla="*/ 110199 h 648879"/>
              <a:gd name="connsiteX2" fmla="*/ 3016 w 622195"/>
              <a:gd name="connsiteY2" fmla="*/ 134011 h 648879"/>
              <a:gd name="connsiteX3" fmla="*/ 5397 w 622195"/>
              <a:gd name="connsiteY3" fmla="*/ 195924 h 648879"/>
              <a:gd name="connsiteX4" fmla="*/ 29210 w 622195"/>
              <a:gd name="connsiteY4" fmla="*/ 245930 h 648879"/>
              <a:gd name="connsiteX5" fmla="*/ 76835 w 622195"/>
              <a:gd name="connsiteY5" fmla="*/ 291174 h 648879"/>
              <a:gd name="connsiteX6" fmla="*/ 105410 w 622195"/>
              <a:gd name="connsiteY6" fmla="*/ 357849 h 648879"/>
              <a:gd name="connsiteX7" fmla="*/ 103029 w 622195"/>
              <a:gd name="connsiteY7" fmla="*/ 381661 h 648879"/>
              <a:gd name="connsiteX8" fmla="*/ 224472 w 622195"/>
              <a:gd name="connsiteY8" fmla="*/ 484055 h 648879"/>
              <a:gd name="connsiteX9" fmla="*/ 305435 w 622195"/>
              <a:gd name="connsiteY9" fmla="*/ 534061 h 648879"/>
              <a:gd name="connsiteX10" fmla="*/ 403066 w 622195"/>
              <a:gd name="connsiteY10" fmla="*/ 541205 h 648879"/>
              <a:gd name="connsiteX11" fmla="*/ 519747 w 622195"/>
              <a:gd name="connsiteY11" fmla="*/ 605499 h 648879"/>
              <a:gd name="connsiteX12" fmla="*/ 572135 w 622195"/>
              <a:gd name="connsiteY12" fmla="*/ 648361 h 648879"/>
              <a:gd name="connsiteX13" fmla="*/ 622141 w 622195"/>
              <a:gd name="connsiteY13" fmla="*/ 622167 h 648879"/>
              <a:gd name="connsiteX14" fmla="*/ 581660 w 622195"/>
              <a:gd name="connsiteY14" fmla="*/ 524536 h 648879"/>
              <a:gd name="connsiteX15" fmla="*/ 569754 w 622195"/>
              <a:gd name="connsiteY15" fmla="*/ 434049 h 648879"/>
              <a:gd name="connsiteX16" fmla="*/ 581660 w 622195"/>
              <a:gd name="connsiteY16" fmla="*/ 345942 h 648879"/>
              <a:gd name="connsiteX17" fmla="*/ 591185 w 622195"/>
              <a:gd name="connsiteY17" fmla="*/ 284030 h 648879"/>
              <a:gd name="connsiteX18" fmla="*/ 512604 w 622195"/>
              <a:gd name="connsiteY18" fmla="*/ 205449 h 648879"/>
              <a:gd name="connsiteX19" fmla="*/ 479266 w 622195"/>
              <a:gd name="connsiteY19" fmla="*/ 195924 h 648879"/>
              <a:gd name="connsiteX20" fmla="*/ 441166 w 622195"/>
              <a:gd name="connsiteY20" fmla="*/ 122105 h 648879"/>
              <a:gd name="connsiteX21" fmla="*/ 386397 w 622195"/>
              <a:gd name="connsiteY21" fmla="*/ 50667 h 648879"/>
              <a:gd name="connsiteX22" fmla="*/ 350679 w 622195"/>
              <a:gd name="connsiteY22" fmla="*/ 12567 h 648879"/>
              <a:gd name="connsiteX23" fmla="*/ 262572 w 622195"/>
              <a:gd name="connsiteY23" fmla="*/ 661 h 648879"/>
              <a:gd name="connsiteX24" fmla="*/ 245904 w 622195"/>
              <a:gd name="connsiteY24" fmla="*/ 29236 h 648879"/>
              <a:gd name="connsiteX25" fmla="*/ 214947 w 622195"/>
              <a:gd name="connsiteY25" fmla="*/ 5424 h 648879"/>
              <a:gd name="connsiteX26" fmla="*/ 162560 w 622195"/>
              <a:gd name="connsiteY26" fmla="*/ 29236 h 648879"/>
              <a:gd name="connsiteX27" fmla="*/ 176847 w 622195"/>
              <a:gd name="connsiteY27" fmla="*/ 64955 h 648879"/>
              <a:gd name="connsiteX28" fmla="*/ 181610 w 622195"/>
              <a:gd name="connsiteY28" fmla="*/ 181636 h 648879"/>
              <a:gd name="connsiteX29" fmla="*/ 136366 w 622195"/>
              <a:gd name="connsiteY29" fmla="*/ 179255 h 648879"/>
              <a:gd name="connsiteX30" fmla="*/ 103029 w 622195"/>
              <a:gd name="connsiteY30" fmla="*/ 112580 h 648879"/>
              <a:gd name="connsiteX31" fmla="*/ 103029 w 622195"/>
              <a:gd name="connsiteY31" fmla="*/ 76861 h 648879"/>
              <a:gd name="connsiteX32" fmla="*/ 57785 w 622195"/>
              <a:gd name="connsiteY32" fmla="*/ 48286 h 64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22195" h="648879">
                <a:moveTo>
                  <a:pt x="57785" y="48286"/>
                </a:moveTo>
                <a:cubicBezTo>
                  <a:pt x="47466" y="53842"/>
                  <a:pt x="50244" y="95912"/>
                  <a:pt x="41116" y="110199"/>
                </a:cubicBezTo>
                <a:cubicBezTo>
                  <a:pt x="31988" y="124486"/>
                  <a:pt x="8969" y="119724"/>
                  <a:pt x="3016" y="134011"/>
                </a:cubicBezTo>
                <a:cubicBezTo>
                  <a:pt x="-2937" y="148298"/>
                  <a:pt x="1031" y="177271"/>
                  <a:pt x="5397" y="195924"/>
                </a:cubicBezTo>
                <a:cubicBezTo>
                  <a:pt x="9763" y="214577"/>
                  <a:pt x="17304" y="230055"/>
                  <a:pt x="29210" y="245930"/>
                </a:cubicBezTo>
                <a:cubicBezTo>
                  <a:pt x="41116" y="261805"/>
                  <a:pt x="64135" y="272521"/>
                  <a:pt x="76835" y="291174"/>
                </a:cubicBezTo>
                <a:cubicBezTo>
                  <a:pt x="89535" y="309827"/>
                  <a:pt x="101044" y="342768"/>
                  <a:pt x="105410" y="357849"/>
                </a:cubicBezTo>
                <a:cubicBezTo>
                  <a:pt x="109776" y="372930"/>
                  <a:pt x="83185" y="360627"/>
                  <a:pt x="103029" y="381661"/>
                </a:cubicBezTo>
                <a:cubicBezTo>
                  <a:pt x="122873" y="402695"/>
                  <a:pt x="190738" y="458655"/>
                  <a:pt x="224472" y="484055"/>
                </a:cubicBezTo>
                <a:cubicBezTo>
                  <a:pt x="258206" y="509455"/>
                  <a:pt x="275669" y="524536"/>
                  <a:pt x="305435" y="534061"/>
                </a:cubicBezTo>
                <a:cubicBezTo>
                  <a:pt x="335201" y="543586"/>
                  <a:pt x="367347" y="529299"/>
                  <a:pt x="403066" y="541205"/>
                </a:cubicBezTo>
                <a:cubicBezTo>
                  <a:pt x="438785" y="553111"/>
                  <a:pt x="491569" y="587640"/>
                  <a:pt x="519747" y="605499"/>
                </a:cubicBezTo>
                <a:cubicBezTo>
                  <a:pt x="547925" y="623358"/>
                  <a:pt x="555069" y="645583"/>
                  <a:pt x="572135" y="648361"/>
                </a:cubicBezTo>
                <a:cubicBezTo>
                  <a:pt x="589201" y="651139"/>
                  <a:pt x="620554" y="642804"/>
                  <a:pt x="622141" y="622167"/>
                </a:cubicBezTo>
                <a:cubicBezTo>
                  <a:pt x="623728" y="601530"/>
                  <a:pt x="590391" y="555889"/>
                  <a:pt x="581660" y="524536"/>
                </a:cubicBezTo>
                <a:cubicBezTo>
                  <a:pt x="572929" y="493183"/>
                  <a:pt x="569754" y="463815"/>
                  <a:pt x="569754" y="434049"/>
                </a:cubicBezTo>
                <a:cubicBezTo>
                  <a:pt x="569754" y="404283"/>
                  <a:pt x="578088" y="370945"/>
                  <a:pt x="581660" y="345942"/>
                </a:cubicBezTo>
                <a:cubicBezTo>
                  <a:pt x="585232" y="320939"/>
                  <a:pt x="602694" y="307446"/>
                  <a:pt x="591185" y="284030"/>
                </a:cubicBezTo>
                <a:cubicBezTo>
                  <a:pt x="579676" y="260615"/>
                  <a:pt x="531257" y="220133"/>
                  <a:pt x="512604" y="205449"/>
                </a:cubicBezTo>
                <a:cubicBezTo>
                  <a:pt x="493951" y="190765"/>
                  <a:pt x="491172" y="209815"/>
                  <a:pt x="479266" y="195924"/>
                </a:cubicBezTo>
                <a:cubicBezTo>
                  <a:pt x="467360" y="182033"/>
                  <a:pt x="456644" y="146315"/>
                  <a:pt x="441166" y="122105"/>
                </a:cubicBezTo>
                <a:cubicBezTo>
                  <a:pt x="425688" y="97896"/>
                  <a:pt x="401478" y="68923"/>
                  <a:pt x="386397" y="50667"/>
                </a:cubicBezTo>
                <a:cubicBezTo>
                  <a:pt x="371316" y="32411"/>
                  <a:pt x="371316" y="20901"/>
                  <a:pt x="350679" y="12567"/>
                </a:cubicBezTo>
                <a:cubicBezTo>
                  <a:pt x="330042" y="4233"/>
                  <a:pt x="280034" y="-2117"/>
                  <a:pt x="262572" y="661"/>
                </a:cubicBezTo>
                <a:cubicBezTo>
                  <a:pt x="245110" y="3439"/>
                  <a:pt x="253841" y="28442"/>
                  <a:pt x="245904" y="29236"/>
                </a:cubicBezTo>
                <a:cubicBezTo>
                  <a:pt x="237967" y="30030"/>
                  <a:pt x="228838" y="5424"/>
                  <a:pt x="214947" y="5424"/>
                </a:cubicBezTo>
                <a:cubicBezTo>
                  <a:pt x="201056" y="5424"/>
                  <a:pt x="168910" y="19314"/>
                  <a:pt x="162560" y="29236"/>
                </a:cubicBezTo>
                <a:cubicBezTo>
                  <a:pt x="156210" y="39158"/>
                  <a:pt x="173672" y="39555"/>
                  <a:pt x="176847" y="64955"/>
                </a:cubicBezTo>
                <a:cubicBezTo>
                  <a:pt x="180022" y="90355"/>
                  <a:pt x="188357" y="162586"/>
                  <a:pt x="181610" y="181636"/>
                </a:cubicBezTo>
                <a:cubicBezTo>
                  <a:pt x="174863" y="200686"/>
                  <a:pt x="149463" y="190764"/>
                  <a:pt x="136366" y="179255"/>
                </a:cubicBezTo>
                <a:cubicBezTo>
                  <a:pt x="123269" y="167746"/>
                  <a:pt x="108585" y="129646"/>
                  <a:pt x="103029" y="112580"/>
                </a:cubicBezTo>
                <a:cubicBezTo>
                  <a:pt x="97473" y="95514"/>
                  <a:pt x="111760" y="87577"/>
                  <a:pt x="103029" y="76861"/>
                </a:cubicBezTo>
                <a:cubicBezTo>
                  <a:pt x="94298" y="66145"/>
                  <a:pt x="68104" y="42730"/>
                  <a:pt x="57785" y="48286"/>
                </a:cubicBezTo>
                <a:close/>
              </a:path>
            </a:pathLst>
          </a:custGeom>
          <a:solidFill>
            <a:srgbClr val="92D050">
              <a:alpha val="50000"/>
            </a:srgbClr>
          </a:solidFill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62" name="자유형 61"/>
          <p:cNvSpPr/>
          <p:nvPr/>
        </p:nvSpPr>
        <p:spPr>
          <a:xfrm>
            <a:off x="4273550" y="1344613"/>
            <a:ext cx="711200" cy="1155700"/>
          </a:xfrm>
          <a:custGeom>
            <a:avLst/>
            <a:gdLst>
              <a:gd name="connsiteX0" fmla="*/ 683185 w 758767"/>
              <a:gd name="connsiteY0" fmla="*/ 1108310 h 1194056"/>
              <a:gd name="connsiteX1" fmla="*/ 756210 w 758767"/>
              <a:gd name="connsiteY1" fmla="*/ 1089260 h 1194056"/>
              <a:gd name="connsiteX2" fmla="*/ 730810 w 758767"/>
              <a:gd name="connsiteY2" fmla="*/ 1032110 h 1194056"/>
              <a:gd name="connsiteX3" fmla="*/ 622860 w 758767"/>
              <a:gd name="connsiteY3" fmla="*/ 974960 h 1194056"/>
              <a:gd name="connsiteX4" fmla="*/ 619685 w 758767"/>
              <a:gd name="connsiteY4" fmla="*/ 914635 h 1194056"/>
              <a:gd name="connsiteX5" fmla="*/ 587935 w 758767"/>
              <a:gd name="connsiteY5" fmla="*/ 870185 h 1194056"/>
              <a:gd name="connsiteX6" fmla="*/ 565710 w 758767"/>
              <a:gd name="connsiteY6" fmla="*/ 819385 h 1194056"/>
              <a:gd name="connsiteX7" fmla="*/ 537135 w 758767"/>
              <a:gd name="connsiteY7" fmla="*/ 740010 h 1194056"/>
              <a:gd name="connsiteX8" fmla="*/ 540310 w 758767"/>
              <a:gd name="connsiteY8" fmla="*/ 686035 h 1194056"/>
              <a:gd name="connsiteX9" fmla="*/ 518085 w 758767"/>
              <a:gd name="connsiteY9" fmla="*/ 606660 h 1194056"/>
              <a:gd name="connsiteX10" fmla="*/ 524435 w 758767"/>
              <a:gd name="connsiteY10" fmla="*/ 587610 h 1194056"/>
              <a:gd name="connsiteX11" fmla="*/ 511735 w 758767"/>
              <a:gd name="connsiteY11" fmla="*/ 412985 h 1194056"/>
              <a:gd name="connsiteX12" fmla="*/ 464110 w 758767"/>
              <a:gd name="connsiteY12" fmla="*/ 336785 h 1194056"/>
              <a:gd name="connsiteX13" fmla="*/ 448235 w 758767"/>
              <a:gd name="connsiteY13" fmla="*/ 260585 h 1194056"/>
              <a:gd name="connsiteX14" fmla="*/ 391085 w 758767"/>
              <a:gd name="connsiteY14" fmla="*/ 197085 h 1194056"/>
              <a:gd name="connsiteX15" fmla="*/ 378385 w 758767"/>
              <a:gd name="connsiteY15" fmla="*/ 108185 h 1194056"/>
              <a:gd name="connsiteX16" fmla="*/ 302185 w 758767"/>
              <a:gd name="connsiteY16" fmla="*/ 44685 h 1194056"/>
              <a:gd name="connsiteX17" fmla="*/ 232335 w 758767"/>
              <a:gd name="connsiteY17" fmla="*/ 235 h 1194056"/>
              <a:gd name="connsiteX18" fmla="*/ 178360 w 758767"/>
              <a:gd name="connsiteY18" fmla="*/ 63735 h 1194056"/>
              <a:gd name="connsiteX19" fmla="*/ 222810 w 758767"/>
              <a:gd name="connsiteY19" fmla="*/ 181210 h 1194056"/>
              <a:gd name="connsiteX20" fmla="*/ 156135 w 758767"/>
              <a:gd name="connsiteY20" fmla="*/ 124060 h 1194056"/>
              <a:gd name="connsiteX21" fmla="*/ 83110 w 758767"/>
              <a:gd name="connsiteY21" fmla="*/ 70085 h 1194056"/>
              <a:gd name="connsiteX22" fmla="*/ 25960 w 758767"/>
              <a:gd name="connsiteY22" fmla="*/ 73260 h 1194056"/>
              <a:gd name="connsiteX23" fmla="*/ 560 w 758767"/>
              <a:gd name="connsiteY23" fmla="*/ 133585 h 1194056"/>
              <a:gd name="connsiteX24" fmla="*/ 48185 w 758767"/>
              <a:gd name="connsiteY24" fmla="*/ 181210 h 1194056"/>
              <a:gd name="connsiteX25" fmla="*/ 105335 w 758767"/>
              <a:gd name="connsiteY25" fmla="*/ 241535 h 1194056"/>
              <a:gd name="connsiteX26" fmla="*/ 130735 w 758767"/>
              <a:gd name="connsiteY26" fmla="*/ 314560 h 1194056"/>
              <a:gd name="connsiteX27" fmla="*/ 181535 w 758767"/>
              <a:gd name="connsiteY27" fmla="*/ 343135 h 1194056"/>
              <a:gd name="connsiteX28" fmla="*/ 245035 w 758767"/>
              <a:gd name="connsiteY28" fmla="*/ 400285 h 1194056"/>
              <a:gd name="connsiteX29" fmla="*/ 245035 w 758767"/>
              <a:gd name="connsiteY29" fmla="*/ 482835 h 1194056"/>
              <a:gd name="connsiteX30" fmla="*/ 225985 w 758767"/>
              <a:gd name="connsiteY30" fmla="*/ 562210 h 1194056"/>
              <a:gd name="connsiteX31" fmla="*/ 251385 w 758767"/>
              <a:gd name="connsiteY31" fmla="*/ 673335 h 1194056"/>
              <a:gd name="connsiteX32" fmla="*/ 283135 w 758767"/>
              <a:gd name="connsiteY32" fmla="*/ 740010 h 1194056"/>
              <a:gd name="connsiteX33" fmla="*/ 292660 w 758767"/>
              <a:gd name="connsiteY33" fmla="*/ 813035 h 1194056"/>
              <a:gd name="connsiteX34" fmla="*/ 302185 w 758767"/>
              <a:gd name="connsiteY34" fmla="*/ 870185 h 1194056"/>
              <a:gd name="connsiteX35" fmla="*/ 368860 w 758767"/>
              <a:gd name="connsiteY35" fmla="*/ 927335 h 1194056"/>
              <a:gd name="connsiteX36" fmla="*/ 403785 w 758767"/>
              <a:gd name="connsiteY36" fmla="*/ 990835 h 1194056"/>
              <a:gd name="connsiteX37" fmla="*/ 464110 w 758767"/>
              <a:gd name="connsiteY37" fmla="*/ 1054335 h 1194056"/>
              <a:gd name="connsiteX38" fmla="*/ 435535 w 758767"/>
              <a:gd name="connsiteY38" fmla="*/ 1162285 h 1194056"/>
              <a:gd name="connsiteX39" fmla="*/ 473635 w 758767"/>
              <a:gd name="connsiteY39" fmla="*/ 1194035 h 1194056"/>
              <a:gd name="connsiteX40" fmla="*/ 549835 w 758767"/>
              <a:gd name="connsiteY40" fmla="*/ 1159110 h 1194056"/>
              <a:gd name="connsiteX41" fmla="*/ 594285 w 758767"/>
              <a:gd name="connsiteY41" fmla="*/ 1136885 h 1194056"/>
              <a:gd name="connsiteX42" fmla="*/ 683185 w 758767"/>
              <a:gd name="connsiteY42" fmla="*/ 1108310 h 119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758767" h="1194056">
                <a:moveTo>
                  <a:pt x="683185" y="1108310"/>
                </a:moveTo>
                <a:cubicBezTo>
                  <a:pt x="710172" y="1100373"/>
                  <a:pt x="748273" y="1101960"/>
                  <a:pt x="756210" y="1089260"/>
                </a:cubicBezTo>
                <a:cubicBezTo>
                  <a:pt x="764147" y="1076560"/>
                  <a:pt x="753035" y="1051160"/>
                  <a:pt x="730810" y="1032110"/>
                </a:cubicBezTo>
                <a:cubicBezTo>
                  <a:pt x="708585" y="1013060"/>
                  <a:pt x="641381" y="994539"/>
                  <a:pt x="622860" y="974960"/>
                </a:cubicBezTo>
                <a:cubicBezTo>
                  <a:pt x="604339" y="955381"/>
                  <a:pt x="625506" y="932097"/>
                  <a:pt x="619685" y="914635"/>
                </a:cubicBezTo>
                <a:cubicBezTo>
                  <a:pt x="613864" y="897173"/>
                  <a:pt x="596931" y="886060"/>
                  <a:pt x="587935" y="870185"/>
                </a:cubicBezTo>
                <a:cubicBezTo>
                  <a:pt x="578939" y="854310"/>
                  <a:pt x="574177" y="841081"/>
                  <a:pt x="565710" y="819385"/>
                </a:cubicBezTo>
                <a:cubicBezTo>
                  <a:pt x="557243" y="797689"/>
                  <a:pt x="541368" y="762235"/>
                  <a:pt x="537135" y="740010"/>
                </a:cubicBezTo>
                <a:cubicBezTo>
                  <a:pt x="532902" y="717785"/>
                  <a:pt x="543485" y="708260"/>
                  <a:pt x="540310" y="686035"/>
                </a:cubicBezTo>
                <a:cubicBezTo>
                  <a:pt x="537135" y="663810"/>
                  <a:pt x="520731" y="623064"/>
                  <a:pt x="518085" y="606660"/>
                </a:cubicBezTo>
                <a:cubicBezTo>
                  <a:pt x="515439" y="590256"/>
                  <a:pt x="525493" y="619889"/>
                  <a:pt x="524435" y="587610"/>
                </a:cubicBezTo>
                <a:cubicBezTo>
                  <a:pt x="523377" y="555331"/>
                  <a:pt x="521789" y="454789"/>
                  <a:pt x="511735" y="412985"/>
                </a:cubicBezTo>
                <a:cubicBezTo>
                  <a:pt x="501681" y="371181"/>
                  <a:pt x="474693" y="362185"/>
                  <a:pt x="464110" y="336785"/>
                </a:cubicBezTo>
                <a:cubicBezTo>
                  <a:pt x="453527" y="311385"/>
                  <a:pt x="460406" y="283868"/>
                  <a:pt x="448235" y="260585"/>
                </a:cubicBezTo>
                <a:cubicBezTo>
                  <a:pt x="436064" y="237302"/>
                  <a:pt x="402727" y="222485"/>
                  <a:pt x="391085" y="197085"/>
                </a:cubicBezTo>
                <a:cubicBezTo>
                  <a:pt x="379443" y="171685"/>
                  <a:pt x="393202" y="133585"/>
                  <a:pt x="378385" y="108185"/>
                </a:cubicBezTo>
                <a:cubicBezTo>
                  <a:pt x="363568" y="82785"/>
                  <a:pt x="326527" y="62677"/>
                  <a:pt x="302185" y="44685"/>
                </a:cubicBezTo>
                <a:cubicBezTo>
                  <a:pt x="277843" y="26693"/>
                  <a:pt x="252972" y="-2940"/>
                  <a:pt x="232335" y="235"/>
                </a:cubicBezTo>
                <a:cubicBezTo>
                  <a:pt x="211697" y="3410"/>
                  <a:pt x="179947" y="33573"/>
                  <a:pt x="178360" y="63735"/>
                </a:cubicBezTo>
                <a:cubicBezTo>
                  <a:pt x="176773" y="93897"/>
                  <a:pt x="226514" y="171156"/>
                  <a:pt x="222810" y="181210"/>
                </a:cubicBezTo>
                <a:cubicBezTo>
                  <a:pt x="219106" y="191264"/>
                  <a:pt x="179418" y="142581"/>
                  <a:pt x="156135" y="124060"/>
                </a:cubicBezTo>
                <a:cubicBezTo>
                  <a:pt x="132852" y="105539"/>
                  <a:pt x="104806" y="78552"/>
                  <a:pt x="83110" y="70085"/>
                </a:cubicBezTo>
                <a:cubicBezTo>
                  <a:pt x="61414" y="61618"/>
                  <a:pt x="39718" y="62677"/>
                  <a:pt x="25960" y="73260"/>
                </a:cubicBezTo>
                <a:cubicBezTo>
                  <a:pt x="12202" y="83843"/>
                  <a:pt x="-3144" y="115593"/>
                  <a:pt x="560" y="133585"/>
                </a:cubicBezTo>
                <a:cubicBezTo>
                  <a:pt x="4264" y="151577"/>
                  <a:pt x="30723" y="163218"/>
                  <a:pt x="48185" y="181210"/>
                </a:cubicBezTo>
                <a:cubicBezTo>
                  <a:pt x="65647" y="199202"/>
                  <a:pt x="91577" y="219310"/>
                  <a:pt x="105335" y="241535"/>
                </a:cubicBezTo>
                <a:cubicBezTo>
                  <a:pt x="119093" y="263760"/>
                  <a:pt x="118035" y="297627"/>
                  <a:pt x="130735" y="314560"/>
                </a:cubicBezTo>
                <a:cubicBezTo>
                  <a:pt x="143435" y="331493"/>
                  <a:pt x="162485" y="328847"/>
                  <a:pt x="181535" y="343135"/>
                </a:cubicBezTo>
                <a:cubicBezTo>
                  <a:pt x="200585" y="357422"/>
                  <a:pt x="234452" y="377002"/>
                  <a:pt x="245035" y="400285"/>
                </a:cubicBezTo>
                <a:cubicBezTo>
                  <a:pt x="255618" y="423568"/>
                  <a:pt x="248210" y="455847"/>
                  <a:pt x="245035" y="482835"/>
                </a:cubicBezTo>
                <a:cubicBezTo>
                  <a:pt x="241860" y="509823"/>
                  <a:pt x="224927" y="530460"/>
                  <a:pt x="225985" y="562210"/>
                </a:cubicBezTo>
                <a:cubicBezTo>
                  <a:pt x="227043" y="593960"/>
                  <a:pt x="241860" y="643702"/>
                  <a:pt x="251385" y="673335"/>
                </a:cubicBezTo>
                <a:cubicBezTo>
                  <a:pt x="260910" y="702968"/>
                  <a:pt x="276256" y="716727"/>
                  <a:pt x="283135" y="740010"/>
                </a:cubicBezTo>
                <a:cubicBezTo>
                  <a:pt x="290014" y="763293"/>
                  <a:pt x="289485" y="791339"/>
                  <a:pt x="292660" y="813035"/>
                </a:cubicBezTo>
                <a:cubicBezTo>
                  <a:pt x="295835" y="834731"/>
                  <a:pt x="289485" y="851135"/>
                  <a:pt x="302185" y="870185"/>
                </a:cubicBezTo>
                <a:cubicBezTo>
                  <a:pt x="314885" y="889235"/>
                  <a:pt x="351927" y="907227"/>
                  <a:pt x="368860" y="927335"/>
                </a:cubicBezTo>
                <a:cubicBezTo>
                  <a:pt x="385793" y="947443"/>
                  <a:pt x="387910" y="969668"/>
                  <a:pt x="403785" y="990835"/>
                </a:cubicBezTo>
                <a:cubicBezTo>
                  <a:pt x="419660" y="1012002"/>
                  <a:pt x="458818" y="1025760"/>
                  <a:pt x="464110" y="1054335"/>
                </a:cubicBezTo>
                <a:cubicBezTo>
                  <a:pt x="469402" y="1082910"/>
                  <a:pt x="433947" y="1139002"/>
                  <a:pt x="435535" y="1162285"/>
                </a:cubicBezTo>
                <a:cubicBezTo>
                  <a:pt x="437122" y="1185568"/>
                  <a:pt x="454585" y="1194564"/>
                  <a:pt x="473635" y="1194035"/>
                </a:cubicBezTo>
                <a:cubicBezTo>
                  <a:pt x="492685" y="1193506"/>
                  <a:pt x="529727" y="1168635"/>
                  <a:pt x="549835" y="1159110"/>
                </a:cubicBezTo>
                <a:cubicBezTo>
                  <a:pt x="569943" y="1149585"/>
                  <a:pt x="567827" y="1145352"/>
                  <a:pt x="594285" y="1136885"/>
                </a:cubicBezTo>
                <a:cubicBezTo>
                  <a:pt x="620743" y="1128418"/>
                  <a:pt x="656198" y="1116247"/>
                  <a:pt x="683185" y="1108310"/>
                </a:cubicBezTo>
                <a:close/>
              </a:path>
            </a:pathLst>
          </a:custGeom>
          <a:solidFill>
            <a:srgbClr val="FFFF00">
              <a:alpha val="50000"/>
            </a:srgbClr>
          </a:solidFill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/>
          </a:p>
        </p:txBody>
      </p:sp>
      <p:sp>
        <p:nvSpPr>
          <p:cNvPr id="63" name="사각형 설명선 62"/>
          <p:cNvSpPr/>
          <p:nvPr/>
        </p:nvSpPr>
        <p:spPr>
          <a:xfrm>
            <a:off x="4773613" y="1555750"/>
            <a:ext cx="1420812" cy="441325"/>
          </a:xfrm>
          <a:prstGeom prst="wedgeRectCallout">
            <a:avLst>
              <a:gd name="adj1" fmla="val -66392"/>
              <a:gd name="adj2" fmla="val -28889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err="1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Raemian</a:t>
            </a: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 APT</a:t>
            </a: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(Casualty : 3)</a:t>
            </a:r>
          </a:p>
        </p:txBody>
      </p:sp>
      <p:sp>
        <p:nvSpPr>
          <p:cNvPr id="64" name="사각형 설명선 63"/>
          <p:cNvSpPr/>
          <p:nvPr/>
        </p:nvSpPr>
        <p:spPr>
          <a:xfrm>
            <a:off x="2855913" y="458788"/>
            <a:ext cx="1557337" cy="441325"/>
          </a:xfrm>
          <a:prstGeom prst="wedgeRectCallout">
            <a:avLst>
              <a:gd name="adj1" fmla="val 33273"/>
              <a:gd name="adj2" fmla="val 255112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Lim </a:t>
            </a:r>
            <a:r>
              <a:rPr kumimoji="0" lang="en-US" altLang="ko-KR" sz="1200" b="1" dirty="0" err="1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Kwang</a:t>
            </a: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 APT</a:t>
            </a: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(Casualty : 1)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2578100" y="2825750"/>
            <a:ext cx="1279525" cy="4191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Bo </a:t>
            </a:r>
            <a:r>
              <a:rPr kumimoji="0" lang="en-US" altLang="ko-KR" sz="1200" b="1" dirty="0" err="1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Doek</a:t>
            </a: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 Temple</a:t>
            </a:r>
            <a:b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</a:br>
            <a:r>
              <a:rPr kumimoji="0" lang="en-US" altLang="ko-KR" sz="1200" b="1" dirty="0">
                <a:solidFill>
                  <a:schemeClr val="tx1"/>
                </a:solidFill>
                <a:latin typeface="+mj-lt"/>
                <a:ea typeface="휴먼둥근헤드라인" pitchFamily="18" charset="-127"/>
                <a:cs typeface="Arial" pitchFamily="34" charset="0"/>
              </a:rPr>
              <a:t>(Casualty : 1)</a:t>
            </a:r>
            <a:endParaRPr kumimoji="0" lang="ko-KR" altLang="en-US" sz="1200" b="1" dirty="0">
              <a:solidFill>
                <a:schemeClr val="tx1"/>
              </a:solidFill>
              <a:latin typeface="+mj-lt"/>
              <a:ea typeface="휴먼둥근헤드라인" pitchFamily="18" charset="-127"/>
              <a:cs typeface="Arial" pitchFamily="34" charset="0"/>
            </a:endParaRPr>
          </a:p>
        </p:txBody>
      </p:sp>
      <p:sp>
        <p:nvSpPr>
          <p:cNvPr id="16403" name="TextBox 4"/>
          <p:cNvSpPr txBox="1">
            <a:spLocks noChangeArrowheads="1"/>
          </p:cNvSpPr>
          <p:nvPr/>
        </p:nvSpPr>
        <p:spPr bwMode="auto">
          <a:xfrm>
            <a:off x="820738" y="6251575"/>
            <a:ext cx="7899400" cy="5080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151</a:t>
            </a:r>
            <a:r>
              <a:rPr kumimoji="0" lang="en-US" altLang="ko-KR" sz="1800" b="1"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 landslides, </a:t>
            </a: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33</a:t>
            </a:r>
            <a:r>
              <a:rPr kumimoji="0" lang="ko-KR" altLang="en-US" sz="1800" b="1">
                <a:solidFill>
                  <a:srgbClr val="FF0000"/>
                </a:solidFill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 </a:t>
            </a:r>
            <a:r>
              <a:rPr kumimoji="0" lang="en-US" altLang="ko-KR" sz="1800" b="1"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debris flows, </a:t>
            </a:r>
            <a:r>
              <a:rPr kumimoji="0" lang="en-US" altLang="ko-KR" sz="1800" b="1">
                <a:solidFill>
                  <a:srgbClr val="C00000"/>
                </a:solidFill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16 </a:t>
            </a:r>
            <a:r>
              <a:rPr kumimoji="0" lang="en-US" altLang="ko-KR" sz="1800" b="1">
                <a:latin typeface="Arial" panose="020B0604020202020204" pitchFamily="34" charset="0"/>
                <a:ea typeface="휴먼둥근헤드라인" panose="02030504000101010101" pitchFamily="18" charset="-127"/>
                <a:cs typeface="Arial" panose="020B0604020202020204" pitchFamily="34" charset="0"/>
              </a:rPr>
              <a:t>casualties</a:t>
            </a:r>
            <a:endParaRPr kumimoji="0" lang="ko-KR" altLang="en-US" sz="1800" b="1">
              <a:latin typeface="Arial" panose="020B0604020202020204" pitchFamily="34" charset="0"/>
              <a:ea typeface="휴먼둥근헤드라인" panose="02030504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26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904764"/>
            <a:ext cx="6354607" cy="447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직사각형 7"/>
          <p:cNvSpPr>
            <a:spLocks noChangeArrowheads="1"/>
          </p:cNvSpPr>
          <p:nvPr/>
        </p:nvSpPr>
        <p:spPr bwMode="auto">
          <a:xfrm>
            <a:off x="301030" y="5419760"/>
            <a:ext cx="8699462" cy="10772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ko-KR" sz="1800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The</a:t>
            </a:r>
            <a:r>
              <a:rPr lang="en-US" altLang="ko-KR" sz="1800" b="1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accumulated rainfall of 24-h </a:t>
            </a:r>
            <a:r>
              <a:rPr lang="en-US" altLang="ko-KR" sz="1800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was </a:t>
            </a:r>
            <a:r>
              <a:rPr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424.5 mm</a:t>
            </a:r>
            <a:r>
              <a:rPr lang="en-US" altLang="ko-KR" sz="1800" b="1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,</a:t>
            </a:r>
            <a:r>
              <a:rPr lang="en-US" altLang="ko-KR" sz="1800" b="1" dirty="0">
                <a:solidFill>
                  <a:srgbClr val="0070C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which is very heavy rainfall.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endParaRPr lang="en-US" altLang="ko-KR" sz="1000" b="1" dirty="0">
              <a:solidFill>
                <a:srgbClr val="0070C0"/>
              </a:solidFill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2) The </a:t>
            </a:r>
            <a:r>
              <a:rPr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1-h rainfall </a:t>
            </a:r>
            <a:r>
              <a:rPr lang="en-US" altLang="ko-KR" sz="1800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between 7:40 and 8:40 am was the most severe, corresponding to </a:t>
            </a:r>
            <a:r>
              <a:rPr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return period of &gt; 120 years</a:t>
            </a:r>
            <a:r>
              <a:rPr lang="en-US" altLang="ko-KR" sz="1800" b="1" dirty="0"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.</a:t>
            </a:r>
            <a:endParaRPr lang="ko-KR" altLang="en-US" sz="1800" b="1" dirty="0"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1"/>
          <p:cNvSpPr>
            <a:spLocks noChangeArrowheads="1"/>
          </p:cNvSpPr>
          <p:nvPr/>
        </p:nvSpPr>
        <p:spPr bwMode="auto">
          <a:xfrm>
            <a:off x="5196880" y="6310447"/>
            <a:ext cx="348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r>
              <a:rPr lang="en-US" altLang="ko-KR" sz="1800" b="1" i="1">
                <a:ea typeface="굴림" panose="020B0600000101010101" pitchFamily="50" charset="-127"/>
              </a:rPr>
              <a:t>(Jeong et al., 2015, Landslide)</a:t>
            </a:r>
            <a:endParaRPr lang="ko-KR" altLang="en-US" sz="1800">
              <a:ea typeface="굴림" panose="020B0600000101010101" pitchFamily="50" charset="-127"/>
            </a:endParaRP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306813" y="312067"/>
            <a:ext cx="8296520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rgbClr val="011645"/>
              </a:contourClr>
            </a:sp3d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457200" indent="-4572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/>
            </a:pPr>
            <a:r>
              <a:rPr lang="en-US" altLang="ko-KR" sz="2800" b="1" spc="-98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Rainfall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42343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 bwMode="auto">
          <a:xfrm>
            <a:off x="376238" y="1988840"/>
            <a:ext cx="3881437" cy="399276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rIns="0" anchor="ctr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solidFill>
                  <a:srgbClr val="0000CC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Topography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Slope, slope direction</a:t>
            </a:r>
            <a:endParaRPr lang="en-US" altLang="ko-KR" sz="1600" dirty="0">
              <a:solidFill>
                <a:srgbClr val="4F81BD">
                  <a:lumMod val="75000"/>
                </a:srgb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Hydrology</a:t>
            </a: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Precipitation data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Spatial data : Soil and forestry</a:t>
            </a:r>
            <a:endParaRPr lang="en-US" altLang="ko-KR" sz="16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4878388" y="1988840"/>
            <a:ext cx="3889375" cy="3992764"/>
          </a:xfrm>
          <a:prstGeom prst="rect">
            <a:avLst/>
          </a:prstGeom>
          <a:ln>
            <a:solidFill>
              <a:srgbClr val="FFCC66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rIns="0" anchor="ctr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solidFill>
                  <a:prstClr val="black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Geotechnology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sz="1600" dirty="0">
                <a:solidFill>
                  <a:srgbClr val="F79646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Unsaturated soil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Infiltration : </a:t>
            </a:r>
            <a:r>
              <a:rPr lang="en-US" altLang="ko-KR" sz="1600" dirty="0">
                <a:solidFill>
                  <a:srgbClr val="F79646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Modified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G-A Model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Failure model</a:t>
            </a: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sz="16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Infinite slope model</a:t>
            </a:r>
          </a:p>
        </p:txBody>
      </p:sp>
      <p:sp>
        <p:nvSpPr>
          <p:cNvPr id="56" name="모서리가 둥근 직사각형 55"/>
          <p:cNvSpPr/>
          <p:nvPr/>
        </p:nvSpPr>
        <p:spPr bwMode="auto">
          <a:xfrm>
            <a:off x="376238" y="1701503"/>
            <a:ext cx="3900487" cy="3603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dirty="0"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3D Spatial Data</a:t>
            </a:r>
            <a:endParaRPr lang="ko-KR" altLang="en-US" dirty="0"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 bwMode="auto">
          <a:xfrm>
            <a:off x="4859338" y="1701503"/>
            <a:ext cx="3911600" cy="360362"/>
          </a:xfrm>
          <a:prstGeom prst="roundRect">
            <a:avLst/>
          </a:prstGeom>
          <a:solidFill>
            <a:srgbClr val="FFCC66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dirty="0">
                <a:solidFill>
                  <a:srgbClr val="1401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Physical Model</a:t>
            </a:r>
            <a:endParaRPr lang="ko-KR" altLang="en-US" dirty="0">
              <a:solidFill>
                <a:srgbClr val="14019D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8" name="십자형 57"/>
          <p:cNvSpPr/>
          <p:nvPr/>
        </p:nvSpPr>
        <p:spPr bwMode="auto">
          <a:xfrm>
            <a:off x="4356100" y="3933528"/>
            <a:ext cx="430213" cy="431800"/>
          </a:xfrm>
          <a:prstGeom prst="plus">
            <a:avLst>
              <a:gd name="adj" fmla="val 35582"/>
            </a:avLst>
          </a:prstGeom>
          <a:solidFill>
            <a:srgbClr val="85CBFF"/>
          </a:solidFill>
          <a:ln w="12700">
            <a:solidFill>
              <a:srgbClr val="85CB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900" dirty="0">
              <a:solidFill>
                <a:prstClr val="black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59" name="Picture 10" descr="http://www.innovativegis.com/basis/mapanalysis/Topic27/Topic27_files/image0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9"/>
          <a:stretch>
            <a:fillRect/>
          </a:stretch>
        </p:blipFill>
        <p:spPr bwMode="auto">
          <a:xfrm>
            <a:off x="395288" y="2061865"/>
            <a:ext cx="3744912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277765"/>
            <a:ext cx="352742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58503" y="440668"/>
            <a:ext cx="3680303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Result and discussion</a:t>
            </a:r>
            <a:endParaRPr lang="en-US" altLang="ko-KR" sz="28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34925" y="877590"/>
            <a:ext cx="91440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171450" indent="-171450" latinLnBrk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587750" algn="l"/>
              </a:tabLst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587750" algn="l"/>
              </a:tabLst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587750" algn="l"/>
              </a:tabLst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587750" algn="l"/>
              </a:tabLst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587750" algn="l"/>
              </a:tabLst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87750" algn="l"/>
              </a:tabLst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87750" algn="l"/>
              </a:tabLst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87750" algn="l"/>
              </a:tabLst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87750" algn="l"/>
              </a:tabLst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en-US" altLang="ko-KR" sz="2800" b="1" dirty="0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Regional scale analysis</a:t>
            </a:r>
            <a:endParaRPr kumimoji="0" lang="en-US" altLang="ko-KR" sz="28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6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그룹 23"/>
          <p:cNvGrpSpPr>
            <a:grpSpLocks/>
          </p:cNvGrpSpPr>
          <p:nvPr/>
        </p:nvGrpSpPr>
        <p:grpSpPr bwMode="auto">
          <a:xfrm>
            <a:off x="247650" y="2351088"/>
            <a:ext cx="5718175" cy="3959225"/>
            <a:chOff x="247875" y="2351088"/>
            <a:chExt cx="5718440" cy="3959677"/>
          </a:xfrm>
        </p:grpSpPr>
        <p:pic>
          <p:nvPicPr>
            <p:cNvPr id="43025" name="Picture 3" descr="C:\Documents and Settings\Administrator\My Documents\네이트온 받은 파일\우면산전체_11_13_1.t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1" t="4800" r="6058" b="4147"/>
            <a:stretch>
              <a:fillRect/>
            </a:stretch>
          </p:blipFill>
          <p:spPr bwMode="auto">
            <a:xfrm>
              <a:off x="247875" y="2355298"/>
              <a:ext cx="5718440" cy="3955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43026" name="그림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" t="1773" b="-2"/>
            <a:stretch>
              <a:fillRect/>
            </a:stretch>
          </p:blipFill>
          <p:spPr bwMode="auto">
            <a:xfrm>
              <a:off x="249474" y="2351088"/>
              <a:ext cx="5716841" cy="3936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타원 34"/>
            <p:cNvSpPr/>
            <p:nvPr/>
          </p:nvSpPr>
          <p:spPr>
            <a:xfrm>
              <a:off x="2970564" y="3940356"/>
              <a:ext cx="53978" cy="5398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011" name="그룹 3"/>
          <p:cNvGrpSpPr>
            <a:grpSpLocks/>
          </p:cNvGrpSpPr>
          <p:nvPr/>
        </p:nvGrpSpPr>
        <p:grpSpPr bwMode="auto">
          <a:xfrm>
            <a:off x="2628900" y="2351088"/>
            <a:ext cx="3533775" cy="3957637"/>
            <a:chOff x="-20790" y="-15458"/>
            <a:chExt cx="2032470" cy="2321490"/>
          </a:xfrm>
        </p:grpSpPr>
        <p:sp>
          <p:nvSpPr>
            <p:cNvPr id="5" name="직사각형 4"/>
            <p:cNvSpPr/>
            <p:nvPr/>
          </p:nvSpPr>
          <p:spPr>
            <a:xfrm rot="19731603">
              <a:off x="-20790" y="310445"/>
              <a:ext cx="469418" cy="565334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prstDash val="sysDash"/>
            </a:ln>
            <a:effectLst>
              <a:glow rad="25400">
                <a:schemeClr val="tx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 flipV="1">
              <a:off x="268872" y="-15458"/>
              <a:ext cx="1742808" cy="24283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prstDash val="sysDash"/>
            </a:ln>
            <a:effectLst>
              <a:glow rad="25400">
                <a:schemeClr val="tx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186051" y="958851"/>
              <a:ext cx="1763005" cy="134718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prstDash val="sysDash"/>
            </a:ln>
            <a:effectLst>
              <a:glow rad="25400">
                <a:schemeClr val="tx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13" name="TextBox 8"/>
          <p:cNvSpPr txBox="1">
            <a:spLocks noChangeArrowheads="1"/>
          </p:cNvSpPr>
          <p:nvPr/>
        </p:nvSpPr>
        <p:spPr bwMode="auto">
          <a:xfrm>
            <a:off x="323850" y="713402"/>
            <a:ext cx="865663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Test site located in </a:t>
            </a:r>
            <a:r>
              <a:rPr lang="en-US" altLang="ko-KR" sz="2000" b="1" dirty="0" err="1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Umyeonsan</a:t>
            </a:r>
            <a:r>
              <a:rPr lang="en-US" altLang="ko-KR" sz="2000" b="1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(Mt.)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Landslides in </a:t>
            </a:r>
            <a:r>
              <a:rPr lang="en-US" altLang="ko-KR" sz="2000" b="1" dirty="0" err="1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Ramian</a:t>
            </a:r>
            <a:r>
              <a:rPr lang="en-US" altLang="ko-KR" sz="2000" b="1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watershed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: </a:t>
            </a:r>
            <a:r>
              <a:rPr lang="en-US" altLang="ko-KR" sz="2000" b="1" dirty="0">
                <a:solidFill>
                  <a:srgbClr val="C00000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6</a:t>
            </a:r>
            <a:r>
              <a:rPr lang="en-US" altLang="ko-KR" sz="2000" dirty="0">
                <a:solidFill>
                  <a:srgbClr val="C00000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locations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Landslides in </a:t>
            </a:r>
            <a:r>
              <a:rPr lang="en-US" altLang="ko-KR" sz="2000" b="1" dirty="0" err="1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Dukwooam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watershed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: </a:t>
            </a:r>
            <a:r>
              <a:rPr lang="en-US" altLang="ko-KR" sz="2000" b="1" dirty="0">
                <a:solidFill>
                  <a:srgbClr val="C00000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4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locations</a:t>
            </a:r>
            <a:endParaRPr lang="ko-KR" altLang="en-US" sz="2000" dirty="0">
              <a:solidFill>
                <a:prstClr val="black"/>
              </a:solidFill>
              <a:latin typeface="Arial" panose="020B0604020202020204" pitchFamily="34" charset="0"/>
              <a:ea typeface="-윤고딕330" charset="-127"/>
              <a:cs typeface="Arial" panose="020B0604020202020204" pitchFamily="34" charset="0"/>
            </a:endParaRPr>
          </a:p>
        </p:txBody>
      </p:sp>
      <p:pic>
        <p:nvPicPr>
          <p:cNvPr id="430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38" y="2351088"/>
            <a:ext cx="2798762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668344" y="2370251"/>
            <a:ext cx="1143690" cy="6267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Raemian</a:t>
            </a:r>
          </a:p>
          <a:p>
            <a:pPr algn="ctr">
              <a:defRPr/>
            </a:pPr>
            <a:r>
              <a:rPr lang="en-US" altLang="ko-KR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watershed</a:t>
            </a:r>
            <a:endParaRPr lang="ko-KR" altLang="en-US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4168" y="5661248"/>
            <a:ext cx="1476164" cy="6267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b="1" dirty="0" err="1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Dukwooam</a:t>
            </a:r>
            <a:r>
              <a:rPr lang="en-US" altLang="ko-KR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watershed</a:t>
            </a:r>
            <a:endParaRPr lang="ko-KR" altLang="en-US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8388350" y="2997200"/>
            <a:ext cx="71438" cy="14446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6403975" y="5419725"/>
            <a:ext cx="228600" cy="23653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357098" y="188640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Experimental tests and suction monitoring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23856" y="330533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3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6588125" y="1268760"/>
            <a:ext cx="2408238" cy="5040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/>
          <a:lstStyle/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Seismic Prospecting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In-Situ Permeability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SWCC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Borehole Shear Test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Direct Shear Test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SPT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  <a:defRPr/>
            </a:pPr>
            <a:endParaRPr lang="en-US" altLang="ko-KR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268760"/>
            <a:ext cx="6335713" cy="504056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8" name="직사각형 12"/>
          <p:cNvSpPr>
            <a:spLocks noChangeArrowheads="1"/>
          </p:cNvSpPr>
          <p:nvPr/>
        </p:nvSpPr>
        <p:spPr bwMode="auto">
          <a:xfrm>
            <a:off x="107950" y="1268760"/>
            <a:ext cx="6335713" cy="5040560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ko-KR" altLang="en-US" sz="2800" b="1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57098" y="303039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Site investigation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23856" y="434481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65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18703"/>
            <a:ext cx="8929688" cy="515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모서리가 둥근 직사각형 25"/>
          <p:cNvSpPr/>
          <p:nvPr/>
        </p:nvSpPr>
        <p:spPr bwMode="auto">
          <a:xfrm>
            <a:off x="4981575" y="1104416"/>
            <a:ext cx="1966913" cy="1250950"/>
          </a:xfrm>
          <a:prstGeom prst="roundRect">
            <a:avLst>
              <a:gd name="adj" fmla="val 6746"/>
            </a:avLst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endParaRPr lang="ko-KR" altLang="en-US" sz="2800" b="1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0" name="TextBox 26"/>
          <p:cNvSpPr txBox="1">
            <a:spLocks noChangeArrowheads="1"/>
          </p:cNvSpPr>
          <p:nvPr/>
        </p:nvSpPr>
        <p:spPr bwMode="auto">
          <a:xfrm>
            <a:off x="5435600" y="1177441"/>
            <a:ext cx="17287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Colluvial Soil</a:t>
            </a:r>
          </a:p>
        </p:txBody>
      </p:sp>
      <p:sp>
        <p:nvSpPr>
          <p:cNvPr id="45061" name="TextBox 27"/>
          <p:cNvSpPr txBox="1">
            <a:spLocks noChangeArrowheads="1"/>
          </p:cNvSpPr>
          <p:nvPr/>
        </p:nvSpPr>
        <p:spPr bwMode="auto">
          <a:xfrm>
            <a:off x="5435600" y="1464778"/>
            <a:ext cx="145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Weathered soil</a:t>
            </a:r>
          </a:p>
        </p:txBody>
      </p:sp>
      <p:sp>
        <p:nvSpPr>
          <p:cNvPr id="45062" name="TextBox 28"/>
          <p:cNvSpPr txBox="1">
            <a:spLocks noChangeArrowheads="1"/>
          </p:cNvSpPr>
          <p:nvPr/>
        </p:nvSpPr>
        <p:spPr bwMode="auto">
          <a:xfrm>
            <a:off x="5435600" y="2020403"/>
            <a:ext cx="960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Soft rock</a:t>
            </a:r>
          </a:p>
        </p:txBody>
      </p:sp>
      <p:sp>
        <p:nvSpPr>
          <p:cNvPr id="45063" name="TextBox 29"/>
          <p:cNvSpPr txBox="1">
            <a:spLocks noChangeArrowheads="1"/>
          </p:cNvSpPr>
          <p:nvPr/>
        </p:nvSpPr>
        <p:spPr bwMode="auto">
          <a:xfrm>
            <a:off x="5435600" y="1752116"/>
            <a:ext cx="1525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Weathered rock</a:t>
            </a:r>
          </a:p>
        </p:txBody>
      </p:sp>
      <p:sp>
        <p:nvSpPr>
          <p:cNvPr id="45064" name="TextBox 30"/>
          <p:cNvSpPr txBox="1">
            <a:spLocks noChangeArrowheads="1"/>
          </p:cNvSpPr>
          <p:nvPr/>
        </p:nvSpPr>
        <p:spPr bwMode="auto">
          <a:xfrm>
            <a:off x="2081213" y="2023578"/>
            <a:ext cx="86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NBH-12</a:t>
            </a:r>
          </a:p>
        </p:txBody>
      </p:sp>
      <p:sp>
        <p:nvSpPr>
          <p:cNvPr id="45065" name="TextBox 31"/>
          <p:cNvSpPr txBox="1">
            <a:spLocks noChangeArrowheads="1"/>
          </p:cNvSpPr>
          <p:nvPr/>
        </p:nvSpPr>
        <p:spPr bwMode="auto">
          <a:xfrm>
            <a:off x="1049338" y="2249003"/>
            <a:ext cx="865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NB-4</a:t>
            </a:r>
          </a:p>
        </p:txBody>
      </p:sp>
      <p:sp>
        <p:nvSpPr>
          <p:cNvPr id="33" name="자유형 32"/>
          <p:cNvSpPr/>
          <p:nvPr/>
        </p:nvSpPr>
        <p:spPr bwMode="auto">
          <a:xfrm>
            <a:off x="212725" y="4141303"/>
            <a:ext cx="4541838" cy="203200"/>
          </a:xfrm>
          <a:custGeom>
            <a:avLst/>
            <a:gdLst>
              <a:gd name="connsiteX0" fmla="*/ 4320540 w 4541520"/>
              <a:gd name="connsiteY0" fmla="*/ 228600 h 236220"/>
              <a:gd name="connsiteX1" fmla="*/ 4541520 w 4541520"/>
              <a:gd name="connsiteY1" fmla="*/ 7620 h 236220"/>
              <a:gd name="connsiteX2" fmla="*/ 0 w 4541520"/>
              <a:gd name="connsiteY2" fmla="*/ 0 h 236220"/>
              <a:gd name="connsiteX3" fmla="*/ 2423160 w 4541520"/>
              <a:gd name="connsiteY3" fmla="*/ 236220 h 236220"/>
              <a:gd name="connsiteX4" fmla="*/ 4320540 w 4541520"/>
              <a:gd name="connsiteY4" fmla="*/ 228600 h 23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1520" h="236220">
                <a:moveTo>
                  <a:pt x="4320540" y="228600"/>
                </a:moveTo>
                <a:lnTo>
                  <a:pt x="4541520" y="7620"/>
                </a:lnTo>
                <a:lnTo>
                  <a:pt x="0" y="0"/>
                </a:lnTo>
                <a:lnTo>
                  <a:pt x="2423160" y="236220"/>
                </a:lnTo>
                <a:lnTo>
                  <a:pt x="4320540" y="2286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endParaRPr lang="ko-KR" altLang="en-US" sz="2800" b="1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900113" y="5065228"/>
            <a:ext cx="431800" cy="720725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57098" y="202785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Typical soil profile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323856" y="330533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50825" y="6049032"/>
            <a:ext cx="867886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u="sng" dirty="0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The GCTS pressure plate apparatus (</a:t>
            </a:r>
            <a:r>
              <a:rPr lang="en-US" altLang="ko-KR" u="sng" dirty="0" err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Fredlund</a:t>
            </a:r>
            <a:r>
              <a:rPr lang="en-US" altLang="ko-KR" u="sng" dirty="0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and </a:t>
            </a:r>
            <a:r>
              <a:rPr lang="en-US" altLang="ko-KR" u="sng" dirty="0" err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Rahardjo</a:t>
            </a:r>
            <a:r>
              <a:rPr lang="en-US" altLang="ko-KR" u="sng" dirty="0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, 1993)</a:t>
            </a:r>
            <a:endParaRPr lang="en-US" altLang="ko-KR" sz="1050" u="sng" dirty="0">
              <a:solidFill>
                <a:prstClr val="black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46084" name="Group 21"/>
          <p:cNvGrpSpPr>
            <a:grpSpLocks/>
          </p:cNvGrpSpPr>
          <p:nvPr/>
        </p:nvGrpSpPr>
        <p:grpSpPr bwMode="auto">
          <a:xfrm>
            <a:off x="1119188" y="1484313"/>
            <a:ext cx="6913562" cy="3984625"/>
            <a:chOff x="705" y="1083"/>
            <a:chExt cx="4355" cy="2510"/>
          </a:xfrm>
        </p:grpSpPr>
        <p:pic>
          <p:nvPicPr>
            <p:cNvPr id="46086" name="Picture 16" descr="fig1_schemati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" y="1087"/>
              <a:ext cx="2586" cy="2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7" name="Picture 17" descr="EMB000007bc03f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7" y="1083"/>
              <a:ext cx="1763" cy="2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직사각형 7"/>
          <p:cNvSpPr/>
          <p:nvPr/>
        </p:nvSpPr>
        <p:spPr>
          <a:xfrm>
            <a:off x="357098" y="199091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Soil-water characteristic curve (SWCC)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23856" y="330533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462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번호 개체 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FDB8E4-B411-4572-9C0C-DABB09E7CCD1}" type="slidenum">
              <a:rPr lang="en-US" altLang="ko-KR" sz="110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100" smtClean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8132" name="그룹 10"/>
          <p:cNvGrpSpPr>
            <a:grpSpLocks/>
          </p:cNvGrpSpPr>
          <p:nvPr/>
        </p:nvGrpSpPr>
        <p:grpSpPr bwMode="auto">
          <a:xfrm>
            <a:off x="696913" y="981075"/>
            <a:ext cx="3621087" cy="2717800"/>
            <a:chOff x="3203848" y="1915529"/>
            <a:chExt cx="5852160" cy="4389120"/>
          </a:xfrm>
        </p:grpSpPr>
        <p:pic>
          <p:nvPicPr>
            <p:cNvPr id="48151" name="Picture 2" descr="C:\Users\Joongcheol\Dropbox\y12우면산추가조사\gwl\북측사면 지점사진\UM1\DSC01603L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915529"/>
              <a:ext cx="5852160" cy="4389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타원 30"/>
            <p:cNvSpPr/>
            <p:nvPr/>
          </p:nvSpPr>
          <p:spPr>
            <a:xfrm>
              <a:off x="7955361" y="4712568"/>
              <a:ext cx="233470" cy="228172"/>
            </a:xfrm>
            <a:prstGeom prst="ellipse">
              <a:avLst/>
            </a:prstGeom>
            <a:noFill/>
            <a:ln w="31750">
              <a:solidFill>
                <a:srgbClr val="0000CC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32" name="직선 화살표 연결선 31"/>
            <p:cNvCxnSpPr/>
            <p:nvPr/>
          </p:nvCxnSpPr>
          <p:spPr>
            <a:xfrm flipH="1">
              <a:off x="3491197" y="4125471"/>
              <a:ext cx="346357" cy="599915"/>
            </a:xfrm>
            <a:prstGeom prst="straightConnector1">
              <a:avLst/>
            </a:prstGeom>
            <a:ln w="22225">
              <a:solidFill>
                <a:srgbClr val="FF0000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33" name="그룹 11"/>
          <p:cNvGrpSpPr>
            <a:grpSpLocks/>
          </p:cNvGrpSpPr>
          <p:nvPr/>
        </p:nvGrpSpPr>
        <p:grpSpPr bwMode="auto">
          <a:xfrm>
            <a:off x="4787900" y="1016000"/>
            <a:ext cx="3621088" cy="2719388"/>
            <a:chOff x="4150356" y="44624"/>
            <a:chExt cx="3882543" cy="2911907"/>
          </a:xfrm>
        </p:grpSpPr>
        <p:cxnSp>
          <p:nvCxnSpPr>
            <p:cNvPr id="22" name="직선 연결선 21"/>
            <p:cNvCxnSpPr/>
            <p:nvPr/>
          </p:nvCxnSpPr>
          <p:spPr>
            <a:xfrm>
              <a:off x="5631203" y="2528159"/>
              <a:ext cx="285957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4819291" y="2533259"/>
              <a:ext cx="285957" cy="0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45" name="TextBox 23"/>
            <p:cNvSpPr txBox="1">
              <a:spLocks noChangeArrowheads="1"/>
            </p:cNvSpPr>
            <p:nvPr/>
          </p:nvSpPr>
          <p:spPr bwMode="auto">
            <a:xfrm>
              <a:off x="5103551" y="2440584"/>
              <a:ext cx="567054" cy="183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solidFill>
                    <a:prstClr val="black"/>
                  </a:solidFill>
                  <a:ea typeface="굴림" panose="020B0600000101010101" pitchFamily="50" charset="-127"/>
                </a:rPr>
                <a:t>매설 깊이</a:t>
              </a:r>
            </a:p>
          </p:txBody>
        </p:sp>
        <p:sp>
          <p:nvSpPr>
            <p:cNvPr id="48146" name="TextBox 24"/>
            <p:cNvSpPr txBox="1">
              <a:spLocks noChangeArrowheads="1"/>
            </p:cNvSpPr>
            <p:nvPr/>
          </p:nvSpPr>
          <p:spPr bwMode="auto">
            <a:xfrm>
              <a:off x="5917950" y="2433265"/>
              <a:ext cx="1038182" cy="183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ko-KR" altLang="en-US" sz="1200" b="1">
                  <a:solidFill>
                    <a:prstClr val="black"/>
                  </a:solidFill>
                  <a:ea typeface="굴림" panose="020B0600000101010101" pitchFamily="50" charset="-127"/>
                </a:rPr>
                <a:t>강우량</a:t>
              </a:r>
              <a:r>
                <a:rPr lang="en-US" altLang="ko-KR" sz="1200" b="1">
                  <a:solidFill>
                    <a:prstClr val="black"/>
                  </a:solidFill>
                  <a:ea typeface="굴림" panose="020B0600000101010101" pitchFamily="50" charset="-127"/>
                </a:rPr>
                <a:t>(mm/10min)</a:t>
              </a:r>
              <a:endParaRPr lang="ko-KR" altLang="en-US" sz="1200" b="1">
                <a:solidFill>
                  <a:prstClr val="black"/>
                </a:solidFill>
                <a:ea typeface="굴림" panose="020B0600000101010101" pitchFamily="50" charset="-127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7016731" y="2528159"/>
              <a:ext cx="285957" cy="0"/>
            </a:xfrm>
            <a:prstGeom prst="line">
              <a:avLst/>
            </a:prstGeom>
            <a:ln w="222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148" name="Picture 2" descr="C:\Users\Joongcheol\Dropbox\y12우면산추가조사\gwl\북측사면 지점사진\UM2\DSC01594L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0356" y="44624"/>
              <a:ext cx="3882543" cy="2911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타원 27"/>
            <p:cNvSpPr/>
            <p:nvPr/>
          </p:nvSpPr>
          <p:spPr>
            <a:xfrm>
              <a:off x="7583539" y="1373936"/>
              <a:ext cx="153191" cy="151290"/>
            </a:xfrm>
            <a:prstGeom prst="ellipse">
              <a:avLst/>
            </a:prstGeom>
            <a:noFill/>
            <a:ln w="31750">
              <a:solidFill>
                <a:srgbClr val="0000CC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 flipH="1" flipV="1">
              <a:off x="5152907" y="2194982"/>
              <a:ext cx="478296" cy="430071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34" name="그룹 12"/>
          <p:cNvGrpSpPr>
            <a:grpSpLocks/>
          </p:cNvGrpSpPr>
          <p:nvPr/>
        </p:nvGrpSpPr>
        <p:grpSpPr bwMode="auto">
          <a:xfrm>
            <a:off x="684213" y="3930650"/>
            <a:ext cx="3619500" cy="2717800"/>
            <a:chOff x="3184336" y="1946946"/>
            <a:chExt cx="5852160" cy="4389120"/>
          </a:xfrm>
        </p:grpSpPr>
        <p:grpSp>
          <p:nvGrpSpPr>
            <p:cNvPr id="48139" name="그룹 17"/>
            <p:cNvGrpSpPr>
              <a:grpSpLocks/>
            </p:cNvGrpSpPr>
            <p:nvPr/>
          </p:nvGrpSpPr>
          <p:grpSpPr bwMode="auto">
            <a:xfrm>
              <a:off x="3184336" y="1946946"/>
              <a:ext cx="5852160" cy="4389120"/>
              <a:chOff x="3184336" y="1946946"/>
              <a:chExt cx="5852160" cy="4389120"/>
            </a:xfrm>
          </p:grpSpPr>
          <p:pic>
            <p:nvPicPr>
              <p:cNvPr id="48141" name="Picture 3" descr="C:\Users\Joongcheol\Dropbox\y12우면산추가조사\gwl\북측사면 지점사진\UM3\DSC01595L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4336" y="1946946"/>
                <a:ext cx="5852160" cy="4389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타원 20"/>
              <p:cNvSpPr/>
              <p:nvPr/>
            </p:nvSpPr>
            <p:spPr>
              <a:xfrm>
                <a:off x="5650969" y="4210728"/>
                <a:ext cx="233574" cy="225609"/>
              </a:xfrm>
              <a:prstGeom prst="ellipse">
                <a:avLst/>
              </a:prstGeom>
              <a:noFill/>
              <a:ln w="31750">
                <a:solidFill>
                  <a:srgbClr val="0000CC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9" name="직선 화살표 연결선 18"/>
            <p:cNvCxnSpPr/>
            <p:nvPr/>
          </p:nvCxnSpPr>
          <p:spPr>
            <a:xfrm flipH="1" flipV="1">
              <a:off x="7129410" y="5136236"/>
              <a:ext cx="790555" cy="761431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35" name="그룹 13"/>
          <p:cNvGrpSpPr>
            <a:grpSpLocks/>
          </p:cNvGrpSpPr>
          <p:nvPr/>
        </p:nvGrpSpPr>
        <p:grpSpPr bwMode="auto">
          <a:xfrm>
            <a:off x="4794250" y="3924300"/>
            <a:ext cx="3629025" cy="2724150"/>
            <a:chOff x="3184336" y="1966540"/>
            <a:chExt cx="5852160" cy="4389120"/>
          </a:xfrm>
        </p:grpSpPr>
        <p:pic>
          <p:nvPicPr>
            <p:cNvPr id="48136" name="Picture 2" descr="C:\Users\Joongcheol\Dropbox\y12우면산추가조사\gwl\북측사면 지점사진\UM4\2012-08-03 13.24.33L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4336" y="1966540"/>
              <a:ext cx="5852160" cy="4389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타원 15"/>
            <p:cNvSpPr/>
            <p:nvPr/>
          </p:nvSpPr>
          <p:spPr>
            <a:xfrm>
              <a:off x="4771536" y="4138081"/>
              <a:ext cx="232961" cy="227640"/>
            </a:xfrm>
            <a:prstGeom prst="ellipse">
              <a:avLst/>
            </a:prstGeom>
            <a:noFill/>
            <a:ln w="31750">
              <a:solidFill>
                <a:srgbClr val="0000CC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7" name="직선 화살표 연결선 16"/>
            <p:cNvCxnSpPr/>
            <p:nvPr/>
          </p:nvCxnSpPr>
          <p:spPr>
            <a:xfrm>
              <a:off x="6456016" y="4122734"/>
              <a:ext cx="384000" cy="437377"/>
            </a:xfrm>
            <a:prstGeom prst="straightConnector1">
              <a:avLst/>
            </a:prstGeom>
            <a:ln w="31750">
              <a:solidFill>
                <a:srgbClr val="FF0000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직사각형 26"/>
          <p:cNvSpPr/>
          <p:nvPr/>
        </p:nvSpPr>
        <p:spPr>
          <a:xfrm>
            <a:off x="357098" y="202361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Matric suction monitoring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323856" y="330533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34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직사각형 3"/>
          <p:cNvSpPr>
            <a:spLocks noChangeArrowheads="1"/>
          </p:cNvSpPr>
          <p:nvPr/>
        </p:nvSpPr>
        <p:spPr bwMode="auto">
          <a:xfrm>
            <a:off x="0" y="0"/>
            <a:ext cx="9144000" cy="941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0813"/>
            <a:ext cx="8785225" cy="644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5948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직사각형 1"/>
          <p:cNvSpPr>
            <a:spLocks noChangeArrowheads="1"/>
          </p:cNvSpPr>
          <p:nvPr/>
        </p:nvSpPr>
        <p:spPr bwMode="auto">
          <a:xfrm>
            <a:off x="0" y="0"/>
            <a:ext cx="9144000" cy="941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sp>
        <p:nvSpPr>
          <p:cNvPr id="50179" name="모서리가 둥근 직사각형 7"/>
          <p:cNvSpPr>
            <a:spLocks noChangeArrowheads="1"/>
          </p:cNvSpPr>
          <p:nvPr/>
        </p:nvSpPr>
        <p:spPr bwMode="auto">
          <a:xfrm>
            <a:off x="684213" y="1196975"/>
            <a:ext cx="3382962" cy="1963738"/>
          </a:xfrm>
          <a:prstGeom prst="roundRect">
            <a:avLst>
              <a:gd name="adj" fmla="val 369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481138"/>
            <a:ext cx="3298825" cy="245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4073525"/>
            <a:ext cx="3313112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24413" y="1366838"/>
            <a:ext cx="647700" cy="368300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ko-KR" alt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1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3" y="4073525"/>
            <a:ext cx="3298825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4213" y="3959225"/>
            <a:ext cx="647700" cy="3683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T5</a:t>
            </a:r>
            <a:endParaRPr lang="ko-KR" alt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5" name="TextBox 11"/>
          <p:cNvSpPr txBox="1">
            <a:spLocks noChangeArrowheads="1"/>
          </p:cNvSpPr>
          <p:nvPr/>
        </p:nvSpPr>
        <p:spPr bwMode="auto">
          <a:xfrm>
            <a:off x="4800600" y="3959225"/>
            <a:ext cx="647700" cy="368300"/>
          </a:xfrm>
          <a:prstGeom prst="rect">
            <a:avLst/>
          </a:prstGeom>
          <a:solidFill>
            <a:srgbClr val="92D05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ko-KR" sz="1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T6</a:t>
            </a:r>
            <a:endParaRPr lang="ko-KR" altLang="en-US" sz="1800" b="1">
              <a:solidFill>
                <a:prstClr val="black"/>
              </a:solidFill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1519238" y="6105525"/>
            <a:ext cx="2003425" cy="21590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ko-KR" altLang="en-US" sz="16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5664200" y="3438525"/>
            <a:ext cx="2003425" cy="158750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ko-KR" altLang="en-US" sz="16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22" name="직사각형 21"/>
          <p:cNvSpPr/>
          <p:nvPr/>
        </p:nvSpPr>
        <p:spPr bwMode="auto">
          <a:xfrm>
            <a:off x="5657850" y="5870575"/>
            <a:ext cx="2552700" cy="314325"/>
          </a:xfrm>
          <a:prstGeom prst="rect">
            <a:avLst/>
          </a:prstGeom>
          <a:solidFill>
            <a:schemeClr val="accent6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ko-KR" altLang="en-US" sz="16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grpSp>
        <p:nvGrpSpPr>
          <p:cNvPr id="50189" name="그룹 5"/>
          <p:cNvGrpSpPr>
            <a:grpSpLocks/>
          </p:cNvGrpSpPr>
          <p:nvPr/>
        </p:nvGrpSpPr>
        <p:grpSpPr bwMode="auto">
          <a:xfrm>
            <a:off x="6948488" y="107950"/>
            <a:ext cx="2016125" cy="1376363"/>
            <a:chOff x="179512" y="126034"/>
            <a:chExt cx="2016224" cy="1376888"/>
          </a:xfrm>
        </p:grpSpPr>
        <p:grpSp>
          <p:nvGrpSpPr>
            <p:cNvPr id="50194" name="그룹 23"/>
            <p:cNvGrpSpPr>
              <a:grpSpLocks/>
            </p:cNvGrpSpPr>
            <p:nvPr/>
          </p:nvGrpSpPr>
          <p:grpSpPr bwMode="auto">
            <a:xfrm>
              <a:off x="251520" y="192282"/>
              <a:ext cx="1800200" cy="1274942"/>
              <a:chOff x="179512" y="182880"/>
              <a:chExt cx="1800200" cy="1274942"/>
            </a:xfrm>
          </p:grpSpPr>
          <p:pic>
            <p:nvPicPr>
              <p:cNvPr id="50196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99"/>
              <a:stretch>
                <a:fillRect/>
              </a:stretch>
            </p:blipFill>
            <p:spPr bwMode="auto">
              <a:xfrm>
                <a:off x="179512" y="182880"/>
                <a:ext cx="1800200" cy="12631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" name="타원 25"/>
              <p:cNvSpPr/>
              <p:nvPr/>
            </p:nvSpPr>
            <p:spPr bwMode="auto">
              <a:xfrm>
                <a:off x="505986" y="489837"/>
                <a:ext cx="100018" cy="7146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defRPr/>
                </a:pPr>
                <a:endParaRPr lang="ko-KR" altLang="en-US" sz="2800" b="1">
                  <a:solidFill>
                    <a:prstClr val="black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198" name="TextBox 26"/>
              <p:cNvSpPr txBox="1">
                <a:spLocks noChangeArrowheads="1"/>
              </p:cNvSpPr>
              <p:nvPr/>
            </p:nvSpPr>
            <p:spPr bwMode="auto">
              <a:xfrm>
                <a:off x="635802" y="455464"/>
                <a:ext cx="119774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srgbClr val="C00000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T1</a:t>
                </a:r>
                <a:endParaRPr lang="ko-KR" altLang="en-US" sz="800" b="1">
                  <a:solidFill>
                    <a:srgbClr val="C00000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199" name="TextBox 27"/>
              <p:cNvSpPr txBox="1">
                <a:spLocks noChangeArrowheads="1"/>
              </p:cNvSpPr>
              <p:nvPr/>
            </p:nvSpPr>
            <p:spPr bwMode="auto">
              <a:xfrm>
                <a:off x="755576" y="609843"/>
                <a:ext cx="119774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prstClr val="black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T2</a:t>
                </a:r>
                <a:endParaRPr lang="ko-KR" altLang="en-US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200" name="TextBox 28"/>
              <p:cNvSpPr txBox="1">
                <a:spLocks noChangeArrowheads="1"/>
              </p:cNvSpPr>
              <p:nvPr/>
            </p:nvSpPr>
            <p:spPr bwMode="auto">
              <a:xfrm>
                <a:off x="923834" y="785609"/>
                <a:ext cx="119774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prstClr val="black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T3</a:t>
                </a:r>
                <a:endParaRPr lang="ko-KR" altLang="en-US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201" name="TextBox 29"/>
              <p:cNvSpPr txBox="1">
                <a:spLocks noChangeArrowheads="1"/>
              </p:cNvSpPr>
              <p:nvPr/>
            </p:nvSpPr>
            <p:spPr bwMode="auto">
              <a:xfrm>
                <a:off x="1080550" y="949995"/>
                <a:ext cx="119774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prstClr val="black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T4</a:t>
                </a:r>
                <a:endParaRPr lang="ko-KR" altLang="en-US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202" name="TextBox 30"/>
              <p:cNvSpPr txBox="1">
                <a:spLocks noChangeArrowheads="1"/>
              </p:cNvSpPr>
              <p:nvPr/>
            </p:nvSpPr>
            <p:spPr bwMode="auto">
              <a:xfrm>
                <a:off x="1507387" y="1014681"/>
                <a:ext cx="119774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prstClr val="black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T5</a:t>
                </a:r>
                <a:endParaRPr lang="ko-KR" altLang="en-US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203" name="TextBox 31"/>
              <p:cNvSpPr txBox="1">
                <a:spLocks noChangeArrowheads="1"/>
              </p:cNvSpPr>
              <p:nvPr/>
            </p:nvSpPr>
            <p:spPr bwMode="auto">
              <a:xfrm>
                <a:off x="1355863" y="1334711"/>
                <a:ext cx="119774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prstClr val="black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T6</a:t>
                </a:r>
                <a:endParaRPr lang="ko-KR" altLang="en-US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204" name="TextBox 32"/>
              <p:cNvSpPr txBox="1">
                <a:spLocks noChangeArrowheads="1"/>
              </p:cNvSpPr>
              <p:nvPr/>
            </p:nvSpPr>
            <p:spPr bwMode="auto">
              <a:xfrm>
                <a:off x="1469306" y="655435"/>
                <a:ext cx="256301" cy="123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ko-KR" sz="800" b="1">
                    <a:solidFill>
                      <a:prstClr val="black"/>
                    </a:solidFill>
                    <a:latin typeface="Arial" panose="020B0604020202020204" pitchFamily="34" charset="0"/>
                    <a:ea typeface="굴림" panose="020B0600000101010101" pitchFamily="50" charset="-127"/>
                    <a:cs typeface="Arial" panose="020B0604020202020204" pitchFamily="34" charset="0"/>
                  </a:rPr>
                  <a:t>flow</a:t>
                </a:r>
                <a:endParaRPr lang="ko-KR" altLang="en-US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0205" name="타원 34"/>
              <p:cNvSpPr>
                <a:spLocks noChangeArrowheads="1"/>
              </p:cNvSpPr>
              <p:nvPr/>
            </p:nvSpPr>
            <p:spPr bwMode="auto">
              <a:xfrm>
                <a:off x="1500301" y="949463"/>
                <a:ext cx="99312" cy="71334"/>
              </a:xfrm>
              <a:prstGeom prst="ellipse">
                <a:avLst/>
              </a:pr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endParaRPr lang="ko-KR" altLang="en-US" sz="2800" b="1">
                  <a:solidFill>
                    <a:prstClr val="black"/>
                  </a:solidFill>
                  <a:latin typeface="Arial" panose="020B0604020202020204" pitchFamily="34" charset="0"/>
                  <a:ea typeface="HY헤드라인M" panose="02030600000101010101" pitchFamily="18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6" name="타원 35"/>
              <p:cNvSpPr/>
              <p:nvPr/>
            </p:nvSpPr>
            <p:spPr bwMode="auto">
              <a:xfrm>
                <a:off x="1356928" y="1252128"/>
                <a:ext cx="100018" cy="71464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>
                  <a:spcBef>
                    <a:spcPct val="50000"/>
                  </a:spcBef>
                  <a:defRPr/>
                </a:pPr>
                <a:endParaRPr lang="ko-KR" altLang="en-US" sz="2800" b="1">
                  <a:solidFill>
                    <a:prstClr val="black"/>
                  </a:solidFill>
                  <a:latin typeface="Arial" panose="020B0604020202020204" pitchFamily="34" charset="0"/>
                  <a:ea typeface="HY헤드라인M" pitchFamily="18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모서리가 둥근 직사각형 33"/>
            <p:cNvSpPr/>
            <p:nvPr/>
          </p:nvSpPr>
          <p:spPr bwMode="auto">
            <a:xfrm>
              <a:off x="179512" y="126034"/>
              <a:ext cx="2016224" cy="1376888"/>
            </a:xfrm>
            <a:prstGeom prst="roundRect">
              <a:avLst>
                <a:gd name="adj" fmla="val 2910"/>
              </a:avLst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ko-KR" altLang="en-US" sz="1600" dirty="0">
                <a:solidFill>
                  <a:prstClr val="black"/>
                </a:solidFill>
                <a:latin typeface="-윤고딕340" pitchFamily="18" charset="-127"/>
                <a:ea typeface="-윤고딕340" pitchFamily="18" charset="-127"/>
              </a:endParaRPr>
            </a:p>
          </p:txBody>
        </p:sp>
      </p:grpSp>
      <p:sp>
        <p:nvSpPr>
          <p:cNvPr id="50190" name="TextBox 6"/>
          <p:cNvSpPr txBox="1">
            <a:spLocks noChangeArrowheads="1"/>
          </p:cNvSpPr>
          <p:nvPr/>
        </p:nvSpPr>
        <p:spPr bwMode="auto">
          <a:xfrm>
            <a:off x="323850" y="404813"/>
            <a:ext cx="49688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800" b="1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1) Matric suction of </a:t>
            </a:r>
            <a:r>
              <a:rPr lang="en-US" altLang="ko-KR" sz="2800" b="1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dry soil</a:t>
            </a:r>
            <a:endParaRPr lang="ko-KR" altLang="en-US" sz="2800" b="1" dirty="0">
              <a:solidFill>
                <a:srgbClr val="0000FF"/>
              </a:solidFill>
              <a:latin typeface="Arial" panose="020B0604020202020204" pitchFamily="34" charset="0"/>
              <a:ea typeface="-윤고딕330" charset="-127"/>
              <a:cs typeface="Arial" panose="020B0604020202020204" pitchFamily="34" charset="0"/>
            </a:endParaRPr>
          </a:p>
        </p:txBody>
      </p:sp>
      <p:sp>
        <p:nvSpPr>
          <p:cNvPr id="50191" name="TextBox 36"/>
          <p:cNvSpPr txBox="1">
            <a:spLocks noChangeArrowheads="1"/>
          </p:cNvSpPr>
          <p:nvPr/>
        </p:nvSpPr>
        <p:spPr bwMode="auto">
          <a:xfrm>
            <a:off x="827088" y="1287463"/>
            <a:ext cx="30972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prstClr val="black"/>
                </a:solidFill>
                <a:latin typeface="Times New Roman" panose="02020603050405020304" pitchFamily="18" charset="0"/>
                <a:ea typeface="-윤고딕330" charset="-127"/>
                <a:cs typeface="Times New Roman" panose="02020603050405020304" pitchFamily="18" charset="0"/>
                <a:sym typeface="Wingdings" panose="05000000000000000000" pitchFamily="2" charset="2"/>
              </a:rPr>
              <a:t>    </a:t>
            </a:r>
            <a:r>
              <a:rPr lang="en-US" altLang="ko-KR" sz="2400" b="1" u="sng" dirty="0">
                <a:solidFill>
                  <a:srgbClr val="C00000"/>
                </a:solidFill>
                <a:latin typeface="Times New Roman" panose="02020603050405020304" pitchFamily="18" charset="0"/>
                <a:ea typeface="-윤고딕330" charset="-127"/>
                <a:cs typeface="Times New Roman" panose="02020603050405020304" pitchFamily="18" charset="0"/>
              </a:rPr>
              <a:t>80kPa</a:t>
            </a:r>
            <a:endParaRPr lang="ko-KR" altLang="en-US" sz="2400" b="1" u="sng" dirty="0">
              <a:solidFill>
                <a:srgbClr val="C00000"/>
              </a:solidFill>
              <a:latin typeface="Times New Roman" panose="02020603050405020304" pitchFamily="18" charset="0"/>
              <a:ea typeface="-윤고딕330" charset="-127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39863" y="1797050"/>
            <a:ext cx="2195512" cy="12906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-윤고딕330" pitchFamily="18" charset="-127"/>
                <a:cs typeface="Times New Roman" panose="02020603050405020304" pitchFamily="18" charset="0"/>
              </a:rPr>
              <a:t>T1 = 72~80 </a:t>
            </a:r>
            <a:r>
              <a:rPr lang="en-US" altLang="ko-KR" sz="2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-윤고딕330" pitchFamily="18" charset="-127"/>
                <a:cs typeface="Times New Roman" panose="02020603050405020304" pitchFamily="18" charset="0"/>
              </a:rPr>
              <a:t>kPa</a:t>
            </a:r>
            <a:endParaRPr lang="en-US" altLang="ko-KR" sz="2400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ea typeface="-윤고딕330" pitchFamily="18" charset="-127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-윤고딕330" pitchFamily="18" charset="-127"/>
                <a:cs typeface="Times New Roman" panose="02020603050405020304" pitchFamily="18" charset="0"/>
              </a:rPr>
              <a:t>T5 = 75~85 </a:t>
            </a:r>
            <a:r>
              <a:rPr lang="en-US" altLang="ko-KR" sz="2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-윤고딕330" pitchFamily="18" charset="-127"/>
                <a:cs typeface="Times New Roman" panose="02020603050405020304" pitchFamily="18" charset="0"/>
              </a:rPr>
              <a:t>kPa</a:t>
            </a:r>
            <a:endParaRPr lang="en-US" altLang="ko-KR" sz="2400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ea typeface="-윤고딕330" pitchFamily="18" charset="-127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altLang="ko-KR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-윤고딕330" pitchFamily="18" charset="-127"/>
                <a:cs typeface="Times New Roman" panose="02020603050405020304" pitchFamily="18" charset="0"/>
              </a:rPr>
              <a:t>T6 = 74~88 </a:t>
            </a:r>
            <a:r>
              <a:rPr lang="en-US" altLang="ko-KR" sz="24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-윤고딕330" pitchFamily="18" charset="-127"/>
                <a:cs typeface="Times New Roman" panose="02020603050405020304" pitchFamily="18" charset="0"/>
              </a:rPr>
              <a:t>kPa</a:t>
            </a:r>
            <a:endParaRPr lang="ko-KR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ea typeface="-윤고딕330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861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그룹 6"/>
          <p:cNvGrpSpPr>
            <a:grpSpLocks/>
          </p:cNvGrpSpPr>
          <p:nvPr/>
        </p:nvGrpSpPr>
        <p:grpSpPr bwMode="auto">
          <a:xfrm>
            <a:off x="1598613" y="1700213"/>
            <a:ext cx="6399212" cy="4784725"/>
            <a:chOff x="1599024" y="1453307"/>
            <a:chExt cx="6399134" cy="4784005"/>
          </a:xfrm>
        </p:grpSpPr>
        <p:pic>
          <p:nvPicPr>
            <p:cNvPr id="512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9024" y="1453307"/>
              <a:ext cx="6389026" cy="47840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2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424" y="2582416"/>
              <a:ext cx="419734" cy="2106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203" name="직사각형 1"/>
          <p:cNvSpPr>
            <a:spLocks noChangeArrowheads="1"/>
          </p:cNvSpPr>
          <p:nvPr/>
        </p:nvSpPr>
        <p:spPr bwMode="auto">
          <a:xfrm>
            <a:off x="0" y="0"/>
            <a:ext cx="9144000" cy="941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grpSp>
        <p:nvGrpSpPr>
          <p:cNvPr id="51204" name="그룹 2"/>
          <p:cNvGrpSpPr>
            <a:grpSpLocks/>
          </p:cNvGrpSpPr>
          <p:nvPr/>
        </p:nvGrpSpPr>
        <p:grpSpPr bwMode="auto">
          <a:xfrm>
            <a:off x="7019925" y="174625"/>
            <a:ext cx="1800225" cy="1274763"/>
            <a:chOff x="179512" y="182880"/>
            <a:chExt cx="1800200" cy="1274942"/>
          </a:xfrm>
        </p:grpSpPr>
        <p:pic>
          <p:nvPicPr>
            <p:cNvPr id="5121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99"/>
            <a:stretch>
              <a:fillRect/>
            </a:stretch>
          </p:blipFill>
          <p:spPr bwMode="auto">
            <a:xfrm>
              <a:off x="179512" y="182880"/>
              <a:ext cx="1800200" cy="1263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타원 14"/>
            <p:cNvSpPr/>
            <p:nvPr/>
          </p:nvSpPr>
          <p:spPr bwMode="auto">
            <a:xfrm>
              <a:off x="506532" y="489311"/>
              <a:ext cx="100012" cy="7144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spcBef>
                  <a:spcPct val="50000"/>
                </a:spcBef>
                <a:defRPr/>
              </a:pPr>
              <a:endParaRPr lang="ko-KR" altLang="en-US" sz="2800" b="1">
                <a:solidFill>
                  <a:prstClr val="black"/>
                </a:solidFill>
                <a:latin typeface="Arial" panose="020B0604020202020204" pitchFamily="34" charset="0"/>
                <a:ea typeface="HY헤드라인M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51216" name="TextBox 19"/>
            <p:cNvSpPr txBox="1">
              <a:spLocks noChangeArrowheads="1"/>
            </p:cNvSpPr>
            <p:nvPr/>
          </p:nvSpPr>
          <p:spPr bwMode="auto">
            <a:xfrm>
              <a:off x="635802" y="455464"/>
              <a:ext cx="119774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srgbClr val="C00000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T1</a:t>
              </a:r>
              <a:endParaRPr lang="ko-KR" altLang="en-US" sz="800" b="1">
                <a:solidFill>
                  <a:srgbClr val="C00000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217" name="TextBox 21"/>
            <p:cNvSpPr txBox="1">
              <a:spLocks noChangeArrowheads="1"/>
            </p:cNvSpPr>
            <p:nvPr/>
          </p:nvSpPr>
          <p:spPr bwMode="auto">
            <a:xfrm>
              <a:off x="755576" y="609843"/>
              <a:ext cx="119774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T2</a:t>
              </a:r>
              <a:endParaRPr lang="ko-KR" altLang="en-US" sz="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218" name="TextBox 23"/>
            <p:cNvSpPr txBox="1">
              <a:spLocks noChangeArrowheads="1"/>
            </p:cNvSpPr>
            <p:nvPr/>
          </p:nvSpPr>
          <p:spPr bwMode="auto">
            <a:xfrm>
              <a:off x="923834" y="785609"/>
              <a:ext cx="119774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T3</a:t>
              </a:r>
              <a:endParaRPr lang="ko-KR" altLang="en-US" sz="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219" name="TextBox 24"/>
            <p:cNvSpPr txBox="1">
              <a:spLocks noChangeArrowheads="1"/>
            </p:cNvSpPr>
            <p:nvPr/>
          </p:nvSpPr>
          <p:spPr bwMode="auto">
            <a:xfrm>
              <a:off x="1080550" y="949995"/>
              <a:ext cx="119774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T4</a:t>
              </a:r>
              <a:endParaRPr lang="ko-KR" altLang="en-US" sz="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220" name="TextBox 25"/>
            <p:cNvSpPr txBox="1">
              <a:spLocks noChangeArrowheads="1"/>
            </p:cNvSpPr>
            <p:nvPr/>
          </p:nvSpPr>
          <p:spPr bwMode="auto">
            <a:xfrm>
              <a:off x="1507387" y="1014681"/>
              <a:ext cx="119774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T5</a:t>
              </a:r>
              <a:endParaRPr lang="ko-KR" altLang="en-US" sz="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221" name="TextBox 27"/>
            <p:cNvSpPr txBox="1">
              <a:spLocks noChangeArrowheads="1"/>
            </p:cNvSpPr>
            <p:nvPr/>
          </p:nvSpPr>
          <p:spPr bwMode="auto">
            <a:xfrm>
              <a:off x="1355863" y="1334711"/>
              <a:ext cx="119774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T6</a:t>
              </a:r>
              <a:endParaRPr lang="ko-KR" altLang="en-US" sz="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222" name="TextBox 28"/>
            <p:cNvSpPr txBox="1">
              <a:spLocks noChangeArrowheads="1"/>
            </p:cNvSpPr>
            <p:nvPr/>
          </p:nvSpPr>
          <p:spPr bwMode="auto">
            <a:xfrm>
              <a:off x="1469306" y="655435"/>
              <a:ext cx="256301" cy="123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ko-KR" sz="800" b="1">
                  <a:solidFill>
                    <a:prstClr val="black"/>
                  </a:solidFill>
                  <a:latin typeface="Arial" panose="020B0604020202020204" pitchFamily="34" charset="0"/>
                  <a:ea typeface="굴림" panose="020B0600000101010101" pitchFamily="50" charset="-127"/>
                  <a:cs typeface="Arial" panose="020B0604020202020204" pitchFamily="34" charset="0"/>
                </a:rPr>
                <a:t>flow</a:t>
              </a:r>
              <a:endParaRPr lang="ko-KR" altLang="en-US" sz="800" b="1">
                <a:solidFill>
                  <a:prstClr val="black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6" name="모서리가 둥근 직사각형 5"/>
          <p:cNvSpPr/>
          <p:nvPr/>
        </p:nvSpPr>
        <p:spPr bwMode="auto">
          <a:xfrm>
            <a:off x="6948488" y="107950"/>
            <a:ext cx="2016125" cy="1376363"/>
          </a:xfrm>
          <a:prstGeom prst="roundRect">
            <a:avLst>
              <a:gd name="adj" fmla="val 2910"/>
            </a:avLst>
          </a:prstGeom>
          <a:noFill/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ko-KR" altLang="en-US" sz="1600" dirty="0">
              <a:solidFill>
                <a:prstClr val="black"/>
              </a:solidFill>
              <a:latin typeface="-윤고딕340" pitchFamily="18" charset="-127"/>
              <a:ea typeface="-윤고딕340" pitchFamily="18" charset="-127"/>
            </a:endParaRPr>
          </a:p>
        </p:txBody>
      </p:sp>
      <p:sp>
        <p:nvSpPr>
          <p:cNvPr id="51206" name="직사각형 3"/>
          <p:cNvSpPr>
            <a:spLocks noChangeArrowheads="1"/>
          </p:cNvSpPr>
          <p:nvPr/>
        </p:nvSpPr>
        <p:spPr bwMode="auto">
          <a:xfrm>
            <a:off x="2268538" y="2390775"/>
            <a:ext cx="4967287" cy="393700"/>
          </a:xfrm>
          <a:prstGeom prst="rect">
            <a:avLst/>
          </a:prstGeom>
          <a:solidFill>
            <a:srgbClr val="FF9147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sp>
        <p:nvSpPr>
          <p:cNvPr id="51207" name="모서리가 둥근 직사각형 4"/>
          <p:cNvSpPr>
            <a:spLocks noChangeArrowheads="1"/>
          </p:cNvSpPr>
          <p:nvPr/>
        </p:nvSpPr>
        <p:spPr bwMode="auto">
          <a:xfrm>
            <a:off x="3419475" y="2308225"/>
            <a:ext cx="2160588" cy="522288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C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650" y="1955800"/>
            <a:ext cx="647700" cy="369888"/>
          </a:xfrm>
          <a:prstGeom prst="rect">
            <a:avLst/>
          </a:pr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ko-KR" alt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09" name="모서리가 둥근 직사각형 31"/>
          <p:cNvSpPr>
            <a:spLocks noChangeArrowheads="1"/>
          </p:cNvSpPr>
          <p:nvPr/>
        </p:nvSpPr>
        <p:spPr bwMode="auto">
          <a:xfrm>
            <a:off x="755650" y="1025525"/>
            <a:ext cx="2303463" cy="534988"/>
          </a:xfrm>
          <a:prstGeom prst="roundRect">
            <a:avLst>
              <a:gd name="adj" fmla="val 369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ko-KR" altLang="en-US" sz="1600">
              <a:solidFill>
                <a:prstClr val="black"/>
              </a:solidFill>
              <a:latin typeface="-윤고딕340" charset="-127"/>
              <a:ea typeface="-윤고딕340" charset="-127"/>
            </a:endParaRPr>
          </a:p>
        </p:txBody>
      </p:sp>
      <p:sp>
        <p:nvSpPr>
          <p:cNvPr id="51210" name="TextBox 33"/>
          <p:cNvSpPr txBox="1">
            <a:spLocks noChangeArrowheads="1"/>
          </p:cNvSpPr>
          <p:nvPr/>
        </p:nvSpPr>
        <p:spPr bwMode="auto">
          <a:xfrm>
            <a:off x="900113" y="1054100"/>
            <a:ext cx="20161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prstClr val="black"/>
                </a:solidFill>
                <a:latin typeface="Times New Roman" panose="02020603050405020304" pitchFamily="18" charset="0"/>
                <a:ea typeface="-윤고딕330" charset="-127"/>
                <a:cs typeface="Times New Roman" panose="02020603050405020304" pitchFamily="18" charset="0"/>
                <a:sym typeface="Wingdings" panose="05000000000000000000" pitchFamily="2" charset="2"/>
              </a:rPr>
              <a:t>    </a:t>
            </a:r>
            <a:r>
              <a:rPr lang="en-US" altLang="ko-KR" sz="2800" b="1" u="sng" dirty="0">
                <a:solidFill>
                  <a:srgbClr val="C00000"/>
                </a:solidFill>
                <a:latin typeface="Times New Roman" panose="02020603050405020304" pitchFamily="18" charset="0"/>
                <a:ea typeface="-윤고딕330" charset="-127"/>
                <a:cs typeface="Times New Roman" panose="02020603050405020304" pitchFamily="18" charset="0"/>
              </a:rPr>
              <a:t>20 </a:t>
            </a:r>
            <a:r>
              <a:rPr lang="en-US" altLang="ko-KR" sz="2800" b="1" u="sng" dirty="0" err="1">
                <a:solidFill>
                  <a:srgbClr val="C00000"/>
                </a:solidFill>
                <a:latin typeface="Times New Roman" panose="02020603050405020304" pitchFamily="18" charset="0"/>
                <a:ea typeface="-윤고딕330" charset="-127"/>
                <a:cs typeface="Times New Roman" panose="02020603050405020304" pitchFamily="18" charset="0"/>
              </a:rPr>
              <a:t>kPa</a:t>
            </a:r>
            <a:endParaRPr lang="ko-KR" altLang="en-US" sz="2800" b="1" u="sng" dirty="0">
              <a:solidFill>
                <a:srgbClr val="C00000"/>
              </a:solidFill>
              <a:latin typeface="Times New Roman" panose="02020603050405020304" pitchFamily="18" charset="0"/>
              <a:ea typeface="-윤고딕330" charset="-127"/>
              <a:cs typeface="Times New Roman" panose="02020603050405020304" pitchFamily="18" charset="0"/>
            </a:endParaRPr>
          </a:p>
        </p:txBody>
      </p:sp>
      <p:sp>
        <p:nvSpPr>
          <p:cNvPr id="51211" name="TextBox 35"/>
          <p:cNvSpPr txBox="1">
            <a:spLocks noChangeArrowheads="1"/>
          </p:cNvSpPr>
          <p:nvPr/>
        </p:nvSpPr>
        <p:spPr bwMode="auto">
          <a:xfrm>
            <a:off x="323850" y="404813"/>
            <a:ext cx="66563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800" b="1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2) Matric suction of </a:t>
            </a:r>
            <a:r>
              <a:rPr lang="en-US" altLang="ko-KR" sz="2800" b="1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unsaturated soil</a:t>
            </a:r>
            <a:endParaRPr lang="ko-KR" altLang="en-US" sz="2800" b="1" dirty="0">
              <a:solidFill>
                <a:srgbClr val="0000FF"/>
              </a:solidFill>
              <a:latin typeface="Arial" panose="020B0604020202020204" pitchFamily="34" charset="0"/>
              <a:ea typeface="-윤고딕330" charset="-127"/>
              <a:cs typeface="Arial" panose="020B0604020202020204" pitchFamily="34" charset="0"/>
            </a:endParaRPr>
          </a:p>
        </p:txBody>
      </p:sp>
      <p:sp>
        <p:nvSpPr>
          <p:cNvPr id="51212" name="TextBox 36"/>
          <p:cNvSpPr txBox="1">
            <a:spLocks noChangeArrowheads="1"/>
          </p:cNvSpPr>
          <p:nvPr/>
        </p:nvSpPr>
        <p:spPr bwMode="auto">
          <a:xfrm>
            <a:off x="3203575" y="1125538"/>
            <a:ext cx="280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2400" b="1" u="sng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(in rainy season)</a:t>
            </a:r>
            <a:endParaRPr lang="ko-KR" altLang="en-US" sz="2400" b="1" u="sng" dirty="0">
              <a:solidFill>
                <a:prstClr val="black"/>
              </a:solidFill>
              <a:latin typeface="Arial" panose="020B0604020202020204" pitchFamily="34" charset="0"/>
              <a:ea typeface="-윤고딕33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295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7"/>
          <p:cNvSpPr txBox="1">
            <a:spLocks noChangeArrowheads="1"/>
          </p:cNvSpPr>
          <p:nvPr/>
        </p:nvSpPr>
        <p:spPr bwMode="auto">
          <a:xfrm>
            <a:off x="250825" y="969963"/>
            <a:ext cx="4321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ko-KR" sz="2800" b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Soil Property </a:t>
            </a:r>
            <a:endParaRPr lang="ko-KR" altLang="en-US" sz="2800" b="1">
              <a:solidFill>
                <a:prstClr val="black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2227" name="TextBox 8"/>
          <p:cNvSpPr txBox="1">
            <a:spLocks noChangeArrowheads="1"/>
          </p:cNvSpPr>
          <p:nvPr/>
        </p:nvSpPr>
        <p:spPr bwMode="auto">
          <a:xfrm>
            <a:off x="250825" y="4994275"/>
            <a:ext cx="23812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ko-KR" sz="2800" b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Soil Depth</a:t>
            </a:r>
            <a:endParaRPr lang="ko-KR" altLang="en-US" sz="2800" b="1">
              <a:solidFill>
                <a:prstClr val="black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84213" y="5519738"/>
            <a:ext cx="6624637" cy="862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200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Raemian</a:t>
            </a: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valley :</a:t>
            </a:r>
            <a:r>
              <a:rPr lang="en-US" altLang="ko-KR" sz="200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4.0~10.0 m 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Dukwooam</a:t>
            </a: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valley :</a:t>
            </a:r>
            <a:r>
              <a:rPr lang="en-US" altLang="ko-KR" sz="200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2.1~7.5 m</a:t>
            </a:r>
            <a:endParaRPr lang="en-US" altLang="ko-KR" sz="2000" dirty="0">
              <a:solidFill>
                <a:prstClr val="white">
                  <a:lumMod val="50000"/>
                </a:prst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555625" y="1557338"/>
          <a:ext cx="7904163" cy="3221039"/>
        </p:xfrm>
        <a:graphic>
          <a:graphicData uri="http://schemas.openxmlformats.org/drawingml/2006/table">
            <a:tbl>
              <a:tblPr/>
              <a:tblGrid>
                <a:gridCol w="3990341"/>
                <a:gridCol w="3913822"/>
              </a:tblGrid>
              <a:tr h="372935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Parameters</a:t>
                      </a: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Values</a:t>
                      </a: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Hydraulic 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conductivity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8×10</a:t>
                      </a:r>
                      <a:r>
                        <a:rPr lang="en-US" sz="2000" b="1" kern="0" spc="0" baseline="300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 </a:t>
                      </a: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cm/sec </a:t>
                      </a: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(28.8 mm/h)</a:t>
                      </a: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Initial water 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contents 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32.0~28.0 (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30.0</a:t>
                      </a: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%</a:t>
                      </a: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Water-content 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deficit 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0.20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Wetting front suction head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830mm</a:t>
                      </a: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Soil 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cohesion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10.2~12.8 (</a:t>
                      </a: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11.0</a:t>
                      </a: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r>
                        <a:rPr lang="en-US" sz="20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kPa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Soil friction 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angle 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22.4~26.6 (</a:t>
                      </a: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26.5</a:t>
                      </a: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r>
                        <a:rPr lang="en-US" sz="2000" b="1" kern="0" spc="0" baseline="30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한양신명조"/>
                        </a:rPr>
                        <a:t>∘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872"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Unit </a:t>
                      </a:r>
                      <a:r>
                        <a:rPr lang="en-US" sz="20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weight 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>
                      <a:noFill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17.0~18.5 (</a:t>
                      </a: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18.0</a:t>
                      </a: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 </a:t>
                      </a:r>
                      <a:r>
                        <a:rPr lang="en-US" sz="2000" b="1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kN</a:t>
                      </a: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/m</a:t>
                      </a:r>
                      <a:r>
                        <a:rPr lang="en-US" sz="2000" b="1" kern="0" spc="0" baseline="300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20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5995" marR="35995" marT="0" marB="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57098" y="193609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Soil property and depth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23856" y="330533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143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직사각형 80"/>
          <p:cNvSpPr/>
          <p:nvPr/>
        </p:nvSpPr>
        <p:spPr>
          <a:xfrm>
            <a:off x="0" y="0"/>
            <a:ext cx="9144000" cy="836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275" name="Rectangle 11"/>
          <p:cNvSpPr>
            <a:spLocks noChangeArrowheads="1"/>
          </p:cNvSpPr>
          <p:nvPr/>
        </p:nvSpPr>
        <p:spPr bwMode="auto">
          <a:xfrm>
            <a:off x="34925" y="188913"/>
            <a:ext cx="80660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61950" indent="-3619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ko-KR" sz="2800" b="1" dirty="0" err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Raemian</a:t>
            </a:r>
            <a:r>
              <a:rPr lang="en-US" altLang="ko-KR" sz="2800" b="1" dirty="0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watershed</a:t>
            </a:r>
          </a:p>
        </p:txBody>
      </p:sp>
      <p:grpSp>
        <p:nvGrpSpPr>
          <p:cNvPr id="54276" name="그룹 122"/>
          <p:cNvGrpSpPr>
            <a:grpSpLocks/>
          </p:cNvGrpSpPr>
          <p:nvPr/>
        </p:nvGrpSpPr>
        <p:grpSpPr bwMode="auto">
          <a:xfrm>
            <a:off x="509588" y="1449388"/>
            <a:ext cx="3903662" cy="4308475"/>
            <a:chOff x="4868140" y="1450031"/>
            <a:chExt cx="3904279" cy="4308136"/>
          </a:xfrm>
        </p:grpSpPr>
        <p:grpSp>
          <p:nvGrpSpPr>
            <p:cNvPr id="54304" name="그룹 3"/>
            <p:cNvGrpSpPr>
              <a:grpSpLocks/>
            </p:cNvGrpSpPr>
            <p:nvPr/>
          </p:nvGrpSpPr>
          <p:grpSpPr bwMode="auto">
            <a:xfrm>
              <a:off x="6426919" y="5236101"/>
              <a:ext cx="2245524" cy="522066"/>
              <a:chOff x="5419725" y="5877272"/>
              <a:chExt cx="3107974" cy="722459"/>
            </a:xfrm>
          </p:grpSpPr>
          <p:sp>
            <p:nvSpPr>
              <p:cNvPr id="54317" name="TextBox 17"/>
              <p:cNvSpPr txBox="1">
                <a:spLocks noChangeArrowheads="1"/>
              </p:cNvSpPr>
              <p:nvPr/>
            </p:nvSpPr>
            <p:spPr bwMode="auto">
              <a:xfrm>
                <a:off x="5419725" y="5877272"/>
                <a:ext cx="356835" cy="37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0</a:t>
                </a:r>
                <a:endParaRPr lang="ko-KR" altLang="en-US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pic>
            <p:nvPicPr>
              <p:cNvPr id="54318" name="Picture 9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089" t="92625" r="21513" b="5313"/>
              <a:stretch>
                <a:fillRect/>
              </a:stretch>
            </p:blipFill>
            <p:spPr bwMode="auto">
              <a:xfrm>
                <a:off x="5689349" y="6264987"/>
                <a:ext cx="1843238" cy="256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319" name="TextBox 19"/>
              <p:cNvSpPr txBox="1">
                <a:spLocks noChangeArrowheads="1"/>
              </p:cNvSpPr>
              <p:nvPr/>
            </p:nvSpPr>
            <p:spPr bwMode="auto">
              <a:xfrm>
                <a:off x="5982385" y="5877272"/>
                <a:ext cx="748266" cy="37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0.2</a:t>
                </a:r>
                <a:endParaRPr lang="ko-KR" altLang="en-US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54320" name="TextBox 20"/>
              <p:cNvSpPr txBox="1">
                <a:spLocks noChangeArrowheads="1"/>
              </p:cNvSpPr>
              <p:nvPr/>
            </p:nvSpPr>
            <p:spPr bwMode="auto">
              <a:xfrm>
                <a:off x="6384728" y="5877272"/>
                <a:ext cx="748234" cy="37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0.4</a:t>
                </a:r>
                <a:endParaRPr lang="ko-KR" altLang="en-US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54321" name="TextBox 21"/>
              <p:cNvSpPr txBox="1">
                <a:spLocks noChangeArrowheads="1"/>
              </p:cNvSpPr>
              <p:nvPr/>
            </p:nvSpPr>
            <p:spPr bwMode="auto">
              <a:xfrm>
                <a:off x="6790170" y="5877272"/>
                <a:ext cx="685588" cy="37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0.6</a:t>
                </a:r>
                <a:endParaRPr lang="ko-KR" altLang="en-US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54322" name="TextBox 22"/>
              <p:cNvSpPr txBox="1">
                <a:spLocks noChangeArrowheads="1"/>
              </p:cNvSpPr>
              <p:nvPr/>
            </p:nvSpPr>
            <p:spPr bwMode="auto">
              <a:xfrm>
                <a:off x="7260700" y="5877272"/>
                <a:ext cx="746224" cy="37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0.8</a:t>
                </a:r>
                <a:endParaRPr lang="ko-KR" altLang="en-US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54323" name="TextBox 23"/>
              <p:cNvSpPr txBox="1">
                <a:spLocks noChangeArrowheads="1"/>
              </p:cNvSpPr>
              <p:nvPr/>
            </p:nvSpPr>
            <p:spPr bwMode="auto">
              <a:xfrm>
                <a:off x="7599853" y="6183077"/>
                <a:ext cx="927846" cy="416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6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km</a:t>
                </a:r>
                <a:endParaRPr lang="ko-KR" altLang="en-US" sz="16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54324" name="TextBox 24"/>
              <p:cNvSpPr txBox="1">
                <a:spLocks noChangeArrowheads="1"/>
              </p:cNvSpPr>
              <p:nvPr/>
            </p:nvSpPr>
            <p:spPr bwMode="auto">
              <a:xfrm>
                <a:off x="5598950" y="5877272"/>
                <a:ext cx="748266" cy="378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굴림" panose="020B0600000101010101" pitchFamily="50" charset="-127"/>
                  </a:rPr>
                  <a:t>0.1</a:t>
                </a:r>
                <a:endParaRPr lang="ko-KR" altLang="en-US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</p:grpSp>
        <p:pic>
          <p:nvPicPr>
            <p:cNvPr id="54305" name="Picture 1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987389">
              <a:off x="4868140" y="1634361"/>
              <a:ext cx="3082865" cy="4097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4306" name="그룹 5"/>
            <p:cNvGrpSpPr>
              <a:grpSpLocks/>
            </p:cNvGrpSpPr>
            <p:nvPr/>
          </p:nvGrpSpPr>
          <p:grpSpPr bwMode="auto">
            <a:xfrm>
              <a:off x="6875113" y="1450031"/>
              <a:ext cx="1534375" cy="1777173"/>
              <a:chOff x="2267744" y="1897087"/>
              <a:chExt cx="1725613" cy="1998341"/>
            </a:xfrm>
          </p:grpSpPr>
          <p:pic>
            <p:nvPicPr>
              <p:cNvPr id="5431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786"/>
              <a:stretch>
                <a:fillRect/>
              </a:stretch>
            </p:blipFill>
            <p:spPr bwMode="auto">
              <a:xfrm>
                <a:off x="2267744" y="2270760"/>
                <a:ext cx="1725613" cy="1624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4315" name="TextBox 32"/>
              <p:cNvSpPr txBox="1">
                <a:spLocks noChangeArrowheads="1"/>
              </p:cNvSpPr>
              <p:nvPr/>
            </p:nvSpPr>
            <p:spPr bwMode="auto">
              <a:xfrm>
                <a:off x="2267744" y="1897087"/>
                <a:ext cx="1662581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ko-KR" sz="14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HY헤드라인M" panose="02030600000101010101" pitchFamily="18" charset="-127"/>
                  </a:rPr>
                  <a:t>Factor of safety</a:t>
                </a:r>
              </a:p>
            </p:txBody>
          </p:sp>
          <p:cxnSp>
            <p:nvCxnSpPr>
              <p:cNvPr id="136" name="직선 연결선 135"/>
              <p:cNvCxnSpPr/>
              <p:nvPr/>
            </p:nvCxnSpPr>
            <p:spPr>
              <a:xfrm>
                <a:off x="2339107" y="2205878"/>
                <a:ext cx="1296375" cy="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타원 126"/>
            <p:cNvSpPr/>
            <p:nvPr/>
          </p:nvSpPr>
          <p:spPr bwMode="auto">
            <a:xfrm>
              <a:off x="6757564" y="3296148"/>
              <a:ext cx="139722" cy="12857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타원 127"/>
            <p:cNvSpPr/>
            <p:nvPr/>
          </p:nvSpPr>
          <p:spPr bwMode="auto">
            <a:xfrm>
              <a:off x="6673412" y="3619972"/>
              <a:ext cx="139722" cy="12857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타원 128"/>
            <p:cNvSpPr/>
            <p:nvPr/>
          </p:nvSpPr>
          <p:spPr bwMode="auto">
            <a:xfrm>
              <a:off x="6312993" y="3491395"/>
              <a:ext cx="139722" cy="1285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30" name="타원 129"/>
            <p:cNvSpPr/>
            <p:nvPr/>
          </p:nvSpPr>
          <p:spPr bwMode="auto">
            <a:xfrm>
              <a:off x="5798562" y="2962799"/>
              <a:ext cx="138134" cy="126990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타원 130"/>
            <p:cNvSpPr/>
            <p:nvPr/>
          </p:nvSpPr>
          <p:spPr bwMode="auto">
            <a:xfrm>
              <a:off x="6041487" y="1605594"/>
              <a:ext cx="139722" cy="1285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32" name="타원 131"/>
            <p:cNvSpPr/>
            <p:nvPr/>
          </p:nvSpPr>
          <p:spPr bwMode="auto">
            <a:xfrm>
              <a:off x="6427311" y="1523050"/>
              <a:ext cx="139722" cy="1269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4313" name="TextBox 32"/>
            <p:cNvSpPr txBox="1">
              <a:spLocks noChangeArrowheads="1"/>
            </p:cNvSpPr>
            <p:nvPr/>
          </p:nvSpPr>
          <p:spPr bwMode="auto">
            <a:xfrm>
              <a:off x="6922460" y="3221341"/>
              <a:ext cx="1849959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HY헤드라인M" panose="02030600000101010101" pitchFamily="18" charset="-127"/>
                </a:rPr>
                <a:t>Landslide in 2011</a:t>
              </a:r>
            </a:p>
          </p:txBody>
        </p:sp>
      </p:grpSp>
      <p:grpSp>
        <p:nvGrpSpPr>
          <p:cNvPr id="54277" name="그룹 144"/>
          <p:cNvGrpSpPr>
            <a:grpSpLocks/>
          </p:cNvGrpSpPr>
          <p:nvPr/>
        </p:nvGrpSpPr>
        <p:grpSpPr bwMode="auto">
          <a:xfrm>
            <a:off x="4819650" y="1524000"/>
            <a:ext cx="3824288" cy="4313238"/>
            <a:chOff x="307480" y="1492884"/>
            <a:chExt cx="3825479" cy="4312380"/>
          </a:xfrm>
        </p:grpSpPr>
        <p:pic>
          <p:nvPicPr>
            <p:cNvPr id="54284" name="Picture 1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006264">
              <a:off x="307480" y="1689073"/>
              <a:ext cx="3256538" cy="4116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5" name="TextBox 18"/>
            <p:cNvSpPr txBox="1">
              <a:spLocks noChangeArrowheads="1"/>
            </p:cNvSpPr>
            <p:nvPr/>
          </p:nvSpPr>
          <p:spPr bwMode="auto">
            <a:xfrm>
              <a:off x="1887399" y="5278380"/>
              <a:ext cx="257819" cy="27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0</a:t>
              </a:r>
              <a:endParaRPr lang="ko-KR" altLang="en-US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pic>
          <p:nvPicPr>
            <p:cNvPr id="54286" name="Picture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89" t="92625" r="21513" b="5313"/>
            <a:stretch>
              <a:fillRect/>
            </a:stretch>
          </p:blipFill>
          <p:spPr bwMode="auto">
            <a:xfrm>
              <a:off x="2082207" y="5558510"/>
              <a:ext cx="1331768" cy="184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7" name="TextBox 20"/>
            <p:cNvSpPr txBox="1">
              <a:spLocks noChangeArrowheads="1"/>
            </p:cNvSpPr>
            <p:nvPr/>
          </p:nvSpPr>
          <p:spPr bwMode="auto">
            <a:xfrm>
              <a:off x="2293930" y="5278380"/>
              <a:ext cx="540634" cy="27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0.2</a:t>
              </a:r>
              <a:endParaRPr lang="ko-KR" altLang="en-US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sp>
          <p:nvSpPr>
            <p:cNvPr id="54288" name="TextBox 21"/>
            <p:cNvSpPr txBox="1">
              <a:spLocks noChangeArrowheads="1"/>
            </p:cNvSpPr>
            <p:nvPr/>
          </p:nvSpPr>
          <p:spPr bwMode="auto">
            <a:xfrm>
              <a:off x="2584629" y="5278380"/>
              <a:ext cx="540611" cy="27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0.4</a:t>
              </a:r>
              <a:endParaRPr lang="ko-KR" altLang="en-US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sp>
          <p:nvSpPr>
            <p:cNvPr id="54289" name="TextBox 22"/>
            <p:cNvSpPr txBox="1">
              <a:spLocks noChangeArrowheads="1"/>
            </p:cNvSpPr>
            <p:nvPr/>
          </p:nvSpPr>
          <p:spPr bwMode="auto">
            <a:xfrm>
              <a:off x="2877567" y="5278380"/>
              <a:ext cx="495348" cy="27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0.6</a:t>
              </a:r>
              <a:endParaRPr lang="ko-KR" altLang="en-US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sp>
          <p:nvSpPr>
            <p:cNvPr id="54290" name="TextBox 23"/>
            <p:cNvSpPr txBox="1">
              <a:spLocks noChangeArrowheads="1"/>
            </p:cNvSpPr>
            <p:nvPr/>
          </p:nvSpPr>
          <p:spPr bwMode="auto">
            <a:xfrm>
              <a:off x="3217532" y="5278380"/>
              <a:ext cx="539159" cy="27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0.8</a:t>
              </a:r>
              <a:endParaRPr lang="ko-KR" altLang="en-US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sp>
          <p:nvSpPr>
            <p:cNvPr id="54291" name="TextBox 24"/>
            <p:cNvSpPr txBox="1">
              <a:spLocks noChangeArrowheads="1"/>
            </p:cNvSpPr>
            <p:nvPr/>
          </p:nvSpPr>
          <p:spPr bwMode="auto">
            <a:xfrm>
              <a:off x="3462576" y="5499329"/>
              <a:ext cx="670383" cy="301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6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km</a:t>
              </a:r>
              <a:endParaRPr lang="ko-KR" altLang="en-US" sz="16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sp>
          <p:nvSpPr>
            <p:cNvPr id="54292" name="TextBox 25"/>
            <p:cNvSpPr txBox="1">
              <a:spLocks noChangeArrowheads="1"/>
            </p:cNvSpPr>
            <p:nvPr/>
          </p:nvSpPr>
          <p:spPr bwMode="auto">
            <a:xfrm>
              <a:off x="2016892" y="5278380"/>
              <a:ext cx="540634" cy="27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굴림" panose="020B0600000101010101" pitchFamily="50" charset="-127"/>
                </a:rPr>
                <a:t>0.1</a:t>
              </a:r>
              <a:endParaRPr lang="ko-KR" altLang="en-US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endParaRPr>
            </a:p>
          </p:txBody>
        </p:sp>
        <p:pic>
          <p:nvPicPr>
            <p:cNvPr id="5429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86"/>
            <a:stretch>
              <a:fillRect/>
            </a:stretch>
          </p:blipFill>
          <p:spPr bwMode="auto">
            <a:xfrm>
              <a:off x="2335601" y="1825150"/>
              <a:ext cx="1534399" cy="144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294" name="TextBox 32"/>
            <p:cNvSpPr txBox="1">
              <a:spLocks noChangeArrowheads="1"/>
            </p:cNvSpPr>
            <p:nvPr/>
          </p:nvSpPr>
          <p:spPr bwMode="auto">
            <a:xfrm>
              <a:off x="2335601" y="1492884"/>
              <a:ext cx="1478352" cy="273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HY헤드라인M" panose="02030600000101010101" pitchFamily="18" charset="-127"/>
                </a:rPr>
                <a:t>Factor of safety</a:t>
              </a:r>
            </a:p>
          </p:txBody>
        </p:sp>
        <p:cxnSp>
          <p:nvCxnSpPr>
            <p:cNvPr id="157" name="직선 연결선 156"/>
            <p:cNvCxnSpPr/>
            <p:nvPr/>
          </p:nvCxnSpPr>
          <p:spPr bwMode="auto">
            <a:xfrm>
              <a:off x="2398869" y="1765880"/>
              <a:ext cx="115447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96" name="TextBox 32"/>
            <p:cNvSpPr txBox="1">
              <a:spLocks noChangeArrowheads="1"/>
            </p:cNvSpPr>
            <p:nvPr/>
          </p:nvSpPr>
          <p:spPr bwMode="auto">
            <a:xfrm>
              <a:off x="2335601" y="3269788"/>
              <a:ext cx="1797358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anose="02020603050405020304" pitchFamily="18" charset="0"/>
                  <a:ea typeface="HY헤드라인M" panose="02030600000101010101" pitchFamily="18" charset="-127"/>
                </a:rPr>
                <a:t>Landslides in 2011</a:t>
              </a:r>
            </a:p>
          </p:txBody>
        </p:sp>
        <p:sp>
          <p:nvSpPr>
            <p:cNvPr id="159" name="타원 158"/>
            <p:cNvSpPr/>
            <p:nvPr/>
          </p:nvSpPr>
          <p:spPr bwMode="auto">
            <a:xfrm>
              <a:off x="2217838" y="3338780"/>
              <a:ext cx="139744" cy="1285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0" name="타원 159"/>
            <p:cNvSpPr/>
            <p:nvPr/>
          </p:nvSpPr>
          <p:spPr bwMode="auto">
            <a:xfrm>
              <a:off x="2133674" y="3662565"/>
              <a:ext cx="139744" cy="12856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1" name="타원 160"/>
            <p:cNvSpPr/>
            <p:nvPr/>
          </p:nvSpPr>
          <p:spPr bwMode="auto">
            <a:xfrm>
              <a:off x="1773199" y="3527654"/>
              <a:ext cx="139744" cy="1269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2" name="타원 161"/>
            <p:cNvSpPr/>
            <p:nvPr/>
          </p:nvSpPr>
          <p:spPr bwMode="auto">
            <a:xfrm>
              <a:off x="1258689" y="2981663"/>
              <a:ext cx="138155" cy="1269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3" name="타원 162"/>
            <p:cNvSpPr/>
            <p:nvPr/>
          </p:nvSpPr>
          <p:spPr bwMode="auto">
            <a:xfrm>
              <a:off x="1501652" y="1646841"/>
              <a:ext cx="139744" cy="1269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4" name="타원 163"/>
            <p:cNvSpPr/>
            <p:nvPr/>
          </p:nvSpPr>
          <p:spPr bwMode="auto">
            <a:xfrm>
              <a:off x="1865303" y="1565894"/>
              <a:ext cx="139744" cy="1269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5" name="타원 164"/>
            <p:cNvSpPr/>
            <p:nvPr/>
          </p:nvSpPr>
          <p:spPr bwMode="auto">
            <a:xfrm>
              <a:off x="980790" y="3767319"/>
              <a:ext cx="138156" cy="1269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6" name="타원 165"/>
          <p:cNvSpPr/>
          <p:nvPr/>
        </p:nvSpPr>
        <p:spPr bwMode="auto">
          <a:xfrm>
            <a:off x="1128713" y="3694113"/>
            <a:ext cx="139700" cy="128587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279" name="TextBox 167"/>
          <p:cNvSpPr txBox="1">
            <a:spLocks noChangeArrowheads="1"/>
          </p:cNvSpPr>
          <p:nvPr/>
        </p:nvSpPr>
        <p:spPr bwMode="auto">
          <a:xfrm>
            <a:off x="539750" y="5805488"/>
            <a:ext cx="70723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Type-1 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agreed </a:t>
            </a:r>
            <a:r>
              <a:rPr lang="en-US" altLang="ko-KR" sz="2000" b="1" dirty="0">
                <a:solidFill>
                  <a:srgbClr val="0000FF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4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landslide observations</a:t>
            </a:r>
            <a:endParaRPr lang="ko-KR" altLang="en-US" sz="2000" dirty="0">
              <a:solidFill>
                <a:prstClr val="black"/>
              </a:solidFill>
              <a:latin typeface="Arial" panose="020B0604020202020204" pitchFamily="34" charset="0"/>
              <a:ea typeface="-윤고딕33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000" b="1" dirty="0" smtClean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Type-2</a:t>
            </a:r>
            <a:r>
              <a:rPr lang="en-US" altLang="ko-KR" sz="2000" dirty="0" smtClean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agreed with </a:t>
            </a:r>
            <a:r>
              <a:rPr lang="en-US" altLang="ko-KR" sz="2000" b="1" dirty="0">
                <a:solidFill>
                  <a:srgbClr val="C00000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all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of landslide observations</a:t>
            </a:r>
          </a:p>
        </p:txBody>
      </p:sp>
      <p:pic>
        <p:nvPicPr>
          <p:cNvPr id="5428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1273175"/>
            <a:ext cx="1268413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8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41425"/>
            <a:ext cx="1268413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322263" y="908050"/>
            <a:ext cx="40513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1- Shallow failure</a:t>
            </a:r>
            <a:endParaRPr lang="ko-KR" altLang="en-US" sz="20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95825" y="939800"/>
            <a:ext cx="3836988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2- Deep failure</a:t>
            </a:r>
            <a:endParaRPr lang="ko-KR" altLang="en-US" sz="20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108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0" y="0"/>
            <a:ext cx="9144000" cy="836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5299" name="Rectangle 11"/>
          <p:cNvSpPr>
            <a:spLocks noChangeArrowheads="1"/>
          </p:cNvSpPr>
          <p:nvPr/>
        </p:nvSpPr>
        <p:spPr bwMode="auto">
          <a:xfrm>
            <a:off x="34925" y="188913"/>
            <a:ext cx="806608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61950" indent="-3619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ko-KR" sz="2800" b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Dukwooam watershed</a:t>
            </a:r>
          </a:p>
        </p:txBody>
      </p:sp>
      <p:sp>
        <p:nvSpPr>
          <p:cNvPr id="55300" name="TextBox 59"/>
          <p:cNvSpPr txBox="1">
            <a:spLocks noChangeArrowheads="1"/>
          </p:cNvSpPr>
          <p:nvPr/>
        </p:nvSpPr>
        <p:spPr bwMode="auto">
          <a:xfrm>
            <a:off x="539750" y="6021388"/>
            <a:ext cx="7072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000" b="1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Type 1 and 2 </a:t>
            </a:r>
            <a:r>
              <a:rPr lang="en-US" altLang="ko-KR" sz="200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agreed with </a:t>
            </a:r>
            <a:r>
              <a:rPr lang="en-US" altLang="ko-KR" sz="2000" b="1">
                <a:solidFill>
                  <a:srgbClr val="C00000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all</a:t>
            </a:r>
            <a:r>
              <a:rPr lang="en-US" altLang="ko-KR" sz="2000">
                <a:solidFill>
                  <a:prstClr val="black"/>
                </a:solidFill>
                <a:latin typeface="Arial" panose="020B0604020202020204" pitchFamily="34" charset="0"/>
                <a:ea typeface="-윤고딕330" charset="-127"/>
                <a:cs typeface="Arial" panose="020B0604020202020204" pitchFamily="34" charset="0"/>
              </a:rPr>
              <a:t> of landslide observations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22263" y="908050"/>
            <a:ext cx="4051300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1- Shallow failure</a:t>
            </a:r>
            <a:endParaRPr lang="ko-KR" altLang="en-US" sz="20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95825" y="939800"/>
            <a:ext cx="3836988" cy="4000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2- Deep failure</a:t>
            </a:r>
            <a:endParaRPr lang="ko-KR" altLang="en-US" sz="20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305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7"/>
          <a:stretch>
            <a:fillRect/>
          </a:stretch>
        </p:blipFill>
        <p:spPr bwMode="auto">
          <a:xfrm>
            <a:off x="-107950" y="1257300"/>
            <a:ext cx="480377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6" name="그림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42"/>
          <a:stretch>
            <a:fillRect/>
          </a:stretch>
        </p:blipFill>
        <p:spPr bwMode="auto">
          <a:xfrm>
            <a:off x="4140200" y="1257300"/>
            <a:ext cx="4652963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114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850" y="188744"/>
            <a:ext cx="3197991" cy="67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2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4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Conclusions</a:t>
            </a:r>
            <a:endParaRPr lang="en-US" altLang="ko-KR" sz="44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1436028"/>
            <a:ext cx="89284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50" lvl="1" indent="-285750" eaLnBrk="0" hangingPunct="0">
              <a:buSzPct val="100000"/>
              <a:buFont typeface="Wingdings" panose="05000000000000000000" pitchFamily="2" charset="2"/>
              <a:buChar char="v"/>
              <a:defRPr/>
            </a:pPr>
            <a:r>
              <a:rPr lang="en-US" altLang="ko-KR" sz="2400" b="1" kern="0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Extreme events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like landslides, flooding, and drought related to civil engineering are </a:t>
            </a:r>
            <a:r>
              <a:rPr lang="en-US" altLang="ko-KR" sz="2400" b="1" kern="0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caused by climate change.</a:t>
            </a:r>
          </a:p>
          <a:p>
            <a:pPr marL="463550" lvl="1" indent="-285750" eaLnBrk="0" hangingPunct="0">
              <a:buSzPct val="100000"/>
              <a:buFont typeface="Wingdings" panose="05000000000000000000" pitchFamily="2" charset="2"/>
              <a:buChar char="v"/>
              <a:defRPr/>
            </a:pPr>
            <a:endParaRPr lang="en-US" altLang="ko-KR" sz="2400" b="1" kern="0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463550" lvl="1" indent="-285750" eaLnBrk="0" hangingPunct="0">
              <a:buSzPct val="100000"/>
              <a:buFont typeface="Wingdings" panose="05000000000000000000" pitchFamily="2" charset="2"/>
              <a:buChar char="v"/>
              <a:defRPr/>
            </a:pPr>
            <a:r>
              <a:rPr lang="en-US" altLang="ko-KR" sz="2400" b="1" kern="0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Damage to Infrastructures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is highly influenced by severe rainfall and hot temperature</a:t>
            </a:r>
            <a:r>
              <a:rPr lang="en-US" altLang="ko-KR" sz="2400" b="1" kern="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 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It </a:t>
            </a:r>
            <a:r>
              <a:rPr lang="en-US" altLang="ko-KR" sz="2400" b="1" kern="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is expected </a:t>
            </a:r>
            <a:r>
              <a:rPr lang="en-US" altLang="ko-KR" sz="2400" b="1" kern="0" dirty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 guide decision making</a:t>
            </a:r>
            <a:r>
              <a:rPr lang="en-US" altLang="ko-KR" sz="2400" b="1" kern="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in prioritizing the most cost-effective adaptation strategies for infrastructure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</a:t>
            </a:r>
          </a:p>
          <a:p>
            <a:pPr marL="463550" lvl="1" indent="-285750" eaLnBrk="0" hangingPunct="0">
              <a:buSzPct val="100000"/>
              <a:buFont typeface="Wingdings" panose="05000000000000000000" pitchFamily="2" charset="2"/>
              <a:buChar char="v"/>
              <a:defRPr/>
            </a:pPr>
            <a:endParaRPr lang="en-US" altLang="ko-KR" sz="2400" b="1" kern="0" dirty="0" smtClean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463550" lvl="1" indent="-285750" eaLnBrk="0" hangingPunct="0">
              <a:buSzPct val="100000"/>
              <a:buFont typeface="Wingdings" panose="05000000000000000000" pitchFamily="2" charset="2"/>
              <a:buChar char="v"/>
              <a:defRPr/>
            </a:pPr>
            <a:r>
              <a:rPr lang="en-US" altLang="ko-KR" sz="2400" b="1" kern="0" dirty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Performing joint projects</a:t>
            </a:r>
            <a:r>
              <a:rPr lang="en-US" altLang="ko-KR" sz="2400" b="1" kern="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on climate change impact assessment and </a:t>
            </a:r>
            <a:r>
              <a:rPr lang="en-US" altLang="ko-KR" sz="2400" b="1" kern="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adaptation strategies</a:t>
            </a:r>
            <a:r>
              <a:rPr lang="en-US" altLang="ko-KR" sz="2400" b="1" kern="0" dirty="0">
                <a:solidFill>
                  <a:srgbClr val="FF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2400" b="1" kern="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 several 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countries. </a:t>
            </a:r>
            <a:r>
              <a:rPr lang="en-US" altLang="ko-KR" sz="2400" b="1" kern="0" dirty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Sharing the ideas for design rainfall and their hydrologic and geotechnical 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analysis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.</a:t>
            </a:r>
            <a:endParaRPr lang="en-US" altLang="ko-KR" sz="2400" b="1" kern="0" dirty="0">
              <a:solidFill>
                <a:srgbClr val="0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876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씨아이알\04\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583668" y="5997615"/>
            <a:ext cx="6653764" cy="862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C:\Users\User\Desktop\씨아이알\04\0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0" t="87155" r="20952" b="4969"/>
          <a:stretch/>
        </p:blipFill>
        <p:spPr bwMode="auto">
          <a:xfrm>
            <a:off x="2771800" y="6021288"/>
            <a:ext cx="2556284" cy="54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248" y="6064014"/>
            <a:ext cx="1811644" cy="45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5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9162</TotalTime>
  <Words>1433</Words>
  <Application>Microsoft Office PowerPoint</Application>
  <PresentationFormat>화면 슬라이드 쇼(4:3)</PresentationFormat>
  <Paragraphs>423</Paragraphs>
  <Slides>37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37</vt:i4>
      </vt:variant>
    </vt:vector>
  </HeadingPairs>
  <TitlesOfParts>
    <vt:vector size="57" baseType="lpstr">
      <vt:lpstr>Arial Unicode MS</vt:lpstr>
      <vt:lpstr>돋움</vt:lpstr>
      <vt:lpstr>굴림</vt:lpstr>
      <vt:lpstr>맑은 고딕</vt:lpstr>
      <vt:lpstr>Arial</vt:lpstr>
      <vt:lpstr>Tahoma</vt:lpstr>
      <vt:lpstr>Cambria Math</vt:lpstr>
      <vt:lpstr>HY견고딕</vt:lpstr>
      <vt:lpstr>-윤고딕340</vt:lpstr>
      <vt:lpstr>Times New Roman</vt:lpstr>
      <vt:lpstr>-2002</vt:lpstr>
      <vt:lpstr>-윤고딕330</vt:lpstr>
      <vt:lpstr>Wingdings</vt:lpstr>
      <vt:lpstr>HY헤드라인M</vt:lpstr>
      <vt:lpstr>-윤명조240</vt:lpstr>
      <vt:lpstr>한양신명조</vt:lpstr>
      <vt:lpstr>휴먼둥근헤드라인</vt:lpstr>
      <vt:lpstr>Office 테마</vt:lpstr>
      <vt:lpstr>1_Office 테마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Moonhyun</cp:lastModifiedBy>
  <cp:revision>676</cp:revision>
  <cp:lastPrinted>2016-10-21T21:59:59Z</cp:lastPrinted>
  <dcterms:created xsi:type="dcterms:W3CDTF">2015-08-04T01:29:10Z</dcterms:created>
  <dcterms:modified xsi:type="dcterms:W3CDTF">2016-10-25T06:31:16Z</dcterms:modified>
</cp:coreProperties>
</file>