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 id="2147483864" r:id="rId2"/>
    <p:sldMasterId id="2147483876" r:id="rId3"/>
    <p:sldMasterId id="2147483888" r:id="rId4"/>
  </p:sldMasterIdLst>
  <p:notesMasterIdLst>
    <p:notesMasterId r:id="rId26"/>
  </p:notesMasterIdLst>
  <p:handoutMasterIdLst>
    <p:handoutMasterId r:id="rId27"/>
  </p:handoutMasterIdLst>
  <p:sldIdLst>
    <p:sldId id="476" r:id="rId5"/>
    <p:sldId id="478" r:id="rId6"/>
    <p:sldId id="479" r:id="rId7"/>
    <p:sldId id="480" r:id="rId8"/>
    <p:sldId id="481" r:id="rId9"/>
    <p:sldId id="482" r:id="rId10"/>
    <p:sldId id="483" r:id="rId11"/>
    <p:sldId id="484" r:id="rId12"/>
    <p:sldId id="485" r:id="rId13"/>
    <p:sldId id="487" r:id="rId14"/>
    <p:sldId id="501" r:id="rId15"/>
    <p:sldId id="499" r:id="rId16"/>
    <p:sldId id="490" r:id="rId17"/>
    <p:sldId id="491" r:id="rId18"/>
    <p:sldId id="492" r:id="rId19"/>
    <p:sldId id="493" r:id="rId20"/>
    <p:sldId id="494" r:id="rId21"/>
    <p:sldId id="495" r:id="rId22"/>
    <p:sldId id="496" r:id="rId23"/>
    <p:sldId id="497" r:id="rId24"/>
    <p:sldId id="49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06" autoAdjust="0"/>
    <p:restoredTop sz="59857" autoAdjust="0"/>
  </p:normalViewPr>
  <p:slideViewPr>
    <p:cSldViewPr>
      <p:cViewPr varScale="1">
        <p:scale>
          <a:sx n="70" d="100"/>
          <a:sy n="70" d="100"/>
        </p:scale>
        <p:origin x="1068" y="60"/>
      </p:cViewPr>
      <p:guideLst>
        <p:guide orient="horz" pos="2160"/>
        <p:guide pos="2880"/>
      </p:guideLst>
    </p:cSldViewPr>
  </p:slideViewPr>
  <p:outlineViewPr>
    <p:cViewPr>
      <p:scale>
        <a:sx n="33" d="100"/>
        <a:sy n="33" d="100"/>
      </p:scale>
      <p:origin x="258" y="223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58092738407699"/>
          <c:y val="0.15782407407407409"/>
          <c:w val="0.71452930883639543"/>
          <c:h val="0.72730715952172642"/>
        </c:manualLayout>
      </c:layout>
      <c:lineChart>
        <c:grouping val="standard"/>
        <c:varyColors val="0"/>
        <c:ser>
          <c:idx val="0"/>
          <c:order val="0"/>
          <c:tx>
            <c:strRef>
              <c:f>Sheet9!$E$32</c:f>
              <c:strCache>
                <c:ptCount val="1"/>
                <c:pt idx="0">
                  <c:v>initial wt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Sheet9!$M$33:$R$33</c:f>
                <c:numCache>
                  <c:formatCode>General</c:formatCode>
                  <c:ptCount val="6"/>
                  <c:pt idx="0">
                    <c:v>2.5</c:v>
                  </c:pt>
                  <c:pt idx="1">
                    <c:v>2.2000000000000002</c:v>
                  </c:pt>
                  <c:pt idx="2">
                    <c:v>2.6</c:v>
                  </c:pt>
                  <c:pt idx="3">
                    <c:v>2.5</c:v>
                  </c:pt>
                  <c:pt idx="4">
                    <c:v>1.9</c:v>
                  </c:pt>
                  <c:pt idx="5">
                    <c:v>1.2</c:v>
                  </c:pt>
                </c:numCache>
              </c:numRef>
            </c:plus>
            <c:minus>
              <c:numRef>
                <c:f>Sheet9!$M$33:$R$33</c:f>
                <c:numCache>
                  <c:formatCode>General</c:formatCode>
                  <c:ptCount val="6"/>
                  <c:pt idx="0">
                    <c:v>2.5</c:v>
                  </c:pt>
                  <c:pt idx="1">
                    <c:v>2.2000000000000002</c:v>
                  </c:pt>
                  <c:pt idx="2">
                    <c:v>2.6</c:v>
                  </c:pt>
                  <c:pt idx="3">
                    <c:v>2.5</c:v>
                  </c:pt>
                  <c:pt idx="4">
                    <c:v>1.9</c:v>
                  </c:pt>
                  <c:pt idx="5">
                    <c:v>1.2</c:v>
                  </c:pt>
                </c:numCache>
              </c:numRef>
            </c:minus>
            <c:spPr>
              <a:noFill/>
              <a:ln w="9525" cap="flat" cmpd="sng" algn="ctr">
                <a:solidFill>
                  <a:schemeClr val="tx1">
                    <a:lumMod val="65000"/>
                    <a:lumOff val="35000"/>
                  </a:schemeClr>
                </a:solidFill>
                <a:round/>
              </a:ln>
              <a:effectLst/>
            </c:spPr>
          </c:errBars>
          <c:cat>
            <c:numRef>
              <c:f>Sheet9!$F$31:$K$31</c:f>
              <c:numCache>
                <c:formatCode>General</c:formatCode>
                <c:ptCount val="6"/>
                <c:pt idx="0">
                  <c:v>0</c:v>
                </c:pt>
                <c:pt idx="1">
                  <c:v>1</c:v>
                </c:pt>
                <c:pt idx="2">
                  <c:v>3</c:v>
                </c:pt>
                <c:pt idx="3">
                  <c:v>5</c:v>
                </c:pt>
                <c:pt idx="4">
                  <c:v>14</c:v>
                </c:pt>
                <c:pt idx="5">
                  <c:v>28</c:v>
                </c:pt>
              </c:numCache>
            </c:numRef>
          </c:cat>
          <c:val>
            <c:numRef>
              <c:f>Sheet9!$F$32:$K$32</c:f>
              <c:numCache>
                <c:formatCode>General</c:formatCode>
                <c:ptCount val="6"/>
                <c:pt idx="0">
                  <c:v>30</c:v>
                </c:pt>
                <c:pt idx="1">
                  <c:v>26</c:v>
                </c:pt>
                <c:pt idx="2">
                  <c:v>30</c:v>
                </c:pt>
                <c:pt idx="3">
                  <c:v>27.2</c:v>
                </c:pt>
                <c:pt idx="4">
                  <c:v>29.3</c:v>
                </c:pt>
                <c:pt idx="5">
                  <c:v>28.8</c:v>
                </c:pt>
              </c:numCache>
            </c:numRef>
          </c:val>
          <c:smooth val="0"/>
        </c:ser>
        <c:ser>
          <c:idx val="1"/>
          <c:order val="1"/>
          <c:tx>
            <c:strRef>
              <c:f>Sheet9!$E$33</c:f>
              <c:strCache>
                <c:ptCount val="1"/>
                <c:pt idx="0">
                  <c:v>Final wt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Sheet9!$M$34:$R$34</c:f>
                <c:numCache>
                  <c:formatCode>General</c:formatCode>
                  <c:ptCount val="6"/>
                  <c:pt idx="0">
                    <c:v>1.5</c:v>
                  </c:pt>
                  <c:pt idx="1">
                    <c:v>2.8</c:v>
                  </c:pt>
                  <c:pt idx="2">
                    <c:v>1.6</c:v>
                  </c:pt>
                  <c:pt idx="3">
                    <c:v>4.5</c:v>
                  </c:pt>
                  <c:pt idx="4">
                    <c:v>0.8</c:v>
                  </c:pt>
                  <c:pt idx="5">
                    <c:v>1</c:v>
                  </c:pt>
                </c:numCache>
              </c:numRef>
            </c:plus>
            <c:minus>
              <c:numRef>
                <c:f>Sheet9!$M$34:$R$34</c:f>
                <c:numCache>
                  <c:formatCode>General</c:formatCode>
                  <c:ptCount val="6"/>
                  <c:pt idx="0">
                    <c:v>1.5</c:v>
                  </c:pt>
                  <c:pt idx="1">
                    <c:v>2.8</c:v>
                  </c:pt>
                  <c:pt idx="2">
                    <c:v>1.6</c:v>
                  </c:pt>
                  <c:pt idx="3">
                    <c:v>4.5</c:v>
                  </c:pt>
                  <c:pt idx="4">
                    <c:v>0.8</c:v>
                  </c:pt>
                  <c:pt idx="5">
                    <c:v>1</c:v>
                  </c:pt>
                </c:numCache>
              </c:numRef>
            </c:minus>
            <c:spPr>
              <a:noFill/>
              <a:ln w="9525" cap="flat" cmpd="sng" algn="ctr">
                <a:solidFill>
                  <a:schemeClr val="tx1">
                    <a:lumMod val="65000"/>
                    <a:lumOff val="35000"/>
                  </a:schemeClr>
                </a:solidFill>
                <a:round/>
              </a:ln>
              <a:effectLst/>
            </c:spPr>
          </c:errBars>
          <c:cat>
            <c:numRef>
              <c:f>Sheet9!$F$31:$K$31</c:f>
              <c:numCache>
                <c:formatCode>General</c:formatCode>
                <c:ptCount val="6"/>
                <c:pt idx="0">
                  <c:v>0</c:v>
                </c:pt>
                <c:pt idx="1">
                  <c:v>1</c:v>
                </c:pt>
                <c:pt idx="2">
                  <c:v>3</c:v>
                </c:pt>
                <c:pt idx="3">
                  <c:v>5</c:v>
                </c:pt>
                <c:pt idx="4">
                  <c:v>14</c:v>
                </c:pt>
                <c:pt idx="5">
                  <c:v>28</c:v>
                </c:pt>
              </c:numCache>
            </c:numRef>
          </c:cat>
          <c:val>
            <c:numRef>
              <c:f>Sheet9!$F$33:$K$33</c:f>
              <c:numCache>
                <c:formatCode>General</c:formatCode>
                <c:ptCount val="6"/>
                <c:pt idx="0">
                  <c:v>31</c:v>
                </c:pt>
                <c:pt idx="1">
                  <c:v>27</c:v>
                </c:pt>
                <c:pt idx="2">
                  <c:v>30</c:v>
                </c:pt>
                <c:pt idx="3">
                  <c:v>26</c:v>
                </c:pt>
                <c:pt idx="4">
                  <c:v>31.3</c:v>
                </c:pt>
                <c:pt idx="5">
                  <c:v>33.299999999999997</c:v>
                </c:pt>
              </c:numCache>
            </c:numRef>
          </c:val>
          <c:smooth val="0"/>
        </c:ser>
        <c:dLbls>
          <c:showLegendKey val="0"/>
          <c:showVal val="0"/>
          <c:showCatName val="0"/>
          <c:showSerName val="0"/>
          <c:showPercent val="0"/>
          <c:showBubbleSize val="0"/>
        </c:dLbls>
        <c:marker val="1"/>
        <c:smooth val="0"/>
        <c:axId val="572767584"/>
        <c:axId val="572764320"/>
      </c:lineChart>
      <c:catAx>
        <c:axId val="57276758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IN" sz="1200" b="1">
                    <a:solidFill>
                      <a:sysClr val="windowText" lastClr="000000"/>
                    </a:solidFill>
                    <a:latin typeface="Times New Roman" panose="02020603050405020304" pitchFamily="18" charset="0"/>
                    <a:cs typeface="Times New Roman" panose="02020603050405020304" pitchFamily="18" charset="0"/>
                  </a:rPr>
                  <a:t>Days</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95000"/>
                <a:lumOff val="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72764320"/>
        <c:crosses val="autoZero"/>
        <c:auto val="1"/>
        <c:lblAlgn val="ctr"/>
        <c:lblOffset val="100"/>
        <c:noMultiLvlLbl val="0"/>
      </c:catAx>
      <c:valAx>
        <c:axId val="572764320"/>
        <c:scaling>
          <c:orientation val="minMax"/>
          <c:max val="35"/>
          <c:min val="5"/>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IN" sz="1200" b="1" dirty="0">
                    <a:latin typeface="Times New Roman" panose="02020603050405020304" pitchFamily="18" charset="0"/>
                    <a:cs typeface="Times New Roman" panose="02020603050405020304" pitchFamily="18" charset="0"/>
                  </a:rPr>
                  <a:t>Body</a:t>
                </a:r>
                <a:r>
                  <a:rPr lang="en-IN" sz="1200" b="1" baseline="0" dirty="0">
                    <a:latin typeface="Times New Roman" panose="02020603050405020304" pitchFamily="18" charset="0"/>
                    <a:cs typeface="Times New Roman" panose="02020603050405020304" pitchFamily="18" charset="0"/>
                  </a:rPr>
                  <a:t> weight (g)</a:t>
                </a:r>
                <a:endParaRPr lang="en-IN" sz="1200" b="1" dirty="0">
                  <a:latin typeface="Times New Roman" panose="02020603050405020304" pitchFamily="18" charset="0"/>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727675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437724269973499E-2"/>
          <c:y val="3.5023709948526174E-2"/>
          <c:w val="0.78632672727503261"/>
          <c:h val="0.83869168517821413"/>
        </c:manualLayout>
      </c:layout>
      <c:lineChart>
        <c:grouping val="standard"/>
        <c:varyColors val="0"/>
        <c:ser>
          <c:idx val="0"/>
          <c:order val="0"/>
          <c:tx>
            <c:strRef>
              <c:f>Sheet9!$E$40</c:f>
              <c:strCache>
                <c:ptCount val="1"/>
                <c:pt idx="0">
                  <c:v>Initial bdwt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Ref>
                <c:f>Sheet9!$M$37:$R$37</c:f>
                <c:numCache>
                  <c:formatCode>General</c:formatCode>
                  <c:ptCount val="6"/>
                  <c:pt idx="0">
                    <c:v>2.5</c:v>
                  </c:pt>
                  <c:pt idx="1">
                    <c:v>5.6</c:v>
                  </c:pt>
                  <c:pt idx="2">
                    <c:v>3.7</c:v>
                  </c:pt>
                  <c:pt idx="3">
                    <c:v>3.2</c:v>
                  </c:pt>
                  <c:pt idx="4">
                    <c:v>1.7</c:v>
                  </c:pt>
                  <c:pt idx="5">
                    <c:v>0.8</c:v>
                  </c:pt>
                </c:numCache>
              </c:numRef>
            </c:plus>
            <c:minus>
              <c:numRef>
                <c:f>Sheet9!$M$37:$R$37</c:f>
                <c:numCache>
                  <c:formatCode>General</c:formatCode>
                  <c:ptCount val="6"/>
                  <c:pt idx="0">
                    <c:v>2.5</c:v>
                  </c:pt>
                  <c:pt idx="1">
                    <c:v>5.6</c:v>
                  </c:pt>
                  <c:pt idx="2">
                    <c:v>3.7</c:v>
                  </c:pt>
                  <c:pt idx="3">
                    <c:v>3.2</c:v>
                  </c:pt>
                  <c:pt idx="4">
                    <c:v>1.7</c:v>
                  </c:pt>
                  <c:pt idx="5">
                    <c:v>0.8</c:v>
                  </c:pt>
                </c:numCache>
              </c:numRef>
            </c:minus>
            <c:spPr>
              <a:noFill/>
              <a:ln w="9525" cap="flat" cmpd="sng" algn="ctr">
                <a:solidFill>
                  <a:schemeClr val="tx1">
                    <a:lumMod val="65000"/>
                    <a:lumOff val="35000"/>
                  </a:schemeClr>
                </a:solidFill>
                <a:round/>
              </a:ln>
              <a:effectLst/>
            </c:spPr>
          </c:errBars>
          <c:cat>
            <c:numRef>
              <c:f>Sheet9!$F$39:$K$39</c:f>
              <c:numCache>
                <c:formatCode>General</c:formatCode>
                <c:ptCount val="6"/>
                <c:pt idx="0">
                  <c:v>0</c:v>
                </c:pt>
                <c:pt idx="1">
                  <c:v>1</c:v>
                </c:pt>
                <c:pt idx="2">
                  <c:v>3</c:v>
                </c:pt>
                <c:pt idx="3">
                  <c:v>5</c:v>
                </c:pt>
                <c:pt idx="4">
                  <c:v>14</c:v>
                </c:pt>
                <c:pt idx="5">
                  <c:v>28</c:v>
                </c:pt>
              </c:numCache>
            </c:numRef>
          </c:cat>
          <c:val>
            <c:numRef>
              <c:f>Sheet9!$F$40:$K$40</c:f>
              <c:numCache>
                <c:formatCode>General</c:formatCode>
                <c:ptCount val="6"/>
                <c:pt idx="0">
                  <c:v>30</c:v>
                </c:pt>
                <c:pt idx="1">
                  <c:v>27</c:v>
                </c:pt>
                <c:pt idx="2">
                  <c:v>24.5</c:v>
                </c:pt>
                <c:pt idx="3">
                  <c:v>25.9</c:v>
                </c:pt>
                <c:pt idx="4">
                  <c:v>28.5</c:v>
                </c:pt>
                <c:pt idx="5">
                  <c:v>25.1</c:v>
                </c:pt>
              </c:numCache>
            </c:numRef>
          </c:val>
          <c:smooth val="0"/>
        </c:ser>
        <c:ser>
          <c:idx val="1"/>
          <c:order val="1"/>
          <c:tx>
            <c:strRef>
              <c:f>Sheet9!$E$41</c:f>
              <c:strCache>
                <c:ptCount val="1"/>
                <c:pt idx="0">
                  <c:v>Final bdwt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cust"/>
            <c:noEndCap val="0"/>
            <c:plus>
              <c:numRef>
                <c:f>Sheet9!$M$38:$R$38</c:f>
                <c:numCache>
                  <c:formatCode>General</c:formatCode>
                  <c:ptCount val="6"/>
                  <c:pt idx="0">
                    <c:v>1.5</c:v>
                  </c:pt>
                  <c:pt idx="1">
                    <c:v>4.4000000000000004</c:v>
                  </c:pt>
                  <c:pt idx="2">
                    <c:v>3.6</c:v>
                  </c:pt>
                  <c:pt idx="3">
                    <c:v>3.2</c:v>
                  </c:pt>
                  <c:pt idx="4">
                    <c:v>2.2000000000000002</c:v>
                  </c:pt>
                  <c:pt idx="5">
                    <c:v>1.2</c:v>
                  </c:pt>
                </c:numCache>
              </c:numRef>
            </c:plus>
            <c:minus>
              <c:numRef>
                <c:f>Sheet9!$M$38:$R$38</c:f>
                <c:numCache>
                  <c:formatCode>General</c:formatCode>
                  <c:ptCount val="6"/>
                  <c:pt idx="0">
                    <c:v>1.5</c:v>
                  </c:pt>
                  <c:pt idx="1">
                    <c:v>4.4000000000000004</c:v>
                  </c:pt>
                  <c:pt idx="2">
                    <c:v>3.6</c:v>
                  </c:pt>
                  <c:pt idx="3">
                    <c:v>3.2</c:v>
                  </c:pt>
                  <c:pt idx="4">
                    <c:v>2.2000000000000002</c:v>
                  </c:pt>
                  <c:pt idx="5">
                    <c:v>1.2</c:v>
                  </c:pt>
                </c:numCache>
              </c:numRef>
            </c:minus>
            <c:spPr>
              <a:noFill/>
              <a:ln w="9525" cap="flat" cmpd="sng" algn="ctr">
                <a:solidFill>
                  <a:schemeClr val="tx1">
                    <a:lumMod val="65000"/>
                    <a:lumOff val="35000"/>
                  </a:schemeClr>
                </a:solidFill>
                <a:round/>
              </a:ln>
              <a:effectLst/>
            </c:spPr>
          </c:errBars>
          <c:cat>
            <c:numRef>
              <c:f>Sheet9!$F$39:$K$39</c:f>
              <c:numCache>
                <c:formatCode>General</c:formatCode>
                <c:ptCount val="6"/>
                <c:pt idx="0">
                  <c:v>0</c:v>
                </c:pt>
                <c:pt idx="1">
                  <c:v>1</c:v>
                </c:pt>
                <c:pt idx="2">
                  <c:v>3</c:v>
                </c:pt>
                <c:pt idx="3">
                  <c:v>5</c:v>
                </c:pt>
                <c:pt idx="4">
                  <c:v>14</c:v>
                </c:pt>
                <c:pt idx="5">
                  <c:v>28</c:v>
                </c:pt>
              </c:numCache>
            </c:numRef>
          </c:cat>
          <c:val>
            <c:numRef>
              <c:f>Sheet9!$F$41:$K$41</c:f>
              <c:numCache>
                <c:formatCode>General</c:formatCode>
                <c:ptCount val="6"/>
                <c:pt idx="0">
                  <c:v>32</c:v>
                </c:pt>
                <c:pt idx="1">
                  <c:v>26</c:v>
                </c:pt>
                <c:pt idx="2">
                  <c:v>23.3</c:v>
                </c:pt>
                <c:pt idx="3">
                  <c:v>23</c:v>
                </c:pt>
                <c:pt idx="4">
                  <c:v>29.1</c:v>
                </c:pt>
                <c:pt idx="5">
                  <c:v>29.5</c:v>
                </c:pt>
              </c:numCache>
            </c:numRef>
          </c:val>
          <c:smooth val="0"/>
        </c:ser>
        <c:dLbls>
          <c:showLegendKey val="0"/>
          <c:showVal val="0"/>
          <c:showCatName val="0"/>
          <c:showSerName val="0"/>
          <c:showPercent val="0"/>
          <c:showBubbleSize val="0"/>
        </c:dLbls>
        <c:marker val="1"/>
        <c:smooth val="0"/>
        <c:axId val="572765408"/>
        <c:axId val="572767040"/>
      </c:lineChart>
      <c:catAx>
        <c:axId val="57276540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IN" sz="1200" b="1">
                    <a:latin typeface="Times New Roman" panose="02020603050405020304" pitchFamily="18" charset="0"/>
                    <a:cs typeface="Times New Roman" panose="02020603050405020304" pitchFamily="18" charset="0"/>
                  </a:rPr>
                  <a:t>Days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72767040"/>
        <c:crosses val="autoZero"/>
        <c:auto val="1"/>
        <c:lblAlgn val="ctr"/>
        <c:lblOffset val="100"/>
        <c:noMultiLvlLbl val="0"/>
      </c:catAx>
      <c:valAx>
        <c:axId val="572767040"/>
        <c:scaling>
          <c:orientation val="minMax"/>
          <c:max val="35"/>
          <c:min val="5"/>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N" sz="1050" b="1">
                    <a:latin typeface="Times New Roman" panose="02020603050405020304" pitchFamily="18" charset="0"/>
                    <a:cs typeface="Times New Roman" panose="02020603050405020304" pitchFamily="18" charset="0"/>
                  </a:rPr>
                  <a:t>Body</a:t>
                </a:r>
                <a:r>
                  <a:rPr lang="en-IN" sz="1050" b="1" baseline="0">
                    <a:latin typeface="Times New Roman" panose="02020603050405020304" pitchFamily="18" charset="0"/>
                    <a:cs typeface="Times New Roman" panose="02020603050405020304" pitchFamily="18" charset="0"/>
                  </a:rPr>
                  <a:t> weight (g)</a:t>
                </a:r>
                <a:endParaRPr lang="en-IN" sz="1050" b="1">
                  <a:latin typeface="Times New Roman" panose="02020603050405020304" pitchFamily="18" charset="0"/>
                  <a:cs typeface="Times New Roman" panose="02020603050405020304" pitchFamily="18"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572765408"/>
        <c:crosses val="autoZero"/>
        <c:crossBetween val="between"/>
      </c:valAx>
      <c:spPr>
        <a:noFill/>
        <a:ln>
          <a:noFill/>
        </a:ln>
        <a:effectLst/>
      </c:spPr>
    </c:plotArea>
    <c:legend>
      <c:legendPos val="r"/>
      <c:layout>
        <c:manualLayout>
          <c:xMode val="edge"/>
          <c:yMode val="edge"/>
          <c:x val="0.818896496633573"/>
          <c:y val="0.40113064073625171"/>
          <c:w val="0.14245616037125794"/>
          <c:h val="9.8504873673339099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193896052848466"/>
          <c:y val="5.2440651588086244E-2"/>
          <c:w val="0.75438294850824805"/>
          <c:h val="0.75328324299330462"/>
        </c:manualLayout>
      </c:layout>
      <c:barChart>
        <c:barDir val="col"/>
        <c:grouping val="clustered"/>
        <c:varyColors val="0"/>
        <c:ser>
          <c:idx val="0"/>
          <c:order val="0"/>
          <c:tx>
            <c:strRef>
              <c:f>Sheet3!$O$34</c:f>
              <c:strCache>
                <c:ptCount val="1"/>
                <c:pt idx="0">
                  <c:v>Urea</c:v>
                </c:pt>
              </c:strCache>
            </c:strRef>
          </c:tx>
          <c:spPr>
            <a:solidFill>
              <a:schemeClr val="accent1"/>
            </a:solidFill>
            <a:ln>
              <a:noFill/>
            </a:ln>
            <a:effectLst/>
          </c:spPr>
          <c:invertIfNegative val="0"/>
          <c:errBars>
            <c:errBarType val="both"/>
            <c:errValType val="cust"/>
            <c:noEndCap val="0"/>
            <c:plus>
              <c:numRef>
                <c:f>Sheet3!$Q$40:$Q$41</c:f>
                <c:numCache>
                  <c:formatCode>General</c:formatCode>
                  <c:ptCount val="2"/>
                  <c:pt idx="0">
                    <c:v>0.5</c:v>
                  </c:pt>
                  <c:pt idx="1">
                    <c:v>3.48</c:v>
                  </c:pt>
                </c:numCache>
              </c:numRef>
            </c:plus>
            <c:minus>
              <c:numRef>
                <c:f>Sheet3!$Q$40:$Q$41</c:f>
                <c:numCache>
                  <c:formatCode>General</c:formatCode>
                  <c:ptCount val="2"/>
                  <c:pt idx="0">
                    <c:v>0.5</c:v>
                  </c:pt>
                  <c:pt idx="1">
                    <c:v>3.48</c:v>
                  </c:pt>
                </c:numCache>
              </c:numRef>
            </c:minus>
            <c:spPr>
              <a:noFill/>
              <a:ln w="9517" cap="flat" cmpd="sng" algn="ctr">
                <a:solidFill>
                  <a:schemeClr val="tx1"/>
                </a:solidFill>
                <a:round/>
              </a:ln>
              <a:effectLst/>
            </c:spPr>
          </c:errBars>
          <c:cat>
            <c:strRef>
              <c:f>Sheet3!$N$35:$N$36</c:f>
              <c:strCache>
                <c:ptCount val="2"/>
                <c:pt idx="0">
                  <c:v>Control</c:v>
                </c:pt>
                <c:pt idx="1">
                  <c:v>UN</c:v>
                </c:pt>
              </c:strCache>
            </c:strRef>
          </c:cat>
          <c:val>
            <c:numRef>
              <c:f>Sheet3!$O$35:$O$36</c:f>
              <c:numCache>
                <c:formatCode>General</c:formatCode>
                <c:ptCount val="2"/>
                <c:pt idx="0">
                  <c:v>46.67</c:v>
                </c:pt>
                <c:pt idx="1">
                  <c:v>42.92</c:v>
                </c:pt>
              </c:numCache>
            </c:numRef>
          </c:val>
        </c:ser>
        <c:ser>
          <c:idx val="2"/>
          <c:order val="2"/>
          <c:tx>
            <c:strRef>
              <c:f>Sheet3!$Q$34</c:f>
              <c:strCache>
                <c:ptCount val="1"/>
                <c:pt idx="0">
                  <c:v>BUN</c:v>
                </c:pt>
              </c:strCache>
            </c:strRef>
          </c:tx>
          <c:spPr>
            <a:solidFill>
              <a:schemeClr val="accent6">
                <a:lumMod val="75000"/>
              </a:schemeClr>
            </a:solidFill>
            <a:ln>
              <a:noFill/>
            </a:ln>
            <a:effectLst/>
          </c:spPr>
          <c:invertIfNegative val="0"/>
          <c:errBars>
            <c:errBarType val="both"/>
            <c:errValType val="cust"/>
            <c:noEndCap val="0"/>
            <c:plus>
              <c:numRef>
                <c:f>Sheet3!$S$40:$S$41</c:f>
                <c:numCache>
                  <c:formatCode>General</c:formatCode>
                  <c:ptCount val="2"/>
                  <c:pt idx="0">
                    <c:v>2.83</c:v>
                  </c:pt>
                  <c:pt idx="1">
                    <c:v>1.67</c:v>
                  </c:pt>
                </c:numCache>
              </c:numRef>
            </c:plus>
            <c:minus>
              <c:numRef>
                <c:f>Sheet3!$S$40:$S$41</c:f>
                <c:numCache>
                  <c:formatCode>General</c:formatCode>
                  <c:ptCount val="2"/>
                  <c:pt idx="0">
                    <c:v>2.83</c:v>
                  </c:pt>
                  <c:pt idx="1">
                    <c:v>1.67</c:v>
                  </c:pt>
                </c:numCache>
              </c:numRef>
            </c:minus>
            <c:spPr>
              <a:noFill/>
              <a:ln w="9517" cap="flat" cmpd="sng" algn="ctr">
                <a:solidFill>
                  <a:schemeClr val="tx1"/>
                </a:solidFill>
                <a:round/>
              </a:ln>
              <a:effectLst/>
            </c:spPr>
          </c:errBars>
          <c:cat>
            <c:strRef>
              <c:f>Sheet3!$N$35:$N$36</c:f>
              <c:strCache>
                <c:ptCount val="2"/>
                <c:pt idx="0">
                  <c:v>Control</c:v>
                </c:pt>
                <c:pt idx="1">
                  <c:v>UN</c:v>
                </c:pt>
              </c:strCache>
            </c:strRef>
          </c:cat>
          <c:val>
            <c:numRef>
              <c:f>Sheet3!$Q$35:$Q$36</c:f>
              <c:numCache>
                <c:formatCode>General</c:formatCode>
                <c:ptCount val="2"/>
                <c:pt idx="0">
                  <c:v>19.89</c:v>
                </c:pt>
                <c:pt idx="1">
                  <c:v>20.05</c:v>
                </c:pt>
              </c:numCache>
            </c:numRef>
          </c:val>
        </c:ser>
        <c:dLbls>
          <c:showLegendKey val="0"/>
          <c:showVal val="0"/>
          <c:showCatName val="0"/>
          <c:showSerName val="0"/>
          <c:showPercent val="0"/>
          <c:showBubbleSize val="0"/>
        </c:dLbls>
        <c:gapWidth val="230"/>
        <c:overlap val="-100"/>
        <c:axId val="572773568"/>
        <c:axId val="572772480"/>
      </c:barChart>
      <c:barChart>
        <c:barDir val="col"/>
        <c:grouping val="clustered"/>
        <c:varyColors val="0"/>
        <c:ser>
          <c:idx val="1"/>
          <c:order val="1"/>
          <c:tx>
            <c:strRef>
              <c:f>Sheet3!$P$34</c:f>
              <c:strCache>
                <c:ptCount val="1"/>
                <c:pt idx="0">
                  <c:v>Creatinine</c:v>
                </c:pt>
              </c:strCache>
            </c:strRef>
          </c:tx>
          <c:spPr>
            <a:solidFill>
              <a:schemeClr val="accent2"/>
            </a:solidFill>
            <a:ln>
              <a:noFill/>
            </a:ln>
            <a:effectLst/>
          </c:spPr>
          <c:invertIfNegative val="0"/>
          <c:errBars>
            <c:errBarType val="both"/>
            <c:errValType val="cust"/>
            <c:noEndCap val="0"/>
            <c:plus>
              <c:numRef>
                <c:f>Sheet3!$R$40:$R$41</c:f>
                <c:numCache>
                  <c:formatCode>General</c:formatCode>
                  <c:ptCount val="2"/>
                  <c:pt idx="0">
                    <c:v>0.03</c:v>
                  </c:pt>
                  <c:pt idx="1">
                    <c:v>0.04</c:v>
                  </c:pt>
                </c:numCache>
              </c:numRef>
            </c:plus>
            <c:minus>
              <c:numRef>
                <c:f>Sheet3!$R$40:$R$41</c:f>
                <c:numCache>
                  <c:formatCode>General</c:formatCode>
                  <c:ptCount val="2"/>
                  <c:pt idx="0">
                    <c:v>0.03</c:v>
                  </c:pt>
                  <c:pt idx="1">
                    <c:v>0.04</c:v>
                  </c:pt>
                </c:numCache>
              </c:numRef>
            </c:minus>
            <c:spPr>
              <a:noFill/>
              <a:ln w="9517" cap="flat" cmpd="sng" algn="ctr">
                <a:solidFill>
                  <a:schemeClr val="tx1"/>
                </a:solidFill>
                <a:round/>
              </a:ln>
              <a:effectLst/>
            </c:spPr>
          </c:errBars>
          <c:cat>
            <c:strRef>
              <c:f>Sheet3!$N$35:$N$36</c:f>
              <c:strCache>
                <c:ptCount val="2"/>
                <c:pt idx="0">
                  <c:v>Control</c:v>
                </c:pt>
                <c:pt idx="1">
                  <c:v>UN</c:v>
                </c:pt>
              </c:strCache>
            </c:strRef>
          </c:cat>
          <c:val>
            <c:numRef>
              <c:f>Sheet3!$P$35:$P$36</c:f>
              <c:numCache>
                <c:formatCode>General</c:formatCode>
                <c:ptCount val="2"/>
                <c:pt idx="0">
                  <c:v>0.2</c:v>
                </c:pt>
                <c:pt idx="1">
                  <c:v>0.188</c:v>
                </c:pt>
              </c:numCache>
            </c:numRef>
          </c:val>
        </c:ser>
        <c:dLbls>
          <c:showLegendKey val="0"/>
          <c:showVal val="0"/>
          <c:showCatName val="0"/>
          <c:showSerName val="0"/>
          <c:showPercent val="0"/>
          <c:showBubbleSize val="0"/>
        </c:dLbls>
        <c:gapWidth val="456"/>
        <c:overlap val="-100"/>
        <c:axId val="572771392"/>
        <c:axId val="572771936"/>
      </c:barChart>
      <c:catAx>
        <c:axId val="572773568"/>
        <c:scaling>
          <c:orientation val="minMax"/>
        </c:scaling>
        <c:delete val="0"/>
        <c:axPos val="b"/>
        <c:title>
          <c:tx>
            <c:rich>
              <a:bodyPr/>
              <a:lstStyle/>
              <a:p>
                <a:pPr>
                  <a:defRPr sz="1799" b="0" i="0" u="none" strike="noStrike" baseline="0">
                    <a:solidFill>
                      <a:srgbClr val="000000"/>
                    </a:solidFill>
                    <a:latin typeface="Times New Roman"/>
                    <a:ea typeface="Times New Roman"/>
                    <a:cs typeface="Times New Roman"/>
                  </a:defRPr>
                </a:pPr>
                <a:r>
                  <a:rPr lang="en-IN"/>
                  <a:t>Treatment groups</a:t>
                </a:r>
              </a:p>
            </c:rich>
          </c:tx>
          <c:layout>
            <c:manualLayout>
              <c:xMode val="edge"/>
              <c:yMode val="edge"/>
              <c:x val="0.38379628862181703"/>
              <c:y val="0.89365755087065724"/>
            </c:manualLayout>
          </c:layout>
          <c:overlay val="0"/>
          <c:spPr>
            <a:noFill/>
            <a:ln>
              <a:noFill/>
            </a:ln>
            <a:effectLst/>
          </c:spPr>
        </c:title>
        <c:numFmt formatCode="General" sourceLinked="1"/>
        <c:majorTickMark val="none"/>
        <c:minorTickMark val="none"/>
        <c:tickLblPos val="nextTo"/>
        <c:spPr>
          <a:noFill/>
          <a:ln w="9517" cap="flat" cmpd="sng" algn="ctr">
            <a:solidFill>
              <a:schemeClr val="tx1"/>
            </a:solidFill>
            <a:round/>
          </a:ln>
          <a:effectLst/>
        </c:spPr>
        <c:txPr>
          <a:bodyPr rot="-60000000" spcFirstLastPara="1" vertOverflow="ellipsis" vert="horz" wrap="square" anchor="ctr" anchorCtr="1"/>
          <a:lstStyle/>
          <a:p>
            <a:pPr>
              <a:defRPr sz="1799"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72772480"/>
        <c:crosses val="autoZero"/>
        <c:auto val="1"/>
        <c:lblAlgn val="ctr"/>
        <c:lblOffset val="100"/>
        <c:noMultiLvlLbl val="0"/>
      </c:catAx>
      <c:valAx>
        <c:axId val="572772480"/>
        <c:scaling>
          <c:orientation val="minMax"/>
        </c:scaling>
        <c:delete val="0"/>
        <c:axPos val="l"/>
        <c:title>
          <c:tx>
            <c:rich>
              <a:bodyPr/>
              <a:lstStyle/>
              <a:p>
                <a:pPr>
                  <a:defRPr sz="1799" b="0" i="0" u="none" strike="noStrike" baseline="0">
                    <a:solidFill>
                      <a:srgbClr val="000000"/>
                    </a:solidFill>
                    <a:latin typeface="Times New Roman"/>
                    <a:ea typeface="Times New Roman"/>
                    <a:cs typeface="Times New Roman"/>
                  </a:defRPr>
                </a:pPr>
                <a:r>
                  <a:rPr lang="en-IN"/>
                  <a:t>Urea and BUN (mg/dL)</a:t>
                </a:r>
              </a:p>
            </c:rich>
          </c:tx>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799"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72773568"/>
        <c:crosses val="autoZero"/>
        <c:crossBetween val="between"/>
        <c:majorUnit val="10"/>
      </c:valAx>
      <c:catAx>
        <c:axId val="572771392"/>
        <c:scaling>
          <c:orientation val="minMax"/>
        </c:scaling>
        <c:delete val="1"/>
        <c:axPos val="b"/>
        <c:numFmt formatCode="General" sourceLinked="1"/>
        <c:majorTickMark val="out"/>
        <c:minorTickMark val="none"/>
        <c:tickLblPos val="nextTo"/>
        <c:crossAx val="572771936"/>
        <c:crosses val="autoZero"/>
        <c:auto val="1"/>
        <c:lblAlgn val="ctr"/>
        <c:lblOffset val="100"/>
        <c:noMultiLvlLbl val="0"/>
      </c:catAx>
      <c:valAx>
        <c:axId val="572771936"/>
        <c:scaling>
          <c:orientation val="minMax"/>
          <c:min val="0"/>
        </c:scaling>
        <c:delete val="0"/>
        <c:axPos val="r"/>
        <c:title>
          <c:tx>
            <c:rich>
              <a:bodyPr rot="-5400000" spcFirstLastPara="1" vertOverflow="ellipsis" vert="horz" wrap="square" anchor="ctr" anchorCtr="1"/>
              <a:lstStyle/>
              <a:p>
                <a:pPr>
                  <a:defRPr sz="1799"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IN"/>
                  <a:t>Creatinine (mg/dL)</a:t>
                </a:r>
              </a:p>
            </c:rich>
          </c:tx>
          <c:overlay val="0"/>
          <c:spPr>
            <a:noFill/>
            <a:ln>
              <a:noFill/>
            </a:ln>
            <a:effectLst/>
          </c:sp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799"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72771392"/>
        <c:crosses val="max"/>
        <c:crossBetween val="between"/>
      </c:valAx>
      <c:spPr>
        <a:noFill/>
        <a:ln w="25380">
          <a:noFill/>
        </a:ln>
      </c:spPr>
    </c:plotArea>
    <c:legend>
      <c:legendPos val="b"/>
      <c:layout>
        <c:manualLayout>
          <c:xMode val="edge"/>
          <c:yMode val="edge"/>
          <c:x val="0.31632079323417905"/>
          <c:y val="2.0107809104507098E-2"/>
          <c:w val="0.38990259550889472"/>
          <c:h val="7.5113030226060445E-2"/>
        </c:manualLayout>
      </c:layout>
      <c:overlay val="0"/>
      <c:spPr>
        <a:noFill/>
        <a:ln>
          <a:noFill/>
        </a:ln>
        <a:effectLst/>
      </c:spPr>
      <c:txPr>
        <a:bodyPr rot="0" spcFirstLastPara="1" vertOverflow="ellipsis" vert="horz" wrap="square" anchor="ctr" anchorCtr="1"/>
        <a:lstStyle/>
        <a:p>
          <a:pPr>
            <a:defRPr sz="1799"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1799">
          <a:solidFill>
            <a:schemeClr val="tx1"/>
          </a:solidFill>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205819225464061"/>
          <c:y val="7.9482179859096558E-2"/>
          <c:w val="0.8376550743657043"/>
          <c:h val="0.77870066479739997"/>
        </c:manualLayout>
      </c:layout>
      <c:barChart>
        <c:barDir val="col"/>
        <c:grouping val="clustered"/>
        <c:varyColors val="0"/>
        <c:ser>
          <c:idx val="0"/>
          <c:order val="0"/>
          <c:tx>
            <c:strRef>
              <c:f>Sheet3!$E$13</c:f>
              <c:strCache>
                <c:ptCount val="1"/>
                <c:pt idx="0">
                  <c:v>2mg</c:v>
                </c:pt>
              </c:strCache>
            </c:strRef>
          </c:tx>
          <c:spPr>
            <a:solidFill>
              <a:srgbClr val="00B050"/>
            </a:solidFill>
            <a:ln w="9508" cap="flat" cmpd="sng" algn="ctr">
              <a:solidFill>
                <a:schemeClr val="accent1">
                  <a:shade val="95000"/>
                </a:schemeClr>
              </a:solidFill>
              <a:round/>
            </a:ln>
            <a:effectLst>
              <a:outerShdw blurRad="40000" dist="20000" dir="5400000" rotWithShape="0">
                <a:srgbClr val="000000">
                  <a:alpha val="38000"/>
                </a:srgbClr>
              </a:outerShdw>
            </a:effectLst>
          </c:spPr>
          <c:invertIfNegative val="0"/>
          <c:dPt>
            <c:idx val="0"/>
            <c:invertIfNegative val="0"/>
            <c:bubble3D val="0"/>
            <c:spPr>
              <a:solidFill>
                <a:srgbClr val="0070C0"/>
              </a:solidFill>
              <a:ln w="9508" cap="flat" cmpd="sng" algn="ctr">
                <a:solidFill>
                  <a:schemeClr val="accent1">
                    <a:shade val="95000"/>
                  </a:schemeClr>
                </a:solidFill>
                <a:round/>
              </a:ln>
              <a:effectLst>
                <a:outerShdw blurRad="40000" dist="20000" dir="5400000" rotWithShape="0">
                  <a:srgbClr val="000000">
                    <a:alpha val="38000"/>
                  </a:srgbClr>
                </a:outerShdw>
              </a:effectLst>
            </c:spPr>
          </c:dPt>
          <c:errBars>
            <c:errBarType val="both"/>
            <c:errValType val="cust"/>
            <c:noEndCap val="0"/>
            <c:plus>
              <c:numRef>
                <c:f>Sheet3!$H$14:$H$19</c:f>
                <c:numCache>
                  <c:formatCode>General</c:formatCode>
                  <c:ptCount val="6"/>
                  <c:pt idx="0">
                    <c:v>0.03</c:v>
                  </c:pt>
                  <c:pt idx="1">
                    <c:v>0.06</c:v>
                  </c:pt>
                  <c:pt idx="2">
                    <c:v>0.08</c:v>
                  </c:pt>
                  <c:pt idx="3">
                    <c:v>9.5000000000000001E-2</c:v>
                  </c:pt>
                  <c:pt idx="4">
                    <c:v>0.02</c:v>
                  </c:pt>
                  <c:pt idx="5">
                    <c:v>0.02</c:v>
                  </c:pt>
                </c:numCache>
              </c:numRef>
            </c:plus>
            <c:minus>
              <c:numRef>
                <c:f>Sheet3!$H$14:$H$19</c:f>
                <c:numCache>
                  <c:formatCode>General</c:formatCode>
                  <c:ptCount val="6"/>
                  <c:pt idx="0">
                    <c:v>0.03</c:v>
                  </c:pt>
                  <c:pt idx="1">
                    <c:v>0.06</c:v>
                  </c:pt>
                  <c:pt idx="2">
                    <c:v>0.08</c:v>
                  </c:pt>
                  <c:pt idx="3">
                    <c:v>9.5000000000000001E-2</c:v>
                  </c:pt>
                  <c:pt idx="4">
                    <c:v>0.02</c:v>
                  </c:pt>
                  <c:pt idx="5">
                    <c:v>0.02</c:v>
                  </c:pt>
                </c:numCache>
              </c:numRef>
            </c:minus>
            <c:spPr>
              <a:noFill/>
              <a:ln w="9508">
                <a:solidFill>
                  <a:schemeClr val="accent5">
                    <a:lumMod val="75000"/>
                  </a:schemeClr>
                </a:solidFill>
              </a:ln>
              <a:effectLst/>
            </c:spPr>
          </c:errBars>
          <c:cat>
            <c:strRef>
              <c:f>Sheet3!$D$14:$D$19</c:f>
              <c:strCache>
                <c:ptCount val="6"/>
                <c:pt idx="0">
                  <c:v>Control</c:v>
                </c:pt>
                <c:pt idx="1">
                  <c:v>1</c:v>
                </c:pt>
                <c:pt idx="2">
                  <c:v>3</c:v>
                </c:pt>
                <c:pt idx="3">
                  <c:v>5</c:v>
                </c:pt>
                <c:pt idx="4">
                  <c:v>14</c:v>
                </c:pt>
                <c:pt idx="5">
                  <c:v>28</c:v>
                </c:pt>
              </c:strCache>
            </c:strRef>
          </c:cat>
          <c:val>
            <c:numRef>
              <c:f>Sheet3!$E$14:$E$19</c:f>
              <c:numCache>
                <c:formatCode>General</c:formatCode>
                <c:ptCount val="6"/>
                <c:pt idx="0">
                  <c:v>0.21</c:v>
                </c:pt>
                <c:pt idx="1">
                  <c:v>0.28599999999999998</c:v>
                </c:pt>
                <c:pt idx="2">
                  <c:v>0.42</c:v>
                </c:pt>
                <c:pt idx="3">
                  <c:v>0.32</c:v>
                </c:pt>
                <c:pt idx="4">
                  <c:v>0.3</c:v>
                </c:pt>
                <c:pt idx="5">
                  <c:v>0.31</c:v>
                </c:pt>
              </c:numCache>
            </c:numRef>
          </c:val>
        </c:ser>
        <c:ser>
          <c:idx val="1"/>
          <c:order val="1"/>
          <c:tx>
            <c:strRef>
              <c:f>Sheet3!$F$13</c:f>
              <c:strCache>
                <c:ptCount val="1"/>
                <c:pt idx="0">
                  <c:v>4mg</c:v>
                </c:pt>
              </c:strCache>
            </c:strRef>
          </c:tx>
          <c:spPr>
            <a:solidFill>
              <a:schemeClr val="accent2"/>
            </a:solidFill>
            <a:ln w="9508" cap="flat" cmpd="sng" algn="ctr">
              <a:solidFill>
                <a:schemeClr val="accent2">
                  <a:shade val="95000"/>
                </a:schemeClr>
              </a:solidFill>
              <a:round/>
            </a:ln>
            <a:effectLst>
              <a:outerShdw blurRad="40000" dist="20000" dir="5400000" rotWithShape="0">
                <a:srgbClr val="000000">
                  <a:alpha val="38000"/>
                </a:srgbClr>
              </a:outerShdw>
            </a:effectLst>
          </c:spPr>
          <c:invertIfNegative val="0"/>
          <c:errBars>
            <c:errBarType val="both"/>
            <c:errValType val="cust"/>
            <c:noEndCap val="0"/>
            <c:plus>
              <c:numRef>
                <c:f>Sheet3!$I$14:$I$19</c:f>
                <c:numCache>
                  <c:formatCode>General</c:formatCode>
                  <c:ptCount val="6"/>
                  <c:pt idx="0">
                    <c:v>0</c:v>
                  </c:pt>
                  <c:pt idx="1">
                    <c:v>0.05</c:v>
                  </c:pt>
                  <c:pt idx="2">
                    <c:v>0.5</c:v>
                  </c:pt>
                  <c:pt idx="3">
                    <c:v>0.21</c:v>
                  </c:pt>
                  <c:pt idx="4">
                    <c:v>0.04</c:v>
                  </c:pt>
                  <c:pt idx="5">
                    <c:v>0.04</c:v>
                  </c:pt>
                </c:numCache>
              </c:numRef>
            </c:plus>
            <c:minus>
              <c:numRef>
                <c:f>Sheet3!$I$14:$I$19</c:f>
                <c:numCache>
                  <c:formatCode>General</c:formatCode>
                  <c:ptCount val="6"/>
                  <c:pt idx="0">
                    <c:v>0</c:v>
                  </c:pt>
                  <c:pt idx="1">
                    <c:v>0.05</c:v>
                  </c:pt>
                  <c:pt idx="2">
                    <c:v>0.5</c:v>
                  </c:pt>
                  <c:pt idx="3">
                    <c:v>0.21</c:v>
                  </c:pt>
                  <c:pt idx="4">
                    <c:v>0.04</c:v>
                  </c:pt>
                  <c:pt idx="5">
                    <c:v>0.04</c:v>
                  </c:pt>
                </c:numCache>
              </c:numRef>
            </c:minus>
            <c:spPr>
              <a:noFill/>
              <a:ln w="9508">
                <a:solidFill>
                  <a:schemeClr val="tx1">
                    <a:lumMod val="50000"/>
                    <a:lumOff val="50000"/>
                  </a:schemeClr>
                </a:solidFill>
              </a:ln>
              <a:effectLst/>
            </c:spPr>
          </c:errBars>
          <c:cat>
            <c:strRef>
              <c:f>Sheet3!$D$14:$D$19</c:f>
              <c:strCache>
                <c:ptCount val="6"/>
                <c:pt idx="0">
                  <c:v>Control</c:v>
                </c:pt>
                <c:pt idx="1">
                  <c:v>1</c:v>
                </c:pt>
                <c:pt idx="2">
                  <c:v>3</c:v>
                </c:pt>
                <c:pt idx="3">
                  <c:v>5</c:v>
                </c:pt>
                <c:pt idx="4">
                  <c:v>14</c:v>
                </c:pt>
                <c:pt idx="5">
                  <c:v>28</c:v>
                </c:pt>
              </c:strCache>
            </c:strRef>
          </c:cat>
          <c:val>
            <c:numRef>
              <c:f>Sheet3!$F$14:$F$19</c:f>
              <c:numCache>
                <c:formatCode>General</c:formatCode>
                <c:ptCount val="6"/>
                <c:pt idx="0">
                  <c:v>0</c:v>
                </c:pt>
                <c:pt idx="1">
                  <c:v>0.41</c:v>
                </c:pt>
                <c:pt idx="2">
                  <c:v>1.29</c:v>
                </c:pt>
                <c:pt idx="3">
                  <c:v>0.68</c:v>
                </c:pt>
                <c:pt idx="4">
                  <c:v>0.53</c:v>
                </c:pt>
                <c:pt idx="5">
                  <c:v>0.28999999999999998</c:v>
                </c:pt>
              </c:numCache>
            </c:numRef>
          </c:val>
        </c:ser>
        <c:dLbls>
          <c:showLegendKey val="0"/>
          <c:showVal val="0"/>
          <c:showCatName val="0"/>
          <c:showSerName val="0"/>
          <c:showPercent val="0"/>
          <c:showBubbleSize val="0"/>
        </c:dLbls>
        <c:gapWidth val="100"/>
        <c:overlap val="-24"/>
        <c:axId val="572760512"/>
        <c:axId val="572761056"/>
      </c:barChart>
      <c:catAx>
        <c:axId val="572760512"/>
        <c:scaling>
          <c:orientation val="minMax"/>
        </c:scaling>
        <c:delete val="0"/>
        <c:axPos val="b"/>
        <c:title>
          <c:tx>
            <c:rich>
              <a:bodyPr/>
              <a:lstStyle/>
              <a:p>
                <a:pPr>
                  <a:defRPr sz="1597" b="0" i="0" u="none" strike="noStrike" baseline="0">
                    <a:solidFill>
                      <a:srgbClr val="000000"/>
                    </a:solidFill>
                    <a:latin typeface="Times New Roman"/>
                    <a:ea typeface="Times New Roman"/>
                    <a:cs typeface="Times New Roman"/>
                  </a:defRPr>
                </a:pPr>
                <a:r>
                  <a:rPr lang="en-IN"/>
                  <a:t>Days</a:t>
                </a:r>
              </a:p>
            </c:rich>
          </c:tx>
          <c:layout>
            <c:manualLayout>
              <c:xMode val="edge"/>
              <c:yMode val="edge"/>
              <c:x val="0.51616791643595206"/>
              <c:y val="0.92780937594068347"/>
            </c:manualLayout>
          </c:layout>
          <c:overlay val="0"/>
          <c:spPr>
            <a:solidFill>
              <a:schemeClr val="lt1"/>
            </a:solidFill>
            <a:ln w="25355" cap="flat" cmpd="sng" algn="ctr">
              <a:noFill/>
              <a:prstDash val="solid"/>
            </a:ln>
            <a:effectLst/>
          </c:spPr>
        </c:title>
        <c:numFmt formatCode="General" sourceLinked="1"/>
        <c:majorTickMark val="none"/>
        <c:minorTickMark val="none"/>
        <c:tickLblPos val="nextTo"/>
        <c:spPr>
          <a:noFill/>
          <a:ln w="9508" cap="flat" cmpd="sng" algn="ctr">
            <a:solidFill>
              <a:schemeClr val="tx1"/>
            </a:solidFill>
            <a:round/>
          </a:ln>
          <a:effectLst/>
        </c:spPr>
        <c:txPr>
          <a:bodyPr rot="-60000000" spcFirstLastPara="1" vertOverflow="ellipsis" vert="horz" wrap="square" anchor="ctr" anchorCtr="1"/>
          <a:lstStyle/>
          <a:p>
            <a:pPr>
              <a:defRPr sz="15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572761056"/>
        <c:crosses val="autoZero"/>
        <c:auto val="1"/>
        <c:lblAlgn val="ctr"/>
        <c:lblOffset val="100"/>
        <c:noMultiLvlLbl val="0"/>
      </c:catAx>
      <c:valAx>
        <c:axId val="572761056"/>
        <c:scaling>
          <c:orientation val="minMax"/>
        </c:scaling>
        <c:delete val="0"/>
        <c:axPos val="l"/>
        <c:title>
          <c:tx>
            <c:rich>
              <a:bodyPr/>
              <a:lstStyle/>
              <a:p>
                <a:pPr>
                  <a:defRPr sz="1098" b="0" i="0" u="none" strike="noStrike" baseline="0">
                    <a:solidFill>
                      <a:srgbClr val="000000"/>
                    </a:solidFill>
                    <a:latin typeface="Calibri"/>
                    <a:ea typeface="Calibri"/>
                    <a:cs typeface="Calibri"/>
                  </a:defRPr>
                </a:pPr>
                <a:r>
                  <a:rPr lang="en-IN" sz="1597" b="0" i="0" u="none" strike="noStrike" baseline="0" dirty="0">
                    <a:solidFill>
                      <a:srgbClr val="000000"/>
                    </a:solidFill>
                    <a:latin typeface="Times New Roman"/>
                    <a:cs typeface="Times New Roman"/>
                  </a:rPr>
                  <a:t>Serum</a:t>
                </a:r>
                <a:r>
                  <a:rPr lang="en-IN" sz="1597" b="0" i="0" u="none" strike="noStrike" baseline="0" dirty="0">
                    <a:solidFill>
                      <a:srgbClr val="808080"/>
                    </a:solidFill>
                    <a:latin typeface="Times New Roman"/>
                    <a:cs typeface="Times New Roman"/>
                  </a:rPr>
                  <a:t> </a:t>
                </a:r>
                <a:r>
                  <a:rPr lang="en-IN" sz="1597" b="0" i="0" u="none" strike="noStrike" baseline="0" dirty="0">
                    <a:solidFill>
                      <a:srgbClr val="000000"/>
                    </a:solidFill>
                    <a:latin typeface="Times New Roman"/>
                    <a:cs typeface="Times New Roman"/>
                  </a:rPr>
                  <a:t>creatinine (mg/</a:t>
                </a:r>
                <a:r>
                  <a:rPr lang="en-IN" sz="1597" b="0" i="0" u="none" strike="noStrike" baseline="0" dirty="0" err="1">
                    <a:solidFill>
                      <a:srgbClr val="000000"/>
                    </a:solidFill>
                    <a:latin typeface="Times New Roman"/>
                    <a:cs typeface="Times New Roman"/>
                  </a:rPr>
                  <a:t>dL</a:t>
                </a:r>
                <a:r>
                  <a:rPr lang="en-IN" sz="1597" b="0" i="0" u="none" strike="noStrike" baseline="0" dirty="0">
                    <a:solidFill>
                      <a:srgbClr val="000000"/>
                    </a:solidFill>
                    <a:latin typeface="Times New Roman"/>
                    <a:cs typeface="Times New Roman"/>
                  </a:rPr>
                  <a:t>)</a:t>
                </a:r>
              </a:p>
            </c:rich>
          </c:tx>
          <c:layout>
            <c:manualLayout>
              <c:xMode val="edge"/>
              <c:yMode val="edge"/>
              <c:x val="4.2141757025069435E-2"/>
              <c:y val="0.30610070451719851"/>
            </c:manualLayout>
          </c:layout>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597"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en-US"/>
          </a:p>
        </c:txPr>
        <c:crossAx val="572760512"/>
        <c:crosses val="autoZero"/>
        <c:crossBetween val="between"/>
        <c:majorUnit val="0.4"/>
      </c:valAx>
      <c:spPr>
        <a:noFill/>
        <a:ln w="25355">
          <a:noFill/>
        </a:ln>
      </c:spPr>
    </c:plotArea>
    <c:legend>
      <c:legendPos val="b"/>
      <c:layout>
        <c:manualLayout>
          <c:xMode val="edge"/>
          <c:yMode val="edge"/>
          <c:x val="0.59048285829587155"/>
          <c:y val="6.1898319048147153E-2"/>
          <c:w val="0.31851429179219104"/>
          <c:h val="0.19885929751738776"/>
        </c:manualLayout>
      </c:layout>
      <c:overlay val="0"/>
      <c:spPr>
        <a:noFill/>
        <a:ln>
          <a:noFill/>
        </a:ln>
        <a:effectLst/>
      </c:spPr>
      <c:txPr>
        <a:bodyPr rot="0" spcFirstLastPara="1" vertOverflow="ellipsis" vert="horz" wrap="square" anchor="ctr" anchorCtr="1"/>
        <a:lstStyle/>
        <a:p>
          <a:pPr>
            <a:defRPr sz="1597" b="0" i="0" u="none" strike="noStrike" kern="1200" baseline="0">
              <a:solidFill>
                <a:schemeClr val="tx1">
                  <a:lumMod val="50000"/>
                  <a:lumOff val="50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1597">
          <a:latin typeface="Times New Roman" panose="02020603050405020304" pitchFamily="18" charset="0"/>
          <a:cs typeface="Times New Roman" panose="02020603050405020304" pitchFamily="18"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71383728505716"/>
          <c:y val="0.16818781158272375"/>
          <c:w val="0.82572043990368971"/>
          <c:h val="0.68423426361645623"/>
        </c:manualLayout>
      </c:layout>
      <c:barChart>
        <c:barDir val="col"/>
        <c:grouping val="clustered"/>
        <c:varyColors val="0"/>
        <c:ser>
          <c:idx val="0"/>
          <c:order val="0"/>
          <c:tx>
            <c:strRef>
              <c:f>Sheet2!$B$17</c:f>
              <c:strCache>
                <c:ptCount val="1"/>
                <c:pt idx="0">
                  <c:v>2mg</c:v>
                </c:pt>
              </c:strCache>
            </c:strRef>
          </c:tx>
          <c:spPr>
            <a:solidFill>
              <a:srgbClr val="00B050"/>
            </a:solidFill>
            <a:ln>
              <a:solidFill>
                <a:srgbClr val="00B050"/>
              </a:solidFill>
            </a:ln>
            <a:effectLst/>
          </c:spPr>
          <c:invertIfNegative val="0"/>
          <c:dPt>
            <c:idx val="0"/>
            <c:invertIfNegative val="0"/>
            <c:bubble3D val="0"/>
            <c:spPr>
              <a:solidFill>
                <a:srgbClr val="0070C0"/>
              </a:solidFill>
              <a:ln>
                <a:solidFill>
                  <a:srgbClr val="0070C0"/>
                </a:solidFill>
              </a:ln>
              <a:effectLst/>
            </c:spPr>
          </c:dPt>
          <c:errBars>
            <c:errBarType val="both"/>
            <c:errValType val="cust"/>
            <c:noEndCap val="0"/>
            <c:plus>
              <c:numRef>
                <c:f>Sheet2!$E$18:$E$23</c:f>
                <c:numCache>
                  <c:formatCode>General</c:formatCode>
                  <c:ptCount val="6"/>
                  <c:pt idx="0">
                    <c:v>0.05</c:v>
                  </c:pt>
                  <c:pt idx="1">
                    <c:v>0</c:v>
                  </c:pt>
                  <c:pt idx="2">
                    <c:v>0</c:v>
                  </c:pt>
                  <c:pt idx="3">
                    <c:v>4.7</c:v>
                  </c:pt>
                  <c:pt idx="4">
                    <c:v>4.0999999999999996</c:v>
                  </c:pt>
                  <c:pt idx="5">
                    <c:v>2.34</c:v>
                  </c:pt>
                </c:numCache>
              </c:numRef>
            </c:plus>
            <c:minus>
              <c:numRef>
                <c:f>Sheet2!$E$18:$E$23</c:f>
                <c:numCache>
                  <c:formatCode>General</c:formatCode>
                  <c:ptCount val="6"/>
                  <c:pt idx="0">
                    <c:v>0.05</c:v>
                  </c:pt>
                  <c:pt idx="1">
                    <c:v>0</c:v>
                  </c:pt>
                  <c:pt idx="2">
                    <c:v>0</c:v>
                  </c:pt>
                  <c:pt idx="3">
                    <c:v>4.7</c:v>
                  </c:pt>
                  <c:pt idx="4">
                    <c:v>4.0999999999999996</c:v>
                  </c:pt>
                  <c:pt idx="5">
                    <c:v>2.34</c:v>
                  </c:pt>
                </c:numCache>
              </c:numRef>
            </c:minus>
            <c:spPr>
              <a:noFill/>
              <a:ln w="9512" cap="flat" cmpd="sng" algn="ctr">
                <a:solidFill>
                  <a:schemeClr val="tx1">
                    <a:lumMod val="65000"/>
                    <a:lumOff val="35000"/>
                  </a:schemeClr>
                </a:solidFill>
                <a:round/>
              </a:ln>
              <a:effectLst/>
            </c:spPr>
          </c:errBars>
          <c:cat>
            <c:strRef>
              <c:f>Sheet2!$A$18:$A$23</c:f>
              <c:strCache>
                <c:ptCount val="6"/>
                <c:pt idx="0">
                  <c:v>control</c:v>
                </c:pt>
                <c:pt idx="1">
                  <c:v>1</c:v>
                </c:pt>
                <c:pt idx="2">
                  <c:v>3</c:v>
                </c:pt>
                <c:pt idx="3">
                  <c:v>5</c:v>
                </c:pt>
                <c:pt idx="4">
                  <c:v>14</c:v>
                </c:pt>
                <c:pt idx="5">
                  <c:v>28</c:v>
                </c:pt>
              </c:strCache>
            </c:strRef>
          </c:cat>
          <c:val>
            <c:numRef>
              <c:f>Sheet2!$B$18:$B$23</c:f>
              <c:numCache>
                <c:formatCode>General</c:formatCode>
                <c:ptCount val="6"/>
                <c:pt idx="0">
                  <c:v>46.67</c:v>
                </c:pt>
                <c:pt idx="1">
                  <c:v>48.6</c:v>
                </c:pt>
                <c:pt idx="2">
                  <c:v>63.7</c:v>
                </c:pt>
                <c:pt idx="3">
                  <c:v>49.7</c:v>
                </c:pt>
                <c:pt idx="4">
                  <c:v>46.8</c:v>
                </c:pt>
                <c:pt idx="5">
                  <c:v>44.4</c:v>
                </c:pt>
              </c:numCache>
            </c:numRef>
          </c:val>
        </c:ser>
        <c:ser>
          <c:idx val="1"/>
          <c:order val="1"/>
          <c:tx>
            <c:strRef>
              <c:f>Sheet2!$C$17</c:f>
              <c:strCache>
                <c:ptCount val="1"/>
                <c:pt idx="0">
                  <c:v>4mg</c:v>
                </c:pt>
              </c:strCache>
            </c:strRef>
          </c:tx>
          <c:spPr>
            <a:solidFill>
              <a:schemeClr val="accent2"/>
            </a:solidFill>
            <a:ln>
              <a:noFill/>
            </a:ln>
            <a:effectLst/>
          </c:spPr>
          <c:invertIfNegative val="0"/>
          <c:errBars>
            <c:errBarType val="both"/>
            <c:errValType val="cust"/>
            <c:noEndCap val="0"/>
            <c:plus>
              <c:numRef>
                <c:f>Sheet2!$F$18:$F$23</c:f>
                <c:numCache>
                  <c:formatCode>General</c:formatCode>
                  <c:ptCount val="6"/>
                  <c:pt idx="0">
                    <c:v>0</c:v>
                  </c:pt>
                  <c:pt idx="1">
                    <c:v>3.05</c:v>
                  </c:pt>
                  <c:pt idx="2">
                    <c:v>47.1</c:v>
                  </c:pt>
                  <c:pt idx="3">
                    <c:v>17.45</c:v>
                  </c:pt>
                  <c:pt idx="4">
                    <c:v>1.4</c:v>
                  </c:pt>
                  <c:pt idx="5">
                    <c:v>1.6</c:v>
                  </c:pt>
                </c:numCache>
              </c:numRef>
            </c:plus>
            <c:minus>
              <c:numRef>
                <c:f>Sheet2!$F$18:$F$23</c:f>
                <c:numCache>
                  <c:formatCode>General</c:formatCode>
                  <c:ptCount val="6"/>
                  <c:pt idx="0">
                    <c:v>0</c:v>
                  </c:pt>
                  <c:pt idx="1">
                    <c:v>3.05</c:v>
                  </c:pt>
                  <c:pt idx="2">
                    <c:v>47.1</c:v>
                  </c:pt>
                  <c:pt idx="3">
                    <c:v>17.45</c:v>
                  </c:pt>
                  <c:pt idx="4">
                    <c:v>1.4</c:v>
                  </c:pt>
                  <c:pt idx="5">
                    <c:v>1.6</c:v>
                  </c:pt>
                </c:numCache>
              </c:numRef>
            </c:minus>
            <c:spPr>
              <a:noFill/>
              <a:ln w="9512" cap="flat" cmpd="sng" algn="ctr">
                <a:solidFill>
                  <a:schemeClr val="tx1">
                    <a:lumMod val="65000"/>
                    <a:lumOff val="35000"/>
                  </a:schemeClr>
                </a:solidFill>
                <a:round/>
              </a:ln>
              <a:effectLst/>
            </c:spPr>
          </c:errBars>
          <c:cat>
            <c:strRef>
              <c:f>Sheet2!$A$18:$A$23</c:f>
              <c:strCache>
                <c:ptCount val="6"/>
                <c:pt idx="0">
                  <c:v>control</c:v>
                </c:pt>
                <c:pt idx="1">
                  <c:v>1</c:v>
                </c:pt>
                <c:pt idx="2">
                  <c:v>3</c:v>
                </c:pt>
                <c:pt idx="3">
                  <c:v>5</c:v>
                </c:pt>
                <c:pt idx="4">
                  <c:v>14</c:v>
                </c:pt>
                <c:pt idx="5">
                  <c:v>28</c:v>
                </c:pt>
              </c:strCache>
            </c:strRef>
          </c:cat>
          <c:val>
            <c:numRef>
              <c:f>Sheet2!$C$18:$C$23</c:f>
              <c:numCache>
                <c:formatCode>General</c:formatCode>
                <c:ptCount val="6"/>
                <c:pt idx="0">
                  <c:v>0</c:v>
                </c:pt>
                <c:pt idx="1">
                  <c:v>51.5</c:v>
                </c:pt>
                <c:pt idx="2">
                  <c:v>193</c:v>
                </c:pt>
                <c:pt idx="3">
                  <c:v>146.69999999999999</c:v>
                </c:pt>
                <c:pt idx="4">
                  <c:v>49.6</c:v>
                </c:pt>
                <c:pt idx="5">
                  <c:v>50.3</c:v>
                </c:pt>
              </c:numCache>
            </c:numRef>
          </c:val>
        </c:ser>
        <c:dLbls>
          <c:showLegendKey val="0"/>
          <c:showVal val="0"/>
          <c:showCatName val="0"/>
          <c:showSerName val="0"/>
          <c:showPercent val="0"/>
          <c:showBubbleSize val="0"/>
        </c:dLbls>
        <c:gapWidth val="90"/>
        <c:overlap val="-12"/>
        <c:axId val="831669952"/>
        <c:axId val="831664512"/>
      </c:barChart>
      <c:catAx>
        <c:axId val="831669952"/>
        <c:scaling>
          <c:orientation val="minMax"/>
        </c:scaling>
        <c:delete val="0"/>
        <c:axPos val="b"/>
        <c:title>
          <c:tx>
            <c:rich>
              <a:bodyPr/>
              <a:lstStyle/>
              <a:p>
                <a:pPr>
                  <a:defRPr sz="1798" b="0" i="0" u="none" strike="noStrike" baseline="0">
                    <a:solidFill>
                      <a:srgbClr val="000000"/>
                    </a:solidFill>
                    <a:latin typeface="Times New Roman"/>
                    <a:ea typeface="Times New Roman"/>
                    <a:cs typeface="Times New Roman"/>
                  </a:defRPr>
                </a:pPr>
                <a:r>
                  <a:rPr lang="en-IN"/>
                  <a:t>Days</a:t>
                </a:r>
              </a:p>
            </c:rich>
          </c:tx>
          <c:layout>
            <c:manualLayout>
              <c:xMode val="edge"/>
              <c:yMode val="edge"/>
              <c:x val="0.47101170070177861"/>
              <c:y val="0.84217449009350021"/>
            </c:manualLayout>
          </c:layout>
          <c:overlay val="0"/>
          <c:spPr>
            <a:noFill/>
            <a:ln>
              <a:noFill/>
            </a:ln>
            <a:effectLst/>
          </c:spPr>
        </c:title>
        <c:numFmt formatCode="General" sourceLinked="1"/>
        <c:majorTickMark val="none"/>
        <c:minorTickMark val="none"/>
        <c:tickLblPos val="nextTo"/>
        <c:spPr>
          <a:noFill/>
          <a:ln w="9512" cap="flat" cmpd="sng" algn="ctr">
            <a:solidFill>
              <a:sysClr val="windowText" lastClr="000000"/>
            </a:solidFill>
            <a:round/>
          </a:ln>
          <a:effectLst/>
        </c:spPr>
        <c:txPr>
          <a:bodyPr rot="-60000000" spcFirstLastPara="1" vertOverflow="ellipsis" vert="horz" wrap="square" anchor="ctr" anchorCtr="1"/>
          <a:lstStyle/>
          <a:p>
            <a:pPr>
              <a:defRPr sz="1598"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31664512"/>
        <c:crosses val="autoZero"/>
        <c:auto val="1"/>
        <c:lblAlgn val="ctr"/>
        <c:lblOffset val="100"/>
        <c:noMultiLvlLbl val="0"/>
      </c:catAx>
      <c:valAx>
        <c:axId val="831664512"/>
        <c:scaling>
          <c:orientation val="minMax"/>
        </c:scaling>
        <c:delete val="0"/>
        <c:axPos val="l"/>
        <c:title>
          <c:tx>
            <c:rich>
              <a:bodyPr/>
              <a:lstStyle/>
              <a:p>
                <a:pPr>
                  <a:defRPr sz="1098" b="0" i="0" u="none" strike="noStrike" baseline="0">
                    <a:solidFill>
                      <a:srgbClr val="000000"/>
                    </a:solidFill>
                    <a:latin typeface="Calibri"/>
                    <a:ea typeface="Calibri"/>
                    <a:cs typeface="Calibri"/>
                  </a:defRPr>
                </a:pPr>
                <a:r>
                  <a:rPr lang="en-IN" sz="1798" b="0" i="0" u="none" strike="noStrike" baseline="0" dirty="0">
                    <a:solidFill>
                      <a:srgbClr val="000000"/>
                    </a:solidFill>
                    <a:latin typeface="Times New Roman"/>
                    <a:cs typeface="Times New Roman"/>
                  </a:rPr>
                  <a:t>Serum urea mg/</a:t>
                </a:r>
                <a:r>
                  <a:rPr lang="en-IN" sz="1798" b="0" i="0" u="none" strike="noStrike" baseline="0" dirty="0" err="1">
                    <a:solidFill>
                      <a:srgbClr val="000000"/>
                    </a:solidFill>
                    <a:latin typeface="Times New Roman"/>
                    <a:cs typeface="Times New Roman"/>
                  </a:rPr>
                  <a:t>dL</a:t>
                </a:r>
                <a:endParaRPr lang="en-IN" sz="1798" b="0" i="0" u="none" strike="noStrike" baseline="0" dirty="0">
                  <a:solidFill>
                    <a:srgbClr val="000000"/>
                  </a:solidFill>
                  <a:latin typeface="Times New Roman"/>
                  <a:cs typeface="Times New Roman"/>
                </a:endParaRPr>
              </a:p>
              <a:p>
                <a:pPr>
                  <a:defRPr sz="1098" b="0" i="0" u="none" strike="noStrike" baseline="0">
                    <a:solidFill>
                      <a:srgbClr val="000000"/>
                    </a:solidFill>
                    <a:latin typeface="Calibri"/>
                    <a:ea typeface="Calibri"/>
                    <a:cs typeface="Calibri"/>
                  </a:defRPr>
                </a:pPr>
                <a:endParaRPr lang="en-IN" sz="1800" b="0" i="0" u="none" strike="noStrike" baseline="0" dirty="0">
                  <a:solidFill>
                    <a:srgbClr val="000000"/>
                  </a:solidFill>
                  <a:latin typeface="Times New Roman"/>
                  <a:cs typeface="Times New Roman"/>
                </a:endParaRPr>
              </a:p>
            </c:rich>
          </c:tx>
          <c:layout>
            <c:manualLayout>
              <c:xMode val="edge"/>
              <c:yMode val="edge"/>
              <c:x val="0"/>
              <c:y val="0.30200601034338165"/>
            </c:manualLayout>
          </c:layout>
          <c:overlay val="0"/>
          <c:spPr>
            <a:noFill/>
            <a:ln>
              <a:noFill/>
            </a:ln>
            <a:effectLst/>
          </c:sp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598"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831669952"/>
        <c:crosses val="autoZero"/>
        <c:crossBetween val="between"/>
        <c:majorUnit val="100"/>
      </c:valAx>
      <c:spPr>
        <a:noFill/>
        <a:ln w="25366">
          <a:noFill/>
        </a:ln>
      </c:spPr>
    </c:plotArea>
    <c:legend>
      <c:legendPos val="b"/>
      <c:layout>
        <c:manualLayout>
          <c:xMode val="edge"/>
          <c:yMode val="edge"/>
          <c:x val="0.61291615210582995"/>
          <c:y val="6.7755578171776146E-2"/>
          <c:w val="0.17765873995988901"/>
          <c:h val="7.8125472411186711E-2"/>
        </c:manualLayout>
      </c:layout>
      <c:overlay val="0"/>
      <c:spPr>
        <a:noFill/>
        <a:ln>
          <a:noFill/>
        </a:ln>
        <a:effectLst/>
      </c:spPr>
      <c:txPr>
        <a:bodyPr rot="0" spcFirstLastPara="1" vertOverflow="ellipsis" vert="horz" wrap="square" anchor="ctr" anchorCtr="1"/>
        <a:lstStyle/>
        <a:p>
          <a:pPr>
            <a:defRPr sz="1598"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1598">
          <a:solidFill>
            <a:schemeClr val="tx1"/>
          </a:solidFill>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0.17735</cdr:x>
      <cdr:y>0.63427</cdr:y>
    </cdr:from>
    <cdr:to>
      <cdr:x>0.22318</cdr:x>
      <cdr:y>0.71761</cdr:y>
    </cdr:to>
    <cdr:sp macro="" textlink="">
      <cdr:nvSpPr>
        <cdr:cNvPr id="2" name="TextBox 1"/>
        <cdr:cNvSpPr txBox="1"/>
      </cdr:nvSpPr>
      <cdr:spPr>
        <a:xfrm xmlns:a="http://schemas.openxmlformats.org/drawingml/2006/main">
          <a:off x="800695" y="1682543"/>
          <a:ext cx="206931" cy="2210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IN"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D9C23D-6546-46C7-B3F4-C44647EDF262}" type="datetimeFigureOut">
              <a:rPr lang="en-IN" smtClean="0"/>
              <a:t>05-10-2015</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9E4789-01FF-4D44-BF28-7D544C82ECB1}" type="slidenum">
              <a:rPr lang="en-IN" smtClean="0"/>
              <a:t>‹#›</a:t>
            </a:fld>
            <a:endParaRPr lang="en-IN"/>
          </a:p>
        </p:txBody>
      </p:sp>
    </p:spTree>
    <p:extLst>
      <p:ext uri="{BB962C8B-B14F-4D97-AF65-F5344CB8AC3E}">
        <p14:creationId xmlns:p14="http://schemas.microsoft.com/office/powerpoint/2010/main" val="13438679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A7F767-3A13-4660-8FF4-B37CE4194EDA}" type="datetimeFigureOut">
              <a:rPr lang="en-US" smtClean="0"/>
              <a:pPr/>
              <a:t>10/5/2015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D9280F-E625-4F87-9C09-5EE352833DB7}" type="slidenum">
              <a:rPr lang="en-US" smtClean="0"/>
              <a:pPr/>
              <a:t>‹#›</a:t>
            </a:fld>
            <a:endParaRPr lang="en-US"/>
          </a:p>
        </p:txBody>
      </p:sp>
    </p:spTree>
    <p:extLst>
      <p:ext uri="{BB962C8B-B14F-4D97-AF65-F5344CB8AC3E}">
        <p14:creationId xmlns:p14="http://schemas.microsoft.com/office/powerpoint/2010/main" val="21427944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6DA004B-79E7-453F-AA42-EED6BCCF2B2C}" type="slidenum">
              <a:rPr lang="en-US"/>
              <a:pPr fontAlgn="base">
                <a:spcBef>
                  <a:spcPct val="0"/>
                </a:spcBef>
                <a:spcAft>
                  <a:spcPct val="0"/>
                </a:spcAft>
              </a:pPr>
              <a:t>1</a:t>
            </a:fld>
            <a:endParaRPr lang="en-US"/>
          </a:p>
        </p:txBody>
      </p:sp>
    </p:spTree>
    <p:extLst>
      <p:ext uri="{BB962C8B-B14F-4D97-AF65-F5344CB8AC3E}">
        <p14:creationId xmlns:p14="http://schemas.microsoft.com/office/powerpoint/2010/main" val="330614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IN"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165C7F3-B9C5-43BA-B996-9C9FA3D2F66A}" type="slidenum">
              <a:rPr lang="en-US"/>
              <a:pPr fontAlgn="base">
                <a:spcBef>
                  <a:spcPct val="0"/>
                </a:spcBef>
                <a:spcAft>
                  <a:spcPct val="0"/>
                </a:spcAft>
              </a:pPr>
              <a:t>2</a:t>
            </a:fld>
            <a:endParaRPr lang="en-US"/>
          </a:p>
        </p:txBody>
      </p:sp>
    </p:spTree>
    <p:extLst>
      <p:ext uri="{BB962C8B-B14F-4D97-AF65-F5344CB8AC3E}">
        <p14:creationId xmlns:p14="http://schemas.microsoft.com/office/powerpoint/2010/main" val="1984178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150000"/>
              </a:lnSpc>
              <a:spcBef>
                <a:spcPct val="0"/>
              </a:spcBef>
              <a:buFont typeface="Wingdings" panose="05000000000000000000" pitchFamily="2" charset="2"/>
              <a:buChar char="q"/>
            </a:pPr>
            <a:r>
              <a:rPr lang="en-US" b="1" smtClean="0">
                <a:solidFill>
                  <a:srgbClr val="000000"/>
                </a:solidFill>
              </a:rPr>
              <a:t>nephrons</a:t>
            </a:r>
            <a:r>
              <a:rPr lang="en-US" smtClean="0"/>
              <a:t> </a:t>
            </a:r>
            <a:r>
              <a:rPr lang="en-US" smtClean="0">
                <a:solidFill>
                  <a:srgbClr val="000000"/>
                </a:solidFill>
              </a:rPr>
              <a:t>are fil</a:t>
            </a:r>
            <a:r>
              <a:rPr lang="cs-CZ" smtClean="0">
                <a:solidFill>
                  <a:srgbClr val="000000"/>
                </a:solidFill>
              </a:rPr>
              <a:t>tration </a:t>
            </a:r>
            <a:r>
              <a:rPr lang="en-US" smtClean="0">
                <a:solidFill>
                  <a:srgbClr val="000000"/>
                </a:solidFill>
              </a:rPr>
              <a:t>units of the kidneys</a:t>
            </a:r>
          </a:p>
          <a:p>
            <a:pPr>
              <a:lnSpc>
                <a:spcPct val="150000"/>
              </a:lnSpc>
              <a:spcBef>
                <a:spcPct val="0"/>
              </a:spcBef>
              <a:buFont typeface="Wingdings" panose="05000000000000000000" pitchFamily="2" charset="2"/>
              <a:buNone/>
            </a:pPr>
            <a:r>
              <a:rPr lang="en-US" smtClean="0"/>
              <a:t>normal kidney contains </a:t>
            </a:r>
            <a:r>
              <a:rPr lang="en-US" b="1" smtClean="0"/>
              <a:t> one million nephrons</a:t>
            </a:r>
            <a:r>
              <a:rPr lang="cs-CZ" b="1" smtClean="0"/>
              <a:t>: </a:t>
            </a:r>
          </a:p>
          <a:p>
            <a:pPr>
              <a:spcBef>
                <a:spcPct val="0"/>
              </a:spcBef>
            </a:pPr>
            <a:endParaRPr lang="en-US"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820016B-9F89-4FE7-AF56-DBD7635A1ED5}" type="slidenum">
              <a:rPr lang="en-US">
                <a:solidFill>
                  <a:prstClr val="black"/>
                </a:solidFill>
              </a:rPr>
              <a:pPr fontAlgn="base">
                <a:spcBef>
                  <a:spcPct val="0"/>
                </a:spcBef>
                <a:spcAft>
                  <a:spcPct val="0"/>
                </a:spcAft>
              </a:pPr>
              <a:t>5</a:t>
            </a:fld>
            <a:endParaRPr lang="en-US">
              <a:solidFill>
                <a:prstClr val="black"/>
              </a:solidFill>
            </a:endParaRPr>
          </a:p>
        </p:txBody>
      </p:sp>
    </p:spTree>
    <p:extLst>
      <p:ext uri="{BB962C8B-B14F-4D97-AF65-F5344CB8AC3E}">
        <p14:creationId xmlns:p14="http://schemas.microsoft.com/office/powerpoint/2010/main" val="2100593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CFAC923-7539-406B-90C1-636700B68024}"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2449031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23D2772-B456-400E-A5AC-8722D9997995}"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147646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6666E9-6766-4806-94BC-19F9310A21D3}"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2646306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0E7E9B6-5E59-4950-ABC9-AB9606369306}"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706749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106D9FF6-FC80-4E3F-9B5A-1E30EF88E734}" type="datetime1">
              <a:rPr lang="en-US" smtClean="0"/>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1407746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70E9F313-B6C7-4921-A65C-E89329F22A1B}" type="datetime1">
              <a:rPr lang="en-US" smtClean="0"/>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176174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DACBA5-6633-485F-BE27-BFF81FFC7ABF}" type="datetime1">
              <a:rPr lang="en-US" smtClean="0"/>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510707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CEC7B7-32D2-4359-BA43-610051EE42C0}"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2563426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2D234-4D2C-4E18-9D2E-0C817CC1DC5B}" type="datetime1">
              <a:rPr lang="en-US" smtClean="0"/>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4207288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743BB039-7931-49C7-A934-54238B07CD66}"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295906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E19C887-47A1-420B-AEBB-48288794581A}" type="datetime1">
              <a:rPr lang="en-US" smtClean="0"/>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5EF4D-A9F2-4098-A0E1-3BB8A779C926}" type="slidenum">
              <a:rPr lang="en-US" smtClean="0"/>
              <a:pPr/>
              <a:t>‹#›</a:t>
            </a:fld>
            <a:endParaRPr lang="en-US"/>
          </a:p>
        </p:txBody>
      </p:sp>
    </p:spTree>
    <p:extLst>
      <p:ext uri="{BB962C8B-B14F-4D97-AF65-F5344CB8AC3E}">
        <p14:creationId xmlns:p14="http://schemas.microsoft.com/office/powerpoint/2010/main" val="853498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A299049D-49BB-404F-8DA7-FAC76E5AB2D7}"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657440-8478-4204-8D4B-F7B92386101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83735945"/>
      </p:ext>
    </p:extLst>
  </p:cSld>
  <p:clrMapOvr>
    <a:masterClrMapping/>
  </p:clrMapOvr>
  <p:transition spd="slow">
    <p:wheel spokes="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BCE40D36-53CF-437D-AEE7-D1DBA745E173}"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BE6E3A3-2FCE-4DBD-B3DC-61414C656C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387323"/>
      </p:ext>
    </p:extLst>
  </p:cSld>
  <p:clrMapOvr>
    <a:masterClrMapping/>
  </p:clrMapOvr>
  <p:transition spd="slow">
    <p:wheel spokes="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D7AA82-DF21-409B-9915-111AE8D444E4}"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9684179-B348-4F88-B933-9499F63A72D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8647415"/>
      </p:ext>
    </p:extLst>
  </p:cSld>
  <p:clrMapOvr>
    <a:masterClrMapping/>
  </p:clrMapOvr>
  <p:transition spd="slow">
    <p:wheel spokes="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28234502-87B0-46FB-99DF-924B01A3C512}"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BAC03B1-E026-4F72-88BA-D734D67409E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8472849"/>
      </p:ext>
    </p:extLst>
  </p:cSld>
  <p:clrMapOvr>
    <a:masterClrMapping/>
  </p:clrMapOvr>
  <p:transition spd="slow">
    <p:wheel spokes="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AD0097BB-074F-46A6-8164-FF4591E8BB3A}" type="datetime1">
              <a:rPr lang="en-US">
                <a:solidFill>
                  <a:prstClr val="black">
                    <a:tint val="75000"/>
                  </a:prstClr>
                </a:solidFill>
              </a:rPr>
              <a:pPr>
                <a:defRPr/>
              </a:pPr>
              <a:t>10/5/2015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9D517EB-C4DE-4DDC-8B7F-51A02C3EC2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90031974"/>
      </p:ext>
    </p:extLst>
  </p:cSld>
  <p:clrMapOvr>
    <a:masterClrMapping/>
  </p:clrMapOvr>
  <p:transition spd="slow">
    <p:wheel spokes="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193EB598-EB06-4881-8335-93F1D3BEF4FD}" type="datetime1">
              <a:rPr lang="en-US">
                <a:solidFill>
                  <a:prstClr val="black">
                    <a:tint val="75000"/>
                  </a:prstClr>
                </a:solidFill>
              </a:rPr>
              <a:pPr>
                <a:defRPr/>
              </a:pPr>
              <a:t>10/5/2015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C340CFB-BD45-4160-A399-0A32A5F620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98517117"/>
      </p:ext>
    </p:extLst>
  </p:cSld>
  <p:clrMapOvr>
    <a:masterClrMapping/>
  </p:clrMapOvr>
  <p:transition spd="slow">
    <p:wheel spokes="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DEF626-04AA-413A-8889-73187455D20C}" type="datetime1">
              <a:rPr lang="en-US">
                <a:solidFill>
                  <a:prstClr val="black">
                    <a:tint val="75000"/>
                  </a:prstClr>
                </a:solidFill>
              </a:rPr>
              <a:pPr>
                <a:defRPr/>
              </a:pPr>
              <a:t>10/5/2015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D014894-CB70-4517-8EC2-5F683F457C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50179786"/>
      </p:ext>
    </p:extLst>
  </p:cSld>
  <p:clrMapOvr>
    <a:masterClrMapping/>
  </p:clrMapOvr>
  <p:transition spd="slow">
    <p:wheel spokes="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1C4602-BFDD-4B07-B318-B84E82598AE5}"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2356AFB-002B-44B7-87C2-8DE85EA15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13795878"/>
      </p:ext>
    </p:extLst>
  </p:cSld>
  <p:clrMapOvr>
    <a:masterClrMapping/>
  </p:clrMapOvr>
  <p:transition spd="slow">
    <p:wheel spokes="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IN"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C69380-F4FC-43A7-9E94-D6D9CD8D617E}"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266DBAF-0E97-45E4-8B18-112BF1B612B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21958646"/>
      </p:ext>
    </p:extLst>
  </p:cSld>
  <p:clrMapOvr>
    <a:masterClrMapping/>
  </p:clrMapOvr>
  <p:transition spd="slow">
    <p:wheel spokes="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7CCCA25A-6F4D-4620-8A60-9CA28C775CB1}"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C3E1B0D-FBC0-4F66-BCF1-142914DE9B3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2323974"/>
      </p:ext>
    </p:extLst>
  </p:cSld>
  <p:clrMapOvr>
    <a:masterClrMapping/>
  </p:clrMapOvr>
  <p:transition spd="slow">
    <p:wheel spokes="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E86AC361-1B73-4070-8B38-187D8CADC5E9}"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C6002D-AC50-4DB1-85BC-1ACE152F206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348376"/>
      </p:ext>
    </p:extLst>
  </p:cSld>
  <p:clrMapOvr>
    <a:masterClrMapping/>
  </p:clrMapOvr>
  <p:transition spd="slow">
    <p:wheel spokes="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A299049D-49BB-404F-8DA7-FAC76E5AB2D7}"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657440-8478-4204-8D4B-F7B92386101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53844614"/>
      </p:ext>
    </p:extLst>
  </p:cSld>
  <p:clrMapOvr>
    <a:masterClrMapping/>
  </p:clrMapOvr>
  <p:transition spd="slow">
    <p:wheel spokes="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BCE40D36-53CF-437D-AEE7-D1DBA745E173}"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BE6E3A3-2FCE-4DBD-B3DC-61414C656C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1282139"/>
      </p:ext>
    </p:extLst>
  </p:cSld>
  <p:clrMapOvr>
    <a:masterClrMapping/>
  </p:clrMapOvr>
  <p:transition spd="slow">
    <p:wheel spokes="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D7AA82-DF21-409B-9915-111AE8D444E4}"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9684179-B348-4F88-B933-9499F63A72D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6710846"/>
      </p:ext>
    </p:extLst>
  </p:cSld>
  <p:clrMapOvr>
    <a:masterClrMapping/>
  </p:clrMapOvr>
  <p:transition spd="slow">
    <p:wheel spokes="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28234502-87B0-46FB-99DF-924B01A3C512}"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BAC03B1-E026-4F72-88BA-D734D67409E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20998135"/>
      </p:ext>
    </p:extLst>
  </p:cSld>
  <p:clrMapOvr>
    <a:masterClrMapping/>
  </p:clrMapOvr>
  <p:transition spd="slow">
    <p:wheel spokes="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AD0097BB-074F-46A6-8164-FF4591E8BB3A}" type="datetime1">
              <a:rPr lang="en-US">
                <a:solidFill>
                  <a:prstClr val="black">
                    <a:tint val="75000"/>
                  </a:prstClr>
                </a:solidFill>
              </a:rPr>
              <a:pPr>
                <a:defRPr/>
              </a:pPr>
              <a:t>10/5/2015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9D517EB-C4DE-4DDC-8B7F-51A02C3EC2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73473367"/>
      </p:ext>
    </p:extLst>
  </p:cSld>
  <p:clrMapOvr>
    <a:masterClrMapping/>
  </p:clrMapOvr>
  <p:transition spd="slow">
    <p:wheel spokes="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193EB598-EB06-4881-8335-93F1D3BEF4FD}" type="datetime1">
              <a:rPr lang="en-US">
                <a:solidFill>
                  <a:prstClr val="black">
                    <a:tint val="75000"/>
                  </a:prstClr>
                </a:solidFill>
              </a:rPr>
              <a:pPr>
                <a:defRPr/>
              </a:pPr>
              <a:t>10/5/2015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C340CFB-BD45-4160-A399-0A32A5F620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85278439"/>
      </p:ext>
    </p:extLst>
  </p:cSld>
  <p:clrMapOvr>
    <a:masterClrMapping/>
  </p:clrMapOvr>
  <p:transition spd="slow">
    <p:wheel spokes="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DEF626-04AA-413A-8889-73187455D20C}" type="datetime1">
              <a:rPr lang="en-US">
                <a:solidFill>
                  <a:prstClr val="black">
                    <a:tint val="75000"/>
                  </a:prstClr>
                </a:solidFill>
              </a:rPr>
              <a:pPr>
                <a:defRPr/>
              </a:pPr>
              <a:t>10/5/2015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D014894-CB70-4517-8EC2-5F683F457C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4153682"/>
      </p:ext>
    </p:extLst>
  </p:cSld>
  <p:clrMapOvr>
    <a:masterClrMapping/>
  </p:clrMapOvr>
  <p:transition spd="slow">
    <p:wheel spokes="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1C4602-BFDD-4B07-B318-B84E82598AE5}"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2356AFB-002B-44B7-87C2-8DE85EA15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18427072"/>
      </p:ext>
    </p:extLst>
  </p:cSld>
  <p:clrMapOvr>
    <a:masterClrMapping/>
  </p:clrMapOvr>
  <p:transition spd="slow">
    <p:wheel spokes="1"/>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IN"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C69380-F4FC-43A7-9E94-D6D9CD8D617E}"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266DBAF-0E97-45E4-8B18-112BF1B612B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0234396"/>
      </p:ext>
    </p:extLst>
  </p:cSld>
  <p:clrMapOvr>
    <a:masterClrMapping/>
  </p:clrMapOvr>
  <p:transition spd="slow">
    <p:wheel spokes="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7CCCA25A-6F4D-4620-8A60-9CA28C775CB1}"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C3E1B0D-FBC0-4F66-BCF1-142914DE9B3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99493073"/>
      </p:ext>
    </p:extLst>
  </p:cSld>
  <p:clrMapOvr>
    <a:masterClrMapping/>
  </p:clrMapOvr>
  <p:transition spd="slow">
    <p:wheel spokes="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E86AC361-1B73-4070-8B38-187D8CADC5E9}"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C6002D-AC50-4DB1-85BC-1ACE152F206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10333870"/>
      </p:ext>
    </p:extLst>
  </p:cSld>
  <p:clrMapOvr>
    <a:masterClrMapping/>
  </p:clrMapOvr>
  <p:transition spd="slow">
    <p:wheel spokes="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A299049D-49BB-404F-8DA7-FAC76E5AB2D7}"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657440-8478-4204-8D4B-F7B92386101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3403613"/>
      </p:ext>
    </p:extLst>
  </p:cSld>
  <p:clrMapOvr>
    <a:masterClrMapping/>
  </p:clrMapOvr>
  <p:transition spd="slow">
    <p:wheel spokes="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BCE40D36-53CF-437D-AEE7-D1DBA745E173}"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BE6E3A3-2FCE-4DBD-B3DC-61414C656C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33246099"/>
      </p:ext>
    </p:extLst>
  </p:cSld>
  <p:clrMapOvr>
    <a:masterClrMapping/>
  </p:clrMapOvr>
  <p:transition spd="slow">
    <p:wheel spokes="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IN"/>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D7AA82-DF21-409B-9915-111AE8D444E4}"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9684179-B348-4F88-B933-9499F63A72D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2808349"/>
      </p:ext>
    </p:extLst>
  </p:cSld>
  <p:clrMapOvr>
    <a:masterClrMapping/>
  </p:clrMapOvr>
  <p:transition spd="slow">
    <p:wheel spokes="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28234502-87B0-46FB-99DF-924B01A3C512}"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BAC03B1-E026-4F72-88BA-D734D67409E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66409680"/>
      </p:ext>
    </p:extLst>
  </p:cSld>
  <p:clrMapOvr>
    <a:masterClrMapping/>
  </p:clrMapOvr>
  <p:transition spd="slow">
    <p:wheel spokes="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AD0097BB-074F-46A6-8164-FF4591E8BB3A}" type="datetime1">
              <a:rPr lang="en-US">
                <a:solidFill>
                  <a:prstClr val="black">
                    <a:tint val="75000"/>
                  </a:prstClr>
                </a:solidFill>
              </a:rPr>
              <a:pPr>
                <a:defRPr/>
              </a:pPr>
              <a:t>10/5/2015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9D517EB-C4DE-4DDC-8B7F-51A02C3EC2B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007433"/>
      </p:ext>
    </p:extLst>
  </p:cSld>
  <p:clrMapOvr>
    <a:masterClrMapping/>
  </p:clrMapOvr>
  <p:transition spd="slow">
    <p:wheel spokes="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193EB598-EB06-4881-8335-93F1D3BEF4FD}" type="datetime1">
              <a:rPr lang="en-US">
                <a:solidFill>
                  <a:prstClr val="black">
                    <a:tint val="75000"/>
                  </a:prstClr>
                </a:solidFill>
              </a:rPr>
              <a:pPr>
                <a:defRPr/>
              </a:pPr>
              <a:t>10/5/2015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C340CFB-BD45-4160-A399-0A32A5F620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58759574"/>
      </p:ext>
    </p:extLst>
  </p:cSld>
  <p:clrMapOvr>
    <a:masterClrMapping/>
  </p:clrMapOvr>
  <p:transition spd="slow">
    <p:wheel spokes="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5DEF626-04AA-413A-8889-73187455D20C}" type="datetime1">
              <a:rPr lang="en-US">
                <a:solidFill>
                  <a:prstClr val="black">
                    <a:tint val="75000"/>
                  </a:prstClr>
                </a:solidFill>
              </a:rPr>
              <a:pPr>
                <a:defRPr/>
              </a:pPr>
              <a:t>10/5/2015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6D014894-CB70-4517-8EC2-5F683F457C9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06127115"/>
      </p:ext>
    </p:extLst>
  </p:cSld>
  <p:clrMapOvr>
    <a:masterClrMapping/>
  </p:clrMapOvr>
  <p:transition spd="slow">
    <p:wheel spokes="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1C4602-BFDD-4B07-B318-B84E82598AE5}"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2356AFB-002B-44B7-87C2-8DE85EA152E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75130588"/>
      </p:ext>
    </p:extLst>
  </p:cSld>
  <p:clrMapOvr>
    <a:masterClrMapping/>
  </p:clrMapOvr>
  <p:transition spd="slow">
    <p:wheel spokes="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IN"/>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IN" noProof="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CC69380-F4FC-43A7-9E94-D6D9CD8D617E}" type="datetime1">
              <a:rPr lang="en-US">
                <a:solidFill>
                  <a:prstClr val="black">
                    <a:tint val="75000"/>
                  </a:prstClr>
                </a:solidFill>
              </a:rPr>
              <a:pPr>
                <a:defRPr/>
              </a:pPr>
              <a:t>10/5/2015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266DBAF-0E97-45E4-8B18-112BF1B612B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7281614"/>
      </p:ext>
    </p:extLst>
  </p:cSld>
  <p:clrMapOvr>
    <a:masterClrMapping/>
  </p:clrMapOvr>
  <p:transition spd="slow">
    <p:wheel spokes="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7CCCA25A-6F4D-4620-8A60-9CA28C775CB1}"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C3E1B0D-FBC0-4F66-BCF1-142914DE9B3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68733346"/>
      </p:ext>
    </p:extLst>
  </p:cSld>
  <p:clrMapOvr>
    <a:masterClrMapping/>
  </p:clrMapOvr>
  <p:transition spd="slow">
    <p:wheel spokes="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E86AC361-1B73-4070-8B38-187D8CADC5E9}"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4C6002D-AC50-4DB1-85BC-1ACE152F206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3079063"/>
      </p:ext>
    </p:extLst>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9F41FA3-384F-4FA5-A0D9-6834A193AACB}" type="datetime1">
              <a:rPr lang="en-US" smtClean="0"/>
              <a:t>10/5/2015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245EF4D-A9F2-4098-A0E1-3BB8A779C926}" type="slidenum">
              <a:rPr lang="en-US" smtClean="0"/>
              <a:pPr/>
              <a:t>‹#›</a:t>
            </a:fld>
            <a:endParaRPr lang="en-US"/>
          </a:p>
        </p:txBody>
      </p:sp>
    </p:spTree>
    <p:extLst>
      <p:ext uri="{BB962C8B-B14F-4D97-AF65-F5344CB8AC3E}">
        <p14:creationId xmlns:p14="http://schemas.microsoft.com/office/powerpoint/2010/main" val="309125953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6F8FC2F5-6BC9-4F16-9F87-646A18C2BC90}"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ABB5B07C-FB9D-4B95-B686-E183C1768CF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808726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spd="slow">
    <p:wheel spokes="1"/>
  </p:transition>
  <p:hf hdr="0" ftr="0" dt="0"/>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6F8FC2F5-6BC9-4F16-9F87-646A18C2BC90}"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ABB5B07C-FB9D-4B95-B686-E183C1768CF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4880365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wheel spokes="1"/>
  </p:transition>
  <p:hf hdr="0" ftr="0" dt="0"/>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6F8FC2F5-6BC9-4F16-9F87-646A18C2BC90}" type="datetime1">
              <a:rPr lang="en-US">
                <a:solidFill>
                  <a:prstClr val="black">
                    <a:tint val="75000"/>
                  </a:prstClr>
                </a:solidFill>
              </a:rPr>
              <a:pPr>
                <a:defRPr/>
              </a:pPr>
              <a:t>10/5/2015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ABB5B07C-FB9D-4B95-B686-E183C1768CF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68915317"/>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ransition spd="slow">
    <p:wheel spokes="1"/>
  </p:transition>
  <p:hf hdr="0" ftr="0" dt="0"/>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5.xml"/><Relationship Id="rId5" Type="http://schemas.openxmlformats.org/officeDocument/2006/relationships/image" Target="../media/image7.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5.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5.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96125" y="6400800"/>
            <a:ext cx="1743075" cy="365125"/>
          </a:xfrm>
        </p:spPr>
        <p:txBody>
          <a:bodyPr>
            <a:normAutofit/>
          </a:bodyPr>
          <a:lstStyle/>
          <a:p>
            <a:pPr>
              <a:defRPr/>
            </a:pPr>
            <a:fld id="{C196BCB6-170A-4A73-B04B-AB179E52F5DF}" type="slidenum">
              <a:rPr lang="en-US" b="1">
                <a:latin typeface="Times New Roman" panose="02020603050405020304" pitchFamily="18" charset="0"/>
                <a:cs typeface="Times New Roman" panose="02020603050405020304" pitchFamily="18" charset="0"/>
              </a:rPr>
              <a:pPr>
                <a:defRPr/>
              </a:pPr>
              <a:t>1</a:t>
            </a:fld>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4294967295"/>
          </p:nvPr>
        </p:nvSpPr>
        <p:spPr>
          <a:xfrm>
            <a:off x="88900" y="1952625"/>
            <a:ext cx="9045575" cy="1219200"/>
          </a:xfrm>
        </p:spPr>
        <p:txBody>
          <a:bodyPr>
            <a:normAutofit lnSpcReduction="10000"/>
          </a:bodyPr>
          <a:lstStyle/>
          <a:p>
            <a:pPr marL="0" indent="0" algn="ctr" fontAlgn="auto">
              <a:spcAft>
                <a:spcPts val="0"/>
              </a:spcAft>
              <a:buFont typeface="Arial" panose="020B0604020202020204" pitchFamily="34" charset="0"/>
              <a:buNone/>
              <a:defRPr/>
            </a:pPr>
            <a:endParaRPr lang="en-US" sz="2800" dirty="0" smtClean="0">
              <a:latin typeface="Times New Roman" panose="02020603050405020304" pitchFamily="18" charset="0"/>
              <a:cs typeface="Times New Roman" panose="02020603050405020304" pitchFamily="18" charset="0"/>
            </a:endParaRPr>
          </a:p>
          <a:p>
            <a:pPr marL="0" indent="0" algn="ctr" fontAlgn="auto">
              <a:spcAft>
                <a:spcPts val="0"/>
              </a:spcAft>
              <a:buFont typeface="Arial" panose="020B0604020202020204" pitchFamily="34" charset="0"/>
              <a:buNone/>
              <a:defRPr/>
            </a:pPr>
            <a:r>
              <a:rPr lang="en-US" sz="2600" b="1" dirty="0" smtClean="0">
                <a:solidFill>
                  <a:schemeClr val="accent5">
                    <a:lumMod val="75000"/>
                  </a:schemeClr>
                </a:solidFill>
                <a:latin typeface="Times New Roman" panose="02020603050405020304" pitchFamily="18" charset="0"/>
                <a:cs typeface="Times New Roman" panose="02020603050405020304" pitchFamily="18" charset="0"/>
              </a:rPr>
              <a:t>Biochemical and histopathological response of Swiss albino mice treated with uranyl nitrate</a:t>
            </a:r>
            <a:endParaRPr lang="en-US" sz="26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4100" name="TextBox 3"/>
          <p:cNvSpPr txBox="1">
            <a:spLocks noChangeArrowheads="1"/>
          </p:cNvSpPr>
          <p:nvPr/>
        </p:nvSpPr>
        <p:spPr bwMode="auto">
          <a:xfrm>
            <a:off x="2209800" y="3886200"/>
            <a:ext cx="45720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en-US" b="1" dirty="0" smtClean="0">
                <a:solidFill>
                  <a:schemeClr val="accent2">
                    <a:lumMod val="75000"/>
                  </a:schemeClr>
                </a:solidFill>
                <a:latin typeface="Trajan Pro" pitchFamily="18" charset="0"/>
                <a:cs typeface="Times New Roman" panose="02020603050405020304" pitchFamily="18" charset="0"/>
              </a:rPr>
              <a:t>Sangeetha </a:t>
            </a:r>
            <a:r>
              <a:rPr lang="en-US" b="1" dirty="0">
                <a:solidFill>
                  <a:schemeClr val="accent2">
                    <a:lumMod val="75000"/>
                  </a:schemeClr>
                </a:solidFill>
                <a:latin typeface="Trajan Pro" pitchFamily="18" charset="0"/>
                <a:cs typeface="Times New Roman" panose="02020603050405020304" pitchFamily="18" charset="0"/>
              </a:rPr>
              <a:t>Vijayan P</a:t>
            </a:r>
          </a:p>
          <a:p>
            <a:pPr algn="ctr" eaLnBrk="1" hangingPunct="1">
              <a:lnSpc>
                <a:spcPct val="150000"/>
              </a:lnSpc>
            </a:pPr>
            <a:r>
              <a:rPr lang="en-US" b="1" dirty="0">
                <a:solidFill>
                  <a:schemeClr val="accent2">
                    <a:lumMod val="75000"/>
                  </a:schemeClr>
                </a:solidFill>
                <a:latin typeface="Trajan Pro" pitchFamily="18" charset="0"/>
                <a:cs typeface="Times New Roman" panose="02020603050405020304" pitchFamily="18" charset="0"/>
              </a:rPr>
              <a:t>   Junior Research Fellow</a:t>
            </a:r>
          </a:p>
          <a:p>
            <a:pPr algn="ctr" eaLnBrk="1" hangingPunct="1">
              <a:lnSpc>
                <a:spcPct val="150000"/>
              </a:lnSpc>
            </a:pPr>
            <a:r>
              <a:rPr lang="en-US" b="1" dirty="0">
                <a:solidFill>
                  <a:schemeClr val="accent2">
                    <a:lumMod val="75000"/>
                  </a:schemeClr>
                </a:solidFill>
                <a:latin typeface="Trajan Pro" pitchFamily="18" charset="0"/>
                <a:cs typeface="Times New Roman" panose="02020603050405020304" pitchFamily="18" charset="0"/>
              </a:rPr>
              <a:t>       </a:t>
            </a:r>
            <a:r>
              <a:rPr lang="en-US" b="1" dirty="0" smtClean="0">
                <a:solidFill>
                  <a:schemeClr val="accent2">
                    <a:lumMod val="75000"/>
                  </a:schemeClr>
                </a:solidFill>
                <a:latin typeface="Trajan Pro" pitchFamily="18" charset="0"/>
                <a:cs typeface="Times New Roman" panose="02020603050405020304" pitchFamily="18" charset="0"/>
              </a:rPr>
              <a:t>Yenepoya </a:t>
            </a:r>
            <a:r>
              <a:rPr lang="en-US" b="1" dirty="0">
                <a:solidFill>
                  <a:schemeClr val="accent2">
                    <a:lumMod val="75000"/>
                  </a:schemeClr>
                </a:solidFill>
                <a:latin typeface="Trajan Pro" pitchFamily="18" charset="0"/>
                <a:cs typeface="Times New Roman" panose="02020603050405020304" pitchFamily="18" charset="0"/>
              </a:rPr>
              <a:t>Research </a:t>
            </a:r>
            <a:r>
              <a:rPr lang="en-US" b="1" dirty="0" smtClean="0">
                <a:solidFill>
                  <a:schemeClr val="accent2">
                    <a:lumMod val="75000"/>
                  </a:schemeClr>
                </a:solidFill>
                <a:latin typeface="Trajan Pro" pitchFamily="18" charset="0"/>
                <a:cs typeface="Times New Roman" panose="02020603050405020304" pitchFamily="18" charset="0"/>
              </a:rPr>
              <a:t>Centre</a:t>
            </a:r>
          </a:p>
        </p:txBody>
      </p:sp>
      <p:sp>
        <p:nvSpPr>
          <p:cNvPr id="8" name="Oval 7"/>
          <p:cNvSpPr/>
          <p:nvPr/>
        </p:nvSpPr>
        <p:spPr>
          <a:xfrm>
            <a:off x="0" y="58738"/>
            <a:ext cx="1435100" cy="1524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IN"/>
          </a:p>
        </p:txBody>
      </p:sp>
      <p:pic>
        <p:nvPicPr>
          <p:cNvPr id="6" name="Picture 5" descr="C:\Users\hp\Desktop\resizedlogo.jpg"/>
          <p:cNvPicPr/>
          <p:nvPr/>
        </p:nvPicPr>
        <p:blipFill>
          <a:blip r:embed="rId3"/>
          <a:srcRect/>
          <a:stretch>
            <a:fillRect/>
          </a:stretch>
        </p:blipFill>
        <p:spPr bwMode="auto">
          <a:xfrm>
            <a:off x="228600" y="219075"/>
            <a:ext cx="990600" cy="1160463"/>
          </a:xfrm>
          <a:prstGeom prst="rect">
            <a:avLst/>
          </a:prstGeom>
          <a:ln>
            <a:noFill/>
          </a:ln>
          <a:effectLst>
            <a:outerShdw blurRad="292100" dist="139700" dir="2700000" algn="tl" rotWithShape="0">
              <a:srgbClr val="333333">
                <a:alpha val="65000"/>
              </a:srgbClr>
            </a:outerShdw>
          </a:effectLst>
        </p:spPr>
      </p:pic>
      <p:sp>
        <p:nvSpPr>
          <p:cNvPr id="9" name="Oval 8"/>
          <p:cNvSpPr/>
          <p:nvPr/>
        </p:nvSpPr>
        <p:spPr>
          <a:xfrm>
            <a:off x="7502525" y="61913"/>
            <a:ext cx="1676400" cy="1524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eaLnBrk="1" fontAlgn="auto" hangingPunct="1">
              <a:spcBef>
                <a:spcPts val="0"/>
              </a:spcBef>
              <a:spcAft>
                <a:spcPts val="0"/>
              </a:spcAft>
              <a:defRPr/>
            </a:pPr>
            <a:endParaRPr lang="en-IN"/>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0" y="282575"/>
            <a:ext cx="1290638" cy="1123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679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28600" y="854075"/>
            <a:ext cx="8210550" cy="577850"/>
          </a:xfrm>
        </p:spPr>
        <p:txBody>
          <a:bodyPr/>
          <a:lstStyle/>
          <a:p>
            <a:r>
              <a:rPr lang="en-US" sz="2800" b="1" dirty="0" smtClean="0">
                <a:solidFill>
                  <a:srgbClr val="C00000"/>
                </a:solidFill>
                <a:latin typeface="Times New Roman" panose="02020603050405020304" pitchFamily="18" charset="0"/>
                <a:cs typeface="Times New Roman" panose="02020603050405020304" pitchFamily="18" charset="0"/>
              </a:rPr>
              <a:t>Background</a:t>
            </a:r>
          </a:p>
        </p:txBody>
      </p:sp>
      <p:sp>
        <p:nvSpPr>
          <p:cNvPr id="3" name="Content Placeholder 2"/>
          <p:cNvSpPr>
            <a:spLocks noGrp="1"/>
          </p:cNvSpPr>
          <p:nvPr>
            <p:ph idx="1"/>
          </p:nvPr>
        </p:nvSpPr>
        <p:spPr>
          <a:xfrm>
            <a:off x="443753" y="1187450"/>
            <a:ext cx="8071597" cy="5213350"/>
          </a:xfrm>
        </p:spPr>
        <p:txBody>
          <a:bodyPr>
            <a:normAutofit/>
          </a:bodyPr>
          <a:lstStyle/>
          <a:p>
            <a:pPr marL="0" indent="0" fontAlgn="auto">
              <a:lnSpc>
                <a:spcPct val="150000"/>
              </a:lnSpc>
              <a:spcAft>
                <a:spcPts val="0"/>
              </a:spcAft>
              <a:buNone/>
              <a:defRPr/>
            </a:pPr>
            <a:endParaRPr lang="en-US" sz="2000" dirty="0" smtClean="0"/>
          </a:p>
          <a:p>
            <a:pPr fontAlgn="auto">
              <a:lnSpc>
                <a:spcPct val="200000"/>
              </a:lnSpc>
              <a:spcAft>
                <a:spcPts val="0"/>
              </a:spcAft>
              <a:defRPr/>
            </a:pPr>
            <a:r>
              <a:rPr lang="en-US" sz="2000" dirty="0" smtClean="0">
                <a:latin typeface="Times New Roman" panose="02020603050405020304" pitchFamily="18" charset="0"/>
                <a:cs typeface="Times New Roman" panose="02020603050405020304" pitchFamily="18" charset="0"/>
              </a:rPr>
              <a:t>Human exposure to heavy metals such as uranium is of great concern to our society.</a:t>
            </a:r>
          </a:p>
          <a:p>
            <a:pPr fontAlgn="auto">
              <a:lnSpc>
                <a:spcPct val="200000"/>
              </a:lnSpc>
              <a:spcAft>
                <a:spcPts val="0"/>
              </a:spcAft>
              <a:defRPr/>
            </a:pPr>
            <a:r>
              <a:rPr lang="en-US" sz="2000" dirty="0" smtClean="0">
                <a:latin typeface="Times New Roman" panose="02020603050405020304" pitchFamily="18" charset="0"/>
                <a:cs typeface="Times New Roman" panose="02020603050405020304" pitchFamily="18" charset="0"/>
              </a:rPr>
              <a:t>The wide spread uses of uranium for instance in the civilian and military applications, in  nuclear power, counterweights in aircrafts and penetrators in shrapnel increase the release of it to the environment.</a:t>
            </a:r>
          </a:p>
          <a:p>
            <a:pPr fontAlgn="auto">
              <a:lnSpc>
                <a:spcPct val="200000"/>
              </a:lnSpc>
              <a:spcAft>
                <a:spcPts val="0"/>
              </a:spcAft>
              <a:defRPr/>
            </a:pPr>
            <a:r>
              <a:rPr lang="en-US" sz="2000" dirty="0" smtClean="0">
                <a:latin typeface="Times New Roman" panose="02020603050405020304" pitchFamily="18" charset="0"/>
                <a:cs typeface="Times New Roman" panose="02020603050405020304" pitchFamily="18" charset="0"/>
              </a:rPr>
              <a:t>Uranium dispersion causes  contamination of ground water  as well as food chain and poses treat to the health of general population. </a:t>
            </a:r>
          </a:p>
          <a:p>
            <a:pPr marL="0" indent="0" fontAlgn="auto">
              <a:lnSpc>
                <a:spcPct val="150000"/>
              </a:lnSpc>
              <a:spcAft>
                <a:spcPts val="0"/>
              </a:spcAft>
              <a:buNone/>
              <a:defRPr/>
            </a:pPr>
            <a:endParaRPr lang="en-US" sz="2000" dirty="0" smtClean="0"/>
          </a:p>
          <a:p>
            <a:pPr fontAlgn="auto">
              <a:lnSpc>
                <a:spcPct val="150000"/>
              </a:lnSpc>
              <a:spcAft>
                <a:spcPts val="0"/>
              </a:spcAft>
              <a:defRPr/>
            </a:pPr>
            <a:endParaRPr lang="en-US" sz="2000" dirty="0" smtClean="0"/>
          </a:p>
          <a:p>
            <a:pPr fontAlgn="auto">
              <a:lnSpc>
                <a:spcPct val="150000"/>
              </a:lnSpc>
              <a:spcAft>
                <a:spcPts val="0"/>
              </a:spcAft>
              <a:defRPr/>
            </a:pPr>
            <a:endParaRPr lang="en-US" sz="2000" dirty="0" smtClean="0"/>
          </a:p>
          <a:p>
            <a:pPr fontAlgn="auto">
              <a:lnSpc>
                <a:spcPct val="150000"/>
              </a:lnSpc>
              <a:spcAft>
                <a:spcPts val="0"/>
              </a:spcAft>
              <a:defRPr/>
            </a:pPr>
            <a:endParaRPr lang="en-US" sz="2000" dirty="0"/>
          </a:p>
        </p:txBody>
      </p:sp>
      <p:sp>
        <p:nvSpPr>
          <p:cNvPr id="4" name="Slide Number Placeholder 3"/>
          <p:cNvSpPr>
            <a:spLocks noGrp="1"/>
          </p:cNvSpPr>
          <p:nvPr>
            <p:ph type="sldNum" sz="quarter" idx="12"/>
          </p:nvPr>
        </p:nvSpPr>
        <p:spPr/>
        <p:txBody>
          <a:bodyPr/>
          <a:lstStyle/>
          <a:p>
            <a:pPr>
              <a:defRPr/>
            </a:pPr>
            <a:fld id="{CB83B99F-420D-4E5E-9EF3-363562ED70AB}" type="slidenum">
              <a:rPr lang="en-US"/>
              <a:pPr>
                <a:defRPr/>
              </a:pPr>
              <a:t>2</a:t>
            </a:fld>
            <a:endParaRPr lang="en-US"/>
          </a:p>
        </p:txBody>
      </p:sp>
    </p:spTree>
    <p:extLst>
      <p:ext uri="{BB962C8B-B14F-4D97-AF65-F5344CB8AC3E}">
        <p14:creationId xmlns:p14="http://schemas.microsoft.com/office/powerpoint/2010/main" val="962868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362950" cy="549275"/>
          </a:xfrm>
        </p:spPr>
        <p:txBody>
          <a:bodyPr/>
          <a:lstStyle/>
          <a:p>
            <a:r>
              <a:rPr lang="en-IN" sz="2800" b="1" dirty="0">
                <a:solidFill>
                  <a:srgbClr val="C00000"/>
                </a:solidFill>
                <a:latin typeface="Times New Roman" panose="02020603050405020304" pitchFamily="18" charset="0"/>
                <a:cs typeface="Times New Roman" panose="02020603050405020304" pitchFamily="18" charset="0"/>
              </a:rPr>
              <a:t>Background</a:t>
            </a:r>
          </a:p>
        </p:txBody>
      </p:sp>
      <p:sp>
        <p:nvSpPr>
          <p:cNvPr id="3" name="Content Placeholder 2"/>
          <p:cNvSpPr>
            <a:spLocks noGrp="1"/>
          </p:cNvSpPr>
          <p:nvPr>
            <p:ph idx="1"/>
          </p:nvPr>
        </p:nvSpPr>
        <p:spPr>
          <a:xfrm>
            <a:off x="304800" y="1447800"/>
            <a:ext cx="8210550" cy="4343400"/>
          </a:xfrm>
        </p:spPr>
        <p:txBody>
          <a:bodyPr>
            <a:normAutofit fontScale="92500"/>
          </a:bodyPr>
          <a:lstStyle/>
          <a:p>
            <a:pPr>
              <a:lnSpc>
                <a:spcPct val="200000"/>
              </a:lnSpc>
            </a:pPr>
            <a:r>
              <a:rPr lang="en-US" sz="2000" dirty="0" smtClean="0">
                <a:latin typeface="Times New Roman" panose="02020603050405020304" pitchFamily="18" charset="0"/>
                <a:cs typeface="Times New Roman" panose="02020603050405020304" pitchFamily="18" charset="0"/>
              </a:rPr>
              <a:t>Animals as well as human studies have shown the chemical toxicity of uranium</a:t>
            </a:r>
          </a:p>
          <a:p>
            <a:pPr lvl="0">
              <a:lnSpc>
                <a:spcPct val="200000"/>
              </a:lnSpc>
            </a:pPr>
            <a:r>
              <a:rPr lang="en-US" sz="2000" dirty="0" smtClean="0">
                <a:solidFill>
                  <a:prstClr val="black"/>
                </a:solidFill>
                <a:latin typeface="Times New Roman" panose="02020603050405020304" pitchFamily="18" charset="0"/>
                <a:cs typeface="Times New Roman" panose="02020603050405020304" pitchFamily="18" charset="0"/>
              </a:rPr>
              <a:t>Toxicity of uranium varies with chemical form</a:t>
            </a:r>
            <a:r>
              <a:rPr lang="en-IN" sz="2000" dirty="0" smtClean="0">
                <a:solidFill>
                  <a:prstClr val="black"/>
                </a:solidFill>
                <a:latin typeface="Times New Roman" panose="02020603050405020304" pitchFamily="18" charset="0"/>
                <a:cs typeface="Times New Roman" panose="02020603050405020304" pitchFamily="18" charset="0"/>
              </a:rPr>
              <a:t>. More soluble </a:t>
            </a:r>
            <a:r>
              <a:rPr lang="en-IN" sz="2000" dirty="0">
                <a:solidFill>
                  <a:prstClr val="black"/>
                </a:solidFill>
                <a:latin typeface="Times New Roman" panose="02020603050405020304" pitchFamily="18" charset="0"/>
                <a:cs typeface="Times New Roman" panose="02020603050405020304" pitchFamily="18" charset="0"/>
              </a:rPr>
              <a:t>uranium compounds have highest toxicity. </a:t>
            </a:r>
            <a:endParaRPr lang="en-IN" sz="2000" dirty="0" smtClean="0">
              <a:solidFill>
                <a:prstClr val="black"/>
              </a:solidFill>
              <a:latin typeface="Times New Roman" panose="02020603050405020304" pitchFamily="18" charset="0"/>
              <a:cs typeface="Times New Roman" panose="02020603050405020304" pitchFamily="18" charset="0"/>
            </a:endParaRPr>
          </a:p>
          <a:p>
            <a:pPr lvl="0">
              <a:lnSpc>
                <a:spcPct val="200000"/>
              </a:lnSpc>
            </a:pPr>
            <a:r>
              <a:rPr lang="en-US" sz="2000" dirty="0" smtClean="0">
                <a:solidFill>
                  <a:prstClr val="black"/>
                </a:solidFill>
                <a:latin typeface="Times New Roman" panose="02020603050405020304" pitchFamily="18" charset="0"/>
                <a:cs typeface="Times New Roman" panose="02020603050405020304" pitchFamily="18" charset="0"/>
              </a:rPr>
              <a:t>Inhalation</a:t>
            </a:r>
            <a:r>
              <a:rPr lang="en-US" sz="2000" dirty="0">
                <a:solidFill>
                  <a:prstClr val="black"/>
                </a:solidFill>
                <a:latin typeface="Times New Roman" panose="02020603050405020304" pitchFamily="18" charset="0"/>
                <a:cs typeface="Times New Roman" panose="02020603050405020304" pitchFamily="18" charset="0"/>
              </a:rPr>
              <a:t>, ingestion or skin contact is the main route of exposure to uranium and leads to respiratory diseases, kidney failure</a:t>
            </a:r>
            <a:r>
              <a:rPr lang="en-US" sz="2000" dirty="0" smtClean="0">
                <a:solidFill>
                  <a:prstClr val="black"/>
                </a:solidFill>
                <a:latin typeface="Times New Roman" panose="02020603050405020304" pitchFamily="18" charset="0"/>
                <a:cs typeface="Times New Roman" panose="02020603050405020304" pitchFamily="18" charset="0"/>
              </a:rPr>
              <a:t>, reproductive </a:t>
            </a:r>
            <a:r>
              <a:rPr lang="en-US" sz="2000" dirty="0">
                <a:solidFill>
                  <a:prstClr val="black"/>
                </a:solidFill>
                <a:latin typeface="Times New Roman" panose="02020603050405020304" pitchFamily="18" charset="0"/>
                <a:cs typeface="Times New Roman" panose="02020603050405020304" pitchFamily="18" charset="0"/>
              </a:rPr>
              <a:t>diseases etc</a:t>
            </a:r>
            <a:r>
              <a:rPr lang="en-US" sz="2000" dirty="0" smtClean="0">
                <a:solidFill>
                  <a:prstClr val="black"/>
                </a:solidFill>
                <a:latin typeface="Times New Roman" panose="02020603050405020304" pitchFamily="18" charset="0"/>
                <a:cs typeface="Times New Roman" panose="02020603050405020304" pitchFamily="18" charset="0"/>
              </a:rPr>
              <a:t>.</a:t>
            </a:r>
          </a:p>
          <a:p>
            <a:pPr lvl="0">
              <a:lnSpc>
                <a:spcPct val="200000"/>
              </a:lnSpc>
            </a:pPr>
            <a:r>
              <a:rPr lang="en-US" sz="2000" dirty="0" smtClean="0">
                <a:solidFill>
                  <a:prstClr val="black"/>
                </a:solidFill>
                <a:latin typeface="Times New Roman" panose="02020603050405020304" pitchFamily="18" charset="0"/>
                <a:cs typeface="Times New Roman" panose="02020603050405020304" pitchFamily="18" charset="0"/>
              </a:rPr>
              <a:t>Kidney is the most sensitive organ for uranium toxicity. (Gilman </a:t>
            </a:r>
            <a:r>
              <a:rPr lang="en-US" sz="2000" i="1" dirty="0" smtClean="0">
                <a:solidFill>
                  <a:prstClr val="black"/>
                </a:solidFill>
                <a:latin typeface="Times New Roman" panose="02020603050405020304" pitchFamily="18" charset="0"/>
                <a:cs typeface="Times New Roman" panose="02020603050405020304" pitchFamily="18" charset="0"/>
              </a:rPr>
              <a:t>et al</a:t>
            </a:r>
            <a:r>
              <a:rPr lang="en-US" sz="2000" dirty="0" smtClean="0">
                <a:solidFill>
                  <a:prstClr val="black"/>
                </a:solidFill>
                <a:latin typeface="Times New Roman" panose="02020603050405020304" pitchFamily="18" charset="0"/>
                <a:cs typeface="Times New Roman" panose="02020603050405020304" pitchFamily="18" charset="0"/>
              </a:rPr>
              <a:t>., 1998)</a:t>
            </a:r>
          </a:p>
          <a:p>
            <a:pPr lvl="0">
              <a:lnSpc>
                <a:spcPct val="200000"/>
              </a:lnSpc>
            </a:pPr>
            <a:endParaRPr lang="en-US" sz="1800" dirty="0">
              <a:solidFill>
                <a:prstClr val="black"/>
              </a:solidFill>
              <a:latin typeface="Times New Roman" panose="02020603050405020304" pitchFamily="18" charset="0"/>
              <a:cs typeface="Times New Roman" panose="02020603050405020304" pitchFamily="18" charset="0"/>
            </a:endParaRPr>
          </a:p>
          <a:p>
            <a:pPr lvl="0">
              <a:lnSpc>
                <a:spcPct val="200000"/>
              </a:lnSpc>
            </a:pPr>
            <a:endParaRPr lang="en-IN" sz="1800" dirty="0" smtClean="0">
              <a:solidFill>
                <a:prstClr val="black"/>
              </a:solidFill>
              <a:latin typeface="Times New Roman" panose="02020603050405020304" pitchFamily="18" charset="0"/>
              <a:cs typeface="Times New Roman" panose="02020603050405020304" pitchFamily="18" charset="0"/>
            </a:endParaRPr>
          </a:p>
          <a:p>
            <a:pPr lvl="0">
              <a:lnSpc>
                <a:spcPct val="200000"/>
              </a:lnSpc>
            </a:pPr>
            <a:endParaRPr lang="en-IN" sz="1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3BE6E3A3-2FCE-4DBD-B3DC-61414C656C25}" type="slidenum">
              <a:rPr lang="en-US">
                <a:solidFill>
                  <a:prstClr val="black">
                    <a:tint val="75000"/>
                  </a:prstClr>
                </a:solidFill>
              </a:rPr>
              <a:pPr>
                <a:defRPr/>
              </a:pPr>
              <a:t>3</a:t>
            </a:fld>
            <a:endParaRPr lang="en-US">
              <a:solidFill>
                <a:prstClr val="black">
                  <a:tint val="75000"/>
                </a:prstClr>
              </a:solidFill>
            </a:endParaRPr>
          </a:p>
        </p:txBody>
      </p:sp>
    </p:spTree>
    <p:extLst>
      <p:ext uri="{BB962C8B-B14F-4D97-AF65-F5344CB8AC3E}">
        <p14:creationId xmlns:p14="http://schemas.microsoft.com/office/powerpoint/2010/main" val="2581533145"/>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52400" y="365125"/>
            <a:ext cx="8915400" cy="777875"/>
          </a:xfrm>
        </p:spPr>
        <p:txBody>
          <a:bodyPr/>
          <a:lstStyle/>
          <a:p>
            <a:r>
              <a:rPr lang="en-US" sz="2800" b="1" dirty="0" smtClean="0">
                <a:solidFill>
                  <a:srgbClr val="C00000"/>
                </a:solidFill>
                <a:latin typeface="Trajan Pro" pitchFamily="18" charset="0"/>
                <a:cs typeface="Times New Roman" panose="02020603050405020304" pitchFamily="18" charset="0"/>
              </a:rPr>
              <a:t>Toxic effects of Uranium </a:t>
            </a:r>
            <a:r>
              <a:rPr lang="en-US" sz="2800" dirty="0" smtClean="0">
                <a:solidFill>
                  <a:srgbClr val="FFFFFF"/>
                </a:solidFill>
                <a:latin typeface="Trajan Pro" pitchFamily="18" charset="0"/>
                <a:cs typeface="Times New Roman" panose="02020603050405020304" pitchFamily="18" charset="0"/>
              </a:rPr>
              <a:t>of </a:t>
            </a:r>
            <a:r>
              <a:rPr lang="en-US" sz="2800" dirty="0" smtClean="0">
                <a:solidFill>
                  <a:srgbClr val="FFFFFF"/>
                </a:solidFill>
                <a:latin typeface="Times New Roman" panose="02020603050405020304" pitchFamily="18" charset="0"/>
                <a:cs typeface="Times New Roman" panose="02020603050405020304" pitchFamily="18" charset="0"/>
              </a:rPr>
              <a:t>uranium</a:t>
            </a:r>
            <a:endParaRPr lang="en-IN" sz="3600" dirty="0" smtClean="0"/>
          </a:p>
        </p:txBody>
      </p:sp>
      <p:sp>
        <p:nvSpPr>
          <p:cNvPr id="4" name="Content Placeholder 2"/>
          <p:cNvSpPr>
            <a:spLocks noGrp="1"/>
          </p:cNvSpPr>
          <p:nvPr>
            <p:ph idx="1"/>
          </p:nvPr>
        </p:nvSpPr>
        <p:spPr>
          <a:xfrm>
            <a:off x="304800" y="1143000"/>
            <a:ext cx="8458200" cy="5334000"/>
          </a:xfrm>
        </p:spPr>
        <p:txBody>
          <a:bodyPr>
            <a:normAutofit fontScale="92500"/>
          </a:bodyPr>
          <a:lstStyle/>
          <a:p>
            <a:pPr fontAlgn="auto">
              <a:lnSpc>
                <a:spcPct val="250000"/>
              </a:lnSpc>
              <a:spcAft>
                <a:spcPts val="0"/>
              </a:spcAft>
              <a:defRPr/>
            </a:pPr>
            <a:r>
              <a:rPr lang="en-US" sz="2200" b="1" dirty="0" smtClean="0">
                <a:latin typeface="Times New Roman" pitchFamily="18" charset="0"/>
                <a:cs typeface="Times New Roman" pitchFamily="18" charset="0"/>
              </a:rPr>
              <a:t>Nephrotoxicity</a:t>
            </a:r>
            <a:endParaRPr lang="en-US" sz="2200" b="1" dirty="0">
              <a:latin typeface="Times New Roman" pitchFamily="18" charset="0"/>
              <a:cs typeface="Times New Roman" pitchFamily="18" charset="0"/>
            </a:endParaRPr>
          </a:p>
          <a:p>
            <a:pPr fontAlgn="auto">
              <a:lnSpc>
                <a:spcPct val="250000"/>
              </a:lnSpc>
              <a:spcAft>
                <a:spcPts val="0"/>
              </a:spcAft>
              <a:defRPr/>
            </a:pPr>
            <a:r>
              <a:rPr lang="en-US" sz="2200" b="1" dirty="0" smtClean="0">
                <a:latin typeface="Times New Roman" pitchFamily="18" charset="0"/>
                <a:cs typeface="Times New Roman" pitchFamily="18" charset="0"/>
              </a:rPr>
              <a:t>Hepatotoxicity</a:t>
            </a:r>
            <a:endParaRPr lang="en-US" sz="2200" b="1" dirty="0">
              <a:latin typeface="Times New Roman" pitchFamily="18" charset="0"/>
              <a:cs typeface="Times New Roman" pitchFamily="18" charset="0"/>
            </a:endParaRPr>
          </a:p>
          <a:p>
            <a:pPr fontAlgn="auto">
              <a:lnSpc>
                <a:spcPct val="250000"/>
              </a:lnSpc>
              <a:spcAft>
                <a:spcPts val="0"/>
              </a:spcAft>
              <a:defRPr/>
            </a:pPr>
            <a:r>
              <a:rPr lang="en-US" sz="2200" b="1" dirty="0" smtClean="0">
                <a:latin typeface="Times New Roman" pitchFamily="18" charset="0"/>
                <a:cs typeface="Times New Roman" pitchFamily="18" charset="0"/>
              </a:rPr>
              <a:t>Developmental toxicity</a:t>
            </a:r>
          </a:p>
          <a:p>
            <a:pPr fontAlgn="auto">
              <a:lnSpc>
                <a:spcPct val="250000"/>
              </a:lnSpc>
              <a:spcAft>
                <a:spcPts val="0"/>
              </a:spcAft>
              <a:defRPr/>
            </a:pPr>
            <a:r>
              <a:rPr lang="en-US" sz="2200" b="1" dirty="0" smtClean="0">
                <a:latin typeface="Times New Roman" pitchFamily="18" charset="0"/>
                <a:cs typeface="Times New Roman" pitchFamily="18" charset="0"/>
              </a:rPr>
              <a:t>Reproductive toxicity</a:t>
            </a:r>
          </a:p>
          <a:p>
            <a:pPr fontAlgn="auto">
              <a:lnSpc>
                <a:spcPct val="250000"/>
              </a:lnSpc>
              <a:spcAft>
                <a:spcPts val="0"/>
              </a:spcAft>
              <a:defRPr/>
            </a:pPr>
            <a:r>
              <a:rPr lang="en-US" sz="2200" b="1" dirty="0" smtClean="0">
                <a:latin typeface="Times New Roman" pitchFamily="18" charset="0"/>
                <a:cs typeface="Times New Roman" pitchFamily="18" charset="0"/>
              </a:rPr>
              <a:t>Bone toxicity </a:t>
            </a:r>
          </a:p>
          <a:p>
            <a:pPr fontAlgn="auto">
              <a:lnSpc>
                <a:spcPct val="250000"/>
              </a:lnSpc>
              <a:spcAft>
                <a:spcPts val="0"/>
              </a:spcAft>
              <a:buFont typeface="Arial" panose="020B0604020202020204" pitchFamily="34" charset="0"/>
              <a:buNone/>
              <a:defRPr/>
            </a:pPr>
            <a:r>
              <a:rPr lang="en-US" sz="2200" dirty="0" smtClean="0">
                <a:latin typeface="Times New Roman" pitchFamily="18" charset="0"/>
                <a:cs typeface="Times New Roman" pitchFamily="18" charset="0"/>
              </a:rPr>
              <a:t>                                                                                     ( </a:t>
            </a:r>
            <a:r>
              <a:rPr lang="en-US" sz="2200" dirty="0" err="1" smtClean="0">
                <a:latin typeface="Times New Roman" pitchFamily="18" charset="0"/>
                <a:cs typeface="Times New Roman" pitchFamily="18" charset="0"/>
              </a:rPr>
              <a:t>Brugge</a:t>
            </a:r>
            <a:r>
              <a:rPr lang="en-US" sz="2200" dirty="0" smtClean="0">
                <a:latin typeface="Times New Roman" pitchFamily="18" charset="0"/>
                <a:cs typeface="Times New Roman" pitchFamily="18" charset="0"/>
              </a:rPr>
              <a:t> </a:t>
            </a:r>
            <a:r>
              <a:rPr lang="en-US" sz="2200" i="1" dirty="0" smtClean="0">
                <a:latin typeface="Times New Roman" pitchFamily="18" charset="0"/>
                <a:cs typeface="Times New Roman" pitchFamily="18" charset="0"/>
              </a:rPr>
              <a:t>et al</a:t>
            </a:r>
            <a:r>
              <a:rPr lang="en-US" sz="2200" dirty="0" smtClean="0">
                <a:latin typeface="Times New Roman" pitchFamily="18" charset="0"/>
                <a:cs typeface="Times New Roman" pitchFamily="18" charset="0"/>
              </a:rPr>
              <a:t>., 2011)</a:t>
            </a:r>
            <a:endParaRPr lang="en-US" sz="2200" dirty="0" smtClean="0"/>
          </a:p>
          <a:p>
            <a:pPr fontAlgn="auto">
              <a:lnSpc>
                <a:spcPct val="250000"/>
              </a:lnSpc>
              <a:spcAft>
                <a:spcPts val="0"/>
              </a:spcAft>
              <a:defRPr/>
            </a:pPr>
            <a:endParaRPr lang="en-US" dirty="0"/>
          </a:p>
        </p:txBody>
      </p:sp>
      <p:sp>
        <p:nvSpPr>
          <p:cNvPr id="3" name="Slide Number Placeholder 2"/>
          <p:cNvSpPr>
            <a:spLocks noGrp="1"/>
          </p:cNvSpPr>
          <p:nvPr>
            <p:ph type="sldNum" sz="quarter" idx="12"/>
          </p:nvPr>
        </p:nvSpPr>
        <p:spPr/>
        <p:txBody>
          <a:bodyPr/>
          <a:lstStyle/>
          <a:p>
            <a:pPr>
              <a:defRPr/>
            </a:pPr>
            <a:fld id="{CFA06F60-5277-4A66-BD0D-A655D8F9E1C4}" type="slidenum">
              <a:rPr lang="en-US">
                <a:solidFill>
                  <a:prstClr val="black">
                    <a:tint val="75000"/>
                  </a:prstClr>
                </a:solidFill>
              </a:rPr>
              <a:pPr>
                <a:defRPr/>
              </a:pPr>
              <a:t>4</a:t>
            </a:fld>
            <a:endParaRPr lang="en-US">
              <a:solidFill>
                <a:prstClr val="black">
                  <a:tint val="75000"/>
                </a:prstClr>
              </a:solidFill>
            </a:endParaRPr>
          </a:p>
        </p:txBody>
      </p:sp>
    </p:spTree>
    <p:extLst>
      <p:ext uri="{BB962C8B-B14F-4D97-AF65-F5344CB8AC3E}">
        <p14:creationId xmlns:p14="http://schemas.microsoft.com/office/powerpoint/2010/main" val="1791902642"/>
      </p:ext>
    </p:extLst>
  </p:cSld>
  <p:clrMapOvr>
    <a:masterClrMapping/>
  </p:clrMapOvr>
  <p:transition spd="slow">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838200"/>
            <a:ext cx="8609012"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304800" y="152400"/>
            <a:ext cx="5562600" cy="381000"/>
          </a:xfrm>
        </p:spPr>
        <p:txBody>
          <a:bodyPr rtlCol="0">
            <a:normAutofit fontScale="90000"/>
          </a:bodyPr>
          <a:lstStyle/>
          <a:p>
            <a:pPr fontAlgn="auto">
              <a:spcAft>
                <a:spcPts val="0"/>
              </a:spcAft>
              <a:defRPr/>
            </a:pPr>
            <a:r>
              <a:rPr lang="en-US" dirty="0" smtClean="0"/>
              <a:t/>
            </a:r>
            <a:br>
              <a:rPr lang="en-US" dirty="0" smtClean="0"/>
            </a:br>
            <a:r>
              <a:rPr lang="en-US" dirty="0" smtClean="0"/>
              <a:t>  </a:t>
            </a:r>
            <a:r>
              <a:rPr lang="en-US" sz="3100" b="1" dirty="0" smtClean="0">
                <a:solidFill>
                  <a:srgbClr val="002060"/>
                </a:solidFill>
                <a:latin typeface="Trajan Pro" panose="02020502050506020301" pitchFamily="18" charset="0"/>
                <a:cs typeface="Times New Roman" pitchFamily="18" charset="0"/>
              </a:rPr>
              <a:t> </a:t>
            </a:r>
            <a:r>
              <a:rPr lang="en-US" sz="3100" b="1" dirty="0" smtClean="0">
                <a:solidFill>
                  <a:srgbClr val="C00000"/>
                </a:solidFill>
                <a:latin typeface="Times New Roman" panose="02020603050405020304" pitchFamily="18" charset="0"/>
                <a:cs typeface="Times New Roman" panose="02020603050405020304" pitchFamily="18" charset="0"/>
              </a:rPr>
              <a:t>Effect of uranium on nephron</a:t>
            </a:r>
            <a:r>
              <a:rPr lang="en-US" b="1" dirty="0" smtClean="0"/>
              <a:t/>
            </a:r>
            <a:br>
              <a:rPr lang="en-US" b="1" dirty="0" smtClean="0"/>
            </a:br>
            <a:endParaRPr lang="en-US" b="1" dirty="0"/>
          </a:p>
        </p:txBody>
      </p:sp>
    </p:spTree>
    <p:extLst>
      <p:ext uri="{BB962C8B-B14F-4D97-AF65-F5344CB8AC3E}">
        <p14:creationId xmlns:p14="http://schemas.microsoft.com/office/powerpoint/2010/main" val="3806878267"/>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04800" y="365125"/>
            <a:ext cx="8210550" cy="1325563"/>
          </a:xfrm>
        </p:spPr>
        <p:txBody>
          <a:bodyPr/>
          <a:lstStyle/>
          <a:p>
            <a:r>
              <a:rPr lang="en-IN" sz="2800" b="1" dirty="0" smtClean="0">
                <a:solidFill>
                  <a:srgbClr val="C00000"/>
                </a:solidFill>
                <a:latin typeface="Trajan Pro" pitchFamily="18" charset="0"/>
                <a:cs typeface="Times New Roman" panose="02020603050405020304" pitchFamily="18" charset="0"/>
              </a:rPr>
              <a:t>AIM</a:t>
            </a:r>
          </a:p>
        </p:txBody>
      </p:sp>
      <p:sp>
        <p:nvSpPr>
          <p:cNvPr id="3" name="Content Placeholder 2"/>
          <p:cNvSpPr>
            <a:spLocks noGrp="1"/>
          </p:cNvSpPr>
          <p:nvPr>
            <p:ph idx="1"/>
          </p:nvPr>
        </p:nvSpPr>
        <p:spPr>
          <a:xfrm>
            <a:off x="457200" y="1371600"/>
            <a:ext cx="8458200" cy="4729163"/>
          </a:xfrm>
        </p:spPr>
        <p:txBody>
          <a:bodyPr/>
          <a:lstStyle/>
          <a:p>
            <a:pPr algn="just" fontAlgn="auto">
              <a:lnSpc>
                <a:spcPct val="200000"/>
              </a:lnSpc>
              <a:spcAft>
                <a:spcPts val="0"/>
              </a:spcAft>
              <a:defRPr/>
            </a:pPr>
            <a:r>
              <a:rPr lang="en-IN" sz="2000" dirty="0" smtClean="0">
                <a:latin typeface="Times New Roman" panose="02020603050405020304" pitchFamily="18" charset="0"/>
                <a:cs typeface="Times New Roman" panose="02020603050405020304" pitchFamily="18" charset="0"/>
              </a:rPr>
              <a:t>To determine the effect </a:t>
            </a:r>
            <a:r>
              <a:rPr lang="en-US" sz="2000" dirty="0" smtClean="0">
                <a:latin typeface="Times New Roman" panose="02020603050405020304" pitchFamily="18" charset="0"/>
                <a:cs typeface="Times New Roman" panose="02020603050405020304" pitchFamily="18" charset="0"/>
              </a:rPr>
              <a:t>of</a:t>
            </a:r>
            <a:r>
              <a:rPr lang="en-IN" sz="2000" dirty="0">
                <a:latin typeface="Times New Roman" panose="02020603050405020304" pitchFamily="18" charset="0"/>
                <a:cs typeface="Times New Roman" panose="02020603050405020304" pitchFamily="18" charset="0"/>
              </a:rPr>
              <a:t> </a:t>
            </a:r>
            <a:r>
              <a:rPr lang="en-IN" sz="2000" dirty="0" err="1" smtClean="0">
                <a:latin typeface="Times New Roman" panose="02020603050405020304" pitchFamily="18" charset="0"/>
                <a:cs typeface="Times New Roman" panose="02020603050405020304" pitchFamily="18" charset="0"/>
              </a:rPr>
              <a:t>Uranyl</a:t>
            </a:r>
            <a:r>
              <a:rPr lang="en-IN" sz="2000" dirty="0" smtClean="0">
                <a:latin typeface="Times New Roman" panose="02020603050405020304" pitchFamily="18" charset="0"/>
                <a:cs typeface="Times New Roman" panose="02020603050405020304" pitchFamily="18" charset="0"/>
              </a:rPr>
              <a:t> nitrate on mice kidney</a:t>
            </a:r>
            <a:r>
              <a:rPr lang="en-US" sz="2000" dirty="0">
                <a:solidFill>
                  <a:prstClr val="black"/>
                </a:solidFill>
                <a:latin typeface="Times New Roman" panose="02020603050405020304" pitchFamily="18" charset="0"/>
                <a:cs typeface="Times New Roman" panose="02020603050405020304" pitchFamily="18" charset="0"/>
              </a:rPr>
              <a:t> at different time </a:t>
            </a:r>
            <a:r>
              <a:rPr lang="en-US" sz="2000" dirty="0" smtClean="0">
                <a:solidFill>
                  <a:prstClr val="black"/>
                </a:solidFill>
                <a:latin typeface="Times New Roman" panose="02020603050405020304" pitchFamily="18" charset="0"/>
                <a:cs typeface="Times New Roman" panose="02020603050405020304" pitchFamily="18" charset="0"/>
              </a:rPr>
              <a:t>intervals with respect to biochemical and histopathological changes</a:t>
            </a:r>
            <a:endParaRPr lang="en-IN" sz="2000" dirty="0" smtClean="0">
              <a:latin typeface="Times New Roman" panose="02020603050405020304" pitchFamily="18" charset="0"/>
              <a:cs typeface="Times New Roman" panose="02020603050405020304" pitchFamily="18" charset="0"/>
            </a:endParaRPr>
          </a:p>
          <a:p>
            <a:pPr marL="0" indent="0" fontAlgn="auto">
              <a:spcAft>
                <a:spcPts val="0"/>
              </a:spcAft>
              <a:buNone/>
              <a:defRPr/>
            </a:pPr>
            <a:endParaRPr lang="en-US" sz="2000" dirty="0">
              <a:latin typeface="Times New Roman" panose="02020603050405020304" pitchFamily="18" charset="0"/>
              <a:cs typeface="Times New Roman" panose="02020603050405020304" pitchFamily="18" charset="0"/>
            </a:endParaRPr>
          </a:p>
          <a:p>
            <a:pPr fontAlgn="auto">
              <a:spcAft>
                <a:spcPts val="0"/>
              </a:spcAft>
              <a:defRPr/>
            </a:pPr>
            <a:endParaRPr lang="en-IN"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674E8448-D89F-4943-AF08-3FAAB8EE80DF}" type="slidenum">
              <a:rPr lang="en-US">
                <a:solidFill>
                  <a:prstClr val="black">
                    <a:tint val="75000"/>
                  </a:prstClr>
                </a:solidFill>
              </a:rPr>
              <a:pPr>
                <a:defRPr/>
              </a:pPr>
              <a:t>6</a:t>
            </a:fld>
            <a:endParaRPr lang="en-US">
              <a:solidFill>
                <a:prstClr val="black">
                  <a:tint val="75000"/>
                </a:prstClr>
              </a:solidFill>
            </a:endParaRPr>
          </a:p>
        </p:txBody>
      </p:sp>
    </p:spTree>
    <p:extLst>
      <p:ext uri="{BB962C8B-B14F-4D97-AF65-F5344CB8AC3E}">
        <p14:creationId xmlns:p14="http://schemas.microsoft.com/office/powerpoint/2010/main" val="3293303710"/>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52400" y="274638"/>
            <a:ext cx="7772400" cy="427037"/>
          </a:xfrm>
        </p:spPr>
        <p:txBody>
          <a:bodyPr/>
          <a:lstStyle/>
          <a:p>
            <a:r>
              <a:rPr lang="en-US" sz="2800" b="1" dirty="0" smtClean="0">
                <a:solidFill>
                  <a:srgbClr val="C00000"/>
                </a:solidFill>
                <a:latin typeface="Trajan Pro" pitchFamily="18" charset="0"/>
                <a:cs typeface="Times New Roman" panose="02020603050405020304" pitchFamily="18" charset="0"/>
              </a:rPr>
              <a:t>Materials and Methods</a:t>
            </a:r>
          </a:p>
        </p:txBody>
      </p:sp>
      <p:sp>
        <p:nvSpPr>
          <p:cNvPr id="3" name="Content Placeholder 2"/>
          <p:cNvSpPr>
            <a:spLocks noGrp="1"/>
          </p:cNvSpPr>
          <p:nvPr>
            <p:ph idx="1"/>
          </p:nvPr>
        </p:nvSpPr>
        <p:spPr>
          <a:xfrm>
            <a:off x="457200" y="824753"/>
            <a:ext cx="8058150" cy="6019800"/>
          </a:xfrm>
        </p:spPr>
        <p:txBody>
          <a:bodyPr>
            <a:normAutofit fontScale="25000" lnSpcReduction="20000"/>
          </a:bodyPr>
          <a:lstStyle/>
          <a:p>
            <a:pPr algn="just" fontAlgn="auto">
              <a:lnSpc>
                <a:spcPct val="150000"/>
              </a:lnSpc>
              <a:spcAft>
                <a:spcPts val="0"/>
              </a:spcAft>
              <a:defRPr/>
            </a:pPr>
            <a:r>
              <a:rPr lang="en-US" sz="7200" b="1" dirty="0" smtClean="0">
                <a:latin typeface="Times New Roman" pitchFamily="18" charset="0"/>
                <a:cs typeface="Times New Roman" pitchFamily="18" charset="0"/>
              </a:rPr>
              <a:t>Animal model</a:t>
            </a:r>
            <a:r>
              <a:rPr lang="en-US" sz="7200" dirty="0" smtClean="0">
                <a:latin typeface="Times New Roman" pitchFamily="18" charset="0"/>
                <a:cs typeface="Times New Roman" pitchFamily="18" charset="0"/>
              </a:rPr>
              <a:t>: Swiss albino mice</a:t>
            </a:r>
          </a:p>
          <a:p>
            <a:pPr lvl="1" algn="just" fontAlgn="auto">
              <a:lnSpc>
                <a:spcPct val="150000"/>
              </a:lnSpc>
              <a:spcAft>
                <a:spcPts val="0"/>
              </a:spcAft>
              <a:defRPr/>
            </a:pPr>
            <a:r>
              <a:rPr lang="en-US" sz="7200" dirty="0" smtClean="0">
                <a:latin typeface="Times New Roman" pitchFamily="18" charset="0"/>
                <a:cs typeface="Times New Roman" pitchFamily="18" charset="0"/>
              </a:rPr>
              <a:t>8–10  weeks of age, weighing 25 ± 5g </a:t>
            </a:r>
          </a:p>
          <a:p>
            <a:pPr marL="0" indent="0" algn="just" fontAlgn="auto">
              <a:lnSpc>
                <a:spcPct val="150000"/>
              </a:lnSpc>
              <a:spcAft>
                <a:spcPts val="0"/>
              </a:spcAft>
              <a:buNone/>
              <a:defRPr/>
            </a:pPr>
            <a:r>
              <a:rPr lang="en-US" sz="7200" b="1" dirty="0" smtClean="0">
                <a:latin typeface="Times New Roman" pitchFamily="18" charset="0"/>
                <a:cs typeface="Times New Roman" pitchFamily="18" charset="0"/>
              </a:rPr>
              <a:t>Study groups</a:t>
            </a:r>
          </a:p>
          <a:p>
            <a:pPr fontAlgn="auto">
              <a:lnSpc>
                <a:spcPct val="210000"/>
              </a:lnSpc>
              <a:spcAft>
                <a:spcPts val="0"/>
              </a:spcAft>
              <a:buFont typeface="Courier New" pitchFamily="49" charset="0"/>
              <a:buChar char="o"/>
              <a:defRPr/>
            </a:pPr>
            <a:endParaRPr lang="en-US" sz="7200" dirty="0" smtClean="0">
              <a:latin typeface="Times New Roman" pitchFamily="18" charset="0"/>
              <a:cs typeface="Times New Roman" pitchFamily="18" charset="0"/>
            </a:endParaRPr>
          </a:p>
          <a:p>
            <a:pPr fontAlgn="auto">
              <a:lnSpc>
                <a:spcPct val="210000"/>
              </a:lnSpc>
              <a:spcAft>
                <a:spcPts val="0"/>
              </a:spcAft>
              <a:buFont typeface="Courier New" pitchFamily="49" charset="0"/>
              <a:buChar char="o"/>
              <a:defRPr/>
            </a:pPr>
            <a:endParaRPr lang="en-US" sz="7200" dirty="0" smtClean="0">
              <a:latin typeface="Times New Roman" pitchFamily="18" charset="0"/>
              <a:cs typeface="Times New Roman" pitchFamily="18" charset="0"/>
            </a:endParaRPr>
          </a:p>
          <a:p>
            <a:pPr fontAlgn="auto">
              <a:lnSpc>
                <a:spcPct val="210000"/>
              </a:lnSpc>
              <a:spcAft>
                <a:spcPts val="0"/>
              </a:spcAft>
              <a:buFont typeface="Courier New" pitchFamily="49" charset="0"/>
              <a:buChar char="o"/>
              <a:defRPr/>
            </a:pPr>
            <a:endParaRPr lang="en-US" sz="7200" dirty="0" smtClean="0">
              <a:latin typeface="Times New Roman" pitchFamily="18" charset="0"/>
              <a:cs typeface="Times New Roman" pitchFamily="18" charset="0"/>
            </a:endParaRPr>
          </a:p>
          <a:p>
            <a:pPr fontAlgn="auto">
              <a:lnSpc>
                <a:spcPct val="210000"/>
              </a:lnSpc>
              <a:spcAft>
                <a:spcPts val="0"/>
              </a:spcAft>
              <a:buFont typeface="Courier New" pitchFamily="49" charset="0"/>
              <a:buChar char="o"/>
              <a:defRPr/>
            </a:pPr>
            <a:endParaRPr lang="en-US" sz="7200" dirty="0" smtClean="0">
              <a:latin typeface="Times New Roman" pitchFamily="18" charset="0"/>
              <a:cs typeface="Times New Roman" pitchFamily="18" charset="0"/>
            </a:endParaRPr>
          </a:p>
          <a:p>
            <a:pPr fontAlgn="auto">
              <a:lnSpc>
                <a:spcPct val="210000"/>
              </a:lnSpc>
              <a:spcAft>
                <a:spcPts val="0"/>
              </a:spcAft>
              <a:buFont typeface="Courier New" pitchFamily="49" charset="0"/>
              <a:buChar char="o"/>
              <a:defRPr/>
            </a:pPr>
            <a:endParaRPr lang="en-US" sz="7200" dirty="0" smtClean="0">
              <a:latin typeface="Times New Roman" pitchFamily="18" charset="0"/>
              <a:cs typeface="Times New Roman" pitchFamily="18" charset="0"/>
            </a:endParaRPr>
          </a:p>
          <a:p>
            <a:pPr fontAlgn="auto">
              <a:spcAft>
                <a:spcPts val="0"/>
              </a:spcAft>
              <a:buFont typeface="Courier New" pitchFamily="49" charset="0"/>
              <a:buChar char="o"/>
              <a:defRPr/>
            </a:pPr>
            <a:endParaRPr lang="en-US" sz="2400" dirty="0" smtClean="0"/>
          </a:p>
          <a:p>
            <a:pPr fontAlgn="auto">
              <a:spcAft>
                <a:spcPts val="0"/>
              </a:spcAft>
              <a:buFont typeface="Courier New" pitchFamily="49" charset="0"/>
              <a:buChar char="o"/>
              <a:defRPr/>
            </a:pPr>
            <a:endParaRPr lang="en-US" sz="2400" dirty="0" smtClean="0"/>
          </a:p>
          <a:p>
            <a:pPr fontAlgn="auto">
              <a:spcAft>
                <a:spcPts val="0"/>
              </a:spcAft>
              <a:buFont typeface="Courier New" pitchFamily="49" charset="0"/>
              <a:buChar char="o"/>
              <a:defRPr/>
            </a:pPr>
            <a:endParaRPr lang="en-US" sz="2400" dirty="0" smtClean="0"/>
          </a:p>
          <a:p>
            <a:pPr fontAlgn="auto">
              <a:spcAft>
                <a:spcPts val="0"/>
              </a:spcAft>
              <a:buFont typeface="Arial" panose="020B0604020202020204" pitchFamily="34" charset="0"/>
              <a:buNone/>
              <a:defRPr/>
            </a:pPr>
            <a:r>
              <a:rPr lang="en-US" sz="2400" dirty="0" smtClean="0"/>
              <a:t> </a:t>
            </a:r>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40C8BB15-505A-4D28-B9A5-3AAC3B49B90E}" type="slidenum">
              <a:rPr lang="en-US">
                <a:solidFill>
                  <a:prstClr val="black">
                    <a:tint val="75000"/>
                  </a:prstClr>
                </a:solidFill>
              </a:rPr>
              <a:pPr>
                <a:defRPr/>
              </a:pPr>
              <a:t>7</a:t>
            </a:fld>
            <a:endParaRPr lang="en-US">
              <a:solidFill>
                <a:prstClr val="black">
                  <a:tint val="75000"/>
                </a:prstClr>
              </a:solidFill>
            </a:endParaRPr>
          </a:p>
        </p:txBody>
      </p:sp>
      <p:graphicFrame>
        <p:nvGraphicFramePr>
          <p:cNvPr id="2" name="Table 1"/>
          <p:cNvGraphicFramePr>
            <a:graphicFrameLocks noGrp="1"/>
          </p:cNvGraphicFramePr>
          <p:nvPr/>
        </p:nvGraphicFramePr>
        <p:xfrm>
          <a:off x="685800" y="2362201"/>
          <a:ext cx="6705600" cy="3910194"/>
        </p:xfrm>
        <a:graphic>
          <a:graphicData uri="http://schemas.openxmlformats.org/drawingml/2006/table">
            <a:tbl>
              <a:tblPr firstRow="1" firstCol="1" bandRow="1"/>
              <a:tblGrid>
                <a:gridCol w="2767230"/>
                <a:gridCol w="1761690"/>
                <a:gridCol w="2176680"/>
              </a:tblGrid>
              <a:tr h="533399">
                <a:tc>
                  <a:txBody>
                    <a:bodyPr/>
                    <a:lstStyle/>
                    <a:p>
                      <a:pPr>
                        <a:lnSpc>
                          <a:spcPct val="107000"/>
                        </a:lnSpc>
                        <a:spcAft>
                          <a:spcPts val="100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Treatment   groups</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100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Treatment</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1000"/>
                        </a:spcAft>
                      </a:pPr>
                      <a:r>
                        <a:rPr lang="en-IN" sz="1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Uranyl nitrate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Dose (mg/kg b.wt)</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a:txBody>
                    <a:bodyPr/>
                    <a:lstStyle/>
                    <a:p>
                      <a:pPr>
                        <a:lnSpc>
                          <a:spcPct val="107000"/>
                        </a:lnSpc>
                        <a:spcAft>
                          <a:spcPts val="100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Control (Group1)</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0.9% saline</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rowSpan="3">
                  <a:txBody>
                    <a:bodyPr/>
                    <a:lstStyle/>
                    <a:p>
                      <a:pPr>
                        <a:lnSpc>
                          <a:spcPct val="107000"/>
                        </a:lnSpc>
                        <a:spcAft>
                          <a:spcPts val="1000"/>
                        </a:spcAft>
                      </a:pPr>
                      <a:r>
                        <a:rPr lang="en-IN"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dirty="0">
                          <a:effectLst/>
                          <a:latin typeface="Times New Roman" panose="02020603050405020304" pitchFamily="18" charset="0"/>
                          <a:ea typeface="Calibri" panose="020F0502020204030204" pitchFamily="34" charset="0"/>
                          <a:cs typeface="Times New Roman" panose="02020603050405020304" pitchFamily="18" charset="0"/>
                        </a:rPr>
                        <a:t>Day 1 (Group </a:t>
                      </a:r>
                      <a:r>
                        <a:rPr lang="en-IN" sz="1400" b="1" dirty="0" smtClean="0">
                          <a:effectLst/>
                          <a:latin typeface="Times New Roman" panose="02020603050405020304" pitchFamily="18" charset="0"/>
                          <a:ea typeface="Calibri" panose="020F0502020204030204" pitchFamily="34" charset="0"/>
                          <a:cs typeface="Times New Roman" panose="02020603050405020304" pitchFamily="18" charset="0"/>
                        </a:rPr>
                        <a:t>II</a:t>
                      </a:r>
                      <a:r>
                        <a:rPr lang="en-IN" sz="14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UN treated</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00">
                          <a:effectLst/>
                          <a:latin typeface="Times New Roman" panose="02020603050405020304" pitchFamily="18" charset="0"/>
                          <a:ea typeface="Calibri" panose="020F0502020204030204" pitchFamily="34" charset="0"/>
                          <a:cs typeface="Times New Roman" panose="02020603050405020304" pitchFamily="18" charset="0"/>
                        </a:rPr>
                        <a:t>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rowSpan="2">
                  <a:txBody>
                    <a:bodyPr/>
                    <a:lstStyle/>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Day 3 </a:t>
                      </a:r>
                      <a:r>
                        <a:rPr lang="en-IN" sz="1400" b="1" dirty="0">
                          <a:effectLst/>
                          <a:latin typeface="Times New Roman" panose="02020603050405020304" pitchFamily="18" charset="0"/>
                          <a:ea typeface="Calibri" panose="020F0502020204030204" pitchFamily="34" charset="0"/>
                          <a:cs typeface="Times New Roman" panose="02020603050405020304" pitchFamily="18" charset="0"/>
                        </a:rPr>
                        <a:t>(Group </a:t>
                      </a:r>
                      <a:r>
                        <a:rPr lang="en-IN" sz="1400" b="1" dirty="0" smtClean="0">
                          <a:effectLst/>
                          <a:latin typeface="Times New Roman" panose="02020603050405020304" pitchFamily="18" charset="0"/>
                          <a:ea typeface="Calibri" panose="020F0502020204030204" pitchFamily="34" charset="0"/>
                          <a:cs typeface="Times New Roman" panose="02020603050405020304" pitchFamily="18" charset="0"/>
                        </a:rPr>
                        <a:t>III </a:t>
                      </a:r>
                      <a:r>
                        <a:rPr lang="en-IN"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spcAft>
                          <a:spcPts val="1000"/>
                        </a:spcAft>
                      </a:pPr>
                      <a:r>
                        <a:rPr lang="en-IN"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UN treated</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952">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rowSpan="2">
                  <a:txBody>
                    <a:bodyPr/>
                    <a:lstStyle/>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Day 5 (</a:t>
                      </a:r>
                      <a:r>
                        <a:rPr lang="en-IN"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Group IV)</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spcAft>
                          <a:spcPts val="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 treated</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378">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rowSpan="2">
                  <a:txBody>
                    <a:bodyPr/>
                    <a:lstStyle/>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Day 14 (Group </a:t>
                      </a:r>
                      <a:r>
                        <a:rPr lang="en-IN"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V </a:t>
                      </a: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07000"/>
                        </a:lnSpc>
                        <a:spcAft>
                          <a:spcPts val="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 treated</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00" b="1">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IN"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378">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rowSpan="2">
                  <a:txBody>
                    <a:bodyPr/>
                    <a:lstStyle/>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Day 28 (Group </a:t>
                      </a:r>
                      <a:r>
                        <a:rPr lang="en-IN" sz="1400" b="1" dirty="0" smtClean="0">
                          <a:effectLst/>
                          <a:latin typeface="Times New Roman" panose="02020603050405020304" pitchFamily="18" charset="0"/>
                          <a:ea typeface="Times New Roman" panose="02020603050405020304" pitchFamily="18" charset="0"/>
                          <a:cs typeface="Times New Roman" panose="02020603050405020304" pitchFamily="18" charset="0"/>
                        </a:rPr>
                        <a:t>V1 </a:t>
                      </a: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07000"/>
                        </a:lnSpc>
                        <a:spcAft>
                          <a:spcPts val="1000"/>
                        </a:spcAft>
                      </a:pPr>
                      <a:r>
                        <a:rPr lang="en-IN"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 treated</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7689">
                <a:tc vMerge="1">
                  <a:txBody>
                    <a:bodyPr/>
                    <a:lstStyle/>
                    <a:p>
                      <a:endParaRPr lang="en-IN"/>
                    </a:p>
                  </a:txBody>
                  <a:tcPr/>
                </a:tc>
                <a:tc vMerge="1">
                  <a:txBody>
                    <a:bodyPr/>
                    <a:lstStyle/>
                    <a:p>
                      <a:endParaRPr lang="en-IN"/>
                    </a:p>
                  </a:txBody>
                  <a:tcPr/>
                </a:tc>
                <a:tc>
                  <a:txBody>
                    <a:bodyPr/>
                    <a:lstStyle/>
                    <a:p>
                      <a:pPr>
                        <a:lnSpc>
                          <a:spcPct val="107000"/>
                        </a:lnSpc>
                        <a:spcAft>
                          <a:spcPts val="1000"/>
                        </a:spcAft>
                      </a:pPr>
                      <a:r>
                        <a:rPr lang="en-IN" sz="1400" b="1" dirty="0">
                          <a:effectLst/>
                          <a:latin typeface="Times New Roman" panose="02020603050405020304" pitchFamily="18" charset="0"/>
                          <a:ea typeface="Times New Roman" panose="02020603050405020304" pitchFamily="18" charset="0"/>
                          <a:cs typeface="Times New Roman" panose="02020603050405020304" pitchFamily="18" charset="0"/>
                        </a:rPr>
                        <a:t>      4</a:t>
                      </a:r>
                      <a:endParaRPr lang="en-IN"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762000" y="6096000"/>
            <a:ext cx="6400800" cy="784830"/>
          </a:xfrm>
          <a:prstGeom prst="rect">
            <a:avLst/>
          </a:prstGeom>
        </p:spPr>
        <p:txBody>
          <a:bodyPr wrap="square">
            <a:spAutoFit/>
          </a:bodyPr>
          <a:lstStyle/>
          <a:p>
            <a:pPr lvl="1" eaLnBrk="0" fontAlgn="base" hangingPunct="0">
              <a:lnSpc>
                <a:spcPct val="250000"/>
              </a:lnSpc>
              <a:spcBef>
                <a:spcPct val="0"/>
              </a:spcBef>
              <a:spcAft>
                <a:spcPct val="0"/>
              </a:spcAft>
              <a:buFont typeface="Wingdings" panose="05000000000000000000" pitchFamily="2" charset="2"/>
              <a:buChar char="v"/>
            </a:pPr>
            <a:r>
              <a:rPr lang="en-US" dirty="0" smtClean="0">
                <a:solidFill>
                  <a:prstClr val="black"/>
                </a:solidFill>
                <a:latin typeface="Times New Roman" panose="02020603050405020304" pitchFamily="18" charset="0"/>
                <a:cs typeface="Times New Roman" panose="02020603050405020304" pitchFamily="18" charset="0"/>
              </a:rPr>
              <a:t>Each study group contains 5 animals   (males )</a:t>
            </a:r>
          </a:p>
        </p:txBody>
      </p:sp>
    </p:spTree>
    <p:extLst>
      <p:ext uri="{BB962C8B-B14F-4D97-AF65-F5344CB8AC3E}">
        <p14:creationId xmlns:p14="http://schemas.microsoft.com/office/powerpoint/2010/main" val="1343104871"/>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8600" y="228600"/>
            <a:ext cx="7620000" cy="609600"/>
          </a:xfrm>
        </p:spPr>
        <p:txBody>
          <a:bodyPr/>
          <a:lstStyle/>
          <a:p>
            <a:r>
              <a:rPr lang="en-US" sz="2800" b="1" dirty="0" smtClean="0">
                <a:solidFill>
                  <a:srgbClr val="C00000"/>
                </a:solidFill>
                <a:latin typeface="Trajan Pro" pitchFamily="18" charset="0"/>
                <a:cs typeface="Times New Roman" panose="02020603050405020304" pitchFamily="18" charset="0"/>
              </a:rPr>
              <a:t>Material and methods….</a:t>
            </a:r>
          </a:p>
        </p:txBody>
      </p:sp>
      <p:sp>
        <p:nvSpPr>
          <p:cNvPr id="16387" name="Content Placeholder 2"/>
          <p:cNvSpPr>
            <a:spLocks noGrp="1"/>
          </p:cNvSpPr>
          <p:nvPr>
            <p:ph idx="1"/>
          </p:nvPr>
        </p:nvSpPr>
        <p:spPr bwMode="auto">
          <a:xfrm>
            <a:off x="228600" y="1066800"/>
            <a:ext cx="8305800" cy="5257800"/>
          </a:xfrm>
        </p:spPr>
        <p:txBody>
          <a:bodyPr wrap="square" numCol="1" anchor="t" anchorCtr="0" compatLnSpc="1">
            <a:prstTxWarp prst="textNoShape">
              <a:avLst/>
            </a:prstTxWarp>
            <a:normAutofit/>
          </a:bodyPr>
          <a:lstStyle/>
          <a:p>
            <a:pPr marL="342900" lvl="1" indent="0">
              <a:lnSpc>
                <a:spcPct val="250000"/>
              </a:lnSpc>
              <a:buNone/>
            </a:pPr>
            <a:r>
              <a:rPr lang="en-US" sz="2000" b="1" dirty="0" smtClean="0">
                <a:solidFill>
                  <a:srgbClr val="C00000"/>
                </a:solidFill>
                <a:latin typeface="Times New Roman" panose="02020603050405020304" pitchFamily="18" charset="0"/>
                <a:cs typeface="Times New Roman" panose="02020603050405020304" pitchFamily="18" charset="0"/>
              </a:rPr>
              <a:t>Biochemical analysis</a:t>
            </a:r>
          </a:p>
          <a:p>
            <a:pPr lvl="1">
              <a:lnSpc>
                <a:spcPct val="250000"/>
              </a:lnSpc>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Biochemical parameters such  serum urea, creatinine and blood urea nitrogen was estimated. </a:t>
            </a:r>
          </a:p>
          <a:p>
            <a:pPr lvl="1">
              <a:lnSpc>
                <a:spcPct val="250000"/>
              </a:lnSpc>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Biological diagnostic kits (</a:t>
            </a:r>
            <a:r>
              <a:rPr lang="en-US" sz="2000" dirty="0" err="1" smtClean="0">
                <a:effectLst/>
                <a:latin typeface="Times New Roman" panose="02020603050405020304" pitchFamily="18" charset="0"/>
                <a:ea typeface="Calibri" panose="020F0502020204030204" pitchFamily="34" charset="0"/>
                <a:cs typeface="Times New Roman" panose="02020603050405020304" pitchFamily="18" charset="0"/>
              </a:rPr>
              <a:t>Aggappe</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 Diagnostic Ltd, India) were used and biochemical analyses were carried out using a biochemical analyzer (</a:t>
            </a:r>
            <a:r>
              <a:rPr lang="en-US" sz="2000" dirty="0" err="1" smtClean="0">
                <a:effectLst/>
                <a:latin typeface="Times New Roman" panose="02020603050405020304" pitchFamily="18" charset="0"/>
                <a:ea typeface="Calibri" panose="020F0502020204030204" pitchFamily="34" charset="0"/>
                <a:cs typeface="Times New Roman" panose="02020603050405020304" pitchFamily="18" charset="0"/>
              </a:rPr>
              <a:t>MispaPlus</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 India) as per the manufacturer’s protocols.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AEC11626-7C0A-42FC-AAFA-12C2BA513C48}" type="slidenum">
              <a:rPr lang="en-US">
                <a:solidFill>
                  <a:prstClr val="black">
                    <a:tint val="75000"/>
                  </a:prstClr>
                </a:solidFill>
              </a:rPr>
              <a:pPr>
                <a:defRPr/>
              </a:pPr>
              <a:t>8</a:t>
            </a:fld>
            <a:endParaRPr lang="en-US">
              <a:solidFill>
                <a:prstClr val="black">
                  <a:tint val="75000"/>
                </a:prstClr>
              </a:solidFill>
            </a:endParaRPr>
          </a:p>
        </p:txBody>
      </p:sp>
    </p:spTree>
    <p:extLst>
      <p:ext uri="{BB962C8B-B14F-4D97-AF65-F5344CB8AC3E}">
        <p14:creationId xmlns:p14="http://schemas.microsoft.com/office/powerpoint/2010/main" val="2292291049"/>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7696200" cy="1355725"/>
          </a:xfrm>
        </p:spPr>
        <p:txBody>
          <a:bodyPr rtlCol="0">
            <a:normAutofit/>
          </a:bodyPr>
          <a:lstStyle/>
          <a:p>
            <a:pPr fontAlgn="auto">
              <a:spcAft>
                <a:spcPts val="0"/>
              </a:spcAft>
              <a:defRPr/>
            </a:pPr>
            <a:r>
              <a:rPr lang="en-US" sz="2800" b="1" dirty="0">
                <a:solidFill>
                  <a:srgbClr val="C00000"/>
                </a:solidFill>
                <a:latin typeface="Times New Roman" panose="02020603050405020304" pitchFamily="18" charset="0"/>
                <a:cs typeface="Times New Roman" panose="02020603050405020304" pitchFamily="18" charset="0"/>
              </a:rPr>
              <a:t>Materials and </a:t>
            </a:r>
            <a:r>
              <a:rPr lang="en-US" sz="2800" b="1" dirty="0" smtClean="0">
                <a:solidFill>
                  <a:srgbClr val="C00000"/>
                </a:solidFill>
                <a:latin typeface="Times New Roman" panose="02020603050405020304" pitchFamily="18" charset="0"/>
                <a:cs typeface="Times New Roman" panose="02020603050405020304" pitchFamily="18" charset="0"/>
              </a:rPr>
              <a:t>Methods… </a:t>
            </a:r>
            <a:br>
              <a:rPr lang="en-US" sz="2800" b="1" dirty="0" smtClean="0">
                <a:solidFill>
                  <a:srgbClr val="C00000"/>
                </a:solidFill>
                <a:latin typeface="Times New Roman" panose="02020603050405020304" pitchFamily="18" charset="0"/>
                <a:cs typeface="Times New Roman" panose="02020603050405020304" pitchFamily="18" charset="0"/>
              </a:rPr>
            </a:br>
            <a:r>
              <a:rPr lang="en-US" sz="2800" b="1" dirty="0" smtClean="0">
                <a:solidFill>
                  <a:srgbClr val="C00000"/>
                </a:solidFill>
                <a:latin typeface="Times New Roman" panose="02020603050405020304" pitchFamily="18" charset="0"/>
                <a:cs typeface="Times New Roman" panose="02020603050405020304" pitchFamily="18" charset="0"/>
              </a:rPr>
              <a:t/>
            </a:r>
            <a:br>
              <a:rPr lang="en-US" sz="2800" b="1" dirty="0" smtClean="0">
                <a:solidFill>
                  <a:srgbClr val="C00000"/>
                </a:solidFill>
                <a:latin typeface="Times New Roman" panose="02020603050405020304" pitchFamily="18" charset="0"/>
                <a:cs typeface="Times New Roman" panose="02020603050405020304" pitchFamily="18" charset="0"/>
              </a:rPr>
            </a:br>
            <a:r>
              <a:rPr lang="en-US" sz="2000" b="1" dirty="0" smtClean="0">
                <a:solidFill>
                  <a:srgbClr val="C00000"/>
                </a:solidFill>
                <a:latin typeface="Times New Roman" panose="02020603050405020304" pitchFamily="18" charset="0"/>
                <a:cs typeface="Times New Roman" panose="02020603050405020304" pitchFamily="18" charset="0"/>
              </a:rPr>
              <a:t>Histopathological analysis</a:t>
            </a:r>
            <a:endParaRPr lang="en-US" sz="2000" dirty="0">
              <a:solidFill>
                <a:srgbClr val="C0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7848600" cy="5334000"/>
          </a:xfrm>
        </p:spPr>
        <p:txBody>
          <a:bodyPr>
            <a:normAutofit fontScale="40000" lnSpcReduction="20000"/>
          </a:bodyPr>
          <a:lstStyle/>
          <a:p>
            <a:pPr marL="0" indent="0" algn="ctr" fontAlgn="auto">
              <a:lnSpc>
                <a:spcPct val="120000"/>
              </a:lnSpc>
              <a:spcAft>
                <a:spcPts val="0"/>
              </a:spcAft>
              <a:buFont typeface="Arial" panose="020B0604020202020204" pitchFamily="34" charset="0"/>
              <a:buNone/>
              <a:defRPr/>
            </a:pPr>
            <a:r>
              <a:rPr lang="en-US" sz="3400" dirty="0">
                <a:latin typeface="Times New Roman" pitchFamily="18" charset="0"/>
                <a:cs typeface="Times New Roman" pitchFamily="18" charset="0"/>
              </a:rPr>
              <a:t> </a:t>
            </a:r>
            <a:endParaRPr lang="en-US" sz="3400" dirty="0" smtClean="0">
              <a:latin typeface="Times New Roman" pitchFamily="18" charset="0"/>
              <a:cs typeface="Times New Roman" pitchFamily="18" charset="0"/>
            </a:endParaRPr>
          </a:p>
          <a:p>
            <a:pPr marL="0" indent="0" algn="ctr" fontAlgn="auto">
              <a:lnSpc>
                <a:spcPct val="120000"/>
              </a:lnSpc>
              <a:spcAft>
                <a:spcPts val="0"/>
              </a:spcAft>
              <a:buFont typeface="Arial" panose="020B0604020202020204" pitchFamily="34" charset="0"/>
              <a:buNone/>
              <a:defRPr/>
            </a:pPr>
            <a:r>
              <a:rPr lang="en-US" sz="4500" b="1" u="sng" dirty="0" smtClean="0">
                <a:solidFill>
                  <a:srgbClr val="C00000"/>
                </a:solidFill>
                <a:latin typeface="Times New Roman" panose="02020603050405020304" pitchFamily="18" charset="0"/>
                <a:cs typeface="Times New Roman" panose="02020603050405020304" pitchFamily="18" charset="0"/>
              </a:rPr>
              <a:t>Tissue processing and staining</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Kidneys were collected immediately after sacrifice of  the mice  and fixed in 10%  neutral buffered formalin over night</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Fixed kidney specimens were dehydrated in graded ethanol, cleared in xylene and infiltrated with paraffin wax using an automatic tissue processor </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Processed specimens were embedded in paraffin wax using metallic blocks  </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5 µm thick sections of kidneys were taken in a rotary microtome</a:t>
            </a:r>
          </a:p>
          <a:p>
            <a:pPr marL="0" indent="0" algn="ctr" fontAlgn="auto">
              <a:lnSpc>
                <a:spcPct val="120000"/>
              </a:lnSpc>
              <a:spcAft>
                <a:spcPts val="0"/>
              </a:spcAft>
              <a:buFont typeface="Arial" panose="020B0604020202020204" pitchFamily="34" charset="0"/>
              <a:buNone/>
              <a:defRPr/>
            </a:pPr>
            <a:r>
              <a:rPr lang="en-US" sz="4500" dirty="0">
                <a:latin typeface="Times New Roman" pitchFamily="18" charset="0"/>
                <a:cs typeface="Times New Roman" pitchFamily="18" charset="0"/>
              </a:rPr>
              <a:t> </a:t>
            </a:r>
            <a:r>
              <a:rPr lang="en-US" sz="4500" dirty="0" smtClean="0">
                <a:latin typeface="Times New Roman" pitchFamily="18" charset="0"/>
                <a:cs typeface="Times New Roman" pitchFamily="18" charset="0"/>
              </a:rPr>
              <a:t>▼</a:t>
            </a:r>
          </a:p>
          <a:p>
            <a:pPr marL="0" indent="0" algn="ctr" fontAlgn="auto">
              <a:lnSpc>
                <a:spcPct val="120000"/>
              </a:lnSpc>
              <a:spcAft>
                <a:spcPts val="0"/>
              </a:spcAft>
              <a:buFont typeface="Arial" panose="020B0604020202020204" pitchFamily="34" charset="0"/>
              <a:buNone/>
              <a:defRPr/>
            </a:pPr>
            <a:r>
              <a:rPr lang="en-US" sz="4500" dirty="0" smtClean="0">
                <a:latin typeface="Times New Roman" pitchFamily="18" charset="0"/>
                <a:cs typeface="Times New Roman" pitchFamily="18" charset="0"/>
              </a:rPr>
              <a:t>Sections </a:t>
            </a:r>
            <a:r>
              <a:rPr lang="en-US" sz="4500" dirty="0">
                <a:latin typeface="Times New Roman" panose="02020603050405020304" pitchFamily="18" charset="0"/>
                <a:cs typeface="Times New Roman" panose="02020603050405020304" pitchFamily="18" charset="0"/>
              </a:rPr>
              <a:t>were stained with </a:t>
            </a:r>
            <a:r>
              <a:rPr lang="en-US" sz="4500" dirty="0" err="1">
                <a:latin typeface="Times New Roman" panose="02020603050405020304" pitchFamily="18" charset="0"/>
                <a:cs typeface="Times New Roman" panose="02020603050405020304" pitchFamily="18" charset="0"/>
              </a:rPr>
              <a:t>Hematoxylin</a:t>
            </a:r>
            <a:r>
              <a:rPr lang="en-US" sz="4500" dirty="0">
                <a:latin typeface="Times New Roman" panose="02020603050405020304" pitchFamily="18" charset="0"/>
                <a:cs typeface="Times New Roman" panose="02020603050405020304" pitchFamily="18" charset="0"/>
              </a:rPr>
              <a:t> and </a:t>
            </a:r>
            <a:r>
              <a:rPr lang="en-US" sz="4500" dirty="0" smtClean="0">
                <a:latin typeface="Times New Roman" panose="02020603050405020304" pitchFamily="18" charset="0"/>
                <a:cs typeface="Times New Roman" panose="02020603050405020304" pitchFamily="18" charset="0"/>
              </a:rPr>
              <a:t>Eosin counterstains </a:t>
            </a:r>
            <a:r>
              <a:rPr lang="en-US" sz="4500" dirty="0">
                <a:latin typeface="Times New Roman" panose="02020603050405020304" pitchFamily="18" charset="0"/>
                <a:cs typeface="Times New Roman" panose="02020603050405020304" pitchFamily="18" charset="0"/>
              </a:rPr>
              <a:t>(H-E) and  observed at ×400 magnification under a light microscope (</a:t>
            </a:r>
            <a:r>
              <a:rPr lang="en-US" sz="4500" dirty="0" err="1">
                <a:latin typeface="Times New Roman" panose="02020603050405020304" pitchFamily="18" charset="0"/>
                <a:cs typeface="Times New Roman" panose="02020603050405020304" pitchFamily="18" charset="0"/>
              </a:rPr>
              <a:t>Motic</a:t>
            </a:r>
            <a:r>
              <a:rPr lang="en-US" sz="4500" dirty="0">
                <a:latin typeface="Times New Roman" panose="02020603050405020304" pitchFamily="18" charset="0"/>
                <a:cs typeface="Times New Roman" panose="02020603050405020304" pitchFamily="18" charset="0"/>
              </a:rPr>
              <a:t> BA210, Hong </a:t>
            </a:r>
            <a:r>
              <a:rPr lang="en-US" sz="4500" dirty="0" smtClean="0">
                <a:latin typeface="Times New Roman" panose="02020603050405020304" pitchFamily="18" charset="0"/>
                <a:cs typeface="Times New Roman" panose="02020603050405020304" pitchFamily="18" charset="0"/>
              </a:rPr>
              <a:t>Kong).</a:t>
            </a:r>
            <a:r>
              <a:rPr lang="en-US" sz="4500" dirty="0" smtClean="0">
                <a:solidFill>
                  <a:schemeClr val="bg1"/>
                </a:solidFill>
                <a:latin typeface="Times New Roman" panose="02020603050405020304" pitchFamily="18" charset="0"/>
                <a:cs typeface="Times New Roman" panose="02020603050405020304" pitchFamily="18" charset="0"/>
              </a:rPr>
              <a:t>))</a:t>
            </a:r>
            <a:endParaRPr lang="en-US" sz="4500" dirty="0">
              <a:solidFill>
                <a:schemeClr val="bg1"/>
              </a:solidFill>
              <a:latin typeface="Times New Roman" panose="02020603050405020304" pitchFamily="18" charset="0"/>
              <a:cs typeface="Times New Roman" panose="02020603050405020304" pitchFamily="18" charset="0"/>
            </a:endParaRPr>
          </a:p>
          <a:p>
            <a:pPr algn="ctr" fontAlgn="auto">
              <a:lnSpc>
                <a:spcPct val="120000"/>
              </a:lnSpc>
              <a:spcAft>
                <a:spcPts val="0"/>
              </a:spcAft>
              <a:buFont typeface="Arial" panose="020B0604020202020204" pitchFamily="34" charset="0"/>
              <a:buNone/>
              <a:defRPr/>
            </a:pPr>
            <a:endParaRPr lang="en-US" sz="3800" dirty="0">
              <a:solidFill>
                <a:schemeClr val="bg1"/>
              </a:solidFill>
              <a:latin typeface="Book Antiqua" pitchFamily="18" charset="0"/>
            </a:endParaRPr>
          </a:p>
          <a:p>
            <a:pPr marL="36576" indent="0" fontAlgn="auto">
              <a:spcAft>
                <a:spcPts val="0"/>
              </a:spcAft>
              <a:buFont typeface="Arial" panose="020B0604020202020204" pitchFamily="34" charset="0"/>
              <a:buNone/>
              <a:defRPr/>
            </a:pPr>
            <a:endParaRPr lang="en-US" sz="3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pPr>
              <a:defRPr/>
            </a:pPr>
            <a:fld id="{75763EA2-B162-4EE4-957C-FEBBB2CB639E}" type="slidenum">
              <a:rPr lang="en-US">
                <a:solidFill>
                  <a:prstClr val="black">
                    <a:tint val="75000"/>
                  </a:prstClr>
                </a:solidFill>
              </a:rPr>
              <a:pPr>
                <a:defRPr/>
              </a:pPr>
              <a:t>9</a:t>
            </a:fld>
            <a:endParaRPr lang="en-US">
              <a:solidFill>
                <a:prstClr val="black">
                  <a:tint val="75000"/>
                </a:prstClr>
              </a:solidFill>
            </a:endParaRPr>
          </a:p>
        </p:txBody>
      </p:sp>
    </p:spTree>
    <p:extLst>
      <p:ext uri="{BB962C8B-B14F-4D97-AF65-F5344CB8AC3E}">
        <p14:creationId xmlns:p14="http://schemas.microsoft.com/office/powerpoint/2010/main" val="3346123502"/>
      </p:ext>
    </p:extLst>
  </p:cSld>
  <p:clrMapOvr>
    <a:masterClrMapping/>
  </p:clrMapOvr>
  <p:transition spd="slow">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bwMode="auto">
          <a:xfrm>
            <a:off x="457200" y="0"/>
            <a:ext cx="8153400" cy="6126163"/>
          </a:xfrm>
        </p:spPr>
        <p:txBody>
          <a:bodyPr wrap="square" numCol="1" anchor="t" anchorCtr="0" compatLnSpc="1">
            <a:prstTxWarp prst="textNoShape">
              <a:avLst/>
            </a:prstTxWarp>
          </a:bodyPr>
          <a:lstStyle/>
          <a:p>
            <a:pPr marL="36513" indent="0">
              <a:buFont typeface="Arial" panose="020B0604020202020204" pitchFamily="34" charset="0"/>
              <a:buNone/>
            </a:pPr>
            <a:r>
              <a:rPr lang="en-IN" b="1" dirty="0" smtClean="0">
                <a:latin typeface="Times New Roman" panose="02020603050405020304" pitchFamily="18" charset="0"/>
                <a:cs typeface="Times New Roman" panose="02020603050405020304" pitchFamily="18" charset="0"/>
              </a:rPr>
              <a:t>                     </a:t>
            </a:r>
          </a:p>
          <a:p>
            <a:pPr marL="36513" indent="0">
              <a:buFont typeface="Arial" panose="020B0604020202020204" pitchFamily="34" charset="0"/>
              <a:buNone/>
            </a:pPr>
            <a:endParaRPr lang="en-IN" b="1" dirty="0" smtClean="0">
              <a:latin typeface="Times New Roman" panose="02020603050405020304" pitchFamily="18" charset="0"/>
              <a:cs typeface="Times New Roman" panose="02020603050405020304" pitchFamily="18" charset="0"/>
            </a:endParaRPr>
          </a:p>
          <a:p>
            <a:pPr marL="36513" indent="0">
              <a:buFont typeface="Arial" panose="020B0604020202020204" pitchFamily="34" charset="0"/>
              <a:buNone/>
            </a:pPr>
            <a:r>
              <a:rPr lang="en-IN" b="1" i="1" dirty="0" smtClean="0">
                <a:solidFill>
                  <a:srgbClr val="FFFF00"/>
                </a:solidFill>
                <a:latin typeface="Times New Roman" panose="02020603050405020304" pitchFamily="18" charset="0"/>
                <a:cs typeface="Times New Roman" panose="02020603050405020304" pitchFamily="18" charset="0"/>
              </a:rPr>
              <a:t>                              </a:t>
            </a:r>
          </a:p>
          <a:p>
            <a:pPr marL="36513" indent="0">
              <a:buFont typeface="Arial" panose="020B0604020202020204" pitchFamily="34" charset="0"/>
              <a:buNone/>
            </a:pPr>
            <a:endParaRPr lang="en-IN" b="1" i="1" dirty="0" smtClean="0">
              <a:solidFill>
                <a:srgbClr val="FFFF00"/>
              </a:solidFill>
              <a:latin typeface="Times New Roman" panose="02020603050405020304" pitchFamily="18" charset="0"/>
              <a:cs typeface="Times New Roman" panose="02020603050405020304" pitchFamily="18" charset="0"/>
            </a:endParaRPr>
          </a:p>
          <a:p>
            <a:pPr marL="36513" indent="0">
              <a:buFont typeface="Arial" panose="020B0604020202020204" pitchFamily="34" charset="0"/>
              <a:buNone/>
            </a:pPr>
            <a:r>
              <a:rPr lang="en-IN" b="1" i="1" dirty="0" smtClean="0">
                <a:solidFill>
                  <a:srgbClr val="FFFF00"/>
                </a:solidFill>
                <a:latin typeface="Times New Roman" panose="02020603050405020304" pitchFamily="18" charset="0"/>
                <a:cs typeface="Times New Roman" panose="02020603050405020304" pitchFamily="18" charset="0"/>
              </a:rPr>
              <a:t>                          </a:t>
            </a:r>
          </a:p>
          <a:p>
            <a:pPr marL="36513" indent="0">
              <a:buFont typeface="Arial" panose="020B0604020202020204" pitchFamily="34" charset="0"/>
              <a:buNone/>
            </a:pPr>
            <a:r>
              <a:rPr lang="en-IN" sz="4800" b="1" i="1" dirty="0" smtClean="0">
                <a:solidFill>
                  <a:srgbClr val="FFFF00"/>
                </a:solidFill>
                <a:latin typeface="Times New Roman" panose="02020603050405020304" pitchFamily="18" charset="0"/>
                <a:cs typeface="Times New Roman" panose="02020603050405020304" pitchFamily="18" charset="0"/>
              </a:rPr>
              <a:t>               </a:t>
            </a:r>
          </a:p>
          <a:p>
            <a:pPr marL="36513" indent="0">
              <a:buFont typeface="Arial" panose="020B0604020202020204" pitchFamily="34" charset="0"/>
              <a:buNone/>
            </a:pPr>
            <a:r>
              <a:rPr lang="en-IN" sz="4800" b="1" dirty="0" smtClean="0">
                <a:solidFill>
                  <a:srgbClr val="002060"/>
                </a:solidFill>
                <a:latin typeface="Trajan Pro" pitchFamily="18" charset="0"/>
                <a:cs typeface="Times New Roman" panose="02020603050405020304" pitchFamily="18" charset="0"/>
              </a:rPr>
              <a:t>               </a:t>
            </a:r>
            <a:r>
              <a:rPr lang="en-IN" sz="4800" b="1" dirty="0" smtClean="0">
                <a:solidFill>
                  <a:srgbClr val="C00000"/>
                </a:solidFill>
                <a:latin typeface="Trajan Pro" pitchFamily="18" charset="0"/>
                <a:cs typeface="Times New Roman" panose="02020603050405020304" pitchFamily="18" charset="0"/>
              </a:rPr>
              <a:t>RESULTS</a:t>
            </a:r>
          </a:p>
        </p:txBody>
      </p:sp>
      <p:sp>
        <p:nvSpPr>
          <p:cNvPr id="2" name="Slide Number Placeholder 1"/>
          <p:cNvSpPr>
            <a:spLocks noGrp="1"/>
          </p:cNvSpPr>
          <p:nvPr>
            <p:ph type="sldNum" sz="quarter" idx="12"/>
          </p:nvPr>
        </p:nvSpPr>
        <p:spPr/>
        <p:txBody>
          <a:bodyPr/>
          <a:lstStyle/>
          <a:p>
            <a:pPr>
              <a:defRPr/>
            </a:pPr>
            <a:fld id="{E29AB0D8-3532-4539-BF61-B6C8B14850D4}" type="slidenum">
              <a:rPr lang="en-US">
                <a:solidFill>
                  <a:prstClr val="black">
                    <a:tint val="75000"/>
                  </a:prstClr>
                </a:solidFill>
              </a:rPr>
              <a:pPr>
                <a:defRPr/>
              </a:pPr>
              <a:t>10</a:t>
            </a:fld>
            <a:endParaRPr lang="en-US">
              <a:solidFill>
                <a:prstClr val="black">
                  <a:tint val="75000"/>
                </a:prstClr>
              </a:solidFill>
            </a:endParaRPr>
          </a:p>
        </p:txBody>
      </p:sp>
    </p:spTree>
    <p:extLst>
      <p:ext uri="{BB962C8B-B14F-4D97-AF65-F5344CB8AC3E}">
        <p14:creationId xmlns:p14="http://schemas.microsoft.com/office/powerpoint/2010/main" val="4190543980"/>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1800" b="1" dirty="0">
                <a:solidFill>
                  <a:srgbClr val="C00000"/>
                </a:solidFill>
                <a:latin typeface="Times New Roman" panose="02020603050405020304" pitchFamily="18" charset="0"/>
                <a:cs typeface="Times New Roman" panose="02020603050405020304" pitchFamily="18" charset="0"/>
              </a:rPr>
              <a:t>Figure 1: Difference in body weight of Swiss albino mice treated with 2mg/kg </a:t>
            </a:r>
            <a:r>
              <a:rPr lang="en-IN" sz="1800" b="1" dirty="0" err="1">
                <a:solidFill>
                  <a:srgbClr val="C00000"/>
                </a:solidFill>
                <a:latin typeface="Times New Roman" panose="02020603050405020304" pitchFamily="18" charset="0"/>
                <a:cs typeface="Times New Roman" panose="02020603050405020304" pitchFamily="18" charset="0"/>
              </a:rPr>
              <a:t>bd</a:t>
            </a:r>
            <a:r>
              <a:rPr lang="en-IN" sz="1800" b="1" dirty="0">
                <a:solidFill>
                  <a:srgbClr val="C00000"/>
                </a:solidFill>
                <a:latin typeface="Times New Roman" panose="02020603050405020304" pitchFamily="18" charset="0"/>
                <a:cs typeface="Times New Roman" panose="02020603050405020304" pitchFamily="18" charset="0"/>
              </a:rPr>
              <a:t> </a:t>
            </a:r>
            <a:r>
              <a:rPr lang="en-IN" sz="1800" b="1" dirty="0" err="1">
                <a:solidFill>
                  <a:srgbClr val="C00000"/>
                </a:solidFill>
                <a:latin typeface="Times New Roman" panose="02020603050405020304" pitchFamily="18" charset="0"/>
                <a:cs typeface="Times New Roman" panose="02020603050405020304" pitchFamily="18" charset="0"/>
              </a:rPr>
              <a:t>wt</a:t>
            </a:r>
            <a:r>
              <a:rPr lang="en-IN" sz="1800" b="1" dirty="0">
                <a:solidFill>
                  <a:srgbClr val="C00000"/>
                </a:solidFill>
                <a:latin typeface="Times New Roman" panose="02020603050405020304" pitchFamily="18" charset="0"/>
                <a:cs typeface="Times New Roman" panose="02020603050405020304" pitchFamily="18" charset="0"/>
              </a:rPr>
              <a:t> of </a:t>
            </a:r>
            <a:r>
              <a:rPr lang="en-IN" sz="1800" b="1" dirty="0" err="1">
                <a:solidFill>
                  <a:srgbClr val="C00000"/>
                </a:solidFill>
                <a:latin typeface="Times New Roman" panose="02020603050405020304" pitchFamily="18" charset="0"/>
                <a:cs typeface="Times New Roman" panose="02020603050405020304" pitchFamily="18" charset="0"/>
              </a:rPr>
              <a:t>uranyl</a:t>
            </a:r>
            <a:r>
              <a:rPr lang="en-IN" sz="1800" b="1" dirty="0">
                <a:solidFill>
                  <a:srgbClr val="C00000"/>
                </a:solidFill>
                <a:latin typeface="Times New Roman" panose="02020603050405020304" pitchFamily="18" charset="0"/>
                <a:cs typeface="Times New Roman" panose="02020603050405020304" pitchFamily="18" charset="0"/>
              </a:rPr>
              <a:t> nitrate at different time intervals</a:t>
            </a:r>
            <a:endParaRPr lang="en-IN" dirty="0"/>
          </a:p>
        </p:txBody>
      </p:sp>
      <p:sp>
        <p:nvSpPr>
          <p:cNvPr id="4" name="Slide Number Placeholder 3"/>
          <p:cNvSpPr>
            <a:spLocks noGrp="1"/>
          </p:cNvSpPr>
          <p:nvPr>
            <p:ph type="sldNum" sz="quarter" idx="12"/>
          </p:nvPr>
        </p:nvSpPr>
        <p:spPr/>
        <p:txBody>
          <a:bodyPr/>
          <a:lstStyle/>
          <a:p>
            <a:pPr>
              <a:defRPr/>
            </a:pPr>
            <a:fld id="{3BE6E3A3-2FCE-4DBD-B3DC-61414C656C25}" type="slidenum">
              <a:rPr lang="en-US" smtClean="0">
                <a:solidFill>
                  <a:prstClr val="black">
                    <a:tint val="75000"/>
                  </a:prstClr>
                </a:solidFill>
              </a:rPr>
              <a:pPr>
                <a:defRPr/>
              </a:pPr>
              <a:t>11</a:t>
            </a:fld>
            <a:endParaRPr lang="en-US">
              <a:solidFill>
                <a:prstClr val="black">
                  <a:tint val="75000"/>
                </a:prst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2696580"/>
              </p:ext>
            </p:extLst>
          </p:nvPr>
        </p:nvGraphicFramePr>
        <p:xfrm>
          <a:off x="565638" y="1600200"/>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2966318"/>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1800" b="1" dirty="0">
                <a:solidFill>
                  <a:srgbClr val="C00000"/>
                </a:solidFill>
                <a:latin typeface="Times New Roman" panose="02020603050405020304" pitchFamily="18" charset="0"/>
                <a:cs typeface="Times New Roman" panose="02020603050405020304" pitchFamily="18" charset="0"/>
              </a:rPr>
              <a:t>Figure </a:t>
            </a:r>
            <a:r>
              <a:rPr lang="en-IN" sz="1800" b="1" dirty="0" smtClean="0">
                <a:solidFill>
                  <a:srgbClr val="C00000"/>
                </a:solidFill>
                <a:latin typeface="Times New Roman" panose="02020603050405020304" pitchFamily="18" charset="0"/>
                <a:cs typeface="Times New Roman" panose="02020603050405020304" pitchFamily="18" charset="0"/>
              </a:rPr>
              <a:t>2: </a:t>
            </a:r>
            <a:r>
              <a:rPr lang="en-IN" sz="1800" b="1" dirty="0">
                <a:solidFill>
                  <a:srgbClr val="C00000"/>
                </a:solidFill>
                <a:latin typeface="Times New Roman" panose="02020603050405020304" pitchFamily="18" charset="0"/>
                <a:cs typeface="Times New Roman" panose="02020603050405020304" pitchFamily="18" charset="0"/>
              </a:rPr>
              <a:t>Difference in body weight of Swiss albino mice treated with 4mg/kg </a:t>
            </a:r>
            <a:r>
              <a:rPr lang="en-IN" sz="1800" b="1" dirty="0" err="1">
                <a:solidFill>
                  <a:srgbClr val="C00000"/>
                </a:solidFill>
                <a:latin typeface="Times New Roman" panose="02020603050405020304" pitchFamily="18" charset="0"/>
                <a:cs typeface="Times New Roman" panose="02020603050405020304" pitchFamily="18" charset="0"/>
              </a:rPr>
              <a:t>bd</a:t>
            </a:r>
            <a:r>
              <a:rPr lang="en-IN" sz="1800" b="1" dirty="0">
                <a:solidFill>
                  <a:srgbClr val="C00000"/>
                </a:solidFill>
                <a:latin typeface="Times New Roman" panose="02020603050405020304" pitchFamily="18" charset="0"/>
                <a:cs typeface="Times New Roman" panose="02020603050405020304" pitchFamily="18" charset="0"/>
              </a:rPr>
              <a:t> </a:t>
            </a:r>
            <a:r>
              <a:rPr lang="en-IN" sz="1800" b="1" dirty="0" err="1">
                <a:solidFill>
                  <a:srgbClr val="C00000"/>
                </a:solidFill>
                <a:latin typeface="Times New Roman" panose="02020603050405020304" pitchFamily="18" charset="0"/>
                <a:cs typeface="Times New Roman" panose="02020603050405020304" pitchFamily="18" charset="0"/>
              </a:rPr>
              <a:t>wt</a:t>
            </a:r>
            <a:r>
              <a:rPr lang="en-IN" sz="1800" b="1" dirty="0">
                <a:solidFill>
                  <a:srgbClr val="C00000"/>
                </a:solidFill>
                <a:latin typeface="Times New Roman" panose="02020603050405020304" pitchFamily="18" charset="0"/>
                <a:cs typeface="Times New Roman" panose="02020603050405020304" pitchFamily="18" charset="0"/>
              </a:rPr>
              <a:t> of </a:t>
            </a:r>
            <a:r>
              <a:rPr lang="en-IN" sz="1800" b="1" dirty="0" err="1">
                <a:solidFill>
                  <a:srgbClr val="C00000"/>
                </a:solidFill>
                <a:latin typeface="Times New Roman" panose="02020603050405020304" pitchFamily="18" charset="0"/>
                <a:cs typeface="Times New Roman" panose="02020603050405020304" pitchFamily="18" charset="0"/>
              </a:rPr>
              <a:t>uranyl</a:t>
            </a:r>
            <a:r>
              <a:rPr lang="en-IN" sz="1800" b="1" dirty="0">
                <a:solidFill>
                  <a:srgbClr val="C00000"/>
                </a:solidFill>
                <a:latin typeface="Times New Roman" panose="02020603050405020304" pitchFamily="18" charset="0"/>
                <a:cs typeface="Times New Roman" panose="02020603050405020304" pitchFamily="18" charset="0"/>
              </a:rPr>
              <a:t> nitrate at different time intervals</a:t>
            </a:r>
            <a:endParaRPr lang="en-IN" dirty="0"/>
          </a:p>
        </p:txBody>
      </p:sp>
      <p:sp>
        <p:nvSpPr>
          <p:cNvPr id="4" name="Slide Number Placeholder 3"/>
          <p:cNvSpPr>
            <a:spLocks noGrp="1"/>
          </p:cNvSpPr>
          <p:nvPr>
            <p:ph type="sldNum" sz="quarter" idx="12"/>
          </p:nvPr>
        </p:nvSpPr>
        <p:spPr/>
        <p:txBody>
          <a:bodyPr/>
          <a:lstStyle/>
          <a:p>
            <a:pPr>
              <a:defRPr/>
            </a:pPr>
            <a:fld id="{3BE6E3A3-2FCE-4DBD-B3DC-61414C656C25}" type="slidenum">
              <a:rPr lang="en-US" smtClean="0">
                <a:solidFill>
                  <a:prstClr val="black">
                    <a:tint val="75000"/>
                  </a:prstClr>
                </a:solidFill>
              </a:rPr>
              <a:pPr>
                <a:defRPr/>
              </a:pPr>
              <a:t>12</a:t>
            </a:fld>
            <a:endParaRPr lang="en-US">
              <a:solidFill>
                <a:prstClr val="black">
                  <a:tint val="75000"/>
                </a:prst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95784220"/>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3379233"/>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31774" y="914399"/>
          <a:ext cx="8035551" cy="4518025"/>
        </p:xfrm>
        <a:graphic>
          <a:graphicData uri="http://schemas.openxmlformats.org/drawingml/2006/chart">
            <c:chart xmlns:c="http://schemas.openxmlformats.org/drawingml/2006/chart" xmlns:r="http://schemas.openxmlformats.org/officeDocument/2006/relationships" r:id="rId2"/>
          </a:graphicData>
        </a:graphic>
      </p:graphicFrame>
      <p:sp>
        <p:nvSpPr>
          <p:cNvPr id="204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AE533A6-C48B-4EC9-BDF3-B4F78EC26441}" type="slidenum">
              <a:rPr lang="en-US">
                <a:solidFill>
                  <a:srgbClr val="898989"/>
                </a:solidFill>
              </a:rPr>
              <a:pPr fontAlgn="base">
                <a:spcBef>
                  <a:spcPct val="0"/>
                </a:spcBef>
                <a:spcAft>
                  <a:spcPct val="0"/>
                </a:spcAft>
              </a:pPr>
              <a:t>13</a:t>
            </a:fld>
            <a:endParaRPr lang="en-US">
              <a:solidFill>
                <a:srgbClr val="898989"/>
              </a:solidFill>
            </a:endParaRPr>
          </a:p>
        </p:txBody>
      </p:sp>
      <p:sp>
        <p:nvSpPr>
          <p:cNvPr id="20484" name="TextBox 5"/>
          <p:cNvSpPr txBox="1">
            <a:spLocks noChangeArrowheads="1"/>
          </p:cNvSpPr>
          <p:nvPr/>
        </p:nvSpPr>
        <p:spPr bwMode="auto">
          <a:xfrm>
            <a:off x="231775" y="5432425"/>
            <a:ext cx="82867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srgbClr val="000000"/>
                </a:solidFill>
                <a:latin typeface="Times New Roman" panose="02020603050405020304" pitchFamily="18" charset="0"/>
                <a:cs typeface="Times New Roman" panose="02020603050405020304" pitchFamily="18" charset="0"/>
              </a:rPr>
              <a:t>Fig 3: </a:t>
            </a:r>
            <a:r>
              <a:rPr lang="en-IN" dirty="0" smtClean="0">
                <a:solidFill>
                  <a:srgbClr val="000000"/>
                </a:solidFill>
                <a:latin typeface="Times New Roman" panose="02020603050405020304" pitchFamily="18" charset="0"/>
                <a:cs typeface="Times New Roman" panose="02020603050405020304" pitchFamily="18" charset="0"/>
              </a:rPr>
              <a:t>Serum biochemical parameters (Urea, Creatinine and BUN) of 1 mg/kg </a:t>
            </a:r>
            <a:r>
              <a:rPr lang="en-IN" dirty="0" err="1" smtClean="0">
                <a:solidFill>
                  <a:srgbClr val="000000"/>
                </a:solidFill>
                <a:latin typeface="Times New Roman" panose="02020603050405020304" pitchFamily="18" charset="0"/>
                <a:cs typeface="Times New Roman" panose="02020603050405020304" pitchFamily="18" charset="0"/>
              </a:rPr>
              <a:t>bd</a:t>
            </a:r>
            <a:r>
              <a:rPr lang="en-IN" dirty="0" smtClean="0">
                <a:solidFill>
                  <a:srgbClr val="000000"/>
                </a:solidFill>
                <a:latin typeface="Times New Roman" panose="02020603050405020304" pitchFamily="18" charset="0"/>
                <a:cs typeface="Times New Roman" panose="02020603050405020304" pitchFamily="18" charset="0"/>
              </a:rPr>
              <a:t> </a:t>
            </a:r>
            <a:r>
              <a:rPr lang="en-IN" dirty="0" err="1" smtClean="0">
                <a:solidFill>
                  <a:srgbClr val="000000"/>
                </a:solidFill>
                <a:latin typeface="Times New Roman" panose="02020603050405020304" pitchFamily="18" charset="0"/>
                <a:cs typeface="Times New Roman" panose="02020603050405020304" pitchFamily="18" charset="0"/>
              </a:rPr>
              <a:t>wt</a:t>
            </a:r>
            <a:r>
              <a:rPr lang="en-IN" dirty="0" smtClean="0">
                <a:solidFill>
                  <a:srgbClr val="000000"/>
                </a:solidFill>
                <a:latin typeface="Times New Roman" panose="02020603050405020304" pitchFamily="18" charset="0"/>
                <a:cs typeface="Times New Roman" panose="02020603050405020304" pitchFamily="18" charset="0"/>
              </a:rPr>
              <a:t> </a:t>
            </a:r>
            <a:r>
              <a:rPr lang="en-IN" dirty="0" err="1" smtClean="0">
                <a:solidFill>
                  <a:srgbClr val="000000"/>
                </a:solidFill>
                <a:latin typeface="Times New Roman" panose="02020603050405020304" pitchFamily="18" charset="0"/>
                <a:cs typeface="Times New Roman" panose="02020603050405020304" pitchFamily="18" charset="0"/>
              </a:rPr>
              <a:t>uranyl</a:t>
            </a:r>
            <a:r>
              <a:rPr lang="en-IN" dirty="0" smtClean="0">
                <a:solidFill>
                  <a:srgbClr val="000000"/>
                </a:solidFill>
                <a:latin typeface="Times New Roman" panose="02020603050405020304" pitchFamily="18" charset="0"/>
                <a:cs typeface="Times New Roman" panose="02020603050405020304" pitchFamily="18" charset="0"/>
              </a:rPr>
              <a:t> nitrate treated groups in comparison to control. Statistical difference was not observed between the groups (p &gt; 0.05). Vertical bars represent mean ± S.D., </a:t>
            </a:r>
            <a:r>
              <a:rPr lang="en-IN" i="1" dirty="0" smtClean="0">
                <a:solidFill>
                  <a:srgbClr val="000000"/>
                </a:solidFill>
                <a:latin typeface="Times New Roman" panose="02020603050405020304" pitchFamily="18" charset="0"/>
                <a:cs typeface="Times New Roman" panose="02020603050405020304" pitchFamily="18" charset="0"/>
              </a:rPr>
              <a:t>n</a:t>
            </a:r>
            <a:r>
              <a:rPr lang="en-IN" dirty="0" smtClean="0">
                <a:solidFill>
                  <a:srgbClr val="000000"/>
                </a:solidFill>
                <a:latin typeface="Times New Roman" panose="02020603050405020304" pitchFamily="18" charset="0"/>
                <a:cs typeface="Times New Roman" panose="02020603050405020304" pitchFamily="18" charset="0"/>
              </a:rPr>
              <a:t> = 5</a:t>
            </a:r>
          </a:p>
        </p:txBody>
      </p:sp>
    </p:spTree>
    <p:extLst>
      <p:ext uri="{BB962C8B-B14F-4D97-AF65-F5344CB8AC3E}">
        <p14:creationId xmlns:p14="http://schemas.microsoft.com/office/powerpoint/2010/main" val="151816452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F7E08C2F-D59B-4FB5-AB46-5D66F4B5B211}" type="slidenum">
              <a:rPr lang="en-US">
                <a:solidFill>
                  <a:prstClr val="black">
                    <a:tint val="75000"/>
                  </a:prstClr>
                </a:solidFill>
              </a:rPr>
              <a:pPr>
                <a:defRPr/>
              </a:pPr>
              <a:t>14</a:t>
            </a:fld>
            <a:endParaRPr lang="en-US">
              <a:solidFill>
                <a:prstClr val="black">
                  <a:tint val="75000"/>
                </a:prstClr>
              </a:solidFill>
            </a:endParaRPr>
          </a:p>
        </p:txBody>
      </p:sp>
      <p:graphicFrame>
        <p:nvGraphicFramePr>
          <p:cNvPr id="7" name="Chart 6"/>
          <p:cNvGraphicFramePr>
            <a:graphicFrameLocks/>
          </p:cNvGraphicFramePr>
          <p:nvPr>
            <p:extLst>
              <p:ext uri="{D42A27DB-BD31-4B8C-83A1-F6EECF244321}">
                <p14:modId xmlns:p14="http://schemas.microsoft.com/office/powerpoint/2010/main" val="753710632"/>
              </p:ext>
            </p:extLst>
          </p:nvPr>
        </p:nvGraphicFramePr>
        <p:xfrm>
          <a:off x="298450" y="457200"/>
          <a:ext cx="8083550" cy="4826000"/>
        </p:xfrm>
        <a:graphic>
          <a:graphicData uri="http://schemas.openxmlformats.org/drawingml/2006/chart">
            <c:chart xmlns:c="http://schemas.openxmlformats.org/drawingml/2006/chart" xmlns:r="http://schemas.openxmlformats.org/officeDocument/2006/relationships" r:id="rId2"/>
          </a:graphicData>
        </a:graphic>
      </p:graphicFrame>
      <p:sp>
        <p:nvSpPr>
          <p:cNvPr id="21508" name="TextBox 7"/>
          <p:cNvSpPr txBox="1">
            <a:spLocks noChangeArrowheads="1"/>
          </p:cNvSpPr>
          <p:nvPr/>
        </p:nvSpPr>
        <p:spPr bwMode="auto">
          <a:xfrm>
            <a:off x="762000" y="5432425"/>
            <a:ext cx="7620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a:solidFill>
                  <a:srgbClr val="000000"/>
                </a:solidFill>
                <a:latin typeface="Times New Roman" panose="02020603050405020304" pitchFamily="18" charset="0"/>
                <a:cs typeface="Times New Roman" panose="02020603050405020304" pitchFamily="18" charset="0"/>
              </a:rPr>
              <a:t>Fig </a:t>
            </a:r>
            <a:r>
              <a:rPr lang="en-IN" b="1" dirty="0" smtClean="0">
                <a:solidFill>
                  <a:srgbClr val="000000"/>
                </a:solidFill>
                <a:latin typeface="Times New Roman" panose="02020603050405020304" pitchFamily="18" charset="0"/>
                <a:cs typeface="Times New Roman" panose="02020603050405020304" pitchFamily="18" charset="0"/>
              </a:rPr>
              <a:t>4: </a:t>
            </a:r>
            <a:r>
              <a:rPr lang="en-IN" dirty="0" smtClean="0">
                <a:solidFill>
                  <a:prstClr val="black"/>
                </a:solidFill>
                <a:latin typeface="Times New Roman" panose="02020603050405020304" pitchFamily="18" charset="0"/>
                <a:cs typeface="Times New Roman" panose="02020603050405020304" pitchFamily="18" charset="0"/>
              </a:rPr>
              <a:t>Serum creatinine levels of </a:t>
            </a:r>
            <a:r>
              <a:rPr lang="en-IN" dirty="0" err="1" smtClean="0">
                <a:solidFill>
                  <a:prstClr val="black"/>
                </a:solidFill>
                <a:latin typeface="Times New Roman" panose="02020603050405020304" pitchFamily="18" charset="0"/>
                <a:cs typeface="Times New Roman" panose="02020603050405020304" pitchFamily="18" charset="0"/>
              </a:rPr>
              <a:t>uranyl</a:t>
            </a:r>
            <a:r>
              <a:rPr lang="en-IN" dirty="0" smtClean="0">
                <a:solidFill>
                  <a:prstClr val="black"/>
                </a:solidFill>
                <a:latin typeface="Times New Roman" panose="02020603050405020304" pitchFamily="18" charset="0"/>
                <a:cs typeface="Times New Roman" panose="02020603050405020304" pitchFamily="18" charset="0"/>
              </a:rPr>
              <a:t> nitrate treated groups (2 mg/kg </a:t>
            </a:r>
            <a:r>
              <a:rPr lang="en-IN" dirty="0" err="1" smtClean="0">
                <a:solidFill>
                  <a:prstClr val="black"/>
                </a:solidFill>
                <a:latin typeface="Times New Roman" panose="02020603050405020304" pitchFamily="18" charset="0"/>
                <a:cs typeface="Times New Roman" panose="02020603050405020304" pitchFamily="18" charset="0"/>
              </a:rPr>
              <a:t>bdwt</a:t>
            </a:r>
            <a:r>
              <a:rPr lang="en-IN" dirty="0" smtClean="0">
                <a:solidFill>
                  <a:prstClr val="black"/>
                </a:solidFill>
                <a:latin typeface="Times New Roman" panose="02020603050405020304" pitchFamily="18" charset="0"/>
                <a:cs typeface="Times New Roman" panose="02020603050405020304" pitchFamily="18" charset="0"/>
              </a:rPr>
              <a:t> and 4 mg/kg </a:t>
            </a:r>
            <a:r>
              <a:rPr lang="en-IN" dirty="0" err="1" smtClean="0">
                <a:solidFill>
                  <a:prstClr val="black"/>
                </a:solidFill>
                <a:latin typeface="Times New Roman" panose="02020603050405020304" pitchFamily="18" charset="0"/>
                <a:cs typeface="Times New Roman" panose="02020603050405020304" pitchFamily="18" charset="0"/>
              </a:rPr>
              <a:t>bdwt</a:t>
            </a:r>
            <a:r>
              <a:rPr lang="en-IN" dirty="0" smtClean="0">
                <a:solidFill>
                  <a:prstClr val="black"/>
                </a:solidFill>
                <a:latin typeface="Times New Roman" panose="02020603050405020304" pitchFamily="18" charset="0"/>
                <a:cs typeface="Times New Roman" panose="02020603050405020304" pitchFamily="18" charset="0"/>
              </a:rPr>
              <a:t> )  in comparison to control. Statistical difference was  observed between the groups (p &lt; 0.05). Vertical bars represent mean ± S.D., </a:t>
            </a:r>
            <a:r>
              <a:rPr lang="en-IN" i="1" dirty="0" smtClean="0">
                <a:solidFill>
                  <a:prstClr val="black"/>
                </a:solidFill>
                <a:latin typeface="Times New Roman" panose="02020603050405020304" pitchFamily="18" charset="0"/>
                <a:cs typeface="Times New Roman" panose="02020603050405020304" pitchFamily="18" charset="0"/>
              </a:rPr>
              <a:t>n</a:t>
            </a:r>
            <a:r>
              <a:rPr lang="en-IN" dirty="0" smtClean="0">
                <a:solidFill>
                  <a:prstClr val="black"/>
                </a:solidFill>
                <a:latin typeface="Times New Roman" panose="02020603050405020304" pitchFamily="18" charset="0"/>
                <a:cs typeface="Times New Roman" panose="02020603050405020304" pitchFamily="18" charset="0"/>
              </a:rPr>
              <a:t> = 5</a:t>
            </a:r>
          </a:p>
        </p:txBody>
      </p:sp>
    </p:spTree>
    <p:extLst>
      <p:ext uri="{BB962C8B-B14F-4D97-AF65-F5344CB8AC3E}">
        <p14:creationId xmlns:p14="http://schemas.microsoft.com/office/powerpoint/2010/main" val="314760046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762000" y="365125"/>
            <a:ext cx="7753350" cy="625475"/>
          </a:xfrm>
        </p:spPr>
        <p:txBody>
          <a:bodyPr/>
          <a:lstStyle/>
          <a:p>
            <a:r>
              <a:rPr lang="en-IN" smtClean="0"/>
              <a: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47599043"/>
              </p:ext>
            </p:extLst>
          </p:nvPr>
        </p:nvGraphicFramePr>
        <p:xfrm>
          <a:off x="843366" y="508000"/>
          <a:ext cx="7851215" cy="42926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pPr>
              <a:defRPr/>
            </a:pPr>
            <a:fld id="{1CFA9F93-F9D5-4B03-A6E8-8158A54146C2}" type="slidenum">
              <a:rPr lang="en-US">
                <a:solidFill>
                  <a:prstClr val="black">
                    <a:tint val="75000"/>
                  </a:prstClr>
                </a:solidFill>
              </a:rPr>
              <a:pPr>
                <a:defRPr/>
              </a:pPr>
              <a:t>15</a:t>
            </a:fld>
            <a:endParaRPr lang="en-US">
              <a:solidFill>
                <a:prstClr val="black">
                  <a:tint val="75000"/>
                </a:prstClr>
              </a:solidFill>
            </a:endParaRPr>
          </a:p>
        </p:txBody>
      </p:sp>
      <p:sp>
        <p:nvSpPr>
          <p:cNvPr id="22533" name="TextBox 6"/>
          <p:cNvSpPr txBox="1">
            <a:spLocks noChangeArrowheads="1"/>
          </p:cNvSpPr>
          <p:nvPr/>
        </p:nvSpPr>
        <p:spPr bwMode="auto">
          <a:xfrm>
            <a:off x="685800" y="4800600"/>
            <a:ext cx="7766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a:solidFill>
                  <a:srgbClr val="000000"/>
                </a:solidFill>
                <a:latin typeface="Times New Roman" panose="02020603050405020304" pitchFamily="18" charset="0"/>
                <a:cs typeface="Times New Roman" panose="02020603050405020304" pitchFamily="18" charset="0"/>
              </a:rPr>
              <a:t>Fig 5</a:t>
            </a:r>
            <a:r>
              <a:rPr lang="en-IN" b="1" dirty="0" smtClean="0">
                <a:solidFill>
                  <a:srgbClr val="000000"/>
                </a:solidFill>
                <a:latin typeface="Times New Roman" panose="02020603050405020304" pitchFamily="18" charset="0"/>
                <a:cs typeface="Times New Roman" panose="02020603050405020304" pitchFamily="18" charset="0"/>
              </a:rPr>
              <a:t>: </a:t>
            </a:r>
            <a:r>
              <a:rPr lang="en-IN" dirty="0" smtClean="0">
                <a:solidFill>
                  <a:prstClr val="black"/>
                </a:solidFill>
                <a:latin typeface="Times New Roman" panose="02020603050405020304" pitchFamily="18" charset="0"/>
                <a:cs typeface="Times New Roman" panose="02020603050405020304" pitchFamily="18" charset="0"/>
              </a:rPr>
              <a:t>Serum urea levels of </a:t>
            </a:r>
            <a:r>
              <a:rPr lang="en-IN" dirty="0" err="1" smtClean="0">
                <a:solidFill>
                  <a:prstClr val="black"/>
                </a:solidFill>
                <a:latin typeface="Times New Roman" panose="02020603050405020304" pitchFamily="18" charset="0"/>
                <a:cs typeface="Times New Roman" panose="02020603050405020304" pitchFamily="18" charset="0"/>
              </a:rPr>
              <a:t>uranyl</a:t>
            </a:r>
            <a:r>
              <a:rPr lang="en-IN" dirty="0" smtClean="0">
                <a:solidFill>
                  <a:prstClr val="black"/>
                </a:solidFill>
                <a:latin typeface="Times New Roman" panose="02020603050405020304" pitchFamily="18" charset="0"/>
                <a:cs typeface="Times New Roman" panose="02020603050405020304" pitchFamily="18" charset="0"/>
              </a:rPr>
              <a:t> nitrate treated groups (2 mg/kg </a:t>
            </a:r>
            <a:r>
              <a:rPr lang="en-IN" dirty="0" err="1" smtClean="0">
                <a:solidFill>
                  <a:prstClr val="black"/>
                </a:solidFill>
                <a:latin typeface="Times New Roman" panose="02020603050405020304" pitchFamily="18" charset="0"/>
                <a:cs typeface="Times New Roman" panose="02020603050405020304" pitchFamily="18" charset="0"/>
              </a:rPr>
              <a:t>bdwt</a:t>
            </a:r>
            <a:r>
              <a:rPr lang="en-IN" dirty="0" smtClean="0">
                <a:solidFill>
                  <a:prstClr val="black"/>
                </a:solidFill>
                <a:latin typeface="Times New Roman" panose="02020603050405020304" pitchFamily="18" charset="0"/>
                <a:cs typeface="Times New Roman" panose="02020603050405020304" pitchFamily="18" charset="0"/>
              </a:rPr>
              <a:t> and 4 mg/kg </a:t>
            </a:r>
            <a:r>
              <a:rPr lang="en-IN" dirty="0" err="1" smtClean="0">
                <a:solidFill>
                  <a:prstClr val="black"/>
                </a:solidFill>
                <a:latin typeface="Times New Roman" panose="02020603050405020304" pitchFamily="18" charset="0"/>
                <a:cs typeface="Times New Roman" panose="02020603050405020304" pitchFamily="18" charset="0"/>
              </a:rPr>
              <a:t>bdwt</a:t>
            </a:r>
            <a:r>
              <a:rPr lang="en-IN" dirty="0" smtClean="0">
                <a:solidFill>
                  <a:prstClr val="black"/>
                </a:solidFill>
                <a:latin typeface="Times New Roman" panose="02020603050405020304" pitchFamily="18" charset="0"/>
                <a:cs typeface="Times New Roman" panose="02020603050405020304" pitchFamily="18" charset="0"/>
              </a:rPr>
              <a:t> )  in comparison to control. Statistical difference was  observed between the groups (p &lt; 0.05). Vertical bars represent mean ± S.D., </a:t>
            </a:r>
            <a:r>
              <a:rPr lang="en-IN" i="1" dirty="0" smtClean="0">
                <a:solidFill>
                  <a:prstClr val="black"/>
                </a:solidFill>
                <a:latin typeface="Times New Roman" panose="02020603050405020304" pitchFamily="18" charset="0"/>
                <a:cs typeface="Times New Roman" panose="02020603050405020304" pitchFamily="18" charset="0"/>
              </a:rPr>
              <a:t>n</a:t>
            </a:r>
            <a:r>
              <a:rPr lang="en-IN" dirty="0" smtClean="0">
                <a:solidFill>
                  <a:prstClr val="black"/>
                </a:solidFill>
                <a:latin typeface="Times New Roman" panose="02020603050405020304" pitchFamily="18" charset="0"/>
                <a:cs typeface="Times New Roman" panose="02020603050405020304" pitchFamily="18" charset="0"/>
              </a:rPr>
              <a:t> = 5</a:t>
            </a:r>
          </a:p>
        </p:txBody>
      </p:sp>
    </p:spTree>
    <p:extLst>
      <p:ext uri="{BB962C8B-B14F-4D97-AF65-F5344CB8AC3E}">
        <p14:creationId xmlns:p14="http://schemas.microsoft.com/office/powerpoint/2010/main" val="213262892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77788"/>
            <a:ext cx="7543800" cy="671512"/>
          </a:xfrm>
        </p:spPr>
        <p:txBody>
          <a:bodyPr/>
          <a:lstStyle/>
          <a:p>
            <a:r>
              <a:rPr lang="en-IN" sz="3200" b="1" dirty="0" smtClean="0">
                <a:latin typeface="Trajan Pro" pitchFamily="18" charset="0"/>
                <a:cs typeface="Times New Roman" panose="02020603050405020304" pitchFamily="18" charset="0"/>
              </a:rPr>
              <a:t/>
            </a:r>
            <a:br>
              <a:rPr lang="en-IN" sz="3200" b="1" dirty="0" smtClean="0">
                <a:latin typeface="Trajan Pro" pitchFamily="18" charset="0"/>
                <a:cs typeface="Times New Roman" panose="02020603050405020304" pitchFamily="18" charset="0"/>
              </a:rPr>
            </a:br>
            <a:r>
              <a:rPr lang="en-IN" sz="2000" b="1" dirty="0" smtClean="0">
                <a:solidFill>
                  <a:srgbClr val="C00000"/>
                </a:solidFill>
                <a:latin typeface="Times New Roman" panose="02020603050405020304" pitchFamily="18" charset="0"/>
                <a:cs typeface="Times New Roman" panose="02020603050405020304" pitchFamily="18" charset="0"/>
              </a:rPr>
              <a:t>Figure 6: Histopathology of mice kidney treated with </a:t>
            </a:r>
            <a:r>
              <a:rPr lang="en-IN" sz="2000" b="1" dirty="0" err="1" smtClean="0">
                <a:solidFill>
                  <a:srgbClr val="C00000"/>
                </a:solidFill>
                <a:latin typeface="Times New Roman" panose="02020603050405020304" pitchFamily="18" charset="0"/>
                <a:cs typeface="Times New Roman" panose="02020603050405020304" pitchFamily="18" charset="0"/>
              </a:rPr>
              <a:t>uranyl</a:t>
            </a:r>
            <a:r>
              <a:rPr lang="en-IN" sz="2000" b="1" dirty="0" smtClean="0">
                <a:solidFill>
                  <a:srgbClr val="C00000"/>
                </a:solidFill>
                <a:latin typeface="Times New Roman" panose="02020603050405020304" pitchFamily="18" charset="0"/>
                <a:cs typeface="Times New Roman" panose="02020603050405020304" pitchFamily="18" charset="0"/>
              </a:rPr>
              <a:t> nitrate</a:t>
            </a:r>
            <a:br>
              <a:rPr lang="en-IN" sz="2000" b="1" dirty="0" smtClean="0">
                <a:solidFill>
                  <a:srgbClr val="C00000"/>
                </a:solidFill>
                <a:latin typeface="Times New Roman" panose="02020603050405020304" pitchFamily="18" charset="0"/>
                <a:cs typeface="Times New Roman" panose="02020603050405020304" pitchFamily="18" charset="0"/>
              </a:rPr>
            </a:br>
            <a:endParaRPr lang="en-IN" sz="2000" b="1" dirty="0" smtClean="0">
              <a:solidFill>
                <a:srgbClr val="C000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990600"/>
            <a:ext cx="4081463" cy="2362200"/>
          </a:xfrm>
        </p:spPr>
      </p:pic>
      <p:sp>
        <p:nvSpPr>
          <p:cNvPr id="3" name="Slide Number Placeholder 2"/>
          <p:cNvSpPr>
            <a:spLocks noGrp="1"/>
          </p:cNvSpPr>
          <p:nvPr>
            <p:ph type="sldNum" sz="quarter" idx="12"/>
          </p:nvPr>
        </p:nvSpPr>
        <p:spPr/>
        <p:txBody>
          <a:bodyPr/>
          <a:lstStyle/>
          <a:p>
            <a:pPr>
              <a:defRPr/>
            </a:pPr>
            <a:fld id="{F316F37B-A074-4669-B311-F442B5F2DADB}" type="slidenum">
              <a:rPr lang="en-US">
                <a:solidFill>
                  <a:prstClr val="black">
                    <a:tint val="75000"/>
                  </a:prstClr>
                </a:solidFill>
              </a:rPr>
              <a:pPr>
                <a:defRPr/>
              </a:pPr>
              <a:t>16</a:t>
            </a:fld>
            <a:endParaRPr lang="en-US">
              <a:solidFill>
                <a:prstClr val="black">
                  <a:tint val="75000"/>
                </a:prstClr>
              </a:solidFill>
            </a:endParaRPr>
          </a:p>
        </p:txBody>
      </p:sp>
      <p:pic>
        <p:nvPicPr>
          <p:cNvPr id="6" name="Picture 5" descr="C:\Users\User\Desktop\22   26th ma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8322" y="1009650"/>
            <a:ext cx="3962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extBox 6"/>
          <p:cNvSpPr txBox="1">
            <a:spLocks noChangeArrowheads="1"/>
          </p:cNvSpPr>
          <p:nvPr/>
        </p:nvSpPr>
        <p:spPr bwMode="auto">
          <a:xfrm>
            <a:off x="6457950" y="1524000"/>
            <a:ext cx="1847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rPr>
              <a:t> 1mg/kg 1 day</a:t>
            </a:r>
          </a:p>
        </p:txBody>
      </p:sp>
      <p:pic>
        <p:nvPicPr>
          <p:cNvPr id="9" name="Picture 8" descr="C:\Users\User\Downloads\2015-06-28 20.19.3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409950"/>
            <a:ext cx="4081463"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H:\sangeetha NW D 1\sangita 16.2.15\23 40 x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6913" y="3429000"/>
            <a:ext cx="39624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TextBox 10"/>
          <p:cNvSpPr txBox="1">
            <a:spLocks noChangeArrowheads="1"/>
          </p:cNvSpPr>
          <p:nvPr/>
        </p:nvSpPr>
        <p:spPr bwMode="auto">
          <a:xfrm>
            <a:off x="2628900" y="3869160"/>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rPr>
              <a:t> 2mg/kg 1 day</a:t>
            </a:r>
          </a:p>
        </p:txBody>
      </p:sp>
      <p:sp>
        <p:nvSpPr>
          <p:cNvPr id="25611" name="TextBox 11"/>
          <p:cNvSpPr txBox="1">
            <a:spLocks noChangeArrowheads="1"/>
          </p:cNvSpPr>
          <p:nvPr/>
        </p:nvSpPr>
        <p:spPr bwMode="auto">
          <a:xfrm>
            <a:off x="6457950" y="4114800"/>
            <a:ext cx="1924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rPr>
              <a:t> 4mg/kg 1 day</a:t>
            </a:r>
          </a:p>
        </p:txBody>
      </p:sp>
      <p:sp>
        <p:nvSpPr>
          <p:cNvPr id="25612" name="TextBox 13"/>
          <p:cNvSpPr txBox="1">
            <a:spLocks noChangeArrowheads="1"/>
          </p:cNvSpPr>
          <p:nvPr/>
        </p:nvSpPr>
        <p:spPr bwMode="auto">
          <a:xfrm>
            <a:off x="457200" y="6172200"/>
            <a:ext cx="792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latin typeface="Trajan Pro" pitchFamily="18" charset="0"/>
                <a:cs typeface="Times New Roman" panose="02020603050405020304" pitchFamily="18" charset="0"/>
              </a:rPr>
              <a:t>Cortical region of kidney(H-E 400X)</a:t>
            </a:r>
          </a:p>
        </p:txBody>
      </p:sp>
      <p:sp>
        <p:nvSpPr>
          <p:cNvPr id="2" name="TextBox 1"/>
          <p:cNvSpPr txBox="1"/>
          <p:nvPr/>
        </p:nvSpPr>
        <p:spPr>
          <a:xfrm>
            <a:off x="2895600" y="1524000"/>
            <a:ext cx="1143000" cy="369332"/>
          </a:xfrm>
          <a:prstGeom prst="rect">
            <a:avLst/>
          </a:prstGeom>
          <a:noFill/>
        </p:spPr>
        <p:txBody>
          <a:bodyPr wrap="square" rtlCol="0">
            <a:spAutoFit/>
          </a:bodyPr>
          <a:lstStyle/>
          <a:p>
            <a:pPr eaLnBrk="0" fontAlgn="base" hangingPunct="0">
              <a:spcBef>
                <a:spcPct val="0"/>
              </a:spcBef>
              <a:spcAft>
                <a:spcPct val="0"/>
              </a:spcAft>
            </a:pPr>
            <a:r>
              <a:rPr lang="en-IN" b="1" dirty="0" smtClean="0">
                <a:solidFill>
                  <a:prstClr val="black"/>
                </a:solidFill>
              </a:rPr>
              <a:t>Control</a:t>
            </a:r>
          </a:p>
        </p:txBody>
      </p:sp>
    </p:spTree>
    <p:extLst>
      <p:ext uri="{BB962C8B-B14F-4D97-AF65-F5344CB8AC3E}">
        <p14:creationId xmlns:p14="http://schemas.microsoft.com/office/powerpoint/2010/main" val="374710838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09600" y="330200"/>
            <a:ext cx="8058150" cy="639762"/>
          </a:xfrm>
        </p:spPr>
        <p:txBody>
          <a:bodyPr/>
          <a:lstStyle/>
          <a:p>
            <a:r>
              <a:rPr lang="en-IN" sz="2000" b="1" dirty="0" smtClean="0">
                <a:solidFill>
                  <a:srgbClr val="C00000"/>
                </a:solidFill>
                <a:latin typeface="Times New Roman" panose="02020603050405020304" pitchFamily="18" charset="0"/>
                <a:cs typeface="Times New Roman" panose="02020603050405020304" pitchFamily="18" charset="0"/>
              </a:rPr>
              <a:t>Figure 7: Histopathology of mice kidney treated with </a:t>
            </a:r>
            <a:r>
              <a:rPr lang="en-IN" sz="2000" b="1" dirty="0" err="1">
                <a:solidFill>
                  <a:srgbClr val="C00000"/>
                </a:solidFill>
                <a:latin typeface="Times New Roman" panose="02020603050405020304" pitchFamily="18" charset="0"/>
                <a:cs typeface="Times New Roman" panose="02020603050405020304" pitchFamily="18" charset="0"/>
              </a:rPr>
              <a:t>U</a:t>
            </a:r>
            <a:r>
              <a:rPr lang="en-IN" sz="2000" b="1" dirty="0" err="1" smtClean="0">
                <a:solidFill>
                  <a:srgbClr val="C00000"/>
                </a:solidFill>
                <a:latin typeface="Times New Roman" panose="02020603050405020304" pitchFamily="18" charset="0"/>
                <a:cs typeface="Times New Roman" panose="02020603050405020304" pitchFamily="18" charset="0"/>
              </a:rPr>
              <a:t>ranyl</a:t>
            </a:r>
            <a:r>
              <a:rPr lang="en-IN" sz="2000" b="1" dirty="0" smtClean="0">
                <a:solidFill>
                  <a:srgbClr val="C00000"/>
                </a:solidFill>
                <a:latin typeface="Times New Roman" panose="02020603050405020304" pitchFamily="18" charset="0"/>
                <a:cs typeface="Times New Roman" panose="02020603050405020304" pitchFamily="18" charset="0"/>
              </a:rPr>
              <a:t> nitrate</a:t>
            </a:r>
          </a:p>
        </p:txBody>
      </p:sp>
      <p:pic>
        <p:nvPicPr>
          <p:cNvPr id="26627"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252538"/>
            <a:ext cx="3810000" cy="2590800"/>
          </a:xfrm>
        </p:spPr>
      </p:pic>
      <p:sp>
        <p:nvSpPr>
          <p:cNvPr id="3" name="Slide Number Placeholder 2"/>
          <p:cNvSpPr>
            <a:spLocks noGrp="1"/>
          </p:cNvSpPr>
          <p:nvPr>
            <p:ph type="sldNum" sz="quarter" idx="12"/>
          </p:nvPr>
        </p:nvSpPr>
        <p:spPr/>
        <p:txBody>
          <a:bodyPr/>
          <a:lstStyle/>
          <a:p>
            <a:pPr>
              <a:defRPr/>
            </a:pPr>
            <a:fld id="{95A9AB7D-2C23-43E2-8D57-EDF4A246D52D}" type="slidenum">
              <a:rPr lang="en-US">
                <a:solidFill>
                  <a:prstClr val="black">
                    <a:tint val="75000"/>
                  </a:prstClr>
                </a:solidFill>
              </a:rPr>
              <a:pPr>
                <a:defRPr/>
              </a:pPr>
              <a:t>17</a:t>
            </a:fld>
            <a:endParaRPr lang="en-US">
              <a:solidFill>
                <a:prstClr val="black">
                  <a:tint val="75000"/>
                </a:prstClr>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1266754"/>
            <a:ext cx="3733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870325"/>
            <a:ext cx="38100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Arrow Connector 17"/>
          <p:cNvCxnSpPr/>
          <p:nvPr/>
        </p:nvCxnSpPr>
        <p:spPr>
          <a:xfrm flipH="1">
            <a:off x="5526202" y="2527748"/>
            <a:ext cx="293688" cy="2794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2112963" y="4643438"/>
            <a:ext cx="285750" cy="314325"/>
          </a:xfrm>
          <a:prstGeom prst="straightConnector1">
            <a:avLst/>
          </a:prstGeom>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634" name="TextBox 26"/>
          <p:cNvSpPr txBox="1">
            <a:spLocks noChangeArrowheads="1"/>
          </p:cNvSpPr>
          <p:nvPr/>
        </p:nvSpPr>
        <p:spPr bwMode="auto">
          <a:xfrm>
            <a:off x="609600" y="6446838"/>
            <a:ext cx="838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sz="1400" b="1" smtClean="0">
                <a:solidFill>
                  <a:prstClr val="black"/>
                </a:solidFill>
                <a:latin typeface="Trajan Pro" pitchFamily="18" charset="0"/>
              </a:rPr>
              <a:t>Cortex region of kidney.  Arrows indicates the casts in tubular lumen</a:t>
            </a:r>
          </a:p>
        </p:txBody>
      </p:sp>
      <p:sp>
        <p:nvSpPr>
          <p:cNvPr id="26635" name="TextBox 28"/>
          <p:cNvSpPr txBox="1">
            <a:spLocks noChangeArrowheads="1"/>
          </p:cNvSpPr>
          <p:nvPr/>
        </p:nvSpPr>
        <p:spPr bwMode="auto">
          <a:xfrm>
            <a:off x="914400" y="1619250"/>
            <a:ext cx="1395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smtClean="0">
                <a:solidFill>
                  <a:prstClr val="black"/>
                </a:solidFill>
              </a:rPr>
              <a:t>2mg,3 days</a:t>
            </a:r>
          </a:p>
        </p:txBody>
      </p:sp>
      <p:sp>
        <p:nvSpPr>
          <p:cNvPr id="26636" name="TextBox 31"/>
          <p:cNvSpPr txBox="1">
            <a:spLocks noChangeArrowheads="1"/>
          </p:cNvSpPr>
          <p:nvPr/>
        </p:nvSpPr>
        <p:spPr bwMode="auto">
          <a:xfrm>
            <a:off x="6487236" y="1813008"/>
            <a:ext cx="1381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rPr>
              <a:t>4mg 3 days</a:t>
            </a:r>
          </a:p>
        </p:txBody>
      </p:sp>
      <p:sp>
        <p:nvSpPr>
          <p:cNvPr id="26637" name="TextBox 33"/>
          <p:cNvSpPr txBox="1">
            <a:spLocks noChangeArrowheads="1"/>
          </p:cNvSpPr>
          <p:nvPr/>
        </p:nvSpPr>
        <p:spPr bwMode="auto">
          <a:xfrm>
            <a:off x="2667000" y="3940175"/>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b="1" dirty="0" smtClean="0">
                <a:solidFill>
                  <a:prstClr val="black"/>
                </a:solidFill>
                <a:latin typeface="Times New Roman" panose="02020603050405020304" pitchFamily="18" charset="0"/>
                <a:cs typeface="Times New Roman" panose="02020603050405020304" pitchFamily="18" charset="0"/>
              </a:rPr>
              <a:t>4mg 5 days</a:t>
            </a:r>
          </a:p>
        </p:txBody>
      </p:sp>
      <p:sp>
        <p:nvSpPr>
          <p:cNvPr id="4" name="TextBox 3"/>
          <p:cNvSpPr txBox="1"/>
          <p:nvPr/>
        </p:nvSpPr>
        <p:spPr>
          <a:xfrm>
            <a:off x="2667000" y="1524556"/>
            <a:ext cx="1600200" cy="369332"/>
          </a:xfrm>
          <a:prstGeom prst="rect">
            <a:avLst/>
          </a:prstGeom>
          <a:noFill/>
        </p:spPr>
        <p:txBody>
          <a:bodyPr wrap="square" rtlCol="0">
            <a:spAutoFit/>
          </a:bodyPr>
          <a:lstStyle/>
          <a:p>
            <a:pPr eaLnBrk="0" fontAlgn="base" hangingPunct="0">
              <a:spcBef>
                <a:spcPct val="0"/>
              </a:spcBef>
              <a:spcAft>
                <a:spcPct val="0"/>
              </a:spcAft>
            </a:pPr>
            <a:r>
              <a:rPr lang="en-IN" b="1" dirty="0" smtClean="0">
                <a:solidFill>
                  <a:prstClr val="black"/>
                </a:solidFill>
              </a:rPr>
              <a:t>2mg 3 days</a:t>
            </a:r>
          </a:p>
        </p:txBody>
      </p:sp>
      <p:cxnSp>
        <p:nvCxnSpPr>
          <p:cNvPr id="9" name="Straight Arrow Connector 8"/>
          <p:cNvCxnSpPr/>
          <p:nvPr/>
        </p:nvCxnSpPr>
        <p:spPr>
          <a:xfrm flipH="1">
            <a:off x="2819400" y="2216389"/>
            <a:ext cx="324000" cy="31135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 name="AutoShape 2" descr="Displaying 26 2mg 5 days.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4" descr="Displaying 26 2mg 5 days.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cxnSp>
        <p:nvCxnSpPr>
          <p:cNvPr id="12" name="Straight Arrow Connector 11"/>
          <p:cNvCxnSpPr/>
          <p:nvPr/>
        </p:nvCxnSpPr>
        <p:spPr>
          <a:xfrm flipH="1">
            <a:off x="4590258" y="4643438"/>
            <a:ext cx="210342" cy="23574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Rectangle 10"/>
          <p:cNvSpPr/>
          <p:nvPr/>
        </p:nvSpPr>
        <p:spPr>
          <a:xfrm>
            <a:off x="6487236" y="4076676"/>
            <a:ext cx="1287532" cy="369332"/>
          </a:xfrm>
          <a:prstGeom prst="rect">
            <a:avLst/>
          </a:prstGeom>
        </p:spPr>
        <p:txBody>
          <a:bodyPr wrap="none">
            <a:spAutoFit/>
          </a:bodyPr>
          <a:lstStyle/>
          <a:p>
            <a:pPr fontAlgn="base">
              <a:spcBef>
                <a:spcPct val="0"/>
              </a:spcBef>
              <a:spcAft>
                <a:spcPct val="0"/>
              </a:spcAft>
            </a:pPr>
            <a:r>
              <a:rPr lang="en-IN" b="1" dirty="0" smtClean="0">
                <a:solidFill>
                  <a:prstClr val="black"/>
                </a:solidFill>
                <a:latin typeface="Times New Roman" panose="02020603050405020304" pitchFamily="18" charset="0"/>
                <a:cs typeface="Times New Roman" panose="02020603050405020304" pitchFamily="18" charset="0"/>
              </a:rPr>
              <a:t>2mg </a:t>
            </a:r>
            <a:r>
              <a:rPr lang="en-IN" b="1" dirty="0">
                <a:solidFill>
                  <a:prstClr val="black"/>
                </a:solidFill>
                <a:latin typeface="Times New Roman" panose="02020603050405020304" pitchFamily="18" charset="0"/>
                <a:cs typeface="Times New Roman" panose="02020603050405020304" pitchFamily="18" charset="0"/>
              </a:rPr>
              <a:t>5 days</a:t>
            </a:r>
          </a:p>
        </p:txBody>
      </p:sp>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4350" y="3903040"/>
            <a:ext cx="3733800" cy="2420594"/>
          </a:xfrm>
          <a:prstGeom prst="rect">
            <a:avLst/>
          </a:prstGeom>
        </p:spPr>
      </p:pic>
      <p:pic>
        <p:nvPicPr>
          <p:cNvPr id="15" name="Picture 14"/>
          <p:cNvPicPr>
            <a:picLocks noChangeAspect="1"/>
          </p:cNvPicPr>
          <p:nvPr/>
        </p:nvPicPr>
        <p:blipFill>
          <a:blip r:embed="rId6"/>
          <a:stretch>
            <a:fillRect/>
          </a:stretch>
        </p:blipFill>
        <p:spPr>
          <a:xfrm>
            <a:off x="5447571" y="5113337"/>
            <a:ext cx="432854" cy="463336"/>
          </a:xfrm>
          <a:prstGeom prst="rect">
            <a:avLst/>
          </a:prstGeom>
        </p:spPr>
      </p:pic>
      <p:sp>
        <p:nvSpPr>
          <p:cNvPr id="16" name="Rectangle 15"/>
          <p:cNvSpPr/>
          <p:nvPr/>
        </p:nvSpPr>
        <p:spPr>
          <a:xfrm>
            <a:off x="6524483" y="4103026"/>
            <a:ext cx="1287532" cy="369332"/>
          </a:xfrm>
          <a:prstGeom prst="rect">
            <a:avLst/>
          </a:prstGeom>
        </p:spPr>
        <p:txBody>
          <a:bodyPr wrap="none">
            <a:spAutoFit/>
          </a:bodyPr>
          <a:lstStyle/>
          <a:p>
            <a:pPr lvl="0" fontAlgn="base">
              <a:spcBef>
                <a:spcPct val="0"/>
              </a:spcBef>
              <a:spcAft>
                <a:spcPct val="0"/>
              </a:spcAft>
            </a:pPr>
            <a:r>
              <a:rPr lang="en-IN" b="1" dirty="0" smtClean="0">
                <a:solidFill>
                  <a:prstClr val="black"/>
                </a:solidFill>
                <a:latin typeface="Times New Roman" panose="02020603050405020304" pitchFamily="18" charset="0"/>
                <a:cs typeface="Times New Roman" panose="02020603050405020304" pitchFamily="18" charset="0"/>
              </a:rPr>
              <a:t>2mg </a:t>
            </a:r>
            <a:r>
              <a:rPr lang="en-IN" b="1" dirty="0">
                <a:solidFill>
                  <a:prstClr val="black"/>
                </a:solidFill>
                <a:latin typeface="Times New Roman" panose="02020603050405020304" pitchFamily="18" charset="0"/>
                <a:cs typeface="Times New Roman" panose="02020603050405020304" pitchFamily="18" charset="0"/>
              </a:rPr>
              <a:t>5 days</a:t>
            </a:r>
          </a:p>
        </p:txBody>
      </p:sp>
    </p:spTree>
    <p:extLst>
      <p:ext uri="{BB962C8B-B14F-4D97-AF65-F5344CB8AC3E}">
        <p14:creationId xmlns:p14="http://schemas.microsoft.com/office/powerpoint/2010/main" val="395006467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658814"/>
            <a:ext cx="8229600" cy="788986"/>
          </a:xfrm>
        </p:spPr>
        <p:txBody>
          <a:bodyPr/>
          <a:lstStyle/>
          <a:p>
            <a:r>
              <a:rPr lang="en-IN" sz="2000" b="1" dirty="0" smtClean="0">
                <a:solidFill>
                  <a:srgbClr val="C00000"/>
                </a:solidFill>
                <a:latin typeface="Times New Roman" panose="02020603050405020304" pitchFamily="18" charset="0"/>
                <a:cs typeface="Times New Roman" panose="02020603050405020304" pitchFamily="18" charset="0"/>
              </a:rPr>
              <a:t>Figure 8: Histopathology of mice kidney treated with </a:t>
            </a:r>
            <a:r>
              <a:rPr lang="en-IN" sz="2000" b="1" dirty="0" err="1" smtClean="0">
                <a:solidFill>
                  <a:srgbClr val="C00000"/>
                </a:solidFill>
                <a:latin typeface="Times New Roman" panose="02020603050405020304" pitchFamily="18" charset="0"/>
                <a:cs typeface="Times New Roman" panose="02020603050405020304" pitchFamily="18" charset="0"/>
              </a:rPr>
              <a:t>Uranyl</a:t>
            </a:r>
            <a:r>
              <a:rPr lang="en-IN" sz="2000" b="1" dirty="0" smtClean="0">
                <a:solidFill>
                  <a:srgbClr val="C00000"/>
                </a:solidFill>
                <a:latin typeface="Times New Roman" panose="02020603050405020304" pitchFamily="18" charset="0"/>
                <a:cs typeface="Times New Roman" panose="02020603050405020304" pitchFamily="18" charset="0"/>
              </a:rPr>
              <a:t> nitrate</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2565" y="1736725"/>
            <a:ext cx="3714750" cy="2262187"/>
          </a:xfrm>
        </p:spPr>
      </p:pic>
      <p:sp>
        <p:nvSpPr>
          <p:cNvPr id="4" name="Slide Number Placeholder 3"/>
          <p:cNvSpPr>
            <a:spLocks noGrp="1"/>
          </p:cNvSpPr>
          <p:nvPr>
            <p:ph type="sldNum" sz="quarter" idx="12"/>
          </p:nvPr>
        </p:nvSpPr>
        <p:spPr/>
        <p:txBody>
          <a:bodyPr/>
          <a:lstStyle/>
          <a:p>
            <a:pPr>
              <a:defRPr/>
            </a:pPr>
            <a:fld id="{D8A0AE1B-CBA5-4425-BDAE-820F473ECA6D}" type="slidenum">
              <a:rPr lang="en-US">
                <a:solidFill>
                  <a:prstClr val="black">
                    <a:tint val="75000"/>
                  </a:prstClr>
                </a:solidFill>
              </a:rPr>
              <a:pPr>
                <a:defRPr/>
              </a:pPr>
              <a:t>18</a:t>
            </a:fld>
            <a:endParaRPr lang="en-US" dirty="0">
              <a:solidFill>
                <a:prstClr val="black">
                  <a:tint val="75000"/>
                </a:prstClr>
              </a:solidFill>
            </a:endParaRPr>
          </a:p>
        </p:txBody>
      </p:sp>
      <p:pic>
        <p:nvPicPr>
          <p:cNvPr id="8" name="Content Placeholder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736725"/>
            <a:ext cx="3657600"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C:\Users\User\Desktop\28 nh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027488"/>
            <a:ext cx="3657600"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Box 9"/>
          <p:cNvSpPr txBox="1">
            <a:spLocks noChangeArrowheads="1"/>
          </p:cNvSpPr>
          <p:nvPr/>
        </p:nvSpPr>
        <p:spPr bwMode="auto">
          <a:xfrm>
            <a:off x="3007057" y="2039779"/>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dirty="0" smtClean="0">
                <a:solidFill>
                  <a:prstClr val="black"/>
                </a:solidFill>
              </a:rPr>
              <a:t>2mg 14 days</a:t>
            </a:r>
          </a:p>
        </p:txBody>
      </p:sp>
      <p:sp>
        <p:nvSpPr>
          <p:cNvPr id="27656" name="TextBox 11"/>
          <p:cNvSpPr txBox="1">
            <a:spLocks noChangeArrowheads="1"/>
          </p:cNvSpPr>
          <p:nvPr/>
        </p:nvSpPr>
        <p:spPr bwMode="auto">
          <a:xfrm>
            <a:off x="6492274" y="2006497"/>
            <a:ext cx="1543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dirty="0" smtClean="0">
                <a:solidFill>
                  <a:prstClr val="black"/>
                </a:solidFill>
              </a:rPr>
              <a:t>4mg 14 days</a:t>
            </a:r>
          </a:p>
        </p:txBody>
      </p:sp>
      <p:sp>
        <p:nvSpPr>
          <p:cNvPr id="27657" name="TextBox 12"/>
          <p:cNvSpPr txBox="1">
            <a:spLocks noChangeArrowheads="1"/>
          </p:cNvSpPr>
          <p:nvPr/>
        </p:nvSpPr>
        <p:spPr bwMode="auto">
          <a:xfrm>
            <a:off x="6482686" y="4285397"/>
            <a:ext cx="1518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dirty="0" smtClean="0">
                <a:solidFill>
                  <a:prstClr val="black"/>
                </a:solidFill>
              </a:rPr>
              <a:t>4mg 28 days </a:t>
            </a:r>
          </a:p>
        </p:txBody>
      </p:sp>
      <p:sp>
        <p:nvSpPr>
          <p:cNvPr id="27658" name="TextBox 13"/>
          <p:cNvSpPr txBox="1">
            <a:spLocks noChangeArrowheads="1"/>
          </p:cNvSpPr>
          <p:nvPr/>
        </p:nvSpPr>
        <p:spPr bwMode="auto">
          <a:xfrm>
            <a:off x="1066800" y="6356350"/>
            <a:ext cx="6781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en-IN" sz="1400" b="1" dirty="0" smtClean="0">
                <a:solidFill>
                  <a:prstClr val="black"/>
                </a:solidFill>
                <a:latin typeface="Times New Roman" panose="02020603050405020304" pitchFamily="18" charset="0"/>
                <a:cs typeface="Times New Roman" panose="02020603050405020304" pitchFamily="18" charset="0"/>
              </a:rPr>
              <a:t>Cortex region of kidney. Arrow indicates damage in proximal convoluted tubule </a:t>
            </a:r>
          </a:p>
        </p:txBody>
      </p:sp>
      <p:cxnSp>
        <p:nvCxnSpPr>
          <p:cNvPr id="3" name="Straight Arrow Connector 2"/>
          <p:cNvCxnSpPr/>
          <p:nvPr/>
        </p:nvCxnSpPr>
        <p:spPr>
          <a:xfrm flipH="1">
            <a:off x="5334000" y="3587841"/>
            <a:ext cx="349903" cy="2607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066800" y="4395787"/>
            <a:ext cx="2133600" cy="369332"/>
          </a:xfrm>
          <a:prstGeom prst="rect">
            <a:avLst/>
          </a:prstGeom>
          <a:noFill/>
        </p:spPr>
        <p:txBody>
          <a:bodyPr wrap="square" rtlCol="0">
            <a:spAutoFit/>
          </a:bodyPr>
          <a:lstStyle/>
          <a:p>
            <a:r>
              <a:rPr lang="en-IN" dirty="0" smtClean="0"/>
              <a:t>2mg 28 days</a:t>
            </a:r>
            <a:endParaRPr lang="en-IN"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275" y="4027488"/>
            <a:ext cx="3714750" cy="2241550"/>
          </a:xfrm>
          <a:prstGeom prst="rect">
            <a:avLst/>
          </a:prstGeom>
        </p:spPr>
      </p:pic>
      <p:sp>
        <p:nvSpPr>
          <p:cNvPr id="14" name="Rectangle 13"/>
          <p:cNvSpPr/>
          <p:nvPr/>
        </p:nvSpPr>
        <p:spPr>
          <a:xfrm>
            <a:off x="2957322" y="4200548"/>
            <a:ext cx="1354858" cy="369332"/>
          </a:xfrm>
          <a:prstGeom prst="rect">
            <a:avLst/>
          </a:prstGeom>
        </p:spPr>
        <p:txBody>
          <a:bodyPr wrap="none">
            <a:spAutoFit/>
          </a:bodyPr>
          <a:lstStyle/>
          <a:p>
            <a:r>
              <a:rPr lang="en-IN" dirty="0" smtClean="0">
                <a:solidFill>
                  <a:prstClr val="black"/>
                </a:solidFill>
              </a:rPr>
              <a:t>2mg </a:t>
            </a:r>
            <a:r>
              <a:rPr lang="en-IN" dirty="0">
                <a:solidFill>
                  <a:prstClr val="black"/>
                </a:solidFill>
              </a:rPr>
              <a:t>28 </a:t>
            </a:r>
            <a:r>
              <a:rPr lang="en-IN" dirty="0" smtClean="0">
                <a:solidFill>
                  <a:prstClr val="black"/>
                </a:solidFill>
              </a:rPr>
              <a:t>days</a:t>
            </a:r>
            <a:endParaRPr lang="en-IN" dirty="0"/>
          </a:p>
        </p:txBody>
      </p:sp>
    </p:spTree>
    <p:extLst>
      <p:ext uri="{BB962C8B-B14F-4D97-AF65-F5344CB8AC3E}">
        <p14:creationId xmlns:p14="http://schemas.microsoft.com/office/powerpoint/2010/main" val="146706673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par>
                                <p:cTn id="11" presetID="6"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381000"/>
            <a:ext cx="7467600" cy="685800"/>
          </a:xfrm>
        </p:spPr>
        <p:txBody>
          <a:bodyPr/>
          <a:lstStyle/>
          <a:p>
            <a:r>
              <a:rPr lang="en-US" sz="2800" b="1" dirty="0" smtClean="0">
                <a:solidFill>
                  <a:srgbClr val="002060"/>
                </a:solidFill>
                <a:latin typeface="Trajan Pro" pitchFamily="18" charset="0"/>
                <a:cs typeface="Times New Roman" panose="02020603050405020304" pitchFamily="18" charset="0"/>
              </a:rPr>
              <a:t> </a:t>
            </a:r>
            <a:r>
              <a:rPr lang="en-US" sz="2800" b="1" dirty="0" smtClean="0">
                <a:solidFill>
                  <a:srgbClr val="C00000"/>
                </a:solidFill>
                <a:latin typeface="Times New Roman" panose="02020603050405020304" pitchFamily="18" charset="0"/>
                <a:cs typeface="Times New Roman" panose="02020603050405020304" pitchFamily="18" charset="0"/>
              </a:rPr>
              <a:t>Conclusions</a:t>
            </a:r>
          </a:p>
        </p:txBody>
      </p:sp>
      <p:sp>
        <p:nvSpPr>
          <p:cNvPr id="28675" name="Content Placeholder 2"/>
          <p:cNvSpPr>
            <a:spLocks noGrp="1"/>
          </p:cNvSpPr>
          <p:nvPr>
            <p:ph idx="1"/>
          </p:nvPr>
        </p:nvSpPr>
        <p:spPr bwMode="auto">
          <a:xfrm>
            <a:off x="304800" y="1066800"/>
            <a:ext cx="8382000" cy="5654675"/>
          </a:xfrm>
        </p:spPr>
        <p:txBody>
          <a:bodyPr wrap="square" numCol="1" anchor="t" anchorCtr="0" compatLnSpc="1">
            <a:prstTxWarp prst="textNoShape">
              <a:avLst/>
            </a:prstTxWarp>
            <a:normAutofit/>
          </a:bodyPr>
          <a:lstStyle/>
          <a:p>
            <a:pPr>
              <a:lnSpc>
                <a:spcPct val="200000"/>
              </a:lnSpc>
            </a:pPr>
            <a:r>
              <a:rPr lang="en-US" sz="1800" dirty="0" smtClean="0">
                <a:solidFill>
                  <a:srgbClr val="000000"/>
                </a:solidFill>
                <a:latin typeface="Times New Roman" panose="02020603050405020304" pitchFamily="18" charset="0"/>
                <a:cs typeface="Times New Roman" panose="02020603050405020304" pitchFamily="18" charset="0"/>
              </a:rPr>
              <a:t>Pathological alternations in kidney cells  and elevated levels of serum creatinine and urea was shown at a dose of 4 mg/kg (</a:t>
            </a:r>
            <a:r>
              <a:rPr lang="en-US" sz="1800" dirty="0" err="1" smtClean="0">
                <a:solidFill>
                  <a:srgbClr val="000000"/>
                </a:solidFill>
                <a:latin typeface="Times New Roman" panose="02020603050405020304" pitchFamily="18" charset="0"/>
                <a:cs typeface="Times New Roman" panose="02020603050405020304" pitchFamily="18" charset="0"/>
              </a:rPr>
              <a:t>ip</a:t>
            </a:r>
            <a:r>
              <a:rPr lang="en-US" sz="1800" dirty="0" smtClean="0">
                <a:solidFill>
                  <a:srgbClr val="000000"/>
                </a:solidFill>
                <a:latin typeface="Times New Roman" panose="02020603050405020304" pitchFamily="18" charset="0"/>
                <a:cs typeface="Times New Roman" panose="02020603050405020304" pitchFamily="18" charset="0"/>
              </a:rPr>
              <a:t>)after 3 and 5 days of </a:t>
            </a:r>
            <a:r>
              <a:rPr lang="en-US" sz="1800" dirty="0" err="1" smtClean="0">
                <a:solidFill>
                  <a:srgbClr val="000000"/>
                </a:solidFill>
                <a:latin typeface="Times New Roman" panose="02020603050405020304" pitchFamily="18" charset="0"/>
                <a:cs typeface="Times New Roman" panose="02020603050405020304" pitchFamily="18" charset="0"/>
              </a:rPr>
              <a:t>uranyl</a:t>
            </a:r>
            <a:r>
              <a:rPr lang="en-US" sz="1800" dirty="0" smtClean="0">
                <a:solidFill>
                  <a:srgbClr val="000000"/>
                </a:solidFill>
                <a:latin typeface="Times New Roman" panose="02020603050405020304" pitchFamily="18" charset="0"/>
                <a:cs typeface="Times New Roman" panose="02020603050405020304" pitchFamily="18" charset="0"/>
              </a:rPr>
              <a:t> nitrate</a:t>
            </a:r>
          </a:p>
          <a:p>
            <a:pPr>
              <a:lnSpc>
                <a:spcPct val="200000"/>
              </a:lnSpc>
            </a:pPr>
            <a:r>
              <a:rPr lang="en-US" sz="1800" dirty="0" smtClean="0">
                <a:latin typeface="Times New Roman" panose="02020603050405020304" pitchFamily="18" charset="0"/>
                <a:cs typeface="Times New Roman" panose="02020603050405020304" pitchFamily="18" charset="0"/>
              </a:rPr>
              <a:t> Completed recovery was showed after 14 days in mice treated with 2 mg/kg </a:t>
            </a:r>
            <a:r>
              <a:rPr lang="en-US" sz="1800" dirty="0" err="1" smtClean="0">
                <a:latin typeface="Times New Roman" panose="02020603050405020304" pitchFamily="18" charset="0"/>
                <a:cs typeface="Times New Roman" panose="02020603050405020304" pitchFamily="18" charset="0"/>
              </a:rPr>
              <a:t>bdwt</a:t>
            </a:r>
            <a:r>
              <a:rPr lang="en-US" sz="1800" dirty="0" smtClean="0">
                <a:latin typeface="Times New Roman" panose="02020603050405020304" pitchFamily="18" charset="0"/>
                <a:cs typeface="Times New Roman" panose="02020603050405020304" pitchFamily="18" charset="0"/>
              </a:rPr>
              <a:t> of </a:t>
            </a:r>
            <a:r>
              <a:rPr lang="en-US" sz="1800" dirty="0" err="1" smtClean="0">
                <a:latin typeface="Times New Roman" panose="02020603050405020304" pitchFamily="18" charset="0"/>
                <a:cs typeface="Times New Roman" panose="02020603050405020304" pitchFamily="18" charset="0"/>
              </a:rPr>
              <a:t>uranyl</a:t>
            </a:r>
            <a:r>
              <a:rPr lang="en-US" sz="1800" dirty="0" smtClean="0">
                <a:latin typeface="Times New Roman" panose="02020603050405020304" pitchFamily="18" charset="0"/>
                <a:cs typeface="Times New Roman" panose="02020603050405020304" pitchFamily="18" charset="0"/>
              </a:rPr>
              <a:t> nitrate</a:t>
            </a:r>
          </a:p>
          <a:p>
            <a:pPr>
              <a:lnSpc>
                <a:spcPct val="200000"/>
              </a:lnSpc>
            </a:pPr>
            <a:r>
              <a:rPr lang="en-US" sz="1800" dirty="0" smtClean="0">
                <a:latin typeface="Times New Roman" panose="02020603050405020304" pitchFamily="18" charset="0"/>
                <a:cs typeface="Times New Roman" panose="02020603050405020304" pitchFamily="18" charset="0"/>
              </a:rPr>
              <a:t>Mice treated with 4mg/kg  </a:t>
            </a:r>
            <a:r>
              <a:rPr lang="en-US" sz="1800" dirty="0" err="1" smtClean="0">
                <a:latin typeface="Times New Roman" panose="02020603050405020304" pitchFamily="18" charset="0"/>
                <a:cs typeface="Times New Roman" panose="02020603050405020304" pitchFamily="18" charset="0"/>
              </a:rPr>
              <a:t>Uranyl</a:t>
            </a:r>
            <a:r>
              <a:rPr lang="en-US" sz="1800" dirty="0" smtClean="0">
                <a:latin typeface="Times New Roman" panose="02020603050405020304" pitchFamily="18" charset="0"/>
                <a:cs typeface="Times New Roman" panose="02020603050405020304" pitchFamily="18" charset="0"/>
              </a:rPr>
              <a:t> nitrate showed almost recovery after 28</a:t>
            </a:r>
            <a:r>
              <a:rPr lang="en-US" sz="1800" baseline="300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days </a:t>
            </a:r>
          </a:p>
          <a:p>
            <a:pPr>
              <a:lnSpc>
                <a:spcPct val="200000"/>
              </a:lnSpc>
            </a:pPr>
            <a:r>
              <a:rPr lang="en-US" sz="1800" dirty="0" smtClean="0">
                <a:latin typeface="Times New Roman" panose="02020603050405020304" pitchFamily="18" charset="0"/>
                <a:cs typeface="Times New Roman" panose="02020603050405020304" pitchFamily="18" charset="0"/>
              </a:rPr>
              <a:t>A dose of 4 mg/kg after 3 days to induce maximum nephrotoxicity in mice  with respect to both biochemical and histopathological analysis.</a:t>
            </a:r>
          </a:p>
          <a:p>
            <a:pPr>
              <a:lnSpc>
                <a:spcPct val="200000"/>
              </a:lnSpc>
            </a:pPr>
            <a:r>
              <a:rPr lang="en-US" sz="1800" dirty="0" smtClean="0">
                <a:latin typeface="Times New Roman" panose="02020603050405020304" pitchFamily="18" charset="0"/>
                <a:cs typeface="Times New Roman" panose="02020603050405020304" pitchFamily="18" charset="0"/>
              </a:rPr>
              <a:t>Dose and time depended increase in toxicity  and recovery was showed in animals treated with </a:t>
            </a:r>
            <a:r>
              <a:rPr lang="en-US" sz="1800" dirty="0" err="1" smtClean="0">
                <a:latin typeface="Times New Roman" panose="02020603050405020304" pitchFamily="18" charset="0"/>
                <a:cs typeface="Times New Roman" panose="02020603050405020304" pitchFamily="18" charset="0"/>
              </a:rPr>
              <a:t>uranyl</a:t>
            </a:r>
            <a:r>
              <a:rPr lang="en-US" sz="1800" dirty="0" smtClean="0">
                <a:latin typeface="Times New Roman" panose="02020603050405020304" pitchFamily="18" charset="0"/>
                <a:cs typeface="Times New Roman" panose="02020603050405020304" pitchFamily="18" charset="0"/>
              </a:rPr>
              <a:t> nitrate </a:t>
            </a:r>
          </a:p>
        </p:txBody>
      </p:sp>
      <p:sp>
        <p:nvSpPr>
          <p:cNvPr id="4" name="Slide Number Placeholder 3"/>
          <p:cNvSpPr>
            <a:spLocks noGrp="1"/>
          </p:cNvSpPr>
          <p:nvPr>
            <p:ph type="sldNum" sz="quarter" idx="12"/>
          </p:nvPr>
        </p:nvSpPr>
        <p:spPr/>
        <p:txBody>
          <a:bodyPr/>
          <a:lstStyle/>
          <a:p>
            <a:pPr>
              <a:defRPr/>
            </a:pPr>
            <a:fld id="{10FFB668-69F8-4A8C-A8F6-E3F294C2545B}" type="slidenum">
              <a:rPr lang="en-US">
                <a:solidFill>
                  <a:prstClr val="black">
                    <a:tint val="75000"/>
                  </a:prstClr>
                </a:solidFill>
              </a:rPr>
              <a:pPr>
                <a:defRPr/>
              </a:pPr>
              <a:t>19</a:t>
            </a:fld>
            <a:endParaRPr lang="en-US">
              <a:solidFill>
                <a:prstClr val="black">
                  <a:tint val="75000"/>
                </a:prstClr>
              </a:solidFill>
            </a:endParaRPr>
          </a:p>
        </p:txBody>
      </p:sp>
    </p:spTree>
    <p:extLst>
      <p:ext uri="{BB962C8B-B14F-4D97-AF65-F5344CB8AC3E}">
        <p14:creationId xmlns:p14="http://schemas.microsoft.com/office/powerpoint/2010/main" val="278129828"/>
      </p:ext>
    </p:extLst>
  </p:cSld>
  <p:clrMapOvr>
    <a:masterClrMapping/>
  </p:clrMapOvr>
  <p:transition spd="slow">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52400" y="228600"/>
            <a:ext cx="7467600" cy="625475"/>
          </a:xfrm>
        </p:spPr>
        <p:txBody>
          <a:bodyPr/>
          <a:lstStyle/>
          <a:p>
            <a:r>
              <a:rPr lang="en-US" sz="2800" b="1" dirty="0" smtClean="0">
                <a:solidFill>
                  <a:srgbClr val="C00000"/>
                </a:solidFill>
                <a:latin typeface="Trajan Pro" pitchFamily="18" charset="0"/>
                <a:cs typeface="Times New Roman" panose="02020603050405020304" pitchFamily="18" charset="0"/>
              </a:rPr>
              <a:t>References…</a:t>
            </a:r>
          </a:p>
        </p:txBody>
      </p:sp>
      <p:sp>
        <p:nvSpPr>
          <p:cNvPr id="3" name="Content Placeholder 2"/>
          <p:cNvSpPr>
            <a:spLocks noGrp="1"/>
          </p:cNvSpPr>
          <p:nvPr>
            <p:ph idx="1"/>
          </p:nvPr>
        </p:nvSpPr>
        <p:spPr>
          <a:xfrm>
            <a:off x="152400" y="990600"/>
            <a:ext cx="8686800" cy="6096000"/>
          </a:xfrm>
        </p:spPr>
        <p:txBody>
          <a:bodyPr>
            <a:normAutofit fontScale="25000" lnSpcReduction="20000"/>
          </a:bodyPr>
          <a:lstStyle/>
          <a:p>
            <a:pPr marL="36576" indent="0" fontAlgn="auto">
              <a:lnSpc>
                <a:spcPct val="220000"/>
              </a:lnSpc>
              <a:spcAft>
                <a:spcPts val="0"/>
              </a:spcAft>
              <a:buFont typeface="Arial" panose="020B0604020202020204" pitchFamily="34" charset="0"/>
              <a:buNone/>
              <a:defRPr/>
            </a:pPr>
            <a:r>
              <a:rPr lang="en-US" sz="6400" dirty="0" smtClean="0">
                <a:latin typeface="Times New Roman" pitchFamily="18" charset="0"/>
                <a:cs typeface="Times New Roman" pitchFamily="18" charset="0"/>
              </a:rPr>
              <a:t>1. </a:t>
            </a:r>
            <a:r>
              <a:rPr lang="en-US" sz="2900" dirty="0" smtClean="0">
                <a:latin typeface="Times New Roman" pitchFamily="18" charset="0"/>
                <a:cs typeface="Times New Roman" pitchFamily="18" charset="0"/>
              </a:rPr>
              <a:t> </a:t>
            </a:r>
            <a:r>
              <a:rPr lang="en-US" sz="6400" dirty="0" smtClean="0">
                <a:latin typeface="Times New Roman" pitchFamily="18" charset="0"/>
                <a:cs typeface="Times New Roman" pitchFamily="18" charset="0"/>
              </a:rPr>
              <a:t>ATSDR 2013. Toxicological profile for </a:t>
            </a:r>
            <a:r>
              <a:rPr lang="en-US" sz="6400" dirty="0" err="1" smtClean="0">
                <a:latin typeface="Times New Roman" pitchFamily="18" charset="0"/>
                <a:cs typeface="Times New Roman" pitchFamily="18" charset="0"/>
              </a:rPr>
              <a:t>Uranium.U.S</a:t>
            </a:r>
            <a:r>
              <a:rPr lang="en-US" sz="6400" dirty="0" smtClean="0">
                <a:latin typeface="Times New Roman" pitchFamily="18" charset="0"/>
                <a:cs typeface="Times New Roman" pitchFamily="18" charset="0"/>
              </a:rPr>
              <a:t>. Department of  Health and Human Services. Public Health Service. Agency for Toxic Substances and Disease Registry. Atlanta, GA. </a:t>
            </a:r>
          </a:p>
          <a:p>
            <a:pPr marL="36576" indent="0" fontAlgn="auto">
              <a:lnSpc>
                <a:spcPct val="220000"/>
              </a:lnSpc>
              <a:spcAft>
                <a:spcPts val="0"/>
              </a:spcAft>
              <a:buFont typeface="Arial" panose="020B0604020202020204" pitchFamily="34" charset="0"/>
              <a:buNone/>
              <a:defRPr/>
            </a:pPr>
            <a:r>
              <a:rPr lang="en-US" sz="6400" dirty="0" smtClean="0">
                <a:latin typeface="Times New Roman" pitchFamily="18" charset="0"/>
                <a:cs typeface="Times New Roman" pitchFamily="18" charset="0"/>
              </a:rPr>
              <a:t>2. </a:t>
            </a:r>
            <a:r>
              <a:rPr lang="en-US" sz="6400" dirty="0" err="1" smtClean="0">
                <a:latin typeface="Times New Roman" pitchFamily="18" charset="0"/>
                <a:cs typeface="Times New Roman" pitchFamily="18" charset="0"/>
              </a:rPr>
              <a:t>Brugge</a:t>
            </a:r>
            <a:r>
              <a:rPr lang="en-US" sz="6400" dirty="0" smtClean="0">
                <a:latin typeface="Times New Roman" pitchFamily="18" charset="0"/>
                <a:cs typeface="Times New Roman" pitchFamily="18" charset="0"/>
              </a:rPr>
              <a:t> D and Buchner V. Health effects of uranium: new research findings. Rev Environ Health.2011;26(4):231–249.</a:t>
            </a:r>
            <a:r>
              <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marL="36576" indent="0" fontAlgn="auto">
              <a:lnSpc>
                <a:spcPct val="220000"/>
              </a:lnSpc>
              <a:spcAft>
                <a:spcPts val="0"/>
              </a:spcAft>
              <a:buFont typeface="Arial" panose="020B0604020202020204" pitchFamily="34" charset="0"/>
              <a:buNone/>
              <a:defRPr/>
            </a:pPr>
            <a:r>
              <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t>
            </a:r>
            <a:r>
              <a:rPr lang="en-US" sz="6400"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Basile</a:t>
            </a:r>
            <a:r>
              <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DP, Anderson MD, Sutton TA.</a:t>
            </a:r>
            <a:r>
              <a:rPr lang="en-US" sz="6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Pathophysiology of acute kidney. </a:t>
            </a:r>
            <a:r>
              <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Comprehensive Physiology. 2012;2(2):1303-1353</a:t>
            </a:r>
            <a:endParaRPr lang="en-US" sz="6400" dirty="0" smtClean="0">
              <a:latin typeface="Times New Roman" pitchFamily="18" charset="0"/>
              <a:cs typeface="Times New Roman" pitchFamily="18" charset="0"/>
            </a:endParaRPr>
          </a:p>
          <a:p>
            <a:pPr marL="36576" indent="0" fontAlgn="auto">
              <a:lnSpc>
                <a:spcPct val="220000"/>
              </a:lnSpc>
              <a:spcAft>
                <a:spcPts val="0"/>
              </a:spcAft>
              <a:buNone/>
              <a:defRPr/>
            </a:pPr>
            <a:r>
              <a:rPr lang="en-US" sz="6400" dirty="0" smtClean="0">
                <a:latin typeface="Times New Roman" pitchFamily="18" charset="0"/>
                <a:cs typeface="Times New Roman" pitchFamily="18" charset="0"/>
              </a:rPr>
              <a:t>4. Hodge HC, </a:t>
            </a:r>
            <a:r>
              <a:rPr lang="en-US" sz="6400" dirty="0" err="1" smtClean="0">
                <a:latin typeface="Times New Roman" pitchFamily="18" charset="0"/>
                <a:cs typeface="Times New Roman" pitchFamily="18" charset="0"/>
              </a:rPr>
              <a:t>Stannard</a:t>
            </a:r>
            <a:r>
              <a:rPr lang="en-US" sz="6400" dirty="0" smtClean="0">
                <a:latin typeface="Times New Roman" pitchFamily="18" charset="0"/>
                <a:cs typeface="Times New Roman" pitchFamily="18" charset="0"/>
              </a:rPr>
              <a:t> JN, </a:t>
            </a:r>
            <a:r>
              <a:rPr lang="en-US" sz="6400" dirty="0" err="1" smtClean="0">
                <a:latin typeface="Times New Roman" pitchFamily="18" charset="0"/>
                <a:cs typeface="Times New Roman" pitchFamily="18" charset="0"/>
              </a:rPr>
              <a:t>Hursh</a:t>
            </a:r>
            <a:r>
              <a:rPr lang="en-US" sz="6400" dirty="0" smtClean="0">
                <a:latin typeface="Times New Roman" pitchFamily="18" charset="0"/>
                <a:cs typeface="Times New Roman" pitchFamily="18" charset="0"/>
              </a:rPr>
              <a:t> JB. A review of the many aspects of uranium toxicity from animal studies. New York: Springer-</a:t>
            </a:r>
            <a:r>
              <a:rPr lang="en-US" sz="6400" dirty="0" err="1" smtClean="0">
                <a:latin typeface="Times New Roman" pitchFamily="18" charset="0"/>
                <a:cs typeface="Times New Roman" pitchFamily="18" charset="0"/>
              </a:rPr>
              <a:t>Verlag</a:t>
            </a:r>
            <a:r>
              <a:rPr lang="en-US" sz="6400" dirty="0" smtClean="0">
                <a:latin typeface="Times New Roman" pitchFamily="18" charset="0"/>
                <a:cs typeface="Times New Roman" pitchFamily="18" charset="0"/>
              </a:rPr>
              <a:t>; 1973; 165-96.</a:t>
            </a:r>
          </a:p>
          <a:p>
            <a:pPr marL="36576" indent="0" fontAlgn="auto">
              <a:lnSpc>
                <a:spcPct val="220000"/>
              </a:lnSpc>
              <a:spcAft>
                <a:spcPts val="0"/>
              </a:spcAft>
              <a:buNone/>
              <a:defRPr/>
            </a:pPr>
            <a:r>
              <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a:t>
            </a:r>
            <a:r>
              <a:rPr lang="en-US" sz="6400" dirty="0" smtClean="0">
                <a:latin typeface="Times New Roman" pitchFamily="18" charset="0"/>
                <a:cs typeface="Times New Roman" pitchFamily="18" charset="0"/>
              </a:rPr>
              <a:t>Gilman </a:t>
            </a:r>
            <a:r>
              <a:rPr lang="en-US" sz="6400" dirty="0">
                <a:latin typeface="Times New Roman" pitchFamily="18" charset="0"/>
                <a:cs typeface="Times New Roman" pitchFamily="18" charset="0"/>
              </a:rPr>
              <a:t>AP, Villeneuve DC, Secours VE, </a:t>
            </a:r>
            <a:r>
              <a:rPr lang="en-US" sz="6400" dirty="0" err="1">
                <a:latin typeface="Times New Roman" pitchFamily="18" charset="0"/>
                <a:cs typeface="Times New Roman" pitchFamily="18" charset="0"/>
              </a:rPr>
              <a:t>Yagminas</a:t>
            </a:r>
            <a:r>
              <a:rPr lang="en-US" sz="6400" dirty="0">
                <a:latin typeface="Times New Roman" pitchFamily="18" charset="0"/>
                <a:cs typeface="Times New Roman" pitchFamily="18" charset="0"/>
              </a:rPr>
              <a:t> AP, Tracy BL, Quinn JM, </a:t>
            </a:r>
            <a:r>
              <a:rPr lang="en-US" sz="6400" dirty="0" err="1">
                <a:latin typeface="Times New Roman" pitchFamily="18" charset="0"/>
                <a:cs typeface="Times New Roman" pitchFamily="18" charset="0"/>
              </a:rPr>
              <a:t>Valli</a:t>
            </a:r>
            <a:r>
              <a:rPr lang="en-US" sz="6400" dirty="0">
                <a:latin typeface="Times New Roman" pitchFamily="18" charset="0"/>
                <a:cs typeface="Times New Roman" pitchFamily="18" charset="0"/>
              </a:rPr>
              <a:t> VE, </a:t>
            </a:r>
            <a:r>
              <a:rPr lang="en-US" sz="6400" dirty="0" err="1">
                <a:latin typeface="Times New Roman" pitchFamily="18" charset="0"/>
                <a:cs typeface="Times New Roman" pitchFamily="18" charset="0"/>
              </a:rPr>
              <a:t>Willes</a:t>
            </a:r>
            <a:r>
              <a:rPr lang="en-US" sz="6400" dirty="0">
                <a:latin typeface="Times New Roman" pitchFamily="18" charset="0"/>
                <a:cs typeface="Times New Roman" pitchFamily="18" charset="0"/>
              </a:rPr>
              <a:t> RJ, Moss MA. </a:t>
            </a:r>
            <a:r>
              <a:rPr lang="en-US" sz="6400" dirty="0" err="1">
                <a:latin typeface="Times New Roman" pitchFamily="18" charset="0"/>
                <a:cs typeface="Times New Roman" pitchFamily="18" charset="0"/>
              </a:rPr>
              <a:t>Uranyl</a:t>
            </a:r>
            <a:r>
              <a:rPr lang="en-US" sz="6400" dirty="0">
                <a:latin typeface="Times New Roman" pitchFamily="18" charset="0"/>
                <a:cs typeface="Times New Roman" pitchFamily="18" charset="0"/>
              </a:rPr>
              <a:t> nitrate: 28-day and 91-day toxicity studies in the Sprague-</a:t>
            </a:r>
            <a:r>
              <a:rPr lang="en-US" sz="6400" dirty="0" err="1">
                <a:latin typeface="Times New Roman" pitchFamily="18" charset="0"/>
                <a:cs typeface="Times New Roman" pitchFamily="18" charset="0"/>
              </a:rPr>
              <a:t>Dawley</a:t>
            </a:r>
            <a:r>
              <a:rPr lang="en-US" sz="6400" dirty="0">
                <a:latin typeface="Times New Roman" pitchFamily="18" charset="0"/>
                <a:cs typeface="Times New Roman" pitchFamily="18" charset="0"/>
              </a:rPr>
              <a:t> rat. </a:t>
            </a:r>
            <a:r>
              <a:rPr lang="en-US" sz="6400" dirty="0" err="1">
                <a:latin typeface="Times New Roman" pitchFamily="18" charset="0"/>
                <a:cs typeface="Times New Roman" pitchFamily="18" charset="0"/>
              </a:rPr>
              <a:t>Toxicol</a:t>
            </a:r>
            <a:r>
              <a:rPr lang="en-US" sz="6400" dirty="0">
                <a:latin typeface="Times New Roman" pitchFamily="18" charset="0"/>
                <a:cs typeface="Times New Roman" pitchFamily="18" charset="0"/>
              </a:rPr>
              <a:t> Sci.1998;41:117-128</a:t>
            </a:r>
            <a:endParaRPr lang="en-US" sz="6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6576" indent="0" fontAlgn="auto">
              <a:lnSpc>
                <a:spcPct val="170000"/>
              </a:lnSpc>
              <a:spcAft>
                <a:spcPts val="0"/>
              </a:spcAft>
              <a:buFont typeface="Arial" panose="020B0604020202020204" pitchFamily="34" charset="0"/>
              <a:buNone/>
              <a:defRPr/>
            </a:pPr>
            <a:endParaRPr lang="en-US" sz="7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6576" indent="0" fontAlgn="auto">
              <a:lnSpc>
                <a:spcPct val="170000"/>
              </a:lnSpc>
              <a:spcAft>
                <a:spcPts val="0"/>
              </a:spcAft>
              <a:buFont typeface="Arial" panose="020B0604020202020204" pitchFamily="34" charset="0"/>
              <a:buNone/>
              <a:defRPr/>
            </a:pPr>
            <a:endParaRPr lang="en-IN" sz="7200" dirty="0">
              <a:latin typeface="Times New Roman" panose="02020603050405020304" pitchFamily="18" charset="0"/>
              <a:ea typeface="Calibri" panose="020F0502020204030204" pitchFamily="34" charset="0"/>
              <a:cs typeface="Times New Roman" panose="02020603050405020304" pitchFamily="18" charset="0"/>
            </a:endParaRPr>
          </a:p>
          <a:p>
            <a:pPr marL="36576" indent="0" fontAlgn="auto">
              <a:lnSpc>
                <a:spcPct val="170000"/>
              </a:lnSpc>
              <a:spcAft>
                <a:spcPts val="0"/>
              </a:spcAft>
              <a:buFont typeface="Arial" panose="020B0604020202020204" pitchFamily="34" charset="0"/>
              <a:buNone/>
              <a:defRPr/>
            </a:pPr>
            <a:endParaRPr lang="en-US" sz="7200" dirty="0" smtClean="0">
              <a:latin typeface="Times New Roman" pitchFamily="18" charset="0"/>
              <a:cs typeface="Times New Roman" pitchFamily="18" charset="0"/>
            </a:endParaRPr>
          </a:p>
          <a:p>
            <a:pPr marL="36576" indent="0" fontAlgn="auto">
              <a:lnSpc>
                <a:spcPct val="170000"/>
              </a:lnSpc>
              <a:spcAft>
                <a:spcPts val="0"/>
              </a:spcAft>
              <a:buFont typeface="Arial" panose="020B0604020202020204" pitchFamily="34" charset="0"/>
              <a:buNone/>
              <a:defRPr/>
            </a:pPr>
            <a:endParaRPr lang="en-US" sz="7200" dirty="0" smtClean="0">
              <a:latin typeface="Times New Roman" pitchFamily="18" charset="0"/>
              <a:cs typeface="Times New Roman" pitchFamily="18" charset="0"/>
            </a:endParaRPr>
          </a:p>
          <a:p>
            <a:pPr marL="36576" indent="0" fontAlgn="auto">
              <a:lnSpc>
                <a:spcPct val="170000"/>
              </a:lnSpc>
              <a:spcAft>
                <a:spcPts val="0"/>
              </a:spcAft>
              <a:buFont typeface="Arial" panose="020B0604020202020204" pitchFamily="34" charset="0"/>
              <a:buNone/>
              <a:defRPr/>
            </a:pPr>
            <a:r>
              <a:rPr lang="en-US" sz="7200" dirty="0" smtClean="0">
                <a:latin typeface="Times New Roman" pitchFamily="18" charset="0"/>
                <a:cs typeface="Times New Roman" pitchFamily="18" charset="0"/>
              </a:rPr>
              <a:t> </a:t>
            </a:r>
            <a:endParaRPr lang="en-US" sz="7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281AFFCD-4F4D-493E-BDD4-8E94EF3AB28B}" type="slidenum">
              <a:rPr lang="en-US">
                <a:solidFill>
                  <a:prstClr val="black">
                    <a:tint val="75000"/>
                  </a:prstClr>
                </a:solidFill>
              </a:rPr>
              <a:pPr>
                <a:defRPr/>
              </a:pPr>
              <a:t>20</a:t>
            </a:fld>
            <a:endParaRPr lang="en-US">
              <a:solidFill>
                <a:prstClr val="black">
                  <a:tint val="75000"/>
                </a:prstClr>
              </a:solidFill>
            </a:endParaRPr>
          </a:p>
        </p:txBody>
      </p:sp>
    </p:spTree>
    <p:extLst>
      <p:ext uri="{BB962C8B-B14F-4D97-AF65-F5344CB8AC3E}">
        <p14:creationId xmlns:p14="http://schemas.microsoft.com/office/powerpoint/2010/main" val="1933594111"/>
      </p:ext>
    </p:extLst>
  </p:cSld>
  <p:clrMapOvr>
    <a:masterClrMapping/>
  </p:clrMapOvr>
  <p:transition spd="slow">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t>
            </a:r>
            <a:endParaRPr lang="en-IN" dirty="0"/>
          </a:p>
        </p:txBody>
      </p:sp>
      <p:pic>
        <p:nvPicPr>
          <p:cNvPr id="5" name="Content Placeholder 4"/>
          <p:cNvPicPr>
            <a:picLocks noGrp="1" noChangeAspect="1"/>
          </p:cNvPicPr>
          <p:nvPr>
            <p:ph idx="1"/>
          </p:nvPr>
        </p:nvPicPr>
        <p:blipFill>
          <a:blip r:embed="rId2"/>
          <a:stretch>
            <a:fillRect/>
          </a:stretch>
        </p:blipFill>
        <p:spPr>
          <a:xfrm>
            <a:off x="25977" y="0"/>
            <a:ext cx="9118023" cy="6858000"/>
          </a:xfrm>
          <a:prstGeom prst="rect">
            <a:avLst/>
          </a:prstGeom>
        </p:spPr>
      </p:pic>
      <p:sp>
        <p:nvSpPr>
          <p:cNvPr id="4" name="Slide Number Placeholder 3"/>
          <p:cNvSpPr>
            <a:spLocks noGrp="1"/>
          </p:cNvSpPr>
          <p:nvPr>
            <p:ph type="sldNum" sz="quarter" idx="12"/>
          </p:nvPr>
        </p:nvSpPr>
        <p:spPr/>
        <p:txBody>
          <a:bodyPr/>
          <a:lstStyle/>
          <a:p>
            <a:pPr>
              <a:defRPr/>
            </a:pPr>
            <a:fld id="{3BE6E3A3-2FCE-4DBD-B3DC-61414C656C25}" type="slidenum">
              <a:rPr lang="en-US" smtClean="0">
                <a:solidFill>
                  <a:prstClr val="black">
                    <a:tint val="75000"/>
                  </a:prstClr>
                </a:solidFill>
              </a:rPr>
              <a:pPr>
                <a:defRPr/>
              </a:pPr>
              <a:t>21</a:t>
            </a:fld>
            <a:endParaRPr lang="en-US">
              <a:solidFill>
                <a:prstClr val="black">
                  <a:tint val="75000"/>
                </a:prstClr>
              </a:solidFill>
            </a:endParaRPr>
          </a:p>
        </p:txBody>
      </p:sp>
    </p:spTree>
    <p:extLst>
      <p:ext uri="{BB962C8B-B14F-4D97-AF65-F5344CB8AC3E}">
        <p14:creationId xmlns:p14="http://schemas.microsoft.com/office/powerpoint/2010/main" val="3461065837"/>
      </p:ext>
    </p:extLst>
  </p:cSld>
  <p:clrMapOvr>
    <a:masterClrMapping/>
  </p:clrMapOvr>
  <p:transition spd="slow">
    <p:wheel spokes="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61526</TotalTime>
  <Words>1083</Words>
  <Application>Microsoft Office PowerPoint</Application>
  <PresentationFormat>On-screen Show (4:3)</PresentationFormat>
  <Paragraphs>184</Paragraphs>
  <Slides>21</Slides>
  <Notes>3</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21</vt:i4>
      </vt:variant>
    </vt:vector>
  </HeadingPairs>
  <TitlesOfParts>
    <vt:vector size="33" baseType="lpstr">
      <vt:lpstr>Arial</vt:lpstr>
      <vt:lpstr>Book Antiqua</vt:lpstr>
      <vt:lpstr>Calibri</vt:lpstr>
      <vt:lpstr>Calibri Light</vt:lpstr>
      <vt:lpstr>Courier New</vt:lpstr>
      <vt:lpstr>Times New Roman</vt:lpstr>
      <vt:lpstr>Trajan Pro</vt:lpstr>
      <vt:lpstr>Wingdings</vt:lpstr>
      <vt:lpstr>Office Theme</vt:lpstr>
      <vt:lpstr>4_Office Theme</vt:lpstr>
      <vt:lpstr>5_Office Theme</vt:lpstr>
      <vt:lpstr>6_Office Theme</vt:lpstr>
      <vt:lpstr>PowerPoint Presentation</vt:lpstr>
      <vt:lpstr>Background</vt:lpstr>
      <vt:lpstr>Background</vt:lpstr>
      <vt:lpstr>Toxic effects of Uranium of uranium</vt:lpstr>
      <vt:lpstr>    Effect of uranium on nephron </vt:lpstr>
      <vt:lpstr>AIM</vt:lpstr>
      <vt:lpstr>Materials and Methods</vt:lpstr>
      <vt:lpstr>Material and methods….</vt:lpstr>
      <vt:lpstr>Materials and Methods…   Histopathological analysis</vt:lpstr>
      <vt:lpstr>PowerPoint Presentation</vt:lpstr>
      <vt:lpstr>Figure 1: Difference in body weight of Swiss albino mice treated with 2mg/kg bd wt of uranyl nitrate at different time intervals</vt:lpstr>
      <vt:lpstr>Figure 2: Difference in body weight of Swiss albino mice treated with 4mg/kg bd wt of uranyl nitrate at different time intervals</vt:lpstr>
      <vt:lpstr>PowerPoint Presentation</vt:lpstr>
      <vt:lpstr>PowerPoint Presentation</vt:lpstr>
      <vt:lpstr>.</vt:lpstr>
      <vt:lpstr> Figure 6: Histopathology of mice kidney treated with uranyl nitrate </vt:lpstr>
      <vt:lpstr>Figure 7: Histopathology of mice kidney treated with Uranyl nitrate</vt:lpstr>
      <vt:lpstr>Figure 8: Histopathology of mice kidney treated with Uranyl nitrate</vt:lpstr>
      <vt:lpstr> Conclusions</vt:lpstr>
      <vt:lpstr>References…</vt:lpstr>
      <vt:lpst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303</cp:revision>
  <dcterms:created xsi:type="dcterms:W3CDTF">2014-01-20T09:36:28Z</dcterms:created>
  <dcterms:modified xsi:type="dcterms:W3CDTF">2015-10-05T16:02:10Z</dcterms:modified>
</cp:coreProperties>
</file>