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Default Extension="jpeg" ContentType="image/jpeg"/>
  <Override PartName="/ppt/slideLayouts/slideLayout72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5" r:id="rId3"/>
    <p:sldMasterId id="2147483690" r:id="rId4"/>
    <p:sldMasterId id="2147483705" r:id="rId5"/>
    <p:sldMasterId id="2147483717" r:id="rId6"/>
  </p:sldMasterIdLst>
  <p:notesMasterIdLst>
    <p:notesMasterId r:id="rId27"/>
  </p:notesMasterIdLst>
  <p:handoutMasterIdLst>
    <p:handoutMasterId r:id="rId28"/>
  </p:handoutMasterIdLst>
  <p:sldIdLst>
    <p:sldId id="314" r:id="rId7"/>
    <p:sldId id="312" r:id="rId8"/>
    <p:sldId id="266" r:id="rId9"/>
    <p:sldId id="267" r:id="rId10"/>
    <p:sldId id="292" r:id="rId11"/>
    <p:sldId id="294" r:id="rId12"/>
    <p:sldId id="283" r:id="rId13"/>
    <p:sldId id="295" r:id="rId14"/>
    <p:sldId id="285" r:id="rId15"/>
    <p:sldId id="308" r:id="rId16"/>
    <p:sldId id="309" r:id="rId17"/>
    <p:sldId id="269" r:id="rId18"/>
    <p:sldId id="306" r:id="rId19"/>
    <p:sldId id="273" r:id="rId20"/>
    <p:sldId id="281" r:id="rId21"/>
    <p:sldId id="277" r:id="rId22"/>
    <p:sldId id="280" r:id="rId23"/>
    <p:sldId id="307" r:id="rId24"/>
    <p:sldId id="311" r:id="rId25"/>
    <p:sldId id="313" r:id="rId26"/>
  </p:sldIdLst>
  <p:sldSz cx="12192000" cy="6858000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029" autoAdjust="0"/>
    <p:restoredTop sz="94366" autoAdjust="0"/>
  </p:normalViewPr>
  <p:slideViewPr>
    <p:cSldViewPr snapToGrid="0">
      <p:cViewPr>
        <p:scale>
          <a:sx n="50" d="100"/>
          <a:sy n="50" d="100"/>
        </p:scale>
        <p:origin x="-1362" y="-4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8A831A93-D3A8-46D6-B635-34C0A0358AF7}" type="datetimeFigureOut">
              <a:rPr lang="en-US" smtClean="0"/>
              <a:pPr/>
              <a:t>10/4/2014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E9C07D6D-AF80-46A8-84AB-D51ABE5C917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502361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0ACAE373-2702-407B-97AA-D94C6D80A026}" type="datetimeFigureOut">
              <a:rPr lang="en-US" smtClean="0"/>
              <a:pPr/>
              <a:t>10/4/2014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0250" y="1169988"/>
            <a:ext cx="5616575" cy="3160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6" tIns="46968" rIns="93936" bIns="46968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505980"/>
            <a:ext cx="5661660" cy="3686711"/>
          </a:xfrm>
          <a:prstGeom prst="rect">
            <a:avLst/>
          </a:prstGeom>
        </p:spPr>
        <p:txBody>
          <a:bodyPr vert="horz" lIns="93936" tIns="46968" rIns="93936" bIns="46968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BAD03845-28F0-42BF-BCCD-019FC2F903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89553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0250" y="1169988"/>
            <a:ext cx="5616575" cy="31607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03845-28F0-42BF-BCCD-019FC2F903AC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088720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0250" y="1169988"/>
            <a:ext cx="5616575" cy="31607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12D4C0-9185-4467-B7C1-CEDF373ABCBA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59556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0250" y="1169988"/>
            <a:ext cx="5616575" cy="31607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03845-28F0-42BF-BCCD-019FC2F903AC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20284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C8293-F0DB-4278-A072-4324338ADFF4}" type="datetimeFigureOut">
              <a:rPr lang="en-US" smtClean="0"/>
              <a:pPr/>
              <a:t>10/4/2014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2EB02-5E1C-46AD-B22E-FD585F97C35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11413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C8293-F0DB-4278-A072-4324338ADFF4}" type="datetimeFigureOut">
              <a:rPr lang="en-US" smtClean="0"/>
              <a:pPr/>
              <a:t>10/4/2014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2EB02-5E1C-46AD-B22E-FD585F97C35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54310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66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C8293-F0DB-4278-A072-4324338ADFF4}" type="datetimeFigureOut">
              <a:rPr lang="en-US" smtClean="0"/>
              <a:pPr/>
              <a:t>10/4/2014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2EB02-5E1C-46AD-B22E-FD585F97C35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68887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C8293-F0DB-4278-A072-4324338ADFF4}" type="datetimeFigureOut">
              <a:rPr lang="en-US" smtClean="0"/>
              <a:pPr/>
              <a:t>10/4/2014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2EB02-5E1C-46AD-B22E-FD585F97C35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4647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6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6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C8293-F0DB-4278-A072-4324338ADFF4}" type="datetimeFigureOut">
              <a:rPr lang="en-US" smtClean="0"/>
              <a:pPr/>
              <a:t>10/4/2014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2EB02-5E1C-46AD-B22E-FD585F97C35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98356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C8293-F0DB-4278-A072-4324338ADFF4}" type="datetimeFigureOut">
              <a:rPr lang="en-US" smtClean="0"/>
              <a:pPr/>
              <a:t>10/4/2014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2EB02-5E1C-46AD-B22E-FD585F97C35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21355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C8293-F0DB-4278-A072-4324338ADFF4}" type="datetimeFigureOut">
              <a:rPr lang="en-US" smtClean="0"/>
              <a:pPr/>
              <a:t>10/4/2014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2EB02-5E1C-46AD-B22E-FD585F97C35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4336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9" y="987426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C8293-F0DB-4278-A072-4324338ADFF4}" type="datetimeFigureOut">
              <a:rPr lang="en-US" smtClean="0"/>
              <a:pPr/>
              <a:t>10/4/2014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2EB02-5E1C-46AD-B22E-FD585F97C35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8595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9" y="987426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C8293-F0DB-4278-A072-4324338ADFF4}" type="datetimeFigureOut">
              <a:rPr lang="en-US" smtClean="0"/>
              <a:pPr/>
              <a:t>10/4/2014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2EB02-5E1C-46AD-B22E-FD585F97C35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77435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C8293-F0DB-4278-A072-4324338ADFF4}" type="datetimeFigureOut">
              <a:rPr lang="en-US" smtClean="0"/>
              <a:pPr/>
              <a:t>10/4/2014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2EB02-5E1C-46AD-B22E-FD585F97C35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61097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C8293-F0DB-4278-A072-4324338ADFF4}" type="datetimeFigureOut">
              <a:rPr lang="en-US" smtClean="0"/>
              <a:pPr/>
              <a:t>10/4/2014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2EB02-5E1C-46AD-B22E-FD585F97C35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333330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9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CC8AF-6DB8-4A9A-ADB7-EABECFA8AC9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Health on the Homefront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1B2B-ED41-4D81-A763-553AF1C5D2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28444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2FA63-C905-40C3-9608-5D24E8E836A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Health on the Homefront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1B2B-ED41-4D81-A763-553AF1C5D2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01191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4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6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9ED38-4FB7-4661-9479-29B29E0B9FF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Health on the Homefront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1B2B-ED41-4D81-A763-553AF1C5D2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82476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1086A-BF19-44D3-B462-6BCBB38DCB1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Health on the Homefront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1B2B-ED41-4D81-A763-553AF1C5D2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61769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6C813-A6A0-40D9-9C30-482836D9730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Health on the Homefront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1B2B-ED41-4D81-A763-553AF1C5D2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57581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B4037-98CE-4812-81B8-865B8CD9398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Health on the Homefront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1B2B-ED41-4D81-A763-553AF1C5D2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92041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173D9-CA90-41A2-843C-6B7CE64F589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Health on the Homefront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1B2B-ED41-4D81-A763-553AF1C5D2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25278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2"/>
            <a:ext cx="681566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F90F4-E2B0-451A-89BF-C67382415A4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Health on the Homefront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1B2B-ED41-4D81-A763-553AF1C5D2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38514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083F7-21F7-45F3-ACC6-A46F9F5ABB9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Health on the Homefront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1B2B-ED41-4D81-A763-553AF1C5D2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4290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84008-2B61-474E-ADEB-C506E31385D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Health on the Homefront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1B2B-ED41-4D81-A763-553AF1C5D2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53689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46083-29F8-4807-8A20-5F8D15A4E20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Health on the Homefront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1B2B-ED41-4D81-A763-553AF1C5D2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53201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D1E1068C-1D5D-4F86-8C2B-E3E4A9A93B41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86974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05F33E2C-0513-4657-960A-AB6A4DDAFF50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4572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609600" y="3938589"/>
            <a:ext cx="109728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2FE47E3D-E10C-4713-80AC-97AA95938666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07237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9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CC8AF-6DB8-4A9A-ADB7-EABECFA8AC9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Health on the Homefront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1B2B-ED41-4D81-A763-553AF1C5D2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99226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2FA63-C905-40C3-9608-5D24E8E836A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Health on the Homefront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1B2B-ED41-4D81-A763-553AF1C5D2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41621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4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6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9ED38-4FB7-4661-9479-29B29E0B9FF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Health on the Homefront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1B2B-ED41-4D81-A763-553AF1C5D2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09162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1086A-BF19-44D3-B462-6BCBB38DCB1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Health on the Homefront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1B2B-ED41-4D81-A763-553AF1C5D2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00803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6C813-A6A0-40D9-9C30-482836D9730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Health on the Homefront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1B2B-ED41-4D81-A763-553AF1C5D2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58242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B4037-98CE-4812-81B8-865B8CD9398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Health on the Homefront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1B2B-ED41-4D81-A763-553AF1C5D2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62674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173D9-CA90-41A2-843C-6B7CE64F589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Health on the Homefront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1B2B-ED41-4D81-A763-553AF1C5D2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41242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2"/>
            <a:ext cx="681566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F90F4-E2B0-451A-89BF-C67382415A4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Health on the Homefront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1B2B-ED41-4D81-A763-553AF1C5D2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146457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083F7-21F7-45F3-ACC6-A46F9F5ABB9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Health on the Homefront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1B2B-ED41-4D81-A763-553AF1C5D2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696933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84008-2B61-474E-ADEB-C506E31385D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Health on the Homefront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1B2B-ED41-4D81-A763-553AF1C5D2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360234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46083-29F8-4807-8A20-5F8D15A4E20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Health on the Homefront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1B2B-ED41-4D81-A763-553AF1C5D2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60532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D1E1068C-1D5D-4F86-8C2B-E3E4A9A93B41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278955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05F33E2C-0513-4657-960A-AB6A4DDAFF50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87092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609600" y="3938589"/>
            <a:ext cx="109728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2FE47E3D-E10C-4713-80AC-97AA95938666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04776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9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CC8AF-6DB8-4A9A-ADB7-EABECFA8AC9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Health on the Homefront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1B2B-ED41-4D81-A763-553AF1C5D2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96378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2FA63-C905-40C3-9608-5D24E8E836A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Health on the Homefront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1B2B-ED41-4D81-A763-553AF1C5D2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223043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4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6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9ED38-4FB7-4661-9479-29B29E0B9FF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Health on the Homefront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1B2B-ED41-4D81-A763-553AF1C5D2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083177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1086A-BF19-44D3-B462-6BCBB38DCB1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Health on the Homefront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1B2B-ED41-4D81-A763-553AF1C5D2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546959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6C813-A6A0-40D9-9C30-482836D9730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Health on the Homefront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1B2B-ED41-4D81-A763-553AF1C5D2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482437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B4037-98CE-4812-81B8-865B8CD9398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Health on the Homefront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1B2B-ED41-4D81-A763-553AF1C5D2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137345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173D9-CA90-41A2-843C-6B7CE64F589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Health on the Homefront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1B2B-ED41-4D81-A763-553AF1C5D2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524337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2"/>
            <a:ext cx="681566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F90F4-E2B0-451A-89BF-C67382415A4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Health on the Homefront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1B2B-ED41-4D81-A763-553AF1C5D2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376460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083F7-21F7-45F3-ACC6-A46F9F5ABB9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Health on the Homefront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1B2B-ED41-4D81-A763-553AF1C5D2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255395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84008-2B61-474E-ADEB-C506E31385D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Health on the Homefront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1B2B-ED41-4D81-A763-553AF1C5D2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750602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46083-29F8-4807-8A20-5F8D15A4E20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Health on the Homefront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1B2B-ED41-4D81-A763-553AF1C5D2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955140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D1E1068C-1D5D-4F86-8C2B-E3E4A9A93B41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18348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05F33E2C-0513-4657-960A-AB6A4DDAFF50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148442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609600" y="3938589"/>
            <a:ext cx="109728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2FE47E3D-E10C-4713-80AC-97AA95938666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738570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87087" y="69758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727200" y="3200400"/>
            <a:ext cx="85344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3910" y="1449307"/>
            <a:ext cx="12028716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83910" y="1396720"/>
            <a:ext cx="12028716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83910" y="2976650"/>
            <a:ext cx="12028716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09600" y="1505933"/>
            <a:ext cx="109728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103632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87087" y="69758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952504"/>
            <a:ext cx="103632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547938"/>
            <a:ext cx="103632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6801" y="6172200"/>
            <a:ext cx="53340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92551" y="2376830"/>
            <a:ext cx="120180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2198" y="2341479"/>
            <a:ext cx="12018375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91078" y="2468880"/>
            <a:ext cx="12019495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578601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1447801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604000" y="1447801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12192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66040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85345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219200" y="1600200"/>
            <a:ext cx="2540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3962400" y="1600200"/>
            <a:ext cx="7620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900550"/>
            <a:ext cx="97536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45825"/>
            <a:ext cx="97536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19200" y="6172200"/>
            <a:ext cx="51816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91076" y="4683555"/>
            <a:ext cx="120091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91347" y="4650477"/>
            <a:ext cx="12008852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91347" y="4773227"/>
            <a:ext cx="12008851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077" y="66676"/>
            <a:ext cx="12002499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68224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274643"/>
            <a:ext cx="7416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87084" y="69755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727200" y="3200400"/>
            <a:ext cx="85344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3909" y="1449304"/>
            <a:ext cx="12028716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83909" y="1396720"/>
            <a:ext cx="12028716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83909" y="2976649"/>
            <a:ext cx="12028716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09600" y="1505931"/>
            <a:ext cx="109728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103632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87084" y="69755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952501"/>
            <a:ext cx="103632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547938"/>
            <a:ext cx="103632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6800" y="6172200"/>
            <a:ext cx="53340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92550" y="2376830"/>
            <a:ext cx="120180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2195" y="2341476"/>
            <a:ext cx="12018375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91075" y="2468880"/>
            <a:ext cx="12019495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5786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6040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12192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66040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219200" y="1600200"/>
            <a:ext cx="2540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3962400" y="1600200"/>
            <a:ext cx="7620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900550"/>
            <a:ext cx="97536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45825"/>
            <a:ext cx="97536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19200" y="6172200"/>
            <a:ext cx="51816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91076" y="4683555"/>
            <a:ext cx="120091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91345" y="4650475"/>
            <a:ext cx="12008852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91348" y="4773225"/>
            <a:ext cx="12008849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078" y="66675"/>
            <a:ext cx="12002497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2"/>
            <a:ext cx="268224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274640"/>
            <a:ext cx="7416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3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3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199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0C8293-F0DB-4278-A072-4324338ADFF4}" type="datetimeFigureOut">
              <a:rPr lang="en-US" smtClean="0"/>
              <a:pPr/>
              <a:t>10/4/2014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3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2EB02-5E1C-46AD-B22E-FD585F97C35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45735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04F48D-9A5F-4014-8AFD-2091F3FE4E5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4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Health on the Homefront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231B2B-ED41-4D81-A763-553AF1C5D2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1589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04F48D-9A5F-4014-8AFD-2091F3FE4E5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4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Health on the Homefront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231B2B-ED41-4D81-A763-553AF1C5D2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0568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04F48D-9A5F-4014-8AFD-2091F3FE4E5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4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Health on the Homefront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231B2B-ED41-4D81-A763-553AF1C5D2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0914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85345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103632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103632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229601" y="6191251"/>
            <a:ext cx="33020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19200" y="6172200"/>
            <a:ext cx="52832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95072" y="6210300"/>
            <a:ext cx="6096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103632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103632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229600" y="6191250"/>
            <a:ext cx="33020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19200" y="6172200"/>
            <a:ext cx="52832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95072" y="6210300"/>
            <a:ext cx="6096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5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ri.search.yahoo.com/_ylt=AwrB8pnxBcNT12QAOn.jzbkF;_ylu=X3oDMTBpcGszamw0BHNlYwNmcC1pbWcEc2xrA2ltZw--/RV=2/RE=1405318770/RO=11/RU=http:/wakeup-world.com/2012/02/20/the-nature-of-empowerment/RK=0/RS=D6dreIeT8D7vtxo9CtvrCu9QtI4-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addictiontherapy.conferenceseries.com" TargetMode="External"/><Relationship Id="rId1" Type="http://schemas.openxmlformats.org/officeDocument/2006/relationships/slideLayout" Target="../slideLayouts/slideLayout54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02400" y="6019800"/>
            <a:ext cx="5588000" cy="609600"/>
          </a:xfrm>
          <a:custGeom>
            <a:avLst/>
            <a:gdLst>
              <a:gd name="connsiteX0" fmla="*/ 0 w 4191000"/>
              <a:gd name="connsiteY0" fmla="*/ 0 h 609600"/>
              <a:gd name="connsiteX1" fmla="*/ 3886200 w 4191000"/>
              <a:gd name="connsiteY1" fmla="*/ 0 h 609600"/>
              <a:gd name="connsiteX2" fmla="*/ 4191000 w 4191000"/>
              <a:gd name="connsiteY2" fmla="*/ 304800 h 609600"/>
              <a:gd name="connsiteX3" fmla="*/ 3886200 w 4191000"/>
              <a:gd name="connsiteY3" fmla="*/ 609600 h 609600"/>
              <a:gd name="connsiteX4" fmla="*/ 0 w 4191000"/>
              <a:gd name="connsiteY4" fmla="*/ 609600 h 609600"/>
              <a:gd name="connsiteX5" fmla="*/ 0 w 4191000"/>
              <a:gd name="connsiteY5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1000" h="609600">
                <a:moveTo>
                  <a:pt x="0" y="0"/>
                </a:moveTo>
                <a:lnTo>
                  <a:pt x="3886200" y="0"/>
                </a:lnTo>
                <a:lnTo>
                  <a:pt x="4191000" y="304800"/>
                </a:lnTo>
                <a:lnTo>
                  <a:pt x="38862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Sandra Rasmussen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12192000" cy="1676400"/>
          </a:xfrm>
          <a:ln>
            <a:solidFill>
              <a:schemeClr val="bg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sz="4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Addiction Therapy-2014</a:t>
            </a:r>
            <a:r>
              <a:rPr sz="4800" b="1" smtClean="0">
                <a:solidFill>
                  <a:schemeClr val="tx1"/>
                </a:solidFill>
              </a:rPr>
              <a:t/>
            </a:r>
            <a:br>
              <a:rPr sz="4800" b="1" smtClean="0">
                <a:solidFill>
                  <a:schemeClr val="tx1"/>
                </a:solidFill>
              </a:rPr>
            </a:br>
            <a:r>
              <a:rPr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Chicago,  USA</a:t>
            </a:r>
            <a:br>
              <a:rPr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</a:br>
            <a:r>
              <a:rPr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August 4 - 6,  2014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40962" name="AutoShape 2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4" name="AutoShape 4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6" name="AutoShape 6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8" name="AutoShape 8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2" descr="C:\Users\nagapraveen-p\AppData\Local\Microsoft\Windows\Temporary Internet Files\Content.Outlook\XLM8YBCH\logo (2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3200" y="1"/>
            <a:ext cx="3877221" cy="1425165"/>
          </a:xfrm>
          <a:prstGeom prst="rect">
            <a:avLst/>
          </a:prstGeom>
          <a:noFill/>
        </p:spPr>
      </p:pic>
      <p:pic>
        <p:nvPicPr>
          <p:cNvPr id="1026" name="Picture 2" descr="H:\Yossef Sari\AT-2014 Group Photo_Day 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429000"/>
            <a:ext cx="5791200" cy="2895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2" descr="\\omicswb-144\Vittal Team\nikhil\Addicton 2014 day 3\IMG_144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86750" y="3314701"/>
            <a:ext cx="1676400" cy="2514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31821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8940" y="1"/>
            <a:ext cx="10703859" cy="8710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</a:p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International Conference and Exhibition on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Addiction Research &amp; Therapy</a:t>
            </a:r>
            <a:endParaRPr lang="en-US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August 04-06, 2014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Chicago</a:t>
            </a:r>
            <a:endParaRPr lang="en-US" sz="20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en-US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en-US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2000" dirty="0">
                <a:solidFill>
                  <a:srgbClr val="0772BA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Integrating Innovations &amp; Advanced Technologies in Prevention and Treatment of </a:t>
            </a:r>
            <a:r>
              <a:rPr lang="en-US" sz="2000" dirty="0" smtClean="0">
                <a:solidFill>
                  <a:srgbClr val="0772BA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Reward</a:t>
            </a:r>
          </a:p>
          <a:p>
            <a:pPr algn="ctr"/>
            <a:r>
              <a:rPr lang="en-US" sz="2000" dirty="0" smtClean="0">
                <a:solidFill>
                  <a:srgbClr val="0772BA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Deficiency Syndrome </a:t>
            </a:r>
            <a:endParaRPr lang="en-US" sz="2000" b="1" dirty="0">
              <a:solidFill>
                <a:srgbClr val="0772B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000" dirty="0">
              <a:solidFill>
                <a:srgbClr val="0772BA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en-US" sz="2000" b="1" dirty="0" smtClean="0"/>
          </a:p>
          <a:p>
            <a:pPr algn="ctr"/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LIVE WELL: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 Recovery Model for Addiction and Other Reward Deficiency Syndrome Disorders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Sandra Rasmussen, PhD, RN, LMHC, CAS-F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Walden University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Williamsville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Wellness</a:t>
            </a:r>
            <a:endParaRPr lang="en-US" sz="2000" dirty="0">
              <a:solidFill>
                <a:srgbClr val="0772BA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en-US" sz="2000" dirty="0" smtClean="0">
              <a:solidFill>
                <a:srgbClr val="0772BA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en-US" sz="2000" dirty="0">
              <a:solidFill>
                <a:srgbClr val="0772BA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en-US" sz="2000" dirty="0" smtClean="0">
              <a:solidFill>
                <a:srgbClr val="0772BA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en-US" sz="2000" dirty="0">
              <a:solidFill>
                <a:srgbClr val="0772BA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en-US" sz="2000" dirty="0" smtClean="0">
              <a:solidFill>
                <a:srgbClr val="0772BA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en-US" sz="2000" dirty="0">
              <a:solidFill>
                <a:srgbClr val="0772BA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en-US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2000" dirty="0">
                <a:solidFill>
                  <a:srgbClr val="0772BA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760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3" y="1"/>
            <a:ext cx="10515600" cy="1231899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OBJECTIVES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3" y="1231903"/>
            <a:ext cx="10515600" cy="4945063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Review concepts addiction and reward syndrome disorders.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Recognize recovery as an idea whose time has come.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Consider empowerment as a way to manage addiction and other RDS to realize recovery.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See how management strategies direct the recovery process.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See how self-efficacy actions drive recovery.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Live well: examine self and surroundings, embrace management and self-efficacy, evaluate recovery milestones and roadblocks.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Realize recovery: a different, better way of life with purpose and meaning.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32897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7101" y="-406399"/>
            <a:ext cx="10515600" cy="1690688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RDS &amp; ADDICTION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3" y="1284290"/>
            <a:ext cx="10515600" cy="489267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REWARD DEFICIENCY SYNDROME (RDS) </a:t>
            </a:r>
            <a:r>
              <a:rPr lang="en-US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is a gene-related condition characterized by compulsive, addictive, and impulsive behaviors such as smoking/smokeless tobacco use, overeating,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drug addiction, pathological gambling, excessive internet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gaming; compulsive exercise, shopping, work or sex; possibly ADHD,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teen and adult aggression and criminal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behavior, and more.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ADDICTION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is a primary, chronic disease of brain reward, motivation, memory and related circuitry, characterized by </a:t>
            </a:r>
            <a:r>
              <a:rPr lang="en-US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craving, loss of control, physical dependence, and tolerance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Genetics, together with bio-psycho-social-spiritual factors, account for the likelihood one will develop addiction or other RDS disorders. 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68518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3" y="1"/>
            <a:ext cx="10515600" cy="11684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RDS: a gene-related condition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57600" y="1422400"/>
            <a:ext cx="3742944" cy="520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53067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3" y="2"/>
            <a:ext cx="10515600" cy="1485899"/>
          </a:xfrm>
        </p:spPr>
        <p:txBody>
          <a:bodyPr/>
          <a:lstStyle/>
          <a:p>
            <a:pPr algn="ctr" eaLnBrk="1" hangingPunct="1"/>
            <a:r>
              <a:rPr lang="en-US" alt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ADDICTION: a </a:t>
            </a:r>
            <a:r>
              <a:rPr lang="en-US" alt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primary, chronic disease of brain reward, motivation, memory and related circuitry</a:t>
            </a:r>
          </a:p>
        </p:txBody>
      </p:sp>
      <p:pic>
        <p:nvPicPr>
          <p:cNvPr id="6147" name="Picture 6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425699" y="1727201"/>
            <a:ext cx="7200900" cy="4597399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7827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3" y="-177799"/>
            <a:ext cx="10515600" cy="1663699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RECOVERY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3" y="1193800"/>
            <a:ext cx="10515600" cy="52959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 shift from</a:t>
            </a: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the traditional medical psychiatric </a:t>
            </a: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model 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of care toward the concept of recovery began with the federal New Freedom Commission on Mental Health in the early </a:t>
            </a: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2000s.</a:t>
            </a:r>
          </a:p>
          <a:p>
            <a:pPr marL="0" indent="0">
              <a:buNone/>
            </a:pP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buNone/>
            </a:pP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2011, the Substance Abuse and Mental Health Administration (SAMHSA) defined recovery as a process of change through which individuals improve their health and wellness, live a self-directed life, and strive to reach their full potential</a:t>
            </a:r>
            <a:r>
              <a:rPr lang="en-US" alt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lvl="0" indent="0">
              <a:buNone/>
            </a:pPr>
            <a:r>
              <a:rPr lang="en-US" alt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Rasmussen defines recovery as a </a:t>
            </a:r>
            <a:r>
              <a:rPr lang="en-US" alt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different, better way of life with purpose and meaning.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7109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3" y="1"/>
            <a:ext cx="10515600" cy="1193798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RECOVERY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01598" y="-3165476"/>
            <a:ext cx="10785388" cy="4359275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838201" y="1054100"/>
            <a:ext cx="4648201" cy="5803900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92899" y="-3175"/>
            <a:ext cx="4795795" cy="695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8828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3" y="-279399"/>
            <a:ext cx="10515600" cy="13843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EMPOWERMENT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3" y="1104903"/>
            <a:ext cx="10515600" cy="5613399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Empowerment means to invest with power.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Empowerment is the ability to manage self and situations with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  confidence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 effectiveness.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Empowerment embraces intellectual, emotional, educational, and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spiritual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attributes together with social, political, economic, ethnic,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and racial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awareness.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Empowerment reflects an increase in personal and collective strength. </a:t>
            </a:r>
          </a:p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Management strategies direct empowerment process.</a:t>
            </a:r>
          </a:p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Self-efficacy actions drive empowerment.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Personal and social empowerment support addiction and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RDS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recovery.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64471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3" y="1"/>
            <a:ext cx="10515600" cy="1690688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EMPOWERMENT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yui_3_10_0_1_1405289969827_578" descr="http://wakeup-world.com/wp-content/uploads/2012/02/empowerment.jpg">
            <a:hlinkClick r:id="rId2" tgtFrame="&quot;_blank&quot;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46203" y="1198377"/>
            <a:ext cx="9499600" cy="52831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240590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3" y="-304800"/>
            <a:ext cx="10515600" cy="1995489"/>
          </a:xfrm>
        </p:spPr>
        <p:txBody>
          <a:bodyPr/>
          <a:lstStyle/>
          <a:p>
            <a:pPr algn="ctr"/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Rosie, the Riveter, WWII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74260" y="1308101"/>
            <a:ext cx="6602507" cy="5334747"/>
          </a:xfrm>
        </p:spPr>
      </p:pic>
    </p:spTree>
    <p:extLst>
      <p:ext uri="{BB962C8B-B14F-4D97-AF65-F5344CB8AC3E}">
        <p14:creationId xmlns:p14="http://schemas.microsoft.com/office/powerpoint/2010/main" xmlns="" val="80302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3" y="4"/>
            <a:ext cx="10515600" cy="1015999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MANAGEMENT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3" y="876300"/>
            <a:ext cx="10515600" cy="576580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Management 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is the ability to direct or handle something skillfully, effectively; to accomplish something; to achieve one’s purpose. </a:t>
            </a:r>
          </a:p>
          <a:p>
            <a:pPr>
              <a:lnSpc>
                <a:spcPct val="110000"/>
              </a:lnSpc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Management strategies are tactics, actually action plans, that direct the empowerment process.</a:t>
            </a:r>
          </a:p>
          <a:p>
            <a:pPr>
              <a:lnSpc>
                <a:spcPct val="110000"/>
              </a:lnSpc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Management is a major recovery dynamic for addiction </a:t>
            </a: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and RDS recovery.</a:t>
            </a: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Public health protocols for chronic disease management, the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Stanford Chronic Disease Self-Management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Program, Recovery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riented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ystems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Care, twelve-step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philosophy, and SMART Recovery®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support addiction/RDS management. </a:t>
            </a: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2971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Management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Tactics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dirty="0" smtClean="0">
                <a:solidFill>
                  <a:srgbClr val="000000"/>
                </a:solidFill>
                <a:latin typeface="Arial"/>
                <a:cs typeface="Arial"/>
              </a:rPr>
              <a:t>.</a:t>
            </a:r>
            <a:endParaRPr lang="en-US" altLang="en-US" sz="24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60599" y="1825625"/>
            <a:ext cx="7632700" cy="4697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46206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102" y="88900"/>
            <a:ext cx="10718799" cy="6858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Remember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 children’s book 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The Little Engine That Could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  When other engines refuse to rescue the stranded train full of toys and food for good boys and girls, Little Blue Engine responds: “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I think I can, I think I can, I think I can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.” The engine overcomes insurmountable odds and pulls the train up the towering mountain to the other side.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Addiction and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RDS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often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paralyze or distort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thoughts, feelings, and beliefs that “I can.”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Self-efficacy is the belief one can act effectively here and now.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1" y="228600"/>
            <a:ext cx="3581401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56657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2827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SELF-EFFICACY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0700" y="990600"/>
            <a:ext cx="10972800" cy="5867400"/>
          </a:xfrm>
        </p:spPr>
        <p:txBody>
          <a:bodyPr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Self-efficacy is an important part of the social-cognitive  theory of personality developed by Albert Bandura.</a:t>
            </a:r>
          </a:p>
          <a:p>
            <a:pPr>
              <a:lnSpc>
                <a:spcPct val="120000"/>
              </a:lnSpc>
            </a:pP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Self-efficacy is the belief one can act effectively here and now. </a:t>
            </a:r>
          </a:p>
          <a:p>
            <a:pPr>
              <a:lnSpc>
                <a:spcPct val="120000"/>
              </a:lnSpc>
            </a:pP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People develop self-efficacy through mastery experiences, social modeling, social persuasion, and psychological responses.</a:t>
            </a:r>
          </a:p>
          <a:p>
            <a:pPr>
              <a:lnSpc>
                <a:spcPct val="120000"/>
              </a:lnSpc>
            </a:pP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People with a weak sense of self-efficacy experience and exhibit powerlessness.</a:t>
            </a:r>
          </a:p>
          <a:p>
            <a:pPr>
              <a:lnSpc>
                <a:spcPct val="120000"/>
              </a:lnSpc>
            </a:pP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People with a strong sense of self-efficacy embody and express empowerment.</a:t>
            </a:r>
          </a:p>
          <a:p>
            <a:pPr>
              <a:lnSpc>
                <a:spcPct val="120000"/>
              </a:lnSpc>
            </a:pP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Self-efficacy actions drive the </a:t>
            </a:r>
            <a:r>
              <a:rPr lang="en-US" alt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addiction/RDS </a:t>
            </a:r>
            <a:r>
              <a:rPr lang="en-US" alt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recovery process.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8616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 noChangeAspect="1"/>
          </p:cNvGrpSpPr>
          <p:nvPr/>
        </p:nvGrpSpPr>
        <p:grpSpPr bwMode="auto">
          <a:xfrm>
            <a:off x="1359618" y="255494"/>
            <a:ext cx="8851183" cy="6793578"/>
            <a:chOff x="1764" y="1877"/>
            <a:chExt cx="11806" cy="8640"/>
          </a:xfrm>
        </p:grpSpPr>
        <p:sp>
          <p:nvSpPr>
            <p:cNvPr id="3" name="AutoShape 2"/>
            <p:cNvSpPr>
              <a:spLocks noChangeAspect="1" noChangeArrowheads="1" noTextEdit="1"/>
            </p:cNvSpPr>
            <p:nvPr/>
          </p:nvSpPr>
          <p:spPr bwMode="auto">
            <a:xfrm>
              <a:off x="1764" y="1877"/>
              <a:ext cx="11806" cy="8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Rectangle 19"/>
          <p:cNvSpPr>
            <a:spLocks noChangeArrowheads="1"/>
          </p:cNvSpPr>
          <p:nvPr/>
        </p:nvSpPr>
        <p:spPr bwMode="auto">
          <a:xfrm>
            <a:off x="1528764" y="0"/>
            <a:ext cx="8834437" cy="158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7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777777"/>
                  </a:outerShdw>
                </a:effectLst>
              </a14:hiddenEffects>
            </a:ext>
          </a:extLst>
        </p:spPr>
        <p:txBody>
          <a:bodyPr vert="horz" wrap="square" lIns="81382" tIns="40691" rIns="81382" bIns="40691" numCol="1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Empowerment: A </a:t>
            </a:r>
            <a:r>
              <a:rPr lang="en-US" alt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Way to </a:t>
            </a:r>
            <a:r>
              <a:rPr lang="en-US" altLang="en-US" sz="32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Manage Addiction &amp; Other RDS</a:t>
            </a:r>
            <a:r>
              <a:rPr lang="en-US" alt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en-US" altLang="en-US" sz="32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en-US" altLang="en-US" sz="3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3"/>
          <p:cNvGrpSpPr>
            <a:grpSpLocks noChangeAspect="1"/>
          </p:cNvGrpSpPr>
          <p:nvPr/>
        </p:nvGrpSpPr>
        <p:grpSpPr bwMode="auto">
          <a:xfrm>
            <a:off x="1752599" y="1905003"/>
            <a:ext cx="8458201" cy="4053465"/>
            <a:chOff x="1620" y="1887"/>
            <a:chExt cx="13680" cy="7800"/>
          </a:xfrm>
        </p:grpSpPr>
        <p:sp>
          <p:nvSpPr>
            <p:cNvPr id="6" name="AutoShape 18"/>
            <p:cNvSpPr>
              <a:spLocks noChangeAspect="1" noChangeArrowheads="1"/>
            </p:cNvSpPr>
            <p:nvPr/>
          </p:nvSpPr>
          <p:spPr bwMode="auto">
            <a:xfrm>
              <a:off x="1980" y="1887"/>
              <a:ext cx="13320" cy="7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81382" tIns="40691" rIns="81382" bIns="40691" numCol="1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 sz="12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200" b="1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	</a:t>
              </a:r>
              <a:r>
                <a:rPr lang="en-US" altLang="en-US" sz="14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STRUCTURE</a:t>
              </a:r>
              <a:r>
                <a:rPr lang="en-US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	          </a:t>
              </a:r>
              <a:r>
                <a:rPr lang="en-US" altLang="en-US" sz="14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PROCESS</a:t>
              </a:r>
              <a:r>
                <a:rPr lang="en-US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		OUTCOME		</a:t>
              </a:r>
              <a:endParaRPr lang="en-US" altLang="en-US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" name="Rectangle 17"/>
            <p:cNvSpPr>
              <a:spLocks noChangeArrowheads="1"/>
            </p:cNvSpPr>
            <p:nvPr/>
          </p:nvSpPr>
          <p:spPr bwMode="auto">
            <a:xfrm>
              <a:off x="9000" y="6444"/>
              <a:ext cx="1800" cy="10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81382" tIns="40691" rIns="81382" bIns="40691" numCol="1" anchor="t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700" b="1" dirty="0">
                  <a:solidFill>
                    <a:srgbClr val="000000"/>
                  </a:solidFill>
                  <a:ea typeface="Times New Roman" panose="02020603050405020304" pitchFamily="18" charset="0"/>
                  <a:cs typeface="Arial Black" panose="020B0A04020102020204" pitchFamily="34" charset="0"/>
                </a:rPr>
                <a:t>Risks for Complications,</a:t>
              </a:r>
              <a:endParaRPr lang="en-US" altLang="en-US" sz="80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700" b="1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 Black" panose="020B0A04020102020204" pitchFamily="34" charset="0"/>
                </a:rPr>
                <a:t>Progression, Relapse</a:t>
              </a:r>
              <a:endParaRPr lang="en-US" altLang="en-US" sz="80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" name="Rectangle 16"/>
            <p:cNvSpPr>
              <a:spLocks noChangeArrowheads="1"/>
            </p:cNvSpPr>
            <p:nvPr/>
          </p:nvSpPr>
          <p:spPr bwMode="auto">
            <a:xfrm>
              <a:off x="10980" y="6804"/>
              <a:ext cx="1620" cy="10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81382" tIns="40691" rIns="81382" bIns="40691" numCol="1" anchor="t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700" b="1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 Black" panose="020B0A04020102020204" pitchFamily="34" charset="0"/>
                </a:rPr>
                <a:t>Prevention of Complications,</a:t>
              </a:r>
              <a:endParaRPr lang="en-US" altLang="en-US" sz="80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700" b="1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 Black" panose="020B0A04020102020204" pitchFamily="34" charset="0"/>
                </a:rPr>
                <a:t>Progression,</a:t>
              </a:r>
              <a:endParaRPr lang="en-US" altLang="en-US" sz="80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700" b="1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 Black" panose="020B0A04020102020204" pitchFamily="34" charset="0"/>
                </a:rPr>
                <a:t>Relapse</a:t>
              </a:r>
              <a:endParaRPr lang="en-US" altLang="en-US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" name="Rectangle 15"/>
            <p:cNvSpPr>
              <a:spLocks noChangeArrowheads="1"/>
            </p:cNvSpPr>
            <p:nvPr/>
          </p:nvSpPr>
          <p:spPr bwMode="auto">
            <a:xfrm>
              <a:off x="12780" y="6984"/>
              <a:ext cx="1620" cy="10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81382" tIns="40691" rIns="81382" bIns="40691" numCol="1" anchor="t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7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 Black" panose="020B0A04020102020204" pitchFamily="34" charset="0"/>
                </a:rPr>
                <a:t>Complications,</a:t>
              </a:r>
              <a:endParaRPr lang="en-US" altLang="en-US" sz="80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7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 Black" panose="020B0A04020102020204" pitchFamily="34" charset="0"/>
                </a:rPr>
                <a:t>Progression</a:t>
              </a:r>
              <a:endParaRPr lang="en-US" altLang="en-US" sz="80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7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 Black" panose="020B0A04020102020204" pitchFamily="34" charset="0"/>
                </a:rPr>
                <a:t>Relapse</a:t>
              </a:r>
              <a:endParaRPr lang="en-US" altLang="en-US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" name="Oval 14"/>
            <p:cNvSpPr>
              <a:spLocks noChangeArrowheads="1"/>
            </p:cNvSpPr>
            <p:nvPr/>
          </p:nvSpPr>
          <p:spPr bwMode="auto">
            <a:xfrm>
              <a:off x="8892" y="3897"/>
              <a:ext cx="1800" cy="125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81382" tIns="40691" rIns="81382" bIns="40691" numCol="1" anchor="t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700" b="1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 Black" panose="020B0A04020102020204" pitchFamily="34" charset="0"/>
                </a:rPr>
                <a:t>Change</a:t>
              </a:r>
              <a:endParaRPr lang="en-US" altLang="en-US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" name="Oval 13"/>
            <p:cNvSpPr>
              <a:spLocks noChangeArrowheads="1"/>
            </p:cNvSpPr>
            <p:nvPr/>
          </p:nvSpPr>
          <p:spPr bwMode="auto">
            <a:xfrm>
              <a:off x="10872" y="3358"/>
              <a:ext cx="1620" cy="125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81382" tIns="40691" rIns="81382" bIns="40691" numCol="1" anchor="t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700" b="1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 Black" panose="020B0A04020102020204" pitchFamily="34" charset="0"/>
                </a:rPr>
                <a:t>Lifestyle</a:t>
              </a:r>
              <a:endParaRPr lang="en-US" altLang="en-US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" name="Oval 12"/>
            <p:cNvSpPr>
              <a:spLocks noChangeArrowheads="1"/>
            </p:cNvSpPr>
            <p:nvPr/>
          </p:nvSpPr>
          <p:spPr bwMode="auto">
            <a:xfrm>
              <a:off x="12672" y="2816"/>
              <a:ext cx="1620" cy="126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81382" tIns="40691" rIns="81382" bIns="40691" numCol="1" anchor="t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700" b="1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 Black" panose="020B0A04020102020204" pitchFamily="34" charset="0"/>
                </a:rPr>
                <a:t>Well-being</a:t>
              </a:r>
              <a:endParaRPr lang="en-US" altLang="en-US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3" name="AutoShape 11"/>
            <p:cNvSpPr>
              <a:spLocks noChangeArrowheads="1"/>
            </p:cNvSpPr>
            <p:nvPr/>
          </p:nvSpPr>
          <p:spPr bwMode="auto">
            <a:xfrm>
              <a:off x="2880" y="8937"/>
              <a:ext cx="2520" cy="540"/>
            </a:xfrm>
            <a:prstGeom prst="flowChart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81382" tIns="40691" rIns="81382" bIns="40691" numCol="1" anchor="t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000" b="1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 Black" panose="020B0A04020102020204" pitchFamily="34" charset="0"/>
                </a:rPr>
                <a:t>ECOLOGY</a:t>
              </a:r>
              <a:endParaRPr lang="en-US" altLang="en-US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" name="AutoShape 10"/>
            <p:cNvSpPr>
              <a:spLocks noChangeArrowheads="1"/>
            </p:cNvSpPr>
            <p:nvPr/>
          </p:nvSpPr>
          <p:spPr bwMode="auto">
            <a:xfrm>
              <a:off x="10440" y="8937"/>
              <a:ext cx="2520" cy="600"/>
            </a:xfrm>
            <a:prstGeom prst="flowChart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81382" tIns="40691" rIns="81382" bIns="40691" numCol="1" anchor="t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000" b="1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 Black" panose="020B0A04020102020204" pitchFamily="34" charset="0"/>
                </a:rPr>
                <a:t>EVIDENCE</a:t>
              </a:r>
              <a:endParaRPr lang="en-US" altLang="en-US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5" name="AutoShape 9"/>
            <p:cNvSpPr>
              <a:spLocks noChangeArrowheads="1"/>
            </p:cNvSpPr>
            <p:nvPr/>
          </p:nvSpPr>
          <p:spPr bwMode="auto">
            <a:xfrm>
              <a:off x="6660" y="8937"/>
              <a:ext cx="2520" cy="540"/>
            </a:xfrm>
            <a:prstGeom prst="flowChart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81382" tIns="40691" rIns="81382" bIns="40691" numCol="1" anchor="t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000" b="1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 Black" panose="020B0A04020102020204" pitchFamily="34" charset="0"/>
                </a:rPr>
                <a:t>EMPOWERMENT</a:t>
              </a:r>
              <a:endParaRPr lang="en-US" altLang="en-US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" name="Oval 8"/>
            <p:cNvSpPr>
              <a:spLocks noChangeArrowheads="1"/>
            </p:cNvSpPr>
            <p:nvPr/>
          </p:nvSpPr>
          <p:spPr bwMode="auto">
            <a:xfrm>
              <a:off x="1620" y="3537"/>
              <a:ext cx="4320" cy="45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7" name="AutoShape 7"/>
            <p:cNvSpPr>
              <a:spLocks noChangeArrowheads="1"/>
            </p:cNvSpPr>
            <p:nvPr/>
          </p:nvSpPr>
          <p:spPr bwMode="auto">
            <a:xfrm>
              <a:off x="3780" y="5517"/>
              <a:ext cx="225" cy="540"/>
            </a:xfrm>
            <a:prstGeom prst="upDownArrow">
              <a:avLst>
                <a:gd name="adj1" fmla="val 50000"/>
                <a:gd name="adj2" fmla="val 48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eaVert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8" name="Oval 6"/>
            <p:cNvSpPr>
              <a:spLocks noChangeArrowheads="1"/>
            </p:cNvSpPr>
            <p:nvPr/>
          </p:nvSpPr>
          <p:spPr bwMode="auto">
            <a:xfrm>
              <a:off x="2880" y="3717"/>
              <a:ext cx="1980" cy="18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81382" tIns="40691" rIns="81382" bIns="40691" numCol="1" anchor="t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700" b="1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 Black" panose="020B0A04020102020204" pitchFamily="34" charset="0"/>
                </a:rPr>
                <a:t>Self</a:t>
              </a:r>
              <a:endParaRPr lang="en-US" altLang="en-US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" name="Oval 5"/>
            <p:cNvSpPr>
              <a:spLocks noChangeArrowheads="1"/>
            </p:cNvSpPr>
            <p:nvPr/>
          </p:nvSpPr>
          <p:spPr bwMode="auto">
            <a:xfrm>
              <a:off x="2880" y="6057"/>
              <a:ext cx="1980" cy="18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81382" tIns="40691" rIns="81382" bIns="40691" numCol="1" anchor="t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700" b="1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 Black" panose="020B0A04020102020204" pitchFamily="34" charset="0"/>
                </a:rPr>
                <a:t>Surroundings</a:t>
              </a:r>
              <a:endParaRPr lang="en-US" altLang="en-US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" name="AutoShape 4"/>
            <p:cNvSpPr>
              <a:spLocks noChangeArrowheads="1"/>
            </p:cNvSpPr>
            <p:nvPr/>
          </p:nvSpPr>
          <p:spPr bwMode="auto">
            <a:xfrm>
              <a:off x="6120" y="4977"/>
              <a:ext cx="3420" cy="1620"/>
            </a:xfrm>
            <a:prstGeom prst="rightArrow">
              <a:avLst>
                <a:gd name="adj1" fmla="val 50000"/>
                <a:gd name="adj2" fmla="val 52778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81382" tIns="40691" rIns="81382" bIns="40691" numCol="1" anchor="t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7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 Black" panose="020B0A04020102020204" pitchFamily="34" charset="0"/>
                </a:rPr>
                <a:t>Management &amp; Self-efficacy</a:t>
              </a:r>
              <a:endParaRPr lang="en-US" altLang="en-US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524005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6641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-45718"/>
            <a:ext cx="8229600" cy="45719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3" y="-242046"/>
            <a:ext cx="11214100" cy="7455647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EXAMINE self and surroundings. 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Focus on the whole person.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Consider age, gender, race and ethnicity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Pay attention to immediate surroundings: people, places, and things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2. EMBRACE management and self-efficacy.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Mobilize management strategies.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Execute self-efficacy actions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3. EVALUATE  recovery milestones and roadblocks. 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Realize recovery: a different, better way of life with purpose and meaning.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Prevent complications, progression, or relapse from addiction and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other RDS.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064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1"/>
            <a:ext cx="10972800" cy="1600199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LIVE WELL!</a:t>
            </a:r>
            <a:b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Consider </a:t>
            </a:r>
            <a:r>
              <a:rPr lang="en-US" sz="3100" b="1" dirty="0">
                <a:latin typeface="Arial" panose="020B0604020202020204" pitchFamily="34" charset="0"/>
                <a:cs typeface="Arial" panose="020B0604020202020204" pitchFamily="34" charset="0"/>
              </a:rPr>
              <a:t>empowerment as a way to manage addiction and other </a:t>
            </a:r>
            <a:r>
              <a:rPr lang="en-US" sz="3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RDS.</a:t>
            </a:r>
            <a:r>
              <a:rPr lang="en-US" sz="31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1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97201" y="1600202"/>
            <a:ext cx="5943600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4834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972800" cy="510987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632012"/>
            <a:ext cx="10972800" cy="6562164"/>
          </a:xfrm>
        </p:spPr>
        <p:txBody>
          <a:bodyPr>
            <a:noAutofit/>
          </a:bodyPr>
          <a:lstStyle/>
          <a:p>
            <a:pPr lvl="0"/>
            <a:r>
              <a:rPr lang="en-US" alt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American Psychiatric Association. (2013). </a:t>
            </a:r>
            <a:r>
              <a:rPr lang="en-US" altLang="en-US" sz="20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Diagnostic and statistical manual of mental disorders</a:t>
            </a:r>
            <a:r>
              <a:rPr lang="en-US" alt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5</a:t>
            </a:r>
            <a:r>
              <a:rPr lang="en-US" altLang="en-US" sz="2000" baseline="30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alt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ed. (</a:t>
            </a:r>
            <a:r>
              <a:rPr lang="en-US" altLang="en-US" sz="20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DSM-5</a:t>
            </a:r>
            <a:r>
              <a:rPr lang="en-US" alt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Washington, DC: APA.</a:t>
            </a:r>
            <a:endParaRPr lang="en-US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alt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American Society of Addiction Medicine (ASAM). </a:t>
            </a:r>
            <a:r>
              <a:rPr lang="en-US" altLang="en-US" sz="20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 </a:t>
            </a:r>
            <a:r>
              <a:rPr lang="en-US" altLang="en-US" sz="20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policy statement</a:t>
            </a:r>
            <a:r>
              <a:rPr lang="en-US" altLang="en-US" sz="20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Definition of a</a:t>
            </a:r>
            <a:r>
              <a:rPr lang="en-US" altLang="en-US" sz="20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ddiction</a:t>
            </a:r>
            <a:r>
              <a:rPr lang="en-US" alt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August 15, </a:t>
            </a:r>
            <a:r>
              <a:rPr lang="en-US" altLang="en-US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2011.</a:t>
            </a:r>
          </a:p>
          <a:p>
            <a:pPr lvl="0"/>
            <a:r>
              <a:rPr lang="en-US" sz="20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Bandura, A. (1997). </a:t>
            </a:r>
            <a:r>
              <a:rPr lang="en-US" sz="2000" i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Self-efficacy: The exercise of control.</a:t>
            </a:r>
            <a:r>
              <a:rPr lang="en-US" sz="20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New York: W.H. Freeman</a:t>
            </a:r>
            <a:r>
              <a:rPr lang="en-US" sz="2000" kern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Blum, K., et al (2000). Reward deficiency syndrome: A biogenetic model for the diagnosis and treatment of impulsive, addictive, and compulsive behaviors. 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Journal of Psychoactive Drugs, 32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(Supplement): i–iv, 1–112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/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Hur, M. H.  (2006).  Empowerment in terms of theoretical perspectives: exploring a typology of the process and components across disciplines.  </a:t>
            </a:r>
            <a:r>
              <a:rPr lang="en-US" sz="20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Journal of Community </a:t>
            </a:r>
            <a:r>
              <a:rPr lang="en-US" sz="20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Psychology</a:t>
            </a:r>
            <a:r>
              <a:rPr lang="en-US" sz="20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 (5)</a:t>
            </a: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523-540</a:t>
            </a:r>
            <a:r>
              <a:rPr lang="en-US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en-US" sz="20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2000" kern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President’s New Freedom Commission on Mental Health (2003). </a:t>
            </a:r>
            <a:r>
              <a:rPr lang="en-US" sz="2000" i="1" kern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Achieving the promise: Transforming mental </a:t>
            </a:r>
            <a:r>
              <a:rPr lang="en-US" sz="2000" i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2000" i="1" kern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ealth </a:t>
            </a:r>
            <a:r>
              <a:rPr lang="en-US" sz="2000" i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000" i="1" kern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in America. </a:t>
            </a:r>
            <a:r>
              <a:rPr lang="en-US" sz="2000" kern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Washington, D.C.: The Commission.</a:t>
            </a:r>
          </a:p>
          <a:p>
            <a:pPr lvl="0"/>
            <a:r>
              <a:rPr lang="en-US" sz="2000" kern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SAMHSA (2011).</a:t>
            </a:r>
            <a:r>
              <a:rPr lang="en-US" sz="2000" i="1" kern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Working definition of recovery</a:t>
            </a:r>
            <a:r>
              <a:rPr lang="en-US" sz="2000" kern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Washington, D.C. SAMHSA. </a:t>
            </a:r>
          </a:p>
          <a:p>
            <a:pPr lvl="0"/>
            <a:r>
              <a:rPr lang="en-US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Rasmussen</a:t>
            </a: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S. (2000). </a:t>
            </a:r>
            <a:r>
              <a:rPr lang="en-US" sz="20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Addiction treatment: Theory and Practice</a:t>
            </a:r>
            <a:r>
              <a:rPr lang="en-US" sz="20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Thousand </a:t>
            </a: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Oaks, CA: SAGE</a:t>
            </a:r>
          </a:p>
          <a:p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Rasmussen, S. (in process). </a:t>
            </a:r>
            <a:r>
              <a:rPr lang="en-US" sz="20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Addiction management: Principles and practice</a:t>
            </a: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New York: Routledge</a:t>
            </a:r>
          </a:p>
          <a:p>
            <a:pPr lvl="0"/>
            <a:endParaRPr lang="en-US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2400" b="1" kern="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andur</a:t>
            </a:r>
            <a:endParaRPr lang="en-US" sz="2400" b="1" kern="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8366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4419600"/>
            <a:ext cx="11582400" cy="1219200"/>
          </a:xfrm>
          <a:custGeom>
            <a:avLst/>
            <a:gdLst>
              <a:gd name="connsiteX0" fmla="*/ 0 w 4191000"/>
              <a:gd name="connsiteY0" fmla="*/ 0 h 609600"/>
              <a:gd name="connsiteX1" fmla="*/ 3886200 w 4191000"/>
              <a:gd name="connsiteY1" fmla="*/ 0 h 609600"/>
              <a:gd name="connsiteX2" fmla="*/ 4191000 w 4191000"/>
              <a:gd name="connsiteY2" fmla="*/ 304800 h 609600"/>
              <a:gd name="connsiteX3" fmla="*/ 3886200 w 4191000"/>
              <a:gd name="connsiteY3" fmla="*/ 609600 h 609600"/>
              <a:gd name="connsiteX4" fmla="*/ 0 w 4191000"/>
              <a:gd name="connsiteY4" fmla="*/ 609600 h 609600"/>
              <a:gd name="connsiteX5" fmla="*/ 0 w 4191000"/>
              <a:gd name="connsiteY5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1000" h="609600">
                <a:moveTo>
                  <a:pt x="0" y="0"/>
                </a:moveTo>
                <a:lnTo>
                  <a:pt x="3886200" y="0"/>
                </a:lnTo>
                <a:lnTo>
                  <a:pt x="4191000" y="304800"/>
                </a:lnTo>
                <a:lnTo>
                  <a:pt x="38862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Addiction Therapy – 2015 Website:</a:t>
            </a:r>
          </a:p>
          <a:p>
            <a:r>
              <a:rPr lang="en-US" sz="3200" b="1" dirty="0" smtClean="0">
                <a:solidFill>
                  <a:schemeClr val="bg1"/>
                </a:solidFill>
                <a:hlinkClick r:id="rId2" action="ppaction://hlinkfile"/>
              </a:rPr>
              <a:t>addictiontherapy.conferenceseries.com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12192000" cy="2209800"/>
          </a:xfr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sz="360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Meet the eminent gathering once again at</a:t>
            </a:r>
            <a:r>
              <a:rPr sz="4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sz="4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sz="4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Addiction Therapy-2015</a:t>
            </a:r>
            <a:r>
              <a:rPr sz="4800" b="1" smtClean="0">
                <a:solidFill>
                  <a:schemeClr val="tx1"/>
                </a:solidFill>
              </a:rPr>
              <a:t/>
            </a:r>
            <a:br>
              <a:rPr sz="4800" b="1" smtClean="0">
                <a:solidFill>
                  <a:schemeClr val="tx1"/>
                </a:solidFill>
              </a:rPr>
            </a:br>
            <a:r>
              <a:rPr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Florida,  USA</a:t>
            </a:r>
            <a:br>
              <a:rPr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</a:br>
            <a:r>
              <a:rPr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August 3 - 5,  2015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40962" name="AutoShape 2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4" name="AutoShape 4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6" name="AutoShape 6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8" name="AutoShape 8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2" descr="C:\Users\nagapraveen-p\AppData\Local\Microsoft\Windows\Temporary Internet Files\Content.Outlook\XLM8YBCH\logo (2)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65602" y="1"/>
            <a:ext cx="3877221" cy="14251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31821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1041</Words>
  <Application>Microsoft Office PowerPoint</Application>
  <PresentationFormat>Custom</PresentationFormat>
  <Paragraphs>134</Paragraphs>
  <Slides>20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Office Theme</vt:lpstr>
      <vt:lpstr>1_Office Theme</vt:lpstr>
      <vt:lpstr>2_Office Theme</vt:lpstr>
      <vt:lpstr>3_Office Theme</vt:lpstr>
      <vt:lpstr>Equity</vt:lpstr>
      <vt:lpstr>1_Equity</vt:lpstr>
      <vt:lpstr>Addiction Therapy-2014 Chicago,  USA August 4 - 6,  2014</vt:lpstr>
      <vt:lpstr>Slide 2</vt:lpstr>
      <vt:lpstr>OBJECTIVES</vt:lpstr>
      <vt:lpstr>RDS &amp; ADDICTION</vt:lpstr>
      <vt:lpstr>RDS: a gene-related condition</vt:lpstr>
      <vt:lpstr>ADDICTION: a primary, chronic disease of brain reward, motivation, memory and related circuitry</vt:lpstr>
      <vt:lpstr>RECOVERY</vt:lpstr>
      <vt:lpstr>         RECOVERY</vt:lpstr>
      <vt:lpstr>EMPOWERMENT</vt:lpstr>
      <vt:lpstr>EMPOWERMENT</vt:lpstr>
      <vt:lpstr>Rosie, the Riveter, WWII</vt:lpstr>
      <vt:lpstr>MANAGEMENT</vt:lpstr>
      <vt:lpstr>Management Tactics</vt:lpstr>
      <vt:lpstr>Slide 14</vt:lpstr>
      <vt:lpstr>SELF-EFFICACY</vt:lpstr>
      <vt:lpstr>Slide 16</vt:lpstr>
      <vt:lpstr>   </vt:lpstr>
      <vt:lpstr> LIVE WELL! Consider empowerment as a way to manage addiction and other RDS. </vt:lpstr>
      <vt:lpstr>REFERENCES</vt:lpstr>
      <vt:lpstr>Meet the eminent gathering once again at Addiction Therapy-2015 Florida,  USA August 3 - 5,  2015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Sandy Rasmussen</dc:creator>
  <cp:lastModifiedBy>omics-ws304</cp:lastModifiedBy>
  <cp:revision>48</cp:revision>
  <cp:lastPrinted>2014-07-22T15:28:08Z</cp:lastPrinted>
  <dcterms:created xsi:type="dcterms:W3CDTF">2014-07-11T19:34:13Z</dcterms:created>
  <dcterms:modified xsi:type="dcterms:W3CDTF">2014-10-04T09:00:32Z</dcterms:modified>
</cp:coreProperties>
</file>