
<file path=[Content_Types].xml><?xml version="1.0" encoding="utf-8"?>
<Types xmlns="http://schemas.openxmlformats.org/package/2006/content-types">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1" r:id="rId2"/>
  </p:sldMasterIdLst>
  <p:notesMasterIdLst>
    <p:notesMasterId r:id="rId31"/>
  </p:notesMasterIdLst>
  <p:sldIdLst>
    <p:sldId id="256" r:id="rId3"/>
    <p:sldId id="257" r:id="rId4"/>
    <p:sldId id="290" r:id="rId5"/>
    <p:sldId id="298" r:id="rId6"/>
    <p:sldId id="262" r:id="rId7"/>
    <p:sldId id="284" r:id="rId8"/>
    <p:sldId id="297" r:id="rId9"/>
    <p:sldId id="267" r:id="rId10"/>
    <p:sldId id="285" r:id="rId11"/>
    <p:sldId id="294" r:id="rId12"/>
    <p:sldId id="275" r:id="rId13"/>
    <p:sldId id="270" r:id="rId14"/>
    <p:sldId id="287" r:id="rId15"/>
    <p:sldId id="271" r:id="rId16"/>
    <p:sldId id="273" r:id="rId17"/>
    <p:sldId id="276" r:id="rId18"/>
    <p:sldId id="295" r:id="rId19"/>
    <p:sldId id="278" r:id="rId20"/>
    <p:sldId id="281" r:id="rId21"/>
    <p:sldId id="289" r:id="rId22"/>
    <p:sldId id="282" r:id="rId23"/>
    <p:sldId id="296" r:id="rId24"/>
    <p:sldId id="292" r:id="rId25"/>
    <p:sldId id="274" r:id="rId26"/>
    <p:sldId id="293" r:id="rId27"/>
    <p:sldId id="269" r:id="rId28"/>
    <p:sldId id="288" r:id="rId29"/>
    <p:sldId id="272" r:id="rId30"/>
  </p:sldIdLst>
  <p:sldSz cx="9144000" cy="6858000" type="screen4x3"/>
  <p:notesSz cx="6954838" cy="93091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ndra" initials="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F7F7F7"/>
  </p:clrMru>
</p:presentationPr>
</file>

<file path=ppt/tableStyles.xml><?xml version="1.0" encoding="utf-8"?>
<a:tblStyleLst xmlns:a="http://schemas.openxmlformats.org/drawingml/2006/main" def="{5C22544A-7EE6-4342-B048-85BDC9FD1C3A}">
  <a:tblStyle styleId="{327F97BB-C833-4FB7-BDE5-3F7075034690}" styleName="Estilo temático 2 - Énfasis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FD4443E-F989-4FC4-A0C8-D5A2AF1F390B}" styleName="Estilo oscuro 1 - Énfasis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74" autoAdjust="0"/>
    <p:restoredTop sz="90143" autoAdjust="0"/>
  </p:normalViewPr>
  <p:slideViewPr>
    <p:cSldViewPr>
      <p:cViewPr>
        <p:scale>
          <a:sx n="90" d="100"/>
          <a:sy n="90" d="100"/>
        </p:scale>
        <p:origin x="-210" y="7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90" d="100"/>
          <a:sy n="90" d="100"/>
        </p:scale>
        <p:origin x="-2004" y="1800"/>
      </p:cViewPr>
      <p:guideLst>
        <p:guide orient="horz" pos="2932"/>
        <p:guide pos="219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G:\jugos%20LP\LP%20combinado%20T\perfil%20T%20manzana%20exprimida%20y%20cepita.xlsx" TargetMode="External"/></Relationships>
</file>

<file path=ppt/charts/_rels/chart2.xml.rels><?xml version="1.0" encoding="UTF-8" standalone="yes"?>
<Relationships xmlns="http://schemas.openxmlformats.org/package/2006/relationships"><Relationship Id="rId2" Type="http://schemas.openxmlformats.org/officeDocument/2006/relationships/oleObject" Target="file:///G:\jugos%20LP\LP%20combinado%20T\cer%20cepita%2056&#176;C.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1" Type="http://schemas.openxmlformats.org/officeDocument/2006/relationships/oleObject" Target="file:///G:\jugos%20LP\Alyciclo\alyciclomzexp%20LP%2056&#176;C.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G:\US\US%20cerev%20exprimido%2044%20&#176;C.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AR"/>
  <c:chart>
    <c:autoTitleDeleted val="1"/>
    <c:plotArea>
      <c:layout>
        <c:manualLayout>
          <c:layoutTarget val="inner"/>
          <c:xMode val="edge"/>
          <c:yMode val="edge"/>
          <c:x val="0.23977364488137506"/>
          <c:y val="5.5760967754103094E-2"/>
          <c:w val="0.69748779143541972"/>
          <c:h val="0.63366100388979352"/>
        </c:manualLayout>
      </c:layout>
      <c:scatterChart>
        <c:scatterStyle val="smoothMarker"/>
        <c:ser>
          <c:idx val="0"/>
          <c:order val="0"/>
          <c:tx>
            <c:strRef>
              <c:f>'cepita T 20°C'!$Q$6</c:f>
              <c:strCache>
                <c:ptCount val="1"/>
                <c:pt idx="0">
                  <c:v>20 °C</c:v>
                </c:pt>
              </c:strCache>
            </c:strRef>
          </c:tx>
          <c:spPr>
            <a:ln w="22225">
              <a:solidFill>
                <a:srgbClr val="6666FF"/>
              </a:solidFill>
            </a:ln>
          </c:spPr>
          <c:marker>
            <c:symbol val="x"/>
            <c:size val="5"/>
            <c:spPr>
              <a:solidFill>
                <a:srgbClr val="6666FF"/>
              </a:solidFill>
              <a:ln w="12700">
                <a:solidFill>
                  <a:srgbClr val="6666FF"/>
                </a:solidFill>
              </a:ln>
            </c:spPr>
          </c:marker>
          <c:errBars>
            <c:errDir val="y"/>
            <c:errBarType val="both"/>
            <c:errValType val="cust"/>
            <c:plus>
              <c:numRef>
                <c:f>'G:\jugos LP\[perfil T jugos.xlsx]cepita mz'!$O$8:$O$15</c:f>
                <c:numCache>
                  <c:formatCode>General</c:formatCode>
                  <c:ptCount val="8"/>
                  <c:pt idx="0">
                    <c:v>1.0535653752852736</c:v>
                  </c:pt>
                  <c:pt idx="1">
                    <c:v>1.0692676621563633</c:v>
                  </c:pt>
                  <c:pt idx="2">
                    <c:v>0.60277137733416086</c:v>
                  </c:pt>
                  <c:pt idx="3">
                    <c:v>0.26457513110647302</c:v>
                  </c:pt>
                  <c:pt idx="4">
                    <c:v>0.75498344352707392</c:v>
                  </c:pt>
                  <c:pt idx="5">
                    <c:v>0.79372539331935665</c:v>
                  </c:pt>
                  <c:pt idx="6">
                    <c:v>1.3856406460551076</c:v>
                  </c:pt>
                </c:numCache>
              </c:numRef>
            </c:plus>
            <c:minus>
              <c:numRef>
                <c:f>'G:\jugos LP\[perfil T jugos.xlsx]cepita mz'!$O$8:$O$14</c:f>
                <c:numCache>
                  <c:formatCode>General</c:formatCode>
                  <c:ptCount val="7"/>
                  <c:pt idx="0">
                    <c:v>1.0535653752852736</c:v>
                  </c:pt>
                  <c:pt idx="1">
                    <c:v>1.0692676621563633</c:v>
                  </c:pt>
                  <c:pt idx="2">
                    <c:v>0.60277137733416086</c:v>
                  </c:pt>
                  <c:pt idx="3">
                    <c:v>0.26457513110647302</c:v>
                  </c:pt>
                  <c:pt idx="4">
                    <c:v>0.75498344352707392</c:v>
                  </c:pt>
                  <c:pt idx="5">
                    <c:v>0.79372539331935665</c:v>
                  </c:pt>
                  <c:pt idx="6">
                    <c:v>1.3856406460551076</c:v>
                  </c:pt>
                </c:numCache>
              </c:numRef>
            </c:minus>
          </c:errBars>
          <c:xVal>
            <c:numRef>
              <c:f>'G:\jugos LP\[perfil T jugos.xlsx]cepita mz'!$M$8:$M$14</c:f>
              <c:numCache>
                <c:formatCode>General</c:formatCode>
                <c:ptCount val="7"/>
                <c:pt idx="0">
                  <c:v>0</c:v>
                </c:pt>
                <c:pt idx="1">
                  <c:v>10</c:v>
                </c:pt>
                <c:pt idx="2">
                  <c:v>20</c:v>
                </c:pt>
                <c:pt idx="3">
                  <c:v>30</c:v>
                </c:pt>
                <c:pt idx="4">
                  <c:v>40</c:v>
                </c:pt>
                <c:pt idx="5">
                  <c:v>50</c:v>
                </c:pt>
                <c:pt idx="6">
                  <c:v>60</c:v>
                </c:pt>
              </c:numCache>
            </c:numRef>
          </c:xVal>
          <c:yVal>
            <c:numRef>
              <c:f>'G:\jugos LP\[perfil T jugos.xlsx]cepita mz'!$N$8:$N$14</c:f>
              <c:numCache>
                <c:formatCode>General</c:formatCode>
                <c:ptCount val="7"/>
                <c:pt idx="0">
                  <c:v>2.1</c:v>
                </c:pt>
                <c:pt idx="1">
                  <c:v>4.166666666666667</c:v>
                </c:pt>
                <c:pt idx="2">
                  <c:v>6.5333333333333607</c:v>
                </c:pt>
                <c:pt idx="3">
                  <c:v>8.1</c:v>
                </c:pt>
                <c:pt idx="4">
                  <c:v>9.6</c:v>
                </c:pt>
                <c:pt idx="5">
                  <c:v>10.8</c:v>
                </c:pt>
                <c:pt idx="6">
                  <c:v>11.8</c:v>
                </c:pt>
              </c:numCache>
            </c:numRef>
          </c:yVal>
          <c:smooth val="1"/>
        </c:ser>
        <c:ser>
          <c:idx val="2"/>
          <c:order val="1"/>
          <c:tx>
            <c:strRef>
              <c:f>'cepita T 56° '!$K$6</c:f>
              <c:strCache>
                <c:ptCount val="1"/>
                <c:pt idx="0">
                  <c:v> 56 °C</c:v>
                </c:pt>
              </c:strCache>
            </c:strRef>
          </c:tx>
          <c:spPr>
            <a:ln w="22225">
              <a:solidFill>
                <a:srgbClr val="660066"/>
              </a:solidFill>
            </a:ln>
          </c:spPr>
          <c:marker>
            <c:symbol val="square"/>
            <c:size val="5"/>
            <c:spPr>
              <a:solidFill>
                <a:srgbClr val="660066"/>
              </a:solidFill>
              <a:ln w="12700">
                <a:solidFill>
                  <a:srgbClr val="660066"/>
                </a:solidFill>
              </a:ln>
            </c:spPr>
          </c:marker>
          <c:errBars>
            <c:errDir val="y"/>
            <c:errBarType val="both"/>
            <c:errValType val="cust"/>
            <c:plus>
              <c:numRef>
                <c:f>'cepita T 56° '!$M$8:$M$14</c:f>
                <c:numCache>
                  <c:formatCode>General</c:formatCode>
                  <c:ptCount val="7"/>
                  <c:pt idx="0">
                    <c:v>0</c:v>
                  </c:pt>
                  <c:pt idx="1">
                    <c:v>0.9192388155421557</c:v>
                  </c:pt>
                  <c:pt idx="2">
                    <c:v>7.0710678118655987E-2</c:v>
                  </c:pt>
                  <c:pt idx="3">
                    <c:v>0.28284271247288412</c:v>
                  </c:pt>
                  <c:pt idx="4">
                    <c:v>0.77781745930492152</c:v>
                  </c:pt>
                  <c:pt idx="5">
                    <c:v>0.63639610306769268</c:v>
                  </c:pt>
                  <c:pt idx="6">
                    <c:v>0.28284271247449172</c:v>
                  </c:pt>
                </c:numCache>
              </c:numRef>
            </c:plus>
            <c:minus>
              <c:numRef>
                <c:f>'cepita T 56° '!$M$8:$M$14</c:f>
                <c:numCache>
                  <c:formatCode>General</c:formatCode>
                  <c:ptCount val="7"/>
                  <c:pt idx="0">
                    <c:v>0</c:v>
                  </c:pt>
                  <c:pt idx="1">
                    <c:v>0.9192388155421557</c:v>
                  </c:pt>
                  <c:pt idx="2">
                    <c:v>7.0710678118655987E-2</c:v>
                  </c:pt>
                  <c:pt idx="3">
                    <c:v>0.28284271247288412</c:v>
                  </c:pt>
                  <c:pt idx="4">
                    <c:v>0.77781745930492152</c:v>
                  </c:pt>
                  <c:pt idx="5">
                    <c:v>0.63639610306769268</c:v>
                  </c:pt>
                  <c:pt idx="6">
                    <c:v>0.28284271247449172</c:v>
                  </c:pt>
                </c:numCache>
              </c:numRef>
            </c:minus>
          </c:errBars>
          <c:xVal>
            <c:numRef>
              <c:f>'cepita T 56° '!$K$8:$K$14</c:f>
              <c:numCache>
                <c:formatCode>General</c:formatCode>
                <c:ptCount val="7"/>
                <c:pt idx="0">
                  <c:v>0</c:v>
                </c:pt>
                <c:pt idx="1">
                  <c:v>10</c:v>
                </c:pt>
                <c:pt idx="2">
                  <c:v>20</c:v>
                </c:pt>
                <c:pt idx="3">
                  <c:v>30</c:v>
                </c:pt>
                <c:pt idx="4">
                  <c:v>40</c:v>
                </c:pt>
                <c:pt idx="5">
                  <c:v>50</c:v>
                </c:pt>
                <c:pt idx="6">
                  <c:v>60</c:v>
                </c:pt>
              </c:numCache>
            </c:numRef>
          </c:xVal>
          <c:yVal>
            <c:numRef>
              <c:f>'cepita T 56° '!$L$8:$L$14</c:f>
              <c:numCache>
                <c:formatCode>General</c:formatCode>
                <c:ptCount val="7"/>
                <c:pt idx="0">
                  <c:v>44</c:v>
                </c:pt>
                <c:pt idx="1">
                  <c:v>46.75</c:v>
                </c:pt>
                <c:pt idx="2">
                  <c:v>51.849999999999994</c:v>
                </c:pt>
                <c:pt idx="3">
                  <c:v>53.2</c:v>
                </c:pt>
                <c:pt idx="4">
                  <c:v>53.45</c:v>
                </c:pt>
                <c:pt idx="5">
                  <c:v>55.150000000000006</c:v>
                </c:pt>
                <c:pt idx="6">
                  <c:v>57</c:v>
                </c:pt>
              </c:numCache>
            </c:numRef>
          </c:yVal>
          <c:smooth val="1"/>
        </c:ser>
        <c:axId val="105749504"/>
        <c:axId val="105636992"/>
      </c:scatterChart>
      <c:valAx>
        <c:axId val="105749504"/>
        <c:scaling>
          <c:orientation val="minMax"/>
          <c:max val="60"/>
        </c:scaling>
        <c:axPos val="b"/>
        <c:title>
          <c:tx>
            <c:rich>
              <a:bodyPr/>
              <a:lstStyle/>
              <a:p>
                <a:pPr>
                  <a:defRPr/>
                </a:pPr>
                <a:r>
                  <a:rPr lang="en-US"/>
                  <a:t>Time (s)</a:t>
                </a:r>
              </a:p>
            </c:rich>
          </c:tx>
          <c:layout>
            <c:manualLayout>
              <c:xMode val="edge"/>
              <c:yMode val="edge"/>
              <c:x val="0.81440121605627613"/>
              <c:y val="0.89026224976953738"/>
            </c:manualLayout>
          </c:layout>
        </c:title>
        <c:numFmt formatCode="General" sourceLinked="1"/>
        <c:tickLblPos val="nextTo"/>
        <c:crossAx val="105636992"/>
        <c:crosses val="autoZero"/>
        <c:crossBetween val="midCat"/>
        <c:majorUnit val="10"/>
      </c:valAx>
      <c:valAx>
        <c:axId val="105636992"/>
        <c:scaling>
          <c:orientation val="minMax"/>
        </c:scaling>
        <c:axPos val="l"/>
        <c:title>
          <c:tx>
            <c:rich>
              <a:bodyPr rot="-5400000" vert="horz"/>
              <a:lstStyle/>
              <a:p>
                <a:pPr>
                  <a:defRPr/>
                </a:pPr>
                <a:r>
                  <a:rPr lang="en-US"/>
                  <a:t>T(°C)</a:t>
                </a:r>
              </a:p>
            </c:rich>
          </c:tx>
          <c:layout>
            <c:manualLayout>
              <c:xMode val="edge"/>
              <c:yMode val="edge"/>
              <c:x val="0"/>
              <c:y val="0.33336423306753343"/>
            </c:manualLayout>
          </c:layout>
        </c:title>
        <c:numFmt formatCode="General" sourceLinked="1"/>
        <c:tickLblPos val="nextTo"/>
        <c:spPr>
          <a:ln>
            <a:solidFill>
              <a:srgbClr val="8064A2"/>
            </a:solidFill>
          </a:ln>
        </c:spPr>
        <c:crossAx val="105749504"/>
        <c:crosses val="autoZero"/>
        <c:crossBetween val="midCat"/>
      </c:valAx>
    </c:plotArea>
    <c:plotVisOnly val="1"/>
  </c:chart>
  <c:txPr>
    <a:bodyPr/>
    <a:lstStyle/>
    <a:p>
      <a:pPr>
        <a:defRPr>
          <a:latin typeface="Helvetica" pitchFamily="2" charset="0"/>
        </a:defRPr>
      </a:pPr>
      <a:endParaRPr lang="es-A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s-AR"/>
  <c:clrMapOvr bg1="lt1" tx1="dk1" bg2="lt2" tx2="dk2" accent1="accent1" accent2="accent2" accent3="accent3" accent4="accent4" accent5="accent5" accent6="accent6" hlink="hlink" folHlink="folHlink"/>
  <c:chart>
    <c:plotArea>
      <c:layout>
        <c:manualLayout>
          <c:layoutTarget val="inner"/>
          <c:xMode val="edge"/>
          <c:yMode val="edge"/>
          <c:x val="0.13164967251031631"/>
          <c:y val="2.8301560989086889E-2"/>
          <c:w val="0.82704603432906865"/>
          <c:h val="0.76615183194105763"/>
        </c:manualLayout>
      </c:layout>
      <c:scatterChart>
        <c:scatterStyle val="smoothMarker"/>
        <c:ser>
          <c:idx val="0"/>
          <c:order val="0"/>
          <c:tx>
            <c:strRef>
              <c:f>Hoja1!$N$35</c:f>
              <c:strCache>
                <c:ptCount val="1"/>
                <c:pt idx="0">
                  <c:v>CEPITA T FINAL 56°C</c:v>
                </c:pt>
              </c:strCache>
            </c:strRef>
          </c:tx>
          <c:spPr>
            <a:ln w="22225">
              <a:solidFill>
                <a:srgbClr val="00B050"/>
              </a:solidFill>
              <a:prstDash val="dash"/>
            </a:ln>
          </c:spPr>
          <c:marker>
            <c:symbol val="square"/>
            <c:size val="5"/>
            <c:spPr>
              <a:solidFill>
                <a:srgbClr val="00B050"/>
              </a:solidFill>
              <a:ln cmpd="dbl">
                <a:solidFill>
                  <a:srgbClr val="00B050"/>
                </a:solidFill>
              </a:ln>
            </c:spPr>
          </c:marker>
          <c:errBars>
            <c:errDir val="y"/>
            <c:errBarType val="both"/>
            <c:errValType val="cust"/>
            <c:plus>
              <c:numRef>
                <c:f>Hoja1!$P$37:$P$46</c:f>
                <c:numCache>
                  <c:formatCode>General</c:formatCode>
                  <c:ptCount val="10"/>
                  <c:pt idx="0">
                    <c:v>0</c:v>
                  </c:pt>
                  <c:pt idx="1">
                    <c:v>3.1651827074352695E-3</c:v>
                  </c:pt>
                  <c:pt idx="2">
                    <c:v>0.20963896334224474</c:v>
                  </c:pt>
                  <c:pt idx="3">
                    <c:v>0.20989793608240587</c:v>
                  </c:pt>
                  <c:pt idx="4">
                    <c:v>0.23133572259140031</c:v>
                  </c:pt>
                  <c:pt idx="5">
                    <c:v>2.4367971428037611E-2</c:v>
                  </c:pt>
                  <c:pt idx="6">
                    <c:v>0.38210927694470187</c:v>
                  </c:pt>
                  <c:pt idx="7">
                    <c:v>0.41845388259320648</c:v>
                  </c:pt>
                  <c:pt idx="8">
                    <c:v>0.69917779888999654</c:v>
                  </c:pt>
                  <c:pt idx="9">
                    <c:v>0.64082775409411574</c:v>
                  </c:pt>
                </c:numCache>
              </c:numRef>
            </c:plus>
            <c:minus>
              <c:numRef>
                <c:f>Hoja1!$P$37:$P$46</c:f>
                <c:numCache>
                  <c:formatCode>General</c:formatCode>
                  <c:ptCount val="10"/>
                  <c:pt idx="0">
                    <c:v>0</c:v>
                  </c:pt>
                  <c:pt idx="1">
                    <c:v>3.1651827074352695E-3</c:v>
                  </c:pt>
                  <c:pt idx="2">
                    <c:v>0.20963896334224474</c:v>
                  </c:pt>
                  <c:pt idx="3">
                    <c:v>0.20989793608240587</c:v>
                  </c:pt>
                  <c:pt idx="4">
                    <c:v>0.23133572259140031</c:v>
                  </c:pt>
                  <c:pt idx="5">
                    <c:v>2.4367971428037611E-2</c:v>
                  </c:pt>
                  <c:pt idx="6">
                    <c:v>0.38210927694470187</c:v>
                  </c:pt>
                  <c:pt idx="7">
                    <c:v>0.41845388259320648</c:v>
                  </c:pt>
                  <c:pt idx="8">
                    <c:v>0.69917779888999654</c:v>
                  </c:pt>
                  <c:pt idx="9">
                    <c:v>0.64082775409411574</c:v>
                  </c:pt>
                </c:numCache>
              </c:numRef>
            </c:minus>
          </c:errBars>
          <c:xVal>
            <c:numRef>
              <c:f>Hoja1!$N$37:$N$46</c:f>
              <c:numCache>
                <c:formatCode>General</c:formatCode>
                <c:ptCount val="10"/>
                <c:pt idx="0">
                  <c:v>0</c:v>
                </c:pt>
                <c:pt idx="1">
                  <c:v>2</c:v>
                </c:pt>
                <c:pt idx="2">
                  <c:v>3</c:v>
                </c:pt>
                <c:pt idx="3">
                  <c:v>4</c:v>
                </c:pt>
                <c:pt idx="4">
                  <c:v>5</c:v>
                </c:pt>
                <c:pt idx="5">
                  <c:v>8</c:v>
                </c:pt>
                <c:pt idx="6">
                  <c:v>10</c:v>
                </c:pt>
                <c:pt idx="7">
                  <c:v>20</c:v>
                </c:pt>
                <c:pt idx="8">
                  <c:v>40</c:v>
                </c:pt>
                <c:pt idx="9">
                  <c:v>60</c:v>
                </c:pt>
              </c:numCache>
            </c:numRef>
          </c:xVal>
          <c:yVal>
            <c:numRef>
              <c:f>Hoja1!$O$37:$O$46</c:f>
              <c:numCache>
                <c:formatCode>General</c:formatCode>
                <c:ptCount val="10"/>
                <c:pt idx="0">
                  <c:v>0</c:v>
                </c:pt>
                <c:pt idx="1">
                  <c:v>-0.26637983511117036</c:v>
                </c:pt>
                <c:pt idx="2">
                  <c:v>-0.53264585908686479</c:v>
                </c:pt>
                <c:pt idx="3">
                  <c:v>-0.55335015840319235</c:v>
                </c:pt>
                <c:pt idx="4">
                  <c:v>-0.67427076444494272</c:v>
                </c:pt>
                <c:pt idx="5">
                  <c:v>-1.0285492645068341</c:v>
                </c:pt>
                <c:pt idx="6">
                  <c:v>-1.3012224133697579</c:v>
                </c:pt>
                <c:pt idx="7">
                  <c:v>-1.4685667721433298</c:v>
                </c:pt>
                <c:pt idx="8">
                  <c:v>-3.9117791293673587</c:v>
                </c:pt>
                <c:pt idx="9">
                  <c:v>-3.6547326496770411</c:v>
                </c:pt>
              </c:numCache>
            </c:numRef>
          </c:yVal>
          <c:smooth val="1"/>
        </c:ser>
        <c:ser>
          <c:idx val="1"/>
          <c:order val="1"/>
          <c:spPr>
            <a:ln w="22225">
              <a:solidFill>
                <a:srgbClr val="00B050"/>
              </a:solidFill>
            </a:ln>
          </c:spPr>
          <c:marker>
            <c:symbol val="square"/>
            <c:size val="5"/>
            <c:spPr>
              <a:solidFill>
                <a:srgbClr val="00B050"/>
              </a:solidFill>
              <a:ln w="12700">
                <a:solidFill>
                  <a:srgbClr val="00B050"/>
                </a:solidFill>
              </a:ln>
            </c:spPr>
          </c:marker>
          <c:errBars>
            <c:errDir val="y"/>
            <c:errBarType val="both"/>
            <c:errValType val="cust"/>
            <c:plus>
              <c:numRef>
                <c:f>Hoja1!$P$50:$P$59</c:f>
                <c:numCache>
                  <c:formatCode>General</c:formatCode>
                  <c:ptCount val="10"/>
                  <c:pt idx="0">
                    <c:v>0</c:v>
                  </c:pt>
                  <c:pt idx="1">
                    <c:v>0.24711855578996311</c:v>
                  </c:pt>
                  <c:pt idx="2">
                    <c:v>0.18780398639575921</c:v>
                  </c:pt>
                  <c:pt idx="3">
                    <c:v>5.5561409736211376E-2</c:v>
                  </c:pt>
                  <c:pt idx="4">
                    <c:v>0.17633633501003582</c:v>
                  </c:pt>
                  <c:pt idx="5">
                    <c:v>0.1170280461089247</c:v>
                  </c:pt>
                  <c:pt idx="6">
                    <c:v>0.11537852442972835</c:v>
                  </c:pt>
                  <c:pt idx="7">
                    <c:v>7.1003228267761301E-2</c:v>
                  </c:pt>
                  <c:pt idx="8">
                    <c:v>0.33997764941540476</c:v>
                  </c:pt>
                  <c:pt idx="9">
                    <c:v>0.40907450671808532</c:v>
                  </c:pt>
                </c:numCache>
              </c:numRef>
            </c:plus>
            <c:minus>
              <c:numRef>
                <c:f>Hoja1!$P$50:$P$59</c:f>
                <c:numCache>
                  <c:formatCode>General</c:formatCode>
                  <c:ptCount val="10"/>
                  <c:pt idx="0">
                    <c:v>0</c:v>
                  </c:pt>
                  <c:pt idx="1">
                    <c:v>0.24711855578996311</c:v>
                  </c:pt>
                  <c:pt idx="2">
                    <c:v>0.18780398639575921</c:v>
                  </c:pt>
                  <c:pt idx="3">
                    <c:v>5.5561409736211376E-2</c:v>
                  </c:pt>
                  <c:pt idx="4">
                    <c:v>0.17633633501003582</c:v>
                  </c:pt>
                  <c:pt idx="5">
                    <c:v>0.1170280461089247</c:v>
                  </c:pt>
                  <c:pt idx="6">
                    <c:v>0.11537852442972835</c:v>
                  </c:pt>
                  <c:pt idx="7">
                    <c:v>7.1003228267761301E-2</c:v>
                  </c:pt>
                  <c:pt idx="8">
                    <c:v>0.33997764941540476</c:v>
                  </c:pt>
                  <c:pt idx="9">
                    <c:v>0.40907450671808532</c:v>
                  </c:pt>
                </c:numCache>
              </c:numRef>
            </c:minus>
          </c:errBars>
          <c:xVal>
            <c:numRef>
              <c:f>Hoja1!$N$50:$N$59</c:f>
              <c:numCache>
                <c:formatCode>General</c:formatCode>
                <c:ptCount val="10"/>
                <c:pt idx="0">
                  <c:v>0</c:v>
                </c:pt>
                <c:pt idx="1">
                  <c:v>2</c:v>
                </c:pt>
                <c:pt idx="2">
                  <c:v>3</c:v>
                </c:pt>
                <c:pt idx="3">
                  <c:v>4</c:v>
                </c:pt>
                <c:pt idx="4">
                  <c:v>5</c:v>
                </c:pt>
                <c:pt idx="5">
                  <c:v>8</c:v>
                </c:pt>
                <c:pt idx="6">
                  <c:v>10</c:v>
                </c:pt>
                <c:pt idx="7">
                  <c:v>20</c:v>
                </c:pt>
                <c:pt idx="8">
                  <c:v>40</c:v>
                </c:pt>
                <c:pt idx="9">
                  <c:v>60</c:v>
                </c:pt>
              </c:numCache>
            </c:numRef>
          </c:xVal>
          <c:yVal>
            <c:numRef>
              <c:f>Hoja1!$O$50:$O$59</c:f>
              <c:numCache>
                <c:formatCode>General</c:formatCode>
                <c:ptCount val="10"/>
                <c:pt idx="0">
                  <c:v>0</c:v>
                </c:pt>
                <c:pt idx="1">
                  <c:v>-0.43649630914186605</c:v>
                </c:pt>
                <c:pt idx="2">
                  <c:v>-0.71967058826627062</c:v>
                </c:pt>
                <c:pt idx="3">
                  <c:v>-0.77257078099643428</c:v>
                </c:pt>
                <c:pt idx="4">
                  <c:v>-0.77492645547422634</c:v>
                </c:pt>
                <c:pt idx="5">
                  <c:v>-0.76087027507134175</c:v>
                </c:pt>
                <c:pt idx="6">
                  <c:v>-0.70248438257058265</c:v>
                </c:pt>
                <c:pt idx="7">
                  <c:v>-1.0385834014132342</c:v>
                </c:pt>
                <c:pt idx="8">
                  <c:v>-1.5580007417273443</c:v>
                </c:pt>
                <c:pt idx="9">
                  <c:v>-3.8658399375909571</c:v>
                </c:pt>
              </c:numCache>
            </c:numRef>
          </c:yVal>
          <c:smooth val="1"/>
        </c:ser>
        <c:ser>
          <c:idx val="3"/>
          <c:order val="2"/>
          <c:spPr>
            <a:ln w="22225">
              <a:solidFill>
                <a:srgbClr val="00B0F0"/>
              </a:solidFill>
              <a:prstDash val="solid"/>
            </a:ln>
          </c:spPr>
          <c:marker>
            <c:symbol val="square"/>
            <c:size val="5"/>
            <c:spPr>
              <a:solidFill>
                <a:srgbClr val="00B0F0"/>
              </a:solidFill>
              <a:ln w="12700">
                <a:solidFill>
                  <a:srgbClr val="00B0F0"/>
                </a:solidFill>
              </a:ln>
            </c:spPr>
          </c:marker>
          <c:errBars>
            <c:errDir val="y"/>
            <c:errBarType val="both"/>
            <c:errValType val="cust"/>
            <c:plus>
              <c:numRef>
                <c:f>Hoja1!$U$50:$U$59</c:f>
                <c:numCache>
                  <c:formatCode>General</c:formatCode>
                  <c:ptCount val="10"/>
                  <c:pt idx="0">
                    <c:v>0</c:v>
                  </c:pt>
                  <c:pt idx="1">
                    <c:v>0.18524768377529655</c:v>
                  </c:pt>
                  <c:pt idx="2">
                    <c:v>0.14605426606769278</c:v>
                  </c:pt>
                  <c:pt idx="3">
                    <c:v>0.18497451045531549</c:v>
                  </c:pt>
                  <c:pt idx="4">
                    <c:v>0.14113574854009173</c:v>
                  </c:pt>
                  <c:pt idx="5">
                    <c:v>1.9839981552986635E-2</c:v>
                  </c:pt>
                  <c:pt idx="6">
                    <c:v>0.16566080341994183</c:v>
                  </c:pt>
                  <c:pt idx="7">
                    <c:v>0.19700976685752306</c:v>
                  </c:pt>
                  <c:pt idx="8">
                    <c:v>0.18101106669923644</c:v>
                  </c:pt>
                  <c:pt idx="9">
                    <c:v>0.29354004791897831</c:v>
                  </c:pt>
                </c:numCache>
              </c:numRef>
            </c:plus>
            <c:minus>
              <c:numRef>
                <c:f>Hoja1!$U$50:$U$59</c:f>
                <c:numCache>
                  <c:formatCode>General</c:formatCode>
                  <c:ptCount val="10"/>
                  <c:pt idx="0">
                    <c:v>0</c:v>
                  </c:pt>
                  <c:pt idx="1">
                    <c:v>0.18524768377529655</c:v>
                  </c:pt>
                  <c:pt idx="2">
                    <c:v>0.14605426606769278</c:v>
                  </c:pt>
                  <c:pt idx="3">
                    <c:v>0.18497451045531549</c:v>
                  </c:pt>
                  <c:pt idx="4">
                    <c:v>0.14113574854009173</c:v>
                  </c:pt>
                  <c:pt idx="5">
                    <c:v>1.9839981552986635E-2</c:v>
                  </c:pt>
                  <c:pt idx="6">
                    <c:v>0.16566080341994183</c:v>
                  </c:pt>
                  <c:pt idx="7">
                    <c:v>0.19700976685752306</c:v>
                  </c:pt>
                  <c:pt idx="8">
                    <c:v>0.18101106669923644</c:v>
                  </c:pt>
                  <c:pt idx="9">
                    <c:v>0.29354004791897831</c:v>
                  </c:pt>
                </c:numCache>
              </c:numRef>
            </c:minus>
          </c:errBars>
          <c:xVal>
            <c:numRef>
              <c:f>Hoja1!$S$50:$S$59</c:f>
              <c:numCache>
                <c:formatCode>General</c:formatCode>
                <c:ptCount val="10"/>
                <c:pt idx="0">
                  <c:v>0</c:v>
                </c:pt>
                <c:pt idx="1">
                  <c:v>2</c:v>
                </c:pt>
                <c:pt idx="2">
                  <c:v>3</c:v>
                </c:pt>
                <c:pt idx="3">
                  <c:v>4</c:v>
                </c:pt>
                <c:pt idx="4">
                  <c:v>5</c:v>
                </c:pt>
                <c:pt idx="5">
                  <c:v>8</c:v>
                </c:pt>
                <c:pt idx="6">
                  <c:v>10</c:v>
                </c:pt>
                <c:pt idx="7">
                  <c:v>20</c:v>
                </c:pt>
                <c:pt idx="8">
                  <c:v>40</c:v>
                </c:pt>
                <c:pt idx="9">
                  <c:v>60</c:v>
                </c:pt>
              </c:numCache>
            </c:numRef>
          </c:xVal>
          <c:yVal>
            <c:numRef>
              <c:f>Hoja1!$T$50:$T$59</c:f>
              <c:numCache>
                <c:formatCode>General</c:formatCode>
                <c:ptCount val="10"/>
                <c:pt idx="0">
                  <c:v>0</c:v>
                </c:pt>
                <c:pt idx="1">
                  <c:v>-8.7135905405345493E-2</c:v>
                </c:pt>
                <c:pt idx="2">
                  <c:v>-0.15711014086178351</c:v>
                </c:pt>
                <c:pt idx="3">
                  <c:v>-0.21087518842486391</c:v>
                </c:pt>
                <c:pt idx="4">
                  <c:v>-0.50532412800247239</c:v>
                </c:pt>
                <c:pt idx="5">
                  <c:v>-0.5393983113457127</c:v>
                </c:pt>
                <c:pt idx="6">
                  <c:v>-0.55185055241522563</c:v>
                </c:pt>
                <c:pt idx="7">
                  <c:v>-0.69292056549926651</c:v>
                </c:pt>
                <c:pt idx="8">
                  <c:v>-0.9181428886206171</c:v>
                </c:pt>
                <c:pt idx="9">
                  <c:v>-1.0239486930947397</c:v>
                </c:pt>
              </c:numCache>
            </c:numRef>
          </c:yVal>
          <c:smooth val="1"/>
        </c:ser>
        <c:ser>
          <c:idx val="5"/>
          <c:order val="3"/>
          <c:spPr>
            <a:ln w="22225">
              <a:solidFill>
                <a:srgbClr val="00B0F0"/>
              </a:solidFill>
              <a:prstDash val="dash"/>
            </a:ln>
          </c:spPr>
          <c:marker>
            <c:symbol val="square"/>
            <c:size val="5"/>
            <c:spPr>
              <a:solidFill>
                <a:srgbClr val="00B0F0"/>
              </a:solidFill>
              <a:ln w="12700">
                <a:solidFill>
                  <a:srgbClr val="00B0F0"/>
                </a:solidFill>
              </a:ln>
            </c:spPr>
          </c:marker>
          <c:errBars>
            <c:errDir val="y"/>
            <c:errBarType val="both"/>
            <c:errValType val="cust"/>
            <c:plus>
              <c:numRef>
                <c:f>Hoja1!$U$37:$U$46</c:f>
                <c:numCache>
                  <c:formatCode>General</c:formatCode>
                  <c:ptCount val="10"/>
                  <c:pt idx="0">
                    <c:v>0</c:v>
                  </c:pt>
                  <c:pt idx="1">
                    <c:v>3.8588397229736719E-2</c:v>
                  </c:pt>
                  <c:pt idx="2">
                    <c:v>7.2173245260719318E-2</c:v>
                  </c:pt>
                  <c:pt idx="3">
                    <c:v>0.17217077621386384</c:v>
                  </c:pt>
                  <c:pt idx="4">
                    <c:v>6.8543742087472659E-2</c:v>
                  </c:pt>
                  <c:pt idx="5">
                    <c:v>6.5947322225147403E-2</c:v>
                  </c:pt>
                  <c:pt idx="6">
                    <c:v>0.24851276679961226</c:v>
                  </c:pt>
                  <c:pt idx="7">
                    <c:v>0.19823701833250201</c:v>
                  </c:pt>
                  <c:pt idx="8">
                    <c:v>0.2456347883434804</c:v>
                  </c:pt>
                  <c:pt idx="9">
                    <c:v>0.18470836693164341</c:v>
                  </c:pt>
                </c:numCache>
              </c:numRef>
            </c:plus>
            <c:minus>
              <c:numRef>
                <c:f>Hoja1!$U$37:$U$47</c:f>
                <c:numCache>
                  <c:formatCode>General</c:formatCode>
                  <c:ptCount val="11"/>
                  <c:pt idx="0">
                    <c:v>0</c:v>
                  </c:pt>
                  <c:pt idx="1">
                    <c:v>3.8588397229736719E-2</c:v>
                  </c:pt>
                  <c:pt idx="2">
                    <c:v>7.2173245260719318E-2</c:v>
                  </c:pt>
                  <c:pt idx="3">
                    <c:v>0.17217077621386384</c:v>
                  </c:pt>
                  <c:pt idx="4">
                    <c:v>6.8543742087472659E-2</c:v>
                  </c:pt>
                  <c:pt idx="5">
                    <c:v>6.5947322225147403E-2</c:v>
                  </c:pt>
                  <c:pt idx="6">
                    <c:v>0.24851276679961226</c:v>
                  </c:pt>
                  <c:pt idx="7">
                    <c:v>0.19823701833250201</c:v>
                  </c:pt>
                  <c:pt idx="8">
                    <c:v>0.2456347883434804</c:v>
                  </c:pt>
                  <c:pt idx="9">
                    <c:v>0.18470836693164341</c:v>
                  </c:pt>
                </c:numCache>
              </c:numRef>
            </c:minus>
          </c:errBars>
          <c:xVal>
            <c:numRef>
              <c:f>Hoja1!$S$37:$S$46</c:f>
              <c:numCache>
                <c:formatCode>General</c:formatCode>
                <c:ptCount val="10"/>
                <c:pt idx="0">
                  <c:v>0</c:v>
                </c:pt>
                <c:pt idx="1">
                  <c:v>2</c:v>
                </c:pt>
                <c:pt idx="2">
                  <c:v>3</c:v>
                </c:pt>
                <c:pt idx="3">
                  <c:v>4</c:v>
                </c:pt>
                <c:pt idx="4">
                  <c:v>5</c:v>
                </c:pt>
                <c:pt idx="5">
                  <c:v>8</c:v>
                </c:pt>
                <c:pt idx="6">
                  <c:v>10</c:v>
                </c:pt>
                <c:pt idx="7">
                  <c:v>20</c:v>
                </c:pt>
                <c:pt idx="8">
                  <c:v>40</c:v>
                </c:pt>
                <c:pt idx="9">
                  <c:v>60</c:v>
                </c:pt>
              </c:numCache>
            </c:numRef>
          </c:xVal>
          <c:yVal>
            <c:numRef>
              <c:f>Hoja1!$T$37:$T$46</c:f>
              <c:numCache>
                <c:formatCode>General</c:formatCode>
                <c:ptCount val="10"/>
                <c:pt idx="0">
                  <c:v>0</c:v>
                </c:pt>
                <c:pt idx="1">
                  <c:v>-9.9587119029232743E-2</c:v>
                </c:pt>
                <c:pt idx="2">
                  <c:v>-0.35310659139089723</c:v>
                </c:pt>
                <c:pt idx="3">
                  <c:v>-0.45113454701692179</c:v>
                </c:pt>
                <c:pt idx="4">
                  <c:v>-0.60394520973446875</c:v>
                </c:pt>
                <c:pt idx="5">
                  <c:v>-0.50283696216691387</c:v>
                </c:pt>
                <c:pt idx="6">
                  <c:v>-0.69062172791654897</c:v>
                </c:pt>
                <c:pt idx="7">
                  <c:v>-0.88826202318623726</c:v>
                </c:pt>
                <c:pt idx="8">
                  <c:v>-1.5387437168450735</c:v>
                </c:pt>
                <c:pt idx="9">
                  <c:v>-1.9820504025920964</c:v>
                </c:pt>
              </c:numCache>
            </c:numRef>
          </c:yVal>
          <c:smooth val="1"/>
        </c:ser>
        <c:axId val="106272256"/>
        <c:axId val="106274176"/>
      </c:scatterChart>
      <c:valAx>
        <c:axId val="106272256"/>
        <c:scaling>
          <c:orientation val="minMax"/>
          <c:max val="60"/>
        </c:scaling>
        <c:axPos val="b"/>
        <c:title>
          <c:tx>
            <c:rich>
              <a:bodyPr/>
              <a:lstStyle/>
              <a:p>
                <a:pPr>
                  <a:defRPr lang="es-AR" sz="1100" b="0">
                    <a:latin typeface="Helvetica" pitchFamily="2" charset="0"/>
                  </a:defRPr>
                </a:pPr>
                <a:r>
                  <a:rPr lang="en-US" sz="1100" b="0" dirty="0">
                    <a:latin typeface="Helvetica" pitchFamily="2" charset="0"/>
                    <a:cs typeface="Arial" pitchFamily="34" charset="0"/>
                  </a:rPr>
                  <a:t>Time</a:t>
                </a:r>
                <a:r>
                  <a:rPr lang="en-US" sz="1100" b="0" dirty="0">
                    <a:latin typeface="Helvetica" pitchFamily="2" charset="0"/>
                  </a:rPr>
                  <a:t> (s)</a:t>
                </a:r>
              </a:p>
            </c:rich>
          </c:tx>
          <c:layout>
            <c:manualLayout>
              <c:xMode val="edge"/>
              <c:yMode val="edge"/>
              <c:x val="0.85338061967365564"/>
              <c:y val="0.91522232972622963"/>
            </c:manualLayout>
          </c:layout>
        </c:title>
        <c:numFmt formatCode="General" sourceLinked="1"/>
        <c:tickLblPos val="low"/>
        <c:txPr>
          <a:bodyPr/>
          <a:lstStyle/>
          <a:p>
            <a:pPr>
              <a:defRPr lang="es-AR" sz="900">
                <a:latin typeface="Helvetica" pitchFamily="2" charset="0"/>
                <a:cs typeface="Arial" pitchFamily="34" charset="0"/>
              </a:defRPr>
            </a:pPr>
            <a:endParaRPr lang="es-AR"/>
          </a:p>
        </c:txPr>
        <c:crossAx val="106274176"/>
        <c:crossesAt val="-5"/>
        <c:crossBetween val="midCat"/>
        <c:majorUnit val="10"/>
      </c:valAx>
      <c:valAx>
        <c:axId val="106274176"/>
        <c:scaling>
          <c:orientation val="minMax"/>
          <c:max val="0"/>
        </c:scaling>
        <c:axPos val="l"/>
        <c:majorGridlines>
          <c:spPr>
            <a:ln>
              <a:noFill/>
            </a:ln>
          </c:spPr>
        </c:majorGridlines>
        <c:title>
          <c:tx>
            <c:rich>
              <a:bodyPr rot="-5400000" vert="horz"/>
              <a:lstStyle/>
              <a:p>
                <a:pPr>
                  <a:defRPr lang="es-AR" sz="1200" b="0">
                    <a:latin typeface="Helvetica" pitchFamily="2" charset="0"/>
                  </a:defRPr>
                </a:pPr>
                <a:r>
                  <a:rPr lang="en-US" sz="1200" b="0" dirty="0">
                    <a:latin typeface="Helvetica" pitchFamily="2" charset="0"/>
                  </a:rPr>
                  <a:t>Log(N/No)</a:t>
                </a:r>
              </a:p>
            </c:rich>
          </c:tx>
          <c:layout>
            <c:manualLayout>
              <c:xMode val="edge"/>
              <c:yMode val="edge"/>
              <c:x val="2.0047772469725801E-3"/>
              <c:y val="0.27369762502039624"/>
            </c:manualLayout>
          </c:layout>
        </c:title>
        <c:numFmt formatCode="General" sourceLinked="1"/>
        <c:tickLblPos val="nextTo"/>
        <c:txPr>
          <a:bodyPr/>
          <a:lstStyle/>
          <a:p>
            <a:pPr>
              <a:defRPr lang="es-AR" sz="900">
                <a:latin typeface="Helvetica" pitchFamily="2" charset="0"/>
                <a:cs typeface="Arial" pitchFamily="34" charset="0"/>
              </a:defRPr>
            </a:pPr>
            <a:endParaRPr lang="es-AR"/>
          </a:p>
        </c:txPr>
        <c:crossAx val="106272256"/>
        <c:crosses val="autoZero"/>
        <c:crossBetween val="midCat"/>
        <c:majorUnit val="1"/>
      </c:valAx>
    </c:plotArea>
    <c:plotVisOnly val="1"/>
  </c:chart>
  <c:txPr>
    <a:bodyPr/>
    <a:lstStyle/>
    <a:p>
      <a:pPr>
        <a:defRPr sz="1100"/>
      </a:pPr>
      <a:endParaRPr lang="es-AR"/>
    </a:p>
  </c:tx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s-AR"/>
  <c:chart>
    <c:autoTitleDeleted val="1"/>
    <c:plotArea>
      <c:layout>
        <c:manualLayout>
          <c:layoutTarget val="inner"/>
          <c:xMode val="edge"/>
          <c:yMode val="edge"/>
          <c:x val="0.13618705827557617"/>
          <c:y val="5.5935700615685438E-2"/>
          <c:w val="0.82627517882628443"/>
          <c:h val="0.75960629921260003"/>
        </c:manualLayout>
      </c:layout>
      <c:scatterChart>
        <c:scatterStyle val="smoothMarker"/>
        <c:ser>
          <c:idx val="0"/>
          <c:order val="0"/>
          <c:tx>
            <c:v>T 20°C</c:v>
          </c:tx>
          <c:spPr>
            <a:ln w="22225">
              <a:solidFill>
                <a:srgbClr val="00B0F0"/>
              </a:solidFill>
              <a:prstDash val="solid"/>
            </a:ln>
          </c:spPr>
          <c:marker>
            <c:symbol val="square"/>
            <c:size val="5"/>
            <c:spPr>
              <a:solidFill>
                <a:srgbClr val="00B0F0"/>
              </a:solidFill>
              <a:ln w="12700">
                <a:solidFill>
                  <a:srgbClr val="00B0F0"/>
                </a:solidFill>
              </a:ln>
            </c:spPr>
          </c:marker>
          <c:errBars>
            <c:errDir val="y"/>
            <c:errBarType val="both"/>
            <c:errValType val="cust"/>
            <c:plus>
              <c:numRef>
                <c:f>'G:\jugos LP\Alyciclo\[alyciclo mz exprimida.xlsx]Hoja1'!$P$32:$P$41</c:f>
                <c:numCache>
                  <c:formatCode>General</c:formatCode>
                  <c:ptCount val="10"/>
                  <c:pt idx="0">
                    <c:v>0</c:v>
                  </c:pt>
                  <c:pt idx="1">
                    <c:v>6.3196036006917339E-2</c:v>
                  </c:pt>
                  <c:pt idx="2">
                    <c:v>0.30795054284449785</c:v>
                  </c:pt>
                  <c:pt idx="3">
                    <c:v>3.4875627801546211E-2</c:v>
                  </c:pt>
                  <c:pt idx="4">
                    <c:v>0.1124748789674975</c:v>
                  </c:pt>
                  <c:pt idx="5">
                    <c:v>3.0124503732527307E-2</c:v>
                  </c:pt>
                  <c:pt idx="6">
                    <c:v>0.21511083828267291</c:v>
                  </c:pt>
                  <c:pt idx="7">
                    <c:v>0.20600378057223173</c:v>
                  </c:pt>
                  <c:pt idx="8">
                    <c:v>0.1333325365098367</c:v>
                  </c:pt>
                  <c:pt idx="9">
                    <c:v>7.2488998440834104E-2</c:v>
                  </c:pt>
                </c:numCache>
              </c:numRef>
            </c:plus>
            <c:minus>
              <c:numRef>
                <c:f>'G:\jugos LP\Alyciclo\[alyciclo mz exprimida.xlsx]Hoja1'!$P$32:$P$41</c:f>
                <c:numCache>
                  <c:formatCode>General</c:formatCode>
                  <c:ptCount val="10"/>
                  <c:pt idx="0">
                    <c:v>0</c:v>
                  </c:pt>
                  <c:pt idx="1">
                    <c:v>6.3196036006917339E-2</c:v>
                  </c:pt>
                  <c:pt idx="2">
                    <c:v>0.30795054284449785</c:v>
                  </c:pt>
                  <c:pt idx="3">
                    <c:v>3.4875627801546211E-2</c:v>
                  </c:pt>
                  <c:pt idx="4">
                    <c:v>0.1124748789674975</c:v>
                  </c:pt>
                  <c:pt idx="5">
                    <c:v>3.0124503732527307E-2</c:v>
                  </c:pt>
                  <c:pt idx="6">
                    <c:v>0.21511083828267291</c:v>
                  </c:pt>
                  <c:pt idx="7">
                    <c:v>0.20600378057223173</c:v>
                  </c:pt>
                  <c:pt idx="8">
                    <c:v>0.1333325365098367</c:v>
                  </c:pt>
                  <c:pt idx="9">
                    <c:v>7.2488998440834104E-2</c:v>
                  </c:pt>
                </c:numCache>
              </c:numRef>
            </c:minus>
          </c:errBars>
          <c:xVal>
            <c:numRef>
              <c:f>'G:\jugos LP\Alyciclo\[alyciclo mz exprimida.xlsx]Hoja1'!$N$32:$N$42</c:f>
              <c:numCache>
                <c:formatCode>General</c:formatCode>
                <c:ptCount val="11"/>
                <c:pt idx="0">
                  <c:v>0</c:v>
                </c:pt>
                <c:pt idx="1">
                  <c:v>2</c:v>
                </c:pt>
                <c:pt idx="2">
                  <c:v>3</c:v>
                </c:pt>
                <c:pt idx="3">
                  <c:v>4</c:v>
                </c:pt>
                <c:pt idx="4">
                  <c:v>5</c:v>
                </c:pt>
                <c:pt idx="5">
                  <c:v>8</c:v>
                </c:pt>
                <c:pt idx="6">
                  <c:v>10</c:v>
                </c:pt>
                <c:pt idx="7">
                  <c:v>20</c:v>
                </c:pt>
                <c:pt idx="8">
                  <c:v>40</c:v>
                </c:pt>
                <c:pt idx="9">
                  <c:v>60</c:v>
                </c:pt>
              </c:numCache>
            </c:numRef>
          </c:xVal>
          <c:yVal>
            <c:numRef>
              <c:f>'G:\jugos LP\Alyciclo\[alyciclo mz exprimida.xlsx]Hoja1'!$O$32:$O$41</c:f>
              <c:numCache>
                <c:formatCode>General</c:formatCode>
                <c:ptCount val="10"/>
                <c:pt idx="0">
                  <c:v>0</c:v>
                </c:pt>
                <c:pt idx="1">
                  <c:v>-0.2820974831272649</c:v>
                </c:pt>
                <c:pt idx="2">
                  <c:v>-0.33049707980407689</c:v>
                </c:pt>
                <c:pt idx="3">
                  <c:v>-0.45286774408939184</c:v>
                </c:pt>
                <c:pt idx="4">
                  <c:v>-0.48457529690529588</c:v>
                </c:pt>
                <c:pt idx="5">
                  <c:v>-0.48621019592310338</c:v>
                </c:pt>
                <c:pt idx="6">
                  <c:v>-0.51444464902986031</c:v>
                </c:pt>
                <c:pt idx="7">
                  <c:v>-0.43929386775079432</c:v>
                </c:pt>
                <c:pt idx="8">
                  <c:v>-0.81579124504790235</c:v>
                </c:pt>
                <c:pt idx="9">
                  <c:v>-0.89704822227469316</c:v>
                </c:pt>
              </c:numCache>
            </c:numRef>
          </c:yVal>
          <c:smooth val="1"/>
        </c:ser>
        <c:ser>
          <c:idx val="1"/>
          <c:order val="1"/>
          <c:tx>
            <c:strRef>
              <c:f>Hoja1!$M$27</c:f>
              <c:strCache>
                <c:ptCount val="1"/>
                <c:pt idx="0">
                  <c:v>T 56°C</c:v>
                </c:pt>
              </c:strCache>
            </c:strRef>
          </c:tx>
          <c:spPr>
            <a:ln w="22225">
              <a:solidFill>
                <a:srgbClr val="00B0F0"/>
              </a:solidFill>
              <a:prstDash val="dash"/>
            </a:ln>
          </c:spPr>
          <c:marker>
            <c:symbol val="square"/>
            <c:size val="5"/>
            <c:spPr>
              <a:solidFill>
                <a:srgbClr val="00B0F0"/>
              </a:solidFill>
              <a:ln w="12700">
                <a:solidFill>
                  <a:srgbClr val="00B0F0"/>
                </a:solidFill>
              </a:ln>
            </c:spPr>
          </c:marker>
          <c:errBars>
            <c:errDir val="y"/>
            <c:errBarType val="both"/>
            <c:errValType val="cust"/>
            <c:plus>
              <c:numRef>
                <c:f>Hoja1!$O$29:$O$38</c:f>
                <c:numCache>
                  <c:formatCode>General</c:formatCode>
                  <c:ptCount val="10"/>
                  <c:pt idx="0">
                    <c:v>0</c:v>
                  </c:pt>
                  <c:pt idx="1">
                    <c:v>1.6395565970133263E-2</c:v>
                  </c:pt>
                  <c:pt idx="2">
                    <c:v>1.2285341147675335E-2</c:v>
                  </c:pt>
                  <c:pt idx="3">
                    <c:v>0.17797861318111541</c:v>
                  </c:pt>
                  <c:pt idx="4">
                    <c:v>1.803871552485924E-2</c:v>
                  </c:pt>
                  <c:pt idx="5">
                    <c:v>0.269430858177301</c:v>
                  </c:pt>
                  <c:pt idx="6">
                    <c:v>0.16631123362601871</c:v>
                  </c:pt>
                  <c:pt idx="7">
                    <c:v>0.34497411039754705</c:v>
                  </c:pt>
                  <c:pt idx="8">
                    <c:v>0.11912489222802762</c:v>
                  </c:pt>
                </c:numCache>
              </c:numRef>
            </c:plus>
            <c:minus>
              <c:numRef>
                <c:f>Hoja1!$O$29:$O$38</c:f>
                <c:numCache>
                  <c:formatCode>General</c:formatCode>
                  <c:ptCount val="10"/>
                  <c:pt idx="0">
                    <c:v>0</c:v>
                  </c:pt>
                  <c:pt idx="1">
                    <c:v>1.6395565970133263E-2</c:v>
                  </c:pt>
                  <c:pt idx="2">
                    <c:v>1.2285341147675335E-2</c:v>
                  </c:pt>
                  <c:pt idx="3">
                    <c:v>0.17797861318111541</c:v>
                  </c:pt>
                  <c:pt idx="4">
                    <c:v>1.803871552485924E-2</c:v>
                  </c:pt>
                  <c:pt idx="5">
                    <c:v>0.269430858177301</c:v>
                  </c:pt>
                  <c:pt idx="6">
                    <c:v>0.16631123362601871</c:v>
                  </c:pt>
                  <c:pt idx="7">
                    <c:v>0.34497411039754705</c:v>
                  </c:pt>
                  <c:pt idx="8">
                    <c:v>0.11912489222802762</c:v>
                  </c:pt>
                </c:numCache>
              </c:numRef>
            </c:minus>
          </c:errBars>
          <c:xVal>
            <c:numRef>
              <c:f>Hoja1!$M$29:$M$37</c:f>
              <c:numCache>
                <c:formatCode>General</c:formatCode>
                <c:ptCount val="9"/>
                <c:pt idx="0">
                  <c:v>0</c:v>
                </c:pt>
                <c:pt idx="1">
                  <c:v>2</c:v>
                </c:pt>
                <c:pt idx="2">
                  <c:v>3</c:v>
                </c:pt>
                <c:pt idx="3">
                  <c:v>5</c:v>
                </c:pt>
                <c:pt idx="4">
                  <c:v>8</c:v>
                </c:pt>
                <c:pt idx="5">
                  <c:v>10</c:v>
                </c:pt>
                <c:pt idx="6">
                  <c:v>20</c:v>
                </c:pt>
                <c:pt idx="7">
                  <c:v>40</c:v>
                </c:pt>
                <c:pt idx="8">
                  <c:v>60</c:v>
                </c:pt>
              </c:numCache>
            </c:numRef>
          </c:xVal>
          <c:yVal>
            <c:numRef>
              <c:f>Hoja1!$N$29:$N$37</c:f>
              <c:numCache>
                <c:formatCode>General</c:formatCode>
                <c:ptCount val="9"/>
                <c:pt idx="0">
                  <c:v>0</c:v>
                </c:pt>
                <c:pt idx="1">
                  <c:v>-0.24350023902777318</c:v>
                </c:pt>
                <c:pt idx="2">
                  <c:v>-0.38925296063732867</c:v>
                </c:pt>
                <c:pt idx="3">
                  <c:v>-0.44610702664656821</c:v>
                </c:pt>
                <c:pt idx="4">
                  <c:v>-0.73544739215879484</c:v>
                </c:pt>
                <c:pt idx="5">
                  <c:v>-0.68852297530261686</c:v>
                </c:pt>
                <c:pt idx="6">
                  <c:v>-0.82836381818032512</c:v>
                </c:pt>
                <c:pt idx="7">
                  <c:v>-1.2307934522183872</c:v>
                </c:pt>
                <c:pt idx="8">
                  <c:v>-1.4656883639605349</c:v>
                </c:pt>
              </c:numCache>
            </c:numRef>
          </c:yVal>
          <c:smooth val="1"/>
        </c:ser>
        <c:ser>
          <c:idx val="3"/>
          <c:order val="2"/>
          <c:tx>
            <c:strRef>
              <c:f>Hoja1!$T$40</c:f>
              <c:strCache>
                <c:ptCount val="1"/>
                <c:pt idx="0">
                  <c:v>PROMEDIO alyciclo 20°C</c:v>
                </c:pt>
              </c:strCache>
            </c:strRef>
          </c:tx>
          <c:spPr>
            <a:ln w="22225">
              <a:solidFill>
                <a:srgbClr val="00B050"/>
              </a:solidFill>
            </a:ln>
          </c:spPr>
          <c:marker>
            <c:symbol val="square"/>
            <c:size val="5"/>
            <c:spPr>
              <a:solidFill>
                <a:srgbClr val="00B050"/>
              </a:solidFill>
              <a:ln w="12700">
                <a:solidFill>
                  <a:srgbClr val="00B050"/>
                </a:solidFill>
              </a:ln>
            </c:spPr>
          </c:marker>
          <c:errBars>
            <c:errDir val="y"/>
            <c:errBarType val="both"/>
            <c:errValType val="cust"/>
            <c:plus>
              <c:numRef>
                <c:f>Hoja1!$V$43:$V$52</c:f>
                <c:numCache>
                  <c:formatCode>General</c:formatCode>
                  <c:ptCount val="10"/>
                  <c:pt idx="0">
                    <c:v>0</c:v>
                  </c:pt>
                  <c:pt idx="1">
                    <c:v>5.4828810710533714E-2</c:v>
                  </c:pt>
                  <c:pt idx="2">
                    <c:v>9.0252459704512594E-2</c:v>
                  </c:pt>
                  <c:pt idx="3">
                    <c:v>7.2730785199545803E-2</c:v>
                  </c:pt>
                  <c:pt idx="4">
                    <c:v>0.24672213605160453</c:v>
                  </c:pt>
                  <c:pt idx="5">
                    <c:v>2.3543869367176822E-2</c:v>
                  </c:pt>
                  <c:pt idx="6">
                    <c:v>0.17968670891683</c:v>
                  </c:pt>
                  <c:pt idx="7">
                    <c:v>8.8562978651384058E-2</c:v>
                  </c:pt>
                  <c:pt idx="8">
                    <c:v>0.17752747429714241</c:v>
                  </c:pt>
                  <c:pt idx="9">
                    <c:v>0.49911317069099542</c:v>
                  </c:pt>
                </c:numCache>
              </c:numRef>
            </c:plus>
            <c:minus>
              <c:numRef>
                <c:f>Hoja1!$V$43:$V$52</c:f>
                <c:numCache>
                  <c:formatCode>General</c:formatCode>
                  <c:ptCount val="10"/>
                  <c:pt idx="0">
                    <c:v>0</c:v>
                  </c:pt>
                  <c:pt idx="1">
                    <c:v>5.4828810710533714E-2</c:v>
                  </c:pt>
                  <c:pt idx="2">
                    <c:v>9.0252459704512594E-2</c:v>
                  </c:pt>
                  <c:pt idx="3">
                    <c:v>7.2730785199545803E-2</c:v>
                  </c:pt>
                  <c:pt idx="4">
                    <c:v>0.24672213605160453</c:v>
                  </c:pt>
                  <c:pt idx="5">
                    <c:v>2.3543869367176822E-2</c:v>
                  </c:pt>
                  <c:pt idx="6">
                    <c:v>0.17968670891683</c:v>
                  </c:pt>
                  <c:pt idx="7">
                    <c:v>8.8562978651384058E-2</c:v>
                  </c:pt>
                  <c:pt idx="8">
                    <c:v>0.17752747429714241</c:v>
                  </c:pt>
                  <c:pt idx="9">
                    <c:v>0.49911317069099542</c:v>
                  </c:pt>
                </c:numCache>
              </c:numRef>
            </c:minus>
          </c:errBars>
          <c:xVal>
            <c:numRef>
              <c:f>Hoja1!$T$43:$T$52</c:f>
              <c:numCache>
                <c:formatCode>General</c:formatCode>
                <c:ptCount val="10"/>
                <c:pt idx="0">
                  <c:v>0</c:v>
                </c:pt>
                <c:pt idx="1">
                  <c:v>2</c:v>
                </c:pt>
                <c:pt idx="2">
                  <c:v>3</c:v>
                </c:pt>
                <c:pt idx="3">
                  <c:v>4</c:v>
                </c:pt>
                <c:pt idx="4">
                  <c:v>5</c:v>
                </c:pt>
                <c:pt idx="5">
                  <c:v>8</c:v>
                </c:pt>
                <c:pt idx="6">
                  <c:v>10</c:v>
                </c:pt>
                <c:pt idx="7">
                  <c:v>20</c:v>
                </c:pt>
                <c:pt idx="8">
                  <c:v>40</c:v>
                </c:pt>
                <c:pt idx="9">
                  <c:v>60</c:v>
                </c:pt>
              </c:numCache>
            </c:numRef>
          </c:xVal>
          <c:yVal>
            <c:numRef>
              <c:f>Hoja1!$U$43:$U$52</c:f>
              <c:numCache>
                <c:formatCode>General</c:formatCode>
                <c:ptCount val="10"/>
                <c:pt idx="0">
                  <c:v>0</c:v>
                </c:pt>
                <c:pt idx="1">
                  <c:v>-7.6876659072283832E-2</c:v>
                </c:pt>
                <c:pt idx="2">
                  <c:v>-0.18360688456422264</c:v>
                </c:pt>
                <c:pt idx="3">
                  <c:v>-0.23128711656728168</c:v>
                </c:pt>
                <c:pt idx="4">
                  <c:v>-0.34364719085630369</c:v>
                </c:pt>
                <c:pt idx="5">
                  <c:v>-0.25977295464398925</c:v>
                </c:pt>
                <c:pt idx="6">
                  <c:v>-0.58305051132741126</c:v>
                </c:pt>
                <c:pt idx="7">
                  <c:v>-0.57605955596662217</c:v>
                </c:pt>
                <c:pt idx="8">
                  <c:v>-0.74683286652591763</c:v>
                </c:pt>
                <c:pt idx="9">
                  <c:v>-1.8760464617085248</c:v>
                </c:pt>
              </c:numCache>
            </c:numRef>
          </c:yVal>
          <c:smooth val="1"/>
        </c:ser>
        <c:ser>
          <c:idx val="5"/>
          <c:order val="3"/>
          <c:tx>
            <c:strRef>
              <c:f>Hoja1!$N$60</c:f>
              <c:strCache>
                <c:ptCount val="1"/>
                <c:pt idx="0">
                  <c:v>PROMEDIO ALYCICLO CEPITA LP T FINAL 56°C</c:v>
                </c:pt>
              </c:strCache>
            </c:strRef>
          </c:tx>
          <c:spPr>
            <a:ln w="22225">
              <a:solidFill>
                <a:srgbClr val="00B050"/>
              </a:solidFill>
              <a:prstDash val="dash"/>
            </a:ln>
          </c:spPr>
          <c:marker>
            <c:symbol val="square"/>
            <c:size val="5"/>
            <c:spPr>
              <a:solidFill>
                <a:srgbClr val="00B050"/>
              </a:solidFill>
              <a:ln w="12700">
                <a:solidFill>
                  <a:srgbClr val="00B050"/>
                </a:solidFill>
              </a:ln>
            </c:spPr>
          </c:marker>
          <c:errBars>
            <c:errDir val="y"/>
            <c:errBarType val="both"/>
            <c:errValType val="cust"/>
            <c:plus>
              <c:numRef>
                <c:f>Hoja1!$P$63:$P$72</c:f>
                <c:numCache>
                  <c:formatCode>General</c:formatCode>
                  <c:ptCount val="10"/>
                  <c:pt idx="0">
                    <c:v>0</c:v>
                  </c:pt>
                  <c:pt idx="1">
                    <c:v>0.15397358596968536</c:v>
                  </c:pt>
                  <c:pt idx="2">
                    <c:v>9.2564141581754356E-2</c:v>
                  </c:pt>
                  <c:pt idx="3">
                    <c:v>0.25690244071296231</c:v>
                  </c:pt>
                  <c:pt idx="4">
                    <c:v>9.6664779513360208E-2</c:v>
                  </c:pt>
                  <c:pt idx="5">
                    <c:v>0.15072838606060329</c:v>
                  </c:pt>
                  <c:pt idx="6">
                    <c:v>0.1323685963294754</c:v>
                  </c:pt>
                  <c:pt idx="7">
                    <c:v>0.12238381734389545</c:v>
                  </c:pt>
                  <c:pt idx="8">
                    <c:v>0.33445813600972285</c:v>
                  </c:pt>
                  <c:pt idx="9">
                    <c:v>0.37736398593475967</c:v>
                  </c:pt>
                </c:numCache>
              </c:numRef>
            </c:plus>
            <c:minus>
              <c:numRef>
                <c:f>Hoja1!$P$63:$P$72</c:f>
                <c:numCache>
                  <c:formatCode>General</c:formatCode>
                  <c:ptCount val="10"/>
                  <c:pt idx="0">
                    <c:v>0</c:v>
                  </c:pt>
                  <c:pt idx="1">
                    <c:v>0.15397358596968536</c:v>
                  </c:pt>
                  <c:pt idx="2">
                    <c:v>9.2564141581754356E-2</c:v>
                  </c:pt>
                  <c:pt idx="3">
                    <c:v>0.25690244071296231</c:v>
                  </c:pt>
                  <c:pt idx="4">
                    <c:v>9.6664779513360208E-2</c:v>
                  </c:pt>
                  <c:pt idx="5">
                    <c:v>0.15072838606060329</c:v>
                  </c:pt>
                  <c:pt idx="6">
                    <c:v>0.1323685963294754</c:v>
                  </c:pt>
                  <c:pt idx="7">
                    <c:v>0.12238381734389545</c:v>
                  </c:pt>
                  <c:pt idx="8">
                    <c:v>0.33445813600972285</c:v>
                  </c:pt>
                  <c:pt idx="9">
                    <c:v>0.37736398593475967</c:v>
                  </c:pt>
                </c:numCache>
              </c:numRef>
            </c:minus>
          </c:errBars>
          <c:xVal>
            <c:numRef>
              <c:f>Hoja1!$N$63:$N$72</c:f>
              <c:numCache>
                <c:formatCode>General</c:formatCode>
                <c:ptCount val="10"/>
                <c:pt idx="0">
                  <c:v>0</c:v>
                </c:pt>
                <c:pt idx="1">
                  <c:v>2</c:v>
                </c:pt>
                <c:pt idx="2">
                  <c:v>3</c:v>
                </c:pt>
                <c:pt idx="3">
                  <c:v>4</c:v>
                </c:pt>
                <c:pt idx="4">
                  <c:v>5</c:v>
                </c:pt>
                <c:pt idx="5">
                  <c:v>8</c:v>
                </c:pt>
                <c:pt idx="6">
                  <c:v>10</c:v>
                </c:pt>
                <c:pt idx="7">
                  <c:v>20</c:v>
                </c:pt>
                <c:pt idx="8">
                  <c:v>40</c:v>
                </c:pt>
                <c:pt idx="9">
                  <c:v>60</c:v>
                </c:pt>
              </c:numCache>
            </c:numRef>
          </c:xVal>
          <c:yVal>
            <c:numRef>
              <c:f>Hoja1!$O$63:$O$72</c:f>
              <c:numCache>
                <c:formatCode>General</c:formatCode>
                <c:ptCount val="10"/>
                <c:pt idx="0">
                  <c:v>0</c:v>
                </c:pt>
                <c:pt idx="1">
                  <c:v>-0.41890234447165892</c:v>
                </c:pt>
                <c:pt idx="2">
                  <c:v>-0.3316980189633838</c:v>
                </c:pt>
                <c:pt idx="3">
                  <c:v>-0.60269663741452151</c:v>
                </c:pt>
                <c:pt idx="4">
                  <c:v>-0.73074072583130822</c:v>
                </c:pt>
                <c:pt idx="5">
                  <c:v>-0.85953342891413109</c:v>
                </c:pt>
                <c:pt idx="6">
                  <c:v>-1.071924175922083</c:v>
                </c:pt>
                <c:pt idx="7">
                  <c:v>-1.3453845169099612</c:v>
                </c:pt>
                <c:pt idx="8">
                  <c:v>-2.0559795027971082</c:v>
                </c:pt>
                <c:pt idx="9">
                  <c:v>-3.0373629771268722</c:v>
                </c:pt>
              </c:numCache>
            </c:numRef>
          </c:yVal>
          <c:smooth val="1"/>
        </c:ser>
        <c:axId val="106524672"/>
        <c:axId val="106526592"/>
      </c:scatterChart>
      <c:valAx>
        <c:axId val="106524672"/>
        <c:scaling>
          <c:orientation val="minMax"/>
          <c:max val="60"/>
        </c:scaling>
        <c:axPos val="b"/>
        <c:title>
          <c:tx>
            <c:rich>
              <a:bodyPr/>
              <a:lstStyle/>
              <a:p>
                <a:pPr>
                  <a:defRPr sz="1100" b="0">
                    <a:latin typeface="Helvetica" pitchFamily="2" charset="0"/>
                    <a:cs typeface="Arial" pitchFamily="34" charset="0"/>
                  </a:defRPr>
                </a:pPr>
                <a:r>
                  <a:rPr lang="en-US" sz="1100" b="0" dirty="0">
                    <a:latin typeface="Helvetica" pitchFamily="2" charset="0"/>
                    <a:cs typeface="Arial" pitchFamily="34" charset="0"/>
                  </a:rPr>
                  <a:t>Time (s)</a:t>
                </a:r>
              </a:p>
            </c:rich>
          </c:tx>
          <c:layout>
            <c:manualLayout>
              <c:xMode val="edge"/>
              <c:yMode val="edge"/>
              <c:x val="0.90057712218287123"/>
              <c:y val="0.91822336863064458"/>
            </c:manualLayout>
          </c:layout>
        </c:title>
        <c:numFmt formatCode="General" sourceLinked="1"/>
        <c:tickLblPos val="low"/>
        <c:txPr>
          <a:bodyPr/>
          <a:lstStyle/>
          <a:p>
            <a:pPr>
              <a:defRPr sz="900">
                <a:latin typeface="Helvetica" pitchFamily="2" charset="0"/>
                <a:cs typeface="Arial" pitchFamily="34" charset="0"/>
              </a:defRPr>
            </a:pPr>
            <a:endParaRPr lang="es-AR"/>
          </a:p>
        </c:txPr>
        <c:crossAx val="106526592"/>
        <c:crossesAt val="-5"/>
        <c:crossBetween val="midCat"/>
      </c:valAx>
      <c:valAx>
        <c:axId val="106526592"/>
        <c:scaling>
          <c:orientation val="minMax"/>
          <c:max val="0"/>
          <c:min val="-5"/>
        </c:scaling>
        <c:axPos val="l"/>
        <c:majorGridlines>
          <c:spPr>
            <a:ln>
              <a:noFill/>
            </a:ln>
          </c:spPr>
        </c:majorGridlines>
        <c:title>
          <c:tx>
            <c:rich>
              <a:bodyPr rot="-5400000" vert="horz"/>
              <a:lstStyle/>
              <a:p>
                <a:pPr>
                  <a:defRPr sz="1200" b="0">
                    <a:latin typeface="Helvetica" pitchFamily="2" charset="0"/>
                    <a:cs typeface="Arial" pitchFamily="34" charset="0"/>
                  </a:defRPr>
                </a:pPr>
                <a:r>
                  <a:rPr lang="en-US" sz="1200" b="0" dirty="0" smtClean="0">
                    <a:latin typeface="Helvetica" pitchFamily="2" charset="0"/>
                    <a:cs typeface="Arial" pitchFamily="34" charset="0"/>
                  </a:rPr>
                  <a:t>Log(N/No)</a:t>
                </a:r>
                <a:endParaRPr lang="en-US" sz="1200" b="0" dirty="0">
                  <a:latin typeface="Helvetica" pitchFamily="2" charset="0"/>
                  <a:cs typeface="Arial" pitchFamily="34" charset="0"/>
                </a:endParaRPr>
              </a:p>
            </c:rich>
          </c:tx>
          <c:layout>
            <c:manualLayout>
              <c:xMode val="edge"/>
              <c:yMode val="edge"/>
              <c:x val="1.45170835719108E-2"/>
              <c:y val="0.29639480210172081"/>
            </c:manualLayout>
          </c:layout>
        </c:title>
        <c:numFmt formatCode="General" sourceLinked="1"/>
        <c:tickLblPos val="nextTo"/>
        <c:txPr>
          <a:bodyPr/>
          <a:lstStyle/>
          <a:p>
            <a:pPr>
              <a:defRPr sz="900">
                <a:latin typeface="Helvetica" pitchFamily="2" charset="0"/>
                <a:cs typeface="Arial" pitchFamily="34" charset="0"/>
              </a:defRPr>
            </a:pPr>
            <a:endParaRPr lang="es-AR"/>
          </a:p>
        </c:txPr>
        <c:crossAx val="106524672"/>
        <c:crosses val="autoZero"/>
        <c:crossBetween val="midCat"/>
        <c:majorUnit val="1"/>
      </c:valAx>
    </c:plotArea>
    <c:plotVisOnly val="1"/>
  </c:chart>
  <c:spPr>
    <a:ln>
      <a:noFill/>
    </a:ln>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s-AR"/>
  <c:chart>
    <c:autoTitleDeleted val="1"/>
    <c:plotArea>
      <c:layout>
        <c:manualLayout>
          <c:layoutTarget val="inner"/>
          <c:xMode val="edge"/>
          <c:yMode val="edge"/>
          <c:x val="0.16038507753855644"/>
          <c:y val="0.14016204496177109"/>
          <c:w val="0.75617391632150621"/>
          <c:h val="0.68428512932047181"/>
        </c:manualLayout>
      </c:layout>
      <c:scatterChart>
        <c:scatterStyle val="smoothMarker"/>
        <c:ser>
          <c:idx val="0"/>
          <c:order val="0"/>
          <c:tx>
            <c:strRef>
              <c:f>Hoja1!$M$31</c:f>
              <c:strCache>
                <c:ptCount val="1"/>
                <c:pt idx="0">
                  <c:v>40 °C</c:v>
                </c:pt>
              </c:strCache>
            </c:strRef>
          </c:tx>
          <c:spPr>
            <a:ln w="25400">
              <a:solidFill>
                <a:srgbClr val="00B0F0"/>
              </a:solidFill>
              <a:prstDash val="solid"/>
            </a:ln>
          </c:spPr>
          <c:marker>
            <c:symbol val="circle"/>
            <c:size val="5"/>
            <c:spPr>
              <a:solidFill>
                <a:srgbClr val="00B0F0"/>
              </a:solidFill>
              <a:ln w="12700">
                <a:solidFill>
                  <a:srgbClr val="00B0F0"/>
                </a:solidFill>
              </a:ln>
            </c:spPr>
          </c:marker>
          <c:errBars>
            <c:errDir val="y"/>
            <c:errBarType val="both"/>
            <c:errValType val="cust"/>
            <c:plus>
              <c:numRef>
                <c:f>Hoja1!$O$33:$O$42</c:f>
                <c:numCache>
                  <c:formatCode>General</c:formatCode>
                  <c:ptCount val="10"/>
                  <c:pt idx="0">
                    <c:v>0</c:v>
                  </c:pt>
                  <c:pt idx="1">
                    <c:v>9.6355670963081161E-2</c:v>
                  </c:pt>
                  <c:pt idx="2">
                    <c:v>0.1676068984375591</c:v>
                  </c:pt>
                  <c:pt idx="3">
                    <c:v>9.5238389540987525E-2</c:v>
                  </c:pt>
                  <c:pt idx="4">
                    <c:v>0.16463717979088033</c:v>
                  </c:pt>
                  <c:pt idx="5">
                    <c:v>0.28176450382065893</c:v>
                  </c:pt>
                  <c:pt idx="6">
                    <c:v>0.36220189753796289</c:v>
                  </c:pt>
                  <c:pt idx="7">
                    <c:v>0.17318868478619406</c:v>
                  </c:pt>
                  <c:pt idx="8">
                    <c:v>0.24805604249047158</c:v>
                  </c:pt>
                  <c:pt idx="9">
                    <c:v>0.10640554289851753</c:v>
                  </c:pt>
                </c:numCache>
              </c:numRef>
            </c:plus>
            <c:minus>
              <c:numRef>
                <c:f>Hoja1!$O$33:$O$42</c:f>
                <c:numCache>
                  <c:formatCode>General</c:formatCode>
                  <c:ptCount val="10"/>
                  <c:pt idx="0">
                    <c:v>0</c:v>
                  </c:pt>
                  <c:pt idx="1">
                    <c:v>9.6355670963081161E-2</c:v>
                  </c:pt>
                  <c:pt idx="2">
                    <c:v>0.1676068984375591</c:v>
                  </c:pt>
                  <c:pt idx="3">
                    <c:v>9.5238389540987525E-2</c:v>
                  </c:pt>
                  <c:pt idx="4">
                    <c:v>0.16463717979088033</c:v>
                  </c:pt>
                  <c:pt idx="5">
                    <c:v>0.28176450382065893</c:v>
                  </c:pt>
                  <c:pt idx="6">
                    <c:v>0.36220189753796289</c:v>
                  </c:pt>
                  <c:pt idx="7">
                    <c:v>0.17318868478619406</c:v>
                  </c:pt>
                  <c:pt idx="8">
                    <c:v>0.24805604249047158</c:v>
                  </c:pt>
                  <c:pt idx="9">
                    <c:v>0.10640554289851753</c:v>
                  </c:pt>
                </c:numCache>
              </c:numRef>
            </c:minus>
          </c:errBars>
          <c:xVal>
            <c:numRef>
              <c:f>Hoja1!$M$33:$M$43</c:f>
              <c:numCache>
                <c:formatCode>General</c:formatCode>
                <c:ptCount val="11"/>
                <c:pt idx="0">
                  <c:v>0</c:v>
                </c:pt>
                <c:pt idx="1">
                  <c:v>2.5</c:v>
                </c:pt>
                <c:pt idx="2">
                  <c:v>5</c:v>
                </c:pt>
                <c:pt idx="3">
                  <c:v>7.5</c:v>
                </c:pt>
                <c:pt idx="4">
                  <c:v>10</c:v>
                </c:pt>
                <c:pt idx="5">
                  <c:v>12.5</c:v>
                </c:pt>
                <c:pt idx="6">
                  <c:v>15</c:v>
                </c:pt>
                <c:pt idx="7">
                  <c:v>20</c:v>
                </c:pt>
                <c:pt idx="8">
                  <c:v>25</c:v>
                </c:pt>
                <c:pt idx="9">
                  <c:v>30</c:v>
                </c:pt>
              </c:numCache>
            </c:numRef>
          </c:xVal>
          <c:yVal>
            <c:numRef>
              <c:f>Hoja1!$N$33:$N$42</c:f>
              <c:numCache>
                <c:formatCode>General</c:formatCode>
                <c:ptCount val="10"/>
                <c:pt idx="0">
                  <c:v>0</c:v>
                </c:pt>
                <c:pt idx="1">
                  <c:v>-0.62288150184685032</c:v>
                </c:pt>
                <c:pt idx="2">
                  <c:v>-1.0321872647355359</c:v>
                </c:pt>
                <c:pt idx="3">
                  <c:v>-1.4693436610541768</c:v>
                </c:pt>
                <c:pt idx="4">
                  <c:v>-1.5890351340027955</c:v>
                </c:pt>
                <c:pt idx="5">
                  <c:v>-1.8887824898156615</c:v>
                </c:pt>
                <c:pt idx="6">
                  <c:v>-2.089878692073738</c:v>
                </c:pt>
                <c:pt idx="7">
                  <c:v>-2.4483844867620412</c:v>
                </c:pt>
                <c:pt idx="8">
                  <c:v>-2.5580226622191189</c:v>
                </c:pt>
                <c:pt idx="9">
                  <c:v>-2.8349803320568627</c:v>
                </c:pt>
              </c:numCache>
            </c:numRef>
          </c:yVal>
          <c:smooth val="1"/>
        </c:ser>
        <c:ser>
          <c:idx val="3"/>
          <c:order val="1"/>
          <c:tx>
            <c:strRef>
              <c:f>Hoja1!$B$65</c:f>
              <c:strCache>
                <c:ptCount val="1"/>
                <c:pt idx="0">
                  <c:v>44 °C</c:v>
                </c:pt>
              </c:strCache>
            </c:strRef>
          </c:tx>
          <c:spPr>
            <a:ln w="25400">
              <a:solidFill>
                <a:srgbClr val="00B050"/>
              </a:solidFill>
            </a:ln>
          </c:spPr>
          <c:marker>
            <c:symbol val="circle"/>
            <c:size val="5"/>
            <c:spPr>
              <a:solidFill>
                <a:srgbClr val="00B050"/>
              </a:solidFill>
              <a:ln w="12700">
                <a:solidFill>
                  <a:srgbClr val="00B050"/>
                </a:solidFill>
              </a:ln>
            </c:spPr>
          </c:marker>
          <c:xVal>
            <c:numRef>
              <c:f>Hoja1!$B$67:$B$77</c:f>
              <c:numCache>
                <c:formatCode>General</c:formatCode>
                <c:ptCount val="11"/>
                <c:pt idx="0">
                  <c:v>0</c:v>
                </c:pt>
                <c:pt idx="1">
                  <c:v>2.5</c:v>
                </c:pt>
                <c:pt idx="2">
                  <c:v>5</c:v>
                </c:pt>
                <c:pt idx="3">
                  <c:v>7.5</c:v>
                </c:pt>
                <c:pt idx="4">
                  <c:v>10</c:v>
                </c:pt>
                <c:pt idx="5">
                  <c:v>12.5</c:v>
                </c:pt>
                <c:pt idx="6">
                  <c:v>15</c:v>
                </c:pt>
                <c:pt idx="7">
                  <c:v>20</c:v>
                </c:pt>
                <c:pt idx="8">
                  <c:v>25</c:v>
                </c:pt>
                <c:pt idx="9">
                  <c:v>30</c:v>
                </c:pt>
              </c:numCache>
            </c:numRef>
          </c:xVal>
          <c:yVal>
            <c:numRef>
              <c:f>Hoja1!$C$67:$C$76</c:f>
              <c:numCache>
                <c:formatCode>General</c:formatCode>
                <c:ptCount val="10"/>
                <c:pt idx="0">
                  <c:v>0</c:v>
                </c:pt>
                <c:pt idx="1">
                  <c:v>-0.44963922664103417</c:v>
                </c:pt>
                <c:pt idx="2">
                  <c:v>-0.64441702589459904</c:v>
                </c:pt>
                <c:pt idx="3">
                  <c:v>-0.78073101150431523</c:v>
                </c:pt>
                <c:pt idx="4">
                  <c:v>-0.91180636636767909</c:v>
                </c:pt>
                <c:pt idx="5">
                  <c:v>-1.1315646249184586</c:v>
                </c:pt>
                <c:pt idx="6">
                  <c:v>-1.3599078705144179</c:v>
                </c:pt>
                <c:pt idx="7">
                  <c:v>-1.5502234320080592</c:v>
                </c:pt>
                <c:pt idx="8">
                  <c:v>-2.0267844778189232</c:v>
                </c:pt>
                <c:pt idx="9">
                  <c:v>-2.2584028383377781</c:v>
                </c:pt>
              </c:numCache>
            </c:numRef>
          </c:yVal>
          <c:smooth val="1"/>
        </c:ser>
        <c:ser>
          <c:idx val="1"/>
          <c:order val="2"/>
          <c:spPr>
            <a:ln w="25400">
              <a:solidFill>
                <a:srgbClr val="00B0F0"/>
              </a:solidFill>
            </a:ln>
          </c:spPr>
          <c:marker>
            <c:symbol val="square"/>
            <c:size val="5"/>
            <c:spPr>
              <a:solidFill>
                <a:srgbClr val="00B0F0"/>
              </a:solidFill>
              <a:ln>
                <a:solidFill>
                  <a:srgbClr val="00B0F0"/>
                </a:solidFill>
              </a:ln>
            </c:spPr>
          </c:marker>
          <c:errBars>
            <c:errDir val="y"/>
            <c:errBarType val="both"/>
            <c:errValType val="cust"/>
            <c:plus>
              <c:numRef>
                <c:f>Hoja1!$H$103:$H$111</c:f>
                <c:numCache>
                  <c:formatCode>General</c:formatCode>
                  <c:ptCount val="9"/>
                  <c:pt idx="0">
                    <c:v>0</c:v>
                  </c:pt>
                  <c:pt idx="1">
                    <c:v>0.24172007284358715</c:v>
                  </c:pt>
                  <c:pt idx="2">
                    <c:v>0.10611669172417516</c:v>
                  </c:pt>
                  <c:pt idx="3">
                    <c:v>3.7233917555766508E-2</c:v>
                  </c:pt>
                  <c:pt idx="4">
                    <c:v>0.13939999044636237</c:v>
                  </c:pt>
                  <c:pt idx="5">
                    <c:v>9.1239899034214644E-2</c:v>
                  </c:pt>
                  <c:pt idx="6">
                    <c:v>7.2319499615223146E-3</c:v>
                  </c:pt>
                  <c:pt idx="7">
                    <c:v>0.11953782345898679</c:v>
                  </c:pt>
                  <c:pt idx="8">
                    <c:v>4.3704108494339075E-2</c:v>
                  </c:pt>
                </c:numCache>
              </c:numRef>
            </c:plus>
            <c:minus>
              <c:numRef>
                <c:f>Hoja1!$H$103:$H$111</c:f>
                <c:numCache>
                  <c:formatCode>General</c:formatCode>
                  <c:ptCount val="9"/>
                  <c:pt idx="0">
                    <c:v>0</c:v>
                  </c:pt>
                  <c:pt idx="1">
                    <c:v>0.24172007284358715</c:v>
                  </c:pt>
                  <c:pt idx="2">
                    <c:v>0.10611669172417516</c:v>
                  </c:pt>
                  <c:pt idx="3">
                    <c:v>3.7233917555766508E-2</c:v>
                  </c:pt>
                  <c:pt idx="4">
                    <c:v>0.13939999044636237</c:v>
                  </c:pt>
                  <c:pt idx="5">
                    <c:v>9.1239899034214644E-2</c:v>
                  </c:pt>
                  <c:pt idx="6">
                    <c:v>7.2319499615223146E-3</c:v>
                  </c:pt>
                  <c:pt idx="7">
                    <c:v>0.11953782345898679</c:v>
                  </c:pt>
                  <c:pt idx="8">
                    <c:v>4.3704108494339075E-2</c:v>
                  </c:pt>
                </c:numCache>
              </c:numRef>
            </c:minus>
          </c:errBars>
          <c:xVal>
            <c:numRef>
              <c:f>Hoja1!$B$103:$B$111</c:f>
              <c:numCache>
                <c:formatCode>General</c:formatCode>
                <c:ptCount val="9"/>
                <c:pt idx="0">
                  <c:v>0</c:v>
                </c:pt>
                <c:pt idx="1">
                  <c:v>2.5</c:v>
                </c:pt>
                <c:pt idx="2">
                  <c:v>5</c:v>
                </c:pt>
                <c:pt idx="3">
                  <c:v>7.5</c:v>
                </c:pt>
                <c:pt idx="4">
                  <c:v>12.5</c:v>
                </c:pt>
                <c:pt idx="5">
                  <c:v>15</c:v>
                </c:pt>
                <c:pt idx="6">
                  <c:v>20</c:v>
                </c:pt>
                <c:pt idx="7">
                  <c:v>25</c:v>
                </c:pt>
                <c:pt idx="8">
                  <c:v>30</c:v>
                </c:pt>
              </c:numCache>
            </c:numRef>
          </c:xVal>
          <c:yVal>
            <c:numRef>
              <c:f>Hoja1!$C$103:$C$112</c:f>
              <c:numCache>
                <c:formatCode>General</c:formatCode>
                <c:ptCount val="10"/>
                <c:pt idx="0">
                  <c:v>0</c:v>
                </c:pt>
                <c:pt idx="1">
                  <c:v>-3.41653298879179E-2</c:v>
                </c:pt>
                <c:pt idx="2">
                  <c:v>-4.3736036756190776E-2</c:v>
                </c:pt>
                <c:pt idx="3">
                  <c:v>-0.22894414950948364</c:v>
                </c:pt>
                <c:pt idx="4">
                  <c:v>-0.19199236370419775</c:v>
                </c:pt>
                <c:pt idx="5">
                  <c:v>-0.10271052425359657</c:v>
                </c:pt>
                <c:pt idx="6">
                  <c:v>-0.14141677213735909</c:v>
                </c:pt>
                <c:pt idx="7">
                  <c:v>-2.2041455135093442E-3</c:v>
                </c:pt>
                <c:pt idx="8">
                  <c:v>-8.7217931079168379E-2</c:v>
                </c:pt>
              </c:numCache>
            </c:numRef>
          </c:yVal>
          <c:smooth val="1"/>
        </c:ser>
        <c:ser>
          <c:idx val="2"/>
          <c:order val="3"/>
          <c:spPr>
            <a:ln w="25400">
              <a:solidFill>
                <a:srgbClr val="00B050"/>
              </a:solidFill>
            </a:ln>
          </c:spPr>
          <c:marker>
            <c:symbol val="square"/>
            <c:size val="5"/>
            <c:spPr>
              <a:solidFill>
                <a:srgbClr val="00B050"/>
              </a:solidFill>
              <a:ln>
                <a:solidFill>
                  <a:srgbClr val="00B050"/>
                </a:solidFill>
              </a:ln>
            </c:spPr>
          </c:marker>
          <c:errBars>
            <c:errDir val="y"/>
            <c:errBarType val="both"/>
            <c:errValType val="cust"/>
            <c:plus>
              <c:numRef>
                <c:f>Hoja1!$D$67:$D$76</c:f>
                <c:numCache>
                  <c:formatCode>General</c:formatCode>
                  <c:ptCount val="10"/>
                  <c:pt idx="0">
                    <c:v>0</c:v>
                  </c:pt>
                  <c:pt idx="1">
                    <c:v>7.56178850141873E-2</c:v>
                  </c:pt>
                  <c:pt idx="2">
                    <c:v>4.9193425668109303E-2</c:v>
                  </c:pt>
                  <c:pt idx="3">
                    <c:v>0.13410955837268138</c:v>
                  </c:pt>
                  <c:pt idx="4">
                    <c:v>0.18736737648233562</c:v>
                  </c:pt>
                  <c:pt idx="5">
                    <c:v>0.26189698738124839</c:v>
                  </c:pt>
                  <c:pt idx="6">
                    <c:v>0.1149841892139295</c:v>
                  </c:pt>
                  <c:pt idx="7">
                    <c:v>0.29024873744198126</c:v>
                  </c:pt>
                  <c:pt idx="8">
                    <c:v>0.21946540632164943</c:v>
                  </c:pt>
                  <c:pt idx="9">
                    <c:v>0.33505463122039503</c:v>
                  </c:pt>
                </c:numCache>
              </c:numRef>
            </c:plus>
            <c:minus>
              <c:numRef>
                <c:f>Hoja1!$D$67:$D$77</c:f>
                <c:numCache>
                  <c:formatCode>General</c:formatCode>
                  <c:ptCount val="11"/>
                  <c:pt idx="0">
                    <c:v>0</c:v>
                  </c:pt>
                  <c:pt idx="1">
                    <c:v>7.56178850141873E-2</c:v>
                  </c:pt>
                  <c:pt idx="2">
                    <c:v>4.9193425668109303E-2</c:v>
                  </c:pt>
                  <c:pt idx="3">
                    <c:v>0.13410955837268138</c:v>
                  </c:pt>
                  <c:pt idx="4">
                    <c:v>0.18736737648233562</c:v>
                  </c:pt>
                  <c:pt idx="5">
                    <c:v>0.26189698738124839</c:v>
                  </c:pt>
                  <c:pt idx="6">
                    <c:v>0.1149841892139295</c:v>
                  </c:pt>
                  <c:pt idx="7">
                    <c:v>0.29024873744198126</c:v>
                  </c:pt>
                  <c:pt idx="8">
                    <c:v>0.21946540632164943</c:v>
                  </c:pt>
                  <c:pt idx="9">
                    <c:v>0.33505463122039503</c:v>
                  </c:pt>
                </c:numCache>
              </c:numRef>
            </c:minus>
          </c:errBars>
          <c:xVal>
            <c:numRef>
              <c:f>Hoja1!$F$103:$F$112</c:f>
              <c:numCache>
                <c:formatCode>General</c:formatCode>
                <c:ptCount val="10"/>
                <c:pt idx="0">
                  <c:v>0</c:v>
                </c:pt>
                <c:pt idx="1">
                  <c:v>2.5</c:v>
                </c:pt>
                <c:pt idx="2">
                  <c:v>5</c:v>
                </c:pt>
                <c:pt idx="3">
                  <c:v>7.5</c:v>
                </c:pt>
                <c:pt idx="4">
                  <c:v>12.5</c:v>
                </c:pt>
                <c:pt idx="5">
                  <c:v>15</c:v>
                </c:pt>
                <c:pt idx="6">
                  <c:v>20</c:v>
                </c:pt>
                <c:pt idx="7">
                  <c:v>25</c:v>
                </c:pt>
                <c:pt idx="8">
                  <c:v>30</c:v>
                </c:pt>
              </c:numCache>
            </c:numRef>
          </c:xVal>
          <c:yVal>
            <c:numRef>
              <c:f>Hoja1!$G$103:$G$111</c:f>
              <c:numCache>
                <c:formatCode>General</c:formatCode>
                <c:ptCount val="9"/>
                <c:pt idx="0">
                  <c:v>0</c:v>
                </c:pt>
                <c:pt idx="1">
                  <c:v>-1.4165329887917934E-2</c:v>
                </c:pt>
                <c:pt idx="2">
                  <c:v>-2.3736036756190598E-2</c:v>
                </c:pt>
                <c:pt idx="3">
                  <c:v>-0.32894414950948392</c:v>
                </c:pt>
                <c:pt idx="4">
                  <c:v>-0.21199236370419758</c:v>
                </c:pt>
                <c:pt idx="5">
                  <c:v>-0.20271052425359587</c:v>
                </c:pt>
                <c:pt idx="6">
                  <c:v>-0.12541416772137345</c:v>
                </c:pt>
                <c:pt idx="7">
                  <c:v>-0.1022041455135094</c:v>
                </c:pt>
                <c:pt idx="8">
                  <c:v>-0.22721793107916849</c:v>
                </c:pt>
              </c:numCache>
            </c:numRef>
          </c:yVal>
          <c:smooth val="1"/>
        </c:ser>
        <c:axId val="106801024"/>
        <c:axId val="106811392"/>
      </c:scatterChart>
      <c:valAx>
        <c:axId val="106801024"/>
        <c:scaling>
          <c:orientation val="minMax"/>
          <c:max val="30"/>
        </c:scaling>
        <c:axPos val="b"/>
        <c:title>
          <c:tx>
            <c:rich>
              <a:bodyPr/>
              <a:lstStyle/>
              <a:p>
                <a:pPr>
                  <a:defRPr sz="1100" b="0">
                    <a:latin typeface="Helvetica" pitchFamily="2" charset="0"/>
                  </a:defRPr>
                </a:pPr>
                <a:r>
                  <a:rPr lang="en-US" sz="1100" b="0">
                    <a:latin typeface="Helvetica" pitchFamily="2" charset="0"/>
                  </a:rPr>
                  <a:t>Time (min)</a:t>
                </a:r>
              </a:p>
            </c:rich>
          </c:tx>
          <c:layout>
            <c:manualLayout>
              <c:xMode val="edge"/>
              <c:yMode val="edge"/>
              <c:x val="0.79445754107620248"/>
              <c:y val="0.93104947489952994"/>
            </c:manualLayout>
          </c:layout>
        </c:title>
        <c:numFmt formatCode="General" sourceLinked="1"/>
        <c:tickLblPos val="low"/>
        <c:crossAx val="106811392"/>
        <c:crossesAt val="-3.5"/>
        <c:crossBetween val="midCat"/>
      </c:valAx>
      <c:valAx>
        <c:axId val="106811392"/>
        <c:scaling>
          <c:orientation val="minMax"/>
        </c:scaling>
        <c:axPos val="l"/>
        <c:title>
          <c:tx>
            <c:rich>
              <a:bodyPr rot="-5400000" vert="horz"/>
              <a:lstStyle/>
              <a:p>
                <a:pPr>
                  <a:defRPr sz="1100">
                    <a:latin typeface="Helvetica" pitchFamily="2" charset="0"/>
                  </a:defRPr>
                </a:pPr>
                <a:r>
                  <a:rPr lang="en-US" sz="1100">
                    <a:latin typeface="Helvetica" pitchFamily="2" charset="0"/>
                  </a:rPr>
                  <a:t>LogN/No</a:t>
                </a:r>
              </a:p>
            </c:rich>
          </c:tx>
          <c:layout>
            <c:manualLayout>
              <c:xMode val="edge"/>
              <c:yMode val="edge"/>
              <c:x val="8.3690149729247626E-3"/>
              <c:y val="0.35360267184103406"/>
            </c:manualLayout>
          </c:layout>
        </c:title>
        <c:numFmt formatCode="General" sourceLinked="1"/>
        <c:tickLblPos val="nextTo"/>
        <c:crossAx val="106801024"/>
        <c:crosses val="autoZero"/>
        <c:crossBetween val="midCat"/>
      </c:valAx>
    </c:plotArea>
    <c:plotVisOnly val="1"/>
  </c:chart>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A3E0E7-1DEC-41F3-B0FD-D1A3E45A0EE4}"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s-AR"/>
        </a:p>
      </dgm:t>
    </dgm:pt>
    <dgm:pt modelId="{D027DE86-8DE0-417D-B187-11E4CCFCBBD8}">
      <dgm:prSet phldrT="[Texto]" custT="1"/>
      <dgm:spPr/>
      <dgm:t>
        <a:bodyPr/>
        <a:lstStyle/>
        <a:p>
          <a:pPr>
            <a:spcAft>
              <a:spcPts val="0"/>
            </a:spcAft>
          </a:pPr>
          <a:r>
            <a:rPr lang="es-AR" sz="1050" b="1" dirty="0" smtClean="0">
              <a:latin typeface="Helvetica" pitchFamily="2" charset="0"/>
            </a:rPr>
            <a:t>Commercial Apple juice-CAJ</a:t>
          </a:r>
        </a:p>
        <a:p>
          <a:pPr>
            <a:spcAft>
              <a:spcPct val="35000"/>
            </a:spcAft>
          </a:pPr>
          <a:r>
            <a:rPr lang="es-AR" sz="1050" b="0" dirty="0" err="1" smtClean="0">
              <a:latin typeface="Helvetica" pitchFamily="2" charset="0"/>
            </a:rPr>
            <a:t>without</a:t>
          </a:r>
          <a:r>
            <a:rPr lang="es-AR" sz="1050" b="0" dirty="0" smtClean="0">
              <a:latin typeface="Helvetica" pitchFamily="2" charset="0"/>
            </a:rPr>
            <a:t> </a:t>
          </a:r>
          <a:r>
            <a:rPr lang="es-AR" sz="1050" b="0" dirty="0" err="1" smtClean="0">
              <a:latin typeface="Helvetica" pitchFamily="2" charset="0"/>
            </a:rPr>
            <a:t>additives</a:t>
          </a:r>
          <a:endParaRPr lang="es-AR" sz="1050" b="0" dirty="0">
            <a:latin typeface="Helvetica" pitchFamily="2" charset="0"/>
          </a:endParaRPr>
        </a:p>
      </dgm:t>
    </dgm:pt>
    <dgm:pt modelId="{D35A3D67-258B-42CE-95DE-938955525392}" type="parTrans" cxnId="{500DAE16-3174-4C3A-843A-62B67A185678}">
      <dgm:prSet/>
      <dgm:spPr/>
      <dgm:t>
        <a:bodyPr/>
        <a:lstStyle/>
        <a:p>
          <a:endParaRPr lang="es-AR"/>
        </a:p>
      </dgm:t>
    </dgm:pt>
    <dgm:pt modelId="{4763804B-1921-47DA-A47E-97EE96394CE7}" type="sibTrans" cxnId="{500DAE16-3174-4C3A-843A-62B67A185678}">
      <dgm:prSet/>
      <dgm:spPr/>
      <dgm:t>
        <a:bodyPr/>
        <a:lstStyle/>
        <a:p>
          <a:endParaRPr lang="es-AR"/>
        </a:p>
      </dgm:t>
    </dgm:pt>
    <dgm:pt modelId="{AA5CD6A5-1D5F-4CA7-A544-025C0C0349E1}">
      <dgm:prSet phldrT="[Texto]"/>
      <dgm:spPr/>
      <dgm:t>
        <a:bodyPr/>
        <a:lstStyle/>
        <a:p>
          <a:pPr marL="57150" indent="0" algn="r" defTabSz="355600" rtl="0">
            <a:lnSpc>
              <a:spcPct val="90000"/>
            </a:lnSpc>
            <a:spcBef>
              <a:spcPct val="0"/>
            </a:spcBef>
            <a:spcAft>
              <a:spcPct val="15000"/>
            </a:spcAft>
            <a:buNone/>
          </a:pPr>
          <a:r>
            <a:rPr lang="es-AR" b="1" i="0" u="none" dirty="0" smtClean="0"/>
            <a:t>pH   3.5</a:t>
          </a:r>
          <a:endParaRPr lang="es-AR" dirty="0"/>
        </a:p>
      </dgm:t>
    </dgm:pt>
    <dgm:pt modelId="{7ACA0496-0A03-4F8B-84A6-9C133A20EADB}" type="parTrans" cxnId="{61CE337A-2A3B-421D-90B0-788CE86542A6}">
      <dgm:prSet/>
      <dgm:spPr/>
      <dgm:t>
        <a:bodyPr/>
        <a:lstStyle/>
        <a:p>
          <a:endParaRPr lang="es-AR"/>
        </a:p>
      </dgm:t>
    </dgm:pt>
    <dgm:pt modelId="{DE1DA486-061E-4E41-80C5-C2606C9699C4}" type="sibTrans" cxnId="{61CE337A-2A3B-421D-90B0-788CE86542A6}">
      <dgm:prSet/>
      <dgm:spPr/>
      <dgm:t>
        <a:bodyPr/>
        <a:lstStyle/>
        <a:p>
          <a:endParaRPr lang="es-AR"/>
        </a:p>
      </dgm:t>
    </dgm:pt>
    <dgm:pt modelId="{8A3CF0FF-572A-4BE0-9CFA-182E6BC3EC70}">
      <dgm:prSet phldrT="[Texto]" custT="1"/>
      <dgm:spPr/>
      <dgm:t>
        <a:bodyPr/>
        <a:lstStyle/>
        <a:p>
          <a:pPr>
            <a:lnSpc>
              <a:spcPct val="100000"/>
            </a:lnSpc>
            <a:spcAft>
              <a:spcPts val="0"/>
            </a:spcAft>
          </a:pPr>
          <a:r>
            <a:rPr lang="es-AR" sz="1050" b="1" dirty="0" smtClean="0">
              <a:latin typeface="Helvetica" pitchFamily="2" charset="0"/>
            </a:rPr>
            <a:t>Natural apple juice-NAJ</a:t>
          </a:r>
        </a:p>
        <a:p>
          <a:pPr>
            <a:lnSpc>
              <a:spcPct val="100000"/>
            </a:lnSpc>
            <a:spcAft>
              <a:spcPts val="0"/>
            </a:spcAft>
          </a:pPr>
          <a:r>
            <a:rPr lang="en-US" sz="1050" dirty="0" smtClean="0">
              <a:latin typeface="Helvetica" pitchFamily="2" charset="0"/>
            </a:rPr>
            <a:t>Fresh squeezed centrifuged (5000 rpm, 10 min) </a:t>
          </a:r>
          <a:endParaRPr lang="es-AR" sz="1050" dirty="0">
            <a:latin typeface="Helvetica" pitchFamily="2" charset="0"/>
          </a:endParaRPr>
        </a:p>
      </dgm:t>
    </dgm:pt>
    <dgm:pt modelId="{73AD5393-52E2-40A0-BE00-D5ACED2C8C25}" type="parTrans" cxnId="{B0590277-272D-4BA2-80CA-39A233F110A2}">
      <dgm:prSet/>
      <dgm:spPr/>
      <dgm:t>
        <a:bodyPr/>
        <a:lstStyle/>
        <a:p>
          <a:endParaRPr lang="es-AR"/>
        </a:p>
      </dgm:t>
    </dgm:pt>
    <dgm:pt modelId="{0177737A-D991-472C-8E85-2C1E3EDCBE39}" type="sibTrans" cxnId="{B0590277-272D-4BA2-80CA-39A233F110A2}">
      <dgm:prSet/>
      <dgm:spPr/>
      <dgm:t>
        <a:bodyPr/>
        <a:lstStyle/>
        <a:p>
          <a:endParaRPr lang="es-AR"/>
        </a:p>
      </dgm:t>
    </dgm:pt>
    <dgm:pt modelId="{F6588BCE-DBB3-4C7E-88B6-7673778F9A75}">
      <dgm:prSet phldrT="[Texto]" custT="1"/>
      <dgm:spPr/>
      <dgm:t>
        <a:bodyPr/>
        <a:lstStyle/>
        <a:p>
          <a:pPr algn="r"/>
          <a:r>
            <a:rPr lang="es-AR" sz="700" b="1" i="0" u="none" dirty="0" smtClean="0"/>
            <a:t>pH   3.5</a:t>
          </a:r>
          <a:endParaRPr lang="es-AR" sz="700" dirty="0"/>
        </a:p>
      </dgm:t>
    </dgm:pt>
    <dgm:pt modelId="{904BD0F4-AE0F-46DB-91CB-FF9163AE29F6}" type="parTrans" cxnId="{C2B96E79-C7D5-424B-B3C3-307050D159D8}">
      <dgm:prSet/>
      <dgm:spPr/>
      <dgm:t>
        <a:bodyPr/>
        <a:lstStyle/>
        <a:p>
          <a:endParaRPr lang="es-AR"/>
        </a:p>
      </dgm:t>
    </dgm:pt>
    <dgm:pt modelId="{EB9CB38A-9345-4556-B3DD-D5865362A8C8}" type="sibTrans" cxnId="{C2B96E79-C7D5-424B-B3C3-307050D159D8}">
      <dgm:prSet/>
      <dgm:spPr/>
      <dgm:t>
        <a:bodyPr/>
        <a:lstStyle/>
        <a:p>
          <a:endParaRPr lang="es-AR"/>
        </a:p>
      </dgm:t>
    </dgm:pt>
    <dgm:pt modelId="{F41D2C09-269F-441F-A110-A4968B87D4BA}">
      <dgm:prSet/>
      <dgm:spPr/>
      <dgm:t>
        <a:bodyPr/>
        <a:lstStyle/>
        <a:p>
          <a:pPr marL="114300" indent="0" algn="r" defTabSz="355600" rtl="0">
            <a:lnSpc>
              <a:spcPct val="90000"/>
            </a:lnSpc>
            <a:spcBef>
              <a:spcPct val="0"/>
            </a:spcBef>
            <a:spcAft>
              <a:spcPct val="15000"/>
            </a:spcAft>
            <a:buNone/>
          </a:pPr>
          <a:r>
            <a:rPr lang="es-AR" b="1" i="0" u="none" dirty="0" err="1" smtClean="0"/>
            <a:t>°Brix</a:t>
          </a:r>
          <a:r>
            <a:rPr lang="es-AR" b="1" i="0" u="none" dirty="0" smtClean="0"/>
            <a:t> 10.5</a:t>
          </a:r>
          <a:endParaRPr lang="es-AR" b="1" i="0" u="none" dirty="0"/>
        </a:p>
      </dgm:t>
    </dgm:pt>
    <dgm:pt modelId="{EFD71A5D-0140-42E7-A871-D27ED6798686}" type="parTrans" cxnId="{E1EDAF9E-5C0C-4E96-8919-28B4982C1C47}">
      <dgm:prSet/>
      <dgm:spPr/>
      <dgm:t>
        <a:bodyPr/>
        <a:lstStyle/>
        <a:p>
          <a:endParaRPr lang="es-AR"/>
        </a:p>
      </dgm:t>
    </dgm:pt>
    <dgm:pt modelId="{D1FE9EC3-1F38-4553-B5FC-A15E0C20B4CF}" type="sibTrans" cxnId="{E1EDAF9E-5C0C-4E96-8919-28B4982C1C47}">
      <dgm:prSet/>
      <dgm:spPr/>
      <dgm:t>
        <a:bodyPr/>
        <a:lstStyle/>
        <a:p>
          <a:endParaRPr lang="es-AR"/>
        </a:p>
      </dgm:t>
    </dgm:pt>
    <dgm:pt modelId="{D31E45CC-A3F9-4A40-924E-786D911123B6}">
      <dgm:prSet/>
      <dgm:spPr/>
      <dgm:t>
        <a:bodyPr/>
        <a:lstStyle/>
        <a:p>
          <a:pPr marL="114300" indent="0" algn="r" defTabSz="355600" rtl="0">
            <a:lnSpc>
              <a:spcPct val="90000"/>
            </a:lnSpc>
            <a:spcBef>
              <a:spcPct val="0"/>
            </a:spcBef>
            <a:spcAft>
              <a:spcPct val="15000"/>
            </a:spcAft>
            <a:buNone/>
          </a:pPr>
          <a:r>
            <a:rPr lang="en-US" b="1" i="0" u="none" dirty="0" smtClean="0"/>
            <a:t>A</a:t>
          </a:r>
          <a:r>
            <a:rPr lang="en-US" b="1" i="0" u="none" baseline="-25000" dirty="0" smtClean="0"/>
            <a:t>254 nm  </a:t>
          </a:r>
          <a:r>
            <a:rPr lang="es-ES" b="1" dirty="0" smtClean="0"/>
            <a:t>0.049</a:t>
          </a:r>
          <a:endParaRPr lang="es-AR" b="1" i="0" u="none" dirty="0"/>
        </a:p>
      </dgm:t>
    </dgm:pt>
    <dgm:pt modelId="{B8C69B58-8C8D-4854-8B3B-55EA75B811F1}" type="parTrans" cxnId="{5DC0ED22-4FF9-4F8D-A6FA-30ABA02B6F53}">
      <dgm:prSet/>
      <dgm:spPr/>
      <dgm:t>
        <a:bodyPr/>
        <a:lstStyle/>
        <a:p>
          <a:endParaRPr lang="es-AR"/>
        </a:p>
      </dgm:t>
    </dgm:pt>
    <dgm:pt modelId="{D8AEC1D6-2F94-4D5A-9C83-F6DB5E49B58F}" type="sibTrans" cxnId="{5DC0ED22-4FF9-4F8D-A6FA-30ABA02B6F53}">
      <dgm:prSet/>
      <dgm:spPr/>
      <dgm:t>
        <a:bodyPr/>
        <a:lstStyle/>
        <a:p>
          <a:endParaRPr lang="es-AR"/>
        </a:p>
      </dgm:t>
    </dgm:pt>
    <dgm:pt modelId="{C8A5D0E9-E7CC-424A-9EAD-8264C62474A3}">
      <dgm:prSet/>
      <dgm:spPr/>
      <dgm: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s-ES" b="1" i="0" u="none" dirty="0" err="1" smtClean="0"/>
            <a:t>Turbidity</a:t>
          </a:r>
          <a:r>
            <a:rPr lang="es-ES" b="1" i="0" u="none" dirty="0" smtClean="0"/>
            <a:t> (660 </a:t>
          </a:r>
          <a:r>
            <a:rPr lang="es-ES" b="1" i="0" u="none" dirty="0" err="1" smtClean="0"/>
            <a:t>nm</a:t>
          </a:r>
          <a:r>
            <a:rPr lang="es-ES" b="1" i="0" u="none" dirty="0" smtClean="0"/>
            <a:t>):  0.063</a:t>
          </a:r>
          <a:endParaRPr lang="es-AR" b="1" i="0" u="none" dirty="0"/>
        </a:p>
      </dgm:t>
    </dgm:pt>
    <dgm:pt modelId="{6BF4AAEB-CFA3-4AA6-B802-9E1B2DB72A23}" type="parTrans" cxnId="{8E644998-3CD7-41A8-9132-0AB56A158D9F}">
      <dgm:prSet/>
      <dgm:spPr/>
      <dgm:t>
        <a:bodyPr/>
        <a:lstStyle/>
        <a:p>
          <a:endParaRPr lang="es-AR"/>
        </a:p>
      </dgm:t>
    </dgm:pt>
    <dgm:pt modelId="{F2F5648D-E4A6-4893-A833-FC4641929C45}" type="sibTrans" cxnId="{8E644998-3CD7-41A8-9132-0AB56A158D9F}">
      <dgm:prSet/>
      <dgm:spPr/>
      <dgm:t>
        <a:bodyPr/>
        <a:lstStyle/>
        <a:p>
          <a:endParaRPr lang="es-AR"/>
        </a:p>
      </dgm:t>
    </dgm:pt>
    <dgm:pt modelId="{6970C7B6-4C03-4F99-B12F-EE4D765F86A7}">
      <dgm:prSet/>
      <dgm:spPr/>
      <dgm:t>
        <a:bodyPr/>
        <a:lstStyle/>
        <a:p>
          <a:pPr marL="57150" indent="0" algn="r" defTabSz="355600" rtl="0">
            <a:lnSpc>
              <a:spcPct val="90000"/>
            </a:lnSpc>
            <a:spcBef>
              <a:spcPct val="0"/>
            </a:spcBef>
            <a:spcAft>
              <a:spcPct val="15000"/>
            </a:spcAft>
            <a:buNone/>
          </a:pPr>
          <a:r>
            <a:rPr lang="es-ES" b="1" i="0" u="none" dirty="0" err="1" smtClean="0"/>
            <a:t>Particle</a:t>
          </a:r>
          <a:r>
            <a:rPr lang="es-ES" b="1" i="0" u="none" dirty="0" smtClean="0"/>
            <a:t> </a:t>
          </a:r>
          <a:r>
            <a:rPr lang="es-ES" b="1" i="0" u="none" dirty="0" err="1" smtClean="0"/>
            <a:t>size</a:t>
          </a:r>
          <a:r>
            <a:rPr lang="es-ES" b="1" i="0" u="none" dirty="0" smtClean="0"/>
            <a:t>(</a:t>
          </a:r>
          <a:r>
            <a:rPr lang="es-ES" b="1" i="0" u="none" dirty="0" err="1" smtClean="0"/>
            <a:t>nm</a:t>
          </a:r>
          <a:r>
            <a:rPr lang="es-ES" b="1" i="0" u="none" dirty="0" smtClean="0"/>
            <a:t>):1.67</a:t>
          </a:r>
          <a:endParaRPr lang="es-AR" b="1" i="0" u="none" dirty="0"/>
        </a:p>
      </dgm:t>
    </dgm:pt>
    <dgm:pt modelId="{B18AAA78-4B9F-48BE-A1AD-78D7B7305A71}" type="parTrans" cxnId="{8CBD39FE-4D15-4FC0-B2DB-FC4EEE52FE9C}">
      <dgm:prSet/>
      <dgm:spPr/>
      <dgm:t>
        <a:bodyPr/>
        <a:lstStyle/>
        <a:p>
          <a:endParaRPr lang="es-AR"/>
        </a:p>
      </dgm:t>
    </dgm:pt>
    <dgm:pt modelId="{AA50326A-C452-49F2-9280-B2DE13B44873}" type="sibTrans" cxnId="{8CBD39FE-4D15-4FC0-B2DB-FC4EEE52FE9C}">
      <dgm:prSet/>
      <dgm:spPr/>
      <dgm:t>
        <a:bodyPr/>
        <a:lstStyle/>
        <a:p>
          <a:endParaRPr lang="es-AR"/>
        </a:p>
      </dgm:t>
    </dgm:pt>
    <dgm:pt modelId="{DA33CF3F-8D95-4B29-9CA0-79428F51851C}">
      <dgm:prSet custT="1"/>
      <dgm:spPr/>
      <dgm:t>
        <a:bodyPr/>
        <a:lstStyle/>
        <a:p>
          <a:pPr algn="r" rtl="0"/>
          <a:r>
            <a:rPr lang="es-AR" sz="700" b="1" i="0" u="none" dirty="0" err="1" smtClean="0"/>
            <a:t>°Brix</a:t>
          </a:r>
          <a:r>
            <a:rPr lang="es-AR" sz="700" b="1" i="0" u="none" dirty="0" smtClean="0"/>
            <a:t> 12.6</a:t>
          </a:r>
          <a:endParaRPr lang="es-AR" sz="700" b="1" i="0" u="none" dirty="0"/>
        </a:p>
      </dgm:t>
    </dgm:pt>
    <dgm:pt modelId="{E551E1FA-6D0D-44B2-A4FE-77A70C1682AE}" type="parTrans" cxnId="{1A6C68A0-8C77-439A-B635-210EBBFE6D78}">
      <dgm:prSet/>
      <dgm:spPr/>
      <dgm:t>
        <a:bodyPr/>
        <a:lstStyle/>
        <a:p>
          <a:endParaRPr lang="es-AR"/>
        </a:p>
      </dgm:t>
    </dgm:pt>
    <dgm:pt modelId="{96BF79CB-5BA2-466C-89AD-C3DA3979761A}" type="sibTrans" cxnId="{1A6C68A0-8C77-439A-B635-210EBBFE6D78}">
      <dgm:prSet/>
      <dgm:spPr/>
      <dgm:t>
        <a:bodyPr/>
        <a:lstStyle/>
        <a:p>
          <a:endParaRPr lang="es-AR"/>
        </a:p>
      </dgm:t>
    </dgm:pt>
    <dgm:pt modelId="{77E03C3C-5DAF-4CDA-9B11-2074F756F2F1}">
      <dgm:prSet custT="1"/>
      <dgm:spPr/>
      <dgm:t>
        <a:bodyPr/>
        <a:lstStyle/>
        <a:p>
          <a:pPr algn="r" rtl="0"/>
          <a:r>
            <a:rPr lang="en-US" sz="700" b="1" i="0" u="none" dirty="0" smtClean="0"/>
            <a:t>A</a:t>
          </a:r>
          <a:r>
            <a:rPr lang="en-US" sz="700" b="1" i="0" u="none" baseline="-25000" dirty="0" smtClean="0"/>
            <a:t>254 nm  </a:t>
          </a:r>
          <a:r>
            <a:rPr lang="es-ES" sz="700" b="1" dirty="0" smtClean="0"/>
            <a:t>0.110</a:t>
          </a:r>
          <a:endParaRPr lang="es-AR" sz="700" b="1" i="0" u="none" dirty="0"/>
        </a:p>
      </dgm:t>
    </dgm:pt>
    <dgm:pt modelId="{3C8E4496-D3DC-496B-BE68-BD45EDE93ACA}" type="parTrans" cxnId="{43F6FF75-D81B-4DA6-8531-A482B4AD1DD4}">
      <dgm:prSet/>
      <dgm:spPr/>
      <dgm:t>
        <a:bodyPr/>
        <a:lstStyle/>
        <a:p>
          <a:endParaRPr lang="es-AR"/>
        </a:p>
      </dgm:t>
    </dgm:pt>
    <dgm:pt modelId="{2AA684CD-AB0E-4D9E-8734-0883EF27646D}" type="sibTrans" cxnId="{43F6FF75-D81B-4DA6-8531-A482B4AD1DD4}">
      <dgm:prSet/>
      <dgm:spPr/>
      <dgm:t>
        <a:bodyPr/>
        <a:lstStyle/>
        <a:p>
          <a:endParaRPr lang="es-AR"/>
        </a:p>
      </dgm:t>
    </dgm:pt>
    <dgm:pt modelId="{A34FAB0B-C80A-4988-91A3-33EA3BB796B0}">
      <dgm:prSet custT="1"/>
      <dgm:spPr/>
      <dgm:t>
        <a:bodyPr/>
        <a:lstStyle/>
        <a:p>
          <a:pPr algn="r" rtl="0"/>
          <a:r>
            <a:rPr lang="es-ES" sz="700" b="1" i="0" u="none" dirty="0" err="1" smtClean="0"/>
            <a:t>Turbidity</a:t>
          </a:r>
          <a:r>
            <a:rPr lang="es-ES" sz="700" b="1" i="0" u="none" dirty="0" smtClean="0"/>
            <a:t> (660 </a:t>
          </a:r>
          <a:r>
            <a:rPr lang="es-ES" sz="700" b="1" i="0" u="none" dirty="0" err="1" smtClean="0"/>
            <a:t>nm</a:t>
          </a:r>
          <a:r>
            <a:rPr lang="es-ES" sz="700" b="1" i="0" u="none" dirty="0" smtClean="0"/>
            <a:t>):  0.07</a:t>
          </a:r>
          <a:endParaRPr lang="es-AR" sz="700" b="1" i="0" u="none" dirty="0"/>
        </a:p>
      </dgm:t>
    </dgm:pt>
    <dgm:pt modelId="{72BBAC71-F0E7-42E1-BCA9-57F08A9763DA}" type="parTrans" cxnId="{6CE0605E-BFB1-45AD-AE0E-CC8A79F96B84}">
      <dgm:prSet/>
      <dgm:spPr/>
      <dgm:t>
        <a:bodyPr/>
        <a:lstStyle/>
        <a:p>
          <a:endParaRPr lang="es-AR"/>
        </a:p>
      </dgm:t>
    </dgm:pt>
    <dgm:pt modelId="{5F4802D0-241C-43FF-8241-CCE8DDFA697C}" type="sibTrans" cxnId="{6CE0605E-BFB1-45AD-AE0E-CC8A79F96B84}">
      <dgm:prSet/>
      <dgm:spPr/>
      <dgm:t>
        <a:bodyPr/>
        <a:lstStyle/>
        <a:p>
          <a:endParaRPr lang="es-AR"/>
        </a:p>
      </dgm:t>
    </dgm:pt>
    <dgm:pt modelId="{40E1EABE-9676-4870-BEE0-639EED046429}">
      <dgm:prSet custT="1"/>
      <dgm:spPr/>
      <dgm:t>
        <a:bodyPr/>
        <a:lstStyle/>
        <a:p>
          <a:pPr algn="r" rtl="0"/>
          <a:r>
            <a:rPr lang="es-ES" sz="700" b="1" i="0" u="none" dirty="0" err="1" smtClean="0"/>
            <a:t>Particle</a:t>
          </a:r>
          <a:r>
            <a:rPr lang="es-ES" sz="700" b="1" i="0" u="none" dirty="0" smtClean="0"/>
            <a:t> </a:t>
          </a:r>
          <a:r>
            <a:rPr lang="es-ES" sz="700" b="1" i="0" u="none" dirty="0" err="1" smtClean="0"/>
            <a:t>size</a:t>
          </a:r>
          <a:r>
            <a:rPr lang="es-ES" sz="700" b="1" i="0" u="none" dirty="0" smtClean="0"/>
            <a:t>(</a:t>
          </a:r>
          <a:r>
            <a:rPr lang="es-ES" sz="700" b="1" i="0" u="none" dirty="0" err="1" smtClean="0"/>
            <a:t>nm</a:t>
          </a:r>
          <a:r>
            <a:rPr lang="es-ES" sz="700" b="1" i="0" u="none" dirty="0" smtClean="0"/>
            <a:t>):712</a:t>
          </a:r>
          <a:endParaRPr lang="es-AR" sz="700" b="1" i="0" u="none" dirty="0"/>
        </a:p>
      </dgm:t>
    </dgm:pt>
    <dgm:pt modelId="{833A4E76-FAC7-4F5B-ABAE-3561A5E336FB}" type="parTrans" cxnId="{F226C11F-22C8-44CF-AA1B-20B664BF570E}">
      <dgm:prSet/>
      <dgm:spPr/>
      <dgm:t>
        <a:bodyPr/>
        <a:lstStyle/>
        <a:p>
          <a:endParaRPr lang="es-AR"/>
        </a:p>
      </dgm:t>
    </dgm:pt>
    <dgm:pt modelId="{574B6488-F797-42AD-B027-2BD21784C8CF}" type="sibTrans" cxnId="{F226C11F-22C8-44CF-AA1B-20B664BF570E}">
      <dgm:prSet/>
      <dgm:spPr/>
      <dgm:t>
        <a:bodyPr/>
        <a:lstStyle/>
        <a:p>
          <a:endParaRPr lang="es-AR"/>
        </a:p>
      </dgm:t>
    </dgm:pt>
    <dgm:pt modelId="{CC3B4096-BCF0-457E-8E66-F76871029D9D}" type="pres">
      <dgm:prSet presAssocID="{DEA3E0E7-1DEC-41F3-B0FD-D1A3E45A0EE4}" presName="Name0" presStyleCnt="0">
        <dgm:presLayoutVars>
          <dgm:dir/>
          <dgm:animLvl val="lvl"/>
          <dgm:resizeHandles/>
        </dgm:presLayoutVars>
      </dgm:prSet>
      <dgm:spPr/>
      <dgm:t>
        <a:bodyPr/>
        <a:lstStyle/>
        <a:p>
          <a:endParaRPr lang="es-AR"/>
        </a:p>
      </dgm:t>
    </dgm:pt>
    <dgm:pt modelId="{9CB5AC3F-A9FB-4A93-9417-DA66973B136F}" type="pres">
      <dgm:prSet presAssocID="{D027DE86-8DE0-417D-B187-11E4CCFCBBD8}" presName="linNode" presStyleCnt="0"/>
      <dgm:spPr/>
    </dgm:pt>
    <dgm:pt modelId="{1FA4716E-12B5-4D87-A94F-22CEC0344F15}" type="pres">
      <dgm:prSet presAssocID="{D027DE86-8DE0-417D-B187-11E4CCFCBBD8}" presName="parentShp" presStyleLbl="node1" presStyleIdx="0" presStyleCnt="2" custScaleY="134397" custLinFactNeighborX="4762">
        <dgm:presLayoutVars>
          <dgm:bulletEnabled val="1"/>
        </dgm:presLayoutVars>
      </dgm:prSet>
      <dgm:spPr/>
      <dgm:t>
        <a:bodyPr/>
        <a:lstStyle/>
        <a:p>
          <a:endParaRPr lang="es-AR"/>
        </a:p>
      </dgm:t>
    </dgm:pt>
    <dgm:pt modelId="{F0D7E344-F97E-4656-8A8D-E57DCBC09D6E}" type="pres">
      <dgm:prSet presAssocID="{D027DE86-8DE0-417D-B187-11E4CCFCBBD8}" presName="childShp" presStyleLbl="bgAccFollowNode1" presStyleIdx="0" presStyleCnt="2">
        <dgm:presLayoutVars>
          <dgm:bulletEnabled val="1"/>
        </dgm:presLayoutVars>
      </dgm:prSet>
      <dgm:spPr/>
      <dgm:t>
        <a:bodyPr/>
        <a:lstStyle/>
        <a:p>
          <a:endParaRPr lang="es-AR"/>
        </a:p>
      </dgm:t>
    </dgm:pt>
    <dgm:pt modelId="{660EC4B4-F485-4679-B3D0-45D58E67373C}" type="pres">
      <dgm:prSet presAssocID="{4763804B-1921-47DA-A47E-97EE96394CE7}" presName="spacing" presStyleCnt="0"/>
      <dgm:spPr/>
    </dgm:pt>
    <dgm:pt modelId="{09F22C78-0B6F-4212-AFCF-6EC3ACDBF80C}" type="pres">
      <dgm:prSet presAssocID="{8A3CF0FF-572A-4BE0-9CFA-182E6BC3EC70}" presName="linNode" presStyleCnt="0"/>
      <dgm:spPr/>
    </dgm:pt>
    <dgm:pt modelId="{1AD8742E-153D-4024-935F-BDC259A7CBBF}" type="pres">
      <dgm:prSet presAssocID="{8A3CF0FF-572A-4BE0-9CFA-182E6BC3EC70}" presName="parentShp" presStyleLbl="node1" presStyleIdx="1" presStyleCnt="2" custScaleX="128830" custScaleY="148499" custLinFactNeighborX="4762">
        <dgm:presLayoutVars>
          <dgm:bulletEnabled val="1"/>
        </dgm:presLayoutVars>
      </dgm:prSet>
      <dgm:spPr/>
      <dgm:t>
        <a:bodyPr/>
        <a:lstStyle/>
        <a:p>
          <a:endParaRPr lang="es-AR"/>
        </a:p>
      </dgm:t>
    </dgm:pt>
    <dgm:pt modelId="{75B4814D-EF4E-4366-A837-4A910B504B9C}" type="pres">
      <dgm:prSet presAssocID="{8A3CF0FF-572A-4BE0-9CFA-182E6BC3EC70}" presName="childShp" presStyleLbl="bgAccFollowNode1" presStyleIdx="1" presStyleCnt="2" custLinFactNeighborX="7143">
        <dgm:presLayoutVars>
          <dgm:bulletEnabled val="1"/>
        </dgm:presLayoutVars>
      </dgm:prSet>
      <dgm:spPr/>
      <dgm:t>
        <a:bodyPr/>
        <a:lstStyle/>
        <a:p>
          <a:endParaRPr lang="es-AR"/>
        </a:p>
      </dgm:t>
    </dgm:pt>
  </dgm:ptLst>
  <dgm:cxnLst>
    <dgm:cxn modelId="{13607406-1FB0-40AF-9175-740694F39567}" type="presOf" srcId="{F6588BCE-DBB3-4C7E-88B6-7673778F9A75}" destId="{75B4814D-EF4E-4366-A837-4A910B504B9C}" srcOrd="0" destOrd="0" presId="urn:microsoft.com/office/officeart/2005/8/layout/vList6"/>
    <dgm:cxn modelId="{3FD8F005-80A6-413A-BB0E-1110B5AF44F8}" type="presOf" srcId="{DEA3E0E7-1DEC-41F3-B0FD-D1A3E45A0EE4}" destId="{CC3B4096-BCF0-457E-8E66-F76871029D9D}" srcOrd="0" destOrd="0" presId="urn:microsoft.com/office/officeart/2005/8/layout/vList6"/>
    <dgm:cxn modelId="{B0590277-272D-4BA2-80CA-39A233F110A2}" srcId="{DEA3E0E7-1DEC-41F3-B0FD-D1A3E45A0EE4}" destId="{8A3CF0FF-572A-4BE0-9CFA-182E6BC3EC70}" srcOrd="1" destOrd="0" parTransId="{73AD5393-52E2-40A0-BE00-D5ACED2C8C25}" sibTransId="{0177737A-D991-472C-8E85-2C1E3EDCBE39}"/>
    <dgm:cxn modelId="{6CE0605E-BFB1-45AD-AE0E-CC8A79F96B84}" srcId="{77E03C3C-5DAF-4CDA-9B11-2074F756F2F1}" destId="{A34FAB0B-C80A-4988-91A3-33EA3BB796B0}" srcOrd="0" destOrd="0" parTransId="{72BBAC71-F0E7-42E1-BCA9-57F08A9763DA}" sibTransId="{5F4802D0-241C-43FF-8241-CCE8DDFA697C}"/>
    <dgm:cxn modelId="{43F6FF75-D81B-4DA6-8531-A482B4AD1DD4}" srcId="{F6588BCE-DBB3-4C7E-88B6-7673778F9A75}" destId="{77E03C3C-5DAF-4CDA-9B11-2074F756F2F1}" srcOrd="1" destOrd="0" parTransId="{3C8E4496-D3DC-496B-BE68-BD45EDE93ACA}" sibTransId="{2AA684CD-AB0E-4D9E-8734-0883EF27646D}"/>
    <dgm:cxn modelId="{5DC0ED22-4FF9-4F8D-A6FA-30ABA02B6F53}" srcId="{AA5CD6A5-1D5F-4CA7-A544-025C0C0349E1}" destId="{D31E45CC-A3F9-4A40-924E-786D911123B6}" srcOrd="1" destOrd="0" parTransId="{B8C69B58-8C8D-4854-8B3B-55EA75B811F1}" sibTransId="{D8AEC1D6-2F94-4D5A-9C83-F6DB5E49B58F}"/>
    <dgm:cxn modelId="{96C15134-3CB6-4D77-A4AA-C099DE1C4455}" type="presOf" srcId="{D027DE86-8DE0-417D-B187-11E4CCFCBBD8}" destId="{1FA4716E-12B5-4D87-A94F-22CEC0344F15}" srcOrd="0" destOrd="0" presId="urn:microsoft.com/office/officeart/2005/8/layout/vList6"/>
    <dgm:cxn modelId="{E1EDAF9E-5C0C-4E96-8919-28B4982C1C47}" srcId="{AA5CD6A5-1D5F-4CA7-A544-025C0C0349E1}" destId="{F41D2C09-269F-441F-A110-A4968B87D4BA}" srcOrd="0" destOrd="0" parTransId="{EFD71A5D-0140-42E7-A871-D27ED6798686}" sibTransId="{D1FE9EC3-1F38-4553-B5FC-A15E0C20B4CF}"/>
    <dgm:cxn modelId="{B5A21142-3140-4EF3-BC7F-A9A692CA8D9D}" type="presOf" srcId="{DA33CF3F-8D95-4B29-9CA0-79428F51851C}" destId="{75B4814D-EF4E-4366-A837-4A910B504B9C}" srcOrd="0" destOrd="1" presId="urn:microsoft.com/office/officeart/2005/8/layout/vList6"/>
    <dgm:cxn modelId="{80897CFE-5152-4053-8E15-7AB7E39EB38C}" type="presOf" srcId="{40E1EABE-9676-4870-BEE0-639EED046429}" destId="{75B4814D-EF4E-4366-A837-4A910B504B9C}" srcOrd="0" destOrd="4" presId="urn:microsoft.com/office/officeart/2005/8/layout/vList6"/>
    <dgm:cxn modelId="{D0A5300A-B599-403E-80F0-21D111F78324}" type="presOf" srcId="{A34FAB0B-C80A-4988-91A3-33EA3BB796B0}" destId="{75B4814D-EF4E-4366-A837-4A910B504B9C}" srcOrd="0" destOrd="3" presId="urn:microsoft.com/office/officeart/2005/8/layout/vList6"/>
    <dgm:cxn modelId="{AF319AD7-A5E8-4E57-8CF1-C225B7466EAE}" type="presOf" srcId="{D31E45CC-A3F9-4A40-924E-786D911123B6}" destId="{F0D7E344-F97E-4656-8A8D-E57DCBC09D6E}" srcOrd="0" destOrd="2" presId="urn:microsoft.com/office/officeart/2005/8/layout/vList6"/>
    <dgm:cxn modelId="{060B01AF-544B-4CA5-8263-40944A9CD1EA}" type="presOf" srcId="{77E03C3C-5DAF-4CDA-9B11-2074F756F2F1}" destId="{75B4814D-EF4E-4366-A837-4A910B504B9C}" srcOrd="0" destOrd="2" presId="urn:microsoft.com/office/officeart/2005/8/layout/vList6"/>
    <dgm:cxn modelId="{61CE337A-2A3B-421D-90B0-788CE86542A6}" srcId="{D027DE86-8DE0-417D-B187-11E4CCFCBBD8}" destId="{AA5CD6A5-1D5F-4CA7-A544-025C0C0349E1}" srcOrd="0" destOrd="0" parTransId="{7ACA0496-0A03-4F8B-84A6-9C133A20EADB}" sibTransId="{DE1DA486-061E-4E41-80C5-C2606C9699C4}"/>
    <dgm:cxn modelId="{5130AA40-5F21-4C41-AFCA-63E18C6B36AE}" type="presOf" srcId="{8A3CF0FF-572A-4BE0-9CFA-182E6BC3EC70}" destId="{1AD8742E-153D-4024-935F-BDC259A7CBBF}" srcOrd="0" destOrd="0" presId="urn:microsoft.com/office/officeart/2005/8/layout/vList6"/>
    <dgm:cxn modelId="{8CBD39FE-4D15-4FC0-B2DB-FC4EEE52FE9C}" srcId="{D027DE86-8DE0-417D-B187-11E4CCFCBBD8}" destId="{6970C7B6-4C03-4F99-B12F-EE4D765F86A7}" srcOrd="1" destOrd="0" parTransId="{B18AAA78-4B9F-48BE-A1AD-78D7B7305A71}" sibTransId="{AA50326A-C452-49F2-9280-B2DE13B44873}"/>
    <dgm:cxn modelId="{C2B96E79-C7D5-424B-B3C3-307050D159D8}" srcId="{8A3CF0FF-572A-4BE0-9CFA-182E6BC3EC70}" destId="{F6588BCE-DBB3-4C7E-88B6-7673778F9A75}" srcOrd="0" destOrd="0" parTransId="{904BD0F4-AE0F-46DB-91CB-FF9163AE29F6}" sibTransId="{EB9CB38A-9345-4556-B3DD-D5865362A8C8}"/>
    <dgm:cxn modelId="{F6F3FA2D-3942-4325-97E7-FF59BD976C25}" type="presOf" srcId="{6970C7B6-4C03-4F99-B12F-EE4D765F86A7}" destId="{F0D7E344-F97E-4656-8A8D-E57DCBC09D6E}" srcOrd="0" destOrd="4" presId="urn:microsoft.com/office/officeart/2005/8/layout/vList6"/>
    <dgm:cxn modelId="{4FFD7E30-3225-4727-AFAF-BD8B0818EA2D}" type="presOf" srcId="{C8A5D0E9-E7CC-424A-9EAD-8264C62474A3}" destId="{F0D7E344-F97E-4656-8A8D-E57DCBC09D6E}" srcOrd="0" destOrd="3" presId="urn:microsoft.com/office/officeart/2005/8/layout/vList6"/>
    <dgm:cxn modelId="{1A6C68A0-8C77-439A-B635-210EBBFE6D78}" srcId="{F6588BCE-DBB3-4C7E-88B6-7673778F9A75}" destId="{DA33CF3F-8D95-4B29-9CA0-79428F51851C}" srcOrd="0" destOrd="0" parTransId="{E551E1FA-6D0D-44B2-A4FE-77A70C1682AE}" sibTransId="{96BF79CB-5BA2-466C-89AD-C3DA3979761A}"/>
    <dgm:cxn modelId="{8E644998-3CD7-41A8-9132-0AB56A158D9F}" srcId="{AA5CD6A5-1D5F-4CA7-A544-025C0C0349E1}" destId="{C8A5D0E9-E7CC-424A-9EAD-8264C62474A3}" srcOrd="2" destOrd="0" parTransId="{6BF4AAEB-CFA3-4AA6-B802-9E1B2DB72A23}" sibTransId="{F2F5648D-E4A6-4893-A833-FC4641929C45}"/>
    <dgm:cxn modelId="{1A7F7FCD-CB30-4C70-9E46-C2BD485521E7}" type="presOf" srcId="{AA5CD6A5-1D5F-4CA7-A544-025C0C0349E1}" destId="{F0D7E344-F97E-4656-8A8D-E57DCBC09D6E}" srcOrd="0" destOrd="0" presId="urn:microsoft.com/office/officeart/2005/8/layout/vList6"/>
    <dgm:cxn modelId="{500DAE16-3174-4C3A-843A-62B67A185678}" srcId="{DEA3E0E7-1DEC-41F3-B0FD-D1A3E45A0EE4}" destId="{D027DE86-8DE0-417D-B187-11E4CCFCBBD8}" srcOrd="0" destOrd="0" parTransId="{D35A3D67-258B-42CE-95DE-938955525392}" sibTransId="{4763804B-1921-47DA-A47E-97EE96394CE7}"/>
    <dgm:cxn modelId="{F226C11F-22C8-44CF-AA1B-20B664BF570E}" srcId="{8A3CF0FF-572A-4BE0-9CFA-182E6BC3EC70}" destId="{40E1EABE-9676-4870-BEE0-639EED046429}" srcOrd="1" destOrd="0" parTransId="{833A4E76-FAC7-4F5B-ABAE-3561A5E336FB}" sibTransId="{574B6488-F797-42AD-B027-2BD21784C8CF}"/>
    <dgm:cxn modelId="{1986D8EA-4F78-496D-94B6-5C0D0A79713C}" type="presOf" srcId="{F41D2C09-269F-441F-A110-A4968B87D4BA}" destId="{F0D7E344-F97E-4656-8A8D-E57DCBC09D6E}" srcOrd="0" destOrd="1" presId="urn:microsoft.com/office/officeart/2005/8/layout/vList6"/>
    <dgm:cxn modelId="{29D2D5E0-FCEA-48E7-A008-866F09B46EDC}" type="presParOf" srcId="{CC3B4096-BCF0-457E-8E66-F76871029D9D}" destId="{9CB5AC3F-A9FB-4A93-9417-DA66973B136F}" srcOrd="0" destOrd="0" presId="urn:microsoft.com/office/officeart/2005/8/layout/vList6"/>
    <dgm:cxn modelId="{F080BC53-17C5-49B2-BF5E-5C832ABB56DB}" type="presParOf" srcId="{9CB5AC3F-A9FB-4A93-9417-DA66973B136F}" destId="{1FA4716E-12B5-4D87-A94F-22CEC0344F15}" srcOrd="0" destOrd="0" presId="urn:microsoft.com/office/officeart/2005/8/layout/vList6"/>
    <dgm:cxn modelId="{D6C0F41F-79B6-43B7-9E67-86764B4BAD1E}" type="presParOf" srcId="{9CB5AC3F-A9FB-4A93-9417-DA66973B136F}" destId="{F0D7E344-F97E-4656-8A8D-E57DCBC09D6E}" srcOrd="1" destOrd="0" presId="urn:microsoft.com/office/officeart/2005/8/layout/vList6"/>
    <dgm:cxn modelId="{0535F5EC-316E-4A5C-B7D5-F4E04A4DE3C1}" type="presParOf" srcId="{CC3B4096-BCF0-457E-8E66-F76871029D9D}" destId="{660EC4B4-F485-4679-B3D0-45D58E67373C}" srcOrd="1" destOrd="0" presId="urn:microsoft.com/office/officeart/2005/8/layout/vList6"/>
    <dgm:cxn modelId="{23A61D65-6660-4004-A18A-F50E565E9F6F}" type="presParOf" srcId="{CC3B4096-BCF0-457E-8E66-F76871029D9D}" destId="{09F22C78-0B6F-4212-AFCF-6EC3ACDBF80C}" srcOrd="2" destOrd="0" presId="urn:microsoft.com/office/officeart/2005/8/layout/vList6"/>
    <dgm:cxn modelId="{4CD58F11-FC74-45A3-85EF-2E163A538BEC}" type="presParOf" srcId="{09F22C78-0B6F-4212-AFCF-6EC3ACDBF80C}" destId="{1AD8742E-153D-4024-935F-BDC259A7CBBF}" srcOrd="0" destOrd="0" presId="urn:microsoft.com/office/officeart/2005/8/layout/vList6"/>
    <dgm:cxn modelId="{A42610CF-AE2C-4C22-A048-861BF1777F2E}" type="presParOf" srcId="{09F22C78-0B6F-4212-AFCF-6EC3ACDBF80C}" destId="{75B4814D-EF4E-4366-A837-4A910B504B9C}" srcOrd="1" destOrd="0" presId="urn:microsoft.com/office/officeart/2005/8/layout/vList6"/>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0D7E344-F97E-4656-8A8D-E57DCBC09D6E}">
      <dsp:nvSpPr>
        <dsp:cNvPr id="0" name=""/>
        <dsp:cNvSpPr/>
      </dsp:nvSpPr>
      <dsp:spPr>
        <a:xfrm>
          <a:off x="1224231" y="132319"/>
          <a:ext cx="1834106" cy="767269"/>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 tIns="4445" rIns="4445" bIns="4445" numCol="1" spcCol="1270" anchor="t" anchorCtr="0">
          <a:noAutofit/>
        </a:bodyPr>
        <a:lstStyle/>
        <a:p>
          <a:pPr marL="57150" lvl="1" indent="0" algn="r" defTabSz="355600" rtl="0">
            <a:lnSpc>
              <a:spcPct val="90000"/>
            </a:lnSpc>
            <a:spcBef>
              <a:spcPct val="0"/>
            </a:spcBef>
            <a:spcAft>
              <a:spcPct val="15000"/>
            </a:spcAft>
            <a:buChar char="••"/>
          </a:pPr>
          <a:r>
            <a:rPr lang="es-AR" sz="700" b="1" i="0" u="none" kern="1200" dirty="0" smtClean="0"/>
            <a:t>pH   3.5</a:t>
          </a:r>
          <a:endParaRPr lang="es-AR" sz="700" kern="1200" dirty="0"/>
        </a:p>
        <a:p>
          <a:pPr marL="114300" lvl="2" indent="0" algn="r" defTabSz="355600" rtl="0">
            <a:lnSpc>
              <a:spcPct val="90000"/>
            </a:lnSpc>
            <a:spcBef>
              <a:spcPct val="0"/>
            </a:spcBef>
            <a:spcAft>
              <a:spcPct val="15000"/>
            </a:spcAft>
            <a:buChar char="••"/>
          </a:pPr>
          <a:r>
            <a:rPr lang="es-AR" sz="700" b="1" i="0" u="none" kern="1200" dirty="0" err="1" smtClean="0"/>
            <a:t>°Brix</a:t>
          </a:r>
          <a:r>
            <a:rPr lang="es-AR" sz="700" b="1" i="0" u="none" kern="1200" dirty="0" smtClean="0"/>
            <a:t> 10.5</a:t>
          </a:r>
          <a:endParaRPr lang="es-AR" sz="700" b="1" i="0" u="none" kern="1200" dirty="0"/>
        </a:p>
        <a:p>
          <a:pPr marL="114300" lvl="2" indent="0" algn="r" defTabSz="355600" rtl="0">
            <a:lnSpc>
              <a:spcPct val="90000"/>
            </a:lnSpc>
            <a:spcBef>
              <a:spcPct val="0"/>
            </a:spcBef>
            <a:spcAft>
              <a:spcPct val="15000"/>
            </a:spcAft>
            <a:buChar char="••"/>
          </a:pPr>
          <a:r>
            <a:rPr lang="en-US" sz="700" b="1" i="0" u="none" kern="1200" dirty="0" smtClean="0"/>
            <a:t>A</a:t>
          </a:r>
          <a:r>
            <a:rPr lang="en-US" sz="700" b="1" i="0" u="none" kern="1200" baseline="-25000" dirty="0" smtClean="0"/>
            <a:t>254 nm  </a:t>
          </a:r>
          <a:r>
            <a:rPr lang="es-ES" sz="700" b="1" kern="1200" dirty="0" smtClean="0"/>
            <a:t>0.049</a:t>
          </a:r>
          <a:endParaRPr lang="es-AR" sz="700" b="1" i="0" u="none" kern="1200" dirty="0"/>
        </a:p>
        <a:p>
          <a:pPr marL="0" marR="0" lvl="2" indent="0" algn="r" defTabSz="914400" rtl="0" eaLnBrk="1" fontAlgn="auto" latinLnBrk="0" hangingPunct="1">
            <a:lnSpc>
              <a:spcPct val="100000"/>
            </a:lnSpc>
            <a:spcBef>
              <a:spcPct val="0"/>
            </a:spcBef>
            <a:spcAft>
              <a:spcPts val="0"/>
            </a:spcAft>
            <a:buClrTx/>
            <a:buSzTx/>
            <a:buFontTx/>
            <a:buChar char="••"/>
            <a:tabLst/>
            <a:defRPr/>
          </a:pPr>
          <a:r>
            <a:rPr lang="es-ES" sz="700" b="1" i="0" u="none" kern="1200" dirty="0" err="1" smtClean="0"/>
            <a:t>Turbidity</a:t>
          </a:r>
          <a:r>
            <a:rPr lang="es-ES" sz="700" b="1" i="0" u="none" kern="1200" dirty="0" smtClean="0"/>
            <a:t> (660 </a:t>
          </a:r>
          <a:r>
            <a:rPr lang="es-ES" sz="700" b="1" i="0" u="none" kern="1200" dirty="0" err="1" smtClean="0"/>
            <a:t>nm</a:t>
          </a:r>
          <a:r>
            <a:rPr lang="es-ES" sz="700" b="1" i="0" u="none" kern="1200" dirty="0" smtClean="0"/>
            <a:t>):  0.063</a:t>
          </a:r>
          <a:endParaRPr lang="es-AR" sz="700" b="1" i="0" u="none" kern="1200" dirty="0"/>
        </a:p>
        <a:p>
          <a:pPr marL="57150" lvl="1" indent="0" algn="r" defTabSz="355600" rtl="0">
            <a:lnSpc>
              <a:spcPct val="90000"/>
            </a:lnSpc>
            <a:spcBef>
              <a:spcPct val="0"/>
            </a:spcBef>
            <a:spcAft>
              <a:spcPct val="15000"/>
            </a:spcAft>
            <a:buChar char="••"/>
          </a:pPr>
          <a:r>
            <a:rPr lang="es-ES" sz="700" b="1" i="0" u="none" kern="1200" dirty="0" err="1" smtClean="0"/>
            <a:t>Particle</a:t>
          </a:r>
          <a:r>
            <a:rPr lang="es-ES" sz="700" b="1" i="0" u="none" kern="1200" dirty="0" smtClean="0"/>
            <a:t> </a:t>
          </a:r>
          <a:r>
            <a:rPr lang="es-ES" sz="700" b="1" i="0" u="none" kern="1200" dirty="0" err="1" smtClean="0"/>
            <a:t>size</a:t>
          </a:r>
          <a:r>
            <a:rPr lang="es-ES" sz="700" b="1" i="0" u="none" kern="1200" dirty="0" smtClean="0"/>
            <a:t>(</a:t>
          </a:r>
          <a:r>
            <a:rPr lang="es-ES" sz="700" b="1" i="0" u="none" kern="1200" dirty="0" err="1" smtClean="0"/>
            <a:t>nm</a:t>
          </a:r>
          <a:r>
            <a:rPr lang="es-ES" sz="700" b="1" i="0" u="none" kern="1200" dirty="0" smtClean="0"/>
            <a:t>):1.67</a:t>
          </a:r>
          <a:endParaRPr lang="es-AR" sz="700" b="1" i="0" u="none" kern="1200" dirty="0"/>
        </a:p>
      </dsp:txBody>
      <dsp:txXfrm>
        <a:off x="1224231" y="132319"/>
        <a:ext cx="1834106" cy="767269"/>
      </dsp:txXfrm>
    </dsp:sp>
    <dsp:sp modelId="{1FA4716E-12B5-4D87-A94F-22CEC0344F15}">
      <dsp:nvSpPr>
        <dsp:cNvPr id="0" name=""/>
        <dsp:cNvSpPr/>
      </dsp:nvSpPr>
      <dsp:spPr>
        <a:xfrm>
          <a:off x="88834" y="360"/>
          <a:ext cx="1222737" cy="103118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lvl="0" algn="ctr" defTabSz="466725">
            <a:lnSpc>
              <a:spcPct val="90000"/>
            </a:lnSpc>
            <a:spcBef>
              <a:spcPct val="0"/>
            </a:spcBef>
            <a:spcAft>
              <a:spcPts val="0"/>
            </a:spcAft>
          </a:pPr>
          <a:r>
            <a:rPr lang="es-AR" sz="1050" b="1" kern="1200" dirty="0" smtClean="0">
              <a:latin typeface="Helvetica" pitchFamily="2" charset="0"/>
            </a:rPr>
            <a:t>Commercial Apple juice-CAJ</a:t>
          </a:r>
        </a:p>
        <a:p>
          <a:pPr lvl="0" algn="ctr" defTabSz="466725">
            <a:lnSpc>
              <a:spcPct val="90000"/>
            </a:lnSpc>
            <a:spcBef>
              <a:spcPct val="0"/>
            </a:spcBef>
            <a:spcAft>
              <a:spcPct val="35000"/>
            </a:spcAft>
          </a:pPr>
          <a:r>
            <a:rPr lang="es-AR" sz="1050" b="0" kern="1200" dirty="0" err="1" smtClean="0">
              <a:latin typeface="Helvetica" pitchFamily="2" charset="0"/>
            </a:rPr>
            <a:t>without</a:t>
          </a:r>
          <a:r>
            <a:rPr lang="es-AR" sz="1050" b="0" kern="1200" dirty="0" smtClean="0">
              <a:latin typeface="Helvetica" pitchFamily="2" charset="0"/>
            </a:rPr>
            <a:t> </a:t>
          </a:r>
          <a:r>
            <a:rPr lang="es-AR" sz="1050" b="0" kern="1200" dirty="0" err="1" smtClean="0">
              <a:latin typeface="Helvetica" pitchFamily="2" charset="0"/>
            </a:rPr>
            <a:t>additives</a:t>
          </a:r>
          <a:endParaRPr lang="es-AR" sz="1050" b="0" kern="1200" dirty="0">
            <a:latin typeface="Helvetica" pitchFamily="2" charset="0"/>
          </a:endParaRPr>
        </a:p>
      </dsp:txBody>
      <dsp:txXfrm>
        <a:off x="88834" y="360"/>
        <a:ext cx="1222737" cy="1031187"/>
      </dsp:txXfrm>
    </dsp:sp>
    <dsp:sp modelId="{75B4814D-EF4E-4366-A837-4A910B504B9C}">
      <dsp:nvSpPr>
        <dsp:cNvPr id="0" name=""/>
        <dsp:cNvSpPr/>
      </dsp:nvSpPr>
      <dsp:spPr>
        <a:xfrm>
          <a:off x="1413977" y="1294334"/>
          <a:ext cx="1645854" cy="767269"/>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 tIns="4445" rIns="4445" bIns="4445" numCol="1" spcCol="1270" anchor="t" anchorCtr="0">
          <a:noAutofit/>
        </a:bodyPr>
        <a:lstStyle/>
        <a:p>
          <a:pPr marL="57150" lvl="1" indent="-57150" algn="r" defTabSz="311150">
            <a:lnSpc>
              <a:spcPct val="90000"/>
            </a:lnSpc>
            <a:spcBef>
              <a:spcPct val="0"/>
            </a:spcBef>
            <a:spcAft>
              <a:spcPct val="15000"/>
            </a:spcAft>
            <a:buChar char="••"/>
          </a:pPr>
          <a:r>
            <a:rPr lang="es-AR" sz="700" b="1" i="0" u="none" kern="1200" dirty="0" smtClean="0"/>
            <a:t>pH   3.5</a:t>
          </a:r>
          <a:endParaRPr lang="es-AR" sz="700" kern="1200" dirty="0"/>
        </a:p>
        <a:p>
          <a:pPr marL="114300" lvl="2" indent="-57150" algn="r" defTabSz="311150" rtl="0">
            <a:lnSpc>
              <a:spcPct val="90000"/>
            </a:lnSpc>
            <a:spcBef>
              <a:spcPct val="0"/>
            </a:spcBef>
            <a:spcAft>
              <a:spcPct val="15000"/>
            </a:spcAft>
            <a:buChar char="••"/>
          </a:pPr>
          <a:r>
            <a:rPr lang="es-AR" sz="700" b="1" i="0" u="none" kern="1200" dirty="0" err="1" smtClean="0"/>
            <a:t>°Brix</a:t>
          </a:r>
          <a:r>
            <a:rPr lang="es-AR" sz="700" b="1" i="0" u="none" kern="1200" dirty="0" smtClean="0"/>
            <a:t> 12.6</a:t>
          </a:r>
          <a:endParaRPr lang="es-AR" sz="700" b="1" i="0" u="none" kern="1200" dirty="0"/>
        </a:p>
        <a:p>
          <a:pPr marL="114300" lvl="2" indent="-57150" algn="r" defTabSz="311150" rtl="0">
            <a:lnSpc>
              <a:spcPct val="90000"/>
            </a:lnSpc>
            <a:spcBef>
              <a:spcPct val="0"/>
            </a:spcBef>
            <a:spcAft>
              <a:spcPct val="15000"/>
            </a:spcAft>
            <a:buChar char="••"/>
          </a:pPr>
          <a:r>
            <a:rPr lang="en-US" sz="700" b="1" i="0" u="none" kern="1200" dirty="0" smtClean="0"/>
            <a:t>A</a:t>
          </a:r>
          <a:r>
            <a:rPr lang="en-US" sz="700" b="1" i="0" u="none" kern="1200" baseline="-25000" dirty="0" smtClean="0"/>
            <a:t>254 nm  </a:t>
          </a:r>
          <a:r>
            <a:rPr lang="es-ES" sz="700" b="1" kern="1200" dirty="0" smtClean="0"/>
            <a:t>0.110</a:t>
          </a:r>
          <a:endParaRPr lang="es-AR" sz="700" b="1" i="0" u="none" kern="1200" dirty="0"/>
        </a:p>
        <a:p>
          <a:pPr marL="171450" lvl="3" indent="-57150" algn="r" defTabSz="311150" rtl="0">
            <a:lnSpc>
              <a:spcPct val="90000"/>
            </a:lnSpc>
            <a:spcBef>
              <a:spcPct val="0"/>
            </a:spcBef>
            <a:spcAft>
              <a:spcPct val="15000"/>
            </a:spcAft>
            <a:buChar char="••"/>
          </a:pPr>
          <a:r>
            <a:rPr lang="es-ES" sz="700" b="1" i="0" u="none" kern="1200" dirty="0" err="1" smtClean="0"/>
            <a:t>Turbidity</a:t>
          </a:r>
          <a:r>
            <a:rPr lang="es-ES" sz="700" b="1" i="0" u="none" kern="1200" dirty="0" smtClean="0"/>
            <a:t> (660 </a:t>
          </a:r>
          <a:r>
            <a:rPr lang="es-ES" sz="700" b="1" i="0" u="none" kern="1200" dirty="0" err="1" smtClean="0"/>
            <a:t>nm</a:t>
          </a:r>
          <a:r>
            <a:rPr lang="es-ES" sz="700" b="1" i="0" u="none" kern="1200" dirty="0" smtClean="0"/>
            <a:t>):  0.07</a:t>
          </a:r>
          <a:endParaRPr lang="es-AR" sz="700" b="1" i="0" u="none" kern="1200" dirty="0"/>
        </a:p>
        <a:p>
          <a:pPr marL="57150" lvl="1" indent="-57150" algn="r" defTabSz="311150" rtl="0">
            <a:lnSpc>
              <a:spcPct val="90000"/>
            </a:lnSpc>
            <a:spcBef>
              <a:spcPct val="0"/>
            </a:spcBef>
            <a:spcAft>
              <a:spcPct val="15000"/>
            </a:spcAft>
            <a:buChar char="••"/>
          </a:pPr>
          <a:r>
            <a:rPr lang="es-ES" sz="700" b="1" i="0" u="none" kern="1200" dirty="0" err="1" smtClean="0"/>
            <a:t>Particle</a:t>
          </a:r>
          <a:r>
            <a:rPr lang="es-ES" sz="700" b="1" i="0" u="none" kern="1200" dirty="0" smtClean="0"/>
            <a:t> </a:t>
          </a:r>
          <a:r>
            <a:rPr lang="es-ES" sz="700" b="1" i="0" u="none" kern="1200" dirty="0" err="1" smtClean="0"/>
            <a:t>size</a:t>
          </a:r>
          <a:r>
            <a:rPr lang="es-ES" sz="700" b="1" i="0" u="none" kern="1200" dirty="0" smtClean="0"/>
            <a:t>(</a:t>
          </a:r>
          <a:r>
            <a:rPr lang="es-ES" sz="700" b="1" i="0" u="none" kern="1200" dirty="0" err="1" smtClean="0"/>
            <a:t>nm</a:t>
          </a:r>
          <a:r>
            <a:rPr lang="es-ES" sz="700" b="1" i="0" u="none" kern="1200" dirty="0" smtClean="0"/>
            <a:t>):712</a:t>
          </a:r>
          <a:endParaRPr lang="es-AR" sz="700" b="1" i="0" u="none" kern="1200" dirty="0"/>
        </a:p>
      </dsp:txBody>
      <dsp:txXfrm>
        <a:off x="1413977" y="1294334"/>
        <a:ext cx="1645854" cy="767269"/>
      </dsp:txXfrm>
    </dsp:sp>
    <dsp:sp modelId="{1AD8742E-153D-4024-935F-BDC259A7CBBF}">
      <dsp:nvSpPr>
        <dsp:cNvPr id="0" name=""/>
        <dsp:cNvSpPr/>
      </dsp:nvSpPr>
      <dsp:spPr>
        <a:xfrm>
          <a:off x="78579" y="1108275"/>
          <a:ext cx="1413569" cy="11393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lvl="0" algn="ctr" defTabSz="466725">
            <a:lnSpc>
              <a:spcPct val="100000"/>
            </a:lnSpc>
            <a:spcBef>
              <a:spcPct val="0"/>
            </a:spcBef>
            <a:spcAft>
              <a:spcPts val="0"/>
            </a:spcAft>
          </a:pPr>
          <a:r>
            <a:rPr lang="es-AR" sz="1050" b="1" kern="1200" dirty="0" smtClean="0">
              <a:latin typeface="Helvetica" pitchFamily="2" charset="0"/>
            </a:rPr>
            <a:t>Natural apple juice-NAJ</a:t>
          </a:r>
        </a:p>
        <a:p>
          <a:pPr lvl="0" algn="ctr" defTabSz="466725">
            <a:lnSpc>
              <a:spcPct val="100000"/>
            </a:lnSpc>
            <a:spcBef>
              <a:spcPct val="0"/>
            </a:spcBef>
            <a:spcAft>
              <a:spcPts val="0"/>
            </a:spcAft>
          </a:pPr>
          <a:r>
            <a:rPr lang="en-US" sz="1050" kern="1200" dirty="0" smtClean="0">
              <a:latin typeface="Helvetica" pitchFamily="2" charset="0"/>
            </a:rPr>
            <a:t>Fresh squeezed centrifuged (5000 rpm, 10 min) </a:t>
          </a:r>
          <a:endParaRPr lang="es-AR" sz="1050" kern="1200" dirty="0">
            <a:latin typeface="Helvetica" pitchFamily="2" charset="0"/>
          </a:endParaRPr>
        </a:p>
      </dsp:txBody>
      <dsp:txXfrm>
        <a:off x="78579" y="1108275"/>
        <a:ext cx="1413569" cy="1139388"/>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2.vml.rels><?xml version="1.0" encoding="UTF-8" standalone="yes"?>
<Relationships xmlns="http://schemas.openxmlformats.org/package/2006/relationships"><Relationship Id="rId1" Type="http://schemas.openxmlformats.org/officeDocument/2006/relationships/image" Target="../media/image5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s-AR"/>
          </a:p>
        </p:txBody>
      </p:sp>
      <p:sp>
        <p:nvSpPr>
          <p:cNvPr id="3" name="2 Marcador de fecha"/>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fld id="{0C15C40D-AE65-48AB-8D62-7080B2D31BD5}" type="datetimeFigureOut">
              <a:rPr lang="es-AR" smtClean="0"/>
              <a:pPr/>
              <a:t>02/08/2015</a:t>
            </a:fld>
            <a:endParaRPr lang="es-AR"/>
          </a:p>
        </p:txBody>
      </p:sp>
      <p:sp>
        <p:nvSpPr>
          <p:cNvPr id="4" name="3 Marcador de imagen de diapositiva"/>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endParaRPr lang="es-AR"/>
          </a:p>
        </p:txBody>
      </p:sp>
      <p:sp>
        <p:nvSpPr>
          <p:cNvPr id="5" name="4 Marcador de notas"/>
          <p:cNvSpPr>
            <a:spLocks noGrp="1"/>
          </p:cNvSpPr>
          <p:nvPr>
            <p:ph type="body" sz="quarter" idx="3"/>
          </p:nvPr>
        </p:nvSpPr>
        <p:spPr>
          <a:xfrm>
            <a:off x="695484" y="4421823"/>
            <a:ext cx="5563870" cy="4189095"/>
          </a:xfrm>
          <a:prstGeom prst="rect">
            <a:avLst/>
          </a:prstGeom>
        </p:spPr>
        <p:txBody>
          <a:bodyPr vert="horz" lIns="92930" tIns="46465" rIns="92930" bIns="46465"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pie de página"/>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fld id="{5B0B6032-0A23-4249-991C-3F829F871EFB}" type="slidenum">
              <a:rPr lang="es-AR" smtClean="0"/>
              <a:pPr/>
              <a:t>‹Nº›</a:t>
            </a:fld>
            <a:endParaRPr lang="es-A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AR" sz="1600" dirty="0" err="1" smtClean="0"/>
              <a:t>First</a:t>
            </a:r>
            <a:r>
              <a:rPr lang="es-AR" sz="1600" dirty="0" smtClean="0"/>
              <a:t> of </a:t>
            </a:r>
            <a:r>
              <a:rPr lang="es-AR" sz="1600" dirty="0" err="1" smtClean="0"/>
              <a:t>all</a:t>
            </a:r>
            <a:r>
              <a:rPr lang="es-AR" sz="1600" dirty="0" smtClean="0"/>
              <a:t>, I </a:t>
            </a:r>
            <a:r>
              <a:rPr lang="es-AR" sz="1600" dirty="0" err="1" smtClean="0"/>
              <a:t>want</a:t>
            </a:r>
            <a:r>
              <a:rPr lang="es-AR" sz="1600" dirty="0" smtClean="0"/>
              <a:t> </a:t>
            </a:r>
            <a:r>
              <a:rPr lang="es-AR" sz="1600" dirty="0" err="1" smtClean="0"/>
              <a:t>to</a:t>
            </a:r>
            <a:r>
              <a:rPr lang="es-AR" sz="1600" dirty="0" smtClean="0"/>
              <a:t> </a:t>
            </a:r>
            <a:r>
              <a:rPr lang="es-AR" sz="1600" dirty="0" err="1" smtClean="0"/>
              <a:t>thank</a:t>
            </a:r>
            <a:r>
              <a:rPr lang="es-AR" sz="1600" dirty="0" smtClean="0"/>
              <a:t> </a:t>
            </a:r>
            <a:r>
              <a:rPr lang="es-AR" sz="1600" dirty="0" err="1" smtClean="0"/>
              <a:t>for</a:t>
            </a:r>
            <a:r>
              <a:rPr lang="es-AR" sz="1600" dirty="0" smtClean="0"/>
              <a:t> </a:t>
            </a:r>
            <a:r>
              <a:rPr lang="es-AR" sz="1600" dirty="0" err="1" smtClean="0"/>
              <a:t>the</a:t>
            </a:r>
            <a:r>
              <a:rPr lang="es-AR" sz="1600" dirty="0" smtClean="0"/>
              <a:t> </a:t>
            </a:r>
            <a:r>
              <a:rPr lang="es-AR" sz="1600" dirty="0" err="1" smtClean="0"/>
              <a:t>invitation</a:t>
            </a:r>
            <a:r>
              <a:rPr lang="es-AR" sz="1600" dirty="0" smtClean="0"/>
              <a:t> </a:t>
            </a:r>
            <a:r>
              <a:rPr lang="es-AR" sz="1600" dirty="0" err="1" smtClean="0"/>
              <a:t>to</a:t>
            </a:r>
            <a:r>
              <a:rPr lang="es-AR" sz="1600" dirty="0" smtClean="0"/>
              <a:t> </a:t>
            </a:r>
            <a:r>
              <a:rPr lang="es-AR" sz="1600" dirty="0" err="1" smtClean="0"/>
              <a:t>speak</a:t>
            </a:r>
            <a:r>
              <a:rPr lang="es-AR" sz="1600" dirty="0" smtClean="0"/>
              <a:t> at </a:t>
            </a:r>
            <a:r>
              <a:rPr lang="es-AR" sz="1600" dirty="0" err="1" smtClean="0"/>
              <a:t>this</a:t>
            </a:r>
            <a:r>
              <a:rPr lang="es-AR" sz="1600" dirty="0" smtClean="0"/>
              <a:t> </a:t>
            </a:r>
            <a:r>
              <a:rPr lang="es-AR" sz="1600" dirty="0" err="1" smtClean="0"/>
              <a:t>valuable</a:t>
            </a:r>
            <a:r>
              <a:rPr lang="es-AR" sz="1600" dirty="0" smtClean="0"/>
              <a:t> </a:t>
            </a:r>
            <a:r>
              <a:rPr lang="es-AR" sz="1600" dirty="0" err="1" smtClean="0"/>
              <a:t>event</a:t>
            </a:r>
            <a:endParaRPr lang="es-AR" sz="1600" dirty="0" smtClean="0"/>
          </a:p>
          <a:p>
            <a:endParaRPr lang="es-AR" sz="1600" dirty="0" smtClean="0"/>
          </a:p>
          <a:p>
            <a:r>
              <a:rPr lang="es-AR" sz="1600" dirty="0" err="1" smtClean="0"/>
              <a:t>Today</a:t>
            </a:r>
            <a:r>
              <a:rPr lang="es-AR" sz="1600" dirty="0" smtClean="0"/>
              <a:t> I am </a:t>
            </a:r>
            <a:r>
              <a:rPr lang="es-AR" sz="1600" dirty="0" err="1" smtClean="0"/>
              <a:t>presenting</a:t>
            </a:r>
            <a:r>
              <a:rPr lang="es-AR" sz="1600" dirty="0" smtClean="0"/>
              <a:t>  </a:t>
            </a:r>
            <a:r>
              <a:rPr lang="es-AR" sz="1600" dirty="0" err="1" smtClean="0"/>
              <a:t>one</a:t>
            </a:r>
            <a:r>
              <a:rPr lang="es-AR" sz="1600" dirty="0" smtClean="0"/>
              <a:t> </a:t>
            </a:r>
            <a:r>
              <a:rPr lang="es-AR" sz="1600" dirty="0" err="1" smtClean="0"/>
              <a:t>part</a:t>
            </a:r>
            <a:r>
              <a:rPr lang="es-AR" sz="1600" dirty="0" smtClean="0"/>
              <a:t> of a </a:t>
            </a:r>
            <a:r>
              <a:rPr lang="es-AR" sz="1600" dirty="0" err="1" smtClean="0"/>
              <a:t>larger</a:t>
            </a:r>
            <a:r>
              <a:rPr lang="es-AR" sz="1600" dirty="0" smtClean="0"/>
              <a:t> doctoral  </a:t>
            </a:r>
            <a:r>
              <a:rPr lang="es-AR" sz="1600" dirty="0" err="1" smtClean="0"/>
              <a:t>work</a:t>
            </a:r>
            <a:r>
              <a:rPr lang="es-AR" sz="1600" dirty="0" smtClean="0"/>
              <a:t> c </a:t>
            </a:r>
            <a:r>
              <a:rPr lang="es-AR" sz="1600" dirty="0" err="1" smtClean="0"/>
              <a:t>under</a:t>
            </a:r>
            <a:r>
              <a:rPr lang="es-AR" sz="1600" dirty="0" smtClean="0"/>
              <a:t> my </a:t>
            </a:r>
            <a:r>
              <a:rPr lang="es-AR" sz="1600" dirty="0" err="1" smtClean="0"/>
              <a:t>supervision</a:t>
            </a:r>
            <a:r>
              <a:rPr lang="es-AR" sz="1600" dirty="0" smtClean="0"/>
              <a:t>  </a:t>
            </a:r>
            <a:r>
              <a:rPr lang="es-AR" sz="1600" dirty="0" err="1" smtClean="0"/>
              <a:t>involving</a:t>
            </a:r>
            <a:r>
              <a:rPr lang="es-AR" sz="1600" dirty="0" smtClean="0"/>
              <a:t> </a:t>
            </a:r>
            <a:r>
              <a:rPr lang="es-AR" sz="1600" dirty="0" err="1" smtClean="0"/>
              <a:t>the</a:t>
            </a:r>
            <a:r>
              <a:rPr lang="es-AR" sz="1600" dirty="0" smtClean="0"/>
              <a:t> use of </a:t>
            </a:r>
            <a:r>
              <a:rPr lang="es-AR" sz="1600" dirty="0" err="1" smtClean="0"/>
              <a:t>Pulsed</a:t>
            </a:r>
            <a:r>
              <a:rPr lang="es-AR" sz="1600" dirty="0" smtClean="0"/>
              <a:t> Light  </a:t>
            </a:r>
            <a:r>
              <a:rPr lang="es-AR" sz="1600" dirty="0" err="1" smtClean="0"/>
              <a:t>assited</a:t>
            </a:r>
            <a:r>
              <a:rPr lang="es-AR" sz="1600" dirty="0" smtClean="0"/>
              <a:t> by a </a:t>
            </a:r>
            <a:r>
              <a:rPr lang="es-AR" sz="1600" dirty="0" err="1" smtClean="0"/>
              <a:t>pretreatment</a:t>
            </a:r>
            <a:r>
              <a:rPr lang="es-AR" sz="1600" dirty="0" smtClean="0"/>
              <a:t> </a:t>
            </a:r>
            <a:r>
              <a:rPr lang="es-AR" sz="1600" dirty="0" err="1" smtClean="0"/>
              <a:t>with</a:t>
            </a:r>
            <a:r>
              <a:rPr lang="es-AR" sz="1600" dirty="0" smtClean="0"/>
              <a:t> US </a:t>
            </a:r>
            <a:r>
              <a:rPr lang="es-AR" sz="1600" dirty="0" err="1" smtClean="0"/>
              <a:t>to</a:t>
            </a:r>
            <a:r>
              <a:rPr lang="es-AR" sz="1600" dirty="0" smtClean="0"/>
              <a:t> preserve apple juice.</a:t>
            </a:r>
            <a:endParaRPr lang="es-AR" sz="1600" dirty="0"/>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1</a:t>
            </a:fld>
            <a:endParaRPr lang="es-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70000" lnSpcReduction="20000"/>
          </a:bodyPr>
          <a:lstStyle/>
          <a:p>
            <a:r>
              <a:rPr lang="en-US" sz="2000" b="1" dirty="0" smtClean="0"/>
              <a:t>Why </a:t>
            </a:r>
            <a:r>
              <a:rPr lang="en-US" sz="2000" b="1" baseline="0" dirty="0" smtClean="0"/>
              <a:t>using emerging preservation factors as replacement of traditional</a:t>
            </a:r>
            <a:r>
              <a:rPr lang="en-US" sz="2000" b="1" dirty="0" smtClean="0"/>
              <a:t> thermal processes </a:t>
            </a:r>
            <a:r>
              <a:rPr lang="en-US" sz="2000" b="1" baseline="0" dirty="0" smtClean="0"/>
              <a:t>?</a:t>
            </a:r>
            <a:endParaRPr lang="en-US" sz="2000" b="1" dirty="0" smtClean="0"/>
          </a:p>
          <a:p>
            <a:endParaRPr lang="en-US" sz="2000" dirty="0" smtClean="0"/>
          </a:p>
          <a:p>
            <a:r>
              <a:rPr lang="en-US" sz="2000" b="1" dirty="0" smtClean="0"/>
              <a:t>As it is well known, the application of non-thermal technologies for food preservation has received increasing attention because of the detrimental effects over sensory and nutritional properties of the freshly squeezed juices.</a:t>
            </a:r>
          </a:p>
          <a:p>
            <a:endParaRPr lang="en-US" sz="2000" dirty="0" smtClean="0"/>
          </a:p>
          <a:p>
            <a:r>
              <a:rPr lang="en-US" sz="2000" b="1" dirty="0" smtClean="0"/>
              <a:t> There is a wide range of emerging technologies which are being investigated as a total or partial replacement of traditional treatments </a:t>
            </a:r>
            <a:r>
              <a:rPr lang="en-GB" sz="2000" b="1" dirty="0" smtClean="0"/>
              <a:t>(</a:t>
            </a:r>
            <a:r>
              <a:rPr lang="en-GB" sz="2000" i="1" dirty="0" smtClean="0"/>
              <a:t>i.e</a:t>
            </a:r>
            <a:r>
              <a:rPr lang="en-GB" sz="2000" dirty="0" smtClean="0"/>
              <a:t>., high hydrostatic pressure, pulsed electric fields, ultrasound (US), pulsed light (PL), and ultraviolet light (UV), among others) with different degree of development</a:t>
            </a:r>
            <a:r>
              <a:rPr lang="en-GB" dirty="0" smtClean="0"/>
              <a:t>. </a:t>
            </a:r>
          </a:p>
          <a:p>
            <a:endParaRPr lang="en-GB" sz="1900" dirty="0" smtClean="0"/>
          </a:p>
          <a:p>
            <a:r>
              <a:rPr lang="en-US" sz="1900" b="1" dirty="0" smtClean="0"/>
              <a:t>In particular, PL technology is based on the application of short intense pulses (100-400 µs) of an intense broad spectrum between 100 and 1100 nm with 54 % of emitted energy in the UV rang</a:t>
            </a:r>
            <a:r>
              <a:rPr lang="en-US" sz="1900" dirty="0" smtClean="0"/>
              <a:t>e</a:t>
            </a:r>
          </a:p>
          <a:p>
            <a:endParaRPr lang="en-US" sz="2300" dirty="0" smtClean="0"/>
          </a:p>
          <a:p>
            <a:r>
              <a:rPr lang="en-US" sz="1700" b="1" dirty="0" smtClean="0"/>
              <a:t>Because of its acidity, fruit juices were thought to be spoiled by </a:t>
            </a:r>
            <a:r>
              <a:rPr lang="es-AR" sz="1700" b="1" dirty="0" err="1" smtClean="0"/>
              <a:t>yeasts</a:t>
            </a:r>
            <a:r>
              <a:rPr lang="es-AR" sz="1700" b="1" dirty="0" smtClean="0"/>
              <a:t>, </a:t>
            </a:r>
            <a:r>
              <a:rPr lang="es-AR" sz="1700" b="1" dirty="0" err="1" smtClean="0"/>
              <a:t>predominantly</a:t>
            </a:r>
            <a:r>
              <a:rPr lang="es-AR" sz="1700" b="1" dirty="0" smtClean="0"/>
              <a:t> </a:t>
            </a:r>
            <a:r>
              <a:rPr lang="es-AR" sz="1700" b="1" dirty="0" err="1" smtClean="0"/>
              <a:t>Saccharomyces</a:t>
            </a:r>
            <a:r>
              <a:rPr lang="es-AR" sz="1700" b="1" dirty="0" smtClean="0"/>
              <a:t> </a:t>
            </a:r>
            <a:r>
              <a:rPr lang="es-AR" sz="1700" b="1" dirty="0" err="1" smtClean="0"/>
              <a:t>spp</a:t>
            </a:r>
            <a:r>
              <a:rPr lang="es-AR" sz="1700" b="1" dirty="0" smtClean="0"/>
              <a:t>.; </a:t>
            </a:r>
            <a:r>
              <a:rPr lang="es-AR" sz="1700" b="1" dirty="0" err="1" smtClean="0"/>
              <a:t>moulds</a:t>
            </a:r>
            <a:r>
              <a:rPr lang="es-AR" sz="1700" b="1" dirty="0" smtClean="0"/>
              <a:t>, and </a:t>
            </a:r>
            <a:r>
              <a:rPr lang="es-AR" sz="1700" b="1" dirty="0" err="1" smtClean="0"/>
              <a:t>lactic</a:t>
            </a:r>
            <a:r>
              <a:rPr lang="es-AR" sz="1700" b="1" dirty="0" smtClean="0"/>
              <a:t> </a:t>
            </a:r>
            <a:r>
              <a:rPr lang="en-US" sz="1700" b="1" dirty="0" smtClean="0"/>
              <a:t>acid bacteria. However, </a:t>
            </a:r>
            <a:r>
              <a:rPr lang="en-US" sz="1700" b="1" dirty="0" err="1" smtClean="0"/>
              <a:t>Alicyclobacillus</a:t>
            </a:r>
            <a:r>
              <a:rPr lang="en-US" sz="1700" b="1" dirty="0" smtClean="0"/>
              <a:t> </a:t>
            </a:r>
            <a:r>
              <a:rPr lang="en-US" sz="1700" b="1" dirty="0" err="1" smtClean="0"/>
              <a:t>acidoterrestris</a:t>
            </a:r>
            <a:r>
              <a:rPr lang="en-US" sz="1700" b="1" dirty="0" smtClean="0"/>
              <a:t> is a </a:t>
            </a:r>
            <a:r>
              <a:rPr lang="en-US" sz="1700" b="1" dirty="0" err="1" smtClean="0"/>
              <a:t>thermoacidophilic</a:t>
            </a:r>
            <a:r>
              <a:rPr lang="en-US" sz="1700" b="1" dirty="0" smtClean="0"/>
              <a:t>, heat-resistant bacteria that is capable of surviving the pasteurization procedures normally applied to fruit juices Therefore, the </a:t>
            </a:r>
            <a:r>
              <a:rPr lang="en-US" sz="1700" b="1" dirty="0" err="1" smtClean="0"/>
              <a:t>endospores</a:t>
            </a:r>
            <a:r>
              <a:rPr lang="en-US" sz="1700" b="1" dirty="0" smtClean="0"/>
              <a:t> can germinate and increase to cell concentrations high enough to produce taint compounds </a:t>
            </a:r>
          </a:p>
          <a:p>
            <a:r>
              <a:rPr lang="en-US" sz="1700" b="1" dirty="0" smtClean="0"/>
              <a:t>For these reasons this study was focused on S. </a:t>
            </a:r>
            <a:r>
              <a:rPr lang="en-US" sz="1700" b="1" dirty="0" err="1" smtClean="0"/>
              <a:t>cer</a:t>
            </a:r>
            <a:r>
              <a:rPr lang="en-US" sz="1700" b="1" dirty="0" smtClean="0"/>
              <a:t> and A. responses</a:t>
            </a:r>
            <a:r>
              <a:rPr lang="en-US" sz="1400" b="1" dirty="0" smtClean="0"/>
              <a:t>….. </a:t>
            </a:r>
            <a:endParaRPr lang="en-US" sz="1900"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GB" dirty="0" smtClean="0"/>
          </a:p>
          <a:p>
            <a:endParaRPr lang="en-US" sz="1300" b="1" dirty="0" smtClean="0"/>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2</a:t>
            </a:fld>
            <a:endParaRPr lang="es-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4" name="3 Marcador de número de diapositiva"/>
          <p:cNvSpPr>
            <a:spLocks noGrp="1"/>
          </p:cNvSpPr>
          <p:nvPr>
            <p:ph type="sldNum" sz="quarter" idx="10"/>
          </p:nvPr>
        </p:nvSpPr>
        <p:spPr/>
        <p:txBody>
          <a:bodyPr/>
          <a:lstStyle/>
          <a:p>
            <a:fld id="{5B0B6032-0A23-4249-991C-3F829F871EFB}" type="slidenum">
              <a:rPr lang="es-AR" smtClean="0"/>
              <a:pPr/>
              <a:t>3</a:t>
            </a:fld>
            <a:endParaRPr lang="es-AR"/>
          </a:p>
        </p:txBody>
      </p:sp>
      <p:sp>
        <p:nvSpPr>
          <p:cNvPr id="5" name="Text Box 6"/>
          <p:cNvSpPr txBox="1">
            <a:spLocks noGrp="1" noChangeArrowheads="1"/>
          </p:cNvSpPr>
          <p:nvPr>
            <p:ph type="body" idx="1"/>
          </p:nvPr>
        </p:nvSpPr>
        <p:spPr bwMode="auto">
          <a:xfrm>
            <a:off x="337353" y="4421823"/>
            <a:ext cx="6353156" cy="4402709"/>
          </a:xfrm>
          <a:prstGeom prst="rect">
            <a:avLst/>
          </a:prstGeom>
          <a:solidFill>
            <a:schemeClr val="bg1"/>
          </a:solidFill>
          <a:ln w="9525">
            <a:noFill/>
            <a:miter lim="800000"/>
            <a:headEnd/>
            <a:tailEnd/>
          </a:ln>
        </p:spPr>
        <p:txBody>
          <a:bodyPr wrap="square">
            <a:spAutoFit/>
          </a:bodyPr>
          <a:lstStyle/>
          <a:p>
            <a:pPr marL="182312" indent="-182312">
              <a:spcBef>
                <a:spcPct val="50000"/>
              </a:spcBef>
              <a:buClr>
                <a:srgbClr val="002060"/>
              </a:buClr>
              <a:buFont typeface="Wingdings" pitchFamily="2" charset="2"/>
              <a:buChar char="§"/>
            </a:pPr>
            <a:r>
              <a:rPr lang="en-US" sz="1400" dirty="0" smtClean="0"/>
              <a:t>PL technology is based on the application of short intense pulses (100-400 µs) of an intense broad spectrum between 100 and 1100 nm with 54 % of emitted energy in the UV range</a:t>
            </a:r>
          </a:p>
          <a:p>
            <a:pPr marL="182312" indent="-182312">
              <a:spcBef>
                <a:spcPct val="50000"/>
              </a:spcBef>
              <a:buClr>
                <a:srgbClr val="002060"/>
              </a:buClr>
              <a:buFont typeface="Wingdings" pitchFamily="2" charset="2"/>
              <a:buChar char="§"/>
            </a:pPr>
            <a:r>
              <a:rPr lang="en-US" sz="1400" dirty="0" smtClean="0"/>
              <a:t>The germicidal action of PL has been attributed to the combination of the UV fraction which is responsible for the formation of thymine dimmers which impair cell replication and to the localized overheating </a:t>
            </a:r>
          </a:p>
          <a:p>
            <a:pPr marL="182312" indent="-182312">
              <a:spcBef>
                <a:spcPct val="50000"/>
              </a:spcBef>
              <a:buClr>
                <a:srgbClr val="002060"/>
              </a:buClr>
              <a:buFont typeface="Wingdings" pitchFamily="2" charset="2"/>
              <a:buChar char="§"/>
            </a:pPr>
            <a:r>
              <a:rPr lang="en-US" sz="1400" dirty="0" smtClean="0"/>
              <a:t>Besides, structural damages in microbial cells were also observed (</a:t>
            </a:r>
            <a:r>
              <a:rPr lang="en-US" sz="1400" dirty="0" err="1" smtClean="0"/>
              <a:t>photophysical</a:t>
            </a:r>
            <a:r>
              <a:rPr lang="en-US" sz="1400" dirty="0" smtClean="0"/>
              <a:t> effect)</a:t>
            </a:r>
          </a:p>
          <a:p>
            <a:r>
              <a:rPr lang="en-US" sz="1400" dirty="0" smtClean="0"/>
              <a:t>Implementation of PL to inactivate microorganisms has gained interest due to the short-time treatments involved </a:t>
            </a:r>
          </a:p>
          <a:p>
            <a:r>
              <a:rPr lang="en-US" sz="1400" dirty="0" smtClean="0"/>
              <a:t>Exposure to PL causes the formation of </a:t>
            </a:r>
            <a:r>
              <a:rPr lang="en-US" sz="1400" dirty="0" err="1" smtClean="0"/>
              <a:t>pyrimidine</a:t>
            </a:r>
            <a:r>
              <a:rPr lang="en-US" sz="1400" dirty="0" smtClean="0"/>
              <a:t> dimmers which impairs the process of cell replication</a:t>
            </a:r>
            <a:r>
              <a:rPr lang="nl-NL" sz="1400" dirty="0" smtClean="0"/>
              <a:t>(photochemical mechanism) </a:t>
            </a:r>
          </a:p>
          <a:p>
            <a:r>
              <a:rPr lang="nl-NL" sz="1400" dirty="0" smtClean="0"/>
              <a:t>Moreover, </a:t>
            </a:r>
            <a:r>
              <a:rPr lang="en-US" sz="1400" dirty="0" smtClean="0"/>
              <a:t>membrane disruption was also reported as a result of a momentous overheating. This phenomenon is attributed to a difference in UV light absorption between the microorganism and its surrounding environment (</a:t>
            </a:r>
            <a:r>
              <a:rPr lang="en-US" sz="1400" dirty="0" err="1" smtClean="0"/>
              <a:t>photothermal</a:t>
            </a:r>
            <a:r>
              <a:rPr lang="en-US" sz="1400" dirty="0" smtClean="0"/>
              <a:t> effect). </a:t>
            </a:r>
          </a:p>
          <a:p>
            <a:r>
              <a:rPr lang="en-US" sz="1400" dirty="0" smtClean="0"/>
              <a:t>Besides, structural damages in microbial cells like </a:t>
            </a:r>
            <a:r>
              <a:rPr lang="en-US" sz="1400" dirty="0" err="1" smtClean="0"/>
              <a:t>cytoplasmic</a:t>
            </a:r>
            <a:r>
              <a:rPr lang="en-US" sz="1400" dirty="0" smtClean="0"/>
              <a:t> membrane shrinkage were also reported (</a:t>
            </a:r>
            <a:r>
              <a:rPr lang="en-US" sz="1400" dirty="0" err="1" smtClean="0"/>
              <a:t>photophysical</a:t>
            </a:r>
            <a:r>
              <a:rPr lang="en-US" sz="1400" dirty="0" smtClean="0"/>
              <a:t> effect). It is possible for these mechanisms to coexist and, the relative importance of each one would depend on the </a:t>
            </a:r>
            <a:r>
              <a:rPr lang="en-US" sz="1400" dirty="0" err="1" smtClean="0"/>
              <a:t>fluence</a:t>
            </a:r>
            <a:r>
              <a:rPr lang="en-US" sz="1400" dirty="0" smtClean="0"/>
              <a:t> and target microorganism</a:t>
            </a:r>
            <a:r>
              <a:rPr lang="es-AR" sz="1400" dirty="0" smtClean="0"/>
              <a:t>.</a:t>
            </a:r>
            <a:endParaRPr lang="es-ES" sz="1400" dirty="0" smtClean="0">
              <a:latin typeface="Helvetica" pitchFamily="2"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defTabSz="929305">
              <a:defRPr/>
            </a:pPr>
            <a:endParaRPr lang="es-ES" i="1" dirty="0" smtClean="0">
              <a:latin typeface="Helvetica" pitchFamily="2" charset="0"/>
            </a:endParaRPr>
          </a:p>
          <a:p>
            <a:r>
              <a:rPr lang="es-AR" dirty="0" smtClean="0"/>
              <a:t>.</a:t>
            </a:r>
          </a:p>
          <a:p>
            <a:pPr marL="232326" indent="-232326">
              <a:buAutoNum type="alphaUcPeriod"/>
            </a:pPr>
            <a:endParaRPr lang="es-AR" dirty="0" smtClean="0"/>
          </a:p>
          <a:p>
            <a:r>
              <a:rPr lang="en-US" sz="1400" dirty="0" smtClean="0"/>
              <a:t>The combination of US and PL may improve food microbial</a:t>
            </a:r>
          </a:p>
          <a:p>
            <a:r>
              <a:rPr lang="en-US" sz="1400" dirty="0" smtClean="0"/>
              <a:t>stability due to their different inactivation mechanisms. The purpose</a:t>
            </a:r>
          </a:p>
          <a:p>
            <a:r>
              <a:rPr lang="en-US" sz="1400" dirty="0" smtClean="0"/>
              <a:t>of this study was to </a:t>
            </a:r>
            <a:r>
              <a:rPr lang="en-US" sz="1400" dirty="0" err="1" smtClean="0"/>
              <a:t>analyse</a:t>
            </a:r>
            <a:r>
              <a:rPr lang="en-US" sz="1400" dirty="0" smtClean="0"/>
              <a:t> the response of </a:t>
            </a:r>
            <a:r>
              <a:rPr lang="en-US" sz="1400" dirty="0" err="1" smtClean="0"/>
              <a:t>Saccharomyces</a:t>
            </a:r>
            <a:endParaRPr lang="en-US" sz="1400" dirty="0" smtClean="0"/>
          </a:p>
          <a:p>
            <a:r>
              <a:rPr lang="en-US" sz="1400" dirty="0" err="1" smtClean="0"/>
              <a:t>cerevisiae</a:t>
            </a:r>
            <a:r>
              <a:rPr lang="en-US" sz="1400" dirty="0" smtClean="0"/>
              <a:t> cells and A. </a:t>
            </a:r>
            <a:r>
              <a:rPr lang="en-US" sz="1400" dirty="0" err="1" smtClean="0"/>
              <a:t>acidoterrestris</a:t>
            </a:r>
            <a:r>
              <a:rPr lang="en-US" sz="1400" dirty="0" smtClean="0"/>
              <a:t> spores in apple juice as affected</a:t>
            </a:r>
          </a:p>
          <a:p>
            <a:r>
              <a:rPr lang="en-US" sz="1400" dirty="0" smtClean="0"/>
              <a:t>by combinations of US and PL with different temperature build-up</a:t>
            </a:r>
          </a:p>
          <a:p>
            <a:r>
              <a:rPr lang="en-US" sz="1400" dirty="0" smtClean="0"/>
              <a:t>generated from the PL process itself.</a:t>
            </a:r>
            <a:endParaRPr lang="es-ES" sz="1400" i="1" dirty="0" smtClean="0">
              <a:latin typeface="Helvetica" pitchFamily="2" charset="0"/>
            </a:endParaRPr>
          </a:p>
          <a:p>
            <a:pPr defTabSz="929305">
              <a:defRPr/>
            </a:pPr>
            <a:endParaRPr lang="es-ES" sz="1400" i="1" dirty="0" smtClean="0">
              <a:latin typeface="Helvetica" pitchFamily="2" charset="0"/>
            </a:endParaRPr>
          </a:p>
          <a:p>
            <a:pPr defTabSz="929305">
              <a:defRPr/>
            </a:pPr>
            <a:endParaRPr lang="es-ES" sz="1400" i="1" dirty="0" smtClean="0">
              <a:latin typeface="Helvetica" pitchFamily="2" charset="0"/>
            </a:endParaRPr>
          </a:p>
          <a:p>
            <a:pPr defTabSz="929305">
              <a:defRPr/>
            </a:pPr>
            <a:endParaRPr lang="es-ES" sz="1400" i="1" dirty="0" smtClean="0">
              <a:latin typeface="Helvetica" pitchFamily="2" charset="0"/>
            </a:endParaRPr>
          </a:p>
          <a:p>
            <a:pPr defTabSz="929305">
              <a:defRPr/>
            </a:pPr>
            <a:endParaRPr lang="es-ES" i="1" dirty="0" smtClean="0">
              <a:latin typeface="Helvetica" pitchFamily="2" charset="0"/>
            </a:endParaRPr>
          </a:p>
          <a:p>
            <a:pPr defTabSz="929305">
              <a:defRPr/>
            </a:pPr>
            <a:r>
              <a:rPr lang="es-ES" i="1" dirty="0" err="1" smtClean="0">
                <a:latin typeface="Helvetica" pitchFamily="2" charset="0"/>
              </a:rPr>
              <a:t>How</a:t>
            </a:r>
            <a:r>
              <a:rPr lang="es-ES" i="1" dirty="0" smtClean="0">
                <a:latin typeface="Helvetica" pitchFamily="2" charset="0"/>
              </a:rPr>
              <a:t> </a:t>
            </a:r>
            <a:r>
              <a:rPr lang="es-ES" i="1" dirty="0" err="1" smtClean="0">
                <a:latin typeface="Helvetica" pitchFamily="2" charset="0"/>
              </a:rPr>
              <a:t>to</a:t>
            </a:r>
            <a:r>
              <a:rPr lang="es-ES" i="1" dirty="0" smtClean="0">
                <a:latin typeface="Helvetica" pitchFamily="2" charset="0"/>
              </a:rPr>
              <a:t> produce </a:t>
            </a:r>
            <a:r>
              <a:rPr lang="es-ES" i="1" dirty="0" err="1" smtClean="0">
                <a:latin typeface="Helvetica" pitchFamily="2" charset="0"/>
              </a:rPr>
              <a:t>safe</a:t>
            </a:r>
            <a:r>
              <a:rPr lang="es-ES" i="1" dirty="0" smtClean="0">
                <a:latin typeface="Helvetica" pitchFamily="2" charset="0"/>
              </a:rPr>
              <a:t> and </a:t>
            </a:r>
            <a:r>
              <a:rPr lang="es-ES" i="1" dirty="0" err="1" smtClean="0">
                <a:latin typeface="Helvetica" pitchFamily="2" charset="0"/>
              </a:rPr>
              <a:t>high</a:t>
            </a:r>
            <a:r>
              <a:rPr lang="es-ES" i="1" dirty="0" smtClean="0">
                <a:latin typeface="Helvetica" pitchFamily="2" charset="0"/>
              </a:rPr>
              <a:t> </a:t>
            </a:r>
            <a:r>
              <a:rPr lang="es-ES" i="1" dirty="0" err="1" smtClean="0">
                <a:latin typeface="Helvetica" pitchFamily="2" charset="0"/>
              </a:rPr>
              <a:t>quality</a:t>
            </a:r>
            <a:r>
              <a:rPr lang="es-ES" i="1" dirty="0" smtClean="0">
                <a:latin typeface="Helvetica" pitchFamily="2" charset="0"/>
              </a:rPr>
              <a:t> </a:t>
            </a:r>
            <a:r>
              <a:rPr lang="es-ES" i="1" dirty="0" err="1" smtClean="0">
                <a:latin typeface="Helvetica" pitchFamily="2" charset="0"/>
              </a:rPr>
              <a:t>foods</a:t>
            </a:r>
            <a:r>
              <a:rPr lang="es-ES" i="1" dirty="0" smtClean="0">
                <a:latin typeface="Helvetica" pitchFamily="2" charset="0"/>
              </a:rPr>
              <a:t>; </a:t>
            </a:r>
            <a:r>
              <a:rPr lang="es-ES" i="1" dirty="0" err="1" smtClean="0">
                <a:latin typeface="Helvetica" pitchFamily="2" charset="0"/>
              </a:rPr>
              <a:t>understand</a:t>
            </a:r>
            <a:r>
              <a:rPr lang="es-ES" i="1" dirty="0" smtClean="0">
                <a:latin typeface="Helvetica" pitchFamily="2" charset="0"/>
              </a:rPr>
              <a:t> </a:t>
            </a:r>
            <a:r>
              <a:rPr lang="es-ES" i="1" dirty="0" err="1" smtClean="0">
                <a:latin typeface="Helvetica" pitchFamily="2" charset="0"/>
              </a:rPr>
              <a:t>microorganism</a:t>
            </a:r>
            <a:r>
              <a:rPr lang="es-ES" i="1" dirty="0" smtClean="0">
                <a:latin typeface="Helvetica" pitchFamily="2" charset="0"/>
              </a:rPr>
              <a:t> </a:t>
            </a:r>
            <a:r>
              <a:rPr lang="es-ES" i="1" dirty="0" err="1" smtClean="0">
                <a:latin typeface="Helvetica" pitchFamily="2" charset="0"/>
              </a:rPr>
              <a:t>behaviour</a:t>
            </a:r>
            <a:r>
              <a:rPr lang="es-ES" i="1" dirty="0" smtClean="0">
                <a:latin typeface="Helvetica" pitchFamily="2" charset="0"/>
              </a:rPr>
              <a:t>  </a:t>
            </a:r>
            <a:r>
              <a:rPr lang="es-ES" b="1" dirty="0" err="1" smtClean="0">
                <a:solidFill>
                  <a:srgbClr val="0070C0"/>
                </a:solidFill>
                <a:effectLst>
                  <a:outerShdw blurRad="38100" dist="38100" dir="2700000" algn="tl">
                    <a:srgbClr val="000000">
                      <a:alpha val="43137"/>
                    </a:srgbClr>
                  </a:outerShdw>
                </a:effectLst>
                <a:latin typeface="Helvetica" pitchFamily="2" charset="0"/>
              </a:rPr>
              <a:t>Design</a:t>
            </a:r>
            <a:r>
              <a:rPr lang="es-ES" b="1" dirty="0" smtClean="0">
                <a:solidFill>
                  <a:srgbClr val="0070C0"/>
                </a:solidFill>
                <a:effectLst>
                  <a:outerShdw blurRad="38100" dist="38100" dir="2700000" algn="tl">
                    <a:srgbClr val="000000">
                      <a:alpha val="43137"/>
                    </a:srgbClr>
                  </a:outerShdw>
                </a:effectLst>
                <a:latin typeface="Helvetica" pitchFamily="2" charset="0"/>
              </a:rPr>
              <a:t> of </a:t>
            </a:r>
            <a:r>
              <a:rPr lang="es-ES" b="1" dirty="0" err="1" smtClean="0">
                <a:solidFill>
                  <a:srgbClr val="0070C0"/>
                </a:solidFill>
                <a:effectLst>
                  <a:outerShdw blurRad="38100" dist="38100" dir="2700000" algn="tl">
                    <a:srgbClr val="000000">
                      <a:alpha val="43137"/>
                    </a:srgbClr>
                  </a:outerShdw>
                </a:effectLst>
                <a:latin typeface="Helvetica" pitchFamily="2" charset="0"/>
              </a:rPr>
              <a:t>food</a:t>
            </a:r>
            <a:r>
              <a:rPr lang="es-ES" b="1" dirty="0" smtClean="0">
                <a:solidFill>
                  <a:srgbClr val="0070C0"/>
                </a:solidFill>
                <a:effectLst>
                  <a:outerShdw blurRad="38100" dist="38100" dir="2700000" algn="tl">
                    <a:srgbClr val="000000">
                      <a:alpha val="43137"/>
                    </a:srgbClr>
                  </a:outerShdw>
                </a:effectLst>
                <a:latin typeface="Helvetica" pitchFamily="2" charset="0"/>
              </a:rPr>
              <a:t> </a:t>
            </a:r>
            <a:r>
              <a:rPr lang="es-ES" b="1" dirty="0" err="1" smtClean="0">
                <a:solidFill>
                  <a:srgbClr val="0070C0"/>
                </a:solidFill>
                <a:effectLst>
                  <a:outerShdw blurRad="38100" dist="38100" dir="2700000" algn="tl">
                    <a:srgbClr val="000000">
                      <a:alpha val="43137"/>
                    </a:srgbClr>
                  </a:outerShdw>
                </a:effectLst>
                <a:latin typeface="Helvetica" pitchFamily="2" charset="0"/>
              </a:rPr>
              <a:t>preservation</a:t>
            </a:r>
            <a:r>
              <a:rPr lang="es-ES" b="1" dirty="0" smtClean="0">
                <a:solidFill>
                  <a:srgbClr val="0070C0"/>
                </a:solidFill>
                <a:effectLst>
                  <a:outerShdw blurRad="38100" dist="38100" dir="2700000" algn="tl">
                    <a:srgbClr val="000000">
                      <a:alpha val="43137"/>
                    </a:srgbClr>
                  </a:outerShdw>
                </a:effectLst>
                <a:latin typeface="Helvetica" pitchFamily="2" charset="0"/>
              </a:rPr>
              <a:t> </a:t>
            </a:r>
            <a:r>
              <a:rPr lang="es-ES" b="1" dirty="0" err="1" smtClean="0">
                <a:solidFill>
                  <a:srgbClr val="0070C0"/>
                </a:solidFill>
                <a:effectLst>
                  <a:outerShdw blurRad="38100" dist="38100" dir="2700000" algn="tl">
                    <a:srgbClr val="000000">
                      <a:alpha val="43137"/>
                    </a:srgbClr>
                  </a:outerShdw>
                </a:effectLst>
                <a:latin typeface="Helvetica" pitchFamily="2" charset="0"/>
              </a:rPr>
              <a:t>techniques</a:t>
            </a:r>
            <a:endParaRPr lang="es-ES" b="1" dirty="0" smtClean="0">
              <a:solidFill>
                <a:srgbClr val="0070C0"/>
              </a:solidFill>
              <a:effectLst>
                <a:outerShdw blurRad="38100" dist="38100" dir="2700000" algn="tl">
                  <a:srgbClr val="000000">
                    <a:alpha val="43137"/>
                  </a:srgbClr>
                </a:outerShdw>
              </a:effectLst>
              <a:latin typeface="Helvetica" pitchFamily="2" charset="0"/>
            </a:endParaRPr>
          </a:p>
          <a:p>
            <a:pPr defTabSz="929305">
              <a:defRPr/>
            </a:pPr>
            <a:endParaRPr lang="es-ES" b="1" dirty="0" smtClean="0">
              <a:solidFill>
                <a:srgbClr val="0070C0"/>
              </a:solidFill>
              <a:effectLst>
                <a:outerShdw blurRad="38100" dist="38100" dir="2700000" algn="tl">
                  <a:srgbClr val="000000">
                    <a:alpha val="43137"/>
                  </a:srgbClr>
                </a:outerShdw>
              </a:effectLst>
              <a:latin typeface="Helvetica" pitchFamily="2" charset="0"/>
            </a:endParaRPr>
          </a:p>
          <a:p>
            <a:endParaRPr lang="es-AR" dirty="0"/>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5</a:t>
            </a:fld>
            <a:endParaRPr lang="es-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204913" y="330200"/>
            <a:ext cx="4654550" cy="3490913"/>
          </a:xfrm>
        </p:spPr>
      </p:sp>
      <p:sp>
        <p:nvSpPr>
          <p:cNvPr id="3" name="2 Marcador de notas"/>
          <p:cNvSpPr>
            <a:spLocks noGrp="1"/>
          </p:cNvSpPr>
          <p:nvPr>
            <p:ph type="body" idx="1"/>
          </p:nvPr>
        </p:nvSpPr>
        <p:spPr>
          <a:xfrm>
            <a:off x="191304" y="3994777"/>
            <a:ext cx="6598483" cy="4620213"/>
          </a:xfrm>
        </p:spPr>
        <p:txBody>
          <a:bodyPr>
            <a:noAutofit/>
          </a:bodyPr>
          <a:lstStyle/>
          <a:p>
            <a:pPr marL="183925" indent="-183925">
              <a:buBlip>
                <a:blip r:embed="rId3"/>
              </a:buBlip>
            </a:pPr>
            <a:r>
              <a:rPr lang="en-US" sz="1100" dirty="0" smtClean="0"/>
              <a:t>Commercial and natural apple juices were used in this study.</a:t>
            </a:r>
          </a:p>
          <a:p>
            <a:pPr marL="183925" indent="-183925">
              <a:buBlip>
                <a:blip r:embed="rId3"/>
              </a:buBlip>
            </a:pPr>
            <a:r>
              <a:rPr lang="en-US" sz="1100" dirty="0" smtClean="0"/>
              <a:t>CAJ   </a:t>
            </a:r>
            <a:r>
              <a:rPr lang="en-US" sz="1100" dirty="0" err="1" smtClean="0"/>
              <a:t>wascharacterized</a:t>
            </a:r>
            <a:r>
              <a:rPr lang="en-US" sz="1100" dirty="0" smtClean="0"/>
              <a:t> by a high penetration of light and  was used in order to compare it with a juice with different characteristics of turbidity, particle size and absorbance.</a:t>
            </a:r>
          </a:p>
          <a:p>
            <a:pPr marL="183925" indent="-183925">
              <a:buBlip>
                <a:blip r:embed="rId3"/>
              </a:buBlip>
            </a:pPr>
            <a:r>
              <a:rPr lang="en-US" sz="1100" dirty="0" smtClean="0"/>
              <a:t>NAJ was aseptically obtained  and centrifuged in order to reduce pulp amounts (5000 rpm, 10 min)</a:t>
            </a:r>
          </a:p>
          <a:p>
            <a:pPr marL="183925" indent="-183925">
              <a:buBlip>
                <a:blip r:embed="rId3"/>
              </a:buBlip>
            </a:pPr>
            <a:endParaRPr lang="en-US" sz="1100" dirty="0" smtClean="0"/>
          </a:p>
          <a:p>
            <a:pPr marL="183925" indent="-183925">
              <a:buBlip>
                <a:blip r:embed="rId3"/>
              </a:buBlip>
            </a:pPr>
            <a:r>
              <a:rPr lang="en-US" sz="1100" dirty="0" smtClean="0"/>
              <a:t>Juices were inoculated</a:t>
            </a:r>
            <a:endParaRPr lang="es-AR" sz="1100" dirty="0" smtClean="0"/>
          </a:p>
          <a:p>
            <a:pPr marL="183925" indent="-183925">
              <a:buBlip>
                <a:blip r:embed="rId3"/>
              </a:buBlip>
            </a:pPr>
            <a:r>
              <a:rPr lang="en-US" sz="1100" b="1" i="1" dirty="0" smtClean="0"/>
              <a:t>Ultrasonic treatment</a:t>
            </a:r>
            <a:r>
              <a:rPr lang="en-US" sz="1100" i="1" dirty="0" smtClean="0"/>
              <a:t>: </a:t>
            </a:r>
            <a:r>
              <a:rPr lang="en-US" sz="1100" dirty="0" smtClean="0"/>
              <a:t>Treatments were carried out in a double wall  vessel connected to a thermostatically controlled water bath to attain 20 or 44 ± 1 °C in the vessel. Ultrasound (net power output: 600 </a:t>
            </a:r>
            <a:r>
              <a:rPr lang="en-US" sz="1100" dirty="0" err="1" smtClean="0"/>
              <a:t>wattst</a:t>
            </a:r>
            <a:r>
              <a:rPr lang="en-US" sz="1100" dirty="0" smtClean="0"/>
              <a:t> 20 kHz and 95.2 (80 %) µm of wave amplitude was applied to the medium with an immersed 13 mm diameter probe. After three minutes of </a:t>
            </a:r>
            <a:r>
              <a:rPr lang="en-US" sz="1100" dirty="0" err="1" smtClean="0"/>
              <a:t>sonication</a:t>
            </a:r>
            <a:r>
              <a:rPr lang="en-US" sz="1100" dirty="0" smtClean="0"/>
              <a:t>, the desired temperature was reached, and it was maintained constant at the predetermined temperature and treated 10 or 30 minutes.</a:t>
            </a:r>
          </a:p>
          <a:p>
            <a:pPr marL="183925" indent="-183925">
              <a:buBlip>
                <a:blip r:embed="rId3"/>
              </a:buBlip>
            </a:pPr>
            <a:endParaRPr lang="en-US" sz="1100" dirty="0" smtClean="0"/>
          </a:p>
          <a:p>
            <a:pPr marL="183925" indent="-183925">
              <a:buBlip>
                <a:blip r:embed="rId3"/>
              </a:buBlip>
            </a:pPr>
            <a:r>
              <a:rPr lang="en-US" sz="1100" dirty="0" err="1" smtClean="0"/>
              <a:t>sonicated</a:t>
            </a:r>
            <a:r>
              <a:rPr lang="en-US" sz="1100" dirty="0" smtClean="0"/>
              <a:t> juice samples were immediately PL processed US+PL</a:t>
            </a:r>
          </a:p>
          <a:p>
            <a:pPr marL="183925" indent="-183925">
              <a:buBlip>
                <a:blip r:embed="rId3"/>
              </a:buBlip>
            </a:pPr>
            <a:endParaRPr lang="en-US" sz="1100" dirty="0" smtClean="0"/>
          </a:p>
          <a:p>
            <a:pPr marL="183925" indent="-183925">
              <a:buBlip>
                <a:blip r:embed="rId3"/>
              </a:buBlip>
            </a:pPr>
            <a:r>
              <a:rPr lang="en-US" sz="1100" b="1" i="1" dirty="0" smtClean="0"/>
              <a:t>Pulsed light processing</a:t>
            </a:r>
            <a:r>
              <a:rPr lang="en-US" sz="1100" dirty="0" smtClean="0"/>
              <a:t>: was performed with a </a:t>
            </a:r>
            <a:r>
              <a:rPr lang="en-US" sz="1100" dirty="0" err="1" smtClean="0"/>
              <a:t>Steripulse</a:t>
            </a:r>
            <a:r>
              <a:rPr lang="en-US" sz="1100" dirty="0" smtClean="0"/>
              <a:t>-XL which produces polychromatic radiation in the wavelength range from 200 to 1100 nm. The PL device consisted of control module, a treatment chamber that housed a xenon flash lamp  and an air cooling system attached to the lamp housing to avoid lamp overheating during operation. It generated high intensity PL at a pulse rate of 3 pulses per second and a pulse width of 360 </a:t>
            </a:r>
            <a:r>
              <a:rPr lang="es-ES" sz="1100" dirty="0" smtClean="0"/>
              <a:t>μ</a:t>
            </a:r>
            <a:r>
              <a:rPr lang="en-US" sz="1100" dirty="0" smtClean="0"/>
              <a:t>s.</a:t>
            </a:r>
          </a:p>
          <a:p>
            <a:pPr marL="183925" indent="-183925">
              <a:buBlip>
                <a:blip r:embed="rId3"/>
              </a:buBlip>
            </a:pPr>
            <a:endParaRPr lang="en-US" sz="1100" dirty="0" smtClean="0"/>
          </a:p>
          <a:p>
            <a:pPr marL="183925" indent="-183925">
              <a:buBlip>
                <a:blip r:embed="rId3"/>
              </a:buBlip>
            </a:pPr>
            <a:r>
              <a:rPr lang="en-US" sz="1100" dirty="0" smtClean="0"/>
              <a:t>Samples were exposed to PL treatment for 60 s (71.6 J/cm</a:t>
            </a:r>
            <a:r>
              <a:rPr lang="en-US" sz="1100" baseline="30000" dirty="0" smtClean="0"/>
              <a:t>2</a:t>
            </a:r>
            <a:r>
              <a:rPr lang="en-US" sz="1100" dirty="0" smtClean="0"/>
              <a:t>) at a distance of 0.1 m from the quartz window with two different final temperatures (T</a:t>
            </a:r>
            <a:r>
              <a:rPr lang="en-US" sz="1100" baseline="-25000" dirty="0" smtClean="0"/>
              <a:t>PLf</a:t>
            </a:r>
            <a:r>
              <a:rPr lang="en-US" sz="1100" dirty="0" smtClean="0"/>
              <a:t>) due to the heat build-up during PL treatment and the matrix.</a:t>
            </a:r>
          </a:p>
          <a:p>
            <a:pPr marL="183925" indent="-183925">
              <a:buBlip>
                <a:blip r:embed="rId3"/>
              </a:buBlip>
            </a:pPr>
            <a:endParaRPr lang="en-US" sz="1100" dirty="0" smtClean="0"/>
          </a:p>
          <a:p>
            <a:pPr marL="183925" indent="-183925">
              <a:buBlip>
                <a:blip r:embed="rId3"/>
              </a:buBlip>
            </a:pPr>
            <a:r>
              <a:rPr lang="en-US" sz="1100" dirty="0" smtClean="0"/>
              <a:t>For LT treatments, juice sample contained in the 100 mm Petri dish was placed into a bigger one, filled with ice flakes before PL treatment. Therefore, juice temperature immediately decreased to 2°C, reaching after PL processing a T</a:t>
            </a:r>
            <a:r>
              <a:rPr lang="en-US" sz="1100" baseline="-25000" dirty="0" smtClean="0"/>
              <a:t>PLf </a:t>
            </a:r>
            <a:r>
              <a:rPr lang="en-US" sz="1100" dirty="0" smtClean="0"/>
              <a:t>of 12  °C.</a:t>
            </a:r>
            <a:endParaRPr lang="es-AR" sz="1100" dirty="0"/>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6</a:t>
            </a:fld>
            <a:endParaRPr lang="es-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defTabSz="929305">
              <a:defRPr/>
            </a:pPr>
            <a:endParaRPr lang="es-ES" i="1" dirty="0" smtClean="0">
              <a:latin typeface="Helvetica" pitchFamily="2" charset="0"/>
            </a:endParaRPr>
          </a:p>
          <a:p>
            <a:r>
              <a:rPr lang="es-AR" dirty="0" smtClean="0"/>
              <a:t>.</a:t>
            </a:r>
          </a:p>
          <a:p>
            <a:pPr marL="232326" indent="-232326">
              <a:buAutoNum type="alphaUcPeriod"/>
            </a:pPr>
            <a:endParaRPr lang="es-AR" dirty="0" smtClean="0"/>
          </a:p>
          <a:p>
            <a:r>
              <a:rPr lang="en-US" sz="1400" dirty="0" smtClean="0"/>
              <a:t>The combination of US and PL may improve food microbial</a:t>
            </a:r>
          </a:p>
          <a:p>
            <a:r>
              <a:rPr lang="en-US" sz="1400" dirty="0" smtClean="0"/>
              <a:t>stability due to their different inactivation mechanisms. The purpose</a:t>
            </a:r>
          </a:p>
          <a:p>
            <a:r>
              <a:rPr lang="en-US" sz="1400" dirty="0" smtClean="0"/>
              <a:t>of this study was to </a:t>
            </a:r>
            <a:r>
              <a:rPr lang="en-US" sz="1400" dirty="0" err="1" smtClean="0"/>
              <a:t>analyse</a:t>
            </a:r>
            <a:r>
              <a:rPr lang="en-US" sz="1400" dirty="0" smtClean="0"/>
              <a:t> the response of </a:t>
            </a:r>
            <a:r>
              <a:rPr lang="en-US" sz="1400" dirty="0" err="1" smtClean="0"/>
              <a:t>Saccharomyces</a:t>
            </a:r>
            <a:endParaRPr lang="en-US" sz="1400" dirty="0" smtClean="0"/>
          </a:p>
          <a:p>
            <a:r>
              <a:rPr lang="en-US" sz="1400" dirty="0" err="1" smtClean="0"/>
              <a:t>cerevisiae</a:t>
            </a:r>
            <a:r>
              <a:rPr lang="en-US" sz="1400" dirty="0" smtClean="0"/>
              <a:t> cells and A. </a:t>
            </a:r>
            <a:r>
              <a:rPr lang="en-US" sz="1400" dirty="0" err="1" smtClean="0"/>
              <a:t>acidoterrestris</a:t>
            </a:r>
            <a:r>
              <a:rPr lang="en-US" sz="1400" dirty="0" smtClean="0"/>
              <a:t> spores in apple juice as affected</a:t>
            </a:r>
          </a:p>
          <a:p>
            <a:r>
              <a:rPr lang="en-US" sz="1400" dirty="0" smtClean="0"/>
              <a:t>by combinations of US and PL with different temperature build-up</a:t>
            </a:r>
          </a:p>
          <a:p>
            <a:r>
              <a:rPr lang="en-US" sz="1400" dirty="0" smtClean="0"/>
              <a:t>generated from the PL process itself.</a:t>
            </a:r>
            <a:endParaRPr lang="es-ES" sz="1400" i="1" dirty="0" smtClean="0">
              <a:latin typeface="Helvetica" pitchFamily="2" charset="0"/>
            </a:endParaRPr>
          </a:p>
          <a:p>
            <a:pPr defTabSz="929305">
              <a:defRPr/>
            </a:pPr>
            <a:endParaRPr lang="es-ES" sz="1400" i="1" dirty="0" smtClean="0">
              <a:latin typeface="Helvetica" pitchFamily="2" charset="0"/>
            </a:endParaRPr>
          </a:p>
          <a:p>
            <a:pPr defTabSz="929305">
              <a:defRPr/>
            </a:pPr>
            <a:endParaRPr lang="es-ES" sz="1400" i="1" dirty="0" smtClean="0">
              <a:latin typeface="Helvetica" pitchFamily="2" charset="0"/>
            </a:endParaRPr>
          </a:p>
          <a:p>
            <a:pPr defTabSz="929305">
              <a:defRPr/>
            </a:pPr>
            <a:endParaRPr lang="es-ES" sz="1400" i="1" dirty="0" smtClean="0">
              <a:latin typeface="Helvetica" pitchFamily="2" charset="0"/>
            </a:endParaRPr>
          </a:p>
          <a:p>
            <a:pPr defTabSz="929305">
              <a:defRPr/>
            </a:pPr>
            <a:endParaRPr lang="es-ES" i="1" dirty="0" smtClean="0">
              <a:latin typeface="Helvetica" pitchFamily="2" charset="0"/>
            </a:endParaRPr>
          </a:p>
          <a:p>
            <a:pPr defTabSz="929305">
              <a:defRPr/>
            </a:pPr>
            <a:r>
              <a:rPr lang="es-ES" i="1" dirty="0" err="1" smtClean="0">
                <a:latin typeface="Helvetica" pitchFamily="2" charset="0"/>
              </a:rPr>
              <a:t>How</a:t>
            </a:r>
            <a:r>
              <a:rPr lang="es-ES" i="1" dirty="0" smtClean="0">
                <a:latin typeface="Helvetica" pitchFamily="2" charset="0"/>
              </a:rPr>
              <a:t> </a:t>
            </a:r>
            <a:r>
              <a:rPr lang="es-ES" i="1" dirty="0" err="1" smtClean="0">
                <a:latin typeface="Helvetica" pitchFamily="2" charset="0"/>
              </a:rPr>
              <a:t>to</a:t>
            </a:r>
            <a:r>
              <a:rPr lang="es-ES" i="1" dirty="0" smtClean="0">
                <a:latin typeface="Helvetica" pitchFamily="2" charset="0"/>
              </a:rPr>
              <a:t> produce </a:t>
            </a:r>
            <a:r>
              <a:rPr lang="es-ES" i="1" dirty="0" err="1" smtClean="0">
                <a:latin typeface="Helvetica" pitchFamily="2" charset="0"/>
              </a:rPr>
              <a:t>safe</a:t>
            </a:r>
            <a:r>
              <a:rPr lang="es-ES" i="1" dirty="0" smtClean="0">
                <a:latin typeface="Helvetica" pitchFamily="2" charset="0"/>
              </a:rPr>
              <a:t> and </a:t>
            </a:r>
            <a:r>
              <a:rPr lang="es-ES" i="1" dirty="0" err="1" smtClean="0">
                <a:latin typeface="Helvetica" pitchFamily="2" charset="0"/>
              </a:rPr>
              <a:t>high</a:t>
            </a:r>
            <a:r>
              <a:rPr lang="es-ES" i="1" dirty="0" smtClean="0">
                <a:latin typeface="Helvetica" pitchFamily="2" charset="0"/>
              </a:rPr>
              <a:t> </a:t>
            </a:r>
            <a:r>
              <a:rPr lang="es-ES" i="1" dirty="0" err="1" smtClean="0">
                <a:latin typeface="Helvetica" pitchFamily="2" charset="0"/>
              </a:rPr>
              <a:t>quality</a:t>
            </a:r>
            <a:r>
              <a:rPr lang="es-ES" i="1" dirty="0" smtClean="0">
                <a:latin typeface="Helvetica" pitchFamily="2" charset="0"/>
              </a:rPr>
              <a:t> </a:t>
            </a:r>
            <a:r>
              <a:rPr lang="es-ES" i="1" dirty="0" err="1" smtClean="0">
                <a:latin typeface="Helvetica" pitchFamily="2" charset="0"/>
              </a:rPr>
              <a:t>foods</a:t>
            </a:r>
            <a:r>
              <a:rPr lang="es-ES" i="1" dirty="0" smtClean="0">
                <a:latin typeface="Helvetica" pitchFamily="2" charset="0"/>
              </a:rPr>
              <a:t>; </a:t>
            </a:r>
            <a:r>
              <a:rPr lang="es-ES" i="1" dirty="0" err="1" smtClean="0">
                <a:latin typeface="Helvetica" pitchFamily="2" charset="0"/>
              </a:rPr>
              <a:t>understand</a:t>
            </a:r>
            <a:r>
              <a:rPr lang="es-ES" i="1" dirty="0" smtClean="0">
                <a:latin typeface="Helvetica" pitchFamily="2" charset="0"/>
              </a:rPr>
              <a:t> </a:t>
            </a:r>
            <a:r>
              <a:rPr lang="es-ES" i="1" dirty="0" err="1" smtClean="0">
                <a:latin typeface="Helvetica" pitchFamily="2" charset="0"/>
              </a:rPr>
              <a:t>microorganism</a:t>
            </a:r>
            <a:r>
              <a:rPr lang="es-ES" i="1" dirty="0" smtClean="0">
                <a:latin typeface="Helvetica" pitchFamily="2" charset="0"/>
              </a:rPr>
              <a:t> </a:t>
            </a:r>
            <a:r>
              <a:rPr lang="es-ES" i="1" dirty="0" err="1" smtClean="0">
                <a:latin typeface="Helvetica" pitchFamily="2" charset="0"/>
              </a:rPr>
              <a:t>behaviour</a:t>
            </a:r>
            <a:r>
              <a:rPr lang="es-ES" i="1" dirty="0" smtClean="0">
                <a:latin typeface="Helvetica" pitchFamily="2" charset="0"/>
              </a:rPr>
              <a:t>  </a:t>
            </a:r>
            <a:r>
              <a:rPr lang="es-ES" b="1" dirty="0" err="1" smtClean="0">
                <a:solidFill>
                  <a:srgbClr val="0070C0"/>
                </a:solidFill>
                <a:effectLst>
                  <a:outerShdw blurRad="38100" dist="38100" dir="2700000" algn="tl">
                    <a:srgbClr val="000000">
                      <a:alpha val="43137"/>
                    </a:srgbClr>
                  </a:outerShdw>
                </a:effectLst>
                <a:latin typeface="Helvetica" pitchFamily="2" charset="0"/>
              </a:rPr>
              <a:t>Design</a:t>
            </a:r>
            <a:r>
              <a:rPr lang="es-ES" b="1" dirty="0" smtClean="0">
                <a:solidFill>
                  <a:srgbClr val="0070C0"/>
                </a:solidFill>
                <a:effectLst>
                  <a:outerShdw blurRad="38100" dist="38100" dir="2700000" algn="tl">
                    <a:srgbClr val="000000">
                      <a:alpha val="43137"/>
                    </a:srgbClr>
                  </a:outerShdw>
                </a:effectLst>
                <a:latin typeface="Helvetica" pitchFamily="2" charset="0"/>
              </a:rPr>
              <a:t> of </a:t>
            </a:r>
            <a:r>
              <a:rPr lang="es-ES" b="1" dirty="0" err="1" smtClean="0">
                <a:solidFill>
                  <a:srgbClr val="0070C0"/>
                </a:solidFill>
                <a:effectLst>
                  <a:outerShdw blurRad="38100" dist="38100" dir="2700000" algn="tl">
                    <a:srgbClr val="000000">
                      <a:alpha val="43137"/>
                    </a:srgbClr>
                  </a:outerShdw>
                </a:effectLst>
                <a:latin typeface="Helvetica" pitchFamily="2" charset="0"/>
              </a:rPr>
              <a:t>food</a:t>
            </a:r>
            <a:r>
              <a:rPr lang="es-ES" b="1" dirty="0" smtClean="0">
                <a:solidFill>
                  <a:srgbClr val="0070C0"/>
                </a:solidFill>
                <a:effectLst>
                  <a:outerShdw blurRad="38100" dist="38100" dir="2700000" algn="tl">
                    <a:srgbClr val="000000">
                      <a:alpha val="43137"/>
                    </a:srgbClr>
                  </a:outerShdw>
                </a:effectLst>
                <a:latin typeface="Helvetica" pitchFamily="2" charset="0"/>
              </a:rPr>
              <a:t> </a:t>
            </a:r>
            <a:r>
              <a:rPr lang="es-ES" b="1" dirty="0" err="1" smtClean="0">
                <a:solidFill>
                  <a:srgbClr val="0070C0"/>
                </a:solidFill>
                <a:effectLst>
                  <a:outerShdw blurRad="38100" dist="38100" dir="2700000" algn="tl">
                    <a:srgbClr val="000000">
                      <a:alpha val="43137"/>
                    </a:srgbClr>
                  </a:outerShdw>
                </a:effectLst>
                <a:latin typeface="Helvetica" pitchFamily="2" charset="0"/>
              </a:rPr>
              <a:t>preservation</a:t>
            </a:r>
            <a:r>
              <a:rPr lang="es-ES" b="1" dirty="0" smtClean="0">
                <a:solidFill>
                  <a:srgbClr val="0070C0"/>
                </a:solidFill>
                <a:effectLst>
                  <a:outerShdw blurRad="38100" dist="38100" dir="2700000" algn="tl">
                    <a:srgbClr val="000000">
                      <a:alpha val="43137"/>
                    </a:srgbClr>
                  </a:outerShdw>
                </a:effectLst>
                <a:latin typeface="Helvetica" pitchFamily="2" charset="0"/>
              </a:rPr>
              <a:t> </a:t>
            </a:r>
            <a:r>
              <a:rPr lang="es-ES" b="1" dirty="0" err="1" smtClean="0">
                <a:solidFill>
                  <a:srgbClr val="0070C0"/>
                </a:solidFill>
                <a:effectLst>
                  <a:outerShdw blurRad="38100" dist="38100" dir="2700000" algn="tl">
                    <a:srgbClr val="000000">
                      <a:alpha val="43137"/>
                    </a:srgbClr>
                  </a:outerShdw>
                </a:effectLst>
                <a:latin typeface="Helvetica" pitchFamily="2" charset="0"/>
              </a:rPr>
              <a:t>techniques</a:t>
            </a:r>
            <a:endParaRPr lang="es-ES" b="1" dirty="0" smtClean="0">
              <a:solidFill>
                <a:srgbClr val="0070C0"/>
              </a:solidFill>
              <a:effectLst>
                <a:outerShdw blurRad="38100" dist="38100" dir="2700000" algn="tl">
                  <a:srgbClr val="000000">
                    <a:alpha val="43137"/>
                  </a:srgbClr>
                </a:outerShdw>
              </a:effectLst>
              <a:latin typeface="Helvetica" pitchFamily="2" charset="0"/>
            </a:endParaRPr>
          </a:p>
          <a:p>
            <a:pPr defTabSz="929305">
              <a:defRPr/>
            </a:pPr>
            <a:endParaRPr lang="es-ES" b="1" dirty="0" smtClean="0">
              <a:solidFill>
                <a:srgbClr val="0070C0"/>
              </a:solidFill>
              <a:effectLst>
                <a:outerShdw blurRad="38100" dist="38100" dir="2700000" algn="tl">
                  <a:srgbClr val="000000">
                    <a:alpha val="43137"/>
                  </a:srgbClr>
                </a:outerShdw>
              </a:effectLst>
              <a:latin typeface="Helvetica" pitchFamily="2" charset="0"/>
            </a:endParaRPr>
          </a:p>
          <a:p>
            <a:endParaRPr lang="es-AR" dirty="0"/>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7</a:t>
            </a:fld>
            <a:endParaRPr lang="es-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n-US" dirty="0" smtClean="0"/>
          </a:p>
          <a:p>
            <a:pPr>
              <a:defRPr/>
            </a:pPr>
            <a:endParaRPr lang="en-US" dirty="0" smtClean="0"/>
          </a:p>
          <a:p>
            <a:pPr>
              <a:defRPr/>
            </a:pPr>
            <a:r>
              <a:rPr lang="en-US" dirty="0" smtClean="0"/>
              <a:t>The application of the combination 10 and 30 min US+PL increased the inactivation obtained by single treatments for both matrixes</a:t>
            </a:r>
          </a:p>
          <a:p>
            <a:pPr>
              <a:defRPr/>
            </a:pPr>
            <a:endParaRPr lang="en-US" dirty="0" smtClean="0"/>
          </a:p>
          <a:p>
            <a:pPr>
              <a:defRPr/>
            </a:pPr>
            <a:r>
              <a:rPr lang="en-US" dirty="0" smtClean="0"/>
              <a:t>The temperature build-up of T</a:t>
            </a:r>
            <a:r>
              <a:rPr lang="en-US" baseline="-25000" dirty="0" smtClean="0"/>
              <a:t>PLi </a:t>
            </a:r>
            <a:r>
              <a:rPr lang="en-US" dirty="0" smtClean="0"/>
              <a:t>44 °C improved the effectiveness of PL treatments </a:t>
            </a:r>
          </a:p>
          <a:p>
            <a:pPr>
              <a:defRPr/>
            </a:pPr>
            <a:endParaRPr lang="en-US" dirty="0" smtClean="0"/>
          </a:p>
          <a:p>
            <a:pPr>
              <a:defRPr/>
            </a:pPr>
            <a:r>
              <a:rPr lang="en-US" dirty="0" smtClean="0"/>
              <a:t>For both matrixes, the combination of 30 min US+PL (T</a:t>
            </a:r>
            <a:r>
              <a:rPr lang="en-US" baseline="-25000" dirty="0" smtClean="0"/>
              <a:t>PLi</a:t>
            </a:r>
            <a:r>
              <a:rPr lang="en-US" dirty="0" smtClean="0"/>
              <a:t>: 44 ± 1 °C) resulted the most effective one in inactivating </a:t>
            </a:r>
            <a:r>
              <a:rPr lang="en-US" i="1" dirty="0" smtClean="0"/>
              <a:t>S. </a:t>
            </a:r>
            <a:r>
              <a:rPr lang="en-US" i="1" dirty="0" err="1" smtClean="0"/>
              <a:t>cerevisiae</a:t>
            </a:r>
            <a:r>
              <a:rPr lang="en-US" dirty="0" smtClean="0"/>
              <a:t>, as 6.4 and 5.8 log reductions were achieved in CAJ and NAJ, respectively</a:t>
            </a:r>
            <a:endParaRPr lang="es-AR" dirty="0"/>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8</a:t>
            </a:fld>
            <a:endParaRPr lang="es-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269434" indent="-269434">
              <a:buBlip>
                <a:blip r:embed="rId3"/>
              </a:buBlip>
            </a:pPr>
            <a:r>
              <a:rPr lang="es-AR" dirty="0" smtClean="0">
                <a:latin typeface="Helvetica" pitchFamily="2" charset="0"/>
                <a:cs typeface="Arial" pitchFamily="34" charset="0"/>
              </a:rPr>
              <a:t>US </a:t>
            </a:r>
            <a:r>
              <a:rPr lang="es-AR" dirty="0" err="1" smtClean="0">
                <a:latin typeface="Helvetica" pitchFamily="2" charset="0"/>
                <a:cs typeface="Arial" pitchFamily="34" charset="0"/>
              </a:rPr>
              <a:t>was</a:t>
            </a:r>
            <a:r>
              <a:rPr lang="es-AR" dirty="0" smtClean="0">
                <a:latin typeface="Helvetica" pitchFamily="2" charset="0"/>
                <a:cs typeface="Arial" pitchFamily="34" charset="0"/>
              </a:rPr>
              <a:t> </a:t>
            </a:r>
            <a:r>
              <a:rPr lang="es-AR" dirty="0" err="1" smtClean="0">
                <a:latin typeface="Helvetica" pitchFamily="2" charset="0"/>
                <a:cs typeface="Arial" pitchFamily="34" charset="0"/>
              </a:rPr>
              <a:t>innefective</a:t>
            </a:r>
            <a:r>
              <a:rPr lang="es-AR" dirty="0" smtClean="0">
                <a:latin typeface="Helvetica" pitchFamily="2" charset="0"/>
                <a:cs typeface="Arial" pitchFamily="34" charset="0"/>
              </a:rPr>
              <a:t> </a:t>
            </a:r>
            <a:r>
              <a:rPr lang="es-AR" dirty="0" err="1" smtClean="0">
                <a:latin typeface="Helvetica" pitchFamily="2" charset="0"/>
                <a:cs typeface="Arial" pitchFamily="34" charset="0"/>
              </a:rPr>
              <a:t>inactivating</a:t>
            </a:r>
            <a:r>
              <a:rPr lang="es-AR" dirty="0" smtClean="0">
                <a:latin typeface="Helvetica" pitchFamily="2" charset="0"/>
                <a:cs typeface="Arial" pitchFamily="34" charset="0"/>
              </a:rPr>
              <a:t> </a:t>
            </a:r>
            <a:r>
              <a:rPr lang="es-AR" i="1" dirty="0" smtClean="0">
                <a:latin typeface="Helvetica" pitchFamily="2" charset="0"/>
                <a:cs typeface="Arial" pitchFamily="34" charset="0"/>
              </a:rPr>
              <a:t>A. </a:t>
            </a:r>
            <a:r>
              <a:rPr lang="es-AR" i="1" dirty="0" err="1" smtClean="0">
                <a:latin typeface="Helvetica" pitchFamily="2" charset="0"/>
                <a:cs typeface="Arial" pitchFamily="34" charset="0"/>
              </a:rPr>
              <a:t>acidoterrestris</a:t>
            </a:r>
            <a:r>
              <a:rPr lang="es-AR" i="1" dirty="0" smtClean="0">
                <a:latin typeface="Helvetica" pitchFamily="2" charset="0"/>
                <a:cs typeface="Arial" pitchFamily="34" charset="0"/>
              </a:rPr>
              <a:t> </a:t>
            </a:r>
            <a:r>
              <a:rPr lang="es-AR" dirty="0" err="1" smtClean="0">
                <a:latin typeface="Helvetica" pitchFamily="2" charset="0"/>
                <a:cs typeface="Arial" pitchFamily="34" charset="0"/>
              </a:rPr>
              <a:t>spores</a:t>
            </a:r>
            <a:r>
              <a:rPr lang="es-AR" dirty="0" smtClean="0">
                <a:latin typeface="Helvetica" pitchFamily="2" charset="0"/>
                <a:cs typeface="Arial" pitchFamily="34" charset="0"/>
              </a:rPr>
              <a:t> </a:t>
            </a:r>
            <a:r>
              <a:rPr lang="es-AR" dirty="0" err="1" smtClean="0">
                <a:latin typeface="Helvetica" pitchFamily="2" charset="0"/>
                <a:cs typeface="Arial" pitchFamily="34" charset="0"/>
              </a:rPr>
              <a:t>for</a:t>
            </a:r>
            <a:r>
              <a:rPr lang="es-AR" dirty="0" smtClean="0">
                <a:latin typeface="Helvetica" pitchFamily="2" charset="0"/>
                <a:cs typeface="Arial" pitchFamily="34" charset="0"/>
              </a:rPr>
              <a:t> </a:t>
            </a:r>
            <a:r>
              <a:rPr lang="es-AR" dirty="0" err="1" smtClean="0">
                <a:latin typeface="Helvetica" pitchFamily="2" charset="0"/>
                <a:cs typeface="Arial" pitchFamily="34" charset="0"/>
              </a:rPr>
              <a:t>all</a:t>
            </a:r>
            <a:r>
              <a:rPr lang="es-AR" dirty="0" smtClean="0">
                <a:latin typeface="Helvetica" pitchFamily="2" charset="0"/>
                <a:cs typeface="Arial" pitchFamily="34" charset="0"/>
              </a:rPr>
              <a:t> </a:t>
            </a:r>
            <a:r>
              <a:rPr lang="es-AR" dirty="0" err="1" smtClean="0">
                <a:latin typeface="Helvetica" pitchFamily="2" charset="0"/>
                <a:cs typeface="Arial" pitchFamily="34" charset="0"/>
              </a:rPr>
              <a:t>assayed</a:t>
            </a:r>
            <a:r>
              <a:rPr lang="es-AR" dirty="0" smtClean="0">
                <a:latin typeface="Helvetica" pitchFamily="2" charset="0"/>
                <a:cs typeface="Arial" pitchFamily="34" charset="0"/>
              </a:rPr>
              <a:t> </a:t>
            </a:r>
            <a:r>
              <a:rPr lang="es-AR" dirty="0" err="1" smtClean="0">
                <a:latin typeface="Helvetica" pitchFamily="2" charset="0"/>
                <a:cs typeface="Arial" pitchFamily="34" charset="0"/>
              </a:rPr>
              <a:t>conditions</a:t>
            </a:r>
            <a:r>
              <a:rPr lang="es-AR" dirty="0" smtClean="0">
                <a:latin typeface="Helvetica" pitchFamily="2" charset="0"/>
                <a:cs typeface="Arial" pitchFamily="34" charset="0"/>
              </a:rPr>
              <a:t> and </a:t>
            </a:r>
            <a:r>
              <a:rPr lang="es-AR" dirty="0" err="1" smtClean="0">
                <a:latin typeface="Helvetica" pitchFamily="2" charset="0"/>
                <a:cs typeface="Arial" pitchFamily="34" charset="0"/>
              </a:rPr>
              <a:t>treatment</a:t>
            </a:r>
            <a:r>
              <a:rPr lang="es-AR" dirty="0" smtClean="0">
                <a:latin typeface="Helvetica" pitchFamily="2" charset="0"/>
                <a:cs typeface="Arial" pitchFamily="34" charset="0"/>
              </a:rPr>
              <a:t> </a:t>
            </a:r>
            <a:r>
              <a:rPr lang="es-AR" dirty="0" err="1" smtClean="0">
                <a:latin typeface="Helvetica" pitchFamily="2" charset="0"/>
                <a:cs typeface="Arial" pitchFamily="34" charset="0"/>
              </a:rPr>
              <a:t>temperatures</a:t>
            </a:r>
            <a:endParaRPr lang="es-AR" dirty="0" smtClean="0">
              <a:latin typeface="Helvetica" pitchFamily="2" charset="0"/>
              <a:cs typeface="Arial" pitchFamily="34" charset="0"/>
            </a:endParaRPr>
          </a:p>
          <a:p>
            <a:pPr marL="269434" indent="-269434">
              <a:buBlip>
                <a:blip r:embed="rId3"/>
              </a:buBlip>
            </a:pPr>
            <a:r>
              <a:rPr lang="en-US" dirty="0" smtClean="0">
                <a:latin typeface="Helvetica" pitchFamily="2" charset="0"/>
                <a:cs typeface="Arial" pitchFamily="34" charset="0"/>
              </a:rPr>
              <a:t>In general, the combination with US treatment did not improve the observed inactivation when single PL treatments were applied</a:t>
            </a:r>
          </a:p>
          <a:p>
            <a:pPr marL="269434" indent="-269434">
              <a:buBlip>
                <a:blip r:embed="rId3"/>
              </a:buBlip>
            </a:pPr>
            <a:r>
              <a:rPr lang="en-US" dirty="0" smtClean="0">
                <a:latin typeface="Helvetica" pitchFamily="2" charset="0"/>
                <a:cs typeface="Arial" pitchFamily="34" charset="0"/>
              </a:rPr>
              <a:t>PL treatments with MT build up significantly improved the observed inactivation</a:t>
            </a:r>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9</a:t>
            </a:fld>
            <a:endParaRPr lang="es-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defTabSz="929305">
              <a:defRPr/>
            </a:pPr>
            <a:endParaRPr lang="es-ES" i="1" dirty="0" smtClean="0">
              <a:latin typeface="Helvetica" pitchFamily="2" charset="0"/>
            </a:endParaRPr>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10</a:t>
            </a:fld>
            <a:endParaRPr lang="es-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a:xfrm>
            <a:off x="813123" y="4366518"/>
            <a:ext cx="5563870" cy="4189095"/>
          </a:xfrm>
        </p:spPr>
        <p:txBody>
          <a:bodyPr>
            <a:normAutofit/>
          </a:bodyPr>
          <a:lstStyle/>
          <a:p>
            <a:r>
              <a:rPr lang="en-US" sz="1600" b="1" dirty="0" smtClean="0"/>
              <a:t>The application of flow </a:t>
            </a:r>
            <a:r>
              <a:rPr lang="en-US" sz="1600" b="1" dirty="0" err="1" smtClean="0"/>
              <a:t>cytometry</a:t>
            </a:r>
            <a:r>
              <a:rPr lang="en-US" sz="1600" b="1" dirty="0" smtClean="0"/>
              <a:t> (FCM) allows exploring changes in the physiological state of microorganisms from analyzing large populations of cells in a very short time </a:t>
            </a:r>
          </a:p>
          <a:p>
            <a:endParaRPr lang="en-US" sz="1600" b="1" dirty="0" smtClean="0"/>
          </a:p>
          <a:p>
            <a:r>
              <a:rPr lang="en-US" sz="1600" b="1" dirty="0" smtClean="0"/>
              <a:t>This goal can be achieved by adding fluorescent dyes, which are targeted on specific cellular structures, physiological status/activity. In this study a double-staining strategy using </a:t>
            </a:r>
            <a:r>
              <a:rPr lang="en-US" sz="1600" b="1" dirty="0" err="1" smtClean="0"/>
              <a:t>fluorescein</a:t>
            </a:r>
            <a:r>
              <a:rPr lang="en-US" sz="1600" b="1" dirty="0" smtClean="0"/>
              <a:t> </a:t>
            </a:r>
            <a:r>
              <a:rPr lang="en-US" sz="1600" b="1" dirty="0" err="1" smtClean="0"/>
              <a:t>diacetate</a:t>
            </a:r>
            <a:r>
              <a:rPr lang="en-US" sz="1600" b="1" dirty="0" smtClean="0"/>
              <a:t> (FDA) and </a:t>
            </a:r>
            <a:r>
              <a:rPr lang="en-US" sz="1600" b="1" dirty="0" err="1" smtClean="0"/>
              <a:t>propidium</a:t>
            </a:r>
            <a:r>
              <a:rPr lang="en-US" sz="1600" b="1" dirty="0" smtClean="0"/>
              <a:t> iodide (PI) was applied.</a:t>
            </a:r>
          </a:p>
          <a:p>
            <a:endParaRPr lang="en-US" sz="1600" b="1" dirty="0" smtClean="0"/>
          </a:p>
          <a:p>
            <a:endParaRPr lang="es-AR" sz="1600" i="1" dirty="0" smtClean="0"/>
          </a:p>
          <a:p>
            <a:endParaRPr lang="es-AR" sz="1600" b="1" dirty="0"/>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11</a:t>
            </a:fld>
            <a:endParaRPr lang="es-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92500" lnSpcReduction="10000"/>
          </a:bodyPr>
          <a:lstStyle/>
          <a:p>
            <a:r>
              <a:rPr lang="en-GB" spc="51" dirty="0" smtClean="0">
                <a:ln w="13500">
                  <a:solidFill>
                    <a:schemeClr val="accent1">
                      <a:shade val="2500"/>
                      <a:alpha val="6500"/>
                    </a:schemeClr>
                  </a:solidFill>
                  <a:prstDash val="solid"/>
                </a:ln>
                <a:solidFill>
                  <a:sysClr val="windowText" lastClr="000000"/>
                </a:solidFill>
                <a:cs typeface="Times New Roman" pitchFamily="18" charset="0"/>
              </a:rPr>
              <a:t>In flow </a:t>
            </a:r>
            <a:r>
              <a:rPr lang="en-GB" spc="51" dirty="0" err="1" smtClean="0">
                <a:ln w="13500">
                  <a:solidFill>
                    <a:schemeClr val="accent1">
                      <a:shade val="2500"/>
                      <a:alpha val="6500"/>
                    </a:schemeClr>
                  </a:solidFill>
                  <a:prstDash val="solid"/>
                </a:ln>
                <a:solidFill>
                  <a:sysClr val="windowText" lastClr="000000"/>
                </a:solidFill>
                <a:cs typeface="Times New Roman" pitchFamily="18" charset="0"/>
              </a:rPr>
              <a:t>cytometry</a:t>
            </a:r>
            <a:r>
              <a:rPr lang="en-GB" spc="51" dirty="0" smtClean="0">
                <a:ln w="13500">
                  <a:solidFill>
                    <a:schemeClr val="accent1">
                      <a:shade val="2500"/>
                      <a:alpha val="6500"/>
                    </a:schemeClr>
                  </a:solidFill>
                  <a:prstDash val="solid"/>
                </a:ln>
                <a:solidFill>
                  <a:sysClr val="windowText" lastClr="000000"/>
                </a:solidFill>
                <a:cs typeface="Times New Roman" pitchFamily="18" charset="0"/>
              </a:rPr>
              <a:t> analysis, cells pass individually through a laser beam and  the scattered light is detected in two planes. </a:t>
            </a:r>
          </a:p>
          <a:p>
            <a:r>
              <a:rPr lang="en-GB" spc="51" dirty="0" smtClean="0">
                <a:ln w="13500">
                  <a:solidFill>
                    <a:schemeClr val="accent1">
                      <a:shade val="2500"/>
                      <a:alpha val="6500"/>
                    </a:schemeClr>
                  </a:solidFill>
                  <a:prstDash val="solid"/>
                </a:ln>
                <a:solidFill>
                  <a:sysClr val="windowText" lastClr="000000"/>
                </a:solidFill>
                <a:cs typeface="Times New Roman" pitchFamily="18" charset="0"/>
              </a:rPr>
              <a:t>Forward scatter light (FSC) is measured in the plane of the beam and gives relative information on cell size. </a:t>
            </a:r>
          </a:p>
          <a:p>
            <a:r>
              <a:rPr lang="en-GB" spc="51" dirty="0" smtClean="0">
                <a:ln w="13500">
                  <a:solidFill>
                    <a:schemeClr val="accent1">
                      <a:shade val="2500"/>
                      <a:alpha val="6500"/>
                    </a:schemeClr>
                  </a:solidFill>
                  <a:prstDash val="solid"/>
                </a:ln>
                <a:solidFill>
                  <a:sysClr val="windowText" lastClr="000000"/>
                </a:solidFill>
                <a:cs typeface="Times New Roman" pitchFamily="18" charset="0"/>
              </a:rPr>
              <a:t>Side scatter light (SSC) is measured at 90º to the beam and can provide information on cell granularity</a:t>
            </a:r>
          </a:p>
          <a:p>
            <a:endParaRPr lang="es-AR" spc="51" dirty="0" smtClean="0">
              <a:ln w="13500">
                <a:solidFill>
                  <a:schemeClr val="accent1">
                    <a:shade val="2500"/>
                    <a:alpha val="6500"/>
                  </a:schemeClr>
                </a:solidFill>
                <a:prstDash val="solid"/>
              </a:ln>
              <a:solidFill>
                <a:sysClr val="windowText" lastClr="000000"/>
              </a:solidFill>
              <a:cs typeface="Times New Roman" pitchFamily="18" charset="0"/>
            </a:endParaRPr>
          </a:p>
          <a:p>
            <a:r>
              <a:rPr lang="en-US" dirty="0" smtClean="0"/>
              <a:t>Dot plots representing forward scatter light (FSC) versus side scatter light (SSC) were obtained during measurements.</a:t>
            </a:r>
          </a:p>
          <a:p>
            <a:endParaRPr lang="en-US" dirty="0" smtClean="0">
              <a:cs typeface="Times New Roman" pitchFamily="18" charset="0"/>
            </a:endParaRPr>
          </a:p>
          <a:p>
            <a:r>
              <a:rPr lang="en-US" b="1" dirty="0" smtClean="0"/>
              <a:t>Untreated </a:t>
            </a:r>
            <a:r>
              <a:rPr lang="en-US" b="1" i="1" dirty="0" smtClean="0"/>
              <a:t>S. </a:t>
            </a:r>
            <a:r>
              <a:rPr lang="en-US" b="1" i="1" dirty="0" err="1" smtClean="0"/>
              <a:t>cerevisiae</a:t>
            </a:r>
            <a:r>
              <a:rPr lang="en-US" b="1" dirty="0" smtClean="0"/>
              <a:t> cells </a:t>
            </a:r>
            <a:r>
              <a:rPr lang="en-US" dirty="0" smtClean="0"/>
              <a:t>(Figure 2i,iia) produced </a:t>
            </a:r>
            <a:r>
              <a:rPr lang="en-US" dirty="0" err="1" smtClean="0"/>
              <a:t>unimodal</a:t>
            </a:r>
            <a:r>
              <a:rPr lang="en-US" dirty="0" smtClean="0"/>
              <a:t> clustering with respect to SSC and FSC, with great heterogeneity with respect to their size and granularity, and extended practically from small to high sizes and </a:t>
            </a:r>
            <a:r>
              <a:rPr lang="en-US" dirty="0" err="1" smtClean="0"/>
              <a:t>granulometries</a:t>
            </a:r>
            <a:r>
              <a:rPr lang="en-US" dirty="0" smtClean="0"/>
              <a:t>, although more concentrated in the range from smaller to intermediate values. This could be attributed, at least partially, to the different orientation of the elongated cells as they travel through the laser beam generating different granularity and size</a:t>
            </a:r>
          </a:p>
          <a:p>
            <a:endParaRPr lang="en-US" dirty="0" smtClean="0">
              <a:cs typeface="Times New Roman" pitchFamily="18" charset="0"/>
            </a:endParaRPr>
          </a:p>
          <a:p>
            <a:r>
              <a:rPr lang="en-US" b="1" dirty="0" smtClean="0"/>
              <a:t>single PL in NAJ </a:t>
            </a:r>
            <a:r>
              <a:rPr lang="en-US" dirty="0" smtClean="0"/>
              <a:t>did not induce any changes in neither granularity nor size to control, </a:t>
            </a:r>
          </a:p>
          <a:p>
            <a:endParaRPr lang="en-US" dirty="0" smtClean="0">
              <a:cs typeface="Times New Roman" pitchFamily="18" charset="0"/>
            </a:endParaRPr>
          </a:p>
          <a:p>
            <a:r>
              <a:rPr lang="en-US" dirty="0" smtClean="0"/>
              <a:t>application of </a:t>
            </a:r>
            <a:r>
              <a:rPr lang="en-US" b="1" dirty="0" smtClean="0"/>
              <a:t>sole or combined US</a:t>
            </a:r>
            <a:r>
              <a:rPr lang="en-US" dirty="0" smtClean="0"/>
              <a:t>, considerably reduced forward values, corresponding to size reduction.</a:t>
            </a:r>
          </a:p>
          <a:p>
            <a:endParaRPr lang="en-US" dirty="0" smtClean="0"/>
          </a:p>
          <a:p>
            <a:r>
              <a:rPr lang="en-US" dirty="0" smtClean="0"/>
              <a:t>As it will be shown in this work, the reduction in cell size and granularity observed by FSC and SSC signals is well  correlated with TEM observations, which demonstrated more rounded shape, and cells that lost partially or totally (i.e. “ghost” cells) their content. </a:t>
            </a:r>
            <a:endParaRPr lang="es-AR" dirty="0" smtClean="0"/>
          </a:p>
          <a:p>
            <a:endParaRPr lang="es-AR" sz="1100" dirty="0" smtClean="0"/>
          </a:p>
          <a:p>
            <a:endParaRPr lang="es-AR" sz="1100" dirty="0">
              <a:cs typeface="Times New Roman" pitchFamily="18" charset="0"/>
            </a:endParaRPr>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12</a:t>
            </a:fld>
            <a:endParaRPr lang="es-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92500" lnSpcReduction="20000"/>
          </a:bodyPr>
          <a:lstStyle/>
          <a:p>
            <a:pPr marL="183925" indent="-183925" algn="just">
              <a:buBlip>
                <a:blip r:embed="rId3"/>
              </a:buBlip>
            </a:pPr>
            <a:r>
              <a:rPr lang="en-US" sz="1400" b="1" dirty="0" smtClean="0"/>
              <a:t>Application of double staining with FDA and PI was used for FCM analysis. FDA is a non-fluorescent precursor that readily diffuses across membranes, and it is used for the evaluation of enzymatic activity and membrane integrity. </a:t>
            </a:r>
          </a:p>
          <a:p>
            <a:pPr marL="183925" indent="-183925" algn="just">
              <a:buBlip>
                <a:blip r:embed="rId3"/>
              </a:buBlip>
            </a:pPr>
            <a:endParaRPr lang="en-US" sz="1400" b="1" dirty="0" smtClean="0"/>
          </a:p>
          <a:p>
            <a:pPr marL="183925" indent="-183925" algn="just">
              <a:buBlip>
                <a:blip r:embed="rId3"/>
              </a:buBlip>
            </a:pPr>
            <a:r>
              <a:rPr lang="en-US" sz="1400" b="1" dirty="0" smtClean="0"/>
              <a:t>In the intracellular compartment of metabolically active cells, FDA undergoes hydrolysis by enzymes with esterase activity into </a:t>
            </a:r>
            <a:r>
              <a:rPr lang="en-US" sz="1400" b="1" dirty="0" err="1" smtClean="0"/>
              <a:t>fluorescein</a:t>
            </a:r>
            <a:r>
              <a:rPr lang="en-US" sz="1400" b="1" dirty="0" smtClean="0"/>
              <a:t> (F), a polar fluorescent green compound that is unable to diffuse out of the cell.</a:t>
            </a:r>
          </a:p>
          <a:p>
            <a:pPr marL="183925" indent="-183925" algn="just">
              <a:buBlip>
                <a:blip r:embed="rId3"/>
              </a:buBlip>
            </a:pPr>
            <a:endParaRPr lang="en-US" sz="1400" b="1" dirty="0" smtClean="0"/>
          </a:p>
          <a:p>
            <a:pPr marL="183925" indent="-183925" algn="just">
              <a:buBlip>
                <a:blip r:embed="rId3"/>
              </a:buBlip>
            </a:pPr>
            <a:r>
              <a:rPr lang="en-US" sz="1400" b="1" dirty="0" smtClean="0"/>
              <a:t>Thus, only cells with intact membranes will remain fluorescent due to the presence of internal F. </a:t>
            </a:r>
          </a:p>
          <a:p>
            <a:pPr marL="183925" indent="-183925" algn="just">
              <a:buBlip>
                <a:blip r:embed="rId3"/>
              </a:buBlip>
            </a:pPr>
            <a:endParaRPr lang="en-US" sz="1400" b="1" dirty="0" smtClean="0"/>
          </a:p>
          <a:p>
            <a:pPr marL="183925" indent="-183925" algn="just">
              <a:buBlip>
                <a:blip r:embed="rId3"/>
              </a:buBlip>
            </a:pPr>
            <a:r>
              <a:rPr lang="en-US" sz="1400" b="1" dirty="0" smtClean="0"/>
              <a:t>In contrast, PI is a nucleotide-binding probe, widely used for the assessment of membrane integrity, supposed to enter only cells with damaged membranes. PI diffuses into the cell and stains the DNA giving red fluorescence</a:t>
            </a:r>
          </a:p>
          <a:p>
            <a:pPr marL="183925" indent="-183925" algn="just">
              <a:buBlip>
                <a:blip r:embed="rId3"/>
              </a:buBlip>
            </a:pPr>
            <a:endParaRPr lang="en-US" sz="1400" b="1" dirty="0" smtClean="0"/>
          </a:p>
          <a:p>
            <a:pPr marL="183925" indent="-183925" algn="just">
              <a:buBlip>
                <a:blip r:embed="rId3"/>
              </a:buBlip>
            </a:pPr>
            <a:r>
              <a:rPr lang="en-US" sz="1400" dirty="0" smtClean="0"/>
              <a:t>Scatter and fluorescence signals of individual cells passing through the laser zone were collected as logarithmic signals. Green fluorescence of cells stained with FDA was collected in the FL1 channel (525 ± 15 nm), </a:t>
            </a:r>
          </a:p>
          <a:p>
            <a:pPr marL="183925" indent="-183925" algn="just">
              <a:buBlip>
                <a:blip r:embed="rId3"/>
              </a:buBlip>
            </a:pPr>
            <a:endParaRPr lang="en-US" sz="1400" dirty="0" smtClean="0"/>
          </a:p>
          <a:p>
            <a:pPr marL="183925" indent="-183925" algn="just">
              <a:buBlip>
                <a:blip r:embed="rId3"/>
              </a:buBlip>
            </a:pPr>
            <a:r>
              <a:rPr lang="en-US" sz="1400" dirty="0" smtClean="0"/>
              <a:t> red fluorescence of cells labeled with PI was collected in the FL2 Channel for (620 ± 15 nm). </a:t>
            </a:r>
          </a:p>
          <a:p>
            <a:pPr marL="183925" indent="-183925" algn="just">
              <a:buBlip>
                <a:blip r:embed="rId3"/>
              </a:buBlip>
            </a:pPr>
            <a:endParaRPr lang="es-AR" dirty="0"/>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13</a:t>
            </a:fld>
            <a:endParaRPr lang="es-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Dot plot analysis of FL1 vs. FL2 was applied to determine the fluorescence properties of the population.</a:t>
            </a:r>
          </a:p>
          <a:p>
            <a:endParaRPr lang="en-US" dirty="0" smtClean="0"/>
          </a:p>
          <a:p>
            <a:r>
              <a:rPr lang="en-US" dirty="0" smtClean="0"/>
              <a:t> This plot describes the gate designation of stained cells.</a:t>
            </a:r>
          </a:p>
          <a:p>
            <a:endParaRPr lang="en-US" dirty="0" smtClean="0"/>
          </a:p>
          <a:p>
            <a:r>
              <a:rPr lang="en-US" dirty="0" smtClean="0"/>
              <a:t>It</a:t>
            </a:r>
            <a:r>
              <a:rPr lang="es-ES" dirty="0" smtClean="0"/>
              <a:t> </a:t>
            </a:r>
            <a:r>
              <a:rPr lang="en-US" dirty="0" smtClean="0"/>
              <a:t>shows dual-parameter density plots of the green fluorescence (y-axis) and the red fluorescence (x-axis), monitoring the ability of </a:t>
            </a:r>
            <a:r>
              <a:rPr lang="en-US" i="1" dirty="0" smtClean="0"/>
              <a:t>S. </a:t>
            </a:r>
            <a:r>
              <a:rPr lang="en-US" i="1" dirty="0" err="1" smtClean="0"/>
              <a:t>cerevisiae</a:t>
            </a:r>
            <a:r>
              <a:rPr lang="en-US" i="1" dirty="0" smtClean="0"/>
              <a:t> </a:t>
            </a:r>
            <a:r>
              <a:rPr lang="en-US" dirty="0" smtClean="0"/>
              <a:t>cells in CAJ and NAJ to accumulate and retain F as an indicator of membrane integrity and enzyme activity, and uptake of PI to assess membrane damage. The percentage of microbial populations which falls in each quadrant can be found in the four edges of each plot</a:t>
            </a:r>
            <a:endParaRPr lang="es-AR" dirty="0" smtClean="0"/>
          </a:p>
          <a:p>
            <a:r>
              <a:rPr lang="es-ES" dirty="0" smtClean="0"/>
              <a:t> </a:t>
            </a:r>
            <a:endParaRPr lang="es-AR" dirty="0" smtClean="0"/>
          </a:p>
          <a:p>
            <a:endParaRPr lang="es-AR" dirty="0"/>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14</a:t>
            </a:fld>
            <a:endParaRPr lang="es-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85000" lnSpcReduction="20000"/>
          </a:bodyPr>
          <a:lstStyle/>
          <a:p>
            <a:pPr algn="just" defTabSz="5097701">
              <a:buFont typeface="Wingdings" pitchFamily="2" charset="2"/>
              <a:buChar char="§"/>
              <a:defRPr/>
            </a:pPr>
            <a:endParaRPr lang="es-AR" b="1" dirty="0" smtClean="0"/>
          </a:p>
          <a:p>
            <a:pPr algn="just" defTabSz="5097701">
              <a:buFont typeface="Wingdings" pitchFamily="2" charset="2"/>
              <a:buChar char="§"/>
              <a:defRPr/>
            </a:pPr>
            <a:r>
              <a:rPr lang="en-US" sz="1300" dirty="0" smtClean="0">
                <a:latin typeface="Arial" pitchFamily="34" charset="0"/>
                <a:cs typeface="Arial" pitchFamily="34" charset="0"/>
              </a:rPr>
              <a:t>Temperature increased the shift of cells  from quadrant 1 (F+PI</a:t>
            </a:r>
            <a:r>
              <a:rPr lang="en-US" sz="1300" baseline="30000" dirty="0" smtClean="0">
                <a:latin typeface="Arial" pitchFamily="34" charset="0"/>
                <a:cs typeface="Arial" pitchFamily="34" charset="0"/>
              </a:rPr>
              <a:t>-</a:t>
            </a:r>
            <a:r>
              <a:rPr lang="en-US" sz="1300" dirty="0" smtClean="0">
                <a:latin typeface="Arial" pitchFamily="34" charset="0"/>
                <a:cs typeface="Arial" pitchFamily="34" charset="0"/>
              </a:rPr>
              <a:t>) to 4 (F-PI</a:t>
            </a:r>
            <a:r>
              <a:rPr lang="en-US" sz="1300" baseline="30000" dirty="0" smtClean="0">
                <a:latin typeface="Arial" pitchFamily="34" charset="0"/>
                <a:cs typeface="Arial" pitchFamily="34" charset="0"/>
              </a:rPr>
              <a:t>+</a:t>
            </a:r>
            <a:r>
              <a:rPr lang="en-US" sz="1300" dirty="0" smtClean="0">
                <a:latin typeface="Arial" pitchFamily="34" charset="0"/>
                <a:cs typeface="Arial" pitchFamily="34" charset="0"/>
              </a:rPr>
              <a:t>) at 10 min US at both matrixes, as a higher proportion of cells was found in this quadrant when the </a:t>
            </a:r>
            <a:r>
              <a:rPr lang="en-US" sz="1300" dirty="0" err="1" smtClean="0">
                <a:latin typeface="Arial" pitchFamily="34" charset="0"/>
                <a:cs typeface="Arial" pitchFamily="34" charset="0"/>
              </a:rPr>
              <a:t>sonication</a:t>
            </a:r>
            <a:r>
              <a:rPr lang="en-US" sz="1300" dirty="0" smtClean="0">
                <a:latin typeface="Arial" pitchFamily="34" charset="0"/>
                <a:cs typeface="Arial" pitchFamily="34" charset="0"/>
              </a:rPr>
              <a:t> temperature or the T</a:t>
            </a:r>
            <a:r>
              <a:rPr lang="en-US" sz="1300" baseline="-25000" dirty="0" smtClean="0">
                <a:latin typeface="Arial" pitchFamily="34" charset="0"/>
                <a:cs typeface="Arial" pitchFamily="34" charset="0"/>
              </a:rPr>
              <a:t>PLi</a:t>
            </a:r>
            <a:r>
              <a:rPr lang="en-US" sz="1300" dirty="0" smtClean="0">
                <a:latin typeface="Arial" pitchFamily="34" charset="0"/>
                <a:cs typeface="Arial" pitchFamily="34" charset="0"/>
              </a:rPr>
              <a:t> was 44 °C.</a:t>
            </a:r>
          </a:p>
          <a:p>
            <a:pPr algn="just" defTabSz="5097701">
              <a:buFont typeface="Wingdings" pitchFamily="2" charset="2"/>
              <a:buChar char="§"/>
              <a:defRPr/>
            </a:pPr>
            <a:endParaRPr lang="en-US" sz="1300" dirty="0" smtClean="0">
              <a:latin typeface="Arial" pitchFamily="34" charset="0"/>
              <a:cs typeface="Arial" pitchFamily="34" charset="0"/>
            </a:endParaRPr>
          </a:p>
          <a:p>
            <a:pPr algn="just" defTabSz="5097701">
              <a:buFont typeface="Wingdings" pitchFamily="2" charset="2"/>
              <a:buChar char="§"/>
              <a:defRPr/>
            </a:pPr>
            <a:r>
              <a:rPr lang="en-US" sz="1300" dirty="0" smtClean="0">
                <a:latin typeface="Arial" pitchFamily="34" charset="0"/>
                <a:cs typeface="Arial" pitchFamily="34" charset="0"/>
              </a:rPr>
              <a:t>After 10 US+60 PL, 30 US and 30 US+60 PL, cells were labeled as F-PI+ On the other hand, 10 US produced a less pronounced shift of cells</a:t>
            </a:r>
          </a:p>
          <a:p>
            <a:pPr algn="just" defTabSz="5097701">
              <a:buFont typeface="Wingdings" pitchFamily="2" charset="2"/>
              <a:buChar char="§"/>
              <a:defRPr/>
            </a:pPr>
            <a:r>
              <a:rPr lang="en-US" sz="1300" dirty="0" smtClean="0">
                <a:latin typeface="Arial" pitchFamily="34" charset="0"/>
                <a:cs typeface="Arial" pitchFamily="34" charset="0"/>
              </a:rPr>
              <a:t>A great proportion of double-stained cells (F</a:t>
            </a:r>
            <a:r>
              <a:rPr lang="en-US" sz="1300" baseline="30000" dirty="0" smtClean="0">
                <a:latin typeface="Arial" pitchFamily="34" charset="0"/>
                <a:cs typeface="Arial" pitchFamily="34" charset="0"/>
              </a:rPr>
              <a:t>+</a:t>
            </a:r>
            <a:r>
              <a:rPr lang="en-US" sz="1300" dirty="0" smtClean="0">
                <a:latin typeface="Arial" pitchFamily="34" charset="0"/>
                <a:cs typeface="Arial" pitchFamily="34" charset="0"/>
              </a:rPr>
              <a:t>PI</a:t>
            </a:r>
            <a:r>
              <a:rPr lang="en-US" sz="1300" baseline="30000" dirty="0" smtClean="0">
                <a:latin typeface="Arial" pitchFamily="34" charset="0"/>
                <a:cs typeface="Arial" pitchFamily="34" charset="0"/>
              </a:rPr>
              <a:t>+</a:t>
            </a:r>
            <a:r>
              <a:rPr lang="en-US" sz="1300" dirty="0" smtClean="0">
                <a:latin typeface="Arial" pitchFamily="34" charset="0"/>
                <a:cs typeface="Arial" pitchFamily="34" charset="0"/>
              </a:rPr>
              <a:t>) were detected when 60PL was applied, being this fraction more important in NAJ, where ~26 % cells were found. This indicates that </a:t>
            </a:r>
            <a:r>
              <a:rPr lang="en-US" sz="1300" dirty="0" err="1" smtClean="0">
                <a:latin typeface="Arial" pitchFamily="34" charset="0"/>
                <a:cs typeface="Arial" pitchFamily="34" charset="0"/>
              </a:rPr>
              <a:t>cytoplasmic</a:t>
            </a:r>
            <a:r>
              <a:rPr lang="en-US" sz="1300" dirty="0" smtClean="0">
                <a:latin typeface="Arial" pitchFamily="34" charset="0"/>
                <a:cs typeface="Arial" pitchFamily="34" charset="0"/>
              </a:rPr>
              <a:t> membrane integrity was being affected while cells were capable or retaining esterase activity. The presence of this subpopulation could seriously affect shelf life in PL treated foods since cells are metabolically active but they cannot be detected by conventional cultivation assays</a:t>
            </a:r>
          </a:p>
          <a:p>
            <a:pPr algn="just" defTabSz="5097701">
              <a:buFont typeface="Wingdings" pitchFamily="2" charset="2"/>
              <a:buChar char="§"/>
              <a:defRPr/>
            </a:pPr>
            <a:endParaRPr lang="en-US" sz="1300" dirty="0" smtClean="0">
              <a:latin typeface="Arial" pitchFamily="34" charset="0"/>
              <a:cs typeface="Arial" pitchFamily="34" charset="0"/>
            </a:endParaRPr>
          </a:p>
          <a:p>
            <a:pPr algn="just" defTabSz="5097701">
              <a:buFont typeface="Wingdings" pitchFamily="2" charset="2"/>
              <a:buChar char="§"/>
              <a:defRPr/>
            </a:pPr>
            <a:r>
              <a:rPr lang="en-US" sz="1300" dirty="0" smtClean="0">
                <a:latin typeface="Arial" pitchFamily="34" charset="0"/>
                <a:cs typeface="Arial" pitchFamily="34" charset="0"/>
              </a:rPr>
              <a:t>In concordance with the inactivation rate observed in Figure2, after 60PL at both temperature profiles (LT and  MT) only ~35 % of cells were F</a:t>
            </a:r>
            <a:r>
              <a:rPr lang="en-US" sz="1300" baseline="30000" dirty="0" smtClean="0">
                <a:latin typeface="Arial" pitchFamily="34" charset="0"/>
                <a:cs typeface="Arial" pitchFamily="34" charset="0"/>
              </a:rPr>
              <a:t>-</a:t>
            </a:r>
            <a:r>
              <a:rPr lang="en-US" sz="1300" dirty="0" smtClean="0">
                <a:latin typeface="Arial" pitchFamily="34" charset="0"/>
                <a:cs typeface="Arial" pitchFamily="34" charset="0"/>
              </a:rPr>
              <a:t>PI</a:t>
            </a:r>
            <a:r>
              <a:rPr lang="en-US" sz="1300" baseline="30000" dirty="0" smtClean="0">
                <a:latin typeface="Arial" pitchFamily="34" charset="0"/>
                <a:cs typeface="Arial" pitchFamily="34" charset="0"/>
              </a:rPr>
              <a:t>+ </a:t>
            </a:r>
            <a:r>
              <a:rPr lang="en-US" sz="1300" dirty="0" smtClean="0">
                <a:latin typeface="Arial" pitchFamily="34" charset="0"/>
                <a:cs typeface="Arial" pitchFamily="34" charset="0"/>
              </a:rPr>
              <a:t>in NAJ , while ~90 % of cells were observed in the same quadrant for CAJ.</a:t>
            </a:r>
          </a:p>
          <a:p>
            <a:pPr algn="just" defTabSz="5097701">
              <a:buFont typeface="Wingdings" pitchFamily="2" charset="2"/>
              <a:buChar char="§"/>
              <a:defRPr/>
            </a:pPr>
            <a:endParaRPr lang="en-US" sz="1300" dirty="0" smtClean="0">
              <a:latin typeface="Arial" pitchFamily="34" charset="0"/>
              <a:cs typeface="Arial" pitchFamily="34" charset="0"/>
            </a:endParaRPr>
          </a:p>
          <a:p>
            <a:endParaRPr lang="en-US" sz="1300" b="1" dirty="0" smtClean="0">
              <a:latin typeface="Arial" pitchFamily="34" charset="0"/>
              <a:cs typeface="Arial" pitchFamily="34" charset="0"/>
            </a:endParaRPr>
          </a:p>
          <a:p>
            <a:r>
              <a:rPr lang="en-US" sz="1300" b="1" dirty="0" smtClean="0">
                <a:latin typeface="Arial" pitchFamily="34" charset="0"/>
                <a:cs typeface="Arial" pitchFamily="34" charset="0"/>
              </a:rPr>
              <a:t>30US+PL  and  30 US</a:t>
            </a:r>
          </a:p>
          <a:p>
            <a:r>
              <a:rPr lang="en-US" sz="1300" dirty="0" smtClean="0">
                <a:latin typeface="Arial" pitchFamily="34" charset="0"/>
                <a:cs typeface="Arial" pitchFamily="34" charset="0"/>
              </a:rPr>
              <a:t>No differences in the percentages of F-PI+ subpopulation were observed for despite observed differences in the inactivation degree.</a:t>
            </a:r>
          </a:p>
          <a:p>
            <a:r>
              <a:rPr lang="en-US" sz="1300" dirty="0" smtClean="0">
                <a:latin typeface="Arial" pitchFamily="34" charset="0"/>
                <a:cs typeface="Arial" pitchFamily="34" charset="0"/>
              </a:rPr>
              <a:t>Cell sorting of fractions in gate 4 showed that cells could not be able to recover in 30US+PL but  1 x 102 CFU/</a:t>
            </a:r>
            <a:r>
              <a:rPr lang="en-US" sz="1300" dirty="0" err="1" smtClean="0">
                <a:latin typeface="Arial" pitchFamily="34" charset="0"/>
                <a:cs typeface="Arial" pitchFamily="34" charset="0"/>
              </a:rPr>
              <a:t>mL</a:t>
            </a:r>
            <a:r>
              <a:rPr lang="en-US" sz="1300" dirty="0" smtClean="0">
                <a:latin typeface="Arial" pitchFamily="34" charset="0"/>
                <a:cs typeface="Arial" pitchFamily="34" charset="0"/>
              </a:rPr>
              <a:t> were recovered in 30US system at TUS  44 °C. This suggests that membrane </a:t>
            </a:r>
            <a:r>
              <a:rPr lang="en-US" sz="1300" dirty="0" err="1" smtClean="0">
                <a:latin typeface="Arial" pitchFamily="34" charset="0"/>
                <a:cs typeface="Arial" pitchFamily="34" charset="0"/>
              </a:rPr>
              <a:t>permeabilization</a:t>
            </a:r>
            <a:r>
              <a:rPr lang="en-US" sz="1300" dirty="0" smtClean="0">
                <a:latin typeface="Arial" pitchFamily="34" charset="0"/>
                <a:cs typeface="Arial" pitchFamily="34" charset="0"/>
              </a:rPr>
              <a:t> occurred, but would not the only responsible for yeast inactivation. </a:t>
            </a:r>
          </a:p>
          <a:p>
            <a:endParaRPr lang="en-US" sz="1300" dirty="0" smtClean="0">
              <a:latin typeface="Arial" pitchFamily="34" charset="0"/>
              <a:cs typeface="Arial" pitchFamily="34" charset="0"/>
            </a:endParaRPr>
          </a:p>
          <a:p>
            <a:r>
              <a:rPr lang="en-US" sz="1600" dirty="0" smtClean="0">
                <a:latin typeface="Arial" pitchFamily="34" charset="0"/>
                <a:cs typeface="Arial" pitchFamily="34" charset="0"/>
              </a:rPr>
              <a:t>possible reversible </a:t>
            </a:r>
            <a:r>
              <a:rPr lang="en-US" sz="1600" dirty="0" err="1" smtClean="0">
                <a:latin typeface="Arial" pitchFamily="34" charset="0"/>
                <a:cs typeface="Arial" pitchFamily="34" charset="0"/>
              </a:rPr>
              <a:t>permeabilization</a:t>
            </a:r>
            <a:r>
              <a:rPr lang="en-US" sz="1600" dirty="0" smtClean="0">
                <a:latin typeface="Arial" pitchFamily="34" charset="0"/>
                <a:cs typeface="Arial" pitchFamily="34" charset="0"/>
              </a:rPr>
              <a:t>, which would not be revealed by the PI uptake ???</a:t>
            </a:r>
            <a:endParaRPr lang="en-US" sz="2400" dirty="0" smtClean="0">
              <a:latin typeface="Arial" pitchFamily="34" charset="0"/>
              <a:cs typeface="Arial" pitchFamily="34" charset="0"/>
            </a:endParaRPr>
          </a:p>
          <a:p>
            <a:endParaRPr lang="en-US" sz="1300" dirty="0" smtClean="0">
              <a:latin typeface="Arial" pitchFamily="34" charset="0"/>
              <a:cs typeface="Arial" pitchFamily="34" charset="0"/>
            </a:endParaRPr>
          </a:p>
          <a:p>
            <a:endParaRPr lang="es-AR" sz="1300" dirty="0" smtClean="0">
              <a:latin typeface="Arial" pitchFamily="34" charset="0"/>
              <a:cs typeface="Arial" pitchFamily="34" charset="0"/>
            </a:endParaRPr>
          </a:p>
          <a:p>
            <a:endParaRPr lang="en-US" sz="1300" dirty="0" smtClean="0">
              <a:latin typeface="Arial" pitchFamily="34" charset="0"/>
              <a:cs typeface="Arial" pitchFamily="34" charset="0"/>
            </a:endParaRPr>
          </a:p>
          <a:p>
            <a:pPr algn="just" defTabSz="5097701">
              <a:defRPr/>
            </a:pPr>
            <a:endParaRPr lang="en-US" dirty="0" smtClean="0"/>
          </a:p>
          <a:p>
            <a:pPr algn="just" defTabSz="5097701">
              <a:defRPr/>
            </a:pPr>
            <a:endParaRPr lang="en-US" dirty="0" smtClean="0"/>
          </a:p>
          <a:p>
            <a:pPr algn="just" defTabSz="5097701">
              <a:defRPr/>
            </a:pPr>
            <a:endParaRPr lang="en-US" dirty="0" smtClean="0"/>
          </a:p>
          <a:p>
            <a:endParaRPr lang="es-AR" dirty="0"/>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15</a:t>
            </a:fld>
            <a:endParaRPr lang="es-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4" name="3 Marcador de número de diapositiva"/>
          <p:cNvSpPr>
            <a:spLocks noGrp="1"/>
          </p:cNvSpPr>
          <p:nvPr>
            <p:ph type="sldNum" sz="quarter" idx="10"/>
          </p:nvPr>
        </p:nvSpPr>
        <p:spPr/>
        <p:txBody>
          <a:bodyPr/>
          <a:lstStyle/>
          <a:p>
            <a:fld id="{5B0B6032-0A23-4249-991C-3F829F871EFB}" type="slidenum">
              <a:rPr lang="es-AR" smtClean="0"/>
              <a:pPr/>
              <a:t>16</a:t>
            </a:fld>
            <a:endParaRPr lang="es-AR"/>
          </a:p>
        </p:txBody>
      </p:sp>
      <p:sp>
        <p:nvSpPr>
          <p:cNvPr id="5" name="7 Rectángulo"/>
          <p:cNvSpPr>
            <a:spLocks noGrp="1" noChangeArrowheads="1"/>
          </p:cNvSpPr>
          <p:nvPr>
            <p:ph type="body" idx="1"/>
          </p:nvPr>
        </p:nvSpPr>
        <p:spPr bwMode="auto">
          <a:xfrm>
            <a:off x="695484" y="4421823"/>
            <a:ext cx="5563870" cy="3325491"/>
          </a:xfrm>
          <a:prstGeom prst="rect">
            <a:avLst/>
          </a:prstGeom>
          <a:noFill/>
          <a:ln w="9525">
            <a:noFill/>
            <a:miter lim="800000"/>
            <a:headEnd/>
            <a:tailEnd/>
          </a:ln>
        </p:spPr>
        <p:txBody>
          <a:bodyPr>
            <a:spAutoFit/>
          </a:bodyPr>
          <a:lstStyle/>
          <a:p>
            <a:pPr marL="183925" indent="-183925">
              <a:spcBef>
                <a:spcPct val="50000"/>
              </a:spcBef>
              <a:buBlip>
                <a:blip r:embed="rId3"/>
              </a:buBlip>
              <a:defRPr/>
            </a:pPr>
            <a:r>
              <a:rPr lang="en-US" sz="1400" b="1" dirty="0" smtClean="0"/>
              <a:t>To analyze the relationship between the decrease in viable population determined by plate count method and the membrane </a:t>
            </a:r>
            <a:r>
              <a:rPr lang="en-US" sz="1400" b="1" dirty="0" err="1" smtClean="0"/>
              <a:t>permeabilization</a:t>
            </a:r>
            <a:r>
              <a:rPr lang="en-US" sz="1400" b="1" dirty="0" smtClean="0"/>
              <a:t> of</a:t>
            </a:r>
            <a:r>
              <a:rPr lang="en-US" sz="1400" b="1" i="1" dirty="0" smtClean="0"/>
              <a:t> S</a:t>
            </a:r>
            <a:r>
              <a:rPr lang="en-US" sz="1400" b="1" dirty="0" smtClean="0"/>
              <a:t>. </a:t>
            </a:r>
            <a:r>
              <a:rPr lang="en-US" sz="1400" b="1" i="1" dirty="0" err="1" smtClean="0"/>
              <a:t>cerevisiae</a:t>
            </a:r>
            <a:r>
              <a:rPr lang="en-US" sz="1400" b="1" dirty="0" smtClean="0"/>
              <a:t>, the increase of cells taking PI (</a:t>
            </a:r>
            <a:r>
              <a:rPr lang="en-US" sz="1400" b="1" dirty="0" err="1" smtClean="0"/>
              <a:t>permeabilized</a:t>
            </a:r>
            <a:r>
              <a:rPr lang="en-US" sz="1400" b="1" dirty="0" smtClean="0"/>
              <a:t> cells) was plotted against the increase of nonviable cells (Figure )a s a mode of example I am displaying the results for CAJ but we obtained the same trend for both type of juices</a:t>
            </a:r>
          </a:p>
          <a:p>
            <a:pPr marL="183925" indent="-183925">
              <a:spcBef>
                <a:spcPct val="50000"/>
              </a:spcBef>
              <a:buBlip>
                <a:blip r:embed="rId3"/>
              </a:buBlip>
              <a:defRPr/>
            </a:pPr>
            <a:r>
              <a:rPr lang="en-US" sz="1400" b="1" dirty="0" smtClean="0"/>
              <a:t>we obtained a higher number of inactivated cells in relation to the </a:t>
            </a:r>
            <a:r>
              <a:rPr lang="en-US" sz="1400" b="1" dirty="0" err="1" smtClean="0"/>
              <a:t>permeabilized</a:t>
            </a:r>
            <a:r>
              <a:rPr lang="en-US" sz="1400" b="1" dirty="0" smtClean="0"/>
              <a:t> cells.</a:t>
            </a:r>
            <a:r>
              <a:rPr lang="en-US" sz="1400" dirty="0" smtClean="0"/>
              <a:t> For example, 6.4log reductions were obtained after 30 US+PL treatment in CAJ, respectively, but only 1.8 log of </a:t>
            </a:r>
            <a:r>
              <a:rPr lang="en-US" sz="1400" dirty="0" err="1" smtClean="0"/>
              <a:t>permeabilized</a:t>
            </a:r>
            <a:r>
              <a:rPr lang="en-US" sz="1400" dirty="0" smtClean="0"/>
              <a:t> cells were detected. </a:t>
            </a:r>
          </a:p>
          <a:p>
            <a:pPr marL="183925" indent="-183925">
              <a:spcBef>
                <a:spcPct val="50000"/>
              </a:spcBef>
              <a:buBlip>
                <a:blip r:embed="rId3"/>
              </a:buBlip>
              <a:defRPr/>
            </a:pPr>
            <a:r>
              <a:rPr lang="en-US" sz="1400" b="1" dirty="0" smtClean="0"/>
              <a:t>PL</a:t>
            </a:r>
            <a:r>
              <a:rPr lang="en-US" sz="1400" dirty="0" smtClean="0"/>
              <a:t> More cells were determined as nonviable than cells with compromised membrane. For example, apple juice treated with 71.6 J/cm</a:t>
            </a:r>
            <a:r>
              <a:rPr lang="en-US" sz="1400" baseline="30000" dirty="0" smtClean="0"/>
              <a:t>2</a:t>
            </a:r>
            <a:r>
              <a:rPr lang="en-US" sz="1400" dirty="0" smtClean="0"/>
              <a:t> -PL resulted in 4 log reductions of </a:t>
            </a:r>
            <a:r>
              <a:rPr lang="en-US" sz="1400" i="1" dirty="0" smtClean="0"/>
              <a:t>S. </a:t>
            </a:r>
            <a:r>
              <a:rPr lang="en-US" sz="1400" i="1" dirty="0" err="1" smtClean="0"/>
              <a:t>cerevisiae</a:t>
            </a:r>
            <a:r>
              <a:rPr lang="en-US" sz="1400" i="1" dirty="0" smtClean="0"/>
              <a:t> </a:t>
            </a:r>
            <a:r>
              <a:rPr lang="en-US" sz="1400" dirty="0" smtClean="0"/>
              <a:t>viability, but only 0.8 log reduction of membrane integrity. </a:t>
            </a:r>
            <a:endParaRPr lang="es-ES" sz="1800" dirty="0">
              <a:solidFill>
                <a:schemeClr val="tx1">
                  <a:lumMod val="50000"/>
                  <a:lumOff val="50000"/>
                </a:schemeClr>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defTabSz="929305">
              <a:defRPr/>
            </a:pPr>
            <a:endParaRPr lang="es-ES" i="1" dirty="0" smtClean="0">
              <a:latin typeface="Helvetica" pitchFamily="2" charset="0"/>
            </a:endParaRPr>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17</a:t>
            </a:fld>
            <a:endParaRPr lang="es-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4" name="3 Marcador de número de diapositiva"/>
          <p:cNvSpPr>
            <a:spLocks noGrp="1"/>
          </p:cNvSpPr>
          <p:nvPr>
            <p:ph type="sldNum" sz="quarter" idx="10"/>
          </p:nvPr>
        </p:nvSpPr>
        <p:spPr/>
        <p:txBody>
          <a:bodyPr/>
          <a:lstStyle/>
          <a:p>
            <a:fld id="{5B0B6032-0A23-4249-991C-3F829F871EFB}" type="slidenum">
              <a:rPr lang="es-AR" smtClean="0"/>
              <a:pPr/>
              <a:t>18</a:t>
            </a:fld>
            <a:endParaRPr lang="es-AR"/>
          </a:p>
        </p:txBody>
      </p:sp>
      <p:sp>
        <p:nvSpPr>
          <p:cNvPr id="5" name="4 Marcador de notas"/>
          <p:cNvSpPr txBox="1">
            <a:spLocks noGrp="1"/>
          </p:cNvSpPr>
          <p:nvPr>
            <p:ph type="body" idx="1"/>
          </p:nvPr>
        </p:nvSpPr>
        <p:spPr>
          <a:xfrm>
            <a:off x="702477" y="4361318"/>
            <a:ext cx="5563870" cy="4825338"/>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marL="183925" indent="-183925" algn="just" defTabSz="5097701">
              <a:buBlip>
                <a:blip r:embed="rId3"/>
              </a:buBlip>
              <a:defRPr/>
            </a:pPr>
            <a:r>
              <a:rPr lang="en-US" sz="1600" b="1" dirty="0" smtClean="0"/>
              <a:t>TEM images revealed other structural changes that along with membrane </a:t>
            </a:r>
            <a:r>
              <a:rPr lang="en-US" sz="1600" b="1" dirty="0" err="1" smtClean="0"/>
              <a:t>permeabilization</a:t>
            </a:r>
            <a:r>
              <a:rPr lang="en-US" sz="1600" b="1" dirty="0" smtClean="0"/>
              <a:t> which might have caused yeast inactivation</a:t>
            </a:r>
            <a:r>
              <a:rPr lang="en-US" sz="1100" dirty="0" smtClean="0"/>
              <a:t>.</a:t>
            </a:r>
          </a:p>
          <a:p>
            <a:pPr marL="183925" indent="-183925" algn="just" defTabSz="5097701">
              <a:defRPr/>
            </a:pPr>
            <a:endParaRPr lang="es-AR" sz="1100" dirty="0" smtClean="0"/>
          </a:p>
          <a:p>
            <a:pPr marL="183925" indent="-183925" algn="just" defTabSz="5097701">
              <a:buBlip>
                <a:blip r:embed="rId3"/>
              </a:buBlip>
              <a:defRPr/>
            </a:pPr>
            <a:r>
              <a:rPr lang="en-US" sz="1100" dirty="0" smtClean="0">
                <a:latin typeface="Century Schoolbook" pitchFamily="18" charset="0"/>
              </a:rPr>
              <a:t>After confirming single and combined treatments effects we examined the structural  changes in cells of S. </a:t>
            </a:r>
            <a:r>
              <a:rPr lang="en-US" sz="1100" dirty="0" err="1" smtClean="0">
                <a:latin typeface="Century Schoolbook" pitchFamily="18" charset="0"/>
              </a:rPr>
              <a:t>cere</a:t>
            </a:r>
            <a:r>
              <a:rPr lang="en-US" sz="1100" dirty="0" smtClean="0">
                <a:latin typeface="Century Schoolbook" pitchFamily="18" charset="0"/>
              </a:rPr>
              <a:t> and spores of A. acid . After treatments significant changes were observed</a:t>
            </a:r>
          </a:p>
          <a:p>
            <a:pPr marL="183925" indent="-183925" algn="just" defTabSz="5097701">
              <a:buBlip>
                <a:blip r:embed="rId3"/>
              </a:buBlip>
              <a:defRPr/>
            </a:pPr>
            <a:r>
              <a:rPr lang="en-US" sz="1100" dirty="0" smtClean="0">
                <a:latin typeface="Century Schoolbook" pitchFamily="18" charset="0"/>
              </a:rPr>
              <a:t>Intact yeast cells showed well defined organelles and membranes (a-c). </a:t>
            </a:r>
          </a:p>
          <a:p>
            <a:pPr marL="183925" indent="-183925" algn="just" defTabSz="5097701">
              <a:buBlip>
                <a:blip r:embed="rId3"/>
              </a:buBlip>
              <a:defRPr/>
            </a:pPr>
            <a:r>
              <a:rPr lang="en-US" sz="1100" dirty="0" smtClean="0">
                <a:latin typeface="Century Schoolbook" pitchFamily="18" charset="0"/>
              </a:rPr>
              <a:t>10US treated cells showed presence of vacuoles (</a:t>
            </a:r>
            <a:r>
              <a:rPr lang="en-US" sz="1100" dirty="0" err="1" smtClean="0">
                <a:latin typeface="Century Schoolbook" pitchFamily="18" charset="0"/>
              </a:rPr>
              <a:t>d,e</a:t>
            </a:r>
            <a:r>
              <a:rPr lang="en-US" sz="1100" dirty="0" smtClean="0">
                <a:latin typeface="Century Schoolbook" pitchFamily="18" charset="0"/>
              </a:rPr>
              <a:t>); broken cell wall with partial release of cellular content (e) </a:t>
            </a:r>
            <a:r>
              <a:rPr lang="en-US" sz="1100" dirty="0" smtClean="0">
                <a:solidFill>
                  <a:schemeClr val="tx1"/>
                </a:solidFill>
                <a:latin typeface="Century Schoolbook" pitchFamily="18" charset="0"/>
              </a:rPr>
              <a:t>and </a:t>
            </a:r>
            <a:r>
              <a:rPr lang="es-AR" sz="1100" dirty="0" err="1" smtClean="0">
                <a:solidFill>
                  <a:schemeClr val="tx1"/>
                </a:solidFill>
                <a:latin typeface="Century Schoolbook" pitchFamily="18" charset="0"/>
              </a:rPr>
              <a:t>disorganized</a:t>
            </a:r>
            <a:r>
              <a:rPr lang="es-AR" sz="1100" dirty="0" smtClean="0">
                <a:solidFill>
                  <a:schemeClr val="tx1"/>
                </a:solidFill>
                <a:latin typeface="Century Schoolbook" pitchFamily="18" charset="0"/>
              </a:rPr>
              <a:t>  </a:t>
            </a:r>
            <a:r>
              <a:rPr lang="es-AR" sz="1100" dirty="0" err="1" smtClean="0">
                <a:solidFill>
                  <a:schemeClr val="tx1"/>
                </a:solidFill>
                <a:latin typeface="Century Schoolbook" pitchFamily="18" charset="0"/>
              </a:rPr>
              <a:t>inner</a:t>
            </a:r>
            <a:r>
              <a:rPr lang="es-AR" sz="1100" dirty="0" smtClean="0">
                <a:solidFill>
                  <a:schemeClr val="tx1"/>
                </a:solidFill>
                <a:latin typeface="Century Schoolbook" pitchFamily="18" charset="0"/>
              </a:rPr>
              <a:t> </a:t>
            </a:r>
            <a:r>
              <a:rPr lang="es-AR" sz="1100" dirty="0" err="1" smtClean="0">
                <a:solidFill>
                  <a:schemeClr val="tx1"/>
                </a:solidFill>
                <a:latin typeface="Century Schoolbook" pitchFamily="18" charset="0"/>
              </a:rPr>
              <a:t>structure</a:t>
            </a:r>
            <a:r>
              <a:rPr lang="es-AR" sz="1100" dirty="0" smtClean="0">
                <a:solidFill>
                  <a:schemeClr val="tx1"/>
                </a:solidFill>
                <a:latin typeface="Century Schoolbook" pitchFamily="18" charset="0"/>
              </a:rPr>
              <a:t>,   </a:t>
            </a:r>
            <a:r>
              <a:rPr lang="es-AR" sz="1100" dirty="0" err="1" smtClean="0">
                <a:solidFill>
                  <a:schemeClr val="tx1"/>
                </a:solidFill>
                <a:latin typeface="Century Schoolbook" pitchFamily="18" charset="0"/>
              </a:rPr>
              <a:t>but</a:t>
            </a:r>
            <a:r>
              <a:rPr lang="es-AR" sz="1100" dirty="0" smtClean="0">
                <a:solidFill>
                  <a:schemeClr val="tx1"/>
                </a:solidFill>
                <a:latin typeface="Century Schoolbook" pitchFamily="18" charset="0"/>
              </a:rPr>
              <a:t> </a:t>
            </a:r>
            <a:r>
              <a:rPr lang="en-US" sz="1100" dirty="0" smtClean="0">
                <a:solidFill>
                  <a:schemeClr val="tx1"/>
                </a:solidFill>
                <a:latin typeface="Century Schoolbook" pitchFamily="18" charset="0"/>
              </a:rPr>
              <a:t>cell wall not broken (f)</a:t>
            </a:r>
            <a:r>
              <a:rPr lang="es-AR" sz="1100" dirty="0" smtClean="0">
                <a:solidFill>
                  <a:schemeClr val="tx1"/>
                </a:solidFill>
                <a:latin typeface="Century Schoolbook" pitchFamily="18" charset="0"/>
              </a:rPr>
              <a:t> </a:t>
            </a:r>
            <a:r>
              <a:rPr lang="en-US" sz="1100" dirty="0" smtClean="0">
                <a:solidFill>
                  <a:schemeClr val="tx1"/>
                </a:solidFill>
                <a:latin typeface="Century Schoolbook" pitchFamily="18" charset="0"/>
              </a:rPr>
              <a:t>.</a:t>
            </a:r>
            <a:r>
              <a:rPr lang="es-AR" sz="1100" dirty="0" smtClean="0">
                <a:solidFill>
                  <a:schemeClr val="tx1"/>
                </a:solidFill>
                <a:latin typeface="Century Schoolbook" pitchFamily="18" charset="0"/>
              </a:rPr>
              <a:t> </a:t>
            </a:r>
          </a:p>
          <a:p>
            <a:pPr marL="183925" indent="-183925" algn="just" defTabSz="5097701">
              <a:buBlip>
                <a:blip r:embed="rId3"/>
              </a:buBlip>
              <a:defRPr/>
            </a:pPr>
            <a:r>
              <a:rPr lang="en-US" sz="1100" dirty="0" smtClean="0">
                <a:latin typeface="Century Schoolbook" pitchFamily="18" charset="0"/>
              </a:rPr>
              <a:t>60 PL treated cells looked more rounded  with unnatural shape (g-</a:t>
            </a:r>
            <a:r>
              <a:rPr lang="en-US" sz="1100" dirty="0" err="1" smtClean="0">
                <a:latin typeface="Century Schoolbook" pitchFamily="18" charset="0"/>
              </a:rPr>
              <a:t>i</a:t>
            </a:r>
            <a:r>
              <a:rPr lang="en-US" sz="1100" dirty="0" smtClean="0">
                <a:latin typeface="Century Schoolbook" pitchFamily="18" charset="0"/>
              </a:rPr>
              <a:t>), with less electronic density</a:t>
            </a:r>
            <a:r>
              <a:rPr lang="en-US" sz="1100" dirty="0" smtClean="0">
                <a:solidFill>
                  <a:srgbClr val="FF0000"/>
                </a:solidFill>
                <a:latin typeface="Century Schoolbook" pitchFamily="18" charset="0"/>
              </a:rPr>
              <a:t>. </a:t>
            </a:r>
            <a:r>
              <a:rPr lang="en-US" sz="1100" dirty="0" smtClean="0">
                <a:latin typeface="Century Schoolbook" pitchFamily="18" charset="0"/>
              </a:rPr>
              <a:t>Inner content looked coagulated (</a:t>
            </a:r>
            <a:r>
              <a:rPr lang="en-US" sz="1100" dirty="0" err="1" smtClean="0">
                <a:latin typeface="Century Schoolbook" pitchFamily="18" charset="0"/>
              </a:rPr>
              <a:t>h,i</a:t>
            </a:r>
            <a:r>
              <a:rPr lang="en-US" sz="1100" dirty="0" smtClean="0">
                <a:latin typeface="Century Schoolbook" pitchFamily="18" charset="0"/>
              </a:rPr>
              <a:t>),  extremely vacuolated (g) and coarse (g-</a:t>
            </a:r>
            <a:r>
              <a:rPr lang="en-US" sz="1100" dirty="0" err="1" smtClean="0">
                <a:latin typeface="Century Schoolbook" pitchFamily="18" charset="0"/>
              </a:rPr>
              <a:t>i</a:t>
            </a:r>
            <a:r>
              <a:rPr lang="en-US" sz="1100" dirty="0" smtClean="0">
                <a:latin typeface="Century Schoolbook" pitchFamily="18" charset="0"/>
              </a:rPr>
              <a:t>).</a:t>
            </a:r>
          </a:p>
          <a:p>
            <a:pPr marL="183925" indent="-183925" algn="just" defTabSz="5097701">
              <a:buBlip>
                <a:blip r:embed="rId3"/>
              </a:buBlip>
              <a:defRPr/>
            </a:pPr>
            <a:r>
              <a:rPr lang="en-US" sz="1100" dirty="0" smtClean="0">
                <a:latin typeface="Century Schoolbook" pitchFamily="18" charset="0"/>
              </a:rPr>
              <a:t>Combined US + PL  treated cells looked deeply damaged with disruption of organelles and  generalized rupture of membranes, without any possibility of distinguishing any </a:t>
            </a:r>
            <a:r>
              <a:rPr lang="en-US" sz="1100" dirty="0" smtClean="0">
                <a:solidFill>
                  <a:schemeClr val="tx1"/>
                </a:solidFill>
                <a:latin typeface="Century Schoolbook" pitchFamily="18" charset="0"/>
              </a:rPr>
              <a:t>cell inner structure(j-l</a:t>
            </a:r>
            <a:r>
              <a:rPr lang="en-US" sz="1100" dirty="0" smtClean="0">
                <a:latin typeface="Century Schoolbook" pitchFamily="18" charset="0"/>
              </a:rPr>
              <a:t>); presence of some </a:t>
            </a:r>
            <a:r>
              <a:rPr lang="en-US" sz="1100" dirty="0" err="1" smtClean="0">
                <a:latin typeface="Century Schoolbook" pitchFamily="18" charset="0"/>
              </a:rPr>
              <a:t>subcellular</a:t>
            </a:r>
            <a:r>
              <a:rPr lang="en-US" sz="1100" dirty="0" smtClean="0">
                <a:latin typeface="Century Schoolbook" pitchFamily="18" charset="0"/>
              </a:rPr>
              <a:t> fragments out of the cell</a:t>
            </a:r>
            <a:r>
              <a:rPr lang="es-AR" sz="1100" dirty="0" smtClean="0">
                <a:latin typeface="Century Schoolbook" pitchFamily="18" charset="0"/>
              </a:rPr>
              <a:t> (j); </a:t>
            </a:r>
            <a:r>
              <a:rPr lang="en-US" sz="1100" dirty="0" smtClean="0">
                <a:latin typeface="Century Schoolbook" pitchFamily="18" charset="0"/>
              </a:rPr>
              <a:t>swollen damaged cell </a:t>
            </a:r>
            <a:r>
              <a:rPr lang="en-US" sz="1100" dirty="0" smtClean="0">
                <a:solidFill>
                  <a:schemeClr val="tx1"/>
                </a:solidFill>
                <a:latin typeface="Century Schoolbook" pitchFamily="18" charset="0"/>
              </a:rPr>
              <a:t>wall (j),  vacuoles and shrinkage of </a:t>
            </a:r>
            <a:r>
              <a:rPr lang="en-US" sz="1100" dirty="0" err="1" smtClean="0">
                <a:solidFill>
                  <a:schemeClr val="tx1"/>
                </a:solidFill>
                <a:latin typeface="Century Schoolbook" pitchFamily="18" charset="0"/>
              </a:rPr>
              <a:t>cytoplasmic</a:t>
            </a:r>
            <a:r>
              <a:rPr lang="en-US" sz="1100" dirty="0" smtClean="0">
                <a:solidFill>
                  <a:schemeClr val="tx1"/>
                </a:solidFill>
                <a:latin typeface="Century Schoolbook" pitchFamily="18" charset="0"/>
              </a:rPr>
              <a:t> material from cell wall (</a:t>
            </a:r>
            <a:r>
              <a:rPr lang="en-US" sz="1100" dirty="0" err="1" smtClean="0">
                <a:solidFill>
                  <a:schemeClr val="tx1"/>
                </a:solidFill>
                <a:latin typeface="Century Schoolbook" pitchFamily="18" charset="0"/>
              </a:rPr>
              <a:t>k,l</a:t>
            </a:r>
            <a:r>
              <a:rPr lang="en-US" sz="1100" dirty="0" smtClean="0">
                <a:solidFill>
                  <a:schemeClr val="tx1"/>
                </a:solidFill>
                <a:latin typeface="Century Schoolbook" pitchFamily="18" charset="0"/>
              </a:rPr>
              <a:t>), rupture of cell wall </a:t>
            </a:r>
            <a:r>
              <a:rPr lang="en-US" sz="1100" dirty="0" smtClean="0">
                <a:latin typeface="Century Schoolbook" pitchFamily="18" charset="0"/>
              </a:rPr>
              <a:t>and release of inner content (</a:t>
            </a:r>
            <a:r>
              <a:rPr lang="en-US" sz="1100" dirty="0" err="1" smtClean="0">
                <a:latin typeface="Century Schoolbook" pitchFamily="18" charset="0"/>
              </a:rPr>
              <a:t>k,l</a:t>
            </a:r>
            <a:r>
              <a:rPr lang="en-US" sz="1100" dirty="0" smtClean="0">
                <a:latin typeface="Century Schoolbook" pitchFamily="18" charset="0"/>
              </a:rPr>
              <a:t>) </a:t>
            </a:r>
          </a:p>
          <a:p>
            <a:pPr marL="183925" indent="-183925" algn="just" defTabSz="5097701">
              <a:buBlip>
                <a:blip r:embed="rId3"/>
              </a:buBlip>
              <a:defRPr/>
            </a:pPr>
            <a:endParaRPr lang="en-US" sz="800" dirty="0" smtClean="0">
              <a:latin typeface="Century Schoolbook" pitchFamily="18" charset="0"/>
            </a:endParaRPr>
          </a:p>
          <a:p>
            <a:pPr algn="ctr" defTabSz="898651">
              <a:defRPr/>
            </a:pPr>
            <a:r>
              <a:rPr lang="es-AR" sz="800" b="1" dirty="0" smtClean="0">
                <a:ln w="12700">
                  <a:solidFill>
                    <a:schemeClr val="tx2">
                      <a:satMod val="155000"/>
                    </a:schemeClr>
                  </a:solidFill>
                  <a:prstDash val="solid"/>
                </a:ln>
                <a:solidFill>
                  <a:srgbClr val="7030A0"/>
                </a:solidFill>
                <a:effectLst>
                  <a:outerShdw blurRad="38100" dist="38100" dir="2700000" algn="tl">
                    <a:srgbClr val="000000">
                      <a:alpha val="43137"/>
                    </a:srgbClr>
                  </a:outerShdw>
                </a:effectLst>
              </a:rPr>
              <a:t>TRANSMISSION ELECTRON MICROSCOPY</a:t>
            </a:r>
          </a:p>
          <a:p>
            <a:r>
              <a:rPr lang="en-US" sz="800" dirty="0" smtClean="0"/>
              <a:t>One </a:t>
            </a:r>
            <a:r>
              <a:rPr lang="en-US" sz="800" dirty="0" err="1" smtClean="0"/>
              <a:t>mL</a:t>
            </a:r>
            <a:r>
              <a:rPr lang="en-US" sz="800" dirty="0" smtClean="0"/>
              <a:t> of CAJ (pH 3.5) inoculated with </a:t>
            </a:r>
            <a:r>
              <a:rPr lang="en-US" sz="800" i="1" dirty="0" smtClean="0"/>
              <a:t>S. </a:t>
            </a:r>
            <a:r>
              <a:rPr lang="en-US" sz="800" i="1" dirty="0" err="1" smtClean="0"/>
              <a:t>cerevisiae</a:t>
            </a:r>
            <a:r>
              <a:rPr lang="en-US" sz="800" i="1" dirty="0" smtClean="0"/>
              <a:t> </a:t>
            </a:r>
            <a:r>
              <a:rPr lang="en-US" sz="800" dirty="0" smtClean="0"/>
              <a:t>and exposed to US;  PL  or US+PL treatments was  centrifuged at 11,180×g for 5 minutes and the supernatant was discarded. The yeast cells were </a:t>
            </a:r>
            <a:r>
              <a:rPr lang="en-US" sz="800" dirty="0" err="1" smtClean="0"/>
              <a:t>resuspended</a:t>
            </a:r>
            <a:r>
              <a:rPr lang="en-US" sz="800" dirty="0" smtClean="0"/>
              <a:t> in 2 </a:t>
            </a:r>
            <a:r>
              <a:rPr lang="en-US" sz="800" dirty="0" err="1" smtClean="0"/>
              <a:t>mL</a:t>
            </a:r>
            <a:r>
              <a:rPr lang="en-US" sz="800" dirty="0" smtClean="0"/>
              <a:t> of </a:t>
            </a:r>
            <a:r>
              <a:rPr lang="en-US" sz="800" dirty="0" err="1" smtClean="0"/>
              <a:t>glutaraldehyde</a:t>
            </a:r>
            <a:r>
              <a:rPr lang="en-US" sz="800" dirty="0" smtClean="0"/>
              <a:t> (0.025 % </a:t>
            </a:r>
            <a:r>
              <a:rPr lang="en-US" sz="800" baseline="30000" dirty="0" smtClean="0"/>
              <a:t>P</a:t>
            </a:r>
            <a:r>
              <a:rPr lang="en-US" sz="800" dirty="0" smtClean="0"/>
              <a:t>/</a:t>
            </a:r>
            <a:r>
              <a:rPr lang="en-US" sz="800" baseline="-25000" dirty="0" smtClean="0"/>
              <a:t>V</a:t>
            </a:r>
            <a:r>
              <a:rPr lang="en-US" sz="800" dirty="0" smtClean="0"/>
              <a:t>) in 0.1 M phosphate buffer (pH 7.1) and post-fixed with KMnO4 (0.02 % </a:t>
            </a:r>
            <a:r>
              <a:rPr lang="en-US" sz="800" baseline="30000" dirty="0" smtClean="0"/>
              <a:t>P</a:t>
            </a:r>
            <a:r>
              <a:rPr lang="en-US" sz="800" dirty="0" smtClean="0"/>
              <a:t>/</a:t>
            </a:r>
            <a:r>
              <a:rPr lang="en-US" sz="800" baseline="-25000" dirty="0" smtClean="0"/>
              <a:t>V</a:t>
            </a:r>
            <a:r>
              <a:rPr lang="en-US" sz="800" dirty="0" smtClean="0"/>
              <a:t>) in 0.1 M phosphate buffer for 17 h at 4 °C, washed well with distilled water, dehydrated with alcohol series, and embedded in </a:t>
            </a:r>
            <a:r>
              <a:rPr lang="en-US" sz="800" dirty="0" err="1" smtClean="0"/>
              <a:t>Epon</a:t>
            </a:r>
            <a:r>
              <a:rPr lang="en-US" sz="800" dirty="0" smtClean="0"/>
              <a:t> 812 </a:t>
            </a:r>
            <a:r>
              <a:rPr lang="it-IT" sz="800" dirty="0" smtClean="0"/>
              <a:t>during 48 h (Bolondi et al., 1995)</a:t>
            </a:r>
            <a:r>
              <a:rPr lang="en-US" sz="800" dirty="0" smtClean="0"/>
              <a:t>. Ultrathin sections were stained with </a:t>
            </a:r>
            <a:r>
              <a:rPr lang="en-US" sz="800" dirty="0" err="1" smtClean="0"/>
              <a:t>uranyl</a:t>
            </a:r>
            <a:r>
              <a:rPr lang="en-US" sz="800" dirty="0" smtClean="0"/>
              <a:t> acetate and lead citrate and examined with a microscope TEM Philips EM 301 .</a:t>
            </a:r>
          </a:p>
          <a:p>
            <a:pPr marL="183925" indent="-183925" algn="just" defTabSz="5097701">
              <a:buBlip>
                <a:blip r:embed="rId3"/>
              </a:buBlip>
              <a:defRPr/>
            </a:pPr>
            <a:endParaRPr lang="es-AR" sz="1100" dirty="0">
              <a:latin typeface="Century Schoolbook"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4" name="3 Marcador de número de diapositiva"/>
          <p:cNvSpPr>
            <a:spLocks noGrp="1"/>
          </p:cNvSpPr>
          <p:nvPr>
            <p:ph type="sldNum" sz="quarter" idx="10"/>
          </p:nvPr>
        </p:nvSpPr>
        <p:spPr/>
        <p:txBody>
          <a:bodyPr/>
          <a:lstStyle/>
          <a:p>
            <a:fld id="{5B0B6032-0A23-4249-991C-3F829F871EFB}" type="slidenum">
              <a:rPr lang="es-AR" smtClean="0"/>
              <a:pPr/>
              <a:t>19</a:t>
            </a:fld>
            <a:endParaRPr lang="es-AR"/>
          </a:p>
        </p:txBody>
      </p:sp>
      <p:sp>
        <p:nvSpPr>
          <p:cNvPr id="5" name="4 Marcador de notas"/>
          <p:cNvSpPr txBox="1">
            <a:spLocks noGrp="1"/>
          </p:cNvSpPr>
          <p:nvPr>
            <p:ph type="body" idx="1"/>
          </p:nvPr>
        </p:nvSpPr>
        <p:spPr>
          <a:xfrm>
            <a:off x="695484" y="4421823"/>
            <a:ext cx="5563870" cy="1817335"/>
          </a:xfrm>
          <a:prstGeom prst="rect">
            <a:avLst/>
          </a:prstGeom>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marL="183925" indent="-183925" algn="just" defTabSz="5097701">
              <a:buBlip>
                <a:blip r:embed="rId3"/>
              </a:buBlip>
              <a:defRPr/>
            </a:pPr>
            <a:r>
              <a:rPr lang="es-AR" sz="1100" dirty="0" smtClean="0">
                <a:latin typeface="Century Schoolbook" pitchFamily="18" charset="0"/>
              </a:rPr>
              <a:t> </a:t>
            </a:r>
            <a:r>
              <a:rPr lang="es-AR" sz="1100" dirty="0" err="1" smtClean="0">
                <a:latin typeface="Century Schoolbook" pitchFamily="18" charset="0"/>
              </a:rPr>
              <a:t>The</a:t>
            </a:r>
            <a:r>
              <a:rPr lang="es-AR" sz="1100" dirty="0" smtClean="0">
                <a:latin typeface="Century Schoolbook" pitchFamily="18" charset="0"/>
              </a:rPr>
              <a:t> </a:t>
            </a:r>
            <a:r>
              <a:rPr lang="es-AR" sz="1100" dirty="0" err="1" smtClean="0">
                <a:latin typeface="Century Schoolbook" pitchFamily="18" charset="0"/>
              </a:rPr>
              <a:t>structure</a:t>
            </a:r>
            <a:r>
              <a:rPr lang="es-AR" sz="1100" dirty="0" smtClean="0">
                <a:latin typeface="Century Schoolbook" pitchFamily="18" charset="0"/>
              </a:rPr>
              <a:t> of a </a:t>
            </a:r>
            <a:r>
              <a:rPr lang="es-AR" sz="1100" dirty="0" err="1" smtClean="0">
                <a:latin typeface="Century Schoolbook" pitchFamily="18" charset="0"/>
              </a:rPr>
              <a:t>an</a:t>
            </a:r>
            <a:r>
              <a:rPr lang="es-AR" sz="1100" dirty="0" smtClean="0">
                <a:latin typeface="Century Schoolbook" pitchFamily="18" charset="0"/>
              </a:rPr>
              <a:t> </a:t>
            </a:r>
            <a:r>
              <a:rPr lang="es-AR" sz="1100" dirty="0" err="1" smtClean="0">
                <a:latin typeface="Century Schoolbook" pitchFamily="18" charset="0"/>
              </a:rPr>
              <a:t>intact</a:t>
            </a:r>
            <a:r>
              <a:rPr lang="es-AR" sz="1100" dirty="0" smtClean="0">
                <a:latin typeface="Century Schoolbook" pitchFamily="18" charset="0"/>
              </a:rPr>
              <a:t> </a:t>
            </a:r>
            <a:r>
              <a:rPr lang="es-AR" sz="1100" dirty="0" err="1" smtClean="0">
                <a:latin typeface="Century Schoolbook" pitchFamily="18" charset="0"/>
              </a:rPr>
              <a:t>endospore</a:t>
            </a:r>
            <a:r>
              <a:rPr lang="es-AR" sz="1100" dirty="0" smtClean="0">
                <a:latin typeface="Century Schoolbook" pitchFamily="18" charset="0"/>
              </a:rPr>
              <a:t> as </a:t>
            </a:r>
            <a:r>
              <a:rPr lang="es-AR" sz="1100" dirty="0" err="1" smtClean="0">
                <a:latin typeface="Century Schoolbook" pitchFamily="18" charset="0"/>
              </a:rPr>
              <a:t>seen</a:t>
            </a:r>
            <a:r>
              <a:rPr lang="es-AR" sz="1100" dirty="0" smtClean="0">
                <a:latin typeface="Century Schoolbook" pitchFamily="18" charset="0"/>
              </a:rPr>
              <a:t> </a:t>
            </a:r>
            <a:r>
              <a:rPr lang="es-AR" sz="1100" dirty="0" err="1" smtClean="0">
                <a:latin typeface="Century Schoolbook" pitchFamily="18" charset="0"/>
              </a:rPr>
              <a:t>with</a:t>
            </a:r>
            <a:r>
              <a:rPr lang="es-AR" sz="1100" dirty="0" smtClean="0">
                <a:latin typeface="Century Schoolbook" pitchFamily="18" charset="0"/>
              </a:rPr>
              <a:t> </a:t>
            </a:r>
            <a:r>
              <a:rPr lang="es-AR" sz="1100" dirty="0" err="1" smtClean="0">
                <a:latin typeface="Century Schoolbook" pitchFamily="18" charset="0"/>
              </a:rPr>
              <a:t>electron</a:t>
            </a:r>
            <a:r>
              <a:rPr lang="es-AR" sz="1100" dirty="0" smtClean="0">
                <a:latin typeface="Century Schoolbook" pitchFamily="18" charset="0"/>
              </a:rPr>
              <a:t> </a:t>
            </a:r>
            <a:r>
              <a:rPr lang="es-AR" sz="1100" dirty="0" err="1" smtClean="0">
                <a:latin typeface="Century Schoolbook" pitchFamily="18" charset="0"/>
              </a:rPr>
              <a:t>microscope</a:t>
            </a:r>
            <a:r>
              <a:rPr lang="es-AR" sz="1100" dirty="0" smtClean="0">
                <a:latin typeface="Century Schoolbook" pitchFamily="18" charset="0"/>
              </a:rPr>
              <a:t> </a:t>
            </a:r>
            <a:r>
              <a:rPr lang="es-AR" sz="1100" dirty="0" err="1" smtClean="0">
                <a:latin typeface="Century Schoolbook" pitchFamily="18" charset="0"/>
              </a:rPr>
              <a:t>differs</a:t>
            </a:r>
            <a:r>
              <a:rPr lang="es-AR" sz="1100" dirty="0" smtClean="0">
                <a:latin typeface="Century Schoolbook" pitchFamily="18" charset="0"/>
              </a:rPr>
              <a:t> </a:t>
            </a:r>
            <a:r>
              <a:rPr lang="es-AR" sz="1100" dirty="0" err="1" smtClean="0">
                <a:latin typeface="Century Schoolbook" pitchFamily="18" charset="0"/>
              </a:rPr>
              <a:t>from</a:t>
            </a:r>
            <a:r>
              <a:rPr lang="es-AR" sz="1100" dirty="0" smtClean="0">
                <a:latin typeface="Century Schoolbook" pitchFamily="18" charset="0"/>
              </a:rPr>
              <a:t>  </a:t>
            </a:r>
            <a:r>
              <a:rPr lang="es-AR" sz="1100" dirty="0" err="1" smtClean="0">
                <a:latin typeface="Century Schoolbook" pitchFamily="18" charset="0"/>
              </a:rPr>
              <a:t>that</a:t>
            </a:r>
            <a:r>
              <a:rPr lang="es-AR" sz="1100" dirty="0" smtClean="0">
                <a:latin typeface="Century Schoolbook" pitchFamily="18" charset="0"/>
              </a:rPr>
              <a:t> of  </a:t>
            </a:r>
            <a:r>
              <a:rPr lang="es-AR" sz="1100" dirty="0" err="1" smtClean="0">
                <a:latin typeface="Century Schoolbook" pitchFamily="18" charset="0"/>
              </a:rPr>
              <a:t>the</a:t>
            </a:r>
            <a:r>
              <a:rPr lang="es-AR" sz="1100" dirty="0" smtClean="0">
                <a:latin typeface="Century Schoolbook" pitchFamily="18" charset="0"/>
              </a:rPr>
              <a:t> </a:t>
            </a:r>
            <a:r>
              <a:rPr lang="es-AR" sz="1100" dirty="0" err="1" smtClean="0">
                <a:latin typeface="Century Schoolbook" pitchFamily="18" charset="0"/>
              </a:rPr>
              <a:t>vegetative</a:t>
            </a:r>
            <a:r>
              <a:rPr lang="es-AR" sz="1100" dirty="0" smtClean="0">
                <a:latin typeface="Century Schoolbook" pitchFamily="18" charset="0"/>
              </a:rPr>
              <a:t> </a:t>
            </a:r>
            <a:r>
              <a:rPr lang="es-AR" sz="1100" dirty="0" err="1" smtClean="0">
                <a:latin typeface="Century Schoolbook" pitchFamily="18" charset="0"/>
              </a:rPr>
              <a:t>cell</a:t>
            </a:r>
            <a:r>
              <a:rPr lang="es-AR" sz="1100" dirty="0" smtClean="0">
                <a:latin typeface="Century Schoolbook" pitchFamily="18" charset="0"/>
              </a:rPr>
              <a:t>. In particular </a:t>
            </a:r>
            <a:r>
              <a:rPr lang="es-AR" sz="1100" dirty="0" err="1" smtClean="0">
                <a:latin typeface="Century Schoolbook" pitchFamily="18" charset="0"/>
              </a:rPr>
              <a:t>it</a:t>
            </a:r>
            <a:r>
              <a:rPr lang="es-AR" sz="1100" dirty="0" smtClean="0">
                <a:latin typeface="Century Schoolbook" pitchFamily="18" charset="0"/>
              </a:rPr>
              <a:t> </a:t>
            </a:r>
            <a:r>
              <a:rPr lang="es-AR" sz="1100" dirty="0" err="1" smtClean="0">
                <a:latin typeface="Century Schoolbook" pitchFamily="18" charset="0"/>
              </a:rPr>
              <a:t>is</a:t>
            </a:r>
            <a:r>
              <a:rPr lang="es-AR" sz="1100" dirty="0" smtClean="0">
                <a:latin typeface="Century Schoolbook" pitchFamily="18" charset="0"/>
              </a:rPr>
              <a:t> more </a:t>
            </a:r>
            <a:r>
              <a:rPr lang="es-AR" sz="1100" dirty="0" err="1" smtClean="0">
                <a:latin typeface="Century Schoolbook" pitchFamily="18" charset="0"/>
              </a:rPr>
              <a:t>complex</a:t>
            </a:r>
            <a:r>
              <a:rPr lang="es-AR" sz="1100" dirty="0" smtClean="0">
                <a:latin typeface="Century Schoolbook" pitchFamily="18" charset="0"/>
              </a:rPr>
              <a:t> in </a:t>
            </a:r>
            <a:r>
              <a:rPr lang="es-AR" sz="1100" dirty="0" err="1" smtClean="0">
                <a:latin typeface="Century Schoolbook" pitchFamily="18" charset="0"/>
              </a:rPr>
              <a:t>that</a:t>
            </a:r>
            <a:r>
              <a:rPr lang="es-AR" sz="1100" dirty="0" smtClean="0">
                <a:latin typeface="Century Schoolbook" pitchFamily="18" charset="0"/>
              </a:rPr>
              <a:t> as </a:t>
            </a:r>
            <a:r>
              <a:rPr lang="es-AR" sz="1100" dirty="0" err="1" smtClean="0">
                <a:latin typeface="Century Schoolbook" pitchFamily="18" charset="0"/>
              </a:rPr>
              <a:t>it</a:t>
            </a:r>
            <a:r>
              <a:rPr lang="es-AR" sz="1100" dirty="0" smtClean="0">
                <a:latin typeface="Century Schoolbook" pitchFamily="18" charset="0"/>
              </a:rPr>
              <a:t> has </a:t>
            </a:r>
            <a:r>
              <a:rPr lang="es-AR" sz="1100" dirty="0" err="1" smtClean="0">
                <a:latin typeface="Century Schoolbook" pitchFamily="18" charset="0"/>
              </a:rPr>
              <a:t>many</a:t>
            </a:r>
            <a:r>
              <a:rPr lang="es-AR" sz="1100" dirty="0" smtClean="0">
                <a:latin typeface="Century Schoolbook" pitchFamily="18" charset="0"/>
              </a:rPr>
              <a:t> </a:t>
            </a:r>
            <a:r>
              <a:rPr lang="es-AR" sz="1100" dirty="0" err="1" smtClean="0">
                <a:latin typeface="Century Schoolbook" pitchFamily="18" charset="0"/>
              </a:rPr>
              <a:t>layers</a:t>
            </a:r>
            <a:r>
              <a:rPr lang="es-AR" sz="1100" dirty="0" smtClean="0">
                <a:latin typeface="Century Schoolbook" pitchFamily="18" charset="0"/>
              </a:rPr>
              <a:t> </a:t>
            </a:r>
            <a:r>
              <a:rPr lang="es-AR" sz="1100" dirty="0" err="1" smtClean="0">
                <a:latin typeface="Century Schoolbook" pitchFamily="18" charset="0"/>
              </a:rPr>
              <a:t>that</a:t>
            </a:r>
            <a:r>
              <a:rPr lang="es-AR" sz="1100" dirty="0" smtClean="0">
                <a:latin typeface="Century Schoolbook" pitchFamily="18" charset="0"/>
              </a:rPr>
              <a:t> are </a:t>
            </a:r>
            <a:r>
              <a:rPr lang="es-AR" sz="1100" dirty="0" err="1" smtClean="0">
                <a:latin typeface="Century Schoolbook" pitchFamily="18" charset="0"/>
              </a:rPr>
              <a:t>absent</a:t>
            </a:r>
            <a:r>
              <a:rPr lang="es-AR" sz="1100" dirty="0" smtClean="0">
                <a:latin typeface="Century Schoolbook" pitchFamily="18" charset="0"/>
              </a:rPr>
              <a:t> </a:t>
            </a:r>
            <a:r>
              <a:rPr lang="es-AR" sz="1100" dirty="0" err="1" smtClean="0">
                <a:latin typeface="Century Schoolbook" pitchFamily="18" charset="0"/>
              </a:rPr>
              <a:t>from</a:t>
            </a:r>
            <a:r>
              <a:rPr lang="es-AR" sz="1100" dirty="0" smtClean="0">
                <a:latin typeface="Century Schoolbook" pitchFamily="18" charset="0"/>
              </a:rPr>
              <a:t> </a:t>
            </a:r>
            <a:r>
              <a:rPr lang="es-AR" sz="1100" dirty="0" err="1" smtClean="0">
                <a:latin typeface="Century Schoolbook" pitchFamily="18" charset="0"/>
              </a:rPr>
              <a:t>the</a:t>
            </a:r>
            <a:r>
              <a:rPr lang="es-AR" sz="1100" dirty="0" smtClean="0">
                <a:latin typeface="Century Schoolbook" pitchFamily="18" charset="0"/>
              </a:rPr>
              <a:t> </a:t>
            </a:r>
            <a:r>
              <a:rPr lang="es-AR" sz="1100" dirty="0" err="1" smtClean="0">
                <a:latin typeface="Century Schoolbook" pitchFamily="18" charset="0"/>
              </a:rPr>
              <a:t>vegetative</a:t>
            </a:r>
            <a:r>
              <a:rPr lang="es-AR" sz="1100" dirty="0" smtClean="0">
                <a:latin typeface="Century Schoolbook" pitchFamily="18" charset="0"/>
              </a:rPr>
              <a:t> </a:t>
            </a:r>
            <a:r>
              <a:rPr lang="es-AR" sz="1100" dirty="0" err="1" smtClean="0">
                <a:latin typeface="Century Schoolbook" pitchFamily="18" charset="0"/>
              </a:rPr>
              <a:t>cell</a:t>
            </a:r>
            <a:r>
              <a:rPr lang="es-AR" sz="1100" dirty="0" smtClean="0">
                <a:latin typeface="Century Schoolbook" pitchFamily="18" charset="0"/>
              </a:rPr>
              <a:t>. </a:t>
            </a:r>
            <a:r>
              <a:rPr lang="es-AR" sz="1100" dirty="0" err="1" smtClean="0">
                <a:latin typeface="Century Schoolbook" pitchFamily="18" charset="0"/>
              </a:rPr>
              <a:t>The</a:t>
            </a:r>
            <a:r>
              <a:rPr lang="es-AR" sz="1100" dirty="0" smtClean="0">
                <a:latin typeface="Century Schoolbook" pitchFamily="18" charset="0"/>
              </a:rPr>
              <a:t> </a:t>
            </a:r>
            <a:r>
              <a:rPr lang="es-AR" sz="1100" dirty="0" err="1" smtClean="0">
                <a:latin typeface="Century Schoolbook" pitchFamily="18" charset="0"/>
              </a:rPr>
              <a:t>outer-most</a:t>
            </a:r>
            <a:r>
              <a:rPr lang="es-AR" sz="1100" dirty="0" smtClean="0">
                <a:latin typeface="Century Schoolbook" pitchFamily="18" charset="0"/>
              </a:rPr>
              <a:t> </a:t>
            </a:r>
            <a:r>
              <a:rPr lang="es-AR" sz="1100" dirty="0" err="1" smtClean="0">
                <a:latin typeface="Century Schoolbook" pitchFamily="18" charset="0"/>
              </a:rPr>
              <a:t>layer</a:t>
            </a:r>
            <a:r>
              <a:rPr lang="es-AR" sz="1100" dirty="0" smtClean="0">
                <a:latin typeface="Century Schoolbook" pitchFamily="18" charset="0"/>
              </a:rPr>
              <a:t> </a:t>
            </a:r>
            <a:r>
              <a:rPr lang="es-AR" sz="1100" dirty="0" err="1" smtClean="0">
                <a:latin typeface="Century Schoolbook" pitchFamily="18" charset="0"/>
              </a:rPr>
              <a:t>is</a:t>
            </a:r>
            <a:r>
              <a:rPr lang="es-AR" sz="1100" dirty="0" smtClean="0">
                <a:latin typeface="Century Schoolbook" pitchFamily="18" charset="0"/>
              </a:rPr>
              <a:t> </a:t>
            </a:r>
            <a:r>
              <a:rPr lang="es-AR" sz="1100" dirty="0" err="1" smtClean="0">
                <a:latin typeface="Century Schoolbook" pitchFamily="18" charset="0"/>
              </a:rPr>
              <a:t>the</a:t>
            </a:r>
            <a:r>
              <a:rPr lang="es-AR" sz="1100" dirty="0" smtClean="0">
                <a:latin typeface="Century Schoolbook" pitchFamily="18" charset="0"/>
              </a:rPr>
              <a:t> </a:t>
            </a:r>
            <a:r>
              <a:rPr lang="es-AR" sz="1100" dirty="0" err="1" smtClean="0">
                <a:latin typeface="Century Schoolbook" pitchFamily="18" charset="0"/>
              </a:rPr>
              <a:t>exosporium</a:t>
            </a:r>
            <a:r>
              <a:rPr lang="es-AR" sz="1100" dirty="0" smtClean="0">
                <a:latin typeface="Century Schoolbook" pitchFamily="18" charset="0"/>
              </a:rPr>
              <a:t> (a </a:t>
            </a:r>
            <a:r>
              <a:rPr lang="es-AR" sz="1100" dirty="0" err="1" smtClean="0">
                <a:latin typeface="Century Schoolbook" pitchFamily="18" charset="0"/>
              </a:rPr>
              <a:t>thin</a:t>
            </a:r>
            <a:r>
              <a:rPr lang="es-AR" sz="1100" dirty="0" smtClean="0">
                <a:latin typeface="Century Schoolbook" pitchFamily="18" charset="0"/>
              </a:rPr>
              <a:t> </a:t>
            </a:r>
            <a:r>
              <a:rPr lang="es-AR" sz="1100" dirty="0" err="1" smtClean="0">
                <a:latin typeface="Century Schoolbook" pitchFamily="18" charset="0"/>
              </a:rPr>
              <a:t>protein</a:t>
            </a:r>
            <a:r>
              <a:rPr lang="es-AR" sz="1100" dirty="0" smtClean="0">
                <a:latin typeface="Century Schoolbook" pitchFamily="18" charset="0"/>
              </a:rPr>
              <a:t>  </a:t>
            </a:r>
            <a:r>
              <a:rPr lang="es-AR" sz="1100" dirty="0" err="1" smtClean="0">
                <a:latin typeface="Century Schoolbook" pitchFamily="18" charset="0"/>
              </a:rPr>
              <a:t>covering</a:t>
            </a:r>
            <a:r>
              <a:rPr lang="es-AR" sz="1100" dirty="0" smtClean="0">
                <a:latin typeface="Century Schoolbook" pitchFamily="18" charset="0"/>
              </a:rPr>
              <a:t>). </a:t>
            </a:r>
            <a:r>
              <a:rPr lang="es-AR" sz="1100" dirty="0" err="1" smtClean="0">
                <a:latin typeface="Century Schoolbook" pitchFamily="18" charset="0"/>
              </a:rPr>
              <a:t>Whithin</a:t>
            </a:r>
            <a:r>
              <a:rPr lang="es-AR" sz="1100" dirty="0" smtClean="0">
                <a:latin typeface="Century Schoolbook" pitchFamily="18" charset="0"/>
              </a:rPr>
              <a:t> </a:t>
            </a:r>
            <a:r>
              <a:rPr lang="es-AR" sz="1100" dirty="0" err="1" smtClean="0">
                <a:latin typeface="Century Schoolbook" pitchFamily="18" charset="0"/>
              </a:rPr>
              <a:t>this</a:t>
            </a:r>
            <a:r>
              <a:rPr lang="es-AR" sz="1100" dirty="0" smtClean="0">
                <a:latin typeface="Century Schoolbook" pitchFamily="18" charset="0"/>
              </a:rPr>
              <a:t> are </a:t>
            </a:r>
            <a:r>
              <a:rPr lang="es-AR" sz="1100" dirty="0" err="1" smtClean="0">
                <a:latin typeface="Century Schoolbook" pitchFamily="18" charset="0"/>
              </a:rPr>
              <a:t>the</a:t>
            </a:r>
            <a:r>
              <a:rPr lang="es-AR" sz="1100" dirty="0" smtClean="0">
                <a:latin typeface="Century Schoolbook" pitchFamily="18" charset="0"/>
              </a:rPr>
              <a:t> </a:t>
            </a:r>
            <a:r>
              <a:rPr lang="es-AR" sz="1100" dirty="0" err="1" smtClean="0">
                <a:latin typeface="Century Schoolbook" pitchFamily="18" charset="0"/>
              </a:rPr>
              <a:t>spore</a:t>
            </a:r>
            <a:r>
              <a:rPr lang="es-AR" sz="1100" dirty="0" smtClean="0">
                <a:latin typeface="Century Schoolbook" pitchFamily="18" charset="0"/>
              </a:rPr>
              <a:t> </a:t>
            </a:r>
            <a:r>
              <a:rPr lang="es-AR" sz="1100" dirty="0" err="1" smtClean="0">
                <a:latin typeface="Century Schoolbook" pitchFamily="18" charset="0"/>
              </a:rPr>
              <a:t>coats</a:t>
            </a:r>
            <a:r>
              <a:rPr lang="es-AR" sz="1100" dirty="0" smtClean="0">
                <a:latin typeface="Century Schoolbook" pitchFamily="18" charset="0"/>
              </a:rPr>
              <a:t> </a:t>
            </a:r>
            <a:r>
              <a:rPr lang="es-AR" sz="1100" dirty="0" err="1" smtClean="0">
                <a:latin typeface="Century Schoolbook" pitchFamily="18" charset="0"/>
              </a:rPr>
              <a:t>composed</a:t>
            </a:r>
            <a:r>
              <a:rPr lang="es-AR" sz="1100" dirty="0" smtClean="0">
                <a:latin typeface="Century Schoolbook" pitchFamily="18" charset="0"/>
              </a:rPr>
              <a:t> of </a:t>
            </a:r>
            <a:r>
              <a:rPr lang="es-AR" sz="1100" dirty="0" err="1" smtClean="0">
                <a:latin typeface="Century Schoolbook" pitchFamily="18" charset="0"/>
              </a:rPr>
              <a:t>layers</a:t>
            </a:r>
            <a:r>
              <a:rPr lang="es-AR" sz="1100" dirty="0" smtClean="0">
                <a:latin typeface="Century Schoolbook" pitchFamily="18" charset="0"/>
              </a:rPr>
              <a:t> of </a:t>
            </a:r>
            <a:r>
              <a:rPr lang="es-AR" sz="1100" dirty="0" err="1" smtClean="0">
                <a:latin typeface="Century Schoolbook" pitchFamily="18" charset="0"/>
              </a:rPr>
              <a:t>spore</a:t>
            </a:r>
            <a:r>
              <a:rPr lang="es-AR" sz="1100" dirty="0" smtClean="0">
                <a:latin typeface="Century Schoolbook" pitchFamily="18" charset="0"/>
              </a:rPr>
              <a:t> </a:t>
            </a:r>
            <a:r>
              <a:rPr lang="es-AR" sz="1100" dirty="0" err="1" smtClean="0">
                <a:latin typeface="Century Schoolbook" pitchFamily="18" charset="0"/>
              </a:rPr>
              <a:t>specific</a:t>
            </a:r>
            <a:r>
              <a:rPr lang="es-AR" sz="1100" dirty="0" smtClean="0">
                <a:latin typeface="Century Schoolbook" pitchFamily="18" charset="0"/>
              </a:rPr>
              <a:t> </a:t>
            </a:r>
            <a:r>
              <a:rPr lang="es-AR" sz="1100" dirty="0" err="1" smtClean="0">
                <a:latin typeface="Century Schoolbook" pitchFamily="18" charset="0"/>
              </a:rPr>
              <a:t>proteins</a:t>
            </a:r>
            <a:r>
              <a:rPr lang="es-AR" sz="1100" dirty="0" smtClean="0">
                <a:latin typeface="Century Schoolbook" pitchFamily="18" charset="0"/>
              </a:rPr>
              <a:t>. </a:t>
            </a:r>
            <a:r>
              <a:rPr lang="es-AR" sz="1100" dirty="0" err="1" smtClean="0">
                <a:latin typeface="Century Schoolbook" pitchFamily="18" charset="0"/>
              </a:rPr>
              <a:t>Below</a:t>
            </a:r>
            <a:r>
              <a:rPr lang="es-AR" sz="1100" dirty="0" smtClean="0">
                <a:latin typeface="Century Schoolbook" pitchFamily="18" charset="0"/>
              </a:rPr>
              <a:t> </a:t>
            </a:r>
            <a:r>
              <a:rPr lang="es-AR" sz="1100" dirty="0" err="1" smtClean="0">
                <a:latin typeface="Century Schoolbook" pitchFamily="18" charset="0"/>
              </a:rPr>
              <a:t>is</a:t>
            </a:r>
            <a:r>
              <a:rPr lang="es-AR" sz="1100" dirty="0" smtClean="0">
                <a:latin typeface="Century Schoolbook" pitchFamily="18" charset="0"/>
              </a:rPr>
              <a:t> </a:t>
            </a:r>
            <a:r>
              <a:rPr lang="es-AR" sz="1100" dirty="0" err="1" smtClean="0">
                <a:latin typeface="Century Schoolbook" pitchFamily="18" charset="0"/>
              </a:rPr>
              <a:t>the</a:t>
            </a:r>
            <a:r>
              <a:rPr lang="es-AR" sz="1100" dirty="0" smtClean="0">
                <a:latin typeface="Century Schoolbook" pitchFamily="18" charset="0"/>
              </a:rPr>
              <a:t> </a:t>
            </a:r>
            <a:r>
              <a:rPr lang="es-AR" sz="1100" dirty="0" err="1" smtClean="0">
                <a:latin typeface="Century Schoolbook" pitchFamily="18" charset="0"/>
              </a:rPr>
              <a:t>cortex</a:t>
            </a:r>
            <a:r>
              <a:rPr lang="es-AR" sz="1100" dirty="0" smtClean="0">
                <a:latin typeface="Century Schoolbook" pitchFamily="18" charset="0"/>
              </a:rPr>
              <a:t> </a:t>
            </a:r>
            <a:r>
              <a:rPr lang="es-AR" sz="1100" dirty="0" err="1" smtClean="0">
                <a:latin typeface="Century Schoolbook" pitchFamily="18" charset="0"/>
              </a:rPr>
              <a:t>which</a:t>
            </a:r>
            <a:r>
              <a:rPr lang="es-AR" sz="1100" dirty="0" smtClean="0">
                <a:latin typeface="Century Schoolbook" pitchFamily="18" charset="0"/>
              </a:rPr>
              <a:t> </a:t>
            </a:r>
            <a:r>
              <a:rPr lang="es-AR" sz="1100" dirty="0" err="1" smtClean="0">
                <a:latin typeface="Century Schoolbook" pitchFamily="18" charset="0"/>
              </a:rPr>
              <a:t>cosnsists</a:t>
            </a:r>
            <a:r>
              <a:rPr lang="es-AR" sz="1100" dirty="0" smtClean="0">
                <a:latin typeface="Century Schoolbook" pitchFamily="18" charset="0"/>
              </a:rPr>
              <a:t> of </a:t>
            </a:r>
            <a:r>
              <a:rPr lang="es-AR" sz="1100" dirty="0" err="1" smtClean="0">
                <a:latin typeface="Century Schoolbook" pitchFamily="18" charset="0"/>
              </a:rPr>
              <a:t>loosely</a:t>
            </a:r>
            <a:r>
              <a:rPr lang="es-AR" sz="1100" dirty="0" smtClean="0">
                <a:latin typeface="Century Schoolbook" pitchFamily="18" charset="0"/>
              </a:rPr>
              <a:t> </a:t>
            </a:r>
            <a:r>
              <a:rPr lang="es-AR" sz="1100" dirty="0" err="1" smtClean="0">
                <a:latin typeface="Century Schoolbook" pitchFamily="18" charset="0"/>
              </a:rPr>
              <a:t>cross-linked</a:t>
            </a:r>
            <a:r>
              <a:rPr lang="es-AR" sz="1100" dirty="0" smtClean="0">
                <a:latin typeface="Century Schoolbook" pitchFamily="18" charset="0"/>
              </a:rPr>
              <a:t> </a:t>
            </a:r>
            <a:r>
              <a:rPr lang="es-AR" sz="1100" dirty="0" err="1" smtClean="0">
                <a:latin typeface="Century Schoolbook" pitchFamily="18" charset="0"/>
              </a:rPr>
              <a:t>peptidoglycan</a:t>
            </a:r>
            <a:r>
              <a:rPr lang="es-AR" sz="1100" dirty="0" smtClean="0">
                <a:latin typeface="Century Schoolbook" pitchFamily="18" charset="0"/>
              </a:rPr>
              <a:t> and </a:t>
            </a:r>
            <a:r>
              <a:rPr lang="es-AR" sz="1100" dirty="0" err="1" smtClean="0">
                <a:latin typeface="Century Schoolbook" pitchFamily="18" charset="0"/>
              </a:rPr>
              <a:t>inside</a:t>
            </a:r>
            <a:r>
              <a:rPr lang="es-AR" sz="1100" dirty="0" smtClean="0">
                <a:latin typeface="Century Schoolbook" pitchFamily="18" charset="0"/>
              </a:rPr>
              <a:t> </a:t>
            </a:r>
            <a:r>
              <a:rPr lang="es-AR" sz="1100" dirty="0" err="1" smtClean="0">
                <a:latin typeface="Century Schoolbook" pitchFamily="18" charset="0"/>
              </a:rPr>
              <a:t>the</a:t>
            </a:r>
            <a:r>
              <a:rPr lang="es-AR" sz="1100" dirty="0" smtClean="0">
                <a:latin typeface="Century Schoolbook" pitchFamily="18" charset="0"/>
              </a:rPr>
              <a:t> </a:t>
            </a:r>
            <a:r>
              <a:rPr lang="es-AR" sz="1100" dirty="0" err="1" smtClean="0">
                <a:latin typeface="Century Schoolbook" pitchFamily="18" charset="0"/>
              </a:rPr>
              <a:t>cortex</a:t>
            </a:r>
            <a:r>
              <a:rPr lang="es-AR" sz="1100" dirty="0" smtClean="0">
                <a:latin typeface="Century Schoolbook" pitchFamily="18" charset="0"/>
              </a:rPr>
              <a:t> </a:t>
            </a:r>
            <a:r>
              <a:rPr lang="es-AR" sz="1100" dirty="0" err="1" smtClean="0">
                <a:latin typeface="Century Schoolbook" pitchFamily="18" charset="0"/>
              </a:rPr>
              <a:t>is</a:t>
            </a:r>
            <a:r>
              <a:rPr lang="es-AR" sz="1100" dirty="0" smtClean="0">
                <a:latin typeface="Century Schoolbook" pitchFamily="18" charset="0"/>
              </a:rPr>
              <a:t> </a:t>
            </a:r>
            <a:r>
              <a:rPr lang="es-AR" sz="1100" dirty="0" err="1" smtClean="0">
                <a:latin typeface="Century Schoolbook" pitchFamily="18" charset="0"/>
              </a:rPr>
              <a:t>the</a:t>
            </a:r>
            <a:r>
              <a:rPr lang="es-AR" sz="1100" dirty="0" smtClean="0">
                <a:latin typeface="Century Schoolbook" pitchFamily="18" charset="0"/>
              </a:rPr>
              <a:t> </a:t>
            </a:r>
            <a:r>
              <a:rPr lang="es-AR" sz="1100" dirty="0" err="1" smtClean="0">
                <a:latin typeface="Century Schoolbook" pitchFamily="18" charset="0"/>
              </a:rPr>
              <a:t>core</a:t>
            </a:r>
            <a:r>
              <a:rPr lang="es-AR" sz="1100" dirty="0" smtClean="0">
                <a:latin typeface="Century Schoolbook" pitchFamily="18" charset="0"/>
              </a:rPr>
              <a:t> </a:t>
            </a:r>
            <a:r>
              <a:rPr lang="es-AR" sz="1100" dirty="0" err="1" smtClean="0">
                <a:latin typeface="Century Schoolbook" pitchFamily="18" charset="0"/>
              </a:rPr>
              <a:t>which</a:t>
            </a:r>
            <a:r>
              <a:rPr lang="es-AR" sz="1100" dirty="0" smtClean="0">
                <a:latin typeface="Century Schoolbook" pitchFamily="18" charset="0"/>
              </a:rPr>
              <a:t> </a:t>
            </a:r>
            <a:r>
              <a:rPr lang="es-AR" sz="1100" dirty="0" err="1" smtClean="0">
                <a:latin typeface="Century Schoolbook" pitchFamily="18" charset="0"/>
              </a:rPr>
              <a:t>contains</a:t>
            </a:r>
            <a:r>
              <a:rPr lang="es-AR" sz="1100" dirty="0" smtClean="0">
                <a:latin typeface="Century Schoolbook" pitchFamily="18" charset="0"/>
              </a:rPr>
              <a:t> </a:t>
            </a:r>
            <a:r>
              <a:rPr lang="es-AR" sz="1100" dirty="0" err="1" smtClean="0">
                <a:latin typeface="Century Schoolbook" pitchFamily="18" charset="0"/>
              </a:rPr>
              <a:t>the</a:t>
            </a:r>
            <a:r>
              <a:rPr lang="es-AR" sz="1100" dirty="0" smtClean="0">
                <a:latin typeface="Century Schoolbook" pitchFamily="18" charset="0"/>
              </a:rPr>
              <a:t> </a:t>
            </a:r>
            <a:r>
              <a:rPr lang="es-AR" sz="1100" dirty="0" err="1" smtClean="0">
                <a:latin typeface="Century Schoolbook" pitchFamily="18" charset="0"/>
              </a:rPr>
              <a:t>core</a:t>
            </a:r>
            <a:r>
              <a:rPr lang="es-AR" sz="1100" dirty="0" smtClean="0">
                <a:latin typeface="Century Schoolbook" pitchFamily="18" charset="0"/>
              </a:rPr>
              <a:t> </a:t>
            </a:r>
            <a:r>
              <a:rPr lang="es-AR" sz="1100" dirty="0" err="1" smtClean="0">
                <a:latin typeface="Century Schoolbook" pitchFamily="18" charset="0"/>
              </a:rPr>
              <a:t>wall</a:t>
            </a:r>
            <a:r>
              <a:rPr lang="es-AR" sz="1100" dirty="0" smtClean="0">
                <a:latin typeface="Century Schoolbook" pitchFamily="18" charset="0"/>
              </a:rPr>
              <a:t> </a:t>
            </a:r>
            <a:r>
              <a:rPr lang="es-AR" sz="1100" dirty="0" err="1" smtClean="0">
                <a:latin typeface="Century Schoolbook" pitchFamily="18" charset="0"/>
              </a:rPr>
              <a:t>cytoplasmic</a:t>
            </a:r>
            <a:r>
              <a:rPr lang="es-AR" sz="1100" dirty="0" smtClean="0">
                <a:latin typeface="Century Schoolbook" pitchFamily="18" charset="0"/>
              </a:rPr>
              <a:t> </a:t>
            </a:r>
            <a:r>
              <a:rPr lang="es-AR" sz="1100" dirty="0" err="1" smtClean="0">
                <a:latin typeface="Century Schoolbook" pitchFamily="18" charset="0"/>
              </a:rPr>
              <a:t>membrane</a:t>
            </a:r>
            <a:r>
              <a:rPr lang="es-AR" sz="1100" dirty="0" smtClean="0">
                <a:latin typeface="Century Schoolbook" pitchFamily="18" charset="0"/>
              </a:rPr>
              <a:t>, </a:t>
            </a:r>
            <a:r>
              <a:rPr lang="es-AR" sz="1100" dirty="0" err="1" smtClean="0">
                <a:latin typeface="Century Schoolbook" pitchFamily="18" charset="0"/>
              </a:rPr>
              <a:t>cytoplasm</a:t>
            </a:r>
            <a:r>
              <a:rPr lang="es-AR" sz="1100" dirty="0" smtClean="0">
                <a:latin typeface="Century Schoolbook" pitchFamily="18" charset="0"/>
              </a:rPr>
              <a:t>, </a:t>
            </a:r>
            <a:r>
              <a:rPr lang="es-AR" sz="1100" dirty="0" err="1" smtClean="0">
                <a:latin typeface="Century Schoolbook" pitchFamily="18" charset="0"/>
              </a:rPr>
              <a:t>nucleotid</a:t>
            </a:r>
            <a:r>
              <a:rPr lang="es-AR" sz="1100" dirty="0" smtClean="0">
                <a:latin typeface="Century Schoolbook" pitchFamily="18" charset="0"/>
              </a:rPr>
              <a:t>, </a:t>
            </a:r>
            <a:r>
              <a:rPr lang="es-AR" sz="1100" dirty="0" err="1" smtClean="0">
                <a:latin typeface="Century Schoolbook" pitchFamily="18" charset="0"/>
              </a:rPr>
              <a:t>ribosames</a:t>
            </a:r>
            <a:r>
              <a:rPr lang="es-AR" sz="1100" dirty="0" smtClean="0">
                <a:latin typeface="Century Schoolbook" pitchFamily="18" charset="0"/>
              </a:rPr>
              <a:t> and </a:t>
            </a:r>
            <a:r>
              <a:rPr lang="es-AR" sz="1100" dirty="0" err="1" smtClean="0">
                <a:latin typeface="Century Schoolbook" pitchFamily="18" charset="0"/>
              </a:rPr>
              <a:t>other</a:t>
            </a:r>
            <a:r>
              <a:rPr lang="es-AR" sz="1100" dirty="0" smtClean="0">
                <a:latin typeface="Century Schoolbook" pitchFamily="18" charset="0"/>
              </a:rPr>
              <a:t> </a:t>
            </a:r>
            <a:r>
              <a:rPr lang="es-AR" sz="1100" dirty="0" err="1" smtClean="0">
                <a:latin typeface="Century Schoolbook" pitchFamily="18" charset="0"/>
              </a:rPr>
              <a:t>cellular</a:t>
            </a:r>
            <a:r>
              <a:rPr lang="es-AR" sz="1100" dirty="0" smtClean="0">
                <a:latin typeface="Century Schoolbook" pitchFamily="18" charset="0"/>
              </a:rPr>
              <a:t> </a:t>
            </a:r>
            <a:r>
              <a:rPr lang="es-AR" sz="1100" dirty="0" err="1" smtClean="0">
                <a:latin typeface="Century Schoolbook" pitchFamily="18" charset="0"/>
              </a:rPr>
              <a:t>esentials</a:t>
            </a:r>
            <a:r>
              <a:rPr lang="es-AR" sz="1100" dirty="0" smtClean="0">
                <a:latin typeface="Century Schoolbook" pitchFamily="18" charset="0"/>
              </a:rPr>
              <a:t>. </a:t>
            </a:r>
            <a:r>
              <a:rPr lang="es-AR" sz="1100" dirty="0" err="1" smtClean="0">
                <a:latin typeface="Century Schoolbook" pitchFamily="18" charset="0"/>
              </a:rPr>
              <a:t>Thus</a:t>
            </a:r>
            <a:r>
              <a:rPr lang="es-AR" sz="1100" dirty="0" smtClean="0">
                <a:latin typeface="Century Schoolbook" pitchFamily="18" charset="0"/>
              </a:rPr>
              <a:t> </a:t>
            </a:r>
            <a:r>
              <a:rPr lang="es-AR" sz="1100" dirty="0" err="1" smtClean="0">
                <a:latin typeface="Century Schoolbook" pitchFamily="18" charset="0"/>
              </a:rPr>
              <a:t>an</a:t>
            </a:r>
            <a:r>
              <a:rPr lang="es-AR" sz="1100" dirty="0" smtClean="0">
                <a:latin typeface="Century Schoolbook" pitchFamily="18" charset="0"/>
              </a:rPr>
              <a:t> </a:t>
            </a:r>
            <a:r>
              <a:rPr lang="es-AR" sz="1100" dirty="0" err="1" smtClean="0">
                <a:latin typeface="Century Schoolbook" pitchFamily="18" charset="0"/>
              </a:rPr>
              <a:t>endospore</a:t>
            </a:r>
            <a:r>
              <a:rPr lang="es-AR" sz="1100" dirty="0" smtClean="0">
                <a:latin typeface="Century Schoolbook" pitchFamily="18" charset="0"/>
              </a:rPr>
              <a:t> </a:t>
            </a:r>
            <a:r>
              <a:rPr lang="es-AR" sz="1100" dirty="0" err="1" smtClean="0">
                <a:latin typeface="Century Schoolbook" pitchFamily="18" charset="0"/>
              </a:rPr>
              <a:t>differes</a:t>
            </a:r>
            <a:r>
              <a:rPr lang="es-AR" sz="1100" dirty="0" smtClean="0">
                <a:latin typeface="Century Schoolbook" pitchFamily="18" charset="0"/>
              </a:rPr>
              <a:t> </a:t>
            </a:r>
            <a:r>
              <a:rPr lang="es-AR" sz="1100" dirty="0" err="1" smtClean="0">
                <a:latin typeface="Century Schoolbook" pitchFamily="18" charset="0"/>
              </a:rPr>
              <a:t>mainly</a:t>
            </a:r>
            <a:r>
              <a:rPr lang="es-AR" sz="1100" dirty="0" smtClean="0">
                <a:latin typeface="Century Schoolbook" pitchFamily="18" charset="0"/>
              </a:rPr>
              <a:t>  in </a:t>
            </a:r>
            <a:r>
              <a:rPr lang="es-AR" sz="1100" dirty="0" err="1" smtClean="0">
                <a:latin typeface="Century Schoolbook" pitchFamily="18" charset="0"/>
              </a:rPr>
              <a:t>the</a:t>
            </a:r>
            <a:r>
              <a:rPr lang="es-AR" sz="1100" dirty="0" smtClean="0">
                <a:latin typeface="Century Schoolbook" pitchFamily="18" charset="0"/>
              </a:rPr>
              <a:t> </a:t>
            </a:r>
            <a:r>
              <a:rPr lang="es-AR" sz="1100" dirty="0" err="1" smtClean="0">
                <a:latin typeface="Century Schoolbook" pitchFamily="18" charset="0"/>
              </a:rPr>
              <a:t>kinds</a:t>
            </a:r>
            <a:r>
              <a:rPr lang="es-AR" sz="1100" dirty="0" smtClean="0">
                <a:latin typeface="Century Schoolbook" pitchFamily="18" charset="0"/>
              </a:rPr>
              <a:t> of </a:t>
            </a:r>
            <a:r>
              <a:rPr lang="es-AR" sz="1100" dirty="0" err="1" smtClean="0">
                <a:latin typeface="Century Schoolbook" pitchFamily="18" charset="0"/>
              </a:rPr>
              <a:t>structures</a:t>
            </a:r>
            <a:r>
              <a:rPr lang="es-AR" sz="1100" dirty="0" smtClean="0">
                <a:latin typeface="Century Schoolbook" pitchFamily="18" charset="0"/>
              </a:rPr>
              <a:t> </a:t>
            </a:r>
            <a:r>
              <a:rPr lang="es-AR" sz="1100" dirty="0" err="1" smtClean="0">
                <a:latin typeface="Century Schoolbook" pitchFamily="18" charset="0"/>
              </a:rPr>
              <a:t>found</a:t>
            </a:r>
            <a:r>
              <a:rPr lang="es-AR" sz="1100" dirty="0" smtClean="0">
                <a:latin typeface="Century Schoolbook" pitchFamily="18" charset="0"/>
              </a:rPr>
              <a:t> </a:t>
            </a:r>
            <a:r>
              <a:rPr lang="es-AR" sz="1100" dirty="0" err="1" smtClean="0">
                <a:latin typeface="Century Schoolbook" pitchFamily="18" charset="0"/>
              </a:rPr>
              <a:t>outside</a:t>
            </a:r>
            <a:r>
              <a:rPr lang="es-AR" sz="1100" dirty="0" smtClean="0">
                <a:latin typeface="Century Schoolbook" pitchFamily="18" charset="0"/>
              </a:rPr>
              <a:t> </a:t>
            </a:r>
            <a:r>
              <a:rPr lang="es-AR" sz="1100" dirty="0" err="1" smtClean="0">
                <a:latin typeface="Century Schoolbook" pitchFamily="18" charset="0"/>
              </a:rPr>
              <a:t>the</a:t>
            </a:r>
            <a:r>
              <a:rPr lang="es-AR" sz="1100" dirty="0" smtClean="0">
                <a:latin typeface="Century Schoolbook" pitchFamily="18" charset="0"/>
              </a:rPr>
              <a:t> </a:t>
            </a:r>
            <a:r>
              <a:rPr lang="es-AR" sz="1100" dirty="0" err="1" smtClean="0">
                <a:latin typeface="Century Schoolbook" pitchFamily="18" charset="0"/>
              </a:rPr>
              <a:t>core</a:t>
            </a:r>
            <a:r>
              <a:rPr lang="es-AR" sz="1100" dirty="0" smtClean="0">
                <a:latin typeface="Century Schoolbook" pitchFamily="18" charset="0"/>
              </a:rPr>
              <a:t> </a:t>
            </a:r>
            <a:r>
              <a:rPr lang="es-AR" sz="1100" dirty="0" err="1" smtClean="0">
                <a:latin typeface="Century Schoolbook" pitchFamily="18" charset="0"/>
              </a:rPr>
              <a:t>wall</a:t>
            </a:r>
            <a:endParaRPr lang="es-AR" sz="1100" dirty="0" smtClean="0">
              <a:latin typeface="Century Schoolbook" pitchFamily="18" charset="0"/>
            </a:endParaRPr>
          </a:p>
          <a:p>
            <a:pPr marL="183925" indent="-183925" algn="just" defTabSz="5097701">
              <a:buBlip>
                <a:blip r:embed="rId3"/>
              </a:buBlip>
              <a:defRPr/>
            </a:pPr>
            <a:r>
              <a:rPr lang="es-AR" sz="1100" dirty="0" err="1" smtClean="0">
                <a:latin typeface="Century Schoolbook" pitchFamily="18" charset="0"/>
              </a:rPr>
              <a:t>These</a:t>
            </a:r>
            <a:r>
              <a:rPr lang="es-AR" sz="1100" dirty="0" smtClean="0">
                <a:latin typeface="Century Schoolbook" pitchFamily="18" charset="0"/>
              </a:rPr>
              <a:t> </a:t>
            </a:r>
            <a:r>
              <a:rPr lang="es-AR" sz="1100" dirty="0" err="1" smtClean="0">
                <a:latin typeface="Century Schoolbook" pitchFamily="18" charset="0"/>
              </a:rPr>
              <a:t>images</a:t>
            </a:r>
            <a:r>
              <a:rPr lang="es-AR" sz="1100" dirty="0" smtClean="0">
                <a:latin typeface="Century Schoolbook" pitchFamily="18" charset="0"/>
              </a:rPr>
              <a:t> </a:t>
            </a:r>
            <a:r>
              <a:rPr lang="es-AR" sz="1100" dirty="0" err="1" smtClean="0">
                <a:latin typeface="Century Schoolbook" pitchFamily="18" charset="0"/>
              </a:rPr>
              <a:t>demonstrate</a:t>
            </a:r>
            <a:r>
              <a:rPr lang="es-AR" sz="1100" dirty="0" smtClean="0">
                <a:latin typeface="Century Schoolbook" pitchFamily="18" charset="0"/>
              </a:rPr>
              <a:t> </a:t>
            </a:r>
            <a:r>
              <a:rPr lang="es-AR" sz="1100" dirty="0" err="1" smtClean="0">
                <a:latin typeface="Century Schoolbook" pitchFamily="18" charset="0"/>
              </a:rPr>
              <a:t>the</a:t>
            </a:r>
            <a:r>
              <a:rPr lang="es-AR" sz="1100" dirty="0" smtClean="0">
                <a:latin typeface="Century Schoolbook" pitchFamily="18" charset="0"/>
              </a:rPr>
              <a:t> </a:t>
            </a:r>
            <a:r>
              <a:rPr lang="es-AR" sz="1100" dirty="0" err="1" smtClean="0">
                <a:latin typeface="Century Schoolbook" pitchFamily="18" charset="0"/>
              </a:rPr>
              <a:t>remarckable</a:t>
            </a:r>
            <a:r>
              <a:rPr lang="es-AR" sz="1100" dirty="0" smtClean="0">
                <a:latin typeface="Century Schoolbook" pitchFamily="18" charset="0"/>
              </a:rPr>
              <a:t> </a:t>
            </a:r>
            <a:endParaRPr lang="es-AR" sz="1100" dirty="0">
              <a:latin typeface="Century Schoolbook"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20</a:t>
            </a:fld>
            <a:endParaRPr lang="es-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21</a:t>
            </a:fld>
            <a:endParaRPr lang="es-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AR" dirty="0"/>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23</a:t>
            </a:fld>
            <a:endParaRPr lang="es-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183925" indent="-183925">
              <a:buBlip>
                <a:blip r:embed="rId3"/>
              </a:buBlip>
            </a:pPr>
            <a:endParaRPr lang="en-US" dirty="0" smtClean="0"/>
          </a:p>
          <a:p>
            <a:pPr marL="183925" indent="-183925">
              <a:buBlip>
                <a:blip r:embed="rId3"/>
              </a:buBlip>
            </a:pPr>
            <a:r>
              <a:rPr lang="en-US" dirty="0" err="1" smtClean="0"/>
              <a:t>Pronunciacion</a:t>
            </a:r>
            <a:r>
              <a:rPr lang="en-US" dirty="0" smtClean="0"/>
              <a:t>: “</a:t>
            </a:r>
            <a:r>
              <a:rPr lang="en-US" dirty="0" err="1" smtClean="0"/>
              <a:t>éstereis</a:t>
            </a:r>
            <a:r>
              <a:rPr lang="en-US" dirty="0" smtClean="0"/>
              <a:t> </a:t>
            </a:r>
            <a:r>
              <a:rPr lang="en-US" dirty="0" err="1" smtClean="0"/>
              <a:t>ensaim</a:t>
            </a:r>
            <a:r>
              <a:rPr lang="en-US" dirty="0" smtClean="0"/>
              <a:t>”</a:t>
            </a:r>
          </a:p>
          <a:p>
            <a:pPr marL="183925" indent="-183925">
              <a:buBlip>
                <a:blip r:embed="rId3"/>
              </a:buBlip>
            </a:pPr>
            <a:r>
              <a:rPr lang="en-US" b="1" dirty="0" smtClean="0"/>
              <a:t>The relative changes of the esterase activity obtained after exposure to single US or combined US+PL at different temperature build-up, and the corresponding significant differences among treatments obtained by the </a:t>
            </a:r>
            <a:r>
              <a:rPr lang="en-US" b="1" dirty="0" err="1" smtClean="0"/>
              <a:t>Tukey</a:t>
            </a:r>
            <a:r>
              <a:rPr lang="en-US" b="1" dirty="0" smtClean="0"/>
              <a:t> Test are shown in Figure</a:t>
            </a:r>
          </a:p>
          <a:p>
            <a:pPr marL="183925" indent="-183925">
              <a:buBlip>
                <a:blip r:embed="rId3"/>
              </a:buBlip>
            </a:pPr>
            <a:endParaRPr lang="en-US" dirty="0" smtClean="0"/>
          </a:p>
          <a:p>
            <a:pPr marL="183925" indent="-183925">
              <a:buBlip>
                <a:blip r:embed="rId3"/>
              </a:buBlip>
            </a:pPr>
            <a:r>
              <a:rPr lang="en-US" dirty="0" smtClean="0"/>
              <a:t>Residual esterase activity was calculated using this equation, in which the post treatment enzyme activity of the population was set in relation to the activity of untreated cells.</a:t>
            </a:r>
          </a:p>
          <a:p>
            <a:pPr marL="183925" indent="-183925">
              <a:buBlip>
                <a:blip r:embed="rId3"/>
              </a:buBlip>
            </a:pPr>
            <a:r>
              <a:rPr lang="en-US" dirty="0" smtClean="0"/>
              <a:t> Only cells solely labeled by F (in gate 1) were considered in the activity (%</a:t>
            </a:r>
            <a:r>
              <a:rPr lang="en-US" i="1" dirty="0" smtClean="0"/>
              <a:t>EA</a:t>
            </a:r>
            <a:r>
              <a:rPr lang="en-US" dirty="0" smtClean="0"/>
              <a:t>) of the whole population. </a:t>
            </a:r>
            <a:endParaRPr lang="es-AR" dirty="0" smtClean="0"/>
          </a:p>
          <a:p>
            <a:pPr marL="183925" indent="-183925"/>
            <a:endParaRPr lang="es-AR" dirty="0" smtClean="0"/>
          </a:p>
          <a:p>
            <a:pPr marL="183925" indent="-183925">
              <a:buBlip>
                <a:blip r:embed="rId3"/>
              </a:buBlip>
            </a:pPr>
            <a:r>
              <a:rPr lang="en-US" dirty="0" smtClean="0"/>
              <a:t>where %</a:t>
            </a:r>
            <a:r>
              <a:rPr lang="en-US" i="1" dirty="0" smtClean="0"/>
              <a:t>EA</a:t>
            </a:r>
            <a:r>
              <a:rPr lang="en-US" dirty="0" smtClean="0"/>
              <a:t> is the percentage of residual enzymatic activity in response to a particular treatment; #1</a:t>
            </a:r>
            <a:r>
              <a:rPr lang="en-US" baseline="-25000" dirty="0" smtClean="0"/>
              <a:t>T</a:t>
            </a:r>
            <a:r>
              <a:rPr lang="en-US" dirty="0" smtClean="0"/>
              <a:t> is the percentage of population in gate 1 following single US, single PL or US + PL treatment, and #1</a:t>
            </a:r>
            <a:r>
              <a:rPr lang="en-US" baseline="-25000" dirty="0" smtClean="0"/>
              <a:t>Ctrl</a:t>
            </a:r>
            <a:r>
              <a:rPr lang="en-US" dirty="0" smtClean="0"/>
              <a:t> is the percentage of population in gate 1 prior to treatment application.</a:t>
            </a:r>
          </a:p>
          <a:p>
            <a:pPr marL="183925" indent="-183925">
              <a:buBlip>
                <a:blip r:embed="rId3"/>
              </a:buBlip>
            </a:pPr>
            <a:endParaRPr lang="es-AR" dirty="0"/>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24</a:t>
            </a:fld>
            <a:endParaRPr lang="es-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dirty="0" smtClean="0"/>
              <a:t>Recent studies suggest that the combined use of US and other technologies is more effective than the use of the single technique. Combined with heat, pressure, or both, </a:t>
            </a:r>
            <a:r>
              <a:rPr lang="en-US" dirty="0" err="1" smtClean="0"/>
              <a:t>sonication</a:t>
            </a:r>
            <a:r>
              <a:rPr lang="en-US" dirty="0" smtClean="0"/>
              <a:t> acts synergistically to reduce the time, temperature and pressure required in processing</a:t>
            </a:r>
          </a:p>
          <a:p>
            <a:endParaRPr lang="en-US" dirty="0" smtClean="0"/>
          </a:p>
          <a:p>
            <a:r>
              <a:rPr lang="en-US" dirty="0" smtClean="0"/>
              <a:t>Among physical hurdles, US (i.e. intensities higher than 1 W/cm2; frequencies between 18 and 100 kHz) has attracted considerable </a:t>
            </a:r>
            <a:r>
              <a:rPr lang="es-AR" dirty="0" err="1" smtClean="0"/>
              <a:t>interest</a:t>
            </a:r>
            <a:r>
              <a:rPr lang="es-AR" dirty="0" smtClean="0"/>
              <a:t> in </a:t>
            </a:r>
            <a:r>
              <a:rPr lang="es-AR" dirty="0" err="1" smtClean="0"/>
              <a:t>food</a:t>
            </a:r>
            <a:r>
              <a:rPr lang="es-AR" dirty="0" smtClean="0"/>
              <a:t> </a:t>
            </a:r>
            <a:r>
              <a:rPr lang="es-AR" dirty="0" err="1" smtClean="0"/>
              <a:t>preservation</a:t>
            </a:r>
            <a:endParaRPr lang="es-AR" dirty="0" smtClean="0"/>
          </a:p>
          <a:p>
            <a:r>
              <a:rPr lang="es-AR" dirty="0" smtClean="0"/>
              <a:t> </a:t>
            </a:r>
          </a:p>
          <a:p>
            <a:r>
              <a:rPr lang="en-US" dirty="0" smtClean="0"/>
              <a:t>The lethal effect of US has been attributed to the </a:t>
            </a:r>
            <a:r>
              <a:rPr lang="en-US" dirty="0" err="1" smtClean="0"/>
              <a:t>cavitation</a:t>
            </a:r>
            <a:r>
              <a:rPr lang="en-US" dirty="0" smtClean="0"/>
              <a:t> phenomenon, in which </a:t>
            </a:r>
            <a:r>
              <a:rPr lang="en-US" dirty="0" err="1" smtClean="0"/>
              <a:t>microbubbles</a:t>
            </a:r>
            <a:r>
              <a:rPr lang="en-US" dirty="0" smtClean="0"/>
              <a:t> of gas and/or </a:t>
            </a:r>
            <a:r>
              <a:rPr lang="en-US" dirty="0" err="1" smtClean="0"/>
              <a:t>vapour</a:t>
            </a:r>
            <a:r>
              <a:rPr lang="en-US" dirty="0" smtClean="0"/>
              <a:t> formed within a liquid, undergo violent collapse during the compression cycle of the wave. </a:t>
            </a:r>
          </a:p>
          <a:p>
            <a:r>
              <a:rPr lang="en-US" dirty="0" smtClean="0"/>
              <a:t>The</a:t>
            </a:r>
          </a:p>
          <a:p>
            <a:r>
              <a:rPr lang="en-US" dirty="0" smtClean="0"/>
              <a:t>mechanism of microbial inactivation is mainly due to the thinning of cell membranes, localized heating and production of free radicals. </a:t>
            </a:r>
          </a:p>
          <a:p>
            <a:r>
              <a:rPr lang="en-US" dirty="0" smtClean="0"/>
              <a:t>The use of ultrasonic waves as a unique preservation factor is unable to effectively</a:t>
            </a:r>
          </a:p>
          <a:p>
            <a:r>
              <a:rPr lang="en-US" dirty="0" smtClean="0"/>
              <a:t>kill all the microorganisms since the high levels needed of US could adversely modify nutritional and sensory properties of the food.</a:t>
            </a:r>
          </a:p>
          <a:p>
            <a:endParaRPr lang="en-US" dirty="0" smtClean="0"/>
          </a:p>
          <a:p>
            <a:r>
              <a:rPr lang="en-US" dirty="0" smtClean="0"/>
              <a:t>This limitation has suggested that US could be more effective when used in combination with other techniques for inactivation of some pathogenic and spoilage microorganisms.</a:t>
            </a:r>
            <a:endParaRPr lang="es-AR" dirty="0"/>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25</a:t>
            </a:fld>
            <a:endParaRPr lang="es-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defTabSz="929305">
              <a:defRPr/>
            </a:pPr>
            <a:r>
              <a:rPr lang="en-GB" dirty="0" smtClean="0"/>
              <a:t>During PL treatments, temperature of the pre-refrigerated samples increased with time as a consequence of the absorption of light by the food but it never reached  lethal values (T&lt; 20°C) according to the adopted process design (Figure 1)</a:t>
            </a:r>
          </a:p>
          <a:p>
            <a:pPr defTabSz="929305">
              <a:defRPr/>
            </a:pPr>
            <a:endParaRPr lang="en-GB" dirty="0" smtClean="0"/>
          </a:p>
          <a:p>
            <a:pPr>
              <a:defRPr/>
            </a:pPr>
            <a:r>
              <a:rPr lang="en-US" dirty="0" smtClean="0"/>
              <a:t>Temperature build- up caused by the IR portion of PL increased the inactivation of </a:t>
            </a:r>
            <a:r>
              <a:rPr lang="en-US" i="1" dirty="0" smtClean="0"/>
              <a:t>S. </a:t>
            </a:r>
            <a:r>
              <a:rPr lang="en-US" i="1" dirty="0" err="1" smtClean="0"/>
              <a:t>cerevisae</a:t>
            </a:r>
            <a:r>
              <a:rPr lang="en-US" i="1" dirty="0" smtClean="0"/>
              <a:t> and </a:t>
            </a:r>
            <a:r>
              <a:rPr lang="en-US" i="1" dirty="0" err="1" smtClean="0"/>
              <a:t>A.acidoterrestris</a:t>
            </a:r>
            <a:r>
              <a:rPr lang="en-US" dirty="0" smtClean="0"/>
              <a:t>, specially in CAJ at  MT. The temperature increase could not have been responsible for inactivating </a:t>
            </a:r>
            <a:r>
              <a:rPr lang="en-US" i="1" dirty="0" smtClean="0"/>
              <a:t>them </a:t>
            </a:r>
            <a:r>
              <a:rPr lang="en-US" dirty="0" smtClean="0"/>
              <a:t>as the highest temperature recorded was a non-lethal value.</a:t>
            </a:r>
          </a:p>
          <a:p>
            <a:endParaRPr lang="es-AR" dirty="0"/>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26</a:t>
            </a:fld>
            <a:endParaRPr lang="es-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buFont typeface="Arial" pitchFamily="34" charset="0"/>
              <a:buChar char="•"/>
            </a:pPr>
            <a:r>
              <a:rPr lang="en-US" dirty="0" smtClean="0"/>
              <a:t>Non-irradiated stained cells and cells treated at 85 °C for 15 min and subsequently stained with FDA or PI respectively were used as controls to define negative and positive histogram regions.</a:t>
            </a:r>
          </a:p>
          <a:p>
            <a:pPr>
              <a:buFont typeface="Arial" pitchFamily="34" charset="0"/>
              <a:buChar char="•"/>
            </a:pPr>
            <a:endParaRPr lang="en-US" dirty="0" smtClean="0"/>
          </a:p>
          <a:p>
            <a:pPr>
              <a:buFont typeface="Arial" pitchFamily="34" charset="0"/>
              <a:buChar char="•"/>
            </a:pPr>
            <a:r>
              <a:rPr lang="en-US" dirty="0" smtClean="0"/>
              <a:t>A non stained- non treated control was employed for determining the auto fluorescence of cells. </a:t>
            </a:r>
            <a:endParaRPr lang="es-AR" dirty="0"/>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27</a:t>
            </a:fld>
            <a:endParaRPr lang="es-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a:xfrm>
            <a:off x="337353" y="4421823"/>
            <a:ext cx="6134082" cy="4631216"/>
          </a:xfrm>
        </p:spPr>
        <p:txBody>
          <a:bodyPr>
            <a:normAutofit fontScale="77500" lnSpcReduction="20000"/>
          </a:bodyPr>
          <a:lstStyle/>
          <a:p>
            <a:pPr defTabSz="929305">
              <a:defRPr/>
            </a:pPr>
            <a:r>
              <a:rPr lang="en-US" sz="1300" dirty="0" smtClean="0"/>
              <a:t>Fluorescence density plots of </a:t>
            </a:r>
            <a:r>
              <a:rPr lang="en-US" sz="1300" i="1" dirty="0" smtClean="0"/>
              <a:t>S. </a:t>
            </a:r>
            <a:r>
              <a:rPr lang="en-US" sz="1300" i="1" dirty="0" err="1" smtClean="0"/>
              <a:t>cerevisiae</a:t>
            </a:r>
            <a:r>
              <a:rPr lang="en-US" sz="1300" dirty="0" smtClean="0"/>
              <a:t> in response to staining with FDA and PI after single US (10 and 30 min), single PL (71.6 J/cm</a:t>
            </a:r>
            <a:r>
              <a:rPr lang="en-US" sz="1300" baseline="30000" dirty="0" smtClean="0"/>
              <a:t>2</a:t>
            </a:r>
            <a:r>
              <a:rPr lang="en-US" sz="1300" dirty="0" smtClean="0"/>
              <a:t>) or 10 or 30 min US + PL treatment.  T</a:t>
            </a:r>
            <a:r>
              <a:rPr lang="en-US" sz="1300" baseline="-25000" dirty="0" smtClean="0"/>
              <a:t>US</a:t>
            </a:r>
            <a:r>
              <a:rPr lang="en-US" sz="1300" dirty="0" smtClean="0"/>
              <a:t>: 20 ± 1 °C; T</a:t>
            </a:r>
            <a:r>
              <a:rPr lang="en-US" sz="1300" baseline="-25000" dirty="0" smtClean="0"/>
              <a:t>US</a:t>
            </a:r>
            <a:r>
              <a:rPr lang="en-US" sz="1300" dirty="0" smtClean="0"/>
              <a:t>: 20 ± 1 °C/T</a:t>
            </a:r>
            <a:r>
              <a:rPr lang="en-US" sz="1300" baseline="-25000" dirty="0" smtClean="0"/>
              <a:t>PLi</a:t>
            </a:r>
            <a:r>
              <a:rPr lang="en-US" sz="1300" dirty="0" smtClean="0"/>
              <a:t>: 2 ± 1 °C in CAJ (a) and NAJ (b); T</a:t>
            </a:r>
            <a:r>
              <a:rPr lang="en-US" sz="1300" baseline="-25000" dirty="0" smtClean="0"/>
              <a:t>US</a:t>
            </a:r>
            <a:r>
              <a:rPr lang="en-US" sz="1300" dirty="0" smtClean="0"/>
              <a:t> 44 ± 1 °C, T</a:t>
            </a:r>
            <a:r>
              <a:rPr lang="en-US" sz="1300" baseline="-25000" dirty="0" smtClean="0"/>
              <a:t>US</a:t>
            </a:r>
            <a:r>
              <a:rPr lang="en-US" sz="1300" dirty="0" smtClean="0"/>
              <a:t> 44 ± 1 °C-T</a:t>
            </a:r>
            <a:r>
              <a:rPr lang="en-US" sz="1300" baseline="-25000" dirty="0" smtClean="0"/>
              <a:t>PLi</a:t>
            </a:r>
            <a:r>
              <a:rPr lang="en-US" sz="1300" dirty="0" smtClean="0"/>
              <a:t>: 44 ± 1 °C in CAJ (c) and NAJ (d). </a:t>
            </a:r>
          </a:p>
          <a:p>
            <a:pPr defTabSz="929305">
              <a:defRPr/>
            </a:pPr>
            <a:endParaRPr lang="en-US" sz="1300" dirty="0" smtClean="0"/>
          </a:p>
          <a:p>
            <a:r>
              <a:rPr lang="en-US" sz="1300" dirty="0" smtClean="0"/>
              <a:t>-For cell sorting assay, cells corresponding to quadrant 2 (F+/PI+) were sorted for selected</a:t>
            </a:r>
          </a:p>
          <a:p>
            <a:r>
              <a:rPr lang="en-US" sz="1300" dirty="0" smtClean="0"/>
              <a:t>times of treatment, at a threshold rate of 2,000 events/s until an acquisition of 100,000 events. Obtained aliquots were then cultured in PDA for 72 h to analyze possible </a:t>
            </a:r>
            <a:r>
              <a:rPr lang="es-AR" sz="1300" dirty="0" err="1" smtClean="0"/>
              <a:t>recovery</a:t>
            </a:r>
            <a:r>
              <a:rPr lang="es-AR" sz="1300" dirty="0" smtClean="0"/>
              <a:t>.</a:t>
            </a:r>
          </a:p>
          <a:p>
            <a:endParaRPr lang="en-US" sz="1300" dirty="0" smtClean="0"/>
          </a:p>
          <a:p>
            <a:pPr algn="just" defTabSz="5097701">
              <a:buFont typeface="Wingdings" pitchFamily="2" charset="2"/>
              <a:buChar char="§"/>
              <a:defRPr/>
            </a:pPr>
            <a:r>
              <a:rPr lang="es-AR" sz="1300" b="1" dirty="0" err="1" smtClean="0"/>
              <a:t>Treatment</a:t>
            </a:r>
            <a:r>
              <a:rPr lang="es-AR" sz="1300" b="1" dirty="0" smtClean="0"/>
              <a:t> </a:t>
            </a:r>
            <a:r>
              <a:rPr lang="es-AR" sz="1300" b="1" dirty="0" err="1" smtClean="0"/>
              <a:t>resulted</a:t>
            </a:r>
            <a:r>
              <a:rPr lang="es-AR" sz="1300" b="1" dirty="0" smtClean="0"/>
              <a:t> more </a:t>
            </a:r>
            <a:r>
              <a:rPr lang="es-AR" sz="1300" b="1" dirty="0" err="1" smtClean="0"/>
              <a:t>effective</a:t>
            </a:r>
            <a:r>
              <a:rPr lang="es-AR" sz="1300" b="1" dirty="0" smtClean="0"/>
              <a:t> in </a:t>
            </a:r>
            <a:r>
              <a:rPr lang="es-AR" sz="1300" b="1" dirty="0" err="1" smtClean="0"/>
              <a:t>commercial</a:t>
            </a:r>
            <a:r>
              <a:rPr lang="es-AR" sz="1300" b="1" dirty="0" smtClean="0"/>
              <a:t> apple juice </a:t>
            </a:r>
            <a:r>
              <a:rPr lang="es-AR" sz="1300" b="1" dirty="0" err="1" smtClean="0"/>
              <a:t>than</a:t>
            </a:r>
            <a:r>
              <a:rPr lang="es-AR" sz="1300" b="1" dirty="0" smtClean="0"/>
              <a:t> in natural </a:t>
            </a:r>
            <a:r>
              <a:rPr lang="es-AR" sz="1300" b="1" dirty="0" err="1" smtClean="0"/>
              <a:t>squeezed</a:t>
            </a:r>
            <a:r>
              <a:rPr lang="es-AR" sz="1300" b="1" dirty="0" smtClean="0"/>
              <a:t> apple juice, </a:t>
            </a:r>
            <a:r>
              <a:rPr lang="es-AR" sz="1300" b="1" dirty="0" err="1" smtClean="0"/>
              <a:t>probably</a:t>
            </a:r>
            <a:r>
              <a:rPr lang="es-AR" sz="1300" b="1" dirty="0" smtClean="0"/>
              <a:t> </a:t>
            </a:r>
            <a:r>
              <a:rPr lang="es-AR" sz="1300" b="1" dirty="0" err="1" smtClean="0"/>
              <a:t>due</a:t>
            </a:r>
            <a:r>
              <a:rPr lang="es-AR" sz="1300" b="1" dirty="0" smtClean="0"/>
              <a:t> </a:t>
            </a:r>
            <a:r>
              <a:rPr lang="es-AR" sz="1300" b="1" dirty="0" err="1" smtClean="0"/>
              <a:t>to</a:t>
            </a:r>
            <a:r>
              <a:rPr lang="es-AR" sz="1300" b="1" dirty="0" smtClean="0"/>
              <a:t> </a:t>
            </a:r>
            <a:r>
              <a:rPr lang="es-AR" sz="1300" b="1" dirty="0" err="1" smtClean="0"/>
              <a:t>the</a:t>
            </a:r>
            <a:r>
              <a:rPr lang="es-AR" sz="1300" b="1" dirty="0" smtClean="0"/>
              <a:t> </a:t>
            </a:r>
            <a:r>
              <a:rPr lang="es-AR" sz="1300" b="1" dirty="0" err="1" smtClean="0"/>
              <a:t>higher</a:t>
            </a:r>
            <a:r>
              <a:rPr lang="es-AR" sz="1300" b="1" dirty="0" smtClean="0"/>
              <a:t> </a:t>
            </a:r>
            <a:r>
              <a:rPr lang="es-AR" sz="1300" b="1" dirty="0" err="1" smtClean="0"/>
              <a:t>absorbance</a:t>
            </a:r>
            <a:r>
              <a:rPr lang="es-AR" sz="1300" b="1" dirty="0" smtClean="0"/>
              <a:t>, </a:t>
            </a:r>
            <a:r>
              <a:rPr lang="es-AR" sz="1300" b="1" dirty="0" err="1" smtClean="0"/>
              <a:t>reflection</a:t>
            </a:r>
            <a:r>
              <a:rPr lang="es-AR" sz="1300" b="1" dirty="0" smtClean="0"/>
              <a:t>  and </a:t>
            </a:r>
            <a:r>
              <a:rPr lang="es-AR" sz="1300" b="1" dirty="0" err="1" smtClean="0"/>
              <a:t>scattering</a:t>
            </a:r>
            <a:r>
              <a:rPr lang="es-AR" sz="1300" b="1" dirty="0" smtClean="0"/>
              <a:t> of light of </a:t>
            </a:r>
            <a:r>
              <a:rPr lang="es-AR" sz="1300" b="1" dirty="0" err="1" smtClean="0"/>
              <a:t>the</a:t>
            </a:r>
            <a:r>
              <a:rPr lang="es-AR" sz="1300" b="1" dirty="0" smtClean="0"/>
              <a:t> </a:t>
            </a:r>
            <a:r>
              <a:rPr lang="es-AR" sz="1300" b="1" dirty="0" err="1" smtClean="0"/>
              <a:t>latter</a:t>
            </a:r>
            <a:r>
              <a:rPr lang="es-AR" sz="1300" b="1" dirty="0" smtClean="0"/>
              <a:t>, </a:t>
            </a:r>
            <a:r>
              <a:rPr lang="es-AR" sz="1300" b="1" dirty="0" err="1" smtClean="0"/>
              <a:t>which</a:t>
            </a:r>
            <a:r>
              <a:rPr lang="es-AR" sz="1300" b="1" dirty="0" smtClean="0"/>
              <a:t> reduces </a:t>
            </a:r>
            <a:r>
              <a:rPr lang="es-AR" sz="1300" b="1" dirty="0" err="1" smtClean="0"/>
              <a:t>the</a:t>
            </a:r>
            <a:r>
              <a:rPr lang="es-AR" sz="1300" b="1" dirty="0" smtClean="0"/>
              <a:t> </a:t>
            </a:r>
            <a:r>
              <a:rPr lang="es-AR" sz="1300" b="1" dirty="0" err="1" smtClean="0"/>
              <a:t>contact</a:t>
            </a:r>
            <a:r>
              <a:rPr lang="es-AR" sz="1300" b="1" dirty="0" smtClean="0"/>
              <a:t> </a:t>
            </a:r>
            <a:r>
              <a:rPr lang="es-AR" sz="1300" b="1" dirty="0" err="1" smtClean="0"/>
              <a:t>between</a:t>
            </a:r>
            <a:r>
              <a:rPr lang="es-AR" sz="1300" b="1" dirty="0" smtClean="0"/>
              <a:t> </a:t>
            </a:r>
            <a:r>
              <a:rPr lang="es-AR" sz="1300" b="1" dirty="0" err="1" smtClean="0"/>
              <a:t>photons</a:t>
            </a:r>
            <a:r>
              <a:rPr lang="es-AR" sz="1300" b="1" dirty="0" smtClean="0"/>
              <a:t> and </a:t>
            </a:r>
            <a:r>
              <a:rPr lang="es-AR" sz="1300" b="1" dirty="0" err="1" smtClean="0"/>
              <a:t>the</a:t>
            </a:r>
            <a:r>
              <a:rPr lang="es-AR" sz="1300" b="1" dirty="0" smtClean="0"/>
              <a:t> target </a:t>
            </a:r>
            <a:r>
              <a:rPr lang="es-AR" sz="1300" b="1" dirty="0" err="1" smtClean="0"/>
              <a:t>microorganisms</a:t>
            </a:r>
            <a:r>
              <a:rPr lang="es-AR" sz="1300" b="1" dirty="0" smtClean="0"/>
              <a:t>. </a:t>
            </a:r>
            <a:r>
              <a:rPr lang="en-US" sz="1300" b="1" dirty="0" smtClean="0"/>
              <a:t>The less proportion of cells stained F-PI+ observed for NAJ is in concordance with the lower inactivation observed in Figure 1</a:t>
            </a:r>
            <a:endParaRPr lang="es-AR" sz="1300" b="1" dirty="0" smtClean="0"/>
          </a:p>
          <a:p>
            <a:pPr algn="just" defTabSz="5097701">
              <a:defRPr/>
            </a:pPr>
            <a:endParaRPr lang="es-AR" sz="1300" dirty="0" smtClean="0"/>
          </a:p>
          <a:p>
            <a:pPr algn="just" defTabSz="5097701">
              <a:buFont typeface="Wingdings" pitchFamily="2" charset="2"/>
              <a:buChar char="§"/>
              <a:defRPr/>
            </a:pPr>
            <a:r>
              <a:rPr lang="es-AR" sz="1300" b="1" dirty="0" smtClean="0"/>
              <a:t> </a:t>
            </a:r>
            <a:r>
              <a:rPr lang="es-AR" sz="1300" b="1" dirty="0" err="1" smtClean="0"/>
              <a:t>Loss</a:t>
            </a:r>
            <a:r>
              <a:rPr lang="es-AR" sz="1300" b="1" dirty="0" smtClean="0"/>
              <a:t> of </a:t>
            </a:r>
            <a:r>
              <a:rPr lang="es-AR" sz="1300" b="1" dirty="0" err="1" smtClean="0"/>
              <a:t>membrane</a:t>
            </a:r>
            <a:r>
              <a:rPr lang="es-AR" sz="1300" b="1" dirty="0" smtClean="0"/>
              <a:t> </a:t>
            </a:r>
            <a:r>
              <a:rPr lang="es-AR" sz="1300" b="1" dirty="0" err="1" smtClean="0"/>
              <a:t>integrity</a:t>
            </a:r>
            <a:r>
              <a:rPr lang="es-AR" sz="1300" b="1" dirty="0" smtClean="0"/>
              <a:t> and </a:t>
            </a:r>
            <a:r>
              <a:rPr lang="es-AR" sz="1300" b="1" dirty="0" err="1" smtClean="0"/>
              <a:t>loss</a:t>
            </a:r>
            <a:r>
              <a:rPr lang="es-AR" sz="1300" b="1" dirty="0" smtClean="0"/>
              <a:t> of </a:t>
            </a:r>
            <a:r>
              <a:rPr lang="es-AR" sz="1300" b="1" dirty="0" err="1" smtClean="0"/>
              <a:t>metabolic</a:t>
            </a:r>
            <a:r>
              <a:rPr lang="es-AR" sz="1300" b="1" dirty="0" smtClean="0"/>
              <a:t> </a:t>
            </a:r>
            <a:r>
              <a:rPr lang="es-AR" sz="1300" b="1" dirty="0" err="1" smtClean="0"/>
              <a:t>activity</a:t>
            </a:r>
            <a:r>
              <a:rPr lang="es-AR" sz="1300" b="1" dirty="0" smtClean="0"/>
              <a:t> </a:t>
            </a:r>
            <a:r>
              <a:rPr lang="es-AR" sz="1300" b="1" dirty="0" err="1" smtClean="0"/>
              <a:t>was</a:t>
            </a:r>
            <a:r>
              <a:rPr lang="es-AR" sz="1300" b="1" dirty="0" smtClean="0"/>
              <a:t> </a:t>
            </a:r>
            <a:r>
              <a:rPr lang="es-AR" sz="1300" b="1" dirty="0" err="1" smtClean="0"/>
              <a:t>observed</a:t>
            </a:r>
            <a:r>
              <a:rPr lang="es-AR" sz="1300" b="1" dirty="0" smtClean="0"/>
              <a:t> </a:t>
            </a:r>
            <a:r>
              <a:rPr lang="es-AR" sz="1300" b="1" dirty="0" err="1" smtClean="0"/>
              <a:t>after</a:t>
            </a:r>
            <a:r>
              <a:rPr lang="es-AR" sz="1300" b="1" dirty="0" smtClean="0"/>
              <a:t> </a:t>
            </a:r>
            <a:r>
              <a:rPr lang="es-AR" sz="1300" b="1" dirty="0" err="1" smtClean="0"/>
              <a:t>exposure</a:t>
            </a:r>
            <a:r>
              <a:rPr lang="es-AR" sz="1300" b="1" dirty="0" smtClean="0"/>
              <a:t> </a:t>
            </a:r>
            <a:r>
              <a:rPr lang="es-AR" sz="1300" b="1" dirty="0" err="1" smtClean="0"/>
              <a:t>to</a:t>
            </a:r>
            <a:r>
              <a:rPr lang="es-AR" sz="1300" b="1" dirty="0" smtClean="0"/>
              <a:t> single US,  single PL </a:t>
            </a:r>
            <a:r>
              <a:rPr lang="es-AR" sz="1300" b="1" dirty="0" err="1" smtClean="0"/>
              <a:t>or</a:t>
            </a:r>
            <a:r>
              <a:rPr lang="es-AR" sz="1300" b="1" dirty="0" smtClean="0"/>
              <a:t> </a:t>
            </a:r>
            <a:r>
              <a:rPr lang="es-AR" sz="1300" b="1" dirty="0" err="1" smtClean="0"/>
              <a:t>combined</a:t>
            </a:r>
            <a:r>
              <a:rPr lang="es-AR" sz="1300" b="1" dirty="0" smtClean="0"/>
              <a:t> US + PL</a:t>
            </a:r>
          </a:p>
          <a:p>
            <a:pPr defTabSz="929305">
              <a:defRPr/>
            </a:pPr>
            <a:endParaRPr lang="en-US" sz="1300" dirty="0" smtClean="0"/>
          </a:p>
          <a:p>
            <a:pPr marL="88736" indent="-88736">
              <a:buBlip>
                <a:blip r:embed="rId3"/>
              </a:buBlip>
            </a:pPr>
            <a:r>
              <a:rPr lang="en-US" sz="1300" dirty="0" smtClean="0">
                <a:latin typeface="Century Schoolbook" pitchFamily="18" charset="0"/>
              </a:rPr>
              <a:t>Exposure to </a:t>
            </a:r>
            <a:r>
              <a:rPr lang="en-US" sz="1300" b="1" dirty="0" smtClean="0">
                <a:latin typeface="Century Schoolbook" pitchFamily="18" charset="0"/>
              </a:rPr>
              <a:t>single US, single PL or US+PL </a:t>
            </a:r>
            <a:r>
              <a:rPr lang="en-US" sz="1300" dirty="0" smtClean="0">
                <a:latin typeface="Century Schoolbook" pitchFamily="18" charset="0"/>
              </a:rPr>
              <a:t>led to </a:t>
            </a:r>
            <a:r>
              <a:rPr lang="en-US" sz="1300" b="1" dirty="0" smtClean="0">
                <a:latin typeface="Century Schoolbook" pitchFamily="18" charset="0"/>
              </a:rPr>
              <a:t>a shift </a:t>
            </a:r>
            <a:r>
              <a:rPr lang="en-US" sz="1300" dirty="0" smtClean="0">
                <a:latin typeface="Century Schoolbook" pitchFamily="18" charset="0"/>
              </a:rPr>
              <a:t>of cells </a:t>
            </a:r>
            <a:r>
              <a:rPr lang="en-US" sz="1300" b="1" dirty="0" smtClean="0">
                <a:latin typeface="Century Schoolbook" pitchFamily="18" charset="0"/>
              </a:rPr>
              <a:t>from quadrant 1 </a:t>
            </a:r>
            <a:r>
              <a:rPr lang="en-US" sz="1300" dirty="0" smtClean="0">
                <a:latin typeface="Century Schoolbook" pitchFamily="18" charset="0"/>
              </a:rPr>
              <a:t>(cells with esterase activity and intact membrane) </a:t>
            </a:r>
            <a:r>
              <a:rPr lang="en-US" sz="1300" b="1" dirty="0" smtClean="0">
                <a:latin typeface="Century Schoolbook" pitchFamily="18" charset="0"/>
              </a:rPr>
              <a:t>to quadrant 4 </a:t>
            </a:r>
            <a:r>
              <a:rPr lang="en-US" sz="1300" dirty="0" smtClean="0">
                <a:latin typeface="Century Schoolbook" pitchFamily="18" charset="0"/>
              </a:rPr>
              <a:t>(cells with </a:t>
            </a:r>
            <a:r>
              <a:rPr lang="en-US" sz="1300" dirty="0" err="1" smtClean="0">
                <a:latin typeface="Century Schoolbook" pitchFamily="18" charset="0"/>
              </a:rPr>
              <a:t>permeabilized</a:t>
            </a:r>
            <a:r>
              <a:rPr lang="en-US" sz="1300" dirty="0" smtClean="0">
                <a:latin typeface="Century Schoolbook" pitchFamily="18" charset="0"/>
              </a:rPr>
              <a:t> membrane</a:t>
            </a:r>
            <a:r>
              <a:rPr lang="en-US" sz="1300" b="1" dirty="0" smtClean="0">
                <a:latin typeface="Century Schoolbook" pitchFamily="18" charset="0"/>
              </a:rPr>
              <a:t>.</a:t>
            </a:r>
          </a:p>
          <a:p>
            <a:pPr marL="88736" indent="-88736"/>
            <a:endParaRPr lang="es-AR" sz="1300" dirty="0" smtClean="0">
              <a:latin typeface="Century Schoolbook" pitchFamily="18" charset="0"/>
            </a:endParaRPr>
          </a:p>
          <a:p>
            <a:pPr marL="88736" indent="-88736">
              <a:buBlip>
                <a:blip r:embed="rId3"/>
              </a:buBlip>
            </a:pPr>
            <a:r>
              <a:rPr lang="en-US" sz="1300" dirty="0" smtClean="0">
                <a:latin typeface="Century Schoolbook" pitchFamily="18" charset="0"/>
              </a:rPr>
              <a:t>For </a:t>
            </a:r>
            <a:r>
              <a:rPr lang="en-US" sz="1300" b="1" dirty="0" smtClean="0">
                <a:latin typeface="Century Schoolbook" pitchFamily="18" charset="0"/>
              </a:rPr>
              <a:t>30US </a:t>
            </a:r>
            <a:r>
              <a:rPr lang="en-US" sz="1300" dirty="0" smtClean="0">
                <a:latin typeface="Century Schoolbook" pitchFamily="18" charset="0"/>
              </a:rPr>
              <a:t>treatments between 94.3 ± 2.3 and 98.1 ± 0.3   % of cells were F-PI+.</a:t>
            </a:r>
          </a:p>
          <a:p>
            <a:pPr marL="88736" indent="-88736"/>
            <a:endParaRPr lang="es-AR" sz="1300" dirty="0" smtClean="0">
              <a:latin typeface="Century Schoolbook" pitchFamily="18" charset="0"/>
            </a:endParaRPr>
          </a:p>
          <a:p>
            <a:pPr marL="88736" indent="-88736" algn="just">
              <a:buBlip>
                <a:blip r:embed="rId3"/>
              </a:buBlip>
            </a:pPr>
            <a:r>
              <a:rPr lang="en-US" sz="1300" b="1" dirty="0" smtClean="0">
                <a:latin typeface="Century Schoolbook" pitchFamily="18" charset="0"/>
              </a:rPr>
              <a:t>A great proportion of double-stained cells (F</a:t>
            </a:r>
            <a:r>
              <a:rPr lang="en-US" sz="1300" b="1" baseline="30000" dirty="0" smtClean="0">
                <a:latin typeface="Century Schoolbook" pitchFamily="18" charset="0"/>
              </a:rPr>
              <a:t>+</a:t>
            </a:r>
            <a:r>
              <a:rPr lang="en-US" sz="1300" b="1" dirty="0" smtClean="0">
                <a:latin typeface="Century Schoolbook" pitchFamily="18" charset="0"/>
              </a:rPr>
              <a:t>PI</a:t>
            </a:r>
            <a:r>
              <a:rPr lang="en-US" sz="1300" b="1" baseline="30000" dirty="0" smtClean="0">
                <a:latin typeface="Century Schoolbook" pitchFamily="18" charset="0"/>
              </a:rPr>
              <a:t>+</a:t>
            </a:r>
            <a:r>
              <a:rPr lang="en-US" sz="1300" b="1" dirty="0" smtClean="0">
                <a:latin typeface="Century Schoolbook" pitchFamily="18" charset="0"/>
              </a:rPr>
              <a:t>) were detected when 60PL was applied, being this fraction more important in NAJ, where ~26 % cells were found. This indicates that </a:t>
            </a:r>
            <a:r>
              <a:rPr lang="en-US" sz="1300" b="1" dirty="0" err="1" smtClean="0">
                <a:latin typeface="Century Schoolbook" pitchFamily="18" charset="0"/>
              </a:rPr>
              <a:t>cytoplasmic</a:t>
            </a:r>
            <a:r>
              <a:rPr lang="en-US" sz="1300" b="1" dirty="0" smtClean="0">
                <a:latin typeface="Century Schoolbook" pitchFamily="18" charset="0"/>
              </a:rPr>
              <a:t> membrane integrity was being affected while cells were capable or retaining esterase activity. The presence of this subpopulation could seriously affect shelf life in PL treated </a:t>
            </a:r>
            <a:r>
              <a:rPr lang="en-US" sz="1300" b="1" dirty="0" err="1" smtClean="0">
                <a:latin typeface="Century Schoolbook" pitchFamily="18" charset="0"/>
              </a:rPr>
              <a:t>foodssince</a:t>
            </a:r>
            <a:r>
              <a:rPr lang="en-US" sz="1300" b="1" dirty="0" smtClean="0">
                <a:latin typeface="Century Schoolbook" pitchFamily="18" charset="0"/>
              </a:rPr>
              <a:t> cells are metabolically active but they cannot be detected by conventional cultivation </a:t>
            </a:r>
            <a:r>
              <a:rPr lang="en-US" sz="1300" b="1" dirty="0" err="1" smtClean="0">
                <a:latin typeface="Century Schoolbook" pitchFamily="18" charset="0"/>
              </a:rPr>
              <a:t>assaysIn</a:t>
            </a:r>
            <a:r>
              <a:rPr lang="en-US" sz="1300" b="1" dirty="0" smtClean="0">
                <a:latin typeface="Century Schoolbook" pitchFamily="18" charset="0"/>
              </a:rPr>
              <a:t> concordance with the inactivation rate observed in Figure2, after 60PL at both temperature profiles (LT and  MT) only ~35 % of cells were F</a:t>
            </a:r>
            <a:r>
              <a:rPr lang="en-US" sz="1300" b="1" baseline="30000" dirty="0" smtClean="0">
                <a:latin typeface="Century Schoolbook" pitchFamily="18" charset="0"/>
              </a:rPr>
              <a:t>-</a:t>
            </a:r>
            <a:r>
              <a:rPr lang="en-US" sz="1300" b="1" dirty="0" smtClean="0">
                <a:latin typeface="Century Schoolbook" pitchFamily="18" charset="0"/>
              </a:rPr>
              <a:t>PI</a:t>
            </a:r>
            <a:r>
              <a:rPr lang="en-US" sz="1300" b="1" baseline="30000" dirty="0" smtClean="0">
                <a:latin typeface="Century Schoolbook" pitchFamily="18" charset="0"/>
              </a:rPr>
              <a:t>+ </a:t>
            </a:r>
            <a:r>
              <a:rPr lang="en-US" sz="1300" b="1" dirty="0" smtClean="0">
                <a:latin typeface="Century Schoolbook" pitchFamily="18" charset="0"/>
              </a:rPr>
              <a:t>in NAJ , while ~90 % of cells were observed in the same quadrant for CAJ.</a:t>
            </a:r>
          </a:p>
          <a:p>
            <a:pPr marL="88736" indent="-88736" algn="just">
              <a:buBlip>
                <a:blip r:embed="rId3"/>
              </a:buBlip>
            </a:pPr>
            <a:endParaRPr lang="en-US" sz="1300" b="1" dirty="0" smtClean="0">
              <a:latin typeface="Century Schoolbook" pitchFamily="18" charset="0"/>
            </a:endParaRPr>
          </a:p>
          <a:p>
            <a:pPr marL="88736" indent="-88736">
              <a:buBlip>
                <a:blip r:embed="rId3"/>
              </a:buBlip>
            </a:pPr>
            <a:r>
              <a:rPr lang="en-US" sz="1300" dirty="0" smtClean="0">
                <a:latin typeface="Century Schoolbook" pitchFamily="18" charset="0"/>
              </a:rPr>
              <a:t>Combined treatment </a:t>
            </a:r>
            <a:r>
              <a:rPr lang="en-US" sz="1300" b="1" dirty="0" smtClean="0">
                <a:latin typeface="Century Schoolbook" pitchFamily="18" charset="0"/>
              </a:rPr>
              <a:t>30US+60PL  </a:t>
            </a:r>
            <a:r>
              <a:rPr lang="en-US" sz="1300" dirty="0" smtClean="0">
                <a:latin typeface="Century Schoolbook" pitchFamily="18" charset="0"/>
              </a:rPr>
              <a:t>generated the highest % of cells </a:t>
            </a:r>
            <a:r>
              <a:rPr lang="en-US" dirty="0" smtClean="0">
                <a:latin typeface="Century Schoolbook" pitchFamily="18" charset="0"/>
              </a:rPr>
              <a:t>in quadrant 4 which were between </a:t>
            </a:r>
            <a:r>
              <a:rPr lang="en-US" b="1" dirty="0" smtClean="0">
                <a:latin typeface="Century Schoolbook" pitchFamily="18" charset="0"/>
              </a:rPr>
              <a:t>94.7 </a:t>
            </a:r>
            <a:r>
              <a:rPr lang="en-US" dirty="0" smtClean="0">
                <a:latin typeface="Century Schoolbook" pitchFamily="18" charset="0"/>
              </a:rPr>
              <a:t>± 1.6 </a:t>
            </a:r>
            <a:r>
              <a:rPr lang="en-US" b="1" dirty="0" smtClean="0">
                <a:latin typeface="Century Schoolbook" pitchFamily="18" charset="0"/>
              </a:rPr>
              <a:t>(NAJ/LT)</a:t>
            </a:r>
            <a:r>
              <a:rPr lang="en-US" dirty="0" smtClean="0">
                <a:latin typeface="Century Schoolbook" pitchFamily="18" charset="0"/>
              </a:rPr>
              <a:t> and </a:t>
            </a:r>
            <a:r>
              <a:rPr lang="en-US" b="1" dirty="0" smtClean="0">
                <a:latin typeface="Century Schoolbook" pitchFamily="18" charset="0"/>
              </a:rPr>
              <a:t>98.5 </a:t>
            </a:r>
            <a:r>
              <a:rPr lang="en-US" dirty="0" smtClean="0">
                <a:latin typeface="Century Schoolbook" pitchFamily="18" charset="0"/>
              </a:rPr>
              <a:t>± 0.7</a:t>
            </a:r>
            <a:r>
              <a:rPr lang="en-US" b="1" dirty="0" smtClean="0">
                <a:latin typeface="Century Schoolbook" pitchFamily="18" charset="0"/>
              </a:rPr>
              <a:t> (CAJ/MT) </a:t>
            </a:r>
            <a:r>
              <a:rPr lang="en-US" dirty="0" smtClean="0">
                <a:latin typeface="Century Schoolbook" pitchFamily="18" charset="0"/>
              </a:rPr>
              <a:t>.</a:t>
            </a:r>
            <a:endParaRPr lang="es-AR" dirty="0" smtClean="0">
              <a:latin typeface="Century Schoolbook" pitchFamily="18" charset="0"/>
            </a:endParaRPr>
          </a:p>
          <a:p>
            <a:pPr defTabSz="929305">
              <a:defRPr/>
            </a:pPr>
            <a:endParaRPr lang="es-AR" dirty="0" smtClean="0"/>
          </a:p>
          <a:p>
            <a:endParaRPr lang="es-AR" dirty="0"/>
          </a:p>
        </p:txBody>
      </p:sp>
      <p:sp>
        <p:nvSpPr>
          <p:cNvPr id="4" name="3 Marcador de número de diapositiva"/>
          <p:cNvSpPr>
            <a:spLocks noGrp="1"/>
          </p:cNvSpPr>
          <p:nvPr>
            <p:ph type="sldNum" sz="quarter" idx="10"/>
          </p:nvPr>
        </p:nvSpPr>
        <p:spPr/>
        <p:txBody>
          <a:bodyPr/>
          <a:lstStyle/>
          <a:p>
            <a:fld id="{5B0B6032-0A23-4249-991C-3F829F871EFB}" type="slidenum">
              <a:rPr lang="es-AR" smtClean="0"/>
              <a:pPr/>
              <a:t>28</a:t>
            </a:fld>
            <a:endParaRPr lang="es-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FA3C5260-512E-45F9-B1C0-EDD65E4290AC}" type="datetimeFigureOut">
              <a:rPr lang="es-AR" smtClean="0"/>
              <a:pPr/>
              <a:t>02/08/2015</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0166AF96-591A-4830-B97F-934B265ED400}" type="slidenum">
              <a:rPr lang="es-AR" smtClean="0"/>
              <a:pPr/>
              <a:t>‹Nº›</a:t>
            </a:fld>
            <a:endParaRPr lang="es-AR"/>
          </a:p>
        </p:txBody>
      </p:sp>
      <p:sp>
        <p:nvSpPr>
          <p:cNvPr id="10" name="9 Marcador de posición de imagen"/>
          <p:cNvSpPr>
            <a:spLocks noGrp="1"/>
          </p:cNvSpPr>
          <p:nvPr>
            <p:ph type="pic" sz="quarter" idx="13"/>
          </p:nvPr>
        </p:nvSpPr>
        <p:spPr>
          <a:xfrm>
            <a:off x="6588125" y="6381750"/>
            <a:ext cx="2087563" cy="287338"/>
          </a:xfrm>
        </p:spPr>
        <p:txBody>
          <a:bodyPr/>
          <a:lstStyle/>
          <a:p>
            <a:endParaRPr lang="es-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FA3C5260-512E-45F9-B1C0-EDD65E4290AC}" type="datetimeFigureOut">
              <a:rPr lang="es-AR" smtClean="0"/>
              <a:pPr/>
              <a:t>02/08/2015</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0166AF96-591A-4830-B97F-934B265ED400}" type="slidenum">
              <a:rPr lang="es-AR" smtClean="0"/>
              <a:pPr/>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FA3C5260-512E-45F9-B1C0-EDD65E4290AC}" type="datetimeFigureOut">
              <a:rPr lang="es-AR" smtClean="0"/>
              <a:pPr/>
              <a:t>02/08/2015</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0166AF96-591A-4830-B97F-934B265ED400}" type="slidenum">
              <a:rPr lang="es-AR" smtClean="0"/>
              <a:pPr/>
              <a:t>‹Nº›</a:t>
            </a:fld>
            <a:endParaRPr lang="es-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FA3C5260-512E-45F9-B1C0-EDD65E4290AC}" type="datetimeFigureOut">
              <a:rPr lang="es-AR" smtClean="0"/>
              <a:pPr/>
              <a:t>02/08/2015</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0166AF96-591A-4830-B97F-934B265ED400}" type="slidenum">
              <a:rPr lang="es-AR" smtClean="0"/>
              <a:pPr/>
              <a:t>‹Nº›</a:t>
            </a:fld>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FA3C5260-512E-45F9-B1C0-EDD65E4290AC}" type="datetimeFigureOut">
              <a:rPr lang="es-AR" smtClean="0"/>
              <a:pPr/>
              <a:t>02/08/2015</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0166AF96-591A-4830-B97F-934B265ED400}" type="slidenum">
              <a:rPr lang="es-AR" smtClean="0"/>
              <a:pPr/>
              <a:t>‹Nº›</a:t>
            </a:fld>
            <a:endParaRPr lang="es-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FA3C5260-512E-45F9-B1C0-EDD65E4290AC}" type="datetimeFigureOut">
              <a:rPr lang="es-AR" smtClean="0"/>
              <a:pPr/>
              <a:t>02/08/2015</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0166AF96-591A-4830-B97F-934B265ED400}" type="slidenum">
              <a:rPr lang="es-AR" smtClean="0"/>
              <a:pPr/>
              <a:t>‹Nº›</a:t>
            </a:fld>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FA3C5260-512E-45F9-B1C0-EDD65E4290AC}" type="datetimeFigureOut">
              <a:rPr lang="es-AR" smtClean="0"/>
              <a:pPr/>
              <a:t>02/08/2015</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0166AF96-591A-4830-B97F-934B265ED400}" type="slidenum">
              <a:rPr lang="es-AR" smtClean="0"/>
              <a:pPr/>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A3C5260-512E-45F9-B1C0-EDD65E4290AC}" type="datetimeFigureOut">
              <a:rPr lang="es-AR" smtClean="0"/>
              <a:pPr/>
              <a:t>02/08/2015</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0166AF96-591A-4830-B97F-934B265ED400}" type="slidenum">
              <a:rPr lang="es-AR" smtClean="0"/>
              <a:pPr/>
              <a:t>‹Nº›</a:t>
            </a:fld>
            <a:endParaRPr lang="es-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A3C5260-512E-45F9-B1C0-EDD65E4290AC}" type="datetimeFigureOut">
              <a:rPr lang="es-AR" smtClean="0"/>
              <a:pPr/>
              <a:t>02/08/2015</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0166AF96-591A-4830-B97F-934B265ED400}" type="slidenum">
              <a:rPr lang="es-AR" smtClean="0"/>
              <a:pPr/>
              <a:t>‹Nº›</a:t>
            </a:fld>
            <a:endParaRPr lang="es-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A3C5260-512E-45F9-B1C0-EDD65E4290AC}" type="datetimeFigureOut">
              <a:rPr lang="es-AR" smtClean="0"/>
              <a:pPr/>
              <a:t>02/08/2015</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0166AF96-591A-4830-B97F-934B265ED400}" type="slidenum">
              <a:rPr lang="es-AR" smtClean="0"/>
              <a:pPr/>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FA3C5260-512E-45F9-B1C0-EDD65E4290AC}" type="datetimeFigureOut">
              <a:rPr lang="es-AR" smtClean="0"/>
              <a:pPr/>
              <a:t>02/08/2015</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0166AF96-591A-4830-B97F-934B265ED400}" type="slidenum">
              <a:rPr lang="es-AR" smtClean="0"/>
              <a:pPr/>
              <a:t>‹Nº›</a:t>
            </a:fld>
            <a:endParaRPr lang="es-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FA3C5260-512E-45F9-B1C0-EDD65E4290AC}" type="datetimeFigureOut">
              <a:rPr lang="es-AR" smtClean="0"/>
              <a:pPr/>
              <a:t>02/08/2015</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0166AF96-591A-4830-B97F-934B265ED400}" type="slidenum">
              <a:rPr lang="es-AR" smtClean="0"/>
              <a:pPr/>
              <a:t>‹Nº›</a:t>
            </a:fld>
            <a:endParaRPr lang="es-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AR"/>
          </a:p>
        </p:txBody>
      </p:sp>
      <p:sp>
        <p:nvSpPr>
          <p:cNvPr id="4" name="3 Marcador de fecha"/>
          <p:cNvSpPr>
            <a:spLocks noGrp="1"/>
          </p:cNvSpPr>
          <p:nvPr>
            <p:ph type="dt" sz="half" idx="10"/>
          </p:nvPr>
        </p:nvSpPr>
        <p:spPr/>
        <p:txBody>
          <a:bodyPr/>
          <a:lstStyle/>
          <a:p>
            <a:fld id="{72AD35F6-6F47-4BEE-8637-CB0A442F2C04}" type="datetimeFigureOut">
              <a:rPr lang="es-AR" smtClean="0"/>
              <a:pPr/>
              <a:t>02/08/2015</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2A3D04EA-650A-49D1-BECB-8154209DD950}" type="slidenum">
              <a:rPr lang="es-AR" smtClean="0"/>
              <a:pPr/>
              <a:t>‹Nº›</a:t>
            </a:fld>
            <a:endParaRPr lang="es-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2AD35F6-6F47-4BEE-8637-CB0A442F2C04}" type="datetimeFigureOut">
              <a:rPr lang="es-AR" smtClean="0"/>
              <a:pPr/>
              <a:t>02/08/2015</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2A3D04EA-650A-49D1-BECB-8154209DD950}" type="slidenum">
              <a:rPr lang="es-AR" smtClean="0"/>
              <a:pPr/>
              <a:t>‹Nº›</a:t>
            </a:fld>
            <a:endParaRPr lang="es-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2AD35F6-6F47-4BEE-8637-CB0A442F2C04}" type="datetimeFigureOut">
              <a:rPr lang="es-AR" smtClean="0"/>
              <a:pPr/>
              <a:t>02/08/2015</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2A3D04EA-650A-49D1-BECB-8154209DD950}" type="slidenum">
              <a:rPr lang="es-AR" smtClean="0"/>
              <a:pPr/>
              <a:t>‹Nº›</a:t>
            </a:fld>
            <a:endParaRPr lang="es-AR"/>
          </a:p>
        </p:txBody>
      </p:sp>
      <p:sp>
        <p:nvSpPr>
          <p:cNvPr id="8" name="7 Marcador de posición de imagen"/>
          <p:cNvSpPr>
            <a:spLocks noGrp="1"/>
          </p:cNvSpPr>
          <p:nvPr>
            <p:ph type="pic" sz="quarter" idx="13"/>
          </p:nvPr>
        </p:nvSpPr>
        <p:spPr>
          <a:xfrm>
            <a:off x="0" y="0"/>
            <a:ext cx="9144000" cy="6858000"/>
          </a:xfrm>
        </p:spPr>
        <p:txBody>
          <a:bodyPr/>
          <a:lstStyle/>
          <a:p>
            <a:endParaRPr lang="es-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fecha"/>
          <p:cNvSpPr>
            <a:spLocks noGrp="1"/>
          </p:cNvSpPr>
          <p:nvPr>
            <p:ph type="dt" sz="half" idx="10"/>
          </p:nvPr>
        </p:nvSpPr>
        <p:spPr/>
        <p:txBody>
          <a:bodyPr/>
          <a:lstStyle/>
          <a:p>
            <a:fld id="{72AD35F6-6F47-4BEE-8637-CB0A442F2C04}" type="datetimeFigureOut">
              <a:rPr lang="es-AR" smtClean="0"/>
              <a:pPr/>
              <a:t>02/08/2015</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2A3D04EA-650A-49D1-BECB-8154209DD950}" type="slidenum">
              <a:rPr lang="es-AR" smtClean="0"/>
              <a:pPr/>
              <a:t>‹Nº›</a:t>
            </a:fld>
            <a:endParaRPr lang="es-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7" name="6 Marcador de fecha"/>
          <p:cNvSpPr>
            <a:spLocks noGrp="1"/>
          </p:cNvSpPr>
          <p:nvPr>
            <p:ph type="dt" sz="half" idx="10"/>
          </p:nvPr>
        </p:nvSpPr>
        <p:spPr/>
        <p:txBody>
          <a:bodyPr/>
          <a:lstStyle/>
          <a:p>
            <a:fld id="{72AD35F6-6F47-4BEE-8637-CB0A442F2C04}" type="datetimeFigureOut">
              <a:rPr lang="es-AR" smtClean="0"/>
              <a:pPr/>
              <a:t>02/08/2015</a:t>
            </a:fld>
            <a:endParaRPr lang="es-AR"/>
          </a:p>
        </p:txBody>
      </p:sp>
      <p:sp>
        <p:nvSpPr>
          <p:cNvPr id="8" name="7 Marcador de pie de página"/>
          <p:cNvSpPr>
            <a:spLocks noGrp="1"/>
          </p:cNvSpPr>
          <p:nvPr>
            <p:ph type="ftr" sz="quarter" idx="11"/>
          </p:nvPr>
        </p:nvSpPr>
        <p:spPr/>
        <p:txBody>
          <a:bodyPr/>
          <a:lstStyle/>
          <a:p>
            <a:endParaRPr lang="es-AR"/>
          </a:p>
        </p:txBody>
      </p:sp>
      <p:sp>
        <p:nvSpPr>
          <p:cNvPr id="9" name="8 Marcador de número de diapositiva"/>
          <p:cNvSpPr>
            <a:spLocks noGrp="1"/>
          </p:cNvSpPr>
          <p:nvPr>
            <p:ph type="sldNum" sz="quarter" idx="12"/>
          </p:nvPr>
        </p:nvSpPr>
        <p:spPr/>
        <p:txBody>
          <a:bodyPr/>
          <a:lstStyle/>
          <a:p>
            <a:fld id="{2A3D04EA-650A-49D1-BECB-8154209DD950}" type="slidenum">
              <a:rPr lang="es-AR" smtClean="0"/>
              <a:pPr/>
              <a:t>‹Nº›</a:t>
            </a:fld>
            <a:endParaRPr lang="es-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fecha"/>
          <p:cNvSpPr>
            <a:spLocks noGrp="1"/>
          </p:cNvSpPr>
          <p:nvPr>
            <p:ph type="dt" sz="half" idx="10"/>
          </p:nvPr>
        </p:nvSpPr>
        <p:spPr/>
        <p:txBody>
          <a:bodyPr/>
          <a:lstStyle/>
          <a:p>
            <a:fld id="{72AD35F6-6F47-4BEE-8637-CB0A442F2C04}" type="datetimeFigureOut">
              <a:rPr lang="es-AR" smtClean="0"/>
              <a:pPr/>
              <a:t>02/08/2015</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2A3D04EA-650A-49D1-BECB-8154209DD950}" type="slidenum">
              <a:rPr lang="es-AR" smtClean="0"/>
              <a:pPr/>
              <a:t>‹Nº›</a:t>
            </a:fld>
            <a:endParaRPr lang="es-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2AD35F6-6F47-4BEE-8637-CB0A442F2C04}" type="datetimeFigureOut">
              <a:rPr lang="es-AR" smtClean="0"/>
              <a:pPr/>
              <a:t>02/08/2015</a:t>
            </a:fld>
            <a:endParaRPr lang="es-AR"/>
          </a:p>
        </p:txBody>
      </p:sp>
      <p:sp>
        <p:nvSpPr>
          <p:cNvPr id="3" name="2 Marcador de pie de página"/>
          <p:cNvSpPr>
            <a:spLocks noGrp="1"/>
          </p:cNvSpPr>
          <p:nvPr>
            <p:ph type="ftr" sz="quarter" idx="11"/>
          </p:nvPr>
        </p:nvSpPr>
        <p:spPr/>
        <p:txBody>
          <a:bodyPr/>
          <a:lstStyle/>
          <a:p>
            <a:endParaRPr lang="es-AR"/>
          </a:p>
        </p:txBody>
      </p:sp>
      <p:sp>
        <p:nvSpPr>
          <p:cNvPr id="4" name="3 Marcador de número de diapositiva"/>
          <p:cNvSpPr>
            <a:spLocks noGrp="1"/>
          </p:cNvSpPr>
          <p:nvPr>
            <p:ph type="sldNum" sz="quarter" idx="12"/>
          </p:nvPr>
        </p:nvSpPr>
        <p:spPr/>
        <p:txBody>
          <a:bodyPr/>
          <a:lstStyle/>
          <a:p>
            <a:fld id="{2A3D04EA-650A-49D1-BECB-8154209DD950}" type="slidenum">
              <a:rPr lang="es-AR" smtClean="0"/>
              <a:pPr/>
              <a:t>‹Nº›</a:t>
            </a:fld>
            <a:endParaRPr lang="es-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2AD35F6-6F47-4BEE-8637-CB0A442F2C04}" type="datetimeFigureOut">
              <a:rPr lang="es-AR" smtClean="0"/>
              <a:pPr/>
              <a:t>02/08/2015</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2A3D04EA-650A-49D1-BECB-8154209DD950}" type="slidenum">
              <a:rPr lang="es-AR" smtClean="0"/>
              <a:pPr/>
              <a:t>‹Nº›</a:t>
            </a:fld>
            <a:endParaRPr lang="es-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2AD35F6-6F47-4BEE-8637-CB0A442F2C04}" type="datetimeFigureOut">
              <a:rPr lang="es-AR" smtClean="0"/>
              <a:pPr/>
              <a:t>02/08/2015</a:t>
            </a:fld>
            <a:endParaRPr lang="es-AR"/>
          </a:p>
        </p:txBody>
      </p:sp>
      <p:sp>
        <p:nvSpPr>
          <p:cNvPr id="6" name="5 Marcador de pie de página"/>
          <p:cNvSpPr>
            <a:spLocks noGrp="1"/>
          </p:cNvSpPr>
          <p:nvPr>
            <p:ph type="ftr" sz="quarter" idx="11"/>
          </p:nvPr>
        </p:nvSpPr>
        <p:spPr/>
        <p:txBody>
          <a:bodyPr/>
          <a:lstStyle/>
          <a:p>
            <a:endParaRPr lang="es-AR"/>
          </a:p>
        </p:txBody>
      </p:sp>
      <p:sp>
        <p:nvSpPr>
          <p:cNvPr id="7" name="6 Marcador de número de diapositiva"/>
          <p:cNvSpPr>
            <a:spLocks noGrp="1"/>
          </p:cNvSpPr>
          <p:nvPr>
            <p:ph type="sldNum" sz="quarter" idx="12"/>
          </p:nvPr>
        </p:nvSpPr>
        <p:spPr/>
        <p:txBody>
          <a:bodyPr/>
          <a:lstStyle/>
          <a:p>
            <a:fld id="{2A3D04EA-650A-49D1-BECB-8154209DD950}" type="slidenum">
              <a:rPr lang="es-AR" smtClean="0"/>
              <a:pPr/>
              <a:t>‹Nº›</a:t>
            </a:fld>
            <a:endParaRPr lang="es-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2AD35F6-6F47-4BEE-8637-CB0A442F2C04}" type="datetimeFigureOut">
              <a:rPr lang="es-AR" smtClean="0"/>
              <a:pPr/>
              <a:t>02/08/2015</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2A3D04EA-650A-49D1-BECB-8154209DD950}" type="slidenum">
              <a:rPr lang="es-AR" smtClean="0"/>
              <a:pPr/>
              <a:t>‹Nº›</a:t>
            </a:fld>
            <a:endParaRPr lang="es-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10"/>
          </p:nvPr>
        </p:nvSpPr>
        <p:spPr/>
        <p:txBody>
          <a:bodyPr/>
          <a:lstStyle/>
          <a:p>
            <a:fld id="{72AD35F6-6F47-4BEE-8637-CB0A442F2C04}" type="datetimeFigureOut">
              <a:rPr lang="es-AR" smtClean="0"/>
              <a:pPr/>
              <a:t>02/08/2015</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2A3D04EA-650A-49D1-BECB-8154209DD950}" type="slidenum">
              <a:rPr lang="es-AR" smtClean="0"/>
              <a:pPr/>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C5260-512E-45F9-B1C0-EDD65E4290AC}" type="datetimeFigureOut">
              <a:rPr lang="es-AR" smtClean="0"/>
              <a:pPr/>
              <a:t>02/08/2015</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66AF96-591A-4830-B97F-934B265ED400}" type="slidenum">
              <a:rPr lang="es-AR" smtClean="0"/>
              <a:pPr/>
              <a:t>‹Nº›</a:t>
            </a:fld>
            <a:endParaRPr lang="es-AR"/>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AD35F6-6F47-4BEE-8637-CB0A442F2C04}" type="datetimeFigureOut">
              <a:rPr lang="es-AR" smtClean="0"/>
              <a:pPr/>
              <a:t>02/08/2015</a:t>
            </a:fld>
            <a:endParaRPr lang="es-AR"/>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3D04EA-650A-49D1-BECB-8154209DD950}" type="slidenum">
              <a:rPr lang="es-AR" smtClean="0"/>
              <a:pPr/>
              <a:t>‹Nº›</a:t>
            </a:fld>
            <a:endParaRPr lang="es-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hyperlink" Target="http://www.google.com.ar/url?sa=i&amp;rct=j&amp;q=&amp;esrc=s&amp;source=images&amp;cd=&amp;cad=rja&amp;uact=8&amp;ved=0CAcQjRw&amp;url=http://aulavirtual.derecho.proed.unc.edu.ar/mod/page/view.php?id=31817&amp;ei=MyYjVaiVIYq5oQTJqYGYAg&amp;bvm=bv.89947451,d.cGU&amp;psig=AFQjCNEMi3XbO9JaDzBKYz0mq0IWk6F_3w&amp;ust=1428453276865709"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1.xml"/><Relationship Id="rId13" Type="http://schemas.openxmlformats.org/officeDocument/2006/relationships/chart" Target="../charts/chart1.xml"/><Relationship Id="rId3" Type="http://schemas.openxmlformats.org/officeDocument/2006/relationships/image" Target="../media/image1.jpeg"/><Relationship Id="rId7" Type="http://schemas.openxmlformats.org/officeDocument/2006/relationships/image" Target="../media/image14.jpeg"/><Relationship Id="rId12"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jpeg"/><Relationship Id="rId11" Type="http://schemas.openxmlformats.org/officeDocument/2006/relationships/diagramColors" Target="../diagrams/colors1.xml"/><Relationship Id="rId5" Type="http://schemas.openxmlformats.org/officeDocument/2006/relationships/image" Target="../media/image12.jpeg"/><Relationship Id="rId10" Type="http://schemas.openxmlformats.org/officeDocument/2006/relationships/diagramQuickStyle" Target="../diagrams/quickStyle1.xml"/><Relationship Id="rId4" Type="http://schemas.openxmlformats.org/officeDocument/2006/relationships/image" Target="../media/image2.png"/><Relationship Id="rId9"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6.gif"/><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5.gif"/><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2.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gif"/><Relationship Id="rId5" Type="http://schemas.openxmlformats.org/officeDocument/2006/relationships/image" Target="../media/image2.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6.gif"/><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5.gif"/><Relationship Id="rId5" Type="http://schemas.openxmlformats.org/officeDocument/2006/relationships/image" Target="../media/image22.emf"/><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15.gi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5.emf"/><Relationship Id="rId5" Type="http://schemas.openxmlformats.org/officeDocument/2006/relationships/image" Target="../media/image2.png"/><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5.gif"/><Relationship Id="rId5" Type="http://schemas.openxmlformats.org/officeDocument/2006/relationships/image" Target="../media/image26.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6.gif"/><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30.jpeg"/><Relationship Id="rId13" Type="http://schemas.openxmlformats.org/officeDocument/2006/relationships/image" Target="../media/image35.jpeg"/><Relationship Id="rId3" Type="http://schemas.openxmlformats.org/officeDocument/2006/relationships/image" Target="../media/image1.jpeg"/><Relationship Id="rId7" Type="http://schemas.openxmlformats.org/officeDocument/2006/relationships/image" Target="../media/image29.jpeg"/><Relationship Id="rId12" Type="http://schemas.openxmlformats.org/officeDocument/2006/relationships/image" Target="../media/image34.jpeg"/><Relationship Id="rId17" Type="http://schemas.openxmlformats.org/officeDocument/2006/relationships/image" Target="../media/image15.gif"/><Relationship Id="rId2" Type="http://schemas.openxmlformats.org/officeDocument/2006/relationships/notesSlide" Target="../notesSlides/notesSlide17.xml"/><Relationship Id="rId16" Type="http://schemas.openxmlformats.org/officeDocument/2006/relationships/image" Target="../media/image38.jpeg"/><Relationship Id="rId1" Type="http://schemas.openxmlformats.org/officeDocument/2006/relationships/slideLayout" Target="../slideLayouts/slideLayout1.xml"/><Relationship Id="rId6" Type="http://schemas.openxmlformats.org/officeDocument/2006/relationships/image" Target="../media/image28.jpeg"/><Relationship Id="rId11" Type="http://schemas.openxmlformats.org/officeDocument/2006/relationships/image" Target="../media/image33.jpeg"/><Relationship Id="rId5" Type="http://schemas.openxmlformats.org/officeDocument/2006/relationships/image" Target="../media/image27.jpeg"/><Relationship Id="rId15" Type="http://schemas.openxmlformats.org/officeDocument/2006/relationships/image" Target="../media/image37.jpeg"/><Relationship Id="rId10" Type="http://schemas.openxmlformats.org/officeDocument/2006/relationships/image" Target="../media/image32.jpeg"/><Relationship Id="rId4" Type="http://schemas.openxmlformats.org/officeDocument/2006/relationships/image" Target="../media/image2.png"/><Relationship Id="rId9" Type="http://schemas.openxmlformats.org/officeDocument/2006/relationships/image" Target="../media/image31.jpeg"/><Relationship Id="rId14" Type="http://schemas.openxmlformats.org/officeDocument/2006/relationships/image" Target="../media/image36.jpeg"/></Relationships>
</file>

<file path=ppt/slides/_rels/slide19.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1.jpeg"/><Relationship Id="rId7"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9.jpeg"/><Relationship Id="rId5" Type="http://schemas.openxmlformats.org/officeDocument/2006/relationships/image" Target="../media/image15.gif"/><Relationship Id="rId10" Type="http://schemas.openxmlformats.org/officeDocument/2006/relationships/image" Target="../media/image43.jpeg"/><Relationship Id="rId4" Type="http://schemas.openxmlformats.org/officeDocument/2006/relationships/image" Target="../media/image2.png"/><Relationship Id="rId9" Type="http://schemas.openxmlformats.org/officeDocument/2006/relationships/image" Target="../media/image42.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5.gif"/><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2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jpeg"/><Relationship Id="rId7" Type="http://schemas.openxmlformats.org/officeDocument/2006/relationships/image" Target="../media/image52.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image" Target="../media/image2.png"/><Relationship Id="rId4" Type="http://schemas.openxmlformats.org/officeDocument/2006/relationships/image" Target="../media/image1.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chart" Target="../charts/chart4.xml"/><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28.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3" Type="http://schemas.openxmlformats.org/officeDocument/2006/relationships/image" Target="../media/image1.jpeg"/><Relationship Id="rId7" Type="http://schemas.openxmlformats.org/officeDocument/2006/relationships/image" Target="../media/image60.png"/><Relationship Id="rId12" Type="http://schemas.openxmlformats.org/officeDocument/2006/relationships/image" Target="../media/image65.png"/><Relationship Id="rId17" Type="http://schemas.openxmlformats.org/officeDocument/2006/relationships/image" Target="../media/image15.gif"/><Relationship Id="rId2" Type="http://schemas.openxmlformats.org/officeDocument/2006/relationships/notesSlide" Target="../notesSlides/notesSlide26.xml"/><Relationship Id="rId16" Type="http://schemas.openxmlformats.org/officeDocument/2006/relationships/image" Target="../media/image69.png"/><Relationship Id="rId1" Type="http://schemas.openxmlformats.org/officeDocument/2006/relationships/slideLayout" Target="../slideLayouts/slideLayout1.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5" Type="http://schemas.openxmlformats.org/officeDocument/2006/relationships/image" Target="../media/image68.png"/><Relationship Id="rId10" Type="http://schemas.openxmlformats.org/officeDocument/2006/relationships/image" Target="../media/image63.png"/><Relationship Id="rId4" Type="http://schemas.openxmlformats.org/officeDocument/2006/relationships/image" Target="../media/image2.png"/><Relationship Id="rId9" Type="http://schemas.openxmlformats.org/officeDocument/2006/relationships/image" Target="../media/image62.png"/><Relationship Id="rId1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pic>
        <p:nvPicPr>
          <p:cNvPr id="1027" name="Picture 3"/>
          <p:cNvPicPr>
            <a:picLocks noChangeAspect="1" noChangeArrowheads="1"/>
          </p:cNvPicPr>
          <p:nvPr/>
        </p:nvPicPr>
        <p:blipFill>
          <a:blip r:embed="rId4" cstate="print"/>
          <a:srcRect/>
          <a:stretch>
            <a:fillRect/>
          </a:stretch>
        </p:blipFill>
        <p:spPr bwMode="auto">
          <a:xfrm>
            <a:off x="3940060" y="6021288"/>
            <a:ext cx="5203940" cy="836711"/>
          </a:xfrm>
          <a:prstGeom prst="rect">
            <a:avLst/>
          </a:prstGeom>
          <a:noFill/>
          <a:ln w="9525">
            <a:noFill/>
            <a:miter lim="800000"/>
            <a:headEnd/>
            <a:tailEnd/>
          </a:ln>
        </p:spPr>
      </p:pic>
      <p:sp>
        <p:nvSpPr>
          <p:cNvPr id="12" name="11 Rectángulo"/>
          <p:cNvSpPr/>
          <p:nvPr/>
        </p:nvSpPr>
        <p:spPr>
          <a:xfrm>
            <a:off x="323528" y="2708920"/>
            <a:ext cx="6552728" cy="3108543"/>
          </a:xfrm>
          <a:prstGeom prst="rect">
            <a:avLst/>
          </a:prstGeom>
        </p:spPr>
        <p:txBody>
          <a:bodyPr wrap="square">
            <a:spAutoFit/>
          </a:bodyPr>
          <a:lstStyle/>
          <a:p>
            <a:r>
              <a:rPr lang="en-US" sz="2800" dirty="0">
                <a:latin typeface="Helvetica" pitchFamily="2" charset="0"/>
                <a:cs typeface="Arial" pitchFamily="34" charset="0"/>
              </a:rPr>
              <a:t>Combined use of Pulsed </a:t>
            </a:r>
            <a:r>
              <a:rPr lang="en-US" sz="2800" dirty="0" smtClean="0">
                <a:latin typeface="Helvetica" pitchFamily="2" charset="0"/>
                <a:cs typeface="Arial" pitchFamily="34" charset="0"/>
              </a:rPr>
              <a:t>Light and High Intensity Ultrasound technologies </a:t>
            </a:r>
            <a:r>
              <a:rPr lang="en-US" sz="2800" dirty="0">
                <a:latin typeface="Helvetica" pitchFamily="2" charset="0"/>
                <a:cs typeface="Arial" pitchFamily="34" charset="0"/>
              </a:rPr>
              <a:t>to preserve apple juice. Study of microbial inactivation and induced damage </a:t>
            </a:r>
            <a:endParaRPr lang="en-US" sz="2800" dirty="0" smtClean="0">
              <a:latin typeface="Helvetica" pitchFamily="2" charset="0"/>
              <a:cs typeface="Arial" pitchFamily="34" charset="0"/>
            </a:endParaRPr>
          </a:p>
          <a:p>
            <a:endParaRPr lang="en-US" sz="2800" dirty="0">
              <a:cs typeface="Arial" pitchFamily="34" charset="0"/>
            </a:endParaRPr>
          </a:p>
          <a:p>
            <a:endParaRPr lang="en-US" sz="2800" dirty="0" smtClean="0">
              <a:cs typeface="Arial" pitchFamily="34" charset="0"/>
            </a:endParaRPr>
          </a:p>
          <a:p>
            <a:r>
              <a:rPr lang="en-US" sz="2800" dirty="0" smtClean="0">
                <a:solidFill>
                  <a:schemeClr val="accent5">
                    <a:lumMod val="75000"/>
                  </a:schemeClr>
                </a:solidFill>
                <a:latin typeface="Helvetica" pitchFamily="2" charset="0"/>
                <a:cs typeface="Arial" pitchFamily="34" charset="0"/>
              </a:rPr>
              <a:t>Sandra Guerrero, PhD, CFS</a:t>
            </a:r>
            <a:endParaRPr lang="es-AR" sz="2800" dirty="0">
              <a:solidFill>
                <a:schemeClr val="accent5">
                  <a:lumMod val="75000"/>
                </a:schemeClr>
              </a:solidFill>
              <a:latin typeface="Helvetica" pitchFamily="2" charset="0"/>
              <a:cs typeface="Arial" pitchFamily="34" charset="0"/>
            </a:endParaRPr>
          </a:p>
        </p:txBody>
      </p:sp>
      <p:sp>
        <p:nvSpPr>
          <p:cNvPr id="1029" name="AutoShape 5" descr="Image result for universidad de buenos aires logo facultad de ciencias exactas y naturales"/>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sp>
        <p:nvSpPr>
          <p:cNvPr id="1031" name="AutoShape 7" descr="Image result for universidad de buenos aires logo facultad de ciencias exactas y naturales"/>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AR"/>
          </a:p>
        </p:txBody>
      </p:sp>
      <p:grpSp>
        <p:nvGrpSpPr>
          <p:cNvPr id="22" name="21 Grupo"/>
          <p:cNvGrpSpPr/>
          <p:nvPr/>
        </p:nvGrpSpPr>
        <p:grpSpPr>
          <a:xfrm>
            <a:off x="278872" y="332657"/>
            <a:ext cx="3493128" cy="1596007"/>
            <a:chOff x="278872" y="332657"/>
            <a:chExt cx="3493128" cy="1596007"/>
          </a:xfrm>
        </p:grpSpPr>
        <p:grpSp>
          <p:nvGrpSpPr>
            <p:cNvPr id="21" name="20 Grupo"/>
            <p:cNvGrpSpPr/>
            <p:nvPr/>
          </p:nvGrpSpPr>
          <p:grpSpPr>
            <a:xfrm>
              <a:off x="755576" y="404664"/>
              <a:ext cx="3016424" cy="1524000"/>
              <a:chOff x="0" y="1268760"/>
              <a:chExt cx="3016424" cy="1524000"/>
            </a:xfrm>
          </p:grpSpPr>
          <p:pic>
            <p:nvPicPr>
              <p:cNvPr id="20" name="19 Imagen" descr="facultad3.png"/>
              <p:cNvPicPr>
                <a:picLocks noChangeAspect="1"/>
              </p:cNvPicPr>
              <p:nvPr/>
            </p:nvPicPr>
            <p:blipFill>
              <a:blip r:embed="rId5" cstate="print"/>
              <a:stretch>
                <a:fillRect/>
              </a:stretch>
            </p:blipFill>
            <p:spPr>
              <a:xfrm>
                <a:off x="0" y="1268760"/>
                <a:ext cx="2987824" cy="1524000"/>
              </a:xfrm>
              <a:prstGeom prst="rect">
                <a:avLst/>
              </a:prstGeom>
            </p:spPr>
          </p:pic>
          <p:pic>
            <p:nvPicPr>
              <p:cNvPr id="18" name="17 Imagen" descr="facultad 2.png"/>
              <p:cNvPicPr>
                <a:picLocks noChangeAspect="1"/>
              </p:cNvPicPr>
              <p:nvPr/>
            </p:nvPicPr>
            <p:blipFill>
              <a:blip r:embed="rId6" cstate="print"/>
              <a:stretch>
                <a:fillRect/>
              </a:stretch>
            </p:blipFill>
            <p:spPr>
              <a:xfrm>
                <a:off x="1547664" y="1268760"/>
                <a:ext cx="1468760" cy="428388"/>
              </a:xfrm>
              <a:prstGeom prst="rect">
                <a:avLst/>
              </a:prstGeom>
            </p:spPr>
          </p:pic>
        </p:grpSp>
        <p:pic>
          <p:nvPicPr>
            <p:cNvPr id="19" name="18 Imagen" descr="facultad.png"/>
            <p:cNvPicPr>
              <a:picLocks noChangeAspect="1"/>
            </p:cNvPicPr>
            <p:nvPr/>
          </p:nvPicPr>
          <p:blipFill>
            <a:blip r:embed="rId7" cstate="print"/>
            <a:stretch>
              <a:fillRect/>
            </a:stretch>
          </p:blipFill>
          <p:spPr>
            <a:xfrm>
              <a:off x="278872" y="332657"/>
              <a:ext cx="931944" cy="936104"/>
            </a:xfrm>
            <a:prstGeom prst="rect">
              <a:avLst/>
            </a:prstGeom>
          </p:spPr>
        </p:pic>
      </p:grpSp>
      <p:pic>
        <p:nvPicPr>
          <p:cNvPr id="26" name="25 Imagen" descr="untitled.png"/>
          <p:cNvPicPr>
            <a:picLocks noChangeAspect="1"/>
          </p:cNvPicPr>
          <p:nvPr/>
        </p:nvPicPr>
        <p:blipFill>
          <a:blip r:embed="rId8" cstate="print"/>
          <a:stretch>
            <a:fillRect/>
          </a:stretch>
        </p:blipFill>
        <p:spPr>
          <a:xfrm>
            <a:off x="5076056" y="1268760"/>
            <a:ext cx="1347501" cy="1341512"/>
          </a:xfrm>
          <a:prstGeom prst="ellipse">
            <a:avLst/>
          </a:prstGeom>
          <a:ln w="952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7" name="26 Imagen" descr="untitled2.png"/>
          <p:cNvPicPr>
            <a:picLocks noChangeAspect="1"/>
          </p:cNvPicPr>
          <p:nvPr/>
        </p:nvPicPr>
        <p:blipFill>
          <a:blip r:embed="rId9" cstate="print"/>
          <a:stretch>
            <a:fillRect/>
          </a:stretch>
        </p:blipFill>
        <p:spPr>
          <a:xfrm>
            <a:off x="6440738" y="1268760"/>
            <a:ext cx="1278108" cy="1342826"/>
          </a:xfrm>
          <a:prstGeom prst="ellipse">
            <a:avLst/>
          </a:prstGeom>
          <a:ln w="952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8" name="27 Imagen" descr="untitled3.png"/>
          <p:cNvPicPr>
            <a:picLocks noChangeAspect="1"/>
          </p:cNvPicPr>
          <p:nvPr/>
        </p:nvPicPr>
        <p:blipFill>
          <a:blip r:embed="rId10" cstate="print"/>
          <a:stretch>
            <a:fillRect/>
          </a:stretch>
        </p:blipFill>
        <p:spPr>
          <a:xfrm>
            <a:off x="7753572" y="1268760"/>
            <a:ext cx="1390428" cy="1335782"/>
          </a:xfrm>
          <a:prstGeom prst="ellipse">
            <a:avLst/>
          </a:prstGeom>
          <a:ln w="9525" cap="rnd">
            <a:solidFill>
              <a:schemeClr val="accent1">
                <a:lumMod val="20000"/>
                <a:lumOff val="8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9" name="28 Imagen" descr="imagesGJSN90ZD.jpg"/>
          <p:cNvPicPr>
            <a:picLocks noChangeAspect="1"/>
          </p:cNvPicPr>
          <p:nvPr/>
        </p:nvPicPr>
        <p:blipFill>
          <a:blip r:embed="rId11" cstate="print"/>
          <a:stretch>
            <a:fillRect/>
          </a:stretch>
        </p:blipFill>
        <p:spPr>
          <a:xfrm>
            <a:off x="7858696" y="0"/>
            <a:ext cx="1285304" cy="798241"/>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pic>
        <p:nvPicPr>
          <p:cNvPr id="1027" name="Picture 3"/>
          <p:cNvPicPr>
            <a:picLocks noChangeAspect="1" noChangeArrowheads="1"/>
          </p:cNvPicPr>
          <p:nvPr/>
        </p:nvPicPr>
        <p:blipFill>
          <a:blip r:embed="rId4" cstate="print"/>
          <a:srcRect/>
          <a:stretch>
            <a:fillRect/>
          </a:stretch>
        </p:blipFill>
        <p:spPr bwMode="auto">
          <a:xfrm>
            <a:off x="7075046" y="6525344"/>
            <a:ext cx="2068954" cy="332655"/>
          </a:xfrm>
          <a:prstGeom prst="rect">
            <a:avLst/>
          </a:prstGeom>
          <a:noFill/>
          <a:ln w="9525">
            <a:noFill/>
            <a:miter lim="800000"/>
            <a:headEnd/>
            <a:tailEnd/>
          </a:ln>
        </p:spPr>
      </p:pic>
      <p:sp>
        <p:nvSpPr>
          <p:cNvPr id="9" name="8 CuadroTexto"/>
          <p:cNvSpPr txBox="1"/>
          <p:nvPr/>
        </p:nvSpPr>
        <p:spPr>
          <a:xfrm>
            <a:off x="755576" y="1196752"/>
            <a:ext cx="7416824" cy="584775"/>
          </a:xfrm>
          <a:prstGeom prst="rect">
            <a:avLst/>
          </a:prstGeom>
          <a:noFill/>
        </p:spPr>
        <p:txBody>
          <a:bodyPr wrap="square" rtlCol="0">
            <a:spAutoFit/>
          </a:bodyPr>
          <a:lstStyle/>
          <a:p>
            <a:pPr algn="ctr"/>
            <a:r>
              <a:rPr lang="es-AR" sz="3200" b="1" dirty="0" err="1" smtClean="0">
                <a:solidFill>
                  <a:srgbClr val="0070C0"/>
                </a:solidFill>
                <a:effectLst>
                  <a:outerShdw blurRad="38100" dist="38100" dir="2700000" algn="tl">
                    <a:srgbClr val="000000">
                      <a:alpha val="43137"/>
                    </a:srgbClr>
                  </a:outerShdw>
                </a:effectLst>
                <a:latin typeface="Helvetica" pitchFamily="2" charset="0"/>
                <a:cs typeface="Arial" pitchFamily="34" charset="0"/>
              </a:rPr>
              <a:t>Emerging</a:t>
            </a:r>
            <a:r>
              <a:rPr lang="es-AR" sz="3200" b="1" dirty="0" smtClean="0">
                <a:solidFill>
                  <a:srgbClr val="0070C0"/>
                </a:solidFill>
                <a:effectLst>
                  <a:outerShdw blurRad="38100" dist="38100" dir="2700000" algn="tl">
                    <a:srgbClr val="000000">
                      <a:alpha val="43137"/>
                    </a:srgbClr>
                  </a:outerShdw>
                </a:effectLst>
                <a:latin typeface="Helvetica" pitchFamily="2" charset="0"/>
                <a:cs typeface="Arial" pitchFamily="34" charset="0"/>
              </a:rPr>
              <a:t> </a:t>
            </a:r>
            <a:r>
              <a:rPr lang="es-AR" sz="3200" b="1" dirty="0" err="1" smtClean="0">
                <a:solidFill>
                  <a:srgbClr val="0070C0"/>
                </a:solidFill>
                <a:effectLst>
                  <a:outerShdw blurRad="38100" dist="38100" dir="2700000" algn="tl">
                    <a:srgbClr val="000000">
                      <a:alpha val="43137"/>
                    </a:srgbClr>
                  </a:outerShdw>
                </a:effectLst>
                <a:latin typeface="Helvetica" pitchFamily="2" charset="0"/>
                <a:cs typeface="Arial" pitchFamily="34" charset="0"/>
              </a:rPr>
              <a:t>preservation</a:t>
            </a:r>
            <a:r>
              <a:rPr lang="es-AR" sz="3200" b="1" dirty="0" smtClean="0">
                <a:solidFill>
                  <a:srgbClr val="0070C0"/>
                </a:solidFill>
                <a:effectLst>
                  <a:outerShdw blurRad="38100" dist="38100" dir="2700000" algn="tl">
                    <a:srgbClr val="000000">
                      <a:alpha val="43137"/>
                    </a:srgbClr>
                  </a:outerShdw>
                </a:effectLst>
                <a:latin typeface="Helvetica" pitchFamily="2" charset="0"/>
                <a:cs typeface="Arial" pitchFamily="34" charset="0"/>
              </a:rPr>
              <a:t> </a:t>
            </a:r>
            <a:r>
              <a:rPr lang="es-AR" sz="3200" b="1" dirty="0" err="1" smtClean="0">
                <a:solidFill>
                  <a:srgbClr val="0070C0"/>
                </a:solidFill>
                <a:effectLst>
                  <a:outerShdw blurRad="38100" dist="38100" dir="2700000" algn="tl">
                    <a:srgbClr val="000000">
                      <a:alpha val="43137"/>
                    </a:srgbClr>
                  </a:outerShdw>
                </a:effectLst>
                <a:latin typeface="Helvetica" pitchFamily="2" charset="0"/>
                <a:cs typeface="Arial" pitchFamily="34" charset="0"/>
              </a:rPr>
              <a:t>factors</a:t>
            </a:r>
            <a:endParaRPr lang="es-AR" sz="3200" b="1" dirty="0" smtClean="0">
              <a:solidFill>
                <a:srgbClr val="0070C0"/>
              </a:solidFill>
              <a:effectLst>
                <a:outerShdw blurRad="38100" dist="38100" dir="2700000" algn="tl">
                  <a:srgbClr val="000000">
                    <a:alpha val="43137"/>
                  </a:srgbClr>
                </a:outerShdw>
              </a:effectLst>
              <a:latin typeface="Helvetica" pitchFamily="2" charset="0"/>
              <a:cs typeface="Arial" pitchFamily="34" charset="0"/>
            </a:endParaRPr>
          </a:p>
        </p:txBody>
      </p:sp>
      <p:grpSp>
        <p:nvGrpSpPr>
          <p:cNvPr id="13" name="12 Grupo"/>
          <p:cNvGrpSpPr/>
          <p:nvPr/>
        </p:nvGrpSpPr>
        <p:grpSpPr>
          <a:xfrm>
            <a:off x="251520" y="2780928"/>
            <a:ext cx="8424936" cy="1938992"/>
            <a:chOff x="539552" y="1988840"/>
            <a:chExt cx="8424936" cy="1938992"/>
          </a:xfrm>
        </p:grpSpPr>
        <p:sp>
          <p:nvSpPr>
            <p:cNvPr id="7" name="6 Rectángulo"/>
            <p:cNvSpPr/>
            <p:nvPr/>
          </p:nvSpPr>
          <p:spPr>
            <a:xfrm>
              <a:off x="539552" y="1988840"/>
              <a:ext cx="8208912" cy="1938992"/>
            </a:xfrm>
            <a:prstGeom prst="rect">
              <a:avLst/>
            </a:prstGeom>
          </p:spPr>
          <p:txBody>
            <a:bodyPr wrap="square">
              <a:spAutoFit/>
            </a:bodyPr>
            <a:lstStyle/>
            <a:p>
              <a:pPr marL="441325" indent="-441325">
                <a:buClr>
                  <a:srgbClr val="002060"/>
                </a:buClr>
                <a:buFont typeface="Wingdings" pitchFamily="2" charset="2"/>
                <a:buChar char="§"/>
              </a:pPr>
              <a:r>
                <a:rPr lang="en-GB" sz="2000" dirty="0" smtClean="0">
                  <a:latin typeface="Helvetica" pitchFamily="2" charset="0"/>
                  <a:cs typeface="Arial" pitchFamily="34" charset="0"/>
                </a:rPr>
                <a:t>High Pressure Processing(HPP)</a:t>
              </a:r>
            </a:p>
            <a:p>
              <a:pPr marL="441325" indent="-441325">
                <a:buClr>
                  <a:srgbClr val="002060"/>
                </a:buClr>
                <a:buFont typeface="Wingdings" pitchFamily="2" charset="2"/>
                <a:buChar char="§"/>
              </a:pPr>
              <a:r>
                <a:rPr lang="en-GB" sz="2000" dirty="0" smtClean="0">
                  <a:latin typeface="Helvetica" pitchFamily="2" charset="0"/>
                  <a:cs typeface="Arial" pitchFamily="34" charset="0"/>
                </a:rPr>
                <a:t>Pulsed Electric Fields (PEF)</a:t>
              </a:r>
            </a:p>
            <a:p>
              <a:pPr marL="441325" indent="-441325">
                <a:buClr>
                  <a:srgbClr val="002060"/>
                </a:buClr>
                <a:buFont typeface="Wingdings" pitchFamily="2" charset="2"/>
                <a:buChar char="§"/>
              </a:pPr>
              <a:r>
                <a:rPr lang="en-GB" sz="2000" b="1" dirty="0" smtClean="0">
                  <a:solidFill>
                    <a:srgbClr val="002060"/>
                  </a:solidFill>
                  <a:latin typeface="Helvetica" pitchFamily="2" charset="0"/>
                  <a:cs typeface="Arial" pitchFamily="34" charset="0"/>
                </a:rPr>
                <a:t>Ultrasound (US)</a:t>
              </a:r>
            </a:p>
            <a:p>
              <a:pPr marL="441325" indent="-441325">
                <a:buClr>
                  <a:srgbClr val="002060"/>
                </a:buClr>
                <a:buFont typeface="Wingdings" pitchFamily="2" charset="2"/>
                <a:buChar char="§"/>
              </a:pPr>
              <a:r>
                <a:rPr lang="en-GB" sz="2000" dirty="0" smtClean="0">
                  <a:latin typeface="Helvetica" pitchFamily="2" charset="0"/>
                  <a:cs typeface="Arial" pitchFamily="34" charset="0"/>
                </a:rPr>
                <a:t>Continuous UV-C light</a:t>
              </a:r>
            </a:p>
            <a:p>
              <a:pPr marL="441325" indent="-441325">
                <a:buClr>
                  <a:srgbClr val="002060"/>
                </a:buClr>
                <a:buFont typeface="Wingdings" pitchFamily="2" charset="2"/>
                <a:buChar char="§"/>
              </a:pPr>
              <a:r>
                <a:rPr lang="en-GB" sz="2000" b="1" dirty="0" smtClean="0">
                  <a:solidFill>
                    <a:srgbClr val="002060"/>
                  </a:solidFill>
                  <a:latin typeface="Helvetica" pitchFamily="2" charset="0"/>
                  <a:cs typeface="Arial" pitchFamily="34" charset="0"/>
                </a:rPr>
                <a:t>Pulsed Light Technology (PL)</a:t>
              </a:r>
            </a:p>
            <a:p>
              <a:pPr marL="441325" indent="-441325">
                <a:buClr>
                  <a:srgbClr val="002060"/>
                </a:buClr>
              </a:pPr>
              <a:endParaRPr lang="es-ES" sz="2000" dirty="0">
                <a:latin typeface="Helvetica" pitchFamily="2" charset="0"/>
                <a:cs typeface="Arial" pitchFamily="34" charset="0"/>
              </a:endParaRPr>
            </a:p>
          </p:txBody>
        </p:sp>
        <p:sp>
          <p:nvSpPr>
            <p:cNvPr id="10" name="9 CuadroTexto"/>
            <p:cNvSpPr txBox="1"/>
            <p:nvPr/>
          </p:nvSpPr>
          <p:spPr>
            <a:xfrm>
              <a:off x="5436096" y="2060848"/>
              <a:ext cx="3528392" cy="1631216"/>
            </a:xfrm>
            <a:prstGeom prst="rect">
              <a:avLst/>
            </a:prstGeom>
            <a:noFill/>
          </p:spPr>
          <p:txBody>
            <a:bodyPr wrap="square" rtlCol="0">
              <a:spAutoFit/>
            </a:bodyPr>
            <a:lstStyle/>
            <a:p>
              <a:pPr algn="r"/>
              <a:r>
                <a:rPr lang="es-AR" sz="2000" b="1" dirty="0" err="1" smtClean="0">
                  <a:solidFill>
                    <a:srgbClr val="002060"/>
                  </a:solidFill>
                  <a:effectLst>
                    <a:outerShdw blurRad="38100" dist="38100" dir="2700000" algn="tl">
                      <a:srgbClr val="000000">
                        <a:alpha val="43137"/>
                      </a:srgbClr>
                    </a:outerShdw>
                  </a:effectLst>
                  <a:latin typeface="Helvetica" pitchFamily="2" charset="0"/>
                  <a:cs typeface="Arial" pitchFamily="34" charset="0"/>
                </a:rPr>
                <a:t>These</a:t>
              </a:r>
              <a:r>
                <a:rPr lang="es-AR" sz="2000" b="1" dirty="0" smtClean="0">
                  <a:solidFill>
                    <a:srgbClr val="002060"/>
                  </a:solidFill>
                  <a:effectLst>
                    <a:outerShdw blurRad="38100" dist="38100" dir="2700000" algn="tl">
                      <a:srgbClr val="000000">
                        <a:alpha val="43137"/>
                      </a:srgbClr>
                    </a:outerShdw>
                  </a:effectLst>
                  <a:latin typeface="Helvetica" pitchFamily="2" charset="0"/>
                  <a:cs typeface="Arial" pitchFamily="34" charset="0"/>
                </a:rPr>
                <a:t> </a:t>
              </a:r>
              <a:r>
                <a:rPr lang="es-AR" sz="2000" b="1" dirty="0" err="1" smtClean="0">
                  <a:solidFill>
                    <a:srgbClr val="002060"/>
                  </a:solidFill>
                  <a:effectLst>
                    <a:outerShdw blurRad="38100" dist="38100" dir="2700000" algn="tl">
                      <a:srgbClr val="000000">
                        <a:alpha val="43137"/>
                      </a:srgbClr>
                    </a:outerShdw>
                  </a:effectLst>
                  <a:latin typeface="Helvetica" pitchFamily="2" charset="0"/>
                  <a:cs typeface="Arial" pitchFamily="34" charset="0"/>
                </a:rPr>
                <a:t>technologies</a:t>
              </a:r>
              <a:r>
                <a:rPr lang="es-AR" sz="2000" b="1" dirty="0" smtClean="0">
                  <a:solidFill>
                    <a:srgbClr val="002060"/>
                  </a:solidFill>
                  <a:effectLst>
                    <a:outerShdw blurRad="38100" dist="38100" dir="2700000" algn="tl">
                      <a:srgbClr val="000000">
                        <a:alpha val="43137"/>
                      </a:srgbClr>
                    </a:outerShdw>
                  </a:effectLst>
                  <a:latin typeface="Helvetica" pitchFamily="2" charset="0"/>
                  <a:cs typeface="Arial" pitchFamily="34" charset="0"/>
                </a:rPr>
                <a:t> </a:t>
              </a:r>
              <a:r>
                <a:rPr lang="es-AR" sz="2000" b="1" dirty="0" err="1" smtClean="0">
                  <a:solidFill>
                    <a:srgbClr val="002060"/>
                  </a:solidFill>
                  <a:effectLst>
                    <a:outerShdw blurRad="38100" dist="38100" dir="2700000" algn="tl">
                      <a:srgbClr val="000000">
                        <a:alpha val="43137"/>
                      </a:srgbClr>
                    </a:outerShdw>
                  </a:effectLst>
                  <a:latin typeface="Helvetica" pitchFamily="2" charset="0"/>
                  <a:cs typeface="Arial" pitchFamily="34" charset="0"/>
                </a:rPr>
                <a:t>may</a:t>
              </a:r>
              <a:r>
                <a:rPr lang="es-AR" sz="2000" b="1" dirty="0" smtClean="0">
                  <a:solidFill>
                    <a:srgbClr val="002060"/>
                  </a:solidFill>
                  <a:effectLst>
                    <a:outerShdw blurRad="38100" dist="38100" dir="2700000" algn="tl">
                      <a:srgbClr val="000000">
                        <a:alpha val="43137"/>
                      </a:srgbClr>
                    </a:outerShdw>
                  </a:effectLst>
                  <a:latin typeface="Helvetica" pitchFamily="2" charset="0"/>
                  <a:cs typeface="Arial" pitchFamily="34" charset="0"/>
                </a:rPr>
                <a:t>  </a:t>
              </a:r>
              <a:r>
                <a:rPr lang="es-AR" sz="2000" b="1" dirty="0" err="1" smtClean="0">
                  <a:solidFill>
                    <a:srgbClr val="002060"/>
                  </a:solidFill>
                  <a:effectLst>
                    <a:outerShdw blurRad="38100" dist="38100" dir="2700000" algn="tl">
                      <a:srgbClr val="000000">
                        <a:alpha val="43137"/>
                      </a:srgbClr>
                    </a:outerShdw>
                  </a:effectLst>
                  <a:latin typeface="Helvetica" pitchFamily="2" charset="0"/>
                  <a:cs typeface="Arial" pitchFamily="34" charset="0"/>
                </a:rPr>
                <a:t>inactivate</a:t>
              </a:r>
              <a:r>
                <a:rPr lang="es-AR" sz="2000" b="1" dirty="0" smtClean="0">
                  <a:solidFill>
                    <a:srgbClr val="002060"/>
                  </a:solidFill>
                  <a:effectLst>
                    <a:outerShdw blurRad="38100" dist="38100" dir="2700000" algn="tl">
                      <a:srgbClr val="000000">
                        <a:alpha val="43137"/>
                      </a:srgbClr>
                    </a:outerShdw>
                  </a:effectLst>
                  <a:latin typeface="Helvetica" pitchFamily="2" charset="0"/>
                  <a:cs typeface="Arial" pitchFamily="34" charset="0"/>
                </a:rPr>
                <a:t>  </a:t>
              </a:r>
              <a:r>
                <a:rPr lang="es-AR" sz="2000" b="1" dirty="0" err="1" smtClean="0">
                  <a:solidFill>
                    <a:srgbClr val="002060"/>
                  </a:solidFill>
                  <a:effectLst>
                    <a:outerShdw blurRad="38100" dist="38100" dir="2700000" algn="tl">
                      <a:srgbClr val="000000">
                        <a:alpha val="43137"/>
                      </a:srgbClr>
                    </a:outerShdw>
                  </a:effectLst>
                  <a:latin typeface="Helvetica" pitchFamily="2" charset="0"/>
                  <a:cs typeface="Arial" pitchFamily="34" charset="0"/>
                </a:rPr>
                <a:t>microorganisms</a:t>
              </a:r>
              <a:r>
                <a:rPr lang="es-AR" sz="2000" b="1" dirty="0" smtClean="0">
                  <a:solidFill>
                    <a:srgbClr val="002060"/>
                  </a:solidFill>
                  <a:effectLst>
                    <a:outerShdw blurRad="38100" dist="38100" dir="2700000" algn="tl">
                      <a:srgbClr val="000000">
                        <a:alpha val="43137"/>
                      </a:srgbClr>
                    </a:outerShdw>
                  </a:effectLst>
                  <a:latin typeface="Helvetica" pitchFamily="2" charset="0"/>
                  <a:cs typeface="Arial" pitchFamily="34" charset="0"/>
                </a:rPr>
                <a:t> at </a:t>
              </a:r>
              <a:r>
                <a:rPr lang="es-AR" sz="2000" b="1" dirty="0" err="1" smtClean="0">
                  <a:solidFill>
                    <a:srgbClr val="002060"/>
                  </a:solidFill>
                  <a:effectLst>
                    <a:outerShdw blurRad="38100" dist="38100" dir="2700000" algn="tl">
                      <a:srgbClr val="000000">
                        <a:alpha val="43137"/>
                      </a:srgbClr>
                    </a:outerShdw>
                  </a:effectLst>
                  <a:latin typeface="Helvetica" pitchFamily="2" charset="0"/>
                  <a:cs typeface="Arial" pitchFamily="34" charset="0"/>
                </a:rPr>
                <a:t>sublethal</a:t>
              </a:r>
              <a:r>
                <a:rPr lang="es-AR" sz="2000" b="1" dirty="0" smtClean="0">
                  <a:solidFill>
                    <a:srgbClr val="002060"/>
                  </a:solidFill>
                  <a:effectLst>
                    <a:outerShdw blurRad="38100" dist="38100" dir="2700000" algn="tl">
                      <a:srgbClr val="000000">
                        <a:alpha val="43137"/>
                      </a:srgbClr>
                    </a:outerShdw>
                  </a:effectLst>
                  <a:latin typeface="Helvetica" pitchFamily="2" charset="0"/>
                  <a:cs typeface="Arial" pitchFamily="34" charset="0"/>
                </a:rPr>
                <a:t> </a:t>
              </a:r>
              <a:r>
                <a:rPr lang="es-AR" sz="2000" b="1" dirty="0" err="1" smtClean="0">
                  <a:solidFill>
                    <a:srgbClr val="002060"/>
                  </a:solidFill>
                  <a:effectLst>
                    <a:outerShdw blurRad="38100" dist="38100" dir="2700000" algn="tl">
                      <a:srgbClr val="000000">
                        <a:alpha val="43137"/>
                      </a:srgbClr>
                    </a:outerShdw>
                  </a:effectLst>
                  <a:latin typeface="Helvetica" pitchFamily="2" charset="0"/>
                  <a:cs typeface="Arial" pitchFamily="34" charset="0"/>
                </a:rPr>
                <a:t>temperatures</a:t>
              </a:r>
              <a:r>
                <a:rPr lang="es-AR" sz="2000" b="1" dirty="0" smtClean="0">
                  <a:solidFill>
                    <a:srgbClr val="002060"/>
                  </a:solidFill>
                  <a:effectLst>
                    <a:outerShdw blurRad="38100" dist="38100" dir="2700000" algn="tl">
                      <a:srgbClr val="000000">
                        <a:alpha val="43137"/>
                      </a:srgbClr>
                    </a:outerShdw>
                  </a:effectLst>
                  <a:latin typeface="Helvetica" pitchFamily="2" charset="0"/>
                  <a:cs typeface="Arial" pitchFamily="34" charset="0"/>
                </a:rPr>
                <a:t>, </a:t>
              </a:r>
              <a:r>
                <a:rPr lang="es-AR" sz="2000" b="1" dirty="0" err="1" smtClean="0">
                  <a:solidFill>
                    <a:srgbClr val="002060"/>
                  </a:solidFill>
                  <a:effectLst>
                    <a:outerShdw blurRad="38100" dist="38100" dir="2700000" algn="tl">
                      <a:srgbClr val="000000">
                        <a:alpha val="43137"/>
                      </a:srgbClr>
                    </a:outerShdw>
                  </a:effectLst>
                  <a:latin typeface="Helvetica" pitchFamily="2" charset="0"/>
                  <a:cs typeface="Arial" pitchFamily="34" charset="0"/>
                </a:rPr>
                <a:t>reducing</a:t>
              </a:r>
              <a:r>
                <a:rPr lang="es-AR" sz="2000" b="1" dirty="0" smtClean="0">
                  <a:solidFill>
                    <a:srgbClr val="002060"/>
                  </a:solidFill>
                  <a:effectLst>
                    <a:outerShdw blurRad="38100" dist="38100" dir="2700000" algn="tl">
                      <a:srgbClr val="000000">
                        <a:alpha val="43137"/>
                      </a:srgbClr>
                    </a:outerShdw>
                  </a:effectLst>
                  <a:latin typeface="Helvetica" pitchFamily="2" charset="0"/>
                  <a:cs typeface="Arial" pitchFamily="34" charset="0"/>
                </a:rPr>
                <a:t> </a:t>
              </a:r>
              <a:r>
                <a:rPr lang="es-AR" sz="2000" b="1" dirty="0" err="1" smtClean="0">
                  <a:solidFill>
                    <a:srgbClr val="002060"/>
                  </a:solidFill>
                  <a:effectLst>
                    <a:outerShdw blurRad="38100" dist="38100" dir="2700000" algn="tl">
                      <a:srgbClr val="000000">
                        <a:alpha val="43137"/>
                      </a:srgbClr>
                    </a:outerShdw>
                  </a:effectLst>
                  <a:latin typeface="Helvetica" pitchFamily="2" charset="0"/>
                  <a:cs typeface="Arial" pitchFamily="34" charset="0"/>
                </a:rPr>
                <a:t>detrimental</a:t>
              </a:r>
              <a:r>
                <a:rPr lang="es-AR" sz="2000" b="1" dirty="0" smtClean="0">
                  <a:solidFill>
                    <a:srgbClr val="002060"/>
                  </a:solidFill>
                  <a:effectLst>
                    <a:outerShdw blurRad="38100" dist="38100" dir="2700000" algn="tl">
                      <a:srgbClr val="000000">
                        <a:alpha val="43137"/>
                      </a:srgbClr>
                    </a:outerShdw>
                  </a:effectLst>
                  <a:latin typeface="Helvetica" pitchFamily="2" charset="0"/>
                  <a:cs typeface="Arial" pitchFamily="34" charset="0"/>
                </a:rPr>
                <a:t> </a:t>
              </a:r>
              <a:r>
                <a:rPr lang="es-AR" sz="2000" b="1" dirty="0" err="1" smtClean="0">
                  <a:solidFill>
                    <a:srgbClr val="002060"/>
                  </a:solidFill>
                  <a:effectLst>
                    <a:outerShdw blurRad="38100" dist="38100" dir="2700000" algn="tl">
                      <a:srgbClr val="000000">
                        <a:alpha val="43137"/>
                      </a:srgbClr>
                    </a:outerShdw>
                  </a:effectLst>
                  <a:latin typeface="Helvetica" pitchFamily="2" charset="0"/>
                  <a:cs typeface="Arial" pitchFamily="34" charset="0"/>
                </a:rPr>
                <a:t>effects</a:t>
              </a:r>
              <a:r>
                <a:rPr lang="es-AR" sz="2000" b="1" dirty="0" smtClean="0">
                  <a:solidFill>
                    <a:srgbClr val="002060"/>
                  </a:solidFill>
                  <a:effectLst>
                    <a:outerShdw blurRad="38100" dist="38100" dir="2700000" algn="tl">
                      <a:srgbClr val="000000">
                        <a:alpha val="43137"/>
                      </a:srgbClr>
                    </a:outerShdw>
                  </a:effectLst>
                  <a:latin typeface="Helvetica" pitchFamily="2" charset="0"/>
                  <a:cs typeface="Arial" pitchFamily="34" charset="0"/>
                </a:rPr>
                <a:t> on </a:t>
              </a:r>
              <a:r>
                <a:rPr lang="es-AR" sz="2000" b="1" dirty="0" err="1" smtClean="0">
                  <a:solidFill>
                    <a:srgbClr val="002060"/>
                  </a:solidFill>
                  <a:effectLst>
                    <a:outerShdw blurRad="38100" dist="38100" dir="2700000" algn="tl">
                      <a:srgbClr val="000000">
                        <a:alpha val="43137"/>
                      </a:srgbClr>
                    </a:outerShdw>
                  </a:effectLst>
                  <a:latin typeface="Helvetica" pitchFamily="2" charset="0"/>
                  <a:cs typeface="Arial" pitchFamily="34" charset="0"/>
                </a:rPr>
                <a:t>food</a:t>
              </a:r>
              <a:r>
                <a:rPr lang="es-AR" sz="2000" b="1" dirty="0" smtClean="0">
                  <a:solidFill>
                    <a:srgbClr val="002060"/>
                  </a:solidFill>
                  <a:effectLst>
                    <a:outerShdw blurRad="38100" dist="38100" dir="2700000" algn="tl">
                      <a:srgbClr val="000000">
                        <a:alpha val="43137"/>
                      </a:srgbClr>
                    </a:outerShdw>
                  </a:effectLst>
                  <a:latin typeface="Helvetica" pitchFamily="2" charset="0"/>
                  <a:cs typeface="Arial" pitchFamily="34" charset="0"/>
                </a:rPr>
                <a:t> </a:t>
              </a:r>
              <a:r>
                <a:rPr lang="es-AR" sz="2000" b="1" dirty="0" err="1" smtClean="0">
                  <a:solidFill>
                    <a:srgbClr val="002060"/>
                  </a:solidFill>
                  <a:effectLst>
                    <a:outerShdw blurRad="38100" dist="38100" dir="2700000" algn="tl">
                      <a:srgbClr val="000000">
                        <a:alpha val="43137"/>
                      </a:srgbClr>
                    </a:outerShdw>
                  </a:effectLst>
                  <a:latin typeface="Helvetica" pitchFamily="2" charset="0"/>
                  <a:cs typeface="Arial" pitchFamily="34" charset="0"/>
                </a:rPr>
                <a:t>quality</a:t>
              </a:r>
              <a:r>
                <a:rPr lang="es-AR" sz="2000" b="1" dirty="0" smtClean="0">
                  <a:solidFill>
                    <a:srgbClr val="002060"/>
                  </a:solidFill>
                  <a:effectLst>
                    <a:outerShdw blurRad="38100" dist="38100" dir="2700000" algn="tl">
                      <a:srgbClr val="000000">
                        <a:alpha val="43137"/>
                      </a:srgbClr>
                    </a:outerShdw>
                  </a:effectLst>
                  <a:latin typeface="Helvetica" pitchFamily="2" charset="0"/>
                  <a:cs typeface="Arial" pitchFamily="34" charset="0"/>
                </a:rPr>
                <a:t> </a:t>
              </a:r>
              <a:endParaRPr lang="es-AR" dirty="0">
                <a:solidFill>
                  <a:srgbClr val="002060"/>
                </a:solidFill>
                <a:effectLst>
                  <a:outerShdw blurRad="38100" dist="38100" dir="2700000" algn="tl">
                    <a:srgbClr val="000000">
                      <a:alpha val="43137"/>
                    </a:srgbClr>
                  </a:outerShdw>
                </a:effectLst>
                <a:latin typeface="Helvetica" pitchFamily="2" charset="0"/>
                <a:cs typeface="Arial" pitchFamily="34" charset="0"/>
              </a:endParaRPr>
            </a:p>
          </p:txBody>
        </p:sp>
        <p:cxnSp>
          <p:nvCxnSpPr>
            <p:cNvPr id="12" name="11 Conector recto"/>
            <p:cNvCxnSpPr/>
            <p:nvPr/>
          </p:nvCxnSpPr>
          <p:spPr>
            <a:xfrm>
              <a:off x="4788024" y="2060848"/>
              <a:ext cx="576064" cy="72008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13 Conector recto"/>
            <p:cNvCxnSpPr/>
            <p:nvPr/>
          </p:nvCxnSpPr>
          <p:spPr>
            <a:xfrm flipH="1">
              <a:off x="4860032" y="2780928"/>
              <a:ext cx="504056" cy="936104"/>
            </a:xfrm>
            <a:prstGeom prst="line">
              <a:avLst/>
            </a:prstGeom>
          </p:spPr>
          <p:style>
            <a:lnRef idx="2">
              <a:schemeClr val="accent1"/>
            </a:lnRef>
            <a:fillRef idx="0">
              <a:schemeClr val="accent1"/>
            </a:fillRef>
            <a:effectRef idx="1">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i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sp>
        <p:nvSpPr>
          <p:cNvPr id="4" name="3 CuadroTexto"/>
          <p:cNvSpPr txBox="1"/>
          <p:nvPr/>
        </p:nvSpPr>
        <p:spPr>
          <a:xfrm>
            <a:off x="0" y="332656"/>
            <a:ext cx="7236296" cy="461665"/>
          </a:xfrm>
          <a:prstGeom prst="rect">
            <a:avLst/>
          </a:prstGeom>
          <a:noFill/>
        </p:spPr>
        <p:txBody>
          <a:bodyPr wrap="square" rtlCol="0">
            <a:spAutoFit/>
          </a:bodyPr>
          <a:lstStyle/>
          <a:p>
            <a:r>
              <a:rPr lang="es-AR" sz="2400" b="1" dirty="0" smtClean="0">
                <a:solidFill>
                  <a:schemeClr val="bg1">
                    <a:lumMod val="95000"/>
                  </a:schemeClr>
                </a:solidFill>
                <a:latin typeface="Helvetica" pitchFamily="2" charset="0"/>
                <a:cs typeface="Arial" pitchFamily="34" charset="0"/>
              </a:rPr>
              <a:t>PL- Fundamental</a:t>
            </a:r>
            <a:endParaRPr lang="es-AR" sz="2400" b="1" dirty="0">
              <a:solidFill>
                <a:schemeClr val="bg1">
                  <a:lumMod val="95000"/>
                </a:schemeClr>
              </a:solidFill>
              <a:latin typeface="Helvetica" pitchFamily="2" charset="0"/>
              <a:cs typeface="Arial" pitchFamily="34" charset="0"/>
            </a:endParaRPr>
          </a:p>
        </p:txBody>
      </p:sp>
      <p:pic>
        <p:nvPicPr>
          <p:cNvPr id="11" name="Picture 2"/>
          <p:cNvPicPr>
            <a:picLocks noChangeAspect="1" noChangeArrowheads="1"/>
          </p:cNvPicPr>
          <p:nvPr/>
        </p:nvPicPr>
        <p:blipFill>
          <a:blip r:embed="rId4" cstate="print"/>
          <a:srcRect/>
          <a:stretch>
            <a:fillRect/>
          </a:stretch>
        </p:blipFill>
        <p:spPr bwMode="auto">
          <a:xfrm>
            <a:off x="1259632" y="1988840"/>
            <a:ext cx="4337442" cy="1976181"/>
          </a:xfrm>
          <a:prstGeom prst="rect">
            <a:avLst/>
          </a:prstGeom>
          <a:noFill/>
          <a:ln w="9525">
            <a:noFill/>
            <a:miter lim="800000"/>
            <a:headEnd/>
            <a:tailEnd/>
          </a:ln>
        </p:spPr>
      </p:pic>
      <p:sp>
        <p:nvSpPr>
          <p:cNvPr id="17" name="20 Rectángulo"/>
          <p:cNvSpPr>
            <a:spLocks noChangeArrowheads="1"/>
          </p:cNvSpPr>
          <p:nvPr/>
        </p:nvSpPr>
        <p:spPr bwMode="auto">
          <a:xfrm>
            <a:off x="5652121" y="2060848"/>
            <a:ext cx="3312368" cy="1266501"/>
          </a:xfrm>
          <a:prstGeom prst="rect">
            <a:avLst/>
          </a:prstGeom>
          <a:noFill/>
          <a:ln w="9525">
            <a:noFill/>
            <a:miter lim="800000"/>
            <a:headEnd/>
            <a:tailEnd/>
          </a:ln>
        </p:spPr>
        <p:txBody>
          <a:bodyPr wrap="square">
            <a:spAutoFit/>
          </a:bodyPr>
          <a:lstStyle/>
          <a:p>
            <a:pPr marL="365125" indent="-365125">
              <a:spcBef>
                <a:spcPct val="50000"/>
              </a:spcBef>
            </a:pPr>
            <a:r>
              <a:rPr lang="es-ES" sz="1400" i="1" dirty="0" err="1" smtClean="0">
                <a:solidFill>
                  <a:srgbClr val="002060"/>
                </a:solidFill>
                <a:latin typeface="Helvetica" pitchFamily="2" charset="0"/>
              </a:rPr>
              <a:t>One</a:t>
            </a:r>
            <a:r>
              <a:rPr lang="es-ES" sz="1400" i="1" dirty="0" smtClean="0">
                <a:solidFill>
                  <a:srgbClr val="002060"/>
                </a:solidFill>
                <a:latin typeface="Helvetica" pitchFamily="2" charset="0"/>
              </a:rPr>
              <a:t> pulse:</a:t>
            </a:r>
            <a:endParaRPr lang="es-ES" sz="1400" i="1" dirty="0">
              <a:solidFill>
                <a:srgbClr val="002060"/>
              </a:solidFill>
              <a:latin typeface="Helvetica" pitchFamily="2" charset="0"/>
            </a:endParaRPr>
          </a:p>
          <a:p>
            <a:pPr marL="544513" lvl="1">
              <a:spcBef>
                <a:spcPct val="15000"/>
              </a:spcBef>
            </a:pPr>
            <a:r>
              <a:rPr lang="es-ES" sz="1400" i="1" dirty="0" err="1" smtClean="0">
                <a:solidFill>
                  <a:srgbClr val="002060"/>
                </a:solidFill>
                <a:latin typeface="Helvetica" pitchFamily="2" charset="0"/>
              </a:rPr>
              <a:t>Duration</a:t>
            </a:r>
            <a:r>
              <a:rPr lang="es-ES" sz="1400" i="1" dirty="0" smtClean="0">
                <a:solidFill>
                  <a:srgbClr val="002060"/>
                </a:solidFill>
                <a:latin typeface="Helvetica" pitchFamily="2" charset="0"/>
              </a:rPr>
              <a:t>: </a:t>
            </a:r>
            <a:r>
              <a:rPr lang="es-ES" sz="1400" i="1" dirty="0">
                <a:solidFill>
                  <a:srgbClr val="002060"/>
                </a:solidFill>
                <a:latin typeface="Helvetica" pitchFamily="2" charset="0"/>
              </a:rPr>
              <a:t>1 </a:t>
            </a:r>
            <a:r>
              <a:rPr lang="es-ES" sz="1400" i="1" dirty="0">
                <a:solidFill>
                  <a:srgbClr val="002060"/>
                </a:solidFill>
                <a:latin typeface="Helvetica" pitchFamily="2" charset="0"/>
                <a:sym typeface="Symbol" pitchFamily="18" charset="2"/>
              </a:rPr>
              <a:t>s </a:t>
            </a:r>
            <a:r>
              <a:rPr lang="es-ES" sz="1400" i="1" dirty="0" err="1" smtClean="0">
                <a:solidFill>
                  <a:srgbClr val="002060"/>
                </a:solidFill>
                <a:latin typeface="Helvetica" pitchFamily="2" charset="0"/>
                <a:sym typeface="Symbol" pitchFamily="18" charset="2"/>
              </a:rPr>
              <a:t>to</a:t>
            </a:r>
            <a:r>
              <a:rPr lang="es-ES" sz="1400" i="1" dirty="0" smtClean="0">
                <a:solidFill>
                  <a:srgbClr val="002060"/>
                </a:solidFill>
                <a:latin typeface="Helvetica" pitchFamily="2" charset="0"/>
                <a:sym typeface="Symbol" pitchFamily="18" charset="2"/>
              </a:rPr>
              <a:t>  </a:t>
            </a:r>
            <a:r>
              <a:rPr lang="es-ES" sz="1400" i="1" dirty="0">
                <a:solidFill>
                  <a:srgbClr val="002060"/>
                </a:solidFill>
                <a:latin typeface="Helvetica" pitchFamily="2" charset="0"/>
                <a:sym typeface="Symbol" pitchFamily="18" charset="2"/>
              </a:rPr>
              <a:t>0,1 s</a:t>
            </a:r>
          </a:p>
          <a:p>
            <a:pPr marL="544513" lvl="1">
              <a:spcBef>
                <a:spcPct val="15000"/>
              </a:spcBef>
            </a:pPr>
            <a:r>
              <a:rPr lang="es-ES" sz="1400" i="1" dirty="0">
                <a:solidFill>
                  <a:srgbClr val="002060"/>
                </a:solidFill>
                <a:latin typeface="Helvetica" pitchFamily="2" charset="0"/>
                <a:sym typeface="Symbol" pitchFamily="18" charset="2"/>
              </a:rPr>
              <a:t>1 – 20 flashes </a:t>
            </a:r>
            <a:r>
              <a:rPr lang="es-ES" sz="1400" i="1" dirty="0" smtClean="0">
                <a:solidFill>
                  <a:srgbClr val="002060"/>
                </a:solidFill>
                <a:latin typeface="Helvetica" pitchFamily="2" charset="0"/>
                <a:sym typeface="Symbol" pitchFamily="18" charset="2"/>
              </a:rPr>
              <a:t>per </a:t>
            </a:r>
            <a:r>
              <a:rPr lang="es-ES" sz="1400" i="1" dirty="0" err="1" smtClean="0">
                <a:solidFill>
                  <a:srgbClr val="002060"/>
                </a:solidFill>
                <a:latin typeface="Helvetica" pitchFamily="2" charset="0"/>
                <a:sym typeface="Symbol" pitchFamily="18" charset="2"/>
              </a:rPr>
              <a:t>second</a:t>
            </a:r>
            <a:endParaRPr lang="es-ES" sz="1400" i="1" dirty="0">
              <a:solidFill>
                <a:srgbClr val="002060"/>
              </a:solidFill>
              <a:latin typeface="Helvetica" pitchFamily="2" charset="0"/>
              <a:sym typeface="Symbol" pitchFamily="18" charset="2"/>
            </a:endParaRPr>
          </a:p>
          <a:p>
            <a:pPr marL="544513" lvl="1">
              <a:spcBef>
                <a:spcPct val="15000"/>
              </a:spcBef>
            </a:pPr>
            <a:r>
              <a:rPr lang="es-ES" sz="1400" i="1" dirty="0" err="1" smtClean="0">
                <a:solidFill>
                  <a:srgbClr val="002060"/>
                </a:solidFill>
                <a:latin typeface="Helvetica" pitchFamily="2" charset="0"/>
                <a:sym typeface="Symbol" pitchFamily="18" charset="2"/>
              </a:rPr>
              <a:t>Energy</a:t>
            </a:r>
            <a:r>
              <a:rPr lang="es-ES" sz="1400" i="1" dirty="0" smtClean="0">
                <a:solidFill>
                  <a:srgbClr val="002060"/>
                </a:solidFill>
                <a:latin typeface="Helvetica" pitchFamily="2" charset="0"/>
                <a:sym typeface="Symbol" pitchFamily="18" charset="2"/>
              </a:rPr>
              <a:t> </a:t>
            </a:r>
            <a:r>
              <a:rPr lang="es-ES" sz="1400" i="1" dirty="0" err="1" smtClean="0">
                <a:solidFill>
                  <a:srgbClr val="002060"/>
                </a:solidFill>
                <a:latin typeface="Helvetica" pitchFamily="2" charset="0"/>
                <a:sym typeface="Symbol" pitchFamily="18" charset="2"/>
              </a:rPr>
              <a:t>density</a:t>
            </a:r>
            <a:r>
              <a:rPr lang="es-ES" sz="1400" i="1" dirty="0" smtClean="0">
                <a:solidFill>
                  <a:srgbClr val="002060"/>
                </a:solidFill>
                <a:latin typeface="Helvetica" pitchFamily="2" charset="0"/>
                <a:sym typeface="Symbol" pitchFamily="18" charset="2"/>
              </a:rPr>
              <a:t>  ≈ up </a:t>
            </a:r>
            <a:r>
              <a:rPr lang="es-ES" sz="1400" i="1" dirty="0" err="1" smtClean="0">
                <a:solidFill>
                  <a:srgbClr val="002060"/>
                </a:solidFill>
                <a:latin typeface="Helvetica" pitchFamily="2" charset="0"/>
                <a:sym typeface="Symbol" pitchFamily="18" charset="2"/>
              </a:rPr>
              <a:t>to</a:t>
            </a:r>
            <a:r>
              <a:rPr lang="es-ES" sz="1400" i="1" dirty="0" smtClean="0">
                <a:solidFill>
                  <a:srgbClr val="002060"/>
                </a:solidFill>
                <a:latin typeface="Helvetica" pitchFamily="2" charset="0"/>
                <a:sym typeface="Symbol" pitchFamily="18" charset="2"/>
              </a:rPr>
              <a:t> 50 J/cm</a:t>
            </a:r>
            <a:r>
              <a:rPr lang="es-ES" sz="1400" i="1" baseline="30000" dirty="0" smtClean="0">
                <a:solidFill>
                  <a:srgbClr val="002060"/>
                </a:solidFill>
                <a:latin typeface="Helvetica" pitchFamily="2" charset="0"/>
                <a:sym typeface="Symbol" pitchFamily="18" charset="2"/>
              </a:rPr>
              <a:t>2 </a:t>
            </a:r>
            <a:r>
              <a:rPr lang="es-ES" sz="1400" i="1" dirty="0" smtClean="0">
                <a:solidFill>
                  <a:srgbClr val="002060"/>
                </a:solidFill>
                <a:latin typeface="Helvetica" pitchFamily="2" charset="0"/>
                <a:sym typeface="Symbol" pitchFamily="18" charset="2"/>
              </a:rPr>
              <a:t>per pulse</a:t>
            </a:r>
            <a:endParaRPr lang="es-AR" sz="1400" i="1" dirty="0">
              <a:solidFill>
                <a:srgbClr val="002060"/>
              </a:solidFill>
              <a:latin typeface="Helvetica" pitchFamily="2" charset="0"/>
            </a:endParaRPr>
          </a:p>
        </p:txBody>
      </p:sp>
      <p:sp>
        <p:nvSpPr>
          <p:cNvPr id="19" name="6 CuadroTexto"/>
          <p:cNvSpPr txBox="1">
            <a:spLocks noChangeArrowheads="1"/>
          </p:cNvSpPr>
          <p:nvPr/>
        </p:nvSpPr>
        <p:spPr bwMode="auto">
          <a:xfrm>
            <a:off x="0" y="908720"/>
            <a:ext cx="8244408" cy="646331"/>
          </a:xfrm>
          <a:prstGeom prst="rect">
            <a:avLst/>
          </a:prstGeom>
          <a:noFill/>
          <a:ln w="9525">
            <a:noFill/>
            <a:miter lim="800000"/>
            <a:headEnd/>
            <a:tailEnd/>
          </a:ln>
        </p:spPr>
        <p:txBody>
          <a:bodyPr wrap="square">
            <a:spAutoFit/>
          </a:bodyPr>
          <a:lstStyle/>
          <a:p>
            <a:pPr marL="179388" indent="-179388">
              <a:buClr>
                <a:srgbClr val="002060"/>
              </a:buClr>
              <a:buFont typeface="Wingdings" pitchFamily="2" charset="2"/>
              <a:buChar char="§"/>
            </a:pPr>
            <a:r>
              <a:rPr lang="es-AR" dirty="0" smtClean="0">
                <a:latin typeface="Helvetica" pitchFamily="2" charset="0"/>
              </a:rPr>
              <a:t>Intense and short </a:t>
            </a:r>
            <a:r>
              <a:rPr lang="es-AR" dirty="0" err="1" smtClean="0">
                <a:latin typeface="Helvetica" pitchFamily="2" charset="0"/>
              </a:rPr>
              <a:t>duration</a:t>
            </a:r>
            <a:r>
              <a:rPr lang="es-AR" dirty="0" smtClean="0">
                <a:latin typeface="Helvetica" pitchFamily="2" charset="0"/>
              </a:rPr>
              <a:t> pulses of </a:t>
            </a:r>
            <a:r>
              <a:rPr lang="es-AR" dirty="0" err="1" smtClean="0">
                <a:latin typeface="Helvetica" pitchFamily="2" charset="0"/>
              </a:rPr>
              <a:t>broad</a:t>
            </a:r>
            <a:r>
              <a:rPr lang="es-AR" dirty="0" smtClean="0">
                <a:latin typeface="Helvetica" pitchFamily="2" charset="0"/>
              </a:rPr>
              <a:t> </a:t>
            </a:r>
            <a:r>
              <a:rPr lang="es-AR" dirty="0" err="1" smtClean="0">
                <a:latin typeface="Helvetica" pitchFamily="2" charset="0"/>
              </a:rPr>
              <a:t>spectrum</a:t>
            </a:r>
            <a:r>
              <a:rPr lang="es-AR" dirty="0" smtClean="0">
                <a:latin typeface="Helvetica" pitchFamily="2" charset="0"/>
              </a:rPr>
              <a:t> light </a:t>
            </a:r>
            <a:r>
              <a:rPr lang="es-AR" dirty="0" err="1" smtClean="0">
                <a:latin typeface="Helvetica" pitchFamily="2" charset="0"/>
              </a:rPr>
              <a:t>from</a:t>
            </a:r>
            <a:r>
              <a:rPr lang="es-AR" dirty="0" smtClean="0">
                <a:latin typeface="Helvetica" pitchFamily="2" charset="0"/>
              </a:rPr>
              <a:t> UV </a:t>
            </a:r>
            <a:r>
              <a:rPr lang="es-AR" dirty="0" err="1" smtClean="0">
                <a:latin typeface="Helvetica" pitchFamily="2" charset="0"/>
              </a:rPr>
              <a:t>to</a:t>
            </a:r>
            <a:r>
              <a:rPr lang="es-AR" dirty="0" smtClean="0">
                <a:latin typeface="Helvetica" pitchFamily="2" charset="0"/>
              </a:rPr>
              <a:t> </a:t>
            </a:r>
            <a:r>
              <a:rPr lang="es-AR" dirty="0" err="1" smtClean="0">
                <a:latin typeface="Helvetica" pitchFamily="2" charset="0"/>
              </a:rPr>
              <a:t>near</a:t>
            </a:r>
            <a:r>
              <a:rPr lang="es-AR" dirty="0" smtClean="0">
                <a:latin typeface="Helvetica" pitchFamily="2" charset="0"/>
              </a:rPr>
              <a:t> IR  ( </a:t>
            </a:r>
            <a:r>
              <a:rPr lang="el-GR" dirty="0" smtClean="0">
                <a:latin typeface="Century Schoolbook"/>
              </a:rPr>
              <a:t>λ</a:t>
            </a:r>
            <a:r>
              <a:rPr lang="es-AR" dirty="0" smtClean="0">
                <a:latin typeface="Century Schoolbook"/>
              </a:rPr>
              <a:t>   </a:t>
            </a:r>
            <a:r>
              <a:rPr lang="es-AR" dirty="0" smtClean="0">
                <a:latin typeface="Helvetica" pitchFamily="2" charset="0"/>
              </a:rPr>
              <a:t>200 </a:t>
            </a:r>
            <a:r>
              <a:rPr lang="es-AR" dirty="0">
                <a:latin typeface="Helvetica" pitchFamily="2" charset="0"/>
              </a:rPr>
              <a:t>– 1100 </a:t>
            </a:r>
            <a:r>
              <a:rPr lang="es-AR" dirty="0" err="1">
                <a:latin typeface="Helvetica" pitchFamily="2" charset="0"/>
              </a:rPr>
              <a:t>nm</a:t>
            </a:r>
            <a:r>
              <a:rPr lang="es-AR" dirty="0" smtClean="0">
                <a:latin typeface="Helvetica" pitchFamily="2" charset="0"/>
              </a:rPr>
              <a:t>) </a:t>
            </a:r>
            <a:r>
              <a:rPr lang="es-AR" dirty="0" err="1" smtClean="0">
                <a:latin typeface="Helvetica" pitchFamily="2" charset="0"/>
              </a:rPr>
              <a:t>produced</a:t>
            </a:r>
            <a:r>
              <a:rPr lang="es-AR" dirty="0" smtClean="0">
                <a:latin typeface="Helvetica" pitchFamily="2" charset="0"/>
              </a:rPr>
              <a:t> </a:t>
            </a:r>
            <a:r>
              <a:rPr lang="es-AR" dirty="0" err="1" smtClean="0">
                <a:latin typeface="Helvetica" pitchFamily="2" charset="0"/>
              </a:rPr>
              <a:t>using</a:t>
            </a:r>
            <a:r>
              <a:rPr lang="es-AR" dirty="0" smtClean="0">
                <a:latin typeface="Helvetica" pitchFamily="2" charset="0"/>
              </a:rPr>
              <a:t>  (</a:t>
            </a:r>
            <a:r>
              <a:rPr lang="es-AR" dirty="0" err="1" smtClean="0">
                <a:latin typeface="Helvetica" pitchFamily="2" charset="0"/>
              </a:rPr>
              <a:t>Xenon</a:t>
            </a:r>
            <a:r>
              <a:rPr lang="es-AR" dirty="0" smtClean="0">
                <a:latin typeface="Helvetica" pitchFamily="2" charset="0"/>
              </a:rPr>
              <a:t>) </a:t>
            </a:r>
            <a:r>
              <a:rPr lang="es-AR" dirty="0" err="1" smtClean="0">
                <a:latin typeface="Helvetica" pitchFamily="2" charset="0"/>
              </a:rPr>
              <a:t>discharge</a:t>
            </a:r>
            <a:r>
              <a:rPr lang="es-AR" dirty="0" smtClean="0">
                <a:latin typeface="Helvetica" pitchFamily="2" charset="0"/>
              </a:rPr>
              <a:t> </a:t>
            </a:r>
            <a:r>
              <a:rPr lang="es-AR" dirty="0" err="1" smtClean="0">
                <a:latin typeface="Helvetica" pitchFamily="2" charset="0"/>
              </a:rPr>
              <a:t>lamps</a:t>
            </a:r>
            <a:endParaRPr lang="es-AR" dirty="0">
              <a:latin typeface="Helvetica" pitchFamily="2" charset="0"/>
            </a:endParaRPr>
          </a:p>
        </p:txBody>
      </p:sp>
      <p:grpSp>
        <p:nvGrpSpPr>
          <p:cNvPr id="2" name="22 Grupo"/>
          <p:cNvGrpSpPr/>
          <p:nvPr/>
        </p:nvGrpSpPr>
        <p:grpSpPr>
          <a:xfrm>
            <a:off x="0" y="4077072"/>
            <a:ext cx="9144000" cy="2780927"/>
            <a:chOff x="0" y="4077072"/>
            <a:chExt cx="9144000" cy="2780927"/>
          </a:xfrm>
        </p:grpSpPr>
        <p:pic>
          <p:nvPicPr>
            <p:cNvPr id="1027" name="Picture 3"/>
            <p:cNvPicPr>
              <a:picLocks noChangeAspect="1" noChangeArrowheads="1"/>
            </p:cNvPicPr>
            <p:nvPr/>
          </p:nvPicPr>
          <p:blipFill>
            <a:blip r:embed="rId5" cstate="print"/>
            <a:srcRect/>
            <a:stretch>
              <a:fillRect/>
            </a:stretch>
          </p:blipFill>
          <p:spPr bwMode="auto">
            <a:xfrm>
              <a:off x="7075046" y="6525344"/>
              <a:ext cx="2068954" cy="332655"/>
            </a:xfrm>
            <a:prstGeom prst="rect">
              <a:avLst/>
            </a:prstGeom>
            <a:noFill/>
            <a:ln w="9525">
              <a:noFill/>
              <a:miter lim="800000"/>
              <a:headEnd/>
              <a:tailEnd/>
            </a:ln>
          </p:spPr>
        </p:pic>
        <p:sp>
          <p:nvSpPr>
            <p:cNvPr id="12" name="11 CuadroTexto"/>
            <p:cNvSpPr txBox="1"/>
            <p:nvPr/>
          </p:nvSpPr>
          <p:spPr>
            <a:xfrm>
              <a:off x="0" y="4077072"/>
              <a:ext cx="7236296" cy="400110"/>
            </a:xfrm>
            <a:prstGeom prst="rect">
              <a:avLst/>
            </a:prstGeom>
            <a:noFill/>
          </p:spPr>
          <p:txBody>
            <a:bodyPr wrap="square" rtlCol="0">
              <a:spAutoFit/>
            </a:bodyPr>
            <a:lstStyle/>
            <a:p>
              <a:r>
                <a:rPr lang="es-AR" sz="2000" b="1" dirty="0" err="1" smtClean="0">
                  <a:solidFill>
                    <a:schemeClr val="tx1">
                      <a:lumMod val="50000"/>
                      <a:lumOff val="50000"/>
                    </a:schemeClr>
                  </a:solidFill>
                  <a:latin typeface="Helvetica" pitchFamily="2" charset="0"/>
                  <a:cs typeface="Arial" pitchFamily="34" charset="0"/>
                </a:rPr>
                <a:t>Inactivation</a:t>
              </a:r>
              <a:r>
                <a:rPr lang="es-AR" sz="2000" b="1" dirty="0" smtClean="0">
                  <a:solidFill>
                    <a:schemeClr val="tx1">
                      <a:lumMod val="50000"/>
                      <a:lumOff val="50000"/>
                    </a:schemeClr>
                  </a:solidFill>
                  <a:latin typeface="Helvetica" pitchFamily="2" charset="0"/>
                  <a:cs typeface="Arial" pitchFamily="34" charset="0"/>
                </a:rPr>
                <a:t> </a:t>
              </a:r>
              <a:r>
                <a:rPr lang="es-AR" sz="2000" b="1" dirty="0" err="1" smtClean="0">
                  <a:solidFill>
                    <a:schemeClr val="tx1">
                      <a:lumMod val="50000"/>
                      <a:lumOff val="50000"/>
                    </a:schemeClr>
                  </a:solidFill>
                  <a:latin typeface="Helvetica" pitchFamily="2" charset="0"/>
                  <a:cs typeface="Arial" pitchFamily="34" charset="0"/>
                </a:rPr>
                <a:t>mechanisms</a:t>
              </a:r>
              <a:endParaRPr lang="es-AR" sz="2000" b="1" dirty="0">
                <a:solidFill>
                  <a:schemeClr val="tx1">
                    <a:lumMod val="50000"/>
                    <a:lumOff val="50000"/>
                  </a:schemeClr>
                </a:solidFill>
                <a:latin typeface="Helvetica" pitchFamily="2" charset="0"/>
                <a:cs typeface="Arial" pitchFamily="34" charset="0"/>
              </a:endParaRPr>
            </a:p>
          </p:txBody>
        </p:sp>
        <p:sp>
          <p:nvSpPr>
            <p:cNvPr id="14" name="14 Rectángulo"/>
            <p:cNvSpPr>
              <a:spLocks noChangeArrowheads="1"/>
            </p:cNvSpPr>
            <p:nvPr/>
          </p:nvSpPr>
          <p:spPr bwMode="auto">
            <a:xfrm>
              <a:off x="0" y="4437112"/>
              <a:ext cx="7668344" cy="1815882"/>
            </a:xfrm>
            <a:prstGeom prst="rect">
              <a:avLst/>
            </a:prstGeom>
            <a:noFill/>
            <a:ln w="9525">
              <a:noFill/>
              <a:miter lim="800000"/>
              <a:headEnd/>
              <a:tailEnd/>
            </a:ln>
          </p:spPr>
          <p:txBody>
            <a:bodyPr wrap="square">
              <a:spAutoFit/>
            </a:bodyPr>
            <a:lstStyle/>
            <a:p>
              <a:r>
                <a:rPr lang="es-AR" sz="1600" b="1" dirty="0">
                  <a:solidFill>
                    <a:srgbClr val="002060"/>
                  </a:solidFill>
                  <a:latin typeface="Helvetica" pitchFamily="2" charset="0"/>
                </a:rPr>
                <a:t>I - </a:t>
              </a:r>
              <a:r>
                <a:rPr lang="es-AR" sz="1600" b="1" dirty="0" err="1" smtClean="0">
                  <a:solidFill>
                    <a:srgbClr val="002060"/>
                  </a:solidFill>
                  <a:latin typeface="Helvetica" pitchFamily="2" charset="0"/>
                </a:rPr>
                <a:t>Photochemical</a:t>
              </a:r>
              <a:r>
                <a:rPr lang="es-AR" sz="1600" b="1" dirty="0" smtClean="0">
                  <a:latin typeface="Helvetica" pitchFamily="2" charset="0"/>
                </a:rPr>
                <a:t>: </a:t>
              </a:r>
              <a:r>
                <a:rPr lang="es-AR" sz="1600" dirty="0" smtClean="0">
                  <a:latin typeface="Helvetica" pitchFamily="2" charset="0"/>
                </a:rPr>
                <a:t>DNA </a:t>
              </a:r>
              <a:r>
                <a:rPr lang="es-AR" sz="1600" dirty="0" err="1" smtClean="0">
                  <a:latin typeface="Helvetica" pitchFamily="2" charset="0"/>
                </a:rPr>
                <a:t>modification</a:t>
              </a:r>
              <a:r>
                <a:rPr lang="es-AR" sz="1600" dirty="0" smtClean="0">
                  <a:latin typeface="Helvetica" pitchFamily="2" charset="0"/>
                </a:rPr>
                <a:t>, </a:t>
              </a:r>
              <a:r>
                <a:rPr lang="es-AR" sz="1600" dirty="0" err="1" smtClean="0">
                  <a:latin typeface="Helvetica" pitchFamily="2" charset="0"/>
                </a:rPr>
                <a:t>protein</a:t>
              </a:r>
              <a:r>
                <a:rPr lang="es-AR" sz="1600" dirty="0" smtClean="0">
                  <a:latin typeface="Helvetica" pitchFamily="2" charset="0"/>
                </a:rPr>
                <a:t> </a:t>
              </a:r>
              <a:r>
                <a:rPr lang="es-AR" sz="1600" dirty="0" err="1" smtClean="0">
                  <a:latin typeface="Helvetica" pitchFamily="2" charset="0"/>
                </a:rPr>
                <a:t>desnaturalization</a:t>
              </a:r>
              <a:r>
                <a:rPr lang="es-AR" sz="1600" dirty="0" smtClean="0">
                  <a:latin typeface="Helvetica" pitchFamily="2" charset="0"/>
                </a:rPr>
                <a:t> and </a:t>
              </a:r>
              <a:r>
                <a:rPr lang="es-AR" sz="1600" dirty="0" err="1" smtClean="0">
                  <a:latin typeface="Helvetica" pitchFamily="2" charset="0"/>
                </a:rPr>
                <a:t>other</a:t>
              </a:r>
              <a:r>
                <a:rPr lang="es-AR" sz="1600" dirty="0" smtClean="0">
                  <a:latin typeface="Helvetica" pitchFamily="2" charset="0"/>
                </a:rPr>
                <a:t> </a:t>
              </a:r>
              <a:r>
                <a:rPr lang="es-AR" sz="1600" dirty="0" err="1" smtClean="0">
                  <a:latin typeface="Helvetica" pitchFamily="2" charset="0"/>
                </a:rPr>
                <a:t>cell</a:t>
              </a:r>
              <a:r>
                <a:rPr lang="es-AR" sz="1600" dirty="0" smtClean="0">
                  <a:latin typeface="Helvetica" pitchFamily="2" charset="0"/>
                </a:rPr>
                <a:t> </a:t>
              </a:r>
              <a:r>
                <a:rPr lang="es-AR" sz="1600" dirty="0" err="1" smtClean="0">
                  <a:latin typeface="Helvetica" pitchFamily="2" charset="0"/>
                </a:rPr>
                <a:t>alterations</a:t>
              </a:r>
              <a:r>
                <a:rPr lang="es-AR" sz="1600" dirty="0" smtClean="0">
                  <a:latin typeface="Helvetica" pitchFamily="2" charset="0"/>
                </a:rPr>
                <a:t> </a:t>
              </a:r>
              <a:r>
                <a:rPr lang="es-AR" sz="1600" dirty="0" err="1" smtClean="0">
                  <a:latin typeface="Helvetica" pitchFamily="2" charset="0"/>
                </a:rPr>
                <a:t>avoiding</a:t>
              </a:r>
              <a:r>
                <a:rPr lang="es-AR" sz="1600" dirty="0" smtClean="0">
                  <a:latin typeface="Helvetica" pitchFamily="2" charset="0"/>
                </a:rPr>
                <a:t> </a:t>
              </a:r>
              <a:r>
                <a:rPr lang="es-AR" sz="1600" dirty="0" err="1" smtClean="0">
                  <a:latin typeface="Helvetica" pitchFamily="2" charset="0"/>
                </a:rPr>
                <a:t>reproduction</a:t>
              </a:r>
              <a:endParaRPr lang="es-AR" sz="1600" dirty="0" smtClean="0">
                <a:latin typeface="Helvetica" pitchFamily="2" charset="0"/>
              </a:endParaRPr>
            </a:p>
            <a:p>
              <a:endParaRPr lang="es-AR" sz="1600" dirty="0">
                <a:latin typeface="Helvetica" pitchFamily="2" charset="0"/>
              </a:endParaRPr>
            </a:p>
            <a:p>
              <a:r>
                <a:rPr lang="es-AR" sz="1600" b="1" dirty="0" smtClean="0">
                  <a:solidFill>
                    <a:srgbClr val="002060"/>
                  </a:solidFill>
                  <a:latin typeface="Helvetica" pitchFamily="2" charset="0"/>
                </a:rPr>
                <a:t>II- </a:t>
              </a:r>
              <a:r>
                <a:rPr lang="es-AR" sz="1600" b="1" dirty="0" err="1" smtClean="0">
                  <a:solidFill>
                    <a:srgbClr val="002060"/>
                  </a:solidFill>
                  <a:latin typeface="Helvetica" pitchFamily="2" charset="0"/>
                </a:rPr>
                <a:t>Photothermal</a:t>
              </a:r>
              <a:r>
                <a:rPr lang="es-AR" sz="1600" b="1" dirty="0" smtClean="0">
                  <a:latin typeface="Helvetica" pitchFamily="2" charset="0"/>
                </a:rPr>
                <a:t>: </a:t>
              </a:r>
              <a:r>
                <a:rPr lang="es-AR" sz="1600" dirty="0" err="1" smtClean="0">
                  <a:latin typeface="Helvetica" pitchFamily="2" charset="0"/>
                </a:rPr>
                <a:t>cell</a:t>
              </a:r>
              <a:r>
                <a:rPr lang="es-AR" sz="1600" dirty="0" smtClean="0">
                  <a:latin typeface="Helvetica" pitchFamily="2" charset="0"/>
                </a:rPr>
                <a:t> </a:t>
              </a:r>
              <a:r>
                <a:rPr lang="es-AR" sz="1600" dirty="0" err="1" smtClean="0">
                  <a:latin typeface="Helvetica" pitchFamily="2" charset="0"/>
                </a:rPr>
                <a:t>disruption</a:t>
              </a:r>
              <a:r>
                <a:rPr lang="es-AR" sz="1600" dirty="0" smtClean="0">
                  <a:latin typeface="Helvetica" pitchFamily="2" charset="0"/>
                </a:rPr>
                <a:t> by </a:t>
              </a:r>
              <a:r>
                <a:rPr lang="es-AR" sz="1600" dirty="0" err="1" smtClean="0">
                  <a:latin typeface="Helvetica" pitchFamily="2" charset="0"/>
                </a:rPr>
                <a:t>localized</a:t>
              </a:r>
              <a:r>
                <a:rPr lang="es-AR" sz="1600" dirty="0" smtClean="0">
                  <a:latin typeface="Helvetica" pitchFamily="2" charset="0"/>
                </a:rPr>
                <a:t> </a:t>
              </a:r>
              <a:r>
                <a:rPr lang="es-AR" sz="1600" dirty="0" err="1" smtClean="0">
                  <a:latin typeface="Helvetica" pitchFamily="2" charset="0"/>
                </a:rPr>
                <a:t>heating</a:t>
              </a:r>
              <a:r>
                <a:rPr lang="es-AR" sz="1600" dirty="0" smtClean="0">
                  <a:latin typeface="Helvetica" pitchFamily="2" charset="0"/>
                </a:rPr>
                <a:t> </a:t>
              </a:r>
              <a:r>
                <a:rPr lang="es-AR" sz="1600" dirty="0" err="1" smtClean="0">
                  <a:latin typeface="Helvetica" pitchFamily="2" charset="0"/>
                </a:rPr>
                <a:t>produced</a:t>
              </a:r>
              <a:r>
                <a:rPr lang="es-AR" sz="1600" dirty="0" smtClean="0">
                  <a:latin typeface="Helvetica" pitchFamily="2" charset="0"/>
                </a:rPr>
                <a:t> by light </a:t>
              </a:r>
              <a:r>
                <a:rPr lang="es-AR" sz="1600" dirty="0" err="1" smtClean="0">
                  <a:latin typeface="Helvetica" pitchFamily="2" charset="0"/>
                </a:rPr>
                <a:t>absorption</a:t>
              </a:r>
              <a:r>
                <a:rPr lang="es-AR" sz="1600" dirty="0" smtClean="0">
                  <a:latin typeface="Helvetica" pitchFamily="2" charset="0"/>
                </a:rPr>
                <a:t> at doses ˃</a:t>
              </a:r>
              <a:r>
                <a:rPr lang="es-AR" sz="1600" dirty="0">
                  <a:latin typeface="Helvetica" pitchFamily="2" charset="0"/>
                </a:rPr>
                <a:t>0,5 J/cm</a:t>
              </a:r>
              <a:r>
                <a:rPr lang="es-AR" sz="1600" baseline="30000" dirty="0">
                  <a:latin typeface="Helvetica" pitchFamily="2" charset="0"/>
                </a:rPr>
                <a:t>2</a:t>
              </a:r>
              <a:r>
                <a:rPr lang="es-AR" sz="1600" dirty="0">
                  <a:latin typeface="Helvetica" pitchFamily="2" charset="0"/>
                </a:rPr>
                <a:t> </a:t>
              </a:r>
              <a:endParaRPr lang="es-AR" sz="1600" dirty="0" smtClean="0">
                <a:latin typeface="Helvetica" pitchFamily="2" charset="0"/>
              </a:endParaRPr>
            </a:p>
            <a:p>
              <a:endParaRPr lang="es-AR" sz="1600" dirty="0">
                <a:latin typeface="Helvetica" pitchFamily="2" charset="0"/>
              </a:endParaRPr>
            </a:p>
            <a:p>
              <a:r>
                <a:rPr lang="es-AR" sz="1600" b="1" dirty="0" smtClean="0">
                  <a:solidFill>
                    <a:srgbClr val="002060"/>
                  </a:solidFill>
                  <a:latin typeface="Helvetica" pitchFamily="2" charset="0"/>
                </a:rPr>
                <a:t>III- </a:t>
              </a:r>
              <a:r>
                <a:rPr lang="es-AR" sz="1600" b="1" dirty="0" err="1" smtClean="0">
                  <a:solidFill>
                    <a:srgbClr val="002060"/>
                  </a:solidFill>
                  <a:latin typeface="Helvetica" pitchFamily="2" charset="0"/>
                </a:rPr>
                <a:t>Photophysical</a:t>
              </a:r>
              <a:r>
                <a:rPr lang="es-AR" sz="1600" dirty="0" smtClean="0">
                  <a:latin typeface="Helvetica" pitchFamily="2" charset="0"/>
                </a:rPr>
                <a:t>:  </a:t>
              </a:r>
              <a:r>
                <a:rPr lang="es-AR" sz="1600" dirty="0" err="1" smtClean="0">
                  <a:latin typeface="Helvetica" pitchFamily="2" charset="0"/>
                </a:rPr>
                <a:t>cell</a:t>
              </a:r>
              <a:r>
                <a:rPr lang="es-AR" sz="1600" dirty="0" smtClean="0">
                  <a:latin typeface="Helvetica" pitchFamily="2" charset="0"/>
                </a:rPr>
                <a:t> </a:t>
              </a:r>
              <a:r>
                <a:rPr lang="es-AR" sz="1600" dirty="0" err="1" smtClean="0">
                  <a:latin typeface="Helvetica" pitchFamily="2" charset="0"/>
                </a:rPr>
                <a:t>structures´damage</a:t>
              </a:r>
              <a:r>
                <a:rPr lang="es-AR" sz="1600" dirty="0" smtClean="0">
                  <a:latin typeface="Helvetica" pitchFamily="2" charset="0"/>
                </a:rPr>
                <a:t> and </a:t>
              </a:r>
              <a:r>
                <a:rPr lang="es-AR" sz="1600" dirty="0" err="1" smtClean="0">
                  <a:latin typeface="Helvetica" pitchFamily="2" charset="0"/>
                </a:rPr>
                <a:t>lost</a:t>
              </a:r>
              <a:r>
                <a:rPr lang="es-AR" sz="1600" dirty="0" smtClean="0">
                  <a:latin typeface="Helvetica" pitchFamily="2" charset="0"/>
                </a:rPr>
                <a:t>  </a:t>
              </a:r>
              <a:r>
                <a:rPr lang="es-AR" sz="1600" dirty="0" err="1" smtClean="0">
                  <a:latin typeface="Helvetica" pitchFamily="2" charset="0"/>
                </a:rPr>
                <a:t>due</a:t>
              </a:r>
              <a:r>
                <a:rPr lang="es-AR" sz="1600" dirty="0" smtClean="0">
                  <a:latin typeface="Helvetica" pitchFamily="2" charset="0"/>
                </a:rPr>
                <a:t> </a:t>
              </a:r>
              <a:r>
                <a:rPr lang="es-AR" sz="1600" dirty="0" err="1" smtClean="0">
                  <a:latin typeface="Helvetica" pitchFamily="2" charset="0"/>
                </a:rPr>
                <a:t>to</a:t>
              </a:r>
              <a:r>
                <a:rPr lang="es-AR" sz="1600" dirty="0" smtClean="0">
                  <a:latin typeface="Helvetica" pitchFamily="2" charset="0"/>
                </a:rPr>
                <a:t>  </a:t>
              </a:r>
              <a:r>
                <a:rPr lang="es-AR" sz="1600" dirty="0" err="1" smtClean="0">
                  <a:latin typeface="Helvetica" pitchFamily="2" charset="0"/>
                </a:rPr>
                <a:t>high</a:t>
              </a:r>
              <a:r>
                <a:rPr lang="es-AR" sz="1600" dirty="0" smtClean="0">
                  <a:latin typeface="Helvetica" pitchFamily="2" charset="0"/>
                </a:rPr>
                <a:t> </a:t>
              </a:r>
              <a:r>
                <a:rPr lang="es-AR" sz="1600" dirty="0" err="1" smtClean="0">
                  <a:latin typeface="Helvetica" pitchFamily="2" charset="0"/>
                </a:rPr>
                <a:t>energy</a:t>
              </a:r>
              <a:r>
                <a:rPr lang="es-AR" sz="1600" dirty="0" smtClean="0">
                  <a:latin typeface="Helvetica" pitchFamily="2" charset="0"/>
                </a:rPr>
                <a:t> </a:t>
              </a:r>
              <a:r>
                <a:rPr lang="es-AR" sz="1600" dirty="0" err="1" smtClean="0">
                  <a:latin typeface="Helvetica" pitchFamily="2" charset="0"/>
                </a:rPr>
                <a:t>peaks</a:t>
              </a:r>
              <a:endParaRPr lang="es-AR" sz="1600" dirty="0">
                <a:latin typeface="Helvetica" pitchFamily="2" charset="0"/>
              </a:endParaRPr>
            </a:p>
          </p:txBody>
        </p:sp>
        <p:sp>
          <p:nvSpPr>
            <p:cNvPr id="15" name="AutoShape 14"/>
            <p:cNvSpPr>
              <a:spLocks/>
            </p:cNvSpPr>
            <p:nvPr/>
          </p:nvSpPr>
          <p:spPr bwMode="auto">
            <a:xfrm>
              <a:off x="7236296" y="4365104"/>
              <a:ext cx="71884" cy="493663"/>
            </a:xfrm>
            <a:prstGeom prst="rightBrace">
              <a:avLst>
                <a:gd name="adj1" fmla="val 72264"/>
                <a:gd name="adj2" fmla="val 50000"/>
              </a:avLst>
            </a:prstGeom>
            <a:noFill/>
            <a:ln w="19050">
              <a:solidFill>
                <a:schemeClr val="tx1"/>
              </a:solidFill>
              <a:round/>
              <a:headEnd/>
              <a:tailEnd/>
            </a:ln>
          </p:spPr>
          <p:txBody>
            <a:bodyPr wrap="none" anchor="ctr"/>
            <a:lstStyle/>
            <a:p>
              <a:endParaRPr lang="en-GB" sz="1600" b="1" dirty="0">
                <a:latin typeface="Helvetica" pitchFamily="2" charset="0"/>
              </a:endParaRPr>
            </a:p>
          </p:txBody>
        </p:sp>
        <p:sp>
          <p:nvSpPr>
            <p:cNvPr id="16" name="Text Box 15"/>
            <p:cNvSpPr txBox="1">
              <a:spLocks noChangeArrowheads="1"/>
            </p:cNvSpPr>
            <p:nvPr/>
          </p:nvSpPr>
          <p:spPr bwMode="auto">
            <a:xfrm>
              <a:off x="7308304" y="4437112"/>
              <a:ext cx="792162" cy="307777"/>
            </a:xfrm>
            <a:prstGeom prst="rect">
              <a:avLst/>
            </a:prstGeom>
            <a:noFill/>
            <a:ln w="9525">
              <a:noFill/>
              <a:miter lim="800000"/>
              <a:headEnd/>
              <a:tailEnd/>
            </a:ln>
          </p:spPr>
          <p:txBody>
            <a:bodyPr>
              <a:spAutoFit/>
            </a:bodyPr>
            <a:lstStyle/>
            <a:p>
              <a:pPr>
                <a:spcBef>
                  <a:spcPct val="50000"/>
                </a:spcBef>
              </a:pPr>
              <a:r>
                <a:rPr lang="es-ES" sz="1400" b="1" dirty="0">
                  <a:effectLst>
                    <a:outerShdw blurRad="38100" dist="38100" dir="2700000" algn="tl">
                      <a:srgbClr val="000000">
                        <a:alpha val="43137"/>
                      </a:srgbClr>
                    </a:outerShdw>
                  </a:effectLst>
                  <a:latin typeface="Helvetica" pitchFamily="2" charset="0"/>
                </a:rPr>
                <a:t>UV-C</a:t>
              </a:r>
            </a:p>
          </p:txBody>
        </p:sp>
        <p:sp>
          <p:nvSpPr>
            <p:cNvPr id="20" name="AutoShape 16"/>
            <p:cNvSpPr>
              <a:spLocks/>
            </p:cNvSpPr>
            <p:nvPr/>
          </p:nvSpPr>
          <p:spPr bwMode="auto">
            <a:xfrm>
              <a:off x="8172400" y="4437112"/>
              <a:ext cx="286767" cy="1772816"/>
            </a:xfrm>
            <a:prstGeom prst="rightBrace">
              <a:avLst>
                <a:gd name="adj1" fmla="val 122092"/>
                <a:gd name="adj2" fmla="val 50000"/>
              </a:avLst>
            </a:prstGeom>
            <a:noFill/>
            <a:ln w="28575">
              <a:solidFill>
                <a:schemeClr val="tx1"/>
              </a:solidFill>
              <a:round/>
              <a:headEnd/>
              <a:tailEnd/>
            </a:ln>
          </p:spPr>
          <p:txBody>
            <a:bodyPr wrap="none" anchor="ctr"/>
            <a:lstStyle/>
            <a:p>
              <a:endParaRPr lang="en-GB" sz="1600">
                <a:latin typeface="Helvetica" pitchFamily="2" charset="0"/>
              </a:endParaRPr>
            </a:p>
          </p:txBody>
        </p:sp>
        <p:sp>
          <p:nvSpPr>
            <p:cNvPr id="21" name="Text Box 17"/>
            <p:cNvSpPr txBox="1">
              <a:spLocks noChangeArrowheads="1"/>
            </p:cNvSpPr>
            <p:nvPr/>
          </p:nvSpPr>
          <p:spPr bwMode="auto">
            <a:xfrm>
              <a:off x="8460432" y="5157192"/>
              <a:ext cx="504825" cy="307777"/>
            </a:xfrm>
            <a:prstGeom prst="rect">
              <a:avLst/>
            </a:prstGeom>
            <a:noFill/>
            <a:ln w="9525">
              <a:noFill/>
              <a:miter lim="800000"/>
              <a:headEnd/>
              <a:tailEnd/>
            </a:ln>
          </p:spPr>
          <p:txBody>
            <a:bodyPr>
              <a:spAutoFit/>
            </a:bodyPr>
            <a:lstStyle/>
            <a:p>
              <a:pPr>
                <a:spcBef>
                  <a:spcPct val="50000"/>
                </a:spcBef>
              </a:pPr>
              <a:r>
                <a:rPr lang="es-ES" sz="1400" b="1" dirty="0" smtClean="0">
                  <a:effectLst>
                    <a:outerShdw blurRad="38100" dist="38100" dir="2700000" algn="tl">
                      <a:srgbClr val="000000">
                        <a:alpha val="43137"/>
                      </a:srgbClr>
                    </a:outerShdw>
                  </a:effectLst>
                  <a:latin typeface="Helvetica" pitchFamily="2" charset="0"/>
                </a:rPr>
                <a:t>PL</a:t>
              </a:r>
              <a:endParaRPr lang="es-ES" sz="1400" b="1" dirty="0">
                <a:effectLst>
                  <a:outerShdw blurRad="38100" dist="38100" dir="2700000" algn="tl">
                    <a:srgbClr val="000000">
                      <a:alpha val="43137"/>
                    </a:srgbClr>
                  </a:outerShdw>
                </a:effectLst>
                <a:latin typeface="Helvetica" pitchFamily="2" charset="0"/>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3" name="2 Imagen" descr="free-powerpoint-templates-jehskwtb.jpg"/>
          <p:cNvPicPr>
            <a:picLocks noChangeAspect="1"/>
          </p:cNvPicPr>
          <p:nvPr/>
        </p:nvPicPr>
        <p:blipFill>
          <a:blip r:embed="rId2" cstate="print"/>
          <a:stretch>
            <a:fillRect/>
          </a:stretch>
        </p:blipFill>
        <p:spPr>
          <a:xfrm>
            <a:off x="0" y="0"/>
            <a:ext cx="9144000" cy="6858000"/>
          </a:xfrm>
          <a:prstGeom prst="rect">
            <a:avLst/>
          </a:prstGeom>
        </p:spPr>
      </p:pic>
      <p:sp>
        <p:nvSpPr>
          <p:cNvPr id="4" name="3 CuadroTexto"/>
          <p:cNvSpPr txBox="1"/>
          <p:nvPr/>
        </p:nvSpPr>
        <p:spPr>
          <a:xfrm>
            <a:off x="0" y="332656"/>
            <a:ext cx="7236296" cy="461665"/>
          </a:xfrm>
          <a:prstGeom prst="rect">
            <a:avLst/>
          </a:prstGeom>
          <a:noFill/>
        </p:spPr>
        <p:txBody>
          <a:bodyPr wrap="square" rtlCol="0">
            <a:spAutoFit/>
          </a:bodyPr>
          <a:lstStyle/>
          <a:p>
            <a:r>
              <a:rPr lang="es-AR" sz="2400" b="1" dirty="0" smtClean="0">
                <a:solidFill>
                  <a:schemeClr val="bg1">
                    <a:lumMod val="95000"/>
                  </a:schemeClr>
                </a:solidFill>
                <a:latin typeface="Helvetica" pitchFamily="2" charset="0"/>
                <a:cs typeface="Arial" pitchFamily="34" charset="0"/>
              </a:rPr>
              <a:t>PL </a:t>
            </a:r>
            <a:r>
              <a:rPr lang="es-AR" sz="2400" b="1" dirty="0" err="1" smtClean="0">
                <a:solidFill>
                  <a:schemeClr val="bg1">
                    <a:lumMod val="95000"/>
                  </a:schemeClr>
                </a:solidFill>
                <a:latin typeface="Helvetica" pitchFamily="2" charset="0"/>
                <a:cs typeface="Arial" pitchFamily="34" charset="0"/>
              </a:rPr>
              <a:t>limitations</a:t>
            </a:r>
            <a:r>
              <a:rPr lang="es-AR" sz="2400" b="1" dirty="0" smtClean="0">
                <a:solidFill>
                  <a:schemeClr val="bg1">
                    <a:lumMod val="95000"/>
                  </a:schemeClr>
                </a:solidFill>
                <a:latin typeface="Helvetica" pitchFamily="2" charset="0"/>
                <a:cs typeface="Arial" pitchFamily="34" charset="0"/>
              </a:rPr>
              <a:t> in </a:t>
            </a:r>
            <a:r>
              <a:rPr lang="es-AR" sz="2400" b="1" dirty="0" err="1" smtClean="0">
                <a:solidFill>
                  <a:schemeClr val="bg1">
                    <a:lumMod val="95000"/>
                  </a:schemeClr>
                </a:solidFill>
                <a:latin typeface="Helvetica" pitchFamily="2" charset="0"/>
                <a:cs typeface="Arial" pitchFamily="34" charset="0"/>
              </a:rPr>
              <a:t>fruit</a:t>
            </a:r>
            <a:r>
              <a:rPr lang="es-AR" sz="2400" b="1" dirty="0" smtClean="0">
                <a:solidFill>
                  <a:schemeClr val="bg1">
                    <a:lumMod val="95000"/>
                  </a:schemeClr>
                </a:solidFill>
                <a:latin typeface="Helvetica" pitchFamily="2" charset="0"/>
                <a:cs typeface="Arial" pitchFamily="34" charset="0"/>
              </a:rPr>
              <a:t> </a:t>
            </a:r>
            <a:r>
              <a:rPr lang="es-AR" sz="2400" b="1" dirty="0" err="1" smtClean="0">
                <a:solidFill>
                  <a:schemeClr val="bg1">
                    <a:lumMod val="95000"/>
                  </a:schemeClr>
                </a:solidFill>
                <a:latin typeface="Helvetica" pitchFamily="2" charset="0"/>
                <a:cs typeface="Arial" pitchFamily="34" charset="0"/>
              </a:rPr>
              <a:t>juices</a:t>
            </a:r>
            <a:endParaRPr lang="es-AR" sz="2400" b="1" dirty="0">
              <a:solidFill>
                <a:schemeClr val="bg1">
                  <a:lumMod val="95000"/>
                </a:schemeClr>
              </a:solidFill>
              <a:latin typeface="Helvetica" pitchFamily="2" charset="0"/>
              <a:cs typeface="Arial" pitchFamily="34" charset="0"/>
            </a:endParaRPr>
          </a:p>
        </p:txBody>
      </p:sp>
      <p:sp>
        <p:nvSpPr>
          <p:cNvPr id="5" name="Text Box 6"/>
          <p:cNvSpPr txBox="1">
            <a:spLocks noChangeArrowheads="1"/>
          </p:cNvSpPr>
          <p:nvPr/>
        </p:nvSpPr>
        <p:spPr bwMode="auto">
          <a:xfrm>
            <a:off x="467544" y="1340768"/>
            <a:ext cx="8001000" cy="1938992"/>
          </a:xfrm>
          <a:prstGeom prst="rect">
            <a:avLst/>
          </a:prstGeom>
          <a:solidFill>
            <a:schemeClr val="bg1"/>
          </a:solidFill>
          <a:ln w="9525">
            <a:noFill/>
            <a:miter lim="800000"/>
            <a:headEnd/>
            <a:tailEnd/>
          </a:ln>
        </p:spPr>
        <p:txBody>
          <a:bodyPr>
            <a:spAutoFit/>
          </a:bodyPr>
          <a:lstStyle/>
          <a:p>
            <a:pPr marL="179388" indent="-179388">
              <a:spcBef>
                <a:spcPct val="50000"/>
              </a:spcBef>
              <a:buClr>
                <a:srgbClr val="002060"/>
              </a:buClr>
              <a:buFont typeface="Wingdings" pitchFamily="2" charset="2"/>
              <a:buChar char="§"/>
            </a:pPr>
            <a:r>
              <a:rPr lang="es-ES" sz="2400" dirty="0" smtClean="0">
                <a:latin typeface="Helvetica" pitchFamily="2" charset="0"/>
              </a:rPr>
              <a:t>Superficial </a:t>
            </a:r>
            <a:r>
              <a:rPr lang="es-ES" sz="2400" dirty="0" err="1" smtClean="0">
                <a:latin typeface="Helvetica" pitchFamily="2" charset="0"/>
              </a:rPr>
              <a:t>effect</a:t>
            </a:r>
            <a:r>
              <a:rPr lang="es-ES" sz="2400" dirty="0" smtClean="0">
                <a:latin typeface="Helvetica" pitchFamily="2" charset="0"/>
              </a:rPr>
              <a:t> (</a:t>
            </a:r>
            <a:r>
              <a:rPr lang="es-ES" sz="2400" dirty="0" err="1" smtClean="0">
                <a:latin typeface="Helvetica" pitchFamily="2" charset="0"/>
              </a:rPr>
              <a:t>penetration</a:t>
            </a:r>
            <a:r>
              <a:rPr lang="es-ES" sz="2400" dirty="0" smtClean="0">
                <a:latin typeface="Helvetica" pitchFamily="2" charset="0"/>
              </a:rPr>
              <a:t> </a:t>
            </a:r>
            <a:r>
              <a:rPr lang="es-ES" sz="2400" dirty="0" err="1" smtClean="0">
                <a:latin typeface="Helvetica" pitchFamily="2" charset="0"/>
              </a:rPr>
              <a:t>depth</a:t>
            </a:r>
            <a:r>
              <a:rPr lang="es-ES" sz="2400" dirty="0" smtClean="0">
                <a:latin typeface="Helvetica" pitchFamily="2" charset="0"/>
              </a:rPr>
              <a:t>)</a:t>
            </a:r>
          </a:p>
          <a:p>
            <a:pPr marL="179388" indent="-179388">
              <a:spcBef>
                <a:spcPct val="50000"/>
              </a:spcBef>
              <a:buClr>
                <a:srgbClr val="002060"/>
              </a:buClr>
              <a:buFont typeface="Wingdings" pitchFamily="2" charset="2"/>
              <a:buChar char="§"/>
            </a:pPr>
            <a:r>
              <a:rPr lang="es-ES" sz="2400" dirty="0" err="1" smtClean="0">
                <a:latin typeface="Helvetica" pitchFamily="2" charset="0"/>
              </a:rPr>
              <a:t>Heating</a:t>
            </a:r>
            <a:r>
              <a:rPr lang="es-ES" sz="2400" dirty="0" smtClean="0">
                <a:latin typeface="Helvetica" pitchFamily="2" charset="0"/>
              </a:rPr>
              <a:t> </a:t>
            </a:r>
            <a:r>
              <a:rPr lang="es-ES" sz="2400" dirty="0" err="1" smtClean="0">
                <a:latin typeface="Helvetica" pitchFamily="2" charset="0"/>
              </a:rPr>
              <a:t>effect</a:t>
            </a:r>
            <a:r>
              <a:rPr lang="es-ES" sz="2400" dirty="0" smtClean="0">
                <a:latin typeface="Helvetica" pitchFamily="2" charset="0"/>
              </a:rPr>
              <a:t> depending on </a:t>
            </a:r>
            <a:r>
              <a:rPr lang="es-ES" sz="2400" dirty="0" err="1" smtClean="0">
                <a:latin typeface="Helvetica" pitchFamily="2" charset="0"/>
              </a:rPr>
              <a:t>the</a:t>
            </a:r>
            <a:r>
              <a:rPr lang="es-ES" sz="2400" dirty="0" smtClean="0">
                <a:latin typeface="Helvetica" pitchFamily="2" charset="0"/>
              </a:rPr>
              <a:t> </a:t>
            </a:r>
            <a:r>
              <a:rPr lang="es-ES" sz="2400" dirty="0" err="1" smtClean="0">
                <a:latin typeface="Helvetica" pitchFamily="2" charset="0"/>
              </a:rPr>
              <a:t>fluence</a:t>
            </a:r>
            <a:endParaRPr lang="es-ES" sz="2400" dirty="0" smtClean="0">
              <a:latin typeface="Helvetica" pitchFamily="2" charset="0"/>
            </a:endParaRPr>
          </a:p>
          <a:p>
            <a:pPr marL="179388" indent="-179388">
              <a:spcBef>
                <a:spcPct val="50000"/>
              </a:spcBef>
              <a:buClr>
                <a:srgbClr val="002060"/>
              </a:buClr>
              <a:buFont typeface="Wingdings" pitchFamily="2" charset="2"/>
              <a:buChar char="§"/>
            </a:pPr>
            <a:r>
              <a:rPr lang="es-ES" sz="2400" dirty="0" err="1" smtClean="0">
                <a:latin typeface="Helvetica" pitchFamily="2" charset="0"/>
              </a:rPr>
              <a:t>Less</a:t>
            </a:r>
            <a:r>
              <a:rPr lang="es-ES" sz="2400" dirty="0" smtClean="0">
                <a:latin typeface="Helvetica" pitchFamily="2" charset="0"/>
              </a:rPr>
              <a:t> </a:t>
            </a:r>
            <a:r>
              <a:rPr lang="es-ES" sz="2400" dirty="0" err="1" smtClean="0">
                <a:latin typeface="Helvetica" pitchFamily="2" charset="0"/>
              </a:rPr>
              <a:t>effectiveness</a:t>
            </a:r>
            <a:r>
              <a:rPr lang="es-ES" sz="2400" dirty="0" smtClean="0">
                <a:latin typeface="Helvetica" pitchFamily="2" charset="0"/>
              </a:rPr>
              <a:t> in </a:t>
            </a:r>
            <a:r>
              <a:rPr lang="es-ES" sz="2400" dirty="0" err="1" smtClean="0">
                <a:latin typeface="Helvetica" pitchFamily="2" charset="0"/>
              </a:rPr>
              <a:t>juices</a:t>
            </a:r>
            <a:r>
              <a:rPr lang="es-ES" sz="2400" dirty="0" smtClean="0">
                <a:latin typeface="Helvetica" pitchFamily="2" charset="0"/>
              </a:rPr>
              <a:t> </a:t>
            </a:r>
            <a:r>
              <a:rPr lang="es-ES" sz="2400" dirty="0" err="1" smtClean="0">
                <a:latin typeface="Helvetica" pitchFamily="2" charset="0"/>
              </a:rPr>
              <a:t>with</a:t>
            </a:r>
            <a:r>
              <a:rPr lang="es-ES" sz="2400" dirty="0" smtClean="0">
                <a:latin typeface="Helvetica" pitchFamily="2" charset="0"/>
              </a:rPr>
              <a:t> </a:t>
            </a:r>
            <a:r>
              <a:rPr lang="es-ES" sz="2400" dirty="0" smtClean="0">
                <a:latin typeface="Helvetica" pitchFamily="2" charset="0"/>
              </a:rPr>
              <a:t>suspended </a:t>
            </a:r>
            <a:r>
              <a:rPr lang="es-ES" sz="2400" dirty="0" err="1" smtClean="0">
                <a:latin typeface="Helvetica" pitchFamily="2" charset="0"/>
              </a:rPr>
              <a:t>solids</a:t>
            </a:r>
            <a:r>
              <a:rPr lang="es-ES" sz="2400" dirty="0" smtClean="0">
                <a:latin typeface="Helvetica" pitchFamily="2" charset="0"/>
              </a:rPr>
              <a:t> (</a:t>
            </a:r>
            <a:r>
              <a:rPr lang="es-ES" sz="2400" dirty="0" err="1" smtClean="0">
                <a:latin typeface="Helvetica" pitchFamily="2" charset="0"/>
              </a:rPr>
              <a:t>shadowing</a:t>
            </a:r>
            <a:r>
              <a:rPr lang="es-ES" sz="2400" dirty="0" smtClean="0">
                <a:latin typeface="Helvetica" pitchFamily="2" charset="0"/>
              </a:rPr>
              <a:t> </a:t>
            </a:r>
            <a:r>
              <a:rPr lang="es-ES" sz="2400" dirty="0" err="1" smtClean="0">
                <a:latin typeface="Helvetica" pitchFamily="2" charset="0"/>
              </a:rPr>
              <a:t>effect</a:t>
            </a:r>
            <a:r>
              <a:rPr lang="es-ES" sz="2400" dirty="0" smtClean="0">
                <a:latin typeface="Helvetica" pitchFamily="2" charset="0"/>
              </a:rPr>
              <a:t>)</a:t>
            </a:r>
            <a:r>
              <a:rPr lang="es-ES" sz="2400" dirty="0" smtClean="0">
                <a:latin typeface="Helvetica" pitchFamily="2" charset="0"/>
              </a:rPr>
              <a:t> , </a:t>
            </a:r>
            <a:r>
              <a:rPr lang="es-ES" sz="2400" dirty="0" err="1" smtClean="0">
                <a:latin typeface="Helvetica" pitchFamily="2" charset="0"/>
              </a:rPr>
              <a:t>higher</a:t>
            </a:r>
            <a:r>
              <a:rPr lang="es-ES" sz="2400" dirty="0" smtClean="0">
                <a:latin typeface="Helvetica" pitchFamily="2" charset="0"/>
              </a:rPr>
              <a:t> </a:t>
            </a:r>
            <a:r>
              <a:rPr lang="es-ES" sz="2400" dirty="0" err="1" smtClean="0">
                <a:latin typeface="Helvetica" pitchFamily="2" charset="0"/>
              </a:rPr>
              <a:t>absortivities</a:t>
            </a:r>
            <a:r>
              <a:rPr lang="es-ES" sz="2400" dirty="0" smtClean="0">
                <a:latin typeface="Helvetica" pitchFamily="2" charset="0"/>
              </a:rPr>
              <a:t> and </a:t>
            </a:r>
            <a:r>
              <a:rPr lang="es-ES" sz="2400" dirty="0" err="1" smtClean="0">
                <a:latin typeface="Helvetica" pitchFamily="2" charset="0"/>
              </a:rPr>
              <a:t>turbidities</a:t>
            </a:r>
            <a:endParaRPr lang="es-ES" sz="2400" dirty="0" smtClean="0">
              <a:latin typeface="Helvetica" pitchFamily="2" charset="0"/>
            </a:endParaRPr>
          </a:p>
        </p:txBody>
      </p:sp>
      <p:grpSp>
        <p:nvGrpSpPr>
          <p:cNvPr id="6" name="27 Grupo"/>
          <p:cNvGrpSpPr/>
          <p:nvPr/>
        </p:nvGrpSpPr>
        <p:grpSpPr>
          <a:xfrm>
            <a:off x="2195736" y="4581128"/>
            <a:ext cx="4176464" cy="1027276"/>
            <a:chOff x="3059832" y="3861048"/>
            <a:chExt cx="4176464" cy="1027276"/>
          </a:xfrm>
        </p:grpSpPr>
        <p:sp>
          <p:nvSpPr>
            <p:cNvPr id="7" name="6 Flecha arriba"/>
            <p:cNvSpPr/>
            <p:nvPr/>
          </p:nvSpPr>
          <p:spPr>
            <a:xfrm rot="10800000">
              <a:off x="4788024" y="3861048"/>
              <a:ext cx="576262" cy="288925"/>
            </a:xfrm>
            <a:prstGeom prst="up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sz="2000">
                <a:solidFill>
                  <a:schemeClr val="tx1"/>
                </a:solidFill>
                <a:latin typeface="Helvetica" pitchFamily="2" charset="0"/>
              </a:endParaRPr>
            </a:p>
          </p:txBody>
        </p:sp>
        <p:sp>
          <p:nvSpPr>
            <p:cNvPr id="8" name="7 CuadroTexto"/>
            <p:cNvSpPr txBox="1"/>
            <p:nvPr/>
          </p:nvSpPr>
          <p:spPr>
            <a:xfrm>
              <a:off x="3059832" y="4365104"/>
              <a:ext cx="4176464" cy="523220"/>
            </a:xfrm>
            <a:prstGeom prst="rect">
              <a:avLst/>
            </a:prstGeom>
            <a:noFill/>
          </p:spPr>
          <p:txBody>
            <a:bodyPr wrap="square" rtlCol="0">
              <a:spAutoFit/>
            </a:bodyPr>
            <a:lstStyle/>
            <a:p>
              <a:pPr algn="ctr"/>
              <a:r>
                <a:rPr lang="es-AR" sz="2800" dirty="0" smtClean="0">
                  <a:solidFill>
                    <a:schemeClr val="tx1">
                      <a:lumMod val="50000"/>
                      <a:lumOff val="50000"/>
                    </a:schemeClr>
                  </a:solidFill>
                  <a:effectLst>
                    <a:outerShdw blurRad="38100" dist="38100" dir="2700000" algn="tl">
                      <a:srgbClr val="000000">
                        <a:alpha val="43137"/>
                      </a:srgbClr>
                    </a:outerShdw>
                  </a:effectLst>
                </a:rPr>
                <a:t>HURDLE APPROACH</a:t>
              </a:r>
              <a:endParaRPr lang="es-AR" sz="2800" dirty="0">
                <a:solidFill>
                  <a:schemeClr val="tx1">
                    <a:lumMod val="50000"/>
                    <a:lumOff val="50000"/>
                  </a:schemeClr>
                </a:solidFill>
                <a:effectLst>
                  <a:outerShdw blurRad="38100" dist="38100" dir="2700000" algn="tl">
                    <a:srgbClr val="000000">
                      <a:alpha val="43137"/>
                    </a:srgbClr>
                  </a:outerShdw>
                </a:effectLst>
              </a:endParaRPr>
            </a:p>
          </p:txBody>
        </p:sp>
      </p:grpSp>
      <p:pic>
        <p:nvPicPr>
          <p:cNvPr id="10" name="Picture 3"/>
          <p:cNvPicPr>
            <a:picLocks noChangeAspect="1" noChangeArrowheads="1"/>
          </p:cNvPicPr>
          <p:nvPr/>
        </p:nvPicPr>
        <p:blipFill>
          <a:blip r:embed="rId3" cstate="print"/>
          <a:srcRect/>
          <a:stretch>
            <a:fillRect/>
          </a:stretch>
        </p:blipFill>
        <p:spPr bwMode="auto">
          <a:xfrm>
            <a:off x="7075046" y="6525344"/>
            <a:ext cx="2068954" cy="332655"/>
          </a:xfrm>
          <a:prstGeom prst="rect">
            <a:avLst/>
          </a:prstGeom>
          <a:noFill/>
          <a:ln w="9525">
            <a:noFill/>
            <a:miter lim="800000"/>
            <a:headEnd/>
            <a:tailEnd/>
          </a:ln>
        </p:spPr>
      </p:pic>
      <p:pic>
        <p:nvPicPr>
          <p:cNvPr id="11" name="Picture 8" descr="https://encrypted-tbn3.gstatic.com/images?q=tbn:ANd9GcQJ4B4Q7EipA4aJEthEqAZtNxNAi1qi48NDmTOjqQ2W0xZBQqTSUA">
            <a:hlinkClick r:id="rId4"/>
          </p:cNvPr>
          <p:cNvPicPr>
            <a:picLocks noChangeAspect="1" noChangeArrowheads="1"/>
          </p:cNvPicPr>
          <p:nvPr/>
        </p:nvPicPr>
        <p:blipFill>
          <a:blip r:embed="rId5" cstate="print"/>
          <a:srcRect/>
          <a:stretch>
            <a:fillRect/>
          </a:stretch>
        </p:blipFill>
        <p:spPr bwMode="auto">
          <a:xfrm>
            <a:off x="7308304" y="1340768"/>
            <a:ext cx="1008807" cy="59367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pic>
        <p:nvPicPr>
          <p:cNvPr id="1027" name="Picture 3"/>
          <p:cNvPicPr>
            <a:picLocks noChangeAspect="1" noChangeArrowheads="1"/>
          </p:cNvPicPr>
          <p:nvPr/>
        </p:nvPicPr>
        <p:blipFill>
          <a:blip r:embed="rId4" cstate="print"/>
          <a:srcRect/>
          <a:stretch>
            <a:fillRect/>
          </a:stretch>
        </p:blipFill>
        <p:spPr bwMode="auto">
          <a:xfrm>
            <a:off x="7075046" y="6525344"/>
            <a:ext cx="2068954" cy="332655"/>
          </a:xfrm>
          <a:prstGeom prst="rect">
            <a:avLst/>
          </a:prstGeom>
          <a:noFill/>
          <a:ln w="9525">
            <a:noFill/>
            <a:miter lim="800000"/>
            <a:headEnd/>
            <a:tailEnd/>
          </a:ln>
        </p:spPr>
      </p:pic>
      <p:sp>
        <p:nvSpPr>
          <p:cNvPr id="7" name="6 Rectángulo"/>
          <p:cNvSpPr/>
          <p:nvPr/>
        </p:nvSpPr>
        <p:spPr>
          <a:xfrm>
            <a:off x="539552" y="2852936"/>
            <a:ext cx="8064896" cy="1938992"/>
          </a:xfrm>
          <a:prstGeom prst="rect">
            <a:avLst/>
          </a:prstGeom>
        </p:spPr>
        <p:txBody>
          <a:bodyPr wrap="square">
            <a:spAutoFit/>
          </a:bodyPr>
          <a:lstStyle/>
          <a:p>
            <a:pPr algn="just"/>
            <a:r>
              <a:rPr lang="en-US" sz="2400" i="1" dirty="0" err="1" smtClean="0">
                <a:latin typeface="Helvetica" pitchFamily="2" charset="0"/>
              </a:rPr>
              <a:t>Saccharomyces</a:t>
            </a:r>
            <a:r>
              <a:rPr lang="en-US" sz="2400" i="1" dirty="0" smtClean="0">
                <a:latin typeface="Helvetica" pitchFamily="2" charset="0"/>
              </a:rPr>
              <a:t> </a:t>
            </a:r>
            <a:r>
              <a:rPr lang="en-US" sz="2400" i="1" dirty="0" err="1" smtClean="0">
                <a:latin typeface="Helvetica" pitchFamily="2" charset="0"/>
              </a:rPr>
              <a:t>cerevisiae</a:t>
            </a:r>
            <a:r>
              <a:rPr lang="en-US" sz="2400" i="1" dirty="0" smtClean="0">
                <a:latin typeface="Helvetica" pitchFamily="2" charset="0"/>
              </a:rPr>
              <a:t> KE162 &amp; </a:t>
            </a:r>
            <a:r>
              <a:rPr lang="en-US" sz="2400" i="1" dirty="0" err="1" smtClean="0">
                <a:latin typeface="Helvetica" pitchFamily="2" charset="0"/>
              </a:rPr>
              <a:t>Alyciclobacillus</a:t>
            </a:r>
            <a:r>
              <a:rPr lang="en-US" sz="2400" i="1" dirty="0" smtClean="0">
                <a:latin typeface="Helvetica" pitchFamily="2" charset="0"/>
              </a:rPr>
              <a:t> </a:t>
            </a:r>
            <a:r>
              <a:rPr lang="en-US" sz="2400" i="1" dirty="0" err="1" smtClean="0">
                <a:latin typeface="Helvetica" pitchFamily="2" charset="0"/>
              </a:rPr>
              <a:t>acidoterrestris</a:t>
            </a:r>
            <a:r>
              <a:rPr lang="en-US" sz="2400" i="1" dirty="0" smtClean="0">
                <a:latin typeface="Helvetica" pitchFamily="2" charset="0"/>
              </a:rPr>
              <a:t> </a:t>
            </a:r>
            <a:r>
              <a:rPr lang="en-US" sz="2400" dirty="0" smtClean="0">
                <a:latin typeface="Helvetica" pitchFamily="2" charset="0"/>
              </a:rPr>
              <a:t>ATCC 49025 spores response to  </a:t>
            </a:r>
            <a:r>
              <a:rPr lang="en-US" sz="2400" dirty="0" smtClean="0">
                <a:latin typeface="Helvetica" pitchFamily="2" charset="0"/>
              </a:rPr>
              <a:t>pulsed light  </a:t>
            </a:r>
            <a:r>
              <a:rPr lang="en-US" sz="2400" dirty="0" smtClean="0">
                <a:latin typeface="Helvetica" pitchFamily="2" charset="0"/>
              </a:rPr>
              <a:t>treatment combined with </a:t>
            </a:r>
            <a:r>
              <a:rPr lang="en-US" sz="2400" dirty="0" smtClean="0">
                <a:latin typeface="Helvetica" pitchFamily="2" charset="0"/>
              </a:rPr>
              <a:t>high intensity ultrasound as </a:t>
            </a:r>
            <a:r>
              <a:rPr lang="en-US" sz="2400" dirty="0" smtClean="0">
                <a:latin typeface="Helvetica" pitchFamily="2" charset="0"/>
              </a:rPr>
              <a:t>starting basis for processing design to obtain improved  or more safe fruit juices</a:t>
            </a:r>
            <a:endParaRPr lang="es-AR" sz="2400" dirty="0">
              <a:latin typeface="Helvetica" pitchFamily="2" charset="0"/>
            </a:endParaRPr>
          </a:p>
        </p:txBody>
      </p:sp>
      <p:sp>
        <p:nvSpPr>
          <p:cNvPr id="9" name="8 CuadroTexto"/>
          <p:cNvSpPr txBox="1"/>
          <p:nvPr/>
        </p:nvSpPr>
        <p:spPr>
          <a:xfrm>
            <a:off x="755576" y="1196752"/>
            <a:ext cx="7416824" cy="584775"/>
          </a:xfrm>
          <a:prstGeom prst="rect">
            <a:avLst/>
          </a:prstGeom>
          <a:noFill/>
        </p:spPr>
        <p:txBody>
          <a:bodyPr wrap="square" rtlCol="0">
            <a:spAutoFit/>
          </a:bodyPr>
          <a:lstStyle/>
          <a:p>
            <a:pPr algn="ctr"/>
            <a:r>
              <a:rPr lang="es-AR" sz="3200" b="1" dirty="0" err="1" smtClean="0">
                <a:solidFill>
                  <a:srgbClr val="0070C0"/>
                </a:solidFill>
                <a:effectLst>
                  <a:outerShdw blurRad="38100" dist="38100" dir="2700000" algn="tl">
                    <a:srgbClr val="000000">
                      <a:alpha val="43137"/>
                    </a:srgbClr>
                  </a:outerShdw>
                </a:effectLst>
                <a:latin typeface="Helvetica" pitchFamily="2" charset="0"/>
                <a:cs typeface="Arial" pitchFamily="34" charset="0"/>
              </a:rPr>
              <a:t>Objective</a:t>
            </a:r>
            <a:endParaRPr lang="es-AR" sz="3200" b="1" dirty="0" smtClean="0">
              <a:solidFill>
                <a:srgbClr val="0070C0"/>
              </a:solidFill>
              <a:effectLst>
                <a:outerShdw blurRad="38100" dist="38100" dir="2700000" algn="tl">
                  <a:srgbClr val="000000">
                    <a:alpha val="43137"/>
                  </a:srgbClr>
                </a:outerShdw>
              </a:effectLst>
              <a:latin typeface="Helvetica" pitchFamily="2"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pic>
        <p:nvPicPr>
          <p:cNvPr id="29" name="Picture 3"/>
          <p:cNvPicPr>
            <a:picLocks noChangeAspect="1" noChangeArrowheads="1"/>
          </p:cNvPicPr>
          <p:nvPr/>
        </p:nvPicPr>
        <p:blipFill>
          <a:blip r:embed="rId4" cstate="print"/>
          <a:srcRect/>
          <a:stretch>
            <a:fillRect/>
          </a:stretch>
        </p:blipFill>
        <p:spPr bwMode="auto">
          <a:xfrm>
            <a:off x="7075046" y="6525344"/>
            <a:ext cx="2068954" cy="332655"/>
          </a:xfrm>
          <a:prstGeom prst="rect">
            <a:avLst/>
          </a:prstGeom>
          <a:noFill/>
          <a:ln w="9525">
            <a:noFill/>
            <a:miter lim="800000"/>
            <a:headEnd/>
            <a:tailEnd/>
          </a:ln>
        </p:spPr>
      </p:pic>
      <p:sp>
        <p:nvSpPr>
          <p:cNvPr id="55" name="54 CuadroTexto"/>
          <p:cNvSpPr txBox="1"/>
          <p:nvPr/>
        </p:nvSpPr>
        <p:spPr>
          <a:xfrm>
            <a:off x="3916358" y="2305149"/>
            <a:ext cx="825808" cy="246221"/>
          </a:xfrm>
          <a:prstGeom prst="rect">
            <a:avLst/>
          </a:prstGeom>
          <a:noFill/>
        </p:spPr>
        <p:txBody>
          <a:bodyPr wrap="square" rtlCol="0">
            <a:spAutoFit/>
          </a:bodyPr>
          <a:lstStyle/>
          <a:p>
            <a:pPr algn="ctr"/>
            <a:r>
              <a:rPr lang="es-AR" sz="1000" b="1" dirty="0" err="1" smtClean="0">
                <a:solidFill>
                  <a:schemeClr val="bg1"/>
                </a:solidFill>
                <a:latin typeface="+mj-lt"/>
                <a:cs typeface="Arial" pitchFamily="34" charset="0"/>
              </a:rPr>
              <a:t>Probe</a:t>
            </a:r>
            <a:endParaRPr lang="es-AR" sz="1000" b="1" dirty="0">
              <a:solidFill>
                <a:schemeClr val="bg1"/>
              </a:solidFill>
              <a:latin typeface="+mj-lt"/>
              <a:cs typeface="Arial" pitchFamily="34" charset="0"/>
            </a:endParaRPr>
          </a:p>
        </p:txBody>
      </p:sp>
      <p:grpSp>
        <p:nvGrpSpPr>
          <p:cNvPr id="39" name="38 Grupo"/>
          <p:cNvGrpSpPr/>
          <p:nvPr/>
        </p:nvGrpSpPr>
        <p:grpSpPr>
          <a:xfrm>
            <a:off x="3059832" y="836712"/>
            <a:ext cx="5153823" cy="2252337"/>
            <a:chOff x="3059832" y="836712"/>
            <a:chExt cx="5153823" cy="2252337"/>
          </a:xfrm>
        </p:grpSpPr>
        <p:grpSp>
          <p:nvGrpSpPr>
            <p:cNvPr id="4" name="84 Grupo"/>
            <p:cNvGrpSpPr/>
            <p:nvPr/>
          </p:nvGrpSpPr>
          <p:grpSpPr>
            <a:xfrm>
              <a:off x="3059832" y="908720"/>
              <a:ext cx="3136746" cy="2180329"/>
              <a:chOff x="3425764" y="13975692"/>
              <a:chExt cx="6783742" cy="5198247"/>
            </a:xfrm>
          </p:grpSpPr>
          <p:pic>
            <p:nvPicPr>
              <p:cNvPr id="56" name="55 Imagen" descr="equipo US.jpg"/>
              <p:cNvPicPr>
                <a:picLocks noChangeAspect="1"/>
              </p:cNvPicPr>
              <p:nvPr/>
            </p:nvPicPr>
            <p:blipFill>
              <a:blip r:embed="rId5" cstate="print"/>
              <a:srcRect l="38750" r="7461" b="6406"/>
              <a:stretch>
                <a:fillRect/>
              </a:stretch>
            </p:blipFill>
            <p:spPr>
              <a:xfrm rot="5400000">
                <a:off x="4218511" y="13182945"/>
                <a:ext cx="5198247" cy="67837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7" name="56 CuadroTexto"/>
              <p:cNvSpPr txBox="1"/>
              <p:nvPr/>
            </p:nvSpPr>
            <p:spPr>
              <a:xfrm>
                <a:off x="7948255" y="15669943"/>
                <a:ext cx="2198934" cy="953925"/>
              </a:xfrm>
              <a:prstGeom prst="rect">
                <a:avLst/>
              </a:prstGeom>
              <a:noFill/>
            </p:spPr>
            <p:txBody>
              <a:bodyPr wrap="square" rtlCol="0">
                <a:spAutoFit/>
              </a:bodyPr>
              <a:lstStyle/>
              <a:p>
                <a:r>
                  <a:rPr lang="es-AR" sz="1000" b="1" dirty="0" err="1" smtClean="0">
                    <a:solidFill>
                      <a:schemeClr val="bg1"/>
                    </a:solidFill>
                    <a:latin typeface="+mj-lt"/>
                    <a:cs typeface="Arial" pitchFamily="34" charset="0"/>
                  </a:rPr>
                  <a:t>Thermostatic</a:t>
                </a:r>
                <a:r>
                  <a:rPr lang="es-AR" sz="1000" b="1" dirty="0" smtClean="0">
                    <a:solidFill>
                      <a:schemeClr val="bg1"/>
                    </a:solidFill>
                    <a:latin typeface="+mj-lt"/>
                    <a:cs typeface="Arial" pitchFamily="34" charset="0"/>
                  </a:rPr>
                  <a:t> </a:t>
                </a:r>
              </a:p>
              <a:p>
                <a:r>
                  <a:rPr lang="es-AR" sz="1000" b="1" dirty="0" err="1" smtClean="0">
                    <a:solidFill>
                      <a:schemeClr val="bg1"/>
                    </a:solidFill>
                    <a:latin typeface="+mj-lt"/>
                    <a:cs typeface="Arial" pitchFamily="34" charset="0"/>
                  </a:rPr>
                  <a:t>bath</a:t>
                </a:r>
                <a:endParaRPr lang="es-AR" sz="1000" b="1" dirty="0">
                  <a:solidFill>
                    <a:schemeClr val="bg1"/>
                  </a:solidFill>
                  <a:latin typeface="+mj-lt"/>
                  <a:cs typeface="Arial" pitchFamily="34" charset="0"/>
                </a:endParaRPr>
              </a:p>
            </p:txBody>
          </p:sp>
          <p:sp>
            <p:nvSpPr>
              <p:cNvPr id="58" name="57 CuadroTexto"/>
              <p:cNvSpPr txBox="1"/>
              <p:nvPr/>
            </p:nvSpPr>
            <p:spPr>
              <a:xfrm>
                <a:off x="3737223" y="16379189"/>
                <a:ext cx="2074172" cy="587030"/>
              </a:xfrm>
              <a:prstGeom prst="rect">
                <a:avLst/>
              </a:prstGeom>
              <a:noFill/>
            </p:spPr>
            <p:txBody>
              <a:bodyPr wrap="square" rtlCol="0">
                <a:spAutoFit/>
              </a:bodyPr>
              <a:lstStyle/>
              <a:p>
                <a:pPr algn="ctr"/>
                <a:r>
                  <a:rPr lang="es-AR" sz="1000" b="1" dirty="0" smtClean="0">
                    <a:latin typeface="+mj-lt"/>
                    <a:cs typeface="Arial" pitchFamily="34" charset="0"/>
                  </a:rPr>
                  <a:t>US </a:t>
                </a:r>
                <a:r>
                  <a:rPr lang="es-AR" sz="1000" b="1" dirty="0" err="1" smtClean="0">
                    <a:latin typeface="+mj-lt"/>
                    <a:cs typeface="Arial" pitchFamily="34" charset="0"/>
                  </a:rPr>
                  <a:t>processor</a:t>
                </a:r>
                <a:endParaRPr lang="es-AR" sz="1000" b="1" dirty="0">
                  <a:latin typeface="+mj-lt"/>
                  <a:cs typeface="Arial" pitchFamily="34" charset="0"/>
                </a:endParaRPr>
              </a:p>
            </p:txBody>
          </p:sp>
          <p:cxnSp>
            <p:nvCxnSpPr>
              <p:cNvPr id="59" name="58 Conector recto de flecha"/>
              <p:cNvCxnSpPr/>
              <p:nvPr/>
            </p:nvCxnSpPr>
            <p:spPr>
              <a:xfrm>
                <a:off x="6904602" y="18213362"/>
                <a:ext cx="317860" cy="2298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0" name="59 CuadroTexto"/>
              <p:cNvSpPr txBox="1"/>
              <p:nvPr/>
            </p:nvSpPr>
            <p:spPr>
              <a:xfrm>
                <a:off x="5979270" y="18357186"/>
                <a:ext cx="2428893" cy="587029"/>
              </a:xfrm>
              <a:prstGeom prst="rect">
                <a:avLst/>
              </a:prstGeom>
              <a:noFill/>
            </p:spPr>
            <p:txBody>
              <a:bodyPr wrap="square" rtlCol="0">
                <a:spAutoFit/>
              </a:bodyPr>
              <a:lstStyle/>
              <a:p>
                <a:r>
                  <a:rPr lang="es-AR" sz="1000" b="1" dirty="0" err="1" smtClean="0">
                    <a:solidFill>
                      <a:schemeClr val="bg1"/>
                    </a:solidFill>
                    <a:latin typeface="+mj-lt"/>
                    <a:cs typeface="Arial" pitchFamily="34" charset="0"/>
                  </a:rPr>
                  <a:t>Juice</a:t>
                </a:r>
                <a:r>
                  <a:rPr lang="es-AR" sz="1000" b="1" dirty="0" smtClean="0">
                    <a:solidFill>
                      <a:schemeClr val="bg1"/>
                    </a:solidFill>
                    <a:latin typeface="+mj-lt"/>
                    <a:cs typeface="Arial" pitchFamily="34" charset="0"/>
                  </a:rPr>
                  <a:t> </a:t>
                </a:r>
                <a:r>
                  <a:rPr lang="es-AR" sz="1000" b="1" dirty="0" err="1" smtClean="0">
                    <a:solidFill>
                      <a:schemeClr val="bg1"/>
                    </a:solidFill>
                    <a:latin typeface="+mj-lt"/>
                    <a:cs typeface="Arial" pitchFamily="34" charset="0"/>
                  </a:rPr>
                  <a:t>sample</a:t>
                </a:r>
                <a:endParaRPr lang="es-AR" sz="1000" b="1" dirty="0">
                  <a:solidFill>
                    <a:schemeClr val="bg1"/>
                  </a:solidFill>
                  <a:latin typeface="+mj-lt"/>
                  <a:cs typeface="Arial" pitchFamily="34" charset="0"/>
                </a:endParaRPr>
              </a:p>
            </p:txBody>
          </p:sp>
          <p:sp>
            <p:nvSpPr>
              <p:cNvPr id="61" name="60 CuadroTexto"/>
              <p:cNvSpPr txBox="1"/>
              <p:nvPr/>
            </p:nvSpPr>
            <p:spPr>
              <a:xfrm>
                <a:off x="5513066" y="15306598"/>
                <a:ext cx="1785951" cy="623719"/>
              </a:xfrm>
              <a:prstGeom prst="rect">
                <a:avLst/>
              </a:prstGeom>
              <a:noFill/>
            </p:spPr>
            <p:txBody>
              <a:bodyPr wrap="square" rtlCol="0">
                <a:spAutoFit/>
              </a:bodyPr>
              <a:lstStyle/>
              <a:p>
                <a:pPr algn="ctr"/>
                <a:r>
                  <a:rPr lang="es-AR" sz="1100" b="1" dirty="0" smtClean="0">
                    <a:solidFill>
                      <a:schemeClr val="bg1"/>
                    </a:solidFill>
                    <a:latin typeface="Arial" pitchFamily="34" charset="0"/>
                    <a:cs typeface="Arial" pitchFamily="34" charset="0"/>
                  </a:rPr>
                  <a:t> </a:t>
                </a:r>
                <a:r>
                  <a:rPr lang="es-AR" sz="1000" b="1" dirty="0" err="1" smtClean="0">
                    <a:solidFill>
                      <a:schemeClr val="bg1"/>
                    </a:solidFill>
                    <a:latin typeface="+mj-lt"/>
                    <a:cs typeface="Arial" pitchFamily="34" charset="0"/>
                  </a:rPr>
                  <a:t>Horn</a:t>
                </a:r>
                <a:endParaRPr lang="es-AR" sz="1000" b="1" dirty="0">
                  <a:solidFill>
                    <a:schemeClr val="bg1"/>
                  </a:solidFill>
                  <a:latin typeface="+mj-lt"/>
                  <a:cs typeface="Arial" pitchFamily="34" charset="0"/>
                </a:endParaRPr>
              </a:p>
            </p:txBody>
          </p:sp>
        </p:grpSp>
        <p:grpSp>
          <p:nvGrpSpPr>
            <p:cNvPr id="37" name="36 Grupo"/>
            <p:cNvGrpSpPr/>
            <p:nvPr/>
          </p:nvGrpSpPr>
          <p:grpSpPr>
            <a:xfrm>
              <a:off x="6444208" y="836712"/>
              <a:ext cx="1769447" cy="1905000"/>
              <a:chOff x="6444208" y="836712"/>
              <a:chExt cx="1769447" cy="1905000"/>
            </a:xfrm>
          </p:grpSpPr>
          <p:sp>
            <p:nvSpPr>
              <p:cNvPr id="52" name="51 Recortar rectángulo de esquina diagonal"/>
              <p:cNvSpPr/>
              <p:nvPr/>
            </p:nvSpPr>
            <p:spPr>
              <a:xfrm>
                <a:off x="6444208" y="836712"/>
                <a:ext cx="1769447" cy="1905000"/>
              </a:xfrm>
              <a:prstGeom prst="snip2DiagRect">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s-AR" dirty="0"/>
              </a:p>
            </p:txBody>
          </p:sp>
          <p:sp>
            <p:nvSpPr>
              <p:cNvPr id="53" name="52 CuadroTexto"/>
              <p:cNvSpPr txBox="1"/>
              <p:nvPr/>
            </p:nvSpPr>
            <p:spPr>
              <a:xfrm>
                <a:off x="6444208" y="1052736"/>
                <a:ext cx="1608588" cy="1631216"/>
              </a:xfrm>
              <a:prstGeom prst="rect">
                <a:avLst/>
              </a:prstGeom>
              <a:noFill/>
            </p:spPr>
            <p:txBody>
              <a:bodyPr wrap="square" rtlCol="0">
                <a:spAutoFit/>
              </a:bodyPr>
              <a:lstStyle/>
              <a:p>
                <a:pPr algn="ctr"/>
                <a:r>
                  <a:rPr lang="es-AR" sz="1600" b="1" dirty="0" smtClean="0">
                    <a:solidFill>
                      <a:schemeClr val="bg1"/>
                    </a:solidFill>
                    <a:effectLst>
                      <a:outerShdw blurRad="38100" dist="38100" dir="2700000" algn="tl">
                        <a:srgbClr val="000000">
                          <a:alpha val="43137"/>
                        </a:srgbClr>
                      </a:outerShdw>
                    </a:effectLst>
                  </a:rPr>
                  <a:t>US   TREATMENT</a:t>
                </a:r>
              </a:p>
              <a:p>
                <a:pPr algn="ctr"/>
                <a:r>
                  <a:rPr lang="es-AR" sz="1200" dirty="0" err="1" smtClean="0"/>
                  <a:t>Vibracell</a:t>
                </a:r>
                <a:r>
                  <a:rPr lang="es-AR" sz="1200" dirty="0" smtClean="0"/>
                  <a:t> 600, </a:t>
                </a:r>
                <a:r>
                  <a:rPr lang="es-AR" sz="1200" dirty="0" err="1" smtClean="0"/>
                  <a:t>Sonic</a:t>
                </a:r>
                <a:r>
                  <a:rPr lang="es-AR" sz="1200" dirty="0" smtClean="0"/>
                  <a:t> &amp; </a:t>
                </a:r>
                <a:r>
                  <a:rPr lang="es-AR" sz="1200" dirty="0" err="1" smtClean="0"/>
                  <a:t>Materials</a:t>
                </a:r>
                <a:r>
                  <a:rPr lang="es-AR" sz="1200" dirty="0" smtClean="0"/>
                  <a:t>,  </a:t>
                </a:r>
                <a:r>
                  <a:rPr lang="es-AR" sz="1200" dirty="0" err="1" smtClean="0"/>
                  <a:t>NewTown</a:t>
                </a:r>
                <a:r>
                  <a:rPr lang="es-AR" sz="1200" dirty="0" smtClean="0"/>
                  <a:t>, CT, USA)</a:t>
                </a:r>
              </a:p>
              <a:p>
                <a:pPr algn="ctr"/>
                <a:r>
                  <a:rPr lang="es-AR" sz="1200" dirty="0" smtClean="0"/>
                  <a:t>20 </a:t>
                </a:r>
                <a:r>
                  <a:rPr lang="en-US" sz="1200" dirty="0" smtClean="0"/>
                  <a:t>kHz , 600 watts,  WA: 95.2 µm (80 %)</a:t>
                </a:r>
                <a:endParaRPr lang="es-AR" sz="1200" dirty="0" smtClean="0"/>
              </a:p>
              <a:p>
                <a:pPr algn="ctr"/>
                <a:r>
                  <a:rPr lang="es-AR" sz="1200" dirty="0" smtClean="0"/>
                  <a:t>10-30 minutes; 20 </a:t>
                </a:r>
                <a:r>
                  <a:rPr lang="es-AR" sz="1200" dirty="0" err="1" smtClean="0"/>
                  <a:t>or</a:t>
                </a:r>
                <a:r>
                  <a:rPr lang="es-AR" sz="1200" dirty="0" smtClean="0"/>
                  <a:t> 44 °C</a:t>
                </a:r>
                <a:endParaRPr lang="es-AR" sz="1050" dirty="0" smtClean="0"/>
              </a:p>
            </p:txBody>
          </p:sp>
        </p:grpSp>
      </p:grpSp>
      <p:grpSp>
        <p:nvGrpSpPr>
          <p:cNvPr id="8" name="96 Grupo"/>
          <p:cNvGrpSpPr/>
          <p:nvPr/>
        </p:nvGrpSpPr>
        <p:grpSpPr>
          <a:xfrm>
            <a:off x="2411760" y="3284984"/>
            <a:ext cx="3149780" cy="2286000"/>
            <a:chOff x="7272275" y="26846287"/>
            <a:chExt cx="6215104" cy="5101385"/>
          </a:xfrm>
        </p:grpSpPr>
        <p:pic>
          <p:nvPicPr>
            <p:cNvPr id="46" name="45 Imagen" descr="equipo LP.jpg"/>
            <p:cNvPicPr>
              <a:picLocks noChangeAspect="1"/>
            </p:cNvPicPr>
            <p:nvPr/>
          </p:nvPicPr>
          <p:blipFill>
            <a:blip r:embed="rId6" cstate="print"/>
            <a:srcRect l="10625" t="2187"/>
            <a:stretch>
              <a:fillRect/>
            </a:stretch>
          </p:blipFill>
          <p:spPr>
            <a:xfrm>
              <a:off x="7272275" y="26846287"/>
              <a:ext cx="6215104" cy="51013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47" name="46 Conector recto de flecha"/>
            <p:cNvCxnSpPr/>
            <p:nvPr/>
          </p:nvCxnSpPr>
          <p:spPr>
            <a:xfrm flipV="1">
              <a:off x="9718455" y="27363265"/>
              <a:ext cx="938954" cy="1388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8" name="47 CuadroTexto"/>
            <p:cNvSpPr txBox="1"/>
            <p:nvPr/>
          </p:nvSpPr>
          <p:spPr>
            <a:xfrm>
              <a:off x="9937329" y="27075233"/>
              <a:ext cx="2500329" cy="549461"/>
            </a:xfrm>
            <a:prstGeom prst="rect">
              <a:avLst/>
            </a:prstGeom>
            <a:noFill/>
          </p:spPr>
          <p:txBody>
            <a:bodyPr wrap="square" rtlCol="0">
              <a:spAutoFit/>
            </a:bodyPr>
            <a:lstStyle/>
            <a:p>
              <a:pPr algn="ctr"/>
              <a:r>
                <a:rPr lang="es-AR" sz="1000" b="1" dirty="0" smtClean="0">
                  <a:solidFill>
                    <a:schemeClr val="bg1"/>
                  </a:solidFill>
                  <a:latin typeface="Arial" pitchFamily="34" charset="0"/>
                  <a:cs typeface="Arial" pitchFamily="34" charset="0"/>
                </a:rPr>
                <a:t>Air </a:t>
              </a:r>
              <a:r>
                <a:rPr lang="es-AR" sz="1000" b="1" dirty="0" err="1" smtClean="0">
                  <a:solidFill>
                    <a:schemeClr val="bg1"/>
                  </a:solidFill>
                  <a:latin typeface="Arial" pitchFamily="34" charset="0"/>
                  <a:cs typeface="Arial" pitchFamily="34" charset="0"/>
                </a:rPr>
                <a:t>flow</a:t>
              </a:r>
              <a:endParaRPr lang="es-AR" sz="1000" b="1" dirty="0">
                <a:solidFill>
                  <a:schemeClr val="bg1"/>
                </a:solidFill>
                <a:latin typeface="Arial" pitchFamily="34" charset="0"/>
                <a:cs typeface="Arial" pitchFamily="34" charset="0"/>
              </a:endParaRPr>
            </a:p>
          </p:txBody>
        </p:sp>
        <p:sp>
          <p:nvSpPr>
            <p:cNvPr id="49" name="48 CuadroTexto"/>
            <p:cNvSpPr txBox="1"/>
            <p:nvPr/>
          </p:nvSpPr>
          <p:spPr>
            <a:xfrm>
              <a:off x="7776331" y="28142431"/>
              <a:ext cx="4032448" cy="892876"/>
            </a:xfrm>
            <a:prstGeom prst="rect">
              <a:avLst/>
            </a:prstGeom>
            <a:noFill/>
          </p:spPr>
          <p:txBody>
            <a:bodyPr wrap="square" rtlCol="0">
              <a:spAutoFit/>
            </a:bodyPr>
            <a:lstStyle/>
            <a:p>
              <a:r>
                <a:rPr lang="es-AR" sz="1000" b="1" dirty="0" err="1" smtClean="0">
                  <a:latin typeface="Arial" pitchFamily="34" charset="0"/>
                  <a:cs typeface="Arial" pitchFamily="34" charset="0"/>
                </a:rPr>
                <a:t>Lamp</a:t>
              </a:r>
              <a:r>
                <a:rPr lang="es-AR" sz="1000" b="1" dirty="0" smtClean="0">
                  <a:latin typeface="Arial" pitchFamily="34" charset="0"/>
                  <a:cs typeface="Arial" pitchFamily="34" charset="0"/>
                </a:rPr>
                <a:t> </a:t>
              </a:r>
              <a:r>
                <a:rPr lang="es-AR" sz="1000" b="1" dirty="0" err="1" smtClean="0">
                  <a:latin typeface="Arial" pitchFamily="34" charset="0"/>
                  <a:cs typeface="Arial" pitchFamily="34" charset="0"/>
                </a:rPr>
                <a:t>house</a:t>
              </a:r>
              <a:endParaRPr lang="es-AR" sz="1000" b="1" dirty="0" smtClean="0">
                <a:latin typeface="Arial" pitchFamily="34" charset="0"/>
                <a:cs typeface="Arial" pitchFamily="34" charset="0"/>
              </a:endParaRPr>
            </a:p>
            <a:p>
              <a:r>
                <a:rPr lang="es-AR" sz="1000" b="1" dirty="0" smtClean="0">
                  <a:latin typeface="Arial" pitchFamily="34" charset="0"/>
                  <a:cs typeface="Arial" pitchFamily="34" charset="0"/>
                </a:rPr>
                <a:t>(</a:t>
              </a:r>
              <a:r>
                <a:rPr lang="es-AR" sz="1000" b="1" dirty="0" err="1" smtClean="0">
                  <a:latin typeface="Arial" pitchFamily="34" charset="0"/>
                  <a:cs typeface="Arial" pitchFamily="34" charset="0"/>
                </a:rPr>
                <a:t>inside</a:t>
              </a:r>
              <a:r>
                <a:rPr lang="es-AR" sz="1000" b="1" dirty="0" smtClean="0">
                  <a:latin typeface="Arial" pitchFamily="34" charset="0"/>
                  <a:cs typeface="Arial" pitchFamily="34" charset="0"/>
                </a:rPr>
                <a:t>: </a:t>
              </a:r>
              <a:r>
                <a:rPr lang="es-AR" sz="1000" b="1" dirty="0" err="1" smtClean="0">
                  <a:latin typeface="Arial" pitchFamily="34" charset="0"/>
                  <a:cs typeface="Arial" pitchFamily="34" charset="0"/>
                </a:rPr>
                <a:t>Xenon</a:t>
              </a:r>
              <a:r>
                <a:rPr lang="es-AR" sz="1000" b="1" dirty="0" smtClean="0">
                  <a:latin typeface="Arial" pitchFamily="34" charset="0"/>
                  <a:cs typeface="Arial" pitchFamily="34" charset="0"/>
                </a:rPr>
                <a:t> Flash </a:t>
              </a:r>
              <a:r>
                <a:rPr lang="es-AR" sz="1000" b="1" dirty="0" err="1" smtClean="0">
                  <a:latin typeface="Arial" pitchFamily="34" charset="0"/>
                  <a:cs typeface="Arial" pitchFamily="34" charset="0"/>
                </a:rPr>
                <a:t>lamp</a:t>
              </a:r>
              <a:r>
                <a:rPr lang="es-AR" sz="1000" b="1" dirty="0" smtClean="0">
                  <a:latin typeface="Arial" pitchFamily="34" charset="0"/>
                  <a:cs typeface="Arial" pitchFamily="34" charset="0"/>
                </a:rPr>
                <a:t>)</a:t>
              </a:r>
              <a:endParaRPr lang="es-AR" sz="1000" b="1" dirty="0">
                <a:latin typeface="Arial" pitchFamily="34" charset="0"/>
                <a:cs typeface="Arial" pitchFamily="34" charset="0"/>
              </a:endParaRPr>
            </a:p>
          </p:txBody>
        </p:sp>
        <p:sp>
          <p:nvSpPr>
            <p:cNvPr id="50" name="49 CuadroTexto"/>
            <p:cNvSpPr txBox="1"/>
            <p:nvPr/>
          </p:nvSpPr>
          <p:spPr>
            <a:xfrm>
              <a:off x="10966491" y="29770117"/>
              <a:ext cx="2503664" cy="1579702"/>
            </a:xfrm>
            <a:prstGeom prst="rect">
              <a:avLst/>
            </a:prstGeom>
            <a:solidFill>
              <a:schemeClr val="accent3">
                <a:lumMod val="40000"/>
                <a:lumOff val="60000"/>
              </a:schemeClr>
            </a:solidFill>
            <a:ln w="3175">
              <a:noFill/>
            </a:ln>
            <a:effectLst>
              <a:outerShdw blurRad="50800" dist="38100" dir="2700000" algn="tl" rotWithShape="0">
                <a:prstClr val="black">
                  <a:alpha val="40000"/>
                </a:prstClr>
              </a:outerShdw>
            </a:effectLst>
            <a:scene3d>
              <a:camera prst="orthographicFront"/>
              <a:lightRig rig="threePt" dir="t"/>
            </a:scene3d>
            <a:sp3d>
              <a:bevelT/>
            </a:sp3d>
          </p:spPr>
          <p:txBody>
            <a:bodyPr wrap="square" rtlCol="0">
              <a:spAutoFit/>
            </a:bodyPr>
            <a:lstStyle/>
            <a:p>
              <a:pPr algn="ctr"/>
              <a:r>
                <a:rPr lang="es-AR" sz="1000" b="1" dirty="0" err="1" smtClean="0">
                  <a:effectLst>
                    <a:outerShdw blurRad="38100" dist="38100" dir="2700000" algn="tl">
                      <a:srgbClr val="000000">
                        <a:alpha val="43137"/>
                      </a:srgbClr>
                    </a:outerShdw>
                  </a:effectLst>
                </a:rPr>
                <a:t>Innoculated</a:t>
              </a:r>
              <a:r>
                <a:rPr lang="es-AR" sz="1000" b="1" dirty="0" smtClean="0">
                  <a:effectLst>
                    <a:outerShdw blurRad="38100" dist="38100" dir="2700000" algn="tl">
                      <a:srgbClr val="000000">
                        <a:alpha val="43137"/>
                      </a:srgbClr>
                    </a:outerShdw>
                  </a:effectLst>
                </a:rPr>
                <a:t> juice  (5 </a:t>
              </a:r>
              <a:r>
                <a:rPr lang="es-AR" sz="1000" b="1" dirty="0" err="1" smtClean="0">
                  <a:effectLst>
                    <a:outerShdw blurRad="38100" dist="38100" dir="2700000" algn="tl">
                      <a:srgbClr val="000000">
                        <a:alpha val="43137"/>
                      </a:srgbClr>
                    </a:outerShdw>
                  </a:effectLst>
                </a:rPr>
                <a:t>mL</a:t>
              </a:r>
              <a:r>
                <a:rPr lang="es-AR" sz="1000" b="1" dirty="0" smtClean="0">
                  <a:effectLst>
                    <a:outerShdw blurRad="38100" dist="38100" dir="2700000" algn="tl">
                      <a:srgbClr val="000000">
                        <a:alpha val="43137"/>
                      </a:srgbClr>
                    </a:outerShdw>
                  </a:effectLst>
                </a:rPr>
                <a:t>) in a </a:t>
              </a:r>
              <a:r>
                <a:rPr lang="es-AR" sz="1000" b="1" dirty="0" err="1" smtClean="0">
                  <a:effectLst>
                    <a:outerShdw blurRad="38100" dist="38100" dir="2700000" algn="tl">
                      <a:srgbClr val="000000">
                        <a:alpha val="43137"/>
                      </a:srgbClr>
                    </a:outerShdw>
                  </a:effectLst>
                </a:rPr>
                <a:t>Petri</a:t>
              </a:r>
              <a:r>
                <a:rPr lang="es-AR" sz="1000" b="1" dirty="0" smtClean="0">
                  <a:effectLst>
                    <a:outerShdw blurRad="38100" dist="38100" dir="2700000" algn="tl">
                      <a:srgbClr val="000000">
                        <a:alpha val="43137"/>
                      </a:srgbClr>
                    </a:outerShdw>
                  </a:effectLst>
                </a:rPr>
                <a:t> </a:t>
              </a:r>
              <a:r>
                <a:rPr lang="es-AR" sz="1000" b="1" dirty="0" err="1" smtClean="0">
                  <a:effectLst>
                    <a:outerShdw blurRad="38100" dist="38100" dir="2700000" algn="tl">
                      <a:srgbClr val="000000">
                        <a:alpha val="43137"/>
                      </a:srgbClr>
                    </a:outerShdw>
                  </a:effectLst>
                </a:rPr>
                <a:t>dish</a:t>
              </a:r>
              <a:endParaRPr lang="es-AR" sz="1000" b="1" dirty="0" smtClean="0">
                <a:effectLst>
                  <a:outerShdw blurRad="38100" dist="38100" dir="2700000" algn="tl">
                    <a:srgbClr val="000000">
                      <a:alpha val="43137"/>
                    </a:srgbClr>
                  </a:outerShdw>
                </a:effectLst>
              </a:endParaRPr>
            </a:p>
            <a:p>
              <a:pPr algn="ctr"/>
              <a:r>
                <a:rPr lang="es-AR" sz="1000" b="1" dirty="0" smtClean="0">
                  <a:effectLst>
                    <a:outerShdw blurRad="38100" dist="38100" dir="2700000" algn="tl">
                      <a:srgbClr val="000000">
                        <a:alpha val="43137"/>
                      </a:srgbClr>
                    </a:outerShdw>
                  </a:effectLst>
                </a:rPr>
                <a:t>0.1 m </a:t>
              </a:r>
              <a:r>
                <a:rPr lang="es-AR" sz="1000" b="1" dirty="0" err="1" smtClean="0">
                  <a:effectLst>
                    <a:outerShdw blurRad="38100" dist="38100" dir="2700000" algn="tl">
                      <a:srgbClr val="000000">
                        <a:alpha val="43137"/>
                      </a:srgbClr>
                    </a:outerShdw>
                  </a:effectLst>
                </a:rPr>
                <a:t>distance</a:t>
              </a:r>
              <a:r>
                <a:rPr lang="es-AR" sz="1000" b="1" dirty="0" smtClean="0">
                  <a:effectLst>
                    <a:outerShdw blurRad="38100" dist="38100" dir="2700000" algn="tl">
                      <a:srgbClr val="000000">
                        <a:alpha val="43137"/>
                      </a:srgbClr>
                    </a:outerShdw>
                  </a:effectLst>
                </a:rPr>
                <a:t> </a:t>
              </a:r>
              <a:r>
                <a:rPr lang="es-AR" sz="1000" b="1" dirty="0" err="1" smtClean="0">
                  <a:effectLst>
                    <a:outerShdw blurRad="38100" dist="38100" dir="2700000" algn="tl">
                      <a:srgbClr val="000000">
                        <a:alpha val="43137"/>
                      </a:srgbClr>
                    </a:outerShdw>
                  </a:effectLst>
                </a:rPr>
                <a:t>from</a:t>
              </a:r>
              <a:r>
                <a:rPr lang="es-AR" sz="1000" b="1" dirty="0" smtClean="0">
                  <a:effectLst>
                    <a:outerShdw blurRad="38100" dist="38100" dir="2700000" algn="tl">
                      <a:srgbClr val="000000">
                        <a:alpha val="43137"/>
                      </a:srgbClr>
                    </a:outerShdw>
                  </a:effectLst>
                </a:rPr>
                <a:t> </a:t>
              </a:r>
              <a:r>
                <a:rPr lang="es-AR" sz="1000" b="1" dirty="0" err="1" smtClean="0">
                  <a:effectLst>
                    <a:outerShdw blurRad="38100" dist="38100" dir="2700000" algn="tl">
                      <a:srgbClr val="000000">
                        <a:alpha val="43137"/>
                      </a:srgbClr>
                    </a:outerShdw>
                  </a:effectLst>
                </a:rPr>
                <a:t>the</a:t>
              </a:r>
              <a:r>
                <a:rPr lang="es-AR" sz="1000" b="1" dirty="0" smtClean="0">
                  <a:effectLst>
                    <a:outerShdw blurRad="38100" dist="38100" dir="2700000" algn="tl">
                      <a:srgbClr val="000000">
                        <a:alpha val="43137"/>
                      </a:srgbClr>
                    </a:outerShdw>
                  </a:effectLst>
                </a:rPr>
                <a:t> </a:t>
              </a:r>
              <a:r>
                <a:rPr lang="es-AR" sz="1000" b="1" dirty="0" err="1" smtClean="0">
                  <a:effectLst>
                    <a:outerShdw blurRad="38100" dist="38100" dir="2700000" algn="tl">
                      <a:srgbClr val="000000">
                        <a:alpha val="43137"/>
                      </a:srgbClr>
                    </a:outerShdw>
                  </a:effectLst>
                </a:rPr>
                <a:t>lamp</a:t>
              </a:r>
              <a:endParaRPr lang="es-AR" sz="1000" b="1" dirty="0">
                <a:effectLst>
                  <a:outerShdw blurRad="38100" dist="38100" dir="2700000" algn="tl">
                    <a:srgbClr val="000000">
                      <a:alpha val="43137"/>
                    </a:srgbClr>
                  </a:outerShdw>
                </a:effectLst>
              </a:endParaRPr>
            </a:p>
          </p:txBody>
        </p:sp>
        <p:cxnSp>
          <p:nvCxnSpPr>
            <p:cNvPr id="51" name="50 Conector recto de flecha"/>
            <p:cNvCxnSpPr>
              <a:stCxn id="50" idx="1"/>
            </p:cNvCxnSpPr>
            <p:nvPr/>
          </p:nvCxnSpPr>
          <p:spPr>
            <a:xfrm flipH="1" flipV="1">
              <a:off x="10315067" y="30110212"/>
              <a:ext cx="651424" cy="44975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45" name="44 CuadroTexto"/>
          <p:cNvSpPr txBox="1"/>
          <p:nvPr/>
        </p:nvSpPr>
        <p:spPr>
          <a:xfrm>
            <a:off x="-309781" y="3429000"/>
            <a:ext cx="1206441" cy="276999"/>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endParaRPr lang="es-AR" sz="1200" b="1" dirty="0"/>
          </a:p>
        </p:txBody>
      </p:sp>
      <p:grpSp>
        <p:nvGrpSpPr>
          <p:cNvPr id="9" name="63 Grupo"/>
          <p:cNvGrpSpPr/>
          <p:nvPr/>
        </p:nvGrpSpPr>
        <p:grpSpPr>
          <a:xfrm>
            <a:off x="5652120" y="3068960"/>
            <a:ext cx="3096344" cy="1692776"/>
            <a:chOff x="2983911" y="12368998"/>
            <a:chExt cx="2455972" cy="1643873"/>
          </a:xfrm>
        </p:grpSpPr>
        <p:sp>
          <p:nvSpPr>
            <p:cNvPr id="65" name="64 Recortar rectángulo de esquina diagonal"/>
            <p:cNvSpPr/>
            <p:nvPr/>
          </p:nvSpPr>
          <p:spPr>
            <a:xfrm>
              <a:off x="2983911" y="12368998"/>
              <a:ext cx="2455972" cy="1398557"/>
            </a:xfrm>
            <a:prstGeom prst="snip2Diag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s-AR">
                <a:effectLst>
                  <a:outerShdw blurRad="38100" dist="38100" dir="2700000" algn="tl">
                    <a:srgbClr val="000000">
                      <a:alpha val="43137"/>
                    </a:srgbClr>
                  </a:outerShdw>
                </a:effectLst>
              </a:endParaRPr>
            </a:p>
          </p:txBody>
        </p:sp>
        <p:sp>
          <p:nvSpPr>
            <p:cNvPr id="66" name="65 CuadroTexto"/>
            <p:cNvSpPr txBox="1"/>
            <p:nvPr/>
          </p:nvSpPr>
          <p:spPr>
            <a:xfrm>
              <a:off x="2983911" y="12369002"/>
              <a:ext cx="2387751" cy="1643869"/>
            </a:xfrm>
            <a:prstGeom prst="rect">
              <a:avLst/>
            </a:prstGeom>
            <a:noFill/>
          </p:spPr>
          <p:txBody>
            <a:bodyPr wrap="square" rtlCol="0">
              <a:spAutoFit/>
            </a:bodyPr>
            <a:lstStyle/>
            <a:p>
              <a:pPr algn="ctr" defTabSz="884238">
                <a:defRPr/>
              </a:pPr>
              <a:r>
                <a:rPr lang="en-US" sz="1600" b="1" spc="150" dirty="0" smtClean="0">
                  <a:ln w="11430"/>
                  <a:solidFill>
                    <a:schemeClr val="tx2">
                      <a:lumMod val="60000"/>
                      <a:lumOff val="40000"/>
                    </a:schemeClr>
                  </a:solidFill>
                  <a:effectLst>
                    <a:outerShdw blurRad="38100" dist="38100" dir="2700000" algn="tl">
                      <a:srgbClr val="000000">
                        <a:alpha val="43137"/>
                      </a:srgbClr>
                    </a:outerShdw>
                  </a:effectLst>
                </a:rPr>
                <a:t>PL </a:t>
              </a:r>
              <a:r>
                <a:rPr lang="en-US" sz="1600" b="1" spc="150" dirty="0" smtClean="0">
                  <a:ln w="11430"/>
                  <a:solidFill>
                    <a:schemeClr val="tx2">
                      <a:lumMod val="60000"/>
                      <a:lumOff val="40000"/>
                    </a:schemeClr>
                  </a:solidFill>
                  <a:effectLst>
                    <a:outerShdw blurRad="38100" dist="38100" dir="2700000" algn="tl">
                      <a:srgbClr val="000000">
                        <a:alpha val="43137"/>
                      </a:srgbClr>
                    </a:outerShdw>
                  </a:effectLst>
                  <a:cs typeface="Arial" pitchFamily="34" charset="0"/>
                </a:rPr>
                <a:t>TREATMENT</a:t>
              </a:r>
            </a:p>
            <a:p>
              <a:pPr algn="ctr"/>
              <a:r>
                <a:rPr lang="es-AR" sz="1100" b="1" dirty="0" smtClean="0"/>
                <a:t>RS-3000B </a:t>
              </a:r>
              <a:r>
                <a:rPr lang="es-AR" sz="1100" b="1" dirty="0" err="1" smtClean="0"/>
                <a:t>Steripulse</a:t>
              </a:r>
              <a:r>
                <a:rPr lang="es-AR" sz="1100" b="1" dirty="0" smtClean="0"/>
                <a:t>-XL</a:t>
              </a:r>
            </a:p>
            <a:p>
              <a:pPr algn="ctr"/>
              <a:r>
                <a:rPr lang="es-AR" sz="1100" b="1" dirty="0" err="1" smtClean="0"/>
                <a:t>system</a:t>
              </a:r>
              <a:r>
                <a:rPr lang="es-AR" sz="1100" b="1" dirty="0" smtClean="0"/>
                <a:t> (</a:t>
              </a:r>
              <a:r>
                <a:rPr lang="es-AR" sz="1100" b="1" dirty="0" err="1" smtClean="0"/>
                <a:t>Xenon</a:t>
              </a:r>
              <a:r>
                <a:rPr lang="es-AR" sz="1100" b="1" dirty="0" smtClean="0"/>
                <a:t> </a:t>
              </a:r>
              <a:r>
                <a:rPr lang="es-AR" sz="1100" b="1" dirty="0" err="1" smtClean="0"/>
                <a:t>Corporation</a:t>
              </a:r>
              <a:r>
                <a:rPr lang="es-AR" sz="1100" b="1" dirty="0" smtClean="0"/>
                <a:t>, Wilmington, MA, USA),</a:t>
              </a:r>
              <a:r>
                <a:rPr lang="en-US" sz="1100" b="1" spc="150" dirty="0" smtClean="0">
                  <a:ln w="11430"/>
                  <a:solidFill>
                    <a:srgbClr val="7030A0"/>
                  </a:solidFill>
                  <a:cs typeface="Arial" pitchFamily="34" charset="0"/>
                </a:rPr>
                <a:t> </a:t>
              </a:r>
            </a:p>
            <a:p>
              <a:pPr algn="ctr"/>
              <a:r>
                <a:rPr lang="en-US" sz="1100" b="1" dirty="0" smtClean="0">
                  <a:cs typeface="Arial" pitchFamily="34" charset="0"/>
                </a:rPr>
                <a:t>3pulses/s (pulse width =</a:t>
              </a:r>
              <a:r>
                <a:rPr lang="en-US" sz="1100" b="1" dirty="0" smtClean="0"/>
                <a:t> 360 </a:t>
              </a:r>
              <a:r>
                <a:rPr lang="es-ES" sz="1100" b="1" dirty="0" smtClean="0"/>
                <a:t>μ</a:t>
              </a:r>
              <a:r>
                <a:rPr lang="en-US" sz="1100" b="1" dirty="0" smtClean="0"/>
                <a:t>s)</a:t>
              </a:r>
              <a:endParaRPr lang="en-US" sz="1100" b="1" dirty="0" smtClean="0">
                <a:cs typeface="Arial" pitchFamily="34" charset="0"/>
              </a:endParaRPr>
            </a:p>
            <a:p>
              <a:pPr algn="ctr"/>
              <a:r>
                <a:rPr lang="en-GB" sz="1100" b="1" spc="150" dirty="0" smtClean="0">
                  <a:ln w="11430"/>
                  <a:cs typeface="Arial" pitchFamily="34" charset="0"/>
                </a:rPr>
                <a:t>71.6 J/cm</a:t>
              </a:r>
              <a:r>
                <a:rPr lang="en-GB" sz="1100" b="1" spc="150" baseline="30000" dirty="0" smtClean="0">
                  <a:ln w="11430"/>
                  <a:cs typeface="Arial" pitchFamily="34" charset="0"/>
                </a:rPr>
                <a:t>2</a:t>
              </a:r>
              <a:r>
                <a:rPr lang="en-GB" sz="1100" b="1" spc="150" dirty="0" smtClean="0">
                  <a:ln w="11430"/>
                  <a:cs typeface="Arial" pitchFamily="34" charset="0"/>
                </a:rPr>
                <a:t> (60s); </a:t>
              </a:r>
            </a:p>
            <a:p>
              <a:pPr algn="ctr"/>
              <a:r>
                <a:rPr lang="es-AR" sz="1100" b="1" dirty="0" err="1" smtClean="0"/>
                <a:t>T</a:t>
              </a:r>
              <a:r>
                <a:rPr lang="es-AR" sz="1100" b="1" baseline="-25000" dirty="0" err="1" smtClean="0"/>
                <a:t>initial</a:t>
              </a:r>
              <a:r>
                <a:rPr lang="es-AR" sz="1100" b="1" baseline="-25000" dirty="0" smtClean="0"/>
                <a:t>  -  </a:t>
              </a:r>
              <a:r>
                <a:rPr lang="es-AR" sz="1100" b="1" dirty="0" err="1" smtClean="0"/>
                <a:t>T</a:t>
              </a:r>
              <a:r>
                <a:rPr lang="es-AR" sz="1100" b="1" baseline="-25000" dirty="0" err="1" smtClean="0"/>
                <a:t>final</a:t>
              </a:r>
              <a:r>
                <a:rPr lang="es-AR" sz="1100" b="1" dirty="0" smtClean="0"/>
                <a:t>: ~ 2-12 °C; 44–56 °C</a:t>
              </a:r>
            </a:p>
            <a:p>
              <a:pPr algn="ctr"/>
              <a:endParaRPr lang="es-AR" sz="1100" b="1" dirty="0" smtClean="0"/>
            </a:p>
            <a:p>
              <a:pPr algn="ctr"/>
              <a:endParaRPr lang="en-GB" sz="1100" b="1" spc="150" dirty="0" smtClean="0">
                <a:ln w="11430"/>
                <a:cs typeface="Arial" pitchFamily="34" charset="0"/>
              </a:endParaRPr>
            </a:p>
          </p:txBody>
        </p:sp>
      </p:grpSp>
      <p:sp>
        <p:nvSpPr>
          <p:cNvPr id="67" name="66 Flecha abajo"/>
          <p:cNvSpPr/>
          <p:nvPr/>
        </p:nvSpPr>
        <p:spPr>
          <a:xfrm>
            <a:off x="3131840" y="2924944"/>
            <a:ext cx="432048" cy="432048"/>
          </a:xfrm>
          <a:prstGeom prst="downArrow">
            <a:avLst/>
          </a:prstGeom>
          <a:solidFill>
            <a:schemeClr val="accent5">
              <a:lumMod val="20000"/>
              <a:lumOff val="8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38" name="37 Grupo"/>
          <p:cNvGrpSpPr/>
          <p:nvPr/>
        </p:nvGrpSpPr>
        <p:grpSpPr>
          <a:xfrm>
            <a:off x="2051720" y="4725144"/>
            <a:ext cx="1724367" cy="864096"/>
            <a:chOff x="1403649" y="4725144"/>
            <a:chExt cx="1940390" cy="980728"/>
          </a:xfrm>
        </p:grpSpPr>
        <p:cxnSp>
          <p:nvCxnSpPr>
            <p:cNvPr id="28" name="27 Conector recto de flecha"/>
            <p:cNvCxnSpPr/>
            <p:nvPr/>
          </p:nvCxnSpPr>
          <p:spPr>
            <a:xfrm flipV="1">
              <a:off x="1922467" y="4725144"/>
              <a:ext cx="1421572" cy="14205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73" name="Picture 2" descr="C:\Users\pc\AppData\Local\Microsoft\Windows\Temporary Internet Files\Content.Outlook\5MX9GGGA\foto placa + hielo.jpg"/>
            <p:cNvPicPr>
              <a:picLocks noChangeAspect="1" noChangeArrowheads="1"/>
            </p:cNvPicPr>
            <p:nvPr/>
          </p:nvPicPr>
          <p:blipFill>
            <a:blip r:embed="rId7" cstate="print"/>
            <a:srcRect l="10714"/>
            <a:stretch>
              <a:fillRect/>
            </a:stretch>
          </p:blipFill>
          <p:spPr bwMode="auto">
            <a:xfrm>
              <a:off x="1403649" y="4797152"/>
              <a:ext cx="1055112" cy="908720"/>
            </a:xfrm>
            <a:prstGeom prst="roundRect">
              <a:avLst/>
            </a:prstGeom>
            <a:noFill/>
          </p:spPr>
        </p:pic>
      </p:grpSp>
      <p:sp>
        <p:nvSpPr>
          <p:cNvPr id="75" name="74 CuadroTexto"/>
          <p:cNvSpPr txBox="1"/>
          <p:nvPr/>
        </p:nvSpPr>
        <p:spPr>
          <a:xfrm>
            <a:off x="0" y="332656"/>
            <a:ext cx="7236296" cy="461665"/>
          </a:xfrm>
          <a:prstGeom prst="rect">
            <a:avLst/>
          </a:prstGeom>
          <a:noFill/>
        </p:spPr>
        <p:txBody>
          <a:bodyPr wrap="square" rtlCol="0">
            <a:spAutoFit/>
          </a:bodyPr>
          <a:lstStyle/>
          <a:p>
            <a:r>
              <a:rPr lang="es-AR" sz="2400" b="1" dirty="0" err="1" smtClean="0">
                <a:solidFill>
                  <a:schemeClr val="bg1">
                    <a:lumMod val="95000"/>
                  </a:schemeClr>
                </a:solidFill>
                <a:latin typeface="Helvetica" pitchFamily="2" charset="0"/>
                <a:cs typeface="Arial" pitchFamily="34" charset="0"/>
              </a:rPr>
              <a:t>Treatments</a:t>
            </a:r>
            <a:endParaRPr lang="es-AR" sz="2400" b="1" dirty="0">
              <a:solidFill>
                <a:schemeClr val="bg1">
                  <a:lumMod val="95000"/>
                </a:schemeClr>
              </a:solidFill>
              <a:latin typeface="Helvetica" pitchFamily="2" charset="0"/>
              <a:cs typeface="Arial" pitchFamily="34" charset="0"/>
            </a:endParaRPr>
          </a:p>
        </p:txBody>
      </p:sp>
      <p:graphicFrame>
        <p:nvGraphicFramePr>
          <p:cNvPr id="36" name="35 Diagrama"/>
          <p:cNvGraphicFramePr/>
          <p:nvPr/>
        </p:nvGraphicFramePr>
        <p:xfrm>
          <a:off x="0" y="1052736"/>
          <a:ext cx="3059832" cy="224802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35" name="34 Grupo"/>
          <p:cNvGrpSpPr/>
          <p:nvPr/>
        </p:nvGrpSpPr>
        <p:grpSpPr>
          <a:xfrm>
            <a:off x="107504" y="3356992"/>
            <a:ext cx="2016224" cy="1188278"/>
            <a:chOff x="107504" y="3356992"/>
            <a:chExt cx="2016224" cy="1188278"/>
          </a:xfrm>
        </p:grpSpPr>
        <p:sp>
          <p:nvSpPr>
            <p:cNvPr id="33" name="32 CuadroTexto"/>
            <p:cNvSpPr txBox="1"/>
            <p:nvPr/>
          </p:nvSpPr>
          <p:spPr>
            <a:xfrm>
              <a:off x="107504" y="3645024"/>
              <a:ext cx="2016224" cy="900246"/>
            </a:xfrm>
            <a:prstGeom prst="rect">
              <a:avLst/>
            </a:prstGeom>
            <a:solidFill>
              <a:schemeClr val="tx2">
                <a:lumMod val="20000"/>
                <a:lumOff val="80000"/>
              </a:schemeClr>
            </a:solidFill>
          </p:spPr>
          <p:txBody>
            <a:bodyPr wrap="square" rtlCol="0">
              <a:spAutoFit/>
            </a:bodyPr>
            <a:lstStyle/>
            <a:p>
              <a:pPr algn="ctr"/>
              <a:r>
                <a:rPr lang="es-AR" sz="1050" dirty="0" err="1" smtClean="0">
                  <a:latin typeface="Helvetica" pitchFamily="2" charset="0"/>
                </a:rPr>
                <a:t>Inoculation</a:t>
              </a:r>
              <a:r>
                <a:rPr lang="es-AR" sz="1050" dirty="0" smtClean="0">
                  <a:latin typeface="Helvetica" pitchFamily="2" charset="0"/>
                </a:rPr>
                <a:t> </a:t>
              </a:r>
              <a:r>
                <a:rPr lang="es-AR" sz="1050" dirty="0" err="1" smtClean="0">
                  <a:latin typeface="Helvetica" pitchFamily="2" charset="0"/>
                </a:rPr>
                <a:t>with</a:t>
              </a:r>
              <a:r>
                <a:rPr lang="es-AR" sz="1050" dirty="0" smtClean="0">
                  <a:latin typeface="Helvetica" pitchFamily="2" charset="0"/>
                </a:rPr>
                <a:t> </a:t>
              </a:r>
              <a:r>
                <a:rPr lang="es-AR" sz="1050" i="1" dirty="0" err="1" smtClean="0">
                  <a:latin typeface="Helvetica" pitchFamily="2" charset="0"/>
                </a:rPr>
                <a:t>S.cerevisiae</a:t>
              </a:r>
              <a:r>
                <a:rPr lang="es-AR" sz="1050" i="1" dirty="0" smtClean="0">
                  <a:latin typeface="Helvetica" pitchFamily="2" charset="0"/>
                </a:rPr>
                <a:t> </a:t>
              </a:r>
              <a:r>
                <a:rPr lang="es-AR" sz="1050" dirty="0" smtClean="0">
                  <a:latin typeface="Helvetica" pitchFamily="2" charset="0"/>
                </a:rPr>
                <a:t>KE162 </a:t>
              </a:r>
              <a:r>
                <a:rPr lang="es-AR" sz="1050" dirty="0" err="1" smtClean="0">
                  <a:latin typeface="Helvetica" pitchFamily="2" charset="0"/>
                </a:rPr>
                <a:t>cells</a:t>
              </a:r>
              <a:r>
                <a:rPr lang="es-AR" sz="1050" dirty="0" smtClean="0">
                  <a:latin typeface="Helvetica" pitchFamily="2" charset="0"/>
                </a:rPr>
                <a:t> </a:t>
              </a:r>
              <a:r>
                <a:rPr lang="es-AR" sz="1050" dirty="0" err="1" smtClean="0">
                  <a:latin typeface="Helvetica" pitchFamily="2" charset="0"/>
                </a:rPr>
                <a:t>or</a:t>
              </a:r>
              <a:r>
                <a:rPr lang="es-AR" sz="1050" dirty="0" smtClean="0">
                  <a:latin typeface="Helvetica" pitchFamily="2" charset="0"/>
                </a:rPr>
                <a:t> </a:t>
              </a:r>
              <a:r>
                <a:rPr lang="es-AR" sz="1050" i="1" dirty="0" smtClean="0">
                  <a:latin typeface="Helvetica" pitchFamily="2" charset="0"/>
                </a:rPr>
                <a:t>A. </a:t>
              </a:r>
              <a:r>
                <a:rPr lang="es-AR" sz="1050" i="1" dirty="0" err="1" smtClean="0">
                  <a:latin typeface="Helvetica" pitchFamily="2" charset="0"/>
                </a:rPr>
                <a:t>acidoterrestris</a:t>
              </a:r>
              <a:r>
                <a:rPr lang="es-AR" sz="1050" i="1" dirty="0" smtClean="0">
                  <a:latin typeface="Helvetica" pitchFamily="2" charset="0"/>
                </a:rPr>
                <a:t>  </a:t>
              </a:r>
              <a:r>
                <a:rPr lang="es-AR" sz="1050" dirty="0" smtClean="0">
                  <a:latin typeface="Helvetica" pitchFamily="2" charset="0"/>
                </a:rPr>
                <a:t>ATCC4025</a:t>
              </a:r>
              <a:r>
                <a:rPr lang="es-AR" sz="1050" i="1" dirty="0" smtClean="0">
                  <a:latin typeface="Helvetica" pitchFamily="2" charset="0"/>
                </a:rPr>
                <a:t> </a:t>
              </a:r>
              <a:r>
                <a:rPr lang="es-AR" sz="1050" dirty="0" err="1" smtClean="0">
                  <a:latin typeface="Helvetica" pitchFamily="2" charset="0"/>
                </a:rPr>
                <a:t>spores</a:t>
              </a:r>
              <a:r>
                <a:rPr lang="es-AR" sz="1050" i="1" dirty="0" smtClean="0">
                  <a:latin typeface="Helvetica" pitchFamily="2" charset="0"/>
                </a:rPr>
                <a:t> </a:t>
              </a:r>
              <a:r>
                <a:rPr lang="en-US" sz="1050" dirty="0" smtClean="0">
                  <a:latin typeface="Helvetica" pitchFamily="2" charset="0"/>
                </a:rPr>
                <a:t>( stationary phase, final cell density :10</a:t>
              </a:r>
              <a:r>
                <a:rPr lang="en-US" sz="1050" baseline="30000" dirty="0" smtClean="0">
                  <a:latin typeface="Helvetica" pitchFamily="2" charset="0"/>
                </a:rPr>
                <a:t>7</a:t>
              </a:r>
              <a:r>
                <a:rPr lang="en-US" sz="1050" dirty="0" smtClean="0">
                  <a:latin typeface="Helvetica" pitchFamily="2" charset="0"/>
                </a:rPr>
                <a:t> -10</a:t>
              </a:r>
              <a:r>
                <a:rPr lang="en-US" sz="1050" baseline="30000" dirty="0" smtClean="0">
                  <a:latin typeface="Helvetica" pitchFamily="2" charset="0"/>
                </a:rPr>
                <a:t>8 </a:t>
              </a:r>
              <a:r>
                <a:rPr lang="en-US" sz="1050" dirty="0" smtClean="0">
                  <a:latin typeface="Helvetica" pitchFamily="2" charset="0"/>
                </a:rPr>
                <a:t>CFU/</a:t>
              </a:r>
              <a:r>
                <a:rPr lang="en-US" sz="1050" dirty="0" err="1" smtClean="0">
                  <a:latin typeface="Helvetica" pitchFamily="2" charset="0"/>
                </a:rPr>
                <a:t>mL</a:t>
              </a:r>
              <a:r>
                <a:rPr lang="en-US" sz="1050" dirty="0" smtClean="0">
                  <a:latin typeface="Helvetica" pitchFamily="2" charset="0"/>
                </a:rPr>
                <a:t>) </a:t>
              </a:r>
              <a:endParaRPr lang="es-AR" sz="1050" dirty="0">
                <a:latin typeface="Helvetica" pitchFamily="2" charset="0"/>
              </a:endParaRPr>
            </a:p>
          </p:txBody>
        </p:sp>
        <p:sp>
          <p:nvSpPr>
            <p:cNvPr id="34" name="33 Flecha arriba"/>
            <p:cNvSpPr/>
            <p:nvPr/>
          </p:nvSpPr>
          <p:spPr>
            <a:xfrm>
              <a:off x="611560" y="3356992"/>
              <a:ext cx="864096" cy="14401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grpSp>
        <p:nvGrpSpPr>
          <p:cNvPr id="40" name="63 Grupo"/>
          <p:cNvGrpSpPr/>
          <p:nvPr/>
        </p:nvGrpSpPr>
        <p:grpSpPr>
          <a:xfrm>
            <a:off x="5796135" y="4797150"/>
            <a:ext cx="3096345" cy="1440162"/>
            <a:chOff x="2983910" y="12368998"/>
            <a:chExt cx="2455973" cy="1398557"/>
          </a:xfrm>
        </p:grpSpPr>
        <p:sp>
          <p:nvSpPr>
            <p:cNvPr id="42" name="41 Recortar rectángulo de esquina diagonal"/>
            <p:cNvSpPr/>
            <p:nvPr/>
          </p:nvSpPr>
          <p:spPr>
            <a:xfrm>
              <a:off x="2983911" y="12368998"/>
              <a:ext cx="2455972" cy="1398557"/>
            </a:xfrm>
            <a:prstGeom prst="snip2Diag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defTabSz="5434096">
                <a:defRPr/>
              </a:pPr>
              <a:endParaRPr lang="en-US" sz="1100" b="1" dirty="0" smtClean="0">
                <a:effectLst>
                  <a:outerShdw blurRad="38100" dist="38100" dir="2700000" algn="tl">
                    <a:srgbClr val="000000">
                      <a:alpha val="43137"/>
                    </a:srgbClr>
                  </a:outerShdw>
                </a:effectLst>
              </a:endParaRPr>
            </a:p>
            <a:p>
              <a:pPr algn="ctr" defTabSz="5434096">
                <a:defRPr/>
              </a:pPr>
              <a:endParaRPr lang="en-US" sz="1100" b="1" dirty="0" smtClean="0">
                <a:effectLst>
                  <a:outerShdw blurRad="38100" dist="38100" dir="2700000" algn="tl">
                    <a:srgbClr val="000000">
                      <a:alpha val="43137"/>
                    </a:srgbClr>
                  </a:outerShdw>
                </a:effectLst>
              </a:endParaRPr>
            </a:p>
            <a:p>
              <a:pPr algn="ctr" defTabSz="5434096">
                <a:defRPr/>
              </a:pPr>
              <a:endParaRPr lang="en-US" sz="1100" b="1" dirty="0" smtClean="0">
                <a:effectLst>
                  <a:outerShdw blurRad="38100" dist="38100" dir="2700000" algn="tl">
                    <a:srgbClr val="000000">
                      <a:alpha val="43137"/>
                    </a:srgbClr>
                  </a:outerShdw>
                </a:effectLst>
              </a:endParaRPr>
            </a:p>
            <a:p>
              <a:pPr algn="ctr" defTabSz="5434096">
                <a:defRPr/>
              </a:pPr>
              <a:endParaRPr lang="en-US" sz="1100" b="1" dirty="0" smtClean="0">
                <a:effectLst>
                  <a:outerShdw blurRad="38100" dist="38100" dir="2700000" algn="tl">
                    <a:srgbClr val="000000">
                      <a:alpha val="43137"/>
                    </a:srgbClr>
                  </a:outerShdw>
                </a:effectLst>
              </a:endParaRPr>
            </a:p>
            <a:p>
              <a:pPr algn="ctr" defTabSz="5434096">
                <a:defRPr/>
              </a:pPr>
              <a:r>
                <a:rPr lang="en-US" sz="1100" b="1" dirty="0" smtClean="0">
                  <a:effectLst>
                    <a:outerShdw blurRad="38100" dist="38100" dir="2700000" algn="tl">
                      <a:srgbClr val="000000">
                        <a:alpha val="43137"/>
                      </a:srgbClr>
                    </a:outerShdw>
                  </a:effectLst>
                </a:rPr>
                <a:t>LT treatments</a:t>
              </a:r>
            </a:p>
            <a:p>
              <a:pPr algn="ctr" defTabSz="5434096">
                <a:defRPr/>
              </a:pPr>
              <a:r>
                <a:rPr lang="en-US" sz="1050" b="1" dirty="0" smtClean="0">
                  <a:effectLst>
                    <a:outerShdw blurRad="38100" dist="38100" dir="2700000" algn="tl">
                      <a:srgbClr val="000000">
                        <a:alpha val="43137"/>
                      </a:srgbClr>
                    </a:outerShdw>
                  </a:effectLst>
                </a:rPr>
                <a:t>US</a:t>
              </a:r>
              <a:r>
                <a:rPr lang="en-US" sz="1050" b="1" dirty="0" smtClean="0"/>
                <a:t> :</a:t>
              </a:r>
              <a:r>
                <a:rPr lang="es-AR" sz="1050" b="1" dirty="0" smtClean="0"/>
                <a:t>10min (10US) </a:t>
              </a:r>
              <a:r>
                <a:rPr lang="es-AR" sz="1050" b="1" dirty="0" err="1" smtClean="0"/>
                <a:t>or</a:t>
              </a:r>
              <a:r>
                <a:rPr lang="es-AR" sz="1050" b="1" dirty="0" smtClean="0"/>
                <a:t>  30 min(30US), T= 15°C </a:t>
              </a:r>
              <a:r>
                <a:rPr lang="en-US" sz="1050" b="1" dirty="0" smtClean="0"/>
                <a:t>+ </a:t>
              </a:r>
            </a:p>
            <a:p>
              <a:pPr algn="ctr" defTabSz="5434096">
                <a:defRPr/>
              </a:pPr>
              <a:r>
                <a:rPr lang="en-US" sz="1050" b="1" dirty="0" smtClean="0">
                  <a:effectLst>
                    <a:outerShdw blurRad="38100" dist="38100" dir="2700000" algn="tl">
                      <a:srgbClr val="000000">
                        <a:alpha val="43137"/>
                      </a:srgbClr>
                    </a:outerShdw>
                  </a:effectLst>
                </a:rPr>
                <a:t>PL:</a:t>
              </a:r>
              <a:r>
                <a:rPr lang="es-AR" sz="1050" b="1" dirty="0" smtClean="0"/>
                <a:t> 60 s (60PL), T</a:t>
              </a:r>
              <a:r>
                <a:rPr lang="es-AR" sz="1050" b="1" baseline="-25000" dirty="0" smtClean="0"/>
                <a:t>PLi</a:t>
              </a:r>
              <a:r>
                <a:rPr lang="es-AR" sz="1050" b="1" dirty="0" smtClean="0"/>
                <a:t>= 2°C, T</a:t>
              </a:r>
              <a:r>
                <a:rPr lang="es-AR" sz="1050" b="1" baseline="-25000" dirty="0" smtClean="0"/>
                <a:t>PLf</a:t>
              </a:r>
              <a:r>
                <a:rPr lang="es-AR" sz="1050" b="1" dirty="0" smtClean="0"/>
                <a:t>= 12 °C</a:t>
              </a:r>
              <a:r>
                <a:rPr lang="en-US" sz="1100" b="1" dirty="0" smtClean="0">
                  <a:effectLst>
                    <a:outerShdw blurRad="38100" dist="38100" dir="2700000" algn="tl">
                      <a:srgbClr val="000000">
                        <a:alpha val="43137"/>
                      </a:srgbClr>
                    </a:outerShdw>
                  </a:effectLst>
                </a:rPr>
                <a:t> </a:t>
              </a:r>
            </a:p>
            <a:p>
              <a:pPr algn="ctr" defTabSz="5434096">
                <a:defRPr/>
              </a:pPr>
              <a:r>
                <a:rPr lang="en-US" sz="1100" b="1" dirty="0" smtClean="0">
                  <a:effectLst>
                    <a:outerShdw blurRad="38100" dist="38100" dir="2700000" algn="tl">
                      <a:srgbClr val="000000">
                        <a:alpha val="43137"/>
                      </a:srgbClr>
                    </a:outerShdw>
                  </a:effectLst>
                </a:rPr>
                <a:t>MT treatments</a:t>
              </a:r>
            </a:p>
            <a:p>
              <a:pPr algn="ctr" defTabSz="5434096">
                <a:defRPr/>
              </a:pPr>
              <a:r>
                <a:rPr lang="en-US" sz="1050" b="1" dirty="0" smtClean="0">
                  <a:effectLst>
                    <a:outerShdw blurRad="38100" dist="38100" dir="2700000" algn="tl">
                      <a:srgbClr val="000000">
                        <a:alpha val="43137"/>
                      </a:srgbClr>
                    </a:outerShdw>
                  </a:effectLst>
                </a:rPr>
                <a:t>US</a:t>
              </a:r>
              <a:r>
                <a:rPr lang="en-US" sz="1050" b="1" dirty="0" smtClean="0"/>
                <a:t> :</a:t>
              </a:r>
              <a:r>
                <a:rPr lang="es-AR" sz="1050" b="1" dirty="0" smtClean="0"/>
                <a:t>10min (10US) </a:t>
              </a:r>
              <a:r>
                <a:rPr lang="es-AR" sz="1050" b="1" dirty="0" err="1" smtClean="0"/>
                <a:t>or</a:t>
              </a:r>
              <a:r>
                <a:rPr lang="es-AR" sz="1050" b="1" dirty="0" smtClean="0"/>
                <a:t>  30 min(30US), T= 44 °C</a:t>
              </a:r>
              <a:r>
                <a:rPr lang="en-US" sz="1050" b="1" dirty="0" smtClean="0"/>
                <a:t>+</a:t>
              </a:r>
            </a:p>
            <a:p>
              <a:pPr algn="ctr" defTabSz="5434096">
                <a:defRPr/>
              </a:pPr>
              <a:r>
                <a:rPr lang="en-US" sz="1050" b="1" dirty="0" smtClean="0"/>
                <a:t> </a:t>
              </a:r>
              <a:r>
                <a:rPr lang="en-US" sz="1050" b="1" dirty="0" smtClean="0">
                  <a:effectLst>
                    <a:outerShdw blurRad="38100" dist="38100" dir="2700000" algn="tl">
                      <a:srgbClr val="000000">
                        <a:alpha val="43137"/>
                      </a:srgbClr>
                    </a:outerShdw>
                  </a:effectLst>
                </a:rPr>
                <a:t>PL:</a:t>
              </a:r>
              <a:r>
                <a:rPr lang="es-AR" sz="1050" b="1" dirty="0" smtClean="0"/>
                <a:t> 60 s (60PL), T</a:t>
              </a:r>
              <a:r>
                <a:rPr lang="es-AR" sz="1050" b="1" baseline="-25000" dirty="0" smtClean="0"/>
                <a:t>PLi</a:t>
              </a:r>
              <a:r>
                <a:rPr lang="es-AR" sz="1050" b="1" dirty="0" smtClean="0"/>
                <a:t>= 44°C,  T</a:t>
              </a:r>
              <a:r>
                <a:rPr lang="es-AR" sz="1050" b="1" baseline="-25000" dirty="0" smtClean="0"/>
                <a:t>PLf</a:t>
              </a:r>
              <a:r>
                <a:rPr lang="es-AR" sz="1050" b="1" dirty="0" smtClean="0"/>
                <a:t>= 56 °C</a:t>
              </a:r>
              <a:endParaRPr lang="en-GB" sz="1050" b="1" spc="150" dirty="0" smtClean="0">
                <a:ln w="11430"/>
                <a:cs typeface="Arial" pitchFamily="34" charset="0"/>
              </a:endParaRPr>
            </a:p>
            <a:p>
              <a:pPr algn="ctr"/>
              <a:endParaRPr lang="es-AR" dirty="0">
                <a:effectLst>
                  <a:outerShdw blurRad="38100" dist="38100" dir="2700000" algn="tl">
                    <a:srgbClr val="000000">
                      <a:alpha val="43137"/>
                    </a:srgbClr>
                  </a:outerShdw>
                </a:effectLst>
              </a:endParaRPr>
            </a:p>
          </p:txBody>
        </p:sp>
        <p:sp>
          <p:nvSpPr>
            <p:cNvPr id="43" name="42 CuadroTexto"/>
            <p:cNvSpPr txBox="1"/>
            <p:nvPr/>
          </p:nvSpPr>
          <p:spPr>
            <a:xfrm>
              <a:off x="2983910" y="12368998"/>
              <a:ext cx="2387751" cy="657547"/>
            </a:xfrm>
            <a:prstGeom prst="rect">
              <a:avLst/>
            </a:prstGeom>
            <a:noFill/>
          </p:spPr>
          <p:txBody>
            <a:bodyPr wrap="square" rtlCol="0">
              <a:spAutoFit/>
            </a:bodyPr>
            <a:lstStyle/>
            <a:p>
              <a:pPr algn="ctr" defTabSz="884238">
                <a:defRPr/>
              </a:pPr>
              <a:r>
                <a:rPr lang="en-US" sz="1600" b="1" spc="150" dirty="0" smtClean="0">
                  <a:ln w="11430"/>
                  <a:solidFill>
                    <a:schemeClr val="tx2"/>
                  </a:solidFill>
                  <a:effectLst>
                    <a:outerShdw blurRad="38100" dist="38100" dir="2700000" algn="tl">
                      <a:srgbClr val="000000">
                        <a:alpha val="43137"/>
                      </a:srgbClr>
                    </a:outerShdw>
                  </a:effectLst>
                </a:rPr>
                <a:t>US+PL </a:t>
              </a:r>
              <a:r>
                <a:rPr lang="en-US" sz="1600" b="1" spc="150" dirty="0" smtClean="0">
                  <a:ln w="11430"/>
                  <a:solidFill>
                    <a:schemeClr val="tx2"/>
                  </a:solidFill>
                  <a:effectLst>
                    <a:outerShdw blurRad="38100" dist="38100" dir="2700000" algn="tl">
                      <a:srgbClr val="000000">
                        <a:alpha val="43137"/>
                      </a:srgbClr>
                    </a:outerShdw>
                  </a:effectLst>
                  <a:cs typeface="Arial" pitchFamily="34" charset="0"/>
                </a:rPr>
                <a:t>TREATMENT</a:t>
              </a:r>
            </a:p>
            <a:p>
              <a:pPr algn="ctr"/>
              <a:endParaRPr lang="es-AR" sz="1100" b="1" dirty="0" smtClean="0"/>
            </a:p>
            <a:p>
              <a:pPr algn="ctr"/>
              <a:endParaRPr lang="en-GB" sz="1100" b="1" spc="150" dirty="0" smtClean="0">
                <a:ln w="11430"/>
                <a:cs typeface="Arial" pitchFamily="34" charset="0"/>
              </a:endParaRPr>
            </a:p>
          </p:txBody>
        </p:sp>
      </p:grpSp>
      <p:sp>
        <p:nvSpPr>
          <p:cNvPr id="64" name="63 Rectángulo"/>
          <p:cNvSpPr/>
          <p:nvPr/>
        </p:nvSpPr>
        <p:spPr>
          <a:xfrm>
            <a:off x="2286000" y="2505671"/>
            <a:ext cx="4572000" cy="369332"/>
          </a:xfrm>
          <a:prstGeom prst="rect">
            <a:avLst/>
          </a:prstGeom>
        </p:spPr>
        <p:txBody>
          <a:bodyPr>
            <a:spAutoFit/>
          </a:bodyPr>
          <a:lstStyle/>
          <a:p>
            <a:pPr algn="ctr" defTabSz="5434096">
              <a:defRPr/>
            </a:pPr>
            <a:endParaRPr lang="en-GB" b="1" spc="150" dirty="0" smtClean="0">
              <a:ln w="11430"/>
              <a:cs typeface="Arial" pitchFamily="34" charset="0"/>
            </a:endParaRPr>
          </a:p>
        </p:txBody>
      </p:sp>
      <p:grpSp>
        <p:nvGrpSpPr>
          <p:cNvPr id="68" name="67 Grupo"/>
          <p:cNvGrpSpPr/>
          <p:nvPr/>
        </p:nvGrpSpPr>
        <p:grpSpPr>
          <a:xfrm>
            <a:off x="0" y="5085184"/>
            <a:ext cx="3131840" cy="1593235"/>
            <a:chOff x="539552" y="3645024"/>
            <a:chExt cx="4151337" cy="2673355"/>
          </a:xfrm>
        </p:grpSpPr>
        <p:sp>
          <p:nvSpPr>
            <p:cNvPr id="69" name="68 CuadroTexto"/>
            <p:cNvSpPr txBox="1"/>
            <p:nvPr/>
          </p:nvSpPr>
          <p:spPr>
            <a:xfrm>
              <a:off x="539552" y="3645024"/>
              <a:ext cx="2815058" cy="774647"/>
            </a:xfrm>
            <a:prstGeom prst="rect">
              <a:avLst/>
            </a:prstGeom>
            <a:noFill/>
          </p:spPr>
          <p:txBody>
            <a:bodyPr wrap="square" rtlCol="0">
              <a:spAutoFit/>
            </a:bodyPr>
            <a:lstStyle/>
            <a:p>
              <a:r>
                <a:rPr lang="es-AR" sz="1200" b="1" dirty="0" smtClean="0">
                  <a:effectLst>
                    <a:outerShdw blurRad="38100" dist="38100" dir="2700000" algn="tl">
                      <a:srgbClr val="000000">
                        <a:alpha val="43137"/>
                      </a:srgbClr>
                    </a:outerShdw>
                  </a:effectLst>
                </a:rPr>
                <a:t>Juice </a:t>
              </a:r>
              <a:r>
                <a:rPr lang="es-AR" sz="1200" b="1" dirty="0" err="1" smtClean="0">
                  <a:effectLst>
                    <a:outerShdw blurRad="38100" dist="38100" dir="2700000" algn="tl">
                      <a:srgbClr val="000000">
                        <a:alpha val="43137"/>
                      </a:srgbClr>
                    </a:outerShdw>
                  </a:effectLst>
                </a:rPr>
                <a:t>temperature</a:t>
              </a:r>
              <a:r>
                <a:rPr lang="es-AR" sz="1200" b="1" dirty="0" smtClean="0">
                  <a:effectLst>
                    <a:outerShdw blurRad="38100" dist="38100" dir="2700000" algn="tl">
                      <a:srgbClr val="000000">
                        <a:alpha val="43137"/>
                      </a:srgbClr>
                    </a:outerShdw>
                  </a:effectLst>
                </a:rPr>
                <a:t> </a:t>
              </a:r>
              <a:r>
                <a:rPr lang="es-AR" sz="1200" b="1" dirty="0" err="1" smtClean="0">
                  <a:effectLst>
                    <a:outerShdw blurRad="38100" dist="38100" dir="2700000" algn="tl">
                      <a:srgbClr val="000000">
                        <a:alpha val="43137"/>
                      </a:srgbClr>
                    </a:outerShdw>
                  </a:effectLst>
                </a:rPr>
                <a:t>profile</a:t>
              </a:r>
              <a:r>
                <a:rPr lang="es-AR" sz="1200" b="1" dirty="0" smtClean="0">
                  <a:effectLst>
                    <a:outerShdw blurRad="38100" dist="38100" dir="2700000" algn="tl">
                      <a:srgbClr val="000000">
                        <a:alpha val="43137"/>
                      </a:srgbClr>
                    </a:outerShdw>
                  </a:effectLst>
                </a:rPr>
                <a:t> </a:t>
              </a:r>
              <a:r>
                <a:rPr lang="es-AR" sz="1200" b="1" dirty="0" err="1" smtClean="0">
                  <a:effectLst>
                    <a:outerShdw blurRad="38100" dist="38100" dir="2700000" algn="tl">
                      <a:srgbClr val="000000">
                        <a:alpha val="43137"/>
                      </a:srgbClr>
                    </a:outerShdw>
                  </a:effectLst>
                </a:rPr>
                <a:t>during</a:t>
              </a:r>
              <a:r>
                <a:rPr lang="es-AR" sz="1200" b="1" dirty="0" smtClean="0">
                  <a:effectLst>
                    <a:outerShdw blurRad="38100" dist="38100" dir="2700000" algn="tl">
                      <a:srgbClr val="000000">
                        <a:alpha val="43137"/>
                      </a:srgbClr>
                    </a:outerShdw>
                  </a:effectLst>
                </a:rPr>
                <a:t> PL </a:t>
              </a:r>
              <a:r>
                <a:rPr lang="es-AR" sz="1200" b="1" dirty="0" err="1" smtClean="0">
                  <a:effectLst>
                    <a:outerShdw blurRad="38100" dist="38100" dir="2700000" algn="tl">
                      <a:srgbClr val="000000">
                        <a:alpha val="43137"/>
                      </a:srgbClr>
                    </a:outerShdw>
                  </a:effectLst>
                </a:rPr>
                <a:t>treatment</a:t>
              </a:r>
              <a:endParaRPr lang="es-AR" sz="1200" b="1" dirty="0">
                <a:effectLst>
                  <a:outerShdw blurRad="38100" dist="38100" dir="2700000" algn="tl">
                    <a:srgbClr val="000000">
                      <a:alpha val="43137"/>
                    </a:srgbClr>
                  </a:outerShdw>
                </a:effectLst>
              </a:endParaRPr>
            </a:p>
          </p:txBody>
        </p:sp>
        <p:graphicFrame>
          <p:nvGraphicFramePr>
            <p:cNvPr id="70" name="4 Gráfico"/>
            <p:cNvGraphicFramePr/>
            <p:nvPr/>
          </p:nvGraphicFramePr>
          <p:xfrm>
            <a:off x="899592" y="4293095"/>
            <a:ext cx="3102488" cy="2025284"/>
          </p:xfrm>
          <a:graphic>
            <a:graphicData uri="http://schemas.openxmlformats.org/drawingml/2006/chart">
              <c:chart xmlns:c="http://schemas.openxmlformats.org/drawingml/2006/chart" xmlns:r="http://schemas.openxmlformats.org/officeDocument/2006/relationships" r:id="rId13"/>
            </a:graphicData>
          </a:graphic>
        </p:graphicFrame>
        <p:sp>
          <p:nvSpPr>
            <p:cNvPr id="71" name="70 CuadroTexto"/>
            <p:cNvSpPr txBox="1"/>
            <p:nvPr/>
          </p:nvSpPr>
          <p:spPr>
            <a:xfrm>
              <a:off x="3923928" y="5445224"/>
              <a:ext cx="504056" cy="276999"/>
            </a:xfrm>
            <a:prstGeom prst="rect">
              <a:avLst/>
            </a:prstGeom>
            <a:noFill/>
          </p:spPr>
          <p:txBody>
            <a:bodyPr wrap="square" rtlCol="0">
              <a:spAutoFit/>
            </a:bodyPr>
            <a:lstStyle/>
            <a:p>
              <a:r>
                <a:rPr lang="es-AR" sz="1200" dirty="0" smtClean="0">
                  <a:latin typeface="Helvetica" pitchFamily="2" charset="0"/>
                </a:rPr>
                <a:t>LT</a:t>
              </a:r>
              <a:endParaRPr lang="es-AR" sz="1200" dirty="0">
                <a:latin typeface="Helvetica" pitchFamily="2" charset="0"/>
              </a:endParaRPr>
            </a:p>
          </p:txBody>
        </p:sp>
        <p:sp>
          <p:nvSpPr>
            <p:cNvPr id="72" name="71 CuadroTexto"/>
            <p:cNvSpPr txBox="1"/>
            <p:nvPr/>
          </p:nvSpPr>
          <p:spPr>
            <a:xfrm>
              <a:off x="3923927" y="4509120"/>
              <a:ext cx="766962" cy="464981"/>
            </a:xfrm>
            <a:prstGeom prst="rect">
              <a:avLst/>
            </a:prstGeom>
            <a:noFill/>
          </p:spPr>
          <p:txBody>
            <a:bodyPr wrap="square" rtlCol="0">
              <a:spAutoFit/>
            </a:bodyPr>
            <a:lstStyle/>
            <a:p>
              <a:r>
                <a:rPr lang="es-AR" sz="1200" dirty="0" smtClean="0">
                  <a:latin typeface="Helvetica" pitchFamily="2" charset="0"/>
                </a:rPr>
                <a:t>MT</a:t>
              </a:r>
              <a:endParaRPr lang="es-AR" sz="1200" dirty="0">
                <a:latin typeface="Helvetica" pitchFamily="2"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ox(in)">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box(in)">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box(in)">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box(in)">
                                      <p:cBhvr>
                                        <p:cTn id="22" dur="500"/>
                                        <p:tgtEl>
                                          <p:spTgt spid="67"/>
                                        </p:tgtEl>
                                      </p:cBhvr>
                                    </p:animEffect>
                                  </p:childTnLst>
                                </p:cTn>
                              </p:par>
                              <p:par>
                                <p:cTn id="23" presetID="4" presetClass="entr" presetSubtype="16"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ox(in)">
                                      <p:cBhvr>
                                        <p:cTn id="25" dur="500"/>
                                        <p:tgtEl>
                                          <p:spTgt spid="8"/>
                                        </p:tgtEl>
                                      </p:cBhvr>
                                    </p:animEffect>
                                  </p:childTnLst>
                                </p:cTn>
                              </p:par>
                              <p:par>
                                <p:cTn id="26" presetID="4" presetClass="entr" presetSubtype="16"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box(in)">
                                      <p:cBhvr>
                                        <p:cTn id="28" dur="500"/>
                                        <p:tgtEl>
                                          <p:spTgt spid="38"/>
                                        </p:tgtEl>
                                      </p:cBhvr>
                                    </p:animEffect>
                                  </p:childTnLst>
                                </p:cTn>
                              </p:par>
                              <p:par>
                                <p:cTn id="29" presetID="4" presetClass="entr" presetSubtype="16"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ox(in)">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16" fill="hold" nodeType="click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box(in)">
                                      <p:cBhvr>
                                        <p:cTn id="36" dur="500"/>
                                        <p:tgtEl>
                                          <p:spTgt spid="40"/>
                                        </p:tgtEl>
                                      </p:cBhvr>
                                    </p:animEffect>
                                  </p:childTnLst>
                                </p:cTn>
                              </p:par>
                              <p:par>
                                <p:cTn id="37" presetID="4" presetClass="entr" presetSubtype="16" fill="hold" nodeType="with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box(in)">
                                      <p:cBhvr>
                                        <p:cTn id="3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Graphic spid="36"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pic>
        <p:nvPicPr>
          <p:cNvPr id="1027" name="Picture 3"/>
          <p:cNvPicPr>
            <a:picLocks noChangeAspect="1" noChangeArrowheads="1"/>
          </p:cNvPicPr>
          <p:nvPr/>
        </p:nvPicPr>
        <p:blipFill>
          <a:blip r:embed="rId4" cstate="print"/>
          <a:srcRect/>
          <a:stretch>
            <a:fillRect/>
          </a:stretch>
        </p:blipFill>
        <p:spPr bwMode="auto">
          <a:xfrm>
            <a:off x="7075046" y="6525344"/>
            <a:ext cx="2068954" cy="332655"/>
          </a:xfrm>
          <a:prstGeom prst="rect">
            <a:avLst/>
          </a:prstGeom>
          <a:noFill/>
          <a:ln w="9525">
            <a:noFill/>
            <a:miter lim="800000"/>
            <a:headEnd/>
            <a:tailEnd/>
          </a:ln>
        </p:spPr>
      </p:pic>
      <p:sp>
        <p:nvSpPr>
          <p:cNvPr id="10" name="Text Box 6"/>
          <p:cNvSpPr txBox="1">
            <a:spLocks noChangeArrowheads="1"/>
          </p:cNvSpPr>
          <p:nvPr/>
        </p:nvSpPr>
        <p:spPr bwMode="auto">
          <a:xfrm>
            <a:off x="755576" y="2852936"/>
            <a:ext cx="7858125" cy="3046988"/>
          </a:xfrm>
          <a:prstGeom prst="rect">
            <a:avLst/>
          </a:prstGeom>
          <a:noFill/>
          <a:ln w="9525">
            <a:noFill/>
            <a:miter lim="800000"/>
            <a:headEnd/>
            <a:tailEnd/>
          </a:ln>
        </p:spPr>
        <p:txBody>
          <a:bodyPr>
            <a:spAutoFit/>
          </a:bodyPr>
          <a:lstStyle/>
          <a:p>
            <a:pPr marL="449263" indent="-449263">
              <a:buBlip>
                <a:blip r:embed="rId5"/>
              </a:buBlip>
            </a:pPr>
            <a:r>
              <a:rPr lang="en-US" sz="2000" dirty="0" smtClean="0">
                <a:effectLst>
                  <a:outerShdw blurRad="38100" dist="38100" dir="2700000" algn="tl">
                    <a:srgbClr val="000000">
                      <a:alpha val="43137"/>
                    </a:srgbClr>
                  </a:outerShdw>
                </a:effectLst>
                <a:latin typeface="Helvetica" pitchFamily="2" charset="0"/>
              </a:rPr>
              <a:t>Bulk methods: Inactivation studies as function of dose</a:t>
            </a:r>
          </a:p>
          <a:p>
            <a:pPr marL="449263" indent="-449263">
              <a:buBlip>
                <a:blip r:embed="rId5"/>
              </a:buBlip>
            </a:pPr>
            <a:endParaRPr lang="en-US" sz="2000" dirty="0" smtClean="0">
              <a:effectLst>
                <a:outerShdw blurRad="38100" dist="38100" dir="2700000" algn="tl">
                  <a:srgbClr val="000000">
                    <a:alpha val="43137"/>
                  </a:srgbClr>
                </a:outerShdw>
              </a:effectLst>
              <a:latin typeface="Helvetica" pitchFamily="2" charset="0"/>
            </a:endParaRPr>
          </a:p>
          <a:p>
            <a:pPr marL="449263" indent="-449263"/>
            <a:endParaRPr lang="en-US" sz="2000" dirty="0" smtClean="0">
              <a:effectLst>
                <a:outerShdw blurRad="38100" dist="38100" dir="2700000" algn="tl">
                  <a:srgbClr val="000000">
                    <a:alpha val="43137"/>
                  </a:srgbClr>
                </a:outerShdw>
              </a:effectLst>
              <a:latin typeface="Helvetica" pitchFamily="2" charset="0"/>
            </a:endParaRPr>
          </a:p>
          <a:p>
            <a:pPr marL="449263" indent="-449263">
              <a:buBlip>
                <a:blip r:embed="rId5"/>
              </a:buBlip>
            </a:pPr>
            <a:r>
              <a:rPr lang="en-US" sz="2000" dirty="0" smtClean="0">
                <a:effectLst>
                  <a:outerShdw blurRad="38100" dist="38100" dir="2700000" algn="tl">
                    <a:srgbClr val="000000">
                      <a:alpha val="43137"/>
                    </a:srgbClr>
                  </a:outerShdw>
                </a:effectLst>
                <a:latin typeface="Helvetica" pitchFamily="2" charset="0"/>
              </a:rPr>
              <a:t>Single cell analysis</a:t>
            </a:r>
          </a:p>
          <a:p>
            <a:pPr marL="449263" indent="-449263">
              <a:buBlip>
                <a:blip r:embed="rId5"/>
              </a:buBlip>
            </a:pPr>
            <a:endParaRPr lang="en-US" sz="2000" dirty="0" smtClean="0">
              <a:effectLst>
                <a:outerShdw blurRad="38100" dist="38100" dir="2700000" algn="tl">
                  <a:srgbClr val="000000">
                    <a:alpha val="43137"/>
                  </a:srgbClr>
                </a:outerShdw>
              </a:effectLst>
              <a:latin typeface="Helvetica" pitchFamily="2" charset="0"/>
            </a:endParaRPr>
          </a:p>
          <a:p>
            <a:pPr marL="906463" lvl="1" indent="-449263">
              <a:buBlip>
                <a:blip r:embed="rId5"/>
              </a:buBlip>
            </a:pPr>
            <a:r>
              <a:rPr lang="en-US" dirty="0" smtClean="0">
                <a:effectLst>
                  <a:outerShdw blurRad="38100" dist="38100" dir="2700000" algn="tl">
                    <a:srgbClr val="000000">
                      <a:alpha val="43137"/>
                    </a:srgbClr>
                  </a:outerShdw>
                </a:effectLst>
                <a:latin typeface="Helvetica" pitchFamily="2" charset="0"/>
              </a:rPr>
              <a:t> Flow </a:t>
            </a:r>
            <a:r>
              <a:rPr lang="en-US" dirty="0" err="1" smtClean="0">
                <a:effectLst>
                  <a:outerShdw blurRad="38100" dist="38100" dir="2700000" algn="tl">
                    <a:srgbClr val="000000">
                      <a:alpha val="43137"/>
                    </a:srgbClr>
                  </a:outerShdw>
                </a:effectLst>
                <a:latin typeface="Helvetica" pitchFamily="2" charset="0"/>
              </a:rPr>
              <a:t>cytometry</a:t>
            </a:r>
            <a:r>
              <a:rPr lang="en-US" dirty="0" smtClean="0">
                <a:effectLst>
                  <a:outerShdw blurRad="38100" dist="38100" dir="2700000" algn="tl">
                    <a:srgbClr val="000000">
                      <a:alpha val="43137"/>
                    </a:srgbClr>
                  </a:outerShdw>
                </a:effectLst>
                <a:latin typeface="Helvetica" pitchFamily="2" charset="0"/>
              </a:rPr>
              <a:t> (FCM)</a:t>
            </a:r>
          </a:p>
          <a:p>
            <a:pPr marL="906463" lvl="1" indent="-449263">
              <a:buBlip>
                <a:blip r:embed="rId5"/>
              </a:buBlip>
            </a:pPr>
            <a:endParaRPr lang="en-US" dirty="0" smtClean="0">
              <a:effectLst>
                <a:outerShdw blurRad="38100" dist="38100" dir="2700000" algn="tl">
                  <a:srgbClr val="000000">
                    <a:alpha val="43137"/>
                  </a:srgbClr>
                </a:outerShdw>
              </a:effectLst>
              <a:latin typeface="Helvetica" pitchFamily="2" charset="0"/>
            </a:endParaRPr>
          </a:p>
          <a:p>
            <a:pPr marL="906463" lvl="1" indent="-449263"/>
            <a:endParaRPr lang="en-US" dirty="0" smtClean="0">
              <a:effectLst>
                <a:outerShdw blurRad="38100" dist="38100" dir="2700000" algn="tl">
                  <a:srgbClr val="000000">
                    <a:alpha val="43137"/>
                  </a:srgbClr>
                </a:outerShdw>
              </a:effectLst>
              <a:latin typeface="Helvetica" pitchFamily="2" charset="0"/>
            </a:endParaRPr>
          </a:p>
          <a:p>
            <a:pPr marL="906463" lvl="1" indent="-449263">
              <a:buBlip>
                <a:blip r:embed="rId5"/>
              </a:buBlip>
            </a:pPr>
            <a:r>
              <a:rPr lang="en-US" dirty="0" smtClean="0">
                <a:effectLst>
                  <a:outerShdw blurRad="38100" dist="38100" dir="2700000" algn="tl">
                    <a:srgbClr val="000000">
                      <a:alpha val="43137"/>
                    </a:srgbClr>
                  </a:outerShdw>
                </a:effectLst>
                <a:latin typeface="Helvetica" pitchFamily="2" charset="0"/>
              </a:rPr>
              <a:t>Transmission Electron Microscopy (TEM)</a:t>
            </a:r>
          </a:p>
          <a:p>
            <a:pPr marL="906463" lvl="1" indent="-449263">
              <a:buBlip>
                <a:blip r:embed="rId5"/>
              </a:buBlip>
            </a:pPr>
            <a:endParaRPr lang="en-US" sz="2000" dirty="0">
              <a:effectLst>
                <a:outerShdw blurRad="38100" dist="38100" dir="2700000" algn="tl">
                  <a:srgbClr val="000000">
                    <a:alpha val="43137"/>
                  </a:srgbClr>
                </a:outerShdw>
              </a:effectLst>
              <a:latin typeface="Helvetica" pitchFamily="2" charset="0"/>
            </a:endParaRPr>
          </a:p>
        </p:txBody>
      </p:sp>
      <p:sp>
        <p:nvSpPr>
          <p:cNvPr id="8" name="7 CuadroTexto"/>
          <p:cNvSpPr txBox="1"/>
          <p:nvPr/>
        </p:nvSpPr>
        <p:spPr>
          <a:xfrm>
            <a:off x="467544" y="1484784"/>
            <a:ext cx="7667625" cy="461665"/>
          </a:xfrm>
          <a:prstGeom prst="rect">
            <a:avLst/>
          </a:prstGeom>
          <a:noFill/>
        </p:spPr>
        <p:txBody>
          <a:bodyPr>
            <a:spAutoFit/>
          </a:bodyPr>
          <a:lstStyle/>
          <a:p>
            <a:pPr algn="ctr">
              <a:defRPr/>
            </a:pPr>
            <a:r>
              <a:rPr lang="es-AR" sz="2400" b="1" dirty="0" smtClean="0">
                <a:solidFill>
                  <a:srgbClr val="0070C0"/>
                </a:solidFill>
                <a:latin typeface="Helvetica" pitchFamily="2" charset="0"/>
              </a:rPr>
              <a:t>Food safety </a:t>
            </a:r>
            <a:r>
              <a:rPr lang="es-AR" sz="2400" b="1" dirty="0" err="1" smtClean="0">
                <a:solidFill>
                  <a:srgbClr val="0070C0"/>
                </a:solidFill>
                <a:latin typeface="Helvetica" pitchFamily="2" charset="0"/>
              </a:rPr>
              <a:t>engineering</a:t>
            </a:r>
            <a:r>
              <a:rPr lang="es-AR" sz="2400" b="1" dirty="0" smtClean="0">
                <a:solidFill>
                  <a:srgbClr val="0070C0"/>
                </a:solidFill>
                <a:latin typeface="Helvetica" pitchFamily="2" charset="0"/>
              </a:rPr>
              <a:t> - </a:t>
            </a:r>
            <a:r>
              <a:rPr lang="es-AR" sz="2400" b="1" dirty="0" err="1" smtClean="0">
                <a:solidFill>
                  <a:srgbClr val="0070C0"/>
                </a:solidFill>
                <a:latin typeface="Helvetica" pitchFamily="2" charset="0"/>
              </a:rPr>
              <a:t>Some</a:t>
            </a:r>
            <a:r>
              <a:rPr lang="es-AR" sz="2400" b="1" dirty="0" smtClean="0">
                <a:solidFill>
                  <a:srgbClr val="0070C0"/>
                </a:solidFill>
                <a:latin typeface="Helvetica" pitchFamily="2" charset="0"/>
              </a:rPr>
              <a:t> </a:t>
            </a:r>
            <a:r>
              <a:rPr lang="es-AR" sz="2400" b="1" dirty="0" err="1" smtClean="0">
                <a:solidFill>
                  <a:srgbClr val="0070C0"/>
                </a:solidFill>
                <a:latin typeface="Helvetica" pitchFamily="2" charset="0"/>
              </a:rPr>
              <a:t>indicators</a:t>
            </a:r>
            <a:r>
              <a:rPr lang="es-AR" sz="2400" b="1" dirty="0" smtClean="0">
                <a:solidFill>
                  <a:srgbClr val="0070C0"/>
                </a:solidFill>
                <a:latin typeface="Helvetica" pitchFamily="2" charset="0"/>
              </a:rPr>
              <a:t>:</a:t>
            </a:r>
            <a:endParaRPr lang="es-AR" sz="2400" b="1" dirty="0">
              <a:solidFill>
                <a:srgbClr val="0070C0"/>
              </a:solidFill>
              <a:latin typeface="Helvetica" pitchFamily="2" charset="0"/>
            </a:endParaRPr>
          </a:p>
        </p:txBody>
      </p:sp>
      <p:sp>
        <p:nvSpPr>
          <p:cNvPr id="11" name="10 Flecha abajo"/>
          <p:cNvSpPr/>
          <p:nvPr/>
        </p:nvSpPr>
        <p:spPr>
          <a:xfrm>
            <a:off x="4067944" y="2204864"/>
            <a:ext cx="792088" cy="14401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10">
                                            <p:txEl>
                                              <p:pRg st="0" end="0"/>
                                            </p:txEl>
                                          </p:spTgt>
                                        </p:tgtEl>
                                        <p:attrNameLst>
                                          <p:attrName>style.fontStyle</p:attrName>
                                        </p:attrNameLst>
                                      </p:cBhvr>
                                      <p:to>
                                        <p:strVal val="normal"/>
                                      </p:to>
                                    </p:set>
                                    <p:set>
                                      <p:cBhvr override="childStyle">
                                        <p:cTn id="7" dur="indefinite"/>
                                        <p:tgtEl>
                                          <p:spTgt spid="10">
                                            <p:txEl>
                                              <p:pRg st="0" end="0"/>
                                            </p:txEl>
                                          </p:spTgt>
                                        </p:tgtEl>
                                        <p:attrNameLst>
                                          <p:attrName>style.fontWeight</p:attrName>
                                        </p:attrNameLst>
                                      </p:cBhvr>
                                      <p:to>
                                        <p:strVal val="bold"/>
                                      </p:to>
                                    </p:set>
                                    <p:set>
                                      <p:cBhvr override="childStyle">
                                        <p:cTn id="8" dur="indefinite"/>
                                        <p:tgtEl>
                                          <p:spTgt spid="10">
                                            <p:txEl>
                                              <p:pRg st="0" end="0"/>
                                            </p:txEl>
                                          </p:spTgt>
                                        </p:tgtEl>
                                        <p:attrNameLst>
                                          <p:attrName>style.textDecorationUnderline</p:attrName>
                                        </p:attrNameLst>
                                      </p:cBhvr>
                                      <p:to>
                                        <p:strVal val="false"/>
                                      </p:to>
                                    </p:set>
                                  </p:childTnLst>
                                  <p:subTnLst>
                                    <p:animClr>
                                      <p:cBhvr override="childStyle">
                                        <p:cTn dur="1" fill="hold" display="0" masterRel="nextClick" afterEffect="1"/>
                                        <p:tgtEl>
                                          <p:spTgt spid="10">
                                            <p:txEl>
                                              <p:pRg st="0" end="0"/>
                                            </p:txEl>
                                          </p:spTgt>
                                        </p:tgtEl>
                                        <p:attrNameLst>
                                          <p:attrName>ppt_c</p:attrName>
                                        </p:attrNameLst>
                                      </p:cBhvr>
                                      <p:to>
                                        <a:schemeClr va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sp>
        <p:nvSpPr>
          <p:cNvPr id="25" name="24 Recortar rectángulo de esquina sencilla"/>
          <p:cNvSpPr/>
          <p:nvPr/>
        </p:nvSpPr>
        <p:spPr>
          <a:xfrm>
            <a:off x="0" y="548680"/>
            <a:ext cx="9144000" cy="5904656"/>
          </a:xfrm>
          <a:prstGeom prst="snip1Rect">
            <a:avLst>
              <a:gd name="adj" fmla="val 255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pic>
        <p:nvPicPr>
          <p:cNvPr id="47" name="46 Imagen"/>
          <p:cNvPicPr/>
          <p:nvPr/>
        </p:nvPicPr>
        <p:blipFill>
          <a:blip r:embed="rId4" cstate="print"/>
          <a:srcRect/>
          <a:stretch>
            <a:fillRect/>
          </a:stretch>
        </p:blipFill>
        <p:spPr bwMode="auto">
          <a:xfrm>
            <a:off x="4716016" y="1700808"/>
            <a:ext cx="3219450" cy="2838450"/>
          </a:xfrm>
          <a:prstGeom prst="rect">
            <a:avLst/>
          </a:prstGeom>
          <a:noFill/>
          <a:ln w="9525">
            <a:noFill/>
            <a:miter lim="800000"/>
            <a:headEnd/>
            <a:tailEnd/>
          </a:ln>
        </p:spPr>
      </p:pic>
      <p:pic>
        <p:nvPicPr>
          <p:cNvPr id="29" name="Picture 3"/>
          <p:cNvPicPr>
            <a:picLocks noChangeAspect="1" noChangeArrowheads="1"/>
          </p:cNvPicPr>
          <p:nvPr/>
        </p:nvPicPr>
        <p:blipFill>
          <a:blip r:embed="rId5" cstate="print"/>
          <a:srcRect/>
          <a:stretch>
            <a:fillRect/>
          </a:stretch>
        </p:blipFill>
        <p:spPr bwMode="auto">
          <a:xfrm>
            <a:off x="7075046" y="6525344"/>
            <a:ext cx="2068954" cy="332655"/>
          </a:xfrm>
          <a:prstGeom prst="rect">
            <a:avLst/>
          </a:prstGeom>
          <a:noFill/>
          <a:ln w="9525">
            <a:noFill/>
            <a:miter lim="800000"/>
            <a:headEnd/>
            <a:tailEnd/>
          </a:ln>
        </p:spPr>
      </p:pic>
      <p:pic>
        <p:nvPicPr>
          <p:cNvPr id="18" name="17 Imagen"/>
          <p:cNvPicPr/>
          <p:nvPr/>
        </p:nvPicPr>
        <p:blipFill>
          <a:blip r:embed="rId6" cstate="print"/>
          <a:srcRect/>
          <a:stretch>
            <a:fillRect/>
          </a:stretch>
        </p:blipFill>
        <p:spPr bwMode="auto">
          <a:xfrm>
            <a:off x="971600" y="1700808"/>
            <a:ext cx="3209925" cy="2762250"/>
          </a:xfrm>
          <a:prstGeom prst="rect">
            <a:avLst/>
          </a:prstGeom>
          <a:ln w="9525">
            <a:noFill/>
            <a:miter lim="800000"/>
            <a:headEnd/>
            <a:tailEnd/>
          </a:ln>
        </p:spPr>
      </p:pic>
      <p:sp>
        <p:nvSpPr>
          <p:cNvPr id="21" name="20 Rectángulo"/>
          <p:cNvSpPr/>
          <p:nvPr/>
        </p:nvSpPr>
        <p:spPr>
          <a:xfrm>
            <a:off x="0" y="980728"/>
            <a:ext cx="7956376" cy="369332"/>
          </a:xfrm>
          <a:prstGeom prst="rect">
            <a:avLst/>
          </a:prstGeom>
        </p:spPr>
        <p:txBody>
          <a:bodyPr wrap="square">
            <a:spAutoFit/>
          </a:bodyPr>
          <a:lstStyle/>
          <a:p>
            <a:pPr algn="r"/>
            <a:r>
              <a:rPr lang="en-US" kern="50" dirty="0" smtClean="0">
                <a:latin typeface="Arial"/>
                <a:ea typeface="Times New Roman"/>
              </a:rPr>
              <a:t>   </a:t>
            </a:r>
          </a:p>
        </p:txBody>
      </p:sp>
      <p:sp>
        <p:nvSpPr>
          <p:cNvPr id="22" name="21 Rectángulo"/>
          <p:cNvSpPr/>
          <p:nvPr/>
        </p:nvSpPr>
        <p:spPr>
          <a:xfrm>
            <a:off x="0" y="548680"/>
            <a:ext cx="7596336" cy="923330"/>
          </a:xfrm>
          <a:prstGeom prst="rect">
            <a:avLst/>
          </a:prstGeom>
        </p:spPr>
        <p:txBody>
          <a:bodyPr wrap="square">
            <a:spAutoFit/>
          </a:bodyPr>
          <a:lstStyle/>
          <a:p>
            <a:r>
              <a:rPr lang="es-AR" i="1" dirty="0" smtClean="0">
                <a:latin typeface="Helvetica" pitchFamily="2" charset="0"/>
                <a:cs typeface="Arial" pitchFamily="34" charset="0"/>
              </a:rPr>
              <a:t>S. </a:t>
            </a:r>
            <a:r>
              <a:rPr lang="es-AR" i="1" dirty="0" err="1" smtClean="0">
                <a:latin typeface="Helvetica" pitchFamily="2" charset="0"/>
                <a:cs typeface="Arial" pitchFamily="34" charset="0"/>
              </a:rPr>
              <a:t>cerevisiae</a:t>
            </a:r>
            <a:r>
              <a:rPr lang="es-AR" i="1" dirty="0" smtClean="0">
                <a:latin typeface="Helvetica" pitchFamily="2" charset="0"/>
                <a:cs typeface="Arial" pitchFamily="34" charset="0"/>
              </a:rPr>
              <a:t> </a:t>
            </a:r>
            <a:r>
              <a:rPr lang="es-AR" dirty="0" err="1" smtClean="0">
                <a:latin typeface="Helvetica" pitchFamily="2" charset="0"/>
                <a:cs typeface="Arial" pitchFamily="34" charset="0"/>
              </a:rPr>
              <a:t>inactivation</a:t>
            </a:r>
            <a:r>
              <a:rPr lang="es-AR" dirty="0" smtClean="0">
                <a:latin typeface="Helvetica" pitchFamily="2" charset="0"/>
                <a:cs typeface="Arial" pitchFamily="34" charset="0"/>
              </a:rPr>
              <a:t> </a:t>
            </a:r>
            <a:r>
              <a:rPr lang="es-AR" dirty="0" err="1" smtClean="0">
                <a:latin typeface="Helvetica" pitchFamily="2" charset="0"/>
                <a:cs typeface="Arial" pitchFamily="34" charset="0"/>
              </a:rPr>
              <a:t>achieved</a:t>
            </a:r>
            <a:r>
              <a:rPr lang="es-AR" dirty="0" smtClean="0">
                <a:latin typeface="Helvetica" pitchFamily="2" charset="0"/>
                <a:cs typeface="Arial" pitchFamily="34" charset="0"/>
              </a:rPr>
              <a:t>  by  single  and </a:t>
            </a:r>
            <a:r>
              <a:rPr lang="es-AR" dirty="0" err="1" smtClean="0">
                <a:latin typeface="Helvetica" pitchFamily="2" charset="0"/>
                <a:cs typeface="Arial" pitchFamily="34" charset="0"/>
              </a:rPr>
              <a:t>combined</a:t>
            </a:r>
            <a:r>
              <a:rPr lang="es-AR" dirty="0" smtClean="0">
                <a:latin typeface="Helvetica" pitchFamily="2" charset="0"/>
                <a:cs typeface="Arial" pitchFamily="34" charset="0"/>
              </a:rPr>
              <a:t> </a:t>
            </a:r>
            <a:r>
              <a:rPr lang="es-AR" dirty="0" err="1" smtClean="0">
                <a:latin typeface="Helvetica" pitchFamily="2" charset="0"/>
                <a:cs typeface="Arial" pitchFamily="34" charset="0"/>
              </a:rPr>
              <a:t>treatments</a:t>
            </a:r>
            <a:r>
              <a:rPr lang="es-AR" dirty="0" smtClean="0">
                <a:latin typeface="Helvetica" pitchFamily="2" charset="0"/>
                <a:cs typeface="Arial" pitchFamily="34" charset="0"/>
              </a:rPr>
              <a:t> </a:t>
            </a:r>
            <a:endParaRPr lang="es-AR" b="1" dirty="0" smtClean="0">
              <a:latin typeface="Helvetica" pitchFamily="2" charset="0"/>
              <a:cs typeface="Arial" pitchFamily="34" charset="0"/>
            </a:endParaRPr>
          </a:p>
          <a:p>
            <a:r>
              <a:rPr lang="es-AR" b="1" dirty="0" smtClean="0">
                <a:solidFill>
                  <a:schemeClr val="bg1"/>
                </a:solidFill>
                <a:latin typeface="Helvetica" pitchFamily="2" charset="0"/>
                <a:cs typeface="Arial" pitchFamily="34" charset="0"/>
              </a:rPr>
              <a:t> </a:t>
            </a:r>
            <a:r>
              <a:rPr lang="es-AR" sz="1600" b="1" i="1" dirty="0" smtClean="0">
                <a:solidFill>
                  <a:schemeClr val="bg1"/>
                </a:solidFill>
                <a:latin typeface="Helvetica" pitchFamily="2" charset="0"/>
                <a:cs typeface="Arial" pitchFamily="34" charset="0"/>
              </a:rPr>
              <a:t>(</a:t>
            </a:r>
            <a:r>
              <a:rPr lang="en-US" sz="1600" b="1" kern="50" dirty="0" smtClean="0">
                <a:latin typeface="Arial"/>
                <a:ea typeface="Times New Roman"/>
              </a:rPr>
              <a:t>US:</a:t>
            </a:r>
            <a:r>
              <a:rPr lang="en-US" sz="1600" kern="50" dirty="0" smtClean="0">
                <a:latin typeface="Arial"/>
                <a:ea typeface="Times New Roman"/>
              </a:rPr>
              <a:t> 15 °C (</a:t>
            </a:r>
            <a:r>
              <a:rPr lang="en-US" sz="1600" kern="50" dirty="0" smtClean="0">
                <a:solidFill>
                  <a:srgbClr val="00B050"/>
                </a:solidFill>
                <a:latin typeface="Arial"/>
                <a:ea typeface="Times New Roman"/>
              </a:rPr>
              <a:t>■</a:t>
            </a:r>
            <a:r>
              <a:rPr lang="en-US" sz="1600" kern="50" dirty="0" smtClean="0">
                <a:latin typeface="Arial"/>
                <a:ea typeface="Times New Roman"/>
              </a:rPr>
              <a:t>);  44 °C (</a:t>
            </a:r>
            <a:r>
              <a:rPr lang="en-US" sz="1600" kern="50" dirty="0" smtClean="0">
                <a:solidFill>
                  <a:srgbClr val="FF0066"/>
                </a:solidFill>
                <a:latin typeface="Arial"/>
                <a:ea typeface="Times New Roman"/>
              </a:rPr>
              <a:t>■</a:t>
            </a:r>
            <a:r>
              <a:rPr lang="en-US" sz="1600" kern="50" dirty="0" smtClean="0">
                <a:latin typeface="Arial"/>
                <a:ea typeface="Times New Roman"/>
              </a:rPr>
              <a:t>); </a:t>
            </a:r>
            <a:r>
              <a:rPr lang="en-US" sz="1600" b="1" kern="50" dirty="0" smtClean="0">
                <a:latin typeface="Arial"/>
                <a:ea typeface="Times New Roman"/>
              </a:rPr>
              <a:t>PL</a:t>
            </a:r>
            <a:r>
              <a:rPr lang="en-US" sz="1600" kern="50" dirty="0" smtClean="0">
                <a:latin typeface="Arial"/>
                <a:ea typeface="Times New Roman"/>
              </a:rPr>
              <a:t>: 2-12</a:t>
            </a:r>
            <a:r>
              <a:rPr lang="en-US" sz="1600" kern="50" dirty="0" smtClean="0">
                <a:solidFill>
                  <a:srgbClr val="000000"/>
                </a:solidFill>
                <a:latin typeface="Arial"/>
                <a:ea typeface="Calibri"/>
              </a:rPr>
              <a:t> </a:t>
            </a:r>
            <a:r>
              <a:rPr lang="en-US" sz="1600" kern="50" dirty="0" smtClean="0">
                <a:latin typeface="Arial"/>
                <a:ea typeface="Times New Roman"/>
              </a:rPr>
              <a:t>°C (LT, </a:t>
            </a:r>
            <a:r>
              <a:rPr lang="en-US" sz="1600" kern="50" dirty="0" smtClean="0">
                <a:solidFill>
                  <a:srgbClr val="7030A0"/>
                </a:solidFill>
                <a:latin typeface="Arial"/>
                <a:ea typeface="Times New Roman"/>
              </a:rPr>
              <a:t>■</a:t>
            </a:r>
            <a:r>
              <a:rPr lang="en-US" sz="1600" kern="50" dirty="0" smtClean="0">
                <a:latin typeface="Arial"/>
                <a:ea typeface="Times New Roman"/>
              </a:rPr>
              <a:t>) ; 44 </a:t>
            </a:r>
            <a:r>
              <a:rPr lang="en-US" sz="1600" kern="50" dirty="0" smtClean="0">
                <a:solidFill>
                  <a:srgbClr val="000000"/>
                </a:solidFill>
                <a:latin typeface="Arial"/>
                <a:ea typeface="Calibri"/>
              </a:rPr>
              <a:t>-56 </a:t>
            </a:r>
            <a:r>
              <a:rPr lang="en-US" sz="1600" kern="50" dirty="0" smtClean="0">
                <a:latin typeface="Arial"/>
                <a:ea typeface="Times New Roman"/>
              </a:rPr>
              <a:t>°C (MT, </a:t>
            </a:r>
            <a:r>
              <a:rPr lang="en-US" sz="1600" kern="50" dirty="0" smtClean="0">
                <a:solidFill>
                  <a:srgbClr val="FF0066"/>
                </a:solidFill>
                <a:latin typeface="Arial"/>
                <a:ea typeface="Times New Roman"/>
              </a:rPr>
              <a:t>■</a:t>
            </a:r>
            <a:r>
              <a:rPr lang="en-US" sz="1600" kern="50" dirty="0" smtClean="0">
                <a:latin typeface="Arial"/>
                <a:ea typeface="Times New Roman"/>
              </a:rPr>
              <a:t>)</a:t>
            </a:r>
            <a:endParaRPr lang="es-AR" dirty="0" smtClean="0"/>
          </a:p>
          <a:p>
            <a:endParaRPr lang="es-AR" b="1" i="1" dirty="0">
              <a:solidFill>
                <a:schemeClr val="bg1"/>
              </a:solidFill>
              <a:latin typeface="Helvetica" pitchFamily="2" charset="0"/>
              <a:cs typeface="Arial" pitchFamily="34" charset="0"/>
            </a:endParaRPr>
          </a:p>
        </p:txBody>
      </p:sp>
      <p:sp>
        <p:nvSpPr>
          <p:cNvPr id="23" name="22 CuadroTexto"/>
          <p:cNvSpPr txBox="1"/>
          <p:nvPr/>
        </p:nvSpPr>
        <p:spPr>
          <a:xfrm>
            <a:off x="1619672" y="1772816"/>
            <a:ext cx="576064" cy="276999"/>
          </a:xfrm>
          <a:prstGeom prst="rect">
            <a:avLst/>
          </a:prstGeom>
          <a:noFill/>
        </p:spPr>
        <p:txBody>
          <a:bodyPr wrap="square" rtlCol="0">
            <a:spAutoFit/>
          </a:bodyPr>
          <a:lstStyle/>
          <a:p>
            <a:r>
              <a:rPr lang="es-AR" sz="1200" b="1" dirty="0" smtClean="0">
                <a:effectLst>
                  <a:outerShdw blurRad="38100" dist="38100" dir="2700000" algn="tl">
                    <a:srgbClr val="000000">
                      <a:alpha val="43137"/>
                    </a:srgbClr>
                  </a:outerShdw>
                </a:effectLst>
                <a:latin typeface="Helvetica" pitchFamily="2" charset="0"/>
              </a:rPr>
              <a:t>CAJ</a:t>
            </a:r>
            <a:endParaRPr lang="es-AR" sz="1200" b="1" dirty="0">
              <a:effectLst>
                <a:outerShdw blurRad="38100" dist="38100" dir="2700000" algn="tl">
                  <a:srgbClr val="000000">
                    <a:alpha val="43137"/>
                  </a:srgbClr>
                </a:outerShdw>
              </a:effectLst>
              <a:latin typeface="Helvetica" pitchFamily="2" charset="0"/>
            </a:endParaRPr>
          </a:p>
        </p:txBody>
      </p:sp>
      <p:sp>
        <p:nvSpPr>
          <p:cNvPr id="24" name="23 CuadroTexto"/>
          <p:cNvSpPr txBox="1"/>
          <p:nvPr/>
        </p:nvSpPr>
        <p:spPr>
          <a:xfrm>
            <a:off x="5364088" y="1844824"/>
            <a:ext cx="576064" cy="261610"/>
          </a:xfrm>
          <a:prstGeom prst="rect">
            <a:avLst/>
          </a:prstGeom>
          <a:noFill/>
        </p:spPr>
        <p:txBody>
          <a:bodyPr wrap="square" rtlCol="0">
            <a:spAutoFit/>
          </a:bodyPr>
          <a:lstStyle/>
          <a:p>
            <a:r>
              <a:rPr lang="es-AR" sz="1100" b="1" dirty="0" smtClean="0">
                <a:effectLst>
                  <a:outerShdw blurRad="38100" dist="38100" dir="2700000" algn="tl">
                    <a:srgbClr val="000000">
                      <a:alpha val="43137"/>
                    </a:srgbClr>
                  </a:outerShdw>
                </a:effectLst>
                <a:latin typeface="Helvetica" pitchFamily="2" charset="0"/>
              </a:rPr>
              <a:t>NAJ</a:t>
            </a:r>
            <a:endParaRPr lang="es-AR" sz="1100" b="1" dirty="0">
              <a:effectLst>
                <a:outerShdw blurRad="38100" dist="38100" dir="2700000" algn="tl">
                  <a:srgbClr val="000000">
                    <a:alpha val="43137"/>
                  </a:srgbClr>
                </a:outerShdw>
              </a:effectLst>
              <a:latin typeface="Helvetica" pitchFamily="2" charset="0"/>
            </a:endParaRPr>
          </a:p>
        </p:txBody>
      </p:sp>
      <p:sp>
        <p:nvSpPr>
          <p:cNvPr id="26" name="25 CuadroTexto"/>
          <p:cNvSpPr txBox="1"/>
          <p:nvPr/>
        </p:nvSpPr>
        <p:spPr>
          <a:xfrm>
            <a:off x="611560" y="4437112"/>
            <a:ext cx="8280920" cy="2092881"/>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marL="265113" indent="-265113">
              <a:buBlip>
                <a:blip r:embed="rId7"/>
              </a:buBlip>
            </a:pPr>
            <a:r>
              <a:rPr lang="en-US" sz="1600" dirty="0" smtClean="0">
                <a:cs typeface="Arial" pitchFamily="34" charset="0"/>
              </a:rPr>
              <a:t>Higher final temperatures significantly increased the effect of the combined US+ PL treatments  for both juices</a:t>
            </a:r>
          </a:p>
          <a:p>
            <a:pPr marL="265113" indent="-265113">
              <a:buBlip>
                <a:blip r:embed="rId7"/>
              </a:buBlip>
            </a:pPr>
            <a:r>
              <a:rPr lang="en-US" sz="1600" dirty="0" smtClean="0">
                <a:cs typeface="Arial" pitchFamily="34" charset="0"/>
              </a:rPr>
              <a:t>US+PL treatments increased </a:t>
            </a:r>
            <a:r>
              <a:rPr lang="en-US" sz="1600" b="1" i="1" dirty="0" smtClean="0">
                <a:cs typeface="Arial" pitchFamily="34" charset="0"/>
              </a:rPr>
              <a:t>S. </a:t>
            </a:r>
            <a:r>
              <a:rPr lang="en-US" sz="1600" b="1" i="1" dirty="0" err="1" smtClean="0">
                <a:cs typeface="Arial" pitchFamily="34" charset="0"/>
              </a:rPr>
              <a:t>cerevisiae</a:t>
            </a:r>
            <a:r>
              <a:rPr lang="en-US" sz="1600" b="1" i="1" dirty="0" smtClean="0">
                <a:cs typeface="Arial" pitchFamily="34" charset="0"/>
              </a:rPr>
              <a:t> </a:t>
            </a:r>
            <a:r>
              <a:rPr lang="en-US" sz="1600" dirty="0" smtClean="0">
                <a:cs typeface="Arial" pitchFamily="34" charset="0"/>
              </a:rPr>
              <a:t>inactivation obtained by single treatments showing in general </a:t>
            </a:r>
            <a:r>
              <a:rPr lang="en-US" sz="1600" b="1" dirty="0" smtClean="0">
                <a:cs typeface="Arial" pitchFamily="34" charset="0"/>
              </a:rPr>
              <a:t>additive</a:t>
            </a:r>
            <a:r>
              <a:rPr lang="en-US" sz="1600" dirty="0" smtClean="0">
                <a:cs typeface="Arial" pitchFamily="34" charset="0"/>
              </a:rPr>
              <a:t> or </a:t>
            </a:r>
            <a:r>
              <a:rPr lang="en-US" sz="1600" b="1" dirty="0" smtClean="0">
                <a:cs typeface="Arial" pitchFamily="34" charset="0"/>
              </a:rPr>
              <a:t>less than additive effect</a:t>
            </a:r>
            <a:r>
              <a:rPr lang="en-US" sz="1600" dirty="0" smtClean="0">
                <a:effectLst>
                  <a:outerShdw blurRad="38100" dist="38100" dir="2700000" algn="tl">
                    <a:srgbClr val="000000">
                      <a:alpha val="43137"/>
                    </a:srgbClr>
                  </a:outerShdw>
                </a:effectLst>
                <a:cs typeface="Arial" pitchFamily="34" charset="0"/>
              </a:rPr>
              <a:t>.</a:t>
            </a:r>
            <a:r>
              <a:rPr lang="en-US" sz="1600" dirty="0" smtClean="0">
                <a:cs typeface="Arial" pitchFamily="34" charset="0"/>
              </a:rPr>
              <a:t> </a:t>
            </a:r>
          </a:p>
          <a:p>
            <a:pPr marL="265113" indent="-265113">
              <a:buBlip>
                <a:blip r:embed="rId7"/>
              </a:buBlip>
            </a:pPr>
            <a:r>
              <a:rPr lang="en-US" sz="1600" dirty="0" smtClean="0">
                <a:cs typeface="Arial" pitchFamily="34" charset="0"/>
              </a:rPr>
              <a:t>The combined treatment </a:t>
            </a:r>
            <a:r>
              <a:rPr lang="en-US" sz="1600" b="1" dirty="0" smtClean="0">
                <a:cs typeface="Arial" pitchFamily="34" charset="0"/>
              </a:rPr>
              <a:t>30 US/PL/ MT</a:t>
            </a:r>
            <a:r>
              <a:rPr lang="en-US" sz="1600" dirty="0" smtClean="0">
                <a:cs typeface="Arial" pitchFamily="34" charset="0"/>
              </a:rPr>
              <a:t> was the most effective one achieving </a:t>
            </a:r>
            <a:r>
              <a:rPr lang="en-US" sz="1600" b="1" dirty="0" smtClean="0">
                <a:cs typeface="Arial" pitchFamily="34" charset="0"/>
              </a:rPr>
              <a:t>5.8 – 6.4  log reductions</a:t>
            </a:r>
            <a:r>
              <a:rPr lang="en-US" sz="1600" dirty="0" smtClean="0">
                <a:cs typeface="Arial" pitchFamily="34" charset="0"/>
              </a:rPr>
              <a:t> in  apple juice</a:t>
            </a:r>
            <a:endParaRPr lang="es-AR" sz="1600" dirty="0" smtClean="0"/>
          </a:p>
          <a:p>
            <a:pPr marL="265113" indent="-265113">
              <a:buBlip>
                <a:blip r:embed="rId7"/>
              </a:buBlip>
            </a:pPr>
            <a:endParaRPr lang="en-US" sz="1600" dirty="0" smtClean="0">
              <a:effectLst>
                <a:outerShdw blurRad="38100" dist="38100" dir="2700000" algn="tl">
                  <a:srgbClr val="000000">
                    <a:alpha val="43137"/>
                  </a:srgbClr>
                </a:outerShdw>
              </a:effectLst>
              <a:latin typeface="Helvetica" pitchFamily="2" charset="0"/>
              <a:cs typeface="Arial" pitchFamily="34" charset="0"/>
            </a:endParaRPr>
          </a:p>
          <a:p>
            <a:pPr marL="265113" indent="-265113">
              <a:buBlip>
                <a:blip r:embed="rId7"/>
              </a:buBlip>
            </a:pPr>
            <a:endParaRPr lang="en-US" dirty="0" smtClean="0">
              <a:latin typeface="Helvetica" pitchFamily="2" charset="0"/>
              <a:cs typeface="Arial" pitchFamily="34" charset="0"/>
            </a:endParaRPr>
          </a:p>
        </p:txBody>
      </p:sp>
      <p:grpSp>
        <p:nvGrpSpPr>
          <p:cNvPr id="40" name="39 Grupo"/>
          <p:cNvGrpSpPr/>
          <p:nvPr/>
        </p:nvGrpSpPr>
        <p:grpSpPr>
          <a:xfrm>
            <a:off x="2699792" y="1484784"/>
            <a:ext cx="4752528" cy="1152128"/>
            <a:chOff x="2699792" y="1484784"/>
            <a:chExt cx="4752528" cy="1152128"/>
          </a:xfrm>
        </p:grpSpPr>
        <p:grpSp>
          <p:nvGrpSpPr>
            <p:cNvPr id="34" name="33 Grupo"/>
            <p:cNvGrpSpPr/>
            <p:nvPr/>
          </p:nvGrpSpPr>
          <p:grpSpPr>
            <a:xfrm>
              <a:off x="2699792" y="1484784"/>
              <a:ext cx="4752528" cy="1152128"/>
              <a:chOff x="2699792" y="1484784"/>
              <a:chExt cx="4752528" cy="1152128"/>
            </a:xfrm>
          </p:grpSpPr>
          <p:sp>
            <p:nvSpPr>
              <p:cNvPr id="30" name="29 Flecha abajo"/>
              <p:cNvSpPr/>
              <p:nvPr/>
            </p:nvSpPr>
            <p:spPr>
              <a:xfrm>
                <a:off x="3491880" y="1484784"/>
                <a:ext cx="216024" cy="216024"/>
              </a:xfrm>
              <a:prstGeom prst="downArrow">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1" name="30 Flecha abajo"/>
              <p:cNvSpPr/>
              <p:nvPr/>
            </p:nvSpPr>
            <p:spPr>
              <a:xfrm>
                <a:off x="6444208" y="2420888"/>
                <a:ext cx="216024" cy="216024"/>
              </a:xfrm>
              <a:prstGeom prst="downArrow">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2" name="31 Flecha abajo"/>
              <p:cNvSpPr/>
              <p:nvPr/>
            </p:nvSpPr>
            <p:spPr>
              <a:xfrm>
                <a:off x="2699792" y="1772816"/>
                <a:ext cx="216024" cy="216024"/>
              </a:xfrm>
              <a:prstGeom prst="downArrow">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3" name="32 Flecha abajo"/>
              <p:cNvSpPr/>
              <p:nvPr/>
            </p:nvSpPr>
            <p:spPr>
              <a:xfrm>
                <a:off x="7236296" y="1484784"/>
                <a:ext cx="216024" cy="216024"/>
              </a:xfrm>
              <a:prstGeom prst="downArrow">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grpSp>
          <p:nvGrpSpPr>
            <p:cNvPr id="37" name="36 Grupo"/>
            <p:cNvGrpSpPr/>
            <p:nvPr/>
          </p:nvGrpSpPr>
          <p:grpSpPr>
            <a:xfrm>
              <a:off x="3491880" y="1484784"/>
              <a:ext cx="3960440" cy="216024"/>
              <a:chOff x="3491880" y="1484784"/>
              <a:chExt cx="3960440" cy="216024"/>
            </a:xfrm>
          </p:grpSpPr>
          <p:sp>
            <p:nvSpPr>
              <p:cNvPr id="35" name="34 Flecha abajo"/>
              <p:cNvSpPr/>
              <p:nvPr/>
            </p:nvSpPr>
            <p:spPr>
              <a:xfrm>
                <a:off x="3491880" y="1484784"/>
                <a:ext cx="216024" cy="216024"/>
              </a:xfrm>
              <a:prstGeom prst="downArrow">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6" name="35 Flecha abajo"/>
              <p:cNvSpPr/>
              <p:nvPr/>
            </p:nvSpPr>
            <p:spPr>
              <a:xfrm>
                <a:off x="7236296" y="1484784"/>
                <a:ext cx="216024" cy="216024"/>
              </a:xfrm>
              <a:prstGeom prst="downArrow">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grpSp>
      <p:grpSp>
        <p:nvGrpSpPr>
          <p:cNvPr id="46" name="45 Grupo"/>
          <p:cNvGrpSpPr/>
          <p:nvPr/>
        </p:nvGrpSpPr>
        <p:grpSpPr>
          <a:xfrm>
            <a:off x="2411760" y="1772816"/>
            <a:ext cx="5184576" cy="2160240"/>
            <a:chOff x="2411760" y="1916832"/>
            <a:chExt cx="5184576" cy="2160240"/>
          </a:xfrm>
        </p:grpSpPr>
        <p:sp>
          <p:nvSpPr>
            <p:cNvPr id="42" name="41 Elipse"/>
            <p:cNvSpPr/>
            <p:nvPr/>
          </p:nvSpPr>
          <p:spPr>
            <a:xfrm>
              <a:off x="2411760" y="2132856"/>
              <a:ext cx="504056" cy="1800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3" name="42 Elipse"/>
            <p:cNvSpPr/>
            <p:nvPr/>
          </p:nvSpPr>
          <p:spPr>
            <a:xfrm>
              <a:off x="6228184" y="2852936"/>
              <a:ext cx="504056" cy="122413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4" name="43 Elipse"/>
            <p:cNvSpPr/>
            <p:nvPr/>
          </p:nvSpPr>
          <p:spPr>
            <a:xfrm>
              <a:off x="3275856" y="1916832"/>
              <a:ext cx="576064" cy="201622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5" name="44 Elipse"/>
            <p:cNvSpPr/>
            <p:nvPr/>
          </p:nvSpPr>
          <p:spPr>
            <a:xfrm>
              <a:off x="7092280" y="1916832"/>
              <a:ext cx="504056" cy="20882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grpSp>
        <p:nvGrpSpPr>
          <p:cNvPr id="50" name="49 Grupo"/>
          <p:cNvGrpSpPr/>
          <p:nvPr/>
        </p:nvGrpSpPr>
        <p:grpSpPr>
          <a:xfrm>
            <a:off x="3491880" y="1844824"/>
            <a:ext cx="4032448" cy="2088232"/>
            <a:chOff x="3491880" y="1916832"/>
            <a:chExt cx="4032448" cy="2088232"/>
          </a:xfrm>
        </p:grpSpPr>
        <p:sp>
          <p:nvSpPr>
            <p:cNvPr id="48" name="47 Elipse"/>
            <p:cNvSpPr/>
            <p:nvPr/>
          </p:nvSpPr>
          <p:spPr>
            <a:xfrm>
              <a:off x="3491880" y="1916832"/>
              <a:ext cx="288032" cy="2016224"/>
            </a:xfrm>
            <a:prstGeom prst="ellipse">
              <a:avLst/>
            </a:prstGeom>
            <a:no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9" name="48 Elipse"/>
            <p:cNvSpPr/>
            <p:nvPr/>
          </p:nvSpPr>
          <p:spPr>
            <a:xfrm>
              <a:off x="7236296" y="2132856"/>
              <a:ext cx="288032" cy="1872208"/>
            </a:xfrm>
            <a:prstGeom prst="ellipse">
              <a:avLst/>
            </a:prstGeom>
            <a:no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Effect transition="in" filter="box(in)">
                                      <p:cBhvr>
                                        <p:cTn id="7" dur="500"/>
                                        <p:tgtEl>
                                          <p:spTgt spid="26">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checkerboard(across)">
                                      <p:cBhvr>
                                        <p:cTn id="10" dur="500"/>
                                        <p:tgtEl>
                                          <p:spTgt spid="40"/>
                                        </p:tgtEl>
                                      </p:cBhvr>
                                    </p:animEffect>
                                  </p:childTnLst>
                                  <p:subTnLst>
                                    <p:set>
                                      <p:cBhvr override="childStyle">
                                        <p:cTn dur="1" fill="hold" display="0" masterRel="nextClick" afterEffect="1"/>
                                        <p:tgtEl>
                                          <p:spTgt spid="40"/>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26">
                                            <p:txEl>
                                              <p:pRg st="1" end="1"/>
                                            </p:txEl>
                                          </p:spTgt>
                                        </p:tgtEl>
                                        <p:attrNameLst>
                                          <p:attrName>style.visibility</p:attrName>
                                        </p:attrNameLst>
                                      </p:cBhvr>
                                      <p:to>
                                        <p:strVal val="visible"/>
                                      </p:to>
                                    </p:set>
                                    <p:animEffect transition="in" filter="box(in)">
                                      <p:cBhvr>
                                        <p:cTn id="15" dur="500"/>
                                        <p:tgtEl>
                                          <p:spTgt spid="26">
                                            <p:txEl>
                                              <p:pRg st="1" end="1"/>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box(in)">
                                      <p:cBhvr>
                                        <p:cTn id="18" dur="500"/>
                                        <p:tgtEl>
                                          <p:spTgt spid="46"/>
                                        </p:tgtEl>
                                      </p:cBhvr>
                                    </p:animEffect>
                                  </p:childTnLst>
                                  <p:subTnLst>
                                    <p:set>
                                      <p:cBhvr override="childStyle">
                                        <p:cTn dur="1" fill="hold" display="0" masterRel="nextClick" afterEffect="1"/>
                                        <p:tgtEl>
                                          <p:spTgt spid="46"/>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26">
                                            <p:txEl>
                                              <p:pRg st="2" end="2"/>
                                            </p:txEl>
                                          </p:spTgt>
                                        </p:tgtEl>
                                        <p:attrNameLst>
                                          <p:attrName>style.visibility</p:attrName>
                                        </p:attrNameLst>
                                      </p:cBhvr>
                                      <p:to>
                                        <p:strVal val="visible"/>
                                      </p:to>
                                    </p:set>
                                    <p:animEffect transition="in" filter="box(in)">
                                      <p:cBhvr>
                                        <p:cTn id="23" dur="500"/>
                                        <p:tgtEl>
                                          <p:spTgt spid="26">
                                            <p:txEl>
                                              <p:pRg st="2" end="2"/>
                                            </p:txEl>
                                          </p:spTgt>
                                        </p:tgtEl>
                                      </p:cBhvr>
                                    </p:animEffect>
                                  </p:childTnLst>
                                </p:cTn>
                              </p:par>
                              <p:par>
                                <p:cTn id="24" presetID="4" presetClass="entr" presetSubtype="16" fill="hold"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box(in)">
                                      <p:cBhvr>
                                        <p:cTn id="2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sp>
        <p:nvSpPr>
          <p:cNvPr id="25" name="24 Recortar rectángulo de esquina sencilla"/>
          <p:cNvSpPr/>
          <p:nvPr/>
        </p:nvSpPr>
        <p:spPr>
          <a:xfrm>
            <a:off x="0" y="548680"/>
            <a:ext cx="9144000" cy="5616624"/>
          </a:xfrm>
          <a:prstGeom prst="snip1Rect">
            <a:avLst>
              <a:gd name="adj" fmla="val 255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pic>
        <p:nvPicPr>
          <p:cNvPr id="27" name="26 Imagen"/>
          <p:cNvPicPr/>
          <p:nvPr/>
        </p:nvPicPr>
        <p:blipFill>
          <a:blip r:embed="rId4" cstate="print"/>
          <a:srcRect/>
          <a:stretch>
            <a:fillRect/>
          </a:stretch>
        </p:blipFill>
        <p:spPr bwMode="auto">
          <a:xfrm>
            <a:off x="467544" y="1772816"/>
            <a:ext cx="3190875" cy="2762250"/>
          </a:xfrm>
          <a:prstGeom prst="rect">
            <a:avLst/>
          </a:prstGeom>
          <a:noFill/>
          <a:ln w="9525">
            <a:noFill/>
            <a:miter lim="800000"/>
            <a:headEnd/>
            <a:tailEnd/>
          </a:ln>
        </p:spPr>
      </p:pic>
      <p:pic>
        <p:nvPicPr>
          <p:cNvPr id="29" name="Picture 3"/>
          <p:cNvPicPr>
            <a:picLocks noChangeAspect="1" noChangeArrowheads="1"/>
          </p:cNvPicPr>
          <p:nvPr/>
        </p:nvPicPr>
        <p:blipFill>
          <a:blip r:embed="rId5" cstate="print"/>
          <a:srcRect/>
          <a:stretch>
            <a:fillRect/>
          </a:stretch>
        </p:blipFill>
        <p:spPr bwMode="auto">
          <a:xfrm>
            <a:off x="7075046" y="6525344"/>
            <a:ext cx="2068954" cy="332655"/>
          </a:xfrm>
          <a:prstGeom prst="rect">
            <a:avLst/>
          </a:prstGeom>
          <a:noFill/>
          <a:ln w="9525">
            <a:noFill/>
            <a:miter lim="800000"/>
            <a:headEnd/>
            <a:tailEnd/>
          </a:ln>
        </p:spPr>
      </p:pic>
      <p:sp>
        <p:nvSpPr>
          <p:cNvPr id="21" name="20 Rectángulo"/>
          <p:cNvSpPr/>
          <p:nvPr/>
        </p:nvSpPr>
        <p:spPr>
          <a:xfrm>
            <a:off x="0" y="980728"/>
            <a:ext cx="7956376" cy="369332"/>
          </a:xfrm>
          <a:prstGeom prst="rect">
            <a:avLst/>
          </a:prstGeom>
        </p:spPr>
        <p:txBody>
          <a:bodyPr wrap="square">
            <a:spAutoFit/>
          </a:bodyPr>
          <a:lstStyle/>
          <a:p>
            <a:pPr algn="r"/>
            <a:r>
              <a:rPr lang="en-US" kern="50" dirty="0" smtClean="0">
                <a:latin typeface="Arial"/>
                <a:ea typeface="Times New Roman"/>
              </a:rPr>
              <a:t>   </a:t>
            </a:r>
          </a:p>
        </p:txBody>
      </p:sp>
      <p:sp>
        <p:nvSpPr>
          <p:cNvPr id="22" name="21 Rectángulo"/>
          <p:cNvSpPr/>
          <p:nvPr/>
        </p:nvSpPr>
        <p:spPr>
          <a:xfrm>
            <a:off x="0" y="548680"/>
            <a:ext cx="7596336" cy="1200329"/>
          </a:xfrm>
          <a:prstGeom prst="rect">
            <a:avLst/>
          </a:prstGeom>
        </p:spPr>
        <p:txBody>
          <a:bodyPr wrap="square">
            <a:spAutoFit/>
          </a:bodyPr>
          <a:lstStyle/>
          <a:p>
            <a:r>
              <a:rPr lang="es-AR" i="1" dirty="0" smtClean="0">
                <a:latin typeface="Helvetica" pitchFamily="2" charset="0"/>
                <a:cs typeface="Arial" pitchFamily="34" charset="0"/>
              </a:rPr>
              <a:t>A. </a:t>
            </a:r>
            <a:r>
              <a:rPr lang="es-AR" i="1" dirty="0" err="1" smtClean="0">
                <a:latin typeface="Helvetica" pitchFamily="2" charset="0"/>
                <a:cs typeface="Arial" pitchFamily="34" charset="0"/>
              </a:rPr>
              <a:t>Acidoterrestris</a:t>
            </a:r>
            <a:r>
              <a:rPr lang="es-AR" i="1" dirty="0" smtClean="0">
                <a:latin typeface="Helvetica" pitchFamily="2" charset="0"/>
                <a:cs typeface="Arial" pitchFamily="34" charset="0"/>
              </a:rPr>
              <a:t> </a:t>
            </a:r>
            <a:r>
              <a:rPr lang="es-AR" dirty="0" err="1" smtClean="0">
                <a:latin typeface="Helvetica" pitchFamily="2" charset="0"/>
                <a:cs typeface="Arial" pitchFamily="34" charset="0"/>
              </a:rPr>
              <a:t>inactivation</a:t>
            </a:r>
            <a:r>
              <a:rPr lang="es-AR" dirty="0" smtClean="0">
                <a:latin typeface="Helvetica" pitchFamily="2" charset="0"/>
                <a:cs typeface="Arial" pitchFamily="34" charset="0"/>
              </a:rPr>
              <a:t> </a:t>
            </a:r>
            <a:r>
              <a:rPr lang="es-AR" dirty="0" err="1" smtClean="0">
                <a:latin typeface="Helvetica" pitchFamily="2" charset="0"/>
                <a:cs typeface="Arial" pitchFamily="34" charset="0"/>
              </a:rPr>
              <a:t>achieved</a:t>
            </a:r>
            <a:r>
              <a:rPr lang="es-AR" dirty="0" smtClean="0">
                <a:latin typeface="Helvetica" pitchFamily="2" charset="0"/>
                <a:cs typeface="Arial" pitchFamily="34" charset="0"/>
              </a:rPr>
              <a:t>  by  single  and </a:t>
            </a:r>
            <a:r>
              <a:rPr lang="es-AR" dirty="0" err="1" smtClean="0">
                <a:latin typeface="Helvetica" pitchFamily="2" charset="0"/>
                <a:cs typeface="Arial" pitchFamily="34" charset="0"/>
              </a:rPr>
              <a:t>combined</a:t>
            </a:r>
            <a:r>
              <a:rPr lang="es-AR" dirty="0" smtClean="0">
                <a:latin typeface="Helvetica" pitchFamily="2" charset="0"/>
                <a:cs typeface="Arial" pitchFamily="34" charset="0"/>
              </a:rPr>
              <a:t> </a:t>
            </a:r>
            <a:r>
              <a:rPr lang="es-AR" dirty="0" err="1" smtClean="0">
                <a:latin typeface="Helvetica" pitchFamily="2" charset="0"/>
                <a:cs typeface="Arial" pitchFamily="34" charset="0"/>
              </a:rPr>
              <a:t>treatments</a:t>
            </a:r>
            <a:r>
              <a:rPr lang="es-AR" dirty="0" smtClean="0">
                <a:latin typeface="Helvetica" pitchFamily="2" charset="0"/>
                <a:cs typeface="Arial" pitchFamily="34" charset="0"/>
              </a:rPr>
              <a:t> </a:t>
            </a:r>
            <a:endParaRPr lang="es-AR" b="1" dirty="0" smtClean="0">
              <a:latin typeface="Helvetica" pitchFamily="2" charset="0"/>
              <a:cs typeface="Arial" pitchFamily="34" charset="0"/>
            </a:endParaRPr>
          </a:p>
          <a:p>
            <a:r>
              <a:rPr lang="es-AR" b="1" dirty="0" smtClean="0">
                <a:solidFill>
                  <a:schemeClr val="bg1"/>
                </a:solidFill>
                <a:latin typeface="Helvetica" pitchFamily="2" charset="0"/>
                <a:cs typeface="Arial" pitchFamily="34" charset="0"/>
              </a:rPr>
              <a:t> </a:t>
            </a:r>
            <a:r>
              <a:rPr lang="es-AR" sz="1600" b="1" i="1" dirty="0" smtClean="0">
                <a:solidFill>
                  <a:schemeClr val="bg1"/>
                </a:solidFill>
                <a:latin typeface="Helvetica" pitchFamily="2" charset="0"/>
                <a:cs typeface="Arial" pitchFamily="34" charset="0"/>
              </a:rPr>
              <a:t>(</a:t>
            </a:r>
            <a:r>
              <a:rPr lang="en-US" sz="1600" b="1" kern="50" dirty="0" smtClean="0">
                <a:latin typeface="Arial"/>
                <a:ea typeface="Times New Roman"/>
              </a:rPr>
              <a:t>US:</a:t>
            </a:r>
            <a:r>
              <a:rPr lang="en-US" sz="1600" kern="50" dirty="0" smtClean="0">
                <a:latin typeface="Arial"/>
                <a:ea typeface="Times New Roman"/>
              </a:rPr>
              <a:t> 15 °C (</a:t>
            </a:r>
            <a:r>
              <a:rPr lang="en-US" sz="1600" kern="50" dirty="0" smtClean="0">
                <a:solidFill>
                  <a:srgbClr val="00B050"/>
                </a:solidFill>
                <a:latin typeface="Arial"/>
                <a:ea typeface="Times New Roman"/>
              </a:rPr>
              <a:t>■</a:t>
            </a:r>
            <a:r>
              <a:rPr lang="en-US" sz="1600" kern="50" dirty="0" smtClean="0">
                <a:latin typeface="Arial"/>
                <a:ea typeface="Times New Roman"/>
              </a:rPr>
              <a:t>);  44 °C (</a:t>
            </a:r>
            <a:r>
              <a:rPr lang="en-US" sz="1600" kern="50" dirty="0" smtClean="0">
                <a:solidFill>
                  <a:srgbClr val="FF0066"/>
                </a:solidFill>
                <a:latin typeface="Arial"/>
                <a:ea typeface="Times New Roman"/>
              </a:rPr>
              <a:t>■</a:t>
            </a:r>
            <a:r>
              <a:rPr lang="en-US" sz="1600" kern="50" dirty="0" smtClean="0">
                <a:latin typeface="Arial"/>
                <a:ea typeface="Times New Roman"/>
              </a:rPr>
              <a:t>); </a:t>
            </a:r>
            <a:r>
              <a:rPr lang="en-US" sz="1600" b="1" kern="50" dirty="0" smtClean="0">
                <a:latin typeface="Arial"/>
                <a:ea typeface="Times New Roman"/>
              </a:rPr>
              <a:t>PL</a:t>
            </a:r>
            <a:r>
              <a:rPr lang="en-US" sz="1600" kern="50" dirty="0" smtClean="0">
                <a:latin typeface="Arial"/>
                <a:ea typeface="Times New Roman"/>
              </a:rPr>
              <a:t>: 2-12</a:t>
            </a:r>
            <a:r>
              <a:rPr lang="en-US" sz="1600" kern="50" dirty="0" smtClean="0">
                <a:solidFill>
                  <a:srgbClr val="000000"/>
                </a:solidFill>
                <a:latin typeface="Arial"/>
                <a:ea typeface="Calibri"/>
              </a:rPr>
              <a:t> </a:t>
            </a:r>
            <a:r>
              <a:rPr lang="en-US" sz="1600" kern="50" dirty="0" smtClean="0">
                <a:latin typeface="Arial"/>
                <a:ea typeface="Times New Roman"/>
              </a:rPr>
              <a:t>°C (</a:t>
            </a:r>
            <a:r>
              <a:rPr lang="en-US" sz="1600" kern="50" dirty="0" smtClean="0">
                <a:solidFill>
                  <a:srgbClr val="7030A0"/>
                </a:solidFill>
                <a:latin typeface="Arial"/>
                <a:ea typeface="Times New Roman"/>
              </a:rPr>
              <a:t>■</a:t>
            </a:r>
            <a:r>
              <a:rPr lang="en-US" sz="1600" kern="50" dirty="0" smtClean="0">
                <a:latin typeface="Arial"/>
                <a:ea typeface="Times New Roman"/>
              </a:rPr>
              <a:t>) ; 44 </a:t>
            </a:r>
            <a:r>
              <a:rPr lang="en-US" sz="1600" kern="50" dirty="0" smtClean="0">
                <a:solidFill>
                  <a:srgbClr val="000000"/>
                </a:solidFill>
                <a:latin typeface="Arial"/>
                <a:ea typeface="Calibri"/>
              </a:rPr>
              <a:t>-56 </a:t>
            </a:r>
            <a:r>
              <a:rPr lang="en-US" sz="1600" kern="50" dirty="0" smtClean="0">
                <a:latin typeface="Arial"/>
                <a:ea typeface="Times New Roman"/>
              </a:rPr>
              <a:t>°C (</a:t>
            </a:r>
            <a:r>
              <a:rPr lang="en-US" sz="1600" kern="50" dirty="0" smtClean="0">
                <a:solidFill>
                  <a:srgbClr val="FF0066"/>
                </a:solidFill>
                <a:latin typeface="Arial"/>
                <a:ea typeface="Times New Roman"/>
              </a:rPr>
              <a:t>■</a:t>
            </a:r>
            <a:r>
              <a:rPr lang="en-US" sz="1600" kern="50" dirty="0" smtClean="0">
                <a:latin typeface="Arial"/>
                <a:ea typeface="Times New Roman"/>
              </a:rPr>
              <a:t>)</a:t>
            </a:r>
            <a:endParaRPr lang="es-AR" dirty="0" smtClean="0"/>
          </a:p>
          <a:p>
            <a:endParaRPr lang="es-AR" b="1" i="1" dirty="0">
              <a:solidFill>
                <a:schemeClr val="bg1"/>
              </a:solidFill>
              <a:latin typeface="Helvetica" pitchFamily="2" charset="0"/>
              <a:cs typeface="Arial" pitchFamily="34" charset="0"/>
            </a:endParaRPr>
          </a:p>
        </p:txBody>
      </p:sp>
      <p:sp>
        <p:nvSpPr>
          <p:cNvPr id="23" name="22 CuadroTexto"/>
          <p:cNvSpPr txBox="1"/>
          <p:nvPr/>
        </p:nvSpPr>
        <p:spPr>
          <a:xfrm>
            <a:off x="1619672" y="1772816"/>
            <a:ext cx="576064" cy="261610"/>
          </a:xfrm>
          <a:prstGeom prst="rect">
            <a:avLst/>
          </a:prstGeom>
          <a:noFill/>
        </p:spPr>
        <p:txBody>
          <a:bodyPr wrap="square" rtlCol="0">
            <a:spAutoFit/>
          </a:bodyPr>
          <a:lstStyle/>
          <a:p>
            <a:r>
              <a:rPr lang="es-AR" sz="1100" b="1" dirty="0" smtClean="0">
                <a:effectLst>
                  <a:outerShdw blurRad="38100" dist="38100" dir="2700000" algn="tl">
                    <a:srgbClr val="000000">
                      <a:alpha val="43137"/>
                    </a:srgbClr>
                  </a:outerShdw>
                </a:effectLst>
                <a:latin typeface="Helvetica" pitchFamily="2" charset="0"/>
              </a:rPr>
              <a:t>CAJ</a:t>
            </a:r>
            <a:endParaRPr lang="es-AR" sz="1100" b="1" dirty="0">
              <a:effectLst>
                <a:outerShdw blurRad="38100" dist="38100" dir="2700000" algn="tl">
                  <a:srgbClr val="000000">
                    <a:alpha val="43137"/>
                  </a:srgbClr>
                </a:outerShdw>
              </a:effectLst>
              <a:latin typeface="Helvetica" pitchFamily="2" charset="0"/>
            </a:endParaRPr>
          </a:p>
        </p:txBody>
      </p:sp>
      <p:sp>
        <p:nvSpPr>
          <p:cNvPr id="26" name="25 CuadroTexto"/>
          <p:cNvSpPr txBox="1"/>
          <p:nvPr/>
        </p:nvSpPr>
        <p:spPr>
          <a:xfrm>
            <a:off x="395536" y="4509120"/>
            <a:ext cx="7848872" cy="1077218"/>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marL="265113" indent="-265113">
              <a:buBlip>
                <a:blip r:embed="rId6"/>
              </a:buBlip>
            </a:pPr>
            <a:endParaRPr lang="en-US" sz="1600" dirty="0" smtClean="0">
              <a:latin typeface="Helvetica" pitchFamily="2" charset="0"/>
              <a:cs typeface="Arial" pitchFamily="34" charset="0"/>
            </a:endParaRPr>
          </a:p>
          <a:p>
            <a:pPr marL="265113" indent="-265113">
              <a:buBlip>
                <a:blip r:embed="rId6"/>
              </a:buBlip>
            </a:pPr>
            <a:r>
              <a:rPr lang="es-AR" sz="1600" dirty="0" smtClean="0">
                <a:cs typeface="Arial" pitchFamily="34" charset="0"/>
              </a:rPr>
              <a:t>US </a:t>
            </a:r>
            <a:r>
              <a:rPr lang="es-AR" sz="1600" dirty="0" err="1" smtClean="0">
                <a:cs typeface="Arial" pitchFamily="34" charset="0"/>
              </a:rPr>
              <a:t>was</a:t>
            </a:r>
            <a:r>
              <a:rPr lang="es-AR" sz="1600" dirty="0" smtClean="0">
                <a:cs typeface="Arial" pitchFamily="34" charset="0"/>
              </a:rPr>
              <a:t> </a:t>
            </a:r>
            <a:r>
              <a:rPr lang="es-AR" sz="1600" dirty="0" err="1" smtClean="0">
                <a:cs typeface="Arial" pitchFamily="34" charset="0"/>
              </a:rPr>
              <a:t>innefective</a:t>
            </a:r>
            <a:r>
              <a:rPr lang="es-AR" sz="1600" dirty="0" smtClean="0">
                <a:cs typeface="Arial" pitchFamily="34" charset="0"/>
              </a:rPr>
              <a:t> </a:t>
            </a:r>
            <a:r>
              <a:rPr lang="es-AR" sz="1600" dirty="0" err="1" smtClean="0">
                <a:cs typeface="Arial" pitchFamily="34" charset="0"/>
              </a:rPr>
              <a:t>inactivating</a:t>
            </a:r>
            <a:r>
              <a:rPr lang="es-AR" sz="1600" dirty="0" smtClean="0">
                <a:cs typeface="Arial" pitchFamily="34" charset="0"/>
              </a:rPr>
              <a:t> </a:t>
            </a:r>
            <a:r>
              <a:rPr lang="es-AR" sz="1600" b="1" i="1" dirty="0" smtClean="0">
                <a:cs typeface="Arial" pitchFamily="34" charset="0"/>
              </a:rPr>
              <a:t>A. </a:t>
            </a:r>
            <a:r>
              <a:rPr lang="es-AR" sz="1600" b="1" i="1" dirty="0" err="1" smtClean="0">
                <a:cs typeface="Arial" pitchFamily="34" charset="0"/>
              </a:rPr>
              <a:t>acidoterrestris</a:t>
            </a:r>
            <a:r>
              <a:rPr lang="es-AR" sz="1600" b="1" i="1" dirty="0" smtClean="0">
                <a:cs typeface="Arial" pitchFamily="34" charset="0"/>
              </a:rPr>
              <a:t> </a:t>
            </a:r>
            <a:r>
              <a:rPr lang="es-AR" sz="1600" b="1" dirty="0" err="1" smtClean="0">
                <a:cs typeface="Arial" pitchFamily="34" charset="0"/>
              </a:rPr>
              <a:t>spores</a:t>
            </a:r>
            <a:endParaRPr lang="es-AR" sz="1600" dirty="0" smtClean="0">
              <a:cs typeface="Arial" pitchFamily="34" charset="0"/>
            </a:endParaRPr>
          </a:p>
          <a:p>
            <a:pPr marL="265113" indent="-265113">
              <a:buBlip>
                <a:blip r:embed="rId6"/>
              </a:buBlip>
            </a:pPr>
            <a:r>
              <a:rPr lang="en-US" sz="1600" dirty="0" smtClean="0">
                <a:cs typeface="Arial" pitchFamily="34" charset="0"/>
              </a:rPr>
              <a:t>Combined US+PL treatments did not improve single  PL treatments</a:t>
            </a:r>
          </a:p>
          <a:p>
            <a:pPr marL="265113" indent="-265113">
              <a:buBlip>
                <a:blip r:embed="rId6"/>
              </a:buBlip>
            </a:pPr>
            <a:r>
              <a:rPr lang="en-US" sz="1600" dirty="0" smtClean="0">
                <a:cs typeface="Arial" pitchFamily="34" charset="0"/>
              </a:rPr>
              <a:t>PL treatments with MT </a:t>
            </a:r>
            <a:r>
              <a:rPr lang="en-US" sz="1600" dirty="0" smtClean="0">
                <a:cs typeface="Arial" pitchFamily="34" charset="0"/>
              </a:rPr>
              <a:t>final temperature significantly </a:t>
            </a:r>
            <a:r>
              <a:rPr lang="en-US" sz="1600" dirty="0" smtClean="0">
                <a:cs typeface="Arial" pitchFamily="34" charset="0"/>
              </a:rPr>
              <a:t>improved </a:t>
            </a:r>
            <a:r>
              <a:rPr lang="en-US" sz="1600" dirty="0" smtClean="0">
                <a:cs typeface="Arial" pitchFamily="34" charset="0"/>
              </a:rPr>
              <a:t>inactivation</a:t>
            </a:r>
            <a:endParaRPr lang="en-US" sz="1600" dirty="0" smtClean="0">
              <a:cs typeface="Arial" pitchFamily="34" charset="0"/>
            </a:endParaRPr>
          </a:p>
        </p:txBody>
      </p:sp>
      <p:pic>
        <p:nvPicPr>
          <p:cNvPr id="34" name="33 Imagen"/>
          <p:cNvPicPr/>
          <p:nvPr/>
        </p:nvPicPr>
        <p:blipFill>
          <a:blip r:embed="rId7" cstate="print"/>
          <a:srcRect/>
          <a:stretch>
            <a:fillRect/>
          </a:stretch>
        </p:blipFill>
        <p:spPr bwMode="auto">
          <a:xfrm>
            <a:off x="3635896" y="1772816"/>
            <a:ext cx="3190875" cy="2809875"/>
          </a:xfrm>
          <a:prstGeom prst="rect">
            <a:avLst/>
          </a:prstGeom>
          <a:noFill/>
          <a:ln w="9525">
            <a:noFill/>
            <a:miter lim="800000"/>
            <a:headEnd/>
            <a:tailEnd/>
          </a:ln>
        </p:spPr>
      </p:pic>
      <p:sp>
        <p:nvSpPr>
          <p:cNvPr id="24" name="23 CuadroTexto"/>
          <p:cNvSpPr txBox="1"/>
          <p:nvPr/>
        </p:nvSpPr>
        <p:spPr>
          <a:xfrm>
            <a:off x="5076056" y="1700808"/>
            <a:ext cx="576064" cy="261610"/>
          </a:xfrm>
          <a:prstGeom prst="rect">
            <a:avLst/>
          </a:prstGeom>
          <a:noFill/>
        </p:spPr>
        <p:txBody>
          <a:bodyPr wrap="square" rtlCol="0">
            <a:spAutoFit/>
          </a:bodyPr>
          <a:lstStyle/>
          <a:p>
            <a:r>
              <a:rPr lang="es-AR" sz="1100" b="1" dirty="0" smtClean="0">
                <a:effectLst>
                  <a:outerShdw blurRad="38100" dist="38100" dir="2700000" algn="tl">
                    <a:srgbClr val="000000">
                      <a:alpha val="43137"/>
                    </a:srgbClr>
                  </a:outerShdw>
                </a:effectLst>
                <a:latin typeface="Helvetica" pitchFamily="2" charset="0"/>
              </a:rPr>
              <a:t>NAJ</a:t>
            </a:r>
            <a:endParaRPr lang="es-AR" sz="1100" b="1" dirty="0">
              <a:effectLst>
                <a:outerShdw blurRad="38100" dist="38100" dir="2700000" algn="tl">
                  <a:srgbClr val="000000">
                    <a:alpha val="43137"/>
                  </a:srgbClr>
                </a:outerShdw>
              </a:effectLst>
              <a:latin typeface="Helvetica" pitchFamily="2" charset="0"/>
            </a:endParaRPr>
          </a:p>
        </p:txBody>
      </p:sp>
      <p:grpSp>
        <p:nvGrpSpPr>
          <p:cNvPr id="16" name="15 Grupo"/>
          <p:cNvGrpSpPr/>
          <p:nvPr/>
        </p:nvGrpSpPr>
        <p:grpSpPr>
          <a:xfrm>
            <a:off x="1547664" y="3573016"/>
            <a:ext cx="4464496" cy="504056"/>
            <a:chOff x="1547664" y="3573016"/>
            <a:chExt cx="4464496" cy="504056"/>
          </a:xfrm>
        </p:grpSpPr>
        <p:sp>
          <p:nvSpPr>
            <p:cNvPr id="12" name="11 Elipse"/>
            <p:cNvSpPr/>
            <p:nvPr/>
          </p:nvSpPr>
          <p:spPr>
            <a:xfrm>
              <a:off x="2483768" y="3573016"/>
              <a:ext cx="432048" cy="504056"/>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3" name="12 Elipse"/>
            <p:cNvSpPr/>
            <p:nvPr/>
          </p:nvSpPr>
          <p:spPr>
            <a:xfrm>
              <a:off x="5580112" y="3573016"/>
              <a:ext cx="432048" cy="504056"/>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4" name="13 Elipse"/>
            <p:cNvSpPr/>
            <p:nvPr/>
          </p:nvSpPr>
          <p:spPr>
            <a:xfrm>
              <a:off x="1547664" y="3573016"/>
              <a:ext cx="432048" cy="504056"/>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 name="14 Elipse"/>
            <p:cNvSpPr/>
            <p:nvPr/>
          </p:nvSpPr>
          <p:spPr>
            <a:xfrm>
              <a:off x="4716016" y="3573016"/>
              <a:ext cx="432048" cy="504056"/>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6">
                                            <p:txEl>
                                              <p:pRg st="1" end="1"/>
                                            </p:txEl>
                                          </p:spTgt>
                                        </p:tgtEl>
                                        <p:attrNameLst>
                                          <p:attrName>style.visibility</p:attrName>
                                        </p:attrNameLst>
                                      </p:cBhvr>
                                      <p:to>
                                        <p:strVal val="visible"/>
                                      </p:to>
                                    </p:set>
                                    <p:animEffect transition="in" filter="box(in)">
                                      <p:cBhvr>
                                        <p:cTn id="7" dur="500"/>
                                        <p:tgtEl>
                                          <p:spTgt spid="26">
                                            <p:txEl>
                                              <p:pRg st="1" end="1"/>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ox(in)">
                                      <p:cBhvr>
                                        <p:cTn id="10" dur="500"/>
                                        <p:tgtEl>
                                          <p:spTgt spid="16"/>
                                        </p:tgtEl>
                                      </p:cBhvr>
                                    </p:animEffect>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26">
                                            <p:txEl>
                                              <p:pRg st="2" end="2"/>
                                            </p:txEl>
                                          </p:spTgt>
                                        </p:tgtEl>
                                        <p:attrNameLst>
                                          <p:attrName>style.visibility</p:attrName>
                                        </p:attrNameLst>
                                      </p:cBhvr>
                                      <p:to>
                                        <p:strVal val="visible"/>
                                      </p:to>
                                    </p:set>
                                    <p:animEffect transition="in" filter="box(in)">
                                      <p:cBhvr>
                                        <p:cTn id="15" dur="500"/>
                                        <p:tgtEl>
                                          <p:spTgt spid="2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26">
                                            <p:txEl>
                                              <p:pRg st="3" end="3"/>
                                            </p:txEl>
                                          </p:spTgt>
                                        </p:tgtEl>
                                        <p:attrNameLst>
                                          <p:attrName>style.visibility</p:attrName>
                                        </p:attrNameLst>
                                      </p:cBhvr>
                                      <p:to>
                                        <p:strVal val="visible"/>
                                      </p:to>
                                    </p:set>
                                    <p:animEffect transition="in" filter="box(in)">
                                      <p:cBhvr>
                                        <p:cTn id="20" dur="500"/>
                                        <p:tgtEl>
                                          <p:spTgt spid="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pic>
        <p:nvPicPr>
          <p:cNvPr id="1027" name="Picture 3"/>
          <p:cNvPicPr>
            <a:picLocks noChangeAspect="1" noChangeArrowheads="1"/>
          </p:cNvPicPr>
          <p:nvPr/>
        </p:nvPicPr>
        <p:blipFill>
          <a:blip r:embed="rId4" cstate="print"/>
          <a:srcRect/>
          <a:stretch>
            <a:fillRect/>
          </a:stretch>
        </p:blipFill>
        <p:spPr bwMode="auto">
          <a:xfrm>
            <a:off x="7075046" y="6525344"/>
            <a:ext cx="2068954" cy="332655"/>
          </a:xfrm>
          <a:prstGeom prst="rect">
            <a:avLst/>
          </a:prstGeom>
          <a:noFill/>
          <a:ln w="9525">
            <a:noFill/>
            <a:miter lim="800000"/>
            <a:headEnd/>
            <a:tailEnd/>
          </a:ln>
        </p:spPr>
      </p:pic>
      <p:sp>
        <p:nvSpPr>
          <p:cNvPr id="10" name="Text Box 6"/>
          <p:cNvSpPr txBox="1">
            <a:spLocks noChangeArrowheads="1"/>
          </p:cNvSpPr>
          <p:nvPr/>
        </p:nvSpPr>
        <p:spPr bwMode="auto">
          <a:xfrm>
            <a:off x="755576" y="2852936"/>
            <a:ext cx="7858125" cy="3046988"/>
          </a:xfrm>
          <a:prstGeom prst="rect">
            <a:avLst/>
          </a:prstGeom>
          <a:noFill/>
          <a:ln w="9525">
            <a:noFill/>
            <a:miter lim="800000"/>
            <a:headEnd/>
            <a:tailEnd/>
          </a:ln>
        </p:spPr>
        <p:txBody>
          <a:bodyPr>
            <a:spAutoFit/>
          </a:bodyPr>
          <a:lstStyle/>
          <a:p>
            <a:pPr marL="449263" indent="-449263">
              <a:buBlip>
                <a:blip r:embed="rId5"/>
              </a:buBlip>
            </a:pPr>
            <a:r>
              <a:rPr lang="en-US" sz="2000" dirty="0" smtClean="0">
                <a:effectLst>
                  <a:outerShdw blurRad="38100" dist="38100" dir="2700000" algn="tl">
                    <a:srgbClr val="000000">
                      <a:alpha val="43137"/>
                    </a:srgbClr>
                  </a:outerShdw>
                </a:effectLst>
                <a:latin typeface="Helvetica" pitchFamily="2" charset="0"/>
              </a:rPr>
              <a:t>Bulk methods: Inactivation studies as function of dose</a:t>
            </a:r>
          </a:p>
          <a:p>
            <a:pPr marL="449263" indent="-449263">
              <a:buBlip>
                <a:blip r:embed="rId5"/>
              </a:buBlip>
            </a:pPr>
            <a:endParaRPr lang="en-US" sz="2000" dirty="0" smtClean="0">
              <a:effectLst>
                <a:outerShdw blurRad="38100" dist="38100" dir="2700000" algn="tl">
                  <a:srgbClr val="000000">
                    <a:alpha val="43137"/>
                  </a:srgbClr>
                </a:outerShdw>
              </a:effectLst>
              <a:latin typeface="Helvetica" pitchFamily="2" charset="0"/>
            </a:endParaRPr>
          </a:p>
          <a:p>
            <a:pPr marL="449263" indent="-449263"/>
            <a:endParaRPr lang="en-US" sz="2000" dirty="0" smtClean="0">
              <a:effectLst>
                <a:outerShdw blurRad="38100" dist="38100" dir="2700000" algn="tl">
                  <a:srgbClr val="000000">
                    <a:alpha val="43137"/>
                  </a:srgbClr>
                </a:outerShdw>
              </a:effectLst>
              <a:latin typeface="Helvetica" pitchFamily="2" charset="0"/>
            </a:endParaRPr>
          </a:p>
          <a:p>
            <a:pPr marL="449263" indent="-449263">
              <a:buBlip>
                <a:blip r:embed="rId5"/>
              </a:buBlip>
            </a:pPr>
            <a:r>
              <a:rPr lang="en-US" sz="2000" dirty="0" smtClean="0">
                <a:effectLst>
                  <a:outerShdw blurRad="38100" dist="38100" dir="2700000" algn="tl">
                    <a:srgbClr val="000000">
                      <a:alpha val="43137"/>
                    </a:srgbClr>
                  </a:outerShdw>
                </a:effectLst>
                <a:latin typeface="Helvetica" pitchFamily="2" charset="0"/>
              </a:rPr>
              <a:t>Single cell analysis</a:t>
            </a:r>
          </a:p>
          <a:p>
            <a:pPr marL="449263" indent="-449263">
              <a:buBlip>
                <a:blip r:embed="rId5"/>
              </a:buBlip>
            </a:pPr>
            <a:endParaRPr lang="en-US" sz="2000" dirty="0" smtClean="0">
              <a:effectLst>
                <a:outerShdw blurRad="38100" dist="38100" dir="2700000" algn="tl">
                  <a:srgbClr val="000000">
                    <a:alpha val="43137"/>
                  </a:srgbClr>
                </a:outerShdw>
              </a:effectLst>
              <a:latin typeface="Helvetica" pitchFamily="2" charset="0"/>
            </a:endParaRPr>
          </a:p>
          <a:p>
            <a:pPr marL="906463" lvl="1" indent="-449263">
              <a:buBlip>
                <a:blip r:embed="rId5"/>
              </a:buBlip>
            </a:pPr>
            <a:r>
              <a:rPr lang="en-US" dirty="0" smtClean="0">
                <a:effectLst>
                  <a:outerShdw blurRad="38100" dist="38100" dir="2700000" algn="tl">
                    <a:srgbClr val="000000">
                      <a:alpha val="43137"/>
                    </a:srgbClr>
                  </a:outerShdw>
                </a:effectLst>
                <a:latin typeface="Helvetica" pitchFamily="2" charset="0"/>
              </a:rPr>
              <a:t> Flow </a:t>
            </a:r>
            <a:r>
              <a:rPr lang="en-US" dirty="0" err="1" smtClean="0">
                <a:effectLst>
                  <a:outerShdw blurRad="38100" dist="38100" dir="2700000" algn="tl">
                    <a:srgbClr val="000000">
                      <a:alpha val="43137"/>
                    </a:srgbClr>
                  </a:outerShdw>
                </a:effectLst>
                <a:latin typeface="Helvetica" pitchFamily="2" charset="0"/>
              </a:rPr>
              <a:t>cytometry</a:t>
            </a:r>
            <a:r>
              <a:rPr lang="en-US" dirty="0" smtClean="0">
                <a:effectLst>
                  <a:outerShdw blurRad="38100" dist="38100" dir="2700000" algn="tl">
                    <a:srgbClr val="000000">
                      <a:alpha val="43137"/>
                    </a:srgbClr>
                  </a:outerShdw>
                </a:effectLst>
                <a:latin typeface="Helvetica" pitchFamily="2" charset="0"/>
              </a:rPr>
              <a:t> (FCM)</a:t>
            </a:r>
          </a:p>
          <a:p>
            <a:pPr marL="906463" lvl="1" indent="-449263">
              <a:buBlip>
                <a:blip r:embed="rId5"/>
              </a:buBlip>
            </a:pPr>
            <a:endParaRPr lang="en-US" dirty="0" smtClean="0">
              <a:effectLst>
                <a:outerShdw blurRad="38100" dist="38100" dir="2700000" algn="tl">
                  <a:srgbClr val="000000">
                    <a:alpha val="43137"/>
                  </a:srgbClr>
                </a:outerShdw>
              </a:effectLst>
              <a:latin typeface="Helvetica" pitchFamily="2" charset="0"/>
            </a:endParaRPr>
          </a:p>
          <a:p>
            <a:pPr marL="906463" lvl="1" indent="-449263"/>
            <a:endParaRPr lang="en-US" dirty="0" smtClean="0">
              <a:effectLst>
                <a:outerShdw blurRad="38100" dist="38100" dir="2700000" algn="tl">
                  <a:srgbClr val="000000">
                    <a:alpha val="43137"/>
                  </a:srgbClr>
                </a:outerShdw>
              </a:effectLst>
              <a:latin typeface="Helvetica" pitchFamily="2" charset="0"/>
            </a:endParaRPr>
          </a:p>
          <a:p>
            <a:pPr marL="906463" lvl="1" indent="-449263">
              <a:buBlip>
                <a:blip r:embed="rId5"/>
              </a:buBlip>
            </a:pPr>
            <a:r>
              <a:rPr lang="en-US" dirty="0" smtClean="0">
                <a:effectLst>
                  <a:outerShdw blurRad="38100" dist="38100" dir="2700000" algn="tl">
                    <a:srgbClr val="000000">
                      <a:alpha val="43137"/>
                    </a:srgbClr>
                  </a:outerShdw>
                </a:effectLst>
                <a:latin typeface="Helvetica" pitchFamily="2" charset="0"/>
              </a:rPr>
              <a:t>Transmission Electron Microscopy (TEM)</a:t>
            </a:r>
          </a:p>
          <a:p>
            <a:pPr marL="906463" lvl="1" indent="-449263">
              <a:buBlip>
                <a:blip r:embed="rId5"/>
              </a:buBlip>
            </a:pPr>
            <a:endParaRPr lang="en-US" sz="2000" dirty="0">
              <a:effectLst>
                <a:outerShdw blurRad="38100" dist="38100" dir="2700000" algn="tl">
                  <a:srgbClr val="000000">
                    <a:alpha val="43137"/>
                  </a:srgbClr>
                </a:outerShdw>
              </a:effectLst>
              <a:latin typeface="Helvetica" pitchFamily="2" charset="0"/>
            </a:endParaRPr>
          </a:p>
        </p:txBody>
      </p:sp>
      <p:sp>
        <p:nvSpPr>
          <p:cNvPr id="8" name="7 CuadroTexto"/>
          <p:cNvSpPr txBox="1"/>
          <p:nvPr/>
        </p:nvSpPr>
        <p:spPr>
          <a:xfrm>
            <a:off x="467544" y="1484784"/>
            <a:ext cx="7667625" cy="461665"/>
          </a:xfrm>
          <a:prstGeom prst="rect">
            <a:avLst/>
          </a:prstGeom>
          <a:noFill/>
        </p:spPr>
        <p:txBody>
          <a:bodyPr>
            <a:spAutoFit/>
          </a:bodyPr>
          <a:lstStyle/>
          <a:p>
            <a:pPr algn="ctr">
              <a:defRPr/>
            </a:pPr>
            <a:r>
              <a:rPr lang="es-AR" sz="2400" b="1" dirty="0" smtClean="0">
                <a:solidFill>
                  <a:srgbClr val="0070C0"/>
                </a:solidFill>
                <a:latin typeface="Helvetica" pitchFamily="2" charset="0"/>
              </a:rPr>
              <a:t>Food safety </a:t>
            </a:r>
            <a:r>
              <a:rPr lang="es-AR" sz="2400" b="1" dirty="0" err="1" smtClean="0">
                <a:solidFill>
                  <a:srgbClr val="0070C0"/>
                </a:solidFill>
                <a:latin typeface="Helvetica" pitchFamily="2" charset="0"/>
              </a:rPr>
              <a:t>engineering</a:t>
            </a:r>
            <a:r>
              <a:rPr lang="es-AR" sz="2400" b="1" dirty="0" smtClean="0">
                <a:solidFill>
                  <a:srgbClr val="0070C0"/>
                </a:solidFill>
                <a:latin typeface="Helvetica" pitchFamily="2" charset="0"/>
              </a:rPr>
              <a:t> - </a:t>
            </a:r>
            <a:r>
              <a:rPr lang="es-AR" sz="2400" b="1" dirty="0" err="1" smtClean="0">
                <a:solidFill>
                  <a:srgbClr val="0070C0"/>
                </a:solidFill>
                <a:latin typeface="Helvetica" pitchFamily="2" charset="0"/>
              </a:rPr>
              <a:t>Some</a:t>
            </a:r>
            <a:r>
              <a:rPr lang="es-AR" sz="2400" b="1" dirty="0" smtClean="0">
                <a:solidFill>
                  <a:srgbClr val="0070C0"/>
                </a:solidFill>
                <a:latin typeface="Helvetica" pitchFamily="2" charset="0"/>
              </a:rPr>
              <a:t> </a:t>
            </a:r>
            <a:r>
              <a:rPr lang="es-AR" sz="2400" b="1" dirty="0" err="1" smtClean="0">
                <a:solidFill>
                  <a:srgbClr val="0070C0"/>
                </a:solidFill>
                <a:latin typeface="Helvetica" pitchFamily="2" charset="0"/>
              </a:rPr>
              <a:t>indicators</a:t>
            </a:r>
            <a:r>
              <a:rPr lang="es-AR" sz="2400" b="1" dirty="0" smtClean="0">
                <a:solidFill>
                  <a:srgbClr val="0070C0"/>
                </a:solidFill>
                <a:latin typeface="Helvetica" pitchFamily="2" charset="0"/>
              </a:rPr>
              <a:t>:</a:t>
            </a:r>
            <a:endParaRPr lang="es-AR" sz="2400" b="1" dirty="0">
              <a:solidFill>
                <a:srgbClr val="0070C0"/>
              </a:solidFill>
              <a:latin typeface="Helvetica" pitchFamily="2" charset="0"/>
            </a:endParaRPr>
          </a:p>
        </p:txBody>
      </p:sp>
      <p:sp>
        <p:nvSpPr>
          <p:cNvPr id="11" name="10 Flecha abajo"/>
          <p:cNvSpPr/>
          <p:nvPr/>
        </p:nvSpPr>
        <p:spPr>
          <a:xfrm>
            <a:off x="4067944" y="2204864"/>
            <a:ext cx="792088" cy="14401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mph" presetSubtype="1" nodeType="withEffect">
                                  <p:stCondLst>
                                    <p:cond delay="0"/>
                                  </p:stCondLst>
                                  <p:childTnLst>
                                    <p:set>
                                      <p:cBhvr override="childStyle">
                                        <p:cTn id="6" dur="indefinite"/>
                                        <p:tgtEl>
                                          <p:spTgt spid="10">
                                            <p:txEl>
                                              <p:pRg st="5" end="5"/>
                                            </p:txEl>
                                          </p:spTgt>
                                        </p:tgtEl>
                                        <p:attrNameLst>
                                          <p:attrName>style.fontStyle</p:attrName>
                                        </p:attrNameLst>
                                      </p:cBhvr>
                                      <p:to>
                                        <p:strVal val="normal"/>
                                      </p:to>
                                    </p:set>
                                    <p:set>
                                      <p:cBhvr override="childStyle">
                                        <p:cTn id="7" dur="indefinite"/>
                                        <p:tgtEl>
                                          <p:spTgt spid="10">
                                            <p:txEl>
                                              <p:pRg st="5" end="5"/>
                                            </p:txEl>
                                          </p:spTgt>
                                        </p:tgtEl>
                                        <p:attrNameLst>
                                          <p:attrName>style.fontWeight</p:attrName>
                                        </p:attrNameLst>
                                      </p:cBhvr>
                                      <p:to>
                                        <p:strVal val="bold"/>
                                      </p:to>
                                    </p:set>
                                    <p:set>
                                      <p:cBhvr override="childStyle">
                                        <p:cTn id="8" dur="indefinite"/>
                                        <p:tgtEl>
                                          <p:spTgt spid="10">
                                            <p:txEl>
                                              <p:pRg st="5" end="5"/>
                                            </p:txEl>
                                          </p:spTgt>
                                        </p:tgtEl>
                                        <p:attrNameLst>
                                          <p:attrName>style.textDecorationUnderline</p:attrName>
                                        </p:attrNameLst>
                                      </p:cBhvr>
                                      <p:to>
                                        <p:strVal val="false"/>
                                      </p:to>
                                    </p:set>
                                  </p:childTnLst>
                                  <p:subTnLst>
                                    <p:animClr>
                                      <p:cBhvr override="childStyle">
                                        <p:cTn dur="1" fill="hold" display="0" masterRel="nextClick" afterEffect="1"/>
                                        <p:tgtEl>
                                          <p:spTgt spid="10">
                                            <p:txEl>
                                              <p:pRg st="5" end="5"/>
                                            </p:txEl>
                                          </p:spTgt>
                                        </p:tgtEl>
                                        <p:attrNameLst>
                                          <p:attrName>ppt_c</p:attrName>
                                        </p:attrNameLst>
                                      </p:cBhvr>
                                      <p:to>
                                        <a:schemeClr va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sp>
        <p:nvSpPr>
          <p:cNvPr id="16" name="15 Recortar rectángulo de esquina sencilla"/>
          <p:cNvSpPr/>
          <p:nvPr/>
        </p:nvSpPr>
        <p:spPr>
          <a:xfrm>
            <a:off x="0" y="836712"/>
            <a:ext cx="9144000" cy="5328592"/>
          </a:xfrm>
          <a:prstGeom prst="snip1Rect">
            <a:avLst>
              <a:gd name="adj" fmla="val 255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9" name="Picture 3"/>
          <p:cNvPicPr>
            <a:picLocks noChangeAspect="1" noChangeArrowheads="1"/>
          </p:cNvPicPr>
          <p:nvPr/>
        </p:nvPicPr>
        <p:blipFill>
          <a:blip r:embed="rId4" cstate="print"/>
          <a:srcRect/>
          <a:stretch>
            <a:fillRect/>
          </a:stretch>
        </p:blipFill>
        <p:spPr bwMode="auto">
          <a:xfrm>
            <a:off x="7075046" y="6525344"/>
            <a:ext cx="2068954" cy="332655"/>
          </a:xfrm>
          <a:prstGeom prst="rect">
            <a:avLst/>
          </a:prstGeom>
          <a:noFill/>
          <a:ln w="9525">
            <a:noFill/>
            <a:miter lim="800000"/>
            <a:headEnd/>
            <a:tailEnd/>
          </a:ln>
        </p:spPr>
      </p:pic>
      <p:grpSp>
        <p:nvGrpSpPr>
          <p:cNvPr id="2" name="Group 2"/>
          <p:cNvGrpSpPr>
            <a:grpSpLocks/>
          </p:cNvGrpSpPr>
          <p:nvPr/>
        </p:nvGrpSpPr>
        <p:grpSpPr bwMode="auto">
          <a:xfrm>
            <a:off x="755576" y="1700808"/>
            <a:ext cx="4032344" cy="3744416"/>
            <a:chOff x="1367" y="672"/>
            <a:chExt cx="3001" cy="2589"/>
          </a:xfrm>
          <a:solidFill>
            <a:schemeClr val="bg1"/>
          </a:solidFill>
        </p:grpSpPr>
        <p:pic>
          <p:nvPicPr>
            <p:cNvPr id="7" name="Picture 3" descr="figu4"/>
            <p:cNvPicPr>
              <a:picLocks noChangeAspect="1" noChangeArrowheads="1"/>
            </p:cNvPicPr>
            <p:nvPr/>
          </p:nvPicPr>
          <p:blipFill>
            <a:blip r:embed="rId5" cstate="print"/>
            <a:srcRect/>
            <a:stretch>
              <a:fillRect/>
            </a:stretch>
          </p:blipFill>
          <p:spPr bwMode="auto">
            <a:xfrm>
              <a:off x="1381" y="672"/>
              <a:ext cx="2987" cy="2589"/>
            </a:xfrm>
            <a:prstGeom prst="rect">
              <a:avLst/>
            </a:prstGeom>
            <a:grpFill/>
            <a:ln w="9525">
              <a:noFill/>
              <a:miter lim="800000"/>
              <a:headEnd/>
              <a:tailEnd/>
            </a:ln>
          </p:spPr>
        </p:pic>
        <p:sp>
          <p:nvSpPr>
            <p:cNvPr id="8" name="Text Box 4"/>
            <p:cNvSpPr txBox="1">
              <a:spLocks noChangeArrowheads="1"/>
            </p:cNvSpPr>
            <p:nvPr/>
          </p:nvSpPr>
          <p:spPr bwMode="auto">
            <a:xfrm>
              <a:off x="2740" y="949"/>
              <a:ext cx="723" cy="415"/>
            </a:xfrm>
            <a:prstGeom prst="rect">
              <a:avLst/>
            </a:prstGeom>
            <a:grpFill/>
            <a:ln w="9525">
              <a:noFill/>
              <a:miter lim="800000"/>
              <a:headEnd/>
              <a:tailEnd/>
            </a:ln>
          </p:spPr>
          <p:txBody>
            <a:bodyPr wrap="square">
              <a:spAutoFit/>
            </a:bodyPr>
            <a:lstStyle/>
            <a:p>
              <a:r>
                <a:rPr lang="es-ES" sz="1200" dirty="0" smtClean="0"/>
                <a:t>Red and </a:t>
              </a:r>
              <a:r>
                <a:rPr lang="es-ES" sz="1200" dirty="0" err="1" smtClean="0"/>
                <a:t>orange</a:t>
              </a:r>
              <a:r>
                <a:rPr lang="es-ES" sz="1200" dirty="0" smtClean="0"/>
                <a:t> light </a:t>
              </a:r>
              <a:r>
                <a:rPr lang="es-ES" sz="1200" dirty="0" err="1" smtClean="0"/>
                <a:t>detectors</a:t>
              </a:r>
              <a:endParaRPr lang="es-ES" sz="1200" dirty="0"/>
            </a:p>
          </p:txBody>
        </p:sp>
        <p:sp>
          <p:nvSpPr>
            <p:cNvPr id="9" name="Text Box 5"/>
            <p:cNvSpPr txBox="1">
              <a:spLocks noChangeArrowheads="1"/>
            </p:cNvSpPr>
            <p:nvPr/>
          </p:nvSpPr>
          <p:spPr bwMode="auto">
            <a:xfrm>
              <a:off x="3554" y="1227"/>
              <a:ext cx="570" cy="415"/>
            </a:xfrm>
            <a:prstGeom prst="rect">
              <a:avLst/>
            </a:prstGeom>
            <a:grpFill/>
            <a:ln w="9525">
              <a:noFill/>
              <a:miter lim="800000"/>
              <a:headEnd/>
              <a:tailEnd/>
            </a:ln>
          </p:spPr>
          <p:txBody>
            <a:bodyPr wrap="square">
              <a:spAutoFit/>
            </a:bodyPr>
            <a:lstStyle/>
            <a:p>
              <a:r>
                <a:rPr lang="es-ES" sz="1200" dirty="0" smtClean="0"/>
                <a:t>Green light detector</a:t>
              </a:r>
              <a:endParaRPr lang="es-ES" sz="1200" dirty="0"/>
            </a:p>
          </p:txBody>
        </p:sp>
        <p:sp>
          <p:nvSpPr>
            <p:cNvPr id="10" name="Text Box 6"/>
            <p:cNvSpPr txBox="1">
              <a:spLocks noChangeArrowheads="1"/>
            </p:cNvSpPr>
            <p:nvPr/>
          </p:nvSpPr>
          <p:spPr bwMode="auto">
            <a:xfrm>
              <a:off x="1367" y="1042"/>
              <a:ext cx="610" cy="534"/>
            </a:xfrm>
            <a:prstGeom prst="rect">
              <a:avLst/>
            </a:prstGeom>
            <a:grpFill/>
            <a:ln w="9525">
              <a:noFill/>
              <a:miter lim="800000"/>
              <a:headEnd/>
              <a:tailEnd/>
            </a:ln>
          </p:spPr>
          <p:txBody>
            <a:bodyPr wrap="square">
              <a:spAutoFit/>
            </a:bodyPr>
            <a:lstStyle/>
            <a:p>
              <a:r>
                <a:rPr lang="es-ES" sz="1200" dirty="0" smtClean="0"/>
                <a:t>90° </a:t>
              </a:r>
              <a:r>
                <a:rPr lang="es-ES" sz="1200" dirty="0" err="1" smtClean="0"/>
                <a:t>reflected</a:t>
              </a:r>
              <a:r>
                <a:rPr lang="es-ES" sz="1200" dirty="0" smtClean="0"/>
                <a:t> light detector</a:t>
              </a:r>
              <a:endParaRPr lang="es-ES" sz="1600" dirty="0"/>
            </a:p>
          </p:txBody>
        </p:sp>
        <p:sp>
          <p:nvSpPr>
            <p:cNvPr id="11" name="Text Box 7"/>
            <p:cNvSpPr txBox="1">
              <a:spLocks noChangeArrowheads="1"/>
            </p:cNvSpPr>
            <p:nvPr/>
          </p:nvSpPr>
          <p:spPr bwMode="auto">
            <a:xfrm>
              <a:off x="1418" y="1967"/>
              <a:ext cx="610" cy="415"/>
            </a:xfrm>
            <a:prstGeom prst="rect">
              <a:avLst/>
            </a:prstGeom>
            <a:grpFill/>
            <a:ln w="9525">
              <a:noFill/>
              <a:miter lim="800000"/>
              <a:headEnd/>
              <a:tailEnd/>
            </a:ln>
          </p:spPr>
          <p:txBody>
            <a:bodyPr wrap="square">
              <a:spAutoFit/>
            </a:bodyPr>
            <a:lstStyle/>
            <a:p>
              <a:r>
                <a:rPr lang="es-ES" sz="1200" dirty="0" err="1" smtClean="0"/>
                <a:t>Incident</a:t>
              </a:r>
              <a:r>
                <a:rPr lang="es-ES" sz="1200" dirty="0" smtClean="0"/>
                <a:t> light detector</a:t>
              </a:r>
              <a:endParaRPr lang="es-ES" sz="1200" dirty="0"/>
            </a:p>
          </p:txBody>
        </p:sp>
        <p:sp>
          <p:nvSpPr>
            <p:cNvPr id="12" name="Text Box 8"/>
            <p:cNvSpPr txBox="1">
              <a:spLocks noChangeArrowheads="1"/>
            </p:cNvSpPr>
            <p:nvPr/>
          </p:nvSpPr>
          <p:spPr bwMode="auto">
            <a:xfrm>
              <a:off x="2653" y="3012"/>
              <a:ext cx="1046" cy="178"/>
            </a:xfrm>
            <a:prstGeom prst="rect">
              <a:avLst/>
            </a:prstGeom>
            <a:solidFill>
              <a:schemeClr val="bg1"/>
            </a:solidFill>
            <a:ln w="9525">
              <a:noFill/>
              <a:miter lim="800000"/>
              <a:headEnd/>
              <a:tailEnd/>
            </a:ln>
          </p:spPr>
          <p:txBody>
            <a:bodyPr wrap="square">
              <a:spAutoFit/>
            </a:bodyPr>
            <a:lstStyle/>
            <a:p>
              <a:pPr algn="r"/>
              <a:r>
                <a:rPr lang="es-ES" sz="1200" dirty="0" smtClean="0"/>
                <a:t>Laser light </a:t>
              </a:r>
              <a:r>
                <a:rPr lang="es-ES" sz="1200" dirty="0" err="1" smtClean="0"/>
                <a:t>power</a:t>
              </a:r>
              <a:endParaRPr lang="es-ES" sz="1200" dirty="0"/>
            </a:p>
          </p:txBody>
        </p:sp>
        <p:sp>
          <p:nvSpPr>
            <p:cNvPr id="13" name="Text Box 9"/>
            <p:cNvSpPr txBox="1">
              <a:spLocks noChangeArrowheads="1"/>
            </p:cNvSpPr>
            <p:nvPr/>
          </p:nvSpPr>
          <p:spPr bwMode="auto">
            <a:xfrm>
              <a:off x="3300" y="2105"/>
              <a:ext cx="1017" cy="415"/>
            </a:xfrm>
            <a:prstGeom prst="rect">
              <a:avLst/>
            </a:prstGeom>
            <a:grpFill/>
            <a:ln w="9525">
              <a:noFill/>
              <a:miter lim="800000"/>
              <a:headEnd/>
              <a:tailEnd/>
            </a:ln>
          </p:spPr>
          <p:txBody>
            <a:bodyPr wrap="square">
              <a:spAutoFit/>
            </a:bodyPr>
            <a:lstStyle/>
            <a:p>
              <a:r>
                <a:rPr lang="es-ES" sz="1200" dirty="0" smtClean="0"/>
                <a:t>Light </a:t>
              </a:r>
              <a:r>
                <a:rPr lang="es-ES" sz="1200" dirty="0" err="1" smtClean="0"/>
                <a:t>reflectoring</a:t>
              </a:r>
              <a:r>
                <a:rPr lang="es-ES" sz="1200" dirty="0" smtClean="0"/>
                <a:t> </a:t>
              </a:r>
              <a:r>
                <a:rPr lang="es-ES" sz="1200" dirty="0" err="1" smtClean="0"/>
                <a:t>mirrors</a:t>
              </a:r>
              <a:r>
                <a:rPr lang="es-ES" sz="1200" dirty="0" smtClean="0"/>
                <a:t> at </a:t>
              </a:r>
              <a:r>
                <a:rPr lang="es-ES" sz="1200" dirty="0" err="1" smtClean="0"/>
                <a:t>preset</a:t>
              </a:r>
              <a:r>
                <a:rPr lang="es-ES" sz="1200" dirty="0" smtClean="0"/>
                <a:t> </a:t>
              </a:r>
              <a:r>
                <a:rPr lang="es-ES" sz="1200" dirty="0" err="1" smtClean="0"/>
                <a:t>wavelengths</a:t>
              </a:r>
              <a:endParaRPr lang="es-ES" sz="1200" dirty="0"/>
            </a:p>
          </p:txBody>
        </p:sp>
      </p:grpSp>
      <p:sp>
        <p:nvSpPr>
          <p:cNvPr id="14" name="Text Box 10"/>
          <p:cNvSpPr txBox="1">
            <a:spLocks noChangeArrowheads="1"/>
          </p:cNvSpPr>
          <p:nvPr/>
        </p:nvSpPr>
        <p:spPr bwMode="auto">
          <a:xfrm>
            <a:off x="0" y="404664"/>
            <a:ext cx="8786813" cy="461665"/>
          </a:xfrm>
          <a:prstGeom prst="rect">
            <a:avLst/>
          </a:prstGeom>
          <a:noFill/>
          <a:ln w="9525">
            <a:noFill/>
            <a:miter lim="800000"/>
            <a:headEnd/>
            <a:tailEnd/>
          </a:ln>
        </p:spPr>
        <p:txBody>
          <a:bodyPr>
            <a:spAutoFit/>
          </a:bodyPr>
          <a:lstStyle/>
          <a:p>
            <a:pPr>
              <a:defRPr/>
            </a:pPr>
            <a:r>
              <a:rPr lang="es-AR" sz="2400" b="1" dirty="0" err="1" smtClean="0">
                <a:solidFill>
                  <a:schemeClr val="bg1">
                    <a:lumMod val="95000"/>
                  </a:schemeClr>
                </a:solidFill>
                <a:latin typeface="Arial" charset="0"/>
                <a:cs typeface="Arial" charset="0"/>
              </a:rPr>
              <a:t>Flow</a:t>
            </a:r>
            <a:r>
              <a:rPr lang="es-AR" sz="2400" b="1" dirty="0" smtClean="0">
                <a:solidFill>
                  <a:schemeClr val="bg1">
                    <a:lumMod val="95000"/>
                  </a:schemeClr>
                </a:solidFill>
                <a:latin typeface="Arial" charset="0"/>
                <a:cs typeface="Arial" charset="0"/>
              </a:rPr>
              <a:t> </a:t>
            </a:r>
            <a:r>
              <a:rPr lang="es-AR" sz="2400" b="1" dirty="0" err="1" smtClean="0">
                <a:solidFill>
                  <a:schemeClr val="bg1">
                    <a:lumMod val="95000"/>
                  </a:schemeClr>
                </a:solidFill>
                <a:latin typeface="Arial" charset="0"/>
                <a:cs typeface="Arial" charset="0"/>
              </a:rPr>
              <a:t>cytometry</a:t>
            </a:r>
            <a:r>
              <a:rPr lang="es-AR" sz="2400" b="1" dirty="0" smtClean="0">
                <a:solidFill>
                  <a:schemeClr val="bg1">
                    <a:lumMod val="95000"/>
                  </a:schemeClr>
                </a:solidFill>
                <a:latin typeface="Arial" charset="0"/>
                <a:cs typeface="Arial" charset="0"/>
              </a:rPr>
              <a:t>: </a:t>
            </a:r>
            <a:r>
              <a:rPr lang="es-AR" sz="2400" b="1" dirty="0" err="1" smtClean="0">
                <a:solidFill>
                  <a:schemeClr val="bg1">
                    <a:lumMod val="95000"/>
                  </a:schemeClr>
                </a:solidFill>
                <a:latin typeface="Arial" charset="0"/>
                <a:cs typeface="Arial" charset="0"/>
              </a:rPr>
              <a:t>fundamentals</a:t>
            </a:r>
            <a:r>
              <a:rPr lang="es-AR" sz="2400" b="1" dirty="0" smtClean="0">
                <a:solidFill>
                  <a:schemeClr val="bg1">
                    <a:lumMod val="95000"/>
                  </a:schemeClr>
                </a:solidFill>
                <a:latin typeface="Arial" charset="0"/>
                <a:cs typeface="Arial" charset="0"/>
              </a:rPr>
              <a:t> &amp; </a:t>
            </a:r>
            <a:r>
              <a:rPr lang="es-AR" sz="2400" b="1" dirty="0" err="1" smtClean="0">
                <a:solidFill>
                  <a:schemeClr val="bg1">
                    <a:lumMod val="95000"/>
                  </a:schemeClr>
                </a:solidFill>
                <a:latin typeface="Arial" charset="0"/>
                <a:cs typeface="Arial" charset="0"/>
              </a:rPr>
              <a:t>procedure</a:t>
            </a:r>
            <a:endParaRPr lang="es-ES" sz="2400" b="1" dirty="0">
              <a:solidFill>
                <a:schemeClr val="bg1">
                  <a:lumMod val="95000"/>
                </a:schemeClr>
              </a:solidFill>
              <a:latin typeface="Arial" charset="0"/>
              <a:cs typeface="Arial" charset="0"/>
            </a:endParaRPr>
          </a:p>
        </p:txBody>
      </p:sp>
      <p:grpSp>
        <p:nvGrpSpPr>
          <p:cNvPr id="19" name="18 Grupo"/>
          <p:cNvGrpSpPr/>
          <p:nvPr/>
        </p:nvGrpSpPr>
        <p:grpSpPr>
          <a:xfrm>
            <a:off x="5076056" y="1484784"/>
            <a:ext cx="3243089" cy="3293209"/>
            <a:chOff x="5076056" y="1484784"/>
            <a:chExt cx="3243089" cy="3293209"/>
          </a:xfrm>
        </p:grpSpPr>
        <p:sp>
          <p:nvSpPr>
            <p:cNvPr id="15" name="Text Box 11"/>
            <p:cNvSpPr txBox="1">
              <a:spLocks noChangeArrowheads="1"/>
            </p:cNvSpPr>
            <p:nvPr/>
          </p:nvSpPr>
          <p:spPr bwMode="auto">
            <a:xfrm>
              <a:off x="5076056" y="1484784"/>
              <a:ext cx="3243089" cy="3293209"/>
            </a:xfrm>
            <a:prstGeom prst="rect">
              <a:avLst/>
            </a:prstGeom>
            <a:solidFill>
              <a:schemeClr val="bg1"/>
            </a:solidFill>
            <a:ln w="9525">
              <a:noFill/>
              <a:miter lim="800000"/>
              <a:headEnd/>
              <a:tailEnd/>
            </a:ln>
          </p:spPr>
          <p:txBody>
            <a:bodyPr wrap="square">
              <a:spAutoFit/>
            </a:bodyPr>
            <a:lstStyle/>
            <a:p>
              <a:pPr marL="179388" indent="-179388">
                <a:buClr>
                  <a:srgbClr val="002060"/>
                </a:buClr>
                <a:buFont typeface="Wingdings" pitchFamily="2" charset="2"/>
                <a:buChar char="§"/>
              </a:pPr>
              <a:endParaRPr lang="es-AR" sz="1600" dirty="0" smtClean="0"/>
            </a:p>
            <a:p>
              <a:pPr marL="179388" indent="-179388" algn="ctr">
                <a:buClr>
                  <a:srgbClr val="002060"/>
                </a:buClr>
              </a:pPr>
              <a:r>
                <a:rPr lang="es-AR" sz="1600" dirty="0" smtClean="0"/>
                <a:t> </a:t>
              </a:r>
              <a:r>
                <a:rPr lang="es-AR" sz="1600" dirty="0" err="1" smtClean="0"/>
                <a:t>Through</a:t>
              </a:r>
              <a:r>
                <a:rPr lang="es-AR" sz="1600" dirty="0" smtClean="0"/>
                <a:t> </a:t>
              </a:r>
              <a:r>
                <a:rPr lang="es-AR" sz="1600" b="1" dirty="0" smtClean="0"/>
                <a:t>light </a:t>
              </a:r>
              <a:r>
                <a:rPr lang="es-AR" sz="1600" b="1" dirty="0" err="1" smtClean="0"/>
                <a:t>deviation</a:t>
              </a:r>
              <a:r>
                <a:rPr lang="es-AR" sz="1600" b="1" dirty="0" smtClean="0"/>
                <a:t> </a:t>
              </a:r>
              <a:r>
                <a:rPr lang="es-AR" sz="1600" dirty="0" err="1" smtClean="0"/>
                <a:t>to</a:t>
              </a:r>
              <a:r>
                <a:rPr lang="es-AR" sz="1600" dirty="0" smtClean="0"/>
                <a:t> </a:t>
              </a:r>
              <a:r>
                <a:rPr lang="es-AR" sz="1600" dirty="0" err="1" smtClean="0"/>
                <a:t>different</a:t>
              </a:r>
              <a:r>
                <a:rPr lang="es-AR" sz="1600" dirty="0" smtClean="0"/>
                <a:t> </a:t>
              </a:r>
              <a:r>
                <a:rPr lang="es-AR" sz="1600" dirty="0" err="1" smtClean="0"/>
                <a:t>angles</a:t>
              </a:r>
              <a:r>
                <a:rPr lang="es-AR" sz="1600" dirty="0" smtClean="0"/>
                <a:t> and, </a:t>
              </a:r>
              <a:r>
                <a:rPr lang="es-AR" sz="1600" dirty="0" err="1" smtClean="0"/>
                <a:t>the</a:t>
              </a:r>
              <a:r>
                <a:rPr lang="es-AR" sz="1600" dirty="0" smtClean="0"/>
                <a:t> </a:t>
              </a:r>
              <a:r>
                <a:rPr lang="es-AR" sz="1600" b="1" dirty="0" err="1" smtClean="0"/>
                <a:t>fluorescence</a:t>
              </a:r>
              <a:r>
                <a:rPr lang="es-AR" sz="1600" b="1" dirty="0" smtClean="0"/>
                <a:t> </a:t>
              </a:r>
              <a:r>
                <a:rPr lang="es-AR" sz="1600" b="1" dirty="0" err="1" smtClean="0"/>
                <a:t>signals</a:t>
              </a:r>
              <a:endParaRPr lang="es-AR" sz="1600" b="1" dirty="0" smtClean="0"/>
            </a:p>
            <a:p>
              <a:pPr marL="179388" indent="-179388">
                <a:buClr>
                  <a:srgbClr val="002060"/>
                </a:buClr>
                <a:buFont typeface="Wingdings" pitchFamily="2" charset="2"/>
                <a:buChar char="§"/>
              </a:pPr>
              <a:endParaRPr lang="es-AR" sz="1600" b="1" dirty="0" smtClean="0"/>
            </a:p>
            <a:p>
              <a:pPr marL="179388" indent="-179388" algn="ctr">
                <a:buClr>
                  <a:srgbClr val="002060"/>
                </a:buClr>
              </a:pPr>
              <a:r>
                <a:rPr lang="es-AR" sz="1600" b="1" dirty="0" err="1" smtClean="0"/>
                <a:t>Cell</a:t>
              </a:r>
              <a:r>
                <a:rPr lang="es-AR" sz="1600" b="1" dirty="0" smtClean="0"/>
                <a:t> </a:t>
              </a:r>
              <a:r>
                <a:rPr lang="es-AR" sz="1600" b="1" dirty="0" err="1" smtClean="0"/>
                <a:t>parameter</a:t>
              </a:r>
              <a:r>
                <a:rPr lang="es-AR" sz="1600" b="1" dirty="0" smtClean="0"/>
                <a:t> </a:t>
              </a:r>
              <a:r>
                <a:rPr lang="es-AR" sz="1600" b="1" dirty="0" err="1" smtClean="0"/>
                <a:t>information</a:t>
              </a:r>
              <a:r>
                <a:rPr lang="es-AR" sz="1600" b="1" dirty="0" smtClean="0"/>
                <a:t> at single </a:t>
              </a:r>
              <a:r>
                <a:rPr lang="es-AR" sz="1600" b="1" dirty="0" err="1" smtClean="0"/>
                <a:t>cell</a:t>
              </a:r>
              <a:r>
                <a:rPr lang="es-AR" sz="1600" b="1" dirty="0" smtClean="0"/>
                <a:t> </a:t>
              </a:r>
              <a:r>
                <a:rPr lang="es-AR" sz="1600" b="1" dirty="0" err="1" smtClean="0"/>
                <a:t>level</a:t>
              </a:r>
              <a:r>
                <a:rPr lang="es-AR" sz="1600" b="1" dirty="0" smtClean="0"/>
                <a:t> </a:t>
              </a:r>
            </a:p>
            <a:p>
              <a:pPr marL="179388" indent="-179388" algn="ctr">
                <a:buClr>
                  <a:srgbClr val="002060"/>
                </a:buClr>
              </a:pPr>
              <a:r>
                <a:rPr lang="es-AR" sz="1600" dirty="0" smtClean="0"/>
                <a:t>(</a:t>
              </a:r>
              <a:r>
                <a:rPr lang="es-AR" sz="1600" dirty="0" err="1" smtClean="0"/>
                <a:t>size</a:t>
              </a:r>
              <a:r>
                <a:rPr lang="es-AR" sz="1600" dirty="0" smtClean="0"/>
                <a:t>, </a:t>
              </a:r>
              <a:r>
                <a:rPr lang="es-AR" sz="1600" dirty="0" err="1" smtClean="0"/>
                <a:t>surface</a:t>
              </a:r>
              <a:r>
                <a:rPr lang="es-AR" sz="1600" dirty="0" smtClean="0"/>
                <a:t> </a:t>
              </a:r>
              <a:r>
                <a:rPr lang="es-AR" sz="1600" dirty="0" err="1" smtClean="0"/>
                <a:t>granularity</a:t>
              </a:r>
              <a:r>
                <a:rPr lang="es-AR" sz="1600" dirty="0" smtClean="0"/>
                <a:t>, </a:t>
              </a:r>
              <a:r>
                <a:rPr lang="es-AR" sz="1600" dirty="0" err="1" smtClean="0"/>
                <a:t>physiological</a:t>
              </a:r>
              <a:r>
                <a:rPr lang="es-AR" sz="1600" dirty="0" smtClean="0"/>
                <a:t> status)</a:t>
              </a:r>
              <a:endParaRPr lang="es-AR" sz="1600" b="1" dirty="0" smtClean="0"/>
            </a:p>
            <a:p>
              <a:pPr marL="179388" indent="-179388">
                <a:buClr>
                  <a:srgbClr val="002060"/>
                </a:buClr>
              </a:pPr>
              <a:endParaRPr lang="es-AR" sz="1600" b="1" dirty="0" smtClean="0"/>
            </a:p>
            <a:p>
              <a:pPr marL="179388" indent="-179388">
                <a:buClr>
                  <a:srgbClr val="002060"/>
                </a:buClr>
              </a:pPr>
              <a:endParaRPr lang="es-AR" sz="1600" dirty="0" smtClean="0"/>
            </a:p>
            <a:p>
              <a:pPr marL="179388" indent="-179388">
                <a:buClr>
                  <a:srgbClr val="002060"/>
                </a:buClr>
                <a:buFont typeface="Wingdings" pitchFamily="2" charset="2"/>
                <a:buChar char="§"/>
              </a:pPr>
              <a:endParaRPr lang="es-AR" sz="1600" dirty="0" smtClean="0"/>
            </a:p>
            <a:p>
              <a:pPr marL="179388" indent="-179388">
                <a:buClr>
                  <a:srgbClr val="002060"/>
                </a:buClr>
                <a:buFont typeface="Wingdings" pitchFamily="2" charset="2"/>
                <a:buChar char="§"/>
              </a:pPr>
              <a:endParaRPr lang="es-ES" sz="1600" dirty="0"/>
            </a:p>
          </p:txBody>
        </p:sp>
        <p:sp>
          <p:nvSpPr>
            <p:cNvPr id="17" name="16 Flecha abajo"/>
            <p:cNvSpPr/>
            <p:nvPr/>
          </p:nvSpPr>
          <p:spPr>
            <a:xfrm>
              <a:off x="6660232" y="2564904"/>
              <a:ext cx="360040" cy="14401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sp>
        <p:nvSpPr>
          <p:cNvPr id="45" name="44 Recortar rectángulo de esquina sencilla"/>
          <p:cNvSpPr/>
          <p:nvPr/>
        </p:nvSpPr>
        <p:spPr>
          <a:xfrm>
            <a:off x="0" y="764704"/>
            <a:ext cx="9144000" cy="5760640"/>
          </a:xfrm>
          <a:prstGeom prst="snip1Rect">
            <a:avLst>
              <a:gd name="adj" fmla="val 255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9" name="Picture 3"/>
          <p:cNvPicPr>
            <a:picLocks noChangeAspect="1" noChangeArrowheads="1"/>
          </p:cNvPicPr>
          <p:nvPr/>
        </p:nvPicPr>
        <p:blipFill>
          <a:blip r:embed="rId4" cstate="print"/>
          <a:srcRect/>
          <a:stretch>
            <a:fillRect/>
          </a:stretch>
        </p:blipFill>
        <p:spPr bwMode="auto">
          <a:xfrm>
            <a:off x="7075046" y="6525344"/>
            <a:ext cx="2068954" cy="332655"/>
          </a:xfrm>
          <a:prstGeom prst="rect">
            <a:avLst/>
          </a:prstGeom>
          <a:noFill/>
          <a:ln w="9525">
            <a:noFill/>
            <a:miter lim="800000"/>
            <a:headEnd/>
            <a:tailEnd/>
          </a:ln>
        </p:spPr>
      </p:pic>
      <p:sp>
        <p:nvSpPr>
          <p:cNvPr id="3083"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3084" name="Rectangle 12"/>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AR"/>
          </a:p>
        </p:txBody>
      </p:sp>
      <p:sp>
        <p:nvSpPr>
          <p:cNvPr id="3085" name="Rectangle 13"/>
          <p:cNvSpPr>
            <a:spLocks noChangeArrowheads="1"/>
          </p:cNvSpPr>
          <p:nvPr/>
        </p:nvSpPr>
        <p:spPr bwMode="auto">
          <a:xfrm>
            <a:off x="0" y="26193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t>
            </a:r>
          </a:p>
        </p:txBody>
      </p:sp>
      <p:sp>
        <p:nvSpPr>
          <p:cNvPr id="3086" name="Rectangle 14"/>
          <p:cNvSpPr>
            <a:spLocks noChangeArrowheads="1"/>
          </p:cNvSpPr>
          <p:nvPr/>
        </p:nvSpPr>
        <p:spPr bwMode="auto">
          <a:xfrm>
            <a:off x="0" y="47815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t>
            </a:r>
          </a:p>
        </p:txBody>
      </p:sp>
      <p:sp>
        <p:nvSpPr>
          <p:cNvPr id="3087" name="Rectangle 15"/>
          <p:cNvSpPr>
            <a:spLocks noChangeArrowheads="1"/>
          </p:cNvSpPr>
          <p:nvPr/>
        </p:nvSpPr>
        <p:spPr bwMode="auto">
          <a:xfrm>
            <a:off x="0" y="69437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3088" name="Rectangle 16"/>
          <p:cNvSpPr>
            <a:spLocks noChangeArrowheads="1"/>
          </p:cNvSpPr>
          <p:nvPr/>
        </p:nvSpPr>
        <p:spPr bwMode="auto">
          <a:xfrm>
            <a:off x="0" y="69437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AR"/>
          </a:p>
        </p:txBody>
      </p:sp>
      <p:sp>
        <p:nvSpPr>
          <p:cNvPr id="3089" name="Rectangle 17"/>
          <p:cNvSpPr>
            <a:spLocks noChangeArrowheads="1"/>
          </p:cNvSpPr>
          <p:nvPr/>
        </p:nvSpPr>
        <p:spPr bwMode="auto">
          <a:xfrm>
            <a:off x="0" y="91059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t>
            </a:r>
          </a:p>
        </p:txBody>
      </p:sp>
      <p:sp>
        <p:nvSpPr>
          <p:cNvPr id="3090" name="Rectangle 18"/>
          <p:cNvSpPr>
            <a:spLocks noChangeArrowheads="1"/>
          </p:cNvSpPr>
          <p:nvPr/>
        </p:nvSpPr>
        <p:spPr bwMode="auto">
          <a:xfrm>
            <a:off x="0" y="112680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27" name="26 CuadroTexto"/>
          <p:cNvSpPr txBox="1"/>
          <p:nvPr/>
        </p:nvSpPr>
        <p:spPr>
          <a:xfrm>
            <a:off x="0" y="476672"/>
            <a:ext cx="7884368" cy="861774"/>
          </a:xfrm>
          <a:prstGeom prst="rect">
            <a:avLst/>
          </a:prstGeom>
          <a:noFill/>
        </p:spPr>
        <p:txBody>
          <a:bodyPr wrap="square" rtlCol="0">
            <a:spAutoFit/>
          </a:bodyPr>
          <a:lstStyle/>
          <a:p>
            <a:pPr>
              <a:tabLst>
                <a:tab pos="4572000" algn="l"/>
              </a:tabLst>
            </a:pPr>
            <a:r>
              <a:rPr lang="en-US" b="1" dirty="0" smtClean="0">
                <a:solidFill>
                  <a:schemeClr val="bg1"/>
                </a:solidFill>
                <a:latin typeface="Helvetica" pitchFamily="2" charset="0"/>
                <a:ea typeface="Times New Roman" pitchFamily="18" charset="0"/>
                <a:cs typeface="Times New Roman" pitchFamily="18" charset="0"/>
              </a:rPr>
              <a:t>FLOW CYTOMETRY: </a:t>
            </a:r>
          </a:p>
          <a:p>
            <a:pPr>
              <a:tabLst>
                <a:tab pos="4572000" algn="l"/>
              </a:tabLst>
            </a:pPr>
            <a:r>
              <a:rPr lang="en-US" sz="1600" dirty="0" smtClean="0">
                <a:latin typeface="Helvetica" pitchFamily="2" charset="0"/>
                <a:ea typeface="Times New Roman" pitchFamily="18" charset="0"/>
                <a:cs typeface="Times New Roman" pitchFamily="18" charset="0"/>
              </a:rPr>
              <a:t>Dot plots representing forward scatter light (FSC) versus side scatter light (SSC) of </a:t>
            </a:r>
            <a:r>
              <a:rPr lang="en-US" sz="1600" i="1" dirty="0" smtClean="0">
                <a:latin typeface="Helvetica" pitchFamily="2" charset="0"/>
                <a:ea typeface="Times New Roman" pitchFamily="18" charset="0"/>
                <a:cs typeface="Times New Roman" pitchFamily="18" charset="0"/>
              </a:rPr>
              <a:t>S. </a:t>
            </a:r>
            <a:r>
              <a:rPr lang="en-US" sz="1600" i="1" dirty="0" err="1" smtClean="0">
                <a:latin typeface="Helvetica" pitchFamily="2" charset="0"/>
                <a:ea typeface="Times New Roman" pitchFamily="18" charset="0"/>
                <a:cs typeface="Times New Roman" pitchFamily="18" charset="0"/>
              </a:rPr>
              <a:t>cerevisiae</a:t>
            </a:r>
            <a:r>
              <a:rPr lang="en-US" sz="1600" dirty="0" smtClean="0">
                <a:latin typeface="Helvetica" pitchFamily="2" charset="0"/>
                <a:ea typeface="Times New Roman" pitchFamily="18" charset="0"/>
                <a:cs typeface="Times New Roman" pitchFamily="18" charset="0"/>
              </a:rPr>
              <a:t> cells  in NAJ submitted to different treatments/MT</a:t>
            </a:r>
            <a:endParaRPr lang="es-AR" sz="1600" dirty="0">
              <a:latin typeface="Helvetica" pitchFamily="2" charset="0"/>
            </a:endParaRPr>
          </a:p>
        </p:txBody>
      </p:sp>
      <p:grpSp>
        <p:nvGrpSpPr>
          <p:cNvPr id="56" name="55 Grupo"/>
          <p:cNvGrpSpPr/>
          <p:nvPr/>
        </p:nvGrpSpPr>
        <p:grpSpPr>
          <a:xfrm>
            <a:off x="0" y="1700808"/>
            <a:ext cx="8964488" cy="2637875"/>
            <a:chOff x="179512" y="2564904"/>
            <a:chExt cx="8964488" cy="2637875"/>
          </a:xfrm>
        </p:grpSpPr>
        <p:sp>
          <p:nvSpPr>
            <p:cNvPr id="28" name="27 CuadroTexto"/>
            <p:cNvSpPr txBox="1"/>
            <p:nvPr/>
          </p:nvSpPr>
          <p:spPr>
            <a:xfrm>
              <a:off x="251520" y="4941168"/>
              <a:ext cx="1872208" cy="261610"/>
            </a:xfrm>
            <a:prstGeom prst="rect">
              <a:avLst/>
            </a:prstGeom>
            <a:noFill/>
          </p:spPr>
          <p:txBody>
            <a:bodyPr wrap="square" rtlCol="0">
              <a:spAutoFit/>
            </a:bodyPr>
            <a:lstStyle/>
            <a:p>
              <a:pPr algn="r"/>
              <a:r>
                <a:rPr lang="es-AR" sz="1100" b="1" dirty="0" err="1" smtClean="0">
                  <a:effectLst>
                    <a:outerShdw blurRad="38100" dist="38100" dir="2700000" algn="tl">
                      <a:srgbClr val="000000">
                        <a:alpha val="43137"/>
                      </a:srgbClr>
                    </a:outerShdw>
                  </a:effectLst>
                  <a:latin typeface="Helvetica" pitchFamily="2" charset="0"/>
                </a:rPr>
                <a:t>Untreated</a:t>
              </a:r>
              <a:r>
                <a:rPr lang="es-AR" sz="1100" b="1" dirty="0" smtClean="0">
                  <a:effectLst>
                    <a:outerShdw blurRad="38100" dist="38100" dir="2700000" algn="tl">
                      <a:srgbClr val="000000">
                        <a:alpha val="43137"/>
                      </a:srgbClr>
                    </a:outerShdw>
                  </a:effectLst>
                  <a:latin typeface="Helvetica" pitchFamily="2" charset="0"/>
                </a:rPr>
                <a:t> </a:t>
              </a:r>
              <a:r>
                <a:rPr lang="es-AR" sz="1100" b="1" dirty="0" err="1" smtClean="0">
                  <a:effectLst>
                    <a:outerShdw blurRad="38100" dist="38100" dir="2700000" algn="tl">
                      <a:srgbClr val="000000">
                        <a:alpha val="43137"/>
                      </a:srgbClr>
                    </a:outerShdw>
                  </a:effectLst>
                  <a:latin typeface="Helvetica" pitchFamily="2" charset="0"/>
                </a:rPr>
                <a:t>cells</a:t>
              </a:r>
              <a:endParaRPr lang="es-AR" sz="1100" b="1" dirty="0">
                <a:effectLst>
                  <a:outerShdw blurRad="38100" dist="38100" dir="2700000" algn="tl">
                    <a:srgbClr val="000000">
                      <a:alpha val="43137"/>
                    </a:srgbClr>
                  </a:outerShdw>
                </a:effectLst>
                <a:latin typeface="Helvetica" pitchFamily="2" charset="0"/>
              </a:endParaRPr>
            </a:p>
          </p:txBody>
        </p:sp>
        <p:sp>
          <p:nvSpPr>
            <p:cNvPr id="43" name="42 CuadroTexto"/>
            <p:cNvSpPr txBox="1"/>
            <p:nvPr/>
          </p:nvSpPr>
          <p:spPr>
            <a:xfrm>
              <a:off x="7308304" y="4869160"/>
              <a:ext cx="1337952" cy="261610"/>
            </a:xfrm>
            <a:prstGeom prst="rect">
              <a:avLst/>
            </a:prstGeom>
            <a:noFill/>
          </p:spPr>
          <p:txBody>
            <a:bodyPr wrap="square" rtlCol="0">
              <a:spAutoFit/>
            </a:bodyPr>
            <a:lstStyle/>
            <a:p>
              <a:r>
                <a:rPr lang="es-AR" sz="1100" b="1" dirty="0" smtClean="0">
                  <a:effectLst>
                    <a:outerShdw blurRad="38100" dist="38100" dir="2700000" algn="tl">
                      <a:srgbClr val="000000">
                        <a:alpha val="43137"/>
                      </a:srgbClr>
                    </a:outerShdw>
                  </a:effectLst>
                  <a:latin typeface="Helvetica" pitchFamily="2" charset="0"/>
                </a:rPr>
                <a:t>10 US+PL</a:t>
              </a:r>
              <a:endParaRPr lang="es-AR" sz="1100" b="1" dirty="0">
                <a:effectLst>
                  <a:outerShdw blurRad="38100" dist="38100" dir="2700000" algn="tl">
                    <a:srgbClr val="000000">
                      <a:alpha val="43137"/>
                    </a:srgbClr>
                  </a:outerShdw>
                </a:effectLst>
                <a:latin typeface="Helvetica" pitchFamily="2" charset="0"/>
              </a:endParaRPr>
            </a:p>
          </p:txBody>
        </p:sp>
        <p:sp>
          <p:nvSpPr>
            <p:cNvPr id="31" name="30 CuadroTexto"/>
            <p:cNvSpPr txBox="1"/>
            <p:nvPr/>
          </p:nvSpPr>
          <p:spPr>
            <a:xfrm>
              <a:off x="3059832" y="4941168"/>
              <a:ext cx="759445" cy="261611"/>
            </a:xfrm>
            <a:prstGeom prst="rect">
              <a:avLst/>
            </a:prstGeom>
            <a:noFill/>
          </p:spPr>
          <p:txBody>
            <a:bodyPr wrap="square" rtlCol="0">
              <a:spAutoFit/>
            </a:bodyPr>
            <a:lstStyle/>
            <a:p>
              <a:pPr algn="r"/>
              <a:r>
                <a:rPr lang="es-AR" sz="1100" b="1" dirty="0" smtClean="0">
                  <a:effectLst>
                    <a:outerShdw blurRad="38100" dist="38100" dir="2700000" algn="tl">
                      <a:srgbClr val="000000">
                        <a:alpha val="43137"/>
                      </a:srgbClr>
                    </a:outerShdw>
                  </a:effectLst>
                  <a:latin typeface="Helvetica" pitchFamily="2" charset="0"/>
                </a:rPr>
                <a:t>PL</a:t>
              </a:r>
              <a:endParaRPr lang="es-AR" sz="1100" b="1" dirty="0">
                <a:effectLst>
                  <a:outerShdw blurRad="38100" dist="38100" dir="2700000" algn="tl">
                    <a:srgbClr val="000000">
                      <a:alpha val="43137"/>
                    </a:srgbClr>
                  </a:outerShdw>
                </a:effectLst>
                <a:latin typeface="Helvetica" pitchFamily="2" charset="0"/>
              </a:endParaRPr>
            </a:p>
          </p:txBody>
        </p:sp>
        <p:sp>
          <p:nvSpPr>
            <p:cNvPr id="35" name="34 CuadroTexto"/>
            <p:cNvSpPr txBox="1"/>
            <p:nvPr/>
          </p:nvSpPr>
          <p:spPr>
            <a:xfrm>
              <a:off x="4932040" y="4941168"/>
              <a:ext cx="1084779" cy="261610"/>
            </a:xfrm>
            <a:prstGeom prst="rect">
              <a:avLst/>
            </a:prstGeom>
            <a:noFill/>
          </p:spPr>
          <p:txBody>
            <a:bodyPr wrap="square" rtlCol="0">
              <a:spAutoFit/>
            </a:bodyPr>
            <a:lstStyle/>
            <a:p>
              <a:pPr algn="r"/>
              <a:r>
                <a:rPr lang="es-AR" sz="1100" b="1" dirty="0" smtClean="0">
                  <a:effectLst>
                    <a:outerShdw blurRad="38100" dist="38100" dir="2700000" algn="tl">
                      <a:srgbClr val="000000">
                        <a:alpha val="43137"/>
                      </a:srgbClr>
                    </a:outerShdw>
                  </a:effectLst>
                  <a:latin typeface="Helvetica" pitchFamily="2" charset="0"/>
                </a:rPr>
                <a:t>10 US</a:t>
              </a:r>
              <a:endParaRPr lang="es-AR" sz="1100" b="1" dirty="0">
                <a:effectLst>
                  <a:outerShdw blurRad="38100" dist="38100" dir="2700000" algn="tl">
                    <a:srgbClr val="000000">
                      <a:alpha val="43137"/>
                    </a:srgbClr>
                  </a:outerShdw>
                </a:effectLst>
                <a:latin typeface="Helvetica" pitchFamily="2" charset="0"/>
              </a:endParaRPr>
            </a:p>
          </p:txBody>
        </p:sp>
        <p:pic>
          <p:nvPicPr>
            <p:cNvPr id="49168" name="Picture 16"/>
            <p:cNvPicPr>
              <a:picLocks noChangeAspect="1" noChangeArrowheads="1"/>
            </p:cNvPicPr>
            <p:nvPr/>
          </p:nvPicPr>
          <p:blipFill>
            <a:blip r:embed="rId5" cstate="print"/>
            <a:srcRect l="3372"/>
            <a:stretch>
              <a:fillRect/>
            </a:stretch>
          </p:blipFill>
          <p:spPr bwMode="auto">
            <a:xfrm>
              <a:off x="179512" y="2564904"/>
              <a:ext cx="8964488" cy="2346325"/>
            </a:xfrm>
            <a:prstGeom prst="rect">
              <a:avLst/>
            </a:prstGeom>
            <a:noFill/>
          </p:spPr>
        </p:pic>
      </p:grpSp>
      <p:sp>
        <p:nvSpPr>
          <p:cNvPr id="54" name="53 Rectángulo"/>
          <p:cNvSpPr/>
          <p:nvPr/>
        </p:nvSpPr>
        <p:spPr>
          <a:xfrm>
            <a:off x="4499992" y="2780928"/>
            <a:ext cx="72008"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58" name="57 CuadroTexto"/>
          <p:cNvSpPr txBox="1"/>
          <p:nvPr/>
        </p:nvSpPr>
        <p:spPr>
          <a:xfrm>
            <a:off x="395536" y="4581128"/>
            <a:ext cx="5976664" cy="830997"/>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marL="265113" indent="-265113">
              <a:buBlip>
                <a:blip r:embed="rId6"/>
              </a:buBlip>
            </a:pPr>
            <a:r>
              <a:rPr lang="en-US" sz="1600" dirty="0" smtClean="0">
                <a:latin typeface="Helvetica" pitchFamily="2" charset="0"/>
                <a:cs typeface="Arial" pitchFamily="34" charset="0"/>
              </a:rPr>
              <a:t>For the combined treatment cell size dramatically decreased possibly due to damage in the membrane integrity and </a:t>
            </a:r>
            <a:r>
              <a:rPr lang="en-US" sz="1600" dirty="0" err="1" smtClean="0">
                <a:latin typeface="Helvetica" pitchFamily="2" charset="0"/>
                <a:cs typeface="Arial" pitchFamily="34" charset="0"/>
              </a:rPr>
              <a:t>cytoplasmic</a:t>
            </a:r>
            <a:r>
              <a:rPr lang="en-US" sz="1600" dirty="0" smtClean="0">
                <a:latin typeface="Helvetica" pitchFamily="2" charset="0"/>
                <a:cs typeface="Arial" pitchFamily="34" charset="0"/>
              </a:rPr>
              <a:t> disorder</a:t>
            </a:r>
          </a:p>
        </p:txBody>
      </p:sp>
      <p:pic>
        <p:nvPicPr>
          <p:cNvPr id="22" name="Picture 3" descr="figu4"/>
          <p:cNvPicPr>
            <a:picLocks noChangeAspect="1" noChangeArrowheads="1"/>
          </p:cNvPicPr>
          <p:nvPr/>
        </p:nvPicPr>
        <p:blipFill>
          <a:blip r:embed="rId7" cstate="print"/>
          <a:srcRect/>
          <a:stretch>
            <a:fillRect/>
          </a:stretch>
        </p:blipFill>
        <p:spPr bwMode="auto">
          <a:xfrm>
            <a:off x="6804248" y="4365104"/>
            <a:ext cx="2075028" cy="2031373"/>
          </a:xfrm>
          <a:prstGeom prst="rect">
            <a:avLst/>
          </a:prstGeom>
          <a:solidFill>
            <a:schemeClr val="bg1"/>
          </a:solid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sp>
        <p:nvSpPr>
          <p:cNvPr id="16" name="15 Recortar rectángulo de esquina sencilla"/>
          <p:cNvSpPr/>
          <p:nvPr/>
        </p:nvSpPr>
        <p:spPr>
          <a:xfrm>
            <a:off x="0" y="836712"/>
            <a:ext cx="9144000" cy="5328592"/>
          </a:xfrm>
          <a:prstGeom prst="snip1Rect">
            <a:avLst>
              <a:gd name="adj" fmla="val 255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9" name="Picture 3"/>
          <p:cNvPicPr>
            <a:picLocks noChangeAspect="1" noChangeArrowheads="1"/>
          </p:cNvPicPr>
          <p:nvPr/>
        </p:nvPicPr>
        <p:blipFill>
          <a:blip r:embed="rId4" cstate="print"/>
          <a:srcRect/>
          <a:stretch>
            <a:fillRect/>
          </a:stretch>
        </p:blipFill>
        <p:spPr bwMode="auto">
          <a:xfrm>
            <a:off x="7075046" y="6525344"/>
            <a:ext cx="2068954" cy="332655"/>
          </a:xfrm>
          <a:prstGeom prst="rect">
            <a:avLst/>
          </a:prstGeom>
          <a:noFill/>
          <a:ln w="9525">
            <a:noFill/>
            <a:miter lim="800000"/>
            <a:headEnd/>
            <a:tailEnd/>
          </a:ln>
        </p:spPr>
      </p:pic>
      <p:sp>
        <p:nvSpPr>
          <p:cNvPr id="14" name="Text Box 10"/>
          <p:cNvSpPr txBox="1">
            <a:spLocks noChangeArrowheads="1"/>
          </p:cNvSpPr>
          <p:nvPr/>
        </p:nvSpPr>
        <p:spPr bwMode="auto">
          <a:xfrm>
            <a:off x="0" y="404664"/>
            <a:ext cx="8786813" cy="461665"/>
          </a:xfrm>
          <a:prstGeom prst="rect">
            <a:avLst/>
          </a:prstGeom>
          <a:noFill/>
          <a:ln w="9525">
            <a:noFill/>
            <a:miter lim="800000"/>
            <a:headEnd/>
            <a:tailEnd/>
          </a:ln>
        </p:spPr>
        <p:txBody>
          <a:bodyPr>
            <a:spAutoFit/>
          </a:bodyPr>
          <a:lstStyle/>
          <a:p>
            <a:pPr>
              <a:defRPr/>
            </a:pPr>
            <a:r>
              <a:rPr lang="es-AR" sz="2400" b="1" dirty="0" err="1" smtClean="0">
                <a:solidFill>
                  <a:schemeClr val="bg1">
                    <a:lumMod val="95000"/>
                  </a:schemeClr>
                </a:solidFill>
                <a:latin typeface="Arial" charset="0"/>
                <a:cs typeface="Arial" charset="0"/>
              </a:rPr>
              <a:t>Flow</a:t>
            </a:r>
            <a:r>
              <a:rPr lang="es-AR" sz="2400" b="1" dirty="0" smtClean="0">
                <a:solidFill>
                  <a:schemeClr val="bg1">
                    <a:lumMod val="95000"/>
                  </a:schemeClr>
                </a:solidFill>
                <a:latin typeface="Arial" charset="0"/>
                <a:cs typeface="Arial" charset="0"/>
              </a:rPr>
              <a:t> </a:t>
            </a:r>
            <a:r>
              <a:rPr lang="es-AR" sz="2400" b="1" dirty="0" err="1" smtClean="0">
                <a:solidFill>
                  <a:schemeClr val="bg1">
                    <a:lumMod val="95000"/>
                  </a:schemeClr>
                </a:solidFill>
                <a:latin typeface="Arial" charset="0"/>
                <a:cs typeface="Arial" charset="0"/>
              </a:rPr>
              <a:t>cytometry</a:t>
            </a:r>
            <a:r>
              <a:rPr lang="es-AR" sz="2400" b="1" dirty="0" smtClean="0">
                <a:solidFill>
                  <a:schemeClr val="bg1">
                    <a:lumMod val="95000"/>
                  </a:schemeClr>
                </a:solidFill>
                <a:latin typeface="Arial" charset="0"/>
                <a:cs typeface="Arial" charset="0"/>
              </a:rPr>
              <a:t>: </a:t>
            </a:r>
            <a:r>
              <a:rPr lang="es-AR" sz="2400" b="1" dirty="0" err="1" smtClean="0">
                <a:solidFill>
                  <a:schemeClr val="bg1">
                    <a:lumMod val="95000"/>
                  </a:schemeClr>
                </a:solidFill>
                <a:latin typeface="Arial" charset="0"/>
                <a:cs typeface="Arial" charset="0"/>
              </a:rPr>
              <a:t>fundamentals</a:t>
            </a:r>
            <a:r>
              <a:rPr lang="es-AR" sz="2400" b="1" dirty="0" smtClean="0">
                <a:solidFill>
                  <a:schemeClr val="bg1">
                    <a:lumMod val="95000"/>
                  </a:schemeClr>
                </a:solidFill>
                <a:latin typeface="Arial" charset="0"/>
                <a:cs typeface="Arial" charset="0"/>
              </a:rPr>
              <a:t> &amp; </a:t>
            </a:r>
            <a:r>
              <a:rPr lang="es-AR" sz="2400" b="1" dirty="0" err="1" smtClean="0">
                <a:solidFill>
                  <a:schemeClr val="bg1">
                    <a:lumMod val="95000"/>
                  </a:schemeClr>
                </a:solidFill>
                <a:latin typeface="Arial" charset="0"/>
                <a:cs typeface="Arial" charset="0"/>
              </a:rPr>
              <a:t>procedure</a:t>
            </a:r>
            <a:endParaRPr lang="es-ES" sz="2400" b="1" dirty="0">
              <a:solidFill>
                <a:schemeClr val="bg1">
                  <a:lumMod val="95000"/>
                </a:schemeClr>
              </a:solidFill>
              <a:latin typeface="Arial" charset="0"/>
              <a:cs typeface="Arial" charset="0"/>
            </a:endParaRPr>
          </a:p>
        </p:txBody>
      </p:sp>
      <p:sp>
        <p:nvSpPr>
          <p:cNvPr id="17" name="Rectangle 26"/>
          <p:cNvSpPr>
            <a:spLocks noChangeArrowheads="1"/>
          </p:cNvSpPr>
          <p:nvPr/>
        </p:nvSpPr>
        <p:spPr bwMode="auto">
          <a:xfrm>
            <a:off x="1115616" y="4653136"/>
            <a:ext cx="7272808" cy="180020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lIns="88468" tIns="44234" rIns="88468" bIns="44234" anchorCtr="1"/>
          <a:lstStyle/>
          <a:p>
            <a:pPr algn="ctr" defTabSz="884238" fontAlgn="auto">
              <a:spcBef>
                <a:spcPts val="0"/>
              </a:spcBef>
              <a:spcAft>
                <a:spcPts val="0"/>
              </a:spcAft>
              <a:defRPr/>
            </a:pPr>
            <a:r>
              <a:rPr lang="es-AR" sz="1600" b="1" dirty="0" smtClean="0">
                <a:ln w="12700">
                  <a:solidFill>
                    <a:schemeClr val="tx2">
                      <a:satMod val="155000"/>
                    </a:schemeClr>
                  </a:solidFill>
                  <a:prstDash val="solid"/>
                </a:ln>
                <a:solidFill>
                  <a:srgbClr val="7030A0"/>
                </a:solidFill>
                <a:effectLst>
                  <a:outerShdw blurRad="38100" dist="38100" dir="2700000" algn="tl">
                    <a:srgbClr val="000000">
                      <a:alpha val="43137"/>
                    </a:srgbClr>
                  </a:outerShdw>
                </a:effectLst>
              </a:rPr>
              <a:t>FCM </a:t>
            </a:r>
            <a:r>
              <a:rPr lang="es-AR" sz="1600" b="1" dirty="0" err="1" smtClean="0">
                <a:ln w="12700">
                  <a:solidFill>
                    <a:schemeClr val="tx2">
                      <a:satMod val="155000"/>
                    </a:schemeClr>
                  </a:solidFill>
                  <a:prstDash val="solid"/>
                </a:ln>
                <a:solidFill>
                  <a:srgbClr val="7030A0"/>
                </a:solidFill>
                <a:effectLst>
                  <a:outerShdw blurRad="38100" dist="38100" dir="2700000" algn="tl">
                    <a:srgbClr val="000000">
                      <a:alpha val="43137"/>
                    </a:srgbClr>
                  </a:outerShdw>
                </a:effectLst>
              </a:rPr>
              <a:t>Procedure</a:t>
            </a:r>
            <a:endParaRPr lang="es-AR" sz="1600" b="1" dirty="0">
              <a:ln w="12700">
                <a:solidFill>
                  <a:schemeClr val="tx2">
                    <a:satMod val="155000"/>
                  </a:schemeClr>
                </a:solidFill>
                <a:prstDash val="solid"/>
              </a:ln>
              <a:solidFill>
                <a:srgbClr val="7030A0"/>
              </a:solidFill>
              <a:effectLst>
                <a:outerShdw blurRad="38100" dist="38100" dir="2700000" algn="tl">
                  <a:srgbClr val="000000">
                    <a:alpha val="43137"/>
                  </a:srgbClr>
                </a:outerShdw>
              </a:effectLst>
            </a:endParaRPr>
          </a:p>
          <a:p>
            <a:pPr algn="ctr" defTabSz="884238" fontAlgn="auto">
              <a:spcBef>
                <a:spcPts val="0"/>
              </a:spcBef>
              <a:spcAft>
                <a:spcPts val="0"/>
              </a:spcAft>
              <a:tabLst>
                <a:tab pos="5748338" algn="l"/>
              </a:tabLst>
              <a:defRPr/>
            </a:pPr>
            <a:r>
              <a:rPr lang="en-US" sz="1200" dirty="0"/>
              <a:t>( BD </a:t>
            </a:r>
            <a:r>
              <a:rPr lang="en-US" sz="1200" dirty="0" err="1"/>
              <a:t>FACSAria</a:t>
            </a:r>
            <a:r>
              <a:rPr lang="en-US" sz="1200" dirty="0"/>
              <a:t> II; New Jersey, USA;  Flow speed: 200 cells/s; 20.000 events/sample). </a:t>
            </a:r>
            <a:endParaRPr lang="en-US" sz="1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marL="173038" indent="-173038" algn="just" defTabSz="884238" fontAlgn="auto">
              <a:spcBef>
                <a:spcPts val="0"/>
              </a:spcBef>
              <a:spcAft>
                <a:spcPts val="0"/>
              </a:spcAft>
              <a:buFont typeface="Wingdings" pitchFamily="2" charset="2"/>
              <a:buChar char="§"/>
              <a:tabLst>
                <a:tab pos="5748338" algn="l"/>
              </a:tabLst>
              <a:defRPr/>
            </a:pPr>
            <a:r>
              <a:rPr lang="en-US" sz="1400" i="1" dirty="0" smtClean="0"/>
              <a:t>S</a:t>
            </a:r>
            <a:r>
              <a:rPr lang="en-US" sz="1400" i="1" dirty="0"/>
              <a:t>. </a:t>
            </a:r>
            <a:r>
              <a:rPr lang="en-US" sz="1400" i="1" dirty="0" err="1"/>
              <a:t>cerevisiae</a:t>
            </a:r>
            <a:r>
              <a:rPr lang="en-US" sz="1400" i="1" dirty="0"/>
              <a:t> </a:t>
            </a:r>
            <a:r>
              <a:rPr lang="en-US" sz="1400" dirty="0"/>
              <a:t>cells were </a:t>
            </a:r>
            <a:r>
              <a:rPr lang="en-US" sz="1400" dirty="0" smtClean="0"/>
              <a:t>double </a:t>
            </a:r>
            <a:r>
              <a:rPr lang="en-US" sz="1400" dirty="0"/>
              <a:t>stained with </a:t>
            </a:r>
            <a:r>
              <a:rPr lang="en-US" sz="1400" dirty="0" err="1">
                <a:solidFill>
                  <a:srgbClr val="7030A0"/>
                </a:solidFill>
              </a:rPr>
              <a:t>f</a:t>
            </a:r>
            <a:r>
              <a:rPr lang="en-US" sz="1400" dirty="0" err="1">
                <a:solidFill>
                  <a:srgbClr val="7030A0"/>
                </a:solidFill>
                <a:effectLst>
                  <a:outerShdw blurRad="38100" dist="38100" dir="2700000" algn="tl">
                    <a:srgbClr val="000000">
                      <a:alpha val="43137"/>
                    </a:srgbClr>
                  </a:outerShdw>
                </a:effectLst>
              </a:rPr>
              <a:t>luorescein</a:t>
            </a:r>
            <a:r>
              <a:rPr lang="en-US" sz="1400" dirty="0">
                <a:solidFill>
                  <a:srgbClr val="7030A0"/>
                </a:solidFill>
                <a:effectLst>
                  <a:outerShdw blurRad="38100" dist="38100" dir="2700000" algn="tl">
                    <a:srgbClr val="000000">
                      <a:alpha val="43137"/>
                    </a:srgbClr>
                  </a:outerShdw>
                </a:effectLst>
              </a:rPr>
              <a:t> </a:t>
            </a:r>
            <a:r>
              <a:rPr lang="en-US" sz="1400" dirty="0" err="1">
                <a:solidFill>
                  <a:srgbClr val="7030A0"/>
                </a:solidFill>
                <a:effectLst>
                  <a:outerShdw blurRad="38100" dist="38100" dir="2700000" algn="tl">
                    <a:srgbClr val="000000">
                      <a:alpha val="43137"/>
                    </a:srgbClr>
                  </a:outerShdw>
                </a:effectLst>
              </a:rPr>
              <a:t>diacetate</a:t>
            </a:r>
            <a:r>
              <a:rPr lang="en-US" sz="1400" dirty="0">
                <a:solidFill>
                  <a:srgbClr val="7030A0"/>
                </a:solidFill>
                <a:effectLst>
                  <a:outerShdw blurRad="38100" dist="38100" dir="2700000" algn="tl">
                    <a:srgbClr val="000000">
                      <a:alpha val="43137"/>
                    </a:srgbClr>
                  </a:outerShdw>
                </a:effectLst>
              </a:rPr>
              <a:t> (</a:t>
            </a:r>
            <a:r>
              <a:rPr lang="en-US" sz="1400" dirty="0" smtClean="0">
                <a:solidFill>
                  <a:srgbClr val="7030A0"/>
                </a:solidFill>
                <a:effectLst>
                  <a:outerShdw blurRad="38100" dist="38100" dir="2700000" algn="tl">
                    <a:srgbClr val="000000">
                      <a:alpha val="43137"/>
                    </a:srgbClr>
                  </a:outerShdw>
                </a:effectLst>
              </a:rPr>
              <a:t>FDA)</a:t>
            </a:r>
            <a:r>
              <a:rPr lang="en-US" sz="1400" dirty="0" smtClean="0">
                <a:solidFill>
                  <a:srgbClr val="7030A0"/>
                </a:solidFill>
              </a:rPr>
              <a:t> </a:t>
            </a:r>
            <a:r>
              <a:rPr lang="en-US" sz="1400" dirty="0">
                <a:solidFill>
                  <a:schemeClr val="tx1"/>
                </a:solidFill>
              </a:rPr>
              <a:t>and </a:t>
            </a:r>
            <a:r>
              <a:rPr lang="en-US" sz="1400" dirty="0">
                <a:solidFill>
                  <a:srgbClr val="7030A0"/>
                </a:solidFill>
                <a:effectLst>
                  <a:outerShdw blurRad="38100" dist="38100" dir="2700000" algn="tl">
                    <a:srgbClr val="000000">
                      <a:alpha val="43137"/>
                    </a:srgbClr>
                  </a:outerShdw>
                </a:effectLst>
              </a:rPr>
              <a:t> </a:t>
            </a:r>
            <a:r>
              <a:rPr lang="en-US" sz="1400" dirty="0" err="1">
                <a:solidFill>
                  <a:srgbClr val="7030A0"/>
                </a:solidFill>
                <a:effectLst>
                  <a:outerShdw blurRad="38100" dist="38100" dir="2700000" algn="tl">
                    <a:srgbClr val="000000">
                      <a:alpha val="43137"/>
                    </a:srgbClr>
                  </a:outerShdw>
                </a:effectLst>
              </a:rPr>
              <a:t>propidium</a:t>
            </a:r>
            <a:r>
              <a:rPr lang="en-US" sz="1400" dirty="0">
                <a:solidFill>
                  <a:srgbClr val="7030A0"/>
                </a:solidFill>
                <a:effectLst>
                  <a:outerShdw blurRad="38100" dist="38100" dir="2700000" algn="tl">
                    <a:srgbClr val="000000">
                      <a:alpha val="43137"/>
                    </a:srgbClr>
                  </a:outerShdw>
                </a:effectLst>
              </a:rPr>
              <a:t> iodide (PI</a:t>
            </a:r>
            <a:r>
              <a:rPr lang="en-US" sz="1400" dirty="0" smtClean="0">
                <a:solidFill>
                  <a:srgbClr val="7030A0"/>
                </a:solidFill>
                <a:effectLst>
                  <a:outerShdw blurRad="38100" dist="38100" dir="2700000" algn="tl">
                    <a:srgbClr val="000000">
                      <a:alpha val="43137"/>
                    </a:srgbClr>
                  </a:outerShdw>
                </a:effectLst>
              </a:rPr>
              <a:t>).</a:t>
            </a:r>
          </a:p>
          <a:p>
            <a:pPr marL="173038" indent="-173038" algn="just" defTabSz="884238" fontAlgn="auto">
              <a:spcBef>
                <a:spcPts val="0"/>
              </a:spcBef>
              <a:spcAft>
                <a:spcPts val="0"/>
              </a:spcAft>
              <a:buFont typeface="Wingdings" pitchFamily="2" charset="2"/>
              <a:buChar char="§"/>
              <a:tabLst>
                <a:tab pos="5748338" algn="l"/>
              </a:tabLst>
              <a:defRPr/>
            </a:pPr>
            <a:r>
              <a:rPr lang="en-US" sz="1400" dirty="0" smtClean="0">
                <a:latin typeface="+mj-lt"/>
              </a:rPr>
              <a:t>Fluorescent </a:t>
            </a:r>
            <a:r>
              <a:rPr lang="en-US" sz="1400" dirty="0">
                <a:latin typeface="+mj-lt"/>
              </a:rPr>
              <a:t>and scattering signals of individual cells were collected as logarithmic signals. </a:t>
            </a:r>
            <a:endParaRPr lang="en-US" sz="1400" dirty="0" smtClean="0">
              <a:latin typeface="+mj-lt"/>
            </a:endParaRPr>
          </a:p>
          <a:p>
            <a:pPr marL="173038" indent="-173038" algn="just" defTabSz="884238" fontAlgn="auto">
              <a:spcBef>
                <a:spcPts val="0"/>
              </a:spcBef>
              <a:spcAft>
                <a:spcPts val="0"/>
              </a:spcAft>
              <a:buFont typeface="Wingdings" pitchFamily="2" charset="2"/>
              <a:buChar char="§"/>
              <a:tabLst>
                <a:tab pos="5748338" algn="l"/>
              </a:tabLst>
              <a:defRPr/>
            </a:pPr>
            <a:r>
              <a:rPr lang="en-US" sz="1400" dirty="0" smtClean="0"/>
              <a:t>Green </a:t>
            </a:r>
            <a:r>
              <a:rPr lang="en-US" sz="1400" dirty="0"/>
              <a:t>fluorescence of cells stained with </a:t>
            </a:r>
            <a:r>
              <a:rPr lang="en-US" sz="1400" dirty="0" smtClean="0"/>
              <a:t>F  </a:t>
            </a:r>
            <a:r>
              <a:rPr lang="en-US" sz="1400" dirty="0"/>
              <a:t>was collected  at channel FL1 (525 ± 15 nm), while red fluorescence of cells stained with PI  was collected at channel FL2 (620 ± 15 nm</a:t>
            </a:r>
            <a:r>
              <a:rPr lang="en-US" sz="1400" dirty="0" smtClean="0"/>
              <a:t>)</a:t>
            </a:r>
          </a:p>
          <a:p>
            <a:pPr marL="173038" indent="-173038" algn="just" defTabSz="884238" fontAlgn="auto">
              <a:spcBef>
                <a:spcPts val="0"/>
              </a:spcBef>
              <a:spcAft>
                <a:spcPts val="0"/>
              </a:spcAft>
              <a:buFont typeface="Wingdings" pitchFamily="2" charset="2"/>
              <a:buChar char="§"/>
              <a:tabLst>
                <a:tab pos="5748338" algn="l"/>
              </a:tabLst>
              <a:defRPr/>
            </a:pPr>
            <a:r>
              <a:rPr lang="en-US" sz="1400" dirty="0" smtClean="0"/>
              <a:t> </a:t>
            </a:r>
            <a:r>
              <a:rPr lang="en-US" sz="1400" dirty="0" err="1"/>
              <a:t>WinMDI</a:t>
            </a:r>
            <a:r>
              <a:rPr lang="en-US" sz="1400" dirty="0"/>
              <a:t> 2.8 was used for the analyses of </a:t>
            </a:r>
            <a:r>
              <a:rPr lang="en-US" sz="1400" dirty="0" smtClean="0"/>
              <a:t>data. Measurements </a:t>
            </a:r>
            <a:r>
              <a:rPr lang="en-US" sz="1400" dirty="0"/>
              <a:t>were performed by </a:t>
            </a:r>
            <a:r>
              <a:rPr lang="en-US" sz="1400" dirty="0" smtClean="0"/>
              <a:t>triplicate and % cells ± standard deviation was calculated. </a:t>
            </a:r>
            <a:endParaRPr lang="en-US" sz="1400" dirty="0"/>
          </a:p>
        </p:txBody>
      </p:sp>
      <p:pic>
        <p:nvPicPr>
          <p:cNvPr id="77826" name="Picture 2"/>
          <p:cNvPicPr>
            <a:picLocks noChangeAspect="1" noChangeArrowheads="1"/>
          </p:cNvPicPr>
          <p:nvPr/>
        </p:nvPicPr>
        <p:blipFill>
          <a:blip r:embed="rId5" cstate="print"/>
          <a:srcRect/>
          <a:stretch>
            <a:fillRect/>
          </a:stretch>
        </p:blipFill>
        <p:spPr bwMode="auto">
          <a:xfrm>
            <a:off x="1619672" y="1340768"/>
            <a:ext cx="4740382" cy="2880320"/>
          </a:xfrm>
          <a:prstGeom prst="rect">
            <a:avLst/>
          </a:prstGeom>
          <a:noFill/>
          <a:ln w="9525">
            <a:noFill/>
            <a:miter lim="800000"/>
            <a:headEnd/>
            <a:tailEnd/>
          </a:ln>
        </p:spPr>
      </p:pic>
      <p:sp>
        <p:nvSpPr>
          <p:cNvPr id="18" name="17 CuadroTexto"/>
          <p:cNvSpPr txBox="1"/>
          <p:nvPr/>
        </p:nvSpPr>
        <p:spPr>
          <a:xfrm>
            <a:off x="6372200" y="4005064"/>
            <a:ext cx="1872208" cy="261610"/>
          </a:xfrm>
          <a:prstGeom prst="rect">
            <a:avLst/>
          </a:prstGeom>
          <a:noFill/>
        </p:spPr>
        <p:txBody>
          <a:bodyPr wrap="square" rtlCol="0">
            <a:spAutoFit/>
          </a:bodyPr>
          <a:lstStyle/>
          <a:p>
            <a:r>
              <a:rPr lang="fr-FR" sz="1100" dirty="0" smtClean="0">
                <a:latin typeface="Helvetica" pitchFamily="2" charset="0"/>
              </a:rPr>
              <a:t>(Joux </a:t>
            </a:r>
            <a:r>
              <a:rPr lang="fr-FR" sz="1100" i="1" dirty="0" smtClean="0">
                <a:latin typeface="Helvetica" pitchFamily="2" charset="0"/>
              </a:rPr>
              <a:t>et al.</a:t>
            </a:r>
            <a:r>
              <a:rPr lang="fr-FR" sz="1100" dirty="0" smtClean="0">
                <a:latin typeface="Helvetica" pitchFamily="2" charset="0"/>
              </a:rPr>
              <a:t>, 2000)</a:t>
            </a:r>
            <a:endParaRPr lang="es-AR" sz="1100" dirty="0">
              <a:latin typeface="Helvetica" pitchFamily="2" charset="0"/>
            </a:endParaRPr>
          </a:p>
        </p:txBody>
      </p:sp>
      <p:sp>
        <p:nvSpPr>
          <p:cNvPr id="19" name="18 Elipse"/>
          <p:cNvSpPr/>
          <p:nvPr/>
        </p:nvSpPr>
        <p:spPr>
          <a:xfrm>
            <a:off x="3563888" y="2780928"/>
            <a:ext cx="1656184" cy="1728192"/>
          </a:xfrm>
          <a:prstGeom prst="ellipse">
            <a:avLst/>
          </a:prstGeom>
          <a:solidFill>
            <a:schemeClr val="accent1">
              <a:lumMod val="20000"/>
              <a:lumOff val="80000"/>
              <a:alpha val="4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0" name="19 Elipse"/>
          <p:cNvSpPr/>
          <p:nvPr/>
        </p:nvSpPr>
        <p:spPr>
          <a:xfrm>
            <a:off x="1619672" y="2780928"/>
            <a:ext cx="2304256" cy="864096"/>
          </a:xfrm>
          <a:prstGeom prst="ellipse">
            <a:avLst/>
          </a:prstGeom>
          <a:solidFill>
            <a:schemeClr val="accent1">
              <a:lumMod val="20000"/>
              <a:lumOff val="80000"/>
              <a:alpha val="44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ox(in)">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ox(in)">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sp>
        <p:nvSpPr>
          <p:cNvPr id="35" name="34 Recortar rectángulo de esquina sencilla"/>
          <p:cNvSpPr/>
          <p:nvPr/>
        </p:nvSpPr>
        <p:spPr>
          <a:xfrm>
            <a:off x="0" y="836712"/>
            <a:ext cx="9144000" cy="5688632"/>
          </a:xfrm>
          <a:prstGeom prst="snip1Rect">
            <a:avLst>
              <a:gd name="adj" fmla="val 255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9" name="Picture 3"/>
          <p:cNvPicPr>
            <a:picLocks noChangeAspect="1" noChangeArrowheads="1"/>
          </p:cNvPicPr>
          <p:nvPr/>
        </p:nvPicPr>
        <p:blipFill>
          <a:blip r:embed="rId4" cstate="print"/>
          <a:srcRect/>
          <a:stretch>
            <a:fillRect/>
          </a:stretch>
        </p:blipFill>
        <p:spPr bwMode="auto">
          <a:xfrm>
            <a:off x="7075046" y="6525344"/>
            <a:ext cx="2068954" cy="332655"/>
          </a:xfrm>
          <a:prstGeom prst="rect">
            <a:avLst/>
          </a:prstGeom>
          <a:noFill/>
          <a:ln w="9525">
            <a:noFill/>
            <a:miter lim="800000"/>
            <a:headEnd/>
            <a:tailEnd/>
          </a:ln>
        </p:spPr>
      </p:pic>
      <p:sp>
        <p:nvSpPr>
          <p:cNvPr id="14" name="Text Box 10"/>
          <p:cNvSpPr txBox="1">
            <a:spLocks noChangeArrowheads="1"/>
          </p:cNvSpPr>
          <p:nvPr/>
        </p:nvSpPr>
        <p:spPr bwMode="auto">
          <a:xfrm>
            <a:off x="0" y="404664"/>
            <a:ext cx="7812360" cy="400110"/>
          </a:xfrm>
          <a:prstGeom prst="rect">
            <a:avLst/>
          </a:prstGeom>
          <a:noFill/>
          <a:ln w="9525">
            <a:noFill/>
            <a:miter lim="800000"/>
            <a:headEnd/>
            <a:tailEnd/>
          </a:ln>
        </p:spPr>
        <p:txBody>
          <a:bodyPr wrap="square">
            <a:spAutoFit/>
          </a:bodyPr>
          <a:lstStyle/>
          <a:p>
            <a:pPr fontAlgn="t"/>
            <a:r>
              <a:rPr lang="es-AR" sz="2000" dirty="0" err="1" smtClean="0">
                <a:solidFill>
                  <a:schemeClr val="bg1"/>
                </a:solidFill>
              </a:rPr>
              <a:t>Viability</a:t>
            </a:r>
            <a:r>
              <a:rPr lang="es-AR" sz="2000" dirty="0" smtClean="0">
                <a:solidFill>
                  <a:schemeClr val="bg1"/>
                </a:solidFill>
              </a:rPr>
              <a:t> </a:t>
            </a:r>
            <a:r>
              <a:rPr lang="es-AR" sz="2000" dirty="0" err="1" smtClean="0">
                <a:solidFill>
                  <a:schemeClr val="bg1"/>
                </a:solidFill>
              </a:rPr>
              <a:t>assessed</a:t>
            </a:r>
            <a:r>
              <a:rPr lang="es-AR" sz="2000" dirty="0" smtClean="0">
                <a:solidFill>
                  <a:schemeClr val="bg1"/>
                </a:solidFill>
              </a:rPr>
              <a:t> by FCM</a:t>
            </a:r>
            <a:endParaRPr lang="es-ES" sz="2000" dirty="0">
              <a:solidFill>
                <a:schemeClr val="bg1"/>
              </a:solidFill>
              <a:latin typeface="Helvetica" pitchFamily="2" charset="0"/>
              <a:cs typeface="Arial" charset="0"/>
            </a:endParaRPr>
          </a:p>
        </p:txBody>
      </p:sp>
      <p:grpSp>
        <p:nvGrpSpPr>
          <p:cNvPr id="34" name="33 Grupo"/>
          <p:cNvGrpSpPr/>
          <p:nvPr/>
        </p:nvGrpSpPr>
        <p:grpSpPr>
          <a:xfrm>
            <a:off x="2987824" y="2780928"/>
            <a:ext cx="2589937" cy="2592208"/>
            <a:chOff x="2627784" y="2348880"/>
            <a:chExt cx="2949977" cy="3024256"/>
          </a:xfrm>
        </p:grpSpPr>
        <p:pic>
          <p:nvPicPr>
            <p:cNvPr id="19" name="18 Imagen"/>
            <p:cNvPicPr/>
            <p:nvPr/>
          </p:nvPicPr>
          <p:blipFill>
            <a:blip r:embed="rId5" cstate="print"/>
            <a:srcRect/>
            <a:stretch>
              <a:fillRect/>
            </a:stretch>
          </p:blipFill>
          <p:spPr bwMode="auto">
            <a:xfrm>
              <a:off x="2627784" y="2348880"/>
              <a:ext cx="2949977" cy="3024256"/>
            </a:xfrm>
            <a:prstGeom prst="rect">
              <a:avLst/>
            </a:prstGeom>
            <a:noFill/>
            <a:ln w="9525">
              <a:noFill/>
              <a:miter lim="800000"/>
              <a:headEnd/>
              <a:tailEnd/>
            </a:ln>
          </p:spPr>
        </p:pic>
        <p:sp>
          <p:nvSpPr>
            <p:cNvPr id="20" name="19 CuadroTexto"/>
            <p:cNvSpPr txBox="1"/>
            <p:nvPr/>
          </p:nvSpPr>
          <p:spPr>
            <a:xfrm>
              <a:off x="2915816" y="2636911"/>
              <a:ext cx="360040" cy="430889"/>
            </a:xfrm>
            <a:prstGeom prst="rect">
              <a:avLst/>
            </a:prstGeom>
            <a:noFill/>
          </p:spPr>
          <p:txBody>
            <a:bodyPr wrap="square" rtlCol="0">
              <a:spAutoFit/>
            </a:bodyPr>
            <a:lstStyle/>
            <a:p>
              <a:r>
                <a:rPr lang="es-AR" dirty="0" smtClean="0"/>
                <a:t>i</a:t>
              </a:r>
              <a:endParaRPr lang="es-AR" dirty="0"/>
            </a:p>
          </p:txBody>
        </p:sp>
        <p:sp>
          <p:nvSpPr>
            <p:cNvPr id="21" name="20 CuadroTexto"/>
            <p:cNvSpPr txBox="1"/>
            <p:nvPr/>
          </p:nvSpPr>
          <p:spPr>
            <a:xfrm>
              <a:off x="4932040" y="2636911"/>
              <a:ext cx="360040" cy="430889"/>
            </a:xfrm>
            <a:prstGeom prst="rect">
              <a:avLst/>
            </a:prstGeom>
            <a:noFill/>
          </p:spPr>
          <p:txBody>
            <a:bodyPr wrap="square" rtlCol="0">
              <a:spAutoFit/>
            </a:bodyPr>
            <a:lstStyle/>
            <a:p>
              <a:r>
                <a:rPr lang="es-AR" dirty="0" err="1" smtClean="0"/>
                <a:t>ii</a:t>
              </a:r>
              <a:endParaRPr lang="es-AR" dirty="0"/>
            </a:p>
          </p:txBody>
        </p:sp>
        <p:sp>
          <p:nvSpPr>
            <p:cNvPr id="22" name="21 CuadroTexto"/>
            <p:cNvSpPr txBox="1"/>
            <p:nvPr/>
          </p:nvSpPr>
          <p:spPr>
            <a:xfrm>
              <a:off x="4842275" y="4725144"/>
              <a:ext cx="449805" cy="430889"/>
            </a:xfrm>
            <a:prstGeom prst="rect">
              <a:avLst/>
            </a:prstGeom>
            <a:noFill/>
          </p:spPr>
          <p:txBody>
            <a:bodyPr wrap="square" rtlCol="0">
              <a:spAutoFit/>
            </a:bodyPr>
            <a:lstStyle/>
            <a:p>
              <a:r>
                <a:rPr lang="es-AR" dirty="0" err="1" smtClean="0"/>
                <a:t>iv</a:t>
              </a:r>
              <a:endParaRPr lang="es-AR" dirty="0"/>
            </a:p>
          </p:txBody>
        </p:sp>
        <p:sp>
          <p:nvSpPr>
            <p:cNvPr id="23" name="22 CuadroTexto"/>
            <p:cNvSpPr txBox="1"/>
            <p:nvPr/>
          </p:nvSpPr>
          <p:spPr>
            <a:xfrm>
              <a:off x="2915816" y="4725144"/>
              <a:ext cx="614168" cy="430889"/>
            </a:xfrm>
            <a:prstGeom prst="rect">
              <a:avLst/>
            </a:prstGeom>
            <a:noFill/>
          </p:spPr>
          <p:txBody>
            <a:bodyPr wrap="square" rtlCol="0">
              <a:spAutoFit/>
            </a:bodyPr>
            <a:lstStyle/>
            <a:p>
              <a:r>
                <a:rPr lang="es-AR" dirty="0" err="1" smtClean="0"/>
                <a:t>iii</a:t>
              </a:r>
              <a:endParaRPr lang="es-AR" dirty="0"/>
            </a:p>
          </p:txBody>
        </p:sp>
      </p:grpSp>
      <p:sp>
        <p:nvSpPr>
          <p:cNvPr id="27" name="26 Llamada de flecha a la derecha"/>
          <p:cNvSpPr/>
          <p:nvPr/>
        </p:nvSpPr>
        <p:spPr>
          <a:xfrm>
            <a:off x="1331640" y="3356992"/>
            <a:ext cx="2088232" cy="792088"/>
          </a:xfrm>
          <a:prstGeom prst="rightArrowCallout">
            <a:avLst>
              <a:gd name="adj1" fmla="val 7505"/>
              <a:gd name="adj2" fmla="val 12608"/>
              <a:gd name="adj3" fmla="val 25000"/>
              <a:gd name="adj4" fmla="val 7178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0"/>
              </a:spcAft>
            </a:pPr>
            <a:r>
              <a:rPr lang="en-GB" sz="1400" b="1" dirty="0" smtClean="0">
                <a:solidFill>
                  <a:srgbClr val="FFFF00"/>
                </a:solidFill>
                <a:effectLst>
                  <a:outerShdw blurRad="38100" dist="38100" dir="2700000" algn="tl">
                    <a:srgbClr val="000000">
                      <a:alpha val="43137"/>
                    </a:srgbClr>
                  </a:outerShdw>
                </a:effectLst>
              </a:rPr>
              <a:t>F+ PI-</a:t>
            </a:r>
          </a:p>
          <a:p>
            <a:pPr algn="ctr"/>
            <a:r>
              <a:rPr lang="en-GB" sz="1400" dirty="0" smtClean="0"/>
              <a:t>Active esterase, intact membrane</a:t>
            </a:r>
          </a:p>
          <a:p>
            <a:pPr algn="ctr">
              <a:lnSpc>
                <a:spcPct val="100000"/>
              </a:lnSpc>
              <a:spcAft>
                <a:spcPts val="0"/>
              </a:spcAft>
            </a:pPr>
            <a:endParaRPr lang="es-AR" sz="1400" dirty="0">
              <a:latin typeface="Century Schoolbook" pitchFamily="18" charset="0"/>
              <a:ea typeface="Times New Roman"/>
              <a:cs typeface="Times New Roman"/>
            </a:endParaRPr>
          </a:p>
        </p:txBody>
      </p:sp>
      <p:sp>
        <p:nvSpPr>
          <p:cNvPr id="30" name="29 Llamada de flecha a la izquierda"/>
          <p:cNvSpPr/>
          <p:nvPr/>
        </p:nvSpPr>
        <p:spPr>
          <a:xfrm>
            <a:off x="5148064" y="4221088"/>
            <a:ext cx="2160240" cy="1152128"/>
          </a:xfrm>
          <a:prstGeom prst="leftArrowCallout">
            <a:avLst>
              <a:gd name="adj1" fmla="val 5345"/>
              <a:gd name="adj2" fmla="val 10961"/>
              <a:gd name="adj3" fmla="val 15875"/>
              <a:gd name="adj4" fmla="val 697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0"/>
              </a:spcAft>
            </a:pPr>
            <a:r>
              <a:rPr lang="en-GB" sz="1400" b="1" dirty="0" smtClean="0">
                <a:solidFill>
                  <a:srgbClr val="FFFF00"/>
                </a:solidFill>
                <a:effectLst>
                  <a:outerShdw blurRad="38100" dist="38100" dir="2700000" algn="tl">
                    <a:srgbClr val="000000">
                      <a:alpha val="43137"/>
                    </a:srgbClr>
                  </a:outerShdw>
                </a:effectLst>
              </a:rPr>
              <a:t>F- PI+</a:t>
            </a:r>
          </a:p>
          <a:p>
            <a:pPr algn="ctr"/>
            <a:r>
              <a:rPr lang="en-GB" sz="1400" dirty="0" smtClean="0"/>
              <a:t>Esterase activity </a:t>
            </a:r>
            <a:r>
              <a:rPr lang="en-GB" sz="1400" dirty="0" smtClean="0"/>
              <a:t>non </a:t>
            </a:r>
            <a:r>
              <a:rPr lang="en-GB" sz="1400" dirty="0" smtClean="0"/>
              <a:t>detectable, </a:t>
            </a:r>
            <a:r>
              <a:rPr lang="en-GB" sz="1400" dirty="0" smtClean="0"/>
              <a:t>Membrane </a:t>
            </a:r>
            <a:r>
              <a:rPr lang="en-GB" sz="1400" dirty="0" smtClean="0"/>
              <a:t>compromised</a:t>
            </a:r>
            <a:endParaRPr lang="es-AR" sz="1400" dirty="0">
              <a:latin typeface="Century Schoolbook" pitchFamily="18" charset="0"/>
              <a:ea typeface="Times New Roman"/>
              <a:cs typeface="Times New Roman"/>
            </a:endParaRPr>
          </a:p>
        </p:txBody>
      </p:sp>
      <p:sp>
        <p:nvSpPr>
          <p:cNvPr id="31" name="30 Llamada de flecha hacia abajo"/>
          <p:cNvSpPr/>
          <p:nvPr/>
        </p:nvSpPr>
        <p:spPr>
          <a:xfrm>
            <a:off x="3635896" y="2348880"/>
            <a:ext cx="2448272" cy="864096"/>
          </a:xfrm>
          <a:prstGeom prst="downArrowCallout">
            <a:avLst>
              <a:gd name="adj1" fmla="val 6871"/>
              <a:gd name="adj2" fmla="val 10168"/>
              <a:gd name="adj3" fmla="val 25000"/>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0"/>
              </a:spcAft>
            </a:pPr>
            <a:r>
              <a:rPr lang="en-GB" sz="1400" b="1" dirty="0" smtClean="0">
                <a:solidFill>
                  <a:srgbClr val="FFFF00"/>
                </a:solidFill>
                <a:effectLst>
                  <a:outerShdw blurRad="38100" dist="38100" dir="2700000" algn="tl">
                    <a:srgbClr val="000000">
                      <a:alpha val="43137"/>
                    </a:srgbClr>
                  </a:outerShdw>
                </a:effectLst>
              </a:rPr>
              <a:t>F+ PI+</a:t>
            </a:r>
          </a:p>
          <a:p>
            <a:pPr algn="ctr"/>
            <a:r>
              <a:rPr lang="en-GB" sz="1400" dirty="0" smtClean="0"/>
              <a:t>Active esterase, membrane minimally damaged</a:t>
            </a:r>
            <a:endParaRPr lang="en-GB" sz="1400" b="1" dirty="0" smtClean="0">
              <a:effectLst>
                <a:outerShdw blurRad="38100" dist="38100" dir="2700000" algn="tl">
                  <a:srgbClr val="000000">
                    <a:alpha val="43137"/>
                  </a:srgbClr>
                </a:outerShdw>
              </a:effectLst>
            </a:endParaRPr>
          </a:p>
        </p:txBody>
      </p:sp>
      <p:sp>
        <p:nvSpPr>
          <p:cNvPr id="33" name="32 Llamada de flecha hacia arriba"/>
          <p:cNvSpPr/>
          <p:nvPr/>
        </p:nvSpPr>
        <p:spPr>
          <a:xfrm>
            <a:off x="2123728" y="5085184"/>
            <a:ext cx="3168352" cy="1152128"/>
          </a:xfrm>
          <a:prstGeom prst="upArrowCallout">
            <a:avLst>
              <a:gd name="adj1" fmla="val 5223"/>
              <a:gd name="adj2" fmla="val 15111"/>
              <a:gd name="adj3" fmla="val 25000"/>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solidFill>
                  <a:srgbClr val="FFFF00"/>
                </a:solidFill>
                <a:effectLst>
                  <a:outerShdw blurRad="38100" dist="38100" dir="2700000" algn="tl">
                    <a:srgbClr val="000000">
                      <a:alpha val="43137"/>
                    </a:srgbClr>
                  </a:outerShdw>
                </a:effectLst>
              </a:rPr>
              <a:t>F- PI+</a:t>
            </a:r>
          </a:p>
          <a:p>
            <a:pPr algn="ctr"/>
            <a:r>
              <a:rPr lang="en-GB" sz="1400" dirty="0" smtClean="0"/>
              <a:t>Esterase activity </a:t>
            </a:r>
            <a:r>
              <a:rPr lang="en-GB" sz="1400" dirty="0" smtClean="0"/>
              <a:t>non </a:t>
            </a:r>
            <a:r>
              <a:rPr lang="en-GB" sz="1400" dirty="0" smtClean="0"/>
              <a:t>detectable (or F extruded out of the cells), intact membrane</a:t>
            </a:r>
            <a:endParaRPr lang="es-AR" sz="1400" dirty="0">
              <a:latin typeface="Century Schoolbook" pitchFamily="18" charset="0"/>
              <a:ea typeface="Times New Roman"/>
              <a:cs typeface="Times New Roman"/>
            </a:endParaRPr>
          </a:p>
        </p:txBody>
      </p:sp>
      <p:grpSp>
        <p:nvGrpSpPr>
          <p:cNvPr id="18" name="17 Grupo"/>
          <p:cNvGrpSpPr/>
          <p:nvPr/>
        </p:nvGrpSpPr>
        <p:grpSpPr>
          <a:xfrm>
            <a:off x="395537" y="2924944"/>
            <a:ext cx="830997" cy="2376264"/>
            <a:chOff x="531343" y="2852936"/>
            <a:chExt cx="830997" cy="2376264"/>
          </a:xfrm>
          <a:solidFill>
            <a:schemeClr val="bg1"/>
          </a:solidFill>
        </p:grpSpPr>
        <p:sp>
          <p:nvSpPr>
            <p:cNvPr id="16" name="15 Flecha arriba"/>
            <p:cNvSpPr/>
            <p:nvPr/>
          </p:nvSpPr>
          <p:spPr>
            <a:xfrm>
              <a:off x="899592" y="2852936"/>
              <a:ext cx="144016" cy="2376264"/>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ln>
                  <a:solidFill>
                    <a:srgbClr val="00B050"/>
                  </a:solidFill>
                </a:ln>
                <a:solidFill>
                  <a:srgbClr val="00B050"/>
                </a:solidFill>
              </a:endParaRPr>
            </a:p>
          </p:txBody>
        </p:sp>
        <p:sp>
          <p:nvSpPr>
            <p:cNvPr id="17" name="16 CuadroTexto"/>
            <p:cNvSpPr txBox="1"/>
            <p:nvPr/>
          </p:nvSpPr>
          <p:spPr>
            <a:xfrm rot="16200000">
              <a:off x="-25266" y="3625570"/>
              <a:ext cx="1944216" cy="830997"/>
            </a:xfrm>
            <a:prstGeom prst="rect">
              <a:avLst/>
            </a:prstGeom>
            <a:noFill/>
          </p:spPr>
          <p:txBody>
            <a:bodyPr wrap="square" rtlCol="0">
              <a:spAutoFit/>
            </a:bodyPr>
            <a:lstStyle/>
            <a:p>
              <a:r>
                <a:rPr lang="es-AR" sz="1600" dirty="0" smtClean="0">
                  <a:ln>
                    <a:solidFill>
                      <a:srgbClr val="00B050"/>
                    </a:solidFill>
                  </a:ln>
                  <a:solidFill>
                    <a:srgbClr val="00B050"/>
                  </a:solidFill>
                </a:rPr>
                <a:t>Green </a:t>
              </a:r>
              <a:r>
                <a:rPr lang="es-AR" sz="1600" dirty="0" err="1" smtClean="0">
                  <a:ln>
                    <a:solidFill>
                      <a:srgbClr val="00B050"/>
                    </a:solidFill>
                  </a:ln>
                  <a:solidFill>
                    <a:srgbClr val="00B050"/>
                  </a:solidFill>
                </a:rPr>
                <a:t>fluorescence</a:t>
              </a:r>
              <a:endParaRPr lang="es-AR" sz="1600" dirty="0" smtClean="0">
                <a:ln>
                  <a:solidFill>
                    <a:srgbClr val="00B050"/>
                  </a:solidFill>
                </a:ln>
                <a:solidFill>
                  <a:srgbClr val="00B050"/>
                </a:solidFill>
              </a:endParaRPr>
            </a:p>
            <a:p>
              <a:endParaRPr lang="es-AR" sz="1600" dirty="0" smtClean="0">
                <a:ln>
                  <a:solidFill>
                    <a:srgbClr val="00B050"/>
                  </a:solidFill>
                </a:ln>
                <a:solidFill>
                  <a:srgbClr val="00B050"/>
                </a:solidFill>
              </a:endParaRPr>
            </a:p>
            <a:p>
              <a:r>
                <a:rPr lang="es-AR" sz="1600" dirty="0" err="1" smtClean="0">
                  <a:ln>
                    <a:solidFill>
                      <a:srgbClr val="00B050"/>
                    </a:solidFill>
                  </a:ln>
                  <a:solidFill>
                    <a:srgbClr val="00B050"/>
                  </a:solidFill>
                </a:rPr>
                <a:t>Membrane</a:t>
              </a:r>
              <a:r>
                <a:rPr lang="es-AR" sz="1600" dirty="0" smtClean="0">
                  <a:ln>
                    <a:solidFill>
                      <a:srgbClr val="00B050"/>
                    </a:solidFill>
                  </a:ln>
                  <a:solidFill>
                    <a:srgbClr val="00B050"/>
                  </a:solidFill>
                </a:rPr>
                <a:t> </a:t>
              </a:r>
              <a:r>
                <a:rPr lang="es-AR" sz="1600" dirty="0" err="1" smtClean="0">
                  <a:ln>
                    <a:solidFill>
                      <a:srgbClr val="00B050"/>
                    </a:solidFill>
                  </a:ln>
                  <a:solidFill>
                    <a:srgbClr val="00B050"/>
                  </a:solidFill>
                </a:rPr>
                <a:t>integrity</a:t>
              </a:r>
              <a:endParaRPr lang="es-AR" sz="1600" dirty="0">
                <a:ln>
                  <a:solidFill>
                    <a:srgbClr val="00B050"/>
                  </a:solidFill>
                </a:ln>
                <a:solidFill>
                  <a:srgbClr val="00B050"/>
                </a:solidFill>
              </a:endParaRPr>
            </a:p>
          </p:txBody>
        </p:sp>
      </p:grpSp>
      <p:grpSp>
        <p:nvGrpSpPr>
          <p:cNvPr id="28" name="27 Grupo"/>
          <p:cNvGrpSpPr/>
          <p:nvPr/>
        </p:nvGrpSpPr>
        <p:grpSpPr>
          <a:xfrm rot="5400000">
            <a:off x="4336521" y="568135"/>
            <a:ext cx="830997" cy="2376264"/>
            <a:chOff x="531343" y="2852936"/>
            <a:chExt cx="830997" cy="2376264"/>
          </a:xfrm>
        </p:grpSpPr>
        <p:sp>
          <p:nvSpPr>
            <p:cNvPr id="32" name="31 Flecha arriba"/>
            <p:cNvSpPr/>
            <p:nvPr/>
          </p:nvSpPr>
          <p:spPr>
            <a:xfrm>
              <a:off x="899592" y="2852936"/>
              <a:ext cx="144016" cy="2376264"/>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a:p>
          </p:txBody>
        </p:sp>
        <p:sp>
          <p:nvSpPr>
            <p:cNvPr id="36" name="35 CuadroTexto"/>
            <p:cNvSpPr txBox="1"/>
            <p:nvPr/>
          </p:nvSpPr>
          <p:spPr>
            <a:xfrm rot="16200000">
              <a:off x="-25266" y="3625570"/>
              <a:ext cx="1944216" cy="830997"/>
            </a:xfrm>
            <a:prstGeom prst="rect">
              <a:avLst/>
            </a:prstGeom>
            <a:noFill/>
          </p:spPr>
          <p:txBody>
            <a:bodyPr wrap="square" rtlCol="0">
              <a:spAutoFit/>
            </a:bodyPr>
            <a:lstStyle/>
            <a:p>
              <a:r>
                <a:rPr lang="es-AR" sz="1600" b="1" dirty="0" smtClean="0">
                  <a:solidFill>
                    <a:srgbClr val="FF0000"/>
                  </a:solidFill>
                </a:rPr>
                <a:t>Red </a:t>
              </a:r>
              <a:r>
                <a:rPr lang="es-AR" sz="1600" b="1" dirty="0" err="1" smtClean="0">
                  <a:solidFill>
                    <a:srgbClr val="FF0000"/>
                  </a:solidFill>
                </a:rPr>
                <a:t>fluorescence</a:t>
              </a:r>
              <a:endParaRPr lang="es-AR" sz="1600" b="1" dirty="0" smtClean="0">
                <a:solidFill>
                  <a:srgbClr val="FF0000"/>
                </a:solidFill>
              </a:endParaRPr>
            </a:p>
            <a:p>
              <a:endParaRPr lang="es-AR" sz="1600" b="1" dirty="0" smtClean="0">
                <a:solidFill>
                  <a:srgbClr val="FF0000"/>
                </a:solidFill>
              </a:endParaRPr>
            </a:p>
            <a:p>
              <a:r>
                <a:rPr lang="es-AR" sz="1600" b="1" dirty="0" err="1" smtClean="0">
                  <a:solidFill>
                    <a:srgbClr val="FF0000"/>
                  </a:solidFill>
                </a:rPr>
                <a:t>Membrane</a:t>
              </a:r>
              <a:r>
                <a:rPr lang="es-AR" sz="1600" b="1" dirty="0" smtClean="0">
                  <a:solidFill>
                    <a:srgbClr val="FF0000"/>
                  </a:solidFill>
                </a:rPr>
                <a:t> </a:t>
              </a:r>
              <a:r>
                <a:rPr lang="es-AR" sz="1600" b="1" dirty="0" err="1" smtClean="0">
                  <a:solidFill>
                    <a:srgbClr val="FF0000"/>
                  </a:solidFill>
                </a:rPr>
                <a:t>damage</a:t>
              </a:r>
              <a:endParaRPr lang="es-AR" sz="1600" b="1"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ox(in)">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box(in)">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box(in)">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box(in)">
                                      <p:cBhvr>
                                        <p:cTn id="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0" grpId="0" animBg="1"/>
      <p:bldP spid="31" grpId="0" animBg="1"/>
      <p:bldP spid="3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4" cstate="print"/>
          <a:stretch>
            <a:fillRect/>
          </a:stretch>
        </p:blipFill>
        <p:spPr>
          <a:xfrm>
            <a:off x="0" y="0"/>
            <a:ext cx="9144000" cy="6858000"/>
          </a:xfrm>
          <a:prstGeom prst="rect">
            <a:avLst/>
          </a:prstGeom>
        </p:spPr>
      </p:pic>
      <p:sp>
        <p:nvSpPr>
          <p:cNvPr id="19" name="18 Recortar rectángulo de esquina sencilla"/>
          <p:cNvSpPr/>
          <p:nvPr/>
        </p:nvSpPr>
        <p:spPr>
          <a:xfrm>
            <a:off x="-252536" y="260648"/>
            <a:ext cx="9144000" cy="5904656"/>
          </a:xfrm>
          <a:prstGeom prst="snip1Rect">
            <a:avLst>
              <a:gd name="adj" fmla="val 255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9" name="Picture 3"/>
          <p:cNvPicPr>
            <a:picLocks noChangeAspect="1" noChangeArrowheads="1"/>
          </p:cNvPicPr>
          <p:nvPr/>
        </p:nvPicPr>
        <p:blipFill>
          <a:blip r:embed="rId5" cstate="print"/>
          <a:srcRect/>
          <a:stretch>
            <a:fillRect/>
          </a:stretch>
        </p:blipFill>
        <p:spPr bwMode="auto">
          <a:xfrm>
            <a:off x="7075046" y="6525344"/>
            <a:ext cx="2068954" cy="332655"/>
          </a:xfrm>
          <a:prstGeom prst="rect">
            <a:avLst/>
          </a:prstGeom>
          <a:noFill/>
          <a:ln w="9525">
            <a:noFill/>
            <a:miter lim="800000"/>
            <a:headEnd/>
            <a:tailEnd/>
          </a:ln>
        </p:spPr>
      </p:pic>
      <p:sp>
        <p:nvSpPr>
          <p:cNvPr id="18" name="Text Box 10"/>
          <p:cNvSpPr txBox="1">
            <a:spLocks noChangeArrowheads="1"/>
          </p:cNvSpPr>
          <p:nvPr/>
        </p:nvSpPr>
        <p:spPr bwMode="auto">
          <a:xfrm>
            <a:off x="0" y="260648"/>
            <a:ext cx="7668344" cy="830997"/>
          </a:xfrm>
          <a:prstGeom prst="rect">
            <a:avLst/>
          </a:prstGeom>
          <a:noFill/>
          <a:ln w="9525">
            <a:noFill/>
            <a:miter lim="800000"/>
            <a:headEnd/>
            <a:tailEnd/>
          </a:ln>
        </p:spPr>
        <p:txBody>
          <a:bodyPr wrap="square">
            <a:spAutoFit/>
          </a:bodyPr>
          <a:lstStyle/>
          <a:p>
            <a:pPr algn="ctr"/>
            <a:r>
              <a:rPr lang="en-US" sz="1600" b="1" dirty="0" smtClean="0">
                <a:latin typeface="Helvetica" pitchFamily="2" charset="0"/>
              </a:rPr>
              <a:t>Fluorescence density plots of </a:t>
            </a:r>
            <a:r>
              <a:rPr lang="en-US" sz="1600" b="1" i="1" dirty="0" smtClean="0">
                <a:latin typeface="Helvetica" pitchFamily="2" charset="0"/>
              </a:rPr>
              <a:t>S. </a:t>
            </a:r>
            <a:r>
              <a:rPr lang="en-US" sz="1600" b="1" i="1" dirty="0" err="1" smtClean="0">
                <a:latin typeface="Helvetica" pitchFamily="2" charset="0"/>
              </a:rPr>
              <a:t>cerevisiae</a:t>
            </a:r>
            <a:r>
              <a:rPr lang="en-US" sz="1600" b="1" i="1" dirty="0" smtClean="0">
                <a:latin typeface="Helvetica" pitchFamily="2" charset="0"/>
              </a:rPr>
              <a:t> </a:t>
            </a:r>
            <a:r>
              <a:rPr lang="en-US" sz="1600" b="1" dirty="0" smtClean="0">
                <a:latin typeface="Helvetica" pitchFamily="2" charset="0"/>
              </a:rPr>
              <a:t>in response to staining with FDA and PI after single and combined MT treatments(</a:t>
            </a:r>
            <a:r>
              <a:rPr lang="es-AR" sz="1600" b="1" dirty="0" smtClean="0"/>
              <a:t>US : 44 °C  PL: 44-56 °C)</a:t>
            </a:r>
          </a:p>
          <a:p>
            <a:pPr fontAlgn="t"/>
            <a:endParaRPr lang="es-ES" sz="1600" b="1" dirty="0">
              <a:latin typeface="Helvetica" pitchFamily="2" charset="0"/>
              <a:cs typeface="Arial" charset="0"/>
            </a:endParaRPr>
          </a:p>
        </p:txBody>
      </p:sp>
      <p:grpSp>
        <p:nvGrpSpPr>
          <p:cNvPr id="9" name="8 Grupo"/>
          <p:cNvGrpSpPr/>
          <p:nvPr/>
        </p:nvGrpSpPr>
        <p:grpSpPr>
          <a:xfrm>
            <a:off x="1187624" y="4653136"/>
            <a:ext cx="7632848" cy="259255"/>
            <a:chOff x="0" y="5007840"/>
            <a:chExt cx="7419148" cy="259255"/>
          </a:xfrm>
        </p:grpSpPr>
        <p:sp>
          <p:nvSpPr>
            <p:cNvPr id="10" name="112 CuadroTexto"/>
            <p:cNvSpPr txBox="1">
              <a:spLocks noChangeArrowheads="1"/>
            </p:cNvSpPr>
            <p:nvPr/>
          </p:nvSpPr>
          <p:spPr bwMode="auto">
            <a:xfrm>
              <a:off x="0" y="5013176"/>
              <a:ext cx="570114" cy="253917"/>
            </a:xfrm>
            <a:prstGeom prst="rect">
              <a:avLst/>
            </a:prstGeom>
            <a:noFill/>
            <a:ln w="9525">
              <a:noFill/>
              <a:miter lim="800000"/>
              <a:headEnd/>
              <a:tailEnd/>
            </a:ln>
          </p:spPr>
          <p:txBody>
            <a:bodyPr>
              <a:spAutoFit/>
            </a:bodyPr>
            <a:lstStyle/>
            <a:p>
              <a:pPr algn="ctr"/>
              <a:r>
                <a:rPr lang="es-AR" sz="1050" b="1" dirty="0">
                  <a:latin typeface="Helvetica" pitchFamily="2" charset="0"/>
                </a:rPr>
                <a:t>0</a:t>
              </a:r>
            </a:p>
          </p:txBody>
        </p:sp>
        <p:sp>
          <p:nvSpPr>
            <p:cNvPr id="11" name="113 CuadroTexto"/>
            <p:cNvSpPr txBox="1">
              <a:spLocks noChangeArrowheads="1"/>
            </p:cNvSpPr>
            <p:nvPr/>
          </p:nvSpPr>
          <p:spPr bwMode="auto">
            <a:xfrm>
              <a:off x="1080120" y="5013176"/>
              <a:ext cx="1053322" cy="253917"/>
            </a:xfrm>
            <a:prstGeom prst="rect">
              <a:avLst/>
            </a:prstGeom>
            <a:noFill/>
            <a:ln w="9525">
              <a:noFill/>
              <a:miter lim="800000"/>
              <a:headEnd/>
              <a:tailEnd/>
            </a:ln>
          </p:spPr>
          <p:txBody>
            <a:bodyPr wrap="square">
              <a:spAutoFit/>
            </a:bodyPr>
            <a:lstStyle/>
            <a:p>
              <a:pPr algn="ctr"/>
              <a:r>
                <a:rPr lang="es-AR" sz="1050" b="1" dirty="0" smtClean="0">
                  <a:latin typeface="Helvetica" pitchFamily="2" charset="0"/>
                </a:rPr>
                <a:t>PL</a:t>
              </a:r>
              <a:endParaRPr lang="es-AR" sz="1050" b="1" dirty="0">
                <a:latin typeface="Helvetica" pitchFamily="2" charset="0"/>
              </a:endParaRPr>
            </a:p>
          </p:txBody>
        </p:sp>
        <p:sp>
          <p:nvSpPr>
            <p:cNvPr id="12" name="114 CuadroTexto"/>
            <p:cNvSpPr txBox="1">
              <a:spLocks noChangeArrowheads="1"/>
            </p:cNvSpPr>
            <p:nvPr/>
          </p:nvSpPr>
          <p:spPr bwMode="auto">
            <a:xfrm>
              <a:off x="3600400" y="5013176"/>
              <a:ext cx="1252271" cy="253917"/>
            </a:xfrm>
            <a:prstGeom prst="rect">
              <a:avLst/>
            </a:prstGeom>
            <a:noFill/>
            <a:ln w="9525">
              <a:noFill/>
              <a:miter lim="800000"/>
              <a:headEnd/>
              <a:tailEnd/>
            </a:ln>
          </p:spPr>
          <p:txBody>
            <a:bodyPr wrap="square">
              <a:spAutoFit/>
            </a:bodyPr>
            <a:lstStyle/>
            <a:p>
              <a:pPr algn="ctr"/>
              <a:r>
                <a:rPr lang="es-AR" sz="1050" b="1" dirty="0" smtClean="0">
                  <a:latin typeface="Helvetica" pitchFamily="2" charset="0"/>
                </a:rPr>
                <a:t>10US+ </a:t>
              </a:r>
              <a:r>
                <a:rPr lang="es-AR" sz="1050" b="1" dirty="0">
                  <a:latin typeface="Helvetica" pitchFamily="2" charset="0"/>
                </a:rPr>
                <a:t>PL</a:t>
              </a:r>
            </a:p>
          </p:txBody>
        </p:sp>
        <p:sp>
          <p:nvSpPr>
            <p:cNvPr id="13" name="115 CuadroTexto"/>
            <p:cNvSpPr txBox="1">
              <a:spLocks noChangeArrowheads="1"/>
            </p:cNvSpPr>
            <p:nvPr/>
          </p:nvSpPr>
          <p:spPr bwMode="auto">
            <a:xfrm>
              <a:off x="5224145" y="5007840"/>
              <a:ext cx="651559" cy="253917"/>
            </a:xfrm>
            <a:prstGeom prst="rect">
              <a:avLst/>
            </a:prstGeom>
            <a:noFill/>
            <a:ln w="9525">
              <a:noFill/>
              <a:miter lim="800000"/>
              <a:headEnd/>
              <a:tailEnd/>
            </a:ln>
          </p:spPr>
          <p:txBody>
            <a:bodyPr>
              <a:spAutoFit/>
            </a:bodyPr>
            <a:lstStyle/>
            <a:p>
              <a:pPr algn="ctr"/>
              <a:r>
                <a:rPr lang="es-AR" sz="1050" b="1" dirty="0" smtClean="0">
                  <a:latin typeface="Helvetica" pitchFamily="2" charset="0"/>
                </a:rPr>
                <a:t>30US</a:t>
              </a:r>
              <a:endParaRPr lang="es-AR" sz="1050" b="1" dirty="0">
                <a:latin typeface="Helvetica" pitchFamily="2" charset="0"/>
              </a:endParaRPr>
            </a:p>
          </p:txBody>
        </p:sp>
        <p:sp>
          <p:nvSpPr>
            <p:cNvPr id="14" name="116 CuadroTexto"/>
            <p:cNvSpPr txBox="1">
              <a:spLocks noChangeArrowheads="1"/>
            </p:cNvSpPr>
            <p:nvPr/>
          </p:nvSpPr>
          <p:spPr bwMode="auto">
            <a:xfrm>
              <a:off x="6264695" y="5013178"/>
              <a:ext cx="1154453" cy="253917"/>
            </a:xfrm>
            <a:prstGeom prst="rect">
              <a:avLst/>
            </a:prstGeom>
            <a:noFill/>
            <a:ln w="9525">
              <a:noFill/>
              <a:miter lim="800000"/>
              <a:headEnd/>
              <a:tailEnd/>
            </a:ln>
          </p:spPr>
          <p:txBody>
            <a:bodyPr wrap="square">
              <a:spAutoFit/>
            </a:bodyPr>
            <a:lstStyle/>
            <a:p>
              <a:pPr algn="ctr"/>
              <a:r>
                <a:rPr lang="es-AR" sz="1050" b="1" dirty="0" smtClean="0">
                  <a:latin typeface="Helvetica" pitchFamily="2" charset="0"/>
                </a:rPr>
                <a:t>30US+ </a:t>
              </a:r>
              <a:r>
                <a:rPr lang="es-AR" sz="1050" b="1" dirty="0">
                  <a:latin typeface="Helvetica" pitchFamily="2" charset="0"/>
                </a:rPr>
                <a:t>PL</a:t>
              </a:r>
            </a:p>
          </p:txBody>
        </p:sp>
        <p:sp>
          <p:nvSpPr>
            <p:cNvPr id="15" name="113 CuadroTexto"/>
            <p:cNvSpPr txBox="1">
              <a:spLocks noChangeArrowheads="1"/>
            </p:cNvSpPr>
            <p:nvPr/>
          </p:nvSpPr>
          <p:spPr bwMode="auto">
            <a:xfrm>
              <a:off x="2448272" y="5013176"/>
              <a:ext cx="1053322" cy="253916"/>
            </a:xfrm>
            <a:prstGeom prst="rect">
              <a:avLst/>
            </a:prstGeom>
            <a:noFill/>
            <a:ln w="9525">
              <a:noFill/>
              <a:miter lim="800000"/>
              <a:headEnd/>
              <a:tailEnd/>
            </a:ln>
          </p:spPr>
          <p:txBody>
            <a:bodyPr wrap="square">
              <a:spAutoFit/>
            </a:bodyPr>
            <a:lstStyle/>
            <a:p>
              <a:pPr algn="ctr"/>
              <a:r>
                <a:rPr lang="es-AR" sz="1050" b="1" dirty="0" smtClean="0">
                  <a:latin typeface="Helvetica" pitchFamily="2" charset="0"/>
                </a:rPr>
                <a:t>10 US</a:t>
              </a:r>
              <a:endParaRPr lang="es-AR" sz="1050" b="1" dirty="0">
                <a:latin typeface="Helvetica" pitchFamily="2" charset="0"/>
              </a:endParaRPr>
            </a:p>
          </p:txBody>
        </p:sp>
      </p:grpSp>
      <p:sp>
        <p:nvSpPr>
          <p:cNvPr id="7" name="6 CuadroTexto"/>
          <p:cNvSpPr txBox="1"/>
          <p:nvPr/>
        </p:nvSpPr>
        <p:spPr bwMode="auto">
          <a:xfrm rot="16200000">
            <a:off x="-206658" y="3599148"/>
            <a:ext cx="1080120" cy="30777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defTabSz="5015941" fontAlgn="auto">
              <a:spcBef>
                <a:spcPts val="0"/>
              </a:spcBef>
              <a:spcAft>
                <a:spcPts val="0"/>
              </a:spcAft>
              <a:defRPr/>
            </a:pPr>
            <a:r>
              <a:rPr lang="es-AR" sz="1400" b="1" dirty="0" smtClean="0">
                <a:effectLst>
                  <a:outerShdw blurRad="38100" dist="38100" dir="2700000" algn="tl">
                    <a:srgbClr val="000000">
                      <a:alpha val="43137"/>
                    </a:srgbClr>
                  </a:outerShdw>
                </a:effectLst>
                <a:latin typeface="Helvetica" pitchFamily="2" charset="0"/>
              </a:rPr>
              <a:t>NAJ </a:t>
            </a:r>
            <a:endParaRPr lang="es-AR" sz="1400" b="1" dirty="0">
              <a:effectLst>
                <a:outerShdw blurRad="38100" dist="38100" dir="2700000" algn="tl">
                  <a:srgbClr val="000000">
                    <a:alpha val="43137"/>
                  </a:srgbClr>
                </a:outerShdw>
              </a:effectLst>
              <a:latin typeface="Helvetica" pitchFamily="2" charset="0"/>
            </a:endParaRPr>
          </a:p>
        </p:txBody>
      </p:sp>
      <p:sp>
        <p:nvSpPr>
          <p:cNvPr id="8" name="7 CuadroTexto"/>
          <p:cNvSpPr txBox="1"/>
          <p:nvPr/>
        </p:nvSpPr>
        <p:spPr bwMode="auto">
          <a:xfrm rot="16200000">
            <a:off x="-206660" y="2086980"/>
            <a:ext cx="1080121" cy="30777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defTabSz="5015941" fontAlgn="auto">
              <a:spcBef>
                <a:spcPts val="0"/>
              </a:spcBef>
              <a:spcAft>
                <a:spcPts val="0"/>
              </a:spcAft>
              <a:defRPr/>
            </a:pPr>
            <a:r>
              <a:rPr lang="es-AR" sz="1400" b="1" dirty="0" smtClean="0">
                <a:effectLst>
                  <a:outerShdw blurRad="38100" dist="38100" dir="2700000" algn="tl">
                    <a:srgbClr val="000000">
                      <a:alpha val="43137"/>
                    </a:srgbClr>
                  </a:outerShdw>
                </a:effectLst>
                <a:latin typeface="Helvetica" pitchFamily="2" charset="0"/>
              </a:rPr>
              <a:t>CAJ </a:t>
            </a:r>
            <a:endParaRPr lang="es-AR" sz="1400" b="1" dirty="0">
              <a:effectLst>
                <a:outerShdw blurRad="38100" dist="38100" dir="2700000" algn="tl">
                  <a:srgbClr val="000000">
                    <a:alpha val="43137"/>
                  </a:srgbClr>
                </a:outerShdw>
              </a:effectLst>
              <a:latin typeface="Helvetica" pitchFamily="2" charset="0"/>
            </a:endParaRPr>
          </a:p>
        </p:txBody>
      </p:sp>
      <p:pic>
        <p:nvPicPr>
          <p:cNvPr id="43086" name="Picture 78"/>
          <p:cNvPicPr>
            <a:picLocks noChangeAspect="1" noChangeArrowheads="1"/>
          </p:cNvPicPr>
          <p:nvPr/>
        </p:nvPicPr>
        <p:blipFill>
          <a:blip r:embed="rId6" cstate="print"/>
          <a:srcRect l="2879" b="22096"/>
          <a:stretch>
            <a:fillRect/>
          </a:stretch>
        </p:blipFill>
        <p:spPr bwMode="auto">
          <a:xfrm>
            <a:off x="208988" y="1610225"/>
            <a:ext cx="8892480" cy="3042911"/>
          </a:xfrm>
          <a:prstGeom prst="rect">
            <a:avLst/>
          </a:prstGeom>
          <a:noFill/>
          <a:ln w="9525">
            <a:noFill/>
            <a:miter lim="800000"/>
            <a:headEnd/>
            <a:tailEnd/>
          </a:ln>
          <a:effectLst/>
        </p:spPr>
      </p:pic>
      <p:grpSp>
        <p:nvGrpSpPr>
          <p:cNvPr id="25" name="24 Grupo"/>
          <p:cNvGrpSpPr/>
          <p:nvPr/>
        </p:nvGrpSpPr>
        <p:grpSpPr>
          <a:xfrm>
            <a:off x="539552" y="1052736"/>
            <a:ext cx="8604448" cy="4165431"/>
            <a:chOff x="539552" y="1052736"/>
            <a:chExt cx="8604448" cy="4165431"/>
          </a:xfrm>
        </p:grpSpPr>
        <p:grpSp>
          <p:nvGrpSpPr>
            <p:cNvPr id="26" name="38 Grupo"/>
            <p:cNvGrpSpPr/>
            <p:nvPr/>
          </p:nvGrpSpPr>
          <p:grpSpPr>
            <a:xfrm>
              <a:off x="683568" y="1052736"/>
              <a:ext cx="8256510" cy="637039"/>
              <a:chOff x="683568" y="1052736"/>
              <a:chExt cx="8256510" cy="637039"/>
            </a:xfrm>
          </p:grpSpPr>
          <p:sp>
            <p:nvSpPr>
              <p:cNvPr id="34" name="Text Box 18"/>
              <p:cNvSpPr txBox="1">
                <a:spLocks noChangeArrowheads="1"/>
              </p:cNvSpPr>
              <p:nvPr/>
            </p:nvSpPr>
            <p:spPr bwMode="auto">
              <a:xfrm>
                <a:off x="7740352" y="1367664"/>
                <a:ext cx="1199726" cy="276999"/>
              </a:xfrm>
              <a:prstGeom prst="rect">
                <a:avLst/>
              </a:prstGeom>
              <a:noFill/>
              <a:ln w="9525">
                <a:noFill/>
                <a:miter lim="800000"/>
                <a:headEnd/>
                <a:tailEnd/>
              </a:ln>
              <a:effectLst/>
            </p:spPr>
            <p:txBody>
              <a:bodyPr>
                <a:spAutoFit/>
              </a:bodyPr>
              <a:lstStyle/>
              <a:p>
                <a:pPr algn="ctr">
                  <a:spcBef>
                    <a:spcPct val="50000"/>
                  </a:spcBef>
                </a:pPr>
                <a:r>
                  <a:rPr lang="es-AR" sz="1200" dirty="0" smtClean="0">
                    <a:solidFill>
                      <a:srgbClr val="0070C0"/>
                    </a:solidFill>
                    <a:latin typeface="Helvetica" pitchFamily="2" charset="0"/>
                  </a:rPr>
                  <a:t>98%</a:t>
                </a:r>
                <a:endParaRPr lang="es-AR" sz="1200" dirty="0">
                  <a:solidFill>
                    <a:srgbClr val="0070C0"/>
                  </a:solidFill>
                  <a:latin typeface="Helvetica" pitchFamily="2" charset="0"/>
                </a:endParaRPr>
              </a:p>
            </p:txBody>
          </p:sp>
          <p:sp>
            <p:nvSpPr>
              <p:cNvPr id="35" name="Text Box 20"/>
              <p:cNvSpPr txBox="1">
                <a:spLocks noChangeArrowheads="1"/>
              </p:cNvSpPr>
              <p:nvPr/>
            </p:nvSpPr>
            <p:spPr bwMode="auto">
              <a:xfrm>
                <a:off x="683568" y="1412776"/>
                <a:ext cx="1199726" cy="276999"/>
              </a:xfrm>
              <a:prstGeom prst="rect">
                <a:avLst/>
              </a:prstGeom>
              <a:noFill/>
              <a:ln w="9525">
                <a:noFill/>
                <a:miter lim="800000"/>
                <a:headEnd/>
                <a:tailEnd/>
              </a:ln>
              <a:effectLst/>
            </p:spPr>
            <p:txBody>
              <a:bodyPr>
                <a:spAutoFit/>
              </a:bodyPr>
              <a:lstStyle/>
              <a:p>
                <a:pPr algn="ctr">
                  <a:spcBef>
                    <a:spcPct val="50000"/>
                  </a:spcBef>
                </a:pPr>
                <a:r>
                  <a:rPr lang="es-AR" sz="1200" dirty="0">
                    <a:solidFill>
                      <a:srgbClr val="0070C0"/>
                    </a:solidFill>
                    <a:latin typeface="Helvetica" pitchFamily="2" charset="0"/>
                  </a:rPr>
                  <a:t> </a:t>
                </a:r>
                <a:r>
                  <a:rPr lang="es-AR" sz="1200" dirty="0" smtClean="0">
                    <a:solidFill>
                      <a:srgbClr val="0070C0"/>
                    </a:solidFill>
                    <a:latin typeface="Helvetica" pitchFamily="2" charset="0"/>
                  </a:rPr>
                  <a:t>3 %</a:t>
                </a:r>
                <a:endParaRPr lang="es-AR" sz="1200" dirty="0">
                  <a:solidFill>
                    <a:srgbClr val="0070C0"/>
                  </a:solidFill>
                  <a:latin typeface="Helvetica" pitchFamily="2" charset="0"/>
                </a:endParaRPr>
              </a:p>
            </p:txBody>
          </p:sp>
          <p:sp>
            <p:nvSpPr>
              <p:cNvPr id="36" name="35 CuadroTexto"/>
              <p:cNvSpPr txBox="1"/>
              <p:nvPr/>
            </p:nvSpPr>
            <p:spPr>
              <a:xfrm>
                <a:off x="3779912" y="1052736"/>
                <a:ext cx="2016224" cy="369332"/>
              </a:xfrm>
              <a:prstGeom prst="rect">
                <a:avLst/>
              </a:prstGeom>
              <a:noFill/>
            </p:spPr>
            <p:txBody>
              <a:bodyPr wrap="square" rtlCol="0">
                <a:spAutoFit/>
              </a:bodyPr>
              <a:lstStyle/>
              <a:p>
                <a:pPr algn="ctr"/>
                <a:r>
                  <a:rPr lang="es-AR" b="1" dirty="0" smtClean="0"/>
                  <a:t>% of </a:t>
                </a:r>
                <a:r>
                  <a:rPr lang="es-AR" b="1" dirty="0" err="1" smtClean="0"/>
                  <a:t>cells</a:t>
                </a:r>
                <a:r>
                  <a:rPr lang="es-AR" b="1" dirty="0" smtClean="0"/>
                  <a:t> in  </a:t>
                </a:r>
                <a:r>
                  <a:rPr lang="es-AR" b="1" dirty="0" err="1" smtClean="0"/>
                  <a:t>gate</a:t>
                </a:r>
                <a:r>
                  <a:rPr lang="es-AR" b="1" dirty="0" smtClean="0"/>
                  <a:t> 4</a:t>
                </a:r>
                <a:endParaRPr lang="es-AR" b="1" dirty="0"/>
              </a:p>
            </p:txBody>
          </p:sp>
          <p:sp>
            <p:nvSpPr>
              <p:cNvPr id="37" name="Text Box 20"/>
              <p:cNvSpPr txBox="1">
                <a:spLocks noChangeArrowheads="1"/>
              </p:cNvSpPr>
              <p:nvPr/>
            </p:nvSpPr>
            <p:spPr bwMode="auto">
              <a:xfrm>
                <a:off x="3563888" y="1412776"/>
                <a:ext cx="1199726" cy="276999"/>
              </a:xfrm>
              <a:prstGeom prst="rect">
                <a:avLst/>
              </a:prstGeom>
              <a:noFill/>
              <a:ln w="9525">
                <a:noFill/>
                <a:miter lim="800000"/>
                <a:headEnd/>
                <a:tailEnd/>
              </a:ln>
              <a:effectLst/>
            </p:spPr>
            <p:txBody>
              <a:bodyPr>
                <a:spAutoFit/>
              </a:bodyPr>
              <a:lstStyle/>
              <a:p>
                <a:pPr algn="ctr">
                  <a:spcBef>
                    <a:spcPct val="50000"/>
                  </a:spcBef>
                </a:pPr>
                <a:r>
                  <a:rPr lang="es-AR" sz="1200" dirty="0">
                    <a:solidFill>
                      <a:srgbClr val="0070C0"/>
                    </a:solidFill>
                    <a:latin typeface="Helvetica" pitchFamily="2" charset="0"/>
                  </a:rPr>
                  <a:t> </a:t>
                </a:r>
                <a:r>
                  <a:rPr lang="es-AR" sz="1200" dirty="0" smtClean="0">
                    <a:solidFill>
                      <a:srgbClr val="0070C0"/>
                    </a:solidFill>
                    <a:latin typeface="Helvetica" pitchFamily="2" charset="0"/>
                  </a:rPr>
                  <a:t>89%</a:t>
                </a:r>
                <a:endParaRPr lang="es-AR" sz="1200" dirty="0">
                  <a:solidFill>
                    <a:srgbClr val="0070C0"/>
                  </a:solidFill>
                  <a:latin typeface="Helvetica" pitchFamily="2" charset="0"/>
                </a:endParaRPr>
              </a:p>
            </p:txBody>
          </p:sp>
          <p:sp>
            <p:nvSpPr>
              <p:cNvPr id="38" name="Text Box 20"/>
              <p:cNvSpPr txBox="1">
                <a:spLocks noChangeArrowheads="1"/>
              </p:cNvSpPr>
              <p:nvPr/>
            </p:nvSpPr>
            <p:spPr bwMode="auto">
              <a:xfrm>
                <a:off x="2123728" y="1412776"/>
                <a:ext cx="1199726" cy="276999"/>
              </a:xfrm>
              <a:prstGeom prst="rect">
                <a:avLst/>
              </a:prstGeom>
              <a:noFill/>
              <a:ln w="9525">
                <a:noFill/>
                <a:miter lim="800000"/>
                <a:headEnd/>
                <a:tailEnd/>
              </a:ln>
              <a:effectLst/>
            </p:spPr>
            <p:txBody>
              <a:bodyPr>
                <a:spAutoFit/>
              </a:bodyPr>
              <a:lstStyle/>
              <a:p>
                <a:pPr algn="ctr">
                  <a:spcBef>
                    <a:spcPct val="50000"/>
                  </a:spcBef>
                </a:pPr>
                <a:r>
                  <a:rPr lang="es-AR" sz="1200" dirty="0" smtClean="0">
                    <a:solidFill>
                      <a:srgbClr val="0070C0"/>
                    </a:solidFill>
                    <a:latin typeface="Helvetica" pitchFamily="2" charset="0"/>
                  </a:rPr>
                  <a:t>96%</a:t>
                </a:r>
                <a:endParaRPr lang="es-AR" sz="1200" dirty="0">
                  <a:solidFill>
                    <a:srgbClr val="0070C0"/>
                  </a:solidFill>
                  <a:latin typeface="Helvetica" pitchFamily="2" charset="0"/>
                </a:endParaRPr>
              </a:p>
            </p:txBody>
          </p:sp>
          <p:sp>
            <p:nvSpPr>
              <p:cNvPr id="39" name="Text Box 20"/>
              <p:cNvSpPr txBox="1">
                <a:spLocks noChangeArrowheads="1"/>
              </p:cNvSpPr>
              <p:nvPr/>
            </p:nvSpPr>
            <p:spPr bwMode="auto">
              <a:xfrm>
                <a:off x="5004048" y="1412776"/>
                <a:ext cx="1199726" cy="276999"/>
              </a:xfrm>
              <a:prstGeom prst="rect">
                <a:avLst/>
              </a:prstGeom>
              <a:noFill/>
              <a:ln w="9525">
                <a:noFill/>
                <a:miter lim="800000"/>
                <a:headEnd/>
                <a:tailEnd/>
              </a:ln>
              <a:effectLst/>
            </p:spPr>
            <p:txBody>
              <a:bodyPr>
                <a:spAutoFit/>
              </a:bodyPr>
              <a:lstStyle/>
              <a:p>
                <a:pPr algn="ctr">
                  <a:spcBef>
                    <a:spcPct val="50000"/>
                  </a:spcBef>
                </a:pPr>
                <a:r>
                  <a:rPr lang="es-AR" sz="1200" dirty="0">
                    <a:solidFill>
                      <a:srgbClr val="0070C0"/>
                    </a:solidFill>
                    <a:latin typeface="Helvetica" pitchFamily="2" charset="0"/>
                  </a:rPr>
                  <a:t> </a:t>
                </a:r>
                <a:r>
                  <a:rPr lang="es-AR" sz="1200" dirty="0" smtClean="0">
                    <a:solidFill>
                      <a:srgbClr val="0070C0"/>
                    </a:solidFill>
                    <a:latin typeface="Helvetica" pitchFamily="2" charset="0"/>
                  </a:rPr>
                  <a:t>91 %</a:t>
                </a:r>
                <a:endParaRPr lang="es-AR" sz="1200" dirty="0">
                  <a:solidFill>
                    <a:srgbClr val="0070C0"/>
                  </a:solidFill>
                  <a:latin typeface="Helvetica" pitchFamily="2" charset="0"/>
                </a:endParaRPr>
              </a:p>
            </p:txBody>
          </p:sp>
          <p:sp>
            <p:nvSpPr>
              <p:cNvPr id="40" name="Text Box 20"/>
              <p:cNvSpPr txBox="1">
                <a:spLocks noChangeArrowheads="1"/>
              </p:cNvSpPr>
              <p:nvPr/>
            </p:nvSpPr>
            <p:spPr bwMode="auto">
              <a:xfrm>
                <a:off x="6372200" y="1367664"/>
                <a:ext cx="1199726" cy="276999"/>
              </a:xfrm>
              <a:prstGeom prst="rect">
                <a:avLst/>
              </a:prstGeom>
              <a:noFill/>
              <a:ln w="9525">
                <a:noFill/>
                <a:miter lim="800000"/>
                <a:headEnd/>
                <a:tailEnd/>
              </a:ln>
              <a:effectLst/>
            </p:spPr>
            <p:txBody>
              <a:bodyPr>
                <a:spAutoFit/>
              </a:bodyPr>
              <a:lstStyle/>
              <a:p>
                <a:pPr algn="ctr">
                  <a:spcBef>
                    <a:spcPct val="50000"/>
                  </a:spcBef>
                </a:pPr>
                <a:r>
                  <a:rPr lang="es-AR" sz="1200" dirty="0">
                    <a:solidFill>
                      <a:srgbClr val="0070C0"/>
                    </a:solidFill>
                    <a:latin typeface="Helvetica" pitchFamily="2" charset="0"/>
                  </a:rPr>
                  <a:t> </a:t>
                </a:r>
                <a:r>
                  <a:rPr lang="es-AR" sz="1200" dirty="0" smtClean="0">
                    <a:solidFill>
                      <a:srgbClr val="0070C0"/>
                    </a:solidFill>
                    <a:latin typeface="Helvetica" pitchFamily="2" charset="0"/>
                  </a:rPr>
                  <a:t>98%</a:t>
                </a:r>
                <a:endParaRPr lang="es-AR" sz="1200" dirty="0">
                  <a:solidFill>
                    <a:srgbClr val="0070C0"/>
                  </a:solidFill>
                  <a:latin typeface="Helvetica" pitchFamily="2" charset="0"/>
                </a:endParaRPr>
              </a:p>
            </p:txBody>
          </p:sp>
        </p:grpSp>
        <p:sp>
          <p:nvSpPr>
            <p:cNvPr id="27" name="Text Box 18"/>
            <p:cNvSpPr txBox="1">
              <a:spLocks noChangeArrowheads="1"/>
            </p:cNvSpPr>
            <p:nvPr/>
          </p:nvSpPr>
          <p:spPr bwMode="auto">
            <a:xfrm>
              <a:off x="7944274" y="4941168"/>
              <a:ext cx="1199726" cy="276999"/>
            </a:xfrm>
            <a:prstGeom prst="rect">
              <a:avLst/>
            </a:prstGeom>
            <a:noFill/>
            <a:ln w="9525">
              <a:noFill/>
              <a:miter lim="800000"/>
              <a:headEnd/>
              <a:tailEnd/>
            </a:ln>
            <a:effectLst/>
          </p:spPr>
          <p:txBody>
            <a:bodyPr>
              <a:spAutoFit/>
            </a:bodyPr>
            <a:lstStyle/>
            <a:p>
              <a:pPr algn="ctr">
                <a:spcBef>
                  <a:spcPct val="50000"/>
                </a:spcBef>
              </a:pPr>
              <a:r>
                <a:rPr lang="es-AR" sz="1200" dirty="0" smtClean="0">
                  <a:solidFill>
                    <a:srgbClr val="0070C0"/>
                  </a:solidFill>
                  <a:latin typeface="Helvetica" pitchFamily="2" charset="0"/>
                </a:rPr>
                <a:t>98%</a:t>
              </a:r>
              <a:endParaRPr lang="es-AR" sz="1200" dirty="0">
                <a:solidFill>
                  <a:srgbClr val="0070C0"/>
                </a:solidFill>
                <a:latin typeface="Helvetica" pitchFamily="2" charset="0"/>
              </a:endParaRPr>
            </a:p>
          </p:txBody>
        </p:sp>
        <p:sp>
          <p:nvSpPr>
            <p:cNvPr id="28" name="Text Box 20"/>
            <p:cNvSpPr txBox="1">
              <a:spLocks noChangeArrowheads="1"/>
            </p:cNvSpPr>
            <p:nvPr/>
          </p:nvSpPr>
          <p:spPr bwMode="auto">
            <a:xfrm>
              <a:off x="539552" y="4914272"/>
              <a:ext cx="1199726" cy="276999"/>
            </a:xfrm>
            <a:prstGeom prst="rect">
              <a:avLst/>
            </a:prstGeom>
            <a:noFill/>
            <a:ln w="9525">
              <a:noFill/>
              <a:miter lim="800000"/>
              <a:headEnd/>
              <a:tailEnd/>
            </a:ln>
            <a:effectLst/>
          </p:spPr>
          <p:txBody>
            <a:bodyPr>
              <a:spAutoFit/>
            </a:bodyPr>
            <a:lstStyle/>
            <a:p>
              <a:pPr algn="ctr">
                <a:spcBef>
                  <a:spcPct val="50000"/>
                </a:spcBef>
              </a:pPr>
              <a:r>
                <a:rPr lang="es-AR" sz="1200" dirty="0">
                  <a:solidFill>
                    <a:srgbClr val="0070C0"/>
                  </a:solidFill>
                  <a:latin typeface="Helvetica" pitchFamily="2" charset="0"/>
                </a:rPr>
                <a:t> </a:t>
              </a:r>
              <a:r>
                <a:rPr lang="es-AR" sz="1200" dirty="0" smtClean="0">
                  <a:solidFill>
                    <a:srgbClr val="0070C0"/>
                  </a:solidFill>
                  <a:latin typeface="Helvetica" pitchFamily="2" charset="0"/>
                </a:rPr>
                <a:t>1 %</a:t>
              </a:r>
              <a:endParaRPr lang="es-AR" sz="1200" dirty="0">
                <a:solidFill>
                  <a:srgbClr val="0070C0"/>
                </a:solidFill>
                <a:latin typeface="Helvetica" pitchFamily="2" charset="0"/>
              </a:endParaRPr>
            </a:p>
          </p:txBody>
        </p:sp>
        <p:sp>
          <p:nvSpPr>
            <p:cNvPr id="30" name="Text Box 20"/>
            <p:cNvSpPr txBox="1">
              <a:spLocks noChangeArrowheads="1"/>
            </p:cNvSpPr>
            <p:nvPr/>
          </p:nvSpPr>
          <p:spPr bwMode="auto">
            <a:xfrm>
              <a:off x="3419872" y="4914272"/>
              <a:ext cx="1199726" cy="276999"/>
            </a:xfrm>
            <a:prstGeom prst="rect">
              <a:avLst/>
            </a:prstGeom>
            <a:noFill/>
            <a:ln w="9525">
              <a:noFill/>
              <a:miter lim="800000"/>
              <a:headEnd/>
              <a:tailEnd/>
            </a:ln>
            <a:effectLst/>
          </p:spPr>
          <p:txBody>
            <a:bodyPr>
              <a:spAutoFit/>
            </a:bodyPr>
            <a:lstStyle/>
            <a:p>
              <a:pPr algn="ctr">
                <a:spcBef>
                  <a:spcPct val="50000"/>
                </a:spcBef>
              </a:pPr>
              <a:r>
                <a:rPr lang="es-AR" sz="1200" dirty="0">
                  <a:solidFill>
                    <a:srgbClr val="0070C0"/>
                  </a:solidFill>
                  <a:latin typeface="Helvetica" pitchFamily="2" charset="0"/>
                </a:rPr>
                <a:t> </a:t>
              </a:r>
              <a:r>
                <a:rPr lang="es-AR" sz="1200" dirty="0" smtClean="0">
                  <a:solidFill>
                    <a:srgbClr val="0070C0"/>
                  </a:solidFill>
                  <a:latin typeface="Helvetica" pitchFamily="2" charset="0"/>
                </a:rPr>
                <a:t>89%</a:t>
              </a:r>
              <a:endParaRPr lang="es-AR" sz="1200" dirty="0">
                <a:solidFill>
                  <a:srgbClr val="0070C0"/>
                </a:solidFill>
                <a:latin typeface="Helvetica" pitchFamily="2" charset="0"/>
              </a:endParaRPr>
            </a:p>
          </p:txBody>
        </p:sp>
        <p:sp>
          <p:nvSpPr>
            <p:cNvPr id="31" name="Text Box 20"/>
            <p:cNvSpPr txBox="1">
              <a:spLocks noChangeArrowheads="1"/>
            </p:cNvSpPr>
            <p:nvPr/>
          </p:nvSpPr>
          <p:spPr bwMode="auto">
            <a:xfrm>
              <a:off x="1979712" y="4914272"/>
              <a:ext cx="1199726" cy="276999"/>
            </a:xfrm>
            <a:prstGeom prst="rect">
              <a:avLst/>
            </a:prstGeom>
            <a:noFill/>
            <a:ln w="9525">
              <a:noFill/>
              <a:miter lim="800000"/>
              <a:headEnd/>
              <a:tailEnd/>
            </a:ln>
            <a:effectLst/>
          </p:spPr>
          <p:txBody>
            <a:bodyPr>
              <a:spAutoFit/>
            </a:bodyPr>
            <a:lstStyle/>
            <a:p>
              <a:pPr algn="ctr">
                <a:spcBef>
                  <a:spcPct val="50000"/>
                </a:spcBef>
              </a:pPr>
              <a:r>
                <a:rPr lang="es-AR" sz="1200" dirty="0" smtClean="0">
                  <a:solidFill>
                    <a:srgbClr val="0070C0"/>
                  </a:solidFill>
                  <a:latin typeface="Helvetica" pitchFamily="2" charset="0"/>
                </a:rPr>
                <a:t>68%</a:t>
              </a:r>
              <a:endParaRPr lang="es-AR" sz="1200" dirty="0">
                <a:solidFill>
                  <a:srgbClr val="0070C0"/>
                </a:solidFill>
                <a:latin typeface="Helvetica" pitchFamily="2" charset="0"/>
              </a:endParaRPr>
            </a:p>
          </p:txBody>
        </p:sp>
        <p:sp>
          <p:nvSpPr>
            <p:cNvPr id="32" name="Text Box 20"/>
            <p:cNvSpPr txBox="1">
              <a:spLocks noChangeArrowheads="1"/>
            </p:cNvSpPr>
            <p:nvPr/>
          </p:nvSpPr>
          <p:spPr bwMode="auto">
            <a:xfrm>
              <a:off x="4932040" y="4941168"/>
              <a:ext cx="1199726" cy="276999"/>
            </a:xfrm>
            <a:prstGeom prst="rect">
              <a:avLst/>
            </a:prstGeom>
            <a:noFill/>
            <a:ln w="9525">
              <a:noFill/>
              <a:miter lim="800000"/>
              <a:headEnd/>
              <a:tailEnd/>
            </a:ln>
            <a:effectLst/>
          </p:spPr>
          <p:txBody>
            <a:bodyPr>
              <a:spAutoFit/>
            </a:bodyPr>
            <a:lstStyle/>
            <a:p>
              <a:pPr algn="ctr">
                <a:spcBef>
                  <a:spcPct val="50000"/>
                </a:spcBef>
              </a:pPr>
              <a:r>
                <a:rPr lang="es-AR" sz="1200" dirty="0">
                  <a:solidFill>
                    <a:srgbClr val="0070C0"/>
                  </a:solidFill>
                  <a:latin typeface="Helvetica" pitchFamily="2" charset="0"/>
                </a:rPr>
                <a:t> </a:t>
              </a:r>
              <a:r>
                <a:rPr lang="es-AR" sz="1200" dirty="0" smtClean="0">
                  <a:solidFill>
                    <a:srgbClr val="0070C0"/>
                  </a:solidFill>
                  <a:latin typeface="Helvetica" pitchFamily="2" charset="0"/>
                </a:rPr>
                <a:t>95%</a:t>
              </a:r>
              <a:endParaRPr lang="es-AR" sz="1200" dirty="0">
                <a:solidFill>
                  <a:srgbClr val="0070C0"/>
                </a:solidFill>
                <a:latin typeface="Helvetica" pitchFamily="2" charset="0"/>
              </a:endParaRPr>
            </a:p>
          </p:txBody>
        </p:sp>
        <p:sp>
          <p:nvSpPr>
            <p:cNvPr id="33" name="Text Box 20"/>
            <p:cNvSpPr txBox="1">
              <a:spLocks noChangeArrowheads="1"/>
            </p:cNvSpPr>
            <p:nvPr/>
          </p:nvSpPr>
          <p:spPr bwMode="auto">
            <a:xfrm>
              <a:off x="6372200" y="4941168"/>
              <a:ext cx="1199726" cy="276999"/>
            </a:xfrm>
            <a:prstGeom prst="rect">
              <a:avLst/>
            </a:prstGeom>
            <a:noFill/>
            <a:ln w="9525">
              <a:noFill/>
              <a:miter lim="800000"/>
              <a:headEnd/>
              <a:tailEnd/>
            </a:ln>
            <a:effectLst/>
          </p:spPr>
          <p:txBody>
            <a:bodyPr>
              <a:spAutoFit/>
            </a:bodyPr>
            <a:lstStyle/>
            <a:p>
              <a:pPr algn="ctr">
                <a:spcBef>
                  <a:spcPct val="50000"/>
                </a:spcBef>
              </a:pPr>
              <a:r>
                <a:rPr lang="es-AR" sz="1200" dirty="0">
                  <a:solidFill>
                    <a:srgbClr val="0070C0"/>
                  </a:solidFill>
                  <a:latin typeface="Helvetica" pitchFamily="2" charset="0"/>
                </a:rPr>
                <a:t> </a:t>
              </a:r>
              <a:r>
                <a:rPr lang="es-AR" sz="1200" dirty="0" smtClean="0">
                  <a:solidFill>
                    <a:srgbClr val="0070C0"/>
                  </a:solidFill>
                  <a:latin typeface="Helvetica" pitchFamily="2" charset="0"/>
                </a:rPr>
                <a:t>97 %</a:t>
              </a:r>
              <a:endParaRPr lang="es-AR" sz="1200" dirty="0">
                <a:solidFill>
                  <a:srgbClr val="0070C0"/>
                </a:solidFill>
                <a:latin typeface="Helvetica" pitchFamily="2" charset="0"/>
              </a:endParaRPr>
            </a:p>
          </p:txBody>
        </p:sp>
      </p:grpSp>
      <p:grpSp>
        <p:nvGrpSpPr>
          <p:cNvPr id="48" name="47 Grupo"/>
          <p:cNvGrpSpPr/>
          <p:nvPr/>
        </p:nvGrpSpPr>
        <p:grpSpPr>
          <a:xfrm>
            <a:off x="467544" y="692696"/>
            <a:ext cx="8568952" cy="4032448"/>
            <a:chOff x="360040" y="1268760"/>
            <a:chExt cx="8568952" cy="4032448"/>
          </a:xfrm>
        </p:grpSpPr>
        <p:sp>
          <p:nvSpPr>
            <p:cNvPr id="43" name="42 Rectángulo"/>
            <p:cNvSpPr/>
            <p:nvPr/>
          </p:nvSpPr>
          <p:spPr>
            <a:xfrm>
              <a:off x="6048672" y="1412776"/>
              <a:ext cx="2880320" cy="38884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6" name="45 Rectángulo"/>
            <p:cNvSpPr/>
            <p:nvPr/>
          </p:nvSpPr>
          <p:spPr>
            <a:xfrm>
              <a:off x="360040" y="1268760"/>
              <a:ext cx="5437112" cy="39604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975" indent="-180975">
                <a:buBlip>
                  <a:blip r:embed="rId7"/>
                </a:buBlip>
              </a:pPr>
              <a:r>
                <a:rPr lang="en-US" sz="1400" dirty="0" smtClean="0">
                  <a:solidFill>
                    <a:schemeClr val="tx1"/>
                  </a:solidFill>
                  <a:latin typeface="Helvetica" pitchFamily="2" charset="0"/>
                </a:rPr>
                <a:t>No differences in the percentages of F</a:t>
              </a:r>
              <a:r>
                <a:rPr lang="en-US" sz="1400" baseline="30000" dirty="0" smtClean="0">
                  <a:solidFill>
                    <a:schemeClr val="tx1"/>
                  </a:solidFill>
                  <a:latin typeface="Helvetica" pitchFamily="2" charset="0"/>
                </a:rPr>
                <a:t>-</a:t>
              </a:r>
              <a:r>
                <a:rPr lang="en-US" sz="1400" dirty="0" smtClean="0">
                  <a:solidFill>
                    <a:schemeClr val="tx1"/>
                  </a:solidFill>
                  <a:latin typeface="Helvetica" pitchFamily="2" charset="0"/>
                </a:rPr>
                <a:t>PI</a:t>
              </a:r>
              <a:r>
                <a:rPr lang="en-US" sz="1400" baseline="30000" dirty="0" smtClean="0">
                  <a:solidFill>
                    <a:schemeClr val="tx1"/>
                  </a:solidFill>
                  <a:latin typeface="Helvetica" pitchFamily="2" charset="0"/>
                </a:rPr>
                <a:t>+</a:t>
              </a:r>
              <a:r>
                <a:rPr lang="en-US" sz="1400" dirty="0" smtClean="0">
                  <a:solidFill>
                    <a:schemeClr val="tx1"/>
                  </a:solidFill>
                  <a:latin typeface="Helvetica" pitchFamily="2" charset="0"/>
                </a:rPr>
                <a:t> subpopulation were observed for despite </a:t>
              </a:r>
              <a:r>
                <a:rPr lang="en-US" sz="1400" dirty="0" smtClean="0">
                  <a:solidFill>
                    <a:schemeClr val="tx1"/>
                  </a:solidFill>
                  <a:latin typeface="Helvetica" pitchFamily="2" charset="0"/>
                </a:rPr>
                <a:t>the observed </a:t>
              </a:r>
              <a:r>
                <a:rPr lang="en-US" sz="1400" dirty="0" smtClean="0">
                  <a:solidFill>
                    <a:schemeClr val="tx1"/>
                  </a:solidFill>
                  <a:latin typeface="Helvetica" pitchFamily="2" charset="0"/>
                </a:rPr>
                <a:t>differences in the inactivation degree.</a:t>
              </a:r>
            </a:p>
            <a:p>
              <a:pPr marL="180975" indent="-180975">
                <a:buBlip>
                  <a:blip r:embed="rId7"/>
                </a:buBlip>
              </a:pPr>
              <a:r>
                <a:rPr lang="en-US" sz="1400" dirty="0" smtClean="0">
                  <a:solidFill>
                    <a:schemeClr val="tx1"/>
                  </a:solidFill>
                  <a:latin typeface="Helvetica" pitchFamily="2" charset="0"/>
                </a:rPr>
                <a:t>Cell sorting of fractions in gate 4 showed that cells could not be able to recover in </a:t>
              </a:r>
              <a:r>
                <a:rPr lang="en-US" sz="1400" b="1" dirty="0" smtClean="0">
                  <a:solidFill>
                    <a:schemeClr val="tx1"/>
                  </a:solidFill>
                  <a:latin typeface="Helvetica" pitchFamily="2" charset="0"/>
                </a:rPr>
                <a:t>30US+PL</a:t>
              </a:r>
              <a:r>
                <a:rPr lang="en-US" sz="1400" dirty="0" smtClean="0">
                  <a:solidFill>
                    <a:schemeClr val="tx1"/>
                  </a:solidFill>
                  <a:latin typeface="Helvetica" pitchFamily="2" charset="0"/>
                </a:rPr>
                <a:t> but  1 x 10</a:t>
              </a:r>
              <a:r>
                <a:rPr lang="en-US" sz="1400" baseline="30000" dirty="0" smtClean="0">
                  <a:solidFill>
                    <a:schemeClr val="tx1"/>
                  </a:solidFill>
                  <a:latin typeface="Helvetica" pitchFamily="2" charset="0"/>
                </a:rPr>
                <a:t>2</a:t>
              </a:r>
              <a:r>
                <a:rPr lang="en-US" sz="1400" dirty="0" smtClean="0">
                  <a:solidFill>
                    <a:schemeClr val="tx1"/>
                  </a:solidFill>
                  <a:latin typeface="Helvetica" pitchFamily="2" charset="0"/>
                </a:rPr>
                <a:t> CFU/</a:t>
              </a:r>
              <a:r>
                <a:rPr lang="en-US" sz="1400" dirty="0" err="1" smtClean="0">
                  <a:solidFill>
                    <a:schemeClr val="tx1"/>
                  </a:solidFill>
                  <a:latin typeface="Helvetica" pitchFamily="2" charset="0"/>
                </a:rPr>
                <a:t>mL</a:t>
              </a:r>
              <a:r>
                <a:rPr lang="en-US" sz="1400" dirty="0" smtClean="0">
                  <a:solidFill>
                    <a:schemeClr val="tx1"/>
                  </a:solidFill>
                  <a:latin typeface="Helvetica" pitchFamily="2" charset="0"/>
                </a:rPr>
                <a:t> were recovered in </a:t>
              </a:r>
              <a:r>
                <a:rPr lang="en-US" sz="1400" b="1" dirty="0" smtClean="0">
                  <a:solidFill>
                    <a:schemeClr val="tx1"/>
                  </a:solidFill>
                  <a:latin typeface="Helvetica" pitchFamily="2" charset="0"/>
                </a:rPr>
                <a:t>30US </a:t>
              </a:r>
              <a:r>
                <a:rPr lang="en-US" sz="1400" dirty="0" smtClean="0">
                  <a:solidFill>
                    <a:schemeClr val="tx1"/>
                  </a:solidFill>
                  <a:latin typeface="Helvetica" pitchFamily="2" charset="0"/>
                </a:rPr>
                <a:t>system at T</a:t>
              </a:r>
              <a:r>
                <a:rPr lang="en-US" sz="1400" baseline="-25000" dirty="0" smtClean="0">
                  <a:solidFill>
                    <a:schemeClr val="tx1"/>
                  </a:solidFill>
                  <a:latin typeface="Helvetica" pitchFamily="2" charset="0"/>
                </a:rPr>
                <a:t>US  </a:t>
              </a:r>
              <a:r>
                <a:rPr lang="en-US" sz="1400" dirty="0" smtClean="0">
                  <a:solidFill>
                    <a:schemeClr val="tx1"/>
                  </a:solidFill>
                  <a:latin typeface="Helvetica" pitchFamily="2" charset="0"/>
                </a:rPr>
                <a:t>44 °C.</a:t>
              </a:r>
            </a:p>
            <a:p>
              <a:pPr marL="180975" indent="-180975">
                <a:buBlip>
                  <a:blip r:embed="rId7"/>
                </a:buBlip>
              </a:pPr>
              <a:endParaRPr lang="en-US" sz="1400" dirty="0" smtClean="0">
                <a:solidFill>
                  <a:schemeClr val="tx1"/>
                </a:solidFill>
                <a:latin typeface="Helvetica" pitchFamily="2" charset="0"/>
              </a:endParaRPr>
            </a:p>
            <a:p>
              <a:pPr marL="180975" indent="-180975" algn="ctr"/>
              <a:r>
                <a:rPr lang="en-US" sz="1400" b="1" dirty="0" smtClean="0">
                  <a:solidFill>
                    <a:schemeClr val="tx1"/>
                  </a:solidFill>
                  <a:latin typeface="Helvetica" pitchFamily="2" charset="0"/>
                </a:rPr>
                <a:t>This suggests that membrane </a:t>
              </a:r>
              <a:r>
                <a:rPr lang="en-US" sz="1400" b="1" dirty="0" err="1" smtClean="0">
                  <a:solidFill>
                    <a:schemeClr val="tx1"/>
                  </a:solidFill>
                  <a:latin typeface="Helvetica" pitchFamily="2" charset="0"/>
                </a:rPr>
                <a:t>permeabilization</a:t>
              </a:r>
              <a:r>
                <a:rPr lang="en-US" sz="1400" b="1" dirty="0" smtClean="0">
                  <a:solidFill>
                    <a:schemeClr val="tx1"/>
                  </a:solidFill>
                  <a:latin typeface="Helvetica" pitchFamily="2" charset="0"/>
                </a:rPr>
                <a:t> occurred, but </a:t>
              </a:r>
              <a:r>
                <a:rPr lang="en-US" sz="1400" b="1" dirty="0" smtClean="0">
                  <a:solidFill>
                    <a:schemeClr val="tx1"/>
                  </a:solidFill>
                  <a:latin typeface="Helvetica" pitchFamily="2" charset="0"/>
                </a:rPr>
                <a:t>other  mechanisms contribute to yeast </a:t>
              </a:r>
              <a:r>
                <a:rPr lang="en-US" sz="1400" b="1" dirty="0" smtClean="0">
                  <a:solidFill>
                    <a:schemeClr val="tx1"/>
                  </a:solidFill>
                  <a:latin typeface="Helvetica" pitchFamily="2" charset="0"/>
                </a:rPr>
                <a:t>inactivation. </a:t>
              </a:r>
            </a:p>
            <a:p>
              <a:pPr algn="ctr">
                <a:buBlip>
                  <a:blip r:embed="rId7"/>
                </a:buBlip>
              </a:pPr>
              <a:endParaRPr lang="es-AR" sz="1400" dirty="0">
                <a:solidFill>
                  <a:schemeClr val="tx1"/>
                </a:solidFill>
                <a:latin typeface="Helvetica" pitchFamily="2" charset="0"/>
              </a:endParaRPr>
            </a:p>
          </p:txBody>
        </p:sp>
        <p:sp>
          <p:nvSpPr>
            <p:cNvPr id="47" name="46 Flecha derecha"/>
            <p:cNvSpPr/>
            <p:nvPr/>
          </p:nvSpPr>
          <p:spPr>
            <a:xfrm>
              <a:off x="5724128" y="2852936"/>
              <a:ext cx="36004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41" name="40 Llamada con línea 1"/>
          <p:cNvSpPr/>
          <p:nvPr/>
        </p:nvSpPr>
        <p:spPr>
          <a:xfrm>
            <a:off x="3707904" y="4869160"/>
            <a:ext cx="4032448" cy="1512168"/>
          </a:xfrm>
          <a:prstGeom prst="borderCallout1">
            <a:avLst>
              <a:gd name="adj1" fmla="val 19632"/>
              <a:gd name="adj2" fmla="val -2689"/>
              <a:gd name="adj3" fmla="val -81359"/>
              <a:gd name="adj4" fmla="val -2223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7313" lvl="0" indent="-87313">
              <a:buBlip>
                <a:blip r:embed="rId7"/>
              </a:buBlip>
            </a:pPr>
            <a:endParaRPr lang="en-US" sz="1200" dirty="0" smtClean="0">
              <a:solidFill>
                <a:srgbClr val="0070C0"/>
              </a:solidFill>
              <a:latin typeface="Helvetica" pitchFamily="2" charset="0"/>
            </a:endParaRPr>
          </a:p>
          <a:p>
            <a:pPr marL="87313" lvl="0" indent="-87313">
              <a:buBlip>
                <a:blip r:embed="rId7"/>
              </a:buBlip>
            </a:pPr>
            <a:r>
              <a:rPr lang="en-US" sz="1200" dirty="0" smtClean="0">
                <a:solidFill>
                  <a:srgbClr val="0070C0"/>
                </a:solidFill>
                <a:latin typeface="Helvetica" pitchFamily="2" charset="0"/>
              </a:rPr>
              <a:t>A </a:t>
            </a:r>
            <a:r>
              <a:rPr lang="en-US" sz="1200" dirty="0" smtClean="0">
                <a:solidFill>
                  <a:srgbClr val="0070C0"/>
                </a:solidFill>
                <a:latin typeface="Helvetica" pitchFamily="2" charset="0"/>
              </a:rPr>
              <a:t>great proportion of </a:t>
            </a:r>
            <a:r>
              <a:rPr lang="en-US" sz="1200" b="1" dirty="0" smtClean="0">
                <a:solidFill>
                  <a:srgbClr val="0070C0"/>
                </a:solidFill>
                <a:latin typeface="Helvetica" pitchFamily="2" charset="0"/>
              </a:rPr>
              <a:t>double-stained cells (F</a:t>
            </a:r>
            <a:r>
              <a:rPr lang="en-US" sz="1200" b="1" baseline="30000" dirty="0" smtClean="0">
                <a:solidFill>
                  <a:srgbClr val="0070C0"/>
                </a:solidFill>
                <a:latin typeface="Helvetica" pitchFamily="2" charset="0"/>
              </a:rPr>
              <a:t>+</a:t>
            </a:r>
            <a:r>
              <a:rPr lang="en-US" sz="1200" b="1" dirty="0" smtClean="0">
                <a:solidFill>
                  <a:srgbClr val="0070C0"/>
                </a:solidFill>
                <a:latin typeface="Helvetica" pitchFamily="2" charset="0"/>
              </a:rPr>
              <a:t>PI</a:t>
            </a:r>
            <a:r>
              <a:rPr lang="en-US" sz="1200" b="1" baseline="30000" dirty="0" smtClean="0">
                <a:solidFill>
                  <a:srgbClr val="0070C0"/>
                </a:solidFill>
                <a:latin typeface="Helvetica" pitchFamily="2" charset="0"/>
              </a:rPr>
              <a:t>+</a:t>
            </a:r>
            <a:r>
              <a:rPr lang="en-US" sz="1200" b="1" dirty="0" smtClean="0">
                <a:solidFill>
                  <a:srgbClr val="0070C0"/>
                </a:solidFill>
                <a:latin typeface="Helvetica" pitchFamily="2" charset="0"/>
              </a:rPr>
              <a:t>)</a:t>
            </a:r>
            <a:r>
              <a:rPr lang="en-US" sz="1200" dirty="0" smtClean="0">
                <a:solidFill>
                  <a:srgbClr val="0070C0"/>
                </a:solidFill>
                <a:latin typeface="Helvetica" pitchFamily="2" charset="0"/>
              </a:rPr>
              <a:t> were detected when </a:t>
            </a:r>
            <a:r>
              <a:rPr lang="en-US" sz="1200" b="1" dirty="0" smtClean="0">
                <a:solidFill>
                  <a:srgbClr val="0070C0"/>
                </a:solidFill>
                <a:latin typeface="Helvetica" pitchFamily="2" charset="0"/>
              </a:rPr>
              <a:t> single PL</a:t>
            </a:r>
            <a:r>
              <a:rPr lang="en-US" sz="1200" dirty="0" smtClean="0">
                <a:solidFill>
                  <a:srgbClr val="0070C0"/>
                </a:solidFill>
                <a:latin typeface="Helvetica" pitchFamily="2" charset="0"/>
              </a:rPr>
              <a:t> </a:t>
            </a:r>
            <a:r>
              <a:rPr lang="en-US" sz="1200" dirty="0" smtClean="0">
                <a:solidFill>
                  <a:srgbClr val="0070C0"/>
                </a:solidFill>
                <a:latin typeface="Helvetica" pitchFamily="2" charset="0"/>
              </a:rPr>
              <a:t>was applied ( ~26 % cells ). </a:t>
            </a:r>
          </a:p>
          <a:p>
            <a:pPr marL="87313" lvl="0" indent="-87313">
              <a:buBlip>
                <a:blip r:embed="rId7"/>
              </a:buBlip>
            </a:pPr>
            <a:r>
              <a:rPr lang="en-US" sz="1200" dirty="0" smtClean="0">
                <a:solidFill>
                  <a:srgbClr val="0070C0"/>
                </a:solidFill>
                <a:latin typeface="Helvetica" pitchFamily="2" charset="0"/>
              </a:rPr>
              <a:t> </a:t>
            </a:r>
            <a:r>
              <a:rPr lang="en-US" sz="1200" dirty="0" smtClean="0">
                <a:solidFill>
                  <a:srgbClr val="0070C0"/>
                </a:solidFill>
                <a:latin typeface="Helvetica" pitchFamily="2" charset="0"/>
              </a:rPr>
              <a:t>cells with esterase activity and partially damaged too</a:t>
            </a:r>
            <a:endParaRPr lang="en-US" sz="1200" dirty="0" smtClean="0">
              <a:solidFill>
                <a:srgbClr val="0070C0"/>
              </a:solidFill>
              <a:latin typeface="Helvetica" pitchFamily="2" charset="0"/>
            </a:endParaRPr>
          </a:p>
          <a:p>
            <a:pPr marL="87313" lvl="0" indent="-87313">
              <a:buBlip>
                <a:blip r:embed="rId7"/>
              </a:buBlip>
            </a:pPr>
            <a:r>
              <a:rPr lang="en-US" sz="1200" dirty="0" smtClean="0">
                <a:solidFill>
                  <a:srgbClr val="0070C0"/>
                </a:solidFill>
                <a:latin typeface="Helvetica" pitchFamily="2" charset="0"/>
              </a:rPr>
              <a:t>The presence of this subpopulation </a:t>
            </a:r>
            <a:r>
              <a:rPr lang="en-US" sz="1200" dirty="0" smtClean="0">
                <a:solidFill>
                  <a:srgbClr val="0070C0"/>
                </a:solidFill>
                <a:latin typeface="Helvetica" pitchFamily="2" charset="0"/>
              </a:rPr>
              <a:t> is not detected by traditional method  and could affect the product shelf life</a:t>
            </a:r>
            <a:endParaRPr lang="en-US" sz="1200" dirty="0" smtClean="0">
              <a:solidFill>
                <a:srgbClr val="0070C0"/>
              </a:solidFill>
              <a:latin typeface="Helvetica"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ox(in)">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box(in)">
                                      <p:cBhvr>
                                        <p:cTn id="12" dur="500"/>
                                        <p:tgtEl>
                                          <p:spTgt spid="41"/>
                                        </p:tgtEl>
                                      </p:cBhvr>
                                    </p:animEffect>
                                  </p:childTnLst>
                                  <p:subTnLst>
                                    <p:set>
                                      <p:cBhvr override="childStyle">
                                        <p:cTn dur="1" fill="hold" display="0" masterRel="nextClick" afterEffect="1"/>
                                        <p:tgtEl>
                                          <p:spTgt spid="41"/>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box(in)">
                                      <p:cBhvr>
                                        <p:cTn id="17" dur="500"/>
                                        <p:tgtEl>
                                          <p:spTgt spid="48"/>
                                        </p:tgtEl>
                                      </p:cBhvr>
                                    </p:animEffect>
                                  </p:childTnLst>
                                  <p:subTnLst>
                                    <p:set>
                                      <p:cBhvr override="childStyle">
                                        <p:cTn dur="1" fill="hold" display="0" masterRel="nextClick" afterEffect="1"/>
                                        <p:tgtEl>
                                          <p:spTgt spid="48"/>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sp>
        <p:nvSpPr>
          <p:cNvPr id="46" name="45 Recortar rectángulo de esquina sencilla"/>
          <p:cNvSpPr/>
          <p:nvPr/>
        </p:nvSpPr>
        <p:spPr>
          <a:xfrm>
            <a:off x="0" y="476672"/>
            <a:ext cx="9144000" cy="5544616"/>
          </a:xfrm>
          <a:prstGeom prst="snip1Rect">
            <a:avLst>
              <a:gd name="adj" fmla="val 255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9" name="Picture 3"/>
          <p:cNvPicPr>
            <a:picLocks noChangeAspect="1" noChangeArrowheads="1"/>
          </p:cNvPicPr>
          <p:nvPr/>
        </p:nvPicPr>
        <p:blipFill>
          <a:blip r:embed="rId4" cstate="print"/>
          <a:srcRect/>
          <a:stretch>
            <a:fillRect/>
          </a:stretch>
        </p:blipFill>
        <p:spPr bwMode="auto">
          <a:xfrm>
            <a:off x="7075046" y="6525344"/>
            <a:ext cx="2068954" cy="332655"/>
          </a:xfrm>
          <a:prstGeom prst="rect">
            <a:avLst/>
          </a:prstGeom>
          <a:noFill/>
          <a:ln w="9525">
            <a:noFill/>
            <a:miter lim="800000"/>
            <a:headEnd/>
            <a:tailEnd/>
          </a:ln>
        </p:spPr>
      </p:pic>
      <p:sp>
        <p:nvSpPr>
          <p:cNvPr id="18" name="Text Box 10"/>
          <p:cNvSpPr txBox="1">
            <a:spLocks noChangeArrowheads="1"/>
          </p:cNvSpPr>
          <p:nvPr/>
        </p:nvSpPr>
        <p:spPr bwMode="auto">
          <a:xfrm>
            <a:off x="0" y="620688"/>
            <a:ext cx="7668344" cy="584775"/>
          </a:xfrm>
          <a:prstGeom prst="rect">
            <a:avLst/>
          </a:prstGeom>
          <a:noFill/>
          <a:ln w="9525">
            <a:noFill/>
            <a:miter lim="800000"/>
            <a:headEnd/>
            <a:tailEnd/>
          </a:ln>
        </p:spPr>
        <p:txBody>
          <a:bodyPr wrap="square">
            <a:spAutoFit/>
          </a:bodyPr>
          <a:lstStyle/>
          <a:p>
            <a:pPr>
              <a:defRPr/>
            </a:pPr>
            <a:r>
              <a:rPr lang="en-US" sz="1600" dirty="0" err="1" smtClean="0">
                <a:latin typeface="Helvetica" pitchFamily="2" charset="0"/>
                <a:cs typeface="Arial" charset="0"/>
              </a:rPr>
              <a:t>Permeabilized</a:t>
            </a:r>
            <a:r>
              <a:rPr lang="en-US" sz="1600" dirty="0" smtClean="0">
                <a:latin typeface="Helvetica" pitchFamily="2" charset="0"/>
                <a:cs typeface="Arial" charset="0"/>
              </a:rPr>
              <a:t> </a:t>
            </a:r>
            <a:r>
              <a:rPr lang="en-US" sz="1600" i="1" dirty="0" smtClean="0">
                <a:latin typeface="Helvetica" pitchFamily="2" charset="0"/>
                <a:cs typeface="Arial" charset="0"/>
              </a:rPr>
              <a:t>S. </a:t>
            </a:r>
            <a:r>
              <a:rPr lang="en-US" sz="1600" i="1" dirty="0" err="1" smtClean="0">
                <a:latin typeface="Helvetica" pitchFamily="2" charset="0"/>
                <a:cs typeface="Arial" charset="0"/>
              </a:rPr>
              <a:t>cerevisiae</a:t>
            </a:r>
            <a:r>
              <a:rPr lang="en-US" sz="1600" i="1" dirty="0" smtClean="0">
                <a:latin typeface="Helvetica" pitchFamily="2" charset="0"/>
                <a:cs typeface="Arial" charset="0"/>
              </a:rPr>
              <a:t> </a:t>
            </a:r>
            <a:r>
              <a:rPr lang="en-US" sz="1600" dirty="0" smtClean="0">
                <a:latin typeface="Helvetica" pitchFamily="2" charset="0"/>
                <a:cs typeface="Arial" charset="0"/>
              </a:rPr>
              <a:t>cells  in CAJ determined by PI uptake as a function of non viable cells  determined by CFU method</a:t>
            </a:r>
            <a:endParaRPr lang="es-AR" sz="1600" dirty="0" smtClean="0">
              <a:latin typeface="Helvetica" pitchFamily="2" charset="0"/>
              <a:cs typeface="Arial" charset="0"/>
            </a:endParaRPr>
          </a:p>
        </p:txBody>
      </p:sp>
      <p:grpSp>
        <p:nvGrpSpPr>
          <p:cNvPr id="82" name="81 Grupo"/>
          <p:cNvGrpSpPr/>
          <p:nvPr/>
        </p:nvGrpSpPr>
        <p:grpSpPr>
          <a:xfrm>
            <a:off x="323528" y="1556792"/>
            <a:ext cx="3474000" cy="4124201"/>
            <a:chOff x="899592" y="1700808"/>
            <a:chExt cx="3474000" cy="4124201"/>
          </a:xfrm>
        </p:grpSpPr>
        <p:pic>
          <p:nvPicPr>
            <p:cNvPr id="12" name="11 Imagen"/>
            <p:cNvPicPr/>
            <p:nvPr/>
          </p:nvPicPr>
          <p:blipFill>
            <a:blip r:embed="rId5" cstate="print"/>
            <a:srcRect/>
            <a:stretch>
              <a:fillRect/>
            </a:stretch>
          </p:blipFill>
          <p:spPr bwMode="auto">
            <a:xfrm>
              <a:off x="899592" y="1844824"/>
              <a:ext cx="3474000" cy="3672000"/>
            </a:xfrm>
            <a:prstGeom prst="rect">
              <a:avLst/>
            </a:prstGeom>
            <a:noFill/>
            <a:ln w="9525">
              <a:noFill/>
              <a:miter lim="800000"/>
              <a:headEnd/>
              <a:tailEnd/>
            </a:ln>
          </p:spPr>
        </p:pic>
        <p:sp>
          <p:nvSpPr>
            <p:cNvPr id="26" name="25 CuadroTexto"/>
            <p:cNvSpPr txBox="1"/>
            <p:nvPr/>
          </p:nvSpPr>
          <p:spPr>
            <a:xfrm rot="16200000">
              <a:off x="1547663" y="3356992"/>
              <a:ext cx="360040" cy="230832"/>
            </a:xfrm>
            <a:prstGeom prst="rect">
              <a:avLst/>
            </a:prstGeom>
            <a:noFill/>
          </p:spPr>
          <p:txBody>
            <a:bodyPr wrap="square" rtlCol="0">
              <a:spAutoFit/>
            </a:bodyPr>
            <a:lstStyle/>
            <a:p>
              <a:r>
                <a:rPr lang="es-AR" sz="900" b="1" dirty="0" smtClean="0">
                  <a:effectLst>
                    <a:outerShdw blurRad="38100" dist="38100" dir="2700000" algn="tl">
                      <a:srgbClr val="000000">
                        <a:alpha val="43137"/>
                      </a:srgbClr>
                    </a:outerShdw>
                  </a:effectLst>
                  <a:latin typeface="Helvetica" pitchFamily="2" charset="0"/>
                </a:rPr>
                <a:t>PL</a:t>
              </a:r>
              <a:endParaRPr lang="es-AR" sz="900" b="1" dirty="0">
                <a:effectLst>
                  <a:outerShdw blurRad="38100" dist="38100" dir="2700000" algn="tl">
                    <a:srgbClr val="000000">
                      <a:alpha val="43137"/>
                    </a:srgbClr>
                  </a:outerShdw>
                </a:effectLst>
                <a:latin typeface="Helvetica" pitchFamily="2" charset="0"/>
              </a:endParaRPr>
            </a:p>
          </p:txBody>
        </p:sp>
        <p:sp>
          <p:nvSpPr>
            <p:cNvPr id="27" name="26 CuadroTexto"/>
            <p:cNvSpPr txBox="1"/>
            <p:nvPr/>
          </p:nvSpPr>
          <p:spPr>
            <a:xfrm rot="16200000">
              <a:off x="1723591" y="3420838"/>
              <a:ext cx="504056" cy="230832"/>
            </a:xfrm>
            <a:prstGeom prst="rect">
              <a:avLst/>
            </a:prstGeom>
            <a:noFill/>
          </p:spPr>
          <p:txBody>
            <a:bodyPr wrap="square" rtlCol="0">
              <a:spAutoFit/>
            </a:bodyPr>
            <a:lstStyle/>
            <a:p>
              <a:r>
                <a:rPr lang="es-AR" sz="900" b="1" dirty="0" smtClean="0">
                  <a:effectLst>
                    <a:outerShdw blurRad="38100" dist="38100" dir="2700000" algn="tl">
                      <a:srgbClr val="000000">
                        <a:alpha val="43137"/>
                      </a:srgbClr>
                    </a:outerShdw>
                  </a:effectLst>
                  <a:latin typeface="Helvetica" pitchFamily="2" charset="0"/>
                </a:rPr>
                <a:t>10 US</a:t>
              </a:r>
              <a:endParaRPr lang="es-AR" sz="900" b="1" dirty="0">
                <a:effectLst>
                  <a:outerShdw blurRad="38100" dist="38100" dir="2700000" algn="tl">
                    <a:srgbClr val="000000">
                      <a:alpha val="43137"/>
                    </a:srgbClr>
                  </a:outerShdw>
                </a:effectLst>
                <a:latin typeface="Helvetica" pitchFamily="2" charset="0"/>
              </a:endParaRPr>
            </a:p>
          </p:txBody>
        </p:sp>
        <p:sp>
          <p:nvSpPr>
            <p:cNvPr id="28" name="27 CuadroTexto"/>
            <p:cNvSpPr txBox="1"/>
            <p:nvPr/>
          </p:nvSpPr>
          <p:spPr>
            <a:xfrm rot="16200000">
              <a:off x="2139515" y="2477108"/>
              <a:ext cx="631304" cy="230832"/>
            </a:xfrm>
            <a:prstGeom prst="rect">
              <a:avLst/>
            </a:prstGeom>
            <a:noFill/>
          </p:spPr>
          <p:txBody>
            <a:bodyPr wrap="square" rtlCol="0">
              <a:spAutoFit/>
            </a:bodyPr>
            <a:lstStyle/>
            <a:p>
              <a:r>
                <a:rPr lang="es-AR" sz="900" b="1" dirty="0" smtClean="0">
                  <a:effectLst>
                    <a:outerShdw blurRad="38100" dist="38100" dir="2700000" algn="tl">
                      <a:srgbClr val="000000">
                        <a:alpha val="43137"/>
                      </a:srgbClr>
                    </a:outerShdw>
                  </a:effectLst>
                  <a:latin typeface="Helvetica" pitchFamily="2" charset="0"/>
                </a:rPr>
                <a:t>30 US</a:t>
              </a:r>
              <a:endParaRPr lang="es-AR" sz="900" b="1" dirty="0">
                <a:effectLst>
                  <a:outerShdw blurRad="38100" dist="38100" dir="2700000" algn="tl">
                    <a:srgbClr val="000000">
                      <a:alpha val="43137"/>
                    </a:srgbClr>
                  </a:outerShdw>
                </a:effectLst>
                <a:latin typeface="Helvetica" pitchFamily="2" charset="0"/>
              </a:endParaRPr>
            </a:p>
          </p:txBody>
        </p:sp>
        <p:sp>
          <p:nvSpPr>
            <p:cNvPr id="53" name="52 CuadroTexto"/>
            <p:cNvSpPr txBox="1"/>
            <p:nvPr/>
          </p:nvSpPr>
          <p:spPr>
            <a:xfrm rot="16200000">
              <a:off x="1663080" y="2305472"/>
              <a:ext cx="864096" cy="230832"/>
            </a:xfrm>
            <a:prstGeom prst="rect">
              <a:avLst/>
            </a:prstGeom>
            <a:noFill/>
          </p:spPr>
          <p:txBody>
            <a:bodyPr wrap="square" rtlCol="0">
              <a:spAutoFit/>
            </a:bodyPr>
            <a:lstStyle/>
            <a:p>
              <a:r>
                <a:rPr lang="es-AR" sz="900" b="1" dirty="0" smtClean="0">
                  <a:effectLst>
                    <a:outerShdw blurRad="38100" dist="38100" dir="2700000" algn="tl">
                      <a:srgbClr val="000000">
                        <a:alpha val="43137"/>
                      </a:srgbClr>
                    </a:outerShdw>
                  </a:effectLst>
                  <a:latin typeface="Helvetica" pitchFamily="2" charset="0"/>
                </a:rPr>
                <a:t>10 US+ PL</a:t>
              </a:r>
              <a:endParaRPr lang="es-AR" sz="900" b="1" dirty="0">
                <a:effectLst>
                  <a:outerShdw blurRad="38100" dist="38100" dir="2700000" algn="tl">
                    <a:srgbClr val="000000">
                      <a:alpha val="43137"/>
                    </a:srgbClr>
                  </a:outerShdw>
                </a:effectLst>
                <a:latin typeface="Helvetica" pitchFamily="2" charset="0"/>
              </a:endParaRPr>
            </a:p>
          </p:txBody>
        </p:sp>
        <p:sp>
          <p:nvSpPr>
            <p:cNvPr id="54" name="53 CuadroTexto"/>
            <p:cNvSpPr txBox="1"/>
            <p:nvPr/>
          </p:nvSpPr>
          <p:spPr>
            <a:xfrm rot="16200000">
              <a:off x="2203139" y="2053444"/>
              <a:ext cx="936104" cy="230832"/>
            </a:xfrm>
            <a:prstGeom prst="rect">
              <a:avLst/>
            </a:prstGeom>
            <a:noFill/>
          </p:spPr>
          <p:txBody>
            <a:bodyPr wrap="square" rtlCol="0">
              <a:spAutoFit/>
            </a:bodyPr>
            <a:lstStyle/>
            <a:p>
              <a:r>
                <a:rPr lang="es-AR" sz="900" b="1" dirty="0" smtClean="0">
                  <a:effectLst>
                    <a:outerShdw blurRad="38100" dist="38100" dir="2700000" algn="tl">
                      <a:srgbClr val="000000">
                        <a:alpha val="43137"/>
                      </a:srgbClr>
                    </a:outerShdw>
                  </a:effectLst>
                  <a:latin typeface="Helvetica" pitchFamily="2" charset="0"/>
                </a:rPr>
                <a:t>30 US + PL</a:t>
              </a:r>
              <a:endParaRPr lang="es-AR" sz="900" b="1" dirty="0">
                <a:effectLst>
                  <a:outerShdw blurRad="38100" dist="38100" dir="2700000" algn="tl">
                    <a:srgbClr val="000000">
                      <a:alpha val="43137"/>
                    </a:srgbClr>
                  </a:outerShdw>
                </a:effectLst>
                <a:latin typeface="Helvetica" pitchFamily="2" charset="0"/>
              </a:endParaRPr>
            </a:p>
          </p:txBody>
        </p:sp>
        <p:grpSp>
          <p:nvGrpSpPr>
            <p:cNvPr id="67" name="66 Grupo"/>
            <p:cNvGrpSpPr/>
            <p:nvPr/>
          </p:nvGrpSpPr>
          <p:grpSpPr>
            <a:xfrm>
              <a:off x="2850823" y="5157192"/>
              <a:ext cx="1224136" cy="667817"/>
              <a:chOff x="2850823" y="5157192"/>
              <a:chExt cx="1224136" cy="667817"/>
            </a:xfrm>
          </p:grpSpPr>
          <p:sp>
            <p:nvSpPr>
              <p:cNvPr id="60" name="59 Cerrar llave"/>
              <p:cNvSpPr/>
              <p:nvPr/>
            </p:nvSpPr>
            <p:spPr>
              <a:xfrm rot="5400000">
                <a:off x="3246867" y="4761148"/>
                <a:ext cx="432048" cy="1224136"/>
              </a:xfrm>
              <a:prstGeom prst="rightBrace">
                <a:avLst>
                  <a:gd name="adj1" fmla="val 8333"/>
                  <a:gd name="adj2" fmla="val 48156"/>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62" name="61 CuadroTexto"/>
              <p:cNvSpPr txBox="1"/>
              <p:nvPr/>
            </p:nvSpPr>
            <p:spPr>
              <a:xfrm>
                <a:off x="3203848" y="5517232"/>
                <a:ext cx="625271" cy="307777"/>
              </a:xfrm>
              <a:prstGeom prst="rect">
                <a:avLst/>
              </a:prstGeom>
              <a:noFill/>
            </p:spPr>
            <p:txBody>
              <a:bodyPr wrap="square" rtlCol="0">
                <a:spAutoFit/>
              </a:bodyPr>
              <a:lstStyle/>
              <a:p>
                <a:r>
                  <a:rPr lang="es-AR" sz="1400" b="1" dirty="0" smtClean="0">
                    <a:solidFill>
                      <a:srgbClr val="0070C0"/>
                    </a:solidFill>
                    <a:effectLst>
                      <a:outerShdw blurRad="38100" dist="38100" dir="2700000" algn="tl">
                        <a:srgbClr val="000000">
                          <a:alpha val="43137"/>
                        </a:srgbClr>
                      </a:outerShdw>
                    </a:effectLst>
                    <a:latin typeface="Helvetica" pitchFamily="2" charset="0"/>
                  </a:rPr>
                  <a:t>MT</a:t>
                </a:r>
                <a:endParaRPr lang="es-AR" sz="1400" b="1" dirty="0">
                  <a:solidFill>
                    <a:srgbClr val="0070C0"/>
                  </a:solidFill>
                  <a:effectLst>
                    <a:outerShdw blurRad="38100" dist="38100" dir="2700000" algn="tl">
                      <a:srgbClr val="000000">
                        <a:alpha val="43137"/>
                      </a:srgbClr>
                    </a:outerShdw>
                  </a:effectLst>
                  <a:latin typeface="Helvetica" pitchFamily="2" charset="0"/>
                </a:endParaRPr>
              </a:p>
            </p:txBody>
          </p:sp>
        </p:grpSp>
        <p:grpSp>
          <p:nvGrpSpPr>
            <p:cNvPr id="74" name="73 Grupo"/>
            <p:cNvGrpSpPr/>
            <p:nvPr/>
          </p:nvGrpSpPr>
          <p:grpSpPr>
            <a:xfrm>
              <a:off x="1547664" y="5085184"/>
              <a:ext cx="1224136" cy="739825"/>
              <a:chOff x="2843808" y="5157192"/>
              <a:chExt cx="1224136" cy="739825"/>
            </a:xfrm>
          </p:grpSpPr>
          <p:sp>
            <p:nvSpPr>
              <p:cNvPr id="75" name="74 Cerrar llave"/>
              <p:cNvSpPr/>
              <p:nvPr/>
            </p:nvSpPr>
            <p:spPr>
              <a:xfrm rot="5400000">
                <a:off x="3239852" y="4761148"/>
                <a:ext cx="432048" cy="1224136"/>
              </a:xfrm>
              <a:prstGeom prst="rightBrace">
                <a:avLst/>
              </a:pr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es-AR" dirty="0">
                  <a:solidFill>
                    <a:srgbClr val="FFC000"/>
                  </a:solidFill>
                </a:endParaRPr>
              </a:p>
            </p:txBody>
          </p:sp>
          <p:sp>
            <p:nvSpPr>
              <p:cNvPr id="76" name="75 CuadroTexto"/>
              <p:cNvSpPr txBox="1"/>
              <p:nvPr/>
            </p:nvSpPr>
            <p:spPr>
              <a:xfrm>
                <a:off x="3275856" y="5589240"/>
                <a:ext cx="625271" cy="307777"/>
              </a:xfrm>
              <a:prstGeom prst="rect">
                <a:avLst/>
              </a:prstGeom>
              <a:noFill/>
            </p:spPr>
            <p:txBody>
              <a:bodyPr wrap="square" rtlCol="0">
                <a:spAutoFit/>
              </a:bodyPr>
              <a:lstStyle/>
              <a:p>
                <a:r>
                  <a:rPr lang="es-AR" sz="1400" b="1" dirty="0" smtClean="0">
                    <a:solidFill>
                      <a:srgbClr val="FFC000"/>
                    </a:solidFill>
                    <a:effectLst>
                      <a:outerShdw blurRad="38100" dist="38100" dir="2700000" algn="tl">
                        <a:srgbClr val="000000">
                          <a:alpha val="43137"/>
                        </a:srgbClr>
                      </a:outerShdw>
                    </a:effectLst>
                    <a:latin typeface="Helvetica" pitchFamily="2" charset="0"/>
                  </a:rPr>
                  <a:t>LT</a:t>
                </a:r>
                <a:endParaRPr lang="es-AR" sz="1400" b="1" dirty="0">
                  <a:solidFill>
                    <a:srgbClr val="FFC000"/>
                  </a:solidFill>
                  <a:effectLst>
                    <a:outerShdw blurRad="38100" dist="38100" dir="2700000" algn="tl">
                      <a:srgbClr val="000000">
                        <a:alpha val="43137"/>
                      </a:srgbClr>
                    </a:outerShdw>
                  </a:effectLst>
                  <a:latin typeface="Helvetica" pitchFamily="2" charset="0"/>
                </a:endParaRPr>
              </a:p>
            </p:txBody>
          </p:sp>
        </p:grpSp>
        <p:sp>
          <p:nvSpPr>
            <p:cNvPr id="40" name="39 CuadroTexto"/>
            <p:cNvSpPr txBox="1"/>
            <p:nvPr/>
          </p:nvSpPr>
          <p:spPr>
            <a:xfrm rot="16200000">
              <a:off x="2779204" y="3061556"/>
              <a:ext cx="360040" cy="230832"/>
            </a:xfrm>
            <a:prstGeom prst="rect">
              <a:avLst/>
            </a:prstGeom>
            <a:noFill/>
          </p:spPr>
          <p:txBody>
            <a:bodyPr wrap="square" rtlCol="0">
              <a:spAutoFit/>
            </a:bodyPr>
            <a:lstStyle/>
            <a:p>
              <a:r>
                <a:rPr lang="es-AR" sz="900" b="1" dirty="0" smtClean="0">
                  <a:effectLst>
                    <a:outerShdw blurRad="38100" dist="38100" dir="2700000" algn="tl">
                      <a:srgbClr val="000000">
                        <a:alpha val="43137"/>
                      </a:srgbClr>
                    </a:outerShdw>
                  </a:effectLst>
                  <a:latin typeface="Helvetica" pitchFamily="2" charset="0"/>
                </a:rPr>
                <a:t>PL</a:t>
              </a:r>
              <a:endParaRPr lang="es-AR" sz="900" b="1" dirty="0">
                <a:effectLst>
                  <a:outerShdw blurRad="38100" dist="38100" dir="2700000" algn="tl">
                    <a:srgbClr val="000000">
                      <a:alpha val="43137"/>
                    </a:srgbClr>
                  </a:outerShdw>
                </a:effectLst>
                <a:latin typeface="Helvetica" pitchFamily="2" charset="0"/>
              </a:endParaRPr>
            </a:p>
          </p:txBody>
        </p:sp>
        <p:sp>
          <p:nvSpPr>
            <p:cNvPr id="41" name="40 CuadroTexto"/>
            <p:cNvSpPr txBox="1"/>
            <p:nvPr/>
          </p:nvSpPr>
          <p:spPr>
            <a:xfrm rot="16200000">
              <a:off x="2923220" y="3277580"/>
              <a:ext cx="504056" cy="230832"/>
            </a:xfrm>
            <a:prstGeom prst="rect">
              <a:avLst/>
            </a:prstGeom>
            <a:noFill/>
          </p:spPr>
          <p:txBody>
            <a:bodyPr wrap="square" rtlCol="0">
              <a:spAutoFit/>
            </a:bodyPr>
            <a:lstStyle/>
            <a:p>
              <a:r>
                <a:rPr lang="es-AR" sz="900" b="1" dirty="0" smtClean="0">
                  <a:effectLst>
                    <a:outerShdw blurRad="38100" dist="38100" dir="2700000" algn="tl">
                      <a:srgbClr val="000000">
                        <a:alpha val="43137"/>
                      </a:srgbClr>
                    </a:outerShdw>
                  </a:effectLst>
                  <a:latin typeface="Helvetica" pitchFamily="2" charset="0"/>
                </a:rPr>
                <a:t>10 US</a:t>
              </a:r>
              <a:endParaRPr lang="es-AR" sz="900" b="1" dirty="0">
                <a:effectLst>
                  <a:outerShdw blurRad="38100" dist="38100" dir="2700000" algn="tl">
                    <a:srgbClr val="000000">
                      <a:alpha val="43137"/>
                    </a:srgbClr>
                  </a:outerShdw>
                </a:effectLst>
                <a:latin typeface="Helvetica" pitchFamily="2" charset="0"/>
              </a:endParaRPr>
            </a:p>
          </p:txBody>
        </p:sp>
      </p:grpSp>
      <p:sp>
        <p:nvSpPr>
          <p:cNvPr id="83" name="13 CuadroTexto"/>
          <p:cNvSpPr txBox="1">
            <a:spLocks noChangeArrowheads="1"/>
          </p:cNvSpPr>
          <p:nvPr/>
        </p:nvSpPr>
        <p:spPr bwMode="auto">
          <a:xfrm>
            <a:off x="4211960" y="1916832"/>
            <a:ext cx="3744416" cy="2523768"/>
          </a:xfrm>
          <a:prstGeom prst="rect">
            <a:avLst/>
          </a:prstGeom>
          <a:noFill/>
          <a:ln w="9525">
            <a:noFill/>
            <a:miter lim="800000"/>
            <a:headEnd/>
            <a:tailEnd/>
          </a:ln>
        </p:spPr>
        <p:txBody>
          <a:bodyPr wrap="square">
            <a:spAutoFit/>
          </a:bodyPr>
          <a:lstStyle/>
          <a:p>
            <a:pPr>
              <a:buBlip>
                <a:blip r:embed="rId6"/>
              </a:buBlip>
            </a:pPr>
            <a:r>
              <a:rPr lang="en-GB" sz="1600" dirty="0" smtClean="0"/>
              <a:t> </a:t>
            </a:r>
            <a:r>
              <a:rPr lang="en-GB" dirty="0" smtClean="0"/>
              <a:t>The number of non viable cells </a:t>
            </a:r>
            <a:r>
              <a:rPr lang="en-GB" dirty="0" smtClean="0"/>
              <a:t>for </a:t>
            </a:r>
            <a:r>
              <a:rPr lang="en-GB" dirty="0" smtClean="0"/>
              <a:t>all PL treatments </a:t>
            </a:r>
            <a:r>
              <a:rPr lang="en-GB" dirty="0" smtClean="0"/>
              <a:t>was </a:t>
            </a:r>
            <a:r>
              <a:rPr lang="en-GB" b="1" dirty="0" smtClean="0"/>
              <a:t>higher</a:t>
            </a:r>
            <a:r>
              <a:rPr lang="en-GB" dirty="0" smtClean="0"/>
              <a:t> </a:t>
            </a:r>
            <a:r>
              <a:rPr lang="en-GB" dirty="0" smtClean="0"/>
              <a:t>than the number of </a:t>
            </a:r>
            <a:r>
              <a:rPr lang="en-GB" dirty="0" err="1" smtClean="0"/>
              <a:t>permeabilized</a:t>
            </a:r>
            <a:r>
              <a:rPr lang="en-GB" dirty="0" smtClean="0"/>
              <a:t> cells</a:t>
            </a:r>
            <a:endParaRPr lang="en-GB" dirty="0"/>
          </a:p>
          <a:p>
            <a:endParaRPr lang="en-GB" sz="1600" dirty="0"/>
          </a:p>
          <a:p>
            <a:endParaRPr lang="en-GB" sz="1600" dirty="0"/>
          </a:p>
          <a:p>
            <a:pPr algn="ctr"/>
            <a:r>
              <a:rPr lang="en-GB" dirty="0" smtClean="0">
                <a:effectLst>
                  <a:outerShdw blurRad="38100" dist="38100" dir="2700000" algn="tl">
                    <a:srgbClr val="000000">
                      <a:alpha val="43137"/>
                    </a:srgbClr>
                  </a:outerShdw>
                </a:effectLst>
              </a:rPr>
              <a:t>Membrane integrity is critical  </a:t>
            </a:r>
            <a:r>
              <a:rPr lang="en-GB" dirty="0" smtClean="0">
                <a:effectLst>
                  <a:outerShdw blurRad="38100" dist="38100" dir="2700000" algn="tl">
                    <a:srgbClr val="000000">
                      <a:alpha val="43137"/>
                    </a:srgbClr>
                  </a:outerShdw>
                </a:effectLst>
              </a:rPr>
              <a:t>but,  there are other factors  responsible for  cell viability</a:t>
            </a:r>
            <a:endParaRPr lang="en-GB" dirty="0" smtClean="0">
              <a:effectLst>
                <a:outerShdw blurRad="38100" dist="38100" dir="2700000" algn="tl">
                  <a:srgbClr val="000000">
                    <a:alpha val="43137"/>
                  </a:srgbClr>
                </a:outerShdw>
              </a:effectLst>
            </a:endParaRPr>
          </a:p>
          <a:p>
            <a:pPr algn="ctr"/>
            <a:endParaRPr lang="en-GB" dirty="0">
              <a:effectLst>
                <a:outerShdw blurRad="38100" dist="38100" dir="2700000" algn="tl">
                  <a:srgbClr val="000000">
                    <a:alpha val="43137"/>
                  </a:srgbClr>
                </a:outerShdw>
              </a:effectLst>
            </a:endParaRPr>
          </a:p>
        </p:txBody>
      </p:sp>
      <p:sp>
        <p:nvSpPr>
          <p:cNvPr id="84" name="83 CuadroTexto"/>
          <p:cNvSpPr txBox="1"/>
          <p:nvPr/>
        </p:nvSpPr>
        <p:spPr>
          <a:xfrm>
            <a:off x="755576" y="5733256"/>
            <a:ext cx="3024336" cy="307777"/>
          </a:xfrm>
          <a:prstGeom prst="rect">
            <a:avLst/>
          </a:prstGeom>
          <a:noFill/>
        </p:spPr>
        <p:txBody>
          <a:bodyPr wrap="square" rtlCol="0">
            <a:spAutoFit/>
          </a:bodyPr>
          <a:lstStyle/>
          <a:p>
            <a:r>
              <a:rPr lang="es-AR" sz="1400" dirty="0" smtClean="0">
                <a:solidFill>
                  <a:schemeClr val="tx1">
                    <a:lumMod val="65000"/>
                    <a:lumOff val="35000"/>
                  </a:schemeClr>
                </a:solidFill>
              </a:rPr>
              <a:t>Non viable </a:t>
            </a:r>
            <a:r>
              <a:rPr lang="es-AR" sz="1400" dirty="0" err="1" smtClean="0">
                <a:solidFill>
                  <a:schemeClr val="tx1">
                    <a:lumMod val="65000"/>
                    <a:lumOff val="35000"/>
                  </a:schemeClr>
                </a:solidFill>
              </a:rPr>
              <a:t>cells</a:t>
            </a:r>
            <a:r>
              <a:rPr lang="es-AR" sz="1400" dirty="0" smtClean="0">
                <a:solidFill>
                  <a:schemeClr val="tx1">
                    <a:lumMod val="65000"/>
                    <a:lumOff val="35000"/>
                  </a:schemeClr>
                </a:solidFill>
              </a:rPr>
              <a:t> (Log No – Log N)</a:t>
            </a:r>
            <a:endParaRPr lang="es-AR" sz="1400" dirty="0">
              <a:solidFill>
                <a:schemeClr val="tx1">
                  <a:lumMod val="65000"/>
                  <a:lumOff val="35000"/>
                </a:schemeClr>
              </a:solidFill>
            </a:endParaRPr>
          </a:p>
        </p:txBody>
      </p:sp>
      <p:sp>
        <p:nvSpPr>
          <p:cNvPr id="85" name="84 CuadroTexto"/>
          <p:cNvSpPr txBox="1"/>
          <p:nvPr/>
        </p:nvSpPr>
        <p:spPr>
          <a:xfrm rot="16200000">
            <a:off x="-962742" y="3275112"/>
            <a:ext cx="3024336" cy="307777"/>
          </a:xfrm>
          <a:prstGeom prst="rect">
            <a:avLst/>
          </a:prstGeom>
          <a:solidFill>
            <a:schemeClr val="bg1"/>
          </a:solidFill>
        </p:spPr>
        <p:txBody>
          <a:bodyPr wrap="square" rtlCol="0">
            <a:spAutoFit/>
          </a:bodyPr>
          <a:lstStyle/>
          <a:p>
            <a:r>
              <a:rPr lang="es-AR" sz="1400" dirty="0" err="1" smtClean="0">
                <a:solidFill>
                  <a:schemeClr val="tx1">
                    <a:lumMod val="65000"/>
                    <a:lumOff val="35000"/>
                  </a:schemeClr>
                </a:solidFill>
              </a:rPr>
              <a:t>Permeabilized</a:t>
            </a:r>
            <a:r>
              <a:rPr lang="es-AR" sz="1400" dirty="0" smtClean="0">
                <a:solidFill>
                  <a:schemeClr val="tx1">
                    <a:lumMod val="65000"/>
                    <a:lumOff val="35000"/>
                  </a:schemeClr>
                </a:solidFill>
              </a:rPr>
              <a:t> </a:t>
            </a:r>
            <a:r>
              <a:rPr lang="es-AR" sz="1400" dirty="0" err="1" smtClean="0">
                <a:solidFill>
                  <a:schemeClr val="tx1">
                    <a:lumMod val="65000"/>
                    <a:lumOff val="35000"/>
                  </a:schemeClr>
                </a:solidFill>
              </a:rPr>
              <a:t>cells</a:t>
            </a:r>
            <a:r>
              <a:rPr lang="es-AR" sz="1400" dirty="0" smtClean="0">
                <a:solidFill>
                  <a:schemeClr val="tx1">
                    <a:lumMod val="65000"/>
                    <a:lumOff val="35000"/>
                  </a:schemeClr>
                </a:solidFill>
              </a:rPr>
              <a:t> (Log N</a:t>
            </a:r>
            <a:r>
              <a:rPr lang="es-AR" sz="1400" baseline="-25000" dirty="0" smtClean="0">
                <a:solidFill>
                  <a:schemeClr val="tx1">
                    <a:lumMod val="65000"/>
                    <a:lumOff val="35000"/>
                  </a:schemeClr>
                </a:solidFill>
              </a:rPr>
              <a:t>0T</a:t>
            </a:r>
            <a:r>
              <a:rPr lang="es-AR" sz="1400" dirty="0" smtClean="0">
                <a:solidFill>
                  <a:schemeClr val="tx1">
                    <a:lumMod val="65000"/>
                    <a:lumOff val="35000"/>
                  </a:schemeClr>
                </a:solidFill>
              </a:rPr>
              <a:t> – Log N</a:t>
            </a:r>
            <a:r>
              <a:rPr lang="es-AR" sz="1400" baseline="-25000" dirty="0" smtClean="0">
                <a:solidFill>
                  <a:schemeClr val="tx1">
                    <a:lumMod val="65000"/>
                    <a:lumOff val="35000"/>
                  </a:schemeClr>
                </a:solidFill>
              </a:rPr>
              <a:t>T</a:t>
            </a:r>
            <a:r>
              <a:rPr lang="es-AR" sz="1400" dirty="0" smtClean="0">
                <a:solidFill>
                  <a:schemeClr val="tx1">
                    <a:lumMod val="65000"/>
                    <a:lumOff val="35000"/>
                  </a:schemeClr>
                </a:solidFill>
              </a:rPr>
              <a:t>)</a:t>
            </a:r>
            <a:endParaRPr lang="es-AR" sz="1400" dirty="0">
              <a:solidFill>
                <a:schemeClr val="tx1">
                  <a:lumMod val="65000"/>
                  <a:lumOff val="35000"/>
                </a:schemeClr>
              </a:solidFill>
            </a:endParaRPr>
          </a:p>
        </p:txBody>
      </p:sp>
      <p:sp>
        <p:nvSpPr>
          <p:cNvPr id="87" name="86 Triángulo isósceles"/>
          <p:cNvSpPr/>
          <p:nvPr/>
        </p:nvSpPr>
        <p:spPr>
          <a:xfrm flipH="1" flipV="1">
            <a:off x="5796136" y="2924944"/>
            <a:ext cx="504056" cy="1440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42" name="41 Grupo"/>
          <p:cNvGrpSpPr/>
          <p:nvPr/>
        </p:nvGrpSpPr>
        <p:grpSpPr>
          <a:xfrm>
            <a:off x="1115616" y="1484784"/>
            <a:ext cx="2304256" cy="1728192"/>
            <a:chOff x="1115616" y="1484784"/>
            <a:chExt cx="2304256" cy="1728192"/>
          </a:xfrm>
        </p:grpSpPr>
        <p:sp>
          <p:nvSpPr>
            <p:cNvPr id="23" name="22 Flecha abajo"/>
            <p:cNvSpPr/>
            <p:nvPr/>
          </p:nvSpPr>
          <p:spPr>
            <a:xfrm>
              <a:off x="1115616" y="2996952"/>
              <a:ext cx="144016"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4" name="23 Flecha abajo"/>
            <p:cNvSpPr/>
            <p:nvPr/>
          </p:nvSpPr>
          <p:spPr>
            <a:xfrm>
              <a:off x="1619672" y="1916832"/>
              <a:ext cx="144016"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5" name="24 Flecha abajo"/>
            <p:cNvSpPr/>
            <p:nvPr/>
          </p:nvSpPr>
          <p:spPr>
            <a:xfrm>
              <a:off x="2051720" y="1556792"/>
              <a:ext cx="144016"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0" name="29 Flecha abajo"/>
            <p:cNvSpPr/>
            <p:nvPr/>
          </p:nvSpPr>
          <p:spPr>
            <a:xfrm>
              <a:off x="3275856" y="1484784"/>
              <a:ext cx="144016"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1" name="30 Flecha abajo"/>
            <p:cNvSpPr/>
            <p:nvPr/>
          </p:nvSpPr>
          <p:spPr>
            <a:xfrm>
              <a:off x="2805667" y="1628800"/>
              <a:ext cx="144016"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2" name="31 Flecha abajo"/>
            <p:cNvSpPr/>
            <p:nvPr/>
          </p:nvSpPr>
          <p:spPr>
            <a:xfrm>
              <a:off x="2339752" y="2708920"/>
              <a:ext cx="144016"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37" name="36 CuadroTexto"/>
          <p:cNvSpPr txBox="1"/>
          <p:nvPr/>
        </p:nvSpPr>
        <p:spPr>
          <a:xfrm rot="16200000">
            <a:off x="2311152" y="2017440"/>
            <a:ext cx="864096" cy="230832"/>
          </a:xfrm>
          <a:prstGeom prst="rect">
            <a:avLst/>
          </a:prstGeom>
          <a:noFill/>
        </p:spPr>
        <p:txBody>
          <a:bodyPr wrap="square" rtlCol="0">
            <a:spAutoFit/>
          </a:bodyPr>
          <a:lstStyle/>
          <a:p>
            <a:r>
              <a:rPr lang="es-AR" sz="900" b="1" dirty="0" smtClean="0">
                <a:effectLst>
                  <a:outerShdw blurRad="38100" dist="38100" dir="2700000" algn="tl">
                    <a:srgbClr val="000000">
                      <a:alpha val="43137"/>
                    </a:srgbClr>
                  </a:outerShdw>
                </a:effectLst>
                <a:latin typeface="Helvetica" pitchFamily="2" charset="0"/>
              </a:rPr>
              <a:t>10 US+ PL</a:t>
            </a:r>
            <a:endParaRPr lang="es-AR" sz="900" b="1" dirty="0">
              <a:effectLst>
                <a:outerShdw blurRad="38100" dist="38100" dir="2700000" algn="tl">
                  <a:srgbClr val="000000">
                    <a:alpha val="43137"/>
                  </a:srgbClr>
                </a:outerShdw>
              </a:effectLst>
              <a:latin typeface="Helvetica" pitchFamily="2" charset="0"/>
            </a:endParaRPr>
          </a:p>
        </p:txBody>
      </p:sp>
      <p:sp>
        <p:nvSpPr>
          <p:cNvPr id="38" name="37 CuadroTexto"/>
          <p:cNvSpPr txBox="1"/>
          <p:nvPr/>
        </p:nvSpPr>
        <p:spPr>
          <a:xfrm rot="16200000">
            <a:off x="3103240" y="1657400"/>
            <a:ext cx="864096" cy="230832"/>
          </a:xfrm>
          <a:prstGeom prst="rect">
            <a:avLst/>
          </a:prstGeom>
          <a:noFill/>
        </p:spPr>
        <p:txBody>
          <a:bodyPr wrap="square" rtlCol="0">
            <a:spAutoFit/>
          </a:bodyPr>
          <a:lstStyle/>
          <a:p>
            <a:r>
              <a:rPr lang="es-AR" sz="900" b="1" dirty="0" smtClean="0">
                <a:effectLst>
                  <a:outerShdw blurRad="38100" dist="38100" dir="2700000" algn="tl">
                    <a:srgbClr val="000000">
                      <a:alpha val="43137"/>
                    </a:srgbClr>
                  </a:outerShdw>
                </a:effectLst>
                <a:latin typeface="Helvetica" pitchFamily="2" charset="0"/>
              </a:rPr>
              <a:t>30 US+ PL</a:t>
            </a:r>
            <a:endParaRPr lang="es-AR" sz="900" b="1" dirty="0">
              <a:effectLst>
                <a:outerShdw blurRad="38100" dist="38100" dir="2700000" algn="tl">
                  <a:srgbClr val="000000">
                    <a:alpha val="43137"/>
                  </a:srgbClr>
                </a:outerShdw>
              </a:effectLst>
              <a:latin typeface="Helvetica" pitchFamily="2" charset="0"/>
            </a:endParaRPr>
          </a:p>
        </p:txBody>
      </p:sp>
      <p:sp>
        <p:nvSpPr>
          <p:cNvPr id="39" name="38 CuadroTexto"/>
          <p:cNvSpPr txBox="1"/>
          <p:nvPr/>
        </p:nvSpPr>
        <p:spPr>
          <a:xfrm rot="16200000">
            <a:off x="2787588" y="1468996"/>
            <a:ext cx="631304" cy="230832"/>
          </a:xfrm>
          <a:prstGeom prst="rect">
            <a:avLst/>
          </a:prstGeom>
          <a:noFill/>
        </p:spPr>
        <p:txBody>
          <a:bodyPr wrap="square" rtlCol="0">
            <a:spAutoFit/>
          </a:bodyPr>
          <a:lstStyle/>
          <a:p>
            <a:r>
              <a:rPr lang="es-AR" sz="900" b="1" dirty="0" smtClean="0">
                <a:effectLst>
                  <a:outerShdw blurRad="38100" dist="38100" dir="2700000" algn="tl">
                    <a:srgbClr val="000000">
                      <a:alpha val="43137"/>
                    </a:srgbClr>
                  </a:outerShdw>
                </a:effectLst>
                <a:latin typeface="Helvetica" pitchFamily="2" charset="0"/>
              </a:rPr>
              <a:t>30 US</a:t>
            </a:r>
            <a:endParaRPr lang="es-AR" sz="900" b="1" dirty="0">
              <a:effectLst>
                <a:outerShdw blurRad="38100" dist="38100" dir="2700000" algn="tl">
                  <a:srgbClr val="000000">
                    <a:alpha val="43137"/>
                  </a:srgbClr>
                </a:outerShdw>
              </a:effectLst>
              <a:latin typeface="Helvetica" pitchFamily="2" charset="0"/>
            </a:endParaRPr>
          </a:p>
        </p:txBody>
      </p:sp>
      <p:cxnSp>
        <p:nvCxnSpPr>
          <p:cNvPr id="44" name="43 Conector angular"/>
          <p:cNvCxnSpPr/>
          <p:nvPr/>
        </p:nvCxnSpPr>
        <p:spPr>
          <a:xfrm rot="16200000" flipH="1">
            <a:off x="431540" y="4041068"/>
            <a:ext cx="1224136" cy="288032"/>
          </a:xfrm>
          <a:prstGeom prst="bentConnector3">
            <a:avLst>
              <a:gd name="adj1" fmla="val -1355"/>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83">
                                            <p:txEl>
                                              <p:pRg st="0" end="0"/>
                                            </p:txEl>
                                          </p:spTgt>
                                        </p:tgtEl>
                                        <p:attrNameLst>
                                          <p:attrName>style.visibility</p:attrName>
                                        </p:attrNameLst>
                                      </p:cBhvr>
                                      <p:to>
                                        <p:strVal val="visible"/>
                                      </p:to>
                                    </p:set>
                                    <p:animEffect transition="in" filter="box(in)">
                                      <p:cBhvr>
                                        <p:cTn id="7" dur="500"/>
                                        <p:tgtEl>
                                          <p:spTgt spid="83">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box(in)">
                                      <p:cBhvr>
                                        <p:cTn id="10" dur="500"/>
                                        <p:tgtEl>
                                          <p:spTgt spid="42"/>
                                        </p:tgtEl>
                                      </p:cBhvr>
                                    </p:animEffect>
                                  </p:childTnLst>
                                  <p:subTnLst>
                                    <p:set>
                                      <p:cBhvr override="childStyle">
                                        <p:cTn dur="1" fill="hold" display="0" masterRel="nextClick" afterEffect="1"/>
                                        <p:tgtEl>
                                          <p:spTgt spid="42"/>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box(in)">
                                      <p:cBhvr>
                                        <p:cTn id="15" dur="500"/>
                                        <p:tgtEl>
                                          <p:spTgt spid="44"/>
                                        </p:tgtEl>
                                      </p:cBhvr>
                                    </p:animEffect>
                                  </p:childTnLst>
                                  <p:subTnLst>
                                    <p:set>
                                      <p:cBhvr override="childStyle">
                                        <p:cTn dur="1" fill="hold" display="0" masterRel="nextClick" afterEffect="1"/>
                                        <p:tgtEl>
                                          <p:spTgt spid="44"/>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83">
                                            <p:txEl>
                                              <p:pRg st="3" end="3"/>
                                            </p:txEl>
                                          </p:spTgt>
                                        </p:tgtEl>
                                        <p:attrNameLst>
                                          <p:attrName>style.visibility</p:attrName>
                                        </p:attrNameLst>
                                      </p:cBhvr>
                                      <p:to>
                                        <p:strVal val="visible"/>
                                      </p:to>
                                    </p:set>
                                    <p:animEffect transition="in" filter="box(in)">
                                      <p:cBhvr>
                                        <p:cTn id="20" dur="500"/>
                                        <p:tgtEl>
                                          <p:spTgt spid="83">
                                            <p:txEl>
                                              <p:pRg st="3" end="3"/>
                                            </p:txEl>
                                          </p:spTgt>
                                        </p:tgtEl>
                                      </p:cBhvr>
                                    </p:animEffect>
                                  </p:childTnLst>
                                </p:cTn>
                              </p:par>
                              <p:par>
                                <p:cTn id="21" presetID="4" presetClass="entr" presetSubtype="16" fill="hold" nodeType="withEffect">
                                  <p:stCondLst>
                                    <p:cond delay="0"/>
                                  </p:stCondLst>
                                  <p:childTnLst>
                                    <p:set>
                                      <p:cBhvr>
                                        <p:cTn id="22" dur="1" fill="hold">
                                          <p:stCondLst>
                                            <p:cond delay="0"/>
                                          </p:stCondLst>
                                        </p:cTn>
                                        <p:tgtEl>
                                          <p:spTgt spid="87"/>
                                        </p:tgtEl>
                                        <p:attrNameLst>
                                          <p:attrName>style.visibility</p:attrName>
                                        </p:attrNameLst>
                                      </p:cBhvr>
                                      <p:to>
                                        <p:strVal val="visible"/>
                                      </p:to>
                                    </p:set>
                                    <p:animEffect transition="in" filter="box(in)">
                                      <p:cBhvr>
                                        <p:cTn id="2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pic>
        <p:nvPicPr>
          <p:cNvPr id="1027" name="Picture 3"/>
          <p:cNvPicPr>
            <a:picLocks noChangeAspect="1" noChangeArrowheads="1"/>
          </p:cNvPicPr>
          <p:nvPr/>
        </p:nvPicPr>
        <p:blipFill>
          <a:blip r:embed="rId4" cstate="print"/>
          <a:srcRect/>
          <a:stretch>
            <a:fillRect/>
          </a:stretch>
        </p:blipFill>
        <p:spPr bwMode="auto">
          <a:xfrm>
            <a:off x="7075046" y="6525344"/>
            <a:ext cx="2068954" cy="332655"/>
          </a:xfrm>
          <a:prstGeom prst="rect">
            <a:avLst/>
          </a:prstGeom>
          <a:noFill/>
          <a:ln w="9525">
            <a:noFill/>
            <a:miter lim="800000"/>
            <a:headEnd/>
            <a:tailEnd/>
          </a:ln>
        </p:spPr>
      </p:pic>
      <p:sp>
        <p:nvSpPr>
          <p:cNvPr id="10" name="Text Box 6"/>
          <p:cNvSpPr txBox="1">
            <a:spLocks noChangeArrowheads="1"/>
          </p:cNvSpPr>
          <p:nvPr/>
        </p:nvSpPr>
        <p:spPr bwMode="auto">
          <a:xfrm>
            <a:off x="755576" y="2852936"/>
            <a:ext cx="7858125" cy="3046988"/>
          </a:xfrm>
          <a:prstGeom prst="rect">
            <a:avLst/>
          </a:prstGeom>
          <a:noFill/>
          <a:ln w="9525">
            <a:noFill/>
            <a:miter lim="800000"/>
            <a:headEnd/>
            <a:tailEnd/>
          </a:ln>
        </p:spPr>
        <p:txBody>
          <a:bodyPr>
            <a:spAutoFit/>
          </a:bodyPr>
          <a:lstStyle/>
          <a:p>
            <a:pPr marL="449263" indent="-449263">
              <a:buBlip>
                <a:blip r:embed="rId5"/>
              </a:buBlip>
            </a:pPr>
            <a:r>
              <a:rPr lang="en-US" sz="2000" dirty="0" smtClean="0">
                <a:effectLst>
                  <a:outerShdw blurRad="38100" dist="38100" dir="2700000" algn="tl">
                    <a:srgbClr val="000000">
                      <a:alpha val="43137"/>
                    </a:srgbClr>
                  </a:outerShdw>
                </a:effectLst>
                <a:latin typeface="Helvetica" pitchFamily="2" charset="0"/>
              </a:rPr>
              <a:t>Bulk methods: Inactivation studies as function of dose</a:t>
            </a:r>
          </a:p>
          <a:p>
            <a:pPr marL="449263" indent="-449263">
              <a:buBlip>
                <a:blip r:embed="rId5"/>
              </a:buBlip>
            </a:pPr>
            <a:endParaRPr lang="en-US" sz="2000" dirty="0" smtClean="0">
              <a:effectLst>
                <a:outerShdw blurRad="38100" dist="38100" dir="2700000" algn="tl">
                  <a:srgbClr val="000000">
                    <a:alpha val="43137"/>
                  </a:srgbClr>
                </a:outerShdw>
              </a:effectLst>
              <a:latin typeface="Helvetica" pitchFamily="2" charset="0"/>
            </a:endParaRPr>
          </a:p>
          <a:p>
            <a:pPr marL="449263" indent="-449263"/>
            <a:endParaRPr lang="en-US" sz="2000" dirty="0" smtClean="0">
              <a:effectLst>
                <a:outerShdw blurRad="38100" dist="38100" dir="2700000" algn="tl">
                  <a:srgbClr val="000000">
                    <a:alpha val="43137"/>
                  </a:srgbClr>
                </a:outerShdw>
              </a:effectLst>
              <a:latin typeface="Helvetica" pitchFamily="2" charset="0"/>
            </a:endParaRPr>
          </a:p>
          <a:p>
            <a:pPr marL="449263" indent="-449263">
              <a:buBlip>
                <a:blip r:embed="rId5"/>
              </a:buBlip>
            </a:pPr>
            <a:r>
              <a:rPr lang="en-US" sz="2000" dirty="0" smtClean="0">
                <a:effectLst>
                  <a:outerShdw blurRad="38100" dist="38100" dir="2700000" algn="tl">
                    <a:srgbClr val="000000">
                      <a:alpha val="43137"/>
                    </a:srgbClr>
                  </a:outerShdw>
                </a:effectLst>
                <a:latin typeface="Helvetica" pitchFamily="2" charset="0"/>
              </a:rPr>
              <a:t>Single cell analysis</a:t>
            </a:r>
          </a:p>
          <a:p>
            <a:pPr marL="449263" indent="-449263">
              <a:buBlip>
                <a:blip r:embed="rId5"/>
              </a:buBlip>
            </a:pPr>
            <a:endParaRPr lang="en-US" sz="2000" dirty="0" smtClean="0">
              <a:effectLst>
                <a:outerShdw blurRad="38100" dist="38100" dir="2700000" algn="tl">
                  <a:srgbClr val="000000">
                    <a:alpha val="43137"/>
                  </a:srgbClr>
                </a:outerShdw>
              </a:effectLst>
              <a:latin typeface="Helvetica" pitchFamily="2" charset="0"/>
            </a:endParaRPr>
          </a:p>
          <a:p>
            <a:pPr marL="906463" lvl="1" indent="-449263">
              <a:buBlip>
                <a:blip r:embed="rId5"/>
              </a:buBlip>
            </a:pPr>
            <a:r>
              <a:rPr lang="en-US" dirty="0" smtClean="0">
                <a:effectLst>
                  <a:outerShdw blurRad="38100" dist="38100" dir="2700000" algn="tl">
                    <a:srgbClr val="000000">
                      <a:alpha val="43137"/>
                    </a:srgbClr>
                  </a:outerShdw>
                </a:effectLst>
                <a:latin typeface="Helvetica" pitchFamily="2" charset="0"/>
              </a:rPr>
              <a:t> Flow </a:t>
            </a:r>
            <a:r>
              <a:rPr lang="en-US" dirty="0" err="1" smtClean="0">
                <a:effectLst>
                  <a:outerShdw blurRad="38100" dist="38100" dir="2700000" algn="tl">
                    <a:srgbClr val="000000">
                      <a:alpha val="43137"/>
                    </a:srgbClr>
                  </a:outerShdw>
                </a:effectLst>
                <a:latin typeface="Helvetica" pitchFamily="2" charset="0"/>
              </a:rPr>
              <a:t>cytometry</a:t>
            </a:r>
            <a:r>
              <a:rPr lang="en-US" dirty="0" smtClean="0">
                <a:effectLst>
                  <a:outerShdw blurRad="38100" dist="38100" dir="2700000" algn="tl">
                    <a:srgbClr val="000000">
                      <a:alpha val="43137"/>
                    </a:srgbClr>
                  </a:outerShdw>
                </a:effectLst>
                <a:latin typeface="Helvetica" pitchFamily="2" charset="0"/>
              </a:rPr>
              <a:t> (FCM)</a:t>
            </a:r>
          </a:p>
          <a:p>
            <a:pPr marL="906463" lvl="1" indent="-449263">
              <a:buBlip>
                <a:blip r:embed="rId5"/>
              </a:buBlip>
            </a:pPr>
            <a:endParaRPr lang="en-US" dirty="0" smtClean="0">
              <a:effectLst>
                <a:outerShdw blurRad="38100" dist="38100" dir="2700000" algn="tl">
                  <a:srgbClr val="000000">
                    <a:alpha val="43137"/>
                  </a:srgbClr>
                </a:outerShdw>
              </a:effectLst>
              <a:latin typeface="Helvetica" pitchFamily="2" charset="0"/>
            </a:endParaRPr>
          </a:p>
          <a:p>
            <a:pPr marL="906463" lvl="1" indent="-449263"/>
            <a:endParaRPr lang="en-US" dirty="0" smtClean="0">
              <a:effectLst>
                <a:outerShdw blurRad="38100" dist="38100" dir="2700000" algn="tl">
                  <a:srgbClr val="000000">
                    <a:alpha val="43137"/>
                  </a:srgbClr>
                </a:outerShdw>
              </a:effectLst>
              <a:latin typeface="Helvetica" pitchFamily="2" charset="0"/>
            </a:endParaRPr>
          </a:p>
          <a:p>
            <a:pPr marL="906463" lvl="1" indent="-449263">
              <a:buBlip>
                <a:blip r:embed="rId5"/>
              </a:buBlip>
            </a:pPr>
            <a:r>
              <a:rPr lang="en-US" dirty="0" smtClean="0">
                <a:effectLst>
                  <a:outerShdw blurRad="38100" dist="38100" dir="2700000" algn="tl">
                    <a:srgbClr val="000000">
                      <a:alpha val="43137"/>
                    </a:srgbClr>
                  </a:outerShdw>
                </a:effectLst>
                <a:latin typeface="Helvetica" pitchFamily="2" charset="0"/>
              </a:rPr>
              <a:t>Transmission Electron Microscopy (TEM)</a:t>
            </a:r>
          </a:p>
          <a:p>
            <a:pPr marL="906463" lvl="1" indent="-449263">
              <a:buBlip>
                <a:blip r:embed="rId5"/>
              </a:buBlip>
            </a:pPr>
            <a:endParaRPr lang="en-US" sz="2000" dirty="0">
              <a:effectLst>
                <a:outerShdw blurRad="38100" dist="38100" dir="2700000" algn="tl">
                  <a:srgbClr val="000000">
                    <a:alpha val="43137"/>
                  </a:srgbClr>
                </a:outerShdw>
              </a:effectLst>
              <a:latin typeface="Helvetica" pitchFamily="2" charset="0"/>
            </a:endParaRPr>
          </a:p>
        </p:txBody>
      </p:sp>
      <p:sp>
        <p:nvSpPr>
          <p:cNvPr id="8" name="7 CuadroTexto"/>
          <p:cNvSpPr txBox="1"/>
          <p:nvPr/>
        </p:nvSpPr>
        <p:spPr>
          <a:xfrm>
            <a:off x="467544" y="1484784"/>
            <a:ext cx="7667625" cy="461665"/>
          </a:xfrm>
          <a:prstGeom prst="rect">
            <a:avLst/>
          </a:prstGeom>
          <a:noFill/>
        </p:spPr>
        <p:txBody>
          <a:bodyPr>
            <a:spAutoFit/>
          </a:bodyPr>
          <a:lstStyle/>
          <a:p>
            <a:pPr algn="ctr">
              <a:defRPr/>
            </a:pPr>
            <a:r>
              <a:rPr lang="es-AR" sz="2400" b="1" dirty="0" smtClean="0">
                <a:solidFill>
                  <a:srgbClr val="0070C0"/>
                </a:solidFill>
                <a:latin typeface="Helvetica" pitchFamily="2" charset="0"/>
              </a:rPr>
              <a:t>Food safety </a:t>
            </a:r>
            <a:r>
              <a:rPr lang="es-AR" sz="2400" b="1" dirty="0" err="1" smtClean="0">
                <a:solidFill>
                  <a:srgbClr val="0070C0"/>
                </a:solidFill>
                <a:latin typeface="Helvetica" pitchFamily="2" charset="0"/>
              </a:rPr>
              <a:t>engineering</a:t>
            </a:r>
            <a:r>
              <a:rPr lang="es-AR" sz="2400" b="1" dirty="0" smtClean="0">
                <a:solidFill>
                  <a:srgbClr val="0070C0"/>
                </a:solidFill>
                <a:latin typeface="Helvetica" pitchFamily="2" charset="0"/>
              </a:rPr>
              <a:t> - </a:t>
            </a:r>
            <a:r>
              <a:rPr lang="es-AR" sz="2400" b="1" dirty="0" err="1" smtClean="0">
                <a:solidFill>
                  <a:srgbClr val="0070C0"/>
                </a:solidFill>
                <a:latin typeface="Helvetica" pitchFamily="2" charset="0"/>
              </a:rPr>
              <a:t>Some</a:t>
            </a:r>
            <a:r>
              <a:rPr lang="es-AR" sz="2400" b="1" dirty="0" smtClean="0">
                <a:solidFill>
                  <a:srgbClr val="0070C0"/>
                </a:solidFill>
                <a:latin typeface="Helvetica" pitchFamily="2" charset="0"/>
              </a:rPr>
              <a:t> </a:t>
            </a:r>
            <a:r>
              <a:rPr lang="es-AR" sz="2400" b="1" dirty="0" err="1" smtClean="0">
                <a:solidFill>
                  <a:srgbClr val="0070C0"/>
                </a:solidFill>
                <a:latin typeface="Helvetica" pitchFamily="2" charset="0"/>
              </a:rPr>
              <a:t>indicators</a:t>
            </a:r>
            <a:r>
              <a:rPr lang="es-AR" sz="2400" b="1" dirty="0" smtClean="0">
                <a:solidFill>
                  <a:srgbClr val="0070C0"/>
                </a:solidFill>
                <a:latin typeface="Helvetica" pitchFamily="2" charset="0"/>
              </a:rPr>
              <a:t>:</a:t>
            </a:r>
            <a:endParaRPr lang="es-AR" sz="2400" b="1" dirty="0">
              <a:solidFill>
                <a:srgbClr val="0070C0"/>
              </a:solidFill>
              <a:latin typeface="Helvetica" pitchFamily="2" charset="0"/>
            </a:endParaRPr>
          </a:p>
        </p:txBody>
      </p:sp>
      <p:sp>
        <p:nvSpPr>
          <p:cNvPr id="11" name="10 Flecha abajo"/>
          <p:cNvSpPr/>
          <p:nvPr/>
        </p:nvSpPr>
        <p:spPr>
          <a:xfrm>
            <a:off x="4067944" y="2204864"/>
            <a:ext cx="792088" cy="14401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mph" presetSubtype="1" nodeType="withEffect">
                                  <p:stCondLst>
                                    <p:cond delay="0"/>
                                  </p:stCondLst>
                                  <p:childTnLst>
                                    <p:set>
                                      <p:cBhvr override="childStyle">
                                        <p:cTn id="6" dur="indefinite"/>
                                        <p:tgtEl>
                                          <p:spTgt spid="10">
                                            <p:txEl>
                                              <p:pRg st="8" end="8"/>
                                            </p:txEl>
                                          </p:spTgt>
                                        </p:tgtEl>
                                        <p:attrNameLst>
                                          <p:attrName>style.fontStyle</p:attrName>
                                        </p:attrNameLst>
                                      </p:cBhvr>
                                      <p:to>
                                        <p:strVal val="normal"/>
                                      </p:to>
                                    </p:set>
                                    <p:set>
                                      <p:cBhvr override="childStyle">
                                        <p:cTn id="7" dur="indefinite"/>
                                        <p:tgtEl>
                                          <p:spTgt spid="10">
                                            <p:txEl>
                                              <p:pRg st="8" end="8"/>
                                            </p:txEl>
                                          </p:spTgt>
                                        </p:tgtEl>
                                        <p:attrNameLst>
                                          <p:attrName>style.fontWeight</p:attrName>
                                        </p:attrNameLst>
                                      </p:cBhvr>
                                      <p:to>
                                        <p:strVal val="bold"/>
                                      </p:to>
                                    </p:set>
                                    <p:set>
                                      <p:cBhvr override="childStyle">
                                        <p:cTn id="8" dur="indefinite"/>
                                        <p:tgtEl>
                                          <p:spTgt spid="10">
                                            <p:txEl>
                                              <p:pRg st="8" end="8"/>
                                            </p:txEl>
                                          </p:spTgt>
                                        </p:tgtEl>
                                        <p:attrNameLst>
                                          <p:attrName>style.textDecorationUnderline</p:attrName>
                                        </p:attrNameLst>
                                      </p:cBhvr>
                                      <p:to>
                                        <p:strVal val="false"/>
                                      </p:to>
                                    </p:set>
                                  </p:childTnLst>
                                  <p:subTnLst>
                                    <p:animClr>
                                      <p:cBhvr override="childStyle">
                                        <p:cTn dur="1" fill="hold" display="0" masterRel="nextClick" afterEffect="1"/>
                                        <p:tgtEl>
                                          <p:spTgt spid="10">
                                            <p:txEl>
                                              <p:pRg st="8" end="8"/>
                                            </p:txEl>
                                          </p:spTgt>
                                        </p:tgtEl>
                                        <p:attrNameLst>
                                          <p:attrName>ppt_c</p:attrName>
                                        </p:attrNameLst>
                                      </p:cBhvr>
                                      <p:to>
                                        <a:schemeClr va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sp>
        <p:nvSpPr>
          <p:cNvPr id="23" name="22 Recortar rectángulo de esquina sencilla"/>
          <p:cNvSpPr/>
          <p:nvPr/>
        </p:nvSpPr>
        <p:spPr>
          <a:xfrm>
            <a:off x="0" y="260648"/>
            <a:ext cx="9144000" cy="6336704"/>
          </a:xfrm>
          <a:prstGeom prst="snip1Rect">
            <a:avLst>
              <a:gd name="adj" fmla="val 255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pic>
        <p:nvPicPr>
          <p:cNvPr id="29" name="Picture 3"/>
          <p:cNvPicPr>
            <a:picLocks noChangeAspect="1" noChangeArrowheads="1"/>
          </p:cNvPicPr>
          <p:nvPr/>
        </p:nvPicPr>
        <p:blipFill>
          <a:blip r:embed="rId4" cstate="print"/>
          <a:srcRect/>
          <a:stretch>
            <a:fillRect/>
          </a:stretch>
        </p:blipFill>
        <p:spPr bwMode="auto">
          <a:xfrm>
            <a:off x="7075046" y="6525344"/>
            <a:ext cx="2068954" cy="332655"/>
          </a:xfrm>
          <a:prstGeom prst="rect">
            <a:avLst/>
          </a:prstGeom>
          <a:noFill/>
          <a:ln w="9525">
            <a:noFill/>
            <a:miter lim="800000"/>
            <a:headEnd/>
            <a:tailEnd/>
          </a:ln>
        </p:spPr>
      </p:pic>
      <p:sp>
        <p:nvSpPr>
          <p:cNvPr id="18" name="Text Box 10"/>
          <p:cNvSpPr txBox="1">
            <a:spLocks noChangeArrowheads="1"/>
          </p:cNvSpPr>
          <p:nvPr/>
        </p:nvSpPr>
        <p:spPr bwMode="auto">
          <a:xfrm>
            <a:off x="0" y="260648"/>
            <a:ext cx="7452320" cy="584775"/>
          </a:xfrm>
          <a:prstGeom prst="rect">
            <a:avLst/>
          </a:prstGeom>
          <a:noFill/>
          <a:ln w="9525">
            <a:noFill/>
            <a:miter lim="800000"/>
            <a:headEnd/>
            <a:tailEnd/>
          </a:ln>
        </p:spPr>
        <p:txBody>
          <a:bodyPr wrap="square">
            <a:spAutoFit/>
          </a:bodyPr>
          <a:lstStyle/>
          <a:p>
            <a:pPr>
              <a:defRPr/>
            </a:pPr>
            <a:r>
              <a:rPr lang="en-US" sz="1600" b="1" dirty="0" smtClean="0">
                <a:latin typeface="Helvetica" pitchFamily="2" charset="0"/>
              </a:rPr>
              <a:t>TEM examination  of</a:t>
            </a:r>
            <a:r>
              <a:rPr lang="es-AR" sz="1600" b="1" dirty="0" smtClean="0">
                <a:solidFill>
                  <a:schemeClr val="bg1">
                    <a:lumMod val="95000"/>
                  </a:schemeClr>
                </a:solidFill>
                <a:latin typeface="Helvetica" pitchFamily="2" charset="0"/>
                <a:cs typeface="Arial" charset="0"/>
              </a:rPr>
              <a:t> </a:t>
            </a:r>
            <a:r>
              <a:rPr lang="es-AR" sz="1600" b="1" i="1" dirty="0" smtClean="0">
                <a:latin typeface="Helvetica" pitchFamily="2" charset="0"/>
                <a:cs typeface="Arial" charset="0"/>
              </a:rPr>
              <a:t>S. </a:t>
            </a:r>
            <a:r>
              <a:rPr lang="es-AR" sz="1600" b="1" i="1" dirty="0" err="1" smtClean="0">
                <a:latin typeface="Helvetica" pitchFamily="2" charset="0"/>
                <a:cs typeface="Arial" charset="0"/>
              </a:rPr>
              <a:t>cerevisiae</a:t>
            </a:r>
            <a:r>
              <a:rPr lang="es-AR" sz="1600" b="1" i="1" dirty="0" smtClean="0">
                <a:latin typeface="Helvetica" pitchFamily="2" charset="0"/>
                <a:cs typeface="Arial" charset="0"/>
              </a:rPr>
              <a:t> </a:t>
            </a:r>
            <a:r>
              <a:rPr lang="es-AR" sz="1600" b="1" dirty="0" smtClean="0">
                <a:latin typeface="Helvetica" pitchFamily="2" charset="0"/>
                <a:cs typeface="Arial" charset="0"/>
              </a:rPr>
              <a:t>KE162</a:t>
            </a:r>
            <a:r>
              <a:rPr lang="es-AR" sz="1600" b="1" i="1" dirty="0" smtClean="0">
                <a:latin typeface="Helvetica" pitchFamily="2" charset="0"/>
                <a:cs typeface="Arial" charset="0"/>
              </a:rPr>
              <a:t> in  apple juice (CAJ) </a:t>
            </a:r>
            <a:r>
              <a:rPr lang="es-AR" sz="1600" b="1" i="1" dirty="0" err="1" smtClean="0">
                <a:latin typeface="Helvetica" pitchFamily="2" charset="0"/>
                <a:cs typeface="Arial" charset="0"/>
              </a:rPr>
              <a:t>with</a:t>
            </a:r>
            <a:r>
              <a:rPr lang="es-AR" sz="1600" b="1" i="1" dirty="0" smtClean="0">
                <a:latin typeface="Helvetica" pitchFamily="2" charset="0"/>
                <a:cs typeface="Arial" charset="0"/>
              </a:rPr>
              <a:t>  </a:t>
            </a:r>
            <a:r>
              <a:rPr lang="es-AR" sz="1600" b="1" i="1" dirty="0" err="1" smtClean="0">
                <a:latin typeface="Helvetica" pitchFamily="2" charset="0"/>
                <a:cs typeface="Arial" charset="0"/>
              </a:rPr>
              <a:t>different</a:t>
            </a:r>
            <a:r>
              <a:rPr lang="es-AR" sz="1600" b="1" i="1" dirty="0" smtClean="0">
                <a:latin typeface="Helvetica" pitchFamily="2" charset="0"/>
                <a:cs typeface="Arial" charset="0"/>
              </a:rPr>
              <a:t> </a:t>
            </a:r>
            <a:r>
              <a:rPr lang="es-AR" sz="1600" b="1" i="1" dirty="0" err="1" smtClean="0">
                <a:latin typeface="Helvetica" pitchFamily="2" charset="0"/>
                <a:cs typeface="Arial" charset="0"/>
              </a:rPr>
              <a:t>treatments</a:t>
            </a:r>
            <a:endParaRPr lang="es-AR" b="1" i="1" dirty="0" smtClean="0">
              <a:latin typeface="Helvetica" pitchFamily="2" charset="0"/>
              <a:cs typeface="Arial" charset="0"/>
            </a:endParaRPr>
          </a:p>
        </p:txBody>
      </p:sp>
      <p:sp>
        <p:nvSpPr>
          <p:cNvPr id="62" name="Text Box 9"/>
          <p:cNvSpPr txBox="1">
            <a:spLocks noChangeArrowheads="1"/>
          </p:cNvSpPr>
          <p:nvPr/>
        </p:nvSpPr>
        <p:spPr bwMode="auto">
          <a:xfrm>
            <a:off x="2181861" y="3160108"/>
            <a:ext cx="175301" cy="252799"/>
          </a:xfrm>
          <a:prstGeom prst="rect">
            <a:avLst/>
          </a:prstGeom>
          <a:noFill/>
          <a:ln w="9525">
            <a:noFill/>
            <a:miter lim="800000"/>
            <a:headEnd/>
            <a:tailEnd/>
          </a:ln>
        </p:spPr>
        <p:txBody>
          <a:bodyPr/>
          <a:lstStyle/>
          <a:p>
            <a:pPr defTabSz="914400" eaLnBrk="0" hangingPunct="0"/>
            <a:r>
              <a:rPr lang="es-AR" sz="1200" dirty="0">
                <a:solidFill>
                  <a:srgbClr val="FFFFFF"/>
                </a:solidFill>
                <a:latin typeface="Calibri" pitchFamily="34" charset="0"/>
                <a:cs typeface="Times New Roman" pitchFamily="18" charset="0"/>
              </a:rPr>
              <a:t>d</a:t>
            </a:r>
            <a:endParaRPr lang="es-AR" sz="1200" dirty="0"/>
          </a:p>
        </p:txBody>
      </p:sp>
      <p:grpSp>
        <p:nvGrpSpPr>
          <p:cNvPr id="68" name="67 Grupo"/>
          <p:cNvGrpSpPr/>
          <p:nvPr/>
        </p:nvGrpSpPr>
        <p:grpSpPr>
          <a:xfrm>
            <a:off x="893480" y="980728"/>
            <a:ext cx="3592385" cy="5368565"/>
            <a:chOff x="2126926" y="125139"/>
            <a:chExt cx="5101355" cy="6732861"/>
          </a:xfrm>
        </p:grpSpPr>
        <p:pic>
          <p:nvPicPr>
            <p:cNvPr id="51" name="Imagen 1" descr="1639"/>
            <p:cNvPicPr>
              <a:picLocks noChangeAspect="1" noChangeArrowheads="1"/>
            </p:cNvPicPr>
            <p:nvPr/>
          </p:nvPicPr>
          <p:blipFill>
            <a:blip r:embed="rId5" cstate="print"/>
            <a:srcRect t="5051" r="3030" b="4276"/>
            <a:stretch>
              <a:fillRect/>
            </a:stretch>
          </p:blipFill>
          <p:spPr bwMode="auto">
            <a:xfrm>
              <a:off x="2128225" y="5173830"/>
              <a:ext cx="1702926" cy="1684169"/>
            </a:xfrm>
            <a:prstGeom prst="rect">
              <a:avLst/>
            </a:prstGeom>
            <a:noFill/>
            <a:ln w="9525">
              <a:noFill/>
              <a:miter lim="800000"/>
              <a:headEnd/>
              <a:tailEnd/>
            </a:ln>
          </p:spPr>
        </p:pic>
        <p:pic>
          <p:nvPicPr>
            <p:cNvPr id="52" name="Imagen 3" descr="1641"/>
            <p:cNvPicPr>
              <a:picLocks noChangeArrowheads="1"/>
            </p:cNvPicPr>
            <p:nvPr/>
          </p:nvPicPr>
          <p:blipFill>
            <a:blip r:embed="rId6" cstate="print"/>
            <a:srcRect t="6061"/>
            <a:stretch>
              <a:fillRect/>
            </a:stretch>
          </p:blipFill>
          <p:spPr bwMode="auto">
            <a:xfrm>
              <a:off x="3820708" y="5173830"/>
              <a:ext cx="1703210" cy="1684046"/>
            </a:xfrm>
            <a:prstGeom prst="rect">
              <a:avLst/>
            </a:prstGeom>
            <a:noFill/>
            <a:ln w="9525">
              <a:noFill/>
              <a:miter lim="800000"/>
              <a:headEnd/>
              <a:tailEnd/>
            </a:ln>
          </p:spPr>
        </p:pic>
        <p:pic>
          <p:nvPicPr>
            <p:cNvPr id="53" name="Imagen 5" descr="1642"/>
            <p:cNvPicPr>
              <a:picLocks noChangeAspect="1" noChangeArrowheads="1"/>
            </p:cNvPicPr>
            <p:nvPr/>
          </p:nvPicPr>
          <p:blipFill>
            <a:blip r:embed="rId7" cstate="print"/>
            <a:srcRect t="7001"/>
            <a:stretch>
              <a:fillRect/>
            </a:stretch>
          </p:blipFill>
          <p:spPr bwMode="auto">
            <a:xfrm>
              <a:off x="5525355" y="5173831"/>
              <a:ext cx="1702926" cy="1684169"/>
            </a:xfrm>
            <a:prstGeom prst="rect">
              <a:avLst/>
            </a:prstGeom>
            <a:noFill/>
            <a:ln w="9525">
              <a:noFill/>
              <a:miter lim="800000"/>
              <a:headEnd/>
              <a:tailEnd/>
            </a:ln>
          </p:spPr>
        </p:pic>
        <p:pic>
          <p:nvPicPr>
            <p:cNvPr id="54" name="Picture 11" descr="C:\Users\pc\Documents\MARIANA FERRARIO\MICROSCOPIA\712.jpg"/>
            <p:cNvPicPr preferRelativeResize="0">
              <a:picLocks noChangeArrowheads="1"/>
            </p:cNvPicPr>
            <p:nvPr/>
          </p:nvPicPr>
          <p:blipFill>
            <a:blip r:embed="rId8" cstate="print"/>
            <a:srcRect l="13885" t="4517" b="26439"/>
            <a:stretch>
              <a:fillRect/>
            </a:stretch>
          </p:blipFill>
          <p:spPr bwMode="auto">
            <a:xfrm rot="16200000">
              <a:off x="2138034" y="3487776"/>
              <a:ext cx="1684046" cy="1703210"/>
            </a:xfrm>
            <a:prstGeom prst="rect">
              <a:avLst/>
            </a:prstGeom>
            <a:noFill/>
            <a:ln w="9525">
              <a:noFill/>
              <a:miter lim="800000"/>
              <a:headEnd/>
              <a:tailEnd/>
            </a:ln>
          </p:spPr>
        </p:pic>
        <p:pic>
          <p:nvPicPr>
            <p:cNvPr id="55" name="Picture 14" descr="C:\Users\pc\Documents\MARIANA FERRARIO\MICROSCOPIA\715.jpg"/>
            <p:cNvPicPr preferRelativeResize="0">
              <a:picLocks noChangeArrowheads="1"/>
            </p:cNvPicPr>
            <p:nvPr/>
          </p:nvPicPr>
          <p:blipFill>
            <a:blip r:embed="rId9" cstate="print"/>
            <a:srcRect l="9081" b="13004"/>
            <a:stretch>
              <a:fillRect/>
            </a:stretch>
          </p:blipFill>
          <p:spPr bwMode="auto">
            <a:xfrm rot="16200000">
              <a:off x="3842399" y="3487776"/>
              <a:ext cx="1684046" cy="1703210"/>
            </a:xfrm>
            <a:prstGeom prst="rect">
              <a:avLst/>
            </a:prstGeom>
            <a:noFill/>
            <a:ln w="9525">
              <a:noFill/>
              <a:miter lim="800000"/>
              <a:headEnd/>
              <a:tailEnd/>
            </a:ln>
          </p:spPr>
        </p:pic>
        <p:pic>
          <p:nvPicPr>
            <p:cNvPr id="56" name="Picture 15" descr="C:\Users\pc\Documents\MARIANA FERRARIO\MICROSCOPIA\716.jpg"/>
            <p:cNvPicPr>
              <a:picLocks noChangeArrowheads="1"/>
            </p:cNvPicPr>
            <p:nvPr/>
          </p:nvPicPr>
          <p:blipFill>
            <a:blip r:embed="rId10" cstate="print"/>
            <a:srcRect l="4716" b="14230"/>
            <a:stretch>
              <a:fillRect/>
            </a:stretch>
          </p:blipFill>
          <p:spPr bwMode="auto">
            <a:xfrm rot="16200000">
              <a:off x="5538375" y="3487614"/>
              <a:ext cx="1682583" cy="1684969"/>
            </a:xfrm>
            <a:prstGeom prst="rect">
              <a:avLst/>
            </a:prstGeom>
            <a:noFill/>
            <a:ln w="9525">
              <a:noFill/>
              <a:miter lim="800000"/>
              <a:headEnd/>
              <a:tailEnd/>
            </a:ln>
          </p:spPr>
        </p:pic>
        <p:pic>
          <p:nvPicPr>
            <p:cNvPr id="57" name="Imagen 3" descr="1426"/>
            <p:cNvPicPr>
              <a:picLocks noChangeArrowheads="1"/>
            </p:cNvPicPr>
            <p:nvPr/>
          </p:nvPicPr>
          <p:blipFill>
            <a:blip r:embed="rId11" cstate="print"/>
            <a:srcRect t="6332" b="2000"/>
            <a:stretch>
              <a:fillRect/>
            </a:stretch>
          </p:blipFill>
          <p:spPr bwMode="auto">
            <a:xfrm>
              <a:off x="2126926" y="133867"/>
              <a:ext cx="1703210" cy="1684045"/>
            </a:xfrm>
            <a:prstGeom prst="rect">
              <a:avLst/>
            </a:prstGeom>
            <a:noFill/>
            <a:ln w="9525">
              <a:noFill/>
              <a:miter lim="800000"/>
              <a:headEnd/>
              <a:tailEnd/>
            </a:ln>
          </p:spPr>
        </p:pic>
        <p:pic>
          <p:nvPicPr>
            <p:cNvPr id="58" name="Imagen 5" descr="1429"/>
            <p:cNvPicPr>
              <a:picLocks noChangeArrowheads="1"/>
            </p:cNvPicPr>
            <p:nvPr/>
          </p:nvPicPr>
          <p:blipFill>
            <a:blip r:embed="rId12" cstate="print"/>
            <a:srcRect l="2393" t="8333"/>
            <a:stretch>
              <a:fillRect/>
            </a:stretch>
          </p:blipFill>
          <p:spPr bwMode="auto">
            <a:xfrm>
              <a:off x="3826766" y="133342"/>
              <a:ext cx="1703210" cy="1684045"/>
            </a:xfrm>
            <a:prstGeom prst="rect">
              <a:avLst/>
            </a:prstGeom>
            <a:noFill/>
            <a:ln w="9525">
              <a:noFill/>
              <a:miter lim="800000"/>
              <a:headEnd/>
              <a:tailEnd/>
            </a:ln>
          </p:spPr>
        </p:pic>
        <p:pic>
          <p:nvPicPr>
            <p:cNvPr id="59" name="Imagen 6" descr="1430"/>
            <p:cNvPicPr>
              <a:picLocks noChangeArrowheads="1"/>
            </p:cNvPicPr>
            <p:nvPr/>
          </p:nvPicPr>
          <p:blipFill>
            <a:blip r:embed="rId13" cstate="print"/>
            <a:srcRect t="4453" b="-24"/>
            <a:stretch>
              <a:fillRect/>
            </a:stretch>
          </p:blipFill>
          <p:spPr bwMode="auto">
            <a:xfrm>
              <a:off x="5512739" y="125139"/>
              <a:ext cx="1703210" cy="1684045"/>
            </a:xfrm>
            <a:prstGeom prst="rect">
              <a:avLst/>
            </a:prstGeom>
            <a:noFill/>
            <a:ln w="9525">
              <a:noFill/>
              <a:miter lim="800000"/>
              <a:headEnd/>
              <a:tailEnd/>
            </a:ln>
          </p:spPr>
        </p:pic>
        <p:pic>
          <p:nvPicPr>
            <p:cNvPr id="60" name="Imagen 7" descr="1431"/>
            <p:cNvPicPr>
              <a:picLocks noChangeArrowheads="1"/>
            </p:cNvPicPr>
            <p:nvPr/>
          </p:nvPicPr>
          <p:blipFill>
            <a:blip r:embed="rId14" cstate="print"/>
            <a:srcRect t="6644" r="2856" b="2580"/>
            <a:stretch>
              <a:fillRect/>
            </a:stretch>
          </p:blipFill>
          <p:spPr bwMode="auto">
            <a:xfrm>
              <a:off x="2128971" y="1816636"/>
              <a:ext cx="1703210" cy="1684045"/>
            </a:xfrm>
            <a:prstGeom prst="rect">
              <a:avLst/>
            </a:prstGeom>
            <a:noFill/>
            <a:ln w="9525">
              <a:noFill/>
              <a:miter lim="800000"/>
              <a:headEnd/>
              <a:tailEnd/>
            </a:ln>
          </p:spPr>
        </p:pic>
        <p:pic>
          <p:nvPicPr>
            <p:cNvPr id="61" name="Imagen 2" descr="1638"/>
            <p:cNvPicPr>
              <a:picLocks noChangeArrowheads="1"/>
            </p:cNvPicPr>
            <p:nvPr/>
          </p:nvPicPr>
          <p:blipFill>
            <a:blip r:embed="rId15" cstate="print"/>
            <a:srcRect l="4608" t="6229" r="1843" b="3461"/>
            <a:stretch>
              <a:fillRect/>
            </a:stretch>
          </p:blipFill>
          <p:spPr bwMode="auto">
            <a:xfrm>
              <a:off x="5508104" y="1807907"/>
              <a:ext cx="1703210" cy="1684169"/>
            </a:xfrm>
            <a:prstGeom prst="rect">
              <a:avLst/>
            </a:prstGeom>
            <a:noFill/>
            <a:ln w="9525">
              <a:noFill/>
              <a:miter lim="800000"/>
              <a:headEnd/>
              <a:tailEnd/>
            </a:ln>
          </p:spPr>
        </p:pic>
        <p:pic>
          <p:nvPicPr>
            <p:cNvPr id="63" name="Imagen 10" descr="1437"/>
            <p:cNvPicPr>
              <a:picLocks noChangeArrowheads="1"/>
            </p:cNvPicPr>
            <p:nvPr/>
          </p:nvPicPr>
          <p:blipFill>
            <a:blip r:embed="rId16" cstate="print"/>
            <a:srcRect t="5667" b="2667"/>
            <a:stretch>
              <a:fillRect/>
            </a:stretch>
          </p:blipFill>
          <p:spPr bwMode="auto">
            <a:xfrm>
              <a:off x="3832817" y="1814661"/>
              <a:ext cx="1703210" cy="1684169"/>
            </a:xfrm>
            <a:prstGeom prst="rect">
              <a:avLst/>
            </a:prstGeom>
            <a:noFill/>
            <a:ln w="9525">
              <a:noFill/>
              <a:miter lim="800000"/>
              <a:headEnd/>
              <a:tailEnd/>
            </a:ln>
          </p:spPr>
        </p:pic>
      </p:grpSp>
      <p:grpSp>
        <p:nvGrpSpPr>
          <p:cNvPr id="69" name="68 Grupo"/>
          <p:cNvGrpSpPr/>
          <p:nvPr/>
        </p:nvGrpSpPr>
        <p:grpSpPr>
          <a:xfrm>
            <a:off x="331736" y="908720"/>
            <a:ext cx="461668" cy="5481115"/>
            <a:chOff x="1550800" y="125135"/>
            <a:chExt cx="672891" cy="6696747"/>
          </a:xfrm>
          <a:solidFill>
            <a:schemeClr val="bg1"/>
          </a:solidFill>
        </p:grpSpPr>
        <p:sp>
          <p:nvSpPr>
            <p:cNvPr id="64" name="63 CuadroTexto"/>
            <p:cNvSpPr txBox="1"/>
            <p:nvPr/>
          </p:nvSpPr>
          <p:spPr bwMode="auto">
            <a:xfrm rot="16200000">
              <a:off x="1095156" y="5693350"/>
              <a:ext cx="1584177" cy="672887"/>
            </a:xfrm>
            <a:prstGeom prst="rect">
              <a:avLst/>
            </a:prstGeom>
            <a:grpFill/>
            <a:ln>
              <a:noFill/>
            </a:ln>
          </p:spPr>
          <p:style>
            <a:lnRef idx="1">
              <a:schemeClr val="accent5"/>
            </a:lnRef>
            <a:fillRef idx="2">
              <a:schemeClr val="accent5"/>
            </a:fillRef>
            <a:effectRef idx="1">
              <a:schemeClr val="accent5"/>
            </a:effectRef>
            <a:fontRef idx="minor">
              <a:schemeClr val="dk1"/>
            </a:fontRef>
          </p:style>
          <p:txBody>
            <a:bodyPr wrap="square">
              <a:spAutoFit/>
            </a:bodyPr>
            <a:lstStyle/>
            <a:p>
              <a:pPr algn="ctr" defTabSz="5015941" fontAlgn="auto">
                <a:spcBef>
                  <a:spcPts val="0"/>
                </a:spcBef>
                <a:spcAft>
                  <a:spcPts val="0"/>
                </a:spcAft>
                <a:defRPr/>
              </a:pPr>
              <a:r>
                <a:rPr lang="es-AR" sz="1200" b="1" dirty="0" smtClean="0">
                  <a:latin typeface="Helvetica" pitchFamily="2" charset="0"/>
                </a:rPr>
                <a:t>10US +  60PL</a:t>
              </a:r>
            </a:p>
            <a:p>
              <a:pPr algn="ctr" defTabSz="5015941" fontAlgn="auto">
                <a:spcBef>
                  <a:spcPts val="0"/>
                </a:spcBef>
                <a:spcAft>
                  <a:spcPts val="0"/>
                </a:spcAft>
                <a:defRPr/>
              </a:pPr>
              <a:r>
                <a:rPr lang="es-AR" sz="1200" b="1" dirty="0" smtClean="0">
                  <a:latin typeface="Helvetica" pitchFamily="2" charset="0"/>
                </a:rPr>
                <a:t>MT</a:t>
              </a:r>
              <a:endParaRPr lang="es-AR" sz="1200" b="1" dirty="0">
                <a:latin typeface="Helvetica" pitchFamily="2" charset="0"/>
              </a:endParaRPr>
            </a:p>
          </p:txBody>
        </p:sp>
        <p:sp>
          <p:nvSpPr>
            <p:cNvPr id="65" name="64 CuadroTexto"/>
            <p:cNvSpPr txBox="1"/>
            <p:nvPr/>
          </p:nvSpPr>
          <p:spPr bwMode="auto">
            <a:xfrm rot="16200000">
              <a:off x="1095157" y="2308973"/>
              <a:ext cx="1584177" cy="672887"/>
            </a:xfrm>
            <a:prstGeom prst="rect">
              <a:avLst/>
            </a:prstGeom>
            <a:grpFill/>
            <a:ln>
              <a:noFill/>
            </a:ln>
          </p:spPr>
          <p:style>
            <a:lnRef idx="1">
              <a:schemeClr val="accent5"/>
            </a:lnRef>
            <a:fillRef idx="2">
              <a:schemeClr val="accent5"/>
            </a:fillRef>
            <a:effectRef idx="1">
              <a:schemeClr val="accent5"/>
            </a:effectRef>
            <a:fontRef idx="minor">
              <a:schemeClr val="dk1"/>
            </a:fontRef>
          </p:style>
          <p:txBody>
            <a:bodyPr wrap="square">
              <a:spAutoFit/>
            </a:bodyPr>
            <a:lstStyle/>
            <a:p>
              <a:pPr algn="ctr" defTabSz="5015941" fontAlgn="auto">
                <a:spcBef>
                  <a:spcPts val="0"/>
                </a:spcBef>
                <a:spcAft>
                  <a:spcPts val="0"/>
                </a:spcAft>
                <a:defRPr/>
              </a:pPr>
              <a:r>
                <a:rPr lang="es-AR" sz="1200" b="1" dirty="0" smtClean="0">
                  <a:latin typeface="Helvetica" pitchFamily="2" charset="0"/>
                </a:rPr>
                <a:t>10US</a:t>
              </a:r>
            </a:p>
            <a:p>
              <a:pPr algn="ctr" defTabSz="5015941" fontAlgn="auto">
                <a:spcBef>
                  <a:spcPts val="0"/>
                </a:spcBef>
                <a:spcAft>
                  <a:spcPts val="0"/>
                </a:spcAft>
                <a:defRPr/>
              </a:pPr>
              <a:r>
                <a:rPr lang="es-AR" sz="1200" b="1" dirty="0" smtClean="0">
                  <a:latin typeface="Helvetica" pitchFamily="2" charset="0"/>
                </a:rPr>
                <a:t> MT</a:t>
              </a:r>
              <a:endParaRPr lang="es-AR" sz="1200" b="1" dirty="0">
                <a:latin typeface="Helvetica" pitchFamily="2" charset="0"/>
              </a:endParaRPr>
            </a:p>
          </p:txBody>
        </p:sp>
        <p:sp>
          <p:nvSpPr>
            <p:cNvPr id="66" name="65 CuadroTexto"/>
            <p:cNvSpPr txBox="1"/>
            <p:nvPr/>
          </p:nvSpPr>
          <p:spPr bwMode="auto">
            <a:xfrm rot="16200000">
              <a:off x="1095160" y="3991036"/>
              <a:ext cx="1584176" cy="672887"/>
            </a:xfrm>
            <a:prstGeom prst="rect">
              <a:avLst/>
            </a:prstGeom>
            <a:grpFill/>
            <a:ln>
              <a:noFill/>
            </a:ln>
          </p:spPr>
          <p:style>
            <a:lnRef idx="1">
              <a:schemeClr val="accent5"/>
            </a:lnRef>
            <a:fillRef idx="2">
              <a:schemeClr val="accent5"/>
            </a:fillRef>
            <a:effectRef idx="1">
              <a:schemeClr val="accent5"/>
            </a:effectRef>
            <a:fontRef idx="minor">
              <a:schemeClr val="dk1"/>
            </a:fontRef>
          </p:style>
          <p:txBody>
            <a:bodyPr wrap="square">
              <a:spAutoFit/>
            </a:bodyPr>
            <a:lstStyle/>
            <a:p>
              <a:pPr algn="ctr" defTabSz="5015941" fontAlgn="auto">
                <a:spcBef>
                  <a:spcPts val="0"/>
                </a:spcBef>
                <a:spcAft>
                  <a:spcPts val="0"/>
                </a:spcAft>
                <a:defRPr/>
              </a:pPr>
              <a:r>
                <a:rPr lang="es-AR" sz="1200" b="1" dirty="0" smtClean="0">
                  <a:latin typeface="Helvetica" pitchFamily="2" charset="0"/>
                </a:rPr>
                <a:t> 60PL </a:t>
              </a:r>
            </a:p>
            <a:p>
              <a:pPr algn="ctr" defTabSz="5015941" fontAlgn="auto">
                <a:spcBef>
                  <a:spcPts val="0"/>
                </a:spcBef>
                <a:spcAft>
                  <a:spcPts val="0"/>
                </a:spcAft>
                <a:defRPr/>
              </a:pPr>
              <a:r>
                <a:rPr lang="es-AR" sz="1200" b="1" dirty="0" smtClean="0">
                  <a:latin typeface="Helvetica" pitchFamily="2" charset="0"/>
                </a:rPr>
                <a:t>MT</a:t>
              </a:r>
              <a:endParaRPr lang="es-AR" sz="1200" b="1" dirty="0">
                <a:latin typeface="Helvetica" pitchFamily="2" charset="0"/>
              </a:endParaRPr>
            </a:p>
          </p:txBody>
        </p:sp>
        <p:sp>
          <p:nvSpPr>
            <p:cNvPr id="67" name="66 CuadroTexto"/>
            <p:cNvSpPr txBox="1"/>
            <p:nvPr/>
          </p:nvSpPr>
          <p:spPr bwMode="auto">
            <a:xfrm rot="16200000">
              <a:off x="1059151" y="616784"/>
              <a:ext cx="1656185" cy="672887"/>
            </a:xfrm>
            <a:prstGeom prst="rect">
              <a:avLst/>
            </a:prstGeom>
            <a:grpFill/>
            <a:ln>
              <a:noFill/>
            </a:ln>
          </p:spPr>
          <p:style>
            <a:lnRef idx="1">
              <a:schemeClr val="accent5"/>
            </a:lnRef>
            <a:fillRef idx="2">
              <a:schemeClr val="accent5"/>
            </a:fillRef>
            <a:effectRef idx="1">
              <a:schemeClr val="accent5"/>
            </a:effectRef>
            <a:fontRef idx="minor">
              <a:schemeClr val="dk1"/>
            </a:fontRef>
          </p:style>
          <p:txBody>
            <a:bodyPr wrap="square">
              <a:spAutoFit/>
            </a:bodyPr>
            <a:lstStyle/>
            <a:p>
              <a:pPr algn="ctr" defTabSz="5015941" fontAlgn="auto">
                <a:spcBef>
                  <a:spcPts val="0"/>
                </a:spcBef>
                <a:spcAft>
                  <a:spcPts val="0"/>
                </a:spcAft>
                <a:defRPr/>
              </a:pPr>
              <a:r>
                <a:rPr lang="es-AR" sz="1200" b="1" dirty="0" err="1" smtClean="0">
                  <a:latin typeface="Helvetica" pitchFamily="2" charset="0"/>
                </a:rPr>
                <a:t>Untreated</a:t>
              </a:r>
              <a:r>
                <a:rPr lang="es-AR" sz="1200" b="1" dirty="0" smtClean="0">
                  <a:latin typeface="Helvetica" pitchFamily="2" charset="0"/>
                </a:rPr>
                <a:t> </a:t>
              </a:r>
              <a:r>
                <a:rPr lang="es-AR" sz="1200" b="1" dirty="0" err="1" smtClean="0">
                  <a:latin typeface="Helvetica" pitchFamily="2" charset="0"/>
                </a:rPr>
                <a:t>cells</a:t>
              </a:r>
              <a:endParaRPr lang="es-AR" sz="1200" b="1" dirty="0" smtClean="0">
                <a:latin typeface="Helvetica" pitchFamily="2" charset="0"/>
              </a:endParaRPr>
            </a:p>
            <a:p>
              <a:pPr algn="ctr" defTabSz="5015941" fontAlgn="auto">
                <a:spcBef>
                  <a:spcPts val="0"/>
                </a:spcBef>
                <a:spcAft>
                  <a:spcPts val="0"/>
                </a:spcAft>
                <a:defRPr/>
              </a:pPr>
              <a:endParaRPr lang="es-AR" sz="1200" b="1" dirty="0">
                <a:latin typeface="Helvetica" pitchFamily="2" charset="0"/>
              </a:endParaRPr>
            </a:p>
          </p:txBody>
        </p:sp>
      </p:grpSp>
      <p:sp>
        <p:nvSpPr>
          <p:cNvPr id="71" name="70 CuadroTexto"/>
          <p:cNvSpPr txBox="1"/>
          <p:nvPr/>
        </p:nvSpPr>
        <p:spPr>
          <a:xfrm>
            <a:off x="4644008" y="1340768"/>
            <a:ext cx="3600400" cy="523220"/>
          </a:xfrm>
          <a:prstGeom prst="rect">
            <a:avLst/>
          </a:prstGeom>
          <a:noFill/>
        </p:spPr>
        <p:txBody>
          <a:bodyPr wrap="square" rtlCol="0">
            <a:spAutoFit/>
          </a:bodyPr>
          <a:lstStyle/>
          <a:p>
            <a:pPr marL="177800" indent="-177800">
              <a:buBlip>
                <a:blip r:embed="rId17"/>
              </a:buBlip>
            </a:pPr>
            <a:r>
              <a:rPr lang="en-US" sz="1400" dirty="0" smtClean="0">
                <a:latin typeface="Helvetica" pitchFamily="2" charset="0"/>
              </a:rPr>
              <a:t>Intact yeast cells showed well defined organelles and membranes</a:t>
            </a:r>
            <a:endParaRPr lang="es-AR" sz="1400" dirty="0">
              <a:latin typeface="Helvetica" pitchFamily="2" charset="0"/>
            </a:endParaRPr>
          </a:p>
        </p:txBody>
      </p:sp>
      <p:sp>
        <p:nvSpPr>
          <p:cNvPr id="72" name="71 CuadroTexto"/>
          <p:cNvSpPr txBox="1"/>
          <p:nvPr/>
        </p:nvSpPr>
        <p:spPr>
          <a:xfrm>
            <a:off x="4572000" y="2348880"/>
            <a:ext cx="4320480" cy="954107"/>
          </a:xfrm>
          <a:prstGeom prst="rect">
            <a:avLst/>
          </a:prstGeom>
          <a:noFill/>
        </p:spPr>
        <p:txBody>
          <a:bodyPr wrap="square" rtlCol="0">
            <a:spAutoFit/>
          </a:bodyPr>
          <a:lstStyle/>
          <a:p>
            <a:pPr marL="177800" indent="-177800">
              <a:buBlip>
                <a:blip r:embed="rId17"/>
              </a:buBlip>
            </a:pPr>
            <a:r>
              <a:rPr lang="en-US" sz="1400" dirty="0" smtClean="0">
                <a:latin typeface="Helvetica" pitchFamily="2" charset="0"/>
              </a:rPr>
              <a:t>Presence of vacuoles ; broken cell wall with partial release of cellular content </a:t>
            </a:r>
          </a:p>
          <a:p>
            <a:pPr marL="177800" indent="-177800">
              <a:buBlip>
                <a:blip r:embed="rId17"/>
              </a:buBlip>
            </a:pPr>
            <a:r>
              <a:rPr lang="en-US" sz="1400" dirty="0" smtClean="0">
                <a:latin typeface="Helvetica" pitchFamily="2" charset="0"/>
              </a:rPr>
              <a:t>D</a:t>
            </a:r>
            <a:r>
              <a:rPr lang="es-AR" sz="1400" dirty="0" err="1" smtClean="0">
                <a:latin typeface="Helvetica" pitchFamily="2" charset="0"/>
              </a:rPr>
              <a:t>isorganized</a:t>
            </a:r>
            <a:r>
              <a:rPr lang="es-AR" sz="1400" dirty="0" smtClean="0">
                <a:latin typeface="Helvetica" pitchFamily="2" charset="0"/>
              </a:rPr>
              <a:t>  </a:t>
            </a:r>
            <a:r>
              <a:rPr lang="es-AR" sz="1400" dirty="0" err="1" smtClean="0">
                <a:latin typeface="Helvetica" pitchFamily="2" charset="0"/>
              </a:rPr>
              <a:t>inner</a:t>
            </a:r>
            <a:r>
              <a:rPr lang="es-AR" sz="1400" dirty="0" smtClean="0">
                <a:latin typeface="Helvetica" pitchFamily="2" charset="0"/>
              </a:rPr>
              <a:t> </a:t>
            </a:r>
            <a:r>
              <a:rPr lang="es-AR" sz="1400" dirty="0" err="1" smtClean="0">
                <a:latin typeface="Helvetica" pitchFamily="2" charset="0"/>
              </a:rPr>
              <a:t>structure</a:t>
            </a:r>
            <a:r>
              <a:rPr lang="es-AR" sz="1400" dirty="0" smtClean="0">
                <a:latin typeface="Helvetica" pitchFamily="2" charset="0"/>
              </a:rPr>
              <a:t>,   </a:t>
            </a:r>
            <a:r>
              <a:rPr lang="es-AR" sz="1400" dirty="0" err="1" smtClean="0">
                <a:latin typeface="Helvetica" pitchFamily="2" charset="0"/>
              </a:rPr>
              <a:t>but</a:t>
            </a:r>
            <a:r>
              <a:rPr lang="es-AR" sz="1400" dirty="0" smtClean="0">
                <a:latin typeface="Helvetica" pitchFamily="2" charset="0"/>
              </a:rPr>
              <a:t> </a:t>
            </a:r>
            <a:r>
              <a:rPr lang="en-US" sz="1400" dirty="0" smtClean="0">
                <a:latin typeface="Helvetica" pitchFamily="2" charset="0"/>
              </a:rPr>
              <a:t>cell wall non broken </a:t>
            </a:r>
            <a:endParaRPr lang="es-AR" sz="1400" dirty="0">
              <a:latin typeface="Helvetica" pitchFamily="2" charset="0"/>
            </a:endParaRPr>
          </a:p>
        </p:txBody>
      </p:sp>
      <p:sp>
        <p:nvSpPr>
          <p:cNvPr id="74" name="73 CuadroTexto"/>
          <p:cNvSpPr txBox="1"/>
          <p:nvPr/>
        </p:nvSpPr>
        <p:spPr>
          <a:xfrm>
            <a:off x="4572000" y="4941168"/>
            <a:ext cx="4392488" cy="1384995"/>
          </a:xfrm>
          <a:prstGeom prst="rect">
            <a:avLst/>
          </a:prstGeom>
          <a:noFill/>
        </p:spPr>
        <p:txBody>
          <a:bodyPr wrap="square" rtlCol="0">
            <a:spAutoFit/>
          </a:bodyPr>
          <a:lstStyle/>
          <a:p>
            <a:pPr marL="180975" indent="-180975" algn="just" defTabSz="5015941" fontAlgn="auto">
              <a:spcBef>
                <a:spcPts val="0"/>
              </a:spcBef>
              <a:spcAft>
                <a:spcPts val="0"/>
              </a:spcAft>
              <a:buBlip>
                <a:blip r:embed="rId17"/>
              </a:buBlip>
              <a:defRPr/>
            </a:pPr>
            <a:r>
              <a:rPr lang="en-US" sz="1400" dirty="0" smtClean="0">
                <a:latin typeface="Helvetica" pitchFamily="2" charset="0"/>
              </a:rPr>
              <a:t>Cells deeply damaged with organelle disruption and  generalized rupture of membranes</a:t>
            </a:r>
          </a:p>
          <a:p>
            <a:pPr marL="180975" indent="-180975" algn="just" defTabSz="5015941" fontAlgn="auto">
              <a:spcBef>
                <a:spcPts val="0"/>
              </a:spcBef>
              <a:spcAft>
                <a:spcPts val="0"/>
              </a:spcAft>
              <a:buBlip>
                <a:blip r:embed="rId17"/>
              </a:buBlip>
              <a:defRPr/>
            </a:pPr>
            <a:r>
              <a:rPr lang="en-US" sz="1400" dirty="0" smtClean="0">
                <a:latin typeface="Helvetica" pitchFamily="2" charset="0"/>
              </a:rPr>
              <a:t>Presence of </a:t>
            </a:r>
            <a:r>
              <a:rPr lang="en-US" sz="1400" dirty="0" err="1" smtClean="0">
                <a:latin typeface="Helvetica" pitchFamily="2" charset="0"/>
              </a:rPr>
              <a:t>subcellular</a:t>
            </a:r>
            <a:r>
              <a:rPr lang="en-US" sz="1400" dirty="0" smtClean="0">
                <a:latin typeface="Helvetica" pitchFamily="2" charset="0"/>
              </a:rPr>
              <a:t> fragments out of the cell</a:t>
            </a:r>
            <a:endParaRPr lang="es-AR" sz="1400" dirty="0" smtClean="0">
              <a:latin typeface="Helvetica" pitchFamily="2" charset="0"/>
            </a:endParaRPr>
          </a:p>
          <a:p>
            <a:pPr marL="180975" indent="-180975" algn="just" defTabSz="5015941" fontAlgn="auto">
              <a:spcBef>
                <a:spcPts val="0"/>
              </a:spcBef>
              <a:spcAft>
                <a:spcPts val="0"/>
              </a:spcAft>
              <a:buBlip>
                <a:blip r:embed="rId17"/>
              </a:buBlip>
              <a:defRPr/>
            </a:pPr>
            <a:r>
              <a:rPr lang="en-US" sz="1400" dirty="0" smtClean="0">
                <a:latin typeface="Helvetica" pitchFamily="2" charset="0"/>
              </a:rPr>
              <a:t>Swollen damaged cell wall,  vacuoles and shrinkage of </a:t>
            </a:r>
            <a:r>
              <a:rPr lang="en-US" sz="1400" dirty="0" err="1" smtClean="0">
                <a:latin typeface="Helvetica" pitchFamily="2" charset="0"/>
              </a:rPr>
              <a:t>cytoplasmic</a:t>
            </a:r>
            <a:r>
              <a:rPr lang="en-US" sz="1400" dirty="0" smtClean="0">
                <a:latin typeface="Helvetica" pitchFamily="2" charset="0"/>
              </a:rPr>
              <a:t> material from cell wall</a:t>
            </a:r>
          </a:p>
          <a:p>
            <a:pPr marL="180975" indent="-180975" algn="just" defTabSz="5015941" fontAlgn="auto">
              <a:spcBef>
                <a:spcPts val="0"/>
              </a:spcBef>
              <a:spcAft>
                <a:spcPts val="0"/>
              </a:spcAft>
              <a:buBlip>
                <a:blip r:embed="rId17"/>
              </a:buBlip>
              <a:defRPr/>
            </a:pPr>
            <a:r>
              <a:rPr lang="en-US" sz="1400" dirty="0" smtClean="0">
                <a:latin typeface="Helvetica" pitchFamily="2" charset="0"/>
              </a:rPr>
              <a:t> Rupture of cell wall and release of inner content </a:t>
            </a:r>
            <a:endParaRPr lang="es-AR" sz="1400" dirty="0">
              <a:latin typeface="Helvetica" pitchFamily="2" charset="0"/>
            </a:endParaRPr>
          </a:p>
        </p:txBody>
      </p:sp>
      <p:sp>
        <p:nvSpPr>
          <p:cNvPr id="75" name="74 CuadroTexto"/>
          <p:cNvSpPr txBox="1"/>
          <p:nvPr/>
        </p:nvSpPr>
        <p:spPr>
          <a:xfrm>
            <a:off x="4572000" y="3645024"/>
            <a:ext cx="4392488" cy="954107"/>
          </a:xfrm>
          <a:prstGeom prst="rect">
            <a:avLst/>
          </a:prstGeom>
          <a:noFill/>
        </p:spPr>
        <p:txBody>
          <a:bodyPr wrap="square" rtlCol="0">
            <a:spAutoFit/>
          </a:bodyPr>
          <a:lstStyle/>
          <a:p>
            <a:pPr marL="180975" indent="-180975" algn="just" defTabSz="5015941" fontAlgn="auto">
              <a:spcBef>
                <a:spcPts val="0"/>
              </a:spcBef>
              <a:spcAft>
                <a:spcPts val="0"/>
              </a:spcAft>
              <a:buBlip>
                <a:blip r:embed="rId17"/>
              </a:buBlip>
              <a:defRPr/>
            </a:pPr>
            <a:r>
              <a:rPr lang="en-US" sz="1400" dirty="0" smtClean="0">
                <a:latin typeface="Helvetica" pitchFamily="2" charset="0"/>
              </a:rPr>
              <a:t>Cells  more rounded  with unnatural shape, with less electronic density.</a:t>
            </a:r>
          </a:p>
          <a:p>
            <a:pPr marL="180975" indent="-180975" algn="just" defTabSz="5015941">
              <a:buBlip>
                <a:blip r:embed="rId17"/>
              </a:buBlip>
              <a:defRPr/>
            </a:pPr>
            <a:r>
              <a:rPr lang="en-US" sz="1400" dirty="0" smtClean="0">
                <a:latin typeface="Helvetica" pitchFamily="2" charset="0"/>
              </a:rPr>
              <a:t>Inner content looked coagulated,  extremely vacuolated  and coarse.</a:t>
            </a:r>
            <a:endParaRPr lang="es-AR" sz="1400" dirty="0">
              <a:latin typeface="Helvetica"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box(in)">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box(in)">
                                      <p:cBhvr>
                                        <p:cTn id="12" dur="500"/>
                                        <p:tgtEl>
                                          <p:spTgt spid="72"/>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5"/>
                                        </p:tgtEl>
                                        <p:attrNameLst>
                                          <p:attrName>style.visibility</p:attrName>
                                        </p:attrNameLst>
                                      </p:cBhvr>
                                      <p:to>
                                        <p:strVal val="visible"/>
                                      </p:to>
                                    </p:set>
                                    <p:animEffect transition="in" filter="box(in)">
                                      <p:cBhvr>
                                        <p:cTn id="17" dur="500"/>
                                        <p:tgtEl>
                                          <p:spTgt spid="7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box(in)">
                                      <p:cBhvr>
                                        <p:cTn id="2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4" grpId="0"/>
      <p:bldP spid="7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sp>
        <p:nvSpPr>
          <p:cNvPr id="23" name="22 Recortar rectángulo de esquina sencilla"/>
          <p:cNvSpPr/>
          <p:nvPr/>
        </p:nvSpPr>
        <p:spPr>
          <a:xfrm>
            <a:off x="0" y="188640"/>
            <a:ext cx="9144000" cy="6264696"/>
          </a:xfrm>
          <a:prstGeom prst="snip1Rect">
            <a:avLst>
              <a:gd name="adj" fmla="val 255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smtClean="0">
                <a:latin typeface="Helvetica" pitchFamily="2" charset="0"/>
              </a:rPr>
              <a:t>. Micrografías de esporas</a:t>
            </a:r>
            <a:r>
              <a:rPr lang="es-AR" i="1" dirty="0" smtClean="0">
                <a:latin typeface="Helvetica" pitchFamily="2" charset="0"/>
              </a:rPr>
              <a:t> A. </a:t>
            </a:r>
            <a:r>
              <a:rPr lang="es-AR" dirty="0" smtClean="0">
                <a:latin typeface="Helvetica" pitchFamily="2" charset="0"/>
              </a:rPr>
              <a:t>intracelular</a:t>
            </a:r>
            <a:endParaRPr lang="es-AR" dirty="0">
              <a:latin typeface="Helvetica" pitchFamily="2" charset="0"/>
            </a:endParaRPr>
          </a:p>
        </p:txBody>
      </p:sp>
      <p:pic>
        <p:nvPicPr>
          <p:cNvPr id="29" name="Picture 3"/>
          <p:cNvPicPr>
            <a:picLocks noChangeAspect="1" noChangeArrowheads="1"/>
          </p:cNvPicPr>
          <p:nvPr/>
        </p:nvPicPr>
        <p:blipFill>
          <a:blip r:embed="rId4" cstate="print"/>
          <a:srcRect/>
          <a:stretch>
            <a:fillRect/>
          </a:stretch>
        </p:blipFill>
        <p:spPr bwMode="auto">
          <a:xfrm>
            <a:off x="7075046" y="6525344"/>
            <a:ext cx="2068954" cy="332655"/>
          </a:xfrm>
          <a:prstGeom prst="rect">
            <a:avLst/>
          </a:prstGeom>
          <a:noFill/>
          <a:ln w="9525">
            <a:noFill/>
            <a:miter lim="800000"/>
            <a:headEnd/>
            <a:tailEnd/>
          </a:ln>
        </p:spPr>
      </p:pic>
      <p:sp>
        <p:nvSpPr>
          <p:cNvPr id="62" name="Text Box 9"/>
          <p:cNvSpPr txBox="1">
            <a:spLocks noChangeArrowheads="1"/>
          </p:cNvSpPr>
          <p:nvPr/>
        </p:nvSpPr>
        <p:spPr bwMode="auto">
          <a:xfrm>
            <a:off x="2181861" y="3160108"/>
            <a:ext cx="175301" cy="252799"/>
          </a:xfrm>
          <a:prstGeom prst="rect">
            <a:avLst/>
          </a:prstGeom>
          <a:noFill/>
          <a:ln w="9525">
            <a:noFill/>
            <a:miter lim="800000"/>
            <a:headEnd/>
            <a:tailEnd/>
          </a:ln>
        </p:spPr>
        <p:txBody>
          <a:bodyPr/>
          <a:lstStyle/>
          <a:p>
            <a:pPr defTabSz="914400" eaLnBrk="0" hangingPunct="0"/>
            <a:r>
              <a:rPr lang="es-AR" sz="1200" dirty="0">
                <a:solidFill>
                  <a:srgbClr val="FFFFFF"/>
                </a:solidFill>
                <a:latin typeface="Calibri" pitchFamily="34" charset="0"/>
                <a:cs typeface="Times New Roman" pitchFamily="18" charset="0"/>
              </a:rPr>
              <a:t>d</a:t>
            </a:r>
            <a:endParaRPr lang="es-AR" sz="1200" dirty="0"/>
          </a:p>
        </p:txBody>
      </p:sp>
      <p:sp>
        <p:nvSpPr>
          <p:cNvPr id="71" name="70 CuadroTexto"/>
          <p:cNvSpPr txBox="1"/>
          <p:nvPr/>
        </p:nvSpPr>
        <p:spPr>
          <a:xfrm>
            <a:off x="3059832" y="1556792"/>
            <a:ext cx="5256584" cy="523220"/>
          </a:xfrm>
          <a:prstGeom prst="rect">
            <a:avLst/>
          </a:prstGeom>
          <a:noFill/>
        </p:spPr>
        <p:txBody>
          <a:bodyPr wrap="square" rtlCol="0">
            <a:spAutoFit/>
          </a:bodyPr>
          <a:lstStyle/>
          <a:p>
            <a:pPr marL="177800" indent="-177800">
              <a:buBlip>
                <a:blip r:embed="rId5"/>
              </a:buBlip>
            </a:pPr>
            <a:r>
              <a:rPr lang="en-US" sz="1400" dirty="0" smtClean="0"/>
              <a:t>Intact </a:t>
            </a:r>
            <a:r>
              <a:rPr lang="en-US" sz="1400" dirty="0" err="1" smtClean="0"/>
              <a:t>endospore</a:t>
            </a:r>
            <a:r>
              <a:rPr lang="en-US" sz="1400" dirty="0" smtClean="0"/>
              <a:t> showed well defined </a:t>
            </a:r>
            <a:r>
              <a:rPr lang="es-AR" sz="1400" dirty="0" smtClean="0"/>
              <a:t> </a:t>
            </a:r>
            <a:r>
              <a:rPr lang="es-AR" sz="1400" dirty="0" err="1" smtClean="0"/>
              <a:t>protoplast</a:t>
            </a:r>
            <a:r>
              <a:rPr lang="es-AR" sz="1400" dirty="0" smtClean="0"/>
              <a:t> (P), </a:t>
            </a:r>
            <a:r>
              <a:rPr lang="es-AR" sz="1400" dirty="0" err="1" smtClean="0"/>
              <a:t>cortex</a:t>
            </a:r>
            <a:r>
              <a:rPr lang="es-AR" sz="1400" dirty="0" smtClean="0"/>
              <a:t> (C), </a:t>
            </a:r>
            <a:r>
              <a:rPr lang="es-AR" sz="1400" dirty="0" err="1" smtClean="0"/>
              <a:t>Core</a:t>
            </a:r>
            <a:r>
              <a:rPr lang="es-AR" sz="1400" dirty="0" smtClean="0"/>
              <a:t> </a:t>
            </a:r>
            <a:r>
              <a:rPr lang="es-AR" sz="1400" dirty="0" err="1" smtClean="0"/>
              <a:t>wall</a:t>
            </a:r>
            <a:r>
              <a:rPr lang="es-AR" sz="1400" dirty="0" smtClean="0"/>
              <a:t> (CW), </a:t>
            </a:r>
            <a:r>
              <a:rPr lang="es-AR" sz="1400" dirty="0" err="1" smtClean="0"/>
              <a:t>multilayered</a:t>
            </a:r>
            <a:r>
              <a:rPr lang="es-AR" sz="1400" dirty="0" smtClean="0"/>
              <a:t> </a:t>
            </a:r>
            <a:r>
              <a:rPr lang="es-AR" sz="1400" dirty="0" err="1" smtClean="0"/>
              <a:t>spore</a:t>
            </a:r>
            <a:r>
              <a:rPr lang="es-AR" sz="1400" dirty="0" smtClean="0"/>
              <a:t> </a:t>
            </a:r>
            <a:r>
              <a:rPr lang="es-AR" sz="1400" dirty="0" err="1" smtClean="0"/>
              <a:t>coat</a:t>
            </a:r>
            <a:r>
              <a:rPr lang="es-AR" sz="1400" dirty="0" smtClean="0"/>
              <a:t> (SC)  and </a:t>
            </a:r>
            <a:r>
              <a:rPr lang="es-AR" sz="1400" dirty="0" err="1" smtClean="0"/>
              <a:t>Exosporium</a:t>
            </a:r>
            <a:r>
              <a:rPr lang="es-AR" sz="1400" dirty="0" smtClean="0"/>
              <a:t> (E) </a:t>
            </a:r>
            <a:endParaRPr lang="es-AR" sz="1400" dirty="0">
              <a:solidFill>
                <a:srgbClr val="FF0000"/>
              </a:solidFill>
            </a:endParaRPr>
          </a:p>
        </p:txBody>
      </p:sp>
      <p:sp>
        <p:nvSpPr>
          <p:cNvPr id="75" name="74 CuadroTexto"/>
          <p:cNvSpPr txBox="1"/>
          <p:nvPr/>
        </p:nvSpPr>
        <p:spPr>
          <a:xfrm>
            <a:off x="4283968" y="2996952"/>
            <a:ext cx="3672408" cy="4401205"/>
          </a:xfrm>
          <a:prstGeom prst="rect">
            <a:avLst/>
          </a:prstGeom>
          <a:noFill/>
        </p:spPr>
        <p:txBody>
          <a:bodyPr wrap="square" rtlCol="0">
            <a:spAutoFit/>
          </a:bodyPr>
          <a:lstStyle/>
          <a:p>
            <a:pPr marL="180975" indent="-180975" algn="just" defTabSz="5015941" fontAlgn="auto">
              <a:spcBef>
                <a:spcPts val="0"/>
              </a:spcBef>
              <a:spcAft>
                <a:spcPts val="0"/>
              </a:spcAft>
              <a:buBlip>
                <a:blip r:embed="rId5"/>
              </a:buBlip>
              <a:defRPr/>
            </a:pPr>
            <a:r>
              <a:rPr lang="en-US" sz="1400" dirty="0" smtClean="0"/>
              <a:t>Presence of </a:t>
            </a:r>
            <a:r>
              <a:rPr lang="en-US" sz="1400" dirty="0" err="1" smtClean="0"/>
              <a:t>subcellular</a:t>
            </a:r>
            <a:r>
              <a:rPr lang="en-US" sz="1400" dirty="0" smtClean="0"/>
              <a:t> fragments out of the spore (A)</a:t>
            </a:r>
          </a:p>
          <a:p>
            <a:pPr marL="180975" indent="-180975" algn="just" defTabSz="5015941" fontAlgn="auto">
              <a:spcBef>
                <a:spcPts val="0"/>
              </a:spcBef>
              <a:spcAft>
                <a:spcPts val="0"/>
              </a:spcAft>
              <a:defRPr/>
            </a:pPr>
            <a:endParaRPr lang="es-AR" sz="1400" dirty="0" smtClean="0"/>
          </a:p>
          <a:p>
            <a:pPr marL="180975" indent="-180975" algn="just" defTabSz="5015941" fontAlgn="auto">
              <a:spcBef>
                <a:spcPts val="0"/>
              </a:spcBef>
              <a:spcAft>
                <a:spcPts val="0"/>
              </a:spcAft>
              <a:buBlip>
                <a:blip r:embed="rId5"/>
              </a:buBlip>
              <a:defRPr/>
            </a:pPr>
            <a:r>
              <a:rPr lang="en-US" sz="1400" dirty="0" smtClean="0"/>
              <a:t>Separation of </a:t>
            </a:r>
            <a:r>
              <a:rPr lang="en-US" sz="1400" dirty="0" err="1" smtClean="0"/>
              <a:t>exosporium</a:t>
            </a:r>
            <a:r>
              <a:rPr lang="en-US" sz="1400" dirty="0" smtClean="0"/>
              <a:t> from the  spore coat (B)</a:t>
            </a:r>
          </a:p>
          <a:p>
            <a:pPr marL="180975" indent="-180975" algn="just" defTabSz="5015941" fontAlgn="auto">
              <a:spcBef>
                <a:spcPts val="0"/>
              </a:spcBef>
              <a:spcAft>
                <a:spcPts val="0"/>
              </a:spcAft>
              <a:buBlip>
                <a:blip r:embed="rId5"/>
              </a:buBlip>
              <a:defRPr/>
            </a:pPr>
            <a:endParaRPr lang="en-US" sz="1400" dirty="0" smtClean="0"/>
          </a:p>
          <a:p>
            <a:pPr marL="177800" indent="-177800">
              <a:buBlip>
                <a:blip r:embed="rId5"/>
              </a:buBlip>
            </a:pPr>
            <a:r>
              <a:rPr lang="en-US" sz="1400" dirty="0" smtClean="0"/>
              <a:t>Inner content looked coagulated (C,D)</a:t>
            </a:r>
          </a:p>
          <a:p>
            <a:pPr marL="177800" indent="-177800"/>
            <a:endParaRPr lang="en-US" sz="1400" dirty="0" smtClean="0"/>
          </a:p>
          <a:p>
            <a:pPr marL="180975" indent="-180975" algn="just" defTabSz="5015941">
              <a:buBlip>
                <a:blip r:embed="rId5"/>
              </a:buBlip>
              <a:defRPr/>
            </a:pPr>
            <a:r>
              <a:rPr lang="en-US" sz="1400" dirty="0" smtClean="0"/>
              <a:t>Spores with unnatural shape and  deeply damaged (A,C,D)</a:t>
            </a:r>
          </a:p>
          <a:p>
            <a:pPr marL="180975" indent="-180975" algn="just" defTabSz="5015941">
              <a:buBlip>
                <a:blip r:embed="rId5"/>
              </a:buBlip>
              <a:defRPr/>
            </a:pPr>
            <a:r>
              <a:rPr lang="en-US" sz="1400" dirty="0" smtClean="0"/>
              <a:t>Spores  that totally or partially lost their content (“ghost  spores”) (C,D)</a:t>
            </a:r>
          </a:p>
          <a:p>
            <a:pPr marL="180975" indent="-180975" algn="just" defTabSz="5015941">
              <a:defRPr/>
            </a:pPr>
            <a:endParaRPr lang="en-US" sz="1400" dirty="0" smtClean="0">
              <a:latin typeface="Helvetica" pitchFamily="2" charset="0"/>
            </a:endParaRPr>
          </a:p>
          <a:p>
            <a:pPr marL="180975" indent="-180975" algn="just" defTabSz="5015941">
              <a:defRPr/>
            </a:pPr>
            <a:endParaRPr lang="en-US" sz="1400" dirty="0" smtClean="0">
              <a:latin typeface="Helvetica" pitchFamily="2" charset="0"/>
            </a:endParaRPr>
          </a:p>
          <a:p>
            <a:pPr marL="180975" indent="-180975" algn="just" defTabSz="5015941" fontAlgn="auto">
              <a:spcBef>
                <a:spcPts val="0"/>
              </a:spcBef>
              <a:spcAft>
                <a:spcPts val="0"/>
              </a:spcAft>
              <a:buBlip>
                <a:blip r:embed="rId5"/>
              </a:buBlip>
              <a:defRPr/>
            </a:pPr>
            <a:endParaRPr lang="en-US" sz="1400" dirty="0" smtClean="0">
              <a:latin typeface="Helvetica" pitchFamily="2" charset="0"/>
            </a:endParaRPr>
          </a:p>
          <a:p>
            <a:pPr marL="180975" indent="-180975" algn="just" defTabSz="5015941" fontAlgn="auto">
              <a:spcBef>
                <a:spcPts val="0"/>
              </a:spcBef>
              <a:spcAft>
                <a:spcPts val="0"/>
              </a:spcAft>
              <a:buBlip>
                <a:blip r:embed="rId5"/>
              </a:buBlip>
              <a:defRPr/>
            </a:pPr>
            <a:endParaRPr lang="en-US" sz="1400" dirty="0" smtClean="0">
              <a:latin typeface="Helvetica" pitchFamily="2" charset="0"/>
            </a:endParaRPr>
          </a:p>
          <a:p>
            <a:pPr marL="180975" indent="-180975" algn="just" defTabSz="5015941" fontAlgn="auto">
              <a:spcBef>
                <a:spcPts val="0"/>
              </a:spcBef>
              <a:spcAft>
                <a:spcPts val="0"/>
              </a:spcAft>
              <a:defRPr/>
            </a:pPr>
            <a:endParaRPr lang="en-US" sz="1400" dirty="0" smtClean="0">
              <a:latin typeface="Helvetica" pitchFamily="2" charset="0"/>
            </a:endParaRPr>
          </a:p>
          <a:p>
            <a:pPr marL="180975" indent="-180975" algn="just" defTabSz="5015941" fontAlgn="auto">
              <a:spcBef>
                <a:spcPts val="0"/>
              </a:spcBef>
              <a:spcAft>
                <a:spcPts val="0"/>
              </a:spcAft>
              <a:buBlip>
                <a:blip r:embed="rId5"/>
              </a:buBlip>
              <a:defRPr/>
            </a:pPr>
            <a:endParaRPr lang="es-AR" sz="1400" dirty="0" smtClean="0">
              <a:latin typeface="Helvetica" pitchFamily="2" charset="0"/>
            </a:endParaRPr>
          </a:p>
          <a:p>
            <a:pPr marL="180975" indent="-180975" algn="just" defTabSz="5015941">
              <a:buBlip>
                <a:blip r:embed="rId5"/>
              </a:buBlip>
              <a:defRPr/>
            </a:pPr>
            <a:endParaRPr lang="en-US" sz="1400" dirty="0" smtClean="0">
              <a:latin typeface="Helvetica" pitchFamily="2" charset="0"/>
            </a:endParaRPr>
          </a:p>
          <a:p>
            <a:pPr marL="180975" indent="-180975" algn="just" defTabSz="5015941">
              <a:buBlip>
                <a:blip r:embed="rId5"/>
              </a:buBlip>
              <a:defRPr/>
            </a:pPr>
            <a:endParaRPr lang="es-AR" sz="1400" dirty="0">
              <a:latin typeface="Helvetica" pitchFamily="2" charset="0"/>
            </a:endParaRPr>
          </a:p>
        </p:txBody>
      </p:sp>
      <p:pic>
        <p:nvPicPr>
          <p:cNvPr id="32" name="31 Imagen" descr="C:\Users\Usuario\Documents\MARIANA\jugos LP\tem\Alicyclo 60LP\1705.jpg"/>
          <p:cNvPicPr/>
          <p:nvPr/>
        </p:nvPicPr>
        <p:blipFill rotWithShape="1">
          <a:blip r:embed="rId6" cstate="print"/>
          <a:srcRect t="6437" r="3459" b="4771"/>
          <a:stretch/>
        </p:blipFill>
        <p:spPr bwMode="auto">
          <a:xfrm>
            <a:off x="683568" y="4653136"/>
            <a:ext cx="1780594" cy="1728547"/>
          </a:xfrm>
          <a:prstGeom prst="rect">
            <a:avLst/>
          </a:prstGeom>
          <a:noFill/>
          <a:ln>
            <a:noFill/>
          </a:ln>
          <a:extLst>
            <a:ext uri="{53640926-AAD7-44D8-BBD7-CCE9431645EC}">
              <a14:shadowObscured xmlns:ve="http://schemas.openxmlformats.org/markup-compatibility/2006" xmlns:m="http://schemas.openxmlformats.org/officeDocument/2006/math" xmlns:wp="http://schemas.openxmlformats.org/drawingml/2006/wordprocessingDrawing" xmlns:wne="http://schemas.microsoft.com/office/word/2006/wordml" xmlns:arto="http://schemas.microsoft.com/office/word/2006/arto"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a:ext>
          </a:extLst>
        </p:spPr>
      </p:pic>
      <p:pic>
        <p:nvPicPr>
          <p:cNvPr id="33" name="32 Imagen" descr="C:\Users\Usuario\Documents\MARIANA\jugos LP\tem\Alicyclo 60LP\1706.jpg"/>
          <p:cNvPicPr/>
          <p:nvPr/>
        </p:nvPicPr>
        <p:blipFill rotWithShape="1">
          <a:blip r:embed="rId7" cstate="print"/>
          <a:srcRect t="6614" r="3226" b="1935"/>
          <a:stretch/>
        </p:blipFill>
        <p:spPr bwMode="auto">
          <a:xfrm>
            <a:off x="683568" y="2924944"/>
            <a:ext cx="1780344" cy="1728804"/>
          </a:xfrm>
          <a:prstGeom prst="rect">
            <a:avLst/>
          </a:prstGeom>
          <a:noFill/>
          <a:ln>
            <a:noFill/>
          </a:ln>
          <a:extLst>
            <a:ext uri="{53640926-AAD7-44D8-BBD7-CCE9431645EC}">
              <a14:shadowObscured xmlns:ve="http://schemas.openxmlformats.org/markup-compatibility/2006" xmlns:m="http://schemas.openxmlformats.org/officeDocument/2006/math" xmlns:wp="http://schemas.openxmlformats.org/drawingml/2006/wordprocessingDrawing" xmlns:wne="http://schemas.microsoft.com/office/word/2006/wordml" xmlns:arto="http://schemas.microsoft.com/office/word/2006/arto"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a:ext>
          </a:extLst>
        </p:spPr>
      </p:pic>
      <p:pic>
        <p:nvPicPr>
          <p:cNvPr id="34" name="33 Imagen" descr="C:\Users\Usuario\Documents\MARIANA\jugos LP\tem\Alicyclo 60LP\1715.jpg"/>
          <p:cNvPicPr/>
          <p:nvPr/>
        </p:nvPicPr>
        <p:blipFill>
          <a:blip r:embed="rId8" cstate="print"/>
          <a:srcRect t="6954" b="2980"/>
          <a:stretch>
            <a:fillRect/>
          </a:stretch>
        </p:blipFill>
        <p:spPr bwMode="auto">
          <a:xfrm>
            <a:off x="2411760" y="2924944"/>
            <a:ext cx="1780344" cy="1728804"/>
          </a:xfrm>
          <a:prstGeom prst="rect">
            <a:avLst/>
          </a:prstGeom>
          <a:noFill/>
          <a:ln w="9525">
            <a:noFill/>
            <a:miter lim="800000"/>
            <a:headEnd/>
            <a:tailEnd/>
          </a:ln>
        </p:spPr>
      </p:pic>
      <p:sp>
        <p:nvSpPr>
          <p:cNvPr id="43" name="Text Box 10"/>
          <p:cNvSpPr txBox="1">
            <a:spLocks noChangeArrowheads="1"/>
          </p:cNvSpPr>
          <p:nvPr/>
        </p:nvSpPr>
        <p:spPr bwMode="auto">
          <a:xfrm>
            <a:off x="0" y="332656"/>
            <a:ext cx="7740352" cy="584775"/>
          </a:xfrm>
          <a:prstGeom prst="rect">
            <a:avLst/>
          </a:prstGeom>
          <a:noFill/>
          <a:ln w="9525">
            <a:noFill/>
            <a:miter lim="800000"/>
            <a:headEnd/>
            <a:tailEnd/>
          </a:ln>
        </p:spPr>
        <p:txBody>
          <a:bodyPr wrap="square">
            <a:spAutoFit/>
          </a:bodyPr>
          <a:lstStyle/>
          <a:p>
            <a:pPr>
              <a:defRPr/>
            </a:pPr>
            <a:r>
              <a:rPr lang="en-US" sz="1600" b="1" dirty="0" smtClean="0">
                <a:latin typeface="Helvetica" pitchFamily="2" charset="0"/>
              </a:rPr>
              <a:t>TEM images of</a:t>
            </a:r>
            <a:r>
              <a:rPr lang="es-AR" sz="1600" b="1" dirty="0" smtClean="0">
                <a:solidFill>
                  <a:schemeClr val="bg1">
                    <a:lumMod val="95000"/>
                  </a:schemeClr>
                </a:solidFill>
                <a:latin typeface="Helvetica" pitchFamily="2" charset="0"/>
                <a:cs typeface="Arial" charset="0"/>
              </a:rPr>
              <a:t> </a:t>
            </a:r>
            <a:r>
              <a:rPr lang="es-AR" sz="1600" b="1" i="1" dirty="0" smtClean="0">
                <a:latin typeface="Helvetica" pitchFamily="2" charset="0"/>
                <a:cs typeface="Arial" charset="0"/>
              </a:rPr>
              <a:t>A. </a:t>
            </a:r>
            <a:r>
              <a:rPr lang="es-AR" sz="1600" b="1" i="1" dirty="0" err="1" smtClean="0">
                <a:latin typeface="Helvetica" pitchFamily="2" charset="0"/>
                <a:cs typeface="Arial" charset="0"/>
              </a:rPr>
              <a:t>acidoterrestris</a:t>
            </a:r>
            <a:r>
              <a:rPr lang="es-AR" sz="1600" b="1" i="1" dirty="0" smtClean="0">
                <a:latin typeface="Helvetica" pitchFamily="2" charset="0"/>
                <a:cs typeface="Arial" charset="0"/>
              </a:rPr>
              <a:t> </a:t>
            </a:r>
            <a:r>
              <a:rPr lang="es-AR" sz="1600" b="1" dirty="0" smtClean="0">
                <a:latin typeface="Helvetica" pitchFamily="2" charset="0"/>
                <a:cs typeface="Arial" charset="0"/>
              </a:rPr>
              <a:t> </a:t>
            </a:r>
            <a:r>
              <a:rPr lang="en-US" sz="1600" b="1" dirty="0" smtClean="0">
                <a:latin typeface="Helvetica" pitchFamily="2" charset="0"/>
              </a:rPr>
              <a:t>ATCC 49025 </a:t>
            </a:r>
            <a:r>
              <a:rPr lang="en-US" sz="1600" b="1" dirty="0" err="1" smtClean="0">
                <a:latin typeface="Helvetica" pitchFamily="2" charset="0"/>
              </a:rPr>
              <a:t>i</a:t>
            </a:r>
            <a:r>
              <a:rPr lang="es-AR" sz="1600" b="1" dirty="0" smtClean="0">
                <a:latin typeface="Helvetica" pitchFamily="2" charset="0"/>
                <a:cs typeface="Arial" charset="0"/>
              </a:rPr>
              <a:t>n  CAJ </a:t>
            </a:r>
            <a:r>
              <a:rPr lang="es-AR" sz="1600" b="1" dirty="0" err="1" smtClean="0">
                <a:latin typeface="Helvetica" pitchFamily="2" charset="0"/>
                <a:cs typeface="Arial" charset="0"/>
              </a:rPr>
              <a:t>treated</a:t>
            </a:r>
            <a:r>
              <a:rPr lang="es-AR" sz="1600" b="1" dirty="0" smtClean="0">
                <a:latin typeface="Helvetica" pitchFamily="2" charset="0"/>
                <a:cs typeface="Arial" charset="0"/>
              </a:rPr>
              <a:t> by  PL (60 s, 44-56 ºC ,</a:t>
            </a:r>
            <a:r>
              <a:rPr lang="es-AR" sz="1600" b="1" dirty="0" smtClean="0">
                <a:latin typeface="Century Schoolbook"/>
                <a:cs typeface="Arial" charset="0"/>
              </a:rPr>
              <a:t>~</a:t>
            </a:r>
            <a:r>
              <a:rPr lang="es-AR" sz="1600" b="1" dirty="0" smtClean="0">
                <a:latin typeface="Helvetica" pitchFamily="2" charset="0"/>
                <a:cs typeface="Arial" charset="0"/>
              </a:rPr>
              <a:t> 3 log red)</a:t>
            </a:r>
            <a:endParaRPr lang="es-AR" b="1" dirty="0" smtClean="0">
              <a:latin typeface="Helvetica" pitchFamily="2" charset="0"/>
              <a:cs typeface="Arial" charset="0"/>
            </a:endParaRPr>
          </a:p>
        </p:txBody>
      </p:sp>
      <p:grpSp>
        <p:nvGrpSpPr>
          <p:cNvPr id="40" name="39 Grupo"/>
          <p:cNvGrpSpPr/>
          <p:nvPr/>
        </p:nvGrpSpPr>
        <p:grpSpPr>
          <a:xfrm>
            <a:off x="654540" y="1124744"/>
            <a:ext cx="1800200" cy="1728804"/>
            <a:chOff x="683568" y="1124744"/>
            <a:chExt cx="1800200" cy="1728804"/>
          </a:xfrm>
        </p:grpSpPr>
        <p:pic>
          <p:nvPicPr>
            <p:cNvPr id="30" name="29 Imagen" descr="C:\Users\Usuario\Documents\MARIANA\jugos LP\tem\Alicyclo 60LP\control Alicyclo\1644.jpg"/>
            <p:cNvPicPr/>
            <p:nvPr/>
          </p:nvPicPr>
          <p:blipFill rotWithShape="1">
            <a:blip r:embed="rId9" cstate="print"/>
            <a:srcRect l="1434" t="6745" b="3065"/>
            <a:stretch/>
          </p:blipFill>
          <p:spPr bwMode="auto">
            <a:xfrm>
              <a:off x="683568" y="1124744"/>
              <a:ext cx="1780344" cy="1728804"/>
            </a:xfrm>
            <a:prstGeom prst="rect">
              <a:avLst/>
            </a:prstGeom>
            <a:noFill/>
            <a:ln>
              <a:noFill/>
            </a:ln>
            <a:extLst>
              <a:ext uri="{53640926-AAD7-44D8-BBD7-CCE9431645EC}">
                <a14:shadowObscured xmlns:ve="http://schemas.openxmlformats.org/markup-compatibility/2006" xmlns:m="http://schemas.openxmlformats.org/officeDocument/2006/math" xmlns:wp="http://schemas.openxmlformats.org/drawingml/2006/wordprocessingDrawing" xmlns:wne="http://schemas.microsoft.com/office/word/2006/wordml" xmlns:arto="http://schemas.microsoft.com/office/word/2006/arto"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a:ext>
            </a:extLst>
          </p:spPr>
        </p:pic>
        <p:grpSp>
          <p:nvGrpSpPr>
            <p:cNvPr id="19" name="18 Grupo"/>
            <p:cNvGrpSpPr/>
            <p:nvPr/>
          </p:nvGrpSpPr>
          <p:grpSpPr>
            <a:xfrm>
              <a:off x="2051720" y="2204864"/>
              <a:ext cx="432048" cy="276999"/>
              <a:chOff x="2051720" y="2204864"/>
              <a:chExt cx="432048" cy="276999"/>
            </a:xfrm>
          </p:grpSpPr>
          <p:sp>
            <p:nvSpPr>
              <p:cNvPr id="14" name="13 CuadroTexto"/>
              <p:cNvSpPr txBox="1"/>
              <p:nvPr/>
            </p:nvSpPr>
            <p:spPr>
              <a:xfrm>
                <a:off x="2195736" y="2204864"/>
                <a:ext cx="288032" cy="276999"/>
              </a:xfrm>
              <a:prstGeom prst="rect">
                <a:avLst/>
              </a:prstGeom>
              <a:noFill/>
            </p:spPr>
            <p:txBody>
              <a:bodyPr wrap="square" rtlCol="0">
                <a:spAutoFit/>
              </a:bodyPr>
              <a:lstStyle/>
              <a:p>
                <a:r>
                  <a:rPr lang="es-AR" sz="1200" dirty="0" smtClean="0"/>
                  <a:t>E</a:t>
                </a:r>
                <a:endParaRPr lang="es-AR" sz="1200" dirty="0"/>
              </a:p>
            </p:txBody>
          </p:sp>
          <p:cxnSp>
            <p:nvCxnSpPr>
              <p:cNvPr id="18" name="17 Conector recto de flecha"/>
              <p:cNvCxnSpPr/>
              <p:nvPr/>
            </p:nvCxnSpPr>
            <p:spPr>
              <a:xfrm flipH="1" flipV="1">
                <a:off x="2051720" y="2276872"/>
                <a:ext cx="216024" cy="7200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0" name="19 Grupo"/>
            <p:cNvGrpSpPr/>
            <p:nvPr/>
          </p:nvGrpSpPr>
          <p:grpSpPr>
            <a:xfrm>
              <a:off x="1475656" y="2564904"/>
              <a:ext cx="792088" cy="276999"/>
              <a:chOff x="2051720" y="2204864"/>
              <a:chExt cx="792088" cy="276999"/>
            </a:xfrm>
          </p:grpSpPr>
          <p:sp>
            <p:nvSpPr>
              <p:cNvPr id="21" name="20 CuadroTexto"/>
              <p:cNvSpPr txBox="1"/>
              <p:nvPr/>
            </p:nvSpPr>
            <p:spPr>
              <a:xfrm>
                <a:off x="2195736" y="2204864"/>
                <a:ext cx="648072" cy="276999"/>
              </a:xfrm>
              <a:prstGeom prst="rect">
                <a:avLst/>
              </a:prstGeom>
              <a:noFill/>
            </p:spPr>
            <p:txBody>
              <a:bodyPr wrap="square" rtlCol="0">
                <a:spAutoFit/>
              </a:bodyPr>
              <a:lstStyle/>
              <a:p>
                <a:r>
                  <a:rPr lang="es-AR" sz="1200" dirty="0" smtClean="0"/>
                  <a:t>SC</a:t>
                </a:r>
                <a:endParaRPr lang="es-AR" sz="1200" dirty="0"/>
              </a:p>
            </p:txBody>
          </p:sp>
          <p:cxnSp>
            <p:nvCxnSpPr>
              <p:cNvPr id="22" name="21 Conector recto de flecha"/>
              <p:cNvCxnSpPr/>
              <p:nvPr/>
            </p:nvCxnSpPr>
            <p:spPr>
              <a:xfrm flipH="1" flipV="1">
                <a:off x="2051720" y="2276872"/>
                <a:ext cx="216024" cy="7200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5" name="24 Grupo"/>
            <p:cNvGrpSpPr/>
            <p:nvPr/>
          </p:nvGrpSpPr>
          <p:grpSpPr>
            <a:xfrm>
              <a:off x="755576" y="2348880"/>
              <a:ext cx="432048" cy="276999"/>
              <a:chOff x="1619672" y="2276872"/>
              <a:chExt cx="432048" cy="276999"/>
            </a:xfrm>
          </p:grpSpPr>
          <p:sp>
            <p:nvSpPr>
              <p:cNvPr id="26" name="25 CuadroTexto"/>
              <p:cNvSpPr txBox="1"/>
              <p:nvPr/>
            </p:nvSpPr>
            <p:spPr>
              <a:xfrm>
                <a:off x="1619672" y="2276872"/>
                <a:ext cx="432048" cy="276999"/>
              </a:xfrm>
              <a:prstGeom prst="rect">
                <a:avLst/>
              </a:prstGeom>
              <a:noFill/>
            </p:spPr>
            <p:txBody>
              <a:bodyPr wrap="square" rtlCol="0">
                <a:spAutoFit/>
              </a:bodyPr>
              <a:lstStyle/>
              <a:p>
                <a:r>
                  <a:rPr lang="es-AR" sz="1200" dirty="0" smtClean="0"/>
                  <a:t>CW</a:t>
                </a:r>
                <a:endParaRPr lang="es-AR" sz="1200" dirty="0"/>
              </a:p>
            </p:txBody>
          </p:sp>
          <p:cxnSp>
            <p:nvCxnSpPr>
              <p:cNvPr id="27" name="26 Conector recto de flecha"/>
              <p:cNvCxnSpPr/>
              <p:nvPr/>
            </p:nvCxnSpPr>
            <p:spPr>
              <a:xfrm flipV="1">
                <a:off x="1907704" y="2276872"/>
                <a:ext cx="144016" cy="7200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5" name="34 Grupo"/>
            <p:cNvGrpSpPr/>
            <p:nvPr/>
          </p:nvGrpSpPr>
          <p:grpSpPr>
            <a:xfrm>
              <a:off x="683568" y="1772816"/>
              <a:ext cx="576064" cy="276999"/>
              <a:chOff x="1619672" y="2276872"/>
              <a:chExt cx="576064" cy="276999"/>
            </a:xfrm>
          </p:grpSpPr>
          <p:sp>
            <p:nvSpPr>
              <p:cNvPr id="36" name="35 CuadroTexto"/>
              <p:cNvSpPr txBox="1"/>
              <p:nvPr/>
            </p:nvSpPr>
            <p:spPr>
              <a:xfrm>
                <a:off x="1619672" y="2276872"/>
                <a:ext cx="432048" cy="276999"/>
              </a:xfrm>
              <a:prstGeom prst="rect">
                <a:avLst/>
              </a:prstGeom>
              <a:noFill/>
            </p:spPr>
            <p:txBody>
              <a:bodyPr wrap="square" rtlCol="0">
                <a:spAutoFit/>
              </a:bodyPr>
              <a:lstStyle/>
              <a:p>
                <a:r>
                  <a:rPr lang="es-AR" sz="1200" dirty="0" smtClean="0"/>
                  <a:t>C</a:t>
                </a:r>
                <a:endParaRPr lang="es-AR" sz="1200" dirty="0"/>
              </a:p>
            </p:txBody>
          </p:sp>
          <p:cxnSp>
            <p:nvCxnSpPr>
              <p:cNvPr id="37" name="36 Conector recto de flecha"/>
              <p:cNvCxnSpPr/>
              <p:nvPr/>
            </p:nvCxnSpPr>
            <p:spPr>
              <a:xfrm>
                <a:off x="1907704" y="2348880"/>
                <a:ext cx="28803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41" name="40 CuadroTexto"/>
            <p:cNvSpPr txBox="1"/>
            <p:nvPr/>
          </p:nvSpPr>
          <p:spPr>
            <a:xfrm>
              <a:off x="1331640" y="1916832"/>
              <a:ext cx="432048" cy="276999"/>
            </a:xfrm>
            <a:prstGeom prst="rect">
              <a:avLst/>
            </a:prstGeom>
            <a:noFill/>
          </p:spPr>
          <p:txBody>
            <a:bodyPr wrap="square" rtlCol="0">
              <a:spAutoFit/>
            </a:bodyPr>
            <a:lstStyle/>
            <a:p>
              <a:r>
                <a:rPr lang="es-AR" sz="1200" dirty="0" smtClean="0"/>
                <a:t>P</a:t>
              </a:r>
              <a:endParaRPr lang="es-AR" sz="1200" dirty="0"/>
            </a:p>
          </p:txBody>
        </p:sp>
      </p:grpSp>
      <p:pic>
        <p:nvPicPr>
          <p:cNvPr id="62466" name="Picture 2" descr="C:\Users\pc\Dropbox\tem alyciclo\1709.jpg"/>
          <p:cNvPicPr>
            <a:picLocks noChangeArrowheads="1"/>
          </p:cNvPicPr>
          <p:nvPr/>
        </p:nvPicPr>
        <p:blipFill>
          <a:blip r:embed="rId10" cstate="print"/>
          <a:srcRect t="4977"/>
          <a:stretch>
            <a:fillRect/>
          </a:stretch>
        </p:blipFill>
        <p:spPr bwMode="auto">
          <a:xfrm>
            <a:off x="2411760" y="4653136"/>
            <a:ext cx="1782000" cy="1728000"/>
          </a:xfrm>
          <a:prstGeom prst="rect">
            <a:avLst/>
          </a:prstGeom>
          <a:noFill/>
        </p:spPr>
      </p:pic>
      <p:sp>
        <p:nvSpPr>
          <p:cNvPr id="28" name="27 CuadroTexto"/>
          <p:cNvSpPr txBox="1"/>
          <p:nvPr/>
        </p:nvSpPr>
        <p:spPr>
          <a:xfrm>
            <a:off x="827584" y="2924944"/>
            <a:ext cx="288032" cy="369332"/>
          </a:xfrm>
          <a:prstGeom prst="rect">
            <a:avLst/>
          </a:prstGeom>
          <a:noFill/>
        </p:spPr>
        <p:txBody>
          <a:bodyPr wrap="square" rtlCol="0">
            <a:spAutoFit/>
          </a:bodyPr>
          <a:lstStyle/>
          <a:p>
            <a:r>
              <a:rPr lang="es-AR" dirty="0" smtClean="0"/>
              <a:t>A</a:t>
            </a:r>
            <a:endParaRPr lang="es-AR" dirty="0"/>
          </a:p>
        </p:txBody>
      </p:sp>
      <p:sp>
        <p:nvSpPr>
          <p:cNvPr id="31" name="30 CuadroTexto"/>
          <p:cNvSpPr txBox="1"/>
          <p:nvPr/>
        </p:nvSpPr>
        <p:spPr>
          <a:xfrm>
            <a:off x="899592" y="4725144"/>
            <a:ext cx="288032" cy="369332"/>
          </a:xfrm>
          <a:prstGeom prst="rect">
            <a:avLst/>
          </a:prstGeom>
          <a:noFill/>
        </p:spPr>
        <p:txBody>
          <a:bodyPr wrap="square" rtlCol="0">
            <a:spAutoFit/>
          </a:bodyPr>
          <a:lstStyle/>
          <a:p>
            <a:r>
              <a:rPr lang="es-AR" dirty="0" smtClean="0"/>
              <a:t>C</a:t>
            </a:r>
            <a:endParaRPr lang="es-AR" dirty="0"/>
          </a:p>
        </p:txBody>
      </p:sp>
      <p:sp>
        <p:nvSpPr>
          <p:cNvPr id="38" name="37 CuadroTexto"/>
          <p:cNvSpPr txBox="1"/>
          <p:nvPr/>
        </p:nvSpPr>
        <p:spPr>
          <a:xfrm>
            <a:off x="2555776" y="2924944"/>
            <a:ext cx="288032" cy="369332"/>
          </a:xfrm>
          <a:prstGeom prst="rect">
            <a:avLst/>
          </a:prstGeom>
          <a:noFill/>
        </p:spPr>
        <p:txBody>
          <a:bodyPr wrap="square" rtlCol="0">
            <a:spAutoFit/>
          </a:bodyPr>
          <a:lstStyle/>
          <a:p>
            <a:r>
              <a:rPr lang="es-AR" dirty="0" smtClean="0"/>
              <a:t>B</a:t>
            </a:r>
            <a:endParaRPr lang="es-AR" dirty="0"/>
          </a:p>
        </p:txBody>
      </p:sp>
      <p:sp>
        <p:nvSpPr>
          <p:cNvPr id="39" name="38 CuadroTexto"/>
          <p:cNvSpPr txBox="1"/>
          <p:nvPr/>
        </p:nvSpPr>
        <p:spPr>
          <a:xfrm>
            <a:off x="2483768" y="4725144"/>
            <a:ext cx="288032" cy="369332"/>
          </a:xfrm>
          <a:prstGeom prst="rect">
            <a:avLst/>
          </a:prstGeom>
          <a:noFill/>
        </p:spPr>
        <p:txBody>
          <a:bodyPr wrap="square" rtlCol="0">
            <a:spAutoFit/>
          </a:bodyPr>
          <a:lstStyle/>
          <a:p>
            <a:r>
              <a:rPr lang="es-AR" dirty="0" smtClean="0"/>
              <a:t>D</a:t>
            </a:r>
            <a:endParaRPr lang="es-A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box(in)">
                                      <p:cBhvr>
                                        <p:cTn id="7" dur="500"/>
                                        <p:tgtEl>
                                          <p:spTgt spid="71"/>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box(in)">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box(in)">
                                      <p:cBhvr>
                                        <p:cTn id="1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71" grpId="0"/>
      <p:bldP spid="7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pic>
        <p:nvPicPr>
          <p:cNvPr id="29" name="Picture 3"/>
          <p:cNvPicPr>
            <a:picLocks noChangeAspect="1" noChangeArrowheads="1"/>
          </p:cNvPicPr>
          <p:nvPr/>
        </p:nvPicPr>
        <p:blipFill>
          <a:blip r:embed="rId4" cstate="print"/>
          <a:srcRect/>
          <a:stretch>
            <a:fillRect/>
          </a:stretch>
        </p:blipFill>
        <p:spPr bwMode="auto">
          <a:xfrm>
            <a:off x="7075046" y="6525344"/>
            <a:ext cx="2068954" cy="332655"/>
          </a:xfrm>
          <a:prstGeom prst="rect">
            <a:avLst/>
          </a:prstGeom>
          <a:noFill/>
          <a:ln w="9525">
            <a:noFill/>
            <a:miter lim="800000"/>
            <a:headEnd/>
            <a:tailEnd/>
          </a:ln>
        </p:spPr>
      </p:pic>
      <p:sp>
        <p:nvSpPr>
          <p:cNvPr id="18" name="Text Box 10"/>
          <p:cNvSpPr txBox="1">
            <a:spLocks noChangeArrowheads="1"/>
          </p:cNvSpPr>
          <p:nvPr/>
        </p:nvSpPr>
        <p:spPr bwMode="auto">
          <a:xfrm>
            <a:off x="0" y="260648"/>
            <a:ext cx="7668344" cy="461665"/>
          </a:xfrm>
          <a:prstGeom prst="rect">
            <a:avLst/>
          </a:prstGeom>
          <a:noFill/>
          <a:ln w="9525">
            <a:noFill/>
            <a:miter lim="800000"/>
            <a:headEnd/>
            <a:tailEnd/>
          </a:ln>
        </p:spPr>
        <p:txBody>
          <a:bodyPr wrap="square">
            <a:spAutoFit/>
          </a:bodyPr>
          <a:lstStyle/>
          <a:p>
            <a:pPr>
              <a:defRPr/>
            </a:pPr>
            <a:r>
              <a:rPr lang="es-AR" sz="2400" b="1" dirty="0" err="1" smtClean="0">
                <a:solidFill>
                  <a:schemeClr val="bg1">
                    <a:lumMod val="95000"/>
                  </a:schemeClr>
                </a:solidFill>
                <a:latin typeface="Helvetica" pitchFamily="2" charset="0"/>
                <a:cs typeface="Arial" charset="0"/>
              </a:rPr>
              <a:t>Conclusions</a:t>
            </a:r>
            <a:endParaRPr lang="es-AR" sz="2400" b="1" dirty="0" smtClean="0">
              <a:solidFill>
                <a:schemeClr val="bg1">
                  <a:lumMod val="95000"/>
                </a:schemeClr>
              </a:solidFill>
              <a:latin typeface="Helvetica" pitchFamily="2" charset="0"/>
              <a:cs typeface="Arial" charset="0"/>
            </a:endParaRPr>
          </a:p>
        </p:txBody>
      </p:sp>
      <p:sp>
        <p:nvSpPr>
          <p:cNvPr id="6" name="5 Rectángulo"/>
          <p:cNvSpPr/>
          <p:nvPr/>
        </p:nvSpPr>
        <p:spPr>
          <a:xfrm>
            <a:off x="251520" y="1196752"/>
            <a:ext cx="8280920" cy="584775"/>
          </a:xfrm>
          <a:prstGeom prst="rect">
            <a:avLst/>
          </a:prstGeom>
          <a:solidFill>
            <a:schemeClr val="accent1">
              <a:lumMod val="20000"/>
              <a:lumOff val="80000"/>
            </a:schemeClr>
          </a:solidFill>
        </p:spPr>
        <p:txBody>
          <a:bodyPr wrap="square">
            <a:spAutoFit/>
          </a:bodyPr>
          <a:lstStyle/>
          <a:p>
            <a:pPr indent="361950">
              <a:buSzPct val="63000"/>
              <a:buBlip>
                <a:blip r:embed="rId5"/>
              </a:buBlip>
            </a:pPr>
            <a:r>
              <a:rPr lang="en-US" sz="1600" b="1" dirty="0" smtClean="0">
                <a:latin typeface="Helvetica" pitchFamily="2" charset="0"/>
              </a:rPr>
              <a:t>Temperature build up in the juice </a:t>
            </a:r>
            <a:r>
              <a:rPr lang="en-US" sz="1600" b="1" dirty="0" smtClean="0">
                <a:latin typeface="Helvetica" pitchFamily="2" charset="0"/>
              </a:rPr>
              <a:t>due to PL treatment  </a:t>
            </a:r>
            <a:r>
              <a:rPr lang="en-US" sz="1600" dirty="0" smtClean="0">
                <a:latin typeface="Helvetica" pitchFamily="2" charset="0"/>
              </a:rPr>
              <a:t>may be used as an </a:t>
            </a:r>
            <a:r>
              <a:rPr lang="en-US" sz="1600" b="1" dirty="0" smtClean="0">
                <a:latin typeface="Helvetica" pitchFamily="2" charset="0"/>
              </a:rPr>
              <a:t>additional  microbial stress factor</a:t>
            </a:r>
            <a:endParaRPr lang="en-US" b="1" dirty="0" smtClean="0">
              <a:solidFill>
                <a:schemeClr val="tx1">
                  <a:lumMod val="65000"/>
                  <a:lumOff val="35000"/>
                </a:schemeClr>
              </a:solidFill>
              <a:latin typeface="Helvetica" pitchFamily="2" charset="0"/>
            </a:endParaRPr>
          </a:p>
        </p:txBody>
      </p:sp>
      <p:sp>
        <p:nvSpPr>
          <p:cNvPr id="8" name="7 CuadroTexto"/>
          <p:cNvSpPr txBox="1"/>
          <p:nvPr/>
        </p:nvSpPr>
        <p:spPr>
          <a:xfrm>
            <a:off x="395536" y="1988840"/>
            <a:ext cx="8280920" cy="1569660"/>
          </a:xfrm>
          <a:prstGeom prst="rect">
            <a:avLst/>
          </a:prstGeom>
          <a:solidFill>
            <a:schemeClr val="accent1">
              <a:lumMod val="40000"/>
              <a:lumOff val="60000"/>
            </a:schemeClr>
          </a:solidFill>
        </p:spPr>
        <p:txBody>
          <a:bodyPr wrap="square" rtlCol="0">
            <a:spAutoFit/>
          </a:bodyPr>
          <a:lstStyle/>
          <a:p>
            <a:pPr marL="361950" indent="-361950">
              <a:lnSpc>
                <a:spcPct val="150000"/>
              </a:lnSpc>
              <a:buSzPct val="63000"/>
              <a:buBlip>
                <a:blip r:embed="rId5"/>
              </a:buBlip>
              <a:tabLst>
                <a:tab pos="361950" algn="l"/>
              </a:tabLst>
            </a:pPr>
            <a:r>
              <a:rPr lang="en-US" sz="1600" dirty="0" smtClean="0">
                <a:latin typeface="Helvetica" pitchFamily="2" charset="0"/>
              </a:rPr>
              <a:t>Loss of membrane integrity and metabolic activity were observed  by </a:t>
            </a:r>
            <a:r>
              <a:rPr lang="en-US" sz="1600" b="1" dirty="0" smtClean="0">
                <a:latin typeface="Helvetica" pitchFamily="2" charset="0"/>
              </a:rPr>
              <a:t>FCM analysis</a:t>
            </a:r>
            <a:endParaRPr lang="en-US" sz="1600" dirty="0" smtClean="0">
              <a:latin typeface="Helvetica" pitchFamily="2" charset="0"/>
            </a:endParaRPr>
          </a:p>
          <a:p>
            <a:pPr marL="361950" indent="-361950">
              <a:lnSpc>
                <a:spcPct val="150000"/>
              </a:lnSpc>
              <a:buSzPct val="63000"/>
              <a:buBlip>
                <a:blip r:embed="rId5"/>
              </a:buBlip>
              <a:tabLst>
                <a:tab pos="361950" algn="l"/>
              </a:tabLst>
            </a:pPr>
            <a:r>
              <a:rPr lang="en-US" sz="1600" dirty="0" smtClean="0">
                <a:latin typeface="Helvetica" pitchFamily="2" charset="0"/>
              </a:rPr>
              <a:t>FCM </a:t>
            </a:r>
            <a:r>
              <a:rPr lang="en-US" sz="1600" dirty="0" smtClean="0">
                <a:latin typeface="Helvetica" pitchFamily="2" charset="0"/>
              </a:rPr>
              <a:t>allowed the detection of </a:t>
            </a:r>
            <a:r>
              <a:rPr lang="en-US" sz="1600" b="1" dirty="0" smtClean="0">
                <a:latin typeface="Helvetica" pitchFamily="2" charset="0"/>
              </a:rPr>
              <a:t>double stained cells </a:t>
            </a:r>
            <a:r>
              <a:rPr lang="en-US" sz="1600" dirty="0" smtClean="0">
                <a:latin typeface="Helvetica" pitchFamily="2" charset="0"/>
              </a:rPr>
              <a:t>which were not detected by </a:t>
            </a:r>
            <a:r>
              <a:rPr lang="en-US" sz="1600" dirty="0" smtClean="0">
                <a:latin typeface="Helvetica" pitchFamily="2" charset="0"/>
              </a:rPr>
              <a:t>PCM.</a:t>
            </a:r>
          </a:p>
          <a:p>
            <a:pPr marL="361950" indent="-361950">
              <a:lnSpc>
                <a:spcPct val="150000"/>
              </a:lnSpc>
              <a:buSzPct val="63000"/>
              <a:buBlip>
                <a:blip r:embed="rId5"/>
              </a:buBlip>
              <a:tabLst>
                <a:tab pos="361950" algn="l"/>
              </a:tabLst>
            </a:pPr>
            <a:r>
              <a:rPr lang="en-US" sz="1600" dirty="0" smtClean="0">
                <a:latin typeface="Helvetica" pitchFamily="2" charset="0"/>
              </a:rPr>
              <a:t>In PL treatments</a:t>
            </a:r>
            <a:r>
              <a:rPr lang="en-US" sz="1600" b="1" dirty="0" smtClean="0">
                <a:latin typeface="Helvetica" pitchFamily="2" charset="0"/>
              </a:rPr>
              <a:t>, membrane </a:t>
            </a:r>
            <a:r>
              <a:rPr lang="en-US" sz="1600" b="1" dirty="0" smtClean="0">
                <a:latin typeface="Helvetica" pitchFamily="2" charset="0"/>
              </a:rPr>
              <a:t>integrity </a:t>
            </a:r>
            <a:r>
              <a:rPr lang="en-US" sz="1600" dirty="0" smtClean="0">
                <a:latin typeface="Helvetica" pitchFamily="2" charset="0"/>
              </a:rPr>
              <a:t>was not the </a:t>
            </a:r>
            <a:r>
              <a:rPr lang="en-US" sz="1600" dirty="0" smtClean="0">
                <a:latin typeface="Helvetica" pitchFamily="2" charset="0"/>
              </a:rPr>
              <a:t>only factor in determining cell </a:t>
            </a:r>
            <a:r>
              <a:rPr lang="en-US" sz="1600" dirty="0" smtClean="0">
                <a:latin typeface="Helvetica" pitchFamily="2" charset="0"/>
              </a:rPr>
              <a:t>viability.</a:t>
            </a:r>
            <a:endParaRPr lang="en-US" sz="1600" dirty="0" smtClean="0">
              <a:latin typeface="Helvetica" pitchFamily="2" charset="0"/>
            </a:endParaRPr>
          </a:p>
        </p:txBody>
      </p:sp>
      <p:sp>
        <p:nvSpPr>
          <p:cNvPr id="9" name="8 CuadroTexto"/>
          <p:cNvSpPr txBox="1"/>
          <p:nvPr/>
        </p:nvSpPr>
        <p:spPr>
          <a:xfrm>
            <a:off x="395536" y="3573016"/>
            <a:ext cx="8280920" cy="1892826"/>
          </a:xfrm>
          <a:prstGeom prst="rect">
            <a:avLst/>
          </a:prstGeom>
          <a:solidFill>
            <a:schemeClr val="accent1">
              <a:lumMod val="60000"/>
              <a:lumOff val="40000"/>
            </a:schemeClr>
          </a:solidFill>
        </p:spPr>
        <p:txBody>
          <a:bodyPr wrap="square" rtlCol="0">
            <a:spAutoFit/>
          </a:bodyPr>
          <a:lstStyle/>
          <a:p>
            <a:pPr indent="361950">
              <a:lnSpc>
                <a:spcPct val="150000"/>
              </a:lnSpc>
              <a:buSzPct val="63000"/>
              <a:buBlip>
                <a:blip r:embed="rId5"/>
              </a:buBlip>
            </a:pPr>
            <a:r>
              <a:rPr lang="en-US" sz="1600" b="1" dirty="0" smtClean="0">
                <a:latin typeface="Helvetica" pitchFamily="2" charset="0"/>
              </a:rPr>
              <a:t>TEM observations    revealed different changes in cell structure. </a:t>
            </a:r>
          </a:p>
          <a:p>
            <a:pPr marL="446088" indent="-446088">
              <a:lnSpc>
                <a:spcPct val="150000"/>
              </a:lnSpc>
              <a:buSzPct val="63000"/>
              <a:buBlip>
                <a:blip r:embed="rId5"/>
              </a:buBlip>
            </a:pPr>
            <a:r>
              <a:rPr lang="en-US" sz="1600" dirty="0" smtClean="0">
                <a:latin typeface="Helvetica" pitchFamily="2" charset="0"/>
              </a:rPr>
              <a:t>PL treated cells exhibited mainly  significant disorder </a:t>
            </a:r>
            <a:r>
              <a:rPr lang="en-US" sz="1600" dirty="0" smtClean="0">
                <a:latin typeface="Helvetica" pitchFamily="2" charset="0"/>
              </a:rPr>
              <a:t>inside the cells</a:t>
            </a:r>
            <a:r>
              <a:rPr lang="en-US" sz="1600" dirty="0" smtClean="0">
                <a:latin typeface="Helvetica" pitchFamily="2" charset="0"/>
              </a:rPr>
              <a:t>, while US    affected cell wall and membrane too. </a:t>
            </a:r>
          </a:p>
          <a:p>
            <a:pPr marL="446088" indent="-446088">
              <a:lnSpc>
                <a:spcPct val="150000"/>
              </a:lnSpc>
              <a:buSzPct val="63000"/>
              <a:buBlip>
                <a:blip r:embed="rId5"/>
              </a:buBlip>
            </a:pPr>
            <a:r>
              <a:rPr lang="en-US" sz="1600" dirty="0" smtClean="0">
                <a:latin typeface="Helvetica" pitchFamily="2" charset="0"/>
              </a:rPr>
              <a:t>Alterations in the inner content and in the cell wall deepened when the combined  US + PL treatment was applied.</a:t>
            </a:r>
          </a:p>
        </p:txBody>
      </p:sp>
      <p:grpSp>
        <p:nvGrpSpPr>
          <p:cNvPr id="19" name="18 Grupo"/>
          <p:cNvGrpSpPr/>
          <p:nvPr/>
        </p:nvGrpSpPr>
        <p:grpSpPr>
          <a:xfrm>
            <a:off x="323528" y="5373216"/>
            <a:ext cx="8280920" cy="1047021"/>
            <a:chOff x="323528" y="5373216"/>
            <a:chExt cx="8280920" cy="1047021"/>
          </a:xfrm>
        </p:grpSpPr>
        <p:sp>
          <p:nvSpPr>
            <p:cNvPr id="10" name="9 Rectángulo"/>
            <p:cNvSpPr/>
            <p:nvPr/>
          </p:nvSpPr>
          <p:spPr>
            <a:xfrm>
              <a:off x="323528" y="5589240"/>
              <a:ext cx="8280920" cy="830997"/>
            </a:xfrm>
            <a:prstGeom prst="rect">
              <a:avLst/>
            </a:prstGeom>
            <a:solidFill>
              <a:schemeClr val="accent1">
                <a:lumMod val="20000"/>
                <a:lumOff val="80000"/>
              </a:schemeClr>
            </a:solidFill>
          </p:spPr>
          <p:txBody>
            <a:bodyPr wrap="square">
              <a:spAutoFit/>
            </a:bodyPr>
            <a:lstStyle/>
            <a:p>
              <a:pPr indent="361950" algn="ctr">
                <a:buSzPct val="63000"/>
              </a:pPr>
              <a:r>
                <a:rPr lang="en-US" sz="1600" b="1" dirty="0" smtClean="0">
                  <a:solidFill>
                    <a:schemeClr val="tx2">
                      <a:lumMod val="75000"/>
                    </a:schemeClr>
                  </a:solidFill>
                  <a:latin typeface="Helvetica" pitchFamily="2" charset="0"/>
                </a:rPr>
                <a:t>In food safety engineering , inactivation, FCM and TEM studies </a:t>
              </a:r>
              <a:r>
                <a:rPr lang="en-US" sz="1600" b="1" dirty="0" smtClean="0">
                  <a:solidFill>
                    <a:schemeClr val="tx2">
                      <a:lumMod val="75000"/>
                    </a:schemeClr>
                  </a:solidFill>
                  <a:latin typeface="Helvetica" pitchFamily="2" charset="0"/>
                </a:rPr>
                <a:t>were </a:t>
              </a:r>
              <a:r>
                <a:rPr lang="en-US" sz="1600" b="1" dirty="0" smtClean="0">
                  <a:solidFill>
                    <a:schemeClr val="tx2">
                      <a:lumMod val="75000"/>
                    </a:schemeClr>
                  </a:solidFill>
                  <a:latin typeface="Helvetica" pitchFamily="2" charset="0"/>
                </a:rPr>
                <a:t>altogether useful indicators  as starting basis for processing design to obtain improved  or more safe fruit juices</a:t>
              </a:r>
              <a:endParaRPr lang="en-US" b="1" dirty="0" smtClean="0">
                <a:solidFill>
                  <a:schemeClr val="tx2">
                    <a:lumMod val="75000"/>
                  </a:schemeClr>
                </a:solidFill>
                <a:latin typeface="Helvetica" pitchFamily="2" charset="0"/>
              </a:endParaRPr>
            </a:p>
          </p:txBody>
        </p:sp>
        <p:sp>
          <p:nvSpPr>
            <p:cNvPr id="13" name="12 Flecha abajo"/>
            <p:cNvSpPr/>
            <p:nvPr/>
          </p:nvSpPr>
          <p:spPr>
            <a:xfrm>
              <a:off x="4139952" y="5373216"/>
              <a:ext cx="720080"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ox(i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ox(in)">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p:cNvSpPr txBox="1"/>
          <p:nvPr/>
        </p:nvSpPr>
        <p:spPr>
          <a:xfrm>
            <a:off x="1835696" y="2132856"/>
            <a:ext cx="4968552" cy="923330"/>
          </a:xfrm>
          <a:prstGeom prst="rect">
            <a:avLst/>
          </a:prstGeom>
          <a:noFill/>
        </p:spPr>
        <p:txBody>
          <a:bodyPr wrap="square" rtlCol="0">
            <a:spAutoFit/>
          </a:bodyPr>
          <a:lstStyle/>
          <a:p>
            <a:r>
              <a:rPr lang="es-AR" sz="5400" b="1" dirty="0" smtClean="0">
                <a:solidFill>
                  <a:srgbClr val="0070C0"/>
                </a:solidFill>
              </a:rPr>
              <a:t>THANK </a:t>
            </a:r>
            <a:r>
              <a:rPr lang="es-AR" sz="5400" b="1" dirty="0" smtClean="0">
                <a:solidFill>
                  <a:srgbClr val="0070C0"/>
                </a:solidFill>
              </a:rPr>
              <a:t>YOU </a:t>
            </a:r>
            <a:r>
              <a:rPr lang="es-AR" sz="5400" b="1" dirty="0" smtClean="0">
                <a:solidFill>
                  <a:srgbClr val="0070C0"/>
                </a:solidFill>
              </a:rPr>
              <a:t>!</a:t>
            </a:r>
            <a:endParaRPr lang="es-AR" sz="5400" b="1" dirty="0">
              <a:solidFill>
                <a:srgbClr val="0070C0"/>
              </a:solidFill>
            </a:endParaRPr>
          </a:p>
        </p:txBody>
      </p:sp>
      <p:grpSp>
        <p:nvGrpSpPr>
          <p:cNvPr id="11" name="10 Grupo"/>
          <p:cNvGrpSpPr/>
          <p:nvPr/>
        </p:nvGrpSpPr>
        <p:grpSpPr>
          <a:xfrm>
            <a:off x="395536" y="3933056"/>
            <a:ext cx="5904656" cy="1846659"/>
            <a:chOff x="179514" y="3573016"/>
            <a:chExt cx="5904656" cy="1846659"/>
          </a:xfrm>
        </p:grpSpPr>
        <p:sp>
          <p:nvSpPr>
            <p:cNvPr id="8" name="7 CuadroTexto"/>
            <p:cNvSpPr txBox="1"/>
            <p:nvPr/>
          </p:nvSpPr>
          <p:spPr>
            <a:xfrm>
              <a:off x="3059832" y="3573016"/>
              <a:ext cx="3024338" cy="1846659"/>
            </a:xfrm>
            <a:prstGeom prst="rect">
              <a:avLst/>
            </a:prstGeom>
            <a:noFill/>
          </p:spPr>
          <p:txBody>
            <a:bodyPr wrap="square" rtlCol="0">
              <a:spAutoFit/>
            </a:bodyPr>
            <a:lstStyle/>
            <a:p>
              <a:r>
                <a:rPr lang="es-AR" sz="2400" b="1" dirty="0" smtClean="0"/>
                <a:t>Sandra N. Guerrero</a:t>
              </a:r>
            </a:p>
            <a:p>
              <a:r>
                <a:rPr lang="es-AR" dirty="0" smtClean="0"/>
                <a:t>Natural and Exact Science School</a:t>
              </a:r>
            </a:p>
            <a:p>
              <a:r>
                <a:rPr lang="es-AR" dirty="0" smtClean="0"/>
                <a:t>Buenos Aires </a:t>
              </a:r>
              <a:r>
                <a:rPr lang="es-AR" dirty="0" err="1" smtClean="0"/>
                <a:t>University</a:t>
              </a:r>
              <a:endParaRPr lang="es-AR" dirty="0" smtClean="0"/>
            </a:p>
            <a:p>
              <a:r>
                <a:rPr lang="es-AR" u="sng" dirty="0" smtClean="0">
                  <a:solidFill>
                    <a:srgbClr val="0070C0"/>
                  </a:solidFill>
                  <a:effectLst>
                    <a:outerShdw blurRad="38100" dist="38100" dir="2700000" algn="tl">
                      <a:srgbClr val="000000">
                        <a:alpha val="43137"/>
                      </a:srgbClr>
                    </a:outerShdw>
                  </a:effectLst>
                </a:rPr>
                <a:t>sguerrero@di.fcen.uba.ar</a:t>
              </a:r>
            </a:p>
            <a:p>
              <a:endParaRPr lang="es-AR" dirty="0"/>
            </a:p>
          </p:txBody>
        </p:sp>
        <p:pic>
          <p:nvPicPr>
            <p:cNvPr id="57350" name="Picture 6" descr="http://www.musicoterapiacordoba.com/wp-content/uploads/Logo-uba-photoshop-ejemplo-tesis-e1429310731134.jpg"/>
            <p:cNvPicPr>
              <a:picLocks noChangeAspect="1" noChangeArrowheads="1"/>
            </p:cNvPicPr>
            <p:nvPr/>
          </p:nvPicPr>
          <p:blipFill>
            <a:blip r:embed="rId3" cstate="print"/>
            <a:srcRect/>
            <a:stretch>
              <a:fillRect/>
            </a:stretch>
          </p:blipFill>
          <p:spPr bwMode="auto">
            <a:xfrm>
              <a:off x="179514" y="3645024"/>
              <a:ext cx="2951235" cy="1291635"/>
            </a:xfrm>
            <a:prstGeom prst="rect">
              <a:avLst/>
            </a:prstGeom>
            <a:noFill/>
          </p:spPr>
        </p:pic>
      </p:grpSp>
      <p:pic>
        <p:nvPicPr>
          <p:cNvPr id="100354" name="Picture 2" descr="http://4.bp.blogspot.com/-W76wrpOw9qY/UTpE4Je9HaI/AAAAAAAAA4c/h4_kxWvxLLA/s1600/image-of-Buenos-Aires-at-night.jpg"/>
          <p:cNvPicPr>
            <a:picLocks noChangeAspect="1" noChangeArrowheads="1"/>
          </p:cNvPicPr>
          <p:nvPr/>
        </p:nvPicPr>
        <p:blipFill>
          <a:blip r:embed="rId4" cstate="print"/>
          <a:srcRect/>
          <a:stretch>
            <a:fillRect/>
          </a:stretch>
        </p:blipFill>
        <p:spPr bwMode="auto">
          <a:xfrm>
            <a:off x="6372200" y="1"/>
            <a:ext cx="2771800" cy="2078850"/>
          </a:xfrm>
          <a:prstGeom prst="rect">
            <a:avLst/>
          </a:prstGeom>
          <a:noFill/>
        </p:spPr>
      </p:pic>
      <p:pic>
        <p:nvPicPr>
          <p:cNvPr id="100356" name="Picture 4" descr="http://media-cdn.tripadvisor.com/media/photo-s/03/9b/2d/ba/buenos-aires.jpg"/>
          <p:cNvPicPr>
            <a:picLocks noChangeAspect="1" noChangeArrowheads="1"/>
          </p:cNvPicPr>
          <p:nvPr/>
        </p:nvPicPr>
        <p:blipFill>
          <a:blip r:embed="rId5" cstate="print"/>
          <a:srcRect/>
          <a:stretch>
            <a:fillRect/>
          </a:stretch>
        </p:blipFill>
        <p:spPr bwMode="auto">
          <a:xfrm>
            <a:off x="6392032" y="2060849"/>
            <a:ext cx="2751967" cy="1656184"/>
          </a:xfrm>
          <a:prstGeom prst="rect">
            <a:avLst/>
          </a:prstGeom>
          <a:noFill/>
        </p:spPr>
      </p:pic>
      <p:pic>
        <p:nvPicPr>
          <p:cNvPr id="100360" name="Picture 8" descr="http://news.searchcheapflights.co.uk/wp-content/uploads/2013/04/Buenos-Aires-Argentina.jpg"/>
          <p:cNvPicPr>
            <a:picLocks noChangeAspect="1" noChangeArrowheads="1"/>
          </p:cNvPicPr>
          <p:nvPr/>
        </p:nvPicPr>
        <p:blipFill>
          <a:blip r:embed="rId6" cstate="print"/>
          <a:srcRect/>
          <a:stretch>
            <a:fillRect/>
          </a:stretch>
        </p:blipFill>
        <p:spPr bwMode="auto">
          <a:xfrm>
            <a:off x="6373065" y="3717032"/>
            <a:ext cx="2770935" cy="1845442"/>
          </a:xfrm>
          <a:prstGeom prst="rect">
            <a:avLst/>
          </a:prstGeom>
          <a:noFill/>
        </p:spPr>
      </p:pic>
      <p:sp>
        <p:nvSpPr>
          <p:cNvPr id="16" name="15 CuadroTexto"/>
          <p:cNvSpPr txBox="1"/>
          <p:nvPr/>
        </p:nvSpPr>
        <p:spPr>
          <a:xfrm>
            <a:off x="6119664" y="5229200"/>
            <a:ext cx="3024336" cy="369332"/>
          </a:xfrm>
          <a:prstGeom prst="rect">
            <a:avLst/>
          </a:prstGeom>
          <a:noFill/>
        </p:spPr>
        <p:txBody>
          <a:bodyPr wrap="square" rtlCol="0">
            <a:spAutoFit/>
          </a:bodyPr>
          <a:lstStyle/>
          <a:p>
            <a:pPr algn="r"/>
            <a:r>
              <a:rPr lang="es-AR" dirty="0" smtClean="0">
                <a:solidFill>
                  <a:schemeClr val="bg1"/>
                </a:solidFill>
              </a:rPr>
              <a:t>Buenos Aires. Argentina</a:t>
            </a:r>
            <a:endParaRPr lang="es-AR" dirty="0">
              <a:solidFill>
                <a:schemeClr val="bg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5" name="4 CuadroTexto"/>
          <p:cNvSpPr txBox="1"/>
          <p:nvPr/>
        </p:nvSpPr>
        <p:spPr>
          <a:xfrm>
            <a:off x="7207348" y="4766320"/>
            <a:ext cx="884723" cy="261610"/>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AR" sz="1100" b="1" dirty="0" smtClean="0">
                <a:solidFill>
                  <a:schemeClr val="bg1"/>
                </a:solidFill>
              </a:rPr>
              <a:t>Pump</a:t>
            </a:r>
            <a:endParaRPr lang="es-AR" sz="1100" b="1" dirty="0">
              <a:solidFill>
                <a:schemeClr val="bg1"/>
              </a:solidFill>
            </a:endParaRPr>
          </a:p>
        </p:txBody>
      </p:sp>
      <p:sp>
        <p:nvSpPr>
          <p:cNvPr id="6" name="5 CuadroTexto"/>
          <p:cNvSpPr txBox="1"/>
          <p:nvPr/>
        </p:nvSpPr>
        <p:spPr>
          <a:xfrm>
            <a:off x="7287778" y="4766320"/>
            <a:ext cx="884723" cy="261610"/>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AR" sz="1100" b="1" dirty="0" smtClean="0">
                <a:solidFill>
                  <a:schemeClr val="bg1"/>
                </a:solidFill>
              </a:rPr>
              <a:t>Pump</a:t>
            </a:r>
            <a:endParaRPr lang="es-AR" sz="1100" b="1" dirty="0">
              <a:solidFill>
                <a:schemeClr val="bg1"/>
              </a:solidFill>
            </a:endParaRPr>
          </a:p>
        </p:txBody>
      </p:sp>
      <p:grpSp>
        <p:nvGrpSpPr>
          <p:cNvPr id="7" name="6 Grupo"/>
          <p:cNvGrpSpPr/>
          <p:nvPr/>
        </p:nvGrpSpPr>
        <p:grpSpPr>
          <a:xfrm>
            <a:off x="1475656" y="2132856"/>
            <a:ext cx="6034031" cy="2438400"/>
            <a:chOff x="5439875" y="10083007"/>
            <a:chExt cx="5910656" cy="2284543"/>
          </a:xfrm>
        </p:grpSpPr>
        <p:grpSp>
          <p:nvGrpSpPr>
            <p:cNvPr id="8" name="251 Grupo"/>
            <p:cNvGrpSpPr/>
            <p:nvPr/>
          </p:nvGrpSpPr>
          <p:grpSpPr>
            <a:xfrm>
              <a:off x="5439875" y="10083007"/>
              <a:ext cx="5910656" cy="2284543"/>
              <a:chOff x="5001419" y="10464007"/>
              <a:chExt cx="5518310" cy="2284543"/>
            </a:xfrm>
          </p:grpSpPr>
          <p:grpSp>
            <p:nvGrpSpPr>
              <p:cNvPr id="13" name="235 Grupo"/>
              <p:cNvGrpSpPr/>
              <p:nvPr/>
            </p:nvGrpSpPr>
            <p:grpSpPr>
              <a:xfrm>
                <a:off x="5001419" y="10464007"/>
                <a:ext cx="5518310" cy="2284543"/>
                <a:chOff x="3020218" y="12597606"/>
                <a:chExt cx="5518310" cy="2133600"/>
              </a:xfrm>
              <a:solidFill>
                <a:schemeClr val="accent3">
                  <a:lumMod val="40000"/>
                  <a:lumOff val="60000"/>
                </a:schemeClr>
              </a:solidFill>
            </p:grpSpPr>
            <p:grpSp>
              <p:nvGrpSpPr>
                <p:cNvPr id="18" name="194 Grupo"/>
                <p:cNvGrpSpPr/>
                <p:nvPr/>
              </p:nvGrpSpPr>
              <p:grpSpPr>
                <a:xfrm>
                  <a:off x="3020218" y="12597606"/>
                  <a:ext cx="5518310" cy="2133600"/>
                  <a:chOff x="2944018" y="15641621"/>
                  <a:chExt cx="5518310" cy="2133600"/>
                </a:xfrm>
                <a:grpFill/>
              </p:grpSpPr>
              <p:pic>
                <p:nvPicPr>
                  <p:cNvPr id="27" name="22 Imagen" descr="foto10.jpg"/>
                  <p:cNvPicPr/>
                  <p:nvPr/>
                </p:nvPicPr>
                <p:blipFill>
                  <a:blip r:embed="rId2" cstate="print"/>
                  <a:srcRect t="8333"/>
                  <a:stretch>
                    <a:fillRect/>
                  </a:stretch>
                </p:blipFill>
                <p:spPr>
                  <a:xfrm>
                    <a:off x="3020218" y="15641621"/>
                    <a:ext cx="3124200" cy="2133600"/>
                  </a:xfrm>
                  <a:prstGeom prst="rect">
                    <a:avLst/>
                  </a:prstGeom>
                  <a:grpFill/>
                </p:spPr>
              </p:pic>
              <p:grpSp>
                <p:nvGrpSpPr>
                  <p:cNvPr id="28" name="186 Grupo"/>
                  <p:cNvGrpSpPr/>
                  <p:nvPr/>
                </p:nvGrpSpPr>
                <p:grpSpPr>
                  <a:xfrm>
                    <a:off x="3020218" y="15712786"/>
                    <a:ext cx="5105400" cy="689860"/>
                    <a:chOff x="5375186" y="28329195"/>
                    <a:chExt cx="5007428" cy="678793"/>
                  </a:xfrm>
                  <a:grpFill/>
                </p:grpSpPr>
                <p:sp>
                  <p:nvSpPr>
                    <p:cNvPr id="34" name="33 CuadroTexto"/>
                    <p:cNvSpPr txBox="1"/>
                    <p:nvPr/>
                  </p:nvSpPr>
                  <p:spPr>
                    <a:xfrm>
                      <a:off x="6496250" y="28399218"/>
                      <a:ext cx="747378" cy="254547"/>
                    </a:xfrm>
                    <a:prstGeom prst="rect">
                      <a:avLst/>
                    </a:prstGeom>
                    <a:solidFill>
                      <a:schemeClr val="accent3">
                        <a:lumMod val="40000"/>
                        <a:lumOff val="60000"/>
                      </a:schemeClr>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AR" sz="1200" b="1" dirty="0" smtClean="0">
                          <a:solidFill>
                            <a:schemeClr val="tx1"/>
                          </a:solidFill>
                          <a:cs typeface="Aharoni" pitchFamily="2" charset="-79"/>
                        </a:rPr>
                        <a:t>Air </a:t>
                      </a:r>
                      <a:r>
                        <a:rPr lang="es-AR" sz="1200" b="1" dirty="0" err="1" smtClean="0">
                          <a:solidFill>
                            <a:schemeClr val="tx1"/>
                          </a:solidFill>
                          <a:cs typeface="Aharoni" pitchFamily="2" charset="-79"/>
                        </a:rPr>
                        <a:t>flow</a:t>
                      </a:r>
                      <a:endParaRPr lang="es-AR" sz="1200" b="1" dirty="0">
                        <a:solidFill>
                          <a:schemeClr val="tx1"/>
                        </a:solidFill>
                        <a:cs typeface="Aharoni" pitchFamily="2" charset="-79"/>
                      </a:endParaRPr>
                    </a:p>
                  </p:txBody>
                </p:sp>
                <p:sp>
                  <p:nvSpPr>
                    <p:cNvPr id="35" name="34 CuadroTexto"/>
                    <p:cNvSpPr txBox="1"/>
                    <p:nvPr/>
                  </p:nvSpPr>
                  <p:spPr>
                    <a:xfrm>
                      <a:off x="8738384" y="28484013"/>
                      <a:ext cx="1644230" cy="367679"/>
                    </a:xfrm>
                    <a:prstGeom prst="rect">
                      <a:avLst/>
                    </a:prstGeom>
                    <a:grpFill/>
                  </p:spPr>
                  <p:txBody>
                    <a:bodyPr wrap="square" rtlCol="0">
                      <a:spAutoFit/>
                    </a:bodyPr>
                    <a:lstStyle/>
                    <a:p>
                      <a:r>
                        <a:rPr lang="es-AR" sz="1000" b="1" dirty="0" err="1" smtClean="0">
                          <a:solidFill>
                            <a:schemeClr val="bg1"/>
                          </a:solidFill>
                          <a:latin typeface="+mj-lt"/>
                          <a:cs typeface="Arial" pitchFamily="34" charset="0"/>
                        </a:rPr>
                        <a:t>Lamp</a:t>
                      </a:r>
                      <a:r>
                        <a:rPr lang="es-AR" sz="1000" b="1" dirty="0" smtClean="0">
                          <a:solidFill>
                            <a:schemeClr val="bg1"/>
                          </a:solidFill>
                          <a:latin typeface="+mj-lt"/>
                          <a:cs typeface="Arial" pitchFamily="34" charset="0"/>
                        </a:rPr>
                        <a:t> </a:t>
                      </a:r>
                      <a:r>
                        <a:rPr lang="es-AR" sz="1000" b="1" dirty="0" err="1" smtClean="0">
                          <a:solidFill>
                            <a:schemeClr val="bg1"/>
                          </a:solidFill>
                          <a:latin typeface="+mj-lt"/>
                          <a:cs typeface="Arial" pitchFamily="34" charset="0"/>
                        </a:rPr>
                        <a:t>house</a:t>
                      </a:r>
                      <a:endParaRPr lang="es-AR" sz="1000" b="1" dirty="0" smtClean="0">
                        <a:solidFill>
                          <a:schemeClr val="bg1"/>
                        </a:solidFill>
                        <a:latin typeface="+mj-lt"/>
                        <a:cs typeface="Arial" pitchFamily="34" charset="0"/>
                      </a:endParaRPr>
                    </a:p>
                    <a:p>
                      <a:r>
                        <a:rPr lang="es-AR" sz="1000" b="1" dirty="0" smtClean="0">
                          <a:solidFill>
                            <a:schemeClr val="bg1"/>
                          </a:solidFill>
                          <a:latin typeface="+mj-lt"/>
                          <a:cs typeface="Arial" pitchFamily="34" charset="0"/>
                        </a:rPr>
                        <a:t>(</a:t>
                      </a:r>
                      <a:r>
                        <a:rPr lang="es-AR" sz="1000" b="1" dirty="0" err="1" smtClean="0">
                          <a:solidFill>
                            <a:schemeClr val="bg1"/>
                          </a:solidFill>
                          <a:latin typeface="+mj-lt"/>
                          <a:cs typeface="Arial" pitchFamily="34" charset="0"/>
                        </a:rPr>
                        <a:t>inside</a:t>
                      </a:r>
                      <a:r>
                        <a:rPr lang="es-AR" sz="1000" b="1" dirty="0" smtClean="0">
                          <a:solidFill>
                            <a:schemeClr val="bg1"/>
                          </a:solidFill>
                          <a:latin typeface="+mj-lt"/>
                          <a:cs typeface="Arial" pitchFamily="34" charset="0"/>
                        </a:rPr>
                        <a:t>: </a:t>
                      </a:r>
                      <a:r>
                        <a:rPr lang="es-AR" sz="1000" b="1" dirty="0" err="1" smtClean="0">
                          <a:solidFill>
                            <a:schemeClr val="bg1"/>
                          </a:solidFill>
                          <a:latin typeface="+mj-lt"/>
                          <a:cs typeface="Arial" pitchFamily="34" charset="0"/>
                        </a:rPr>
                        <a:t>Xenon</a:t>
                      </a:r>
                      <a:r>
                        <a:rPr lang="es-AR" sz="1000" b="1" dirty="0" smtClean="0">
                          <a:solidFill>
                            <a:schemeClr val="bg1"/>
                          </a:solidFill>
                          <a:latin typeface="+mj-lt"/>
                          <a:cs typeface="Arial" pitchFamily="34" charset="0"/>
                        </a:rPr>
                        <a:t> Flash </a:t>
                      </a:r>
                      <a:r>
                        <a:rPr lang="es-AR" sz="1000" b="1" dirty="0" err="1" smtClean="0">
                          <a:solidFill>
                            <a:schemeClr val="bg1"/>
                          </a:solidFill>
                          <a:latin typeface="+mj-lt"/>
                          <a:cs typeface="Arial" pitchFamily="34" charset="0"/>
                        </a:rPr>
                        <a:t>lamp</a:t>
                      </a:r>
                      <a:r>
                        <a:rPr lang="es-AR" sz="1000" b="1" dirty="0" smtClean="0">
                          <a:solidFill>
                            <a:schemeClr val="bg1"/>
                          </a:solidFill>
                          <a:latin typeface="+mj-lt"/>
                          <a:cs typeface="Arial" pitchFamily="34" charset="0"/>
                        </a:rPr>
                        <a:t>)</a:t>
                      </a:r>
                      <a:endParaRPr lang="es-AR" sz="1000" b="1" dirty="0">
                        <a:solidFill>
                          <a:schemeClr val="bg1"/>
                        </a:solidFill>
                        <a:latin typeface="+mj-lt"/>
                        <a:cs typeface="Arial" pitchFamily="34" charset="0"/>
                      </a:endParaRPr>
                    </a:p>
                  </p:txBody>
                </p:sp>
                <p:sp>
                  <p:nvSpPr>
                    <p:cNvPr id="36" name="35 CuadroTexto"/>
                    <p:cNvSpPr txBox="1"/>
                    <p:nvPr/>
                  </p:nvSpPr>
                  <p:spPr>
                    <a:xfrm>
                      <a:off x="5449923" y="28329195"/>
                      <a:ext cx="822117" cy="678793"/>
                    </a:xfrm>
                    <a:prstGeom prst="rect">
                      <a:avLst/>
                    </a:prstGeom>
                    <a:grpFill/>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s-AR" sz="1050" b="1" dirty="0" smtClean="0"/>
                        <a:t>Apple </a:t>
                      </a:r>
                      <a:r>
                        <a:rPr lang="es-AR" sz="1050" b="1" dirty="0" err="1" smtClean="0"/>
                        <a:t>juice</a:t>
                      </a:r>
                      <a:r>
                        <a:rPr lang="es-AR" sz="1050" b="1" dirty="0" smtClean="0"/>
                        <a:t>  (245 </a:t>
                      </a:r>
                      <a:r>
                        <a:rPr lang="es-AR" sz="1050" b="1" dirty="0" err="1" smtClean="0"/>
                        <a:t>mL</a:t>
                      </a:r>
                      <a:r>
                        <a:rPr lang="es-AR" sz="1050" b="1" dirty="0" smtClean="0"/>
                        <a:t>) + 5 </a:t>
                      </a:r>
                      <a:r>
                        <a:rPr lang="es-AR" sz="1050" b="1" dirty="0" err="1" smtClean="0"/>
                        <a:t>mL</a:t>
                      </a:r>
                      <a:r>
                        <a:rPr lang="es-AR" sz="1050" b="1" dirty="0" smtClean="0"/>
                        <a:t> </a:t>
                      </a:r>
                      <a:r>
                        <a:rPr lang="es-AR" sz="1050" b="1" dirty="0" err="1" smtClean="0"/>
                        <a:t>inoculum</a:t>
                      </a:r>
                      <a:endParaRPr lang="es-AR" sz="1050" b="1" dirty="0" smtClean="0"/>
                    </a:p>
                  </p:txBody>
                </p:sp>
                <p:sp>
                  <p:nvSpPr>
                    <p:cNvPr id="37" name="36 CuadroTexto"/>
                    <p:cNvSpPr txBox="1"/>
                    <p:nvPr/>
                  </p:nvSpPr>
                  <p:spPr>
                    <a:xfrm>
                      <a:off x="5375186" y="28329195"/>
                      <a:ext cx="822117" cy="678793"/>
                    </a:xfrm>
                    <a:prstGeom prst="rect">
                      <a:avLst/>
                    </a:prstGeom>
                    <a:grpFill/>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s-AR" sz="1050" b="1" dirty="0" smtClean="0"/>
                        <a:t>Apple </a:t>
                      </a:r>
                      <a:r>
                        <a:rPr lang="es-AR" sz="1050" b="1" dirty="0" err="1" smtClean="0"/>
                        <a:t>juice</a:t>
                      </a:r>
                      <a:r>
                        <a:rPr lang="es-AR" sz="1050" b="1" dirty="0" smtClean="0"/>
                        <a:t>  (245 </a:t>
                      </a:r>
                      <a:r>
                        <a:rPr lang="es-AR" sz="1050" b="1" dirty="0" err="1" smtClean="0"/>
                        <a:t>mL</a:t>
                      </a:r>
                      <a:r>
                        <a:rPr lang="es-AR" sz="1050" b="1" dirty="0" smtClean="0"/>
                        <a:t>) + 5 </a:t>
                      </a:r>
                      <a:r>
                        <a:rPr lang="es-AR" sz="1050" b="1" dirty="0" err="1" smtClean="0"/>
                        <a:t>mL</a:t>
                      </a:r>
                      <a:r>
                        <a:rPr lang="es-AR" sz="1050" b="1" dirty="0" smtClean="0"/>
                        <a:t> </a:t>
                      </a:r>
                      <a:r>
                        <a:rPr lang="es-AR" sz="1050" b="1" dirty="0" err="1" smtClean="0"/>
                        <a:t>inoculum</a:t>
                      </a:r>
                      <a:endParaRPr lang="es-AR" sz="1050" b="1" dirty="0" smtClean="0"/>
                    </a:p>
                  </p:txBody>
                </p:sp>
              </p:grpSp>
              <p:pic>
                <p:nvPicPr>
                  <p:cNvPr id="29" name="20 Imagen" descr="foto9.jpg"/>
                  <p:cNvPicPr/>
                  <p:nvPr/>
                </p:nvPicPr>
                <p:blipFill>
                  <a:blip r:embed="rId3" cstate="print"/>
                  <a:srcRect l="28169" t="5957"/>
                  <a:stretch>
                    <a:fillRect/>
                  </a:stretch>
                </p:blipFill>
                <p:spPr>
                  <a:xfrm>
                    <a:off x="6144419" y="15641621"/>
                    <a:ext cx="2209800" cy="2133600"/>
                  </a:xfrm>
                  <a:prstGeom prst="rect">
                    <a:avLst/>
                  </a:prstGeom>
                  <a:grpFill/>
                </p:spPr>
              </p:pic>
              <p:sp>
                <p:nvSpPr>
                  <p:cNvPr id="30" name="29 Rectángulo"/>
                  <p:cNvSpPr/>
                  <p:nvPr/>
                </p:nvSpPr>
                <p:spPr>
                  <a:xfrm>
                    <a:off x="2944018" y="17241821"/>
                    <a:ext cx="1295400" cy="373674"/>
                  </a:xfrm>
                  <a:prstGeom prst="rect">
                    <a:avLst/>
                  </a:prstGeom>
                  <a:noFill/>
                  <a:ln>
                    <a:noFill/>
                  </a:ln>
                </p:spPr>
                <p:txBody>
                  <a:bodyPr wrap="square">
                    <a:spAutoFit/>
                  </a:bodyPr>
                  <a:lstStyle/>
                  <a:p>
                    <a:r>
                      <a:rPr lang="en-US" sz="1000" b="1" dirty="0" smtClean="0">
                        <a:solidFill>
                          <a:schemeClr val="bg1"/>
                        </a:solidFill>
                        <a:effectLst>
                          <a:outerShdw blurRad="38100" dist="38100" dir="2700000" algn="tl">
                            <a:srgbClr val="000000">
                              <a:alpha val="43137"/>
                            </a:srgbClr>
                          </a:outerShdw>
                        </a:effectLst>
                      </a:rPr>
                      <a:t>RC-747 power/control module</a:t>
                    </a:r>
                    <a:endParaRPr lang="es-AR" sz="1000" b="1" dirty="0">
                      <a:solidFill>
                        <a:schemeClr val="bg1"/>
                      </a:solidFill>
                      <a:effectLst>
                        <a:outerShdw blurRad="38100" dist="38100" dir="2700000" algn="tl">
                          <a:srgbClr val="000000">
                            <a:alpha val="43137"/>
                          </a:srgbClr>
                        </a:outerShdw>
                      </a:effectLst>
                    </a:endParaRPr>
                  </a:p>
                </p:txBody>
              </p:sp>
              <p:pic>
                <p:nvPicPr>
                  <p:cNvPr id="31" name="20 Imagen" descr="foto9.jpg"/>
                  <p:cNvPicPr/>
                  <p:nvPr/>
                </p:nvPicPr>
                <p:blipFill>
                  <a:blip r:embed="rId3" cstate="print"/>
                  <a:srcRect l="28169" t="5957"/>
                  <a:stretch>
                    <a:fillRect/>
                  </a:stretch>
                </p:blipFill>
                <p:spPr>
                  <a:xfrm>
                    <a:off x="6252528" y="15641621"/>
                    <a:ext cx="2209800" cy="2133600"/>
                  </a:xfrm>
                  <a:prstGeom prst="rect">
                    <a:avLst/>
                  </a:prstGeom>
                  <a:grpFill/>
                </p:spPr>
              </p:pic>
              <p:pic>
                <p:nvPicPr>
                  <p:cNvPr id="32" name="22 Imagen" descr="foto10.jpg"/>
                  <p:cNvPicPr/>
                  <p:nvPr/>
                </p:nvPicPr>
                <p:blipFill>
                  <a:blip r:embed="rId2" cstate="print"/>
                  <a:srcRect t="8333"/>
                  <a:stretch>
                    <a:fillRect/>
                  </a:stretch>
                </p:blipFill>
                <p:spPr>
                  <a:xfrm>
                    <a:off x="2944018" y="15641621"/>
                    <a:ext cx="3124200" cy="2133600"/>
                  </a:xfrm>
                  <a:prstGeom prst="rect">
                    <a:avLst/>
                  </a:prstGeom>
                  <a:grpFill/>
                </p:spPr>
              </p:pic>
              <p:pic>
                <p:nvPicPr>
                  <p:cNvPr id="33" name="20 Imagen" descr="foto9.jpg"/>
                  <p:cNvPicPr/>
                  <p:nvPr/>
                </p:nvPicPr>
                <p:blipFill>
                  <a:blip r:embed="rId3" cstate="print"/>
                  <a:srcRect l="28169" t="5957"/>
                  <a:stretch>
                    <a:fillRect/>
                  </a:stretch>
                </p:blipFill>
                <p:spPr>
                  <a:xfrm>
                    <a:off x="6176328" y="15641621"/>
                    <a:ext cx="2209800" cy="2133600"/>
                  </a:xfrm>
                  <a:prstGeom prst="rect">
                    <a:avLst/>
                  </a:prstGeom>
                  <a:grpFill/>
                </p:spPr>
              </p:pic>
            </p:grpSp>
            <p:sp>
              <p:nvSpPr>
                <p:cNvPr id="19" name="18 CuadroTexto"/>
                <p:cNvSpPr txBox="1"/>
                <p:nvPr/>
              </p:nvSpPr>
              <p:spPr>
                <a:xfrm>
                  <a:off x="5534818" y="12597606"/>
                  <a:ext cx="1371601" cy="661115"/>
                </a:xfrm>
                <a:prstGeom prst="rect">
                  <a:avLst/>
                </a:prstGeom>
                <a:grp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AR" sz="1000" b="1" dirty="0" err="1" smtClean="0">
                      <a:solidFill>
                        <a:schemeClr val="tx1"/>
                      </a:solidFill>
                      <a:latin typeface="+mj-lt"/>
                      <a:cs typeface="Arial" pitchFamily="34" charset="0"/>
                    </a:rPr>
                    <a:t>Two</a:t>
                  </a:r>
                  <a:r>
                    <a:rPr lang="es-AR" sz="1000" b="1" dirty="0" smtClean="0">
                      <a:solidFill>
                        <a:schemeClr val="tx1"/>
                      </a:solidFill>
                      <a:latin typeface="+mj-lt"/>
                      <a:cs typeface="Arial" pitchFamily="34" charset="0"/>
                    </a:rPr>
                    <a:t> </a:t>
                  </a:r>
                  <a:r>
                    <a:rPr lang="es-AR" sz="1000" b="1" dirty="0" err="1" smtClean="0">
                      <a:solidFill>
                        <a:schemeClr val="tx1"/>
                      </a:solidFill>
                      <a:latin typeface="+mj-lt"/>
                      <a:cs typeface="Arial" pitchFamily="34" charset="0"/>
                    </a:rPr>
                    <a:t>quartz</a:t>
                  </a:r>
                  <a:r>
                    <a:rPr lang="es-AR" sz="1000" b="1" dirty="0" smtClean="0">
                      <a:solidFill>
                        <a:schemeClr val="tx1"/>
                      </a:solidFill>
                      <a:latin typeface="+mj-lt"/>
                      <a:cs typeface="Arial" pitchFamily="34" charset="0"/>
                    </a:rPr>
                    <a:t> </a:t>
                  </a:r>
                  <a:r>
                    <a:rPr lang="es-AR" sz="1000" b="1" dirty="0" err="1" smtClean="0">
                      <a:solidFill>
                        <a:schemeClr val="tx1"/>
                      </a:solidFill>
                      <a:latin typeface="+mj-lt"/>
                      <a:cs typeface="Arial" pitchFamily="34" charset="0"/>
                    </a:rPr>
                    <a:t>tubes</a:t>
                  </a:r>
                  <a:r>
                    <a:rPr lang="es-AR" sz="1000" b="1" dirty="0" smtClean="0">
                      <a:solidFill>
                        <a:schemeClr val="tx1"/>
                      </a:solidFill>
                      <a:latin typeface="+mj-lt"/>
                      <a:cs typeface="Arial" pitchFamily="34" charset="0"/>
                    </a:rPr>
                    <a:t> (</a:t>
                  </a:r>
                  <a:r>
                    <a:rPr lang="es-AR" sz="1000" b="1" dirty="0" err="1" smtClean="0">
                      <a:solidFill>
                        <a:schemeClr val="tx1"/>
                      </a:solidFill>
                      <a:latin typeface="+mj-lt"/>
                      <a:cs typeface="Arial" pitchFamily="34" charset="0"/>
                    </a:rPr>
                    <a:t>i.d.</a:t>
                  </a:r>
                  <a:r>
                    <a:rPr lang="es-AR" sz="1000" b="1" dirty="0" smtClean="0">
                      <a:solidFill>
                        <a:schemeClr val="tx1"/>
                      </a:solidFill>
                      <a:latin typeface="+mj-lt"/>
                      <a:cs typeface="Arial" pitchFamily="34" charset="0"/>
                    </a:rPr>
                    <a:t> 1 mm; 0.2 m </a:t>
                  </a:r>
                  <a:r>
                    <a:rPr lang="es-AR" sz="1000" b="1" dirty="0" err="1" smtClean="0">
                      <a:solidFill>
                        <a:schemeClr val="tx1"/>
                      </a:solidFill>
                      <a:latin typeface="+mj-lt"/>
                      <a:cs typeface="Arial" pitchFamily="34" charset="0"/>
                    </a:rPr>
                    <a:t>length</a:t>
                  </a:r>
                  <a:r>
                    <a:rPr lang="es-AR" sz="1000" b="1" dirty="0" smtClean="0">
                      <a:solidFill>
                        <a:schemeClr val="tx1"/>
                      </a:solidFill>
                      <a:latin typeface="+mj-lt"/>
                      <a:cs typeface="Arial" pitchFamily="34" charset="0"/>
                    </a:rPr>
                    <a:t>; 0.1 m </a:t>
                  </a:r>
                  <a:r>
                    <a:rPr lang="es-AR" sz="1000" b="1" dirty="0" err="1" smtClean="0">
                      <a:solidFill>
                        <a:schemeClr val="tx1"/>
                      </a:solidFill>
                      <a:latin typeface="+mj-lt"/>
                      <a:cs typeface="Arial" pitchFamily="34" charset="0"/>
                    </a:rPr>
                    <a:t>distance</a:t>
                  </a:r>
                  <a:r>
                    <a:rPr lang="es-AR" sz="1000" b="1" dirty="0" smtClean="0">
                      <a:solidFill>
                        <a:schemeClr val="tx1"/>
                      </a:solidFill>
                      <a:latin typeface="+mj-lt"/>
                      <a:cs typeface="Arial" pitchFamily="34" charset="0"/>
                    </a:rPr>
                    <a:t> </a:t>
                  </a:r>
                  <a:r>
                    <a:rPr lang="es-AR" sz="1000" b="1" dirty="0" err="1" smtClean="0">
                      <a:solidFill>
                        <a:schemeClr val="tx1"/>
                      </a:solidFill>
                      <a:latin typeface="+mj-lt"/>
                      <a:cs typeface="Arial" pitchFamily="34" charset="0"/>
                    </a:rPr>
                    <a:t>from</a:t>
                  </a:r>
                  <a:r>
                    <a:rPr lang="es-AR" sz="1000" b="1" dirty="0" smtClean="0">
                      <a:solidFill>
                        <a:schemeClr val="tx1"/>
                      </a:solidFill>
                      <a:latin typeface="+mj-lt"/>
                      <a:cs typeface="Arial" pitchFamily="34" charset="0"/>
                    </a:rPr>
                    <a:t> </a:t>
                  </a:r>
                  <a:r>
                    <a:rPr lang="es-AR" sz="1000" b="1" dirty="0" err="1" smtClean="0">
                      <a:solidFill>
                        <a:schemeClr val="tx1"/>
                      </a:solidFill>
                      <a:latin typeface="+mj-lt"/>
                      <a:cs typeface="Arial" pitchFamily="34" charset="0"/>
                    </a:rPr>
                    <a:t>the</a:t>
                  </a:r>
                  <a:r>
                    <a:rPr lang="es-AR" sz="1000" b="1" dirty="0" smtClean="0">
                      <a:solidFill>
                        <a:schemeClr val="tx1"/>
                      </a:solidFill>
                      <a:latin typeface="+mj-lt"/>
                      <a:cs typeface="Arial" pitchFamily="34" charset="0"/>
                    </a:rPr>
                    <a:t> </a:t>
                  </a:r>
                  <a:r>
                    <a:rPr lang="es-AR" sz="1000" b="1" dirty="0" err="1" smtClean="0">
                      <a:solidFill>
                        <a:schemeClr val="tx1"/>
                      </a:solidFill>
                      <a:latin typeface="+mj-lt"/>
                      <a:cs typeface="Arial" pitchFamily="34" charset="0"/>
                    </a:rPr>
                    <a:t>lamp</a:t>
                  </a:r>
                  <a:r>
                    <a:rPr lang="es-AR" sz="1000" b="1" dirty="0" smtClean="0">
                      <a:solidFill>
                        <a:schemeClr val="tx1"/>
                      </a:solidFill>
                      <a:latin typeface="+mj-lt"/>
                      <a:cs typeface="Arial" pitchFamily="34" charset="0"/>
                    </a:rPr>
                    <a:t>)</a:t>
                  </a:r>
                  <a:endParaRPr lang="es-AR" sz="1000" b="1" dirty="0">
                    <a:solidFill>
                      <a:schemeClr val="tx1"/>
                    </a:solidFill>
                    <a:latin typeface="+mj-lt"/>
                    <a:cs typeface="Arial" pitchFamily="34" charset="0"/>
                  </a:endParaRPr>
                </a:p>
              </p:txBody>
            </p:sp>
            <p:sp>
              <p:nvSpPr>
                <p:cNvPr id="20" name="19 CuadroTexto"/>
                <p:cNvSpPr txBox="1"/>
                <p:nvPr/>
              </p:nvSpPr>
              <p:spPr>
                <a:xfrm>
                  <a:off x="7647859" y="13522756"/>
                  <a:ext cx="706359" cy="804835"/>
                </a:xfrm>
                <a:prstGeom prst="rect">
                  <a:avLst/>
                </a:prstGeom>
                <a:grpFill/>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s-AR" sz="1000" b="1" dirty="0" err="1" smtClean="0"/>
                    <a:t>Hollow</a:t>
                  </a:r>
                  <a:r>
                    <a:rPr lang="es-AR" sz="1000" b="1" dirty="0" smtClean="0"/>
                    <a:t> metal </a:t>
                  </a:r>
                  <a:r>
                    <a:rPr lang="es-AR" sz="1000" b="1" dirty="0" err="1" smtClean="0"/>
                    <a:t>enclouser</a:t>
                  </a:r>
                  <a:r>
                    <a:rPr lang="es-AR" sz="1000" b="1" dirty="0" smtClean="0"/>
                    <a:t> </a:t>
                  </a:r>
                  <a:r>
                    <a:rPr lang="es-AR" sz="1000" b="1" dirty="0" err="1" smtClean="0"/>
                    <a:t>with</a:t>
                  </a:r>
                  <a:r>
                    <a:rPr lang="es-AR" sz="1000" b="1" dirty="0" smtClean="0"/>
                    <a:t> </a:t>
                  </a:r>
                  <a:r>
                    <a:rPr lang="es-AR" sz="1000" b="1" dirty="0" err="1" smtClean="0"/>
                    <a:t>coolant</a:t>
                  </a:r>
                  <a:endParaRPr lang="es-AR" sz="1000" b="1" dirty="0"/>
                </a:p>
              </p:txBody>
            </p:sp>
            <p:sp>
              <p:nvSpPr>
                <p:cNvPr id="21" name="20 CuadroTexto"/>
                <p:cNvSpPr txBox="1"/>
                <p:nvPr/>
              </p:nvSpPr>
              <p:spPr>
                <a:xfrm>
                  <a:off x="6449218" y="14305574"/>
                  <a:ext cx="914401" cy="402418"/>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s-AR" sz="1100" b="1" dirty="0" err="1" smtClean="0">
                      <a:solidFill>
                        <a:schemeClr val="bg1"/>
                      </a:solidFill>
                    </a:rPr>
                    <a:t>Coolant</a:t>
                  </a:r>
                  <a:r>
                    <a:rPr lang="es-AR" sz="1100" b="1" dirty="0" smtClean="0">
                      <a:solidFill>
                        <a:schemeClr val="bg1"/>
                      </a:solidFill>
                    </a:rPr>
                    <a:t> </a:t>
                  </a:r>
                  <a:r>
                    <a:rPr lang="es-AR" sz="1100" b="1" dirty="0" err="1" smtClean="0">
                      <a:solidFill>
                        <a:schemeClr val="bg1"/>
                      </a:solidFill>
                    </a:rPr>
                    <a:t>reservoir</a:t>
                  </a:r>
                  <a:endParaRPr lang="es-AR" sz="1100" b="1" dirty="0">
                    <a:solidFill>
                      <a:schemeClr val="bg1"/>
                    </a:solidFill>
                  </a:endParaRPr>
                </a:p>
              </p:txBody>
            </p:sp>
            <p:sp>
              <p:nvSpPr>
                <p:cNvPr id="22" name="21 CuadroTexto"/>
                <p:cNvSpPr txBox="1"/>
                <p:nvPr/>
              </p:nvSpPr>
              <p:spPr>
                <a:xfrm>
                  <a:off x="5642927" y="12597606"/>
                  <a:ext cx="1371601" cy="661115"/>
                </a:xfrm>
                <a:prstGeom prst="rect">
                  <a:avLst/>
                </a:prstGeom>
                <a:grp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AR" sz="1000" b="1" dirty="0" err="1" smtClean="0">
                      <a:solidFill>
                        <a:schemeClr val="tx1"/>
                      </a:solidFill>
                      <a:latin typeface="+mj-lt"/>
                      <a:cs typeface="Arial" pitchFamily="34" charset="0"/>
                    </a:rPr>
                    <a:t>Two</a:t>
                  </a:r>
                  <a:r>
                    <a:rPr lang="es-AR" sz="1000" b="1" dirty="0" smtClean="0">
                      <a:solidFill>
                        <a:schemeClr val="tx1"/>
                      </a:solidFill>
                      <a:latin typeface="+mj-lt"/>
                      <a:cs typeface="Arial" pitchFamily="34" charset="0"/>
                    </a:rPr>
                    <a:t> </a:t>
                  </a:r>
                  <a:r>
                    <a:rPr lang="es-AR" sz="1000" b="1" dirty="0" err="1" smtClean="0">
                      <a:solidFill>
                        <a:schemeClr val="tx1"/>
                      </a:solidFill>
                      <a:latin typeface="+mj-lt"/>
                      <a:cs typeface="Arial" pitchFamily="34" charset="0"/>
                    </a:rPr>
                    <a:t>quartz</a:t>
                  </a:r>
                  <a:r>
                    <a:rPr lang="es-AR" sz="1000" b="1" dirty="0" smtClean="0">
                      <a:solidFill>
                        <a:schemeClr val="tx1"/>
                      </a:solidFill>
                      <a:latin typeface="+mj-lt"/>
                      <a:cs typeface="Arial" pitchFamily="34" charset="0"/>
                    </a:rPr>
                    <a:t> </a:t>
                  </a:r>
                  <a:r>
                    <a:rPr lang="es-AR" sz="1000" b="1" dirty="0" err="1" smtClean="0">
                      <a:solidFill>
                        <a:schemeClr val="tx1"/>
                      </a:solidFill>
                      <a:latin typeface="+mj-lt"/>
                      <a:cs typeface="Arial" pitchFamily="34" charset="0"/>
                    </a:rPr>
                    <a:t>tubes</a:t>
                  </a:r>
                  <a:r>
                    <a:rPr lang="es-AR" sz="1000" b="1" dirty="0" smtClean="0">
                      <a:solidFill>
                        <a:schemeClr val="tx1"/>
                      </a:solidFill>
                      <a:latin typeface="+mj-lt"/>
                      <a:cs typeface="Arial" pitchFamily="34" charset="0"/>
                    </a:rPr>
                    <a:t> (</a:t>
                  </a:r>
                  <a:r>
                    <a:rPr lang="es-AR" sz="1000" b="1" dirty="0" err="1" smtClean="0">
                      <a:solidFill>
                        <a:schemeClr val="tx1"/>
                      </a:solidFill>
                      <a:latin typeface="+mj-lt"/>
                      <a:cs typeface="Arial" pitchFamily="34" charset="0"/>
                    </a:rPr>
                    <a:t>i.d.</a:t>
                  </a:r>
                  <a:r>
                    <a:rPr lang="es-AR" sz="1000" b="1" dirty="0" smtClean="0">
                      <a:solidFill>
                        <a:schemeClr val="tx1"/>
                      </a:solidFill>
                      <a:latin typeface="+mj-lt"/>
                      <a:cs typeface="Arial" pitchFamily="34" charset="0"/>
                    </a:rPr>
                    <a:t> 1 mm; 0.2 m </a:t>
                  </a:r>
                  <a:r>
                    <a:rPr lang="es-AR" sz="1000" b="1" dirty="0" err="1" smtClean="0">
                      <a:solidFill>
                        <a:schemeClr val="tx1"/>
                      </a:solidFill>
                      <a:latin typeface="+mj-lt"/>
                      <a:cs typeface="Arial" pitchFamily="34" charset="0"/>
                    </a:rPr>
                    <a:t>length</a:t>
                  </a:r>
                  <a:r>
                    <a:rPr lang="es-AR" sz="1000" b="1" dirty="0" smtClean="0">
                      <a:solidFill>
                        <a:schemeClr val="tx1"/>
                      </a:solidFill>
                      <a:latin typeface="+mj-lt"/>
                      <a:cs typeface="Arial" pitchFamily="34" charset="0"/>
                    </a:rPr>
                    <a:t>; 0.1 m </a:t>
                  </a:r>
                  <a:r>
                    <a:rPr lang="es-AR" sz="1000" b="1" dirty="0" err="1" smtClean="0">
                      <a:solidFill>
                        <a:schemeClr val="tx1"/>
                      </a:solidFill>
                      <a:latin typeface="+mj-lt"/>
                      <a:cs typeface="Arial" pitchFamily="34" charset="0"/>
                    </a:rPr>
                    <a:t>distance</a:t>
                  </a:r>
                  <a:r>
                    <a:rPr lang="es-AR" sz="1000" b="1" dirty="0" smtClean="0">
                      <a:solidFill>
                        <a:schemeClr val="tx1"/>
                      </a:solidFill>
                      <a:latin typeface="+mj-lt"/>
                      <a:cs typeface="Arial" pitchFamily="34" charset="0"/>
                    </a:rPr>
                    <a:t> </a:t>
                  </a:r>
                  <a:r>
                    <a:rPr lang="es-AR" sz="1000" b="1" dirty="0" err="1" smtClean="0">
                      <a:solidFill>
                        <a:schemeClr val="tx1"/>
                      </a:solidFill>
                      <a:latin typeface="+mj-lt"/>
                      <a:cs typeface="Arial" pitchFamily="34" charset="0"/>
                    </a:rPr>
                    <a:t>from</a:t>
                  </a:r>
                  <a:r>
                    <a:rPr lang="es-AR" sz="1000" b="1" dirty="0" smtClean="0">
                      <a:solidFill>
                        <a:schemeClr val="tx1"/>
                      </a:solidFill>
                      <a:latin typeface="+mj-lt"/>
                      <a:cs typeface="Arial" pitchFamily="34" charset="0"/>
                    </a:rPr>
                    <a:t> </a:t>
                  </a:r>
                  <a:r>
                    <a:rPr lang="es-AR" sz="1000" b="1" dirty="0" err="1" smtClean="0">
                      <a:solidFill>
                        <a:schemeClr val="tx1"/>
                      </a:solidFill>
                      <a:latin typeface="+mj-lt"/>
                      <a:cs typeface="Arial" pitchFamily="34" charset="0"/>
                    </a:rPr>
                    <a:t>the</a:t>
                  </a:r>
                  <a:r>
                    <a:rPr lang="es-AR" sz="1000" b="1" dirty="0" smtClean="0">
                      <a:solidFill>
                        <a:schemeClr val="tx1"/>
                      </a:solidFill>
                      <a:latin typeface="+mj-lt"/>
                      <a:cs typeface="Arial" pitchFamily="34" charset="0"/>
                    </a:rPr>
                    <a:t> </a:t>
                  </a:r>
                  <a:r>
                    <a:rPr lang="es-AR" sz="1000" b="1" dirty="0" err="1" smtClean="0">
                      <a:solidFill>
                        <a:schemeClr val="tx1"/>
                      </a:solidFill>
                      <a:latin typeface="+mj-lt"/>
                      <a:cs typeface="Arial" pitchFamily="34" charset="0"/>
                    </a:rPr>
                    <a:t>lamp</a:t>
                  </a:r>
                  <a:r>
                    <a:rPr lang="es-AR" sz="1000" b="1" dirty="0" smtClean="0">
                      <a:solidFill>
                        <a:schemeClr val="tx1"/>
                      </a:solidFill>
                      <a:latin typeface="+mj-lt"/>
                      <a:cs typeface="Arial" pitchFamily="34" charset="0"/>
                    </a:rPr>
                    <a:t>)</a:t>
                  </a:r>
                  <a:endParaRPr lang="es-AR" sz="1000" b="1" dirty="0">
                    <a:solidFill>
                      <a:schemeClr val="tx1"/>
                    </a:solidFill>
                    <a:latin typeface="+mj-lt"/>
                    <a:cs typeface="Arial" pitchFamily="34" charset="0"/>
                  </a:endParaRPr>
                </a:p>
              </p:txBody>
            </p:sp>
            <p:sp>
              <p:nvSpPr>
                <p:cNvPr id="23" name="22 CuadroTexto"/>
                <p:cNvSpPr txBox="1"/>
                <p:nvPr/>
              </p:nvSpPr>
              <p:spPr>
                <a:xfrm>
                  <a:off x="7755968" y="13522756"/>
                  <a:ext cx="706359" cy="804835"/>
                </a:xfrm>
                <a:prstGeom prst="rect">
                  <a:avLst/>
                </a:prstGeom>
                <a:grpFill/>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s-AR" sz="1000" b="1" dirty="0" err="1" smtClean="0"/>
                    <a:t>Hollow</a:t>
                  </a:r>
                  <a:r>
                    <a:rPr lang="es-AR" sz="1000" b="1" dirty="0" smtClean="0"/>
                    <a:t> metal </a:t>
                  </a:r>
                  <a:r>
                    <a:rPr lang="es-AR" sz="1000" b="1" dirty="0" err="1" smtClean="0"/>
                    <a:t>enclouser</a:t>
                  </a:r>
                  <a:r>
                    <a:rPr lang="es-AR" sz="1000" b="1" dirty="0" smtClean="0"/>
                    <a:t> </a:t>
                  </a:r>
                  <a:r>
                    <a:rPr lang="es-AR" sz="1000" b="1" dirty="0" err="1" smtClean="0"/>
                    <a:t>with</a:t>
                  </a:r>
                  <a:r>
                    <a:rPr lang="es-AR" sz="1000" b="1" dirty="0" smtClean="0"/>
                    <a:t> </a:t>
                  </a:r>
                  <a:r>
                    <a:rPr lang="es-AR" sz="1000" b="1" dirty="0" err="1" smtClean="0"/>
                    <a:t>coolant</a:t>
                  </a:r>
                  <a:endParaRPr lang="es-AR" sz="1000" b="1" dirty="0"/>
                </a:p>
              </p:txBody>
            </p:sp>
            <p:sp>
              <p:nvSpPr>
                <p:cNvPr id="25" name="24 CuadroTexto"/>
                <p:cNvSpPr txBox="1"/>
                <p:nvPr/>
              </p:nvSpPr>
              <p:spPr>
                <a:xfrm>
                  <a:off x="5566728" y="12597606"/>
                  <a:ext cx="1371601" cy="661115"/>
                </a:xfrm>
                <a:prstGeom prst="rect">
                  <a:avLst/>
                </a:prstGeom>
                <a:grp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AR" sz="1000" b="1" dirty="0" err="1" smtClean="0">
                      <a:solidFill>
                        <a:schemeClr val="tx1"/>
                      </a:solidFill>
                      <a:latin typeface="+mj-lt"/>
                      <a:cs typeface="Arial" pitchFamily="34" charset="0"/>
                    </a:rPr>
                    <a:t>Two</a:t>
                  </a:r>
                  <a:r>
                    <a:rPr lang="es-AR" sz="1000" b="1" dirty="0" smtClean="0">
                      <a:solidFill>
                        <a:schemeClr val="tx1"/>
                      </a:solidFill>
                      <a:latin typeface="+mj-lt"/>
                      <a:cs typeface="Arial" pitchFamily="34" charset="0"/>
                    </a:rPr>
                    <a:t> </a:t>
                  </a:r>
                  <a:r>
                    <a:rPr lang="es-AR" sz="1000" b="1" dirty="0" err="1" smtClean="0">
                      <a:solidFill>
                        <a:schemeClr val="tx1"/>
                      </a:solidFill>
                      <a:latin typeface="+mj-lt"/>
                      <a:cs typeface="Arial" pitchFamily="34" charset="0"/>
                    </a:rPr>
                    <a:t>quartz</a:t>
                  </a:r>
                  <a:r>
                    <a:rPr lang="es-AR" sz="1000" b="1" dirty="0" smtClean="0">
                      <a:solidFill>
                        <a:schemeClr val="tx1"/>
                      </a:solidFill>
                      <a:latin typeface="+mj-lt"/>
                      <a:cs typeface="Arial" pitchFamily="34" charset="0"/>
                    </a:rPr>
                    <a:t> </a:t>
                  </a:r>
                  <a:r>
                    <a:rPr lang="es-AR" sz="1000" b="1" dirty="0" err="1" smtClean="0">
                      <a:solidFill>
                        <a:schemeClr val="tx1"/>
                      </a:solidFill>
                      <a:latin typeface="+mj-lt"/>
                      <a:cs typeface="Arial" pitchFamily="34" charset="0"/>
                    </a:rPr>
                    <a:t>tubes</a:t>
                  </a:r>
                  <a:r>
                    <a:rPr lang="es-AR" sz="1000" b="1" dirty="0" smtClean="0">
                      <a:solidFill>
                        <a:schemeClr val="tx1"/>
                      </a:solidFill>
                      <a:latin typeface="+mj-lt"/>
                      <a:cs typeface="Arial" pitchFamily="34" charset="0"/>
                    </a:rPr>
                    <a:t> (</a:t>
                  </a:r>
                  <a:r>
                    <a:rPr lang="es-AR" sz="1000" b="1" dirty="0" err="1" smtClean="0">
                      <a:solidFill>
                        <a:schemeClr val="tx1"/>
                      </a:solidFill>
                      <a:latin typeface="+mj-lt"/>
                      <a:cs typeface="Arial" pitchFamily="34" charset="0"/>
                    </a:rPr>
                    <a:t>i.d.</a:t>
                  </a:r>
                  <a:r>
                    <a:rPr lang="es-AR" sz="1000" b="1" dirty="0" smtClean="0">
                      <a:solidFill>
                        <a:schemeClr val="tx1"/>
                      </a:solidFill>
                      <a:latin typeface="+mj-lt"/>
                      <a:cs typeface="Arial" pitchFamily="34" charset="0"/>
                    </a:rPr>
                    <a:t> 1 mm; 0.2 m </a:t>
                  </a:r>
                  <a:r>
                    <a:rPr lang="es-AR" sz="1000" b="1" dirty="0" err="1" smtClean="0">
                      <a:solidFill>
                        <a:schemeClr val="tx1"/>
                      </a:solidFill>
                      <a:latin typeface="+mj-lt"/>
                      <a:cs typeface="Arial" pitchFamily="34" charset="0"/>
                    </a:rPr>
                    <a:t>length</a:t>
                  </a:r>
                  <a:r>
                    <a:rPr lang="es-AR" sz="1000" b="1" dirty="0" smtClean="0">
                      <a:solidFill>
                        <a:schemeClr val="tx1"/>
                      </a:solidFill>
                      <a:latin typeface="+mj-lt"/>
                      <a:cs typeface="Arial" pitchFamily="34" charset="0"/>
                    </a:rPr>
                    <a:t>; 0.1 m </a:t>
                  </a:r>
                  <a:r>
                    <a:rPr lang="es-AR" sz="1000" b="1" dirty="0" err="1" smtClean="0">
                      <a:solidFill>
                        <a:schemeClr val="tx1"/>
                      </a:solidFill>
                      <a:latin typeface="+mj-lt"/>
                      <a:cs typeface="Arial" pitchFamily="34" charset="0"/>
                    </a:rPr>
                    <a:t>distance</a:t>
                  </a:r>
                  <a:r>
                    <a:rPr lang="es-AR" sz="1000" b="1" dirty="0" smtClean="0">
                      <a:solidFill>
                        <a:schemeClr val="tx1"/>
                      </a:solidFill>
                      <a:latin typeface="+mj-lt"/>
                      <a:cs typeface="Arial" pitchFamily="34" charset="0"/>
                    </a:rPr>
                    <a:t> </a:t>
                  </a:r>
                  <a:r>
                    <a:rPr lang="es-AR" sz="1000" b="1" dirty="0" err="1" smtClean="0">
                      <a:solidFill>
                        <a:schemeClr val="tx1"/>
                      </a:solidFill>
                      <a:latin typeface="+mj-lt"/>
                      <a:cs typeface="Arial" pitchFamily="34" charset="0"/>
                    </a:rPr>
                    <a:t>from</a:t>
                  </a:r>
                  <a:r>
                    <a:rPr lang="es-AR" sz="1000" b="1" dirty="0" smtClean="0">
                      <a:solidFill>
                        <a:schemeClr val="tx1"/>
                      </a:solidFill>
                      <a:latin typeface="+mj-lt"/>
                      <a:cs typeface="Arial" pitchFamily="34" charset="0"/>
                    </a:rPr>
                    <a:t> </a:t>
                  </a:r>
                  <a:r>
                    <a:rPr lang="es-AR" sz="1000" b="1" dirty="0" err="1" smtClean="0">
                      <a:solidFill>
                        <a:schemeClr val="tx1"/>
                      </a:solidFill>
                      <a:latin typeface="+mj-lt"/>
                      <a:cs typeface="Arial" pitchFamily="34" charset="0"/>
                    </a:rPr>
                    <a:t>the</a:t>
                  </a:r>
                  <a:r>
                    <a:rPr lang="es-AR" sz="1000" b="1" dirty="0" smtClean="0">
                      <a:solidFill>
                        <a:schemeClr val="tx1"/>
                      </a:solidFill>
                      <a:latin typeface="+mj-lt"/>
                      <a:cs typeface="Arial" pitchFamily="34" charset="0"/>
                    </a:rPr>
                    <a:t> </a:t>
                  </a:r>
                  <a:r>
                    <a:rPr lang="es-AR" sz="1000" b="1" dirty="0" err="1" smtClean="0">
                      <a:solidFill>
                        <a:schemeClr val="tx1"/>
                      </a:solidFill>
                      <a:latin typeface="+mj-lt"/>
                      <a:cs typeface="Arial" pitchFamily="34" charset="0"/>
                    </a:rPr>
                    <a:t>lamp</a:t>
                  </a:r>
                  <a:r>
                    <a:rPr lang="es-AR" sz="1000" b="1" dirty="0" smtClean="0">
                      <a:solidFill>
                        <a:schemeClr val="tx1"/>
                      </a:solidFill>
                      <a:latin typeface="+mj-lt"/>
                      <a:cs typeface="Arial" pitchFamily="34" charset="0"/>
                    </a:rPr>
                    <a:t>)</a:t>
                  </a:r>
                  <a:endParaRPr lang="es-AR" sz="1000" b="1" dirty="0">
                    <a:solidFill>
                      <a:schemeClr val="tx1"/>
                    </a:solidFill>
                    <a:latin typeface="+mj-lt"/>
                    <a:cs typeface="Arial" pitchFamily="34" charset="0"/>
                  </a:endParaRPr>
                </a:p>
              </p:txBody>
            </p:sp>
            <p:sp>
              <p:nvSpPr>
                <p:cNvPr id="26" name="25 CuadroTexto"/>
                <p:cNvSpPr txBox="1"/>
                <p:nvPr/>
              </p:nvSpPr>
              <p:spPr>
                <a:xfrm>
                  <a:off x="7679769" y="13522756"/>
                  <a:ext cx="706359" cy="804835"/>
                </a:xfrm>
                <a:prstGeom prst="rect">
                  <a:avLst/>
                </a:prstGeom>
                <a:grpFill/>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s-AR" sz="1000" b="1" dirty="0" err="1" smtClean="0"/>
                    <a:t>Hollow</a:t>
                  </a:r>
                  <a:r>
                    <a:rPr lang="es-AR" sz="1000" b="1" dirty="0" smtClean="0"/>
                    <a:t> metal </a:t>
                  </a:r>
                  <a:r>
                    <a:rPr lang="es-AR" sz="1000" b="1" dirty="0" err="1" smtClean="0"/>
                    <a:t>enclouser</a:t>
                  </a:r>
                  <a:r>
                    <a:rPr lang="es-AR" sz="1000" b="1" dirty="0" smtClean="0"/>
                    <a:t> </a:t>
                  </a:r>
                  <a:r>
                    <a:rPr lang="es-AR" sz="1000" b="1" dirty="0" err="1" smtClean="0"/>
                    <a:t>with</a:t>
                  </a:r>
                  <a:r>
                    <a:rPr lang="es-AR" sz="1000" b="1" dirty="0" smtClean="0"/>
                    <a:t> </a:t>
                  </a:r>
                  <a:r>
                    <a:rPr lang="es-AR" sz="1000" b="1" dirty="0" err="1" smtClean="0"/>
                    <a:t>coolant</a:t>
                  </a:r>
                  <a:endParaRPr lang="es-AR" sz="1000" b="1" dirty="0"/>
                </a:p>
              </p:txBody>
            </p:sp>
          </p:grpSp>
          <p:cxnSp>
            <p:nvCxnSpPr>
              <p:cNvPr id="14" name="13 Conector recto de flecha"/>
              <p:cNvCxnSpPr/>
              <p:nvPr/>
            </p:nvCxnSpPr>
            <p:spPr>
              <a:xfrm rot="16200000" flipH="1">
                <a:off x="8887619" y="10997406"/>
                <a:ext cx="152400" cy="152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5" name="14 Conector recto de flecha"/>
              <p:cNvCxnSpPr/>
              <p:nvPr/>
            </p:nvCxnSpPr>
            <p:spPr>
              <a:xfrm flipH="1" flipV="1">
                <a:off x="9344819" y="11283157"/>
                <a:ext cx="381000" cy="27551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9" name="8 Rectángulo"/>
            <p:cNvSpPr/>
            <p:nvPr/>
          </p:nvSpPr>
          <p:spPr>
            <a:xfrm>
              <a:off x="6357937" y="11073606"/>
              <a:ext cx="1387502" cy="246221"/>
            </a:xfrm>
            <a:prstGeom prst="rect">
              <a:avLst/>
            </a:prstGeom>
            <a:noFill/>
            <a:ln>
              <a:noFill/>
            </a:ln>
          </p:spPr>
          <p:txBody>
            <a:bodyPr wrap="square">
              <a:spAutoFit/>
            </a:bodyPr>
            <a:lstStyle/>
            <a:p>
              <a:r>
                <a:rPr lang="en-US" sz="1000" b="1" dirty="0" smtClean="0">
                  <a:solidFill>
                    <a:schemeClr val="bg1"/>
                  </a:solidFill>
                  <a:effectLst>
                    <a:outerShdw blurRad="38100" dist="38100" dir="2700000" algn="tl">
                      <a:srgbClr val="000000">
                        <a:alpha val="43137"/>
                      </a:srgbClr>
                    </a:outerShdw>
                  </a:effectLst>
                </a:rPr>
                <a:t>Peristaltic pump</a:t>
              </a:r>
              <a:endParaRPr lang="es-AR" sz="1000" b="1" dirty="0">
                <a:solidFill>
                  <a:schemeClr val="bg1"/>
                </a:solidFill>
                <a:effectLst>
                  <a:outerShdw blurRad="38100" dist="38100" dir="2700000" algn="tl">
                    <a:srgbClr val="000000">
                      <a:alpha val="43137"/>
                    </a:srgbClr>
                  </a:outerShdw>
                </a:effectLst>
              </a:endParaRPr>
            </a:p>
          </p:txBody>
        </p:sp>
        <p:sp>
          <p:nvSpPr>
            <p:cNvPr id="10" name="9 Rectángulo"/>
            <p:cNvSpPr/>
            <p:nvPr/>
          </p:nvSpPr>
          <p:spPr>
            <a:xfrm>
              <a:off x="7043737" y="11683206"/>
              <a:ext cx="1387502" cy="400110"/>
            </a:xfrm>
            <a:prstGeom prst="rect">
              <a:avLst/>
            </a:prstGeom>
            <a:noFill/>
            <a:ln>
              <a:noFill/>
            </a:ln>
          </p:spPr>
          <p:txBody>
            <a:bodyPr wrap="square">
              <a:spAutoFit/>
            </a:bodyPr>
            <a:lstStyle/>
            <a:p>
              <a:r>
                <a:rPr lang="en-US" sz="1000" b="1" dirty="0" smtClean="0">
                  <a:solidFill>
                    <a:schemeClr val="bg1"/>
                  </a:solidFill>
                  <a:effectLst>
                    <a:outerShdw blurRad="38100" dist="38100" dir="2700000" algn="tl">
                      <a:srgbClr val="000000">
                        <a:alpha val="43137"/>
                      </a:srgbClr>
                    </a:outerShdw>
                  </a:effectLst>
                </a:rPr>
                <a:t>Food grade</a:t>
              </a:r>
            </a:p>
            <a:p>
              <a:r>
                <a:rPr lang="en-US" sz="1000" b="1" dirty="0" err="1" smtClean="0">
                  <a:solidFill>
                    <a:schemeClr val="bg1"/>
                  </a:solidFill>
                  <a:effectLst>
                    <a:outerShdw blurRad="38100" dist="38100" dir="2700000" algn="tl">
                      <a:srgbClr val="000000">
                        <a:alpha val="43137"/>
                      </a:srgbClr>
                    </a:outerShdw>
                  </a:effectLst>
                </a:rPr>
                <a:t>Tygon</a:t>
              </a:r>
              <a:r>
                <a:rPr lang="en-US" sz="1000" b="1" dirty="0" smtClean="0">
                  <a:solidFill>
                    <a:schemeClr val="bg1"/>
                  </a:solidFill>
                  <a:effectLst>
                    <a:outerShdw blurRad="38100" dist="38100" dir="2700000" algn="tl">
                      <a:srgbClr val="000000">
                        <a:alpha val="43137"/>
                      </a:srgbClr>
                    </a:outerShdw>
                  </a:effectLst>
                </a:rPr>
                <a:t> tubes</a:t>
              </a:r>
              <a:endParaRPr lang="es-AR" sz="1000" b="1" dirty="0">
                <a:solidFill>
                  <a:schemeClr val="bg1"/>
                </a:solidFill>
                <a:effectLst>
                  <a:outerShdw blurRad="38100" dist="38100" dir="2700000" algn="tl">
                    <a:srgbClr val="000000">
                      <a:alpha val="43137"/>
                    </a:srgbClr>
                  </a:outerShdw>
                </a:effectLst>
              </a:endParaRP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pic>
        <p:nvPicPr>
          <p:cNvPr id="1027" name="Picture 3"/>
          <p:cNvPicPr>
            <a:picLocks noChangeAspect="1" noChangeArrowheads="1"/>
          </p:cNvPicPr>
          <p:nvPr/>
        </p:nvPicPr>
        <p:blipFill>
          <a:blip r:embed="rId4" cstate="print"/>
          <a:srcRect/>
          <a:stretch>
            <a:fillRect/>
          </a:stretch>
        </p:blipFill>
        <p:spPr bwMode="auto">
          <a:xfrm>
            <a:off x="7075046" y="6525344"/>
            <a:ext cx="2068954" cy="332655"/>
          </a:xfrm>
          <a:prstGeom prst="rect">
            <a:avLst/>
          </a:prstGeom>
          <a:noFill/>
          <a:ln w="9525">
            <a:noFill/>
            <a:miter lim="800000"/>
            <a:headEnd/>
            <a:tailEnd/>
          </a:ln>
        </p:spPr>
      </p:pic>
      <p:sp>
        <p:nvSpPr>
          <p:cNvPr id="4" name="3 CuadroTexto"/>
          <p:cNvSpPr txBox="1"/>
          <p:nvPr/>
        </p:nvSpPr>
        <p:spPr>
          <a:xfrm>
            <a:off x="0" y="260648"/>
            <a:ext cx="7236296" cy="707886"/>
          </a:xfrm>
          <a:prstGeom prst="rect">
            <a:avLst/>
          </a:prstGeom>
          <a:noFill/>
        </p:spPr>
        <p:txBody>
          <a:bodyPr wrap="square" rtlCol="0">
            <a:spAutoFit/>
          </a:bodyPr>
          <a:lstStyle/>
          <a:p>
            <a:r>
              <a:rPr lang="es-AR" sz="2000" b="1" dirty="0" err="1" smtClean="0">
                <a:solidFill>
                  <a:schemeClr val="bg1">
                    <a:lumMod val="95000"/>
                  </a:schemeClr>
                </a:solidFill>
                <a:latin typeface="Helvetica" pitchFamily="2" charset="0"/>
                <a:cs typeface="Arial" pitchFamily="34" charset="0"/>
              </a:rPr>
              <a:t>Hurdle</a:t>
            </a:r>
            <a:r>
              <a:rPr lang="es-AR" sz="2000" b="1" dirty="0" smtClean="0">
                <a:solidFill>
                  <a:schemeClr val="bg1">
                    <a:lumMod val="95000"/>
                  </a:schemeClr>
                </a:solidFill>
                <a:latin typeface="Helvetica" pitchFamily="2" charset="0"/>
                <a:cs typeface="Arial" pitchFamily="34" charset="0"/>
              </a:rPr>
              <a:t> </a:t>
            </a:r>
            <a:r>
              <a:rPr lang="es-AR" sz="2000" b="1" dirty="0" err="1" smtClean="0">
                <a:solidFill>
                  <a:schemeClr val="bg1">
                    <a:lumMod val="95000"/>
                  </a:schemeClr>
                </a:solidFill>
                <a:latin typeface="Helvetica" pitchFamily="2" charset="0"/>
                <a:cs typeface="Arial" pitchFamily="34" charset="0"/>
              </a:rPr>
              <a:t>approach</a:t>
            </a:r>
            <a:r>
              <a:rPr lang="es-AR" sz="2000" b="1" dirty="0" smtClean="0">
                <a:solidFill>
                  <a:schemeClr val="bg1">
                    <a:lumMod val="95000"/>
                  </a:schemeClr>
                </a:solidFill>
                <a:latin typeface="Helvetica" pitchFamily="2" charset="0"/>
                <a:cs typeface="Arial" pitchFamily="34" charset="0"/>
              </a:rPr>
              <a:t> in </a:t>
            </a:r>
            <a:r>
              <a:rPr lang="es-AR" sz="2000" b="1" dirty="0" err="1" smtClean="0">
                <a:solidFill>
                  <a:schemeClr val="bg1">
                    <a:lumMod val="95000"/>
                  </a:schemeClr>
                </a:solidFill>
                <a:latin typeface="Helvetica" pitchFamily="2" charset="0"/>
                <a:cs typeface="Arial" pitchFamily="34" charset="0"/>
              </a:rPr>
              <a:t>the</a:t>
            </a:r>
            <a:r>
              <a:rPr lang="es-AR" sz="2000" b="1" dirty="0" smtClean="0">
                <a:solidFill>
                  <a:schemeClr val="bg1">
                    <a:lumMod val="95000"/>
                  </a:schemeClr>
                </a:solidFill>
                <a:latin typeface="Helvetica" pitchFamily="2" charset="0"/>
                <a:cs typeface="Arial" pitchFamily="34" charset="0"/>
              </a:rPr>
              <a:t> </a:t>
            </a:r>
            <a:r>
              <a:rPr lang="es-AR" sz="2000" b="1" dirty="0" err="1" smtClean="0">
                <a:solidFill>
                  <a:schemeClr val="bg1">
                    <a:lumMod val="95000"/>
                  </a:schemeClr>
                </a:solidFill>
                <a:latin typeface="Helvetica" pitchFamily="2" charset="0"/>
                <a:cs typeface="Arial" pitchFamily="34" charset="0"/>
              </a:rPr>
              <a:t>design</a:t>
            </a:r>
            <a:r>
              <a:rPr lang="es-AR" sz="2000" b="1" dirty="0" smtClean="0">
                <a:solidFill>
                  <a:schemeClr val="bg1">
                    <a:lumMod val="95000"/>
                  </a:schemeClr>
                </a:solidFill>
                <a:latin typeface="Helvetica" pitchFamily="2" charset="0"/>
                <a:cs typeface="Arial" pitchFamily="34" charset="0"/>
              </a:rPr>
              <a:t> of </a:t>
            </a:r>
            <a:r>
              <a:rPr lang="es-AR" sz="2000" b="1" dirty="0" err="1" smtClean="0">
                <a:solidFill>
                  <a:schemeClr val="bg1">
                    <a:lumMod val="95000"/>
                  </a:schemeClr>
                </a:solidFill>
                <a:latin typeface="Helvetica" pitchFamily="2" charset="0"/>
                <a:cs typeface="Arial" pitchFamily="34" charset="0"/>
              </a:rPr>
              <a:t>minimal</a:t>
            </a:r>
            <a:r>
              <a:rPr lang="es-AR" sz="2000" b="1" dirty="0" smtClean="0">
                <a:solidFill>
                  <a:schemeClr val="bg1">
                    <a:lumMod val="95000"/>
                  </a:schemeClr>
                </a:solidFill>
                <a:latin typeface="Helvetica" pitchFamily="2" charset="0"/>
                <a:cs typeface="Arial" pitchFamily="34" charset="0"/>
              </a:rPr>
              <a:t> </a:t>
            </a:r>
            <a:r>
              <a:rPr lang="es-AR" sz="2000" b="1" dirty="0" err="1" smtClean="0">
                <a:solidFill>
                  <a:schemeClr val="bg1">
                    <a:lumMod val="95000"/>
                  </a:schemeClr>
                </a:solidFill>
                <a:latin typeface="Helvetica" pitchFamily="2" charset="0"/>
                <a:cs typeface="Arial" pitchFamily="34" charset="0"/>
              </a:rPr>
              <a:t>preservation</a:t>
            </a:r>
            <a:r>
              <a:rPr lang="es-AR" sz="2000" b="1" dirty="0" smtClean="0">
                <a:solidFill>
                  <a:schemeClr val="bg1">
                    <a:lumMod val="95000"/>
                  </a:schemeClr>
                </a:solidFill>
                <a:latin typeface="Helvetica" pitchFamily="2" charset="0"/>
                <a:cs typeface="Arial" pitchFamily="34" charset="0"/>
              </a:rPr>
              <a:t> </a:t>
            </a:r>
            <a:r>
              <a:rPr lang="es-AR" sz="2000" b="1" dirty="0" err="1" smtClean="0">
                <a:solidFill>
                  <a:schemeClr val="bg1">
                    <a:lumMod val="95000"/>
                  </a:schemeClr>
                </a:solidFill>
                <a:latin typeface="Helvetica" pitchFamily="2" charset="0"/>
                <a:cs typeface="Arial" pitchFamily="34" charset="0"/>
              </a:rPr>
              <a:t>processes</a:t>
            </a:r>
            <a:r>
              <a:rPr lang="es-AR" sz="2000" b="1" dirty="0" smtClean="0">
                <a:solidFill>
                  <a:schemeClr val="bg1">
                    <a:lumMod val="95000"/>
                  </a:schemeClr>
                </a:solidFill>
                <a:latin typeface="Helvetica" pitchFamily="2" charset="0"/>
                <a:cs typeface="Arial" pitchFamily="34" charset="0"/>
              </a:rPr>
              <a:t> </a:t>
            </a:r>
            <a:endParaRPr lang="es-AR" sz="2000" b="1" dirty="0">
              <a:solidFill>
                <a:schemeClr val="bg1">
                  <a:lumMod val="95000"/>
                </a:schemeClr>
              </a:solidFill>
              <a:latin typeface="Helvetica" pitchFamily="2" charset="0"/>
              <a:cs typeface="Arial" pitchFamily="34" charset="0"/>
            </a:endParaRPr>
          </a:p>
        </p:txBody>
      </p:sp>
      <p:sp>
        <p:nvSpPr>
          <p:cNvPr id="8" name="7 Rectángulo"/>
          <p:cNvSpPr/>
          <p:nvPr/>
        </p:nvSpPr>
        <p:spPr>
          <a:xfrm>
            <a:off x="323528" y="2780928"/>
            <a:ext cx="8208912" cy="3785652"/>
          </a:xfrm>
          <a:prstGeom prst="rect">
            <a:avLst/>
          </a:prstGeom>
        </p:spPr>
        <p:txBody>
          <a:bodyPr wrap="square">
            <a:spAutoFit/>
          </a:bodyPr>
          <a:lstStyle/>
          <a:p>
            <a:pPr marL="441325" indent="-441325">
              <a:buClr>
                <a:srgbClr val="002060"/>
              </a:buClr>
            </a:pPr>
            <a:r>
              <a:rPr lang="en-GB" sz="2000" b="1" dirty="0" smtClean="0">
                <a:solidFill>
                  <a:srgbClr val="002060"/>
                </a:solidFill>
                <a:latin typeface="Helvetica" pitchFamily="2" charset="0"/>
                <a:cs typeface="Arial" pitchFamily="34" charset="0"/>
              </a:rPr>
              <a:t>Possible arrangements</a:t>
            </a:r>
          </a:p>
          <a:p>
            <a:pPr marL="441325" indent="-441325">
              <a:buClr>
                <a:srgbClr val="002060"/>
              </a:buClr>
            </a:pPr>
            <a:endParaRPr lang="en-GB" sz="2000" dirty="0" smtClean="0">
              <a:latin typeface="Helvetica" pitchFamily="2" charset="0"/>
              <a:cs typeface="Arial" pitchFamily="34" charset="0"/>
            </a:endParaRPr>
          </a:p>
          <a:p>
            <a:pPr marL="441325" indent="-441325">
              <a:buClr>
                <a:srgbClr val="002060"/>
              </a:buClr>
              <a:buFont typeface="Wingdings" pitchFamily="2" charset="2"/>
              <a:buChar char="§"/>
            </a:pPr>
            <a:r>
              <a:rPr lang="en-GB" sz="2000" dirty="0" smtClean="0">
                <a:latin typeface="Helvetica" pitchFamily="2" charset="0"/>
                <a:cs typeface="Arial" pitchFamily="34" charset="0"/>
              </a:rPr>
              <a:t>Two or more  stress factors  </a:t>
            </a:r>
            <a:r>
              <a:rPr lang="en-GB" sz="2000" b="1" dirty="0" smtClean="0">
                <a:solidFill>
                  <a:srgbClr val="002060"/>
                </a:solidFill>
                <a:effectLst>
                  <a:outerShdw blurRad="38100" dist="38100" dir="2700000" algn="tl">
                    <a:srgbClr val="000000">
                      <a:alpha val="43137"/>
                    </a:srgbClr>
                  </a:outerShdw>
                </a:effectLst>
                <a:latin typeface="Helvetica" pitchFamily="2" charset="0"/>
                <a:cs typeface="Arial" pitchFamily="34" charset="0"/>
              </a:rPr>
              <a:t>simultaneously</a:t>
            </a:r>
            <a:r>
              <a:rPr lang="en-GB" sz="2000" dirty="0" smtClean="0">
                <a:latin typeface="Helvetica" pitchFamily="2" charset="0"/>
                <a:cs typeface="Arial" pitchFamily="34" charset="0"/>
              </a:rPr>
              <a:t> applied  to inactivate pathogens and deteriorative microorganisms</a:t>
            </a:r>
          </a:p>
          <a:p>
            <a:pPr marL="441325" indent="-441325">
              <a:buClr>
                <a:srgbClr val="002060"/>
              </a:buClr>
            </a:pPr>
            <a:endParaRPr lang="en-GB" sz="2000" dirty="0" smtClean="0">
              <a:latin typeface="Helvetica" pitchFamily="2" charset="0"/>
              <a:cs typeface="Arial" pitchFamily="34" charset="0"/>
            </a:endParaRPr>
          </a:p>
          <a:p>
            <a:pPr marL="441325" indent="-441325">
              <a:buClr>
                <a:srgbClr val="002060"/>
              </a:buClr>
              <a:buFont typeface="Wingdings" pitchFamily="2" charset="2"/>
              <a:buChar char="§"/>
            </a:pPr>
            <a:r>
              <a:rPr lang="en-US" sz="2000" dirty="0" smtClean="0">
                <a:latin typeface="Helvetica" pitchFamily="2" charset="0"/>
                <a:cs typeface="Arial" pitchFamily="34" charset="0"/>
              </a:rPr>
              <a:t>One or more stress factors to </a:t>
            </a:r>
            <a:r>
              <a:rPr lang="en-US" sz="2000" b="1" dirty="0" smtClean="0">
                <a:solidFill>
                  <a:srgbClr val="002060"/>
                </a:solidFill>
                <a:effectLst>
                  <a:outerShdw blurRad="38100" dist="38100" dir="2700000" algn="tl">
                    <a:srgbClr val="000000">
                      <a:alpha val="43137"/>
                    </a:srgbClr>
                  </a:outerShdw>
                </a:effectLst>
                <a:latin typeface="Helvetica" pitchFamily="2" charset="0"/>
                <a:cs typeface="Arial" pitchFamily="34" charset="0"/>
              </a:rPr>
              <a:t>inactivate/damage </a:t>
            </a:r>
            <a:r>
              <a:rPr lang="en-US" sz="2000" dirty="0" smtClean="0">
                <a:latin typeface="Helvetica" pitchFamily="2" charset="0"/>
                <a:cs typeface="Arial" pitchFamily="34" charset="0"/>
              </a:rPr>
              <a:t>microorganisms and then,  on </a:t>
            </a:r>
            <a:r>
              <a:rPr lang="en-US" sz="2000" b="1" dirty="0" smtClean="0">
                <a:solidFill>
                  <a:srgbClr val="002060"/>
                </a:solidFill>
                <a:effectLst>
                  <a:outerShdw blurRad="38100" dist="38100" dir="2700000" algn="tl">
                    <a:srgbClr val="000000">
                      <a:alpha val="43137"/>
                    </a:srgbClr>
                  </a:outerShdw>
                </a:effectLst>
                <a:latin typeface="Helvetica" pitchFamily="2" charset="0"/>
                <a:cs typeface="Arial" pitchFamily="34" charset="0"/>
              </a:rPr>
              <a:t>sequential mode</a:t>
            </a:r>
            <a:r>
              <a:rPr lang="en-US" sz="2000" dirty="0" smtClean="0">
                <a:latin typeface="Helvetica" pitchFamily="2" charset="0"/>
                <a:cs typeface="Arial" pitchFamily="34" charset="0"/>
              </a:rPr>
              <a:t>, one or more factors </a:t>
            </a:r>
            <a:r>
              <a:rPr lang="en-US" sz="2000" b="1" dirty="0" smtClean="0">
                <a:solidFill>
                  <a:srgbClr val="002060"/>
                </a:solidFill>
                <a:effectLst>
                  <a:outerShdw blurRad="38100" dist="38100" dir="2700000" algn="tl">
                    <a:srgbClr val="000000">
                      <a:alpha val="43137"/>
                    </a:srgbClr>
                  </a:outerShdw>
                </a:effectLst>
                <a:latin typeface="Helvetica" pitchFamily="2" charset="0"/>
                <a:cs typeface="Arial" pitchFamily="34" charset="0"/>
              </a:rPr>
              <a:t>to avoid growth/survival </a:t>
            </a:r>
            <a:r>
              <a:rPr lang="en-US" sz="2000" dirty="0" smtClean="0">
                <a:latin typeface="Helvetica" pitchFamily="2" charset="0"/>
                <a:cs typeface="Arial" pitchFamily="34" charset="0"/>
              </a:rPr>
              <a:t>of sub lethally damaged or resistant cells</a:t>
            </a:r>
          </a:p>
          <a:p>
            <a:pPr marL="441325" indent="-441325">
              <a:buClr>
                <a:srgbClr val="002060"/>
              </a:buClr>
              <a:buFont typeface="Wingdings" pitchFamily="2" charset="2"/>
              <a:buChar char="§"/>
            </a:pPr>
            <a:endParaRPr lang="en-US" sz="2000" dirty="0">
              <a:latin typeface="Helvetica" pitchFamily="2" charset="0"/>
              <a:cs typeface="Arial" pitchFamily="34" charset="0"/>
            </a:endParaRPr>
          </a:p>
          <a:p>
            <a:pPr marL="441325" indent="-441325">
              <a:buClr>
                <a:srgbClr val="002060"/>
              </a:buClr>
              <a:buFont typeface="Wingdings" pitchFamily="2" charset="2"/>
              <a:buChar char="§"/>
            </a:pPr>
            <a:r>
              <a:rPr lang="en-GB" sz="2000" dirty="0" smtClean="0">
                <a:latin typeface="Helvetica" pitchFamily="2" charset="0"/>
                <a:cs typeface="Arial" pitchFamily="34" charset="0"/>
              </a:rPr>
              <a:t>Two or more  stress factors  </a:t>
            </a:r>
            <a:r>
              <a:rPr lang="en-GB" sz="2000" b="1" dirty="0" smtClean="0">
                <a:solidFill>
                  <a:srgbClr val="002060"/>
                </a:solidFill>
                <a:effectLst>
                  <a:outerShdw blurRad="38100" dist="38100" dir="2700000" algn="tl">
                    <a:srgbClr val="000000">
                      <a:alpha val="43137"/>
                    </a:srgbClr>
                  </a:outerShdw>
                </a:effectLst>
                <a:latin typeface="Helvetica" pitchFamily="2" charset="0"/>
                <a:cs typeface="Arial" pitchFamily="34" charset="0"/>
              </a:rPr>
              <a:t>sequentially</a:t>
            </a:r>
            <a:r>
              <a:rPr lang="en-GB" sz="2000" b="1" dirty="0" smtClean="0">
                <a:effectLst>
                  <a:outerShdw blurRad="38100" dist="38100" dir="2700000" algn="tl">
                    <a:srgbClr val="000000">
                      <a:alpha val="43137"/>
                    </a:srgbClr>
                  </a:outerShdw>
                </a:effectLst>
                <a:latin typeface="Helvetica" pitchFamily="2" charset="0"/>
                <a:cs typeface="Arial" pitchFamily="34" charset="0"/>
              </a:rPr>
              <a:t> </a:t>
            </a:r>
            <a:r>
              <a:rPr lang="en-GB" sz="2000" dirty="0" smtClean="0">
                <a:latin typeface="Helvetica" pitchFamily="2" charset="0"/>
                <a:cs typeface="Arial" pitchFamily="34" charset="0"/>
              </a:rPr>
              <a:t>applied</a:t>
            </a:r>
          </a:p>
          <a:p>
            <a:pPr marL="441325" indent="-441325">
              <a:buClr>
                <a:srgbClr val="002060"/>
              </a:buClr>
              <a:buFont typeface="Wingdings" pitchFamily="2" charset="2"/>
              <a:buChar char="§"/>
            </a:pPr>
            <a:endParaRPr lang="en-GB" sz="2000" dirty="0" smtClean="0">
              <a:latin typeface="Helvetica" pitchFamily="2" charset="0"/>
              <a:cs typeface="Arial" pitchFamily="34" charset="0"/>
            </a:endParaRPr>
          </a:p>
          <a:p>
            <a:pPr marL="441325" indent="-441325">
              <a:buClr>
                <a:srgbClr val="002060"/>
              </a:buClr>
              <a:buFont typeface="Wingdings" pitchFamily="2" charset="2"/>
              <a:buChar char="§"/>
            </a:pPr>
            <a:endParaRPr lang="es-ES" sz="2000" dirty="0">
              <a:latin typeface="Helvetica" pitchFamily="2" charset="0"/>
              <a:cs typeface="Arial" pitchFamily="34" charset="0"/>
            </a:endParaRPr>
          </a:p>
        </p:txBody>
      </p:sp>
      <p:sp>
        <p:nvSpPr>
          <p:cNvPr id="6" name="5 CuadroTexto"/>
          <p:cNvSpPr txBox="1"/>
          <p:nvPr/>
        </p:nvSpPr>
        <p:spPr>
          <a:xfrm>
            <a:off x="755576" y="1556792"/>
            <a:ext cx="7128792" cy="1200329"/>
          </a:xfrm>
          <a:prstGeom prst="rect">
            <a:avLst/>
          </a:prstGeom>
          <a:noFill/>
        </p:spPr>
        <p:txBody>
          <a:bodyPr wrap="square" rtlCol="0">
            <a:spAutoFit/>
          </a:bodyPr>
          <a:lstStyle/>
          <a:p>
            <a:pPr algn="ctr"/>
            <a:r>
              <a:rPr lang="es-AR" sz="2400" b="1" dirty="0" err="1" smtClean="0">
                <a:solidFill>
                  <a:srgbClr val="002060"/>
                </a:solidFill>
                <a:effectLst>
                  <a:outerShdw blurRad="38100" dist="38100" dir="2700000" algn="tl">
                    <a:srgbClr val="000000">
                      <a:alpha val="43137"/>
                    </a:srgbClr>
                  </a:outerShdw>
                </a:effectLst>
                <a:latin typeface="Helvetica" pitchFamily="2" charset="0"/>
              </a:rPr>
              <a:t>Two</a:t>
            </a:r>
            <a:r>
              <a:rPr lang="es-AR" sz="2400" b="1" dirty="0" smtClean="0">
                <a:solidFill>
                  <a:srgbClr val="002060"/>
                </a:solidFill>
                <a:effectLst>
                  <a:outerShdw blurRad="38100" dist="38100" dir="2700000" algn="tl">
                    <a:srgbClr val="000000">
                      <a:alpha val="43137"/>
                    </a:srgbClr>
                  </a:outerShdw>
                </a:effectLst>
                <a:latin typeface="Helvetica" pitchFamily="2" charset="0"/>
              </a:rPr>
              <a:t> stress </a:t>
            </a:r>
            <a:r>
              <a:rPr lang="es-AR" sz="2400" b="1" dirty="0" err="1" smtClean="0">
                <a:solidFill>
                  <a:srgbClr val="002060"/>
                </a:solidFill>
                <a:effectLst>
                  <a:outerShdw blurRad="38100" dist="38100" dir="2700000" algn="tl">
                    <a:srgbClr val="000000">
                      <a:alpha val="43137"/>
                    </a:srgbClr>
                  </a:outerShdw>
                </a:effectLst>
                <a:latin typeface="Helvetica" pitchFamily="2" charset="0"/>
              </a:rPr>
              <a:t>factors</a:t>
            </a:r>
            <a:r>
              <a:rPr lang="es-AR" sz="2400" b="1" dirty="0" smtClean="0">
                <a:solidFill>
                  <a:srgbClr val="002060"/>
                </a:solidFill>
                <a:effectLst>
                  <a:outerShdw blurRad="38100" dist="38100" dir="2700000" algn="tl">
                    <a:srgbClr val="000000">
                      <a:alpha val="43137"/>
                    </a:srgbClr>
                  </a:outerShdw>
                </a:effectLst>
                <a:latin typeface="Helvetica" pitchFamily="2" charset="0"/>
              </a:rPr>
              <a:t> </a:t>
            </a:r>
            <a:r>
              <a:rPr lang="es-AR" sz="2400" b="1" dirty="0" err="1" smtClean="0">
                <a:solidFill>
                  <a:srgbClr val="002060"/>
                </a:solidFill>
                <a:effectLst>
                  <a:outerShdw blurRad="38100" dist="38100" dir="2700000" algn="tl">
                    <a:srgbClr val="000000">
                      <a:alpha val="43137"/>
                    </a:srgbClr>
                  </a:outerShdw>
                </a:effectLst>
                <a:latin typeface="Helvetica" pitchFamily="2" charset="0"/>
              </a:rPr>
              <a:t>that</a:t>
            </a:r>
            <a:r>
              <a:rPr lang="es-AR" sz="2400" b="1" dirty="0" smtClean="0">
                <a:solidFill>
                  <a:srgbClr val="002060"/>
                </a:solidFill>
                <a:effectLst>
                  <a:outerShdw blurRad="38100" dist="38100" dir="2700000" algn="tl">
                    <a:srgbClr val="000000">
                      <a:alpha val="43137"/>
                    </a:srgbClr>
                  </a:outerShdw>
                </a:effectLst>
                <a:latin typeface="Helvetica" pitchFamily="2" charset="0"/>
              </a:rPr>
              <a:t> </a:t>
            </a:r>
            <a:r>
              <a:rPr lang="es-AR" sz="2400" b="1" dirty="0" err="1" smtClean="0">
                <a:solidFill>
                  <a:srgbClr val="002060"/>
                </a:solidFill>
                <a:effectLst>
                  <a:outerShdw blurRad="38100" dist="38100" dir="2700000" algn="tl">
                    <a:srgbClr val="000000">
                      <a:alpha val="43137"/>
                    </a:srgbClr>
                  </a:outerShdw>
                </a:effectLst>
                <a:latin typeface="Helvetica" pitchFamily="2" charset="0"/>
              </a:rPr>
              <a:t>have</a:t>
            </a:r>
            <a:r>
              <a:rPr lang="es-AR" sz="2400" b="1" dirty="0" smtClean="0">
                <a:solidFill>
                  <a:srgbClr val="002060"/>
                </a:solidFill>
                <a:effectLst>
                  <a:outerShdw blurRad="38100" dist="38100" dir="2700000" algn="tl">
                    <a:srgbClr val="000000">
                      <a:alpha val="43137"/>
                    </a:srgbClr>
                  </a:outerShdw>
                </a:effectLst>
                <a:latin typeface="Helvetica" pitchFamily="2" charset="0"/>
              </a:rPr>
              <a:t> </a:t>
            </a:r>
            <a:r>
              <a:rPr lang="es-AR" sz="2400" b="1" dirty="0" err="1" smtClean="0">
                <a:solidFill>
                  <a:srgbClr val="002060"/>
                </a:solidFill>
                <a:effectLst>
                  <a:outerShdw blurRad="38100" dist="38100" dir="2700000" algn="tl">
                    <a:srgbClr val="000000">
                      <a:alpha val="43137"/>
                    </a:srgbClr>
                  </a:outerShdw>
                </a:effectLst>
                <a:latin typeface="Helvetica" pitchFamily="2" charset="0"/>
              </a:rPr>
              <a:t>different</a:t>
            </a:r>
            <a:r>
              <a:rPr lang="es-AR" sz="2400" b="1" dirty="0" smtClean="0">
                <a:solidFill>
                  <a:srgbClr val="002060"/>
                </a:solidFill>
                <a:effectLst>
                  <a:outerShdw blurRad="38100" dist="38100" dir="2700000" algn="tl">
                    <a:srgbClr val="000000">
                      <a:alpha val="43137"/>
                    </a:srgbClr>
                  </a:outerShdw>
                </a:effectLst>
                <a:latin typeface="Helvetica" pitchFamily="2" charset="0"/>
              </a:rPr>
              <a:t> </a:t>
            </a:r>
            <a:r>
              <a:rPr lang="es-AR" sz="2400" b="1" dirty="0" err="1" smtClean="0">
                <a:solidFill>
                  <a:srgbClr val="002060"/>
                </a:solidFill>
                <a:effectLst>
                  <a:outerShdw blurRad="38100" dist="38100" dir="2700000" algn="tl">
                    <a:srgbClr val="000000">
                      <a:alpha val="43137"/>
                    </a:srgbClr>
                  </a:outerShdw>
                </a:effectLst>
                <a:latin typeface="Helvetica" pitchFamily="2" charset="0"/>
              </a:rPr>
              <a:t>action</a:t>
            </a:r>
            <a:r>
              <a:rPr lang="es-AR" sz="2400" b="1" dirty="0" smtClean="0">
                <a:solidFill>
                  <a:srgbClr val="002060"/>
                </a:solidFill>
                <a:effectLst>
                  <a:outerShdw blurRad="38100" dist="38100" dir="2700000" algn="tl">
                    <a:srgbClr val="000000">
                      <a:alpha val="43137"/>
                    </a:srgbClr>
                  </a:outerShdw>
                </a:effectLst>
                <a:latin typeface="Helvetica" pitchFamily="2" charset="0"/>
              </a:rPr>
              <a:t> </a:t>
            </a:r>
            <a:r>
              <a:rPr lang="es-AR" sz="2400" b="1" dirty="0" err="1" smtClean="0">
                <a:solidFill>
                  <a:srgbClr val="002060"/>
                </a:solidFill>
                <a:effectLst>
                  <a:outerShdw blurRad="38100" dist="38100" dir="2700000" algn="tl">
                    <a:srgbClr val="000000">
                      <a:alpha val="43137"/>
                    </a:srgbClr>
                  </a:outerShdw>
                </a:effectLst>
                <a:latin typeface="Helvetica" pitchFamily="2" charset="0"/>
              </a:rPr>
              <a:t>modes</a:t>
            </a:r>
            <a:r>
              <a:rPr lang="es-AR" sz="2400" b="1" dirty="0" smtClean="0">
                <a:solidFill>
                  <a:srgbClr val="002060"/>
                </a:solidFill>
                <a:effectLst>
                  <a:outerShdw blurRad="38100" dist="38100" dir="2700000" algn="tl">
                    <a:srgbClr val="000000">
                      <a:alpha val="43137"/>
                    </a:srgbClr>
                  </a:outerShdw>
                </a:effectLst>
                <a:latin typeface="Helvetica" pitchFamily="2" charset="0"/>
              </a:rPr>
              <a:t> </a:t>
            </a:r>
            <a:r>
              <a:rPr lang="es-AR" sz="2400" b="1" dirty="0" err="1" smtClean="0">
                <a:solidFill>
                  <a:srgbClr val="002060"/>
                </a:solidFill>
                <a:effectLst>
                  <a:outerShdw blurRad="38100" dist="38100" dir="2700000" algn="tl">
                    <a:srgbClr val="000000">
                      <a:alpha val="43137"/>
                    </a:srgbClr>
                  </a:outerShdw>
                </a:effectLst>
                <a:latin typeface="Helvetica" pitchFamily="2" charset="0"/>
              </a:rPr>
              <a:t>to</a:t>
            </a:r>
            <a:r>
              <a:rPr lang="es-AR" sz="2400" b="1" dirty="0" smtClean="0">
                <a:solidFill>
                  <a:srgbClr val="002060"/>
                </a:solidFill>
                <a:effectLst>
                  <a:outerShdw blurRad="38100" dist="38100" dir="2700000" algn="tl">
                    <a:srgbClr val="000000">
                      <a:alpha val="43137"/>
                    </a:srgbClr>
                  </a:outerShdw>
                </a:effectLst>
                <a:latin typeface="Helvetica" pitchFamily="2" charset="0"/>
              </a:rPr>
              <a:t> </a:t>
            </a:r>
            <a:r>
              <a:rPr lang="es-AR" sz="2400" b="1" dirty="0" err="1" smtClean="0">
                <a:solidFill>
                  <a:srgbClr val="002060"/>
                </a:solidFill>
                <a:effectLst>
                  <a:outerShdw blurRad="38100" dist="38100" dir="2700000" algn="tl">
                    <a:srgbClr val="000000">
                      <a:alpha val="43137"/>
                    </a:srgbClr>
                  </a:outerShdw>
                </a:effectLst>
                <a:latin typeface="Helvetica" pitchFamily="2" charset="0"/>
              </a:rPr>
              <a:t>overwhelm</a:t>
            </a:r>
            <a:r>
              <a:rPr lang="es-AR" sz="2400" b="1" dirty="0" smtClean="0">
                <a:solidFill>
                  <a:srgbClr val="002060"/>
                </a:solidFill>
                <a:effectLst>
                  <a:outerShdw blurRad="38100" dist="38100" dir="2700000" algn="tl">
                    <a:srgbClr val="000000">
                      <a:alpha val="43137"/>
                    </a:srgbClr>
                  </a:outerShdw>
                </a:effectLst>
                <a:latin typeface="Helvetica" pitchFamily="2" charset="0"/>
              </a:rPr>
              <a:t> </a:t>
            </a:r>
            <a:r>
              <a:rPr lang="es-AR" sz="2400" b="1" dirty="0" err="1" smtClean="0">
                <a:solidFill>
                  <a:srgbClr val="002060"/>
                </a:solidFill>
                <a:effectLst>
                  <a:outerShdw blurRad="38100" dist="38100" dir="2700000" algn="tl">
                    <a:srgbClr val="000000">
                      <a:alpha val="43137"/>
                    </a:srgbClr>
                  </a:outerShdw>
                </a:effectLst>
                <a:latin typeface="Helvetica" pitchFamily="2" charset="0"/>
              </a:rPr>
              <a:t>the</a:t>
            </a:r>
            <a:r>
              <a:rPr lang="es-AR" sz="2400" b="1" dirty="0" smtClean="0">
                <a:solidFill>
                  <a:srgbClr val="002060"/>
                </a:solidFill>
                <a:effectLst>
                  <a:outerShdw blurRad="38100" dist="38100" dir="2700000" algn="tl">
                    <a:srgbClr val="000000">
                      <a:alpha val="43137"/>
                    </a:srgbClr>
                  </a:outerShdw>
                </a:effectLst>
                <a:latin typeface="Helvetica" pitchFamily="2" charset="0"/>
              </a:rPr>
              <a:t> target </a:t>
            </a:r>
            <a:r>
              <a:rPr lang="es-AR" sz="2400" b="1" dirty="0" err="1" smtClean="0">
                <a:solidFill>
                  <a:srgbClr val="002060"/>
                </a:solidFill>
                <a:effectLst>
                  <a:outerShdw blurRad="38100" dist="38100" dir="2700000" algn="tl">
                    <a:srgbClr val="000000">
                      <a:alpha val="43137"/>
                    </a:srgbClr>
                  </a:outerShdw>
                </a:effectLst>
                <a:latin typeface="Helvetica" pitchFamily="2" charset="0"/>
              </a:rPr>
              <a:t>cells</a:t>
            </a:r>
            <a:r>
              <a:rPr lang="es-AR" sz="2400" b="1" dirty="0" smtClean="0">
                <a:solidFill>
                  <a:srgbClr val="002060"/>
                </a:solidFill>
                <a:effectLst>
                  <a:outerShdw blurRad="38100" dist="38100" dir="2700000" algn="tl">
                    <a:srgbClr val="000000">
                      <a:alpha val="43137"/>
                    </a:srgbClr>
                  </a:outerShdw>
                </a:effectLst>
                <a:latin typeface="Helvetica" pitchFamily="2" charset="0"/>
              </a:rPr>
              <a:t>´ </a:t>
            </a:r>
            <a:r>
              <a:rPr lang="es-AR" sz="2400" b="1" dirty="0" err="1" smtClean="0">
                <a:solidFill>
                  <a:srgbClr val="002060"/>
                </a:solidFill>
                <a:effectLst>
                  <a:outerShdw blurRad="38100" dist="38100" dir="2700000" algn="tl">
                    <a:srgbClr val="000000">
                      <a:alpha val="43137"/>
                    </a:srgbClr>
                  </a:outerShdw>
                </a:effectLst>
                <a:latin typeface="Helvetica" pitchFamily="2" charset="0"/>
              </a:rPr>
              <a:t>repair</a:t>
            </a:r>
            <a:r>
              <a:rPr lang="es-AR" sz="2400" b="1" dirty="0" smtClean="0">
                <a:solidFill>
                  <a:srgbClr val="002060"/>
                </a:solidFill>
                <a:effectLst>
                  <a:outerShdw blurRad="38100" dist="38100" dir="2700000" algn="tl">
                    <a:srgbClr val="000000">
                      <a:alpha val="43137"/>
                    </a:srgbClr>
                  </a:outerShdw>
                </a:effectLst>
                <a:latin typeface="Helvetica" pitchFamily="2" charset="0"/>
              </a:rPr>
              <a:t> </a:t>
            </a:r>
            <a:r>
              <a:rPr lang="es-AR" sz="2400" b="1" dirty="0" err="1" smtClean="0">
                <a:solidFill>
                  <a:srgbClr val="002060"/>
                </a:solidFill>
                <a:effectLst>
                  <a:outerShdw blurRad="38100" dist="38100" dir="2700000" algn="tl">
                    <a:srgbClr val="000000">
                      <a:alpha val="43137"/>
                    </a:srgbClr>
                  </a:outerShdw>
                </a:effectLst>
                <a:latin typeface="Helvetica" pitchFamily="2" charset="0"/>
              </a:rPr>
              <a:t>systems</a:t>
            </a:r>
            <a:endParaRPr lang="es-AR" sz="2400" b="1" dirty="0">
              <a:solidFill>
                <a:srgbClr val="002060"/>
              </a:solidFill>
              <a:effectLst>
                <a:outerShdw blurRad="38100" dist="38100" dir="2700000" algn="tl">
                  <a:srgbClr val="000000">
                    <a:alpha val="43137"/>
                  </a:srgbClr>
                </a:outerShdw>
              </a:effectLst>
              <a:latin typeface="Helvetica" pitchFamily="2"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sp>
        <p:nvSpPr>
          <p:cNvPr id="28" name="27 Recortar rectángulo de esquina sencilla"/>
          <p:cNvSpPr/>
          <p:nvPr/>
        </p:nvSpPr>
        <p:spPr>
          <a:xfrm>
            <a:off x="0" y="476672"/>
            <a:ext cx="9144000" cy="5544616"/>
          </a:xfrm>
          <a:prstGeom prst="snip1Rect">
            <a:avLst>
              <a:gd name="adj" fmla="val 255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9" name="Picture 3"/>
          <p:cNvPicPr>
            <a:picLocks noChangeAspect="1" noChangeArrowheads="1"/>
          </p:cNvPicPr>
          <p:nvPr/>
        </p:nvPicPr>
        <p:blipFill>
          <a:blip r:embed="rId4" cstate="print"/>
          <a:srcRect/>
          <a:stretch>
            <a:fillRect/>
          </a:stretch>
        </p:blipFill>
        <p:spPr bwMode="auto">
          <a:xfrm>
            <a:off x="7075046" y="6525344"/>
            <a:ext cx="2068954" cy="332655"/>
          </a:xfrm>
          <a:prstGeom prst="rect">
            <a:avLst/>
          </a:prstGeom>
          <a:noFill/>
          <a:ln w="9525">
            <a:noFill/>
            <a:miter lim="800000"/>
            <a:headEnd/>
            <a:tailEnd/>
          </a:ln>
        </p:spPr>
      </p:pic>
      <p:sp>
        <p:nvSpPr>
          <p:cNvPr id="18" name="Text Box 10"/>
          <p:cNvSpPr txBox="1">
            <a:spLocks noChangeArrowheads="1"/>
          </p:cNvSpPr>
          <p:nvPr/>
        </p:nvSpPr>
        <p:spPr bwMode="auto">
          <a:xfrm>
            <a:off x="0" y="404664"/>
            <a:ext cx="8100392" cy="400110"/>
          </a:xfrm>
          <a:prstGeom prst="rect">
            <a:avLst/>
          </a:prstGeom>
          <a:noFill/>
          <a:ln w="9525">
            <a:noFill/>
            <a:miter lim="800000"/>
            <a:headEnd/>
            <a:tailEnd/>
          </a:ln>
        </p:spPr>
        <p:txBody>
          <a:bodyPr wrap="square">
            <a:spAutoFit/>
          </a:bodyPr>
          <a:lstStyle/>
          <a:p>
            <a:pPr>
              <a:defRPr/>
            </a:pPr>
            <a:r>
              <a:rPr lang="es-AR" sz="2000" dirty="0" smtClean="0">
                <a:latin typeface="Helvetica" pitchFamily="2" charset="0"/>
                <a:cs typeface="Arial" charset="0"/>
              </a:rPr>
              <a:t>Esterase </a:t>
            </a:r>
            <a:r>
              <a:rPr lang="es-AR" sz="2000" dirty="0" err="1" smtClean="0">
                <a:latin typeface="Helvetica" pitchFamily="2" charset="0"/>
                <a:cs typeface="Arial" charset="0"/>
              </a:rPr>
              <a:t>enzyme</a:t>
            </a:r>
            <a:r>
              <a:rPr lang="es-AR" sz="2000" dirty="0" smtClean="0">
                <a:latin typeface="Helvetica" pitchFamily="2" charset="0"/>
                <a:cs typeface="Arial" charset="0"/>
              </a:rPr>
              <a:t> </a:t>
            </a:r>
            <a:r>
              <a:rPr lang="es-AR" sz="2000" dirty="0" err="1" smtClean="0">
                <a:latin typeface="Helvetica" pitchFamily="2" charset="0"/>
                <a:cs typeface="Arial" charset="0"/>
              </a:rPr>
              <a:t>activity</a:t>
            </a:r>
            <a:endParaRPr lang="es-AR" sz="2000" dirty="0" smtClean="0">
              <a:latin typeface="Helvetica" pitchFamily="2" charset="0"/>
              <a:cs typeface="Arial" charset="0"/>
            </a:endParaRPr>
          </a:p>
        </p:txBody>
      </p:sp>
      <p:grpSp>
        <p:nvGrpSpPr>
          <p:cNvPr id="27" name="26 Grupo"/>
          <p:cNvGrpSpPr/>
          <p:nvPr/>
        </p:nvGrpSpPr>
        <p:grpSpPr>
          <a:xfrm>
            <a:off x="1187624" y="1988840"/>
            <a:ext cx="6336704" cy="3188097"/>
            <a:chOff x="1187624" y="1988840"/>
            <a:chExt cx="6336704" cy="3188097"/>
          </a:xfrm>
        </p:grpSpPr>
        <p:grpSp>
          <p:nvGrpSpPr>
            <p:cNvPr id="21" name="20 Grupo"/>
            <p:cNvGrpSpPr/>
            <p:nvPr/>
          </p:nvGrpSpPr>
          <p:grpSpPr>
            <a:xfrm>
              <a:off x="1187624" y="1988840"/>
              <a:ext cx="6336704" cy="3096344"/>
              <a:chOff x="755576" y="1700808"/>
              <a:chExt cx="6378277" cy="2886075"/>
            </a:xfrm>
          </p:grpSpPr>
          <p:pic>
            <p:nvPicPr>
              <p:cNvPr id="19" name="18 Imagen"/>
              <p:cNvPicPr/>
              <p:nvPr/>
            </p:nvPicPr>
            <p:blipFill>
              <a:blip r:embed="rId5" cstate="print"/>
              <a:srcRect/>
              <a:stretch>
                <a:fillRect/>
              </a:stretch>
            </p:blipFill>
            <p:spPr bwMode="auto">
              <a:xfrm>
                <a:off x="755576" y="1700808"/>
                <a:ext cx="3200400" cy="2886075"/>
              </a:xfrm>
              <a:prstGeom prst="rect">
                <a:avLst/>
              </a:prstGeom>
              <a:noFill/>
              <a:ln w="9525">
                <a:noFill/>
                <a:miter lim="800000"/>
                <a:headEnd/>
                <a:tailEnd/>
              </a:ln>
            </p:spPr>
          </p:pic>
          <p:pic>
            <p:nvPicPr>
              <p:cNvPr id="20" name="19 Imagen"/>
              <p:cNvPicPr/>
              <p:nvPr/>
            </p:nvPicPr>
            <p:blipFill>
              <a:blip r:embed="rId6" cstate="print"/>
              <a:srcRect/>
              <a:stretch>
                <a:fillRect/>
              </a:stretch>
            </p:blipFill>
            <p:spPr bwMode="auto">
              <a:xfrm>
                <a:off x="3923928" y="1701566"/>
                <a:ext cx="3209925" cy="2879562"/>
              </a:xfrm>
              <a:prstGeom prst="rect">
                <a:avLst/>
              </a:prstGeom>
              <a:noFill/>
              <a:ln w="9525">
                <a:noFill/>
                <a:miter lim="800000"/>
                <a:headEnd/>
                <a:tailEnd/>
              </a:ln>
            </p:spPr>
          </p:pic>
        </p:grpSp>
        <p:sp>
          <p:nvSpPr>
            <p:cNvPr id="22" name="21 Rectángulo"/>
            <p:cNvSpPr/>
            <p:nvPr/>
          </p:nvSpPr>
          <p:spPr>
            <a:xfrm>
              <a:off x="1979712" y="4869160"/>
              <a:ext cx="4752528" cy="307777"/>
            </a:xfrm>
            <a:prstGeom prst="rect">
              <a:avLst/>
            </a:prstGeom>
          </p:spPr>
          <p:txBody>
            <a:bodyPr wrap="square">
              <a:spAutoFit/>
            </a:bodyPr>
            <a:lstStyle/>
            <a:p>
              <a:r>
                <a:rPr lang="en-US" sz="1400" b="1" kern="50" dirty="0" smtClean="0">
                  <a:latin typeface="Arial"/>
                  <a:ea typeface="Times New Roman"/>
                </a:rPr>
                <a:t>US</a:t>
              </a:r>
              <a:r>
                <a:rPr lang="en-US" sz="1400" kern="50" dirty="0" smtClean="0">
                  <a:latin typeface="Arial"/>
                  <a:ea typeface="Times New Roman"/>
                </a:rPr>
                <a:t>: 20 °C (</a:t>
              </a:r>
              <a:r>
                <a:rPr lang="en-US" sz="1400" kern="50" dirty="0" smtClean="0">
                  <a:solidFill>
                    <a:srgbClr val="00B050"/>
                  </a:solidFill>
                  <a:latin typeface="Arial"/>
                  <a:ea typeface="Times New Roman"/>
                </a:rPr>
                <a:t>■</a:t>
              </a:r>
              <a:r>
                <a:rPr lang="en-US" sz="1400" kern="50" dirty="0" smtClean="0">
                  <a:latin typeface="Arial"/>
                  <a:ea typeface="Times New Roman"/>
                </a:rPr>
                <a:t>);  44 °C (</a:t>
              </a:r>
              <a:r>
                <a:rPr lang="en-US" sz="1400" kern="50" dirty="0" smtClean="0">
                  <a:solidFill>
                    <a:srgbClr val="FF0066"/>
                  </a:solidFill>
                  <a:latin typeface="Arial"/>
                  <a:ea typeface="Times New Roman"/>
                </a:rPr>
                <a:t>■</a:t>
              </a:r>
              <a:r>
                <a:rPr lang="en-US" sz="1400" kern="50" dirty="0" smtClean="0">
                  <a:latin typeface="Arial"/>
                  <a:ea typeface="Times New Roman"/>
                </a:rPr>
                <a:t>)    </a:t>
              </a:r>
              <a:r>
                <a:rPr lang="en-US" sz="1400" b="1" kern="50" dirty="0" smtClean="0">
                  <a:latin typeface="Arial"/>
                  <a:ea typeface="Times New Roman"/>
                </a:rPr>
                <a:t>PL</a:t>
              </a:r>
              <a:r>
                <a:rPr lang="en-US" sz="1400" kern="50" dirty="0" smtClean="0">
                  <a:latin typeface="Arial"/>
                  <a:ea typeface="Times New Roman"/>
                </a:rPr>
                <a:t>: 2-12</a:t>
              </a:r>
              <a:r>
                <a:rPr lang="en-US" sz="1400" kern="50" dirty="0" smtClean="0">
                  <a:solidFill>
                    <a:srgbClr val="000000"/>
                  </a:solidFill>
                  <a:latin typeface="Arial"/>
                  <a:ea typeface="Calibri"/>
                </a:rPr>
                <a:t> </a:t>
              </a:r>
              <a:r>
                <a:rPr lang="en-US" sz="1400" kern="50" dirty="0" smtClean="0">
                  <a:latin typeface="Arial"/>
                  <a:ea typeface="Times New Roman"/>
                </a:rPr>
                <a:t>°C (</a:t>
              </a:r>
              <a:r>
                <a:rPr lang="en-US" sz="1400" kern="50" dirty="0" smtClean="0">
                  <a:solidFill>
                    <a:srgbClr val="7030A0"/>
                  </a:solidFill>
                  <a:latin typeface="Arial"/>
                  <a:ea typeface="Times New Roman"/>
                </a:rPr>
                <a:t>■</a:t>
              </a:r>
              <a:r>
                <a:rPr lang="en-US" sz="1400" kern="50" dirty="0" smtClean="0">
                  <a:latin typeface="Arial"/>
                  <a:ea typeface="Times New Roman"/>
                </a:rPr>
                <a:t>) ; 44 </a:t>
              </a:r>
              <a:r>
                <a:rPr lang="en-US" sz="1400" kern="50" dirty="0" smtClean="0">
                  <a:solidFill>
                    <a:srgbClr val="000000"/>
                  </a:solidFill>
                  <a:latin typeface="Arial"/>
                  <a:ea typeface="Calibri"/>
                </a:rPr>
                <a:t>-56 </a:t>
              </a:r>
              <a:r>
                <a:rPr lang="en-US" sz="1400" kern="50" dirty="0" smtClean="0">
                  <a:latin typeface="Arial"/>
                  <a:ea typeface="Times New Roman"/>
                </a:rPr>
                <a:t>°C (</a:t>
              </a:r>
              <a:r>
                <a:rPr lang="en-US" sz="1400" kern="50" dirty="0" smtClean="0">
                  <a:solidFill>
                    <a:srgbClr val="FF0066"/>
                  </a:solidFill>
                  <a:latin typeface="Arial"/>
                  <a:ea typeface="Times New Roman"/>
                </a:rPr>
                <a:t>■</a:t>
              </a:r>
              <a:r>
                <a:rPr lang="en-US" sz="1400" kern="50" dirty="0" smtClean="0">
                  <a:latin typeface="Arial"/>
                  <a:ea typeface="Times New Roman"/>
                </a:rPr>
                <a:t>)</a:t>
              </a:r>
              <a:endParaRPr lang="es-AR" sz="1400" dirty="0"/>
            </a:p>
          </p:txBody>
        </p:sp>
      </p:grpSp>
      <p:sp>
        <p:nvSpPr>
          <p:cNvPr id="788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AR"/>
          </a:p>
        </p:txBody>
      </p:sp>
      <p:grpSp>
        <p:nvGrpSpPr>
          <p:cNvPr id="26" name="25 Grupo"/>
          <p:cNvGrpSpPr/>
          <p:nvPr/>
        </p:nvGrpSpPr>
        <p:grpSpPr>
          <a:xfrm>
            <a:off x="2267744" y="836712"/>
            <a:ext cx="3179966" cy="1152128"/>
            <a:chOff x="4583614" y="908720"/>
            <a:chExt cx="3179966" cy="1152128"/>
          </a:xfrm>
        </p:grpSpPr>
        <p:pic>
          <p:nvPicPr>
            <p:cNvPr id="78849" name="Picture 1"/>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583614" y="1340768"/>
              <a:ext cx="1777176" cy="367283"/>
            </a:xfrm>
            <a:prstGeom prst="rect">
              <a:avLst/>
            </a:prstGeom>
            <a:noFill/>
          </p:spPr>
        </p:pic>
        <p:grpSp>
          <p:nvGrpSpPr>
            <p:cNvPr id="12" name="11 Grupo"/>
            <p:cNvGrpSpPr/>
            <p:nvPr/>
          </p:nvGrpSpPr>
          <p:grpSpPr>
            <a:xfrm>
              <a:off x="6527830" y="908720"/>
              <a:ext cx="1235750" cy="1152128"/>
              <a:chOff x="2210541" y="2116245"/>
              <a:chExt cx="3894262" cy="3722161"/>
            </a:xfrm>
          </p:grpSpPr>
          <p:pic>
            <p:nvPicPr>
              <p:cNvPr id="13" name="12 Imagen"/>
              <p:cNvPicPr/>
              <p:nvPr/>
            </p:nvPicPr>
            <p:blipFill>
              <a:blip r:embed="rId8" cstate="print"/>
              <a:srcRect/>
              <a:stretch>
                <a:fillRect/>
              </a:stretch>
            </p:blipFill>
            <p:spPr bwMode="auto">
              <a:xfrm>
                <a:off x="2210541" y="2116245"/>
                <a:ext cx="3894262" cy="3722161"/>
              </a:xfrm>
              <a:prstGeom prst="rect">
                <a:avLst/>
              </a:prstGeom>
              <a:noFill/>
              <a:ln w="9525">
                <a:noFill/>
                <a:miter lim="800000"/>
                <a:headEnd/>
                <a:tailEnd/>
              </a:ln>
            </p:spPr>
          </p:pic>
          <p:sp>
            <p:nvSpPr>
              <p:cNvPr id="14" name="13 CuadroTexto"/>
              <p:cNvSpPr txBox="1"/>
              <p:nvPr/>
            </p:nvSpPr>
            <p:spPr>
              <a:xfrm>
                <a:off x="2915816" y="2636912"/>
                <a:ext cx="656253" cy="696031"/>
              </a:xfrm>
              <a:prstGeom prst="rect">
                <a:avLst/>
              </a:prstGeom>
              <a:noFill/>
            </p:spPr>
            <p:txBody>
              <a:bodyPr wrap="square" rtlCol="0">
                <a:spAutoFit/>
              </a:bodyPr>
              <a:lstStyle/>
              <a:p>
                <a:r>
                  <a:rPr lang="es-AR" sz="800" dirty="0" smtClean="0"/>
                  <a:t>1</a:t>
                </a:r>
                <a:endParaRPr lang="es-AR" sz="800" dirty="0"/>
              </a:p>
            </p:txBody>
          </p:sp>
          <p:sp>
            <p:nvSpPr>
              <p:cNvPr id="15" name="14 CuadroTexto"/>
              <p:cNvSpPr txBox="1"/>
              <p:nvPr/>
            </p:nvSpPr>
            <p:spPr>
              <a:xfrm>
                <a:off x="4932040" y="2636912"/>
                <a:ext cx="682321" cy="696031"/>
              </a:xfrm>
              <a:prstGeom prst="rect">
                <a:avLst/>
              </a:prstGeom>
              <a:noFill/>
            </p:spPr>
            <p:txBody>
              <a:bodyPr wrap="square" rtlCol="0">
                <a:spAutoFit/>
              </a:bodyPr>
              <a:lstStyle/>
              <a:p>
                <a:r>
                  <a:rPr lang="es-AR" sz="800" dirty="0" smtClean="0"/>
                  <a:t>2</a:t>
                </a:r>
                <a:endParaRPr lang="es-AR" sz="800" dirty="0"/>
              </a:p>
            </p:txBody>
          </p:sp>
          <p:sp>
            <p:nvSpPr>
              <p:cNvPr id="16" name="15 CuadroTexto"/>
              <p:cNvSpPr txBox="1"/>
              <p:nvPr/>
            </p:nvSpPr>
            <p:spPr>
              <a:xfrm>
                <a:off x="4842274" y="4725145"/>
                <a:ext cx="999008" cy="497163"/>
              </a:xfrm>
              <a:prstGeom prst="rect">
                <a:avLst/>
              </a:prstGeom>
              <a:noFill/>
            </p:spPr>
            <p:txBody>
              <a:bodyPr wrap="square" rtlCol="0">
                <a:spAutoFit/>
              </a:bodyPr>
              <a:lstStyle/>
              <a:p>
                <a:r>
                  <a:rPr lang="es-AR" sz="400" dirty="0" smtClean="0"/>
                  <a:t>iv4</a:t>
                </a:r>
                <a:endParaRPr lang="es-AR" sz="400" dirty="0"/>
              </a:p>
            </p:txBody>
          </p:sp>
          <p:sp>
            <p:nvSpPr>
              <p:cNvPr id="17" name="16 CuadroTexto"/>
              <p:cNvSpPr txBox="1"/>
              <p:nvPr/>
            </p:nvSpPr>
            <p:spPr>
              <a:xfrm>
                <a:off x="2748275" y="4725145"/>
                <a:ext cx="614167" cy="696031"/>
              </a:xfrm>
              <a:prstGeom prst="rect">
                <a:avLst/>
              </a:prstGeom>
              <a:noFill/>
            </p:spPr>
            <p:txBody>
              <a:bodyPr wrap="square" rtlCol="0">
                <a:spAutoFit/>
              </a:bodyPr>
              <a:lstStyle/>
              <a:p>
                <a:r>
                  <a:rPr lang="es-AR" sz="800" dirty="0" smtClean="0"/>
                  <a:t>3</a:t>
                </a:r>
                <a:endParaRPr lang="es-AR" sz="800" dirty="0"/>
              </a:p>
            </p:txBody>
          </p:sp>
        </p:grpSp>
        <p:cxnSp>
          <p:nvCxnSpPr>
            <p:cNvPr id="25" name="24 Conector recto de flecha"/>
            <p:cNvCxnSpPr/>
            <p:nvPr/>
          </p:nvCxnSpPr>
          <p:spPr>
            <a:xfrm flipV="1">
              <a:off x="6516216" y="1340768"/>
              <a:ext cx="432048"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ox(in)">
                                      <p:cBhvr>
                                        <p:cTn id="7" dur="500"/>
                                        <p:tgtEl>
                                          <p:spTgt spid="26"/>
                                        </p:tgtEl>
                                      </p:cBhvr>
                                    </p:animEffect>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ox(in)">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4" cstate="print"/>
          <a:stretch>
            <a:fillRect/>
          </a:stretch>
        </p:blipFill>
        <p:spPr>
          <a:xfrm>
            <a:off x="0" y="0"/>
            <a:ext cx="9144000" cy="6858000"/>
          </a:xfrm>
          <a:prstGeom prst="rect">
            <a:avLst/>
          </a:prstGeom>
        </p:spPr>
      </p:pic>
      <p:sp>
        <p:nvSpPr>
          <p:cNvPr id="4" name="3 CuadroTexto"/>
          <p:cNvSpPr txBox="1"/>
          <p:nvPr/>
        </p:nvSpPr>
        <p:spPr>
          <a:xfrm>
            <a:off x="0" y="332656"/>
            <a:ext cx="7236296" cy="461665"/>
          </a:xfrm>
          <a:prstGeom prst="rect">
            <a:avLst/>
          </a:prstGeom>
          <a:noFill/>
        </p:spPr>
        <p:txBody>
          <a:bodyPr wrap="square" rtlCol="0">
            <a:spAutoFit/>
          </a:bodyPr>
          <a:lstStyle/>
          <a:p>
            <a:r>
              <a:rPr lang="es-AR" sz="2400" b="1" dirty="0" err="1" smtClean="0">
                <a:solidFill>
                  <a:schemeClr val="bg1">
                    <a:lumMod val="95000"/>
                  </a:schemeClr>
                </a:solidFill>
                <a:latin typeface="Helvetica" pitchFamily="2" charset="0"/>
                <a:cs typeface="Arial" pitchFamily="34" charset="0"/>
              </a:rPr>
              <a:t>High</a:t>
            </a:r>
            <a:r>
              <a:rPr lang="es-AR" sz="2400" b="1" dirty="0" smtClean="0">
                <a:solidFill>
                  <a:schemeClr val="bg1">
                    <a:lumMod val="95000"/>
                  </a:schemeClr>
                </a:solidFill>
                <a:latin typeface="Helvetica" pitchFamily="2" charset="0"/>
                <a:cs typeface="Arial" pitchFamily="34" charset="0"/>
              </a:rPr>
              <a:t> </a:t>
            </a:r>
            <a:r>
              <a:rPr lang="es-AR" sz="2400" b="1" dirty="0" err="1" smtClean="0">
                <a:solidFill>
                  <a:schemeClr val="bg1">
                    <a:lumMod val="95000"/>
                  </a:schemeClr>
                </a:solidFill>
                <a:latin typeface="Helvetica" pitchFamily="2" charset="0"/>
                <a:cs typeface="Arial" pitchFamily="34" charset="0"/>
              </a:rPr>
              <a:t>intensity</a:t>
            </a:r>
            <a:r>
              <a:rPr lang="es-AR" sz="2400" b="1" dirty="0" smtClean="0">
                <a:solidFill>
                  <a:schemeClr val="bg1">
                    <a:lumMod val="95000"/>
                  </a:schemeClr>
                </a:solidFill>
                <a:latin typeface="Helvetica" pitchFamily="2" charset="0"/>
                <a:cs typeface="Arial" pitchFamily="34" charset="0"/>
              </a:rPr>
              <a:t> </a:t>
            </a:r>
            <a:r>
              <a:rPr lang="es-AR" sz="2400" b="1" dirty="0" err="1" smtClean="0">
                <a:solidFill>
                  <a:schemeClr val="bg1">
                    <a:lumMod val="95000"/>
                  </a:schemeClr>
                </a:solidFill>
                <a:latin typeface="Helvetica" pitchFamily="2" charset="0"/>
                <a:cs typeface="Arial" pitchFamily="34" charset="0"/>
              </a:rPr>
              <a:t>ultrasound</a:t>
            </a:r>
            <a:r>
              <a:rPr lang="es-AR" sz="2400" b="1" dirty="0" smtClean="0">
                <a:solidFill>
                  <a:schemeClr val="bg1">
                    <a:lumMod val="95000"/>
                  </a:schemeClr>
                </a:solidFill>
                <a:latin typeface="Helvetica" pitchFamily="2" charset="0"/>
                <a:cs typeface="Arial" pitchFamily="34" charset="0"/>
              </a:rPr>
              <a:t> (US)</a:t>
            </a:r>
            <a:endParaRPr lang="es-AR" sz="2400" b="1" dirty="0">
              <a:solidFill>
                <a:schemeClr val="bg1">
                  <a:lumMod val="95000"/>
                </a:schemeClr>
              </a:solidFill>
              <a:latin typeface="Helvetica" pitchFamily="2" charset="0"/>
              <a:cs typeface="Arial" pitchFamily="34" charset="0"/>
            </a:endParaRPr>
          </a:p>
        </p:txBody>
      </p:sp>
      <p:pic>
        <p:nvPicPr>
          <p:cNvPr id="29" name="Picture 3"/>
          <p:cNvPicPr>
            <a:picLocks noChangeAspect="1" noChangeArrowheads="1"/>
          </p:cNvPicPr>
          <p:nvPr/>
        </p:nvPicPr>
        <p:blipFill>
          <a:blip r:embed="rId5" cstate="print"/>
          <a:srcRect/>
          <a:stretch>
            <a:fillRect/>
          </a:stretch>
        </p:blipFill>
        <p:spPr bwMode="auto">
          <a:xfrm>
            <a:off x="7075046" y="6525344"/>
            <a:ext cx="2068954" cy="332655"/>
          </a:xfrm>
          <a:prstGeom prst="rect">
            <a:avLst/>
          </a:prstGeom>
          <a:noFill/>
          <a:ln w="9525">
            <a:noFill/>
            <a:miter lim="800000"/>
            <a:headEnd/>
            <a:tailEnd/>
          </a:ln>
        </p:spPr>
      </p:pic>
      <p:sp>
        <p:nvSpPr>
          <p:cNvPr id="27" name="26 Rectángulo"/>
          <p:cNvSpPr/>
          <p:nvPr/>
        </p:nvSpPr>
        <p:spPr>
          <a:xfrm>
            <a:off x="-18300" y="1340768"/>
            <a:ext cx="8712968" cy="4647426"/>
          </a:xfrm>
          <a:prstGeom prst="rect">
            <a:avLst/>
          </a:prstGeom>
          <a:solidFill>
            <a:srgbClr val="F7F7F7"/>
          </a:solidFill>
        </p:spPr>
        <p:txBody>
          <a:bodyPr wrap="square">
            <a:spAutoFit/>
          </a:bodyPr>
          <a:lstStyle/>
          <a:p>
            <a:pPr marL="269875" lvl="0" indent="-269875" fontAlgn="base">
              <a:spcBef>
                <a:spcPct val="20000"/>
              </a:spcBef>
              <a:spcAft>
                <a:spcPct val="0"/>
              </a:spcAft>
              <a:buClr>
                <a:srgbClr val="002060"/>
              </a:buClr>
              <a:buFont typeface="Wingdings" pitchFamily="2" charset="2"/>
              <a:buChar char="§"/>
            </a:pPr>
            <a:r>
              <a:rPr lang="es-ES" sz="2000" dirty="0" err="1" smtClean="0">
                <a:latin typeface="Helvetica" pitchFamily="2" charset="0"/>
              </a:rPr>
              <a:t>Energy</a:t>
            </a:r>
            <a:r>
              <a:rPr lang="es-ES" sz="2000" dirty="0" smtClean="0">
                <a:latin typeface="Helvetica" pitchFamily="2" charset="0"/>
              </a:rPr>
              <a:t> </a:t>
            </a:r>
            <a:r>
              <a:rPr lang="es-ES" sz="2000" dirty="0" err="1" smtClean="0">
                <a:latin typeface="Helvetica" pitchFamily="2" charset="0"/>
              </a:rPr>
              <a:t>generated</a:t>
            </a:r>
            <a:r>
              <a:rPr lang="es-ES" sz="2000" dirty="0" smtClean="0">
                <a:latin typeface="Helvetica" pitchFamily="2" charset="0"/>
              </a:rPr>
              <a:t> by </a:t>
            </a:r>
            <a:r>
              <a:rPr lang="es-ES" sz="2000" dirty="0" err="1" smtClean="0">
                <a:latin typeface="Helvetica" pitchFamily="2" charset="0"/>
              </a:rPr>
              <a:t>sound</a:t>
            </a:r>
            <a:r>
              <a:rPr lang="es-ES" sz="2000" dirty="0" smtClean="0">
                <a:latin typeface="Helvetica" pitchFamily="2" charset="0"/>
              </a:rPr>
              <a:t> </a:t>
            </a:r>
            <a:r>
              <a:rPr lang="es-ES" sz="2000" dirty="0" err="1" smtClean="0">
                <a:latin typeface="Helvetica" pitchFamily="2" charset="0"/>
              </a:rPr>
              <a:t>waves</a:t>
            </a:r>
            <a:r>
              <a:rPr lang="es-ES" sz="2000" dirty="0" smtClean="0">
                <a:latin typeface="Helvetica" pitchFamily="2" charset="0"/>
              </a:rPr>
              <a:t> of 20 </a:t>
            </a:r>
            <a:r>
              <a:rPr lang="es-ES" sz="2000" dirty="0" err="1" smtClean="0">
                <a:latin typeface="Helvetica" pitchFamily="2" charset="0"/>
              </a:rPr>
              <a:t>kHz</a:t>
            </a:r>
            <a:r>
              <a:rPr lang="es-ES" sz="2000" dirty="0" smtClean="0">
                <a:latin typeface="Helvetica" pitchFamily="2" charset="0"/>
              </a:rPr>
              <a:t> </a:t>
            </a:r>
            <a:r>
              <a:rPr lang="es-ES" sz="2000" dirty="0" err="1" smtClean="0">
                <a:latin typeface="Helvetica" pitchFamily="2" charset="0"/>
              </a:rPr>
              <a:t>or</a:t>
            </a:r>
            <a:r>
              <a:rPr lang="es-ES" sz="2000" dirty="0" smtClean="0">
                <a:latin typeface="Helvetica" pitchFamily="2" charset="0"/>
              </a:rPr>
              <a:t> more</a:t>
            </a:r>
          </a:p>
          <a:p>
            <a:pPr marL="269875" lvl="0" indent="-269875" fontAlgn="base">
              <a:spcBef>
                <a:spcPct val="20000"/>
              </a:spcBef>
              <a:spcAft>
                <a:spcPct val="0"/>
              </a:spcAft>
              <a:buClr>
                <a:srgbClr val="002060"/>
              </a:buClr>
              <a:buFont typeface="Wingdings" pitchFamily="2" charset="2"/>
              <a:buChar char="§"/>
            </a:pPr>
            <a:r>
              <a:rPr lang="es-ES" sz="2000" dirty="0" err="1" smtClean="0">
                <a:latin typeface="Helvetica" pitchFamily="2" charset="0"/>
              </a:rPr>
              <a:t>Microbial</a:t>
            </a:r>
            <a:r>
              <a:rPr lang="es-ES" sz="2000" dirty="0" smtClean="0">
                <a:latin typeface="Helvetica" pitchFamily="2" charset="0"/>
              </a:rPr>
              <a:t> </a:t>
            </a:r>
            <a:r>
              <a:rPr lang="es-ES" sz="2000" dirty="0" err="1" smtClean="0">
                <a:latin typeface="Helvetica" pitchFamily="2" charset="0"/>
              </a:rPr>
              <a:t>inactivation</a:t>
            </a:r>
            <a:r>
              <a:rPr lang="es-ES" sz="2000" dirty="0" smtClean="0">
                <a:latin typeface="Helvetica" pitchFamily="2" charset="0"/>
              </a:rPr>
              <a:t> by “</a:t>
            </a:r>
            <a:r>
              <a:rPr lang="es-ES" sz="2000" dirty="0" err="1" smtClean="0">
                <a:latin typeface="Helvetica" pitchFamily="2" charset="0"/>
              </a:rPr>
              <a:t>cavitation</a:t>
            </a:r>
            <a:r>
              <a:rPr lang="es-ES" sz="2000" dirty="0" smtClean="0">
                <a:latin typeface="Helvetica" pitchFamily="2" charset="0"/>
              </a:rPr>
              <a:t> ” </a:t>
            </a:r>
            <a:r>
              <a:rPr lang="es-ES" sz="2000" dirty="0" err="1" smtClean="0">
                <a:latin typeface="Helvetica" pitchFamily="2" charset="0"/>
              </a:rPr>
              <a:t>phenomenon</a:t>
            </a:r>
            <a:r>
              <a:rPr lang="es-ES" sz="2000" dirty="0" smtClean="0">
                <a:latin typeface="Helvetica" pitchFamily="2" charset="0"/>
              </a:rPr>
              <a:t>.</a:t>
            </a:r>
          </a:p>
          <a:p>
            <a:pPr marL="269875" lvl="0" indent="-269875" fontAlgn="base">
              <a:spcBef>
                <a:spcPct val="20000"/>
              </a:spcBef>
              <a:spcAft>
                <a:spcPct val="0"/>
              </a:spcAft>
              <a:buClr>
                <a:srgbClr val="002060"/>
              </a:buClr>
              <a:buFont typeface="Wingdings" pitchFamily="2" charset="2"/>
              <a:buChar char="§"/>
            </a:pPr>
            <a:endParaRPr lang="es-ES" sz="2000" dirty="0" smtClean="0">
              <a:latin typeface="Helvetica" pitchFamily="2" charset="0"/>
            </a:endParaRPr>
          </a:p>
          <a:p>
            <a:pPr marL="269875" lvl="0" indent="-269875" fontAlgn="base">
              <a:spcBef>
                <a:spcPct val="20000"/>
              </a:spcBef>
              <a:spcAft>
                <a:spcPct val="0"/>
              </a:spcAft>
              <a:buClr>
                <a:srgbClr val="002060"/>
              </a:buClr>
              <a:buFont typeface="Wingdings" pitchFamily="2" charset="2"/>
              <a:buChar char="§"/>
            </a:pPr>
            <a:endParaRPr lang="es-ES" sz="2000" dirty="0" smtClean="0">
              <a:latin typeface="Helvetica" pitchFamily="2" charset="0"/>
            </a:endParaRPr>
          </a:p>
          <a:p>
            <a:pPr marL="269875" lvl="0" indent="-269875" fontAlgn="base">
              <a:spcBef>
                <a:spcPct val="20000"/>
              </a:spcBef>
              <a:spcAft>
                <a:spcPct val="0"/>
              </a:spcAft>
              <a:buClr>
                <a:srgbClr val="002060"/>
              </a:buClr>
              <a:buFont typeface="Wingdings" pitchFamily="2" charset="2"/>
              <a:buChar char="§"/>
            </a:pPr>
            <a:endParaRPr lang="es-ES" sz="2000" dirty="0" smtClean="0">
              <a:latin typeface="Helvetica" pitchFamily="2" charset="0"/>
            </a:endParaRPr>
          </a:p>
          <a:p>
            <a:pPr marL="269875" lvl="0" indent="-269875" fontAlgn="base">
              <a:spcBef>
                <a:spcPct val="20000"/>
              </a:spcBef>
              <a:spcAft>
                <a:spcPct val="0"/>
              </a:spcAft>
              <a:buClr>
                <a:srgbClr val="002060"/>
              </a:buClr>
              <a:buFont typeface="Wingdings" pitchFamily="2" charset="2"/>
              <a:buChar char="§"/>
            </a:pPr>
            <a:endParaRPr lang="es-ES" sz="2000" dirty="0" smtClean="0">
              <a:latin typeface="Helvetica" pitchFamily="2" charset="0"/>
            </a:endParaRPr>
          </a:p>
          <a:p>
            <a:pPr marL="269875" lvl="0" indent="-269875" fontAlgn="base">
              <a:spcBef>
                <a:spcPct val="20000"/>
              </a:spcBef>
              <a:spcAft>
                <a:spcPct val="0"/>
              </a:spcAft>
              <a:buClr>
                <a:srgbClr val="002060"/>
              </a:buClr>
              <a:buFont typeface="Wingdings" pitchFamily="2" charset="2"/>
              <a:buChar char="§"/>
            </a:pPr>
            <a:endParaRPr lang="es-ES" sz="2000" dirty="0" smtClean="0">
              <a:latin typeface="Helvetica" pitchFamily="2" charset="0"/>
            </a:endParaRPr>
          </a:p>
          <a:p>
            <a:pPr marL="269875" lvl="0" indent="-269875" fontAlgn="base">
              <a:spcBef>
                <a:spcPct val="20000"/>
              </a:spcBef>
              <a:spcAft>
                <a:spcPct val="0"/>
              </a:spcAft>
              <a:buClr>
                <a:srgbClr val="002060"/>
              </a:buClr>
              <a:buFont typeface="Wingdings" pitchFamily="2" charset="2"/>
              <a:buChar char="§"/>
            </a:pPr>
            <a:endParaRPr lang="es-ES" sz="2000" dirty="0" smtClean="0">
              <a:latin typeface="Helvetica" pitchFamily="2" charset="0"/>
            </a:endParaRPr>
          </a:p>
          <a:p>
            <a:pPr marL="269875" lvl="0" indent="-269875" fontAlgn="base">
              <a:spcBef>
                <a:spcPct val="20000"/>
              </a:spcBef>
              <a:spcAft>
                <a:spcPct val="0"/>
              </a:spcAft>
              <a:buClr>
                <a:srgbClr val="002060"/>
              </a:buClr>
              <a:buFont typeface="Wingdings" pitchFamily="2" charset="2"/>
              <a:buChar char="§"/>
            </a:pPr>
            <a:r>
              <a:rPr lang="es-ES" sz="2000" dirty="0" err="1" smtClean="0">
                <a:latin typeface="Helvetica" pitchFamily="2" charset="0"/>
              </a:rPr>
              <a:t>Influencing</a:t>
            </a:r>
            <a:r>
              <a:rPr lang="es-ES" sz="2000" dirty="0" smtClean="0">
                <a:latin typeface="Helvetica" pitchFamily="2" charset="0"/>
              </a:rPr>
              <a:t> </a:t>
            </a:r>
            <a:r>
              <a:rPr lang="es-ES" sz="2000" dirty="0" err="1" smtClean="0">
                <a:latin typeface="Helvetica" pitchFamily="2" charset="0"/>
              </a:rPr>
              <a:t>factors</a:t>
            </a:r>
            <a:r>
              <a:rPr lang="es-ES" sz="2000" dirty="0" smtClean="0">
                <a:latin typeface="Helvetica" pitchFamily="2" charset="0"/>
              </a:rPr>
              <a:t>: wave </a:t>
            </a:r>
            <a:r>
              <a:rPr lang="es-ES" sz="2000" dirty="0" err="1" smtClean="0">
                <a:latin typeface="Helvetica" pitchFamily="2" charset="0"/>
              </a:rPr>
              <a:t>amplitude</a:t>
            </a:r>
            <a:r>
              <a:rPr lang="es-ES" sz="2000" dirty="0" smtClean="0">
                <a:latin typeface="Helvetica" pitchFamily="2" charset="0"/>
              </a:rPr>
              <a:t>, </a:t>
            </a:r>
            <a:r>
              <a:rPr lang="es-ES" sz="2000" dirty="0" err="1" smtClean="0">
                <a:latin typeface="Helvetica" pitchFamily="2" charset="0"/>
              </a:rPr>
              <a:t>temperature</a:t>
            </a:r>
            <a:r>
              <a:rPr lang="es-ES" sz="2000" dirty="0" smtClean="0">
                <a:latin typeface="Helvetica" pitchFamily="2" charset="0"/>
              </a:rPr>
              <a:t>, </a:t>
            </a:r>
            <a:r>
              <a:rPr lang="es-ES" sz="2000" dirty="0" err="1" smtClean="0">
                <a:latin typeface="Helvetica" pitchFamily="2" charset="0"/>
              </a:rPr>
              <a:t>volume</a:t>
            </a:r>
            <a:r>
              <a:rPr lang="es-ES" sz="2000" dirty="0" smtClean="0">
                <a:latin typeface="Helvetica" pitchFamily="2" charset="0"/>
              </a:rPr>
              <a:t>, </a:t>
            </a:r>
            <a:r>
              <a:rPr lang="es-ES" sz="2000" dirty="0" err="1" smtClean="0">
                <a:latin typeface="Helvetica" pitchFamily="2" charset="0"/>
              </a:rPr>
              <a:t>sample</a:t>
            </a:r>
            <a:r>
              <a:rPr lang="es-ES" sz="2000" dirty="0" smtClean="0">
                <a:latin typeface="Helvetica" pitchFamily="2" charset="0"/>
              </a:rPr>
              <a:t> </a:t>
            </a:r>
            <a:r>
              <a:rPr lang="es-ES" sz="2000" dirty="0" err="1" smtClean="0">
                <a:latin typeface="Helvetica" pitchFamily="2" charset="0"/>
              </a:rPr>
              <a:t>properties</a:t>
            </a:r>
            <a:r>
              <a:rPr lang="es-ES" sz="2000" dirty="0" smtClean="0">
                <a:latin typeface="Helvetica" pitchFamily="2" charset="0"/>
              </a:rPr>
              <a:t> and </a:t>
            </a:r>
            <a:r>
              <a:rPr lang="es-ES" sz="2000" dirty="0" err="1" smtClean="0">
                <a:latin typeface="Helvetica" pitchFamily="2" charset="0"/>
              </a:rPr>
              <a:t>composition</a:t>
            </a:r>
            <a:endParaRPr lang="es-ES" sz="2000" dirty="0" smtClean="0">
              <a:latin typeface="Helvetica" pitchFamily="2" charset="0"/>
            </a:endParaRPr>
          </a:p>
          <a:p>
            <a:pPr marL="269875" indent="-269875" fontAlgn="base">
              <a:spcBef>
                <a:spcPct val="20000"/>
              </a:spcBef>
              <a:spcAft>
                <a:spcPct val="0"/>
              </a:spcAft>
              <a:buClr>
                <a:srgbClr val="002060"/>
              </a:buClr>
              <a:buFont typeface="Wingdings" pitchFamily="2" charset="2"/>
              <a:buChar char="§"/>
            </a:pPr>
            <a:r>
              <a:rPr lang="es-ES" sz="2000" dirty="0" smtClean="0">
                <a:latin typeface="Helvetica" pitchFamily="2" charset="0"/>
              </a:rPr>
              <a:t>Actual/</a:t>
            </a:r>
            <a:r>
              <a:rPr lang="es-ES" sz="2000" dirty="0" err="1" smtClean="0">
                <a:latin typeface="Helvetica" pitchFamily="2" charset="0"/>
              </a:rPr>
              <a:t>potential</a:t>
            </a:r>
            <a:r>
              <a:rPr lang="es-ES" sz="2000" dirty="0" smtClean="0">
                <a:latin typeface="Helvetica" pitchFamily="2" charset="0"/>
              </a:rPr>
              <a:t> </a:t>
            </a:r>
            <a:r>
              <a:rPr lang="es-ES" sz="2000" dirty="0" err="1" smtClean="0">
                <a:latin typeface="Helvetica" pitchFamily="2" charset="0"/>
              </a:rPr>
              <a:t>applications</a:t>
            </a:r>
            <a:r>
              <a:rPr lang="es-ES" sz="2000" dirty="0" smtClean="0">
                <a:latin typeface="Helvetica" pitchFamily="2" charset="0"/>
              </a:rPr>
              <a:t>: </a:t>
            </a:r>
            <a:r>
              <a:rPr lang="en-US" sz="2000" dirty="0" smtClean="0">
                <a:latin typeface="Helvetica" pitchFamily="2" charset="0"/>
              </a:rPr>
              <a:t>No commercial food products. Limited to product modification and process efficiency improvements (enhancement of mass and heat transfer, degassing of liquids, cleaning of surfaces)</a:t>
            </a:r>
            <a:endParaRPr lang="es-ES" sz="2000" dirty="0" smtClean="0">
              <a:latin typeface="Helvetica" pitchFamily="2" charset="0"/>
            </a:endParaRPr>
          </a:p>
        </p:txBody>
      </p:sp>
      <p:graphicFrame>
        <p:nvGraphicFramePr>
          <p:cNvPr id="1026" name="Object 2"/>
          <p:cNvGraphicFramePr>
            <a:graphicFrameLocks noChangeAspect="1"/>
          </p:cNvGraphicFramePr>
          <p:nvPr/>
        </p:nvGraphicFramePr>
        <p:xfrm>
          <a:off x="1403648" y="2492896"/>
          <a:ext cx="3311525" cy="1830387"/>
        </p:xfrm>
        <a:graphic>
          <a:graphicData uri="http://schemas.openxmlformats.org/presentationml/2006/ole">
            <p:oleObj spid="_x0000_s61442" name="Imagen de mapa de bits" r:id="rId6" imgW="5276190" imgH="2914286" progId="PBrush">
              <p:embed/>
            </p:oleObj>
          </a:graphicData>
        </a:graphic>
      </p:graphicFrame>
      <p:sp>
        <p:nvSpPr>
          <p:cNvPr id="28" name="27 CuadroTexto"/>
          <p:cNvSpPr txBox="1"/>
          <p:nvPr/>
        </p:nvSpPr>
        <p:spPr>
          <a:xfrm>
            <a:off x="-1332656" y="548680"/>
            <a:ext cx="45719" cy="369332"/>
          </a:xfrm>
          <a:prstGeom prst="rect">
            <a:avLst/>
          </a:prstGeom>
          <a:noFill/>
        </p:spPr>
        <p:txBody>
          <a:bodyPr wrap="square" rtlCol="0">
            <a:spAutoFit/>
          </a:bodyPr>
          <a:lstStyle/>
          <a:p>
            <a:endParaRPr lang="es-AR" dirty="0"/>
          </a:p>
        </p:txBody>
      </p:sp>
      <p:sp>
        <p:nvSpPr>
          <p:cNvPr id="30" name="29 CuadroTexto"/>
          <p:cNvSpPr txBox="1"/>
          <p:nvPr/>
        </p:nvSpPr>
        <p:spPr>
          <a:xfrm>
            <a:off x="-324544" y="5013176"/>
            <a:ext cx="184731" cy="369332"/>
          </a:xfrm>
          <a:prstGeom prst="rect">
            <a:avLst/>
          </a:prstGeom>
          <a:noFill/>
        </p:spPr>
        <p:txBody>
          <a:bodyPr wrap="none" rtlCol="0">
            <a:spAutoFit/>
          </a:bodyPr>
          <a:lstStyle/>
          <a:p>
            <a:endParaRPr lang="es-AR" dirty="0"/>
          </a:p>
        </p:txBody>
      </p:sp>
      <p:sp>
        <p:nvSpPr>
          <p:cNvPr id="31" name="30 CuadroTexto"/>
          <p:cNvSpPr txBox="1"/>
          <p:nvPr/>
        </p:nvSpPr>
        <p:spPr>
          <a:xfrm>
            <a:off x="4716016" y="2564904"/>
            <a:ext cx="3024336" cy="1569660"/>
          </a:xfrm>
          <a:prstGeom prst="rect">
            <a:avLst/>
          </a:prstGeom>
          <a:noFill/>
        </p:spPr>
        <p:txBody>
          <a:bodyPr wrap="square" rtlCol="0">
            <a:spAutoFit/>
          </a:bodyPr>
          <a:lstStyle/>
          <a:p>
            <a:r>
              <a:rPr lang="es-AR" sz="1600" i="1" dirty="0" smtClean="0"/>
              <a:t>Gas </a:t>
            </a:r>
            <a:r>
              <a:rPr lang="es-AR" sz="1600" i="1" dirty="0" err="1" smtClean="0"/>
              <a:t>or</a:t>
            </a:r>
            <a:r>
              <a:rPr lang="es-AR" sz="1600" i="1" dirty="0" smtClean="0"/>
              <a:t> </a:t>
            </a:r>
            <a:r>
              <a:rPr lang="es-AR" sz="1600" i="1" dirty="0" err="1" smtClean="0"/>
              <a:t>vapour</a:t>
            </a:r>
            <a:r>
              <a:rPr lang="es-AR" sz="1600" i="1" dirty="0" smtClean="0"/>
              <a:t> </a:t>
            </a:r>
            <a:r>
              <a:rPr lang="es-AR" sz="1600" i="1" dirty="0" err="1" smtClean="0"/>
              <a:t>microbubles</a:t>
            </a:r>
            <a:r>
              <a:rPr lang="es-AR" sz="1600" i="1" dirty="0" smtClean="0"/>
              <a:t> </a:t>
            </a:r>
            <a:r>
              <a:rPr lang="es-AR" sz="1600" i="1" dirty="0" err="1" smtClean="0"/>
              <a:t>formed</a:t>
            </a:r>
            <a:r>
              <a:rPr lang="es-AR" sz="1600" i="1" dirty="0" smtClean="0"/>
              <a:t> </a:t>
            </a:r>
            <a:r>
              <a:rPr lang="es-AR" sz="1600" i="1" dirty="0" err="1" smtClean="0"/>
              <a:t>during</a:t>
            </a:r>
            <a:r>
              <a:rPr lang="es-AR" sz="1600" i="1" dirty="0" smtClean="0"/>
              <a:t>  a </a:t>
            </a:r>
            <a:r>
              <a:rPr lang="es-AR" sz="1600" i="1" dirty="0" err="1" smtClean="0"/>
              <a:t>tension</a:t>
            </a:r>
            <a:r>
              <a:rPr lang="es-AR" sz="1600" i="1" dirty="0" smtClean="0"/>
              <a:t> </a:t>
            </a:r>
            <a:r>
              <a:rPr lang="es-AR" sz="1600" i="1" dirty="0" err="1" smtClean="0"/>
              <a:t>cycle</a:t>
            </a:r>
            <a:r>
              <a:rPr lang="es-AR" sz="1600" i="1" dirty="0" smtClean="0"/>
              <a:t>, </a:t>
            </a:r>
            <a:r>
              <a:rPr lang="es-AR" sz="1600" i="1" dirty="0" err="1" smtClean="0"/>
              <a:t>violently</a:t>
            </a:r>
            <a:r>
              <a:rPr lang="es-AR" sz="1600" i="1" dirty="0" smtClean="0"/>
              <a:t>  </a:t>
            </a:r>
            <a:r>
              <a:rPr lang="es-AR" sz="1600" i="1" dirty="0" err="1" smtClean="0"/>
              <a:t>collapse</a:t>
            </a:r>
            <a:r>
              <a:rPr lang="es-AR" sz="1600" i="1" dirty="0" smtClean="0"/>
              <a:t>  (</a:t>
            </a:r>
            <a:r>
              <a:rPr lang="es-AR" sz="1600" i="1" dirty="0" err="1" smtClean="0"/>
              <a:t>compression</a:t>
            </a:r>
            <a:r>
              <a:rPr lang="es-AR" sz="1600" i="1" dirty="0" smtClean="0"/>
              <a:t> </a:t>
            </a:r>
            <a:r>
              <a:rPr lang="es-AR" sz="1600" i="1" dirty="0" err="1" smtClean="0"/>
              <a:t>cycle</a:t>
            </a:r>
            <a:r>
              <a:rPr lang="es-AR" sz="1600" i="1" dirty="0" smtClean="0"/>
              <a:t>) </a:t>
            </a:r>
            <a:r>
              <a:rPr lang="es-AR" sz="1600" i="1" dirty="0" err="1" smtClean="0"/>
              <a:t>generating</a:t>
            </a:r>
            <a:r>
              <a:rPr lang="es-AR" sz="1600" i="1" dirty="0" smtClean="0"/>
              <a:t>  </a:t>
            </a:r>
            <a:r>
              <a:rPr lang="es-AR" sz="1600" i="1" dirty="0" err="1" smtClean="0"/>
              <a:t>high</a:t>
            </a:r>
            <a:r>
              <a:rPr lang="es-AR" sz="1600" i="1" dirty="0" smtClean="0"/>
              <a:t> </a:t>
            </a:r>
            <a:r>
              <a:rPr lang="es-AR" sz="1600" i="1" dirty="0" err="1" smtClean="0"/>
              <a:t>pressure</a:t>
            </a:r>
            <a:r>
              <a:rPr lang="es-AR" sz="1600" i="1" dirty="0" smtClean="0"/>
              <a:t> shock </a:t>
            </a:r>
            <a:r>
              <a:rPr lang="es-AR" sz="1600" i="1" dirty="0" err="1" smtClean="0"/>
              <a:t>waves</a:t>
            </a:r>
            <a:r>
              <a:rPr lang="es-AR" sz="1600" i="1" dirty="0" smtClean="0"/>
              <a:t>  and </a:t>
            </a:r>
            <a:r>
              <a:rPr lang="es-AR" sz="1600" i="1" dirty="0" err="1" smtClean="0"/>
              <a:t>high</a:t>
            </a:r>
            <a:r>
              <a:rPr lang="es-AR" sz="1600" i="1" dirty="0" smtClean="0"/>
              <a:t> local </a:t>
            </a:r>
            <a:r>
              <a:rPr lang="es-AR" sz="1600" i="1" dirty="0" err="1" smtClean="0"/>
              <a:t>heating</a:t>
            </a:r>
            <a:endParaRPr lang="es-AR" sz="1600" i="1" dirty="0"/>
          </a:p>
        </p:txBody>
      </p:sp>
      <p:pic>
        <p:nvPicPr>
          <p:cNvPr id="32" name="31 Imagen" descr="untitled2.png"/>
          <p:cNvPicPr>
            <a:picLocks noChangeAspect="1"/>
          </p:cNvPicPr>
          <p:nvPr/>
        </p:nvPicPr>
        <p:blipFill>
          <a:blip r:embed="rId7" cstate="print"/>
          <a:stretch>
            <a:fillRect/>
          </a:stretch>
        </p:blipFill>
        <p:spPr>
          <a:xfrm>
            <a:off x="7308304" y="1340768"/>
            <a:ext cx="1278108" cy="1342826"/>
          </a:xfrm>
          <a:prstGeom prst="ellipse">
            <a:avLst/>
          </a:prstGeom>
          <a:ln w="952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sp>
        <p:nvSpPr>
          <p:cNvPr id="4" name="3 CuadroTexto"/>
          <p:cNvSpPr txBox="1"/>
          <p:nvPr/>
        </p:nvSpPr>
        <p:spPr>
          <a:xfrm>
            <a:off x="0" y="332656"/>
            <a:ext cx="8244408" cy="400110"/>
          </a:xfrm>
          <a:prstGeom prst="rect">
            <a:avLst/>
          </a:prstGeom>
          <a:noFill/>
        </p:spPr>
        <p:txBody>
          <a:bodyPr wrap="square" rtlCol="0">
            <a:spAutoFit/>
          </a:bodyPr>
          <a:lstStyle/>
          <a:p>
            <a:r>
              <a:rPr lang="es-AR" sz="2000" b="1" dirty="0" err="1" smtClean="0">
                <a:solidFill>
                  <a:schemeClr val="bg2"/>
                </a:solidFill>
                <a:latin typeface="Helvetica" pitchFamily="2" charset="0"/>
                <a:cs typeface="Arial" pitchFamily="34" charset="0"/>
              </a:rPr>
              <a:t>Inactivation</a:t>
            </a:r>
            <a:r>
              <a:rPr lang="es-AR" sz="2000" b="1" dirty="0" smtClean="0">
                <a:solidFill>
                  <a:schemeClr val="bg2"/>
                </a:solidFill>
                <a:latin typeface="Helvetica" pitchFamily="2" charset="0"/>
                <a:cs typeface="Arial" pitchFamily="34" charset="0"/>
              </a:rPr>
              <a:t> </a:t>
            </a:r>
            <a:r>
              <a:rPr lang="es-AR" sz="2000" b="1" dirty="0" err="1" smtClean="0">
                <a:solidFill>
                  <a:schemeClr val="bg2"/>
                </a:solidFill>
                <a:latin typeface="Helvetica" pitchFamily="2" charset="0"/>
                <a:cs typeface="Arial" pitchFamily="34" charset="0"/>
              </a:rPr>
              <a:t>kinetics</a:t>
            </a:r>
            <a:r>
              <a:rPr lang="es-AR" sz="2000" b="1" dirty="0" smtClean="0">
                <a:solidFill>
                  <a:schemeClr val="bg2"/>
                </a:solidFill>
                <a:latin typeface="Helvetica" pitchFamily="2" charset="0"/>
                <a:cs typeface="Arial" pitchFamily="34" charset="0"/>
              </a:rPr>
              <a:t> by single US and PL </a:t>
            </a:r>
            <a:r>
              <a:rPr lang="es-AR" sz="2000" b="1" dirty="0" err="1" smtClean="0">
                <a:solidFill>
                  <a:schemeClr val="bg2"/>
                </a:solidFill>
                <a:latin typeface="Helvetica" pitchFamily="2" charset="0"/>
                <a:cs typeface="Arial" pitchFamily="34" charset="0"/>
              </a:rPr>
              <a:t>treatments</a:t>
            </a:r>
            <a:endParaRPr lang="es-AR" sz="2000" b="1" dirty="0">
              <a:solidFill>
                <a:schemeClr val="bg2"/>
              </a:solidFill>
              <a:latin typeface="Helvetica" pitchFamily="2" charset="0"/>
              <a:cs typeface="Arial" pitchFamily="34" charset="0"/>
            </a:endParaRPr>
          </a:p>
        </p:txBody>
      </p:sp>
      <p:pic>
        <p:nvPicPr>
          <p:cNvPr id="29" name="Picture 3"/>
          <p:cNvPicPr>
            <a:picLocks noChangeAspect="1" noChangeArrowheads="1"/>
          </p:cNvPicPr>
          <p:nvPr/>
        </p:nvPicPr>
        <p:blipFill>
          <a:blip r:embed="rId4" cstate="print"/>
          <a:srcRect/>
          <a:stretch>
            <a:fillRect/>
          </a:stretch>
        </p:blipFill>
        <p:spPr bwMode="auto">
          <a:xfrm>
            <a:off x="7075046" y="6525344"/>
            <a:ext cx="2068954" cy="332655"/>
          </a:xfrm>
          <a:prstGeom prst="rect">
            <a:avLst/>
          </a:prstGeom>
          <a:noFill/>
          <a:ln w="9525">
            <a:noFill/>
            <a:miter lim="800000"/>
            <a:headEnd/>
            <a:tailEnd/>
          </a:ln>
        </p:spPr>
      </p:pic>
      <p:sp>
        <p:nvSpPr>
          <p:cNvPr id="5123"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AR"/>
          </a:p>
        </p:txBody>
      </p:sp>
      <p:grpSp>
        <p:nvGrpSpPr>
          <p:cNvPr id="39" name="38 Grupo"/>
          <p:cNvGrpSpPr/>
          <p:nvPr/>
        </p:nvGrpSpPr>
        <p:grpSpPr>
          <a:xfrm>
            <a:off x="4572000" y="836712"/>
            <a:ext cx="4392488" cy="5542875"/>
            <a:chOff x="4572000" y="836712"/>
            <a:chExt cx="4392488" cy="5542875"/>
          </a:xfrm>
        </p:grpSpPr>
        <p:grpSp>
          <p:nvGrpSpPr>
            <p:cNvPr id="31" name="30 Grupo"/>
            <p:cNvGrpSpPr/>
            <p:nvPr/>
          </p:nvGrpSpPr>
          <p:grpSpPr>
            <a:xfrm>
              <a:off x="4572000" y="836712"/>
              <a:ext cx="4248472" cy="5542875"/>
              <a:chOff x="4572000" y="836712"/>
              <a:chExt cx="4248472" cy="5542875"/>
            </a:xfrm>
          </p:grpSpPr>
          <p:grpSp>
            <p:nvGrpSpPr>
              <p:cNvPr id="21" name="20 Grupo"/>
              <p:cNvGrpSpPr/>
              <p:nvPr/>
            </p:nvGrpSpPr>
            <p:grpSpPr>
              <a:xfrm>
                <a:off x="4644008" y="3501008"/>
                <a:ext cx="3816424" cy="2160240"/>
                <a:chOff x="5327576" y="3501008"/>
                <a:chExt cx="3816424" cy="2160240"/>
              </a:xfrm>
            </p:grpSpPr>
            <p:graphicFrame>
              <p:nvGraphicFramePr>
                <p:cNvPr id="6" name="6 Gráfico"/>
                <p:cNvGraphicFramePr/>
                <p:nvPr/>
              </p:nvGraphicFramePr>
              <p:xfrm>
                <a:off x="5327576" y="3501008"/>
                <a:ext cx="3816424" cy="2160240"/>
              </p:xfrm>
              <a:graphic>
                <a:graphicData uri="http://schemas.openxmlformats.org/drawingml/2006/chart">
                  <c:chart xmlns:c="http://schemas.openxmlformats.org/drawingml/2006/chart" xmlns:r="http://schemas.openxmlformats.org/officeDocument/2006/relationships" r:id="rId5"/>
                </a:graphicData>
              </a:graphic>
            </p:graphicFrame>
            <p:sp>
              <p:nvSpPr>
                <p:cNvPr id="9" name="8 CuadroTexto"/>
                <p:cNvSpPr txBox="1"/>
                <p:nvPr/>
              </p:nvSpPr>
              <p:spPr>
                <a:xfrm>
                  <a:off x="5796136" y="4941168"/>
                  <a:ext cx="2016224" cy="276999"/>
                </a:xfrm>
                <a:prstGeom prst="rect">
                  <a:avLst/>
                </a:prstGeom>
                <a:noFill/>
              </p:spPr>
              <p:txBody>
                <a:bodyPr wrap="square" rtlCol="0">
                  <a:spAutoFit/>
                </a:bodyPr>
                <a:lstStyle/>
                <a:p>
                  <a:r>
                    <a:rPr lang="es-AR" sz="1200" i="1" dirty="0" err="1" smtClean="0">
                      <a:effectLst>
                        <a:outerShdw blurRad="38100" dist="38100" dir="2700000" algn="tl">
                          <a:srgbClr val="000000">
                            <a:alpha val="43137"/>
                          </a:srgbClr>
                        </a:outerShdw>
                      </a:effectLst>
                      <a:latin typeface="Helvetica" pitchFamily="2" charset="0"/>
                    </a:rPr>
                    <a:t>S.cerevisiae</a:t>
                  </a:r>
                  <a:endParaRPr lang="es-AR" sz="1200" i="1" dirty="0">
                    <a:effectLst>
                      <a:outerShdw blurRad="38100" dist="38100" dir="2700000" algn="tl">
                        <a:srgbClr val="000000">
                          <a:alpha val="43137"/>
                        </a:srgbClr>
                      </a:outerShdw>
                    </a:effectLst>
                    <a:latin typeface="Helvetica" pitchFamily="2" charset="0"/>
                  </a:endParaRPr>
                </a:p>
              </p:txBody>
            </p:sp>
          </p:grpSp>
          <p:grpSp>
            <p:nvGrpSpPr>
              <p:cNvPr id="22" name="21 Grupo"/>
              <p:cNvGrpSpPr/>
              <p:nvPr/>
            </p:nvGrpSpPr>
            <p:grpSpPr>
              <a:xfrm>
                <a:off x="4572000" y="1196752"/>
                <a:ext cx="3744416" cy="2230363"/>
                <a:chOff x="5076056" y="1196752"/>
                <a:chExt cx="3744416" cy="2230363"/>
              </a:xfrm>
            </p:grpSpPr>
            <p:graphicFrame>
              <p:nvGraphicFramePr>
                <p:cNvPr id="7" name="6 Gráfico"/>
                <p:cNvGraphicFramePr/>
                <p:nvPr/>
              </p:nvGraphicFramePr>
              <p:xfrm>
                <a:off x="5076056" y="1196752"/>
                <a:ext cx="3744416" cy="2230363"/>
              </p:xfrm>
              <a:graphic>
                <a:graphicData uri="http://schemas.openxmlformats.org/drawingml/2006/chart">
                  <c:chart xmlns:c="http://schemas.openxmlformats.org/drawingml/2006/chart" xmlns:r="http://schemas.openxmlformats.org/officeDocument/2006/relationships" r:id="rId6"/>
                </a:graphicData>
              </a:graphic>
            </p:graphicFrame>
            <p:sp>
              <p:nvSpPr>
                <p:cNvPr id="10" name="9 CuadroTexto"/>
                <p:cNvSpPr txBox="1"/>
                <p:nvPr/>
              </p:nvSpPr>
              <p:spPr>
                <a:xfrm>
                  <a:off x="5652120" y="2708920"/>
                  <a:ext cx="2016224" cy="276999"/>
                </a:xfrm>
                <a:prstGeom prst="rect">
                  <a:avLst/>
                </a:prstGeom>
                <a:noFill/>
              </p:spPr>
              <p:txBody>
                <a:bodyPr wrap="square" rtlCol="0">
                  <a:spAutoFit/>
                </a:bodyPr>
                <a:lstStyle/>
                <a:p>
                  <a:r>
                    <a:rPr lang="es-AR" sz="1200" i="1" dirty="0" smtClean="0">
                      <a:effectLst>
                        <a:outerShdw blurRad="38100" dist="38100" dir="2700000" algn="tl">
                          <a:srgbClr val="000000">
                            <a:alpha val="43137"/>
                          </a:srgbClr>
                        </a:outerShdw>
                      </a:effectLst>
                      <a:latin typeface="Helvetica" pitchFamily="2" charset="0"/>
                    </a:rPr>
                    <a:t>A. </a:t>
                  </a:r>
                  <a:r>
                    <a:rPr lang="es-AR" sz="1200" i="1" dirty="0" err="1" smtClean="0">
                      <a:effectLst>
                        <a:outerShdw blurRad="38100" dist="38100" dir="2700000" algn="tl">
                          <a:srgbClr val="000000">
                            <a:alpha val="43137"/>
                          </a:srgbClr>
                        </a:outerShdw>
                      </a:effectLst>
                      <a:latin typeface="Helvetica" pitchFamily="2" charset="0"/>
                    </a:rPr>
                    <a:t>acidoterrestris</a:t>
                  </a:r>
                  <a:endParaRPr lang="es-AR" sz="1200" i="1" dirty="0">
                    <a:effectLst>
                      <a:outerShdw blurRad="38100" dist="38100" dir="2700000" algn="tl">
                        <a:srgbClr val="000000">
                          <a:alpha val="43137"/>
                        </a:srgbClr>
                      </a:outerShdw>
                    </a:effectLst>
                    <a:latin typeface="Helvetica" pitchFamily="2" charset="0"/>
                  </a:endParaRPr>
                </a:p>
              </p:txBody>
            </p:sp>
          </p:grpSp>
          <p:sp>
            <p:nvSpPr>
              <p:cNvPr id="11" name="10 CuadroTexto"/>
              <p:cNvSpPr txBox="1"/>
              <p:nvPr/>
            </p:nvSpPr>
            <p:spPr>
              <a:xfrm>
                <a:off x="5940152" y="836712"/>
                <a:ext cx="1440160" cy="369332"/>
              </a:xfrm>
              <a:prstGeom prst="rect">
                <a:avLst/>
              </a:prstGeom>
              <a:noFill/>
            </p:spPr>
            <p:txBody>
              <a:bodyPr wrap="square" rtlCol="0">
                <a:spAutoFit/>
              </a:bodyPr>
              <a:lstStyle/>
              <a:p>
                <a:r>
                  <a:rPr lang="es-AR" b="1" dirty="0" smtClean="0">
                    <a:effectLst>
                      <a:outerShdw blurRad="38100" dist="38100" dir="2700000" algn="tl">
                        <a:srgbClr val="000000">
                          <a:alpha val="43137"/>
                        </a:srgbClr>
                      </a:outerShdw>
                    </a:effectLst>
                  </a:rPr>
                  <a:t>PL</a:t>
                </a:r>
                <a:endParaRPr lang="es-AR" b="1" dirty="0">
                  <a:effectLst>
                    <a:outerShdw blurRad="38100" dist="38100" dir="2700000" algn="tl">
                      <a:srgbClr val="000000">
                        <a:alpha val="43137"/>
                      </a:srgbClr>
                    </a:outerShdw>
                  </a:effectLst>
                </a:endParaRPr>
              </a:p>
            </p:txBody>
          </p:sp>
          <p:sp>
            <p:nvSpPr>
              <p:cNvPr id="20" name="19 Rectángulo"/>
              <p:cNvSpPr/>
              <p:nvPr/>
            </p:nvSpPr>
            <p:spPr>
              <a:xfrm>
                <a:off x="4860032" y="5733256"/>
                <a:ext cx="3960440" cy="646331"/>
              </a:xfrm>
              <a:prstGeom prst="rect">
                <a:avLst/>
              </a:prstGeom>
            </p:spPr>
            <p:txBody>
              <a:bodyPr wrap="square">
                <a:spAutoFit/>
              </a:bodyPr>
              <a:lstStyle/>
              <a:p>
                <a:pPr lvl="0" fontAlgn="base">
                  <a:spcBef>
                    <a:spcPct val="0"/>
                  </a:spcBef>
                  <a:spcAft>
                    <a:spcPct val="0"/>
                  </a:spcAft>
                </a:pPr>
                <a:r>
                  <a:rPr lang="en-US" sz="1200" dirty="0" smtClean="0">
                    <a:latin typeface="Helvetica" pitchFamily="2" charset="0"/>
                    <a:ea typeface="Calibri" pitchFamily="34" charset="0"/>
                    <a:cs typeface="Times New Roman" pitchFamily="18" charset="0"/>
                  </a:rPr>
                  <a:t>Inactivation curves by single PL treatments at LT(</a:t>
                </a:r>
                <a:r>
                  <a:rPr lang="en-US" sz="1200" dirty="0" smtClean="0">
                    <a:latin typeface="Helvetica" pitchFamily="2" charset="0"/>
                    <a:ea typeface="Calibri" pitchFamily="34" charset="0"/>
                    <a:cs typeface="Arial" pitchFamily="34" charset="0"/>
                  </a:rPr>
                  <a:t>▬</a:t>
                </a:r>
                <a:r>
                  <a:rPr lang="en-US" sz="1200" dirty="0" smtClean="0">
                    <a:latin typeface="Helvetica" pitchFamily="2" charset="0"/>
                    <a:ea typeface="Calibri" pitchFamily="34" charset="0"/>
                    <a:cs typeface="Times New Roman" pitchFamily="18" charset="0"/>
                  </a:rPr>
                  <a:t>) and MT(</a:t>
                </a:r>
                <a:r>
                  <a:rPr lang="en-US" sz="1200" dirty="0" smtClean="0">
                    <a:latin typeface="Helvetica" pitchFamily="2" charset="0"/>
                    <a:ea typeface="Calibri" pitchFamily="34" charset="0"/>
                    <a:cs typeface="Arial" pitchFamily="34" charset="0"/>
                  </a:rPr>
                  <a:t>---</a:t>
                </a:r>
                <a:r>
                  <a:rPr lang="en-US" sz="1200" dirty="0" smtClean="0">
                    <a:latin typeface="Helvetica" pitchFamily="2" charset="0"/>
                    <a:ea typeface="Calibri" pitchFamily="34" charset="0"/>
                    <a:cs typeface="Times New Roman" pitchFamily="18" charset="0"/>
                  </a:rPr>
                  <a:t>) in commercial apple juice (</a:t>
                </a:r>
                <a:r>
                  <a:rPr lang="en-US" sz="1200" dirty="0" smtClean="0">
                    <a:solidFill>
                      <a:srgbClr val="00B050"/>
                    </a:solidFill>
                    <a:latin typeface="Helvetica" pitchFamily="2" charset="0"/>
                    <a:ea typeface="Calibri" pitchFamily="34" charset="0"/>
                    <a:cs typeface="Arial" pitchFamily="34" charset="0"/>
                  </a:rPr>
                  <a:t>▬</a:t>
                </a:r>
                <a:r>
                  <a:rPr lang="en-US" sz="1200" dirty="0" smtClean="0">
                    <a:latin typeface="Helvetica" pitchFamily="2" charset="0"/>
                    <a:ea typeface="Calibri" pitchFamily="34" charset="0"/>
                    <a:cs typeface="Times New Roman" pitchFamily="18" charset="0"/>
                  </a:rPr>
                  <a:t>) and natural apple juice (</a:t>
                </a:r>
                <a:r>
                  <a:rPr lang="en-US" sz="1200" dirty="0" smtClean="0">
                    <a:solidFill>
                      <a:srgbClr val="00B0F0"/>
                    </a:solidFill>
                    <a:latin typeface="Helvetica" pitchFamily="2" charset="0"/>
                    <a:ea typeface="Calibri" pitchFamily="34" charset="0"/>
                    <a:cs typeface="Arial" pitchFamily="34" charset="0"/>
                  </a:rPr>
                  <a:t>▬</a:t>
                </a:r>
                <a:r>
                  <a:rPr lang="en-US" sz="1200" dirty="0" smtClean="0">
                    <a:latin typeface="Helvetica" pitchFamily="2" charset="0"/>
                    <a:ea typeface="Calibri" pitchFamily="34" charset="0"/>
                    <a:cs typeface="Times New Roman" pitchFamily="18" charset="0"/>
                  </a:rPr>
                  <a:t>)</a:t>
                </a:r>
                <a:endParaRPr lang="en-US" sz="2000" dirty="0" smtClean="0">
                  <a:latin typeface="Helvetica" pitchFamily="2" charset="0"/>
                  <a:cs typeface="Arial" pitchFamily="34" charset="0"/>
                </a:endParaRPr>
              </a:p>
            </p:txBody>
          </p:sp>
        </p:grpSp>
        <p:sp>
          <p:nvSpPr>
            <p:cNvPr id="33" name="32 CuadroTexto"/>
            <p:cNvSpPr txBox="1"/>
            <p:nvPr/>
          </p:nvSpPr>
          <p:spPr>
            <a:xfrm>
              <a:off x="8316416" y="2060848"/>
              <a:ext cx="576064" cy="261610"/>
            </a:xfrm>
            <a:prstGeom prst="rect">
              <a:avLst/>
            </a:prstGeom>
            <a:noFill/>
          </p:spPr>
          <p:txBody>
            <a:bodyPr wrap="square" rtlCol="0">
              <a:spAutoFit/>
            </a:bodyPr>
            <a:lstStyle/>
            <a:p>
              <a:r>
                <a:rPr lang="es-AR" sz="1100" b="1" dirty="0" smtClean="0">
                  <a:effectLst>
                    <a:outerShdw blurRad="38100" dist="38100" dir="2700000" algn="tl">
                      <a:srgbClr val="000000">
                        <a:alpha val="43137"/>
                      </a:srgbClr>
                    </a:outerShdw>
                  </a:effectLst>
                  <a:latin typeface="Helvetica" pitchFamily="2" charset="0"/>
                </a:rPr>
                <a:t>CAJ</a:t>
              </a:r>
              <a:endParaRPr lang="es-AR" sz="1100" b="1" dirty="0">
                <a:effectLst>
                  <a:outerShdw blurRad="38100" dist="38100" dir="2700000" algn="tl">
                    <a:srgbClr val="000000">
                      <a:alpha val="43137"/>
                    </a:srgbClr>
                  </a:outerShdw>
                </a:effectLst>
                <a:latin typeface="Helvetica" pitchFamily="2" charset="0"/>
              </a:endParaRPr>
            </a:p>
          </p:txBody>
        </p:sp>
        <p:sp>
          <p:nvSpPr>
            <p:cNvPr id="34" name="33 CuadroTexto"/>
            <p:cNvSpPr txBox="1"/>
            <p:nvPr/>
          </p:nvSpPr>
          <p:spPr>
            <a:xfrm>
              <a:off x="8316416" y="1556792"/>
              <a:ext cx="576064" cy="261610"/>
            </a:xfrm>
            <a:prstGeom prst="rect">
              <a:avLst/>
            </a:prstGeom>
            <a:noFill/>
          </p:spPr>
          <p:txBody>
            <a:bodyPr wrap="square" rtlCol="0">
              <a:spAutoFit/>
            </a:bodyPr>
            <a:lstStyle/>
            <a:p>
              <a:r>
                <a:rPr lang="es-AR" sz="1100" b="1" dirty="0" smtClean="0">
                  <a:effectLst>
                    <a:outerShdw blurRad="38100" dist="38100" dir="2700000" algn="tl">
                      <a:srgbClr val="000000">
                        <a:alpha val="43137"/>
                      </a:srgbClr>
                    </a:outerShdw>
                  </a:effectLst>
                  <a:latin typeface="Helvetica" pitchFamily="2" charset="0"/>
                </a:rPr>
                <a:t>NAJ</a:t>
              </a:r>
              <a:endParaRPr lang="es-AR" sz="1100" b="1" dirty="0">
                <a:effectLst>
                  <a:outerShdw blurRad="38100" dist="38100" dir="2700000" algn="tl">
                    <a:srgbClr val="000000">
                      <a:alpha val="43137"/>
                    </a:srgbClr>
                  </a:outerShdw>
                </a:effectLst>
                <a:latin typeface="Helvetica" pitchFamily="2" charset="0"/>
              </a:endParaRPr>
            </a:p>
          </p:txBody>
        </p:sp>
        <p:sp>
          <p:nvSpPr>
            <p:cNvPr id="35" name="34 CuadroTexto"/>
            <p:cNvSpPr txBox="1"/>
            <p:nvPr/>
          </p:nvSpPr>
          <p:spPr>
            <a:xfrm>
              <a:off x="8388424" y="4653136"/>
              <a:ext cx="576064" cy="261610"/>
            </a:xfrm>
            <a:prstGeom prst="rect">
              <a:avLst/>
            </a:prstGeom>
            <a:noFill/>
          </p:spPr>
          <p:txBody>
            <a:bodyPr wrap="square" rtlCol="0">
              <a:spAutoFit/>
            </a:bodyPr>
            <a:lstStyle/>
            <a:p>
              <a:r>
                <a:rPr lang="es-AR" sz="1100" b="1" dirty="0" smtClean="0">
                  <a:effectLst>
                    <a:outerShdw blurRad="38100" dist="38100" dir="2700000" algn="tl">
                      <a:srgbClr val="000000">
                        <a:alpha val="43137"/>
                      </a:srgbClr>
                    </a:outerShdw>
                  </a:effectLst>
                  <a:latin typeface="Helvetica" pitchFamily="2" charset="0"/>
                </a:rPr>
                <a:t>CAJ</a:t>
              </a:r>
              <a:endParaRPr lang="es-AR" sz="1100" b="1" dirty="0">
                <a:effectLst>
                  <a:outerShdw blurRad="38100" dist="38100" dir="2700000" algn="tl">
                    <a:srgbClr val="000000">
                      <a:alpha val="43137"/>
                    </a:srgbClr>
                  </a:outerShdw>
                </a:effectLst>
                <a:latin typeface="Helvetica" pitchFamily="2" charset="0"/>
              </a:endParaRPr>
            </a:p>
          </p:txBody>
        </p:sp>
        <p:sp>
          <p:nvSpPr>
            <p:cNvPr id="37" name="36 CuadroTexto"/>
            <p:cNvSpPr txBox="1"/>
            <p:nvPr/>
          </p:nvSpPr>
          <p:spPr>
            <a:xfrm>
              <a:off x="8388424" y="3861048"/>
              <a:ext cx="576064" cy="261610"/>
            </a:xfrm>
            <a:prstGeom prst="rect">
              <a:avLst/>
            </a:prstGeom>
            <a:noFill/>
          </p:spPr>
          <p:txBody>
            <a:bodyPr wrap="square" rtlCol="0">
              <a:spAutoFit/>
            </a:bodyPr>
            <a:lstStyle/>
            <a:p>
              <a:r>
                <a:rPr lang="es-AR" sz="1100" b="1" dirty="0" smtClean="0">
                  <a:effectLst>
                    <a:outerShdw blurRad="38100" dist="38100" dir="2700000" algn="tl">
                      <a:srgbClr val="000000">
                        <a:alpha val="43137"/>
                      </a:srgbClr>
                    </a:outerShdw>
                  </a:effectLst>
                  <a:latin typeface="Helvetica" pitchFamily="2" charset="0"/>
                </a:rPr>
                <a:t>NAJ</a:t>
              </a:r>
              <a:endParaRPr lang="es-AR" sz="1100" b="1" dirty="0">
                <a:effectLst>
                  <a:outerShdw blurRad="38100" dist="38100" dir="2700000" algn="tl">
                    <a:srgbClr val="000000">
                      <a:alpha val="43137"/>
                    </a:srgbClr>
                  </a:outerShdw>
                </a:effectLst>
                <a:latin typeface="Helvetica" pitchFamily="2" charset="0"/>
              </a:endParaRPr>
            </a:p>
          </p:txBody>
        </p:sp>
      </p:grpSp>
      <p:grpSp>
        <p:nvGrpSpPr>
          <p:cNvPr id="40" name="39 Grupo"/>
          <p:cNvGrpSpPr/>
          <p:nvPr/>
        </p:nvGrpSpPr>
        <p:grpSpPr>
          <a:xfrm>
            <a:off x="467544" y="836712"/>
            <a:ext cx="3960440" cy="2664296"/>
            <a:chOff x="467544" y="836712"/>
            <a:chExt cx="3960440" cy="2664296"/>
          </a:xfrm>
        </p:grpSpPr>
        <p:grpSp>
          <p:nvGrpSpPr>
            <p:cNvPr id="30" name="29 Grupo"/>
            <p:cNvGrpSpPr/>
            <p:nvPr/>
          </p:nvGrpSpPr>
          <p:grpSpPr>
            <a:xfrm>
              <a:off x="467544" y="836712"/>
              <a:ext cx="3736032" cy="2664296"/>
              <a:chOff x="467544" y="836712"/>
              <a:chExt cx="3736032" cy="2664296"/>
            </a:xfrm>
          </p:grpSpPr>
          <p:sp>
            <p:nvSpPr>
              <p:cNvPr id="13" name="12 CuadroTexto"/>
              <p:cNvSpPr txBox="1"/>
              <p:nvPr/>
            </p:nvSpPr>
            <p:spPr>
              <a:xfrm>
                <a:off x="1691680" y="836712"/>
                <a:ext cx="1440160" cy="369332"/>
              </a:xfrm>
              <a:prstGeom prst="rect">
                <a:avLst/>
              </a:prstGeom>
              <a:noFill/>
            </p:spPr>
            <p:txBody>
              <a:bodyPr wrap="square" rtlCol="0">
                <a:spAutoFit/>
              </a:bodyPr>
              <a:lstStyle/>
              <a:p>
                <a:r>
                  <a:rPr lang="es-AR" b="1" dirty="0" smtClean="0">
                    <a:effectLst>
                      <a:outerShdw blurRad="38100" dist="38100" dir="2700000" algn="tl">
                        <a:srgbClr val="000000">
                          <a:alpha val="43137"/>
                        </a:srgbClr>
                      </a:outerShdw>
                    </a:effectLst>
                  </a:rPr>
                  <a:t>US </a:t>
                </a:r>
                <a:endParaRPr lang="es-AR" b="1" dirty="0">
                  <a:effectLst>
                    <a:outerShdw blurRad="38100" dist="38100" dir="2700000" algn="tl">
                      <a:srgbClr val="000000">
                        <a:alpha val="43137"/>
                      </a:srgbClr>
                    </a:outerShdw>
                  </a:effectLst>
                </a:endParaRPr>
              </a:p>
            </p:txBody>
          </p:sp>
          <p:sp>
            <p:nvSpPr>
              <p:cNvPr id="14" name="13 CuadroTexto"/>
              <p:cNvSpPr txBox="1"/>
              <p:nvPr/>
            </p:nvSpPr>
            <p:spPr>
              <a:xfrm>
                <a:off x="2555776" y="2276872"/>
                <a:ext cx="1080120" cy="288032"/>
              </a:xfrm>
              <a:prstGeom prst="rect">
                <a:avLst/>
              </a:prstGeom>
              <a:noFill/>
            </p:spPr>
            <p:txBody>
              <a:bodyPr wrap="square" rtlCol="0">
                <a:spAutoFit/>
              </a:bodyPr>
              <a:lstStyle/>
              <a:p>
                <a:r>
                  <a:rPr lang="es-AR" sz="1200" i="1" dirty="0" err="1" smtClean="0">
                    <a:effectLst>
                      <a:outerShdw blurRad="38100" dist="38100" dir="2700000" algn="tl">
                        <a:srgbClr val="000000">
                          <a:alpha val="43137"/>
                        </a:srgbClr>
                      </a:outerShdw>
                    </a:effectLst>
                    <a:latin typeface="Helvetica" pitchFamily="2" charset="0"/>
                  </a:rPr>
                  <a:t>S.cerevisiae</a:t>
                </a:r>
                <a:endParaRPr lang="es-AR" sz="1200" i="1" dirty="0">
                  <a:effectLst>
                    <a:outerShdw blurRad="38100" dist="38100" dir="2700000" algn="tl">
                      <a:srgbClr val="000000">
                        <a:alpha val="43137"/>
                      </a:srgbClr>
                    </a:outerShdw>
                  </a:effectLst>
                  <a:latin typeface="Helvetica" pitchFamily="2" charset="0"/>
                </a:endParaRPr>
              </a:p>
            </p:txBody>
          </p:sp>
          <p:sp>
            <p:nvSpPr>
              <p:cNvPr id="23" name="22 CuadroTexto"/>
              <p:cNvSpPr txBox="1"/>
              <p:nvPr/>
            </p:nvSpPr>
            <p:spPr>
              <a:xfrm>
                <a:off x="1115616" y="2636912"/>
                <a:ext cx="648072" cy="288032"/>
              </a:xfrm>
              <a:prstGeom prst="rect">
                <a:avLst/>
              </a:prstGeom>
              <a:noFill/>
            </p:spPr>
            <p:txBody>
              <a:bodyPr wrap="square" rtlCol="0">
                <a:spAutoFit/>
              </a:bodyPr>
              <a:lstStyle/>
              <a:p>
                <a:r>
                  <a:rPr lang="es-AR" sz="1200" b="1" dirty="0" smtClean="0">
                    <a:effectLst>
                      <a:outerShdw blurRad="38100" dist="38100" dir="2700000" algn="tl">
                        <a:srgbClr val="000000">
                          <a:alpha val="43137"/>
                        </a:srgbClr>
                      </a:outerShdw>
                    </a:effectLst>
                  </a:rPr>
                  <a:t>  44 °C</a:t>
                </a:r>
                <a:endParaRPr lang="es-AR" sz="1200" b="1" dirty="0">
                  <a:effectLst>
                    <a:outerShdw blurRad="38100" dist="38100" dir="2700000" algn="tl">
                      <a:srgbClr val="000000">
                        <a:alpha val="43137"/>
                      </a:srgbClr>
                    </a:outerShdw>
                  </a:effectLst>
                </a:endParaRPr>
              </a:p>
            </p:txBody>
          </p:sp>
          <p:graphicFrame>
            <p:nvGraphicFramePr>
              <p:cNvPr id="27" name="26 Gráfico"/>
              <p:cNvGraphicFramePr/>
              <p:nvPr/>
            </p:nvGraphicFramePr>
            <p:xfrm>
              <a:off x="467544" y="1052736"/>
              <a:ext cx="3632418" cy="2448272"/>
            </p:xfrm>
            <a:graphic>
              <a:graphicData uri="http://schemas.openxmlformats.org/drawingml/2006/chart">
                <c:chart xmlns:c="http://schemas.openxmlformats.org/drawingml/2006/chart" xmlns:r="http://schemas.openxmlformats.org/officeDocument/2006/relationships" r:id="rId7"/>
              </a:graphicData>
            </a:graphic>
          </p:graphicFrame>
          <p:sp>
            <p:nvSpPr>
              <p:cNvPr id="28" name="27 CuadroTexto"/>
              <p:cNvSpPr txBox="1"/>
              <p:nvPr/>
            </p:nvSpPr>
            <p:spPr>
              <a:xfrm>
                <a:off x="2843808" y="1268760"/>
                <a:ext cx="1359768" cy="276999"/>
              </a:xfrm>
              <a:prstGeom prst="rect">
                <a:avLst/>
              </a:prstGeom>
              <a:noFill/>
            </p:spPr>
            <p:txBody>
              <a:bodyPr wrap="square" rtlCol="0">
                <a:spAutoFit/>
              </a:bodyPr>
              <a:lstStyle/>
              <a:p>
                <a:r>
                  <a:rPr lang="es-AR" sz="1200" i="1" dirty="0" smtClean="0">
                    <a:effectLst>
                      <a:outerShdw blurRad="38100" dist="38100" dir="2700000" algn="tl">
                        <a:srgbClr val="000000">
                          <a:alpha val="43137"/>
                        </a:srgbClr>
                      </a:outerShdw>
                    </a:effectLst>
                    <a:latin typeface="Helvetica" pitchFamily="2" charset="0"/>
                  </a:rPr>
                  <a:t>A. </a:t>
                </a:r>
                <a:r>
                  <a:rPr lang="es-AR" sz="1200" i="1" dirty="0" err="1" smtClean="0">
                    <a:effectLst>
                      <a:outerShdw blurRad="38100" dist="38100" dir="2700000" algn="tl">
                        <a:srgbClr val="000000">
                          <a:alpha val="43137"/>
                        </a:srgbClr>
                      </a:outerShdw>
                    </a:effectLst>
                    <a:latin typeface="Helvetica" pitchFamily="2" charset="0"/>
                  </a:rPr>
                  <a:t>acidoterrestris</a:t>
                </a:r>
                <a:endParaRPr lang="es-AR" sz="1200" i="1" dirty="0">
                  <a:effectLst>
                    <a:outerShdw blurRad="38100" dist="38100" dir="2700000" algn="tl">
                      <a:srgbClr val="000000">
                        <a:alpha val="43137"/>
                      </a:srgbClr>
                    </a:outerShdw>
                  </a:effectLst>
                  <a:latin typeface="Helvetica" pitchFamily="2" charset="0"/>
                </a:endParaRPr>
              </a:p>
            </p:txBody>
          </p:sp>
        </p:grpSp>
        <p:sp>
          <p:nvSpPr>
            <p:cNvPr id="36" name="35 CuadroTexto"/>
            <p:cNvSpPr txBox="1"/>
            <p:nvPr/>
          </p:nvSpPr>
          <p:spPr>
            <a:xfrm>
              <a:off x="3851920" y="2420888"/>
              <a:ext cx="576064" cy="261610"/>
            </a:xfrm>
            <a:prstGeom prst="rect">
              <a:avLst/>
            </a:prstGeom>
            <a:noFill/>
          </p:spPr>
          <p:txBody>
            <a:bodyPr wrap="square" rtlCol="0">
              <a:spAutoFit/>
            </a:bodyPr>
            <a:lstStyle/>
            <a:p>
              <a:r>
                <a:rPr lang="es-AR" sz="1100" b="1" dirty="0" smtClean="0">
                  <a:effectLst>
                    <a:outerShdw blurRad="38100" dist="38100" dir="2700000" algn="tl">
                      <a:srgbClr val="000000">
                        <a:alpha val="43137"/>
                      </a:srgbClr>
                    </a:outerShdw>
                  </a:effectLst>
                  <a:latin typeface="Helvetica" pitchFamily="2" charset="0"/>
                </a:rPr>
                <a:t>CAJ</a:t>
              </a:r>
              <a:endParaRPr lang="es-AR" sz="1100" b="1" dirty="0">
                <a:effectLst>
                  <a:outerShdw blurRad="38100" dist="38100" dir="2700000" algn="tl">
                    <a:srgbClr val="000000">
                      <a:alpha val="43137"/>
                    </a:srgbClr>
                  </a:outerShdw>
                </a:effectLst>
                <a:latin typeface="Helvetica" pitchFamily="2" charset="0"/>
              </a:endParaRPr>
            </a:p>
          </p:txBody>
        </p:sp>
        <p:sp>
          <p:nvSpPr>
            <p:cNvPr id="38" name="37 CuadroTexto"/>
            <p:cNvSpPr txBox="1"/>
            <p:nvPr/>
          </p:nvSpPr>
          <p:spPr>
            <a:xfrm>
              <a:off x="3851920" y="2708920"/>
              <a:ext cx="576064" cy="261610"/>
            </a:xfrm>
            <a:prstGeom prst="rect">
              <a:avLst/>
            </a:prstGeom>
            <a:noFill/>
          </p:spPr>
          <p:txBody>
            <a:bodyPr wrap="square" rtlCol="0">
              <a:spAutoFit/>
            </a:bodyPr>
            <a:lstStyle/>
            <a:p>
              <a:r>
                <a:rPr lang="es-AR" sz="1100" b="1" dirty="0" smtClean="0">
                  <a:effectLst>
                    <a:outerShdw blurRad="38100" dist="38100" dir="2700000" algn="tl">
                      <a:srgbClr val="000000">
                        <a:alpha val="43137"/>
                      </a:srgbClr>
                    </a:outerShdw>
                  </a:effectLst>
                  <a:latin typeface="Helvetica" pitchFamily="2" charset="0"/>
                </a:rPr>
                <a:t>NAJ</a:t>
              </a:r>
              <a:endParaRPr lang="es-AR" sz="1100" b="1" dirty="0">
                <a:effectLst>
                  <a:outerShdw blurRad="38100" dist="38100" dir="2700000" algn="tl">
                    <a:srgbClr val="000000">
                      <a:alpha val="43137"/>
                    </a:srgbClr>
                  </a:outerShdw>
                </a:effectLst>
                <a:latin typeface="Helvetica" pitchFamily="2"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ox(in)">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box(in)">
                                      <p:cBhvr>
                                        <p:cTn id="1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a:blip r:embed="rId3" cstate="print"/>
          <a:srcRect/>
          <a:stretch>
            <a:fillRect/>
          </a:stretch>
        </p:blipFill>
        <p:spPr bwMode="auto">
          <a:xfrm>
            <a:off x="871840" y="1556792"/>
            <a:ext cx="2153425" cy="2160240"/>
          </a:xfrm>
          <a:prstGeom prst="rect">
            <a:avLst/>
          </a:prstGeom>
          <a:noFill/>
          <a:ln w="9525">
            <a:noFill/>
            <a:miter lim="800000"/>
            <a:headEnd/>
            <a:tailEnd/>
          </a:ln>
        </p:spPr>
      </p:pic>
      <p:sp>
        <p:nvSpPr>
          <p:cNvPr id="4" name="3 CuadroTexto"/>
          <p:cNvSpPr txBox="1"/>
          <p:nvPr/>
        </p:nvSpPr>
        <p:spPr>
          <a:xfrm>
            <a:off x="2987824" y="620688"/>
            <a:ext cx="3096344" cy="369332"/>
          </a:xfrm>
          <a:prstGeom prst="rect">
            <a:avLst/>
          </a:prstGeom>
          <a:noFill/>
        </p:spPr>
        <p:txBody>
          <a:bodyPr wrap="square" rtlCol="0">
            <a:spAutoFit/>
          </a:bodyPr>
          <a:lstStyle/>
          <a:p>
            <a:r>
              <a:rPr lang="es-AR" dirty="0" err="1" smtClean="0"/>
              <a:t>controls</a:t>
            </a:r>
            <a:endParaRPr lang="es-AR" dirty="0"/>
          </a:p>
        </p:txBody>
      </p:sp>
      <p:sp>
        <p:nvSpPr>
          <p:cNvPr id="5" name="4 CuadroTexto"/>
          <p:cNvSpPr txBox="1"/>
          <p:nvPr/>
        </p:nvSpPr>
        <p:spPr>
          <a:xfrm>
            <a:off x="755576" y="4077072"/>
            <a:ext cx="8136904" cy="369332"/>
          </a:xfrm>
          <a:prstGeom prst="rect">
            <a:avLst/>
          </a:prstGeom>
          <a:noFill/>
        </p:spPr>
        <p:txBody>
          <a:bodyPr wrap="square" rtlCol="0">
            <a:spAutoFit/>
          </a:bodyPr>
          <a:lstStyle/>
          <a:p>
            <a:r>
              <a:rPr lang="es-AR" dirty="0" err="1" smtClean="0"/>
              <a:t>Autofluorescence</a:t>
            </a:r>
            <a:r>
              <a:rPr lang="es-AR" dirty="0" smtClean="0"/>
              <a:t>                               FDA                                                   PI</a:t>
            </a:r>
            <a:endParaRPr lang="es-AR" dirty="0"/>
          </a:p>
        </p:txBody>
      </p:sp>
      <p:pic>
        <p:nvPicPr>
          <p:cNvPr id="63491" name="Picture 3"/>
          <p:cNvPicPr>
            <a:picLocks noChangeAspect="1" noChangeArrowheads="1"/>
          </p:cNvPicPr>
          <p:nvPr/>
        </p:nvPicPr>
        <p:blipFill>
          <a:blip r:embed="rId4" cstate="print"/>
          <a:srcRect/>
          <a:stretch>
            <a:fillRect/>
          </a:stretch>
        </p:blipFill>
        <p:spPr bwMode="auto">
          <a:xfrm>
            <a:off x="3563888" y="1556792"/>
            <a:ext cx="2175827" cy="2182713"/>
          </a:xfrm>
          <a:prstGeom prst="rect">
            <a:avLst/>
          </a:prstGeom>
          <a:noFill/>
          <a:ln w="9525">
            <a:noFill/>
            <a:miter lim="800000"/>
            <a:headEnd/>
            <a:tailEnd/>
          </a:ln>
        </p:spPr>
      </p:pic>
      <p:pic>
        <p:nvPicPr>
          <p:cNvPr id="63492" name="Picture 4"/>
          <p:cNvPicPr>
            <a:picLocks noChangeAspect="1" noChangeArrowheads="1"/>
          </p:cNvPicPr>
          <p:nvPr/>
        </p:nvPicPr>
        <p:blipFill>
          <a:blip r:embed="rId5" cstate="print"/>
          <a:srcRect/>
          <a:stretch>
            <a:fillRect/>
          </a:stretch>
        </p:blipFill>
        <p:spPr bwMode="auto">
          <a:xfrm>
            <a:off x="5940152" y="1556792"/>
            <a:ext cx="2105182" cy="21118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free-powerpoint-templates-jehskwtb.jpg"/>
          <p:cNvPicPr>
            <a:picLocks noChangeAspect="1"/>
          </p:cNvPicPr>
          <p:nvPr/>
        </p:nvPicPr>
        <p:blipFill>
          <a:blip r:embed="rId3" cstate="print"/>
          <a:stretch>
            <a:fillRect/>
          </a:stretch>
        </p:blipFill>
        <p:spPr>
          <a:xfrm>
            <a:off x="0" y="0"/>
            <a:ext cx="9144000" cy="6858000"/>
          </a:xfrm>
          <a:prstGeom prst="rect">
            <a:avLst/>
          </a:prstGeom>
        </p:spPr>
      </p:pic>
      <p:sp>
        <p:nvSpPr>
          <p:cNvPr id="173" name="172 Recortar rectángulo de esquina sencilla"/>
          <p:cNvSpPr/>
          <p:nvPr/>
        </p:nvSpPr>
        <p:spPr>
          <a:xfrm>
            <a:off x="0" y="188640"/>
            <a:ext cx="9144000" cy="6192688"/>
          </a:xfrm>
          <a:prstGeom prst="snip1Rect">
            <a:avLst>
              <a:gd name="adj" fmla="val 255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9" name="Picture 3"/>
          <p:cNvPicPr>
            <a:picLocks noChangeAspect="1" noChangeArrowheads="1"/>
          </p:cNvPicPr>
          <p:nvPr/>
        </p:nvPicPr>
        <p:blipFill>
          <a:blip r:embed="rId4" cstate="print"/>
          <a:srcRect/>
          <a:stretch>
            <a:fillRect/>
          </a:stretch>
        </p:blipFill>
        <p:spPr bwMode="auto">
          <a:xfrm>
            <a:off x="7075046" y="6525344"/>
            <a:ext cx="2068954" cy="332655"/>
          </a:xfrm>
          <a:prstGeom prst="rect">
            <a:avLst/>
          </a:prstGeom>
          <a:noFill/>
          <a:ln w="9525">
            <a:noFill/>
            <a:miter lim="800000"/>
            <a:headEnd/>
            <a:tailEnd/>
          </a:ln>
        </p:spPr>
      </p:pic>
      <p:sp>
        <p:nvSpPr>
          <p:cNvPr id="160" name="Text Box 10"/>
          <p:cNvSpPr txBox="1">
            <a:spLocks noChangeArrowheads="1"/>
          </p:cNvSpPr>
          <p:nvPr/>
        </p:nvSpPr>
        <p:spPr bwMode="auto">
          <a:xfrm>
            <a:off x="0" y="332656"/>
            <a:ext cx="7884368" cy="830997"/>
          </a:xfrm>
          <a:prstGeom prst="rect">
            <a:avLst/>
          </a:prstGeom>
          <a:noFill/>
          <a:ln w="9525">
            <a:noFill/>
            <a:miter lim="800000"/>
            <a:headEnd/>
            <a:tailEnd/>
          </a:ln>
        </p:spPr>
        <p:txBody>
          <a:bodyPr wrap="square">
            <a:spAutoFit/>
          </a:bodyPr>
          <a:lstStyle/>
          <a:p>
            <a:pPr algn="ctr"/>
            <a:r>
              <a:rPr lang="en-US" sz="1600" b="1" dirty="0" smtClean="0">
                <a:latin typeface="Helvetica" pitchFamily="2" charset="0"/>
              </a:rPr>
              <a:t>Fluorescence density plots of </a:t>
            </a:r>
            <a:r>
              <a:rPr lang="en-US" sz="1600" b="1" i="1" dirty="0" smtClean="0">
                <a:latin typeface="Helvetica" pitchFamily="2" charset="0"/>
              </a:rPr>
              <a:t>S. </a:t>
            </a:r>
            <a:r>
              <a:rPr lang="en-US" sz="1600" b="1" i="1" dirty="0" err="1" smtClean="0">
                <a:latin typeface="Helvetica" pitchFamily="2" charset="0"/>
              </a:rPr>
              <a:t>cerevisiae</a:t>
            </a:r>
            <a:r>
              <a:rPr lang="en-US" sz="1600" b="1" i="1" dirty="0" smtClean="0">
                <a:latin typeface="Helvetica" pitchFamily="2" charset="0"/>
              </a:rPr>
              <a:t> </a:t>
            </a:r>
            <a:r>
              <a:rPr lang="en-US" sz="1600" b="1" dirty="0" smtClean="0">
                <a:latin typeface="Helvetica" pitchFamily="2" charset="0"/>
              </a:rPr>
              <a:t>in response to staining with FDA and PI after single and combined LT treatments (</a:t>
            </a:r>
            <a:r>
              <a:rPr lang="es-AR" sz="1600" b="1" dirty="0" smtClean="0"/>
              <a:t>US : 15 °C   PL: 2-12 °C)</a:t>
            </a:r>
          </a:p>
          <a:p>
            <a:pPr fontAlgn="t"/>
            <a:endParaRPr lang="es-ES" sz="1600" b="1" dirty="0">
              <a:latin typeface="Helvetica" pitchFamily="2" charset="0"/>
              <a:cs typeface="Arial" charset="0"/>
            </a:endParaRPr>
          </a:p>
        </p:txBody>
      </p:sp>
      <p:sp>
        <p:nvSpPr>
          <p:cNvPr id="163" name="162 CuadroTexto"/>
          <p:cNvSpPr txBox="1"/>
          <p:nvPr/>
        </p:nvSpPr>
        <p:spPr bwMode="auto">
          <a:xfrm rot="16200000">
            <a:off x="-206658" y="3743164"/>
            <a:ext cx="1080120" cy="30777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defTabSz="5015941" fontAlgn="auto">
              <a:spcBef>
                <a:spcPts val="0"/>
              </a:spcBef>
              <a:spcAft>
                <a:spcPts val="0"/>
              </a:spcAft>
              <a:defRPr/>
            </a:pPr>
            <a:r>
              <a:rPr lang="es-AR" sz="1400" b="1" dirty="0" smtClean="0">
                <a:effectLst>
                  <a:outerShdw blurRad="38100" dist="38100" dir="2700000" algn="tl">
                    <a:srgbClr val="000000">
                      <a:alpha val="43137"/>
                    </a:srgbClr>
                  </a:outerShdw>
                </a:effectLst>
                <a:latin typeface="Helvetica" pitchFamily="2" charset="0"/>
              </a:rPr>
              <a:t>NAJ </a:t>
            </a:r>
            <a:endParaRPr lang="es-AR" sz="1400" b="1" dirty="0">
              <a:effectLst>
                <a:outerShdw blurRad="38100" dist="38100" dir="2700000" algn="tl">
                  <a:srgbClr val="000000">
                    <a:alpha val="43137"/>
                  </a:srgbClr>
                </a:outerShdw>
              </a:effectLst>
              <a:latin typeface="Helvetica" pitchFamily="2" charset="0"/>
            </a:endParaRPr>
          </a:p>
        </p:txBody>
      </p:sp>
      <p:sp>
        <p:nvSpPr>
          <p:cNvPr id="164" name="163 CuadroTexto"/>
          <p:cNvSpPr txBox="1"/>
          <p:nvPr/>
        </p:nvSpPr>
        <p:spPr bwMode="auto">
          <a:xfrm rot="16200000">
            <a:off x="-206660" y="2375012"/>
            <a:ext cx="1080121" cy="30777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defTabSz="5015941" fontAlgn="auto">
              <a:spcBef>
                <a:spcPts val="0"/>
              </a:spcBef>
              <a:spcAft>
                <a:spcPts val="0"/>
              </a:spcAft>
              <a:defRPr/>
            </a:pPr>
            <a:r>
              <a:rPr lang="es-AR" sz="1400" b="1" dirty="0" smtClean="0">
                <a:effectLst>
                  <a:outerShdw blurRad="38100" dist="38100" dir="2700000" algn="tl">
                    <a:srgbClr val="000000">
                      <a:alpha val="43137"/>
                    </a:srgbClr>
                  </a:outerShdw>
                </a:effectLst>
                <a:latin typeface="Helvetica" pitchFamily="2" charset="0"/>
              </a:rPr>
              <a:t>CAJ </a:t>
            </a:r>
            <a:endParaRPr lang="es-AR" sz="1400" b="1" dirty="0">
              <a:effectLst>
                <a:outerShdw blurRad="38100" dist="38100" dir="2700000" algn="tl">
                  <a:srgbClr val="000000">
                    <a:alpha val="43137"/>
                  </a:srgbClr>
                </a:outerShdw>
              </a:effectLst>
              <a:latin typeface="Helvetica" pitchFamily="2" charset="0"/>
            </a:endParaRPr>
          </a:p>
        </p:txBody>
      </p:sp>
      <p:grpSp>
        <p:nvGrpSpPr>
          <p:cNvPr id="171" name="170 Grupo"/>
          <p:cNvGrpSpPr/>
          <p:nvPr/>
        </p:nvGrpSpPr>
        <p:grpSpPr>
          <a:xfrm>
            <a:off x="827584" y="4653136"/>
            <a:ext cx="8316416" cy="432048"/>
            <a:chOff x="-360040" y="5007840"/>
            <a:chExt cx="7779188" cy="259255"/>
          </a:xfrm>
        </p:grpSpPr>
        <p:sp>
          <p:nvSpPr>
            <p:cNvPr id="165" name="112 CuadroTexto"/>
            <p:cNvSpPr txBox="1">
              <a:spLocks noChangeArrowheads="1"/>
            </p:cNvSpPr>
            <p:nvPr/>
          </p:nvSpPr>
          <p:spPr bwMode="auto">
            <a:xfrm>
              <a:off x="-360040" y="5007840"/>
              <a:ext cx="570114" cy="253917"/>
            </a:xfrm>
            <a:prstGeom prst="rect">
              <a:avLst/>
            </a:prstGeom>
            <a:noFill/>
            <a:ln w="9525">
              <a:noFill/>
              <a:miter lim="800000"/>
              <a:headEnd/>
              <a:tailEnd/>
            </a:ln>
          </p:spPr>
          <p:txBody>
            <a:bodyPr>
              <a:spAutoFit/>
            </a:bodyPr>
            <a:lstStyle/>
            <a:p>
              <a:pPr algn="ctr"/>
              <a:r>
                <a:rPr lang="es-AR" sz="1050" b="1" dirty="0">
                  <a:latin typeface="Helvetica" pitchFamily="2" charset="0"/>
                </a:rPr>
                <a:t>0</a:t>
              </a:r>
            </a:p>
          </p:txBody>
        </p:sp>
        <p:sp>
          <p:nvSpPr>
            <p:cNvPr id="166" name="113 CuadroTexto"/>
            <p:cNvSpPr txBox="1">
              <a:spLocks noChangeArrowheads="1"/>
            </p:cNvSpPr>
            <p:nvPr/>
          </p:nvSpPr>
          <p:spPr bwMode="auto">
            <a:xfrm>
              <a:off x="2232248" y="5007840"/>
              <a:ext cx="1053322" cy="253917"/>
            </a:xfrm>
            <a:prstGeom prst="rect">
              <a:avLst/>
            </a:prstGeom>
            <a:noFill/>
            <a:ln w="9525">
              <a:noFill/>
              <a:miter lim="800000"/>
              <a:headEnd/>
              <a:tailEnd/>
            </a:ln>
          </p:spPr>
          <p:txBody>
            <a:bodyPr wrap="square">
              <a:spAutoFit/>
            </a:bodyPr>
            <a:lstStyle/>
            <a:p>
              <a:pPr algn="ctr"/>
              <a:r>
                <a:rPr lang="es-AR" sz="1050" b="1" dirty="0" smtClean="0">
                  <a:latin typeface="Helvetica" pitchFamily="2" charset="0"/>
                </a:rPr>
                <a:t>10US</a:t>
              </a:r>
              <a:endParaRPr lang="es-AR" sz="1050" b="1" dirty="0">
                <a:latin typeface="Helvetica" pitchFamily="2" charset="0"/>
              </a:endParaRPr>
            </a:p>
          </p:txBody>
        </p:sp>
        <p:sp>
          <p:nvSpPr>
            <p:cNvPr id="167" name="114 CuadroTexto"/>
            <p:cNvSpPr txBox="1">
              <a:spLocks noChangeArrowheads="1"/>
            </p:cNvSpPr>
            <p:nvPr/>
          </p:nvSpPr>
          <p:spPr bwMode="auto">
            <a:xfrm>
              <a:off x="3600400" y="5013176"/>
              <a:ext cx="1252271" cy="253917"/>
            </a:xfrm>
            <a:prstGeom prst="rect">
              <a:avLst/>
            </a:prstGeom>
            <a:noFill/>
            <a:ln w="9525">
              <a:noFill/>
              <a:miter lim="800000"/>
              <a:headEnd/>
              <a:tailEnd/>
            </a:ln>
          </p:spPr>
          <p:txBody>
            <a:bodyPr wrap="square">
              <a:spAutoFit/>
            </a:bodyPr>
            <a:lstStyle/>
            <a:p>
              <a:pPr algn="ctr"/>
              <a:r>
                <a:rPr lang="es-AR" sz="1050" b="1" dirty="0" smtClean="0">
                  <a:latin typeface="Helvetica" pitchFamily="2" charset="0"/>
                </a:rPr>
                <a:t>10US+ </a:t>
              </a:r>
              <a:r>
                <a:rPr lang="es-AR" sz="1050" b="1" dirty="0">
                  <a:latin typeface="Helvetica" pitchFamily="2" charset="0"/>
                </a:rPr>
                <a:t>PL</a:t>
              </a:r>
            </a:p>
          </p:txBody>
        </p:sp>
        <p:sp>
          <p:nvSpPr>
            <p:cNvPr id="168" name="115 CuadroTexto"/>
            <p:cNvSpPr txBox="1">
              <a:spLocks noChangeArrowheads="1"/>
            </p:cNvSpPr>
            <p:nvPr/>
          </p:nvSpPr>
          <p:spPr bwMode="auto">
            <a:xfrm>
              <a:off x="5224145" y="5007840"/>
              <a:ext cx="651559" cy="253917"/>
            </a:xfrm>
            <a:prstGeom prst="rect">
              <a:avLst/>
            </a:prstGeom>
            <a:noFill/>
            <a:ln w="9525">
              <a:noFill/>
              <a:miter lim="800000"/>
              <a:headEnd/>
              <a:tailEnd/>
            </a:ln>
          </p:spPr>
          <p:txBody>
            <a:bodyPr>
              <a:spAutoFit/>
            </a:bodyPr>
            <a:lstStyle/>
            <a:p>
              <a:pPr algn="ctr"/>
              <a:r>
                <a:rPr lang="es-AR" sz="1050" b="1" dirty="0" smtClean="0">
                  <a:latin typeface="Helvetica" pitchFamily="2" charset="0"/>
                </a:rPr>
                <a:t>30US</a:t>
              </a:r>
              <a:endParaRPr lang="es-AR" sz="1050" b="1" dirty="0">
                <a:latin typeface="Helvetica" pitchFamily="2" charset="0"/>
              </a:endParaRPr>
            </a:p>
          </p:txBody>
        </p:sp>
        <p:sp>
          <p:nvSpPr>
            <p:cNvPr id="169" name="116 CuadroTexto"/>
            <p:cNvSpPr txBox="1">
              <a:spLocks noChangeArrowheads="1"/>
            </p:cNvSpPr>
            <p:nvPr/>
          </p:nvSpPr>
          <p:spPr bwMode="auto">
            <a:xfrm>
              <a:off x="6264695" y="5013178"/>
              <a:ext cx="1154453" cy="253917"/>
            </a:xfrm>
            <a:prstGeom prst="rect">
              <a:avLst/>
            </a:prstGeom>
            <a:noFill/>
            <a:ln w="9525">
              <a:noFill/>
              <a:miter lim="800000"/>
              <a:headEnd/>
              <a:tailEnd/>
            </a:ln>
          </p:spPr>
          <p:txBody>
            <a:bodyPr wrap="square">
              <a:spAutoFit/>
            </a:bodyPr>
            <a:lstStyle/>
            <a:p>
              <a:pPr algn="ctr"/>
              <a:r>
                <a:rPr lang="es-AR" sz="1050" b="1" dirty="0" smtClean="0">
                  <a:latin typeface="Helvetica" pitchFamily="2" charset="0"/>
                </a:rPr>
                <a:t>30US+ </a:t>
              </a:r>
              <a:r>
                <a:rPr lang="es-AR" sz="1050" b="1" dirty="0">
                  <a:latin typeface="Helvetica" pitchFamily="2" charset="0"/>
                </a:rPr>
                <a:t>PL</a:t>
              </a:r>
            </a:p>
          </p:txBody>
        </p:sp>
        <p:sp>
          <p:nvSpPr>
            <p:cNvPr id="170" name="113 CuadroTexto"/>
            <p:cNvSpPr txBox="1">
              <a:spLocks noChangeArrowheads="1"/>
            </p:cNvSpPr>
            <p:nvPr/>
          </p:nvSpPr>
          <p:spPr bwMode="auto">
            <a:xfrm>
              <a:off x="720080" y="5007840"/>
              <a:ext cx="1053322" cy="253916"/>
            </a:xfrm>
            <a:prstGeom prst="rect">
              <a:avLst/>
            </a:prstGeom>
            <a:noFill/>
            <a:ln w="9525">
              <a:noFill/>
              <a:miter lim="800000"/>
              <a:headEnd/>
              <a:tailEnd/>
            </a:ln>
          </p:spPr>
          <p:txBody>
            <a:bodyPr wrap="square">
              <a:spAutoFit/>
            </a:bodyPr>
            <a:lstStyle/>
            <a:p>
              <a:pPr algn="ctr"/>
              <a:r>
                <a:rPr lang="es-AR" sz="1050" b="1" dirty="0" smtClean="0">
                  <a:latin typeface="Helvetica" pitchFamily="2" charset="0"/>
                </a:rPr>
                <a:t>PL</a:t>
              </a:r>
              <a:endParaRPr lang="es-AR" sz="1050" b="1" dirty="0">
                <a:latin typeface="Helvetica" pitchFamily="2" charset="0"/>
              </a:endParaRPr>
            </a:p>
          </p:txBody>
        </p:sp>
      </p:grpSp>
      <p:grpSp>
        <p:nvGrpSpPr>
          <p:cNvPr id="40" name="39 Grupo"/>
          <p:cNvGrpSpPr/>
          <p:nvPr/>
        </p:nvGrpSpPr>
        <p:grpSpPr>
          <a:xfrm>
            <a:off x="539552" y="1052736"/>
            <a:ext cx="8604448" cy="4165431"/>
            <a:chOff x="539552" y="1052736"/>
            <a:chExt cx="8604448" cy="4165431"/>
          </a:xfrm>
        </p:grpSpPr>
        <p:grpSp>
          <p:nvGrpSpPr>
            <p:cNvPr id="39" name="38 Grupo"/>
            <p:cNvGrpSpPr/>
            <p:nvPr/>
          </p:nvGrpSpPr>
          <p:grpSpPr>
            <a:xfrm>
              <a:off x="683568" y="1052736"/>
              <a:ext cx="8256510" cy="637039"/>
              <a:chOff x="683568" y="1052736"/>
              <a:chExt cx="8256510" cy="637039"/>
            </a:xfrm>
          </p:grpSpPr>
          <p:sp>
            <p:nvSpPr>
              <p:cNvPr id="118" name="Text Box 18"/>
              <p:cNvSpPr txBox="1">
                <a:spLocks noChangeArrowheads="1"/>
              </p:cNvSpPr>
              <p:nvPr/>
            </p:nvSpPr>
            <p:spPr bwMode="auto">
              <a:xfrm>
                <a:off x="7740352" y="1367664"/>
                <a:ext cx="1199726" cy="276999"/>
              </a:xfrm>
              <a:prstGeom prst="rect">
                <a:avLst/>
              </a:prstGeom>
              <a:noFill/>
              <a:ln w="9525">
                <a:noFill/>
                <a:miter lim="800000"/>
                <a:headEnd/>
                <a:tailEnd/>
              </a:ln>
              <a:effectLst/>
            </p:spPr>
            <p:txBody>
              <a:bodyPr>
                <a:spAutoFit/>
              </a:bodyPr>
              <a:lstStyle/>
              <a:p>
                <a:pPr algn="ctr">
                  <a:spcBef>
                    <a:spcPct val="50000"/>
                  </a:spcBef>
                </a:pPr>
                <a:r>
                  <a:rPr lang="es-AR" sz="1200" dirty="0" smtClean="0">
                    <a:solidFill>
                      <a:srgbClr val="0070C0"/>
                    </a:solidFill>
                    <a:latin typeface="Helvetica" pitchFamily="2" charset="0"/>
                  </a:rPr>
                  <a:t>98%</a:t>
                </a:r>
                <a:endParaRPr lang="es-AR" sz="1200" dirty="0">
                  <a:solidFill>
                    <a:srgbClr val="0070C0"/>
                  </a:solidFill>
                  <a:latin typeface="Helvetica" pitchFamily="2" charset="0"/>
                </a:endParaRPr>
              </a:p>
            </p:txBody>
          </p:sp>
          <p:sp>
            <p:nvSpPr>
              <p:cNvPr id="119" name="Text Box 20"/>
              <p:cNvSpPr txBox="1">
                <a:spLocks noChangeArrowheads="1"/>
              </p:cNvSpPr>
              <p:nvPr/>
            </p:nvSpPr>
            <p:spPr bwMode="auto">
              <a:xfrm>
                <a:off x="683568" y="1412776"/>
                <a:ext cx="1199726" cy="276999"/>
              </a:xfrm>
              <a:prstGeom prst="rect">
                <a:avLst/>
              </a:prstGeom>
              <a:noFill/>
              <a:ln w="9525">
                <a:noFill/>
                <a:miter lim="800000"/>
                <a:headEnd/>
                <a:tailEnd/>
              </a:ln>
              <a:effectLst/>
            </p:spPr>
            <p:txBody>
              <a:bodyPr>
                <a:spAutoFit/>
              </a:bodyPr>
              <a:lstStyle/>
              <a:p>
                <a:pPr algn="ctr">
                  <a:spcBef>
                    <a:spcPct val="50000"/>
                  </a:spcBef>
                </a:pPr>
                <a:r>
                  <a:rPr lang="es-AR" sz="1200" dirty="0">
                    <a:solidFill>
                      <a:srgbClr val="0070C0"/>
                    </a:solidFill>
                    <a:latin typeface="Helvetica" pitchFamily="2" charset="0"/>
                  </a:rPr>
                  <a:t> </a:t>
                </a:r>
                <a:r>
                  <a:rPr lang="es-AR" sz="1200" dirty="0" smtClean="0">
                    <a:solidFill>
                      <a:srgbClr val="0070C0"/>
                    </a:solidFill>
                    <a:latin typeface="Helvetica" pitchFamily="2" charset="0"/>
                  </a:rPr>
                  <a:t>0 %</a:t>
                </a:r>
                <a:endParaRPr lang="es-AR" sz="1200" dirty="0">
                  <a:solidFill>
                    <a:srgbClr val="0070C0"/>
                  </a:solidFill>
                  <a:latin typeface="Helvetica" pitchFamily="2" charset="0"/>
                </a:endParaRPr>
              </a:p>
            </p:txBody>
          </p:sp>
          <p:sp>
            <p:nvSpPr>
              <p:cNvPr id="20" name="19 CuadroTexto"/>
              <p:cNvSpPr txBox="1"/>
              <p:nvPr/>
            </p:nvSpPr>
            <p:spPr>
              <a:xfrm>
                <a:off x="3779912" y="1052736"/>
                <a:ext cx="2016224" cy="369332"/>
              </a:xfrm>
              <a:prstGeom prst="rect">
                <a:avLst/>
              </a:prstGeom>
              <a:noFill/>
            </p:spPr>
            <p:txBody>
              <a:bodyPr wrap="square" rtlCol="0">
                <a:spAutoFit/>
              </a:bodyPr>
              <a:lstStyle/>
              <a:p>
                <a:pPr algn="ctr"/>
                <a:r>
                  <a:rPr lang="es-AR" b="1" dirty="0" smtClean="0"/>
                  <a:t>% of </a:t>
                </a:r>
                <a:r>
                  <a:rPr lang="es-AR" b="1" dirty="0" err="1" smtClean="0"/>
                  <a:t>cells</a:t>
                </a:r>
                <a:r>
                  <a:rPr lang="es-AR" b="1" dirty="0" smtClean="0"/>
                  <a:t> in  </a:t>
                </a:r>
                <a:r>
                  <a:rPr lang="es-AR" b="1" dirty="0" err="1" smtClean="0"/>
                  <a:t>gate</a:t>
                </a:r>
                <a:r>
                  <a:rPr lang="es-AR" b="1" dirty="0" smtClean="0"/>
                  <a:t> 4</a:t>
                </a:r>
                <a:endParaRPr lang="es-AR" b="1" dirty="0"/>
              </a:p>
            </p:txBody>
          </p:sp>
          <p:sp>
            <p:nvSpPr>
              <p:cNvPr id="22" name="Text Box 20"/>
              <p:cNvSpPr txBox="1">
                <a:spLocks noChangeArrowheads="1"/>
              </p:cNvSpPr>
              <p:nvPr/>
            </p:nvSpPr>
            <p:spPr bwMode="auto">
              <a:xfrm>
                <a:off x="3563888" y="1412776"/>
                <a:ext cx="1199726" cy="276999"/>
              </a:xfrm>
              <a:prstGeom prst="rect">
                <a:avLst/>
              </a:prstGeom>
              <a:noFill/>
              <a:ln w="9525">
                <a:noFill/>
                <a:miter lim="800000"/>
                <a:headEnd/>
                <a:tailEnd/>
              </a:ln>
              <a:effectLst/>
            </p:spPr>
            <p:txBody>
              <a:bodyPr>
                <a:spAutoFit/>
              </a:bodyPr>
              <a:lstStyle/>
              <a:p>
                <a:pPr algn="ctr">
                  <a:spcBef>
                    <a:spcPct val="50000"/>
                  </a:spcBef>
                </a:pPr>
                <a:r>
                  <a:rPr lang="es-AR" sz="1200" dirty="0">
                    <a:solidFill>
                      <a:srgbClr val="0070C0"/>
                    </a:solidFill>
                    <a:latin typeface="Helvetica" pitchFamily="2" charset="0"/>
                  </a:rPr>
                  <a:t> </a:t>
                </a:r>
                <a:r>
                  <a:rPr lang="es-AR" sz="1200" dirty="0" smtClean="0">
                    <a:solidFill>
                      <a:srgbClr val="0070C0"/>
                    </a:solidFill>
                    <a:latin typeface="Helvetica" pitchFamily="2" charset="0"/>
                  </a:rPr>
                  <a:t>77%</a:t>
                </a:r>
                <a:endParaRPr lang="es-AR" sz="1200" dirty="0">
                  <a:solidFill>
                    <a:srgbClr val="0070C0"/>
                  </a:solidFill>
                  <a:latin typeface="Helvetica" pitchFamily="2" charset="0"/>
                </a:endParaRPr>
              </a:p>
            </p:txBody>
          </p:sp>
          <p:sp>
            <p:nvSpPr>
              <p:cNvPr id="23" name="Text Box 20"/>
              <p:cNvSpPr txBox="1">
                <a:spLocks noChangeArrowheads="1"/>
              </p:cNvSpPr>
              <p:nvPr/>
            </p:nvSpPr>
            <p:spPr bwMode="auto">
              <a:xfrm>
                <a:off x="2123728" y="1412776"/>
                <a:ext cx="1199726" cy="276999"/>
              </a:xfrm>
              <a:prstGeom prst="rect">
                <a:avLst/>
              </a:prstGeom>
              <a:noFill/>
              <a:ln w="9525">
                <a:noFill/>
                <a:miter lim="800000"/>
                <a:headEnd/>
                <a:tailEnd/>
              </a:ln>
              <a:effectLst/>
            </p:spPr>
            <p:txBody>
              <a:bodyPr>
                <a:spAutoFit/>
              </a:bodyPr>
              <a:lstStyle/>
              <a:p>
                <a:pPr algn="ctr">
                  <a:spcBef>
                    <a:spcPct val="50000"/>
                  </a:spcBef>
                </a:pPr>
                <a:r>
                  <a:rPr lang="es-AR" sz="1200" dirty="0" smtClean="0">
                    <a:solidFill>
                      <a:srgbClr val="0070C0"/>
                    </a:solidFill>
                    <a:latin typeface="Helvetica" pitchFamily="2" charset="0"/>
                  </a:rPr>
                  <a:t>92%</a:t>
                </a:r>
                <a:endParaRPr lang="es-AR" sz="1200" dirty="0">
                  <a:solidFill>
                    <a:srgbClr val="0070C0"/>
                  </a:solidFill>
                  <a:latin typeface="Helvetica" pitchFamily="2" charset="0"/>
                </a:endParaRPr>
              </a:p>
            </p:txBody>
          </p:sp>
          <p:sp>
            <p:nvSpPr>
              <p:cNvPr id="24" name="Text Box 20"/>
              <p:cNvSpPr txBox="1">
                <a:spLocks noChangeArrowheads="1"/>
              </p:cNvSpPr>
              <p:nvPr/>
            </p:nvSpPr>
            <p:spPr bwMode="auto">
              <a:xfrm>
                <a:off x="5004048" y="1412776"/>
                <a:ext cx="1199726" cy="276999"/>
              </a:xfrm>
              <a:prstGeom prst="rect">
                <a:avLst/>
              </a:prstGeom>
              <a:noFill/>
              <a:ln w="9525">
                <a:noFill/>
                <a:miter lim="800000"/>
                <a:headEnd/>
                <a:tailEnd/>
              </a:ln>
              <a:effectLst/>
            </p:spPr>
            <p:txBody>
              <a:bodyPr>
                <a:spAutoFit/>
              </a:bodyPr>
              <a:lstStyle/>
              <a:p>
                <a:pPr algn="ctr">
                  <a:spcBef>
                    <a:spcPct val="50000"/>
                  </a:spcBef>
                </a:pPr>
                <a:r>
                  <a:rPr lang="es-AR" sz="1200" dirty="0">
                    <a:solidFill>
                      <a:srgbClr val="0070C0"/>
                    </a:solidFill>
                    <a:latin typeface="Helvetica" pitchFamily="2" charset="0"/>
                  </a:rPr>
                  <a:t> </a:t>
                </a:r>
                <a:r>
                  <a:rPr lang="es-AR" sz="1200" dirty="0" smtClean="0">
                    <a:solidFill>
                      <a:srgbClr val="0070C0"/>
                    </a:solidFill>
                    <a:latin typeface="Helvetica" pitchFamily="2" charset="0"/>
                  </a:rPr>
                  <a:t>97 %</a:t>
                </a:r>
                <a:endParaRPr lang="es-AR" sz="1200" dirty="0">
                  <a:solidFill>
                    <a:srgbClr val="0070C0"/>
                  </a:solidFill>
                  <a:latin typeface="Helvetica" pitchFamily="2" charset="0"/>
                </a:endParaRPr>
              </a:p>
            </p:txBody>
          </p:sp>
          <p:sp>
            <p:nvSpPr>
              <p:cNvPr id="25" name="Text Box 20"/>
              <p:cNvSpPr txBox="1">
                <a:spLocks noChangeArrowheads="1"/>
              </p:cNvSpPr>
              <p:nvPr/>
            </p:nvSpPr>
            <p:spPr bwMode="auto">
              <a:xfrm>
                <a:off x="6372200" y="1367664"/>
                <a:ext cx="1199726" cy="276999"/>
              </a:xfrm>
              <a:prstGeom prst="rect">
                <a:avLst/>
              </a:prstGeom>
              <a:noFill/>
              <a:ln w="9525">
                <a:noFill/>
                <a:miter lim="800000"/>
                <a:headEnd/>
                <a:tailEnd/>
              </a:ln>
              <a:effectLst/>
            </p:spPr>
            <p:txBody>
              <a:bodyPr>
                <a:spAutoFit/>
              </a:bodyPr>
              <a:lstStyle/>
              <a:p>
                <a:pPr algn="ctr">
                  <a:spcBef>
                    <a:spcPct val="50000"/>
                  </a:spcBef>
                </a:pPr>
                <a:r>
                  <a:rPr lang="es-AR" sz="1200" dirty="0">
                    <a:solidFill>
                      <a:srgbClr val="0070C0"/>
                    </a:solidFill>
                    <a:latin typeface="Helvetica" pitchFamily="2" charset="0"/>
                  </a:rPr>
                  <a:t> </a:t>
                </a:r>
                <a:r>
                  <a:rPr lang="es-AR" sz="1200" dirty="0" smtClean="0">
                    <a:solidFill>
                      <a:srgbClr val="0070C0"/>
                    </a:solidFill>
                    <a:latin typeface="Helvetica" pitchFamily="2" charset="0"/>
                  </a:rPr>
                  <a:t>94 %</a:t>
                </a:r>
                <a:endParaRPr lang="es-AR" sz="1200" dirty="0">
                  <a:solidFill>
                    <a:srgbClr val="0070C0"/>
                  </a:solidFill>
                  <a:latin typeface="Helvetica" pitchFamily="2" charset="0"/>
                </a:endParaRPr>
              </a:p>
            </p:txBody>
          </p:sp>
        </p:grpSp>
        <p:sp>
          <p:nvSpPr>
            <p:cNvPr id="32" name="Text Box 18"/>
            <p:cNvSpPr txBox="1">
              <a:spLocks noChangeArrowheads="1"/>
            </p:cNvSpPr>
            <p:nvPr/>
          </p:nvSpPr>
          <p:spPr bwMode="auto">
            <a:xfrm>
              <a:off x="7944274" y="4941168"/>
              <a:ext cx="1199726" cy="276999"/>
            </a:xfrm>
            <a:prstGeom prst="rect">
              <a:avLst/>
            </a:prstGeom>
            <a:noFill/>
            <a:ln w="9525">
              <a:noFill/>
              <a:miter lim="800000"/>
              <a:headEnd/>
              <a:tailEnd/>
            </a:ln>
            <a:effectLst/>
          </p:spPr>
          <p:txBody>
            <a:bodyPr>
              <a:spAutoFit/>
            </a:bodyPr>
            <a:lstStyle/>
            <a:p>
              <a:pPr algn="ctr">
                <a:spcBef>
                  <a:spcPct val="50000"/>
                </a:spcBef>
              </a:pPr>
              <a:r>
                <a:rPr lang="es-AR" sz="1200" dirty="0" smtClean="0">
                  <a:solidFill>
                    <a:srgbClr val="0070C0"/>
                  </a:solidFill>
                  <a:latin typeface="Helvetica" pitchFamily="2" charset="0"/>
                </a:rPr>
                <a:t>91%</a:t>
              </a:r>
              <a:endParaRPr lang="es-AR" sz="1200" dirty="0">
                <a:solidFill>
                  <a:srgbClr val="0070C0"/>
                </a:solidFill>
                <a:latin typeface="Helvetica" pitchFamily="2" charset="0"/>
              </a:endParaRPr>
            </a:p>
          </p:txBody>
        </p:sp>
        <p:sp>
          <p:nvSpPr>
            <p:cNvPr id="33" name="Text Box 20"/>
            <p:cNvSpPr txBox="1">
              <a:spLocks noChangeArrowheads="1"/>
            </p:cNvSpPr>
            <p:nvPr/>
          </p:nvSpPr>
          <p:spPr bwMode="auto">
            <a:xfrm>
              <a:off x="539552" y="4914272"/>
              <a:ext cx="1199726" cy="276999"/>
            </a:xfrm>
            <a:prstGeom prst="rect">
              <a:avLst/>
            </a:prstGeom>
            <a:noFill/>
            <a:ln w="9525">
              <a:noFill/>
              <a:miter lim="800000"/>
              <a:headEnd/>
              <a:tailEnd/>
            </a:ln>
            <a:effectLst/>
          </p:spPr>
          <p:txBody>
            <a:bodyPr>
              <a:spAutoFit/>
            </a:bodyPr>
            <a:lstStyle/>
            <a:p>
              <a:pPr algn="ctr">
                <a:spcBef>
                  <a:spcPct val="50000"/>
                </a:spcBef>
              </a:pPr>
              <a:r>
                <a:rPr lang="es-AR" sz="1200" dirty="0">
                  <a:solidFill>
                    <a:srgbClr val="0070C0"/>
                  </a:solidFill>
                  <a:latin typeface="Helvetica" pitchFamily="2" charset="0"/>
                </a:rPr>
                <a:t> </a:t>
              </a:r>
              <a:r>
                <a:rPr lang="es-AR" sz="1200" dirty="0" smtClean="0">
                  <a:solidFill>
                    <a:srgbClr val="0070C0"/>
                  </a:solidFill>
                  <a:latin typeface="Helvetica" pitchFamily="2" charset="0"/>
                </a:rPr>
                <a:t>1 %</a:t>
              </a:r>
              <a:endParaRPr lang="es-AR" sz="1200" dirty="0">
                <a:solidFill>
                  <a:srgbClr val="0070C0"/>
                </a:solidFill>
                <a:latin typeface="Helvetica" pitchFamily="2" charset="0"/>
              </a:endParaRPr>
            </a:p>
          </p:txBody>
        </p:sp>
        <p:sp>
          <p:nvSpPr>
            <p:cNvPr id="34" name="Text Box 20"/>
            <p:cNvSpPr txBox="1">
              <a:spLocks noChangeArrowheads="1"/>
            </p:cNvSpPr>
            <p:nvPr/>
          </p:nvSpPr>
          <p:spPr bwMode="auto">
            <a:xfrm>
              <a:off x="3419872" y="4914272"/>
              <a:ext cx="1199726" cy="276999"/>
            </a:xfrm>
            <a:prstGeom prst="rect">
              <a:avLst/>
            </a:prstGeom>
            <a:noFill/>
            <a:ln w="9525">
              <a:noFill/>
              <a:miter lim="800000"/>
              <a:headEnd/>
              <a:tailEnd/>
            </a:ln>
            <a:effectLst/>
          </p:spPr>
          <p:txBody>
            <a:bodyPr>
              <a:spAutoFit/>
            </a:bodyPr>
            <a:lstStyle/>
            <a:p>
              <a:pPr algn="ctr">
                <a:spcBef>
                  <a:spcPct val="50000"/>
                </a:spcBef>
              </a:pPr>
              <a:r>
                <a:rPr lang="es-AR" sz="1200" dirty="0">
                  <a:solidFill>
                    <a:srgbClr val="0070C0"/>
                  </a:solidFill>
                  <a:latin typeface="Helvetica" pitchFamily="2" charset="0"/>
                </a:rPr>
                <a:t> </a:t>
              </a:r>
              <a:r>
                <a:rPr lang="es-AR" sz="1200" dirty="0" smtClean="0">
                  <a:solidFill>
                    <a:srgbClr val="0070C0"/>
                  </a:solidFill>
                  <a:latin typeface="Helvetica" pitchFamily="2" charset="0"/>
                </a:rPr>
                <a:t>59%</a:t>
              </a:r>
              <a:endParaRPr lang="es-AR" sz="1200" dirty="0">
                <a:solidFill>
                  <a:srgbClr val="0070C0"/>
                </a:solidFill>
                <a:latin typeface="Helvetica" pitchFamily="2" charset="0"/>
              </a:endParaRPr>
            </a:p>
          </p:txBody>
        </p:sp>
        <p:sp>
          <p:nvSpPr>
            <p:cNvPr id="35" name="Text Box 20"/>
            <p:cNvSpPr txBox="1">
              <a:spLocks noChangeArrowheads="1"/>
            </p:cNvSpPr>
            <p:nvPr/>
          </p:nvSpPr>
          <p:spPr bwMode="auto">
            <a:xfrm>
              <a:off x="1979712" y="4914272"/>
              <a:ext cx="1199726" cy="276999"/>
            </a:xfrm>
            <a:prstGeom prst="rect">
              <a:avLst/>
            </a:prstGeom>
            <a:noFill/>
            <a:ln w="9525">
              <a:noFill/>
              <a:miter lim="800000"/>
              <a:headEnd/>
              <a:tailEnd/>
            </a:ln>
            <a:effectLst/>
          </p:spPr>
          <p:txBody>
            <a:bodyPr>
              <a:spAutoFit/>
            </a:bodyPr>
            <a:lstStyle/>
            <a:p>
              <a:pPr algn="ctr">
                <a:spcBef>
                  <a:spcPct val="50000"/>
                </a:spcBef>
              </a:pPr>
              <a:r>
                <a:rPr lang="es-AR" sz="1200" dirty="0" smtClean="0">
                  <a:solidFill>
                    <a:srgbClr val="0070C0"/>
                  </a:solidFill>
                  <a:latin typeface="Helvetica" pitchFamily="2" charset="0"/>
                </a:rPr>
                <a:t>35%</a:t>
              </a:r>
              <a:endParaRPr lang="es-AR" sz="1200" dirty="0">
                <a:solidFill>
                  <a:srgbClr val="0070C0"/>
                </a:solidFill>
                <a:latin typeface="Helvetica" pitchFamily="2" charset="0"/>
              </a:endParaRPr>
            </a:p>
          </p:txBody>
        </p:sp>
        <p:sp>
          <p:nvSpPr>
            <p:cNvPr id="36" name="Text Box 20"/>
            <p:cNvSpPr txBox="1">
              <a:spLocks noChangeArrowheads="1"/>
            </p:cNvSpPr>
            <p:nvPr/>
          </p:nvSpPr>
          <p:spPr bwMode="auto">
            <a:xfrm>
              <a:off x="4932040" y="4941168"/>
              <a:ext cx="1199726" cy="276999"/>
            </a:xfrm>
            <a:prstGeom prst="rect">
              <a:avLst/>
            </a:prstGeom>
            <a:noFill/>
            <a:ln w="9525">
              <a:noFill/>
              <a:miter lim="800000"/>
              <a:headEnd/>
              <a:tailEnd/>
            </a:ln>
            <a:effectLst/>
          </p:spPr>
          <p:txBody>
            <a:bodyPr>
              <a:spAutoFit/>
            </a:bodyPr>
            <a:lstStyle/>
            <a:p>
              <a:pPr algn="ctr">
                <a:spcBef>
                  <a:spcPct val="50000"/>
                </a:spcBef>
              </a:pPr>
              <a:r>
                <a:rPr lang="es-AR" sz="1200" dirty="0">
                  <a:solidFill>
                    <a:srgbClr val="0070C0"/>
                  </a:solidFill>
                  <a:latin typeface="Helvetica" pitchFamily="2" charset="0"/>
                </a:rPr>
                <a:t> </a:t>
              </a:r>
              <a:r>
                <a:rPr lang="es-AR" sz="1200" dirty="0" smtClean="0">
                  <a:solidFill>
                    <a:srgbClr val="0070C0"/>
                  </a:solidFill>
                  <a:latin typeface="Helvetica" pitchFamily="2" charset="0"/>
                </a:rPr>
                <a:t>89 %</a:t>
              </a:r>
              <a:endParaRPr lang="es-AR" sz="1200" dirty="0">
                <a:solidFill>
                  <a:srgbClr val="0070C0"/>
                </a:solidFill>
                <a:latin typeface="Helvetica" pitchFamily="2" charset="0"/>
              </a:endParaRPr>
            </a:p>
          </p:txBody>
        </p:sp>
        <p:sp>
          <p:nvSpPr>
            <p:cNvPr id="37" name="Text Box 20"/>
            <p:cNvSpPr txBox="1">
              <a:spLocks noChangeArrowheads="1"/>
            </p:cNvSpPr>
            <p:nvPr/>
          </p:nvSpPr>
          <p:spPr bwMode="auto">
            <a:xfrm>
              <a:off x="6372200" y="4941168"/>
              <a:ext cx="1199726" cy="276999"/>
            </a:xfrm>
            <a:prstGeom prst="rect">
              <a:avLst/>
            </a:prstGeom>
            <a:noFill/>
            <a:ln w="9525">
              <a:noFill/>
              <a:miter lim="800000"/>
              <a:headEnd/>
              <a:tailEnd/>
            </a:ln>
            <a:effectLst/>
          </p:spPr>
          <p:txBody>
            <a:bodyPr>
              <a:spAutoFit/>
            </a:bodyPr>
            <a:lstStyle/>
            <a:p>
              <a:pPr algn="ctr">
                <a:spcBef>
                  <a:spcPct val="50000"/>
                </a:spcBef>
              </a:pPr>
              <a:r>
                <a:rPr lang="es-AR" sz="1200" dirty="0">
                  <a:solidFill>
                    <a:srgbClr val="0070C0"/>
                  </a:solidFill>
                  <a:latin typeface="Helvetica" pitchFamily="2" charset="0"/>
                </a:rPr>
                <a:t> </a:t>
              </a:r>
              <a:r>
                <a:rPr lang="es-AR" sz="1200" dirty="0" smtClean="0">
                  <a:solidFill>
                    <a:srgbClr val="0070C0"/>
                  </a:solidFill>
                  <a:latin typeface="Helvetica" pitchFamily="2" charset="0"/>
                </a:rPr>
                <a:t>92 %</a:t>
              </a:r>
              <a:endParaRPr lang="es-AR" sz="1200" dirty="0">
                <a:solidFill>
                  <a:srgbClr val="0070C0"/>
                </a:solidFill>
                <a:latin typeface="Helvetica" pitchFamily="2" charset="0"/>
              </a:endParaRPr>
            </a:p>
          </p:txBody>
        </p:sp>
      </p:grpSp>
      <p:pic>
        <p:nvPicPr>
          <p:cNvPr id="156" name="155 Imagen"/>
          <p:cNvPicPr/>
          <p:nvPr/>
        </p:nvPicPr>
        <p:blipFill>
          <a:blip r:embed="rId5" cstate="print"/>
          <a:srcRect/>
          <a:stretch>
            <a:fillRect/>
          </a:stretch>
        </p:blipFill>
        <p:spPr bwMode="auto">
          <a:xfrm>
            <a:off x="7708543" y="1628800"/>
            <a:ext cx="1435457" cy="1440000"/>
          </a:xfrm>
          <a:prstGeom prst="rect">
            <a:avLst/>
          </a:prstGeom>
          <a:noFill/>
          <a:ln w="9525">
            <a:noFill/>
            <a:miter lim="800000"/>
            <a:headEnd/>
            <a:tailEnd/>
          </a:ln>
        </p:spPr>
      </p:pic>
      <p:grpSp>
        <p:nvGrpSpPr>
          <p:cNvPr id="45059" name="Group 3"/>
          <p:cNvGrpSpPr>
            <a:grpSpLocks noChangeAspect="1"/>
          </p:cNvGrpSpPr>
          <p:nvPr/>
        </p:nvGrpSpPr>
        <p:grpSpPr bwMode="auto">
          <a:xfrm>
            <a:off x="179512" y="1628800"/>
            <a:ext cx="9223376" cy="3197225"/>
            <a:chOff x="79" y="1026"/>
            <a:chExt cx="5810" cy="2014"/>
          </a:xfrm>
        </p:grpSpPr>
        <p:sp>
          <p:nvSpPr>
            <p:cNvPr id="45058" name="AutoShape 2"/>
            <p:cNvSpPr>
              <a:spLocks noChangeAspect="1" noChangeArrowheads="1" noTextEdit="1"/>
            </p:cNvSpPr>
            <p:nvPr/>
          </p:nvSpPr>
          <p:spPr bwMode="auto">
            <a:xfrm>
              <a:off x="272" y="1026"/>
              <a:ext cx="5617" cy="201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s-AR"/>
            </a:p>
          </p:txBody>
        </p:sp>
        <p:pic>
          <p:nvPicPr>
            <p:cNvPr id="45060" name="Picture 4"/>
            <p:cNvPicPr>
              <a:picLocks noChangeAspect="1" noChangeArrowheads="1"/>
            </p:cNvPicPr>
            <p:nvPr/>
          </p:nvPicPr>
          <p:blipFill>
            <a:blip r:embed="rId6" cstate="print"/>
            <a:srcRect/>
            <a:stretch>
              <a:fillRect/>
            </a:stretch>
          </p:blipFill>
          <p:spPr bwMode="auto">
            <a:xfrm>
              <a:off x="326" y="1026"/>
              <a:ext cx="905" cy="907"/>
            </a:xfrm>
            <a:prstGeom prst="rect">
              <a:avLst/>
            </a:prstGeom>
            <a:noFill/>
            <a:ln w="9525">
              <a:noFill/>
              <a:miter lim="800000"/>
              <a:headEnd/>
              <a:tailEnd/>
            </a:ln>
          </p:spPr>
        </p:pic>
        <p:pic>
          <p:nvPicPr>
            <p:cNvPr id="45061" name="Picture 5"/>
            <p:cNvPicPr>
              <a:picLocks noChangeAspect="1" noChangeArrowheads="1"/>
            </p:cNvPicPr>
            <p:nvPr/>
          </p:nvPicPr>
          <p:blipFill>
            <a:blip r:embed="rId7" cstate="print"/>
            <a:srcRect/>
            <a:stretch>
              <a:fillRect/>
            </a:stretch>
          </p:blipFill>
          <p:spPr bwMode="auto">
            <a:xfrm>
              <a:off x="1231" y="1026"/>
              <a:ext cx="904" cy="907"/>
            </a:xfrm>
            <a:prstGeom prst="rect">
              <a:avLst/>
            </a:prstGeom>
            <a:noFill/>
            <a:ln w="9525">
              <a:noFill/>
              <a:miter lim="800000"/>
              <a:headEnd/>
              <a:tailEnd/>
            </a:ln>
          </p:spPr>
        </p:pic>
        <p:pic>
          <p:nvPicPr>
            <p:cNvPr id="45062" name="Picture 6"/>
            <p:cNvPicPr>
              <a:picLocks noChangeAspect="1" noChangeArrowheads="1"/>
            </p:cNvPicPr>
            <p:nvPr/>
          </p:nvPicPr>
          <p:blipFill>
            <a:blip r:embed="rId8" cstate="print"/>
            <a:srcRect/>
            <a:stretch>
              <a:fillRect/>
            </a:stretch>
          </p:blipFill>
          <p:spPr bwMode="auto">
            <a:xfrm>
              <a:off x="2135" y="1026"/>
              <a:ext cx="904" cy="907"/>
            </a:xfrm>
            <a:prstGeom prst="rect">
              <a:avLst/>
            </a:prstGeom>
            <a:noFill/>
            <a:ln w="9525">
              <a:noFill/>
              <a:miter lim="800000"/>
              <a:headEnd/>
              <a:tailEnd/>
            </a:ln>
          </p:spPr>
        </p:pic>
        <p:pic>
          <p:nvPicPr>
            <p:cNvPr id="45063" name="Picture 7"/>
            <p:cNvPicPr>
              <a:picLocks noChangeAspect="1" noChangeArrowheads="1"/>
            </p:cNvPicPr>
            <p:nvPr/>
          </p:nvPicPr>
          <p:blipFill>
            <a:blip r:embed="rId9" cstate="print"/>
            <a:srcRect/>
            <a:stretch>
              <a:fillRect/>
            </a:stretch>
          </p:blipFill>
          <p:spPr bwMode="auto">
            <a:xfrm>
              <a:off x="3039" y="1026"/>
              <a:ext cx="904" cy="907"/>
            </a:xfrm>
            <a:prstGeom prst="rect">
              <a:avLst/>
            </a:prstGeom>
            <a:noFill/>
            <a:ln w="9525">
              <a:noFill/>
              <a:miter lim="800000"/>
              <a:headEnd/>
              <a:tailEnd/>
            </a:ln>
          </p:spPr>
        </p:pic>
        <p:pic>
          <p:nvPicPr>
            <p:cNvPr id="45064" name="Picture 8"/>
            <p:cNvPicPr>
              <a:picLocks noChangeAspect="1" noChangeArrowheads="1"/>
            </p:cNvPicPr>
            <p:nvPr/>
          </p:nvPicPr>
          <p:blipFill>
            <a:blip r:embed="rId10" cstate="print"/>
            <a:srcRect/>
            <a:stretch>
              <a:fillRect/>
            </a:stretch>
          </p:blipFill>
          <p:spPr bwMode="auto">
            <a:xfrm>
              <a:off x="3943" y="1026"/>
              <a:ext cx="905" cy="907"/>
            </a:xfrm>
            <a:prstGeom prst="rect">
              <a:avLst/>
            </a:prstGeom>
            <a:noFill/>
            <a:ln w="9525">
              <a:noFill/>
              <a:miter lim="800000"/>
              <a:headEnd/>
              <a:tailEnd/>
            </a:ln>
          </p:spPr>
        </p:pic>
        <p:sp>
          <p:nvSpPr>
            <p:cNvPr id="45066" name="Rectangle 10"/>
            <p:cNvSpPr>
              <a:spLocks noChangeArrowheads="1"/>
            </p:cNvSpPr>
            <p:nvPr/>
          </p:nvSpPr>
          <p:spPr bwMode="auto">
            <a:xfrm>
              <a:off x="5691" y="1849"/>
              <a:ext cx="67"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1"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pic>
          <p:nvPicPr>
            <p:cNvPr id="45067" name="Picture 11"/>
            <p:cNvPicPr>
              <a:picLocks noChangeAspect="1" noChangeArrowheads="1"/>
            </p:cNvPicPr>
            <p:nvPr/>
          </p:nvPicPr>
          <p:blipFill>
            <a:blip r:embed="rId11" cstate="print"/>
            <a:srcRect/>
            <a:stretch>
              <a:fillRect/>
            </a:stretch>
          </p:blipFill>
          <p:spPr bwMode="auto">
            <a:xfrm>
              <a:off x="326" y="2030"/>
              <a:ext cx="905" cy="908"/>
            </a:xfrm>
            <a:prstGeom prst="rect">
              <a:avLst/>
            </a:prstGeom>
            <a:noFill/>
            <a:ln w="9525">
              <a:noFill/>
              <a:miter lim="800000"/>
              <a:headEnd/>
              <a:tailEnd/>
            </a:ln>
          </p:spPr>
        </p:pic>
        <p:pic>
          <p:nvPicPr>
            <p:cNvPr id="45068" name="Picture 12"/>
            <p:cNvPicPr>
              <a:picLocks noChangeAspect="1" noChangeArrowheads="1"/>
            </p:cNvPicPr>
            <p:nvPr/>
          </p:nvPicPr>
          <p:blipFill>
            <a:blip r:embed="rId12" cstate="print"/>
            <a:srcRect/>
            <a:stretch>
              <a:fillRect/>
            </a:stretch>
          </p:blipFill>
          <p:spPr bwMode="auto">
            <a:xfrm>
              <a:off x="1231" y="2030"/>
              <a:ext cx="904" cy="908"/>
            </a:xfrm>
            <a:prstGeom prst="rect">
              <a:avLst/>
            </a:prstGeom>
            <a:noFill/>
            <a:ln w="9525">
              <a:noFill/>
              <a:miter lim="800000"/>
              <a:headEnd/>
              <a:tailEnd/>
            </a:ln>
          </p:spPr>
        </p:pic>
        <p:pic>
          <p:nvPicPr>
            <p:cNvPr id="45069" name="Picture 13"/>
            <p:cNvPicPr>
              <a:picLocks noChangeAspect="1" noChangeArrowheads="1"/>
            </p:cNvPicPr>
            <p:nvPr/>
          </p:nvPicPr>
          <p:blipFill>
            <a:blip r:embed="rId13" cstate="print"/>
            <a:srcRect/>
            <a:stretch>
              <a:fillRect/>
            </a:stretch>
          </p:blipFill>
          <p:spPr bwMode="auto">
            <a:xfrm>
              <a:off x="2135" y="2030"/>
              <a:ext cx="904" cy="908"/>
            </a:xfrm>
            <a:prstGeom prst="rect">
              <a:avLst/>
            </a:prstGeom>
            <a:noFill/>
            <a:ln w="9525">
              <a:noFill/>
              <a:miter lim="800000"/>
              <a:headEnd/>
              <a:tailEnd/>
            </a:ln>
          </p:spPr>
        </p:pic>
        <p:pic>
          <p:nvPicPr>
            <p:cNvPr id="45070" name="Picture 14"/>
            <p:cNvPicPr>
              <a:picLocks noChangeAspect="1" noChangeArrowheads="1"/>
            </p:cNvPicPr>
            <p:nvPr/>
          </p:nvPicPr>
          <p:blipFill>
            <a:blip r:embed="rId14" cstate="print"/>
            <a:srcRect/>
            <a:stretch>
              <a:fillRect/>
            </a:stretch>
          </p:blipFill>
          <p:spPr bwMode="auto">
            <a:xfrm>
              <a:off x="3039" y="2030"/>
              <a:ext cx="904" cy="908"/>
            </a:xfrm>
            <a:prstGeom prst="rect">
              <a:avLst/>
            </a:prstGeom>
            <a:noFill/>
            <a:ln w="9525">
              <a:noFill/>
              <a:miter lim="800000"/>
              <a:headEnd/>
              <a:tailEnd/>
            </a:ln>
          </p:spPr>
        </p:pic>
        <p:pic>
          <p:nvPicPr>
            <p:cNvPr id="45071" name="Picture 15"/>
            <p:cNvPicPr>
              <a:picLocks noChangeAspect="1" noChangeArrowheads="1"/>
            </p:cNvPicPr>
            <p:nvPr/>
          </p:nvPicPr>
          <p:blipFill>
            <a:blip r:embed="rId15" cstate="print"/>
            <a:srcRect/>
            <a:stretch>
              <a:fillRect/>
            </a:stretch>
          </p:blipFill>
          <p:spPr bwMode="auto">
            <a:xfrm>
              <a:off x="3943" y="2030"/>
              <a:ext cx="905" cy="908"/>
            </a:xfrm>
            <a:prstGeom prst="rect">
              <a:avLst/>
            </a:prstGeom>
            <a:noFill/>
            <a:ln w="9525">
              <a:noFill/>
              <a:miter lim="800000"/>
              <a:headEnd/>
              <a:tailEnd/>
            </a:ln>
          </p:spPr>
        </p:pic>
        <p:pic>
          <p:nvPicPr>
            <p:cNvPr id="45072" name="Picture 16"/>
            <p:cNvPicPr>
              <a:picLocks noChangeAspect="1" noChangeArrowheads="1"/>
            </p:cNvPicPr>
            <p:nvPr/>
          </p:nvPicPr>
          <p:blipFill>
            <a:blip r:embed="rId16" cstate="print"/>
            <a:srcRect/>
            <a:stretch>
              <a:fillRect/>
            </a:stretch>
          </p:blipFill>
          <p:spPr bwMode="auto">
            <a:xfrm>
              <a:off x="4848" y="2030"/>
              <a:ext cx="904" cy="908"/>
            </a:xfrm>
            <a:prstGeom prst="rect">
              <a:avLst/>
            </a:prstGeom>
            <a:noFill/>
            <a:ln w="9525">
              <a:noFill/>
              <a:miter lim="800000"/>
              <a:headEnd/>
              <a:tailEnd/>
            </a:ln>
          </p:spPr>
        </p:pic>
        <p:sp>
          <p:nvSpPr>
            <p:cNvPr id="45073" name="Rectangle 17"/>
            <p:cNvSpPr>
              <a:spLocks noChangeArrowheads="1"/>
            </p:cNvSpPr>
            <p:nvPr/>
          </p:nvSpPr>
          <p:spPr bwMode="auto">
            <a:xfrm>
              <a:off x="5752" y="2854"/>
              <a:ext cx="66"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74" name="Rectangle 18"/>
            <p:cNvSpPr>
              <a:spLocks noChangeArrowheads="1"/>
            </p:cNvSpPr>
            <p:nvPr/>
          </p:nvSpPr>
          <p:spPr bwMode="auto">
            <a:xfrm>
              <a:off x="79" y="1388"/>
              <a:ext cx="88"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pitchFamily="34" charset="0"/>
                </a:rPr>
                <a:t>a</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75" name="Rectangle 19"/>
            <p:cNvSpPr>
              <a:spLocks noChangeArrowheads="1"/>
            </p:cNvSpPr>
            <p:nvPr/>
          </p:nvSpPr>
          <p:spPr bwMode="auto">
            <a:xfrm>
              <a:off x="121" y="1388"/>
              <a:ext cx="66" cy="13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11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76" name="Rectangle 20"/>
            <p:cNvSpPr>
              <a:spLocks noChangeArrowheads="1"/>
            </p:cNvSpPr>
            <p:nvPr/>
          </p:nvSpPr>
          <p:spPr bwMode="auto">
            <a:xfrm>
              <a:off x="468" y="2155"/>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77" name="Rectangle 21"/>
            <p:cNvSpPr>
              <a:spLocks noChangeArrowheads="1"/>
            </p:cNvSpPr>
            <p:nvPr/>
          </p:nvSpPr>
          <p:spPr bwMode="auto">
            <a:xfrm>
              <a:off x="483" y="2155"/>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78" name="Rectangle 22"/>
            <p:cNvSpPr>
              <a:spLocks noChangeArrowheads="1"/>
            </p:cNvSpPr>
            <p:nvPr/>
          </p:nvSpPr>
          <p:spPr bwMode="auto">
            <a:xfrm>
              <a:off x="1101" y="2155"/>
              <a:ext cx="63"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79" name="Rectangle 23"/>
            <p:cNvSpPr>
              <a:spLocks noChangeArrowheads="1"/>
            </p:cNvSpPr>
            <p:nvPr/>
          </p:nvSpPr>
          <p:spPr bwMode="auto">
            <a:xfrm>
              <a:off x="1131" y="2155"/>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80" name="Rectangle 24"/>
            <p:cNvSpPr>
              <a:spLocks noChangeArrowheads="1"/>
            </p:cNvSpPr>
            <p:nvPr/>
          </p:nvSpPr>
          <p:spPr bwMode="auto">
            <a:xfrm>
              <a:off x="468" y="2740"/>
              <a:ext cx="7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81" name="Rectangle 25"/>
            <p:cNvSpPr>
              <a:spLocks noChangeArrowheads="1"/>
            </p:cNvSpPr>
            <p:nvPr/>
          </p:nvSpPr>
          <p:spPr bwMode="auto">
            <a:xfrm>
              <a:off x="513" y="274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82" name="Rectangle 26"/>
            <p:cNvSpPr>
              <a:spLocks noChangeArrowheads="1"/>
            </p:cNvSpPr>
            <p:nvPr/>
          </p:nvSpPr>
          <p:spPr bwMode="auto">
            <a:xfrm>
              <a:off x="1064" y="274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83" name="Rectangle 27"/>
            <p:cNvSpPr>
              <a:spLocks noChangeArrowheads="1"/>
            </p:cNvSpPr>
            <p:nvPr/>
          </p:nvSpPr>
          <p:spPr bwMode="auto">
            <a:xfrm>
              <a:off x="1078" y="2740"/>
              <a:ext cx="62"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v</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84" name="Rectangle 28"/>
            <p:cNvSpPr>
              <a:spLocks noChangeArrowheads="1"/>
            </p:cNvSpPr>
            <p:nvPr/>
          </p:nvSpPr>
          <p:spPr bwMode="auto">
            <a:xfrm>
              <a:off x="1107" y="274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85" name="Rectangle 29"/>
            <p:cNvSpPr>
              <a:spLocks noChangeArrowheads="1"/>
            </p:cNvSpPr>
            <p:nvPr/>
          </p:nvSpPr>
          <p:spPr bwMode="auto">
            <a:xfrm>
              <a:off x="1064" y="291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86" name="Rectangle 30"/>
            <p:cNvSpPr>
              <a:spLocks noChangeArrowheads="1"/>
            </p:cNvSpPr>
            <p:nvPr/>
          </p:nvSpPr>
          <p:spPr bwMode="auto">
            <a:xfrm>
              <a:off x="1386" y="217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87" name="Rectangle 31"/>
            <p:cNvSpPr>
              <a:spLocks noChangeArrowheads="1"/>
            </p:cNvSpPr>
            <p:nvPr/>
          </p:nvSpPr>
          <p:spPr bwMode="auto">
            <a:xfrm>
              <a:off x="1401" y="217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88" name="Rectangle 32"/>
            <p:cNvSpPr>
              <a:spLocks noChangeArrowheads="1"/>
            </p:cNvSpPr>
            <p:nvPr/>
          </p:nvSpPr>
          <p:spPr bwMode="auto">
            <a:xfrm>
              <a:off x="1997" y="2170"/>
              <a:ext cx="63"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89" name="Rectangle 33"/>
            <p:cNvSpPr>
              <a:spLocks noChangeArrowheads="1"/>
            </p:cNvSpPr>
            <p:nvPr/>
          </p:nvSpPr>
          <p:spPr bwMode="auto">
            <a:xfrm>
              <a:off x="2026" y="217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90" name="Rectangle 34"/>
            <p:cNvSpPr>
              <a:spLocks noChangeArrowheads="1"/>
            </p:cNvSpPr>
            <p:nvPr/>
          </p:nvSpPr>
          <p:spPr bwMode="auto">
            <a:xfrm>
              <a:off x="1386" y="2756"/>
              <a:ext cx="7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91" name="Rectangle 35"/>
            <p:cNvSpPr>
              <a:spLocks noChangeArrowheads="1"/>
            </p:cNvSpPr>
            <p:nvPr/>
          </p:nvSpPr>
          <p:spPr bwMode="auto">
            <a:xfrm>
              <a:off x="1430" y="2756"/>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92" name="Rectangle 36"/>
            <p:cNvSpPr>
              <a:spLocks noChangeArrowheads="1"/>
            </p:cNvSpPr>
            <p:nvPr/>
          </p:nvSpPr>
          <p:spPr bwMode="auto">
            <a:xfrm>
              <a:off x="1981" y="2756"/>
              <a:ext cx="78"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iv</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93" name="Rectangle 37"/>
            <p:cNvSpPr>
              <a:spLocks noChangeArrowheads="1"/>
            </p:cNvSpPr>
            <p:nvPr/>
          </p:nvSpPr>
          <p:spPr bwMode="auto">
            <a:xfrm>
              <a:off x="2025" y="2756"/>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94" name="Rectangle 38"/>
            <p:cNvSpPr>
              <a:spLocks noChangeArrowheads="1"/>
            </p:cNvSpPr>
            <p:nvPr/>
          </p:nvSpPr>
          <p:spPr bwMode="auto">
            <a:xfrm>
              <a:off x="2306" y="217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95" name="Rectangle 39"/>
            <p:cNvSpPr>
              <a:spLocks noChangeArrowheads="1"/>
            </p:cNvSpPr>
            <p:nvPr/>
          </p:nvSpPr>
          <p:spPr bwMode="auto">
            <a:xfrm>
              <a:off x="2320" y="217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96" name="Rectangle 40"/>
            <p:cNvSpPr>
              <a:spLocks noChangeArrowheads="1"/>
            </p:cNvSpPr>
            <p:nvPr/>
          </p:nvSpPr>
          <p:spPr bwMode="auto">
            <a:xfrm>
              <a:off x="2907" y="2170"/>
              <a:ext cx="63"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97" name="Rectangle 41"/>
            <p:cNvSpPr>
              <a:spLocks noChangeArrowheads="1"/>
            </p:cNvSpPr>
            <p:nvPr/>
          </p:nvSpPr>
          <p:spPr bwMode="auto">
            <a:xfrm>
              <a:off x="2936" y="217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98" name="Rectangle 42"/>
            <p:cNvSpPr>
              <a:spLocks noChangeArrowheads="1"/>
            </p:cNvSpPr>
            <p:nvPr/>
          </p:nvSpPr>
          <p:spPr bwMode="auto">
            <a:xfrm>
              <a:off x="2306" y="2756"/>
              <a:ext cx="7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099" name="Rectangle 43"/>
            <p:cNvSpPr>
              <a:spLocks noChangeArrowheads="1"/>
            </p:cNvSpPr>
            <p:nvPr/>
          </p:nvSpPr>
          <p:spPr bwMode="auto">
            <a:xfrm>
              <a:off x="2350" y="2756"/>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00" name="Rectangle 44"/>
            <p:cNvSpPr>
              <a:spLocks noChangeArrowheads="1"/>
            </p:cNvSpPr>
            <p:nvPr/>
          </p:nvSpPr>
          <p:spPr bwMode="auto">
            <a:xfrm>
              <a:off x="2902" y="2756"/>
              <a:ext cx="78"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iv</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01" name="Rectangle 45"/>
            <p:cNvSpPr>
              <a:spLocks noChangeArrowheads="1"/>
            </p:cNvSpPr>
            <p:nvPr/>
          </p:nvSpPr>
          <p:spPr bwMode="auto">
            <a:xfrm>
              <a:off x="2945" y="2756"/>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02" name="Rectangle 46"/>
            <p:cNvSpPr>
              <a:spLocks noChangeArrowheads="1"/>
            </p:cNvSpPr>
            <p:nvPr/>
          </p:nvSpPr>
          <p:spPr bwMode="auto">
            <a:xfrm>
              <a:off x="3218" y="2155"/>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03" name="Rectangle 47"/>
            <p:cNvSpPr>
              <a:spLocks noChangeArrowheads="1"/>
            </p:cNvSpPr>
            <p:nvPr/>
          </p:nvSpPr>
          <p:spPr bwMode="auto">
            <a:xfrm>
              <a:off x="3232" y="2155"/>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04" name="Rectangle 48"/>
            <p:cNvSpPr>
              <a:spLocks noChangeArrowheads="1"/>
            </p:cNvSpPr>
            <p:nvPr/>
          </p:nvSpPr>
          <p:spPr bwMode="auto">
            <a:xfrm>
              <a:off x="3806" y="2155"/>
              <a:ext cx="63"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05" name="Rectangle 49"/>
            <p:cNvSpPr>
              <a:spLocks noChangeArrowheads="1"/>
            </p:cNvSpPr>
            <p:nvPr/>
          </p:nvSpPr>
          <p:spPr bwMode="auto">
            <a:xfrm>
              <a:off x="3836" y="2155"/>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06" name="Rectangle 50"/>
            <p:cNvSpPr>
              <a:spLocks noChangeArrowheads="1"/>
            </p:cNvSpPr>
            <p:nvPr/>
          </p:nvSpPr>
          <p:spPr bwMode="auto">
            <a:xfrm>
              <a:off x="3218" y="2740"/>
              <a:ext cx="7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07" name="Rectangle 51"/>
            <p:cNvSpPr>
              <a:spLocks noChangeArrowheads="1"/>
            </p:cNvSpPr>
            <p:nvPr/>
          </p:nvSpPr>
          <p:spPr bwMode="auto">
            <a:xfrm>
              <a:off x="3262" y="274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08" name="Rectangle 52"/>
            <p:cNvSpPr>
              <a:spLocks noChangeArrowheads="1"/>
            </p:cNvSpPr>
            <p:nvPr/>
          </p:nvSpPr>
          <p:spPr bwMode="auto">
            <a:xfrm>
              <a:off x="3791" y="2740"/>
              <a:ext cx="78"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iv</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09" name="Rectangle 53"/>
            <p:cNvSpPr>
              <a:spLocks noChangeArrowheads="1"/>
            </p:cNvSpPr>
            <p:nvPr/>
          </p:nvSpPr>
          <p:spPr bwMode="auto">
            <a:xfrm>
              <a:off x="3834" y="274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10" name="Rectangle 54"/>
            <p:cNvSpPr>
              <a:spLocks noChangeArrowheads="1"/>
            </p:cNvSpPr>
            <p:nvPr/>
          </p:nvSpPr>
          <p:spPr bwMode="auto">
            <a:xfrm>
              <a:off x="4138" y="217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11" name="Rectangle 55"/>
            <p:cNvSpPr>
              <a:spLocks noChangeArrowheads="1"/>
            </p:cNvSpPr>
            <p:nvPr/>
          </p:nvSpPr>
          <p:spPr bwMode="auto">
            <a:xfrm>
              <a:off x="4153" y="217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12" name="Rectangle 56"/>
            <p:cNvSpPr>
              <a:spLocks noChangeArrowheads="1"/>
            </p:cNvSpPr>
            <p:nvPr/>
          </p:nvSpPr>
          <p:spPr bwMode="auto">
            <a:xfrm>
              <a:off x="4602" y="2170"/>
              <a:ext cx="63"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13" name="Rectangle 57"/>
            <p:cNvSpPr>
              <a:spLocks noChangeArrowheads="1"/>
            </p:cNvSpPr>
            <p:nvPr/>
          </p:nvSpPr>
          <p:spPr bwMode="auto">
            <a:xfrm>
              <a:off x="4632" y="217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14" name="Rectangle 58"/>
            <p:cNvSpPr>
              <a:spLocks noChangeArrowheads="1"/>
            </p:cNvSpPr>
            <p:nvPr/>
          </p:nvSpPr>
          <p:spPr bwMode="auto">
            <a:xfrm>
              <a:off x="4138" y="2756"/>
              <a:ext cx="7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15" name="Rectangle 59"/>
            <p:cNvSpPr>
              <a:spLocks noChangeArrowheads="1"/>
            </p:cNvSpPr>
            <p:nvPr/>
          </p:nvSpPr>
          <p:spPr bwMode="auto">
            <a:xfrm>
              <a:off x="4182" y="2756"/>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16" name="Rectangle 60"/>
            <p:cNvSpPr>
              <a:spLocks noChangeArrowheads="1"/>
            </p:cNvSpPr>
            <p:nvPr/>
          </p:nvSpPr>
          <p:spPr bwMode="auto">
            <a:xfrm>
              <a:off x="4661" y="2756"/>
              <a:ext cx="78"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iv</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17" name="Rectangle 61"/>
            <p:cNvSpPr>
              <a:spLocks noChangeArrowheads="1"/>
            </p:cNvSpPr>
            <p:nvPr/>
          </p:nvSpPr>
          <p:spPr bwMode="auto">
            <a:xfrm>
              <a:off x="4704" y="2756"/>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18" name="Rectangle 62"/>
            <p:cNvSpPr>
              <a:spLocks noChangeArrowheads="1"/>
            </p:cNvSpPr>
            <p:nvPr/>
          </p:nvSpPr>
          <p:spPr bwMode="auto">
            <a:xfrm>
              <a:off x="468" y="115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19" name="Rectangle 63"/>
            <p:cNvSpPr>
              <a:spLocks noChangeArrowheads="1"/>
            </p:cNvSpPr>
            <p:nvPr/>
          </p:nvSpPr>
          <p:spPr bwMode="auto">
            <a:xfrm>
              <a:off x="483" y="115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20" name="Rectangle 64"/>
            <p:cNvSpPr>
              <a:spLocks noChangeArrowheads="1"/>
            </p:cNvSpPr>
            <p:nvPr/>
          </p:nvSpPr>
          <p:spPr bwMode="auto">
            <a:xfrm>
              <a:off x="1101" y="1150"/>
              <a:ext cx="63"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21" name="Rectangle 65"/>
            <p:cNvSpPr>
              <a:spLocks noChangeArrowheads="1"/>
            </p:cNvSpPr>
            <p:nvPr/>
          </p:nvSpPr>
          <p:spPr bwMode="auto">
            <a:xfrm>
              <a:off x="1131" y="115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22" name="Rectangle 66"/>
            <p:cNvSpPr>
              <a:spLocks noChangeArrowheads="1"/>
            </p:cNvSpPr>
            <p:nvPr/>
          </p:nvSpPr>
          <p:spPr bwMode="auto">
            <a:xfrm>
              <a:off x="468" y="1736"/>
              <a:ext cx="7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23" name="Rectangle 67"/>
            <p:cNvSpPr>
              <a:spLocks noChangeArrowheads="1"/>
            </p:cNvSpPr>
            <p:nvPr/>
          </p:nvSpPr>
          <p:spPr bwMode="auto">
            <a:xfrm>
              <a:off x="513" y="1736"/>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24" name="Rectangle 68"/>
            <p:cNvSpPr>
              <a:spLocks noChangeArrowheads="1"/>
            </p:cNvSpPr>
            <p:nvPr/>
          </p:nvSpPr>
          <p:spPr bwMode="auto">
            <a:xfrm>
              <a:off x="1064" y="1736"/>
              <a:ext cx="78"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iv</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25" name="Rectangle 69"/>
            <p:cNvSpPr>
              <a:spLocks noChangeArrowheads="1"/>
            </p:cNvSpPr>
            <p:nvPr/>
          </p:nvSpPr>
          <p:spPr bwMode="auto">
            <a:xfrm>
              <a:off x="1107" y="1736"/>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26" name="Rectangle 70"/>
            <p:cNvSpPr>
              <a:spLocks noChangeArrowheads="1"/>
            </p:cNvSpPr>
            <p:nvPr/>
          </p:nvSpPr>
          <p:spPr bwMode="auto">
            <a:xfrm>
              <a:off x="1394" y="115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27" name="Rectangle 71"/>
            <p:cNvSpPr>
              <a:spLocks noChangeArrowheads="1"/>
            </p:cNvSpPr>
            <p:nvPr/>
          </p:nvSpPr>
          <p:spPr bwMode="auto">
            <a:xfrm>
              <a:off x="1408" y="115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28" name="Rectangle 72"/>
            <p:cNvSpPr>
              <a:spLocks noChangeArrowheads="1"/>
            </p:cNvSpPr>
            <p:nvPr/>
          </p:nvSpPr>
          <p:spPr bwMode="auto">
            <a:xfrm>
              <a:off x="2026" y="1150"/>
              <a:ext cx="63"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29" name="Rectangle 73"/>
            <p:cNvSpPr>
              <a:spLocks noChangeArrowheads="1"/>
            </p:cNvSpPr>
            <p:nvPr/>
          </p:nvSpPr>
          <p:spPr bwMode="auto">
            <a:xfrm>
              <a:off x="2056" y="115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30" name="Rectangle 74"/>
            <p:cNvSpPr>
              <a:spLocks noChangeArrowheads="1"/>
            </p:cNvSpPr>
            <p:nvPr/>
          </p:nvSpPr>
          <p:spPr bwMode="auto">
            <a:xfrm>
              <a:off x="1394" y="1736"/>
              <a:ext cx="7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31" name="Rectangle 75"/>
            <p:cNvSpPr>
              <a:spLocks noChangeArrowheads="1"/>
            </p:cNvSpPr>
            <p:nvPr/>
          </p:nvSpPr>
          <p:spPr bwMode="auto">
            <a:xfrm>
              <a:off x="1438" y="1736"/>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32" name="Rectangle 76"/>
            <p:cNvSpPr>
              <a:spLocks noChangeArrowheads="1"/>
            </p:cNvSpPr>
            <p:nvPr/>
          </p:nvSpPr>
          <p:spPr bwMode="auto">
            <a:xfrm>
              <a:off x="1989" y="1736"/>
              <a:ext cx="78"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iv</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33" name="Rectangle 77"/>
            <p:cNvSpPr>
              <a:spLocks noChangeArrowheads="1"/>
            </p:cNvSpPr>
            <p:nvPr/>
          </p:nvSpPr>
          <p:spPr bwMode="auto">
            <a:xfrm>
              <a:off x="2032" y="1736"/>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34" name="Rectangle 78"/>
            <p:cNvSpPr>
              <a:spLocks noChangeArrowheads="1"/>
            </p:cNvSpPr>
            <p:nvPr/>
          </p:nvSpPr>
          <p:spPr bwMode="auto">
            <a:xfrm>
              <a:off x="2306" y="115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35" name="Rectangle 79"/>
            <p:cNvSpPr>
              <a:spLocks noChangeArrowheads="1"/>
            </p:cNvSpPr>
            <p:nvPr/>
          </p:nvSpPr>
          <p:spPr bwMode="auto">
            <a:xfrm>
              <a:off x="2320" y="115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36" name="Rectangle 80"/>
            <p:cNvSpPr>
              <a:spLocks noChangeArrowheads="1"/>
            </p:cNvSpPr>
            <p:nvPr/>
          </p:nvSpPr>
          <p:spPr bwMode="auto">
            <a:xfrm>
              <a:off x="2878" y="1150"/>
              <a:ext cx="63"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37" name="Rectangle 81"/>
            <p:cNvSpPr>
              <a:spLocks noChangeArrowheads="1"/>
            </p:cNvSpPr>
            <p:nvPr/>
          </p:nvSpPr>
          <p:spPr bwMode="auto">
            <a:xfrm>
              <a:off x="2908" y="115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38" name="Rectangle 82"/>
            <p:cNvSpPr>
              <a:spLocks noChangeArrowheads="1"/>
            </p:cNvSpPr>
            <p:nvPr/>
          </p:nvSpPr>
          <p:spPr bwMode="auto">
            <a:xfrm>
              <a:off x="2306" y="1736"/>
              <a:ext cx="7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39" name="Rectangle 83"/>
            <p:cNvSpPr>
              <a:spLocks noChangeArrowheads="1"/>
            </p:cNvSpPr>
            <p:nvPr/>
          </p:nvSpPr>
          <p:spPr bwMode="auto">
            <a:xfrm>
              <a:off x="2350" y="1736"/>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40" name="Rectangle 84"/>
            <p:cNvSpPr>
              <a:spLocks noChangeArrowheads="1"/>
            </p:cNvSpPr>
            <p:nvPr/>
          </p:nvSpPr>
          <p:spPr bwMode="auto">
            <a:xfrm>
              <a:off x="2840" y="1736"/>
              <a:ext cx="78"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iv</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41" name="Rectangle 85"/>
            <p:cNvSpPr>
              <a:spLocks noChangeArrowheads="1"/>
            </p:cNvSpPr>
            <p:nvPr/>
          </p:nvSpPr>
          <p:spPr bwMode="auto">
            <a:xfrm>
              <a:off x="2884" y="1736"/>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42" name="Rectangle 86"/>
            <p:cNvSpPr>
              <a:spLocks noChangeArrowheads="1"/>
            </p:cNvSpPr>
            <p:nvPr/>
          </p:nvSpPr>
          <p:spPr bwMode="auto">
            <a:xfrm>
              <a:off x="3156" y="115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43" name="Rectangle 87"/>
            <p:cNvSpPr>
              <a:spLocks noChangeArrowheads="1"/>
            </p:cNvSpPr>
            <p:nvPr/>
          </p:nvSpPr>
          <p:spPr bwMode="auto">
            <a:xfrm>
              <a:off x="3171" y="115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44" name="Rectangle 88"/>
            <p:cNvSpPr>
              <a:spLocks noChangeArrowheads="1"/>
            </p:cNvSpPr>
            <p:nvPr/>
          </p:nvSpPr>
          <p:spPr bwMode="auto">
            <a:xfrm>
              <a:off x="3789" y="1150"/>
              <a:ext cx="63"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45" name="Rectangle 89"/>
            <p:cNvSpPr>
              <a:spLocks noChangeArrowheads="1"/>
            </p:cNvSpPr>
            <p:nvPr/>
          </p:nvSpPr>
          <p:spPr bwMode="auto">
            <a:xfrm>
              <a:off x="3819" y="1150"/>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46" name="Rectangle 90"/>
            <p:cNvSpPr>
              <a:spLocks noChangeArrowheads="1"/>
            </p:cNvSpPr>
            <p:nvPr/>
          </p:nvSpPr>
          <p:spPr bwMode="auto">
            <a:xfrm>
              <a:off x="3156" y="1736"/>
              <a:ext cx="7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47" name="Rectangle 91"/>
            <p:cNvSpPr>
              <a:spLocks noChangeArrowheads="1"/>
            </p:cNvSpPr>
            <p:nvPr/>
          </p:nvSpPr>
          <p:spPr bwMode="auto">
            <a:xfrm>
              <a:off x="3200" y="1736"/>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48" name="Rectangle 92"/>
            <p:cNvSpPr>
              <a:spLocks noChangeArrowheads="1"/>
            </p:cNvSpPr>
            <p:nvPr/>
          </p:nvSpPr>
          <p:spPr bwMode="auto">
            <a:xfrm>
              <a:off x="3751" y="1736"/>
              <a:ext cx="78"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iv</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49" name="Rectangle 93"/>
            <p:cNvSpPr>
              <a:spLocks noChangeArrowheads="1"/>
            </p:cNvSpPr>
            <p:nvPr/>
          </p:nvSpPr>
          <p:spPr bwMode="auto">
            <a:xfrm>
              <a:off x="3795" y="1736"/>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50" name="Rectangle 94"/>
            <p:cNvSpPr>
              <a:spLocks noChangeArrowheads="1"/>
            </p:cNvSpPr>
            <p:nvPr/>
          </p:nvSpPr>
          <p:spPr bwMode="auto">
            <a:xfrm>
              <a:off x="4071" y="1171"/>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51" name="Rectangle 95"/>
            <p:cNvSpPr>
              <a:spLocks noChangeArrowheads="1"/>
            </p:cNvSpPr>
            <p:nvPr/>
          </p:nvSpPr>
          <p:spPr bwMode="auto">
            <a:xfrm>
              <a:off x="4086" y="1171"/>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52" name="Rectangle 96"/>
            <p:cNvSpPr>
              <a:spLocks noChangeArrowheads="1"/>
            </p:cNvSpPr>
            <p:nvPr/>
          </p:nvSpPr>
          <p:spPr bwMode="auto">
            <a:xfrm>
              <a:off x="4704" y="1171"/>
              <a:ext cx="63"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53" name="Rectangle 97"/>
            <p:cNvSpPr>
              <a:spLocks noChangeArrowheads="1"/>
            </p:cNvSpPr>
            <p:nvPr/>
          </p:nvSpPr>
          <p:spPr bwMode="auto">
            <a:xfrm>
              <a:off x="4733" y="1171"/>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54" name="Rectangle 98"/>
            <p:cNvSpPr>
              <a:spLocks noChangeArrowheads="1"/>
            </p:cNvSpPr>
            <p:nvPr/>
          </p:nvSpPr>
          <p:spPr bwMode="auto">
            <a:xfrm>
              <a:off x="4071" y="1757"/>
              <a:ext cx="7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55" name="Rectangle 99"/>
            <p:cNvSpPr>
              <a:spLocks noChangeArrowheads="1"/>
            </p:cNvSpPr>
            <p:nvPr/>
          </p:nvSpPr>
          <p:spPr bwMode="auto">
            <a:xfrm>
              <a:off x="4115" y="1757"/>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56" name="Rectangle 100"/>
            <p:cNvSpPr>
              <a:spLocks noChangeArrowheads="1"/>
            </p:cNvSpPr>
            <p:nvPr/>
          </p:nvSpPr>
          <p:spPr bwMode="auto">
            <a:xfrm>
              <a:off x="4667" y="1757"/>
              <a:ext cx="78"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iv</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57" name="Rectangle 101"/>
            <p:cNvSpPr>
              <a:spLocks noChangeArrowheads="1"/>
            </p:cNvSpPr>
            <p:nvPr/>
          </p:nvSpPr>
          <p:spPr bwMode="auto">
            <a:xfrm>
              <a:off x="4710" y="1757"/>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58" name="Rectangle 102"/>
            <p:cNvSpPr>
              <a:spLocks noChangeArrowheads="1"/>
            </p:cNvSpPr>
            <p:nvPr/>
          </p:nvSpPr>
          <p:spPr bwMode="auto">
            <a:xfrm>
              <a:off x="4987" y="1159"/>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59" name="Rectangle 103"/>
            <p:cNvSpPr>
              <a:spLocks noChangeArrowheads="1"/>
            </p:cNvSpPr>
            <p:nvPr/>
          </p:nvSpPr>
          <p:spPr bwMode="auto">
            <a:xfrm>
              <a:off x="5001" y="1159"/>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60" name="Rectangle 104"/>
            <p:cNvSpPr>
              <a:spLocks noChangeArrowheads="1"/>
            </p:cNvSpPr>
            <p:nvPr/>
          </p:nvSpPr>
          <p:spPr bwMode="auto">
            <a:xfrm>
              <a:off x="5540" y="1159"/>
              <a:ext cx="63"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61" name="Rectangle 105"/>
            <p:cNvSpPr>
              <a:spLocks noChangeArrowheads="1"/>
            </p:cNvSpPr>
            <p:nvPr/>
          </p:nvSpPr>
          <p:spPr bwMode="auto">
            <a:xfrm>
              <a:off x="5570" y="1159"/>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62" name="Rectangle 106"/>
            <p:cNvSpPr>
              <a:spLocks noChangeArrowheads="1"/>
            </p:cNvSpPr>
            <p:nvPr/>
          </p:nvSpPr>
          <p:spPr bwMode="auto">
            <a:xfrm>
              <a:off x="4987" y="1745"/>
              <a:ext cx="7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63" name="Rectangle 107"/>
            <p:cNvSpPr>
              <a:spLocks noChangeArrowheads="1"/>
            </p:cNvSpPr>
            <p:nvPr/>
          </p:nvSpPr>
          <p:spPr bwMode="auto">
            <a:xfrm>
              <a:off x="5031" y="1745"/>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64" name="Rectangle 108"/>
            <p:cNvSpPr>
              <a:spLocks noChangeArrowheads="1"/>
            </p:cNvSpPr>
            <p:nvPr/>
          </p:nvSpPr>
          <p:spPr bwMode="auto">
            <a:xfrm>
              <a:off x="5527" y="1745"/>
              <a:ext cx="78"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iv</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65" name="Rectangle 109"/>
            <p:cNvSpPr>
              <a:spLocks noChangeArrowheads="1"/>
            </p:cNvSpPr>
            <p:nvPr/>
          </p:nvSpPr>
          <p:spPr bwMode="auto">
            <a:xfrm>
              <a:off x="5571" y="1745"/>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66" name="Rectangle 110"/>
            <p:cNvSpPr>
              <a:spLocks noChangeArrowheads="1"/>
            </p:cNvSpPr>
            <p:nvPr/>
          </p:nvSpPr>
          <p:spPr bwMode="auto">
            <a:xfrm>
              <a:off x="4971" y="2177"/>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67" name="Rectangle 111"/>
            <p:cNvSpPr>
              <a:spLocks noChangeArrowheads="1"/>
            </p:cNvSpPr>
            <p:nvPr/>
          </p:nvSpPr>
          <p:spPr bwMode="auto">
            <a:xfrm>
              <a:off x="4985" y="2177"/>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68" name="Rectangle 112"/>
            <p:cNvSpPr>
              <a:spLocks noChangeArrowheads="1"/>
            </p:cNvSpPr>
            <p:nvPr/>
          </p:nvSpPr>
          <p:spPr bwMode="auto">
            <a:xfrm>
              <a:off x="5603" y="2177"/>
              <a:ext cx="63"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69" name="Rectangle 113"/>
            <p:cNvSpPr>
              <a:spLocks noChangeArrowheads="1"/>
            </p:cNvSpPr>
            <p:nvPr/>
          </p:nvSpPr>
          <p:spPr bwMode="auto">
            <a:xfrm>
              <a:off x="5633" y="2177"/>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70" name="Rectangle 114"/>
            <p:cNvSpPr>
              <a:spLocks noChangeArrowheads="1"/>
            </p:cNvSpPr>
            <p:nvPr/>
          </p:nvSpPr>
          <p:spPr bwMode="auto">
            <a:xfrm>
              <a:off x="4971" y="2762"/>
              <a:ext cx="7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iii</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71" name="Rectangle 115"/>
            <p:cNvSpPr>
              <a:spLocks noChangeArrowheads="1"/>
            </p:cNvSpPr>
            <p:nvPr/>
          </p:nvSpPr>
          <p:spPr bwMode="auto">
            <a:xfrm>
              <a:off x="5015" y="2762"/>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72" name="Rectangle 116"/>
            <p:cNvSpPr>
              <a:spLocks noChangeArrowheads="1"/>
            </p:cNvSpPr>
            <p:nvPr/>
          </p:nvSpPr>
          <p:spPr bwMode="auto">
            <a:xfrm>
              <a:off x="5566" y="2762"/>
              <a:ext cx="78"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iv</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sp>
          <p:nvSpPr>
            <p:cNvPr id="45173" name="Rectangle 117"/>
            <p:cNvSpPr>
              <a:spLocks noChangeArrowheads="1"/>
            </p:cNvSpPr>
            <p:nvPr/>
          </p:nvSpPr>
          <p:spPr bwMode="auto">
            <a:xfrm>
              <a:off x="5609" y="2762"/>
              <a:ext cx="49" cy="9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AR" sz="800" b="0" i="0" u="none" strike="noStrike" cap="none" normalizeH="0" baseline="0" smtClean="0">
                  <a:ln>
                    <a:noFill/>
                  </a:ln>
                  <a:solidFill>
                    <a:srgbClr val="000000"/>
                  </a:solidFill>
                  <a:effectLst/>
                  <a:latin typeface="Calibri" pitchFamily="34" charset="0"/>
                  <a:cs typeface="Arial" pitchFamily="34" charset="0"/>
                </a:rPr>
                <a:t> </a:t>
              </a:r>
              <a:endParaRPr kumimoji="0" lang="es-AR"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38" name="37 Llamada con línea 1"/>
          <p:cNvSpPr/>
          <p:nvPr/>
        </p:nvSpPr>
        <p:spPr>
          <a:xfrm>
            <a:off x="4211960" y="5445224"/>
            <a:ext cx="3816424" cy="864096"/>
          </a:xfrm>
          <a:prstGeom prst="borderCallout1">
            <a:avLst>
              <a:gd name="adj1" fmla="val 19632"/>
              <a:gd name="adj2" fmla="val -2689"/>
              <a:gd name="adj3" fmla="val -164988"/>
              <a:gd name="adj4" fmla="val -2486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7313" lvl="0" indent="-87313">
              <a:buBlip>
                <a:blip r:embed="rId17"/>
              </a:buBlip>
            </a:pPr>
            <a:r>
              <a:rPr lang="en-US" sz="900" dirty="0" smtClean="0">
                <a:solidFill>
                  <a:srgbClr val="0070C0"/>
                </a:solidFill>
                <a:latin typeface="Helvetica" pitchFamily="2" charset="0"/>
              </a:rPr>
              <a:t>A great proportion of </a:t>
            </a:r>
            <a:r>
              <a:rPr lang="en-US" sz="900" b="1" dirty="0" smtClean="0">
                <a:solidFill>
                  <a:srgbClr val="0070C0"/>
                </a:solidFill>
                <a:latin typeface="Helvetica" pitchFamily="2" charset="0"/>
              </a:rPr>
              <a:t>double-stained cells (F</a:t>
            </a:r>
            <a:r>
              <a:rPr lang="en-US" sz="900" b="1" baseline="30000" dirty="0" smtClean="0">
                <a:solidFill>
                  <a:srgbClr val="0070C0"/>
                </a:solidFill>
                <a:latin typeface="Helvetica" pitchFamily="2" charset="0"/>
              </a:rPr>
              <a:t>+</a:t>
            </a:r>
            <a:r>
              <a:rPr lang="en-US" sz="900" b="1" dirty="0" smtClean="0">
                <a:solidFill>
                  <a:srgbClr val="0070C0"/>
                </a:solidFill>
                <a:latin typeface="Helvetica" pitchFamily="2" charset="0"/>
              </a:rPr>
              <a:t>PI</a:t>
            </a:r>
            <a:r>
              <a:rPr lang="en-US" sz="900" b="1" baseline="30000" dirty="0" smtClean="0">
                <a:solidFill>
                  <a:srgbClr val="0070C0"/>
                </a:solidFill>
                <a:latin typeface="Helvetica" pitchFamily="2" charset="0"/>
              </a:rPr>
              <a:t>+</a:t>
            </a:r>
            <a:r>
              <a:rPr lang="en-US" sz="900" b="1" dirty="0" smtClean="0">
                <a:solidFill>
                  <a:srgbClr val="0070C0"/>
                </a:solidFill>
                <a:latin typeface="Helvetica" pitchFamily="2" charset="0"/>
              </a:rPr>
              <a:t>)</a:t>
            </a:r>
            <a:r>
              <a:rPr lang="en-US" sz="900" dirty="0" smtClean="0">
                <a:solidFill>
                  <a:srgbClr val="0070C0"/>
                </a:solidFill>
                <a:latin typeface="Helvetica" pitchFamily="2" charset="0"/>
              </a:rPr>
              <a:t> were detected when </a:t>
            </a:r>
            <a:r>
              <a:rPr lang="en-US" sz="900" b="1" dirty="0" smtClean="0">
                <a:solidFill>
                  <a:srgbClr val="0070C0"/>
                </a:solidFill>
                <a:latin typeface="Helvetica" pitchFamily="2" charset="0"/>
              </a:rPr>
              <a:t>60PL</a:t>
            </a:r>
            <a:r>
              <a:rPr lang="en-US" sz="900" dirty="0" smtClean="0">
                <a:solidFill>
                  <a:srgbClr val="0070C0"/>
                </a:solidFill>
                <a:latin typeface="Helvetica" pitchFamily="2" charset="0"/>
              </a:rPr>
              <a:t> was applied ( ~26 % cells ). </a:t>
            </a:r>
          </a:p>
          <a:p>
            <a:pPr marL="87313" lvl="0" indent="-87313">
              <a:buBlip>
                <a:blip r:embed="rId17"/>
              </a:buBlip>
            </a:pPr>
            <a:r>
              <a:rPr lang="en-US" sz="900" dirty="0" err="1" smtClean="0">
                <a:solidFill>
                  <a:srgbClr val="0070C0"/>
                </a:solidFill>
                <a:latin typeface="Helvetica" pitchFamily="2" charset="0"/>
              </a:rPr>
              <a:t>Cytoplasmic</a:t>
            </a:r>
            <a:r>
              <a:rPr lang="en-US" sz="900" dirty="0" smtClean="0">
                <a:solidFill>
                  <a:srgbClr val="0070C0"/>
                </a:solidFill>
                <a:latin typeface="Helvetica" pitchFamily="2" charset="0"/>
              </a:rPr>
              <a:t> membrane integrity was being affected while cells were capable or retaining esterase activity. </a:t>
            </a:r>
          </a:p>
          <a:p>
            <a:pPr marL="87313" lvl="0" indent="-87313">
              <a:buBlip>
                <a:blip r:embed="rId17"/>
              </a:buBlip>
            </a:pPr>
            <a:r>
              <a:rPr lang="en-US" sz="900" dirty="0" smtClean="0">
                <a:solidFill>
                  <a:srgbClr val="0070C0"/>
                </a:solidFill>
                <a:latin typeface="Helvetica" pitchFamily="2" charset="0"/>
              </a:rPr>
              <a:t>The presence of this subpopulation could seriously affect shelf life in PL treated foods.</a:t>
            </a:r>
          </a:p>
        </p:txBody>
      </p:sp>
      <p:grpSp>
        <p:nvGrpSpPr>
          <p:cNvPr id="159" name="158 Grupo"/>
          <p:cNvGrpSpPr/>
          <p:nvPr/>
        </p:nvGrpSpPr>
        <p:grpSpPr>
          <a:xfrm>
            <a:off x="2339752" y="1412776"/>
            <a:ext cx="576064" cy="3744416"/>
            <a:chOff x="2339752" y="1412776"/>
            <a:chExt cx="576064" cy="3744416"/>
          </a:xfrm>
        </p:grpSpPr>
        <p:sp>
          <p:nvSpPr>
            <p:cNvPr id="157" name="156 Elipse"/>
            <p:cNvSpPr/>
            <p:nvPr/>
          </p:nvSpPr>
          <p:spPr>
            <a:xfrm>
              <a:off x="2339752" y="4869160"/>
              <a:ext cx="432048"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58" name="157 Elipse"/>
            <p:cNvSpPr/>
            <p:nvPr/>
          </p:nvSpPr>
          <p:spPr>
            <a:xfrm>
              <a:off x="2483768" y="1412776"/>
              <a:ext cx="432048"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ox(in)">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ox(in)">
                                      <p:cBhvr>
                                        <p:cTn id="12" dur="500"/>
                                        <p:tgtEl>
                                          <p:spTgt spid="38"/>
                                        </p:tgtEl>
                                      </p:cBhvr>
                                    </p:animEffect>
                                  </p:childTnLst>
                                  <p:subTnLst>
                                    <p:set>
                                      <p:cBhvr override="childStyle">
                                        <p:cTn dur="1" fill="hold" display="0" masterRel="nextClick" afterEffect="1"/>
                                        <p:tgtEl>
                                          <p:spTgt spid="38"/>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59"/>
                                        </p:tgtEl>
                                        <p:attrNameLst>
                                          <p:attrName>style.visibility</p:attrName>
                                        </p:attrNameLst>
                                      </p:cBhvr>
                                      <p:to>
                                        <p:strVal val="visible"/>
                                      </p:to>
                                    </p:set>
                                    <p:animEffect transition="in" filter="box(in)">
                                      <p:cBhvr>
                                        <p:cTn id="17" dur="500"/>
                                        <p:tgtEl>
                                          <p:spTgt spid="159"/>
                                        </p:tgtEl>
                                      </p:cBhvr>
                                    </p:animEffect>
                                  </p:childTnLst>
                                  <p:subTnLst>
                                    <p:set>
                                      <p:cBhvr override="childStyle">
                                        <p:cTn dur="1" fill="hold" display="0" masterRel="nextClick" afterEffect="1"/>
                                        <p:tgtEl>
                                          <p:spTgt spid="159"/>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theme/_rels/themeOverride1.xml.rels><?xml version="1.0" encoding="UTF-8" standalone="yes"?>
<Relationships xmlns="http://schemas.openxmlformats.org/package/2006/relationships"><Relationship Id="rId1" Type="http://schemas.openxmlformats.org/officeDocument/2006/relationships/image" Target="../media/image54.jpeg"/></Relationships>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río">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Override>
</file>

<file path=docProps/app.xml><?xml version="1.0" encoding="utf-8"?>
<Properties xmlns="http://schemas.openxmlformats.org/officeDocument/2006/extended-properties" xmlns:vt="http://schemas.openxmlformats.org/officeDocument/2006/docPropsVTypes">
  <TotalTime>14581</TotalTime>
  <Words>5385</Words>
  <Application>Microsoft Office PowerPoint</Application>
  <PresentationFormat>Presentación en pantalla (4:3)</PresentationFormat>
  <Paragraphs>702</Paragraphs>
  <Slides>28</Slides>
  <Notes>26</Notes>
  <HiddenSlides>0</HiddenSlides>
  <MMClips>0</MMClips>
  <ScaleCrop>false</ScaleCrop>
  <HeadingPairs>
    <vt:vector size="6" baseType="variant">
      <vt:variant>
        <vt:lpstr>Tema</vt:lpstr>
      </vt:variant>
      <vt:variant>
        <vt:i4>2</vt:i4>
      </vt:variant>
      <vt:variant>
        <vt:lpstr>Servidores OLE incrustados</vt:lpstr>
      </vt:variant>
      <vt:variant>
        <vt:i4>1</vt:i4>
      </vt:variant>
      <vt:variant>
        <vt:lpstr>Títulos de diapositiva</vt:lpstr>
      </vt:variant>
      <vt:variant>
        <vt:i4>28</vt:i4>
      </vt:variant>
    </vt:vector>
  </HeadingPairs>
  <TitlesOfParts>
    <vt:vector size="31" baseType="lpstr">
      <vt:lpstr>Tema de Office</vt:lpstr>
      <vt:lpstr>Diseño personalizado</vt:lpstr>
      <vt:lpstr>Imagen de mapa de bits</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Sandra</dc:creator>
  <cp:lastModifiedBy>Sandra</cp:lastModifiedBy>
  <cp:revision>86</cp:revision>
  <dcterms:created xsi:type="dcterms:W3CDTF">2015-07-20T14:21:02Z</dcterms:created>
  <dcterms:modified xsi:type="dcterms:W3CDTF">2015-08-04T13:55:40Z</dcterms:modified>
</cp:coreProperties>
</file>