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7" r:id="rId2"/>
    <p:sldId id="272" r:id="rId3"/>
    <p:sldId id="278" r:id="rId4"/>
    <p:sldId id="281" r:id="rId5"/>
    <p:sldId id="280" r:id="rId6"/>
    <p:sldId id="273" r:id="rId7"/>
    <p:sldId id="274" r:id="rId8"/>
    <p:sldId id="276" r:id="rId9"/>
    <p:sldId id="277" r:id="rId10"/>
    <p:sldId id="275" r:id="rId11"/>
    <p:sldId id="266" r:id="rId12"/>
    <p:sldId id="269" r:id="rId13"/>
    <p:sldId id="296" r:id="rId14"/>
    <p:sldId id="297" r:id="rId15"/>
    <p:sldId id="310" r:id="rId16"/>
    <p:sldId id="258" r:id="rId17"/>
    <p:sldId id="282" r:id="rId18"/>
    <p:sldId id="283" r:id="rId19"/>
    <p:sldId id="284" r:id="rId20"/>
    <p:sldId id="285" r:id="rId21"/>
    <p:sldId id="286" r:id="rId22"/>
    <p:sldId id="287" r:id="rId23"/>
    <p:sldId id="290" r:id="rId24"/>
    <p:sldId id="291" r:id="rId25"/>
    <p:sldId id="292" r:id="rId26"/>
    <p:sldId id="293" r:id="rId27"/>
    <p:sldId id="306" r:id="rId28"/>
    <p:sldId id="303" r:id="rId29"/>
    <p:sldId id="289" r:id="rId30"/>
    <p:sldId id="301" r:id="rId31"/>
    <p:sldId id="302" r:id="rId32"/>
    <p:sldId id="309" r:id="rId33"/>
    <p:sldId id="304" r:id="rId34"/>
    <p:sldId id="307" r:id="rId35"/>
    <p:sldId id="308" r:id="rId36"/>
    <p:sldId id="288" r:id="rId37"/>
    <p:sldId id="294" r:id="rId38"/>
    <p:sldId id="300" r:id="rId39"/>
    <p:sldId id="299" r:id="rId40"/>
  </p:sldIdLst>
  <p:sldSz cx="12192000" cy="6858000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3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1" autoAdjust="0"/>
    <p:restoredTop sz="94660"/>
  </p:normalViewPr>
  <p:slideViewPr>
    <p:cSldViewPr snapToGrid="0">
      <p:cViewPr>
        <p:scale>
          <a:sx n="93" d="100"/>
          <a:sy n="93" d="100"/>
        </p:scale>
        <p:origin x="-642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22C05-3E77-41B1-B9D5-EB77E2283320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CH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16C73-52B5-47AB-8FFC-B486C783D170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761836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adaptations occur inside the muscle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C0C35-A9A2-4EFD-9BAF-1E52E29E03D1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25487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788094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44672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3917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7676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9584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02279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74719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4151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798572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794103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256496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57B2-E5F2-4864-A48E-67A684F1BA30}" type="datetime1">
              <a:rPr lang="de-DE" smtClean="0"/>
              <a:t>07.06.2016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7410270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7F1AD-3E7F-4E16-B558-B9D4D0022682}" type="datetimeFigureOut">
              <a:rPr lang="it-CH" smtClean="0"/>
              <a:t>07.06.2016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60E8A-45B7-4CEF-BA6E-1259421D5E12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1650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google.it/url?sa=i&amp;rct=j&amp;q=&amp;esrc=s&amp;source=images&amp;cd=&amp;cad=rja&amp;uact=8&amp;ved=0ahUKEwj4xKCu1-_MAhWF1hoKHZ0fBtEQjRwIBw&amp;url=https://prositvita.wordpress.com/tag/bernardo-stamateas/&amp;bvm=bv.122676328,d.ZGg&amp;psig=AFQjCNHe0wVlSxaPsT2YSknLiHkBx7yKOQ&amp;ust=1464075217363799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s://www.google.it/url?sa=i&amp;rct=j&amp;q=&amp;esrc=s&amp;source=images&amp;cd=&amp;cad=rja&amp;uact=8&amp;ved=0CAcQjRxqFQoTCI_fuMXnoMcCFYhAFAodBvEE0A&amp;url=https://www.emaze.com/@AOFWLIFF/Stress:-and-how-to-conquer-it-&amp;ei=w8zJVc_xDoiBUYbik4AN&amp;bvm=bv.99804247,d.bGQ&amp;psig=AFQjCNEfb5PMttuY3h2DZPHliLZe_KApyA&amp;ust=1439374914133427" TargetMode="External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hyperlink" Target="http://www.google.it/imgres?imgurl=http://benessere.atuttonet.it/wp-content/uploads/2012/01/ansia.jpg&amp;imgrefurl=http://benessere.atuttonet.it/disturbi/disturbo-da-ansia-generalizzato-che-cose-e-come-curarlo.php&amp;h=570&amp;w=439&amp;tbnid=XNSgxD7jzl8NrM:&amp;docid=geJsLsXbVo9_mM&amp;ei=fsvJVZ-oH-LlywP2k56ADg&amp;tbm=isch&amp;ved=0CKABEDMoYTBhahUKEwif38yq5qDHAhXi8nIKHfaJB-A" TargetMode="Externa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CH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83589" cy="699033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CasellaDiTesto 4"/>
          <p:cNvSpPr txBox="1"/>
          <p:nvPr/>
        </p:nvSpPr>
        <p:spPr>
          <a:xfrm>
            <a:off x="1071154" y="724327"/>
            <a:ext cx="102412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4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CH" sz="32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¿</a:t>
            </a:r>
            <a:r>
              <a:rPr lang="it-CH" sz="32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Are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you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ready to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listen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to the story of a 53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old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man,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carpenter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and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artist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who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finally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after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years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of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illness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is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able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to start up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again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enjoing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his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life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professionally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artistically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and </a:t>
            </a:r>
            <a:r>
              <a:rPr lang="it-CH" sz="3200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sportively</a:t>
            </a:r>
            <a:r>
              <a:rPr lang="it-CH" sz="3200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2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?</a:t>
            </a:r>
          </a:p>
          <a:p>
            <a:endParaRPr lang="it-CH" sz="3200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endParaRPr lang="it-CH" sz="3200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endParaRPr lang="it-CH" sz="3200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endParaRPr lang="it-CH" sz="4000" dirty="0">
              <a:solidFill>
                <a:schemeClr val="bg2">
                  <a:lumMod val="10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it-CH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I’m</a:t>
            </a:r>
            <a:r>
              <a:rPr lang="it-CH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sure</a:t>
            </a:r>
            <a:r>
              <a:rPr lang="it-CH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you</a:t>
            </a:r>
            <a:r>
              <a:rPr lang="it-CH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 are </a:t>
            </a:r>
            <a:r>
              <a:rPr lang="it-CH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asking</a:t>
            </a:r>
            <a:r>
              <a:rPr lang="it-CH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yourself</a:t>
            </a:r>
            <a:r>
              <a:rPr lang="it-CH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… . . </a:t>
            </a:r>
          </a:p>
          <a:p>
            <a:r>
              <a:rPr lang="it-CH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How </a:t>
            </a:r>
            <a:r>
              <a:rPr lang="it-CH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it</a:t>
            </a:r>
            <a:r>
              <a:rPr lang="it-CH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is</a:t>
            </a:r>
            <a:r>
              <a:rPr lang="it-CH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possible</a:t>
            </a:r>
            <a:r>
              <a:rPr lang="it-CH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 ?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70" y="2808772"/>
            <a:ext cx="3679532" cy="2264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054" y="2756358"/>
            <a:ext cx="2787545" cy="2184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10" y="2679106"/>
            <a:ext cx="3515401" cy="2339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817092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96027" y="2633174"/>
            <a:ext cx="9144000" cy="3539429"/>
          </a:xfrm>
        </p:spPr>
        <p:txBody>
          <a:bodyPr/>
          <a:lstStyle/>
          <a:p>
            <a:r>
              <a:rPr lang="it-CH" dirty="0" err="1"/>
              <a:t>Trr</a:t>
            </a:r>
            <a:endParaRPr lang="it-CH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061"/>
            <a:ext cx="12383589" cy="6990335"/>
          </a:xfrm>
          <a:prstGeom prst="rect">
            <a:avLst/>
          </a:prstGeom>
          <a:effectLst/>
        </p:spPr>
      </p:pic>
      <p:sp>
        <p:nvSpPr>
          <p:cNvPr id="8" name="Rettangolo arrotondato 7"/>
          <p:cNvSpPr/>
          <p:nvPr/>
        </p:nvSpPr>
        <p:spPr>
          <a:xfrm>
            <a:off x="4793055" y="811322"/>
            <a:ext cx="3524228" cy="622082"/>
          </a:xfrm>
          <a:prstGeom prst="roundRect">
            <a:avLst/>
          </a:prstGeom>
          <a:noFill/>
          <a:ln>
            <a:solidFill>
              <a:srgbClr val="F7F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7" name="CasellaDiTesto 6"/>
          <p:cNvSpPr txBox="1"/>
          <p:nvPr/>
        </p:nvSpPr>
        <p:spPr>
          <a:xfrm>
            <a:off x="2828555" y="1994730"/>
            <a:ext cx="5655502" cy="3293209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32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Description</a:t>
            </a:r>
            <a:r>
              <a:rPr lang="it-CH" sz="32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of a case </a:t>
            </a:r>
          </a:p>
          <a:p>
            <a:pPr algn="ctr"/>
            <a:r>
              <a:rPr lang="it-CH" sz="32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treated</a:t>
            </a:r>
            <a:r>
              <a:rPr lang="it-CH" sz="32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in </a:t>
            </a:r>
          </a:p>
          <a:p>
            <a:pPr algn="ctr"/>
            <a:r>
              <a:rPr lang="it-CH" sz="32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MYOFUNCTIONAL POSTURAL REHABILITATION  </a:t>
            </a:r>
          </a:p>
          <a:p>
            <a:pPr algn="ctr"/>
            <a:r>
              <a:rPr lang="it-CH" sz="32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Di Rocca</a:t>
            </a:r>
          </a:p>
          <a:p>
            <a:pPr algn="ctr"/>
            <a:r>
              <a:rPr lang="it-CH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By</a:t>
            </a:r>
          </a:p>
          <a:p>
            <a:pPr algn="ctr"/>
            <a:r>
              <a:rPr lang="it-CH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Dr. Med. Sandra Isabella Schütz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459168" y="5623187"/>
            <a:ext cx="85219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Specialist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Therapy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Rehabilitation</a:t>
            </a:r>
            <a:endParaRPr lang="it-CH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Expert in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Posturology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Mesotherapy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Nutrition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Integrated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Medicine</a:t>
            </a:r>
          </a:p>
          <a:p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Councelor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Swiss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Society of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Mesotherapy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President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cofounder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API </a:t>
            </a:r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swiss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r>
              <a:rPr lang="it-CH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</a:t>
            </a:r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M.P.R. International School</a:t>
            </a:r>
            <a:endParaRPr lang="it-CH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29" y="-87969"/>
            <a:ext cx="5534795" cy="2008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054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0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23137" y="-529721"/>
            <a:ext cx="11717759" cy="8217634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rtlCol="0">
            <a:spAutoFit/>
          </a:bodyPr>
          <a:lstStyle/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latin typeface="Candara" panose="020E0502030303020204" pitchFamily="34" charset="0"/>
              </a:rPr>
              <a:t>      </a:t>
            </a:r>
          </a:p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latin typeface="Candara" panose="020E0502030303020204" pitchFamily="34" charset="0"/>
              </a:rPr>
              <a:t>       </a:t>
            </a:r>
            <a:r>
              <a:rPr lang="it-CH" sz="2800" b="1" dirty="0" err="1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Clinical</a:t>
            </a:r>
            <a:r>
              <a:rPr lang="it-CH" sz="28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 scene in 2007</a:t>
            </a:r>
            <a:endParaRPr lang="it-CH" sz="2800" b="1" dirty="0">
              <a:ln w="0"/>
              <a:solidFill>
                <a:schemeClr val="accent5">
                  <a:lumMod val="50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ndara" panose="020E0502030303020204" pitchFamily="34" charset="0"/>
            </a:endParaRPr>
          </a:p>
          <a:p>
            <a:endParaRPr lang="it-CH" sz="2800" b="1" dirty="0">
              <a:ln w="0"/>
              <a:solidFill>
                <a:schemeClr val="accent5">
                  <a:lumMod val="50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Bookman Old Style" panose="02050604050505020204" pitchFamily="18" charset="0"/>
              </a:rPr>
              <a:t>  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Chronic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low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back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pain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, deficit L5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left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recurrent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vertebral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blockades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:                             </a:t>
            </a:r>
          </a:p>
          <a:p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  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-&gt; severe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degeneration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with multiple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discopathies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and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substenosis</a:t>
            </a:r>
            <a:endParaRPr lang="it-CH" sz="24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  -&gt;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slipped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disc with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radiculopathy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L2-L3, L5-S1</a:t>
            </a:r>
          </a:p>
          <a:p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  -&gt;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retrolisthesis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L5-S1</a:t>
            </a:r>
          </a:p>
          <a:p>
            <a:r>
              <a:rPr lang="it-CH" sz="28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   </a:t>
            </a:r>
          </a:p>
          <a:p>
            <a:r>
              <a:rPr lang="it-CH" sz="2800" b="1" dirty="0">
                <a:latin typeface="Candara" panose="020E0502030303020204" pitchFamily="34" charset="0"/>
              </a:rPr>
              <a:t>     </a:t>
            </a:r>
            <a:r>
              <a:rPr lang="it-CH" sz="24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Recurrent</a:t>
            </a:r>
            <a:r>
              <a:rPr lang="it-CH" sz="24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cervico-dorsal</a:t>
            </a:r>
            <a:r>
              <a:rPr lang="it-CH" sz="24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pain</a:t>
            </a:r>
            <a:r>
              <a:rPr lang="it-CH" sz="24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: </a:t>
            </a:r>
          </a:p>
          <a:p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    -&gt;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loss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of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cervical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lordosis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scoliosis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left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convex</a:t>
            </a:r>
            <a:endParaRPr lang="it-CH" sz="2400" dirty="0">
              <a:solidFill>
                <a:schemeClr val="accent5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    -&gt;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degeneration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, in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particular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C1-C2</a:t>
            </a:r>
          </a:p>
          <a:p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    -&gt; </a:t>
            </a:r>
            <a:r>
              <a:rPr lang="it-CH" sz="2400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discopathy</a:t>
            </a:r>
            <a:r>
              <a:rPr lang="it-CH" sz="2400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C4-C5, C5-C6</a:t>
            </a: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Gonalgia, more on </a:t>
            </a:r>
            <a:r>
              <a:rPr lang="it-CH" sz="24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left</a:t>
            </a:r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side:</a:t>
            </a:r>
          </a:p>
          <a:p>
            <a:r>
              <a:rPr lang="it-CH" sz="24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-&gt;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degeneration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of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menisci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and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ligaments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previous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trauma,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arthroscopy</a:t>
            </a:r>
            <a:endParaRPr lang="it-CH" sz="24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-&gt;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femoro-patellar</a:t>
            </a:r>
            <a:r>
              <a:rPr lang="it-CH" sz="24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4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instability</a:t>
            </a:r>
            <a:endParaRPr lang="it-CH" sz="24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it-CH" sz="2800" b="1" dirty="0">
              <a:latin typeface="Candara" panose="020E0502030303020204" pitchFamily="34" charset="0"/>
            </a:endParaRPr>
          </a:p>
          <a:p>
            <a:endParaRPr lang="it-CH" sz="2800" b="1" dirty="0">
              <a:latin typeface="Candara" panose="020E0502030303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95" y="2279190"/>
            <a:ext cx="1919205" cy="2761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027" y="3660008"/>
            <a:ext cx="1672421" cy="2232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0"/>
          </a:effectLst>
        </p:spPr>
      </p:pic>
      <p:sp>
        <p:nvSpPr>
          <p:cNvPr id="12" name="Rettangolo arrotondato 11"/>
          <p:cNvSpPr/>
          <p:nvPr/>
        </p:nvSpPr>
        <p:spPr>
          <a:xfrm>
            <a:off x="166681" y="441442"/>
            <a:ext cx="11205926" cy="640079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15" name="Connettore diritto 14"/>
          <p:cNvCxnSpPr/>
          <p:nvPr/>
        </p:nvCxnSpPr>
        <p:spPr>
          <a:xfrm>
            <a:off x="1293962" y="1242204"/>
            <a:ext cx="3243532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914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76406" y="243462"/>
            <a:ext cx="11515594" cy="5878532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rtlCol="0">
            <a:spAutoFit/>
          </a:bodyPr>
          <a:lstStyle/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Candara" panose="020E0502030303020204" pitchFamily="34" charset="0"/>
              </a:rPr>
              <a:t>   </a:t>
            </a:r>
            <a:r>
              <a:rPr lang="it-CH" sz="3600" b="1" dirty="0" err="1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Clinical</a:t>
            </a:r>
            <a:r>
              <a:rPr lang="it-CH" sz="36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 </a:t>
            </a:r>
            <a:r>
              <a:rPr lang="it-CH" sz="3600" b="1" dirty="0" err="1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history</a:t>
            </a:r>
            <a:endParaRPr lang="it-CH" sz="3600" b="1" dirty="0">
              <a:ln w="0"/>
              <a:solidFill>
                <a:schemeClr val="accent5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Candara" panose="020E0502030303020204" pitchFamily="34" charset="0"/>
            </a:endParaRPr>
          </a:p>
          <a:p>
            <a:endParaRPr lang="it-CH" sz="28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In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youth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body building   </a:t>
            </a: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Subjected</a:t>
            </a:r>
            <a:r>
              <a:rPr lang="it-CH" sz="2800" b="1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to </a:t>
            </a:r>
            <a:r>
              <a:rPr lang="it-CH" sz="2800" b="1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following</a:t>
            </a:r>
            <a:r>
              <a:rPr lang="it-CH" sz="2800" b="1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surgeries</a:t>
            </a:r>
            <a:endParaRPr lang="it-CH" sz="2800" b="1" dirty="0">
              <a:solidFill>
                <a:schemeClr val="accent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   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-&gt;</a:t>
            </a:r>
            <a:r>
              <a:rPr lang="it-CH" sz="2800" b="1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appendectomy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inguinal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hernia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plasty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left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knee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arthroscopy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,</a:t>
            </a:r>
          </a:p>
          <a:p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      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both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ankle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ligaments</a:t>
            </a:r>
            <a:r>
              <a:rPr lang="it-CH" sz="2800" dirty="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dirty="0" err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</a:rPr>
              <a:t>repair</a:t>
            </a:r>
            <a:endParaRPr lang="it-CH" sz="2800" dirty="0">
              <a:solidFill>
                <a:schemeClr val="accent1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it-CH" sz="2800" b="1" dirty="0">
              <a:solidFill>
                <a:schemeClr val="accent5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Since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1984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low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back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pain</a:t>
            </a:r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 -&gt;  first RX, MRI: L5 </a:t>
            </a:r>
            <a:r>
              <a:rPr lang="it-CH" sz="2800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sacralization</a:t>
            </a:r>
            <a:endParaRPr lang="it-CH" sz="28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it-CH" sz="28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32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1998 HE STOPS WORKING, INVALIDITY SINCE 2003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322" y="3247258"/>
            <a:ext cx="3631629" cy="243875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1" name="Rettangolo arrotondato 10"/>
          <p:cNvSpPr/>
          <p:nvPr/>
        </p:nvSpPr>
        <p:spPr>
          <a:xfrm>
            <a:off x="500316" y="243462"/>
            <a:ext cx="11205926" cy="640079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12" name="Connettore diritto 11"/>
          <p:cNvCxnSpPr/>
          <p:nvPr/>
        </p:nvCxnSpPr>
        <p:spPr>
          <a:xfrm>
            <a:off x="1059183" y="1326105"/>
            <a:ext cx="2907313" cy="34505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136" y="1013995"/>
            <a:ext cx="2843711" cy="2132784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188" y="3702886"/>
            <a:ext cx="2868459" cy="2868459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889866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71845" y="327804"/>
            <a:ext cx="11515594" cy="6247864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rtlCol="0">
            <a:spAutoFit/>
          </a:bodyPr>
          <a:lstStyle/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latin typeface="Candara" panose="020E0502030303020204" pitchFamily="34" charset="0"/>
              </a:rPr>
              <a:t>    </a:t>
            </a:r>
            <a:r>
              <a:rPr lang="it-CH" sz="32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Treatment </a:t>
            </a:r>
            <a:r>
              <a:rPr lang="it-CH" sz="3200" b="1" dirty="0" err="1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till</a:t>
            </a:r>
            <a:r>
              <a:rPr lang="it-CH" sz="32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 2014</a:t>
            </a:r>
          </a:p>
          <a:p>
            <a:endParaRPr lang="it-CH" sz="32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</a:t>
            </a: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Occasional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infiltrations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with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hyaluronic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acid and          </a:t>
            </a: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homotoxical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remedies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</a:t>
            </a:r>
          </a:p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Oral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administration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of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antiinflammatory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and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analgesic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drugs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combined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with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detoxification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of the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cell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matrix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and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gut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drainage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of </a:t>
            </a: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the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connective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tissue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lymphatic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system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emunctory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drainage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and </a:t>
            </a: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stimulation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of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excretory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organs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Physiotherapy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 </a:t>
            </a:r>
            <a:endParaRPr lang="it-CH" sz="2800" b="1" dirty="0">
              <a:latin typeface="Candara" panose="020E0502030303020204" pitchFamily="34" charset="0"/>
            </a:endParaRPr>
          </a:p>
          <a:p>
            <a:endParaRPr lang="it-CH" sz="2800" b="1" dirty="0">
              <a:latin typeface="Candara" panose="020E0502030303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582" y="2565408"/>
            <a:ext cx="2023121" cy="109219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591" y="2300895"/>
            <a:ext cx="2409953" cy="157053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508" y="4537837"/>
            <a:ext cx="2017607" cy="144138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184" y="5017819"/>
            <a:ext cx="3802814" cy="165339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2" name="Rettangolo arrotondato 11"/>
          <p:cNvSpPr/>
          <p:nvPr/>
        </p:nvSpPr>
        <p:spPr>
          <a:xfrm>
            <a:off x="215449" y="327804"/>
            <a:ext cx="11205926" cy="640079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13" name="Connettore diritto 12"/>
          <p:cNvCxnSpPr/>
          <p:nvPr/>
        </p:nvCxnSpPr>
        <p:spPr>
          <a:xfrm>
            <a:off x="843798" y="1319973"/>
            <a:ext cx="3119793" cy="5488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511" y="4685577"/>
            <a:ext cx="2391780" cy="193786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141616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-94219" y="445958"/>
            <a:ext cx="11515594" cy="5878532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rtlCol="0">
            <a:spAutoFit/>
          </a:bodyPr>
          <a:lstStyle/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latin typeface="Candara" panose="020E0502030303020204" pitchFamily="34" charset="0"/>
              </a:rPr>
              <a:t>          </a:t>
            </a:r>
            <a:r>
              <a:rPr lang="it-CH" sz="40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In 2014</a:t>
            </a:r>
            <a:endParaRPr lang="it-CH" sz="4000" b="1" dirty="0">
              <a:solidFill>
                <a:schemeClr val="accent5">
                  <a:lumMod val="50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Candara" panose="020E0502030303020204" pitchFamily="34" charset="0"/>
            </a:endParaRP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      He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was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included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in the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study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:</a:t>
            </a: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pPr algn="ctr"/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The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scar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as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postural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disruptor</a:t>
            </a:r>
            <a:endParaRPr lang="it-CH" sz="2800" b="1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</a:endParaRPr>
          </a:p>
          <a:p>
            <a:pPr algn="ctr"/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  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Clinical-strumental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study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of 30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patients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with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painful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symptomatology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,     </a:t>
            </a:r>
          </a:p>
          <a:p>
            <a:pPr algn="ctr"/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   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presenting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one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or more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scars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.</a:t>
            </a:r>
          </a:p>
          <a:p>
            <a:pPr algn="ctr"/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   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Stabilometric-posturometric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evaluation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before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and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after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</a:t>
            </a:r>
          </a:p>
          <a:p>
            <a:pPr algn="ctr"/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    </a:t>
            </a:r>
            <a:r>
              <a:rPr lang="it-CH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mesotherapic</a:t>
            </a:r>
            <a:r>
              <a:rPr lang="it-CH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</a:rPr>
              <a:t> treatment with Procaine.</a:t>
            </a:r>
          </a:p>
          <a:p>
            <a:endParaRPr lang="it-CH" sz="2800" b="1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   </a:t>
            </a:r>
            <a:endParaRPr lang="it-CH" sz="2800" b="1" dirty="0">
              <a:latin typeface="Candara" panose="020E0502030303020204" pitchFamily="34" charset="0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215449" y="327804"/>
            <a:ext cx="11205926" cy="640079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11" name="Connettore diritto 10"/>
          <p:cNvCxnSpPr/>
          <p:nvPr/>
        </p:nvCxnSpPr>
        <p:spPr>
          <a:xfrm>
            <a:off x="739036" y="1628384"/>
            <a:ext cx="1577315" cy="4156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549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11" name="Rettangolo 1"/>
          <p:cNvSpPr txBox="1"/>
          <p:nvPr/>
        </p:nvSpPr>
        <p:spPr>
          <a:xfrm>
            <a:off x="218327" y="427545"/>
            <a:ext cx="11283816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600" dirty="0">
                <a:solidFill>
                  <a:schemeClr val="accent1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sto MT" charset="0"/>
                <a:cs typeface="Times New Roman" panose="02020603050405020304" pitchFamily="18" charset="0"/>
              </a:rPr>
              <a:t>¿ </a:t>
            </a:r>
            <a:r>
              <a:rPr lang="it-IT" sz="3200" b="1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Something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</a:t>
            </a:r>
            <a:r>
              <a:rPr lang="it-IT" sz="3200" b="1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about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</a:t>
            </a:r>
            <a:r>
              <a:rPr lang="it-IT" sz="3200" b="1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scars</a:t>
            </a:r>
            <a:r>
              <a:rPr lang="it-IT" sz="3200" b="1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? </a:t>
            </a:r>
          </a:p>
          <a:p>
            <a:endParaRPr lang="it-IT" sz="2600" dirty="0">
              <a:solidFill>
                <a:schemeClr val="accent1">
                  <a:lumMod val="75000"/>
                </a:schemeClr>
              </a:solidFill>
              <a:latin typeface="Calisto MT" charset="0"/>
              <a:ea typeface="Calisto MT" charset="0"/>
              <a:cs typeface="Calisto MT" charset="0"/>
            </a:endParaRPr>
          </a:p>
          <a:p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In 1940, René </a:t>
            </a:r>
            <a:r>
              <a:rPr lang="it-IT" sz="2600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Leriche</a:t>
            </a: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, </a:t>
            </a:r>
            <a:r>
              <a:rPr lang="it-IT" sz="2600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french</a:t>
            </a: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</a:t>
            </a:r>
            <a:r>
              <a:rPr lang="it-IT" sz="2600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surgeon</a:t>
            </a: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, </a:t>
            </a:r>
            <a:r>
              <a:rPr lang="it-IT" sz="2600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starts</a:t>
            </a: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</a:t>
            </a:r>
            <a:r>
              <a:rPr lang="it-IT" sz="2600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infiltration</a:t>
            </a: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of </a:t>
            </a:r>
            <a:r>
              <a:rPr lang="it-IT" sz="2600" dirty="0" err="1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scars</a:t>
            </a: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it-IT" sz="2600" dirty="0">
                <a:solidFill>
                  <a:schemeClr val="accent1">
                    <a:lumMod val="75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                 </a:t>
            </a:r>
            <a:r>
              <a:rPr lang="it-IT" sz="2600" dirty="0">
                <a:solidFill>
                  <a:schemeClr val="accent6">
                    <a:lumMod val="50000"/>
                  </a:schemeClr>
                </a:solidFill>
                <a:latin typeface="Calisto MT" charset="0"/>
                <a:ea typeface="Calisto MT" charset="0"/>
                <a:cs typeface="Calisto MT" charset="0"/>
              </a:rPr>
              <a:t>and</a:t>
            </a:r>
            <a:r>
              <a:rPr lang="it-IT" sz="2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… </a:t>
            </a:r>
            <a:r>
              <a:rPr lang="it-IT" sz="26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distant</a:t>
            </a:r>
            <a:r>
              <a:rPr lang="it-IT" sz="2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6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pain</a:t>
            </a:r>
            <a:r>
              <a:rPr lang="it-IT" sz="2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6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vanishes</a:t>
            </a:r>
            <a:r>
              <a:rPr lang="it-IT" sz="26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!</a:t>
            </a:r>
          </a:p>
          <a:p>
            <a:r>
              <a:rPr lang="it-IT" sz="2600" dirty="0">
                <a:solidFill>
                  <a:schemeClr val="bg1"/>
                </a:solidFill>
                <a:latin typeface="Calisto MT" charset="0"/>
                <a:ea typeface="Calisto MT" charset="0"/>
                <a:cs typeface="Calisto MT" charset="0"/>
              </a:rPr>
              <a:t> </a:t>
            </a:r>
          </a:p>
        </p:txBody>
      </p:sp>
      <p:pic>
        <p:nvPicPr>
          <p:cNvPr id="12" name="Immagine 11" descr="http://s-www.leprogres.fr/images/E4FF39BC-55CD-4C28-BDF9-5FBBD8BE266B/LPR_03/ne-a-roanne-le-chirurgien-rene-leriche-pionnier-de-la-lutte-contre-la-doule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644" y="379030"/>
            <a:ext cx="2299652" cy="2028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ergamena 2 6"/>
          <p:cNvSpPr/>
          <p:nvPr/>
        </p:nvSpPr>
        <p:spPr>
          <a:xfrm>
            <a:off x="0" y="2289073"/>
            <a:ext cx="11899725" cy="4665180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Pain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is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the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result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of an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imperfect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nerve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regeneration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during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healing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process</a:t>
            </a:r>
            <a:endParaRPr lang="it-IT" sz="2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  <a:ea typeface="Calisto MT" charset="0"/>
              <a:cs typeface="Calisto MT" charset="0"/>
            </a:endParaRPr>
          </a:p>
          <a:p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</a:p>
          <a:p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The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scar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leads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to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eccitation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, to a reflex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circle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with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sympathicotonic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action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on:  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I)  stellate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ganglion</a:t>
            </a:r>
            <a:endParaRPr lang="it-IT" sz="2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  <a:ea typeface="Calisto MT" charset="0"/>
              <a:cs typeface="Calisto MT" charset="0"/>
            </a:endParaRPr>
          </a:p>
          <a:p>
            <a:pPr>
              <a:lnSpc>
                <a:spcPct val="150000"/>
              </a:lnSpc>
            </a:pP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II)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smooth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muscle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: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vasomotoric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peripheric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phenomena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with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spasms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,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cyanosis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,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distrophy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of    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    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cutaneous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annexex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,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secretory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hyperactivity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,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sweating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III)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striated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muscle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: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contracture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till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epilepsy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 (face),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hypotonia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, </a:t>
            </a:r>
            <a:r>
              <a:rPr lang="it-IT" sz="2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motor</a:t>
            </a:r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  <a:ea typeface="Calisto MT" charset="0"/>
                <a:cs typeface="Calisto MT" charset="0"/>
              </a:rPr>
              <a:t> deficit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38" t="74516"/>
          <a:stretch/>
        </p:blipFill>
        <p:spPr>
          <a:xfrm>
            <a:off x="10033347" y="2898236"/>
            <a:ext cx="1866378" cy="157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4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arrotondato 7"/>
          <p:cNvSpPr/>
          <p:nvPr/>
        </p:nvSpPr>
        <p:spPr>
          <a:xfrm>
            <a:off x="4793055" y="811322"/>
            <a:ext cx="3524228" cy="622082"/>
          </a:xfrm>
          <a:prstGeom prst="roundRect">
            <a:avLst/>
          </a:prstGeom>
          <a:noFill/>
          <a:ln>
            <a:solidFill>
              <a:srgbClr val="F7F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7" name="Pergamena 2 6"/>
          <p:cNvSpPr/>
          <p:nvPr/>
        </p:nvSpPr>
        <p:spPr>
          <a:xfrm>
            <a:off x="126316" y="-395497"/>
            <a:ext cx="11899725" cy="7725011"/>
          </a:xfrm>
          <a:prstGeom prst="horizontalScroll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2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  <a:ea typeface="Calisto MT" charset="0"/>
              <a:cs typeface="Calisto MT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328814" y="627420"/>
            <a:ext cx="1069722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There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are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various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studies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done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to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explain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the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correlation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between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scar-pain-dysfunction</a:t>
            </a:r>
            <a:endParaRPr lang="it-IT" sz="2800" dirty="0">
              <a:solidFill>
                <a:schemeClr val="accent6">
                  <a:lumMod val="50000"/>
                </a:schemeClr>
              </a:solidFill>
              <a:latin typeface="Aharoni" panose="02010803020104030203" pitchFamily="2" charset="-79"/>
              <a:ea typeface="Calisto MT" charset="0"/>
              <a:cs typeface="Aharoni" panose="02010803020104030203" pitchFamily="2" charset="-79"/>
            </a:endParaRPr>
          </a:p>
          <a:p>
            <a:endParaRPr lang="it-IT" sz="2800" dirty="0">
              <a:solidFill>
                <a:schemeClr val="accent6">
                  <a:lumMod val="50000"/>
                </a:schemeClr>
              </a:solidFill>
              <a:latin typeface="Aharoni" panose="02010803020104030203" pitchFamily="2" charset="-79"/>
              <a:ea typeface="Calisto MT" charset="0"/>
              <a:cs typeface="Aharoni" panose="02010803020104030203" pitchFamily="2" charset="-79"/>
            </a:endParaRPr>
          </a:p>
          <a:p>
            <a:r>
              <a:rPr lang="it-IT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nociceptive </a:t>
            </a:r>
            <a:r>
              <a:rPr lang="it-IT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role</a:t>
            </a:r>
            <a:r>
              <a:rPr lang="it-IT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and </a:t>
            </a:r>
            <a:r>
              <a:rPr lang="it-IT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humoral-hormonal</a:t>
            </a:r>
            <a:r>
              <a:rPr lang="it-IT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mechanisms</a:t>
            </a:r>
            <a:r>
              <a:rPr lang="it-IT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 </a:t>
            </a:r>
          </a:p>
          <a:p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-&gt;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humoro-chemical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message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in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correspondence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of free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nerve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</a:p>
          <a:p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  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endings</a:t>
            </a: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ea typeface="Calisto MT" charset="0"/>
              <a:cs typeface="Aharoni" panose="02010803020104030203" pitchFamily="2" charset="-79"/>
            </a:endParaRPr>
          </a:p>
          <a:p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-&gt;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permanent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local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and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distant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irritative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thorn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</a:p>
          <a:p>
            <a:r>
              <a:rPr lang="it-IT" sz="2800" i="1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proprioceptive</a:t>
            </a:r>
            <a:r>
              <a:rPr lang="it-IT" sz="2800" i="1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i="1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role</a:t>
            </a:r>
            <a:r>
              <a:rPr lang="it-IT" sz="2800" i="1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</a:p>
          <a:p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-&gt;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polysynaptic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transmission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to motoneurone</a:t>
            </a:r>
          </a:p>
          <a:p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-&gt;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increase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muscle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tone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to stretch the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skin</a:t>
            </a:r>
            <a:endParaRPr lang="it-IT" sz="2800" dirty="0">
              <a:solidFill>
                <a:schemeClr val="accent6">
                  <a:lumMod val="50000"/>
                </a:schemeClr>
              </a:solidFill>
              <a:latin typeface="Aharoni" panose="02010803020104030203" pitchFamily="2" charset="-79"/>
              <a:ea typeface="Calisto MT" charset="0"/>
              <a:cs typeface="Aharoni" panose="02010803020104030203" pitchFamily="2" charset="-79"/>
            </a:endParaRPr>
          </a:p>
          <a:p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-&gt;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postural</a:t>
            </a:r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disturbance</a:t>
            </a:r>
            <a:endParaRPr lang="it-IT" sz="2800" dirty="0">
              <a:solidFill>
                <a:schemeClr val="accent6">
                  <a:lumMod val="50000"/>
                </a:schemeClr>
              </a:solidFill>
              <a:latin typeface="Aharoni" panose="02010803020104030203" pitchFamily="2" charset="-79"/>
              <a:ea typeface="Calisto MT" charset="0"/>
              <a:cs typeface="Aharoni" panose="02010803020104030203" pitchFamily="2" charset="-79"/>
            </a:endParaRPr>
          </a:p>
          <a:p>
            <a:r>
              <a:rPr lang="it-IT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mechanic</a:t>
            </a:r>
            <a:r>
              <a:rPr lang="it-IT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role</a:t>
            </a:r>
            <a:endParaRPr lang="it-IT" sz="2800" i="1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ea typeface="Calisto MT" charset="0"/>
              <a:cs typeface="Aharoni" panose="02010803020104030203" pitchFamily="2" charset="-79"/>
            </a:endParaRPr>
          </a:p>
          <a:p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-&gt; on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muscle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with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consequent</a:t>
            </a:r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  <a:r>
              <a:rPr lang="it-IT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dysfunction</a:t>
            </a:r>
            <a:endParaRPr lang="it-IT" sz="28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ea typeface="Calisto MT" charset="0"/>
              <a:cs typeface="Aharoni" panose="02010803020104030203" pitchFamily="2" charset="-79"/>
            </a:endParaRPr>
          </a:p>
          <a:p>
            <a:r>
              <a:rPr lang="it-IT" sz="2800" dirty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ea typeface="Calisto MT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8663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513567" y="548120"/>
            <a:ext cx="11515594" cy="5816977"/>
          </a:xfrm>
          <a:prstGeom prst="rect">
            <a:avLst/>
          </a:prstGeom>
          <a:noFill/>
          <a:ln w="9525">
            <a:noFill/>
          </a:ln>
          <a:effectLst>
            <a:softEdge rad="635000"/>
          </a:effectLst>
        </p:spPr>
        <p:txBody>
          <a:bodyPr wrap="square" rtlCol="0">
            <a:spAutoFit/>
          </a:bodyPr>
          <a:lstStyle/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latin typeface="Candara" panose="020E0502030303020204" pitchFamily="34" charset="0"/>
              </a:rPr>
              <a:t>   </a:t>
            </a:r>
            <a:r>
              <a:rPr lang="it-CH" sz="3600" b="1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Candara" panose="020E0502030303020204" pitchFamily="34" charset="0"/>
              </a:rPr>
              <a:t>In 2015</a:t>
            </a: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endParaRPr lang="it-CH" sz="2800" b="1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  He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fell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into</a:t>
            </a:r>
            <a:r>
              <a:rPr lang="it-CH" sz="2800" b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 DEPRESSION</a:t>
            </a:r>
          </a:p>
          <a:p>
            <a:endParaRPr lang="it-CH" sz="2800" b="1" dirty="0"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  He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could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NOT MOVE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because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of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pain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and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functional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impairment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   </a:t>
            </a:r>
          </a:p>
          <a:p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  </a:t>
            </a:r>
            <a:r>
              <a:rPr lang="it-CH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He </a:t>
            </a:r>
            <a:r>
              <a:rPr lang="it-CH" sz="2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had</a:t>
            </a:r>
            <a:r>
              <a:rPr lang="it-CH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gained</a:t>
            </a:r>
            <a:r>
              <a:rPr lang="it-CH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WEIGHT</a:t>
            </a:r>
          </a:p>
          <a:p>
            <a:endParaRPr lang="it-CH" sz="2800" b="1" dirty="0">
              <a:solidFill>
                <a:schemeClr val="tx1">
                  <a:lumMod val="50000"/>
                  <a:lumOff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   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He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was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SICK of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it</a:t>
            </a:r>
            <a:r>
              <a:rPr lang="it-CH" sz="2800" b="1" dirty="0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800" b="1" dirty="0" err="1">
                <a:solidFill>
                  <a:schemeClr val="accent5">
                    <a:lumMod val="75000"/>
                  </a:schemeClr>
                </a:solidFill>
                <a:latin typeface="Candara" panose="020E0502030303020204" pitchFamily="34" charset="0"/>
              </a:rPr>
              <a:t>all</a:t>
            </a:r>
            <a:endParaRPr lang="it-CH" sz="2800" b="1" dirty="0">
              <a:solidFill>
                <a:schemeClr val="accent5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endParaRPr lang="it-CH" sz="2800" b="1" dirty="0">
              <a:solidFill>
                <a:schemeClr val="accent1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endParaRPr lang="it-CH" sz="2800" b="1" dirty="0">
              <a:solidFill>
                <a:schemeClr val="tx1">
                  <a:lumMod val="50000"/>
                  <a:lumOff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175820" y="4487660"/>
            <a:ext cx="7339774" cy="17543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it-CH" sz="4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it-CH" sz="3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¿</a:t>
            </a:r>
            <a:r>
              <a:rPr lang="it-CH" sz="3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CH" sz="3600" b="1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What</a:t>
            </a:r>
            <a:r>
              <a:rPr lang="it-CH" sz="36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600" b="1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is</a:t>
            </a:r>
            <a:r>
              <a:rPr lang="it-CH" sz="36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3600" b="1" dirty="0" err="1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going</a:t>
            </a:r>
            <a:r>
              <a:rPr lang="it-CH" sz="3600" b="1" dirty="0">
                <a:solidFill>
                  <a:schemeClr val="bg2">
                    <a:lumMod val="10000"/>
                  </a:schemeClr>
                </a:solidFill>
                <a:latin typeface="Comic Sans MS" panose="030F0702030302020204" pitchFamily="66" charset="0"/>
              </a:rPr>
              <a:t> on </a:t>
            </a:r>
            <a:r>
              <a:rPr lang="it-CH" sz="3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?</a:t>
            </a:r>
          </a:p>
          <a:p>
            <a:pPr algn="ctr"/>
            <a:endParaRPr lang="it-CH" sz="3200" b="1" dirty="0">
              <a:solidFill>
                <a:schemeClr val="bg2">
                  <a:lumMod val="1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s://prositvita.files.wordpress.com/2016/01/faredelbene-net.jpg?w=67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144" y="0"/>
            <a:ext cx="2808905" cy="3748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0"/>
          </a:effectLst>
          <a:extLst/>
        </p:spPr>
      </p:pic>
      <p:sp>
        <p:nvSpPr>
          <p:cNvPr id="12" name="Rettangolo arrotondato 11"/>
          <p:cNvSpPr/>
          <p:nvPr/>
        </p:nvSpPr>
        <p:spPr>
          <a:xfrm>
            <a:off x="215449" y="327804"/>
            <a:ext cx="11205926" cy="640079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13" name="Connettore diritto 12"/>
          <p:cNvCxnSpPr/>
          <p:nvPr/>
        </p:nvCxnSpPr>
        <p:spPr>
          <a:xfrm>
            <a:off x="799070" y="1631092"/>
            <a:ext cx="1380459" cy="9817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0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932055" y="6039423"/>
            <a:ext cx="2628356" cy="400110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Cronic</a:t>
            </a:r>
            <a:r>
              <a:rPr lang="it-CH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Inflammation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90700" y="6039423"/>
            <a:ext cx="1663700" cy="400110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Metabolism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CasellaDiTesto 7"/>
          <p:cNvSpPr txBox="1"/>
          <p:nvPr/>
        </p:nvSpPr>
        <p:spPr>
          <a:xfrm flipH="1">
            <a:off x="8307068" y="6039423"/>
            <a:ext cx="1414781" cy="400110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Gut</a:t>
            </a:r>
            <a:r>
              <a:rPr lang="it-CH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Flora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522945" y="6039423"/>
            <a:ext cx="1092200" cy="400110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Mood</a:t>
            </a:r>
          </a:p>
        </p:txBody>
      </p:sp>
      <p:cxnSp>
        <p:nvCxnSpPr>
          <p:cNvPr id="11" name="Connettore 2 10"/>
          <p:cNvCxnSpPr/>
          <p:nvPr/>
        </p:nvCxnSpPr>
        <p:spPr>
          <a:xfrm flipV="1">
            <a:off x="3560465" y="6248400"/>
            <a:ext cx="1202035" cy="1523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flipV="1">
            <a:off x="7570106" y="6248400"/>
            <a:ext cx="672828" cy="1524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flipV="1">
            <a:off x="9877673" y="6235670"/>
            <a:ext cx="489448" cy="3808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472280" y="5614904"/>
            <a:ext cx="1807052" cy="61555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it-CH" dirty="0"/>
              <a:t> </a:t>
            </a:r>
            <a:r>
              <a:rPr lang="it-CH" sz="1600" dirty="0" err="1"/>
              <a:t>Leptin</a:t>
            </a:r>
            <a:endParaRPr lang="it-CH" sz="1600" dirty="0"/>
          </a:p>
          <a:p>
            <a:r>
              <a:rPr lang="it-CH" sz="1600" dirty="0" err="1"/>
              <a:t>Macrophages</a:t>
            </a:r>
            <a:endParaRPr lang="it-CH" sz="1600" dirty="0"/>
          </a:p>
        </p:txBody>
      </p:sp>
      <p:cxnSp>
        <p:nvCxnSpPr>
          <p:cNvPr id="28" name="Connettore 2 27"/>
          <p:cNvCxnSpPr/>
          <p:nvPr/>
        </p:nvCxnSpPr>
        <p:spPr>
          <a:xfrm flipV="1">
            <a:off x="3532310" y="5984100"/>
            <a:ext cx="1" cy="19549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flipH="1">
            <a:off x="3545708" y="5686273"/>
            <a:ext cx="7582" cy="230987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9741240" y="5871973"/>
            <a:ext cx="109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 err="1"/>
              <a:t>Vagus</a:t>
            </a:r>
            <a:endParaRPr lang="it-CH" dirty="0"/>
          </a:p>
        </p:txBody>
      </p:sp>
      <p:sp>
        <p:nvSpPr>
          <p:cNvPr id="42" name="Pentagono regolare 41"/>
          <p:cNvSpPr/>
          <p:nvPr/>
        </p:nvSpPr>
        <p:spPr>
          <a:xfrm>
            <a:off x="5070790" y="3948620"/>
            <a:ext cx="2370345" cy="1486681"/>
          </a:xfrm>
          <a:prstGeom prst="pentagon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3" name="CasellaDiTesto 42"/>
          <p:cNvSpPr txBox="1"/>
          <p:nvPr/>
        </p:nvSpPr>
        <p:spPr>
          <a:xfrm>
            <a:off x="4950238" y="4283958"/>
            <a:ext cx="2483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Malnutrition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 </a:t>
            </a:r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Movement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Drugs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4" name="CasellaDiTesto 43"/>
          <p:cNvSpPr txBox="1"/>
          <p:nvPr/>
        </p:nvSpPr>
        <p:spPr>
          <a:xfrm flipH="1">
            <a:off x="4444940" y="835635"/>
            <a:ext cx="3627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Stomatognatic</a:t>
            </a:r>
            <a:r>
              <a:rPr lang="it-CH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System</a:t>
            </a:r>
          </a:p>
          <a:p>
            <a:pPr algn="ctr"/>
            <a:r>
              <a:rPr lang="it-CH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Scars</a:t>
            </a:r>
            <a:endParaRPr lang="it-CH" sz="2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Biochemistry</a:t>
            </a:r>
            <a:endParaRPr lang="it-CH" sz="2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it-CH" sz="2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it-CH" sz="24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5" name="Ovale 44"/>
          <p:cNvSpPr/>
          <p:nvPr/>
        </p:nvSpPr>
        <p:spPr>
          <a:xfrm>
            <a:off x="4391348" y="583151"/>
            <a:ext cx="3771039" cy="1620838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6" name="Freccia in su 45"/>
          <p:cNvSpPr/>
          <p:nvPr/>
        </p:nvSpPr>
        <p:spPr>
          <a:xfrm rot="10800000">
            <a:off x="6083271" y="2266055"/>
            <a:ext cx="217045" cy="426426"/>
          </a:xfrm>
          <a:prstGeom prst="up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8" name="Freccia in su 47"/>
          <p:cNvSpPr/>
          <p:nvPr/>
        </p:nvSpPr>
        <p:spPr>
          <a:xfrm rot="10800000">
            <a:off x="6058594" y="5590015"/>
            <a:ext cx="218273" cy="363857"/>
          </a:xfrm>
          <a:prstGeom prst="up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0" name="CasellaDiTesto 49"/>
          <p:cNvSpPr txBox="1"/>
          <p:nvPr/>
        </p:nvSpPr>
        <p:spPr>
          <a:xfrm flipH="1">
            <a:off x="5152541" y="2692481"/>
            <a:ext cx="2011980" cy="707886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Psychophysic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Sickness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1" name="Freccia in su 50"/>
          <p:cNvSpPr/>
          <p:nvPr/>
        </p:nvSpPr>
        <p:spPr>
          <a:xfrm rot="10800000">
            <a:off x="6017349" y="3505191"/>
            <a:ext cx="196285" cy="396785"/>
          </a:xfrm>
          <a:prstGeom prst="up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52" name="Connettore diritto 51"/>
          <p:cNvCxnSpPr/>
          <p:nvPr/>
        </p:nvCxnSpPr>
        <p:spPr>
          <a:xfrm flipH="1" flipV="1">
            <a:off x="6215085" y="1260717"/>
            <a:ext cx="4404" cy="7346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diritto 55"/>
          <p:cNvCxnSpPr/>
          <p:nvPr/>
        </p:nvCxnSpPr>
        <p:spPr>
          <a:xfrm flipH="1" flipV="1">
            <a:off x="6213635" y="1589058"/>
            <a:ext cx="1711" cy="102514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/>
          <p:nvPr/>
        </p:nvCxnSpPr>
        <p:spPr>
          <a:xfrm flipH="1">
            <a:off x="3671805" y="1078178"/>
            <a:ext cx="746339" cy="204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 flipV="1">
            <a:off x="7906520" y="1060890"/>
            <a:ext cx="1463475" cy="8137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/>
          <p:cNvSpPr txBox="1"/>
          <p:nvPr/>
        </p:nvSpPr>
        <p:spPr>
          <a:xfrm>
            <a:off x="1956768" y="660698"/>
            <a:ext cx="1562791" cy="1323439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Nerve</a:t>
            </a:r>
            <a:r>
              <a:rPr lang="it-CH" sz="2000" dirty="0">
                <a:latin typeface="Aharoni" panose="02010803020104030203" pitchFamily="2" charset="-79"/>
                <a:cs typeface="Aharoni" panose="02010803020104030203" pitchFamily="2" charset="-79"/>
              </a:rPr>
              <a:t> stress </a:t>
            </a:r>
            <a:r>
              <a:rPr lang="it-CH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trigeminal</a:t>
            </a:r>
            <a:r>
              <a:rPr lang="it-CH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it-CH" sz="2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>
                <a:latin typeface="Aharoni" panose="02010803020104030203" pitchFamily="2" charset="-79"/>
                <a:cs typeface="Aharoni" panose="02010803020104030203" pitchFamily="2" charset="-79"/>
              </a:rPr>
              <a:t>&amp; </a:t>
            </a:r>
            <a:r>
              <a:rPr lang="it-CH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vagus</a:t>
            </a:r>
            <a:endParaRPr lang="it-CH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67" name="Connettore 2 66"/>
          <p:cNvCxnSpPr/>
          <p:nvPr/>
        </p:nvCxnSpPr>
        <p:spPr>
          <a:xfrm flipH="1" flipV="1">
            <a:off x="1568478" y="1374914"/>
            <a:ext cx="349280" cy="1957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/>
          <p:cNvSpPr txBox="1"/>
          <p:nvPr/>
        </p:nvSpPr>
        <p:spPr>
          <a:xfrm flipH="1">
            <a:off x="704763" y="1256303"/>
            <a:ext cx="773269" cy="646331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CNS</a:t>
            </a:r>
          </a:p>
          <a:p>
            <a:r>
              <a:rPr lang="it-CH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ANS</a:t>
            </a:r>
          </a:p>
        </p:txBody>
      </p:sp>
      <p:sp>
        <p:nvSpPr>
          <p:cNvPr id="70" name="CasellaDiTesto 69"/>
          <p:cNvSpPr txBox="1"/>
          <p:nvPr/>
        </p:nvSpPr>
        <p:spPr>
          <a:xfrm>
            <a:off x="315515" y="-53956"/>
            <a:ext cx="22673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dirty="0"/>
              <a:t>Gene </a:t>
            </a:r>
            <a:r>
              <a:rPr lang="it-CH" sz="1600" dirty="0" err="1"/>
              <a:t>expression</a:t>
            </a:r>
            <a:endParaRPr lang="it-CH" sz="1600" dirty="0"/>
          </a:p>
          <a:p>
            <a:r>
              <a:rPr lang="it-CH" sz="1600" dirty="0" err="1"/>
              <a:t>Neuronal</a:t>
            </a:r>
            <a:r>
              <a:rPr lang="it-CH" sz="1600" dirty="0"/>
              <a:t> </a:t>
            </a:r>
            <a:r>
              <a:rPr lang="it-CH" sz="1600" dirty="0" err="1"/>
              <a:t>activation</a:t>
            </a:r>
            <a:endParaRPr lang="it-CH" sz="1600" dirty="0"/>
          </a:p>
          <a:p>
            <a:r>
              <a:rPr lang="it-CH" sz="1600" dirty="0" err="1"/>
              <a:t>Interference</a:t>
            </a:r>
            <a:endParaRPr lang="it-CH" sz="1600" dirty="0"/>
          </a:p>
          <a:p>
            <a:r>
              <a:rPr lang="it-CH" sz="1600" dirty="0" err="1"/>
              <a:t>oculomotricity</a:t>
            </a:r>
            <a:endParaRPr lang="it-CH" sz="1600" dirty="0"/>
          </a:p>
          <a:p>
            <a:endParaRPr lang="it-CH" dirty="0"/>
          </a:p>
          <a:p>
            <a:endParaRPr lang="it-CH" dirty="0"/>
          </a:p>
        </p:txBody>
      </p:sp>
      <p:sp>
        <p:nvSpPr>
          <p:cNvPr id="73" name="CasellaDiTesto 72"/>
          <p:cNvSpPr txBox="1"/>
          <p:nvPr/>
        </p:nvSpPr>
        <p:spPr>
          <a:xfrm>
            <a:off x="7061" y="2118300"/>
            <a:ext cx="25314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dirty="0" err="1"/>
              <a:t>Regulation</a:t>
            </a:r>
            <a:r>
              <a:rPr lang="it-CH" sz="1600" dirty="0"/>
              <a:t> </a:t>
            </a:r>
            <a:r>
              <a:rPr lang="it-CH" sz="1600" dirty="0" err="1"/>
              <a:t>heart</a:t>
            </a:r>
            <a:r>
              <a:rPr lang="it-CH" sz="1600" dirty="0"/>
              <a:t>/</a:t>
            </a:r>
            <a:r>
              <a:rPr lang="it-CH" sz="1600" dirty="0" err="1"/>
              <a:t>gut</a:t>
            </a:r>
            <a:endParaRPr lang="it-CH" sz="1600" dirty="0"/>
          </a:p>
          <a:p>
            <a:r>
              <a:rPr lang="it-CH" dirty="0"/>
              <a:t>               </a:t>
            </a:r>
            <a:endParaRPr lang="it-CH" b="1" dirty="0"/>
          </a:p>
        </p:txBody>
      </p:sp>
      <p:cxnSp>
        <p:nvCxnSpPr>
          <p:cNvPr id="74" name="Connettore 2 73"/>
          <p:cNvCxnSpPr/>
          <p:nvPr/>
        </p:nvCxnSpPr>
        <p:spPr>
          <a:xfrm>
            <a:off x="1076250" y="1932641"/>
            <a:ext cx="8729" cy="299798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ttore 7 102"/>
          <p:cNvCxnSpPr/>
          <p:nvPr/>
        </p:nvCxnSpPr>
        <p:spPr>
          <a:xfrm rot="10800000">
            <a:off x="3309660" y="1797193"/>
            <a:ext cx="1969673" cy="42426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asellaDiTesto 121"/>
          <p:cNvSpPr txBox="1"/>
          <p:nvPr/>
        </p:nvSpPr>
        <p:spPr>
          <a:xfrm>
            <a:off x="9465619" y="707360"/>
            <a:ext cx="1190395" cy="707886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Muscle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Chains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3" name="CasellaDiTesto 122"/>
          <p:cNvSpPr txBox="1"/>
          <p:nvPr/>
        </p:nvSpPr>
        <p:spPr>
          <a:xfrm>
            <a:off x="9306572" y="1782181"/>
            <a:ext cx="1508487" cy="400110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Overload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5" name="CasellaDiTesto 124"/>
          <p:cNvSpPr txBox="1"/>
          <p:nvPr/>
        </p:nvSpPr>
        <p:spPr>
          <a:xfrm>
            <a:off x="9317517" y="2566600"/>
            <a:ext cx="1647531" cy="400110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Dysfunction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6" name="CasellaDiTesto 125"/>
          <p:cNvSpPr txBox="1"/>
          <p:nvPr/>
        </p:nvSpPr>
        <p:spPr>
          <a:xfrm>
            <a:off x="9246702" y="3458702"/>
            <a:ext cx="1889005" cy="400110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Dysmorphism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7" name="CasellaDiTesto 126"/>
          <p:cNvSpPr txBox="1"/>
          <p:nvPr/>
        </p:nvSpPr>
        <p:spPr>
          <a:xfrm>
            <a:off x="8992871" y="4310606"/>
            <a:ext cx="2485026" cy="101566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Pain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Movement</a:t>
            </a:r>
            <a:r>
              <a:rPr lang="it-CH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impairment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8" name="Freccia in su 127"/>
          <p:cNvSpPr/>
          <p:nvPr/>
        </p:nvSpPr>
        <p:spPr>
          <a:xfrm rot="10800000">
            <a:off x="9928372" y="3918721"/>
            <a:ext cx="226280" cy="306772"/>
          </a:xfrm>
          <a:prstGeom prst="upArrow">
            <a:avLst>
              <a:gd name="adj1" fmla="val 50000"/>
              <a:gd name="adj2" fmla="val 48293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29" name="Freccia in su 128"/>
          <p:cNvSpPr/>
          <p:nvPr/>
        </p:nvSpPr>
        <p:spPr>
          <a:xfrm rot="10800000">
            <a:off x="9936808" y="3047716"/>
            <a:ext cx="218273" cy="363857"/>
          </a:xfrm>
          <a:prstGeom prst="up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30" name="Freccia in su 129"/>
          <p:cNvSpPr/>
          <p:nvPr/>
        </p:nvSpPr>
        <p:spPr>
          <a:xfrm rot="10800000">
            <a:off x="9934209" y="2230312"/>
            <a:ext cx="173713" cy="276380"/>
          </a:xfrm>
          <a:prstGeom prst="up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31" name="Freccia in su 130"/>
          <p:cNvSpPr/>
          <p:nvPr/>
        </p:nvSpPr>
        <p:spPr>
          <a:xfrm rot="10800000">
            <a:off x="9936808" y="1468889"/>
            <a:ext cx="171115" cy="295804"/>
          </a:xfrm>
          <a:prstGeom prst="up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139" name="Connettore 4 138"/>
          <p:cNvCxnSpPr/>
          <p:nvPr/>
        </p:nvCxnSpPr>
        <p:spPr>
          <a:xfrm rot="10800000" flipV="1">
            <a:off x="3943995" y="1415246"/>
            <a:ext cx="1576076" cy="140746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CasellaDiTesto 151"/>
          <p:cNvSpPr txBox="1"/>
          <p:nvPr/>
        </p:nvSpPr>
        <p:spPr>
          <a:xfrm>
            <a:off x="2102547" y="2465359"/>
            <a:ext cx="1735355" cy="1044604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Meccanical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Humoral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t-CH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stimuli</a:t>
            </a:r>
            <a:endParaRPr lang="it-CH" sz="2000" dirty="0">
              <a:solidFill>
                <a:schemeClr val="tx1">
                  <a:lumMod val="65000"/>
                  <a:lumOff val="3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2984158" y="-84863"/>
            <a:ext cx="7248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3600" b="1" u="sng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Multilevel</a:t>
            </a:r>
            <a:r>
              <a:rPr lang="it-CH" sz="3600" b="1" u="sng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 </a:t>
            </a:r>
            <a:r>
              <a:rPr lang="it-CH" sz="3600" b="1" u="sng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Dysfunctional</a:t>
            </a:r>
            <a:r>
              <a:rPr lang="it-CH" sz="3600" b="1" u="sng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 System</a:t>
            </a:r>
          </a:p>
          <a:p>
            <a:pPr algn="ctr"/>
            <a:endParaRPr lang="it-CH" dirty="0"/>
          </a:p>
        </p:txBody>
      </p:sp>
      <p:sp>
        <p:nvSpPr>
          <p:cNvPr id="53" name="CasellaDiTesto 52"/>
          <p:cNvSpPr txBox="1"/>
          <p:nvPr/>
        </p:nvSpPr>
        <p:spPr>
          <a:xfrm>
            <a:off x="7775660" y="6607986"/>
            <a:ext cx="4693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1400" dirty="0">
                <a:latin typeface="Candara" panose="020E0502030303020204" pitchFamily="34" charset="0"/>
              </a:rPr>
              <a:t>S. </a:t>
            </a:r>
            <a:r>
              <a:rPr lang="it-CH" sz="1400" dirty="0" err="1">
                <a:latin typeface="Candara" panose="020E0502030303020204" pitchFamily="34" charset="0"/>
              </a:rPr>
              <a:t>Schütz</a:t>
            </a:r>
            <a:r>
              <a:rPr lang="it-CH" sz="1400" dirty="0">
                <a:latin typeface="Candara" panose="020E0502030303020204" pitchFamily="34" charset="0"/>
              </a:rPr>
              <a:t> RMP International  School Arch.</a:t>
            </a:r>
          </a:p>
        </p:txBody>
      </p:sp>
      <p:sp>
        <p:nvSpPr>
          <p:cNvPr id="54" name="CasellaDiTesto 53"/>
          <p:cNvSpPr txBox="1"/>
          <p:nvPr/>
        </p:nvSpPr>
        <p:spPr>
          <a:xfrm>
            <a:off x="1648227" y="5401276"/>
            <a:ext cx="1807052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it-CH" dirty="0"/>
              <a:t> </a:t>
            </a:r>
            <a:r>
              <a:rPr lang="it-CH" sz="1600" dirty="0"/>
              <a:t>Down-</a:t>
            </a:r>
            <a:r>
              <a:rPr lang="it-CH" sz="1600" dirty="0" err="1"/>
              <a:t>regulation</a:t>
            </a:r>
            <a:endParaRPr lang="it-CH" sz="1600" dirty="0"/>
          </a:p>
        </p:txBody>
      </p:sp>
      <p:cxnSp>
        <p:nvCxnSpPr>
          <p:cNvPr id="55" name="Connettore 2 54"/>
          <p:cNvCxnSpPr/>
          <p:nvPr/>
        </p:nvCxnSpPr>
        <p:spPr>
          <a:xfrm flipH="1" flipV="1">
            <a:off x="2553384" y="5737815"/>
            <a:ext cx="10594" cy="25382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/>
          <p:nvPr/>
        </p:nvCxnSpPr>
        <p:spPr>
          <a:xfrm flipH="1" flipV="1">
            <a:off x="8820725" y="5755608"/>
            <a:ext cx="10594" cy="253821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ccia in su 57"/>
          <p:cNvSpPr/>
          <p:nvPr/>
        </p:nvSpPr>
        <p:spPr>
          <a:xfrm rot="10800000" flipV="1">
            <a:off x="6322658" y="3464676"/>
            <a:ext cx="144747" cy="388832"/>
          </a:xfrm>
          <a:prstGeom prst="upArrow">
            <a:avLst>
              <a:gd name="adj1" fmla="val 57653"/>
              <a:gd name="adj2" fmla="val 5000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9" name="CasellaDiTesto 58"/>
          <p:cNvSpPr txBox="1"/>
          <p:nvPr/>
        </p:nvSpPr>
        <p:spPr>
          <a:xfrm>
            <a:off x="7538039" y="5486187"/>
            <a:ext cx="3427009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it-CH" dirty="0"/>
              <a:t> </a:t>
            </a:r>
            <a:r>
              <a:rPr lang="it-CH" sz="1600" dirty="0" err="1"/>
              <a:t>Dysbiosis</a:t>
            </a:r>
            <a:r>
              <a:rPr lang="it-CH" sz="1600" dirty="0"/>
              <a:t>, </a:t>
            </a:r>
            <a:r>
              <a:rPr lang="it-CH" sz="1600" dirty="0" err="1"/>
              <a:t>increased</a:t>
            </a:r>
            <a:r>
              <a:rPr lang="it-CH" sz="1600" dirty="0"/>
              <a:t> </a:t>
            </a:r>
            <a:r>
              <a:rPr lang="it-CH" sz="1600" dirty="0" err="1"/>
              <a:t>permeability</a:t>
            </a:r>
            <a:endParaRPr lang="it-CH" sz="1600" dirty="0"/>
          </a:p>
        </p:txBody>
      </p:sp>
      <p:cxnSp>
        <p:nvCxnSpPr>
          <p:cNvPr id="4" name="Connettore 4 3"/>
          <p:cNvCxnSpPr/>
          <p:nvPr/>
        </p:nvCxnSpPr>
        <p:spPr>
          <a:xfrm flipV="1">
            <a:off x="6819772" y="1195244"/>
            <a:ext cx="2550223" cy="26176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reccia in su 67"/>
          <p:cNvSpPr/>
          <p:nvPr/>
        </p:nvSpPr>
        <p:spPr>
          <a:xfrm rot="10800000" flipV="1">
            <a:off x="5799984" y="5557464"/>
            <a:ext cx="199152" cy="359795"/>
          </a:xfrm>
          <a:prstGeom prst="upArrow">
            <a:avLst>
              <a:gd name="adj1" fmla="val 57653"/>
              <a:gd name="adj2" fmla="val 5000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" name="Rettangolo arrotondato 1"/>
          <p:cNvSpPr/>
          <p:nvPr/>
        </p:nvSpPr>
        <p:spPr>
          <a:xfrm>
            <a:off x="2931680" y="41615"/>
            <a:ext cx="6385837" cy="510124"/>
          </a:xfrm>
          <a:prstGeom prst="roundRect">
            <a:avLst/>
          </a:prstGeom>
          <a:noFill/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62" name="Connettore 2 61"/>
          <p:cNvCxnSpPr/>
          <p:nvPr/>
        </p:nvCxnSpPr>
        <p:spPr>
          <a:xfrm flipV="1">
            <a:off x="1091397" y="963502"/>
            <a:ext cx="2845" cy="263353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Freccia in su 79"/>
          <p:cNvSpPr/>
          <p:nvPr/>
        </p:nvSpPr>
        <p:spPr>
          <a:xfrm rot="10800000" flipV="1">
            <a:off x="6327112" y="2231403"/>
            <a:ext cx="198098" cy="407376"/>
          </a:xfrm>
          <a:prstGeom prst="upArrow">
            <a:avLst>
              <a:gd name="adj1" fmla="val 57653"/>
              <a:gd name="adj2" fmla="val 5000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7" name="Freccia angolare in su 16"/>
          <p:cNvSpPr/>
          <p:nvPr/>
        </p:nvSpPr>
        <p:spPr>
          <a:xfrm rot="10800000">
            <a:off x="8882799" y="2747627"/>
            <a:ext cx="406525" cy="1477865"/>
          </a:xfrm>
          <a:prstGeom prst="bentUpArrow">
            <a:avLst>
              <a:gd name="adj1" fmla="val 28831"/>
              <a:gd name="adj2" fmla="val 38107"/>
              <a:gd name="adj3" fmla="val 2500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044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827" y="-3083"/>
            <a:ext cx="7900426" cy="3760251"/>
          </a:xfrm>
          <a:prstGeom prst="rect">
            <a:avLst/>
          </a:prstGeom>
          <a:effectLst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827" y="3745281"/>
            <a:ext cx="7900426" cy="3112719"/>
          </a:xfrm>
          <a:prstGeom prst="rect">
            <a:avLst/>
          </a:prstGeom>
          <a:effectLst/>
        </p:spPr>
      </p:pic>
      <p:sp>
        <p:nvSpPr>
          <p:cNvPr id="6" name="CasellaDiTesto 5"/>
          <p:cNvSpPr txBox="1"/>
          <p:nvPr/>
        </p:nvSpPr>
        <p:spPr>
          <a:xfrm>
            <a:off x="128224" y="303444"/>
            <a:ext cx="37584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3600" b="1" u="sng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Vagus</a:t>
            </a:r>
            <a:r>
              <a:rPr lang="it-CH" sz="3600" b="1" u="sng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 –</a:t>
            </a:r>
            <a:r>
              <a:rPr lang="it-CH" sz="3600" b="1" u="sng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trigeminus</a:t>
            </a:r>
            <a:r>
              <a:rPr lang="it-CH" sz="3600" b="1" u="sng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 </a:t>
            </a:r>
            <a:r>
              <a:rPr lang="it-CH" sz="3600" b="1" u="sng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nerve</a:t>
            </a:r>
            <a:endParaRPr lang="it-CH" sz="3600" b="1" u="sng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Candara" panose="020E0502030303020204" pitchFamily="34" charset="0"/>
            </a:endParaRPr>
          </a:p>
          <a:p>
            <a:r>
              <a:rPr lang="it-CH" sz="3600" b="1" u="sng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Modulators</a:t>
            </a:r>
            <a:r>
              <a:rPr lang="it-CH" sz="3600" b="1" u="sng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 of NS</a:t>
            </a:r>
          </a:p>
          <a:p>
            <a:endParaRPr lang="it-CH" sz="3600" b="1" u="sng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Candara" panose="020E0502030303020204" pitchFamily="34" charset="0"/>
            </a:endParaRPr>
          </a:p>
          <a:p>
            <a:pPr algn="ctr"/>
            <a:endParaRPr lang="it-CH" dirty="0"/>
          </a:p>
        </p:txBody>
      </p:sp>
      <p:sp>
        <p:nvSpPr>
          <p:cNvPr id="7" name="Rettangolo arrotondato 6"/>
          <p:cNvSpPr/>
          <p:nvPr/>
        </p:nvSpPr>
        <p:spPr>
          <a:xfrm>
            <a:off x="76718" y="303444"/>
            <a:ext cx="3810000" cy="1857865"/>
          </a:xfrm>
          <a:prstGeom prst="roundRect">
            <a:avLst/>
          </a:prstGeom>
          <a:noFill/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68420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537" y="66217"/>
            <a:ext cx="5334637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Freccia a destra 6"/>
          <p:cNvSpPr/>
          <p:nvPr/>
        </p:nvSpPr>
        <p:spPr>
          <a:xfrm rot="6912200">
            <a:off x="2064897" y="4097283"/>
            <a:ext cx="941862" cy="38441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8" name="Freccia a destra 7"/>
          <p:cNvSpPr/>
          <p:nvPr/>
        </p:nvSpPr>
        <p:spPr>
          <a:xfrm rot="5400000">
            <a:off x="4720598" y="4244614"/>
            <a:ext cx="827336" cy="35027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9" name="Freccia a destra 8"/>
          <p:cNvSpPr/>
          <p:nvPr/>
        </p:nvSpPr>
        <p:spPr>
          <a:xfrm rot="5400000">
            <a:off x="7302744" y="4224853"/>
            <a:ext cx="577435" cy="34445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0" name="Freccia a destra 9"/>
          <p:cNvSpPr/>
          <p:nvPr/>
        </p:nvSpPr>
        <p:spPr>
          <a:xfrm rot="2460566">
            <a:off x="8127095" y="4233960"/>
            <a:ext cx="1485155" cy="43071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6" name="CasellaDiTesto 15"/>
          <p:cNvSpPr txBox="1"/>
          <p:nvPr/>
        </p:nvSpPr>
        <p:spPr>
          <a:xfrm>
            <a:off x="922142" y="6282821"/>
            <a:ext cx="1264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Stress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936960" y="6443739"/>
            <a:ext cx="1760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Depression</a:t>
            </a:r>
            <a:endParaRPr lang="it-CH" sz="1400" b="1" dirty="0">
              <a:solidFill>
                <a:schemeClr val="bg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4524163" y="6451815"/>
            <a:ext cx="1450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Anxiety</a:t>
            </a:r>
            <a:endParaRPr lang="it-CH" sz="2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9591032" y="6430362"/>
            <a:ext cx="2000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rgbClr val="FFC000"/>
                </a:solidFill>
                <a:latin typeface="Comic Sans MS" panose="030F0702030302020204" pitchFamily="66" charset="0"/>
              </a:rPr>
              <a:t>Demotivation</a:t>
            </a:r>
            <a:endParaRPr lang="it-CH" sz="20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" name="irc_mi" descr="http://userscontent2.emaze.com/images/5774bd07-b124-4162-8fc0-b055c0f8a5c4/7ffdb4cd-230d-4c81-ae20-a9df9fa05003.jpg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13" y="4775288"/>
            <a:ext cx="2447716" cy="15610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Moderately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1" name="Immagine 20" descr="Risultati immagini per ansia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479" y="4960174"/>
            <a:ext cx="2350055" cy="1561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Moderately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5"/>
          <a:stretch/>
        </p:blipFill>
        <p:spPr>
          <a:xfrm>
            <a:off x="6895500" y="4733405"/>
            <a:ext cx="1546430" cy="1814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Moderately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5" name="CasellaDiTesto 24"/>
          <p:cNvSpPr txBox="1"/>
          <p:nvPr/>
        </p:nvSpPr>
        <p:spPr>
          <a:xfrm>
            <a:off x="39395" y="369661"/>
            <a:ext cx="3255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3600" b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Gut</a:t>
            </a:r>
            <a:r>
              <a:rPr lang="it-CH" sz="3600" b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 - Brain </a:t>
            </a:r>
            <a:r>
              <a:rPr lang="it-CH" sz="3600" b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Axis</a:t>
            </a:r>
            <a:endParaRPr lang="it-CH" sz="3600" b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Candara" panose="020E0502030303020204" pitchFamily="34" charset="0"/>
            </a:endParaRPr>
          </a:p>
          <a:p>
            <a:pPr algn="ctr"/>
            <a:endParaRPr lang="it-CH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4557166" y="3552568"/>
            <a:ext cx="1227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dirty="0" err="1">
                <a:latin typeface="Comic Sans MS" panose="030F0702030302020204" pitchFamily="66" charset="0"/>
              </a:rPr>
              <a:t>Tyrosine</a:t>
            </a:r>
            <a:endParaRPr lang="it-CH" sz="2000" dirty="0">
              <a:latin typeface="Comic Sans MS" panose="030F0702030302020204" pitchFamily="66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6580305" y="3627976"/>
            <a:ext cx="1811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dirty="0" err="1">
                <a:latin typeface="Comic Sans MS" panose="030F0702030302020204" pitchFamily="66" charset="0"/>
              </a:rPr>
              <a:t>Triptophane</a:t>
            </a:r>
            <a:endParaRPr lang="it-CH" sz="2000" dirty="0">
              <a:latin typeface="Comic Sans MS" panose="030F0702030302020204" pitchFamily="66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9732880" y="4662104"/>
            <a:ext cx="1484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>
                <a:solidFill>
                  <a:srgbClr val="FFC000"/>
                </a:solidFill>
                <a:latin typeface="Comic Sans MS" panose="030F0702030302020204" pitchFamily="66" charset="0"/>
              </a:rPr>
              <a:t>Dopamine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976" y="4833420"/>
            <a:ext cx="1887820" cy="1618395"/>
          </a:xfrm>
          <a:prstGeom prst="rect">
            <a:avLst/>
          </a:prstGeom>
          <a:scene3d>
            <a:camera prst="perspectiveRelaxedModerately"/>
            <a:lightRig rig="threePt" dir="t"/>
          </a:scene3d>
          <a:sp3d>
            <a:bevelT/>
          </a:sp3d>
        </p:spPr>
      </p:pic>
      <p:sp>
        <p:nvSpPr>
          <p:cNvPr id="28" name="CasellaDiTesto 27"/>
          <p:cNvSpPr txBox="1"/>
          <p:nvPr/>
        </p:nvSpPr>
        <p:spPr>
          <a:xfrm>
            <a:off x="8197181" y="66217"/>
            <a:ext cx="4693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1400" dirty="0">
                <a:latin typeface="Candara" panose="020E0502030303020204" pitchFamily="34" charset="0"/>
              </a:rPr>
              <a:t>S. </a:t>
            </a:r>
            <a:r>
              <a:rPr lang="it-CH" sz="1400" dirty="0" err="1">
                <a:latin typeface="Candara" panose="020E0502030303020204" pitchFamily="34" charset="0"/>
              </a:rPr>
              <a:t>Schütz</a:t>
            </a:r>
            <a:r>
              <a:rPr lang="it-CH" sz="1400" dirty="0">
                <a:latin typeface="Candara" panose="020E0502030303020204" pitchFamily="34" charset="0"/>
              </a:rPr>
              <a:t> RMP International  School Arch.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6902995" y="4599516"/>
            <a:ext cx="1811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>
                <a:solidFill>
                  <a:schemeClr val="bg2">
                    <a:lumMod val="50000"/>
                  </a:schemeClr>
                </a:solidFill>
                <a:latin typeface="Comic Sans MS" panose="030F0702030302020204" pitchFamily="66" charset="0"/>
              </a:rPr>
              <a:t>Serotonine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234175" y="4718814"/>
            <a:ext cx="1811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Catecolamins</a:t>
            </a:r>
            <a:endParaRPr lang="it-CH" sz="2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Fumetto 1 10"/>
          <p:cNvSpPr/>
          <p:nvPr/>
        </p:nvSpPr>
        <p:spPr>
          <a:xfrm rot="5400000">
            <a:off x="9827344" y="1312377"/>
            <a:ext cx="1400192" cy="2128816"/>
          </a:xfrm>
          <a:prstGeom prst="wedgeRectCallout">
            <a:avLst>
              <a:gd name="adj1" fmla="val -34629"/>
              <a:gd name="adj2" fmla="val 10603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3" name="CasellaDiTesto 32"/>
          <p:cNvSpPr txBox="1"/>
          <p:nvPr/>
        </p:nvSpPr>
        <p:spPr>
          <a:xfrm>
            <a:off x="9442986" y="1868952"/>
            <a:ext cx="2296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dirty="0" err="1">
                <a:latin typeface="Comic Sans MS" panose="030F0702030302020204" pitchFamily="66" charset="0"/>
              </a:rPr>
              <a:t>decarboxylation</a:t>
            </a:r>
            <a:r>
              <a:rPr lang="it-CH" sz="2000" dirty="0">
                <a:latin typeface="Comic Sans MS" panose="030F0702030302020204" pitchFamily="66" charset="0"/>
              </a:rPr>
              <a:t>      </a:t>
            </a:r>
          </a:p>
          <a:p>
            <a:r>
              <a:rPr lang="it-CH" sz="2000" dirty="0">
                <a:latin typeface="Comic Sans MS" panose="030F0702030302020204" pitchFamily="66" charset="0"/>
              </a:rPr>
              <a:t>   of </a:t>
            </a:r>
            <a:r>
              <a:rPr lang="it-CH" sz="2000" dirty="0" err="1">
                <a:latin typeface="Comic Sans MS" panose="030F0702030302020204" pitchFamily="66" charset="0"/>
              </a:rPr>
              <a:t>essential</a:t>
            </a:r>
            <a:r>
              <a:rPr lang="it-CH" sz="2000" dirty="0">
                <a:latin typeface="Comic Sans MS" panose="030F0702030302020204" pitchFamily="66" charset="0"/>
              </a:rPr>
              <a:t>    </a:t>
            </a:r>
          </a:p>
          <a:p>
            <a:r>
              <a:rPr lang="it-CH" sz="2000" dirty="0">
                <a:latin typeface="Comic Sans MS" panose="030F0702030302020204" pitchFamily="66" charset="0"/>
              </a:rPr>
              <a:t>    </a:t>
            </a:r>
            <a:r>
              <a:rPr lang="it-CH" sz="2000" dirty="0" err="1">
                <a:latin typeface="Comic Sans MS" panose="030F0702030302020204" pitchFamily="66" charset="0"/>
              </a:rPr>
              <a:t>aminoacids</a:t>
            </a:r>
            <a:endParaRPr lang="it-CH" sz="2000" dirty="0">
              <a:latin typeface="Comic Sans MS" panose="030F0702030302020204" pitchFamily="66" charset="0"/>
            </a:endParaRPr>
          </a:p>
        </p:txBody>
      </p:sp>
      <p:sp>
        <p:nvSpPr>
          <p:cNvPr id="30" name="Rettangolo arrotondato 29"/>
          <p:cNvSpPr/>
          <p:nvPr/>
        </p:nvSpPr>
        <p:spPr>
          <a:xfrm>
            <a:off x="39395" y="369661"/>
            <a:ext cx="3255747" cy="586303"/>
          </a:xfrm>
          <a:prstGeom prst="roundRect">
            <a:avLst/>
          </a:prstGeom>
          <a:noFill/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2" name="CasellaDiTesto 31"/>
          <p:cNvSpPr txBox="1"/>
          <p:nvPr/>
        </p:nvSpPr>
        <p:spPr>
          <a:xfrm>
            <a:off x="2693766" y="3534684"/>
            <a:ext cx="1227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dirty="0" err="1">
                <a:latin typeface="Comic Sans MS" panose="030F0702030302020204" pitchFamily="66" charset="0"/>
              </a:rPr>
              <a:t>Tyrosine</a:t>
            </a:r>
            <a:endParaRPr lang="it-CH" sz="2000" dirty="0">
              <a:latin typeface="Comic Sans MS" panose="030F0702030302020204" pitchFamily="66" charset="0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1501443" y="4633365"/>
            <a:ext cx="18112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Catecolamins</a:t>
            </a:r>
            <a:endParaRPr lang="it-CH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Freccia a destra 34"/>
          <p:cNvSpPr/>
          <p:nvPr/>
        </p:nvSpPr>
        <p:spPr>
          <a:xfrm rot="5400000">
            <a:off x="1065120" y="4385110"/>
            <a:ext cx="634018" cy="313127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904634" y="3777149"/>
            <a:ext cx="1164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Cortisol</a:t>
            </a:r>
            <a:endParaRPr lang="it-CH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Freccia angolare in su 3"/>
          <p:cNvSpPr/>
          <p:nvPr/>
        </p:nvSpPr>
        <p:spPr>
          <a:xfrm rot="16200000" flipV="1">
            <a:off x="1534985" y="1973449"/>
            <a:ext cx="1417270" cy="1943227"/>
          </a:xfrm>
          <a:prstGeom prst="bentUpArrow">
            <a:avLst>
              <a:gd name="adj1" fmla="val 18209"/>
              <a:gd name="adj2" fmla="val 26315"/>
              <a:gd name="adj3" fmla="val 250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29131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4"/>
          <p:cNvSpPr>
            <a:spLocks noGrp="1"/>
          </p:cNvSpPr>
          <p:nvPr>
            <p:ph type="title"/>
          </p:nvPr>
        </p:nvSpPr>
        <p:spPr>
          <a:xfrm>
            <a:off x="181888" y="269282"/>
            <a:ext cx="8496300" cy="972000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ndara" panose="020E0502030303020204" pitchFamily="34" charset="0"/>
              </a:rPr>
              <a:t>Health effects of muscle activation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56" y="1293282"/>
            <a:ext cx="3175000" cy="49403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1" name="TextBox 10"/>
          <p:cNvSpPr txBox="1"/>
          <p:nvPr/>
        </p:nvSpPr>
        <p:spPr>
          <a:xfrm>
            <a:off x="7732862" y="4404574"/>
            <a:ext cx="2810935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 reduced cardiovascular             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 risk factors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2864" y="1277594"/>
            <a:ext cx="281093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improved mood and cognitive function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192027" y="1705510"/>
            <a:ext cx="1513591" cy="30067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3" idx="1"/>
          </p:cNvCxnSpPr>
          <p:nvPr/>
        </p:nvCxnSpPr>
        <p:spPr>
          <a:xfrm flipH="1" flipV="1">
            <a:off x="6341534" y="3268136"/>
            <a:ext cx="1391328" cy="1457963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732863" y="2694765"/>
            <a:ext cx="281093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enhanced oxygen uptake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341533" y="2871529"/>
            <a:ext cx="1391330" cy="161791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656808" y="3809898"/>
            <a:ext cx="363452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     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improved muscle strength</a:t>
            </a:r>
          </a:p>
        </p:txBody>
      </p:sp>
      <p:cxnSp>
        <p:nvCxnSpPr>
          <p:cNvPr id="23" name="Straight Arrow Connector 22"/>
          <p:cNvCxnSpPr>
            <a:stCxn id="41" idx="3"/>
          </p:cNvCxnSpPr>
          <p:nvPr/>
        </p:nvCxnSpPr>
        <p:spPr>
          <a:xfrm>
            <a:off x="5303801" y="3981584"/>
            <a:ext cx="824283" cy="22594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59468" y="4234313"/>
            <a:ext cx="364978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improved endurance performance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309257" y="4172309"/>
            <a:ext cx="787399" cy="19375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732862" y="3650170"/>
            <a:ext cx="281093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reduced cancer incidence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6417733" y="3650170"/>
            <a:ext cx="1302656" cy="16927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26851" y="5331663"/>
            <a:ext cx="2816945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reduced bone loss during aging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7189368" y="5056455"/>
            <a:ext cx="557363" cy="41939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32863" y="3098856"/>
            <a:ext cx="281093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weight loss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6636685" y="3280256"/>
            <a:ext cx="1096179" cy="15715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661023" y="5293619"/>
            <a:ext cx="330517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   improved insulin sensitivity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4876029" y="4955877"/>
            <a:ext cx="989012" cy="108402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656809" y="5720100"/>
            <a:ext cx="328294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local muscle adaptations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20389" y="1990830"/>
            <a:ext cx="2866562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increased energy expenditure</a:t>
            </a:r>
          </a:p>
        </p:txBody>
      </p:sp>
      <p:cxnSp>
        <p:nvCxnSpPr>
          <p:cNvPr id="34" name="Straight Arrow Connector 33"/>
          <p:cNvCxnSpPr>
            <a:stCxn id="31" idx="1"/>
          </p:cNvCxnSpPr>
          <p:nvPr/>
        </p:nvCxnSpPr>
        <p:spPr>
          <a:xfrm flipH="1">
            <a:off x="6537089" y="2313996"/>
            <a:ext cx="1183300" cy="270539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578435" y="6083270"/>
            <a:ext cx="326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SYSTEMIC ADAPTATIONS</a:t>
            </a:r>
          </a:p>
        </p:txBody>
      </p:sp>
      <p:sp>
        <p:nvSpPr>
          <p:cNvPr id="44" name="TextBox 39"/>
          <p:cNvSpPr txBox="1"/>
          <p:nvPr/>
        </p:nvSpPr>
        <p:spPr>
          <a:xfrm>
            <a:off x="1747839" y="6226392"/>
            <a:ext cx="3263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Candara" panose="020E0502030303020204" pitchFamily="34" charset="0"/>
              </a:rPr>
              <a:t>MUSCLE ADAPTATIONS</a:t>
            </a:r>
          </a:p>
        </p:txBody>
      </p:sp>
      <p:sp>
        <p:nvSpPr>
          <p:cNvPr id="27" name="TextBox 21"/>
          <p:cNvSpPr txBox="1"/>
          <p:nvPr/>
        </p:nvSpPr>
        <p:spPr>
          <a:xfrm>
            <a:off x="1517122" y="1973924"/>
            <a:ext cx="351366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       MYOKINES / IRISIN/ IL6</a:t>
            </a:r>
          </a:p>
        </p:txBody>
      </p:sp>
      <p:cxnSp>
        <p:nvCxnSpPr>
          <p:cNvPr id="28" name="Straight Arrow Connector 12"/>
          <p:cNvCxnSpPr/>
          <p:nvPr/>
        </p:nvCxnSpPr>
        <p:spPr>
          <a:xfrm flipH="1" flipV="1">
            <a:off x="5156906" y="2259108"/>
            <a:ext cx="488963" cy="55483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8335627" y="6550223"/>
            <a:ext cx="441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1400" dirty="0">
                <a:latin typeface="Candara" panose="020E0502030303020204" pitchFamily="34" charset="0"/>
              </a:rPr>
              <a:t>S. </a:t>
            </a:r>
            <a:r>
              <a:rPr lang="it-CH" sz="1400" dirty="0" err="1">
                <a:latin typeface="Candara" panose="020E0502030303020204" pitchFamily="34" charset="0"/>
              </a:rPr>
              <a:t>Schütz</a:t>
            </a:r>
            <a:r>
              <a:rPr lang="it-CH" sz="1400" dirty="0">
                <a:latin typeface="Candara" panose="020E0502030303020204" pitchFamily="34" charset="0"/>
              </a:rPr>
              <a:t> RMP International  School Arch.</a:t>
            </a:r>
          </a:p>
        </p:txBody>
      </p:sp>
      <p:sp>
        <p:nvSpPr>
          <p:cNvPr id="2" name="Rettangolo arrotondato 1"/>
          <p:cNvSpPr/>
          <p:nvPr/>
        </p:nvSpPr>
        <p:spPr>
          <a:xfrm>
            <a:off x="1517122" y="1945403"/>
            <a:ext cx="3473978" cy="397853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1" name="Rettangolo arrotondato 40"/>
          <p:cNvSpPr/>
          <p:nvPr/>
        </p:nvSpPr>
        <p:spPr>
          <a:xfrm>
            <a:off x="1659467" y="3807028"/>
            <a:ext cx="3644334" cy="349111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5" name="Rettangolo arrotondato 44"/>
          <p:cNvSpPr/>
          <p:nvPr/>
        </p:nvSpPr>
        <p:spPr>
          <a:xfrm>
            <a:off x="1659468" y="4236160"/>
            <a:ext cx="3649789" cy="375983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6" name="Rettangolo arrotondato 45"/>
          <p:cNvSpPr/>
          <p:nvPr/>
        </p:nvSpPr>
        <p:spPr>
          <a:xfrm>
            <a:off x="1656808" y="5266489"/>
            <a:ext cx="3282950" cy="397853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7" name="Rettangolo arrotondato 46"/>
          <p:cNvSpPr/>
          <p:nvPr/>
        </p:nvSpPr>
        <p:spPr>
          <a:xfrm>
            <a:off x="1674380" y="5727371"/>
            <a:ext cx="3265377" cy="397853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8" name="Rettangolo arrotondato 47"/>
          <p:cNvSpPr/>
          <p:nvPr/>
        </p:nvSpPr>
        <p:spPr>
          <a:xfrm>
            <a:off x="7732862" y="1271601"/>
            <a:ext cx="2810935" cy="656353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9" name="Rettangolo arrotondato 48"/>
          <p:cNvSpPr/>
          <p:nvPr/>
        </p:nvSpPr>
        <p:spPr>
          <a:xfrm>
            <a:off x="7710798" y="2008465"/>
            <a:ext cx="2823408" cy="622469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0" name="Rettangolo arrotondato 49"/>
          <p:cNvSpPr/>
          <p:nvPr/>
        </p:nvSpPr>
        <p:spPr>
          <a:xfrm>
            <a:off x="7720389" y="2715812"/>
            <a:ext cx="2823408" cy="348286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51" name="Rettangolo arrotondato 50"/>
          <p:cNvSpPr/>
          <p:nvPr/>
        </p:nvSpPr>
        <p:spPr>
          <a:xfrm>
            <a:off x="7732862" y="3126222"/>
            <a:ext cx="2810935" cy="376571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2" name="Rettangolo arrotondato 51"/>
          <p:cNvSpPr/>
          <p:nvPr/>
        </p:nvSpPr>
        <p:spPr>
          <a:xfrm>
            <a:off x="7720389" y="3630455"/>
            <a:ext cx="2823408" cy="397853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3" name="Rettangolo arrotondato 52"/>
          <p:cNvSpPr/>
          <p:nvPr/>
        </p:nvSpPr>
        <p:spPr>
          <a:xfrm>
            <a:off x="7732862" y="4404575"/>
            <a:ext cx="2810935" cy="643048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4" name="Rettangolo arrotondato 53"/>
          <p:cNvSpPr/>
          <p:nvPr/>
        </p:nvSpPr>
        <p:spPr>
          <a:xfrm>
            <a:off x="7720389" y="5330691"/>
            <a:ext cx="2823408" cy="654828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cxnSp>
        <p:nvCxnSpPr>
          <p:cNvPr id="55" name="Straight Arrow Connector 38"/>
          <p:cNvCxnSpPr/>
          <p:nvPr/>
        </p:nvCxnSpPr>
        <p:spPr>
          <a:xfrm flipV="1">
            <a:off x="4939757" y="4669697"/>
            <a:ext cx="665841" cy="59679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tangolo arrotondato 55"/>
          <p:cNvSpPr/>
          <p:nvPr/>
        </p:nvSpPr>
        <p:spPr>
          <a:xfrm>
            <a:off x="0" y="369660"/>
            <a:ext cx="7439891" cy="710029"/>
          </a:xfrm>
          <a:prstGeom prst="roundRect">
            <a:avLst/>
          </a:prstGeom>
          <a:noFill/>
          <a:ln w="2857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1484102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nettore 1"/>
          <p:cNvSpPr/>
          <p:nvPr/>
        </p:nvSpPr>
        <p:spPr>
          <a:xfrm>
            <a:off x="2779776" y="2523744"/>
            <a:ext cx="1828800" cy="1877568"/>
          </a:xfrm>
          <a:prstGeom prst="flowChartConnecto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" name="CasellaDiTesto 2"/>
          <p:cNvSpPr txBox="1"/>
          <p:nvPr/>
        </p:nvSpPr>
        <p:spPr>
          <a:xfrm>
            <a:off x="2647923" y="3004437"/>
            <a:ext cx="2011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ADIPOSE</a:t>
            </a:r>
          </a:p>
          <a:p>
            <a:pPr algn="ctr"/>
            <a:r>
              <a:rPr lang="it-CH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TISSUE</a:t>
            </a:r>
          </a:p>
        </p:txBody>
      </p:sp>
      <p:sp>
        <p:nvSpPr>
          <p:cNvPr id="4" name="Connettore 3"/>
          <p:cNvSpPr/>
          <p:nvPr/>
        </p:nvSpPr>
        <p:spPr>
          <a:xfrm>
            <a:off x="2399470" y="1166830"/>
            <a:ext cx="1243584" cy="1225296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Connettore 4"/>
          <p:cNvSpPr/>
          <p:nvPr/>
        </p:nvSpPr>
        <p:spPr>
          <a:xfrm>
            <a:off x="1313391" y="2589276"/>
            <a:ext cx="1243584" cy="1225296"/>
          </a:xfrm>
          <a:prstGeom prst="flowChartConnector">
            <a:avLst/>
          </a:prstGeom>
          <a:solidFill>
            <a:srgbClr val="FAAB9E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6" name="Connettore 5"/>
          <p:cNvSpPr/>
          <p:nvPr/>
        </p:nvSpPr>
        <p:spPr>
          <a:xfrm>
            <a:off x="2353056" y="4453128"/>
            <a:ext cx="1243584" cy="1225296"/>
          </a:xfrm>
          <a:prstGeom prst="flowChartConnector">
            <a:avLst/>
          </a:prstGeom>
          <a:solidFill>
            <a:srgbClr val="AEA5F3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7" name="Connettore 6"/>
          <p:cNvSpPr/>
          <p:nvPr/>
        </p:nvSpPr>
        <p:spPr>
          <a:xfrm>
            <a:off x="4187952" y="1246632"/>
            <a:ext cx="1243584" cy="1225296"/>
          </a:xfrm>
          <a:prstGeom prst="flowChartConnector">
            <a:avLst/>
          </a:prstGeom>
          <a:solidFill>
            <a:srgbClr val="A5F3F3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8" name="Connettore 7"/>
          <p:cNvSpPr/>
          <p:nvPr/>
        </p:nvSpPr>
        <p:spPr>
          <a:xfrm>
            <a:off x="1258070" y="-19045"/>
            <a:ext cx="1243584" cy="1225296"/>
          </a:xfrm>
          <a:prstGeom prst="flowChart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9" name="Connettore 8"/>
          <p:cNvSpPr/>
          <p:nvPr/>
        </p:nvSpPr>
        <p:spPr>
          <a:xfrm rot="5400000">
            <a:off x="39030" y="1534715"/>
            <a:ext cx="1243584" cy="1225296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0" name="Connettore 9"/>
          <p:cNvSpPr/>
          <p:nvPr/>
        </p:nvSpPr>
        <p:spPr>
          <a:xfrm rot="5400000">
            <a:off x="723776" y="5467893"/>
            <a:ext cx="1243584" cy="1225296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200">
            <a:off x="6330429" y="2374852"/>
            <a:ext cx="507446" cy="154136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342" y="3993351"/>
            <a:ext cx="1190347" cy="10942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55" y="4585889"/>
            <a:ext cx="1957175" cy="95396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7064" b="3553"/>
          <a:stretch/>
        </p:blipFill>
        <p:spPr>
          <a:xfrm rot="3310014">
            <a:off x="10495740" y="349457"/>
            <a:ext cx="557193" cy="19816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5" y="147374"/>
            <a:ext cx="952376" cy="143637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923" y="2392126"/>
            <a:ext cx="1495158" cy="91168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4" name="Stella a 8 punte 23"/>
          <p:cNvSpPr/>
          <p:nvPr/>
        </p:nvSpPr>
        <p:spPr>
          <a:xfrm>
            <a:off x="6827467" y="1496062"/>
            <a:ext cx="3456456" cy="3008891"/>
          </a:xfrm>
          <a:prstGeom prst="star8">
            <a:avLst/>
          </a:prstGeom>
          <a:solidFill>
            <a:srgbClr val="E53E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511" y="4208328"/>
            <a:ext cx="1113707" cy="96869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379" y="856841"/>
            <a:ext cx="1187260" cy="118726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7" name="CasellaDiTesto 26"/>
          <p:cNvSpPr txBox="1"/>
          <p:nvPr/>
        </p:nvSpPr>
        <p:spPr>
          <a:xfrm flipH="1">
            <a:off x="7762056" y="2714415"/>
            <a:ext cx="2309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LEPTIN</a:t>
            </a:r>
          </a:p>
        </p:txBody>
      </p:sp>
      <p:sp>
        <p:nvSpPr>
          <p:cNvPr id="28" name="Ovale 27"/>
          <p:cNvSpPr/>
          <p:nvPr/>
        </p:nvSpPr>
        <p:spPr>
          <a:xfrm rot="2023045">
            <a:off x="2099862" y="1308148"/>
            <a:ext cx="3149842" cy="4040875"/>
          </a:xfrm>
          <a:prstGeom prst="ellips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9" name="Ovale 28"/>
          <p:cNvSpPr/>
          <p:nvPr/>
        </p:nvSpPr>
        <p:spPr>
          <a:xfrm rot="2023045">
            <a:off x="416718" y="-191861"/>
            <a:ext cx="5213468" cy="6666782"/>
          </a:xfrm>
          <a:prstGeom prst="ellips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0" name="CasellaDiTesto 29"/>
          <p:cNvSpPr txBox="1"/>
          <p:nvPr/>
        </p:nvSpPr>
        <p:spPr>
          <a:xfrm>
            <a:off x="2540175" y="1340905"/>
            <a:ext cx="851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α</a:t>
            </a:r>
            <a:r>
              <a:rPr lang="it-CH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TNF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153381" y="1721384"/>
            <a:ext cx="140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ESTROGEN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1390661" y="3059514"/>
            <a:ext cx="129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VISFATIN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803426" y="5963148"/>
            <a:ext cx="129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APELIN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2495210" y="4718613"/>
            <a:ext cx="129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RESISTIN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1127303" y="441372"/>
            <a:ext cx="1661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ADIPONECTIN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-47621" y="1953884"/>
            <a:ext cx="144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INTERLEUKIN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10328317" y="280784"/>
            <a:ext cx="1162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BLOOD PRESSURE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7928467" y="41667"/>
            <a:ext cx="1401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HEART RATE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6012845" y="3719539"/>
            <a:ext cx="1401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BONE MASS REG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10483737" y="1677769"/>
            <a:ext cx="14017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GLUCOSE DEP INSULIN SECRETION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10010342" y="3347177"/>
            <a:ext cx="1401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HORMON SYNTHESIS REG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6210972" y="411067"/>
            <a:ext cx="1401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IMMUNE ACTIVATION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7928467" y="5620794"/>
            <a:ext cx="1615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MENSTRUATION REG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6393811" y="5186492"/>
            <a:ext cx="14017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CONTROL</a:t>
            </a:r>
          </a:p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APPETITE</a:t>
            </a:r>
          </a:p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ENERGY</a:t>
            </a:r>
          </a:p>
          <a:p>
            <a:r>
              <a:rPr lang="it-CH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METABOLISM</a:t>
            </a:r>
          </a:p>
        </p:txBody>
      </p:sp>
      <p:cxnSp>
        <p:nvCxnSpPr>
          <p:cNvPr id="46" name="Connettore 2 45"/>
          <p:cNvCxnSpPr/>
          <p:nvPr/>
        </p:nvCxnSpPr>
        <p:spPr>
          <a:xfrm flipV="1">
            <a:off x="7928832" y="124584"/>
            <a:ext cx="0" cy="17272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/>
          <p:nvPr/>
        </p:nvCxnSpPr>
        <p:spPr>
          <a:xfrm flipV="1">
            <a:off x="10328317" y="334088"/>
            <a:ext cx="0" cy="172720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>
            <a:off x="10483737" y="1766063"/>
            <a:ext cx="0" cy="187821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ttangolo 60"/>
          <p:cNvSpPr/>
          <p:nvPr/>
        </p:nvSpPr>
        <p:spPr>
          <a:xfrm>
            <a:off x="2670627" y="612075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CH" sz="2000" b="1" dirty="0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The </a:t>
            </a:r>
            <a:r>
              <a:rPr lang="it-CH" sz="2000" b="1" dirty="0" err="1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rule</a:t>
            </a:r>
            <a:r>
              <a:rPr lang="it-CH" sz="2000" b="1" dirty="0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 of adipose </a:t>
            </a:r>
            <a:r>
              <a:rPr lang="it-CH" sz="2000" b="1" dirty="0" err="1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tissue</a:t>
            </a:r>
            <a:r>
              <a:rPr lang="it-CH" sz="2000" b="1" dirty="0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 in </a:t>
            </a:r>
            <a:r>
              <a:rPr lang="it-CH" sz="2000" b="1" dirty="0" err="1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regulation</a:t>
            </a:r>
            <a:r>
              <a:rPr lang="it-CH" sz="2000" b="1" dirty="0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 of</a:t>
            </a:r>
          </a:p>
          <a:p>
            <a:pPr algn="ctr"/>
            <a:r>
              <a:rPr lang="it-CH" sz="2000" b="1" dirty="0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Hypotalamic-Metabolic</a:t>
            </a:r>
            <a:r>
              <a:rPr lang="it-CH" sz="2000" b="1" dirty="0">
                <a:ln w="0"/>
                <a:solidFill>
                  <a:srgbClr val="7030A0"/>
                </a:solidFill>
                <a:latin typeface="Candara" panose="020E0502030303020204" pitchFamily="34" charset="0"/>
              </a:rPr>
              <a:t> System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8275567" y="6521965"/>
            <a:ext cx="441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1400" dirty="0">
                <a:latin typeface="Candara" panose="020E0502030303020204" pitchFamily="34" charset="0"/>
              </a:rPr>
              <a:t>S. </a:t>
            </a:r>
            <a:r>
              <a:rPr lang="it-CH" sz="1400" dirty="0" err="1">
                <a:latin typeface="Candara" panose="020E0502030303020204" pitchFamily="34" charset="0"/>
              </a:rPr>
              <a:t>Schütz</a:t>
            </a:r>
            <a:r>
              <a:rPr lang="it-CH" sz="1400" dirty="0">
                <a:latin typeface="Candara" panose="020E0502030303020204" pitchFamily="34" charset="0"/>
              </a:rPr>
              <a:t> RMP International  School Arch.</a:t>
            </a:r>
          </a:p>
        </p:txBody>
      </p:sp>
      <p:sp>
        <p:nvSpPr>
          <p:cNvPr id="45" name="Connettore 44"/>
          <p:cNvSpPr/>
          <p:nvPr/>
        </p:nvSpPr>
        <p:spPr>
          <a:xfrm>
            <a:off x="4749868" y="2944780"/>
            <a:ext cx="1243584" cy="1225296"/>
          </a:xfrm>
          <a:prstGeom prst="flowChartConnector">
            <a:avLst/>
          </a:prstGeom>
          <a:solidFill>
            <a:srgbClr val="E53EF2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7" name="CasellaDiTesto 46"/>
          <p:cNvSpPr txBox="1"/>
          <p:nvPr/>
        </p:nvSpPr>
        <p:spPr>
          <a:xfrm flipH="1">
            <a:off x="4754641" y="3275078"/>
            <a:ext cx="2309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ndara" panose="020E0502030303020204" pitchFamily="34" charset="0"/>
              </a:rPr>
              <a:t>LEPTIN</a:t>
            </a:r>
          </a:p>
        </p:txBody>
      </p:sp>
    </p:spTree>
    <p:extLst>
      <p:ext uri="{BB962C8B-B14F-4D97-AF65-F5344CB8AC3E}">
        <p14:creationId xmlns:p14="http://schemas.microsoft.com/office/powerpoint/2010/main" val="2947580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CH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589" y="-132335"/>
            <a:ext cx="12383589" cy="699033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957104" y="-57665"/>
            <a:ext cx="9729680" cy="563231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endParaRPr lang="it-CH" sz="40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There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is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only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one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solution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:..</a:t>
            </a:r>
          </a:p>
          <a:p>
            <a:pPr algn="ctr"/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MPR</a:t>
            </a:r>
          </a:p>
          <a:p>
            <a:pPr algn="ctr"/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Deprogramming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stomatognatic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system</a:t>
            </a:r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Correct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Nutrition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Detoxification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/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Drainage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Gut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riequilibration</a:t>
            </a:r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Movement</a:t>
            </a:r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57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13" y="0"/>
            <a:ext cx="243712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00" y="0"/>
            <a:ext cx="242928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Connettore diritto 2"/>
          <p:cNvCxnSpPr/>
          <p:nvPr/>
        </p:nvCxnSpPr>
        <p:spPr>
          <a:xfrm>
            <a:off x="2305514" y="1574381"/>
            <a:ext cx="2230613" cy="1370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/>
          <p:cNvCxnSpPr/>
          <p:nvPr/>
        </p:nvCxnSpPr>
        <p:spPr>
          <a:xfrm>
            <a:off x="2215671" y="3161621"/>
            <a:ext cx="2276480" cy="19459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/>
          <p:cNvCxnSpPr/>
          <p:nvPr/>
        </p:nvCxnSpPr>
        <p:spPr>
          <a:xfrm flipV="1">
            <a:off x="2289081" y="1015884"/>
            <a:ext cx="2263477" cy="5203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29"/>
          <p:cNvCxnSpPr/>
          <p:nvPr/>
        </p:nvCxnSpPr>
        <p:spPr>
          <a:xfrm flipV="1">
            <a:off x="8378098" y="1628776"/>
            <a:ext cx="2147888" cy="9525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diritto 34"/>
          <p:cNvCxnSpPr/>
          <p:nvPr/>
        </p:nvCxnSpPr>
        <p:spPr>
          <a:xfrm>
            <a:off x="8344760" y="3697318"/>
            <a:ext cx="2181226" cy="3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ccia a destra 1"/>
          <p:cNvSpPr/>
          <p:nvPr/>
        </p:nvSpPr>
        <p:spPr>
          <a:xfrm>
            <a:off x="8974750" y="3308398"/>
            <a:ext cx="954584" cy="24120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2747061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889" y="-45334"/>
            <a:ext cx="211131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682" y="0"/>
            <a:ext cx="217901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Connettore diritto 4"/>
          <p:cNvCxnSpPr/>
          <p:nvPr/>
        </p:nvCxnSpPr>
        <p:spPr>
          <a:xfrm>
            <a:off x="2183130" y="14859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/>
          <p:cNvCxnSpPr/>
          <p:nvPr/>
        </p:nvCxnSpPr>
        <p:spPr>
          <a:xfrm flipH="1">
            <a:off x="2317408" y="-45334"/>
            <a:ext cx="27272" cy="672846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/>
          <p:cNvCxnSpPr/>
          <p:nvPr/>
        </p:nvCxnSpPr>
        <p:spPr>
          <a:xfrm flipH="1">
            <a:off x="8648700" y="11816"/>
            <a:ext cx="90488" cy="67437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62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" y="648180"/>
            <a:ext cx="11643360" cy="5456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Connettore diritto 3"/>
          <p:cNvCxnSpPr/>
          <p:nvPr/>
        </p:nvCxnSpPr>
        <p:spPr>
          <a:xfrm>
            <a:off x="453390" y="4632960"/>
            <a:ext cx="1140714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537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869" y="209858"/>
            <a:ext cx="7178040" cy="6321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Connettore diritto 3"/>
          <p:cNvCxnSpPr/>
          <p:nvPr/>
        </p:nvCxnSpPr>
        <p:spPr>
          <a:xfrm flipH="1">
            <a:off x="4543425" y="3370634"/>
            <a:ext cx="691515" cy="192526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/>
          <p:cNvCxnSpPr/>
          <p:nvPr/>
        </p:nvCxnSpPr>
        <p:spPr>
          <a:xfrm>
            <a:off x="7391400" y="3581400"/>
            <a:ext cx="60960" cy="1905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845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584" y="-581406"/>
            <a:ext cx="8561832" cy="6382512"/>
          </a:xfrm>
          <a:prstGeom prst="rect">
            <a:avLst/>
          </a:prstGeom>
          <a:ln>
            <a:solidFill>
              <a:srgbClr val="C00000"/>
            </a:solidFill>
          </a:ln>
          <a:effectLst>
            <a:softEdge rad="112500"/>
          </a:effectLst>
        </p:spPr>
      </p:pic>
      <p:cxnSp>
        <p:nvCxnSpPr>
          <p:cNvPr id="4" name="Connettore diritto 3"/>
          <p:cNvCxnSpPr/>
          <p:nvPr/>
        </p:nvCxnSpPr>
        <p:spPr>
          <a:xfrm flipV="1">
            <a:off x="3895725" y="3352800"/>
            <a:ext cx="466725" cy="160972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845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60" y="888492"/>
            <a:ext cx="6126480" cy="5081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Connettore diritto 3"/>
          <p:cNvCxnSpPr/>
          <p:nvPr/>
        </p:nvCxnSpPr>
        <p:spPr>
          <a:xfrm>
            <a:off x="6153150" y="44958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/>
          <p:cNvCxnSpPr/>
          <p:nvPr/>
        </p:nvCxnSpPr>
        <p:spPr>
          <a:xfrm flipH="1">
            <a:off x="6219825" y="3248025"/>
            <a:ext cx="228601" cy="18383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898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765" y="115435"/>
            <a:ext cx="8180832" cy="6470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Connettore diritto 3"/>
          <p:cNvCxnSpPr/>
          <p:nvPr/>
        </p:nvCxnSpPr>
        <p:spPr>
          <a:xfrm>
            <a:off x="5229726" y="4411579"/>
            <a:ext cx="201028" cy="119664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8618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25" y="405193"/>
            <a:ext cx="8113776" cy="5961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Connettore diritto 3"/>
          <p:cNvCxnSpPr/>
          <p:nvPr/>
        </p:nvCxnSpPr>
        <p:spPr>
          <a:xfrm flipH="1">
            <a:off x="6096001" y="4429125"/>
            <a:ext cx="352424" cy="10001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535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79" y="204547"/>
            <a:ext cx="9266156" cy="6448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Connettore diritto 3"/>
          <p:cNvCxnSpPr/>
          <p:nvPr/>
        </p:nvCxnSpPr>
        <p:spPr>
          <a:xfrm>
            <a:off x="5622932" y="1780727"/>
            <a:ext cx="19050" cy="284842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879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49" y="643508"/>
            <a:ext cx="10658585" cy="5306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vale 2"/>
          <p:cNvSpPr/>
          <p:nvPr/>
        </p:nvSpPr>
        <p:spPr>
          <a:xfrm>
            <a:off x="1210614" y="2582213"/>
            <a:ext cx="1622738" cy="14295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503526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26" y="637120"/>
            <a:ext cx="5305425" cy="6019617"/>
          </a:xfrm>
          <a:prstGeom prst="rect">
            <a:avLst/>
          </a:prstGeom>
        </p:spPr>
      </p:pic>
      <p:sp>
        <p:nvSpPr>
          <p:cNvPr id="4" name="Rettangolo arrotondato 3"/>
          <p:cNvSpPr/>
          <p:nvPr/>
        </p:nvSpPr>
        <p:spPr>
          <a:xfrm>
            <a:off x="3333226" y="124874"/>
            <a:ext cx="5305425" cy="4762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CasellaDiTesto 4"/>
          <p:cNvSpPr txBox="1"/>
          <p:nvPr/>
        </p:nvSpPr>
        <p:spPr>
          <a:xfrm>
            <a:off x="3268264" y="162944"/>
            <a:ext cx="5467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Posturometric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evaluation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before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scar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treatment</a:t>
            </a:r>
          </a:p>
        </p:txBody>
      </p:sp>
      <p:sp>
        <p:nvSpPr>
          <p:cNvPr id="6" name="Fumetto 3 5"/>
          <p:cNvSpPr/>
          <p:nvPr/>
        </p:nvSpPr>
        <p:spPr>
          <a:xfrm rot="16200000">
            <a:off x="4684266" y="2807580"/>
            <a:ext cx="632258" cy="1133013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7" name="CasellaDiTesto 6"/>
          <p:cNvSpPr txBox="1"/>
          <p:nvPr/>
        </p:nvSpPr>
        <p:spPr>
          <a:xfrm>
            <a:off x="4433887" y="3204809"/>
            <a:ext cx="1243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barycenter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8" name="Fumetto 3 7"/>
          <p:cNvSpPr/>
          <p:nvPr/>
        </p:nvSpPr>
        <p:spPr>
          <a:xfrm rot="4931752">
            <a:off x="8302494" y="3106620"/>
            <a:ext cx="850118" cy="1295577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9" name="CasellaDiTesto 8"/>
          <p:cNvSpPr txBox="1"/>
          <p:nvPr/>
        </p:nvSpPr>
        <p:spPr>
          <a:xfrm>
            <a:off x="8147884" y="3431686"/>
            <a:ext cx="1323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torsion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fluctuations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Fumetto 3 9"/>
          <p:cNvSpPr/>
          <p:nvPr/>
        </p:nvSpPr>
        <p:spPr>
          <a:xfrm rot="21276902">
            <a:off x="5567320" y="5340353"/>
            <a:ext cx="1177629" cy="580210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1" name="CasellaDiTesto 10"/>
          <p:cNvSpPr txBox="1"/>
          <p:nvPr/>
        </p:nvSpPr>
        <p:spPr>
          <a:xfrm>
            <a:off x="5677512" y="5416178"/>
            <a:ext cx="1115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overload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5065122" y="1015131"/>
            <a:ext cx="1704454" cy="3729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3" name="CasellaDiTesto 12"/>
          <p:cNvSpPr txBox="1"/>
          <p:nvPr/>
        </p:nvSpPr>
        <p:spPr>
          <a:xfrm>
            <a:off x="5000394" y="1049555"/>
            <a:ext cx="1769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mouth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/</a:t>
            </a:r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open</a:t>
            </a:r>
          </a:p>
        </p:txBody>
      </p:sp>
    </p:spTree>
    <p:extLst>
      <p:ext uri="{BB962C8B-B14F-4D97-AF65-F5344CB8AC3E}">
        <p14:creationId xmlns:p14="http://schemas.microsoft.com/office/powerpoint/2010/main" val="2647647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92" y="649968"/>
            <a:ext cx="5332775" cy="6050649"/>
          </a:xfrm>
          <a:prstGeom prst="rect">
            <a:avLst/>
          </a:prstGeom>
        </p:spPr>
      </p:pic>
      <p:sp>
        <p:nvSpPr>
          <p:cNvPr id="22" name="Ovale 21"/>
          <p:cNvSpPr/>
          <p:nvPr/>
        </p:nvSpPr>
        <p:spPr>
          <a:xfrm>
            <a:off x="5404543" y="3495674"/>
            <a:ext cx="829271" cy="600075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5" name="Ovale 24"/>
          <p:cNvSpPr/>
          <p:nvPr/>
        </p:nvSpPr>
        <p:spPr>
          <a:xfrm>
            <a:off x="5252143" y="5924549"/>
            <a:ext cx="829271" cy="600075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6" name="Rettangolo arrotondato 25"/>
          <p:cNvSpPr/>
          <p:nvPr/>
        </p:nvSpPr>
        <p:spPr>
          <a:xfrm>
            <a:off x="3000393" y="124874"/>
            <a:ext cx="5332774" cy="4762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7" name="CasellaDiTesto 26"/>
          <p:cNvSpPr txBox="1"/>
          <p:nvPr/>
        </p:nvSpPr>
        <p:spPr>
          <a:xfrm>
            <a:off x="3051257" y="124874"/>
            <a:ext cx="5281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Posturometric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evaluation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after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scar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treatment</a:t>
            </a:r>
          </a:p>
        </p:txBody>
      </p:sp>
      <p:sp>
        <p:nvSpPr>
          <p:cNvPr id="29" name="Rettangolo arrotondato 28"/>
          <p:cNvSpPr/>
          <p:nvPr/>
        </p:nvSpPr>
        <p:spPr>
          <a:xfrm>
            <a:off x="4884809" y="967138"/>
            <a:ext cx="1664851" cy="3729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0" name="CasellaDiTesto 29"/>
          <p:cNvSpPr txBox="1"/>
          <p:nvPr/>
        </p:nvSpPr>
        <p:spPr>
          <a:xfrm>
            <a:off x="4884809" y="1015982"/>
            <a:ext cx="1828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mouth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/</a:t>
            </a:r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open</a:t>
            </a:r>
          </a:p>
        </p:txBody>
      </p:sp>
    </p:spTree>
    <p:extLst>
      <p:ext uri="{BB962C8B-B14F-4D97-AF65-F5344CB8AC3E}">
        <p14:creationId xmlns:p14="http://schemas.microsoft.com/office/powerpoint/2010/main" val="784012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511" y="791124"/>
            <a:ext cx="5537645" cy="6283098"/>
          </a:xfrm>
          <a:prstGeom prst="rect">
            <a:avLst/>
          </a:prstGeom>
        </p:spPr>
      </p:pic>
      <p:sp>
        <p:nvSpPr>
          <p:cNvPr id="5" name="Rettangolo arrotondato 4"/>
          <p:cNvSpPr/>
          <p:nvPr/>
        </p:nvSpPr>
        <p:spPr>
          <a:xfrm>
            <a:off x="3353943" y="266700"/>
            <a:ext cx="5494782" cy="4762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6" name="CasellaDiTesto 5"/>
          <p:cNvSpPr txBox="1"/>
          <p:nvPr/>
        </p:nvSpPr>
        <p:spPr>
          <a:xfrm>
            <a:off x="3311081" y="328857"/>
            <a:ext cx="5559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Posturometric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evaluation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after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appliance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of BED</a:t>
            </a:r>
          </a:p>
        </p:txBody>
      </p:sp>
      <p:sp>
        <p:nvSpPr>
          <p:cNvPr id="7" name="Ovale 6"/>
          <p:cNvSpPr/>
          <p:nvPr/>
        </p:nvSpPr>
        <p:spPr>
          <a:xfrm>
            <a:off x="5686697" y="3781424"/>
            <a:ext cx="829271" cy="600075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8" name="Ovale 7"/>
          <p:cNvSpPr/>
          <p:nvPr/>
        </p:nvSpPr>
        <p:spPr>
          <a:xfrm>
            <a:off x="5722091" y="6267449"/>
            <a:ext cx="829271" cy="600075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9" name="Rettangolo arrotondato 8"/>
          <p:cNvSpPr/>
          <p:nvPr/>
        </p:nvSpPr>
        <p:spPr>
          <a:xfrm>
            <a:off x="5073441" y="1155091"/>
            <a:ext cx="1860425" cy="4074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0" name="CasellaDiTesto 9"/>
          <p:cNvSpPr txBox="1"/>
          <p:nvPr/>
        </p:nvSpPr>
        <p:spPr>
          <a:xfrm>
            <a:off x="5111375" y="1158011"/>
            <a:ext cx="1860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mouth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/ </a:t>
            </a:r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open</a:t>
            </a:r>
          </a:p>
        </p:txBody>
      </p:sp>
    </p:spTree>
    <p:extLst>
      <p:ext uri="{BB962C8B-B14F-4D97-AF65-F5344CB8AC3E}">
        <p14:creationId xmlns:p14="http://schemas.microsoft.com/office/powerpoint/2010/main" val="764717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" t="462"/>
          <a:stretch/>
        </p:blipFill>
        <p:spPr>
          <a:xfrm>
            <a:off x="3331846" y="575566"/>
            <a:ext cx="5000936" cy="5674139"/>
          </a:xfrm>
          <a:prstGeom prst="rect">
            <a:avLst/>
          </a:prstGeom>
        </p:spPr>
      </p:pic>
      <p:sp>
        <p:nvSpPr>
          <p:cNvPr id="3" name="Ovale 2"/>
          <p:cNvSpPr/>
          <p:nvPr/>
        </p:nvSpPr>
        <p:spPr>
          <a:xfrm>
            <a:off x="5371958" y="3314699"/>
            <a:ext cx="829271" cy="600075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" name="Ovale 3"/>
          <p:cNvSpPr/>
          <p:nvPr/>
        </p:nvSpPr>
        <p:spPr>
          <a:xfrm>
            <a:off x="5371958" y="5553074"/>
            <a:ext cx="829271" cy="600075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Rettangolo arrotondato 4"/>
          <p:cNvSpPr/>
          <p:nvPr/>
        </p:nvSpPr>
        <p:spPr>
          <a:xfrm>
            <a:off x="5065488" y="899159"/>
            <a:ext cx="1392461" cy="3533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6" name="CasellaDiTesto 5"/>
          <p:cNvSpPr txBox="1"/>
          <p:nvPr/>
        </p:nvSpPr>
        <p:spPr>
          <a:xfrm>
            <a:off x="5065487" y="899159"/>
            <a:ext cx="1392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mouth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closed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481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25" y="548787"/>
            <a:ext cx="5086661" cy="5771404"/>
          </a:xfrm>
          <a:prstGeom prst="rect">
            <a:avLst/>
          </a:prstGeom>
        </p:spPr>
      </p:pic>
      <p:sp>
        <p:nvSpPr>
          <p:cNvPr id="3" name="Rettangolo arrotondato 2"/>
          <p:cNvSpPr/>
          <p:nvPr/>
        </p:nvSpPr>
        <p:spPr>
          <a:xfrm>
            <a:off x="5234491" y="833085"/>
            <a:ext cx="1287686" cy="4013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311490" y="833085"/>
            <a:ext cx="1392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shut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5" name="Ovale 4"/>
          <p:cNvSpPr/>
          <p:nvPr/>
        </p:nvSpPr>
        <p:spPr>
          <a:xfrm>
            <a:off x="5452919" y="3267076"/>
            <a:ext cx="829271" cy="619124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6" name="Ovale 5"/>
          <p:cNvSpPr/>
          <p:nvPr/>
        </p:nvSpPr>
        <p:spPr>
          <a:xfrm>
            <a:off x="5463699" y="5524501"/>
            <a:ext cx="829271" cy="619124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558182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14" y="722808"/>
            <a:ext cx="9112682" cy="61540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10" name="Rettangolo arrotondato 9"/>
          <p:cNvSpPr/>
          <p:nvPr/>
        </p:nvSpPr>
        <p:spPr>
          <a:xfrm>
            <a:off x="3542380" y="157130"/>
            <a:ext cx="5305425" cy="4762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1" name="CasellaDiTesto 10"/>
          <p:cNvSpPr txBox="1"/>
          <p:nvPr/>
        </p:nvSpPr>
        <p:spPr>
          <a:xfrm>
            <a:off x="3845361" y="167639"/>
            <a:ext cx="4823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Podalic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support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before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appliance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of BED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4781969" y="943138"/>
            <a:ext cx="1287686" cy="4013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15" name="Rettangolo arrotondato 14"/>
          <p:cNvSpPr/>
          <p:nvPr/>
        </p:nvSpPr>
        <p:spPr>
          <a:xfrm>
            <a:off x="6633856" y="943385"/>
            <a:ext cx="1287686" cy="434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4877347" y="933335"/>
            <a:ext cx="1096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open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780115" y="991218"/>
            <a:ext cx="11412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shut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8" name="Ovale 17"/>
          <p:cNvSpPr/>
          <p:nvPr/>
        </p:nvSpPr>
        <p:spPr>
          <a:xfrm>
            <a:off x="3221907" y="3225131"/>
            <a:ext cx="914400" cy="1149374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9" name="Ovale 18"/>
          <p:cNvSpPr/>
          <p:nvPr/>
        </p:nvSpPr>
        <p:spPr>
          <a:xfrm>
            <a:off x="8446585" y="2918838"/>
            <a:ext cx="776841" cy="1145466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0" name="Ovale 19"/>
          <p:cNvSpPr/>
          <p:nvPr/>
        </p:nvSpPr>
        <p:spPr>
          <a:xfrm>
            <a:off x="8810534" y="2010080"/>
            <a:ext cx="804195" cy="851877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3" name="Freccia a destra 22"/>
          <p:cNvSpPr/>
          <p:nvPr/>
        </p:nvSpPr>
        <p:spPr>
          <a:xfrm>
            <a:off x="7736792" y="1881001"/>
            <a:ext cx="1098214" cy="46559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24" name="CasellaDiTesto 23"/>
          <p:cNvSpPr txBox="1"/>
          <p:nvPr/>
        </p:nvSpPr>
        <p:spPr>
          <a:xfrm>
            <a:off x="7706571" y="1941061"/>
            <a:ext cx="1141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2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mouth</a:t>
            </a:r>
            <a:r>
              <a:rPr lang="it-CH" sz="12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12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close</a:t>
            </a:r>
            <a:r>
              <a:rPr lang="it-CH" sz="12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6445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34" y="683706"/>
            <a:ext cx="8829468" cy="5962758"/>
          </a:xfrm>
          <a:prstGeom prst="rect">
            <a:avLst/>
          </a:prstGeom>
        </p:spPr>
      </p:pic>
      <p:sp>
        <p:nvSpPr>
          <p:cNvPr id="4" name="Rettangolo arrotondato 3"/>
          <p:cNvSpPr/>
          <p:nvPr/>
        </p:nvSpPr>
        <p:spPr>
          <a:xfrm>
            <a:off x="3218213" y="169385"/>
            <a:ext cx="5273332" cy="476250"/>
          </a:xfrm>
          <a:prstGeom prst="roundRect">
            <a:avLst>
              <a:gd name="adj" fmla="val 1417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CasellaDiTesto 4"/>
          <p:cNvSpPr txBox="1"/>
          <p:nvPr/>
        </p:nvSpPr>
        <p:spPr>
          <a:xfrm>
            <a:off x="3572229" y="207455"/>
            <a:ext cx="4823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Podalic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support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after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appliance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of BED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4233504" y="990939"/>
            <a:ext cx="1287686" cy="4013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7" name="Rettangolo arrotondato 6"/>
          <p:cNvSpPr/>
          <p:nvPr/>
        </p:nvSpPr>
        <p:spPr>
          <a:xfrm>
            <a:off x="6041966" y="977874"/>
            <a:ext cx="1287686" cy="4013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328882" y="997182"/>
            <a:ext cx="1096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open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137344" y="1009274"/>
            <a:ext cx="11412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eyes</a:t>
            </a:r>
            <a:r>
              <a:rPr lang="it-CH" sz="16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16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shut</a:t>
            </a:r>
            <a:endParaRPr lang="it-CH" sz="16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Ovale 9"/>
          <p:cNvSpPr/>
          <p:nvPr/>
        </p:nvSpPr>
        <p:spPr>
          <a:xfrm>
            <a:off x="3118337" y="3470031"/>
            <a:ext cx="687755" cy="726831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11" name="Ovale 10"/>
          <p:cNvSpPr/>
          <p:nvPr/>
        </p:nvSpPr>
        <p:spPr>
          <a:xfrm>
            <a:off x="7631721" y="3106615"/>
            <a:ext cx="687755" cy="726831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59478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627" y="620203"/>
            <a:ext cx="9037120" cy="6102991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</p:pic>
      <p:sp>
        <p:nvSpPr>
          <p:cNvPr id="4" name="Rettangolo arrotondato 3"/>
          <p:cNvSpPr/>
          <p:nvPr/>
        </p:nvSpPr>
        <p:spPr>
          <a:xfrm>
            <a:off x="3387021" y="91503"/>
            <a:ext cx="5273332" cy="476250"/>
          </a:xfrm>
          <a:prstGeom prst="roundRect">
            <a:avLst>
              <a:gd name="adj" fmla="val 1417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CasellaDiTesto 4"/>
          <p:cNvSpPr txBox="1"/>
          <p:nvPr/>
        </p:nvSpPr>
        <p:spPr>
          <a:xfrm>
            <a:off x="3709529" y="115193"/>
            <a:ext cx="4382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Body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torsion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before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appliance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of BED</a:t>
            </a:r>
          </a:p>
        </p:txBody>
      </p:sp>
      <p:sp>
        <p:nvSpPr>
          <p:cNvPr id="6" name="Ovale 5"/>
          <p:cNvSpPr/>
          <p:nvPr/>
        </p:nvSpPr>
        <p:spPr>
          <a:xfrm>
            <a:off x="4798646" y="5212861"/>
            <a:ext cx="672124" cy="67994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8" name="Freccia a destra 7"/>
          <p:cNvSpPr/>
          <p:nvPr/>
        </p:nvSpPr>
        <p:spPr>
          <a:xfrm rot="10800000">
            <a:off x="5351565" y="5461276"/>
            <a:ext cx="1098214" cy="46559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9" name="CasellaDiTesto 8"/>
          <p:cNvSpPr txBox="1"/>
          <p:nvPr/>
        </p:nvSpPr>
        <p:spPr>
          <a:xfrm>
            <a:off x="5524293" y="5519462"/>
            <a:ext cx="998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2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mouth</a:t>
            </a:r>
            <a:r>
              <a:rPr lang="it-CH" sz="12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12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close</a:t>
            </a:r>
            <a:endParaRPr lang="it-CH" sz="12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31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841" y="768524"/>
            <a:ext cx="8802328" cy="5944430"/>
          </a:xfrm>
          <a:prstGeom prst="rect">
            <a:avLst/>
          </a:prstGeom>
        </p:spPr>
      </p:pic>
      <p:sp>
        <p:nvSpPr>
          <p:cNvPr id="4" name="Ovale 3"/>
          <p:cNvSpPr/>
          <p:nvPr/>
        </p:nvSpPr>
        <p:spPr>
          <a:xfrm flipH="1" flipV="1">
            <a:off x="4492671" y="5267570"/>
            <a:ext cx="821789" cy="570522"/>
          </a:xfrm>
          <a:prstGeom prst="ellipse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Rettangolo arrotondato 4"/>
          <p:cNvSpPr/>
          <p:nvPr/>
        </p:nvSpPr>
        <p:spPr>
          <a:xfrm>
            <a:off x="3221339" y="254957"/>
            <a:ext cx="5273332" cy="476250"/>
          </a:xfrm>
          <a:prstGeom prst="roundRect">
            <a:avLst>
              <a:gd name="adj" fmla="val 1417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6" name="CasellaDiTesto 5"/>
          <p:cNvSpPr txBox="1"/>
          <p:nvPr/>
        </p:nvSpPr>
        <p:spPr>
          <a:xfrm>
            <a:off x="3637855" y="293027"/>
            <a:ext cx="4078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Body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torsion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after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20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appliance</a:t>
            </a:r>
            <a:r>
              <a:rPr lang="it-CH" sz="20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of BED</a:t>
            </a:r>
          </a:p>
        </p:txBody>
      </p:sp>
      <p:sp>
        <p:nvSpPr>
          <p:cNvPr id="7" name="Freccia a destra 6"/>
          <p:cNvSpPr/>
          <p:nvPr/>
        </p:nvSpPr>
        <p:spPr>
          <a:xfrm rot="10800000">
            <a:off x="5127837" y="5636524"/>
            <a:ext cx="808939" cy="18791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868303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16" y="734291"/>
            <a:ext cx="11416384" cy="6012873"/>
          </a:xfrm>
          <a:prstGeom prst="rect">
            <a:avLst/>
          </a:prstGeom>
        </p:spPr>
      </p:pic>
      <p:sp>
        <p:nvSpPr>
          <p:cNvPr id="3" name="Ovale 2"/>
          <p:cNvSpPr/>
          <p:nvPr/>
        </p:nvSpPr>
        <p:spPr>
          <a:xfrm flipH="1" flipV="1">
            <a:off x="3365124" y="3574118"/>
            <a:ext cx="821789" cy="578338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" name="Rettangolo arrotondato 3"/>
          <p:cNvSpPr/>
          <p:nvPr/>
        </p:nvSpPr>
        <p:spPr>
          <a:xfrm>
            <a:off x="3476522" y="147651"/>
            <a:ext cx="5273332" cy="476250"/>
          </a:xfrm>
          <a:prstGeom prst="roundRect">
            <a:avLst>
              <a:gd name="adj" fmla="val 1417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Stabilometry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/ </a:t>
            </a:r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barycenter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before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appliance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of BED</a:t>
            </a:r>
          </a:p>
        </p:txBody>
      </p:sp>
      <p:sp>
        <p:nvSpPr>
          <p:cNvPr id="6" name="Ovale 5"/>
          <p:cNvSpPr/>
          <p:nvPr/>
        </p:nvSpPr>
        <p:spPr>
          <a:xfrm flipH="1" flipV="1">
            <a:off x="3476522" y="4152456"/>
            <a:ext cx="769211" cy="578338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7" name="Freccia a destra 6"/>
          <p:cNvSpPr/>
          <p:nvPr/>
        </p:nvSpPr>
        <p:spPr>
          <a:xfrm rot="10800000">
            <a:off x="4186913" y="3576476"/>
            <a:ext cx="1098214" cy="46559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8" name="CasellaDiTesto 7"/>
          <p:cNvSpPr txBox="1"/>
          <p:nvPr/>
        </p:nvSpPr>
        <p:spPr>
          <a:xfrm>
            <a:off x="4286338" y="3670771"/>
            <a:ext cx="998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2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mouth</a:t>
            </a:r>
            <a:r>
              <a:rPr lang="it-CH" sz="12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sz="12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close</a:t>
            </a:r>
            <a:endParaRPr lang="it-CH" sz="1200" b="1" dirty="0">
              <a:solidFill>
                <a:schemeClr val="accent5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10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720" y="651610"/>
            <a:ext cx="9190230" cy="6206390"/>
          </a:xfrm>
          <a:prstGeom prst="rect">
            <a:avLst/>
          </a:prstGeom>
        </p:spPr>
      </p:pic>
      <p:sp>
        <p:nvSpPr>
          <p:cNvPr id="3" name="Ovale 2"/>
          <p:cNvSpPr/>
          <p:nvPr/>
        </p:nvSpPr>
        <p:spPr>
          <a:xfrm flipH="1" flipV="1">
            <a:off x="4655372" y="4262938"/>
            <a:ext cx="821789" cy="570522"/>
          </a:xfrm>
          <a:prstGeom prst="ellipse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Rettangolo arrotondato 4"/>
          <p:cNvSpPr/>
          <p:nvPr/>
        </p:nvSpPr>
        <p:spPr>
          <a:xfrm>
            <a:off x="3708169" y="92679"/>
            <a:ext cx="5273332" cy="476250"/>
          </a:xfrm>
          <a:prstGeom prst="roundRect">
            <a:avLst>
              <a:gd name="adj" fmla="val 14173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Stabilometry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/ </a:t>
            </a:r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barycenter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after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it-CH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appliance</a:t>
            </a:r>
            <a:r>
              <a:rPr lang="it-CH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of BED</a:t>
            </a:r>
          </a:p>
        </p:txBody>
      </p:sp>
    </p:spTree>
    <p:extLst>
      <p:ext uri="{BB962C8B-B14F-4D97-AF65-F5344CB8AC3E}">
        <p14:creationId xmlns:p14="http://schemas.microsoft.com/office/powerpoint/2010/main" val="971114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992630" y="0"/>
            <a:ext cx="7475220" cy="5632311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endParaRPr lang="it-CH" sz="40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There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is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only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one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solution</a:t>
            </a:r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:..</a:t>
            </a:r>
          </a:p>
          <a:p>
            <a:pPr algn="ctr"/>
            <a:r>
              <a:rPr lang="it-CH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MPR</a:t>
            </a:r>
          </a:p>
          <a:p>
            <a:pPr algn="ctr"/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BodyEquilibriumDevice</a:t>
            </a:r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Correct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Nutrition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Detoxification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/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Drainage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Gut</a:t>
            </a:r>
            <a:r>
              <a:rPr lang="it-CH" sz="400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riequilibration</a:t>
            </a:r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CH" sz="4000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Movement</a:t>
            </a:r>
            <a:endParaRPr lang="it-CH" sz="40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6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889" y="2022301"/>
            <a:ext cx="3319462" cy="3189003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9" y="1327759"/>
            <a:ext cx="7566243" cy="504416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43090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</TotalTime>
  <Words>900</Words>
  <Application>Microsoft Office PowerPoint</Application>
  <PresentationFormat>Widescreen</PresentationFormat>
  <Paragraphs>258</Paragraphs>
  <Slides>39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9" baseType="lpstr">
      <vt:lpstr>Aharoni</vt:lpstr>
      <vt:lpstr>Arial</vt:lpstr>
      <vt:lpstr>Bookman Old Style</vt:lpstr>
      <vt:lpstr>Calibri</vt:lpstr>
      <vt:lpstr>Calibri Light</vt:lpstr>
      <vt:lpstr>Calisto MT</vt:lpstr>
      <vt:lpstr>Candara</vt:lpstr>
      <vt:lpstr>Comic Sans MS</vt:lpstr>
      <vt:lpstr>Times New Roman</vt:lpstr>
      <vt:lpstr>Tema di Office</vt:lpstr>
      <vt:lpstr>Presentazione standard di PowerPoint</vt:lpstr>
      <vt:lpstr>Trr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Health effects of muscle activation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Sandra</dc:creator>
  <cp:lastModifiedBy>Sandra</cp:lastModifiedBy>
  <cp:revision>289</cp:revision>
  <dcterms:created xsi:type="dcterms:W3CDTF">2016-05-08T20:29:49Z</dcterms:created>
  <dcterms:modified xsi:type="dcterms:W3CDTF">2016-06-07T21:54:01Z</dcterms:modified>
</cp:coreProperties>
</file>