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281" r:id="rId3"/>
    <p:sldId id="257" r:id="rId4"/>
    <p:sldId id="320" r:id="rId5"/>
    <p:sldId id="285" r:id="rId6"/>
    <p:sldId id="379" r:id="rId7"/>
    <p:sldId id="331" r:id="rId8"/>
    <p:sldId id="324" r:id="rId9"/>
    <p:sldId id="326" r:id="rId10"/>
    <p:sldId id="325" r:id="rId11"/>
    <p:sldId id="353" r:id="rId12"/>
    <p:sldId id="354" r:id="rId13"/>
    <p:sldId id="355" r:id="rId14"/>
    <p:sldId id="377" r:id="rId15"/>
    <p:sldId id="376" r:id="rId16"/>
    <p:sldId id="373" r:id="rId17"/>
    <p:sldId id="374" r:id="rId18"/>
    <p:sldId id="323" r:id="rId19"/>
    <p:sldId id="371" r:id="rId20"/>
    <p:sldId id="356" r:id="rId21"/>
    <p:sldId id="357" r:id="rId22"/>
    <p:sldId id="358" r:id="rId23"/>
    <p:sldId id="359" r:id="rId24"/>
    <p:sldId id="327" r:id="rId25"/>
    <p:sldId id="372" r:id="rId26"/>
    <p:sldId id="378" r:id="rId27"/>
    <p:sldId id="366" r:id="rId28"/>
    <p:sldId id="360" r:id="rId29"/>
    <p:sldId id="361" r:id="rId30"/>
    <p:sldId id="362" r:id="rId31"/>
    <p:sldId id="367" r:id="rId32"/>
    <p:sldId id="368" r:id="rId33"/>
    <p:sldId id="369" r:id="rId34"/>
    <p:sldId id="328" r:id="rId35"/>
    <p:sldId id="329" r:id="rId36"/>
    <p:sldId id="370" r:id="rId37"/>
    <p:sldId id="272" r:id="rId38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4" autoAdjust="0"/>
    <p:restoredTop sz="96510" autoAdjust="0"/>
  </p:normalViewPr>
  <p:slideViewPr>
    <p:cSldViewPr snapToGrid="0" snapToObjects="1">
      <p:cViewPr>
        <p:scale>
          <a:sx n="83" d="100"/>
          <a:sy n="83" d="100"/>
        </p:scale>
        <p:origin x="-1334" y="-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15D1B2-0BED-4A43-A705-81567F8EBCD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CB17F1-FCCA-49E8-AF7E-658A8C064DC8}">
      <dgm:prSet phldrT="[Text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Environmental Policies  </a:t>
          </a:r>
          <a:endParaRPr lang="en-US" sz="2400" dirty="0"/>
        </a:p>
      </dgm:t>
    </dgm:pt>
    <dgm:pt modelId="{A07DD23C-C99B-4133-B233-6D0F1188BF05}" type="parTrans" cxnId="{4AC3BD77-17E1-4412-A44B-48FFD8B4FFE0}">
      <dgm:prSet/>
      <dgm:spPr/>
      <dgm:t>
        <a:bodyPr/>
        <a:lstStyle/>
        <a:p>
          <a:endParaRPr lang="en-US"/>
        </a:p>
      </dgm:t>
    </dgm:pt>
    <dgm:pt modelId="{72F32FFB-5C30-4A81-844A-B77F3524CEDE}" type="sibTrans" cxnId="{4AC3BD77-17E1-4412-A44B-48FFD8B4FFE0}">
      <dgm:prSet/>
      <dgm:spPr/>
      <dgm:t>
        <a:bodyPr/>
        <a:lstStyle/>
        <a:p>
          <a:endParaRPr lang="en-US"/>
        </a:p>
      </dgm:t>
    </dgm:pt>
    <dgm:pt modelId="{7E7C7B03-ADCF-4421-A895-9681CACF8976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Carbon Cap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D91E85DD-BA03-43E1-9526-FA15204A5F43}" type="parTrans" cxnId="{39DE2C67-6599-4F28-B38C-A18F65398D5D}">
      <dgm:prSet/>
      <dgm:spPr/>
      <dgm:t>
        <a:bodyPr/>
        <a:lstStyle/>
        <a:p>
          <a:endParaRPr lang="en-US"/>
        </a:p>
      </dgm:t>
    </dgm:pt>
    <dgm:pt modelId="{09DF7EAA-01C6-441D-9D77-3F0E67D57EDF}" type="sibTrans" cxnId="{39DE2C67-6599-4F28-B38C-A18F65398D5D}">
      <dgm:prSet/>
      <dgm:spPr/>
      <dgm:t>
        <a:bodyPr/>
        <a:lstStyle/>
        <a:p>
          <a:endParaRPr lang="en-US"/>
        </a:p>
      </dgm:t>
    </dgm:pt>
    <dgm:pt modelId="{03535D97-AB3E-4EFD-A265-D6F1B1CEB727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Carbon Tax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AA06A012-CEFB-4CD0-8D8B-42CE50B35B66}" type="parTrans" cxnId="{605E8C08-2B57-4796-9868-0D48A7CD35E5}">
      <dgm:prSet/>
      <dgm:spPr/>
      <dgm:t>
        <a:bodyPr/>
        <a:lstStyle/>
        <a:p>
          <a:endParaRPr lang="en-US"/>
        </a:p>
      </dgm:t>
    </dgm:pt>
    <dgm:pt modelId="{C0B68F84-0236-41A8-AD34-1776735B151F}" type="sibTrans" cxnId="{605E8C08-2B57-4796-9868-0D48A7CD35E5}">
      <dgm:prSet/>
      <dgm:spPr/>
      <dgm:t>
        <a:bodyPr/>
        <a:lstStyle/>
        <a:p>
          <a:endParaRPr lang="en-US"/>
        </a:p>
      </dgm:t>
    </dgm:pt>
    <dgm:pt modelId="{FE3BA0C1-D77D-428C-A02B-04F2237F60E8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Carbon Cap-and-Trade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9FD50C88-2213-48E9-AE01-5AC6E8A536D1}" type="parTrans" cxnId="{C4CAFC6D-540C-4C89-A0DE-22A9946EA4C7}">
      <dgm:prSet/>
      <dgm:spPr/>
      <dgm:t>
        <a:bodyPr/>
        <a:lstStyle/>
        <a:p>
          <a:endParaRPr lang="en-US"/>
        </a:p>
      </dgm:t>
    </dgm:pt>
    <dgm:pt modelId="{9CBB21D3-7DB4-4F7A-8E32-54CB15CAD03A}" type="sibTrans" cxnId="{C4CAFC6D-540C-4C89-A0DE-22A9946EA4C7}">
      <dgm:prSet/>
      <dgm:spPr/>
      <dgm:t>
        <a:bodyPr/>
        <a:lstStyle/>
        <a:p>
          <a:endParaRPr lang="en-US"/>
        </a:p>
      </dgm:t>
    </dgm:pt>
    <dgm:pt modelId="{80AF329D-E9D6-477C-8539-AA9669E0FC56}">
      <dgm:prSet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Carbon Offset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8FD7E4C7-EDDC-457F-BA7A-B77C9E04B726}" type="parTrans" cxnId="{13ECEC6D-9DB8-4B44-8833-5F5D86EBD611}">
      <dgm:prSet/>
      <dgm:spPr/>
      <dgm:t>
        <a:bodyPr/>
        <a:lstStyle/>
        <a:p>
          <a:endParaRPr lang="en-US"/>
        </a:p>
      </dgm:t>
    </dgm:pt>
    <dgm:pt modelId="{EA4D4F29-46C5-46E9-B0AF-84087E6190E7}" type="sibTrans" cxnId="{13ECEC6D-9DB8-4B44-8833-5F5D86EBD611}">
      <dgm:prSet/>
      <dgm:spPr/>
      <dgm:t>
        <a:bodyPr/>
        <a:lstStyle/>
        <a:p>
          <a:endParaRPr lang="en-US"/>
        </a:p>
      </dgm:t>
    </dgm:pt>
    <dgm:pt modelId="{CF701311-1F08-4A6E-AA0F-3F032448D9A8}" type="pres">
      <dgm:prSet presAssocID="{6315D1B2-0BED-4A43-A705-81567F8EBCD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9C92D36-8A6D-4E01-924F-EDBA0EEBD580}" type="pres">
      <dgm:prSet presAssocID="{2CCB17F1-FCCA-49E8-AF7E-658A8C064DC8}" presName="hierRoot1" presStyleCnt="0">
        <dgm:presLayoutVars>
          <dgm:hierBranch val="init"/>
        </dgm:presLayoutVars>
      </dgm:prSet>
      <dgm:spPr/>
    </dgm:pt>
    <dgm:pt modelId="{DD14BB00-34B1-4ED2-B56C-CC707AAAFBEC}" type="pres">
      <dgm:prSet presAssocID="{2CCB17F1-FCCA-49E8-AF7E-658A8C064DC8}" presName="rootComposite1" presStyleCnt="0"/>
      <dgm:spPr/>
    </dgm:pt>
    <dgm:pt modelId="{FABC4B02-960F-49BB-8138-B535DB091292}" type="pres">
      <dgm:prSet presAssocID="{2CCB17F1-FCCA-49E8-AF7E-658A8C064DC8}" presName="rootText1" presStyleLbl="node0" presStyleIdx="0" presStyleCnt="1" custScaleX="127457" custScaleY="120855" custLinFactNeighborY="-140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507B2F-EF52-40BF-8077-1BA782463D88}" type="pres">
      <dgm:prSet presAssocID="{2CCB17F1-FCCA-49E8-AF7E-658A8C064DC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1F28E9F-D1F1-4A78-AFF7-A1EED33D8A1D}" type="pres">
      <dgm:prSet presAssocID="{2CCB17F1-FCCA-49E8-AF7E-658A8C064DC8}" presName="hierChild2" presStyleCnt="0"/>
      <dgm:spPr/>
    </dgm:pt>
    <dgm:pt modelId="{27915574-1200-48D1-88F2-014BF74D753C}" type="pres">
      <dgm:prSet presAssocID="{D91E85DD-BA03-43E1-9526-FA15204A5F43}" presName="Name37" presStyleLbl="parChTrans1D2" presStyleIdx="0" presStyleCnt="4"/>
      <dgm:spPr/>
      <dgm:t>
        <a:bodyPr/>
        <a:lstStyle/>
        <a:p>
          <a:endParaRPr lang="en-US"/>
        </a:p>
      </dgm:t>
    </dgm:pt>
    <dgm:pt modelId="{E89BDE8D-2BDC-4896-BC2D-080E82A1B2B2}" type="pres">
      <dgm:prSet presAssocID="{7E7C7B03-ADCF-4421-A895-9681CACF8976}" presName="hierRoot2" presStyleCnt="0">
        <dgm:presLayoutVars>
          <dgm:hierBranch val="init"/>
        </dgm:presLayoutVars>
      </dgm:prSet>
      <dgm:spPr/>
    </dgm:pt>
    <dgm:pt modelId="{9CEE6F2C-629E-4C5D-9D03-F5BC32C04B17}" type="pres">
      <dgm:prSet presAssocID="{7E7C7B03-ADCF-4421-A895-9681CACF8976}" presName="rootComposite" presStyleCnt="0"/>
      <dgm:spPr/>
    </dgm:pt>
    <dgm:pt modelId="{9247D981-10CD-4967-929E-5F6B4E736E1D}" type="pres">
      <dgm:prSet presAssocID="{7E7C7B03-ADCF-4421-A895-9681CACF8976}" presName="rootText" presStyleLbl="node2" presStyleIdx="0" presStyleCnt="4" custScaleX="501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AC860F-06E9-4A72-8E9A-A66A2CA8C933}" type="pres">
      <dgm:prSet presAssocID="{7E7C7B03-ADCF-4421-A895-9681CACF8976}" presName="rootConnector" presStyleLbl="node2" presStyleIdx="0" presStyleCnt="4"/>
      <dgm:spPr/>
      <dgm:t>
        <a:bodyPr/>
        <a:lstStyle/>
        <a:p>
          <a:endParaRPr lang="en-US"/>
        </a:p>
      </dgm:t>
    </dgm:pt>
    <dgm:pt modelId="{F30FF83F-EB98-4877-A139-FF94B00805A9}" type="pres">
      <dgm:prSet presAssocID="{7E7C7B03-ADCF-4421-A895-9681CACF8976}" presName="hierChild4" presStyleCnt="0"/>
      <dgm:spPr/>
    </dgm:pt>
    <dgm:pt modelId="{A387F33E-04B9-4A02-8775-DFB660D25AAD}" type="pres">
      <dgm:prSet presAssocID="{7E7C7B03-ADCF-4421-A895-9681CACF8976}" presName="hierChild5" presStyleCnt="0"/>
      <dgm:spPr/>
    </dgm:pt>
    <dgm:pt modelId="{683CE179-4AB5-456A-8DE6-A319C789B74C}" type="pres">
      <dgm:prSet presAssocID="{AA06A012-CEFB-4CD0-8D8B-42CE50B35B66}" presName="Name37" presStyleLbl="parChTrans1D2" presStyleIdx="1" presStyleCnt="4"/>
      <dgm:spPr/>
      <dgm:t>
        <a:bodyPr/>
        <a:lstStyle/>
        <a:p>
          <a:endParaRPr lang="en-US"/>
        </a:p>
      </dgm:t>
    </dgm:pt>
    <dgm:pt modelId="{6511728D-3145-4448-AF57-E2CA7EED7979}" type="pres">
      <dgm:prSet presAssocID="{03535D97-AB3E-4EFD-A265-D6F1B1CEB727}" presName="hierRoot2" presStyleCnt="0">
        <dgm:presLayoutVars>
          <dgm:hierBranch val="init"/>
        </dgm:presLayoutVars>
      </dgm:prSet>
      <dgm:spPr/>
    </dgm:pt>
    <dgm:pt modelId="{6C02ABC9-B819-431A-9FDA-78F49ADECC6A}" type="pres">
      <dgm:prSet presAssocID="{03535D97-AB3E-4EFD-A265-D6F1B1CEB727}" presName="rootComposite" presStyleCnt="0"/>
      <dgm:spPr/>
    </dgm:pt>
    <dgm:pt modelId="{896A2782-55F5-4021-8E79-2BFAE72134B0}" type="pres">
      <dgm:prSet presAssocID="{03535D97-AB3E-4EFD-A265-D6F1B1CEB727}" presName="rootText" presStyleLbl="node2" presStyleIdx="1" presStyleCnt="4" custScaleX="436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E37052-4316-40AC-AC14-B729E0E8ECE7}" type="pres">
      <dgm:prSet presAssocID="{03535D97-AB3E-4EFD-A265-D6F1B1CEB727}" presName="rootConnector" presStyleLbl="node2" presStyleIdx="1" presStyleCnt="4"/>
      <dgm:spPr/>
      <dgm:t>
        <a:bodyPr/>
        <a:lstStyle/>
        <a:p>
          <a:endParaRPr lang="en-US"/>
        </a:p>
      </dgm:t>
    </dgm:pt>
    <dgm:pt modelId="{09D8F779-97D0-46D0-8993-85884B4A24CE}" type="pres">
      <dgm:prSet presAssocID="{03535D97-AB3E-4EFD-A265-D6F1B1CEB727}" presName="hierChild4" presStyleCnt="0"/>
      <dgm:spPr/>
    </dgm:pt>
    <dgm:pt modelId="{0C39B728-9240-418F-A66A-F8DEE6FF8936}" type="pres">
      <dgm:prSet presAssocID="{03535D97-AB3E-4EFD-A265-D6F1B1CEB727}" presName="hierChild5" presStyleCnt="0"/>
      <dgm:spPr/>
    </dgm:pt>
    <dgm:pt modelId="{F9A17CDB-57CD-42E5-B4D9-523A2FDAF2C7}" type="pres">
      <dgm:prSet presAssocID="{9FD50C88-2213-48E9-AE01-5AC6E8A536D1}" presName="Name37" presStyleLbl="parChTrans1D2" presStyleIdx="2" presStyleCnt="4"/>
      <dgm:spPr/>
      <dgm:t>
        <a:bodyPr/>
        <a:lstStyle/>
        <a:p>
          <a:endParaRPr lang="en-US"/>
        </a:p>
      </dgm:t>
    </dgm:pt>
    <dgm:pt modelId="{A5887A00-5C50-4DCC-B66B-6A41A29CB665}" type="pres">
      <dgm:prSet presAssocID="{FE3BA0C1-D77D-428C-A02B-04F2237F60E8}" presName="hierRoot2" presStyleCnt="0">
        <dgm:presLayoutVars>
          <dgm:hierBranch val="init"/>
        </dgm:presLayoutVars>
      </dgm:prSet>
      <dgm:spPr/>
    </dgm:pt>
    <dgm:pt modelId="{90CD665F-9F3A-438A-81BF-5279FB27EBD0}" type="pres">
      <dgm:prSet presAssocID="{FE3BA0C1-D77D-428C-A02B-04F2237F60E8}" presName="rootComposite" presStyleCnt="0"/>
      <dgm:spPr/>
    </dgm:pt>
    <dgm:pt modelId="{3B9DC0F8-3793-4CB2-A0CE-A63264D471C2}" type="pres">
      <dgm:prSet presAssocID="{FE3BA0C1-D77D-428C-A02B-04F2237F60E8}" presName="rootText" presStyleLbl="node2" presStyleIdx="2" presStyleCnt="4" custScaleX="933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A408A3-B772-4E77-9CEB-1502E67304F8}" type="pres">
      <dgm:prSet presAssocID="{FE3BA0C1-D77D-428C-A02B-04F2237F60E8}" presName="rootConnector" presStyleLbl="node2" presStyleIdx="2" presStyleCnt="4"/>
      <dgm:spPr/>
      <dgm:t>
        <a:bodyPr/>
        <a:lstStyle/>
        <a:p>
          <a:endParaRPr lang="en-US"/>
        </a:p>
      </dgm:t>
    </dgm:pt>
    <dgm:pt modelId="{FE8743E4-1427-4C78-A1C9-1E9F03A4FC4F}" type="pres">
      <dgm:prSet presAssocID="{FE3BA0C1-D77D-428C-A02B-04F2237F60E8}" presName="hierChild4" presStyleCnt="0"/>
      <dgm:spPr/>
    </dgm:pt>
    <dgm:pt modelId="{CB3679A7-446A-42B8-B5BA-B88C4E795E07}" type="pres">
      <dgm:prSet presAssocID="{FE3BA0C1-D77D-428C-A02B-04F2237F60E8}" presName="hierChild5" presStyleCnt="0"/>
      <dgm:spPr/>
    </dgm:pt>
    <dgm:pt modelId="{CA2A5D3D-47CD-4917-ACBB-6601072E9C4F}" type="pres">
      <dgm:prSet presAssocID="{8FD7E4C7-EDDC-457F-BA7A-B77C9E04B726}" presName="Name37" presStyleLbl="parChTrans1D2" presStyleIdx="3" presStyleCnt="4"/>
      <dgm:spPr/>
      <dgm:t>
        <a:bodyPr/>
        <a:lstStyle/>
        <a:p>
          <a:endParaRPr lang="en-US"/>
        </a:p>
      </dgm:t>
    </dgm:pt>
    <dgm:pt modelId="{310857D6-104A-4758-B76F-B2658A1C164A}" type="pres">
      <dgm:prSet presAssocID="{80AF329D-E9D6-477C-8539-AA9669E0FC56}" presName="hierRoot2" presStyleCnt="0">
        <dgm:presLayoutVars>
          <dgm:hierBranch val="init"/>
        </dgm:presLayoutVars>
      </dgm:prSet>
      <dgm:spPr/>
    </dgm:pt>
    <dgm:pt modelId="{13A189CC-44A1-41F3-84C2-E8DCC9D6ED55}" type="pres">
      <dgm:prSet presAssocID="{80AF329D-E9D6-477C-8539-AA9669E0FC56}" presName="rootComposite" presStyleCnt="0"/>
      <dgm:spPr/>
    </dgm:pt>
    <dgm:pt modelId="{3184C9ED-3000-452A-A00B-D23AAB0DF8D6}" type="pres">
      <dgm:prSet presAssocID="{80AF329D-E9D6-477C-8539-AA9669E0FC56}" presName="rootText" presStyleLbl="node2" presStyleIdx="3" presStyleCnt="4" custScaleX="500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DA19DA-8F82-4C29-9D0A-AA5990B433BB}" type="pres">
      <dgm:prSet presAssocID="{80AF329D-E9D6-477C-8539-AA9669E0FC56}" presName="rootConnector" presStyleLbl="node2" presStyleIdx="3" presStyleCnt="4"/>
      <dgm:spPr/>
      <dgm:t>
        <a:bodyPr/>
        <a:lstStyle/>
        <a:p>
          <a:endParaRPr lang="en-US"/>
        </a:p>
      </dgm:t>
    </dgm:pt>
    <dgm:pt modelId="{B1A3DAEB-3640-4F37-9C18-DF471C78BFFF}" type="pres">
      <dgm:prSet presAssocID="{80AF329D-E9D6-477C-8539-AA9669E0FC56}" presName="hierChild4" presStyleCnt="0"/>
      <dgm:spPr/>
    </dgm:pt>
    <dgm:pt modelId="{8A48A6BA-572C-4F0F-9253-FE4A473002DB}" type="pres">
      <dgm:prSet presAssocID="{80AF329D-E9D6-477C-8539-AA9669E0FC56}" presName="hierChild5" presStyleCnt="0"/>
      <dgm:spPr/>
    </dgm:pt>
    <dgm:pt modelId="{93F1EE18-7F19-4CEE-81C0-9AC239CC842D}" type="pres">
      <dgm:prSet presAssocID="{2CCB17F1-FCCA-49E8-AF7E-658A8C064DC8}" presName="hierChild3" presStyleCnt="0"/>
      <dgm:spPr/>
    </dgm:pt>
  </dgm:ptLst>
  <dgm:cxnLst>
    <dgm:cxn modelId="{ABB630A6-5707-4E07-AF4C-F520EAC8A069}" type="presOf" srcId="{6315D1B2-0BED-4A43-A705-81567F8EBCD9}" destId="{CF701311-1F08-4A6E-AA0F-3F032448D9A8}" srcOrd="0" destOrd="0" presId="urn:microsoft.com/office/officeart/2005/8/layout/orgChart1"/>
    <dgm:cxn modelId="{3583D75C-411B-4739-B576-6522F2B29FC3}" type="presOf" srcId="{FE3BA0C1-D77D-428C-A02B-04F2237F60E8}" destId="{22A408A3-B772-4E77-9CEB-1502E67304F8}" srcOrd="1" destOrd="0" presId="urn:microsoft.com/office/officeart/2005/8/layout/orgChart1"/>
    <dgm:cxn modelId="{630B2BF1-DB6A-4497-AF47-C2C511A44499}" type="presOf" srcId="{2CCB17F1-FCCA-49E8-AF7E-658A8C064DC8}" destId="{FABC4B02-960F-49BB-8138-B535DB091292}" srcOrd="0" destOrd="0" presId="urn:microsoft.com/office/officeart/2005/8/layout/orgChart1"/>
    <dgm:cxn modelId="{D920E7E1-E535-47D4-97EA-D2283FD64507}" type="presOf" srcId="{AA06A012-CEFB-4CD0-8D8B-42CE50B35B66}" destId="{683CE179-4AB5-456A-8DE6-A319C789B74C}" srcOrd="0" destOrd="0" presId="urn:microsoft.com/office/officeart/2005/8/layout/orgChart1"/>
    <dgm:cxn modelId="{48BAD98F-A8D8-490F-9CE7-1726E24821E1}" type="presOf" srcId="{D91E85DD-BA03-43E1-9526-FA15204A5F43}" destId="{27915574-1200-48D1-88F2-014BF74D753C}" srcOrd="0" destOrd="0" presId="urn:microsoft.com/office/officeart/2005/8/layout/orgChart1"/>
    <dgm:cxn modelId="{13ECEC6D-9DB8-4B44-8833-5F5D86EBD611}" srcId="{2CCB17F1-FCCA-49E8-AF7E-658A8C064DC8}" destId="{80AF329D-E9D6-477C-8539-AA9669E0FC56}" srcOrd="3" destOrd="0" parTransId="{8FD7E4C7-EDDC-457F-BA7A-B77C9E04B726}" sibTransId="{EA4D4F29-46C5-46E9-B0AF-84087E6190E7}"/>
    <dgm:cxn modelId="{35A008C8-5720-4B07-BD85-565980549DFD}" type="presOf" srcId="{80AF329D-E9D6-477C-8539-AA9669E0FC56}" destId="{3184C9ED-3000-452A-A00B-D23AAB0DF8D6}" srcOrd="0" destOrd="0" presId="urn:microsoft.com/office/officeart/2005/8/layout/orgChart1"/>
    <dgm:cxn modelId="{39DE2C67-6599-4F28-B38C-A18F65398D5D}" srcId="{2CCB17F1-FCCA-49E8-AF7E-658A8C064DC8}" destId="{7E7C7B03-ADCF-4421-A895-9681CACF8976}" srcOrd="0" destOrd="0" parTransId="{D91E85DD-BA03-43E1-9526-FA15204A5F43}" sibTransId="{09DF7EAA-01C6-441D-9D77-3F0E67D57EDF}"/>
    <dgm:cxn modelId="{605E8C08-2B57-4796-9868-0D48A7CD35E5}" srcId="{2CCB17F1-FCCA-49E8-AF7E-658A8C064DC8}" destId="{03535D97-AB3E-4EFD-A265-D6F1B1CEB727}" srcOrd="1" destOrd="0" parTransId="{AA06A012-CEFB-4CD0-8D8B-42CE50B35B66}" sibTransId="{C0B68F84-0236-41A8-AD34-1776735B151F}"/>
    <dgm:cxn modelId="{C4CAFC6D-540C-4C89-A0DE-22A9946EA4C7}" srcId="{2CCB17F1-FCCA-49E8-AF7E-658A8C064DC8}" destId="{FE3BA0C1-D77D-428C-A02B-04F2237F60E8}" srcOrd="2" destOrd="0" parTransId="{9FD50C88-2213-48E9-AE01-5AC6E8A536D1}" sibTransId="{9CBB21D3-7DB4-4F7A-8E32-54CB15CAD03A}"/>
    <dgm:cxn modelId="{73E8EFA7-80E2-41C2-AFF1-A5E03A01F9C8}" type="presOf" srcId="{03535D97-AB3E-4EFD-A265-D6F1B1CEB727}" destId="{896A2782-55F5-4021-8E79-2BFAE72134B0}" srcOrd="0" destOrd="0" presId="urn:microsoft.com/office/officeart/2005/8/layout/orgChart1"/>
    <dgm:cxn modelId="{BE4663BB-9550-4023-A78C-883A4B842F54}" type="presOf" srcId="{03535D97-AB3E-4EFD-A265-D6F1B1CEB727}" destId="{5FE37052-4316-40AC-AC14-B729E0E8ECE7}" srcOrd="1" destOrd="0" presId="urn:microsoft.com/office/officeart/2005/8/layout/orgChart1"/>
    <dgm:cxn modelId="{FE02B8F5-D8FB-449C-9583-83969615768A}" type="presOf" srcId="{7E7C7B03-ADCF-4421-A895-9681CACF8976}" destId="{9247D981-10CD-4967-929E-5F6B4E736E1D}" srcOrd="0" destOrd="0" presId="urn:microsoft.com/office/officeart/2005/8/layout/orgChart1"/>
    <dgm:cxn modelId="{3BE3F453-E7AE-4EE9-BA55-314FBEAC3FD1}" type="presOf" srcId="{2CCB17F1-FCCA-49E8-AF7E-658A8C064DC8}" destId="{2B507B2F-EF52-40BF-8077-1BA782463D88}" srcOrd="1" destOrd="0" presId="urn:microsoft.com/office/officeart/2005/8/layout/orgChart1"/>
    <dgm:cxn modelId="{9F1D3088-D92B-488E-8269-BE13E39DEF4C}" type="presOf" srcId="{FE3BA0C1-D77D-428C-A02B-04F2237F60E8}" destId="{3B9DC0F8-3793-4CB2-A0CE-A63264D471C2}" srcOrd="0" destOrd="0" presId="urn:microsoft.com/office/officeart/2005/8/layout/orgChart1"/>
    <dgm:cxn modelId="{A4FBB06F-52E6-4920-B198-1337F3474F65}" type="presOf" srcId="{7E7C7B03-ADCF-4421-A895-9681CACF8976}" destId="{7FAC860F-06E9-4A72-8E9A-A66A2CA8C933}" srcOrd="1" destOrd="0" presId="urn:microsoft.com/office/officeart/2005/8/layout/orgChart1"/>
    <dgm:cxn modelId="{9EC9A92C-A04F-4A77-A415-07D5C722A4AC}" type="presOf" srcId="{9FD50C88-2213-48E9-AE01-5AC6E8A536D1}" destId="{F9A17CDB-57CD-42E5-B4D9-523A2FDAF2C7}" srcOrd="0" destOrd="0" presId="urn:microsoft.com/office/officeart/2005/8/layout/orgChart1"/>
    <dgm:cxn modelId="{38FD4D4E-A3A2-4DA7-B872-DD65E706EBE1}" type="presOf" srcId="{8FD7E4C7-EDDC-457F-BA7A-B77C9E04B726}" destId="{CA2A5D3D-47CD-4917-ACBB-6601072E9C4F}" srcOrd="0" destOrd="0" presId="urn:microsoft.com/office/officeart/2005/8/layout/orgChart1"/>
    <dgm:cxn modelId="{4AC3BD77-17E1-4412-A44B-48FFD8B4FFE0}" srcId="{6315D1B2-0BED-4A43-A705-81567F8EBCD9}" destId="{2CCB17F1-FCCA-49E8-AF7E-658A8C064DC8}" srcOrd="0" destOrd="0" parTransId="{A07DD23C-C99B-4133-B233-6D0F1188BF05}" sibTransId="{72F32FFB-5C30-4A81-844A-B77F3524CEDE}"/>
    <dgm:cxn modelId="{550A28D3-D900-488E-8DA1-5B5C1402CF4F}" type="presOf" srcId="{80AF329D-E9D6-477C-8539-AA9669E0FC56}" destId="{F3DA19DA-8F82-4C29-9D0A-AA5990B433BB}" srcOrd="1" destOrd="0" presId="urn:microsoft.com/office/officeart/2005/8/layout/orgChart1"/>
    <dgm:cxn modelId="{6A0E7099-5584-42CC-8187-05A5F9484617}" type="presParOf" srcId="{CF701311-1F08-4A6E-AA0F-3F032448D9A8}" destId="{E9C92D36-8A6D-4E01-924F-EDBA0EEBD580}" srcOrd="0" destOrd="0" presId="urn:microsoft.com/office/officeart/2005/8/layout/orgChart1"/>
    <dgm:cxn modelId="{2B89F713-5ABB-46F9-A4F8-1DFA6D05F6CF}" type="presParOf" srcId="{E9C92D36-8A6D-4E01-924F-EDBA0EEBD580}" destId="{DD14BB00-34B1-4ED2-B56C-CC707AAAFBEC}" srcOrd="0" destOrd="0" presId="urn:microsoft.com/office/officeart/2005/8/layout/orgChart1"/>
    <dgm:cxn modelId="{3B6A93D1-4F22-474D-BC05-5219921B1B36}" type="presParOf" srcId="{DD14BB00-34B1-4ED2-B56C-CC707AAAFBEC}" destId="{FABC4B02-960F-49BB-8138-B535DB091292}" srcOrd="0" destOrd="0" presId="urn:microsoft.com/office/officeart/2005/8/layout/orgChart1"/>
    <dgm:cxn modelId="{E0570A22-57ED-407A-80F8-0D067C27EE65}" type="presParOf" srcId="{DD14BB00-34B1-4ED2-B56C-CC707AAAFBEC}" destId="{2B507B2F-EF52-40BF-8077-1BA782463D88}" srcOrd="1" destOrd="0" presId="urn:microsoft.com/office/officeart/2005/8/layout/orgChart1"/>
    <dgm:cxn modelId="{450AF03B-2800-4DC8-905F-3DCE8DF659EE}" type="presParOf" srcId="{E9C92D36-8A6D-4E01-924F-EDBA0EEBD580}" destId="{D1F28E9F-D1F1-4A78-AFF7-A1EED33D8A1D}" srcOrd="1" destOrd="0" presId="urn:microsoft.com/office/officeart/2005/8/layout/orgChart1"/>
    <dgm:cxn modelId="{7F839FE8-BAA5-4827-8DE4-C73176446A6B}" type="presParOf" srcId="{D1F28E9F-D1F1-4A78-AFF7-A1EED33D8A1D}" destId="{27915574-1200-48D1-88F2-014BF74D753C}" srcOrd="0" destOrd="0" presId="urn:microsoft.com/office/officeart/2005/8/layout/orgChart1"/>
    <dgm:cxn modelId="{ED8173E5-D26B-4601-A8E7-2802A0DC9086}" type="presParOf" srcId="{D1F28E9F-D1F1-4A78-AFF7-A1EED33D8A1D}" destId="{E89BDE8D-2BDC-4896-BC2D-080E82A1B2B2}" srcOrd="1" destOrd="0" presId="urn:microsoft.com/office/officeart/2005/8/layout/orgChart1"/>
    <dgm:cxn modelId="{653ED137-0B69-49B8-A687-E6C32F59DD76}" type="presParOf" srcId="{E89BDE8D-2BDC-4896-BC2D-080E82A1B2B2}" destId="{9CEE6F2C-629E-4C5D-9D03-F5BC32C04B17}" srcOrd="0" destOrd="0" presId="urn:microsoft.com/office/officeart/2005/8/layout/orgChart1"/>
    <dgm:cxn modelId="{2F592427-FF0F-48D8-A8E4-146616B47A77}" type="presParOf" srcId="{9CEE6F2C-629E-4C5D-9D03-F5BC32C04B17}" destId="{9247D981-10CD-4967-929E-5F6B4E736E1D}" srcOrd="0" destOrd="0" presId="urn:microsoft.com/office/officeart/2005/8/layout/orgChart1"/>
    <dgm:cxn modelId="{3DD59D00-271E-4EC1-8D25-D4546B6C3DAB}" type="presParOf" srcId="{9CEE6F2C-629E-4C5D-9D03-F5BC32C04B17}" destId="{7FAC860F-06E9-4A72-8E9A-A66A2CA8C933}" srcOrd="1" destOrd="0" presId="urn:microsoft.com/office/officeart/2005/8/layout/orgChart1"/>
    <dgm:cxn modelId="{428ECD84-E13D-4C7B-BDCA-243631CEA1DA}" type="presParOf" srcId="{E89BDE8D-2BDC-4896-BC2D-080E82A1B2B2}" destId="{F30FF83F-EB98-4877-A139-FF94B00805A9}" srcOrd="1" destOrd="0" presId="urn:microsoft.com/office/officeart/2005/8/layout/orgChart1"/>
    <dgm:cxn modelId="{027F4267-2D59-4E13-8ED6-C452F3E53BF1}" type="presParOf" srcId="{E89BDE8D-2BDC-4896-BC2D-080E82A1B2B2}" destId="{A387F33E-04B9-4A02-8775-DFB660D25AAD}" srcOrd="2" destOrd="0" presId="urn:microsoft.com/office/officeart/2005/8/layout/orgChart1"/>
    <dgm:cxn modelId="{B5FA74A1-E0B6-44D2-A038-F51035CED05A}" type="presParOf" srcId="{D1F28E9F-D1F1-4A78-AFF7-A1EED33D8A1D}" destId="{683CE179-4AB5-456A-8DE6-A319C789B74C}" srcOrd="2" destOrd="0" presId="urn:microsoft.com/office/officeart/2005/8/layout/orgChart1"/>
    <dgm:cxn modelId="{829BB256-BC20-4DEE-9F20-4D32FD30029B}" type="presParOf" srcId="{D1F28E9F-D1F1-4A78-AFF7-A1EED33D8A1D}" destId="{6511728D-3145-4448-AF57-E2CA7EED7979}" srcOrd="3" destOrd="0" presId="urn:microsoft.com/office/officeart/2005/8/layout/orgChart1"/>
    <dgm:cxn modelId="{6451276A-C17E-483E-9EA3-C650EF676B02}" type="presParOf" srcId="{6511728D-3145-4448-AF57-E2CA7EED7979}" destId="{6C02ABC9-B819-431A-9FDA-78F49ADECC6A}" srcOrd="0" destOrd="0" presId="urn:microsoft.com/office/officeart/2005/8/layout/orgChart1"/>
    <dgm:cxn modelId="{5FB1F3CB-D2DC-46D1-B268-EB8B2BAAC6AC}" type="presParOf" srcId="{6C02ABC9-B819-431A-9FDA-78F49ADECC6A}" destId="{896A2782-55F5-4021-8E79-2BFAE72134B0}" srcOrd="0" destOrd="0" presId="urn:microsoft.com/office/officeart/2005/8/layout/orgChart1"/>
    <dgm:cxn modelId="{A5004C81-B876-4454-815B-B69928C0C718}" type="presParOf" srcId="{6C02ABC9-B819-431A-9FDA-78F49ADECC6A}" destId="{5FE37052-4316-40AC-AC14-B729E0E8ECE7}" srcOrd="1" destOrd="0" presId="urn:microsoft.com/office/officeart/2005/8/layout/orgChart1"/>
    <dgm:cxn modelId="{3F699152-3021-48C4-9B84-7A2CC4EDC51A}" type="presParOf" srcId="{6511728D-3145-4448-AF57-E2CA7EED7979}" destId="{09D8F779-97D0-46D0-8993-85884B4A24CE}" srcOrd="1" destOrd="0" presId="urn:microsoft.com/office/officeart/2005/8/layout/orgChart1"/>
    <dgm:cxn modelId="{9D8C3AED-79E4-411D-983D-1F6491489E87}" type="presParOf" srcId="{6511728D-3145-4448-AF57-E2CA7EED7979}" destId="{0C39B728-9240-418F-A66A-F8DEE6FF8936}" srcOrd="2" destOrd="0" presId="urn:microsoft.com/office/officeart/2005/8/layout/orgChart1"/>
    <dgm:cxn modelId="{A0211A67-F8FA-4CDF-9D02-808DCC11BDC7}" type="presParOf" srcId="{D1F28E9F-D1F1-4A78-AFF7-A1EED33D8A1D}" destId="{F9A17CDB-57CD-42E5-B4D9-523A2FDAF2C7}" srcOrd="4" destOrd="0" presId="urn:microsoft.com/office/officeart/2005/8/layout/orgChart1"/>
    <dgm:cxn modelId="{91582D20-D680-478D-B93F-2CBDA965D79D}" type="presParOf" srcId="{D1F28E9F-D1F1-4A78-AFF7-A1EED33D8A1D}" destId="{A5887A00-5C50-4DCC-B66B-6A41A29CB665}" srcOrd="5" destOrd="0" presId="urn:microsoft.com/office/officeart/2005/8/layout/orgChart1"/>
    <dgm:cxn modelId="{85F7E430-124C-46E6-ABFF-02B602ABD327}" type="presParOf" srcId="{A5887A00-5C50-4DCC-B66B-6A41A29CB665}" destId="{90CD665F-9F3A-438A-81BF-5279FB27EBD0}" srcOrd="0" destOrd="0" presId="urn:microsoft.com/office/officeart/2005/8/layout/orgChart1"/>
    <dgm:cxn modelId="{28C0234C-DFCF-4FDA-82AE-C050AD04A92D}" type="presParOf" srcId="{90CD665F-9F3A-438A-81BF-5279FB27EBD0}" destId="{3B9DC0F8-3793-4CB2-A0CE-A63264D471C2}" srcOrd="0" destOrd="0" presId="urn:microsoft.com/office/officeart/2005/8/layout/orgChart1"/>
    <dgm:cxn modelId="{040E2C93-6302-47C6-B5D1-4C6A18B6CBD7}" type="presParOf" srcId="{90CD665F-9F3A-438A-81BF-5279FB27EBD0}" destId="{22A408A3-B772-4E77-9CEB-1502E67304F8}" srcOrd="1" destOrd="0" presId="urn:microsoft.com/office/officeart/2005/8/layout/orgChart1"/>
    <dgm:cxn modelId="{D479AE56-5125-4FA8-8E68-3379B98DFC12}" type="presParOf" srcId="{A5887A00-5C50-4DCC-B66B-6A41A29CB665}" destId="{FE8743E4-1427-4C78-A1C9-1E9F03A4FC4F}" srcOrd="1" destOrd="0" presId="urn:microsoft.com/office/officeart/2005/8/layout/orgChart1"/>
    <dgm:cxn modelId="{DB81DEEB-3DB8-490F-99C5-D1B48E8AF5C7}" type="presParOf" srcId="{A5887A00-5C50-4DCC-B66B-6A41A29CB665}" destId="{CB3679A7-446A-42B8-B5BA-B88C4E795E07}" srcOrd="2" destOrd="0" presId="urn:microsoft.com/office/officeart/2005/8/layout/orgChart1"/>
    <dgm:cxn modelId="{BED5A9FC-5A6C-42EF-8BC0-42E2921C38CD}" type="presParOf" srcId="{D1F28E9F-D1F1-4A78-AFF7-A1EED33D8A1D}" destId="{CA2A5D3D-47CD-4917-ACBB-6601072E9C4F}" srcOrd="6" destOrd="0" presId="urn:microsoft.com/office/officeart/2005/8/layout/orgChart1"/>
    <dgm:cxn modelId="{15425663-CD92-499D-B6B2-10C838656791}" type="presParOf" srcId="{D1F28E9F-D1F1-4A78-AFF7-A1EED33D8A1D}" destId="{310857D6-104A-4758-B76F-B2658A1C164A}" srcOrd="7" destOrd="0" presId="urn:microsoft.com/office/officeart/2005/8/layout/orgChart1"/>
    <dgm:cxn modelId="{1D68520C-F133-429A-BBE0-9F3F2190C708}" type="presParOf" srcId="{310857D6-104A-4758-B76F-B2658A1C164A}" destId="{13A189CC-44A1-41F3-84C2-E8DCC9D6ED55}" srcOrd="0" destOrd="0" presId="urn:microsoft.com/office/officeart/2005/8/layout/orgChart1"/>
    <dgm:cxn modelId="{7FA0C389-C165-4BE3-B531-817B2BE8C604}" type="presParOf" srcId="{13A189CC-44A1-41F3-84C2-E8DCC9D6ED55}" destId="{3184C9ED-3000-452A-A00B-D23AAB0DF8D6}" srcOrd="0" destOrd="0" presId="urn:microsoft.com/office/officeart/2005/8/layout/orgChart1"/>
    <dgm:cxn modelId="{E1C7B29C-7C38-455B-A81D-15C7359A647C}" type="presParOf" srcId="{13A189CC-44A1-41F3-84C2-E8DCC9D6ED55}" destId="{F3DA19DA-8F82-4C29-9D0A-AA5990B433BB}" srcOrd="1" destOrd="0" presId="urn:microsoft.com/office/officeart/2005/8/layout/orgChart1"/>
    <dgm:cxn modelId="{846E4064-C45F-4A9F-973E-6FA9F9ACEE79}" type="presParOf" srcId="{310857D6-104A-4758-B76F-B2658A1C164A}" destId="{B1A3DAEB-3640-4F37-9C18-DF471C78BFFF}" srcOrd="1" destOrd="0" presId="urn:microsoft.com/office/officeart/2005/8/layout/orgChart1"/>
    <dgm:cxn modelId="{3C903ED8-2D47-4842-8EAA-11B4CC4F1463}" type="presParOf" srcId="{310857D6-104A-4758-B76F-B2658A1C164A}" destId="{8A48A6BA-572C-4F0F-9253-FE4A473002DB}" srcOrd="2" destOrd="0" presId="urn:microsoft.com/office/officeart/2005/8/layout/orgChart1"/>
    <dgm:cxn modelId="{443E9794-CC29-4EA2-90F4-238422BE74C9}" type="presParOf" srcId="{E9C92D36-8A6D-4E01-924F-EDBA0EEBD580}" destId="{93F1EE18-7F19-4CEE-81C0-9AC239CC84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A5D3D-47CD-4917-ACBB-6601072E9C4F}">
      <dsp:nvSpPr>
        <dsp:cNvPr id="0" name=""/>
        <dsp:cNvSpPr/>
      </dsp:nvSpPr>
      <dsp:spPr>
        <a:xfrm>
          <a:off x="2942873" y="919326"/>
          <a:ext cx="1902755" cy="319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95"/>
              </a:lnTo>
              <a:lnTo>
                <a:pt x="1902755" y="159995"/>
              </a:lnTo>
              <a:lnTo>
                <a:pt x="1902755" y="3197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A17CDB-57CD-42E5-B4D9-523A2FDAF2C7}">
      <dsp:nvSpPr>
        <dsp:cNvPr id="0" name=""/>
        <dsp:cNvSpPr/>
      </dsp:nvSpPr>
      <dsp:spPr>
        <a:xfrm>
          <a:off x="2942873" y="919326"/>
          <a:ext cx="492376" cy="319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995"/>
              </a:lnTo>
              <a:lnTo>
                <a:pt x="492376" y="159995"/>
              </a:lnTo>
              <a:lnTo>
                <a:pt x="492376" y="3197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CE179-4AB5-456A-8DE6-A319C789B74C}">
      <dsp:nvSpPr>
        <dsp:cNvPr id="0" name=""/>
        <dsp:cNvSpPr/>
      </dsp:nvSpPr>
      <dsp:spPr>
        <a:xfrm>
          <a:off x="2073729" y="919326"/>
          <a:ext cx="869143" cy="319739"/>
        </a:xfrm>
        <a:custGeom>
          <a:avLst/>
          <a:gdLst/>
          <a:ahLst/>
          <a:cxnLst/>
          <a:rect l="0" t="0" r="0" b="0"/>
          <a:pathLst>
            <a:path>
              <a:moveTo>
                <a:pt x="869143" y="0"/>
              </a:moveTo>
              <a:lnTo>
                <a:pt x="869143" y="159995"/>
              </a:lnTo>
              <a:lnTo>
                <a:pt x="0" y="159995"/>
              </a:lnTo>
              <a:lnTo>
                <a:pt x="0" y="3197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915574-1200-48D1-88F2-014BF74D753C}">
      <dsp:nvSpPr>
        <dsp:cNvPr id="0" name=""/>
        <dsp:cNvSpPr/>
      </dsp:nvSpPr>
      <dsp:spPr>
        <a:xfrm>
          <a:off x="1040985" y="919326"/>
          <a:ext cx="1901888" cy="319739"/>
        </a:xfrm>
        <a:custGeom>
          <a:avLst/>
          <a:gdLst/>
          <a:ahLst/>
          <a:cxnLst/>
          <a:rect l="0" t="0" r="0" b="0"/>
          <a:pathLst>
            <a:path>
              <a:moveTo>
                <a:pt x="1901888" y="0"/>
              </a:moveTo>
              <a:lnTo>
                <a:pt x="1901888" y="159995"/>
              </a:lnTo>
              <a:lnTo>
                <a:pt x="0" y="159995"/>
              </a:lnTo>
              <a:lnTo>
                <a:pt x="0" y="3197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BC4B02-960F-49BB-8138-B535DB091292}">
      <dsp:nvSpPr>
        <dsp:cNvPr id="0" name=""/>
        <dsp:cNvSpPr/>
      </dsp:nvSpPr>
      <dsp:spPr>
        <a:xfrm>
          <a:off x="1973326" y="0"/>
          <a:ext cx="1939093" cy="9193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Environmental Policies  </a:t>
          </a:r>
          <a:endParaRPr lang="en-US" sz="2400" kern="1200" dirty="0"/>
        </a:p>
      </dsp:txBody>
      <dsp:txXfrm>
        <a:off x="1973326" y="0"/>
        <a:ext cx="1939093" cy="919326"/>
      </dsp:txXfrm>
    </dsp:sp>
    <dsp:sp modelId="{9247D981-10CD-4967-929E-5F6B4E736E1D}">
      <dsp:nvSpPr>
        <dsp:cNvPr id="0" name=""/>
        <dsp:cNvSpPr/>
      </dsp:nvSpPr>
      <dsp:spPr>
        <a:xfrm>
          <a:off x="659493" y="1239065"/>
          <a:ext cx="762982" cy="7606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Carbon Cap</a:t>
          </a:r>
          <a:endParaRPr lang="en-US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9493" y="1239065"/>
        <a:ext cx="762982" cy="760685"/>
      </dsp:txXfrm>
    </dsp:sp>
    <dsp:sp modelId="{896A2782-55F5-4021-8E79-2BFAE72134B0}">
      <dsp:nvSpPr>
        <dsp:cNvPr id="0" name=""/>
        <dsp:cNvSpPr/>
      </dsp:nvSpPr>
      <dsp:spPr>
        <a:xfrm>
          <a:off x="1741964" y="1239065"/>
          <a:ext cx="663530" cy="7606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Carbon Tax</a:t>
          </a:r>
          <a:endParaRPr lang="en-US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41964" y="1239065"/>
        <a:ext cx="663530" cy="760685"/>
      </dsp:txXfrm>
    </dsp:sp>
    <dsp:sp modelId="{3B9DC0F8-3793-4CB2-A0CE-A63264D471C2}">
      <dsp:nvSpPr>
        <dsp:cNvPr id="0" name=""/>
        <dsp:cNvSpPr/>
      </dsp:nvSpPr>
      <dsp:spPr>
        <a:xfrm>
          <a:off x="2724982" y="1239065"/>
          <a:ext cx="1420534" cy="7606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Carbon Cap-and-Trade</a:t>
          </a:r>
          <a:endParaRPr lang="en-US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24982" y="1239065"/>
        <a:ext cx="1420534" cy="760685"/>
      </dsp:txXfrm>
    </dsp:sp>
    <dsp:sp modelId="{3184C9ED-3000-452A-A00B-D23AAB0DF8D6}">
      <dsp:nvSpPr>
        <dsp:cNvPr id="0" name=""/>
        <dsp:cNvSpPr/>
      </dsp:nvSpPr>
      <dsp:spPr>
        <a:xfrm>
          <a:off x="4465004" y="1239065"/>
          <a:ext cx="761248" cy="7606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Carbon Offset</a:t>
          </a:r>
          <a:endParaRPr lang="en-US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65004" y="1239065"/>
        <a:ext cx="761248" cy="760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12" Type="http://schemas.openxmlformats.org/officeDocument/2006/relationships/image" Target="../media/image31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11" Type="http://schemas.openxmlformats.org/officeDocument/2006/relationships/image" Target="../media/image30.wmf"/><Relationship Id="rId5" Type="http://schemas.openxmlformats.org/officeDocument/2006/relationships/image" Target="../media/image24.wmf"/><Relationship Id="rId10" Type="http://schemas.openxmlformats.org/officeDocument/2006/relationships/image" Target="../media/image29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9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4" Type="http://schemas.openxmlformats.org/officeDocument/2006/relationships/image" Target="../media/image4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C37D9-FE01-364B-9680-0CB2624D3595}" type="datetimeFigureOut">
              <a:rPr lang="en-US" smtClean="0">
                <a:latin typeface="Arial" charset="0"/>
              </a:rPr>
              <a:t>6/13/2016</a:t>
            </a:fld>
            <a:endParaRPr lang="en-US" dirty="0"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8CA79-2CC3-934F-A465-BDE2654814F8}" type="slidenum">
              <a:rPr lang="en-US" smtClean="0">
                <a:latin typeface="Arial" charset="0"/>
              </a:rPr>
              <a:t>‹#›</a:t>
            </a:fld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41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fld id="{F3288A26-B3ED-2148-BA04-867DC3099899}" type="datetimeFigureOut">
              <a:rPr lang="en-US" smtClean="0"/>
              <a:pPr/>
              <a:t>6/13/2016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fld id="{5CDED88D-36DA-264C-A081-A61B7699A39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736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ED88D-36DA-264C-A081-A61B7699A39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475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ED88D-36DA-264C-A081-A61B7699A39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047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Cellulosic biomass, such as corn </a:t>
            </a:r>
            <a:r>
              <a:rPr lang="en-US" dirty="0" err="1" smtClean="0"/>
              <a:t>stover</a:t>
            </a:r>
            <a:r>
              <a:rPr lang="en-US" dirty="0" smtClean="0"/>
              <a:t>, has 20 percent to 30 percent supply variations, compared to 12 percent to 15 percent variations for corn grain (http://www.renewableenergyworld.com/articles/2015/11/cellulosic-biofuel-reducing-cost-through-cellulosic-biomass-supply-strategy.html )</a:t>
            </a:r>
          </a:p>
          <a:p>
            <a:endParaRPr lang="en-US" dirty="0" smtClean="0"/>
          </a:p>
          <a:p>
            <a:r>
              <a:rPr lang="en-US" dirty="0" smtClean="0"/>
              <a:t>http://www.bioenergyconnection.org/article/billion-ton-update-where-biomass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ED88D-36DA-264C-A081-A61B7699A39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18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Cellulosic biomass, such as corn </a:t>
            </a:r>
            <a:r>
              <a:rPr lang="en-US" dirty="0" err="1" smtClean="0"/>
              <a:t>stover</a:t>
            </a:r>
            <a:r>
              <a:rPr lang="en-US" dirty="0" smtClean="0"/>
              <a:t>, has 20 percent to 30 percent supply variations, compared to 12 percent to 15 percent variations for corn grain (http://www.renewableenergyworld.com/articles/2015/11/cellulosic-biofuel-reducing-cost-through-cellulosic-biomass-supply-strategy.html )</a:t>
            </a:r>
          </a:p>
          <a:p>
            <a:endParaRPr lang="en-US" dirty="0" smtClean="0"/>
          </a:p>
          <a:p>
            <a:r>
              <a:rPr lang="en-US" dirty="0" smtClean="0"/>
              <a:t>http://www.bioenergyconnection.org/article/billion-ton-update-where-biomass</a:t>
            </a:r>
          </a:p>
          <a:p>
            <a:endParaRPr lang="en-US" dirty="0" smtClean="0"/>
          </a:p>
          <a:p>
            <a:r>
              <a:rPr lang="en-US" dirty="0" smtClean="0"/>
              <a:t>Physical</a:t>
            </a:r>
            <a:r>
              <a:rPr lang="en-US" baseline="0" dirty="0" smtClean="0"/>
              <a:t> characteristics impact: transportation and collection costs. Uncertainties: impact inventory holding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ED88D-36DA-264C-A081-A61B7699A39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18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ED88D-36DA-264C-A081-A61B7699A39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625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DD73B2-0B1F-4F68-BDB1-07CA8DED54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D2D60A-55DE-4267-BC46-1082F1422A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19526D-2720-4608-9C39-E71F9414D9C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1C3B66-71CF-4BF4-BC3E-7D6D4455AF6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5581D5-8050-4757-B184-275AA026A72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CB9D95-CD93-4DCF-B855-B7CC34CB3C4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33B3AE-46AB-47B9-8408-214E6E08FBD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A86FDE-3B8A-478F-AB3E-83270BE2390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114F3E-6B05-4E7D-945B-44235E6822E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CFD257-CD52-4114-9FB3-6C64A7DDFF4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B21994-B6F4-463B-90E4-839652C6AE8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7A00C-D00F-4CA1-B847-C7B224322A8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2080E9-4080-43CC-8F35-9D35ACAD66D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1F20B3-C13B-453C-8449-8B27A10C7F2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CC96EF-DB96-44B7-A861-575ADD458E8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50DCE2-4473-4C8D-A745-6D32316A4DF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Regional Greenhouse Gas Initiative (RGGI), the Western Climate</a:t>
            </a:r>
          </a:p>
          <a:p>
            <a:r>
              <a:rPr lang="en-US" altLang="en-US" smtClean="0"/>
              <a:t>Initiative (WCI), and the Midwest Greenhouse Gas Reduction Accord (MGGRA)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79AEEE-E654-44CD-A510-86FE185E6E5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852250-0BBC-440C-B0CE-002D3A45FF6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47CF64-84FA-4931-8762-9AFACE2CF93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15812B-9A50-4997-8742-28EF9F5A7C0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449790-ADF7-40E1-B453-EB766AD017A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226C5-73DF-4231-AA34-A04D56429E8A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B8B10D-1794-451F-A256-371BD144E5CC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3340CB-B957-44B1-963C-132F6BF3533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CC7A15-8ED9-405F-98C5-078DD3AC2D7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8D13A4-435A-403C-8529-7B086C8A339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9AB230-E1BD-4F15-AB57-846CAD742A7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51ABDA-2CAC-4B72-972D-82174543B64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81000" y="533400"/>
            <a:ext cx="8305800" cy="76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dirty="0">
              <a:latin typeface="Arial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81000" y="609600"/>
            <a:ext cx="8305800" cy="55626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 dirty="0"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7400" y="685800"/>
            <a:ext cx="2540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50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457200"/>
          </a:xfrm>
        </p:spPr>
        <p:txBody>
          <a:bodyPr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1"/>
            <a:ext cx="8229600" cy="5364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76201"/>
            <a:ext cx="381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7632C9E-8D37-3846-8732-BC92A44752F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81000" y="533400"/>
            <a:ext cx="8305800" cy="76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dirty="0"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00" y="6202532"/>
            <a:ext cx="20320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86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fld id="{87632C9E-8D37-3846-8732-BC92A44752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60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b="0" i="0" u="none" kern="1200">
          <a:solidFill>
            <a:schemeClr val="tx1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0" i="0" u="none" kern="1200"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cor.2014.03.010" TargetMode="External"/><Relationship Id="rId2" Type="http://schemas.openxmlformats.org/officeDocument/2006/relationships/hyperlink" Target="http://dx.doi.org/10.1287/trsc.2013.050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4.bin"/><Relationship Id="rId18" Type="http://schemas.openxmlformats.org/officeDocument/2006/relationships/oleObject" Target="../embeddings/oleObject6.bin"/><Relationship Id="rId26" Type="http://schemas.openxmlformats.org/officeDocument/2006/relationships/oleObject" Target="../embeddings/oleObject10.bin"/><Relationship Id="rId3" Type="http://schemas.openxmlformats.org/officeDocument/2006/relationships/notesSlide" Target="../notesSlides/notesSlide17.xml"/><Relationship Id="rId21" Type="http://schemas.openxmlformats.org/officeDocument/2006/relationships/image" Target="../media/image26.wmf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2.wmf"/><Relationship Id="rId17" Type="http://schemas.openxmlformats.org/officeDocument/2006/relationships/image" Target="../media/image24.wmf"/><Relationship Id="rId25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29" Type="http://schemas.openxmlformats.org/officeDocument/2006/relationships/image" Target="../media/image3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11" Type="http://schemas.openxmlformats.org/officeDocument/2006/relationships/oleObject" Target="../embeddings/oleObject3.bin"/><Relationship Id="rId24" Type="http://schemas.openxmlformats.org/officeDocument/2006/relationships/oleObject" Target="../embeddings/oleObject9.bin"/><Relationship Id="rId5" Type="http://schemas.openxmlformats.org/officeDocument/2006/relationships/image" Target="../media/image3.jpeg"/><Relationship Id="rId15" Type="http://schemas.openxmlformats.org/officeDocument/2006/relationships/image" Target="../media/image4.jpeg"/><Relationship Id="rId23" Type="http://schemas.openxmlformats.org/officeDocument/2006/relationships/image" Target="../media/image27.wmf"/><Relationship Id="rId28" Type="http://schemas.openxmlformats.org/officeDocument/2006/relationships/oleObject" Target="../embeddings/oleObject11.bin"/><Relationship Id="rId10" Type="http://schemas.openxmlformats.org/officeDocument/2006/relationships/image" Target="../media/image21.wmf"/><Relationship Id="rId19" Type="http://schemas.openxmlformats.org/officeDocument/2006/relationships/image" Target="../media/image25.wmf"/><Relationship Id="rId31" Type="http://schemas.openxmlformats.org/officeDocument/2006/relationships/image" Target="../media/image31.wmf"/><Relationship Id="rId4" Type="http://schemas.openxmlformats.org/officeDocument/2006/relationships/image" Target="../media/image6.jpe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23.wmf"/><Relationship Id="rId22" Type="http://schemas.openxmlformats.org/officeDocument/2006/relationships/oleObject" Target="../embeddings/oleObject8.bin"/><Relationship Id="rId27" Type="http://schemas.openxmlformats.org/officeDocument/2006/relationships/image" Target="../media/image29.wmf"/><Relationship Id="rId30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37.wmf"/><Relationship Id="rId3" Type="http://schemas.openxmlformats.org/officeDocument/2006/relationships/notesSlide" Target="../notesSlides/notesSlide18.xml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4.jpeg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jpeg"/><Relationship Id="rId11" Type="http://schemas.openxmlformats.org/officeDocument/2006/relationships/image" Target="../media/image2.jpeg"/><Relationship Id="rId24" Type="http://schemas.openxmlformats.org/officeDocument/2006/relationships/image" Target="../media/image40.wmf"/><Relationship Id="rId5" Type="http://schemas.openxmlformats.org/officeDocument/2006/relationships/image" Target="../media/image32.wmf"/><Relationship Id="rId15" Type="http://schemas.openxmlformats.org/officeDocument/2006/relationships/oleObject" Target="../embeddings/oleObject17.bin"/><Relationship Id="rId23" Type="http://schemas.openxmlformats.org/officeDocument/2006/relationships/oleObject" Target="../embeddings/oleObject21.bin"/><Relationship Id="rId10" Type="http://schemas.openxmlformats.org/officeDocument/2006/relationships/image" Target="../media/image34.wmf"/><Relationship Id="rId19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35.wmf"/><Relationship Id="rId22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48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54.jpe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53.jpeg"/><Relationship Id="rId9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2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hgprotocol.org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ia.gov/cneaf/electricity/page/co2_report/co2emiss.pd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67955" y="1697438"/>
            <a:ext cx="8296811" cy="1151898"/>
          </a:xfrm>
        </p:spPr>
        <p:txBody>
          <a:bodyPr/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Bioenergy Supply Chain Optimization: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 and Applications</a:t>
            </a:r>
            <a:endParaRPr 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600" y="4839976"/>
            <a:ext cx="6400800" cy="866860"/>
          </a:xfrm>
        </p:spPr>
        <p:txBody>
          <a:bodyPr/>
          <a:lstStyle/>
          <a:p>
            <a:r>
              <a:rPr lang="en-US" sz="20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World Bioenergy Congress and Expo, Rome, Italy</a:t>
            </a:r>
          </a:p>
          <a:p>
            <a:r>
              <a:rPr lang="en-US" sz="20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06/14/2016</a:t>
            </a:r>
            <a:endParaRPr lang="en-US" sz="2000" dirty="0"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7632C9E-8D37-3846-8732-BC92A44752F1}" type="slidenum">
              <a:rPr lang="en-US" sz="1100" smtClean="0">
                <a:latin typeface="Arial" charset="0"/>
                <a:ea typeface="Arial" charset="0"/>
                <a:cs typeface="Arial" charset="0"/>
              </a:rPr>
              <a:t>1</a:t>
            </a:fld>
            <a:endParaRPr lang="en-US" sz="11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1105681" y="3378301"/>
            <a:ext cx="7086600" cy="93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0" i="0" u="none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-65" charset="-128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-65" charset="-128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-65" charset="-128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pitchFamily="-65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Sandra D. Eksioglu, PhD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Industrial Engineering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204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2C9E-8D37-3846-8732-BC92A44752F1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76400" y="2161506"/>
            <a:ext cx="5868989" cy="4407305"/>
            <a:chOff x="1676400" y="2161506"/>
            <a:chExt cx="5868989" cy="4407305"/>
          </a:xfrm>
        </p:grpSpPr>
        <p:grpSp>
          <p:nvGrpSpPr>
            <p:cNvPr id="34" name="Group 33"/>
            <p:cNvGrpSpPr/>
            <p:nvPr/>
          </p:nvGrpSpPr>
          <p:grpSpPr>
            <a:xfrm>
              <a:off x="1676400" y="2161506"/>
              <a:ext cx="5868989" cy="4407305"/>
              <a:chOff x="1764967" y="1585509"/>
              <a:chExt cx="5868989" cy="4407305"/>
            </a:xfrm>
          </p:grpSpPr>
          <p:grpSp>
            <p:nvGrpSpPr>
              <p:cNvPr id="5" name="Group 2"/>
              <p:cNvGrpSpPr>
                <a:grpSpLocks/>
              </p:cNvGrpSpPr>
              <p:nvPr/>
            </p:nvGrpSpPr>
            <p:grpSpPr bwMode="auto">
              <a:xfrm>
                <a:off x="1764967" y="1585509"/>
                <a:ext cx="5868989" cy="582613"/>
                <a:chOff x="1392" y="1344"/>
                <a:chExt cx="3697" cy="367"/>
              </a:xfrm>
            </p:grpSpPr>
            <p:sp>
              <p:nvSpPr>
                <p:cNvPr id="6" name="Line 3"/>
                <p:cNvSpPr>
                  <a:spLocks noChangeShapeType="1"/>
                </p:cNvSpPr>
                <p:nvPr/>
              </p:nvSpPr>
              <p:spPr bwMode="gray">
                <a:xfrm>
                  <a:off x="1584" y="1694"/>
                  <a:ext cx="3505" cy="17"/>
                </a:xfrm>
                <a:prstGeom prst="line">
                  <a:avLst/>
                </a:prstGeom>
                <a:noFill/>
                <a:ln w="25400">
                  <a:solidFill>
                    <a:srgbClr val="C0C0C0"/>
                  </a:solidFill>
                  <a:prstDash val="sysDot"/>
                  <a:round/>
                  <a:headEnd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" name="Rectangle 4"/>
                <p:cNvSpPr>
                  <a:spLocks noChangeArrowheads="1"/>
                </p:cNvSpPr>
                <p:nvPr/>
              </p:nvSpPr>
              <p:spPr bwMode="gray">
                <a:xfrm rot="3419336">
                  <a:off x="1405" y="1331"/>
                  <a:ext cx="302" cy="328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miter lim="800000"/>
                  <a:headEnd/>
                  <a:tailEnd/>
                </a:ln>
                <a:effectLst/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chemeClr val="accent1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>
                    <a:defRPr/>
                  </a:pPr>
                  <a:endParaRPr lang="zh-CN" altLang="en-US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Text Box 6"/>
                <p:cNvSpPr txBox="1">
                  <a:spLocks noChangeArrowheads="1"/>
                </p:cNvSpPr>
                <p:nvPr/>
              </p:nvSpPr>
              <p:spPr bwMode="gray">
                <a:xfrm>
                  <a:off x="1445" y="1358"/>
                  <a:ext cx="213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algn="ctr"/>
                  <a:r>
                    <a:rPr lang="en-US" altLang="zh-CN" sz="2400" b="1" dirty="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</p:grpSp>
          <p:sp>
            <p:nvSpPr>
              <p:cNvPr id="10" name="Line 8"/>
              <p:cNvSpPr>
                <a:spLocks noChangeShapeType="1"/>
              </p:cNvSpPr>
              <p:nvPr/>
            </p:nvSpPr>
            <p:spPr bwMode="gray">
              <a:xfrm flipV="1">
                <a:off x="2069766" y="2930074"/>
                <a:ext cx="5564190" cy="4808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prstDash val="sysDot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gray">
              <a:xfrm rot="3419336">
                <a:off x="1785604" y="2326870"/>
                <a:ext cx="479425" cy="520700"/>
              </a:xfrm>
              <a:prstGeom prst="rect">
                <a:avLst/>
              </a:prstGeom>
              <a:solidFill>
                <a:schemeClr val="accent2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gray">
              <a:xfrm>
                <a:off x="1848896" y="2369732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en-US" altLang="zh-CN" sz="2400" b="1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1764967" y="3131732"/>
                <a:ext cx="5868988" cy="555625"/>
                <a:chOff x="1392" y="2584"/>
                <a:chExt cx="3697" cy="350"/>
              </a:xfrm>
            </p:grpSpPr>
            <p:sp>
              <p:nvSpPr>
                <p:cNvPr id="14" name="Line 13"/>
                <p:cNvSpPr>
                  <a:spLocks noChangeShapeType="1"/>
                </p:cNvSpPr>
                <p:nvPr/>
              </p:nvSpPr>
              <p:spPr bwMode="gray">
                <a:xfrm flipV="1">
                  <a:off x="1584" y="2920"/>
                  <a:ext cx="3505" cy="14"/>
                </a:xfrm>
                <a:prstGeom prst="line">
                  <a:avLst/>
                </a:prstGeom>
                <a:noFill/>
                <a:ln w="25400">
                  <a:solidFill>
                    <a:srgbClr val="C0C0C0"/>
                  </a:solidFill>
                  <a:prstDash val="sysDot"/>
                  <a:round/>
                  <a:headEnd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gray">
                <a:xfrm rot="3419336">
                  <a:off x="1405" y="2571"/>
                  <a:ext cx="302" cy="328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miter lim="800000"/>
                  <a:headEnd/>
                  <a:tailEnd/>
                </a:ln>
                <a:effectLst/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chemeClr val="accent1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>
                    <a:defRPr/>
                  </a:pPr>
                  <a:endParaRPr lang="zh-CN" altLang="en-US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Text Box 15"/>
                <p:cNvSpPr txBox="1">
                  <a:spLocks noChangeArrowheads="1"/>
                </p:cNvSpPr>
                <p:nvPr/>
              </p:nvSpPr>
              <p:spPr bwMode="gray">
                <a:xfrm>
                  <a:off x="2033" y="2626"/>
                  <a:ext cx="116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endParaRPr lang="en-US" altLang="zh-CN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Text Box 16"/>
                <p:cNvSpPr txBox="1">
                  <a:spLocks noChangeArrowheads="1"/>
                </p:cNvSpPr>
                <p:nvPr/>
              </p:nvSpPr>
              <p:spPr bwMode="gray">
                <a:xfrm>
                  <a:off x="1445" y="2598"/>
                  <a:ext cx="213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algn="ctr"/>
                  <a:r>
                    <a:rPr lang="en-US" altLang="zh-CN" sz="2400" b="1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1764967" y="3969932"/>
                <a:ext cx="5868989" cy="587375"/>
                <a:chOff x="1392" y="3174"/>
                <a:chExt cx="3697" cy="370"/>
              </a:xfrm>
            </p:grpSpPr>
            <p:sp>
              <p:nvSpPr>
                <p:cNvPr id="19" name="Line 18"/>
                <p:cNvSpPr>
                  <a:spLocks noChangeShapeType="1"/>
                </p:cNvSpPr>
                <p:nvPr/>
              </p:nvSpPr>
              <p:spPr bwMode="gray">
                <a:xfrm flipV="1">
                  <a:off x="1584" y="3541"/>
                  <a:ext cx="3505" cy="3"/>
                </a:xfrm>
                <a:prstGeom prst="line">
                  <a:avLst/>
                </a:prstGeom>
                <a:noFill/>
                <a:ln w="25400">
                  <a:solidFill>
                    <a:srgbClr val="C0C0C0"/>
                  </a:solidFill>
                  <a:prstDash val="sysDot"/>
                  <a:round/>
                  <a:headEnd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gray">
                <a:xfrm rot="3419336">
                  <a:off x="1405" y="3161"/>
                  <a:ext cx="302" cy="328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miter lim="800000"/>
                  <a:headEnd/>
                  <a:tailEnd/>
                </a:ln>
                <a:scene3d>
                  <a:camera prst="legacyPerspectiveFront">
                    <a:rot lat="0" lon="1500000" rev="0"/>
                  </a:camera>
                  <a:lightRig rig="legacyFlat4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chemeClr val="accent2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zh-CN" altLang="en-US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Text Box 21"/>
                <p:cNvSpPr txBox="1">
                  <a:spLocks noChangeArrowheads="1"/>
                </p:cNvSpPr>
                <p:nvPr/>
              </p:nvSpPr>
              <p:spPr bwMode="gray">
                <a:xfrm>
                  <a:off x="1445" y="3188"/>
                  <a:ext cx="213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algn="ctr"/>
                  <a:r>
                    <a:rPr lang="en-US" altLang="zh-CN" sz="2400" b="1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  <p:grpSp>
            <p:nvGrpSpPr>
              <p:cNvPr id="23" name="Group 12"/>
              <p:cNvGrpSpPr>
                <a:grpSpLocks/>
              </p:cNvGrpSpPr>
              <p:nvPr/>
            </p:nvGrpSpPr>
            <p:grpSpPr bwMode="auto">
              <a:xfrm>
                <a:off x="1847519" y="3215917"/>
                <a:ext cx="4791085" cy="2027238"/>
                <a:chOff x="1444" y="1612"/>
                <a:chExt cx="3018" cy="1277"/>
              </a:xfrm>
            </p:grpSpPr>
            <p:sp>
              <p:nvSpPr>
                <p:cNvPr id="26" name="Text Box 15"/>
                <p:cNvSpPr txBox="1">
                  <a:spLocks noChangeArrowheads="1"/>
                </p:cNvSpPr>
                <p:nvPr/>
              </p:nvSpPr>
              <p:spPr bwMode="gray">
                <a:xfrm>
                  <a:off x="2033" y="1612"/>
                  <a:ext cx="2429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r>
                    <a:rPr lang="en-US" altLang="zh-CN" sz="200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Data Analysis and Numerical Study</a:t>
                  </a:r>
                  <a:endParaRPr lang="en-US" altLang="zh-CN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Text Box 16"/>
                <p:cNvSpPr txBox="1">
                  <a:spLocks noChangeArrowheads="1"/>
                </p:cNvSpPr>
                <p:nvPr/>
              </p:nvSpPr>
              <p:spPr bwMode="gray">
                <a:xfrm>
                  <a:off x="1444" y="2598"/>
                  <a:ext cx="213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algn="ctr"/>
                  <a:r>
                    <a:rPr lang="en-US" altLang="zh-CN" sz="2400" b="1" dirty="0" smtClean="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altLang="zh-CN" sz="2400" b="1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7"/>
              <p:cNvGrpSpPr>
                <a:grpSpLocks/>
              </p:cNvGrpSpPr>
              <p:nvPr/>
            </p:nvGrpSpPr>
            <p:grpSpPr bwMode="auto">
              <a:xfrm>
                <a:off x="1872250" y="4054476"/>
                <a:ext cx="2360614" cy="1938338"/>
                <a:chOff x="1444" y="2258"/>
                <a:chExt cx="1487" cy="1221"/>
              </a:xfrm>
            </p:grpSpPr>
            <p:sp>
              <p:nvSpPr>
                <p:cNvPr id="31" name="Text Box 20"/>
                <p:cNvSpPr txBox="1">
                  <a:spLocks noChangeArrowheads="1"/>
                </p:cNvSpPr>
                <p:nvPr/>
              </p:nvSpPr>
              <p:spPr bwMode="gray">
                <a:xfrm>
                  <a:off x="2017" y="2258"/>
                  <a:ext cx="914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r>
                    <a:rPr lang="en-US" altLang="zh-CN" sz="200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Conclusions</a:t>
                  </a:r>
                  <a:endParaRPr lang="en-US" altLang="zh-CN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Text Box 21"/>
                <p:cNvSpPr txBox="1">
                  <a:spLocks noChangeArrowheads="1"/>
                </p:cNvSpPr>
                <p:nvPr/>
              </p:nvSpPr>
              <p:spPr bwMode="gray">
                <a:xfrm>
                  <a:off x="1444" y="3188"/>
                  <a:ext cx="213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algn="ctr"/>
                  <a:r>
                    <a:rPr lang="en-US" altLang="zh-CN" sz="2400" b="1" dirty="0">
                      <a:solidFill>
                        <a:prstClr val="white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</a:p>
              </p:txBody>
            </p:sp>
          </p:grpSp>
          <p:sp>
            <p:nvSpPr>
              <p:cNvPr id="33" name="Text Box 15"/>
              <p:cNvSpPr txBox="1">
                <a:spLocks noChangeArrowheads="1"/>
              </p:cNvSpPr>
              <p:nvPr/>
            </p:nvSpPr>
            <p:spPr bwMode="gray">
              <a:xfrm>
                <a:off x="2763443" y="1669587"/>
                <a:ext cx="467948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r>
                  <a:rPr lang="en-US" altLang="zh-CN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Research </a:t>
                </a:r>
                <a:r>
                  <a:rPr lang="en-US" altLang="zh-CN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Motivation and Literature Review</a:t>
                </a:r>
                <a:endParaRPr lang="en-US" altLang="zh-CN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2693988" y="3007284"/>
              <a:ext cx="39789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Supply Chain </a:t>
              </a:r>
              <a:r>
                <a:rPr lang="en-US" altLang="zh-CN" sz="2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 and Case Study</a:t>
              </a:r>
              <a:endParaRPr lang="en-US" altLang="zh-C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218097" y="662269"/>
            <a:ext cx="8468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09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457200" y="762001"/>
            <a:ext cx="8229600" cy="527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b="0" i="0" u="none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interest in many areas of research related to bioenergy for the following reasons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Bioenergy it is expected to contribute in meeting global future energy needs.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Bioenergy is a clean source of energy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reduces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of oil embargos, price strikes, geopolitical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dependence; supports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farmers and local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US, the Renewable Fuels Standard (RFS) established a target of 36BGY by 2022.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 </a:t>
            </a:r>
          </a:p>
          <a:p>
            <a:pPr lvl="1">
              <a:buFont typeface="Arial"/>
              <a:buChar char="•"/>
            </a:pP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research has been focused (among other areas) on the optimization of the 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bioenergy supply chain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1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Bioenergy supply 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includes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necessary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to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harvest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biomass, preprocess, store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transport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 to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processing facility and distribution of bioenergy to consumers.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en-US" sz="3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2C9E-8D37-3846-8732-BC92A44752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0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457200" y="762001"/>
            <a:ext cx="8343900" cy="527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b="0" i="0" u="none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Bioenergy supply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chain 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costs are high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characteristics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biomass and biofuels.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Biomass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supply and costs are uncertain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“Billion-Ton Study”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US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 &amp; ORNL estimates that the US could produce about 85BGY, 30% of current petroleum consumption.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2012 study by the Idaho National Laboratory demonstrate a delivered biomass logistics cost of $35/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/>
              <a:buChar char="•"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goal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research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bioenergy supply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chains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sustainable and robust supply chains which 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lower bioenergy delivery cost, lessen environmental impacts, and improve social outcomes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indent="0">
              <a:buClr>
                <a:schemeClr val="accent6">
                  <a:lumMod val="50000"/>
                </a:schemeClr>
              </a:buClr>
              <a:buNone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long-term goal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supply chain-related research is to contribute to a smooth switchover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fossil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fuel-based energy to bioenergy-based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en-US" sz="3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2C9E-8D37-3846-8732-BC92A44752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Supply Chains Decisions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2C9E-8D37-3846-8732-BC92A44752F1}" type="slidenum">
              <a:rPr lang="en-US" smtClean="0"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0242" y="639537"/>
            <a:ext cx="8704612" cy="5364163"/>
          </a:xfrm>
        </p:spPr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Supply chain decisions are:</a:t>
            </a:r>
          </a:p>
          <a:p>
            <a:pPr marL="742950" lvl="2" indent="-342900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Long-term: facility location, technology selection, etc. </a:t>
            </a:r>
          </a:p>
          <a:p>
            <a:pPr marL="742950" lvl="2" indent="-342900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Mid-term: supplier selection, transportation mode selection, etc. </a:t>
            </a:r>
          </a:p>
          <a:p>
            <a:pPr marL="742950" lvl="2" indent="-342900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Short-term: collection, storage,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production and transportation schedule,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etc.   </a:t>
            </a:r>
            <a:endParaRPr lang="en-US" altLang="en-US" sz="1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None/>
            </a:pPr>
            <a:endParaRPr lang="en-US" altLang="en-US" sz="1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Biomass supply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hains decisions are impacted by: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Biomass availability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seasonality 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Biomass quality,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supply and price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uncertainties 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Large number of farmers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Clr>
                <a:schemeClr val="accent6">
                  <a:lumMod val="50000"/>
                </a:schemeClr>
              </a:buClr>
              <a:buNone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Clr>
                <a:schemeClr val="accent6">
                  <a:lumMod val="50000"/>
                </a:schemeClr>
              </a:buCl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67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2C9E-8D37-3846-8732-BC92A44752F1}" type="slidenum">
              <a:rPr lang="en-US" smtClean="0"/>
              <a:t>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3721" y="24494"/>
            <a:ext cx="8183563" cy="52251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Supply Chain Literature</a:t>
            </a:r>
            <a:endParaRPr lang="en-US" altLang="en-US" dirty="0" smtClean="0"/>
          </a:p>
        </p:txBody>
      </p:sp>
      <p:grpSp>
        <p:nvGrpSpPr>
          <p:cNvPr id="253" name="Group 252"/>
          <p:cNvGrpSpPr/>
          <p:nvPr/>
        </p:nvGrpSpPr>
        <p:grpSpPr>
          <a:xfrm>
            <a:off x="789220" y="996102"/>
            <a:ext cx="7817044" cy="5519894"/>
            <a:chOff x="789220" y="996102"/>
            <a:chExt cx="7817044" cy="5519894"/>
          </a:xfrm>
        </p:grpSpPr>
        <p:grpSp>
          <p:nvGrpSpPr>
            <p:cNvPr id="219" name="Group 218"/>
            <p:cNvGrpSpPr/>
            <p:nvPr/>
          </p:nvGrpSpPr>
          <p:grpSpPr>
            <a:xfrm>
              <a:off x="789220" y="996102"/>
              <a:ext cx="7817044" cy="5519894"/>
              <a:chOff x="524044" y="996102"/>
              <a:chExt cx="7817044" cy="551989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3466693" y="2744491"/>
                <a:ext cx="2082164" cy="95410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Reviewed Models</a:t>
                </a:r>
                <a:endPara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022598" y="1064490"/>
                <a:ext cx="917448" cy="3693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Scope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679954" y="1767316"/>
                <a:ext cx="1231392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Strategic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022598" y="1750814"/>
                <a:ext cx="917448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Tactical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031486" y="1750814"/>
                <a:ext cx="1351788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Operational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Elbow Connector 12"/>
              <p:cNvCxnSpPr>
                <a:endCxn id="9" idx="0"/>
              </p:cNvCxnSpPr>
              <p:nvPr/>
            </p:nvCxnSpPr>
            <p:spPr>
              <a:xfrm rot="5400000">
                <a:off x="3725549" y="1003923"/>
                <a:ext cx="333494" cy="1193292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Elbow Connector 14"/>
              <p:cNvCxnSpPr>
                <a:endCxn id="10" idx="0"/>
              </p:cNvCxnSpPr>
              <p:nvPr/>
            </p:nvCxnSpPr>
            <p:spPr>
              <a:xfrm rot="5400000">
                <a:off x="4326636" y="1588508"/>
                <a:ext cx="316992" cy="7620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Elbow Connector 15"/>
              <p:cNvCxnSpPr>
                <a:endCxn id="11" idx="0"/>
              </p:cNvCxnSpPr>
              <p:nvPr/>
            </p:nvCxnSpPr>
            <p:spPr>
              <a:xfrm rot="16200000" flipH="1">
                <a:off x="4939665" y="983099"/>
                <a:ext cx="316992" cy="121843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Elbow Connector 19"/>
              <p:cNvCxnSpPr>
                <a:stCxn id="9" idx="2"/>
                <a:endCxn id="11" idx="2"/>
              </p:cNvCxnSpPr>
              <p:nvPr/>
            </p:nvCxnSpPr>
            <p:spPr>
              <a:xfrm rot="5400000" flipH="1" flipV="1">
                <a:off x="4493264" y="922532"/>
                <a:ext cx="16502" cy="2411730"/>
              </a:xfrm>
              <a:prstGeom prst="bentConnector3">
                <a:avLst>
                  <a:gd name="adj1" fmla="val -1385287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0" idx="2"/>
                <a:endCxn id="6" idx="0"/>
              </p:cNvCxnSpPr>
              <p:nvPr/>
            </p:nvCxnSpPr>
            <p:spPr>
              <a:xfrm>
                <a:off x="4481322" y="2120146"/>
                <a:ext cx="26453" cy="6243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/>
              <p:cNvGrpSpPr/>
              <p:nvPr/>
            </p:nvGrpSpPr>
            <p:grpSpPr>
              <a:xfrm rot="16200000">
                <a:off x="299810" y="1841442"/>
                <a:ext cx="3391118" cy="2942650"/>
                <a:chOff x="2673830" y="4010119"/>
                <a:chExt cx="3391118" cy="2942650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3392995" y="4010119"/>
                  <a:ext cx="2671953" cy="369332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Product Characteristics</a:t>
                  </a:r>
                  <a:endPara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2673830" y="4682990"/>
                  <a:ext cx="1231392" cy="369332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Perishable</a:t>
                  </a:r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3983558" y="4682989"/>
                  <a:ext cx="1621727" cy="369332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Non-Perishable</a:t>
                  </a:r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7" name="Elbow Connector 26"/>
                <p:cNvCxnSpPr>
                  <a:endCxn id="24" idx="0"/>
                </p:cNvCxnSpPr>
                <p:nvPr/>
              </p:nvCxnSpPr>
              <p:spPr>
                <a:xfrm flipH="1">
                  <a:off x="3289526" y="4379451"/>
                  <a:ext cx="1193292" cy="303539"/>
                </a:xfrm>
                <a:prstGeom prst="bentConnector4">
                  <a:avLst>
                    <a:gd name="adj1" fmla="val 883"/>
                    <a:gd name="adj2" fmla="val 24688"/>
                  </a:avLst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Elbow Connector 29"/>
                <p:cNvCxnSpPr>
                  <a:endCxn id="223" idx="2"/>
                </p:cNvCxnSpPr>
                <p:nvPr/>
              </p:nvCxnSpPr>
              <p:spPr>
                <a:xfrm flipV="1">
                  <a:off x="3253953" y="5052321"/>
                  <a:ext cx="2797153" cy="299572"/>
                </a:xfrm>
                <a:prstGeom prst="bentConnector2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>
                  <a:endCxn id="6" idx="1"/>
                </p:cNvCxnSpPr>
                <p:nvPr/>
              </p:nvCxnSpPr>
              <p:spPr>
                <a:xfrm rot="5400000">
                  <a:off x="3660173" y="6152330"/>
                  <a:ext cx="1600877" cy="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oup 69"/>
              <p:cNvGrpSpPr/>
              <p:nvPr/>
            </p:nvGrpSpPr>
            <p:grpSpPr>
              <a:xfrm rot="5400000">
                <a:off x="4770034" y="1774926"/>
                <a:ext cx="4349877" cy="2792230"/>
                <a:chOff x="2870836" y="4020220"/>
                <a:chExt cx="4349877" cy="2792230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4275393" y="4020220"/>
                  <a:ext cx="1336928" cy="369332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Objective</a:t>
                  </a:r>
                  <a:endPara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2870836" y="4733760"/>
                  <a:ext cx="1231392" cy="369332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Economic</a:t>
                  </a:r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4213480" y="4717258"/>
                  <a:ext cx="1565528" cy="369332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Environmental</a:t>
                  </a:r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5868925" y="4734499"/>
                  <a:ext cx="1351788" cy="369332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Social</a:t>
                  </a:r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3" name="Elbow Connector 52"/>
                <p:cNvCxnSpPr>
                  <a:stCxn id="49" idx="2"/>
                  <a:endCxn id="50" idx="0"/>
                </p:cNvCxnSpPr>
                <p:nvPr/>
              </p:nvCxnSpPr>
              <p:spPr>
                <a:xfrm rot="5400000">
                  <a:off x="4043091" y="3832994"/>
                  <a:ext cx="344208" cy="1457325"/>
                </a:xfrm>
                <a:prstGeom prst="bentConnector3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Elbow Connector 53"/>
                <p:cNvCxnSpPr>
                  <a:stCxn id="49" idx="2"/>
                  <a:endCxn id="51" idx="0"/>
                </p:cNvCxnSpPr>
                <p:nvPr/>
              </p:nvCxnSpPr>
              <p:spPr>
                <a:xfrm rot="16200000" flipH="1">
                  <a:off x="4806197" y="4527211"/>
                  <a:ext cx="327706" cy="52387"/>
                </a:xfrm>
                <a:prstGeom prst="bentConnector3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Elbow Connector 54"/>
                <p:cNvCxnSpPr>
                  <a:stCxn id="49" idx="2"/>
                  <a:endCxn id="52" idx="0"/>
                </p:cNvCxnSpPr>
                <p:nvPr/>
              </p:nvCxnSpPr>
              <p:spPr>
                <a:xfrm rot="16200000" flipH="1">
                  <a:off x="5571865" y="3761544"/>
                  <a:ext cx="344947" cy="1600962"/>
                </a:xfrm>
                <a:prstGeom prst="bent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Elbow Connector 55"/>
                <p:cNvCxnSpPr>
                  <a:stCxn id="50" idx="2"/>
                  <a:endCxn id="52" idx="2"/>
                </p:cNvCxnSpPr>
                <p:nvPr/>
              </p:nvCxnSpPr>
              <p:spPr>
                <a:xfrm rot="16200000" flipH="1">
                  <a:off x="5015306" y="3574317"/>
                  <a:ext cx="739" cy="3058287"/>
                </a:xfrm>
                <a:prstGeom prst="bentConnector3">
                  <a:avLst>
                    <a:gd name="adj1" fmla="val 31033694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>
                  <a:endCxn id="6" idx="3"/>
                </p:cNvCxnSpPr>
                <p:nvPr/>
              </p:nvCxnSpPr>
              <p:spPr>
                <a:xfrm rot="16200000" flipH="1" flipV="1">
                  <a:off x="4363984" y="6080154"/>
                  <a:ext cx="1464591" cy="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5" name="Elbow Connector 104"/>
              <p:cNvCxnSpPr>
                <a:stCxn id="83" idx="0"/>
                <a:endCxn id="84" idx="2"/>
              </p:cNvCxnSpPr>
              <p:nvPr/>
            </p:nvCxnSpPr>
            <p:spPr>
              <a:xfrm rot="16200000" flipV="1">
                <a:off x="3532640" y="5119698"/>
                <a:ext cx="416914" cy="152541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Elbow Connector 121"/>
              <p:cNvCxnSpPr>
                <a:stCxn id="83" idx="0"/>
                <a:endCxn id="108" idx="2"/>
              </p:cNvCxnSpPr>
              <p:nvPr/>
            </p:nvCxnSpPr>
            <p:spPr>
              <a:xfrm rot="5400000" flipH="1" flipV="1">
                <a:off x="5105100" y="5097714"/>
                <a:ext cx="391849" cy="1594444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Elbow Connector 130"/>
              <p:cNvCxnSpPr>
                <a:stCxn id="84" idx="0"/>
                <a:endCxn id="128" idx="2"/>
              </p:cNvCxnSpPr>
              <p:nvPr/>
            </p:nvCxnSpPr>
            <p:spPr>
              <a:xfrm rot="16200000" flipV="1">
                <a:off x="2509210" y="4835431"/>
                <a:ext cx="357530" cy="580835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/>
              <p:cNvSpPr txBox="1"/>
              <p:nvPr/>
            </p:nvSpPr>
            <p:spPr>
              <a:xfrm>
                <a:off x="3177849" y="4667236"/>
                <a:ext cx="479751" cy="2769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MIP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7" name="Elbow Connector 136"/>
              <p:cNvCxnSpPr>
                <a:stCxn id="84" idx="0"/>
                <a:endCxn id="129" idx="2"/>
              </p:cNvCxnSpPr>
              <p:nvPr/>
            </p:nvCxnSpPr>
            <p:spPr>
              <a:xfrm rot="16200000" flipV="1">
                <a:off x="2766673" y="5092895"/>
                <a:ext cx="357531" cy="65908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Elbow Connector 139"/>
              <p:cNvCxnSpPr>
                <a:stCxn id="84" idx="0"/>
                <a:endCxn id="134" idx="2"/>
              </p:cNvCxnSpPr>
              <p:nvPr/>
            </p:nvCxnSpPr>
            <p:spPr>
              <a:xfrm rot="5400000" flipH="1" flipV="1">
                <a:off x="3017869" y="4904759"/>
                <a:ext cx="360379" cy="439333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TextBox 142"/>
              <p:cNvSpPr txBox="1"/>
              <p:nvPr/>
            </p:nvSpPr>
            <p:spPr>
              <a:xfrm>
                <a:off x="3776254" y="4684666"/>
                <a:ext cx="413766" cy="2769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4218214" y="4692446"/>
                <a:ext cx="909518" cy="2769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Simulation</a:t>
                </a:r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5" name="Elbow Connector 144"/>
              <p:cNvCxnSpPr>
                <a:stCxn id="86" idx="0"/>
                <a:endCxn id="143" idx="2"/>
              </p:cNvCxnSpPr>
              <p:nvPr/>
            </p:nvCxnSpPr>
            <p:spPr>
              <a:xfrm rot="16200000" flipV="1">
                <a:off x="4070806" y="4873996"/>
                <a:ext cx="349300" cy="524637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Elbow Connector 147"/>
              <p:cNvCxnSpPr>
                <a:stCxn id="86" idx="0"/>
                <a:endCxn id="144" idx="2"/>
              </p:cNvCxnSpPr>
              <p:nvPr/>
            </p:nvCxnSpPr>
            <p:spPr>
              <a:xfrm rot="5400000" flipH="1" flipV="1">
                <a:off x="4419613" y="5057606"/>
                <a:ext cx="341520" cy="165199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Elbow Connector 182"/>
              <p:cNvCxnSpPr/>
              <p:nvPr/>
            </p:nvCxnSpPr>
            <p:spPr>
              <a:xfrm rot="5400000" flipH="1" flipV="1">
                <a:off x="4400956" y="4183786"/>
                <a:ext cx="2849" cy="1020168"/>
              </a:xfrm>
              <a:prstGeom prst="bentConnector3">
                <a:avLst>
                  <a:gd name="adj1" fmla="val 6519024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Elbow Connector 188"/>
              <p:cNvCxnSpPr>
                <a:stCxn id="6" idx="2"/>
              </p:cNvCxnSpPr>
              <p:nvPr/>
            </p:nvCxnSpPr>
            <p:spPr>
              <a:xfrm rot="5400000">
                <a:off x="3475334" y="3135749"/>
                <a:ext cx="469593" cy="1595291"/>
              </a:xfrm>
              <a:prstGeom prst="bentConnector2">
                <a:avLst/>
              </a:prstGeom>
              <a:ln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 flipV="1">
                <a:off x="4503691" y="4168192"/>
                <a:ext cx="1" cy="3113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2" name="Group 201"/>
              <p:cNvGrpSpPr/>
              <p:nvPr/>
            </p:nvGrpSpPr>
            <p:grpSpPr>
              <a:xfrm>
                <a:off x="2172083" y="4168192"/>
                <a:ext cx="4758566" cy="2347804"/>
                <a:chOff x="2172083" y="4168192"/>
                <a:chExt cx="4758566" cy="2347804"/>
              </a:xfrm>
            </p:grpSpPr>
            <p:grpSp>
              <p:nvGrpSpPr>
                <p:cNvPr id="182" name="Group 181"/>
                <p:cNvGrpSpPr/>
                <p:nvPr/>
              </p:nvGrpSpPr>
              <p:grpSpPr>
                <a:xfrm>
                  <a:off x="2172083" y="4168192"/>
                  <a:ext cx="4758566" cy="2347804"/>
                  <a:chOff x="2172083" y="4168192"/>
                  <a:chExt cx="4758566" cy="2347804"/>
                </a:xfrm>
              </p:grpSpPr>
              <p:grpSp>
                <p:nvGrpSpPr>
                  <p:cNvPr id="159" name="Group 158"/>
                  <p:cNvGrpSpPr/>
                  <p:nvPr/>
                </p:nvGrpSpPr>
                <p:grpSpPr>
                  <a:xfrm>
                    <a:off x="2172083" y="4168192"/>
                    <a:ext cx="4758566" cy="2347804"/>
                    <a:chOff x="2172083" y="4019183"/>
                    <a:chExt cx="4758566" cy="2347804"/>
                  </a:xfrm>
                </p:grpSpPr>
                <p:grpSp>
                  <p:nvGrpSpPr>
                    <p:cNvPr id="130" name="Group 129"/>
                    <p:cNvGrpSpPr/>
                    <p:nvPr/>
                  </p:nvGrpSpPr>
                  <p:grpSpPr>
                    <a:xfrm>
                      <a:off x="2172083" y="4019183"/>
                      <a:ext cx="4758566" cy="2347804"/>
                      <a:chOff x="2172083" y="4019183"/>
                      <a:chExt cx="4758566" cy="2347804"/>
                    </a:xfrm>
                  </p:grpSpPr>
                  <p:grpSp>
                    <p:nvGrpSpPr>
                      <p:cNvPr id="115" name="Group 114"/>
                      <p:cNvGrpSpPr/>
                      <p:nvPr/>
                    </p:nvGrpSpPr>
                    <p:grpSpPr>
                      <a:xfrm>
                        <a:off x="2263112" y="4019183"/>
                        <a:ext cx="4667537" cy="2347804"/>
                        <a:chOff x="2233394" y="3848364"/>
                        <a:chExt cx="4667537" cy="2347804"/>
                      </a:xfrm>
                    </p:grpSpPr>
                    <p:grpSp>
                      <p:nvGrpSpPr>
                        <p:cNvPr id="82" name="Group 81"/>
                        <p:cNvGrpSpPr/>
                        <p:nvPr/>
                      </p:nvGrpSpPr>
                      <p:grpSpPr>
                        <a:xfrm>
                          <a:off x="2233394" y="3848364"/>
                          <a:ext cx="2920556" cy="2347804"/>
                          <a:chOff x="3390207" y="3964195"/>
                          <a:chExt cx="2920556" cy="2039630"/>
                        </a:xfrm>
                      </p:grpSpPr>
                      <p:sp>
                        <p:nvSpPr>
                          <p:cNvPr id="83" name="TextBox 82"/>
                          <p:cNvSpPr txBox="1"/>
                          <p:nvPr/>
                        </p:nvSpPr>
                        <p:spPr>
                          <a:xfrm>
                            <a:off x="4962433" y="5634493"/>
                            <a:ext cx="1336928" cy="369332"/>
                          </a:xfrm>
                          <a:prstGeom prst="rect">
                            <a:avLst/>
                          </a:prstGeom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b="1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Modeling</a:t>
                            </a:r>
                            <a:endParaRPr lang="en-US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84" name="TextBox 83"/>
                          <p:cNvSpPr txBox="1"/>
                          <p:nvPr/>
                        </p:nvSpPr>
                        <p:spPr>
                          <a:xfrm>
                            <a:off x="3390207" y="4951450"/>
                            <a:ext cx="1430559" cy="320853"/>
                          </a:xfrm>
                          <a:prstGeom prst="rect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Deterministic</a:t>
                            </a:r>
                            <a:endPara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86" name="TextBox 85"/>
                          <p:cNvSpPr txBox="1"/>
                          <p:nvPr/>
                        </p:nvSpPr>
                        <p:spPr>
                          <a:xfrm>
                            <a:off x="4958975" y="4956967"/>
                            <a:ext cx="1351788" cy="320853"/>
                          </a:xfrm>
                          <a:prstGeom prst="rect">
                            <a:avLst/>
                          </a:prstGeom>
                          <a:noFill/>
                          <a:ln w="19050">
                            <a:solidFill>
                              <a:schemeClr val="tx1"/>
                            </a:solidFill>
                          </a:ln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Stochastic</a:t>
                            </a:r>
                            <a:endParaRPr lang="en-US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cxnSp>
                        <p:nvCxnSpPr>
                          <p:cNvPr id="89" name="Elbow Connector 88"/>
                          <p:cNvCxnSpPr>
                            <a:stCxn id="83" idx="0"/>
                            <a:endCxn id="86" idx="2"/>
                          </p:cNvCxnSpPr>
                          <p:nvPr/>
                        </p:nvCxnSpPr>
                        <p:spPr>
                          <a:xfrm rot="5400000" flipH="1" flipV="1">
                            <a:off x="5454547" y="5454171"/>
                            <a:ext cx="356672" cy="3972"/>
                          </a:xfrm>
                          <a:prstGeom prst="bentConnector3">
                            <a:avLst>
                              <a:gd name="adj1" fmla="val 50000"/>
                            </a:avLst>
                          </a:prstGeom>
                          <a:ln>
                            <a:solidFill>
                              <a:schemeClr val="tx1"/>
                            </a:solidFill>
                            <a:tailEnd type="arrow"/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1" name="Straight Connector 90"/>
                          <p:cNvCxnSpPr/>
                          <p:nvPr/>
                        </p:nvCxnSpPr>
                        <p:spPr>
                          <a:xfrm flipV="1">
                            <a:off x="4042700" y="3964195"/>
                            <a:ext cx="1" cy="270516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108" name="TextBox 107"/>
                        <p:cNvSpPr txBox="1"/>
                        <p:nvPr/>
                      </p:nvSpPr>
                      <p:spPr>
                        <a:xfrm>
                          <a:off x="5236125" y="5009851"/>
                          <a:ext cx="1664806" cy="369332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</a:ln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Game theoretic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128" name="TextBox 127"/>
                      <p:cNvSpPr txBox="1"/>
                      <p:nvPr/>
                    </p:nvSpPr>
                    <p:spPr>
                      <a:xfrm>
                        <a:off x="2172083" y="4521076"/>
                        <a:ext cx="450948" cy="276999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2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LP</a:t>
                        </a:r>
                        <a:endPara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9" name="TextBox 128"/>
                      <p:cNvSpPr txBox="1"/>
                      <p:nvPr/>
                    </p:nvSpPr>
                    <p:spPr>
                      <a:xfrm>
                        <a:off x="2670287" y="4521075"/>
                        <a:ext cx="484393" cy="276999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2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NLP</a:t>
                        </a:r>
                        <a:endPara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cxnSp>
                  <p:nvCxnSpPr>
                    <p:cNvPr id="158" name="Elbow Connector 157"/>
                    <p:cNvCxnSpPr>
                      <a:stCxn id="128" idx="0"/>
                      <a:endCxn id="134" idx="0"/>
                    </p:cNvCxnSpPr>
                    <p:nvPr/>
                  </p:nvCxnSpPr>
                  <p:spPr>
                    <a:xfrm rot="5400000" flipH="1" flipV="1">
                      <a:off x="2906217" y="4009568"/>
                      <a:ext cx="2849" cy="1020168"/>
                    </a:xfrm>
                    <a:prstGeom prst="bentConnector3">
                      <a:avLst>
                        <a:gd name="adj1" fmla="val 6519024"/>
                      </a:avLst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1" name="Straight Connector 160"/>
                  <p:cNvCxnSpPr>
                    <a:stCxn id="129" idx="0"/>
                  </p:cNvCxnSpPr>
                  <p:nvPr/>
                </p:nvCxnSpPr>
                <p:spPr>
                  <a:xfrm flipV="1">
                    <a:off x="2912484" y="4479581"/>
                    <a:ext cx="0" cy="19050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8" name="TextBox 197"/>
                <p:cNvSpPr txBox="1"/>
                <p:nvPr/>
              </p:nvSpPr>
              <p:spPr>
                <a:xfrm>
                  <a:off x="5265843" y="4715745"/>
                  <a:ext cx="832403" cy="276999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Non-coop.</a:t>
                  </a:r>
                  <a:endPara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9" name="TextBox 198"/>
                <p:cNvSpPr txBox="1"/>
                <p:nvPr/>
              </p:nvSpPr>
              <p:spPr>
                <a:xfrm>
                  <a:off x="6125097" y="4723525"/>
                  <a:ext cx="711566" cy="276999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Sequen</a:t>
                  </a:r>
                  <a:r>
                    <a:rPr lang="en-US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</a:t>
                  </a:r>
                  <a:endPara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00" name="Elbow Connector 199"/>
                <p:cNvCxnSpPr>
                  <a:endCxn id="198" idx="2"/>
                </p:cNvCxnSpPr>
                <p:nvPr/>
              </p:nvCxnSpPr>
              <p:spPr>
                <a:xfrm rot="10800000">
                  <a:off x="5682045" y="4992744"/>
                  <a:ext cx="443052" cy="174650"/>
                </a:xfrm>
                <a:prstGeom prst="bentConnector2">
                  <a:avLst/>
                </a:prstGeom>
                <a:ln w="9525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Elbow Connector 200"/>
                <p:cNvCxnSpPr>
                  <a:stCxn id="108" idx="0"/>
                  <a:endCxn id="199" idx="2"/>
                </p:cNvCxnSpPr>
                <p:nvPr/>
              </p:nvCxnSpPr>
              <p:spPr>
                <a:xfrm rot="5400000" flipH="1" flipV="1">
                  <a:off x="6124986" y="4973785"/>
                  <a:ext cx="329155" cy="382634"/>
                </a:xfrm>
                <a:prstGeom prst="bentConnector3">
                  <a:avLst>
                    <a:gd name="adj1" fmla="val 50000"/>
                  </a:avLst>
                </a:prstGeom>
                <a:ln w="9525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0" name="Elbow Connector 209"/>
              <p:cNvCxnSpPr/>
              <p:nvPr/>
            </p:nvCxnSpPr>
            <p:spPr>
              <a:xfrm rot="5400000" flipH="1" flipV="1">
                <a:off x="6123674" y="4186635"/>
                <a:ext cx="2849" cy="1020168"/>
              </a:xfrm>
              <a:prstGeom prst="bentConnector3">
                <a:avLst>
                  <a:gd name="adj1" fmla="val 6519024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/>
              <p:cNvCxnSpPr/>
              <p:nvPr/>
            </p:nvCxnSpPr>
            <p:spPr>
              <a:xfrm flipV="1">
                <a:off x="6098247" y="4168192"/>
                <a:ext cx="1" cy="3113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4501515" y="4168192"/>
                <a:ext cx="162358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3" name="TextBox 222"/>
            <p:cNvSpPr txBox="1"/>
            <p:nvPr/>
          </p:nvSpPr>
          <p:spPr>
            <a:xfrm rot="16200000">
              <a:off x="1246573" y="1446383"/>
              <a:ext cx="800362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Liquid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7" name="Straight Connector 236"/>
            <p:cNvCxnSpPr/>
            <p:nvPr/>
          </p:nvCxnSpPr>
          <p:spPr>
            <a:xfrm flipH="1">
              <a:off x="1831424" y="4428201"/>
              <a:ext cx="29956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flipH="1" flipV="1">
              <a:off x="1234440" y="1631050"/>
              <a:ext cx="9144" cy="15682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Arrow Connector 250"/>
            <p:cNvCxnSpPr>
              <a:endCxn id="223" idx="0"/>
            </p:cNvCxnSpPr>
            <p:nvPr/>
          </p:nvCxnSpPr>
          <p:spPr>
            <a:xfrm>
              <a:off x="1243584" y="1631048"/>
              <a:ext cx="21850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Arrow Connector 251"/>
            <p:cNvCxnSpPr/>
            <p:nvPr/>
          </p:nvCxnSpPr>
          <p:spPr>
            <a:xfrm>
              <a:off x="1243588" y="2953553"/>
              <a:ext cx="21850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3243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2"/>
            <a:ext cx="8229600" cy="229144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Chain Planning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Design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Biodiesel Production via Wastewater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Sludge*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2C9E-8D37-3846-8732-BC92A44752F1}" type="slidenum">
              <a:rPr lang="en-US" smtClean="0"/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383971" y="6000750"/>
            <a:ext cx="64089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*Marufuzzaman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M, S.D.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Ekşioğlu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 Hernandez, “Environmentally Friendly Supply Chain Planning and Design for Biodiesel Production via Wastewater Sludge,” </a:t>
            </a:r>
            <a:r>
              <a:rPr lang="en-US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Science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48(4), 555-574, 2014. </a:t>
            </a:r>
            <a:r>
              <a:rPr lang="en-US" sz="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dx.doi.org/10.1287/trsc.2013.0505</a:t>
            </a:r>
            <a:endParaRPr lang="en-US" sz="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**Marufuzzaman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M, S.D.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Ekşioğlu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Huang, “Two-Stage Stochastic Programming Model for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Biocrude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Supply Chain,” </a:t>
            </a:r>
            <a:r>
              <a:rPr lang="en-US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Computers and OR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Vol. 49, 2014, 1-17. </a:t>
            </a:r>
            <a:r>
              <a:rPr lang="en-US" sz="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8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dx.doi.org/10.1016/j.cor.2014.03.010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34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76238" y="-57148"/>
            <a:ext cx="8539162" cy="685800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BIODIESEL Supply Chain Structure</a:t>
            </a:r>
          </a:p>
        </p:txBody>
      </p:sp>
      <p:grpSp>
        <p:nvGrpSpPr>
          <p:cNvPr id="17411" name="Group 1"/>
          <p:cNvGrpSpPr>
            <a:grpSpLocks/>
          </p:cNvGrpSpPr>
          <p:nvPr/>
        </p:nvGrpSpPr>
        <p:grpSpPr bwMode="auto">
          <a:xfrm>
            <a:off x="303938" y="942429"/>
            <a:ext cx="8386762" cy="5105400"/>
            <a:chOff x="376238" y="1600200"/>
            <a:chExt cx="8386762" cy="5105400"/>
          </a:xfrm>
        </p:grpSpPr>
        <p:grpSp>
          <p:nvGrpSpPr>
            <p:cNvPr id="17412" name="Group 13"/>
            <p:cNvGrpSpPr>
              <a:grpSpLocks/>
            </p:cNvGrpSpPr>
            <p:nvPr/>
          </p:nvGrpSpPr>
          <p:grpSpPr bwMode="auto">
            <a:xfrm>
              <a:off x="376238" y="1600200"/>
              <a:ext cx="8386762" cy="5105400"/>
              <a:chOff x="375745" y="1600200"/>
              <a:chExt cx="8387255" cy="5105400"/>
            </a:xfrm>
          </p:grpSpPr>
          <p:sp>
            <p:nvSpPr>
              <p:cNvPr id="92" name="TextBox 91"/>
              <p:cNvSpPr txBox="1">
                <a:spLocks noChangeArrowheads="1"/>
              </p:cNvSpPr>
              <p:nvPr/>
            </p:nvSpPr>
            <p:spPr bwMode="auto">
              <a:xfrm>
                <a:off x="375745" y="1600200"/>
                <a:ext cx="8387255" cy="5105400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lIns="182880" tIns="9144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65113" indent="-265113" eaLnBrk="0" hangingPunct="0">
                  <a:lnSpc>
                    <a:spcPct val="90000"/>
                  </a:lnSpc>
                  <a:spcBef>
                    <a:spcPts val="250"/>
                  </a:spcBef>
                  <a:buClr>
                    <a:srgbClr val="C00000"/>
                  </a:buClr>
                  <a:buSzPct val="100000"/>
                  <a:defRPr/>
                </a:pPr>
                <a:endParaRPr lang="en-US" sz="2000" dirty="0">
                  <a:solidFill>
                    <a:schemeClr val="accent4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265113" indent="-265113" eaLnBrk="0" hangingPunct="0">
                  <a:lnSpc>
                    <a:spcPct val="90000"/>
                  </a:lnSpc>
                  <a:spcBef>
                    <a:spcPts val="250"/>
                  </a:spcBef>
                  <a:buClr>
                    <a:srgbClr val="C00000"/>
                  </a:buClr>
                  <a:buSzPct val="80000"/>
                  <a:buFont typeface="Wingdings" pitchFamily="2" charset="2"/>
                  <a:buChar char="Ø"/>
                  <a:defRPr/>
                </a:pPr>
                <a:endParaRPr lang="en-US" sz="2000" dirty="0">
                  <a:solidFill>
                    <a:schemeClr val="accent4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533400" y="2370141"/>
                <a:ext cx="1735294" cy="304005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4" name="TextBox 13"/>
              <p:cNvSpPr txBox="1"/>
              <p:nvPr/>
            </p:nvSpPr>
            <p:spPr>
              <a:xfrm>
                <a:off x="609600" y="2438400"/>
                <a:ext cx="1518382" cy="5232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 smtClean="0">
                    <a:latin typeface="Times New Roman" pitchFamily="18" charset="0"/>
                    <a:cs typeface="Times New Roman" pitchFamily="18" charset="0"/>
                  </a:rPr>
                  <a:t>Municipal WWT Plants</a:t>
                </a:r>
                <a:endParaRPr lang="en-US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" name="TextBox 14"/>
              <p:cNvSpPr txBox="1"/>
              <p:nvPr/>
            </p:nvSpPr>
            <p:spPr>
              <a:xfrm>
                <a:off x="609600" y="3045023"/>
                <a:ext cx="1518382" cy="30777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ctr" defTabSz="914400" eaLnBrk="1" latinLnBrk="0" hangingPunct="1">
                  <a:defRPr sz="1400">
                    <a:latin typeface="Times New Roman" pitchFamily="18" charset="0"/>
                    <a:cs typeface="Times New Roman" pitchFamily="18" charset="0"/>
                  </a:defRPr>
                </a:lvl1pPr>
                <a:lvl2pPr defTabSz="914400" eaLnBrk="1" latinLnBrk="0" hangingPunct="1">
                  <a:defRPr sz="1800">
                    <a:latin typeface="+mn-lt"/>
                    <a:cs typeface="+mn-cs"/>
                  </a:defRPr>
                </a:lvl2pPr>
                <a:lvl3pPr defTabSz="914400" eaLnBrk="1" latinLnBrk="0" hangingPunct="1">
                  <a:defRPr sz="1800">
                    <a:latin typeface="+mn-lt"/>
                    <a:cs typeface="+mn-cs"/>
                  </a:defRPr>
                </a:lvl3pPr>
                <a:lvl4pPr defTabSz="914400" eaLnBrk="1" latinLnBrk="0" hangingPunct="1">
                  <a:defRPr sz="1800">
                    <a:latin typeface="+mn-lt"/>
                    <a:cs typeface="+mn-cs"/>
                  </a:defRPr>
                </a:lvl4pPr>
                <a:lvl5pPr defTabSz="914400" eaLnBrk="1" latinLnBrk="0" hangingPunct="1">
                  <a:defRPr sz="1800">
                    <a:latin typeface="+mn-lt"/>
                    <a:cs typeface="+mn-cs"/>
                  </a:defRPr>
                </a:lvl5pPr>
                <a:lvl6pPr>
                  <a:defRPr sz="1800">
                    <a:latin typeface="+mn-lt"/>
                    <a:cs typeface="+mn-cs"/>
                  </a:defRPr>
                </a:lvl6pPr>
                <a:lvl7pPr>
                  <a:defRPr sz="1800">
                    <a:latin typeface="+mn-lt"/>
                    <a:cs typeface="+mn-cs"/>
                  </a:defRPr>
                </a:lvl7pPr>
                <a:lvl8pPr>
                  <a:defRPr sz="1800">
                    <a:latin typeface="+mn-lt"/>
                    <a:cs typeface="+mn-cs"/>
                  </a:defRPr>
                </a:lvl8pPr>
                <a:lvl9pPr>
                  <a:defRPr sz="1800">
                    <a:latin typeface="+mn-lt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dirty="0"/>
                  <a:t>Pulp &amp; Paper</a:t>
                </a:r>
              </a:p>
            </p:txBody>
          </p:sp>
          <p:sp>
            <p:nvSpPr>
              <p:cNvPr id="96" name="TextBox 15"/>
              <p:cNvSpPr txBox="1"/>
              <p:nvPr/>
            </p:nvSpPr>
            <p:spPr>
              <a:xfrm>
                <a:off x="619114" y="3426023"/>
                <a:ext cx="1508868" cy="30777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ctr" defTabSz="914400" eaLnBrk="1" latinLnBrk="0" hangingPunct="1">
                  <a:defRPr sz="1400">
                    <a:latin typeface="Times New Roman" pitchFamily="18" charset="0"/>
                    <a:cs typeface="Times New Roman" pitchFamily="18" charset="0"/>
                  </a:defRPr>
                </a:lvl1pPr>
                <a:lvl2pPr defTabSz="914400" eaLnBrk="1" latinLnBrk="0" hangingPunct="1">
                  <a:defRPr sz="1800">
                    <a:latin typeface="+mn-lt"/>
                    <a:cs typeface="+mn-cs"/>
                  </a:defRPr>
                </a:lvl2pPr>
                <a:lvl3pPr defTabSz="914400" eaLnBrk="1" latinLnBrk="0" hangingPunct="1">
                  <a:defRPr sz="1800">
                    <a:latin typeface="+mn-lt"/>
                    <a:cs typeface="+mn-cs"/>
                  </a:defRPr>
                </a:lvl3pPr>
                <a:lvl4pPr defTabSz="914400" eaLnBrk="1" latinLnBrk="0" hangingPunct="1">
                  <a:defRPr sz="1800">
                    <a:latin typeface="+mn-lt"/>
                    <a:cs typeface="+mn-cs"/>
                  </a:defRPr>
                </a:lvl4pPr>
                <a:lvl5pPr defTabSz="914400" eaLnBrk="1" latinLnBrk="0" hangingPunct="1">
                  <a:defRPr sz="1800">
                    <a:latin typeface="+mn-lt"/>
                    <a:cs typeface="+mn-cs"/>
                  </a:defRPr>
                </a:lvl5pPr>
                <a:lvl6pPr>
                  <a:defRPr sz="1800">
                    <a:latin typeface="+mn-lt"/>
                    <a:cs typeface="+mn-cs"/>
                  </a:defRPr>
                </a:lvl6pPr>
                <a:lvl7pPr>
                  <a:defRPr sz="1800">
                    <a:latin typeface="+mn-lt"/>
                    <a:cs typeface="+mn-cs"/>
                  </a:defRPr>
                </a:lvl7pPr>
                <a:lvl8pPr>
                  <a:defRPr sz="1800">
                    <a:latin typeface="+mn-lt"/>
                    <a:cs typeface="+mn-cs"/>
                  </a:defRPr>
                </a:lvl8pPr>
                <a:lvl9pPr>
                  <a:defRPr sz="1800">
                    <a:latin typeface="+mn-lt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dirty="0"/>
                  <a:t>Meat Packing</a:t>
                </a:r>
              </a:p>
            </p:txBody>
          </p:sp>
          <p:sp>
            <p:nvSpPr>
              <p:cNvPr id="97" name="TextBox 16"/>
              <p:cNvSpPr txBox="1"/>
              <p:nvPr/>
            </p:nvSpPr>
            <p:spPr>
              <a:xfrm>
                <a:off x="619114" y="3833336"/>
                <a:ext cx="1508868" cy="738664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400" dirty="0" smtClean="0">
                    <a:latin typeface="Times New Roman" pitchFamily="18" charset="0"/>
                    <a:cs typeface="Times New Roman" pitchFamily="18" charset="0"/>
                  </a:rPr>
                  <a:t>Poultry Slaughtering &amp; Processing</a:t>
                </a:r>
                <a:endParaRPr lang="en-US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" name="TextBox 17"/>
              <p:cNvSpPr txBox="1"/>
              <p:nvPr/>
            </p:nvSpPr>
            <p:spPr>
              <a:xfrm>
                <a:off x="609600" y="4645223"/>
                <a:ext cx="1518382" cy="30777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ctr" defTabSz="914400" eaLnBrk="1" latinLnBrk="0" hangingPunct="1">
                  <a:defRPr sz="1400">
                    <a:latin typeface="Times New Roman" pitchFamily="18" charset="0"/>
                    <a:cs typeface="Times New Roman" pitchFamily="18" charset="0"/>
                  </a:defRPr>
                </a:lvl1pPr>
                <a:lvl2pPr defTabSz="914400" eaLnBrk="1" latinLnBrk="0" hangingPunct="1">
                  <a:defRPr sz="1800">
                    <a:latin typeface="+mn-lt"/>
                    <a:cs typeface="+mn-cs"/>
                  </a:defRPr>
                </a:lvl2pPr>
                <a:lvl3pPr defTabSz="914400" eaLnBrk="1" latinLnBrk="0" hangingPunct="1">
                  <a:defRPr sz="1800">
                    <a:latin typeface="+mn-lt"/>
                    <a:cs typeface="+mn-cs"/>
                  </a:defRPr>
                </a:lvl3pPr>
                <a:lvl4pPr defTabSz="914400" eaLnBrk="1" latinLnBrk="0" hangingPunct="1">
                  <a:defRPr sz="1800">
                    <a:latin typeface="+mn-lt"/>
                    <a:cs typeface="+mn-cs"/>
                  </a:defRPr>
                </a:lvl4pPr>
                <a:lvl5pPr defTabSz="914400" eaLnBrk="1" latinLnBrk="0" hangingPunct="1">
                  <a:defRPr sz="1800">
                    <a:latin typeface="+mn-lt"/>
                    <a:cs typeface="+mn-cs"/>
                  </a:defRPr>
                </a:lvl5pPr>
                <a:lvl6pPr>
                  <a:defRPr sz="1800">
                    <a:latin typeface="+mn-lt"/>
                    <a:cs typeface="+mn-cs"/>
                  </a:defRPr>
                </a:lvl6pPr>
                <a:lvl7pPr>
                  <a:defRPr sz="1800">
                    <a:latin typeface="+mn-lt"/>
                    <a:cs typeface="+mn-cs"/>
                  </a:defRPr>
                </a:lvl7pPr>
                <a:lvl8pPr>
                  <a:defRPr sz="1800">
                    <a:latin typeface="+mn-lt"/>
                    <a:cs typeface="+mn-cs"/>
                  </a:defRPr>
                </a:lvl8pPr>
                <a:lvl9pPr>
                  <a:defRPr sz="1800">
                    <a:latin typeface="+mn-lt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dirty="0"/>
                  <a:t>Animal &amp; Marine</a:t>
                </a:r>
              </a:p>
            </p:txBody>
          </p:sp>
          <p:sp>
            <p:nvSpPr>
              <p:cNvPr id="99" name="TextBox 18"/>
              <p:cNvSpPr txBox="1"/>
              <p:nvPr/>
            </p:nvSpPr>
            <p:spPr>
              <a:xfrm>
                <a:off x="597343" y="5026223"/>
                <a:ext cx="1530639" cy="30777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ctr" defTabSz="914400" eaLnBrk="1" latinLnBrk="0" hangingPunct="1">
                  <a:defRPr sz="1400">
                    <a:latin typeface="Times New Roman" pitchFamily="18" charset="0"/>
                    <a:cs typeface="Times New Roman" pitchFamily="18" charset="0"/>
                  </a:defRPr>
                </a:lvl1pPr>
                <a:lvl2pPr defTabSz="914400" eaLnBrk="1" latinLnBrk="0" hangingPunct="1">
                  <a:defRPr sz="1800">
                    <a:latin typeface="+mn-lt"/>
                    <a:cs typeface="+mn-cs"/>
                  </a:defRPr>
                </a:lvl2pPr>
                <a:lvl3pPr defTabSz="914400" eaLnBrk="1" latinLnBrk="0" hangingPunct="1">
                  <a:defRPr sz="1800">
                    <a:latin typeface="+mn-lt"/>
                    <a:cs typeface="+mn-cs"/>
                  </a:defRPr>
                </a:lvl3pPr>
                <a:lvl4pPr defTabSz="914400" eaLnBrk="1" latinLnBrk="0" hangingPunct="1">
                  <a:defRPr sz="1800">
                    <a:latin typeface="+mn-lt"/>
                    <a:cs typeface="+mn-cs"/>
                  </a:defRPr>
                </a:lvl4pPr>
                <a:lvl5pPr defTabSz="914400" eaLnBrk="1" latinLnBrk="0" hangingPunct="1">
                  <a:defRPr sz="1800">
                    <a:latin typeface="+mn-lt"/>
                    <a:cs typeface="+mn-cs"/>
                  </a:defRPr>
                </a:lvl5pPr>
                <a:lvl6pPr>
                  <a:defRPr sz="1800">
                    <a:latin typeface="+mn-lt"/>
                    <a:cs typeface="+mn-cs"/>
                  </a:defRPr>
                </a:lvl6pPr>
                <a:lvl7pPr>
                  <a:defRPr sz="1800">
                    <a:latin typeface="+mn-lt"/>
                    <a:cs typeface="+mn-cs"/>
                  </a:defRPr>
                </a:lvl7pPr>
                <a:lvl8pPr>
                  <a:defRPr sz="1800">
                    <a:latin typeface="+mn-lt"/>
                    <a:cs typeface="+mn-cs"/>
                  </a:defRPr>
                </a:lvl8pPr>
                <a:lvl9pPr>
                  <a:defRPr sz="1800">
                    <a:latin typeface="+mn-lt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dirty="0"/>
                  <a:t>Fresh/Frozen Fish</a:t>
                </a:r>
              </a:p>
            </p:txBody>
          </p:sp>
          <p:pic>
            <p:nvPicPr>
              <p:cNvPr id="100" name="Picture 99" descr="C:\Maruf\Thesis\Journal\Second work\Presentation Slides\Materials\city gatesss.jpe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605645" y="2376488"/>
                <a:ext cx="1012885" cy="649287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01" name="Picture 100" descr="C:\Maruf\Thesis\Journal\Second work\Presentation Slides\Materials\city gatesss.jpe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605645" y="4543425"/>
                <a:ext cx="1012885" cy="649288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102" name="Straight Arrow Connector 101"/>
              <p:cNvCxnSpPr/>
              <p:nvPr/>
            </p:nvCxnSpPr>
            <p:spPr>
              <a:xfrm>
                <a:off x="6594348" y="2376488"/>
                <a:ext cx="1011297" cy="360362"/>
              </a:xfrm>
              <a:prstGeom prst="straightConnector1">
                <a:avLst/>
              </a:prstGeom>
              <a:ln w="31750">
                <a:solidFill>
                  <a:schemeClr val="accent2">
                    <a:lumMod val="75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>
                <a:endCxn id="100" idx="1"/>
              </p:cNvCxnSpPr>
              <p:nvPr/>
            </p:nvCxnSpPr>
            <p:spPr>
              <a:xfrm flipV="1">
                <a:off x="6629275" y="2700338"/>
                <a:ext cx="976370" cy="1042987"/>
              </a:xfrm>
              <a:prstGeom prst="straightConnector1">
                <a:avLst/>
              </a:prstGeom>
              <a:ln w="31750">
                <a:solidFill>
                  <a:schemeClr val="accent2">
                    <a:lumMod val="75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/>
              <p:cNvCxnSpPr>
                <a:endCxn id="100" idx="1"/>
              </p:cNvCxnSpPr>
              <p:nvPr/>
            </p:nvCxnSpPr>
            <p:spPr>
              <a:xfrm flipV="1">
                <a:off x="6629275" y="2700338"/>
                <a:ext cx="976370" cy="2703512"/>
              </a:xfrm>
              <a:prstGeom prst="straightConnector1">
                <a:avLst/>
              </a:prstGeom>
              <a:ln w="31750">
                <a:solidFill>
                  <a:schemeClr val="accent2">
                    <a:lumMod val="75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/>
              <p:cNvCxnSpPr>
                <a:stCxn id="123" idx="3"/>
                <a:endCxn id="101" idx="1"/>
              </p:cNvCxnSpPr>
              <p:nvPr/>
            </p:nvCxnSpPr>
            <p:spPr>
              <a:xfrm>
                <a:off x="6594348" y="2376488"/>
                <a:ext cx="1011297" cy="2490787"/>
              </a:xfrm>
              <a:prstGeom prst="straightConnector1">
                <a:avLst/>
              </a:prstGeom>
              <a:ln w="31750">
                <a:solidFill>
                  <a:schemeClr val="accent2">
                    <a:lumMod val="75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/>
              <p:cNvCxnSpPr>
                <a:endCxn id="101" idx="1"/>
              </p:cNvCxnSpPr>
              <p:nvPr/>
            </p:nvCxnSpPr>
            <p:spPr>
              <a:xfrm>
                <a:off x="6629275" y="3743325"/>
                <a:ext cx="976370" cy="1123950"/>
              </a:xfrm>
              <a:prstGeom prst="straightConnector1">
                <a:avLst/>
              </a:prstGeom>
              <a:ln w="31750">
                <a:solidFill>
                  <a:schemeClr val="accent2">
                    <a:lumMod val="75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/>
              <p:cNvCxnSpPr>
                <a:endCxn id="101" idx="1"/>
              </p:cNvCxnSpPr>
              <p:nvPr/>
            </p:nvCxnSpPr>
            <p:spPr>
              <a:xfrm flipV="1">
                <a:off x="6629275" y="4867275"/>
                <a:ext cx="976370" cy="536575"/>
              </a:xfrm>
              <a:prstGeom prst="straightConnector1">
                <a:avLst/>
              </a:prstGeom>
              <a:ln w="31750">
                <a:solidFill>
                  <a:schemeClr val="accent2">
                    <a:lumMod val="75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/>
              <p:cNvCxnSpPr/>
              <p:nvPr/>
            </p:nvCxnSpPr>
            <p:spPr>
              <a:xfrm>
                <a:off x="4830532" y="4832350"/>
                <a:ext cx="1112902" cy="577850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/>
              <p:cNvCxnSpPr/>
              <p:nvPr/>
            </p:nvCxnSpPr>
            <p:spPr>
              <a:xfrm flipV="1">
                <a:off x="4830532" y="3743325"/>
                <a:ext cx="1112902" cy="1123950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/>
              <p:cNvCxnSpPr>
                <a:stCxn id="126" idx="3"/>
              </p:cNvCxnSpPr>
              <p:nvPr/>
            </p:nvCxnSpPr>
            <p:spPr>
              <a:xfrm flipV="1">
                <a:off x="4800367" y="2370138"/>
                <a:ext cx="1112903" cy="2462212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/>
              <p:cNvCxnSpPr>
                <a:stCxn id="127" idx="3"/>
              </p:cNvCxnSpPr>
              <p:nvPr/>
            </p:nvCxnSpPr>
            <p:spPr>
              <a:xfrm flipV="1">
                <a:off x="4724163" y="2370138"/>
                <a:ext cx="1189108" cy="366712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/>
              <p:cNvCxnSpPr/>
              <p:nvPr/>
            </p:nvCxnSpPr>
            <p:spPr>
              <a:xfrm>
                <a:off x="4754327" y="2771775"/>
                <a:ext cx="1189107" cy="971550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/>
              <p:cNvCxnSpPr/>
              <p:nvPr/>
            </p:nvCxnSpPr>
            <p:spPr>
              <a:xfrm>
                <a:off x="4754327" y="2771775"/>
                <a:ext cx="1189107" cy="2632075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>
                <a:endCxn id="126" idx="1"/>
              </p:cNvCxnSpPr>
              <p:nvPr/>
            </p:nvCxnSpPr>
            <p:spPr>
              <a:xfrm>
                <a:off x="2239580" y="3821113"/>
                <a:ext cx="1693962" cy="1011237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453" name="Picture 117" descr="C:\Maruf\Thesis\Journal\First Work\others\Others\pipeline1.jpe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7543" y="1905000"/>
                <a:ext cx="506127" cy="5056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19" name="Straight Arrow Connector 118"/>
              <p:cNvCxnSpPr>
                <a:endCxn id="127" idx="1"/>
              </p:cNvCxnSpPr>
              <p:nvPr/>
            </p:nvCxnSpPr>
            <p:spPr>
              <a:xfrm flipV="1">
                <a:off x="2239580" y="2736850"/>
                <a:ext cx="1617757" cy="1084263"/>
              </a:xfrm>
              <a:prstGeom prst="straightConnector1">
                <a:avLst/>
              </a:prstGeom>
              <a:ln w="31750">
                <a:solidFill>
                  <a:schemeClr val="accent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Right Arrow 119"/>
              <p:cNvSpPr/>
              <p:nvPr/>
            </p:nvSpPr>
            <p:spPr>
              <a:xfrm rot="5400000">
                <a:off x="2977024" y="2518563"/>
                <a:ext cx="288925" cy="217501"/>
              </a:xfrm>
              <a:prstGeom prst="rightArrow">
                <a:avLst/>
              </a:prstGeom>
              <a:solidFill>
                <a:srgbClr val="92D050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1" name="Right Arrow 120"/>
              <p:cNvSpPr/>
              <p:nvPr/>
            </p:nvSpPr>
            <p:spPr>
              <a:xfrm rot="5400000">
                <a:off x="5183779" y="2261388"/>
                <a:ext cx="288925" cy="217501"/>
              </a:xfrm>
              <a:prstGeom prst="rightArrow">
                <a:avLst/>
              </a:prstGeom>
              <a:solidFill>
                <a:srgbClr val="92D050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2" name="Right Arrow 121"/>
              <p:cNvSpPr/>
              <p:nvPr/>
            </p:nvSpPr>
            <p:spPr>
              <a:xfrm rot="5400000">
                <a:off x="7064284" y="2262182"/>
                <a:ext cx="288925" cy="215913"/>
              </a:xfrm>
              <a:prstGeom prst="rightArrow">
                <a:avLst/>
              </a:prstGeom>
              <a:solidFill>
                <a:srgbClr val="92D050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123" name="Picture 122" descr="C:\Maruf\Thesis\Journal\First Work\others\Others\industry.jpeg"/>
              <p:cNvPicPr>
                <a:picLocks noChangeAspect="1" noChangeArrowheads="1"/>
              </p:cNvPicPr>
              <p:nvPr/>
            </p:nvPicPr>
            <p:blipFill>
              <a:blip r:embed="rId5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5943434" y="1943100"/>
                <a:ext cx="650913" cy="866775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4" name="Picture 123" descr="C:\Maruf\Thesis\Journal\First Work\others\Others\industry.jpeg"/>
              <p:cNvPicPr>
                <a:picLocks noChangeAspect="1" noChangeArrowheads="1"/>
              </p:cNvPicPr>
              <p:nvPr/>
            </p:nvPicPr>
            <p:blipFill>
              <a:blip r:embed="rId5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5943434" y="3314700"/>
                <a:ext cx="650913" cy="866775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5" name="Picture 124" descr="C:\Maruf\Thesis\Journal\First Work\others\Others\industry.jpeg"/>
              <p:cNvPicPr>
                <a:picLocks noChangeAspect="1" noChangeArrowheads="1"/>
              </p:cNvPicPr>
              <p:nvPr/>
            </p:nvPicPr>
            <p:blipFill>
              <a:blip r:embed="rId5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5943434" y="4903788"/>
                <a:ext cx="650913" cy="866775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6" name="Picture 125" descr="C:\Maruf\Thesis\Journal\First Work\others\Others\Biorefinery.jpe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33541" y="4543425"/>
                <a:ext cx="866826" cy="577850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7" name="Picture 126" descr="C:\Maruf\Thesis\Journal\First Work\others\Others\Biorefinery.jpe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857337" y="2447925"/>
                <a:ext cx="866826" cy="577850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463" name="TextBox 95"/>
              <p:cNvSpPr txBox="1">
                <a:spLocks noChangeArrowheads="1"/>
              </p:cNvSpPr>
              <p:nvPr/>
            </p:nvSpPr>
            <p:spPr bwMode="auto">
              <a:xfrm>
                <a:off x="664961" y="5923002"/>
                <a:ext cx="159068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6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Sludge Supply</a:t>
                </a:r>
              </a:p>
            </p:txBody>
          </p:sp>
          <p:sp>
            <p:nvSpPr>
              <p:cNvPr id="17464" name="TextBox 96"/>
              <p:cNvSpPr txBox="1">
                <a:spLocks noChangeArrowheads="1"/>
              </p:cNvSpPr>
              <p:nvPr/>
            </p:nvSpPr>
            <p:spPr bwMode="auto">
              <a:xfrm>
                <a:off x="3581400" y="5915050"/>
                <a:ext cx="1590687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6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Biocrude 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6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Plants</a:t>
                </a:r>
              </a:p>
            </p:txBody>
          </p:sp>
          <p:sp>
            <p:nvSpPr>
              <p:cNvPr id="17465" name="TextBox 97"/>
              <p:cNvSpPr txBox="1">
                <a:spLocks noChangeArrowheads="1"/>
              </p:cNvSpPr>
              <p:nvPr/>
            </p:nvSpPr>
            <p:spPr bwMode="auto">
              <a:xfrm>
                <a:off x="5486400" y="5915050"/>
                <a:ext cx="1590687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6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Diesel 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6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Plants</a:t>
                </a:r>
              </a:p>
            </p:txBody>
          </p:sp>
          <p:sp>
            <p:nvSpPr>
              <p:cNvPr id="17466" name="TextBox 98"/>
              <p:cNvSpPr txBox="1">
                <a:spLocks noChangeArrowheads="1"/>
              </p:cNvSpPr>
              <p:nvPr/>
            </p:nvSpPr>
            <p:spPr bwMode="auto">
              <a:xfrm>
                <a:off x="7606137" y="5915050"/>
                <a:ext cx="108455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6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Customers</a:t>
                </a:r>
              </a:p>
            </p:txBody>
          </p:sp>
        </p:grpSp>
        <p:pic>
          <p:nvPicPr>
            <p:cNvPr id="17413" name="Picture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73" b="12381"/>
            <a:stretch>
              <a:fillRect/>
            </a:stretch>
          </p:blipFill>
          <p:spPr bwMode="auto">
            <a:xfrm>
              <a:off x="6832600" y="1865313"/>
              <a:ext cx="752475" cy="34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4" name="Picture 4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73" b="12381"/>
            <a:stretch>
              <a:fillRect/>
            </a:stretch>
          </p:blipFill>
          <p:spPr bwMode="auto">
            <a:xfrm>
              <a:off x="4838700" y="1878013"/>
              <a:ext cx="752475" cy="34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5" name="Picture 4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73" b="12381"/>
            <a:stretch>
              <a:fillRect/>
            </a:stretch>
          </p:blipFill>
          <p:spPr bwMode="auto">
            <a:xfrm>
              <a:off x="2209800" y="1905000"/>
              <a:ext cx="752475" cy="34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402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70"/>
          <p:cNvSpPr>
            <a:spLocks noGrp="1" noChangeArrowheads="1"/>
          </p:cNvSpPr>
          <p:nvPr>
            <p:ph idx="1"/>
          </p:nvPr>
        </p:nvSpPr>
        <p:spPr>
          <a:xfrm>
            <a:off x="304800" y="808264"/>
            <a:ext cx="8534400" cy="5287736"/>
          </a:xfrm>
          <a:noFill/>
          <a:ln w="19050">
            <a:noFill/>
          </a:ln>
        </p:spPr>
        <p:txBody>
          <a:bodyPr rtlCol="0">
            <a:normAutofit/>
          </a:bodyPr>
          <a:lstStyle/>
          <a:p>
            <a:pPr marL="274320" lvl="1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Research Questions</a:t>
            </a:r>
          </a:p>
          <a:p>
            <a:pPr marL="279400" lvl="2" indent="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Symbol" pitchFamily="18" charset="2"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Estimate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supply-chain related costs for production of biodiesel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1" indent="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Symbol" pitchFamily="18" charset="2"/>
              <a:buNone/>
              <a:defRPr/>
            </a:pPr>
            <a:endParaRPr lang="en-US" sz="1000" dirty="0">
              <a:solidFill>
                <a:schemeClr val="accent6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7533" lvl="1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Biomass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transportation (sludge):</a:t>
            </a:r>
          </a:p>
          <a:p>
            <a:pPr lvl="2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factors have a great impact to the transportation cost of sludge?</a:t>
            </a:r>
          </a:p>
          <a:p>
            <a:pPr lvl="2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Under what conditions pipeline becomes a viable transportation mode?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Symbol" pitchFamily="18" charset="2"/>
              <a:buNone/>
              <a:defRPr/>
            </a:pPr>
            <a:endParaRPr lang="en-US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7533" lvl="1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Supply chain design and management: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Should a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biocrude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plant be co-located at a WWT facility?   </a:t>
            </a:r>
          </a:p>
          <a:p>
            <a:pPr lvl="2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factors have a great impact on the supply chain costs?</a:t>
            </a:r>
          </a:p>
          <a:p>
            <a:pPr lvl="1" indent="-27432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01943" lvl="1" indent="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Symbol" pitchFamily="18" charset="2"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Provide insights about biodiesel supply chain related costs to potential investors.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01943" lvl="1" indent="0" eaLnBrk="1" fontAlgn="auto" hangingPunct="1">
              <a:lnSpc>
                <a:spcPct val="90000"/>
              </a:lnSpc>
              <a:spcAft>
                <a:spcPts val="0"/>
              </a:spcAft>
              <a:buClrTx/>
              <a:buFont typeface="Symbol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457200" y="-40821"/>
            <a:ext cx="8458200" cy="595993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BIODIESEL Supply Chain</a:t>
            </a:r>
          </a:p>
        </p:txBody>
      </p:sp>
    </p:spTree>
    <p:extLst>
      <p:ext uri="{BB962C8B-B14F-4D97-AF65-F5344CB8AC3E}">
        <p14:creationId xmlns:p14="http://schemas.microsoft.com/office/powerpoint/2010/main" val="10884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ular Callout 23"/>
          <p:cNvSpPr/>
          <p:nvPr/>
        </p:nvSpPr>
        <p:spPr>
          <a:xfrm>
            <a:off x="3986893" y="2736850"/>
            <a:ext cx="990600" cy="646113"/>
          </a:xfrm>
          <a:prstGeom prst="wedgeRoundRectCallout">
            <a:avLst>
              <a:gd name="adj1" fmla="val 69432"/>
              <a:gd name="adj2" fmla="val 7218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3478"/>
            <a:ext cx="8335963" cy="462643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Solution Approach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735920" y="1311275"/>
            <a:ext cx="2611437" cy="7715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182880" tIns="91440">
            <a:normAutofit/>
          </a:bodyPr>
          <a:lstStyle/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r>
              <a:rPr lang="en-US" sz="1600" u="sng" dirty="0">
                <a:latin typeface="Times New Roman" pitchFamily="18" charset="0"/>
                <a:cs typeface="Times New Roman" pitchFamily="18" charset="0"/>
              </a:rPr>
              <a:t>Sludge Transportation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Techno-Economic Analysis</a:t>
            </a:r>
          </a:p>
          <a:p>
            <a:pPr marL="457200" lvl="3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228600" lvl="2" indent="-228600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1670957" y="216535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45445" y="2759075"/>
            <a:ext cx="2601912" cy="930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182880" tIns="91440"/>
          <a:lstStyle/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r>
              <a:rPr lang="en-US" sz="1600" u="sng" dirty="0">
                <a:latin typeface="Times New Roman" pitchFamily="18" charset="0"/>
                <a:cs typeface="Times New Roman" pitchFamily="18" charset="0"/>
              </a:rPr>
              <a:t>Sludge Supply Analysis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Regression Analysis</a:t>
            </a:r>
          </a:p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GIS Tools</a:t>
            </a:r>
          </a:p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457200" lvl="3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228600" lvl="2" indent="-228600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661557" y="4725988"/>
            <a:ext cx="3276600" cy="79216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182880" tIns="91440"/>
          <a:lstStyle/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r>
              <a:rPr lang="en-US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Supply Chain Design &amp; Mgmt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.:</a:t>
            </a:r>
          </a:p>
          <a:p>
            <a:pPr marL="0" lvl="3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Optimization Model</a:t>
            </a:r>
          </a:p>
        </p:txBody>
      </p:sp>
      <p:sp>
        <p:nvSpPr>
          <p:cNvPr id="5" name="Bent-Up Arrow 4"/>
          <p:cNvSpPr/>
          <p:nvPr/>
        </p:nvSpPr>
        <p:spPr>
          <a:xfrm rot="5400000">
            <a:off x="1526494" y="4138613"/>
            <a:ext cx="1127125" cy="8382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Bent-Up Arrow 25"/>
          <p:cNvSpPr/>
          <p:nvPr/>
        </p:nvSpPr>
        <p:spPr>
          <a:xfrm>
            <a:off x="6165170" y="3917950"/>
            <a:ext cx="915987" cy="1066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252357" y="3155950"/>
            <a:ext cx="3352800" cy="685800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182880" tIns="91440"/>
          <a:lstStyle>
            <a:defPPr>
              <a:defRPr lang="en-US"/>
            </a:defPPr>
            <a:lvl3pPr marL="228600" lvl="2" indent="-228600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 sz="1500">
                <a:latin typeface="Times New Roman" pitchFamily="18" charset="0"/>
                <a:cs typeface="Times New Roman" pitchFamily="18" charset="0"/>
              </a:defRPr>
            </a:lvl3pPr>
            <a:lvl4pPr marL="457200" lvl="3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 sz="1500">
                <a:latin typeface="Times New Roman" pitchFamily="18" charset="0"/>
                <a:cs typeface="Times New Roman" pitchFamily="18" charset="0"/>
              </a:defRPr>
            </a:lvl4pPr>
            <a:lvl5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 sz="1500" u="sng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4">
              <a:defRPr/>
            </a:pPr>
            <a:r>
              <a:rPr lang="en-US" sz="1800" dirty="0"/>
              <a:t>Model Validation &amp; Verification</a:t>
            </a:r>
          </a:p>
          <a:p>
            <a:pPr lvl="4">
              <a:defRPr/>
            </a:pPr>
            <a:r>
              <a:rPr lang="en-US" sz="1800" b="1" u="none" dirty="0"/>
              <a:t>GIS Tools</a:t>
            </a:r>
          </a:p>
          <a:p>
            <a:pPr lvl="4">
              <a:defRPr/>
            </a:pPr>
            <a:endParaRPr lang="en-US" dirty="0"/>
          </a:p>
          <a:p>
            <a:pPr lvl="3">
              <a:defRPr/>
            </a:pPr>
            <a:endParaRPr lang="en-US" dirty="0"/>
          </a:p>
          <a:p>
            <a:pPr lvl="2">
              <a:defRPr/>
            </a:pPr>
            <a:endParaRPr lang="en-US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5328557" y="1708150"/>
            <a:ext cx="3048000" cy="609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182880" tIns="91440"/>
          <a:lstStyle/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r>
              <a:rPr lang="en-US" sz="2000" u="sng" dirty="0">
                <a:latin typeface="Times New Roman" pitchFamily="18" charset="0"/>
                <a:cs typeface="Times New Roman" pitchFamily="18" charset="0"/>
              </a:rPr>
              <a:t>Sensitivity Analysis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lvl="4" algn="ctr" fontAlgn="auto">
              <a:spcBef>
                <a:spcPts val="250"/>
              </a:spcBef>
              <a:spcAft>
                <a:spcPts val="0"/>
              </a:spcAft>
              <a:buClr>
                <a:schemeClr val="accent3">
                  <a:lumMod val="50000"/>
                </a:schemeClr>
              </a:buClr>
              <a:buSzPct val="60000"/>
              <a:defRPr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457200" lvl="3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228600" lvl="2" indent="-228600" algn="ctr" fontAlgn="auto">
              <a:spcBef>
                <a:spcPts val="250"/>
              </a:spcBef>
              <a:spcAft>
                <a:spcPts val="0"/>
              </a:spcAft>
              <a:buClr>
                <a:srgbClr val="C00000"/>
              </a:buClr>
              <a:buSzPct val="60000"/>
              <a:defRPr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Down Arrow 28"/>
          <p:cNvSpPr/>
          <p:nvPr/>
        </p:nvSpPr>
        <p:spPr>
          <a:xfrm rot="10800000">
            <a:off x="6549345" y="2470150"/>
            <a:ext cx="457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4157" y="1174750"/>
            <a:ext cx="2895600" cy="26670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ular Callout 15"/>
          <p:cNvSpPr/>
          <p:nvPr/>
        </p:nvSpPr>
        <p:spPr>
          <a:xfrm>
            <a:off x="3956957" y="1498600"/>
            <a:ext cx="990600" cy="646113"/>
          </a:xfrm>
          <a:prstGeom prst="wedgeRoundRectCallout">
            <a:avLst>
              <a:gd name="adj1" fmla="val -98700"/>
              <a:gd name="adj2" fmla="val 8734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1" name="TextBox 52"/>
          <p:cNvSpPr txBox="1">
            <a:spLocks noChangeArrowheads="1"/>
          </p:cNvSpPr>
          <p:nvPr/>
        </p:nvSpPr>
        <p:spPr bwMode="auto">
          <a:xfrm>
            <a:off x="3956957" y="1498600"/>
            <a:ext cx="99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Input Analysis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75362" y="1498600"/>
            <a:ext cx="3536157" cy="241935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TextBox 52"/>
          <p:cNvSpPr txBox="1">
            <a:spLocks noChangeArrowheads="1"/>
          </p:cNvSpPr>
          <p:nvPr/>
        </p:nvSpPr>
        <p:spPr bwMode="auto">
          <a:xfrm>
            <a:off x="3986893" y="2759075"/>
            <a:ext cx="99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Output Analysis</a:t>
            </a:r>
            <a:endParaRPr lang="en-US" alt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21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461"/>
            <a:ext cx="8335963" cy="488315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Transportation Cost Analysis</a:t>
            </a:r>
          </a:p>
        </p:txBody>
      </p:sp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81000" y="905256"/>
            <a:ext cx="8507412" cy="511735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>
            <a:lvl1pPr marL="225425" indent="-225425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250"/>
              </a:spcBef>
              <a:buClr>
                <a:srgbClr val="6C0000"/>
              </a:buClr>
              <a:buSzPct val="150000"/>
              <a:buFontTx/>
              <a:buAutoNum type="romanUcPeriod"/>
              <a:defRPr/>
            </a:pP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Facility-owned </a:t>
            </a:r>
            <a:r>
              <a:rPr lang="en-US" altLang="en-US" sz="2200" i="1" dirty="0" smtClean="0">
                <a:latin typeface="Times New Roman" pitchFamily="18" charset="0"/>
                <a:cs typeface="Times New Roman" pitchFamily="18" charset="0"/>
              </a:rPr>
              <a:t>Single Trailer Truck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, 30m</a:t>
            </a:r>
            <a:r>
              <a:rPr lang="en-US" altLang="en-US" sz="2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2200" dirty="0" smtClean="0">
                <a:latin typeface="Times New Roman" pitchFamily="18" charset="0"/>
                <a:cs typeface="Times New Roman" pitchFamily="18" charset="0"/>
              </a:rPr>
              <a:t> capacity.</a:t>
            </a: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solidFill>
                <a:srgbClr val="6C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altLang="en-US" sz="2200" dirty="0" smtClean="0">
              <a:solidFill>
                <a:srgbClr val="6C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altLang="en-US" sz="2200" dirty="0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Similar </a:t>
            </a:r>
            <a:r>
              <a:rPr lang="en-US" altLang="en-US" sz="2200" dirty="0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analyses is conducted for rented Single Trailer Truck, facility-owned and rented Tandem Trucks of 30m</a:t>
            </a:r>
            <a:r>
              <a:rPr lang="en-US" altLang="en-US" sz="2200" baseline="30000" dirty="0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2200" dirty="0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 and 40m</a:t>
            </a:r>
            <a:r>
              <a:rPr lang="en-US" altLang="en-US" sz="2200" baseline="30000" dirty="0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2200" dirty="0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 capacity.</a:t>
            </a:r>
          </a:p>
        </p:txBody>
      </p:sp>
      <p:sp>
        <p:nvSpPr>
          <p:cNvPr id="19460" name="TextBox 28"/>
          <p:cNvSpPr txBox="1">
            <a:spLocks noChangeArrowheads="1"/>
          </p:cNvSpPr>
          <p:nvPr/>
        </p:nvSpPr>
        <p:spPr bwMode="auto">
          <a:xfrm>
            <a:off x="742299" y="4272788"/>
            <a:ext cx="2408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(a) Fixed costs ($/m</a:t>
            </a:r>
            <a:r>
              <a:rPr lang="en-US" altLang="en-US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pSp>
        <p:nvGrpSpPr>
          <p:cNvPr id="19461" name="Group 25"/>
          <p:cNvGrpSpPr>
            <a:grpSpLocks noChangeAspect="1"/>
          </p:cNvGrpSpPr>
          <p:nvPr/>
        </p:nvGrpSpPr>
        <p:grpSpPr bwMode="auto">
          <a:xfrm>
            <a:off x="4592638" y="2895600"/>
            <a:ext cx="4216400" cy="2286000"/>
            <a:chOff x="2976" y="2352"/>
            <a:chExt cx="2656" cy="1440"/>
          </a:xfrm>
        </p:grpSpPr>
        <p:sp>
          <p:nvSpPr>
            <p:cNvPr id="19481" name="AutoShape 24"/>
            <p:cNvSpPr>
              <a:spLocks noChangeAspect="1" noChangeArrowheads="1" noTextEdit="1"/>
            </p:cNvSpPr>
            <p:nvPr/>
          </p:nvSpPr>
          <p:spPr bwMode="auto">
            <a:xfrm>
              <a:off x="2976" y="2400"/>
              <a:ext cx="2552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" name="Rectangle 26"/>
            <p:cNvSpPr>
              <a:spLocks noChangeArrowheads="1"/>
            </p:cNvSpPr>
            <p:nvPr/>
          </p:nvSpPr>
          <p:spPr bwMode="auto">
            <a:xfrm>
              <a:off x="2982" y="2352"/>
              <a:ext cx="2546" cy="138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83" name="Freeform 27"/>
            <p:cNvSpPr>
              <a:spLocks/>
            </p:cNvSpPr>
            <p:nvPr/>
          </p:nvSpPr>
          <p:spPr bwMode="auto">
            <a:xfrm>
              <a:off x="3795" y="2494"/>
              <a:ext cx="613" cy="1110"/>
            </a:xfrm>
            <a:custGeom>
              <a:avLst/>
              <a:gdLst>
                <a:gd name="T0" fmla="*/ 336 w 613"/>
                <a:gd name="T1" fmla="*/ 1110 h 1110"/>
                <a:gd name="T2" fmla="*/ 430 w 613"/>
                <a:gd name="T3" fmla="*/ 1028 h 1110"/>
                <a:gd name="T4" fmla="*/ 507 w 613"/>
                <a:gd name="T5" fmla="*/ 940 h 1110"/>
                <a:gd name="T6" fmla="*/ 566 w 613"/>
                <a:gd name="T7" fmla="*/ 834 h 1110"/>
                <a:gd name="T8" fmla="*/ 596 w 613"/>
                <a:gd name="T9" fmla="*/ 722 h 1110"/>
                <a:gd name="T10" fmla="*/ 613 w 613"/>
                <a:gd name="T11" fmla="*/ 611 h 1110"/>
                <a:gd name="T12" fmla="*/ 601 w 613"/>
                <a:gd name="T13" fmla="*/ 493 h 1110"/>
                <a:gd name="T14" fmla="*/ 590 w 613"/>
                <a:gd name="T15" fmla="*/ 435 h 1110"/>
                <a:gd name="T16" fmla="*/ 566 w 613"/>
                <a:gd name="T17" fmla="*/ 376 h 1110"/>
                <a:gd name="T18" fmla="*/ 542 w 613"/>
                <a:gd name="T19" fmla="*/ 323 h 1110"/>
                <a:gd name="T20" fmla="*/ 507 w 613"/>
                <a:gd name="T21" fmla="*/ 270 h 1110"/>
                <a:gd name="T22" fmla="*/ 466 w 613"/>
                <a:gd name="T23" fmla="*/ 211 h 1110"/>
                <a:gd name="T24" fmla="*/ 413 w 613"/>
                <a:gd name="T25" fmla="*/ 153 h 1110"/>
                <a:gd name="T26" fmla="*/ 354 w 613"/>
                <a:gd name="T27" fmla="*/ 112 h 1110"/>
                <a:gd name="T28" fmla="*/ 289 w 613"/>
                <a:gd name="T29" fmla="*/ 70 h 1110"/>
                <a:gd name="T30" fmla="*/ 224 w 613"/>
                <a:gd name="T31" fmla="*/ 41 h 1110"/>
                <a:gd name="T32" fmla="*/ 153 w 613"/>
                <a:gd name="T33" fmla="*/ 18 h 1110"/>
                <a:gd name="T34" fmla="*/ 77 w 613"/>
                <a:gd name="T35" fmla="*/ 0 h 1110"/>
                <a:gd name="T36" fmla="*/ 0 w 613"/>
                <a:gd name="T37" fmla="*/ 0 h 1110"/>
                <a:gd name="T38" fmla="*/ 0 w 613"/>
                <a:gd name="T39" fmla="*/ 605 h 1110"/>
                <a:gd name="T40" fmla="*/ 336 w 613"/>
                <a:gd name="T41" fmla="*/ 1110 h 11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13" h="1110">
                  <a:moveTo>
                    <a:pt x="336" y="1110"/>
                  </a:moveTo>
                  <a:lnTo>
                    <a:pt x="430" y="1028"/>
                  </a:lnTo>
                  <a:lnTo>
                    <a:pt x="507" y="940"/>
                  </a:lnTo>
                  <a:lnTo>
                    <a:pt x="566" y="834"/>
                  </a:lnTo>
                  <a:lnTo>
                    <a:pt x="596" y="722"/>
                  </a:lnTo>
                  <a:lnTo>
                    <a:pt x="613" y="611"/>
                  </a:lnTo>
                  <a:lnTo>
                    <a:pt x="601" y="493"/>
                  </a:lnTo>
                  <a:lnTo>
                    <a:pt x="590" y="435"/>
                  </a:lnTo>
                  <a:lnTo>
                    <a:pt x="566" y="376"/>
                  </a:lnTo>
                  <a:lnTo>
                    <a:pt x="542" y="323"/>
                  </a:lnTo>
                  <a:lnTo>
                    <a:pt x="507" y="270"/>
                  </a:lnTo>
                  <a:lnTo>
                    <a:pt x="466" y="211"/>
                  </a:lnTo>
                  <a:lnTo>
                    <a:pt x="413" y="153"/>
                  </a:lnTo>
                  <a:lnTo>
                    <a:pt x="354" y="112"/>
                  </a:lnTo>
                  <a:lnTo>
                    <a:pt x="289" y="70"/>
                  </a:lnTo>
                  <a:lnTo>
                    <a:pt x="224" y="41"/>
                  </a:lnTo>
                  <a:lnTo>
                    <a:pt x="153" y="18"/>
                  </a:lnTo>
                  <a:lnTo>
                    <a:pt x="77" y="0"/>
                  </a:lnTo>
                  <a:lnTo>
                    <a:pt x="0" y="0"/>
                  </a:lnTo>
                  <a:lnTo>
                    <a:pt x="0" y="605"/>
                  </a:lnTo>
                  <a:lnTo>
                    <a:pt x="336" y="1110"/>
                  </a:ln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Freeform 28"/>
            <p:cNvSpPr>
              <a:spLocks/>
            </p:cNvSpPr>
            <p:nvPr/>
          </p:nvSpPr>
          <p:spPr bwMode="auto">
            <a:xfrm>
              <a:off x="3188" y="2664"/>
              <a:ext cx="943" cy="1034"/>
            </a:xfrm>
            <a:custGeom>
              <a:avLst/>
              <a:gdLst>
                <a:gd name="T0" fmla="*/ 183 w 943"/>
                <a:gd name="T1" fmla="*/ 0 h 1034"/>
                <a:gd name="T2" fmla="*/ 106 w 943"/>
                <a:gd name="T3" fmla="*/ 88 h 1034"/>
                <a:gd name="T4" fmla="*/ 47 w 943"/>
                <a:gd name="T5" fmla="*/ 194 h 1034"/>
                <a:gd name="T6" fmla="*/ 12 w 943"/>
                <a:gd name="T7" fmla="*/ 306 h 1034"/>
                <a:gd name="T8" fmla="*/ 0 w 943"/>
                <a:gd name="T9" fmla="*/ 423 h 1034"/>
                <a:gd name="T10" fmla="*/ 6 w 943"/>
                <a:gd name="T11" fmla="*/ 541 h 1034"/>
                <a:gd name="T12" fmla="*/ 36 w 943"/>
                <a:gd name="T13" fmla="*/ 652 h 1034"/>
                <a:gd name="T14" fmla="*/ 94 w 943"/>
                <a:gd name="T15" fmla="*/ 758 h 1034"/>
                <a:gd name="T16" fmla="*/ 171 w 943"/>
                <a:gd name="T17" fmla="*/ 852 h 1034"/>
                <a:gd name="T18" fmla="*/ 254 w 943"/>
                <a:gd name="T19" fmla="*/ 922 h 1034"/>
                <a:gd name="T20" fmla="*/ 342 w 943"/>
                <a:gd name="T21" fmla="*/ 975 h 1034"/>
                <a:gd name="T22" fmla="*/ 436 w 943"/>
                <a:gd name="T23" fmla="*/ 1016 h 1034"/>
                <a:gd name="T24" fmla="*/ 542 w 943"/>
                <a:gd name="T25" fmla="*/ 1034 h 1034"/>
                <a:gd name="T26" fmla="*/ 643 w 943"/>
                <a:gd name="T27" fmla="*/ 1034 h 1034"/>
                <a:gd name="T28" fmla="*/ 749 w 943"/>
                <a:gd name="T29" fmla="*/ 1022 h 1034"/>
                <a:gd name="T30" fmla="*/ 849 w 943"/>
                <a:gd name="T31" fmla="*/ 987 h 1034"/>
                <a:gd name="T32" fmla="*/ 943 w 943"/>
                <a:gd name="T33" fmla="*/ 940 h 1034"/>
                <a:gd name="T34" fmla="*/ 607 w 943"/>
                <a:gd name="T35" fmla="*/ 435 h 1034"/>
                <a:gd name="T36" fmla="*/ 183 w 943"/>
                <a:gd name="T37" fmla="*/ 0 h 10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43" h="1034">
                  <a:moveTo>
                    <a:pt x="183" y="0"/>
                  </a:moveTo>
                  <a:lnTo>
                    <a:pt x="106" y="88"/>
                  </a:lnTo>
                  <a:lnTo>
                    <a:pt x="47" y="194"/>
                  </a:lnTo>
                  <a:lnTo>
                    <a:pt x="12" y="306"/>
                  </a:lnTo>
                  <a:lnTo>
                    <a:pt x="0" y="423"/>
                  </a:lnTo>
                  <a:lnTo>
                    <a:pt x="6" y="541"/>
                  </a:lnTo>
                  <a:lnTo>
                    <a:pt x="36" y="652"/>
                  </a:lnTo>
                  <a:lnTo>
                    <a:pt x="94" y="758"/>
                  </a:lnTo>
                  <a:lnTo>
                    <a:pt x="171" y="852"/>
                  </a:lnTo>
                  <a:lnTo>
                    <a:pt x="254" y="922"/>
                  </a:lnTo>
                  <a:lnTo>
                    <a:pt x="342" y="975"/>
                  </a:lnTo>
                  <a:lnTo>
                    <a:pt x="436" y="1016"/>
                  </a:lnTo>
                  <a:lnTo>
                    <a:pt x="542" y="1034"/>
                  </a:lnTo>
                  <a:lnTo>
                    <a:pt x="643" y="1034"/>
                  </a:lnTo>
                  <a:lnTo>
                    <a:pt x="749" y="1022"/>
                  </a:lnTo>
                  <a:lnTo>
                    <a:pt x="849" y="987"/>
                  </a:lnTo>
                  <a:lnTo>
                    <a:pt x="943" y="940"/>
                  </a:lnTo>
                  <a:lnTo>
                    <a:pt x="607" y="4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5" name="Freeform 29"/>
            <p:cNvSpPr>
              <a:spLocks/>
            </p:cNvSpPr>
            <p:nvPr/>
          </p:nvSpPr>
          <p:spPr bwMode="auto">
            <a:xfrm>
              <a:off x="3371" y="2500"/>
              <a:ext cx="424" cy="599"/>
            </a:xfrm>
            <a:custGeom>
              <a:avLst/>
              <a:gdLst>
                <a:gd name="T0" fmla="*/ 342 w 424"/>
                <a:gd name="T1" fmla="*/ 0 h 599"/>
                <a:gd name="T2" fmla="*/ 247 w 424"/>
                <a:gd name="T3" fmla="*/ 17 h 599"/>
                <a:gd name="T4" fmla="*/ 159 w 424"/>
                <a:gd name="T5" fmla="*/ 53 h 599"/>
                <a:gd name="T6" fmla="*/ 77 w 424"/>
                <a:gd name="T7" fmla="*/ 100 h 599"/>
                <a:gd name="T8" fmla="*/ 0 w 424"/>
                <a:gd name="T9" fmla="*/ 164 h 599"/>
                <a:gd name="T10" fmla="*/ 424 w 424"/>
                <a:gd name="T11" fmla="*/ 599 h 599"/>
                <a:gd name="T12" fmla="*/ 342 w 424"/>
                <a:gd name="T13" fmla="*/ 0 h 5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4" h="599">
                  <a:moveTo>
                    <a:pt x="342" y="0"/>
                  </a:moveTo>
                  <a:lnTo>
                    <a:pt x="247" y="17"/>
                  </a:lnTo>
                  <a:lnTo>
                    <a:pt x="159" y="53"/>
                  </a:lnTo>
                  <a:lnTo>
                    <a:pt x="77" y="100"/>
                  </a:lnTo>
                  <a:lnTo>
                    <a:pt x="0" y="164"/>
                  </a:lnTo>
                  <a:lnTo>
                    <a:pt x="424" y="599"/>
                  </a:lnTo>
                  <a:lnTo>
                    <a:pt x="342" y="0"/>
                  </a:lnTo>
                  <a:close/>
                </a:path>
              </a:pathLst>
            </a:cu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Freeform 30"/>
            <p:cNvSpPr>
              <a:spLocks/>
            </p:cNvSpPr>
            <p:nvPr/>
          </p:nvSpPr>
          <p:spPr bwMode="auto">
            <a:xfrm>
              <a:off x="3713" y="2494"/>
              <a:ext cx="82" cy="605"/>
            </a:xfrm>
            <a:custGeom>
              <a:avLst/>
              <a:gdLst>
                <a:gd name="T0" fmla="*/ 82 w 82"/>
                <a:gd name="T1" fmla="*/ 0 h 605"/>
                <a:gd name="T2" fmla="*/ 0 w 82"/>
                <a:gd name="T3" fmla="*/ 6 h 605"/>
                <a:gd name="T4" fmla="*/ 82 w 82"/>
                <a:gd name="T5" fmla="*/ 605 h 605"/>
                <a:gd name="T6" fmla="*/ 82 w 82"/>
                <a:gd name="T7" fmla="*/ 0 h 60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2" h="605">
                  <a:moveTo>
                    <a:pt x="82" y="0"/>
                  </a:moveTo>
                  <a:lnTo>
                    <a:pt x="0" y="6"/>
                  </a:lnTo>
                  <a:lnTo>
                    <a:pt x="82" y="605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Rectangle 31"/>
            <p:cNvSpPr>
              <a:spLocks noChangeArrowheads="1"/>
            </p:cNvSpPr>
            <p:nvPr/>
          </p:nvSpPr>
          <p:spPr bwMode="auto">
            <a:xfrm>
              <a:off x="4479" y="2820"/>
              <a:ext cx="35" cy="4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88" name="Rectangle 32"/>
            <p:cNvSpPr>
              <a:spLocks noChangeArrowheads="1"/>
            </p:cNvSpPr>
            <p:nvPr/>
          </p:nvSpPr>
          <p:spPr bwMode="auto">
            <a:xfrm>
              <a:off x="4532" y="2778"/>
              <a:ext cx="35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>
                  <a:solidFill>
                    <a:srgbClr val="000000"/>
                  </a:solidFill>
                  <a:latin typeface="Times New Roman" pitchFamily="18" charset="0"/>
                </a:rPr>
                <a:t>Fuel cost</a:t>
              </a:r>
              <a:endParaRPr lang="en-US" altLang="en-US" sz="120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489" name="Rectangle 33"/>
            <p:cNvSpPr>
              <a:spLocks noChangeArrowheads="1"/>
            </p:cNvSpPr>
            <p:nvPr/>
          </p:nvSpPr>
          <p:spPr bwMode="auto">
            <a:xfrm>
              <a:off x="4479" y="2964"/>
              <a:ext cx="35" cy="3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90" name="Rectangle 34"/>
            <p:cNvSpPr>
              <a:spLocks noChangeArrowheads="1"/>
            </p:cNvSpPr>
            <p:nvPr/>
          </p:nvSpPr>
          <p:spPr bwMode="auto">
            <a:xfrm>
              <a:off x="4532" y="2916"/>
              <a:ext cx="41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>
                  <a:solidFill>
                    <a:srgbClr val="000000"/>
                  </a:solidFill>
                  <a:latin typeface="Times New Roman" pitchFamily="18" charset="0"/>
                </a:rPr>
                <a:t>Labor cost</a:t>
              </a:r>
              <a:endParaRPr lang="en-US" altLang="en-US" sz="120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491" name="Rectangle 35"/>
            <p:cNvSpPr>
              <a:spLocks noChangeArrowheads="1"/>
            </p:cNvSpPr>
            <p:nvPr/>
          </p:nvSpPr>
          <p:spPr bwMode="auto">
            <a:xfrm>
              <a:off x="4479" y="3107"/>
              <a:ext cx="35" cy="35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92" name="Rectangle 36"/>
            <p:cNvSpPr>
              <a:spLocks noChangeArrowheads="1"/>
            </p:cNvSpPr>
            <p:nvPr/>
          </p:nvSpPr>
          <p:spPr bwMode="auto">
            <a:xfrm>
              <a:off x="4532" y="3078"/>
              <a:ext cx="110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  <a:latin typeface="Times New Roman" pitchFamily="18" charset="0"/>
                </a:rPr>
                <a:t>Maintenance and repair cost</a:t>
              </a:r>
              <a:endParaRPr lang="en-US" altLang="en-US" sz="12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493" name="Rectangle 37"/>
            <p:cNvSpPr>
              <a:spLocks noChangeArrowheads="1"/>
            </p:cNvSpPr>
            <p:nvPr/>
          </p:nvSpPr>
          <p:spPr bwMode="auto">
            <a:xfrm>
              <a:off x="4479" y="3265"/>
              <a:ext cx="35" cy="35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94" name="Rectangle 38"/>
            <p:cNvSpPr>
              <a:spLocks noChangeArrowheads="1"/>
            </p:cNvSpPr>
            <p:nvPr/>
          </p:nvSpPr>
          <p:spPr bwMode="auto">
            <a:xfrm>
              <a:off x="4532" y="3202"/>
              <a:ext cx="34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  <a:latin typeface="Times New Roman" pitchFamily="18" charset="0"/>
                </a:rPr>
                <a:t>Tire cost</a:t>
              </a:r>
              <a:endParaRPr lang="en-US" altLang="en-US" sz="120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19462" name="Group 6"/>
          <p:cNvGrpSpPr>
            <a:grpSpLocks noChangeAspect="1"/>
          </p:cNvGrpSpPr>
          <p:nvPr/>
        </p:nvGrpSpPr>
        <p:grpSpPr bwMode="auto">
          <a:xfrm>
            <a:off x="554038" y="2057400"/>
            <a:ext cx="3977583" cy="2003072"/>
            <a:chOff x="632" y="1325"/>
            <a:chExt cx="2641" cy="1392"/>
          </a:xfrm>
        </p:grpSpPr>
        <p:sp>
          <p:nvSpPr>
            <p:cNvPr id="19465" name="AutoShape 5"/>
            <p:cNvSpPr>
              <a:spLocks noChangeAspect="1" noChangeArrowheads="1" noTextEdit="1"/>
            </p:cNvSpPr>
            <p:nvPr/>
          </p:nvSpPr>
          <p:spPr bwMode="auto">
            <a:xfrm>
              <a:off x="632" y="1325"/>
              <a:ext cx="2456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6" name="Freeform 8"/>
            <p:cNvSpPr>
              <a:spLocks/>
            </p:cNvSpPr>
            <p:nvPr/>
          </p:nvSpPr>
          <p:spPr bwMode="auto">
            <a:xfrm>
              <a:off x="1212" y="1485"/>
              <a:ext cx="689" cy="1163"/>
            </a:xfrm>
            <a:custGeom>
              <a:avLst/>
              <a:gdLst>
                <a:gd name="T0" fmla="*/ 0 w 689"/>
                <a:gd name="T1" fmla="*/ 1157 h 1163"/>
                <a:gd name="T2" fmla="*/ 67 w 689"/>
                <a:gd name="T3" fmla="*/ 1163 h 1163"/>
                <a:gd name="T4" fmla="*/ 128 w 689"/>
                <a:gd name="T5" fmla="*/ 1157 h 1163"/>
                <a:gd name="T6" fmla="*/ 244 w 689"/>
                <a:gd name="T7" fmla="*/ 1139 h 1163"/>
                <a:gd name="T8" fmla="*/ 354 w 689"/>
                <a:gd name="T9" fmla="*/ 1098 h 1163"/>
                <a:gd name="T10" fmla="*/ 452 w 689"/>
                <a:gd name="T11" fmla="*/ 1040 h 1163"/>
                <a:gd name="T12" fmla="*/ 537 w 689"/>
                <a:gd name="T13" fmla="*/ 969 h 1163"/>
                <a:gd name="T14" fmla="*/ 610 w 689"/>
                <a:gd name="T15" fmla="*/ 875 h 1163"/>
                <a:gd name="T16" fmla="*/ 659 w 689"/>
                <a:gd name="T17" fmla="*/ 775 h 1163"/>
                <a:gd name="T18" fmla="*/ 677 w 689"/>
                <a:gd name="T19" fmla="*/ 717 h 1163"/>
                <a:gd name="T20" fmla="*/ 689 w 689"/>
                <a:gd name="T21" fmla="*/ 658 h 1163"/>
                <a:gd name="T22" fmla="*/ 689 w 689"/>
                <a:gd name="T23" fmla="*/ 599 h 1163"/>
                <a:gd name="T24" fmla="*/ 689 w 689"/>
                <a:gd name="T25" fmla="*/ 540 h 1163"/>
                <a:gd name="T26" fmla="*/ 671 w 689"/>
                <a:gd name="T27" fmla="*/ 429 h 1163"/>
                <a:gd name="T28" fmla="*/ 628 w 689"/>
                <a:gd name="T29" fmla="*/ 323 h 1163"/>
                <a:gd name="T30" fmla="*/ 567 w 689"/>
                <a:gd name="T31" fmla="*/ 229 h 1163"/>
                <a:gd name="T32" fmla="*/ 488 w 689"/>
                <a:gd name="T33" fmla="*/ 147 h 1163"/>
                <a:gd name="T34" fmla="*/ 397 w 689"/>
                <a:gd name="T35" fmla="*/ 76 h 1163"/>
                <a:gd name="T36" fmla="*/ 287 w 689"/>
                <a:gd name="T37" fmla="*/ 29 h 1163"/>
                <a:gd name="T38" fmla="*/ 171 w 689"/>
                <a:gd name="T39" fmla="*/ 0 h 1163"/>
                <a:gd name="T40" fmla="*/ 86 w 689"/>
                <a:gd name="T41" fmla="*/ 0 h 1163"/>
                <a:gd name="T42" fmla="*/ 86 w 689"/>
                <a:gd name="T43" fmla="*/ 581 h 1163"/>
                <a:gd name="T44" fmla="*/ 0 w 689"/>
                <a:gd name="T45" fmla="*/ 1157 h 116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89" h="1163">
                  <a:moveTo>
                    <a:pt x="0" y="1157"/>
                  </a:moveTo>
                  <a:lnTo>
                    <a:pt x="67" y="1163"/>
                  </a:lnTo>
                  <a:lnTo>
                    <a:pt x="128" y="1157"/>
                  </a:lnTo>
                  <a:lnTo>
                    <a:pt x="244" y="1139"/>
                  </a:lnTo>
                  <a:lnTo>
                    <a:pt x="354" y="1098"/>
                  </a:lnTo>
                  <a:lnTo>
                    <a:pt x="452" y="1040"/>
                  </a:lnTo>
                  <a:lnTo>
                    <a:pt x="537" y="969"/>
                  </a:lnTo>
                  <a:lnTo>
                    <a:pt x="610" y="875"/>
                  </a:lnTo>
                  <a:lnTo>
                    <a:pt x="659" y="775"/>
                  </a:lnTo>
                  <a:lnTo>
                    <a:pt x="677" y="717"/>
                  </a:lnTo>
                  <a:lnTo>
                    <a:pt x="689" y="658"/>
                  </a:lnTo>
                  <a:lnTo>
                    <a:pt x="689" y="599"/>
                  </a:lnTo>
                  <a:lnTo>
                    <a:pt x="689" y="540"/>
                  </a:lnTo>
                  <a:lnTo>
                    <a:pt x="671" y="429"/>
                  </a:lnTo>
                  <a:lnTo>
                    <a:pt x="628" y="323"/>
                  </a:lnTo>
                  <a:lnTo>
                    <a:pt x="567" y="229"/>
                  </a:lnTo>
                  <a:lnTo>
                    <a:pt x="488" y="147"/>
                  </a:lnTo>
                  <a:lnTo>
                    <a:pt x="397" y="76"/>
                  </a:lnTo>
                  <a:lnTo>
                    <a:pt x="287" y="29"/>
                  </a:lnTo>
                  <a:lnTo>
                    <a:pt x="171" y="0"/>
                  </a:lnTo>
                  <a:lnTo>
                    <a:pt x="86" y="0"/>
                  </a:lnTo>
                  <a:lnTo>
                    <a:pt x="86" y="581"/>
                  </a:lnTo>
                  <a:lnTo>
                    <a:pt x="0" y="1157"/>
                  </a:ln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7" name="Freeform 9"/>
            <p:cNvSpPr>
              <a:spLocks/>
            </p:cNvSpPr>
            <p:nvPr/>
          </p:nvSpPr>
          <p:spPr bwMode="auto">
            <a:xfrm>
              <a:off x="1164" y="2066"/>
              <a:ext cx="134" cy="576"/>
            </a:xfrm>
            <a:custGeom>
              <a:avLst/>
              <a:gdLst>
                <a:gd name="T0" fmla="*/ 0 w 134"/>
                <a:gd name="T1" fmla="*/ 564 h 576"/>
                <a:gd name="T2" fmla="*/ 48 w 134"/>
                <a:gd name="T3" fmla="*/ 576 h 576"/>
                <a:gd name="T4" fmla="*/ 134 w 134"/>
                <a:gd name="T5" fmla="*/ 0 h 576"/>
                <a:gd name="T6" fmla="*/ 0 w 134"/>
                <a:gd name="T7" fmla="*/ 564 h 57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4" h="576">
                  <a:moveTo>
                    <a:pt x="0" y="564"/>
                  </a:moveTo>
                  <a:lnTo>
                    <a:pt x="48" y="576"/>
                  </a:lnTo>
                  <a:lnTo>
                    <a:pt x="134" y="0"/>
                  </a:lnTo>
                  <a:lnTo>
                    <a:pt x="0" y="564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8" name="Freeform 10"/>
            <p:cNvSpPr>
              <a:spLocks/>
            </p:cNvSpPr>
            <p:nvPr/>
          </p:nvSpPr>
          <p:spPr bwMode="auto">
            <a:xfrm>
              <a:off x="1017" y="2066"/>
              <a:ext cx="281" cy="564"/>
            </a:xfrm>
            <a:custGeom>
              <a:avLst/>
              <a:gdLst>
                <a:gd name="T0" fmla="*/ 0 w 281"/>
                <a:gd name="T1" fmla="*/ 511 h 564"/>
                <a:gd name="T2" fmla="*/ 73 w 281"/>
                <a:gd name="T3" fmla="*/ 547 h 564"/>
                <a:gd name="T4" fmla="*/ 147 w 281"/>
                <a:gd name="T5" fmla="*/ 564 h 564"/>
                <a:gd name="T6" fmla="*/ 281 w 281"/>
                <a:gd name="T7" fmla="*/ 0 h 564"/>
                <a:gd name="T8" fmla="*/ 0 w 281"/>
                <a:gd name="T9" fmla="*/ 511 h 5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1" h="564">
                  <a:moveTo>
                    <a:pt x="0" y="511"/>
                  </a:moveTo>
                  <a:lnTo>
                    <a:pt x="73" y="547"/>
                  </a:lnTo>
                  <a:lnTo>
                    <a:pt x="147" y="564"/>
                  </a:lnTo>
                  <a:lnTo>
                    <a:pt x="281" y="0"/>
                  </a:lnTo>
                  <a:lnTo>
                    <a:pt x="0" y="511"/>
                  </a:lnTo>
                  <a:close/>
                </a:path>
              </a:pathLst>
            </a:cu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9" name="Freeform 11"/>
            <p:cNvSpPr>
              <a:spLocks/>
            </p:cNvSpPr>
            <p:nvPr/>
          </p:nvSpPr>
          <p:spPr bwMode="auto">
            <a:xfrm>
              <a:off x="694" y="1785"/>
              <a:ext cx="604" cy="792"/>
            </a:xfrm>
            <a:custGeom>
              <a:avLst/>
              <a:gdLst>
                <a:gd name="T0" fmla="*/ 73 w 604"/>
                <a:gd name="T1" fmla="*/ 0 h 792"/>
                <a:gd name="T2" fmla="*/ 49 w 604"/>
                <a:gd name="T3" fmla="*/ 52 h 792"/>
                <a:gd name="T4" fmla="*/ 25 w 604"/>
                <a:gd name="T5" fmla="*/ 105 h 792"/>
                <a:gd name="T6" fmla="*/ 0 w 604"/>
                <a:gd name="T7" fmla="*/ 217 h 792"/>
                <a:gd name="T8" fmla="*/ 0 w 604"/>
                <a:gd name="T9" fmla="*/ 328 h 792"/>
                <a:gd name="T10" fmla="*/ 18 w 604"/>
                <a:gd name="T11" fmla="*/ 440 h 792"/>
                <a:gd name="T12" fmla="*/ 61 w 604"/>
                <a:gd name="T13" fmla="*/ 546 h 792"/>
                <a:gd name="T14" fmla="*/ 128 w 604"/>
                <a:gd name="T15" fmla="*/ 640 h 792"/>
                <a:gd name="T16" fmla="*/ 207 w 604"/>
                <a:gd name="T17" fmla="*/ 722 h 792"/>
                <a:gd name="T18" fmla="*/ 311 w 604"/>
                <a:gd name="T19" fmla="*/ 787 h 792"/>
                <a:gd name="T20" fmla="*/ 323 w 604"/>
                <a:gd name="T21" fmla="*/ 792 h 792"/>
                <a:gd name="T22" fmla="*/ 604 w 604"/>
                <a:gd name="T23" fmla="*/ 281 h 792"/>
                <a:gd name="T24" fmla="*/ 73 w 604"/>
                <a:gd name="T25" fmla="*/ 0 h 7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04" h="792">
                  <a:moveTo>
                    <a:pt x="73" y="0"/>
                  </a:moveTo>
                  <a:lnTo>
                    <a:pt x="49" y="52"/>
                  </a:lnTo>
                  <a:lnTo>
                    <a:pt x="25" y="105"/>
                  </a:lnTo>
                  <a:lnTo>
                    <a:pt x="0" y="217"/>
                  </a:lnTo>
                  <a:lnTo>
                    <a:pt x="0" y="328"/>
                  </a:lnTo>
                  <a:lnTo>
                    <a:pt x="18" y="440"/>
                  </a:lnTo>
                  <a:lnTo>
                    <a:pt x="61" y="546"/>
                  </a:lnTo>
                  <a:lnTo>
                    <a:pt x="128" y="640"/>
                  </a:lnTo>
                  <a:lnTo>
                    <a:pt x="207" y="722"/>
                  </a:lnTo>
                  <a:lnTo>
                    <a:pt x="311" y="787"/>
                  </a:lnTo>
                  <a:lnTo>
                    <a:pt x="323" y="792"/>
                  </a:lnTo>
                  <a:lnTo>
                    <a:pt x="604" y="281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0" name="Freeform 12"/>
            <p:cNvSpPr>
              <a:spLocks/>
            </p:cNvSpPr>
            <p:nvPr/>
          </p:nvSpPr>
          <p:spPr bwMode="auto">
            <a:xfrm>
              <a:off x="767" y="1485"/>
              <a:ext cx="531" cy="581"/>
            </a:xfrm>
            <a:custGeom>
              <a:avLst/>
              <a:gdLst>
                <a:gd name="T0" fmla="*/ 531 w 531"/>
                <a:gd name="T1" fmla="*/ 0 h 581"/>
                <a:gd name="T2" fmla="*/ 452 w 531"/>
                <a:gd name="T3" fmla="*/ 0 h 581"/>
                <a:gd name="T4" fmla="*/ 372 w 531"/>
                <a:gd name="T5" fmla="*/ 18 h 581"/>
                <a:gd name="T6" fmla="*/ 293 w 531"/>
                <a:gd name="T7" fmla="*/ 41 h 581"/>
                <a:gd name="T8" fmla="*/ 226 w 531"/>
                <a:gd name="T9" fmla="*/ 76 h 581"/>
                <a:gd name="T10" fmla="*/ 159 w 531"/>
                <a:gd name="T11" fmla="*/ 123 h 581"/>
                <a:gd name="T12" fmla="*/ 98 w 531"/>
                <a:gd name="T13" fmla="*/ 170 h 581"/>
                <a:gd name="T14" fmla="*/ 43 w 531"/>
                <a:gd name="T15" fmla="*/ 229 h 581"/>
                <a:gd name="T16" fmla="*/ 0 w 531"/>
                <a:gd name="T17" fmla="*/ 300 h 581"/>
                <a:gd name="T18" fmla="*/ 531 w 531"/>
                <a:gd name="T19" fmla="*/ 581 h 581"/>
                <a:gd name="T20" fmla="*/ 531 w 531"/>
                <a:gd name="T21" fmla="*/ 0 h 58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31" h="581">
                  <a:moveTo>
                    <a:pt x="531" y="0"/>
                  </a:moveTo>
                  <a:lnTo>
                    <a:pt x="452" y="0"/>
                  </a:lnTo>
                  <a:lnTo>
                    <a:pt x="372" y="18"/>
                  </a:lnTo>
                  <a:lnTo>
                    <a:pt x="293" y="41"/>
                  </a:lnTo>
                  <a:lnTo>
                    <a:pt x="226" y="76"/>
                  </a:lnTo>
                  <a:lnTo>
                    <a:pt x="159" y="123"/>
                  </a:lnTo>
                  <a:lnTo>
                    <a:pt x="98" y="170"/>
                  </a:lnTo>
                  <a:lnTo>
                    <a:pt x="43" y="229"/>
                  </a:lnTo>
                  <a:lnTo>
                    <a:pt x="0" y="300"/>
                  </a:lnTo>
                  <a:lnTo>
                    <a:pt x="531" y="581"/>
                  </a:lnTo>
                  <a:lnTo>
                    <a:pt x="531" y="0"/>
                  </a:ln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1" name="Rectangle 13"/>
            <p:cNvSpPr>
              <a:spLocks noChangeArrowheads="1"/>
            </p:cNvSpPr>
            <p:nvPr/>
          </p:nvSpPr>
          <p:spPr bwMode="auto">
            <a:xfrm>
              <a:off x="1956" y="1704"/>
              <a:ext cx="43" cy="41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72" name="Rectangle 14"/>
            <p:cNvSpPr>
              <a:spLocks noChangeArrowheads="1"/>
            </p:cNvSpPr>
            <p:nvPr/>
          </p:nvSpPr>
          <p:spPr bwMode="auto">
            <a:xfrm>
              <a:off x="2039" y="1656"/>
              <a:ext cx="71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>
                  <a:solidFill>
                    <a:srgbClr val="000000"/>
                  </a:solidFill>
                  <a:latin typeface="Times New Roman" pitchFamily="18" charset="0"/>
                </a:rPr>
                <a:t>Cost of ownership</a:t>
              </a:r>
              <a:endParaRPr lang="en-US" altLang="en-US" sz="120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473" name="Rectangle 15"/>
            <p:cNvSpPr>
              <a:spLocks noChangeArrowheads="1"/>
            </p:cNvSpPr>
            <p:nvPr/>
          </p:nvSpPr>
          <p:spPr bwMode="auto">
            <a:xfrm>
              <a:off x="1956" y="1855"/>
              <a:ext cx="43" cy="41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74" name="Rectangle 16"/>
            <p:cNvSpPr>
              <a:spLocks noChangeArrowheads="1"/>
            </p:cNvSpPr>
            <p:nvPr/>
          </p:nvSpPr>
          <p:spPr bwMode="auto">
            <a:xfrm>
              <a:off x="2039" y="1800"/>
              <a:ext cx="68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>
                  <a:solidFill>
                    <a:srgbClr val="000000"/>
                  </a:solidFill>
                  <a:latin typeface="Times New Roman" pitchFamily="18" charset="0"/>
                </a:rPr>
                <a:t>Annual sale taxes</a:t>
              </a:r>
              <a:endParaRPr lang="en-US" altLang="en-US" sz="120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475" name="Rectangle 17"/>
            <p:cNvSpPr>
              <a:spLocks noChangeArrowheads="1"/>
            </p:cNvSpPr>
            <p:nvPr/>
          </p:nvSpPr>
          <p:spPr bwMode="auto">
            <a:xfrm>
              <a:off x="1956" y="1999"/>
              <a:ext cx="43" cy="41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76" name="Rectangle 18"/>
            <p:cNvSpPr>
              <a:spLocks noChangeArrowheads="1"/>
            </p:cNvSpPr>
            <p:nvPr/>
          </p:nvSpPr>
          <p:spPr bwMode="auto">
            <a:xfrm>
              <a:off x="2039" y="1944"/>
              <a:ext cx="87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  <a:latin typeface="Times New Roman" pitchFamily="18" charset="0"/>
                </a:rPr>
                <a:t>License fees and taxes</a:t>
              </a:r>
              <a:endParaRPr lang="en-US" altLang="en-US" sz="12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477" name="Rectangle 19"/>
            <p:cNvSpPr>
              <a:spLocks noChangeArrowheads="1"/>
            </p:cNvSpPr>
            <p:nvPr/>
          </p:nvSpPr>
          <p:spPr bwMode="auto">
            <a:xfrm>
              <a:off x="1956" y="2147"/>
              <a:ext cx="43" cy="35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78" name="Rectangle 20"/>
            <p:cNvSpPr>
              <a:spLocks noChangeArrowheads="1"/>
            </p:cNvSpPr>
            <p:nvPr/>
          </p:nvSpPr>
          <p:spPr bwMode="auto">
            <a:xfrm>
              <a:off x="2039" y="2118"/>
              <a:ext cx="12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  <a:latin typeface="Times New Roman" pitchFamily="18" charset="0"/>
                </a:rPr>
                <a:t>Management and overhead cost</a:t>
              </a:r>
              <a:endParaRPr lang="en-US" altLang="en-US" sz="12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479" name="Rectangle 21"/>
            <p:cNvSpPr>
              <a:spLocks noChangeArrowheads="1"/>
            </p:cNvSpPr>
            <p:nvPr/>
          </p:nvSpPr>
          <p:spPr bwMode="auto">
            <a:xfrm>
              <a:off x="1956" y="2292"/>
              <a:ext cx="43" cy="36"/>
            </a:xfrm>
            <a:prstGeom prst="rect">
              <a:avLst/>
            </a:prstGeom>
            <a:solidFill>
              <a:srgbClr val="4BA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Verdana" pitchFamily="34" charset="0"/>
              </a:endParaRPr>
            </a:p>
          </p:txBody>
        </p:sp>
        <p:sp>
          <p:nvSpPr>
            <p:cNvPr id="19480" name="Rectangle 22"/>
            <p:cNvSpPr>
              <a:spLocks noChangeArrowheads="1"/>
            </p:cNvSpPr>
            <p:nvPr/>
          </p:nvSpPr>
          <p:spPr bwMode="auto">
            <a:xfrm>
              <a:off x="2039" y="2260"/>
              <a:ext cx="5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rgbClr val="000000"/>
                  </a:solidFill>
                  <a:latin typeface="Times New Roman" pitchFamily="18" charset="0"/>
                </a:rPr>
                <a:t>Insurance cost</a:t>
              </a:r>
              <a:endParaRPr lang="en-US" altLang="en-US" sz="1200">
                <a:solidFill>
                  <a:schemeClr val="tx1"/>
                </a:solidFill>
                <a:latin typeface="Arial" charset="0"/>
              </a:endParaRPr>
            </a:p>
          </p:txBody>
        </p:sp>
      </p:grpSp>
      <p:pic>
        <p:nvPicPr>
          <p:cNvPr id="1946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3" b="12381"/>
          <a:stretch>
            <a:fillRect/>
          </a:stretch>
        </p:blipFill>
        <p:spPr bwMode="auto">
          <a:xfrm>
            <a:off x="6802438" y="1905000"/>
            <a:ext cx="18319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30"/>
          <p:cNvSpPr txBox="1">
            <a:spLocks noChangeArrowheads="1"/>
          </p:cNvSpPr>
          <p:nvPr/>
        </p:nvSpPr>
        <p:spPr bwMode="auto">
          <a:xfrm>
            <a:off x="5627688" y="2743200"/>
            <a:ext cx="3211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(b) Variable costs ($/m</a:t>
            </a:r>
            <a:r>
              <a:rPr lang="en-US" altLang="en-US" sz="2000" baseline="30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/mile)</a:t>
            </a:r>
          </a:p>
        </p:txBody>
      </p:sp>
    </p:spTree>
    <p:extLst>
      <p:ext uri="{BB962C8B-B14F-4D97-AF65-F5344CB8AC3E}">
        <p14:creationId xmlns:p14="http://schemas.microsoft.com/office/powerpoint/2010/main" val="216364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2297"/>
            <a:ext cx="8335963" cy="445008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Transportation Cost Analysis</a:t>
            </a:r>
          </a:p>
        </p:txBody>
      </p:sp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63221" y="765175"/>
            <a:ext cx="8435975" cy="5181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 defTabSz="11906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Pipeline Transportation of Sludge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1444752"/>
            <a:ext cx="4152900" cy="1343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13" y="3020346"/>
            <a:ext cx="49403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6651625" y="2684463"/>
            <a:ext cx="1828800" cy="671512"/>
          </a:xfrm>
          <a:prstGeom prst="wedgeRoundRectCallout">
            <a:avLst>
              <a:gd name="adj1" fmla="val -87107"/>
              <a:gd name="adj2" fmla="val 12318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Smaller the capacity, higher transp. costs.</a:t>
            </a:r>
          </a:p>
        </p:txBody>
      </p:sp>
    </p:spTree>
    <p:extLst>
      <p:ext uri="{BB962C8B-B14F-4D97-AF65-F5344CB8AC3E}">
        <p14:creationId xmlns:p14="http://schemas.microsoft.com/office/powerpoint/2010/main" val="61428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2715" y="1"/>
            <a:ext cx="8335963" cy="509016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Transportation Cost Analysis</a:t>
            </a:r>
          </a:p>
        </p:txBody>
      </p:sp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82715" y="816864"/>
            <a:ext cx="8435975" cy="5029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342900" indent="-342900">
              <a:spcBef>
                <a:spcPts val="250"/>
              </a:spcBef>
              <a:buClr>
                <a:srgbClr val="6C0000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Mississippi Department of Environmental Quality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Pipeline vs. truck for volume of sludge shipped: 843.5 m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/day</a:t>
            </a: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6C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250"/>
              </a:spcBef>
              <a:buClr>
                <a:srgbClr val="6C0000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Variable cost ($/mile/m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is smallest for facility-owned tandem trailer truck.   </a:t>
            </a:r>
          </a:p>
          <a:p>
            <a:pPr marL="342900" indent="-342900">
              <a:spcBef>
                <a:spcPts val="250"/>
              </a:spcBef>
              <a:buClr>
                <a:srgbClr val="6C0000"/>
              </a:buClr>
              <a:buSzPct val="80000"/>
              <a:buFont typeface="Wingdings" pitchFamily="2" charset="2"/>
              <a:buChar char="Ø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250"/>
              </a:spcBef>
              <a:buClr>
                <a:srgbClr val="6C0000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As transportation distance increases, pipeline costs decrease.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2046160"/>
            <a:ext cx="4746625" cy="2771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2563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81000" y="1143000"/>
            <a:ext cx="8507412" cy="5029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20% increase in the cost of labor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fuel: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					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		VC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pipelines is smallest for  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					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			distances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over 220 miles.  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A 10% increase in the cost of labor 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and fuel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VC of pipelines is smallest for 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distances over 700 miles.  </a:t>
            </a: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60" y="1130300"/>
            <a:ext cx="4621212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3152"/>
            <a:ext cx="8335963" cy="448057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Sludge Transportation Costs in MS</a:t>
            </a:r>
          </a:p>
        </p:txBody>
      </p:sp>
      <p:sp>
        <p:nvSpPr>
          <p:cNvPr id="4" name="Up Arrow 3"/>
          <p:cNvSpPr/>
          <p:nvPr/>
        </p:nvSpPr>
        <p:spPr>
          <a:xfrm>
            <a:off x="1295400" y="3813175"/>
            <a:ext cx="381000" cy="9588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895600" y="29718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031" y="3778250"/>
            <a:ext cx="4630737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5507736" y="5306568"/>
            <a:ext cx="0" cy="609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Up Arrow 20"/>
          <p:cNvSpPr/>
          <p:nvPr/>
        </p:nvSpPr>
        <p:spPr>
          <a:xfrm rot="10800000">
            <a:off x="6629400" y="2819400"/>
            <a:ext cx="381000" cy="9588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4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0208" y="67057"/>
            <a:ext cx="8335963" cy="445008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Summary: Sludge Transportation Costs </a:t>
            </a:r>
          </a:p>
        </p:txBody>
      </p:sp>
      <p:pic>
        <p:nvPicPr>
          <p:cNvPr id="2765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100963"/>
            <a:ext cx="697865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1" y="3785616"/>
            <a:ext cx="8102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5650992" y="1975104"/>
            <a:ext cx="609600" cy="3048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58138" y="5404104"/>
            <a:ext cx="609600" cy="3048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99695"/>
            <a:ext cx="8335962" cy="898525"/>
          </a:xfrm>
        </p:spPr>
        <p:txBody>
          <a:bodyPr/>
          <a:lstStyle/>
          <a:p>
            <a:pPr eaLnBrk="1" hangingPunct="1"/>
            <a:r>
              <a:rPr lang="en-US" altLang="en-US" sz="3400" b="0" dirty="0" smtClean="0">
                <a:latin typeface="Times New Roman" pitchFamily="18" charset="0"/>
                <a:cs typeface="Times New Roman" pitchFamily="18" charset="0"/>
              </a:rPr>
              <a:t>Distribution of Sludge supplier, Biodiesel Plants and Population in MS</a:t>
            </a:r>
          </a:p>
        </p:txBody>
      </p:sp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38138" y="1219200"/>
            <a:ext cx="8501062" cy="5486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spcBef>
                <a:spcPts val="250"/>
              </a:spcBef>
              <a:buClr>
                <a:srgbClr val="C00000"/>
              </a:buClr>
              <a:buSzPct val="80000"/>
              <a:buFontTx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358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0" y="1304925"/>
          <a:ext cx="4191000" cy="2200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1066800"/>
              </a:tblGrid>
              <a:tr h="28031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Sludge Supply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Suppliers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</a:tr>
              <a:tr h="27428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WWT plants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</a:tr>
              <a:tr h="27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Pulp &amp; paper mills</a:t>
                      </a: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</a:tr>
              <a:tr h="27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Poultry slaughtering &amp; processing</a:t>
                      </a: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</a:tr>
              <a:tr h="27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Fresh &amp; frozen fish processing plants</a:t>
                      </a: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</a:tr>
              <a:tr h="27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Fat &amp; oil from animal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and marine</a:t>
                      </a:r>
                      <a:endParaRPr lang="en-US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01" marB="45701"/>
                </a:tc>
              </a:tr>
              <a:tr h="27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Meat packing plants</a:t>
                      </a: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01" marB="45701"/>
                </a:tc>
              </a:tr>
              <a:tr h="27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T="45701" marB="4570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T="45701" marB="45701"/>
                </a:tc>
              </a:tr>
            </a:tbl>
          </a:graphicData>
        </a:graphic>
      </p:graphicFrame>
      <p:sp>
        <p:nvSpPr>
          <p:cNvPr id="9" name="Rounded Rectangular Callout 8"/>
          <p:cNvSpPr/>
          <p:nvPr/>
        </p:nvSpPr>
        <p:spPr>
          <a:xfrm>
            <a:off x="762000" y="5791200"/>
            <a:ext cx="685800" cy="457200"/>
          </a:xfrm>
          <a:prstGeom prst="wedgeRoundRectCallout">
            <a:avLst>
              <a:gd name="adj1" fmla="val 155299"/>
              <a:gd name="adj2" fmla="val -7744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79" name="TextBox 52"/>
          <p:cNvSpPr txBox="1">
            <a:spLocks noChangeArrowheads="1"/>
          </p:cNvSpPr>
          <p:nvPr/>
        </p:nvSpPr>
        <p:spPr bwMode="auto">
          <a:xfrm>
            <a:off x="609600" y="5791200"/>
            <a:ext cx="990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300">
                <a:latin typeface="Times New Roman" pitchFamily="18" charset="0"/>
                <a:cs typeface="Times New Roman" pitchFamily="18" charset="0"/>
              </a:rPr>
              <a:t>Sludge supplier</a:t>
            </a:r>
          </a:p>
        </p:txBody>
      </p:sp>
      <p:pic>
        <p:nvPicPr>
          <p:cNvPr id="317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3" b="7932"/>
          <a:stretch>
            <a:fillRect/>
          </a:stretch>
        </p:blipFill>
        <p:spPr bwMode="auto">
          <a:xfrm>
            <a:off x="4548188" y="3581400"/>
            <a:ext cx="426561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ular Callout 10"/>
          <p:cNvSpPr/>
          <p:nvPr/>
        </p:nvSpPr>
        <p:spPr>
          <a:xfrm>
            <a:off x="3886200" y="5943600"/>
            <a:ext cx="762000" cy="457200"/>
          </a:xfrm>
          <a:prstGeom prst="wedgeRoundRectCallout">
            <a:avLst>
              <a:gd name="adj1" fmla="val 82331"/>
              <a:gd name="adj2" fmla="val -8582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82" name="TextBox 52"/>
          <p:cNvSpPr txBox="1">
            <a:spLocks noChangeArrowheads="1"/>
          </p:cNvSpPr>
          <p:nvPr/>
        </p:nvSpPr>
        <p:spPr bwMode="auto">
          <a:xfrm>
            <a:off x="3795713" y="5948363"/>
            <a:ext cx="990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300" dirty="0">
                <a:latin typeface="Times New Roman" pitchFamily="18" charset="0"/>
                <a:cs typeface="Times New Roman" pitchFamily="18" charset="0"/>
              </a:rPr>
              <a:t>Biodiesel Plants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6934200" y="6183313"/>
            <a:ext cx="838200" cy="457200"/>
          </a:xfrm>
          <a:prstGeom prst="wedgeRoundRectCallout">
            <a:avLst>
              <a:gd name="adj1" fmla="val 83518"/>
              <a:gd name="adj2" fmla="val -5138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84" name="TextBox 52"/>
          <p:cNvSpPr txBox="1">
            <a:spLocks noChangeArrowheads="1"/>
          </p:cNvSpPr>
          <p:nvPr/>
        </p:nvSpPr>
        <p:spPr bwMode="auto">
          <a:xfrm>
            <a:off x="6858000" y="6165850"/>
            <a:ext cx="990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300">
                <a:latin typeface="Times New Roman" pitchFamily="18" charset="0"/>
                <a:cs typeface="Times New Roman" pitchFamily="18" charset="0"/>
              </a:rPr>
              <a:t>Population by county</a:t>
            </a:r>
          </a:p>
        </p:txBody>
      </p:sp>
    </p:spTree>
    <p:extLst>
      <p:ext uri="{BB962C8B-B14F-4D97-AF65-F5344CB8AC3E}">
        <p14:creationId xmlns:p14="http://schemas.microsoft.com/office/powerpoint/2010/main" val="847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356" y="-11684"/>
            <a:ext cx="8335963" cy="628396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Trends Analysis</a:t>
            </a:r>
          </a:p>
        </p:txBody>
      </p:sp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34962" y="842773"/>
            <a:ext cx="8435975" cy="5029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spcBef>
                <a:spcPts val="250"/>
              </a:spcBef>
              <a:buClr>
                <a:srgbClr val="C00000"/>
              </a:buClr>
              <a:buSzPct val="80000"/>
              <a:buFontTx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TextBox 9"/>
          <p:cNvSpPr txBox="1">
            <a:spLocks noChangeArrowheads="1"/>
          </p:cNvSpPr>
          <p:nvPr/>
        </p:nvSpPr>
        <p:spPr bwMode="auto">
          <a:xfrm>
            <a:off x="685800" y="4675188"/>
            <a:ext cx="3657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>
                <a:latin typeface="Times New Roman" pitchFamily="18" charset="0"/>
                <a:cs typeface="Times New Roman" pitchFamily="18" charset="0"/>
              </a:rPr>
              <a:t>Sludge Yields in Mississippi </a:t>
            </a:r>
          </a:p>
        </p:txBody>
      </p:sp>
      <p:sp>
        <p:nvSpPr>
          <p:cNvPr id="32773" name="TextBox 10"/>
          <p:cNvSpPr txBox="1">
            <a:spLocks noChangeArrowheads="1"/>
          </p:cNvSpPr>
          <p:nvPr/>
        </p:nvSpPr>
        <p:spPr bwMode="auto">
          <a:xfrm>
            <a:off x="4943475" y="4668838"/>
            <a:ext cx="3200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>
                <a:latin typeface="Times New Roman" pitchFamily="18" charset="0"/>
                <a:cs typeface="Times New Roman" pitchFamily="18" charset="0"/>
              </a:rPr>
              <a:t>Population in MS</a:t>
            </a:r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1652588"/>
            <a:ext cx="39814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1652588"/>
            <a:ext cx="3944937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14925" y="5486400"/>
            <a:ext cx="3200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 Hurricane Katrina, Aug. 2005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38200" y="5495925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 Oil Spill in the Gulf, April  2010</a:t>
            </a:r>
          </a:p>
        </p:txBody>
      </p:sp>
    </p:spTree>
    <p:extLst>
      <p:ext uri="{BB962C8B-B14F-4D97-AF65-F5344CB8AC3E}">
        <p14:creationId xmlns:p14="http://schemas.microsoft.com/office/powerpoint/2010/main" val="13876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4431" y="-121557"/>
            <a:ext cx="8686800" cy="71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i="0" u="none" kern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9pPr>
          </a:lstStyle>
          <a:p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A Two-Stage Stochastic Programming Model</a:t>
            </a:r>
          </a:p>
        </p:txBody>
      </p:sp>
      <p:sp>
        <p:nvSpPr>
          <p:cNvPr id="8" name="TextBox 7"/>
          <p:cNvSpPr txBox="1"/>
          <p:nvPr/>
        </p:nvSpPr>
        <p:spPr>
          <a:xfrm rot="10800000" flipH="1" flipV="1">
            <a:off x="636588" y="1743302"/>
            <a:ext cx="1755775" cy="646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First-stage decisions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 rot="10800000" flipH="1" flipV="1">
            <a:off x="3328988" y="1743302"/>
            <a:ext cx="1752600" cy="646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Uncertainty</a:t>
            </a:r>
          </a:p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  <a:sym typeface="Symbol"/>
              </a:rPr>
              <a:t>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/>
              </a:rPr>
              <a:t>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10" name="TextBox 9"/>
          <p:cNvSpPr txBox="1"/>
          <p:nvPr/>
        </p:nvSpPr>
        <p:spPr>
          <a:xfrm rot="10800000" flipH="1" flipV="1">
            <a:off x="6049963" y="1743302"/>
            <a:ext cx="1758950" cy="646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Second-stage </a:t>
            </a:r>
          </a:p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decisions y(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/>
              </a:rPr>
              <a:t>, </a:t>
            </a:r>
            <a:r>
              <a:rPr lang="en-US" i="1" dirty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 rot="10800000" flipH="1" flipV="1">
            <a:off x="3351213" y="905102"/>
            <a:ext cx="1760538" cy="646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Biomass supply uncertainty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414588" y="1903639"/>
            <a:ext cx="914400" cy="325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5135563" y="1911577"/>
            <a:ext cx="914400" cy="325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5400000">
            <a:off x="4121150" y="1470252"/>
            <a:ext cx="220663" cy="325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6200000">
            <a:off x="1391445" y="2607695"/>
            <a:ext cx="457200" cy="325437"/>
          </a:xfrm>
          <a:prstGeom prst="rightArrow">
            <a:avLst/>
          </a:prstGeom>
          <a:solidFill>
            <a:srgbClr val="6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0800000" flipH="1" flipV="1">
            <a:off x="636588" y="3151414"/>
            <a:ext cx="2689225" cy="12001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Strategic decisions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Tx/>
              <a:buChar char="-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Plant locations/sizes</a:t>
            </a:r>
          </a:p>
          <a:p>
            <a:pPr marL="285750" indent="-285750">
              <a:buFontTx/>
              <a:buChar char="-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Pipeline location/size</a:t>
            </a:r>
          </a:p>
          <a:p>
            <a:pPr marL="285750" indent="-285750">
              <a:buFontTx/>
              <a:buChar char="-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Nr. of trucks purchased    </a:t>
            </a:r>
          </a:p>
        </p:txBody>
      </p:sp>
      <p:sp>
        <p:nvSpPr>
          <p:cNvPr id="17" name="Double Bracket 16"/>
          <p:cNvSpPr/>
          <p:nvPr/>
        </p:nvSpPr>
        <p:spPr>
          <a:xfrm>
            <a:off x="636588" y="3151414"/>
            <a:ext cx="2714625" cy="1295400"/>
          </a:xfrm>
          <a:prstGeom prst="bracketPair">
            <a:avLst/>
          </a:prstGeom>
          <a:ln>
            <a:solidFill>
              <a:srgbClr val="6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6200000">
            <a:off x="6553995" y="2607695"/>
            <a:ext cx="457200" cy="325437"/>
          </a:xfrm>
          <a:prstGeom prst="rightArrow">
            <a:avLst/>
          </a:prstGeom>
          <a:solidFill>
            <a:srgbClr val="6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0800000" flipH="1" flipV="1">
            <a:off x="5799138" y="3151414"/>
            <a:ext cx="2232025" cy="12001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Planning decisions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Tx/>
              <a:buChar char="-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Production</a:t>
            </a:r>
          </a:p>
          <a:p>
            <a:pPr marL="285750" indent="-285750">
              <a:buFontTx/>
              <a:buChar char="-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Transportation</a:t>
            </a:r>
          </a:p>
          <a:p>
            <a:pPr marL="285750" indent="-285750">
              <a:buFontTx/>
              <a:buChar char="-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Shortage</a:t>
            </a:r>
          </a:p>
        </p:txBody>
      </p:sp>
      <p:sp>
        <p:nvSpPr>
          <p:cNvPr id="20" name="Double Bracket 19"/>
          <p:cNvSpPr/>
          <p:nvPr/>
        </p:nvSpPr>
        <p:spPr>
          <a:xfrm>
            <a:off x="5799138" y="3151414"/>
            <a:ext cx="2232025" cy="1295400"/>
          </a:xfrm>
          <a:prstGeom prst="bracketPair">
            <a:avLst/>
          </a:prstGeom>
          <a:ln>
            <a:solidFill>
              <a:srgbClr val="6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475231" y="4790475"/>
                <a:ext cx="3962047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tabLst>
                    <a:tab pos="4572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𝑀𝑖𝑛𝑖𝑚𝑖𝑧𝑒</m:t>
                      </m:r>
                      <m:r>
                        <a:rPr lang="en-US" b="0" i="1" smtClean="0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 ∈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∗(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𝑌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231" y="4790475"/>
                <a:ext cx="3962047" cy="76450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626807" y="5707380"/>
                <a:ext cx="40405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𝑆𝑢𝑏𝑗𝑒𝑐𝑡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𝑡𝑜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/>
                            <a:ea typeface="Cambria Math"/>
                          </a:rPr>
                          <m:t>𝜔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𝑓𝑜𝑟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𝑎𝑙𝑙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brk m:alnAt="7"/>
                      </m:rPr>
                      <a:rPr lang="en-US" i="1">
                        <a:latin typeface="Cambria Math"/>
                        <a:ea typeface="Cambria Math"/>
                      </a:rPr>
                      <m:t>𝜔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∈</m:t>
                    </m:r>
                    <m:r>
                      <m:rPr>
                        <m:sty m:val="p"/>
                      </m:rPr>
                      <a:rPr lang="el-GR" i="1">
                        <a:latin typeface="Cambria Math"/>
                        <a:ea typeface="Cambria Math"/>
                      </a:rPr>
                      <m:t>Ω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807" y="5707380"/>
                <a:ext cx="4040529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452" t="-8197" r="-45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5867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4018" y="1"/>
            <a:ext cx="8335963" cy="521208"/>
          </a:xfrm>
        </p:spPr>
        <p:txBody>
          <a:bodyPr/>
          <a:lstStyle/>
          <a:p>
            <a:pPr eaLnBrk="1" hangingPunct="1"/>
            <a:r>
              <a:rPr lang="en-US" altLang="en-US" sz="4000" b="0" smtClean="0">
                <a:latin typeface="Times New Roman" pitchFamily="18" charset="0"/>
                <a:cs typeface="Times New Roman" pitchFamily="18" charset="0"/>
              </a:rPr>
              <a:t>Supply Chain Optimization Model</a:t>
            </a:r>
          </a:p>
        </p:txBody>
      </p:sp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81000" y="847344"/>
            <a:ext cx="8382000" cy="4953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119062" lvl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Objective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Minimize the expected supply chain costs. </a:t>
            </a:r>
          </a:p>
          <a:p>
            <a:pPr marL="119062" lvl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119062" lvl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119062" lvl="1">
              <a:spcBef>
                <a:spcPts val="250"/>
              </a:spcBef>
              <a:buClr>
                <a:schemeClr val="tx1"/>
              </a:buClr>
              <a:buSzPct val="80000"/>
              <a:defRPr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Decision Variables</a:t>
            </a:r>
          </a:p>
          <a:p>
            <a:pPr marL="463550" lvl="2" indent="-344488">
              <a:spcBef>
                <a:spcPts val="25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Location and capacity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biocrude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production plants  </a:t>
            </a:r>
          </a:p>
          <a:p>
            <a:pPr marL="463550" lvl="2" indent="-344488">
              <a:spcBef>
                <a:spcPts val="25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Transportation mode selection</a:t>
            </a:r>
          </a:p>
          <a:p>
            <a:pPr marL="920750" lvl="3" indent="-344488">
              <a:spcBef>
                <a:spcPts val="25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Pipeline, facility-owned trucks, rented trucks</a:t>
            </a:r>
          </a:p>
          <a:p>
            <a:pPr marL="463550" lvl="2" indent="-344488">
              <a:spcBef>
                <a:spcPts val="25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Sludge processing and delivery</a:t>
            </a:r>
          </a:p>
          <a:p>
            <a:pPr marL="463550" lvl="2" indent="-344488">
              <a:spcBef>
                <a:spcPts val="25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Biocrude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processing and delivery</a:t>
            </a:r>
          </a:p>
          <a:p>
            <a:pPr marL="463550" lvl="2" indent="-344488">
              <a:spcBef>
                <a:spcPts val="25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Biodiesel delivery</a:t>
            </a: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88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7644" y="0"/>
            <a:ext cx="8335963" cy="603504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Model Formulation: Constraints</a:t>
            </a:r>
          </a:p>
        </p:txBody>
      </p:sp>
      <p:grpSp>
        <p:nvGrpSpPr>
          <p:cNvPr id="23555" name="Group 32789"/>
          <p:cNvGrpSpPr>
            <a:grpSpLocks/>
          </p:cNvGrpSpPr>
          <p:nvPr/>
        </p:nvGrpSpPr>
        <p:grpSpPr bwMode="auto">
          <a:xfrm>
            <a:off x="279741" y="915228"/>
            <a:ext cx="4038600" cy="3078161"/>
            <a:chOff x="304800" y="1189512"/>
            <a:chExt cx="4038600" cy="3077688"/>
          </a:xfrm>
          <a:noFill/>
        </p:grpSpPr>
        <p:sp>
          <p:nvSpPr>
            <p:cNvPr id="32768" name="Rectangle 32767"/>
            <p:cNvSpPr/>
            <p:nvPr/>
          </p:nvSpPr>
          <p:spPr>
            <a:xfrm>
              <a:off x="304800" y="1189512"/>
              <a:ext cx="4038600" cy="3077688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3609" name="Picture 4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73" b="12381"/>
            <a:stretch>
              <a:fillRect/>
            </a:stretch>
          </p:blipFill>
          <p:spPr bwMode="auto">
            <a:xfrm>
              <a:off x="1685925" y="2066060"/>
              <a:ext cx="752475" cy="341313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610" name="Picture 117" descr="C:\Maruf\Thesis\Journal\First Work\others\Others\pipeline1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6830" y="1311316"/>
              <a:ext cx="414830" cy="505604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C:\Maruf\Thesis\Journal\First Work\others\Others\Biorefinery.jpe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82900" y="2133929"/>
              <a:ext cx="866775" cy="598396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18"/>
            <p:cNvSpPr txBox="1"/>
            <p:nvPr/>
          </p:nvSpPr>
          <p:spPr bwMode="auto">
            <a:xfrm>
              <a:off x="533400" y="2209800"/>
              <a:ext cx="797039" cy="523139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>
              <a:defPPr>
                <a:defRPr lang="en-US"/>
              </a:defPPr>
              <a:lvl1pPr marL="0" algn="ctr" defTabSz="914400" eaLnBrk="1" latinLnBrk="0" hangingPunct="1">
                <a:defRPr sz="1400">
                  <a:latin typeface="Times New Roman" pitchFamily="18" charset="0"/>
                  <a:cs typeface="Times New Roman" pitchFamily="18" charset="0"/>
                </a:defRPr>
              </a:lvl1pPr>
              <a:lvl2pPr defTabSz="914400" eaLnBrk="1" latinLnBrk="0" hangingPunct="1">
                <a:defRPr sz="1800">
                  <a:latin typeface="+mn-lt"/>
                  <a:cs typeface="+mn-cs"/>
                </a:defRPr>
              </a:lvl2pPr>
              <a:lvl3pPr defTabSz="914400" eaLnBrk="1" latinLnBrk="0" hangingPunct="1">
                <a:defRPr sz="1800">
                  <a:latin typeface="+mn-lt"/>
                  <a:cs typeface="+mn-cs"/>
                </a:defRPr>
              </a:lvl3pPr>
              <a:lvl4pPr defTabSz="914400" eaLnBrk="1" latinLnBrk="0" hangingPunct="1">
                <a:defRPr sz="1800">
                  <a:latin typeface="+mn-lt"/>
                  <a:cs typeface="+mn-cs"/>
                </a:defRPr>
              </a:lvl4pPr>
              <a:lvl5pPr defTabSz="914400" eaLnBrk="1" latinLnBrk="0" hangingPunct="1">
                <a:defRPr sz="1800">
                  <a:latin typeface="+mn-lt"/>
                  <a:cs typeface="+mn-cs"/>
                </a:defRPr>
              </a:lvl5pPr>
              <a:lvl6pPr>
                <a:defRPr sz="1800">
                  <a:latin typeface="+mn-lt"/>
                  <a:cs typeface="+mn-cs"/>
                </a:defRPr>
              </a:lvl6pPr>
              <a:lvl7pPr>
                <a:defRPr sz="1800">
                  <a:latin typeface="+mn-lt"/>
                  <a:cs typeface="+mn-cs"/>
                </a:defRPr>
              </a:lvl7pPr>
              <a:lvl8pPr>
                <a:defRPr sz="1800">
                  <a:latin typeface="+mn-lt"/>
                  <a:cs typeface="+mn-cs"/>
                </a:defRPr>
              </a:lvl8pPr>
              <a:lvl9pPr>
                <a:defRPr sz="1800">
                  <a:latin typeface="+mn-lt"/>
                  <a:cs typeface="+mn-cs"/>
                </a:defRPr>
              </a:lvl9pPr>
            </a:lstStyle>
            <a:p>
              <a:pPr>
                <a:defRPr/>
              </a:pPr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Supply Point </a:t>
              </a:r>
              <a:r>
                <a:rPr lang="en-US" i="1" dirty="0">
                  <a:solidFill>
                    <a:schemeClr val="accent3">
                      <a:lumMod val="50000"/>
                    </a:schemeClr>
                  </a:solidFill>
                </a:rPr>
                <a:t>k</a:t>
              </a:r>
            </a:p>
          </p:txBody>
        </p:sp>
        <p:cxnSp>
          <p:nvCxnSpPr>
            <p:cNvPr id="23" name="Curved Connector 22"/>
            <p:cNvCxnSpPr/>
            <p:nvPr/>
          </p:nvCxnSpPr>
          <p:spPr>
            <a:xfrm rot="5400000" flipH="1" flipV="1">
              <a:off x="1311303" y="1476721"/>
              <a:ext cx="369830" cy="1096962"/>
            </a:xfrm>
            <a:prstGeom prst="curvedConnector2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urved Connector 25"/>
            <p:cNvCxnSpPr>
              <a:endCxn id="9" idx="0"/>
            </p:cNvCxnSpPr>
            <p:nvPr/>
          </p:nvCxnSpPr>
          <p:spPr>
            <a:xfrm>
              <a:off x="2044700" y="1840287"/>
              <a:ext cx="1271588" cy="293642"/>
            </a:xfrm>
            <a:prstGeom prst="curvedConnector2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 bwMode="auto">
            <a:xfrm flipV="1">
              <a:off x="1314450" y="2541854"/>
              <a:ext cx="1524000" cy="1022193"/>
            </a:xfrm>
            <a:prstGeom prst="straightConnector1">
              <a:avLst/>
            </a:prstGeom>
            <a:grpFill/>
            <a:ln w="31750">
              <a:solidFill>
                <a:schemeClr val="accent6">
                  <a:lumMod val="50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 descr="C:\Maruf\Thesis\Journal\First Work\others\Others\Biorefinery.jpe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95600" y="3264054"/>
              <a:ext cx="866775" cy="599983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TextBox 18"/>
            <p:cNvSpPr txBox="1"/>
            <p:nvPr/>
          </p:nvSpPr>
          <p:spPr bwMode="auto">
            <a:xfrm>
              <a:off x="381000" y="3362980"/>
              <a:ext cx="917674" cy="523139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>
              <a:defPPr>
                <a:defRPr lang="en-US"/>
              </a:defPPr>
              <a:lvl1pPr marL="0" algn="ctr" defTabSz="914400" eaLnBrk="1" latinLnBrk="0" hangingPunct="1">
                <a:defRPr sz="1400">
                  <a:latin typeface="Times New Roman" pitchFamily="18" charset="0"/>
                  <a:cs typeface="Times New Roman" pitchFamily="18" charset="0"/>
                </a:defRPr>
              </a:lvl1pPr>
              <a:lvl2pPr defTabSz="914400" eaLnBrk="1" latinLnBrk="0" hangingPunct="1">
                <a:defRPr sz="1800">
                  <a:latin typeface="+mn-lt"/>
                  <a:cs typeface="+mn-cs"/>
                </a:defRPr>
              </a:lvl2pPr>
              <a:lvl3pPr defTabSz="914400" eaLnBrk="1" latinLnBrk="0" hangingPunct="1">
                <a:defRPr sz="1800">
                  <a:latin typeface="+mn-lt"/>
                  <a:cs typeface="+mn-cs"/>
                </a:defRPr>
              </a:lvl3pPr>
              <a:lvl4pPr defTabSz="914400" eaLnBrk="1" latinLnBrk="0" hangingPunct="1">
                <a:defRPr sz="1800">
                  <a:latin typeface="+mn-lt"/>
                  <a:cs typeface="+mn-cs"/>
                </a:defRPr>
              </a:lvl4pPr>
              <a:lvl5pPr defTabSz="914400" eaLnBrk="1" latinLnBrk="0" hangingPunct="1">
                <a:defRPr sz="1800">
                  <a:latin typeface="+mn-lt"/>
                  <a:cs typeface="+mn-cs"/>
                </a:defRPr>
              </a:lvl5pPr>
              <a:lvl6pPr>
                <a:defRPr sz="1800">
                  <a:latin typeface="+mn-lt"/>
                  <a:cs typeface="+mn-cs"/>
                </a:defRPr>
              </a:lvl6pPr>
              <a:lvl7pPr>
                <a:defRPr sz="1800">
                  <a:latin typeface="+mn-lt"/>
                  <a:cs typeface="+mn-cs"/>
                </a:defRPr>
              </a:lvl7pPr>
              <a:lvl8pPr>
                <a:defRPr sz="1800">
                  <a:latin typeface="+mn-lt"/>
                  <a:cs typeface="+mn-cs"/>
                </a:defRPr>
              </a:lvl8pPr>
              <a:lvl9pPr>
                <a:defRPr sz="1800">
                  <a:latin typeface="+mn-lt"/>
                  <a:cs typeface="+mn-cs"/>
                </a:defRPr>
              </a:lvl9pPr>
            </a:lstStyle>
            <a:p>
              <a:pPr>
                <a:defRPr/>
              </a:pPr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Supply</a:t>
              </a:r>
            </a:p>
            <a:p>
              <a:pPr>
                <a:defRPr/>
              </a:pPr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Point k+1 </a:t>
              </a:r>
              <a:endParaRPr lang="en-US" i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cxnSp>
          <p:nvCxnSpPr>
            <p:cNvPr id="37" name="Curved Connector 36"/>
            <p:cNvCxnSpPr/>
            <p:nvPr/>
          </p:nvCxnSpPr>
          <p:spPr>
            <a:xfrm rot="5400000" flipH="1" flipV="1">
              <a:off x="1280347" y="2629862"/>
              <a:ext cx="368243" cy="1096962"/>
            </a:xfrm>
            <a:prstGeom prst="curvedConnector2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urved Connector 37"/>
            <p:cNvCxnSpPr/>
            <p:nvPr/>
          </p:nvCxnSpPr>
          <p:spPr>
            <a:xfrm>
              <a:off x="1981200" y="2983111"/>
              <a:ext cx="1347788" cy="293642"/>
            </a:xfrm>
            <a:prstGeom prst="curvedConnector2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3627" name="Object 3278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95875806"/>
                </p:ext>
              </p:extLst>
            </p:nvPr>
          </p:nvGraphicFramePr>
          <p:xfrm>
            <a:off x="1599835" y="2547790"/>
            <a:ext cx="671537" cy="3269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2" name="Equation" r:id="rId7" imgW="520474" imgH="253890" progId="Equation.3">
                    <p:embed/>
                  </p:oleObj>
                </mc:Choice>
                <mc:Fallback>
                  <p:oleObj name="Equation" r:id="rId7" imgW="520474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9835" y="2547790"/>
                          <a:ext cx="671537" cy="3269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628" name="Object 7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1214482"/>
                </p:ext>
              </p:extLst>
            </p:nvPr>
          </p:nvGraphicFramePr>
          <p:xfrm>
            <a:off x="1426325" y="3696582"/>
            <a:ext cx="1037134" cy="334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3" name="Equation" r:id="rId9" imgW="787058" imgH="253890" progId="Equation.3">
                    <p:embed/>
                  </p:oleObj>
                </mc:Choice>
                <mc:Fallback>
                  <p:oleObj name="Equation" r:id="rId9" imgW="787058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6325" y="3696582"/>
                          <a:ext cx="1037134" cy="334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" name="TextBox 9"/>
            <p:cNvSpPr txBox="1">
              <a:spLocks noChangeArrowheads="1"/>
            </p:cNvSpPr>
            <p:nvPr/>
          </p:nvSpPr>
          <p:spPr bwMode="auto">
            <a:xfrm>
              <a:off x="2895600" y="2664072"/>
              <a:ext cx="862013" cy="307928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Plant </a:t>
              </a:r>
              <a:r>
                <a:rPr lang="en-US" sz="1400" i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TextBox 9"/>
            <p:cNvSpPr txBox="1">
              <a:spLocks noChangeArrowheads="1"/>
            </p:cNvSpPr>
            <p:nvPr/>
          </p:nvSpPr>
          <p:spPr bwMode="auto">
            <a:xfrm>
              <a:off x="2895600" y="3806896"/>
              <a:ext cx="862013" cy="307928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Plant </a:t>
              </a:r>
              <a:r>
                <a:rPr lang="en-US" sz="1400" i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j+1</a:t>
              </a:r>
            </a:p>
          </p:txBody>
        </p:sp>
      </p:grpSp>
      <p:sp>
        <p:nvSpPr>
          <p:cNvPr id="32788" name="Rounded Rectangle 32787"/>
          <p:cNvSpPr/>
          <p:nvPr/>
        </p:nvSpPr>
        <p:spPr>
          <a:xfrm>
            <a:off x="4468813" y="1162050"/>
            <a:ext cx="2008187" cy="6667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3557" name="Object 32784"/>
          <p:cNvGraphicFramePr>
            <a:graphicFrameLocks noChangeAspect="1"/>
          </p:cNvGraphicFramePr>
          <p:nvPr/>
        </p:nvGraphicFramePr>
        <p:xfrm>
          <a:off x="4648200" y="1239838"/>
          <a:ext cx="16779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4" name="Equation" r:id="rId11" imgW="1435100" imgH="444500" progId="Equation.3">
                  <p:embed/>
                </p:oleObj>
              </mc:Choice>
              <mc:Fallback>
                <p:oleObj name="Equation" r:id="rId11" imgW="1435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239838"/>
                        <a:ext cx="16779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8" name="Group 105"/>
          <p:cNvGrpSpPr>
            <a:grpSpLocks/>
          </p:cNvGrpSpPr>
          <p:nvPr/>
        </p:nvGrpSpPr>
        <p:grpSpPr bwMode="auto">
          <a:xfrm>
            <a:off x="6748463" y="1295400"/>
            <a:ext cx="1633537" cy="393700"/>
            <a:chOff x="6506534" y="1295400"/>
            <a:chExt cx="1633223" cy="393700"/>
          </a:xfrm>
        </p:grpSpPr>
        <p:sp>
          <p:nvSpPr>
            <p:cNvPr id="68" name="Rounded Rectangle 67"/>
            <p:cNvSpPr/>
            <p:nvPr/>
          </p:nvSpPr>
          <p:spPr>
            <a:xfrm>
              <a:off x="6506534" y="1311275"/>
              <a:ext cx="1495138" cy="37782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607" name="TextBox 32788"/>
            <p:cNvSpPr txBox="1">
              <a:spLocks noChangeArrowheads="1"/>
            </p:cNvSpPr>
            <p:nvPr/>
          </p:nvSpPr>
          <p:spPr bwMode="auto">
            <a:xfrm>
              <a:off x="6515515" y="1295400"/>
              <a:ext cx="16242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Sludge Supply</a:t>
              </a:r>
            </a:p>
          </p:txBody>
        </p:sp>
      </p:grpSp>
      <p:sp>
        <p:nvSpPr>
          <p:cNvPr id="99" name="TextBox 9"/>
          <p:cNvSpPr txBox="1">
            <a:spLocks noChangeArrowheads="1"/>
          </p:cNvSpPr>
          <p:nvPr/>
        </p:nvSpPr>
        <p:spPr bwMode="auto">
          <a:xfrm>
            <a:off x="538163" y="1381125"/>
            <a:ext cx="135255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Trans. Mode </a:t>
            </a:r>
            <a:r>
              <a:rPr lang="en-US" sz="1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cxnSp>
        <p:nvCxnSpPr>
          <p:cNvPr id="134" name="Straight Arrow Connector 133"/>
          <p:cNvCxnSpPr/>
          <p:nvPr/>
        </p:nvCxnSpPr>
        <p:spPr bwMode="auto">
          <a:xfrm>
            <a:off x="1308100" y="2234504"/>
            <a:ext cx="1641475" cy="0"/>
          </a:xfrm>
          <a:prstGeom prst="straightConnector1">
            <a:avLst/>
          </a:prstGeom>
          <a:ln w="3175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61" name="Group 102"/>
          <p:cNvGrpSpPr>
            <a:grpSpLocks/>
          </p:cNvGrpSpPr>
          <p:nvPr/>
        </p:nvGrpSpPr>
        <p:grpSpPr bwMode="auto">
          <a:xfrm>
            <a:off x="4648200" y="3278188"/>
            <a:ext cx="4152900" cy="3078162"/>
            <a:chOff x="4744544" y="3124501"/>
            <a:chExt cx="4152350" cy="3077758"/>
          </a:xfrm>
          <a:noFill/>
        </p:grpSpPr>
        <p:grpSp>
          <p:nvGrpSpPr>
            <p:cNvPr id="23586" name="Group 69"/>
            <p:cNvGrpSpPr>
              <a:grpSpLocks/>
            </p:cNvGrpSpPr>
            <p:nvPr/>
          </p:nvGrpSpPr>
          <p:grpSpPr bwMode="auto">
            <a:xfrm>
              <a:off x="4744544" y="3124501"/>
              <a:ext cx="4152350" cy="3077758"/>
              <a:chOff x="304800" y="1189078"/>
              <a:chExt cx="4152350" cy="3077758"/>
            </a:xfrm>
            <a:grpFill/>
          </p:grpSpPr>
          <p:sp>
            <p:nvSpPr>
              <p:cNvPr id="71" name="Rectangle 70"/>
              <p:cNvSpPr/>
              <p:nvPr/>
            </p:nvSpPr>
            <p:spPr>
              <a:xfrm>
                <a:off x="304800" y="1189078"/>
                <a:ext cx="4152350" cy="3077758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23598" name="Picture 4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673" b="12381"/>
              <a:stretch>
                <a:fillRect/>
              </a:stretch>
            </p:blipFill>
            <p:spPr bwMode="auto">
              <a:xfrm>
                <a:off x="1841123" y="1607826"/>
                <a:ext cx="752475" cy="34131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9" name="Straight Arrow Connector 78"/>
              <p:cNvCxnSpPr/>
              <p:nvPr/>
            </p:nvCxnSpPr>
            <p:spPr bwMode="auto">
              <a:xfrm>
                <a:off x="1655584" y="3246208"/>
                <a:ext cx="1296815" cy="0"/>
              </a:xfrm>
              <a:prstGeom prst="straightConnector1">
                <a:avLst/>
              </a:prstGeom>
              <a:grpFill/>
              <a:ln w="31750">
                <a:solidFill>
                  <a:schemeClr val="accent6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23603" name="Object 89"/>
              <p:cNvGraphicFramePr>
                <a:graphicFrameLocks noChangeAspect="1"/>
              </p:cNvGraphicFramePr>
              <p:nvPr/>
            </p:nvGraphicFramePr>
            <p:xfrm>
              <a:off x="2013466" y="2119231"/>
              <a:ext cx="580132" cy="3126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25" name="Equation" r:id="rId13" imgW="469696" imgH="253890" progId="Equation.3">
                      <p:embed/>
                    </p:oleObj>
                  </mc:Choice>
                  <mc:Fallback>
                    <p:oleObj name="Equation" r:id="rId13" imgW="469696" imgH="25389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13466" y="2119231"/>
                            <a:ext cx="580132" cy="3126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2" name="TextBox 9"/>
              <p:cNvSpPr txBox="1">
                <a:spLocks noChangeArrowheads="1"/>
              </p:cNvSpPr>
              <p:nvPr/>
            </p:nvSpPr>
            <p:spPr bwMode="auto">
              <a:xfrm>
                <a:off x="2820655" y="2331928"/>
                <a:ext cx="1046023" cy="307935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Refinery </a:t>
                </a:r>
                <a:r>
                  <a:rPr lang="en-US" sz="1400" i="1" dirty="0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i</a:t>
                </a:r>
              </a:p>
            </p:txBody>
          </p:sp>
          <p:sp>
            <p:nvSpPr>
              <p:cNvPr id="93" name="TextBox 9"/>
              <p:cNvSpPr txBox="1">
                <a:spLocks noChangeArrowheads="1"/>
              </p:cNvSpPr>
              <p:nvPr/>
            </p:nvSpPr>
            <p:spPr bwMode="auto">
              <a:xfrm>
                <a:off x="2895257" y="3852553"/>
                <a:ext cx="1298403" cy="307935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Refinery </a:t>
                </a:r>
                <a:r>
                  <a:rPr lang="en-US" sz="1400" i="1" dirty="0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i+1</a:t>
                </a:r>
              </a:p>
            </p:txBody>
          </p:sp>
        </p:grpSp>
        <p:sp>
          <p:nvSpPr>
            <p:cNvPr id="114" name="TextBox 9"/>
            <p:cNvSpPr txBox="1">
              <a:spLocks noChangeArrowheads="1"/>
            </p:cNvSpPr>
            <p:nvPr/>
          </p:nvSpPr>
          <p:spPr bwMode="auto">
            <a:xfrm>
              <a:off x="5144541" y="4367350"/>
              <a:ext cx="861899" cy="307935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Plant </a:t>
              </a:r>
              <a:r>
                <a:rPr lang="en-US" sz="1400" i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j</a:t>
              </a:r>
            </a:p>
          </p:txBody>
        </p:sp>
        <p:sp>
          <p:nvSpPr>
            <p:cNvPr id="115" name="TextBox 9"/>
            <p:cNvSpPr txBox="1">
              <a:spLocks noChangeArrowheads="1"/>
            </p:cNvSpPr>
            <p:nvPr/>
          </p:nvSpPr>
          <p:spPr bwMode="auto">
            <a:xfrm>
              <a:off x="5169938" y="5462581"/>
              <a:ext cx="861899" cy="307935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Plant </a:t>
              </a:r>
              <a:r>
                <a:rPr lang="en-US" sz="1400" i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j+1</a:t>
              </a:r>
            </a:p>
          </p:txBody>
        </p:sp>
        <p:pic>
          <p:nvPicPr>
            <p:cNvPr id="116" name="Picture 115" descr="C:\Maruf\Thesis\Journal\First Work\others\Others\industry.jpeg"/>
            <p:cNvPicPr>
              <a:picLocks noChangeAspect="1" noChangeArrowheads="1"/>
            </p:cNvPicPr>
            <p:nvPr/>
          </p:nvPicPr>
          <p:blipFill>
            <a:blip r:embed="rId15">
              <a:lum bright="20000"/>
            </a:blip>
            <a:srcRect/>
            <a:stretch>
              <a:fillRect/>
            </a:stretch>
          </p:blipFill>
          <p:spPr bwMode="auto">
            <a:xfrm>
              <a:off x="7392143" y="3429261"/>
              <a:ext cx="650789" cy="866661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7" name="Picture 116" descr="C:\Maruf\Thesis\Journal\First Work\others\Others\industry.jpeg"/>
            <p:cNvPicPr>
              <a:picLocks noChangeAspect="1" noChangeArrowheads="1"/>
            </p:cNvPicPr>
            <p:nvPr/>
          </p:nvPicPr>
          <p:blipFill>
            <a:blip r:embed="rId15">
              <a:lum bright="20000"/>
            </a:blip>
            <a:srcRect/>
            <a:stretch>
              <a:fillRect/>
            </a:stretch>
          </p:blipFill>
          <p:spPr bwMode="auto">
            <a:xfrm>
              <a:off x="7503254" y="4953061"/>
              <a:ext cx="650789" cy="866661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8" name="Picture 117" descr="C:\Maruf\Thesis\Journal\First Work\others\Others\Biorefinery.jpe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152478" y="3734021"/>
              <a:ext cx="866660" cy="598408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9" name="Picture 118" descr="C:\Maruf\Thesis\Journal\First Work\others\Others\Biorefinery.jpe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168351" y="4868934"/>
              <a:ext cx="866660" cy="599996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30" name="Straight Arrow Connector 129"/>
            <p:cNvCxnSpPr/>
            <p:nvPr/>
          </p:nvCxnSpPr>
          <p:spPr bwMode="auto">
            <a:xfrm>
              <a:off x="6057233" y="4038781"/>
              <a:ext cx="1295228" cy="0"/>
            </a:xfrm>
            <a:prstGeom prst="straightConnector1">
              <a:avLst/>
            </a:prstGeom>
            <a:grpFill/>
            <a:ln w="31750">
              <a:solidFill>
                <a:schemeClr val="accent6">
                  <a:lumMod val="50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3594" name="Object 1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327884"/>
                </p:ext>
              </p:extLst>
            </p:nvPr>
          </p:nvGraphicFramePr>
          <p:xfrm>
            <a:off x="6178217" y="5273713"/>
            <a:ext cx="857136" cy="3251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6" name="Equation" r:id="rId16" imgW="672808" imgH="253890" progId="Equation.3">
                    <p:embed/>
                  </p:oleObj>
                </mc:Choice>
                <mc:Fallback>
                  <p:oleObj name="Equation" r:id="rId16" imgW="672808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78217" y="5273713"/>
                          <a:ext cx="857136" cy="3251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0" name="Straight Arrow Connector 149"/>
            <p:cNvCxnSpPr/>
            <p:nvPr/>
          </p:nvCxnSpPr>
          <p:spPr bwMode="auto">
            <a:xfrm>
              <a:off x="8042932" y="3924496"/>
              <a:ext cx="853962" cy="407933"/>
            </a:xfrm>
            <a:prstGeom prst="straightConnector1">
              <a:avLst/>
            </a:prstGeom>
            <a:grpFill/>
            <a:ln w="31750">
              <a:solidFill>
                <a:schemeClr val="accent6">
                  <a:lumMod val="50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/>
            <p:cNvCxnSpPr/>
            <p:nvPr/>
          </p:nvCxnSpPr>
          <p:spPr bwMode="auto">
            <a:xfrm>
              <a:off x="8154042" y="5360994"/>
              <a:ext cx="709519" cy="393648"/>
            </a:xfrm>
            <a:prstGeom prst="straightConnector1">
              <a:avLst/>
            </a:prstGeom>
            <a:grpFill/>
            <a:ln w="31750">
              <a:solidFill>
                <a:schemeClr val="accent6">
                  <a:lumMod val="50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2" name="Group 103"/>
          <p:cNvGrpSpPr>
            <a:grpSpLocks/>
          </p:cNvGrpSpPr>
          <p:nvPr/>
        </p:nvGrpSpPr>
        <p:grpSpPr bwMode="auto">
          <a:xfrm>
            <a:off x="4468813" y="1955800"/>
            <a:ext cx="1927225" cy="1168400"/>
            <a:chOff x="4473158" y="1971022"/>
            <a:chExt cx="1927641" cy="117434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61" name="Rounded Rectangle 160"/>
            <p:cNvSpPr/>
            <p:nvPr/>
          </p:nvSpPr>
          <p:spPr>
            <a:xfrm>
              <a:off x="4473158" y="1971022"/>
              <a:ext cx="1927641" cy="1153601"/>
            </a:xfrm>
            <a:prstGeom prst="round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23584" name="Object 99"/>
            <p:cNvGraphicFramePr>
              <a:graphicFrameLocks noChangeAspect="1"/>
            </p:cNvGraphicFramePr>
            <p:nvPr/>
          </p:nvGraphicFramePr>
          <p:xfrm>
            <a:off x="4639881" y="1975790"/>
            <a:ext cx="1618012" cy="524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7" name="Equation" r:id="rId18" imgW="1333500" imgH="431800" progId="Equation.3">
                    <p:embed/>
                  </p:oleObj>
                </mc:Choice>
                <mc:Fallback>
                  <p:oleObj name="Equation" r:id="rId18" imgW="1333500" imgH="431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39881" y="1975790"/>
                          <a:ext cx="1618012" cy="5244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5" name="Object 100"/>
            <p:cNvGraphicFramePr>
              <a:graphicFrameLocks noChangeAspect="1"/>
            </p:cNvGraphicFramePr>
            <p:nvPr/>
          </p:nvGraphicFramePr>
          <p:xfrm>
            <a:off x="4617651" y="2532663"/>
            <a:ext cx="1640242" cy="6127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8" name="Equation" r:id="rId20" imgW="1066337" imgH="444307" progId="Equation.3">
                    <p:embed/>
                  </p:oleObj>
                </mc:Choice>
                <mc:Fallback>
                  <p:oleObj name="Equation" r:id="rId20" imgW="1066337" imgH="44430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7651" y="2532663"/>
                          <a:ext cx="1640242" cy="6127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135" name="Straight Arrow Connector 134"/>
          <p:cNvCxnSpPr/>
          <p:nvPr/>
        </p:nvCxnSpPr>
        <p:spPr bwMode="auto">
          <a:xfrm>
            <a:off x="3835400" y="2417763"/>
            <a:ext cx="1276350" cy="1446212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 bwMode="auto">
          <a:xfrm>
            <a:off x="3810000" y="3581400"/>
            <a:ext cx="1276350" cy="1446213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65" name="Group 164"/>
          <p:cNvGrpSpPr>
            <a:grpSpLocks/>
          </p:cNvGrpSpPr>
          <p:nvPr/>
        </p:nvGrpSpPr>
        <p:grpSpPr bwMode="auto">
          <a:xfrm>
            <a:off x="6684963" y="2341563"/>
            <a:ext cx="2212975" cy="646112"/>
            <a:chOff x="6506534" y="1295400"/>
            <a:chExt cx="1633223" cy="646331"/>
          </a:xfrm>
        </p:grpSpPr>
        <p:sp>
          <p:nvSpPr>
            <p:cNvPr id="166" name="Rounded Rectangle 165"/>
            <p:cNvSpPr/>
            <p:nvPr/>
          </p:nvSpPr>
          <p:spPr>
            <a:xfrm>
              <a:off x="6506534" y="1311280"/>
              <a:ext cx="1494973" cy="37795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582" name="TextBox 166"/>
            <p:cNvSpPr txBox="1">
              <a:spLocks noChangeArrowheads="1"/>
            </p:cNvSpPr>
            <p:nvPr/>
          </p:nvSpPr>
          <p:spPr bwMode="auto">
            <a:xfrm>
              <a:off x="6515515" y="1295400"/>
              <a:ext cx="162424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Production Capacity</a:t>
              </a:r>
            </a:p>
          </p:txBody>
        </p:sp>
      </p:grpSp>
      <p:sp>
        <p:nvSpPr>
          <p:cNvPr id="175" name="Rounded Rectangle 174"/>
          <p:cNvSpPr/>
          <p:nvPr/>
        </p:nvSpPr>
        <p:spPr>
          <a:xfrm>
            <a:off x="177800" y="4333875"/>
            <a:ext cx="2260600" cy="12287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3567" name="Object 7"/>
          <p:cNvGraphicFramePr>
            <a:graphicFrameLocks noChangeAspect="1"/>
          </p:cNvGraphicFramePr>
          <p:nvPr/>
        </p:nvGraphicFramePr>
        <p:xfrm>
          <a:off x="331788" y="4343400"/>
          <a:ext cx="1827212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" name="Equation" r:id="rId22" imgW="1294838" imgH="444307" progId="Equation.3">
                  <p:embed/>
                </p:oleObj>
              </mc:Choice>
              <mc:Fallback>
                <p:oleObj name="Equation" r:id="rId22" imgW="1294838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4343400"/>
                        <a:ext cx="1827212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8"/>
          <p:cNvGraphicFramePr>
            <a:graphicFrameLocks noChangeAspect="1"/>
          </p:cNvGraphicFramePr>
          <p:nvPr/>
        </p:nvGraphicFramePr>
        <p:xfrm>
          <a:off x="268288" y="5056188"/>
          <a:ext cx="19558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0" name="Equation" r:id="rId24" imgW="1218671" imgH="253890" progId="Equation.3">
                  <p:embed/>
                </p:oleObj>
              </mc:Choice>
              <mc:Fallback>
                <p:oleObj name="Equation" r:id="rId24" imgW="1218671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88" y="5056188"/>
                        <a:ext cx="1955800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" name="Rounded Rectangle 175"/>
          <p:cNvSpPr/>
          <p:nvPr/>
        </p:nvSpPr>
        <p:spPr>
          <a:xfrm>
            <a:off x="127000" y="5629275"/>
            <a:ext cx="2844800" cy="11525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3570" name="Object 9"/>
          <p:cNvGraphicFramePr>
            <a:graphicFrameLocks noChangeAspect="1"/>
          </p:cNvGraphicFramePr>
          <p:nvPr/>
        </p:nvGraphicFramePr>
        <p:xfrm>
          <a:off x="463550" y="5664200"/>
          <a:ext cx="2206625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1" name="Equation" r:id="rId26" imgW="1625600" imgH="431800" progId="Equation.3">
                  <p:embed/>
                </p:oleObj>
              </mc:Choice>
              <mc:Fallback>
                <p:oleObj name="Equation" r:id="rId26" imgW="1625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" y="5664200"/>
                        <a:ext cx="2206625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1" name="Object 12"/>
          <p:cNvGraphicFramePr>
            <a:graphicFrameLocks noChangeAspect="1"/>
          </p:cNvGraphicFramePr>
          <p:nvPr/>
        </p:nvGraphicFramePr>
        <p:xfrm>
          <a:off x="484188" y="6248400"/>
          <a:ext cx="176212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2" name="Equation" r:id="rId28" imgW="1371600" imgH="444500" progId="Equation.3">
                  <p:embed/>
                </p:oleObj>
              </mc:Choice>
              <mc:Fallback>
                <p:oleObj name="Equation" r:id="rId28" imgW="13716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8" y="6248400"/>
                        <a:ext cx="1762125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72" name="Group 176"/>
          <p:cNvGrpSpPr>
            <a:grpSpLocks/>
          </p:cNvGrpSpPr>
          <p:nvPr/>
        </p:nvGrpSpPr>
        <p:grpSpPr bwMode="auto">
          <a:xfrm>
            <a:off x="2514600" y="4624388"/>
            <a:ext cx="1958975" cy="698500"/>
            <a:chOff x="6506534" y="1295400"/>
            <a:chExt cx="1494465" cy="393700"/>
          </a:xfrm>
        </p:grpSpPr>
        <p:sp>
          <p:nvSpPr>
            <p:cNvPr id="178" name="Rounded Rectangle 177"/>
            <p:cNvSpPr/>
            <p:nvPr/>
          </p:nvSpPr>
          <p:spPr>
            <a:xfrm>
              <a:off x="6506534" y="1311506"/>
              <a:ext cx="1494465" cy="37759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580" name="TextBox 178"/>
            <p:cNvSpPr txBox="1">
              <a:spLocks noChangeArrowheads="1"/>
            </p:cNvSpPr>
            <p:nvPr/>
          </p:nvSpPr>
          <p:spPr bwMode="auto">
            <a:xfrm>
              <a:off x="6515516" y="1295400"/>
              <a:ext cx="1396956" cy="373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Pipeline &amp; Truck Capacity</a:t>
              </a:r>
            </a:p>
          </p:txBody>
        </p:sp>
      </p:grpSp>
      <p:sp>
        <p:nvSpPr>
          <p:cNvPr id="107" name="Rectangle 106"/>
          <p:cNvSpPr/>
          <p:nvPr/>
        </p:nvSpPr>
        <p:spPr>
          <a:xfrm>
            <a:off x="3048000" y="6159500"/>
            <a:ext cx="1331913" cy="241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74" name="TextBox 181"/>
          <p:cNvSpPr txBox="1">
            <a:spLocks noChangeArrowheads="1"/>
          </p:cNvSpPr>
          <p:nvPr/>
        </p:nvSpPr>
        <p:spPr bwMode="auto">
          <a:xfrm>
            <a:off x="2895600" y="6086475"/>
            <a:ext cx="1574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Flow Balance</a:t>
            </a:r>
          </a:p>
        </p:txBody>
      </p:sp>
      <p:cxnSp>
        <p:nvCxnSpPr>
          <p:cNvPr id="89" name="Straight Arrow Connector 88"/>
          <p:cNvCxnSpPr>
            <a:endCxn id="35" idx="1"/>
          </p:cNvCxnSpPr>
          <p:nvPr/>
        </p:nvCxnSpPr>
        <p:spPr bwMode="auto">
          <a:xfrm flipV="1">
            <a:off x="1305266" y="3290128"/>
            <a:ext cx="1565275" cy="19050"/>
          </a:xfrm>
          <a:prstGeom prst="straightConnector1">
            <a:avLst/>
          </a:prstGeom>
          <a:ln w="3175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 bwMode="auto">
          <a:xfrm>
            <a:off x="5999163" y="4192588"/>
            <a:ext cx="1296987" cy="1093787"/>
          </a:xfrm>
          <a:prstGeom prst="straightConnector1">
            <a:avLst/>
          </a:prstGeom>
          <a:ln w="3175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 bwMode="auto">
          <a:xfrm flipV="1">
            <a:off x="5999163" y="4186238"/>
            <a:ext cx="1296987" cy="1149350"/>
          </a:xfrm>
          <a:prstGeom prst="straightConnector1">
            <a:avLst/>
          </a:prstGeom>
          <a:ln w="3175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78" name="Object 32786"/>
          <p:cNvGraphicFramePr>
            <a:graphicFrameLocks noChangeAspect="1"/>
          </p:cNvGraphicFramePr>
          <p:nvPr/>
        </p:nvGraphicFramePr>
        <p:xfrm>
          <a:off x="1909763" y="3052763"/>
          <a:ext cx="78581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3" name="Equation" r:id="rId30" imgW="672808" imgH="253890" progId="Equation.3">
                  <p:embed/>
                </p:oleObj>
              </mc:Choice>
              <mc:Fallback>
                <p:oleObj name="Equation" r:id="rId30" imgW="672808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3" y="3052763"/>
                        <a:ext cx="78581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871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793" y="1"/>
            <a:ext cx="8335963" cy="521208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Model Formulation: Constraints</a:t>
            </a:r>
          </a:p>
        </p:txBody>
      </p:sp>
      <p:grpSp>
        <p:nvGrpSpPr>
          <p:cNvPr id="24579" name="Group 15"/>
          <p:cNvGrpSpPr>
            <a:grpSpLocks/>
          </p:cNvGrpSpPr>
          <p:nvPr/>
        </p:nvGrpSpPr>
        <p:grpSpPr bwMode="auto">
          <a:xfrm>
            <a:off x="4876800" y="4724400"/>
            <a:ext cx="2667000" cy="682625"/>
            <a:chOff x="66633" y="4879972"/>
            <a:chExt cx="2665827" cy="682630"/>
          </a:xfrm>
        </p:grpSpPr>
        <p:sp>
          <p:nvSpPr>
            <p:cNvPr id="111" name="Rounded Rectangle 110"/>
            <p:cNvSpPr/>
            <p:nvPr/>
          </p:nvSpPr>
          <p:spPr>
            <a:xfrm>
              <a:off x="66633" y="4889497"/>
              <a:ext cx="2665827" cy="67310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24628" name="Object 32797"/>
            <p:cNvGraphicFramePr>
              <a:graphicFrameLocks noChangeAspect="1"/>
            </p:cNvGraphicFramePr>
            <p:nvPr/>
          </p:nvGraphicFramePr>
          <p:xfrm>
            <a:off x="371298" y="4879972"/>
            <a:ext cx="2250086" cy="6826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90" name="Equation" r:id="rId4" imgW="1422400" imgH="431800" progId="Equation.3">
                    <p:embed/>
                  </p:oleObj>
                </mc:Choice>
                <mc:Fallback>
                  <p:oleObj name="Equation" r:id="rId4" imgW="1422400" imgH="431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298" y="4879972"/>
                          <a:ext cx="2250086" cy="6826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580" name="Group 14"/>
          <p:cNvGrpSpPr>
            <a:grpSpLocks/>
          </p:cNvGrpSpPr>
          <p:nvPr/>
        </p:nvGrpSpPr>
        <p:grpSpPr bwMode="auto">
          <a:xfrm>
            <a:off x="5181600" y="5583238"/>
            <a:ext cx="2082800" cy="428625"/>
            <a:chOff x="2438400" y="4889164"/>
            <a:chExt cx="2083473" cy="426642"/>
          </a:xfrm>
        </p:grpSpPr>
        <p:sp>
          <p:nvSpPr>
            <p:cNvPr id="113" name="Rounded Rectangle 112"/>
            <p:cNvSpPr/>
            <p:nvPr/>
          </p:nvSpPr>
          <p:spPr>
            <a:xfrm>
              <a:off x="2438400" y="4938148"/>
              <a:ext cx="1981840" cy="37765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626" name="TextBox 111"/>
            <p:cNvSpPr txBox="1">
              <a:spLocks noChangeArrowheads="1"/>
            </p:cNvSpPr>
            <p:nvPr/>
          </p:nvSpPr>
          <p:spPr bwMode="auto">
            <a:xfrm>
              <a:off x="2440430" y="4889164"/>
              <a:ext cx="20814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Demand is Satisfied</a:t>
              </a:r>
            </a:p>
          </p:txBody>
        </p:sp>
      </p:grpSp>
      <p:grpSp>
        <p:nvGrpSpPr>
          <p:cNvPr id="24581" name="Group 13"/>
          <p:cNvGrpSpPr>
            <a:grpSpLocks/>
          </p:cNvGrpSpPr>
          <p:nvPr/>
        </p:nvGrpSpPr>
        <p:grpSpPr bwMode="auto">
          <a:xfrm>
            <a:off x="3365500" y="1458913"/>
            <a:ext cx="4649788" cy="3157537"/>
            <a:chOff x="111136" y="1347995"/>
            <a:chExt cx="4650246" cy="3157160"/>
          </a:xfrm>
        </p:grpSpPr>
        <p:grpSp>
          <p:nvGrpSpPr>
            <p:cNvPr id="24598" name="Group 1"/>
            <p:cNvGrpSpPr>
              <a:grpSpLocks/>
            </p:cNvGrpSpPr>
            <p:nvPr/>
          </p:nvGrpSpPr>
          <p:grpSpPr bwMode="auto">
            <a:xfrm>
              <a:off x="609660" y="1347995"/>
              <a:ext cx="4151722" cy="3157160"/>
              <a:chOff x="4773728" y="3207326"/>
              <a:chExt cx="4151722" cy="3157160"/>
            </a:xfrm>
          </p:grpSpPr>
          <p:grpSp>
            <p:nvGrpSpPr>
              <p:cNvPr id="24602" name="Group 69"/>
              <p:cNvGrpSpPr>
                <a:grpSpLocks/>
              </p:cNvGrpSpPr>
              <p:nvPr/>
            </p:nvGrpSpPr>
            <p:grpSpPr bwMode="auto">
              <a:xfrm>
                <a:off x="4773728" y="3207326"/>
                <a:ext cx="4151722" cy="3077794"/>
                <a:chOff x="304860" y="1189512"/>
                <a:chExt cx="4151722" cy="3077794"/>
              </a:xfrm>
            </p:grpSpPr>
            <p:sp>
              <p:nvSpPr>
                <p:cNvPr id="71" name="Rectangle 70"/>
                <p:cNvSpPr/>
                <p:nvPr/>
              </p:nvSpPr>
              <p:spPr>
                <a:xfrm>
                  <a:off x="304860" y="1189512"/>
                  <a:ext cx="4151722" cy="3077794"/>
                </a:xfrm>
                <a:prstGeom prst="rect">
                  <a:avLst/>
                </a:prstGeom>
                <a:noFill/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pic>
              <p:nvPicPr>
                <p:cNvPr id="24616" name="Picture 4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1673" b="12381"/>
                <a:stretch>
                  <a:fillRect/>
                </a:stretch>
              </p:blipFill>
              <p:spPr bwMode="auto">
                <a:xfrm>
                  <a:off x="1685925" y="2066060"/>
                  <a:ext cx="752475" cy="341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79" name="Straight Arrow Connector 78"/>
                <p:cNvCxnSpPr/>
                <p:nvPr/>
              </p:nvCxnSpPr>
              <p:spPr bwMode="auto">
                <a:xfrm>
                  <a:off x="1447973" y="3564128"/>
                  <a:ext cx="1579719" cy="0"/>
                </a:xfrm>
                <a:prstGeom prst="straightConnector1">
                  <a:avLst/>
                </a:prstGeom>
                <a:ln w="31750">
                  <a:solidFill>
                    <a:schemeClr val="accent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24621" name="Object 89"/>
                <p:cNvGraphicFramePr>
                  <a:graphicFrameLocks noChangeAspect="1"/>
                </p:cNvGraphicFramePr>
                <p:nvPr/>
              </p:nvGraphicFramePr>
              <p:xfrm>
                <a:off x="1422570" y="2253077"/>
                <a:ext cx="281016" cy="29684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591" name="Equation" r:id="rId7" imgW="241195" imgH="253890" progId="Equation.3">
                        <p:embed/>
                      </p:oleObj>
                    </mc:Choice>
                    <mc:Fallback>
                      <p:oleObj name="Equation" r:id="rId7" imgW="241195" imgH="25389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422570" y="2253077"/>
                              <a:ext cx="281016" cy="29684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4622" name="Object 90"/>
                <p:cNvGraphicFramePr>
                  <a:graphicFrameLocks noChangeAspect="1"/>
                </p:cNvGraphicFramePr>
                <p:nvPr/>
              </p:nvGraphicFramePr>
              <p:xfrm>
                <a:off x="1440035" y="3589676"/>
                <a:ext cx="533453" cy="29684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592" name="Equation" r:id="rId9" imgW="457002" imgH="253890" progId="Equation.3">
                        <p:embed/>
                      </p:oleObj>
                    </mc:Choice>
                    <mc:Fallback>
                      <p:oleObj name="Equation" r:id="rId9" imgW="457002" imgH="25389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440035" y="3589676"/>
                              <a:ext cx="533453" cy="29684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92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2938782" y="2699044"/>
                  <a:ext cx="1046265" cy="307938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lang="en-US" sz="1400" dirty="0" smtClean="0">
                      <a:solidFill>
                        <a:schemeClr val="accent3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Customer </a:t>
                  </a:r>
                  <a:r>
                    <a:rPr lang="en-US" sz="1400" i="1" dirty="0" smtClean="0">
                      <a:solidFill>
                        <a:schemeClr val="accent3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g</a:t>
                  </a:r>
                </a:p>
              </p:txBody>
            </p:sp>
            <p:sp>
              <p:nvSpPr>
                <p:cNvPr id="93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2972123" y="3918098"/>
                  <a:ext cx="1317755" cy="307938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  <a:cs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r>
                    <a:rPr lang="en-US" sz="1400" dirty="0" smtClean="0">
                      <a:solidFill>
                        <a:schemeClr val="accent3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Customer </a:t>
                  </a:r>
                  <a:r>
                    <a:rPr lang="en-US" sz="1400" i="1" dirty="0" smtClean="0">
                      <a:solidFill>
                        <a:schemeClr val="accent3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g+1</a:t>
                  </a:r>
                </a:p>
              </p:txBody>
            </p:sp>
          </p:grpSp>
          <p:pic>
            <p:nvPicPr>
              <p:cNvPr id="94" name="Picture 93" descr="C:\Maruf\Thesis\Journal\Second work\Presentation Slides\Materials\city gatesss.jpeg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7418764" y="4115268"/>
                <a:ext cx="1012925" cy="649209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5" name="Picture 94" descr="C:\Maruf\Thesis\Journal\First Work\others\Others\industry.jpeg"/>
              <p:cNvPicPr>
                <a:picLocks noChangeAspect="1" noChangeArrowheads="1"/>
              </p:cNvPicPr>
              <p:nvPr/>
            </p:nvPicPr>
            <p:blipFill>
              <a:blip r:embed="rId12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5134127" y="3924790"/>
                <a:ext cx="650939" cy="866672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6" name="Picture 95" descr="C:\Maruf\Thesis\Journal\First Work\others\Others\industry.jpeg"/>
              <p:cNvPicPr>
                <a:picLocks noChangeAspect="1" noChangeArrowheads="1"/>
              </p:cNvPicPr>
              <p:nvPr/>
            </p:nvPicPr>
            <p:blipFill>
              <a:blip r:embed="rId12">
                <a:lum bright="20000"/>
              </a:blip>
              <a:srcRect/>
              <a:stretch>
                <a:fillRect/>
              </a:stretch>
            </p:blipFill>
            <p:spPr bwMode="auto">
              <a:xfrm>
                <a:off x="5132538" y="5245433"/>
                <a:ext cx="650939" cy="866672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7" name="Picture 96" descr="C:\Maruf\Thesis\Journal\Second work\Presentation Slides\Materials\city gatesss.jpeg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7571179" y="5258131"/>
                <a:ext cx="1012925" cy="649209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2792" name="Cloud Callout 32791"/>
              <p:cNvSpPr/>
              <p:nvPr/>
            </p:nvSpPr>
            <p:spPr>
              <a:xfrm>
                <a:off x="6602708" y="3294628"/>
                <a:ext cx="1295528" cy="469844"/>
              </a:xfrm>
              <a:prstGeom prst="cloudCallout">
                <a:avLst>
                  <a:gd name="adj1" fmla="val -18083"/>
                  <a:gd name="adj2" fmla="val 29589"/>
                </a:avLst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608" name="TextBox 32792"/>
              <p:cNvSpPr txBox="1">
                <a:spLocks noChangeArrowheads="1"/>
              </p:cNvSpPr>
              <p:nvPr/>
            </p:nvSpPr>
            <p:spPr bwMode="auto">
              <a:xfrm>
                <a:off x="6810680" y="3307131"/>
                <a:ext cx="101021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0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Market</a:t>
                </a:r>
              </a:p>
            </p:txBody>
          </p:sp>
          <p:cxnSp>
            <p:nvCxnSpPr>
              <p:cNvPr id="102" name="Straight Arrow Connector 101"/>
              <p:cNvCxnSpPr/>
              <p:nvPr/>
            </p:nvCxnSpPr>
            <p:spPr bwMode="auto">
              <a:xfrm>
                <a:off x="7105996" y="3734313"/>
                <a:ext cx="258787" cy="792067"/>
              </a:xfrm>
              <a:prstGeom prst="straightConnector1">
                <a:avLst/>
              </a:prstGeom>
              <a:ln w="31750">
                <a:solidFill>
                  <a:schemeClr val="accent3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/>
              <p:cNvCxnSpPr/>
              <p:nvPr/>
            </p:nvCxnSpPr>
            <p:spPr bwMode="auto">
              <a:xfrm>
                <a:off x="7263173" y="4989875"/>
                <a:ext cx="233386" cy="592067"/>
              </a:xfrm>
              <a:prstGeom prst="straightConnector1">
                <a:avLst/>
              </a:prstGeom>
              <a:ln w="31750">
                <a:solidFill>
                  <a:schemeClr val="accent3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24611" name="Object 32798"/>
              <p:cNvGraphicFramePr>
                <a:graphicFrameLocks noChangeAspect="1"/>
              </p:cNvGraphicFramePr>
              <p:nvPr/>
            </p:nvGraphicFramePr>
            <p:xfrm>
              <a:off x="7142511" y="3764506"/>
              <a:ext cx="241324" cy="2412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593" name="Equation" r:id="rId13" imgW="241195" imgH="241195" progId="Equation.3">
                      <p:embed/>
                    </p:oleObj>
                  </mc:Choice>
                  <mc:Fallback>
                    <p:oleObj name="Equation" r:id="rId13" imgW="241195" imgH="241195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142511" y="3764506"/>
                            <a:ext cx="241324" cy="24128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612" name="Object 31"/>
              <p:cNvGraphicFramePr>
                <a:graphicFrameLocks noChangeAspect="1"/>
              </p:cNvGraphicFramePr>
              <p:nvPr/>
            </p:nvGraphicFramePr>
            <p:xfrm>
              <a:off x="6947230" y="5016973"/>
              <a:ext cx="317531" cy="2412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594" name="Equation" r:id="rId15" imgW="317225" imgH="241091" progId="Equation.3">
                      <p:embed/>
                    </p:oleObj>
                  </mc:Choice>
                  <mc:Fallback>
                    <p:oleObj name="Equation" r:id="rId15" imgW="317225" imgH="241091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947230" y="5016973"/>
                            <a:ext cx="317531" cy="24128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4" name="TextBox 9"/>
              <p:cNvSpPr txBox="1">
                <a:spLocks noChangeArrowheads="1"/>
              </p:cNvSpPr>
              <p:nvPr/>
            </p:nvSpPr>
            <p:spPr bwMode="auto">
              <a:xfrm>
                <a:off x="4984887" y="4721620"/>
                <a:ext cx="916077" cy="30793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Refinery </a:t>
                </a:r>
                <a:r>
                  <a:rPr lang="en-US" sz="1400" i="1" dirty="0" err="1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en-US" sz="1400" i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5" name="TextBox 9"/>
              <p:cNvSpPr txBox="1">
                <a:spLocks noChangeArrowheads="1"/>
              </p:cNvSpPr>
              <p:nvPr/>
            </p:nvSpPr>
            <p:spPr bwMode="auto">
              <a:xfrm>
                <a:off x="4984887" y="6056548"/>
                <a:ext cx="1170102" cy="30793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Refinery </a:t>
                </a:r>
                <a:r>
                  <a:rPr lang="en-US" sz="1400" i="1" dirty="0" smtClean="0">
                    <a:solidFill>
                      <a:schemeClr val="accent3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i+1</a:t>
                </a:r>
              </a:p>
            </p:txBody>
          </p:sp>
        </p:grpSp>
        <p:cxnSp>
          <p:nvCxnSpPr>
            <p:cNvPr id="66" name="Straight Arrow Connector 65"/>
            <p:cNvCxnSpPr/>
            <p:nvPr/>
          </p:nvCxnSpPr>
          <p:spPr bwMode="auto">
            <a:xfrm>
              <a:off x="479472" y="2251174"/>
              <a:ext cx="374687" cy="177779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 bwMode="auto">
            <a:xfrm>
              <a:off x="111136" y="3457530"/>
              <a:ext cx="709683" cy="392066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 bwMode="auto">
            <a:xfrm>
              <a:off x="1524150" y="2667049"/>
              <a:ext cx="1676565" cy="0"/>
            </a:xfrm>
            <a:prstGeom prst="straightConnector1">
              <a:avLst/>
            </a:prstGeom>
            <a:ln w="31750">
              <a:solidFill>
                <a:schemeClr val="accent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2" name="Group 23"/>
          <p:cNvGrpSpPr>
            <a:grpSpLocks/>
          </p:cNvGrpSpPr>
          <p:nvPr/>
        </p:nvGrpSpPr>
        <p:grpSpPr bwMode="auto">
          <a:xfrm>
            <a:off x="838200" y="3462338"/>
            <a:ext cx="1143000" cy="846137"/>
            <a:chOff x="304800" y="3689281"/>
            <a:chExt cx="1143000" cy="847219"/>
          </a:xfrm>
        </p:grpSpPr>
        <p:sp>
          <p:nvSpPr>
            <p:cNvPr id="104" name="Rounded Rectangle 103"/>
            <p:cNvSpPr/>
            <p:nvPr/>
          </p:nvSpPr>
          <p:spPr>
            <a:xfrm>
              <a:off x="304800" y="3689281"/>
              <a:ext cx="1143000" cy="84721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24596" name="Object 18"/>
            <p:cNvGraphicFramePr>
              <a:graphicFrameLocks noChangeAspect="1"/>
            </p:cNvGraphicFramePr>
            <p:nvPr/>
          </p:nvGraphicFramePr>
          <p:xfrm>
            <a:off x="400050" y="3744914"/>
            <a:ext cx="933450" cy="370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95" name="Equation" r:id="rId17" imgW="609336" imgH="241195" progId="Equation.3">
                    <p:embed/>
                  </p:oleObj>
                </mc:Choice>
                <mc:Fallback>
                  <p:oleObj name="Equation" r:id="rId17" imgW="609336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050" y="3744914"/>
                          <a:ext cx="933450" cy="3703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7" name="Object 19"/>
            <p:cNvGraphicFramePr>
              <a:graphicFrameLocks noChangeAspect="1"/>
            </p:cNvGraphicFramePr>
            <p:nvPr/>
          </p:nvGraphicFramePr>
          <p:xfrm>
            <a:off x="349250" y="4115275"/>
            <a:ext cx="1003300" cy="365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96" name="Equation" r:id="rId19" imgW="660113" imgH="241195" progId="Equation.3">
                    <p:embed/>
                  </p:oleObj>
                </mc:Choice>
                <mc:Fallback>
                  <p:oleObj name="Equation" r:id="rId19" imgW="660113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250" y="4115275"/>
                          <a:ext cx="1003300" cy="365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583" name="Group 105"/>
          <p:cNvGrpSpPr>
            <a:grpSpLocks/>
          </p:cNvGrpSpPr>
          <p:nvPr/>
        </p:nvGrpSpPr>
        <p:grpSpPr bwMode="auto">
          <a:xfrm>
            <a:off x="617538" y="4403725"/>
            <a:ext cx="1630362" cy="369888"/>
            <a:chOff x="2677276" y="4919467"/>
            <a:chExt cx="1748502" cy="282455"/>
          </a:xfrm>
        </p:grpSpPr>
        <p:sp>
          <p:nvSpPr>
            <p:cNvPr id="107" name="Rounded Rectangle 106"/>
            <p:cNvSpPr/>
            <p:nvPr/>
          </p:nvSpPr>
          <p:spPr>
            <a:xfrm>
              <a:off x="2694301" y="4937651"/>
              <a:ext cx="1591869" cy="24972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594" name="TextBox 107"/>
            <p:cNvSpPr txBox="1">
              <a:spLocks noChangeArrowheads="1"/>
            </p:cNvSpPr>
            <p:nvPr/>
          </p:nvSpPr>
          <p:spPr bwMode="auto">
            <a:xfrm>
              <a:off x="2677276" y="4919467"/>
              <a:ext cx="1748502" cy="282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Binary Const.</a:t>
              </a:r>
            </a:p>
          </p:txBody>
        </p:sp>
      </p:grpSp>
      <p:grpSp>
        <p:nvGrpSpPr>
          <p:cNvPr id="24584" name="Group 24"/>
          <p:cNvGrpSpPr>
            <a:grpSpLocks/>
          </p:cNvGrpSpPr>
          <p:nvPr/>
        </p:nvGrpSpPr>
        <p:grpSpPr bwMode="auto">
          <a:xfrm>
            <a:off x="152400" y="1587500"/>
            <a:ext cx="3586163" cy="1003300"/>
            <a:chOff x="-267596" y="4818762"/>
            <a:chExt cx="4785293" cy="1004217"/>
          </a:xfrm>
        </p:grpSpPr>
        <p:sp>
          <p:nvSpPr>
            <p:cNvPr id="109" name="Rounded Rectangle 108"/>
            <p:cNvSpPr/>
            <p:nvPr/>
          </p:nvSpPr>
          <p:spPr>
            <a:xfrm>
              <a:off x="-267596" y="4818762"/>
              <a:ext cx="4778937" cy="97243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24591" name="Object 20"/>
            <p:cNvGraphicFramePr>
              <a:graphicFrameLocks noChangeAspect="1"/>
            </p:cNvGraphicFramePr>
            <p:nvPr/>
          </p:nvGraphicFramePr>
          <p:xfrm>
            <a:off x="-267596" y="5365361"/>
            <a:ext cx="4785293" cy="457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97" name="Equation" r:id="rId21" imgW="2108200" imgH="254000" progId="Equation.3">
                    <p:embed/>
                  </p:oleObj>
                </mc:Choice>
                <mc:Fallback>
                  <p:oleObj name="Equation" r:id="rId21" imgW="2108200" imgH="254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267596" y="5365361"/>
                          <a:ext cx="4785293" cy="457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2" name="Object 21"/>
            <p:cNvGraphicFramePr>
              <a:graphicFrameLocks noChangeAspect="1"/>
            </p:cNvGraphicFramePr>
            <p:nvPr/>
          </p:nvGraphicFramePr>
          <p:xfrm>
            <a:off x="372543" y="4883909"/>
            <a:ext cx="1548091" cy="424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98" name="Equation" r:id="rId23" imgW="494870" imgH="253780" progId="Equation.3">
                    <p:embed/>
                  </p:oleObj>
                </mc:Choice>
                <mc:Fallback>
                  <p:oleObj name="Equation" r:id="rId23" imgW="494870" imgH="2537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543" y="4883909"/>
                          <a:ext cx="1548091" cy="424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585" name="Group 109"/>
          <p:cNvGrpSpPr>
            <a:grpSpLocks/>
          </p:cNvGrpSpPr>
          <p:nvPr/>
        </p:nvGrpSpPr>
        <p:grpSpPr bwMode="auto">
          <a:xfrm>
            <a:off x="550863" y="2778125"/>
            <a:ext cx="2638425" cy="646113"/>
            <a:chOff x="2677276" y="4919465"/>
            <a:chExt cx="1748502" cy="494295"/>
          </a:xfrm>
        </p:grpSpPr>
        <p:sp>
          <p:nvSpPr>
            <p:cNvPr id="116" name="Rounded Rectangle 115"/>
            <p:cNvSpPr/>
            <p:nvPr/>
          </p:nvSpPr>
          <p:spPr>
            <a:xfrm>
              <a:off x="2694109" y="4937683"/>
              <a:ext cx="1591747" cy="25018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589" name="TextBox 116"/>
            <p:cNvSpPr txBox="1">
              <a:spLocks noChangeArrowheads="1"/>
            </p:cNvSpPr>
            <p:nvPr/>
          </p:nvSpPr>
          <p:spPr bwMode="auto">
            <a:xfrm>
              <a:off x="2677276" y="4919465"/>
              <a:ext cx="1748502" cy="494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Non-Negativity Const.</a:t>
              </a:r>
            </a:p>
          </p:txBody>
        </p:sp>
      </p:grpSp>
      <p:cxnSp>
        <p:nvCxnSpPr>
          <p:cNvPr id="63" name="Straight Arrow Connector 62"/>
          <p:cNvCxnSpPr/>
          <p:nvPr/>
        </p:nvCxnSpPr>
        <p:spPr bwMode="auto">
          <a:xfrm>
            <a:off x="4873625" y="2778125"/>
            <a:ext cx="1624013" cy="1055688"/>
          </a:xfrm>
          <a:prstGeom prst="straightConnector1">
            <a:avLst/>
          </a:prstGeom>
          <a:ln w="3175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 bwMode="auto">
          <a:xfrm flipV="1">
            <a:off x="4991100" y="2801938"/>
            <a:ext cx="1362075" cy="1031875"/>
          </a:xfrm>
          <a:prstGeom prst="straightConnector1">
            <a:avLst/>
          </a:prstGeom>
          <a:ln w="31750"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17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16694" y="21273"/>
            <a:ext cx="8686800" cy="509079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Solving the Two-Stage SP Model</a:t>
            </a:r>
          </a:p>
        </p:txBody>
      </p:sp>
      <p:sp>
        <p:nvSpPr>
          <p:cNvPr id="25604" name="TextBox 2"/>
          <p:cNvSpPr txBox="1">
            <a:spLocks noChangeArrowheads="1"/>
          </p:cNvSpPr>
          <p:nvPr/>
        </p:nvSpPr>
        <p:spPr bwMode="auto">
          <a:xfrm rot="10800000" flipH="1" flipV="1">
            <a:off x="5638800" y="4572000"/>
            <a:ext cx="573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</a:t>
            </a:r>
          </a:p>
        </p:txBody>
      </p:sp>
      <p:sp>
        <p:nvSpPr>
          <p:cNvPr id="6" name="TextBox 5"/>
          <p:cNvSpPr txBox="1"/>
          <p:nvPr/>
        </p:nvSpPr>
        <p:spPr>
          <a:xfrm rot="10800000" flipH="1" flipV="1">
            <a:off x="3217863" y="3621088"/>
            <a:ext cx="2268537" cy="646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Solve sub-problems</a:t>
            </a:r>
          </a:p>
          <a:p>
            <a:pPr algn="ctr">
              <a:defRPr/>
            </a:pPr>
            <a:r>
              <a:rPr lang="en-US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30000" dirty="0" err="1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</a:t>
            </a:r>
            <a:r>
              <a:rPr lang="en-US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</a:t>
            </a:r>
            <a:r>
              <a:rPr lang="en-US" i="1" baseline="30000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) , Calc. UB </a:t>
            </a:r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 rot="10800000" flipH="1" flipV="1">
            <a:off x="6172200" y="3443288"/>
            <a:ext cx="2057400" cy="922337"/>
          </a:xfrm>
          <a:prstGeom prst="rect">
            <a:avLst/>
          </a:prstGeom>
          <a:solidFill>
            <a:srgbClr val="F4DCDC"/>
          </a:solidFill>
          <a:ln w="12700">
            <a:solidFill>
              <a:srgbClr val="6C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en-US" sz="18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+1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Add </a:t>
            </a:r>
            <a:r>
              <a:rPr lang="en-US" altLang="en-US" sz="18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1800" baseline="30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optimality cut to MP. </a:t>
            </a:r>
          </a:p>
        </p:txBody>
      </p:sp>
      <p:sp>
        <p:nvSpPr>
          <p:cNvPr id="25607" name="TextBox 7"/>
          <p:cNvSpPr txBox="1">
            <a:spLocks noChangeArrowheads="1"/>
          </p:cNvSpPr>
          <p:nvPr/>
        </p:nvSpPr>
        <p:spPr bwMode="auto">
          <a:xfrm rot="10800000" flipH="1" flipV="1">
            <a:off x="3200400" y="2706688"/>
            <a:ext cx="2286000" cy="646112"/>
          </a:xfrm>
          <a:prstGeom prst="rect">
            <a:avLst/>
          </a:prstGeom>
          <a:solidFill>
            <a:srgbClr val="F4DCDC"/>
          </a:solidFill>
          <a:ln w="28575" cmpd="dbl">
            <a:solidFill>
              <a:srgbClr val="6C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Solve the Master Prob.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80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800" i="1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en-US" sz="1800" i="1" baseline="3000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180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1800" i="1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en-US" sz="1800" i="1" baseline="3000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180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1800" i="1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1800" i="1" baseline="3000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180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) &amp; LB</a:t>
            </a:r>
          </a:p>
        </p:txBody>
      </p:sp>
      <p:sp>
        <p:nvSpPr>
          <p:cNvPr id="11" name="Right Arrow 10"/>
          <p:cNvSpPr/>
          <p:nvPr/>
        </p:nvSpPr>
        <p:spPr>
          <a:xfrm rot="5400000">
            <a:off x="4191794" y="2405857"/>
            <a:ext cx="282575" cy="325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Flowchart: Alternate Process 17"/>
          <p:cNvSpPr/>
          <p:nvPr/>
        </p:nvSpPr>
        <p:spPr>
          <a:xfrm>
            <a:off x="2667000" y="1255713"/>
            <a:ext cx="3335338" cy="511175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L-shaped algorithm</a:t>
            </a:r>
            <a:endParaRPr lang="en-US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0800000" flipH="1" flipV="1">
            <a:off x="3217863" y="2057400"/>
            <a:ext cx="2268537" cy="369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Initialize; n = 1 </a:t>
            </a:r>
          </a:p>
        </p:txBody>
      </p:sp>
      <p:sp>
        <p:nvSpPr>
          <p:cNvPr id="2" name="Diamond 1"/>
          <p:cNvSpPr/>
          <p:nvPr/>
        </p:nvSpPr>
        <p:spPr>
          <a:xfrm>
            <a:off x="3048000" y="4495800"/>
            <a:ext cx="2420938" cy="101441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UB – LB &lt;  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</a:t>
            </a:r>
          </a:p>
          <a:p>
            <a:pPr algn="ctr">
              <a:defRPr/>
            </a:pPr>
            <a:r>
              <a:rPr lang="en-US" sz="14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n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&gt; </a:t>
            </a:r>
            <a:r>
              <a:rPr lang="en-US" sz="1400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N</a:t>
            </a:r>
            <a:r>
              <a:rPr lang="en-US" sz="1400" b="1" i="1" baseline="-25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max</a:t>
            </a:r>
            <a:endParaRPr lang="en-US" sz="1400" b="1" i="1" baseline="-25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ight Arrow 21"/>
          <p:cNvSpPr/>
          <p:nvPr/>
        </p:nvSpPr>
        <p:spPr>
          <a:xfrm rot="5400000">
            <a:off x="4180682" y="3342481"/>
            <a:ext cx="304800" cy="325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5400000">
            <a:off x="4167187" y="4214813"/>
            <a:ext cx="220663" cy="325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Bent-Up Arrow 13"/>
          <p:cNvSpPr/>
          <p:nvPr/>
        </p:nvSpPr>
        <p:spPr>
          <a:xfrm>
            <a:off x="5486400" y="4384675"/>
            <a:ext cx="1800225" cy="708025"/>
          </a:xfrm>
          <a:prstGeom prst="bentUpArrow">
            <a:avLst>
              <a:gd name="adj1" fmla="val 20645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Bent-Up Arrow 24"/>
          <p:cNvSpPr/>
          <p:nvPr/>
        </p:nvSpPr>
        <p:spPr>
          <a:xfrm rot="16200000">
            <a:off x="6050756" y="2320132"/>
            <a:ext cx="561975" cy="162083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0800000" flipH="1" flipV="1">
            <a:off x="3200400" y="5791200"/>
            <a:ext cx="2268538" cy="369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Stop; Report solution</a:t>
            </a:r>
          </a:p>
        </p:txBody>
      </p:sp>
      <p:sp>
        <p:nvSpPr>
          <p:cNvPr id="27" name="Right Arrow 26"/>
          <p:cNvSpPr/>
          <p:nvPr/>
        </p:nvSpPr>
        <p:spPr>
          <a:xfrm rot="5400000">
            <a:off x="4125119" y="5476081"/>
            <a:ext cx="304800" cy="325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8" name="TextBox 27"/>
          <p:cNvSpPr txBox="1">
            <a:spLocks noChangeArrowheads="1"/>
          </p:cNvSpPr>
          <p:nvPr/>
        </p:nvSpPr>
        <p:spPr bwMode="auto">
          <a:xfrm rot="10800000" flipH="1" flipV="1">
            <a:off x="4343400" y="5345113"/>
            <a:ext cx="76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YES</a:t>
            </a:r>
          </a:p>
        </p:txBody>
      </p:sp>
      <p:sp>
        <p:nvSpPr>
          <p:cNvPr id="30" name="Rounded Rectangular Callout 29"/>
          <p:cNvSpPr/>
          <p:nvPr/>
        </p:nvSpPr>
        <p:spPr>
          <a:xfrm>
            <a:off x="431800" y="3905250"/>
            <a:ext cx="2235200" cy="742950"/>
          </a:xfrm>
          <a:prstGeom prst="wedgeRoundRectCallout">
            <a:avLst>
              <a:gd name="adj1" fmla="val -50147"/>
              <a:gd name="adj2" fmla="val -23350"/>
              <a:gd name="adj3" fmla="val 16667"/>
            </a:avLst>
          </a:prstGeom>
          <a:solidFill>
            <a:schemeClr val="bg2">
              <a:lumMod val="90000"/>
            </a:schemeClr>
          </a:solidFill>
          <a:ln>
            <a:solidFill>
              <a:srgbClr val="6C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Using CPLEX</a:t>
            </a:r>
          </a:p>
          <a:p>
            <a:pPr>
              <a:defRPr/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Lagrangean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Relax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2" name="Flowchart: Alternate Process 31"/>
          <p:cNvSpPr/>
          <p:nvPr/>
        </p:nvSpPr>
        <p:spPr>
          <a:xfrm>
            <a:off x="431800" y="3494088"/>
            <a:ext cx="2235200" cy="511175"/>
          </a:xfrm>
          <a:prstGeom prst="flowChartAlternateProcess">
            <a:avLst/>
          </a:prstGeom>
          <a:solidFill>
            <a:schemeClr val="bg2">
              <a:lumMod val="75000"/>
            </a:schemeClr>
          </a:solidFill>
          <a:ln>
            <a:solidFill>
              <a:srgbClr val="6C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Solve Master Prob.</a:t>
            </a:r>
          </a:p>
        </p:txBody>
      </p:sp>
      <p:sp>
        <p:nvSpPr>
          <p:cNvPr id="24" name="Bent-Up Arrow 23"/>
          <p:cNvSpPr/>
          <p:nvPr/>
        </p:nvSpPr>
        <p:spPr>
          <a:xfrm rot="10800000">
            <a:off x="1333500" y="2909888"/>
            <a:ext cx="1714500" cy="501650"/>
          </a:xfrm>
          <a:prstGeom prst="bentUpArrow">
            <a:avLst>
              <a:gd name="adj1" fmla="val 33352"/>
              <a:gd name="adj2" fmla="val 25000"/>
              <a:gd name="adj3" fmla="val 25000"/>
            </a:avLst>
          </a:prstGeom>
          <a:solidFill>
            <a:schemeClr val="bg2">
              <a:lumMod val="75000"/>
            </a:schemeClr>
          </a:solidFill>
          <a:ln>
            <a:solidFill>
              <a:srgbClr val="6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Rounded Rectangular Callout 33"/>
          <p:cNvSpPr/>
          <p:nvPr/>
        </p:nvSpPr>
        <p:spPr>
          <a:xfrm>
            <a:off x="6705600" y="1946275"/>
            <a:ext cx="1828800" cy="568325"/>
          </a:xfrm>
          <a:prstGeom prst="wedgeRoundRectCallout">
            <a:avLst>
              <a:gd name="adj1" fmla="val -50147"/>
              <a:gd name="adj2" fmla="val -23350"/>
              <a:gd name="adj3" fmla="val 16667"/>
            </a:avLst>
          </a:prstGeom>
          <a:solidFill>
            <a:schemeClr val="bg2">
              <a:lumMod val="90000"/>
            </a:schemeClr>
          </a:solidFill>
          <a:ln>
            <a:solidFill>
              <a:srgbClr val="6C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000" b="1" dirty="0">
              <a:solidFill>
                <a:srgbClr val="6C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One aggregate cut</a:t>
            </a:r>
          </a:p>
          <a:p>
            <a:pPr>
              <a:defRPr/>
            </a:pPr>
            <a:r>
              <a:rPr lang="en-US" sz="1400" b="1" dirty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Multiple cuts</a:t>
            </a:r>
          </a:p>
        </p:txBody>
      </p:sp>
      <p:sp>
        <p:nvSpPr>
          <p:cNvPr id="35" name="Flowchart: Alternate Process 34"/>
          <p:cNvSpPr/>
          <p:nvPr/>
        </p:nvSpPr>
        <p:spPr>
          <a:xfrm>
            <a:off x="6705600" y="1535113"/>
            <a:ext cx="1828800" cy="511175"/>
          </a:xfrm>
          <a:prstGeom prst="flowChartAlternateProcess">
            <a:avLst/>
          </a:prstGeom>
          <a:solidFill>
            <a:schemeClr val="bg2">
              <a:lumMod val="75000"/>
            </a:schemeClr>
          </a:solidFill>
          <a:ln>
            <a:solidFill>
              <a:srgbClr val="6C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Optimality Cut</a:t>
            </a:r>
          </a:p>
        </p:txBody>
      </p:sp>
      <p:sp>
        <p:nvSpPr>
          <p:cNvPr id="36" name="Right Arrow 35"/>
          <p:cNvSpPr/>
          <p:nvPr/>
        </p:nvSpPr>
        <p:spPr>
          <a:xfrm rot="5400000">
            <a:off x="7216775" y="2852738"/>
            <a:ext cx="827087" cy="32543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rgbClr val="6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28600" y="-9144"/>
            <a:ext cx="8534400" cy="1124712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Scenario Definitions &amp; Probabilities:</a:t>
            </a:r>
            <a:b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Supply Uncertainty</a:t>
            </a:r>
            <a:endParaRPr lang="en-US" altLang="en-US" sz="4000" b="0" dirty="0" smtClean="0"/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04800" y="1676400"/>
          <a:ext cx="8458200" cy="4495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5599144"/>
                <a:gridCol w="1639856"/>
              </a:tblGrid>
              <a:tr h="7836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Explanation</a:t>
                      </a:r>
                    </a:p>
                    <a:p>
                      <a:pPr algn="ctr"/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Probability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</a:tr>
              <a:tr h="453705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1-5</a:t>
                      </a:r>
                      <a:endParaRPr lang="en-US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Historical data collected from previous five years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0.15*5 = 0.75</a:t>
                      </a:r>
                    </a:p>
                  </a:txBody>
                  <a:tcPr marT="45724" marB="45724"/>
                </a:tc>
              </a:tr>
              <a:tr h="4537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Sludge</a:t>
                      </a:r>
                      <a:r>
                        <a:rPr lang="en-US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supply of every facility is increased by 20%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0.05</a:t>
                      </a:r>
                      <a:endParaRPr lang="en-US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</a:tr>
              <a:tr h="4537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Sludge</a:t>
                      </a:r>
                      <a:r>
                        <a:rPr lang="en-US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supply of every facility is decreased by 20% 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0.05</a:t>
                      </a:r>
                      <a:endParaRPr lang="en-US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</a:tr>
              <a:tr h="7836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Supply from WWT plants changes by as much average change</a:t>
                      </a:r>
                      <a:r>
                        <a:rPr lang="en-US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of population in MS in the last 10 year </a:t>
                      </a:r>
                      <a:endParaRPr lang="en-US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0.05</a:t>
                      </a:r>
                      <a:endParaRPr lang="en-US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</a:tr>
              <a:tr h="7836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Sludge supply from pulp &amp; paper industry decreases by 20%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0.05</a:t>
                      </a:r>
                    </a:p>
                    <a:p>
                      <a:pPr algn="ctr"/>
                      <a:endParaRPr lang="en-US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</a:tr>
              <a:tr h="7836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Sludge supply from poultry increased by 20%</a:t>
                      </a: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0.05</a:t>
                      </a:r>
                    </a:p>
                    <a:p>
                      <a:pPr algn="ctr"/>
                      <a:endParaRPr lang="en-US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43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ular Callout 10"/>
          <p:cNvSpPr/>
          <p:nvPr/>
        </p:nvSpPr>
        <p:spPr>
          <a:xfrm>
            <a:off x="2667000" y="5856288"/>
            <a:ext cx="2744788" cy="609600"/>
          </a:xfrm>
          <a:prstGeom prst="wedgeRoundRectCallout">
            <a:avLst>
              <a:gd name="adj1" fmla="val -22525"/>
              <a:gd name="adj2" fmla="val -38731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6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Val. </a:t>
            </a:r>
            <a:r>
              <a:rPr lang="en-US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 Stochastic Solution </a:t>
            </a:r>
          </a:p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$3. 36M</a:t>
            </a:r>
            <a:endParaRPr lang="en-US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884238"/>
            <a:ext cx="2984500" cy="4800600"/>
          </a:xfrm>
          <a:prstGeom prst="rect">
            <a:avLst/>
          </a:prstGeom>
          <a:noFill/>
          <a:ln w="1905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/>
        </p:spPr>
      </p:pic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884238"/>
            <a:ext cx="3117850" cy="4800600"/>
          </a:xfrm>
          <a:prstGeom prst="rect">
            <a:avLst/>
          </a:prstGeom>
          <a:noFill/>
          <a:ln w="1905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/>
        </p:spPr>
      </p:pic>
      <p:sp>
        <p:nvSpPr>
          <p:cNvPr id="9" name="Rounded Rectangular Callout 8"/>
          <p:cNvSpPr/>
          <p:nvPr/>
        </p:nvSpPr>
        <p:spPr>
          <a:xfrm>
            <a:off x="152400" y="5856288"/>
            <a:ext cx="2362200" cy="925512"/>
          </a:xfrm>
          <a:prstGeom prst="wedgeRoundRectCallout">
            <a:avLst>
              <a:gd name="adj1" fmla="val -1451"/>
              <a:gd name="adj2" fmla="val -9699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600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Stochastic Solution 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Costs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$311.60 M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Capacity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80MGY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Production: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75.59MGY</a:t>
            </a:r>
            <a:endParaRPr lang="en-US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486400" y="5810250"/>
            <a:ext cx="2438400" cy="990600"/>
          </a:xfrm>
          <a:prstGeom prst="wedgeRoundRectCallout">
            <a:avLst>
              <a:gd name="adj1" fmla="val -41010"/>
              <a:gd name="adj2" fmla="val -9453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600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1600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Expected Val. Solution: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Costs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$314.96 M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Capacity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75MGY</a:t>
            </a:r>
          </a:p>
          <a:p>
            <a:pPr>
              <a:defRPr/>
            </a:pP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Production: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72.55MGY</a:t>
            </a:r>
          </a:p>
          <a:p>
            <a:pPr>
              <a:defRPr/>
            </a:pPr>
            <a:endParaRPr lang="en-US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6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531938"/>
            <a:ext cx="24955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477000" y="1066800"/>
            <a:ext cx="2495550" cy="46513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Distribution of  Unit Cost ($2.72/gal)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6696075" y="3657600"/>
            <a:ext cx="2447925" cy="1295400"/>
          </a:xfrm>
          <a:prstGeom prst="wedgeRoundRectCallout">
            <a:avLst>
              <a:gd name="adj1" fmla="val -60978"/>
              <a:gd name="adj2" fmla="val -7175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600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5425" indent="-225425">
              <a:defRPr/>
            </a:pP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Large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capacity plants 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centrally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located.</a:t>
            </a:r>
          </a:p>
          <a:p>
            <a:pPr marL="225425" indent="-225425">
              <a:defRPr/>
            </a:pP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Co-locate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with large WWT facilities.</a:t>
            </a:r>
          </a:p>
          <a:p>
            <a:pPr marL="225425" indent="-225425">
              <a:defRPr/>
            </a:pP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Truck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transportation</a:t>
            </a:r>
          </a:p>
          <a:p>
            <a:pPr>
              <a:defRPr/>
            </a:pPr>
            <a:endParaRPr lang="en-US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65315" y="-65312"/>
            <a:ext cx="8766742" cy="653143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Supply Chain Decisions: </a:t>
            </a:r>
            <a:r>
              <a:rPr lang="en-US" altLang="en-US" sz="3200" b="0" dirty="0" smtClean="0">
                <a:latin typeface="Times New Roman" pitchFamily="18" charset="0"/>
                <a:cs typeface="Times New Roman" pitchFamily="18" charset="0"/>
              </a:rPr>
              <a:t>Min Costs</a:t>
            </a:r>
          </a:p>
        </p:txBody>
      </p:sp>
    </p:spTree>
    <p:extLst>
      <p:ext uri="{BB962C8B-B14F-4D97-AF65-F5344CB8AC3E}">
        <p14:creationId xmlns:p14="http://schemas.microsoft.com/office/powerpoint/2010/main" val="82069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70"/>
          <p:cNvSpPr>
            <a:spLocks noGrp="1" noChangeArrowheads="1"/>
          </p:cNvSpPr>
          <p:nvPr>
            <p:ph idx="1"/>
          </p:nvPr>
        </p:nvSpPr>
        <p:spPr>
          <a:xfrm>
            <a:off x="164592" y="618745"/>
            <a:ext cx="8763000" cy="5486400"/>
          </a:xfrm>
          <a:noFill/>
          <a:ln w="19050">
            <a:noFill/>
          </a:ln>
        </p:spPr>
        <p:txBody>
          <a:bodyPr>
            <a:normAutofit fontScale="92500" lnSpcReduction="10000"/>
          </a:bodyPr>
          <a:lstStyle/>
          <a:p>
            <a:pPr marL="342900" lvl="1" indent="-342900" eaLnBrk="1" hangingPunct="1">
              <a:lnSpc>
                <a:spcPct val="80000"/>
              </a:lnSpc>
              <a:buClr>
                <a:srgbClr val="6C0000"/>
              </a:buClr>
              <a:buSzPct val="60000"/>
              <a:buFont typeface="Wingdings" panose="05000000000000000000" pitchFamily="2" charset="2"/>
              <a:buChar char="Ø"/>
              <a:tabLst>
                <a:tab pos="344488" algn="l"/>
              </a:tabLst>
              <a:defRPr/>
            </a:pPr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1" indent="-342900" eaLnBrk="1" hangingPunct="1">
              <a:lnSpc>
                <a:spcPct val="80000"/>
              </a:lnSpc>
              <a:buClr>
                <a:srgbClr val="6C0000"/>
              </a:buClr>
              <a:buSzPct val="60000"/>
              <a:buFont typeface="Wingdings" panose="05000000000000000000" pitchFamily="2" charset="2"/>
              <a:buChar char="Ø"/>
              <a:tabLst>
                <a:tab pos="344488" algn="l"/>
              </a:tabLst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committed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reduce GHG emissions by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17% below 2005 levels by 2020 </a:t>
            </a:r>
          </a:p>
          <a:p>
            <a:pPr marL="457200" lvl="1" indent="-457200" eaLnBrk="1" hangingPunct="1">
              <a:lnSpc>
                <a:spcPct val="80000"/>
              </a:lnSpc>
              <a:buClr>
                <a:srgbClr val="6C0000"/>
              </a:buClr>
              <a:buSzPct val="60000"/>
              <a:buFont typeface="Wingdings" panose="05000000000000000000" pitchFamily="2" charset="2"/>
              <a:buChar char="Ø"/>
              <a:tabLst>
                <a:tab pos="344488" algn="l"/>
              </a:tabLst>
              <a:defRPr/>
            </a:pPr>
            <a:endParaRPr lang="en-US" sz="900" dirty="0" smtClean="0">
              <a:solidFill>
                <a:srgbClr val="6C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lnSpc>
                <a:spcPct val="80000"/>
              </a:lnSpc>
              <a:buClr>
                <a:srgbClr val="6C0000"/>
              </a:buClr>
              <a:buSzPct val="60000"/>
              <a:buFont typeface="Wingdings" panose="05000000000000000000" pitchFamily="2" charset="2"/>
              <a:buChar char="Ø"/>
              <a:tabLst>
                <a:tab pos="344488" algn="l"/>
              </a:tabLst>
              <a:defRPr/>
            </a:pPr>
            <a:r>
              <a:rPr lang="en-US" sz="2400" dirty="0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</a:rPr>
              <a:t>Environmental policy on physical processes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1175" lvl="2" indent="0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6C0000"/>
              </a:buClr>
              <a:buFont typeface="Symbol" pitchFamily="18" charset="2"/>
              <a:buNone/>
              <a:defRPr/>
            </a:pPr>
            <a:r>
              <a:rPr lang="en-US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Energy efficient facility/vehicles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USDA </a:t>
            </a:r>
            <a:r>
              <a:rPr lang="en-U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Alternative Fuel &amp; Fleet Efficiency </a:t>
            </a:r>
            <a:r>
              <a:rPr lang="en-US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programs  </a:t>
            </a:r>
          </a:p>
          <a:p>
            <a:pPr marL="511175" lvl="2" indent="0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6C0000"/>
              </a:buClr>
              <a:buFont typeface="Symbol" pitchFamily="18" charset="2"/>
              <a:buNone/>
              <a:defRPr/>
            </a:pPr>
            <a:r>
              <a:rPr lang="en-US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Alternative fuels</a:t>
            </a:r>
            <a:r>
              <a:rPr lang="en-US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Biodiesel </a:t>
            </a:r>
            <a:r>
              <a:rPr lang="en-U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Income Tax Credit, </a:t>
            </a:r>
            <a:r>
              <a:rPr lang="en-US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Excise </a:t>
            </a:r>
            <a:r>
              <a:rPr lang="en-US" sz="1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Tax Credit, Alternative Fuel Excise </a:t>
            </a:r>
            <a:r>
              <a:rPr lang="en-US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Tax</a:t>
            </a:r>
            <a:endParaRPr lang="en-US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2" indent="0" algn="ctr" eaLnBrk="1" hangingPunct="1">
              <a:lnSpc>
                <a:spcPct val="80000"/>
              </a:lnSpc>
              <a:buClr>
                <a:srgbClr val="6C0000"/>
              </a:buClr>
              <a:buSzPct val="60000"/>
              <a:buFont typeface="Symbol" pitchFamily="18" charset="2"/>
              <a:buNone/>
              <a:defRPr/>
            </a:pP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2" indent="0" algn="ctr" eaLnBrk="1" hangingPunct="1">
              <a:lnSpc>
                <a:spcPct val="80000"/>
              </a:lnSpc>
              <a:buClr>
                <a:srgbClr val="6C0000"/>
              </a:buClr>
              <a:buSzPct val="60000"/>
              <a:buFont typeface="Symbol" pitchFamily="18" charset="2"/>
              <a:buNone/>
              <a:defRPr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Focus on physical processes overlooks the impact of business processes and operational practices on emissions</a:t>
            </a:r>
          </a:p>
          <a:p>
            <a:pPr marL="0" lvl="2" indent="0" algn="ctr" eaLnBrk="1" hangingPunct="1">
              <a:lnSpc>
                <a:spcPct val="80000"/>
              </a:lnSpc>
              <a:buClr>
                <a:srgbClr val="6C0000"/>
              </a:buClr>
              <a:buSzPct val="60000"/>
              <a:buFont typeface="Symbol" pitchFamily="18" charset="2"/>
              <a:buNone/>
              <a:defRPr/>
            </a:pPr>
            <a:endParaRPr lang="en-US" sz="9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911225" lvl="3" indent="-344488" eaLnBrk="1" hangingPunct="1">
              <a:lnSpc>
                <a:spcPct val="80000"/>
              </a:lnSpc>
              <a:buClr>
                <a:srgbClr val="6C0000"/>
              </a:buClr>
              <a:buFont typeface="Wingdings" pitchFamily="2" charset="2"/>
              <a:buChar char="Ø"/>
              <a:tabLst>
                <a:tab pos="344488" algn="l"/>
              </a:tabLst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Inventory replenishment decisions impact emissions  </a:t>
            </a: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         </a:t>
            </a:r>
            <a:r>
              <a:rPr lang="en-US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Inventory		    	              Inventory</a:t>
            </a: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endParaRPr lang="en-US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endParaRPr lang="en-US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endParaRPr lang="en-US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endParaRPr lang="en-US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endParaRPr lang="en-US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endParaRPr lang="en-US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3888" lvl="2" indent="-344488" eaLnBrk="1" hangingPunct="1">
              <a:lnSpc>
                <a:spcPct val="80000"/>
              </a:lnSpc>
              <a:buClr>
                <a:srgbClr val="6C0000"/>
              </a:buClr>
              <a:buFont typeface="Symbol" pitchFamily="18" charset="2"/>
              <a:buNone/>
              <a:tabLst>
                <a:tab pos="344488" algn="l"/>
              </a:tabLst>
              <a:defRPr/>
            </a:pPr>
            <a:endParaRPr lang="en-US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1225" lvl="3" indent="-344488" eaLnBrk="1" hangingPunct="1">
              <a:lnSpc>
                <a:spcPct val="80000"/>
              </a:lnSpc>
              <a:buClr>
                <a:srgbClr val="6C0000"/>
              </a:buClr>
              <a:buFont typeface="Wingdings" pitchFamily="2" charset="2"/>
              <a:buChar char="Ø"/>
              <a:tabLst>
                <a:tab pos="344488" algn="l"/>
              </a:tabLst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Outsourcing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centralized warehousing, rapid-response logistics, just-in-time production, etc.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impact emissions.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16992" y="1"/>
            <a:ext cx="8458200" cy="603504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Bioenergy and Environment</a:t>
            </a:r>
          </a:p>
        </p:txBody>
      </p:sp>
      <p:grpSp>
        <p:nvGrpSpPr>
          <p:cNvPr id="27652" name="Group 13311"/>
          <p:cNvGrpSpPr>
            <a:grpSpLocks/>
          </p:cNvGrpSpPr>
          <p:nvPr/>
        </p:nvGrpSpPr>
        <p:grpSpPr bwMode="auto">
          <a:xfrm>
            <a:off x="1112710" y="4031456"/>
            <a:ext cx="6219825" cy="1295400"/>
            <a:chOff x="1019276" y="4191000"/>
            <a:chExt cx="6372124" cy="1524001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1523451" y="5715001"/>
              <a:ext cx="1982548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523451" y="4191000"/>
              <a:ext cx="0" cy="152400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1523451" y="5334001"/>
              <a:ext cx="305758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1829209" y="5334001"/>
              <a:ext cx="304132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829209" y="5334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523451" y="5334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2133341" y="5334001"/>
              <a:ext cx="305758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133341" y="5334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2439099" y="5334001"/>
              <a:ext cx="304131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2439099" y="5334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2743230" y="5334001"/>
              <a:ext cx="304132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2743230" y="5334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665" name="Picture 43" descr="Click To Preview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024" y="4343400"/>
              <a:ext cx="45721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6" name="Picture 43" descr="Click To Preview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785" y="4800600"/>
              <a:ext cx="45721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7" name="Picture 43" descr="Click To Preview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276" y="5257800"/>
              <a:ext cx="45721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2" name="Straight Connector 31"/>
            <p:cNvCxnSpPr/>
            <p:nvPr/>
          </p:nvCxnSpPr>
          <p:spPr>
            <a:xfrm>
              <a:off x="5563358" y="5715001"/>
              <a:ext cx="1828042" cy="0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563358" y="4191000"/>
              <a:ext cx="0" cy="1524001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 flipV="1">
              <a:off x="5563358" y="4572000"/>
              <a:ext cx="837582" cy="11430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5563358" y="5334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672" name="Picture 40" descr="Click To Preview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576" y="4724399"/>
              <a:ext cx="762024" cy="7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9" name="Straight Connector 48"/>
            <p:cNvCxnSpPr/>
            <p:nvPr/>
          </p:nvCxnSpPr>
          <p:spPr>
            <a:xfrm flipV="1">
              <a:off x="5563358" y="4953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 flipV="1">
              <a:off x="6417204" y="4572000"/>
              <a:ext cx="0" cy="11430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5563358" y="4572000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3047362" y="5334001"/>
              <a:ext cx="305758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3047362" y="5334001"/>
              <a:ext cx="0" cy="381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 flipV="1">
              <a:off x="6400940" y="4572000"/>
              <a:ext cx="837581" cy="11430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ight Arrow 62"/>
            <p:cNvSpPr/>
            <p:nvPr/>
          </p:nvSpPr>
          <p:spPr>
            <a:xfrm>
              <a:off x="3733691" y="4725147"/>
              <a:ext cx="686329" cy="30442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456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71463" y="18288"/>
            <a:ext cx="8534400" cy="566928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Adding an Environmental Objective</a:t>
            </a:r>
            <a:endParaRPr lang="en-US" altLang="en-US" sz="4000" b="0" dirty="0" smtClean="0"/>
          </a:p>
        </p:txBody>
      </p:sp>
      <p:sp>
        <p:nvSpPr>
          <p:cNvPr id="19" name="Rectangle 70"/>
          <p:cNvSpPr txBox="1">
            <a:spLocks noChangeArrowheads="1"/>
          </p:cNvSpPr>
          <p:nvPr/>
        </p:nvSpPr>
        <p:spPr bwMode="auto">
          <a:xfrm>
            <a:off x="369887" y="957263"/>
            <a:ext cx="8435975" cy="4953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342900" lvl="1" indent="-342900">
              <a:spcBef>
                <a:spcPts val="250"/>
              </a:spcBef>
              <a:buClr>
                <a:srgbClr val="6C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following function represents total emissions:</a:t>
            </a: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Where,        is the amount of carbon emitted by transportation mode m when shipping sludge from supply location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biocrude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plant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the amount of carbon emitted for shipping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biocrude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the amount of carbon emitted for shipping biodiesel</a:t>
            </a:r>
          </a:p>
        </p:txBody>
      </p:sp>
      <p:graphicFrame>
        <p:nvGraphicFramePr>
          <p:cNvPr id="26628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975644"/>
              </p:ext>
            </p:extLst>
          </p:nvPr>
        </p:nvGraphicFramePr>
        <p:xfrm>
          <a:off x="1466850" y="3017140"/>
          <a:ext cx="66675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8" name="Equation" r:id="rId4" imgW="241195" imgH="253890" progId="Equation.3">
                  <p:embed/>
                </p:oleObj>
              </mc:Choice>
              <mc:Fallback>
                <p:oleObj name="Equation" r:id="rId4" imgW="241195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3017140"/>
                        <a:ext cx="666750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456948"/>
              </p:ext>
            </p:extLst>
          </p:nvPr>
        </p:nvGraphicFramePr>
        <p:xfrm>
          <a:off x="444502" y="4477512"/>
          <a:ext cx="490537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9" name="Equation" r:id="rId6" imgW="177569" imgH="253670" progId="Equation.3">
                  <p:embed/>
                </p:oleObj>
              </mc:Choice>
              <mc:Fallback>
                <p:oleObj name="Equation" r:id="rId6" imgW="177569" imgH="25367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2" y="4477512"/>
                        <a:ext cx="490537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043561"/>
              </p:ext>
            </p:extLst>
          </p:nvPr>
        </p:nvGraphicFramePr>
        <p:xfrm>
          <a:off x="444502" y="4904423"/>
          <a:ext cx="52546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0" name="Equation" r:id="rId8" imgW="190417" imgH="253890" progId="Equation.3">
                  <p:embed/>
                </p:oleObj>
              </mc:Choice>
              <mc:Fallback>
                <p:oleObj name="Equation" r:id="rId8" imgW="190417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2" y="4904423"/>
                        <a:ext cx="525463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782873"/>
              </p:ext>
            </p:extLst>
          </p:nvPr>
        </p:nvGraphicFramePr>
        <p:xfrm>
          <a:off x="772097" y="1764792"/>
          <a:ext cx="7783512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1" name="Equation" r:id="rId10" imgW="4140200" imgH="482600" progId="Equation.3">
                  <p:embed/>
                </p:oleObj>
              </mc:Choice>
              <mc:Fallback>
                <p:oleObj name="Equation" r:id="rId10" imgW="41402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097" y="1764792"/>
                        <a:ext cx="7783512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275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257175" y="0"/>
            <a:ext cx="8534400" cy="512064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Solution Approaches</a:t>
            </a:r>
            <a:endParaRPr lang="en-US" altLang="en-US" sz="4000" b="0" dirty="0" smtClean="0"/>
          </a:p>
        </p:txBody>
      </p:sp>
      <p:sp>
        <p:nvSpPr>
          <p:cNvPr id="6" name="Rectangle 70"/>
          <p:cNvSpPr txBox="1">
            <a:spLocks noChangeArrowheads="1"/>
          </p:cNvSpPr>
          <p:nvPr/>
        </p:nvSpPr>
        <p:spPr bwMode="auto">
          <a:xfrm>
            <a:off x="367665" y="1279589"/>
            <a:ext cx="8515350" cy="5029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463550" lvl="1" indent="-463550">
              <a:spcBef>
                <a:spcPts val="250"/>
              </a:spcBef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Weighted sum method:</a:t>
            </a:r>
          </a:p>
          <a:p>
            <a:pPr marL="463550" lvl="1" indent="-463550">
              <a:spcBef>
                <a:spcPts val="250"/>
              </a:spcBef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463550" lvl="1" indent="-463550">
              <a:spcBef>
                <a:spcPts val="250"/>
              </a:spcBef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-constraint method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28800" y="2209800"/>
            <a:ext cx="6307941" cy="878510"/>
          </a:xfrm>
          <a:prstGeom prst="rect">
            <a:avLst/>
          </a:prstGeom>
          <a:blipFill rotWithShape="1">
            <a:blip r:embed="rId3"/>
            <a:stretch>
              <a:fillRect b="-972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cs typeface="Arial" pitchFamily="34" charset="0"/>
              </a:rPr>
              <a:t> </a:t>
            </a:r>
          </a:p>
        </p:txBody>
      </p:sp>
      <p:sp>
        <p:nvSpPr>
          <p:cNvPr id="19" name="TextBox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90600" y="3962400"/>
            <a:ext cx="6307941" cy="1846659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7871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534400" cy="557784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Modeling Environmental Policies</a:t>
            </a:r>
            <a:endParaRPr lang="en-US" altLang="en-US" sz="4000" b="0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94728"/>
              </p:ext>
            </p:extLst>
          </p:nvPr>
        </p:nvGraphicFramePr>
        <p:xfrm>
          <a:off x="571500" y="1408176"/>
          <a:ext cx="7913688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8948"/>
                <a:gridCol w="1318948"/>
                <a:gridCol w="1318948"/>
                <a:gridCol w="1318948"/>
                <a:gridCol w="1318948"/>
                <a:gridCol w="1318948"/>
              </a:tblGrid>
              <a:tr h="1219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9" marR="91449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9" marR="9144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9" marR="9144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9" marR="9144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9" marR="9144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9" marR="91449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8692" name="Picture 8" descr="21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532001"/>
            <a:ext cx="1036638" cy="954088"/>
          </a:xfrm>
          <a:prstGeom prst="rect">
            <a:avLst/>
          </a:prstGeom>
          <a:noFill/>
          <a:ln w="9525">
            <a:solidFill>
              <a:srgbClr val="9894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93" name="Picture 9" descr="loActros_John_Miller_1_jp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788" y="1560576"/>
            <a:ext cx="1001712" cy="942975"/>
          </a:xfrm>
          <a:prstGeom prst="rect">
            <a:avLst/>
          </a:prstGeom>
          <a:noFill/>
          <a:ln w="9525">
            <a:solidFill>
              <a:srgbClr val="9894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9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4" r="8357"/>
          <a:stretch>
            <a:fillRect/>
          </a:stretch>
        </p:blipFill>
        <p:spPr bwMode="auto">
          <a:xfrm>
            <a:off x="2055813" y="1532001"/>
            <a:ext cx="103028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5" name="Picture 6" descr="C:\Maruf\Thesis\Journal\First Work\others\Others\pipeline1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527239"/>
            <a:ext cx="1030288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Maruf\Thesis\Journal\Second work\Presentation Slides\Materials\city gatesss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77100" y="1562164"/>
            <a:ext cx="1119188" cy="9429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28697" name="Picture 13" descr="loActros_John_Miller_1_jp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1527239"/>
            <a:ext cx="1001713" cy="977900"/>
          </a:xfrm>
          <a:prstGeom prst="rect">
            <a:avLst/>
          </a:prstGeom>
          <a:noFill/>
          <a:ln w="9525">
            <a:solidFill>
              <a:srgbClr val="98947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1638300" y="1865376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2933700" y="1865376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305300" y="1865376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676900" y="1865376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048500" y="1865376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58381775"/>
              </p:ext>
            </p:extLst>
          </p:nvPr>
        </p:nvGraphicFramePr>
        <p:xfrm>
          <a:off x="1562985" y="3840480"/>
          <a:ext cx="5885747" cy="2000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8704" name="Title 1"/>
          <p:cNvSpPr txBox="1">
            <a:spLocks/>
          </p:cNvSpPr>
          <p:nvPr/>
        </p:nvSpPr>
        <p:spPr bwMode="auto">
          <a:xfrm>
            <a:off x="495300" y="2627376"/>
            <a:ext cx="8305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Evaluate the impact of environmental policies on supply chain operations.</a:t>
            </a:r>
            <a:endParaRPr lang="en-US" altLang="en-US" sz="2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49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0"/>
          <p:cNvSpPr txBox="1">
            <a:spLocks noChangeArrowheads="1"/>
          </p:cNvSpPr>
          <p:nvPr/>
        </p:nvSpPr>
        <p:spPr bwMode="auto">
          <a:xfrm>
            <a:off x="304800" y="874776"/>
            <a:ext cx="8435975" cy="4953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342900" lvl="1" indent="-342900">
              <a:spcBef>
                <a:spcPts val="250"/>
              </a:spcBef>
              <a:buClr>
                <a:srgbClr val="6C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following constraints is added to the mathematical model:</a:t>
            </a: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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Title 1"/>
          <p:cNvSpPr>
            <a:spLocks noGrp="1"/>
          </p:cNvSpPr>
          <p:nvPr>
            <p:ph type="title"/>
          </p:nvPr>
        </p:nvSpPr>
        <p:spPr>
          <a:xfrm>
            <a:off x="304800" y="-18288"/>
            <a:ext cx="8534400" cy="576072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Modeling Carbon Cap  </a:t>
            </a:r>
            <a:endParaRPr lang="en-US" altLang="en-US" sz="4000" b="0" dirty="0" smtClean="0"/>
          </a:p>
        </p:txBody>
      </p:sp>
      <p:graphicFrame>
        <p:nvGraphicFramePr>
          <p:cNvPr id="29700" name="Object 1"/>
          <p:cNvGraphicFramePr>
            <a:graphicFrameLocks noChangeAspect="1"/>
          </p:cNvGraphicFramePr>
          <p:nvPr/>
        </p:nvGraphicFramePr>
        <p:xfrm>
          <a:off x="609600" y="2286000"/>
          <a:ext cx="7089775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Equation" r:id="rId4" imgW="3771900" imgH="444500" progId="Equation.3">
                  <p:embed/>
                </p:oleObj>
              </mc:Choice>
              <mc:Fallback>
                <p:oleObj name="Equation" r:id="rId4" imgW="3771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0"/>
                        <a:ext cx="7089775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64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0"/>
          <p:cNvSpPr txBox="1">
            <a:spLocks noChangeArrowheads="1"/>
          </p:cNvSpPr>
          <p:nvPr/>
        </p:nvSpPr>
        <p:spPr bwMode="auto">
          <a:xfrm>
            <a:off x="381000" y="1295400"/>
            <a:ext cx="8435975" cy="4953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342900" lvl="1" indent="-342900">
              <a:spcBef>
                <a:spcPts val="250"/>
              </a:spcBef>
              <a:buClr>
                <a:srgbClr val="6C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following term is added to the objective function:</a:t>
            </a: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Where,     is the carbon tax (in $/kg).</a:t>
            </a: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250"/>
              </a:spcBef>
              <a:buClr>
                <a:srgbClr val="002060"/>
              </a:buClr>
              <a:buSzPct val="80000"/>
              <a:buFont typeface="Wingdings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lvl="1">
              <a:spcBef>
                <a:spcPts val="250"/>
              </a:spcBef>
              <a:buClr>
                <a:srgbClr val="00206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304800" y="36576"/>
            <a:ext cx="8534400" cy="512064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Modeling Carbon Tax</a:t>
            </a:r>
            <a:endParaRPr lang="en-US" altLang="en-US" sz="4000" b="0" dirty="0" smtClean="0"/>
          </a:p>
        </p:txBody>
      </p:sp>
      <p:graphicFrame>
        <p:nvGraphicFramePr>
          <p:cNvPr id="30724" name="Object 1"/>
          <p:cNvGraphicFramePr>
            <a:graphicFrameLocks noChangeAspect="1"/>
          </p:cNvGraphicFramePr>
          <p:nvPr/>
        </p:nvGraphicFramePr>
        <p:xfrm>
          <a:off x="381000" y="2057400"/>
          <a:ext cx="83883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" name="Equation" r:id="rId4" imgW="4787900" imgH="482600" progId="Equation.3">
                  <p:embed/>
                </p:oleObj>
              </mc:Choice>
              <mc:Fallback>
                <p:oleObj name="Equation" r:id="rId4" imgW="47879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57400"/>
                        <a:ext cx="838835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2"/>
          <p:cNvGraphicFramePr>
            <a:graphicFrameLocks noChangeAspect="1"/>
          </p:cNvGraphicFramePr>
          <p:nvPr/>
        </p:nvGraphicFramePr>
        <p:xfrm>
          <a:off x="1524000" y="3505200"/>
          <a:ext cx="42068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" name="Equation" r:id="rId6" imgW="152334" imgH="139639" progId="Equation.3">
                  <p:embed/>
                </p:oleObj>
              </mc:Choice>
              <mc:Fallback>
                <p:oleObj name="Equation" r:id="rId6" imgW="152334" imgH="13963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505200"/>
                        <a:ext cx="42068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212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585216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Pipeline Emissions Calculations</a:t>
            </a:r>
            <a:endParaRPr lang="en-US" altLang="en-US" sz="4000" b="0" dirty="0" smtClean="0"/>
          </a:p>
        </p:txBody>
      </p:sp>
      <p:sp>
        <p:nvSpPr>
          <p:cNvPr id="45" name="Rounded Rectangular Callout 44"/>
          <p:cNvSpPr/>
          <p:nvPr/>
        </p:nvSpPr>
        <p:spPr>
          <a:xfrm>
            <a:off x="533400" y="871728"/>
            <a:ext cx="6096000" cy="2913063"/>
          </a:xfrm>
          <a:prstGeom prst="wedgeRoundRectCallout">
            <a:avLst>
              <a:gd name="adj1" fmla="val 4343"/>
              <a:gd name="adj2" fmla="val 7116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46" name="TextBox 17"/>
          <p:cNvSpPr txBox="1"/>
          <p:nvPr/>
        </p:nvSpPr>
        <p:spPr>
          <a:xfrm>
            <a:off x="762000" y="952691"/>
            <a:ext cx="5943600" cy="28321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Input:</a:t>
            </a:r>
            <a:endParaRPr lang="en-US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Pipeline capacity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Cpipe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(tons/year)</a:t>
            </a:r>
          </a:p>
          <a:p>
            <a:pPr marL="285750" indent="-285750"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Pump  power, </a:t>
            </a:r>
            <a:r>
              <a:rPr lang="en-US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baseline="-250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hp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Pump Efficiency, </a:t>
            </a:r>
            <a:r>
              <a:rPr lang="el-GR" sz="16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sz="1600" i="1" baseline="-25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  <a:p>
            <a:pPr marL="285750" indent="-285750">
              <a:buFont typeface="Wingdings" pitchFamily="2" charset="2"/>
              <a:buChar char="v"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Operating hour per year,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600" i="1" baseline="-25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baseline="-25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hr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/year)</a:t>
            </a:r>
          </a:p>
          <a:p>
            <a:pPr marL="285750" indent="-285750"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sz="1600" baseline="-25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emissions to generate electricity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i="1" baseline="-25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CO2 </a:t>
            </a:r>
            <a:r>
              <a:rPr lang="en-US" sz="1600" baseline="-25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kg/kWh)</a:t>
            </a:r>
            <a:r>
              <a:rPr lang="en-US" sz="1600" baseline="30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1600" baseline="30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Calculations:</a:t>
            </a:r>
            <a:endParaRPr lang="en-US" sz="1400" b="1" u="sng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  <a:defRPr/>
            </a:pP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Electricity required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kWh/year):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i="1" baseline="-25000" dirty="0" err="1" smtClean="0">
                <a:latin typeface="Times New Roman" pitchFamily="18" charset="0"/>
                <a:cs typeface="Times New Roman" pitchFamily="18" charset="0"/>
              </a:rPr>
              <a:t>pump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= (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* 0.746 * O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) / (</a:t>
            </a:r>
            <a:r>
              <a:rPr lang="el-GR" sz="1600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indent="-285750">
              <a:buFont typeface="Wingdings" pitchFamily="2" charset="2"/>
              <a:buChar char="v"/>
              <a:defRPr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  <a:defRPr/>
            </a:pP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Emissions </a:t>
            </a:r>
            <a:r>
              <a:rPr lang="en-US" sz="1600" u="sng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unit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(kg/ton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pump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= (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pump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* E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CO2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) / (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pipe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278" name="Group 3"/>
          <p:cNvGrpSpPr>
            <a:grpSpLocks/>
          </p:cNvGrpSpPr>
          <p:nvPr/>
        </p:nvGrpSpPr>
        <p:grpSpPr bwMode="auto">
          <a:xfrm>
            <a:off x="304800" y="4114800"/>
            <a:ext cx="8610600" cy="1981200"/>
            <a:chOff x="304800" y="3886200"/>
            <a:chExt cx="8610600" cy="1981200"/>
          </a:xfrm>
        </p:grpSpPr>
        <p:sp>
          <p:nvSpPr>
            <p:cNvPr id="36" name="Rectangle 35"/>
            <p:cNvSpPr/>
            <p:nvPr/>
          </p:nvSpPr>
          <p:spPr>
            <a:xfrm>
              <a:off x="304800" y="3886200"/>
              <a:ext cx="8610600" cy="1981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37" name="Can 36"/>
            <p:cNvSpPr/>
            <p:nvPr/>
          </p:nvSpPr>
          <p:spPr>
            <a:xfrm rot="5400000">
              <a:off x="4362450" y="1543050"/>
              <a:ext cx="533400" cy="5981700"/>
            </a:xfrm>
            <a:prstGeom prst="ca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38" name="Flowchart: Summing Junction 37"/>
            <p:cNvSpPr/>
            <p:nvPr/>
          </p:nvSpPr>
          <p:spPr>
            <a:xfrm>
              <a:off x="2590800" y="4191000"/>
              <a:ext cx="762000" cy="762000"/>
            </a:xfrm>
            <a:prstGeom prst="flowChartSummingJuncti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39" name="Flowchart: Summing Junction 38"/>
            <p:cNvSpPr/>
            <p:nvPr/>
          </p:nvSpPr>
          <p:spPr>
            <a:xfrm>
              <a:off x="4267200" y="4191000"/>
              <a:ext cx="762000" cy="762000"/>
            </a:xfrm>
            <a:prstGeom prst="flowChartSummingJuncti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40" name="Flowchart: Summing Junction 39"/>
            <p:cNvSpPr/>
            <p:nvPr/>
          </p:nvSpPr>
          <p:spPr>
            <a:xfrm>
              <a:off x="5867400" y="4191000"/>
              <a:ext cx="762000" cy="762000"/>
            </a:xfrm>
            <a:prstGeom prst="flowChartSummingJuncti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467600" y="3886200"/>
              <a:ext cx="1295400" cy="1219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57200" y="3886200"/>
              <a:ext cx="1295400" cy="1219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54287" name="TextBox 14"/>
            <p:cNvSpPr txBox="1">
              <a:spLocks noChangeArrowheads="1"/>
            </p:cNvSpPr>
            <p:nvPr/>
          </p:nvSpPr>
          <p:spPr bwMode="auto">
            <a:xfrm>
              <a:off x="533400" y="4191000"/>
              <a:ext cx="11430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Inlet Station</a:t>
              </a:r>
            </a:p>
          </p:txBody>
        </p:sp>
        <p:sp>
          <p:nvSpPr>
            <p:cNvPr id="54288" name="TextBox 15"/>
            <p:cNvSpPr txBox="1">
              <a:spLocks noChangeArrowheads="1"/>
            </p:cNvSpPr>
            <p:nvPr/>
          </p:nvSpPr>
          <p:spPr bwMode="auto">
            <a:xfrm>
              <a:off x="7543800" y="4191000"/>
              <a:ext cx="11430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Outlet Station</a:t>
              </a:r>
            </a:p>
          </p:txBody>
        </p:sp>
        <p:sp>
          <p:nvSpPr>
            <p:cNvPr id="47" name="Rounded Rectangular Callout 46"/>
            <p:cNvSpPr/>
            <p:nvPr/>
          </p:nvSpPr>
          <p:spPr>
            <a:xfrm>
              <a:off x="5334000" y="5334000"/>
              <a:ext cx="2209800" cy="287338"/>
            </a:xfrm>
            <a:prstGeom prst="wedgeRoundRectCallout">
              <a:avLst>
                <a:gd name="adj1" fmla="val -2103"/>
                <a:gd name="adj2" fmla="val -186245"/>
                <a:gd name="adj3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54290" name="TextBox 19"/>
            <p:cNvSpPr txBox="1">
              <a:spLocks noChangeArrowheads="1"/>
            </p:cNvSpPr>
            <p:nvPr/>
          </p:nvSpPr>
          <p:spPr bwMode="auto">
            <a:xfrm>
              <a:off x="5572767" y="5257800"/>
              <a:ext cx="1905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Booster Stations</a:t>
              </a:r>
            </a:p>
          </p:txBody>
        </p:sp>
      </p:grpSp>
      <p:sp>
        <p:nvSpPr>
          <p:cNvPr id="54279" name="TextBox 2"/>
          <p:cNvSpPr txBox="1">
            <a:spLocks noChangeArrowheads="1"/>
          </p:cNvSpPr>
          <p:nvPr/>
        </p:nvSpPr>
        <p:spPr bwMode="auto">
          <a:xfrm>
            <a:off x="2212975" y="6083808"/>
            <a:ext cx="6702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Greenhouse gas protocol: </a:t>
            </a:r>
            <a:r>
              <a:rPr lang="en-US" alt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www.ghgprotocol.org</a:t>
            </a:r>
            <a:endParaRPr lang="en-US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Energy Information Administration: </a:t>
            </a:r>
            <a:r>
              <a:rPr lang="en-US" alt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http://www.eia.gov/cneaf/electricity/page/co2_report/co2emiss.pdf</a:t>
            </a:r>
            <a:endParaRPr lang="en-US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8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04800" y="18288"/>
            <a:ext cx="8534400" cy="502920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Truck Emissions Calculations</a:t>
            </a:r>
            <a:endParaRPr lang="en-US" altLang="en-US" sz="4000" b="0" dirty="0" smtClean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04800" y="1143000"/>
            <a:ext cx="8534400" cy="50292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lIns="182880" tIns="9144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indent="-265113" eaLnBrk="0" hangingPunct="0">
              <a:lnSpc>
                <a:spcPct val="90000"/>
              </a:lnSpc>
              <a:spcBef>
                <a:spcPts val="250"/>
              </a:spcBef>
              <a:buClr>
                <a:srgbClr val="C00000"/>
              </a:buClr>
              <a:buSzPct val="100000"/>
              <a:defRPr/>
            </a:pPr>
            <a:endParaRPr lang="en-US" sz="2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13" indent="-265113" eaLnBrk="0" hangingPunct="0">
              <a:lnSpc>
                <a:spcPct val="90000"/>
              </a:lnSpc>
              <a:spcBef>
                <a:spcPts val="250"/>
              </a:spcBef>
              <a:buClr>
                <a:srgbClr val="C00000"/>
              </a:buClr>
              <a:buSzPct val="80000"/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743200" y="3962400"/>
            <a:ext cx="609600" cy="228600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81000" y="3505200"/>
            <a:ext cx="2286000" cy="144780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553200" y="3505200"/>
            <a:ext cx="2209800" cy="144780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17" name="Rounded Rectangular Callout 16"/>
          <p:cNvSpPr/>
          <p:nvPr/>
        </p:nvSpPr>
        <p:spPr>
          <a:xfrm>
            <a:off x="533400" y="5410200"/>
            <a:ext cx="1905000" cy="533400"/>
          </a:xfrm>
          <a:prstGeom prst="wedgeRoundRectCallout">
            <a:avLst>
              <a:gd name="adj1" fmla="val -5473"/>
              <a:gd name="adj2" fmla="val -127785"/>
              <a:gd name="adj3" fmla="val 16667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55304" name="TextBox 42"/>
          <p:cNvSpPr txBox="1">
            <a:spLocks noChangeArrowheads="1"/>
          </p:cNvSpPr>
          <p:nvPr/>
        </p:nvSpPr>
        <p:spPr bwMode="auto">
          <a:xfrm>
            <a:off x="914400" y="5486400"/>
            <a:ext cx="1295400" cy="3698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Loading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6705600" y="5410200"/>
            <a:ext cx="1905000" cy="533400"/>
          </a:xfrm>
          <a:prstGeom prst="wedgeRoundRectCallout">
            <a:avLst>
              <a:gd name="adj1" fmla="val -5473"/>
              <a:gd name="adj2" fmla="val -127785"/>
              <a:gd name="adj3" fmla="val 16667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55306" name="TextBox 44"/>
          <p:cNvSpPr txBox="1">
            <a:spLocks noChangeArrowheads="1"/>
          </p:cNvSpPr>
          <p:nvPr/>
        </p:nvSpPr>
        <p:spPr bwMode="auto">
          <a:xfrm>
            <a:off x="7086600" y="5486400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Unloading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3733800" y="5410200"/>
            <a:ext cx="1905000" cy="533400"/>
          </a:xfrm>
          <a:prstGeom prst="wedgeRoundRectCallout">
            <a:avLst>
              <a:gd name="adj1" fmla="val -5473"/>
              <a:gd name="adj2" fmla="val -127785"/>
              <a:gd name="adj3" fmla="val 16667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55308" name="TextBox 46"/>
          <p:cNvSpPr txBox="1">
            <a:spLocks noChangeArrowheads="1"/>
          </p:cNvSpPr>
          <p:nvPr/>
        </p:nvSpPr>
        <p:spPr bwMode="auto">
          <a:xfrm>
            <a:off x="4038600" y="54864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Transporting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457200" y="1295400"/>
            <a:ext cx="2209800" cy="1905000"/>
          </a:xfrm>
          <a:prstGeom prst="wedgeRoundRectCallout">
            <a:avLst>
              <a:gd name="adj1" fmla="val 270"/>
              <a:gd name="adj2" fmla="val 6365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55310" name="TextBox 49"/>
          <p:cNvSpPr txBox="1">
            <a:spLocks noChangeArrowheads="1"/>
          </p:cNvSpPr>
          <p:nvPr/>
        </p:nvSpPr>
        <p:spPr bwMode="auto">
          <a:xfrm>
            <a:off x="457200" y="1295400"/>
            <a:ext cx="2209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Fixed Emission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alt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Pump Power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Pump Efficiency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Volume Flow 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Fluid properties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6477000" y="1295400"/>
            <a:ext cx="2209800" cy="1905000"/>
          </a:xfrm>
          <a:prstGeom prst="wedgeRoundRectCallout">
            <a:avLst>
              <a:gd name="adj1" fmla="val 270"/>
              <a:gd name="adj2" fmla="val 6365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55312" name="TextBox 51"/>
          <p:cNvSpPr txBox="1">
            <a:spLocks noChangeArrowheads="1"/>
          </p:cNvSpPr>
          <p:nvPr/>
        </p:nvSpPr>
        <p:spPr bwMode="auto">
          <a:xfrm>
            <a:off x="6477000" y="1295400"/>
            <a:ext cx="22098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Fixed Emission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 u="sng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Pump Power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Pump Efficiency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Volume Flow 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Fluid properties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3352800" y="1295400"/>
            <a:ext cx="2514600" cy="1981200"/>
          </a:xfrm>
          <a:prstGeom prst="wedgeRoundRectCallout">
            <a:avLst>
              <a:gd name="adj1" fmla="val 270"/>
              <a:gd name="adj2" fmla="val 6227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55314" name="TextBox 53"/>
          <p:cNvSpPr txBox="1">
            <a:spLocks noChangeArrowheads="1"/>
          </p:cNvSpPr>
          <p:nvPr/>
        </p:nvSpPr>
        <p:spPr bwMode="auto">
          <a:xfrm>
            <a:off x="3429000" y="1295400"/>
            <a:ext cx="25146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Variable Emission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u="sng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Fuel Efficiency for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Loaded &amp; Unloaded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Truck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Diesel CO</a:t>
            </a:r>
            <a:r>
              <a:rPr lang="en-US" altLang="en-US" sz="1600" baseline="-25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n-U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emission /gal  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5867400" y="3962400"/>
            <a:ext cx="609600" cy="228600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pic>
        <p:nvPicPr>
          <p:cNvPr id="55316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3" b="12381"/>
          <a:stretch>
            <a:fillRect/>
          </a:stretch>
        </p:blipFill>
        <p:spPr bwMode="auto">
          <a:xfrm>
            <a:off x="3613150" y="3714750"/>
            <a:ext cx="21018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09975"/>
            <a:ext cx="20574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8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590925"/>
            <a:ext cx="20574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76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"/>
            <a:ext cx="7908925" cy="539496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Carbon Cap and Tax Mechanism  </a:t>
            </a:r>
          </a:p>
        </p:txBody>
      </p:sp>
      <p:pic>
        <p:nvPicPr>
          <p:cNvPr id="5734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295400"/>
            <a:ext cx="33448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3505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ounded Rectangular Callout 14"/>
          <p:cNvSpPr/>
          <p:nvPr/>
        </p:nvSpPr>
        <p:spPr>
          <a:xfrm>
            <a:off x="7146925" y="990600"/>
            <a:ext cx="1828800" cy="1066800"/>
          </a:xfrm>
          <a:prstGeom prst="wedgeRoundRectCallout">
            <a:avLst>
              <a:gd name="adj1" fmla="val -58454"/>
              <a:gd name="adj2" fmla="val 9408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Stochastic solution have smaller total systems costs &amp; higher production</a:t>
            </a:r>
            <a:endParaRPr lang="en-US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5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84613"/>
            <a:ext cx="3087688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3884613"/>
            <a:ext cx="29527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7299325" y="2755900"/>
            <a:ext cx="1676400" cy="990600"/>
          </a:xfrm>
          <a:prstGeom prst="wedgeRoundRectCallout">
            <a:avLst>
              <a:gd name="adj1" fmla="val -73699"/>
              <a:gd name="adj2" fmla="val 5619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system reacts faster to an emission cap than an emission tax.</a:t>
            </a:r>
            <a:endParaRPr lang="en-US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31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70650" y="3879850"/>
            <a:ext cx="2571750" cy="2217738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89610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5315" y="-65312"/>
            <a:ext cx="8766742" cy="653143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Supply Chain Decisions: </a:t>
            </a:r>
            <a:r>
              <a:rPr lang="en-US" altLang="en-US" sz="3200" b="0" dirty="0" smtClean="0">
                <a:latin typeface="Times New Roman" pitchFamily="18" charset="0"/>
                <a:cs typeface="Times New Roman" pitchFamily="18" charset="0"/>
              </a:rPr>
              <a:t>Min CO2 Emissions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6011" y="390525"/>
            <a:ext cx="8435975" cy="5400675"/>
            <a:chOff x="343354" y="762000"/>
            <a:chExt cx="8435975" cy="5400675"/>
          </a:xfrm>
        </p:grpSpPr>
        <p:sp>
          <p:nvSpPr>
            <p:cNvPr id="20" name="Rectangle 70"/>
            <p:cNvSpPr txBox="1">
              <a:spLocks noChangeArrowheads="1"/>
            </p:cNvSpPr>
            <p:nvPr/>
          </p:nvSpPr>
          <p:spPr bwMode="auto">
            <a:xfrm>
              <a:off x="343354" y="762000"/>
              <a:ext cx="8435975" cy="50292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182880" tIns="91440"/>
            <a:lstStyle/>
            <a:p>
              <a:pPr marL="265113" indent="-265113">
                <a:spcBef>
                  <a:spcPts val="250"/>
                </a:spcBef>
                <a:buClr>
                  <a:srgbClr val="C00000"/>
                </a:buClr>
                <a:buSzPct val="80000"/>
                <a:defRPr/>
              </a:pP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  <a:p>
              <a:pPr marL="914400" lvl="1" indent="-457200">
                <a:spcBef>
                  <a:spcPts val="250"/>
                </a:spcBef>
                <a:buClr>
                  <a:srgbClr val="C00000"/>
                </a:buClr>
                <a:buSzPct val="80000"/>
                <a:buFontTx/>
                <a:buAutoNum type="arabicPeriod"/>
                <a:defRPr/>
              </a:pP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  <a:p>
              <a:pPr marL="265113" indent="-265113">
                <a:spcBef>
                  <a:spcPts val="250"/>
                </a:spcBef>
                <a:buClr>
                  <a:srgbClr val="C00000"/>
                </a:buClr>
                <a:buSzPct val="80000"/>
                <a:defRPr/>
              </a:pP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  <a:p>
              <a:pPr marL="265113" indent="-265113">
                <a:spcBef>
                  <a:spcPts val="250"/>
                </a:spcBef>
                <a:buClr>
                  <a:srgbClr val="C00000"/>
                </a:buClr>
                <a:buSzPct val="80000"/>
                <a:defRPr/>
              </a:pP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396" name="TextBox 11"/>
            <p:cNvSpPr txBox="1">
              <a:spLocks noChangeArrowheads="1"/>
            </p:cNvSpPr>
            <p:nvPr/>
          </p:nvSpPr>
          <p:spPr bwMode="auto">
            <a:xfrm>
              <a:off x="381000" y="5638800"/>
              <a:ext cx="16002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(a) Carbon Cap 2800 tons/year</a:t>
              </a:r>
            </a:p>
          </p:txBody>
        </p:sp>
        <p:sp>
          <p:nvSpPr>
            <p:cNvPr id="59397" name="TextBox 14"/>
            <p:cNvSpPr txBox="1">
              <a:spLocks noChangeArrowheads="1"/>
            </p:cNvSpPr>
            <p:nvPr/>
          </p:nvSpPr>
          <p:spPr bwMode="auto">
            <a:xfrm>
              <a:off x="6553200" y="5635625"/>
              <a:ext cx="1524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(c) Carbon Cap 2000 tons/year</a:t>
              </a:r>
            </a:p>
          </p:txBody>
        </p:sp>
        <p:sp>
          <p:nvSpPr>
            <p:cNvPr id="59398" name="TextBox 15"/>
            <p:cNvSpPr txBox="1">
              <a:spLocks noChangeArrowheads="1"/>
            </p:cNvSpPr>
            <p:nvPr/>
          </p:nvSpPr>
          <p:spPr bwMode="auto">
            <a:xfrm>
              <a:off x="3886200" y="5638800"/>
              <a:ext cx="1447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(b) Carbon Cap 2400 tons/year</a:t>
              </a:r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2590800" y="4648200"/>
              <a:ext cx="609600" cy="228600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5715000" y="4648200"/>
              <a:ext cx="609600" cy="228600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pic>
          <p:nvPicPr>
            <p:cNvPr id="59401" name="Picture 29" descr="C:\Maruf\Thesis\Journal\Third work\GIS Files\Pipelines (carbon cap)-2800 CAP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41" t="8540" r="12340" b="12624"/>
            <a:stretch>
              <a:fillRect/>
            </a:stretch>
          </p:blipFill>
          <p:spPr bwMode="auto">
            <a:xfrm>
              <a:off x="381000" y="1752600"/>
              <a:ext cx="2209800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2" name="Picture 30" descr="C:\Maruf\Thesis\Journal\Third work\GIS Files\Pipelines (carbon cap)-240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60" t="9158" r="12180" b="12871"/>
            <a:stretch>
              <a:fillRect/>
            </a:stretch>
          </p:blipFill>
          <p:spPr bwMode="auto">
            <a:xfrm>
              <a:off x="3276600" y="1752600"/>
              <a:ext cx="2286000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3" name="Picture 31" descr="C:\Maruf\Thesis\Journal\Third work\GIS Files\Pipelines (carbon cap)-200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0" t="8662" r="12180" b="12500"/>
            <a:stretch>
              <a:fillRect/>
            </a:stretch>
          </p:blipFill>
          <p:spPr bwMode="auto">
            <a:xfrm>
              <a:off x="6324600" y="1752600"/>
              <a:ext cx="2209800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ounded Rectangular Callout 33"/>
            <p:cNvSpPr/>
            <p:nvPr/>
          </p:nvSpPr>
          <p:spPr>
            <a:xfrm>
              <a:off x="2209800" y="5105400"/>
              <a:ext cx="1295400" cy="457200"/>
            </a:xfrm>
            <a:prstGeom prst="wedgeRoundRectCallout">
              <a:avLst>
                <a:gd name="adj1" fmla="val -110542"/>
                <a:gd name="adj2" fmla="val -349837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Jackson POTW, Hinds County</a:t>
              </a:r>
            </a:p>
          </p:txBody>
        </p:sp>
        <p:sp>
          <p:nvSpPr>
            <p:cNvPr id="37" name="Rounded Rectangular Callout 36"/>
            <p:cNvSpPr/>
            <p:nvPr/>
          </p:nvSpPr>
          <p:spPr>
            <a:xfrm>
              <a:off x="7010400" y="1143000"/>
              <a:ext cx="1752600" cy="533400"/>
            </a:xfrm>
            <a:prstGeom prst="wedgeRoundRectCallout">
              <a:avLst>
                <a:gd name="adj1" fmla="val 20833"/>
                <a:gd name="adj2" fmla="val 283559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Weyerhaeuser Co. </a:t>
              </a:r>
            </a:p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Pulp &amp; Paper Complex, Lowndes County</a:t>
              </a:r>
            </a:p>
          </p:txBody>
        </p:sp>
        <p:sp>
          <p:nvSpPr>
            <p:cNvPr id="38" name="Rounded Rectangular Callout 37"/>
            <p:cNvSpPr/>
            <p:nvPr/>
          </p:nvSpPr>
          <p:spPr>
            <a:xfrm>
              <a:off x="5410200" y="5257800"/>
              <a:ext cx="1219200" cy="533400"/>
            </a:xfrm>
            <a:prstGeom prst="wedgeRoundRectCallout">
              <a:avLst>
                <a:gd name="adj1" fmla="val 147116"/>
                <a:gd name="adj2" fmla="val -229169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Hattiesburg South Lagoon, Jones County</a:t>
              </a:r>
            </a:p>
          </p:txBody>
        </p:sp>
        <p:sp>
          <p:nvSpPr>
            <p:cNvPr id="41" name="Rounded Rectangular Callout 40"/>
            <p:cNvSpPr/>
            <p:nvPr/>
          </p:nvSpPr>
          <p:spPr>
            <a:xfrm>
              <a:off x="5562600" y="2895600"/>
              <a:ext cx="1143000" cy="457200"/>
            </a:xfrm>
            <a:prstGeom prst="wedgeRoundRectCallout">
              <a:avLst>
                <a:gd name="adj1" fmla="val 136242"/>
                <a:gd name="adj2" fmla="val 102111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Forest POTW, Scott County</a:t>
              </a:r>
            </a:p>
          </p:txBody>
        </p:sp>
        <p:sp>
          <p:nvSpPr>
            <p:cNvPr id="42" name="Rounded Rectangular Callout 41"/>
            <p:cNvSpPr/>
            <p:nvPr/>
          </p:nvSpPr>
          <p:spPr>
            <a:xfrm>
              <a:off x="2438400" y="2971800"/>
              <a:ext cx="1295400" cy="457200"/>
            </a:xfrm>
            <a:prstGeom prst="wedgeRoundRectCallout">
              <a:avLst>
                <a:gd name="adj1" fmla="val -125210"/>
                <a:gd name="adj2" fmla="val 50163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Peco</a:t>
              </a:r>
              <a:r>
                <a: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Foods, Madison County</a:t>
              </a:r>
            </a:p>
          </p:txBody>
        </p:sp>
        <p:sp>
          <p:nvSpPr>
            <p:cNvPr id="46" name="Rounded Rectangular Callout 45"/>
            <p:cNvSpPr/>
            <p:nvPr/>
          </p:nvSpPr>
          <p:spPr>
            <a:xfrm>
              <a:off x="5486400" y="1371600"/>
              <a:ext cx="1295400" cy="457200"/>
            </a:xfrm>
            <a:prstGeom prst="wedgeRoundRectCallout">
              <a:avLst>
                <a:gd name="adj1" fmla="val 126891"/>
                <a:gd name="adj2" fmla="val 102111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Oxford POTW, Lafayette County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7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2" y="-7711"/>
            <a:ext cx="8335963" cy="70258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Summary &amp; Conclusions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6713" y="835478"/>
            <a:ext cx="8305800" cy="4339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Clr>
                <a:schemeClr val="accent6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Transportation activities in the supply chain will add on average $0.16/gal to the cost of sludge-based biodiesel.</a:t>
            </a:r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Investments in improving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biocrude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technology will have a great impact on biodiesel production level and costs.  </a:t>
            </a:r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Carbon regulatory policies will have an impact on supply chain operations.</a:t>
            </a:r>
          </a:p>
          <a:p>
            <a:pPr marL="800100" lvl="1" indent="-342900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Shifting transportation modes from truck to pipeline.</a:t>
            </a:r>
          </a:p>
          <a:p>
            <a:pPr marL="742950" lvl="1" indent="-28575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628650" lvl="1" indent="-17145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Stochastic programing model provides better solutions to our problem.</a:t>
            </a:r>
          </a:p>
        </p:txBody>
      </p:sp>
    </p:spTree>
    <p:extLst>
      <p:ext uri="{BB962C8B-B14F-4D97-AF65-F5344CB8AC3E}">
        <p14:creationId xmlns:p14="http://schemas.microsoft.com/office/powerpoint/2010/main" val="170328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105157"/>
            <a:ext cx="8335963" cy="399288"/>
          </a:xfrm>
        </p:spPr>
        <p:txBody>
          <a:bodyPr/>
          <a:lstStyle/>
          <a:p>
            <a:pPr eaLnBrk="1" hangingPunct="1"/>
            <a:r>
              <a:rPr lang="en-US" altLang="en-US" sz="4000" b="0" dirty="0" smtClean="0">
                <a:latin typeface="Times New Roman" pitchFamily="18" charset="0"/>
                <a:cs typeface="Times New Roman" pitchFamily="18" charset="0"/>
              </a:rPr>
              <a:t>Research Team</a:t>
            </a:r>
          </a:p>
        </p:txBody>
      </p:sp>
      <p:sp>
        <p:nvSpPr>
          <p:cNvPr id="20" name="Rectangle 70"/>
          <p:cNvSpPr txBox="1">
            <a:spLocks noChangeArrowheads="1"/>
          </p:cNvSpPr>
          <p:nvPr/>
        </p:nvSpPr>
        <p:spPr bwMode="auto">
          <a:xfrm>
            <a:off x="331788" y="947992"/>
            <a:ext cx="8435975" cy="512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spcBef>
                <a:spcPts val="250"/>
              </a:spcBef>
              <a:buClr>
                <a:srgbClr val="C00000"/>
              </a:buClr>
              <a:buSzPct val="80000"/>
              <a:buFontTx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spcBef>
                <a:spcPts val="250"/>
              </a:spcBef>
              <a:buClr>
                <a:srgbClr val="C00000"/>
              </a:buClr>
              <a:buSzPct val="80000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1788" y="827087"/>
            <a:ext cx="8435975" cy="5121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1" indent="-342900">
              <a:spcBef>
                <a:spcPct val="20000"/>
              </a:spcBef>
              <a:buClr>
                <a:srgbClr val="6C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200" dirty="0">
                <a:latin typeface="Times New Roman" pitchFamily="18" charset="0"/>
              </a:rPr>
              <a:t>Department of Industrial </a:t>
            </a:r>
            <a:r>
              <a:rPr lang="en-US" sz="2200" dirty="0" smtClean="0">
                <a:latin typeface="Times New Roman" pitchFamily="18" charset="0"/>
              </a:rPr>
              <a:t>Engineering, Clemson University</a:t>
            </a:r>
            <a:endParaRPr lang="en-US" sz="2200" dirty="0">
              <a:latin typeface="Times New Roman" pitchFamily="18" charset="0"/>
            </a:endParaRP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r>
              <a:rPr lang="en-US" sz="2400" dirty="0">
                <a:latin typeface="Times New Roman" pitchFamily="18" charset="0"/>
              </a:rPr>
              <a:t>	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Sandra D. Eksioglu, PhD</a:t>
            </a:r>
          </a:p>
          <a:p>
            <a:pPr marL="344488" lvl="1" indent="-58738">
              <a:spcBef>
                <a:spcPct val="20000"/>
              </a:spcBef>
              <a:buClr>
                <a:srgbClr val="C00000"/>
              </a:buClr>
              <a:buSzPct val="65000"/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		E-mail</a:t>
            </a:r>
            <a:r>
              <a:rPr lang="en-US" dirty="0">
                <a:solidFill>
                  <a:schemeClr val="accent6">
                    <a:lumMod val="25000"/>
                  </a:schemeClr>
                </a:solidFill>
                <a:latin typeface="Times New Roman" pitchFamily="18" charset="0"/>
              </a:rPr>
              <a:t>: </a:t>
            </a:r>
            <a:r>
              <a:rPr lang="en-US" dirty="0" smtClean="0">
                <a:solidFill>
                  <a:schemeClr val="accent6">
                    <a:lumMod val="25000"/>
                  </a:schemeClr>
                </a:solidFill>
                <a:latin typeface="Times New Roman" pitchFamily="18" charset="0"/>
              </a:rPr>
              <a:t>seksiog@clemson.edu</a:t>
            </a:r>
            <a:endParaRPr lang="en-US" dirty="0">
              <a:solidFill>
                <a:schemeClr val="accent6">
                  <a:lumMod val="25000"/>
                </a:schemeClr>
              </a:solidFill>
              <a:latin typeface="Times New Roman" pitchFamily="18" charset="0"/>
            </a:endParaRP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r>
              <a:rPr lang="en-US" sz="1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	</a:t>
            </a: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	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Mohammad Marufuzzaman</a:t>
            </a:r>
          </a:p>
          <a:p>
            <a:pPr marL="344488" lvl="1" indent="-58738">
              <a:spcBef>
                <a:spcPct val="20000"/>
              </a:spcBef>
              <a:buClr>
                <a:srgbClr val="C00000"/>
              </a:buClr>
              <a:buSzPct val="65000"/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		E-mail: </a:t>
            </a:r>
            <a:r>
              <a:rPr lang="en-US" dirty="0">
                <a:solidFill>
                  <a:schemeClr val="accent6">
                    <a:lumMod val="25000"/>
                  </a:schemeClr>
                </a:solidFill>
                <a:latin typeface="Times New Roman" pitchFamily="18" charset="0"/>
              </a:rPr>
              <a:t>maruf237@gmail.com</a:t>
            </a:r>
          </a:p>
          <a:p>
            <a:pPr marL="344488" lvl="1" indent="-58738">
              <a:spcBef>
                <a:spcPct val="20000"/>
              </a:spcBef>
              <a:buClr>
                <a:srgbClr val="C00000"/>
              </a:buClr>
              <a:buSzPct val="65000"/>
              <a:defRPr/>
            </a:pPr>
            <a:r>
              <a:rPr lang="en-US" sz="9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		</a:t>
            </a:r>
          </a:p>
          <a:p>
            <a:pPr marL="342900" lvl="1" indent="-342900">
              <a:spcBef>
                <a:spcPct val="20000"/>
              </a:spcBef>
              <a:buClr>
                <a:srgbClr val="6C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200" dirty="0">
                <a:latin typeface="Times New Roman" pitchFamily="18" charset="0"/>
              </a:rPr>
              <a:t>Department of Chemical Eng. Mississippi State Univ.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</a:endParaRP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	Rafael Hernandez, PhD</a:t>
            </a: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	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Todd French, PhD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	</a:t>
            </a: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	Andro Mondala, PhD </a:t>
            </a: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endParaRPr lang="en-US" sz="9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342900" lvl="1" indent="-342900">
              <a:spcBef>
                <a:spcPct val="20000"/>
              </a:spcBef>
              <a:buClr>
                <a:srgbClr val="6C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200" dirty="0">
                <a:latin typeface="Times New Roman" pitchFamily="18" charset="0"/>
              </a:rPr>
              <a:t>Department of Civil &amp; </a:t>
            </a:r>
            <a:r>
              <a:rPr lang="en-US" sz="2200" dirty="0" err="1">
                <a:latin typeface="Times New Roman" pitchFamily="18" charset="0"/>
              </a:rPr>
              <a:t>Env</a:t>
            </a:r>
            <a:r>
              <a:rPr lang="en-US" sz="2200" dirty="0">
                <a:latin typeface="Times New Roman" pitchFamily="18" charset="0"/>
              </a:rPr>
              <a:t>. Eng. Mississippi State Univ.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</a:endParaRPr>
          </a:p>
          <a:p>
            <a:pPr marL="0" lvl="1">
              <a:spcBef>
                <a:spcPct val="20000"/>
              </a:spcBef>
              <a:buClr>
                <a:schemeClr val="tx1"/>
              </a:buClr>
              <a:buSzPct val="65000"/>
              <a:defRPr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	Dennis D. </a:t>
            </a:r>
            <a:r>
              <a:rPr lang="en-US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Traux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, PhD</a:t>
            </a:r>
          </a:p>
        </p:txBody>
      </p:sp>
      <p:pic>
        <p:nvPicPr>
          <p:cNvPr id="61445" name="Picture 1" descr="C:\Users\sde47.ENGINEERING\Desktop\SERC%20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504" y="1636649"/>
            <a:ext cx="1524000" cy="14859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3" name="Picture 7" descr="C:\Users\sde47.ENGINEERING\Desktop\Daja\hea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5425" y="4038600"/>
            <a:ext cx="3151188" cy="60960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333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00200"/>
            <a:ext cx="7670800" cy="22860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r>
              <a:rPr lang="en-US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Questions ? </a:t>
            </a:r>
            <a:endParaRPr lang="en-US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8938" y="5156982"/>
            <a:ext cx="3957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Sandra D. Eksioglu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 seksiog@clemson.edu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Farmers Problem&amp;quot;&quot;/&gt;&lt;property id=&quot;20307&quot; value=&quot;262&quot;/&gt;&lt;/object&gt;&lt;object type=&quot;3&quot; unique_id=&quot;10004&quot;&gt;&lt;property id=&quot;20148&quot; value=&quot;5&quot;/&gt;&lt;property id=&quot;20300&quot; value=&quot;Slide 2 - &amp;quot;Farmers Problem&amp;quot;&quot;/&gt;&lt;property id=&quot;20307&quot; value=&quot;263&quot;/&gt;&lt;/object&gt;&lt;object type=&quot;3&quot; unique_id=&quot;10005&quot;&gt;&lt;property id=&quot;20148&quot; value=&quot;5&quot;/&gt;&lt;property id=&quot;20300&quot; value=&quot;Slide 3 - &amp;quot;Data&amp;quot;&quot;/&gt;&lt;property id=&quot;20307&quot; value=&quot;264&quot;/&gt;&lt;/object&gt;&lt;object type=&quot;3&quot; unique_id=&quot;10006&quot;&gt;&lt;property id=&quot;20148&quot; value=&quot;5&quot;/&gt;&lt;property id=&quot;20300&quot; value=&quot;Slide 4 - &amp;quot;Mathematical Model&amp;quot;&quot;/&gt;&lt;property id=&quot;20307&quot; value=&quot;265&quot;/&gt;&lt;/object&gt;&lt;object type=&quot;3&quot; unique_id=&quot;10007&quot;&gt;&lt;property id=&quot;20148&quot; value=&quot;5&quot;/&gt;&lt;property id=&quot;20300&quot; value=&quot;Slide 5 - &amp;quot;Mathematical Model&amp;quot;&quot;/&gt;&lt;property id=&quot;20307&quot; value=&quot;266&quot;/&gt;&lt;/object&gt;&lt;object type=&quot;3&quot; unique_id=&quot;10008&quot;&gt;&lt;property id=&quot;20148&quot; value=&quot;5&quot;/&gt;&lt;property id=&quot;20300&quot; value=&quot;Slide 6 - &amp;quot;Mathematical Model&amp;quot;&quot;/&gt;&lt;property id=&quot;20307&quot; value=&quot;267&quot;/&gt;&lt;/object&gt;&lt;object type=&quot;3&quot; unique_id=&quot;10009&quot;&gt;&lt;property id=&quot;20148&quot; value=&quot;5&quot;/&gt;&lt;property id=&quot;20300&quot; value=&quot;Slide 7 - &amp;quot;Mathematical Model&amp;quot;&quot;/&gt;&lt;property id=&quot;20307&quot; value=&quot;268&quot;/&gt;&lt;/object&gt;&lt;object type=&quot;3&quot; unique_id=&quot;10010&quot;&gt;&lt;property id=&quot;20148&quot; value=&quot;5&quot;/&gt;&lt;property id=&quot;20300&quot; value=&quot;Slide 8 - &amp;quot;Mathematical Model&amp;quot;&quot;/&gt;&lt;property id=&quot;20307&quot; value=&quot;269&quot;/&gt;&lt;/object&gt;&lt;object type=&quot;3&quot; unique_id=&quot;10011&quot;&gt;&lt;property id=&quot;20148&quot; value=&quot;5&quot;/&gt;&lt;property id=&quot;20300&quot; value=&quot;Slide 9 - &amp;quot;Mathematical Model&amp;quot;&quot;/&gt;&lt;property id=&quot;20307&quot; value=&quot;270&quot;/&gt;&lt;/object&gt;&lt;object type=&quot;3&quot; unique_id=&quot;10012&quot;&gt;&lt;property id=&quot;20148&quot; value=&quot;5&quot;/&gt;&lt;property id=&quot;20300&quot; value=&quot;Slide 10 - &amp;quot;Mathematical Model&amp;quot;&quot;/&gt;&lt;property id=&quot;20307&quot; value=&quot;271&quot;/&gt;&lt;/object&gt;&lt;object type=&quot;3&quot; unique_id=&quot;10013&quot;&gt;&lt;property id=&quot;20148&quot; value=&quot;5&quot;/&gt;&lt;property id=&quot;20300&quot; value=&quot;Slide 11 - &amp;quot;Mathematical Model&amp;quot;&quot;/&gt;&lt;property id=&quot;20307&quot; value=&quot;272&quot;/&gt;&lt;/object&gt;&lt;object type=&quot;3&quot; unique_id=&quot;10014&quot;&gt;&lt;property id=&quot;20148&quot; value=&quot;5&quot;/&gt;&lt;property id=&quot;20300&quot; value=&quot;Slide 12 - &amp;quot;Mathematical Model&amp;quot;&quot;/&gt;&lt;property id=&quot;20307&quot; value=&quot;273&quot;/&gt;&lt;/object&gt;&lt;object type=&quot;3&quot; unique_id=&quot;10015&quot;&gt;&lt;property id=&quot;20148&quot; value=&quot;5&quot;/&gt;&lt;property id=&quot;20300&quot; value=&quot;Slide 13 - &amp;quot;Mathematical Model&amp;quot;&quot;/&gt;&lt;property id=&quot;20307&quot; value=&quot;274&quot;/&gt;&lt;/object&gt;&lt;object type=&quot;3&quot; unique_id=&quot;10016&quot;&gt;&lt;property id=&quot;20148&quot; value=&quot;5&quot;/&gt;&lt;property id=&quot;20300&quot; value=&quot;Slide 14 - &amp;quot;Mathematical Model&amp;quot;&quot;/&gt;&lt;property id=&quot;20307&quot; value=&quot;275&quot;/&gt;&lt;/object&gt;&lt;object type=&quot;3&quot; unique_id=&quot;10017&quot;&gt;&lt;property id=&quot;20148&quot; value=&quot;5&quot;/&gt;&lt;property id=&quot;20300&quot; value=&quot;Slide 15 - &amp;quot;SMPS Format&amp;quot;&quot;/&gt;&lt;property id=&quot;20307&quot; value=&quot;292&quot;/&gt;&lt;/object&gt;&lt;object type=&quot;3&quot; unique_id=&quot;10018&quot;&gt;&lt;property id=&quot;20148&quot; value=&quot;5&quot;/&gt;&lt;property id=&quot;20300&quot; value=&quot;Slide 16 - &amp;quot;Core File&amp;quot;&quot;/&gt;&lt;property id=&quot;20307&quot; value=&quot;293&quot;/&gt;&lt;/object&gt;&lt;object type=&quot;3&quot; unique_id=&quot;10019&quot;&gt;&lt;property id=&quot;20148&quot; value=&quot;5&quot;/&gt;&lt;property id=&quot;20300&quot; value=&quot;Slide 17 - &amp;quot;Core File &amp;amp; Mathematical Model &amp;quot;&quot;/&gt;&lt;property id=&quot;20307&quot; value=&quot;295&quot;/&gt;&lt;/object&gt;&lt;object type=&quot;3&quot; unique_id=&quot;10020&quot;&gt;&lt;property id=&quot;20148&quot; value=&quot;5&quot;/&gt;&lt;property id=&quot;20300&quot; value=&quot;Slide 18 - &amp;quot;Core File &amp;amp; Mathematical Model &amp;quot;&quot;/&gt;&lt;property id=&quot;20307&quot; value=&quot;297&quot;/&gt;&lt;/object&gt;&lt;object type=&quot;3&quot; unique_id=&quot;10021&quot;&gt;&lt;property id=&quot;20148&quot; value=&quot;5&quot;/&gt;&lt;property id=&quot;20300&quot; value=&quot;Slide 19 - &amp;quot;Stoch File&amp;quot;&quot;/&gt;&lt;property id=&quot;20307&quot; value=&quot;298&quot;/&gt;&lt;/object&gt;&lt;object type=&quot;3&quot; unique_id=&quot;10022&quot;&gt;&lt;property id=&quot;20148&quot; value=&quot;5&quot;/&gt;&lt;property id=&quot;20300&quot; value=&quot;Slide 20 - &amp;quot;Stoch File &amp;amp; Mathematical Model&amp;quot;&quot;/&gt;&lt;property id=&quot;20307&quot; value=&quot;299&quot;/&gt;&lt;/object&gt;&lt;object type=&quot;3&quot; unique_id=&quot;10023&quot;&gt;&lt;property id=&quot;20148&quot; value=&quot;5&quot;/&gt;&lt;property id=&quot;20300&quot; value=&quot;Slide 21 - &amp;quot;Time File&amp;quot;&quot;/&gt;&lt;property id=&quot;20307&quot; value=&quot;300&quot;/&gt;&lt;/object&gt;&lt;object type=&quot;3&quot; unique_id=&quot;10024&quot;&gt;&lt;property id=&quot;20148&quot; value=&quot;5&quot;/&gt;&lt;property id=&quot;20300&quot; value=&quot;Slide 22 - &amp;quot;Core file and Time file&amp;quot;&quot;/&gt;&lt;property id=&quot;20307&quot; value=&quot;301&quot;/&gt;&lt;/object&gt;&lt;object type=&quot;3&quot; unique_id=&quot;10025&quot;&gt;&lt;property id=&quot;20148&quot; value=&quot;5&quot;/&gt;&lt;property id=&quot;20300&quot; value=&quot;Slide 23 - &amp;quot;Reading Output: Farmer Problem&amp;quot;&quot;/&gt;&lt;property id=&quot;20307&quot; value=&quot;302&quot;/&gt;&lt;/object&gt;&lt;object type=&quot;3&quot; unique_id=&quot;10026&quot;&gt;&lt;property id=&quot;20148&quot; value=&quot;5&quot;/&gt;&lt;property id=&quot;20300&quot; value=&quot;Slide 24 - &amp;quot;Reading Output: Farmer Problem&amp;quot;&quot;/&gt;&lt;property id=&quot;20307&quot; value=&quot;303&quot;/&gt;&lt;/object&gt;&lt;object type=&quot;3&quot; unique_id=&quot;10027&quot;&gt;&lt;property id=&quot;20148&quot; value=&quot;5&quot;/&gt;&lt;property id=&quot;20300&quot; value=&quot;Slide 25 - &amp;quot;Reading Output: Farmer Problem&amp;quot;&quot;/&gt;&lt;property id=&quot;20307&quot; value=&quot;304&quot;/&gt;&lt;/object&gt;&lt;object type=&quot;3&quot; unique_id=&quot;10028&quot;&gt;&lt;property id=&quot;20148&quot; value=&quot;5&quot;/&gt;&lt;property id=&quot;20300&quot; value=&quot;Slide 26 - &amp;quot;Reading Output: Farmer Problem&amp;quot;&quot;/&gt;&lt;property id=&quot;20307&quot; value=&quot;306&quot;/&gt;&lt;/object&gt;&lt;object type=&quot;3&quot; unique_id=&quot;10029&quot;&gt;&lt;property id=&quot;20148&quot; value=&quot;5&quot;/&gt;&lt;property id=&quot;20300&quot; value=&quot;Slide 27 - &amp;quot;Reading Output: Farmer Problem&amp;quot;&quot;/&gt;&lt;property id=&quot;20307&quot; value=&quot;307&quot;/&gt;&lt;/object&gt;&lt;object type=&quot;3&quot; unique_id=&quot;10030&quot;&gt;&lt;property id=&quot;20148&quot; value=&quot;5&quot;/&gt;&lt;property id=&quot;20300&quot; value=&quot;Slide 28&quot;/&gt;&lt;property id=&quot;20307&quot; value=&quot;308&quot;/&gt;&lt;/object&gt;&lt;object type=&quot;3&quot; unique_id=&quot;10031&quot;&gt;&lt;property id=&quot;20148&quot; value=&quot;5&quot;/&gt;&lt;property id=&quot;20300&quot; value=&quot;Slide 29 - &amp;quot;Reading Output: final_master.lp Files&amp;quot;&quot;/&gt;&lt;property id=&quot;20307&quot; value=&quot;309&quot;/&gt;&lt;/object&gt;&lt;object type=&quot;3&quot; unique_id=&quot;10032&quot;&gt;&lt;property id=&quot;20148&quot; value=&quot;5&quot;/&gt;&lt;property id=&quot;20300&quot; value=&quot;Slide 30 - &amp;quot;Reading Output: farmer.time.out Files&amp;quot;&quot;/&gt;&lt;property id=&quot;20307&quot; value=&quot;310&quot;/&gt;&lt;/object&gt;&lt;/object&gt;&lt;object type=&quot;8&quot; unique_id=&quot;10064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Template V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13045</TotalTime>
  <Words>1976</Words>
  <Application>Microsoft Office PowerPoint</Application>
  <PresentationFormat>On-screen Show (4:3)</PresentationFormat>
  <Paragraphs>528</Paragraphs>
  <Slides>37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Template V1</vt:lpstr>
      <vt:lpstr>Microsoft Equation 3.0</vt:lpstr>
      <vt:lpstr>Bioenergy Supply Chain Optimization: Models and Applications</vt:lpstr>
      <vt:lpstr>PowerPoint Presentation</vt:lpstr>
      <vt:lpstr>Introduction and Motivation</vt:lpstr>
      <vt:lpstr>Introduction and Motivation</vt:lpstr>
      <vt:lpstr>Supply Chains Decisions</vt:lpstr>
      <vt:lpstr>Supply Chain Literature</vt:lpstr>
      <vt:lpstr>PowerPoint Presentation</vt:lpstr>
      <vt:lpstr>BIODIESEL Supply Chain Structure</vt:lpstr>
      <vt:lpstr>BIODIESEL Supply Chain</vt:lpstr>
      <vt:lpstr>Solution Approach</vt:lpstr>
      <vt:lpstr>Transportation Cost Analysis</vt:lpstr>
      <vt:lpstr>Transportation Cost Analysis</vt:lpstr>
      <vt:lpstr>Transportation Cost Analysis</vt:lpstr>
      <vt:lpstr>Sludge Transportation Costs in MS</vt:lpstr>
      <vt:lpstr>Summary: Sludge Transportation Costs </vt:lpstr>
      <vt:lpstr>Distribution of Sludge supplier, Biodiesel Plants and Population in MS</vt:lpstr>
      <vt:lpstr>Trends Analysis</vt:lpstr>
      <vt:lpstr>PowerPoint Presentation</vt:lpstr>
      <vt:lpstr>Supply Chain Optimization Model</vt:lpstr>
      <vt:lpstr>Model Formulation: Constraints</vt:lpstr>
      <vt:lpstr>Model Formulation: Constraints</vt:lpstr>
      <vt:lpstr>Solving the Two-Stage SP Model</vt:lpstr>
      <vt:lpstr>Scenario Definitions &amp; Probabilities: Supply Uncertainty</vt:lpstr>
      <vt:lpstr>Supply Chain Decisions: Min Costs</vt:lpstr>
      <vt:lpstr>Bioenergy and Environment</vt:lpstr>
      <vt:lpstr>Adding an Environmental Objective</vt:lpstr>
      <vt:lpstr>Solution Approaches</vt:lpstr>
      <vt:lpstr>Modeling Environmental Policies</vt:lpstr>
      <vt:lpstr>Modeling Carbon Cap  </vt:lpstr>
      <vt:lpstr>Modeling Carbon Tax</vt:lpstr>
      <vt:lpstr>Pipeline Emissions Calculations</vt:lpstr>
      <vt:lpstr>Truck Emissions Calculations</vt:lpstr>
      <vt:lpstr>Carbon Cap and Tax Mechanism  </vt:lpstr>
      <vt:lpstr>Supply Chain Decisions: Min CO2 Emissions</vt:lpstr>
      <vt:lpstr>Summary &amp; Conclusions</vt:lpstr>
      <vt:lpstr>Research Team</vt:lpstr>
      <vt:lpstr>Thank you!  Questions ? </vt:lpstr>
    </vt:vector>
  </TitlesOfParts>
  <Company>Clemson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Sreenath Chalil Madathil</dc:creator>
  <cp:lastModifiedBy>Windows User</cp:lastModifiedBy>
  <cp:revision>728</cp:revision>
  <dcterms:created xsi:type="dcterms:W3CDTF">2015-06-14T20:20:56Z</dcterms:created>
  <dcterms:modified xsi:type="dcterms:W3CDTF">2016-06-13T16:49:36Z</dcterms:modified>
</cp:coreProperties>
</file>