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84" r:id="rId1"/>
  </p:sldMasterIdLst>
  <p:notesMasterIdLst>
    <p:notesMasterId r:id="rId35"/>
  </p:notesMasterIdLst>
  <p:handoutMasterIdLst>
    <p:handoutMasterId r:id="rId36"/>
  </p:handoutMasterIdLst>
  <p:sldIdLst>
    <p:sldId id="291" r:id="rId2"/>
    <p:sldId id="350" r:id="rId3"/>
    <p:sldId id="282" r:id="rId4"/>
    <p:sldId id="259" r:id="rId5"/>
    <p:sldId id="292" r:id="rId6"/>
    <p:sldId id="264" r:id="rId7"/>
    <p:sldId id="319" r:id="rId8"/>
    <p:sldId id="320" r:id="rId9"/>
    <p:sldId id="321" r:id="rId10"/>
    <p:sldId id="322" r:id="rId11"/>
    <p:sldId id="265" r:id="rId12"/>
    <p:sldId id="276" r:id="rId13"/>
    <p:sldId id="284" r:id="rId14"/>
    <p:sldId id="293" r:id="rId15"/>
    <p:sldId id="285" r:id="rId16"/>
    <p:sldId id="304" r:id="rId17"/>
    <p:sldId id="305" r:id="rId18"/>
    <p:sldId id="303" r:id="rId19"/>
    <p:sldId id="266" r:id="rId20"/>
    <p:sldId id="274" r:id="rId21"/>
    <p:sldId id="273" r:id="rId22"/>
    <p:sldId id="310" r:id="rId23"/>
    <p:sldId id="286" r:id="rId24"/>
    <p:sldId id="267" r:id="rId25"/>
    <p:sldId id="271" r:id="rId26"/>
    <p:sldId id="296" r:id="rId27"/>
    <p:sldId id="288" r:id="rId28"/>
    <p:sldId id="272" r:id="rId29"/>
    <p:sldId id="275" r:id="rId30"/>
    <p:sldId id="306" r:id="rId31"/>
    <p:sldId id="315" r:id="rId32"/>
    <p:sldId id="351" r:id="rId33"/>
    <p:sldId id="352" r:id="rId34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1D6"/>
    <a:srgbClr val="A0C15C"/>
    <a:srgbClr val="BDD779"/>
    <a:srgbClr val="2A7388"/>
    <a:srgbClr val="F36F20"/>
    <a:srgbClr val="125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308" autoAdjust="0"/>
  </p:normalViewPr>
  <p:slideViewPr>
    <p:cSldViewPr snapToGrid="0" snapToObjects="1">
      <p:cViewPr varScale="1">
        <p:scale>
          <a:sx n="72" d="100"/>
          <a:sy n="72" d="100"/>
        </p:scale>
        <p:origin x="-167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eksiog\AppData\Local\Microsoft\Windows\Temporary%20Internet%20Files\Content.Outlook\34OJ7Q5Q\Fig_Const%2010%20ap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+mj-lt"/>
              </a:defRPr>
            </a:pPr>
            <a:r>
              <a:rPr lang="en-US" sz="1200" dirty="0">
                <a:latin typeface="+mj-lt"/>
              </a:rPr>
              <a:t>Renewable </a:t>
            </a:r>
            <a:r>
              <a:rPr lang="en-US" sz="1200" dirty="0" smtClean="0">
                <a:latin typeface="+mj-lt"/>
              </a:rPr>
              <a:t>electricity </a:t>
            </a:r>
            <a:r>
              <a:rPr lang="en-US" sz="1200" dirty="0">
                <a:latin typeface="+mj-lt"/>
              </a:rPr>
              <a:t>generation by biomass </a:t>
            </a:r>
            <a:endParaRPr lang="en-US" sz="1200" dirty="0" smtClean="0">
              <a:latin typeface="+mj-lt"/>
            </a:endParaRPr>
          </a:p>
          <a:p>
            <a:pPr>
              <a:defRPr sz="1200">
                <a:latin typeface="+mj-lt"/>
              </a:defRPr>
            </a:pPr>
            <a:r>
              <a:rPr lang="en-US" sz="1200" dirty="0" smtClean="0">
                <a:latin typeface="+mj-lt"/>
              </a:rPr>
              <a:t>(</a:t>
            </a:r>
            <a:r>
              <a:rPr lang="en-US" sz="1200" dirty="0">
                <a:latin typeface="+mj-lt"/>
              </a:rPr>
              <a:t>Billion </a:t>
            </a:r>
            <a:r>
              <a:rPr lang="en-US" sz="1200" dirty="0" smtClean="0">
                <a:latin typeface="+mj-lt"/>
              </a:rPr>
              <a:t>kilowatt-hours),</a:t>
            </a:r>
            <a:r>
              <a:rPr lang="en-US" sz="1200" baseline="0" dirty="0" smtClean="0">
                <a:latin typeface="+mj-lt"/>
              </a:rPr>
              <a:t> EIA, 2012</a:t>
            </a:r>
            <a:endParaRPr lang="en-US" sz="1200" dirty="0">
              <a:latin typeface="+mj-lt"/>
            </a:endParaRPr>
          </a:p>
        </c:rich>
      </c:tx>
      <c:layout>
        <c:manualLayout>
          <c:xMode val="edge"/>
          <c:yMode val="edge"/>
          <c:x val="0.15700694983549593"/>
          <c:y val="1.333311451854364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474067502125614"/>
          <c:y val="0.24952225437583994"/>
          <c:w val="0.71954559909082261"/>
          <c:h val="0.4760598385511543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Renewable electircity generated by biomass (Billion kilowatthours)</c:v>
                </c:pt>
              </c:strCache>
            </c:strRef>
          </c:tx>
          <c:xVal>
            <c:numRef>
              <c:f>Sheet2!$A$2:$A$34</c:f>
              <c:numCache>
                <c:formatCode>General</c:formatCode>
                <c:ptCount val="3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  <c:pt idx="18">
                  <c:v>2026</c:v>
                </c:pt>
                <c:pt idx="19">
                  <c:v>2027</c:v>
                </c:pt>
                <c:pt idx="20">
                  <c:v>2028</c:v>
                </c:pt>
                <c:pt idx="21">
                  <c:v>2029</c:v>
                </c:pt>
                <c:pt idx="22">
                  <c:v>2030</c:v>
                </c:pt>
                <c:pt idx="23">
                  <c:v>2031</c:v>
                </c:pt>
                <c:pt idx="24">
                  <c:v>2032</c:v>
                </c:pt>
                <c:pt idx="25">
                  <c:v>2033</c:v>
                </c:pt>
                <c:pt idx="26">
                  <c:v>2034</c:v>
                </c:pt>
                <c:pt idx="27">
                  <c:v>2035</c:v>
                </c:pt>
                <c:pt idx="28">
                  <c:v>2036</c:v>
                </c:pt>
                <c:pt idx="29">
                  <c:v>2037</c:v>
                </c:pt>
                <c:pt idx="30">
                  <c:v>2038</c:v>
                </c:pt>
                <c:pt idx="31">
                  <c:v>2039</c:v>
                </c:pt>
                <c:pt idx="32">
                  <c:v>2040</c:v>
                </c:pt>
              </c:numCache>
            </c:numRef>
          </c:xVal>
          <c:yVal>
            <c:numRef>
              <c:f>Sheet2!$B$2:$B$34</c:f>
              <c:numCache>
                <c:formatCode>_(* #,##0.00_);_(* \(#,##0.00\);_(* "-"??_);_(@_)</c:formatCode>
                <c:ptCount val="33"/>
                <c:pt idx="0">
                  <c:v>37.300400000000003</c:v>
                </c:pt>
                <c:pt idx="1">
                  <c:v>36.050643999999998</c:v>
                </c:pt>
                <c:pt idx="2">
                  <c:v>37.172096000000003</c:v>
                </c:pt>
                <c:pt idx="3">
                  <c:v>37.258471999999998</c:v>
                </c:pt>
                <c:pt idx="4">
                  <c:v>37.063842999999999</c:v>
                </c:pt>
                <c:pt idx="5">
                  <c:v>39.541801</c:v>
                </c:pt>
                <c:pt idx="6">
                  <c:v>42.332431999999997</c:v>
                </c:pt>
                <c:pt idx="7">
                  <c:v>46.149318999999998</c:v>
                </c:pt>
                <c:pt idx="8">
                  <c:v>55.108767999999998</c:v>
                </c:pt>
                <c:pt idx="9">
                  <c:v>63.170161999999998</c:v>
                </c:pt>
                <c:pt idx="10">
                  <c:v>69.917755</c:v>
                </c:pt>
                <c:pt idx="11">
                  <c:v>79.709845999999999</c:v>
                </c:pt>
                <c:pt idx="12">
                  <c:v>91.400101000000006</c:v>
                </c:pt>
                <c:pt idx="13">
                  <c:v>102.284897</c:v>
                </c:pt>
                <c:pt idx="14">
                  <c:v>102.43454</c:v>
                </c:pt>
                <c:pt idx="15">
                  <c:v>105.20922899999999</c:v>
                </c:pt>
                <c:pt idx="16">
                  <c:v>106.425629</c:v>
                </c:pt>
                <c:pt idx="17">
                  <c:v>110.335739</c:v>
                </c:pt>
                <c:pt idx="18">
                  <c:v>110.22576100000001</c:v>
                </c:pt>
                <c:pt idx="19">
                  <c:v>108.849228</c:v>
                </c:pt>
                <c:pt idx="20">
                  <c:v>110.72049</c:v>
                </c:pt>
                <c:pt idx="21">
                  <c:v>110.345963</c:v>
                </c:pt>
                <c:pt idx="22">
                  <c:v>111.02707700000001</c:v>
                </c:pt>
                <c:pt idx="23">
                  <c:v>111.30310799999999</c:v>
                </c:pt>
                <c:pt idx="24">
                  <c:v>112.648819</c:v>
                </c:pt>
                <c:pt idx="25">
                  <c:v>114.026695</c:v>
                </c:pt>
                <c:pt idx="26">
                  <c:v>115.363113</c:v>
                </c:pt>
                <c:pt idx="27">
                  <c:v>116.729736</c:v>
                </c:pt>
                <c:pt idx="28">
                  <c:v>120.002419</c:v>
                </c:pt>
                <c:pt idx="29">
                  <c:v>124.90315200000001</c:v>
                </c:pt>
                <c:pt idx="30">
                  <c:v>126.778198</c:v>
                </c:pt>
                <c:pt idx="31">
                  <c:v>129.60202000000001</c:v>
                </c:pt>
                <c:pt idx="32">
                  <c:v>131.88647499999999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199360"/>
        <c:axId val="131201280"/>
      </c:scatterChart>
      <c:valAx>
        <c:axId val="131199360"/>
        <c:scaling>
          <c:orientation val="minMax"/>
          <c:max val="2040"/>
          <c:min val="2008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Year  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31201280"/>
        <c:crosses val="autoZero"/>
        <c:crossBetween val="midCat"/>
        <c:majorUnit val="4"/>
      </c:valAx>
      <c:valAx>
        <c:axId val="131201280"/>
        <c:scaling>
          <c:orientation val="minMax"/>
          <c:max val="140"/>
          <c:min val="2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Generated Elect</a:t>
                </a:r>
                <a:r>
                  <a:rPr lang="en-US" dirty="0" smtClean="0"/>
                  <a:t>.</a:t>
                </a:r>
              </a:p>
              <a:p>
                <a:pPr>
                  <a:defRPr/>
                </a:pPr>
                <a:r>
                  <a:rPr lang="en-US" dirty="0" smtClean="0"/>
                  <a:t>(</a:t>
                </a:r>
                <a:r>
                  <a:rPr lang="en-US" dirty="0"/>
                  <a:t>Bill. Kwh)</a:t>
                </a:r>
              </a:p>
            </c:rich>
          </c:tx>
          <c:layout/>
          <c:overlay val="0"/>
        </c:title>
        <c:numFmt formatCode="_(* #,##0.00_);_(* \(#,##0.00\);_(* &quot;-&quot;??_);_(@_)" sourceLinked="1"/>
        <c:majorTickMark val="none"/>
        <c:minorTickMark val="none"/>
        <c:tickLblPos val="nextTo"/>
        <c:crossAx val="131199360"/>
        <c:crosses val="autoZero"/>
        <c:crossBetween val="midCat"/>
        <c:majorUnit val="20"/>
      </c:valAx>
      <c:spPr>
        <a:solidFill>
          <a:sysClr val="window" lastClr="FFFFFF">
            <a:lumMod val="95000"/>
          </a:sysClr>
        </a:solidFill>
      </c:spPr>
    </c:plotArea>
    <c:legend>
      <c:legendPos val="b"/>
      <c:layout>
        <c:manualLayout>
          <c:xMode val="edge"/>
          <c:yMode val="edge"/>
          <c:x val="7.8140919004842699E-2"/>
          <c:y val="0.90178634923934509"/>
          <c:w val="0.89999987753537491"/>
          <c:h val="9.8213650760654914E-2"/>
        </c:manualLayout>
      </c:layout>
      <c:overlay val="0"/>
    </c:legend>
    <c:plotVisOnly val="1"/>
    <c:dispBlanksAs val="gap"/>
    <c:showDLblsOverMax val="0"/>
  </c:chart>
  <c:spPr>
    <a:ln>
      <a:solidFill>
        <a:srgbClr val="BBE0E3">
          <a:lumMod val="50000"/>
        </a:srgbClr>
      </a:solidFill>
    </a:ln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19310086239218E-2"/>
          <c:y val="5.1400554097404488E-2"/>
          <c:w val="0.84613735783027122"/>
          <c:h val="0.79095290172061827"/>
        </c:manualLayout>
      </c:layout>
      <c:scatterChart>
        <c:scatterStyle val="smoothMarker"/>
        <c:varyColors val="0"/>
        <c:ser>
          <c:idx val="0"/>
          <c:order val="0"/>
          <c:tx>
            <c:v>Bj</c:v>
          </c:tx>
          <c:spPr>
            <a:ln w="12700">
              <a:prstDash val="sysDash"/>
            </a:ln>
          </c:spPr>
          <c:marker>
            <c:symbol val="none"/>
          </c:marker>
          <c:xVal>
            <c:numRef>
              <c:f>'[Fig_Const 10 app.xlsx]Sheet1'!$G$8:$G$58</c:f>
              <c:numCache>
                <c:formatCode>General</c:formatCode>
                <c:ptCount val="5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</c:numCache>
            </c:numRef>
          </c:xVal>
          <c:yVal>
            <c:numRef>
              <c:f>'[Fig_Const 10 app.xlsx]Sheet1'!$H$8:$H$58</c:f>
              <c:numCache>
                <c:formatCode>General</c:formatCode>
                <c:ptCount val="5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</c:numCache>
            </c:numRef>
          </c:yVal>
          <c:smooth val="1"/>
        </c:ser>
        <c:ser>
          <c:idx val="1"/>
          <c:order val="1"/>
          <c:tx>
            <c:v>gj</c:v>
          </c:tx>
          <c:spPr>
            <a:ln w="12700"/>
          </c:spPr>
          <c:marker>
            <c:symbol val="none"/>
          </c:marker>
          <c:xVal>
            <c:numRef>
              <c:f>'[Fig_Const 10 app.xlsx]Sheet1'!$G$8:$G$58</c:f>
              <c:numCache>
                <c:formatCode>General</c:formatCode>
                <c:ptCount val="5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</c:numCache>
            </c:numRef>
          </c:xVal>
          <c:yVal>
            <c:numRef>
              <c:f>'[Fig_Const 10 app.xlsx]Sheet1'!$I$8:$I$58</c:f>
              <c:numCache>
                <c:formatCode>General</c:formatCode>
                <c:ptCount val="51"/>
                <c:pt idx="0">
                  <c:v>0</c:v>
                </c:pt>
                <c:pt idx="1">
                  <c:v>1.0084863264700216E-2</c:v>
                </c:pt>
                <c:pt idx="2">
                  <c:v>2.0220745636057049E-2</c:v>
                </c:pt>
                <c:pt idx="3">
                  <c:v>3.0408063977128811E-2</c:v>
                </c:pt>
                <c:pt idx="4">
                  <c:v>4.0647239388363871E-2</c:v>
                </c:pt>
                <c:pt idx="5">
                  <c:v>5.0938697261848798E-2</c:v>
                </c:pt>
                <c:pt idx="6">
                  <c:v>6.1282867336387686E-2</c:v>
                </c:pt>
                <c:pt idx="7">
                  <c:v>7.1680183753427759E-2</c:v>
                </c:pt>
                <c:pt idx="8">
                  <c:v>8.2131085113846286E-2</c:v>
                </c:pt>
                <c:pt idx="9">
                  <c:v>9.2636014535614347E-2</c:v>
                </c:pt>
                <c:pt idx="10">
                  <c:v>0.10319541971235373</c:v>
                </c:pt>
                <c:pt idx="11">
                  <c:v>0.1138097529728021</c:v>
                </c:pt>
                <c:pt idx="12">
                  <c:v>0.12447947134120436</c:v>
                </c:pt>
                <c:pt idx="13">
                  <c:v>0.13520503659864569</c:v>
                </c:pt>
                <c:pt idx="14">
                  <c:v>0.1459869153453443</c:v>
                </c:pt>
                <c:pt idx="15">
                  <c:v>0.15682557906392147</c:v>
                </c:pt>
                <c:pt idx="16">
                  <c:v>0.16772150418366627</c:v>
                </c:pt>
                <c:pt idx="17">
                  <c:v>0.17867517214581352</c:v>
                </c:pt>
                <c:pt idx="18">
                  <c:v>0.189687069469854</c:v>
                </c:pt>
                <c:pt idx="19">
                  <c:v>0.20075768782089581</c:v>
                </c:pt>
                <c:pt idx="20">
                  <c:v>0.21188752407809572</c:v>
                </c:pt>
                <c:pt idx="21">
                  <c:v>0.22307708040418164</c:v>
                </c:pt>
                <c:pt idx="22">
                  <c:v>0.2343268643160856</c:v>
                </c:pt>
                <c:pt idx="23">
                  <c:v>0.24563738875670829</c:v>
                </c:pt>
                <c:pt idx="24">
                  <c:v>0.25700917216783636</c:v>
                </c:pt>
                <c:pt idx="25">
                  <c:v>0.26844273856423445</c:v>
                </c:pt>
                <c:pt idx="26">
                  <c:v>0.27993861760893329</c:v>
                </c:pt>
                <c:pt idx="27">
                  <c:v>0.2914973446897377</c:v>
                </c:pt>
                <c:pt idx="28">
                  <c:v>0.30311946099697562</c:v>
                </c:pt>
                <c:pt idx="29">
                  <c:v>0.31480551360251507</c:v>
                </c:pt>
                <c:pt idx="30">
                  <c:v>0.32655605554006889</c:v>
                </c:pt>
                <c:pt idx="31">
                  <c:v>0.33837164588681551</c:v>
                </c:pt>
                <c:pt idx="32">
                  <c:v>0.35025284984635918</c:v>
                </c:pt>
                <c:pt idx="33">
                  <c:v>0.36220023883305547</c:v>
                </c:pt>
                <c:pt idx="34">
                  <c:v>0.37421439055772959</c:v>
                </c:pt>
                <c:pt idx="35">
                  <c:v>0.38629588911481177</c:v>
                </c:pt>
                <c:pt idx="36">
                  <c:v>0.39844532507092051</c:v>
                </c:pt>
                <c:pt idx="37">
                  <c:v>0.41066329555491926</c:v>
                </c:pt>
                <c:pt idx="38">
                  <c:v>0.42295040434947589</c:v>
                </c:pt>
                <c:pt idx="39">
                  <c:v>0.43530726198415537</c:v>
                </c:pt>
                <c:pt idx="40">
                  <c:v>0.44773448583007425</c:v>
                </c:pt>
                <c:pt idx="41">
                  <c:v>0.46023270019614743</c:v>
                </c:pt>
                <c:pt idx="42">
                  <c:v>0.47280253642696163</c:v>
                </c:pt>
                <c:pt idx="43">
                  <c:v>0.48544463300230201</c:v>
                </c:pt>
                <c:pt idx="44">
                  <c:v>0.49815963563837118</c:v>
                </c:pt>
                <c:pt idx="45">
                  <c:v>0.51094819739072905</c:v>
                </c:pt>
                <c:pt idx="46">
                  <c:v>0.52381097875899096</c:v>
                </c:pt>
                <c:pt idx="47">
                  <c:v>0.53674864779331699</c:v>
                </c:pt>
                <c:pt idx="48">
                  <c:v>0.54976188020273031</c:v>
                </c:pt>
                <c:pt idx="49">
                  <c:v>0.56285135946529996</c:v>
                </c:pt>
                <c:pt idx="50">
                  <c:v>0.5760177769402256</c:v>
                </c:pt>
              </c:numCache>
            </c:numRef>
          </c:yVal>
          <c:smooth val="1"/>
        </c:ser>
        <c:ser>
          <c:idx val="2"/>
          <c:order val="2"/>
          <c:tx>
            <c:v>Bj + aj</c:v>
          </c:tx>
          <c:spPr>
            <a:ln w="12700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'[Fig_Const 10 app.xlsx]Sheet1'!$G$8:$G$58</c:f>
              <c:numCache>
                <c:formatCode>General</c:formatCode>
                <c:ptCount val="51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</c:numCache>
            </c:numRef>
          </c:xVal>
          <c:yVal>
            <c:numRef>
              <c:f>'[Fig_Const 10 app.xlsx]Sheet1'!$J$8:$J$58</c:f>
              <c:numCache>
                <c:formatCode>General</c:formatCode>
                <c:ptCount val="51"/>
                <c:pt idx="0">
                  <c:v>7.6017776940225601E-2</c:v>
                </c:pt>
                <c:pt idx="1">
                  <c:v>8.6017776940225596E-2</c:v>
                </c:pt>
                <c:pt idx="2">
                  <c:v>9.6017776940225605E-2</c:v>
                </c:pt>
                <c:pt idx="3">
                  <c:v>0.1060177769402256</c:v>
                </c:pt>
                <c:pt idx="4">
                  <c:v>0.11601777694022561</c:v>
                </c:pt>
                <c:pt idx="5">
                  <c:v>0.12601777694022559</c:v>
                </c:pt>
                <c:pt idx="6">
                  <c:v>0.1360177769402256</c:v>
                </c:pt>
                <c:pt idx="7">
                  <c:v>0.14601777694022561</c:v>
                </c:pt>
                <c:pt idx="8">
                  <c:v>0.15601777694022562</c:v>
                </c:pt>
                <c:pt idx="9">
                  <c:v>0.1660177769402256</c:v>
                </c:pt>
                <c:pt idx="10">
                  <c:v>0.17601777694022561</c:v>
                </c:pt>
                <c:pt idx="11">
                  <c:v>0.18601777694022559</c:v>
                </c:pt>
                <c:pt idx="12">
                  <c:v>0.1960177769402256</c:v>
                </c:pt>
                <c:pt idx="13">
                  <c:v>0.20601777694022561</c:v>
                </c:pt>
                <c:pt idx="14">
                  <c:v>0.21601777694022561</c:v>
                </c:pt>
                <c:pt idx="15">
                  <c:v>0.2260177769402256</c:v>
                </c:pt>
                <c:pt idx="16">
                  <c:v>0.2360177769402256</c:v>
                </c:pt>
                <c:pt idx="17">
                  <c:v>0.24601777694022561</c:v>
                </c:pt>
                <c:pt idx="18">
                  <c:v>0.25601777694022559</c:v>
                </c:pt>
                <c:pt idx="19">
                  <c:v>0.2660177769402256</c:v>
                </c:pt>
                <c:pt idx="20">
                  <c:v>0.27601777694022561</c:v>
                </c:pt>
                <c:pt idx="21">
                  <c:v>0.28601777694022557</c:v>
                </c:pt>
                <c:pt idx="22">
                  <c:v>0.29601777694022557</c:v>
                </c:pt>
                <c:pt idx="23">
                  <c:v>0.30601777694022558</c:v>
                </c:pt>
                <c:pt idx="24">
                  <c:v>0.31601777694022559</c:v>
                </c:pt>
                <c:pt idx="25">
                  <c:v>0.3260177769402256</c:v>
                </c:pt>
                <c:pt idx="26">
                  <c:v>0.33601777694022561</c:v>
                </c:pt>
                <c:pt idx="27">
                  <c:v>0.34601777694022562</c:v>
                </c:pt>
                <c:pt idx="28">
                  <c:v>0.35601777694022563</c:v>
                </c:pt>
                <c:pt idx="29">
                  <c:v>0.36601777694022558</c:v>
                </c:pt>
                <c:pt idx="30">
                  <c:v>0.37601777694022559</c:v>
                </c:pt>
                <c:pt idx="31">
                  <c:v>0.3860177769402256</c:v>
                </c:pt>
                <c:pt idx="32">
                  <c:v>0.39601777694022561</c:v>
                </c:pt>
                <c:pt idx="33">
                  <c:v>0.40601777694022562</c:v>
                </c:pt>
                <c:pt idx="34">
                  <c:v>0.41601777694022563</c:v>
                </c:pt>
                <c:pt idx="35">
                  <c:v>0.42601777694022558</c:v>
                </c:pt>
                <c:pt idx="36">
                  <c:v>0.43601777694022559</c:v>
                </c:pt>
                <c:pt idx="37">
                  <c:v>0.4460177769402256</c:v>
                </c:pt>
                <c:pt idx="38">
                  <c:v>0.45601777694022561</c:v>
                </c:pt>
                <c:pt idx="39">
                  <c:v>0.46601777694022561</c:v>
                </c:pt>
                <c:pt idx="40">
                  <c:v>0.47601777694022562</c:v>
                </c:pt>
                <c:pt idx="41">
                  <c:v>0.48601777694022558</c:v>
                </c:pt>
                <c:pt idx="42">
                  <c:v>0.49601777694022559</c:v>
                </c:pt>
                <c:pt idx="43">
                  <c:v>0.50601777694022565</c:v>
                </c:pt>
                <c:pt idx="44">
                  <c:v>0.51601777694022566</c:v>
                </c:pt>
                <c:pt idx="45">
                  <c:v>0.52601777694022567</c:v>
                </c:pt>
                <c:pt idx="46">
                  <c:v>0.53601777694022568</c:v>
                </c:pt>
                <c:pt idx="47">
                  <c:v>0.54601777694022557</c:v>
                </c:pt>
                <c:pt idx="48">
                  <c:v>0.55601777694022558</c:v>
                </c:pt>
                <c:pt idx="49">
                  <c:v>0.56601777694022559</c:v>
                </c:pt>
                <c:pt idx="50">
                  <c:v>0.5760177769402256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799808"/>
        <c:axId val="119802112"/>
      </c:scatterChart>
      <c:valAx>
        <c:axId val="119799808"/>
        <c:scaling>
          <c:orientation val="minMax"/>
          <c:max val="0.5"/>
        </c:scaling>
        <c:delete val="0"/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n-US" sz="1400" b="0">
                    <a:latin typeface="+mj-lt"/>
                  </a:rPr>
                  <a:t>Bj</a:t>
                </a:r>
              </a:p>
            </c:rich>
          </c:tx>
          <c:layout>
            <c:manualLayout>
              <c:xMode val="edge"/>
              <c:yMode val="edge"/>
              <c:x val="0.48799275090613675"/>
              <c:y val="0.924976669582968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9802112"/>
        <c:crosses val="autoZero"/>
        <c:crossBetween val="midCat"/>
      </c:valAx>
      <c:valAx>
        <c:axId val="119802112"/>
        <c:scaling>
          <c:orientation val="minMax"/>
          <c:max val="0.6000000000000000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7998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153324584426953"/>
          <c:y val="0.46257910469524643"/>
          <c:w val="0.30166697912760909"/>
          <c:h val="0.31133675998833477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C3C5-7110-4342-940C-B44F2CE56495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9F8EC-4B09-43E5-98E8-3BE26C7CC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39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E9E572-EEFB-46EE-B5D9-58442B84990A}" type="datetimeFigureOut">
              <a:rPr lang="en-US" smtClean="0"/>
              <a:t>8/25/2015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9D45A2-3C21-4341-8DD1-B839F8FA4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7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 (in MW) be the initial (before co-firing) annual heat input rate of a coal plant </a:t>
                </a:r>
                <a:r>
                  <a:rPr lang="en-US" i="1" dirty="0"/>
                  <a:t>j</a:t>
                </a:r>
                <a:r>
                  <a:rPr lang="en-US" dirty="0"/>
                  <a:t>. The heat input is a function of plant's nameplate capacity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in MW), capacity factor </a:t>
                </a:r>
                <a:r>
                  <a:rPr lang="en-US" i="1" dirty="0" err="1"/>
                  <a:t>f</a:t>
                </a:r>
                <a:r>
                  <a:rPr lang="en-US" i="1" baseline="-25000" dirty="0" err="1"/>
                  <a:t>j</a:t>
                </a:r>
                <a:r>
                  <a:rPr lang="en-US" dirty="0"/>
                  <a:t> (or utilization rate), and initial plant efficiency rate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). The annual heat input is equal: </a:t>
                </a:r>
              </a:p>
              <a:p>
                <a:endParaRPr lang="en-US" dirty="0"/>
              </a:p>
              <a:p>
                <a:r>
                  <a:rPr lang="en-US" dirty="0"/>
                  <a:t>A coal plant would typically use coal in order to generate electricity. The mass of coal used for this purpose is a function of the lower heating value of coal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𝐿𝐻𝑉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</m:oMath>
                </a14:m>
                <a:r>
                  <a:rPr lang="en-US" dirty="0"/>
                  <a:t> in BTU/ton) and the total number of operating hours (</a:t>
                </a:r>
                <a:r>
                  <a:rPr lang="en-US" i="1" dirty="0" err="1"/>
                  <a:t>OH</a:t>
                </a:r>
                <a:r>
                  <a:rPr lang="en-US" i="1" baseline="-25000" dirty="0" err="1"/>
                  <a:t>j</a:t>
                </a:r>
                <a:r>
                  <a:rPr lang="en-US" dirty="0"/>
                  <a:t> in hours/year). The amount of coal used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</m:oMath>
                </a14:m>
                <a:r>
                  <a:rPr lang="en-US" dirty="0"/>
                  <a:t> in tons) is equal to: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𝑂𝐻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𝑤𝑏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.													 (1)</a:t>
                </a:r>
              </a:p>
              <a:p>
                <a:r>
                  <a:rPr lang="en-US" dirty="0"/>
                  <a:t> </a:t>
                </a:r>
              </a:p>
              <a:p>
                <a:r>
                  <a:rPr lang="en-US" dirty="0"/>
                  <a:t>Where, </a:t>
                </a:r>
                <a:r>
                  <a:rPr lang="en-US" i="1" dirty="0" err="1"/>
                  <a:t>C</a:t>
                </a:r>
                <a:r>
                  <a:rPr lang="en-US" i="1" baseline="30000" dirty="0" err="1"/>
                  <a:t>wb</a:t>
                </a:r>
                <a:r>
                  <a:rPr lang="en-US" dirty="0"/>
                  <a:t> is the conversion factor from 1 MW to BTU/hr. </a:t>
                </a:r>
              </a:p>
              <a:p>
                <a:r>
                  <a:rPr lang="en-US" dirty="0"/>
                  <a:t> 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𝑗^0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(in MW) be the initial (before co-firing) annual heat input rate of a coal plant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The heat input is a function of plant's nameplate capacity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〖𝑇𝐶〗_𝑗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MW), capacity factor 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</a:t>
                </a:r>
                <a:r>
                  <a:rPr lang="en-US" sz="1200" i="1" kern="1200" baseline="-25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(or utilization rate), and initial plant efficiency rate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𝜌_𝑗^0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). The annual heat input is 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equal: </a:t>
                </a:r>
              </a:p>
              <a:p>
                <a:endParaRPr lang="en-US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 coal plant would typically use coal in order to generate electricity. The mass of coal used for this purpose is a function of the lower heating value of coal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〖𝐿𝐻𝑉〗_𝑗^𝑐𝑜𝑎𝑙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BTU/ton) and the total number of operating hours (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OH</a:t>
                </a:r>
                <a:r>
                  <a:rPr lang="en-US" sz="1200" i="1" kern="1200" baseline="-25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hours/year). The amount of coal used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𝑀_𝑗^𝑐𝑜𝑎𝑙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tons) is equal to: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𝑀_𝑗^𝑐𝑜𝑎𝑙=(𝑄_𝑗^0∗〖𝑂𝐻〗_𝑗∗𝐶^𝑤𝑏)/(〖𝐿𝐻𝑉〗_𝑗^𝑐𝑜𝑎𝑙 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													 (1)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Where, 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</a:t>
                </a:r>
                <a:r>
                  <a:rPr lang="en-US" sz="1200" i="1" kern="1200" baseline="30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wb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the conversion factor from 1 MW to BTU/hr.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6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 (in MW) be the initial (before co-firing) annual heat input rate of a coal plant </a:t>
                </a:r>
                <a:r>
                  <a:rPr lang="en-US" i="1" dirty="0"/>
                  <a:t>j</a:t>
                </a:r>
                <a:r>
                  <a:rPr lang="en-US" dirty="0"/>
                  <a:t>. The heat input is a function of plant's nameplate capacity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in MW), capacity factor </a:t>
                </a:r>
                <a:r>
                  <a:rPr lang="en-US" i="1" dirty="0" err="1"/>
                  <a:t>f</a:t>
                </a:r>
                <a:r>
                  <a:rPr lang="en-US" i="1" baseline="-25000" dirty="0" err="1"/>
                  <a:t>j</a:t>
                </a:r>
                <a:r>
                  <a:rPr lang="en-US" dirty="0"/>
                  <a:t> (or utilization rate), and initial plant efficiency rate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). The annual heat input is equal: </a:t>
                </a:r>
              </a:p>
              <a:p>
                <a:endParaRPr lang="en-US" dirty="0"/>
              </a:p>
              <a:p>
                <a:r>
                  <a:rPr lang="en-US" dirty="0"/>
                  <a:t>A coal plant would typically use coal in order to generate electricity. The mass of coal used for this purpose is a function of the lower heating value of coal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𝐿𝐻𝑉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</m:oMath>
                </a14:m>
                <a:r>
                  <a:rPr lang="en-US" dirty="0"/>
                  <a:t> in BTU/ton) and the total number of operating hours (</a:t>
                </a:r>
                <a:r>
                  <a:rPr lang="en-US" i="1" dirty="0" err="1"/>
                  <a:t>OH</a:t>
                </a:r>
                <a:r>
                  <a:rPr lang="en-US" i="1" baseline="-25000" dirty="0" err="1"/>
                  <a:t>j</a:t>
                </a:r>
                <a:r>
                  <a:rPr lang="en-US" dirty="0"/>
                  <a:t> in hours/year). The amount of coal used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</m:oMath>
                </a14:m>
                <a:r>
                  <a:rPr lang="en-US" dirty="0"/>
                  <a:t> in tons) is equal to: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0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𝑂𝐻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𝑤𝑏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.													 (1)</a:t>
                </a:r>
              </a:p>
              <a:p>
                <a:r>
                  <a:rPr lang="en-US" dirty="0"/>
                  <a:t> </a:t>
                </a:r>
              </a:p>
              <a:p>
                <a:r>
                  <a:rPr lang="en-US" dirty="0"/>
                  <a:t>Where, </a:t>
                </a:r>
                <a:r>
                  <a:rPr lang="en-US" i="1" dirty="0" err="1"/>
                  <a:t>C</a:t>
                </a:r>
                <a:r>
                  <a:rPr lang="en-US" i="1" baseline="30000" dirty="0" err="1"/>
                  <a:t>wb</a:t>
                </a:r>
                <a:r>
                  <a:rPr lang="en-US" dirty="0"/>
                  <a:t> is the conversion factor from 1 MW to BTU/hr. </a:t>
                </a:r>
              </a:p>
              <a:p>
                <a:r>
                  <a:rPr lang="en-US" dirty="0"/>
                  <a:t> 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𝑗^0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(in MW) be the initial (before co-firing) annual heat input rate of a coal plant </a:t>
                </a:r>
                <a:r>
                  <a:rPr lang="en-US" sz="1200" i="1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The heat input is a function of plant's nameplate capacity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〖𝑇𝐶〗_𝑗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MW), capacity factor 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</a:t>
                </a:r>
                <a:r>
                  <a:rPr lang="en-US" sz="1200" i="1" kern="1200" baseline="-25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(or utilization rate), and initial plant efficiency rate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𝜌_𝑗^0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). The annual heat input is 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equal: </a:t>
                </a:r>
              </a:p>
              <a:p>
                <a:endParaRPr lang="en-US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 coal plant would typically use coal in order to generate electricity. The mass of coal used for this purpose is a function of the lower heating value of coal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〖𝐿𝐻𝑉〗_𝑗^𝑐𝑜𝑎𝑙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BTU/ton) and the total number of operating hours (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OH</a:t>
                </a:r>
                <a:r>
                  <a:rPr lang="en-US" sz="1200" i="1" kern="1200" baseline="-25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j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hours/year). The amount of coal used 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𝑀_𝑗^𝑐𝑜𝑎𝑙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tons) is equal to: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𝑀_𝑗^𝑐𝑜𝑎𝑙=(𝑄_𝑗^0∗〖𝑂𝐻〗_𝑗∗𝐶^𝑤𝑏)/(〖𝐿𝐻𝑉〗_𝑗^𝑐𝑜𝑎𝑙 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													 (1)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Where, </a:t>
                </a:r>
                <a:r>
                  <a:rPr lang="en-US" sz="1200" i="1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</a:t>
                </a:r>
                <a:r>
                  <a:rPr lang="en-US" sz="1200" i="1" kern="1200" baseline="300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wb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is the conversion factor from 1 MW to BTU/hr.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𝑇𝐶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 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i="1" dirty="0">
                    <a:latin typeface="Cambria Math"/>
                  </a:rPr>
                  <a:t>*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p>
                    </m:sSubSup>
                  </m:oMath>
                </a14:m>
                <a:endParaRPr lang="en-US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𝑂𝐻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𝑤𝑏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𝐿𝐻𝑉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𝑐𝑜𝑎𝑙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sz="1200" i="0" smtClean="0">
                    <a:latin typeface="Cambria Math"/>
                  </a:rPr>
                  <a:t>〖</a:t>
                </a:r>
                <a:r>
                  <a:rPr lang="en-US" sz="1200" i="0">
                    <a:latin typeface="Cambria Math"/>
                  </a:rPr>
                  <a:t>𝑇𝐶</a:t>
                </a:r>
                <a:r>
                  <a:rPr lang="en-US" sz="1200" i="0" smtClean="0">
                    <a:latin typeface="Cambria Math"/>
                  </a:rPr>
                  <a:t>〗_</a:t>
                </a:r>
                <a:r>
                  <a:rPr lang="en-US" sz="1200" i="0">
                    <a:latin typeface="Cambria Math"/>
                  </a:rPr>
                  <a:t>𝑗∗𝑓_𝑗</a:t>
                </a:r>
                <a:r>
                  <a:rPr lang="en-US" sz="1200" b="0" i="0" smtClean="0">
                    <a:latin typeface="Cambria Math"/>
                  </a:rPr>
                  <a:t>=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𝑗^0</a:t>
                </a:r>
                <a:r>
                  <a:rPr lang="en-US" sz="1200" b="0" i="1" dirty="0" smtClean="0">
                    <a:latin typeface="Cambria Math"/>
                  </a:rPr>
                  <a:t>*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𝜌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𝑗^0</a:t>
                </a:r>
                <a:endParaRPr lang="en-US" sz="1200" b="0" i="1" dirty="0" smtClean="0">
                  <a:latin typeface="Cambria Math"/>
                </a:endParaRPr>
              </a:p>
              <a:p>
                <a:pPr/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𝑄_𝑗^0∗〖𝑂𝐻〗_𝑗∗𝐶^𝑤𝑏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)/(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〖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𝐿𝐻𝑉〗_𝑗^𝑐𝑜𝑎𝑙 </a:t>
                </a:r>
                <a:r>
                  <a:rPr lang="en-US" sz="1200" i="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</a:t>
                </a:r>
                <a:endParaRPr lang="en-US" sz="1200" b="0" i="1" dirty="0" smtClean="0">
                  <a:latin typeface="Cambria Math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95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2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6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64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64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11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71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Gj</a:t>
            </a:r>
            <a:r>
              <a:rPr lang="en-US" dirty="0" smtClean="0"/>
              <a:t>- represents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82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Gj</a:t>
            </a:r>
            <a:r>
              <a:rPr lang="en-US" dirty="0" smtClean="0"/>
              <a:t>- represents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D45A2-3C21-4341-8DD1-B839F8FA4C9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82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368190-9637-45DA-9C53-B78E3569B488}" type="datetime1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7239E-DF26-4C4A-8790-20DC64408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006CEE-9719-4639-8C84-055D10E9D8BD}" type="datetime1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0755D4-B396-4599-ACDF-75CFB0F555A8}" type="datetime1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5BA4-5233-40F8-B2D2-99DF0D4F7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31A287-57EB-4D0B-9564-9818E292D56E}" type="datetime1">
              <a:rPr lang="en-US" smtClean="0"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86F0-5A3F-4AAF-8019-4A0374F964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212BA-F487-422F-8C99-57E75443DF14}" type="datetime1">
              <a:rPr lang="en-US" smtClean="0"/>
              <a:t>8/25/2015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FD687-F811-480F-953E-D49B150295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C79361-2727-4D6D-B3B4-163C07A90D22}" type="datetime1">
              <a:rPr lang="en-US" smtClean="0"/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E6B1-E531-4A1E-B4B2-5FC2A8FC3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A425DD-9139-48B1-8536-CAC4A18BA1CD}" type="datetime1">
              <a:rPr lang="en-US" smtClean="0"/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5F7BC-3390-4363-BBFC-48F886B98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760EA0-AE98-4261-ACAC-B3BBF832DA54}" type="datetime1">
              <a:rPr lang="en-US" smtClean="0"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6C05-7A60-48FE-8E26-D6B05204B7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933541-5C2C-4629-B306-A4F3E9DB6D01}" type="datetime1">
              <a:rPr lang="en-US" smtClean="0"/>
              <a:t>8/25/2015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38D7BC-DEAC-4483-9542-61464233F5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DDA745-8FC8-4470-B078-977BD1285077}" type="datetime1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5A557-FEA2-43B0-9CE9-417B211F0F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D4E840-3788-44D1-88FC-6988CED2F5D9}" type="datetime1">
              <a:rPr lang="en-US" smtClean="0"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81B82-EA7C-4CCF-923B-5CE5A81661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5559F86-8966-4F25-9A8B-75EDE74AEA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6413926-F32C-433A-B839-B2AD7809E768}" type="datetime1">
              <a:rPr lang="en-US" smtClean="0"/>
              <a:t>8/25/2015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7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seksiog@clemson.ed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l.doe.gov/energyanalyses/hold/technology.html" TargetMode="External"/><Relationship Id="rId2" Type="http://schemas.openxmlformats.org/officeDocument/2006/relationships/hyperlink" Target="https://bioenergykdf.net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chart" Target="../charts/chart2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9954" y="474572"/>
            <a:ext cx="8199694" cy="251801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2000" endA="300" endPos="35000" dir="5400000" sy="-100000" algn="bl" rotWithShape="0"/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Optimization Models in Support of  Biomass Co-Firing Decisions in Coal Fired </a:t>
            </a:r>
            <a:r>
              <a:rPr lang="en-US" b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Plants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120487" y="3346737"/>
            <a:ext cx="7279234" cy="2798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Dr. Sandra D. Eksioglu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Industrial Engineering Department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Clemson University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b="1" i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r" fontAlgn="auto">
              <a:spcAft>
                <a:spcPts val="0"/>
              </a:spcAft>
              <a:buNone/>
              <a:defRPr/>
            </a:pP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International Congress and Expo on</a:t>
            </a:r>
          </a:p>
          <a:p>
            <a:pPr algn="r" fontAlgn="auto">
              <a:spcAft>
                <a:spcPts val="0"/>
              </a:spcAft>
              <a:buNone/>
              <a:defRPr/>
            </a:pP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BIOFUELS &amp; BIOENERGY</a:t>
            </a:r>
          </a:p>
          <a:p>
            <a:pPr algn="r" fontAlgn="auto">
              <a:spcAft>
                <a:spcPts val="0"/>
              </a:spcAft>
              <a:buNone/>
              <a:defRPr/>
            </a:pP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August 25-27, 2015</a:t>
            </a:r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50606" y="5383518"/>
            <a:ext cx="8638391" cy="1286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endParaRPr lang="en-US" sz="18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894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6" y="114300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Biomass Co-firing </a:t>
            </a:r>
            <a:endParaRPr lang="en-US" sz="4800" dirty="0"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376" y="1331948"/>
            <a:ext cx="8096362" cy="417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</a:pP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Co-firing biomass is an attractive renewable energy option: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</a:pPr>
            <a:endParaRPr lang="en-US" sz="1200" b="1" dirty="0">
              <a:solidFill>
                <a:srgbClr val="660033"/>
              </a:solidFill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Increases renewable energy without major capital investments and </a:t>
            </a:r>
            <a:r>
              <a:rPr lang="en-US" sz="2000" dirty="0" smtClean="0">
                <a:latin typeface="+mj-lt"/>
              </a:rPr>
              <a:t>investments </a:t>
            </a:r>
            <a:r>
              <a:rPr lang="en-US" sz="2000" dirty="0">
                <a:latin typeface="+mj-lt"/>
              </a:rPr>
              <a:t>in the infrastructure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000" dirty="0">
              <a:latin typeface="+mj-lt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Low risk option  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000" dirty="0">
              <a:latin typeface="+mj-lt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 R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educes emissions of CO</a:t>
            </a:r>
            <a:r>
              <a:rPr lang="en-US" sz="2000" baseline="-25000" dirty="0">
                <a:solidFill>
                  <a:prstClr val="black"/>
                </a:solidFill>
                <a:latin typeface="+mj-lt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, SO</a:t>
            </a:r>
            <a:r>
              <a:rPr lang="en-US" sz="2000" baseline="-25000" dirty="0">
                <a:solidFill>
                  <a:prstClr val="black"/>
                </a:solidFill>
                <a:latin typeface="+mj-lt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 and NO</a:t>
            </a:r>
            <a:r>
              <a:rPr lang="en-US" sz="2000" baseline="-25000" dirty="0">
                <a:solidFill>
                  <a:prstClr val="black"/>
                </a:solidFill>
                <a:latin typeface="+mj-lt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 emissions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+mj-lt"/>
              </a:rPr>
              <a:t>5% (15%) co-firing would reduce CO</a:t>
            </a:r>
            <a:r>
              <a:rPr lang="en-US" sz="1600" baseline="-25000" dirty="0">
                <a:solidFill>
                  <a:srgbClr val="002060"/>
                </a:solidFill>
                <a:latin typeface="+mj-lt"/>
              </a:rPr>
              <a:t>2</a:t>
            </a:r>
            <a:r>
              <a:rPr lang="en-US" sz="1600" dirty="0">
                <a:solidFill>
                  <a:srgbClr val="002060"/>
                </a:solidFill>
                <a:latin typeface="+mj-lt"/>
              </a:rPr>
              <a:t> emissions by 5.4% (18.2%)</a:t>
            </a:r>
          </a:p>
          <a:p>
            <a:pPr lvl="2" fontAlgn="auto">
              <a:spcBef>
                <a:spcPct val="20000"/>
              </a:spcBef>
              <a:spcAft>
                <a:spcPts val="0"/>
              </a:spcAft>
            </a:pPr>
            <a:endParaRPr lang="en-US" sz="1000" dirty="0">
              <a:solidFill>
                <a:prstClr val="black"/>
              </a:solidFill>
              <a:latin typeface="+mj-lt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Minimizes waste - such as, wood waste, agricultural waste </a:t>
            </a:r>
            <a:r>
              <a:rPr lang="en-US" sz="2000" dirty="0" smtClean="0">
                <a:latin typeface="+mj-lt"/>
              </a:rPr>
              <a:t>- and </a:t>
            </a:r>
            <a:r>
              <a:rPr lang="en-US" sz="2000" dirty="0">
                <a:latin typeface="+mj-lt"/>
              </a:rPr>
              <a:t>the environmental problem associated with waste disposal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000" dirty="0">
              <a:latin typeface="+mj-lt"/>
            </a:endParaRP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It is a near term market solution for </a:t>
            </a:r>
            <a:r>
              <a:rPr lang="en-US" sz="2000" dirty="0" smtClean="0">
                <a:latin typeface="+mj-lt"/>
              </a:rPr>
              <a:t>biomass</a:t>
            </a:r>
            <a:endParaRPr lang="en-US" sz="2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2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6" y="104969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Motivation</a:t>
            </a:r>
            <a:endParaRPr lang="en-US" sz="4800" dirty="0"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3286125" cy="809625"/>
          </a:xfrm>
        </p:spPr>
      </p:pic>
      <p:sp>
        <p:nvSpPr>
          <p:cNvPr id="6" name="TextBox 5"/>
          <p:cNvSpPr txBox="1"/>
          <p:nvPr/>
        </p:nvSpPr>
        <p:spPr>
          <a:xfrm>
            <a:off x="185245" y="1058610"/>
            <a:ext cx="809636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Renewable </a:t>
            </a: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electricity generation is expected to increase due to the following reasons (EIA): </a:t>
            </a:r>
          </a:p>
          <a:p>
            <a:pPr marL="690563" lvl="1" indent="-401638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Increasing demand for electricity</a:t>
            </a:r>
          </a:p>
          <a:p>
            <a:pPr marL="690563" lvl="1" indent="-401638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+mj-lt"/>
              </a:rPr>
              <a:t>Programs </a:t>
            </a:r>
            <a:r>
              <a:rPr lang="en-US" sz="2000" dirty="0">
                <a:latin typeface="+mj-lt"/>
              </a:rPr>
              <a:t>encouraging renewable energy </a:t>
            </a:r>
            <a:r>
              <a:rPr lang="en-US" sz="2000" dirty="0" smtClean="0">
                <a:latin typeface="+mj-lt"/>
              </a:rPr>
              <a:t>use (e.g. PTC, RPS etc.)</a:t>
            </a:r>
          </a:p>
          <a:p>
            <a:pPr marL="1257300" lvl="2" indent="-3429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2060"/>
                </a:solidFill>
              </a:rPr>
              <a:t>PTC: An </a:t>
            </a:r>
            <a:r>
              <a:rPr lang="en-US" sz="2000" dirty="0">
                <a:solidFill>
                  <a:srgbClr val="002060"/>
                </a:solidFill>
              </a:rPr>
              <a:t>income tax credit of </a:t>
            </a:r>
            <a:r>
              <a:rPr lang="en-US" sz="2000" dirty="0" smtClean="0">
                <a:solidFill>
                  <a:srgbClr val="002060"/>
                </a:solidFill>
              </a:rPr>
              <a:t>1.1 </a:t>
            </a:r>
            <a:r>
              <a:rPr lang="en-US" sz="2000" dirty="0">
                <a:solidFill>
                  <a:srgbClr val="002060"/>
                </a:solidFill>
              </a:rPr>
              <a:t>cents/kilowatt-hour</a:t>
            </a:r>
            <a:endParaRPr lang="en-US" sz="2000" dirty="0">
              <a:latin typeface="+mj-lt"/>
            </a:endParaRPr>
          </a:p>
          <a:p>
            <a:pPr marL="690563" lvl="1" indent="-401638" fontAlgn="auto"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j-lt"/>
              </a:rPr>
              <a:t>The implementation of new environmental rules dampens future coal </a:t>
            </a:r>
            <a:r>
              <a:rPr lang="en-US" sz="2000" dirty="0" smtClean="0">
                <a:latin typeface="+mj-lt"/>
              </a:rPr>
              <a:t>use (e.g. Cross-State Air Pollution Rule of EPA)</a:t>
            </a:r>
            <a:endParaRPr lang="en-US" sz="16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234693648"/>
              </p:ext>
            </p:extLst>
          </p:nvPr>
        </p:nvGraphicFramePr>
        <p:xfrm>
          <a:off x="3530364" y="3771871"/>
          <a:ext cx="4899374" cy="2193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" descr="C:\Users\sde47.ENGINEERING\Desktop\figure_12es-l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2" y="3774315"/>
            <a:ext cx="3324225" cy="2991257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1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33" y="1469569"/>
            <a:ext cx="8090106" cy="5058821"/>
          </a:xfrm>
        </p:spPr>
        <p:txBody>
          <a:bodyPr>
            <a:normAutofit fontScale="92500" lnSpcReduction="10000"/>
          </a:bodyPr>
          <a:lstStyle/>
          <a:p>
            <a:pPr indent="-3429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Currently, 40 of 560 coal-fired power plants in USA co-fire biomass</a:t>
            </a:r>
            <a:r>
              <a:rPr lang="en-US" sz="28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. </a:t>
            </a:r>
          </a:p>
          <a:p>
            <a:pPr indent="-342900">
              <a:buFont typeface="Wingdings" panose="05000000000000000000" pitchFamily="2" charset="2"/>
              <a:buChar char="Ø"/>
            </a:pPr>
            <a:endParaRPr lang="en-US" sz="2800" spc="-100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Two major barriers for adopting co-firing are:</a:t>
            </a:r>
          </a:p>
          <a:p>
            <a:pPr marL="754380" lvl="1" indent="-457200">
              <a:buClr>
                <a:srgbClr val="4891D6"/>
              </a:buClr>
              <a:buFont typeface="Courier New" panose="02070309020205020404" pitchFamily="49" charset="0"/>
              <a:buChar char="o"/>
            </a:pPr>
            <a:r>
              <a:rPr lang="en-US" sz="2600" spc="-100" dirty="0" smtClean="0">
                <a:latin typeface="+mj-lt"/>
                <a:ea typeface="+mj-ea"/>
                <a:cs typeface="Times New Roman" pitchFamily="18" charset="0"/>
              </a:rPr>
              <a:t>Additional plant investment  costs</a:t>
            </a:r>
          </a:p>
          <a:p>
            <a:pPr marL="754380" lvl="1" indent="-457200">
              <a:buClr>
                <a:srgbClr val="4891D6"/>
              </a:buClr>
              <a:buFont typeface="Courier New" panose="02070309020205020404" pitchFamily="49" charset="0"/>
              <a:buChar char="o"/>
            </a:pPr>
            <a:r>
              <a:rPr lang="en-US" sz="2600" spc="-100" dirty="0" smtClean="0">
                <a:latin typeface="+mj-lt"/>
                <a:ea typeface="+mj-ea"/>
                <a:cs typeface="Times New Roman" pitchFamily="18" charset="0"/>
              </a:rPr>
              <a:t>High cost of biomass transportation and inventory holding     </a:t>
            </a:r>
          </a:p>
          <a:p>
            <a:pPr marL="297180" lvl="1" indent="0">
              <a:buNone/>
            </a:pPr>
            <a:endParaRPr lang="en-US" sz="2600" spc="-100" dirty="0">
              <a:latin typeface="+mj-lt"/>
              <a:ea typeface="+mj-ea"/>
              <a:cs typeface="Times New Roman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The literature is mainly focused on analyzing its technological and economical feasibility.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spc="-100" dirty="0" smtClean="0">
              <a:latin typeface="+mj-lt"/>
              <a:ea typeface="+mj-ea"/>
              <a:cs typeface="Times New Roman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There are no studies which integrate logistics and investment decisions in coal-fired power plants. </a:t>
            </a:r>
            <a:endParaRPr lang="en-US" sz="2800" spc="-100" dirty="0"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Research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33" y="1469570"/>
            <a:ext cx="8090106" cy="4800600"/>
          </a:xfrm>
        </p:spPr>
        <p:txBody>
          <a:bodyPr>
            <a:normAutofit/>
          </a:bodyPr>
          <a:lstStyle/>
          <a:p>
            <a:pPr indent="-3429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Develop optimization models and solution algorithms to support decisions related to biomass co-firing at power plants</a:t>
            </a:r>
            <a:r>
              <a:rPr lang="en-US" sz="28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	</a:t>
            </a:r>
            <a:r>
              <a:rPr lang="en-US" sz="2800" i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The model captures the</a:t>
            </a:r>
            <a:r>
              <a:rPr lang="en-US" sz="28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</a:t>
            </a:r>
          </a:p>
          <a:p>
            <a:pPr marL="1258888" lvl="1" indent="-400050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US" sz="26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Additional costs and savings</a:t>
            </a:r>
          </a:p>
          <a:p>
            <a:pPr marL="1258888" lvl="1" indent="-400050"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en-US" sz="26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Loss of process efficiencies  due to co-firing	</a:t>
            </a:r>
          </a:p>
          <a:p>
            <a:pPr indent="-342900">
              <a:buFont typeface="Wingdings" panose="05000000000000000000" pitchFamily="2" charset="2"/>
              <a:buChar char="Ø"/>
            </a:pPr>
            <a:endParaRPr lang="en-US" sz="2800" spc="-100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Evaluate </a:t>
            </a:r>
            <a:r>
              <a:rPr lang="en-US" sz="2800" spc="-100" dirty="0">
                <a:latin typeface="+mj-lt"/>
                <a:ea typeface="+mj-ea"/>
                <a:cs typeface="Times New Roman" pitchFamily="18" charset="0"/>
              </a:rPr>
              <a:t>the impact of Production Tax Credit (PTC) on </a:t>
            </a:r>
            <a:r>
              <a:rPr lang="en-US" sz="2800" spc="-100" dirty="0" smtClean="0">
                <a:latin typeface="+mj-lt"/>
                <a:ea typeface="+mj-ea"/>
                <a:cs typeface="Times New Roman" pitchFamily="18" charset="0"/>
              </a:rPr>
              <a:t>renewable electricity production.  </a:t>
            </a:r>
            <a:endParaRPr lang="en-US" sz="2800" spc="-100" dirty="0">
              <a:latin typeface="+mj-lt"/>
              <a:ea typeface="+mj-ea"/>
              <a:cs typeface="Times New Roman" pitchFamily="18" charset="0"/>
            </a:endParaRPr>
          </a:p>
          <a:p>
            <a:pPr marL="297180" lvl="1" indent="0">
              <a:buNone/>
            </a:pPr>
            <a:endParaRPr lang="en-US" b="1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1" y="1288474"/>
                <a:ext cx="8142358" cy="4094896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11430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Decision variables</a:t>
                </a: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𝑿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US" dirty="0">
                    <a:latin typeface="+mj-lt"/>
                  </a:rPr>
                  <a:t> </a:t>
                </a:r>
                <a:r>
                  <a:rPr lang="en-US" sz="2000" dirty="0">
                    <a:latin typeface="+mj-lt"/>
                  </a:rPr>
                  <a:t>the amount of biomass (in tons/year) delivered to coal plant </a:t>
                </a:r>
                <a:r>
                  <a:rPr lang="en-US" sz="2000" i="1" dirty="0">
                    <a:latin typeface="+mj-lt"/>
                  </a:rPr>
                  <a:t>j</a:t>
                </a:r>
                <a:r>
                  <a:rPr lang="en-US" sz="2000" dirty="0">
                    <a:latin typeface="+mj-lt"/>
                  </a:rPr>
                  <a:t> from supplier </a:t>
                </a:r>
                <a:r>
                  <a:rPr lang="en-US" sz="2000" i="1" dirty="0">
                    <a:latin typeface="+mj-lt"/>
                  </a:rPr>
                  <a:t>i</a:t>
                </a:r>
              </a:p>
              <a:p>
                <a:pPr marL="1051560" lvl="3" indent="0">
                  <a:buNone/>
                </a:pPr>
                <a:r>
                  <a:rPr lang="en-US" sz="2000" dirty="0">
                    <a:latin typeface="+mj-lt"/>
                  </a:rPr>
                  <a:t>Amount of biomass </a:t>
                </a:r>
                <a:r>
                  <a:rPr lang="en-US" sz="2000" dirty="0" smtClean="0">
                    <a:latin typeface="+mj-lt"/>
                  </a:rPr>
                  <a:t>needed at plant </a:t>
                </a:r>
                <a:r>
                  <a:rPr lang="en-US" sz="2000" i="1" dirty="0" smtClean="0">
                    <a:latin typeface="+mj-lt"/>
                  </a:rPr>
                  <a:t>j</a:t>
                </a:r>
                <a:r>
                  <a:rPr lang="en-US" sz="2000" dirty="0" smtClean="0">
                    <a:latin typeface="+mj-lt"/>
                  </a:rPr>
                  <a:t> is</a:t>
                </a:r>
                <a:r>
                  <a:rPr lang="en-US" sz="2000" dirty="0" smtClean="0"/>
                  <a:t>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/>
                          </a:rPr>
                          <m:t>𝑖</m:t>
                        </m:r>
                        <m:r>
                          <a:rPr lang="en-US" sz="2000">
                            <a:latin typeface="Cambria Math"/>
                          </a:rPr>
                          <m:t>∈</m:t>
                        </m:r>
                        <m:r>
                          <a:rPr lang="en-US" sz="2000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1051560" lvl="3" indent="0">
                  <a:buNone/>
                </a:pPr>
                <a:endParaRPr lang="en-US" sz="2000" dirty="0">
                  <a:latin typeface="+mj-lt"/>
                </a:endParaRP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sz="2000">
                            <a:latin typeface="Cambria Math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sz="2000" dirty="0">
                    <a:latin typeface="+mj-lt"/>
                  </a:rPr>
                  <a:t> the percentage of </a:t>
                </a:r>
                <a:r>
                  <a:rPr lang="en-US" sz="2000" dirty="0" smtClean="0">
                    <a:latin typeface="+mj-lt"/>
                  </a:rPr>
                  <a:t>coal displaced in </a:t>
                </a:r>
                <a:r>
                  <a:rPr lang="en-US" sz="2000" dirty="0">
                    <a:latin typeface="+mj-lt"/>
                  </a:rPr>
                  <a:t>plant</a:t>
                </a:r>
                <a:r>
                  <a:rPr lang="en-US" sz="2000" i="1" dirty="0">
                    <a:latin typeface="+mj-lt"/>
                  </a:rPr>
                  <a:t> j</a:t>
                </a: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/>
                          </a:rPr>
                          <m:t>𝒀</m:t>
                        </m:r>
                      </m:e>
                      <m:sub>
                        <m:r>
                          <a:rPr lang="en-US" sz="2000">
                            <a:latin typeface="Cambria Math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sz="2000" dirty="0">
                    <a:latin typeface="+mj-lt"/>
                  </a:rPr>
                  <a:t>  binary variable which takes the value 1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00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000">
                        <a:latin typeface="Cambria Math"/>
                      </a:rPr>
                      <m:t> ≤4%</m:t>
                    </m:r>
                  </m:oMath>
                </a14:m>
                <a:r>
                  <a:rPr lang="en-US" sz="2000" dirty="0">
                    <a:latin typeface="+mj-lt"/>
                  </a:rPr>
                  <a:t> and takes the value 0 otherwise</a:t>
                </a: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endParaRPr lang="en-US" dirty="0">
                  <a:latin typeface="+mj-lt"/>
                </a:endParaRP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1" y="1288474"/>
                <a:ext cx="8142358" cy="4094896"/>
              </a:xfrm>
              <a:blipFill rotWithShape="1">
                <a:blip r:embed="rId2"/>
                <a:stretch>
                  <a:fillRect t="-1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1562" y="190892"/>
            <a:ext cx="8749145" cy="1143000"/>
          </a:xfrm>
        </p:spPr>
        <p:txBody>
          <a:bodyPr/>
          <a:lstStyle/>
          <a:p>
            <a:r>
              <a:rPr lang="en-US" sz="4700" dirty="0" smtClean="0">
                <a:cs typeface="Times New Roman" pitchFamily="18" charset="0"/>
              </a:rPr>
              <a:t>A Non-Linear </a:t>
            </a:r>
            <a:r>
              <a:rPr lang="en-US" sz="4700" dirty="0">
                <a:cs typeface="Times New Roman" pitchFamily="18" charset="0"/>
              </a:rPr>
              <a:t>Optimization Model</a:t>
            </a:r>
            <a:endParaRPr lang="en-US" sz="4700" dirty="0"/>
          </a:p>
        </p:txBody>
      </p:sp>
    </p:spTree>
    <p:extLst>
      <p:ext uri="{BB962C8B-B14F-4D97-AF65-F5344CB8AC3E}">
        <p14:creationId xmlns:p14="http://schemas.microsoft.com/office/powerpoint/2010/main" val="11722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Model Formulation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3652" y="1283042"/>
                <a:ext cx="8142356" cy="1434400"/>
              </a:xfrm>
            </p:spPr>
            <p:txBody>
              <a:bodyPr>
                <a:normAutofit/>
              </a:bodyPr>
              <a:lstStyle/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8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Modeling of plant efficiency loss due to co-firing [1].</a:t>
                </a:r>
                <a:endParaRPr lang="en-US" sz="28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:endParaRPr lang="en-US" b="1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3652" y="1283042"/>
                <a:ext cx="8142356" cy="1434400"/>
              </a:xfrm>
              <a:blipFill rotWithShape="1">
                <a:blip r:embed="rId3"/>
                <a:stretch>
                  <a:fillRect l="-75" t="-4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702292" y="2253799"/>
            <a:ext cx="6058503" cy="1803050"/>
            <a:chOff x="1643062" y="3155324"/>
            <a:chExt cx="6058503" cy="18030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3090932" y="3155324"/>
                  <a:ext cx="2483980" cy="180305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u="sng" dirty="0" smtClean="0">
                      <a:solidFill>
                        <a:schemeClr val="bg1"/>
                      </a:solidFill>
                      <a:latin typeface="+mj-lt"/>
                    </a:rPr>
                    <a:t>Coal Pant </a:t>
                  </a:r>
                  <a:r>
                    <a:rPr lang="en-US" sz="2000" b="1" i="1" u="sng" dirty="0" smtClean="0">
                      <a:solidFill>
                        <a:schemeClr val="bg1"/>
                      </a:solidFill>
                      <a:latin typeface="+mj-lt"/>
                    </a:rPr>
                    <a:t>j</a:t>
                  </a:r>
                  <a:r>
                    <a:rPr lang="en-US" sz="2000" b="1" u="sng" dirty="0" smtClean="0">
                      <a:solidFill>
                        <a:schemeClr val="bg1"/>
                      </a:solidFill>
                      <a:latin typeface="+mj-lt"/>
                    </a:rPr>
                    <a:t>: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𝑻𝑪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𝒋</m:t>
                          </m:r>
                        </m:sub>
                      </m:sSub>
                    </m:oMath>
                  </a14:m>
                  <a:r>
                    <a:rPr lang="en-US" sz="2000" b="1" dirty="0">
                      <a:solidFill>
                        <a:schemeClr val="bg1"/>
                      </a:solidFill>
                      <a:latin typeface="+mj-lt"/>
                    </a:rPr>
                    <a:t> 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+mj-lt"/>
                      <a:sym typeface="Wingdings" panose="05000000000000000000" pitchFamily="2" charset="2"/>
                    </a:rPr>
                    <a:t>capacity  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𝒋</m:t>
                          </m:r>
                        </m:sub>
                      </m:sSub>
                    </m:oMath>
                  </a14:m>
                  <a:r>
                    <a:rPr lang="en-US" sz="2000" b="1" dirty="0">
                      <a:solidFill>
                        <a:schemeClr val="bg1"/>
                      </a:solidFill>
                      <a:latin typeface="+mj-lt"/>
                      <a:sym typeface="Wingdings" panose="05000000000000000000" pitchFamily="2" charset="2"/>
                    </a:rPr>
                    <a:t> 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+mj-lt"/>
                      <a:sym typeface="Wingdings" panose="05000000000000000000" pitchFamily="2" charset="2"/>
                    </a:rPr>
                    <a:t>  plant utilization </a:t>
                  </a:r>
                </a:p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0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𝝆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𝒋</m:t>
                          </m:r>
                        </m:sub>
                        <m:sup/>
                      </m:sSubSup>
                    </m:oMath>
                  </a14:m>
                  <a:r>
                    <a:rPr lang="en-US" sz="2000" b="1" dirty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sym typeface="Wingdings" panose="05000000000000000000" pitchFamily="2" charset="2"/>
                    </a:rPr>
                    <a:t> </a:t>
                  </a:r>
                  <a:r>
                    <a:rPr lang="en-US" sz="20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+mj-lt"/>
                      <a:sym typeface="Wingdings" panose="05000000000000000000" pitchFamily="2" charset="2"/>
                    </a:rPr>
                    <a:t>   </a:t>
                  </a:r>
                  <a:r>
                    <a:rPr lang="en-US" sz="2000" b="1" dirty="0" smtClean="0">
                      <a:solidFill>
                        <a:schemeClr val="bg1"/>
                      </a:solidFill>
                      <a:latin typeface="+mj-lt"/>
                      <a:sym typeface="Wingdings" panose="05000000000000000000" pitchFamily="2" charset="2"/>
                    </a:rPr>
                    <a:t>efficiency</a:t>
                  </a:r>
                  <a:endParaRPr lang="en-US" b="1" i="1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0932" y="3155324"/>
                  <a:ext cx="2483980" cy="180305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730" r="-31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ight Arrow 7"/>
            <p:cNvSpPr/>
            <p:nvPr/>
          </p:nvSpPr>
          <p:spPr>
            <a:xfrm>
              <a:off x="1849126" y="3992458"/>
              <a:ext cx="1241806" cy="463639"/>
            </a:xfrm>
            <a:prstGeom prst="right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5574912" y="3992458"/>
              <a:ext cx="1241806" cy="463639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643062" y="3653904"/>
              <a:ext cx="1187902" cy="33855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+mj-lt"/>
                  <a:cs typeface="Times New Roman" pitchFamily="18" charset="0"/>
                </a:rPr>
                <a:t>Heat input</a:t>
              </a:r>
              <a:endParaRPr lang="en-US" sz="1600" i="1" dirty="0">
                <a:latin typeface="+mj-lt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11390" y="3653904"/>
              <a:ext cx="199017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latin typeface="+mj-lt"/>
                  <a:cs typeface="Times New Roman" pitchFamily="18" charset="0"/>
                </a:rPr>
                <a:t>Electricity output</a:t>
              </a:r>
              <a:endParaRPr lang="en-US" sz="1600" i="1" dirty="0">
                <a:latin typeface="+mj-lt"/>
                <a:cs typeface="Times New Roman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02935" y="3839566"/>
                <a:ext cx="2026324" cy="9654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𝑸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𝒋</m:t>
                          </m:r>
                        </m:sub>
                        <m:sup/>
                      </m:sSubSup>
                      <m:r>
                        <a:rPr lang="en-US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𝑻𝑪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  <m:r>
                            <a:rPr lang="en-US" sz="2400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𝒋</m:t>
                              </m:r>
                            </m:sub>
                            <m:sup/>
                          </m:sSubSup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35" y="3839566"/>
                <a:ext cx="2026324" cy="96545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42938" y="4991166"/>
                <a:ext cx="2777280" cy="879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𝒋</m:t>
                          </m:r>
                        </m:sub>
                        <m:sup>
                          <m:r>
                            <a:rPr lang="en-US" sz="2000" b="1" i="1">
                              <a:latin typeface="Cambria Math"/>
                            </a:rPr>
                            <m:t>𝒄𝒐𝒂𝒍</m:t>
                          </m:r>
                        </m:sup>
                      </m:sSubSup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/>
                          </m:sSubSup>
                          <m:r>
                            <a:rPr lang="en-US" sz="2000" b="1" i="1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𝑶𝑯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  <m:r>
                            <a:rPr lang="en-US" sz="2000" b="1" i="1">
                              <a:latin typeface="Cambria Math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𝑪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𝒘𝒃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𝑳𝑯𝑽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𝒄𝒐𝒂𝒍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38" y="4991166"/>
                <a:ext cx="2777280" cy="87902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7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Model Formulation cont.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4545" y="1267691"/>
                <a:ext cx="8615967" cy="5228801"/>
              </a:xfrm>
            </p:spPr>
            <p:txBody>
              <a:bodyPr>
                <a:normAutofit fontScale="92500" lnSpcReduction="20000"/>
              </a:bodyPr>
              <a:lstStyle/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Biomass has a </a:t>
                </a:r>
                <a:r>
                  <a:rPr lang="en-US" sz="2400" spc="-100" dirty="0" smtClean="0">
                    <a:solidFill>
                      <a:srgbClr val="C00000"/>
                    </a:solidFill>
                    <a:latin typeface="+mj-lt"/>
                    <a:ea typeface="+mj-ea"/>
                    <a:cs typeface="Times New Roman" pitchFamily="18" charset="0"/>
                  </a:rPr>
                  <a:t>lower heating value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than coal.  Let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∆</m:t>
                    </m:r>
                    <m:sSubSup>
                      <m:sSubSupPr>
                        <m:ctrlPr>
                          <a:rPr lang="en-US" sz="24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2400" b="1" i="1">
                            <a:latin typeface="Cambria Math"/>
                          </a:rPr>
                          <m:t>𝒄𝒐𝒂𝒍</m:t>
                        </m:r>
                      </m:sup>
                    </m:sSubSup>
                  </m:oMath>
                </a14:m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be the amount of  coal displaced.</a:t>
                </a:r>
                <a:endParaRPr lang="en-US" sz="24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1800" b="1" dirty="0" smtClean="0"/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pc="-100" dirty="0" smtClean="0">
                    <a:latin typeface="+mj-lt"/>
                    <a:ea typeface="+mj-ea"/>
                    <a:cs typeface="Times New Roman" pitchFamily="18" charset="0"/>
                  </a:rPr>
                  <a:t>	</a:t>
                </a:r>
                <a:r>
                  <a:rPr lang="en-US" spc="-100" dirty="0" smtClean="0">
                    <a:solidFill>
                      <a:schemeClr val="accent2">
                        <a:lumMod val="75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Energy </a:t>
                </a:r>
                <a:r>
                  <a:rPr lang="en-US" spc="-100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balance equation</a:t>
                </a:r>
                <a:r>
                  <a:rPr lang="en-US" spc="-100" dirty="0">
                    <a:latin typeface="+mj-lt"/>
                    <a:ea typeface="+mj-ea"/>
                    <a:cs typeface="Times New Roman" pitchFamily="18" charset="0"/>
                  </a:rPr>
                  <a:t>:</a:t>
                </a:r>
                <a:r>
                  <a:rPr lang="en-US" sz="1800" b="1" dirty="0" smtClean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800" b="1" i="1">
                            <a:latin typeface="Cambria Math"/>
                          </a:rPr>
                          <m:t>𝑳𝑯𝑽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800" b="1" i="1">
                            <a:latin typeface="Cambria Math"/>
                          </a:rPr>
                          <m:t>𝒃𝒎</m:t>
                        </m:r>
                      </m:sup>
                    </m:sSubSup>
                    <m:r>
                      <a:rPr lang="en-US" sz="1800" b="0" i="1" smtClean="0">
                        <a:latin typeface="Cambria Math"/>
                      </a:rPr>
                      <m:t>∗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800" b="1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800" b="1" i="1">
                            <a:latin typeface="Cambria Math"/>
                          </a:rPr>
                          <m:t>𝐢</m:t>
                        </m:r>
                        <m:r>
                          <a:rPr lang="en-US" sz="1800" b="1">
                            <a:latin typeface="Cambria Math"/>
                          </a:rPr>
                          <m:t>∈</m:t>
                        </m:r>
                        <m:r>
                          <a:rPr lang="en-US" sz="1800" b="1" i="1">
                            <a:latin typeface="Cambria Math"/>
                          </a:rPr>
                          <m:t>𝑺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1" i="1">
                                <a:latin typeface="Cambria Math"/>
                              </a:rPr>
                              <m:t>𝑿</m:t>
                            </m:r>
                          </m:e>
                          <m:sub>
                            <m:r>
                              <a:rPr lang="en-US" sz="1800" b="1" i="1">
                                <a:latin typeface="Cambria Math"/>
                              </a:rPr>
                              <m:t>𝒊𝒋</m:t>
                            </m:r>
                          </m:sub>
                        </m:sSub>
                      </m:e>
                    </m:nary>
                    <m:r>
                      <a:rPr lang="en-US" sz="1800" b="1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sz="18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800" b="1" i="1">
                            <a:latin typeface="Cambria Math"/>
                          </a:rPr>
                          <m:t>𝑳𝑯𝑽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800" b="1" i="1">
                            <a:latin typeface="Cambria Math"/>
                          </a:rPr>
                          <m:t>𝒄𝒐𝒂𝒍</m:t>
                        </m:r>
                      </m:sup>
                    </m:sSubSup>
                    <m:r>
                      <a:rPr lang="en-US" sz="1800" b="1">
                        <a:latin typeface="Cambria Math"/>
                      </a:rPr>
                      <m:t>∗∆</m:t>
                    </m:r>
                    <m:sSubSup>
                      <m:sSubSupPr>
                        <m:ctrlPr>
                          <a:rPr lang="en-US" sz="18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800" b="1" i="1">
                            <a:latin typeface="Cambria Math"/>
                          </a:rPr>
                          <m:t>𝑴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800" b="1" i="1">
                            <a:latin typeface="Cambria Math"/>
                          </a:rPr>
                          <m:t>𝒄𝒐𝒂𝒍</m:t>
                        </m:r>
                      </m:sup>
                    </m:sSubSup>
                  </m:oMath>
                </a14:m>
                <a:endParaRPr lang="en-US" sz="1800" b="1" i="1" dirty="0" smtClean="0">
                  <a:latin typeface="Cambria Math"/>
                </a:endParaRPr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1800" b="1" i="1" dirty="0">
                  <a:latin typeface="Cambria Math"/>
                </a:endParaRPr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The amount of biomass required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is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:</a:t>
                </a:r>
                <a14:m>
                  <m:oMath xmlns:m="http://schemas.openxmlformats.org/officeDocument/2006/math">
                    <m:r>
                      <a:rPr lang="en-US" sz="2400" spc="-100">
                        <a:solidFill>
                          <a:schemeClr val="tx2"/>
                        </a:solidFill>
                        <a:latin typeface="Cambria Math"/>
                        <a:ea typeface="+mj-ea"/>
                        <a:cs typeface="Times New Roman" pitchFamily="18" charset="0"/>
                      </a:rPr>
                      <m:t> </m:t>
                    </m:r>
                  </m:oMath>
                </a14:m>
                <a:endParaRPr lang="en-US" sz="24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1800" b="1" i="1" dirty="0" smtClean="0">
                  <a:latin typeface="Cambria Math"/>
                </a:endParaRPr>
              </a:p>
              <a:p>
                <a:pPr marL="112713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800" b="1" i="1" dirty="0" smtClean="0">
                  <a:latin typeface="Cambria Math"/>
                </a:endParaRPr>
              </a:p>
              <a:p>
                <a:pPr marL="29718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>
                              <a:latin typeface="Cambria Math"/>
                            </a:rPr>
                            <m:t>𝑖</m:t>
                          </m:r>
                          <m:r>
                            <a:rPr lang="en-US" sz="1800">
                              <a:latin typeface="Cambria Math"/>
                            </a:rPr>
                            <m:t>∈</m:t>
                          </m:r>
                          <m:r>
                            <a:rPr lang="en-US" sz="1800">
                              <a:latin typeface="Cambria Math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sz="1800" b="1" i="1">
                          <a:latin typeface="Cambria Math"/>
                        </a:rPr>
                        <m:t>=</m:t>
                      </m:r>
                      <m:r>
                        <a:rPr lang="en-US" sz="1800" b="1">
                          <a:latin typeface="Cambria Math"/>
                        </a:rPr>
                        <m:t> ∆</m:t>
                      </m:r>
                      <m:sSubSup>
                        <m:sSubSup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1800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sz="1800" b="1" i="1">
                              <a:latin typeface="Cambria Math"/>
                            </a:rPr>
                            <m:t>𝒋</m:t>
                          </m:r>
                        </m:sub>
                        <m:sup>
                          <m:r>
                            <a:rPr lang="en-US" sz="1800" b="1" i="1">
                              <a:latin typeface="Cambria Math"/>
                            </a:rPr>
                            <m:t>𝒄𝒐𝒂𝒍</m:t>
                          </m:r>
                        </m:sup>
                      </m:sSubSup>
                      <m:f>
                        <m:f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𝑳𝑯𝑽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sz="1800" b="1" i="1">
                                  <a:latin typeface="Cambria Math"/>
                                </a:rPr>
                                <m:t>𝒄𝒐𝒂𝒍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8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1" i="1">
                                  <a:latin typeface="Cambria Math"/>
                                </a:rPr>
                                <m:t>𝑳𝑯𝑽</m:t>
                              </m:r>
                            </m:e>
                            <m:sub>
                              <m:r>
                                <a:rPr lang="en-US" sz="1800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sz="1800" b="1" i="1">
                                  <a:latin typeface="Cambria Math"/>
                                </a:rPr>
                                <m:t>𝒃𝒎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1800" b="1" i="1" dirty="0" smtClean="0">
                  <a:latin typeface="Cambria Math"/>
                </a:endParaRPr>
              </a:p>
              <a:p>
                <a:pPr marL="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1000" spc="-100" dirty="0" smtClean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The efficiency loss of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boilers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when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biomass is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used (Tillman 2000): </a:t>
                </a:r>
              </a:p>
              <a:p>
                <a:pPr marL="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sz="11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297180" lvl="1" indent="0" algn="ctr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𝑬𝑳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sz="2400" b="1" i="1" dirty="0" smtClean="0">
                    <a:latin typeface="Cambria Math"/>
                  </a:rPr>
                  <a:t> </a:t>
                </a:r>
                <a:r>
                  <a:rPr lang="en-US" sz="2400" dirty="0" smtClean="0">
                    <a:latin typeface="Cambria Math"/>
                  </a:rPr>
                  <a:t>= 0.0044*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 0.0055</m:t>
                    </m:r>
                  </m:oMath>
                </a14:m>
                <a:endParaRPr lang="en-US" sz="2400" b="1" i="1" dirty="0" smtClean="0">
                  <a:latin typeface="Cambria Math"/>
                </a:endParaRPr>
              </a:p>
              <a:p>
                <a:pPr marL="29718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b="1" i="1" dirty="0" smtClean="0">
                  <a:latin typeface="Cambria Math"/>
                </a:endParaRPr>
              </a:p>
              <a:p>
                <a:pPr marL="29718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>
                              <a:latin typeface="Cambria Math"/>
                            </a:rPr>
                            <m:t>𝑖</m:t>
                          </m:r>
                          <m:r>
                            <a:rPr lang="en-US">
                              <a:latin typeface="Cambria Math"/>
                            </a:rPr>
                            <m:t>∈</m:t>
                          </m:r>
                          <m:r>
                            <a:rPr lang="en-US">
                              <a:latin typeface="Cambria Math"/>
                            </a:rPr>
                            <m:t>𝑆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>
                          <a:latin typeface="Cambria Math"/>
                        </a:rPr>
                        <m:t>∆</m:t>
                      </m:r>
                      <m:sSubSup>
                        <m:sSubSupPr>
                          <m:ctrlPr>
                            <a:rPr lang="en-US" b="1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𝒋</m:t>
                          </m:r>
                        </m:sub>
                        <m:sup>
                          <m:r>
                            <a:rPr lang="en-US" b="1" i="1">
                              <a:latin typeface="Cambria Math"/>
                            </a:rPr>
                            <m:t>𝒄𝒐𝒂𝒍</m:t>
                          </m:r>
                        </m:sup>
                      </m:sSubSup>
                      <m:r>
                        <a:rPr lang="en-US" b="1" i="1" smtClean="0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𝑳𝑯𝑽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𝒄𝒐𝒂𝒍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𝑳𝑯𝑽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𝒃𝒎</m:t>
                              </m:r>
                            </m:sup>
                          </m:sSubSup>
                        </m:den>
                      </m:f>
                      <m:r>
                        <a:rPr lang="en-US" b="1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/>
                                </a:rPr>
                                <m:t>𝒃</m:t>
                              </m:r>
                            </m:sup>
                          </m:sSubSup>
                          <m:r>
                            <a:rPr lang="en-US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𝑬𝑳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4545" y="1267691"/>
                <a:ext cx="8615967" cy="5228801"/>
              </a:xfrm>
              <a:blipFill rotWithShape="1">
                <a:blip r:embed="rId3"/>
                <a:stretch>
                  <a:fillRect l="-849" t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Problem Description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354674"/>
                <a:ext cx="8783391" cy="4931231"/>
              </a:xfrm>
            </p:spPr>
            <p:txBody>
              <a:bodyPr>
                <a:normAutofit fontScale="92500" lnSpcReduction="10000"/>
              </a:bodyPr>
              <a:lstStyle/>
              <a:p>
                <a:pPr marL="296863" lvl="1" indent="-182563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8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Plant investment costs</a:t>
                </a:r>
              </a:p>
              <a:p>
                <a:pPr marL="457200" lvl="2">
                  <a:buClr>
                    <a:schemeClr val="tx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Ø"/>
                  <a:tabLst>
                    <a:tab pos="457200" algn="l"/>
                  </a:tabLst>
                </a:pPr>
                <a:r>
                  <a:rPr lang="en-US" dirty="0" smtClean="0">
                    <a:latin typeface="+mj-lt"/>
                  </a:rPr>
                  <a:t>If the percentage of coal displaced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 ≤</m:t>
                    </m:r>
                    <m:r>
                      <a:rPr lang="en-US" b="1" i="1">
                        <a:latin typeface="Cambria Math"/>
                      </a:rPr>
                      <m:t>𝟒</m:t>
                    </m:r>
                    <m:r>
                      <a:rPr lang="en-US" b="1" i="1">
                        <a:latin typeface="Cambria Math"/>
                      </a:rPr>
                      <m:t>%</m:t>
                    </m:r>
                  </m:oMath>
                </a14:m>
                <a:r>
                  <a:rPr lang="en-US" dirty="0" smtClean="0">
                    <a:latin typeface="+mj-lt"/>
                  </a:rPr>
                  <a:t>, capital investment  </a:t>
                </a:r>
                <a:r>
                  <a:rPr lang="en-US" dirty="0">
                    <a:latin typeface="+mj-lt"/>
                  </a:rPr>
                  <a:t>$</a:t>
                </a:r>
                <a:r>
                  <a:rPr lang="en-US" dirty="0" smtClean="0">
                    <a:latin typeface="+mj-lt"/>
                  </a:rPr>
                  <a:t>50/</a:t>
                </a:r>
                <a:r>
                  <a:rPr lang="en-US" dirty="0" err="1" smtClean="0">
                    <a:latin typeface="+mj-lt"/>
                  </a:rPr>
                  <a:t>KW</a:t>
                </a:r>
                <a:r>
                  <a:rPr lang="en-US" baseline="-25000" dirty="0" err="1" smtClean="0">
                    <a:latin typeface="+mj-lt"/>
                  </a:rPr>
                  <a:t>bm</a:t>
                </a:r>
                <a:r>
                  <a:rPr lang="en-US" dirty="0" smtClean="0">
                    <a:latin typeface="+mj-lt"/>
                  </a:rPr>
                  <a:t> </a:t>
                </a:r>
              </a:p>
              <a:p>
                <a:pPr marL="228600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  <a:tabLst>
                    <a:tab pos="457200" algn="l"/>
                  </a:tabLst>
                </a:pPr>
                <a:r>
                  <a:rPr lang="en-US" dirty="0" smtClean="0">
                    <a:latin typeface="+mj-lt"/>
                  </a:rPr>
                  <a:t>(Caputo et al. 2005):</a:t>
                </a:r>
              </a:p>
              <a:p>
                <a:pPr marL="662940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7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1700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1700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sz="1700" i="1">
                              <a:latin typeface="Cambria Math"/>
                            </a:rPr>
                            <m:t>𝐶𝐴𝑃</m:t>
                          </m:r>
                        </m:sup>
                      </m:sSubSup>
                      <m:r>
                        <a:rPr lang="en-US" sz="1700" i="1">
                          <a:latin typeface="Cambria Math"/>
                        </a:rPr>
                        <m:t>=50,000∗</m:t>
                      </m:r>
                      <m:f>
                        <m:fPr>
                          <m:ctrlPr>
                            <a:rPr lang="en-US" sz="17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7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7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700" i="1">
                                  <a:latin typeface="Cambria Math"/>
                                </a:rPr>
                                <m:t>𝑏𝑚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7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7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700" i="1">
                                  <a:latin typeface="Cambria Math"/>
                                </a:rPr>
                                <m:t>𝑐𝑜𝑎𝑙</m:t>
                              </m:r>
                            </m:sup>
                          </m:sSubSup>
                          <m:r>
                            <a:rPr lang="en-US" sz="1700" i="1">
                              <a:latin typeface="Cambria Math"/>
                            </a:rPr>
                            <m:t>−</m:t>
                          </m:r>
                          <m:r>
                            <a:rPr lang="en-US" sz="1700">
                              <a:latin typeface="Cambria Math"/>
                            </a:rPr>
                            <m:t>∆</m:t>
                          </m:r>
                          <m:sSubSup>
                            <m:sSubSupPr>
                              <m:ctrlPr>
                                <a:rPr lang="en-US" sz="17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700" i="1"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700" i="1">
                                  <a:latin typeface="Cambria Math"/>
                                </a:rPr>
                                <m:t>𝑐𝑜𝑎𝑙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en-US" sz="17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/>
                            </a:rPr>
                            <m:t>𝑇𝐶</m:t>
                          </m:r>
                        </m:e>
                        <m:sub>
                          <m:r>
                            <a:rPr lang="en-US" sz="17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1700" i="1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sz="17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7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1700" i="1"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170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7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700" i="1">
                                  <a:latin typeface="Cambria Math"/>
                                </a:rPr>
                                <m:t>𝐿𝐻𝑉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700" i="1">
                                  <a:latin typeface="Cambria Math"/>
                                </a:rPr>
                                <m:t>𝑏𝑚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7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700" i="1">
                                  <a:latin typeface="Cambria Math"/>
                                </a:rPr>
                                <m:t>𝐿𝐻𝑉</m:t>
                              </m:r>
                            </m:e>
                            <m:sub>
                              <m:r>
                                <a:rPr lang="en-US" sz="170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1700" i="1">
                                  <a:latin typeface="Cambria Math"/>
                                </a:rPr>
                                <m:t>𝑐𝑜𝑎𝑙</m:t>
                              </m:r>
                            </m:sup>
                          </m:sSubSup>
                        </m:den>
                      </m:f>
                      <m:r>
                        <a:rPr lang="en-US" sz="17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700" i="1" dirty="0" smtClean="0"/>
              </a:p>
              <a:p>
                <a:pPr marL="662940" lvl="2" indent="0" algn="ctr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50,000∗</m:t>
                    </m:r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𝑇𝐶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200" i="1">
                                <a:latin typeface="Cambria Math"/>
                              </a:rPr>
                              <m:t>𝑏𝑚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200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den>
                    </m:f>
                    <m:r>
                      <a:rPr lang="en-US" sz="22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200" dirty="0" smtClean="0">
                    <a:latin typeface="+mj-lt"/>
                  </a:rPr>
                  <a:t> =</a:t>
                </a:r>
                <a:r>
                  <a:rPr lang="en-US" sz="2200" b="1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200" b="1" i="1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22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2200" b="1" i="1">
                            <a:latin typeface="Cambria Math"/>
                          </a:rPr>
                          <m:t>𝒄𝒂𝒑</m:t>
                        </m:r>
                      </m:sup>
                    </m:sSubSup>
                    <m:d>
                      <m:dPr>
                        <m:ctrlPr>
                          <a:rPr lang="en-US" sz="2200" b="1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b="1" i="1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/>
                              </a:rPr>
                              <m:t> </m:t>
                            </m:r>
                          </m:num>
                          <m:den>
                            <m:r>
                              <a:rPr lang="en-US" sz="2200" b="1" i="1">
                                <a:latin typeface="Cambria Math"/>
                              </a:rPr>
                              <m:t>𝟏</m:t>
                            </m:r>
                            <m:r>
                              <a:rPr lang="en-US" sz="2200" b="1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2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/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endParaRPr lang="en-US" sz="2200" b="1" dirty="0" smtClean="0">
                  <a:latin typeface="+mj-lt"/>
                </a:endParaRPr>
              </a:p>
              <a:p>
                <a:pPr lvl="2" indent="-342900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 smtClean="0">
                  <a:latin typeface="+mj-lt"/>
                </a:endParaRPr>
              </a:p>
              <a:p>
                <a:pPr marL="457200" lvl="2">
                  <a:buClr>
                    <a:schemeClr val="tx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b="1" i="1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b="1" i="1">
                        <a:latin typeface="Cambria Math"/>
                      </a:rPr>
                      <m:t>𝟒</m:t>
                    </m:r>
                    <m:r>
                      <a:rPr lang="en-US" b="1" i="1">
                        <a:latin typeface="Cambria Math"/>
                      </a:rPr>
                      <m:t>%, </m:t>
                    </m:r>
                  </m:oMath>
                </a14:m>
                <a:r>
                  <a:rPr lang="en-US" dirty="0" smtClean="0">
                    <a:latin typeface="+mj-lt"/>
                  </a:rPr>
                  <a:t>new investments required:</a:t>
                </a:r>
              </a:p>
              <a:p>
                <a:pPr marL="231775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dirty="0" smtClean="0">
                    <a:latin typeface="+mj-lt"/>
                  </a:rPr>
                  <a:t>Biomass storage: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4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4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1400" i="1">
                            <a:latin typeface="Cambria Math"/>
                          </a:rPr>
                          <m:t>𝑆</m:t>
                        </m:r>
                      </m:sup>
                    </m:sSubSup>
                    <m:r>
                      <a:rPr lang="en-US" sz="1400" i="1">
                        <a:latin typeface="Cambria Math"/>
                      </a:rPr>
                      <m:t>=136578∗</m:t>
                    </m:r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𝑇𝐶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/>
                              </a:rPr>
                              <m:t>∗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𝑏𝑚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𝑐𝑜𝑎𝑙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lang="en-US" sz="14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400" i="1">
                                    <a:latin typeface="Cambria Math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400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0.5575</m:t>
                        </m:r>
                      </m:sup>
                    </m:sSup>
                    <m:r>
                      <a:rPr lang="en-US" sz="1400" b="0" i="1" smtClean="0">
                        <a:latin typeface="Cambria Math"/>
                      </a:rPr>
                      <m:t>= </m:t>
                    </m:r>
                    <m:sSubSup>
                      <m:sSubSupPr>
                        <m:ctrlPr>
                          <a:rPr lang="en-US" sz="16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600" b="1" i="1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16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600" b="1" i="1" smtClean="0">
                            <a:latin typeface="Cambria Math"/>
                          </a:rPr>
                          <m:t>𝒔</m:t>
                        </m:r>
                      </m:sup>
                    </m:sSubSup>
                    <m:r>
                      <a:rPr lang="en-US" sz="1600" b="1" i="0" smtClean="0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600" b="1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6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1600" b="1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600" b="1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𝟎</m:t>
                        </m:r>
                        <m:r>
                          <a:rPr lang="en-US" sz="1600" b="1" i="1">
                            <a:latin typeface="Cambria Math"/>
                          </a:rPr>
                          <m:t>.</m:t>
                        </m:r>
                        <m:r>
                          <a:rPr lang="en-US" sz="1600" b="1" i="1">
                            <a:latin typeface="Cambria Math"/>
                          </a:rPr>
                          <m:t>𝟓𝟓𝟕𝟓</m:t>
                        </m:r>
                      </m:sup>
                    </m:sSup>
                  </m:oMath>
                </a14:m>
                <a:endParaRPr lang="en-US" sz="1700" b="1" dirty="0" smtClean="0">
                  <a:latin typeface="+mj-lt"/>
                </a:endParaRPr>
              </a:p>
              <a:p>
                <a:pPr marL="231775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dirty="0">
                    <a:latin typeface="+mj-lt"/>
                  </a:rPr>
                  <a:t>Biomass handling</a:t>
                </a:r>
                <a:r>
                  <a:rPr lang="en-US" dirty="0" smtClean="0">
                    <a:latin typeface="+mj-lt"/>
                  </a:rPr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7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7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1700" i="1">
                            <a:latin typeface="Cambria Math"/>
                          </a:rPr>
                          <m:t>𝐻</m:t>
                        </m:r>
                      </m:sup>
                    </m:sSubSup>
                    <m:r>
                      <a:rPr lang="en-US" sz="1700" i="1">
                        <a:latin typeface="Cambria Math"/>
                      </a:rPr>
                      <m:t>=55780∗</m:t>
                    </m:r>
                    <m:sSup>
                      <m:sSupPr>
                        <m:ctrlPr>
                          <a:rPr lang="en-US" sz="17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𝑇𝐶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𝑏𝑚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𝑐𝑜𝑎𝑙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700" i="1">
                            <a:latin typeface="Cambria Math"/>
                          </a:rPr>
                          <m:t>0.9554</m:t>
                        </m:r>
                      </m:sup>
                    </m:sSup>
                  </m:oMath>
                </a14:m>
                <a:r>
                  <a:rPr lang="en-US" sz="1700" dirty="0" smtClean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 </m:t>
                    </m:r>
                    <m:sSubSup>
                      <m:sSubSupPr>
                        <m:ctrlPr>
                          <a:rPr lang="en-US" sz="14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400" b="1" i="1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14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400" b="1" i="1" smtClean="0">
                            <a:latin typeface="Cambria Math"/>
                          </a:rPr>
                          <m:t>𝒉</m:t>
                        </m:r>
                      </m:sup>
                    </m:sSubSup>
                    <m:r>
                      <a:rPr lang="en-US" sz="1400" b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sz="14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4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4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4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400" b="1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4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1400" b="1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4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400" b="1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𝟎</m:t>
                        </m:r>
                        <m:r>
                          <a:rPr lang="en-US" sz="1600" b="1" i="1">
                            <a:latin typeface="Cambria Math"/>
                          </a:rPr>
                          <m:t>.</m:t>
                        </m:r>
                        <m:r>
                          <a:rPr lang="en-US" sz="1600" b="1" i="1">
                            <a:latin typeface="Cambria Math"/>
                          </a:rPr>
                          <m:t>𝟗𝟓𝟓𝟒</m:t>
                        </m:r>
                      </m:sup>
                    </m:sSup>
                  </m:oMath>
                </a14:m>
                <a:endParaRPr lang="en-US" sz="1700" b="1" dirty="0">
                  <a:latin typeface="+mj-lt"/>
                </a:endParaRPr>
              </a:p>
              <a:p>
                <a:pPr marL="231775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dirty="0" smtClean="0">
                    <a:latin typeface="+mj-lt"/>
                  </a:rPr>
                  <a:t>Compressors </a:t>
                </a:r>
                <a:r>
                  <a:rPr lang="en-US" dirty="0">
                    <a:latin typeface="+mj-lt"/>
                  </a:rPr>
                  <a:t>and driers: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7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700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sz="1700" i="1">
                            <a:latin typeface="Cambria Math"/>
                          </a:rPr>
                          <m:t>𝐶𝐷</m:t>
                        </m:r>
                      </m:sup>
                    </m:sSubSup>
                    <m:r>
                      <a:rPr lang="en-US" sz="1700" i="1">
                        <a:latin typeface="Cambria Math"/>
                      </a:rPr>
                      <m:t>=</m:t>
                    </m:r>
                    <m:r>
                      <a:rPr lang="en-US" sz="1700">
                        <a:latin typeface="Cambria Math"/>
                      </a:rPr>
                      <m:t>13646</m:t>
                    </m:r>
                    <m:r>
                      <a:rPr lang="en-US" sz="1700" i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sz="17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𝑇𝐶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𝑏𝑚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𝐿𝐻𝑉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𝑐𝑜𝑎𝑙</m:t>
                                    </m:r>
                                  </m:sup>
                                </m:sSubSup>
                              </m:den>
                            </m:f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700" i="1">
                                    <a:latin typeface="Cambria Math"/>
                                  </a:rPr>
                                  <m:t>1−</m:t>
                                </m:r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700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700" i="1">
                            <a:latin typeface="Cambria Math"/>
                          </a:rPr>
                          <m:t>0.5575</m:t>
                        </m:r>
                      </m:sup>
                    </m:sSup>
                  </m:oMath>
                </a14:m>
                <a:r>
                  <a:rPr lang="en-US" sz="1700" dirty="0" smtClean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600" b="1" i="1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1600" b="1" i="1">
                            <a:latin typeface="Cambria Math"/>
                          </a:rPr>
                          <m:t>𝒋</m:t>
                        </m:r>
                      </m:sub>
                      <m:sup>
                        <m:r>
                          <a:rPr lang="en-US" sz="1600" b="1" i="1" smtClean="0">
                            <a:latin typeface="Cambria Math"/>
                          </a:rPr>
                          <m:t>𝑪𝑫</m:t>
                        </m:r>
                      </m:sup>
                    </m:sSubSup>
                    <m:r>
                      <a:rPr lang="en-US" sz="1600" b="1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b="1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600" b="1" i="1">
                                    <a:latin typeface="Cambria Math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sz="1600" b="1" i="1">
                                    <a:latin typeface="Cambria Math"/>
                                  </a:rPr>
                                  <m:t>𝟏</m:t>
                                </m:r>
                                <m:r>
                                  <a:rPr lang="en-US" sz="1600" b="1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600" b="1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US" sz="1600" b="1" i="1">
                                        <a:latin typeface="Cambria Math"/>
                                      </a:rPr>
                                      <m:t>𝒋</m:t>
                                    </m:r>
                                  </m:sub>
                                </m:sSub>
                                <m:r>
                                  <a:rPr lang="en-US" sz="1600" b="1" i="1">
                                    <a:latin typeface="Cambria Math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𝟎</m:t>
                        </m:r>
                        <m:r>
                          <a:rPr lang="en-US" sz="1600" b="1" i="1">
                            <a:latin typeface="Cambria Math"/>
                          </a:rPr>
                          <m:t>.</m:t>
                        </m:r>
                        <m:r>
                          <a:rPr lang="en-US" sz="1600" b="1" i="1">
                            <a:latin typeface="Cambria Math"/>
                          </a:rPr>
                          <m:t>𝟓𝟓𝟕𝟓</m:t>
                        </m:r>
                      </m:sup>
                    </m:sSup>
                  </m:oMath>
                </a14:m>
                <a:endParaRPr lang="en-US" sz="1700" b="1" dirty="0">
                  <a:latin typeface="+mj-lt"/>
                </a:endParaRPr>
              </a:p>
              <a:p>
                <a:pPr lvl="2" indent="-342900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>
                  <a:latin typeface="+mj-lt"/>
                </a:endParaRPr>
              </a:p>
              <a:p>
                <a:pPr lvl="2" indent="-342900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54674"/>
                <a:ext cx="8783391" cy="4931231"/>
              </a:xfrm>
              <a:blipFill rotWithShape="1">
                <a:blip r:embed="rId3"/>
                <a:stretch>
                  <a:fillRect t="-1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Problem Description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</p:spPr>
            <p:txBody>
              <a:bodyPr>
                <a:normAutofit/>
              </a:bodyPr>
              <a:lstStyle/>
              <a:p>
                <a:pPr marL="457200" lvl="1" indent="-342900">
                  <a:buClr>
                    <a:schemeClr val="tx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Ø"/>
                </a:pP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Operating costs</a:t>
                </a: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+mj-lt"/>
                  </a:rPr>
                  <a:t>Biomass purchase cost: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𝑏𝑚</m:t>
                            </m:r>
                          </m:sup>
                        </m:sSubSup>
                      </m:e>
                    </m:nary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sup>
                    </m:sSubSup>
                  </m:oMath>
                </a14:m>
                <a:endParaRPr lang="en-US" dirty="0" smtClean="0">
                  <a:latin typeface="+mj-lt"/>
                </a:endParaRP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+mj-lt"/>
                  </a:rPr>
                  <a:t>Transportation cost: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  <m:sup/>
                        </m:sSubSup>
                      </m:e>
                    </m:nary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/>
                    </m:sSubSup>
                  </m:oMath>
                </a14:m>
                <a:endParaRPr lang="en-US" dirty="0" smtClean="0">
                  <a:latin typeface="+mj-lt"/>
                </a:endParaRPr>
              </a:p>
              <a:p>
                <a:pPr marL="457200" lvl="1" indent="-342900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Ø"/>
                </a:pP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Savings</a:t>
                </a:r>
              </a:p>
              <a:p>
                <a:pPr marL="685800" lvl="2">
                  <a:lnSpc>
                    <a:spcPct val="150000"/>
                  </a:lnSpc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r>
                  <a:rPr lang="en-US" sz="2000" dirty="0">
                    <a:latin typeface="+mj-lt"/>
                  </a:rPr>
                  <a:t>Coal </a:t>
                </a:r>
                <a:r>
                  <a:rPr lang="en-US" sz="2000" dirty="0" smtClean="0">
                    <a:latin typeface="+mj-lt"/>
                  </a:rPr>
                  <a:t>displacement</a:t>
                </a:r>
                <a:endParaRPr lang="en-US" sz="2000" dirty="0">
                  <a:latin typeface="+mj-lt"/>
                </a:endParaRPr>
              </a:p>
              <a:p>
                <a:pPr marL="662940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∗</m:t>
                    </m:r>
                    <m:r>
                      <a:rPr lang="en-US">
                        <a:latin typeface="Cambria Math"/>
                      </a:rPr>
                      <m:t>∆</m:t>
                    </m:r>
                    <m:sSubSup>
                      <m:sSubSupPr>
                        <m:ctrlPr>
                          <a:rPr lang="en-US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</m:oMath>
                </a14:m>
                <a:r>
                  <a:rPr lang="en-US" dirty="0" smtClean="0">
                    <a:latin typeface="+mj-lt"/>
                  </a:rPr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p>
                    </m:sSubSup>
                  </m:oMath>
                </a14:m>
                <a:r>
                  <a:rPr lang="en-US" dirty="0" smtClean="0"/>
                  <a:t>*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</m:sup>
                        </m:sSubSup>
                      </m:e>
                    </m:nary>
                  </m:oMath>
                </a14:m>
                <a:endParaRPr lang="en-US" dirty="0" smtClean="0">
                  <a:latin typeface="+mj-lt"/>
                </a:endParaRPr>
              </a:p>
              <a:p>
                <a:pPr marL="662940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dirty="0" smtClean="0">
                  <a:latin typeface="+mj-lt"/>
                </a:endParaRPr>
              </a:p>
              <a:p>
                <a:pPr marL="685800" lvl="2">
                  <a:buClr>
                    <a:schemeClr val="tx2">
                      <a:lumMod val="60000"/>
                      <a:lumOff val="40000"/>
                    </a:schemeClr>
                  </a:buClr>
                  <a:buFont typeface="Courier New" panose="02070309020205020404" pitchFamily="49" charset="0"/>
                  <a:buChar char="o"/>
                </a:pPr>
                <a:r>
                  <a:rPr lang="en-US" sz="2000" dirty="0" smtClean="0">
                    <a:latin typeface="+mj-lt"/>
                  </a:rPr>
                  <a:t>Production Tax Credit (PTC): 1.1 cents/</a:t>
                </a:r>
                <a:r>
                  <a:rPr lang="en-US" sz="2000" dirty="0" err="1" smtClean="0">
                    <a:latin typeface="+mj-lt"/>
                  </a:rPr>
                  <a:t>KWh</a:t>
                </a:r>
                <a:r>
                  <a:rPr lang="en-US" sz="2000" baseline="-25000" dirty="0" err="1" smtClean="0">
                    <a:latin typeface="+mj-lt"/>
                  </a:rPr>
                  <a:t>bm</a:t>
                </a:r>
                <a:endParaRPr lang="en-US" sz="2000" dirty="0" smtClean="0">
                  <a:latin typeface="+mj-lt"/>
                </a:endParaRPr>
              </a:p>
              <a:p>
                <a:pPr marL="662940" lvl="2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𝑡𝑎𝑥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11</m:t>
                    </m:r>
                    <m:r>
                      <a:rPr lang="en-US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𝑏𝑚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𝑤𝑏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/>
                      </a:rPr>
                      <m:t>∗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𝑏𝑚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p>
                    </m:sSubSup>
                    <m:r>
                      <m:rPr>
                        <m:nor/>
                      </m:rPr>
                      <a:rPr lang="en-US" dirty="0"/>
                      <m:t>∗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latin typeface="+mj-lt"/>
                </a:endParaRPr>
              </a:p>
              <a:p>
                <a:pPr lvl="2" indent="-342900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  <a:blipFill rotWithShape="1">
                <a:blip r:embed="rId3"/>
                <a:stretch>
                  <a:fillRect t="-1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9920" y="1428603"/>
            <a:ext cx="2949818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+mj-lt"/>
                <a:cs typeface="Times New Roman" pitchFamily="18" charset="0"/>
              </a:rPr>
              <a:t>Biomass market price $/ton</a:t>
            </a:r>
            <a:endParaRPr lang="en-US" sz="1600" i="1" dirty="0">
              <a:latin typeface="+mj-lt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167052" y="1597880"/>
            <a:ext cx="1312868" cy="3385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19304" y="2945801"/>
            <a:ext cx="4210434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+mj-lt"/>
                <a:cs typeface="Times New Roman" pitchFamily="18" charset="0"/>
              </a:rPr>
              <a:t>Unit transporting cost from supplier i to plant j</a:t>
            </a:r>
            <a:endParaRPr lang="en-US" sz="1600" i="1" dirty="0">
              <a:latin typeface="+mj-lt"/>
              <a:cs typeface="Times New Roman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761509" y="2949004"/>
            <a:ext cx="405543" cy="62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02244" y="4638708"/>
            <a:ext cx="2227494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+mj-lt"/>
                <a:cs typeface="Times New Roman" pitchFamily="18" charset="0"/>
              </a:rPr>
              <a:t>Coal market price $/ton</a:t>
            </a:r>
            <a:endParaRPr lang="en-US" sz="1600" i="1" dirty="0">
              <a:latin typeface="+mj-lt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192482" y="4483619"/>
            <a:ext cx="4009762" cy="3243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5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Objective </a:t>
                </a: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function </a:t>
                </a: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of </a:t>
                </a: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model </a:t>
                </a: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(</a:t>
                </a:r>
                <a:r>
                  <a:rPr lang="en-US" sz="2600" b="1" spc="-100" dirty="0">
                    <a:solidFill>
                      <a:srgbClr val="FF0000"/>
                    </a:solidFill>
                    <a:latin typeface="+mj-lt"/>
                    <a:ea typeface="+mj-ea"/>
                    <a:cs typeface="Times New Roman" pitchFamily="18" charset="0"/>
                  </a:rPr>
                  <a:t>P</a:t>
                </a:r>
                <a:r>
                  <a:rPr lang="en-US" sz="26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</a:rPr>
                      <m:t>𝑀𝑎𝑥𝑖𝑚𝑖𝑧𝑒</m:t>
                    </m:r>
                    <m:r>
                      <a:rPr lang="en-US" sz="2100" i="1" smtClean="0">
                        <a:latin typeface="Cambria Math"/>
                      </a:rPr>
                      <m:t>:</m:t>
                    </m:r>
                    <m:r>
                      <a:rPr lang="en-US" sz="2100" i="1" smtClean="0">
                        <a:latin typeface="Cambria Math"/>
                      </a:rPr>
                      <m:t>𝑍</m:t>
                    </m:r>
                    <m:r>
                      <a:rPr lang="en-US" sz="2100" i="1" smtClean="0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eqArr>
                          <m:eqArr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100" i="1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2100" i="1"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sup>
                                    </m:sSubSup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sz="2100" i="1">
                                    <a:latin typeface="Cambria Math"/>
                                  </a:rPr>
                                  <m:t> </m:t>
                                </m:r>
                                <m:nary>
                                  <m:naryPr>
                                    <m:chr m:val="∑"/>
                                    <m:limLoc m:val="undOvr"/>
                                    <m:supHide m:val="on"/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∈</m:t>
                                    </m:r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𝑆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d>
                          </m:e>
                        </m:eqArr>
                      </m:e>
                    </m:nary>
                  </m:oMath>
                </a14:m>
                <a:endParaRPr lang="en-US" sz="2100" i="1" dirty="0" smtClean="0">
                  <a:latin typeface="Cambria Math"/>
                </a:endParaRPr>
              </a:p>
              <a:p>
                <a:pPr marL="114300" indent="0">
                  <a:buNone/>
                </a:pPr>
                <a:r>
                  <a:rPr lang="en-US" sz="21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−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𝑖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𝑆</m:t>
                        </m:r>
                        <m:r>
                          <a:rPr lang="en-US" sz="2100" i="1">
                            <a:latin typeface="Cambria Math"/>
                          </a:rPr>
                          <m:t>,</m:t>
                        </m:r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sz="2100" i="1">
                                <a:latin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𝑏𝑚</m:t>
                                </m:r>
                              </m:sup>
                            </m:sSubSup>
                          </m:e>
                        </m:d>
                      </m:e>
                    </m:nary>
                    <m:sSub>
                      <m:sSubPr>
                        <m:ctrlPr>
                          <a:rPr lang="en-US" sz="21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100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sz="2100" i="1">
                        <a:latin typeface="Cambria Math"/>
                      </a:rPr>
                      <m:t> </m:t>
                    </m:r>
                  </m:oMath>
                </a14:m>
                <a:endParaRPr lang="en-US" sz="2100" i="1" dirty="0" smtClean="0">
                  <a:latin typeface="Cambria Math"/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sz="2100" dirty="0" smtClean="0"/>
                  <a:t>                        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r>
                              <a:rPr lang="en-US" sz="2100" i="1">
                                <a:latin typeface="Cambria Math"/>
                              </a:rPr>
                              <m:t>+ </m:t>
                            </m:r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𝑐𝑑</m:t>
                                </m:r>
                              </m:sup>
                            </m:sSubSup>
                          </m:e>
                        </m:d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100" i="1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100" i="1">
                                <a:latin typeface="Cambria Math"/>
                              </a:rPr>
                              <m:t>0.5575</m:t>
                            </m:r>
                          </m:sup>
                        </m:sSup>
                      </m:e>
                    </m:nary>
                  </m:oMath>
                </a14:m>
                <a:endParaRPr lang="en-US" sz="2100" i="1" dirty="0" smtClean="0"/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                         </m:t>
                    </m:r>
                    <m:r>
                      <a:rPr lang="en-US" sz="2100" i="1">
                        <a:latin typeface="Cambria Math"/>
                      </a:rPr>
                      <m:t>−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100" i="1">
                                <a:latin typeface="Cambria Math"/>
                              </a:rPr>
                              <m:t>h</m:t>
                            </m:r>
                          </m:sup>
                        </m:sSubSup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100" i="1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100" i="1">
                                <a:latin typeface="Cambria Math"/>
                              </a:rPr>
                              <m:t>0.9554</m:t>
                            </m:r>
                          </m:sup>
                        </m:sSup>
                      </m:e>
                    </m:nary>
                  </m:oMath>
                </a14:m>
                <a:endParaRPr lang="en-US" sz="2100" i="1" dirty="0" smtClean="0"/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                         </m:t>
                    </m:r>
                    <m:r>
                      <a:rPr lang="en-US" sz="2100" i="1">
                        <a:latin typeface="Cambria Math"/>
                      </a:rPr>
                      <m:t>−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eqArr>
                          <m:eqArr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𝑐𝑎𝑝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 </m:t>
                                    </m:r>
                                  </m:den>
                                </m:f>
                              </m:e>
                            </m:d>
                            <m:sSub>
                              <m:sSub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  <m:e>
                            <m:r>
                              <a:rPr lang="en-US" sz="2100" i="1">
                                <a:latin typeface="Cambria Math"/>
                              </a:rPr>
                              <m:t> </m:t>
                            </m:r>
                          </m:e>
                        </m:eqArr>
                      </m:e>
                    </m:nary>
                  </m:oMath>
                </a14:m>
                <a:endParaRPr lang="en-US" sz="21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  <a:blipFill rotWithShape="1">
                <a:blip r:embed="rId2"/>
                <a:stretch>
                  <a:fillRect t="-1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39769" y="1365837"/>
            <a:ext cx="2212695" cy="5847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Savings due to coal displacement and PTC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5876" y="2336378"/>
            <a:ext cx="2417783" cy="584775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Biomass procurement and transportation costs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87238" y="3577711"/>
                <a:ext cx="2340336" cy="58477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Storage and compressor- drier costs for </a:t>
                </a:r>
                <a:r>
                  <a:rPr lang="en-US" sz="1600" i="1" dirty="0" err="1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600" i="1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&gt;4</m:t>
                    </m:r>
                  </m:oMath>
                </a14:m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% </a:t>
                </a:r>
                <a:endParaRPr lang="en-US" sz="16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238" y="3577711"/>
                <a:ext cx="2340336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2041" b="-11224"/>
                </a:stretch>
              </a:blipFill>
              <a:ln>
                <a:solidFill>
                  <a:schemeClr val="accent6">
                    <a:lumMod val="50000"/>
                  </a:schemeClr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67284" y="4452384"/>
                <a:ext cx="2344770" cy="58477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Handling costs for </a:t>
                </a:r>
                <a:r>
                  <a:rPr lang="en-US" sz="1600" i="1" dirty="0" err="1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600" i="1" baseline="-250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&gt;</m:t>
                    </m:r>
                    <m:r>
                      <a:rPr lang="en-US" sz="1600" i="1">
                        <a:latin typeface="Cambria Math"/>
                        <a:ea typeface="Cambria Math"/>
                        <a:cs typeface="Times New Roman" pitchFamily="18" charset="0"/>
                      </a:rPr>
                      <m:t>4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%</m:t>
                    </m:r>
                  </m:oMath>
                </a14:m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6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284" y="4452384"/>
                <a:ext cx="2344770" cy="584775"/>
              </a:xfrm>
              <a:prstGeom prst="rect">
                <a:avLst/>
              </a:prstGeom>
              <a:blipFill rotWithShape="1">
                <a:blip r:embed="rId4"/>
                <a:stretch>
                  <a:fillRect l="-1034" t="-2041"/>
                </a:stretch>
              </a:blipFill>
              <a:ln>
                <a:solidFill>
                  <a:schemeClr val="accent6">
                    <a:lumMod val="50000"/>
                  </a:schemeClr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03530" y="5040886"/>
                <a:ext cx="2247293" cy="584775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Capital investments costs for </a:t>
                </a:r>
                <a:r>
                  <a:rPr lang="en-US" sz="1600" i="1" dirty="0" err="1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1600" i="1" baseline="-250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  <a:ea typeface="Cambria Math"/>
                        <a:cs typeface="Times New Roman" pitchFamily="18" charset="0"/>
                      </a:rPr>
                      <m:t>≤4</m:t>
                    </m:r>
                  </m:oMath>
                </a14:m>
                <a:r>
                  <a:rPr lang="en-US" sz="1600" i="1" dirty="0" smtClean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en-US" sz="16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530" y="5040886"/>
                <a:ext cx="2247293" cy="584775"/>
              </a:xfrm>
              <a:prstGeom prst="rect">
                <a:avLst/>
              </a:prstGeom>
              <a:blipFill rotWithShape="1">
                <a:blip r:embed="rId5"/>
                <a:stretch>
                  <a:fillRect l="-1078" t="-2041" b="-11224"/>
                </a:stretch>
              </a:blipFill>
              <a:ln>
                <a:solidFill>
                  <a:srgbClr val="00B050"/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/>
          <p:cNvSpPr txBox="1">
            <a:spLocks/>
          </p:cNvSpPr>
          <p:nvPr/>
        </p:nvSpPr>
        <p:spPr>
          <a:xfrm>
            <a:off x="41562" y="190892"/>
            <a:ext cx="87491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smtClean="0">
                <a:cs typeface="Times New Roman" pitchFamily="18" charset="0"/>
              </a:rPr>
              <a:t>A Non-Linear Optimization Model</a:t>
            </a:r>
            <a:endParaRPr lang="en-US" sz="4700" dirty="0"/>
          </a:p>
        </p:txBody>
      </p:sp>
      <p:sp>
        <p:nvSpPr>
          <p:cNvPr id="12" name="TextBox 11"/>
          <p:cNvSpPr txBox="1"/>
          <p:nvPr/>
        </p:nvSpPr>
        <p:spPr>
          <a:xfrm>
            <a:off x="2543129" y="1981603"/>
            <a:ext cx="3085511" cy="5847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6729" y="2628765"/>
            <a:ext cx="3085511" cy="584775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35129" y="4793918"/>
            <a:ext cx="3085511" cy="584775"/>
          </a:xfrm>
          <a:prstGeom prst="rect">
            <a:avLst/>
          </a:prstGeom>
          <a:noFill/>
          <a:ln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65773" y="3293881"/>
            <a:ext cx="4068401" cy="1323439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00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2" y="190892"/>
            <a:ext cx="8749145" cy="1143000"/>
          </a:xfrm>
        </p:spPr>
        <p:txBody>
          <a:bodyPr/>
          <a:lstStyle/>
          <a:p>
            <a:r>
              <a:rPr lang="en-US" sz="4700" dirty="0" smtClean="0">
                <a:cs typeface="Times New Roman" pitchFamily="18" charset="0"/>
              </a:rPr>
              <a:t>A Non-Linear </a:t>
            </a:r>
            <a:r>
              <a:rPr lang="en-US" sz="4700" dirty="0">
                <a:cs typeface="Times New Roman" pitchFamily="18" charset="0"/>
              </a:rPr>
              <a:t>Optimization Model</a:t>
            </a:r>
            <a:endParaRPr lang="en-US" sz="4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1" y="1158240"/>
                <a:ext cx="7336164" cy="5529639"/>
              </a:xfrm>
            </p:spPr>
            <p:txBody>
              <a:bodyPr>
                <a:normAutofit fontScale="92500" lnSpcReduction="10000"/>
              </a:bodyPr>
              <a:lstStyle/>
              <a:p>
                <a:pPr marL="114300" indent="0">
                  <a:buNone/>
                </a:pP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Constraints </a:t>
                </a:r>
                <a:r>
                  <a:rPr lang="en-US" sz="2600" spc="-100" dirty="0">
                    <a:solidFill>
                      <a:schemeClr val="tx2"/>
                    </a:solidFill>
                    <a:cs typeface="Times New Roman" pitchFamily="18" charset="0"/>
                  </a:rPr>
                  <a:t>of model (</a:t>
                </a:r>
                <a:r>
                  <a:rPr lang="en-US" sz="2600" b="1" spc="-100" dirty="0">
                    <a:solidFill>
                      <a:srgbClr val="FF0000"/>
                    </a:solidFill>
                    <a:cs typeface="Times New Roman" pitchFamily="18" charset="0"/>
                  </a:rPr>
                  <a:t>P</a:t>
                </a:r>
                <a:r>
                  <a:rPr lang="en-US" sz="2600" spc="-100" dirty="0" smtClean="0">
                    <a:solidFill>
                      <a:schemeClr val="tx2"/>
                    </a:solidFill>
                    <a:cs typeface="Times New Roman" pitchFamily="18" charset="0"/>
                  </a:rPr>
                  <a:t>) </a:t>
                </a:r>
                <a:endParaRPr lang="en-US" sz="20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i="1" dirty="0" smtClean="0">
                    <a:latin typeface="+mj-lt"/>
                  </a:rPr>
                  <a:t>Subject to:</a:t>
                </a: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dirty="0">
                    <a:solidFill>
                      <a:schemeClr val="accent3">
                        <a:lumMod val="50000"/>
                      </a:schemeClr>
                    </a:solidFill>
                  </a:rPr>
                  <a:t> 		</a:t>
                </a:r>
                <a:r>
                  <a:rPr lang="en-US" sz="1700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        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Supplier </a:t>
                </a:r>
                <a:r>
                  <a:rPr lang="en-US" sz="1700" b="1" dirty="0">
                    <a:solidFill>
                      <a:schemeClr val="accent6">
                        <a:lumMod val="50000"/>
                      </a:schemeClr>
                    </a:solidFill>
                  </a:rPr>
                  <a:t>capacity constraints  </a:t>
                </a:r>
                <a:endParaRPr lang="en-US" sz="1700" b="1" i="1" dirty="0">
                  <a:solidFill>
                    <a:schemeClr val="accent6">
                      <a:lumMod val="50000"/>
                    </a:schemeClr>
                  </a:solidFill>
                  <a:latin typeface="+mj-lt"/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sz="1700" dirty="0"/>
                  <a:t> </a:t>
                </a:r>
                <a14:m>
                  <m:oMath xmlns:m="http://schemas.openxmlformats.org/officeDocument/2006/math">
                    <m:r>
                      <a:rPr lang="en-US" sz="1700" b="0" i="0" smtClean="0">
                        <a:latin typeface="Cambria Math"/>
                      </a:rPr>
                      <m:t>           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7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  <m:r>
                          <a:rPr lang="en-US" sz="1700" i="1">
                            <a:latin typeface="Cambria Math"/>
                          </a:rPr>
                          <m:t>∈</m:t>
                        </m:r>
                        <m:r>
                          <a:rPr lang="en-US" sz="17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7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700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sz="1700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700" dirty="0"/>
                  <a:t>                 	</a:t>
                </a:r>
                <a:r>
                  <a:rPr lang="en-US" sz="1700" dirty="0" smtClean="0"/>
                  <a:t> 	                 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𝑖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𝑆</m:t>
                    </m:r>
                  </m:oMath>
                </a14:m>
                <a:r>
                  <a:rPr lang="en-US" sz="1700" dirty="0"/>
                  <a:t>	</a:t>
                </a:r>
                <a:r>
                  <a:rPr lang="en-US" sz="1700" dirty="0" smtClean="0"/>
                  <a:t> (1)</a:t>
                </a:r>
              </a:p>
              <a:p>
                <a:pPr lvl="3">
                  <a:buClr>
                    <a:schemeClr val="bg1"/>
                  </a:buClr>
                </a:pPr>
                <a:r>
                  <a:rPr lang="en-US" sz="1700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US" sz="17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  <a:p>
                <a:pPr lvl="3">
                  <a:buClr>
                    <a:schemeClr val="bg1"/>
                  </a:buClr>
                </a:pPr>
                <a:r>
                  <a:rPr lang="en-US" sz="17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  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Biomass amount required to substitute </a:t>
                </a:r>
                <a:r>
                  <a:rPr lang="en-US" sz="1700" b="1" i="1" dirty="0" err="1" smtClean="0">
                    <a:solidFill>
                      <a:schemeClr val="accent6">
                        <a:lumMod val="50000"/>
                      </a:schemeClr>
                    </a:solidFill>
                  </a:rPr>
                  <a:t>B</a:t>
                </a:r>
                <a:r>
                  <a:rPr lang="en-US" sz="1700" b="1" i="1" baseline="-25000" dirty="0" err="1" smtClean="0">
                    <a:solidFill>
                      <a:schemeClr val="accent6">
                        <a:lumMod val="50000"/>
                      </a:schemeClr>
                    </a:solidFill>
                  </a:rPr>
                  <a:t>j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% of coal</a:t>
                </a:r>
                <a:endParaRPr lang="en-US" sz="17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dirty="0" smtClean="0"/>
                  <a:t>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7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700" i="1">
                            <a:latin typeface="Cambria Math"/>
                          </a:rPr>
                          <m:t>𝑖</m:t>
                        </m:r>
                        <m:r>
                          <a:rPr lang="en-US" sz="1700" i="1">
                            <a:latin typeface="Cambria Math"/>
                          </a:rPr>
                          <m:t>∈</m:t>
                        </m:r>
                        <m:r>
                          <a:rPr lang="en-US" sz="1700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7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700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sz="1700" i="1">
                        <a:latin typeface="Cambria Math"/>
                      </a:rPr>
                      <m:t>≤ </m:t>
                    </m:r>
                  </m:oMath>
                </a14:m>
                <a:r>
                  <a:rPr lang="en-US" sz="17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7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sSubSup>
                                  <m:sSubSup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bSup>
                                <m:r>
                                  <a:rPr lang="en-US" sz="17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1700" i="1">
                                    <a:latin typeface="Cambria Math"/>
                                  </a:rPr>
                                  <m:t>𝑂𝐻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700" i="1">
                                <a:latin typeface="Cambria Math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sz="1700" i="1">
                                    <a:latin typeface="Cambria Math"/>
                                  </a:rPr>
                                  <m:t>𝑤𝑏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17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7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  <m:r>
                          <a:rPr lang="en-US" sz="1700" i="1">
                            <a:latin typeface="Cambria Math"/>
                          </a:rPr>
                          <m:t>/</m:t>
                        </m:r>
                        <m:sSubSup>
                          <m:sSubSup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700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sz="17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700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700" i="1">
                                <a:latin typeface="Cambria Math"/>
                              </a:rPr>
                              <m:t> </m:t>
                            </m:r>
                            <m:f>
                              <m:fPr>
                                <m:type m:val="lin"/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7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7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7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7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sz="1700" i="1">
                            <a:latin typeface="Cambria Math"/>
                          </a:rPr>
                          <m:t>∗</m:t>
                        </m:r>
                        <m:d>
                          <m:dPr>
                            <m:ctrlPr>
                              <a:rPr lang="en-US" sz="17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7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  <m:r>
                              <a:rPr lang="en-US" sz="1700" i="1">
                                <a:latin typeface="Cambria Math"/>
                              </a:rPr>
                              <m:t>−0.0044</m:t>
                            </m:r>
                            <m:sSubSup>
                              <m:sSubSupPr>
                                <m:ctrlPr>
                                  <a:rPr lang="en-US" sz="17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700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17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7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1700" i="1">
                                <a:latin typeface="Cambria Math"/>
                              </a:rPr>
                              <m:t> − 0.0055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1700" dirty="0"/>
                  <a:t>      </a:t>
                </a:r>
                <a:r>
                  <a:rPr lang="en-US" sz="1700" dirty="0" smtClean="0"/>
                  <a:t>        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 smtClean="0">
                        <a:latin typeface="Cambria Math"/>
                      </a:rPr>
                      <m:t>∈</m:t>
                    </m:r>
                    <m:r>
                      <a:rPr lang="en-US" sz="170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 smtClean="0"/>
                  <a:t>	 (2)</a:t>
                </a: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dirty="0" smtClean="0"/>
                  <a:t>          </a:t>
                </a: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dirty="0" smtClean="0"/>
                  <a:t> </a:t>
                </a:r>
                <a:r>
                  <a:rPr lang="en-US" sz="17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             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Represent the relationship between decision variables </a:t>
                </a:r>
                <a:r>
                  <a:rPr lang="en-US" sz="1700" b="1" i="1" dirty="0" err="1">
                    <a:solidFill>
                      <a:schemeClr val="accent6">
                        <a:lumMod val="50000"/>
                      </a:schemeClr>
                    </a:solidFill>
                  </a:rPr>
                  <a:t>B</a:t>
                </a:r>
                <a:r>
                  <a:rPr lang="en-US" sz="1700" b="1" i="1" baseline="-25000" dirty="0" err="1">
                    <a:solidFill>
                      <a:schemeClr val="accent6">
                        <a:lumMod val="50000"/>
                      </a:schemeClr>
                    </a:solidFill>
                  </a:rPr>
                  <a:t>j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and </a:t>
                </a:r>
                <a:r>
                  <a:rPr lang="en-US" sz="1700" b="1" i="1" dirty="0" err="1" smtClean="0">
                    <a:solidFill>
                      <a:schemeClr val="accent6">
                        <a:lumMod val="50000"/>
                      </a:schemeClr>
                    </a:solidFill>
                  </a:rPr>
                  <a:t>Y</a:t>
                </a:r>
                <a:r>
                  <a:rPr lang="en-US" sz="1700" b="1" i="1" baseline="-25000" dirty="0" err="1" smtClean="0">
                    <a:solidFill>
                      <a:schemeClr val="accent6">
                        <a:lumMod val="50000"/>
                      </a:schemeClr>
                    </a:solidFill>
                  </a:rPr>
                  <a:t>j</a:t>
                </a:r>
                <a:r>
                  <a:rPr lang="en-US" sz="1700" b="1" dirty="0" smtClean="0"/>
                  <a:t>             </a:t>
                </a:r>
              </a:p>
              <a:p>
                <a:pPr lvl="1"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sz="170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−0.04 ≤</m:t>
                    </m:r>
                    <m:r>
                      <a:rPr lang="en-US" sz="1700" i="1">
                        <a:latin typeface="Cambria Math"/>
                      </a:rPr>
                      <m:t>𝑀</m:t>
                    </m:r>
                    <m:r>
                      <a:rPr lang="en-US" sz="1700" i="1">
                        <a:latin typeface="Cambria Math"/>
                      </a:rPr>
                      <m:t>(1− </m:t>
                    </m:r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700" dirty="0"/>
                  <a:t>            	</a:t>
                </a:r>
                <a:r>
                  <a:rPr lang="en-US" sz="1700" dirty="0" smtClean="0"/>
                  <a:t>                  </a:t>
                </a:r>
                <a:r>
                  <a:rPr lang="en-US" sz="1700" dirty="0"/>
                  <a:t>for 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 smtClean="0"/>
                  <a:t>	 (3)</a:t>
                </a:r>
              </a:p>
              <a:p>
                <a:pPr marL="114300" indent="0">
                  <a:buClr>
                    <a:schemeClr val="bg1"/>
                  </a:buClr>
                  <a:buNone/>
                </a:pPr>
                <a:r>
                  <a:rPr lang="en-US" sz="1700" dirty="0" smtClean="0"/>
                  <a:t>                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0.04−</m:t>
                    </m:r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&lt;</m:t>
                    </m:r>
                    <m:r>
                      <a:rPr lang="en-US" sz="1700" i="1">
                        <a:latin typeface="Cambria Math"/>
                      </a:rPr>
                      <m:t>𝑀</m:t>
                    </m:r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700" dirty="0"/>
                  <a:t>                       	</a:t>
                </a:r>
                <a:r>
                  <a:rPr lang="en-US" sz="1700" dirty="0" smtClean="0"/>
                  <a:t>                  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 smtClean="0">
                        <a:latin typeface="Cambria Math"/>
                      </a:rPr>
                      <m:t>∈</m:t>
                    </m:r>
                    <m:r>
                      <a:rPr lang="en-US" sz="170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 smtClean="0"/>
                  <a:t>	 (4)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sz="1700" dirty="0" smtClean="0"/>
                  <a:t>           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sz="1700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US" sz="1700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                                       </a:t>
                </a:r>
                <a:r>
                  <a:rPr lang="en-US" sz="17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Non-negativity, and binary constraints</a:t>
                </a:r>
                <a:r>
                  <a:rPr lang="en-US" sz="1700" b="1" dirty="0" smtClean="0"/>
                  <a:t>             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sz="1700" dirty="0"/>
                  <a:t> </a:t>
                </a:r>
                <a:r>
                  <a:rPr lang="en-US" sz="1700" dirty="0" smtClean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 ∈ </m:t>
                    </m:r>
                    <m:sSup>
                      <m:sSupPr>
                        <m:ctrlPr>
                          <a:rPr lang="en-US" sz="17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7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700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700" dirty="0"/>
                  <a:t>               </a:t>
                </a:r>
                <a:r>
                  <a:rPr lang="en-US" sz="1700" dirty="0" smtClean="0"/>
                  <a:t>		</a:t>
                </a:r>
                <a:r>
                  <a:rPr lang="en-US" sz="1700" dirty="0"/>
                  <a:t>	</a:t>
                </a:r>
                <a:r>
                  <a:rPr lang="en-US" sz="1700" dirty="0" smtClean="0"/>
                  <a:t>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𝑖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𝑆</m:t>
                    </m:r>
                  </m:oMath>
                </a14:m>
                <a:r>
                  <a:rPr lang="en-US" sz="1700" dirty="0"/>
                  <a:t>,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/>
                  <a:t>   </a:t>
                </a:r>
                <a:r>
                  <a:rPr lang="en-US" sz="1700" dirty="0" smtClean="0"/>
                  <a:t>      (5)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sz="1700" dirty="0" smtClean="0"/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 ∈[0, 1]</m:t>
                    </m:r>
                  </m:oMath>
                </a14:m>
                <a:r>
                  <a:rPr lang="en-US" sz="1700" dirty="0"/>
                  <a:t>        </a:t>
                </a:r>
                <a:r>
                  <a:rPr lang="en-US" sz="1700" dirty="0" smtClean="0"/>
                  <a:t>			 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/>
                  <a:t>             	</a:t>
                </a:r>
                <a:r>
                  <a:rPr lang="en-US" sz="1700" dirty="0" smtClean="0"/>
                  <a:t>  (6)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sz="170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7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700" i="1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en-US" sz="170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1700" i="1">
                        <a:latin typeface="Cambria Math"/>
                      </a:rPr>
                      <m:t> ∈{0, 1}</m:t>
                    </m:r>
                  </m:oMath>
                </a14:m>
                <a:r>
                  <a:rPr lang="en-US" sz="1700" dirty="0"/>
                  <a:t>    </a:t>
                </a:r>
                <a:r>
                  <a:rPr lang="en-US" sz="1700" dirty="0" smtClean="0"/>
                  <a:t>			for </a:t>
                </a:r>
                <a:r>
                  <a:rPr lang="en-US" sz="1700" dirty="0"/>
                  <a:t>all  </a:t>
                </a:r>
                <a14:m>
                  <m:oMath xmlns:m="http://schemas.openxmlformats.org/officeDocument/2006/math">
                    <m:r>
                      <a:rPr lang="en-US" sz="1700" i="1">
                        <a:latin typeface="Cambria Math"/>
                      </a:rPr>
                      <m:t>𝑗</m:t>
                    </m:r>
                    <m:r>
                      <a:rPr lang="en-US" sz="1700" i="1">
                        <a:latin typeface="Cambria Math"/>
                      </a:rPr>
                      <m:t>∈</m:t>
                    </m:r>
                    <m:r>
                      <a:rPr lang="en-US" sz="17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1700" dirty="0"/>
                  <a:t>	 </a:t>
                </a:r>
                <a:r>
                  <a:rPr lang="en-US" sz="1700" dirty="0" smtClean="0"/>
                  <a:t> (7)</a:t>
                </a:r>
                <a:endParaRPr lang="en-US" sz="17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1" y="1158240"/>
                <a:ext cx="7336164" cy="5529639"/>
              </a:xfrm>
              <a:blipFill rotWithShape="1">
                <a:blip r:embed="rId2"/>
                <a:stretch>
                  <a:fillRect t="-17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4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80" y="222065"/>
            <a:ext cx="8244408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A Linear MIP Model – (</a:t>
            </a:r>
            <a:r>
              <a:rPr lang="en-US" sz="4800" dirty="0" smtClean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4800" dirty="0" smtClean="0"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27326" y="1365065"/>
                <a:ext cx="7620000" cy="4800600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Consider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plant </a:t>
                </a:r>
                <a:r>
                  <a:rPr lang="en-US" sz="2400" i="1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j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could displace coal (by mass) either at a rate of </a:t>
                </a:r>
                <a:r>
                  <a:rPr lang="en-US" sz="2400" i="1" spc="-1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  <a:sym typeface="Symbol"/>
                  </a:rPr>
                  <a:t>B</a:t>
                </a:r>
                <a:r>
                  <a:rPr lang="en-US" sz="2400" i="1" spc="-100" baseline="-250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= 1%, or 2%, or 3%, etc. </a:t>
                </a:r>
                <a:endParaRPr lang="en-US" sz="2400" spc="-100" dirty="0" smtClean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:endParaRPr lang="en-US" sz="10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Let </a:t>
                </a:r>
                <a:r>
                  <a:rPr lang="en-US" sz="2400" i="1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= 1, . . . , |</a:t>
                </a:r>
                <a:r>
                  <a:rPr lang="en-US" sz="2400" i="1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| index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the set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of all potential values that </a:t>
                </a:r>
                <a:r>
                  <a:rPr lang="en-US" sz="2400" i="1" spc="-100" dirty="0" err="1" smtClean="0">
                    <a:solidFill>
                      <a:schemeClr val="tx2"/>
                    </a:solidFill>
                    <a:cs typeface="Times New Roman" pitchFamily="18" charset="0"/>
                    <a:sym typeface="Symbol"/>
                  </a:rPr>
                  <a:t>B</a:t>
                </a:r>
                <a:r>
                  <a:rPr lang="en-US" sz="2400" i="1" spc="-100" baseline="-25000" dirty="0" err="1" smtClean="0">
                    <a:solidFill>
                      <a:schemeClr val="tx2"/>
                    </a:solidFill>
                    <a:cs typeface="Times New Roman" pitchFamily="18" charset="0"/>
                  </a:rPr>
                  <a:t>j</a:t>
                </a:r>
                <a:r>
                  <a:rPr lang="en-US" sz="2400" i="1" spc="-100" baseline="-25000" dirty="0" smtClean="0">
                    <a:solidFill>
                      <a:schemeClr val="tx2"/>
                    </a:solidFill>
                    <a:cs typeface="Times New Roman" pitchFamily="18" charset="0"/>
                  </a:rPr>
                  <a:t>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can take.  </a:t>
                </a:r>
                <a:r>
                  <a:rPr lang="en-US" sz="2400" i="1" spc="-1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</a:t>
                </a:r>
                <a:r>
                  <a:rPr lang="en-US" sz="2400" i="1" spc="-100" baseline="-250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</a:t>
                </a:r>
                <a:r>
                  <a:rPr lang="en-US" sz="2400" i="1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denote the </a:t>
                </a:r>
                <a:r>
                  <a:rPr lang="en-US" sz="2400" i="1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l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−the element of this set </a:t>
                </a:r>
              </a:p>
              <a:p>
                <a:pPr marL="114300" indent="0">
                  <a:buNone/>
                </a:pPr>
                <a:endParaRPr lang="en-US" sz="1800" spc="-100" dirty="0" smtClean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:r>
                  <a:rPr lang="en-US" sz="2400" i="1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Decision variables of model (</a:t>
                </a:r>
                <a:r>
                  <a:rPr lang="en-US" sz="2400" b="1" spc="-100" dirty="0" smtClean="0">
                    <a:solidFill>
                      <a:srgbClr val="FF0000"/>
                    </a:solidFill>
                    <a:latin typeface="+mj-lt"/>
                    <a:ea typeface="+mj-ea"/>
                    <a:cs typeface="Times New Roman" pitchFamily="18" charset="0"/>
                  </a:rPr>
                  <a:t>Q</a:t>
                </a:r>
                <a:r>
                  <a:rPr lang="en-US" sz="2400" i="1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):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</a:t>
                </a:r>
                <a:endParaRPr lang="en-US" sz="24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𝒀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𝒍</m:t>
                        </m:r>
                        <m:r>
                          <a:rPr lang="en-US" sz="2400" b="1" i="1">
                            <a:latin typeface="Cambria Math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  binary variable which takes the value 1 if </a:t>
                </a:r>
                <a:r>
                  <a:rPr lang="en-US" sz="2400" dirty="0" smtClean="0">
                    <a:latin typeface="+mj-lt"/>
                  </a:rPr>
                  <a:t>facility </a:t>
                </a:r>
                <a:r>
                  <a:rPr lang="en-US" sz="2400" i="1" dirty="0" smtClean="0">
                    <a:latin typeface="+mj-lt"/>
                  </a:rPr>
                  <a:t>j displaces</a:t>
                </a:r>
                <a:r>
                  <a:rPr 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𝑙</m:t>
                        </m:r>
                      </m:sub>
                    </m:sSub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40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%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coal, and </a:t>
                </a:r>
                <a:r>
                  <a:rPr lang="en-US" sz="2400" dirty="0">
                    <a:latin typeface="+mj-lt"/>
                  </a:rPr>
                  <a:t>takes the value 0 otherwise </a:t>
                </a:r>
                <a:endParaRPr lang="en-US" sz="2400" dirty="0" smtClean="0">
                  <a:latin typeface="+mj-lt"/>
                </a:endParaRPr>
              </a:p>
              <a:p>
                <a:pPr marL="114300" lvl="2" indent="0">
                  <a:buClr>
                    <a:schemeClr val="accent1"/>
                  </a:buClr>
                  <a:buNone/>
                </a:pPr>
                <a:endParaRPr lang="en-US" sz="1000" i="1" dirty="0" smtClean="0">
                  <a:latin typeface="+mj-lt"/>
                </a:endParaRPr>
              </a:p>
              <a:p>
                <a:pPr marL="114300" lvl="2" indent="0">
                  <a:buClr>
                    <a:schemeClr val="accent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/>
                          </a:rPr>
                          <m:t>𝑿</m:t>
                        </m:r>
                      </m:e>
                      <m:sub>
                        <m:r>
                          <a:rPr lang="en-US" sz="2400">
                            <a:latin typeface="Cambria Math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 the amount of biomass (in tons/year) delivered to coal plant j from supplier i</a:t>
                </a:r>
              </a:p>
              <a:p>
                <a:pPr marL="114300" indent="0">
                  <a:buNone/>
                </a:pPr>
                <a:endParaRPr lang="en-US" sz="26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326" y="1365065"/>
                <a:ext cx="7620000" cy="4800600"/>
              </a:xfrm>
              <a:blipFill rotWithShape="1">
                <a:blip r:embed="rId2"/>
                <a:stretch>
                  <a:fillRect t="-1017" r="-1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27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80" y="222065"/>
            <a:ext cx="8244408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A Linear MIP Model</a:t>
            </a:r>
            <a:r>
              <a:rPr lang="en-US" sz="4400" dirty="0">
                <a:cs typeface="Times New Roman" pitchFamily="18" charset="0"/>
              </a:rPr>
              <a:t>– (</a:t>
            </a:r>
            <a:r>
              <a:rPr lang="en-US" sz="4400" dirty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4400" dirty="0"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27326" y="1365065"/>
                <a:ext cx="7620000" cy="2026721"/>
              </a:xfrm>
            </p:spPr>
            <p:txBody>
              <a:bodyPr>
                <a:normAutofit lnSpcReduction="10000"/>
              </a:bodyPr>
              <a:lstStyle/>
              <a:p>
                <a:pPr marL="114300" indent="0">
                  <a:buNone/>
                </a:pP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For a fixed value of </a:t>
                </a:r>
                <a:r>
                  <a:rPr lang="en-US" sz="2400" b="1" i="1" spc="-1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  <a:sym typeface="Symbol"/>
                  </a:rPr>
                  <a:t>B</a:t>
                </a:r>
                <a:r>
                  <a:rPr lang="en-US" sz="2400" b="1" i="1" spc="-100" baseline="-25000" dirty="0" err="1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: </a:t>
                </a:r>
              </a:p>
              <a:p>
                <a:pPr marL="114300" indent="0">
                  <a:buNone/>
                </a:pPr>
                <a:endParaRPr lang="en-US" sz="2400" spc="-100" dirty="0" smtClean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marL="11430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𝑙𝑗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𝑏𝑚</m:t>
                        </m:r>
                      </m:sup>
                    </m:sSubSup>
                  </m:oMath>
                </a14:m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bSup>
                                <m:r>
                                  <a:rPr lang="en-US" sz="24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𝑂𝐻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𝑤𝑏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/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f>
                              <m:fPr>
                                <m:type m:val="lin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/>
                              </a:rPr>
                              <m:t>−0.0044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/>
                              </a:rPr>
                              <m:t> − 0.0055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   is a constant.</a:t>
                </a:r>
              </a:p>
              <a:p>
                <a:pPr marL="114300" indent="0">
                  <a:buNone/>
                </a:pPr>
                <a:r>
                  <a:rPr lang="en-US" sz="1000" dirty="0" smtClean="0"/>
                  <a:t> 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326" y="1365065"/>
                <a:ext cx="7620000" cy="2026721"/>
              </a:xfrm>
              <a:blipFill rotWithShape="1">
                <a:blip r:embed="rId2"/>
                <a:stretch>
                  <a:fillRect t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ular Callout 2"/>
              <p:cNvSpPr/>
              <p:nvPr/>
            </p:nvSpPr>
            <p:spPr>
              <a:xfrm>
                <a:off x="5231219" y="1265274"/>
                <a:ext cx="3774557" cy="776177"/>
              </a:xfrm>
              <a:prstGeom prst="wedgeRectCallout">
                <a:avLst>
                  <a:gd name="adj1" fmla="val -45271"/>
                  <a:gd name="adj2" fmla="val 117294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430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/>
                          </a:rPr>
                          <m:t>𝑖</m:t>
                        </m:r>
                        <m:r>
                          <a:rPr lang="en-US" sz="1400" i="1">
                            <a:latin typeface="Cambria Math"/>
                          </a:rPr>
                          <m:t>∈</m:t>
                        </m:r>
                        <m:r>
                          <a:rPr lang="en-US" sz="1400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sz="1400" i="1">
                        <a:latin typeface="Cambria Math"/>
                      </a:rPr>
                      <m:t>≤ </m:t>
                    </m:r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sSubSup>
                                  <m:sSubSup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bSup>
                                <m:r>
                                  <a:rPr lang="en-US" sz="14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𝑂𝐻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𝑤𝑏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∗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</m:e>
                        </m:d>
                        <m:r>
                          <a:rPr lang="en-US" sz="1400" i="1">
                            <a:latin typeface="Cambria Math"/>
                          </a:rPr>
                          <m:t>/</m:t>
                        </m:r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𝐿𝐻𝑉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num>
                      <m:den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f>
                              <m:fPr>
                                <m:type m:val="lin"/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4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400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sz="1400" i="1">
                            <a:latin typeface="Cambria Math"/>
                          </a:rPr>
                          <m:t>∗</m:t>
                        </m:r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  <m:r>
                              <a:rPr lang="en-US" sz="1400" i="1">
                                <a:latin typeface="Cambria Math"/>
                              </a:rPr>
                              <m:t>−0.0044</m:t>
                            </m:r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1400" i="1">
                                <a:latin typeface="Cambria Math"/>
                              </a:rPr>
                              <m:t> − 0.0055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1400" dirty="0" smtClean="0"/>
                  <a:t>    (2) </a:t>
                </a:r>
                <a:endParaRPr lang="en-US" sz="1400" spc="-100" dirty="0">
                  <a:solidFill>
                    <a:schemeClr val="tx2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Rectangular Callou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219" y="1265274"/>
                <a:ext cx="3774557" cy="776177"/>
              </a:xfrm>
              <a:prstGeom prst="wedgeRectCallout">
                <a:avLst>
                  <a:gd name="adj1" fmla="val -45271"/>
                  <a:gd name="adj2" fmla="val 117294"/>
                </a:avLst>
              </a:prstGeom>
              <a:blipFill rotWithShape="1">
                <a:blip r:embed="rId3"/>
                <a:stretch>
                  <a:fillRect r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30550" y="3689498"/>
                <a:ext cx="4848446" cy="69987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𝑙𝑗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𝑏𝑚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𝑙𝑗</m:t>
                            </m:r>
                          </m:sub>
                        </m:sSub>
                      </m:e>
                    </m:nary>
                    <m:r>
                      <a:rPr lang="en-US">
                        <a:latin typeface="Cambria Math"/>
                      </a:rPr>
                      <m:t>      </m:t>
                    </m:r>
                  </m:oMath>
                </a14:m>
                <a:r>
                  <a:rPr lang="en-US" dirty="0"/>
                  <a:t>for 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 </a:t>
                </a:r>
                <a:r>
                  <a:rPr lang="en-US" dirty="0"/>
                  <a:t>	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(2</a:t>
                </a:r>
                <a:r>
                  <a:rPr lang="en-US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*)</a:t>
                </a:r>
                <a:endParaRPr lang="en-U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550" y="3689498"/>
                <a:ext cx="4848446" cy="699872"/>
              </a:xfrm>
              <a:prstGeom prst="rect">
                <a:avLst/>
              </a:prstGeom>
              <a:blipFill rotWithShape="1">
                <a:blip r:embed="rId4"/>
                <a:stretch>
                  <a:fillRect l="-5019" t="-58120" b="-5213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57201" y="4679349"/>
                <a:ext cx="6879264" cy="7702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2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pc="-100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pc="-100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𝑙</m:t>
                        </m:r>
                        <m:r>
                          <a:rPr lang="en-US" sz="2400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𝑗</m:t>
                        </m:r>
                      </m:sub>
                      <m:sup/>
                    </m:sSubSup>
                    <m:r>
                      <a:rPr lang="en-US" sz="2400" spc="-10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Times New Roman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𝑰</m:t>
                        </m:r>
                      </m:e>
                      <m:sub>
                        <m:r>
                          <a:rPr lang="en-US" sz="2400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𝒋</m:t>
                        </m:r>
                      </m:sub>
                      <m:sup>
                        <m:r>
                          <a:rPr lang="en-US" sz="2400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  <m:t>𝒄𝒂𝒑</m:t>
                        </m:r>
                      </m:sup>
                    </m:sSubSup>
                    <m:d>
                      <m:dPr>
                        <m:ctrlPr>
                          <a:rPr lang="en-US" sz="2400" i="1" spc="-10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Times New Roman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pc="-100">
                                <a:solidFill>
                                  <a:schemeClr val="tx1"/>
                                </a:solidFill>
                                <a:latin typeface="Cambria Math"/>
                                <a:ea typeface="+mj-ea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2400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2400" spc="-100">
                                <a:solidFill>
                                  <a:schemeClr val="tx1"/>
                                </a:solidFill>
                                <a:latin typeface="Cambria Math"/>
                                <a:ea typeface="+mj-ea"/>
                                <a:cs typeface="Times New Roman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2400" spc="-100">
                                <a:solidFill>
                                  <a:schemeClr val="tx1"/>
                                </a:solidFill>
                                <a:latin typeface="Cambria Math"/>
                                <a:ea typeface="+mj-ea"/>
                                <a:cs typeface="Times New Roman" pitchFamily="18" charset="0"/>
                              </a:rPr>
                              <m:t>𝟏</m:t>
                            </m:r>
                            <m:r>
                              <a:rPr lang="en-US" sz="2400" spc="-100">
                                <a:solidFill>
                                  <a:schemeClr val="tx1"/>
                                </a:solidFill>
                                <a:latin typeface="Cambria Math"/>
                                <a:ea typeface="+mj-ea"/>
                                <a:cs typeface="Times New Roman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2400" spc="-10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+mj-ea"/>
                                    <a:cs typeface="Times New Roman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2400" spc="-100">
                                <a:solidFill>
                                  <a:schemeClr val="tx1"/>
                                </a:solidFill>
                                <a:latin typeface="Cambria Math"/>
                                <a:ea typeface="+mj-ea"/>
                                <a:cs typeface="Times New Roman" pitchFamily="18" charset="0"/>
                              </a:rPr>
                              <m:t> 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spc="-100" dirty="0">
                    <a:solidFill>
                      <a:schemeClr val="tx1"/>
                    </a:solidFill>
                    <a:latin typeface="+mj-lt"/>
                    <a:ea typeface="+mj-ea"/>
                    <a:cs typeface="Times New Roman" pitchFamily="18" charset="0"/>
                  </a:rPr>
                  <a:t>  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is a constant.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1" y="4679349"/>
                <a:ext cx="6879264" cy="77021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22944" y="5691477"/>
                <a:ext cx="2147778" cy="79585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i="1">
                                  <a:latin typeface="Cambria Math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𝐿</m:t>
                              </m:r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𝑙𝑗</m:t>
                                  </m:r>
                                </m:sub>
                                <m:sup/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𝑙𝑗</m:t>
                                  </m:r>
                                </m:sub>
                                <m:sup/>
                              </m:sSubSup>
                            </m:e>
                          </m:nary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944" y="5691477"/>
                <a:ext cx="2147778" cy="79585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11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 Model (</a:t>
                </a:r>
                <a:r>
                  <a:rPr lang="en-US" sz="2600" b="1" spc="-100" dirty="0" smtClean="0">
                    <a:solidFill>
                      <a:srgbClr val="FF0000"/>
                    </a:solidFill>
                    <a:latin typeface="+mj-lt"/>
                    <a:ea typeface="+mj-ea"/>
                    <a:cs typeface="Times New Roman" pitchFamily="18" charset="0"/>
                  </a:rPr>
                  <a:t>Q</a:t>
                </a:r>
                <a:r>
                  <a:rPr lang="en-US" sz="26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</a:rPr>
                      <m:t>𝑀𝑎𝑥𝑖𝑚𝑖𝑧𝑒</m:t>
                    </m:r>
                    <m:r>
                      <a:rPr lang="en-US" sz="2100" i="1" smtClean="0">
                        <a:latin typeface="Cambria Math"/>
                      </a:rPr>
                      <m:t>:</m:t>
                    </m:r>
                    <m:r>
                      <a:rPr lang="en-US" sz="2100" i="1" smtClean="0">
                        <a:latin typeface="Cambria Math"/>
                      </a:rPr>
                      <m:t>𝑍</m:t>
                    </m:r>
                    <m:r>
                      <a:rPr lang="en-US" sz="2100" i="1" smtClean="0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eqArr>
                          <m:eqArr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100" i="1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2100" i="1"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𝑝</m:t>
                                        </m:r>
                                      </m:sup>
                                    </m:sSubSup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sz="2100" i="1">
                                    <a:latin typeface="Cambria Math"/>
                                  </a:rPr>
                                  <m:t> </m:t>
                                </m:r>
                                <m:nary>
                                  <m:naryPr>
                                    <m:chr m:val="∑"/>
                                    <m:limLoc m:val="undOvr"/>
                                    <m:supHide m:val="on"/>
                                    <m:ctrlPr>
                                      <a:rPr lang="en-US" sz="2100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𝑖</m:t>
                                    </m:r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∈</m:t>
                                    </m:r>
                                    <m:r>
                                      <a:rPr lang="en-US" sz="2100" i="1">
                                        <a:latin typeface="Cambria Math"/>
                                      </a:rPr>
                                      <m:t>𝑆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21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100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d>
                          </m:e>
                        </m:eqArr>
                      </m:e>
                    </m:nary>
                  </m:oMath>
                </a14:m>
                <a:endParaRPr lang="en-US" sz="2100" i="1" dirty="0" smtClean="0">
                  <a:latin typeface="Cambria Math"/>
                </a:endParaRPr>
              </a:p>
              <a:p>
                <a:pPr marL="114300" indent="0">
                  <a:buNone/>
                </a:pPr>
                <a:r>
                  <a:rPr lang="en-US" sz="210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−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𝑖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𝑆</m:t>
                        </m:r>
                        <m:r>
                          <a:rPr lang="en-US" sz="2100" i="1">
                            <a:latin typeface="Cambria Math"/>
                          </a:rPr>
                          <m:t>,</m:t>
                        </m:r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bSup>
                            <m:r>
                              <a:rPr lang="en-US" sz="2100" i="1">
                                <a:latin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100" i="1">
                                    <a:latin typeface="Cambria Math"/>
                                  </a:rPr>
                                  <m:t>𝑏𝑚</m:t>
                                </m:r>
                              </m:sup>
                            </m:sSubSup>
                          </m:e>
                        </m:d>
                      </m:e>
                    </m:nary>
                    <m:sSub>
                      <m:sSubPr>
                        <m:ctrlPr>
                          <a:rPr lang="en-US" sz="21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100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sz="2100" i="1">
                        <a:latin typeface="Cambria Math"/>
                      </a:rPr>
                      <m:t> </m:t>
                    </m:r>
                  </m:oMath>
                </a14:m>
                <a:endParaRPr lang="en-US" sz="2100" i="1" dirty="0" smtClean="0">
                  <a:latin typeface="Cambria Math"/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sz="2100" dirty="0" smtClean="0"/>
                  <a:t>                        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1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100" i="1">
                            <a:latin typeface="Cambria Math"/>
                          </a:rPr>
                          <m:t>𝑗</m:t>
                        </m:r>
                        <m:r>
                          <a:rPr lang="en-US" sz="2100" i="1">
                            <a:latin typeface="Cambria Math"/>
                          </a:rPr>
                          <m:t>∈</m:t>
                        </m:r>
                        <m:r>
                          <a:rPr lang="en-US" sz="21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10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2100" b="0" i="1" smtClean="0">
                                <a:latin typeface="Cambria Math"/>
                              </a:rPr>
                              <m:t>𝑙</m:t>
                            </m:r>
                            <m:r>
                              <a:rPr lang="en-US" sz="2100" b="0" i="1" smtClean="0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100" b="0" i="1" smtClean="0">
                                <a:latin typeface="Cambria Math"/>
                                <a:ea typeface="Cambria Math"/>
                              </a:rPr>
                              <m:t>𝐿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100" b="0" i="1" smtClean="0">
                                    <a:latin typeface="Cambria Math"/>
                                  </a:rPr>
                                  <m:t>𝑙</m:t>
                                </m:r>
                                <m:r>
                                  <a:rPr lang="en-US" sz="21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/>
                            </m:sSubSup>
                            <m:sSubSup>
                              <m:sSubSupPr>
                                <m:ctrlPr>
                                  <a:rPr lang="en-US" sz="21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100" b="0" i="1" smtClean="0">
                                    <a:latin typeface="Cambria Math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100" i="1">
                                    <a:latin typeface="Cambria Math"/>
                                  </a:rPr>
                                  <m:t>𝑙𝑗</m:t>
                                </m:r>
                              </m:sub>
                              <m:sup/>
                            </m:sSubSup>
                          </m:e>
                        </m:nary>
                        <m:r>
                          <a:rPr lang="en-US" sz="210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endParaRPr lang="en-US" sz="2100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0" y="1365065"/>
                <a:ext cx="8503923" cy="4931231"/>
              </a:xfrm>
              <a:blipFill rotWithShape="1">
                <a:blip r:embed="rId2"/>
                <a:stretch>
                  <a:fillRect t="-1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99346" y="1521547"/>
            <a:ext cx="2212695" cy="5847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Savings due to coal displacement and PTC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0711" y="2336378"/>
            <a:ext cx="2417783" cy="584775"/>
          </a:xfrm>
          <a:prstGeom prst="rect">
            <a:avLst/>
          </a:prstGeom>
          <a:noFill/>
          <a:ln>
            <a:solidFill>
              <a:srgbClr val="4891D6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Biomass procurement and transportation costs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0711" y="3166663"/>
            <a:ext cx="1570862" cy="33855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Investment costs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1562" y="190892"/>
            <a:ext cx="87491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dirty="0" smtClean="0">
                <a:cs typeface="Times New Roman" pitchFamily="18" charset="0"/>
              </a:rPr>
              <a:t>A Linear MIP Model </a:t>
            </a:r>
            <a:r>
              <a:rPr lang="en-US" sz="4400" dirty="0">
                <a:cs typeface="Times New Roman" pitchFamily="18" charset="0"/>
              </a:rPr>
              <a:t>– (</a:t>
            </a:r>
            <a:r>
              <a:rPr lang="en-US" sz="4400" dirty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4400" dirty="0">
                <a:cs typeface="Times New Roman" pitchFamily="18" charset="0"/>
              </a:rPr>
              <a:t>)</a:t>
            </a:r>
            <a:endParaRPr lang="en-US" sz="4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8373" y="3865878"/>
                <a:ext cx="7616536" cy="2151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i="1" dirty="0" smtClean="0"/>
                  <a:t>Subject to:</a:t>
                </a:r>
              </a:p>
              <a:p>
                <a:pPr>
                  <a:buClr>
                    <a:schemeClr val="bg1"/>
                  </a:buClr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           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                	 	</a:t>
                </a:r>
                <a:r>
                  <a:rPr lang="en-US" dirty="0" smtClean="0"/>
                  <a:t>for </a:t>
                </a:r>
                <a:r>
                  <a:rPr lang="en-US" dirty="0"/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/>
                  <a:t>	 </a:t>
                </a:r>
                <a:r>
                  <a:rPr lang="en-US" dirty="0" smtClean="0"/>
                  <a:t>		(1)</a:t>
                </a:r>
                <a:endParaRPr lang="en-US" dirty="0"/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dirty="0"/>
                  <a:t>      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𝑙𝑗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𝑏𝑚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𝑙𝑗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	</a:t>
                </a:r>
                <a:r>
                  <a:rPr lang="en-US" dirty="0" smtClean="0"/>
                  <a:t>	for </a:t>
                </a:r>
                <a:r>
                  <a:rPr lang="en-US" dirty="0"/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	 </a:t>
                </a:r>
                <a:r>
                  <a:rPr lang="en-US" dirty="0" smtClean="0"/>
                  <a:t>		</a:t>
                </a:r>
                <a:r>
                  <a:rPr lang="en-US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(2*)</a:t>
                </a:r>
                <a:endParaRPr lang="en-US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>
                  <a:spcAft>
                    <a:spcPts val="600"/>
                  </a:spcAft>
                  <a:buClr>
                    <a:schemeClr val="bg1"/>
                  </a:buClr>
                </a:pPr>
                <a:r>
                  <a:rPr lang="en-US" dirty="0" smtClean="0"/>
                  <a:t> 	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𝑙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𝑙𝑗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				for </a:t>
                </a:r>
                <a:r>
                  <a:rPr lang="en-US" dirty="0"/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	 </a:t>
                </a:r>
                <a:r>
                  <a:rPr lang="en-US" dirty="0" smtClean="0"/>
                  <a:t>		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(8)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dirty="0"/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∈ 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              			</a:t>
                </a:r>
                <a:r>
                  <a:rPr lang="en-US" dirty="0" smtClean="0"/>
                  <a:t>for </a:t>
                </a:r>
                <a:r>
                  <a:rPr lang="en-US" dirty="0"/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      </a:t>
                </a:r>
                <a:r>
                  <a:rPr lang="en-US" dirty="0" smtClean="0"/>
                  <a:t>	(5)</a:t>
                </a:r>
                <a:endParaRPr lang="en-US" dirty="0"/>
              </a:p>
              <a:p>
                <a:pPr>
                  <a:buClr>
                    <a:schemeClr val="bg1"/>
                  </a:buClr>
                </a:pP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𝑙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∈{0, 1}</m:t>
                    </m:r>
                  </m:oMath>
                </a14:m>
                <a:r>
                  <a:rPr lang="en-US" dirty="0"/>
                  <a:t>    				for all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𝑙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𝐿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(9)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73" y="3865878"/>
                <a:ext cx="7616536" cy="2151615"/>
              </a:xfrm>
              <a:prstGeom prst="rect">
                <a:avLst/>
              </a:prstGeom>
              <a:blipFill rotWithShape="1">
                <a:blip r:embed="rId5"/>
                <a:stretch>
                  <a:fillRect l="-640" t="-4249" b="-2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07506" y="1966334"/>
            <a:ext cx="3060174" cy="58477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44946" y="2622528"/>
            <a:ext cx="2826494" cy="400110"/>
          </a:xfrm>
          <a:prstGeom prst="rect">
            <a:avLst/>
          </a:prstGeom>
          <a:noFill/>
          <a:ln>
            <a:solidFill>
              <a:srgbClr val="4891D6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0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6299" y="3074031"/>
            <a:ext cx="2120342" cy="5232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6128" y="4561895"/>
            <a:ext cx="5893474" cy="36933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9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9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75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41"/>
            <a:ext cx="7620000" cy="1143000"/>
          </a:xfrm>
        </p:spPr>
        <p:txBody>
          <a:bodyPr/>
          <a:lstStyle/>
          <a:p>
            <a:pPr fontAlgn="auto">
              <a:spcAft>
                <a:spcPts val="0"/>
              </a:spcAft>
            </a:pPr>
            <a:r>
              <a:rPr lang="en-US" sz="4800" dirty="0" smtClean="0">
                <a:cs typeface="Times New Roman" pitchFamily="18" charset="0"/>
              </a:rPr>
              <a:t>Properties of Model (</a:t>
            </a:r>
            <a:r>
              <a:rPr lang="en-US" sz="4800" dirty="0" smtClean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4800" dirty="0" smtClean="0">
                <a:cs typeface="Times New Roman" pitchFamily="18" charset="0"/>
              </a:rPr>
              <a:t>)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81" y="1195246"/>
            <a:ext cx="8165740" cy="4931231"/>
          </a:xfrm>
        </p:spPr>
        <p:txBody>
          <a:bodyPr>
            <a:normAutofit/>
          </a:bodyPr>
          <a:lstStyle/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Proposition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 </a:t>
            </a:r>
          </a:p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 solution to problem (</a:t>
            </a:r>
            <a:r>
              <a:rPr lang="en-US" sz="2000" b="1" spc="-100" dirty="0" smtClean="0">
                <a:solidFill>
                  <a:srgbClr val="FF0000"/>
                </a:solidFill>
                <a:latin typeface="+mj-lt"/>
                <a:ea typeface="+mj-ea"/>
                <a:cs typeface="Times New Roman" pitchFamily="18" charset="0"/>
              </a:rPr>
              <a:t>Q</a:t>
            </a: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is feasible for the non-linear  problem (</a:t>
            </a:r>
            <a:r>
              <a:rPr lang="en-US" sz="2000" b="1" spc="-100" dirty="0" smtClean="0">
                <a:solidFill>
                  <a:srgbClr val="FF0000"/>
                </a:solidFill>
                <a:latin typeface="+mj-lt"/>
                <a:ea typeface="+mj-ea"/>
                <a:cs typeface="Times New Roman" pitchFamily="18" charset="0"/>
              </a:rPr>
              <a:t>P</a:t>
            </a: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);  and the objective function value of (</a:t>
            </a:r>
            <a:r>
              <a:rPr lang="en-US" sz="2000" b="1" spc="-100" dirty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is a lower bound for problem (</a:t>
            </a:r>
            <a:r>
              <a:rPr lang="en-US" sz="2000" b="1" spc="-100" dirty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). </a:t>
            </a:r>
            <a:endParaRPr lang="en-US" sz="2000" dirty="0" smtClean="0">
              <a:latin typeface="+mj-lt"/>
            </a:endParaRPr>
          </a:p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b="1" spc="-100" dirty="0" smtClean="0">
                <a:solidFill>
                  <a:schemeClr val="tx2"/>
                </a:solidFill>
                <a:cs typeface="Times New Roman" pitchFamily="18" charset="0"/>
              </a:rPr>
              <a:t>       </a:t>
            </a:r>
          </a:p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b="1" spc="-100" dirty="0" smtClean="0">
                <a:solidFill>
                  <a:schemeClr val="tx2"/>
                </a:solidFill>
                <a:cs typeface="Times New Roman" pitchFamily="18" charset="0"/>
              </a:rPr>
              <a:t>Note:  </a:t>
            </a:r>
            <a:r>
              <a:rPr lang="en-US" sz="18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 feasible solution of (</a:t>
            </a:r>
            <a:r>
              <a:rPr lang="en-US" sz="2000" b="1" spc="-100" dirty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sz="18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is non necessary feasible for (</a:t>
            </a:r>
            <a:r>
              <a:rPr lang="en-US" sz="2000" b="1" spc="-100" dirty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18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).</a:t>
            </a: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2000" b="1" spc="-1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2000" b="1" spc="-1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2000" b="1" spc="-1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marL="114300" indent="0">
              <a:buClr>
                <a:schemeClr val="bg1"/>
              </a:buClr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Theorem</a:t>
            </a:r>
            <a:r>
              <a:rPr lang="en-US" sz="2000" spc="-100" dirty="0" smtClean="0">
                <a:solidFill>
                  <a:schemeClr val="tx2"/>
                </a:solidFill>
                <a:cs typeface="Times New Roman" pitchFamily="18" charset="0"/>
              </a:rPr>
              <a:t>: </a:t>
            </a:r>
          </a:p>
          <a:p>
            <a:pPr marL="114300" indent="0">
              <a:buClr>
                <a:schemeClr val="bg1"/>
              </a:buClr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As |</a:t>
            </a:r>
            <a:r>
              <a:rPr lang="en-US" sz="2400" i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L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| goes to infinity, an optimal </a:t>
            </a: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solution to problem (</a:t>
            </a:r>
            <a:r>
              <a:rPr lang="en-US" sz="2400" b="1" spc="-100" dirty="0">
                <a:solidFill>
                  <a:srgbClr val="FF0000"/>
                </a:solidFill>
                <a:cs typeface="Times New Roman" pitchFamily="18" charset="0"/>
              </a:rPr>
              <a:t>Q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is optimal to (</a:t>
            </a:r>
            <a:r>
              <a:rPr lang="en-US" sz="2400" b="1" spc="-100" dirty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with probability 1.</a:t>
            </a:r>
            <a:endParaRPr lang="en-US" sz="2400" spc="-100" dirty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31883" y="190892"/>
            <a:ext cx="69383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dirty="0" smtClean="0">
                <a:cs typeface="Times New Roman" pitchFamily="18" charset="0"/>
              </a:rPr>
              <a:t>A Linear </a:t>
            </a:r>
            <a:r>
              <a:rPr lang="en-US" sz="4700" dirty="0">
                <a:cs typeface="Times New Roman" pitchFamily="18" charset="0"/>
              </a:rPr>
              <a:t>MIP Model </a:t>
            </a:r>
            <a:r>
              <a:rPr lang="en-US" sz="4400" dirty="0">
                <a:cs typeface="Times New Roman" pitchFamily="18" charset="0"/>
              </a:rPr>
              <a:t>– (</a:t>
            </a:r>
            <a:r>
              <a:rPr lang="en-US" sz="4400" dirty="0">
                <a:solidFill>
                  <a:srgbClr val="FF0000"/>
                </a:solidFill>
                <a:cs typeface="Times New Roman" pitchFamily="18" charset="0"/>
              </a:rPr>
              <a:t>LA</a:t>
            </a:r>
            <a:r>
              <a:rPr lang="en-US" sz="4400" dirty="0">
                <a:cs typeface="Times New Roman" pitchFamily="18" charset="0"/>
              </a:rPr>
              <a:t>)</a:t>
            </a:r>
            <a:endParaRPr lang="en-US" sz="4700" dirty="0"/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64610" t="26484" r="14325" b="12937"/>
          <a:stretch/>
        </p:blipFill>
        <p:spPr bwMode="auto">
          <a:xfrm>
            <a:off x="985520" y="1581467"/>
            <a:ext cx="5669280" cy="458565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463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1562" y="190892"/>
            <a:ext cx="87491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dirty="0" smtClean="0">
                <a:cs typeface="Times New Roman" pitchFamily="18" charset="0"/>
              </a:rPr>
              <a:t>Linear Approximations of (</a:t>
            </a:r>
            <a:r>
              <a:rPr lang="en-US" sz="4700" dirty="0" smtClean="0">
                <a:solidFill>
                  <a:srgbClr val="FF0000"/>
                </a:solidFill>
                <a:cs typeface="Times New Roman" pitchFamily="18" charset="0"/>
              </a:rPr>
              <a:t>P</a:t>
            </a:r>
            <a:r>
              <a:rPr lang="en-US" sz="4700" dirty="0" smtClean="0">
                <a:cs typeface="Times New Roman" pitchFamily="18" charset="0"/>
              </a:rPr>
              <a:t>)</a:t>
            </a:r>
            <a:endParaRPr lang="en-US" sz="4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69452"/>
            <a:ext cx="7620000" cy="3896360"/>
          </a:xfrm>
        </p:spPr>
        <p:txBody>
          <a:bodyPr/>
          <a:lstStyle/>
          <a:p>
            <a:pPr marL="114300" indent="0"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A summary </a:t>
            </a: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of linear approximation problems developed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</a:t>
            </a:r>
          </a:p>
          <a:p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Problem (</a:t>
            </a:r>
            <a:r>
              <a:rPr lang="en-US" sz="2400" b="1" spc="-100" dirty="0" err="1" smtClean="0">
                <a:solidFill>
                  <a:srgbClr val="C00000"/>
                </a:solidFill>
                <a:latin typeface="+mj-lt"/>
                <a:ea typeface="+mj-ea"/>
                <a:cs typeface="Times New Roman" pitchFamily="18" charset="0"/>
              </a:rPr>
              <a:t>LA</a:t>
            </a:r>
            <a:r>
              <a:rPr lang="en-US" sz="2400" b="1" spc="-100" baseline="30000" dirty="0" err="1" smtClean="0">
                <a:solidFill>
                  <a:srgbClr val="C00000"/>
                </a:solidFill>
                <a:latin typeface="+mj-lt"/>
                <a:ea typeface="+mj-ea"/>
                <a:cs typeface="Times New Roman" pitchFamily="18" charset="0"/>
              </a:rPr>
              <a:t>u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 -  Obj. function - Inner approximation  			          Constraints   - </a:t>
            </a: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Inner approximation </a:t>
            </a:r>
            <a:endParaRPr lang="en-US" sz="2400" spc="-100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  <a:p>
            <a:endParaRPr lang="en-US" sz="2400" spc="-1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Problem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(</a:t>
            </a:r>
            <a:r>
              <a:rPr lang="en-US" sz="2400" b="1" spc="-100" dirty="0" err="1" smtClean="0">
                <a:solidFill>
                  <a:srgbClr val="C00000"/>
                </a:solidFill>
                <a:cs typeface="Times New Roman" pitchFamily="18" charset="0"/>
              </a:rPr>
              <a:t>LA</a:t>
            </a:r>
            <a:r>
              <a:rPr lang="en-US" sz="2400" b="1" spc="-100" baseline="30000" dirty="0" err="1" smtClean="0">
                <a:solidFill>
                  <a:srgbClr val="C00000"/>
                </a:solidFill>
                <a:cs typeface="Times New Roman" pitchFamily="18" charset="0"/>
              </a:rPr>
              <a:t>o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)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-  Obj. function - Outer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approximation 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			         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	      Constraints  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- Inner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approximation </a:t>
            </a:r>
            <a:endParaRPr lang="en-US" sz="2400" spc="-100" dirty="0">
              <a:solidFill>
                <a:schemeClr val="tx2"/>
              </a:solidFill>
              <a:cs typeface="Times New Roman" pitchFamily="18" charset="0"/>
            </a:endParaRPr>
          </a:p>
          <a:p>
            <a:endParaRPr lang="en-US" sz="2400" spc="-1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Problem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(</a:t>
            </a:r>
            <a:r>
              <a:rPr lang="en-US" sz="2400" b="1" spc="-100" dirty="0" err="1" smtClean="0">
                <a:solidFill>
                  <a:srgbClr val="C00000"/>
                </a:solidFill>
                <a:cs typeface="Times New Roman" pitchFamily="18" charset="0"/>
              </a:rPr>
              <a:t>LA</a:t>
            </a:r>
            <a:r>
              <a:rPr lang="en-US" sz="2400" b="1" spc="-100" baseline="30000" dirty="0" err="1" smtClean="0">
                <a:solidFill>
                  <a:srgbClr val="C00000"/>
                </a:solidFill>
                <a:cs typeface="Times New Roman" pitchFamily="18" charset="0"/>
              </a:rPr>
              <a:t>f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)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-  Obj. function - Fit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approximation 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			         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            Constraints  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- Inner 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approximation </a:t>
            </a:r>
            <a:endParaRPr lang="en-US" sz="2400" spc="-100" dirty="0">
              <a:solidFill>
                <a:schemeClr val="tx2"/>
              </a:solidFill>
              <a:cs typeface="Times New Roman" pitchFamily="18" charset="0"/>
            </a:endParaRPr>
          </a:p>
          <a:p>
            <a:pPr marL="114300" indent="0">
              <a:buNone/>
            </a:pPr>
            <a:endParaRPr lang="en-US" sz="2400" spc="-100" dirty="0" smtClean="0">
              <a:solidFill>
                <a:schemeClr val="tx2"/>
              </a:solidFill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104698" y="5524012"/>
            <a:ext cx="6622871" cy="83917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Corollary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  Solutions to problems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(</a:t>
            </a:r>
            <a:r>
              <a:rPr lang="en-US" sz="2400" b="1" spc="-100" dirty="0" err="1">
                <a:solidFill>
                  <a:srgbClr val="C00000"/>
                </a:solidFill>
                <a:cs typeface="Times New Roman" pitchFamily="18" charset="0"/>
              </a:rPr>
              <a:t>LA</a:t>
            </a:r>
            <a:r>
              <a:rPr lang="en-US" sz="2400" b="1" spc="-100" baseline="30000" dirty="0" err="1">
                <a:solidFill>
                  <a:srgbClr val="C00000"/>
                </a:solidFill>
                <a:cs typeface="Times New Roman" pitchFamily="18" charset="0"/>
              </a:rPr>
              <a:t>u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), </a:t>
            </a:r>
            <a:r>
              <a:rPr lang="en-US" sz="2400" spc="-100" dirty="0">
                <a:solidFill>
                  <a:schemeClr val="tx2"/>
                </a:solidFill>
                <a:cs typeface="Times New Roman" pitchFamily="18" charset="0"/>
              </a:rPr>
              <a:t>(</a:t>
            </a:r>
            <a:r>
              <a:rPr lang="en-US" sz="2400" b="1" spc="-100" dirty="0" err="1" smtClean="0">
                <a:solidFill>
                  <a:srgbClr val="C00000"/>
                </a:solidFill>
                <a:cs typeface="Times New Roman" pitchFamily="18" charset="0"/>
              </a:rPr>
              <a:t>LA</a:t>
            </a:r>
            <a:r>
              <a:rPr lang="en-US" sz="2400" b="1" spc="-100" baseline="30000" dirty="0" err="1" smtClean="0">
                <a:solidFill>
                  <a:srgbClr val="C00000"/>
                </a:solidFill>
                <a:cs typeface="Times New Roman" pitchFamily="18" charset="0"/>
              </a:rPr>
              <a:t>o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), and               	           (</a:t>
            </a:r>
            <a:r>
              <a:rPr lang="en-US" sz="2400" b="1" spc="-100" dirty="0" err="1" smtClean="0">
                <a:solidFill>
                  <a:srgbClr val="C00000"/>
                </a:solidFill>
                <a:cs typeface="Times New Roman" pitchFamily="18" charset="0"/>
              </a:rPr>
              <a:t>LA</a:t>
            </a:r>
            <a:r>
              <a:rPr lang="en-US" sz="2400" b="1" spc="-100" baseline="30000" dirty="0" err="1" smtClean="0">
                <a:solidFill>
                  <a:srgbClr val="C00000"/>
                </a:solidFill>
                <a:cs typeface="Times New Roman" pitchFamily="18" charset="0"/>
              </a:rPr>
              <a:t>f</a:t>
            </a:r>
            <a:r>
              <a:rPr lang="en-US" sz="2400" spc="-100" dirty="0" smtClean="0">
                <a:solidFill>
                  <a:schemeClr val="tx2"/>
                </a:solidFill>
                <a:cs typeface="Times New Roman" pitchFamily="18" charset="0"/>
              </a:rPr>
              <a:t>)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are feasible for problem (</a:t>
            </a:r>
            <a:r>
              <a:rPr lang="en-US" sz="2400" b="1" spc="-100" dirty="0" smtClean="0">
                <a:solidFill>
                  <a:srgbClr val="C00000"/>
                </a:solidFill>
                <a:latin typeface="+mj-lt"/>
                <a:ea typeface="+mj-ea"/>
                <a:cs typeface="Times New Roman" pitchFamily="18" charset="0"/>
              </a:rPr>
              <a:t>P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). </a:t>
            </a:r>
          </a:p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z="2400" b="1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3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41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A Case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19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380" y="1195246"/>
                <a:ext cx="8503923" cy="5492633"/>
              </a:xfrm>
            </p:spPr>
            <p:txBody>
              <a:bodyPr>
                <a:normAutofit/>
              </a:bodyPr>
              <a:lstStyle/>
              <a:p>
                <a:pPr marL="114300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Biomass supply in the </a:t>
                </a: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Southeast USA [4]:</a:t>
                </a:r>
                <a:endParaRPr lang="en-US" sz="2400" spc="-100" dirty="0">
                  <a:solidFill>
                    <a:schemeClr val="tx2"/>
                  </a:solidFill>
                  <a:latin typeface="+mj-lt"/>
                  <a:ea typeface="+mj-ea"/>
                  <a:cs typeface="Times New Roman" pitchFamily="18" charset="0"/>
                </a:endParaRP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latin typeface="+mj-lt"/>
                  </a:rPr>
                  <a:t>Knowledge Discovery Framework (KDF)</a:t>
                </a: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latin typeface="+mj-lt"/>
                  </a:rPr>
                  <a:t>Woody biomass; available for different price targets</a:t>
                </a:r>
                <a:r>
                  <a:rPr lang="en-US" sz="1800" dirty="0" smtClean="0">
                    <a:latin typeface="+mj-lt"/>
                  </a:rPr>
                  <a:t> </a:t>
                </a: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>
                  <a:latin typeface="+mj-lt"/>
                </a:endParaRP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 smtClean="0">
                  <a:latin typeface="+mj-lt"/>
                </a:endParaRP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>
                  <a:latin typeface="+mj-lt"/>
                </a:endParaRP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dirty="0" smtClean="0">
                  <a:latin typeface="+mj-lt"/>
                </a:endParaRPr>
              </a:p>
              <a:p>
                <a:pPr marL="41148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dirty="0" smtClean="0">
                  <a:latin typeface="+mj-lt"/>
                </a:endParaRPr>
              </a:p>
              <a:p>
                <a:pPr marL="411480" lvl="1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endParaRPr lang="en-US" dirty="0" smtClean="0">
                  <a:latin typeface="+mj-lt"/>
                </a:endParaRPr>
              </a:p>
              <a:p>
                <a:pPr>
                  <a:buClr>
                    <a:schemeClr val="tx2">
                      <a:lumMod val="60000"/>
                      <a:lumOff val="40000"/>
                    </a:schemeClr>
                  </a:buClr>
                  <a:buFont typeface="Wingdings" pitchFamily="2" charset="2"/>
                  <a:buChar char="q"/>
                </a:pPr>
                <a:endParaRPr lang="en-US" sz="2000" b="1" dirty="0" smtClean="0">
                  <a:latin typeface="+mj-lt"/>
                </a:endParaRPr>
              </a:p>
              <a:p>
                <a:pPr marL="114300" indent="0"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 smtClean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Truck </a:t>
                </a:r>
                <a:r>
                  <a:rPr lang="en-US" sz="2400" spc="-100" dirty="0">
                    <a:solidFill>
                      <a:schemeClr val="tx2"/>
                    </a:solidFill>
                    <a:latin typeface="+mj-lt"/>
                    <a:ea typeface="+mj-ea"/>
                    <a:cs typeface="Times New Roman" pitchFamily="18" charset="0"/>
                  </a:rPr>
                  <a:t>transportation [5]: </a:t>
                </a: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800" dirty="0" smtClean="0">
                    <a:latin typeface="+mj-lt"/>
                  </a:rPr>
                  <a:t>Distance fixed cost (DFC): </a:t>
                </a:r>
                <a:r>
                  <a:rPr lang="en-US" sz="1800" dirty="0"/>
                  <a:t>$3.01/(tons</a:t>
                </a:r>
                <a:r>
                  <a:rPr lang="en-US" sz="1800" dirty="0" smtClean="0"/>
                  <a:t>)</a:t>
                </a: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800" dirty="0">
                    <a:latin typeface="+mj-lt"/>
                  </a:rPr>
                  <a:t>Distance variable cost (DVC): $0.112/(tons mile) </a:t>
                </a: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𝑖𝑗</m:t>
                        </m:r>
                      </m:sub>
                      <m:sup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sup>
                    </m:sSubSup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𝐷𝐹𝐶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𝐷𝑉</m:t>
                    </m:r>
                    <m:r>
                      <a:rPr lang="en-US" sz="1800" i="1">
                        <a:latin typeface="Cambria Math"/>
                      </a:rPr>
                      <m:t>∗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endParaRPr lang="en-US" i="1" dirty="0" smtClean="0">
                  <a:latin typeface="+mj-lt"/>
                </a:endParaRPr>
              </a:p>
              <a:p>
                <a:pPr lvl="1">
                  <a:buClr>
                    <a:schemeClr val="tx2">
                      <a:lumMod val="60000"/>
                      <a:lumOff val="40000"/>
                    </a:schemeClr>
                  </a:buClr>
                </a:pPr>
                <a:endParaRPr lang="en-US" i="1" dirty="0" smtClean="0">
                  <a:latin typeface="+mj-lt"/>
                </a:endParaRPr>
              </a:p>
              <a:p>
                <a:pPr>
                  <a:buClr>
                    <a:schemeClr val="bg1"/>
                  </a:buClr>
                  <a:buFont typeface="Wingdings" pitchFamily="2" charset="2"/>
                  <a:buChar char="q"/>
                </a:pPr>
                <a:endParaRPr lang="en-US" sz="17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0" y="1195246"/>
                <a:ext cx="8503923" cy="5492633"/>
              </a:xfrm>
              <a:blipFill rotWithShape="1">
                <a:blip r:embed="rId2"/>
                <a:stretch>
                  <a:fillRect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42" y="2535384"/>
            <a:ext cx="5486265" cy="2206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5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10" y="77210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A Case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646" y="1194955"/>
            <a:ext cx="8614658" cy="5101341"/>
          </a:xfrm>
        </p:spPr>
        <p:txBody>
          <a:bodyPr>
            <a:normAutofit/>
          </a:bodyPr>
          <a:lstStyle/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spc="-100" dirty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Coal plants data [6]:</a:t>
            </a: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1800" dirty="0" smtClean="0">
                <a:latin typeface="+mj-lt"/>
              </a:rPr>
              <a:t>National Energy Technology Laboratory</a:t>
            </a: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1800" dirty="0" smtClean="0">
                <a:latin typeface="+mj-lt"/>
              </a:rPr>
              <a:t>Power plants of capacity greater than 1MW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b="1" dirty="0" smtClean="0"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b="1" dirty="0" smtClean="0"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b="1" dirty="0" smtClean="0"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b="1" dirty="0" smtClean="0"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b="1" dirty="0" smtClean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i="1" dirty="0" smtClean="0">
              <a:latin typeface="+mj-lt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1700" i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963159"/>
              </p:ext>
            </p:extLst>
          </p:nvPr>
        </p:nvGraphicFramePr>
        <p:xfrm>
          <a:off x="162560" y="2434572"/>
          <a:ext cx="5252757" cy="2042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6579"/>
                <a:gridCol w="680657"/>
                <a:gridCol w="1215736"/>
                <a:gridCol w="1257300"/>
                <a:gridCol w="992485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Plant </a:t>
                      </a:r>
                      <a:r>
                        <a:rPr lang="en-US" sz="12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Name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Primary </a:t>
                      </a:r>
                      <a:r>
                        <a:rPr lang="en-US" sz="12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Fuel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Fuel Type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Nameplate </a:t>
                      </a:r>
                      <a:r>
                        <a:rPr lang="en-US" sz="12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Capacity </a:t>
                      </a:r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(MW)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Capacity </a:t>
                      </a:r>
                      <a:r>
                        <a:rPr lang="en-US" sz="12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Factor</a:t>
                      </a:r>
                      <a:endParaRPr lang="en-US" sz="1200" b="1" i="1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Red </a:t>
                      </a:r>
                      <a:r>
                        <a:rPr lang="en-US" sz="1200" u="none" strike="noStrike" dirty="0" smtClean="0">
                          <a:effectLst/>
                          <a:latin typeface="+mj-lt"/>
                        </a:rPr>
                        <a:t>Hills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Lignite 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+mj-lt"/>
                        </a:rPr>
                        <a:t>514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 0.7213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Henderson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Bituminous 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59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 0.1078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R D Morrow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Bituminous 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400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 0.7281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j-lt"/>
                        </a:rPr>
                        <a:t>Victor J Daniel Jr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Bituminous 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+mj-lt"/>
                        </a:rPr>
                        <a:t>2,229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 0.4986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  <a:tr h="3352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Jack Watson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Bituminous coal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+mj-lt"/>
                        </a:rPr>
                        <a:t>1,216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 0.3544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65847"/>
              </p:ext>
            </p:extLst>
          </p:nvPr>
        </p:nvGraphicFramePr>
        <p:xfrm>
          <a:off x="1498599" y="4744354"/>
          <a:ext cx="3052135" cy="1790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600"/>
                <a:gridCol w="1403535"/>
              </a:tblGrid>
              <a:tr h="49794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Product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LHV</a:t>
                      </a:r>
                      <a:r>
                        <a:rPr lang="en-US" sz="1600" baseline="0" dirty="0" smtClean="0">
                          <a:latin typeface="+mj-lt"/>
                        </a:rPr>
                        <a:t> (BTU/Ton)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</a:tr>
              <a:tr h="40388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Woody biomass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16,811,000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</a:tr>
              <a:tr h="40388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Bituminous coal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22,460,600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</a:tr>
              <a:tr h="40388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Lignite coal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19,536,300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776851"/>
              </p:ext>
            </p:extLst>
          </p:nvPr>
        </p:nvGraphicFramePr>
        <p:xfrm>
          <a:off x="5577840" y="2434572"/>
          <a:ext cx="2702560" cy="37795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063"/>
                <a:gridCol w="1114707"/>
                <a:gridCol w="986790"/>
              </a:tblGrid>
              <a:tr h="69622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State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BM Available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(in tons)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Nr. Of Coal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Plants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5,004,000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AR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4,505,800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FL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2,878,500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GA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6,892,500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LA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5,044,100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5,772,200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NC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5,755,400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410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SC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3,666,300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552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TN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2,872,500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7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87036" y="1127535"/>
            <a:ext cx="8489604" cy="4931231"/>
          </a:xfrm>
        </p:spPr>
        <p:txBody>
          <a:bodyPr>
            <a:normAutofit lnSpcReduction="10000"/>
          </a:bodyPr>
          <a:lstStyle/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000" dirty="0" smtClean="0">
                <a:latin typeface="+mj-lt"/>
              </a:rPr>
              <a:t>Solved using GAMS and BONMIN, GUROBI on a personal computer with data from </a:t>
            </a:r>
            <a:r>
              <a:rPr lang="en-US" sz="2000" u="sng" dirty="0" smtClean="0">
                <a:latin typeface="+mj-lt"/>
              </a:rPr>
              <a:t>Alabama</a:t>
            </a:r>
            <a:r>
              <a:rPr lang="en-US" sz="2000" dirty="0" smtClean="0">
                <a:latin typeface="+mj-lt"/>
              </a:rPr>
              <a:t>. </a:t>
            </a: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600" dirty="0" smtClean="0">
                <a:latin typeface="+mj-lt"/>
              </a:rPr>
              <a:t>                                                                                                                    </a:t>
            </a:r>
            <a:r>
              <a:rPr lang="en-US" sz="1600" dirty="0" smtClean="0">
                <a:solidFill>
                  <a:srgbClr val="0070C0"/>
                </a:solidFill>
                <a:latin typeface="+mj-lt"/>
              </a:rPr>
              <a:t>Average Running Times   </a:t>
            </a:r>
            <a:endParaRPr lang="en-US" sz="1600" dirty="0">
              <a:solidFill>
                <a:srgbClr val="0070C0"/>
              </a:solidFill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sz="1600" dirty="0" smtClean="0">
                <a:latin typeface="+mj-lt"/>
              </a:rPr>
              <a:t>                                                  </a:t>
            </a: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600" dirty="0" smtClean="0">
                <a:latin typeface="+mj-lt"/>
              </a:rPr>
              <a:t>                                                                                                          </a:t>
            </a: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 smtClean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+mj-lt"/>
              </a:rPr>
              <a:t>Increasing the size of |</a:t>
            </a:r>
            <a:r>
              <a:rPr lang="en-US" sz="1800" i="1" dirty="0" smtClean="0">
                <a:latin typeface="+mj-lt"/>
              </a:rPr>
              <a:t>L</a:t>
            </a:r>
            <a:r>
              <a:rPr lang="en-US" sz="1800" dirty="0" smtClean="0">
                <a:latin typeface="+mj-lt"/>
              </a:rPr>
              <a:t>| impacts the quality of the solutions found from formulation 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(Q)</a:t>
            </a:r>
            <a:r>
              <a:rPr lang="en-US" sz="1800" dirty="0" smtClean="0">
                <a:latin typeface="+mj-lt"/>
              </a:rPr>
              <a:t>.  </a:t>
            </a:r>
            <a:endParaRPr lang="en-US" sz="18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en-US" i="1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i="1" dirty="0" smtClean="0">
              <a:latin typeface="+mj-lt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17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291" y="97992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Numerical Results:</a:t>
            </a:r>
            <a:r>
              <a:rPr lang="en-US" sz="3200" dirty="0" smtClean="0">
                <a:cs typeface="Times New Roman" pitchFamily="18" charset="0"/>
              </a:rPr>
              <a:t> Model </a:t>
            </a:r>
            <a:r>
              <a:rPr lang="en-US" sz="3200" dirty="0" smtClean="0">
                <a:solidFill>
                  <a:srgbClr val="C00000"/>
                </a:solidFill>
                <a:cs typeface="Times New Roman" pitchFamily="18" charset="0"/>
              </a:rPr>
              <a:t>(Q)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7036" y="4809299"/>
            <a:ext cx="7641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+mj-lt"/>
              </a:rPr>
              <a:t>Relationship between the size of set |</a:t>
            </a:r>
            <a:r>
              <a:rPr lang="en-US" sz="1600" i="1" dirty="0" smtClean="0">
                <a:solidFill>
                  <a:srgbClr val="0070C0"/>
                </a:solidFill>
                <a:latin typeface="+mj-lt"/>
              </a:rPr>
              <a:t>L</a:t>
            </a:r>
            <a:r>
              <a:rPr lang="en-US" sz="1600" dirty="0" smtClean="0">
                <a:solidFill>
                  <a:srgbClr val="0070C0"/>
                </a:solidFill>
                <a:latin typeface="+mj-lt"/>
              </a:rPr>
              <a:t>| and the quality of solutions of LP formulation.</a:t>
            </a:r>
            <a:endParaRPr lang="en-US" sz="16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56" t="53419" r="14048" b="15567"/>
          <a:stretch/>
        </p:blipFill>
        <p:spPr bwMode="auto">
          <a:xfrm>
            <a:off x="612371" y="1849120"/>
            <a:ext cx="4546372" cy="296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87491"/>
              </p:ext>
            </p:extLst>
          </p:nvPr>
        </p:nvGraphicFramePr>
        <p:xfrm>
          <a:off x="5913120" y="2117629"/>
          <a:ext cx="1981200" cy="2423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969"/>
                <a:gridCol w="564831"/>
                <a:gridCol w="660400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Solution time (CPU sec)</a:t>
                      </a: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|</a:t>
                      </a:r>
                      <a:r>
                        <a:rPr lang="en-US" sz="1400" b="1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|</a:t>
                      </a: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(P)</a:t>
                      </a: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(Q)</a:t>
                      </a: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297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3.9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4.7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4.8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5.2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+mj-lt"/>
                        </a:rPr>
                        <a:t>200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7.2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4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290" y="97992"/>
            <a:ext cx="9298709" cy="1029768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Numerical Results: </a:t>
            </a:r>
            <a:r>
              <a:rPr lang="en-US" sz="2800" dirty="0" smtClean="0">
                <a:cs typeface="Times New Roman" pitchFamily="18" charset="0"/>
              </a:rPr>
              <a:t>Small sized problems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36260"/>
              </p:ext>
            </p:extLst>
          </p:nvPr>
        </p:nvGraphicFramePr>
        <p:xfrm>
          <a:off x="1132840" y="1494992"/>
          <a:ext cx="2738120" cy="1939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760"/>
                <a:gridCol w="1737360"/>
              </a:tblGrid>
              <a:tr h="456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Problem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Parameter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1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Low biomass supply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2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5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High biomass supply</a:t>
                      </a:r>
                      <a:endParaRPr lang="en-US" sz="135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3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Low biomass cost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4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High biomass cost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505784"/>
              </p:ext>
            </p:extLst>
          </p:nvPr>
        </p:nvGraphicFramePr>
        <p:xfrm>
          <a:off x="3870960" y="1496464"/>
          <a:ext cx="2738120" cy="1939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760"/>
                <a:gridCol w="1737360"/>
              </a:tblGrid>
              <a:tr h="456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Problem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Parameter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5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Low coal</a:t>
                      </a:r>
                      <a:r>
                        <a:rPr lang="en-US" sz="1400" baseline="0" dirty="0" smtClean="0">
                          <a:latin typeface="+mj-lt"/>
                        </a:rPr>
                        <a:t> price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6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High coal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price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7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Low transp. cost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8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High transp. cost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75640" y="1010159"/>
            <a:ext cx="2947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Problem parameters </a:t>
            </a:r>
            <a:endParaRPr lang="en-US" sz="2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08222" y="3578647"/>
            <a:ext cx="2802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Summary of results </a:t>
            </a:r>
            <a:endParaRPr lang="en-US" sz="2400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1" t="27051" r="11193" b="44545"/>
          <a:stretch/>
        </p:blipFill>
        <p:spPr bwMode="auto">
          <a:xfrm>
            <a:off x="921587" y="4074709"/>
            <a:ext cx="5855133" cy="241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64163" y="6428086"/>
            <a:ext cx="5290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+mj-lt"/>
              </a:rPr>
              <a:t>*</a:t>
            </a:r>
            <a:r>
              <a:rPr lang="en-US" sz="1400" dirty="0" smtClean="0">
                <a:latin typeface="+mj-lt"/>
              </a:rPr>
              <a:t>The quality of these solutions is better than solutions from </a:t>
            </a:r>
            <a:r>
              <a:rPr lang="en-US" sz="1400" dirty="0" err="1" smtClean="0">
                <a:latin typeface="+mj-lt"/>
              </a:rPr>
              <a:t>Bomin</a:t>
            </a:r>
            <a:r>
              <a:rPr lang="en-US" sz="1400" dirty="0" smtClean="0"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357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0" t="44674" r="13075" b="23356"/>
          <a:stretch/>
        </p:blipFill>
        <p:spPr bwMode="auto">
          <a:xfrm>
            <a:off x="1475278" y="1154290"/>
            <a:ext cx="4661362" cy="270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0630" y="1163782"/>
            <a:ext cx="8401158" cy="5694217"/>
          </a:xfrm>
        </p:spPr>
        <p:txBody>
          <a:bodyPr>
            <a:normAutofit/>
          </a:bodyPr>
          <a:lstStyle/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1600" dirty="0">
              <a:latin typeface="+mj-lt"/>
            </a:endParaRPr>
          </a:p>
          <a:p>
            <a:pPr marL="4114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6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</a:pPr>
            <a:endParaRPr lang="en-US" sz="900" dirty="0" smtClean="0">
              <a:latin typeface="+mj-lt"/>
            </a:endParaRPr>
          </a:p>
          <a:p>
            <a:pPr lvl="1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+mj-lt"/>
              </a:rPr>
              <a:t>Increasing the target price of biomass for a </a:t>
            </a:r>
            <a:r>
              <a:rPr lang="en-US" sz="1800" dirty="0" smtClean="0">
                <a:solidFill>
                  <a:srgbClr val="C00000"/>
                </a:solidFill>
                <a:latin typeface="+mj-lt"/>
              </a:rPr>
              <a:t>fixed PTC of 1.1cents /kwh </a:t>
            </a:r>
            <a:r>
              <a:rPr lang="en-US" sz="1800" dirty="0" smtClean="0">
                <a:latin typeface="+mj-lt"/>
              </a:rPr>
              <a:t>:</a:t>
            </a:r>
          </a:p>
          <a:p>
            <a:pPr lvl="2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600" b="1" dirty="0" smtClean="0">
                <a:latin typeface="+mj-lt"/>
              </a:rPr>
              <a:t>Market price ≤ $65/ton</a:t>
            </a:r>
            <a:r>
              <a:rPr lang="en-US" sz="1600" dirty="0" smtClean="0">
                <a:latin typeface="+mj-lt"/>
              </a:rPr>
              <a:t>: </a:t>
            </a: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400" b="1" dirty="0" smtClean="0">
                <a:solidFill>
                  <a:srgbClr val="C00000"/>
                </a:solidFill>
                <a:latin typeface="+mj-lt"/>
              </a:rPr>
              <a:t>Profits increase </a:t>
            </a:r>
            <a:r>
              <a:rPr lang="en-US" sz="1400" dirty="0" smtClean="0">
                <a:latin typeface="+mj-lt"/>
              </a:rPr>
              <a:t>since savings from PTC are greater than the additional costs from investment and transportation</a:t>
            </a: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400" dirty="0" smtClean="0">
                <a:solidFill>
                  <a:srgbClr val="C00000"/>
                </a:solidFill>
                <a:latin typeface="+mj-lt"/>
              </a:rPr>
              <a:t>Renewable electricity production increases</a:t>
            </a:r>
            <a:r>
              <a:rPr lang="en-US" sz="1400" dirty="0" smtClean="0">
                <a:latin typeface="+mj-lt"/>
              </a:rPr>
              <a:t>. </a:t>
            </a:r>
          </a:p>
          <a:p>
            <a:pPr lvl="2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600" b="1" dirty="0">
                <a:latin typeface="+mj-lt"/>
              </a:rPr>
              <a:t>Market price &gt; </a:t>
            </a:r>
            <a:r>
              <a:rPr lang="en-US" sz="1600" b="1" dirty="0" smtClean="0">
                <a:latin typeface="+mj-lt"/>
              </a:rPr>
              <a:t>$65/ton</a:t>
            </a:r>
            <a:r>
              <a:rPr lang="en-US" sz="1600" b="1" dirty="0">
                <a:latin typeface="+mj-lt"/>
              </a:rPr>
              <a:t>: </a:t>
            </a: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400" dirty="0" smtClean="0">
                <a:latin typeface="+mj-lt"/>
              </a:rPr>
              <a:t>Renewable electricity production remains constant.</a:t>
            </a:r>
            <a:endParaRPr lang="en-US" i="1" dirty="0" smtClean="0">
              <a:latin typeface="+mj-lt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q"/>
            </a:pPr>
            <a:endParaRPr lang="en-US" sz="17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82" y="138938"/>
            <a:ext cx="7620000" cy="1143000"/>
          </a:xfrm>
        </p:spPr>
        <p:txBody>
          <a:bodyPr/>
          <a:lstStyle/>
          <a:p>
            <a:r>
              <a:rPr lang="en-US" sz="4800" dirty="0">
                <a:cs typeface="Times New Roman" pitchFamily="18" charset="0"/>
              </a:rPr>
              <a:t>Numerical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4353" y="3857343"/>
            <a:ext cx="7221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Relationship </a:t>
            </a:r>
            <a:r>
              <a:rPr lang="en-US" sz="1400" dirty="0">
                <a:latin typeface="+mj-lt"/>
              </a:rPr>
              <a:t>between biomass price, investment costs, logistics costs, profits, biomass use.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3008285" y="1213753"/>
            <a:ext cx="41564" cy="2169029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94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63682" y="35029"/>
            <a:ext cx="8333278" cy="1143000"/>
          </a:xfrm>
        </p:spPr>
        <p:txBody>
          <a:bodyPr/>
          <a:lstStyle/>
          <a:p>
            <a:r>
              <a:rPr lang="en-US" sz="4800" dirty="0">
                <a:cs typeface="Times New Roman" pitchFamily="18" charset="0"/>
              </a:rPr>
              <a:t>Numerical </a:t>
            </a:r>
            <a:r>
              <a:rPr lang="en-US" sz="4800" dirty="0" smtClean="0">
                <a:cs typeface="Times New Roman" pitchFamily="18" charset="0"/>
              </a:rPr>
              <a:t>Results: </a:t>
            </a:r>
            <a:r>
              <a:rPr lang="en-US" sz="2800" dirty="0" smtClean="0">
                <a:cs typeface="Times New Roman" pitchFamily="18" charset="0"/>
              </a:rPr>
              <a:t>Profits vs Tax Credit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2" t="38686" r="9107" b="5253"/>
          <a:stretch/>
        </p:blipFill>
        <p:spPr bwMode="auto">
          <a:xfrm>
            <a:off x="220671" y="1178030"/>
            <a:ext cx="8141009" cy="531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H="1">
            <a:off x="2804624" y="1213753"/>
            <a:ext cx="41564" cy="2169029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66464" y="1213753"/>
            <a:ext cx="41564" cy="2169029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971504" y="3834266"/>
            <a:ext cx="41564" cy="2169029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6441904" y="3876171"/>
            <a:ext cx="41564" cy="2169029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1489" y="6516919"/>
            <a:ext cx="7299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The </a:t>
            </a:r>
            <a:r>
              <a:rPr lang="en-US" sz="1400" dirty="0">
                <a:latin typeface="+mj-lt"/>
              </a:rPr>
              <a:t>impact of tax credits on profits and biomass </a:t>
            </a:r>
            <a:r>
              <a:rPr lang="en-US" sz="1400" dirty="0" smtClean="0">
                <a:latin typeface="+mj-lt"/>
              </a:rPr>
              <a:t>usage for biomass </a:t>
            </a:r>
            <a:r>
              <a:rPr lang="en-US" sz="1400" b="1" dirty="0" smtClean="0">
                <a:solidFill>
                  <a:srgbClr val="C00000"/>
                </a:solidFill>
                <a:latin typeface="+mj-lt"/>
              </a:rPr>
              <a:t>target price of $100/ton</a:t>
            </a:r>
            <a:endParaRPr lang="en-US" sz="1400" b="1" dirty="0">
              <a:solidFill>
                <a:srgbClr val="C0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ular Callout 1"/>
              <p:cNvSpPr/>
              <p:nvPr/>
            </p:nvSpPr>
            <p:spPr>
              <a:xfrm>
                <a:off x="3444704" y="802640"/>
                <a:ext cx="2997200" cy="1016000"/>
              </a:xfrm>
              <a:prstGeom prst="wedgeRectCallout">
                <a:avLst>
                  <a:gd name="adj1" fmla="val -68071"/>
                  <a:gd name="adj2" fmla="val 18500"/>
                </a:avLst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Breakpoint </a:t>
                </a:r>
                <a14:m>
                  <m:oMath xmlns:m="http://schemas.openxmlformats.org/officeDocument/2006/math">
                    <m:r>
                      <a:rPr lang="en-US" sz="16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16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16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cents/kwh</a:t>
                </a:r>
              </a:p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Total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profits: </a:t>
                </a:r>
                <a:r>
                  <a:rPr lang="en-US" sz="1600" b="1" dirty="0">
                    <a:solidFill>
                      <a:schemeClr val="tx1"/>
                    </a:solidFill>
                    <a:ea typeface="Cambria Math"/>
                  </a:rPr>
                  <a:t>$6.25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 billion</a:t>
                </a:r>
              </a:p>
            </p:txBody>
          </p:sp>
        </mc:Choice>
        <mc:Fallback xmlns="">
          <p:sp>
            <p:nvSpPr>
              <p:cNvPr id="2" name="Rectangular Callou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04" y="802640"/>
                <a:ext cx="2997200" cy="1016000"/>
              </a:xfrm>
              <a:prstGeom prst="wedgeRectCallout">
                <a:avLst>
                  <a:gd name="adj1" fmla="val -68071"/>
                  <a:gd name="adj2" fmla="val 18500"/>
                </a:avLst>
              </a:prstGeom>
              <a:blipFill rotWithShape="1">
                <a:blip r:embed="rId4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ular Callout 15"/>
              <p:cNvSpPr/>
              <p:nvPr/>
            </p:nvSpPr>
            <p:spPr>
              <a:xfrm>
                <a:off x="6083228" y="35029"/>
                <a:ext cx="2997200" cy="1016000"/>
              </a:xfrm>
              <a:prstGeom prst="wedgeRectCallout">
                <a:avLst>
                  <a:gd name="adj1" fmla="val -6037"/>
                  <a:gd name="adj2" fmla="val 110500"/>
                </a:avLst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Breakpoint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𝟑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cents/kwh</a:t>
                </a:r>
              </a:p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Total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profits: </a:t>
                </a:r>
                <a:r>
                  <a:rPr lang="en-US" sz="1600" b="1" dirty="0" smtClean="0">
                    <a:solidFill>
                      <a:schemeClr val="tx1"/>
                    </a:solidFill>
                    <a:ea typeface="Cambria Math"/>
                  </a:rPr>
                  <a:t>$0.12</a:t>
                </a: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billion</a:t>
                </a:r>
              </a:p>
            </p:txBody>
          </p:sp>
        </mc:Choice>
        <mc:Fallback xmlns="">
          <p:sp>
            <p:nvSpPr>
              <p:cNvPr id="16" name="Rectangular Callout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228" y="35029"/>
                <a:ext cx="2997200" cy="1016000"/>
              </a:xfrm>
              <a:prstGeom prst="wedgeRectCallout">
                <a:avLst>
                  <a:gd name="adj1" fmla="val -6037"/>
                  <a:gd name="adj2" fmla="val 110500"/>
                </a:avLst>
              </a:prstGeom>
              <a:blipFill rotWithShape="1">
                <a:blip r:embed="rId5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ular Callout 16"/>
              <p:cNvSpPr/>
              <p:nvPr/>
            </p:nvSpPr>
            <p:spPr>
              <a:xfrm>
                <a:off x="2588188" y="3621509"/>
                <a:ext cx="2997200" cy="1016000"/>
              </a:xfrm>
              <a:prstGeom prst="wedgeRectCallout">
                <a:avLst>
                  <a:gd name="adj1" fmla="val -69088"/>
                  <a:gd name="adj2" fmla="val 11500"/>
                </a:avLst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Breakpoint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𝟏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cents/kwh</a:t>
                </a:r>
              </a:p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Total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profits: </a:t>
                </a:r>
                <a:r>
                  <a:rPr lang="en-US" sz="1600" b="1" dirty="0" smtClean="0">
                    <a:solidFill>
                      <a:schemeClr val="tx1"/>
                    </a:solidFill>
                    <a:ea typeface="Cambria Math"/>
                  </a:rPr>
                  <a:t>$0.7</a:t>
                </a: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billion</a:t>
                </a:r>
              </a:p>
            </p:txBody>
          </p:sp>
        </mc:Choice>
        <mc:Fallback xmlns="">
          <p:sp>
            <p:nvSpPr>
              <p:cNvPr id="17" name="Rectangular Callou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188" y="3621509"/>
                <a:ext cx="2997200" cy="1016000"/>
              </a:xfrm>
              <a:prstGeom prst="wedgeRectCallout">
                <a:avLst>
                  <a:gd name="adj1" fmla="val -69088"/>
                  <a:gd name="adj2" fmla="val 11500"/>
                </a:avLst>
              </a:prstGeom>
              <a:blipFill rotWithShape="1">
                <a:blip r:embed="rId6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ular Callout 17"/>
              <p:cNvSpPr/>
              <p:nvPr/>
            </p:nvSpPr>
            <p:spPr>
              <a:xfrm>
                <a:off x="6012108" y="2961109"/>
                <a:ext cx="2997200" cy="1016000"/>
              </a:xfrm>
              <a:prstGeom prst="wedgeRectCallout">
                <a:avLst>
                  <a:gd name="adj1" fmla="val -34512"/>
                  <a:gd name="adj2" fmla="val 71500"/>
                </a:avLst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Breakpoint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cents/kwh</a:t>
                </a:r>
              </a:p>
              <a:p>
                <a:pPr marL="457200" lvl="2" defTabSz="914400" eaLnBrk="1" hangingPunct="1">
                  <a:spcBef>
                    <a:spcPct val="20000"/>
                  </a:spcBef>
                  <a:buClr>
                    <a:schemeClr val="tx2">
                      <a:lumMod val="60000"/>
                      <a:lumOff val="40000"/>
                    </a:schemeClr>
                  </a:buClr>
                </a:pP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Total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profits: </a:t>
                </a:r>
                <a:r>
                  <a:rPr lang="en-US" sz="1600" b="1" dirty="0" smtClean="0">
                    <a:solidFill>
                      <a:schemeClr val="tx1"/>
                    </a:solidFill>
                    <a:ea typeface="Cambria Math"/>
                  </a:rPr>
                  <a:t>$0.62</a:t>
                </a:r>
                <a:r>
                  <a:rPr lang="en-US" sz="1600" dirty="0" smtClean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US" sz="1600" dirty="0">
                    <a:solidFill>
                      <a:schemeClr val="tx1"/>
                    </a:solidFill>
                    <a:ea typeface="Cambria Math"/>
                  </a:rPr>
                  <a:t>billion</a:t>
                </a:r>
              </a:p>
            </p:txBody>
          </p:sp>
        </mc:Choice>
        <mc:Fallback xmlns="">
          <p:sp>
            <p:nvSpPr>
              <p:cNvPr id="18" name="Rectangular Callout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08" y="2961109"/>
                <a:ext cx="2997200" cy="1016000"/>
              </a:xfrm>
              <a:prstGeom prst="wedgeRectCallout">
                <a:avLst>
                  <a:gd name="adj1" fmla="val -34512"/>
                  <a:gd name="adj2" fmla="val 71500"/>
                </a:avLst>
              </a:prstGeom>
              <a:blipFill rotWithShape="1">
                <a:blip r:embed="rId7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772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Summary of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2642" y="1251388"/>
            <a:ext cx="8675931" cy="5606612"/>
          </a:xfrm>
        </p:spPr>
        <p:txBody>
          <a:bodyPr>
            <a:normAutofit fontScale="62500" lnSpcReduction="20000"/>
          </a:bodyPr>
          <a:lstStyle/>
          <a:p>
            <a:pPr marL="754380" lvl="1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UcPeriod"/>
            </a:pPr>
            <a:r>
              <a:rPr lang="en-US" sz="2900" dirty="0" smtClean="0">
                <a:latin typeface="+mj-lt"/>
              </a:rPr>
              <a:t>Tax </a:t>
            </a:r>
            <a:r>
              <a:rPr lang="en-US" sz="2900" dirty="0">
                <a:latin typeface="+mj-lt"/>
              </a:rPr>
              <a:t>credits </a:t>
            </a:r>
            <a:r>
              <a:rPr lang="en-US" sz="2900" dirty="0" smtClean="0">
                <a:latin typeface="+mj-lt"/>
              </a:rPr>
              <a:t>necessary to </a:t>
            </a:r>
            <a:r>
              <a:rPr lang="en-US" sz="2900" dirty="0">
                <a:latin typeface="+mj-lt"/>
              </a:rPr>
              <a:t>increase the production of the renewable energy. </a:t>
            </a:r>
            <a:endParaRPr lang="en-US" sz="2900" dirty="0" smtClean="0">
              <a:latin typeface="+mj-lt"/>
            </a:endParaRPr>
          </a:p>
          <a:p>
            <a:pPr lvl="2" indent="-34290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+mj-lt"/>
              </a:rPr>
              <a:t>A </a:t>
            </a:r>
            <a:r>
              <a:rPr lang="en-US" sz="2600" dirty="0" smtClean="0">
                <a:solidFill>
                  <a:srgbClr val="0070C0"/>
                </a:solidFill>
                <a:latin typeface="+mj-lt"/>
              </a:rPr>
              <a:t>PTC</a:t>
            </a:r>
            <a:r>
              <a:rPr lang="en-US" sz="2600" dirty="0" smtClean="0">
                <a:latin typeface="+mj-lt"/>
              </a:rPr>
              <a:t> equal to 0 does not encourage renewable electricity production.</a:t>
            </a:r>
          </a:p>
          <a:p>
            <a:pPr lvl="2" indent="-34290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+mj-lt"/>
              </a:rPr>
              <a:t>A </a:t>
            </a:r>
            <a:r>
              <a:rPr lang="en-US" sz="2600" dirty="0">
                <a:solidFill>
                  <a:srgbClr val="0070C0"/>
                </a:solidFill>
                <a:latin typeface="+mj-lt"/>
              </a:rPr>
              <a:t>PTC</a:t>
            </a:r>
            <a:r>
              <a:rPr lang="en-US" sz="2600" dirty="0" smtClean="0">
                <a:latin typeface="+mj-lt"/>
              </a:rPr>
              <a:t> greater than 2cents/kwh has only marginal impacts in increasing renewable energy.</a:t>
            </a:r>
          </a:p>
          <a:p>
            <a:pPr marL="297180" lvl="1" indent="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300" dirty="0">
              <a:latin typeface="+mj-lt"/>
            </a:endParaRPr>
          </a:p>
          <a:p>
            <a:pPr marL="754380" lvl="1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UcPeriod" startAt="2"/>
            </a:pPr>
            <a:r>
              <a:rPr lang="en-US" sz="2900" dirty="0">
                <a:latin typeface="+mj-lt"/>
              </a:rPr>
              <a:t>Tax credit should not be “one size fits </a:t>
            </a:r>
            <a:r>
              <a:rPr lang="en-US" sz="2900" dirty="0" smtClean="0">
                <a:latin typeface="+mj-lt"/>
              </a:rPr>
              <a:t>all”. PTC could </a:t>
            </a:r>
            <a:r>
              <a:rPr lang="en-US" sz="2900" dirty="0">
                <a:latin typeface="+mj-lt"/>
              </a:rPr>
              <a:t>be a function of the amount of renewable electricity produced. </a:t>
            </a:r>
            <a:endParaRPr lang="en-US" sz="2900" dirty="0" smtClean="0">
              <a:latin typeface="+mj-lt"/>
            </a:endParaRPr>
          </a:p>
          <a:p>
            <a:pPr lvl="2" indent="-34290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+mj-lt"/>
              </a:rPr>
              <a:t>Instead tax credits could be a function of plant capacity, or percentage of coal displaced, etc.  </a:t>
            </a:r>
          </a:p>
          <a:p>
            <a:pPr marL="297180" lvl="1" indent="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300" dirty="0">
              <a:latin typeface="+mj-lt"/>
            </a:endParaRPr>
          </a:p>
          <a:p>
            <a:pPr marL="754380" lvl="1" indent="-457200">
              <a:lnSpc>
                <a:spcPct val="150000"/>
              </a:lnSpc>
              <a:buClr>
                <a:srgbClr val="C00000"/>
              </a:buClr>
              <a:buFont typeface="+mj-lt"/>
              <a:buAutoNum type="alphaUcPeriod" startAt="3"/>
            </a:pPr>
            <a:r>
              <a:rPr lang="en-US" sz="2900" dirty="0" smtClean="0">
                <a:latin typeface="+mj-lt"/>
              </a:rPr>
              <a:t>There is a need for comprehensive tax credit schemes to encourage renewable electricity production and reduce GHG emissions.</a:t>
            </a:r>
          </a:p>
          <a:p>
            <a:pPr marL="1004888" lvl="2" indent="-377825">
              <a:lnSpc>
                <a:spcPct val="150000"/>
              </a:lnSpc>
              <a:buClr>
                <a:srgbClr val="4891D6"/>
              </a:buClr>
              <a:buFont typeface="Wingdings" panose="05000000000000000000" pitchFamily="2" charset="2"/>
              <a:buChar char="Ø"/>
              <a:tabLst>
                <a:tab pos="966788" algn="l"/>
              </a:tabLst>
            </a:pPr>
            <a:r>
              <a:rPr lang="en-US" sz="2600" dirty="0" smtClean="0">
                <a:latin typeface="+mj-lt"/>
              </a:rPr>
              <a:t>States that have the resources to transform biomass into renewable energy rip the benefits of PTC. Biomass transportation across state borders impacts GHG emissions.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598" y="114327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Current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188" y="1173286"/>
            <a:ext cx="5572797" cy="4800600"/>
          </a:xfrm>
        </p:spPr>
        <p:txBody>
          <a:bodyPr>
            <a:normAutofit/>
          </a:bodyPr>
          <a:lstStyle/>
          <a:p>
            <a:pPr marL="342900" lvl="1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 smtClean="0">
                <a:latin typeface="+mj-lt"/>
              </a:rPr>
              <a:t>Investigate the impact of tax schemes on renewable electricity production:</a:t>
            </a:r>
          </a:p>
          <a:p>
            <a:pPr marL="571500" lvl="2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600" dirty="0" smtClean="0">
                <a:latin typeface="+mj-lt"/>
              </a:rPr>
              <a:t>Tax rate as a function of percentage of coal displaced</a:t>
            </a:r>
          </a:p>
          <a:p>
            <a:pPr marL="571500" lvl="2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600" dirty="0" smtClean="0">
                <a:latin typeface="+mj-lt"/>
              </a:rPr>
              <a:t>Tax rate as a function of plant capacity</a:t>
            </a:r>
          </a:p>
          <a:p>
            <a:pPr marL="571500" lvl="2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600" dirty="0" smtClean="0">
                <a:latin typeface="+mj-lt"/>
              </a:rPr>
              <a:t>Tax rate as a function of biomass available in the region</a:t>
            </a:r>
          </a:p>
          <a:p>
            <a:pPr marL="342900" lvl="2" indent="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600" dirty="0" smtClean="0">
                <a:latin typeface="+mj-lt"/>
              </a:rPr>
              <a:t> </a:t>
            </a:r>
            <a:endParaRPr lang="en-US" dirty="0">
              <a:latin typeface="+mj-lt"/>
            </a:endParaRPr>
          </a:p>
          <a:p>
            <a:pPr marL="297180" lvl="1" indent="0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2400" dirty="0">
              <a:latin typeface="+mj-lt"/>
            </a:endParaRPr>
          </a:p>
          <a:p>
            <a:pPr lvl="1" indent="-342900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latin typeface="+mj-lt"/>
            </a:endParaRPr>
          </a:p>
          <a:p>
            <a:pPr lvl="1" indent="-342900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latin typeface="+mj-lt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b="1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158" name="Group 157"/>
          <p:cNvGrpSpPr/>
          <p:nvPr/>
        </p:nvGrpSpPr>
        <p:grpSpPr>
          <a:xfrm>
            <a:off x="5534077" y="1229560"/>
            <a:ext cx="3029063" cy="5049592"/>
            <a:chOff x="685800" y="134985"/>
            <a:chExt cx="3029063" cy="5049592"/>
          </a:xfrm>
        </p:grpSpPr>
        <p:grpSp>
          <p:nvGrpSpPr>
            <p:cNvPr id="159" name="Group 158"/>
            <p:cNvGrpSpPr/>
            <p:nvPr/>
          </p:nvGrpSpPr>
          <p:grpSpPr>
            <a:xfrm>
              <a:off x="685800" y="134985"/>
              <a:ext cx="3029063" cy="5049592"/>
              <a:chOff x="685800" y="134985"/>
              <a:chExt cx="3029063" cy="5049592"/>
            </a:xfrm>
          </p:grpSpPr>
          <p:grpSp>
            <p:nvGrpSpPr>
              <p:cNvPr id="164" name="Group 163"/>
              <p:cNvGrpSpPr/>
              <p:nvPr/>
            </p:nvGrpSpPr>
            <p:grpSpPr>
              <a:xfrm>
                <a:off x="685800" y="134985"/>
                <a:ext cx="3029063" cy="5049592"/>
                <a:chOff x="685800" y="134985"/>
                <a:chExt cx="3029063" cy="5049592"/>
              </a:xfrm>
            </p:grpSpPr>
            <p:sp>
              <p:nvSpPr>
                <p:cNvPr id="167" name="TextBox 166"/>
                <p:cNvSpPr txBox="1"/>
                <p:nvPr/>
              </p:nvSpPr>
              <p:spPr>
                <a:xfrm>
                  <a:off x="865472" y="134985"/>
                  <a:ext cx="76520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Tax rate</a:t>
                  </a:r>
                  <a:endPara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68" name="Group 167"/>
                <p:cNvGrpSpPr/>
                <p:nvPr/>
              </p:nvGrpSpPr>
              <p:grpSpPr>
                <a:xfrm>
                  <a:off x="685800" y="457200"/>
                  <a:ext cx="3029063" cy="4727377"/>
                  <a:chOff x="685800" y="457200"/>
                  <a:chExt cx="3029063" cy="4727377"/>
                </a:xfrm>
              </p:grpSpPr>
              <p:cxnSp>
                <p:nvCxnSpPr>
                  <p:cNvPr id="169" name="Straight Arrow Connector 168"/>
                  <p:cNvCxnSpPr/>
                  <p:nvPr/>
                </p:nvCxnSpPr>
                <p:spPr>
                  <a:xfrm>
                    <a:off x="990600" y="2133600"/>
                    <a:ext cx="2446288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Arrow Connector 169"/>
                  <p:cNvCxnSpPr/>
                  <p:nvPr/>
                </p:nvCxnSpPr>
                <p:spPr>
                  <a:xfrm flipV="1">
                    <a:off x="1143000" y="457200"/>
                    <a:ext cx="0" cy="1984177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TextBox 170"/>
                  <p:cNvSpPr txBox="1"/>
                  <p:nvPr/>
                </p:nvSpPr>
                <p:spPr>
                  <a:xfrm>
                    <a:off x="3310585" y="2133598"/>
                    <a:ext cx="40427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  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72" name="Straight Connector 171"/>
                  <p:cNvCxnSpPr/>
                  <p:nvPr/>
                </p:nvCxnSpPr>
                <p:spPr>
                  <a:xfrm>
                    <a:off x="1143000" y="1828800"/>
                    <a:ext cx="507671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Straight Connector 172"/>
                  <p:cNvCxnSpPr/>
                  <p:nvPr/>
                </p:nvCxnSpPr>
                <p:spPr>
                  <a:xfrm>
                    <a:off x="1650671" y="1600200"/>
                    <a:ext cx="507671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Straight Connector 173"/>
                  <p:cNvCxnSpPr/>
                  <p:nvPr/>
                </p:nvCxnSpPr>
                <p:spPr>
                  <a:xfrm>
                    <a:off x="2158342" y="1366982"/>
                    <a:ext cx="507671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Straight Connector 174"/>
                  <p:cNvCxnSpPr/>
                  <p:nvPr/>
                </p:nvCxnSpPr>
                <p:spPr>
                  <a:xfrm flipV="1">
                    <a:off x="1650671" y="1600200"/>
                    <a:ext cx="0" cy="5334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6" name="Straight Connector 175"/>
                  <p:cNvCxnSpPr/>
                  <p:nvPr/>
                </p:nvCxnSpPr>
                <p:spPr>
                  <a:xfrm flipV="1">
                    <a:off x="2158342" y="1371600"/>
                    <a:ext cx="0" cy="350058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7" name="Straight Connector 176"/>
                  <p:cNvCxnSpPr/>
                  <p:nvPr/>
                </p:nvCxnSpPr>
                <p:spPr>
                  <a:xfrm flipV="1">
                    <a:off x="2659111" y="1066800"/>
                    <a:ext cx="0" cy="3810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8" name="Straight Connector 177"/>
                  <p:cNvCxnSpPr/>
                  <p:nvPr/>
                </p:nvCxnSpPr>
                <p:spPr>
                  <a:xfrm>
                    <a:off x="2659111" y="1066800"/>
                    <a:ext cx="507671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Straight Arrow Connector 178"/>
                  <p:cNvCxnSpPr/>
                  <p:nvPr/>
                </p:nvCxnSpPr>
                <p:spPr>
                  <a:xfrm>
                    <a:off x="990600" y="4876800"/>
                    <a:ext cx="2446288" cy="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0" name="Straight Arrow Connector 179"/>
                  <p:cNvCxnSpPr/>
                  <p:nvPr/>
                </p:nvCxnSpPr>
                <p:spPr>
                  <a:xfrm flipV="1">
                    <a:off x="1143000" y="2971800"/>
                    <a:ext cx="0" cy="2057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1" name="TextBox 180"/>
                  <p:cNvSpPr txBox="1"/>
                  <p:nvPr/>
                </p:nvSpPr>
                <p:spPr>
                  <a:xfrm>
                    <a:off x="3015694" y="4876800"/>
                    <a:ext cx="359394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X 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2" name="TextBox 181"/>
                  <p:cNvSpPr txBox="1"/>
                  <p:nvPr/>
                </p:nvSpPr>
                <p:spPr>
                  <a:xfrm>
                    <a:off x="685800" y="2664023"/>
                    <a:ext cx="126855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Tax Credits ($)</a:t>
                    </a:r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83" name="Straight Connector 182"/>
                  <p:cNvCxnSpPr/>
                  <p:nvPr/>
                </p:nvCxnSpPr>
                <p:spPr>
                  <a:xfrm flipV="1">
                    <a:off x="1143000" y="4572000"/>
                    <a:ext cx="507671" cy="2286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Straight Connector 183"/>
                  <p:cNvCxnSpPr/>
                  <p:nvPr/>
                </p:nvCxnSpPr>
                <p:spPr>
                  <a:xfrm flipV="1">
                    <a:off x="1676400" y="4229994"/>
                    <a:ext cx="480865" cy="3048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84"/>
                  <p:cNvCxnSpPr/>
                  <p:nvPr/>
                </p:nvCxnSpPr>
                <p:spPr>
                  <a:xfrm flipV="1">
                    <a:off x="2179319" y="3859597"/>
                    <a:ext cx="480986" cy="35236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85"/>
                  <p:cNvCxnSpPr/>
                  <p:nvPr/>
                </p:nvCxnSpPr>
                <p:spPr>
                  <a:xfrm flipV="1">
                    <a:off x="1650671" y="2133600"/>
                    <a:ext cx="0" cy="27432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Straight Connector 186"/>
                  <p:cNvCxnSpPr/>
                  <p:nvPr/>
                </p:nvCxnSpPr>
                <p:spPr>
                  <a:xfrm flipV="1">
                    <a:off x="2158342" y="4114800"/>
                    <a:ext cx="0" cy="76200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87"/>
                  <p:cNvCxnSpPr/>
                  <p:nvPr/>
                </p:nvCxnSpPr>
                <p:spPr>
                  <a:xfrm flipH="1" flipV="1">
                    <a:off x="2659111" y="3810000"/>
                    <a:ext cx="6902" cy="106218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Connector 188"/>
                  <p:cNvCxnSpPr/>
                  <p:nvPr/>
                </p:nvCxnSpPr>
                <p:spPr>
                  <a:xfrm flipV="1">
                    <a:off x="2677221" y="3552184"/>
                    <a:ext cx="252803" cy="266699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0" name="Oval 189"/>
                  <p:cNvSpPr/>
                  <p:nvPr/>
                </p:nvSpPr>
                <p:spPr>
                  <a:xfrm>
                    <a:off x="1631624" y="4526281"/>
                    <a:ext cx="45719" cy="45719"/>
                  </a:xfrm>
                  <a:prstGeom prst="ellipse">
                    <a:avLst/>
                  </a:prstGeom>
                  <a:noFill/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1" name="Oval 190"/>
                  <p:cNvSpPr/>
                  <p:nvPr/>
                </p:nvSpPr>
                <p:spPr>
                  <a:xfrm>
                    <a:off x="1630681" y="4534794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3" name="Oval 192"/>
                  <p:cNvSpPr/>
                  <p:nvPr/>
                </p:nvSpPr>
                <p:spPr>
                  <a:xfrm>
                    <a:off x="2133600" y="4203421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5" name="Oval 194"/>
                  <p:cNvSpPr/>
                  <p:nvPr/>
                </p:nvSpPr>
                <p:spPr>
                  <a:xfrm>
                    <a:off x="2620338" y="382951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cxnSp>
            <p:nvCxnSpPr>
              <p:cNvPr id="165" name="Straight Connector 164"/>
              <p:cNvCxnSpPr/>
              <p:nvPr/>
            </p:nvCxnSpPr>
            <p:spPr>
              <a:xfrm>
                <a:off x="1143000" y="1752600"/>
                <a:ext cx="2052391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TextBox 165"/>
              <p:cNvSpPr txBox="1"/>
              <p:nvPr/>
            </p:nvSpPr>
            <p:spPr>
              <a:xfrm>
                <a:off x="2127041" y="1459029"/>
                <a:ext cx="13019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1.1 </a:t>
                </a:r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(cents/kwh)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0" name="TextBox 159"/>
            <p:cNvSpPr txBox="1"/>
            <p:nvPr/>
          </p:nvSpPr>
          <p:spPr>
            <a:xfrm>
              <a:off x="939956" y="1676400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1499357" y="2113528"/>
              <a:ext cx="19375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sz="1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2</a:t>
              </a:r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3</a:t>
              </a:r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50188" y="1444823"/>
              <a:ext cx="369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l-G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850188" y="912911"/>
              <a:ext cx="4090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l-GR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</a:t>
              </a:r>
              <a:endPara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343284" y="5917116"/>
            <a:ext cx="1937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3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598" y="114327"/>
            <a:ext cx="7620000" cy="1143000"/>
          </a:xfrm>
        </p:spPr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Current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598" y="1173285"/>
            <a:ext cx="7791207" cy="5163719"/>
          </a:xfrm>
        </p:spPr>
        <p:txBody>
          <a:bodyPr>
            <a:normAutofit/>
          </a:bodyPr>
          <a:lstStyle/>
          <a:p>
            <a:pPr marL="342900" lvl="1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+mj-lt"/>
              </a:rPr>
              <a:t>Consider supply chains </a:t>
            </a:r>
            <a:r>
              <a:rPr lang="en-US" sz="2400" dirty="0">
                <a:latin typeface="+mj-lt"/>
              </a:rPr>
              <a:t>that span larger regions. In this case the in-bound supply chain will have a hub-and-spoke structure.</a:t>
            </a:r>
          </a:p>
          <a:p>
            <a:pPr marL="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2400" dirty="0" smtClean="0">
              <a:latin typeface="+mj-lt"/>
            </a:endParaRPr>
          </a:p>
          <a:p>
            <a:pPr marL="342900" lvl="1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+mj-lt"/>
              </a:rPr>
              <a:t>Develop models which optimize costs and the social impacts of co-firing:</a:t>
            </a:r>
          </a:p>
          <a:p>
            <a:pPr marL="708660" lvl="2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+mj-lt"/>
              </a:rPr>
              <a:t>Use a bi-level optimization model:</a:t>
            </a:r>
          </a:p>
          <a:p>
            <a:pPr marL="982980" lvl="3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u="sng" dirty="0" smtClean="0">
                <a:solidFill>
                  <a:srgbClr val="002060"/>
                </a:solidFill>
                <a:latin typeface="+mj-lt"/>
              </a:rPr>
              <a:t>Outer optimization</a:t>
            </a:r>
            <a:r>
              <a:rPr lang="en-US" sz="2000" dirty="0" smtClean="0">
                <a:latin typeface="+mj-lt"/>
              </a:rPr>
              <a:t>: Decision makers at the federal level that identify a PTC structure</a:t>
            </a:r>
          </a:p>
          <a:p>
            <a:pPr marL="982980" lvl="3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u="sng" dirty="0" smtClean="0">
                <a:solidFill>
                  <a:srgbClr val="002060"/>
                </a:solidFill>
                <a:latin typeface="+mj-lt"/>
              </a:rPr>
              <a:t>Inner optimization: </a:t>
            </a:r>
            <a:r>
              <a:rPr lang="en-US" sz="2000" dirty="0" smtClean="0">
                <a:latin typeface="+mj-lt"/>
              </a:rPr>
              <a:t>Coal plants that decide on the amount of coal to displace.</a:t>
            </a:r>
          </a:p>
          <a:p>
            <a:pPr marL="982980" lvl="3" indent="-34290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+mj-lt"/>
              </a:rPr>
              <a:t>The </a:t>
            </a:r>
            <a:r>
              <a:rPr lang="en-US" sz="2000" u="sng" dirty="0">
                <a:solidFill>
                  <a:srgbClr val="002060"/>
                </a:solidFill>
                <a:latin typeface="+mj-lt"/>
              </a:rPr>
              <a:t>goal</a:t>
            </a:r>
            <a:r>
              <a:rPr lang="en-US" sz="2000" dirty="0" smtClean="0">
                <a:latin typeface="+mj-lt"/>
              </a:rPr>
              <a:t> is to a PTC which optimizes the social benefits without sacrificing power plants profits.  </a:t>
            </a:r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6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393" y="1890303"/>
            <a:ext cx="7620000" cy="2873083"/>
          </a:xfrm>
        </p:spPr>
        <p:txBody>
          <a:bodyPr/>
          <a:lstStyle/>
          <a:p>
            <a:pPr algn="ctr"/>
            <a:r>
              <a:rPr lang="en-US" sz="4800" dirty="0" smtClean="0">
                <a:cs typeface="Times New Roman" pitchFamily="18" charset="0"/>
              </a:rPr>
              <a:t>Questions?</a:t>
            </a:r>
            <a:br>
              <a:rPr lang="en-US" sz="4800" dirty="0" smtClean="0">
                <a:cs typeface="Times New Roman" pitchFamily="18" charset="0"/>
              </a:rPr>
            </a:br>
            <a:r>
              <a:rPr lang="en-US" sz="4800" dirty="0">
                <a:cs typeface="Times New Roman" pitchFamily="18" charset="0"/>
              </a:rPr>
              <a:t/>
            </a:r>
            <a:br>
              <a:rPr lang="en-US" sz="4800" dirty="0">
                <a:cs typeface="Times New Roman" pitchFamily="18" charset="0"/>
              </a:rPr>
            </a:br>
            <a:r>
              <a:rPr lang="en-US" sz="2800" dirty="0">
                <a:cs typeface="Times New Roman" pitchFamily="18" charset="0"/>
              </a:rPr>
              <a:t>Dr. </a:t>
            </a:r>
            <a:r>
              <a:rPr lang="en-US" sz="2800" dirty="0" smtClean="0">
                <a:cs typeface="Times New Roman" pitchFamily="18" charset="0"/>
              </a:rPr>
              <a:t>Sandra D. Eksioglu</a:t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  <a:hlinkClick r:id="rId2"/>
              </a:rPr>
              <a:t>seksiog@clemson.edu</a:t>
            </a:r>
            <a:r>
              <a:rPr lang="en-US" sz="2800" dirty="0" smtClean="0">
                <a:cs typeface="Times New Roman" pitchFamily="18" charset="0"/>
              </a:rPr>
              <a:t/>
            </a:r>
            <a:br>
              <a:rPr lang="en-US" sz="2800" dirty="0" smtClean="0">
                <a:cs typeface="Times New Roman" pitchFamily="18" charset="0"/>
              </a:rPr>
            </a:br>
            <a:r>
              <a:rPr lang="en-US" sz="2800" dirty="0" smtClean="0">
                <a:cs typeface="Times New Roman" pitchFamily="18" charset="0"/>
              </a:rPr>
              <a:t>Clemson University, SC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cs typeface="Times New Roman" pitchFamily="18" charset="0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5" y="1365066"/>
            <a:ext cx="8164290" cy="4800600"/>
          </a:xfrm>
        </p:spPr>
        <p:txBody>
          <a:bodyPr>
            <a:normAutofit lnSpcReduction="10000"/>
          </a:bodyPr>
          <a:lstStyle/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[1] De, S., M.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Assadi</a:t>
            </a:r>
            <a:r>
              <a:rPr lang="en-US" sz="1700" dirty="0" smtClean="0">
                <a:latin typeface="+mj-lt"/>
                <a:cs typeface="Times New Roman" pitchFamily="18" charset="0"/>
              </a:rPr>
              <a:t>. 2009. Impact of cofring biomass with coal in power plants: A techno-economic assessment. </a:t>
            </a:r>
            <a:r>
              <a:rPr lang="en-US" sz="1700" i="1" dirty="0" smtClean="0">
                <a:latin typeface="+mj-lt"/>
                <a:cs typeface="Times New Roman" pitchFamily="18" charset="0"/>
              </a:rPr>
              <a:t>Biomass and Bioenergy</a:t>
            </a:r>
            <a:r>
              <a:rPr lang="en-US" sz="1700" dirty="0" smtClean="0">
                <a:latin typeface="+mj-lt"/>
                <a:cs typeface="Times New Roman" pitchFamily="18" charset="0"/>
              </a:rPr>
              <a:t>, Vol</a:t>
            </a:r>
            <a:r>
              <a:rPr lang="en-US" sz="1700" dirty="0">
                <a:latin typeface="+mj-lt"/>
                <a:cs typeface="Times New Roman" pitchFamily="18" charset="0"/>
              </a:rPr>
              <a:t>.</a:t>
            </a:r>
            <a:r>
              <a:rPr lang="en-US" sz="1700" dirty="0" smtClean="0">
                <a:latin typeface="+mj-lt"/>
                <a:cs typeface="Times New Roman" pitchFamily="18" charset="0"/>
              </a:rPr>
              <a:t> 33, 283-293.</a:t>
            </a: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100" dirty="0" smtClean="0">
              <a:latin typeface="+mj-lt"/>
              <a:cs typeface="Times New Roman" pitchFamily="18" charset="0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[2]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Sondreal</a:t>
            </a:r>
            <a:r>
              <a:rPr lang="en-US" sz="1700" dirty="0" smtClean="0">
                <a:latin typeface="+mj-lt"/>
                <a:cs typeface="Times New Roman" pitchFamily="18" charset="0"/>
              </a:rPr>
              <a:t>, E.A., S.A. Benson, J.P. Hurley, M.D. Mann, J.H.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Pavlish</a:t>
            </a:r>
            <a:r>
              <a:rPr lang="en-US" sz="1700" dirty="0" smtClean="0">
                <a:latin typeface="+mj-lt"/>
                <a:cs typeface="Times New Roman" pitchFamily="18" charset="0"/>
              </a:rPr>
              <a:t>, M.L. Swanson. 2001. Review of advances in combustion technology and biomass cofring. </a:t>
            </a:r>
            <a:r>
              <a:rPr lang="en-US" sz="1700" i="1" dirty="0" smtClean="0">
                <a:latin typeface="+mj-lt"/>
                <a:cs typeface="Times New Roman" pitchFamily="18" charset="0"/>
              </a:rPr>
              <a:t>Fuel Process Technology,</a:t>
            </a:r>
            <a:r>
              <a:rPr lang="en-US" sz="1700" dirty="0" smtClean="0">
                <a:latin typeface="+mj-lt"/>
                <a:cs typeface="Times New Roman" pitchFamily="18" charset="0"/>
              </a:rPr>
              <a:t> 71 7-38.</a:t>
            </a: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100" dirty="0" smtClean="0">
              <a:latin typeface="+mj-lt"/>
              <a:cs typeface="Times New Roman" pitchFamily="18" charset="0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[3] Caputo, A.C., M. Palumbo, P.M.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Pelagagge</a:t>
            </a:r>
            <a:r>
              <a:rPr lang="en-US" sz="1700" dirty="0" smtClean="0">
                <a:latin typeface="+mj-lt"/>
                <a:cs typeface="Times New Roman" pitchFamily="18" charset="0"/>
              </a:rPr>
              <a:t>, F.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Scacchia</a:t>
            </a:r>
            <a:r>
              <a:rPr lang="en-US" sz="1700" dirty="0" smtClean="0">
                <a:latin typeface="+mj-lt"/>
                <a:cs typeface="Times New Roman" pitchFamily="18" charset="0"/>
              </a:rPr>
              <a:t>. 2005. Economics of biomass energy utilization in combustion and gasification plants: effects of logistic variables. </a:t>
            </a:r>
            <a:r>
              <a:rPr lang="en-US" sz="1700" i="1" dirty="0" smtClean="0">
                <a:latin typeface="+mj-lt"/>
                <a:cs typeface="Times New Roman" pitchFamily="18" charset="0"/>
              </a:rPr>
              <a:t>Biomass and Bioenergy, Vol. </a:t>
            </a:r>
            <a:r>
              <a:rPr lang="en-US" sz="1700" dirty="0" smtClean="0">
                <a:latin typeface="+mj-lt"/>
                <a:cs typeface="Times New Roman" pitchFamily="18" charset="0"/>
              </a:rPr>
              <a:t>28, 35-51.</a:t>
            </a: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100" dirty="0" smtClean="0">
              <a:latin typeface="+mj-lt"/>
              <a:cs typeface="Times New Roman" pitchFamily="18" charset="0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[4] Knowledge discovery framework. US Department of Energy. </a:t>
            </a:r>
            <a:r>
              <a:rPr lang="en-US" sz="1700" dirty="0" smtClean="0">
                <a:latin typeface="+mj-lt"/>
                <a:cs typeface="Times New Roman" pitchFamily="18" charset="0"/>
                <a:hlinkClick r:id="rId2"/>
              </a:rPr>
              <a:t>https://bioenergykdf.net</a:t>
            </a:r>
            <a:r>
              <a:rPr lang="en-US" sz="1700" dirty="0" smtClean="0">
                <a:latin typeface="+mj-lt"/>
                <a:cs typeface="Times New Roman" pitchFamily="18" charset="0"/>
              </a:rPr>
              <a:t>.</a:t>
            </a: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100" dirty="0" smtClean="0">
              <a:latin typeface="+mj-lt"/>
              <a:cs typeface="Times New Roman" pitchFamily="18" charset="0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[5] Searcy, E., P. Flynn, E. </a:t>
            </a:r>
            <a:r>
              <a:rPr lang="en-US" sz="1700" dirty="0" err="1" smtClean="0">
                <a:latin typeface="+mj-lt"/>
                <a:cs typeface="Times New Roman" pitchFamily="18" charset="0"/>
              </a:rPr>
              <a:t>Ghafoori</a:t>
            </a:r>
            <a:r>
              <a:rPr lang="en-US" sz="1700" dirty="0" smtClean="0">
                <a:latin typeface="+mj-lt"/>
                <a:cs typeface="Times New Roman" pitchFamily="18" charset="0"/>
              </a:rPr>
              <a:t>, A. Kumar. 2007. The relative cost of biomass energy transport. </a:t>
            </a:r>
            <a:r>
              <a:rPr lang="en-US" sz="1700" i="1" dirty="0" smtClean="0">
                <a:latin typeface="+mj-lt"/>
                <a:cs typeface="Times New Roman" pitchFamily="18" charset="0"/>
              </a:rPr>
              <a:t>Applied Biochemistry and Biotechnology, </a:t>
            </a:r>
            <a:r>
              <a:rPr lang="en-US" sz="1700" dirty="0" smtClean="0">
                <a:latin typeface="+mj-lt"/>
                <a:cs typeface="Times New Roman" pitchFamily="18" charset="0"/>
              </a:rPr>
              <a:t>Vol.137, 639-652.</a:t>
            </a: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sz="1100" dirty="0" smtClean="0">
              <a:latin typeface="+mj-lt"/>
              <a:cs typeface="Times New Roman" pitchFamily="18" charset="0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1700" dirty="0" smtClean="0">
                <a:latin typeface="+mj-lt"/>
                <a:cs typeface="Times New Roman" pitchFamily="18" charset="0"/>
              </a:rPr>
              <a:t>[6]  National Energy </a:t>
            </a:r>
            <a:r>
              <a:rPr lang="en-US" sz="1700" dirty="0">
                <a:latin typeface="+mj-lt"/>
                <a:cs typeface="Times New Roman" pitchFamily="18" charset="0"/>
              </a:rPr>
              <a:t>T</a:t>
            </a:r>
            <a:r>
              <a:rPr lang="en-US" sz="1700" dirty="0" smtClean="0">
                <a:latin typeface="+mj-lt"/>
                <a:cs typeface="Times New Roman" pitchFamily="18" charset="0"/>
              </a:rPr>
              <a:t>echnology </a:t>
            </a:r>
            <a:r>
              <a:rPr lang="en-US" sz="1700" dirty="0">
                <a:latin typeface="+mj-lt"/>
                <a:cs typeface="Times New Roman" pitchFamily="18" charset="0"/>
              </a:rPr>
              <a:t>L</a:t>
            </a:r>
            <a:r>
              <a:rPr lang="en-US" sz="1700" dirty="0" smtClean="0">
                <a:latin typeface="+mj-lt"/>
                <a:cs typeface="Times New Roman" pitchFamily="18" charset="0"/>
              </a:rPr>
              <a:t>aboratory. </a:t>
            </a:r>
            <a:r>
              <a:rPr lang="en-US" sz="1700" dirty="0" smtClean="0">
                <a:latin typeface="+mj-lt"/>
                <a:cs typeface="Times New Roman" pitchFamily="18" charset="0"/>
                <a:hlinkClick r:id="rId3"/>
              </a:rPr>
              <a:t>http://www.netl.doe.gov/energyanalyses/hold/technology.html</a:t>
            </a:r>
            <a:r>
              <a:rPr lang="en-US" sz="1700" dirty="0" smtClean="0">
                <a:latin typeface="+mj-lt"/>
                <a:cs typeface="Times New Roman" pitchFamily="18" charset="0"/>
              </a:rPr>
              <a:t>.</a:t>
            </a:r>
          </a:p>
          <a:p>
            <a:pPr lvl="1" indent="-342900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latin typeface="+mj-lt"/>
            </a:endParaRPr>
          </a:p>
          <a:p>
            <a:pPr marL="297180" lvl="1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en-US" b="1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9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550160" y="1831732"/>
            <a:ext cx="3007360" cy="1053708"/>
          </a:xfrm>
          <a:prstGeom prst="ellipse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3322" y="79132"/>
            <a:ext cx="87491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dirty="0">
                <a:cs typeface="Times New Roman" pitchFamily="18" charset="0"/>
              </a:rPr>
              <a:t>A Linear MIP Model </a:t>
            </a:r>
            <a:r>
              <a:rPr lang="en-US" sz="4400" dirty="0">
                <a:cs typeface="Times New Roman" pitchFamily="18" charset="0"/>
              </a:rPr>
              <a:t>– </a:t>
            </a:r>
            <a:r>
              <a:rPr lang="en-US" sz="4400" dirty="0" smtClean="0">
                <a:cs typeface="Times New Roman" pitchFamily="18" charset="0"/>
              </a:rPr>
              <a:t>(</a:t>
            </a:r>
            <a:r>
              <a:rPr lang="en-US" sz="4400" dirty="0" smtClean="0">
                <a:solidFill>
                  <a:srgbClr val="FF0000"/>
                </a:solidFill>
                <a:cs typeface="Times New Roman" pitchFamily="18" charset="0"/>
              </a:rPr>
              <a:t>LA</a:t>
            </a:r>
            <a:r>
              <a:rPr lang="en-US" sz="4400" dirty="0" smtClean="0">
                <a:cs typeface="Times New Roman" pitchFamily="18" charset="0"/>
              </a:rPr>
              <a:t>)</a:t>
            </a:r>
            <a:endParaRPr lang="en-US" sz="4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2654" y="1900811"/>
                <a:ext cx="7650480" cy="700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 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/>
                              </a:rPr>
                              <m:t>−0.0044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/>
                              </a:rPr>
                              <m:t> − 0.0055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             </a:t>
                </a:r>
                <a:r>
                  <a:rPr lang="en-US" dirty="0">
                    <a:latin typeface="+mj-lt"/>
                  </a:rPr>
                  <a:t>for 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           (2)</a:t>
                </a:r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54" y="1900811"/>
                <a:ext cx="7650480" cy="70051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271026" y="1602897"/>
            <a:ext cx="398254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600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>
            <a:stCxn id="8" idx="1"/>
          </p:cNvCxnSpPr>
          <p:nvPr/>
        </p:nvCxnSpPr>
        <p:spPr>
          <a:xfrm flipH="1">
            <a:off x="5090160" y="1772174"/>
            <a:ext cx="180866" cy="169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134060" y="3172867"/>
                <a:ext cx="5235012" cy="422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 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>
                    <a:latin typeface="+mj-lt"/>
                  </a:rPr>
                  <a:t>		for </a:t>
                </a:r>
                <a:r>
                  <a:rPr lang="en-US" dirty="0">
                    <a:latin typeface="+mj-lt"/>
                  </a:rPr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           (2)</a:t>
                </a:r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060" y="3172867"/>
                <a:ext cx="5235012" cy="422873"/>
              </a:xfrm>
              <a:prstGeom prst="rect">
                <a:avLst/>
              </a:prstGeom>
              <a:blipFill rotWithShape="1">
                <a:blip r:embed="rId5"/>
                <a:stretch>
                  <a:fillRect l="-5355" t="-98571" b="-15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/>
          <p:cNvSpPr txBox="1">
            <a:spLocks/>
          </p:cNvSpPr>
          <p:nvPr/>
        </p:nvSpPr>
        <p:spPr>
          <a:xfrm>
            <a:off x="153322" y="1295315"/>
            <a:ext cx="3900517" cy="589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Linearizing constraints (2)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 </a:t>
            </a:r>
          </a:p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z="2400" b="1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316574" y="3909340"/>
                <a:ext cx="7913026" cy="27454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2860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05840" indent="-22860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80160" indent="-228600" algn="l" defTabSz="914400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54480" indent="-228600" algn="l" defTabSz="914400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03120" indent="-18288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86000" indent="-182880" algn="l" defTabSz="914400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Font typeface="Arial" pitchFamily="34" charset="0"/>
                  <a:buNone/>
                </a:pPr>
                <a:r>
                  <a:rPr lang="en-US" sz="2400" b="1" i="1" spc="-100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B</a:t>
                </a:r>
                <a:r>
                  <a:rPr lang="en-US" sz="2400" b="1" i="1" spc="-100" baseline="-25000" dirty="0" err="1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j</a:t>
                </a:r>
                <a:r>
                  <a:rPr lang="en-US" sz="2000" spc="-100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  		</a:t>
                </a:r>
                <a:r>
                  <a:rPr lang="en-US" sz="2000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% of coal being substituted by mass</a:t>
                </a: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Font typeface="Arial" pitchFamily="34" charset="0"/>
                  <a:buNone/>
                </a:pPr>
                <a:endParaRPr lang="en-US" sz="1000" spc="-100" dirty="0">
                  <a:solidFill>
                    <a:schemeClr val="accent6">
                      <a:lumMod val="50000"/>
                    </a:schemeClr>
                  </a:solidFill>
                  <a:cs typeface="Times New Roman" pitchFamily="18" charset="0"/>
                </a:endParaRP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0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𝑴</m:t>
                        </m:r>
                      </m:e>
                      <m:sub>
                        <m:r>
                          <a:rPr lang="en-US" sz="20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𝒋</m:t>
                        </m:r>
                      </m:sub>
                      <m:sup>
                        <m:r>
                          <a:rPr lang="en-US" sz="20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𝒄𝒐𝒂𝒍</m:t>
                        </m:r>
                      </m:sup>
                    </m:sSubSup>
                  </m:oMath>
                </a14:m>
                <a:r>
                  <a:rPr lang="en-US" sz="2000" b="1" i="1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* </a:t>
                </a:r>
                <a:r>
                  <a:rPr lang="en-US" sz="2000" b="1" i="1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en-US" sz="2000" b="1" i="1" spc="-100" baseline="-250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18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 	</a:t>
                </a:r>
                <a:r>
                  <a:rPr lang="en-US" sz="2000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amount (tons) of coal being substituted by mass</a:t>
                </a: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1000" spc="-100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ea typeface="+mj-ea"/>
                    <a:cs typeface="Times New Roman" pitchFamily="18" charset="0"/>
                  </a:rPr>
                  <a:t> </a:t>
                </a: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𝑴</m:t>
                        </m:r>
                      </m:e>
                      <m:sub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𝒋</m:t>
                        </m:r>
                      </m:sub>
                      <m:sup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𝒄𝒐𝒂𝒍</m:t>
                        </m:r>
                      </m:sup>
                    </m:sSubSup>
                  </m:oMath>
                </a14:m>
                <a:r>
                  <a:rPr lang="en-US" sz="2400" b="1" i="1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* </a:t>
                </a:r>
                <a:r>
                  <a:rPr lang="en-US" sz="2400" b="1" i="1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g</a:t>
                </a:r>
                <a:r>
                  <a:rPr lang="en-US" sz="2400" b="1" i="1" spc="-100" baseline="-250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	</a:t>
                </a:r>
                <a:r>
                  <a:rPr lang="en-US" sz="2000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amount (tons) of biomass required due to substitution</a:t>
                </a: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Font typeface="Arial" pitchFamily="34" charset="0"/>
                  <a:buNone/>
                </a:pPr>
                <a:endParaRPr lang="en-US" sz="2400" b="1" spc="-100" dirty="0" smtClean="0">
                  <a:solidFill>
                    <a:schemeClr val="accent6">
                      <a:lumMod val="50000"/>
                    </a:schemeClr>
                  </a:solidFill>
                  <a:cs typeface="Times New Roman" pitchFamily="18" charset="0"/>
                </a:endParaRP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None/>
                </a:pP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	Since	</a:t>
                </a:r>
                <a:r>
                  <a:rPr lang="en-US" sz="2400" b="1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𝑴</m:t>
                        </m:r>
                      </m:e>
                      <m:sub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𝒋</m:t>
                        </m:r>
                      </m:sub>
                      <m:sup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𝒄𝒐𝒂𝒍</m:t>
                        </m:r>
                      </m:sup>
                    </m:sSubSup>
                  </m:oMath>
                </a14:m>
                <a:r>
                  <a:rPr lang="en-US" sz="2400" b="1" i="1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* </a:t>
                </a:r>
                <a:r>
                  <a:rPr lang="en-US" sz="2400" b="1" i="1" spc="-100" dirty="0" err="1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en-US" sz="2400" b="1" i="1" spc="-100" baseline="-25000" dirty="0" err="1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400" b="1" i="1" spc="-10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&lt;</m:t>
                        </m:r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𝑴</m:t>
                        </m:r>
                      </m:e>
                      <m:sub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𝒋</m:t>
                        </m:r>
                      </m:sub>
                      <m:sup>
                        <m:r>
                          <a:rPr lang="en-US" sz="2400" b="1" i="1" spc="-1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𝒄𝒐𝒂𝒍</m:t>
                        </m:r>
                      </m:sup>
                    </m:sSubSup>
                  </m:oMath>
                </a14:m>
                <a:r>
                  <a:rPr lang="en-US" sz="2400" b="1" i="1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* </a:t>
                </a:r>
                <a:r>
                  <a:rPr lang="en-US" sz="2400" b="1" i="1" spc="-100" dirty="0" err="1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g</a:t>
                </a:r>
                <a:r>
                  <a:rPr lang="en-US" sz="2400" b="1" i="1" spc="-100" baseline="-25000" dirty="0" err="1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    then  	</a:t>
                </a:r>
                <a:r>
                  <a:rPr lang="en-US" sz="2400" b="1" i="1" spc="-1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en-US" sz="2400" b="1" i="1" spc="-100" baseline="-250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&lt; </a:t>
                </a:r>
                <a:r>
                  <a:rPr lang="en-US" sz="2400" b="1" i="1" spc="-1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g</a:t>
                </a:r>
                <a:r>
                  <a:rPr lang="en-US" sz="2400" b="1" i="1" spc="-100" baseline="-250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  for   </a:t>
                </a:r>
                <a:r>
                  <a:rPr lang="en-US" sz="2400" b="1" i="1" spc="-1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B</a:t>
                </a:r>
                <a:r>
                  <a:rPr lang="en-US" sz="2400" b="1" i="1" spc="-100" baseline="-25000" dirty="0" err="1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j</a:t>
                </a:r>
                <a:r>
                  <a:rPr lang="en-US" sz="2400" spc="-100" dirty="0" smtClean="0">
                    <a:solidFill>
                      <a:schemeClr val="accent6">
                        <a:lumMod val="50000"/>
                      </a:schemeClr>
                    </a:solidFill>
                    <a:cs typeface="Times New Roman" pitchFamily="18" charset="0"/>
                  </a:rPr>
                  <a:t> &gt; 0</a:t>
                </a:r>
                <a:endParaRPr lang="en-US" sz="2400" b="1" spc="-100" dirty="0" smtClean="0">
                  <a:solidFill>
                    <a:schemeClr val="accent6">
                      <a:lumMod val="50000"/>
                    </a:schemeClr>
                  </a:solidFill>
                  <a:cs typeface="Times New Roman" pitchFamily="18" charset="0"/>
                </a:endParaRP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Font typeface="Arial" pitchFamily="34" charset="0"/>
                  <a:buNone/>
                </a:pPr>
                <a:endParaRPr lang="en-US" sz="2400" b="1" spc="-100" dirty="0" smtClean="0">
                  <a:solidFill>
                    <a:schemeClr val="accent6">
                      <a:lumMod val="50000"/>
                    </a:schemeClr>
                  </a:solidFill>
                  <a:cs typeface="Times New Roman" pitchFamily="18" charset="0"/>
                </a:endParaRPr>
              </a:p>
              <a:p>
                <a:pPr marL="114300" indent="0" fontAlgn="auto">
                  <a:spcAft>
                    <a:spcPts val="0"/>
                  </a:spcAft>
                  <a:buClr>
                    <a:schemeClr val="tx2">
                      <a:lumMod val="60000"/>
                      <a:lumOff val="40000"/>
                    </a:schemeClr>
                  </a:buClr>
                  <a:buFont typeface="Arial" pitchFamily="34" charset="0"/>
                  <a:buNone/>
                </a:pPr>
                <a:endParaRPr lang="en-US" sz="2400" b="1" spc="-100" dirty="0" smtClean="0">
                  <a:solidFill>
                    <a:schemeClr val="accent6">
                      <a:lumMod val="50000"/>
                    </a:schemeClr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74" y="3909340"/>
                <a:ext cx="7913026" cy="2745460"/>
              </a:xfrm>
              <a:prstGeom prst="rect">
                <a:avLst/>
              </a:prstGeom>
              <a:blipFill rotWithShape="1">
                <a:blip r:embed="rId6"/>
                <a:stretch>
                  <a:fillRect t="-1774" b="-4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826958" y="6242368"/>
            <a:ext cx="2138481" cy="36933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sz="9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9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7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83971"/>
              </p:ext>
            </p:extLst>
          </p:nvPr>
        </p:nvGraphicFramePr>
        <p:xfrm>
          <a:off x="5152734" y="3927185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3322" y="79132"/>
            <a:ext cx="874914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700" dirty="0">
                <a:cs typeface="Times New Roman" pitchFamily="18" charset="0"/>
              </a:rPr>
              <a:t>A Linear MIP Model </a:t>
            </a:r>
            <a:r>
              <a:rPr lang="en-US" sz="4400" dirty="0">
                <a:cs typeface="Times New Roman" pitchFamily="18" charset="0"/>
              </a:rPr>
              <a:t>– </a:t>
            </a:r>
            <a:r>
              <a:rPr lang="en-US" sz="4400" dirty="0" smtClean="0">
                <a:cs typeface="Times New Roman" pitchFamily="18" charset="0"/>
              </a:rPr>
              <a:t>(</a:t>
            </a:r>
            <a:r>
              <a:rPr lang="en-US" sz="4400" dirty="0" smtClean="0">
                <a:solidFill>
                  <a:srgbClr val="FF0000"/>
                </a:solidFill>
                <a:cs typeface="Times New Roman" pitchFamily="18" charset="0"/>
              </a:rPr>
              <a:t>LA</a:t>
            </a:r>
            <a:r>
              <a:rPr lang="en-US" sz="4400" dirty="0" smtClean="0">
                <a:cs typeface="Times New Roman" pitchFamily="18" charset="0"/>
              </a:rPr>
              <a:t>)</a:t>
            </a:r>
            <a:endParaRPr lang="en-US" sz="4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362166" y="1884595"/>
                <a:ext cx="5235012" cy="422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≤ 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𝑐𝑜𝑎𝑙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>
                    <a:latin typeface="+mj-lt"/>
                  </a:rPr>
                  <a:t>		for </a:t>
                </a:r>
                <a:r>
                  <a:rPr lang="en-US" dirty="0">
                    <a:latin typeface="+mj-lt"/>
                  </a:rPr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           (2)</a:t>
                </a:r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166" y="1884595"/>
                <a:ext cx="5235012" cy="422873"/>
              </a:xfrm>
              <a:prstGeom prst="rect">
                <a:avLst/>
              </a:prstGeom>
              <a:blipFill rotWithShape="1">
                <a:blip r:embed="rId4"/>
                <a:stretch>
                  <a:fillRect l="-5355" t="-98571" b="-15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281047" y="2562138"/>
            <a:ext cx="2213430" cy="589280"/>
          </a:xfrm>
        </p:spPr>
        <p:txBody>
          <a:bodyPr>
            <a:noAutofit/>
          </a:bodyPr>
          <a:lstStyle/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Proposition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 </a:t>
            </a:r>
          </a:p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z="2400" b="1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0731" y="3150509"/>
                <a:ext cx="5158822" cy="5753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	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𝑐𝑜𝑎𝑙</m:t>
                            </m:r>
                          </m:sup>
                        </m:sSubSup>
                      </m:den>
                    </m:f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≤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+ 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    </m:t>
                    </m:r>
                  </m:oMath>
                </a14:m>
                <a:r>
                  <a:rPr lang="en-US" dirty="0" smtClean="0">
                    <a:latin typeface="+mj-lt"/>
                  </a:rPr>
                  <a:t>for </a:t>
                </a:r>
                <a:r>
                  <a:rPr lang="en-US" dirty="0">
                    <a:latin typeface="+mj-lt"/>
                  </a:rPr>
                  <a:t>all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𝑗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31" y="3150509"/>
                <a:ext cx="5158822" cy="575350"/>
              </a:xfrm>
              <a:prstGeom prst="rect">
                <a:avLst/>
              </a:prstGeom>
              <a:blipFill rotWithShape="1">
                <a:blip r:embed="rId5"/>
                <a:stretch>
                  <a:fillRect t="-67021" b="-9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Brace 18"/>
          <p:cNvSpPr/>
          <p:nvPr/>
        </p:nvSpPr>
        <p:spPr>
          <a:xfrm>
            <a:off x="8128000" y="4159544"/>
            <a:ext cx="162560" cy="28767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124534" y="3994201"/>
                <a:ext cx="506805" cy="3956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</m:acc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𝒋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534" y="3994201"/>
                <a:ext cx="506805" cy="395621"/>
              </a:xfrm>
              <a:prstGeom prst="rect">
                <a:avLst/>
              </a:prstGeom>
              <a:blipFill rotWithShape="1">
                <a:blip r:embed="rId7"/>
                <a:stretch>
                  <a:fillRect r="-3614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/>
          <p:cNvSpPr txBox="1">
            <a:spLocks/>
          </p:cNvSpPr>
          <p:nvPr/>
        </p:nvSpPr>
        <p:spPr>
          <a:xfrm>
            <a:off x="153322" y="4264909"/>
            <a:ext cx="2213430" cy="589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Where,</a:t>
            </a:r>
            <a:r>
              <a:rPr lang="en-US" sz="20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6720" y="4939081"/>
                <a:ext cx="4013200" cy="700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0.5∗(</m:t>
                        </m:r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p>
                        </m:sSub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 1−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0.5∗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∗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sup>
                        </m:sSub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0.0066)</m:t>
                        </m:r>
                      </m:num>
                      <m:den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0.5∗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∗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/>
                              </a:rPr>
                              <m:t>−0.00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66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" y="4939081"/>
                <a:ext cx="4013200" cy="70051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2"/>
          <p:cNvSpPr txBox="1">
            <a:spLocks/>
          </p:cNvSpPr>
          <p:nvPr/>
        </p:nvSpPr>
        <p:spPr>
          <a:xfrm>
            <a:off x="153322" y="1295315"/>
            <a:ext cx="3900517" cy="589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Linearizing constraints (2)</a:t>
            </a: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: </a:t>
            </a:r>
          </a:p>
          <a:p>
            <a:pPr marL="114300" indent="0" fontAlgn="auto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z="2400" b="1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70153" y="4073767"/>
            <a:ext cx="2455254" cy="33855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Relationship btw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600" b="1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600" b="1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3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0157" y="42030"/>
            <a:ext cx="899067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dirty="0" smtClean="0">
                <a:cs typeface="Times New Roman" pitchFamily="18" charset="0"/>
              </a:rPr>
              <a:t>A Linear Approximation of the Objective Function</a:t>
            </a:r>
            <a:endParaRPr lang="en-US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9440" y="1333892"/>
                <a:ext cx="7416800" cy="1654940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𝑀𝑎𝑥𝑖𝑚𝑖𝑧𝑒</m:t>
                      </m:r>
                      <m:r>
                        <a:rPr lang="en-US" i="1" smtClean="0">
                          <a:latin typeface="Cambria Math"/>
                        </a:rPr>
                        <m:t>:</m:t>
                      </m:r>
                      <m:r>
                        <a:rPr lang="en-US" i="1" smtClean="0">
                          <a:latin typeface="Cambria Math"/>
                        </a:rPr>
                        <m:t>𝑍</m:t>
                      </m:r>
                      <m:r>
                        <a:rPr lang="en-US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i="1" smtClean="0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/>
                                                </a:rPr>
                                                <m:t>𝑐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eqArr>
                        </m:e>
                      </m:nary>
                      <m:r>
                        <a:rPr lang="en-US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𝑐𝑑</m:t>
                                  </m:r>
                                </m:sup>
                              </m:sSubSup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0.5575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i="1" dirty="0"/>
              </a:p>
              <a:p>
                <a:pPr>
                  <a:buClr>
                    <a:schemeClr val="bg1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                        −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h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0.9554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/>
                        </a:rPr>
                        <m:t> −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𝑐𝑎𝑝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𝐵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</m:den>
                                  </m:f>
                                </m:e>
                              </m:d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</m:eqArr>
                        </m:e>
                      </m:nary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40" y="1333892"/>
                <a:ext cx="7416800" cy="165494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75920" y="4005972"/>
                <a:ext cx="7416800" cy="1578830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𝑀𝑎𝑥𝑖𝑚𝑖𝑧𝑒</m:t>
                      </m:r>
                      <m:r>
                        <a:rPr lang="en-US" i="1" smtClean="0">
                          <a:latin typeface="Cambria Math"/>
                        </a:rPr>
                        <m:t>:</m:t>
                      </m:r>
                      <m:r>
                        <a:rPr lang="en-US" i="1" smtClean="0">
                          <a:latin typeface="Cambria Math"/>
                        </a:rPr>
                        <m:t>𝑍</m:t>
                      </m:r>
                      <m:r>
                        <a:rPr lang="en-US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𝑆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i="1" smtClean="0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/>
                                                </a:rPr>
                                                <m:t>𝑐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eqArr>
                        </m:e>
                      </m:nary>
                      <m:r>
                        <a:rPr lang="en-US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𝑐𝑑</m:t>
                                  </m:r>
                                </m:sup>
                              </m:sSubSup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𝑜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𝑜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i="1" dirty="0"/>
              </a:p>
              <a:p>
                <a:pPr>
                  <a:buClr>
                    <a:schemeClr val="bg1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                         −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h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𝑜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𝑜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 − 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𝑐𝑎𝑝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𝑜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𝑜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eqArr>
                        </m:e>
                      </m:nary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20" y="4005972"/>
                <a:ext cx="7416800" cy="15788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/>
          <p:cNvSpPr/>
          <p:nvPr/>
        </p:nvSpPr>
        <p:spPr>
          <a:xfrm>
            <a:off x="4084320" y="3139440"/>
            <a:ext cx="365760" cy="711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375920" y="3499144"/>
            <a:ext cx="3169920" cy="589280"/>
          </a:xfrm>
        </p:spPr>
        <p:txBody>
          <a:bodyPr>
            <a:noAutofit/>
          </a:bodyPr>
          <a:lstStyle/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Outer-approximation:</a:t>
            </a:r>
          </a:p>
          <a:p>
            <a:pPr marL="114300" indent="0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en-US" sz="2400" spc="-100" dirty="0" smtClean="0">
                <a:solidFill>
                  <a:schemeClr val="tx2"/>
                </a:solidFill>
                <a:latin typeface="+mj-lt"/>
                <a:ea typeface="+mj-ea"/>
                <a:cs typeface="Times New Roman" pitchFamily="18" charset="0"/>
              </a:rPr>
              <a:t> </a:t>
            </a:r>
            <a:endParaRPr lang="en-US" sz="2400" spc="-1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6106160" y="1333892"/>
            <a:ext cx="1584960" cy="82747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51600" y="2090242"/>
            <a:ext cx="995680" cy="82747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56181" y="2085732"/>
            <a:ext cx="1584960" cy="82747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14720" y="4088424"/>
            <a:ext cx="1432560" cy="65603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87440" y="4744454"/>
            <a:ext cx="1371600" cy="691146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45840" y="4805680"/>
            <a:ext cx="1381760" cy="718162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1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F81E5-F34E-48F3-8465-19CACDA4C9F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266" y="-5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dirty="0">
                <a:cs typeface="Times New Roman" pitchFamily="18" charset="0"/>
              </a:rPr>
              <a:t>A Linear Approximation of the Objective Function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19308" y="1333892"/>
                <a:ext cx="8222052" cy="785343"/>
              </a:xfrm>
              <a:prstGeom prst="rect">
                <a:avLst/>
              </a:prstGeom>
              <a:ln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latin typeface="Cambria Math"/>
                      </a:rPr>
                      <m:t>𝑀𝑎𝑥𝑖𝑚𝑖𝑧𝑒</m:t>
                    </m:r>
                    <m:r>
                      <a:rPr lang="en-US" sz="1400" i="1" smtClean="0">
                        <a:latin typeface="Cambria Math"/>
                      </a:rPr>
                      <m:t>:</m:t>
                    </m:r>
                    <m:r>
                      <a:rPr lang="en-US" sz="1400" i="1" smtClean="0">
                        <a:latin typeface="Cambria Math"/>
                      </a:rPr>
                      <m:t>𝑍</m:t>
                    </m:r>
                    <m:r>
                      <a:rPr lang="en-US" sz="1400" i="1" smtClean="0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/>
                          </a:rPr>
                          <m:t>𝑗</m:t>
                        </m:r>
                        <m:r>
                          <a:rPr lang="en-US" sz="1400" i="1">
                            <a:latin typeface="Cambria Math"/>
                          </a:rPr>
                          <m:t>∈</m:t>
                        </m:r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eqArr>
                          <m:eqArr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nary>
                              <m:naryPr>
                                <m:chr m:val="∑"/>
                                <m:limLoc m:val="undOvr"/>
                                <m:supHide m:val="on"/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∈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𝑆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1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1400" i="1" smtClean="0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400" b="0" i="1" smtClean="0">
                                                <a:latin typeface="Cambria Math"/>
                                              </a:rPr>
                                              <m:t>𝑐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nary>
                          </m:e>
                        </m:eqArr>
                      </m:e>
                    </m:nary>
                    <m:r>
                      <a:rPr lang="en-US" sz="14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/>
                          </a:rPr>
                          <m:t>𝑗</m:t>
                        </m:r>
                        <m:r>
                          <a:rPr lang="en-US" sz="1400" i="1">
                            <a:latin typeface="Cambria Math"/>
                          </a:rPr>
                          <m:t>∈</m:t>
                        </m:r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𝑠</m:t>
                                </m:r>
                              </m:sup>
                            </m:sSubSup>
                            <m:r>
                              <a:rPr lang="en-US" sz="1400" i="1">
                                <a:latin typeface="Cambria Math"/>
                              </a:rPr>
                              <m:t>+ </m:t>
                            </m:r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𝑐𝑑</m:t>
                                </m:r>
                              </m:sup>
                            </m:sSubSup>
                          </m:e>
                        </m:d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1400" b="1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</m:e>
                        </m:d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/>
                              </a:rPr>
                              <m:t>𝑜</m:t>
                            </m:r>
                            <m:r>
                              <a:rPr lang="en-US" sz="14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bSup>
                        <m:sSub>
                          <m:sSubPr>
                            <m:ctrlPr>
                              <a:rPr lang="en-US" sz="1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sz="14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𝒋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i="1">
                                <a:latin typeface="Cambria Math"/>
                              </a:rPr>
                              <m:t>𝑜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3</m:t>
                            </m:r>
                          </m:sup>
                        </m:sSubSup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−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/>
                          </a:rPr>
                          <m:t>𝑗</m:t>
                        </m:r>
                        <m:r>
                          <a:rPr lang="en-US" sz="1400" i="1">
                            <a:latin typeface="Cambria Math"/>
                          </a:rPr>
                          <m:t>∈</m:t>
                        </m:r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i="1">
                                <a:latin typeface="Cambria Math"/>
                              </a:rPr>
                              <m:t>h</m:t>
                            </m:r>
                          </m:sup>
                        </m:sSubSup>
                        <m:d>
                          <m:d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</m:e>
                        </m:d>
                        <m:r>
                          <a:rPr lang="en-US" sz="1400" i="1">
                            <a:latin typeface="Cambria Math"/>
                          </a:rPr>
                          <m:t>(</m:t>
                        </m:r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i="1">
                                <a:latin typeface="Cambria Math"/>
                              </a:rPr>
                              <m:t>𝑜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14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  <m:sub>
                            <m:r>
                              <a:rPr lang="en-US" sz="14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𝒋</m:t>
                            </m:r>
                          </m:sub>
                        </m:sSub>
                        <m:r>
                          <a:rPr lang="en-US" sz="1400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1400" i="1">
                                <a:latin typeface="Cambria Math"/>
                              </a:rPr>
                              <m:t>𝑜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en-US" sz="1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1400" i="1">
                        <a:latin typeface="Cambria Math"/>
                      </a:rPr>
                      <m:t> </m:t>
                    </m:r>
                  </m:oMath>
                </a14:m>
                <a:endParaRPr lang="en-US" sz="1400" i="1" dirty="0" smtClean="0"/>
              </a:p>
              <a:p>
                <a:pPr>
                  <a:buClr>
                    <a:schemeClr val="bg1"/>
                  </a:buClr>
                </a:pPr>
                <a:r>
                  <a:rPr lang="en-US" sz="1400" dirty="0" smtClean="0"/>
                  <a:t>                                -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/>
                          </a:rPr>
                          <m:t>𝑗</m:t>
                        </m:r>
                        <m:r>
                          <a:rPr lang="en-US" sz="1400" i="1">
                            <a:latin typeface="Cambria Math"/>
                          </a:rPr>
                          <m:t>∈</m:t>
                        </m:r>
                        <m:r>
                          <a:rPr lang="en-US" sz="14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eqArr>
                          <m:eqArrPr>
                            <m:ctrlPr>
                              <a:rPr lang="en-US" sz="1400" i="1" smtClean="0">
                                <a:latin typeface="Cambria Math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𝑐𝑎𝑝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1400" b="1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𝑜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1400" b="1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𝑩</m:t>
                                </m:r>
                              </m:e>
                              <m:sub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14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/>
                                  </a:rPr>
                                  <m:t>𝑜</m:t>
                                </m:r>
                                <m:r>
                                  <a:rPr lang="en-US" sz="1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1400" i="1">
                                <a:latin typeface="Cambria Math"/>
                              </a:rPr>
                              <m:t>)</m:t>
                            </m:r>
                          </m:e>
                          <m:e>
                            <m:r>
                              <a:rPr lang="en-US" sz="1400" i="1" smtClean="0">
                                <a:latin typeface="Cambria Math"/>
                              </a:rPr>
                              <m:t> </m:t>
                            </m:r>
                          </m:e>
                        </m:eqArr>
                      </m:e>
                    </m:nary>
                  </m:oMath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8" y="1333892"/>
                <a:ext cx="8222052" cy="785343"/>
              </a:xfrm>
              <a:prstGeom prst="rect">
                <a:avLst/>
              </a:prstGeom>
              <a:blipFill rotWithShape="1">
                <a:blip r:embed="rId2"/>
                <a:stretch>
                  <a:fillRect t="-32824" b="-49618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/>
          <p:cNvSpPr/>
          <p:nvPr/>
        </p:nvSpPr>
        <p:spPr>
          <a:xfrm>
            <a:off x="1107440" y="2268825"/>
            <a:ext cx="365760" cy="711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75293" y="2268825"/>
            <a:ext cx="2720268" cy="4001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Non-linear term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20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887828" y="1697954"/>
            <a:ext cx="243512" cy="5708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2682" y="5145582"/>
                <a:ext cx="3034555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𝑍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𝑖𝑓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  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0     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𝑖𝑓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 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82" y="5145582"/>
                <a:ext cx="3034555" cy="9161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64160" y="3004502"/>
            <a:ext cx="2661920" cy="5232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Let: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800" b="1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28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1107440" y="4108889"/>
            <a:ext cx="365760" cy="711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/>
          <p:nvPr/>
        </p:nvPicPr>
        <p:blipFill rotWithShape="1">
          <a:blip r:embed="rId4"/>
          <a:srcRect l="74487" t="36630" r="21202" b="56622"/>
          <a:stretch/>
        </p:blipFill>
        <p:spPr bwMode="auto">
          <a:xfrm>
            <a:off x="6180033" y="5500679"/>
            <a:ext cx="1415589" cy="538480"/>
          </a:xfrm>
          <a:prstGeom prst="rect">
            <a:avLst/>
          </a:prstGeom>
          <a:ln>
            <a:solidFill>
              <a:schemeClr val="accent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/>
          <p:nvPr/>
        </p:nvPicPr>
        <p:blipFill rotWithShape="1">
          <a:blip r:embed="rId4"/>
          <a:srcRect l="71284" t="70088" r="20926" b="7592"/>
          <a:stretch/>
        </p:blipFill>
        <p:spPr bwMode="auto">
          <a:xfrm>
            <a:off x="5240884" y="3271140"/>
            <a:ext cx="2710760" cy="2092408"/>
          </a:xfrm>
          <a:prstGeom prst="rect">
            <a:avLst/>
          </a:prstGeom>
          <a:ln>
            <a:solidFill>
              <a:schemeClr val="accent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Down Arrow 25"/>
          <p:cNvSpPr/>
          <p:nvPr/>
        </p:nvSpPr>
        <p:spPr>
          <a:xfrm rot="16200000">
            <a:off x="3879692" y="4924807"/>
            <a:ext cx="365760" cy="13576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11933</TotalTime>
  <Words>3906</Words>
  <Application>Microsoft Office PowerPoint</Application>
  <PresentationFormat>On-screen Show (4:3)</PresentationFormat>
  <Paragraphs>530</Paragraphs>
  <Slides>33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Adjacency</vt:lpstr>
      <vt:lpstr>PowerPoint Presentation</vt:lpstr>
      <vt:lpstr>Biomass Co-firing </vt:lpstr>
      <vt:lpstr>Motivation</vt:lpstr>
      <vt:lpstr>Literature review</vt:lpstr>
      <vt:lpstr>Research Objectives</vt:lpstr>
      <vt:lpstr>A Non-Linear Optimization Model</vt:lpstr>
      <vt:lpstr>Model Formulation</vt:lpstr>
      <vt:lpstr>Model Formulation cont.</vt:lpstr>
      <vt:lpstr>Problem Description</vt:lpstr>
      <vt:lpstr>Problem Description</vt:lpstr>
      <vt:lpstr>PowerPoint Presentation</vt:lpstr>
      <vt:lpstr>A Non-Linear Optimization Model</vt:lpstr>
      <vt:lpstr>A Linear MIP Model – (Q)</vt:lpstr>
      <vt:lpstr>A Linear MIP Model– (Q)</vt:lpstr>
      <vt:lpstr>PowerPoint Presentation</vt:lpstr>
      <vt:lpstr>Properties of Model (Q)</vt:lpstr>
      <vt:lpstr>PowerPoint Presentation</vt:lpstr>
      <vt:lpstr>PowerPoint Presentation</vt:lpstr>
      <vt:lpstr>A Case Study</vt:lpstr>
      <vt:lpstr>A Case Study</vt:lpstr>
      <vt:lpstr>Numerical Results: Model (Q)</vt:lpstr>
      <vt:lpstr>Numerical Results: Small sized problems</vt:lpstr>
      <vt:lpstr>Numerical Results</vt:lpstr>
      <vt:lpstr>Numerical Results: Profits vs Tax Credit</vt:lpstr>
      <vt:lpstr>Summary of Findings</vt:lpstr>
      <vt:lpstr>Current Research</vt:lpstr>
      <vt:lpstr>Current Research</vt:lpstr>
      <vt:lpstr>Questions?  Dr. Sandra D. Eksioglu seksiog@clemson.edu Clemson University, SC</vt:lpstr>
      <vt:lpstr>References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Speaker Name</dc:title>
  <dc:creator>IIE Creative</dc:creator>
  <cp:lastModifiedBy>Windows User</cp:lastModifiedBy>
  <cp:revision>294</cp:revision>
  <cp:lastPrinted>2014-11-06T17:37:00Z</cp:lastPrinted>
  <dcterms:created xsi:type="dcterms:W3CDTF">2012-01-19T15:48:25Z</dcterms:created>
  <dcterms:modified xsi:type="dcterms:W3CDTF">2015-08-25T10:42:56Z</dcterms:modified>
</cp:coreProperties>
</file>