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comments/comment1.xml" ContentType="application/vnd.openxmlformats-officedocument.presentationml.comments+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charts/chart2.xml" ContentType="application/vnd.openxmlformats-officedocument.drawingml.char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996" r:id="rId1"/>
  </p:sldMasterIdLst>
  <p:notesMasterIdLst>
    <p:notesMasterId r:id="rId53"/>
  </p:notesMasterIdLst>
  <p:sldIdLst>
    <p:sldId id="373" r:id="rId2"/>
    <p:sldId id="374" r:id="rId3"/>
    <p:sldId id="338" r:id="rId4"/>
    <p:sldId id="339" r:id="rId5"/>
    <p:sldId id="341" r:id="rId6"/>
    <p:sldId id="260" r:id="rId7"/>
    <p:sldId id="263" r:id="rId8"/>
    <p:sldId id="265" r:id="rId9"/>
    <p:sldId id="287" r:id="rId10"/>
    <p:sldId id="289" r:id="rId11"/>
    <p:sldId id="275" r:id="rId12"/>
    <p:sldId id="291" r:id="rId13"/>
    <p:sldId id="294" r:id="rId14"/>
    <p:sldId id="295" r:id="rId15"/>
    <p:sldId id="299" r:id="rId16"/>
    <p:sldId id="301" r:id="rId17"/>
    <p:sldId id="297" r:id="rId18"/>
    <p:sldId id="323" r:id="rId19"/>
    <p:sldId id="325" r:id="rId20"/>
    <p:sldId id="327" r:id="rId21"/>
    <p:sldId id="328" r:id="rId22"/>
    <p:sldId id="330" r:id="rId23"/>
    <p:sldId id="331" r:id="rId24"/>
    <p:sldId id="329" r:id="rId25"/>
    <p:sldId id="333" r:id="rId26"/>
    <p:sldId id="335" r:id="rId27"/>
    <p:sldId id="343" r:id="rId28"/>
    <p:sldId id="345" r:id="rId29"/>
    <p:sldId id="351" r:id="rId30"/>
    <p:sldId id="352" r:id="rId31"/>
    <p:sldId id="353" r:id="rId32"/>
    <p:sldId id="354" r:id="rId33"/>
    <p:sldId id="355" r:id="rId34"/>
    <p:sldId id="357" r:id="rId35"/>
    <p:sldId id="358" r:id="rId36"/>
    <p:sldId id="359" r:id="rId37"/>
    <p:sldId id="360" r:id="rId38"/>
    <p:sldId id="361" r:id="rId39"/>
    <p:sldId id="362" r:id="rId40"/>
    <p:sldId id="363" r:id="rId41"/>
    <p:sldId id="364" r:id="rId42"/>
    <p:sldId id="365" r:id="rId43"/>
    <p:sldId id="366" r:id="rId44"/>
    <p:sldId id="367" r:id="rId45"/>
    <p:sldId id="368" r:id="rId46"/>
    <p:sldId id="369" r:id="rId47"/>
    <p:sldId id="370" r:id="rId48"/>
    <p:sldId id="371" r:id="rId49"/>
    <p:sldId id="372" r:id="rId50"/>
    <p:sldId id="322" r:id="rId51"/>
    <p:sldId id="375"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ony" initials="s" lastIdx="9"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91DB7"/>
    <a:srgbClr val="2A8523"/>
    <a:srgbClr val="334F15"/>
    <a:srgbClr val="619428"/>
    <a:srgbClr val="0F931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809" autoAdjust="0"/>
    <p:restoredTop sz="96595" autoAdjust="0"/>
  </p:normalViewPr>
  <p:slideViewPr>
    <p:cSldViewPr>
      <p:cViewPr>
        <p:scale>
          <a:sx n="70" d="100"/>
          <a:sy n="70" d="100"/>
        </p:scale>
        <p:origin x="-1368" y="-84"/>
      </p:cViewPr>
      <p:guideLst>
        <p:guide orient="horz" pos="2160"/>
        <p:guide pos="2880"/>
      </p:guideLst>
    </p:cSldViewPr>
  </p:slideViewPr>
  <p:outlineViewPr>
    <p:cViewPr>
      <p:scale>
        <a:sx n="33" d="100"/>
        <a:sy n="33" d="100"/>
      </p:scale>
      <p:origin x="0" y="1479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H:\Enery%20consumption%20graph.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H:\Enery%20consumption%20graph.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lang="en-US">
                <a:solidFill>
                  <a:schemeClr val="tx1"/>
                </a:solidFill>
                <a:latin typeface="Times New Roman" pitchFamily="18" charset="0"/>
                <a:cs typeface="Times New Roman" pitchFamily="18" charset="0"/>
              </a:defRPr>
            </a:pPr>
            <a:r>
              <a:rPr lang="en-US" dirty="0">
                <a:solidFill>
                  <a:schemeClr val="tx1"/>
                </a:solidFill>
                <a:latin typeface="Times New Roman" pitchFamily="18" charset="0"/>
                <a:cs typeface="Times New Roman" pitchFamily="18" charset="0"/>
              </a:rPr>
              <a:t>Plot representing the energy consumption at different temperatures</a:t>
            </a:r>
          </a:p>
        </c:rich>
      </c:tx>
      <c:layout/>
    </c:title>
    <c:plotArea>
      <c:layout>
        <c:manualLayout>
          <c:layoutTarget val="inner"/>
          <c:xMode val="edge"/>
          <c:yMode val="edge"/>
          <c:x val="0.15009999303184518"/>
          <c:y val="0.13813338436862074"/>
          <c:w val="0.69906301535317295"/>
          <c:h val="0.6821113466585923"/>
        </c:manualLayout>
      </c:layout>
      <c:lineChart>
        <c:grouping val="standard"/>
        <c:ser>
          <c:idx val="3"/>
          <c:order val="3"/>
          <c:tx>
            <c:strRef>
              <c:f>Sheet2!$C$3</c:f>
            </c:strRef>
          </c:tx>
          <c:cat>
            <c:multiLvlStrRef>
              <c:f>Sheet2!$A$4:$B$8</c:f>
            </c:multiLvlStrRef>
          </c:cat>
          <c:val>
            <c:numRef>
              <c:f>Sheet2!$C$4:$C$8</c:f>
            </c:numRef>
          </c:val>
        </c:ser>
        <c:ser>
          <c:idx val="4"/>
          <c:order val="4"/>
          <c:tx>
            <c:strRef>
              <c:f>Sheet2!$D$3</c:f>
            </c:strRef>
          </c:tx>
          <c:cat>
            <c:multiLvlStrRef>
              <c:f>Sheet2!$A$4:$B$8</c:f>
            </c:multiLvlStrRef>
          </c:cat>
          <c:val>
            <c:numRef>
              <c:f>Sheet2!$D$4:$D$8</c:f>
            </c:numRef>
          </c:val>
        </c:ser>
        <c:ser>
          <c:idx val="5"/>
          <c:order val="5"/>
          <c:tx>
            <c:strRef>
              <c:f>Sheet2!$E$3</c:f>
            </c:strRef>
          </c:tx>
          <c:cat>
            <c:multiLvlStrRef>
              <c:f>Sheet2!$A$4:$B$8</c:f>
            </c:multiLvlStrRef>
          </c:cat>
          <c:val>
            <c:numRef>
              <c:f>Sheet2!$E$4:$E$8</c:f>
            </c:numRef>
          </c:val>
        </c:ser>
        <c:ser>
          <c:idx val="0"/>
          <c:order val="0"/>
          <c:tx>
            <c:strRef>
              <c:f>'[Enery consumption graph.xlsx]Sheet2'!$C$3</c:f>
              <c:strCache>
                <c:ptCount val="1"/>
                <c:pt idx="0">
                  <c:v>Max</c:v>
                </c:pt>
              </c:strCache>
            </c:strRef>
          </c:tx>
          <c:cat>
            <c:strRef>
              <c:f>'[Enery consumption graph.xlsx]Sheet2'!$A$4:$B$8</c:f>
              <c:strCache>
                <c:ptCount val="5"/>
                <c:pt idx="0">
                  <c:v>80</c:v>
                </c:pt>
                <c:pt idx="1">
                  <c:v>75</c:v>
                </c:pt>
                <c:pt idx="2">
                  <c:v>70</c:v>
                </c:pt>
                <c:pt idx="3">
                  <c:v>65</c:v>
                </c:pt>
                <c:pt idx="4">
                  <c:v>60</c:v>
                </c:pt>
              </c:strCache>
            </c:strRef>
          </c:cat>
          <c:val>
            <c:numRef>
              <c:f>'[Enery consumption graph.xlsx]Sheet2'!$C$4:$C$8</c:f>
              <c:numCache>
                <c:formatCode>General</c:formatCode>
                <c:ptCount val="5"/>
                <c:pt idx="0">
                  <c:v>776</c:v>
                </c:pt>
                <c:pt idx="1">
                  <c:v>625</c:v>
                </c:pt>
                <c:pt idx="2">
                  <c:v>490</c:v>
                </c:pt>
                <c:pt idx="3">
                  <c:v>360</c:v>
                </c:pt>
                <c:pt idx="4">
                  <c:v>300</c:v>
                </c:pt>
              </c:numCache>
            </c:numRef>
          </c:val>
        </c:ser>
        <c:ser>
          <c:idx val="1"/>
          <c:order val="1"/>
          <c:tx>
            <c:strRef>
              <c:f>'[Enery consumption graph.xlsx]Sheet2'!$D$3</c:f>
              <c:strCache>
                <c:ptCount val="1"/>
                <c:pt idx="0">
                  <c:v>Avg</c:v>
                </c:pt>
              </c:strCache>
            </c:strRef>
          </c:tx>
          <c:cat>
            <c:strRef>
              <c:f>'[Enery consumption graph.xlsx]Sheet2'!$A$4:$B$8</c:f>
              <c:strCache>
                <c:ptCount val="5"/>
                <c:pt idx="0">
                  <c:v>80</c:v>
                </c:pt>
                <c:pt idx="1">
                  <c:v>75</c:v>
                </c:pt>
                <c:pt idx="2">
                  <c:v>70</c:v>
                </c:pt>
                <c:pt idx="3">
                  <c:v>65</c:v>
                </c:pt>
                <c:pt idx="4">
                  <c:v>60</c:v>
                </c:pt>
              </c:strCache>
            </c:strRef>
          </c:cat>
          <c:val>
            <c:numRef>
              <c:f>'[Enery consumption graph.xlsx]Sheet2'!$D$4:$D$8</c:f>
              <c:numCache>
                <c:formatCode>General</c:formatCode>
                <c:ptCount val="5"/>
                <c:pt idx="0">
                  <c:v>746</c:v>
                </c:pt>
                <c:pt idx="1">
                  <c:v>607.5</c:v>
                </c:pt>
                <c:pt idx="2">
                  <c:v>477.5</c:v>
                </c:pt>
                <c:pt idx="3">
                  <c:v>342.5</c:v>
                </c:pt>
                <c:pt idx="4">
                  <c:v>290</c:v>
                </c:pt>
              </c:numCache>
            </c:numRef>
          </c:val>
        </c:ser>
        <c:ser>
          <c:idx val="2"/>
          <c:order val="2"/>
          <c:tx>
            <c:strRef>
              <c:f>'[Enery consumption graph.xlsx]Sheet2'!$E$3</c:f>
              <c:strCache>
                <c:ptCount val="1"/>
                <c:pt idx="0">
                  <c:v>Min</c:v>
                </c:pt>
              </c:strCache>
            </c:strRef>
          </c:tx>
          <c:cat>
            <c:strRef>
              <c:f>'[Enery consumption graph.xlsx]Sheet2'!$A$4:$B$8</c:f>
              <c:strCache>
                <c:ptCount val="5"/>
                <c:pt idx="0">
                  <c:v>80</c:v>
                </c:pt>
                <c:pt idx="1">
                  <c:v>75</c:v>
                </c:pt>
                <c:pt idx="2">
                  <c:v>70</c:v>
                </c:pt>
                <c:pt idx="3">
                  <c:v>65</c:v>
                </c:pt>
                <c:pt idx="4">
                  <c:v>60</c:v>
                </c:pt>
              </c:strCache>
            </c:strRef>
          </c:cat>
          <c:val>
            <c:numRef>
              <c:f>'[Enery consumption graph.xlsx]Sheet2'!$E$4:$E$8</c:f>
              <c:numCache>
                <c:formatCode>General</c:formatCode>
                <c:ptCount val="5"/>
                <c:pt idx="0">
                  <c:v>716</c:v>
                </c:pt>
                <c:pt idx="1">
                  <c:v>590</c:v>
                </c:pt>
                <c:pt idx="2">
                  <c:v>465</c:v>
                </c:pt>
                <c:pt idx="3">
                  <c:v>325</c:v>
                </c:pt>
                <c:pt idx="4">
                  <c:v>280</c:v>
                </c:pt>
              </c:numCache>
            </c:numRef>
          </c:val>
        </c:ser>
        <c:marker val="1"/>
        <c:axId val="47158016"/>
        <c:axId val="47178112"/>
      </c:lineChart>
      <c:catAx>
        <c:axId val="47158016"/>
        <c:scaling>
          <c:orientation val="minMax"/>
        </c:scaling>
        <c:axPos val="b"/>
        <c:majorTickMark val="none"/>
        <c:tickLblPos val="nextTo"/>
        <c:txPr>
          <a:bodyPr/>
          <a:lstStyle/>
          <a:p>
            <a:pPr>
              <a:defRPr lang="en-US"/>
            </a:pPr>
            <a:endParaRPr lang="en-US"/>
          </a:p>
        </c:txPr>
        <c:crossAx val="47178112"/>
        <c:crosses val="autoZero"/>
        <c:auto val="1"/>
        <c:lblAlgn val="ctr"/>
        <c:lblOffset val="100"/>
      </c:catAx>
      <c:valAx>
        <c:axId val="47178112"/>
        <c:scaling>
          <c:orientation val="minMax"/>
          <c:max val="800"/>
          <c:min val="200"/>
        </c:scaling>
        <c:axPos val="l"/>
        <c:majorGridlines/>
        <c:title>
          <c:tx>
            <c:rich>
              <a:bodyPr/>
              <a:lstStyle/>
              <a:p>
                <a:pPr>
                  <a:defRPr lang="en-US"/>
                </a:pPr>
                <a:r>
                  <a:rPr lang="en-US"/>
                  <a:t>ENERGY CONSUMPTION IN Kwh</a:t>
                </a:r>
              </a:p>
            </c:rich>
          </c:tx>
          <c:layout>
            <c:manualLayout>
              <c:xMode val="edge"/>
              <c:yMode val="edge"/>
              <c:x val="3.4793510324483828E-2"/>
              <c:y val="0.18588127004957711"/>
            </c:manualLayout>
          </c:layout>
        </c:title>
        <c:numFmt formatCode="General" sourceLinked="1"/>
        <c:majorTickMark val="none"/>
        <c:tickLblPos val="nextTo"/>
        <c:txPr>
          <a:bodyPr/>
          <a:lstStyle/>
          <a:p>
            <a:pPr>
              <a:defRPr lang="en-US"/>
            </a:pPr>
            <a:endParaRPr lang="en-US"/>
          </a:p>
        </c:txPr>
        <c:crossAx val="47158016"/>
        <c:crosses val="autoZero"/>
        <c:crossBetween val="between"/>
        <c:majorUnit val="50"/>
      </c:valAx>
    </c:plotArea>
    <c:legend>
      <c:legendPos val="r"/>
      <c:layout>
        <c:manualLayout>
          <c:xMode val="edge"/>
          <c:yMode val="edge"/>
          <c:x val="0.85842914547186022"/>
          <c:y val="0.44327282006416063"/>
          <c:w val="0.10617262443964479"/>
          <c:h val="0.22086158501020786"/>
        </c:manualLayout>
      </c:layout>
      <c:txPr>
        <a:bodyPr/>
        <a:lstStyle/>
        <a:p>
          <a:pPr>
            <a:defRPr lang="en-US"/>
          </a:pPr>
          <a:endParaRPr lang="en-US"/>
        </a:p>
      </c:txPr>
    </c:legend>
    <c:plotVisOnly val="1"/>
    <c:dispBlanksAs val="gap"/>
  </c:chart>
  <c:spPr>
    <a:solidFill>
      <a:srgbClr val="9BBB59">
        <a:lumMod val="20000"/>
        <a:lumOff val="80000"/>
      </a:srgbClr>
    </a:solidFill>
    <a:ln>
      <a:solidFill>
        <a:schemeClr val="tx1"/>
      </a:solidFill>
    </a:ln>
  </c:spPr>
  <c:txPr>
    <a:bodyPr/>
    <a:lstStyle/>
    <a:p>
      <a:pPr>
        <a:defRPr sz="1800"/>
      </a:pPr>
      <a:endParaRPr lang="en-US"/>
    </a:p>
  </c:txPr>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lang="en-US">
                <a:solidFill>
                  <a:schemeClr val="tx1"/>
                </a:solidFill>
                <a:latin typeface="Times New Roman" pitchFamily="18" charset="0"/>
                <a:cs typeface="Times New Roman" pitchFamily="18" charset="0"/>
              </a:defRPr>
            </a:pPr>
            <a:r>
              <a:rPr lang="en-US" dirty="0">
                <a:solidFill>
                  <a:schemeClr val="tx1"/>
                </a:solidFill>
                <a:latin typeface="Times New Roman" pitchFamily="18" charset="0"/>
                <a:cs typeface="Times New Roman" pitchFamily="18" charset="0"/>
              </a:rPr>
              <a:t>Plot representing the energy consumption at different temperatures</a:t>
            </a:r>
          </a:p>
        </c:rich>
      </c:tx>
      <c:layout/>
    </c:title>
    <c:view3D>
      <c:rAngAx val="1"/>
    </c:view3D>
    <c:plotArea>
      <c:layout/>
      <c:bar3DChart>
        <c:barDir val="col"/>
        <c:grouping val="clustered"/>
        <c:ser>
          <c:idx val="0"/>
          <c:order val="0"/>
          <c:tx>
            <c:strRef>
              <c:f>Sheet2!$C$3</c:f>
              <c:strCache>
                <c:ptCount val="1"/>
                <c:pt idx="0">
                  <c:v>Max</c:v>
                </c:pt>
              </c:strCache>
            </c:strRef>
          </c:tx>
          <c:spPr>
            <a:ln>
              <a:solidFill>
                <a:schemeClr val="accent1"/>
              </a:solidFill>
            </a:ln>
          </c:spPr>
          <c:cat>
            <c:strRef>
              <c:f>Sheet2!$A$4:$B$8</c:f>
              <c:strCache>
                <c:ptCount val="5"/>
                <c:pt idx="0">
                  <c:v>80</c:v>
                </c:pt>
                <c:pt idx="1">
                  <c:v>75</c:v>
                </c:pt>
                <c:pt idx="2">
                  <c:v>70</c:v>
                </c:pt>
                <c:pt idx="3">
                  <c:v>65</c:v>
                </c:pt>
                <c:pt idx="4">
                  <c:v>60</c:v>
                </c:pt>
              </c:strCache>
            </c:strRef>
          </c:cat>
          <c:val>
            <c:numRef>
              <c:f>Sheet2!$C$4:$C$8</c:f>
              <c:numCache>
                <c:formatCode>General</c:formatCode>
                <c:ptCount val="5"/>
                <c:pt idx="0">
                  <c:v>776</c:v>
                </c:pt>
                <c:pt idx="1">
                  <c:v>625</c:v>
                </c:pt>
                <c:pt idx="2">
                  <c:v>490</c:v>
                </c:pt>
                <c:pt idx="3">
                  <c:v>360</c:v>
                </c:pt>
                <c:pt idx="4">
                  <c:v>300</c:v>
                </c:pt>
              </c:numCache>
            </c:numRef>
          </c:val>
        </c:ser>
        <c:ser>
          <c:idx val="1"/>
          <c:order val="1"/>
          <c:tx>
            <c:strRef>
              <c:f>Sheet2!$D$3</c:f>
              <c:strCache>
                <c:ptCount val="1"/>
                <c:pt idx="0">
                  <c:v>Avg</c:v>
                </c:pt>
              </c:strCache>
            </c:strRef>
          </c:tx>
          <c:cat>
            <c:strRef>
              <c:f>Sheet2!$A$4:$B$8</c:f>
              <c:strCache>
                <c:ptCount val="5"/>
                <c:pt idx="0">
                  <c:v>80</c:v>
                </c:pt>
                <c:pt idx="1">
                  <c:v>75</c:v>
                </c:pt>
                <c:pt idx="2">
                  <c:v>70</c:v>
                </c:pt>
                <c:pt idx="3">
                  <c:v>65</c:v>
                </c:pt>
                <c:pt idx="4">
                  <c:v>60</c:v>
                </c:pt>
              </c:strCache>
            </c:strRef>
          </c:cat>
          <c:val>
            <c:numRef>
              <c:f>Sheet2!$D$4:$D$8</c:f>
              <c:numCache>
                <c:formatCode>General</c:formatCode>
                <c:ptCount val="5"/>
                <c:pt idx="0">
                  <c:v>746</c:v>
                </c:pt>
                <c:pt idx="1">
                  <c:v>607.5</c:v>
                </c:pt>
                <c:pt idx="2">
                  <c:v>477.5</c:v>
                </c:pt>
                <c:pt idx="3">
                  <c:v>342.5</c:v>
                </c:pt>
                <c:pt idx="4">
                  <c:v>290</c:v>
                </c:pt>
              </c:numCache>
            </c:numRef>
          </c:val>
        </c:ser>
        <c:ser>
          <c:idx val="2"/>
          <c:order val="2"/>
          <c:tx>
            <c:strRef>
              <c:f>Sheet2!$E$3</c:f>
              <c:strCache>
                <c:ptCount val="1"/>
                <c:pt idx="0">
                  <c:v>Min</c:v>
                </c:pt>
              </c:strCache>
            </c:strRef>
          </c:tx>
          <c:cat>
            <c:strRef>
              <c:f>Sheet2!$A$4:$B$8</c:f>
              <c:strCache>
                <c:ptCount val="5"/>
                <c:pt idx="0">
                  <c:v>80</c:v>
                </c:pt>
                <c:pt idx="1">
                  <c:v>75</c:v>
                </c:pt>
                <c:pt idx="2">
                  <c:v>70</c:v>
                </c:pt>
                <c:pt idx="3">
                  <c:v>65</c:v>
                </c:pt>
                <c:pt idx="4">
                  <c:v>60</c:v>
                </c:pt>
              </c:strCache>
            </c:strRef>
          </c:cat>
          <c:val>
            <c:numRef>
              <c:f>Sheet2!$E$4:$E$8</c:f>
              <c:numCache>
                <c:formatCode>General</c:formatCode>
                <c:ptCount val="5"/>
                <c:pt idx="0">
                  <c:v>716</c:v>
                </c:pt>
                <c:pt idx="1">
                  <c:v>590</c:v>
                </c:pt>
                <c:pt idx="2">
                  <c:v>465</c:v>
                </c:pt>
                <c:pt idx="3">
                  <c:v>325</c:v>
                </c:pt>
                <c:pt idx="4">
                  <c:v>280</c:v>
                </c:pt>
              </c:numCache>
            </c:numRef>
          </c:val>
        </c:ser>
        <c:shape val="box"/>
        <c:axId val="48748800"/>
        <c:axId val="48809856"/>
        <c:axId val="0"/>
      </c:bar3DChart>
      <c:catAx>
        <c:axId val="48748800"/>
        <c:scaling>
          <c:orientation val="minMax"/>
        </c:scaling>
        <c:axPos val="b"/>
        <c:title>
          <c:tx>
            <c:rich>
              <a:bodyPr/>
              <a:lstStyle/>
              <a:p>
                <a:pPr>
                  <a:defRPr lang="en-US"/>
                </a:pPr>
                <a:r>
                  <a:rPr lang="en-US"/>
                  <a:t>TEMPERATURE</a:t>
                </a:r>
              </a:p>
            </c:rich>
          </c:tx>
          <c:layout/>
        </c:title>
        <c:majorTickMark val="none"/>
        <c:tickLblPos val="nextTo"/>
        <c:txPr>
          <a:bodyPr/>
          <a:lstStyle/>
          <a:p>
            <a:pPr>
              <a:defRPr lang="en-US"/>
            </a:pPr>
            <a:endParaRPr lang="en-US"/>
          </a:p>
        </c:txPr>
        <c:crossAx val="48809856"/>
        <c:crosses val="autoZero"/>
        <c:auto val="1"/>
        <c:lblAlgn val="ctr"/>
        <c:lblOffset val="100"/>
      </c:catAx>
      <c:valAx>
        <c:axId val="48809856"/>
        <c:scaling>
          <c:orientation val="minMax"/>
          <c:max val="800"/>
        </c:scaling>
        <c:axPos val="l"/>
        <c:majorGridlines/>
        <c:title>
          <c:tx>
            <c:rich>
              <a:bodyPr/>
              <a:lstStyle/>
              <a:p>
                <a:pPr>
                  <a:defRPr lang="en-US"/>
                </a:pPr>
                <a:r>
                  <a:rPr lang="en-US"/>
                  <a:t>ENERGY CONSUMPTION IN Kwh</a:t>
                </a:r>
              </a:p>
            </c:rich>
          </c:tx>
          <c:layout/>
        </c:title>
        <c:numFmt formatCode="General" sourceLinked="1"/>
        <c:tickLblPos val="nextTo"/>
        <c:txPr>
          <a:bodyPr/>
          <a:lstStyle/>
          <a:p>
            <a:pPr>
              <a:defRPr lang="en-US"/>
            </a:pPr>
            <a:endParaRPr lang="en-US"/>
          </a:p>
        </c:txPr>
        <c:crossAx val="48748800"/>
        <c:crosses val="autoZero"/>
        <c:crossBetween val="between"/>
        <c:majorUnit val="100"/>
      </c:valAx>
    </c:plotArea>
    <c:legend>
      <c:legendPos val="r"/>
      <c:layout>
        <c:manualLayout>
          <c:xMode val="edge"/>
          <c:yMode val="edge"/>
          <c:x val="0.90501436781609157"/>
          <c:y val="0.43817099917305258"/>
          <c:w val="8.6364942528735708E-2"/>
          <c:h val="0.17902329845755591"/>
        </c:manualLayout>
      </c:layout>
      <c:txPr>
        <a:bodyPr/>
        <a:lstStyle/>
        <a:p>
          <a:pPr>
            <a:defRPr lang="en-US"/>
          </a:pPr>
          <a:endParaRPr lang="en-US"/>
        </a:p>
      </c:txPr>
    </c:legend>
    <c:plotVisOnly val="1"/>
    <c:dispBlanksAs val="gap"/>
  </c:chart>
  <c:spPr>
    <a:solidFill>
      <a:schemeClr val="accent3">
        <a:lumMod val="20000"/>
        <a:lumOff val="80000"/>
      </a:schemeClr>
    </a:solidFill>
    <a:ln>
      <a:solidFill>
        <a:prstClr val="black"/>
      </a:solidFill>
    </a:ln>
  </c:spPr>
  <c:txPr>
    <a:bodyPr/>
    <a:lstStyle/>
    <a:p>
      <a:pPr>
        <a:defRPr sz="1800"/>
      </a:pPr>
      <a:endParaRPr lang="en-US"/>
    </a:p>
  </c:txPr>
  <c:externalData r:id="rId1"/>
</c:chartSpace>
</file>

<file path=ppt/comments/comment1.xml><?xml version="1.0" encoding="utf-8"?>
<p:cmLst xmlns:a="http://schemas.openxmlformats.org/drawingml/2006/main" xmlns:r="http://schemas.openxmlformats.org/officeDocument/2006/relationships" xmlns:p="http://schemas.openxmlformats.org/presentationml/2006/main">
  <p:cm authorId="0" dt="2013-06-24T16:05:17.367" idx="4">
    <p:pos x="10" y="10"/>
    <p:text>table
</p:text>
  </p:cm>
</p:cmLst>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2CF626-8D4D-4B47-9888-00962A2A755E}" type="doc">
      <dgm:prSet loTypeId="urn:microsoft.com/office/officeart/2005/8/layout/chevron1" loCatId="process" qsTypeId="urn:microsoft.com/office/officeart/2005/8/quickstyle/simple1" qsCatId="simple" csTypeId="urn:microsoft.com/office/officeart/2005/8/colors/accent0_2" csCatId="mainScheme" phldr="1"/>
      <dgm:spPr/>
      <dgm:t>
        <a:bodyPr/>
        <a:lstStyle/>
        <a:p>
          <a:endParaRPr lang="en-US"/>
        </a:p>
      </dgm:t>
    </dgm:pt>
    <dgm:pt modelId="{22271C4F-1D4A-4C84-8D28-81CD7310CAFA}">
      <dgm:prSet phldrT="[Text]"/>
      <dgm:spPr>
        <a:ln>
          <a:solidFill>
            <a:schemeClr val="tx1"/>
          </a:solidFill>
        </a:ln>
      </dgm:spPr>
      <dgm:t>
        <a:bodyPr/>
        <a:lstStyle/>
        <a:p>
          <a:r>
            <a:rPr lang="en-US" b="1" dirty="0" smtClean="0">
              <a:solidFill>
                <a:schemeClr val="tx1"/>
              </a:solidFill>
              <a:latin typeface="Times New Roman" pitchFamily="18" charset="0"/>
              <a:cs typeface="Times New Roman" pitchFamily="18" charset="0"/>
            </a:rPr>
            <a:t>Pre-Wash</a:t>
          </a:r>
          <a:endParaRPr lang="en-US" b="1" dirty="0">
            <a:solidFill>
              <a:schemeClr val="tx1"/>
            </a:solidFill>
            <a:latin typeface="Times New Roman" pitchFamily="18" charset="0"/>
            <a:cs typeface="Times New Roman" pitchFamily="18" charset="0"/>
          </a:endParaRPr>
        </a:p>
      </dgm:t>
    </dgm:pt>
    <dgm:pt modelId="{2FE3913C-8E23-4B94-9B9F-689B3E65ECA7}" type="parTrans" cxnId="{AD580D70-4573-4B4D-BF18-5A344150CB11}">
      <dgm:prSet/>
      <dgm:spPr/>
      <dgm:t>
        <a:bodyPr/>
        <a:lstStyle/>
        <a:p>
          <a:endParaRPr lang="en-US">
            <a:solidFill>
              <a:schemeClr val="tx1"/>
            </a:solidFill>
          </a:endParaRPr>
        </a:p>
      </dgm:t>
    </dgm:pt>
    <dgm:pt modelId="{9F068699-1287-48FB-BBBD-2263524798AD}" type="sibTrans" cxnId="{AD580D70-4573-4B4D-BF18-5A344150CB11}">
      <dgm:prSet/>
      <dgm:spPr/>
      <dgm:t>
        <a:bodyPr/>
        <a:lstStyle/>
        <a:p>
          <a:endParaRPr lang="en-US">
            <a:solidFill>
              <a:schemeClr val="tx1"/>
            </a:solidFill>
          </a:endParaRPr>
        </a:p>
      </dgm:t>
    </dgm:pt>
    <dgm:pt modelId="{F62297EB-AF0B-465C-B276-5159C29FE476}">
      <dgm:prSet phldrT="[Text]"/>
      <dgm:spPr>
        <a:ln>
          <a:solidFill>
            <a:schemeClr val="tx1"/>
          </a:solidFill>
        </a:ln>
      </dgm:spPr>
      <dgm:t>
        <a:bodyPr/>
        <a:lstStyle/>
        <a:p>
          <a:r>
            <a:rPr lang="en-US" b="1" dirty="0" smtClean="0">
              <a:solidFill>
                <a:schemeClr val="tx1"/>
              </a:solidFill>
              <a:latin typeface="Times New Roman" pitchFamily="18" charset="0"/>
              <a:cs typeface="Times New Roman" pitchFamily="18" charset="0"/>
            </a:rPr>
            <a:t>Pre-Heat</a:t>
          </a:r>
          <a:endParaRPr lang="en-US" b="1" dirty="0">
            <a:solidFill>
              <a:schemeClr val="tx1"/>
            </a:solidFill>
            <a:latin typeface="Times New Roman" pitchFamily="18" charset="0"/>
            <a:cs typeface="Times New Roman" pitchFamily="18" charset="0"/>
          </a:endParaRPr>
        </a:p>
      </dgm:t>
    </dgm:pt>
    <dgm:pt modelId="{B80F9D8A-30D2-4657-8F6A-894FB9835610}" type="parTrans" cxnId="{7E3C324F-231E-41F4-B56F-73DC559A892C}">
      <dgm:prSet/>
      <dgm:spPr/>
      <dgm:t>
        <a:bodyPr/>
        <a:lstStyle/>
        <a:p>
          <a:endParaRPr lang="en-US">
            <a:solidFill>
              <a:schemeClr val="tx1"/>
            </a:solidFill>
          </a:endParaRPr>
        </a:p>
      </dgm:t>
    </dgm:pt>
    <dgm:pt modelId="{2C2DFD21-3364-43A7-B9E4-055D995F0332}" type="sibTrans" cxnId="{7E3C324F-231E-41F4-B56F-73DC559A892C}">
      <dgm:prSet/>
      <dgm:spPr/>
      <dgm:t>
        <a:bodyPr/>
        <a:lstStyle/>
        <a:p>
          <a:endParaRPr lang="en-US">
            <a:solidFill>
              <a:schemeClr val="tx1"/>
            </a:solidFill>
          </a:endParaRPr>
        </a:p>
      </dgm:t>
    </dgm:pt>
    <dgm:pt modelId="{3977DD41-0135-4A85-8289-1D422B479A50}">
      <dgm:prSet phldrT="[Text]"/>
      <dgm:spPr>
        <a:ln>
          <a:solidFill>
            <a:schemeClr val="tx1"/>
          </a:solidFill>
        </a:ln>
      </dgm:spPr>
      <dgm:t>
        <a:bodyPr/>
        <a:lstStyle/>
        <a:p>
          <a:r>
            <a:rPr lang="en-US" b="1" dirty="0" smtClean="0">
              <a:solidFill>
                <a:schemeClr val="tx1"/>
              </a:solidFill>
              <a:latin typeface="Times New Roman" pitchFamily="18" charset="0"/>
              <a:cs typeface="Times New Roman" pitchFamily="18" charset="0"/>
            </a:rPr>
            <a:t>Deep Freezing</a:t>
          </a:r>
          <a:endParaRPr lang="en-US" b="1" dirty="0">
            <a:solidFill>
              <a:schemeClr val="tx1"/>
            </a:solidFill>
            <a:latin typeface="Times New Roman" pitchFamily="18" charset="0"/>
            <a:cs typeface="Times New Roman" pitchFamily="18" charset="0"/>
          </a:endParaRPr>
        </a:p>
      </dgm:t>
    </dgm:pt>
    <dgm:pt modelId="{A312379C-377C-42D5-843F-6F9E82A2FA22}" type="parTrans" cxnId="{20EAC239-A2C7-4AEE-810A-D18AE0D3191C}">
      <dgm:prSet/>
      <dgm:spPr/>
      <dgm:t>
        <a:bodyPr/>
        <a:lstStyle/>
        <a:p>
          <a:endParaRPr lang="en-US">
            <a:solidFill>
              <a:schemeClr val="tx1"/>
            </a:solidFill>
          </a:endParaRPr>
        </a:p>
      </dgm:t>
    </dgm:pt>
    <dgm:pt modelId="{E5C6F967-9CC1-4846-B926-0BC125FDC3D2}" type="sibTrans" cxnId="{20EAC239-A2C7-4AEE-810A-D18AE0D3191C}">
      <dgm:prSet/>
      <dgm:spPr/>
      <dgm:t>
        <a:bodyPr/>
        <a:lstStyle/>
        <a:p>
          <a:endParaRPr lang="en-US">
            <a:solidFill>
              <a:schemeClr val="tx1"/>
            </a:solidFill>
          </a:endParaRPr>
        </a:p>
      </dgm:t>
    </dgm:pt>
    <dgm:pt modelId="{13A08B36-AF39-4FE8-BF4B-C4B6167F230C}">
      <dgm:prSet phldrT="[Text]"/>
      <dgm:spPr>
        <a:ln>
          <a:solidFill>
            <a:schemeClr val="tx1"/>
          </a:solidFill>
        </a:ln>
      </dgm:spPr>
      <dgm:t>
        <a:bodyPr/>
        <a:lstStyle/>
        <a:p>
          <a:r>
            <a:rPr lang="en-US" b="1" dirty="0" smtClean="0">
              <a:solidFill>
                <a:schemeClr val="tx1"/>
              </a:solidFill>
              <a:latin typeface="Times New Roman" pitchFamily="18" charset="0"/>
              <a:cs typeface="Times New Roman" pitchFamily="18" charset="0"/>
            </a:rPr>
            <a:t>Tempering</a:t>
          </a:r>
        </a:p>
      </dgm:t>
    </dgm:pt>
    <dgm:pt modelId="{A4EA0192-17DD-4AE4-918E-AD99799A1DE4}" type="parTrans" cxnId="{A739B1CF-3E5D-40AB-8E93-DDA7947304C8}">
      <dgm:prSet/>
      <dgm:spPr/>
      <dgm:t>
        <a:bodyPr/>
        <a:lstStyle/>
        <a:p>
          <a:endParaRPr lang="en-US">
            <a:solidFill>
              <a:schemeClr val="tx1"/>
            </a:solidFill>
          </a:endParaRPr>
        </a:p>
      </dgm:t>
    </dgm:pt>
    <dgm:pt modelId="{92C21161-A962-4B60-8B6F-EE9FB75E769C}" type="sibTrans" cxnId="{A739B1CF-3E5D-40AB-8E93-DDA7947304C8}">
      <dgm:prSet/>
      <dgm:spPr/>
      <dgm:t>
        <a:bodyPr/>
        <a:lstStyle/>
        <a:p>
          <a:endParaRPr lang="en-US">
            <a:solidFill>
              <a:schemeClr val="tx1"/>
            </a:solidFill>
          </a:endParaRPr>
        </a:p>
      </dgm:t>
    </dgm:pt>
    <dgm:pt modelId="{48281BB9-FE72-41A6-A18A-8DF7BA6122CB}">
      <dgm:prSet phldrT="[Text]"/>
      <dgm:spPr>
        <a:ln>
          <a:solidFill>
            <a:schemeClr val="tx1"/>
          </a:solidFill>
        </a:ln>
      </dgm:spPr>
      <dgm:t>
        <a:bodyPr/>
        <a:lstStyle/>
        <a:p>
          <a:r>
            <a:rPr lang="en-US" b="1" dirty="0" smtClean="0">
              <a:solidFill>
                <a:schemeClr val="tx1"/>
              </a:solidFill>
              <a:latin typeface="Times New Roman" pitchFamily="18" charset="0"/>
              <a:cs typeface="Times New Roman" pitchFamily="18" charset="0"/>
            </a:rPr>
            <a:t>Shot Blasting</a:t>
          </a:r>
          <a:endParaRPr lang="en-US" b="1" dirty="0">
            <a:solidFill>
              <a:schemeClr val="tx1"/>
            </a:solidFill>
            <a:latin typeface="Times New Roman" pitchFamily="18" charset="0"/>
            <a:cs typeface="Times New Roman" pitchFamily="18" charset="0"/>
          </a:endParaRPr>
        </a:p>
      </dgm:t>
    </dgm:pt>
    <dgm:pt modelId="{D698B353-9900-42EA-913B-8161209AAD0A}" type="parTrans" cxnId="{BEEE56BA-DA9B-4DAD-BD29-DA73F1689580}">
      <dgm:prSet/>
      <dgm:spPr/>
      <dgm:t>
        <a:bodyPr/>
        <a:lstStyle/>
        <a:p>
          <a:endParaRPr lang="en-US">
            <a:solidFill>
              <a:schemeClr val="tx1"/>
            </a:solidFill>
          </a:endParaRPr>
        </a:p>
      </dgm:t>
    </dgm:pt>
    <dgm:pt modelId="{0DA6177A-E64C-481B-B1C0-3E84E02726F0}" type="sibTrans" cxnId="{BEEE56BA-DA9B-4DAD-BD29-DA73F1689580}">
      <dgm:prSet/>
      <dgm:spPr/>
      <dgm:t>
        <a:bodyPr/>
        <a:lstStyle/>
        <a:p>
          <a:endParaRPr lang="en-US">
            <a:solidFill>
              <a:schemeClr val="tx1"/>
            </a:solidFill>
          </a:endParaRPr>
        </a:p>
      </dgm:t>
    </dgm:pt>
    <dgm:pt modelId="{1C98978F-E31F-4CB3-BD2C-1D50075E3B53}">
      <dgm:prSet phldrT="[Text]"/>
      <dgm:spPr>
        <a:ln>
          <a:solidFill>
            <a:schemeClr val="tx1"/>
          </a:solidFill>
        </a:ln>
      </dgm:spPr>
      <dgm:t>
        <a:bodyPr/>
        <a:lstStyle/>
        <a:p>
          <a:r>
            <a:rPr lang="en-US" b="1" dirty="0" smtClean="0">
              <a:solidFill>
                <a:schemeClr val="tx1"/>
              </a:solidFill>
              <a:latin typeface="Times New Roman" pitchFamily="18" charset="0"/>
              <a:cs typeface="Times New Roman" pitchFamily="18" charset="0"/>
            </a:rPr>
            <a:t>SQF</a:t>
          </a:r>
          <a:endParaRPr lang="en-US" b="1" dirty="0">
            <a:solidFill>
              <a:schemeClr val="tx1"/>
            </a:solidFill>
            <a:latin typeface="Times New Roman" pitchFamily="18" charset="0"/>
            <a:cs typeface="Times New Roman" pitchFamily="18" charset="0"/>
          </a:endParaRPr>
        </a:p>
      </dgm:t>
    </dgm:pt>
    <dgm:pt modelId="{3DBBF9E1-A429-4687-AD3F-2EF4ECAC2E4B}" type="parTrans" cxnId="{3E107B01-CFAA-49D8-8FFB-E5A118E9AA22}">
      <dgm:prSet/>
      <dgm:spPr/>
      <dgm:t>
        <a:bodyPr/>
        <a:lstStyle/>
        <a:p>
          <a:endParaRPr lang="en-US">
            <a:solidFill>
              <a:schemeClr val="tx1"/>
            </a:solidFill>
          </a:endParaRPr>
        </a:p>
      </dgm:t>
    </dgm:pt>
    <dgm:pt modelId="{578A3D46-3E1F-4B85-BA6A-B0427D08D77F}" type="sibTrans" cxnId="{3E107B01-CFAA-49D8-8FFB-E5A118E9AA22}">
      <dgm:prSet/>
      <dgm:spPr/>
      <dgm:t>
        <a:bodyPr/>
        <a:lstStyle/>
        <a:p>
          <a:endParaRPr lang="en-US">
            <a:solidFill>
              <a:schemeClr val="tx1"/>
            </a:solidFill>
          </a:endParaRPr>
        </a:p>
      </dgm:t>
    </dgm:pt>
    <dgm:pt modelId="{A2052A13-2E23-4361-9F5E-10D89FDECDE5}">
      <dgm:prSet phldrT="[Text]"/>
      <dgm:spPr>
        <a:ln>
          <a:solidFill>
            <a:schemeClr val="tx1"/>
          </a:solidFill>
        </a:ln>
      </dgm:spPr>
      <dgm:t>
        <a:bodyPr/>
        <a:lstStyle/>
        <a:p>
          <a:r>
            <a:rPr lang="en-US" b="1" dirty="0" smtClean="0">
              <a:solidFill>
                <a:schemeClr val="tx1"/>
              </a:solidFill>
              <a:latin typeface="Times New Roman" pitchFamily="18" charset="0"/>
              <a:cs typeface="Times New Roman" pitchFamily="18" charset="0"/>
            </a:rPr>
            <a:t>Post-Wash</a:t>
          </a:r>
          <a:endParaRPr lang="en-US" b="1" dirty="0">
            <a:solidFill>
              <a:schemeClr val="tx1"/>
            </a:solidFill>
            <a:latin typeface="Times New Roman" pitchFamily="18" charset="0"/>
            <a:cs typeface="Times New Roman" pitchFamily="18" charset="0"/>
          </a:endParaRPr>
        </a:p>
      </dgm:t>
    </dgm:pt>
    <dgm:pt modelId="{D99A7BEB-753F-490F-B6D7-A9676AD13893}" type="parTrans" cxnId="{829A7EF6-2DAC-44B2-AD78-A0863A25FBD6}">
      <dgm:prSet/>
      <dgm:spPr/>
      <dgm:t>
        <a:bodyPr/>
        <a:lstStyle/>
        <a:p>
          <a:endParaRPr lang="en-US">
            <a:solidFill>
              <a:schemeClr val="tx1"/>
            </a:solidFill>
          </a:endParaRPr>
        </a:p>
      </dgm:t>
    </dgm:pt>
    <dgm:pt modelId="{762EC066-64F6-4693-B552-84B132BB9F76}" type="sibTrans" cxnId="{829A7EF6-2DAC-44B2-AD78-A0863A25FBD6}">
      <dgm:prSet/>
      <dgm:spPr/>
      <dgm:t>
        <a:bodyPr/>
        <a:lstStyle/>
        <a:p>
          <a:endParaRPr lang="en-US">
            <a:solidFill>
              <a:schemeClr val="tx1"/>
            </a:solidFill>
          </a:endParaRPr>
        </a:p>
      </dgm:t>
    </dgm:pt>
    <dgm:pt modelId="{9ABB3692-BC5F-45F6-A96A-351DB52CF788}" type="pres">
      <dgm:prSet presAssocID="{812CF626-8D4D-4B47-9888-00962A2A755E}" presName="Name0" presStyleCnt="0">
        <dgm:presLayoutVars>
          <dgm:dir/>
          <dgm:animLvl val="lvl"/>
          <dgm:resizeHandles val="exact"/>
        </dgm:presLayoutVars>
      </dgm:prSet>
      <dgm:spPr/>
      <dgm:t>
        <a:bodyPr/>
        <a:lstStyle/>
        <a:p>
          <a:endParaRPr lang="en-US"/>
        </a:p>
      </dgm:t>
    </dgm:pt>
    <dgm:pt modelId="{193D9235-4363-4A73-B6AA-2877447B6B67}" type="pres">
      <dgm:prSet presAssocID="{22271C4F-1D4A-4C84-8D28-81CD7310CAFA}" presName="parTxOnly" presStyleLbl="node1" presStyleIdx="0" presStyleCnt="7">
        <dgm:presLayoutVars>
          <dgm:chMax val="0"/>
          <dgm:chPref val="0"/>
          <dgm:bulletEnabled val="1"/>
        </dgm:presLayoutVars>
      </dgm:prSet>
      <dgm:spPr/>
      <dgm:t>
        <a:bodyPr/>
        <a:lstStyle/>
        <a:p>
          <a:endParaRPr lang="en-US"/>
        </a:p>
      </dgm:t>
    </dgm:pt>
    <dgm:pt modelId="{41F0E9E8-6482-4908-98B1-5DAED8FD902A}" type="pres">
      <dgm:prSet presAssocID="{9F068699-1287-48FB-BBBD-2263524798AD}" presName="parTxOnlySpace" presStyleCnt="0"/>
      <dgm:spPr/>
    </dgm:pt>
    <dgm:pt modelId="{E906912A-0BA6-4A18-8984-430BE7BB8B59}" type="pres">
      <dgm:prSet presAssocID="{F62297EB-AF0B-465C-B276-5159C29FE476}" presName="parTxOnly" presStyleLbl="node1" presStyleIdx="1" presStyleCnt="7">
        <dgm:presLayoutVars>
          <dgm:chMax val="0"/>
          <dgm:chPref val="0"/>
          <dgm:bulletEnabled val="1"/>
        </dgm:presLayoutVars>
      </dgm:prSet>
      <dgm:spPr/>
      <dgm:t>
        <a:bodyPr/>
        <a:lstStyle/>
        <a:p>
          <a:endParaRPr lang="en-US"/>
        </a:p>
      </dgm:t>
    </dgm:pt>
    <dgm:pt modelId="{7DDAF938-730E-44F0-A53B-FFC62FFE60EC}" type="pres">
      <dgm:prSet presAssocID="{2C2DFD21-3364-43A7-B9E4-055D995F0332}" presName="parTxOnlySpace" presStyleCnt="0"/>
      <dgm:spPr/>
    </dgm:pt>
    <dgm:pt modelId="{6846F394-F068-4928-A0C8-414F9A745C2E}" type="pres">
      <dgm:prSet presAssocID="{1C98978F-E31F-4CB3-BD2C-1D50075E3B53}" presName="parTxOnly" presStyleLbl="node1" presStyleIdx="2" presStyleCnt="7">
        <dgm:presLayoutVars>
          <dgm:chMax val="0"/>
          <dgm:chPref val="0"/>
          <dgm:bulletEnabled val="1"/>
        </dgm:presLayoutVars>
      </dgm:prSet>
      <dgm:spPr/>
      <dgm:t>
        <a:bodyPr/>
        <a:lstStyle/>
        <a:p>
          <a:endParaRPr lang="en-US"/>
        </a:p>
      </dgm:t>
    </dgm:pt>
    <dgm:pt modelId="{C95792C4-0831-402D-BD2B-FD7074501F09}" type="pres">
      <dgm:prSet presAssocID="{578A3D46-3E1F-4B85-BA6A-B0427D08D77F}" presName="parTxOnlySpace" presStyleCnt="0"/>
      <dgm:spPr/>
    </dgm:pt>
    <dgm:pt modelId="{41DAF1AD-B26B-4E16-B254-D9A3AF88F9EA}" type="pres">
      <dgm:prSet presAssocID="{A2052A13-2E23-4361-9F5E-10D89FDECDE5}" presName="parTxOnly" presStyleLbl="node1" presStyleIdx="3" presStyleCnt="7" custScaleX="110372" custLinFactNeighborX="23115" custLinFactNeighborY="-5657">
        <dgm:presLayoutVars>
          <dgm:chMax val="0"/>
          <dgm:chPref val="0"/>
          <dgm:bulletEnabled val="1"/>
        </dgm:presLayoutVars>
      </dgm:prSet>
      <dgm:spPr/>
      <dgm:t>
        <a:bodyPr/>
        <a:lstStyle/>
        <a:p>
          <a:endParaRPr lang="en-US"/>
        </a:p>
      </dgm:t>
    </dgm:pt>
    <dgm:pt modelId="{ED723E91-4343-47B3-8C02-59ED94724FF8}" type="pres">
      <dgm:prSet presAssocID="{762EC066-64F6-4693-B552-84B132BB9F76}" presName="parTxOnlySpace" presStyleCnt="0"/>
      <dgm:spPr/>
    </dgm:pt>
    <dgm:pt modelId="{375D26F9-3E9A-43A3-AB8F-712964F1610F}" type="pres">
      <dgm:prSet presAssocID="{3977DD41-0135-4A85-8289-1D422B479A50}" presName="parTxOnly" presStyleLbl="node1" presStyleIdx="4" presStyleCnt="7" custLinFactNeighborX="-26667" custLinFactNeighborY="-3333">
        <dgm:presLayoutVars>
          <dgm:chMax val="0"/>
          <dgm:chPref val="0"/>
          <dgm:bulletEnabled val="1"/>
        </dgm:presLayoutVars>
      </dgm:prSet>
      <dgm:spPr/>
      <dgm:t>
        <a:bodyPr/>
        <a:lstStyle/>
        <a:p>
          <a:endParaRPr lang="en-US"/>
        </a:p>
      </dgm:t>
    </dgm:pt>
    <dgm:pt modelId="{29188CC7-E526-420B-AE5D-E210ECF5E13E}" type="pres">
      <dgm:prSet presAssocID="{E5C6F967-9CC1-4846-B926-0BC125FDC3D2}" presName="parTxOnlySpace" presStyleCnt="0"/>
      <dgm:spPr/>
    </dgm:pt>
    <dgm:pt modelId="{6B2774ED-783D-4F10-8FE0-3118E4E1E1EA}" type="pres">
      <dgm:prSet presAssocID="{13A08B36-AF39-4FE8-BF4B-C4B6167F230C}" presName="parTxOnly" presStyleLbl="node1" presStyleIdx="5" presStyleCnt="7">
        <dgm:presLayoutVars>
          <dgm:chMax val="0"/>
          <dgm:chPref val="0"/>
          <dgm:bulletEnabled val="1"/>
        </dgm:presLayoutVars>
      </dgm:prSet>
      <dgm:spPr/>
      <dgm:t>
        <a:bodyPr/>
        <a:lstStyle/>
        <a:p>
          <a:endParaRPr lang="en-US"/>
        </a:p>
      </dgm:t>
    </dgm:pt>
    <dgm:pt modelId="{BB54A501-F957-48FB-B8D1-DEF3CDD9ABEC}" type="pres">
      <dgm:prSet presAssocID="{92C21161-A962-4B60-8B6F-EE9FB75E769C}" presName="parTxOnlySpace" presStyleCnt="0"/>
      <dgm:spPr/>
    </dgm:pt>
    <dgm:pt modelId="{A5338858-0FE1-40DD-B2BC-669BA14AD4E1}" type="pres">
      <dgm:prSet presAssocID="{48281BB9-FE72-41A6-A18A-8DF7BA6122CB}" presName="parTxOnly" presStyleLbl="node1" presStyleIdx="6" presStyleCnt="7">
        <dgm:presLayoutVars>
          <dgm:chMax val="0"/>
          <dgm:chPref val="0"/>
          <dgm:bulletEnabled val="1"/>
        </dgm:presLayoutVars>
      </dgm:prSet>
      <dgm:spPr/>
      <dgm:t>
        <a:bodyPr/>
        <a:lstStyle/>
        <a:p>
          <a:endParaRPr lang="en-US"/>
        </a:p>
      </dgm:t>
    </dgm:pt>
  </dgm:ptLst>
  <dgm:cxnLst>
    <dgm:cxn modelId="{829A7EF6-2DAC-44B2-AD78-A0863A25FBD6}" srcId="{812CF626-8D4D-4B47-9888-00962A2A755E}" destId="{A2052A13-2E23-4361-9F5E-10D89FDECDE5}" srcOrd="3" destOrd="0" parTransId="{D99A7BEB-753F-490F-B6D7-A9676AD13893}" sibTransId="{762EC066-64F6-4693-B552-84B132BB9F76}"/>
    <dgm:cxn modelId="{24E1C6CD-40B1-49E8-AD65-DDA4EB5BCBBB}" type="presOf" srcId="{812CF626-8D4D-4B47-9888-00962A2A755E}" destId="{9ABB3692-BC5F-45F6-A96A-351DB52CF788}" srcOrd="0" destOrd="0" presId="urn:microsoft.com/office/officeart/2005/8/layout/chevron1"/>
    <dgm:cxn modelId="{AD580D70-4573-4B4D-BF18-5A344150CB11}" srcId="{812CF626-8D4D-4B47-9888-00962A2A755E}" destId="{22271C4F-1D4A-4C84-8D28-81CD7310CAFA}" srcOrd="0" destOrd="0" parTransId="{2FE3913C-8E23-4B94-9B9F-689B3E65ECA7}" sibTransId="{9F068699-1287-48FB-BBBD-2263524798AD}"/>
    <dgm:cxn modelId="{3E107B01-CFAA-49D8-8FFB-E5A118E9AA22}" srcId="{812CF626-8D4D-4B47-9888-00962A2A755E}" destId="{1C98978F-E31F-4CB3-BD2C-1D50075E3B53}" srcOrd="2" destOrd="0" parTransId="{3DBBF9E1-A429-4687-AD3F-2EF4ECAC2E4B}" sibTransId="{578A3D46-3E1F-4B85-BA6A-B0427D08D77F}"/>
    <dgm:cxn modelId="{AF4C0816-787F-48E7-BBE6-336031E275C2}" type="presOf" srcId="{1C98978F-E31F-4CB3-BD2C-1D50075E3B53}" destId="{6846F394-F068-4928-A0C8-414F9A745C2E}" srcOrd="0" destOrd="0" presId="urn:microsoft.com/office/officeart/2005/8/layout/chevron1"/>
    <dgm:cxn modelId="{E93D5B8B-95CB-452C-8CBA-A6F1DCE2AA57}" type="presOf" srcId="{13A08B36-AF39-4FE8-BF4B-C4B6167F230C}" destId="{6B2774ED-783D-4F10-8FE0-3118E4E1E1EA}" srcOrd="0" destOrd="0" presId="urn:microsoft.com/office/officeart/2005/8/layout/chevron1"/>
    <dgm:cxn modelId="{7E3C324F-231E-41F4-B56F-73DC559A892C}" srcId="{812CF626-8D4D-4B47-9888-00962A2A755E}" destId="{F62297EB-AF0B-465C-B276-5159C29FE476}" srcOrd="1" destOrd="0" parTransId="{B80F9D8A-30D2-4657-8F6A-894FB9835610}" sibTransId="{2C2DFD21-3364-43A7-B9E4-055D995F0332}"/>
    <dgm:cxn modelId="{13163878-B066-4D64-AD6E-525E458CBE72}" type="presOf" srcId="{F62297EB-AF0B-465C-B276-5159C29FE476}" destId="{E906912A-0BA6-4A18-8984-430BE7BB8B59}" srcOrd="0" destOrd="0" presId="urn:microsoft.com/office/officeart/2005/8/layout/chevron1"/>
    <dgm:cxn modelId="{A739B1CF-3E5D-40AB-8E93-DDA7947304C8}" srcId="{812CF626-8D4D-4B47-9888-00962A2A755E}" destId="{13A08B36-AF39-4FE8-BF4B-C4B6167F230C}" srcOrd="5" destOrd="0" parTransId="{A4EA0192-17DD-4AE4-918E-AD99799A1DE4}" sibTransId="{92C21161-A962-4B60-8B6F-EE9FB75E769C}"/>
    <dgm:cxn modelId="{BEEE56BA-DA9B-4DAD-BD29-DA73F1689580}" srcId="{812CF626-8D4D-4B47-9888-00962A2A755E}" destId="{48281BB9-FE72-41A6-A18A-8DF7BA6122CB}" srcOrd="6" destOrd="0" parTransId="{D698B353-9900-42EA-913B-8161209AAD0A}" sibTransId="{0DA6177A-E64C-481B-B1C0-3E84E02726F0}"/>
    <dgm:cxn modelId="{3C10314F-E87D-43F1-B14A-4AEC9067A4FD}" type="presOf" srcId="{48281BB9-FE72-41A6-A18A-8DF7BA6122CB}" destId="{A5338858-0FE1-40DD-B2BC-669BA14AD4E1}" srcOrd="0" destOrd="0" presId="urn:microsoft.com/office/officeart/2005/8/layout/chevron1"/>
    <dgm:cxn modelId="{0F27BB7F-C9B0-4951-B99A-0DDC29F7F54B}" type="presOf" srcId="{A2052A13-2E23-4361-9F5E-10D89FDECDE5}" destId="{41DAF1AD-B26B-4E16-B254-D9A3AF88F9EA}" srcOrd="0" destOrd="0" presId="urn:microsoft.com/office/officeart/2005/8/layout/chevron1"/>
    <dgm:cxn modelId="{1F69D4B2-47BB-4ADE-855E-5B490B0F7823}" type="presOf" srcId="{22271C4F-1D4A-4C84-8D28-81CD7310CAFA}" destId="{193D9235-4363-4A73-B6AA-2877447B6B67}" srcOrd="0" destOrd="0" presId="urn:microsoft.com/office/officeart/2005/8/layout/chevron1"/>
    <dgm:cxn modelId="{20EAC239-A2C7-4AEE-810A-D18AE0D3191C}" srcId="{812CF626-8D4D-4B47-9888-00962A2A755E}" destId="{3977DD41-0135-4A85-8289-1D422B479A50}" srcOrd="4" destOrd="0" parTransId="{A312379C-377C-42D5-843F-6F9E82A2FA22}" sibTransId="{E5C6F967-9CC1-4846-B926-0BC125FDC3D2}"/>
    <dgm:cxn modelId="{E58E7D1D-3282-4DB9-9776-7078BDCC1AD5}" type="presOf" srcId="{3977DD41-0135-4A85-8289-1D422B479A50}" destId="{375D26F9-3E9A-43A3-AB8F-712964F1610F}" srcOrd="0" destOrd="0" presId="urn:microsoft.com/office/officeart/2005/8/layout/chevron1"/>
    <dgm:cxn modelId="{41B3BCDD-0817-407E-84C8-365C9D1C38DB}" type="presParOf" srcId="{9ABB3692-BC5F-45F6-A96A-351DB52CF788}" destId="{193D9235-4363-4A73-B6AA-2877447B6B67}" srcOrd="0" destOrd="0" presId="urn:microsoft.com/office/officeart/2005/8/layout/chevron1"/>
    <dgm:cxn modelId="{EA03D998-C408-4B5E-B802-7EFAE858393A}" type="presParOf" srcId="{9ABB3692-BC5F-45F6-A96A-351DB52CF788}" destId="{41F0E9E8-6482-4908-98B1-5DAED8FD902A}" srcOrd="1" destOrd="0" presId="urn:microsoft.com/office/officeart/2005/8/layout/chevron1"/>
    <dgm:cxn modelId="{70680F01-DEA4-4124-9B87-1E77A40B1175}" type="presParOf" srcId="{9ABB3692-BC5F-45F6-A96A-351DB52CF788}" destId="{E906912A-0BA6-4A18-8984-430BE7BB8B59}" srcOrd="2" destOrd="0" presId="urn:microsoft.com/office/officeart/2005/8/layout/chevron1"/>
    <dgm:cxn modelId="{7AEF06FE-3061-436B-B9E8-D88475948C72}" type="presParOf" srcId="{9ABB3692-BC5F-45F6-A96A-351DB52CF788}" destId="{7DDAF938-730E-44F0-A53B-FFC62FFE60EC}" srcOrd="3" destOrd="0" presId="urn:microsoft.com/office/officeart/2005/8/layout/chevron1"/>
    <dgm:cxn modelId="{9FFF9905-7435-46E7-886D-203B1141D947}" type="presParOf" srcId="{9ABB3692-BC5F-45F6-A96A-351DB52CF788}" destId="{6846F394-F068-4928-A0C8-414F9A745C2E}" srcOrd="4" destOrd="0" presId="urn:microsoft.com/office/officeart/2005/8/layout/chevron1"/>
    <dgm:cxn modelId="{D2C2785D-D24A-4D5F-B1DF-363C9173ED38}" type="presParOf" srcId="{9ABB3692-BC5F-45F6-A96A-351DB52CF788}" destId="{C95792C4-0831-402D-BD2B-FD7074501F09}" srcOrd="5" destOrd="0" presId="urn:microsoft.com/office/officeart/2005/8/layout/chevron1"/>
    <dgm:cxn modelId="{0F3E9251-3706-4B35-8D45-9B07977DFF48}" type="presParOf" srcId="{9ABB3692-BC5F-45F6-A96A-351DB52CF788}" destId="{41DAF1AD-B26B-4E16-B254-D9A3AF88F9EA}" srcOrd="6" destOrd="0" presId="urn:microsoft.com/office/officeart/2005/8/layout/chevron1"/>
    <dgm:cxn modelId="{7D1ABD72-33DE-43BE-BC8C-22DA5F5EF06A}" type="presParOf" srcId="{9ABB3692-BC5F-45F6-A96A-351DB52CF788}" destId="{ED723E91-4343-47B3-8C02-59ED94724FF8}" srcOrd="7" destOrd="0" presId="urn:microsoft.com/office/officeart/2005/8/layout/chevron1"/>
    <dgm:cxn modelId="{DDEE43AE-5BB9-455E-B083-B8C66C9C5946}" type="presParOf" srcId="{9ABB3692-BC5F-45F6-A96A-351DB52CF788}" destId="{375D26F9-3E9A-43A3-AB8F-712964F1610F}" srcOrd="8" destOrd="0" presId="urn:microsoft.com/office/officeart/2005/8/layout/chevron1"/>
    <dgm:cxn modelId="{26F2CD28-B6DF-45EE-BCED-AC4A25410725}" type="presParOf" srcId="{9ABB3692-BC5F-45F6-A96A-351DB52CF788}" destId="{29188CC7-E526-420B-AE5D-E210ECF5E13E}" srcOrd="9" destOrd="0" presId="urn:microsoft.com/office/officeart/2005/8/layout/chevron1"/>
    <dgm:cxn modelId="{118CABA5-A4C6-4221-A9F2-344AEDF3CAD1}" type="presParOf" srcId="{9ABB3692-BC5F-45F6-A96A-351DB52CF788}" destId="{6B2774ED-783D-4F10-8FE0-3118E4E1E1EA}" srcOrd="10" destOrd="0" presId="urn:microsoft.com/office/officeart/2005/8/layout/chevron1"/>
    <dgm:cxn modelId="{50175EF2-F8B6-4B5E-B1E4-164CFE9FCC05}" type="presParOf" srcId="{9ABB3692-BC5F-45F6-A96A-351DB52CF788}" destId="{BB54A501-F957-48FB-B8D1-DEF3CDD9ABEC}" srcOrd="11" destOrd="0" presId="urn:microsoft.com/office/officeart/2005/8/layout/chevron1"/>
    <dgm:cxn modelId="{9806D0BB-1108-4D0C-9CFB-9404DF34A325}" type="presParOf" srcId="{9ABB3692-BC5F-45F6-A96A-351DB52CF788}" destId="{A5338858-0FE1-40DD-B2BC-669BA14AD4E1}" srcOrd="12" destOrd="0" presId="urn:microsoft.com/office/officeart/2005/8/layout/chevron1"/>
  </dgm:cxnLst>
  <dgm:bg/>
  <dgm:whole/>
</dgm:dataModel>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drawing1.xml><?xml version="1.0" encoding="utf-8"?>
<c:userShapes xmlns:c="http://schemas.openxmlformats.org/drawingml/2006/chart">
  <cdr:relSizeAnchor xmlns:cdr="http://schemas.openxmlformats.org/drawingml/2006/chartDrawing">
    <cdr:from>
      <cdr:x>0.37168</cdr:x>
      <cdr:y>0.91026</cdr:y>
    </cdr:from>
    <cdr:to>
      <cdr:x>0.60132</cdr:x>
      <cdr:y>0.97241</cdr:y>
    </cdr:to>
    <cdr:sp macro="" textlink="">
      <cdr:nvSpPr>
        <cdr:cNvPr id="3" name="TextBox 9"/>
        <cdr:cNvSpPr txBox="1"/>
      </cdr:nvSpPr>
      <cdr:spPr>
        <a:xfrm xmlns:a="http://schemas.openxmlformats.org/drawingml/2006/main">
          <a:off x="3200400" y="5410200"/>
          <a:ext cx="1977338" cy="369394"/>
        </a:xfrm>
        <a:prstGeom xmlns:a="http://schemas.openxmlformats.org/drawingml/2006/main" prst="rect">
          <a:avLst/>
        </a:prstGeom>
        <a:noFill xmlns:a="http://schemas.openxmlformats.org/drawingml/2006/main"/>
        <a:ln xmlns:a="http://schemas.openxmlformats.org/drawingml/2006/main" w="9525" cmpd="sng">
          <a:solidFill>
            <a:sysClr val="window" lastClr="FFFFFF">
              <a:shade val="50000"/>
            </a:sysClr>
          </a:solid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pPr algn="ctr"/>
          <a:r>
            <a:rPr lang="en-US" sz="1600" b="1" dirty="0">
              <a:latin typeface="Times New Roman" pitchFamily="18" charset="0"/>
              <a:cs typeface="Times New Roman" pitchFamily="18" charset="0"/>
            </a:rPr>
            <a:t>TEMPERATURE</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1D2D8A-383C-4675-A09A-4020A485042E}" type="datetimeFigureOut">
              <a:rPr lang="en-US" smtClean="0"/>
              <a:pPr/>
              <a:t>11/17/2014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AEA963-1256-4530-B252-F4FB5D63ECDF}" type="slidenum">
              <a:rPr lang="en-US" smtClean="0"/>
              <a:pPr/>
              <a:t>‹#›</a:t>
            </a:fld>
            <a:endParaRPr lang="en-US" dirty="0"/>
          </a:p>
        </p:txBody>
      </p:sp>
    </p:spTree>
    <p:extLst>
      <p:ext uri="{BB962C8B-B14F-4D97-AF65-F5344CB8AC3E}">
        <p14:creationId xmlns="" xmlns:p14="http://schemas.microsoft.com/office/powerpoint/2010/main" val="404685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green1"/>
          <p:cNvPicPr>
            <a:picLocks noChangeAspect="1" noChangeArrowheads="1"/>
          </p:cNvPicPr>
          <p:nvPr/>
        </p:nvPicPr>
        <p:blipFill>
          <a:blip r:embed="rId2" cstate="print"/>
          <a:srcRect l="3510"/>
          <a:stretch>
            <a:fillRect/>
          </a:stretch>
        </p:blipFill>
        <p:spPr bwMode="auto">
          <a:xfrm>
            <a:off x="9525" y="0"/>
            <a:ext cx="9183688" cy="6858000"/>
          </a:xfrm>
          <a:prstGeom prst="rect">
            <a:avLst/>
          </a:prstGeom>
          <a:noFill/>
          <a:ln w="9525">
            <a:noFill/>
            <a:miter lim="800000"/>
            <a:headEnd/>
            <a:tailEnd/>
          </a:ln>
          <a:effectLst/>
        </p:spPr>
      </p:pic>
      <p:sp>
        <p:nvSpPr>
          <p:cNvPr id="2051" name="Rectangle 3"/>
          <p:cNvSpPr>
            <a:spLocks noGrp="1" noChangeArrowheads="1"/>
          </p:cNvSpPr>
          <p:nvPr>
            <p:ph type="ctrTitle"/>
          </p:nvPr>
        </p:nvSpPr>
        <p:spPr>
          <a:xfrm>
            <a:off x="1116013" y="2133600"/>
            <a:ext cx="6621462" cy="977900"/>
          </a:xfrm>
        </p:spPr>
        <p:txBody>
          <a:bodyPr/>
          <a:lstStyle>
            <a:lvl1pPr algn="r">
              <a:defRPr/>
            </a:lvl1pPr>
          </a:lstStyle>
          <a:p>
            <a:r>
              <a:rPr lang="en-US" altLang="zh-CN" smtClean="0"/>
              <a:t>Click to edit Master title style</a:t>
            </a:r>
            <a:endParaRPr lang="zh-CN"/>
          </a:p>
        </p:txBody>
      </p:sp>
      <p:sp>
        <p:nvSpPr>
          <p:cNvPr id="2052" name="Rectangle 4"/>
          <p:cNvSpPr>
            <a:spLocks noGrp="1" noChangeArrowheads="1"/>
          </p:cNvSpPr>
          <p:nvPr>
            <p:ph type="subTitle" idx="1"/>
          </p:nvPr>
        </p:nvSpPr>
        <p:spPr>
          <a:xfrm>
            <a:off x="2413000" y="3141663"/>
            <a:ext cx="5321300" cy="719137"/>
          </a:xfrm>
        </p:spPr>
        <p:txBody>
          <a:bodyPr/>
          <a:lstStyle>
            <a:lvl1pPr marL="0" indent="0" algn="r">
              <a:buFontTx/>
              <a:buNone/>
              <a:defRPr/>
            </a:lvl1pPr>
          </a:lstStyle>
          <a:p>
            <a:r>
              <a:rPr lang="en-US" altLang="zh-CN" smtClean="0"/>
              <a:t>Click to edit Master subtitle style</a:t>
            </a:r>
            <a:endParaRPr lang="zh-CN"/>
          </a:p>
        </p:txBody>
      </p:sp>
      <p:sp>
        <p:nvSpPr>
          <p:cNvPr id="2053" name="Rectangle 5"/>
          <p:cNvSpPr>
            <a:spLocks noGrp="1" noChangeArrowheads="1"/>
          </p:cNvSpPr>
          <p:nvPr>
            <p:ph type="dt" sz="half" idx="2"/>
          </p:nvPr>
        </p:nvSpPr>
        <p:spPr/>
        <p:txBody>
          <a:bodyPr/>
          <a:lstStyle>
            <a:lvl1pPr>
              <a:defRPr/>
            </a:lvl1pPr>
          </a:lstStyle>
          <a:p>
            <a:fld id="{03806431-E601-4926-8745-D54DF71EEA6F}" type="datetime1">
              <a:rPr lang="en-US" smtClean="0"/>
              <a:pPr/>
              <a:t>11/17/2014</a:t>
            </a:fld>
            <a:endParaRPr lang="en-US" dirty="0"/>
          </a:p>
        </p:txBody>
      </p:sp>
      <p:sp>
        <p:nvSpPr>
          <p:cNvPr id="2054" name="Rectangle 6"/>
          <p:cNvSpPr>
            <a:spLocks noGrp="1" noChangeArrowheads="1"/>
          </p:cNvSpPr>
          <p:nvPr>
            <p:ph type="ftr" sz="quarter" idx="3"/>
          </p:nvPr>
        </p:nvSpPr>
        <p:spPr/>
        <p:txBody>
          <a:bodyPr/>
          <a:lstStyle>
            <a:lvl1pPr>
              <a:defRPr/>
            </a:lvl1pPr>
          </a:lstStyle>
          <a:p>
            <a:endParaRPr lang="en-US" dirty="0"/>
          </a:p>
        </p:txBody>
      </p:sp>
      <p:sp>
        <p:nvSpPr>
          <p:cNvPr id="2055" name="Rectangle 7"/>
          <p:cNvSpPr>
            <a:spLocks noGrp="1" noChangeArrowheads="1"/>
          </p:cNvSpPr>
          <p:nvPr>
            <p:ph type="sldNum" sz="quarter" idx="4"/>
          </p:nvPr>
        </p:nvSpPr>
        <p:spPr/>
        <p:txBody>
          <a:bodyPr/>
          <a:lstStyle>
            <a:lvl1pPr>
              <a:defRPr/>
            </a:lvl1pPr>
          </a:lstStyle>
          <a:p>
            <a:fld id="{61A8DE7E-7192-4CA8-A80A-01DB158FE053}"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B9484C05-2DB6-48F8-B8A7-2EB4B1ABA238}" type="datetime1">
              <a:rPr lang="en-US" smtClean="0"/>
              <a:pPr/>
              <a:t>11/17/2014</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61A8DE7E-7192-4CA8-A80A-01DB158FE053}"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E1273760-422F-4C8A-A1D6-D9AE703F10B4}" type="datetime1">
              <a:rPr lang="en-US" smtClean="0"/>
              <a:pPr/>
              <a:t>11/17/2014</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61A8DE7E-7192-4CA8-A80A-01DB158FE053}"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60475" y="1600200"/>
            <a:ext cx="363696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49838" y="1600200"/>
            <a:ext cx="363696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CECDBD2F-25C6-4E79-8A72-D4A261C1F5B1}" type="datetime1">
              <a:rPr lang="en-US" smtClean="0"/>
              <a:pPr/>
              <a:t>11/17/2014</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61A8DE7E-7192-4CA8-A80A-01DB158FE053}"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3FB525A4-DE89-4361-BE06-C00F7843104C}" type="datetime1">
              <a:rPr lang="en-US" smtClean="0"/>
              <a:pPr/>
              <a:t>11/17/2014</a:t>
            </a:fld>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61A8DE7E-7192-4CA8-A80A-01DB158FE053}"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8FA756A8-E5CA-4916-B683-01808AB2E368}" type="datetime1">
              <a:rPr lang="en-US" smtClean="0"/>
              <a:pPr/>
              <a:t>11/17/2014</a:t>
            </a:fld>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61A8DE7E-7192-4CA8-A80A-01DB158FE053}"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CA8B1F54-2F56-4DFD-B3E6-A2E98368AD53}" type="datetime1">
              <a:rPr lang="en-US" smtClean="0"/>
              <a:pPr/>
              <a:t>11/17/2014</a:t>
            </a:fld>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61A8DE7E-7192-4CA8-A80A-01DB158FE053}"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B8F75D11-D276-4DEF-A454-B4EA25C99F29}" type="datetime1">
              <a:rPr lang="en-US" smtClean="0"/>
              <a:pPr/>
              <a:t>11/17/2014</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61A8DE7E-7192-4CA8-A80A-01DB158FE053}"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D4F6E1C7-4739-474C-BE40-CC03FCB074E1}" type="datetime1">
              <a:rPr lang="en-US" smtClean="0"/>
              <a:pPr/>
              <a:t>11/17/2014</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61A8DE7E-7192-4CA8-A80A-01DB158FE053}"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8205DCF1-6328-49F6-A093-A337DA05089B}" type="datetime1">
              <a:rPr lang="en-US" smtClean="0"/>
              <a:pPr/>
              <a:t>11/17/2014</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61A8DE7E-7192-4CA8-A80A-01DB158FE053}"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31013" y="274638"/>
            <a:ext cx="1855787"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60475" y="274638"/>
            <a:ext cx="5418138"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768C6601-32BB-4541-BF3B-982404B5DCA0}" type="datetime1">
              <a:rPr lang="en-US" smtClean="0"/>
              <a:pPr/>
              <a:t>11/17/2014</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61A8DE7E-7192-4CA8-A80A-01DB158FE053}"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green"/>
          <p:cNvPicPr>
            <a:picLocks noChangeAspect="1" noChangeArrowheads="1"/>
          </p:cNvPicPr>
          <p:nvPr/>
        </p:nvPicPr>
        <p:blipFill>
          <a:blip r:embed="rId13" cstate="print"/>
          <a:srcRect l="26314"/>
          <a:stretch>
            <a:fillRect/>
          </a:stretch>
        </p:blipFill>
        <p:spPr bwMode="auto">
          <a:xfrm>
            <a:off x="0" y="0"/>
            <a:ext cx="7040563" cy="6886575"/>
          </a:xfrm>
          <a:prstGeom prst="rect">
            <a:avLst/>
          </a:prstGeom>
          <a:noFill/>
          <a:ln w="9525">
            <a:noFill/>
            <a:miter lim="800000"/>
            <a:headEnd/>
            <a:tailEnd/>
          </a:ln>
        </p:spPr>
      </p:pic>
      <p:sp>
        <p:nvSpPr>
          <p:cNvPr id="1027" name="Rectangle 3"/>
          <p:cNvSpPr>
            <a:spLocks noGrp="1" noChangeArrowheads="1"/>
          </p:cNvSpPr>
          <p:nvPr>
            <p:ph type="title"/>
          </p:nvPr>
        </p:nvSpPr>
        <p:spPr bwMode="auto">
          <a:xfrm>
            <a:off x="1260475" y="274638"/>
            <a:ext cx="7426325"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1028" name="Rectangle 4"/>
          <p:cNvSpPr>
            <a:spLocks noGrp="1" noChangeArrowheads="1"/>
          </p:cNvSpPr>
          <p:nvPr>
            <p:ph type="body" idx="1"/>
          </p:nvPr>
        </p:nvSpPr>
        <p:spPr bwMode="auto">
          <a:xfrm>
            <a:off x="1260475" y="1600200"/>
            <a:ext cx="7426325"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1029" name="Rectangle 5"/>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E8C12FF8-7A13-4A3A-81E9-6D29C243FBBA}" type="datetime1">
              <a:rPr lang="en-US" smtClean="0"/>
              <a:pPr/>
              <a:t>11/17/2014</a:t>
            </a:fld>
            <a:endParaRPr lang="en-US" dirty="0"/>
          </a:p>
        </p:txBody>
      </p:sp>
      <p:sp>
        <p:nvSpPr>
          <p:cNvPr id="1030" name="Rectangle 6"/>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dirty="0"/>
          </a:p>
        </p:txBody>
      </p:sp>
      <p:sp>
        <p:nvSpPr>
          <p:cNvPr id="1031" name="Rectangle 7"/>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61A8DE7E-7192-4CA8-A80A-01DB158FE053}"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Lst>
  <p:hf hdr="0" ftr="0" dt="0"/>
  <p:txStyles>
    <p:titleStyle>
      <a:lvl1pPr algn="ctr" rtl="0" eaLnBrk="1" fontAlgn="base" hangingPunct="1">
        <a:spcBef>
          <a:spcPct val="0"/>
        </a:spcBef>
        <a:spcAft>
          <a:spcPct val="0"/>
        </a:spcAft>
        <a:defRPr sz="3600">
          <a:solidFill>
            <a:schemeClr val="tx2"/>
          </a:solidFill>
          <a:latin typeface="+mj-lt"/>
          <a:ea typeface="+mj-ea"/>
          <a:cs typeface="+mj-cs"/>
        </a:defRPr>
      </a:lvl1pPr>
      <a:lvl2pPr algn="ctr" rtl="0" eaLnBrk="1" fontAlgn="base" hangingPunct="1">
        <a:spcBef>
          <a:spcPct val="0"/>
        </a:spcBef>
        <a:spcAft>
          <a:spcPct val="0"/>
        </a:spcAft>
        <a:defRPr sz="3600">
          <a:solidFill>
            <a:schemeClr val="tx2"/>
          </a:solidFill>
          <a:latin typeface="Arial" pitchFamily="34" charset="0"/>
          <a:ea typeface="微软雅黑" charset="-122"/>
        </a:defRPr>
      </a:lvl2pPr>
      <a:lvl3pPr algn="ctr" rtl="0" eaLnBrk="1" fontAlgn="base" hangingPunct="1">
        <a:spcBef>
          <a:spcPct val="0"/>
        </a:spcBef>
        <a:spcAft>
          <a:spcPct val="0"/>
        </a:spcAft>
        <a:defRPr sz="3600">
          <a:solidFill>
            <a:schemeClr val="tx2"/>
          </a:solidFill>
          <a:latin typeface="Arial" pitchFamily="34" charset="0"/>
          <a:ea typeface="微软雅黑" charset="-122"/>
        </a:defRPr>
      </a:lvl3pPr>
      <a:lvl4pPr algn="ctr" rtl="0" eaLnBrk="1" fontAlgn="base" hangingPunct="1">
        <a:spcBef>
          <a:spcPct val="0"/>
        </a:spcBef>
        <a:spcAft>
          <a:spcPct val="0"/>
        </a:spcAft>
        <a:defRPr sz="3600">
          <a:solidFill>
            <a:schemeClr val="tx2"/>
          </a:solidFill>
          <a:latin typeface="Arial" pitchFamily="34" charset="0"/>
          <a:ea typeface="微软雅黑" charset="-122"/>
        </a:defRPr>
      </a:lvl4pPr>
      <a:lvl5pPr algn="ctr" rtl="0" eaLnBrk="1" fontAlgn="base" hangingPunct="1">
        <a:spcBef>
          <a:spcPct val="0"/>
        </a:spcBef>
        <a:spcAft>
          <a:spcPct val="0"/>
        </a:spcAft>
        <a:defRPr sz="3600">
          <a:solidFill>
            <a:schemeClr val="tx2"/>
          </a:solidFill>
          <a:latin typeface="Arial" pitchFamily="34" charset="0"/>
          <a:ea typeface="微软雅黑" charset="-122"/>
        </a:defRPr>
      </a:lvl5pPr>
      <a:lvl6pPr marL="457200" algn="ctr" rtl="0" eaLnBrk="1" fontAlgn="base" hangingPunct="1">
        <a:spcBef>
          <a:spcPct val="0"/>
        </a:spcBef>
        <a:spcAft>
          <a:spcPct val="0"/>
        </a:spcAft>
        <a:defRPr sz="3600">
          <a:solidFill>
            <a:schemeClr val="tx2"/>
          </a:solidFill>
          <a:latin typeface="Arial" pitchFamily="34" charset="0"/>
          <a:ea typeface="微软雅黑" charset="-122"/>
        </a:defRPr>
      </a:lvl6pPr>
      <a:lvl7pPr marL="914400" algn="ctr" rtl="0" eaLnBrk="1" fontAlgn="base" hangingPunct="1">
        <a:spcBef>
          <a:spcPct val="0"/>
        </a:spcBef>
        <a:spcAft>
          <a:spcPct val="0"/>
        </a:spcAft>
        <a:defRPr sz="3600">
          <a:solidFill>
            <a:schemeClr val="tx2"/>
          </a:solidFill>
          <a:latin typeface="Arial" pitchFamily="34" charset="0"/>
          <a:ea typeface="微软雅黑" charset="-122"/>
        </a:defRPr>
      </a:lvl7pPr>
      <a:lvl8pPr marL="1371600" algn="ctr" rtl="0" eaLnBrk="1" fontAlgn="base" hangingPunct="1">
        <a:spcBef>
          <a:spcPct val="0"/>
        </a:spcBef>
        <a:spcAft>
          <a:spcPct val="0"/>
        </a:spcAft>
        <a:defRPr sz="3600">
          <a:solidFill>
            <a:schemeClr val="tx2"/>
          </a:solidFill>
          <a:latin typeface="Arial" pitchFamily="34" charset="0"/>
          <a:ea typeface="微软雅黑" charset="-122"/>
        </a:defRPr>
      </a:lvl8pPr>
      <a:lvl9pPr marL="1828800" algn="ctr" rtl="0" eaLnBrk="1" fontAlgn="base" hangingPunct="1">
        <a:spcBef>
          <a:spcPct val="0"/>
        </a:spcBef>
        <a:spcAft>
          <a:spcPct val="0"/>
        </a:spcAft>
        <a:defRPr sz="3600">
          <a:solidFill>
            <a:schemeClr val="tx2"/>
          </a:solidFill>
          <a:latin typeface="Arial" pitchFamily="34" charset="0"/>
          <a:ea typeface="微软雅黑" charset="-122"/>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ea typeface="+mn-ea"/>
        </a:defRPr>
      </a:lvl2pPr>
      <a:lvl3pPr marL="1143000" indent="-228600" algn="l" rtl="0" eaLnBrk="1" fontAlgn="base" hangingPunct="1">
        <a:spcBef>
          <a:spcPct val="20000"/>
        </a:spcBef>
        <a:spcAft>
          <a:spcPct val="0"/>
        </a:spcAft>
        <a:buChar char="•"/>
        <a:defRPr>
          <a:solidFill>
            <a:schemeClr val="tx1"/>
          </a:solidFill>
          <a:latin typeface="+mn-lt"/>
          <a:ea typeface="+mn-ea"/>
        </a:defRPr>
      </a:lvl3pPr>
      <a:lvl4pPr marL="1600200" indent="-228600" algn="l" rtl="0" eaLnBrk="1" fontAlgn="base" hangingPunct="1">
        <a:spcBef>
          <a:spcPct val="20000"/>
        </a:spcBef>
        <a:spcAft>
          <a:spcPct val="0"/>
        </a:spcAft>
        <a:buChar char="–"/>
        <a:defRPr sz="1600">
          <a:solidFill>
            <a:schemeClr val="tx1"/>
          </a:solidFill>
          <a:latin typeface="+mn-lt"/>
          <a:ea typeface="+mn-ea"/>
        </a:defRPr>
      </a:lvl4pPr>
      <a:lvl5pPr marL="2057400" indent="-228600" algn="l" rtl="0" eaLnBrk="1" fontAlgn="base" hangingPunct="1">
        <a:spcBef>
          <a:spcPct val="20000"/>
        </a:spcBef>
        <a:spcAft>
          <a:spcPct val="0"/>
        </a:spcAft>
        <a:buChar char="»"/>
        <a:defRPr sz="1600">
          <a:solidFill>
            <a:schemeClr val="tx1"/>
          </a:solidFill>
          <a:latin typeface="+mn-lt"/>
          <a:ea typeface="+mn-ea"/>
        </a:defRPr>
      </a:lvl5pPr>
      <a:lvl6pPr marL="2514600" indent="-228600" algn="l" rtl="0" eaLnBrk="1" fontAlgn="base" hangingPunct="1">
        <a:spcBef>
          <a:spcPct val="20000"/>
        </a:spcBef>
        <a:spcAft>
          <a:spcPct val="0"/>
        </a:spcAft>
        <a:buChar char="»"/>
        <a:defRPr sz="1600">
          <a:solidFill>
            <a:schemeClr val="tx1"/>
          </a:solidFill>
          <a:latin typeface="+mn-lt"/>
          <a:ea typeface="+mn-ea"/>
        </a:defRPr>
      </a:lvl6pPr>
      <a:lvl7pPr marL="2971800" indent="-228600" algn="l" rtl="0" eaLnBrk="1" fontAlgn="base" hangingPunct="1">
        <a:spcBef>
          <a:spcPct val="20000"/>
        </a:spcBef>
        <a:spcAft>
          <a:spcPct val="0"/>
        </a:spcAft>
        <a:buChar char="»"/>
        <a:defRPr sz="1600">
          <a:solidFill>
            <a:schemeClr val="tx1"/>
          </a:solidFill>
          <a:latin typeface="+mn-lt"/>
          <a:ea typeface="+mn-ea"/>
        </a:defRPr>
      </a:lvl7pPr>
      <a:lvl8pPr marL="3429000" indent="-228600" algn="l" rtl="0" eaLnBrk="1" fontAlgn="base" hangingPunct="1">
        <a:spcBef>
          <a:spcPct val="20000"/>
        </a:spcBef>
        <a:spcAft>
          <a:spcPct val="0"/>
        </a:spcAft>
        <a:buChar char="»"/>
        <a:defRPr sz="1600">
          <a:solidFill>
            <a:schemeClr val="tx1"/>
          </a:solidFill>
          <a:latin typeface="+mn-lt"/>
          <a:ea typeface="+mn-ea"/>
        </a:defRPr>
      </a:lvl8pPr>
      <a:lvl9pPr marL="3886200" indent="-228600" algn="l" rtl="0" eaLnBrk="1" fontAlgn="base" hangingPunct="1">
        <a:spcBef>
          <a:spcPct val="20000"/>
        </a:spcBef>
        <a:spcAft>
          <a:spcPct val="0"/>
        </a:spcAft>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hyperlink" Target="mailto:materialsscience.conference@omicsgroup.us" TargetMode="External"/><Relationship Id="rId2" Type="http://schemas.openxmlformats.org/officeDocument/2006/relationships/hyperlink" Target="http://materialsscience.conferenceseries.com/" TargetMode="External"/><Relationship Id="rId1" Type="http://schemas.openxmlformats.org/officeDocument/2006/relationships/slideLayout" Target="../slideLayouts/slideLayout2.xml"/><Relationship Id="rId4" Type="http://schemas.openxmlformats.org/officeDocument/2006/relationships/hyperlink" Target="mailto:materialsscience@omicsgroup.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381001" y="1600200"/>
            <a:ext cx="8305800" cy="49530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Open Access publications and worldwide international science conferences and events. Established in the year 2007 with the sole aim of making the information on Sciences and technology ‘Open Access’, OMICS Group publishes 400 online open access scholarly journals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International conferences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685800" y="685800"/>
            <a:ext cx="7620000" cy="1219200"/>
          </a:xfrm>
        </p:spPr>
        <p:txBody>
          <a:bodyPr/>
          <a:lstStyle/>
          <a:p>
            <a:pPr eaLnBrk="1" hangingPunct="1"/>
            <a:r>
              <a:rPr lang="en-US" smtClean="0">
                <a:solidFill>
                  <a:srgbClr val="002060"/>
                </a:solidFill>
              </a:rPr>
              <a:t>Cleaner practices through optimization of resources and geoinformatics</a:t>
            </a:r>
            <a:endParaRPr lang="en-US" dirty="0" smtClean="0">
              <a:solidFill>
                <a:srgbClr val="002060"/>
              </a:solidFill>
            </a:endParaRPr>
          </a:p>
        </p:txBody>
      </p:sp>
      <p:sp>
        <p:nvSpPr>
          <p:cNvPr id="3" name="Subtitle 2"/>
          <p:cNvSpPr>
            <a:spLocks noGrp="1"/>
          </p:cNvSpPr>
          <p:nvPr>
            <p:ph type="subTitle" idx="1"/>
          </p:nvPr>
        </p:nvSpPr>
        <p:spPr>
          <a:xfrm>
            <a:off x="1371600" y="1676400"/>
            <a:ext cx="6400800" cy="4724400"/>
          </a:xfrm>
        </p:spPr>
        <p:txBody>
          <a:bodyPr rtlCol="0">
            <a:noAutofit/>
          </a:bodyPr>
          <a:lstStyle/>
          <a:p>
            <a:pPr eaLnBrk="1" fontAlgn="auto" hangingPunct="1">
              <a:spcAft>
                <a:spcPts val="0"/>
              </a:spcAft>
              <a:buFont typeface="Arial" pitchFamily="34" charset="0"/>
              <a:buNone/>
              <a:defRPr/>
            </a:pPr>
            <a:endParaRPr lang="en-US" sz="2000" dirty="0" smtClean="0">
              <a:solidFill>
                <a:srgbClr val="7030A0"/>
              </a:solidFill>
            </a:endParaRPr>
          </a:p>
          <a:p>
            <a:pPr eaLnBrk="1" fontAlgn="auto" hangingPunct="1">
              <a:spcAft>
                <a:spcPts val="0"/>
              </a:spcAft>
              <a:buFont typeface="Arial" pitchFamily="34" charset="0"/>
              <a:buNone/>
              <a:defRPr/>
            </a:pPr>
            <a:endParaRPr lang="en-US" sz="2000" dirty="0" smtClean="0">
              <a:solidFill>
                <a:srgbClr val="7030A0"/>
              </a:solidFill>
            </a:endParaRPr>
          </a:p>
          <a:p>
            <a:pPr eaLnBrk="1" fontAlgn="auto" hangingPunct="1">
              <a:spcAft>
                <a:spcPts val="0"/>
              </a:spcAft>
              <a:buFont typeface="Arial" pitchFamily="34" charset="0"/>
              <a:buNone/>
              <a:defRPr/>
            </a:pPr>
            <a:r>
              <a:rPr lang="en-US" sz="2400" dirty="0" smtClean="0">
                <a:solidFill>
                  <a:srgbClr val="7030A0"/>
                </a:solidFill>
              </a:rPr>
              <a:t>By</a:t>
            </a:r>
            <a:endParaRPr lang="en-US" sz="2400" dirty="0">
              <a:solidFill>
                <a:srgbClr val="7030A0"/>
              </a:solidFill>
            </a:endParaRPr>
          </a:p>
          <a:p>
            <a:pPr eaLnBrk="1" fontAlgn="auto" hangingPunct="1">
              <a:spcAft>
                <a:spcPts val="0"/>
              </a:spcAft>
              <a:buFont typeface="Arial" pitchFamily="34" charset="0"/>
              <a:buNone/>
              <a:defRPr/>
            </a:pPr>
            <a:r>
              <a:rPr lang="en-US" sz="2400" b="1" dirty="0" err="1" smtClean="0">
                <a:solidFill>
                  <a:srgbClr val="7030A0"/>
                </a:solidFill>
              </a:rPr>
              <a:t>Dr.Sampath</a:t>
            </a:r>
            <a:r>
              <a:rPr lang="en-US" sz="2400" b="1" dirty="0" smtClean="0">
                <a:solidFill>
                  <a:srgbClr val="7030A0"/>
                </a:solidFill>
              </a:rPr>
              <a:t> </a:t>
            </a:r>
            <a:r>
              <a:rPr lang="en-US" sz="2400" b="1" dirty="0" err="1">
                <a:solidFill>
                  <a:srgbClr val="7030A0"/>
                </a:solidFill>
              </a:rPr>
              <a:t>kumar</a:t>
            </a:r>
            <a:r>
              <a:rPr lang="en-US" sz="2400" b="1" dirty="0">
                <a:solidFill>
                  <a:srgbClr val="7030A0"/>
                </a:solidFill>
              </a:rPr>
              <a:t> </a:t>
            </a:r>
            <a:r>
              <a:rPr lang="en-US" sz="2400" b="1" dirty="0" smtClean="0">
                <a:solidFill>
                  <a:srgbClr val="7030A0"/>
                </a:solidFill>
              </a:rPr>
              <a:t>M.C </a:t>
            </a:r>
            <a:endParaRPr lang="en-US" sz="2400" b="1" dirty="0">
              <a:solidFill>
                <a:srgbClr val="7030A0"/>
              </a:solidFill>
            </a:endParaRPr>
          </a:p>
          <a:p>
            <a:pPr eaLnBrk="1" fontAlgn="auto" hangingPunct="1">
              <a:spcAft>
                <a:spcPts val="0"/>
              </a:spcAft>
              <a:buFont typeface="Arial" pitchFamily="34" charset="0"/>
              <a:buNone/>
              <a:defRPr/>
            </a:pPr>
            <a:r>
              <a:rPr lang="en-US" sz="2400" b="1" dirty="0" smtClean="0">
                <a:solidFill>
                  <a:srgbClr val="7030A0"/>
                </a:solidFill>
              </a:rPr>
              <a:t>-Faculty</a:t>
            </a:r>
            <a:r>
              <a:rPr lang="en-US" sz="2400" b="1" dirty="0">
                <a:solidFill>
                  <a:srgbClr val="7030A0"/>
                </a:solidFill>
              </a:rPr>
              <a:t>, Environmental engineering Division</a:t>
            </a:r>
            <a:r>
              <a:rPr lang="en-US" sz="2400" b="1" dirty="0" smtClean="0">
                <a:solidFill>
                  <a:srgbClr val="7030A0"/>
                </a:solidFill>
              </a:rPr>
              <a:t>,</a:t>
            </a:r>
          </a:p>
          <a:p>
            <a:pPr eaLnBrk="1" fontAlgn="auto" hangingPunct="1">
              <a:spcAft>
                <a:spcPts val="0"/>
              </a:spcAft>
              <a:buFont typeface="Arial" pitchFamily="34" charset="0"/>
              <a:buNone/>
              <a:defRPr/>
            </a:pPr>
            <a:r>
              <a:rPr lang="en-US" sz="2400" b="1" dirty="0" smtClean="0">
                <a:solidFill>
                  <a:srgbClr val="7030A0"/>
                </a:solidFill>
              </a:rPr>
              <a:t> </a:t>
            </a:r>
            <a:r>
              <a:rPr lang="en-US" sz="2000" b="1" dirty="0">
                <a:solidFill>
                  <a:srgbClr val="7030A0"/>
                </a:solidFill>
              </a:rPr>
              <a:t>B.M.S College of engineering, Bangalore, India</a:t>
            </a:r>
            <a:r>
              <a:rPr lang="en-US" sz="2400" b="1" dirty="0">
                <a:solidFill>
                  <a:srgbClr val="7030A0"/>
                </a:solidFill>
              </a:rPr>
              <a:t>.     </a:t>
            </a:r>
          </a:p>
          <a:p>
            <a:pPr eaLnBrk="1" fontAlgn="auto" hangingPunct="1">
              <a:spcAft>
                <a:spcPts val="0"/>
              </a:spcAft>
              <a:buFont typeface="Arial" pitchFamily="34" charset="0"/>
              <a:buNone/>
              <a:defRPr/>
            </a:pPr>
            <a:r>
              <a:rPr lang="en-US" sz="2400" b="1" dirty="0">
                <a:solidFill>
                  <a:srgbClr val="7030A0"/>
                </a:solidFill>
              </a:rPr>
              <a:t>email:sampathmc61@g</a:t>
            </a:r>
            <a:r>
              <a:rPr lang="en-US" sz="2400" dirty="0">
                <a:solidFill>
                  <a:srgbClr val="7030A0"/>
                </a:solidFill>
              </a:rPr>
              <a:t>mail.com</a:t>
            </a:r>
          </a:p>
          <a:p>
            <a:pPr eaLnBrk="1" fontAlgn="auto" hangingPunct="1">
              <a:spcAft>
                <a:spcPts val="0"/>
              </a:spcAft>
              <a:buFont typeface="Arial" pitchFamily="34" charset="0"/>
              <a:buNone/>
              <a:defRPr/>
            </a:pPr>
            <a:endParaRPr lang="en-US"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SCHEME OF PRESENTATION</a:t>
            </a:r>
            <a:endParaRPr lang="en-US" dirty="0"/>
          </a:p>
        </p:txBody>
      </p:sp>
      <p:sp>
        <p:nvSpPr>
          <p:cNvPr id="3" name="Content Placeholder 2"/>
          <p:cNvSpPr>
            <a:spLocks noGrp="1"/>
          </p:cNvSpPr>
          <p:nvPr>
            <p:ph idx="1"/>
          </p:nvPr>
        </p:nvSpPr>
        <p:spPr/>
        <p:txBody>
          <a:bodyPr/>
          <a:lstStyle/>
          <a:p>
            <a:pPr fontAlgn="auto">
              <a:spcAft>
                <a:spcPts val="0"/>
              </a:spcAft>
              <a:buFont typeface="Arial" pitchFamily="34" charset="0"/>
              <a:buChar char="•"/>
              <a:defRPr/>
            </a:pPr>
            <a:r>
              <a:rPr lang="en-US" dirty="0" smtClean="0">
                <a:solidFill>
                  <a:schemeClr val="tx2">
                    <a:lumMod val="75000"/>
                  </a:schemeClr>
                </a:solidFill>
              </a:rPr>
              <a:t>1. ABSTRACT</a:t>
            </a:r>
          </a:p>
          <a:p>
            <a:pPr fontAlgn="auto">
              <a:spcAft>
                <a:spcPts val="0"/>
              </a:spcAft>
              <a:buFont typeface="Arial" pitchFamily="34" charset="0"/>
              <a:buChar char="•"/>
              <a:defRPr/>
            </a:pPr>
            <a:r>
              <a:rPr lang="en-US" dirty="0" smtClean="0">
                <a:solidFill>
                  <a:schemeClr val="tx2">
                    <a:lumMod val="75000"/>
                  </a:schemeClr>
                </a:solidFill>
              </a:rPr>
              <a:t>2. STUDY AREA</a:t>
            </a:r>
          </a:p>
          <a:p>
            <a:pPr fontAlgn="auto">
              <a:spcAft>
                <a:spcPts val="0"/>
              </a:spcAft>
              <a:buFont typeface="Arial" pitchFamily="34" charset="0"/>
              <a:buChar char="•"/>
              <a:defRPr/>
            </a:pPr>
            <a:r>
              <a:rPr lang="en-US" dirty="0" smtClean="0">
                <a:solidFill>
                  <a:schemeClr val="tx2">
                    <a:lumMod val="75000"/>
                  </a:schemeClr>
                </a:solidFill>
              </a:rPr>
              <a:t>3.CLEANER  PRACTICES –CASE STUDIES </a:t>
            </a:r>
          </a:p>
          <a:p>
            <a:pPr fontAlgn="auto">
              <a:spcAft>
                <a:spcPts val="0"/>
              </a:spcAft>
              <a:buFont typeface="Arial" pitchFamily="34" charset="0"/>
              <a:buChar char="•"/>
              <a:defRPr/>
            </a:pPr>
            <a:r>
              <a:rPr lang="en-US" dirty="0" smtClean="0">
                <a:solidFill>
                  <a:schemeClr val="tx2">
                    <a:lumMod val="75000"/>
                  </a:schemeClr>
                </a:solidFill>
              </a:rPr>
              <a:t>4.INTEGRATION OF GEOINFORMATICS</a:t>
            </a:r>
          </a:p>
          <a:p>
            <a:pPr fontAlgn="auto">
              <a:spcAft>
                <a:spcPts val="0"/>
              </a:spcAft>
              <a:buFont typeface="Arial" pitchFamily="34" charset="0"/>
              <a:buChar char="•"/>
              <a:defRPr/>
            </a:pPr>
            <a:r>
              <a:rPr lang="en-US" dirty="0" smtClean="0">
                <a:solidFill>
                  <a:schemeClr val="tx2">
                    <a:lumMod val="75000"/>
                  </a:schemeClr>
                </a:solidFill>
              </a:rPr>
              <a:t>4. METHODOLOGY</a:t>
            </a:r>
          </a:p>
          <a:p>
            <a:pPr fontAlgn="auto">
              <a:spcAft>
                <a:spcPts val="0"/>
              </a:spcAft>
              <a:buNone/>
              <a:defRPr/>
            </a:pPr>
            <a:r>
              <a:rPr lang="en-US" dirty="0" smtClean="0">
                <a:solidFill>
                  <a:schemeClr val="tx2">
                    <a:lumMod val="75000"/>
                  </a:schemeClr>
                </a:solidFill>
              </a:rPr>
              <a:t>     -Laboratory Analysis</a:t>
            </a:r>
          </a:p>
          <a:p>
            <a:pPr fontAlgn="auto">
              <a:spcAft>
                <a:spcPts val="0"/>
              </a:spcAft>
              <a:buNone/>
              <a:defRPr/>
            </a:pPr>
            <a:r>
              <a:rPr lang="en-US" dirty="0" smtClean="0">
                <a:solidFill>
                  <a:schemeClr val="tx2">
                    <a:lumMod val="75000"/>
                  </a:schemeClr>
                </a:solidFill>
              </a:rPr>
              <a:t>     -Drastic Model Analysis</a:t>
            </a:r>
          </a:p>
          <a:p>
            <a:pPr fontAlgn="auto">
              <a:spcAft>
                <a:spcPts val="0"/>
              </a:spcAft>
              <a:buFont typeface="Arial" pitchFamily="34" charset="0"/>
              <a:buChar char="•"/>
              <a:defRPr/>
            </a:pPr>
            <a:r>
              <a:rPr lang="en-US" dirty="0" smtClean="0">
                <a:solidFill>
                  <a:schemeClr val="tx2">
                    <a:lumMod val="75000"/>
                  </a:schemeClr>
                </a:solidFill>
              </a:rPr>
              <a:t>5. CONCLUSIONS</a:t>
            </a:r>
          </a:p>
          <a:p>
            <a:endParaRPr lang="en-US" dirty="0"/>
          </a:p>
        </p:txBody>
      </p:sp>
      <p:sp>
        <p:nvSpPr>
          <p:cNvPr id="4" name="Slide Number Placeholder 3"/>
          <p:cNvSpPr>
            <a:spLocks noGrp="1"/>
          </p:cNvSpPr>
          <p:nvPr>
            <p:ph type="sldNum" sz="quarter" idx="12"/>
          </p:nvPr>
        </p:nvSpPr>
        <p:spPr/>
        <p:txBody>
          <a:bodyPr/>
          <a:lstStyle/>
          <a:p>
            <a:fld id="{61A8DE7E-7192-4CA8-A80A-01DB158FE053}"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67512"/>
          </a:xfrm>
        </p:spPr>
        <p:txBody>
          <a:bodyPr>
            <a:normAutofit/>
          </a:bodyPr>
          <a:lstStyle/>
          <a:p>
            <a:pPr algn="ctr"/>
            <a:r>
              <a:rPr lang="en-US" sz="3200" b="1" dirty="0" smtClean="0">
                <a:solidFill>
                  <a:schemeClr val="tx1"/>
                </a:solidFill>
                <a:latin typeface="Times New Roman" pitchFamily="18" charset="0"/>
                <a:cs typeface="Times New Roman" pitchFamily="18" charset="0"/>
              </a:rPr>
              <a:t>INTRODUCTION</a:t>
            </a:r>
            <a:endParaRPr lang="en-US" sz="3200"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buFont typeface="Wingdings" pitchFamily="2" charset="2"/>
              <a:buChar char="Ø"/>
            </a:pPr>
            <a:r>
              <a:rPr lang="en-US" sz="2400" b="1" dirty="0" smtClean="0">
                <a:effectLst/>
                <a:latin typeface="Times New Roman" pitchFamily="18" charset="0"/>
                <a:cs typeface="Times New Roman" pitchFamily="18" charset="0"/>
              </a:rPr>
              <a:t>Green Technology </a:t>
            </a:r>
            <a:r>
              <a:rPr lang="en-US" sz="2400" dirty="0" smtClean="0">
                <a:effectLst/>
                <a:latin typeface="Times New Roman" pitchFamily="18" charset="0"/>
                <a:cs typeface="Times New Roman" pitchFamily="18" charset="0"/>
              </a:rPr>
              <a:t>is the application of the environmental science to conserve the natural environment and resources, and to curb the negative impacts of human involvement.</a:t>
            </a:r>
          </a:p>
          <a:p>
            <a:pPr algn="just">
              <a:buFont typeface="Wingdings" pitchFamily="2" charset="2"/>
              <a:buChar char="Ø"/>
            </a:pPr>
            <a:endParaRPr lang="en-US" sz="2400" dirty="0" smtClean="0">
              <a:effectLst/>
              <a:latin typeface="Times New Roman" pitchFamily="18" charset="0"/>
              <a:cs typeface="Times New Roman" pitchFamily="18" charset="0"/>
            </a:endParaRPr>
          </a:p>
          <a:p>
            <a:pPr algn="just">
              <a:buNone/>
            </a:pPr>
            <a:r>
              <a:rPr lang="en-US" sz="2400" dirty="0" smtClean="0">
                <a:effectLst/>
                <a:latin typeface="Times New Roman" pitchFamily="18" charset="0"/>
                <a:ea typeface="Calibri" pitchFamily="34" charset="0"/>
                <a:cs typeface="Times New Roman" pitchFamily="18" charset="0"/>
              </a:rPr>
              <a:t>		</a:t>
            </a:r>
          </a:p>
          <a:p>
            <a:pPr algn="just">
              <a:buFont typeface="Wingdings" pitchFamily="2" charset="2"/>
              <a:buChar char="Ø"/>
            </a:pPr>
            <a:r>
              <a:rPr lang="en-US" sz="2400" dirty="0" smtClean="0">
                <a:effectLst/>
                <a:latin typeface="Times New Roman" pitchFamily="18" charset="0"/>
                <a:ea typeface="Calibri" pitchFamily="34" charset="0"/>
                <a:cs typeface="Times New Roman" pitchFamily="18" charset="0"/>
              </a:rPr>
              <a:t>The field of "green technology" encompasses a continuously evolving group of methods and materials, from techniques for generating energy to non-toxic cleaning products.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5800" y="609600"/>
            <a:ext cx="8458200" cy="5791200"/>
          </a:xfrm>
        </p:spPr>
        <p:txBody>
          <a:bodyPr>
            <a:noAutofit/>
          </a:bodyPr>
          <a:lstStyle/>
          <a:p>
            <a:pPr>
              <a:buNone/>
            </a:pPr>
            <a:r>
              <a:rPr lang="en-US" sz="2400" b="1" dirty="0" smtClean="0">
                <a:effectLst/>
                <a:latin typeface="Times New Roman" pitchFamily="18" charset="0"/>
                <a:cs typeface="Times New Roman" pitchFamily="18" charset="0"/>
              </a:rPr>
              <a:t>Applications of green technology:</a:t>
            </a:r>
          </a:p>
          <a:p>
            <a:pPr>
              <a:buNone/>
            </a:pPr>
            <a:r>
              <a:rPr lang="en-US" sz="2400" dirty="0" smtClean="0">
                <a:effectLst/>
                <a:latin typeface="Times New Roman" pitchFamily="18" charset="0"/>
                <a:cs typeface="Times New Roman" pitchFamily="18" charset="0"/>
              </a:rPr>
              <a:t>	Application of green technology includes recycling, waste water treatment, material efficiency, reduction of noise and solid waste management.</a:t>
            </a:r>
          </a:p>
          <a:p>
            <a:pPr>
              <a:buNone/>
            </a:pPr>
            <a:endParaRPr lang="en-US" sz="2400" u="sng" dirty="0" smtClean="0">
              <a:effectLst/>
              <a:latin typeface="Times New Roman" pitchFamily="18" charset="0"/>
              <a:cs typeface="Times New Roman" pitchFamily="18" charset="0"/>
            </a:endParaRPr>
          </a:p>
          <a:p>
            <a:pPr>
              <a:buNone/>
            </a:pPr>
            <a:r>
              <a:rPr lang="en-US" sz="2400" dirty="0" smtClean="0">
                <a:effectLst/>
                <a:latin typeface="Times New Roman" pitchFamily="18" charset="0"/>
                <a:cs typeface="Times New Roman" pitchFamily="18" charset="0"/>
              </a:rPr>
              <a:t>Goals of green technology:</a:t>
            </a:r>
          </a:p>
          <a:p>
            <a:pPr>
              <a:buNone/>
            </a:pPr>
            <a:endParaRPr lang="en-US" sz="2400" dirty="0" smtClean="0">
              <a:effectLst/>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Design efficiency</a:t>
            </a:r>
          </a:p>
          <a:p>
            <a:pPr>
              <a:buFont typeface="Wingdings" pitchFamily="2" charset="2"/>
              <a:buChar char="Ø"/>
            </a:pPr>
            <a:r>
              <a:rPr lang="en-US" sz="2400" dirty="0" smtClean="0">
                <a:effectLst/>
                <a:latin typeface="Times New Roman" pitchFamily="18" charset="0"/>
                <a:cs typeface="Times New Roman" pitchFamily="18" charset="0"/>
              </a:rPr>
              <a:t>Energy efficiency</a:t>
            </a:r>
          </a:p>
          <a:p>
            <a:pPr>
              <a:buFont typeface="Wingdings" pitchFamily="2" charset="2"/>
              <a:buChar char="Ø"/>
            </a:pPr>
            <a:r>
              <a:rPr lang="en-US" dirty="0" smtClean="0">
                <a:latin typeface="Times New Roman" pitchFamily="18" charset="0"/>
                <a:cs typeface="Times New Roman" pitchFamily="18" charset="0"/>
              </a:rPr>
              <a:t>Material efficiency</a:t>
            </a:r>
          </a:p>
          <a:p>
            <a:pPr>
              <a:buFont typeface="Wingdings" pitchFamily="2" charset="2"/>
              <a:buChar char="Ø"/>
            </a:pPr>
            <a:r>
              <a:rPr lang="en-US" sz="2400" dirty="0" smtClean="0">
                <a:effectLst/>
                <a:latin typeface="Times New Roman" pitchFamily="18" charset="0"/>
                <a:cs typeface="Times New Roman" pitchFamily="18" charset="0"/>
              </a:rPr>
              <a:t>Water efficiency</a:t>
            </a:r>
          </a:p>
          <a:p>
            <a:pPr>
              <a:buFont typeface="Wingdings" pitchFamily="2" charset="2"/>
              <a:buChar char="Ø"/>
            </a:pPr>
            <a:r>
              <a:rPr lang="en-US" dirty="0" smtClean="0">
                <a:latin typeface="Times New Roman" pitchFamily="18" charset="0"/>
                <a:cs typeface="Times New Roman" pitchFamily="18" charset="0"/>
              </a:rPr>
              <a:t>Waste reduction efficiency</a:t>
            </a:r>
          </a:p>
          <a:p>
            <a:pPr>
              <a:buFont typeface="Wingdings" pitchFamily="2" charset="2"/>
              <a:buChar char="Ø"/>
            </a:pPr>
            <a:r>
              <a:rPr lang="en-US" sz="2400" dirty="0" smtClean="0">
                <a:effectLst/>
                <a:latin typeface="Times New Roman" pitchFamily="18" charset="0"/>
                <a:cs typeface="Times New Roman" pitchFamily="18" charset="0"/>
              </a:rPr>
              <a:t>Overall efficiency</a:t>
            </a:r>
            <a:endParaRPr lang="en-US" sz="2400" u="sng" dirty="0">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762000"/>
          </a:xfrm>
        </p:spPr>
        <p:txBody>
          <a:bodyPr>
            <a:normAutofit/>
          </a:bodyPr>
          <a:lstStyle/>
          <a:p>
            <a:pPr algn="ctr"/>
            <a:r>
              <a:rPr lang="en-US" sz="2800" b="1" dirty="0" smtClean="0">
                <a:solidFill>
                  <a:schemeClr val="tx1"/>
                </a:solidFill>
                <a:latin typeface="Times New Roman" pitchFamily="18" charset="0"/>
                <a:cs typeface="Times New Roman" pitchFamily="18" charset="0"/>
              </a:rPr>
              <a:t>OBJECTIVES</a:t>
            </a:r>
            <a:endParaRPr lang="en-US" sz="2800"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371600"/>
            <a:ext cx="8229600" cy="4953000"/>
          </a:xfrm>
        </p:spPr>
        <p:txBody>
          <a:bodyPr>
            <a:normAutofit/>
          </a:bodyPr>
          <a:lstStyle/>
          <a:p>
            <a:pPr algn="just">
              <a:buNone/>
            </a:pPr>
            <a:endParaRPr lang="en-US" sz="2400" dirty="0" smtClean="0">
              <a:solidFill>
                <a:srgbClr val="191DB7"/>
              </a:solidFill>
              <a:effectLst/>
              <a:latin typeface="Times New Roman" pitchFamily="18" charset="0"/>
              <a:cs typeface="Times New Roman" pitchFamily="18" charset="0"/>
            </a:endParaRPr>
          </a:p>
          <a:p>
            <a:pPr algn="just">
              <a:buFont typeface="Wingdings" pitchFamily="2" charset="2"/>
              <a:buChar char="Ø"/>
            </a:pPr>
            <a:r>
              <a:rPr lang="en-US" sz="2000" b="1" u="sng" dirty="0" smtClean="0">
                <a:effectLst/>
                <a:latin typeface="Times New Roman" pitchFamily="18" charset="0"/>
                <a:cs typeface="Times New Roman" pitchFamily="18" charset="0"/>
              </a:rPr>
              <a:t>OBJECTIVE 1</a:t>
            </a:r>
            <a:r>
              <a:rPr lang="en-US" sz="2000" b="1" dirty="0" smtClean="0">
                <a:effectLst/>
                <a:latin typeface="Times New Roman" pitchFamily="18" charset="0"/>
                <a:cs typeface="Times New Roman" pitchFamily="18" charset="0"/>
              </a:rPr>
              <a:t>: Energy conservation at heat treatment shop</a:t>
            </a:r>
          </a:p>
          <a:p>
            <a:pPr algn="just">
              <a:buFont typeface="Wingdings" pitchFamily="2" charset="2"/>
              <a:buChar char="Ø"/>
            </a:pPr>
            <a:endParaRPr lang="en-US" sz="2000" b="1" dirty="0" smtClean="0">
              <a:latin typeface="Times New Roman" pitchFamily="18" charset="0"/>
              <a:cs typeface="Times New Roman" pitchFamily="18" charset="0"/>
            </a:endParaRPr>
          </a:p>
          <a:p>
            <a:pPr algn="just">
              <a:buFont typeface="Wingdings" pitchFamily="2" charset="2"/>
              <a:buChar char="Ø"/>
            </a:pPr>
            <a:endParaRPr lang="en-US" sz="2000" b="1" dirty="0" smtClean="0">
              <a:latin typeface="Times New Roman" pitchFamily="18" charset="0"/>
              <a:cs typeface="Times New Roman" pitchFamily="18" charset="0"/>
            </a:endParaRPr>
          </a:p>
          <a:p>
            <a:pPr algn="just">
              <a:buFont typeface="Wingdings" pitchFamily="2" charset="2"/>
              <a:buChar char="Ø"/>
            </a:pPr>
            <a:r>
              <a:rPr lang="en-US" sz="2000" b="1" u="sng" dirty="0" smtClean="0">
                <a:latin typeface="Times New Roman" pitchFamily="18" charset="0"/>
                <a:cs typeface="Times New Roman" pitchFamily="18" charset="0"/>
              </a:rPr>
              <a:t>OBJECTIVE 2</a:t>
            </a:r>
            <a:r>
              <a:rPr lang="en-US" sz="2000" b="1" dirty="0" smtClean="0">
                <a:latin typeface="Times New Roman" pitchFamily="18" charset="0"/>
                <a:cs typeface="Times New Roman" pitchFamily="18" charset="0"/>
              </a:rPr>
              <a:t>: Estimation of  Water and chemical trend for surface treatment shop</a:t>
            </a:r>
            <a:endParaRPr lang="en-US" sz="2000" dirty="0" smtClean="0">
              <a:latin typeface="Times New Roman" pitchFamily="18" charset="0"/>
              <a:cs typeface="Times New Roman" pitchFamily="18" charset="0"/>
            </a:endParaRPr>
          </a:p>
          <a:p>
            <a:pPr algn="just">
              <a:buFont typeface="Wingdings" pitchFamily="2" charset="2"/>
              <a:buChar char="Ø"/>
            </a:pPr>
            <a:endParaRPr lang="en-US" sz="2000" b="1" dirty="0" smtClean="0">
              <a:latin typeface="Times New Roman" pitchFamily="18" charset="0"/>
              <a:cs typeface="Times New Roman" pitchFamily="18" charset="0"/>
            </a:endParaRPr>
          </a:p>
          <a:p>
            <a:pPr algn="just">
              <a:buFont typeface="Wingdings" pitchFamily="2" charset="2"/>
              <a:buChar char="Ø"/>
            </a:pPr>
            <a:endParaRPr lang="en-US" sz="2000" b="1" dirty="0" smtClean="0">
              <a:latin typeface="Times New Roman" pitchFamily="18" charset="0"/>
              <a:cs typeface="Times New Roman" pitchFamily="18" charset="0"/>
            </a:endParaRPr>
          </a:p>
          <a:p>
            <a:pPr algn="just">
              <a:buFont typeface="Wingdings" pitchFamily="2" charset="2"/>
              <a:buChar char="Ø"/>
            </a:pPr>
            <a:r>
              <a:rPr lang="en-US" sz="2000" b="1" u="sng" dirty="0" smtClean="0">
                <a:latin typeface="Times New Roman" pitchFamily="18" charset="0"/>
                <a:cs typeface="Times New Roman" pitchFamily="18" charset="0"/>
              </a:rPr>
              <a:t>OBJECTIVE 3</a:t>
            </a:r>
            <a:r>
              <a:rPr lang="en-US" sz="2000" b="1" dirty="0" smtClean="0">
                <a:latin typeface="Times New Roman" pitchFamily="18" charset="0"/>
                <a:cs typeface="Times New Roman" pitchFamily="18" charset="0"/>
              </a:rPr>
              <a:t>: Ambient noise level monitoring (inside and outside the Bosch campus)</a:t>
            </a:r>
            <a:endParaRPr lang="en-US" sz="2000" dirty="0" smtClean="0">
              <a:effectLst/>
              <a:latin typeface="Times New Roman" pitchFamily="18" charset="0"/>
              <a:cs typeface="Times New Roman" pitchFamily="18" charset="0"/>
            </a:endParaRPr>
          </a:p>
          <a:p>
            <a:pPr algn="just">
              <a:buNone/>
            </a:pPr>
            <a:endParaRPr lang="en-US" sz="2400" dirty="0" smtClean="0">
              <a:solidFill>
                <a:srgbClr val="191DB7"/>
              </a:solidFill>
              <a:effectLst/>
              <a:latin typeface="Times New Roman" pitchFamily="18" charset="0"/>
              <a:cs typeface="Times New Roman" pitchFamily="18" charset="0"/>
            </a:endParaRPr>
          </a:p>
          <a:p>
            <a:pPr algn="just">
              <a:buNone/>
            </a:pPr>
            <a:endParaRPr lang="en-US" sz="2400" dirty="0" smtClean="0">
              <a:solidFill>
                <a:srgbClr val="191DB7"/>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743712"/>
          </a:xfrm>
        </p:spPr>
        <p:txBody>
          <a:bodyPr>
            <a:normAutofit/>
          </a:bodyPr>
          <a:lstStyle/>
          <a:p>
            <a:pPr algn="ctr"/>
            <a:r>
              <a:rPr lang="en-US" sz="2800" b="1" dirty="0" smtClean="0">
                <a:solidFill>
                  <a:schemeClr val="tx1"/>
                </a:solidFill>
                <a:latin typeface="Times New Roman" pitchFamily="18" charset="0"/>
                <a:cs typeface="Times New Roman" pitchFamily="18" charset="0"/>
              </a:rPr>
              <a:t>WORK DONE</a:t>
            </a:r>
            <a:endParaRPr lang="en-US" sz="2800" b="1"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a:xfrm>
            <a:off x="228600" y="1447800"/>
            <a:ext cx="8534400" cy="5105400"/>
          </a:xfrm>
        </p:spPr>
        <p:txBody>
          <a:bodyPr>
            <a:normAutofit/>
          </a:bodyPr>
          <a:lstStyle/>
          <a:p>
            <a:pPr>
              <a:buNone/>
            </a:pPr>
            <a:r>
              <a:rPr lang="en-US" sz="2600" b="1" u="sng" dirty="0" smtClean="0">
                <a:effectLst/>
                <a:latin typeface="Times New Roman" pitchFamily="18" charset="0"/>
                <a:ea typeface="+mj-ea"/>
                <a:cs typeface="Times New Roman" pitchFamily="18" charset="0"/>
              </a:rPr>
              <a:t>OBJECTIVE 1</a:t>
            </a:r>
            <a:r>
              <a:rPr lang="en-US" sz="2600" b="1" dirty="0" smtClean="0">
                <a:effectLst/>
                <a:latin typeface="Times New Roman" pitchFamily="18" charset="0"/>
                <a:ea typeface="+mj-ea"/>
                <a:cs typeface="Times New Roman" pitchFamily="18" charset="0"/>
              </a:rPr>
              <a:t>: </a:t>
            </a:r>
          </a:p>
          <a:p>
            <a:pPr>
              <a:buNone/>
            </a:pPr>
            <a:r>
              <a:rPr lang="en-US" sz="2600" b="1" dirty="0" smtClean="0">
                <a:effectLst/>
                <a:latin typeface="Times New Roman" pitchFamily="18" charset="0"/>
                <a:ea typeface="+mj-ea"/>
                <a:cs typeface="Times New Roman" pitchFamily="18" charset="0"/>
              </a:rPr>
              <a:t>Energy conservation at heat treatment shop</a:t>
            </a:r>
          </a:p>
          <a:p>
            <a:pPr>
              <a:buNone/>
            </a:pPr>
            <a:endParaRPr lang="en-US" sz="2000" dirty="0" smtClean="0">
              <a:effectLst/>
              <a:latin typeface="Times New Roman" pitchFamily="18" charset="0"/>
              <a:cs typeface="Times New Roman" pitchFamily="18" charset="0"/>
            </a:endParaRPr>
          </a:p>
          <a:p>
            <a:pPr>
              <a:buNone/>
            </a:pPr>
            <a:endParaRPr lang="en-US" sz="2600" b="1" dirty="0" smtClean="0">
              <a:effectLst/>
              <a:latin typeface="Times New Roman" pitchFamily="18" charset="0"/>
              <a:ea typeface="+mj-ea"/>
              <a:cs typeface="Times New Roman" pitchFamily="18" charset="0"/>
            </a:endParaRPr>
          </a:p>
          <a:p>
            <a:pPr>
              <a:buNone/>
            </a:pPr>
            <a:r>
              <a:rPr lang="en-US" sz="2600" b="1" dirty="0" smtClean="0">
                <a:effectLst/>
                <a:latin typeface="Times New Roman" pitchFamily="18" charset="0"/>
                <a:ea typeface="+mj-ea"/>
                <a:cs typeface="Times New Roman" pitchFamily="18" charset="0"/>
              </a:rPr>
              <a:t>PROCESS</a:t>
            </a:r>
            <a:r>
              <a:rPr lang="en-US" sz="2600" b="1" dirty="0">
                <a:effectLst/>
                <a:latin typeface="Times New Roman" pitchFamily="18" charset="0"/>
                <a:ea typeface="+mj-ea"/>
                <a:cs typeface="Times New Roman" pitchFamily="18" charset="0"/>
              </a:rPr>
              <a:t>:</a:t>
            </a:r>
          </a:p>
          <a:p>
            <a:pPr>
              <a:buNone/>
            </a:pPr>
            <a:endParaRPr lang="en-US" sz="2100" b="1" dirty="0" smtClean="0">
              <a:effectLst/>
              <a:latin typeface="Times New Roman" pitchFamily="18" charset="0"/>
              <a:cs typeface="Times New Roman" pitchFamily="18" charset="0"/>
            </a:endParaRPr>
          </a:p>
        </p:txBody>
      </p:sp>
      <p:graphicFrame>
        <p:nvGraphicFramePr>
          <p:cNvPr id="4" name="Diagram 3"/>
          <p:cNvGraphicFramePr/>
          <p:nvPr>
            <p:extLst>
              <p:ext uri="{D42A27DB-BD31-4B8C-83A1-F6EECF244321}">
                <p14:modId xmlns="" xmlns:p14="http://schemas.microsoft.com/office/powerpoint/2010/main" val="4058162515"/>
              </p:ext>
            </p:extLst>
          </p:nvPr>
        </p:nvGraphicFramePr>
        <p:xfrm>
          <a:off x="0" y="3886200"/>
          <a:ext cx="8915400" cy="167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743712"/>
          </a:xfrm>
        </p:spPr>
        <p:txBody>
          <a:bodyPr>
            <a:normAutofit/>
          </a:bodyPr>
          <a:lstStyle/>
          <a:p>
            <a:r>
              <a:rPr lang="en-US" sz="2800" b="1" dirty="0" smtClean="0">
                <a:solidFill>
                  <a:schemeClr val="tx1"/>
                </a:solidFill>
                <a:latin typeface="Times New Roman" pitchFamily="18" charset="0"/>
                <a:cs typeface="Times New Roman" pitchFamily="18" charset="0"/>
              </a:rPr>
              <a:t>WORK DONE CONTD.</a:t>
            </a:r>
            <a:endParaRPr lang="en-US" sz="2800" dirty="0">
              <a:solidFill>
                <a:srgbClr val="191DB7"/>
              </a:solidFill>
              <a:latin typeface="Times New Roman" pitchFamily="18" charset="0"/>
              <a:cs typeface="Times New Roman" pitchFamily="18" charset="0"/>
            </a:endParaRPr>
          </a:p>
        </p:txBody>
      </p:sp>
      <p:sp>
        <p:nvSpPr>
          <p:cNvPr id="3" name="Content Placeholder 2"/>
          <p:cNvSpPr>
            <a:spLocks noGrp="1"/>
          </p:cNvSpPr>
          <p:nvPr>
            <p:ph idx="1"/>
          </p:nvPr>
        </p:nvSpPr>
        <p:spPr>
          <a:xfrm>
            <a:off x="0" y="1219200"/>
            <a:ext cx="9144000" cy="5638800"/>
          </a:xfrm>
        </p:spPr>
        <p:txBody>
          <a:bodyPr>
            <a:noAutofit/>
          </a:bodyPr>
          <a:lstStyle/>
          <a:p>
            <a:pPr lvl="0">
              <a:buFont typeface="Wingdings" pitchFamily="2" charset="2"/>
              <a:buChar char="Ø"/>
            </a:pPr>
            <a:endParaRPr lang="en-US" sz="2000" dirty="0" smtClean="0">
              <a:solidFill>
                <a:srgbClr val="191DB7"/>
              </a:solidFill>
              <a:latin typeface="Times New Roman" pitchFamily="18" charset="0"/>
              <a:cs typeface="Times New Roman" pitchFamily="18" charset="0"/>
            </a:endParaRPr>
          </a:p>
          <a:p>
            <a:pPr algn="just">
              <a:buNone/>
            </a:pPr>
            <a:r>
              <a:rPr lang="en-US" sz="2000" b="1" dirty="0" smtClean="0">
                <a:latin typeface="Times New Roman" pitchFamily="18" charset="0"/>
                <a:cs typeface="Times New Roman" pitchFamily="18" charset="0"/>
              </a:rPr>
              <a:t>ANALYSIS AND OBSERVATIONS:</a:t>
            </a:r>
          </a:p>
          <a:p>
            <a:pPr algn="just">
              <a:buNone/>
            </a:pPr>
            <a:endParaRPr lang="en-US" sz="2000" b="1" dirty="0" smtClean="0">
              <a:latin typeface="Times New Roman" pitchFamily="18" charset="0"/>
              <a:cs typeface="Times New Roman" pitchFamily="18" charset="0"/>
            </a:endParaRPr>
          </a:p>
          <a:p>
            <a:pPr algn="just">
              <a:buNone/>
            </a:pPr>
            <a:r>
              <a:rPr lang="en-US" sz="2000" b="1" dirty="0" smtClean="0">
                <a:latin typeface="Times New Roman" pitchFamily="18" charset="0"/>
                <a:cs typeface="Times New Roman" pitchFamily="18" charset="0"/>
              </a:rPr>
              <a:t>Optimization of temperature of the alkali solution:</a:t>
            </a:r>
            <a:endParaRPr lang="en-US" sz="2000" dirty="0" smtClean="0">
              <a:latin typeface="Times New Roman" pitchFamily="18" charset="0"/>
              <a:cs typeface="Times New Roman" pitchFamily="18" charset="0"/>
            </a:endParaRPr>
          </a:p>
          <a:p>
            <a:pPr lvl="0" algn="just">
              <a:buFont typeface="Wingdings" pitchFamily="2" charset="2"/>
              <a:buChar char="Ø"/>
            </a:pPr>
            <a:endParaRPr lang="en-US" sz="2000" dirty="0" smtClean="0">
              <a:latin typeface="Times New Roman" pitchFamily="18" charset="0"/>
              <a:cs typeface="Times New Roman" pitchFamily="18" charset="0"/>
            </a:endParaRPr>
          </a:p>
          <a:p>
            <a:pPr lvl="0" algn="just">
              <a:buFont typeface="Wingdings" pitchFamily="2" charset="2"/>
              <a:buChar char="Ø"/>
            </a:pPr>
            <a:r>
              <a:rPr lang="en-US" sz="2000" dirty="0" smtClean="0">
                <a:latin typeface="Times New Roman" pitchFamily="18" charset="0"/>
                <a:cs typeface="Times New Roman" pitchFamily="18" charset="0"/>
              </a:rPr>
              <a:t>The temperature of the alkali solution was previously maintained at 80°C in alkali washers.</a:t>
            </a:r>
          </a:p>
          <a:p>
            <a:pPr lvl="0" algn="just">
              <a:buFont typeface="Wingdings" pitchFamily="2" charset="2"/>
              <a:buChar char="Ø"/>
            </a:pPr>
            <a:endParaRPr lang="en-US" sz="2000" dirty="0" smtClean="0">
              <a:latin typeface="Times New Roman" pitchFamily="18" charset="0"/>
              <a:cs typeface="Times New Roman" pitchFamily="18" charset="0"/>
            </a:endParaRPr>
          </a:p>
          <a:p>
            <a:pPr lvl="0" algn="just">
              <a:buFont typeface="Wingdings" pitchFamily="2" charset="2"/>
              <a:buChar char="Ø"/>
            </a:pPr>
            <a:r>
              <a:rPr lang="en-US" sz="2000" dirty="0" smtClean="0">
                <a:latin typeface="Times New Roman" pitchFamily="18" charset="0"/>
                <a:cs typeface="Times New Roman" pitchFamily="18" charset="0"/>
              </a:rPr>
              <a:t>The temperature was reduced in </a:t>
            </a:r>
            <a:r>
              <a:rPr lang="en-US" sz="2000" dirty="0" err="1" smtClean="0">
                <a:latin typeface="Times New Roman" pitchFamily="18" charset="0"/>
                <a:cs typeface="Times New Roman" pitchFamily="18" charset="0"/>
              </a:rPr>
              <a:t>decremental</a:t>
            </a:r>
            <a:r>
              <a:rPr lang="en-US" sz="2000" dirty="0" smtClean="0">
                <a:latin typeface="Times New Roman" pitchFamily="18" charset="0"/>
                <a:cs typeface="Times New Roman" pitchFamily="18" charset="0"/>
              </a:rPr>
              <a:t> steps of 5° C at once and cleaning efficacy and energy consumption was monitored for one week for various components. </a:t>
            </a:r>
          </a:p>
          <a:p>
            <a:pPr lvl="0" algn="just">
              <a:buFont typeface="Wingdings" pitchFamily="2" charset="2"/>
              <a:buChar char="Ø"/>
            </a:pPr>
            <a:endParaRPr lang="en-US" sz="2000" dirty="0" smtClean="0">
              <a:latin typeface="Times New Roman" pitchFamily="18" charset="0"/>
              <a:cs typeface="Times New Roman" pitchFamily="18" charset="0"/>
            </a:endParaRPr>
          </a:p>
          <a:p>
            <a:pPr lvl="0" algn="just">
              <a:buFont typeface="Wingdings" pitchFamily="2" charset="2"/>
              <a:buChar char="Ø"/>
            </a:pPr>
            <a:r>
              <a:rPr lang="en-US" sz="2000" dirty="0" smtClean="0">
                <a:latin typeface="Times New Roman" pitchFamily="18" charset="0"/>
                <a:cs typeface="Times New Roman" pitchFamily="18" charset="0"/>
              </a:rPr>
              <a:t>It is now finally optimized and fixed at 60 ° C</a:t>
            </a:r>
          </a:p>
          <a:p>
            <a:pPr algn="just">
              <a:buFont typeface="Wingdings" pitchFamily="2" charset="2"/>
              <a:buChar char="Ø"/>
            </a:pPr>
            <a:endParaRPr lang="en-US" sz="2000" dirty="0" smtClean="0">
              <a:latin typeface="Times New Roman" pitchFamily="18" charset="0"/>
              <a:cs typeface="Times New Roman" pitchFamily="18" charset="0"/>
            </a:endParaRPr>
          </a:p>
          <a:p>
            <a:pPr algn="just">
              <a:buFont typeface="Wingdings" pitchFamily="2" charset="2"/>
              <a:buChar char="Ø"/>
            </a:pPr>
            <a:r>
              <a:rPr lang="en-US" sz="2000" dirty="0" smtClean="0">
                <a:latin typeface="Times New Roman" pitchFamily="18" charset="0"/>
                <a:cs typeface="Times New Roman" pitchFamily="18" charset="0"/>
              </a:rPr>
              <a:t>The cleaning of the components was monitored using an ultrasonic cleaning device.</a:t>
            </a:r>
            <a:r>
              <a:rPr lang="en-US" sz="2000" dirty="0" smtClean="0">
                <a:effectLst/>
                <a:latin typeface="Times New Roman" pitchFamily="18" charset="0"/>
                <a:cs typeface="Times New Roman" pitchFamily="18" charset="0"/>
              </a:rPr>
              <a:t>     </a:t>
            </a:r>
          </a:p>
          <a:p>
            <a:pPr>
              <a:buFont typeface="Wingdings" pitchFamily="2" charset="2"/>
              <a:buChar char="Ø"/>
            </a:pPr>
            <a:endParaRPr lang="en-US" sz="2000" dirty="0" smtClean="0">
              <a:solidFill>
                <a:srgbClr val="191DB7"/>
              </a:solidFill>
              <a:effectLst/>
              <a:latin typeface="Times New Roman" pitchFamily="18" charset="0"/>
              <a:cs typeface="Times New Roman" pitchFamily="18" charset="0"/>
            </a:endParaRPr>
          </a:p>
          <a:p>
            <a:pPr marL="0" indent="0">
              <a:buNone/>
            </a:pPr>
            <a:endParaRPr lang="en-US" sz="2000" dirty="0" smtClean="0">
              <a:solidFill>
                <a:srgbClr val="191DB7"/>
              </a:solidFill>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28928181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743712"/>
          </a:xfrm>
        </p:spPr>
        <p:txBody>
          <a:bodyPr>
            <a:normAutofit/>
          </a:bodyPr>
          <a:lstStyle/>
          <a:p>
            <a:r>
              <a:rPr lang="en-US" sz="2800" b="1" dirty="0" smtClean="0">
                <a:solidFill>
                  <a:schemeClr val="tx1"/>
                </a:solidFill>
                <a:latin typeface="Times New Roman" pitchFamily="18" charset="0"/>
                <a:cs typeface="Times New Roman" pitchFamily="18" charset="0"/>
              </a:rPr>
              <a:t>WORK DONE CONTD.</a:t>
            </a:r>
            <a:endParaRPr lang="en-US" sz="2800" dirty="0">
              <a:solidFill>
                <a:srgbClr val="191DB7"/>
              </a:solidFill>
              <a:latin typeface="Times New Roman" pitchFamily="18" charset="0"/>
              <a:cs typeface="Times New Roman" pitchFamily="18" charset="0"/>
            </a:endParaRPr>
          </a:p>
        </p:txBody>
      </p:sp>
      <p:sp>
        <p:nvSpPr>
          <p:cNvPr id="3" name="Content Placeholder 2"/>
          <p:cNvSpPr>
            <a:spLocks noGrp="1"/>
          </p:cNvSpPr>
          <p:nvPr>
            <p:ph idx="1"/>
          </p:nvPr>
        </p:nvSpPr>
        <p:spPr>
          <a:xfrm>
            <a:off x="0" y="1219200"/>
            <a:ext cx="9144000" cy="5638800"/>
          </a:xfrm>
        </p:spPr>
        <p:txBody>
          <a:bodyPr>
            <a:noAutofit/>
          </a:bodyPr>
          <a:lstStyle/>
          <a:p>
            <a:pPr lvl="0">
              <a:buFont typeface="Wingdings" pitchFamily="2" charset="2"/>
              <a:buChar char="Ø"/>
            </a:pPr>
            <a:endParaRPr lang="en-US" sz="2000" dirty="0" smtClean="0">
              <a:solidFill>
                <a:srgbClr val="191DB7"/>
              </a:solidFill>
            </a:endParaRPr>
          </a:p>
          <a:p>
            <a:pPr>
              <a:buNone/>
            </a:pPr>
            <a:endParaRPr lang="en-US" sz="2000" b="1" dirty="0" smtClean="0">
              <a:solidFill>
                <a:srgbClr val="191DB7"/>
              </a:solidFill>
            </a:endParaRPr>
          </a:p>
          <a:p>
            <a:pPr>
              <a:buFont typeface="Wingdings" pitchFamily="2" charset="2"/>
              <a:buChar char="Ø"/>
            </a:pPr>
            <a:endParaRPr lang="en-US" sz="2000" dirty="0" smtClean="0">
              <a:solidFill>
                <a:srgbClr val="191DB7"/>
              </a:solidFill>
              <a:effectLst/>
              <a:latin typeface="Times New Roman" pitchFamily="18" charset="0"/>
              <a:cs typeface="Times New Roman" pitchFamily="18" charset="0"/>
            </a:endParaRPr>
          </a:p>
          <a:p>
            <a:pPr marL="0" indent="0">
              <a:buNone/>
            </a:pPr>
            <a:endParaRPr lang="en-US" sz="2000" dirty="0" smtClean="0">
              <a:solidFill>
                <a:srgbClr val="191DB7"/>
              </a:solidFill>
              <a:effectLst/>
              <a:latin typeface="Times New Roman" pitchFamily="18" charset="0"/>
              <a:cs typeface="Times New Roman" pitchFamily="18" charset="0"/>
            </a:endParaRPr>
          </a:p>
        </p:txBody>
      </p:sp>
      <p:pic>
        <p:nvPicPr>
          <p:cNvPr id="6" name="Picture 2" descr="G:\Cleaning efficiency photos\DSC04564.jpg"/>
          <p:cNvPicPr>
            <a:picLocks noChangeAspect="1" noChangeArrowheads="1"/>
          </p:cNvPicPr>
          <p:nvPr/>
        </p:nvPicPr>
        <p:blipFill>
          <a:blip r:embed="rId2"/>
          <a:srcRect/>
          <a:stretch>
            <a:fillRect/>
          </a:stretch>
        </p:blipFill>
        <p:spPr bwMode="auto">
          <a:xfrm rot="5400000">
            <a:off x="-381001" y="1752601"/>
            <a:ext cx="5486402" cy="4724399"/>
          </a:xfrm>
          <a:prstGeom prst="rect">
            <a:avLst/>
          </a:prstGeom>
          <a:noFill/>
        </p:spPr>
      </p:pic>
      <p:pic>
        <p:nvPicPr>
          <p:cNvPr id="7" name="Picture 3" descr="G:\Cleaning efficiency photos\DSC04587.jpg"/>
          <p:cNvPicPr>
            <a:picLocks noChangeAspect="1" noChangeArrowheads="1"/>
          </p:cNvPicPr>
          <p:nvPr/>
        </p:nvPicPr>
        <p:blipFill>
          <a:blip r:embed="rId3"/>
          <a:srcRect/>
          <a:stretch>
            <a:fillRect/>
          </a:stretch>
        </p:blipFill>
        <p:spPr bwMode="auto">
          <a:xfrm rot="5400000">
            <a:off x="4191000" y="1905000"/>
            <a:ext cx="5486400" cy="4419600"/>
          </a:xfrm>
          <a:prstGeom prst="rect">
            <a:avLst/>
          </a:prstGeom>
          <a:noFill/>
        </p:spPr>
      </p:pic>
      <p:sp>
        <p:nvSpPr>
          <p:cNvPr id="8" name="Oval 7"/>
          <p:cNvSpPr/>
          <p:nvPr/>
        </p:nvSpPr>
        <p:spPr>
          <a:xfrm>
            <a:off x="0" y="3505200"/>
            <a:ext cx="1066800" cy="1143000"/>
          </a:xfrm>
          <a:prstGeom prst="ellipse">
            <a:avLst/>
          </a:prstGeom>
          <a:noFill/>
          <a:ln w="317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Tree>
    <p:extLst>
      <p:ext uri="{BB962C8B-B14F-4D97-AF65-F5344CB8AC3E}">
        <p14:creationId xmlns="" xmlns:p14="http://schemas.microsoft.com/office/powerpoint/2010/main" val="28928181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solidFill>
                  <a:schemeClr val="tx1"/>
                </a:solidFill>
                <a:latin typeface="Times New Roman" pitchFamily="18" charset="0"/>
                <a:cs typeface="Times New Roman" pitchFamily="18" charset="0"/>
              </a:rPr>
              <a:t>WORK DONE CONTD.</a:t>
            </a:r>
            <a:r>
              <a:rPr lang="en-US" sz="2800" dirty="0" smtClean="0">
                <a:solidFill>
                  <a:srgbClr val="191DB7"/>
                </a:solidFill>
                <a:latin typeface="Times New Roman" pitchFamily="18" charset="0"/>
                <a:cs typeface="Times New Roman" pitchFamily="18" charset="0"/>
              </a:rPr>
              <a:t/>
            </a:r>
            <a:br>
              <a:rPr lang="en-US" sz="2800" dirty="0" smtClean="0">
                <a:solidFill>
                  <a:srgbClr val="191DB7"/>
                </a:solidFill>
                <a:latin typeface="Times New Roman" pitchFamily="18" charset="0"/>
                <a:cs typeface="Times New Roman" pitchFamily="18" charset="0"/>
              </a:rPr>
            </a:br>
            <a:endParaRPr lang="en-US" sz="2800" dirty="0">
              <a:solidFill>
                <a:srgbClr val="191DB7"/>
              </a:solidFill>
              <a:latin typeface="Times New Roman" pitchFamily="18" charset="0"/>
              <a:cs typeface="Times New Roman" pitchFamily="18" charset="0"/>
            </a:endParaRPr>
          </a:p>
        </p:txBody>
      </p:sp>
      <p:sp>
        <p:nvSpPr>
          <p:cNvPr id="6" name="Content Placeholder 2"/>
          <p:cNvSpPr>
            <a:spLocks noGrp="1"/>
          </p:cNvSpPr>
          <p:nvPr>
            <p:ph idx="1"/>
          </p:nvPr>
        </p:nvSpPr>
        <p:spPr>
          <a:xfrm>
            <a:off x="152400" y="914400"/>
            <a:ext cx="8610600" cy="5638800"/>
          </a:xfrm>
        </p:spPr>
        <p:txBody>
          <a:bodyPr/>
          <a:lstStyle/>
          <a:p>
            <a:pPr algn="just">
              <a:buNone/>
            </a:pPr>
            <a:r>
              <a:rPr lang="en-US" sz="2400" b="1" u="sng" dirty="0" smtClean="0">
                <a:latin typeface="Times New Roman" pitchFamily="18" charset="0"/>
                <a:cs typeface="Times New Roman" pitchFamily="18" charset="0"/>
              </a:rPr>
              <a:t>Analysis</a:t>
            </a:r>
            <a:endParaRPr lang="en-US" sz="2400" b="1" u="sng" dirty="0" smtClean="0">
              <a:effectLst/>
              <a:latin typeface="Times New Roman" pitchFamily="18" charset="0"/>
              <a:cs typeface="Times New Roman" pitchFamily="18" charset="0"/>
            </a:endParaRPr>
          </a:p>
          <a:p>
            <a:pPr algn="just">
              <a:buNone/>
            </a:pPr>
            <a:r>
              <a:rPr lang="en-US" sz="2400" b="1" u="sng" dirty="0" smtClean="0">
                <a:effectLst/>
                <a:latin typeface="Times New Roman" pitchFamily="18" charset="0"/>
                <a:cs typeface="Times New Roman" pitchFamily="18" charset="0"/>
              </a:rPr>
              <a:t>Objective 1:</a:t>
            </a:r>
          </a:p>
          <a:p>
            <a:pPr algn="just">
              <a:buNone/>
            </a:pPr>
            <a:endParaRPr lang="en-US" sz="2400" b="1" dirty="0" smtClean="0">
              <a:effectLst/>
              <a:latin typeface="Times New Roman" pitchFamily="18" charset="0"/>
              <a:cs typeface="Times New Roman" pitchFamily="18" charset="0"/>
            </a:endParaRPr>
          </a:p>
          <a:p>
            <a:pPr algn="just">
              <a:buNone/>
            </a:pPr>
            <a:r>
              <a:rPr lang="en-US" sz="2000" dirty="0" smtClean="0">
                <a:latin typeface="Times New Roman" pitchFamily="18" charset="0"/>
                <a:cs typeface="Times New Roman" pitchFamily="18" charset="0"/>
              </a:rPr>
              <a:t>	Table representing  energy consumption by alkali washer at different temperatures:</a:t>
            </a:r>
            <a:endParaRPr lang="en-US" sz="2000" b="1" dirty="0" smtClean="0">
              <a:effectLst/>
              <a:latin typeface="Times New Roman" pitchFamily="18" charset="0"/>
              <a:cs typeface="Times New Roman" pitchFamily="18" charset="0"/>
            </a:endParaRPr>
          </a:p>
        </p:txBody>
      </p:sp>
      <p:graphicFrame>
        <p:nvGraphicFramePr>
          <p:cNvPr id="8" name="Table 7"/>
          <p:cNvGraphicFramePr>
            <a:graphicFrameLocks noGrp="1"/>
          </p:cNvGraphicFramePr>
          <p:nvPr/>
        </p:nvGraphicFramePr>
        <p:xfrm>
          <a:off x="1143000" y="3200400"/>
          <a:ext cx="6400800" cy="3124203"/>
        </p:xfrm>
        <a:graphic>
          <a:graphicData uri="http://schemas.openxmlformats.org/drawingml/2006/table">
            <a:tbl>
              <a:tblPr firstRow="1" bandRow="1">
                <a:tableStyleId>{F5AB1C69-6EDB-4FF4-983F-18BD219EF322}</a:tableStyleId>
              </a:tblPr>
              <a:tblGrid>
                <a:gridCol w="2133600"/>
                <a:gridCol w="2133600"/>
                <a:gridCol w="2133600"/>
              </a:tblGrid>
              <a:tr h="965023">
                <a:tc>
                  <a:txBody>
                    <a:bodyPr/>
                    <a:lstStyle/>
                    <a:p>
                      <a:pPr marL="0" marR="0" algn="ctr">
                        <a:lnSpc>
                          <a:spcPct val="150000"/>
                        </a:lnSpc>
                        <a:spcBef>
                          <a:spcPts val="0"/>
                        </a:spcBef>
                        <a:spcAft>
                          <a:spcPts val="0"/>
                        </a:spcAft>
                      </a:pPr>
                      <a:r>
                        <a:rPr lang="en-US" sz="1400" dirty="0">
                          <a:solidFill>
                            <a:schemeClr val="tx1"/>
                          </a:solidFill>
                          <a:latin typeface="Times New Roman" pitchFamily="18" charset="0"/>
                          <a:cs typeface="Times New Roman" pitchFamily="18" charset="0"/>
                        </a:rPr>
                        <a:t>TEMPERATURE</a:t>
                      </a:r>
                      <a:endParaRPr lang="en-US" sz="1200" dirty="0">
                        <a:solidFill>
                          <a:schemeClr val="tx1"/>
                        </a:solidFill>
                        <a:latin typeface="Times New Roman" pitchFamily="18" charset="0"/>
                        <a:ea typeface="Calibri"/>
                        <a:cs typeface="Times New Roman" pitchFamily="18" charset="0"/>
                      </a:endParaRPr>
                    </a:p>
                  </a:txBody>
                  <a:tcPr marL="68580" marR="68580" marT="0" marB="0"/>
                </a:tc>
                <a:tc>
                  <a:txBody>
                    <a:bodyPr/>
                    <a:lstStyle/>
                    <a:p>
                      <a:pPr marL="0" marR="0" algn="ctr">
                        <a:lnSpc>
                          <a:spcPct val="150000"/>
                        </a:lnSpc>
                        <a:spcBef>
                          <a:spcPts val="0"/>
                        </a:spcBef>
                        <a:spcAft>
                          <a:spcPts val="0"/>
                        </a:spcAft>
                      </a:pPr>
                      <a:r>
                        <a:rPr lang="en-US" sz="1400" dirty="0">
                          <a:solidFill>
                            <a:schemeClr val="tx1"/>
                          </a:solidFill>
                          <a:latin typeface="Times New Roman" pitchFamily="18" charset="0"/>
                          <a:cs typeface="Times New Roman" pitchFamily="18" charset="0"/>
                        </a:rPr>
                        <a:t>ENERGY CONSUMPTION (In kWh)</a:t>
                      </a:r>
                      <a:endParaRPr lang="en-US" sz="1200" dirty="0">
                        <a:solidFill>
                          <a:schemeClr val="tx1"/>
                        </a:solidFill>
                        <a:latin typeface="Times New Roman" pitchFamily="18" charset="0"/>
                        <a:ea typeface="Calibri"/>
                        <a:cs typeface="Times New Roman" pitchFamily="18" charset="0"/>
                      </a:endParaRPr>
                    </a:p>
                  </a:txBody>
                  <a:tcPr marL="68580" marR="68580" marT="0" marB="0"/>
                </a:tc>
                <a:tc>
                  <a:txBody>
                    <a:bodyPr/>
                    <a:lstStyle/>
                    <a:p>
                      <a:pPr marL="0" marR="0" algn="ctr">
                        <a:lnSpc>
                          <a:spcPct val="150000"/>
                        </a:lnSpc>
                        <a:spcBef>
                          <a:spcPts val="0"/>
                        </a:spcBef>
                        <a:spcAft>
                          <a:spcPts val="0"/>
                        </a:spcAft>
                      </a:pPr>
                      <a:r>
                        <a:rPr lang="en-US" sz="1400" dirty="0">
                          <a:solidFill>
                            <a:schemeClr val="tx1"/>
                          </a:solidFill>
                          <a:latin typeface="Times New Roman" pitchFamily="18" charset="0"/>
                          <a:cs typeface="Times New Roman" pitchFamily="18" charset="0"/>
                        </a:rPr>
                        <a:t>AVERAGE ENERGY CONSUMPTION (In kWh)</a:t>
                      </a:r>
                      <a:endParaRPr lang="en-US" sz="1200" dirty="0">
                        <a:solidFill>
                          <a:schemeClr val="tx1"/>
                        </a:solidFill>
                        <a:latin typeface="Times New Roman" pitchFamily="18" charset="0"/>
                        <a:ea typeface="Calibri"/>
                        <a:cs typeface="Times New Roman" pitchFamily="18" charset="0"/>
                      </a:endParaRPr>
                    </a:p>
                  </a:txBody>
                  <a:tcPr marL="68580" marR="68580" marT="0" marB="0"/>
                </a:tc>
              </a:tr>
              <a:tr h="431836">
                <a:tc>
                  <a:txBody>
                    <a:bodyPr/>
                    <a:lstStyle/>
                    <a:p>
                      <a:pPr marL="0" marR="0" algn="ctr">
                        <a:lnSpc>
                          <a:spcPct val="150000"/>
                        </a:lnSpc>
                        <a:spcBef>
                          <a:spcPts val="0"/>
                        </a:spcBef>
                        <a:spcAft>
                          <a:spcPts val="0"/>
                        </a:spcAft>
                      </a:pPr>
                      <a:r>
                        <a:rPr lang="en-US" sz="1400" dirty="0">
                          <a:latin typeface="Times New Roman" pitchFamily="18" charset="0"/>
                          <a:cs typeface="Times New Roman" pitchFamily="18" charset="0"/>
                        </a:rPr>
                        <a:t>80° C</a:t>
                      </a:r>
                      <a:endParaRPr lang="en-US" sz="1200" dirty="0">
                        <a:latin typeface="Times New Roman" pitchFamily="18" charset="0"/>
                        <a:ea typeface="Calibri"/>
                        <a:cs typeface="Times New Roman" pitchFamily="18" charset="0"/>
                      </a:endParaRPr>
                    </a:p>
                  </a:txBody>
                  <a:tcPr marL="68580" marR="68580" marT="0" marB="0"/>
                </a:tc>
                <a:tc>
                  <a:txBody>
                    <a:bodyPr/>
                    <a:lstStyle/>
                    <a:p>
                      <a:pPr marL="0" marR="0" algn="ctr">
                        <a:lnSpc>
                          <a:spcPct val="150000"/>
                        </a:lnSpc>
                        <a:spcBef>
                          <a:spcPts val="0"/>
                        </a:spcBef>
                        <a:spcAft>
                          <a:spcPts val="0"/>
                        </a:spcAft>
                      </a:pPr>
                      <a:r>
                        <a:rPr lang="en-US" sz="1400" dirty="0">
                          <a:latin typeface="Times New Roman" pitchFamily="18" charset="0"/>
                          <a:cs typeface="Times New Roman" pitchFamily="18" charset="0"/>
                        </a:rPr>
                        <a:t>716 -776</a:t>
                      </a:r>
                      <a:endParaRPr lang="en-US" sz="1200" dirty="0">
                        <a:latin typeface="Times New Roman" pitchFamily="18" charset="0"/>
                        <a:ea typeface="Calibri"/>
                        <a:cs typeface="Times New Roman" pitchFamily="18" charset="0"/>
                      </a:endParaRPr>
                    </a:p>
                  </a:txBody>
                  <a:tcPr marL="68580" marR="68580" marT="0" marB="0"/>
                </a:tc>
                <a:tc>
                  <a:txBody>
                    <a:bodyPr/>
                    <a:lstStyle/>
                    <a:p>
                      <a:pPr marL="0" marR="0" algn="ctr">
                        <a:lnSpc>
                          <a:spcPct val="150000"/>
                        </a:lnSpc>
                        <a:spcBef>
                          <a:spcPts val="0"/>
                        </a:spcBef>
                        <a:spcAft>
                          <a:spcPts val="0"/>
                        </a:spcAft>
                      </a:pPr>
                      <a:r>
                        <a:rPr lang="en-US" sz="1400" dirty="0">
                          <a:latin typeface="Times New Roman" pitchFamily="18" charset="0"/>
                          <a:cs typeface="Times New Roman" pitchFamily="18" charset="0"/>
                        </a:rPr>
                        <a:t>746</a:t>
                      </a:r>
                      <a:endParaRPr lang="en-US" sz="1200" dirty="0">
                        <a:latin typeface="Times New Roman" pitchFamily="18" charset="0"/>
                        <a:ea typeface="Calibri"/>
                        <a:cs typeface="Times New Roman" pitchFamily="18" charset="0"/>
                      </a:endParaRPr>
                    </a:p>
                  </a:txBody>
                  <a:tcPr marL="68580" marR="68580" marT="0" marB="0"/>
                </a:tc>
              </a:tr>
              <a:tr h="431836">
                <a:tc>
                  <a:txBody>
                    <a:bodyPr/>
                    <a:lstStyle/>
                    <a:p>
                      <a:pPr marL="0" marR="0" algn="ctr">
                        <a:lnSpc>
                          <a:spcPct val="150000"/>
                        </a:lnSpc>
                        <a:spcBef>
                          <a:spcPts val="0"/>
                        </a:spcBef>
                        <a:spcAft>
                          <a:spcPts val="0"/>
                        </a:spcAft>
                      </a:pPr>
                      <a:r>
                        <a:rPr lang="en-US" sz="1400">
                          <a:latin typeface="Times New Roman" pitchFamily="18" charset="0"/>
                          <a:cs typeface="Times New Roman" pitchFamily="18" charset="0"/>
                        </a:rPr>
                        <a:t>75° C</a:t>
                      </a:r>
                      <a:endParaRPr lang="en-US" sz="1200">
                        <a:latin typeface="Times New Roman" pitchFamily="18" charset="0"/>
                        <a:ea typeface="Calibri"/>
                        <a:cs typeface="Times New Roman" pitchFamily="18" charset="0"/>
                      </a:endParaRPr>
                    </a:p>
                  </a:txBody>
                  <a:tcPr marL="68580" marR="68580" marT="0" marB="0"/>
                </a:tc>
                <a:tc>
                  <a:txBody>
                    <a:bodyPr/>
                    <a:lstStyle/>
                    <a:p>
                      <a:pPr marL="0" marR="0" algn="ctr">
                        <a:lnSpc>
                          <a:spcPct val="150000"/>
                        </a:lnSpc>
                        <a:spcBef>
                          <a:spcPts val="0"/>
                        </a:spcBef>
                        <a:spcAft>
                          <a:spcPts val="0"/>
                        </a:spcAft>
                      </a:pPr>
                      <a:r>
                        <a:rPr lang="en-US" sz="1400">
                          <a:latin typeface="Times New Roman" pitchFamily="18" charset="0"/>
                          <a:cs typeface="Times New Roman" pitchFamily="18" charset="0"/>
                        </a:rPr>
                        <a:t>590-625</a:t>
                      </a:r>
                      <a:endParaRPr lang="en-US" sz="1200">
                        <a:latin typeface="Times New Roman" pitchFamily="18" charset="0"/>
                        <a:ea typeface="Calibri"/>
                        <a:cs typeface="Times New Roman" pitchFamily="18" charset="0"/>
                      </a:endParaRPr>
                    </a:p>
                  </a:txBody>
                  <a:tcPr marL="68580" marR="68580" marT="0" marB="0"/>
                </a:tc>
                <a:tc>
                  <a:txBody>
                    <a:bodyPr/>
                    <a:lstStyle/>
                    <a:p>
                      <a:pPr marL="0" marR="0" algn="ctr">
                        <a:lnSpc>
                          <a:spcPct val="150000"/>
                        </a:lnSpc>
                        <a:spcBef>
                          <a:spcPts val="0"/>
                        </a:spcBef>
                        <a:spcAft>
                          <a:spcPts val="0"/>
                        </a:spcAft>
                      </a:pPr>
                      <a:r>
                        <a:rPr lang="en-US" sz="1400">
                          <a:latin typeface="Times New Roman" pitchFamily="18" charset="0"/>
                          <a:cs typeface="Times New Roman" pitchFamily="18" charset="0"/>
                        </a:rPr>
                        <a:t>607.5</a:t>
                      </a:r>
                      <a:endParaRPr lang="en-US" sz="1200">
                        <a:latin typeface="Times New Roman" pitchFamily="18" charset="0"/>
                        <a:ea typeface="Calibri"/>
                        <a:cs typeface="Times New Roman" pitchFamily="18" charset="0"/>
                      </a:endParaRPr>
                    </a:p>
                  </a:txBody>
                  <a:tcPr marL="68580" marR="68580" marT="0" marB="0"/>
                </a:tc>
              </a:tr>
              <a:tr h="431836">
                <a:tc>
                  <a:txBody>
                    <a:bodyPr/>
                    <a:lstStyle/>
                    <a:p>
                      <a:pPr marL="0" marR="0" algn="ctr">
                        <a:lnSpc>
                          <a:spcPct val="150000"/>
                        </a:lnSpc>
                        <a:spcBef>
                          <a:spcPts val="0"/>
                        </a:spcBef>
                        <a:spcAft>
                          <a:spcPts val="0"/>
                        </a:spcAft>
                      </a:pPr>
                      <a:r>
                        <a:rPr lang="en-US" sz="1400">
                          <a:latin typeface="Times New Roman" pitchFamily="18" charset="0"/>
                          <a:cs typeface="Times New Roman" pitchFamily="18" charset="0"/>
                        </a:rPr>
                        <a:t>70° C</a:t>
                      </a:r>
                      <a:endParaRPr lang="en-US" sz="1200">
                        <a:latin typeface="Times New Roman" pitchFamily="18" charset="0"/>
                        <a:ea typeface="Calibri"/>
                        <a:cs typeface="Times New Roman" pitchFamily="18" charset="0"/>
                      </a:endParaRPr>
                    </a:p>
                  </a:txBody>
                  <a:tcPr marL="68580" marR="68580" marT="0" marB="0"/>
                </a:tc>
                <a:tc>
                  <a:txBody>
                    <a:bodyPr/>
                    <a:lstStyle/>
                    <a:p>
                      <a:pPr marL="0" marR="0" algn="ctr">
                        <a:lnSpc>
                          <a:spcPct val="150000"/>
                        </a:lnSpc>
                        <a:spcBef>
                          <a:spcPts val="0"/>
                        </a:spcBef>
                        <a:spcAft>
                          <a:spcPts val="0"/>
                        </a:spcAft>
                      </a:pPr>
                      <a:r>
                        <a:rPr lang="en-US" sz="1400">
                          <a:latin typeface="Times New Roman" pitchFamily="18" charset="0"/>
                          <a:cs typeface="Times New Roman" pitchFamily="18" charset="0"/>
                        </a:rPr>
                        <a:t>465-490</a:t>
                      </a:r>
                      <a:endParaRPr lang="en-US" sz="1200">
                        <a:latin typeface="Times New Roman" pitchFamily="18" charset="0"/>
                        <a:ea typeface="Calibri"/>
                        <a:cs typeface="Times New Roman" pitchFamily="18" charset="0"/>
                      </a:endParaRPr>
                    </a:p>
                  </a:txBody>
                  <a:tcPr marL="68580" marR="68580" marT="0" marB="0"/>
                </a:tc>
                <a:tc>
                  <a:txBody>
                    <a:bodyPr/>
                    <a:lstStyle/>
                    <a:p>
                      <a:pPr marL="0" marR="0" algn="ctr">
                        <a:lnSpc>
                          <a:spcPct val="150000"/>
                        </a:lnSpc>
                        <a:spcBef>
                          <a:spcPts val="0"/>
                        </a:spcBef>
                        <a:spcAft>
                          <a:spcPts val="0"/>
                        </a:spcAft>
                      </a:pPr>
                      <a:r>
                        <a:rPr lang="en-US" sz="1400">
                          <a:latin typeface="Times New Roman" pitchFamily="18" charset="0"/>
                          <a:cs typeface="Times New Roman" pitchFamily="18" charset="0"/>
                        </a:rPr>
                        <a:t>477.5</a:t>
                      </a:r>
                      <a:endParaRPr lang="en-US" sz="1200">
                        <a:latin typeface="Times New Roman" pitchFamily="18" charset="0"/>
                        <a:ea typeface="Calibri"/>
                        <a:cs typeface="Times New Roman" pitchFamily="18" charset="0"/>
                      </a:endParaRPr>
                    </a:p>
                  </a:txBody>
                  <a:tcPr marL="68580" marR="68580" marT="0" marB="0"/>
                </a:tc>
              </a:tr>
              <a:tr h="431836">
                <a:tc>
                  <a:txBody>
                    <a:bodyPr/>
                    <a:lstStyle/>
                    <a:p>
                      <a:pPr marL="0" marR="0" algn="ctr">
                        <a:lnSpc>
                          <a:spcPct val="150000"/>
                        </a:lnSpc>
                        <a:spcBef>
                          <a:spcPts val="0"/>
                        </a:spcBef>
                        <a:spcAft>
                          <a:spcPts val="0"/>
                        </a:spcAft>
                      </a:pPr>
                      <a:r>
                        <a:rPr lang="en-US" sz="1400">
                          <a:latin typeface="Times New Roman" pitchFamily="18" charset="0"/>
                          <a:cs typeface="Times New Roman" pitchFamily="18" charset="0"/>
                        </a:rPr>
                        <a:t>65° C</a:t>
                      </a:r>
                      <a:endParaRPr lang="en-US" sz="1200">
                        <a:latin typeface="Times New Roman" pitchFamily="18" charset="0"/>
                        <a:ea typeface="Calibri"/>
                        <a:cs typeface="Times New Roman" pitchFamily="18" charset="0"/>
                      </a:endParaRPr>
                    </a:p>
                  </a:txBody>
                  <a:tcPr marL="68580" marR="68580" marT="0" marB="0"/>
                </a:tc>
                <a:tc>
                  <a:txBody>
                    <a:bodyPr/>
                    <a:lstStyle/>
                    <a:p>
                      <a:pPr marL="0" marR="0" algn="ctr">
                        <a:lnSpc>
                          <a:spcPct val="150000"/>
                        </a:lnSpc>
                        <a:spcBef>
                          <a:spcPts val="0"/>
                        </a:spcBef>
                        <a:spcAft>
                          <a:spcPts val="0"/>
                        </a:spcAft>
                      </a:pPr>
                      <a:r>
                        <a:rPr lang="en-US" sz="1400">
                          <a:latin typeface="Times New Roman" pitchFamily="18" charset="0"/>
                          <a:cs typeface="Times New Roman" pitchFamily="18" charset="0"/>
                        </a:rPr>
                        <a:t>325-360</a:t>
                      </a:r>
                      <a:endParaRPr lang="en-US" sz="1200">
                        <a:latin typeface="Times New Roman" pitchFamily="18" charset="0"/>
                        <a:ea typeface="Calibri"/>
                        <a:cs typeface="Times New Roman" pitchFamily="18" charset="0"/>
                      </a:endParaRPr>
                    </a:p>
                  </a:txBody>
                  <a:tcPr marL="68580" marR="68580" marT="0" marB="0"/>
                </a:tc>
                <a:tc>
                  <a:txBody>
                    <a:bodyPr/>
                    <a:lstStyle/>
                    <a:p>
                      <a:pPr marL="0" marR="0" algn="ctr">
                        <a:lnSpc>
                          <a:spcPct val="150000"/>
                        </a:lnSpc>
                        <a:spcBef>
                          <a:spcPts val="0"/>
                        </a:spcBef>
                        <a:spcAft>
                          <a:spcPts val="0"/>
                        </a:spcAft>
                      </a:pPr>
                      <a:r>
                        <a:rPr lang="en-US" sz="1400">
                          <a:latin typeface="Times New Roman" pitchFamily="18" charset="0"/>
                          <a:cs typeface="Times New Roman" pitchFamily="18" charset="0"/>
                        </a:rPr>
                        <a:t>342.5</a:t>
                      </a:r>
                      <a:endParaRPr lang="en-US" sz="1200">
                        <a:latin typeface="Times New Roman" pitchFamily="18" charset="0"/>
                        <a:ea typeface="Calibri"/>
                        <a:cs typeface="Times New Roman" pitchFamily="18" charset="0"/>
                      </a:endParaRPr>
                    </a:p>
                  </a:txBody>
                  <a:tcPr marL="68580" marR="68580" marT="0" marB="0"/>
                </a:tc>
              </a:tr>
              <a:tr h="431836">
                <a:tc>
                  <a:txBody>
                    <a:bodyPr/>
                    <a:lstStyle/>
                    <a:p>
                      <a:pPr marL="0" marR="0" algn="ctr">
                        <a:lnSpc>
                          <a:spcPct val="150000"/>
                        </a:lnSpc>
                        <a:spcBef>
                          <a:spcPts val="0"/>
                        </a:spcBef>
                        <a:spcAft>
                          <a:spcPts val="0"/>
                        </a:spcAft>
                      </a:pPr>
                      <a:r>
                        <a:rPr lang="en-US" sz="1400" dirty="0">
                          <a:latin typeface="Times New Roman" pitchFamily="18" charset="0"/>
                          <a:cs typeface="Times New Roman" pitchFamily="18" charset="0"/>
                        </a:rPr>
                        <a:t>60° C</a:t>
                      </a:r>
                      <a:endParaRPr lang="en-US" sz="1200" dirty="0">
                        <a:latin typeface="Times New Roman" pitchFamily="18" charset="0"/>
                        <a:ea typeface="Calibri"/>
                        <a:cs typeface="Times New Roman" pitchFamily="18" charset="0"/>
                      </a:endParaRPr>
                    </a:p>
                  </a:txBody>
                  <a:tcPr marL="68580" marR="68580" marT="0" marB="0"/>
                </a:tc>
                <a:tc>
                  <a:txBody>
                    <a:bodyPr/>
                    <a:lstStyle/>
                    <a:p>
                      <a:pPr marL="0" marR="0" algn="ctr">
                        <a:lnSpc>
                          <a:spcPct val="150000"/>
                        </a:lnSpc>
                        <a:spcBef>
                          <a:spcPts val="0"/>
                        </a:spcBef>
                        <a:spcAft>
                          <a:spcPts val="0"/>
                        </a:spcAft>
                      </a:pPr>
                      <a:r>
                        <a:rPr lang="en-US" sz="1400">
                          <a:latin typeface="Times New Roman" pitchFamily="18" charset="0"/>
                          <a:cs typeface="Times New Roman" pitchFamily="18" charset="0"/>
                        </a:rPr>
                        <a:t>280-300</a:t>
                      </a:r>
                      <a:endParaRPr lang="en-US" sz="1200">
                        <a:latin typeface="Times New Roman" pitchFamily="18" charset="0"/>
                        <a:ea typeface="Calibri"/>
                        <a:cs typeface="Times New Roman" pitchFamily="18" charset="0"/>
                      </a:endParaRPr>
                    </a:p>
                  </a:txBody>
                  <a:tcPr marL="68580" marR="68580" marT="0" marB="0"/>
                </a:tc>
                <a:tc>
                  <a:txBody>
                    <a:bodyPr/>
                    <a:lstStyle/>
                    <a:p>
                      <a:pPr marL="0" marR="0" algn="ctr">
                        <a:lnSpc>
                          <a:spcPct val="150000"/>
                        </a:lnSpc>
                        <a:spcBef>
                          <a:spcPts val="0"/>
                        </a:spcBef>
                        <a:spcAft>
                          <a:spcPts val="0"/>
                        </a:spcAft>
                      </a:pPr>
                      <a:r>
                        <a:rPr lang="en-US" sz="1400" dirty="0">
                          <a:latin typeface="Times New Roman" pitchFamily="18" charset="0"/>
                          <a:cs typeface="Times New Roman" pitchFamily="18" charset="0"/>
                        </a:rPr>
                        <a:t>290</a:t>
                      </a:r>
                      <a:endParaRPr lang="en-US" sz="1200" dirty="0">
                        <a:latin typeface="Times New Roman" pitchFamily="18" charset="0"/>
                        <a:ea typeface="Calibri"/>
                        <a:cs typeface="Times New Roman" pitchFamily="18" charset="0"/>
                      </a:endParaRPr>
                    </a:p>
                  </a:txBody>
                  <a:tcPr marL="68580" marR="68580" marT="0" marB="0"/>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0" y="0"/>
          <a:ext cx="9144000" cy="6858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8" name="Content Placeholder 6"/>
          <p:cNvGraphicFramePr>
            <a:graphicFrameLocks noGrp="1"/>
          </p:cNvGraphicFramePr>
          <p:nvPr>
            <p:ph idx="1"/>
          </p:nvPr>
        </p:nvGraphicFramePr>
        <p:xfrm>
          <a:off x="0" y="0"/>
          <a:ext cx="9144000" cy="6858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81000" y="228600"/>
            <a:ext cx="8229600" cy="685800"/>
          </a:xfrm>
        </p:spPr>
        <p:txBody>
          <a:bodyPr/>
          <a:lstStyle/>
          <a:p>
            <a:r>
              <a:rPr lang="en-US" sz="2800" b="1" dirty="0" smtClean="0">
                <a:solidFill>
                  <a:schemeClr val="tx1"/>
                </a:solidFill>
                <a:latin typeface="Times New Roman" pitchFamily="18" charset="0"/>
                <a:cs typeface="Times New Roman" pitchFamily="18" charset="0"/>
              </a:rPr>
              <a:t>WORK DONE CONTD.</a:t>
            </a:r>
            <a:r>
              <a:rPr lang="en-US" sz="2800" dirty="0" smtClean="0">
                <a:solidFill>
                  <a:srgbClr val="191DB7"/>
                </a:solidFill>
                <a:latin typeface="Times New Roman" pitchFamily="18" charset="0"/>
                <a:cs typeface="Times New Roman" pitchFamily="18" charset="0"/>
              </a:rPr>
              <a:t/>
            </a:r>
            <a:br>
              <a:rPr lang="en-US" sz="2800" dirty="0" smtClean="0">
                <a:solidFill>
                  <a:srgbClr val="191DB7"/>
                </a:solidFill>
                <a:latin typeface="Times New Roman" pitchFamily="18" charset="0"/>
                <a:cs typeface="Times New Roman" pitchFamily="18" charset="0"/>
              </a:rPr>
            </a:br>
            <a:endParaRPr lang="en-US" sz="3200" dirty="0">
              <a:solidFill>
                <a:srgbClr val="191DB7"/>
              </a:solidFill>
            </a:endParaRPr>
          </a:p>
        </p:txBody>
      </p:sp>
      <p:sp>
        <p:nvSpPr>
          <p:cNvPr id="6" name="Content Placeholder 2"/>
          <p:cNvSpPr>
            <a:spLocks noGrp="1"/>
          </p:cNvSpPr>
          <p:nvPr>
            <p:ph idx="1"/>
          </p:nvPr>
        </p:nvSpPr>
        <p:spPr>
          <a:xfrm>
            <a:off x="228600" y="838200"/>
            <a:ext cx="8610600" cy="5486400"/>
          </a:xfrm>
        </p:spPr>
        <p:txBody>
          <a:bodyPr/>
          <a:lstStyle/>
          <a:p>
            <a:pPr algn="just">
              <a:buNone/>
            </a:pPr>
            <a:r>
              <a:rPr lang="en-US" sz="2000" b="1" dirty="0" smtClean="0">
                <a:latin typeface="Times New Roman" pitchFamily="18" charset="0"/>
                <a:cs typeface="Times New Roman" pitchFamily="18" charset="0"/>
              </a:rPr>
              <a:t>CALCULATIONS OF CO</a:t>
            </a:r>
            <a:r>
              <a:rPr lang="en-US" sz="2000" b="1" baseline="-25000" dirty="0" smtClean="0">
                <a:latin typeface="Times New Roman" pitchFamily="18" charset="0"/>
                <a:cs typeface="Times New Roman" pitchFamily="18" charset="0"/>
              </a:rPr>
              <a:t>2 </a:t>
            </a:r>
            <a:r>
              <a:rPr lang="en-US" sz="2000" b="1" dirty="0" smtClean="0">
                <a:latin typeface="Times New Roman" pitchFamily="18" charset="0"/>
                <a:cs typeface="Times New Roman" pitchFamily="18" charset="0"/>
              </a:rPr>
              <a:t>EMISSION AND CARBON CREDITS:</a:t>
            </a:r>
          </a:p>
          <a:p>
            <a:pPr algn="just">
              <a:buClr>
                <a:schemeClr val="bg2">
                  <a:lumMod val="75000"/>
                </a:schemeClr>
              </a:buClr>
              <a:buFont typeface="Wingdings" pitchFamily="2" charset="2"/>
              <a:buChar char="Ø"/>
            </a:pPr>
            <a:r>
              <a:rPr lang="en-US" sz="2000" dirty="0" smtClean="0">
                <a:latin typeface="Times New Roman" pitchFamily="18" charset="0"/>
                <a:cs typeface="Times New Roman" pitchFamily="18" charset="0"/>
              </a:rPr>
              <a:t>Assuming power supply from  thermal power plants  from literature, for producing 1MWh of electricity - 0.95 tones of CO</a:t>
            </a:r>
            <a:r>
              <a:rPr lang="en-US" sz="2000" baseline="-25000" dirty="0" smtClean="0">
                <a:latin typeface="Times New Roman" pitchFamily="18" charset="0"/>
                <a:cs typeface="Times New Roman" pitchFamily="18" charset="0"/>
              </a:rPr>
              <a:t>2 </a:t>
            </a:r>
            <a:r>
              <a:rPr lang="en-US" sz="2000" dirty="0" smtClean="0">
                <a:latin typeface="Times New Roman" pitchFamily="18" charset="0"/>
                <a:cs typeface="Times New Roman" pitchFamily="18" charset="0"/>
              </a:rPr>
              <a:t>is emitted. Based on this, CO</a:t>
            </a:r>
            <a:r>
              <a:rPr lang="en-US" sz="2000" baseline="-25000" dirty="0" smtClean="0">
                <a:latin typeface="Times New Roman" pitchFamily="18" charset="0"/>
                <a:cs typeface="Times New Roman" pitchFamily="18" charset="0"/>
              </a:rPr>
              <a:t>2 </a:t>
            </a:r>
            <a:r>
              <a:rPr lang="en-US" sz="2000" dirty="0" smtClean="0">
                <a:latin typeface="Times New Roman" pitchFamily="18" charset="0"/>
                <a:cs typeface="Times New Roman" pitchFamily="18" charset="0"/>
              </a:rPr>
              <a:t> emissions for various power  </a:t>
            </a:r>
            <a:r>
              <a:rPr lang="en-US" sz="2000" dirty="0" err="1" smtClean="0">
                <a:latin typeface="Times New Roman" pitchFamily="18" charset="0"/>
                <a:cs typeface="Times New Roman" pitchFamily="18" charset="0"/>
              </a:rPr>
              <a:t>consuptions</a:t>
            </a:r>
            <a:r>
              <a:rPr lang="en-US" sz="2000" dirty="0" smtClean="0">
                <a:latin typeface="Times New Roman" pitchFamily="18" charset="0"/>
                <a:cs typeface="Times New Roman" pitchFamily="18" charset="0"/>
              </a:rPr>
              <a:t> are calculated and tabulated below.</a:t>
            </a:r>
          </a:p>
          <a:p>
            <a:pPr algn="just">
              <a:buClr>
                <a:srgbClr val="7030A0"/>
              </a:buClr>
              <a:buFont typeface="Wingdings" pitchFamily="2" charset="2"/>
              <a:buChar char="Ø"/>
            </a:pPr>
            <a:endParaRPr lang="en-US" sz="2000" dirty="0" smtClean="0">
              <a:latin typeface="Times New Roman" pitchFamily="18" charset="0"/>
              <a:cs typeface="Times New Roman" pitchFamily="18" charset="0"/>
            </a:endParaRPr>
          </a:p>
          <a:p>
            <a:pPr algn="just">
              <a:buClr>
                <a:srgbClr val="7030A0"/>
              </a:buClr>
              <a:buFont typeface="Wingdings" pitchFamily="2" charset="2"/>
              <a:buChar char="Ø"/>
            </a:pPr>
            <a:endParaRPr lang="en-US" sz="2000" dirty="0" smtClean="0">
              <a:latin typeface="Times New Roman" pitchFamily="18" charset="0"/>
              <a:cs typeface="Times New Roman" pitchFamily="18" charset="0"/>
            </a:endParaRPr>
          </a:p>
          <a:p>
            <a:pPr algn="just">
              <a:buClr>
                <a:srgbClr val="7030A0"/>
              </a:buClr>
              <a:buFont typeface="Wingdings" pitchFamily="2" charset="2"/>
              <a:buChar char="Ø"/>
            </a:pPr>
            <a:endParaRPr lang="en-US" sz="2000" dirty="0" smtClean="0">
              <a:latin typeface="Times New Roman" pitchFamily="18" charset="0"/>
              <a:cs typeface="Times New Roman" pitchFamily="18" charset="0"/>
            </a:endParaRPr>
          </a:p>
          <a:p>
            <a:pPr algn="just">
              <a:buClr>
                <a:srgbClr val="7030A0"/>
              </a:buClr>
              <a:buFont typeface="Wingdings" pitchFamily="2" charset="2"/>
              <a:buChar char="Ø"/>
            </a:pPr>
            <a:endParaRPr lang="en-US" sz="2000" dirty="0" smtClean="0">
              <a:latin typeface="Times New Roman" pitchFamily="18" charset="0"/>
              <a:cs typeface="Times New Roman" pitchFamily="18" charset="0"/>
            </a:endParaRPr>
          </a:p>
          <a:p>
            <a:pPr algn="just">
              <a:buClr>
                <a:srgbClr val="7030A0"/>
              </a:buClr>
              <a:buFont typeface="Wingdings" pitchFamily="2" charset="2"/>
              <a:buChar char="Ø"/>
            </a:pPr>
            <a:endParaRPr lang="en-US" sz="2000" dirty="0" smtClean="0">
              <a:latin typeface="Times New Roman" pitchFamily="18" charset="0"/>
              <a:cs typeface="Times New Roman" pitchFamily="18" charset="0"/>
            </a:endParaRPr>
          </a:p>
          <a:p>
            <a:pPr algn="just">
              <a:buClr>
                <a:srgbClr val="7030A0"/>
              </a:buClr>
              <a:buFont typeface="Wingdings" pitchFamily="2" charset="2"/>
              <a:buChar char="Ø"/>
            </a:pPr>
            <a:endParaRPr lang="en-US" sz="2000" dirty="0" smtClean="0">
              <a:latin typeface="Times New Roman" pitchFamily="18" charset="0"/>
              <a:cs typeface="Times New Roman" pitchFamily="18" charset="0"/>
            </a:endParaRPr>
          </a:p>
          <a:p>
            <a:pPr algn="just">
              <a:buClr>
                <a:srgbClr val="7030A0"/>
              </a:buClr>
              <a:buFont typeface="Wingdings" pitchFamily="2" charset="2"/>
              <a:buChar char="Ø"/>
            </a:pPr>
            <a:endParaRPr lang="en-US" sz="2000" dirty="0" smtClean="0">
              <a:latin typeface="Times New Roman" pitchFamily="18" charset="0"/>
              <a:cs typeface="Times New Roman" pitchFamily="18" charset="0"/>
            </a:endParaRPr>
          </a:p>
          <a:p>
            <a:pPr algn="just">
              <a:buClr>
                <a:srgbClr val="7030A0"/>
              </a:buClr>
              <a:buFont typeface="Wingdings" pitchFamily="2" charset="2"/>
              <a:buChar char="Ø"/>
            </a:pPr>
            <a:endParaRPr lang="en-US" sz="2000" dirty="0" smtClean="0">
              <a:latin typeface="Times New Roman" pitchFamily="18" charset="0"/>
              <a:cs typeface="Times New Roman" pitchFamily="18" charset="0"/>
            </a:endParaRPr>
          </a:p>
          <a:p>
            <a:pPr algn="just">
              <a:buClr>
                <a:srgbClr val="7030A0"/>
              </a:buClr>
              <a:buFont typeface="Wingdings" pitchFamily="2" charset="2"/>
              <a:buChar char="Ø"/>
            </a:pPr>
            <a:endParaRPr lang="en-US" sz="2000" dirty="0" smtClean="0">
              <a:latin typeface="Times New Roman" pitchFamily="18" charset="0"/>
              <a:cs typeface="Times New Roman" pitchFamily="18" charset="0"/>
            </a:endParaRPr>
          </a:p>
          <a:p>
            <a:pPr lvl="0" algn="just">
              <a:buClr>
                <a:schemeClr val="bg2">
                  <a:lumMod val="75000"/>
                </a:schemeClr>
              </a:buClr>
              <a:buFont typeface="Wingdings" pitchFamily="2" charset="2"/>
              <a:buChar char="Ø"/>
            </a:pPr>
            <a:r>
              <a:rPr lang="en-US" sz="2000" dirty="0" smtClean="0">
                <a:latin typeface="Times New Roman" pitchFamily="18" charset="0"/>
                <a:cs typeface="Times New Roman" pitchFamily="18" charset="0"/>
              </a:rPr>
              <a:t>1 tone emission of CO</a:t>
            </a:r>
            <a:r>
              <a:rPr lang="en-US" sz="2000" baseline="-25000" dirty="0" smtClean="0">
                <a:latin typeface="Times New Roman" pitchFamily="18" charset="0"/>
                <a:cs typeface="Times New Roman" pitchFamily="18" charset="0"/>
              </a:rPr>
              <a:t>2 </a:t>
            </a:r>
            <a:r>
              <a:rPr lang="en-US" sz="2000" dirty="0" smtClean="0">
                <a:latin typeface="Times New Roman" pitchFamily="18" charset="0"/>
                <a:cs typeface="Times New Roman" pitchFamily="18" charset="0"/>
              </a:rPr>
              <a:t>= 1 carbon credit.</a:t>
            </a:r>
          </a:p>
          <a:p>
            <a:pPr algn="just">
              <a:buClr>
                <a:srgbClr val="7030A0"/>
              </a:buClr>
              <a:buFont typeface="Wingdings" pitchFamily="2" charset="2"/>
              <a:buChar char="Ø"/>
            </a:pPr>
            <a:endParaRPr lang="en-US" sz="2000" baseline="-25000" dirty="0" smtClean="0">
              <a:latin typeface="Times New Roman" pitchFamily="18" charset="0"/>
              <a:cs typeface="Times New Roman" pitchFamily="18" charset="0"/>
            </a:endParaRPr>
          </a:p>
          <a:p>
            <a:pPr algn="just">
              <a:buNone/>
            </a:pPr>
            <a:endParaRPr lang="en-US" sz="2000" b="1" dirty="0" smtClean="0">
              <a:effectLst/>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61A8DE7E-7192-4CA8-A80A-01DB158FE053}" type="slidenum">
              <a:rPr lang="en-US" smtClean="0">
                <a:solidFill>
                  <a:srgbClr val="191DB7"/>
                </a:solidFill>
              </a:rPr>
              <a:pPr/>
              <a:t>14</a:t>
            </a:fld>
            <a:endParaRPr lang="en-US" dirty="0">
              <a:solidFill>
                <a:srgbClr val="191DB7"/>
              </a:solidFill>
            </a:endParaRPr>
          </a:p>
        </p:txBody>
      </p:sp>
      <p:graphicFrame>
        <p:nvGraphicFramePr>
          <p:cNvPr id="7" name="Table 6"/>
          <p:cNvGraphicFramePr>
            <a:graphicFrameLocks noGrp="1"/>
          </p:cNvGraphicFramePr>
          <p:nvPr/>
        </p:nvGraphicFramePr>
        <p:xfrm>
          <a:off x="1371600" y="2514600"/>
          <a:ext cx="6096000" cy="3086608"/>
        </p:xfrm>
        <a:graphic>
          <a:graphicData uri="http://schemas.openxmlformats.org/drawingml/2006/table">
            <a:tbl>
              <a:tblPr firstRow="1" bandRow="1">
                <a:tableStyleId>{F5AB1C69-6EDB-4FF4-983F-18BD219EF322}</a:tableStyleId>
              </a:tblPr>
              <a:tblGrid>
                <a:gridCol w="3048000"/>
                <a:gridCol w="3048000"/>
              </a:tblGrid>
              <a:tr h="370840">
                <a:tc>
                  <a:txBody>
                    <a:bodyPr/>
                    <a:lstStyle/>
                    <a:p>
                      <a:pPr marL="0" marR="0" algn="ctr">
                        <a:lnSpc>
                          <a:spcPct val="115000"/>
                        </a:lnSpc>
                        <a:spcBef>
                          <a:spcPts val="0"/>
                        </a:spcBef>
                        <a:spcAft>
                          <a:spcPts val="0"/>
                        </a:spcAft>
                      </a:pPr>
                      <a:r>
                        <a:rPr lang="en-US" sz="1400" dirty="0">
                          <a:solidFill>
                            <a:schemeClr val="tx1"/>
                          </a:solidFill>
                          <a:latin typeface="Times New Roman" pitchFamily="18" charset="0"/>
                          <a:cs typeface="Times New Roman" pitchFamily="18" charset="0"/>
                        </a:rPr>
                        <a:t>Energy Production</a:t>
                      </a:r>
                      <a:br>
                        <a:rPr lang="en-US" sz="1400" dirty="0">
                          <a:solidFill>
                            <a:schemeClr val="tx1"/>
                          </a:solidFill>
                          <a:latin typeface="Times New Roman" pitchFamily="18" charset="0"/>
                          <a:cs typeface="Times New Roman" pitchFamily="18" charset="0"/>
                        </a:rPr>
                      </a:br>
                      <a:r>
                        <a:rPr lang="en-US" sz="1400" dirty="0">
                          <a:solidFill>
                            <a:schemeClr val="tx1"/>
                          </a:solidFill>
                          <a:latin typeface="Times New Roman" pitchFamily="18" charset="0"/>
                          <a:cs typeface="Times New Roman" pitchFamily="18" charset="0"/>
                        </a:rPr>
                        <a:t>(In kWh)</a:t>
                      </a:r>
                      <a:endParaRPr lang="en-US" sz="1400"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marL="0" marR="0" algn="ctr">
                        <a:lnSpc>
                          <a:spcPct val="115000"/>
                        </a:lnSpc>
                        <a:spcBef>
                          <a:spcPts val="0"/>
                        </a:spcBef>
                        <a:spcAft>
                          <a:spcPts val="0"/>
                        </a:spcAft>
                      </a:pPr>
                      <a:r>
                        <a:rPr lang="en-US" sz="1400" dirty="0">
                          <a:solidFill>
                            <a:schemeClr val="tx1"/>
                          </a:solidFill>
                          <a:latin typeface="Times New Roman" pitchFamily="18" charset="0"/>
                          <a:cs typeface="Times New Roman" pitchFamily="18" charset="0"/>
                        </a:rPr>
                        <a:t>CO</a:t>
                      </a:r>
                      <a:r>
                        <a:rPr lang="en-US" sz="1400" baseline="-25000" dirty="0">
                          <a:solidFill>
                            <a:schemeClr val="tx1"/>
                          </a:solidFill>
                          <a:latin typeface="Times New Roman" pitchFamily="18" charset="0"/>
                          <a:cs typeface="Times New Roman" pitchFamily="18" charset="0"/>
                        </a:rPr>
                        <a:t>2</a:t>
                      </a:r>
                      <a:r>
                        <a:rPr lang="en-US" sz="1400" dirty="0">
                          <a:solidFill>
                            <a:schemeClr val="tx1"/>
                          </a:solidFill>
                          <a:latin typeface="Times New Roman" pitchFamily="18" charset="0"/>
                          <a:cs typeface="Times New Roman" pitchFamily="18" charset="0"/>
                        </a:rPr>
                        <a:t> Emission</a:t>
                      </a:r>
                      <a:br>
                        <a:rPr lang="en-US" sz="1400" dirty="0">
                          <a:solidFill>
                            <a:schemeClr val="tx1"/>
                          </a:solidFill>
                          <a:latin typeface="Times New Roman" pitchFamily="18" charset="0"/>
                          <a:cs typeface="Times New Roman" pitchFamily="18" charset="0"/>
                        </a:rPr>
                      </a:br>
                      <a:r>
                        <a:rPr lang="en-US" sz="1400" dirty="0">
                          <a:solidFill>
                            <a:schemeClr val="tx1"/>
                          </a:solidFill>
                          <a:latin typeface="Times New Roman" pitchFamily="18" charset="0"/>
                          <a:cs typeface="Times New Roman" pitchFamily="18" charset="0"/>
                        </a:rPr>
                        <a:t>in tones</a:t>
                      </a:r>
                      <a:endParaRPr lang="en-US" sz="1400" dirty="0">
                        <a:solidFill>
                          <a:schemeClr val="tx1"/>
                        </a:solidFill>
                        <a:latin typeface="Times New Roman" pitchFamily="18" charset="0"/>
                        <a:ea typeface="Calibri"/>
                        <a:cs typeface="Times New Roman" pitchFamily="18" charset="0"/>
                      </a:endParaRPr>
                    </a:p>
                  </a:txBody>
                  <a:tcPr marL="68580" marR="68580" marT="0" marB="0" anchor="ctr"/>
                </a:tc>
              </a:tr>
              <a:tr h="370840">
                <a:tc>
                  <a:txBody>
                    <a:bodyPr/>
                    <a:lstStyle/>
                    <a:p>
                      <a:pPr marL="0" marR="0" algn="ctr">
                        <a:lnSpc>
                          <a:spcPct val="115000"/>
                        </a:lnSpc>
                        <a:spcBef>
                          <a:spcPts val="0"/>
                        </a:spcBef>
                        <a:spcAft>
                          <a:spcPts val="0"/>
                        </a:spcAft>
                      </a:pPr>
                      <a:r>
                        <a:rPr lang="en-US" sz="1400" dirty="0">
                          <a:latin typeface="Times New Roman" pitchFamily="18" charset="0"/>
                          <a:cs typeface="Times New Roman" pitchFamily="18" charset="0"/>
                        </a:rPr>
                        <a:t>1000kWh</a:t>
                      </a:r>
                      <a:endParaRPr lang="en-US" sz="1400"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marL="0" marR="0" algn="ctr">
                        <a:lnSpc>
                          <a:spcPct val="115000"/>
                        </a:lnSpc>
                        <a:spcBef>
                          <a:spcPts val="0"/>
                        </a:spcBef>
                        <a:spcAft>
                          <a:spcPts val="0"/>
                        </a:spcAft>
                      </a:pPr>
                      <a:r>
                        <a:rPr lang="en-US" sz="1400" dirty="0">
                          <a:latin typeface="Times New Roman" pitchFamily="18" charset="0"/>
                          <a:cs typeface="Times New Roman" pitchFamily="18" charset="0"/>
                        </a:rPr>
                        <a:t>0.95</a:t>
                      </a:r>
                      <a:endParaRPr lang="en-US" sz="1400" dirty="0">
                        <a:solidFill>
                          <a:schemeClr val="tx1"/>
                        </a:solidFill>
                        <a:latin typeface="Times New Roman" pitchFamily="18" charset="0"/>
                        <a:ea typeface="Calibri"/>
                        <a:cs typeface="Times New Roman" pitchFamily="18" charset="0"/>
                      </a:endParaRPr>
                    </a:p>
                  </a:txBody>
                  <a:tcPr marL="68580" marR="68580" marT="0" marB="0" anchor="ctr"/>
                </a:tc>
              </a:tr>
              <a:tr h="370840">
                <a:tc>
                  <a:txBody>
                    <a:bodyPr/>
                    <a:lstStyle/>
                    <a:p>
                      <a:pPr marL="0" marR="0" algn="ctr">
                        <a:lnSpc>
                          <a:spcPct val="115000"/>
                        </a:lnSpc>
                        <a:spcBef>
                          <a:spcPts val="0"/>
                        </a:spcBef>
                        <a:spcAft>
                          <a:spcPts val="0"/>
                        </a:spcAft>
                      </a:pPr>
                      <a:r>
                        <a:rPr lang="en-US" sz="1600" dirty="0">
                          <a:latin typeface="Times New Roman" pitchFamily="18" charset="0"/>
                          <a:cs typeface="Times New Roman" pitchFamily="18" charset="0"/>
                        </a:rPr>
                        <a:t>746kWh</a:t>
                      </a:r>
                      <a:endParaRPr lang="en-US" sz="1400"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marL="0" marR="0" algn="ctr">
                        <a:lnSpc>
                          <a:spcPct val="115000"/>
                        </a:lnSpc>
                        <a:spcBef>
                          <a:spcPts val="0"/>
                        </a:spcBef>
                        <a:spcAft>
                          <a:spcPts val="0"/>
                        </a:spcAft>
                      </a:pPr>
                      <a:r>
                        <a:rPr lang="en-US" sz="1400">
                          <a:latin typeface="Times New Roman" pitchFamily="18" charset="0"/>
                          <a:cs typeface="Times New Roman" pitchFamily="18" charset="0"/>
                        </a:rPr>
                        <a:t>0.7087</a:t>
                      </a:r>
                      <a:endParaRPr lang="en-US" sz="1400">
                        <a:solidFill>
                          <a:schemeClr val="tx1"/>
                        </a:solidFill>
                        <a:latin typeface="Times New Roman" pitchFamily="18" charset="0"/>
                        <a:ea typeface="Calibri"/>
                        <a:cs typeface="Times New Roman" pitchFamily="18" charset="0"/>
                      </a:endParaRPr>
                    </a:p>
                  </a:txBody>
                  <a:tcPr marL="68580" marR="68580" marT="0" marB="0" anchor="ctr"/>
                </a:tc>
              </a:tr>
              <a:tr h="370840">
                <a:tc>
                  <a:txBody>
                    <a:bodyPr/>
                    <a:lstStyle/>
                    <a:p>
                      <a:pPr marL="0" marR="0" algn="ctr">
                        <a:lnSpc>
                          <a:spcPct val="115000"/>
                        </a:lnSpc>
                        <a:spcBef>
                          <a:spcPts val="0"/>
                        </a:spcBef>
                        <a:spcAft>
                          <a:spcPts val="0"/>
                        </a:spcAft>
                      </a:pPr>
                      <a:r>
                        <a:rPr lang="en-US" sz="1600" dirty="0">
                          <a:latin typeface="Times New Roman" pitchFamily="18" charset="0"/>
                          <a:cs typeface="Times New Roman" pitchFamily="18" charset="0"/>
                        </a:rPr>
                        <a:t>607.5kWh</a:t>
                      </a:r>
                      <a:endParaRPr lang="en-US" sz="1400"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marL="0" marR="0" algn="ctr">
                        <a:lnSpc>
                          <a:spcPct val="115000"/>
                        </a:lnSpc>
                        <a:spcBef>
                          <a:spcPts val="0"/>
                        </a:spcBef>
                        <a:spcAft>
                          <a:spcPts val="0"/>
                        </a:spcAft>
                      </a:pPr>
                      <a:r>
                        <a:rPr lang="en-US" sz="1400">
                          <a:latin typeface="Times New Roman" pitchFamily="18" charset="0"/>
                          <a:cs typeface="Times New Roman" pitchFamily="18" charset="0"/>
                        </a:rPr>
                        <a:t>0.57713</a:t>
                      </a:r>
                      <a:endParaRPr lang="en-US" sz="1400">
                        <a:solidFill>
                          <a:schemeClr val="tx1"/>
                        </a:solidFill>
                        <a:latin typeface="Times New Roman" pitchFamily="18" charset="0"/>
                        <a:ea typeface="Calibri"/>
                        <a:cs typeface="Times New Roman" pitchFamily="18" charset="0"/>
                      </a:endParaRPr>
                    </a:p>
                  </a:txBody>
                  <a:tcPr marL="68580" marR="68580" marT="0" marB="0" anchor="ctr"/>
                </a:tc>
              </a:tr>
              <a:tr h="370840">
                <a:tc>
                  <a:txBody>
                    <a:bodyPr/>
                    <a:lstStyle/>
                    <a:p>
                      <a:pPr marL="0" marR="0" algn="ctr">
                        <a:lnSpc>
                          <a:spcPct val="115000"/>
                        </a:lnSpc>
                        <a:spcBef>
                          <a:spcPts val="0"/>
                        </a:spcBef>
                        <a:spcAft>
                          <a:spcPts val="0"/>
                        </a:spcAft>
                      </a:pPr>
                      <a:r>
                        <a:rPr lang="en-US" sz="1600" dirty="0">
                          <a:latin typeface="Times New Roman" pitchFamily="18" charset="0"/>
                          <a:cs typeface="Times New Roman" pitchFamily="18" charset="0"/>
                        </a:rPr>
                        <a:t>477.5kWh</a:t>
                      </a:r>
                      <a:endParaRPr lang="en-US" sz="1400"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marL="0" marR="0" algn="ctr">
                        <a:lnSpc>
                          <a:spcPct val="115000"/>
                        </a:lnSpc>
                        <a:spcBef>
                          <a:spcPts val="0"/>
                        </a:spcBef>
                        <a:spcAft>
                          <a:spcPts val="0"/>
                        </a:spcAft>
                      </a:pPr>
                      <a:r>
                        <a:rPr lang="en-US" sz="1400" dirty="0">
                          <a:latin typeface="Times New Roman" pitchFamily="18" charset="0"/>
                          <a:cs typeface="Times New Roman" pitchFamily="18" charset="0"/>
                        </a:rPr>
                        <a:t>0.45363</a:t>
                      </a:r>
                      <a:endParaRPr lang="en-US" sz="1400" dirty="0">
                        <a:solidFill>
                          <a:schemeClr val="tx1"/>
                        </a:solidFill>
                        <a:latin typeface="Times New Roman" pitchFamily="18" charset="0"/>
                        <a:ea typeface="Calibri"/>
                        <a:cs typeface="Times New Roman" pitchFamily="18" charset="0"/>
                      </a:endParaRPr>
                    </a:p>
                  </a:txBody>
                  <a:tcPr marL="68580" marR="68580" marT="0" marB="0" anchor="ctr"/>
                </a:tc>
              </a:tr>
              <a:tr h="370840">
                <a:tc>
                  <a:txBody>
                    <a:bodyPr/>
                    <a:lstStyle/>
                    <a:p>
                      <a:pPr marL="0" marR="0" algn="ctr">
                        <a:lnSpc>
                          <a:spcPct val="115000"/>
                        </a:lnSpc>
                        <a:spcBef>
                          <a:spcPts val="0"/>
                        </a:spcBef>
                        <a:spcAft>
                          <a:spcPts val="0"/>
                        </a:spcAft>
                      </a:pPr>
                      <a:r>
                        <a:rPr lang="en-US" sz="1600" dirty="0">
                          <a:latin typeface="Times New Roman" pitchFamily="18" charset="0"/>
                          <a:cs typeface="Times New Roman" pitchFamily="18" charset="0"/>
                        </a:rPr>
                        <a:t>342.5kWh</a:t>
                      </a:r>
                      <a:endParaRPr lang="en-US" sz="1400"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marL="0" marR="0" algn="ctr">
                        <a:lnSpc>
                          <a:spcPct val="115000"/>
                        </a:lnSpc>
                        <a:spcBef>
                          <a:spcPts val="0"/>
                        </a:spcBef>
                        <a:spcAft>
                          <a:spcPts val="0"/>
                        </a:spcAft>
                      </a:pPr>
                      <a:r>
                        <a:rPr lang="en-US" sz="1400" dirty="0">
                          <a:latin typeface="Times New Roman" pitchFamily="18" charset="0"/>
                          <a:cs typeface="Times New Roman" pitchFamily="18" charset="0"/>
                        </a:rPr>
                        <a:t>0.32538</a:t>
                      </a:r>
                      <a:endParaRPr lang="en-US" sz="1400" dirty="0">
                        <a:solidFill>
                          <a:schemeClr val="tx1"/>
                        </a:solidFill>
                        <a:latin typeface="Times New Roman" pitchFamily="18" charset="0"/>
                        <a:ea typeface="Calibri"/>
                        <a:cs typeface="Times New Roman" pitchFamily="18" charset="0"/>
                      </a:endParaRPr>
                    </a:p>
                  </a:txBody>
                  <a:tcPr marL="68580" marR="68580" marT="0" marB="0" anchor="ctr"/>
                </a:tc>
              </a:tr>
              <a:tr h="370840">
                <a:tc>
                  <a:txBody>
                    <a:bodyPr/>
                    <a:lstStyle/>
                    <a:p>
                      <a:pPr marL="0" marR="0" algn="ctr">
                        <a:lnSpc>
                          <a:spcPct val="115000"/>
                        </a:lnSpc>
                        <a:spcBef>
                          <a:spcPts val="0"/>
                        </a:spcBef>
                        <a:spcAft>
                          <a:spcPts val="0"/>
                        </a:spcAft>
                      </a:pPr>
                      <a:r>
                        <a:rPr lang="en-US" sz="1600" dirty="0">
                          <a:latin typeface="Times New Roman" pitchFamily="18" charset="0"/>
                          <a:cs typeface="Times New Roman" pitchFamily="18" charset="0"/>
                        </a:rPr>
                        <a:t>290kWh</a:t>
                      </a:r>
                      <a:endParaRPr lang="en-US" sz="1400"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marL="0" marR="0" algn="ctr">
                        <a:lnSpc>
                          <a:spcPct val="115000"/>
                        </a:lnSpc>
                        <a:spcBef>
                          <a:spcPts val="0"/>
                        </a:spcBef>
                        <a:spcAft>
                          <a:spcPts val="0"/>
                        </a:spcAft>
                      </a:pPr>
                      <a:r>
                        <a:rPr lang="en-US" sz="1400" dirty="0">
                          <a:latin typeface="Times New Roman" pitchFamily="18" charset="0"/>
                          <a:cs typeface="Times New Roman" pitchFamily="18" charset="0"/>
                        </a:rPr>
                        <a:t>0.2755</a:t>
                      </a:r>
                      <a:endParaRPr lang="en-US" sz="1400" dirty="0">
                        <a:solidFill>
                          <a:schemeClr val="tx1"/>
                        </a:solidFill>
                        <a:latin typeface="Times New Roman" pitchFamily="18" charset="0"/>
                        <a:ea typeface="Calibri"/>
                        <a:cs typeface="Times New Roman" pitchFamily="18" charset="0"/>
                      </a:endParaRPr>
                    </a:p>
                  </a:txBody>
                  <a:tcPr marL="68580" marR="68580" marT="0" marB="0" anchor="ctr"/>
                </a:tc>
              </a:tr>
              <a:tr h="370840">
                <a:tc>
                  <a:txBody>
                    <a:bodyPr/>
                    <a:lstStyle/>
                    <a:p>
                      <a:pPr marL="0" marR="0" algn="ctr">
                        <a:lnSpc>
                          <a:spcPct val="115000"/>
                        </a:lnSpc>
                        <a:spcBef>
                          <a:spcPts val="0"/>
                        </a:spcBef>
                        <a:spcAft>
                          <a:spcPts val="0"/>
                        </a:spcAft>
                      </a:pPr>
                      <a:r>
                        <a:rPr lang="en-US" sz="1400">
                          <a:latin typeface="Times New Roman" pitchFamily="18" charset="0"/>
                          <a:cs typeface="Times New Roman" pitchFamily="18" charset="0"/>
                        </a:rPr>
                        <a:t>465kWh</a:t>
                      </a:r>
                      <a:endParaRPr lang="en-US" sz="140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marL="0" marR="0" algn="ctr">
                        <a:lnSpc>
                          <a:spcPct val="115000"/>
                        </a:lnSpc>
                        <a:spcBef>
                          <a:spcPts val="0"/>
                        </a:spcBef>
                        <a:spcAft>
                          <a:spcPts val="0"/>
                        </a:spcAft>
                      </a:pPr>
                      <a:r>
                        <a:rPr lang="en-US" sz="1400" dirty="0">
                          <a:latin typeface="Times New Roman" pitchFamily="18" charset="0"/>
                          <a:cs typeface="Times New Roman" pitchFamily="18" charset="0"/>
                        </a:rPr>
                        <a:t>0.44175</a:t>
                      </a:r>
                      <a:endParaRPr lang="en-US" sz="1400" dirty="0">
                        <a:solidFill>
                          <a:schemeClr val="tx1"/>
                        </a:solidFill>
                        <a:latin typeface="Times New Roman" pitchFamily="18" charset="0"/>
                        <a:ea typeface="Calibri"/>
                        <a:cs typeface="Times New Roman" pitchFamily="18" charset="0"/>
                      </a:endParaRPr>
                    </a:p>
                  </a:txBody>
                  <a:tcPr marL="68580" marR="68580" marT="0" marB="0" anchor="ct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sz="2800" b="1" dirty="0" smtClean="0">
                <a:solidFill>
                  <a:schemeClr val="tx1"/>
                </a:solidFill>
                <a:latin typeface="Times New Roman" pitchFamily="18" charset="0"/>
                <a:cs typeface="Times New Roman" pitchFamily="18" charset="0"/>
              </a:rPr>
              <a:t>WORK DONE CONTD.</a:t>
            </a:r>
            <a:r>
              <a:rPr lang="en-US" sz="2800" dirty="0" smtClean="0">
                <a:solidFill>
                  <a:schemeClr val="tx1"/>
                </a:solidFill>
                <a:latin typeface="Times New Roman" pitchFamily="18" charset="0"/>
                <a:cs typeface="Times New Roman" pitchFamily="18" charset="0"/>
              </a:rPr>
              <a:t/>
            </a:r>
            <a:br>
              <a:rPr lang="en-US" sz="2800" dirty="0" smtClean="0">
                <a:solidFill>
                  <a:schemeClr val="tx1"/>
                </a:solidFill>
                <a:latin typeface="Times New Roman" pitchFamily="18" charset="0"/>
                <a:cs typeface="Times New Roman" pitchFamily="18" charset="0"/>
              </a:rPr>
            </a:br>
            <a:endParaRPr lang="en-US" sz="2800" dirty="0">
              <a:solidFill>
                <a:schemeClr val="tx1"/>
              </a:solidFill>
            </a:endParaRPr>
          </a:p>
        </p:txBody>
      </p:sp>
      <p:sp>
        <p:nvSpPr>
          <p:cNvPr id="3" name="Content Placeholder 2"/>
          <p:cNvSpPr>
            <a:spLocks noGrp="1"/>
          </p:cNvSpPr>
          <p:nvPr>
            <p:ph idx="1"/>
          </p:nvPr>
        </p:nvSpPr>
        <p:spPr>
          <a:xfrm>
            <a:off x="228600" y="685800"/>
            <a:ext cx="8610600" cy="5486400"/>
          </a:xfrm>
        </p:spPr>
        <p:txBody>
          <a:bodyPr/>
          <a:lstStyle/>
          <a:p>
            <a:pPr algn="just">
              <a:buClr>
                <a:srgbClr val="FF0000"/>
              </a:buClr>
              <a:buNone/>
            </a:pPr>
            <a:r>
              <a:rPr lang="en-US" sz="2000" b="1" dirty="0" smtClean="0">
                <a:latin typeface="Times New Roman" pitchFamily="18" charset="0"/>
                <a:cs typeface="Times New Roman" pitchFamily="18" charset="0"/>
              </a:rPr>
              <a:t>ECONOMICAL ASPECTS :</a:t>
            </a:r>
          </a:p>
          <a:p>
            <a:pPr lvl="0" algn="just">
              <a:buClr>
                <a:srgbClr val="FF0000"/>
              </a:buClr>
              <a:buNone/>
            </a:pPr>
            <a:endParaRPr lang="en-US" sz="2000" dirty="0" smtClean="0">
              <a:latin typeface="Times New Roman" pitchFamily="18" charset="0"/>
              <a:cs typeface="Times New Roman" pitchFamily="18" charset="0"/>
            </a:endParaRPr>
          </a:p>
          <a:p>
            <a:pPr lvl="0" algn="just">
              <a:buClr>
                <a:srgbClr val="FF0000"/>
              </a:buClr>
              <a:buNone/>
            </a:pPr>
            <a:r>
              <a:rPr lang="en-US" sz="2000" dirty="0" smtClean="0">
                <a:latin typeface="Times New Roman" pitchFamily="18" charset="0"/>
                <a:cs typeface="Times New Roman" pitchFamily="18" charset="0"/>
              </a:rPr>
              <a:t>The economics has been estimated by two steps</a:t>
            </a:r>
          </a:p>
          <a:p>
            <a:pPr lvl="0" algn="just">
              <a:buFont typeface="Wingdings" pitchFamily="2" charset="2"/>
              <a:buChar char="Ø"/>
            </a:pPr>
            <a:r>
              <a:rPr lang="en-US" sz="2000" dirty="0" smtClean="0">
                <a:latin typeface="Times New Roman" pitchFamily="18" charset="0"/>
                <a:cs typeface="Times New Roman" pitchFamily="18" charset="0"/>
              </a:rPr>
              <a:t>Savings by reduction in energy consumption</a:t>
            </a:r>
          </a:p>
          <a:p>
            <a:pPr lvl="0" algn="just">
              <a:buFont typeface="Wingdings" pitchFamily="2" charset="2"/>
              <a:buChar char="Ø"/>
            </a:pPr>
            <a:r>
              <a:rPr lang="en-US" sz="2000" dirty="0" smtClean="0">
                <a:latin typeface="Times New Roman" pitchFamily="18" charset="0"/>
                <a:cs typeface="Times New Roman" pitchFamily="18" charset="0"/>
              </a:rPr>
              <a:t>By carbon credits</a:t>
            </a:r>
          </a:p>
          <a:p>
            <a:pPr lvl="0" algn="just">
              <a:buClr>
                <a:srgbClr val="FF0000"/>
              </a:buClr>
              <a:buFont typeface="Wingdings" pitchFamily="2" charset="2"/>
              <a:buChar char="Ø"/>
            </a:pPr>
            <a:endParaRPr lang="en-US" sz="2000" dirty="0" smtClean="0">
              <a:latin typeface="Times New Roman" pitchFamily="18" charset="0"/>
              <a:cs typeface="Times New Roman" pitchFamily="18" charset="0"/>
            </a:endParaRPr>
          </a:p>
          <a:p>
            <a:pPr lvl="0" algn="just">
              <a:buClr>
                <a:srgbClr val="FF0000"/>
              </a:buClr>
              <a:buNone/>
            </a:pPr>
            <a:endParaRPr lang="en-US" sz="2000" b="1" dirty="0" smtClean="0">
              <a:latin typeface="Times New Roman" pitchFamily="18" charset="0"/>
              <a:cs typeface="Times New Roman" pitchFamily="18" charset="0"/>
            </a:endParaRPr>
          </a:p>
          <a:p>
            <a:pPr lvl="0" algn="just">
              <a:buClr>
                <a:srgbClr val="FF0000"/>
              </a:buClr>
              <a:buNone/>
            </a:pPr>
            <a:r>
              <a:rPr lang="en-US" sz="2000" b="1" dirty="0" smtClean="0">
                <a:latin typeface="Times New Roman" pitchFamily="18" charset="0"/>
                <a:cs typeface="Times New Roman" pitchFamily="18" charset="0"/>
              </a:rPr>
              <a:t>Savings by reduction in energy consumption:</a:t>
            </a:r>
          </a:p>
          <a:p>
            <a:pPr lvl="0" algn="just">
              <a:buClr>
                <a:srgbClr val="FF0000"/>
              </a:buClr>
              <a:buNone/>
            </a:pPr>
            <a:endParaRPr lang="en-US" sz="2000" dirty="0" smtClean="0">
              <a:latin typeface="Times New Roman" pitchFamily="18" charset="0"/>
              <a:cs typeface="Times New Roman" pitchFamily="18" charset="0"/>
            </a:endParaRPr>
          </a:p>
          <a:p>
            <a:pPr algn="just">
              <a:buFont typeface="Wingdings" pitchFamily="2" charset="2"/>
              <a:buChar char="Ø"/>
            </a:pPr>
            <a:r>
              <a:rPr lang="en-US" sz="2000" dirty="0" smtClean="0">
                <a:latin typeface="Times New Roman" pitchFamily="18" charset="0"/>
                <a:cs typeface="Times New Roman" pitchFamily="18" charset="0"/>
              </a:rPr>
              <a:t>By optimizing the temperature, the average energy savings is 456kWh/day/washer and a annual savings is 1,36,800kWh/washer.</a:t>
            </a:r>
          </a:p>
          <a:p>
            <a:pPr algn="just">
              <a:buFont typeface="Wingdings" pitchFamily="2" charset="2"/>
              <a:buChar char="Ø"/>
            </a:pPr>
            <a:r>
              <a:rPr lang="en-US" sz="2000" dirty="0" smtClean="0">
                <a:latin typeface="Times New Roman" pitchFamily="18" charset="0"/>
                <a:cs typeface="Times New Roman" pitchFamily="18" charset="0"/>
              </a:rPr>
              <a:t>Presently 1kWh of energy is supplied at Rs. 6 for commercial purpose.</a:t>
            </a:r>
          </a:p>
          <a:p>
            <a:pPr algn="just">
              <a:buFont typeface="Wingdings" pitchFamily="2" charset="2"/>
              <a:buChar char="Ø"/>
            </a:pPr>
            <a:r>
              <a:rPr lang="en-US" sz="2000" dirty="0" smtClean="0">
                <a:latin typeface="Times New Roman" pitchFamily="18" charset="0"/>
                <a:cs typeface="Times New Roman" pitchFamily="18" charset="0"/>
              </a:rPr>
              <a:t>Resulting in the savings of  Rs.2,736/day/washer and Rs.8,20,800/annum/washer.</a:t>
            </a:r>
          </a:p>
          <a:p>
            <a:pPr algn="just">
              <a:buClr>
                <a:srgbClr val="7030A0"/>
              </a:buClr>
              <a:buFont typeface="Wingdings" pitchFamily="2" charset="2"/>
              <a:buChar char="Ø"/>
            </a:pPr>
            <a:endParaRPr lang="en-US" sz="2000" dirty="0" smtClean="0">
              <a:latin typeface="Times New Roman" pitchFamily="18" charset="0"/>
              <a:cs typeface="Times New Roman" pitchFamily="18" charset="0"/>
            </a:endParaRPr>
          </a:p>
          <a:p>
            <a:pPr algn="just">
              <a:buClr>
                <a:srgbClr val="FF0000"/>
              </a:buClr>
              <a:buNone/>
            </a:pPr>
            <a:endParaRPr lang="en-US" sz="2000" dirty="0" smtClean="0">
              <a:latin typeface="Times New Roman" pitchFamily="18" charset="0"/>
              <a:cs typeface="Times New Roman" pitchFamily="18" charset="0"/>
            </a:endParaRPr>
          </a:p>
          <a:p>
            <a:pPr lvl="0">
              <a:buClr>
                <a:srgbClr val="FF0000"/>
              </a:buClr>
              <a:buNone/>
            </a:pPr>
            <a:endParaRPr lang="en-US" sz="2000" dirty="0" smtClean="0">
              <a:latin typeface="Times New Roman" pitchFamily="18" charset="0"/>
              <a:cs typeface="Times New Roman" pitchFamily="18" charset="0"/>
            </a:endParaRPr>
          </a:p>
          <a:p>
            <a:pPr lvl="0">
              <a:buClr>
                <a:srgbClr val="FF0000"/>
              </a:buClr>
              <a:buNone/>
            </a:pPr>
            <a:endParaRPr lang="en-US" sz="2000" dirty="0" smtClean="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sz="2800" b="1" dirty="0" smtClean="0">
                <a:solidFill>
                  <a:schemeClr val="tx1"/>
                </a:solidFill>
                <a:latin typeface="Times New Roman" pitchFamily="18" charset="0"/>
                <a:cs typeface="Times New Roman" pitchFamily="18" charset="0"/>
              </a:rPr>
              <a:t>WORK DONE CONTD.</a:t>
            </a:r>
            <a:r>
              <a:rPr lang="en-US" sz="2800" dirty="0" smtClean="0">
                <a:solidFill>
                  <a:srgbClr val="191DB7"/>
                </a:solidFill>
                <a:latin typeface="Times New Roman" pitchFamily="18" charset="0"/>
                <a:cs typeface="Times New Roman" pitchFamily="18" charset="0"/>
              </a:rPr>
              <a:t/>
            </a:r>
            <a:br>
              <a:rPr lang="en-US" sz="2800" dirty="0" smtClean="0">
                <a:solidFill>
                  <a:srgbClr val="191DB7"/>
                </a:solidFill>
                <a:latin typeface="Times New Roman" pitchFamily="18" charset="0"/>
                <a:cs typeface="Times New Roman" pitchFamily="18" charset="0"/>
              </a:rPr>
            </a:br>
            <a:endParaRPr lang="en-US" sz="2800" dirty="0">
              <a:solidFill>
                <a:srgbClr val="191DB7"/>
              </a:solidFill>
            </a:endParaRPr>
          </a:p>
        </p:txBody>
      </p:sp>
      <p:sp>
        <p:nvSpPr>
          <p:cNvPr id="3" name="Content Placeholder 2"/>
          <p:cNvSpPr>
            <a:spLocks noGrp="1"/>
          </p:cNvSpPr>
          <p:nvPr>
            <p:ph idx="1"/>
          </p:nvPr>
        </p:nvSpPr>
        <p:spPr>
          <a:xfrm>
            <a:off x="228600" y="685800"/>
            <a:ext cx="8610600" cy="5486400"/>
          </a:xfrm>
        </p:spPr>
        <p:txBody>
          <a:bodyPr/>
          <a:lstStyle/>
          <a:p>
            <a:pPr lvl="0" algn="just">
              <a:buClr>
                <a:srgbClr val="FF0000"/>
              </a:buClr>
              <a:buNone/>
            </a:pPr>
            <a:r>
              <a:rPr lang="en-US" sz="2000" b="1" dirty="0" smtClean="0">
                <a:latin typeface="Times New Roman" pitchFamily="18" charset="0"/>
                <a:cs typeface="Times New Roman" pitchFamily="18" charset="0"/>
              </a:rPr>
              <a:t>Savings by carbon credits:</a:t>
            </a:r>
          </a:p>
          <a:p>
            <a:pPr lvl="0" algn="just">
              <a:buClr>
                <a:srgbClr val="FF0000"/>
              </a:buClr>
              <a:buNone/>
            </a:pPr>
            <a:endParaRPr lang="en-US" sz="2000" b="1" dirty="0" smtClean="0">
              <a:latin typeface="Times New Roman" pitchFamily="18" charset="0"/>
              <a:cs typeface="Times New Roman" pitchFamily="18" charset="0"/>
            </a:endParaRPr>
          </a:p>
          <a:p>
            <a:pPr lvl="0" algn="just">
              <a:buClr>
                <a:srgbClr val="191DB7"/>
              </a:buClr>
              <a:buFont typeface="Wingdings" pitchFamily="2" charset="2"/>
              <a:buChar char="Ø"/>
            </a:pPr>
            <a:r>
              <a:rPr lang="en-US" sz="2000" dirty="0" smtClean="0">
                <a:latin typeface="Times New Roman" pitchFamily="18" charset="0"/>
                <a:cs typeface="Times New Roman" pitchFamily="18" charset="0"/>
              </a:rPr>
              <a:t>The reduction in CO</a:t>
            </a:r>
            <a:r>
              <a:rPr lang="en-US" sz="2000" baseline="-25000" dirty="0" smtClean="0">
                <a:latin typeface="Times New Roman" pitchFamily="18" charset="0"/>
                <a:cs typeface="Times New Roman" pitchFamily="18" charset="0"/>
              </a:rPr>
              <a:t>2 </a:t>
            </a:r>
            <a:r>
              <a:rPr lang="en-US" sz="2000" dirty="0" smtClean="0">
                <a:latin typeface="Times New Roman" pitchFamily="18" charset="0"/>
                <a:cs typeface="Times New Roman" pitchFamily="18" charset="0"/>
              </a:rPr>
              <a:t>emission by reduction of energy consumption by one washer is 132.5tones which is equal to 132.5 carbon credits.</a:t>
            </a:r>
          </a:p>
          <a:p>
            <a:pPr lvl="0" algn="just">
              <a:buClr>
                <a:srgbClr val="191DB7"/>
              </a:buClr>
              <a:buFont typeface="Wingdings" pitchFamily="2" charset="2"/>
              <a:buChar char="Ø"/>
            </a:pPr>
            <a:endParaRPr lang="en-US" sz="2000" dirty="0" smtClean="0">
              <a:latin typeface="Times New Roman" pitchFamily="18" charset="0"/>
              <a:cs typeface="Times New Roman" pitchFamily="18" charset="0"/>
            </a:endParaRPr>
          </a:p>
          <a:p>
            <a:pPr lvl="0" algn="just">
              <a:buClr>
                <a:srgbClr val="191DB7"/>
              </a:buClr>
              <a:buFont typeface="Wingdings" pitchFamily="2" charset="2"/>
              <a:buChar char="Ø"/>
            </a:pPr>
            <a:r>
              <a:rPr lang="en-US" sz="2000" dirty="0" smtClean="0">
                <a:latin typeface="Times New Roman" pitchFamily="18" charset="0"/>
                <a:cs typeface="Times New Roman" pitchFamily="18" charset="0"/>
              </a:rPr>
              <a:t>If the optimized temperature is implemented in all the three washers, the reduction in CO</a:t>
            </a:r>
            <a:r>
              <a:rPr lang="en-US" sz="2000" baseline="-25000" dirty="0" smtClean="0">
                <a:latin typeface="Times New Roman" pitchFamily="18" charset="0"/>
                <a:cs typeface="Times New Roman" pitchFamily="18" charset="0"/>
              </a:rPr>
              <a:t>2 </a:t>
            </a:r>
            <a:r>
              <a:rPr lang="en-US" sz="2000" dirty="0" smtClean="0">
                <a:latin typeface="Times New Roman" pitchFamily="18" charset="0"/>
                <a:cs typeface="Times New Roman" pitchFamily="18" charset="0"/>
              </a:rPr>
              <a:t>emission by reduction of energy consumption is 397.5tones which is equal to 397.5 carbon credits.</a:t>
            </a:r>
          </a:p>
          <a:p>
            <a:pPr lvl="0" algn="just">
              <a:buClr>
                <a:srgbClr val="191DB7"/>
              </a:buClr>
              <a:buFont typeface="Wingdings" pitchFamily="2" charset="2"/>
              <a:buChar char="Ø"/>
            </a:pPr>
            <a:endParaRPr lang="en-US" sz="2000" dirty="0" smtClean="0">
              <a:latin typeface="Times New Roman" pitchFamily="18" charset="0"/>
              <a:cs typeface="Times New Roman" pitchFamily="18" charset="0"/>
            </a:endParaRPr>
          </a:p>
          <a:p>
            <a:pPr lvl="0" algn="just">
              <a:buClr>
                <a:srgbClr val="191DB7"/>
              </a:buClr>
              <a:buFont typeface="Wingdings" pitchFamily="2" charset="2"/>
              <a:buChar char="Ø"/>
            </a:pPr>
            <a:r>
              <a:rPr lang="en-US" sz="2000" dirty="0" smtClean="0">
                <a:latin typeface="Times New Roman" pitchFamily="18" charset="0"/>
                <a:cs typeface="Times New Roman" pitchFamily="18" charset="0"/>
              </a:rPr>
              <a:t>Presently 1carboncredit = $21($1 ≈ Rs.55).</a:t>
            </a:r>
          </a:p>
          <a:p>
            <a:pPr lvl="0" algn="just">
              <a:buClr>
                <a:srgbClr val="191DB7"/>
              </a:buClr>
              <a:buFont typeface="Wingdings" pitchFamily="2" charset="2"/>
              <a:buChar char="Ø"/>
            </a:pPr>
            <a:endParaRPr lang="en-US" sz="2000" dirty="0" smtClean="0">
              <a:latin typeface="Times New Roman" pitchFamily="18" charset="0"/>
              <a:cs typeface="Times New Roman" pitchFamily="18" charset="0"/>
            </a:endParaRPr>
          </a:p>
          <a:p>
            <a:pPr lvl="0" algn="just">
              <a:buClr>
                <a:srgbClr val="191DB7"/>
              </a:buClr>
              <a:buFont typeface="Wingdings" pitchFamily="2" charset="2"/>
              <a:buChar char="Ø"/>
            </a:pPr>
            <a:r>
              <a:rPr lang="en-US" sz="2000" dirty="0" smtClean="0">
                <a:latin typeface="Times New Roman" pitchFamily="18" charset="0"/>
                <a:cs typeface="Times New Roman" pitchFamily="18" charset="0"/>
              </a:rPr>
              <a:t>The gain from carbon credit by one washer is Rs.7,287 annually.</a:t>
            </a:r>
          </a:p>
          <a:p>
            <a:pPr lvl="0" algn="just">
              <a:buClr>
                <a:srgbClr val="191DB7"/>
              </a:buClr>
              <a:buFont typeface="Wingdings" pitchFamily="2" charset="2"/>
              <a:buChar char="Ø"/>
            </a:pPr>
            <a:endParaRPr lang="en-US" sz="2000" dirty="0" smtClean="0">
              <a:latin typeface="Times New Roman" pitchFamily="18" charset="0"/>
              <a:cs typeface="Times New Roman" pitchFamily="18" charset="0"/>
            </a:endParaRPr>
          </a:p>
          <a:p>
            <a:pPr algn="just">
              <a:buClr>
                <a:srgbClr val="191DB7"/>
              </a:buClr>
              <a:buFont typeface="Wingdings" pitchFamily="2" charset="2"/>
              <a:buChar char="Ø"/>
            </a:pPr>
            <a:r>
              <a:rPr lang="en-US" sz="2000" dirty="0" smtClean="0">
                <a:latin typeface="Times New Roman" pitchFamily="18" charset="0"/>
                <a:cs typeface="Times New Roman" pitchFamily="18" charset="0"/>
              </a:rPr>
              <a:t>The gain from carbon credit by three washer is Rs.21,862 annually.</a:t>
            </a:r>
          </a:p>
          <a:p>
            <a:pPr lvl="0" algn="just">
              <a:buClr>
                <a:srgbClr val="FF0000"/>
              </a:buClr>
              <a:buFont typeface="Wingdings" pitchFamily="2" charset="2"/>
              <a:buChar char="Ø"/>
            </a:pPr>
            <a:endParaRPr lang="en-US" sz="2000" dirty="0" smtClean="0">
              <a:latin typeface="Times New Roman" pitchFamily="18" charset="0"/>
              <a:cs typeface="Times New Roman" pitchFamily="18" charset="0"/>
            </a:endParaRPr>
          </a:p>
          <a:p>
            <a:pPr lvl="0" algn="just">
              <a:buClr>
                <a:srgbClr val="FF0000"/>
              </a:buClr>
              <a:buNone/>
            </a:pPr>
            <a:endParaRPr lang="en-US" sz="2000" dirty="0" smtClean="0">
              <a:latin typeface="Times New Roman" pitchFamily="18" charset="0"/>
              <a:cs typeface="Times New Roman" pitchFamily="18" charset="0"/>
            </a:endParaRPr>
          </a:p>
          <a:p>
            <a:pPr lvl="0">
              <a:buClr>
                <a:srgbClr val="FF0000"/>
              </a:buClr>
              <a:buNone/>
            </a:pPr>
            <a:endParaRPr lang="en-US" sz="2000" dirty="0" smtClean="0">
              <a:solidFill>
                <a:srgbClr val="191DB7"/>
              </a:solidFill>
              <a:latin typeface="Times New Roman" pitchFamily="18" charset="0"/>
              <a:cs typeface="Times New Roman" pitchFamily="18" charset="0"/>
            </a:endParaRPr>
          </a:p>
          <a:p>
            <a:pPr lvl="0">
              <a:buClr>
                <a:srgbClr val="FF0000"/>
              </a:buClr>
              <a:buNone/>
            </a:pPr>
            <a:endParaRPr lang="en-US" sz="2000" dirty="0" smtClean="0">
              <a:solidFill>
                <a:srgbClr val="191DB7"/>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sz="2800" b="1" dirty="0" smtClean="0">
                <a:solidFill>
                  <a:schemeClr val="tx1"/>
                </a:solidFill>
                <a:latin typeface="Times New Roman" pitchFamily="18" charset="0"/>
                <a:cs typeface="Times New Roman" pitchFamily="18" charset="0"/>
              </a:rPr>
              <a:t>RESULTS OBTAINED</a:t>
            </a:r>
            <a:endParaRPr lang="en-US" sz="2800" b="1" dirty="0">
              <a:solidFill>
                <a:schemeClr val="tx1"/>
              </a:solidFill>
            </a:endParaRPr>
          </a:p>
        </p:txBody>
      </p:sp>
      <p:sp>
        <p:nvSpPr>
          <p:cNvPr id="3" name="Content Placeholder 2"/>
          <p:cNvSpPr>
            <a:spLocks noGrp="1"/>
          </p:cNvSpPr>
          <p:nvPr>
            <p:ph idx="1"/>
          </p:nvPr>
        </p:nvSpPr>
        <p:spPr>
          <a:xfrm>
            <a:off x="228600" y="762000"/>
            <a:ext cx="8915400" cy="5486400"/>
          </a:xfrm>
        </p:spPr>
        <p:txBody>
          <a:bodyPr>
            <a:noAutofit/>
          </a:bodyPr>
          <a:lstStyle/>
          <a:p>
            <a:pPr lvl="0" algn="just">
              <a:buClr>
                <a:srgbClr val="7030A0"/>
              </a:buClr>
              <a:buNone/>
            </a:pPr>
            <a:r>
              <a:rPr lang="en-US" sz="2000" b="1" dirty="0" smtClean="0">
                <a:latin typeface="Times New Roman" pitchFamily="18" charset="0"/>
                <a:cs typeface="Times New Roman" pitchFamily="18" charset="0"/>
              </a:rPr>
              <a:t>BY OPTMIZATION</a:t>
            </a:r>
          </a:p>
          <a:p>
            <a:pPr lvl="0" algn="just">
              <a:buClr>
                <a:srgbClr val="7030A0"/>
              </a:buClr>
              <a:buNone/>
            </a:pPr>
            <a:r>
              <a:rPr lang="en-US" b="1" dirty="0" smtClean="0">
                <a:latin typeface="Times New Roman" pitchFamily="18" charset="0"/>
                <a:cs typeface="Times New Roman" pitchFamily="18" charset="0"/>
              </a:rPr>
              <a:t>Reduction  In</a:t>
            </a:r>
          </a:p>
          <a:p>
            <a:pPr lvl="1" algn="just">
              <a:buFont typeface="Wingdings" pitchFamily="2" charset="2"/>
              <a:buChar char="Ø"/>
            </a:pPr>
            <a:r>
              <a:rPr lang="en-US" dirty="0" smtClean="0">
                <a:latin typeface="Times New Roman" pitchFamily="18" charset="0"/>
                <a:cs typeface="Times New Roman" pitchFamily="18" charset="0"/>
              </a:rPr>
              <a:t>Average  energy consumption=    					    456kWh/washer/day=1,36,800kWh/washer/annum                                              </a:t>
            </a:r>
          </a:p>
          <a:p>
            <a:pPr lvl="1" algn="just">
              <a:buClr>
                <a:srgbClr val="191DB7"/>
              </a:buClr>
              <a:buFont typeface="Wingdings" pitchFamily="2" charset="2"/>
              <a:buChar char="Ø"/>
            </a:pPr>
            <a:endParaRPr lang="en-US" dirty="0" smtClean="0">
              <a:latin typeface="Times New Roman" pitchFamily="18" charset="0"/>
              <a:cs typeface="Times New Roman" pitchFamily="18" charset="0"/>
            </a:endParaRPr>
          </a:p>
          <a:p>
            <a:pPr lvl="1" algn="just">
              <a:buFont typeface="Wingdings" pitchFamily="2" charset="2"/>
              <a:buChar char="Ø"/>
            </a:pPr>
            <a:r>
              <a:rPr lang="en-US" dirty="0" smtClean="0">
                <a:latin typeface="Times New Roman" pitchFamily="18" charset="0"/>
                <a:cs typeface="Times New Roman" pitchFamily="18" charset="0"/>
              </a:rPr>
              <a:t>CO</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emissions= 0.44tones/washer/day = 132tones/washer/annum</a:t>
            </a:r>
          </a:p>
          <a:p>
            <a:pPr lvl="1" algn="just">
              <a:buClr>
                <a:srgbClr val="191DB7"/>
              </a:buClr>
              <a:buFont typeface="Wingdings" pitchFamily="2" charset="2"/>
              <a:buChar char="Ø"/>
            </a:pPr>
            <a:endParaRPr lang="en-US" dirty="0" smtClean="0">
              <a:latin typeface="Times New Roman" pitchFamily="18" charset="0"/>
              <a:cs typeface="Times New Roman" pitchFamily="18" charset="0"/>
            </a:endParaRPr>
          </a:p>
          <a:p>
            <a:pPr lvl="1" algn="just">
              <a:buClr>
                <a:srgbClr val="191DB7"/>
              </a:buClr>
              <a:buNone/>
            </a:pPr>
            <a:r>
              <a:rPr lang="en-US" sz="2400" dirty="0" smtClean="0">
                <a:latin typeface="Times New Roman" pitchFamily="18" charset="0"/>
                <a:cs typeface="Times New Roman" pitchFamily="18" charset="0"/>
              </a:rPr>
              <a:t>There are 3 alkali washers, if this is implemented in all the 3 washers,</a:t>
            </a:r>
          </a:p>
          <a:p>
            <a:pPr lvl="0" algn="just">
              <a:buClr>
                <a:srgbClr val="7030A0"/>
              </a:buClr>
              <a:buNone/>
            </a:pPr>
            <a:endParaRPr lang="en-US" dirty="0" smtClean="0">
              <a:latin typeface="Times New Roman" pitchFamily="18" charset="0"/>
              <a:cs typeface="Times New Roman" pitchFamily="18" charset="0"/>
            </a:endParaRPr>
          </a:p>
          <a:p>
            <a:pPr lvl="0" algn="just">
              <a:buClr>
                <a:srgbClr val="7030A0"/>
              </a:buClr>
              <a:buNone/>
            </a:pPr>
            <a:r>
              <a:rPr lang="en-US" sz="2000" b="1" dirty="0" smtClean="0">
                <a:latin typeface="Times New Roman" pitchFamily="18" charset="0"/>
                <a:cs typeface="Times New Roman" pitchFamily="18" charset="0"/>
              </a:rPr>
              <a:t>Reduction  In</a:t>
            </a:r>
          </a:p>
          <a:p>
            <a:pPr lvl="1" algn="just">
              <a:buFont typeface="Wingdings" pitchFamily="2" charset="2"/>
              <a:buChar char="Ø"/>
            </a:pPr>
            <a:r>
              <a:rPr lang="en-US" dirty="0" smtClean="0">
                <a:latin typeface="Times New Roman" pitchFamily="18" charset="0"/>
                <a:cs typeface="Times New Roman" pitchFamily="18" charset="0"/>
              </a:rPr>
              <a:t>Average energy consumption= 1368kWh/washer/day = 4,10,400kWh/annum.                                             </a:t>
            </a:r>
          </a:p>
          <a:p>
            <a:pPr lvl="1" algn="just">
              <a:buFont typeface="Wingdings" pitchFamily="2" charset="2"/>
              <a:buChar char="Ø"/>
            </a:pPr>
            <a:r>
              <a:rPr lang="en-US" dirty="0" smtClean="0">
                <a:latin typeface="Times New Roman" pitchFamily="18" charset="0"/>
                <a:cs typeface="Times New Roman" pitchFamily="18" charset="0"/>
              </a:rPr>
              <a:t>CO</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emissions = 397.5tones /annum</a:t>
            </a:r>
          </a:p>
          <a:p>
            <a:pPr lvl="1" algn="just">
              <a:buClr>
                <a:srgbClr val="191DB7"/>
              </a:buClr>
              <a:buNone/>
            </a:pPr>
            <a:endParaRPr lang="en-US" sz="1800" dirty="0" smtClean="0">
              <a:latin typeface="Times New Roman" pitchFamily="18" charset="0"/>
              <a:cs typeface="Times New Roman" pitchFamily="18" charset="0"/>
            </a:endParaRPr>
          </a:p>
          <a:p>
            <a:pPr algn="just">
              <a:buClr>
                <a:srgbClr val="7030A0"/>
              </a:buClr>
              <a:buNone/>
            </a:pPr>
            <a:endParaRPr lang="en-US" sz="2000" dirty="0" smtClean="0">
              <a:latin typeface="Times New Roman" pitchFamily="18" charset="0"/>
              <a:cs typeface="Times New Roman" pitchFamily="18" charset="0"/>
            </a:endParaRPr>
          </a:p>
          <a:p>
            <a:pPr lvl="1" algn="just">
              <a:buClr>
                <a:srgbClr val="191DB7"/>
              </a:buClr>
              <a:buNone/>
            </a:pPr>
            <a:r>
              <a:rPr lang="en-US" sz="1800" dirty="0" smtClean="0">
                <a:latin typeface="Times New Roman" pitchFamily="18" charset="0"/>
                <a:cs typeface="Times New Roman" pitchFamily="18" charset="0"/>
              </a:rPr>
              <a:t> </a:t>
            </a:r>
          </a:p>
          <a:p>
            <a:pPr lvl="1" algn="just">
              <a:buClr>
                <a:srgbClr val="7030A0"/>
              </a:buClr>
              <a:buFont typeface="Wingdings" pitchFamily="2" charset="2"/>
              <a:buChar char="§"/>
            </a:pPr>
            <a:endParaRPr lang="en-US" sz="1800" dirty="0" smtClean="0">
              <a:latin typeface="Times New Roman" pitchFamily="18" charset="0"/>
              <a:cs typeface="Times New Roman" pitchFamily="18" charset="0"/>
            </a:endParaRPr>
          </a:p>
          <a:p>
            <a:pPr lvl="0" algn="just">
              <a:buClr>
                <a:srgbClr val="7030A0"/>
              </a:buClr>
              <a:buNone/>
            </a:pPr>
            <a:endParaRPr lang="en-US" sz="2000" b="1" dirty="0" smtClean="0">
              <a:effectLst/>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sz="2800" b="1" dirty="0" smtClean="0">
                <a:solidFill>
                  <a:schemeClr val="tx1"/>
                </a:solidFill>
                <a:latin typeface="Times New Roman" pitchFamily="18" charset="0"/>
                <a:cs typeface="Times New Roman" pitchFamily="18" charset="0"/>
              </a:rPr>
              <a:t>RESULTS OBTAINED</a:t>
            </a:r>
            <a:endParaRPr lang="en-US" sz="2800" dirty="0">
              <a:solidFill>
                <a:srgbClr val="191DB7"/>
              </a:solidFill>
            </a:endParaRPr>
          </a:p>
        </p:txBody>
      </p:sp>
      <p:sp>
        <p:nvSpPr>
          <p:cNvPr id="3" name="Content Placeholder 2"/>
          <p:cNvSpPr>
            <a:spLocks noGrp="1"/>
          </p:cNvSpPr>
          <p:nvPr>
            <p:ph idx="1"/>
          </p:nvPr>
        </p:nvSpPr>
        <p:spPr>
          <a:xfrm>
            <a:off x="228600" y="685800"/>
            <a:ext cx="8610600" cy="5486400"/>
          </a:xfrm>
        </p:spPr>
        <p:txBody>
          <a:bodyPr>
            <a:normAutofit/>
          </a:bodyPr>
          <a:lstStyle/>
          <a:p>
            <a:pPr>
              <a:buClr>
                <a:srgbClr val="7030A0"/>
              </a:buClr>
              <a:buNone/>
            </a:pPr>
            <a:endParaRPr lang="en-US" dirty="0" smtClean="0">
              <a:latin typeface="Times New Roman" pitchFamily="18" charset="0"/>
              <a:cs typeface="Times New Roman" pitchFamily="18" charset="0"/>
            </a:endParaRPr>
          </a:p>
          <a:p>
            <a:pPr>
              <a:buClr>
                <a:srgbClr val="7030A0"/>
              </a:buClr>
              <a:buNone/>
            </a:pPr>
            <a:r>
              <a:rPr lang="en-US" dirty="0" smtClean="0">
                <a:latin typeface="Times New Roman" pitchFamily="18" charset="0"/>
                <a:cs typeface="Times New Roman" pitchFamily="18" charset="0"/>
              </a:rPr>
              <a:t>This reduction leads to economic benefits, such as:</a:t>
            </a:r>
          </a:p>
          <a:p>
            <a:pPr>
              <a:buFont typeface="Wingdings" pitchFamily="2" charset="2"/>
              <a:buChar char="Ø"/>
            </a:pPr>
            <a:r>
              <a:rPr lang="en-US" dirty="0" smtClean="0">
                <a:latin typeface="Times New Roman" pitchFamily="18" charset="0"/>
                <a:cs typeface="Times New Roman" pitchFamily="18" charset="0"/>
              </a:rPr>
              <a:t> Reduction by energy consumption</a:t>
            </a:r>
          </a:p>
          <a:p>
            <a:pPr lvl="1"/>
            <a:endParaRPr lang="en-US" dirty="0" smtClean="0"/>
          </a:p>
          <a:p>
            <a:pPr lvl="1"/>
            <a:r>
              <a:rPr lang="en-US" sz="1800" dirty="0" smtClean="0"/>
              <a:t>This results in the savings of  Rs.2,736/day/washer resulting in a annual savings of Rs.8,20,800</a:t>
            </a:r>
            <a:endParaRPr lang="en-IN" sz="1800" dirty="0" smtClean="0"/>
          </a:p>
          <a:p>
            <a:pPr lvl="1"/>
            <a:r>
              <a:rPr lang="en-US" sz="1800" dirty="0" smtClean="0"/>
              <a:t>Presently there are 3 alkali washers and if the optimized temperature is implemented in all the 3, the resulting savings will be Rs.8,208/day and a annual savings of Rs.24,62,400</a:t>
            </a:r>
            <a:endParaRPr lang="en-IN" sz="1800" dirty="0" smtClean="0"/>
          </a:p>
          <a:p>
            <a:pPr lvl="1">
              <a:buClr>
                <a:srgbClr val="191DB7"/>
              </a:buClr>
              <a:buFont typeface="Wingdings" pitchFamily="2" charset="2"/>
              <a:buChar char="Ø"/>
            </a:pPr>
            <a:endParaRPr lang="en-US" sz="1600"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Carbon credits</a:t>
            </a:r>
          </a:p>
          <a:p>
            <a:pPr>
              <a:buFont typeface="Wingdings" pitchFamily="2" charset="2"/>
              <a:buChar char="Ø"/>
            </a:pPr>
            <a:endParaRPr lang="en-US" dirty="0" smtClean="0">
              <a:latin typeface="Times New Roman" pitchFamily="18" charset="0"/>
              <a:cs typeface="Times New Roman" pitchFamily="18" charset="0"/>
            </a:endParaRPr>
          </a:p>
          <a:p>
            <a:pPr lvl="1"/>
            <a:r>
              <a:rPr lang="en-US" sz="1800" dirty="0" smtClean="0">
                <a:latin typeface="Times New Roman" pitchFamily="18" charset="0"/>
                <a:cs typeface="Times New Roman" pitchFamily="18" charset="0"/>
              </a:rPr>
              <a:t> </a:t>
            </a:r>
            <a:r>
              <a:rPr lang="en-US" sz="1800" dirty="0" smtClean="0"/>
              <a:t>The gain from carbon credit by one washer is Rs.7,287 annually.</a:t>
            </a:r>
            <a:endParaRPr lang="en-IN" sz="1800" dirty="0" smtClean="0"/>
          </a:p>
          <a:p>
            <a:pPr lvl="1"/>
            <a:r>
              <a:rPr lang="en-US" sz="1800" dirty="0" smtClean="0"/>
              <a:t>The gain from carbon credit by three washer is Rs.21,862 annually.</a:t>
            </a:r>
            <a:endParaRPr lang="en-IN" sz="1800" dirty="0" smtClean="0"/>
          </a:p>
          <a:p>
            <a:pPr lvl="1">
              <a:buClr>
                <a:srgbClr val="191DB7"/>
              </a:buClr>
              <a:buNone/>
            </a:pPr>
            <a:endParaRPr lang="en-US" dirty="0" smtClean="0">
              <a:latin typeface="Times New Roman" pitchFamily="18" charset="0"/>
              <a:cs typeface="Times New Roman" pitchFamily="18" charset="0"/>
            </a:endParaRPr>
          </a:p>
          <a:p>
            <a:pPr lvl="1">
              <a:buClr>
                <a:srgbClr val="7030A0"/>
              </a:buClr>
              <a:buFont typeface="Wingdings" pitchFamily="2" charset="2"/>
              <a:buChar char="§"/>
            </a:pPr>
            <a:endParaRPr lang="en-US" sz="1800" dirty="0" smtClean="0">
              <a:latin typeface="Times New Roman" pitchFamily="18" charset="0"/>
              <a:cs typeface="Times New Roman" pitchFamily="18" charset="0"/>
            </a:endParaRPr>
          </a:p>
          <a:p>
            <a:pPr lvl="0">
              <a:buClr>
                <a:srgbClr val="7030A0"/>
              </a:buClr>
              <a:buNone/>
            </a:pPr>
            <a:endParaRPr lang="en-US" sz="2000" b="1" dirty="0" smtClean="0">
              <a:effectLst/>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274638"/>
            <a:ext cx="8229600" cy="639762"/>
          </a:xfrm>
        </p:spPr>
        <p:txBody>
          <a:bodyPr/>
          <a:lstStyle/>
          <a:p>
            <a:r>
              <a:rPr lang="en-IN" sz="3600" dirty="0" smtClean="0"/>
              <a:t>Environmental management system</a:t>
            </a:r>
          </a:p>
        </p:txBody>
      </p:sp>
      <p:sp>
        <p:nvSpPr>
          <p:cNvPr id="4099" name="Content Placeholder 2"/>
          <p:cNvSpPr>
            <a:spLocks noGrp="1"/>
          </p:cNvSpPr>
          <p:nvPr>
            <p:ph idx="1"/>
          </p:nvPr>
        </p:nvSpPr>
        <p:spPr>
          <a:xfrm>
            <a:off x="609600" y="1600200"/>
            <a:ext cx="8229600" cy="5516563"/>
          </a:xfrm>
        </p:spPr>
        <p:txBody>
          <a:bodyPr/>
          <a:lstStyle/>
          <a:p>
            <a:r>
              <a:rPr lang="en-IN" sz="2400" dirty="0" smtClean="0"/>
              <a:t>An Environmental Management System (EMS) is a set of processes and</a:t>
            </a:r>
            <a:r>
              <a:rPr lang="en-IN" sz="2400" b="1" dirty="0" smtClean="0"/>
              <a:t> </a:t>
            </a:r>
            <a:r>
              <a:rPr lang="en-IN" sz="2400" dirty="0" smtClean="0"/>
              <a:t>practices that enable an organization to reduce its environmental impacts and increase its</a:t>
            </a:r>
            <a:r>
              <a:rPr lang="en-IN" sz="2400" b="1" dirty="0" smtClean="0"/>
              <a:t> </a:t>
            </a:r>
            <a:r>
              <a:rPr lang="en-IN" sz="2400" dirty="0" smtClean="0"/>
              <a:t>operating efficiency. </a:t>
            </a:r>
          </a:p>
          <a:p>
            <a:pPr>
              <a:buFont typeface="Arial" charset="0"/>
              <a:buNone/>
            </a:pPr>
            <a:endParaRPr lang="en-IN" sz="2400" dirty="0" smtClean="0"/>
          </a:p>
          <a:p>
            <a:r>
              <a:rPr lang="en-IN" sz="2400" dirty="0" smtClean="0"/>
              <a:t>An EMS is a voluntary management system for identifying,</a:t>
            </a:r>
            <a:r>
              <a:rPr lang="en-IN" sz="2400" b="1" dirty="0" smtClean="0"/>
              <a:t> </a:t>
            </a:r>
            <a:r>
              <a:rPr lang="en-IN" sz="2400" dirty="0" smtClean="0"/>
              <a:t>controlling and monitoring a facility’s activities, which have potential environmental</a:t>
            </a:r>
            <a:r>
              <a:rPr lang="en-IN" sz="2400" b="1" dirty="0" smtClean="0"/>
              <a:t> </a:t>
            </a:r>
            <a:r>
              <a:rPr lang="en-IN" sz="2400" dirty="0" smtClean="0"/>
              <a:t>impacts.</a:t>
            </a:r>
          </a:p>
          <a:p>
            <a:r>
              <a:rPr lang="en-IN" dirty="0" smtClean="0"/>
              <a:t>Case study in a Chemical Process Industry</a:t>
            </a:r>
            <a:endParaRPr lang="en-IN" sz="2400" dirty="0" smtClean="0"/>
          </a:p>
          <a:p>
            <a:pPr>
              <a:buFont typeface="Arial" charset="0"/>
              <a:buNone/>
            </a:pPr>
            <a:endParaRPr lang="en-IN" dirty="0" smtClean="0"/>
          </a:p>
          <a:p>
            <a:pPr>
              <a:buFont typeface="Arial" charset="0"/>
              <a:buNone/>
            </a:pPr>
            <a:endParaRPr lang="en-IN" dirty="0" smtClean="0"/>
          </a:p>
          <a:p>
            <a:endParaRPr lang="en-IN" dirty="0" smtClean="0"/>
          </a:p>
        </p:txBody>
      </p:sp>
      <p:sp>
        <p:nvSpPr>
          <p:cNvPr id="4" name="Slide Number Placeholder 3"/>
          <p:cNvSpPr>
            <a:spLocks noGrp="1"/>
          </p:cNvSpPr>
          <p:nvPr>
            <p:ph type="sldNum" sz="quarter" idx="12"/>
          </p:nvPr>
        </p:nvSpPr>
        <p:spPr/>
        <p:txBody>
          <a:bodyPr/>
          <a:lstStyle/>
          <a:p>
            <a:pPr>
              <a:defRPr/>
            </a:pPr>
            <a:fld id="{C83F567F-027A-43A8-9D71-E5B76DC17F4A}" type="slidenum">
              <a:rPr lang="en-US"/>
              <a:pPr>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5122" name="Title 1"/>
          <p:cNvSpPr>
            <a:spLocks noGrp="1"/>
          </p:cNvSpPr>
          <p:nvPr>
            <p:ph type="title"/>
          </p:nvPr>
        </p:nvSpPr>
        <p:spPr>
          <a:xfrm>
            <a:off x="685800" y="304800"/>
            <a:ext cx="8229600" cy="715963"/>
          </a:xfrm>
        </p:spPr>
        <p:txBody>
          <a:bodyPr/>
          <a:lstStyle/>
          <a:p>
            <a:r>
              <a:rPr lang="en-IN" sz="3600" smtClean="0"/>
              <a:t>Basic elements of EMS</a:t>
            </a:r>
          </a:p>
        </p:txBody>
      </p:sp>
      <p:sp>
        <p:nvSpPr>
          <p:cNvPr id="4" name="Slide Number Placeholder 3"/>
          <p:cNvSpPr>
            <a:spLocks noGrp="1"/>
          </p:cNvSpPr>
          <p:nvPr>
            <p:ph type="sldNum" sz="quarter" idx="12"/>
          </p:nvPr>
        </p:nvSpPr>
        <p:spPr/>
        <p:txBody>
          <a:bodyPr/>
          <a:lstStyle/>
          <a:p>
            <a:pPr>
              <a:defRPr/>
            </a:pPr>
            <a:fld id="{BD766DB4-8EBC-4F80-B91C-C6AEA3D0E6CB}" type="slidenum">
              <a:rPr lang="en-US" smtClean="0"/>
              <a:pPr>
                <a:defRPr/>
              </a:pPr>
              <a:t>20</a:t>
            </a:fld>
            <a:endParaRPr lang="en-US"/>
          </a:p>
        </p:txBody>
      </p:sp>
      <p:pic>
        <p:nvPicPr>
          <p:cNvPr id="5124" name="Content Placeholder 4" descr="http://ars.els-cdn.com/content/image/1-s2.0-S019592550500079X-gr1.jpg"/>
          <p:cNvPicPr>
            <a:picLocks noGrp="1"/>
          </p:cNvPicPr>
          <p:nvPr>
            <p:ph idx="1"/>
          </p:nvPr>
        </p:nvPicPr>
        <p:blipFill>
          <a:blip r:embed="rId2"/>
          <a:srcRect/>
          <a:stretch>
            <a:fillRect/>
          </a:stretch>
        </p:blipFill>
        <p:spPr>
          <a:xfrm>
            <a:off x="838200" y="1143000"/>
            <a:ext cx="7086600" cy="5486400"/>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1" y="274638"/>
            <a:ext cx="8077200" cy="1143000"/>
          </a:xfrm>
        </p:spPr>
        <p:txBody>
          <a:bodyPr/>
          <a:lstStyle/>
          <a:p>
            <a:r>
              <a:rPr lang="en-US" dirty="0" smtClean="0"/>
              <a:t>Aspect Impact analysis</a:t>
            </a:r>
            <a:endParaRPr lang="en-US" dirty="0"/>
          </a:p>
        </p:txBody>
      </p:sp>
      <p:graphicFrame>
        <p:nvGraphicFramePr>
          <p:cNvPr id="5" name="Content Placeholder 4"/>
          <p:cNvGraphicFramePr>
            <a:graphicFrameLocks noGrp="1"/>
          </p:cNvGraphicFramePr>
          <p:nvPr>
            <p:ph idx="1"/>
          </p:nvPr>
        </p:nvGraphicFramePr>
        <p:xfrm>
          <a:off x="304800" y="1295399"/>
          <a:ext cx="8381999" cy="5012701"/>
        </p:xfrm>
        <a:graphic>
          <a:graphicData uri="http://schemas.openxmlformats.org/drawingml/2006/table">
            <a:tbl>
              <a:tblPr firstRow="1" bandRow="1">
                <a:tableStyleId>{5C22544A-7EE6-4342-B048-85BDC9FD1C3A}</a:tableStyleId>
              </a:tblPr>
              <a:tblGrid>
                <a:gridCol w="1295400"/>
                <a:gridCol w="1234440"/>
                <a:gridCol w="931026"/>
                <a:gridCol w="538157"/>
                <a:gridCol w="579486"/>
                <a:gridCol w="677904"/>
                <a:gridCol w="532014"/>
                <a:gridCol w="598516"/>
                <a:gridCol w="598516"/>
                <a:gridCol w="598516"/>
                <a:gridCol w="399012"/>
                <a:gridCol w="399012"/>
              </a:tblGrid>
              <a:tr h="974263">
                <a:tc>
                  <a:txBody>
                    <a:bodyPr/>
                    <a:lstStyle/>
                    <a:p>
                      <a:r>
                        <a:rPr lang="en-IN" sz="1800" b="1" kern="1200" dirty="0" smtClean="0">
                          <a:solidFill>
                            <a:schemeClr val="lt1"/>
                          </a:solidFill>
                          <a:latin typeface="+mn-lt"/>
                          <a:ea typeface="+mn-ea"/>
                          <a:cs typeface="+mn-cs"/>
                        </a:rPr>
                        <a:t>ACTIVITY</a:t>
                      </a:r>
                      <a:endParaRPr lang="en-US" dirty="0"/>
                    </a:p>
                  </a:txBody>
                  <a:tcPr/>
                </a:tc>
                <a:tc>
                  <a:txBody>
                    <a:bodyPr/>
                    <a:lstStyle/>
                    <a:p>
                      <a:r>
                        <a:rPr lang="en-IN" sz="1800" b="1" kern="1200" dirty="0" smtClean="0">
                          <a:solidFill>
                            <a:schemeClr val="lt1"/>
                          </a:solidFill>
                          <a:latin typeface="+mn-lt"/>
                          <a:ea typeface="+mn-ea"/>
                          <a:cs typeface="+mn-cs"/>
                        </a:rPr>
                        <a:t>ASPECT</a:t>
                      </a:r>
                      <a:endParaRPr lang="en-US" dirty="0"/>
                    </a:p>
                  </a:txBody>
                  <a:tcPr/>
                </a:tc>
                <a:tc>
                  <a:txBody>
                    <a:bodyPr/>
                    <a:lstStyle/>
                    <a:p>
                      <a:r>
                        <a:rPr lang="en-IN" sz="1400" b="1" kern="1200" dirty="0" smtClean="0">
                          <a:solidFill>
                            <a:schemeClr val="lt1"/>
                          </a:solidFill>
                          <a:latin typeface="+mn-lt"/>
                          <a:ea typeface="+mn-ea"/>
                          <a:cs typeface="+mn-cs"/>
                        </a:rPr>
                        <a:t>IMPACT</a:t>
                      </a:r>
                      <a:endParaRPr lang="en-US" sz="1400" dirty="0"/>
                    </a:p>
                  </a:txBody>
                  <a:tcPr/>
                </a:tc>
                <a:tc>
                  <a:txBody>
                    <a:bodyPr/>
                    <a:lstStyle/>
                    <a:p>
                      <a:r>
                        <a:rPr lang="en-US" dirty="0" smtClean="0"/>
                        <a:t>LC</a:t>
                      </a:r>
                      <a:endParaRPr lang="en-US" dirty="0"/>
                    </a:p>
                  </a:txBody>
                  <a:tcPr/>
                </a:tc>
                <a:tc>
                  <a:txBody>
                    <a:bodyPr/>
                    <a:lstStyle/>
                    <a:p>
                      <a:r>
                        <a:rPr lang="en-US" dirty="0" smtClean="0"/>
                        <a:t>IPC</a:t>
                      </a:r>
                      <a:endParaRPr lang="en-US" dirty="0"/>
                    </a:p>
                  </a:txBody>
                  <a:tcPr/>
                </a:tc>
                <a:tc>
                  <a:txBody>
                    <a:bodyPr/>
                    <a:lstStyle/>
                    <a:p>
                      <a:r>
                        <a:rPr lang="en-US" dirty="0" smtClean="0"/>
                        <a:t>BC</a:t>
                      </a:r>
                      <a:endParaRPr lang="en-US" dirty="0"/>
                    </a:p>
                  </a:txBody>
                  <a:tcPr/>
                </a:tc>
                <a:tc>
                  <a:txBody>
                    <a:bodyPr/>
                    <a:lstStyle/>
                    <a:p>
                      <a:r>
                        <a:rPr lang="en-US" dirty="0" smtClean="0"/>
                        <a:t>SC</a:t>
                      </a:r>
                      <a:endParaRPr lang="en-US" dirty="0"/>
                    </a:p>
                  </a:txBody>
                  <a:tcPr/>
                </a:tc>
                <a:tc>
                  <a:txBody>
                    <a:bodyPr/>
                    <a:lstStyle/>
                    <a:p>
                      <a:r>
                        <a:rPr lang="en-US" dirty="0" smtClean="0"/>
                        <a:t>SE</a:t>
                      </a:r>
                      <a:endParaRPr lang="en-US" dirty="0"/>
                    </a:p>
                  </a:txBody>
                  <a:tcPr/>
                </a:tc>
                <a:tc>
                  <a:txBody>
                    <a:bodyPr/>
                    <a:lstStyle/>
                    <a:p>
                      <a:r>
                        <a:rPr lang="en-US" dirty="0" smtClean="0"/>
                        <a:t>PR</a:t>
                      </a:r>
                      <a:endParaRPr lang="en-US" dirty="0"/>
                    </a:p>
                  </a:txBody>
                  <a:tcPr/>
                </a:tc>
                <a:tc>
                  <a:txBody>
                    <a:bodyPr/>
                    <a:lstStyle/>
                    <a:p>
                      <a:r>
                        <a:rPr lang="en-US" dirty="0" smtClean="0"/>
                        <a:t>DN</a:t>
                      </a:r>
                      <a:endParaRPr lang="en-US" dirty="0"/>
                    </a:p>
                  </a:txBody>
                  <a:tcPr/>
                </a:tc>
                <a:tc>
                  <a:txBody>
                    <a:bodyPr/>
                    <a:lstStyle/>
                    <a:p>
                      <a:r>
                        <a:rPr lang="en-US" dirty="0" smtClean="0"/>
                        <a:t>SUM</a:t>
                      </a:r>
                      <a:endParaRPr lang="en-US" dirty="0"/>
                    </a:p>
                  </a:txBody>
                  <a:tcPr/>
                </a:tc>
                <a:tc>
                  <a:txBody>
                    <a:bodyPr/>
                    <a:lstStyle/>
                    <a:p>
                      <a:r>
                        <a:rPr lang="en-US" dirty="0" smtClean="0"/>
                        <a:t>S</a:t>
                      </a:r>
                      <a:endParaRPr lang="en-US" dirty="0"/>
                    </a:p>
                  </a:txBody>
                  <a:tcPr/>
                </a:tc>
              </a:tr>
              <a:tr h="1136640">
                <a:tc>
                  <a:txBody>
                    <a:bodyPr/>
                    <a:lstStyle/>
                    <a:p>
                      <a:r>
                        <a:rPr lang="en-IN" sz="1800" kern="1200" dirty="0" smtClean="0">
                          <a:solidFill>
                            <a:srgbClr val="002060"/>
                          </a:solidFill>
                          <a:latin typeface="+mn-lt"/>
                          <a:ea typeface="+mn-ea"/>
                          <a:cs typeface="+mn-cs"/>
                        </a:rPr>
                        <a:t>waste water not meeting standard</a:t>
                      </a:r>
                      <a:endParaRPr lang="en-US" dirty="0">
                        <a:solidFill>
                          <a:srgbClr val="002060"/>
                        </a:solidFill>
                      </a:endParaRPr>
                    </a:p>
                  </a:txBody>
                  <a:tcPr/>
                </a:tc>
                <a:tc>
                  <a:txBody>
                    <a:bodyPr/>
                    <a:lstStyle/>
                    <a:p>
                      <a:r>
                        <a:rPr lang="en-IN" sz="1600" kern="1200" dirty="0" smtClean="0">
                          <a:solidFill>
                            <a:srgbClr val="191DB7"/>
                          </a:solidFill>
                          <a:latin typeface="+mn-lt"/>
                          <a:ea typeface="+mn-ea"/>
                          <a:cs typeface="+mn-cs"/>
                        </a:rPr>
                        <a:t>land pollution &amp; loss of resource</a:t>
                      </a:r>
                      <a:endParaRPr lang="en-US" sz="1600" dirty="0">
                        <a:solidFill>
                          <a:srgbClr val="191DB7"/>
                        </a:solidFill>
                      </a:endParaRPr>
                    </a:p>
                  </a:txBody>
                  <a:tcPr/>
                </a:tc>
                <a:tc>
                  <a:txBody>
                    <a:bodyPr/>
                    <a:lstStyle/>
                    <a:p>
                      <a:r>
                        <a:rPr lang="en-IN" sz="1800" kern="1200" dirty="0" smtClean="0">
                          <a:solidFill>
                            <a:srgbClr val="191DB7"/>
                          </a:solidFill>
                          <a:latin typeface="+mn-lt"/>
                          <a:ea typeface="+mn-ea"/>
                          <a:cs typeface="+mn-cs"/>
                        </a:rPr>
                        <a:t>Y</a:t>
                      </a:r>
                      <a:endParaRPr lang="en-US" dirty="0">
                        <a:solidFill>
                          <a:srgbClr val="191DB7"/>
                        </a:solidFill>
                      </a:endParaRPr>
                    </a:p>
                  </a:txBody>
                  <a:tcPr/>
                </a:tc>
                <a:tc>
                  <a:txBody>
                    <a:bodyPr/>
                    <a:lstStyle/>
                    <a:p>
                      <a:r>
                        <a:rPr lang="en-IN" sz="1800" kern="1200" dirty="0" smtClean="0">
                          <a:solidFill>
                            <a:srgbClr val="191DB7"/>
                          </a:solidFill>
                          <a:latin typeface="+mn-lt"/>
                          <a:ea typeface="+mn-ea"/>
                          <a:cs typeface="+mn-cs"/>
                        </a:rPr>
                        <a:t>Y</a:t>
                      </a:r>
                      <a:endParaRPr lang="en-US" dirty="0">
                        <a:solidFill>
                          <a:srgbClr val="191DB7"/>
                        </a:solidFill>
                      </a:endParaRPr>
                    </a:p>
                  </a:txBody>
                  <a:tcPr/>
                </a:tc>
                <a:tc>
                  <a:txBody>
                    <a:bodyPr/>
                    <a:lstStyle/>
                    <a:p>
                      <a:r>
                        <a:rPr lang="en-IN" sz="1800" kern="1200" dirty="0" smtClean="0">
                          <a:solidFill>
                            <a:srgbClr val="191DB7"/>
                          </a:solidFill>
                          <a:latin typeface="+mn-lt"/>
                          <a:ea typeface="+mn-ea"/>
                          <a:cs typeface="+mn-cs"/>
                        </a:rPr>
                        <a:t>Y</a:t>
                      </a:r>
                      <a:endParaRPr lang="en-US" dirty="0">
                        <a:solidFill>
                          <a:srgbClr val="191DB7"/>
                        </a:solidFill>
                      </a:endParaRPr>
                    </a:p>
                  </a:txBody>
                  <a:tcPr/>
                </a:tc>
                <a:tc>
                  <a:txBody>
                    <a:bodyPr/>
                    <a:lstStyle/>
                    <a:p>
                      <a:r>
                        <a:rPr lang="en-IN" sz="1800" kern="1200" dirty="0" smtClean="0">
                          <a:solidFill>
                            <a:srgbClr val="191DB7"/>
                          </a:solidFill>
                          <a:latin typeface="+mn-lt"/>
                          <a:ea typeface="+mn-ea"/>
                          <a:cs typeface="+mn-cs"/>
                        </a:rPr>
                        <a:t>Y</a:t>
                      </a:r>
                      <a:endParaRPr lang="en-US" dirty="0">
                        <a:solidFill>
                          <a:srgbClr val="191DB7"/>
                        </a:solidFill>
                      </a:endParaRPr>
                    </a:p>
                  </a:txBody>
                  <a:tcPr/>
                </a:tc>
                <a:tc>
                  <a:txBody>
                    <a:bodyPr/>
                    <a:lstStyle/>
                    <a:p>
                      <a:r>
                        <a:rPr lang="en-US" dirty="0" smtClean="0">
                          <a:solidFill>
                            <a:srgbClr val="191DB7"/>
                          </a:solidFill>
                        </a:rPr>
                        <a:t>3</a:t>
                      </a:r>
                      <a:endParaRPr lang="en-US" dirty="0">
                        <a:solidFill>
                          <a:srgbClr val="191DB7"/>
                        </a:solidFill>
                      </a:endParaRPr>
                    </a:p>
                  </a:txBody>
                  <a:tcPr/>
                </a:tc>
                <a:tc>
                  <a:txBody>
                    <a:bodyPr/>
                    <a:lstStyle/>
                    <a:p>
                      <a:r>
                        <a:rPr lang="en-US" dirty="0" smtClean="0">
                          <a:solidFill>
                            <a:srgbClr val="191DB7"/>
                          </a:solidFill>
                        </a:rPr>
                        <a:t>3</a:t>
                      </a:r>
                      <a:endParaRPr lang="en-US" dirty="0">
                        <a:solidFill>
                          <a:srgbClr val="191DB7"/>
                        </a:solidFill>
                      </a:endParaRPr>
                    </a:p>
                  </a:txBody>
                  <a:tcPr/>
                </a:tc>
                <a:tc>
                  <a:txBody>
                    <a:bodyPr/>
                    <a:lstStyle/>
                    <a:p>
                      <a:r>
                        <a:rPr lang="en-US" dirty="0" smtClean="0">
                          <a:solidFill>
                            <a:srgbClr val="191DB7"/>
                          </a:solidFill>
                        </a:rPr>
                        <a:t>2</a:t>
                      </a:r>
                      <a:endParaRPr lang="en-US" dirty="0">
                        <a:solidFill>
                          <a:srgbClr val="191DB7"/>
                        </a:solidFill>
                      </a:endParaRPr>
                    </a:p>
                  </a:txBody>
                  <a:tcPr/>
                </a:tc>
                <a:tc>
                  <a:txBody>
                    <a:bodyPr/>
                    <a:lstStyle/>
                    <a:p>
                      <a:r>
                        <a:rPr lang="en-US" dirty="0" smtClean="0">
                          <a:solidFill>
                            <a:srgbClr val="191DB7"/>
                          </a:solidFill>
                        </a:rPr>
                        <a:t>1</a:t>
                      </a:r>
                      <a:endParaRPr lang="en-US" dirty="0">
                        <a:solidFill>
                          <a:srgbClr val="191DB7"/>
                        </a:solidFill>
                      </a:endParaRPr>
                    </a:p>
                  </a:txBody>
                  <a:tcPr/>
                </a:tc>
                <a:tc>
                  <a:txBody>
                    <a:bodyPr/>
                    <a:lstStyle/>
                    <a:p>
                      <a:r>
                        <a:rPr lang="en-US" dirty="0" smtClean="0">
                          <a:solidFill>
                            <a:srgbClr val="191DB7"/>
                          </a:solidFill>
                        </a:rPr>
                        <a:t>9</a:t>
                      </a:r>
                      <a:endParaRPr lang="en-US" dirty="0">
                        <a:solidFill>
                          <a:srgbClr val="191DB7"/>
                        </a:solidFill>
                      </a:endParaRPr>
                    </a:p>
                  </a:txBody>
                  <a:tcPr/>
                </a:tc>
                <a:tc>
                  <a:txBody>
                    <a:bodyPr/>
                    <a:lstStyle/>
                    <a:p>
                      <a:r>
                        <a:rPr lang="en-US" dirty="0" smtClean="0">
                          <a:solidFill>
                            <a:srgbClr val="191DB7"/>
                          </a:solidFill>
                        </a:rPr>
                        <a:t>S</a:t>
                      </a:r>
                      <a:endParaRPr lang="en-US" dirty="0">
                        <a:solidFill>
                          <a:srgbClr val="191DB7"/>
                        </a:solidFill>
                      </a:endParaRPr>
                    </a:p>
                  </a:txBody>
                  <a:tcPr/>
                </a:tc>
              </a:tr>
              <a:tr h="1916050">
                <a:tc>
                  <a:txBody>
                    <a:bodyPr/>
                    <a:lstStyle/>
                    <a:p>
                      <a:r>
                        <a:rPr lang="en-IN" sz="1800" kern="1200" dirty="0" smtClean="0">
                          <a:solidFill>
                            <a:srgbClr val="002060"/>
                          </a:solidFill>
                          <a:latin typeface="+mn-lt"/>
                          <a:ea typeface="+mn-ea"/>
                          <a:cs typeface="+mn-cs"/>
                        </a:rPr>
                        <a:t>waste water </a:t>
                      </a:r>
                      <a:r>
                        <a:rPr lang="en-IN" sz="1400" b="1" kern="1200" dirty="0" smtClean="0">
                          <a:solidFill>
                            <a:srgbClr val="002060"/>
                          </a:solidFill>
                          <a:latin typeface="+mn-lt"/>
                          <a:ea typeface="+mn-ea"/>
                          <a:cs typeface="+mn-cs"/>
                        </a:rPr>
                        <a:t>discharged in storm drain</a:t>
                      </a:r>
                      <a:endParaRPr lang="en-US" sz="1400" b="1" dirty="0">
                        <a:solidFill>
                          <a:srgbClr val="002060"/>
                        </a:solidFill>
                      </a:endParaRPr>
                    </a:p>
                  </a:txBody>
                  <a:tcPr/>
                </a:tc>
                <a:tc>
                  <a:txBody>
                    <a:bodyPr/>
                    <a:lstStyle/>
                    <a:p>
                      <a:r>
                        <a:rPr lang="en-IN" sz="1600" kern="1200" dirty="0" smtClean="0">
                          <a:solidFill>
                            <a:srgbClr val="191DB7"/>
                          </a:solidFill>
                          <a:latin typeface="+mn-lt"/>
                          <a:ea typeface="+mn-ea"/>
                          <a:cs typeface="+mn-cs"/>
                        </a:rPr>
                        <a:t>land pollution &amp; </a:t>
                      </a:r>
                      <a:r>
                        <a:rPr lang="en-IN" sz="1400" kern="1200" dirty="0" smtClean="0">
                          <a:solidFill>
                            <a:srgbClr val="191DB7"/>
                          </a:solidFill>
                          <a:latin typeface="+mn-lt"/>
                          <a:ea typeface="+mn-ea"/>
                          <a:cs typeface="+mn-cs"/>
                        </a:rPr>
                        <a:t>groundwater </a:t>
                      </a:r>
                      <a:r>
                        <a:rPr lang="en-IN" sz="1600" kern="1200" dirty="0" smtClean="0">
                          <a:solidFill>
                            <a:srgbClr val="191DB7"/>
                          </a:solidFill>
                          <a:latin typeface="+mn-lt"/>
                          <a:ea typeface="+mn-ea"/>
                          <a:cs typeface="+mn-cs"/>
                        </a:rPr>
                        <a:t>contamination</a:t>
                      </a:r>
                      <a:endParaRPr lang="en-US" sz="1600" dirty="0">
                        <a:solidFill>
                          <a:srgbClr val="191DB7"/>
                        </a:solidFill>
                      </a:endParaRPr>
                    </a:p>
                  </a:txBody>
                  <a:tcPr/>
                </a:tc>
                <a:tc>
                  <a:txBody>
                    <a:bodyPr/>
                    <a:lstStyle/>
                    <a:p>
                      <a:r>
                        <a:rPr lang="en-IN" sz="1800" kern="1200" dirty="0" smtClean="0">
                          <a:solidFill>
                            <a:srgbClr val="191DB7"/>
                          </a:solidFill>
                          <a:latin typeface="+mn-lt"/>
                          <a:ea typeface="+mn-ea"/>
                          <a:cs typeface="+mn-cs"/>
                        </a:rPr>
                        <a:t>Y</a:t>
                      </a:r>
                      <a:endParaRPr lang="en-US" dirty="0">
                        <a:solidFill>
                          <a:srgbClr val="191DB7"/>
                        </a:solidFill>
                      </a:endParaRPr>
                    </a:p>
                  </a:txBody>
                  <a:tcPr/>
                </a:tc>
                <a:tc>
                  <a:txBody>
                    <a:bodyPr/>
                    <a:lstStyle/>
                    <a:p>
                      <a:r>
                        <a:rPr lang="en-IN" sz="1800" kern="1200" dirty="0" smtClean="0">
                          <a:solidFill>
                            <a:srgbClr val="191DB7"/>
                          </a:solidFill>
                          <a:latin typeface="+mn-lt"/>
                          <a:ea typeface="+mn-ea"/>
                          <a:cs typeface="+mn-cs"/>
                        </a:rPr>
                        <a:t>Y</a:t>
                      </a:r>
                      <a:endParaRPr lang="en-US" dirty="0">
                        <a:solidFill>
                          <a:srgbClr val="191DB7"/>
                        </a:solidFill>
                      </a:endParaRPr>
                    </a:p>
                  </a:txBody>
                  <a:tcPr/>
                </a:tc>
                <a:tc>
                  <a:txBody>
                    <a:bodyPr/>
                    <a:lstStyle/>
                    <a:p>
                      <a:r>
                        <a:rPr lang="en-IN" sz="1800" kern="1200" dirty="0" smtClean="0">
                          <a:solidFill>
                            <a:srgbClr val="191DB7"/>
                          </a:solidFill>
                          <a:latin typeface="+mn-lt"/>
                          <a:ea typeface="+mn-ea"/>
                          <a:cs typeface="+mn-cs"/>
                        </a:rPr>
                        <a:t>Y</a:t>
                      </a:r>
                      <a:endParaRPr lang="en-US" dirty="0">
                        <a:solidFill>
                          <a:srgbClr val="191DB7"/>
                        </a:solidFill>
                      </a:endParaRPr>
                    </a:p>
                  </a:txBody>
                  <a:tcPr/>
                </a:tc>
                <a:tc>
                  <a:txBody>
                    <a:bodyPr/>
                    <a:lstStyle/>
                    <a:p>
                      <a:r>
                        <a:rPr lang="en-IN" sz="1800" kern="1200" dirty="0" smtClean="0">
                          <a:solidFill>
                            <a:srgbClr val="191DB7"/>
                          </a:solidFill>
                          <a:latin typeface="+mn-lt"/>
                          <a:ea typeface="+mn-ea"/>
                          <a:cs typeface="+mn-cs"/>
                        </a:rPr>
                        <a:t>Y</a:t>
                      </a:r>
                      <a:endParaRPr lang="en-US" dirty="0">
                        <a:solidFill>
                          <a:srgbClr val="191DB7"/>
                        </a:solidFill>
                      </a:endParaRPr>
                    </a:p>
                  </a:txBody>
                  <a:tcPr/>
                </a:tc>
                <a:tc>
                  <a:txBody>
                    <a:bodyPr/>
                    <a:lstStyle/>
                    <a:p>
                      <a:r>
                        <a:rPr lang="en-US" dirty="0" smtClean="0">
                          <a:solidFill>
                            <a:srgbClr val="191DB7"/>
                          </a:solidFill>
                        </a:rPr>
                        <a:t>4</a:t>
                      </a:r>
                      <a:endParaRPr lang="en-US" dirty="0">
                        <a:solidFill>
                          <a:srgbClr val="191DB7"/>
                        </a:solidFill>
                      </a:endParaRPr>
                    </a:p>
                  </a:txBody>
                  <a:tcPr/>
                </a:tc>
                <a:tc>
                  <a:txBody>
                    <a:bodyPr/>
                    <a:lstStyle/>
                    <a:p>
                      <a:r>
                        <a:rPr lang="en-US" dirty="0" smtClean="0">
                          <a:solidFill>
                            <a:srgbClr val="191DB7"/>
                          </a:solidFill>
                        </a:rPr>
                        <a:t>1</a:t>
                      </a:r>
                      <a:endParaRPr lang="en-US" dirty="0">
                        <a:solidFill>
                          <a:srgbClr val="191DB7"/>
                        </a:solidFill>
                      </a:endParaRPr>
                    </a:p>
                  </a:txBody>
                  <a:tcPr/>
                </a:tc>
                <a:tc>
                  <a:txBody>
                    <a:bodyPr/>
                    <a:lstStyle/>
                    <a:p>
                      <a:r>
                        <a:rPr lang="en-US" dirty="0" smtClean="0">
                          <a:solidFill>
                            <a:srgbClr val="191DB7"/>
                          </a:solidFill>
                        </a:rPr>
                        <a:t>1</a:t>
                      </a:r>
                      <a:endParaRPr lang="en-US" dirty="0">
                        <a:solidFill>
                          <a:srgbClr val="191DB7"/>
                        </a:solidFill>
                      </a:endParaRPr>
                    </a:p>
                  </a:txBody>
                  <a:tcPr/>
                </a:tc>
                <a:tc>
                  <a:txBody>
                    <a:bodyPr/>
                    <a:lstStyle/>
                    <a:p>
                      <a:r>
                        <a:rPr lang="en-US" dirty="0" smtClean="0">
                          <a:solidFill>
                            <a:srgbClr val="191DB7"/>
                          </a:solidFill>
                        </a:rPr>
                        <a:t>1</a:t>
                      </a:r>
                      <a:endParaRPr lang="en-US" dirty="0">
                        <a:solidFill>
                          <a:srgbClr val="191DB7"/>
                        </a:solidFill>
                      </a:endParaRPr>
                    </a:p>
                  </a:txBody>
                  <a:tcPr/>
                </a:tc>
                <a:tc>
                  <a:txBody>
                    <a:bodyPr/>
                    <a:lstStyle/>
                    <a:p>
                      <a:r>
                        <a:rPr lang="en-US" dirty="0" smtClean="0">
                          <a:solidFill>
                            <a:srgbClr val="191DB7"/>
                          </a:solidFill>
                        </a:rPr>
                        <a:t>7</a:t>
                      </a:r>
                      <a:endParaRPr lang="en-US" dirty="0">
                        <a:solidFill>
                          <a:srgbClr val="191DB7"/>
                        </a:solidFill>
                      </a:endParaRPr>
                    </a:p>
                  </a:txBody>
                  <a:tcPr/>
                </a:tc>
                <a:tc>
                  <a:txBody>
                    <a:bodyPr/>
                    <a:lstStyle/>
                    <a:p>
                      <a:r>
                        <a:rPr lang="en-US" dirty="0" smtClean="0">
                          <a:solidFill>
                            <a:srgbClr val="191DB7"/>
                          </a:solidFill>
                        </a:rPr>
                        <a:t>S</a:t>
                      </a:r>
                      <a:endParaRPr lang="en-US" dirty="0">
                        <a:solidFill>
                          <a:srgbClr val="191DB7"/>
                        </a:solidFill>
                      </a:endParaRPr>
                    </a:p>
                  </a:txBody>
                  <a:tcPr/>
                </a:tc>
              </a:tr>
              <a:tr h="933668">
                <a:tc>
                  <a:txBody>
                    <a:bodyPr/>
                    <a:lstStyle/>
                    <a:p>
                      <a:r>
                        <a:rPr lang="en-US" dirty="0" smtClean="0">
                          <a:solidFill>
                            <a:schemeClr val="accent6">
                              <a:lumMod val="50000"/>
                            </a:schemeClr>
                          </a:solidFill>
                        </a:rPr>
                        <a:t>S-</a:t>
                      </a:r>
                      <a:r>
                        <a:rPr lang="en-US" sz="1400" dirty="0" smtClean="0">
                          <a:solidFill>
                            <a:schemeClr val="accent6">
                              <a:lumMod val="50000"/>
                            </a:schemeClr>
                          </a:solidFill>
                        </a:rPr>
                        <a:t>significance</a:t>
                      </a:r>
                      <a:endParaRPr lang="en-US" sz="1400" dirty="0">
                        <a:solidFill>
                          <a:schemeClr val="accent6">
                            <a:lumMod val="50000"/>
                          </a:schemeClr>
                        </a:solidFill>
                      </a:endParaRPr>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
        <p:nvSpPr>
          <p:cNvPr id="4" name="Slide Number Placeholder 3"/>
          <p:cNvSpPr>
            <a:spLocks noGrp="1"/>
          </p:cNvSpPr>
          <p:nvPr>
            <p:ph type="sldNum" sz="quarter" idx="12"/>
          </p:nvPr>
        </p:nvSpPr>
        <p:spPr/>
        <p:txBody>
          <a:bodyPr/>
          <a:lstStyle/>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304800" y="0"/>
            <a:ext cx="8229600" cy="792163"/>
          </a:xfrm>
        </p:spPr>
        <p:txBody>
          <a:bodyPr/>
          <a:lstStyle/>
          <a:p>
            <a:r>
              <a:rPr lang="en-IN" sz="3200" dirty="0" smtClean="0">
                <a:solidFill>
                  <a:srgbClr val="0070C0"/>
                </a:solidFill>
              </a:rPr>
              <a:t>: Aspect Impact Analysis</a:t>
            </a:r>
          </a:p>
        </p:txBody>
      </p:sp>
      <p:sp>
        <p:nvSpPr>
          <p:cNvPr id="58371" name="Content Placeholder 2"/>
          <p:cNvSpPr>
            <a:spLocks noGrp="1"/>
          </p:cNvSpPr>
          <p:nvPr>
            <p:ph idx="1"/>
          </p:nvPr>
        </p:nvSpPr>
        <p:spPr>
          <a:xfrm>
            <a:off x="457200" y="609600"/>
            <a:ext cx="8229600" cy="6096000"/>
          </a:xfrm>
        </p:spPr>
        <p:txBody>
          <a:bodyPr/>
          <a:lstStyle/>
          <a:p>
            <a:pPr>
              <a:buFont typeface="Arial" charset="0"/>
              <a:buNone/>
            </a:pPr>
            <a:r>
              <a:rPr lang="en-IN" dirty="0" smtClean="0"/>
              <a:t> </a:t>
            </a:r>
            <a:endParaRPr lang="en-IN" b="1" dirty="0" smtClean="0">
              <a:solidFill>
                <a:srgbClr val="0070C0"/>
              </a:solidFill>
            </a:endParaRPr>
          </a:p>
          <a:p>
            <a:r>
              <a:rPr lang="en-IN" sz="2200" b="1" dirty="0" smtClean="0">
                <a:solidFill>
                  <a:srgbClr val="0070C0"/>
                </a:solidFill>
              </a:rPr>
              <a:t>Aspect impact analysis carried out for certain activities is the most effective mechanism for review and evaluation of significant environment impact.</a:t>
            </a:r>
          </a:p>
          <a:p>
            <a:endParaRPr lang="en-IN" sz="2200" b="1" dirty="0" smtClean="0">
              <a:solidFill>
                <a:srgbClr val="0070C0"/>
              </a:solidFill>
            </a:endParaRPr>
          </a:p>
          <a:p>
            <a:r>
              <a:rPr lang="en-IN" sz="2200" b="1" dirty="0" smtClean="0">
                <a:solidFill>
                  <a:srgbClr val="0070C0"/>
                </a:solidFill>
              </a:rPr>
              <a:t> By knowing the kind of activity and by giving the rating we can get to know if the activity is significant or not.</a:t>
            </a:r>
          </a:p>
          <a:p>
            <a:pPr>
              <a:buFont typeface="Arial" charset="0"/>
              <a:buNone/>
            </a:pPr>
            <a:r>
              <a:rPr lang="en-IN" sz="2200" b="1" dirty="0" smtClean="0">
                <a:solidFill>
                  <a:srgbClr val="0070C0"/>
                </a:solidFill>
              </a:rPr>
              <a:t> </a:t>
            </a:r>
          </a:p>
          <a:p>
            <a:r>
              <a:rPr lang="en-IN" sz="2200" b="1" dirty="0" smtClean="0">
                <a:solidFill>
                  <a:srgbClr val="0070C0"/>
                </a:solidFill>
              </a:rPr>
              <a:t>The periodic reviewing; or reviewing as and when there is any change in the process/activity or whenever a new process/activity is added or planned can bring the necessary awareness of the environmental impacts of those activities. </a:t>
            </a:r>
          </a:p>
          <a:p>
            <a:pPr>
              <a:buFont typeface="Arial" charset="0"/>
              <a:buNone/>
            </a:pPr>
            <a:endParaRPr lang="en-IN" sz="2200" b="1" dirty="0" smtClean="0">
              <a:solidFill>
                <a:srgbClr val="0070C0"/>
              </a:solidFill>
            </a:endParaRPr>
          </a:p>
        </p:txBody>
      </p:sp>
      <p:sp>
        <p:nvSpPr>
          <p:cNvPr id="4" name="Slide Number Placeholder 3"/>
          <p:cNvSpPr>
            <a:spLocks noGrp="1"/>
          </p:cNvSpPr>
          <p:nvPr>
            <p:ph type="sldNum" sz="quarter" idx="12"/>
          </p:nvPr>
        </p:nvSpPr>
        <p:spPr/>
        <p:txBody>
          <a:bodyPr/>
          <a:lstStyle/>
          <a:p>
            <a:pPr>
              <a:defRPr/>
            </a:pPr>
            <a:fld id="{40C331B5-13D2-4F0A-8415-F0D77FC16B6A}" type="slidenum">
              <a:rPr lang="en-US"/>
              <a:pPr>
                <a:defRPr/>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fontAlgn="auto">
              <a:spcAft>
                <a:spcPts val="0"/>
              </a:spcAft>
              <a:buFont typeface="Arial" pitchFamily="34" charset="0"/>
              <a:buChar char="•"/>
              <a:defRPr/>
            </a:pPr>
            <a:r>
              <a:rPr lang="en-US" b="1" dirty="0" smtClean="0">
                <a:solidFill>
                  <a:srgbClr val="191DB7"/>
                </a:solidFill>
              </a:rPr>
              <a:t>Impact is significant when any of the identified activity becomes: </a:t>
            </a:r>
          </a:p>
          <a:p>
            <a:pPr fontAlgn="auto">
              <a:spcAft>
                <a:spcPts val="0"/>
              </a:spcAft>
              <a:buFont typeface="Arial" pitchFamily="34" charset="0"/>
              <a:buNone/>
              <a:defRPr/>
            </a:pPr>
            <a:r>
              <a:rPr lang="en-US" b="1" dirty="0" smtClean="0">
                <a:solidFill>
                  <a:srgbClr val="191DB7"/>
                </a:solidFill>
              </a:rPr>
              <a:t>Legal Concern (LC) </a:t>
            </a:r>
          </a:p>
          <a:p>
            <a:pPr fontAlgn="auto">
              <a:spcAft>
                <a:spcPts val="0"/>
              </a:spcAft>
              <a:buFont typeface="Arial" pitchFamily="34" charset="0"/>
              <a:buNone/>
              <a:defRPr/>
            </a:pPr>
            <a:r>
              <a:rPr lang="en-US" b="1" dirty="0" smtClean="0">
                <a:solidFill>
                  <a:srgbClr val="191DB7"/>
                </a:solidFill>
              </a:rPr>
              <a:t>Interested Party Concern (IPC) </a:t>
            </a:r>
          </a:p>
          <a:p>
            <a:pPr fontAlgn="auto">
              <a:spcAft>
                <a:spcPts val="0"/>
              </a:spcAft>
              <a:buFont typeface="Arial" pitchFamily="34" charset="0"/>
              <a:buNone/>
              <a:defRPr/>
            </a:pPr>
            <a:r>
              <a:rPr lang="en-US" b="1" dirty="0" smtClean="0">
                <a:solidFill>
                  <a:srgbClr val="191DB7"/>
                </a:solidFill>
              </a:rPr>
              <a:t>Business Concern (BC)</a:t>
            </a:r>
          </a:p>
          <a:p>
            <a:pPr fontAlgn="auto">
              <a:spcAft>
                <a:spcPts val="0"/>
              </a:spcAft>
              <a:buFont typeface="Arial" pitchFamily="34" charset="0"/>
              <a:buNone/>
              <a:defRPr/>
            </a:pPr>
            <a:r>
              <a:rPr lang="en-US" b="1" dirty="0" smtClean="0">
                <a:solidFill>
                  <a:srgbClr val="191DB7"/>
                </a:solidFill>
              </a:rPr>
              <a:t>“Risk Priority Number (RPN) or Total Number” exceeds 10</a:t>
            </a:r>
          </a:p>
        </p:txBody>
      </p:sp>
      <p:sp>
        <p:nvSpPr>
          <p:cNvPr id="4" name="Slide Number Placeholder 3"/>
          <p:cNvSpPr>
            <a:spLocks noGrp="1"/>
          </p:cNvSpPr>
          <p:nvPr>
            <p:ph type="sldNum" sz="quarter" idx="12"/>
          </p:nvPr>
        </p:nvSpPr>
        <p:spPr/>
        <p:txBody>
          <a:bodyPr/>
          <a:lstStyle/>
          <a:p>
            <a:fld id="{61A8DE7E-7192-4CA8-A80A-01DB158FE053}" type="slidenum">
              <a:rPr lang="en-US" smtClean="0"/>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IN" sz="3600" dirty="0" smtClean="0">
                <a:solidFill>
                  <a:srgbClr val="0070C0"/>
                </a:solidFill>
              </a:rPr>
              <a:t>Benefits of EMS</a:t>
            </a:r>
          </a:p>
        </p:txBody>
      </p:sp>
      <p:sp>
        <p:nvSpPr>
          <p:cNvPr id="6147" name="Content Placeholder 2"/>
          <p:cNvSpPr>
            <a:spLocks noGrp="1"/>
          </p:cNvSpPr>
          <p:nvPr>
            <p:ph idx="1"/>
          </p:nvPr>
        </p:nvSpPr>
        <p:spPr/>
        <p:txBody>
          <a:bodyPr/>
          <a:lstStyle/>
          <a:p>
            <a:r>
              <a:rPr lang="en-IN" dirty="0" smtClean="0">
                <a:solidFill>
                  <a:srgbClr val="002060"/>
                </a:solidFill>
              </a:rPr>
              <a:t>    </a:t>
            </a:r>
            <a:r>
              <a:rPr lang="en-IN" sz="2400" dirty="0" smtClean="0">
                <a:solidFill>
                  <a:srgbClr val="002060"/>
                </a:solidFill>
              </a:rPr>
              <a:t>Cost savings;</a:t>
            </a:r>
          </a:p>
          <a:p>
            <a:r>
              <a:rPr lang="en-IN" sz="2400" dirty="0" smtClean="0">
                <a:solidFill>
                  <a:srgbClr val="002060"/>
                </a:solidFill>
              </a:rPr>
              <a:t>     Reduced risk;</a:t>
            </a:r>
          </a:p>
          <a:p>
            <a:r>
              <a:rPr lang="en-IN" sz="2400" dirty="0" smtClean="0">
                <a:solidFill>
                  <a:srgbClr val="002060"/>
                </a:solidFill>
              </a:rPr>
              <a:t>     Increased operational efficiency;</a:t>
            </a:r>
          </a:p>
          <a:p>
            <a:r>
              <a:rPr lang="en-IN" sz="2400" dirty="0" smtClean="0">
                <a:solidFill>
                  <a:srgbClr val="002060"/>
                </a:solidFill>
              </a:rPr>
              <a:t>     Positive external relations and public image;</a:t>
            </a:r>
          </a:p>
          <a:p>
            <a:r>
              <a:rPr lang="en-IN" sz="2400" dirty="0" smtClean="0">
                <a:solidFill>
                  <a:srgbClr val="002060"/>
                </a:solidFill>
              </a:rPr>
              <a:t>     Improved communication;</a:t>
            </a:r>
          </a:p>
          <a:p>
            <a:r>
              <a:rPr lang="en-IN" sz="2400" dirty="0" smtClean="0">
                <a:solidFill>
                  <a:srgbClr val="002060"/>
                </a:solidFill>
              </a:rPr>
              <a:t>     Greater employee stewardship;</a:t>
            </a:r>
          </a:p>
          <a:p>
            <a:r>
              <a:rPr lang="en-IN" sz="2400" dirty="0" smtClean="0">
                <a:solidFill>
                  <a:srgbClr val="002060"/>
                </a:solidFill>
              </a:rPr>
              <a:t>     Shared environmental solutions; and</a:t>
            </a:r>
          </a:p>
          <a:p>
            <a:r>
              <a:rPr lang="en-IN" sz="2400" dirty="0" smtClean="0">
                <a:solidFill>
                  <a:srgbClr val="002060"/>
                </a:solidFill>
              </a:rPr>
              <a:t>     Improved public relations.</a:t>
            </a:r>
          </a:p>
          <a:p>
            <a:endParaRPr lang="en-IN" dirty="0" smtClean="0"/>
          </a:p>
        </p:txBody>
      </p:sp>
      <p:sp>
        <p:nvSpPr>
          <p:cNvPr id="4" name="Slide Number Placeholder 3"/>
          <p:cNvSpPr>
            <a:spLocks noGrp="1"/>
          </p:cNvSpPr>
          <p:nvPr>
            <p:ph type="sldNum" sz="quarter" idx="12"/>
          </p:nvPr>
        </p:nvSpPr>
        <p:spPr/>
        <p:txBody>
          <a:bodyPr/>
          <a:lstStyle/>
          <a:p>
            <a:pPr>
              <a:defRPr/>
            </a:pPr>
            <a:fld id="{EC19B0F5-BB17-416F-AB9A-CFC3192BE2AF}" type="slidenum">
              <a:rPr lang="en-US"/>
              <a:pPr>
                <a:defRPr/>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Case study-Distillery</a:t>
            </a:r>
            <a:endParaRPr lang="en-IN" dirty="0"/>
          </a:p>
        </p:txBody>
      </p:sp>
      <p:sp>
        <p:nvSpPr>
          <p:cNvPr id="3" name="Content Placeholder 2"/>
          <p:cNvSpPr>
            <a:spLocks noGrp="1"/>
          </p:cNvSpPr>
          <p:nvPr>
            <p:ph idx="1"/>
          </p:nvPr>
        </p:nvSpPr>
        <p:spPr/>
        <p:txBody>
          <a:bodyPr>
            <a:normAutofit lnSpcReduction="10000"/>
          </a:bodyPr>
          <a:lstStyle/>
          <a:p>
            <a:pPr lvl="0">
              <a:buNone/>
            </a:pPr>
            <a:r>
              <a:rPr lang="en-US" sz="2000" b="1" dirty="0" smtClean="0">
                <a:solidFill>
                  <a:srgbClr val="0070C0"/>
                </a:solidFill>
              </a:rPr>
              <a:t>1. </a:t>
            </a:r>
            <a:r>
              <a:rPr lang="en-IN" sz="2000" b="1" dirty="0" smtClean="0">
                <a:solidFill>
                  <a:srgbClr val="0070C0"/>
                </a:solidFill>
                <a:latin typeface="Times New Roman" pitchFamily="18" charset="0"/>
                <a:cs typeface="Times New Roman" pitchFamily="18" charset="0"/>
              </a:rPr>
              <a:t>Wastewater quality assessment</a:t>
            </a:r>
          </a:p>
          <a:p>
            <a:pPr lvl="0"/>
            <a:r>
              <a:rPr lang="en-IN" sz="2000" b="1" dirty="0" smtClean="0">
                <a:solidFill>
                  <a:srgbClr val="0070C0"/>
                </a:solidFill>
                <a:latin typeface="Times New Roman" pitchFamily="18" charset="0"/>
                <a:cs typeface="Times New Roman" pitchFamily="18" charset="0"/>
              </a:rPr>
              <a:t>Characterisation and statistical analysis of wastewater parameters for its compliance to the KSPCB prescribed standards by one sample T-Test.</a:t>
            </a:r>
          </a:p>
          <a:p>
            <a:pPr lvl="0"/>
            <a:r>
              <a:rPr lang="en-IN" sz="2000" b="1" dirty="0" smtClean="0">
                <a:solidFill>
                  <a:srgbClr val="0070C0"/>
                </a:solidFill>
                <a:latin typeface="Times New Roman" pitchFamily="18" charset="0"/>
                <a:cs typeface="Times New Roman" pitchFamily="18" charset="0"/>
              </a:rPr>
              <a:t>Checking significance of values by independent T-test.</a:t>
            </a:r>
          </a:p>
          <a:p>
            <a:pPr lvl="0"/>
            <a:r>
              <a:rPr lang="en-IN" sz="2000" b="1" dirty="0" smtClean="0">
                <a:solidFill>
                  <a:srgbClr val="0070C0"/>
                </a:solidFill>
                <a:latin typeface="Times New Roman" pitchFamily="18" charset="0"/>
                <a:cs typeface="Times New Roman" pitchFamily="18" charset="0"/>
              </a:rPr>
              <a:t>Simulation by a software module.</a:t>
            </a:r>
          </a:p>
          <a:p>
            <a:pPr lvl="0">
              <a:buNone/>
            </a:pPr>
            <a:r>
              <a:rPr lang="en-US" sz="2000" b="1" dirty="0" smtClean="0">
                <a:solidFill>
                  <a:srgbClr val="0070C0"/>
                </a:solidFill>
                <a:latin typeface="Times New Roman" pitchFamily="18" charset="0"/>
                <a:cs typeface="Times New Roman" pitchFamily="18" charset="0"/>
              </a:rPr>
              <a:t>2. </a:t>
            </a:r>
            <a:r>
              <a:rPr lang="en-IN" sz="2000" b="1" dirty="0" smtClean="0">
                <a:solidFill>
                  <a:srgbClr val="0070C0"/>
                </a:solidFill>
                <a:latin typeface="Times New Roman" pitchFamily="18" charset="0"/>
                <a:cs typeface="Times New Roman" pitchFamily="18" charset="0"/>
              </a:rPr>
              <a:t>Solid waste management</a:t>
            </a:r>
          </a:p>
          <a:p>
            <a:pPr lvl="0"/>
            <a:r>
              <a:rPr lang="en-IN" sz="2000" b="1" dirty="0" smtClean="0">
                <a:solidFill>
                  <a:srgbClr val="0070C0"/>
                </a:solidFill>
                <a:latin typeface="Times New Roman" pitchFamily="18" charset="0"/>
                <a:cs typeface="Times New Roman" pitchFamily="18" charset="0"/>
              </a:rPr>
              <a:t>To study the existing practises for managing the solid waste generated in the facility.</a:t>
            </a:r>
          </a:p>
          <a:p>
            <a:pPr lvl="0"/>
            <a:r>
              <a:rPr lang="en-IN" sz="2000" b="1" dirty="0" smtClean="0">
                <a:solidFill>
                  <a:srgbClr val="0070C0"/>
                </a:solidFill>
                <a:latin typeface="Times New Roman" pitchFamily="18" charset="0"/>
                <a:cs typeface="Times New Roman" pitchFamily="18" charset="0"/>
              </a:rPr>
              <a:t>Simulation by software module to interpret the ash data and waste label generated.</a:t>
            </a:r>
          </a:p>
          <a:p>
            <a:pPr lvl="0"/>
            <a:r>
              <a:rPr lang="en-IN" sz="2000" b="1" dirty="0" smtClean="0">
                <a:solidFill>
                  <a:srgbClr val="0070C0"/>
                </a:solidFill>
                <a:latin typeface="Times New Roman" pitchFamily="18" charset="0"/>
                <a:cs typeface="Times New Roman" pitchFamily="18" charset="0"/>
              </a:rPr>
              <a:t>Steps to eliminate the persisting problem or control measures for improvement which will help in better management of the generated solid waste.</a:t>
            </a:r>
          </a:p>
          <a:p>
            <a:pPr lvl="0"/>
            <a:endParaRPr lang="en-IN" sz="2000" dirty="0" smtClean="0"/>
          </a:p>
          <a:p>
            <a:pPr lvl="0">
              <a:buNone/>
            </a:pPr>
            <a:endParaRPr lang="en-IN" sz="2000" dirty="0" smtClean="0">
              <a:latin typeface="Times New Roman" pitchFamily="18" charset="0"/>
              <a:cs typeface="Times New Roman" pitchFamily="18" charset="0"/>
            </a:endParaRPr>
          </a:p>
          <a:p>
            <a:pPr>
              <a:buNone/>
            </a:pPr>
            <a:endParaRPr lang="en-IN"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normAutofit fontScale="40000" lnSpcReduction="20000"/>
          </a:bodyPr>
          <a:lstStyle/>
          <a:p>
            <a:pPr lvl="0">
              <a:buNone/>
            </a:pPr>
            <a:r>
              <a:rPr lang="en-IN" dirty="0" smtClean="0"/>
              <a:t>3</a:t>
            </a:r>
            <a:r>
              <a:rPr lang="en-IN" b="1" dirty="0" smtClean="0">
                <a:solidFill>
                  <a:srgbClr val="191DB7"/>
                </a:solidFill>
              </a:rPr>
              <a:t>. </a:t>
            </a:r>
            <a:r>
              <a:rPr lang="en-IN" sz="4200" b="1" dirty="0" smtClean="0">
                <a:solidFill>
                  <a:srgbClr val="191DB7"/>
                </a:solidFill>
                <a:latin typeface="Times New Roman" pitchFamily="18" charset="0"/>
                <a:cs typeface="Times New Roman" pitchFamily="18" charset="0"/>
              </a:rPr>
              <a:t>Stack air quality assessment</a:t>
            </a:r>
          </a:p>
          <a:p>
            <a:pPr lvl="0"/>
            <a:r>
              <a:rPr lang="en-IN" sz="4200" b="1" dirty="0" smtClean="0">
                <a:solidFill>
                  <a:srgbClr val="191DB7"/>
                </a:solidFill>
                <a:latin typeface="Times New Roman" pitchFamily="18" charset="0"/>
                <a:cs typeface="Times New Roman" pitchFamily="18" charset="0"/>
              </a:rPr>
              <a:t>Identifying the air pollution sources and control measures used by the facility walk through.</a:t>
            </a:r>
          </a:p>
          <a:p>
            <a:pPr lvl="0"/>
            <a:r>
              <a:rPr lang="en-IN" sz="4200" b="1" dirty="0" smtClean="0">
                <a:solidFill>
                  <a:srgbClr val="191DB7"/>
                </a:solidFill>
                <a:latin typeface="Times New Roman" pitchFamily="18" charset="0"/>
                <a:cs typeface="Times New Roman" pitchFamily="18" charset="0"/>
              </a:rPr>
              <a:t>Collection of data using checklist which are prepared exclusively for the management of solid waste.</a:t>
            </a:r>
          </a:p>
          <a:p>
            <a:pPr lvl="0"/>
            <a:r>
              <a:rPr lang="en-IN" sz="4200" b="1" dirty="0" smtClean="0">
                <a:solidFill>
                  <a:srgbClr val="191DB7"/>
                </a:solidFill>
                <a:latin typeface="Times New Roman" pitchFamily="18" charset="0"/>
                <a:cs typeface="Times New Roman" pitchFamily="18" charset="0"/>
              </a:rPr>
              <a:t>Analysing significance and correlation of parameters by using Statistical tools such as ANOVA and T-test.</a:t>
            </a:r>
          </a:p>
          <a:p>
            <a:pPr lvl="0"/>
            <a:r>
              <a:rPr lang="en-IN" sz="4200" b="1" dirty="0" smtClean="0">
                <a:solidFill>
                  <a:srgbClr val="191DB7"/>
                </a:solidFill>
                <a:latin typeface="Times New Roman" pitchFamily="18" charset="0"/>
                <a:cs typeface="Times New Roman" pitchFamily="18" charset="0"/>
              </a:rPr>
              <a:t>Steps to eliminate the persisting problem or control measures for improvement which will help in improving air quality.</a:t>
            </a:r>
          </a:p>
          <a:p>
            <a:pPr lvl="0"/>
            <a:r>
              <a:rPr lang="en-IN" sz="4200" b="1" dirty="0" smtClean="0">
                <a:solidFill>
                  <a:srgbClr val="191DB7"/>
                </a:solidFill>
                <a:latin typeface="Times New Roman" pitchFamily="18" charset="0"/>
                <a:cs typeface="Times New Roman" pitchFamily="18" charset="0"/>
              </a:rPr>
              <a:t>Extracting inferences, beneficial and meaningful to the industry. </a:t>
            </a:r>
          </a:p>
          <a:p>
            <a:pPr lvl="0">
              <a:buNone/>
            </a:pPr>
            <a:r>
              <a:rPr lang="en-IN" sz="4200" b="1" dirty="0" smtClean="0">
                <a:solidFill>
                  <a:schemeClr val="tx2">
                    <a:lumMod val="75000"/>
                  </a:schemeClr>
                </a:solidFill>
                <a:latin typeface="Times New Roman" pitchFamily="18" charset="0"/>
                <a:cs typeface="Times New Roman" pitchFamily="18" charset="0"/>
              </a:rPr>
              <a:t>4. Carbon Credits</a:t>
            </a:r>
          </a:p>
          <a:p>
            <a:pPr lvl="0"/>
            <a:r>
              <a:rPr lang="en-IN" sz="4200" b="1" dirty="0" smtClean="0">
                <a:solidFill>
                  <a:schemeClr val="tx2">
                    <a:lumMod val="75000"/>
                  </a:schemeClr>
                </a:solidFill>
                <a:latin typeface="Times New Roman" pitchFamily="18" charset="0"/>
                <a:cs typeface="Times New Roman" pitchFamily="18" charset="0"/>
              </a:rPr>
              <a:t>Identifying projects in the company which can earn carbon credits</a:t>
            </a:r>
          </a:p>
          <a:p>
            <a:pPr lvl="0"/>
            <a:r>
              <a:rPr lang="en-IN" sz="4200" b="1" dirty="0" smtClean="0">
                <a:solidFill>
                  <a:schemeClr val="tx2">
                    <a:lumMod val="75000"/>
                  </a:schemeClr>
                </a:solidFill>
                <a:latin typeface="Times New Roman" pitchFamily="18" charset="0"/>
                <a:cs typeface="Times New Roman" pitchFamily="18" charset="0"/>
              </a:rPr>
              <a:t>Description of the steps to acquire carbon credits through UNFCCC organization.</a:t>
            </a:r>
          </a:p>
          <a:p>
            <a:pPr lvl="0"/>
            <a:r>
              <a:rPr lang="en-IN" sz="4200" b="1" dirty="0" smtClean="0">
                <a:solidFill>
                  <a:schemeClr val="tx2">
                    <a:lumMod val="75000"/>
                  </a:schemeClr>
                </a:solidFill>
                <a:latin typeface="Times New Roman" pitchFamily="18" charset="0"/>
                <a:cs typeface="Times New Roman" pitchFamily="18" charset="0"/>
              </a:rPr>
              <a:t>Cost comparison between paddy husk boiler and coal fired boiler.</a:t>
            </a:r>
          </a:p>
          <a:p>
            <a:pPr lvl="0"/>
            <a:r>
              <a:rPr lang="en-IN" sz="4200" b="1" dirty="0" smtClean="0">
                <a:solidFill>
                  <a:schemeClr val="tx2">
                    <a:lumMod val="75000"/>
                  </a:schemeClr>
                </a:solidFill>
                <a:latin typeface="Times New Roman" pitchFamily="18" charset="0"/>
                <a:cs typeface="Times New Roman" pitchFamily="18" charset="0"/>
              </a:rPr>
              <a:t>Calculations of carbon credits which can be earned by Bio-</a:t>
            </a:r>
            <a:r>
              <a:rPr lang="en-IN" sz="4200" b="1" dirty="0" err="1" smtClean="0">
                <a:solidFill>
                  <a:schemeClr val="tx2">
                    <a:lumMod val="75000"/>
                  </a:schemeClr>
                </a:solidFill>
                <a:latin typeface="Times New Roman" pitchFamily="18" charset="0"/>
                <a:cs typeface="Times New Roman" pitchFamily="18" charset="0"/>
              </a:rPr>
              <a:t>methanation</a:t>
            </a:r>
            <a:r>
              <a:rPr lang="en-IN" sz="4200" b="1" dirty="0" smtClean="0">
                <a:solidFill>
                  <a:schemeClr val="tx2">
                    <a:lumMod val="75000"/>
                  </a:schemeClr>
                </a:solidFill>
                <a:latin typeface="Times New Roman" pitchFamily="18" charset="0"/>
                <a:cs typeface="Times New Roman" pitchFamily="18" charset="0"/>
              </a:rPr>
              <a:t> project in the company.</a:t>
            </a:r>
          </a:p>
          <a:p>
            <a:endParaRPr lang="en-IN"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endParaRPr lang="en-US" smtClean="0"/>
          </a:p>
        </p:txBody>
      </p:sp>
      <p:pic>
        <p:nvPicPr>
          <p:cNvPr id="10243" name="Picture 2"/>
          <p:cNvPicPr>
            <a:picLocks noGrp="1" noChangeAspect="1" noChangeArrowheads="1"/>
          </p:cNvPicPr>
          <p:nvPr>
            <p:ph idx="1"/>
          </p:nvPr>
        </p:nvPicPr>
        <p:blipFill>
          <a:blip r:embed="rId2"/>
          <a:srcRect/>
          <a:stretch>
            <a:fillRect/>
          </a:stretch>
        </p:blipFill>
        <p:spPr>
          <a:xfrm>
            <a:off x="990600" y="228600"/>
            <a:ext cx="7239000" cy="6172200"/>
          </a:xfr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1"/>
          <p:cNvSpPr>
            <a:spLocks noGrp="1"/>
          </p:cNvSpPr>
          <p:nvPr>
            <p:ph type="title"/>
          </p:nvPr>
        </p:nvSpPr>
        <p:spPr/>
        <p:txBody>
          <a:bodyPr/>
          <a:lstStyle/>
          <a:p>
            <a:endParaRPr lang="en-US" smtClean="0"/>
          </a:p>
        </p:txBody>
      </p:sp>
      <p:sp>
        <p:nvSpPr>
          <p:cNvPr id="1028" name="Content Placeholder 2"/>
          <p:cNvSpPr>
            <a:spLocks noGrp="1"/>
          </p:cNvSpPr>
          <p:nvPr>
            <p:ph idx="1"/>
          </p:nvPr>
        </p:nvSpPr>
        <p:spPr/>
        <p:txBody>
          <a:bodyPr/>
          <a:lstStyle/>
          <a:p>
            <a:endParaRPr lang="en-US" smtClean="0"/>
          </a:p>
        </p:txBody>
      </p:sp>
      <p:graphicFrame>
        <p:nvGraphicFramePr>
          <p:cNvPr id="1026" name="Object 2"/>
          <p:cNvGraphicFramePr>
            <a:graphicFrameLocks noChangeAspect="1"/>
          </p:cNvGraphicFramePr>
          <p:nvPr/>
        </p:nvGraphicFramePr>
        <p:xfrm>
          <a:off x="0" y="0"/>
          <a:ext cx="9144000" cy="6858000"/>
        </p:xfrm>
        <a:graphic>
          <a:graphicData uri="http://schemas.openxmlformats.org/presentationml/2006/ole">
            <p:oleObj spid="_x0000_s1026" name="Slide" r:id="rId3" imgW="4154529" imgH="3116406" progId="PowerPoint.Slide.8">
              <p:embed/>
            </p:oleObj>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endParaRPr lang="en-US" smtClean="0"/>
          </a:p>
        </p:txBody>
      </p:sp>
      <p:pic>
        <p:nvPicPr>
          <p:cNvPr id="11267" name="Picture 2"/>
          <p:cNvPicPr>
            <a:picLocks noGrp="1" noChangeAspect="1" noChangeArrowheads="1"/>
          </p:cNvPicPr>
          <p:nvPr>
            <p:ph idx="1"/>
          </p:nvPr>
        </p:nvPicPr>
        <p:blipFill>
          <a:blip r:embed="rId2"/>
          <a:srcRect/>
          <a:stretch>
            <a:fillRect/>
          </a:stretch>
        </p:blipFill>
        <p:spPr>
          <a:xfrm>
            <a:off x="990600" y="228600"/>
            <a:ext cx="7239000" cy="6248400"/>
          </a:xfr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endParaRPr lang="en-US" smtClean="0"/>
          </a:p>
        </p:txBody>
      </p:sp>
      <p:pic>
        <p:nvPicPr>
          <p:cNvPr id="12291" name="Picture 2"/>
          <p:cNvPicPr>
            <a:picLocks noGrp="1" noChangeAspect="1" noChangeArrowheads="1"/>
          </p:cNvPicPr>
          <p:nvPr>
            <p:ph idx="1"/>
          </p:nvPr>
        </p:nvPicPr>
        <p:blipFill>
          <a:blip r:embed="rId2"/>
          <a:srcRect/>
          <a:stretch>
            <a:fillRect/>
          </a:stretch>
        </p:blipFill>
        <p:spPr>
          <a:xfrm>
            <a:off x="990600" y="228600"/>
            <a:ext cx="7086600" cy="6400800"/>
          </a:xfr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endParaRPr lang="en-US" smtClean="0"/>
          </a:p>
        </p:txBody>
      </p:sp>
      <p:pic>
        <p:nvPicPr>
          <p:cNvPr id="13315" name="Picture 2"/>
          <p:cNvPicPr>
            <a:picLocks noGrp="1" noChangeAspect="1" noChangeArrowheads="1"/>
          </p:cNvPicPr>
          <p:nvPr>
            <p:ph idx="1"/>
          </p:nvPr>
        </p:nvPicPr>
        <p:blipFill>
          <a:blip r:embed="rId2"/>
          <a:srcRect/>
          <a:stretch>
            <a:fillRect/>
          </a:stretch>
        </p:blipFill>
        <p:spPr>
          <a:xfrm>
            <a:off x="914400" y="228600"/>
            <a:ext cx="7239000" cy="6248400"/>
          </a:xfr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endParaRPr lang="en-US" smtClean="0"/>
          </a:p>
        </p:txBody>
      </p:sp>
      <p:pic>
        <p:nvPicPr>
          <p:cNvPr id="14339" name="Picture 2"/>
          <p:cNvPicPr>
            <a:picLocks noGrp="1" noChangeAspect="1" noChangeArrowheads="1"/>
          </p:cNvPicPr>
          <p:nvPr>
            <p:ph idx="1"/>
          </p:nvPr>
        </p:nvPicPr>
        <p:blipFill>
          <a:blip r:embed="rId2"/>
          <a:srcRect/>
          <a:stretch>
            <a:fillRect/>
          </a:stretch>
        </p:blipFill>
        <p:spPr>
          <a:xfrm>
            <a:off x="838200" y="152400"/>
            <a:ext cx="7543800" cy="6477000"/>
          </a:xfr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endParaRPr lang="en-US" smtClean="0"/>
          </a:p>
        </p:txBody>
      </p:sp>
      <p:sp>
        <p:nvSpPr>
          <p:cNvPr id="15363" name="Content Placeholder 2"/>
          <p:cNvSpPr>
            <a:spLocks noGrp="1"/>
          </p:cNvSpPr>
          <p:nvPr>
            <p:ph idx="1"/>
          </p:nvPr>
        </p:nvSpPr>
        <p:spPr/>
        <p:txBody>
          <a:bodyPr/>
          <a:lstStyle/>
          <a:p>
            <a:pPr eaLnBrk="1" hangingPunct="1"/>
            <a:endParaRPr lang="en-US" smtClean="0"/>
          </a:p>
        </p:txBody>
      </p:sp>
      <p:pic>
        <p:nvPicPr>
          <p:cNvPr id="15364" name="Picture 2"/>
          <p:cNvPicPr>
            <a:picLocks noChangeAspect="1" noChangeArrowheads="1"/>
          </p:cNvPicPr>
          <p:nvPr/>
        </p:nvPicPr>
        <p:blipFill>
          <a:blip r:embed="rId2"/>
          <a:srcRect/>
          <a:stretch>
            <a:fillRect/>
          </a:stretch>
        </p:blipFill>
        <p:spPr bwMode="auto">
          <a:xfrm>
            <a:off x="990600" y="533400"/>
            <a:ext cx="7772400" cy="586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solidFill>
                  <a:srgbClr val="7030A0"/>
                </a:solidFill>
              </a:rPr>
              <a:t>Laboratory studies</a:t>
            </a:r>
            <a:r>
              <a:rPr lang="en-US" dirty="0" smtClean="0"/>
              <a:t/>
            </a:r>
            <a:br>
              <a:rPr lang="en-US" dirty="0" smtClean="0"/>
            </a:br>
            <a:endParaRPr lang="en-US" dirty="0"/>
          </a:p>
        </p:txBody>
      </p:sp>
      <p:sp>
        <p:nvSpPr>
          <p:cNvPr id="16387" name="Content Placeholder 2"/>
          <p:cNvSpPr>
            <a:spLocks noGrp="1"/>
          </p:cNvSpPr>
          <p:nvPr>
            <p:ph idx="1"/>
          </p:nvPr>
        </p:nvSpPr>
        <p:spPr>
          <a:xfrm>
            <a:off x="381000" y="1219200"/>
            <a:ext cx="8229600" cy="4525963"/>
          </a:xfrm>
        </p:spPr>
        <p:txBody>
          <a:bodyPr/>
          <a:lstStyle/>
          <a:p>
            <a:pPr eaLnBrk="1" hangingPunct="1"/>
            <a:r>
              <a:rPr lang="en-US" dirty="0" smtClean="0">
                <a:solidFill>
                  <a:srgbClr val="002060"/>
                </a:solidFill>
              </a:rPr>
              <a:t>Based on the reconnaissance surveys  selection of the area 70 groundwater stations (sampling stations) were selected </a:t>
            </a:r>
          </a:p>
          <a:p>
            <a:pPr eaLnBrk="1" hangingPunct="1"/>
            <a:r>
              <a:rPr lang="en-US" dirty="0" smtClean="0">
                <a:solidFill>
                  <a:srgbClr val="002060"/>
                </a:solidFill>
              </a:rPr>
              <a:t>the study area of South </a:t>
            </a:r>
            <a:r>
              <a:rPr lang="en-US" dirty="0" err="1" smtClean="0">
                <a:solidFill>
                  <a:srgbClr val="002060"/>
                </a:solidFill>
              </a:rPr>
              <a:t>Pennar</a:t>
            </a:r>
            <a:r>
              <a:rPr lang="en-US" dirty="0" smtClean="0">
                <a:solidFill>
                  <a:srgbClr val="002060"/>
                </a:solidFill>
              </a:rPr>
              <a:t> sub-watershed having an area of 80 sq.kms</a:t>
            </a:r>
          </a:p>
          <a:p>
            <a:pPr eaLnBrk="1" hangingPunct="1"/>
            <a:r>
              <a:rPr lang="en-US" dirty="0" smtClean="0">
                <a:solidFill>
                  <a:srgbClr val="002060"/>
                </a:solidFill>
              </a:rPr>
              <a:t>Analyzed for Heavy metals  for iron, copper, cadmium, zinc, nickel and chromium</a:t>
            </a:r>
          </a:p>
          <a:p>
            <a:pPr eaLnBrk="1" hangingPunct="1"/>
            <a:endParaRPr lang="en-US" dirty="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19200"/>
            <a:ext cx="8915400" cy="1143000"/>
          </a:xfrm>
        </p:spPr>
        <p:txBody>
          <a:bodyPr rtlCol="0">
            <a:normAutofit fontScale="90000"/>
          </a:bodyPr>
          <a:lstStyle/>
          <a:p>
            <a:pPr eaLnBrk="1" fontAlgn="auto" hangingPunct="1">
              <a:spcAft>
                <a:spcPts val="0"/>
              </a:spcAft>
              <a:defRPr/>
            </a:pPr>
            <a:r>
              <a:rPr lang="en-US" sz="2400" dirty="0">
                <a:solidFill>
                  <a:schemeClr val="accent1">
                    <a:lumMod val="75000"/>
                  </a:schemeClr>
                </a:solidFill>
              </a:rPr>
              <a:t>Table 2 indicates the permissible limits for drinking water (units in mg/l)</a:t>
            </a:r>
            <a:r>
              <a:rPr lang="en-US" dirty="0">
                <a:solidFill>
                  <a:srgbClr val="0070C0"/>
                </a:solidFill>
              </a:rPr>
              <a:t/>
            </a:r>
            <a:br>
              <a:rPr lang="en-US" dirty="0">
                <a:solidFill>
                  <a:srgbClr val="0070C0"/>
                </a:solidFill>
              </a:rPr>
            </a:br>
            <a:endParaRPr lang="en-US" dirty="0">
              <a:solidFill>
                <a:srgbClr val="0070C0"/>
              </a:solidFill>
            </a:endParaRPr>
          </a:p>
        </p:txBody>
      </p:sp>
      <p:graphicFrame>
        <p:nvGraphicFramePr>
          <p:cNvPr id="4" name="Content Placeholder 3"/>
          <p:cNvGraphicFramePr>
            <a:graphicFrameLocks noGrp="1"/>
          </p:cNvGraphicFramePr>
          <p:nvPr>
            <p:ph idx="1"/>
          </p:nvPr>
        </p:nvGraphicFramePr>
        <p:xfrm>
          <a:off x="457200" y="1981200"/>
          <a:ext cx="8229600" cy="3148030"/>
        </p:xfrm>
        <a:graphic>
          <a:graphicData uri="http://schemas.openxmlformats.org/drawingml/2006/table">
            <a:tbl>
              <a:tblPr firstRow="1" bandRow="1">
                <a:tableStyleId>{5940675A-B579-460E-94D1-54222C63F5DA}</a:tableStyleId>
              </a:tblPr>
              <a:tblGrid>
                <a:gridCol w="2057400"/>
                <a:gridCol w="1981200"/>
                <a:gridCol w="2209800"/>
                <a:gridCol w="1981200"/>
              </a:tblGrid>
              <a:tr h="411464">
                <a:tc>
                  <a:txBody>
                    <a:bodyPr/>
                    <a:lstStyle/>
                    <a:p>
                      <a:pPr marL="0" marR="0" algn="ctr">
                        <a:lnSpc>
                          <a:spcPct val="150000"/>
                        </a:lnSpc>
                        <a:spcBef>
                          <a:spcPts val="0"/>
                        </a:spcBef>
                        <a:spcAft>
                          <a:spcPts val="1000"/>
                        </a:spcAft>
                      </a:pPr>
                      <a:r>
                        <a:rPr lang="en-US" sz="1800" dirty="0" smtClean="0">
                          <a:solidFill>
                            <a:schemeClr val="tx2">
                              <a:lumMod val="75000"/>
                            </a:schemeClr>
                          </a:solidFill>
                          <a:latin typeface="Times New Roman"/>
                          <a:ea typeface="Calibri"/>
                          <a:cs typeface="Times New Roman"/>
                        </a:rPr>
                        <a:t>PARAMETER</a:t>
                      </a:r>
                      <a:endParaRPr lang="en-US" sz="1800" dirty="0">
                        <a:solidFill>
                          <a:schemeClr val="tx2">
                            <a:lumMod val="75000"/>
                          </a:schemeClr>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800" dirty="0">
                          <a:solidFill>
                            <a:schemeClr val="tx2">
                              <a:lumMod val="75000"/>
                            </a:schemeClr>
                          </a:solidFill>
                          <a:latin typeface="Times New Roman"/>
                          <a:ea typeface="Calibri"/>
                          <a:cs typeface="Times New Roman"/>
                        </a:rPr>
                        <a:t>PERMISSIBLE</a:t>
                      </a:r>
                      <a:endParaRPr lang="en-US" sz="1800" dirty="0">
                        <a:solidFill>
                          <a:schemeClr val="tx2">
                            <a:lumMod val="75000"/>
                          </a:schemeClr>
                        </a:solidFill>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1000"/>
                        </a:spcAft>
                      </a:pPr>
                      <a:r>
                        <a:rPr lang="en-US" sz="1800" dirty="0">
                          <a:solidFill>
                            <a:schemeClr val="tx2">
                              <a:lumMod val="75000"/>
                            </a:schemeClr>
                          </a:solidFill>
                          <a:latin typeface="Times New Roman"/>
                          <a:ea typeface="Calibri"/>
                          <a:cs typeface="Times New Roman"/>
                        </a:rPr>
                        <a:t>PARAMETER</a:t>
                      </a:r>
                      <a:endParaRPr lang="en-US" sz="1800" dirty="0">
                        <a:solidFill>
                          <a:schemeClr val="tx2">
                            <a:lumMod val="75000"/>
                          </a:schemeClr>
                        </a:solidFill>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1000"/>
                        </a:spcAft>
                      </a:pPr>
                      <a:r>
                        <a:rPr lang="en-US" sz="1800" dirty="0">
                          <a:solidFill>
                            <a:schemeClr val="tx2">
                              <a:lumMod val="75000"/>
                            </a:schemeClr>
                          </a:solidFill>
                          <a:latin typeface="Times New Roman"/>
                          <a:ea typeface="Calibri"/>
                          <a:cs typeface="Times New Roman"/>
                        </a:rPr>
                        <a:t>PERMISSIBLE</a:t>
                      </a:r>
                      <a:endParaRPr lang="en-US" sz="1800" dirty="0">
                        <a:solidFill>
                          <a:schemeClr val="tx2">
                            <a:lumMod val="75000"/>
                          </a:schemeClr>
                        </a:solidFill>
                        <a:latin typeface="Calibri"/>
                        <a:ea typeface="Calibri"/>
                        <a:cs typeface="Times New Roman"/>
                      </a:endParaRPr>
                    </a:p>
                  </a:txBody>
                  <a:tcPr marL="68580" marR="68580" marT="0" marB="0" anchor="b"/>
                </a:tc>
              </a:tr>
              <a:tr h="417925">
                <a:tc>
                  <a:txBody>
                    <a:bodyPr/>
                    <a:lstStyle/>
                    <a:p>
                      <a:pPr marL="0" marR="0" algn="l">
                        <a:lnSpc>
                          <a:spcPct val="115000"/>
                        </a:lnSpc>
                        <a:spcBef>
                          <a:spcPts val="0"/>
                        </a:spcBef>
                        <a:spcAft>
                          <a:spcPts val="1000"/>
                        </a:spcAft>
                      </a:pPr>
                      <a:r>
                        <a:rPr lang="en-US" sz="1800" dirty="0">
                          <a:solidFill>
                            <a:srgbClr val="002060"/>
                          </a:solidFill>
                          <a:latin typeface="Times New Roman"/>
                          <a:ea typeface="Calibri"/>
                          <a:cs typeface="Times New Roman"/>
                        </a:rPr>
                        <a:t>Iron</a:t>
                      </a:r>
                      <a:endParaRPr lang="en-US" sz="1800" dirty="0">
                        <a:solidFill>
                          <a:srgbClr val="00206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800" dirty="0">
                          <a:solidFill>
                            <a:srgbClr val="002060"/>
                          </a:solidFill>
                          <a:latin typeface="+mn-lt"/>
                          <a:ea typeface="Calibri"/>
                          <a:cs typeface="Times New Roman"/>
                        </a:rPr>
                        <a:t>0.3</a:t>
                      </a:r>
                    </a:p>
                  </a:txBody>
                  <a:tcPr marL="68580" marR="68580" marT="0" marB="0" anchor="b"/>
                </a:tc>
                <a:tc>
                  <a:txBody>
                    <a:bodyPr/>
                    <a:lstStyle/>
                    <a:p>
                      <a:pPr marL="0" marR="0" algn="ctr">
                        <a:lnSpc>
                          <a:spcPct val="115000"/>
                        </a:lnSpc>
                        <a:spcBef>
                          <a:spcPts val="0"/>
                        </a:spcBef>
                        <a:spcAft>
                          <a:spcPts val="1000"/>
                        </a:spcAft>
                      </a:pPr>
                      <a:r>
                        <a:rPr lang="en-US" sz="1800">
                          <a:solidFill>
                            <a:srgbClr val="002060"/>
                          </a:solidFill>
                          <a:latin typeface="Times New Roman"/>
                          <a:ea typeface="Calibri"/>
                          <a:cs typeface="Times New Roman"/>
                        </a:rPr>
                        <a:t>Nitrate</a:t>
                      </a:r>
                      <a:endParaRPr lang="en-US" sz="1800">
                        <a:solidFill>
                          <a:srgbClr val="002060"/>
                        </a:solidFill>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1000"/>
                        </a:spcAft>
                      </a:pPr>
                      <a:r>
                        <a:rPr lang="en-US" sz="1800">
                          <a:solidFill>
                            <a:srgbClr val="002060"/>
                          </a:solidFill>
                          <a:latin typeface="Times New Roman"/>
                          <a:ea typeface="Calibri"/>
                          <a:cs typeface="Times New Roman"/>
                        </a:rPr>
                        <a:t>45</a:t>
                      </a:r>
                      <a:endParaRPr lang="en-US" sz="1800">
                        <a:solidFill>
                          <a:srgbClr val="002060"/>
                        </a:solidFill>
                        <a:latin typeface="Calibri"/>
                        <a:ea typeface="Calibri"/>
                        <a:cs typeface="Times New Roman"/>
                      </a:endParaRPr>
                    </a:p>
                  </a:txBody>
                  <a:tcPr marL="68580" marR="68580" marT="0" marB="0" anchor="b"/>
                </a:tc>
              </a:tr>
              <a:tr h="463725">
                <a:tc>
                  <a:txBody>
                    <a:bodyPr/>
                    <a:lstStyle/>
                    <a:p>
                      <a:pPr marL="0" marR="0" algn="l">
                        <a:lnSpc>
                          <a:spcPct val="150000"/>
                        </a:lnSpc>
                        <a:spcBef>
                          <a:spcPts val="0"/>
                        </a:spcBef>
                        <a:spcAft>
                          <a:spcPts val="1000"/>
                        </a:spcAft>
                      </a:pPr>
                      <a:r>
                        <a:rPr lang="en-US" sz="1800" dirty="0" smtClean="0">
                          <a:solidFill>
                            <a:srgbClr val="002060"/>
                          </a:solidFill>
                          <a:latin typeface="Times New Roman"/>
                          <a:ea typeface="Calibri"/>
                          <a:cs typeface="Times New Roman"/>
                        </a:rPr>
                        <a:t>Copper</a:t>
                      </a:r>
                      <a:endParaRPr lang="en-US" sz="1800" dirty="0">
                        <a:solidFill>
                          <a:srgbClr val="00206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800" dirty="0">
                          <a:solidFill>
                            <a:srgbClr val="002060"/>
                          </a:solidFill>
                          <a:latin typeface="+mn-lt"/>
                          <a:ea typeface="Calibri"/>
                          <a:cs typeface="Times New Roman"/>
                        </a:rPr>
                        <a:t>0.05</a:t>
                      </a:r>
                    </a:p>
                  </a:txBody>
                  <a:tcPr marL="68580" marR="68580" marT="0" marB="0" anchor="b"/>
                </a:tc>
                <a:tc>
                  <a:txBody>
                    <a:bodyPr/>
                    <a:lstStyle/>
                    <a:p>
                      <a:pPr marL="0" marR="0" algn="ctr">
                        <a:lnSpc>
                          <a:spcPct val="115000"/>
                        </a:lnSpc>
                        <a:spcBef>
                          <a:spcPts val="0"/>
                        </a:spcBef>
                        <a:spcAft>
                          <a:spcPts val="1000"/>
                        </a:spcAft>
                      </a:pPr>
                      <a:r>
                        <a:rPr lang="en-US" sz="1800">
                          <a:solidFill>
                            <a:srgbClr val="002060"/>
                          </a:solidFill>
                          <a:latin typeface="Times New Roman"/>
                          <a:ea typeface="Calibri"/>
                          <a:cs typeface="Times New Roman"/>
                        </a:rPr>
                        <a:t>fluorides</a:t>
                      </a:r>
                      <a:endParaRPr lang="en-US" sz="1800">
                        <a:solidFill>
                          <a:srgbClr val="002060"/>
                        </a:solidFill>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1000"/>
                        </a:spcAft>
                      </a:pPr>
                      <a:r>
                        <a:rPr lang="en-US" sz="1800">
                          <a:solidFill>
                            <a:srgbClr val="002060"/>
                          </a:solidFill>
                          <a:latin typeface="Times New Roman"/>
                          <a:ea typeface="Calibri"/>
                          <a:cs typeface="Times New Roman"/>
                        </a:rPr>
                        <a:t>1.00</a:t>
                      </a:r>
                      <a:endParaRPr lang="en-US" sz="1800">
                        <a:solidFill>
                          <a:srgbClr val="002060"/>
                        </a:solidFill>
                        <a:latin typeface="Calibri"/>
                        <a:ea typeface="Calibri"/>
                        <a:cs typeface="Times New Roman"/>
                      </a:endParaRPr>
                    </a:p>
                  </a:txBody>
                  <a:tcPr marL="68580" marR="68580" marT="0" marB="0" anchor="b"/>
                </a:tc>
              </a:tr>
              <a:tr h="463725">
                <a:tc>
                  <a:txBody>
                    <a:bodyPr/>
                    <a:lstStyle/>
                    <a:p>
                      <a:pPr marL="0" marR="0" algn="l">
                        <a:lnSpc>
                          <a:spcPct val="150000"/>
                        </a:lnSpc>
                        <a:spcBef>
                          <a:spcPts val="0"/>
                        </a:spcBef>
                        <a:spcAft>
                          <a:spcPts val="1000"/>
                        </a:spcAft>
                      </a:pPr>
                      <a:r>
                        <a:rPr lang="en-US" sz="1800" dirty="0" smtClean="0">
                          <a:solidFill>
                            <a:srgbClr val="002060"/>
                          </a:solidFill>
                          <a:latin typeface="Times New Roman"/>
                          <a:ea typeface="Calibri"/>
                          <a:cs typeface="Times New Roman"/>
                        </a:rPr>
                        <a:t>Zinc  </a:t>
                      </a:r>
                      <a:endParaRPr lang="en-US" sz="1800" dirty="0">
                        <a:solidFill>
                          <a:srgbClr val="00206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800" dirty="0">
                          <a:solidFill>
                            <a:srgbClr val="002060"/>
                          </a:solidFill>
                          <a:latin typeface="+mn-lt"/>
                          <a:ea typeface="Calibri"/>
                          <a:cs typeface="Times New Roman"/>
                        </a:rPr>
                        <a:t>5.00</a:t>
                      </a:r>
                    </a:p>
                  </a:txBody>
                  <a:tcPr marL="68580" marR="68580" marT="0" marB="0" anchor="b"/>
                </a:tc>
                <a:tc>
                  <a:txBody>
                    <a:bodyPr/>
                    <a:lstStyle/>
                    <a:p>
                      <a:pPr marL="0" marR="0" algn="ctr">
                        <a:lnSpc>
                          <a:spcPct val="115000"/>
                        </a:lnSpc>
                        <a:spcBef>
                          <a:spcPts val="0"/>
                        </a:spcBef>
                        <a:spcAft>
                          <a:spcPts val="1000"/>
                        </a:spcAft>
                      </a:pPr>
                      <a:r>
                        <a:rPr lang="en-US" sz="1800" dirty="0">
                          <a:solidFill>
                            <a:srgbClr val="002060"/>
                          </a:solidFill>
                          <a:latin typeface="Times New Roman"/>
                          <a:ea typeface="Calibri"/>
                          <a:cs typeface="Times New Roman"/>
                        </a:rPr>
                        <a:t>Total Hardness</a:t>
                      </a:r>
                      <a:endParaRPr lang="en-US" sz="1800" dirty="0">
                        <a:solidFill>
                          <a:srgbClr val="002060"/>
                        </a:solidFill>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1000"/>
                        </a:spcAft>
                      </a:pPr>
                      <a:r>
                        <a:rPr lang="en-US" sz="1800">
                          <a:solidFill>
                            <a:srgbClr val="002060"/>
                          </a:solidFill>
                          <a:latin typeface="Times New Roman"/>
                          <a:ea typeface="Calibri"/>
                          <a:cs typeface="Times New Roman"/>
                        </a:rPr>
                        <a:t>300</a:t>
                      </a:r>
                      <a:endParaRPr lang="en-US" sz="1800">
                        <a:solidFill>
                          <a:srgbClr val="002060"/>
                        </a:solidFill>
                        <a:latin typeface="Calibri"/>
                        <a:ea typeface="Calibri"/>
                        <a:cs typeface="Times New Roman"/>
                      </a:endParaRPr>
                    </a:p>
                  </a:txBody>
                  <a:tcPr marL="68580" marR="68580" marT="0" marB="0" anchor="b"/>
                </a:tc>
              </a:tr>
              <a:tr h="463725">
                <a:tc>
                  <a:txBody>
                    <a:bodyPr/>
                    <a:lstStyle/>
                    <a:p>
                      <a:pPr marL="0" marR="0" algn="l">
                        <a:lnSpc>
                          <a:spcPct val="150000"/>
                        </a:lnSpc>
                        <a:spcBef>
                          <a:spcPts val="0"/>
                        </a:spcBef>
                        <a:spcAft>
                          <a:spcPts val="1000"/>
                        </a:spcAft>
                      </a:pPr>
                      <a:r>
                        <a:rPr lang="en-US" sz="1800" dirty="0" smtClean="0">
                          <a:solidFill>
                            <a:srgbClr val="002060"/>
                          </a:solidFill>
                          <a:latin typeface="Times New Roman"/>
                          <a:ea typeface="Calibri"/>
                          <a:cs typeface="Times New Roman"/>
                        </a:rPr>
                        <a:t>Nickel</a:t>
                      </a:r>
                      <a:endParaRPr lang="en-US" sz="1800" dirty="0">
                        <a:solidFill>
                          <a:srgbClr val="00206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800" dirty="0" smtClean="0">
                          <a:solidFill>
                            <a:srgbClr val="002060"/>
                          </a:solidFill>
                          <a:latin typeface="+mn-lt"/>
                          <a:ea typeface="Calibri"/>
                          <a:cs typeface="Times New Roman"/>
                        </a:rPr>
                        <a:t>3.0</a:t>
                      </a:r>
                      <a:endParaRPr lang="en-US" sz="1800" dirty="0">
                        <a:solidFill>
                          <a:srgbClr val="002060"/>
                        </a:solidFill>
                        <a:latin typeface="+mn-lt"/>
                        <a:ea typeface="Calibri"/>
                        <a:cs typeface="Times New Roman"/>
                      </a:endParaRPr>
                    </a:p>
                  </a:txBody>
                  <a:tcPr marL="68580" marR="68580" marT="0" marB="0" anchor="b"/>
                </a:tc>
                <a:tc>
                  <a:txBody>
                    <a:bodyPr/>
                    <a:lstStyle/>
                    <a:p>
                      <a:pPr marL="0" marR="0" algn="ctr">
                        <a:lnSpc>
                          <a:spcPct val="115000"/>
                        </a:lnSpc>
                        <a:spcBef>
                          <a:spcPts val="0"/>
                        </a:spcBef>
                        <a:spcAft>
                          <a:spcPts val="1000"/>
                        </a:spcAft>
                      </a:pPr>
                      <a:r>
                        <a:rPr lang="en-US" sz="1800" dirty="0">
                          <a:solidFill>
                            <a:srgbClr val="002060"/>
                          </a:solidFill>
                          <a:latin typeface="Times New Roman"/>
                          <a:ea typeface="Calibri"/>
                          <a:cs typeface="Times New Roman"/>
                        </a:rPr>
                        <a:t>Trichloroethylene</a:t>
                      </a:r>
                      <a:endParaRPr lang="en-US" sz="1800" dirty="0">
                        <a:solidFill>
                          <a:srgbClr val="002060"/>
                        </a:solidFill>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1000"/>
                        </a:spcAft>
                      </a:pPr>
                      <a:r>
                        <a:rPr lang="en-US" sz="1800">
                          <a:solidFill>
                            <a:srgbClr val="002060"/>
                          </a:solidFill>
                          <a:latin typeface="Times New Roman"/>
                          <a:ea typeface="Calibri"/>
                          <a:cs typeface="Times New Roman"/>
                        </a:rPr>
                        <a:t>0.04</a:t>
                      </a:r>
                      <a:endParaRPr lang="en-US" sz="1800">
                        <a:solidFill>
                          <a:srgbClr val="002060"/>
                        </a:solidFill>
                        <a:latin typeface="Calibri"/>
                        <a:ea typeface="Calibri"/>
                        <a:cs typeface="Times New Roman"/>
                      </a:endParaRPr>
                    </a:p>
                  </a:txBody>
                  <a:tcPr marL="68580" marR="68580" marT="0" marB="0" anchor="b"/>
                </a:tc>
              </a:tr>
              <a:tr h="463725">
                <a:tc>
                  <a:txBody>
                    <a:bodyPr/>
                    <a:lstStyle/>
                    <a:p>
                      <a:pPr marL="0" marR="0" algn="l">
                        <a:lnSpc>
                          <a:spcPct val="150000"/>
                        </a:lnSpc>
                        <a:spcBef>
                          <a:spcPts val="0"/>
                        </a:spcBef>
                        <a:spcAft>
                          <a:spcPts val="1000"/>
                        </a:spcAft>
                      </a:pPr>
                      <a:r>
                        <a:rPr lang="en-US" sz="1800" dirty="0" smtClean="0">
                          <a:solidFill>
                            <a:srgbClr val="002060"/>
                          </a:solidFill>
                          <a:latin typeface="Times New Roman"/>
                          <a:ea typeface="Calibri"/>
                          <a:cs typeface="Times New Roman"/>
                        </a:rPr>
                        <a:t>Cadmium</a:t>
                      </a:r>
                      <a:endParaRPr lang="en-US" sz="1800" dirty="0">
                        <a:solidFill>
                          <a:srgbClr val="00206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800" dirty="0">
                          <a:solidFill>
                            <a:srgbClr val="002060"/>
                          </a:solidFill>
                          <a:latin typeface="+mn-lt"/>
                          <a:ea typeface="Calibri"/>
                          <a:cs typeface="Times New Roman"/>
                        </a:rPr>
                        <a:t>0.01</a:t>
                      </a:r>
                    </a:p>
                  </a:txBody>
                  <a:tcPr marL="68580" marR="68580" marT="0" marB="0" anchor="b"/>
                </a:tc>
                <a:tc>
                  <a:txBody>
                    <a:bodyPr/>
                    <a:lstStyle/>
                    <a:p>
                      <a:pPr marL="0" marR="0" algn="ctr">
                        <a:lnSpc>
                          <a:spcPct val="115000"/>
                        </a:lnSpc>
                        <a:spcBef>
                          <a:spcPts val="0"/>
                        </a:spcBef>
                        <a:spcAft>
                          <a:spcPts val="1000"/>
                        </a:spcAft>
                      </a:pPr>
                      <a:r>
                        <a:rPr lang="en-US" sz="1800" dirty="0" err="1">
                          <a:solidFill>
                            <a:srgbClr val="002060"/>
                          </a:solidFill>
                          <a:latin typeface="Times New Roman"/>
                          <a:ea typeface="Calibri"/>
                          <a:cs typeface="Times New Roman"/>
                        </a:rPr>
                        <a:t>Tetrachloroethylene</a:t>
                      </a:r>
                      <a:endParaRPr lang="en-US" sz="1800" dirty="0">
                        <a:solidFill>
                          <a:srgbClr val="002060"/>
                        </a:solidFill>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1000"/>
                        </a:spcAft>
                      </a:pPr>
                      <a:r>
                        <a:rPr lang="en-US" sz="1800" dirty="0">
                          <a:solidFill>
                            <a:srgbClr val="002060"/>
                          </a:solidFill>
                          <a:latin typeface="Times New Roman"/>
                          <a:ea typeface="Calibri"/>
                          <a:cs typeface="Times New Roman"/>
                        </a:rPr>
                        <a:t>0.04</a:t>
                      </a:r>
                      <a:endParaRPr lang="en-US" sz="1800" dirty="0">
                        <a:solidFill>
                          <a:srgbClr val="002060"/>
                        </a:solidFill>
                        <a:latin typeface="Calibri"/>
                        <a:ea typeface="Calibri"/>
                        <a:cs typeface="Times New Roman"/>
                      </a:endParaRPr>
                    </a:p>
                  </a:txBody>
                  <a:tcPr marL="68580" marR="68580" marT="0" marB="0" anchor="b"/>
                </a:tc>
              </a:tr>
              <a:tr h="463725">
                <a:tc>
                  <a:txBody>
                    <a:bodyPr/>
                    <a:lstStyle/>
                    <a:p>
                      <a:pPr marL="0" marR="0" algn="l">
                        <a:lnSpc>
                          <a:spcPct val="150000"/>
                        </a:lnSpc>
                        <a:spcBef>
                          <a:spcPts val="0"/>
                        </a:spcBef>
                        <a:spcAft>
                          <a:spcPts val="1000"/>
                        </a:spcAft>
                      </a:pPr>
                      <a:r>
                        <a:rPr lang="en-US" sz="1800" dirty="0" smtClean="0">
                          <a:solidFill>
                            <a:srgbClr val="002060"/>
                          </a:solidFill>
                          <a:latin typeface="Times New Roman"/>
                          <a:ea typeface="Calibri"/>
                          <a:cs typeface="Times New Roman"/>
                        </a:rPr>
                        <a:t>Chromium   </a:t>
                      </a:r>
                      <a:endParaRPr lang="en-US" sz="1800" dirty="0">
                        <a:solidFill>
                          <a:srgbClr val="002060"/>
                        </a:solidFill>
                        <a:latin typeface="Calibri"/>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800" dirty="0">
                          <a:solidFill>
                            <a:srgbClr val="002060"/>
                          </a:solidFill>
                          <a:latin typeface="+mn-lt"/>
                          <a:ea typeface="Calibri"/>
                          <a:cs typeface="Times New Roman"/>
                        </a:rPr>
                        <a:t>0.05</a:t>
                      </a:r>
                    </a:p>
                  </a:txBody>
                  <a:tcPr marL="68580" marR="68580" marT="0" marB="0" anchor="b"/>
                </a:tc>
                <a:tc>
                  <a:txBody>
                    <a:bodyPr/>
                    <a:lstStyle/>
                    <a:p>
                      <a:pPr marL="0" marR="0" algn="ctr">
                        <a:lnSpc>
                          <a:spcPct val="115000"/>
                        </a:lnSpc>
                        <a:spcBef>
                          <a:spcPts val="0"/>
                        </a:spcBef>
                        <a:spcAft>
                          <a:spcPts val="1000"/>
                        </a:spcAft>
                      </a:pPr>
                      <a:r>
                        <a:rPr lang="en-US" sz="1800" dirty="0" err="1">
                          <a:solidFill>
                            <a:srgbClr val="002060"/>
                          </a:solidFill>
                          <a:latin typeface="Times New Roman"/>
                          <a:ea typeface="Calibri"/>
                          <a:cs typeface="Times New Roman"/>
                        </a:rPr>
                        <a:t>ethylenedibromide</a:t>
                      </a:r>
                      <a:endParaRPr lang="en-US" sz="1800" dirty="0">
                        <a:solidFill>
                          <a:srgbClr val="002060"/>
                        </a:solidFill>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1000"/>
                        </a:spcAft>
                      </a:pPr>
                      <a:r>
                        <a:rPr lang="en-US" sz="1800" dirty="0">
                          <a:solidFill>
                            <a:srgbClr val="002060"/>
                          </a:solidFill>
                          <a:latin typeface="Times New Roman"/>
                          <a:ea typeface="Calibri"/>
                          <a:cs typeface="Times New Roman"/>
                        </a:rPr>
                        <a:t>0.00004</a:t>
                      </a:r>
                      <a:endParaRPr lang="en-US" sz="1800" dirty="0">
                        <a:solidFill>
                          <a:srgbClr val="002060"/>
                        </a:solidFill>
                        <a:latin typeface="Calibri"/>
                        <a:ea typeface="Calibri"/>
                        <a:cs typeface="Times New Roman"/>
                      </a:endParaRPr>
                    </a:p>
                  </a:txBody>
                  <a:tcPr marL="68580" marR="68580" marT="0" marB="0" anchor="b"/>
                </a:tc>
              </a:tr>
            </a:tbl>
          </a:graphicData>
        </a:graphic>
      </p:graphicFrame>
      <p:sp>
        <p:nvSpPr>
          <p:cNvPr id="17453" name="Rectangle 1"/>
          <p:cNvSpPr>
            <a:spLocks noChangeArrowheads="1"/>
          </p:cNvSpPr>
          <p:nvPr/>
        </p:nvSpPr>
        <p:spPr bwMode="auto">
          <a:xfrm>
            <a:off x="6400800" y="5334000"/>
            <a:ext cx="2514600" cy="554038"/>
          </a:xfrm>
          <a:prstGeom prst="rect">
            <a:avLst/>
          </a:prstGeom>
          <a:noFill/>
          <a:ln w="9525">
            <a:noFill/>
            <a:miter lim="800000"/>
            <a:headEnd/>
            <a:tailEnd/>
          </a:ln>
        </p:spPr>
        <p:txBody>
          <a:bodyPr anchor="ctr">
            <a:spAutoFit/>
          </a:bodyPr>
          <a:lstStyle/>
          <a:p>
            <a:r>
              <a:rPr lang="en-US" sz="1200">
                <a:solidFill>
                  <a:srgbClr val="000000"/>
                </a:solidFill>
                <a:latin typeface="Times New Roman" pitchFamily="18" charset="0"/>
                <a:ea typeface="Calibri" pitchFamily="34" charset="0"/>
                <a:cs typeface="Times New Roman" pitchFamily="18" charset="0"/>
              </a:rPr>
              <a:t>(source: Bureau of Indian standards)</a:t>
            </a:r>
            <a:endParaRPr lang="en-US" sz="1100">
              <a:ea typeface="Calibri" pitchFamily="34" charset="0"/>
              <a:cs typeface="Times New Roman" pitchFamily="18" charset="0"/>
            </a:endParaRPr>
          </a:p>
          <a:p>
            <a:pPr eaLnBrk="0" hangingPunct="0"/>
            <a:endParaRPr lang="en-US">
              <a:ea typeface="Calibri"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endParaRPr lang="en-US" smtClean="0"/>
          </a:p>
        </p:txBody>
      </p:sp>
      <p:sp>
        <p:nvSpPr>
          <p:cNvPr id="18435" name="Content Placeholder 2"/>
          <p:cNvSpPr>
            <a:spLocks noGrp="1"/>
          </p:cNvSpPr>
          <p:nvPr>
            <p:ph idx="1"/>
          </p:nvPr>
        </p:nvSpPr>
        <p:spPr/>
        <p:txBody>
          <a:bodyPr/>
          <a:lstStyle/>
          <a:p>
            <a:endParaRPr lang="en-US" smtClean="0"/>
          </a:p>
        </p:txBody>
      </p:sp>
      <p:pic>
        <p:nvPicPr>
          <p:cNvPr id="18436" name="Picture 2" descr="C:\Documents and Settings\vaas kumar\My Documents\My Pictures\gis.bmp"/>
          <p:cNvPicPr>
            <a:picLocks noChangeAspect="1" noChangeArrowheads="1"/>
          </p:cNvPicPr>
          <p:nvPr/>
        </p:nvPicPr>
        <p:blipFill>
          <a:blip r:embed="rId2"/>
          <a:srcRect/>
          <a:stretch>
            <a:fillRect/>
          </a:stretch>
        </p:blipFill>
        <p:spPr bwMode="auto">
          <a:xfrm>
            <a:off x="1295400" y="152400"/>
            <a:ext cx="6553200" cy="65738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endParaRPr lang="en-US" smtClean="0"/>
          </a:p>
        </p:txBody>
      </p:sp>
      <p:pic>
        <p:nvPicPr>
          <p:cNvPr id="19459" name="Picture 1"/>
          <p:cNvPicPr>
            <a:picLocks noGrp="1" noChangeAspect="1" noChangeArrowheads="1"/>
          </p:cNvPicPr>
          <p:nvPr>
            <p:ph idx="1"/>
          </p:nvPr>
        </p:nvPicPr>
        <p:blipFill>
          <a:blip r:embed="rId2"/>
          <a:srcRect/>
          <a:stretch>
            <a:fillRect/>
          </a:stretch>
        </p:blipFill>
        <p:spPr>
          <a:xfrm>
            <a:off x="685800" y="0"/>
            <a:ext cx="7696200" cy="6553200"/>
          </a:xfr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endParaRPr lang="en-US" smtClean="0"/>
          </a:p>
        </p:txBody>
      </p:sp>
      <p:pic>
        <p:nvPicPr>
          <p:cNvPr id="20483" name="Picture 1"/>
          <p:cNvPicPr>
            <a:picLocks noGrp="1" noChangeAspect="1" noChangeArrowheads="1"/>
          </p:cNvPicPr>
          <p:nvPr>
            <p:ph idx="1"/>
          </p:nvPr>
        </p:nvPicPr>
        <p:blipFill>
          <a:blip r:embed="rId2"/>
          <a:srcRect/>
          <a:stretch>
            <a:fillRect/>
          </a:stretch>
        </p:blipFill>
        <p:spPr>
          <a:xfrm>
            <a:off x="838200" y="381000"/>
            <a:ext cx="7543800" cy="6324600"/>
          </a:xfr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endParaRPr lang="en-US" smtClean="0"/>
          </a:p>
        </p:txBody>
      </p:sp>
      <p:pic>
        <p:nvPicPr>
          <p:cNvPr id="21507" name="Picture 2"/>
          <p:cNvPicPr>
            <a:picLocks noGrp="1" noChangeAspect="1" noChangeArrowheads="1"/>
          </p:cNvPicPr>
          <p:nvPr>
            <p:ph idx="1"/>
          </p:nvPr>
        </p:nvPicPr>
        <p:blipFill>
          <a:blip r:embed="rId2"/>
          <a:srcRect/>
          <a:stretch>
            <a:fillRect/>
          </a:stretch>
        </p:blipFill>
        <p:spPr>
          <a:xfrm>
            <a:off x="1066800" y="-228600"/>
            <a:ext cx="7239000" cy="6629400"/>
          </a:xfr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endParaRPr lang="en-US" smtClean="0"/>
          </a:p>
        </p:txBody>
      </p:sp>
      <p:pic>
        <p:nvPicPr>
          <p:cNvPr id="22531" name="Picture 2"/>
          <p:cNvPicPr>
            <a:picLocks noGrp="1" noChangeAspect="1" noChangeArrowheads="1"/>
          </p:cNvPicPr>
          <p:nvPr>
            <p:ph idx="1"/>
          </p:nvPr>
        </p:nvPicPr>
        <p:blipFill>
          <a:blip r:embed="rId2"/>
          <a:srcRect/>
          <a:stretch>
            <a:fillRect/>
          </a:stretch>
        </p:blipFill>
        <p:spPr>
          <a:xfrm>
            <a:off x="762000" y="-304800"/>
            <a:ext cx="7696200" cy="6934200"/>
          </a:xfr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endParaRPr lang="en-US" smtClean="0"/>
          </a:p>
        </p:txBody>
      </p:sp>
      <p:pic>
        <p:nvPicPr>
          <p:cNvPr id="23555" name="Picture 2"/>
          <p:cNvPicPr>
            <a:picLocks noGrp="1" noChangeAspect="1" noChangeArrowheads="1"/>
          </p:cNvPicPr>
          <p:nvPr>
            <p:ph idx="1"/>
          </p:nvPr>
        </p:nvPicPr>
        <p:blipFill>
          <a:blip r:embed="rId2"/>
          <a:srcRect/>
          <a:stretch>
            <a:fillRect/>
          </a:stretch>
        </p:blipFill>
        <p:spPr>
          <a:xfrm>
            <a:off x="914400" y="-228600"/>
            <a:ext cx="7391400" cy="6705600"/>
          </a:xfr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endParaRPr lang="en-US" smtClean="0"/>
          </a:p>
        </p:txBody>
      </p:sp>
      <p:pic>
        <p:nvPicPr>
          <p:cNvPr id="24579" name="Picture 2"/>
          <p:cNvPicPr>
            <a:picLocks noGrp="1" noChangeAspect="1" noChangeArrowheads="1"/>
          </p:cNvPicPr>
          <p:nvPr>
            <p:ph idx="1"/>
          </p:nvPr>
        </p:nvPicPr>
        <p:blipFill>
          <a:blip r:embed="rId2"/>
          <a:srcRect/>
          <a:stretch>
            <a:fillRect/>
          </a:stretch>
        </p:blipFill>
        <p:spPr>
          <a:xfrm>
            <a:off x="990600" y="457200"/>
            <a:ext cx="7467600" cy="6096000"/>
          </a:xfr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endParaRPr lang="en-US" smtClean="0"/>
          </a:p>
        </p:txBody>
      </p:sp>
      <p:pic>
        <p:nvPicPr>
          <p:cNvPr id="25603" name="Picture 2"/>
          <p:cNvPicPr>
            <a:picLocks noGrp="1" noChangeAspect="1" noChangeArrowheads="1"/>
          </p:cNvPicPr>
          <p:nvPr>
            <p:ph idx="1"/>
          </p:nvPr>
        </p:nvPicPr>
        <p:blipFill>
          <a:blip r:embed="rId2"/>
          <a:srcRect/>
          <a:stretch>
            <a:fillRect/>
          </a:stretch>
        </p:blipFill>
        <p:spPr>
          <a:xfrm>
            <a:off x="990600" y="-304800"/>
            <a:ext cx="7467600" cy="6858000"/>
          </a:xfr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endParaRPr lang="en-US" smtClean="0"/>
          </a:p>
        </p:txBody>
      </p:sp>
      <p:sp>
        <p:nvSpPr>
          <p:cNvPr id="26627" name="Content Placeholder 2"/>
          <p:cNvSpPr>
            <a:spLocks noGrp="1"/>
          </p:cNvSpPr>
          <p:nvPr>
            <p:ph idx="1"/>
          </p:nvPr>
        </p:nvSpPr>
        <p:spPr/>
        <p:txBody>
          <a:bodyPr/>
          <a:lstStyle/>
          <a:p>
            <a:pPr eaLnBrk="1" hangingPunct="1"/>
            <a:endParaRPr lang="en-US" smtClean="0"/>
          </a:p>
        </p:txBody>
      </p:sp>
      <p:pic>
        <p:nvPicPr>
          <p:cNvPr id="26628" name="Picture 2"/>
          <p:cNvPicPr>
            <a:picLocks noChangeAspect="1" noChangeArrowheads="1"/>
          </p:cNvPicPr>
          <p:nvPr/>
        </p:nvPicPr>
        <p:blipFill>
          <a:blip r:embed="rId2"/>
          <a:srcRect/>
          <a:stretch>
            <a:fillRect/>
          </a:stretch>
        </p:blipFill>
        <p:spPr bwMode="auto">
          <a:xfrm>
            <a:off x="381000" y="304800"/>
            <a:ext cx="8175625" cy="6324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b="1" smtClean="0">
                <a:solidFill>
                  <a:srgbClr val="993300"/>
                </a:solidFill>
              </a:rPr>
              <a:t>DRASTIC MODEL ANALYSIS</a:t>
            </a:r>
            <a:endParaRPr lang="en-US" smtClean="0">
              <a:solidFill>
                <a:srgbClr val="993300"/>
              </a:solidFill>
            </a:endParaRPr>
          </a:p>
        </p:txBody>
      </p:sp>
      <p:sp>
        <p:nvSpPr>
          <p:cNvPr id="3" name="Content Placeholder 2"/>
          <p:cNvSpPr>
            <a:spLocks noGrp="1"/>
          </p:cNvSpPr>
          <p:nvPr>
            <p:ph idx="1"/>
          </p:nvPr>
        </p:nvSpPr>
        <p:spPr/>
        <p:txBody>
          <a:bodyPr>
            <a:normAutofit fontScale="92500" lnSpcReduction="10000"/>
          </a:bodyPr>
          <a:lstStyle/>
          <a:p>
            <a:pPr>
              <a:defRPr/>
            </a:pPr>
            <a:r>
              <a:rPr lang="en-US" dirty="0" smtClean="0">
                <a:solidFill>
                  <a:srgbClr val="002060"/>
                </a:solidFill>
              </a:rPr>
              <a:t>In the DRASTIC method, spatial data sets on</a:t>
            </a:r>
          </a:p>
          <a:p>
            <a:pPr>
              <a:defRPr/>
            </a:pPr>
            <a:r>
              <a:rPr lang="en-US" sz="3600" dirty="0" smtClean="0">
                <a:solidFill>
                  <a:srgbClr val="002060"/>
                </a:solidFill>
              </a:rPr>
              <a:t>D</a:t>
            </a:r>
            <a:r>
              <a:rPr lang="en-US" dirty="0" smtClean="0">
                <a:solidFill>
                  <a:srgbClr val="002060"/>
                </a:solidFill>
              </a:rPr>
              <a:t>epth to ground water</a:t>
            </a:r>
          </a:p>
          <a:p>
            <a:pPr>
              <a:defRPr/>
            </a:pPr>
            <a:r>
              <a:rPr lang="en-US" sz="3600" dirty="0" smtClean="0">
                <a:solidFill>
                  <a:srgbClr val="002060"/>
                </a:solidFill>
              </a:rPr>
              <a:t>R</a:t>
            </a:r>
            <a:r>
              <a:rPr lang="en-US" dirty="0" smtClean="0">
                <a:solidFill>
                  <a:srgbClr val="002060"/>
                </a:solidFill>
              </a:rPr>
              <a:t>echarge by rainfall</a:t>
            </a:r>
          </a:p>
          <a:p>
            <a:pPr>
              <a:defRPr/>
            </a:pPr>
            <a:r>
              <a:rPr lang="en-US" sz="3600" dirty="0" smtClean="0">
                <a:solidFill>
                  <a:srgbClr val="002060"/>
                </a:solidFill>
              </a:rPr>
              <a:t>A</a:t>
            </a:r>
            <a:r>
              <a:rPr lang="en-US" dirty="0" smtClean="0">
                <a:solidFill>
                  <a:srgbClr val="002060"/>
                </a:solidFill>
              </a:rPr>
              <a:t>quifer type</a:t>
            </a:r>
          </a:p>
          <a:p>
            <a:pPr>
              <a:defRPr/>
            </a:pPr>
            <a:r>
              <a:rPr lang="en-US" sz="3600" dirty="0" smtClean="0">
                <a:solidFill>
                  <a:srgbClr val="002060"/>
                </a:solidFill>
              </a:rPr>
              <a:t>S</a:t>
            </a:r>
            <a:r>
              <a:rPr lang="en-US" dirty="0" smtClean="0">
                <a:solidFill>
                  <a:srgbClr val="002060"/>
                </a:solidFill>
              </a:rPr>
              <a:t>oil properties</a:t>
            </a:r>
          </a:p>
          <a:p>
            <a:pPr>
              <a:defRPr/>
            </a:pPr>
            <a:r>
              <a:rPr lang="en-US" dirty="0" smtClean="0">
                <a:solidFill>
                  <a:srgbClr val="002060"/>
                </a:solidFill>
              </a:rPr>
              <a:t>Topography</a:t>
            </a:r>
          </a:p>
          <a:p>
            <a:pPr>
              <a:defRPr/>
            </a:pPr>
            <a:r>
              <a:rPr lang="en-US" sz="3900" dirty="0" smtClean="0">
                <a:solidFill>
                  <a:srgbClr val="002060"/>
                </a:solidFill>
              </a:rPr>
              <a:t>I</a:t>
            </a:r>
            <a:r>
              <a:rPr lang="en-US" dirty="0" smtClean="0">
                <a:solidFill>
                  <a:srgbClr val="002060"/>
                </a:solidFill>
              </a:rPr>
              <a:t>mpact of the </a:t>
            </a:r>
            <a:r>
              <a:rPr lang="en-US" dirty="0" err="1" smtClean="0">
                <a:solidFill>
                  <a:srgbClr val="002060"/>
                </a:solidFill>
              </a:rPr>
              <a:t>vadose</a:t>
            </a:r>
            <a:r>
              <a:rPr lang="en-US" dirty="0" smtClean="0">
                <a:solidFill>
                  <a:srgbClr val="002060"/>
                </a:solidFill>
              </a:rPr>
              <a:t> zone      and </a:t>
            </a:r>
          </a:p>
          <a:p>
            <a:pPr>
              <a:defRPr/>
            </a:pPr>
            <a:r>
              <a:rPr lang="en-US" dirty="0" smtClean="0">
                <a:solidFill>
                  <a:srgbClr val="002060"/>
                </a:solidFill>
              </a:rPr>
              <a:t>Aquifer’s hydraulic </a:t>
            </a:r>
            <a:r>
              <a:rPr lang="en-US" sz="3900" dirty="0" smtClean="0">
                <a:solidFill>
                  <a:srgbClr val="002060"/>
                </a:solidFill>
              </a:rPr>
              <a:t>C</a:t>
            </a:r>
            <a:r>
              <a:rPr lang="en-US" dirty="0" smtClean="0">
                <a:solidFill>
                  <a:srgbClr val="002060"/>
                </a:solidFill>
              </a:rPr>
              <a:t>onductivity </a:t>
            </a:r>
            <a:r>
              <a:rPr lang="en-US" dirty="0" smtClean="0"/>
              <a:t>are combined</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sz="2800" b="1" smtClean="0">
                <a:solidFill>
                  <a:srgbClr val="0000FF"/>
                </a:solidFill>
              </a:rPr>
              <a:t>Area under vulnerability to groundwater pollution</a:t>
            </a:r>
          </a:p>
        </p:txBody>
      </p:sp>
      <p:graphicFrame>
        <p:nvGraphicFramePr>
          <p:cNvPr id="4" name="Content Placeholder 3"/>
          <p:cNvGraphicFramePr>
            <a:graphicFrameLocks noGrp="1"/>
          </p:cNvGraphicFramePr>
          <p:nvPr>
            <p:ph idx="1"/>
          </p:nvPr>
        </p:nvGraphicFramePr>
        <p:xfrm>
          <a:off x="457200" y="1600200"/>
          <a:ext cx="8229600" cy="3867150"/>
        </p:xfrm>
        <a:graphic>
          <a:graphicData uri="http://schemas.openxmlformats.org/drawingml/2006/table">
            <a:tbl>
              <a:tblPr firstRow="1" bandRow="1">
                <a:tableStyleId>{5C22544A-7EE6-4342-B048-85BDC9FD1C3A}</a:tableStyleId>
              </a:tblPr>
              <a:tblGrid>
                <a:gridCol w="914400"/>
                <a:gridCol w="1676400"/>
                <a:gridCol w="2346960"/>
                <a:gridCol w="1767840"/>
                <a:gridCol w="1524000"/>
              </a:tblGrid>
              <a:tr h="22860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485775">
                <a:tc>
                  <a:txBody>
                    <a:bodyPr/>
                    <a:lstStyle/>
                    <a:p>
                      <a:pPr marL="0" marR="0" algn="just">
                        <a:lnSpc>
                          <a:spcPct val="115000"/>
                        </a:lnSpc>
                        <a:spcBef>
                          <a:spcPts val="0"/>
                        </a:spcBef>
                        <a:spcAft>
                          <a:spcPts val="1000"/>
                        </a:spcAft>
                      </a:pPr>
                      <a:r>
                        <a:rPr lang="en-US" sz="1800" dirty="0" err="1">
                          <a:solidFill>
                            <a:srgbClr val="0000FF"/>
                          </a:solidFill>
                          <a:latin typeface="Times New Roman"/>
                          <a:ea typeface="Calibri"/>
                          <a:cs typeface="Times New Roman"/>
                        </a:rPr>
                        <a:t>Sl.no</a:t>
                      </a:r>
                      <a:endParaRPr lang="en-US" sz="1800" dirty="0">
                        <a:solidFill>
                          <a:srgbClr val="0000FF"/>
                        </a:solidFill>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2000" b="1">
                          <a:solidFill>
                            <a:srgbClr val="0000FF"/>
                          </a:solidFill>
                          <a:latin typeface="Times New Roman"/>
                          <a:ea typeface="Calibri"/>
                          <a:cs typeface="Times New Roman"/>
                        </a:rPr>
                        <a:t>Drastic index</a:t>
                      </a:r>
                      <a:endParaRPr lang="en-US" sz="2000" b="1">
                        <a:solidFill>
                          <a:srgbClr val="0000FF"/>
                        </a:solidFill>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2000" b="1" dirty="0">
                          <a:solidFill>
                            <a:srgbClr val="993300"/>
                          </a:solidFill>
                          <a:latin typeface="Times New Roman"/>
                          <a:ea typeface="Calibri"/>
                          <a:cs typeface="Times New Roman"/>
                        </a:rPr>
                        <a:t>vulnerability</a:t>
                      </a:r>
                      <a:endParaRPr lang="en-US" sz="2000" b="1" dirty="0">
                        <a:solidFill>
                          <a:srgbClr val="993300"/>
                        </a:solidFill>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2000" b="1" dirty="0">
                          <a:solidFill>
                            <a:srgbClr val="C00000"/>
                          </a:solidFill>
                          <a:latin typeface="Times New Roman"/>
                          <a:ea typeface="Calibri"/>
                          <a:cs typeface="Times New Roman"/>
                        </a:rPr>
                        <a:t>Area(sq.kms)</a:t>
                      </a:r>
                      <a:endParaRPr lang="en-US" sz="2000" b="1" dirty="0">
                        <a:solidFill>
                          <a:srgbClr val="C00000"/>
                        </a:solidFill>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2000" b="1" dirty="0">
                          <a:solidFill>
                            <a:srgbClr val="0000FF"/>
                          </a:solidFill>
                          <a:latin typeface="Times New Roman"/>
                          <a:ea typeface="Calibri"/>
                          <a:cs typeface="Times New Roman"/>
                        </a:rPr>
                        <a:t>Area (in %)</a:t>
                      </a:r>
                      <a:endParaRPr lang="en-US" sz="2000" b="1" dirty="0">
                        <a:solidFill>
                          <a:srgbClr val="0000FF"/>
                        </a:solidFill>
                        <a:latin typeface="Calibri"/>
                        <a:ea typeface="Calibri"/>
                        <a:cs typeface="Times New Roman"/>
                      </a:endParaRPr>
                    </a:p>
                  </a:txBody>
                  <a:tcPr marL="68580" marR="68580" marT="0" marB="0"/>
                </a:tc>
              </a:tr>
              <a:tr h="485775">
                <a:tc>
                  <a:txBody>
                    <a:bodyPr/>
                    <a:lstStyle/>
                    <a:p>
                      <a:pPr marL="0" marR="0" algn="just">
                        <a:lnSpc>
                          <a:spcPct val="115000"/>
                        </a:lnSpc>
                        <a:spcBef>
                          <a:spcPts val="0"/>
                        </a:spcBef>
                        <a:spcAft>
                          <a:spcPts val="1000"/>
                        </a:spcAft>
                      </a:pPr>
                      <a:r>
                        <a:rPr lang="en-US" sz="1800" dirty="0">
                          <a:solidFill>
                            <a:srgbClr val="0000FF"/>
                          </a:solidFill>
                          <a:latin typeface="Times New Roman"/>
                          <a:ea typeface="Calibri"/>
                          <a:cs typeface="Times New Roman"/>
                        </a:rPr>
                        <a:t>1</a:t>
                      </a:r>
                      <a:endParaRPr lang="en-US" sz="1800" dirty="0">
                        <a:solidFill>
                          <a:srgbClr val="0000FF"/>
                        </a:solidFill>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2000" b="1">
                          <a:solidFill>
                            <a:srgbClr val="0000FF"/>
                          </a:solidFill>
                          <a:latin typeface="Times New Roman"/>
                          <a:ea typeface="Calibri"/>
                          <a:cs typeface="Times New Roman"/>
                        </a:rPr>
                        <a:t>&lt;110</a:t>
                      </a:r>
                      <a:endParaRPr lang="en-US" sz="2000" b="1">
                        <a:solidFill>
                          <a:srgbClr val="0000FF"/>
                        </a:solidFill>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1800" b="1">
                          <a:solidFill>
                            <a:srgbClr val="993300"/>
                          </a:solidFill>
                          <a:latin typeface="Times New Roman"/>
                          <a:ea typeface="Calibri"/>
                          <a:cs typeface="Times New Roman"/>
                        </a:rPr>
                        <a:t>Very low</a:t>
                      </a:r>
                      <a:endParaRPr lang="en-US" sz="1800" b="1">
                        <a:solidFill>
                          <a:srgbClr val="993300"/>
                        </a:solidFill>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2000" b="1" dirty="0" smtClean="0">
                          <a:solidFill>
                            <a:srgbClr val="C00000"/>
                          </a:solidFill>
                          <a:latin typeface="Times New Roman"/>
                          <a:ea typeface="Calibri"/>
                          <a:cs typeface="Times New Roman"/>
                        </a:rPr>
                        <a:t>7.50</a:t>
                      </a:r>
                      <a:endParaRPr lang="en-US" sz="2000" b="1" dirty="0">
                        <a:solidFill>
                          <a:srgbClr val="C00000"/>
                        </a:solidFill>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2000" b="1" dirty="0" smtClean="0">
                          <a:solidFill>
                            <a:srgbClr val="0000FF"/>
                          </a:solidFill>
                          <a:latin typeface="Calibri"/>
                          <a:ea typeface="Calibri"/>
                          <a:cs typeface="Times New Roman"/>
                        </a:rPr>
                        <a:t>6.25</a:t>
                      </a:r>
                      <a:endParaRPr lang="en-US" sz="2000" b="1" dirty="0">
                        <a:solidFill>
                          <a:srgbClr val="0000FF"/>
                        </a:solidFill>
                        <a:latin typeface="Calibri"/>
                        <a:ea typeface="Calibri"/>
                        <a:cs typeface="Times New Roman"/>
                      </a:endParaRPr>
                    </a:p>
                  </a:txBody>
                  <a:tcPr marL="68580" marR="68580" marT="0" marB="0"/>
                </a:tc>
              </a:tr>
              <a:tr h="485775">
                <a:tc>
                  <a:txBody>
                    <a:bodyPr/>
                    <a:lstStyle/>
                    <a:p>
                      <a:pPr marL="0" marR="0" algn="just">
                        <a:lnSpc>
                          <a:spcPct val="115000"/>
                        </a:lnSpc>
                        <a:spcBef>
                          <a:spcPts val="0"/>
                        </a:spcBef>
                        <a:spcAft>
                          <a:spcPts val="1000"/>
                        </a:spcAft>
                      </a:pPr>
                      <a:r>
                        <a:rPr lang="en-US" sz="1800" dirty="0">
                          <a:solidFill>
                            <a:srgbClr val="0000FF"/>
                          </a:solidFill>
                          <a:latin typeface="Times New Roman"/>
                          <a:ea typeface="Calibri"/>
                          <a:cs typeface="Times New Roman"/>
                        </a:rPr>
                        <a:t>2</a:t>
                      </a:r>
                      <a:endParaRPr lang="en-US" sz="1800" dirty="0">
                        <a:solidFill>
                          <a:srgbClr val="0000FF"/>
                        </a:solidFill>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2000" b="1">
                          <a:solidFill>
                            <a:srgbClr val="0000FF"/>
                          </a:solidFill>
                          <a:latin typeface="Times New Roman"/>
                          <a:ea typeface="Calibri"/>
                          <a:cs typeface="Times New Roman"/>
                        </a:rPr>
                        <a:t>110-120</a:t>
                      </a:r>
                      <a:endParaRPr lang="en-US" sz="2000" b="1">
                        <a:solidFill>
                          <a:srgbClr val="0000FF"/>
                        </a:solidFill>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1800" b="1">
                          <a:solidFill>
                            <a:srgbClr val="993300"/>
                          </a:solidFill>
                          <a:latin typeface="Times New Roman"/>
                          <a:ea typeface="Calibri"/>
                          <a:cs typeface="Times New Roman"/>
                        </a:rPr>
                        <a:t>low</a:t>
                      </a:r>
                      <a:endParaRPr lang="en-US" sz="1800" b="1">
                        <a:solidFill>
                          <a:srgbClr val="993300"/>
                        </a:solidFill>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2000" b="1" dirty="0" smtClean="0">
                          <a:solidFill>
                            <a:srgbClr val="C00000"/>
                          </a:solidFill>
                          <a:latin typeface="Calibri"/>
                          <a:ea typeface="Calibri"/>
                          <a:cs typeface="Times New Roman"/>
                        </a:rPr>
                        <a:t>15.00</a:t>
                      </a:r>
                      <a:endParaRPr lang="en-US" sz="2000" b="1" dirty="0">
                        <a:solidFill>
                          <a:srgbClr val="C00000"/>
                        </a:solidFill>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2000" b="1" dirty="0" smtClean="0">
                          <a:solidFill>
                            <a:srgbClr val="0000FF"/>
                          </a:solidFill>
                          <a:latin typeface="Times New Roman"/>
                          <a:ea typeface="Calibri"/>
                          <a:cs typeface="Times New Roman"/>
                        </a:rPr>
                        <a:t>12.50</a:t>
                      </a:r>
                      <a:endParaRPr lang="en-US" sz="2000" b="1" dirty="0">
                        <a:solidFill>
                          <a:srgbClr val="0000FF"/>
                        </a:solidFill>
                        <a:latin typeface="Calibri"/>
                        <a:ea typeface="Calibri"/>
                        <a:cs typeface="Times New Roman"/>
                      </a:endParaRPr>
                    </a:p>
                  </a:txBody>
                  <a:tcPr marL="68580" marR="68580" marT="0" marB="0"/>
                </a:tc>
              </a:tr>
              <a:tr h="485775">
                <a:tc>
                  <a:txBody>
                    <a:bodyPr/>
                    <a:lstStyle/>
                    <a:p>
                      <a:pPr marL="0" marR="0" algn="just">
                        <a:lnSpc>
                          <a:spcPct val="115000"/>
                        </a:lnSpc>
                        <a:spcBef>
                          <a:spcPts val="0"/>
                        </a:spcBef>
                        <a:spcAft>
                          <a:spcPts val="1000"/>
                        </a:spcAft>
                      </a:pPr>
                      <a:r>
                        <a:rPr lang="en-US" sz="1800" dirty="0">
                          <a:solidFill>
                            <a:srgbClr val="0000FF"/>
                          </a:solidFill>
                          <a:latin typeface="Times New Roman"/>
                          <a:ea typeface="Calibri"/>
                          <a:cs typeface="Times New Roman"/>
                        </a:rPr>
                        <a:t>3</a:t>
                      </a:r>
                      <a:endParaRPr lang="en-US" sz="1800" dirty="0">
                        <a:solidFill>
                          <a:srgbClr val="0000FF"/>
                        </a:solidFill>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2000" b="1">
                          <a:solidFill>
                            <a:srgbClr val="0000FF"/>
                          </a:solidFill>
                          <a:latin typeface="Times New Roman"/>
                          <a:ea typeface="Calibri"/>
                          <a:cs typeface="Times New Roman"/>
                        </a:rPr>
                        <a:t>120-130</a:t>
                      </a:r>
                      <a:endParaRPr lang="en-US" sz="2000" b="1">
                        <a:solidFill>
                          <a:srgbClr val="0000FF"/>
                        </a:solidFill>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1800" b="1" dirty="0">
                          <a:solidFill>
                            <a:srgbClr val="993300"/>
                          </a:solidFill>
                          <a:latin typeface="Times New Roman"/>
                          <a:ea typeface="Calibri"/>
                          <a:cs typeface="Times New Roman"/>
                        </a:rPr>
                        <a:t>moderate</a:t>
                      </a:r>
                      <a:endParaRPr lang="en-US" sz="1800" b="1" dirty="0">
                        <a:solidFill>
                          <a:srgbClr val="993300"/>
                        </a:solidFill>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2000" b="1" dirty="0" smtClean="0">
                          <a:solidFill>
                            <a:srgbClr val="C00000"/>
                          </a:solidFill>
                          <a:latin typeface="Calibri"/>
                          <a:ea typeface="Calibri"/>
                          <a:cs typeface="Times New Roman"/>
                        </a:rPr>
                        <a:t>26.00</a:t>
                      </a:r>
                      <a:endParaRPr lang="en-US" sz="2000" b="1" dirty="0">
                        <a:solidFill>
                          <a:srgbClr val="C00000"/>
                        </a:solidFill>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2000" b="1" dirty="0" smtClean="0">
                          <a:solidFill>
                            <a:srgbClr val="0000FF"/>
                          </a:solidFill>
                          <a:latin typeface="Calibri"/>
                          <a:ea typeface="Calibri"/>
                          <a:cs typeface="Times New Roman"/>
                        </a:rPr>
                        <a:t>21.65</a:t>
                      </a:r>
                      <a:endParaRPr lang="en-US" sz="2000" b="1" dirty="0">
                        <a:solidFill>
                          <a:srgbClr val="0000FF"/>
                        </a:solidFill>
                        <a:latin typeface="Calibri"/>
                        <a:ea typeface="Calibri"/>
                        <a:cs typeface="Times New Roman"/>
                      </a:endParaRPr>
                    </a:p>
                  </a:txBody>
                  <a:tcPr marL="68580" marR="68580" marT="0" marB="0"/>
                </a:tc>
              </a:tr>
              <a:tr h="586740">
                <a:tc>
                  <a:txBody>
                    <a:bodyPr/>
                    <a:lstStyle/>
                    <a:p>
                      <a:pPr marL="0" marR="0" algn="just">
                        <a:lnSpc>
                          <a:spcPct val="115000"/>
                        </a:lnSpc>
                        <a:spcBef>
                          <a:spcPts val="0"/>
                        </a:spcBef>
                        <a:spcAft>
                          <a:spcPts val="1000"/>
                        </a:spcAft>
                      </a:pPr>
                      <a:r>
                        <a:rPr lang="en-US" sz="1800" dirty="0">
                          <a:solidFill>
                            <a:srgbClr val="0000FF"/>
                          </a:solidFill>
                          <a:latin typeface="Times New Roman"/>
                          <a:ea typeface="Calibri"/>
                          <a:cs typeface="Times New Roman"/>
                        </a:rPr>
                        <a:t>4</a:t>
                      </a:r>
                      <a:endParaRPr lang="en-US" sz="1800" dirty="0">
                        <a:solidFill>
                          <a:srgbClr val="0000FF"/>
                        </a:solidFill>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2000" b="1">
                          <a:solidFill>
                            <a:srgbClr val="0000FF"/>
                          </a:solidFill>
                          <a:latin typeface="Times New Roman"/>
                          <a:ea typeface="Calibri"/>
                          <a:cs typeface="Times New Roman"/>
                        </a:rPr>
                        <a:t>130-140</a:t>
                      </a:r>
                      <a:endParaRPr lang="en-US" sz="2000" b="1">
                        <a:solidFill>
                          <a:srgbClr val="0000FF"/>
                        </a:solidFill>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1800" b="1" dirty="0">
                          <a:solidFill>
                            <a:srgbClr val="993300"/>
                          </a:solidFill>
                          <a:latin typeface="Times New Roman"/>
                          <a:ea typeface="Calibri"/>
                          <a:cs typeface="Times New Roman"/>
                        </a:rPr>
                        <a:t>Moderately high</a:t>
                      </a:r>
                      <a:endParaRPr lang="en-US" sz="1800" b="1" dirty="0">
                        <a:solidFill>
                          <a:srgbClr val="993300"/>
                        </a:solidFill>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2000" b="1" dirty="0" smtClean="0">
                          <a:solidFill>
                            <a:srgbClr val="C00000"/>
                          </a:solidFill>
                          <a:latin typeface="Calibri"/>
                          <a:ea typeface="Calibri"/>
                          <a:cs typeface="Times New Roman"/>
                        </a:rPr>
                        <a:t>8.50</a:t>
                      </a:r>
                      <a:endParaRPr lang="en-US" sz="2000" b="1" dirty="0">
                        <a:solidFill>
                          <a:srgbClr val="C00000"/>
                        </a:solidFill>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2000" b="1" dirty="0" smtClean="0">
                          <a:solidFill>
                            <a:srgbClr val="0000FF"/>
                          </a:solidFill>
                          <a:latin typeface="Calibri"/>
                          <a:ea typeface="Calibri"/>
                          <a:cs typeface="Times New Roman"/>
                        </a:rPr>
                        <a:t>7.10</a:t>
                      </a:r>
                      <a:endParaRPr lang="en-US" sz="2000" b="1" dirty="0">
                        <a:solidFill>
                          <a:srgbClr val="0000FF"/>
                        </a:solidFill>
                        <a:latin typeface="Calibri"/>
                        <a:ea typeface="Calibri"/>
                        <a:cs typeface="Times New Roman"/>
                      </a:endParaRPr>
                    </a:p>
                  </a:txBody>
                  <a:tcPr marL="68580" marR="68580" marT="0" marB="0"/>
                </a:tc>
              </a:tr>
              <a:tr h="485775">
                <a:tc>
                  <a:txBody>
                    <a:bodyPr/>
                    <a:lstStyle/>
                    <a:p>
                      <a:pPr marL="0" marR="0" algn="just">
                        <a:lnSpc>
                          <a:spcPct val="115000"/>
                        </a:lnSpc>
                        <a:spcBef>
                          <a:spcPts val="0"/>
                        </a:spcBef>
                        <a:spcAft>
                          <a:spcPts val="1000"/>
                        </a:spcAft>
                      </a:pPr>
                      <a:r>
                        <a:rPr lang="en-US" sz="1800" dirty="0">
                          <a:solidFill>
                            <a:srgbClr val="0000FF"/>
                          </a:solidFill>
                          <a:latin typeface="Times New Roman"/>
                          <a:ea typeface="Calibri"/>
                          <a:cs typeface="Times New Roman"/>
                        </a:rPr>
                        <a:t>5</a:t>
                      </a:r>
                      <a:endParaRPr lang="en-US" sz="1800" dirty="0">
                        <a:solidFill>
                          <a:srgbClr val="0000FF"/>
                        </a:solidFill>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2000" b="1">
                          <a:solidFill>
                            <a:srgbClr val="0000FF"/>
                          </a:solidFill>
                          <a:latin typeface="Times New Roman"/>
                          <a:ea typeface="Calibri"/>
                          <a:cs typeface="Times New Roman"/>
                        </a:rPr>
                        <a:t>140-150</a:t>
                      </a:r>
                      <a:endParaRPr lang="en-US" sz="2000" b="1">
                        <a:solidFill>
                          <a:srgbClr val="0000FF"/>
                        </a:solidFill>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1800" b="1">
                          <a:solidFill>
                            <a:srgbClr val="993300"/>
                          </a:solidFill>
                          <a:latin typeface="Times New Roman"/>
                          <a:ea typeface="Calibri"/>
                          <a:cs typeface="Times New Roman"/>
                        </a:rPr>
                        <a:t>high</a:t>
                      </a:r>
                      <a:endParaRPr lang="en-US" sz="1800" b="1">
                        <a:solidFill>
                          <a:srgbClr val="993300"/>
                        </a:solidFill>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2000" b="1" dirty="0" smtClean="0">
                          <a:solidFill>
                            <a:srgbClr val="C00000"/>
                          </a:solidFill>
                          <a:latin typeface="Calibri"/>
                          <a:ea typeface="Calibri"/>
                          <a:cs typeface="Times New Roman"/>
                        </a:rPr>
                        <a:t>43.00</a:t>
                      </a:r>
                      <a:endParaRPr lang="en-US" sz="2000" b="1" dirty="0">
                        <a:solidFill>
                          <a:srgbClr val="C00000"/>
                        </a:solidFill>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2000" b="1" dirty="0" smtClean="0">
                          <a:solidFill>
                            <a:srgbClr val="0000FF"/>
                          </a:solidFill>
                          <a:latin typeface="Calibri"/>
                          <a:ea typeface="Calibri"/>
                          <a:cs typeface="Times New Roman"/>
                        </a:rPr>
                        <a:t>35.85</a:t>
                      </a:r>
                      <a:endParaRPr lang="en-US" sz="2000" b="1" dirty="0">
                        <a:solidFill>
                          <a:srgbClr val="0000FF"/>
                        </a:solidFill>
                        <a:latin typeface="Calibri"/>
                        <a:ea typeface="Calibri"/>
                        <a:cs typeface="Times New Roman"/>
                      </a:endParaRPr>
                    </a:p>
                  </a:txBody>
                  <a:tcPr marL="68580" marR="68580" marT="0" marB="0"/>
                </a:tc>
              </a:tr>
              <a:tr h="485775">
                <a:tc>
                  <a:txBody>
                    <a:bodyPr/>
                    <a:lstStyle/>
                    <a:p>
                      <a:pPr marL="0" marR="0" algn="just">
                        <a:lnSpc>
                          <a:spcPct val="115000"/>
                        </a:lnSpc>
                        <a:spcBef>
                          <a:spcPts val="0"/>
                        </a:spcBef>
                        <a:spcAft>
                          <a:spcPts val="1000"/>
                        </a:spcAft>
                      </a:pPr>
                      <a:r>
                        <a:rPr lang="en-US" sz="1800" dirty="0">
                          <a:solidFill>
                            <a:srgbClr val="0000FF"/>
                          </a:solidFill>
                          <a:latin typeface="Times New Roman"/>
                          <a:ea typeface="Calibri"/>
                          <a:cs typeface="Times New Roman"/>
                        </a:rPr>
                        <a:t>6</a:t>
                      </a:r>
                      <a:endParaRPr lang="en-US" sz="1800" dirty="0">
                        <a:solidFill>
                          <a:srgbClr val="0000FF"/>
                        </a:solidFill>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2000" b="1" dirty="0">
                          <a:solidFill>
                            <a:srgbClr val="0000FF"/>
                          </a:solidFill>
                          <a:latin typeface="Times New Roman"/>
                          <a:ea typeface="Calibri"/>
                          <a:cs typeface="Times New Roman"/>
                        </a:rPr>
                        <a:t>&gt;150</a:t>
                      </a:r>
                      <a:endParaRPr lang="en-US" sz="2000" b="1" dirty="0">
                        <a:solidFill>
                          <a:srgbClr val="0000FF"/>
                        </a:solidFill>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1800" b="1" dirty="0">
                          <a:solidFill>
                            <a:srgbClr val="993300"/>
                          </a:solidFill>
                          <a:latin typeface="Times New Roman"/>
                          <a:ea typeface="Calibri"/>
                          <a:cs typeface="Times New Roman"/>
                        </a:rPr>
                        <a:t>Very high</a:t>
                      </a:r>
                      <a:endParaRPr lang="en-US" sz="1800" b="1" dirty="0">
                        <a:solidFill>
                          <a:srgbClr val="993300"/>
                        </a:solidFill>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2000" b="1" dirty="0" smtClean="0">
                          <a:solidFill>
                            <a:srgbClr val="C00000"/>
                          </a:solidFill>
                          <a:latin typeface="Calibri"/>
                          <a:ea typeface="Calibri"/>
                          <a:cs typeface="Times New Roman"/>
                        </a:rPr>
                        <a:t>20.00</a:t>
                      </a:r>
                      <a:endParaRPr lang="en-US" sz="2000" b="1" dirty="0">
                        <a:solidFill>
                          <a:srgbClr val="C00000"/>
                        </a:solidFill>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2000" b="1" dirty="0" smtClean="0">
                          <a:solidFill>
                            <a:srgbClr val="0000FF"/>
                          </a:solidFill>
                          <a:latin typeface="Calibri"/>
                          <a:ea typeface="Calibri"/>
                          <a:cs typeface="Times New Roman"/>
                        </a:rPr>
                        <a:t>16.65</a:t>
                      </a:r>
                      <a:endParaRPr lang="en-US" sz="2000" b="1" dirty="0">
                        <a:solidFill>
                          <a:srgbClr val="0000FF"/>
                        </a:solidFill>
                        <a:latin typeface="Calibri"/>
                        <a:ea typeface="Calibri"/>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endParaRPr lang="en-US" smtClean="0"/>
          </a:p>
        </p:txBody>
      </p:sp>
      <p:pic>
        <p:nvPicPr>
          <p:cNvPr id="29699" name="Picture 2"/>
          <p:cNvPicPr>
            <a:picLocks noGrp="1" noChangeAspect="1" noChangeArrowheads="1"/>
          </p:cNvPicPr>
          <p:nvPr>
            <p:ph idx="1"/>
          </p:nvPr>
        </p:nvPicPr>
        <p:blipFill>
          <a:blip r:embed="rId2"/>
          <a:srcRect/>
          <a:stretch>
            <a:fillRect/>
          </a:stretch>
        </p:blipFill>
        <p:spPr>
          <a:xfrm>
            <a:off x="2514600" y="598488"/>
            <a:ext cx="5410200" cy="5649912"/>
          </a:xfr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dirty="0" smtClean="0">
                <a:solidFill>
                  <a:schemeClr val="accent1">
                    <a:lumMod val="50000"/>
                  </a:schemeClr>
                </a:solidFill>
              </a:rPr>
              <a:t>CONCLUSIONS</a:t>
            </a:r>
            <a:r>
              <a:rPr lang="en-US" dirty="0" smtClean="0"/>
              <a:t> </a:t>
            </a:r>
            <a:endParaRPr lang="en-US" dirty="0"/>
          </a:p>
        </p:txBody>
      </p:sp>
      <p:sp>
        <p:nvSpPr>
          <p:cNvPr id="3" name="Content Placeholder 2"/>
          <p:cNvSpPr>
            <a:spLocks noGrp="1"/>
          </p:cNvSpPr>
          <p:nvPr>
            <p:ph idx="1"/>
          </p:nvPr>
        </p:nvSpPr>
        <p:spPr>
          <a:xfrm>
            <a:off x="457200" y="1447800"/>
            <a:ext cx="8229600" cy="4525963"/>
          </a:xfrm>
        </p:spPr>
        <p:txBody>
          <a:bodyPr rtlCol="0">
            <a:noAutofit/>
          </a:bodyPr>
          <a:lstStyle/>
          <a:p>
            <a:pPr eaLnBrk="1" fontAlgn="auto" hangingPunct="1">
              <a:spcAft>
                <a:spcPts val="0"/>
              </a:spcAft>
              <a:buFont typeface="Arial" pitchFamily="34" charset="0"/>
              <a:buChar char="•"/>
              <a:defRPr/>
            </a:pPr>
            <a:r>
              <a:rPr lang="en-US" sz="2300" dirty="0">
                <a:solidFill>
                  <a:schemeClr val="tx2">
                    <a:lumMod val="50000"/>
                  </a:schemeClr>
                </a:solidFill>
              </a:rPr>
              <a:t>The analysis of the ground water samples for heavy metals are compared with Bureau of Indian Standards (BIS,10500) </a:t>
            </a:r>
            <a:r>
              <a:rPr lang="en-US" sz="2300" dirty="0" smtClean="0">
                <a:solidFill>
                  <a:schemeClr val="tx2">
                    <a:lumMod val="50000"/>
                  </a:schemeClr>
                </a:solidFill>
              </a:rPr>
              <a:t>guidelines)</a:t>
            </a:r>
            <a:endParaRPr lang="en-US" sz="2300" dirty="0">
              <a:solidFill>
                <a:schemeClr val="tx2">
                  <a:lumMod val="50000"/>
                </a:schemeClr>
              </a:solidFill>
            </a:endParaRPr>
          </a:p>
          <a:p>
            <a:pPr eaLnBrk="1" fontAlgn="auto" hangingPunct="1">
              <a:spcAft>
                <a:spcPts val="0"/>
              </a:spcAft>
              <a:buFont typeface="Arial" pitchFamily="34" charset="0"/>
              <a:buChar char="•"/>
              <a:defRPr/>
            </a:pPr>
            <a:r>
              <a:rPr lang="en-US" sz="2300" dirty="0">
                <a:solidFill>
                  <a:schemeClr val="tx2">
                    <a:lumMod val="50000"/>
                  </a:schemeClr>
                </a:solidFill>
              </a:rPr>
              <a:t>Iron content was found to be beyond the permissible limits at all the places (urban, semi urban and rural) areas (Fe </a:t>
            </a:r>
            <a:r>
              <a:rPr lang="en-US" sz="2300" u="sng" dirty="0">
                <a:solidFill>
                  <a:schemeClr val="tx2">
                    <a:lumMod val="50000"/>
                  </a:schemeClr>
                </a:solidFill>
              </a:rPr>
              <a:t>&lt;</a:t>
            </a:r>
            <a:r>
              <a:rPr lang="en-US" sz="2300" dirty="0">
                <a:solidFill>
                  <a:schemeClr val="tx2">
                    <a:lumMod val="50000"/>
                  </a:schemeClr>
                </a:solidFill>
              </a:rPr>
              <a:t> 0.3 mg/L) </a:t>
            </a:r>
          </a:p>
          <a:p>
            <a:pPr eaLnBrk="1" fontAlgn="auto" hangingPunct="1">
              <a:spcAft>
                <a:spcPts val="0"/>
              </a:spcAft>
              <a:buFont typeface="Arial" pitchFamily="34" charset="0"/>
              <a:buChar char="•"/>
              <a:defRPr/>
            </a:pPr>
            <a:r>
              <a:rPr lang="en-US" sz="2300" dirty="0">
                <a:solidFill>
                  <a:schemeClr val="tx2">
                    <a:lumMod val="50000"/>
                  </a:schemeClr>
                </a:solidFill>
              </a:rPr>
              <a:t>Copper content was found to be beyond the permissible limits (Cu </a:t>
            </a:r>
            <a:r>
              <a:rPr lang="en-US" sz="2300" i="1" u="sng" dirty="0">
                <a:solidFill>
                  <a:schemeClr val="tx2">
                    <a:lumMod val="50000"/>
                  </a:schemeClr>
                </a:solidFill>
              </a:rPr>
              <a:t>&lt;</a:t>
            </a:r>
            <a:r>
              <a:rPr lang="en-US" sz="2300" dirty="0">
                <a:solidFill>
                  <a:schemeClr val="tx2">
                    <a:lumMod val="50000"/>
                  </a:schemeClr>
                </a:solidFill>
              </a:rPr>
              <a:t> 0.05mg/L) at most of the places except at some villages which varied with </a:t>
            </a:r>
            <a:r>
              <a:rPr lang="en-US" sz="2300" dirty="0" smtClean="0">
                <a:solidFill>
                  <a:schemeClr val="tx2">
                    <a:lumMod val="50000"/>
                  </a:schemeClr>
                </a:solidFill>
              </a:rPr>
              <a:t>monsoon</a:t>
            </a:r>
            <a:endParaRPr lang="en-US" sz="2300" dirty="0">
              <a:solidFill>
                <a:schemeClr val="tx2">
                  <a:lumMod val="50000"/>
                </a:schemeClr>
              </a:solidFill>
            </a:endParaRPr>
          </a:p>
          <a:p>
            <a:pPr eaLnBrk="1" fontAlgn="auto" hangingPunct="1">
              <a:spcAft>
                <a:spcPts val="0"/>
              </a:spcAft>
              <a:buFont typeface="Arial" pitchFamily="34" charset="0"/>
              <a:buChar char="•"/>
              <a:defRPr/>
            </a:pPr>
            <a:r>
              <a:rPr lang="en-US" sz="2300" dirty="0">
                <a:solidFill>
                  <a:schemeClr val="tx2">
                    <a:lumMod val="50000"/>
                  </a:schemeClr>
                </a:solidFill>
              </a:rPr>
              <a:t>Cadmium is well beyond the permissible limits (CD </a:t>
            </a:r>
            <a:r>
              <a:rPr lang="en-US" sz="2300" u="sng" dirty="0">
                <a:solidFill>
                  <a:schemeClr val="tx2">
                    <a:lumMod val="50000"/>
                  </a:schemeClr>
                </a:solidFill>
              </a:rPr>
              <a:t>&lt;</a:t>
            </a:r>
            <a:r>
              <a:rPr lang="en-US" sz="2300" dirty="0">
                <a:solidFill>
                  <a:schemeClr val="tx2">
                    <a:lumMod val="50000"/>
                  </a:schemeClr>
                </a:solidFill>
              </a:rPr>
              <a:t> 0.01 mg/L) at all the places. </a:t>
            </a:r>
          </a:p>
          <a:p>
            <a:pPr eaLnBrk="1" fontAlgn="auto" hangingPunct="1">
              <a:spcAft>
                <a:spcPts val="0"/>
              </a:spcAft>
              <a:buFont typeface="Arial" pitchFamily="34" charset="0"/>
              <a:buChar char="•"/>
              <a:defRPr/>
            </a:pPr>
            <a:r>
              <a:rPr lang="en-US" sz="2300" dirty="0">
                <a:solidFill>
                  <a:schemeClr val="tx2">
                    <a:lumMod val="50000"/>
                  </a:schemeClr>
                </a:solidFill>
              </a:rPr>
              <a:t>Zinc was found to be well within the permissible limits at all the places in urban, semi urban and rural area (Zn </a:t>
            </a:r>
            <a:r>
              <a:rPr lang="en-US" sz="2300" u="sng" dirty="0">
                <a:solidFill>
                  <a:schemeClr val="tx2">
                    <a:lumMod val="50000"/>
                  </a:schemeClr>
                </a:solidFill>
              </a:rPr>
              <a:t>&lt;</a:t>
            </a:r>
            <a:r>
              <a:rPr lang="en-US" sz="2300" dirty="0">
                <a:solidFill>
                  <a:schemeClr val="tx2">
                    <a:lumMod val="50000"/>
                  </a:schemeClr>
                </a:solidFill>
              </a:rPr>
              <a:t> 5 )</a:t>
            </a:r>
          </a:p>
          <a:p>
            <a:pPr eaLnBrk="1" fontAlgn="auto" hangingPunct="1">
              <a:spcAft>
                <a:spcPts val="0"/>
              </a:spcAft>
              <a:buFont typeface="Arial" pitchFamily="34" charset="0"/>
              <a:buNone/>
              <a:defRPr/>
            </a:pPr>
            <a:endParaRPr lang="en-US" sz="2300" dirty="0">
              <a:solidFill>
                <a:schemeClr val="tx2">
                  <a:lumMod val="50000"/>
                </a:schemeClr>
              </a:solidFill>
            </a:endParaRPr>
          </a:p>
          <a:p>
            <a:pPr eaLnBrk="1" fontAlgn="auto" hangingPunct="1">
              <a:spcAft>
                <a:spcPts val="0"/>
              </a:spcAft>
              <a:buFont typeface="Arial" pitchFamily="34" charset="0"/>
              <a:buChar char="•"/>
              <a:defRPr/>
            </a:pPr>
            <a:endParaRPr lang="en-US" sz="2300" dirty="0">
              <a:solidFill>
                <a:schemeClr val="tx2">
                  <a:lumMod val="50000"/>
                </a:schemeClr>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9000" y="5562600"/>
            <a:ext cx="1905000" cy="731838"/>
          </a:xfrm>
        </p:spPr>
        <p:txBody>
          <a:bodyPr rtlCol="0">
            <a:normAutofit/>
          </a:bodyPr>
          <a:lstStyle/>
          <a:p>
            <a:pPr eaLnBrk="1" fontAlgn="auto" hangingPunct="1">
              <a:spcAft>
                <a:spcPts val="0"/>
              </a:spcAft>
              <a:defRPr/>
            </a:pPr>
            <a:endParaRPr lang="en-US" dirty="0"/>
          </a:p>
        </p:txBody>
      </p:sp>
      <p:sp>
        <p:nvSpPr>
          <p:cNvPr id="3" name="Content Placeholder 2"/>
          <p:cNvSpPr>
            <a:spLocks noGrp="1"/>
          </p:cNvSpPr>
          <p:nvPr>
            <p:ph idx="1"/>
          </p:nvPr>
        </p:nvSpPr>
        <p:spPr>
          <a:xfrm>
            <a:off x="381000" y="609600"/>
            <a:ext cx="8229600" cy="4525963"/>
          </a:xfrm>
        </p:spPr>
        <p:txBody>
          <a:bodyPr rtlCol="0">
            <a:normAutofit fontScale="62500" lnSpcReduction="20000"/>
          </a:bodyPr>
          <a:lstStyle/>
          <a:p>
            <a:pPr eaLnBrk="1" fontAlgn="auto" hangingPunct="1">
              <a:spcAft>
                <a:spcPts val="0"/>
              </a:spcAft>
              <a:buFont typeface="Arial" pitchFamily="34" charset="0"/>
              <a:buChar char="•"/>
              <a:defRPr/>
            </a:pPr>
            <a:r>
              <a:rPr lang="en-US" sz="3400" dirty="0" smtClean="0">
                <a:solidFill>
                  <a:schemeClr val="tx2">
                    <a:lumMod val="75000"/>
                  </a:schemeClr>
                </a:solidFill>
              </a:rPr>
              <a:t>Nickel was found to be well within the permissible limits at all the places in urban, semi urban and rural areas (Ni≤3mg/L). Chromium was absent in most of the places, even if present was well within the permissible limits (Cr ≤0.05 mg/L) </a:t>
            </a:r>
          </a:p>
          <a:p>
            <a:pPr eaLnBrk="1" fontAlgn="auto" hangingPunct="1">
              <a:spcAft>
                <a:spcPts val="0"/>
              </a:spcAft>
              <a:buFont typeface="Arial" pitchFamily="34" charset="0"/>
              <a:buChar char="•"/>
              <a:defRPr/>
            </a:pPr>
            <a:r>
              <a:rPr lang="en-US" sz="3400" dirty="0" smtClean="0">
                <a:solidFill>
                  <a:schemeClr val="tx2">
                    <a:lumMod val="75000"/>
                  </a:schemeClr>
                </a:solidFill>
              </a:rPr>
              <a:t>The results of this study shows that of the total  120 sq </a:t>
            </a:r>
            <a:r>
              <a:rPr lang="en-US" sz="3400" dirty="0" err="1" smtClean="0">
                <a:solidFill>
                  <a:schemeClr val="tx2">
                    <a:lumMod val="75000"/>
                  </a:schemeClr>
                </a:solidFill>
              </a:rPr>
              <a:t>kms</a:t>
            </a:r>
            <a:r>
              <a:rPr lang="en-US" sz="3400" dirty="0" smtClean="0">
                <a:solidFill>
                  <a:schemeClr val="tx2">
                    <a:lumMod val="75000"/>
                  </a:schemeClr>
                </a:solidFill>
              </a:rPr>
              <a:t> an area of about 22.50 sq.km is in the low vulnerable zone with a DRASTIC index range between 110and120,</a:t>
            </a:r>
          </a:p>
          <a:p>
            <a:pPr eaLnBrk="1" fontAlgn="auto" hangingPunct="1">
              <a:spcAft>
                <a:spcPts val="0"/>
              </a:spcAft>
              <a:buFont typeface="Arial" pitchFamily="34" charset="0"/>
              <a:buChar char="•"/>
              <a:defRPr/>
            </a:pPr>
            <a:r>
              <a:rPr lang="en-US" sz="3400" dirty="0" smtClean="0">
                <a:solidFill>
                  <a:schemeClr val="tx2">
                    <a:lumMod val="75000"/>
                  </a:schemeClr>
                </a:solidFill>
              </a:rPr>
              <a:t> About  35  sq.kms are in the moderately vulnerable zone with a DRASTIC index ranging between120-130,</a:t>
            </a:r>
          </a:p>
          <a:p>
            <a:pPr eaLnBrk="1" fontAlgn="auto" hangingPunct="1">
              <a:spcAft>
                <a:spcPts val="0"/>
              </a:spcAft>
              <a:buFont typeface="Arial" pitchFamily="34" charset="0"/>
              <a:buChar char="•"/>
              <a:defRPr/>
            </a:pPr>
            <a:r>
              <a:rPr lang="en-US" sz="3400" dirty="0" smtClean="0">
                <a:solidFill>
                  <a:schemeClr val="tx2">
                    <a:lumMod val="75000"/>
                  </a:schemeClr>
                </a:solidFill>
              </a:rPr>
              <a:t>About  43  sq.kms are in the high vulnerability zone with a DRASTIC index ranging between 140 and 150 and</a:t>
            </a:r>
          </a:p>
          <a:p>
            <a:pPr eaLnBrk="1" fontAlgn="auto" hangingPunct="1">
              <a:spcAft>
                <a:spcPts val="0"/>
              </a:spcAft>
              <a:buFont typeface="Arial" pitchFamily="34" charset="0"/>
              <a:buChar char="•"/>
              <a:defRPr/>
            </a:pPr>
            <a:r>
              <a:rPr lang="en-US" sz="3400" dirty="0" smtClean="0">
                <a:solidFill>
                  <a:schemeClr val="tx2">
                    <a:lumMod val="75000"/>
                  </a:schemeClr>
                </a:solidFill>
              </a:rPr>
              <a:t>About 20 sq.kms are in the very high vulnerability zone with a Drastic index of more than 150</a:t>
            </a:r>
          </a:p>
          <a:p>
            <a:pPr eaLnBrk="1" fontAlgn="auto" hangingPunct="1">
              <a:spcAft>
                <a:spcPts val="0"/>
              </a:spcAft>
              <a:buFont typeface="Arial" pitchFamily="34" charset="0"/>
              <a:buNone/>
              <a:defRPr/>
            </a:pPr>
            <a:endParaRPr lang="en-US" dirty="0" smtClean="0">
              <a:solidFill>
                <a:schemeClr val="tx2">
                  <a:lumMod val="75000"/>
                </a:schemeClr>
              </a:solidFill>
            </a:endParaRPr>
          </a:p>
          <a:p>
            <a:pPr eaLnBrk="1" fontAlgn="auto" hangingPunct="1">
              <a:spcAft>
                <a:spcPts val="0"/>
              </a:spcAft>
              <a:buFont typeface="Arial" pitchFamily="34" charset="0"/>
              <a:buChar char="•"/>
              <a:defRPr/>
            </a:pPr>
            <a:endParaRPr lang="en-US"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4"/>
          <p:cNvSpPr txBox="1">
            <a:spLocks/>
          </p:cNvSpPr>
          <p:nvPr/>
        </p:nvSpPr>
        <p:spPr>
          <a:xfrm>
            <a:off x="3200400" y="5638800"/>
            <a:ext cx="5943600" cy="1219200"/>
          </a:xfrm>
          <a:prstGeom prst="rect">
            <a:avLst/>
          </a:prstGeom>
        </p:spPr>
        <p:txBody>
          <a:bodyPr>
            <a:normAutofit fontScale="92500" lnSpcReduction="20000"/>
          </a:bodyPr>
          <a:lstStyle/>
          <a:p>
            <a:pPr marL="274320" marR="0" lvl="0" indent="-27432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IN" sz="9600" b="1" i="0" u="none" strike="noStrike" kern="1200" cap="none" spc="0" normalizeH="0" baseline="0" noProof="0" dirty="0" smtClean="0">
                <a:ln>
                  <a:noFill/>
                </a:ln>
                <a:solidFill>
                  <a:schemeClr val="bg1"/>
                </a:solidFill>
                <a:effectLst/>
                <a:uLnTx/>
                <a:uFillTx/>
                <a:latin typeface="Bradley Hand ITC" pitchFamily="66" charset="0"/>
                <a:ea typeface="+mn-ea"/>
                <a:cs typeface="+mn-cs"/>
              </a:rPr>
              <a:t>Thank you</a:t>
            </a:r>
            <a:endParaRPr kumimoji="0" lang="en-IN" sz="9600" b="1" i="0" u="none" strike="noStrike" kern="1200" cap="none" spc="0" normalizeH="0" baseline="0" noProof="0" dirty="0">
              <a:ln>
                <a:noFill/>
              </a:ln>
              <a:solidFill>
                <a:schemeClr val="bg1"/>
              </a:solidFill>
              <a:effectLst/>
              <a:uLnTx/>
              <a:uFillTx/>
              <a:latin typeface="Bradley Hand ITC" pitchFamily="66" charset="0"/>
              <a:ea typeface="+mn-ea"/>
              <a:cs typeface="+mn-cs"/>
            </a:endParaRPr>
          </a:p>
        </p:txBody>
      </p:sp>
      <p:pic>
        <p:nvPicPr>
          <p:cNvPr id="2050" name="Picture 2" descr="C:\Documents and Settings\Abhi\Desktop\lets-go-green-the-archangel-collection-1024by768.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6" name="Content Placeholder 4"/>
          <p:cNvSpPr txBox="1">
            <a:spLocks/>
          </p:cNvSpPr>
          <p:nvPr/>
        </p:nvSpPr>
        <p:spPr>
          <a:xfrm>
            <a:off x="2743200" y="5029200"/>
            <a:ext cx="5943600" cy="1219200"/>
          </a:xfrm>
          <a:prstGeom prst="rect">
            <a:avLst/>
          </a:prstGeom>
        </p:spPr>
        <p:txBody>
          <a:bodyPr>
            <a:normAutofit fontScale="92500" lnSpcReduction="20000"/>
          </a:bodyPr>
          <a:lstStyle/>
          <a:p>
            <a:pPr marL="274320" marR="0" lvl="0" indent="-27432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IN" sz="9600" b="1" i="0" u="none" strike="noStrike" kern="1200" normalizeH="0" baseline="0" noProof="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uLnTx/>
                <a:uFillTx/>
                <a:latin typeface="Bradley Hand ITC" pitchFamily="66" charset="0"/>
                <a:ea typeface="+mn-ea"/>
                <a:cs typeface="+mn-cs"/>
              </a:rPr>
              <a:t>Thank you</a:t>
            </a:r>
            <a:endParaRPr kumimoji="0" lang="en-IN" sz="9600" b="1" i="0" u="none" strike="noStrike" kern="1200" normalizeH="0" baseline="0" noProof="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uLnTx/>
              <a:uFillTx/>
              <a:latin typeface="Bradley Hand ITC" pitchFamily="66" charset="0"/>
              <a:ea typeface="+mn-ea"/>
              <a:cs typeface="+mn-cs"/>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500063" y="428625"/>
            <a:ext cx="8186737" cy="1143000"/>
          </a:xfrm>
        </p:spPr>
        <p:txBody>
          <a:bodyPr/>
          <a:lstStyle/>
          <a:p>
            <a:r>
              <a:rPr lang="en-US" sz="3600" dirty="0"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228600" y="1714500"/>
            <a:ext cx="8763000" cy="4381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dirty="0" smtClean="0">
                <a:effectLst>
                  <a:outerShdw blurRad="38100" dist="38100" dir="2700000" algn="tl">
                    <a:srgbClr val="000000">
                      <a:alpha val="43137"/>
                    </a:srgbClr>
                  </a:outerShdw>
                </a:effectLst>
                <a:latin typeface="Georgia" pitchFamily="18" charset="0"/>
              </a:rPr>
              <a:t/>
            </a:r>
            <a:br>
              <a:rPr lang="en-US" dirty="0" smtClean="0">
                <a:effectLst>
                  <a:outerShdw blurRad="38100" dist="38100" dir="2700000" algn="tl">
                    <a:srgbClr val="000000">
                      <a:alpha val="43137"/>
                    </a:srgbClr>
                  </a:outerShdw>
                </a:effectLst>
                <a:latin typeface="Georgia" pitchFamily="18" charset="0"/>
              </a:rPr>
            </a:br>
            <a:r>
              <a:rPr lang="en-US" sz="2800" dirty="0" smtClean="0">
                <a:effectLst>
                  <a:outerShdw blurRad="38100" dist="38100" dir="2700000" algn="tl">
                    <a:srgbClr val="000000">
                      <a:alpha val="43137"/>
                    </a:srgbClr>
                  </a:outerShdw>
                </a:effectLst>
                <a:latin typeface="Georgia" pitchFamily="18" charset="0"/>
                <a:hlinkClick r:id="rId2"/>
              </a:rPr>
              <a:t>http</a:t>
            </a:r>
            <a:r>
              <a:rPr lang="en-US" sz="2800" dirty="0">
                <a:effectLst>
                  <a:outerShdw blurRad="38100" dist="38100" dir="2700000" algn="tl">
                    <a:srgbClr val="000000">
                      <a:alpha val="43137"/>
                    </a:srgbClr>
                  </a:outerShdw>
                </a:effectLst>
                <a:latin typeface="Georgia" pitchFamily="18" charset="0"/>
                <a:hlinkClick r:id="rId2"/>
              </a:rPr>
              <a:t>://materialsscience.conferenceseries.com</a:t>
            </a:r>
            <a:r>
              <a:rPr lang="en-US" sz="2800" dirty="0" smtClean="0">
                <a:effectLst>
                  <a:outerShdw blurRad="38100" dist="38100" dir="2700000" algn="tl">
                    <a:srgbClr val="000000">
                      <a:alpha val="43137"/>
                    </a:srgbClr>
                  </a:outerShdw>
                </a:effectLst>
                <a:latin typeface="Georgia" pitchFamily="18" charset="0"/>
                <a:hlinkClick r:id="rId2"/>
              </a:rPr>
              <a:t>/</a:t>
            </a:r>
            <a:endParaRPr lang="en-US" sz="2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Contact </a:t>
            </a:r>
            <a:r>
              <a:rPr lang="en-US" sz="1800" dirty="0">
                <a:effectLst>
                  <a:outerShdw blurRad="38100" dist="38100" dir="2700000" algn="tl">
                    <a:srgbClr val="000000">
                      <a:alpha val="43137"/>
                    </a:srgbClr>
                  </a:outerShdw>
                </a:effectLst>
                <a:latin typeface="Georgia" pitchFamily="18" charset="0"/>
              </a:rPr>
              <a:t>us at</a:t>
            </a: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hlinkClick r:id="rId3"/>
              </a:rPr>
              <a:t>materialsscience.conference@omicsgroup.us</a:t>
            </a:r>
            <a:endParaRPr lang="en-US" sz="2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hlinkClick r:id="rId4"/>
              </a:rPr>
              <a:t>materialsscience@omicsgroup.com</a:t>
            </a:r>
            <a:endParaRPr lang="en-US" sz="2800" dirty="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dirty="0" smtClean="0">
              <a:effectLst>
                <a:outerShdw blurRad="38100" dist="38100" dir="2700000" algn="tl">
                  <a:srgbClr val="000000">
                    <a:alpha val="43137"/>
                  </a:srgbClr>
                </a:outerShdw>
              </a:effectLst>
            </a:endParaRPr>
          </a:p>
          <a:p>
            <a:pPr algn="just">
              <a:buFont typeface="Arial" charset="0"/>
              <a:buNone/>
              <a:defRPr/>
            </a:pPr>
            <a:endParaRPr lang="en-US" dirty="0">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3">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4">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5">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6">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7">
        <a:dk1>
          <a:srgbClr val="000000"/>
        </a:dk1>
        <a:lt1>
          <a:srgbClr val="FFFFFF"/>
        </a:lt1>
        <a:dk2>
          <a:srgbClr val="000000"/>
        </a:dk2>
        <a:lt2>
          <a:srgbClr val="808080"/>
        </a:lt2>
        <a:accent1>
          <a:srgbClr val="BF59B8"/>
        </a:accent1>
        <a:accent2>
          <a:srgbClr val="884183"/>
        </a:accent2>
        <a:accent3>
          <a:srgbClr val="FFFFFF"/>
        </a:accent3>
        <a:accent4>
          <a:srgbClr val="000000"/>
        </a:accent4>
        <a:accent5>
          <a:srgbClr val="DCB5D8"/>
        </a:accent5>
        <a:accent6>
          <a:srgbClr val="7B3A76"/>
        </a:accent6>
        <a:hlink>
          <a:srgbClr val="371535"/>
        </a:hlink>
        <a:folHlink>
          <a:srgbClr val="C468BD"/>
        </a:folHlink>
      </a:clrScheme>
      <a:clrMap bg1="lt1" tx1="dk1" bg2="lt2" tx2="dk2" accent1="accent1" accent2="accent2" accent3="accent3" accent4="accent4" accent5="accent5" accent6="accent6" hlink="hlink" folHlink="folHlink"/>
    </a:extraClrScheme>
    <a:extraClrScheme>
      <a:clrScheme name="默认设计模板 8">
        <a:dk1>
          <a:srgbClr val="000000"/>
        </a:dk1>
        <a:lt1>
          <a:srgbClr val="FFFFFF"/>
        </a:lt1>
        <a:dk2>
          <a:srgbClr val="000000"/>
        </a:dk2>
        <a:lt2>
          <a:srgbClr val="808080"/>
        </a:lt2>
        <a:accent1>
          <a:srgbClr val="D0000F"/>
        </a:accent1>
        <a:accent2>
          <a:srgbClr val="BC000D"/>
        </a:accent2>
        <a:accent3>
          <a:srgbClr val="FFFFFF"/>
        </a:accent3>
        <a:accent4>
          <a:srgbClr val="000000"/>
        </a:accent4>
        <a:accent5>
          <a:srgbClr val="E4AAAA"/>
        </a:accent5>
        <a:accent6>
          <a:srgbClr val="AA000B"/>
        </a:accent6>
        <a:hlink>
          <a:srgbClr val="3A0004"/>
        </a:hlink>
        <a:folHlink>
          <a:srgbClr val="DA0000"/>
        </a:folHlink>
      </a:clrScheme>
      <a:clrMap bg1="lt1" tx1="dk1" bg2="lt2" tx2="dk2" accent1="accent1" accent2="accent2" accent3="accent3" accent4="accent4" accent5="accent5" accent6="accent6" hlink="hlink" folHlink="folHlink"/>
    </a:extraClrScheme>
    <a:extraClrScheme>
      <a:clrScheme name="默认设计模板 9">
        <a:dk1>
          <a:srgbClr val="000000"/>
        </a:dk1>
        <a:lt1>
          <a:srgbClr val="FFFFFF"/>
        </a:lt1>
        <a:dk2>
          <a:srgbClr val="000000"/>
        </a:dk2>
        <a:lt2>
          <a:srgbClr val="808080"/>
        </a:lt2>
        <a:accent1>
          <a:srgbClr val="E9E0BE"/>
        </a:accent1>
        <a:accent2>
          <a:srgbClr val="D1D467"/>
        </a:accent2>
        <a:accent3>
          <a:srgbClr val="FFFFFF"/>
        </a:accent3>
        <a:accent4>
          <a:srgbClr val="000000"/>
        </a:accent4>
        <a:accent5>
          <a:srgbClr val="F2EDDB"/>
        </a:accent5>
        <a:accent6>
          <a:srgbClr val="BDC05D"/>
        </a:accent6>
        <a:hlink>
          <a:srgbClr val="3A3B11"/>
        </a:hlink>
        <a:folHlink>
          <a:srgbClr val="C4DF91"/>
        </a:folHlink>
      </a:clrScheme>
      <a:clrMap bg1="lt1" tx1="dk1" bg2="lt2" tx2="dk2" accent1="accent1" accent2="accent2" accent3="accent3" accent4="accent4" accent5="accent5" accent6="accent6" hlink="hlink" folHlink="folHlink"/>
    </a:extraClrScheme>
    <a:extraClrScheme>
      <a:clrScheme name="默认设计模板 10">
        <a:dk1>
          <a:srgbClr val="000000"/>
        </a:dk1>
        <a:lt1>
          <a:srgbClr val="FFFFFF"/>
        </a:lt1>
        <a:dk2>
          <a:srgbClr val="000000"/>
        </a:dk2>
        <a:lt2>
          <a:srgbClr val="808080"/>
        </a:lt2>
        <a:accent1>
          <a:srgbClr val="B2B2B2"/>
        </a:accent1>
        <a:accent2>
          <a:srgbClr val="5F5F5F"/>
        </a:accent2>
        <a:accent3>
          <a:srgbClr val="FFFFFF"/>
        </a:accent3>
        <a:accent4>
          <a:srgbClr val="000000"/>
        </a:accent4>
        <a:accent5>
          <a:srgbClr val="D5D5D5"/>
        </a:accent5>
        <a:accent6>
          <a:srgbClr val="555555"/>
        </a:accent6>
        <a:hlink>
          <a:srgbClr val="3A3B11"/>
        </a:hlink>
        <a:folHlink>
          <a:srgbClr val="C0C0C0"/>
        </a:folHlink>
      </a:clrScheme>
      <a:clrMap bg1="lt1" tx1="dk1" bg2="lt2" tx2="dk2" accent1="accent1" accent2="accent2" accent3="accent3" accent4="accent4" accent5="accent5" accent6="accent6" hlink="hlink" folHlink="folHlink"/>
    </a:extraClrScheme>
    <a:extraClrScheme>
      <a:clrScheme name="默认设计模板 11">
        <a:dk1>
          <a:srgbClr val="000000"/>
        </a:dk1>
        <a:lt1>
          <a:srgbClr val="FFFFFF"/>
        </a:lt1>
        <a:dk2>
          <a:srgbClr val="000000"/>
        </a:dk2>
        <a:lt2>
          <a:srgbClr val="808080"/>
        </a:lt2>
        <a:accent1>
          <a:srgbClr val="FF9021"/>
        </a:accent1>
        <a:accent2>
          <a:srgbClr val="DA5800"/>
        </a:accent2>
        <a:accent3>
          <a:srgbClr val="FFFFFF"/>
        </a:accent3>
        <a:accent4>
          <a:srgbClr val="000000"/>
        </a:accent4>
        <a:accent5>
          <a:srgbClr val="FFC6AB"/>
        </a:accent5>
        <a:accent6>
          <a:srgbClr val="C54F00"/>
        </a:accent6>
        <a:hlink>
          <a:srgbClr val="963D00"/>
        </a:hlink>
        <a:folHlink>
          <a:srgbClr val="FFAD5B"/>
        </a:folHlink>
      </a:clrScheme>
      <a:clrMap bg1="lt1" tx1="dk1" bg2="lt2" tx2="dk2" accent1="accent1" accent2="accent2" accent3="accent3" accent4="accent4" accent5="accent5" accent6="accent6" hlink="hlink" folHlink="folHlink"/>
    </a:extraClrScheme>
    <a:extraClrScheme>
      <a:clrScheme name="默认设计模板 12">
        <a:dk1>
          <a:srgbClr val="000000"/>
        </a:dk1>
        <a:lt1>
          <a:srgbClr val="FFFFFF"/>
        </a:lt1>
        <a:dk2>
          <a:srgbClr val="000000"/>
        </a:dk2>
        <a:lt2>
          <a:srgbClr val="808080"/>
        </a:lt2>
        <a:accent1>
          <a:srgbClr val="5B8CC1"/>
        </a:accent1>
        <a:accent2>
          <a:srgbClr val="2A5682"/>
        </a:accent2>
        <a:accent3>
          <a:srgbClr val="FFFFFF"/>
        </a:accent3>
        <a:accent4>
          <a:srgbClr val="000000"/>
        </a:accent4>
        <a:accent5>
          <a:srgbClr val="B5C5DD"/>
        </a:accent5>
        <a:accent6>
          <a:srgbClr val="254D75"/>
        </a:accent6>
        <a:hlink>
          <a:srgbClr val="002850"/>
        </a:hlink>
        <a:folHlink>
          <a:srgbClr val="2A94FE"/>
        </a:folHlink>
      </a:clrScheme>
      <a:clrMap bg1="lt1" tx1="dk1" bg2="lt2" tx2="dk2" accent1="accent1" accent2="accent2" accent3="accent3" accent4="accent4" accent5="accent5" accent6="accent6" hlink="hlink" folHlink="folHlink"/>
    </a:extraClrScheme>
    <a:extraClrScheme>
      <a:clrScheme name="默认设计模板 13">
        <a:dk1>
          <a:srgbClr val="000000"/>
        </a:dk1>
        <a:lt1>
          <a:srgbClr val="FFFFFF"/>
        </a:lt1>
        <a:dk2>
          <a:srgbClr val="000000"/>
        </a:dk2>
        <a:lt2>
          <a:srgbClr val="808080"/>
        </a:lt2>
        <a:accent1>
          <a:srgbClr val="FFCC00"/>
        </a:accent1>
        <a:accent2>
          <a:srgbClr val="FF9933"/>
        </a:accent2>
        <a:accent3>
          <a:srgbClr val="FFFFFF"/>
        </a:accent3>
        <a:accent4>
          <a:srgbClr val="000000"/>
        </a:accent4>
        <a:accent5>
          <a:srgbClr val="FFE2AA"/>
        </a:accent5>
        <a:accent6>
          <a:srgbClr val="E78A2D"/>
        </a:accent6>
        <a:hlink>
          <a:srgbClr val="463900"/>
        </a:hlink>
        <a:folHlink>
          <a:srgbClr val="FFE67D"/>
        </a:folHlink>
      </a:clrScheme>
      <a:clrMap bg1="lt1" tx1="dk1" bg2="lt2" tx2="dk2" accent1="accent1" accent2="accent2" accent3="accent3" accent4="accent4" accent5="accent5" accent6="accent6" hlink="hlink" folHlink="folHlink"/>
    </a:extraClrScheme>
    <a:extraClrScheme>
      <a:clrScheme name="默认设计模板 14">
        <a:dk1>
          <a:srgbClr val="000000"/>
        </a:dk1>
        <a:lt1>
          <a:srgbClr val="FFFFFF"/>
        </a:lt1>
        <a:dk2>
          <a:srgbClr val="000000"/>
        </a:dk2>
        <a:lt2>
          <a:srgbClr val="808080"/>
        </a:lt2>
        <a:accent1>
          <a:srgbClr val="6FCC00"/>
        </a:accent1>
        <a:accent2>
          <a:srgbClr val="4F7913"/>
        </a:accent2>
        <a:accent3>
          <a:srgbClr val="FFFFFF"/>
        </a:accent3>
        <a:accent4>
          <a:srgbClr val="000000"/>
        </a:accent4>
        <a:accent5>
          <a:srgbClr val="BBE2AA"/>
        </a:accent5>
        <a:accent6>
          <a:srgbClr val="476D10"/>
        </a:accent6>
        <a:hlink>
          <a:srgbClr val="26420A"/>
        </a:hlink>
        <a:folHlink>
          <a:srgbClr val="7BD52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2462</TotalTime>
  <Words>1568</Words>
  <Application>Microsoft Office PowerPoint</Application>
  <PresentationFormat>On-screen Show (4:3)</PresentationFormat>
  <Paragraphs>386</Paragraphs>
  <Slides>51</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51</vt:i4>
      </vt:variant>
    </vt:vector>
  </HeadingPairs>
  <TitlesOfParts>
    <vt:vector size="53" baseType="lpstr">
      <vt:lpstr>Theme1</vt:lpstr>
      <vt:lpstr>Slide</vt:lpstr>
      <vt:lpstr>About OMICS Group</vt:lpstr>
      <vt:lpstr>About OMICS Group Conferences</vt:lpstr>
      <vt:lpstr>Cleaner practices through optimization of resources and geoinformatics</vt:lpstr>
      <vt:lpstr>SCHEME OF PRESENTATION</vt:lpstr>
      <vt:lpstr>INTRODUCTION</vt:lpstr>
      <vt:lpstr>Slide 6</vt:lpstr>
      <vt:lpstr>OBJECTIVES</vt:lpstr>
      <vt:lpstr>WORK DONE</vt:lpstr>
      <vt:lpstr>WORK DONE CONTD.</vt:lpstr>
      <vt:lpstr>WORK DONE CONTD.</vt:lpstr>
      <vt:lpstr>WORK DONE CONTD. </vt:lpstr>
      <vt:lpstr>Slide 12</vt:lpstr>
      <vt:lpstr>Slide 13</vt:lpstr>
      <vt:lpstr>WORK DONE CONTD. </vt:lpstr>
      <vt:lpstr>WORK DONE CONTD. </vt:lpstr>
      <vt:lpstr>WORK DONE CONTD. </vt:lpstr>
      <vt:lpstr>RESULTS OBTAINED</vt:lpstr>
      <vt:lpstr>RESULTS OBTAINED</vt:lpstr>
      <vt:lpstr>Environmental management system</vt:lpstr>
      <vt:lpstr>Basic elements of EMS</vt:lpstr>
      <vt:lpstr>Aspect Impact analysis</vt:lpstr>
      <vt:lpstr>: Aspect Impact Analysis</vt:lpstr>
      <vt:lpstr>Slide 23</vt:lpstr>
      <vt:lpstr>Benefits of EMS</vt:lpstr>
      <vt:lpstr>Case study-Distillery</vt:lpstr>
      <vt:lpstr>Slide 26</vt:lpstr>
      <vt:lpstr>Slide 27</vt:lpstr>
      <vt:lpstr>Slide 28</vt:lpstr>
      <vt:lpstr>Slide 29</vt:lpstr>
      <vt:lpstr>Slide 30</vt:lpstr>
      <vt:lpstr>Slide 31</vt:lpstr>
      <vt:lpstr>Slide 32</vt:lpstr>
      <vt:lpstr>Slide 33</vt:lpstr>
      <vt:lpstr>Laboratory studies </vt:lpstr>
      <vt:lpstr>Table 2 indicates the permissible limits for drinking water (units in mg/l) </vt:lpstr>
      <vt:lpstr>Slide 36</vt:lpstr>
      <vt:lpstr>Slide 37</vt:lpstr>
      <vt:lpstr>Slide 38</vt:lpstr>
      <vt:lpstr>Slide 39</vt:lpstr>
      <vt:lpstr>Slide 40</vt:lpstr>
      <vt:lpstr>Slide 41</vt:lpstr>
      <vt:lpstr>Slide 42</vt:lpstr>
      <vt:lpstr>Slide 43</vt:lpstr>
      <vt:lpstr>Slide 44</vt:lpstr>
      <vt:lpstr>DRASTIC MODEL ANALYSIS</vt:lpstr>
      <vt:lpstr>Area under vulnerability to groundwater pollution</vt:lpstr>
      <vt:lpstr>Slide 47</vt:lpstr>
      <vt:lpstr>CONCLUSIONS </vt:lpstr>
      <vt:lpstr>Slide 49</vt:lpstr>
      <vt:lpstr>Slide 50</vt:lpstr>
      <vt:lpstr>Let Us Meet Again</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APPLICATION OF GREEN TECHNOLOGY AND CLEANER TECHNOLOGY (A CASE STUDY OF A BATTERY INDUSTRY)</dc:title>
  <dc:creator>SHASHI</dc:creator>
  <cp:lastModifiedBy>swetha-g</cp:lastModifiedBy>
  <cp:revision>688</cp:revision>
  <dcterms:created xsi:type="dcterms:W3CDTF">2011-06-14T13:18:27Z</dcterms:created>
  <dcterms:modified xsi:type="dcterms:W3CDTF">2014-11-17T14:55:53Z</dcterms:modified>
</cp:coreProperties>
</file>