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60" r:id="rId4"/>
    <p:sldId id="259" r:id="rId5"/>
    <p:sldId id="257" r:id="rId6"/>
    <p:sldId id="281" r:id="rId7"/>
    <p:sldId id="270" r:id="rId8"/>
    <p:sldId id="264" r:id="rId9"/>
    <p:sldId id="258" r:id="rId10"/>
    <p:sldId id="263" r:id="rId11"/>
    <p:sldId id="262" r:id="rId12"/>
    <p:sldId id="265" r:id="rId13"/>
    <p:sldId id="266" r:id="rId14"/>
    <p:sldId id="267" r:id="rId15"/>
    <p:sldId id="268" r:id="rId16"/>
    <p:sldId id="286" r:id="rId17"/>
    <p:sldId id="269" r:id="rId18"/>
    <p:sldId id="271" r:id="rId19"/>
    <p:sldId id="272" r:id="rId20"/>
    <p:sldId id="284" r:id="rId21"/>
    <p:sldId id="278" r:id="rId22"/>
    <p:sldId id="285" r:id="rId23"/>
    <p:sldId id="274" r:id="rId24"/>
    <p:sldId id="275" r:id="rId25"/>
    <p:sldId id="276" r:id="rId26"/>
    <p:sldId id="273" r:id="rId27"/>
    <p:sldId id="277" r:id="rId28"/>
    <p:sldId id="280" r:id="rId29"/>
    <p:sldId id="288" r:id="rId30"/>
    <p:sldId id="287" r:id="rId31"/>
    <p:sldId id="279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2" y="2057400"/>
            <a:ext cx="6651886" cy="1915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Automating Farms Irrigation in </a:t>
            </a:r>
          </a:p>
          <a:p>
            <a:pPr algn="ctr"/>
            <a:r>
              <a:rPr lang="en-US" sz="4000" dirty="0" smtClean="0">
                <a:latin typeface="+mj-lt"/>
              </a:rPr>
              <a:t>Saudi Arabia</a:t>
            </a:r>
          </a:p>
          <a:p>
            <a:pPr algn="ctr"/>
            <a:endParaRPr lang="en-US" sz="1050" dirty="0">
              <a:latin typeface="+mj-lt"/>
            </a:endParaRPr>
          </a:p>
          <a:p>
            <a:pPr algn="ctr"/>
            <a:r>
              <a:rPr lang="en-US" sz="2800" dirty="0" smtClean="0">
                <a:latin typeface="+mj-lt"/>
              </a:rPr>
              <a:t>Challenges of a Large-Scale System</a:t>
            </a:r>
            <a:endParaRPr lang="en-US" sz="28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67380" y="4876800"/>
            <a:ext cx="2507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Sami A. </a:t>
            </a:r>
            <a:r>
              <a:rPr lang="en-US" sz="2800" dirty="0" err="1" smtClean="0">
                <a:latin typeface="+mj-lt"/>
              </a:rPr>
              <a:t>Alhasan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010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toshiba\My Documents\My Pictures\Picture\Picture 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362200"/>
            <a:ext cx="61214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53721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53911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178191" y="1257300"/>
            <a:ext cx="6236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Welcome from Saudi Arabia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93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466" y="1143000"/>
            <a:ext cx="29718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8041" y="1257300"/>
            <a:ext cx="25330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Who Am I?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Flowchart: Delay 3"/>
          <p:cNvSpPr/>
          <p:nvPr/>
        </p:nvSpPr>
        <p:spPr>
          <a:xfrm>
            <a:off x="2990266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8041" y="2286000"/>
            <a:ext cx="788331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Sami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Alhasan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from Saudi Arabia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Got MS and PhD from Georgia Tech 1999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Intelligent Control Systems (Fuzzy, NN, Genetic)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Worked on Intelligent Autonomous Areal Vehicles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Dean of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Ahsa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Tech College for four years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GM for Saudi Control Solutions Company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Academic Consultant for KFU University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GM for MISC Global Company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s\RESEARCH\Automating Farms Irrigation in Saudi Arabia\Resources\Saudi Arabia M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2" y="2590800"/>
            <a:ext cx="3679825" cy="360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466" y="1143000"/>
            <a:ext cx="29718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2165" y="1257300"/>
            <a:ext cx="28648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Saudi Arabia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Flowchart: Delay 4"/>
          <p:cNvSpPr/>
          <p:nvPr/>
        </p:nvSpPr>
        <p:spPr>
          <a:xfrm>
            <a:off x="2990266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2165" y="2667000"/>
            <a:ext cx="4080476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Area = 2,150,000 km2  </a:t>
            </a:r>
            <a:endParaRPr lang="en-US" sz="20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Population = 31 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Main resource = Oil/Gas</a:t>
            </a:r>
          </a:p>
          <a:p>
            <a:endParaRPr lang="en-US" sz="28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Al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Ahsa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Region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Area = 534,000 km2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Population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&lt;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1,000,000 </a:t>
            </a: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elay 4"/>
          <p:cNvSpPr/>
          <p:nvPr/>
        </p:nvSpPr>
        <p:spPr>
          <a:xfrm>
            <a:off x="2990266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:\Documents\RESEARCH\Automating Farms Irrigation in Saudi Arabia\Resources\Ahsa Farms 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2937905"/>
            <a:ext cx="7239000" cy="367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466" y="1143000"/>
            <a:ext cx="29718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7941" y="1257300"/>
            <a:ext cx="3293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Al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Ahsa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Farms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9563" y="2514600"/>
            <a:ext cx="7472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~ 20% of 25 M palm trees in Al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Ahsa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(Sea of Palm Trees)</a:t>
            </a:r>
          </a:p>
        </p:txBody>
      </p:sp>
    </p:spTree>
    <p:extLst>
      <p:ext uri="{BB962C8B-B14F-4D97-AF65-F5344CB8AC3E}">
        <p14:creationId xmlns:p14="http://schemas.microsoft.com/office/powerpoint/2010/main" val="41641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ocuments\RESEARCH\Automating Farms Irrigation in Saudi Arabia\Resources\Ahsa Palm Tre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38400"/>
            <a:ext cx="7941751" cy="40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343229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8466" y="1143000"/>
            <a:ext cx="3413824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152400" y="1260336"/>
            <a:ext cx="43136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Al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Ahsa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Palm Trees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93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\RESEARCH\Automating Farms Irrigation in Saudi Arabia\Resources\Opening concrete channels proj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19400"/>
            <a:ext cx="7620000" cy="385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3505200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35242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246257"/>
            <a:ext cx="3863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The 1972 Project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357735"/>
            <a:ext cx="7100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King Faisal launched the Irrigation Project in Al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Ahsa</a:t>
            </a:r>
            <a:endParaRPr lang="en-US" sz="24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ocuments\RESEARCH\Automating Farms Irrigation in Saudi Arabia\Resources\Concrete Channels Histo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8001000" cy="402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owchart: Delay 5"/>
          <p:cNvSpPr/>
          <p:nvPr/>
        </p:nvSpPr>
        <p:spPr>
          <a:xfrm>
            <a:off x="3505200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9050" y="1154043"/>
            <a:ext cx="35242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1246257"/>
            <a:ext cx="38636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The 1972 Project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\RESEARCH\Automating Farms Irrigation in Saudi Arabia\Resources\open irrigation chann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09549"/>
            <a:ext cx="7010400" cy="359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49530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49720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257300"/>
            <a:ext cx="54321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Open-Channel Irrigation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3845" y="2514599"/>
            <a:ext cx="7103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Open concrete channels of a total length = 1,500 km</a:t>
            </a: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s\RESEARCH\Automating Farms Irrigation in Saudi Arabia\Resources\Open Channels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14600"/>
            <a:ext cx="7848600" cy="397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49530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49720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6295" y="1257300"/>
            <a:ext cx="5544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Main Irrigation Channels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\RESEARCH\Automating Farms Irrigation in Saudi Arabia\Resources\Concrete Channel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819400"/>
            <a:ext cx="7162800" cy="363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53721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53911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19050" y="1257300"/>
            <a:ext cx="5917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Branch Irrigation Channels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66" y="1143000"/>
            <a:ext cx="29718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0046" y="1257300"/>
            <a:ext cx="2889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The Problem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Flowchart: Delay 3"/>
          <p:cNvSpPr/>
          <p:nvPr/>
        </p:nvSpPr>
        <p:spPr>
          <a:xfrm>
            <a:off x="2990266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5775" y="2447925"/>
            <a:ext cx="780559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Water wells were depleted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Water evaporates in open channels ( 40% )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Lots of water is wasted by 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-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U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nmaintained channels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- Abuse of water resources</a:t>
            </a: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66" y="1143000"/>
            <a:ext cx="29718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62937" y="1257300"/>
            <a:ext cx="28632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The Solution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Flowchart: Delay 3"/>
          <p:cNvSpPr/>
          <p:nvPr/>
        </p:nvSpPr>
        <p:spPr>
          <a:xfrm>
            <a:off x="2990266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09575" y="2438400"/>
            <a:ext cx="851444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 293 M USD Project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Replace open channels with a pipeline network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Use recycled water for farm irrigation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Automate farm irrigation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Apply sprinkler irrigation in the farms</a:t>
            </a: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ocuments\RESEARCH\Automating Farms Irrigation in Saudi Arabia\Resources\Zones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7734300" cy="391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3505200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35242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140" y="1246257"/>
            <a:ext cx="39562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Al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Ahsa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Top View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175" y="2293292"/>
            <a:ext cx="79054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Agricultural area in Al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Ahsa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= 80 km2 ( ~ 20% of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Ahsa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area)</a:t>
            </a: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cuments\RESEARCH\Automating Farms Irrigation in Saudi Arabia\Resources\Zones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68269"/>
            <a:ext cx="7848601" cy="398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3505200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35242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56051" y="1246257"/>
            <a:ext cx="42805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The 10 Farm Zones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599" y="2206604"/>
            <a:ext cx="7562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Agricultural area with 24,570 farms divided to 10 zones </a:t>
            </a: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elay 3"/>
          <p:cNvSpPr/>
          <p:nvPr/>
        </p:nvSpPr>
        <p:spPr>
          <a:xfrm>
            <a:off x="5928140" y="1154042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8466" y="1142999"/>
            <a:ext cx="5925134" cy="92544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1251777"/>
            <a:ext cx="6090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Design and Implementation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438400"/>
            <a:ext cx="907543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Each Zone 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sym typeface="Wingdings" pitchFamily="2" charset="2"/>
              </a:rPr>
              <a:t> Water Reservoir/Tanks</a:t>
            </a:r>
            <a:endParaRPr lang="en-US" sz="32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Main Pumping Station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Valve-controlled pipeline network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Multi-level Zone Irrigation Control System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Zone controllers supervised by a Master Controller</a:t>
            </a:r>
          </a:p>
        </p:txBody>
      </p:sp>
    </p:spTree>
    <p:extLst>
      <p:ext uri="{BB962C8B-B14F-4D97-AF65-F5344CB8AC3E}">
        <p14:creationId xmlns:p14="http://schemas.microsoft.com/office/powerpoint/2010/main" val="381247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ocuments\RESEARCH\Automating Farms Irrigation in Saudi Arabia\Resources\Removing Concrete Channel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49575"/>
            <a:ext cx="7772400" cy="391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6248400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62674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8563" y="1257300"/>
            <a:ext cx="6573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Removing the Open Channels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\RESEARCH\Automating Farms Irrigation in Saudi Arabia\Resources\Pip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03575"/>
            <a:ext cx="8153400" cy="414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47244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47434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257300"/>
            <a:ext cx="4891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The Pipeline Network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s\RESEARCH\Automating Farms Irrigation in Saudi Arabia\Resources\Laying Pip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95600"/>
            <a:ext cx="7619999" cy="385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47244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47434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257300"/>
            <a:ext cx="4891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The Pipeline Network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175" y="2293292"/>
            <a:ext cx="7659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Total length of the closed pipeline network is &gt; 1,000 km </a:t>
            </a: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lay 1"/>
          <p:cNvSpPr/>
          <p:nvPr/>
        </p:nvSpPr>
        <p:spPr>
          <a:xfrm>
            <a:off x="68580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-19050" y="1154043"/>
            <a:ext cx="68770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" y="1257300"/>
            <a:ext cx="73284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The Automated Irrigation System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5775" y="2447925"/>
                <a:ext cx="8048625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US" sz="3200" b="1" dirty="0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A Multi-Level SCADA System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sz="3200" b="1" dirty="0" smtClean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Irrigation Optimization Problem</a:t>
                </a:r>
              </a:p>
              <a:p>
                <a:endParaRPr lang="en-US" sz="3200" b="1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pPr algn="ctr"/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𝑴𝒊𝒏</m:t>
                    </m:r>
                    <m:r>
                      <a:rPr lang="en-US" sz="2400" b="1" i="1">
                        <a:latin typeface="Cambria Math"/>
                      </a:rPr>
                      <m:t> 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b="1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b="1" i="1">
                            <a:latin typeface="Cambria Math"/>
                          </a:rPr>
                          <m:t>𝒊</m:t>
                        </m:r>
                      </m:sub>
                      <m:sup/>
                      <m:e>
                        <m:r>
                          <a:rPr lang="en-US" sz="2400" b="1" i="1">
                            <a:latin typeface="Cambria Math"/>
                          </a:rPr>
                          <m:t>𝑿𝒊</m:t>
                        </m:r>
                      </m:e>
                    </m:nary>
                    <m:r>
                      <a:rPr lang="en-US" sz="2400" b="1" i="1">
                        <a:latin typeface="Cambria Math"/>
                      </a:rPr>
                      <m:t>     </m:t>
                    </m:r>
                    <m:r>
                      <a:rPr lang="en-US" sz="2400" b="1" i="1">
                        <a:latin typeface="Cambria Math"/>
                      </a:rPr>
                      <m:t>𝒔𝒖𝒄𝒉</m:t>
                    </m:r>
                    <m:r>
                      <a:rPr lang="en-US" sz="2400" b="1" i="1">
                        <a:latin typeface="Cambria Math"/>
                      </a:rPr>
                      <m:t> </m:t>
                    </m:r>
                    <m:r>
                      <a:rPr lang="en-US" sz="2400" b="1" i="1">
                        <a:latin typeface="Cambria Math"/>
                      </a:rPr>
                      <m:t>𝒕𝒉𝒂𝒕</m:t>
                    </m:r>
                  </m:oMath>
                </a14:m>
                <a:endParaRPr lang="en-US" sz="2400" b="1" dirty="0" smtClean="0"/>
              </a:p>
              <a:p>
                <a:pPr algn="ctr"/>
                <a:endParaRPr lang="en-US" sz="2400" b="1" dirty="0"/>
              </a:p>
              <a:p>
                <a:r>
                  <a:rPr lang="en-US" i="1" dirty="0"/>
                  <a:t>X</a:t>
                </a:r>
                <a:r>
                  <a:rPr lang="en-US" i="1" baseline="-25000" dirty="0"/>
                  <a:t>i</a:t>
                </a:r>
                <a:r>
                  <a:rPr lang="en-US" i="1" dirty="0"/>
                  <a:t> = f (</a:t>
                </a:r>
                <a:r>
                  <a:rPr lang="en-US" i="1" dirty="0" err="1"/>
                  <a:t>C</a:t>
                </a:r>
                <a:r>
                  <a:rPr lang="en-US" i="1" baseline="-25000" dirty="0" err="1"/>
                  <a:t>i</a:t>
                </a:r>
                <a:r>
                  <a:rPr lang="en-US" i="1" dirty="0"/>
                  <a:t>, </a:t>
                </a:r>
                <a:r>
                  <a:rPr lang="en-US" i="1" baseline="-25000" dirty="0"/>
                  <a:t> </a:t>
                </a:r>
                <a:r>
                  <a:rPr lang="en-US" i="1" dirty="0"/>
                  <a:t>A</a:t>
                </a:r>
                <a:r>
                  <a:rPr lang="en-US" i="1" baseline="-25000" dirty="0"/>
                  <a:t>i</a:t>
                </a:r>
                <a:r>
                  <a:rPr lang="en-US" i="1" dirty="0"/>
                  <a:t>,  S</a:t>
                </a:r>
                <a:r>
                  <a:rPr lang="en-US" i="1" baseline="-25000" dirty="0"/>
                  <a:t>i</a:t>
                </a:r>
                <a:r>
                  <a:rPr lang="en-US" i="1" dirty="0"/>
                  <a:t>,  T</a:t>
                </a:r>
                <a:r>
                  <a:rPr lang="en-US" i="1" baseline="-25000" dirty="0"/>
                  <a:t>i</a:t>
                </a:r>
                <a:r>
                  <a:rPr lang="en-US" i="1" dirty="0"/>
                  <a:t>)</a:t>
                </a:r>
                <a:endParaRPr lang="en-US" dirty="0"/>
              </a:p>
              <a:p>
                <a:r>
                  <a:rPr lang="en-US" i="1" dirty="0"/>
                  <a:t>X</a:t>
                </a:r>
                <a:r>
                  <a:rPr lang="en-US" i="1" baseline="-25000" dirty="0"/>
                  <a:t>i</a:t>
                </a:r>
                <a:r>
                  <a:rPr lang="en-US" i="1" dirty="0"/>
                  <a:t>  =  irrigation water volume supplied to farm I                m</a:t>
                </a:r>
                <a:r>
                  <a:rPr lang="en-US" i="1" baseline="30000" dirty="0"/>
                  <a:t>3</a:t>
                </a:r>
                <a:endParaRPr lang="en-US" dirty="0"/>
              </a:p>
              <a:p>
                <a:r>
                  <a:rPr lang="en-US" i="1" dirty="0" err="1"/>
                  <a:t>C</a:t>
                </a:r>
                <a:r>
                  <a:rPr lang="en-US" i="1" baseline="-25000" dirty="0" err="1"/>
                  <a:t>i</a:t>
                </a:r>
                <a:r>
                  <a:rPr lang="en-US" i="1" baseline="-25000" dirty="0"/>
                  <a:t> </a:t>
                </a:r>
                <a:r>
                  <a:rPr lang="en-US" i="1" dirty="0"/>
                  <a:t> = Crop Water Consumption                          m</a:t>
                </a:r>
                <a:r>
                  <a:rPr lang="en-US" i="1" baseline="30000" dirty="0"/>
                  <a:t>3</a:t>
                </a:r>
                <a:r>
                  <a:rPr lang="en-US" i="1" dirty="0"/>
                  <a:t>/m</a:t>
                </a:r>
                <a:r>
                  <a:rPr lang="en-US" i="1" baseline="30000" dirty="0"/>
                  <a:t>2</a:t>
                </a:r>
                <a:r>
                  <a:rPr lang="en-US" i="1" dirty="0"/>
                  <a:t> . month</a:t>
                </a:r>
                <a:endParaRPr lang="en-US" dirty="0"/>
              </a:p>
              <a:p>
                <a:r>
                  <a:rPr lang="en-US" i="1" dirty="0"/>
                  <a:t>A</a:t>
                </a:r>
                <a:r>
                  <a:rPr lang="en-US" i="1" baseline="-25000" dirty="0"/>
                  <a:t>i</a:t>
                </a:r>
                <a:r>
                  <a:rPr lang="en-US" i="1" dirty="0"/>
                  <a:t> = Farm Area                                                                            m</a:t>
                </a:r>
                <a:r>
                  <a:rPr lang="en-US" i="1" baseline="30000" dirty="0"/>
                  <a:t>2</a:t>
                </a:r>
                <a:endParaRPr lang="en-US" dirty="0"/>
              </a:p>
              <a:p>
                <a:r>
                  <a:rPr lang="en-US" i="1" dirty="0"/>
                  <a:t>S</a:t>
                </a:r>
                <a:r>
                  <a:rPr lang="en-US" i="1" baseline="-25000" dirty="0"/>
                  <a:t>i</a:t>
                </a:r>
                <a:r>
                  <a:rPr lang="en-US" i="1" dirty="0"/>
                  <a:t> = Month                                                      (i.e. Jan, Feb … Dec)</a:t>
                </a:r>
                <a:endParaRPr lang="en-US" dirty="0"/>
              </a:p>
              <a:p>
                <a:r>
                  <a:rPr lang="en-US" i="1" dirty="0"/>
                  <a:t>T</a:t>
                </a:r>
                <a:r>
                  <a:rPr lang="en-US" i="1" baseline="-25000" dirty="0"/>
                  <a:t>i</a:t>
                </a:r>
                <a:r>
                  <a:rPr lang="en-US" i="1" dirty="0"/>
                  <a:t> = Ambient Temperature                                                        C</a:t>
                </a:r>
                <a:r>
                  <a:rPr lang="en-US" i="1" baseline="30000" dirty="0">
                    <a:sym typeface="Wingdings"/>
                  </a:rPr>
                  <a:t></a:t>
                </a:r>
                <a:endParaRPr lang="en-US" b="1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75" y="2447925"/>
                <a:ext cx="8048625" cy="4093428"/>
              </a:xfrm>
              <a:prstGeom prst="rect">
                <a:avLst/>
              </a:prstGeom>
              <a:blipFill rotWithShape="1">
                <a:blip r:embed="rId2"/>
                <a:stretch>
                  <a:fillRect l="-1742" t="-1937" b="-1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93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\RESEARCH\Automating Farms Irrigation in Saudi Arabia\Resources\Irrigation System Control Hierarch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048000"/>
            <a:ext cx="7224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5943600" y="1146036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59626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38100" y="1257300"/>
            <a:ext cx="65625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The Control System Hierarchy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93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lay 1"/>
          <p:cNvSpPr/>
          <p:nvPr/>
        </p:nvSpPr>
        <p:spPr>
          <a:xfrm>
            <a:off x="6248400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-19050" y="1154043"/>
            <a:ext cx="62674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5758" y="1257300"/>
            <a:ext cx="60388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What is the Project Status?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4380" y="2438400"/>
            <a:ext cx="7084247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70% of the pipeline network finished</a:t>
            </a:r>
          </a:p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   (still zones 1, 2 &amp; 3 not finished)</a:t>
            </a:r>
          </a:p>
          <a:p>
            <a:endParaRPr lang="en-US" sz="28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Zone 6 finished and functional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	- Area = 12 km2,  with 3,508 Farms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- Project value = 43.7 M USD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- 100% Tertiary-recycled irrigation water</a:t>
            </a: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- 3-Level SCADA Control System</a:t>
            </a:r>
          </a:p>
        </p:txBody>
      </p:sp>
    </p:spTree>
    <p:extLst>
      <p:ext uri="{BB962C8B-B14F-4D97-AF65-F5344CB8AC3E}">
        <p14:creationId xmlns:p14="http://schemas.microsoft.com/office/powerpoint/2010/main" val="28593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ocuments\RESEARCH\Automating Farms Irrigation in Saudi Arabia\Resources\Reservo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38400"/>
            <a:ext cx="8039100" cy="4073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3505200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35242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8818" y="1246257"/>
            <a:ext cx="38508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Zone 6 Reservoir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cuments\RESEARCH\Automating Farms Irrigation in Saudi Arabia\Resources\Z6 Water Tank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7696200" cy="389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3505200" y="1143000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35242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69187" y="1246257"/>
            <a:ext cx="30301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Zone 6 Tanks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175" y="2293292"/>
            <a:ext cx="3835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15,000 m3 Irrigation Tanks</a:t>
            </a: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Documents\RESEARCH\Automating Farms Irrigation in Saudi Arabia\Resources\zone 6 pumping sta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17973"/>
            <a:ext cx="7543800" cy="381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48006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48196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257300"/>
            <a:ext cx="536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Zone 6 Pumping Station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175" y="2293292"/>
            <a:ext cx="742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6 MV pumps (4 Operating, 2 Standby) each = 500 L/sec</a:t>
            </a:r>
          </a:p>
        </p:txBody>
      </p:sp>
    </p:spTree>
    <p:extLst>
      <p:ext uri="{BB962C8B-B14F-4D97-AF65-F5344CB8AC3E}">
        <p14:creationId xmlns:p14="http://schemas.microsoft.com/office/powerpoint/2010/main" val="28593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ocuments\RESEARCH\Automating Farms Irrigation in Saudi Arabia\Resources\Closed irigation Chann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2590800"/>
            <a:ext cx="7724775" cy="379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48006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481965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3285" y="1257300"/>
            <a:ext cx="47787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Zone 6 Main Pipeline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34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Documents\RESEARCH\Automating Farms Irrigation in Saudi Arabia\Resources\MCCs for Zone 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93950"/>
            <a:ext cx="8207604" cy="414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4551477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9050" y="1154043"/>
            <a:ext cx="4580052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1257300"/>
            <a:ext cx="4192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Zone 6 MCC Room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93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s\RESEARCH\Automating Farms Irrigation in Saudi Arabia\Resources\Zone Controll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8049189" cy="439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58674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154043"/>
            <a:ext cx="58674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257300"/>
            <a:ext cx="6284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Zone 6 Control (levels 2 &amp; 3)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93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cuments\RESEARCH\Automating Farms Irrigation in Saudi Arabia\Resources\SCADA Room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7848600" cy="397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52578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154043"/>
            <a:ext cx="52578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8615" y="1257300"/>
            <a:ext cx="54382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Zone 6 SCADA Software 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175" y="2293292"/>
            <a:ext cx="4946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SCADAPack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from Schneider Electric</a:t>
            </a:r>
          </a:p>
        </p:txBody>
      </p:sp>
    </p:spTree>
    <p:extLst>
      <p:ext uri="{BB962C8B-B14F-4D97-AF65-F5344CB8AC3E}">
        <p14:creationId xmlns:p14="http://schemas.microsoft.com/office/powerpoint/2010/main" val="74910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\RESEARCH\Automating Farms Irrigation in Saudi Arabia\Resources\SCADA Room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43200"/>
            <a:ext cx="7067550" cy="358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owchart: Delay 4"/>
          <p:cNvSpPr/>
          <p:nvPr/>
        </p:nvSpPr>
        <p:spPr>
          <a:xfrm>
            <a:off x="53340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1154043"/>
            <a:ext cx="53340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1257300"/>
            <a:ext cx="4776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Zone 6 Control Room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012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\RESEARCH\Automating Farms Irrigation in Saudi Arabia\Resources\Line-Farm Controll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71501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5867400" y="1154043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154043"/>
            <a:ext cx="58674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257300"/>
            <a:ext cx="6284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Zone 6 Control (levels 3 &amp; 4)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936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ocuments\RESEARCH\Automating Farms Irrigation in Saudi Arabia\Resources\irrigation unit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643768"/>
            <a:ext cx="6858000" cy="40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lay 2"/>
          <p:cNvSpPr/>
          <p:nvPr/>
        </p:nvSpPr>
        <p:spPr>
          <a:xfrm>
            <a:off x="5867400" y="1050786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050786"/>
            <a:ext cx="58674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1380" y="1154043"/>
            <a:ext cx="62869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Farm Brach Control (Level 4)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2196687"/>
            <a:ext cx="7005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RTU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Twido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PLC with Modbus Cable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97809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28850"/>
            <a:ext cx="5862638" cy="42694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lowchart: Delay 2"/>
          <p:cNvSpPr/>
          <p:nvPr/>
        </p:nvSpPr>
        <p:spPr>
          <a:xfrm>
            <a:off x="5867400" y="1050786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050786"/>
            <a:ext cx="58674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6495" y="1154043"/>
            <a:ext cx="6176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Farm Brach Servo Valve Box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7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lay 1"/>
          <p:cNvSpPr/>
          <p:nvPr/>
        </p:nvSpPr>
        <p:spPr>
          <a:xfrm>
            <a:off x="2933700" y="1050786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1050786"/>
            <a:ext cx="29337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50043" y="1154043"/>
            <a:ext cx="2583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Challenges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057400"/>
            <a:ext cx="798083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Operation: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* Automatic vs. Manual </a:t>
            </a:r>
          </a:p>
          <a:p>
            <a:pPr marL="514350" indent="-514350">
              <a:lnSpc>
                <a:spcPct val="150000"/>
              </a:lnSpc>
              <a:buAutoNum type="arabicPeriod" startAt="2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Maintainability:</a:t>
            </a:r>
          </a:p>
          <a:p>
            <a:pPr lvl="1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* Maintain 25,000 farm RTUs</a:t>
            </a:r>
          </a:p>
          <a:p>
            <a:pPr lvl="1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* Unstructured agricultural environment</a:t>
            </a:r>
          </a:p>
          <a:p>
            <a:pPr lvl="1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* Spare Parts</a:t>
            </a:r>
          </a:p>
        </p:txBody>
      </p:sp>
    </p:spTree>
    <p:extLst>
      <p:ext uri="{BB962C8B-B14F-4D97-AF65-F5344CB8AC3E}">
        <p14:creationId xmlns:p14="http://schemas.microsoft.com/office/powerpoint/2010/main" val="158385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lay 1"/>
          <p:cNvSpPr/>
          <p:nvPr/>
        </p:nvSpPr>
        <p:spPr>
          <a:xfrm>
            <a:off x="2933700" y="1050786"/>
            <a:ext cx="838200" cy="914400"/>
          </a:xfrm>
          <a:prstGeom prst="flowChartDelay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1050786"/>
            <a:ext cx="29337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50043" y="1154043"/>
            <a:ext cx="2583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Challenges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0518" y="2209800"/>
            <a:ext cx="8442952" cy="37093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3.   Expandability: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* New farms, farms expand, change crops</a:t>
            </a:r>
          </a:p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4.   Technology:</a:t>
            </a:r>
          </a:p>
          <a:p>
            <a:pPr lvl="1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* Technology changes &amp; becomes obsolete </a:t>
            </a:r>
          </a:p>
          <a:p>
            <a:pPr lvl="1">
              <a:lnSpc>
                <a:spcPct val="150000"/>
              </a:lnSpc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	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* Interface different technologies </a:t>
            </a:r>
          </a:p>
        </p:txBody>
      </p:sp>
    </p:spTree>
    <p:extLst>
      <p:ext uri="{BB962C8B-B14F-4D97-AF65-F5344CB8AC3E}">
        <p14:creationId xmlns:p14="http://schemas.microsoft.com/office/powerpoint/2010/main" val="128540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81200" y="1828978"/>
            <a:ext cx="5099794" cy="1400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5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Thank You </a:t>
            </a:r>
            <a:endParaRPr lang="en-US" sz="85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09775" y="3886200"/>
            <a:ext cx="475899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Sami A.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Alhasan</a:t>
            </a:r>
            <a:endParaRPr lang="en-US" sz="40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+966 50 492 5915</a:t>
            </a:r>
          </a:p>
          <a:p>
            <a:pPr algn="ctr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salhasan@tvtc.gov.sa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219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937</TotalTime>
  <Words>529</Words>
  <Application>Microsoft Office PowerPoint</Application>
  <PresentationFormat>On-screen Show (4:3)</PresentationFormat>
  <Paragraphs>113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 Alhasan</dc:creator>
  <cp:lastModifiedBy>Mani </cp:lastModifiedBy>
  <cp:revision>58</cp:revision>
  <dcterms:created xsi:type="dcterms:W3CDTF">2006-08-16T00:00:00Z</dcterms:created>
  <dcterms:modified xsi:type="dcterms:W3CDTF">2015-07-17T16:44:06Z</dcterms:modified>
</cp:coreProperties>
</file>