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2" r:id="rId8"/>
    <p:sldId id="261" r:id="rId9"/>
    <p:sldId id="264" r:id="rId10"/>
    <p:sldId id="265" r:id="rId11"/>
    <p:sldId id="266" r:id="rId12"/>
    <p:sldId id="267" r:id="rId13"/>
    <p:sldId id="292" r:id="rId14"/>
    <p:sldId id="268" r:id="rId15"/>
    <p:sldId id="289" r:id="rId16"/>
    <p:sldId id="269" r:id="rId17"/>
    <p:sldId id="270" r:id="rId18"/>
    <p:sldId id="271" r:id="rId19"/>
    <p:sldId id="276" r:id="rId20"/>
    <p:sldId id="277" r:id="rId21"/>
    <p:sldId id="290" r:id="rId22"/>
    <p:sldId id="274" r:id="rId23"/>
    <p:sldId id="273" r:id="rId24"/>
    <p:sldId id="291" r:id="rId25"/>
    <p:sldId id="275" r:id="rId26"/>
    <p:sldId id="278" r:id="rId27"/>
    <p:sldId id="279" r:id="rId28"/>
    <p:sldId id="272" r:id="rId29"/>
    <p:sldId id="280" r:id="rId30"/>
    <p:sldId id="281" r:id="rId31"/>
    <p:sldId id="282" r:id="rId32"/>
    <p:sldId id="283" r:id="rId33"/>
    <p:sldId id="285" r:id="rId34"/>
    <p:sldId id="286" r:id="rId35"/>
    <p:sldId id="287" r:id="rId36"/>
    <p:sldId id="288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3333CC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71B5E-E0AF-4C9D-8425-BC97B61C70D8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F4777-CF61-432F-9337-66586E5354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255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71B5E-E0AF-4C9D-8425-BC97B61C70D8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F4777-CF61-432F-9337-66586E5354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083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71B5E-E0AF-4C9D-8425-BC97B61C70D8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F4777-CF61-432F-9337-66586E5354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999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71B5E-E0AF-4C9D-8425-BC97B61C70D8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F4777-CF61-432F-9337-66586E5354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643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71B5E-E0AF-4C9D-8425-BC97B61C70D8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F4777-CF61-432F-9337-66586E5354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112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71B5E-E0AF-4C9D-8425-BC97B61C70D8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F4777-CF61-432F-9337-66586E5354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422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71B5E-E0AF-4C9D-8425-BC97B61C70D8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F4777-CF61-432F-9337-66586E5354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524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71B5E-E0AF-4C9D-8425-BC97B61C70D8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F4777-CF61-432F-9337-66586E5354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382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71B5E-E0AF-4C9D-8425-BC97B61C70D8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F4777-CF61-432F-9337-66586E5354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285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71B5E-E0AF-4C9D-8425-BC97B61C70D8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F4777-CF61-432F-9337-66586E5354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999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71B5E-E0AF-4C9D-8425-BC97B61C70D8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F4777-CF61-432F-9337-66586E5354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48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471B5E-E0AF-4C9D-8425-BC97B61C70D8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6F4777-CF61-432F-9337-66586E5354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733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504950"/>
            <a:ext cx="8153400" cy="2609850"/>
          </a:xfrm>
        </p:spPr>
        <p:txBody>
          <a:bodyPr>
            <a:normAutofit fontScale="90000"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Research amongst Physical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Therapists in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State of Kuwait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Participation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Perception, Attitude and Barriers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876800"/>
            <a:ext cx="6400800" cy="1752600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Presented by </a:t>
            </a:r>
          </a:p>
          <a:p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Sameera Aljadi, </a:t>
            </a: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PT, 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PhD</a:t>
            </a:r>
          </a:p>
          <a:p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Faculty </a:t>
            </a: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of Allied Health Sciences</a:t>
            </a:r>
          </a:p>
          <a:p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Department of Physical Therapy</a:t>
            </a:r>
          </a:p>
          <a:p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Kuwait University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7975" y="338137"/>
            <a:ext cx="987425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981075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1345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6670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Introduction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808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Arial" pitchFamily="34" charset="0"/>
                <a:cs typeface="Arial" pitchFamily="34" charset="0"/>
              </a:rPr>
              <a:t>Research is necessary to advance the practice of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physical therapy </a:t>
            </a:r>
            <a:r>
              <a:rPr lang="en-US" dirty="0">
                <a:latin typeface="Arial" pitchFamily="34" charset="0"/>
                <a:cs typeface="Arial" pitchFamily="34" charset="0"/>
              </a:rPr>
              <a:t>in order to assist physical therapists in the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development and </a:t>
            </a:r>
            <a:r>
              <a:rPr lang="en-US" dirty="0">
                <a:latin typeface="Arial" pitchFamily="34" charset="0"/>
                <a:cs typeface="Arial" pitchFamily="34" charset="0"/>
              </a:rPr>
              <a:t>testing of knowledge unique to their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practice,  </a:t>
            </a:r>
            <a:r>
              <a:rPr lang="en-US" dirty="0">
                <a:latin typeface="Arial" pitchFamily="34" charset="0"/>
                <a:cs typeface="Arial" pitchFamily="34" charset="0"/>
              </a:rPr>
              <a:t>to help in the growth of their practice and to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enhance the </a:t>
            </a:r>
            <a:r>
              <a:rPr lang="en-US" dirty="0">
                <a:latin typeface="Arial" pitchFamily="34" charset="0"/>
                <a:cs typeface="Arial" pitchFamily="34" charset="0"/>
              </a:rPr>
              <a:t>level of patient care.</a:t>
            </a:r>
          </a:p>
        </p:txBody>
      </p:sp>
    </p:spTree>
    <p:extLst>
      <p:ext uri="{BB962C8B-B14F-4D97-AF65-F5344CB8AC3E}">
        <p14:creationId xmlns:p14="http://schemas.microsoft.com/office/powerpoint/2010/main" val="2269579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135563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Worldwide, several studies investigated the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importance of </a:t>
            </a:r>
            <a:r>
              <a:rPr lang="en-US" dirty="0">
                <a:latin typeface="Arial" pitchFamily="34" charset="0"/>
                <a:cs typeface="Arial" pitchFamily="34" charset="0"/>
              </a:rPr>
              <a:t>research perception and attitudes towards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research, participation </a:t>
            </a:r>
            <a:r>
              <a:rPr lang="en-US" dirty="0">
                <a:latin typeface="Arial" pitchFamily="34" charset="0"/>
                <a:cs typeface="Arial" pitchFamily="34" charset="0"/>
              </a:rPr>
              <a:t>levels, intentions and the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barriers </a:t>
            </a:r>
            <a:r>
              <a:rPr lang="en-US" dirty="0">
                <a:latin typeface="Arial" pitchFamily="34" charset="0"/>
                <a:cs typeface="Arial" pitchFamily="34" charset="0"/>
              </a:rPr>
              <a:t>involved in research among physical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therapists.</a:t>
            </a:r>
          </a:p>
          <a:p>
            <a:pPr marL="0" indent="0"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literature showed that physical therapists </a:t>
            </a:r>
            <a:r>
              <a:rPr lang="en-US" dirty="0">
                <a:latin typeface="Arial" pitchFamily="34" charset="0"/>
                <a:cs typeface="Arial" pitchFamily="34" charset="0"/>
              </a:rPr>
              <a:t>have a positive attitude towards research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and believe it </a:t>
            </a:r>
            <a:r>
              <a:rPr lang="en-US" dirty="0">
                <a:latin typeface="Arial" pitchFamily="34" charset="0"/>
                <a:cs typeface="Arial" pitchFamily="34" charset="0"/>
              </a:rPr>
              <a:t>would improve the image of the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profession and consider research as being of vital importance to the profession.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643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4582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Arial" pitchFamily="34" charset="0"/>
                <a:cs typeface="Arial" pitchFamily="34" charset="0"/>
              </a:rPr>
              <a:t>The most commonly reported barriers to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physical therapy research were: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857250" lvl="1" indent="-457200">
              <a:buFont typeface="Wingdings" pitchFamily="2" charset="2"/>
              <a:buChar char="§"/>
            </a:pPr>
            <a:r>
              <a:rPr lang="en-US" dirty="0">
                <a:latin typeface="Arial" pitchFamily="34" charset="0"/>
                <a:cs typeface="Arial" pitchFamily="34" charset="0"/>
              </a:rPr>
              <a:t>L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ack </a:t>
            </a:r>
            <a:r>
              <a:rPr lang="en-US" dirty="0">
                <a:latin typeface="Arial" pitchFamily="34" charset="0"/>
                <a:cs typeface="Arial" pitchFamily="34" charset="0"/>
              </a:rPr>
              <a:t>of time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857250" lvl="1" indent="-457200">
              <a:buFont typeface="Wingdings" pitchFamily="2" charset="2"/>
              <a:buChar char="§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Lack of funding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marL="857250" lvl="1" indent="-457200">
              <a:buFont typeface="Wingdings" pitchFamily="2" charset="2"/>
              <a:buChar char="§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High </a:t>
            </a:r>
            <a:r>
              <a:rPr lang="en-US" dirty="0">
                <a:latin typeface="Arial" pitchFamily="34" charset="0"/>
                <a:cs typeface="Arial" pitchFamily="34" charset="0"/>
              </a:rPr>
              <a:t>work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load</a:t>
            </a:r>
          </a:p>
          <a:p>
            <a:pPr marL="857250" lvl="1" indent="-457200">
              <a:buFont typeface="Wingdings" pitchFamily="2" charset="2"/>
              <a:buChar char="§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Unfamiliarity </a:t>
            </a:r>
            <a:r>
              <a:rPr lang="en-US" dirty="0">
                <a:latin typeface="Arial" pitchFamily="34" charset="0"/>
                <a:cs typeface="Arial" pitchFamily="34" charset="0"/>
              </a:rPr>
              <a:t>with research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procedures &amp; statistics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813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534400" cy="4525963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dirty="0">
                <a:latin typeface="Arial" pitchFamily="34" charset="0"/>
                <a:cs typeface="Arial" pitchFamily="34" charset="0"/>
              </a:rPr>
              <a:t>objectives of this study were to investigate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pPr lvl="1">
              <a:buFont typeface="Courier New" pitchFamily="49" charset="0"/>
              <a:buChar char="o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dirty="0">
                <a:latin typeface="Arial" pitchFamily="34" charset="0"/>
                <a:cs typeface="Arial" pitchFamily="34" charset="0"/>
              </a:rPr>
              <a:t>attitudes and perceptions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toward research-related activities. 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Levels of engagement </a:t>
            </a:r>
            <a:r>
              <a:rPr lang="en-US" dirty="0">
                <a:latin typeface="Arial" pitchFamily="34" charset="0"/>
                <a:cs typeface="Arial" pitchFamily="34" charset="0"/>
              </a:rPr>
              <a:t>in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research.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dirty="0">
                <a:latin typeface="Arial" pitchFamily="34" charset="0"/>
                <a:cs typeface="Arial" pitchFamily="34" charset="0"/>
              </a:rPr>
              <a:t>key barriers involved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in participating </a:t>
            </a:r>
            <a:r>
              <a:rPr lang="en-US" dirty="0">
                <a:latin typeface="Arial" pitchFamily="34" charset="0"/>
                <a:cs typeface="Arial" pitchFamily="34" charset="0"/>
              </a:rPr>
              <a:t>in research amongst physical therapists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in the </a:t>
            </a:r>
            <a:r>
              <a:rPr lang="en-US" dirty="0">
                <a:latin typeface="Arial" pitchFamily="34" charset="0"/>
                <a:cs typeface="Arial" pitchFamily="34" charset="0"/>
              </a:rPr>
              <a:t>State of Kuwait.</a:t>
            </a:r>
          </a:p>
        </p:txBody>
      </p:sp>
    </p:spTree>
    <p:extLst>
      <p:ext uri="{BB962C8B-B14F-4D97-AF65-F5344CB8AC3E}">
        <p14:creationId xmlns:p14="http://schemas.microsoft.com/office/powerpoint/2010/main" val="90690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33400" y="26670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Methods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4997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Subjects</a:t>
            </a:r>
          </a:p>
          <a:p>
            <a:pPr marL="0" indent="0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en-US" dirty="0">
                <a:latin typeface="Arial" pitchFamily="34" charset="0"/>
                <a:cs typeface="Arial" pitchFamily="34" charset="0"/>
              </a:rPr>
              <a:t>convenient sample of 200 selected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PTs </a:t>
            </a:r>
            <a:r>
              <a:rPr lang="en-US" dirty="0">
                <a:latin typeface="Arial" pitchFamily="34" charset="0"/>
                <a:cs typeface="Arial" pitchFamily="34" charset="0"/>
              </a:rPr>
              <a:t>working in various governmental and private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clinics received </a:t>
            </a:r>
            <a:r>
              <a:rPr lang="en-US" dirty="0">
                <a:latin typeface="Arial" pitchFamily="34" charset="0"/>
                <a:cs typeface="Arial" pitchFamily="34" charset="0"/>
              </a:rPr>
              <a:t>an invitation to participate in the study.</a:t>
            </a:r>
          </a:p>
        </p:txBody>
      </p:sp>
    </p:spTree>
    <p:extLst>
      <p:ext uri="{BB962C8B-B14F-4D97-AF65-F5344CB8AC3E}">
        <p14:creationId xmlns:p14="http://schemas.microsoft.com/office/powerpoint/2010/main" val="3053837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The questionnaire used in the present study developed by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Eckerling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et </a:t>
            </a:r>
            <a:r>
              <a:rPr lang="en-US" dirty="0">
                <a:latin typeface="Arial" pitchFamily="34" charset="0"/>
                <a:cs typeface="Arial" pitchFamily="34" charset="0"/>
              </a:rPr>
              <a:t>al.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questionnaire composed </a:t>
            </a:r>
            <a:r>
              <a:rPr lang="en-US" dirty="0">
                <a:latin typeface="Arial" pitchFamily="34" charset="0"/>
                <a:cs typeface="Arial" pitchFamily="34" charset="0"/>
              </a:rPr>
              <a:t>of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four sections.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Section </a:t>
            </a:r>
            <a:r>
              <a:rPr lang="en-US" dirty="0">
                <a:latin typeface="Arial" pitchFamily="34" charset="0"/>
                <a:cs typeface="Arial" pitchFamily="34" charset="0"/>
              </a:rPr>
              <a:t>one collected demographic information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including the </a:t>
            </a:r>
            <a:r>
              <a:rPr lang="en-US" dirty="0">
                <a:latin typeface="Arial" pitchFamily="34" charset="0"/>
                <a:cs typeface="Arial" pitchFamily="34" charset="0"/>
              </a:rPr>
              <a:t>participants’ age, gender, nationality, marital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status and </a:t>
            </a:r>
            <a:r>
              <a:rPr lang="en-US" dirty="0">
                <a:latin typeface="Arial" pitchFamily="34" charset="0"/>
                <a:cs typeface="Arial" pitchFamily="34" charset="0"/>
              </a:rPr>
              <a:t>number of children, education degree, years of experience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area </a:t>
            </a:r>
            <a:r>
              <a:rPr lang="en-US" dirty="0">
                <a:latin typeface="Arial" pitchFamily="34" charset="0"/>
                <a:cs typeface="Arial" pitchFamily="34" charset="0"/>
              </a:rPr>
              <a:t>of specialty, work environment, patient load and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contribution to research.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Questionnaire</a:t>
            </a:r>
            <a:endParaRPr lang="en-US" sz="3600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6989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Questionnaire</a:t>
            </a:r>
            <a:endParaRPr lang="en-US" sz="3600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10600" cy="5486400"/>
          </a:xfrm>
        </p:spPr>
        <p:txBody>
          <a:bodyPr>
            <a:noAutofit/>
          </a:bodyPr>
          <a:lstStyle/>
          <a:p>
            <a:r>
              <a:rPr lang="en-US" sz="2800" dirty="0">
                <a:latin typeface="Arial" pitchFamily="34" charset="0"/>
                <a:cs typeface="Arial" pitchFamily="34" charset="0"/>
              </a:rPr>
              <a:t>Section two measured four research-related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dimensions: 1)role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of the participant in encouraging students and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other colleagues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to engage in research;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2)ability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;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3)intent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and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4)engagement.</a:t>
            </a:r>
          </a:p>
          <a:p>
            <a:pPr marL="0" indent="0">
              <a:buNone/>
            </a:pPr>
            <a:endParaRPr lang="en-US" sz="2800" dirty="0">
              <a:latin typeface="Arial" pitchFamily="34" charset="0"/>
              <a:cs typeface="Arial" pitchFamily="34" charset="0"/>
            </a:endParaRPr>
          </a:p>
          <a:p>
            <a:r>
              <a:rPr lang="en-US" sz="2800" dirty="0">
                <a:latin typeface="Arial" pitchFamily="34" charset="0"/>
                <a:cs typeface="Arial" pitchFamily="34" charset="0"/>
              </a:rPr>
              <a:t>Each dimension included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4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statements addressing varied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research-related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activities (reading research articles to update knowledge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encouraging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others to read, applying research findings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to practice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and initiating research projects).</a:t>
            </a:r>
          </a:p>
        </p:txBody>
      </p:sp>
    </p:spTree>
    <p:extLst>
      <p:ext uri="{BB962C8B-B14F-4D97-AF65-F5344CB8AC3E}">
        <p14:creationId xmlns:p14="http://schemas.microsoft.com/office/powerpoint/2010/main" val="31682040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Section </a:t>
            </a:r>
            <a:r>
              <a:rPr lang="en-US" dirty="0">
                <a:latin typeface="Arial" pitchFamily="34" charset="0"/>
                <a:cs typeface="Arial" pitchFamily="34" charset="0"/>
              </a:rPr>
              <a:t>three, the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participants graded </a:t>
            </a:r>
            <a:r>
              <a:rPr lang="en-US" dirty="0">
                <a:latin typeface="Arial" pitchFamily="34" charset="0"/>
                <a:cs typeface="Arial" pitchFamily="34" charset="0"/>
              </a:rPr>
              <a:t>the four research-related activities using a numerical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grid rated </a:t>
            </a:r>
            <a:r>
              <a:rPr lang="en-US" dirty="0">
                <a:latin typeface="Arial" pitchFamily="34" charset="0"/>
                <a:cs typeface="Arial" pitchFamily="34" charset="0"/>
              </a:rPr>
              <a:t>from 1 to 7 (–3 to +3) relating to the four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research-related dimensions</a:t>
            </a:r>
            <a:r>
              <a:rPr lang="en-US" dirty="0">
                <a:latin typeface="Arial" pitchFamily="34" charset="0"/>
                <a:cs typeface="Arial" pitchFamily="34" charset="0"/>
              </a:rPr>
              <a:t>.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en-US" dirty="0">
                <a:latin typeface="Arial" pitchFamily="34" charset="0"/>
                <a:cs typeface="Arial" pitchFamily="34" charset="0"/>
              </a:rPr>
              <a:t>fifth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dimension </a:t>
            </a:r>
            <a:r>
              <a:rPr lang="en-US" dirty="0">
                <a:latin typeface="Arial" pitchFamily="34" charset="0"/>
                <a:cs typeface="Arial" pitchFamily="34" charset="0"/>
              </a:rPr>
              <a:t>measured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overall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attitudes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toward </a:t>
            </a:r>
            <a:r>
              <a:rPr lang="en-US" dirty="0">
                <a:latin typeface="Arial" pitchFamily="34" charset="0"/>
                <a:cs typeface="Arial" pitchFamily="34" charset="0"/>
              </a:rPr>
              <a:t>research-related activities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using </a:t>
            </a:r>
            <a:r>
              <a:rPr lang="en-US" dirty="0">
                <a:latin typeface="Arial" pitchFamily="34" charset="0"/>
                <a:cs typeface="Arial" pitchFamily="34" charset="0"/>
              </a:rPr>
              <a:t>a semantic differential scale with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4 </a:t>
            </a:r>
            <a:r>
              <a:rPr lang="en-US" dirty="0">
                <a:latin typeface="Arial" pitchFamily="34" charset="0"/>
                <a:cs typeface="Arial" pitchFamily="34" charset="0"/>
              </a:rPr>
              <a:t>bipolar adjectives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on a 7-point scale for each of the four research-related activities.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Questionnaire</a:t>
            </a:r>
            <a:endParaRPr lang="en-US" sz="3600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0714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7"/>
            <a:ext cx="8229600" cy="4906963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Section </a:t>
            </a:r>
            <a:r>
              <a:rPr lang="en-US" dirty="0">
                <a:latin typeface="Arial" pitchFamily="34" charset="0"/>
                <a:cs typeface="Arial" pitchFamily="34" charset="0"/>
              </a:rPr>
              <a:t>four, participants were asked to give their own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opinion using </a:t>
            </a:r>
            <a:r>
              <a:rPr lang="en-US" dirty="0">
                <a:latin typeface="Arial" pitchFamily="34" charset="0"/>
                <a:cs typeface="Arial" pitchFamily="34" charset="0"/>
              </a:rPr>
              <a:t>a 5-point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Likert</a:t>
            </a:r>
            <a:r>
              <a:rPr lang="en-US" dirty="0">
                <a:latin typeface="Arial" pitchFamily="34" charset="0"/>
                <a:cs typeface="Arial" pitchFamily="34" charset="0"/>
              </a:rPr>
              <a:t> scale regarding varied statements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on work-related </a:t>
            </a:r>
            <a:r>
              <a:rPr lang="en-US" dirty="0">
                <a:latin typeface="Arial" pitchFamily="34" charset="0"/>
                <a:cs typeface="Arial" pitchFamily="34" charset="0"/>
              </a:rPr>
              <a:t>factors.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These </a:t>
            </a:r>
            <a:r>
              <a:rPr lang="en-US" dirty="0">
                <a:latin typeface="Arial" pitchFamily="34" charset="0"/>
                <a:cs typeface="Arial" pitchFamily="34" charset="0"/>
              </a:rPr>
              <a:t>included information regarding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time available </a:t>
            </a:r>
            <a:r>
              <a:rPr lang="en-US" dirty="0">
                <a:latin typeface="Arial" pitchFamily="34" charset="0"/>
                <a:cs typeface="Arial" pitchFamily="34" charset="0"/>
              </a:rPr>
              <a:t>for reading research articles and time available for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planning and </a:t>
            </a:r>
            <a:r>
              <a:rPr lang="en-US" dirty="0">
                <a:latin typeface="Arial" pitchFamily="34" charset="0"/>
                <a:cs typeface="Arial" pitchFamily="34" charset="0"/>
              </a:rPr>
              <a:t>conducting research during working hours.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Questionnaire</a:t>
            </a:r>
            <a:endParaRPr lang="en-US" sz="3600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4534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The participants were also asked whether research activities were encouraged by their superiors, colleagues and the management. 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Statements regarding the ease of access to the electronic resources and research articles at the participants’ workplace were also assessed.</a:t>
            </a:r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Questionnaire</a:t>
            </a:r>
            <a:endParaRPr lang="en-US" sz="3600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52157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Two </a:t>
            </a:r>
            <a:r>
              <a:rPr lang="en-US" dirty="0">
                <a:latin typeface="Arial" pitchFamily="34" charset="0"/>
                <a:cs typeface="Arial" pitchFamily="34" charset="0"/>
              </a:rPr>
              <a:t>open-ended questions were added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to </a:t>
            </a:r>
            <a:r>
              <a:rPr lang="en-US" dirty="0">
                <a:latin typeface="Arial" pitchFamily="34" charset="0"/>
                <a:cs typeface="Arial" pitchFamily="34" charset="0"/>
              </a:rPr>
              <a:t>the original questionnaire.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dirty="0">
                <a:latin typeface="Arial" pitchFamily="34" charset="0"/>
                <a:cs typeface="Arial" pitchFamily="34" charset="0"/>
              </a:rPr>
              <a:t>participants were asked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to list </a:t>
            </a:r>
            <a:r>
              <a:rPr lang="en-US" dirty="0">
                <a:latin typeface="Arial" pitchFamily="34" charset="0"/>
                <a:cs typeface="Arial" pitchFamily="34" charset="0"/>
              </a:rPr>
              <a:t>the scientific journals that contain relevant physical therapy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research and </a:t>
            </a:r>
            <a:r>
              <a:rPr lang="en-US" dirty="0">
                <a:latin typeface="Arial" pitchFamily="34" charset="0"/>
                <a:cs typeface="Arial" pitchFamily="34" charset="0"/>
              </a:rPr>
              <a:t>the journals the participants read on a regular basis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dirty="0">
                <a:latin typeface="Arial" pitchFamily="34" charset="0"/>
                <a:cs typeface="Arial" pitchFamily="34" charset="0"/>
              </a:rPr>
              <a:t>time taken to complete the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questionnaire varied </a:t>
            </a:r>
            <a:r>
              <a:rPr lang="en-US" dirty="0">
                <a:latin typeface="Arial" pitchFamily="34" charset="0"/>
                <a:cs typeface="Arial" pitchFamily="34" charset="0"/>
              </a:rPr>
              <a:t>between 5 and 10 min.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Questionnaire</a:t>
            </a:r>
            <a:endParaRPr lang="en-US" sz="3600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9438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33400" y="28194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Results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8448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133600"/>
            <a:ext cx="8229600" cy="20574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Arial" pitchFamily="34" charset="0"/>
                <a:cs typeface="Arial" pitchFamily="34" charset="0"/>
              </a:rPr>
              <a:t>Of the 200 physical therapists to whom the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questionnaires were </a:t>
            </a:r>
            <a:r>
              <a:rPr lang="en-US" dirty="0">
                <a:latin typeface="Arial" pitchFamily="34" charset="0"/>
                <a:cs typeface="Arial" pitchFamily="34" charset="0"/>
              </a:rPr>
              <a:t>given, 122 (61%) completed and returned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the questionnaires.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9654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4983163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55 </a:t>
            </a:r>
            <a:r>
              <a:rPr lang="en-US" dirty="0">
                <a:latin typeface="Arial" pitchFamily="34" charset="0"/>
                <a:cs typeface="Arial" pitchFamily="34" charset="0"/>
              </a:rPr>
              <a:t>were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males mean age </a:t>
            </a:r>
            <a:r>
              <a:rPr lang="en-US" dirty="0">
                <a:latin typeface="Arial" pitchFamily="34" charset="0"/>
                <a:cs typeface="Arial" pitchFamily="34" charset="0"/>
              </a:rPr>
              <a:t>36.0 ± 9 years;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24–63 years </a:t>
            </a:r>
            <a:r>
              <a:rPr lang="en-US" dirty="0">
                <a:latin typeface="Arial" pitchFamily="34" charset="0"/>
                <a:cs typeface="Arial" pitchFamily="34" charset="0"/>
              </a:rPr>
              <a:t>and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67 females mean age </a:t>
            </a:r>
            <a:r>
              <a:rPr lang="en-US" dirty="0">
                <a:latin typeface="Arial" pitchFamily="34" charset="0"/>
                <a:cs typeface="Arial" pitchFamily="34" charset="0"/>
              </a:rPr>
              <a:t>33.0 ± 8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years; </a:t>
            </a:r>
            <a:r>
              <a:rPr lang="en-US" dirty="0">
                <a:latin typeface="Arial" pitchFamily="34" charset="0"/>
                <a:cs typeface="Arial" pitchFamily="34" charset="0"/>
              </a:rPr>
              <a:t>21–55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years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68 (55.7%) of the participants were clinicians, 73 (59.8%) of the participants had less than 10 years of clinical experience with a mean of 10.1 ± 8.4 years. 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Demographics</a:t>
            </a:r>
            <a:endParaRPr lang="en-US" sz="3600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45983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Area of specialty of the study participants.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24000"/>
            <a:ext cx="7520304" cy="4593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20194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685800"/>
            <a:ext cx="8229600" cy="5364163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In general, the attitude of the study participants towards research-related activities was positive.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most positive attitudes identified were:</a:t>
            </a:r>
          </a:p>
          <a:p>
            <a:pPr marL="0" indent="0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The application of research findings to improve physical therapy practice.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Reading research materials to update the participants’ knowledge.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71593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means for the four research-related activities were relatively similar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857250" lvl="1" indent="-457200">
              <a:buFont typeface="Courier New" pitchFamily="49" charset="0"/>
              <a:buChar char="o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Reading research: 1.34 ± 1.3 </a:t>
            </a:r>
          </a:p>
          <a:p>
            <a:pPr marL="857250" lvl="1" indent="-457200">
              <a:buFont typeface="Courier New" pitchFamily="49" charset="0"/>
              <a:buChar char="o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Encouraging colleagues to read: 1.04 ± 1.3</a:t>
            </a:r>
          </a:p>
          <a:p>
            <a:pPr marL="857250" lvl="1" indent="-457200">
              <a:buFont typeface="Courier New" pitchFamily="49" charset="0"/>
              <a:buChar char="o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Applying research findings: 1.42 ± 1.2 </a:t>
            </a:r>
          </a:p>
          <a:p>
            <a:pPr marL="857250" lvl="1" indent="-457200">
              <a:buFont typeface="Courier New" pitchFamily="49" charset="0"/>
              <a:buChar char="o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Initiating research: 1.29 ± 1.2</a:t>
            </a:r>
          </a:p>
          <a:p>
            <a:pPr marL="400050" lvl="1" indent="0"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0363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5283881"/>
              </p:ext>
            </p:extLst>
          </p:nvPr>
        </p:nvGraphicFramePr>
        <p:xfrm>
          <a:off x="228600" y="2209802"/>
          <a:ext cx="8610601" cy="31241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06634"/>
                <a:gridCol w="1414600"/>
                <a:gridCol w="1414600"/>
                <a:gridCol w="1537606"/>
                <a:gridCol w="1537606"/>
                <a:gridCol w="799555"/>
              </a:tblGrid>
              <a:tr h="811567">
                <a:tc rowSpan="2">
                  <a:txBody>
                    <a:bodyPr/>
                    <a:lstStyle/>
                    <a:p>
                      <a:pPr marL="0" marR="0" algn="l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Interesting-Boring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Attractive-Repulsive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Easy-Difficult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Necessary-Unnecessary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-25000">
                          <a:effectLst/>
                        </a:rPr>
                        <a:t>*</a:t>
                      </a:r>
                      <a:r>
                        <a:rPr lang="en-US" sz="1000">
                          <a:effectLst/>
                        </a:rPr>
                        <a:t>Index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52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Median  (q</a:t>
                      </a:r>
                      <a:r>
                        <a:rPr lang="en-US" sz="1000" baseline="-25000">
                          <a:effectLst/>
                        </a:rPr>
                        <a:t>1</a:t>
                      </a:r>
                      <a:r>
                        <a:rPr lang="en-US" sz="1000">
                          <a:effectLst/>
                        </a:rPr>
                        <a:t>, q</a:t>
                      </a:r>
                      <a:r>
                        <a:rPr lang="en-US" sz="1000" baseline="-25000">
                          <a:effectLst/>
                        </a:rPr>
                        <a:t>3</a:t>
                      </a:r>
                      <a:r>
                        <a:rPr lang="en-US" sz="1000">
                          <a:effectLst/>
                        </a:rPr>
                        <a:t>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Median (q</a:t>
                      </a:r>
                      <a:r>
                        <a:rPr lang="en-US" sz="1000" baseline="-25000">
                          <a:effectLst/>
                        </a:rPr>
                        <a:t>1</a:t>
                      </a:r>
                      <a:r>
                        <a:rPr lang="en-US" sz="1000">
                          <a:effectLst/>
                        </a:rPr>
                        <a:t>, q</a:t>
                      </a:r>
                      <a:r>
                        <a:rPr lang="en-US" sz="1000" baseline="-25000">
                          <a:effectLst/>
                        </a:rPr>
                        <a:t>3</a:t>
                      </a:r>
                      <a:r>
                        <a:rPr lang="en-US" sz="1000">
                          <a:effectLst/>
                        </a:rPr>
                        <a:t>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Median  (q</a:t>
                      </a:r>
                      <a:r>
                        <a:rPr lang="en-US" sz="1000" baseline="-25000">
                          <a:effectLst/>
                        </a:rPr>
                        <a:t>1</a:t>
                      </a:r>
                      <a:r>
                        <a:rPr lang="en-US" sz="1000">
                          <a:effectLst/>
                        </a:rPr>
                        <a:t>, q</a:t>
                      </a:r>
                      <a:r>
                        <a:rPr lang="en-US" sz="1000" baseline="-25000">
                          <a:effectLst/>
                        </a:rPr>
                        <a:t>3</a:t>
                      </a:r>
                      <a:r>
                        <a:rPr lang="en-US" sz="1000">
                          <a:effectLst/>
                        </a:rPr>
                        <a:t>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Median  (q</a:t>
                      </a:r>
                      <a:r>
                        <a:rPr lang="en-US" sz="1000" baseline="-25000">
                          <a:effectLst/>
                        </a:rPr>
                        <a:t>1</a:t>
                      </a:r>
                      <a:r>
                        <a:rPr lang="en-US" sz="1000">
                          <a:effectLst/>
                        </a:rPr>
                        <a:t>, q</a:t>
                      </a:r>
                      <a:r>
                        <a:rPr lang="en-US" sz="1000" baseline="-25000">
                          <a:effectLst/>
                        </a:rPr>
                        <a:t>3</a:t>
                      </a:r>
                      <a:r>
                        <a:rPr lang="en-US" sz="1000">
                          <a:effectLst/>
                        </a:rPr>
                        <a:t>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Mean (SD)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5266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Read Research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2.0 (0.0, 3.0)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1.0 (0.0, 3.0)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1.0 (0.0, 2.0)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3.0 (1.0, 3.0)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1.34 (1.3)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811567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Encourage colleagues to read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1.0 (0.0, 3.0)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1.0 (0.0, 2.0)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0.0 (-1.0, 2.0)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3.0 (0.0, 3.0)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1.04 (1.3)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5266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Apply research findings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2.0 (1.0, 3.0)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2.0  (0.0, 3.0)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0.0 (0.0, 2.0)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2.0 (0.0, 3.0)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1.42 (1.2)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5266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Initiate research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2.0 (1.0, 3.0)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2.0 (0.0, 3.0)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0.0 (-1.0, 2.0)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2.0 (1.0, 3.0)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1.29 (1.2)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52400" y="609600"/>
            <a:ext cx="8686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Medians, upper (q1) and lower (q3) quartiles for attitudes to research-related activities, </a:t>
            </a:r>
            <a:r>
              <a:rPr lang="en-US" sz="2400" dirty="0" smtClean="0">
                <a:solidFill>
                  <a:srgbClr val="FF0000"/>
                </a:solidFill>
              </a:rPr>
              <a:t>means </a:t>
            </a:r>
            <a:r>
              <a:rPr lang="en-US" sz="2400" dirty="0">
                <a:solidFill>
                  <a:srgbClr val="FF0000"/>
                </a:solidFill>
              </a:rPr>
              <a:t>and standard deviations (SD) for index-attitudes scores  </a:t>
            </a:r>
          </a:p>
        </p:txBody>
      </p:sp>
    </p:spTree>
    <p:extLst>
      <p:ext uri="{BB962C8B-B14F-4D97-AF65-F5344CB8AC3E}">
        <p14:creationId xmlns:p14="http://schemas.microsoft.com/office/powerpoint/2010/main" val="29172340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Role, Ability, Intent and Engagement in Research-Related Activities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In general, the participants’ responses ranged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from ‘</a:t>
            </a:r>
            <a:r>
              <a:rPr lang="en-US" dirty="0">
                <a:latin typeface="Arial" pitchFamily="34" charset="0"/>
                <a:cs typeface="Arial" pitchFamily="34" charset="0"/>
              </a:rPr>
              <a:t>agree’ to ‘strongly agree’ that they have the responsibility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ability </a:t>
            </a:r>
            <a:r>
              <a:rPr lang="en-US" dirty="0">
                <a:latin typeface="Arial" pitchFamily="34" charset="0"/>
                <a:cs typeface="Arial" pitchFamily="34" charset="0"/>
              </a:rPr>
              <a:t>and intention to further update their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knowledge </a:t>
            </a:r>
            <a:r>
              <a:rPr lang="en-US" dirty="0">
                <a:latin typeface="Arial" pitchFamily="34" charset="0"/>
                <a:cs typeface="Arial" pitchFamily="34" charset="0"/>
              </a:rPr>
              <a:t>through further reading and study.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P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articipants strongly </a:t>
            </a:r>
            <a:r>
              <a:rPr lang="en-US" dirty="0">
                <a:latin typeface="Arial" pitchFamily="34" charset="0"/>
                <a:cs typeface="Arial" pitchFamily="34" charset="0"/>
              </a:rPr>
              <a:t>agreed that they have a role and the ability to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apply research </a:t>
            </a:r>
            <a:r>
              <a:rPr lang="en-US" dirty="0">
                <a:latin typeface="Arial" pitchFamily="34" charset="0"/>
                <a:cs typeface="Arial" pitchFamily="34" charset="0"/>
              </a:rPr>
              <a:t>findings to improve physical therapy practice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7260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Medians, upper and lower quartiles, means ± SD for role, ability, intent and engagement by research activity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5159052"/>
              </p:ext>
            </p:extLst>
          </p:nvPr>
        </p:nvGraphicFramePr>
        <p:xfrm>
          <a:off x="914399" y="1600200"/>
          <a:ext cx="7086598" cy="4953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29653"/>
                <a:gridCol w="626740"/>
                <a:gridCol w="626740"/>
                <a:gridCol w="626740"/>
                <a:gridCol w="626740"/>
                <a:gridCol w="626740"/>
                <a:gridCol w="626740"/>
                <a:gridCol w="626740"/>
                <a:gridCol w="569765"/>
              </a:tblGrid>
              <a:tr h="330200">
                <a:tc rowSpan="2">
                  <a:txBody>
                    <a:bodyPr/>
                    <a:lstStyle/>
                    <a:p>
                      <a:pPr marL="0" marR="0" algn="l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89" marR="67889" marT="0" marB="0"/>
                </a:tc>
                <a:tc gridSpan="2"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Role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89" marR="67889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Ability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89" marR="67889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Intent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89" marR="67889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Engagement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89" marR="67889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604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Median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(q</a:t>
                      </a:r>
                      <a:r>
                        <a:rPr lang="en-US" sz="1000" baseline="-25000" dirty="0">
                          <a:effectLst/>
                        </a:rPr>
                        <a:t>1</a:t>
                      </a:r>
                      <a:r>
                        <a:rPr lang="en-US" sz="1000" dirty="0">
                          <a:effectLst/>
                        </a:rPr>
                        <a:t>, q</a:t>
                      </a:r>
                      <a:r>
                        <a:rPr lang="en-US" sz="1000" baseline="-25000" dirty="0">
                          <a:effectLst/>
                        </a:rPr>
                        <a:t>3</a:t>
                      </a:r>
                      <a:r>
                        <a:rPr lang="en-US" sz="1000" dirty="0">
                          <a:effectLst/>
                        </a:rPr>
                        <a:t>)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Mean (SD)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Median</a:t>
                      </a:r>
                      <a:endParaRPr lang="en-US" sz="1200">
                        <a:effectLst/>
                      </a:endParaRPr>
                    </a:p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(q</a:t>
                      </a:r>
                      <a:r>
                        <a:rPr lang="en-US" sz="1000" baseline="-25000">
                          <a:effectLst/>
                        </a:rPr>
                        <a:t>1</a:t>
                      </a:r>
                      <a:r>
                        <a:rPr lang="en-US" sz="1000">
                          <a:effectLst/>
                        </a:rPr>
                        <a:t>, q</a:t>
                      </a:r>
                      <a:r>
                        <a:rPr lang="en-US" sz="1000" baseline="-25000">
                          <a:effectLst/>
                        </a:rPr>
                        <a:t>3</a:t>
                      </a:r>
                      <a:r>
                        <a:rPr lang="en-US" sz="1000">
                          <a:effectLst/>
                        </a:rPr>
                        <a:t>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Mean (SD)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Median</a:t>
                      </a:r>
                      <a:endParaRPr lang="en-US" sz="1200">
                        <a:effectLst/>
                      </a:endParaRPr>
                    </a:p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(q</a:t>
                      </a:r>
                      <a:r>
                        <a:rPr lang="en-US" sz="1000" baseline="-25000">
                          <a:effectLst/>
                        </a:rPr>
                        <a:t>1</a:t>
                      </a:r>
                      <a:r>
                        <a:rPr lang="en-US" sz="1000">
                          <a:effectLst/>
                        </a:rPr>
                        <a:t>, q</a:t>
                      </a:r>
                      <a:r>
                        <a:rPr lang="en-US" sz="1000" baseline="-25000">
                          <a:effectLst/>
                        </a:rPr>
                        <a:t>3</a:t>
                      </a:r>
                      <a:r>
                        <a:rPr lang="en-US" sz="1000">
                          <a:effectLst/>
                        </a:rPr>
                        <a:t>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Mean (SD)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Median</a:t>
                      </a:r>
                      <a:endParaRPr lang="en-US" sz="1200">
                        <a:effectLst/>
                      </a:endParaRPr>
                    </a:p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(q</a:t>
                      </a:r>
                      <a:r>
                        <a:rPr lang="en-US" sz="1000" baseline="-25000">
                          <a:effectLst/>
                        </a:rPr>
                        <a:t>1</a:t>
                      </a:r>
                      <a:r>
                        <a:rPr lang="en-US" sz="1000">
                          <a:effectLst/>
                        </a:rPr>
                        <a:t>, q</a:t>
                      </a:r>
                      <a:r>
                        <a:rPr lang="en-US" sz="1000" baseline="-25000">
                          <a:effectLst/>
                        </a:rPr>
                        <a:t>3</a:t>
                      </a:r>
                      <a:r>
                        <a:rPr lang="en-US" sz="1000">
                          <a:effectLst/>
                        </a:rPr>
                        <a:t>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Mean</a:t>
                      </a:r>
                      <a:endParaRPr lang="en-US" sz="1200">
                        <a:effectLst/>
                      </a:endParaRPr>
                    </a:p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(SD)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89" marR="67889" marT="0" marB="0"/>
                </a:tc>
              </a:tr>
              <a:tr h="990600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Read Research to update knowledge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5.0</a:t>
                      </a:r>
                      <a:endParaRPr lang="en-US" sz="1200">
                        <a:effectLst/>
                      </a:endParaRPr>
                    </a:p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(4.0, 5.0)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4.55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(0.74)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5.0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(4.0, 5.0)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4.6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(0.55)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5.0</a:t>
                      </a:r>
                      <a:endParaRPr lang="en-US" sz="1200">
                        <a:effectLst/>
                      </a:endParaRPr>
                    </a:p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(4.0, 5.0)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4.41</a:t>
                      </a:r>
                      <a:endParaRPr lang="en-US" sz="1200">
                        <a:effectLst/>
                      </a:endParaRPr>
                    </a:p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(0.77)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4.0</a:t>
                      </a:r>
                      <a:endParaRPr lang="en-US" sz="1200">
                        <a:effectLst/>
                      </a:endParaRPr>
                    </a:p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(4.0, 5.0)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4.06</a:t>
                      </a:r>
                      <a:endParaRPr lang="en-US" sz="1200">
                        <a:effectLst/>
                      </a:endParaRPr>
                    </a:p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(0.96)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89" marR="67889" marT="0" marB="0"/>
                </a:tc>
              </a:tr>
              <a:tr h="990600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Encourage colleagues to read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4.0</a:t>
                      </a:r>
                      <a:endParaRPr lang="en-US" sz="1200">
                        <a:effectLst/>
                      </a:endParaRPr>
                    </a:p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(4.0, 5.0)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4.34</a:t>
                      </a:r>
                      <a:endParaRPr lang="en-US" sz="1200">
                        <a:effectLst/>
                      </a:endParaRPr>
                    </a:p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(0.77)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4.0</a:t>
                      </a:r>
                      <a:endParaRPr lang="en-US" sz="1200">
                        <a:effectLst/>
                      </a:endParaRPr>
                    </a:p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(4.0, 5.0)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4.31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(0.77)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4.0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(4.0, 5.0)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4.24</a:t>
                      </a:r>
                      <a:endParaRPr lang="en-US" sz="1200">
                        <a:effectLst/>
                      </a:endParaRPr>
                    </a:p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(0.75)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4.0</a:t>
                      </a:r>
                      <a:endParaRPr lang="en-US" sz="1200">
                        <a:effectLst/>
                      </a:endParaRPr>
                    </a:p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(3.0, 5.0)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3.92</a:t>
                      </a:r>
                      <a:endParaRPr lang="en-US" sz="1200">
                        <a:effectLst/>
                      </a:endParaRPr>
                    </a:p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(0.94)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89" marR="67889" marT="0" marB="0"/>
                </a:tc>
              </a:tr>
              <a:tr h="990600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Apply research findings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5.0</a:t>
                      </a:r>
                      <a:endParaRPr lang="en-US" sz="1200">
                        <a:effectLst/>
                      </a:endParaRPr>
                    </a:p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(4.0, 5.0)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4.43</a:t>
                      </a:r>
                      <a:endParaRPr lang="en-US" sz="1200">
                        <a:effectLst/>
                      </a:endParaRPr>
                    </a:p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(0.73)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5.0</a:t>
                      </a:r>
                      <a:endParaRPr lang="en-US" sz="1200">
                        <a:effectLst/>
                      </a:endParaRPr>
                    </a:p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(4.0, 5.0)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4.37</a:t>
                      </a:r>
                      <a:endParaRPr lang="en-US" sz="1200">
                        <a:effectLst/>
                      </a:endParaRPr>
                    </a:p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(0.76)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4.0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(4.0, 5.0)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4.33</a:t>
                      </a:r>
                      <a:endParaRPr lang="en-US" sz="1200">
                        <a:effectLst/>
                      </a:endParaRPr>
                    </a:p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(0.77)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4.0</a:t>
                      </a:r>
                      <a:endParaRPr lang="en-US" sz="1200">
                        <a:effectLst/>
                      </a:endParaRPr>
                    </a:p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(3.0, 5.0)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3.93</a:t>
                      </a:r>
                      <a:endParaRPr lang="en-US" sz="1200">
                        <a:effectLst/>
                      </a:endParaRPr>
                    </a:p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(0.97)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89" marR="67889" marT="0" marB="0"/>
                </a:tc>
              </a:tr>
              <a:tr h="990600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Initiate research</a:t>
                      </a:r>
                      <a:endParaRPr lang="en-US" sz="1200">
                        <a:effectLst/>
                      </a:endParaRPr>
                    </a:p>
                    <a:p>
                      <a:pPr marL="0" marR="0" algn="l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4.0</a:t>
                      </a:r>
                      <a:endParaRPr lang="en-US" sz="1200">
                        <a:effectLst/>
                      </a:endParaRPr>
                    </a:p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(4.0, 5.0)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4.13</a:t>
                      </a:r>
                      <a:endParaRPr lang="en-US" sz="1200">
                        <a:effectLst/>
                      </a:endParaRPr>
                    </a:p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(0.84)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4.0</a:t>
                      </a:r>
                      <a:endParaRPr lang="en-US" sz="1200">
                        <a:effectLst/>
                      </a:endParaRPr>
                    </a:p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(4.0, 5.0)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4.13</a:t>
                      </a:r>
                      <a:endParaRPr lang="en-US" sz="1200">
                        <a:effectLst/>
                      </a:endParaRPr>
                    </a:p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(0.85)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4.0</a:t>
                      </a:r>
                      <a:endParaRPr lang="en-US" sz="1200">
                        <a:effectLst/>
                      </a:endParaRPr>
                    </a:p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(4.0, 5.0)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4.16</a:t>
                      </a:r>
                      <a:endParaRPr lang="en-US" sz="1200">
                        <a:effectLst/>
                      </a:endParaRPr>
                    </a:p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(0.91)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4.0</a:t>
                      </a:r>
                      <a:endParaRPr lang="en-US" sz="1200">
                        <a:effectLst/>
                      </a:endParaRPr>
                    </a:p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(3.0, 4.0)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89" marR="67889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3.64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(1.0)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89" marR="67889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84615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Role, Ability, Intent and Engagement in Research-Related Activities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133600"/>
            <a:ext cx="8229600" cy="28956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Arial" pitchFamily="34" charset="0"/>
                <a:cs typeface="Arial" pitchFamily="34" charset="0"/>
              </a:rPr>
              <a:t>There was a common belief that they possessed less of a role,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less </a:t>
            </a:r>
            <a:r>
              <a:rPr lang="en-US" dirty="0">
                <a:latin typeface="Arial" pitchFamily="34" charset="0"/>
                <a:cs typeface="Arial" pitchFamily="34" charset="0"/>
              </a:rPr>
              <a:t>ability and intention, and that they were less engaged in initiating research and encouraging their colleagues to read.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7464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85800"/>
            <a:ext cx="8915400" cy="1143000"/>
          </a:xfrm>
        </p:spPr>
        <p:txBody>
          <a:bodyPr>
            <a:noAutofit/>
          </a:bodyPr>
          <a:lstStyle/>
          <a:p>
            <a:pPr algn="l"/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Association of Research-Related Dimensions with Demographics</a:t>
            </a:r>
            <a:b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505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dirty="0">
                <a:latin typeface="Arial" pitchFamily="34" charset="0"/>
                <a:cs typeface="Arial" pitchFamily="34" charset="0"/>
              </a:rPr>
              <a:t>level of education had a significant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association with </a:t>
            </a:r>
            <a:r>
              <a:rPr lang="en-US" dirty="0">
                <a:latin typeface="Arial" pitchFamily="34" charset="0"/>
                <a:cs typeface="Arial" pitchFamily="34" charset="0"/>
              </a:rPr>
              <a:t>the intent to engage in research-related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activities where </a:t>
            </a:r>
            <a:r>
              <a:rPr lang="en-US" dirty="0">
                <a:latin typeface="Arial" pitchFamily="34" charset="0"/>
                <a:cs typeface="Arial" pitchFamily="34" charset="0"/>
              </a:rPr>
              <a:t>baccalaureate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degree holders </a:t>
            </a:r>
            <a:r>
              <a:rPr lang="en-US" dirty="0">
                <a:latin typeface="Arial" pitchFamily="34" charset="0"/>
                <a:cs typeface="Arial" pitchFamily="34" charset="0"/>
              </a:rPr>
              <a:t>intended to, and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engaged in research-related activities .</a:t>
            </a:r>
          </a:p>
        </p:txBody>
      </p:sp>
    </p:spTree>
    <p:extLst>
      <p:ext uri="{BB962C8B-B14F-4D97-AF65-F5344CB8AC3E}">
        <p14:creationId xmlns:p14="http://schemas.microsoft.com/office/powerpoint/2010/main" val="25279255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57" y="533400"/>
            <a:ext cx="90678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Work </a:t>
            </a:r>
            <a:r>
              <a:rPr lang="en-US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Conditions and Association with</a:t>
            </a:r>
            <a:br>
              <a:rPr lang="en-US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Engagement in Research-Related </a:t>
            </a:r>
            <a:r>
              <a:rPr lang="en-US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Activities</a:t>
            </a:r>
            <a:r>
              <a:rPr lang="en-US" sz="4000" dirty="0">
                <a:latin typeface="Arial" pitchFamily="34" charset="0"/>
                <a:cs typeface="Arial" pitchFamily="34" charset="0"/>
              </a:rPr>
              <a:t/>
            </a:r>
            <a:br>
              <a:rPr lang="en-US" sz="4000" dirty="0">
                <a:latin typeface="Arial" pitchFamily="34" charset="0"/>
                <a:cs typeface="Arial" pitchFamily="34" charset="0"/>
              </a:rPr>
            </a:b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39624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55 (45.1%) had set time aside to read research articles.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64 (52.5%) agreed that research-related activities were encouraged at their workplace by colleagues, superiors and the management. </a:t>
            </a:r>
          </a:p>
        </p:txBody>
      </p:sp>
    </p:spTree>
    <p:extLst>
      <p:ext uri="{BB962C8B-B14F-4D97-AF65-F5344CB8AC3E}">
        <p14:creationId xmlns:p14="http://schemas.microsoft.com/office/powerpoint/2010/main" val="25617583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48 (39.3%) did not set time aside to plan and execute research during working hours.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41 (33.6%) had stated that they did not have time to take part in any research-related activities due to their high work load.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70 </a:t>
            </a:r>
            <a:r>
              <a:rPr lang="en-US" dirty="0">
                <a:latin typeface="Arial" pitchFamily="34" charset="0"/>
                <a:cs typeface="Arial" pitchFamily="34" charset="0"/>
              </a:rPr>
              <a:t>(57.4%)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did </a:t>
            </a:r>
            <a:r>
              <a:rPr lang="en-US" dirty="0">
                <a:latin typeface="Arial" pitchFamily="34" charset="0"/>
                <a:cs typeface="Arial" pitchFamily="34" charset="0"/>
              </a:rPr>
              <a:t>not have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access to </a:t>
            </a:r>
            <a:r>
              <a:rPr lang="en-US" dirty="0">
                <a:latin typeface="Arial" pitchFamily="34" charset="0"/>
                <a:cs typeface="Arial" pitchFamily="34" charset="0"/>
              </a:rPr>
              <a:t>electronic library resources and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reading material </a:t>
            </a:r>
            <a:r>
              <a:rPr lang="en-US" dirty="0">
                <a:latin typeface="Arial" pitchFamily="34" charset="0"/>
                <a:cs typeface="Arial" pitchFamily="34" charset="0"/>
              </a:rPr>
              <a:t>at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their workplace.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980714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dirty="0" smtClean="0">
                <a:solidFill>
                  <a:schemeClr val="bg1"/>
                </a:solidFill>
              </a:rPr>
              <a:t/>
            </a:r>
            <a:br>
              <a:rPr lang="en-US" sz="4000" dirty="0" smtClean="0">
                <a:solidFill>
                  <a:schemeClr val="bg1"/>
                </a:solidFill>
              </a:rPr>
            </a:br>
            <a:r>
              <a:rPr lang="en-US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Work </a:t>
            </a:r>
            <a:r>
              <a:rPr lang="en-US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Conditions and Association with</a:t>
            </a:r>
            <a:br>
              <a:rPr lang="en-US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Engagement in Research-Related Activities</a:t>
            </a:r>
            <a:r>
              <a:rPr lang="en-US" sz="4000" dirty="0">
                <a:solidFill>
                  <a:schemeClr val="bg1"/>
                </a:solidFill>
              </a:rPr>
              <a:t/>
            </a:r>
            <a:br>
              <a:rPr lang="en-US" sz="4000" dirty="0">
                <a:solidFill>
                  <a:schemeClr val="bg1"/>
                </a:solidFill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0433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Work conditions and association with engagement in research-related activities.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47801"/>
            <a:ext cx="7576195" cy="5105400"/>
          </a:xfrm>
        </p:spPr>
      </p:pic>
    </p:spTree>
    <p:extLst>
      <p:ext uri="{BB962C8B-B14F-4D97-AF65-F5344CB8AC3E}">
        <p14:creationId xmlns:p14="http://schemas.microsoft.com/office/powerpoint/2010/main" val="13972630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Reading Relevant Scientific Articles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APTA journals were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ranked first as the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most-read journals followed by chartered society journals.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083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Overall, physical therapists in this study had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positive attitudes </a:t>
            </a:r>
            <a:r>
              <a:rPr lang="en-US" dirty="0">
                <a:latin typeface="Arial" pitchFamily="34" charset="0"/>
                <a:cs typeface="Arial" pitchFamily="34" charset="0"/>
              </a:rPr>
              <a:t>towards the application of research findings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to their </a:t>
            </a:r>
            <a:r>
              <a:rPr lang="en-US" dirty="0">
                <a:latin typeface="Arial" pitchFamily="34" charset="0"/>
                <a:cs typeface="Arial" pitchFamily="34" charset="0"/>
              </a:rPr>
              <a:t>practice and towards reading physical therapy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research to </a:t>
            </a:r>
            <a:r>
              <a:rPr lang="en-US" dirty="0">
                <a:latin typeface="Arial" pitchFamily="34" charset="0"/>
                <a:cs typeface="Arial" pitchFamily="34" charset="0"/>
              </a:rPr>
              <a:t>update their knowledge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This is an indicator </a:t>
            </a:r>
            <a:r>
              <a:rPr lang="en-US" dirty="0">
                <a:latin typeface="Arial" pitchFamily="34" charset="0"/>
                <a:cs typeface="Arial" pitchFamily="34" charset="0"/>
              </a:rPr>
              <a:t>of a shift towards evidence-based practice.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Discussion</a:t>
            </a:r>
            <a:endParaRPr lang="en-US" sz="3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38587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There </a:t>
            </a:r>
            <a:r>
              <a:rPr lang="en-US" dirty="0">
                <a:latin typeface="Arial" pitchFamily="34" charset="0"/>
                <a:cs typeface="Arial" pitchFamily="34" charset="0"/>
              </a:rPr>
              <a:t>was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 common </a:t>
            </a:r>
            <a:r>
              <a:rPr lang="en-US" dirty="0">
                <a:latin typeface="Arial" pitchFamily="34" charset="0"/>
                <a:cs typeface="Arial" pitchFamily="34" charset="0"/>
              </a:rPr>
              <a:t>belief that they had less of a role, as well as a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reduced ability</a:t>
            </a:r>
            <a:r>
              <a:rPr lang="en-US" dirty="0">
                <a:latin typeface="Arial" pitchFamily="34" charset="0"/>
                <a:cs typeface="Arial" pitchFamily="34" charset="0"/>
              </a:rPr>
              <a:t>, intention and level of engagement, in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initiating research</a:t>
            </a:r>
            <a:r>
              <a:rPr lang="en-US" dirty="0">
                <a:latin typeface="Arial" pitchFamily="34" charset="0"/>
                <a:cs typeface="Arial" pitchFamily="34" charset="0"/>
              </a:rPr>
              <a:t>.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This </a:t>
            </a:r>
            <a:r>
              <a:rPr lang="en-US" dirty="0">
                <a:latin typeface="Arial" pitchFamily="34" charset="0"/>
                <a:cs typeface="Arial" pitchFamily="34" charset="0"/>
              </a:rPr>
              <a:t>could probably be due to work overload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lack </a:t>
            </a:r>
            <a:r>
              <a:rPr lang="en-US" dirty="0">
                <a:latin typeface="Arial" pitchFamily="34" charset="0"/>
                <a:cs typeface="Arial" pitchFamily="34" charset="0"/>
              </a:rPr>
              <a:t>of time and limited access to library resources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; this </a:t>
            </a:r>
            <a:r>
              <a:rPr lang="en-US" dirty="0">
                <a:latin typeface="Arial" pitchFamily="34" charset="0"/>
                <a:cs typeface="Arial" pitchFamily="34" charset="0"/>
              </a:rPr>
              <a:t>was made evident by the low level of contribution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to research</a:t>
            </a:r>
            <a:r>
              <a:rPr lang="en-US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Discussion</a:t>
            </a:r>
            <a:endParaRPr lang="en-US" sz="3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0393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Discussion</a:t>
            </a:r>
            <a:endParaRPr lang="en-US" sz="3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Physical </a:t>
            </a:r>
            <a:r>
              <a:rPr lang="en-US" dirty="0">
                <a:latin typeface="Arial" pitchFamily="34" charset="0"/>
                <a:cs typeface="Arial" pitchFamily="34" charset="0"/>
              </a:rPr>
              <a:t>therapists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involved in </a:t>
            </a:r>
            <a:r>
              <a:rPr lang="en-US" dirty="0">
                <a:latin typeface="Arial" pitchFamily="34" charset="0"/>
                <a:cs typeface="Arial" pitchFamily="34" charset="0"/>
              </a:rPr>
              <a:t>this study did not perceive themselves to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be competent </a:t>
            </a:r>
            <a:r>
              <a:rPr lang="en-US" dirty="0">
                <a:latin typeface="Arial" pitchFamily="34" charset="0"/>
                <a:cs typeface="Arial" pitchFamily="34" charset="0"/>
              </a:rPr>
              <a:t>in initiating research.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This </a:t>
            </a:r>
            <a:r>
              <a:rPr lang="en-US" dirty="0">
                <a:latin typeface="Arial" pitchFamily="34" charset="0"/>
                <a:cs typeface="Arial" pitchFamily="34" charset="0"/>
              </a:rPr>
              <a:t>could be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attributed to </a:t>
            </a:r>
            <a:r>
              <a:rPr lang="en-US" dirty="0">
                <a:latin typeface="Arial" pitchFamily="34" charset="0"/>
                <a:cs typeface="Arial" pitchFamily="34" charset="0"/>
              </a:rPr>
              <a:t>a lack of skill in initiating and conducting their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own research</a:t>
            </a:r>
            <a:r>
              <a:rPr lang="en-US" dirty="0">
                <a:latin typeface="Arial" pitchFamily="34" charset="0"/>
                <a:cs typeface="Arial" pitchFamily="34" charset="0"/>
              </a:rPr>
              <a:t>.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Methods </a:t>
            </a:r>
            <a:r>
              <a:rPr lang="en-US" dirty="0">
                <a:latin typeface="Arial" pitchFamily="34" charset="0"/>
                <a:cs typeface="Arial" pitchFamily="34" charset="0"/>
              </a:rPr>
              <a:t>for improving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research skills </a:t>
            </a:r>
            <a:r>
              <a:rPr lang="en-US" dirty="0">
                <a:latin typeface="Arial" pitchFamily="34" charset="0"/>
                <a:cs typeface="Arial" pitchFamily="34" charset="0"/>
              </a:rPr>
              <a:t>need to be addressed and greater efforts should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be made </a:t>
            </a:r>
            <a:r>
              <a:rPr lang="en-US" dirty="0">
                <a:latin typeface="Arial" pitchFamily="34" charset="0"/>
                <a:cs typeface="Arial" pitchFamily="34" charset="0"/>
              </a:rPr>
              <a:t>to enhance engagement in research.</a:t>
            </a:r>
          </a:p>
        </p:txBody>
      </p:sp>
    </p:spTree>
    <p:extLst>
      <p:ext uri="{BB962C8B-B14F-4D97-AF65-F5344CB8AC3E}">
        <p14:creationId xmlns:p14="http://schemas.microsoft.com/office/powerpoint/2010/main" val="22414715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Implications</a:t>
            </a:r>
            <a:endParaRPr lang="en-US" sz="3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findings </a:t>
            </a:r>
            <a:r>
              <a:rPr lang="en-US" dirty="0">
                <a:latin typeface="Arial" pitchFamily="34" charset="0"/>
                <a:cs typeface="Arial" pitchFamily="34" charset="0"/>
              </a:rPr>
              <a:t>of this study could contribute to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the development </a:t>
            </a:r>
            <a:r>
              <a:rPr lang="en-US" dirty="0">
                <a:latin typeface="Arial" pitchFamily="34" charset="0"/>
                <a:cs typeface="Arial" pitchFamily="34" charset="0"/>
              </a:rPr>
              <a:t>of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PT </a:t>
            </a:r>
            <a:r>
              <a:rPr lang="en-US" dirty="0">
                <a:latin typeface="Arial" pitchFamily="34" charset="0"/>
                <a:cs typeface="Arial" pitchFamily="34" charset="0"/>
              </a:rPr>
              <a:t>curriculum in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Kuwait University that should </a:t>
            </a:r>
            <a:r>
              <a:rPr lang="en-US" dirty="0">
                <a:latin typeface="Arial" pitchFamily="34" charset="0"/>
                <a:cs typeface="Arial" pitchFamily="34" charset="0"/>
              </a:rPr>
              <a:t>emphasize research and evidence-based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practice.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We recommend the development of a system to stimulate engagement in research-related activities among physical therapists in Kuwait.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0818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Conclusion</a:t>
            </a:r>
            <a:endParaRPr lang="en-US" sz="3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743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Physical therapists in </a:t>
            </a:r>
            <a:r>
              <a:rPr lang="en-US" dirty="0">
                <a:latin typeface="Arial" pitchFamily="34" charset="0"/>
                <a:cs typeface="Arial" pitchFamily="34" charset="0"/>
              </a:rPr>
              <a:t>Kuwait had a great sense of responsibility and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 positive </a:t>
            </a:r>
            <a:r>
              <a:rPr lang="en-US" dirty="0">
                <a:latin typeface="Arial" pitchFamily="34" charset="0"/>
                <a:cs typeface="Arial" pitchFamily="34" charset="0"/>
              </a:rPr>
              <a:t>attitude towards research. </a:t>
            </a:r>
          </a:p>
        </p:txBody>
      </p:sp>
    </p:spTree>
    <p:extLst>
      <p:ext uri="{BB962C8B-B14F-4D97-AF65-F5344CB8AC3E}">
        <p14:creationId xmlns:p14="http://schemas.microsoft.com/office/powerpoint/2010/main" val="9086649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The key barriers to research identified in this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study as reported by the participants were:</a:t>
            </a:r>
          </a:p>
          <a:p>
            <a:pPr marL="0" indent="0"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Work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load.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Lack of time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Lack of research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skills.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Limited access to electronic library resources. 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Conclusion</a:t>
            </a:r>
            <a:endParaRPr lang="en-US" sz="3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6126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971800"/>
            <a:ext cx="8229600" cy="1143000"/>
          </a:xfrm>
        </p:spPr>
        <p:txBody>
          <a:bodyPr>
            <a:noAutofit/>
          </a:bodyPr>
          <a:lstStyle/>
          <a:p>
            <a:r>
              <a:rPr lang="en-US" sz="6600" dirty="0" smtClean="0">
                <a:latin typeface="Arial" pitchFamily="34" charset="0"/>
                <a:cs typeface="Arial" pitchFamily="34" charset="0"/>
              </a:rPr>
              <a:t>Thank you</a:t>
            </a:r>
            <a:br>
              <a:rPr lang="en-US" sz="6600" dirty="0" smtClean="0">
                <a:latin typeface="Arial" pitchFamily="34" charset="0"/>
                <a:cs typeface="Arial" pitchFamily="34" charset="0"/>
              </a:rPr>
            </a:br>
            <a:endParaRPr lang="en-US" sz="6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30250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8818</TotalTime>
  <Words>1702</Words>
  <Application>Microsoft Office PowerPoint</Application>
  <PresentationFormat>On-screen Show (4:3)</PresentationFormat>
  <Paragraphs>248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Research amongst Physical Therapists in the State of Kuwait: Participation, Perception, Attitude and Barriers</vt:lpstr>
      <vt:lpstr>Introduction</vt:lpstr>
      <vt:lpstr>PowerPoint Presentation</vt:lpstr>
      <vt:lpstr>PowerPoint Presentation</vt:lpstr>
      <vt:lpstr>PowerPoint Presentation</vt:lpstr>
      <vt:lpstr>PowerPoint Presentation</vt:lpstr>
      <vt:lpstr>Methods</vt:lpstr>
      <vt:lpstr>PowerPoint Presentation</vt:lpstr>
      <vt:lpstr>Questionnaire</vt:lpstr>
      <vt:lpstr>Questionnaire</vt:lpstr>
      <vt:lpstr>Questionnaire</vt:lpstr>
      <vt:lpstr>Questionnaire</vt:lpstr>
      <vt:lpstr>Questionnaire</vt:lpstr>
      <vt:lpstr>Questionnaire</vt:lpstr>
      <vt:lpstr>Results</vt:lpstr>
      <vt:lpstr>PowerPoint Presentation</vt:lpstr>
      <vt:lpstr>Demographics</vt:lpstr>
      <vt:lpstr>Area of specialty of the study participants.</vt:lpstr>
      <vt:lpstr>PowerPoint Presentation</vt:lpstr>
      <vt:lpstr>PowerPoint Presentation</vt:lpstr>
      <vt:lpstr>PowerPoint Presentation</vt:lpstr>
      <vt:lpstr>Role, Ability, Intent and Engagement in Research-Related Activities</vt:lpstr>
      <vt:lpstr>Medians, upper and lower quartiles, means ± SD for role, ability, intent and engagement by research activity</vt:lpstr>
      <vt:lpstr>Role, Ability, Intent and Engagement in Research-Related Activities</vt:lpstr>
      <vt:lpstr>Association of Research-Related Dimensions with Demographics </vt:lpstr>
      <vt:lpstr>Work Conditions and Association with Engagement in Research-Related Activities </vt:lpstr>
      <vt:lpstr> Work Conditions and Association with Engagement in Research-Related Activities </vt:lpstr>
      <vt:lpstr>Work conditions and association with engagement in research-related activities.</vt:lpstr>
      <vt:lpstr>Reading Relevant Scientific Articles</vt:lpstr>
      <vt:lpstr>Discussion</vt:lpstr>
      <vt:lpstr>Discussion</vt:lpstr>
      <vt:lpstr>Discussion</vt:lpstr>
      <vt:lpstr>Implications</vt:lpstr>
      <vt:lpstr>Conclusion</vt:lpstr>
      <vt:lpstr>Conclusion</vt:lpstr>
      <vt:lpstr>Thank you </vt:lpstr>
    </vt:vector>
  </TitlesOfParts>
  <Company>KU-TSA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amongst Physical Therapists in the State of Kuwait: Participation, Perception, Attitude and Barriers</dc:title>
  <dc:creator>Sameera H. Aljadi</dc:creator>
  <cp:lastModifiedBy>Sameera H. Aljadi</cp:lastModifiedBy>
  <cp:revision>29</cp:revision>
  <dcterms:created xsi:type="dcterms:W3CDTF">2017-05-03T10:46:05Z</dcterms:created>
  <dcterms:modified xsi:type="dcterms:W3CDTF">2017-07-03T11:37:57Z</dcterms:modified>
</cp:coreProperties>
</file>