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6" r:id="rId2"/>
    <p:sldId id="272" r:id="rId3"/>
    <p:sldId id="271" r:id="rId4"/>
    <p:sldId id="283" r:id="rId5"/>
    <p:sldId id="273" r:id="rId6"/>
    <p:sldId id="274" r:id="rId7"/>
    <p:sldId id="275" r:id="rId8"/>
    <p:sldId id="276" r:id="rId9"/>
    <p:sldId id="277" r:id="rId10"/>
    <p:sldId id="278" r:id="rId11"/>
    <p:sldId id="279" r:id="rId12"/>
    <p:sldId id="280" r:id="rId13"/>
    <p:sldId id="281" r:id="rId14"/>
    <p:sldId id="258" r:id="rId15"/>
    <p:sldId id="259" r:id="rId16"/>
    <p:sldId id="282" r:id="rId17"/>
    <p:sldId id="260" r:id="rId18"/>
    <p:sldId id="261" r:id="rId19"/>
    <p:sldId id="262" r:id="rId20"/>
    <p:sldId id="263" r:id="rId21"/>
    <p:sldId id="265" r:id="rId22"/>
    <p:sldId id="264" r:id="rId23"/>
    <p:sldId id="266" r:id="rId24"/>
    <p:sldId id="267" r:id="rId25"/>
    <p:sldId id="268" r:id="rId26"/>
    <p:sldId id="269" r:id="rId27"/>
    <p:sldId id="270" r:id="rId28"/>
    <p:sldId id="285" r:id="rId29"/>
    <p:sldId id="284"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varScale="1">
        <p:scale>
          <a:sx n="73" d="100"/>
          <a:sy n="73" d="100"/>
        </p:scale>
        <p:origin x="-193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252565-29C6-452D-9A32-FBD55B87FF7D}" type="datetimeFigureOut">
              <a:rPr lang="en-US" smtClean="0"/>
              <a:pPr/>
              <a:t>9/2/2015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5BFA1A-928F-42B3-BB06-1D7C5710AC1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FFE748-696F-4C14-8E29-7D067A184ECF}" type="datetime1">
              <a:rPr lang="en-US" smtClean="0"/>
              <a:pPr/>
              <a:t>9/2/2015</a:t>
            </a:fld>
            <a:endParaRPr lang="en-US"/>
          </a:p>
        </p:txBody>
      </p:sp>
      <p:sp>
        <p:nvSpPr>
          <p:cNvPr id="5" name="Footer Placeholder 4"/>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EDD10D-05FB-4CCD-9636-05484228F233}" type="datetime1">
              <a:rPr lang="en-US" smtClean="0"/>
              <a:pPr/>
              <a:t>9/2/2015</a:t>
            </a:fld>
            <a:endParaRPr lang="en-US"/>
          </a:p>
        </p:txBody>
      </p:sp>
      <p:sp>
        <p:nvSpPr>
          <p:cNvPr id="5" name="Footer Placeholder 4"/>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969CAFA-34F0-4598-A5A7-A6CBE2A01ECC}" type="datetime1">
              <a:rPr lang="en-US" smtClean="0"/>
              <a:pPr/>
              <a:t>9/2/2015</a:t>
            </a:fld>
            <a:endParaRPr lang="en-US"/>
          </a:p>
        </p:txBody>
      </p:sp>
      <p:sp>
        <p:nvSpPr>
          <p:cNvPr id="5" name="Footer Placeholder 4"/>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9046EA-518D-49DF-8A1F-51A4FBD0420B}" type="datetime1">
              <a:rPr lang="en-US" smtClean="0"/>
              <a:pPr/>
              <a:t>9/2/2015</a:t>
            </a:fld>
            <a:endParaRPr lang="en-US"/>
          </a:p>
        </p:txBody>
      </p:sp>
      <p:sp>
        <p:nvSpPr>
          <p:cNvPr id="6" name="Footer Placeholder 5"/>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7" name="Slide Number Placeholder 6"/>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1FB3AF6-7283-4E53-B4B6-7C61C46BD0A1}" type="datetime1">
              <a:rPr lang="en-US" smtClean="0"/>
              <a:pPr/>
              <a:t>9/2/2015</a:t>
            </a:fld>
            <a:endParaRPr lang="en-US"/>
          </a:p>
        </p:txBody>
      </p:sp>
      <p:sp>
        <p:nvSpPr>
          <p:cNvPr id="8" name="Footer Placeholder 7"/>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9" name="Slide Number Placeholder 8"/>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9B69A2D-A32D-47D1-AB3D-BC8B41409E61}" type="datetime1">
              <a:rPr lang="en-US" smtClean="0"/>
              <a:pPr/>
              <a:t>9/2/2015</a:t>
            </a:fld>
            <a:endParaRPr lang="en-US"/>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5" name="Slide Number Placeholder 4"/>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F4B777-98BE-4062-B60A-DB78774C2978}" type="datetime1">
              <a:rPr lang="en-US" smtClean="0"/>
              <a:pPr/>
              <a:t>9/2/2015</a:t>
            </a:fld>
            <a:endParaRPr lang="en-US"/>
          </a:p>
        </p:txBody>
      </p:sp>
      <p:sp>
        <p:nvSpPr>
          <p:cNvPr id="3" name="Footer Placeholder 2"/>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4" name="Slide Number Placeholder 3"/>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A7574D-95A1-4B3A-A716-ED8020B21342}" type="datetime1">
              <a:rPr lang="en-US" smtClean="0"/>
              <a:pPr/>
              <a:t>9/2/2015</a:t>
            </a:fld>
            <a:endParaRPr lang="en-US"/>
          </a:p>
        </p:txBody>
      </p:sp>
      <p:sp>
        <p:nvSpPr>
          <p:cNvPr id="6" name="Footer Placeholder 5"/>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7" name="Slide Number Placeholder 6"/>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0183DA-1DD5-460B-96FC-637C8DC90190}" type="datetime1">
              <a:rPr lang="en-US" smtClean="0"/>
              <a:pPr/>
              <a:t>9/2/2015</a:t>
            </a:fld>
            <a:endParaRPr lang="en-US"/>
          </a:p>
        </p:txBody>
      </p:sp>
      <p:sp>
        <p:nvSpPr>
          <p:cNvPr id="6" name="Footer Placeholder 5"/>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7" name="Slide Number Placeholder 6"/>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10555E-401C-4155-8675-7E759B25CD65}" type="datetime1">
              <a:rPr lang="en-US" smtClean="0"/>
              <a:pPr/>
              <a:t>9/2/2015</a:t>
            </a:fld>
            <a:endParaRPr lang="en-US"/>
          </a:p>
        </p:txBody>
      </p:sp>
      <p:sp>
        <p:nvSpPr>
          <p:cNvPr id="5" name="Footer Placeholder 4"/>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B1DB59-BCF2-4A6A-9722-BCE97A7ED6E1}" type="datetime1">
              <a:rPr lang="en-US" smtClean="0"/>
              <a:pPr/>
              <a:t>9/2/2015</a:t>
            </a:fld>
            <a:endParaRPr lang="en-US"/>
          </a:p>
        </p:txBody>
      </p:sp>
      <p:sp>
        <p:nvSpPr>
          <p:cNvPr id="5" name="Footer Placeholder 4"/>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12"/>
          </p:nvPr>
        </p:nvSpPr>
        <p:spPr/>
        <p:txBody>
          <a:bodyPr/>
          <a:lstStyle/>
          <a:p>
            <a:fld id="{A5A600AD-7016-47CF-9733-1D862123953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061442-E5EC-4BD4-ADDB-768A6C56E6FF}" type="datetime1">
              <a:rPr lang="en-US" smtClean="0"/>
              <a:pPr/>
              <a:t>9/2/2015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A600AD-7016-47CF-9733-1D862123953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Age.xls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Breed.xls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erd.xlsx"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solidFill>
            <a:srgbClr val="FFFF00"/>
          </a:solidFill>
        </p:spPr>
        <p:txBody>
          <a:bodyPr/>
          <a:lstStyle/>
          <a:p>
            <a:r>
              <a:rPr lang="en-US" b="1" dirty="0" smtClean="0"/>
              <a:t>ONE STEP AHEAD – TO PREVENT MASTITIS IN DAIRY ANIMALS</a:t>
            </a:r>
            <a:endParaRPr lang="en-US" dirty="0"/>
          </a:p>
        </p:txBody>
      </p:sp>
      <p:sp>
        <p:nvSpPr>
          <p:cNvPr id="3" name="Subtitle 2"/>
          <p:cNvSpPr>
            <a:spLocks noGrp="1"/>
          </p:cNvSpPr>
          <p:nvPr>
            <p:ph type="subTitle" idx="1"/>
          </p:nvPr>
        </p:nvSpPr>
        <p:spPr>
          <a:xfrm>
            <a:off x="1371600" y="3886200"/>
            <a:ext cx="6400800" cy="1295400"/>
          </a:xfrm>
          <a:solidFill>
            <a:srgbClr val="92D050"/>
          </a:solidFill>
        </p:spPr>
        <p:txBody>
          <a:bodyPr>
            <a:normAutofit fontScale="77500" lnSpcReduction="20000"/>
          </a:bodyPr>
          <a:lstStyle/>
          <a:p>
            <a:r>
              <a:rPr lang="en-US" b="1" dirty="0" smtClean="0">
                <a:solidFill>
                  <a:schemeClr val="tx1"/>
                </a:solidFill>
              </a:rPr>
              <a:t>Dr. </a:t>
            </a:r>
            <a:r>
              <a:rPr lang="en-US" b="1" dirty="0" err="1" smtClean="0">
                <a:solidFill>
                  <a:schemeClr val="tx1"/>
                </a:solidFill>
              </a:rPr>
              <a:t>Sameer</a:t>
            </a:r>
            <a:r>
              <a:rPr lang="en-US" b="1" dirty="0" smtClean="0">
                <a:solidFill>
                  <a:schemeClr val="tx1"/>
                </a:solidFill>
              </a:rPr>
              <a:t> </a:t>
            </a:r>
            <a:r>
              <a:rPr lang="en-US" b="1" dirty="0" err="1" smtClean="0">
                <a:solidFill>
                  <a:schemeClr val="tx1"/>
                </a:solidFill>
              </a:rPr>
              <a:t>Sawant</a:t>
            </a:r>
            <a:r>
              <a:rPr lang="en-US" b="1" dirty="0" smtClean="0">
                <a:solidFill>
                  <a:schemeClr val="tx1"/>
                </a:solidFill>
              </a:rPr>
              <a:t>, </a:t>
            </a:r>
          </a:p>
          <a:p>
            <a:r>
              <a:rPr lang="en-US" b="1" dirty="0" smtClean="0">
                <a:solidFill>
                  <a:schemeClr val="tx1"/>
                </a:solidFill>
              </a:rPr>
              <a:t>Vice President, Asia Pacific &amp; Indian Continent</a:t>
            </a:r>
          </a:p>
          <a:p>
            <a:r>
              <a:rPr lang="en-US" b="1" dirty="0" smtClean="0">
                <a:solidFill>
                  <a:schemeClr val="tx1"/>
                </a:solidFill>
              </a:rPr>
              <a:t>IDD Juvelit Group (Sweden)</a:t>
            </a:r>
            <a:endParaRPr lang="en-US" dirty="0">
              <a:solidFill>
                <a:schemeClr val="tx1"/>
              </a:solidFill>
            </a:endParaRPr>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8077200" y="5770519"/>
            <a:ext cx="804308" cy="858881"/>
          </a:xfrm>
          <a:prstGeom prst="rect">
            <a:avLst/>
          </a:prstGeom>
        </p:spPr>
      </p:pic>
      <p:pic>
        <p:nvPicPr>
          <p:cNvPr id="6"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743200" y="0"/>
            <a:ext cx="2667000" cy="2273390"/>
          </a:xfrm>
          <a:prstGeom prst="rect">
            <a:avLst/>
          </a:prstGeom>
        </p:spPr>
      </p:pic>
      <p:sp>
        <p:nvSpPr>
          <p:cNvPr id="7" name="Footer Placeholder 6"/>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lstStyle/>
          <a:p>
            <a:r>
              <a:rPr lang="en-US" b="1" dirty="0" smtClean="0"/>
              <a:t>Mastitis </a:t>
            </a:r>
            <a:endParaRPr lang="en-US" b="1" dirty="0"/>
          </a:p>
        </p:txBody>
      </p:sp>
      <p:sp>
        <p:nvSpPr>
          <p:cNvPr id="3" name="Content Placeholder 2"/>
          <p:cNvSpPr>
            <a:spLocks noGrp="1"/>
          </p:cNvSpPr>
          <p:nvPr>
            <p:ph idx="1"/>
          </p:nvPr>
        </p:nvSpPr>
        <p:spPr>
          <a:xfrm>
            <a:off x="457200" y="838200"/>
            <a:ext cx="8229600" cy="5334000"/>
          </a:xfrm>
          <a:solidFill>
            <a:srgbClr val="92D050"/>
          </a:solidFill>
        </p:spPr>
        <p:txBody>
          <a:bodyPr>
            <a:normAutofit fontScale="77500" lnSpcReduction="20000"/>
          </a:bodyPr>
          <a:lstStyle/>
          <a:p>
            <a:r>
              <a:rPr lang="en-US" dirty="0" smtClean="0"/>
              <a:t>Bovine mastitis is very common in cows of both developed and developing countries. The prevalence of clinical and subclinical mastitis (SCM) varies from country to country. </a:t>
            </a:r>
          </a:p>
          <a:p>
            <a:r>
              <a:rPr lang="en-US" dirty="0" smtClean="0"/>
              <a:t>Annual losses due to Mastitis in dairy is approximately USD 2 Billion USD in USA &amp; more than 500 million USD in India, so you can imagine all over the world</a:t>
            </a:r>
          </a:p>
          <a:p>
            <a:r>
              <a:rPr lang="en-US" dirty="0" smtClean="0"/>
              <a:t>Mastitis is ranked second after infertility as a main reason for culling cows. 20-50 % of dairy cows on farms are treated for udder infection every year.</a:t>
            </a:r>
          </a:p>
          <a:p>
            <a:r>
              <a:rPr lang="en-US" dirty="0" smtClean="0"/>
              <a:t>Subclinical Mastitis is responsible for 70% of economic losses</a:t>
            </a:r>
          </a:p>
          <a:p>
            <a:r>
              <a:rPr lang="en-US" dirty="0" smtClean="0"/>
              <a:t>The prevalence of mastitis by considering different risk factors like management practices, age, lactation, breed, season, quarters, and herd.</a:t>
            </a: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56873"/>
            <a:ext cx="990600" cy="895073"/>
          </a:xfrm>
          <a:prstGeom prst="rect">
            <a:avLst/>
          </a:prstGeom>
        </p:spPr>
      </p:pic>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FFFF00"/>
          </a:solidFill>
        </p:spPr>
        <p:txBody>
          <a:bodyPr/>
          <a:lstStyle/>
          <a:p>
            <a:r>
              <a:rPr lang="en-US" b="1" dirty="0" smtClean="0"/>
              <a:t>Mastitis</a:t>
            </a:r>
            <a:endParaRPr lang="en-US" b="1" dirty="0"/>
          </a:p>
        </p:txBody>
      </p:sp>
      <p:sp>
        <p:nvSpPr>
          <p:cNvPr id="3" name="Content Placeholder 2"/>
          <p:cNvSpPr>
            <a:spLocks noGrp="1"/>
          </p:cNvSpPr>
          <p:nvPr>
            <p:ph idx="1"/>
          </p:nvPr>
        </p:nvSpPr>
        <p:spPr>
          <a:xfrm>
            <a:off x="381000" y="990600"/>
            <a:ext cx="8305800" cy="5135563"/>
          </a:xfrm>
          <a:solidFill>
            <a:srgbClr val="92D050"/>
          </a:solidFill>
        </p:spPr>
        <p:txBody>
          <a:bodyPr>
            <a:normAutofit fontScale="70000" lnSpcReduction="20000"/>
          </a:bodyPr>
          <a:lstStyle/>
          <a:p>
            <a:r>
              <a:rPr lang="en-US" dirty="0" smtClean="0"/>
              <a:t>Inflammation </a:t>
            </a:r>
            <a:r>
              <a:rPr lang="en-US" dirty="0"/>
              <a:t>of the mammary gland </a:t>
            </a:r>
            <a:r>
              <a:rPr lang="en-US" dirty="0" smtClean="0"/>
              <a:t>significantly </a:t>
            </a:r>
            <a:r>
              <a:rPr lang="en-US" dirty="0"/>
              <a:t>reduces milk production in dairy cows. In </a:t>
            </a:r>
            <a:r>
              <a:rPr lang="en-US" dirty="0" smtClean="0"/>
              <a:t>response, to </a:t>
            </a:r>
            <a:r>
              <a:rPr lang="en-US" dirty="0"/>
              <a:t>infections, white blood cells migrate to the mammary gland to help fight off invading organisms. These white cells </a:t>
            </a:r>
            <a:r>
              <a:rPr lang="en-US" dirty="0" smtClean="0"/>
              <a:t>also appear </a:t>
            </a:r>
            <a:r>
              <a:rPr lang="en-US" dirty="0"/>
              <a:t>in milk and are measured as somatic cell counts (SCC). Determination of these counts in milk is therefore </a:t>
            </a:r>
            <a:r>
              <a:rPr lang="en-US" dirty="0" smtClean="0"/>
              <a:t>a reflection </a:t>
            </a:r>
            <a:r>
              <a:rPr lang="en-US" dirty="0"/>
              <a:t>of the extent of infection in the four quarters of the udder.</a:t>
            </a:r>
          </a:p>
          <a:p>
            <a:r>
              <a:rPr lang="en-US" dirty="0"/>
              <a:t>For many years a relationship has been identified in dairy cows between increased somatic cell count of milk and </a:t>
            </a:r>
            <a:r>
              <a:rPr lang="en-US" dirty="0" smtClean="0"/>
              <a:t>reduction in </a:t>
            </a:r>
            <a:r>
              <a:rPr lang="en-US" dirty="0"/>
              <a:t>milk volume by the cow.</a:t>
            </a:r>
          </a:p>
          <a:p>
            <a:r>
              <a:rPr lang="en-US" b="1" dirty="0"/>
              <a:t>Somatic cell count (ml) Reduction in Milk Volume</a:t>
            </a:r>
          </a:p>
          <a:p>
            <a:r>
              <a:rPr lang="en-US" dirty="0"/>
              <a:t>250,000 3%</a:t>
            </a:r>
          </a:p>
          <a:p>
            <a:r>
              <a:rPr lang="en-US" dirty="0"/>
              <a:t>400,000 5%</a:t>
            </a:r>
          </a:p>
          <a:p>
            <a:r>
              <a:rPr lang="en-US" dirty="0"/>
              <a:t>400,000 – 1,000,000 8-12%</a:t>
            </a:r>
          </a:p>
          <a:p>
            <a:r>
              <a:rPr lang="en-US" dirty="0"/>
              <a:t>More than 1,000,000 16-20%</a:t>
            </a:r>
          </a:p>
          <a:p>
            <a:r>
              <a:rPr lang="en-US" dirty="0" smtClean="0"/>
              <a:t>In </a:t>
            </a:r>
            <a:r>
              <a:rPr lang="en-US" dirty="0"/>
              <a:t>dairy cattle it is generally accepted that SCC greater than 200,000/ml </a:t>
            </a:r>
            <a:r>
              <a:rPr lang="en-US" dirty="0" smtClean="0"/>
              <a:t>indicate mammary </a:t>
            </a:r>
            <a:r>
              <a:rPr lang="en-US" dirty="0"/>
              <a:t>gland inflammation. </a:t>
            </a:r>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6"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1143000" cy="1220553"/>
          </a:xfrm>
          <a:prstGeom prst="rect">
            <a:avLst/>
          </a:prstGeom>
        </p:spPr>
      </p:pic>
    </p:spTree>
  </p:cSld>
  <p:clrMapOvr>
    <a:masterClrMapping/>
  </p:clrMapOvr>
  <p:transition>
    <p:dissolve/>
    <p:sndAc>
      <p:stSnd>
        <p:snd r:embed="rId2" name="click.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FF00"/>
          </a:solidFill>
        </p:spPr>
        <p:txBody>
          <a:bodyPr>
            <a:normAutofit/>
          </a:bodyPr>
          <a:lstStyle/>
          <a:p>
            <a:r>
              <a:rPr lang="en-US" sz="3600" b="1" dirty="0" smtClean="0"/>
              <a:t>Schedules</a:t>
            </a:r>
            <a:endParaRPr lang="en-US" sz="3600" b="1" dirty="0"/>
          </a:p>
        </p:txBody>
      </p:sp>
      <p:sp>
        <p:nvSpPr>
          <p:cNvPr id="3" name="Content Placeholder 2"/>
          <p:cNvSpPr>
            <a:spLocks noGrp="1"/>
          </p:cNvSpPr>
          <p:nvPr>
            <p:ph idx="1"/>
          </p:nvPr>
        </p:nvSpPr>
        <p:spPr>
          <a:xfrm>
            <a:off x="228600" y="1295400"/>
            <a:ext cx="8763000" cy="4830763"/>
          </a:xfrm>
          <a:solidFill>
            <a:srgbClr val="92D050"/>
          </a:solidFill>
        </p:spPr>
        <p:txBody>
          <a:bodyPr/>
          <a:lstStyle/>
          <a:p>
            <a:r>
              <a:rPr lang="en-US" sz="2000" dirty="0" smtClean="0"/>
              <a:t>Data was collected from various regions of the state of India for a period of one year.</a:t>
            </a:r>
          </a:p>
          <a:p>
            <a:r>
              <a:rPr lang="en-US" sz="2000" dirty="0" smtClean="0"/>
              <a:t>Data related to age, lactation &amp; breed was recorded</a:t>
            </a:r>
          </a:p>
          <a:p>
            <a:r>
              <a:rPr lang="en-US" sz="2000" dirty="0" smtClean="0"/>
              <a:t>Clinical Mastitis – changes in udder- redness, rise in temp,swelling,hardness, change in milk color, reduction in quality &amp; quantity of milk</a:t>
            </a:r>
          </a:p>
          <a:p>
            <a:r>
              <a:rPr lang="en-US" sz="2000" dirty="0" smtClean="0"/>
              <a:t>Test used SFMT ( Surf Field  Mastitis Test)</a:t>
            </a:r>
          </a:p>
          <a:p>
            <a:r>
              <a:rPr lang="en-US" sz="2000" dirty="0" smtClean="0"/>
              <a:t>Age of selected cows ranged from 3-13 years</a:t>
            </a:r>
          </a:p>
          <a:p>
            <a:r>
              <a:rPr lang="en-US" sz="2000" dirty="0" smtClean="0"/>
              <a:t>Cows between 1</a:t>
            </a:r>
            <a:r>
              <a:rPr lang="en-US" sz="2000" baseline="30000" dirty="0" smtClean="0"/>
              <a:t>st</a:t>
            </a:r>
            <a:r>
              <a:rPr lang="en-US" sz="2000" dirty="0" smtClean="0"/>
              <a:t> &amp; 8 </a:t>
            </a:r>
            <a:r>
              <a:rPr lang="en-US" sz="2000" dirty="0" err="1" smtClean="0"/>
              <a:t>th</a:t>
            </a:r>
            <a:r>
              <a:rPr lang="en-US" sz="2000" dirty="0" smtClean="0"/>
              <a:t> lactation were selected</a:t>
            </a:r>
          </a:p>
          <a:p>
            <a:r>
              <a:rPr lang="en-US" sz="2000" dirty="0" smtClean="0"/>
              <a:t>Breed wise prevalence of mastitis in cows  - HF, Jersey, local breeds &amp; ND</a:t>
            </a:r>
          </a:p>
          <a:p>
            <a:r>
              <a:rPr lang="en-US" sz="2000" dirty="0" smtClean="0"/>
              <a:t>Four Seasons – Nov-Feb, March –May, June-Aug, Sept-October, </a:t>
            </a:r>
          </a:p>
          <a:p>
            <a:r>
              <a:rPr lang="en-US" sz="2000" dirty="0" smtClean="0"/>
              <a:t>Quarter wise milk samples were collected</a:t>
            </a:r>
          </a:p>
          <a:p>
            <a:r>
              <a:rPr lang="en-US" sz="2000" dirty="0" smtClean="0"/>
              <a:t>Herd wise – Organized &amp; Un organized</a:t>
            </a:r>
          </a:p>
          <a:p>
            <a:r>
              <a:rPr lang="en-US" sz="2000" dirty="0" smtClean="0"/>
              <a:t>Statistical analysis of the data was done </a:t>
            </a:r>
          </a:p>
          <a:p>
            <a:pPr>
              <a:buNone/>
            </a:pPr>
            <a:endParaRPr lang="en-US" sz="1400" dirty="0" smtClean="0"/>
          </a:p>
          <a:p>
            <a:endParaRPr lang="en-US" sz="1400" dirty="0" smtClean="0"/>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143000" cy="1220553"/>
          </a:xfrm>
          <a:prstGeom prst="rect">
            <a:avLst/>
          </a:prstGeom>
        </p:spPr>
      </p:pic>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Autofit/>
          </a:bodyPr>
          <a:lstStyle/>
          <a:p>
            <a:r>
              <a:rPr lang="en-US" sz="3600" b="1" dirty="0" smtClean="0"/>
              <a:t/>
            </a:r>
            <a:br>
              <a:rPr lang="en-US" sz="3600" b="1" dirty="0" smtClean="0"/>
            </a:br>
            <a:r>
              <a:rPr lang="en-US" sz="3600" b="1" dirty="0" smtClean="0"/>
              <a:t>Age-Wise Prevalence of Bovine Mastitis</a:t>
            </a:r>
            <a:br>
              <a:rPr lang="en-US" sz="3600" b="1" dirty="0" smtClean="0"/>
            </a:br>
            <a:endParaRPr lang="en-US" sz="3600" b="1" dirty="0"/>
          </a:p>
        </p:txBody>
      </p:sp>
      <p:sp>
        <p:nvSpPr>
          <p:cNvPr id="3" name="Content Placeholder 2"/>
          <p:cNvSpPr>
            <a:spLocks noGrp="1"/>
          </p:cNvSpPr>
          <p:nvPr>
            <p:ph idx="1"/>
          </p:nvPr>
        </p:nvSpPr>
        <p:spPr>
          <a:xfrm>
            <a:off x="381000" y="1143000"/>
            <a:ext cx="8305800" cy="4983163"/>
          </a:xfrm>
          <a:solidFill>
            <a:srgbClr val="92D050"/>
          </a:solidFill>
        </p:spPr>
        <p:txBody>
          <a:bodyPr>
            <a:normAutofit fontScale="77500" lnSpcReduction="20000"/>
          </a:bodyPr>
          <a:lstStyle/>
          <a:p>
            <a:r>
              <a:rPr lang="en-US" dirty="0" smtClean="0"/>
              <a:t>The highest prevalence of SCM was recorded in the age group of 7–10 years followed by the group of cows with age greater than 10 years and the least was recorded in the age group of 3–6 years. </a:t>
            </a:r>
          </a:p>
          <a:p>
            <a:r>
              <a:rPr lang="en-US" dirty="0" smtClean="0"/>
              <a:t>The highest prevalence of clinical mastitis was recorded in the group of cows with age greater than 10 years followed by group of 7–10 years and the least was recorded in the age group of 3–6 years when tested with all three diagnostic tests.</a:t>
            </a:r>
          </a:p>
          <a:p>
            <a:r>
              <a:rPr lang="en-US" dirty="0" smtClean="0"/>
              <a:t>The statistical analysis of data showed there was significant effect on age-wise prevalence of subclinical mastitis, whereas there was no significant effect on age-wise prevalence of clinical mastitis in the study area </a:t>
            </a:r>
          </a:p>
          <a:p>
            <a:r>
              <a:rPr lang="en-US" dirty="0" smtClean="0">
                <a:hlinkClick r:id="rId2" action="ppaction://hlinkfile"/>
              </a:rPr>
              <a:t>Age.xlsx</a:t>
            </a:r>
            <a:endParaRPr lang="en-US" dirty="0" smtClean="0"/>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 y="60689"/>
            <a:ext cx="870825" cy="929911"/>
          </a:xfrm>
          <a:prstGeom prst="rect">
            <a:avLst/>
          </a:prstGeom>
        </p:spPr>
      </p:pic>
    </p:spTree>
  </p:cSld>
  <p:clrMapOvr>
    <a:masterClrMapping/>
  </p:clrMapOvr>
  <p:transition>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rmAutofit fontScale="90000"/>
          </a:bodyPr>
          <a:lstStyle/>
          <a:p>
            <a:r>
              <a:rPr lang="en-US" dirty="0" smtClean="0"/>
              <a:t> </a:t>
            </a:r>
            <a:br>
              <a:rPr lang="en-US" dirty="0" smtClean="0"/>
            </a:br>
            <a:r>
              <a:rPr lang="en-US" b="1" dirty="0" smtClean="0"/>
              <a:t>Lactation-Wise Prevalence of Mastitis</a:t>
            </a:r>
            <a:br>
              <a:rPr lang="en-US" b="1" dirty="0" smtClean="0"/>
            </a:br>
            <a:endParaRPr lang="en-US" b="1" dirty="0"/>
          </a:p>
        </p:txBody>
      </p:sp>
      <p:sp>
        <p:nvSpPr>
          <p:cNvPr id="3" name="Content Placeholder 2"/>
          <p:cNvSpPr>
            <a:spLocks noGrp="1"/>
          </p:cNvSpPr>
          <p:nvPr>
            <p:ph idx="1"/>
          </p:nvPr>
        </p:nvSpPr>
        <p:spPr>
          <a:xfrm>
            <a:off x="228600" y="1143000"/>
            <a:ext cx="8686800" cy="5059363"/>
          </a:xfrm>
          <a:solidFill>
            <a:srgbClr val="92D050"/>
          </a:solidFill>
        </p:spPr>
        <p:txBody>
          <a:bodyPr>
            <a:normAutofit fontScale="92500" lnSpcReduction="20000"/>
          </a:bodyPr>
          <a:lstStyle/>
          <a:p>
            <a:r>
              <a:rPr lang="en-US" dirty="0" smtClean="0"/>
              <a:t>The highest prevalence of SCM in cows detected by SFMT was in the 6th lactation period followed by the 5th, 2nd, 3rd, 1st, 4th, and 7th and the least was in the 8th lactation period. </a:t>
            </a:r>
          </a:p>
          <a:p>
            <a:r>
              <a:rPr lang="en-US" dirty="0" smtClean="0"/>
              <a:t>The highest prevalence of clinical mastitis in cows detected by SFMT was in the 6th lactation followed by the 5th, 3rd, 4th, 1st, 7th, and 8th and the least was recorded in the 2nd lactation period. </a:t>
            </a:r>
          </a:p>
          <a:p>
            <a:r>
              <a:rPr lang="en-US" dirty="0" smtClean="0"/>
              <a:t>The statistical studies showed there was significant effect on lactation-wise prevalence of SCM, whereas there was no significant effect on lactation-wise prevalence of clinical mastitis in the study area </a:t>
            </a:r>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0"/>
            <a:ext cx="856300" cy="914400"/>
          </a:xfrm>
          <a:prstGeom prst="rect">
            <a:avLst/>
          </a:prstGeom>
        </p:spPr>
      </p:pic>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normAutofit fontScale="90000"/>
          </a:bodyPr>
          <a:lstStyle/>
          <a:p>
            <a:r>
              <a:rPr lang="en-US" sz="3600" b="1" dirty="0" smtClean="0"/>
              <a:t/>
            </a:r>
            <a:br>
              <a:rPr lang="en-US" sz="3600" b="1" dirty="0" smtClean="0"/>
            </a:br>
            <a:r>
              <a:rPr lang="en-US" sz="3600" b="1" dirty="0" smtClean="0"/>
              <a:t>Breed-Wise Prevalence of Bovine Mastitis</a:t>
            </a:r>
            <a:br>
              <a:rPr lang="en-US" sz="3600" b="1" dirty="0" smtClean="0"/>
            </a:br>
            <a:endParaRPr lang="en-US" sz="3600" b="1" dirty="0"/>
          </a:p>
        </p:txBody>
      </p:sp>
      <p:sp>
        <p:nvSpPr>
          <p:cNvPr id="3" name="Content Placeholder 2"/>
          <p:cNvSpPr>
            <a:spLocks noGrp="1"/>
          </p:cNvSpPr>
          <p:nvPr>
            <p:ph idx="1"/>
          </p:nvPr>
        </p:nvSpPr>
        <p:spPr>
          <a:xfrm>
            <a:off x="381000" y="838200"/>
            <a:ext cx="8305800" cy="5287963"/>
          </a:xfrm>
          <a:solidFill>
            <a:srgbClr val="92D050"/>
          </a:solidFill>
        </p:spPr>
        <p:txBody>
          <a:bodyPr>
            <a:normAutofit/>
          </a:bodyPr>
          <a:lstStyle/>
          <a:p>
            <a:r>
              <a:rPr lang="en-US" dirty="0" smtClean="0"/>
              <a:t>The highest prevalence of SCM and clinical mastitis in cows was in HF followed by Jersey, ND, and local breeds.</a:t>
            </a:r>
          </a:p>
          <a:p>
            <a:r>
              <a:rPr lang="en-US" dirty="0" smtClean="0"/>
              <a:t>The statistical studies showed that there was no significant effect on breed-wise prevalence of subclinical mastitis &amp; clinical mastitis when tested with SFMT</a:t>
            </a:r>
          </a:p>
          <a:p>
            <a:r>
              <a:rPr lang="en-US" dirty="0" smtClean="0">
                <a:hlinkClick r:id="rId2" action="ppaction://hlinkfile"/>
              </a:rPr>
              <a:t>Breed.xlsx</a:t>
            </a:r>
            <a:endParaRPr lang="en-US" dirty="0" smtClean="0"/>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0340"/>
            <a:ext cx="838200" cy="895072"/>
          </a:xfrm>
          <a:prstGeom prst="rect">
            <a:avLst/>
          </a:prstGeom>
        </p:spPr>
      </p:pic>
    </p:spTree>
  </p:cSld>
  <p:clrMapOvr>
    <a:masterClrMapping/>
  </p:clrMapOvr>
  <p:transition>
    <p:dissolv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FFFF00"/>
          </a:solidFill>
        </p:spPr>
        <p:txBody>
          <a:bodyPr>
            <a:normAutofit fontScale="90000"/>
          </a:bodyPr>
          <a:lstStyle/>
          <a:p>
            <a:r>
              <a:rPr lang="en-US" dirty="0" smtClean="0"/>
              <a:t/>
            </a:r>
            <a:br>
              <a:rPr lang="en-US" dirty="0" smtClean="0"/>
            </a:br>
            <a:r>
              <a:rPr lang="en-US" dirty="0" smtClean="0"/>
              <a:t/>
            </a:r>
            <a:br>
              <a:rPr lang="en-US" dirty="0" smtClean="0"/>
            </a:br>
            <a:r>
              <a:rPr lang="en-US" sz="3600" b="1" dirty="0" smtClean="0"/>
              <a:t>Quarter-Wise Prevalence of Bovine Mastitis</a:t>
            </a:r>
            <a:r>
              <a:rPr lang="en-US" sz="4000" b="1" dirty="0" smtClean="0"/>
              <a:t/>
            </a:r>
            <a:br>
              <a:rPr lang="en-US" sz="4000" b="1" dirty="0" smtClean="0"/>
            </a:br>
            <a:r>
              <a:rPr lang="en-US" dirty="0" smtClean="0"/>
              <a:t/>
            </a:r>
            <a:br>
              <a:rPr lang="en-US" dirty="0" smtClean="0"/>
            </a:br>
            <a:endParaRPr lang="en-US" dirty="0"/>
          </a:p>
        </p:txBody>
      </p:sp>
      <p:sp>
        <p:nvSpPr>
          <p:cNvPr id="3" name="Content Placeholder 2"/>
          <p:cNvSpPr>
            <a:spLocks noGrp="1"/>
          </p:cNvSpPr>
          <p:nvPr>
            <p:ph idx="1"/>
          </p:nvPr>
        </p:nvSpPr>
        <p:spPr>
          <a:xfrm>
            <a:off x="381000" y="1219200"/>
            <a:ext cx="8458200" cy="4906963"/>
          </a:xfrm>
          <a:solidFill>
            <a:srgbClr val="92D050"/>
          </a:solidFill>
        </p:spPr>
        <p:txBody>
          <a:bodyPr>
            <a:normAutofit/>
          </a:bodyPr>
          <a:lstStyle/>
          <a:p>
            <a:r>
              <a:rPr lang="en-US" dirty="0" smtClean="0"/>
              <a:t>The prevalence of SCM of cows indicated that highest incidence of bovine mastitis was in single quarter followed by two and four and the least was recorded in the three quarters.</a:t>
            </a:r>
          </a:p>
          <a:p>
            <a:r>
              <a:rPr lang="en-US" dirty="0" smtClean="0"/>
              <a:t>The prevalence of clinical mastitis of cows detected by SFMT indicated that highest incidence of bovine mastitis was involved in two quarters followed by four and one and the least was recorded in the three quarters. </a:t>
            </a:r>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833" y="0"/>
            <a:ext cx="1047433" cy="1118502"/>
          </a:xfrm>
          <a:prstGeom prst="rect">
            <a:avLst/>
          </a:prstGeom>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FF00"/>
          </a:solidFill>
        </p:spPr>
        <p:txBody>
          <a:bodyPr>
            <a:normAutofit fontScale="90000"/>
          </a:bodyPr>
          <a:lstStyle/>
          <a:p>
            <a:r>
              <a:rPr lang="en-US" dirty="0" smtClean="0"/>
              <a:t/>
            </a:r>
            <a:br>
              <a:rPr lang="en-US" dirty="0" smtClean="0"/>
            </a:br>
            <a:r>
              <a:rPr lang="en-US" sz="3600" b="1" dirty="0" smtClean="0"/>
              <a:t>Herd-Wise Prevalence of Bovine Mastitis</a:t>
            </a:r>
            <a:br>
              <a:rPr lang="en-US" sz="3600" b="1" dirty="0" smtClean="0"/>
            </a:br>
            <a:endParaRPr lang="en-US" sz="3600" b="1" dirty="0"/>
          </a:p>
        </p:txBody>
      </p:sp>
      <p:sp>
        <p:nvSpPr>
          <p:cNvPr id="3" name="Content Placeholder 2"/>
          <p:cNvSpPr>
            <a:spLocks noGrp="1"/>
          </p:cNvSpPr>
          <p:nvPr>
            <p:ph idx="1"/>
          </p:nvPr>
        </p:nvSpPr>
        <p:spPr>
          <a:xfrm>
            <a:off x="381000" y="1066800"/>
            <a:ext cx="8305800" cy="5059363"/>
          </a:xfrm>
          <a:solidFill>
            <a:srgbClr val="92D050"/>
          </a:solidFill>
        </p:spPr>
        <p:txBody>
          <a:bodyPr>
            <a:normAutofit fontScale="92500"/>
          </a:bodyPr>
          <a:lstStyle/>
          <a:p>
            <a:r>
              <a:rPr lang="en-US" dirty="0" smtClean="0"/>
              <a:t>The herd-wise prevalence of SCM and clinical mastitis of cows indicated that incidence of SCM and clinical mastitis in unorganized herds was more when compared with that of organized herds.</a:t>
            </a:r>
          </a:p>
          <a:p>
            <a:r>
              <a:rPr lang="en-US" dirty="0" smtClean="0"/>
              <a:t>The statistical analysis of data showed there was significant effect on herd-wise prevalence of subclinical mastitis but there was no significant effect on herd-wise prevalence of clinical mastitis</a:t>
            </a:r>
          </a:p>
          <a:p>
            <a:r>
              <a:rPr lang="en-US" dirty="0" smtClean="0">
                <a:hlinkClick r:id="rId2" action="ppaction://hlinkfile"/>
              </a:rPr>
              <a:t>Herd.xlsx</a:t>
            </a: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6"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6833" y="0"/>
            <a:ext cx="1047433" cy="1118502"/>
          </a:xfrm>
          <a:prstGeom prst="rect">
            <a:avLst/>
          </a:prstGeom>
        </p:spPr>
      </p:pic>
    </p:spTree>
  </p:cSld>
  <p:clrMapOvr>
    <a:masterClrMapping/>
  </p:clrMapOvr>
  <p:transition>
    <p:dissolv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FFFF00"/>
          </a:solidFill>
        </p:spPr>
        <p:txBody>
          <a:bodyPr>
            <a:noAutofit/>
          </a:bodyPr>
          <a:lstStyle/>
          <a:p>
            <a:r>
              <a:rPr lang="en-US" sz="3600" b="1" dirty="0" smtClean="0"/>
              <a:t/>
            </a:r>
            <a:br>
              <a:rPr lang="en-US" sz="3600" b="1" dirty="0" smtClean="0"/>
            </a:br>
            <a:r>
              <a:rPr lang="en-US" sz="3200" b="1" dirty="0" smtClean="0"/>
              <a:t>Season-Wise Prevalence of Bovine Mastitis</a:t>
            </a:r>
            <a:r>
              <a:rPr lang="en-US" sz="3600" b="1" dirty="0" smtClean="0"/>
              <a:t/>
            </a:r>
            <a:br>
              <a:rPr lang="en-US" sz="3600" b="1" dirty="0" smtClean="0"/>
            </a:br>
            <a:endParaRPr lang="en-US" sz="3600" b="1" dirty="0"/>
          </a:p>
        </p:txBody>
      </p:sp>
      <p:sp>
        <p:nvSpPr>
          <p:cNvPr id="3" name="Content Placeholder 2"/>
          <p:cNvSpPr>
            <a:spLocks noGrp="1"/>
          </p:cNvSpPr>
          <p:nvPr>
            <p:ph idx="1"/>
          </p:nvPr>
        </p:nvSpPr>
        <p:spPr>
          <a:xfrm>
            <a:off x="381000" y="990600"/>
            <a:ext cx="8305800" cy="5135563"/>
          </a:xfrm>
          <a:solidFill>
            <a:srgbClr val="92D050"/>
          </a:solidFill>
        </p:spPr>
        <p:txBody>
          <a:bodyPr/>
          <a:lstStyle/>
          <a:p>
            <a:r>
              <a:rPr lang="en-US" dirty="0" smtClean="0"/>
              <a:t>The season-wise prevalence of SCM and clinical mastitis in cows showed the highest prevalence was in monsoon followed by post-monsoon, winter, and summer seasons.</a:t>
            </a:r>
          </a:p>
          <a:p>
            <a:r>
              <a:rPr lang="en-US" dirty="0" smtClean="0"/>
              <a:t>The statistical analysis of data indicates there was significant effect on season-wise prevalence of subclinical mastitis, whereas there was no significant effect on season-wise prevalence of clinical mastitis in the study area</a:t>
            </a:r>
          </a:p>
          <a:p>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 y="-91711"/>
            <a:ext cx="942183" cy="1006111"/>
          </a:xfrm>
          <a:prstGeom prst="rect">
            <a:avLst/>
          </a:prstGeom>
        </p:spPr>
      </p:pic>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FF00"/>
          </a:solidFill>
        </p:spPr>
        <p:txBody>
          <a:bodyPr/>
          <a:lstStyle/>
          <a:p>
            <a:r>
              <a:rPr lang="en-US" b="1" dirty="0" smtClean="0"/>
              <a:t>Conclusion</a:t>
            </a:r>
            <a:endParaRPr lang="en-US" b="1" dirty="0"/>
          </a:p>
        </p:txBody>
      </p:sp>
      <p:sp>
        <p:nvSpPr>
          <p:cNvPr id="3" name="Content Placeholder 2"/>
          <p:cNvSpPr>
            <a:spLocks noGrp="1"/>
          </p:cNvSpPr>
          <p:nvPr>
            <p:ph idx="1"/>
          </p:nvPr>
        </p:nvSpPr>
        <p:spPr>
          <a:xfrm>
            <a:off x="381000" y="1066800"/>
            <a:ext cx="8305800" cy="5059363"/>
          </a:xfrm>
          <a:solidFill>
            <a:srgbClr val="92D050"/>
          </a:solidFill>
        </p:spPr>
        <p:txBody>
          <a:bodyPr>
            <a:normAutofit fontScale="62500" lnSpcReduction="20000"/>
          </a:bodyPr>
          <a:lstStyle/>
          <a:p>
            <a:r>
              <a:rPr lang="en-US" dirty="0" smtClean="0"/>
              <a:t>In this study SFMT method used for the diagnosis of bovine mastitis. The age- and lactation-wise prevalence study indicates older age and cows with later part of lactation stage were more susceptible to bovine mastitis. </a:t>
            </a:r>
          </a:p>
          <a:p>
            <a:r>
              <a:rPr lang="en-US" dirty="0" smtClean="0"/>
              <a:t>The breed-wise prevalence of bovine mastitis showed the exotic breeds like HF and Jersey were more prone to bovine mastitis than indigenous cows. </a:t>
            </a:r>
          </a:p>
          <a:p>
            <a:r>
              <a:rPr lang="en-US" dirty="0" smtClean="0"/>
              <a:t>Season-wise study showed that cows are more sensitive to bovine mastitis during monsoon. </a:t>
            </a:r>
          </a:p>
          <a:p>
            <a:r>
              <a:rPr lang="en-US" dirty="0" smtClean="0"/>
              <a:t>The quarter-wise prevalence of bovine mastitis indicated that preparation of teats and udder for milking is poorly practiced in this region, hence, preventive measures like washing of teats with clean water and drying completely before milking, dipping the teats with good sanitizing solution after milking as to be followed which not only helps to reduce infection of individual cow but also controls the spread of pathogenic bacteria to other animals and humans. The study also indicated that cows in organized herds are less exposed to the bovine mastitis.</a:t>
            </a:r>
          </a:p>
          <a:p>
            <a:pPr>
              <a:buNone/>
            </a:pPr>
            <a:r>
              <a:rPr lang="en-US" dirty="0" smtClean="0"/>
              <a:t/>
            </a:r>
            <a:br>
              <a:rPr lang="en-US" dirty="0" smtClean="0"/>
            </a:b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
            <a:ext cx="1066800" cy="1139183"/>
          </a:xfrm>
          <a:prstGeom prst="rect">
            <a:avLst/>
          </a:prstGeom>
        </p:spPr>
      </p:pic>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a:solidFill>
            <a:srgbClr val="FFFF00"/>
          </a:solidFill>
        </p:spPr>
        <p:txBody>
          <a:bodyPr/>
          <a:lstStyle/>
          <a:p>
            <a:r>
              <a:rPr lang="en-US" b="1" dirty="0" smtClean="0"/>
              <a:t>Conclusion</a:t>
            </a:r>
            <a:endParaRPr lang="en-US" dirty="0"/>
          </a:p>
        </p:txBody>
      </p:sp>
      <p:sp>
        <p:nvSpPr>
          <p:cNvPr id="3" name="Content Placeholder 2"/>
          <p:cNvSpPr>
            <a:spLocks noGrp="1"/>
          </p:cNvSpPr>
          <p:nvPr>
            <p:ph idx="1"/>
          </p:nvPr>
        </p:nvSpPr>
        <p:spPr>
          <a:xfrm>
            <a:off x="457200" y="1066800"/>
            <a:ext cx="8229600" cy="5059363"/>
          </a:xfrm>
          <a:solidFill>
            <a:srgbClr val="92D050"/>
          </a:solidFill>
        </p:spPr>
        <p:txBody>
          <a:bodyPr>
            <a:normAutofit fontScale="77500" lnSpcReduction="20000"/>
          </a:bodyPr>
          <a:lstStyle/>
          <a:p>
            <a:r>
              <a:rPr lang="en-US" dirty="0" smtClean="0"/>
              <a:t>The current analysis explored the fact that there exists a significant relationship between age of the cow and the subclinical mastitis but there is no significant association between age and clinical mastitis. Similarly significant association exists between lactation period of cow and subclinical mastitis but not showing in clinical mastitis. However there is no significant relationship between breed of the cow and subclinical mastitis </a:t>
            </a:r>
          </a:p>
          <a:p>
            <a:r>
              <a:rPr lang="en-US" dirty="0" smtClean="0"/>
              <a:t>Season-wise prevalence analysis indicates that there is a strong association between seasons and the subclinical mastitis but no such association exists between season and the clinical mastitis. The study also indicated that cow herds and subclinical mastitis have high significant association whereas no major association was recorded between herds and clinical mastitis.</a:t>
            </a:r>
            <a:br>
              <a:rPr lang="en-US" dirty="0" smtClean="0"/>
            </a:b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90600" cy="1057813"/>
          </a:xfrm>
          <a:prstGeom prst="rect">
            <a:avLst/>
          </a:prstGeom>
        </p:spPr>
      </p:pic>
    </p:spTree>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lstStyle/>
          <a:p>
            <a:r>
              <a:rPr lang="en-US" b="1" dirty="0" smtClean="0"/>
              <a:t>Conclusion</a:t>
            </a:r>
            <a:endParaRPr lang="en-US" dirty="0"/>
          </a:p>
        </p:txBody>
      </p:sp>
      <p:sp>
        <p:nvSpPr>
          <p:cNvPr id="3" name="Content Placeholder 2"/>
          <p:cNvSpPr>
            <a:spLocks noGrp="1"/>
          </p:cNvSpPr>
          <p:nvPr>
            <p:ph idx="1"/>
          </p:nvPr>
        </p:nvSpPr>
        <p:spPr>
          <a:xfrm>
            <a:off x="381000" y="1143000"/>
            <a:ext cx="8305800" cy="4983163"/>
          </a:xfrm>
          <a:solidFill>
            <a:srgbClr val="92D050"/>
          </a:solidFill>
        </p:spPr>
        <p:txBody>
          <a:bodyPr>
            <a:normAutofit fontScale="85000" lnSpcReduction="20000"/>
          </a:bodyPr>
          <a:lstStyle/>
          <a:p>
            <a:r>
              <a:rPr lang="en-US" dirty="0" smtClean="0"/>
              <a:t>Considering the results of the current investigation it is concluded that subclinical mastitis is directly associated with age, management practices, lactation period, and environmental factors of the cow and clinical mastitis is more associated with the breed of the cow and environmental conditions.</a:t>
            </a:r>
          </a:p>
          <a:p>
            <a:r>
              <a:rPr lang="en-US" dirty="0" smtClean="0"/>
              <a:t>The present study specifies that management practices, environment factors play a major role in both subclinical and clinical mastitis; therefore it is recommended to maintain hygienic conditions in the herds for controlling the bovine mastitis.</a:t>
            </a:r>
          </a:p>
          <a:p>
            <a:pPr>
              <a:buNone/>
            </a:pPr>
            <a:r>
              <a:rPr lang="en-US" dirty="0" smtClean="0"/>
              <a:t/>
            </a:r>
            <a:br>
              <a:rPr lang="en-US" dirty="0" smtClean="0"/>
            </a:b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5"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6832" y="1"/>
            <a:ext cx="1123632" cy="1199872"/>
          </a:xfrm>
          <a:prstGeom prst="rect">
            <a:avLst/>
          </a:prstGeom>
        </p:spPr>
      </p:pic>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rmAutofit/>
          </a:bodyPr>
          <a:lstStyle/>
          <a:p>
            <a:r>
              <a:rPr lang="en-US" sz="2400" b="1" dirty="0" smtClean="0"/>
              <a:t>TO SUCCEED IN UDDER HEALTH WORK IN A COWHERD IS REQUIRED:</a:t>
            </a:r>
            <a:endParaRPr lang="en-US" sz="2400" b="1" dirty="0"/>
          </a:p>
        </p:txBody>
      </p:sp>
      <p:sp>
        <p:nvSpPr>
          <p:cNvPr id="3" name="Content Placeholder 2"/>
          <p:cNvSpPr>
            <a:spLocks noGrp="1"/>
          </p:cNvSpPr>
          <p:nvPr>
            <p:ph idx="1"/>
          </p:nvPr>
        </p:nvSpPr>
        <p:spPr>
          <a:xfrm>
            <a:off x="381000" y="1219200"/>
            <a:ext cx="8305800" cy="4906963"/>
          </a:xfrm>
          <a:solidFill>
            <a:srgbClr val="92D050"/>
          </a:solidFill>
        </p:spPr>
        <p:txBody>
          <a:bodyPr>
            <a:normAutofit/>
          </a:bodyPr>
          <a:lstStyle/>
          <a:p>
            <a:r>
              <a:rPr lang="en-US" sz="2600" dirty="0" smtClean="0"/>
              <a:t>Involvement of owners and employees, where everyone takes 100 percent responsibility for the area.</a:t>
            </a:r>
          </a:p>
          <a:p>
            <a:r>
              <a:rPr lang="en-US" sz="2600" dirty="0" smtClean="0"/>
              <a:t>Interest and perseverance in work practices designed to prevent disease.</a:t>
            </a:r>
          </a:p>
          <a:p>
            <a:r>
              <a:rPr lang="en-US" sz="2600" dirty="0" smtClean="0"/>
              <a:t>Work towards the prevention of problems, not ’’ only ’’ antibiotic treatment without reflecting.</a:t>
            </a:r>
          </a:p>
          <a:p>
            <a:r>
              <a:rPr lang="en-US" sz="2600" dirty="0" smtClean="0"/>
              <a:t>Good Feed management, Perfect drinking water quality, optimal milking routines.</a:t>
            </a:r>
          </a:p>
          <a:p>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5029200" y="4800600"/>
            <a:ext cx="3719146" cy="2057400"/>
          </a:xfrm>
          <a:prstGeom prst="rect">
            <a:avLst/>
          </a:prstGeom>
          <a:noFill/>
          <a:ln w="9525">
            <a:noFill/>
            <a:miter lim="800000"/>
            <a:headEnd/>
            <a:tailEnd/>
          </a:ln>
          <a:effectLst/>
        </p:spPr>
      </p:pic>
      <p:pic>
        <p:nvPicPr>
          <p:cNvPr id="7"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685800" cy="533400"/>
          </a:xfrm>
          <a:prstGeom prst="rect">
            <a:avLst/>
          </a:prstGeom>
        </p:spPr>
      </p:pic>
      <p:sp>
        <p:nvSpPr>
          <p:cNvPr id="8" name="Footer Placeholder 7"/>
          <p:cNvSpPr>
            <a:spLocks noGrp="1"/>
          </p:cNvSpPr>
          <p:nvPr>
            <p:ph type="ftr" sz="quarter" idx="11"/>
          </p:nvPr>
        </p:nvSpPr>
        <p:spPr>
          <a:xfrm>
            <a:off x="1752600" y="6324600"/>
            <a:ext cx="2895600" cy="365125"/>
          </a:xfrm>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a:solidFill>
            <a:srgbClr val="FFFF00"/>
          </a:solidFill>
        </p:spPr>
        <p:txBody>
          <a:bodyPr>
            <a:noAutofit/>
          </a:bodyPr>
          <a:lstStyle/>
          <a:p>
            <a:r>
              <a:rPr lang="en-US" sz="2400" b="1" dirty="0"/>
              <a:t>With perfect </a:t>
            </a:r>
            <a:r>
              <a:rPr lang="en-US" sz="2400" b="1" dirty="0" smtClean="0"/>
              <a:t>management  routines </a:t>
            </a:r>
            <a:r>
              <a:rPr lang="en-US" sz="2400" b="1" dirty="0"/>
              <a:t>around the animals, </a:t>
            </a:r>
            <a:r>
              <a:rPr lang="en-US" sz="2400" b="1" dirty="0" smtClean="0"/>
              <a:t/>
            </a:r>
            <a:br>
              <a:rPr lang="en-US" sz="2400" b="1" dirty="0" smtClean="0"/>
            </a:br>
            <a:r>
              <a:rPr lang="en-US" sz="2400" b="1" dirty="0" smtClean="0"/>
              <a:t>from  Start To Finish </a:t>
            </a:r>
            <a:r>
              <a:rPr lang="en-US" sz="2400" b="1" dirty="0"/>
              <a:t>- Created Perfect </a:t>
            </a:r>
            <a:r>
              <a:rPr lang="en-US" sz="2400" b="1" dirty="0" smtClean="0"/>
              <a:t>Udder health </a:t>
            </a:r>
            <a:r>
              <a:rPr lang="en-US" sz="2400" b="1" dirty="0"/>
              <a:t>and milk quality.</a:t>
            </a:r>
          </a:p>
        </p:txBody>
      </p:sp>
      <p:pic>
        <p:nvPicPr>
          <p:cNvPr id="2050" name="Picture 2"/>
          <p:cNvPicPr>
            <a:picLocks noGrp="1" noChangeAspect="1" noChangeArrowheads="1"/>
          </p:cNvPicPr>
          <p:nvPr>
            <p:ph idx="1"/>
          </p:nvPr>
        </p:nvPicPr>
        <p:blipFill>
          <a:blip r:embed="rId2"/>
          <a:srcRect/>
          <a:stretch>
            <a:fillRect/>
          </a:stretch>
        </p:blipFill>
        <p:spPr bwMode="auto">
          <a:xfrm>
            <a:off x="304800" y="1828800"/>
            <a:ext cx="2624137" cy="2009863"/>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2971800" y="1828800"/>
            <a:ext cx="2676525" cy="196951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6019800" y="1828800"/>
            <a:ext cx="2644345" cy="1972596"/>
          </a:xfrm>
          <a:prstGeom prst="rect">
            <a:avLst/>
          </a:prstGeom>
          <a:noFill/>
          <a:ln w="9525">
            <a:noFill/>
            <a:miter lim="800000"/>
            <a:headEnd/>
            <a:tailEnd/>
          </a:ln>
          <a:effectLst/>
        </p:spPr>
      </p:pic>
      <p:pic>
        <p:nvPicPr>
          <p:cNvPr id="2053" name="Picture 5"/>
          <p:cNvPicPr>
            <a:picLocks noChangeAspect="1" noChangeArrowheads="1"/>
          </p:cNvPicPr>
          <p:nvPr/>
        </p:nvPicPr>
        <p:blipFill>
          <a:blip r:embed="rId5"/>
          <a:srcRect/>
          <a:stretch>
            <a:fillRect/>
          </a:stretch>
        </p:blipFill>
        <p:spPr bwMode="auto">
          <a:xfrm>
            <a:off x="381000" y="4114800"/>
            <a:ext cx="2667000" cy="2494014"/>
          </a:xfrm>
          <a:prstGeom prst="rect">
            <a:avLst/>
          </a:prstGeom>
          <a:noFill/>
          <a:ln w="9525">
            <a:noFill/>
            <a:miter lim="800000"/>
            <a:headEnd/>
            <a:tailEnd/>
          </a:ln>
          <a:effectLst/>
        </p:spPr>
      </p:pic>
      <p:pic>
        <p:nvPicPr>
          <p:cNvPr id="2054" name="Picture 6"/>
          <p:cNvPicPr>
            <a:picLocks noChangeAspect="1" noChangeArrowheads="1"/>
          </p:cNvPicPr>
          <p:nvPr/>
        </p:nvPicPr>
        <p:blipFill>
          <a:blip r:embed="rId6"/>
          <a:srcRect/>
          <a:stretch>
            <a:fillRect/>
          </a:stretch>
        </p:blipFill>
        <p:spPr bwMode="auto">
          <a:xfrm>
            <a:off x="3200400" y="4267200"/>
            <a:ext cx="2514600" cy="2362200"/>
          </a:xfrm>
          <a:prstGeom prst="rect">
            <a:avLst/>
          </a:prstGeom>
          <a:noFill/>
          <a:ln w="9525">
            <a:noFill/>
            <a:miter lim="800000"/>
            <a:headEnd/>
            <a:tailEnd/>
          </a:ln>
          <a:effectLst/>
        </p:spPr>
      </p:pic>
      <p:pic>
        <p:nvPicPr>
          <p:cNvPr id="2055" name="Picture 7"/>
          <p:cNvPicPr>
            <a:picLocks noChangeAspect="1" noChangeArrowheads="1"/>
          </p:cNvPicPr>
          <p:nvPr/>
        </p:nvPicPr>
        <p:blipFill>
          <a:blip r:embed="rId7"/>
          <a:srcRect/>
          <a:stretch>
            <a:fillRect/>
          </a:stretch>
        </p:blipFill>
        <p:spPr bwMode="auto">
          <a:xfrm>
            <a:off x="6248400" y="3914775"/>
            <a:ext cx="2190750" cy="2943225"/>
          </a:xfrm>
          <a:prstGeom prst="rect">
            <a:avLst/>
          </a:prstGeom>
          <a:noFill/>
          <a:ln w="9525">
            <a:noFill/>
            <a:miter lim="800000"/>
            <a:headEnd/>
            <a:tailEnd/>
          </a:ln>
          <a:effectLst/>
        </p:spPr>
      </p:pic>
      <p:pic>
        <p:nvPicPr>
          <p:cNvPr id="10" name="Bildobjekt 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0" y="0"/>
            <a:ext cx="762000" cy="533400"/>
          </a:xfrm>
          <a:prstGeom prst="rect">
            <a:avLst/>
          </a:prstGeom>
        </p:spPr>
      </p:pic>
      <p:sp>
        <p:nvSpPr>
          <p:cNvPr id="11" name="Footer Placeholder 10"/>
          <p:cNvSpPr>
            <a:spLocks noGrp="1"/>
          </p:cNvSpPr>
          <p:nvPr>
            <p:ph type="ftr" sz="quarter" idx="11"/>
          </p:nvPr>
        </p:nvSpPr>
        <p:spPr>
          <a:xfrm>
            <a:off x="762000" y="6553200"/>
            <a:ext cx="8610600" cy="304800"/>
          </a:xfrm>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r>
              <a:rPr lang="en-US" b="1" dirty="0" smtClean="0"/>
              <a:t>Disinfection of drinking water </a:t>
            </a:r>
            <a:endParaRPr lang="en-US" dirty="0"/>
          </a:p>
        </p:txBody>
      </p:sp>
      <p:sp>
        <p:nvSpPr>
          <p:cNvPr id="4" name="Footer Placeholder 3"/>
          <p:cNvSpPr>
            <a:spLocks noGrp="1"/>
          </p:cNvSpPr>
          <p:nvPr>
            <p:ph type="ftr" sz="quarter" idx="11"/>
          </p:nvPr>
        </p:nvSpPr>
        <p:spPr>
          <a:xfrm>
            <a:off x="5334000" y="6324600"/>
            <a:ext cx="2895600" cy="365125"/>
          </a:xfrm>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0" y="1447800"/>
            <a:ext cx="4416760" cy="3181331"/>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419600" y="1447800"/>
            <a:ext cx="4724400" cy="3200400"/>
          </a:xfrm>
          <a:prstGeom prst="rect">
            <a:avLst/>
          </a:prstGeom>
          <a:noFill/>
          <a:ln w="9525">
            <a:noFill/>
            <a:miter lim="800000"/>
            <a:headEnd/>
            <a:tailEnd/>
          </a:ln>
          <a:effectLst/>
        </p:spPr>
      </p:pic>
      <p:sp>
        <p:nvSpPr>
          <p:cNvPr id="7" name="Rectangle 6"/>
          <p:cNvSpPr/>
          <p:nvPr/>
        </p:nvSpPr>
        <p:spPr>
          <a:xfrm>
            <a:off x="0" y="4648200"/>
            <a:ext cx="4572000" cy="1477328"/>
          </a:xfrm>
          <a:prstGeom prst="rect">
            <a:avLst/>
          </a:prstGeom>
          <a:solidFill>
            <a:srgbClr val="92D050"/>
          </a:solidFill>
        </p:spPr>
        <p:txBody>
          <a:bodyPr>
            <a:spAutoFit/>
          </a:bodyPr>
          <a:lstStyle/>
          <a:p>
            <a:r>
              <a:rPr lang="en-US" b="1" dirty="0" smtClean="0"/>
              <a:t>Water quality is much important for: How healthy cows are. How perfect udder health cows have and how good milk quality they produce! </a:t>
            </a:r>
          </a:p>
          <a:p>
            <a:r>
              <a:rPr lang="en-US" b="1" dirty="0" smtClean="0"/>
              <a:t>Have always full focus on the drinking water! </a:t>
            </a:r>
            <a:endParaRPr lang="en-US" dirty="0"/>
          </a:p>
        </p:txBody>
      </p:sp>
    </p:spTree>
  </p:cSld>
  <p:clrMapOvr>
    <a:masterClrMapping/>
  </p:clrMapOvr>
  <p:transition>
    <p:dissolv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Autofit/>
          </a:bodyPr>
          <a:lstStyle/>
          <a:p>
            <a:r>
              <a:rPr lang="en-US" sz="2400" b="1" dirty="0"/>
              <a:t>It is this that is the goal! A happy farmer family that create good</a:t>
            </a:r>
            <a:br>
              <a:rPr lang="en-US" sz="2400" b="1" dirty="0"/>
            </a:br>
            <a:r>
              <a:rPr lang="en-US" sz="2400" b="1" dirty="0" smtClean="0"/>
              <a:t>profitability </a:t>
            </a:r>
            <a:r>
              <a:rPr lang="en-US" sz="2400" b="1" dirty="0"/>
              <a:t>with fresh milk of the highest </a:t>
            </a:r>
            <a:r>
              <a:rPr lang="en-US" sz="2400" b="1" dirty="0" smtClean="0"/>
              <a:t>quality</a:t>
            </a:r>
            <a:r>
              <a:rPr lang="en-US" sz="2400" b="1" dirty="0"/>
              <a:t/>
            </a:r>
            <a:br>
              <a:rPr lang="en-US" sz="2400" b="1" dirty="0"/>
            </a:br>
            <a:endParaRPr lang="en-US" sz="2400" b="1" dirty="0"/>
          </a:p>
        </p:txBody>
      </p:sp>
      <p:pic>
        <p:nvPicPr>
          <p:cNvPr id="3" name="Picture 2"/>
          <p:cNvPicPr>
            <a:picLocks noChangeAspect="1" noChangeArrowheads="1"/>
          </p:cNvPicPr>
          <p:nvPr/>
        </p:nvPicPr>
        <p:blipFill>
          <a:blip r:embed="rId2"/>
          <a:srcRect/>
          <a:stretch>
            <a:fillRect/>
          </a:stretch>
        </p:blipFill>
        <p:spPr bwMode="auto">
          <a:xfrm>
            <a:off x="4724400" y="4114800"/>
            <a:ext cx="3810000" cy="2209800"/>
          </a:xfrm>
          <a:prstGeom prst="rect">
            <a:avLst/>
          </a:prstGeom>
          <a:noFill/>
          <a:ln w="9525">
            <a:noFill/>
            <a:miter lim="800000"/>
            <a:headEnd/>
            <a:tailEnd/>
          </a:ln>
          <a:effectLst/>
        </p:spPr>
      </p:pic>
      <p:pic>
        <p:nvPicPr>
          <p:cNvPr id="4098" name="Picture 2"/>
          <p:cNvPicPr>
            <a:picLocks noChangeAspect="1" noChangeArrowheads="1"/>
          </p:cNvPicPr>
          <p:nvPr/>
        </p:nvPicPr>
        <p:blipFill>
          <a:blip r:embed="rId3"/>
          <a:srcRect/>
          <a:stretch>
            <a:fillRect/>
          </a:stretch>
        </p:blipFill>
        <p:spPr bwMode="auto">
          <a:xfrm>
            <a:off x="304800" y="4267200"/>
            <a:ext cx="3962400" cy="1982816"/>
          </a:xfrm>
          <a:prstGeom prst="rect">
            <a:avLst/>
          </a:prstGeom>
          <a:noFill/>
          <a:ln w="9525">
            <a:noFill/>
            <a:miter lim="800000"/>
            <a:headEnd/>
            <a:tailEnd/>
          </a:ln>
          <a:effectLst/>
        </p:spPr>
      </p:pic>
      <p:pic>
        <p:nvPicPr>
          <p:cNvPr id="4099" name="Picture 3"/>
          <p:cNvPicPr>
            <a:picLocks noChangeAspect="1" noChangeArrowheads="1"/>
          </p:cNvPicPr>
          <p:nvPr/>
        </p:nvPicPr>
        <p:blipFill>
          <a:blip r:embed="rId4"/>
          <a:srcRect/>
          <a:stretch>
            <a:fillRect/>
          </a:stretch>
        </p:blipFill>
        <p:spPr bwMode="auto">
          <a:xfrm>
            <a:off x="304800" y="1695450"/>
            <a:ext cx="3962400" cy="2495550"/>
          </a:xfrm>
          <a:prstGeom prst="rect">
            <a:avLst/>
          </a:prstGeom>
          <a:noFill/>
          <a:ln w="9525">
            <a:noFill/>
            <a:miter lim="800000"/>
            <a:headEnd/>
            <a:tailEnd/>
          </a:ln>
          <a:effectLst/>
        </p:spPr>
      </p:pic>
      <p:pic>
        <p:nvPicPr>
          <p:cNvPr id="4100" name="Picture 4"/>
          <p:cNvPicPr>
            <a:picLocks noChangeAspect="1" noChangeArrowheads="1"/>
          </p:cNvPicPr>
          <p:nvPr/>
        </p:nvPicPr>
        <p:blipFill>
          <a:blip r:embed="rId5"/>
          <a:srcRect/>
          <a:stretch>
            <a:fillRect/>
          </a:stretch>
        </p:blipFill>
        <p:spPr bwMode="auto">
          <a:xfrm>
            <a:off x="4648200" y="1752600"/>
            <a:ext cx="3124200" cy="2409825"/>
          </a:xfrm>
          <a:prstGeom prst="rect">
            <a:avLst/>
          </a:prstGeom>
          <a:noFill/>
          <a:ln w="9525">
            <a:noFill/>
            <a:miter lim="800000"/>
            <a:headEnd/>
            <a:tailEnd/>
          </a:ln>
          <a:effectLst/>
        </p:spPr>
      </p:pic>
      <p:pic>
        <p:nvPicPr>
          <p:cNvPr id="7" name="Bildobjekt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8" name="Footer Placeholder 7"/>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19200"/>
          </a:xfrm>
          <a:solidFill>
            <a:srgbClr val="FFFF00"/>
          </a:solidFill>
        </p:spPr>
        <p:txBody>
          <a:bodyPr>
            <a:normAutofit/>
          </a:bodyPr>
          <a:lstStyle/>
          <a:p>
            <a:r>
              <a:rPr lang="en-US" sz="4000" b="1" dirty="0"/>
              <a:t>MASTITIS IS NOT ALWAYS VISIBLE</a:t>
            </a:r>
          </a:p>
        </p:txBody>
      </p:sp>
      <p:sp>
        <p:nvSpPr>
          <p:cNvPr id="3" name="Rectangle 2"/>
          <p:cNvSpPr/>
          <p:nvPr/>
        </p:nvSpPr>
        <p:spPr>
          <a:xfrm>
            <a:off x="304800" y="1752600"/>
            <a:ext cx="8610600" cy="923330"/>
          </a:xfrm>
          <a:prstGeom prst="rect">
            <a:avLst/>
          </a:prstGeom>
          <a:solidFill>
            <a:srgbClr val="92D050"/>
          </a:solidFill>
        </p:spPr>
        <p:txBody>
          <a:bodyPr wrap="square">
            <a:spAutoFit/>
          </a:bodyPr>
          <a:lstStyle/>
          <a:p>
            <a:r>
              <a:rPr lang="en-US" dirty="0"/>
              <a:t>Acute (visible) mastitis can best </a:t>
            </a:r>
            <a:r>
              <a:rPr lang="en-US" dirty="0" smtClean="0"/>
              <a:t>be described </a:t>
            </a:r>
            <a:r>
              <a:rPr lang="en-US" dirty="0"/>
              <a:t>as the tip of the iceberg. </a:t>
            </a:r>
            <a:r>
              <a:rPr lang="en-US" dirty="0" smtClean="0"/>
              <a:t>The cow </a:t>
            </a:r>
            <a:r>
              <a:rPr lang="en-US" dirty="0"/>
              <a:t>may be the one that’s been detected </a:t>
            </a:r>
            <a:r>
              <a:rPr lang="en-US" dirty="0" smtClean="0"/>
              <a:t>as a </a:t>
            </a:r>
            <a:r>
              <a:rPr lang="en-US" dirty="0"/>
              <a:t>mastitis cow, but </a:t>
            </a:r>
            <a:r>
              <a:rPr lang="en-US" dirty="0" smtClean="0"/>
              <a:t>may be there are several cows that </a:t>
            </a:r>
            <a:r>
              <a:rPr lang="en-US" dirty="0"/>
              <a:t>are </a:t>
            </a:r>
            <a:r>
              <a:rPr lang="en-US" dirty="0" smtClean="0"/>
              <a:t>Sub-clinically </a:t>
            </a:r>
            <a:r>
              <a:rPr lang="en-US" dirty="0"/>
              <a:t>infected cows</a:t>
            </a:r>
          </a:p>
        </p:txBody>
      </p:sp>
      <p:sp>
        <p:nvSpPr>
          <p:cNvPr id="4" name="Rectangle 3"/>
          <p:cNvSpPr/>
          <p:nvPr/>
        </p:nvSpPr>
        <p:spPr>
          <a:xfrm>
            <a:off x="457200" y="3276600"/>
            <a:ext cx="8229600" cy="1200329"/>
          </a:xfrm>
          <a:prstGeom prst="rect">
            <a:avLst/>
          </a:prstGeom>
          <a:solidFill>
            <a:srgbClr val="92D050"/>
          </a:solidFill>
        </p:spPr>
        <p:txBody>
          <a:bodyPr wrap="square">
            <a:spAutoFit/>
          </a:bodyPr>
          <a:lstStyle/>
          <a:p>
            <a:r>
              <a:rPr lang="en-US" dirty="0"/>
              <a:t>VISIBLE SIGNS:</a:t>
            </a:r>
          </a:p>
          <a:p>
            <a:r>
              <a:rPr lang="en-US" dirty="0"/>
              <a:t>Mild </a:t>
            </a:r>
            <a:r>
              <a:rPr lang="en-US" dirty="0" smtClean="0"/>
              <a:t>Mastitis: Cloggy milk</a:t>
            </a:r>
          </a:p>
          <a:p>
            <a:r>
              <a:rPr lang="en-US" dirty="0" smtClean="0"/>
              <a:t>Moderate Mastitis: Swollen </a:t>
            </a:r>
            <a:r>
              <a:rPr lang="en-US" dirty="0"/>
              <a:t>udder</a:t>
            </a:r>
          </a:p>
          <a:p>
            <a:r>
              <a:rPr lang="en-US" dirty="0"/>
              <a:t>Severe </a:t>
            </a:r>
            <a:r>
              <a:rPr lang="en-US" dirty="0" smtClean="0"/>
              <a:t>Mastitis: Loss </a:t>
            </a:r>
            <a:r>
              <a:rPr lang="en-US" dirty="0"/>
              <a:t>of </a:t>
            </a:r>
            <a:r>
              <a:rPr lang="en-US" dirty="0" smtClean="0"/>
              <a:t>appetite/fever</a:t>
            </a:r>
            <a:endParaRPr lang="en-US" dirty="0"/>
          </a:p>
        </p:txBody>
      </p:sp>
      <p:sp>
        <p:nvSpPr>
          <p:cNvPr id="5" name="Rectangle 4"/>
          <p:cNvSpPr/>
          <p:nvPr/>
        </p:nvSpPr>
        <p:spPr>
          <a:xfrm>
            <a:off x="381000" y="5257800"/>
            <a:ext cx="8534400" cy="1200329"/>
          </a:xfrm>
          <a:prstGeom prst="rect">
            <a:avLst/>
          </a:prstGeom>
          <a:solidFill>
            <a:srgbClr val="92D050"/>
          </a:solidFill>
        </p:spPr>
        <p:txBody>
          <a:bodyPr wrap="square">
            <a:spAutoFit/>
          </a:bodyPr>
          <a:lstStyle/>
          <a:p>
            <a:r>
              <a:rPr lang="en-US" dirty="0"/>
              <a:t>NO VISIBLE SIGNS:</a:t>
            </a:r>
          </a:p>
          <a:p>
            <a:r>
              <a:rPr lang="en-US" dirty="0"/>
              <a:t>Milk looks </a:t>
            </a:r>
            <a:r>
              <a:rPr lang="en-US" dirty="0" smtClean="0"/>
              <a:t>OK. Udder </a:t>
            </a:r>
            <a:r>
              <a:rPr lang="en-US" dirty="0"/>
              <a:t>looks </a:t>
            </a:r>
            <a:r>
              <a:rPr lang="en-US" dirty="0" smtClean="0"/>
              <a:t>OK. Cow </a:t>
            </a:r>
            <a:r>
              <a:rPr lang="en-US" dirty="0"/>
              <a:t>behaves normally</a:t>
            </a:r>
          </a:p>
          <a:p>
            <a:r>
              <a:rPr lang="en-US" dirty="0"/>
              <a:t>But the cow might still </a:t>
            </a:r>
            <a:r>
              <a:rPr lang="en-US" dirty="0" smtClean="0"/>
              <a:t>be infected </a:t>
            </a:r>
            <a:r>
              <a:rPr lang="en-US" dirty="0"/>
              <a:t>which </a:t>
            </a:r>
            <a:r>
              <a:rPr lang="en-US" dirty="0" smtClean="0"/>
              <a:t>affects milk </a:t>
            </a:r>
            <a:r>
              <a:rPr lang="en-US" dirty="0"/>
              <a:t>quality</a:t>
            </a:r>
          </a:p>
          <a:p>
            <a:endParaRPr lang="en-US" dirty="0"/>
          </a:p>
        </p:txBody>
      </p:sp>
      <p:pic>
        <p:nvPicPr>
          <p:cNvPr id="8" name="Bildobjekt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400" y="152400"/>
            <a:ext cx="499508" cy="533400"/>
          </a:xfrm>
          <a:prstGeom prst="rect">
            <a:avLst/>
          </a:prstGeom>
        </p:spPr>
      </p:pic>
      <p:sp>
        <p:nvSpPr>
          <p:cNvPr id="9" name="Footer Placeholder 8"/>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15962"/>
          </a:xfrm>
          <a:solidFill>
            <a:srgbClr val="FFFF00"/>
          </a:solidFill>
        </p:spPr>
        <p:txBody>
          <a:bodyPr>
            <a:normAutofit fontScale="90000"/>
          </a:bodyPr>
          <a:lstStyle/>
          <a:p>
            <a:r>
              <a:rPr lang="en-US" b="1" dirty="0" smtClean="0"/>
              <a:t>MASTITIS IS NOT ALWAYS VISIBLE</a:t>
            </a:r>
            <a:endParaRPr lang="en-US" b="1" dirty="0"/>
          </a:p>
        </p:txBody>
      </p:sp>
      <p:pic>
        <p:nvPicPr>
          <p:cNvPr id="3" name="Picture 2"/>
          <p:cNvPicPr>
            <a:picLocks noChangeAspect="1" noChangeArrowheads="1"/>
          </p:cNvPicPr>
          <p:nvPr/>
        </p:nvPicPr>
        <p:blipFill>
          <a:blip r:embed="rId2"/>
          <a:srcRect/>
          <a:stretch>
            <a:fillRect/>
          </a:stretch>
        </p:blipFill>
        <p:spPr bwMode="auto">
          <a:xfrm>
            <a:off x="381000" y="2209800"/>
            <a:ext cx="2286000" cy="2943225"/>
          </a:xfrm>
          <a:prstGeom prst="rect">
            <a:avLst/>
          </a:prstGeom>
          <a:noFill/>
          <a:ln w="9525">
            <a:noFill/>
            <a:miter lim="800000"/>
            <a:headEnd/>
            <a:tailEnd/>
          </a:ln>
          <a:effectLst/>
        </p:spPr>
      </p:pic>
      <p:pic>
        <p:nvPicPr>
          <p:cNvPr id="4" name="Picture 3"/>
          <p:cNvPicPr>
            <a:picLocks noChangeAspect="1" noChangeArrowheads="1"/>
          </p:cNvPicPr>
          <p:nvPr/>
        </p:nvPicPr>
        <p:blipFill>
          <a:blip r:embed="rId3"/>
          <a:srcRect/>
          <a:stretch>
            <a:fillRect/>
          </a:stretch>
        </p:blipFill>
        <p:spPr bwMode="auto">
          <a:xfrm>
            <a:off x="6248400" y="2209800"/>
            <a:ext cx="2152650" cy="2743200"/>
          </a:xfrm>
          <a:prstGeom prst="rect">
            <a:avLst/>
          </a:prstGeom>
          <a:noFill/>
          <a:ln w="9525">
            <a:noFill/>
            <a:miter lim="800000"/>
            <a:headEnd/>
            <a:tailEnd/>
          </a:ln>
          <a:effectLst/>
        </p:spPr>
      </p:pic>
      <p:pic>
        <p:nvPicPr>
          <p:cNvPr id="6146" name="Picture 2"/>
          <p:cNvPicPr>
            <a:picLocks noChangeAspect="1" noChangeArrowheads="1"/>
          </p:cNvPicPr>
          <p:nvPr/>
        </p:nvPicPr>
        <p:blipFill>
          <a:blip r:embed="rId4"/>
          <a:srcRect/>
          <a:stretch>
            <a:fillRect/>
          </a:stretch>
        </p:blipFill>
        <p:spPr bwMode="auto">
          <a:xfrm>
            <a:off x="2971800" y="1828800"/>
            <a:ext cx="2895600" cy="1600200"/>
          </a:xfrm>
          <a:prstGeom prst="rect">
            <a:avLst/>
          </a:prstGeom>
          <a:noFill/>
          <a:ln w="9525">
            <a:noFill/>
            <a:miter lim="800000"/>
            <a:headEnd/>
            <a:tailEnd/>
          </a:ln>
          <a:effectLst/>
        </p:spPr>
      </p:pic>
      <p:pic>
        <p:nvPicPr>
          <p:cNvPr id="6147" name="Picture 3"/>
          <p:cNvPicPr>
            <a:picLocks noChangeAspect="1" noChangeArrowheads="1"/>
          </p:cNvPicPr>
          <p:nvPr/>
        </p:nvPicPr>
        <p:blipFill>
          <a:blip r:embed="rId5"/>
          <a:srcRect/>
          <a:stretch>
            <a:fillRect/>
          </a:stretch>
        </p:blipFill>
        <p:spPr bwMode="auto">
          <a:xfrm>
            <a:off x="2971800" y="4876800"/>
            <a:ext cx="3124200" cy="1648997"/>
          </a:xfrm>
          <a:prstGeom prst="rect">
            <a:avLst/>
          </a:prstGeom>
          <a:noFill/>
          <a:ln w="9525">
            <a:noFill/>
            <a:miter lim="800000"/>
            <a:headEnd/>
            <a:tailEnd/>
          </a:ln>
          <a:effectLst/>
        </p:spPr>
      </p:pic>
      <p:sp>
        <p:nvSpPr>
          <p:cNvPr id="7" name="Rectangle 6"/>
          <p:cNvSpPr/>
          <p:nvPr/>
        </p:nvSpPr>
        <p:spPr>
          <a:xfrm>
            <a:off x="609600" y="1447800"/>
            <a:ext cx="1981200" cy="646331"/>
          </a:xfrm>
          <a:prstGeom prst="rect">
            <a:avLst/>
          </a:prstGeom>
          <a:solidFill>
            <a:srgbClr val="92D050"/>
          </a:solidFill>
        </p:spPr>
        <p:txBody>
          <a:bodyPr wrap="square">
            <a:spAutoFit/>
          </a:bodyPr>
          <a:lstStyle/>
          <a:p>
            <a:r>
              <a:rPr lang="en-US" dirty="0"/>
              <a:t>HEALTHY:</a:t>
            </a:r>
          </a:p>
          <a:p>
            <a:r>
              <a:rPr lang="en-US" dirty="0"/>
              <a:t>50 </a:t>
            </a:r>
            <a:r>
              <a:rPr lang="en-US" dirty="0" err="1"/>
              <a:t>litres</a:t>
            </a:r>
            <a:r>
              <a:rPr lang="en-US" dirty="0"/>
              <a:t> milk/day</a:t>
            </a:r>
          </a:p>
        </p:txBody>
      </p:sp>
      <p:sp>
        <p:nvSpPr>
          <p:cNvPr id="8" name="Rectangle 7"/>
          <p:cNvSpPr/>
          <p:nvPr/>
        </p:nvSpPr>
        <p:spPr>
          <a:xfrm>
            <a:off x="6324600" y="1066800"/>
            <a:ext cx="2057400" cy="923330"/>
          </a:xfrm>
          <a:prstGeom prst="rect">
            <a:avLst/>
          </a:prstGeom>
          <a:solidFill>
            <a:srgbClr val="92D050"/>
          </a:solidFill>
        </p:spPr>
        <p:txBody>
          <a:bodyPr wrap="square">
            <a:spAutoFit/>
          </a:bodyPr>
          <a:lstStyle/>
          <a:p>
            <a:r>
              <a:rPr lang="en-US" dirty="0"/>
              <a:t>MASTITIS:</a:t>
            </a:r>
          </a:p>
          <a:p>
            <a:r>
              <a:rPr lang="en-US" dirty="0"/>
              <a:t>&lt;30% of secretion</a:t>
            </a:r>
          </a:p>
          <a:p>
            <a:r>
              <a:rPr lang="en-US" dirty="0"/>
              <a:t>(~no milk)</a:t>
            </a:r>
          </a:p>
        </p:txBody>
      </p:sp>
      <p:sp>
        <p:nvSpPr>
          <p:cNvPr id="9" name="Rectangle 8"/>
          <p:cNvSpPr/>
          <p:nvPr/>
        </p:nvSpPr>
        <p:spPr>
          <a:xfrm>
            <a:off x="2971800" y="1066800"/>
            <a:ext cx="2590800" cy="646331"/>
          </a:xfrm>
          <a:prstGeom prst="rect">
            <a:avLst/>
          </a:prstGeom>
          <a:solidFill>
            <a:srgbClr val="92D050"/>
          </a:solidFill>
        </p:spPr>
        <p:txBody>
          <a:bodyPr wrap="square">
            <a:spAutoFit/>
          </a:bodyPr>
          <a:lstStyle/>
          <a:p>
            <a:r>
              <a:rPr lang="en-US" dirty="0"/>
              <a:t>HEALTHY:</a:t>
            </a:r>
          </a:p>
          <a:p>
            <a:r>
              <a:rPr lang="en-US" dirty="0"/>
              <a:t>Mammary Epithelial Cells</a:t>
            </a:r>
          </a:p>
        </p:txBody>
      </p:sp>
      <p:sp>
        <p:nvSpPr>
          <p:cNvPr id="10" name="Rectangle 9"/>
          <p:cNvSpPr/>
          <p:nvPr/>
        </p:nvSpPr>
        <p:spPr>
          <a:xfrm>
            <a:off x="3124200" y="4191000"/>
            <a:ext cx="2895600" cy="646331"/>
          </a:xfrm>
          <a:prstGeom prst="rect">
            <a:avLst/>
          </a:prstGeom>
          <a:solidFill>
            <a:srgbClr val="92D050"/>
          </a:solidFill>
        </p:spPr>
        <p:txBody>
          <a:bodyPr wrap="square">
            <a:spAutoFit/>
          </a:bodyPr>
          <a:lstStyle/>
          <a:p>
            <a:r>
              <a:rPr lang="en-US" dirty="0"/>
              <a:t>MASTITIS:</a:t>
            </a:r>
          </a:p>
          <a:p>
            <a:r>
              <a:rPr lang="en-US" dirty="0"/>
              <a:t>MEC, Granulocytes</a:t>
            </a:r>
          </a:p>
        </p:txBody>
      </p:sp>
      <p:pic>
        <p:nvPicPr>
          <p:cNvPr id="11" name="Bildobjekt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81000" y="0"/>
            <a:ext cx="499508" cy="533400"/>
          </a:xfrm>
          <a:prstGeom prst="rect">
            <a:avLst/>
          </a:prstGeom>
        </p:spPr>
      </p:pic>
      <p:sp>
        <p:nvSpPr>
          <p:cNvPr id="12" name="Footer Placeholder 11"/>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rmAutofit/>
          </a:bodyPr>
          <a:lstStyle/>
          <a:p>
            <a:r>
              <a:rPr lang="en-US" sz="4000" b="1" dirty="0"/>
              <a:t>HOW TO PREVENT MASTITIS</a:t>
            </a:r>
          </a:p>
        </p:txBody>
      </p:sp>
      <p:sp>
        <p:nvSpPr>
          <p:cNvPr id="4" name="Rectangle 3"/>
          <p:cNvSpPr/>
          <p:nvPr/>
        </p:nvSpPr>
        <p:spPr>
          <a:xfrm>
            <a:off x="0" y="1600200"/>
            <a:ext cx="9144000" cy="369332"/>
          </a:xfrm>
          <a:prstGeom prst="rect">
            <a:avLst/>
          </a:prstGeom>
          <a:solidFill>
            <a:srgbClr val="92D050"/>
          </a:solidFill>
        </p:spPr>
        <p:txBody>
          <a:bodyPr wrap="square">
            <a:spAutoFit/>
          </a:bodyPr>
          <a:lstStyle/>
          <a:p>
            <a:r>
              <a:rPr lang="en-US" dirty="0"/>
              <a:t>“The key to </a:t>
            </a:r>
            <a:r>
              <a:rPr lang="en-US" dirty="0" smtClean="0"/>
              <a:t>prevent </a:t>
            </a:r>
            <a:r>
              <a:rPr lang="en-US" dirty="0"/>
              <a:t>is </a:t>
            </a:r>
            <a:r>
              <a:rPr lang="en-US" dirty="0" smtClean="0"/>
              <a:t>to reduce </a:t>
            </a:r>
            <a:r>
              <a:rPr lang="en-US" dirty="0"/>
              <a:t>the number </a:t>
            </a:r>
            <a:r>
              <a:rPr lang="en-US" dirty="0" smtClean="0"/>
              <a:t>of bacteria </a:t>
            </a:r>
            <a:r>
              <a:rPr lang="en-US" dirty="0"/>
              <a:t>to which my </a:t>
            </a:r>
            <a:r>
              <a:rPr lang="en-US" dirty="0" smtClean="0"/>
              <a:t>teat ends are exposed</a:t>
            </a:r>
            <a:r>
              <a:rPr lang="en-US" dirty="0"/>
              <a:t>”</a:t>
            </a:r>
          </a:p>
        </p:txBody>
      </p:sp>
      <p:pic>
        <p:nvPicPr>
          <p:cNvPr id="7170" name="Picture 2"/>
          <p:cNvPicPr>
            <a:picLocks noChangeAspect="1" noChangeArrowheads="1"/>
          </p:cNvPicPr>
          <p:nvPr/>
        </p:nvPicPr>
        <p:blipFill>
          <a:blip r:embed="rId2" cstate="print"/>
          <a:srcRect/>
          <a:stretch>
            <a:fillRect/>
          </a:stretch>
        </p:blipFill>
        <p:spPr bwMode="auto">
          <a:xfrm>
            <a:off x="0" y="2237712"/>
            <a:ext cx="2590800" cy="1800888"/>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2667000" y="2286000"/>
            <a:ext cx="1752600" cy="1828800"/>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a:stretch>
            <a:fillRect/>
          </a:stretch>
        </p:blipFill>
        <p:spPr bwMode="auto">
          <a:xfrm>
            <a:off x="4495800" y="2286000"/>
            <a:ext cx="1752600" cy="1828800"/>
          </a:xfrm>
          <a:prstGeom prst="rect">
            <a:avLst/>
          </a:prstGeom>
          <a:noFill/>
          <a:ln w="9525">
            <a:noFill/>
            <a:miter lim="800000"/>
            <a:headEnd/>
            <a:tailEnd/>
          </a:ln>
          <a:effectLst/>
        </p:spPr>
      </p:pic>
      <p:sp>
        <p:nvSpPr>
          <p:cNvPr id="9" name="Rectangle 8"/>
          <p:cNvSpPr/>
          <p:nvPr/>
        </p:nvSpPr>
        <p:spPr>
          <a:xfrm>
            <a:off x="2438400" y="4419600"/>
            <a:ext cx="3886200" cy="369332"/>
          </a:xfrm>
          <a:prstGeom prst="rect">
            <a:avLst/>
          </a:prstGeom>
          <a:solidFill>
            <a:srgbClr val="92D050"/>
          </a:solidFill>
        </p:spPr>
        <p:txBody>
          <a:bodyPr wrap="square">
            <a:spAutoFit/>
          </a:bodyPr>
          <a:lstStyle/>
          <a:p>
            <a:r>
              <a:rPr lang="en-US" dirty="0"/>
              <a:t>Maintain good </a:t>
            </a:r>
            <a:r>
              <a:rPr lang="en-US" dirty="0" smtClean="0"/>
              <a:t>hygiene during </a:t>
            </a:r>
            <a:r>
              <a:rPr lang="en-US" dirty="0"/>
              <a:t>milking</a:t>
            </a:r>
          </a:p>
        </p:txBody>
      </p:sp>
      <p:pic>
        <p:nvPicPr>
          <p:cNvPr id="7174" name="Picture 6"/>
          <p:cNvPicPr>
            <a:picLocks noChangeAspect="1" noChangeArrowheads="1"/>
          </p:cNvPicPr>
          <p:nvPr/>
        </p:nvPicPr>
        <p:blipFill>
          <a:blip r:embed="rId5" cstate="print"/>
          <a:srcRect/>
          <a:stretch>
            <a:fillRect/>
          </a:stretch>
        </p:blipFill>
        <p:spPr bwMode="auto">
          <a:xfrm>
            <a:off x="1752600" y="4953000"/>
            <a:ext cx="1532193" cy="1905000"/>
          </a:xfrm>
          <a:prstGeom prst="rect">
            <a:avLst/>
          </a:prstGeom>
          <a:noFill/>
          <a:ln w="9525">
            <a:noFill/>
            <a:miter lim="800000"/>
            <a:headEnd/>
            <a:tailEnd/>
          </a:ln>
          <a:effectLst/>
        </p:spPr>
      </p:pic>
      <p:pic>
        <p:nvPicPr>
          <p:cNvPr id="7175" name="Picture 7"/>
          <p:cNvPicPr>
            <a:picLocks noChangeAspect="1" noChangeArrowheads="1"/>
          </p:cNvPicPr>
          <p:nvPr/>
        </p:nvPicPr>
        <p:blipFill>
          <a:blip r:embed="rId6"/>
          <a:srcRect/>
          <a:stretch>
            <a:fillRect/>
          </a:stretch>
        </p:blipFill>
        <p:spPr bwMode="auto">
          <a:xfrm>
            <a:off x="4800600" y="4933950"/>
            <a:ext cx="2898330" cy="1924050"/>
          </a:xfrm>
          <a:prstGeom prst="rect">
            <a:avLst/>
          </a:prstGeom>
          <a:noFill/>
          <a:ln w="9525">
            <a:noFill/>
            <a:miter lim="800000"/>
            <a:headEnd/>
            <a:tailEnd/>
          </a:ln>
          <a:effectLst/>
        </p:spPr>
      </p:pic>
      <p:pic>
        <p:nvPicPr>
          <p:cNvPr id="7178" name="Picture 10"/>
          <p:cNvPicPr>
            <a:picLocks noChangeAspect="1" noChangeArrowheads="1"/>
          </p:cNvPicPr>
          <p:nvPr/>
        </p:nvPicPr>
        <p:blipFill>
          <a:blip r:embed="rId7"/>
          <a:srcRect/>
          <a:stretch>
            <a:fillRect/>
          </a:stretch>
        </p:blipFill>
        <p:spPr bwMode="auto">
          <a:xfrm>
            <a:off x="6406573" y="2225040"/>
            <a:ext cx="2340779" cy="2014538"/>
          </a:xfrm>
          <a:prstGeom prst="rect">
            <a:avLst/>
          </a:prstGeom>
          <a:noFill/>
          <a:ln w="9525">
            <a:noFill/>
            <a:miter lim="800000"/>
            <a:headEnd/>
            <a:tailEnd/>
          </a:ln>
          <a:effectLst/>
        </p:spPr>
      </p:pic>
      <p:pic>
        <p:nvPicPr>
          <p:cNvPr id="16" name="Bildobjekt 6"/>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17" name="Footer Placeholder 16"/>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olidFill>
            <a:srgbClr val="FFFF00"/>
          </a:solidFill>
        </p:spPr>
        <p:txBody>
          <a:bodyPr/>
          <a:lstStyle/>
          <a:p>
            <a:r>
              <a:rPr lang="en-US" b="1" dirty="0" smtClean="0"/>
              <a:t>HOW TO PREVENT MASTITIS</a:t>
            </a:r>
            <a:endParaRPr lang="en-US" b="1" dirty="0"/>
          </a:p>
        </p:txBody>
      </p:sp>
      <p:sp>
        <p:nvSpPr>
          <p:cNvPr id="3" name="Rectangle 2"/>
          <p:cNvSpPr/>
          <p:nvPr/>
        </p:nvSpPr>
        <p:spPr>
          <a:xfrm>
            <a:off x="609600" y="1752600"/>
            <a:ext cx="8229600" cy="923330"/>
          </a:xfrm>
          <a:prstGeom prst="rect">
            <a:avLst/>
          </a:prstGeom>
          <a:solidFill>
            <a:srgbClr val="92D050"/>
          </a:solidFill>
        </p:spPr>
        <p:txBody>
          <a:bodyPr wrap="square">
            <a:spAutoFit/>
          </a:bodyPr>
          <a:lstStyle/>
          <a:p>
            <a:r>
              <a:rPr lang="en-US" dirty="0"/>
              <a:t>Maintain good </a:t>
            </a:r>
            <a:r>
              <a:rPr lang="en-US" dirty="0" smtClean="0"/>
              <a:t>hygiene during milking. Disinfect </a:t>
            </a:r>
            <a:r>
              <a:rPr lang="en-US" dirty="0"/>
              <a:t>all teats </a:t>
            </a:r>
            <a:r>
              <a:rPr lang="en-US" dirty="0" smtClean="0"/>
              <a:t>after every </a:t>
            </a:r>
            <a:r>
              <a:rPr lang="en-US" dirty="0"/>
              <a:t>milking</a:t>
            </a:r>
          </a:p>
          <a:p>
            <a:r>
              <a:rPr lang="en-US" dirty="0"/>
              <a:t>Provide nutritious </a:t>
            </a:r>
            <a:r>
              <a:rPr lang="en-US" dirty="0" smtClean="0"/>
              <a:t>and healthy </a:t>
            </a:r>
            <a:r>
              <a:rPr lang="en-US" dirty="0"/>
              <a:t>feed</a:t>
            </a:r>
          </a:p>
          <a:p>
            <a:r>
              <a:rPr lang="en-US" dirty="0"/>
              <a:t>Treat new and </a:t>
            </a:r>
            <a:r>
              <a:rPr lang="en-US" dirty="0" smtClean="0"/>
              <a:t>severe clinical </a:t>
            </a:r>
            <a:r>
              <a:rPr lang="en-US" dirty="0"/>
              <a:t>cases of </a:t>
            </a:r>
            <a:r>
              <a:rPr lang="en-US" dirty="0" smtClean="0"/>
              <a:t>mastitis promptly </a:t>
            </a:r>
            <a:r>
              <a:rPr lang="en-US" dirty="0"/>
              <a:t>and record data</a:t>
            </a:r>
          </a:p>
        </p:txBody>
      </p:sp>
      <p:pic>
        <p:nvPicPr>
          <p:cNvPr id="4" name="Picture 8"/>
          <p:cNvPicPr>
            <a:picLocks noChangeAspect="1" noChangeArrowheads="1"/>
          </p:cNvPicPr>
          <p:nvPr/>
        </p:nvPicPr>
        <p:blipFill>
          <a:blip r:embed="rId2"/>
          <a:srcRect/>
          <a:stretch>
            <a:fillRect/>
          </a:stretch>
        </p:blipFill>
        <p:spPr bwMode="auto">
          <a:xfrm>
            <a:off x="157094" y="2971800"/>
            <a:ext cx="4795906" cy="3048000"/>
          </a:xfrm>
          <a:prstGeom prst="rect">
            <a:avLst/>
          </a:prstGeom>
          <a:noFill/>
          <a:ln w="9525">
            <a:noFill/>
            <a:miter lim="800000"/>
            <a:headEnd/>
            <a:tailEnd/>
          </a:ln>
          <a:effectLst/>
        </p:spPr>
      </p:pic>
      <p:pic>
        <p:nvPicPr>
          <p:cNvPr id="5" name="Picture 9"/>
          <p:cNvPicPr>
            <a:picLocks noChangeAspect="1" noChangeArrowheads="1"/>
          </p:cNvPicPr>
          <p:nvPr/>
        </p:nvPicPr>
        <p:blipFill>
          <a:blip r:embed="rId3"/>
          <a:srcRect/>
          <a:stretch>
            <a:fillRect/>
          </a:stretch>
        </p:blipFill>
        <p:spPr bwMode="auto">
          <a:xfrm>
            <a:off x="5257800" y="3048000"/>
            <a:ext cx="3581400" cy="3048000"/>
          </a:xfrm>
          <a:prstGeom prst="rect">
            <a:avLst/>
          </a:prstGeom>
          <a:noFill/>
          <a:ln w="9525">
            <a:noFill/>
            <a:miter lim="800000"/>
            <a:headEnd/>
            <a:tailEnd/>
          </a:ln>
          <a:effectLst/>
        </p:spPr>
      </p:pic>
      <p:pic>
        <p:nvPicPr>
          <p:cNvPr id="6" name="Bildobjekt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7" name="Footer Placeholder 6"/>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rmAutofit/>
          </a:bodyPr>
          <a:lstStyle/>
          <a:p>
            <a:r>
              <a:rPr lang="en-US" sz="4000" b="1" dirty="0"/>
              <a:t>HOW TO PREVENT MASTITIS</a:t>
            </a:r>
          </a:p>
        </p:txBody>
      </p:sp>
      <p:sp>
        <p:nvSpPr>
          <p:cNvPr id="4" name="Rectangle 3"/>
          <p:cNvSpPr/>
          <p:nvPr/>
        </p:nvSpPr>
        <p:spPr>
          <a:xfrm>
            <a:off x="304800" y="3505200"/>
            <a:ext cx="2895600" cy="3139321"/>
          </a:xfrm>
          <a:prstGeom prst="rect">
            <a:avLst/>
          </a:prstGeom>
          <a:solidFill>
            <a:srgbClr val="92D050"/>
          </a:solidFill>
        </p:spPr>
        <p:txBody>
          <a:bodyPr wrap="square">
            <a:spAutoFit/>
          </a:bodyPr>
          <a:lstStyle/>
          <a:p>
            <a:r>
              <a:rPr lang="en-US" b="1" dirty="0"/>
              <a:t>Clean teats </a:t>
            </a:r>
            <a:r>
              <a:rPr lang="en-US" b="1" dirty="0" smtClean="0"/>
              <a:t>before milking</a:t>
            </a:r>
            <a:endParaRPr lang="en-US" b="1" dirty="0"/>
          </a:p>
          <a:p>
            <a:r>
              <a:rPr lang="en-US" dirty="0"/>
              <a:t>• Clean each teat</a:t>
            </a:r>
          </a:p>
          <a:p>
            <a:r>
              <a:rPr lang="en-US" dirty="0"/>
              <a:t>and teat </a:t>
            </a:r>
            <a:r>
              <a:rPr lang="en-US" dirty="0" smtClean="0"/>
              <a:t>end, preferably </a:t>
            </a:r>
            <a:r>
              <a:rPr lang="en-US" dirty="0"/>
              <a:t>using </a:t>
            </a:r>
            <a:r>
              <a:rPr lang="en-US" dirty="0" smtClean="0"/>
              <a:t>a teat </a:t>
            </a:r>
            <a:r>
              <a:rPr lang="en-US" dirty="0"/>
              <a:t>cleaning agent</a:t>
            </a:r>
          </a:p>
          <a:p>
            <a:r>
              <a:rPr lang="en-US" dirty="0"/>
              <a:t>• Always </a:t>
            </a:r>
            <a:r>
              <a:rPr lang="en-US" dirty="0" smtClean="0"/>
              <a:t>use disposable paper or </a:t>
            </a:r>
            <a:r>
              <a:rPr lang="en-US" dirty="0"/>
              <a:t>udder cloths to</a:t>
            </a:r>
          </a:p>
          <a:p>
            <a:r>
              <a:rPr lang="en-US" dirty="0"/>
              <a:t>clean and </a:t>
            </a:r>
            <a:r>
              <a:rPr lang="en-US" dirty="0" smtClean="0"/>
              <a:t>carefully dry </a:t>
            </a:r>
            <a:r>
              <a:rPr lang="en-US" dirty="0"/>
              <a:t>each teat</a:t>
            </a:r>
          </a:p>
          <a:p>
            <a:r>
              <a:rPr lang="en-US" dirty="0"/>
              <a:t>• Never use </a:t>
            </a:r>
            <a:r>
              <a:rPr lang="en-US" dirty="0" smtClean="0"/>
              <a:t>the same </a:t>
            </a:r>
            <a:r>
              <a:rPr lang="en-US" dirty="0"/>
              <a:t>paper </a:t>
            </a:r>
            <a:r>
              <a:rPr lang="en-US" dirty="0" smtClean="0"/>
              <a:t>or cloths </a:t>
            </a:r>
            <a:r>
              <a:rPr lang="en-US" dirty="0"/>
              <a:t>on more </a:t>
            </a:r>
            <a:r>
              <a:rPr lang="en-US" dirty="0" smtClean="0"/>
              <a:t>than one </a:t>
            </a:r>
            <a:r>
              <a:rPr lang="en-US" dirty="0"/>
              <a:t>cow</a:t>
            </a:r>
          </a:p>
        </p:txBody>
      </p:sp>
      <p:pic>
        <p:nvPicPr>
          <p:cNvPr id="5" name="Picture 5"/>
          <p:cNvPicPr>
            <a:picLocks noChangeAspect="1" noChangeArrowheads="1"/>
          </p:cNvPicPr>
          <p:nvPr/>
        </p:nvPicPr>
        <p:blipFill>
          <a:blip r:embed="rId2"/>
          <a:srcRect/>
          <a:stretch>
            <a:fillRect/>
          </a:stretch>
        </p:blipFill>
        <p:spPr bwMode="auto">
          <a:xfrm>
            <a:off x="533400" y="1219200"/>
            <a:ext cx="4731238" cy="2209800"/>
          </a:xfrm>
          <a:prstGeom prst="rect">
            <a:avLst/>
          </a:prstGeom>
          <a:noFill/>
          <a:ln w="9525">
            <a:noFill/>
            <a:miter lim="800000"/>
            <a:headEnd/>
            <a:tailEnd/>
          </a:ln>
          <a:effectLst/>
        </p:spPr>
      </p:pic>
      <p:sp>
        <p:nvSpPr>
          <p:cNvPr id="6" name="Rectangle 5"/>
          <p:cNvSpPr/>
          <p:nvPr/>
        </p:nvSpPr>
        <p:spPr>
          <a:xfrm>
            <a:off x="3352800" y="3657600"/>
            <a:ext cx="5791200" cy="2031325"/>
          </a:xfrm>
          <a:prstGeom prst="rect">
            <a:avLst/>
          </a:prstGeom>
          <a:solidFill>
            <a:srgbClr val="92D050"/>
          </a:solidFill>
        </p:spPr>
        <p:txBody>
          <a:bodyPr wrap="square">
            <a:spAutoFit/>
          </a:bodyPr>
          <a:lstStyle/>
          <a:p>
            <a:r>
              <a:rPr lang="en-US" b="1" dirty="0"/>
              <a:t>Always pre-milk</a:t>
            </a:r>
          </a:p>
          <a:p>
            <a:r>
              <a:rPr lang="en-US" dirty="0"/>
              <a:t>• Never let milk </a:t>
            </a:r>
            <a:r>
              <a:rPr lang="en-US" dirty="0" smtClean="0"/>
              <a:t>run onto </a:t>
            </a:r>
            <a:r>
              <a:rPr lang="en-US" dirty="0"/>
              <a:t>the  </a:t>
            </a:r>
            <a:r>
              <a:rPr lang="en-US" dirty="0" smtClean="0"/>
              <a:t>floor when you </a:t>
            </a:r>
            <a:r>
              <a:rPr lang="en-US" dirty="0"/>
              <a:t>pre-milk</a:t>
            </a:r>
          </a:p>
          <a:p>
            <a:r>
              <a:rPr lang="en-US" dirty="0"/>
              <a:t>• Strip 2–3 milk </a:t>
            </a:r>
            <a:r>
              <a:rPr lang="en-US" dirty="0" smtClean="0"/>
              <a:t>jets from </a:t>
            </a:r>
            <a:r>
              <a:rPr lang="en-US" dirty="0"/>
              <a:t>each teat </a:t>
            </a:r>
            <a:r>
              <a:rPr lang="en-US" dirty="0" smtClean="0"/>
              <a:t>into an </a:t>
            </a:r>
            <a:r>
              <a:rPr lang="en-US" dirty="0"/>
              <a:t>inspection vessel</a:t>
            </a:r>
          </a:p>
          <a:p>
            <a:r>
              <a:rPr lang="en-US" dirty="0"/>
              <a:t>• Examine the </a:t>
            </a:r>
            <a:r>
              <a:rPr lang="en-US" dirty="0" smtClean="0"/>
              <a:t>milk for  flocculation, clumping </a:t>
            </a:r>
            <a:r>
              <a:rPr lang="en-US" dirty="0"/>
              <a:t>or </a:t>
            </a:r>
            <a:r>
              <a:rPr lang="en-US" dirty="0" smtClean="0"/>
              <a:t>color changes</a:t>
            </a:r>
            <a:endParaRPr lang="en-US" dirty="0"/>
          </a:p>
          <a:p>
            <a:r>
              <a:rPr lang="en-US" dirty="0"/>
              <a:t>• Always </a:t>
            </a:r>
            <a:r>
              <a:rPr lang="en-US" dirty="0" smtClean="0"/>
              <a:t>separate abnormal </a:t>
            </a:r>
            <a:r>
              <a:rPr lang="en-US" dirty="0"/>
              <a:t>milk</a:t>
            </a:r>
          </a:p>
          <a:p>
            <a:r>
              <a:rPr lang="en-US" dirty="0"/>
              <a:t>• </a:t>
            </a:r>
            <a:r>
              <a:rPr lang="en-US" dirty="0" smtClean="0"/>
              <a:t>Pre-milking stimulates milk let-down</a:t>
            </a:r>
            <a:endParaRPr lang="en-US" dirty="0"/>
          </a:p>
        </p:txBody>
      </p:sp>
      <p:pic>
        <p:nvPicPr>
          <p:cNvPr id="7"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8" name="Footer Placeholder 7"/>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solidFill>
            <a:srgbClr val="FFFF00"/>
          </a:solidFill>
        </p:spPr>
        <p:txBody>
          <a:bodyPr>
            <a:normAutofit/>
          </a:bodyPr>
          <a:lstStyle/>
          <a:p>
            <a:r>
              <a:rPr lang="en-US" sz="4000" b="1" dirty="0"/>
              <a:t>HOW TO PREVENT MASTITIS</a:t>
            </a:r>
          </a:p>
        </p:txBody>
      </p:sp>
      <p:sp>
        <p:nvSpPr>
          <p:cNvPr id="3" name="Rectangle 2"/>
          <p:cNvSpPr/>
          <p:nvPr/>
        </p:nvSpPr>
        <p:spPr>
          <a:xfrm>
            <a:off x="0" y="1905000"/>
            <a:ext cx="5029200" cy="369332"/>
          </a:xfrm>
          <a:prstGeom prst="rect">
            <a:avLst/>
          </a:prstGeom>
          <a:solidFill>
            <a:srgbClr val="92D050"/>
          </a:solidFill>
        </p:spPr>
        <p:txBody>
          <a:bodyPr wrap="square">
            <a:spAutoFit/>
          </a:bodyPr>
          <a:lstStyle/>
          <a:p>
            <a:r>
              <a:rPr lang="en-US" dirty="0"/>
              <a:t>Environment should be </a:t>
            </a:r>
            <a:r>
              <a:rPr lang="en-US" dirty="0" smtClean="0"/>
              <a:t>as clean </a:t>
            </a:r>
            <a:r>
              <a:rPr lang="en-US" dirty="0"/>
              <a:t>and dry as possible</a:t>
            </a:r>
          </a:p>
        </p:txBody>
      </p:sp>
      <p:pic>
        <p:nvPicPr>
          <p:cNvPr id="8194" name="Picture 2"/>
          <p:cNvPicPr>
            <a:picLocks noChangeAspect="1" noChangeArrowheads="1"/>
          </p:cNvPicPr>
          <p:nvPr/>
        </p:nvPicPr>
        <p:blipFill>
          <a:blip r:embed="rId2"/>
          <a:srcRect/>
          <a:stretch>
            <a:fillRect/>
          </a:stretch>
        </p:blipFill>
        <p:spPr bwMode="auto">
          <a:xfrm>
            <a:off x="304800" y="2743200"/>
            <a:ext cx="3352800" cy="3281363"/>
          </a:xfrm>
          <a:prstGeom prst="rect">
            <a:avLst/>
          </a:prstGeom>
          <a:noFill/>
          <a:ln w="9525">
            <a:noFill/>
            <a:miter lim="800000"/>
            <a:headEnd/>
            <a:tailEnd/>
          </a:ln>
          <a:effectLst/>
        </p:spPr>
      </p:pic>
      <p:sp>
        <p:nvSpPr>
          <p:cNvPr id="5" name="Rectangle 4"/>
          <p:cNvSpPr/>
          <p:nvPr/>
        </p:nvSpPr>
        <p:spPr>
          <a:xfrm>
            <a:off x="5105400" y="1905000"/>
            <a:ext cx="4038600" cy="369332"/>
          </a:xfrm>
          <a:prstGeom prst="rect">
            <a:avLst/>
          </a:prstGeom>
          <a:solidFill>
            <a:srgbClr val="92D050"/>
          </a:solidFill>
        </p:spPr>
        <p:txBody>
          <a:bodyPr wrap="square">
            <a:spAutoFit/>
          </a:bodyPr>
          <a:lstStyle/>
          <a:p>
            <a:r>
              <a:rPr lang="en-US" dirty="0"/>
              <a:t>Keep equipment </a:t>
            </a:r>
            <a:r>
              <a:rPr lang="en-US" dirty="0" smtClean="0"/>
              <a:t>clean and </a:t>
            </a:r>
            <a:r>
              <a:rPr lang="en-US" dirty="0"/>
              <a:t>functional</a:t>
            </a:r>
          </a:p>
        </p:txBody>
      </p:sp>
      <p:pic>
        <p:nvPicPr>
          <p:cNvPr id="8195" name="Picture 3"/>
          <p:cNvPicPr>
            <a:picLocks noChangeAspect="1" noChangeArrowheads="1"/>
          </p:cNvPicPr>
          <p:nvPr/>
        </p:nvPicPr>
        <p:blipFill>
          <a:blip r:embed="rId3"/>
          <a:srcRect/>
          <a:stretch>
            <a:fillRect/>
          </a:stretch>
        </p:blipFill>
        <p:spPr bwMode="auto">
          <a:xfrm>
            <a:off x="3810000" y="2743200"/>
            <a:ext cx="4800600" cy="3276600"/>
          </a:xfrm>
          <a:prstGeom prst="rect">
            <a:avLst/>
          </a:prstGeom>
          <a:noFill/>
          <a:ln w="9525">
            <a:noFill/>
            <a:miter lim="800000"/>
            <a:headEnd/>
            <a:tailEnd/>
          </a:ln>
          <a:effectLst/>
        </p:spPr>
      </p:pic>
      <p:pic>
        <p:nvPicPr>
          <p:cNvPr id="7" name="Bildobjekt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8" name="Footer Placeholder 7"/>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a:solidFill>
            <a:srgbClr val="FFFF00"/>
          </a:solidFill>
        </p:spPr>
        <p:txBody>
          <a:bodyPr/>
          <a:lstStyle/>
          <a:p>
            <a:r>
              <a:rPr lang="en-US" b="1" dirty="0" smtClean="0"/>
              <a:t>HOW TO PREVENT MASTITIS</a:t>
            </a:r>
            <a:endParaRPr lang="en-US" b="1" dirty="0"/>
          </a:p>
        </p:txBody>
      </p:sp>
      <p:sp>
        <p:nvSpPr>
          <p:cNvPr id="3" name="Rectangle 2"/>
          <p:cNvSpPr/>
          <p:nvPr/>
        </p:nvSpPr>
        <p:spPr>
          <a:xfrm>
            <a:off x="304800" y="1828800"/>
            <a:ext cx="4419600" cy="369332"/>
          </a:xfrm>
          <a:prstGeom prst="rect">
            <a:avLst/>
          </a:prstGeom>
          <a:solidFill>
            <a:srgbClr val="92D050"/>
          </a:solidFill>
        </p:spPr>
        <p:txBody>
          <a:bodyPr wrap="square">
            <a:spAutoFit/>
          </a:bodyPr>
          <a:lstStyle/>
          <a:p>
            <a:r>
              <a:rPr lang="en-US" dirty="0"/>
              <a:t>Exchange </a:t>
            </a:r>
            <a:r>
              <a:rPr lang="en-US" dirty="0" smtClean="0"/>
              <a:t>bedding material </a:t>
            </a:r>
            <a:r>
              <a:rPr lang="en-US" dirty="0"/>
              <a:t>every 48h</a:t>
            </a:r>
          </a:p>
        </p:txBody>
      </p:sp>
      <p:pic>
        <p:nvPicPr>
          <p:cNvPr id="9218" name="Picture 2"/>
          <p:cNvPicPr>
            <a:picLocks noChangeAspect="1" noChangeArrowheads="1"/>
          </p:cNvPicPr>
          <p:nvPr/>
        </p:nvPicPr>
        <p:blipFill>
          <a:blip r:embed="rId2"/>
          <a:srcRect/>
          <a:stretch>
            <a:fillRect/>
          </a:stretch>
        </p:blipFill>
        <p:spPr bwMode="auto">
          <a:xfrm>
            <a:off x="152400" y="2819400"/>
            <a:ext cx="4114800" cy="2544472"/>
          </a:xfrm>
          <a:prstGeom prst="rect">
            <a:avLst/>
          </a:prstGeom>
          <a:noFill/>
          <a:ln w="9525">
            <a:noFill/>
            <a:miter lim="800000"/>
            <a:headEnd/>
            <a:tailEnd/>
          </a:ln>
          <a:effectLst/>
        </p:spPr>
      </p:pic>
      <p:sp>
        <p:nvSpPr>
          <p:cNvPr id="5" name="Rectangle 4"/>
          <p:cNvSpPr/>
          <p:nvPr/>
        </p:nvSpPr>
        <p:spPr>
          <a:xfrm>
            <a:off x="5638800" y="1752600"/>
            <a:ext cx="2741596" cy="369332"/>
          </a:xfrm>
          <a:prstGeom prst="rect">
            <a:avLst/>
          </a:prstGeom>
          <a:solidFill>
            <a:srgbClr val="92D050"/>
          </a:solidFill>
        </p:spPr>
        <p:txBody>
          <a:bodyPr wrap="square">
            <a:spAutoFit/>
          </a:bodyPr>
          <a:lstStyle/>
          <a:p>
            <a:r>
              <a:rPr lang="en-US" dirty="0"/>
              <a:t>Don’t overstock the barn</a:t>
            </a:r>
          </a:p>
        </p:txBody>
      </p:sp>
      <p:pic>
        <p:nvPicPr>
          <p:cNvPr id="9219" name="Picture 3"/>
          <p:cNvPicPr>
            <a:picLocks noChangeAspect="1" noChangeArrowheads="1"/>
          </p:cNvPicPr>
          <p:nvPr/>
        </p:nvPicPr>
        <p:blipFill>
          <a:blip r:embed="rId3"/>
          <a:srcRect/>
          <a:stretch>
            <a:fillRect/>
          </a:stretch>
        </p:blipFill>
        <p:spPr bwMode="auto">
          <a:xfrm>
            <a:off x="5029200" y="2895600"/>
            <a:ext cx="3657600" cy="2534994"/>
          </a:xfrm>
          <a:prstGeom prst="rect">
            <a:avLst/>
          </a:prstGeom>
          <a:noFill/>
          <a:ln w="9525">
            <a:noFill/>
            <a:miter lim="800000"/>
            <a:headEnd/>
            <a:tailEnd/>
          </a:ln>
          <a:effectLst/>
        </p:spPr>
      </p:pic>
      <p:pic>
        <p:nvPicPr>
          <p:cNvPr id="7" name="Bildobjekt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0"/>
            <a:ext cx="685800" cy="732332"/>
          </a:xfrm>
          <a:prstGeom prst="rect">
            <a:avLst/>
          </a:prstGeom>
        </p:spPr>
      </p:pic>
      <p:sp>
        <p:nvSpPr>
          <p:cNvPr id="8" name="Footer Placeholder 7"/>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296400" cy="1219200"/>
          </a:xfrm>
          <a:solidFill>
            <a:srgbClr val="FFFF00"/>
          </a:solidFill>
        </p:spPr>
        <p:txBody>
          <a:bodyPr>
            <a:normAutofit/>
          </a:bodyPr>
          <a:lstStyle/>
          <a:p>
            <a:r>
              <a:rPr lang="en-US" sz="4000" b="1" dirty="0" smtClean="0"/>
              <a:t>HOW TO PREVENT MASTITIS</a:t>
            </a:r>
            <a:endParaRPr lang="en-US" sz="4000" b="1" dirty="0"/>
          </a:p>
        </p:txBody>
      </p:sp>
      <p:sp>
        <p:nvSpPr>
          <p:cNvPr id="3" name="Rectangle 2"/>
          <p:cNvSpPr/>
          <p:nvPr/>
        </p:nvSpPr>
        <p:spPr>
          <a:xfrm>
            <a:off x="762000" y="1676400"/>
            <a:ext cx="2591735" cy="369332"/>
          </a:xfrm>
          <a:prstGeom prst="rect">
            <a:avLst/>
          </a:prstGeom>
          <a:solidFill>
            <a:srgbClr val="92D050"/>
          </a:solidFill>
        </p:spPr>
        <p:txBody>
          <a:bodyPr wrap="none">
            <a:spAutoFit/>
          </a:bodyPr>
          <a:lstStyle/>
          <a:p>
            <a:r>
              <a:rPr lang="en-US" dirty="0"/>
              <a:t>Choose appropriate cases</a:t>
            </a:r>
          </a:p>
        </p:txBody>
      </p:sp>
      <p:sp>
        <p:nvSpPr>
          <p:cNvPr id="4" name="Rectangle 3"/>
          <p:cNvSpPr/>
          <p:nvPr/>
        </p:nvSpPr>
        <p:spPr>
          <a:xfrm>
            <a:off x="4267200" y="1676400"/>
            <a:ext cx="4572000" cy="369332"/>
          </a:xfrm>
          <a:prstGeom prst="rect">
            <a:avLst/>
          </a:prstGeom>
          <a:solidFill>
            <a:srgbClr val="92D050"/>
          </a:solidFill>
        </p:spPr>
        <p:txBody>
          <a:bodyPr>
            <a:spAutoFit/>
          </a:bodyPr>
          <a:lstStyle/>
          <a:p>
            <a:r>
              <a:rPr lang="en-US" dirty="0"/>
              <a:t>Separate healthy </a:t>
            </a:r>
            <a:r>
              <a:rPr lang="en-US" dirty="0" smtClean="0"/>
              <a:t>cows from </a:t>
            </a:r>
            <a:r>
              <a:rPr lang="en-US" dirty="0"/>
              <a:t>infected ones</a:t>
            </a:r>
          </a:p>
        </p:txBody>
      </p:sp>
      <p:pic>
        <p:nvPicPr>
          <p:cNvPr id="10242" name="Picture 2"/>
          <p:cNvPicPr>
            <a:picLocks noChangeAspect="1" noChangeArrowheads="1"/>
          </p:cNvPicPr>
          <p:nvPr/>
        </p:nvPicPr>
        <p:blipFill>
          <a:blip r:embed="rId2"/>
          <a:srcRect/>
          <a:stretch>
            <a:fillRect/>
          </a:stretch>
        </p:blipFill>
        <p:spPr bwMode="auto">
          <a:xfrm>
            <a:off x="533400" y="2743200"/>
            <a:ext cx="4114800" cy="2543175"/>
          </a:xfrm>
          <a:prstGeom prst="rect">
            <a:avLst/>
          </a:prstGeom>
          <a:noFill/>
          <a:ln w="9525">
            <a:noFill/>
            <a:miter lim="800000"/>
            <a:headEnd/>
            <a:tailEnd/>
          </a:ln>
          <a:effectLst/>
        </p:spPr>
      </p:pic>
      <p:pic>
        <p:nvPicPr>
          <p:cNvPr id="6"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7" name="Footer Placeholder 6"/>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FFFF00"/>
          </a:solidFill>
        </p:spPr>
        <p:txBody>
          <a:bodyPr>
            <a:noAutofit/>
          </a:bodyPr>
          <a:lstStyle/>
          <a:p>
            <a:r>
              <a:rPr lang="en-US" sz="3600" b="1" dirty="0"/>
              <a:t/>
            </a:r>
            <a:br>
              <a:rPr lang="en-US" sz="3600" b="1" dirty="0"/>
            </a:br>
            <a:r>
              <a:rPr lang="en-US" sz="3600" b="1" dirty="0" smtClean="0"/>
              <a:t>RESISTANCE TO ANTIBIOTICS IS A PROBLEM</a:t>
            </a:r>
            <a:br>
              <a:rPr lang="en-US" sz="3600" b="1" dirty="0" smtClean="0"/>
            </a:br>
            <a:endParaRPr lang="en-US" sz="3600" b="1" dirty="0"/>
          </a:p>
        </p:txBody>
      </p:sp>
      <p:sp>
        <p:nvSpPr>
          <p:cNvPr id="5" name="Rectangle 4"/>
          <p:cNvSpPr/>
          <p:nvPr/>
        </p:nvSpPr>
        <p:spPr>
          <a:xfrm>
            <a:off x="304800" y="1676400"/>
            <a:ext cx="7848600" cy="646331"/>
          </a:xfrm>
          <a:prstGeom prst="rect">
            <a:avLst/>
          </a:prstGeom>
          <a:solidFill>
            <a:srgbClr val="92D050"/>
          </a:solidFill>
        </p:spPr>
        <p:txBody>
          <a:bodyPr wrap="square">
            <a:spAutoFit/>
          </a:bodyPr>
          <a:lstStyle/>
          <a:p>
            <a:r>
              <a:rPr lang="en-US" dirty="0"/>
              <a:t>The solution is not to increase the level of treatment but rather reduce</a:t>
            </a:r>
          </a:p>
          <a:p>
            <a:r>
              <a:rPr lang="en-US" dirty="0"/>
              <a:t>the need for antibiotics by closely monitoring cell count</a:t>
            </a:r>
          </a:p>
        </p:txBody>
      </p:sp>
      <p:pic>
        <p:nvPicPr>
          <p:cNvPr id="11266" name="Picture 2"/>
          <p:cNvPicPr>
            <a:picLocks noChangeAspect="1" noChangeArrowheads="1"/>
          </p:cNvPicPr>
          <p:nvPr/>
        </p:nvPicPr>
        <p:blipFill>
          <a:blip r:embed="rId2" cstate="print"/>
          <a:srcRect/>
          <a:stretch>
            <a:fillRect/>
          </a:stretch>
        </p:blipFill>
        <p:spPr bwMode="auto">
          <a:xfrm>
            <a:off x="1321526" y="2760617"/>
            <a:ext cx="4838700" cy="2667000"/>
          </a:xfrm>
          <a:prstGeom prst="rect">
            <a:avLst/>
          </a:prstGeom>
          <a:noFill/>
          <a:ln w="9525">
            <a:noFill/>
            <a:miter lim="800000"/>
            <a:headEnd/>
            <a:tailEnd/>
          </a:ln>
          <a:effectLst/>
        </p:spPr>
      </p:pic>
      <p:sp>
        <p:nvSpPr>
          <p:cNvPr id="7" name="Rectangle 6"/>
          <p:cNvSpPr/>
          <p:nvPr/>
        </p:nvSpPr>
        <p:spPr>
          <a:xfrm>
            <a:off x="457200" y="5791200"/>
            <a:ext cx="7696200" cy="369332"/>
          </a:xfrm>
          <a:prstGeom prst="rect">
            <a:avLst/>
          </a:prstGeom>
          <a:solidFill>
            <a:srgbClr val="92D050"/>
          </a:solidFill>
        </p:spPr>
        <p:txBody>
          <a:bodyPr wrap="square">
            <a:spAutoFit/>
          </a:bodyPr>
          <a:lstStyle/>
          <a:p>
            <a:r>
              <a:rPr lang="en-US" dirty="0" smtClean="0"/>
              <a:t>Optimize </a:t>
            </a:r>
            <a:r>
              <a:rPr lang="en-US" dirty="0"/>
              <a:t>use of </a:t>
            </a:r>
            <a:r>
              <a:rPr lang="en-US" dirty="0" smtClean="0"/>
              <a:t>antibiotics. Carefully </a:t>
            </a:r>
            <a:r>
              <a:rPr lang="en-US" dirty="0"/>
              <a:t>select your treatment </a:t>
            </a:r>
            <a:r>
              <a:rPr lang="en-US" dirty="0" smtClean="0"/>
              <a:t>cases</a:t>
            </a:r>
            <a:endParaRPr lang="en-US" dirty="0"/>
          </a:p>
        </p:txBody>
      </p:sp>
      <p:pic>
        <p:nvPicPr>
          <p:cNvPr id="8"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9" name="Footer Placeholder 8"/>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1000" y="1981200"/>
            <a:ext cx="7391400" cy="369332"/>
          </a:xfrm>
          <a:prstGeom prst="rect">
            <a:avLst/>
          </a:prstGeom>
          <a:solidFill>
            <a:srgbClr val="92D050"/>
          </a:solidFill>
        </p:spPr>
        <p:txBody>
          <a:bodyPr wrap="square">
            <a:spAutoFit/>
          </a:bodyPr>
          <a:lstStyle/>
          <a:p>
            <a:r>
              <a:rPr lang="en-US" dirty="0"/>
              <a:t>Antibiotic treatment of </a:t>
            </a:r>
            <a:r>
              <a:rPr lang="en-US" dirty="0" smtClean="0"/>
              <a:t>mastitis is </a:t>
            </a:r>
            <a:r>
              <a:rPr lang="en-US" dirty="0"/>
              <a:t>very costly and creates a lot </a:t>
            </a:r>
            <a:r>
              <a:rPr lang="en-US" dirty="0" smtClean="0"/>
              <a:t>of waste </a:t>
            </a:r>
            <a:r>
              <a:rPr lang="en-US" dirty="0"/>
              <a:t>milk</a:t>
            </a:r>
          </a:p>
        </p:txBody>
      </p:sp>
      <p:pic>
        <p:nvPicPr>
          <p:cNvPr id="12290" name="Picture 2"/>
          <p:cNvPicPr>
            <a:picLocks noChangeAspect="1" noChangeArrowheads="1"/>
          </p:cNvPicPr>
          <p:nvPr/>
        </p:nvPicPr>
        <p:blipFill>
          <a:blip r:embed="rId2"/>
          <a:srcRect/>
          <a:stretch>
            <a:fillRect/>
          </a:stretch>
        </p:blipFill>
        <p:spPr bwMode="auto">
          <a:xfrm>
            <a:off x="1524000" y="2362200"/>
            <a:ext cx="4191287" cy="2795588"/>
          </a:xfrm>
          <a:prstGeom prst="rect">
            <a:avLst/>
          </a:prstGeom>
          <a:noFill/>
          <a:ln w="9525">
            <a:noFill/>
            <a:miter lim="800000"/>
            <a:headEnd/>
            <a:tailEnd/>
          </a:ln>
          <a:effectLst/>
        </p:spPr>
      </p:pic>
      <p:sp>
        <p:nvSpPr>
          <p:cNvPr id="6" name="Rectangle 5"/>
          <p:cNvSpPr/>
          <p:nvPr/>
        </p:nvSpPr>
        <p:spPr>
          <a:xfrm>
            <a:off x="838200" y="5486400"/>
            <a:ext cx="8001000" cy="369332"/>
          </a:xfrm>
          <a:prstGeom prst="rect">
            <a:avLst/>
          </a:prstGeom>
          <a:solidFill>
            <a:srgbClr val="92D050"/>
          </a:solidFill>
        </p:spPr>
        <p:txBody>
          <a:bodyPr wrap="square">
            <a:spAutoFit/>
          </a:bodyPr>
          <a:lstStyle/>
          <a:p>
            <a:r>
              <a:rPr lang="en-US" dirty="0"/>
              <a:t>“I don’t want to be fed </a:t>
            </a:r>
            <a:r>
              <a:rPr lang="en-US" dirty="0" smtClean="0"/>
              <a:t>with antibiotics </a:t>
            </a:r>
            <a:r>
              <a:rPr lang="en-US" dirty="0"/>
              <a:t>if I don’t need them”</a:t>
            </a:r>
          </a:p>
        </p:txBody>
      </p:sp>
      <p:sp>
        <p:nvSpPr>
          <p:cNvPr id="9" name="Title 1"/>
          <p:cNvSpPr txBox="1">
            <a:spLocks/>
          </p:cNvSpPr>
          <p:nvPr/>
        </p:nvSpPr>
        <p:spPr>
          <a:xfrm>
            <a:off x="0" y="0"/>
            <a:ext cx="9144000" cy="1143000"/>
          </a:xfrm>
          <a:prstGeom prst="rect">
            <a:avLst/>
          </a:prstGeom>
          <a:solidFill>
            <a:srgbClr val="FFFF00"/>
          </a:solidFill>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smtClean="0">
                <a:ln>
                  <a:noFill/>
                </a:ln>
                <a:solidFill>
                  <a:schemeClr val="tx1"/>
                </a:solidFill>
                <a:effectLst/>
                <a:uLnTx/>
                <a:uFillTx/>
                <a:latin typeface="+mj-lt"/>
                <a:ea typeface="+mj-ea"/>
                <a:cs typeface="+mj-cs"/>
              </a:rPr>
              <a:t/>
            </a:r>
            <a:br>
              <a:rPr kumimoji="0" lang="en-US" sz="3600" b="1" i="0" u="none" strike="noStrike" kern="1200" cap="none" spc="0" normalizeH="0" baseline="0" noProof="0" smtClean="0">
                <a:ln>
                  <a:noFill/>
                </a:ln>
                <a:solidFill>
                  <a:schemeClr val="tx1"/>
                </a:solidFill>
                <a:effectLst/>
                <a:uLnTx/>
                <a:uFillTx/>
                <a:latin typeface="+mj-lt"/>
                <a:ea typeface="+mj-ea"/>
                <a:cs typeface="+mj-cs"/>
              </a:rPr>
            </a:br>
            <a:r>
              <a:rPr kumimoji="0" lang="en-US" sz="3600" b="1" i="0" u="none" strike="noStrike" kern="1200" cap="none" spc="0" normalizeH="0" baseline="0" noProof="0" smtClean="0">
                <a:ln>
                  <a:noFill/>
                </a:ln>
                <a:solidFill>
                  <a:schemeClr val="tx1"/>
                </a:solidFill>
                <a:effectLst/>
                <a:uLnTx/>
                <a:uFillTx/>
                <a:latin typeface="+mj-lt"/>
                <a:ea typeface="+mj-ea"/>
                <a:cs typeface="+mj-cs"/>
              </a:rPr>
              <a:t>RESISTANCE TO ANTIBIOTICS IS A PROBLEM</a:t>
            </a:r>
            <a:br>
              <a:rPr kumimoji="0" lang="en-US" sz="3600" b="1" i="0" u="none" strike="noStrike" kern="1200" cap="none" spc="0" normalizeH="0" baseline="0" noProof="0" smtClean="0">
                <a:ln>
                  <a:noFill/>
                </a:ln>
                <a:solidFill>
                  <a:schemeClr val="tx1"/>
                </a:solidFill>
                <a:effectLst/>
                <a:uLnTx/>
                <a:uFillTx/>
                <a:latin typeface="+mj-lt"/>
                <a:ea typeface="+mj-ea"/>
                <a:cs typeface="+mj-cs"/>
              </a:rPr>
            </a:br>
            <a:endParaRPr kumimoji="0" lang="en-US" sz="3600" b="1" i="0" u="none" strike="noStrike" kern="1200" cap="none" spc="0" normalizeH="0" baseline="0" noProof="0" dirty="0" smtClean="0">
              <a:ln>
                <a:noFill/>
              </a:ln>
              <a:solidFill>
                <a:schemeClr val="tx1"/>
              </a:solidFill>
              <a:effectLst/>
              <a:uLnTx/>
              <a:uFillTx/>
              <a:latin typeface="+mj-lt"/>
              <a:ea typeface="+mj-ea"/>
              <a:cs typeface="+mj-cs"/>
            </a:endParaRPr>
          </a:p>
        </p:txBody>
      </p:sp>
      <p:pic>
        <p:nvPicPr>
          <p:cNvPr id="10" name="Bildobjekt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0"/>
            <a:ext cx="499508" cy="533400"/>
          </a:xfrm>
          <a:prstGeom prst="rect">
            <a:avLst/>
          </a:prstGeom>
        </p:spPr>
      </p:pic>
      <p:sp>
        <p:nvSpPr>
          <p:cNvPr id="11" name="Footer Placeholder 10"/>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ransition>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39762"/>
          </a:xfrm>
        </p:spPr>
        <p:txBody>
          <a:bodyPr>
            <a:normAutofit fontScale="90000"/>
          </a:bodyPr>
          <a:lstStyle/>
          <a:p>
            <a:r>
              <a:rPr lang="en-US" dirty="0" smtClean="0"/>
              <a:t>Examples of Right Treatment at Right time</a:t>
            </a:r>
            <a:endParaRPr lang="en-US"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pic>
        <p:nvPicPr>
          <p:cNvPr id="2050" name="Picture 2" descr="D:\IDD\Pictures\Teat solution\Photo-1.jpg"/>
          <p:cNvPicPr>
            <a:picLocks noGrp="1" noChangeAspect="1" noChangeArrowheads="1"/>
          </p:cNvPicPr>
          <p:nvPr>
            <p:ph idx="1"/>
          </p:nvPr>
        </p:nvPicPr>
        <p:blipFill>
          <a:blip r:embed="rId2" cstate="print"/>
          <a:srcRect/>
          <a:stretch>
            <a:fillRect/>
          </a:stretch>
        </p:blipFill>
        <p:spPr bwMode="auto">
          <a:xfrm>
            <a:off x="228600" y="3124200"/>
            <a:ext cx="1501527" cy="2895600"/>
          </a:xfrm>
          <a:prstGeom prst="rect">
            <a:avLst/>
          </a:prstGeom>
          <a:noFill/>
        </p:spPr>
      </p:pic>
      <p:pic>
        <p:nvPicPr>
          <p:cNvPr id="2051" name="Picture 3" descr="D:\IDD\Pictures\Teat solution\Photo-2.jpg"/>
          <p:cNvPicPr>
            <a:picLocks noChangeAspect="1" noChangeArrowheads="1"/>
          </p:cNvPicPr>
          <p:nvPr/>
        </p:nvPicPr>
        <p:blipFill>
          <a:blip r:embed="rId3" cstate="print"/>
          <a:srcRect/>
          <a:stretch>
            <a:fillRect/>
          </a:stretch>
        </p:blipFill>
        <p:spPr bwMode="auto">
          <a:xfrm>
            <a:off x="1905000" y="3124200"/>
            <a:ext cx="1504950" cy="2895600"/>
          </a:xfrm>
          <a:prstGeom prst="rect">
            <a:avLst/>
          </a:prstGeom>
          <a:noFill/>
        </p:spPr>
      </p:pic>
      <p:sp>
        <p:nvSpPr>
          <p:cNvPr id="7" name="Rectangle 6"/>
          <p:cNvSpPr/>
          <p:nvPr/>
        </p:nvSpPr>
        <p:spPr>
          <a:xfrm>
            <a:off x="0" y="609600"/>
            <a:ext cx="5029200" cy="2862322"/>
          </a:xfrm>
          <a:prstGeom prst="rect">
            <a:avLst/>
          </a:prstGeom>
        </p:spPr>
        <p:txBody>
          <a:bodyPr wrap="square">
            <a:spAutoFit/>
          </a:bodyPr>
          <a:lstStyle/>
          <a:p>
            <a:r>
              <a:rPr lang="en-US" sz="1600" dirty="0" smtClean="0"/>
              <a:t>This cow photo is from a difficult teat trampling that made the teat was very swollen and deeply forked. The first photo  is taken a day after the teat trampling, this photo is from June 26, 2015. The second photo number 2 is taken August 14, 2015 on the same cow and same teat, The cow has only been sprayed with IDD Juvelit Micro teat Dip, No mastitis!!! and no high somatic cell counts as a result, we can hardly believe it's true the farm mangers comments as significant difference.</a:t>
            </a:r>
          </a:p>
          <a:p>
            <a:r>
              <a:rPr lang="en-US" dirty="0" smtClean="0"/>
              <a:t/>
            </a:r>
            <a:br>
              <a:rPr lang="en-US" dirty="0" smtClean="0"/>
            </a:br>
            <a:endParaRPr lang="en-US" dirty="0"/>
          </a:p>
        </p:txBody>
      </p:sp>
      <p:sp>
        <p:nvSpPr>
          <p:cNvPr id="8" name="Rectangle 7"/>
          <p:cNvSpPr/>
          <p:nvPr/>
        </p:nvSpPr>
        <p:spPr>
          <a:xfrm>
            <a:off x="5029200" y="533400"/>
            <a:ext cx="4114800" cy="2616101"/>
          </a:xfrm>
          <a:prstGeom prst="rect">
            <a:avLst/>
          </a:prstGeom>
        </p:spPr>
        <p:txBody>
          <a:bodyPr wrap="square">
            <a:spAutoFit/>
          </a:bodyPr>
          <a:lstStyle/>
          <a:p>
            <a:r>
              <a:rPr lang="en-US" sz="1600" dirty="0" smtClean="0"/>
              <a:t>This is a Swedish milk cow that had extremely warts, the farm manager began to spray the IDD Juvelit Micro teat Dip on all cows on the farm included this infected cow with warts on June 1 2015.</a:t>
            </a:r>
          </a:p>
          <a:p>
            <a:r>
              <a:rPr lang="en-US" sz="1600" dirty="0" smtClean="0"/>
              <a:t>Photo number 3 was taken June 1, 2015, photo number 4 is taken July 21, 2015. There is significant difference </a:t>
            </a:r>
          </a:p>
          <a:p>
            <a:r>
              <a:rPr lang="en-US" dirty="0" smtClean="0"/>
              <a:t/>
            </a:r>
            <a:br>
              <a:rPr lang="en-US" dirty="0" smtClean="0"/>
            </a:br>
            <a:endParaRPr lang="en-US" dirty="0"/>
          </a:p>
        </p:txBody>
      </p:sp>
      <p:pic>
        <p:nvPicPr>
          <p:cNvPr id="2052" name="Picture 4" descr="D:\IDD\Pictures\Teat solution\Photo-3.jpg"/>
          <p:cNvPicPr>
            <a:picLocks noChangeAspect="1" noChangeArrowheads="1"/>
          </p:cNvPicPr>
          <p:nvPr/>
        </p:nvPicPr>
        <p:blipFill>
          <a:blip r:embed="rId4"/>
          <a:srcRect/>
          <a:stretch>
            <a:fillRect/>
          </a:stretch>
        </p:blipFill>
        <p:spPr bwMode="auto">
          <a:xfrm>
            <a:off x="3810000" y="3200400"/>
            <a:ext cx="2667000" cy="2724150"/>
          </a:xfrm>
          <a:prstGeom prst="rect">
            <a:avLst/>
          </a:prstGeom>
          <a:noFill/>
        </p:spPr>
      </p:pic>
      <p:pic>
        <p:nvPicPr>
          <p:cNvPr id="2053" name="Picture 5" descr="D:\IDD\Pictures\Teat solution\Photo-4.jpg"/>
          <p:cNvPicPr>
            <a:picLocks noChangeAspect="1" noChangeArrowheads="1"/>
          </p:cNvPicPr>
          <p:nvPr/>
        </p:nvPicPr>
        <p:blipFill>
          <a:blip r:embed="rId5"/>
          <a:srcRect/>
          <a:stretch>
            <a:fillRect/>
          </a:stretch>
        </p:blipFill>
        <p:spPr bwMode="auto">
          <a:xfrm>
            <a:off x="6629400" y="3276600"/>
            <a:ext cx="2514600" cy="267710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rgbClr val="FFFF00"/>
          </a:solidFill>
        </p:spPr>
        <p:txBody>
          <a:bodyPr>
            <a:normAutofit/>
          </a:bodyPr>
          <a:lstStyle/>
          <a:p>
            <a:r>
              <a:rPr lang="en-US" sz="3600" b="1" dirty="0" smtClean="0"/>
              <a:t>PREVENTION IS BETTER THAN CURE</a:t>
            </a:r>
            <a:endParaRPr lang="en-US" sz="3600" b="1" dirty="0"/>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
        <p:nvSpPr>
          <p:cNvPr id="5" name="Content Placeholder 4"/>
          <p:cNvSpPr>
            <a:spLocks noGrp="1"/>
          </p:cNvSpPr>
          <p:nvPr>
            <p:ph idx="1"/>
          </p:nvPr>
        </p:nvSpPr>
        <p:spPr>
          <a:xfrm>
            <a:off x="0" y="990600"/>
            <a:ext cx="9144000" cy="4425827"/>
          </a:xfrm>
          <a:prstGeom prst="rect">
            <a:avLst/>
          </a:prstGeom>
          <a:solidFill>
            <a:srgbClr val="92D050"/>
          </a:solidFill>
        </p:spPr>
        <p:txBody>
          <a:bodyPr wrap="square">
            <a:spAutoFit/>
          </a:bodyPr>
          <a:lstStyle/>
          <a:p>
            <a:r>
              <a:rPr lang="en-US" dirty="0"/>
              <a:t>Increase efforts to identify </a:t>
            </a:r>
            <a:r>
              <a:rPr lang="en-US" dirty="0" smtClean="0"/>
              <a:t>the chronic </a:t>
            </a:r>
            <a:r>
              <a:rPr lang="en-US" dirty="0"/>
              <a:t>cases of mastitis</a:t>
            </a:r>
          </a:p>
          <a:p>
            <a:r>
              <a:rPr lang="en-US" dirty="0"/>
              <a:t>This will save time and money and will ensure better milk </a:t>
            </a:r>
            <a:r>
              <a:rPr lang="en-US" dirty="0" smtClean="0"/>
              <a:t>quality</a:t>
            </a:r>
          </a:p>
          <a:p>
            <a:r>
              <a:rPr lang="en-US" dirty="0" smtClean="0"/>
              <a:t>Make efforts to treat with right treatment at right time</a:t>
            </a:r>
          </a:p>
          <a:p>
            <a:endParaRPr lang="en-US" dirty="0" smtClean="0"/>
          </a:p>
          <a:p>
            <a:endParaRPr lang="en-US" dirty="0"/>
          </a:p>
        </p:txBody>
      </p:sp>
      <p:sp>
        <p:nvSpPr>
          <p:cNvPr id="11" name="Oval 10"/>
          <p:cNvSpPr/>
          <p:nvPr/>
        </p:nvSpPr>
        <p:spPr>
          <a:xfrm>
            <a:off x="3505200" y="3810000"/>
            <a:ext cx="5334000" cy="1600200"/>
          </a:xfrm>
          <a:prstGeom prst="ellipse">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Thanks to Mr. Johan Larsson, </a:t>
            </a:r>
          </a:p>
          <a:p>
            <a:pPr algn="ctr"/>
            <a:r>
              <a:rPr lang="en-US" sz="2400" dirty="0" smtClean="0"/>
              <a:t>Director –President, </a:t>
            </a:r>
          </a:p>
          <a:p>
            <a:pPr algn="ctr"/>
            <a:r>
              <a:rPr lang="en-US" sz="2400" dirty="0" smtClean="0"/>
              <a:t>IDD Juvelit Group</a:t>
            </a:r>
            <a:endParaRPr lang="en-US" sz="2400" dirty="0"/>
          </a:p>
        </p:txBody>
      </p:sp>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676400"/>
            <a:ext cx="7772400" cy="1470025"/>
          </a:xfrm>
          <a:solidFill>
            <a:srgbClr val="FFFF00"/>
          </a:solidFill>
        </p:spPr>
        <p:txBody>
          <a:bodyPr/>
          <a:lstStyle/>
          <a:p>
            <a:r>
              <a:rPr lang="en-US" dirty="0" smtClean="0"/>
              <a:t>Thank you for your attention</a:t>
            </a:r>
            <a:endParaRPr lang="en-US" dirty="0"/>
          </a:p>
        </p:txBody>
      </p:sp>
      <p:sp>
        <p:nvSpPr>
          <p:cNvPr id="3" name="Subtitle 2"/>
          <p:cNvSpPr>
            <a:spLocks noGrp="1"/>
          </p:cNvSpPr>
          <p:nvPr>
            <p:ph type="subTitle" idx="1"/>
          </p:nvPr>
        </p:nvSpPr>
        <p:spPr>
          <a:xfrm>
            <a:off x="0" y="3276600"/>
            <a:ext cx="9144000" cy="2057400"/>
          </a:xfrm>
          <a:solidFill>
            <a:srgbClr val="92D050"/>
          </a:solidFill>
        </p:spPr>
        <p:txBody>
          <a:bodyPr>
            <a:normAutofit/>
          </a:bodyPr>
          <a:lstStyle/>
          <a:p>
            <a:r>
              <a:rPr lang="en-US" dirty="0" smtClean="0">
                <a:solidFill>
                  <a:schemeClr val="tx1"/>
                </a:solidFill>
              </a:rPr>
              <a:t>We are committed towards </a:t>
            </a:r>
          </a:p>
          <a:p>
            <a:r>
              <a:rPr lang="en-US" dirty="0" smtClean="0">
                <a:solidFill>
                  <a:schemeClr val="tx1"/>
                </a:solidFill>
              </a:rPr>
              <a:t>Healthy Animals –Good Udder Health-Quality Milk</a:t>
            </a:r>
            <a:endParaRPr lang="en-US" dirty="0">
              <a:solidFill>
                <a:schemeClr val="tx1"/>
              </a:solidFill>
            </a:endParaRPr>
          </a:p>
        </p:txBody>
      </p:sp>
      <p:sp>
        <p:nvSpPr>
          <p:cNvPr id="4" name="Footer Placeholder 3"/>
          <p:cNvSpPr>
            <a:spLocks noGrp="1"/>
          </p:cNvSpPr>
          <p:nvPr>
            <p:ph type="ftr" sz="quarter" idx="11"/>
          </p:nvPr>
        </p:nvSpPr>
        <p:spPr/>
        <p:txBody>
          <a:bodyPr/>
          <a:lstStyle/>
          <a:p>
            <a:r>
              <a:rPr lang="en-US" dirty="0" err="1" smtClean="0"/>
              <a:t>Dr.Sameer</a:t>
            </a:r>
            <a:r>
              <a:rPr lang="en-US" dirty="0" smtClean="0"/>
              <a:t> </a:t>
            </a:r>
            <a:r>
              <a:rPr lang="en-US" dirty="0" err="1" smtClean="0"/>
              <a:t>Sawant,Vice-President,Asia</a:t>
            </a:r>
            <a:r>
              <a:rPr lang="en-US" dirty="0" smtClean="0"/>
              <a:t> Pacific &amp; Indian </a:t>
            </a:r>
            <a:r>
              <a:rPr lang="en-US" dirty="0" err="1" smtClean="0"/>
              <a:t>Continent,IDD</a:t>
            </a:r>
            <a:r>
              <a:rPr lang="en-US" dirty="0" smtClean="0"/>
              <a:t> Juvelit Group</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2724</TotalTime>
  <Words>2265</Words>
  <Application>Microsoft Office PowerPoint</Application>
  <PresentationFormat>On-screen Show (4:3)</PresentationFormat>
  <Paragraphs>179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ONE STEP AHEAD – TO PREVENT MASTITIS IN DAIRY ANIMALS</vt:lpstr>
      <vt:lpstr>Mastitis </vt:lpstr>
      <vt:lpstr>Mastitis</vt:lpstr>
      <vt:lpstr>Schedules</vt:lpstr>
      <vt:lpstr> Age-Wise Prevalence of Bovine Mastitis </vt:lpstr>
      <vt:lpstr>  Lactation-Wise Prevalence of Mastitis </vt:lpstr>
      <vt:lpstr> Breed-Wise Prevalence of Bovine Mastitis </vt:lpstr>
      <vt:lpstr>  Quarter-Wise Prevalence of Bovine Mastitis  </vt:lpstr>
      <vt:lpstr> Herd-Wise Prevalence of Bovine Mastitis </vt:lpstr>
      <vt:lpstr> Season-Wise Prevalence of Bovine Mastitis </vt:lpstr>
      <vt:lpstr>Conclusion</vt:lpstr>
      <vt:lpstr>Conclusion</vt:lpstr>
      <vt:lpstr>Conclusion</vt:lpstr>
      <vt:lpstr>TO SUCCEED IN UDDER HEALTH WORK IN A COWHERD IS REQUIRED:</vt:lpstr>
      <vt:lpstr>With perfect management  routines around the animals,  from  Start To Finish - Created Perfect Udder health and milk quality.</vt:lpstr>
      <vt:lpstr>Disinfection of drinking water </vt:lpstr>
      <vt:lpstr>It is this that is the goal! A happy farmer family that create good profitability with fresh milk of the highest quality </vt:lpstr>
      <vt:lpstr>MASTITIS IS NOT ALWAYS VISIBLE</vt:lpstr>
      <vt:lpstr>MASTITIS IS NOT ALWAYS VISIBLE</vt:lpstr>
      <vt:lpstr>HOW TO PREVENT MASTITIS</vt:lpstr>
      <vt:lpstr>HOW TO PREVENT MASTITIS</vt:lpstr>
      <vt:lpstr>HOW TO PREVENT MASTITIS</vt:lpstr>
      <vt:lpstr>HOW TO PREVENT MASTITIS</vt:lpstr>
      <vt:lpstr>HOW TO PREVENT MASTITIS</vt:lpstr>
      <vt:lpstr>HOW TO PREVENT MASTITIS</vt:lpstr>
      <vt:lpstr> RESISTANCE TO ANTIBIOTICS IS A PROBLEM </vt:lpstr>
      <vt:lpstr>Slide 27</vt:lpstr>
      <vt:lpstr>Examples of Right Treatment at Right time</vt:lpstr>
      <vt:lpstr>PREVENTION IS BETTER THAN CURE</vt:lpstr>
      <vt:lpstr>Thank you for your attention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hp</cp:lastModifiedBy>
  <cp:revision>188</cp:revision>
  <dcterms:created xsi:type="dcterms:W3CDTF">2015-08-28T18:44:17Z</dcterms:created>
  <dcterms:modified xsi:type="dcterms:W3CDTF">2015-09-02T14:26:37Z</dcterms:modified>
</cp:coreProperties>
</file>