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3"/>
  </p:notesMasterIdLst>
  <p:handoutMasterIdLst>
    <p:handoutMasterId r:id="rId44"/>
  </p:handoutMasterIdLst>
  <p:sldIdLst>
    <p:sldId id="312" r:id="rId2"/>
    <p:sldId id="338" r:id="rId3"/>
    <p:sldId id="317" r:id="rId4"/>
    <p:sldId id="318" r:id="rId5"/>
    <p:sldId id="291" r:id="rId6"/>
    <p:sldId id="292" r:id="rId7"/>
    <p:sldId id="293" r:id="rId8"/>
    <p:sldId id="295" r:id="rId9"/>
    <p:sldId id="296" r:id="rId10"/>
    <p:sldId id="299" r:id="rId11"/>
    <p:sldId id="303" r:id="rId12"/>
    <p:sldId id="302" r:id="rId13"/>
    <p:sldId id="301" r:id="rId14"/>
    <p:sldId id="297" r:id="rId15"/>
    <p:sldId id="304" r:id="rId16"/>
    <p:sldId id="298" r:id="rId17"/>
    <p:sldId id="322" r:id="rId18"/>
    <p:sldId id="273" r:id="rId19"/>
    <p:sldId id="308" r:id="rId20"/>
    <p:sldId id="309" r:id="rId21"/>
    <p:sldId id="274" r:id="rId22"/>
    <p:sldId id="275" r:id="rId23"/>
    <p:sldId id="276" r:id="rId24"/>
    <p:sldId id="279" r:id="rId25"/>
    <p:sldId id="278" r:id="rId26"/>
    <p:sldId id="324" r:id="rId27"/>
    <p:sldId id="310" r:id="rId28"/>
    <p:sldId id="328" r:id="rId29"/>
    <p:sldId id="326" r:id="rId30"/>
    <p:sldId id="327" r:id="rId31"/>
    <p:sldId id="339" r:id="rId32"/>
    <p:sldId id="340" r:id="rId33"/>
    <p:sldId id="341" r:id="rId34"/>
    <p:sldId id="321" r:id="rId35"/>
    <p:sldId id="329" r:id="rId36"/>
    <p:sldId id="330" r:id="rId37"/>
    <p:sldId id="331" r:id="rId38"/>
    <p:sldId id="336" r:id="rId39"/>
    <p:sldId id="342" r:id="rId40"/>
    <p:sldId id="343" r:id="rId41"/>
    <p:sldId id="286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EC8068-56AF-4399-9DE0-CB914F746B3C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86BC29-8CAB-43F1-98EA-4C05D735E78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C2319-D476-41D7-AEC2-E71EED8ABBD4}" type="datetimeFigureOut">
              <a:rPr lang="en-US" smtClean="0"/>
              <a:pPr/>
              <a:t>9/22/2014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30A53B-7BB7-4420-89DE-67E554603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653FE8-223B-4AE9-B75C-F913732B4ADD}" type="slidenum">
              <a:rPr lang="en-US"/>
              <a:pPr/>
              <a:t>7</a:t>
            </a:fld>
            <a:endParaRPr lang="en-US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Prilosec heartburn</a:t>
            </a:r>
          </a:p>
          <a:p>
            <a:r>
              <a:rPr lang="en-US"/>
              <a:t>Lipitor cholesterol</a:t>
            </a:r>
          </a:p>
          <a:p>
            <a:r>
              <a:rPr lang="en-US"/>
              <a:t>Rogaine  hair loss</a:t>
            </a:r>
          </a:p>
          <a:p>
            <a:r>
              <a:rPr lang="en-US"/>
              <a:t>Celebrex, Vioxx arthritis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90B5-C996-496E-A327-8459EBB61EC6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www.searchforcures.com/facts/phfacts/1_98b.html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F0C40-C38B-475E-9D34-A82786C912E4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www.searchforcures.com/facts/phfacts/1_98b.html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E5ACB-430F-4555-AD0F-369583F4448C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www.searchforcures.com/facts/phfacts/1_98b.html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BDFA1-FD26-4780-9B65-76D2FC1FC6B1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www.searchforcures.com/facts/phfacts/1_98b.html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2DCCC-BE64-4BB2-99F1-18D5A910138F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www.searchforcures.com/facts/phfacts/1_98b.html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A3759-A13C-46AF-9626-0FD8EFE70347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www.searchforcures.com/facts/phfacts/1_98b.html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4D4DA-1EF8-4925-9DAF-97798D30EA61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www.searchforcures.com/facts/phfacts/1_98b.html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9E57-0037-4045-BB35-AB06737B023E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www.searchforcures.com/facts/phfacts/1_98b.html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F3321-EAC4-449D-A6A1-CA7DD978C4DD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www.searchforcures.com/facts/phfacts/1_98b.html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C0D2-DC92-4822-AE40-E3C2BA26EF86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www.searchforcures.com/facts/phfacts/1_98b.html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FF404-CA40-4350-BE36-5A98F62A25D4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www.searchforcures.com/facts/phfacts/1_98b.html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D24A2-D29E-4A6F-B7EE-F6B8D28A6D34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www.searchforcures.com/facts/phfacts/1_98b.html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BFCA9-16D4-41FF-A32C-D66C7901BA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Irradiation" TargetMode="External"/><Relationship Id="rId2" Type="http://schemas.openxmlformats.org/officeDocument/2006/relationships/hyperlink" Target="http://en.wikipedia.org/wiki/Microwave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en.wikipedia.org/wiki/Electric_field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hyperlink" Target="http://www.epa.gov/greenchemistry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400" b="1" smtClean="0">
                <a:latin typeface="Times New Roman" pitchFamily="18" charset="0"/>
                <a:cs typeface="Times New Roman" pitchFamily="18" charset="0"/>
              </a:rPr>
              <a:t>Greening The </a:t>
            </a:r>
            <a:r>
              <a:rPr lang="en-US" sz="3400" b="1" dirty="0" smtClean="0">
                <a:latin typeface="Times New Roman" pitchFamily="18" charset="0"/>
                <a:cs typeface="Times New Roman" pitchFamily="18" charset="0"/>
              </a:rPr>
              <a:t>Pharmaceutical </a:t>
            </a:r>
            <a:r>
              <a:rPr lang="en-US" sz="3400" b="1" smtClean="0">
                <a:latin typeface="Times New Roman" pitchFamily="18" charset="0"/>
                <a:cs typeface="Times New Roman" pitchFamily="18" charset="0"/>
              </a:rPr>
              <a:t>Industry To </a:t>
            </a:r>
            <a:r>
              <a:rPr lang="en-US" sz="3400" b="1" dirty="0" smtClean="0">
                <a:latin typeface="Times New Roman" pitchFamily="18" charset="0"/>
                <a:cs typeface="Times New Roman" pitchFamily="18" charset="0"/>
              </a:rPr>
              <a:t>Afford Good Laboratory Practice</a:t>
            </a:r>
            <a:endParaRPr lang="en-US" sz="3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Presented By</a:t>
            </a:r>
          </a:p>
          <a:p>
            <a:pPr algn="ctr"/>
            <a:r>
              <a:rPr lang="en-US" sz="2600" b="1" i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Prof. Dr</a:t>
            </a:r>
            <a:r>
              <a:rPr lang="en-US" sz="2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6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Salwa</a:t>
            </a:r>
            <a:r>
              <a:rPr lang="en-US" sz="2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Elmeligie</a:t>
            </a:r>
            <a:endParaRPr lang="en-US" sz="26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Faculty of Pharmacy, Cairo University</a:t>
            </a:r>
            <a:endParaRPr lang="en-US" sz="2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48754-A471-4F8B-962A-14E007DA6C4C}" type="datetime1">
              <a:rPr lang="en-US" smtClean="0"/>
              <a:pPr/>
              <a:t>9/22/2014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022E-C496-49DC-813D-3279BEF7D638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10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TOT supp21</a:t>
            </a:r>
          </a:p>
          <a:p>
            <a:pPr algn="ctr"/>
            <a:endParaRPr lang="en-US" dirty="0"/>
          </a:p>
        </p:txBody>
      </p:sp>
      <p:sp>
        <p:nvSpPr>
          <p:cNvPr id="1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84BD9A-B392-4883-9561-AC7BD93670AD}" type="slidenum">
              <a:rPr lang="ar-SA"/>
              <a:pPr>
                <a:defRPr/>
              </a:pPr>
              <a:t>2</a:t>
            </a:fld>
            <a:endParaRPr lang="en-US"/>
          </a:p>
        </p:txBody>
      </p:sp>
      <p:pic>
        <p:nvPicPr>
          <p:cNvPr id="27649" name="Picture 1" descr="C:\Users\galal\Pictures\wel 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/>
          </p:cNvSpPr>
          <p:nvPr/>
        </p:nvSpPr>
        <p:spPr>
          <a:xfrm>
            <a:off x="251520" y="3501008"/>
            <a:ext cx="8435280" cy="1296144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  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I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am so glade to be here in this International Conference of  GLP </a:t>
            </a:r>
            <a:r>
              <a:rPr lang="en-US" sz="2400" b="1" kern="0" dirty="0" smtClean="0">
                <a:latin typeface="Cambria" pitchFamily="18" charset="0"/>
              </a:rPr>
              <a:t>,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GCP &amp; GMP.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b="1" kern="0" dirty="0" smtClean="0">
                <a:latin typeface="Cambria" pitchFamily="18" charset="0"/>
              </a:rPr>
              <a:t>    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4624"/>
            <a:ext cx="7772400" cy="1470025"/>
          </a:xfrm>
        </p:spPr>
        <p:txBody>
          <a:bodyPr>
            <a:normAutofit/>
          </a:bodyPr>
          <a:lstStyle/>
          <a:p>
            <a:r>
              <a:rPr lang="en-US" sz="3400" b="1" i="1" dirty="0" smtClean="0">
                <a:latin typeface="Times New Roman" pitchFamily="18" charset="0"/>
                <a:cs typeface="Times New Roman" pitchFamily="18" charset="0"/>
              </a:rPr>
              <a:t>Who am I</a:t>
            </a:r>
            <a:endParaRPr lang="en-US" sz="3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1844824"/>
            <a:ext cx="8712968" cy="5472608"/>
          </a:xfrm>
        </p:spPr>
        <p:txBody>
          <a:bodyPr>
            <a:noAutofit/>
          </a:bodyPr>
          <a:lstStyle/>
          <a:p>
            <a:pPr marL="179388" lvl="0" indent="-179388" algn="l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AutoNum type="arabicPeriod"/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Professor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&amp; Head of Pharmaceutical Organic Chemistry, 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Faculty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Pharmacy, Cairo 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University. </a:t>
            </a:r>
          </a:p>
          <a:p>
            <a:pPr marL="457200" lvl="0" indent="-457200" algn="l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Trainer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Faculty and Leadership Development Center, 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Cairo University.</a:t>
            </a:r>
          </a:p>
          <a:p>
            <a:pPr marL="265113" lvl="0" indent="-265113" algn="l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Reviewer for Higher Education Institutions, conducted by the </a:t>
            </a:r>
          </a:p>
          <a:p>
            <a:pPr marL="265113" lvl="0" indent="-265113" algn="l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National Authority of  Quality Assurance and Accreditation of Education, Egypt.</a:t>
            </a:r>
          </a:p>
          <a:p>
            <a:pPr marL="457200" lvl="0" indent="-457200" algn="l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Evaluator at Project administration, Ministry of Higher Education, Egypt.</a:t>
            </a:r>
          </a:p>
          <a:p>
            <a:pPr marL="457200" lvl="0" indent="-457200" algn="l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Consultant at missions and Cultural Affairs at the Ministry of Higher Education, Egypt.</a:t>
            </a:r>
          </a:p>
          <a:p>
            <a:pPr marL="457200" lvl="0" indent="-457200" algn="l"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Other Posts:</a:t>
            </a:r>
          </a:p>
          <a:p>
            <a:pPr marL="457200" lvl="0" indent="-457200" algn="l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Director  of Career Center,  Faculty of Pharmacy, Cairo University.</a:t>
            </a:r>
          </a:p>
          <a:p>
            <a:pPr marL="457200" lvl="0" indent="-457200" algn="l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Director of Quality Assurance Unit, Faculty of Pharmacy, </a:t>
            </a:r>
          </a:p>
          <a:p>
            <a:pPr marL="457200" lvl="0" indent="-457200" algn="l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October 6 University.</a:t>
            </a:r>
          </a:p>
          <a:p>
            <a:pPr marL="457200" lvl="0" indent="-457200" algn="l">
              <a:lnSpc>
                <a:spcPct val="150000"/>
              </a:lnSpc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6350" algn="l"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l">
              <a:buFont typeface="+mj-lt"/>
              <a:buAutoNum type="arabicPeriod"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634BA-09C3-4194-8CA5-120B556B9DC3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 descr="Picture 00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51720" cy="190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4" name="Picture 2" descr="C:\Users\galal\Pictures\imagesCAF25O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02455"/>
            <a:ext cx="9144000" cy="7460455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7AE1-CCF8-4F8C-8AC3-E64C15AA370F}" type="datetime1">
              <a:rPr lang="en-US" smtClean="0"/>
              <a:pPr/>
              <a:t>9/22/2014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39552" y="1844824"/>
            <a:ext cx="8429684" cy="2428892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First, let’s consider chemistry’s benefits….</a:t>
            </a:r>
          </a:p>
          <a:p>
            <a:pPr algn="just"/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chemical industries produce many products that </a:t>
            </a:r>
          </a:p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improve our lives and upon which we depend.</a:t>
            </a:r>
            <a:endParaRPr lang="en-US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ECEB-7A69-434E-BCBF-13EFFC1EFCAD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163058" y="6165304"/>
            <a:ext cx="4929222" cy="365125"/>
          </a:xfrm>
        </p:spPr>
        <p:txBody>
          <a:bodyPr/>
          <a:lstStyle/>
          <a:p>
            <a:r>
              <a:rPr lang="en-US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Berekeley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w. Cue, PhD, BWC </a:t>
            </a:r>
            <a:r>
              <a:rPr lang="en-US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Pharma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Consulting, LLC, July 2009 </a:t>
            </a:r>
            <a:endParaRPr lang="en-US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</p:spPr>
      </p:pic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38200"/>
          </a:xfrm>
          <a:noFill/>
          <a:ln/>
        </p:spPr>
        <p:txBody>
          <a:bodyPr>
            <a:noAutofit/>
          </a:bodyPr>
          <a:lstStyle/>
          <a:p>
            <a:pPr>
              <a:lnSpc>
                <a:spcPct val="75000"/>
              </a:lnSpc>
            </a:pPr>
            <a:r>
              <a:rPr lang="en-US" sz="3400" b="1" i="1" dirty="0" smtClean="0">
                <a:latin typeface="Times New Roman" pitchFamily="18" charset="0"/>
                <a:cs typeface="Times New Roman" pitchFamily="18" charset="0"/>
              </a:rPr>
              <a:t>Benefits of chemical industries</a:t>
            </a:r>
            <a:endParaRPr lang="en-US" sz="3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Rectangle 4"/>
          <p:cNvSpPr>
            <a:spLocks noGrp="1" noChangeArrowheads="1"/>
          </p:cNvSpPr>
          <p:nvPr>
            <p:ph idx="1"/>
          </p:nvPr>
        </p:nvSpPr>
        <p:spPr>
          <a:xfrm>
            <a:off x="539552" y="1775048"/>
            <a:ext cx="7620000" cy="3886200"/>
          </a:xfrm>
          <a:noFill/>
          <a:ln/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Times"/>
              <a:buChar char="•"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Antibiotics and other medicines</a:t>
            </a:r>
          </a:p>
          <a:p>
            <a:pPr>
              <a:lnSpc>
                <a:spcPct val="80000"/>
              </a:lnSpc>
              <a:buFont typeface="Times"/>
              <a:buChar char="•"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Fertilizers, pesticides</a:t>
            </a:r>
          </a:p>
          <a:p>
            <a:pPr>
              <a:lnSpc>
                <a:spcPct val="80000"/>
              </a:lnSpc>
              <a:buFont typeface="Times"/>
              <a:buChar char="•"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Plastics</a:t>
            </a:r>
          </a:p>
          <a:p>
            <a:pPr>
              <a:lnSpc>
                <a:spcPct val="80000"/>
              </a:lnSpc>
              <a:buFont typeface="Times"/>
              <a:buChar char="•"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Nylon, rayon, polyester, and </a:t>
            </a:r>
            <a:br>
              <a:rPr lang="en-US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other synthetic materials</a:t>
            </a:r>
          </a:p>
          <a:p>
            <a:pPr>
              <a:lnSpc>
                <a:spcPct val="80000"/>
              </a:lnSpc>
              <a:buFont typeface="Times"/>
              <a:buChar char="•"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Gasoline and other fuels</a:t>
            </a:r>
          </a:p>
          <a:p>
            <a:pPr>
              <a:lnSpc>
                <a:spcPct val="80000"/>
              </a:lnSpc>
              <a:buFont typeface="Times"/>
              <a:buChar char="•"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Water purification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72C3-8F7C-4930-BC92-84B45CB746D0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379082" y="6165304"/>
            <a:ext cx="4929222" cy="365125"/>
          </a:xfrm>
        </p:spPr>
        <p:txBody>
          <a:bodyPr/>
          <a:lstStyle/>
          <a:p>
            <a:r>
              <a:rPr lang="en-US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Berekeley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w. Cue, PhD, BWC </a:t>
            </a:r>
            <a:r>
              <a:rPr lang="en-US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Pharma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Consulting, LLC, July 2009 </a:t>
            </a:r>
            <a:endParaRPr lang="en-US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428604"/>
            <a:ext cx="8183880" cy="1051560"/>
          </a:xfrm>
        </p:spPr>
        <p:txBody>
          <a:bodyPr>
            <a:noAutofit/>
          </a:bodyPr>
          <a:lstStyle/>
          <a:p>
            <a:r>
              <a:rPr lang="en-US" sz="2800" b="1" i="1" dirty="0">
                <a:effectLst/>
                <a:latin typeface="Times New Roman" pitchFamily="18" charset="0"/>
                <a:cs typeface="Times New Roman" pitchFamily="18" charset="0"/>
              </a:rPr>
              <a:t>“Better Things for Better Living </a:t>
            </a:r>
            <a:r>
              <a:rPr lang="en-US" sz="2800" b="1" i="1" dirty="0" smtClean="0">
                <a:effectLst/>
                <a:latin typeface="Times New Roman" pitchFamily="18" charset="0"/>
                <a:cs typeface="Times New Roman" pitchFamily="18" charset="0"/>
              </a:rPr>
              <a:t>Through Chemistry</a:t>
            </a:r>
            <a:r>
              <a:rPr lang="en-US" sz="2800" b="1" i="1" dirty="0">
                <a:effectLst/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2800" b="1" i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i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200" b="1" i="1" dirty="0" smtClean="0">
                <a:effectLst/>
                <a:latin typeface="Times New Roman" pitchFamily="18" charset="0"/>
                <a:cs typeface="Times New Roman" pitchFamily="18" charset="0"/>
              </a:rPr>
              <a:t>DuPont</a:t>
            </a:r>
            <a:endParaRPr lang="en-US" sz="3200" b="1" i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83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00034" y="1785926"/>
            <a:ext cx="3810000" cy="4114800"/>
          </a:xfrm>
        </p:spPr>
        <p:txBody>
          <a:bodyPr>
            <a:normAutofit/>
          </a:bodyPr>
          <a:lstStyle/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Ibuprophen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Lipitor 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Celebrex</a:t>
            </a:r>
          </a:p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Vioxx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Rogaine 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Prozac 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Viagra</a:t>
            </a:r>
          </a:p>
          <a:p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Prilosec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83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3498304" y="1857364"/>
            <a:ext cx="3810000" cy="4114800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Nylon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Dacron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Polystyrene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Acrylics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Teflon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Rayon</a:t>
            </a:r>
          </a:p>
          <a:p>
            <a:pPr>
              <a:buNone/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838" name="Rectangle 6"/>
          <p:cNvSpPr>
            <a:spLocks noChangeArrowheads="1"/>
          </p:cNvSpPr>
          <p:nvPr/>
        </p:nvSpPr>
        <p:spPr bwMode="auto">
          <a:xfrm>
            <a:off x="6329721" y="1859340"/>
            <a:ext cx="213071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2400" b="1" dirty="0">
                <a:latin typeface="Times New Roman" pitchFamily="18" charset="0"/>
              </a:rPr>
              <a:t>DNA</a:t>
            </a:r>
          </a:p>
          <a:p>
            <a:pPr eaLnBrk="1" hangingPunct="1">
              <a:buFontTx/>
              <a:buChar char="•"/>
            </a:pPr>
            <a:r>
              <a:rPr lang="en-US" sz="2400" b="1" dirty="0">
                <a:latin typeface="Times New Roman" pitchFamily="18" charset="0"/>
              </a:rPr>
              <a:t>Recombinant </a:t>
            </a:r>
          </a:p>
          <a:p>
            <a:pPr eaLnBrk="1" hangingPunct="1"/>
            <a:r>
              <a:rPr lang="en-US" sz="2400" b="1" dirty="0">
                <a:latin typeface="Times New Roman" pitchFamily="18" charset="0"/>
              </a:rPr>
              <a:t>Technology</a:t>
            </a:r>
          </a:p>
          <a:p>
            <a:pPr eaLnBrk="1" hangingPunct="1">
              <a:buFontTx/>
              <a:buChar char="•"/>
            </a:pPr>
            <a:r>
              <a:rPr lang="en-US" sz="2400" b="1" dirty="0">
                <a:latin typeface="Times New Roman" pitchFamily="18" charset="0"/>
              </a:rPr>
              <a:t>PCR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FD81D-2DE5-4334-BA12-C1FF7E06B186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163058" y="6165304"/>
            <a:ext cx="4929222" cy="365125"/>
          </a:xfrm>
        </p:spPr>
        <p:txBody>
          <a:bodyPr/>
          <a:lstStyle/>
          <a:p>
            <a:r>
              <a:rPr lang="en-US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Berekeley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w. Cue, PhD, BWC </a:t>
            </a:r>
            <a:r>
              <a:rPr lang="en-US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Pharma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Consulting, LLC, July 2009 </a:t>
            </a:r>
            <a:endParaRPr lang="en-US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20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208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1208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208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1208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1208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208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208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208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208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4" name="Picture 6" descr="C:\Users\galal\Pictures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" y="-98624"/>
            <a:ext cx="9143997" cy="6956624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245632" y="441714"/>
            <a:ext cx="8286808" cy="4643470"/>
          </a:xfrm>
          <a:prstGeom prst="rect">
            <a:avLst/>
          </a:prstGeom>
          <a:noFill/>
          <a:ln/>
        </p:spPr>
        <p:txBody>
          <a:bodyPr/>
          <a:lstStyle/>
          <a:p>
            <a:pPr marL="265176" lvl="0" indent="-265176" algn="just">
              <a:lnSpc>
                <a:spcPct val="80000"/>
              </a:lnSpc>
              <a:spcBef>
                <a:spcPts val="250"/>
              </a:spcBef>
              <a:buClr>
                <a:schemeClr val="tx1"/>
              </a:buClr>
              <a:buSzPct val="80000"/>
              <a:buFont typeface="Times"/>
              <a:buChar char="•"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Green chemistry dates to the Pollution Prevention Act of 1990 which established a national US policy to prevent or reduce pollution at its source.</a:t>
            </a:r>
          </a:p>
          <a:p>
            <a:pPr marL="265176" lvl="0" indent="-265176" algn="just">
              <a:lnSpc>
                <a:spcPct val="80000"/>
              </a:lnSpc>
              <a:spcBef>
                <a:spcPts val="250"/>
              </a:spcBef>
              <a:buClr>
                <a:schemeClr val="accent1"/>
              </a:buClr>
              <a:buSzPct val="80000"/>
              <a:buFont typeface="Times"/>
              <a:buChar char="•"/>
              <a:defRPr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65176" lvl="0" indent="-265176" algn="just">
              <a:lnSpc>
                <a:spcPct val="80000"/>
              </a:lnSpc>
              <a:spcBef>
                <a:spcPts val="25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In 1993, the program was renamed "Green Chemistry" and expanded to include greener solvents and safer chemicals.</a:t>
            </a:r>
          </a:p>
          <a:p>
            <a:pPr marL="265176" lvl="0" indent="-265176" algn="just">
              <a:lnSpc>
                <a:spcPct val="80000"/>
              </a:lnSpc>
              <a:spcBef>
                <a:spcPts val="250"/>
              </a:spcBef>
              <a:buClr>
                <a:schemeClr val="accent1"/>
              </a:buClr>
              <a:buSzPct val="80000"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C5E7D-E037-4AA8-AF9B-660D64016FC9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2790" y="6160219"/>
            <a:ext cx="3133386" cy="365125"/>
          </a:xfrm>
        </p:spPr>
        <p:txBody>
          <a:bodyPr/>
          <a:lstStyle/>
          <a:p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RSJ TECHNICAL CONSULTING</a:t>
            </a:r>
            <a:endParaRPr lang="en-US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 txBox="1">
            <a:spLocks noChangeAspect="1" noChangeArrowheads="1"/>
          </p:cNvSpPr>
          <p:nvPr/>
        </p:nvSpPr>
        <p:spPr>
          <a:xfrm>
            <a:off x="247912" y="358552"/>
            <a:ext cx="8572560" cy="838200"/>
          </a:xfrm>
          <a:prstGeom prst="horizontalScroll">
            <a:avLst>
              <a:gd name="adj" fmla="val 12500"/>
            </a:avLst>
          </a:prstGeom>
          <a:noFill/>
          <a:ln w="31750">
            <a:solidFill>
              <a:srgbClr val="0BFF0B"/>
            </a:solidFill>
            <a:rou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The 12 Principles of Green Chemistry </a:t>
            </a:r>
            <a:endParaRPr kumimoji="0" lang="en-GB" sz="3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571472" y="1352957"/>
            <a:ext cx="807249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1- Prevention of wastes</a:t>
            </a:r>
            <a:endParaRPr kumimoji="0" lang="en-US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GB" sz="2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It is better to prevent waste than to treat or clean up waste after it has been created.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en-US" sz="24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lang="en-GB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2-</a:t>
            </a:r>
            <a:r>
              <a:rPr kumimoji="0" lang="en-GB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Less Hazardous Chemical Synthesis</a:t>
            </a:r>
            <a:endParaRPr kumimoji="0" lang="en-US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GB" sz="2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Wherever practicable, synthetic methods should be designed to use and generate substances that possess little or no toxicity to people or the environment.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GB" sz="2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24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en-GB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3-Designing Safer Chemicals</a:t>
            </a:r>
            <a:endParaRPr kumimoji="0" lang="en-US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GB" sz="24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Chemical products should be designed to effect their desired function while minimising their toxicity.</a:t>
            </a:r>
            <a:endParaRPr kumimoji="0" lang="en-US" sz="24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41D8-10BF-4F08-ADBE-0D16FE48FA25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8" name="Text Box 5"/>
          <p:cNvSpPr txBox="1">
            <a:spLocks noGrp="1" noChangeArrowheads="1"/>
          </p:cNvSpPr>
          <p:nvPr>
            <p:ph type="ftr" sz="quarter" idx="11"/>
          </p:nvPr>
        </p:nvSpPr>
        <p:spPr bwMode="auto">
          <a:xfrm>
            <a:off x="1385220" y="6304003"/>
            <a:ext cx="671517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Green Chemistry Theory and Practice, Anastas &amp;Warner, Oup, 2000</a:t>
            </a:r>
            <a:endParaRPr lang="en-GB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1" descr="C:\Users\galal\Pictures\imagesCASGVIL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28600" y="0"/>
            <a:ext cx="13456681" cy="8074004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45062" y="1643316"/>
            <a:ext cx="82153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n-GB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4- Safer Solvents and Auxiliaries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n-GB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use of auxiliary substances (e.g., solvents or separation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n-GB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agents) should be made unnecessary whenever possible and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n-GB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innocuous when used.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292C-7F6D-46C6-825D-035B2EFA5682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9" name="Text Box 5"/>
          <p:cNvSpPr txBox="1">
            <a:spLocks noGrp="1" noChangeArrowheads="1"/>
          </p:cNvSpPr>
          <p:nvPr>
            <p:ph type="ftr" sz="quarter" idx="11"/>
          </p:nvPr>
        </p:nvSpPr>
        <p:spPr bwMode="auto">
          <a:xfrm>
            <a:off x="1385220" y="6304003"/>
            <a:ext cx="671517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Green Chemistry Theory and Practice, Anastas &amp;Warner, Oup, 2000</a:t>
            </a:r>
            <a:endParaRPr lang="en-GB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33" cy="6322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F392-5684-4CE3-80B6-36916F86DE55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475898" y="6309320"/>
            <a:ext cx="3824294" cy="365125"/>
          </a:xfrm>
        </p:spPr>
        <p:txBody>
          <a:bodyPr/>
          <a:lstStyle/>
          <a:p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California Green Chemistry Initiative, 2008</a:t>
            </a:r>
            <a:endParaRPr lang="en-US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7158" y="769928"/>
            <a:ext cx="83582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n-GB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5- Design for Energy Efficiency</a:t>
            </a:r>
            <a:endParaRPr lang="en-GB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n-GB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Energy requirements of chemical processes should be recognised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lang="en-GB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n-GB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for their environmental and economic impacts and should be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lang="en-GB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n-GB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minimised. If possible, synthetic methods should be conducted at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lang="en-GB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n-GB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ambient temperature and pressure.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18780" y="4221088"/>
            <a:ext cx="8429684" cy="235745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Energy sparing chemistry begins to use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Microwave Chemistry 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in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order to increase energy efficiency.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FE2C5-DBFE-4EFF-9C8E-9E0BB2579DEF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9" name="Text Box 5"/>
          <p:cNvSpPr txBox="1">
            <a:spLocks noGrp="1" noChangeArrowheads="1"/>
          </p:cNvSpPr>
          <p:nvPr>
            <p:ph type="ftr" sz="quarter" idx="11"/>
          </p:nvPr>
        </p:nvSpPr>
        <p:spPr bwMode="auto">
          <a:xfrm>
            <a:off x="1385220" y="6304003"/>
            <a:ext cx="671517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Green Chemistry Theory and Practice, Anastas &amp;Warner, Oup, 2000</a:t>
            </a:r>
            <a:endParaRPr lang="en-GB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0034" y="1285860"/>
            <a:ext cx="835824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Recently, microwave chemistry is the science of applying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hlinkClick r:id="rId2" action="ppaction://hlinkfile" tooltip="Microwave"/>
              </a:rPr>
              <a:t>microwave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hlinkClick r:id="rId3" action="ppaction://hlinkfile" tooltip="Irradiation"/>
              </a:rPr>
              <a:t>irradiation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to chemical reactions.</a:t>
            </a:r>
            <a:r>
              <a:rPr lang="en-US" sz="24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Microwaves act as high frequency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hlinkClick r:id="rId4" action="ppaction://hlinkfile" tooltip="Electric field"/>
              </a:rPr>
              <a:t>electric fields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and will generally heat any material such as polar molecules in a solvent or conducting ions in a solid. </a:t>
            </a:r>
          </a:p>
          <a:p>
            <a:pPr algn="just"/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4AF7-E2D5-4025-B5FE-AA7F629618B0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163058" y="6165304"/>
            <a:ext cx="4929222" cy="365125"/>
          </a:xfrm>
        </p:spPr>
        <p:txBody>
          <a:bodyPr/>
          <a:lstStyle/>
          <a:p>
            <a:r>
              <a:rPr lang="en-US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Berekeley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w. Cue, PhD, BWC </a:t>
            </a:r>
            <a:r>
              <a:rPr lang="en-US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Pharma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Consulting, LLC, July 2009 </a:t>
            </a:r>
            <a:endParaRPr lang="en-US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9512" y="686418"/>
            <a:ext cx="8391306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lvl="2"/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6- Use of Renewable Feedstocks</a:t>
            </a:r>
          </a:p>
          <a:p>
            <a:pPr marL="530225" lvl="3" algn="just">
              <a:lnSpc>
                <a:spcPct val="65000"/>
              </a:lnSpc>
              <a:spcBef>
                <a:spcPct val="10000"/>
              </a:spcBef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 raw material or feedstock should be renewable rather than</a:t>
            </a:r>
          </a:p>
          <a:p>
            <a:pPr marL="530225" lvl="3" algn="just">
              <a:lnSpc>
                <a:spcPct val="65000"/>
              </a:lnSpc>
              <a:spcBef>
                <a:spcPct val="10000"/>
              </a:spcBef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depleting whenever technically and economically practicable.</a:t>
            </a:r>
          </a:p>
          <a:p>
            <a:pPr marL="530225" lvl="3" algn="just">
              <a:lnSpc>
                <a:spcPct val="65000"/>
              </a:lnSpc>
              <a:spcBef>
                <a:spcPct val="10000"/>
              </a:spcBef>
            </a:pP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42913" lvl="2" indent="-88900"/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7- Reduce Derivatives</a:t>
            </a:r>
          </a:p>
          <a:p>
            <a:pPr marL="442913" lvl="3" algn="just"/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Unnecessary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derivatization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(use of blocking groups</a:t>
            </a:r>
          </a:p>
          <a:p>
            <a:pPr marL="442913" lvl="3" algn="just"/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protection/de-protection, and temporary modification of physical/chemical processes) should be minimised or avoided if possible, because such steps require additional reagents and can generate waste. </a:t>
            </a:r>
          </a:p>
          <a:p>
            <a:pPr marL="442913" lvl="3" algn="just"/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42913" lvl="2" indent="-88900"/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8- Catalysis</a:t>
            </a:r>
          </a:p>
          <a:p>
            <a:pPr marL="442913" lvl="3" indent="87313" algn="just"/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Catalytic reagents (as selective as possible) are superior to    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stoichiometric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reagents.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D0B11-F5AF-4BE7-A9F8-532BE527EC61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8" name="Text Box 5"/>
          <p:cNvSpPr txBox="1">
            <a:spLocks noGrp="1" noChangeArrowheads="1"/>
          </p:cNvSpPr>
          <p:nvPr>
            <p:ph type="ftr" sz="quarter" idx="11"/>
          </p:nvPr>
        </p:nvSpPr>
        <p:spPr bwMode="auto">
          <a:xfrm>
            <a:off x="1385220" y="6304003"/>
            <a:ext cx="671517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Green Chemistry Theory and Practice, Anastas &amp;Warner, Oup, 2000</a:t>
            </a:r>
            <a:endParaRPr lang="en-GB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7158" y="867484"/>
            <a:ext cx="821537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4013"/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9- Design for Degradation</a:t>
            </a:r>
          </a:p>
          <a:p>
            <a:pPr marL="530225" lvl="3" algn="just"/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Chemical products should be designed so that at the end of their function they break down into innocuous degradation products and do not persist in the environment.</a:t>
            </a:r>
          </a:p>
          <a:p>
            <a:pPr marL="530225" lvl="3" algn="just"/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30225" lvl="2" indent="-176213"/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10- Real-time Analysis for Pollution Prevention</a:t>
            </a:r>
          </a:p>
          <a:p>
            <a:pPr marL="530225" lvl="3" algn="just"/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Analytical methodologies need to be further developed to allow for real-time, in-process monitoring and control prior to the formation of hazardous substances.</a:t>
            </a:r>
          </a:p>
          <a:p>
            <a:pPr marL="530225" lvl="2" indent="-176213"/>
            <a:endParaRPr lang="en-GB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69560-E490-4AC6-8284-1166F899AD9F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8" name="Text Box 5"/>
          <p:cNvSpPr txBox="1">
            <a:spLocks noGrp="1" noChangeArrowheads="1"/>
          </p:cNvSpPr>
          <p:nvPr>
            <p:ph type="ftr" sz="quarter" idx="11"/>
          </p:nvPr>
        </p:nvSpPr>
        <p:spPr bwMode="auto">
          <a:xfrm>
            <a:off x="1385220" y="6304003"/>
            <a:ext cx="671517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Green Chemistry Theory and Practice, Anastas &amp;Warner, Oup, 2000</a:t>
            </a:r>
            <a:endParaRPr lang="en-GB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980728"/>
            <a:ext cx="81439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n-GB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11- Atom Economy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30225" lvl="2" indent="-176213"/>
            <a:r>
              <a:rPr lang="en-GB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Synthetic methods should be designed to maximise the           incorporation of all materials used in the process into the final product. </a:t>
            </a:r>
          </a:p>
          <a:p>
            <a:pPr marL="530225" lvl="2" indent="-176213"/>
            <a:endParaRPr lang="en-GB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30225" lvl="2" indent="-176213"/>
            <a:r>
              <a:rPr lang="en-GB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530225" lvl="2" indent="-176213"/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 12- Inherently Safer Chemistry for Accident Prevention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Substances and the form of a substance used in a chemical     process should be chosen to minimise the potential for chemical accidents, including releases, explosions, and fires.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F8A85-DB06-487A-9346-9F5386EEBF76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9" name="Text Box 5"/>
          <p:cNvSpPr txBox="1">
            <a:spLocks noGrp="1" noChangeArrowheads="1"/>
          </p:cNvSpPr>
          <p:nvPr>
            <p:ph type="ftr" sz="quarter" idx="11"/>
          </p:nvPr>
        </p:nvSpPr>
        <p:spPr bwMode="auto">
          <a:xfrm>
            <a:off x="1385220" y="6304003"/>
            <a:ext cx="671517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Green Chemistry Theory and Practice, Anastas &amp;Warner, Oup, 2000</a:t>
            </a:r>
            <a:endParaRPr lang="en-GB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420888"/>
            <a:ext cx="8229600" cy="1143000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Application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1B15-4647-4FE5-9E9A-AA2CD09EAB4B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358246" cy="3929090"/>
          </a:xfrm>
        </p:spPr>
        <p:txBody>
          <a:bodyPr>
            <a:noAutofit/>
          </a:bodyPr>
          <a:lstStyle/>
          <a:p>
            <a:r>
              <a:rPr lang="en-US" sz="3400" b="1" i="1" dirty="0" smtClean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/>
            </a:r>
            <a:br>
              <a:rPr lang="en-US" sz="3400" b="1" i="1" dirty="0" smtClean="0">
                <a:latin typeface="Times New Roman" pitchFamily="18" charset="0"/>
                <a:ea typeface="Batang" pitchFamily="18" charset="-127"/>
                <a:cs typeface="Times New Roman" pitchFamily="18" charset="0"/>
              </a:rPr>
            </a:br>
            <a:r>
              <a:rPr lang="en-US" sz="3400" b="1" dirty="0" smtClean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A Greener Synthesis of Ibuprofen Which Creates Less Waste and Fewer Byproducts</a:t>
            </a:r>
            <a:endParaRPr lang="en-US" sz="3400" b="1" dirty="0">
              <a:effectLst/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322180" y="4149080"/>
          <a:ext cx="3926990" cy="1571636"/>
        </p:xfrm>
        <a:graphic>
          <a:graphicData uri="http://schemas.openxmlformats.org/presentationml/2006/ole">
            <p:oleObj spid="_x0000_s1026" name="CS ChemDraw Drawing" r:id="rId3" imgW="1487104" imgH="595743" progId="ChemDraw.Document.6.0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FA3C5-3AD3-456F-939D-8FD5F6BEAFD5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55210" y="6072206"/>
            <a:ext cx="2928958" cy="365125"/>
          </a:xfrm>
        </p:spPr>
        <p:txBody>
          <a:bodyPr/>
          <a:lstStyle/>
          <a:p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www.epa.gov/greenchemistry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980728"/>
            <a:ext cx="8246150" cy="6597352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The traditional industrial synthesis of ibuprofen was </a:t>
            </a:r>
          </a:p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developed and patented by the Boots Company of England. </a:t>
            </a:r>
          </a:p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This synthesis is a six-step process and results in large </a:t>
            </a:r>
          </a:p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quantities of unwanted waste chemical byproducts that must</a:t>
            </a:r>
          </a:p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be disposed of or otherwise managed. Much of the waste that</a:t>
            </a:r>
          </a:p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is generated is a result of many of the atoms of the reactants</a:t>
            </a:r>
          </a:p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not being incorporated into the desired product (ibuprofen)</a:t>
            </a:r>
          </a:p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but into unwanted byproducts (poor atom economy/atom</a:t>
            </a:r>
          </a:p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utilization).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5B28D-4803-49DE-AE31-9A629A3EA3DB}" type="datetime1">
              <a:rPr lang="en-US" smtClean="0"/>
              <a:pPr/>
              <a:t>9/22/2014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1268760"/>
            <a:ext cx="8501122" cy="4714908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BHC Company has developed and implemented a new</a:t>
            </a:r>
          </a:p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greener industrial synthesis of ibuprofen that is only three</a:t>
            </a:r>
          </a:p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steps. In this process, most of the atoms of the reactants are</a:t>
            </a:r>
          </a:p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incorporated into the desired product (ibuprofen). This results</a:t>
            </a:r>
          </a:p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in only small amounts of unwanted byproducts (very good</a:t>
            </a:r>
          </a:p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atom economy/atom utilization) thus lessening the need for</a:t>
            </a:r>
          </a:p>
          <a:p>
            <a:pPr algn="just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disposal and mediation of waste products.</a:t>
            </a:r>
            <a:endParaRPr lang="en-US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A3788-7F45-4566-BE0D-AF057E9D1523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29170" y="6165304"/>
            <a:ext cx="7215238" cy="365125"/>
          </a:xfrm>
        </p:spPr>
        <p:txBody>
          <a:bodyPr/>
          <a:lstStyle/>
          <a:p>
            <a:r>
              <a:rPr lang="en-US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Trost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Barry M. The Atom Economy—A Search for Synthetic Efficiency. Science 1991, 254, 1471–1477.</a:t>
            </a:r>
            <a:endParaRPr lang="en-US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831975" y="644525"/>
          <a:ext cx="5267325" cy="5567363"/>
        </p:xfrm>
        <a:graphic>
          <a:graphicData uri="http://schemas.openxmlformats.org/presentationml/2006/ole">
            <p:oleObj spid="_x0000_s2050" name="CS ChemDraw Drawing" r:id="rId3" imgW="3588864" imgH="5566840" progId="ChemDraw.Document.6.0">
              <p:embed/>
            </p:oleObj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58E5C-1675-4D5C-8356-ECF99585E10F}" type="datetime1">
              <a:rPr lang="en-US" smtClean="0"/>
              <a:pPr/>
              <a:t>9/22/2014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117725" y="211138"/>
          <a:ext cx="4740291" cy="5897370"/>
        </p:xfrm>
        <a:graphic>
          <a:graphicData uri="http://schemas.openxmlformats.org/presentationml/2006/ole">
            <p:oleObj spid="_x0000_s3074" name="CS ChemDraw Drawing" r:id="rId3" imgW="3972720" imgH="4943564" progId="ChemDraw.Document.6.0">
              <p:embed/>
            </p:oleObj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DBB1F-4D2D-4A6B-986D-BF7643D242D6}" type="datetime1">
              <a:rPr lang="en-US" smtClean="0"/>
              <a:pPr/>
              <a:t>9/22/2014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857224" y="1142984"/>
          <a:ext cx="7358112" cy="4500598"/>
        </p:xfrm>
        <a:graphic>
          <a:graphicData uri="http://schemas.openxmlformats.org/drawingml/2006/table">
            <a:tbl>
              <a:tblPr/>
              <a:tblGrid>
                <a:gridCol w="1717215"/>
                <a:gridCol w="1231166"/>
                <a:gridCol w="1183042"/>
                <a:gridCol w="1183042"/>
                <a:gridCol w="1183042"/>
                <a:gridCol w="124311"/>
                <a:gridCol w="736294"/>
              </a:tblGrid>
              <a:tr h="692399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Calibri"/>
                          <a:cs typeface="Arial"/>
                        </a:rPr>
                        <a:t>Reagent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Arial"/>
                        </a:rPr>
                        <a:t>Used in ibuprofen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Unused in ibuprofen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Arial"/>
                        </a:rPr>
                        <a:t>Formula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Arial"/>
                        </a:rPr>
                        <a:t>M</a:t>
                      </a:r>
                      <a:r>
                        <a:rPr lang="en-US" sz="1400" b="1" baseline="-25000">
                          <a:latin typeface="Times New Roman"/>
                          <a:ea typeface="Calibri"/>
                          <a:cs typeface="Arial"/>
                        </a:rPr>
                        <a:t>r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Arial"/>
                        </a:rPr>
                        <a:t>Formula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Arial"/>
                        </a:rPr>
                        <a:t>M</a:t>
                      </a:r>
                      <a:r>
                        <a:rPr lang="en-US" sz="1400" b="1" baseline="-25000">
                          <a:latin typeface="Times New Roman"/>
                          <a:ea typeface="Calibri"/>
                          <a:cs typeface="Arial"/>
                        </a:rPr>
                        <a:t>r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Formula</a:t>
                      </a:r>
                      <a:endParaRPr lang="en-US" sz="110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M</a:t>
                      </a:r>
                      <a:r>
                        <a:rPr lang="en-US" sz="1400" b="1" baseline="-250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r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6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10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14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134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10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13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133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endParaRPr lang="en-US" sz="110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1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6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7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6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O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102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27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O</a:t>
                      </a:r>
                      <a:r>
                        <a:rPr lang="en-US" sz="1400" baseline="-250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en-US" sz="110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75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6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4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7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ClO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122.5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CH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6 </a:t>
                      </a: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ClO</a:t>
                      </a:r>
                      <a:r>
                        <a:rPr lang="en-US" sz="1400" baseline="-250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109.5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6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 dirty="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 dirty="0">
                          <a:latin typeface="Times New Roman"/>
                          <a:ea typeface="Calibri"/>
                          <a:cs typeface="Arial"/>
                        </a:rPr>
                        <a:t>5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ONa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68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5</a:t>
                      </a: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ONa</a:t>
                      </a:r>
                      <a:endParaRPr lang="en-US" sz="110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68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6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O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19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O</a:t>
                      </a:r>
                      <a:endParaRPr lang="en-US" sz="110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19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6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NH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O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33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NH</a:t>
                      </a:r>
                      <a:r>
                        <a:rPr lang="en-US" sz="1400" baseline="-250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O</a:t>
                      </a:r>
                      <a:endParaRPr lang="en-US" sz="110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33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6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4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O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36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HO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33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en-US" sz="110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620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Arial"/>
                        </a:rPr>
                        <a:t>Total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Arial"/>
                        </a:rPr>
                        <a:t>Ibuprofen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Waste products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923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20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42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NO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10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ClNa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514.5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13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18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O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206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7</a:t>
                      </a: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24 </a:t>
                      </a: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NO</a:t>
                      </a:r>
                      <a:r>
                        <a:rPr lang="en-US" sz="1400" baseline="-25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8</a:t>
                      </a: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ClNa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308.5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285720" y="178994"/>
            <a:ext cx="835824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Table 1 shows a calculation of the  atom economy of the overall reaction.</a:t>
            </a:r>
            <a:endParaRPr kumimoji="0" lang="en-US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0AAD-8D08-4A4C-8285-993BBB2BF64E}" type="datetime1">
              <a:rPr lang="en-US" smtClean="0"/>
              <a:pPr/>
              <a:t>9/22/2014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068513" y="1079500"/>
          <a:ext cx="5005387" cy="5530850"/>
        </p:xfrm>
        <a:graphic>
          <a:graphicData uri="http://schemas.openxmlformats.org/presentationml/2006/ole">
            <p:oleObj spid="_x0000_s37890" name="CS ChemDraw Drawing" r:id="rId3" imgW="4414613" imgH="6028697" progId="ChemDraw.Document.6.0">
              <p:embed/>
            </p:oleObj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428596" y="285728"/>
            <a:ext cx="8183880" cy="105156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Green Chemistry: The BHC Company Synthesis of Ibuprofen—A Greener Synthesis of Ibuprofen.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CE99A-03E6-4038-89D2-08050188719A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78088" y="6520259"/>
            <a:ext cx="2286000" cy="365125"/>
          </a:xfrm>
        </p:spPr>
        <p:txBody>
          <a:bodyPr/>
          <a:lstStyle/>
          <a:p>
            <a:endParaRPr lang="en-US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28662" y="1785926"/>
          <a:ext cx="7572428" cy="3857653"/>
        </p:xfrm>
        <a:graphic>
          <a:graphicData uri="http://schemas.openxmlformats.org/drawingml/2006/table">
            <a:tbl>
              <a:tblPr/>
              <a:tblGrid>
                <a:gridCol w="1767232"/>
                <a:gridCol w="1267024"/>
                <a:gridCol w="1217500"/>
                <a:gridCol w="1217500"/>
                <a:gridCol w="1217500"/>
                <a:gridCol w="127933"/>
                <a:gridCol w="757739"/>
              </a:tblGrid>
              <a:tr h="85725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Calibri"/>
                          <a:cs typeface="Arial"/>
                        </a:rPr>
                        <a:t>Reagent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Calibri"/>
                          <a:cs typeface="Arial"/>
                        </a:rPr>
                        <a:t>Used in ibuprofen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Unused in ibuprofen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Arial"/>
                        </a:rPr>
                        <a:t>Formula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Arial"/>
                        </a:rPr>
                        <a:t>M</a:t>
                      </a:r>
                      <a:r>
                        <a:rPr lang="en-US" sz="1400" b="1" baseline="-25000">
                          <a:latin typeface="Times New Roman"/>
                          <a:ea typeface="Calibri"/>
                          <a:cs typeface="Arial"/>
                        </a:rPr>
                        <a:t>r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Arial"/>
                        </a:rPr>
                        <a:t>Formula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Arial"/>
                        </a:rPr>
                        <a:t>M</a:t>
                      </a:r>
                      <a:r>
                        <a:rPr lang="en-US" sz="1400" b="1" baseline="-25000">
                          <a:latin typeface="Times New Roman"/>
                          <a:ea typeface="Calibri"/>
                          <a:cs typeface="Arial"/>
                        </a:rPr>
                        <a:t>r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Formula</a:t>
                      </a:r>
                      <a:endParaRPr lang="en-US" sz="110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M</a:t>
                      </a:r>
                      <a:r>
                        <a:rPr lang="en-US" sz="1400" b="1" baseline="-250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r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10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14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134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10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13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133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endParaRPr lang="en-US" sz="110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1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7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6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O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102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O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43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3</a:t>
                      </a: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O</a:t>
                      </a:r>
                      <a:r>
                        <a:rPr lang="en-US" sz="1400" baseline="-250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59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CO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28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CO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0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8628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Arial"/>
                        </a:rPr>
                        <a:t>Total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Calibri"/>
                          <a:cs typeface="Arial"/>
                        </a:rPr>
                        <a:t>Ibuprofen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Waste products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 dirty="0">
                          <a:latin typeface="Times New Roman"/>
                          <a:ea typeface="Calibri"/>
                          <a:cs typeface="Arial"/>
                        </a:rPr>
                        <a:t>15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 dirty="0">
                          <a:latin typeface="Times New Roman"/>
                          <a:ea typeface="Calibri"/>
                          <a:cs typeface="Arial"/>
                        </a:rPr>
                        <a:t>22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O</a:t>
                      </a:r>
                      <a:r>
                        <a:rPr lang="en-US" sz="1400" baseline="-25000" dirty="0">
                          <a:latin typeface="Times New Roman"/>
                          <a:ea typeface="Calibri"/>
                          <a:cs typeface="Arial"/>
                        </a:rPr>
                        <a:t>4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Arial"/>
                        </a:rPr>
                        <a:t>266</a:t>
                      </a: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13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18</a:t>
                      </a: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O</a:t>
                      </a:r>
                      <a:r>
                        <a:rPr lang="en-US" sz="1400" baseline="-25000"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Arial"/>
                        </a:rPr>
                        <a:t>206</a:t>
                      </a: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C</a:t>
                      </a:r>
                      <a:r>
                        <a:rPr lang="en-US" sz="1400" baseline="-250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H</a:t>
                      </a:r>
                      <a:r>
                        <a:rPr lang="en-US" sz="1400" baseline="-250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4 </a:t>
                      </a:r>
                      <a:r>
                        <a:rPr lang="en-US" sz="14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O</a:t>
                      </a:r>
                      <a:r>
                        <a:rPr lang="en-US" sz="1400" baseline="-2500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2</a:t>
                      </a:r>
                      <a:endParaRPr lang="en-US" sz="110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Calibri"/>
                          <a:cs typeface="Arial"/>
                        </a:rPr>
                        <a:t>60</a:t>
                      </a:r>
                      <a:endParaRPr lang="en-US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500034" y="307776"/>
            <a:ext cx="842968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Table 2 shows a calculation of the overall  atom economy; it is 77%  almost double that of the Boots’ synthesis .</a:t>
            </a:r>
            <a:endParaRPr kumimoji="0" lang="en-US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4815-D1B3-43A7-97AE-72B571F0CF81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78088" y="6160219"/>
            <a:ext cx="2286000" cy="365125"/>
          </a:xfrm>
        </p:spPr>
        <p:txBody>
          <a:bodyPr/>
          <a:lstStyle/>
          <a:p>
            <a:endParaRPr lang="en-US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A3759-A13C-46AF-9626-0FD8EFE70347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2358008"/>
            <a:ext cx="8229600" cy="1143000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BDEF-3259-42F0-B41F-B0A49716A5C0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23528" y="1052736"/>
            <a:ext cx="8640960" cy="482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embodies a set of principles that provides a framework within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which laboratory studies are planned,  performed,  monitored,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reported and archived.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also,  is concerned with preclinical development including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research laboratory:  discovery &amp;  development   of new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drugs/therapy.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51720" y="6165304"/>
            <a:ext cx="56703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i="1" dirty="0" smtClean="0">
                <a:latin typeface="Times New Roman" pitchFamily="18" charset="0"/>
                <a:cs typeface="Times New Roman" pitchFamily="18" charset="0"/>
              </a:rPr>
              <a:t>Ridley, R., Handbook: good laboratory practice (GLP): quality practices for regulated non clinical research and development, Second edition, 2009, World Health Organization</a:t>
            </a:r>
            <a:endParaRPr lang="en-US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79512" y="332656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Good Laboratory Practice (GLP)</a:t>
            </a:r>
            <a:endParaRPr lang="en-US" sz="3600" b="1" dirty="0"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41D8-10BF-4F08-ADBE-0D16FE48FA25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8" name="Text Box 5"/>
          <p:cNvSpPr txBox="1">
            <a:spLocks noGrp="1" noChangeArrowheads="1"/>
          </p:cNvSpPr>
          <p:nvPr>
            <p:ph type="ftr" sz="quarter" idx="11"/>
          </p:nvPr>
        </p:nvSpPr>
        <p:spPr bwMode="auto">
          <a:xfrm>
            <a:off x="1385220" y="6304003"/>
            <a:ext cx="671517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Green Chemistry Theory and Practice, Anastas &amp;Warner, Oup, 2000</a:t>
            </a:r>
            <a:endParaRPr lang="en-GB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itle 7"/>
          <p:cNvSpPr txBox="1">
            <a:spLocks/>
          </p:cNvSpPr>
          <p:nvPr/>
        </p:nvSpPr>
        <p:spPr>
          <a:xfrm>
            <a:off x="446856" y="629816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Green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Chemistry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akkal Majalla" pitchFamily="2" charset="-78"/>
              <a:ea typeface="+mj-ea"/>
              <a:cs typeface="Sakkal Majalla" pitchFamily="2" charset="-78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39552" y="1124744"/>
            <a:ext cx="8064896" cy="482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embodies a set of principles that provides both a strategy for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developing safer products and the normative standards for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distinguishing desirable outcomes from less desirable ones.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affords a framework within which laboratory studies include greener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solvents and safer chemicals  to prevent or reduce pollution at its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source.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also,  is concerned with research laboratory for preclinical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development  :  discovery &amp;  development   of new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drugs/therapy.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4" name="Picture 2" descr="C:\Users\galal\Pictures\imagesCAF25O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59432"/>
            <a:ext cx="9144000" cy="9013812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20568" y="1081296"/>
            <a:ext cx="8471912" cy="21316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38F12-0B57-43A2-8134-4CA23A6ACB33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00034" y="18864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Footer Placeholder 2"/>
          <p:cNvSpPr txBox="1">
            <a:spLocks/>
          </p:cNvSpPr>
          <p:nvPr/>
        </p:nvSpPr>
        <p:spPr>
          <a:xfrm>
            <a:off x="1835696" y="6093295"/>
            <a:ext cx="5642462" cy="72008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5536" y="2708920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Indeed, greening the pharmaceutical industry</a:t>
            </a:r>
          </a:p>
          <a:p>
            <a:pPr lvl="0">
              <a:spcBef>
                <a:spcPct val="0"/>
              </a:spcBef>
              <a:defRPr/>
            </a:pPr>
            <a:endParaRPr lang="en-US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  afford Good Laboratory Practice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4D4DA-1EF8-4925-9DAF-97798D30EA61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95536" y="2430016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i="1" dirty="0" smtClean="0">
                <a:latin typeface="Times New Roman" pitchFamily="18" charset="0"/>
                <a:ea typeface="+mj-ea"/>
                <a:cs typeface="Times New Roman" pitchFamily="18" charset="0"/>
              </a:rPr>
              <a:t>Recommendations</a:t>
            </a:r>
            <a:endParaRPr kumimoji="0" lang="en-US" sz="4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88640"/>
            <a:ext cx="8964488" cy="2016224"/>
          </a:xfrm>
        </p:spPr>
        <p:txBody>
          <a:bodyPr>
            <a:noAutofit/>
          </a:bodyPr>
          <a:lstStyle/>
          <a:p>
            <a:pPr algn="l"/>
            <a:r>
              <a:rPr lang="en-US" sz="3000" b="1" dirty="0" smtClean="0"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3000" b="1" dirty="0" smtClean="0"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000" b="1" dirty="0" smtClean="0"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3000" b="1" dirty="0" smtClean="0"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600" b="1" dirty="0" smtClean="0">
                <a:latin typeface="Times New Roman" pitchFamily="18" charset="0"/>
                <a:ea typeface="+mn-ea"/>
                <a:cs typeface="Times New Roman" pitchFamily="18" charset="0"/>
              </a:rPr>
              <a:t>There are six key tools for designing greener </a:t>
            </a:r>
            <a:br>
              <a:rPr lang="en-US" sz="3600" b="1" dirty="0" smtClean="0"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600" b="1" dirty="0" smtClean="0">
                <a:latin typeface="Times New Roman" pitchFamily="18" charset="0"/>
                <a:ea typeface="+mn-ea"/>
                <a:cs typeface="Times New Roman" pitchFamily="18" charset="0"/>
              </a:rPr>
              <a:t> chemicals/processes:</a:t>
            </a:r>
            <a:r>
              <a:rPr lang="en-US" sz="28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en-US" sz="28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85720" y="2636912"/>
            <a:ext cx="8606760" cy="3168352"/>
          </a:xfrm>
        </p:spPr>
        <p:txBody>
          <a:bodyPr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Alternative feedstocks/starting materials (raw materials).</a:t>
            </a:r>
          </a:p>
          <a:p>
            <a:pPr algn="just"/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Alternative reagents (substances in which other substances are dissolved).</a:t>
            </a:r>
          </a:p>
          <a:p>
            <a:pPr algn="just"/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Alternative solvents (substances in which other substances are dissolved).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89772-6B6F-4B09-93EA-2B66414F500C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43484" y="6286520"/>
            <a:ext cx="7000924" cy="365125"/>
          </a:xfrm>
        </p:spPr>
        <p:txBody>
          <a:bodyPr/>
          <a:lstStyle/>
          <a:p>
            <a:r>
              <a:rPr lang="en-US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Anatas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at  the EPA, and Warner, at the University of Massachusetts-Boston</a:t>
            </a:r>
          </a:p>
          <a:p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28564" y="1236652"/>
            <a:ext cx="8715436" cy="500066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Alternative product/target molecule (molecule on which </a:t>
            </a:r>
          </a:p>
          <a:p>
            <a:pPr algn="l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research is focused).</a:t>
            </a:r>
          </a:p>
          <a:p>
            <a:pPr algn="l"/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Alternative catalysts (reusable reagents that are not consumed </a:t>
            </a:r>
          </a:p>
          <a:p>
            <a:pPr algn="l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during the chemical reaction).</a:t>
            </a:r>
          </a:p>
          <a:p>
            <a:pPr algn="l"/>
            <a:endPara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Finally, quality control (real – time measurements).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BA8F6-2969-42F2-AF36-EE36B715AD94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43484" y="6286520"/>
            <a:ext cx="7000924" cy="365125"/>
          </a:xfrm>
        </p:spPr>
        <p:txBody>
          <a:bodyPr/>
          <a:lstStyle/>
          <a:p>
            <a:r>
              <a:rPr lang="en-US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Anatas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at  the EPA, and Warner, at the University of Massachusetts-Boston</a:t>
            </a:r>
          </a:p>
          <a:p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04056" y="1340768"/>
            <a:ext cx="8604448" cy="5072668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Chemists Must place a Major Focus on the Environmental  </a:t>
            </a:r>
          </a:p>
          <a:p>
            <a:pPr algn="l"/>
            <a:endParaRPr lang="en-US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Consequences of  Greening Pharmaceutical Products and the</a:t>
            </a:r>
          </a:p>
          <a:p>
            <a:pPr algn="l"/>
            <a:endParaRPr lang="en-US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Processes by which these Products are Made. We Must Consider </a:t>
            </a:r>
          </a:p>
          <a:p>
            <a:pPr algn="l"/>
            <a:endParaRPr lang="en-US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Our Chemical Ecological Footprint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BA8F6-2969-42F2-AF36-EE36B715AD94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43484" y="6286520"/>
            <a:ext cx="7000924" cy="365125"/>
          </a:xfrm>
        </p:spPr>
        <p:txBody>
          <a:bodyPr/>
          <a:lstStyle/>
          <a:p>
            <a:r>
              <a:rPr lang="en-US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Anatas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at  the EPA, and Warner, at the University of Massachusetts-Boston</a:t>
            </a:r>
          </a:p>
          <a:p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4" name="Picture 2" descr="C:\Users\galal\Pictures\imagesCAF25O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59432"/>
            <a:ext cx="9144000" cy="9013812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23528" y="2305432"/>
            <a:ext cx="8471912" cy="21316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Green Chemistry is about turning a waste into a product and a cost into a profit, So it should be applied to afford Good </a:t>
            </a:r>
            <a:r>
              <a:rPr kumimoji="0" lang="en-US" sz="3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Good</a:t>
            </a:r>
            <a:r>
              <a:rPr kumimoji="0" lang="en-US" sz="3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en-US" sz="3400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Laboratory Practice.</a:t>
            </a:r>
            <a:endParaRPr kumimoji="0" lang="en-US" sz="3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38F12-0B57-43A2-8134-4CA23A6ACB33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8" name="Footer Placeholder 2"/>
          <p:cNvSpPr txBox="1">
            <a:spLocks/>
          </p:cNvSpPr>
          <p:nvPr/>
        </p:nvSpPr>
        <p:spPr>
          <a:xfrm>
            <a:off x="1835696" y="6093295"/>
            <a:ext cx="5642462" cy="72008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Berekeley</a:t>
            </a: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w. Cue, PhD, BWC </a:t>
            </a:r>
            <a:r>
              <a:rPr kumimoji="0" lang="en-US" sz="1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Pharma</a:t>
            </a: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Consulting, LLC, July 2009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4D4DA-1EF8-4925-9DAF-97798D30EA61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39938" name="Picture 2" descr="https://encrypted-tbn0.gstatic.com/images?q=tbn:ANd9GcTz8cmBtB-NdVaV0tT9644ktxRpzzECyyb3zK4lSNoIRtsutnvza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4D4DA-1EF8-4925-9DAF-97798D30EA61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51202" name="Picture 2" descr="D:\إعتماد 2011-2012\100_FUJI\DSCF00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4D4DA-1EF8-4925-9DAF-97798D30EA61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2226" name="Picture 2" descr="D:\(AHELO)\DSCN2207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4D4DA-1EF8-4925-9DAF-97798D30EA61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40962" name="Picture 2" descr="D:\Org Cairo\صور ورشة عمل النمذجة الجزيئية\2013-06-18 12.04.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4D4DA-1EF8-4925-9DAF-97798D30EA61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39938" name="Picture 2" descr="D:\`habiab kalby\Summer 2014\IMG_09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7012" y="0"/>
            <a:ext cx="5143500" cy="6858000"/>
          </a:xfrm>
          <a:prstGeom prst="rect">
            <a:avLst/>
          </a:prstGeom>
          <a:noFill/>
        </p:spPr>
      </p:pic>
      <p:pic>
        <p:nvPicPr>
          <p:cNvPr id="39939" name="Picture 3" descr="D:\`habiab kalby\Summer 2014\IMG_09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35597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4D4DA-1EF8-4925-9DAF-97798D30EA61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54274" name="Picture 2" descr="D:\`habiab kalby\hassan&amp;norhan\hassan\1\DSC_01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9392"/>
            <a:ext cx="9133436" cy="6957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BFCA9-16D4-41FF-A32C-D66C7901BA78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43010" name="AutoShape 2" descr="data:image/jpeg;base64,/9j/4AAQSkZJRgABAQAAAQABAAD/2wCEAAkGBxQTERUSExIWFRIXFxsZGBYYGBsdGhwcHR4ZHBwiIR8bHSggHBwlIB0aJT0kJSorLi4uHSEzODMtNygtLjcBCgoKDg0OGxAQGywmICYsLCw0LywvNCw0LywsLCwsLC00LTQsLCwsLC8vLDQsLC80LC8wLCwsNCwsLC8sLCwsLP/AABEIALoBEAMBEQACEQEDEQH/xAAcAAACAwEBAQEAAAAAAAAAAAAABQQGBwMCAQj/xABDEAACAgAEBAQEAwYEBAQHAAABAgMRAAQSIQUGMUETIlFhBzJxgRRCkSNSYnKhsTOCkqIVQ8HRJFNj4RYlc7LC0vD/xAAbAQEAAgMBAQAAAAAAAAAAAAAAAwQCBQYBB//EADsRAAEDAgMFBgUDAwQCAwAAAAEAAgMEERIhMQVBUWFxEyKBkaGxBjLB0fAUQuEjUvEVM2JyJJIWQ4L/2gAMAwEAAhEDEQA/ANxwRGCIwRGCIwRGCIwRGCIwRGCIwRGCIwRGCIwRGCIwRGCIwRGCIwRGCIwRcM9nEhjaWVgkaAszHoAMF6ASbBUFPi9lS4Agm0E1quO/qF1/06+3bERlC2Meyp35Atxf24hfy/lXjhHFYczGJYJA6Hax1B9CDup9jviQEEXCoSRvjcWPFiFNx6sEYIvjMALJoYIvuCIwRGCIwRGCIwRGCIwRGCIwRGCIwRGCIwRGCIwRGCIwRGCIwRGCIwRGCIwRGCIwRGCIwRR+IZGOeNopo1kjatSOAVNEEWDsdwDgiM1ko5IzFJGrxkUUZQVr6dMF6CQbhZDxp24DxBJY9bZWa/Lu1oPmQ/xpepWPUGifmOIg0sdlotxJUsracNkv2rdCBfEOBt+b75lbDlcwsiLIjBkdQysOhUiwR7EYlWmXXBFjXNXMbZ/PwwxMfwyZiNUAO0jCRQXPqAb09qGruKgdIcYaF0FNs1jKF9TKMy025cD1O5bLidc+jBEYIjBEYIjBEYIjBEYIjBEYIjBEYIjBEYIjBEYIjBFzmnVPmZVv1IH98EXtWBFg2PXBF9wRJuPc05XKUJ5lVz0jFtIfoi21e9V748JAFypIoXyuwRi55Kl8R+LG9QZQlf3pZAp/0oGsfVh9MQmdu5buL4eqXfOQ31P29Uil+Keds0coo7Dw3JH3Mwv9BjztjuCsD4eYPmm9P5XrL/FHPXv+FcegjcH9RMf7Y87c7wsv/jjD8svpf6pzk/iuw/xspY9YpN/9LgD/AHYyFQN4UE3w5M0XjeD1y+6tHBufclmKHi+FIfyTDQbPYG9DH2VjiVr2nQrTz0VRB/uMI57vMZKz4yVVGCIwRVf4j8I/EZCShckREyetpeoD3KF1++MHi7SFboJhDUskOgPocj6JT8IeLa8s+WJ3ga1/+m9kfowcew04xhddtuCu7bpRBU3aMnZ+O/7+KsXPGf8AA4fmZQ4RhEwViQKZhpWr72RQ7msSE2C1cTA+RrToSB6rJOQMzlIc2JMzL4YiA8NdDkFjYBLKpVVUX1PUg7VvWhA+YldZtt8xaKeFhIsCbC/Qel/JbpFKGUMpDKwBDA2CDuCCOoOLS49cIeIxPK8Kyo0sYBkQEFk1fLqA6X74IpWCIwRGCIwRGCIwRGCIwRVX4g86Jw2ANp8SeQkRR3V0N2Y9Qg26b2QO9jFzg0XKlhhdK7C1Znw34p8Qk/aFsvsd4hEQv0vXq3HfevtiEzkHTJb2m2G2aMnH3umXJaPzJ8QMvlMlDmyrSGdQ0US0Ga1DGyflC2AT6kCsTlwtdaFsT3OLQMxf0VO4j8amSMacmviMpKnxiyDpufIpI36Cr9sRCXXJbKfZRiwd8HEL5bhx538FG5f+MeYWcR5/LqI2ANxo6Oo/e0OT4i1vtRoGtRoYyD/7hZVTSYj/AEXYuW/L34+GS2aCZXVXRgyMAysDYIIsEHuCMSKmveCKjfEDnhcshgysiNnDsejeCO7MP3ulKet3uAcYPeGC6vUFC+rlwDIak8B91iU/CZszKZJJ2kPQyTedie4XpSj6+3bFR8w36ptOsh2dN2EIxEDPEBqc7XT3gOck4cGEWeaJXosn7LTY7hXVqPuOu3oMYiokt3R9Vo3109Q67GC//EFS83z5LLcZzczsR0S0v/MiqAPe8MUx1PspoaLaU7wxrSL8cvHjYJZwXgUs8kgy8JllPmcgj7W7kAe1mzud98ZgOkNl3sQpdkQBrnXdbP8AucfoOG7xT1Ph/nSP2mTdv4fEg0/p4vm+9/bHphkHy2XI7S2nX1hIBDWcAfc2z9uS7f8Awjm02/AuB/CYT/RHOITTy/hWgNHN+FQc3wSQbSZKb6nLSEfqEI/rjzspm8Vj+nnYbgHwSfMZKFW0+IYXP5dek/6Hsf0wLpB8w8wthBtbaVNo91ueY9V8OTkA6rIvqBR/TcH7V9MMbTyXS7P+L2uOCrbb/kNPEa+XkmvBuc81kgDE3iwrucu5OkgdQh3MZHoNvVcWY5SDYrabS2VFPF29Pa9r5aOHLnwtqti5Y5ty+dUeGxSWraGTyyD3r8y/xLY98WQ4O0XHNe1wu0p9j1ZJZxBc0cxB4Ri/C+f8QHvxD5fJo7fN1vBFj3LHEl4ZxV0mOiFXkgZj8oQsDGx9KpLvoGJ9cQMs15AXQ1hdVbPjldq3fxGh8ch11CtHx8m/+Ww0fK+ZQH0I8OZh/UA/bEknyrUUVu2F+fsse4NOBGxZuh3JJO3br98VHXK7KgkZHG5zzbMZk+WvPRaXyhzbPFk/w0cRIDuqZgsumNTuaU7sQ2sDarodAcYS1rIWYf3W09vzguP23LFHWSBn4bZ+uaZ8lTKufj0/nWZCx6sQVZiT1Y6kO53u8VtmveZXYjqLrUU5Jcbq7ZzmKOPOw5IpIZJlLqwXyAAMdzd/l7A1a3WoY3N81avnZOcer1GCIwRGCIwRGCIwRfnf4y5tsxxcwKbMaxwoD01OA/8AUyAfbEEmbgFs6LuQvk/MlZ+fOSsvkctl3yyVRMcr2Szki1Zie9q3SgNdAdMJm93JXvh+oP6lzXH5h6jP2us55lz+qDKwEkmDx6vppkcOKP6iu2ke2MC67ApJKUwVkhOhzHQnP1V04TypkIuGZbiriRpVUaYDJ+yklDsEBDAsF1CyFIFA7VeJsgMRWnaJpZewYdTYDlc+QGpSrmznieaIrmEy0po6P2JDo3ZkfWSlGru7Gx64ibKX5ELcVGy2URbKyQ4hna2tvYcbqz/D/nowZUxSQysoNw3S0Gssps2ADuCAfmobAY87drBY59FoNq11IZi+A65kcDv5KHzXz/IwIlnEEZ6RxkhiPcjzt9qU3uMRdrLLkwW/OK0vbzzZMFvziqXA13IqHzlRHGALr5UUAd2JuvV8MJuGfl19C2LTjZ2zzNNqe8foPzitt5d+HOWhiQT6p5atizEJZ3YBFIUrZ/NqPvi2IWXvZcfK1skrpXDNxJPikHMnwZhllMuUm/Dgm2hKlo7P7tMGT6WR6UMeujaVcgrJIrAHLhovXAPhAkZuefUu1pEhW/5nZmZh9Ap98Y9iN6u/6zKxpbC0Nvv1PiTe60fhnDosvGIoY1jjHZR37knqSfU7nEoFlqnvc9xc43J3lSsFijBEYIvMkYYUwBHoRYwRJM3ydkZCS2UiDHqyLoc/5o6a/vjwtB1Cxc1rtRdZXz3ykuRnDRM5gmsgOxYo61Y1HcqQVIuzs1nFadgFrLq/hqawfBuGYHv9FAyHB8xHlYZZIX8LSGSVdwFF6SSvmjOmjZAG+xxBJE++Nu/guHrqR8VQ8x6Bx06q4cvc+SRAJPc0fZ7/AGgH1Oz/AH39zj2OrcPmzUMVc4ZPzWhcL4tDmE1xSBh3HQj6g7jF1j2vF2lbKORsgu0rHfidIMtxMTod5FinVgRWtPL67/4amhZ3OIpWnEHBdFs6sibSOp5b992EG17YhkT4hefjDzWMzFHlli1RssGaikB3FmVGVl9qcbbgiq74zke0Cx3rX0tJMZCQPkIuN+pv5WVX+H2Q1PJK26qAoB6FiDZ+ymv8xxqK+UtaGDf9Pz0UW2alwtC05HM+GitD5wQxTE6USNgkYAoC0j0ih/Ex6dsUBGZHt1JIufM39FowwvcAMyVCk4hKkEGZgLxGOQ02xYJToGYEEeY0SPffF2ld2dQ4XzI9cjZbTZ0MQrexqTa92nk7h4FadxD4gwQ5fLyMrPLPGJBEleUUNWonYAN5fUm6GxrdukAFyr1Ps2aed0LbXbe5OmRtz8F85c+IeXzMohZHgkb5NZUo5/dDA/N7EC+148ZI12iVmzKilF3i44jT+FcsSLXowRGCIwRGCIwRfmTm3OVxyaU7BM2CfpGyj+y4ruP9RbiJv/iHoV+huaODjN5WSAmiwtW9HUhlP0sC/a8TubiFlrqad0ErZW6g/g8dF+beZeGTrKsTZaYSjUNPhubNgeWhTjbqtg7euKojcMl0tZtKmmLXNdoDrztl6K2cfZosvk+HtsctEHlX0mltyD7ordv3zj2Z1gGpsGmxOfUkakgfU/TzSTgnDvEcTaS8km0KAWQouqA6sRbX2B7b4rvLiezauQ23tGStqnNj+UZeX5dMYMjPmM0MmrDLuXeMlgGYMoY9jQBKgWL2Nj0xkyAB2F2qsU2wQ2j/AFkpuL/LyvbMqBmPhxnlmIlybyAG9aU4c9t7uv5qOJxG8aLcwVGzzZr2hrRnp6ZevHRaNyFyHKkyZrNr4fhkmOGwW1UQGbSSoABsAEm6JqqxnFFhzK82ttYVIEUXy7+fhw/Ny07Ey0SMERgiMERgiMERgiMERgio3xfypbIrIP8AlSqx+jBk/S2U/bEUzbtW22LOIasXNg4EeenqAnPJ2dhHD8qFmRlWKKK7AOoBUojs2raut7YkBBGS1kjXteWv1Bz6qNzByRBPbx/sJuupR5WP8SdD9RR9+2IpIWv11VWWnZJrrxWWcV4fNFLLA8e6ABmjkA8rg7g2pAIv0PtjXyf0HgF1iVQNO+J1w7NJpswVhy+V0ao4PFVJL82l28Qo6no6m6qtidrGLD5muYC7IrrfhiqLp3RkZkXt0Oo42v1SfiD3IPNfkoL+7TFjt1AJcmvUk9ziN5uwLpsEbapzmnNwBI5jfbdqmfK3GFy5ZH+RzqFCzroCq76gP1HvinUwmYAjUe38LmtvbLc+RskIuXHDbnu/ldOIZguXkbbcuE6hSFC3XdqA3+tdcRstdrB0vxz9l0Wz9jRbMp3TP70gaTfhYXsPvqfRMuMSNHkdL/swzRxojEWqWt6j01FQxPpddrwpwH1N252uSeJ5cuC4Cgb2tbHc/uBJPW5TrhHCMnnMpl2biEOXzKB46Z0bUglkdfIXU2NZog/m3vbG6awPaAdQukm2m6krJexIIcQeOduR4lTuJfCvMBdUGZjl6eVlaM/VXVn37jYfXHpgG4rIfED33bNGC05EC4+60flZ8wcpF+LTTmQumTdTZUldVqSPMAG26XWJ1z7rXOHRNcF4jBEYIl/HeNQZSEz5iTw4wQLokknYABQST9B0BPQHHhIGqya1zjhaLleuDcXhzUQmy8iyRnuOx9CDurD0IBx7e68c0tNjqvzZ8T4NPFc2vrJf+tVb/wDLFWT5lvKLvQAdVv8AwTmqGUZWMsfGny6TAUaAYEgE9AxKyUP4D7YsY23AvmVonZHCU7z2bWKJ5XNIis7H2UEn+2Ml6ASbBfnl4Zc/mPDBCz5qQi+oXVbMfcIgY/5cU2d+S5XcVdqHZ2ButsPidT7lbfytypBkUqMF5SAGlatRA7CtkQfurQ7mzZxaawN0XBsjawWaFm3GwYOP6uzZmBh/LII1Y/qX/TED8pQV1dIe02RI3hf6OWz4srl0YIjBEYIjBEYIjBEYIjBEYIjBFzzECujI6q6MCrKwBVgdiCDsQR2OCJJwzkrIZeUTw5SJJRdPVkX6WTp2227bYL0kk3KoHM+azKZjMJmM1miqvqVIToHguSYyBABIQN0O5Nox6Y1dZPOyQNYQAdCfa5yVaV7w6wSqGfLOPBTQ0cwcEqQQWrzBt71kajvv5WvGpc2cEyOvcW19+n3VQh/zHVVN+GBC8deHIposgrVW6sR0NijuNjYxdNQ7I6tO4+o8F9J2ZBS7SpmVAaGyNOrciHDfzvvByN7IaASL5wA62LHY+3setehxhjMbu7oVu+xFQwGQWe3K43HlyOtuBzUTh0Y8Vgw80dfqb3H2H9cSzG0YI0KqUlpKhzXjOP3N8x4DLkeKamMt5R1O1noPUn2As/QYrR5Oudyn2xOyGhlc7+0jxIsPUr1x/mHVMhh8N0jBIZhqUudrABHyiwDdeY+mJYKfAwh9wTwyy/lfPdm7CkqI8bzhB8yFO5WzEkniT5ifUG8iIxAWh8x0ih1pd9/Kd98RVTWtAZG3mTv5Z+q1+0qeKnmMMVzbU81o/InHo8vBDk5UEYUBUmX/AAnYnqR/ymZiTXy2QA24XG3pq2OWzdDwP33+68jma7Ler9i6pkYIjBEYIsS+Ns7PnUhdyI0iRo1B8uqRpFLMO5OgL7dupxXmvot9saGJzXPce8CAOAvfXqcutlUOS+Z5eHZnxBZjPlmjvZl/tqHUH7dCcRRyFp5K5W0TZxwcPyxU34wNHJnUzULBoczAkiv2JFxkexGlbB6HEsmdiFrqG7A5j8iCmnJMshykb6/OCRG3dQjNo+oVtRxpa2ZzahpH7QPuufr3gVLi3cf8qz8985iXJRwKjpNMwEy6W0oFBc09aWDMqgUd1JsAgjG4/UxyMuw/fyW32KGTVjOVz5C49V9+D/CtUkuaYfIPCT6tTP8AcDQP8xx7TjUrb/Ec/eZCP+x9h9fNaniyuYWR/GTKtHmYcwnzNEQPTVE2pfudY/0+2K8wsQ5dHsM9pDNT8Rl5EH6LVsnmVljSRDaOqsp9QwBH9DiwucXbBFHbOoCRqsjqFBavrpBr74IusMysLVgw9Qb6dcEXvBEYIvjMB1IGCL7giMERgiMERgiMEVN+I2QtYMyo80cmh2/9OQEEH28QRG+30JxS2hGHwOy0z/PBQztuwrNeO5CEsJJsx4Z/LQiDj+VtBkv6HGmp5ZA3Cxt/O3iL2VaESPOGNtz4n0VY4rxRi/7MmXSABLLSsw3sEKPMN9iQpG/W8XWRMw9/LkN3n6jMLrtjUm0aNxe0AA6tJ18r2KitxQ2LUoO5u1sdj3oixZGx049FOCLA39/wfddDJXyMeC5uEbze7bjcd9iLi5GRsVzbi0ZIu18RVJFG6Bbptvq2ArtvjMUzwMs7E/T2VT/V6eR1ybYw2/gXXHMuyA5Z7kw0FydTldSlTGpA8pq7I3s0Btt1G9m62Lsx3RfPU8eX5zWwmoo69w/UnTMMB05nifQaZ6n4eFR/xD/O3/fHn6l/LyCtHZsO4u/9j9024BwUsNnZYATsAtue/m06qvqbvt2xhNUkZkDF45eF7L598QMoqebsoLl/7iTcDlzO88Ot7W7hHCmmDLlcuGQEhyoVI9XQizQZuoIUGuhrGMdHUTjET0JWhbC9+Z9VofJpzH4RFzUZjmVnWmZWOgMfDJKswJ0abN7kHHRMBDQHaq+L2zTvGS9RgiMEWAc/cUTN5+aQUYgqwIf3lQsS30LuwB9Ap74qyuu7Lcuv2LSCOAmX/wCy2XLcfXXoqjxiC9DqdyaJ6giiR99sRAixur1ZESWPjOpsd4ORPnlrf2Ck8qQeLmljk8yJHKwjO6+bSh29wf6Yr1UrmQXad4+/0XK7f7gG5x18NFbczxGOEqEA+SRUQbC0ZVrboAb+wxrRE54JdxBJ6i60lDQy1swhZqSLngN5PT+Euz+cCZCNppPMz6rY7m3Y7ewU9B0AxZgZepOAZAfT7rYUBZS7W1s1rnC/KxGauXJvMz5bJJHHkyXJZ2MsgjB1EkEBVkYeXSPMAdsXjtCGLuZnp+BY7S2jHPUvkF7bugFleeVOPPm1cvl/CKELYfWjHqQrFVYkCr8oFmgSQauQTCZmNoNuarscHC4UT4jcFOZyTaATLERKgHU0CGUepKlqHrpxnI3E2y2Gzar9NUNkOmh6H7a+Cqvw757giy65XNP4fh7RSEEq6E+VbA2Zb00eoC1ZusY33Fjqp9qUD4ZTI0XY7MEaZ7vtyWlzxFiBdR1vR3J9PYf3/W5VqlzVifJEAqLsWrYVtSjpY9egO1HcAiS5zhcRziRuXfxoZXcGRwGMTQKG0qwQGpCNh+76YIlXGuS8lFXhyZyCaRtMYy+alEjNuaUO5XYWSTSqASaAvBFBh4XnBP8AhY+OlplXxGy8sSyMF7apEKPW49LsbYIn3D+F55T+0/4ef4kgkB+4Mhs/cYIn3Dcl4SkErZNnQmhL6bLZr7kn+gwRTMERgiMEUDKcYgkmky8coaaKvEQWdF9LNUCfT2PocEU/BFE4rkhPBLCWKiSNkLAAkagRYBBB698EWT8W+Gk1sWy8czdpsvJ4crbdWWUhb+ruMa00kzP9t9xwd+fZYRGaB2KF9lROYeXZctMITqWQgPpkVfKhJFlo5CrEkEACuhxgR2YvKLdDe/pkuq2XW19a7AGNFtXZ2Hhx5XUaXhoI0gtfd9q/Qgg/p98QNqLG+XT+fzouhmoC9uAF197srdLWIPl/+uKpMrY0v+0RX0rJSgrWkrV6iyEahooC2BBN4umQXuMiRe3HW/Cx53JsNFybNmv7W+sYdbFYct2d77haxJFr3TZMyY/K0Y9ilAEetHp9LOKToxJ3mu89y66KZ8B7N8Y5FthccbG1uYufZeMxxFiPIAPdv/bp9d/pgyFgPezSarmcLRgDrn4ZZDrn0W1ct8t5XM5CCTKu8R8MAnqNa7NrRiReqydJUk72RjYS0cM4uR4jJfNamn/qOEgs65urPweaKAQZAyq2YSBNgunUFGksBuBZBOmyR/XFsWGS8uL2TjHq9Rgi55idUUu7KiKLLMQAB7k7DBFl/PvPiyg5bJyaoyKllW9/4FPpXVh60O+K8stsmrotj7K7RxlnGQ0B3nny9+muYxwMGDE3fUDYAb0BfUf1vfptiC4tZdG2GUSiQm99bbhuHMcdDfPTJcpuHAikOhlIND5SPcD2sX12xXfMWO72YK8NA1wtCcLmm/IjmOlxfXJSeWcwsWZBkIXyspJ7XR/rQ/piGoYXx2bnoVoPiCAy0t7d5rhl1yt43BClzNrkeSiNZsD0FAV7XVmu5OIC7uhm4fn+OS6HYmym0FOAfnOp+nQeuqrkkNswC2xYqB3J1EAfrtjYBxyueHsqMjYIIpJC0D578TmfdaLBm3ZiRXgRAhnreRgNwvoi72e52HQ3qHsa1ufzHdwHPnyXzQtAGepWucrZTwsnAh+bw1Z/d28zn7sWOOpYwMaGjdktkBYWTXGS9SI8n5I5gZn8MnjBi4IsDWTeoqDpLXvZF3vjywvdS9vJgwYjh4XNvJN809AAdWIUffr9wLOPVEugAVewUD7ADBFVMpxJC2Y4tMdOVjiKQMRuYlOqSQd6lYKFA+ZY0I+bBEq4fxjwcpNxzOgh5E/8PD3jhJHhRr/HIdLMe9r0C4Imnw54BJBC+ZzO+ezbeLOf3b+WMeioNq7EntWCK3YIjBEYIjBFXue+ZBkcm0oGuZiI4IxuXlfZRXeup9gcEXL4f8tHI5QLIdWalYy5iTqWlfdt+4HT9T3wROMzxNUniy+lmklDN5RYREAtmN7LZVR3JYUKBIIp2CKBx7iyZXLyZiT5EF13YnZVHuzED748JAFys42OkeGN1Jt5rBOJ5ybMeLnXR3W7d0UlF7BQ3TbZQLs/U40r45p3YrWHPgvoEFRQ7OhbCHgng3Ml3Qcd1+iXAFhbjSP3f/2P/Tp9cQXDTZuZ4/ZbINdM28osP7fufpp1TnjHK7ZbKwZmQ2uaJ1oRshI/Zjp+aNdwejCu+Ls1O5sTXDUa+65+g2rFNVzQvthecuBsMNvEAWSPPwaoyF+YC1+o7ffpinE+z89Ct9Vwkwns/maLjw3eOnrql0GTldkVYizOVVQCu5YgAWWHcjri/wBlc2BWpdO5kfaPYbWvcWP1v6LW/hnwXimRlMcmXX8JKQXBlTUjbDWuktdgAFT1oURRu5CxzBYrkto1ENRJ2kYIO+/otGbhEJzAzRS5wmgOSdl36C9IPmI1VdGrrEthe612EXvvU7Hq9SrmbjiZPLPmHBbTQVB1djsqj0s9+ws9seE2Fys4o3yvDGC5KwvjfHMxm38TMyXRtY1/wo/5R3P8Z3PsNsU5JC7ou52bsqOlaHHN/HhyH33+iQ5nNGE3oZo3N6h0U7CrO1H69bwDC5t1jLXx00+AEOxG+RF2nIWPI7s9bry/E2/LH/qYD+wOI7t4qyamY/LH5ut7By95LOM0lMgXyncNYNEV2B9cQVIaWXB3qSknldUWkaBcHMG97EcgeK+8Ry9vG/bWob6Xa/o398RQPsxzeRt9VlXwXlikGhc0HwN2nwOXipjzqFLE7Ldn6dcQCNxIHFbB1RG1jnk5Nvfw/PNQ+BZSWaYNHopWJe30nzXsKBN13A+4O4uSuZGzvX4DLgvn+364YBDfM3cbZ6m4Hh9AtBgBC06oqgUApNV9CBQxp3WJ7tySuQOei0LkLKSxZNUmXTTuYwb1iNmLKGBJoiyK7KFFA2B1kOMRjHrbNbRt8IvqrFiRZLy7gAkkAAWSegGCJbkOIwZ2DxMvMHj1UJE7Mh7WOoIHUEH3BwRGb4P4w0zyNJF3ioKjfzgC2H8JOk9wcEVD5mzX/F+IpwqE3ksswkzrr8rFT5YrG3UVXrf7mCLvnJP+JcW8FaGR4adTttobMUQBvsfDF/Qg3YoEim8l8z+O+fzhbRwyIqkLuTv4YcyyWbNG1/QdwcEXTgHG5c8j56YnKcNTUYkvS8qrdyyON0j22VSLo2SKsijfD7MTZh8xxOWSVcq5MeUy5ZtPhhq1lLou7bC9xuBtWCKVnOMyycYgycDf4KPLmyCSih1KxRnfc2Q/qaU7b0RfeEccafi8sMDFsrlYWXMSFrDzsy0vpaBW6dLYUNsESKLii5zPycUkUtw7I6o8s5KiMybCSZrNldwAVVul7EUSJpx/jDZLOxZnMz1lihSKOIyPJmZZNN1EPKqIAKre2G5L4IrFk+IAcQkyzkeMctHMKP5fElRgP4VOj6licET3BFF4jw6KdPDmiSVLDaHUMtjpsdjgiz74mzSTzwcMy0ZdtHjsi0BVlEs7KqAhzv30VvQxWqWPe0Mbv1W32PPT08jp5v2jIbyT9h7r1y/8LgCr52QPVEwR/wCGfZmIt16bAKOxsGsYQ0TIzc5lT1+356lpjaMLTrbMnx4dB42T74nxqeGys1UjRtZ6ACRA3XtpLD74sStuwhc5M0uYQFi2VgLJmJo3jky8LRhirAlBJYUneiusMvqNtiNxrJKUlmMDPeF1nw9t+VzWwVfQOOvK/Hrx14rtyXpGZyIB2MsNfTUp/wC36jFuO5fcq5XyxxbMDQQLgAc8wcvBfo7FxcYlvH+Ow5OLxZ30qTSgC2ZvRVG5P9ALJoC8eEgZlSRRPleGMFyVE5U5phz6O0SSpoIVlkSqJ3HmUlG23oMSLF1YwDgRcL2eCSB+CQWPgfa6S/GBwOHgHqZ4gv1sk/7Q39cYS/IVc2SSKyO3H6FIfhTy1FMJM3MmvS/hxKwBQUFLPXdrNWemnbGELBa6vbdrJDOYWuOEAXHPXxWm59IzE6zBDCVIcPWkqdiDe1YmJAFytBovzpzXy+Isy4yiSSZTYo2kkqe6ddbKOzEdDW9WdXJLA53ccPz0W+2btuIDsp3aaH6H7qvwyEN5VZmU7qAb+hvpt648c3LvZArfx1TJCHQ98jPu5+uguOJXHOcVVSyFpEFKQpjBZSDex1AUCB1semJY6fEA6wOuYOo8lqa/ar4XGKO4GRs4ZtIN8s9OF7jhkpiaZR5gzJYbQtMvmAcamAGojULFCjdixiF94j3bA8TyyyGdtMuSvUL/ANbCDPicAT3Wiwve+ZFr63tpfUXTOOBKFIAPSht+mKbnvv8AMuijgiwYQwAcLBNOCcXly80bKpmVWDeCbJNXWltygBo72vlHTc4lgcwPEjxpv08+PuuT27seghH6gOEZ4bj0G49MuS3HlnjP4vLrNo8NiSGj1aihB6NsKaqNe+1ijjeNc1wxNNwuTBBFwmuMl6uWZhDoyG6ZSprrRFHBEv4Zljl08JMuoUEn9jpVSSbJ0sRpJNmt/rgiicUymbzKmISDJwtszodWYI7hTWiI/wAQ1n0o74IvsPABk8i+X4bHHHJpPhlya1nbW7UzMR16G6A2GCJdkuS/B4RJw+OSppYnEkxvzyyDzsT1IJ29dIGCLvm+UVfhjcPSoo/AMaAbgNXzNsNR1b/cnrVERzHy2+Z4fJkk0wL4Sxxqp8o06aBIXZaGkUDQN1dAETVMk8cOmFIwY49MERJEakLpXUQCfbYbC6u8ESvkTlhsnl38aQSZyd2kzEw/M5uqsDyqDtsO5oXWCJJHyVmYOENw/KvEs8moTTuzDXrJ1vYUm9NAD6b7bkU7j3IofhkHDYGCQRyQ+KDsZY1bVILA2dj57qtQ7XYIn75Bll8dY43kEfhoCdOhbug2kmm2vYfKuxrBEr5b5ZlTOTcQzcivmpUEapHfhxRAg6FJoubAJYgb9hZwRWrBEYIuKZdBIzhVEjBQzUNRAvSCetC2r6n1OCLtgiz3hfxFjf8AFQZ6FY5sv4pKDzLKsWosFDfnpb0nqNwetYB4JLd6sPpnsibL+07+fAqu53m9s1k+IxSQLBGgieJKA/Z+MFYsVYgkDwyelEnqMR48bThXmyp4zVNc4jCCPwqk8rZ1fxUJZAscc0LL28gdevpVXX0xE0jELZ5rq6oCppZGOjADRiZyAv5HLyNtVu/O/M34GBXVNcsjaUB+UGiSW70AOg6kgbdRZe/CLrmaCjdVzCMG28nksW5g43NmXM876mVSFAFIg6kKO1nqSSTQs7Cqj5C/VdpSUENCxzmZnieW7ot55a4YuWykMCj5EAJ9WO7sfdmJJ9zi6BbILgXvc9xc7U5rNPjNxK8zDATUcMRmb0LPqUH/ACqr/wCvEM7tGhb/AGBA3G+ofo0f5PgPdaHyVw7wMhl46ptAZv5n87f1Y4laLCy0lTMZpXSHeSVU+cs+s+aTw5C0cKujjrGZCV+X+JAGUn+LT1DDGn2rO0gRDXUrXVLx8qpHEuZQrGGON/H3+YDQvTckMbqwdPU2Ol3ilHSd3tHEYeWp5aKfZuy5a2YRs03ngOKSJHpBrzMTZLHdmPUk+uJHPxuz09gvq9NSMpIBFANOO88Sk2dyRaekZTIyW5dQy0CtAAg6b/Wh13OL0UwbFdwyBysbHeue2hsz9TVYGu75F3E6ZWAAG7jrew55y4Y2KFlASQHcAUp9ivQV0Fego0cQvc3FZ2YPpzv7/dbClglEF4+69uX/AGtuIyz3A9CDhK4nPuR1Ue4Xf+pOPexYDp5lStqZpB84tyFvcn2U/lvi3gSnWf2UmzknoezWew6H2N9sYTxdqyw1Gn2/PquY2/swys/UM+ZuvMfx7LU+UM0655Eish1PjqAaCANocnoDrAUb7hm61tlskyXIt3fquTpS7MblpeN2riMERgiMERgiMERgiMERgiMERgiMESfmTjy5RY/I0ss0qxRRL8zM3XfsqgFiTsAMEXxePBs8ckiF2SISTOD5Y9WyKfV2omttheCJLx3i+Zl4pl8hlH0JGBPnJNINR35I9wQGej71RGwOCK54Is1+LWSeJ4OIxOyFB4LurEFQzApuPylrBvYllxVqhJgvGdFudiOpe2MdS0EOFgTuP0vxUDgHxLmjYLmlEsfQuoqRfeh5XHsAD169MVoK/O0nmtxtD4bbhL6XX+0/Q/fzVJ+KMkcvEJniIZJFiZWHQ3GlH+n6jE07sMgcFV2ZD21HJC/iR0yHsUn4vnPEZSGOjw1JF0CWp/MOhrynfocQi7AWjetX8NbPAa+eUaGwvy1K45WOSywQ0VIuwN9qNHeuuMRKxmpzXW9lLK67WEtLSNQNbcc7c/JbPBxFOOI+WbLyQGJRIJ9SMFfoBXcMNVj0HUGji8yRk7ctFykkVVsqZpJGIjdnlz5H6Lhwn4VESg5mdJYgd40jK6/ZiWNLfUC7HfBsIBup6nbs00RjDQL5Ej8y9VpuJ1o1kvxz5Yd4xnoiSECpOnUFLOlh38rMQR0IN/lxHI3K+9XqOoc09kT3Xaj2U7gHFMzm+AxDLBnmWoJtLhZNCWDpZiB4jJo3JB8xIIIGPCXuj7mvNVqmMse5rVXTNHoZAkitCvmgCuki0Nl0CiQaodQe2ObfDLHJZ+p3nPxutQ5jmuz3qrZpnVTPLGUBoVQUL6IoNE9ew3NnvizhxuwMN/XxP5yXf7Hr9mUMQiY/FI617Am54XtoN38pfPxM0dIr3bt9h/3xIynF8zfot9LXPwktGEcXbvAZeqgZORlJYg6tRJ1dfv8AavpixM0fLustdROcAXkd7ETnr4+Hl4Jxlc+jnSDTjqp6/wDuPpilJA9gvu4rcU9fDM4xg2cNWnX+RzCa8EiypfwpIo/GYllLKLf1FnqR6eh+uMJHTlmNpNhl0XB/E9PLS1faxOIa/PI2z0Pnr4qfxbK5JQElhjGrppjOoD1tFtR77YwgdUu70ZOXP7rn4WVdQSYw51upVg5T4p4EiyK6yxAabWtWnaxS7Eigdq6VXc5wTmCYFwtfUfVRAuiks4EHeCtYikDKGUgqQCCOhB3Bx0ivr1giT82cdXJZV8wV1kUqRi9TuxpFUAEkliOnaz2wRQOCZuTKwww5uQzZ6YsxRTqJJ8zaRsEiTpZobDe2AJFYMrmA4NV5WKmjYsdd/bp9QcEUHjfHo8s8EbKzy5iTw440osdrZtyKRRuT2wRfMrzBHJmZ8uoY/h1Uyy7CNWYWEu7LhfMdqA6m9sEXrI8cjmVXj3idtKOdvE90B3ZdjvtYFixvgi4rzLEczPBTactGJJ5jpESWL0k3erSNXSgOpvbBFI5e4uM3l0zKRvGkgtBIAGK9moE0GG49iMEXriXGYoXjiJLTSX4cSC3auproFHdmIUeu4wRRMhzIkubmygjfVAitLJt4Slt1TVYJfTv0oUd8EVS/40rGfjcqloYgcvw+IC2ck6WdQLOqZ6UULCLffBFZOU+Etk8q8k515uZjNmGG+qVq8i2flXZFHTb3wRT+X+E+Aru1HMTOZZn9WOwUH9xFAQey31JwRVrnrh3FG1PlczcP/kRKI5a7kSEku3sCntZxHKJCO4bFXKJ9M2T/AMlpLeRtb7+YWQZmMS7ylpSD/wA1mcgjY3rJII6Y0r55wbOcbrv4Nm7PcwOjjaQd+vqV5EGkUh0+gO4/S9h9CMRdpiPezVsU/ZttCbcjmPK+XgQkHFZdElhfM3zqoJFjewardbsddr98bGBmNlichpf84rmNoVgpZ7gd51sQGelswbb23uNb+ZlcCVNIvqdwNz1J3Pv/AG29sR1WO5t+fnqrmxzCWAHXUDXUnM89/wDxyvmQnE0oX3J6AdTiixhct9NM2McSdANT+cdBqVYuVubJctD+GPhwBmLNOp1Esel6xpQaQqg0brsTi6aosjwwDPn9Fwe3qCvaXVT7EcrnCN24Zc+OadcL4hLDOuZjczgqwZZZ5SG1FDatbAEaT+UjftivBtF7Hntrn6eC5RlQQe8tI4JxyPMg6bVwAWRhuL9xsR9PvWNxBUxzi7CrbJGvFwp+Zy6yI0bqGR1Ksp6EEUQfYjE6zX54HG85wHN5nKQ6GjLggSqzAivI40svmK0DuRa12xBiwZLaCAVQEl7HQqu8d5szmblE007agCAE/ZgLd1+zpiAfUk4wc4P+ZoPXNZO2bFa7ifRcpo21KpEksqqCXYsxs9gzGgB9cREZWbYDyW4p6OGlcGMjJcBckDeeeTQAOe/ku8eU008tdRSDpfWye9CzXQV32x40AZBbBzCLST2tcWb9Sd9hnbQW35L7n4Kct2ar9jQH9QBjF2Y6KV7OzlLtzve1vUDLn4KHl6EwsAhqBv70fqCB+pxkw9yypOa0VV3AEGwN+d7HqCBbqmWYhZSpHnS6IO7AGunqAQp332OPGNaL2yVuoie0tyxs0IOZAOR6i9jnc8zunGybLMxoDzMTQF+v1OPAANBZS0tBBSl3Ytti18PbVaj8O+W0m4YGkUq0skkkbgAOqk0pBI3VtOqjYIYbYtOgZJGGyBcJtN7KipkcNCfbK/ja6t3KfD5svlVhndHdGcBkBClNbGPY7rSFRVmqqz1xMxuFoaNypgWFk4xkvVV+LcJkm4lBJIpbLZeIyRL2bMMWXU3YeGgBF93JHQjBF44JweSPN57MShnnmdUifsIFRNIU9EAcyWOpKg77EkTjl/gqZSCOCMkpGuke97sx9XY2SfUmqvBFUOY8y+UnzfEJULz+TKcPj7HWqnbei7ylr76Y/TfBEZnk6QcMTKKzN4k8b5xgaknDyKcw3r0vb5iq17Eisef4MHkTMxpUuXhkTLIQAoLgCwDshpQt+hO2CKsDlGT8Blsn5yk04k4jJv4klq0kl15qZwkdjeq7WcEV+ysVbkadgFQdFUdBttf09h2vBFWuGcIljzOezJXXmpn0xO3yJCqL4agnYDVqJA6nr0vBEmi5YnHCVyyl1mzEiPnpa/aMZWBzFbWaW16bgD3wRN5+BM2eyxMdZPKw3l4R8vjXoUt2GiPpf721kHBE2y8s5zbRNBWWRA4nLi5JT2VBdIovdu4FX1wROcEVY5l5p8FjBAA04ALFrKR38uqiCzEb6ARtuSLW6lXVtpxxJ3KKWUMHNZlxrhokd52kbxnNu5XysarzKgAXYVqFdrvGkNW+Z3fA8Mv8qzszbtTRP7ubTq0/TgfwhVKTNKdSncLuXja0+zrQ/WvpiwIXNsRv3HXyX0Cn2rDWw4yx4AzOoGWveBt6pMqNrDMWGXGpkiJKk6lCsajFr5Qx36hCDud71xhsLYsgTroctdc8uV1ytZSSGTtGtIYcwDYG1tSBoMjzIGeeszhuWcJcT0NrRqZhsNg1bX1AogWOvUwTyML7PHj/AB6HP7Le7LpqllPeOQX3ttcjIWAduyzGRGeWWa7wcRhC6rOruCCXv0IHTft0xE+CUnDu9Pz1V+DaFIGdoLl2/Il1+By9NAnXD8prh8cxDMKd1iRx9w4YAFh3WyB6E4hcRG/AHYTxI9uXNcXtnb89U8wtvGzeN56/bzurDkPOFe9KDpEqlNJ9GumJHpSj2OxxUl7hLbZ8b38t3uuZdll6q9/DzLErJmPyNSJ6ELeph7Emv8hPQjG72ZAY4y52p9tyuU7C1tzvVxxslYVI+Ivw9TiWiRZPBzCLpDadSst3TDY7G6IO2o7G8YuYHaqeGofCbtSDlf4MRRtrzson9IkBVP8AMb1N9Nh63jFsYCkmrZJBbQIznwolW/BzKuv5RKCrV2tlsE+4UfTEboM8it3TfERa0NlZcjeD9LfVVLmLlPMZUBsxF+zuhKjakskVdbrZAHmAB6d6xGY3sC2UG0qSseGm4duvlw4G276byq6sZAdCdQCbX7l+v2AH2xiTexVlsbmNfGTcBuXm77AeCSQsS4vsU39aa7wsBpzWra5739/dgz42N7/m9P8ANRDUJCxAGxUfmvYD7/8Ab0x405WW3qIQJBMXEDQj+6+QHj65cFefhpyrHnGkkzBtImUCEHZrBPnPUjboKBrexYxNCxpzWj21W1UREQsGkbszvFr/AG81eviFzR+BgVIqE8gISwNKKtanI6bWAB6kdgcTSPwhaXZ9E6rlw6NGZPAffh/CzPNwcay0Q4qksnhjzOkkjuzIT8zxN5RH9CGUG6WtsWB4Fypqx9JJKGQtwtGV+PM8ueq2HlDj657JxZpV0awdSXellJVhfcWDR2sUcSA3F1rXsLHFp1Cc49WKMEUaWViSq0K+Zz270B+9W++wsdemCKq8JyP43PDPtZysAK5TUb8VmFST/wAn5U7EWwoEYIrngiMERgiMERgiMERgiMESjJcXkfNz5ZstIiRhSk5+SQEC6NAAgkigT8putrIsvzckay5uVXcxyZmRlJ8zXsh07eYF1bSKPl0jcY56vPaVOFu4fz4KhP3pLBVrmGBjoRpJQzWSniGtA66wp0lmNCgKA1VdXhDIGguAGW+2/lvsPstzsDZ4ramzh3G5n6Dx9ktmQFkjApd2IHSloAfqQf8ALj1hIa5510819GmYHSRwAWbm4jdZtrDzIPgufEFpXfb5NI+p2/vX/wDHGUJuWt53WFczC2SQ2+XCOpy+wH8r7w6MaVYdVXQfcL0v6f8AU+uPJnG5B35+a9oomYWubq0YDzA0v01HU8VF4nCEbX0DmiP4q2P3qvrWJIHF7cO8eygq42wSY9A82P8A23HxtY87byUw5V4msMxV2CxyCiSaAYfKd9hYsX/L6YwqYjIzIXI9t65X4low5jZ2jMZHpu8vqtAyGSbMzpCieIqsjTrZVRESw8zDcXRpRZbTR8pYiPZ1MXvxkXaPdcnTx3NyMlrMcYUBVACgAAAUAB0AHYY6JX16wRGCIwRGCLnmIVdWR1DIwIZWFgg7EEHqMEWB/EfhUPDs2sasWjlQsF3LRi6onqykg0eu299cVZYxfJdVszaxc204Jtli1NuBGp6i/PilHKHIubzzhoQq5ZTfjvq0tpOwUVbNY3rYUbN7Y9bFfNVKjaHYODGWcARnc6A5A5ZHjqu3HuCz5bMeBOgUpThla0kBDAEWAet9RsR364wezBlxW6oqs1+F+G2A3Od7mxA97+Cf/D/mVMlmwJnCQTgozE0FZQWQk+mzr9WGMqc5lVPiSO8Ub+BI8/8ACncLDcW4t4jg+AnnKntGh/ZofdmNkfzjGTTjffcFVqmfoKARfvk16bx4aeJWkDmTIzyNlPxMMjtaGPWDqsEMo7Metgb4nuL2XOljg3ERlxVA+EfFPweZzPB520usrGEt+aqBA92UK4HcFsYMyJCsVHea2TiLHqFreJFVXl3ABJIAAsk7AAdcEWa8IzC8S408wtspl4SqCzpYv5NRXoQ4DjfYrGh74wa7E7LRXp6bsIGF47zjfo0aeZPotMxmqKMERgiMERgiMERgiMEWNcXn414bcSLywQaiyxBgHijJpS8JQqVAonUSw3JA7RuxjMLZUv6J+GKRrrn919CeWluaufBeaJc1wqfMKn/i4klQqgJBlVNSlVFtTAodO5Fkb1eMmuxNuq1ZTOppnROzt6jcqFlpoYzFlyHjdVqNZopI2IUUdPiquo16Wd/fHMz09Q273jXX8C0j45BckJdmuFF5Zp5phHFsq6dN6VHdmsC2LGqvf7YybKA1sbG3PjqeS2dDteooojHT2BdmTbNIKiWaTwwQiqgLMxLkkteq+h+Wl7CtgTWLUoeWNadTfIabvy66n4XqHObNU1D+GZ03nyXvi3CpTAZmBREKtorzEd2YflA2NdepNVjyCRjX4BmSCL7ug43UFb8RRVNXHEz/AGwbk8Tu8B/KV5Wco1gWp+ZR19AR7+3cfTEr2B4sdd32W/ExpnGUZt/cOn7hzA14joAZ2dZZE7MA6BlI6eYAhgdwR6HEdO1zJc+B9lNVTQVdMHRkObiZzyxDUdDvU7hGVUSxRooCyTRqVCqb1OqmtSmjRPTFzCJHDF7key0+1dlUYgfLhs4DIgkeFr2W7cM5YjyzPLCztOUKBpHOmuoBVAFIB71Ys0dzi1DBHELMFlxrWNbopfLhzPgL+LC+PZvTVVZrptdemJG3t3tUZit3teSZ4yWSMERgiMERgi/NfPTyZ/jckKnzGcZaO9woU6L+l6mP1OK7hifZbeB3Y0uPf+AL9E8I4cmWgjgiFRxqFX1odz6k9SfU4sLUk3zKqHxc4WHyi5gDzQMLP8DkK36HS3sAcRTNu2/BbbYtX2FQGn5XZHruPnl0Kx+RgKciwps/Sirf7ScU7XyXRbfpXVFBI1uo7w8M/ZWLKcalymVzEWVjBknAHi6yGRaryivNQLEbii179MexVGEEFcBHtZ1Q9jat2Qyvy58+azzJxBn8MMEIF79RRoCrBv8AtWMrEd4rtIXQ1JEMbhYjqLaAWuM/byWgwcMl4nEJlpuKZUKsgvT+Ji/5bhiRpmWqu+qiyLXFjKQXGq1LmybOmwStxMPkRy/NQu+X574jl/2Ty+YfkzMX7QDp6ozD+I6r9TjAyvbkQthHsqgqu9BIRy4eBz91zzXGc/xNxAGaXpcUQ0xj3f8Ah/nJG2wvGOKSTJWDSbP2b35DiduBzPgNPE6cVq/JXLYyOX0EhpXOuVx0LVQAvfSo2HrudiTiyxoaLLmayrfVTGV3lwHD83qwYyVVGCIwRGCIwRGCIwRGCKg8/wDMUqw5/LHLssXgCOOcnZ5JqTSoIpqDMfKTXhtYFreJda5UtPC6aVsTd5H8+WqifDLPxZXITTTyBEbMHTdktSRilUbs1g7KCdsRRd1lytnt+Rv6s8gAff6pLztzT+NXwygjyikOVetTldwXPRVB30g77Weq4glqS7usXKzVhd3Y/P7Ki8TjKbxwiEaPER3XTanUoZFPy3pI1kAkAVYo48DHC2PU/mf2W32Vsd9Ux0kz7NbnbjvsTwSvlSUCYIVVlZ431MNTKVkStJPyliwsjc1V0SCqHEwu42t7q9WUw7B/Z3sG4rDS92i/kSr9zRGzZZlUEhmQOB10Fhr/ANt/bGjoyBKCedutslzMVsSrc3BRFm4Y1sRmRb9qtx/lfQR7EMOwxeE2OJz99j9vS/sVvG7Ye6hdA7W1geW8Hp7Ljy9yTPxDPSoiFYEnkWScg6VAZtgQRqbp5Qe4uhvjZ04JY08h7KSOoYKdl23NumXUZ+Ct3N2Xi4dmEhydrMkYaTNSHXJbWAqB7SNiLLMqgkMAK3xm8hmTRmVsqKCWvvLVSHA3nv8AYZanmmvLGZ4628akoRs2dGlPrQqf+lYyZ2n7lWrXbOItTh1+O4+ZutYivSNVaqF10vvV9sSrUr1giMERgiMERgiwfmWJeGcwrmpoy2XkczKRd+cEOR6sjEnT6EeoxEe6+5WwZeanwN1BW45HORzRrLE4eNxaspsEYlWvVf585niykBQhZJpVZY4j0IqizekYvf12A3OMXuDRdWaSlfUyiNm/0G8/nRYJHLpAjkO9VqPRhsLvoDuBR7nbFK182ru2zCMCKc5nIE6OHXjxHHTJRshxVsrcU1tGvyN0OnsATs23bYj9MJIxIbtXBbS2CY3OIcAeeQI3EHS/EcU4zvDocztJGyS6QRqUpKAehoi69CQRiO8kJt/hc+HTUzvyy7cvcUkyU6yqS7wnSw/8xCASp9ytf5gD2xMx9iHDQr6JSu/1XZQc75xfzH3GvVbnwjjOT4hFqiaOZKBKMBqW+mpGFj7jfteLt1yYIKZ5XKRxLpjjSNbukUKL7mgKwXqzTjnxmhim8PL5c5iNTTS+IEU7iyg0sXUb7mrrawQcRmVoNldjoJnsxgWHP3/PBXLlfnDLZ4VE+mUDUYnoPXqKJDr08ykjcXR2xm1wOignp5IHYXjpwI4g7wrBj1QowRGCIwRGCJfx7OSwwPJBl2zEo+WIMq2TtuWNAD7nBEt49zjl8jCHzcipNoBMCEPIWIFhV6kXtqNDpZGCLHOauaJs9KssiaFHlgy4N1fdj3kPc9FUV+8TUlfiyGi6ukp49l07quo+a2n06n08174NwqRtMUUbTS963rUbY2xqNCbO5A+pxWAfMbDT2Xz+aWeumc92835C60jlr4epGVmzhWaYbrGL8GM/Q/4jD95h9FXF6KFsfVXoadsQy14qhfFLNeLxSWMpqRUSMnetl1ntXV/X+2I5vmuDmuv2Lj7MROjxMeSS7cLWFikvJ3IOazcRny/heC1oPEdoz+ViVKI4ZRenUDdqbAIrEnZ3zWti2kyPE0sxNIc3W2RPTgFZ+I8KPDTFlZ5C4zAJST8ofYOlk6u6kMepZunTGrr6RwIkZu18FpayMSvMsTMLRbIbt3+Vy4vMY4C5CtKNABIsaiyqDXWgTf2xroGiSXCL2N/JVqOA1FQyIfuNvD/Cuvwea8lLvbfiZGbt5mCMf746WC2AAbslv9qUjaWYRN0DR+eafT8qZZ84M66FpgFoMbQMnyuF/fG2/agavfEuEXuqYnkEXZB3dve3NPMeqFGCIwRGCIwRGCIwRJ+aeXIc/AYJl26q4+ZG7Mp/6d+mPCARYrOOR0bsTVguaHEeBTvGJZI4XO0iKrQyX0YB1ZQ9Dddm27iriGJuQWwBpqg4pLtO+1vPPXpr9eEOdOamsSPmszIe3nkb0FAeVRfSgq+2IXNkecwukpp9nUcX9N493H6+mS2rkPlAZSFmmCtPMAJB1VV7IOx62T3PsBixGzAFy+0a91ZLiOTRoPzed/8AC7y/D7hxkWT8KqlSCEVnWKwbFxqwjO/8P1xnhF72Vb9RLg7PGcPC5t5J5xPhcOYXRNEsi9tQ3B9Qeqn3FHAgHIqAgEWKxnn7llclmQYy5hmW11G9LLsy6upFaT5rPXc1irMwNtbRdT8MOYxj4Rlni+h9gqvleKDLsqtrWiTHKt2t71a+ZSN6rtXpiEscTiac1odubFniqnSwDuuzy47x9enRWXNcz5jNZd4BnGaNxpatBbT3BNaqPQ2brbD9RK3Jy0TaqeB/9Rum4j/Cpk/Lco+SSNv5gy/2JxiJI991uWfEz/3MHh/lfMrk81l2DgbKdVxOdaH95OhB62B139TcrZW7jmrMO3aaU9nM3uHUcD/cOB48fO+o8r/FakUZxTKlbZiIAk/zxit/dP8ASMWGy7nZFW6rY72t7WnONnLX+fzJXHJ/EHhsq6kzkdeh1Kf0YAg4lLgNStG5wbk42XLMfEbILsJZHP8ABBM39dGn+uMTIwbwsTLGP3DzS3MfFGLpHlMy/u3hIv8Auk1f7cRmojG9RGriG9K8x8Ss21+HloIvQvI8v6qqx/8A3YjdWNGgUTq9g0BVY43ztmZCUkzblj/ycvUdfVl/aKP5nxh20rsxkFJStrK14ZA3x/lVrL5ZpJdEcRlnY6hFEt7n8zH1/wDUf+mPWtc7TzK7CCjo9kjHM7HL7dBuHM/wtL5R+GT7S55grn/lRm9I/d1VQ96u/UbDEn6cHU5Lnto1EtfJimPdGjRoPuVpWQyMcKBIkVEHYDv6n1Pud8WA0AWCha0NFgFz4zxOPLQPPKaRBZrqT0AH8RJAHucCQBcqSON0jwxguTkvztxRpc1m9QYh81OVVKBA8QsEs1Z0eXfbZSaxVuJHaLr5GSbOpG9/S4sALEkOI568xluX6Ry0IRFRflVQo+gFDFtcas5+OWSEuUj0MvjxuZBHY8RowKcqvzHSShNdALxhILhWaV7Wvs7Qix8VQMzx1MxBGFI17GQfukD/AKncewxpIKV0UpcdN3ir3w9s5zK9z3DJgNjxJyHpdal8I8m6ZN3ZaEspdPdNKKD9CQa9RR743ELbNTbk7Zas4dwA+v1srxiZahGCIwRGCIwRGCIwRGCIwReZEDAhgCD1BFjBFxymRiivw4kjvroULf6DBFIwRGCIwRL+OcFhzcRhnTUhNjemVh0ZSN1YWdx6kdCceEXyKzY90bg5hsRvVCzHwhQmhnHMZ6rJEjGvqukf7cR9i29wtt/rlSWYHhrhzH2ICacv/Cnh+WJdozmJP3pqYL/KlBR9wT74zDRay1U0hlJLvLcmGa5Byb7qjxn+CRq/0sSo/TGBgjOoVR1NE7Vv0SnMfDJP+XnJVPbWkbD/AGqv98R/pY1GaKLmkE3wblDNJHn01tuUOX0ox9TUpIJ9QMSdk21ltaCsmosojlwOYVX4nytncux8XKS9f8WC5FPvcfnA/mUYhdC4aZrfmv2bWi1VGAeYv6jP2SiTPaTpOYKMPytoBH1DLf64iMfFqhfsHY0ubH26P+90RZt5G0xzl2/djVGb9ApOAi/4+6rn4e2Qz5pj/wCzfsnfDuT8/mKqHMaT+aY+Co+qnSxH0U4lbCeAC8EWxKbNrC887/Ww9CrnwT4SKAPxM+3UxQDQv0LnzEe6hDiYQjU5rGbbMzm4IQI28G/f7ALQeEcIgyyeHl4kiTuFFWfUnqx9zZxKtQSSblTsF4jBFlnxk4mTJl8qD5QrTOO93oj+3+L9wPTEE5s2y3/w9DjqDIf2j1OXtdK/hJwY5jOHNkfsMsCqHs0ziiR7IhP3cHthA2wustvVnavbE35Rn1Onlw+1ls+J1zyw/wCJeYkPFJTZVoliETDqBpEgYf52bf8Ah9sVZnEOC6zYVPFLSyBw+Y2PSwt9+q0Lg/L+RzUEWcGSywmljWTUYlNSEWSR0JDffbFkWOa5Z4cwlh3H1GSdct5PMRQBM1OJ5rJLhAoo9BQ22+g/pgL71GAQM00x6vUYIjBEYIjBEYIjBEYIjBEYIjBEYIjBEYIjBEYIjBEYIjBEYIjBF8ZQeovBEAVsMEX3BEYIjBEYIjBFhPP6vnuMvDl/P5Y4bF0SutmFjoqlzqYdKI64gf3nABb2gJpqd75AQ025F2WTRyN7k8Oq2TlzgyZTLR5ePog3PdmO7H7nt2FDoMTAWFlppZXSvL3an88hoEyx6o1XuauUIM8Az2kyillSrrrRB2Zb3rqN6Is4xewOFirdHXTUjsUZ11B0KgfDnLTZWKTIZhfPDIzRyKDokikYsCCehDFgV6r5exBPoFhZQzSdrI6S1rknzVwx6okYIjBEYIjBEYIjBEYIjBEYIjBEYIjBEYIjBEYIjBEYIjBEYIjBEYIjBEYIjBEYIjBF4nVirBWCsQdLEWAexqxdHtYwRUXjPD+NzsYvFycUBNF4jKrlfcFWIPsrD+bGLgTkCrNPLDGcUjMR4XsPHLPonXJ3KEWQQ0fEnYU8pFWP3VG+hPaz7k4NYGjJKqslqn45D0G4dArHjJVkYIjBEYIjBEYIjBEYIjBEYIjBEYIjBEYIjBEYIjBEYIjBEYIjBEYIjBEYIjBEYIjBEYIjBEYIjBEYIjBEYIjBEYIjBEYIjBEYIjBEYI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3011" name="Picture 3" descr="C:\Users\galal\Desktop\تنزيل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552" y="0"/>
            <a:ext cx="10630094" cy="685800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54CA1-BEF4-477F-8FF5-3564AA057D07}" type="datetime1">
              <a:rPr lang="en-US" smtClean="0"/>
              <a:pPr/>
              <a:t>9/22/2014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1079</TotalTime>
  <Words>1654</Words>
  <Application>Microsoft Office PowerPoint</Application>
  <PresentationFormat>On-screen Show (4:3)</PresentationFormat>
  <Paragraphs>384</Paragraphs>
  <Slides>41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Office Theme</vt:lpstr>
      <vt:lpstr>CS ChemDraw Drawing</vt:lpstr>
      <vt:lpstr>Greening The Pharmaceutical Industry To Afford Good Laboratory Practice</vt:lpstr>
      <vt:lpstr>Slide 2</vt:lpstr>
      <vt:lpstr>Who am I</vt:lpstr>
      <vt:lpstr>Slide 4</vt:lpstr>
      <vt:lpstr>Slide 5</vt:lpstr>
      <vt:lpstr>Benefits of chemical industries</vt:lpstr>
      <vt:lpstr>“Better Things for Better Living Through Chemistry”   DuPont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Application</vt:lpstr>
      <vt:lpstr> A Greener Synthesis of Ibuprofen Which Creates Less Waste and Fewer Byproducts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Conclusion</vt:lpstr>
      <vt:lpstr> Good Laboratory Practice (GLP)</vt:lpstr>
      <vt:lpstr>Slide 28</vt:lpstr>
      <vt:lpstr>Slide 29</vt:lpstr>
      <vt:lpstr>Slide 30</vt:lpstr>
      <vt:lpstr>  There are six key tools for designing greener   chemicals/processes:  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Greening the Pharmaceutical Industry</dc:title>
  <dc:creator>galal</dc:creator>
  <cp:lastModifiedBy>SALWA1</cp:lastModifiedBy>
  <cp:revision>194</cp:revision>
  <dcterms:created xsi:type="dcterms:W3CDTF">2012-04-01T14:55:59Z</dcterms:created>
  <dcterms:modified xsi:type="dcterms:W3CDTF">2014-09-22T19:22:46Z</dcterms:modified>
</cp:coreProperties>
</file>