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53"/>
  </p:notesMasterIdLst>
  <p:sldIdLst>
    <p:sldId id="346" r:id="rId2"/>
    <p:sldId id="553" r:id="rId3"/>
    <p:sldId id="348" r:id="rId4"/>
    <p:sldId id="349" r:id="rId5"/>
    <p:sldId id="520" r:id="rId6"/>
    <p:sldId id="538" r:id="rId7"/>
    <p:sldId id="497" r:id="rId8"/>
    <p:sldId id="522" r:id="rId9"/>
    <p:sldId id="524" r:id="rId10"/>
    <p:sldId id="525" r:id="rId11"/>
    <p:sldId id="587" r:id="rId12"/>
    <p:sldId id="588" r:id="rId13"/>
    <p:sldId id="655" r:id="rId14"/>
    <p:sldId id="656" r:id="rId15"/>
    <p:sldId id="657" r:id="rId16"/>
    <p:sldId id="611" r:id="rId17"/>
    <p:sldId id="603" r:id="rId18"/>
    <p:sldId id="597" r:id="rId19"/>
    <p:sldId id="583" r:id="rId20"/>
    <p:sldId id="665" r:id="rId21"/>
    <p:sldId id="666" r:id="rId22"/>
    <p:sldId id="514" r:id="rId23"/>
    <p:sldId id="615" r:id="rId24"/>
    <p:sldId id="616" r:id="rId25"/>
    <p:sldId id="668" r:id="rId26"/>
    <p:sldId id="669" r:id="rId27"/>
    <p:sldId id="613" r:id="rId28"/>
    <p:sldId id="614" r:id="rId29"/>
    <p:sldId id="641" r:id="rId30"/>
    <p:sldId id="646" r:id="rId31"/>
    <p:sldId id="647" r:id="rId32"/>
    <p:sldId id="643" r:id="rId33"/>
    <p:sldId id="644" r:id="rId34"/>
    <p:sldId id="645" r:id="rId35"/>
    <p:sldId id="670" r:id="rId36"/>
    <p:sldId id="619" r:id="rId37"/>
    <p:sldId id="620" r:id="rId38"/>
    <p:sldId id="621" r:id="rId39"/>
    <p:sldId id="622" r:id="rId40"/>
    <p:sldId id="623" r:id="rId41"/>
    <p:sldId id="626" r:id="rId42"/>
    <p:sldId id="628" r:id="rId43"/>
    <p:sldId id="630" r:id="rId44"/>
    <p:sldId id="652" r:id="rId45"/>
    <p:sldId id="649" r:id="rId46"/>
    <p:sldId id="648" r:id="rId47"/>
    <p:sldId id="654" r:id="rId48"/>
    <p:sldId id="444" r:id="rId49"/>
    <p:sldId id="563" r:id="rId50"/>
    <p:sldId id="585" r:id="rId51"/>
    <p:sldId id="39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68E50"/>
    <a:srgbClr val="800080"/>
    <a:srgbClr val="59C0C3"/>
    <a:srgbClr val="7CE452"/>
    <a:srgbClr val="FF0066"/>
    <a:srgbClr val="D41631"/>
    <a:srgbClr val="63313C"/>
    <a:srgbClr val="9F031D"/>
    <a:srgbClr val="D03080"/>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572" y="-174"/>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11CBAE-C0D2-4B84-B684-5A2C255FA710}" type="datetimeFigureOut">
              <a:rPr lang="en-US" smtClean="0"/>
              <a:pPr/>
              <a:t>10/27/2015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EB8C4C-7A7E-41CD-837C-D1C610DE6EE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EB8C4C-7A7E-41CD-837C-D1C610DE6EE6}" type="slidenum">
              <a:rPr lang="en-US" smtClean="0"/>
              <a:pPr/>
              <a:t>48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89" name="Freeform 17"/>
          <p:cNvSpPr>
            <a:spLocks/>
          </p:cNvSpPr>
          <p:nvPr/>
        </p:nvSpPr>
        <p:spPr bwMode="gray">
          <a:xfrm>
            <a:off x="-9525" y="1447800"/>
            <a:ext cx="9164638" cy="3832225"/>
          </a:xfrm>
          <a:custGeom>
            <a:avLst/>
            <a:gdLst/>
            <a:ahLst/>
            <a:cxnLst>
              <a:cxn ang="0">
                <a:pos x="12" y="124"/>
              </a:cxn>
              <a:cxn ang="0">
                <a:pos x="1381" y="12"/>
              </a:cxn>
              <a:cxn ang="0">
                <a:pos x="4064" y="581"/>
              </a:cxn>
              <a:cxn ang="0">
                <a:pos x="5773" y="118"/>
              </a:cxn>
              <a:cxn ang="0">
                <a:pos x="5766" y="2151"/>
              </a:cxn>
              <a:cxn ang="0">
                <a:pos x="3966" y="2263"/>
              </a:cxn>
              <a:cxn ang="0">
                <a:pos x="1963" y="1897"/>
              </a:cxn>
              <a:cxn ang="0">
                <a:pos x="6" y="2407"/>
              </a:cxn>
              <a:cxn ang="0">
                <a:pos x="12" y="124"/>
              </a:cxn>
            </a:cxnLst>
            <a:rect l="0" t="0" r="r" b="b"/>
            <a:pathLst>
              <a:path w="5773" h="2414">
                <a:moveTo>
                  <a:pt x="12" y="124"/>
                </a:moveTo>
                <a:cubicBezTo>
                  <a:pt x="150" y="76"/>
                  <a:pt x="581" y="0"/>
                  <a:pt x="1381" y="12"/>
                </a:cubicBezTo>
                <a:cubicBezTo>
                  <a:pt x="2181" y="23"/>
                  <a:pt x="3370" y="437"/>
                  <a:pt x="4064" y="581"/>
                </a:cubicBezTo>
                <a:cubicBezTo>
                  <a:pt x="4758" y="725"/>
                  <a:pt x="5635" y="219"/>
                  <a:pt x="5773" y="118"/>
                </a:cubicBezTo>
                <a:lnTo>
                  <a:pt x="5766" y="2151"/>
                </a:lnTo>
                <a:cubicBezTo>
                  <a:pt x="4994" y="2407"/>
                  <a:pt x="4326" y="2311"/>
                  <a:pt x="3966" y="2263"/>
                </a:cubicBezTo>
                <a:cubicBezTo>
                  <a:pt x="3606" y="2215"/>
                  <a:pt x="2715" y="1873"/>
                  <a:pt x="1963" y="1897"/>
                </a:cubicBezTo>
                <a:cubicBezTo>
                  <a:pt x="1305" y="1893"/>
                  <a:pt x="0" y="2402"/>
                  <a:pt x="6" y="2407"/>
                </a:cubicBezTo>
                <a:cubicBezTo>
                  <a:pt x="12" y="2414"/>
                  <a:pt x="12" y="568"/>
                  <a:pt x="12" y="124"/>
                </a:cubicBezTo>
                <a:close/>
              </a:path>
            </a:pathLst>
          </a:custGeom>
          <a:solidFill>
            <a:schemeClr val="accent1">
              <a:alpha val="41000"/>
            </a:schemeClr>
          </a:solidFill>
          <a:ln w="9525">
            <a:noFill/>
            <a:round/>
            <a:headEnd/>
            <a:tailEnd/>
          </a:ln>
          <a:effectLst/>
        </p:spPr>
        <p:txBody>
          <a:bodyPr/>
          <a:lstStyle/>
          <a:p>
            <a:endParaRPr lang="en-US"/>
          </a:p>
        </p:txBody>
      </p:sp>
      <p:sp>
        <p:nvSpPr>
          <p:cNvPr id="3090" name="Freeform 18"/>
          <p:cNvSpPr>
            <a:spLocks/>
          </p:cNvSpPr>
          <p:nvPr/>
        </p:nvSpPr>
        <p:spPr bwMode="gray">
          <a:xfrm>
            <a:off x="-9525" y="1730375"/>
            <a:ext cx="9150350" cy="3265488"/>
          </a:xfrm>
          <a:custGeom>
            <a:avLst/>
            <a:gdLst/>
            <a:ahLst/>
            <a:cxnLst>
              <a:cxn ang="0">
                <a:pos x="6" y="272"/>
              </a:cxn>
              <a:cxn ang="0">
                <a:pos x="1453" y="10"/>
              </a:cxn>
              <a:cxn ang="0">
                <a:pos x="4182" y="482"/>
              </a:cxn>
              <a:cxn ang="0">
                <a:pos x="5764" y="154"/>
              </a:cxn>
              <a:cxn ang="0">
                <a:pos x="5764" y="1806"/>
              </a:cxn>
              <a:cxn ang="0">
                <a:pos x="4005" y="1994"/>
              </a:cxn>
              <a:cxn ang="0">
                <a:pos x="1891" y="1522"/>
              </a:cxn>
              <a:cxn ang="0">
                <a:pos x="6" y="1967"/>
              </a:cxn>
              <a:cxn ang="0">
                <a:pos x="6" y="272"/>
              </a:cxn>
            </a:cxnLst>
            <a:rect l="0" t="0" r="r" b="b"/>
            <a:pathLst>
              <a:path w="5764" h="2057">
                <a:moveTo>
                  <a:pt x="6" y="272"/>
                </a:moveTo>
                <a:cubicBezTo>
                  <a:pt x="144" y="233"/>
                  <a:pt x="656" y="0"/>
                  <a:pt x="1453" y="10"/>
                </a:cubicBezTo>
                <a:cubicBezTo>
                  <a:pt x="2250" y="20"/>
                  <a:pt x="3475" y="403"/>
                  <a:pt x="4182" y="482"/>
                </a:cubicBezTo>
                <a:cubicBezTo>
                  <a:pt x="4890" y="561"/>
                  <a:pt x="5626" y="237"/>
                  <a:pt x="5764" y="154"/>
                </a:cubicBezTo>
                <a:lnTo>
                  <a:pt x="5764" y="1806"/>
                </a:lnTo>
                <a:cubicBezTo>
                  <a:pt x="4919" y="2052"/>
                  <a:pt x="4485" y="2057"/>
                  <a:pt x="4005" y="1994"/>
                </a:cubicBezTo>
                <a:cubicBezTo>
                  <a:pt x="3526" y="1929"/>
                  <a:pt x="2640" y="1502"/>
                  <a:pt x="1891" y="1522"/>
                </a:cubicBezTo>
                <a:cubicBezTo>
                  <a:pt x="1234" y="1519"/>
                  <a:pt x="0" y="1962"/>
                  <a:pt x="6" y="1967"/>
                </a:cubicBezTo>
                <a:cubicBezTo>
                  <a:pt x="12" y="1972"/>
                  <a:pt x="6" y="641"/>
                  <a:pt x="6" y="272"/>
                </a:cubicBezTo>
                <a:close/>
              </a:path>
            </a:pathLst>
          </a:custGeom>
          <a:solidFill>
            <a:schemeClr val="accent1"/>
          </a:solidFill>
          <a:ln w="9525">
            <a:noFill/>
            <a:round/>
            <a:headEnd/>
            <a:tailEnd/>
          </a:ln>
          <a:effectLst/>
        </p:spPr>
        <p:txBody>
          <a:bodyPr/>
          <a:lstStyle/>
          <a:p>
            <a:endParaRPr lang="en-US"/>
          </a:p>
        </p:txBody>
      </p:sp>
      <p:grpSp>
        <p:nvGrpSpPr>
          <p:cNvPr id="2" name="Group 19"/>
          <p:cNvGrpSpPr>
            <a:grpSpLocks/>
          </p:cNvGrpSpPr>
          <p:nvPr/>
        </p:nvGrpSpPr>
        <p:grpSpPr bwMode="auto">
          <a:xfrm>
            <a:off x="7086600" y="1947863"/>
            <a:ext cx="533400" cy="533400"/>
            <a:chOff x="4752" y="1200"/>
            <a:chExt cx="288" cy="288"/>
          </a:xfrm>
        </p:grpSpPr>
        <p:sp>
          <p:nvSpPr>
            <p:cNvPr id="3092" name="Oval 20"/>
            <p:cNvSpPr>
              <a:spLocks noChangeArrowheads="1"/>
            </p:cNvSpPr>
            <p:nvPr userDrawn="1"/>
          </p:nvSpPr>
          <p:spPr bwMode="gray">
            <a:xfrm>
              <a:off x="4752" y="1200"/>
              <a:ext cx="288" cy="288"/>
            </a:xfrm>
            <a:prstGeom prst="ellipse">
              <a:avLst/>
            </a:prstGeom>
            <a:gradFill rotWithShape="1">
              <a:gsLst>
                <a:gs pos="0">
                  <a:schemeClr val="tx2">
                    <a:gamma/>
                    <a:tint val="25490"/>
                    <a:invGamma/>
                  </a:schemeClr>
                </a:gs>
                <a:gs pos="100000">
                  <a:schemeClr val="tx2">
                    <a:alpha val="31000"/>
                  </a:schemeClr>
                </a:gs>
              </a:gsLst>
              <a:path path="shape">
                <a:fillToRect l="50000" t="50000" r="50000" b="50000"/>
              </a:path>
            </a:gradFill>
            <a:ln w="9525">
              <a:noFill/>
              <a:round/>
              <a:headEnd/>
              <a:tailEnd/>
            </a:ln>
            <a:effectLst/>
          </p:spPr>
          <p:txBody>
            <a:bodyPr wrap="none" anchor="ctr"/>
            <a:lstStyle/>
            <a:p>
              <a:endParaRPr lang="en-US"/>
            </a:p>
          </p:txBody>
        </p:sp>
        <p:sp>
          <p:nvSpPr>
            <p:cNvPr id="3093" name="Oval 21"/>
            <p:cNvSpPr>
              <a:spLocks noChangeArrowheads="1"/>
            </p:cNvSpPr>
            <p:nvPr userDrawn="1"/>
          </p:nvSpPr>
          <p:spPr bwMode="gray">
            <a:xfrm>
              <a:off x="4752" y="1200"/>
              <a:ext cx="192" cy="192"/>
            </a:xfrm>
            <a:prstGeom prst="ellipse">
              <a:avLst/>
            </a:prstGeom>
            <a:gradFill rotWithShape="1">
              <a:gsLst>
                <a:gs pos="0">
                  <a:schemeClr val="bg1"/>
                </a:gs>
                <a:gs pos="100000">
                  <a:schemeClr val="bg1">
                    <a:gamma/>
                    <a:tint val="34902"/>
                    <a:invGamma/>
                    <a:alpha val="0"/>
                  </a:schemeClr>
                </a:gs>
              </a:gsLst>
              <a:path path="shape">
                <a:fillToRect l="50000" t="50000" r="50000" b="50000"/>
              </a:path>
            </a:gradFill>
            <a:ln w="9525">
              <a:noFill/>
              <a:round/>
              <a:headEnd/>
              <a:tailEnd/>
            </a:ln>
            <a:effectLst/>
          </p:spPr>
          <p:txBody>
            <a:bodyPr wrap="none" anchor="ctr"/>
            <a:lstStyle/>
            <a:p>
              <a:endParaRPr lang="en-US"/>
            </a:p>
          </p:txBody>
        </p:sp>
      </p:grpSp>
      <p:grpSp>
        <p:nvGrpSpPr>
          <p:cNvPr id="3" name="Group 22"/>
          <p:cNvGrpSpPr>
            <a:grpSpLocks/>
          </p:cNvGrpSpPr>
          <p:nvPr/>
        </p:nvGrpSpPr>
        <p:grpSpPr bwMode="auto">
          <a:xfrm>
            <a:off x="7620000" y="1371600"/>
            <a:ext cx="914400" cy="914400"/>
            <a:chOff x="4992" y="816"/>
            <a:chExt cx="576" cy="576"/>
          </a:xfrm>
        </p:grpSpPr>
        <p:sp>
          <p:nvSpPr>
            <p:cNvPr id="3095" name="Oval 23"/>
            <p:cNvSpPr>
              <a:spLocks noChangeArrowheads="1"/>
            </p:cNvSpPr>
            <p:nvPr userDrawn="1"/>
          </p:nvSpPr>
          <p:spPr bwMode="gray">
            <a:xfrm>
              <a:off x="4992" y="816"/>
              <a:ext cx="576" cy="576"/>
            </a:xfrm>
            <a:prstGeom prst="ellipse">
              <a:avLst/>
            </a:prstGeom>
            <a:solidFill>
              <a:schemeClr val="accent1">
                <a:alpha val="53000"/>
              </a:schemeClr>
            </a:solidFill>
            <a:ln w="9525">
              <a:noFill/>
              <a:round/>
              <a:headEnd/>
              <a:tailEnd/>
            </a:ln>
            <a:effectLst/>
          </p:spPr>
          <p:txBody>
            <a:bodyPr wrap="none" anchor="ctr"/>
            <a:lstStyle/>
            <a:p>
              <a:endParaRPr lang="en-US"/>
            </a:p>
          </p:txBody>
        </p:sp>
        <p:sp>
          <p:nvSpPr>
            <p:cNvPr id="3096" name="Oval 24"/>
            <p:cNvSpPr>
              <a:spLocks noChangeArrowheads="1"/>
            </p:cNvSpPr>
            <p:nvPr userDrawn="1"/>
          </p:nvSpPr>
          <p:spPr bwMode="gray">
            <a:xfrm>
              <a:off x="4992" y="912"/>
              <a:ext cx="480" cy="384"/>
            </a:xfrm>
            <a:prstGeom prst="ellipse">
              <a:avLst/>
            </a:prstGeom>
            <a:gradFill rotWithShape="1">
              <a:gsLst>
                <a:gs pos="0">
                  <a:schemeClr val="bg1"/>
                </a:gs>
                <a:gs pos="100000">
                  <a:schemeClr val="bg1">
                    <a:gamma/>
                    <a:tint val="34902"/>
                    <a:invGamma/>
                    <a:alpha val="0"/>
                  </a:schemeClr>
                </a:gs>
              </a:gsLst>
              <a:path path="shape">
                <a:fillToRect l="50000" t="50000" r="50000" b="50000"/>
              </a:path>
            </a:gradFill>
            <a:ln w="9525">
              <a:noFill/>
              <a:round/>
              <a:headEnd/>
              <a:tailEnd/>
            </a:ln>
            <a:effectLst/>
          </p:spPr>
          <p:txBody>
            <a:bodyPr wrap="none" anchor="ctr"/>
            <a:lstStyle/>
            <a:p>
              <a:endParaRPr lang="en-US"/>
            </a:p>
          </p:txBody>
        </p:sp>
      </p:grpSp>
      <p:grpSp>
        <p:nvGrpSpPr>
          <p:cNvPr id="4" name="Group 25"/>
          <p:cNvGrpSpPr>
            <a:grpSpLocks/>
          </p:cNvGrpSpPr>
          <p:nvPr/>
        </p:nvGrpSpPr>
        <p:grpSpPr bwMode="auto">
          <a:xfrm>
            <a:off x="304800" y="3429000"/>
            <a:ext cx="1295400" cy="1371600"/>
            <a:chOff x="4992" y="816"/>
            <a:chExt cx="576" cy="576"/>
          </a:xfrm>
        </p:grpSpPr>
        <p:sp>
          <p:nvSpPr>
            <p:cNvPr id="3098" name="Oval 26"/>
            <p:cNvSpPr>
              <a:spLocks noChangeArrowheads="1"/>
            </p:cNvSpPr>
            <p:nvPr userDrawn="1"/>
          </p:nvSpPr>
          <p:spPr bwMode="gray">
            <a:xfrm>
              <a:off x="4992" y="816"/>
              <a:ext cx="576" cy="576"/>
            </a:xfrm>
            <a:prstGeom prst="ellipse">
              <a:avLst/>
            </a:prstGeom>
            <a:solidFill>
              <a:schemeClr val="tx2">
                <a:alpha val="53000"/>
              </a:schemeClr>
            </a:solidFill>
            <a:ln w="9525">
              <a:noFill/>
              <a:round/>
              <a:headEnd/>
              <a:tailEnd/>
            </a:ln>
            <a:effectLst/>
          </p:spPr>
          <p:txBody>
            <a:bodyPr wrap="none" anchor="ctr"/>
            <a:lstStyle/>
            <a:p>
              <a:endParaRPr lang="en-US"/>
            </a:p>
          </p:txBody>
        </p:sp>
        <p:sp>
          <p:nvSpPr>
            <p:cNvPr id="3099" name="Oval 27"/>
            <p:cNvSpPr>
              <a:spLocks noChangeArrowheads="1"/>
            </p:cNvSpPr>
            <p:nvPr userDrawn="1"/>
          </p:nvSpPr>
          <p:spPr bwMode="gray">
            <a:xfrm>
              <a:off x="4992" y="912"/>
              <a:ext cx="480" cy="384"/>
            </a:xfrm>
            <a:prstGeom prst="ellipse">
              <a:avLst/>
            </a:prstGeom>
            <a:gradFill rotWithShape="1">
              <a:gsLst>
                <a:gs pos="0">
                  <a:schemeClr val="bg1"/>
                </a:gs>
                <a:gs pos="100000">
                  <a:schemeClr val="bg1">
                    <a:gamma/>
                    <a:tint val="34902"/>
                    <a:invGamma/>
                    <a:alpha val="0"/>
                  </a:schemeClr>
                </a:gs>
              </a:gsLst>
              <a:path path="shape">
                <a:fillToRect l="50000" t="50000" r="50000" b="50000"/>
              </a:path>
            </a:gradFill>
            <a:ln w="9525">
              <a:noFill/>
              <a:round/>
              <a:headEnd/>
              <a:tailEnd/>
            </a:ln>
            <a:effectLst/>
          </p:spPr>
          <p:txBody>
            <a:bodyPr wrap="none" anchor="ctr"/>
            <a:lstStyle/>
            <a:p>
              <a:endParaRPr lang="en-US"/>
            </a:p>
          </p:txBody>
        </p:sp>
      </p:grpSp>
      <p:sp>
        <p:nvSpPr>
          <p:cNvPr id="3076" name="Rectangle 4"/>
          <p:cNvSpPr>
            <a:spLocks noGrp="1" noChangeArrowheads="1"/>
          </p:cNvSpPr>
          <p:nvPr>
            <p:ph type="dt" sz="half" idx="2"/>
          </p:nvPr>
        </p:nvSpPr>
        <p:spPr>
          <a:xfrm>
            <a:off x="457200" y="6477000"/>
            <a:ext cx="2133600" cy="244475"/>
          </a:xfrm>
        </p:spPr>
        <p:txBody>
          <a:bodyPr/>
          <a:lstStyle>
            <a:lvl1pPr>
              <a:defRPr sz="1200"/>
            </a:lvl1pPr>
          </a:lstStyle>
          <a:p>
            <a:fld id="{1545C5C1-84BA-48BD-AD37-D8A6200D0B98}" type="datetime1">
              <a:rPr lang="en-US" smtClean="0"/>
              <a:pPr/>
              <a:t>10/27/2015</a:t>
            </a:fld>
            <a:endParaRPr lang="en-US" dirty="0"/>
          </a:p>
        </p:txBody>
      </p:sp>
      <p:sp>
        <p:nvSpPr>
          <p:cNvPr id="3077" name="Rectangle 5"/>
          <p:cNvSpPr>
            <a:spLocks noGrp="1" noChangeArrowheads="1"/>
          </p:cNvSpPr>
          <p:nvPr>
            <p:ph type="ftr" sz="quarter" idx="3"/>
          </p:nvPr>
        </p:nvSpPr>
        <p:spPr>
          <a:xfrm>
            <a:off x="3124200" y="6477000"/>
            <a:ext cx="2895600" cy="244475"/>
          </a:xfrm>
        </p:spPr>
        <p:txBody>
          <a:bodyPr/>
          <a:lstStyle>
            <a:lvl1pPr>
              <a:defRPr sz="1200"/>
            </a:lvl1pPr>
          </a:lstStyle>
          <a:p>
            <a:r>
              <a:rPr lang="en-US" smtClean="0"/>
              <a:t>Role of GLP in GCP, Prof.Dr.Salwa Elmeligie</a:t>
            </a:r>
            <a:endParaRPr lang="en-US" dirty="0"/>
          </a:p>
        </p:txBody>
      </p:sp>
      <p:sp>
        <p:nvSpPr>
          <p:cNvPr id="3078" name="Rectangle 6"/>
          <p:cNvSpPr>
            <a:spLocks noGrp="1" noChangeArrowheads="1"/>
          </p:cNvSpPr>
          <p:nvPr>
            <p:ph type="sldNum" sz="quarter" idx="4"/>
          </p:nvPr>
        </p:nvSpPr>
        <p:spPr>
          <a:xfrm>
            <a:off x="6553200" y="6477000"/>
            <a:ext cx="2133600" cy="244475"/>
          </a:xfrm>
        </p:spPr>
        <p:txBody>
          <a:bodyPr/>
          <a:lstStyle>
            <a:lvl1pPr>
              <a:defRPr sz="1200"/>
            </a:lvl1pPr>
          </a:lstStyle>
          <a:p>
            <a:fld id="{239F46BC-A96B-402D-AE2D-420CF4622C2F}" type="slidenum">
              <a:rPr lang="en-US" smtClean="0"/>
              <a:pPr/>
              <a:t>‹#›</a:t>
            </a:fld>
            <a:endParaRPr lang="en-US" dirty="0"/>
          </a:p>
        </p:txBody>
      </p:sp>
      <p:grpSp>
        <p:nvGrpSpPr>
          <p:cNvPr id="5" name="Group 16"/>
          <p:cNvGrpSpPr>
            <a:grpSpLocks/>
          </p:cNvGrpSpPr>
          <p:nvPr/>
        </p:nvGrpSpPr>
        <p:grpSpPr bwMode="auto">
          <a:xfrm>
            <a:off x="228600" y="304800"/>
            <a:ext cx="1079500" cy="633413"/>
            <a:chOff x="2680" y="3678"/>
            <a:chExt cx="680" cy="399"/>
          </a:xfrm>
        </p:grpSpPr>
        <p:sp>
          <p:nvSpPr>
            <p:cNvPr id="3086" name="Text Box 14"/>
            <p:cNvSpPr txBox="1">
              <a:spLocks noChangeArrowheads="1"/>
            </p:cNvSpPr>
            <p:nvPr/>
          </p:nvSpPr>
          <p:spPr bwMode="gray">
            <a:xfrm>
              <a:off x="2680" y="3789"/>
              <a:ext cx="680" cy="288"/>
            </a:xfrm>
            <a:prstGeom prst="rect">
              <a:avLst/>
            </a:prstGeom>
            <a:noFill/>
            <a:ln w="9525">
              <a:noFill/>
              <a:miter lim="800000"/>
              <a:headEnd/>
              <a:tailEnd/>
            </a:ln>
            <a:effectLst/>
          </p:spPr>
          <p:txBody>
            <a:bodyPr>
              <a:spAutoFit/>
            </a:bodyPr>
            <a:lstStyle/>
            <a:p>
              <a:r>
                <a:rPr lang="en-US" sz="2400" b="1">
                  <a:solidFill>
                    <a:schemeClr val="tx2"/>
                  </a:solidFill>
                </a:rPr>
                <a:t>LOGO</a:t>
              </a:r>
            </a:p>
          </p:txBody>
        </p:sp>
        <p:sp>
          <p:nvSpPr>
            <p:cNvPr id="3087" name="AutoShape 15"/>
            <p:cNvSpPr>
              <a:spLocks noChangeArrowheads="1"/>
            </p:cNvSpPr>
            <p:nvPr/>
          </p:nvSpPr>
          <p:spPr bwMode="gray">
            <a:xfrm rot="5400000">
              <a:off x="2928" y="3493"/>
              <a:ext cx="172" cy="542"/>
            </a:xfrm>
            <a:prstGeom prst="moon">
              <a:avLst>
                <a:gd name="adj" fmla="val 21208"/>
              </a:avLst>
            </a:prstGeom>
            <a:solidFill>
              <a:schemeClr val="accent1"/>
            </a:solidFill>
            <a:ln w="9525">
              <a:noFill/>
              <a:miter lim="800000"/>
              <a:headEnd/>
              <a:tailEnd/>
            </a:ln>
            <a:effectLst/>
          </p:spPr>
          <p:txBody>
            <a:bodyPr wrap="none" anchor="ctr"/>
            <a:lstStyle/>
            <a:p>
              <a:endParaRPr lang="en-US"/>
            </a:p>
          </p:txBody>
        </p:sp>
      </p:grpSp>
      <p:sp>
        <p:nvSpPr>
          <p:cNvPr id="3074" name="Rectangle 2"/>
          <p:cNvSpPr>
            <a:spLocks noGrp="1" noChangeArrowheads="1"/>
          </p:cNvSpPr>
          <p:nvPr>
            <p:ph type="ctrTitle"/>
          </p:nvPr>
        </p:nvSpPr>
        <p:spPr>
          <a:xfrm>
            <a:off x="1143000" y="2590800"/>
            <a:ext cx="7086600" cy="1012825"/>
          </a:xfrm>
          <a:effectLst>
            <a:outerShdw dist="53882" dir="2700000" algn="ctr" rotWithShape="0">
              <a:schemeClr val="tx1"/>
            </a:outerShdw>
          </a:effectLst>
        </p:spPr>
        <p:txBody>
          <a:bodyPr/>
          <a:lstStyle>
            <a:lvl1pPr>
              <a:defRPr sz="4800"/>
            </a:lvl1pPr>
          </a:lstStyle>
          <a:p>
            <a:r>
              <a:rPr lang="en-US" smtClean="0"/>
              <a:t>Click to edit Master title style</a:t>
            </a:r>
            <a:endParaRPr lang="en-US"/>
          </a:p>
        </p:txBody>
      </p:sp>
      <p:sp>
        <p:nvSpPr>
          <p:cNvPr id="3075" name="Rectangle 3"/>
          <p:cNvSpPr>
            <a:spLocks noGrp="1" noChangeArrowheads="1"/>
          </p:cNvSpPr>
          <p:nvPr>
            <p:ph type="subTitle" idx="1"/>
          </p:nvPr>
        </p:nvSpPr>
        <p:spPr bwMode="white">
          <a:xfrm>
            <a:off x="1295400" y="3581400"/>
            <a:ext cx="6705600" cy="381000"/>
          </a:xfrm>
        </p:spPr>
        <p:txBody>
          <a:bodyPr/>
          <a:lstStyle>
            <a:lvl1pPr marL="0" indent="0" algn="ctr">
              <a:buFont typeface="Wingdings" pitchFamily="2" charset="2"/>
              <a:buNone/>
              <a:defRPr sz="2000"/>
            </a:lvl1pPr>
          </a:lstStyle>
          <a:p>
            <a:r>
              <a:rPr lang="en-US" smtClean="0"/>
              <a:t>Click to edit Master subtitle style</a:t>
            </a:r>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010A8F3-E800-445F-9BE7-941187FA9886}" type="datetime1">
              <a:rPr lang="en-US" smtClean="0"/>
              <a:pPr/>
              <a:t>10/27/2015</a:t>
            </a:fld>
            <a:endParaRPr lang="en-US" dirty="0"/>
          </a:p>
        </p:txBody>
      </p:sp>
      <p:sp>
        <p:nvSpPr>
          <p:cNvPr id="5" name="Footer Placeholder 4"/>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6" name="Slide Number Placeholder 5"/>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049E6E8C-83A9-4B42-A7B8-4239C727D286}" type="datetime1">
              <a:rPr lang="en-US" smtClean="0"/>
              <a:pPr/>
              <a:t>10/27/2015</a:t>
            </a:fld>
            <a:endParaRPr lang="en-US" dirty="0"/>
          </a:p>
        </p:txBody>
      </p:sp>
      <p:sp>
        <p:nvSpPr>
          <p:cNvPr id="5" name="Footer Placeholder 4"/>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6" name="Slide Number Placeholder 5"/>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3030474D-4DC9-47E7-BDD4-1EBC5CA77221}" type="datetime1">
              <a:rPr lang="en-US" smtClean="0"/>
              <a:pPr/>
              <a:t>10/27/2015</a:t>
            </a:fld>
            <a:endParaRPr lang="en-US" dirty="0"/>
          </a:p>
        </p:txBody>
      </p:sp>
      <p:sp>
        <p:nvSpPr>
          <p:cNvPr id="6" name="Footer Placeholder 5"/>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7" name="Slide Number Placeholder 6"/>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4BF5A6F7-2325-4C52-8888-ED9ECF92C0A6}" type="datetime1">
              <a:rPr lang="en-US" smtClean="0"/>
              <a:pPr/>
              <a:t>10/27/2015</a:t>
            </a:fld>
            <a:endParaRPr lang="en-US" dirty="0"/>
          </a:p>
        </p:txBody>
      </p:sp>
      <p:sp>
        <p:nvSpPr>
          <p:cNvPr id="8" name="Footer Placeholder 7"/>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9" name="Slide Number Placeholder 8"/>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4E8F6F4F-8B9D-405E-BCE3-6D54A3EACB6F}" type="datetime1">
              <a:rPr lang="en-US" smtClean="0"/>
              <a:pPr/>
              <a:t>10/27/2015</a:t>
            </a:fld>
            <a:endParaRPr lang="en-US" dirty="0"/>
          </a:p>
        </p:txBody>
      </p:sp>
      <p:sp>
        <p:nvSpPr>
          <p:cNvPr id="4" name="Footer Placeholder 3"/>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5" name="Slide Number Placeholder 4"/>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F1C6BEF4-2754-4EF2-B8C8-34DD6333CB5C}" type="datetime1">
              <a:rPr lang="en-US" smtClean="0"/>
              <a:pPr/>
              <a:t>10/27/2015</a:t>
            </a:fld>
            <a:endParaRPr lang="en-US" dirty="0"/>
          </a:p>
        </p:txBody>
      </p:sp>
      <p:sp>
        <p:nvSpPr>
          <p:cNvPr id="3" name="Footer Placeholder 2"/>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4" name="Slide Number Placeholder 3"/>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D1DCA298-1055-47F8-8F74-936978828E99}" type="datetime1">
              <a:rPr lang="en-US" smtClean="0"/>
              <a:pPr/>
              <a:t>10/27/2015</a:t>
            </a:fld>
            <a:endParaRPr lang="en-US" dirty="0"/>
          </a:p>
        </p:txBody>
      </p:sp>
      <p:sp>
        <p:nvSpPr>
          <p:cNvPr id="6" name="Footer Placeholder 5"/>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7" name="Slide Number Placeholder 6"/>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3A1B66B-4B38-43DB-877A-06F2EF1B90BD}" type="datetime1">
              <a:rPr lang="en-US" smtClean="0"/>
              <a:pPr/>
              <a:t>10/27/2015</a:t>
            </a:fld>
            <a:endParaRPr lang="en-US" dirty="0"/>
          </a:p>
        </p:txBody>
      </p:sp>
      <p:sp>
        <p:nvSpPr>
          <p:cNvPr id="6" name="Footer Placeholder 5"/>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7" name="Slide Number Placeholder 6"/>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7B95E-847E-4D67-8926-412AD0A5F8E3}" type="datetime1">
              <a:rPr lang="en-US" smtClean="0"/>
              <a:pPr/>
              <a:t>10/27/2015</a:t>
            </a:fld>
            <a:endParaRPr lang="en-US" dirty="0"/>
          </a:p>
        </p:txBody>
      </p:sp>
      <p:sp>
        <p:nvSpPr>
          <p:cNvPr id="5" name="Footer Placeholder 4"/>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6" name="Slide Number Placeholder 5"/>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858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957398F-46C3-4DA9-968B-E728750C62AB}" type="datetime1">
              <a:rPr lang="en-US" smtClean="0"/>
              <a:pPr/>
              <a:t>10/27/2015</a:t>
            </a:fld>
            <a:endParaRPr lang="en-US" dirty="0"/>
          </a:p>
        </p:txBody>
      </p:sp>
      <p:sp>
        <p:nvSpPr>
          <p:cNvPr id="5" name="Footer Placeholder 4"/>
          <p:cNvSpPr>
            <a:spLocks noGrp="1"/>
          </p:cNvSpPr>
          <p:nvPr>
            <p:ph type="ftr" sz="quarter" idx="11"/>
          </p:nvPr>
        </p:nvSpPr>
        <p:spPr/>
        <p:txBody>
          <a:bodyPr/>
          <a:lstStyle>
            <a:lvl1pPr>
              <a:defRPr/>
            </a:lvl1pPr>
          </a:lstStyle>
          <a:p>
            <a:r>
              <a:rPr lang="en-US" smtClean="0"/>
              <a:t>Role of GLP in GCP, Prof.Dr.Salwa Elmeligie</a:t>
            </a:r>
            <a:endParaRPr lang="en-US" dirty="0"/>
          </a:p>
        </p:txBody>
      </p:sp>
      <p:sp>
        <p:nvSpPr>
          <p:cNvPr id="6" name="Slide Number Placeholder 5"/>
          <p:cNvSpPr>
            <a:spLocks noGrp="1"/>
          </p:cNvSpPr>
          <p:nvPr>
            <p:ph type="sldNum" sz="quarter" idx="12"/>
          </p:nvPr>
        </p:nvSpPr>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7391400" cy="5635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0"/>
            <a:ext cx="8229600" cy="4495800"/>
          </a:xfrm>
        </p:spPr>
        <p:txBody>
          <a:bodyPr/>
          <a:lstStyle/>
          <a:p>
            <a:r>
              <a:rPr lang="en-US" smtClean="0"/>
              <a:t>Click icon to add table</a:t>
            </a:r>
            <a:endParaRPr lang="en-US"/>
          </a:p>
        </p:txBody>
      </p:sp>
      <p:sp>
        <p:nvSpPr>
          <p:cNvPr id="4" name="Date Placeholder 3"/>
          <p:cNvSpPr>
            <a:spLocks noGrp="1"/>
          </p:cNvSpPr>
          <p:nvPr>
            <p:ph type="dt" sz="half" idx="10"/>
          </p:nvPr>
        </p:nvSpPr>
        <p:spPr>
          <a:xfrm>
            <a:off x="457200" y="6400800"/>
            <a:ext cx="2133600" cy="320675"/>
          </a:xfrm>
        </p:spPr>
        <p:txBody>
          <a:bodyPr/>
          <a:lstStyle>
            <a:lvl1pPr>
              <a:defRPr/>
            </a:lvl1pPr>
          </a:lstStyle>
          <a:p>
            <a:fld id="{4E04F71B-ED36-4D45-AC2F-D6C8404442A4}" type="datetime1">
              <a:rPr lang="en-US" smtClean="0"/>
              <a:pPr/>
              <a:t>10/27/2015</a:t>
            </a:fld>
            <a:endParaRPr lang="en-US" dirty="0"/>
          </a:p>
        </p:txBody>
      </p:sp>
      <p:sp>
        <p:nvSpPr>
          <p:cNvPr id="5" name="Footer Placeholder 4"/>
          <p:cNvSpPr>
            <a:spLocks noGrp="1"/>
          </p:cNvSpPr>
          <p:nvPr>
            <p:ph type="ftr" sz="quarter" idx="11"/>
          </p:nvPr>
        </p:nvSpPr>
        <p:spPr>
          <a:xfrm>
            <a:off x="3124200" y="6400800"/>
            <a:ext cx="2895600" cy="320675"/>
          </a:xfrm>
        </p:spPr>
        <p:txBody>
          <a:bodyPr/>
          <a:lstStyle>
            <a:lvl1pPr>
              <a:defRPr/>
            </a:lvl1pPr>
          </a:lstStyle>
          <a:p>
            <a:r>
              <a:rPr lang="en-US" smtClean="0"/>
              <a:t>Role of GLP in GCP, Prof.Dr.Salwa Elmeligie</a:t>
            </a:r>
            <a:endParaRPr lang="en-US" dirty="0"/>
          </a:p>
        </p:txBody>
      </p:sp>
      <p:sp>
        <p:nvSpPr>
          <p:cNvPr id="6" name="Slide Number Placeholder 5"/>
          <p:cNvSpPr>
            <a:spLocks noGrp="1"/>
          </p:cNvSpPr>
          <p:nvPr>
            <p:ph type="sldNum" sz="quarter" idx="12"/>
          </p:nvPr>
        </p:nvSpPr>
        <p:spPr>
          <a:xfrm>
            <a:off x="6553200" y="6400800"/>
            <a:ext cx="2133600" cy="320675"/>
          </a:xfrm>
        </p:spPr>
        <p:txBody>
          <a:bodyPr/>
          <a:lstStyle>
            <a:lvl1pPr>
              <a:defRPr/>
            </a:lvl1pPr>
          </a:lstStyle>
          <a:p>
            <a:fld id="{239F46BC-A96B-402D-AE2D-420CF4622C2F}" type="slidenum">
              <a:rPr lang="en-US" smtClean="0"/>
              <a:pPr/>
              <a:t>‹#›</a:t>
            </a:fld>
            <a:endParaRPr lang="en-US" dirty="0"/>
          </a:p>
        </p:txBody>
      </p:sp>
    </p:spTree>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ar-SA"/>
          </a:p>
        </p:txBody>
      </p:sp>
      <p:sp>
        <p:nvSpPr>
          <p:cNvPr id="3" name="Text Placeholder 2"/>
          <p:cNvSpPr>
            <a:spLocks noGrp="1"/>
          </p:cNvSpPr>
          <p:nvPr>
            <p:ph type="body" sz="half" idx="1"/>
          </p:nvPr>
        </p:nvSpPr>
        <p:spPr>
          <a:xfrm>
            <a:off x="457200" y="1828800"/>
            <a:ext cx="40386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lipArt Placeholder 3"/>
          <p:cNvSpPr>
            <a:spLocks noGrp="1"/>
          </p:cNvSpPr>
          <p:nvPr>
            <p:ph type="clipArt" sz="half" idx="2"/>
          </p:nvPr>
        </p:nvSpPr>
        <p:spPr>
          <a:xfrm>
            <a:off x="4648200" y="1828800"/>
            <a:ext cx="4038600" cy="4302125"/>
          </a:xfrm>
        </p:spPr>
        <p:txBody>
          <a:bodyPr/>
          <a:lstStyle/>
          <a:p>
            <a:pPr lvl="0"/>
            <a:endParaRPr lang="ar-SA" noProof="0" smtClean="0"/>
          </a:p>
        </p:txBody>
      </p:sp>
      <p:sp>
        <p:nvSpPr>
          <p:cNvPr id="5" name="Rectangle 4"/>
          <p:cNvSpPr>
            <a:spLocks noGrp="1" noChangeArrowheads="1"/>
          </p:cNvSpPr>
          <p:nvPr>
            <p:ph type="dt" sz="half" idx="10"/>
          </p:nvPr>
        </p:nvSpPr>
        <p:spPr>
          <a:ln/>
        </p:spPr>
        <p:txBody>
          <a:bodyPr/>
          <a:lstStyle>
            <a:lvl1pPr>
              <a:defRPr/>
            </a:lvl1pPr>
          </a:lstStyle>
          <a:p>
            <a:pPr>
              <a:defRPr/>
            </a:pPr>
            <a:fld id="{0061E96E-18AD-4ACB-AC9E-7FD3BA737691}" type="datetime1">
              <a:rPr lang="en-US" smtClean="0"/>
              <a:pPr>
                <a:defRPr/>
              </a:pPr>
              <a:t>10/27/2015</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Role of GLP in GCP, Prof.Dr.Salwa Elmeligie</a:t>
            </a: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77D9871-7FDB-498D-B551-DA361FB30EA1}" type="slidenum">
              <a:rPr lang="ar-SA"/>
              <a:pPr>
                <a:defRPr/>
              </a:pPr>
              <a:t>‹#›</a:t>
            </a:fld>
            <a:endParaRPr lang="en-US" dirty="0"/>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51" name="Object 27"/>
          <p:cNvGraphicFramePr>
            <a:graphicFrameLocks noChangeAspect="1"/>
          </p:cNvGraphicFramePr>
          <p:nvPr/>
        </p:nvGraphicFramePr>
        <p:xfrm>
          <a:off x="0" y="0"/>
          <a:ext cx="9144000" cy="1200150"/>
        </p:xfrm>
        <a:graphic>
          <a:graphicData uri="http://schemas.openxmlformats.org/presentationml/2006/ole">
            <p:oleObj spid="_x0000_s114690" name="Image" r:id="rId16" imgW="9561905" imgH="1600000" progId="">
              <p:embed/>
            </p:oleObj>
          </a:graphicData>
        </a:graphic>
      </p:graphicFrame>
      <p:sp>
        <p:nvSpPr>
          <p:cNvPr id="1040" name="Freeform 16"/>
          <p:cNvSpPr>
            <a:spLocks/>
          </p:cNvSpPr>
          <p:nvPr/>
        </p:nvSpPr>
        <p:spPr bwMode="gray">
          <a:xfrm>
            <a:off x="-11113" y="280988"/>
            <a:ext cx="9155113" cy="1620837"/>
          </a:xfrm>
          <a:custGeom>
            <a:avLst/>
            <a:gdLst/>
            <a:ahLst/>
            <a:cxnLst>
              <a:cxn ang="0">
                <a:pos x="6" y="109"/>
              </a:cxn>
              <a:cxn ang="0">
                <a:pos x="1427" y="46"/>
              </a:cxn>
              <a:cxn ang="0">
                <a:pos x="4032" y="255"/>
              </a:cxn>
              <a:cxn ang="0">
                <a:pos x="5767" y="0"/>
              </a:cxn>
              <a:cxn ang="0">
                <a:pos x="5767" y="776"/>
              </a:cxn>
              <a:cxn ang="0">
                <a:pos x="4065" y="831"/>
              </a:cxn>
              <a:cxn ang="0">
                <a:pos x="1984" y="674"/>
              </a:cxn>
              <a:cxn ang="0">
                <a:pos x="14" y="995"/>
              </a:cxn>
              <a:cxn ang="0">
                <a:pos x="6" y="109"/>
              </a:cxn>
            </a:cxnLst>
            <a:rect l="0" t="0" r="r" b="b"/>
            <a:pathLst>
              <a:path w="5767" h="1021">
                <a:moveTo>
                  <a:pt x="6" y="109"/>
                </a:moveTo>
                <a:cubicBezTo>
                  <a:pt x="144" y="93"/>
                  <a:pt x="626" y="42"/>
                  <a:pt x="1427" y="46"/>
                </a:cubicBezTo>
                <a:cubicBezTo>
                  <a:pt x="2228" y="50"/>
                  <a:pt x="3321" y="224"/>
                  <a:pt x="4032" y="255"/>
                </a:cubicBezTo>
                <a:cubicBezTo>
                  <a:pt x="4742" y="286"/>
                  <a:pt x="5649" y="91"/>
                  <a:pt x="5767" y="0"/>
                </a:cubicBezTo>
                <a:lnTo>
                  <a:pt x="5767" y="776"/>
                </a:lnTo>
                <a:cubicBezTo>
                  <a:pt x="4948" y="879"/>
                  <a:pt x="4543" y="844"/>
                  <a:pt x="4065" y="831"/>
                </a:cubicBezTo>
                <a:cubicBezTo>
                  <a:pt x="3587" y="818"/>
                  <a:pt x="2973" y="694"/>
                  <a:pt x="1984" y="674"/>
                </a:cubicBezTo>
                <a:cubicBezTo>
                  <a:pt x="995" y="654"/>
                  <a:pt x="28" y="969"/>
                  <a:pt x="14" y="995"/>
                </a:cubicBezTo>
                <a:cubicBezTo>
                  <a:pt x="0" y="1021"/>
                  <a:pt x="6" y="255"/>
                  <a:pt x="6" y="109"/>
                </a:cubicBezTo>
                <a:close/>
              </a:path>
            </a:pathLst>
          </a:custGeom>
          <a:solidFill>
            <a:schemeClr val="accent1">
              <a:alpha val="41000"/>
            </a:schemeClr>
          </a:solidFill>
          <a:ln w="9525">
            <a:noFill/>
            <a:round/>
            <a:headEnd/>
            <a:tailEnd/>
          </a:ln>
          <a:effectLst/>
        </p:spPr>
        <p:txBody>
          <a:bodyPr/>
          <a:lstStyle/>
          <a:p>
            <a:endParaRPr lang="en-US"/>
          </a:p>
        </p:txBody>
      </p:sp>
      <p:sp>
        <p:nvSpPr>
          <p:cNvPr id="1041" name="Freeform 17"/>
          <p:cNvSpPr>
            <a:spLocks/>
          </p:cNvSpPr>
          <p:nvPr/>
        </p:nvSpPr>
        <p:spPr bwMode="gray">
          <a:xfrm>
            <a:off x="-20638" y="533400"/>
            <a:ext cx="9161463" cy="1006475"/>
          </a:xfrm>
          <a:custGeom>
            <a:avLst/>
            <a:gdLst/>
            <a:ahLst/>
            <a:cxnLst>
              <a:cxn ang="0">
                <a:pos x="20" y="109"/>
              </a:cxn>
              <a:cxn ang="0">
                <a:pos x="1442" y="3"/>
              </a:cxn>
              <a:cxn ang="0">
                <a:pos x="4150" y="148"/>
              </a:cxn>
              <a:cxn ang="0">
                <a:pos x="5771" y="37"/>
              </a:cxn>
              <a:cxn ang="0">
                <a:pos x="5771" y="557"/>
              </a:cxn>
              <a:cxn ang="0">
                <a:pos x="3942" y="592"/>
              </a:cxn>
              <a:cxn ang="0">
                <a:pos x="1839" y="456"/>
              </a:cxn>
              <a:cxn ang="0">
                <a:pos x="6" y="620"/>
              </a:cxn>
              <a:cxn ang="0">
                <a:pos x="20" y="109"/>
              </a:cxn>
            </a:cxnLst>
            <a:rect l="0" t="0" r="r" b="b"/>
            <a:pathLst>
              <a:path w="5771" h="634">
                <a:moveTo>
                  <a:pt x="20" y="109"/>
                </a:moveTo>
                <a:cubicBezTo>
                  <a:pt x="26" y="109"/>
                  <a:pt x="645" y="0"/>
                  <a:pt x="1442" y="3"/>
                </a:cubicBezTo>
                <a:cubicBezTo>
                  <a:pt x="2239" y="6"/>
                  <a:pt x="3443" y="123"/>
                  <a:pt x="4150" y="148"/>
                </a:cubicBezTo>
                <a:cubicBezTo>
                  <a:pt x="4858" y="173"/>
                  <a:pt x="5633" y="63"/>
                  <a:pt x="5771" y="37"/>
                </a:cubicBezTo>
                <a:lnTo>
                  <a:pt x="5771" y="557"/>
                </a:lnTo>
                <a:cubicBezTo>
                  <a:pt x="4926" y="634"/>
                  <a:pt x="4422" y="612"/>
                  <a:pt x="3942" y="592"/>
                </a:cubicBezTo>
                <a:cubicBezTo>
                  <a:pt x="3463" y="572"/>
                  <a:pt x="2588" y="450"/>
                  <a:pt x="1839" y="456"/>
                </a:cubicBezTo>
                <a:cubicBezTo>
                  <a:pt x="1182" y="455"/>
                  <a:pt x="0" y="618"/>
                  <a:pt x="6" y="620"/>
                </a:cubicBezTo>
                <a:cubicBezTo>
                  <a:pt x="12" y="621"/>
                  <a:pt x="14" y="109"/>
                  <a:pt x="20" y="109"/>
                </a:cubicBezTo>
                <a:close/>
              </a:path>
            </a:pathLst>
          </a:custGeom>
          <a:solidFill>
            <a:schemeClr val="accent1"/>
          </a:solidFill>
          <a:ln w="9525">
            <a:noFill/>
            <a:round/>
            <a:headEnd/>
            <a:tailEnd/>
          </a:ln>
          <a:effectLst/>
        </p:spPr>
        <p:txBody>
          <a:bodyPr/>
          <a:lstStyle/>
          <a:p>
            <a:endParaRPr lang="en-US"/>
          </a:p>
        </p:txBody>
      </p:sp>
      <p:grpSp>
        <p:nvGrpSpPr>
          <p:cNvPr id="2" name="Group 18"/>
          <p:cNvGrpSpPr>
            <a:grpSpLocks/>
          </p:cNvGrpSpPr>
          <p:nvPr/>
        </p:nvGrpSpPr>
        <p:grpSpPr bwMode="auto">
          <a:xfrm>
            <a:off x="7740650" y="347663"/>
            <a:ext cx="387350" cy="366712"/>
            <a:chOff x="4752" y="1200"/>
            <a:chExt cx="288" cy="288"/>
          </a:xfrm>
        </p:grpSpPr>
        <p:sp>
          <p:nvSpPr>
            <p:cNvPr id="1043" name="Oval 19"/>
            <p:cNvSpPr>
              <a:spLocks noChangeArrowheads="1"/>
            </p:cNvSpPr>
            <p:nvPr userDrawn="1"/>
          </p:nvSpPr>
          <p:spPr bwMode="gray">
            <a:xfrm>
              <a:off x="4752" y="1200"/>
              <a:ext cx="288" cy="288"/>
            </a:xfrm>
            <a:prstGeom prst="ellipse">
              <a:avLst/>
            </a:prstGeom>
            <a:gradFill rotWithShape="1">
              <a:gsLst>
                <a:gs pos="0">
                  <a:schemeClr val="tx2">
                    <a:gamma/>
                    <a:tint val="25490"/>
                    <a:invGamma/>
                  </a:schemeClr>
                </a:gs>
                <a:gs pos="100000">
                  <a:schemeClr val="tx2">
                    <a:alpha val="31000"/>
                  </a:schemeClr>
                </a:gs>
              </a:gsLst>
              <a:path path="shape">
                <a:fillToRect l="50000" t="50000" r="50000" b="50000"/>
              </a:path>
            </a:gradFill>
            <a:ln w="9525">
              <a:noFill/>
              <a:round/>
              <a:headEnd/>
              <a:tailEnd/>
            </a:ln>
            <a:effectLst/>
          </p:spPr>
          <p:txBody>
            <a:bodyPr wrap="none" anchor="ctr"/>
            <a:lstStyle/>
            <a:p>
              <a:endParaRPr lang="en-US"/>
            </a:p>
          </p:txBody>
        </p:sp>
        <p:sp>
          <p:nvSpPr>
            <p:cNvPr id="1044" name="Oval 20"/>
            <p:cNvSpPr>
              <a:spLocks noChangeArrowheads="1"/>
            </p:cNvSpPr>
            <p:nvPr userDrawn="1"/>
          </p:nvSpPr>
          <p:spPr bwMode="gray">
            <a:xfrm>
              <a:off x="4752" y="1200"/>
              <a:ext cx="192" cy="192"/>
            </a:xfrm>
            <a:prstGeom prst="ellipse">
              <a:avLst/>
            </a:prstGeom>
            <a:gradFill rotWithShape="1">
              <a:gsLst>
                <a:gs pos="0">
                  <a:schemeClr val="bg1"/>
                </a:gs>
                <a:gs pos="100000">
                  <a:schemeClr val="bg1">
                    <a:gamma/>
                    <a:tint val="34902"/>
                    <a:invGamma/>
                    <a:alpha val="0"/>
                  </a:schemeClr>
                </a:gs>
              </a:gsLst>
              <a:path path="shape">
                <a:fillToRect l="50000" t="50000" r="50000" b="50000"/>
              </a:path>
            </a:gradFill>
            <a:ln w="9525">
              <a:noFill/>
              <a:round/>
              <a:headEnd/>
              <a:tailEnd/>
            </a:ln>
            <a:effectLst/>
          </p:spPr>
          <p:txBody>
            <a:bodyPr wrap="none" anchor="ctr"/>
            <a:lstStyle/>
            <a:p>
              <a:endParaRPr lang="en-US"/>
            </a:p>
          </p:txBody>
        </p:sp>
      </p:grpSp>
      <p:grpSp>
        <p:nvGrpSpPr>
          <p:cNvPr id="3" name="Group 21"/>
          <p:cNvGrpSpPr>
            <a:grpSpLocks/>
          </p:cNvGrpSpPr>
          <p:nvPr/>
        </p:nvGrpSpPr>
        <p:grpSpPr bwMode="auto">
          <a:xfrm>
            <a:off x="8153400" y="53975"/>
            <a:ext cx="609600" cy="592138"/>
            <a:chOff x="4992" y="816"/>
            <a:chExt cx="576" cy="576"/>
          </a:xfrm>
        </p:grpSpPr>
        <p:sp>
          <p:nvSpPr>
            <p:cNvPr id="1046" name="Oval 22"/>
            <p:cNvSpPr>
              <a:spLocks noChangeArrowheads="1"/>
            </p:cNvSpPr>
            <p:nvPr userDrawn="1"/>
          </p:nvSpPr>
          <p:spPr bwMode="gray">
            <a:xfrm>
              <a:off x="4992" y="816"/>
              <a:ext cx="576" cy="576"/>
            </a:xfrm>
            <a:prstGeom prst="ellipse">
              <a:avLst/>
            </a:prstGeom>
            <a:solidFill>
              <a:schemeClr val="accent1">
                <a:alpha val="53000"/>
              </a:schemeClr>
            </a:solidFill>
            <a:ln w="9525">
              <a:noFill/>
              <a:round/>
              <a:headEnd/>
              <a:tailEnd/>
            </a:ln>
            <a:effectLst/>
          </p:spPr>
          <p:txBody>
            <a:bodyPr wrap="none" anchor="ctr"/>
            <a:lstStyle/>
            <a:p>
              <a:endParaRPr lang="en-US"/>
            </a:p>
          </p:txBody>
        </p:sp>
        <p:sp>
          <p:nvSpPr>
            <p:cNvPr id="1047" name="Oval 23"/>
            <p:cNvSpPr>
              <a:spLocks noChangeArrowheads="1"/>
            </p:cNvSpPr>
            <p:nvPr userDrawn="1"/>
          </p:nvSpPr>
          <p:spPr bwMode="gray">
            <a:xfrm>
              <a:off x="4992" y="912"/>
              <a:ext cx="480" cy="384"/>
            </a:xfrm>
            <a:prstGeom prst="ellipse">
              <a:avLst/>
            </a:prstGeom>
            <a:gradFill rotWithShape="1">
              <a:gsLst>
                <a:gs pos="0">
                  <a:schemeClr val="bg1"/>
                </a:gs>
                <a:gs pos="100000">
                  <a:schemeClr val="bg1">
                    <a:gamma/>
                    <a:tint val="34902"/>
                    <a:invGamma/>
                    <a:alpha val="0"/>
                  </a:schemeClr>
                </a:gs>
              </a:gsLst>
              <a:path path="shape">
                <a:fillToRect l="50000" t="50000" r="50000" b="50000"/>
              </a:path>
            </a:gradFill>
            <a:ln w="9525">
              <a:noFill/>
              <a:round/>
              <a:headEnd/>
              <a:tailEnd/>
            </a:ln>
            <a:effectLst/>
          </p:spPr>
          <p:txBody>
            <a:bodyPr wrap="none" anchor="ctr"/>
            <a:lstStyle/>
            <a:p>
              <a:endParaRPr lang="en-US"/>
            </a:p>
          </p:txBody>
        </p:sp>
      </p:grpSp>
      <p:grpSp>
        <p:nvGrpSpPr>
          <p:cNvPr id="4" name="Group 24"/>
          <p:cNvGrpSpPr>
            <a:grpSpLocks/>
          </p:cNvGrpSpPr>
          <p:nvPr/>
        </p:nvGrpSpPr>
        <p:grpSpPr bwMode="auto">
          <a:xfrm>
            <a:off x="171450" y="819150"/>
            <a:ext cx="720725" cy="762000"/>
            <a:chOff x="4992" y="816"/>
            <a:chExt cx="576" cy="576"/>
          </a:xfrm>
        </p:grpSpPr>
        <p:sp>
          <p:nvSpPr>
            <p:cNvPr id="1049" name="Oval 25"/>
            <p:cNvSpPr>
              <a:spLocks noChangeArrowheads="1"/>
            </p:cNvSpPr>
            <p:nvPr userDrawn="1"/>
          </p:nvSpPr>
          <p:spPr bwMode="gray">
            <a:xfrm>
              <a:off x="4992" y="816"/>
              <a:ext cx="576" cy="576"/>
            </a:xfrm>
            <a:prstGeom prst="ellipse">
              <a:avLst/>
            </a:prstGeom>
            <a:solidFill>
              <a:schemeClr val="tx2">
                <a:alpha val="53000"/>
              </a:schemeClr>
            </a:solidFill>
            <a:ln w="9525">
              <a:noFill/>
              <a:round/>
              <a:headEnd/>
              <a:tailEnd/>
            </a:ln>
            <a:effectLst/>
          </p:spPr>
          <p:txBody>
            <a:bodyPr wrap="none" anchor="ctr"/>
            <a:lstStyle/>
            <a:p>
              <a:endParaRPr lang="en-US"/>
            </a:p>
          </p:txBody>
        </p:sp>
        <p:sp>
          <p:nvSpPr>
            <p:cNvPr id="1050" name="Oval 26"/>
            <p:cNvSpPr>
              <a:spLocks noChangeArrowheads="1"/>
            </p:cNvSpPr>
            <p:nvPr userDrawn="1"/>
          </p:nvSpPr>
          <p:spPr bwMode="gray">
            <a:xfrm>
              <a:off x="4992" y="912"/>
              <a:ext cx="480" cy="384"/>
            </a:xfrm>
            <a:prstGeom prst="ellipse">
              <a:avLst/>
            </a:prstGeom>
            <a:gradFill rotWithShape="1">
              <a:gsLst>
                <a:gs pos="0">
                  <a:schemeClr val="bg1"/>
                </a:gs>
                <a:gs pos="100000">
                  <a:schemeClr val="bg1">
                    <a:gamma/>
                    <a:tint val="34902"/>
                    <a:invGamma/>
                    <a:alpha val="0"/>
                  </a:schemeClr>
                </a:gs>
              </a:gsLst>
              <a:path path="shape">
                <a:fillToRect l="50000" t="50000" r="50000" b="50000"/>
              </a:path>
            </a:gradFill>
            <a:ln w="9525">
              <a:noFill/>
              <a:round/>
              <a:headEnd/>
              <a:tailEnd/>
            </a:ln>
            <a:effectLst/>
          </p:spPr>
          <p:txBody>
            <a:bodyPr wrap="none" anchor="ctr"/>
            <a:lstStyle/>
            <a:p>
              <a:endParaRPr lang="en-US"/>
            </a:p>
          </p:txBody>
        </p:sp>
      </p:grpSp>
      <p:sp>
        <p:nvSpPr>
          <p:cNvPr id="1027" name="Rectangle 3"/>
          <p:cNvSpPr>
            <a:spLocks noGrp="1" noChangeArrowheads="1"/>
          </p:cNvSpPr>
          <p:nvPr>
            <p:ph type="body" idx="1"/>
          </p:nvPr>
        </p:nvSpPr>
        <p:spPr bwMode="auto">
          <a:xfrm>
            <a:off x="457200" y="18288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4008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C84CFC27-A85F-4B3E-8E27-6F49825665B4}" type="datetime1">
              <a:rPr lang="en-US" smtClean="0"/>
              <a:pPr/>
              <a:t>10/27/2015</a:t>
            </a:fld>
            <a:endParaRPr lang="en-US" dirty="0"/>
          </a:p>
        </p:txBody>
      </p:sp>
      <p:sp>
        <p:nvSpPr>
          <p:cNvPr id="1029" name="Rectangle 5"/>
          <p:cNvSpPr>
            <a:spLocks noGrp="1" noChangeArrowheads="1"/>
          </p:cNvSpPr>
          <p:nvPr>
            <p:ph type="ftr" sz="quarter" idx="3"/>
          </p:nvPr>
        </p:nvSpPr>
        <p:spPr bwMode="auto">
          <a:xfrm>
            <a:off x="3124200" y="6400800"/>
            <a:ext cx="2895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smtClean="0"/>
              <a:t>Role of GLP in GCP, Prof.Dr.Salwa Elmeligie</a:t>
            </a:r>
            <a:endParaRPr lang="en-US" dirty="0"/>
          </a:p>
        </p:txBody>
      </p:sp>
      <p:sp>
        <p:nvSpPr>
          <p:cNvPr id="1030" name="Rectangle 6"/>
          <p:cNvSpPr>
            <a:spLocks noGrp="1" noChangeArrowheads="1"/>
          </p:cNvSpPr>
          <p:nvPr>
            <p:ph type="sldNum" sz="quarter" idx="4"/>
          </p:nvPr>
        </p:nvSpPr>
        <p:spPr bwMode="auto">
          <a:xfrm>
            <a:off x="6553200" y="6400800"/>
            <a:ext cx="21336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39F46BC-A96B-402D-AE2D-420CF4622C2F}" type="slidenum">
              <a:rPr lang="en-US" smtClean="0"/>
              <a:pPr/>
              <a:t>‹#›</a:t>
            </a:fld>
            <a:endParaRPr lang="en-US" dirty="0"/>
          </a:p>
        </p:txBody>
      </p:sp>
      <p:sp>
        <p:nvSpPr>
          <p:cNvPr id="1026" name="Rectangle 2"/>
          <p:cNvSpPr>
            <a:spLocks noGrp="1" noChangeArrowheads="1"/>
          </p:cNvSpPr>
          <p:nvPr>
            <p:ph type="title"/>
          </p:nvPr>
        </p:nvSpPr>
        <p:spPr bwMode="white">
          <a:xfrm>
            <a:off x="914400" y="685800"/>
            <a:ext cx="73914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ransition>
    <p:wipe dir="r"/>
  </p:transition>
  <p:hf hdr="0" ftr="0"/>
  <p:txStyles>
    <p:titleStyle>
      <a:lvl1pPr algn="ctr" rtl="0" eaLnBrk="1" fontAlgn="base" hangingPunct="1">
        <a:spcBef>
          <a:spcPct val="0"/>
        </a:spcBef>
        <a:spcAft>
          <a:spcPct val="0"/>
        </a:spcAft>
        <a:defRPr sz="3600" b="1">
          <a:solidFill>
            <a:schemeClr val="bg1"/>
          </a:solidFill>
          <a:latin typeface="+mj-lt"/>
          <a:ea typeface="+mj-ea"/>
          <a:cs typeface="+mj-cs"/>
        </a:defRPr>
      </a:lvl1pPr>
      <a:lvl2pPr algn="ctr" rtl="0" eaLnBrk="1" fontAlgn="base" hangingPunct="1">
        <a:spcBef>
          <a:spcPct val="0"/>
        </a:spcBef>
        <a:spcAft>
          <a:spcPct val="0"/>
        </a:spcAft>
        <a:defRPr sz="3600" b="1">
          <a:solidFill>
            <a:schemeClr val="bg1"/>
          </a:solidFill>
          <a:latin typeface="Arial" charset="0"/>
        </a:defRPr>
      </a:lvl2pPr>
      <a:lvl3pPr algn="ctr" rtl="0" eaLnBrk="1" fontAlgn="base" hangingPunct="1">
        <a:spcBef>
          <a:spcPct val="0"/>
        </a:spcBef>
        <a:spcAft>
          <a:spcPct val="0"/>
        </a:spcAft>
        <a:defRPr sz="3600" b="1">
          <a:solidFill>
            <a:schemeClr val="bg1"/>
          </a:solidFill>
          <a:latin typeface="Arial" charset="0"/>
        </a:defRPr>
      </a:lvl3pPr>
      <a:lvl4pPr algn="ctr" rtl="0" eaLnBrk="1" fontAlgn="base" hangingPunct="1">
        <a:spcBef>
          <a:spcPct val="0"/>
        </a:spcBef>
        <a:spcAft>
          <a:spcPct val="0"/>
        </a:spcAft>
        <a:defRPr sz="3600" b="1">
          <a:solidFill>
            <a:schemeClr val="bg1"/>
          </a:solidFill>
          <a:latin typeface="Arial" charset="0"/>
        </a:defRPr>
      </a:lvl4pPr>
      <a:lvl5pPr algn="ctr" rtl="0" eaLnBrk="1" fontAlgn="base" hangingPunct="1">
        <a:spcBef>
          <a:spcPct val="0"/>
        </a:spcBef>
        <a:spcAft>
          <a:spcPct val="0"/>
        </a:spcAft>
        <a:defRPr sz="3600" b="1">
          <a:solidFill>
            <a:schemeClr val="bg1"/>
          </a:solidFill>
          <a:latin typeface="Arial" charset="0"/>
        </a:defRPr>
      </a:lvl5pPr>
      <a:lvl6pPr marL="457200" algn="ctr" rtl="0" eaLnBrk="1" fontAlgn="base" hangingPunct="1">
        <a:spcBef>
          <a:spcPct val="0"/>
        </a:spcBef>
        <a:spcAft>
          <a:spcPct val="0"/>
        </a:spcAft>
        <a:defRPr sz="3600" b="1">
          <a:solidFill>
            <a:schemeClr val="bg1"/>
          </a:solidFill>
          <a:latin typeface="Arial" charset="0"/>
        </a:defRPr>
      </a:lvl6pPr>
      <a:lvl7pPr marL="914400" algn="ctr" rtl="0" eaLnBrk="1" fontAlgn="base" hangingPunct="1">
        <a:spcBef>
          <a:spcPct val="0"/>
        </a:spcBef>
        <a:spcAft>
          <a:spcPct val="0"/>
        </a:spcAft>
        <a:defRPr sz="3600" b="1">
          <a:solidFill>
            <a:schemeClr val="bg1"/>
          </a:solidFill>
          <a:latin typeface="Arial" charset="0"/>
        </a:defRPr>
      </a:lvl7pPr>
      <a:lvl8pPr marL="1371600" algn="ctr" rtl="0" eaLnBrk="1" fontAlgn="base" hangingPunct="1">
        <a:spcBef>
          <a:spcPct val="0"/>
        </a:spcBef>
        <a:spcAft>
          <a:spcPct val="0"/>
        </a:spcAft>
        <a:defRPr sz="3600" b="1">
          <a:solidFill>
            <a:schemeClr val="bg1"/>
          </a:solidFill>
          <a:latin typeface="Arial" charset="0"/>
        </a:defRPr>
      </a:lvl8pPr>
      <a:lvl9pPr marL="1828800" algn="ctr" rtl="0" eaLnBrk="1" fontAlgn="base" hangingPunct="1">
        <a:spcBef>
          <a:spcPct val="0"/>
        </a:spcBef>
        <a:spcAft>
          <a:spcPct val="0"/>
        </a:spcAft>
        <a:defRPr sz="3600" b="1">
          <a:solidFill>
            <a:schemeClr val="bg1"/>
          </a:solidFill>
          <a:latin typeface="Arial" charset="0"/>
        </a:defRPr>
      </a:lvl9pPr>
    </p:titleStyle>
    <p:bodyStyle>
      <a:lvl1pPr marL="342900" indent="-342900" algn="l" rtl="0" eaLnBrk="1" fontAlgn="base" hangingPunct="1">
        <a:spcBef>
          <a:spcPct val="20000"/>
        </a:spcBef>
        <a:spcAft>
          <a:spcPct val="0"/>
        </a:spcAft>
        <a:buClr>
          <a:schemeClr val="hlink"/>
        </a:buClr>
        <a:buFont typeface="Wingdings" pitchFamily="2" charset="2"/>
        <a:buChar char="v"/>
        <a:defRPr sz="2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400">
          <a:solidFill>
            <a:schemeClr val="tx1"/>
          </a:solidFill>
          <a:latin typeface="+mn-lt"/>
        </a:defRPr>
      </a:lvl2pPr>
      <a:lvl3pPr marL="1143000" indent="-228600" algn="l" rtl="0" eaLnBrk="1" fontAlgn="base" hangingPunct="1">
        <a:spcBef>
          <a:spcPct val="20000"/>
        </a:spcBef>
        <a:spcAft>
          <a:spcPct val="0"/>
        </a:spcAft>
        <a:buClr>
          <a:schemeClr val="tx1"/>
        </a:buClr>
        <a:buChar char="•"/>
        <a:defRPr sz="22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51384" y="4560168"/>
            <a:ext cx="6732984" cy="1317104"/>
          </a:xfrm>
        </p:spPr>
        <p:txBody>
          <a:bodyPr>
            <a:noAutofit/>
          </a:bodyPr>
          <a:lstStyle/>
          <a:p>
            <a:r>
              <a:rPr lang="en-US" sz="2200" b="1" i="1" dirty="0" smtClean="0">
                <a:solidFill>
                  <a:schemeClr val="tx1"/>
                </a:solidFill>
                <a:latin typeface="Cambria" pitchFamily="18" charset="0"/>
              </a:rPr>
              <a:t>Presented By</a:t>
            </a:r>
          </a:p>
          <a:p>
            <a:r>
              <a:rPr lang="en-US" sz="2200" b="1" i="1" dirty="0" smtClean="0">
                <a:solidFill>
                  <a:schemeClr val="tx1"/>
                </a:solidFill>
                <a:latin typeface="Cambria" pitchFamily="18" charset="0"/>
              </a:rPr>
              <a:t>Prof. Dr. </a:t>
            </a:r>
            <a:r>
              <a:rPr lang="en-US" sz="2200" b="1" i="1" dirty="0" err="1" smtClean="0">
                <a:solidFill>
                  <a:schemeClr val="tx1"/>
                </a:solidFill>
                <a:latin typeface="Cambria" pitchFamily="18" charset="0"/>
              </a:rPr>
              <a:t>Salwa</a:t>
            </a:r>
            <a:r>
              <a:rPr lang="en-US" sz="2200" b="1" i="1" dirty="0" smtClean="0">
                <a:solidFill>
                  <a:schemeClr val="tx1"/>
                </a:solidFill>
                <a:latin typeface="Cambria" pitchFamily="18" charset="0"/>
              </a:rPr>
              <a:t> </a:t>
            </a:r>
            <a:r>
              <a:rPr lang="en-US" sz="2200" b="1" i="1" dirty="0" err="1" smtClean="0">
                <a:solidFill>
                  <a:schemeClr val="tx1"/>
                </a:solidFill>
                <a:latin typeface="Cambria" pitchFamily="18" charset="0"/>
              </a:rPr>
              <a:t>Elmeligie</a:t>
            </a:r>
            <a:endParaRPr lang="en-US" sz="2200" b="1" i="1" dirty="0" smtClean="0">
              <a:solidFill>
                <a:schemeClr val="tx1"/>
              </a:solidFill>
              <a:latin typeface="Cambria" pitchFamily="18" charset="0"/>
            </a:endParaRPr>
          </a:p>
          <a:p>
            <a:r>
              <a:rPr lang="en-US" sz="2200" b="1" i="1" dirty="0" smtClean="0">
                <a:latin typeface="Cambria" pitchFamily="18" charset="0"/>
              </a:rPr>
              <a:t>Faculty of Pharmacy, Cairo University</a:t>
            </a:r>
          </a:p>
          <a:p>
            <a:r>
              <a:rPr lang="en-US" sz="2200" b="1" i="1" dirty="0" smtClean="0">
                <a:latin typeface="Cambria" pitchFamily="18" charset="0"/>
              </a:rPr>
              <a:t>Egypt</a:t>
            </a:r>
          </a:p>
          <a:p>
            <a:endParaRPr lang="en-US" sz="2200" b="1" i="1" dirty="0">
              <a:solidFill>
                <a:schemeClr val="tx1"/>
              </a:solidFill>
              <a:latin typeface="Cambria" pitchFamily="18" charset="0"/>
            </a:endParaRPr>
          </a:p>
        </p:txBody>
      </p:sp>
      <p:sp>
        <p:nvSpPr>
          <p:cNvPr id="4" name="Rectangle 3"/>
          <p:cNvSpPr/>
          <p:nvPr/>
        </p:nvSpPr>
        <p:spPr>
          <a:xfrm>
            <a:off x="251520" y="260648"/>
            <a:ext cx="936104" cy="720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p:cNvSpPr txBox="1">
            <a:spLocks/>
          </p:cNvSpPr>
          <p:nvPr/>
        </p:nvSpPr>
        <p:spPr bwMode="white">
          <a:xfrm>
            <a:off x="1115616" y="2543944"/>
            <a:ext cx="6732984" cy="13171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Autofit/>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lang="en-US" sz="3600" b="1" kern="0" dirty="0" smtClean="0">
                <a:latin typeface="Cambria" pitchFamily="18" charset="0"/>
              </a:rPr>
              <a:t>The Role of Stereochemistry</a:t>
            </a: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lang="en-US" sz="3600" b="1" kern="0" dirty="0" smtClean="0">
                <a:latin typeface="Cambria" pitchFamily="18" charset="0"/>
              </a:rPr>
              <a:t> in Pharmacy</a:t>
            </a:r>
            <a:endParaRPr kumimoji="0" lang="en-US" sz="3600" b="1" u="none" strike="noStrike" kern="0" cap="none" spc="0" normalizeH="0" baseline="0" noProof="0" dirty="0" smtClean="0">
              <a:ln>
                <a:noFill/>
              </a:ln>
              <a:solidFill>
                <a:schemeClr val="tx1"/>
              </a:solidFill>
              <a:effectLst/>
              <a:uLnTx/>
              <a:uFillTx/>
              <a:latin typeface="Cambria" pitchFamily="18" charset="0"/>
              <a:ea typeface="+mn-ea"/>
              <a:cs typeface="+mn-cs"/>
            </a:endParaRPr>
          </a:p>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endParaRPr kumimoji="0" lang="en-US" sz="3600" b="1" u="none" strike="noStrike" kern="0" cap="none" spc="0" normalizeH="0" baseline="0" noProof="0" dirty="0">
              <a:ln>
                <a:noFill/>
              </a:ln>
              <a:solidFill>
                <a:schemeClr val="tx1"/>
              </a:solidFill>
              <a:effectLst/>
              <a:uLnTx/>
              <a:uFillTx/>
              <a:latin typeface="Cambria" pitchFamily="18" charset="0"/>
              <a:ea typeface="+mn-ea"/>
              <a:cs typeface="+mn-cs"/>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rSalwa2.png"/>
          <p:cNvPicPr>
            <a:picLocks noChangeAspect="1"/>
          </p:cNvPicPr>
          <p:nvPr/>
        </p:nvPicPr>
        <p:blipFill>
          <a:blip r:embed="rId2" cstate="print"/>
          <a:stretch>
            <a:fillRect/>
          </a:stretch>
        </p:blipFill>
        <p:spPr>
          <a:xfrm>
            <a:off x="7164288" y="-27385"/>
            <a:ext cx="2016224" cy="27311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Subtitle 2"/>
          <p:cNvSpPr txBox="1">
            <a:spLocks/>
          </p:cNvSpPr>
          <p:nvPr/>
        </p:nvSpPr>
        <p:spPr bwMode="white">
          <a:xfrm>
            <a:off x="323528" y="2132856"/>
            <a:ext cx="8856984" cy="403244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Autofit/>
          </a:bodyPr>
          <a:lstStyle/>
          <a:p>
            <a:pPr marL="268288" marR="0" lvl="0" indent="-268288" algn="l" defTabSz="914400" rtl="0" eaLnBrk="1" fontAlgn="base" latinLnBrk="0" hangingPunct="1">
              <a:lnSpc>
                <a:spcPct val="100000"/>
              </a:lnSpc>
              <a:spcBef>
                <a:spcPts val="0"/>
              </a:spcBef>
              <a:spcAft>
                <a:spcPct val="0"/>
              </a:spcAft>
              <a:buClr>
                <a:schemeClr val="tx1"/>
              </a:buClr>
              <a:buSzTx/>
              <a:buFont typeface="Wingdings" pitchFamily="2" charset="2"/>
              <a:buAutoNum type="arabicPeriod"/>
              <a:tabLst/>
              <a:defRPr/>
            </a:pPr>
            <a:r>
              <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rPr>
              <a:t>Professor &amp; Head of Pharmaceutical Organic Chemistry, </a:t>
            </a:r>
          </a:p>
          <a:p>
            <a:pPr marL="268288" marR="0" lvl="0" indent="-268288" algn="l" defTabSz="914400" rtl="0" eaLnBrk="1" fontAlgn="base" latinLnBrk="0" hangingPunct="1">
              <a:lnSpc>
                <a:spcPct val="100000"/>
              </a:lnSpc>
              <a:spcBef>
                <a:spcPts val="0"/>
              </a:spcBef>
              <a:spcAft>
                <a:spcPct val="0"/>
              </a:spcAft>
              <a:buClr>
                <a:schemeClr val="tx1"/>
              </a:buClr>
              <a:buSzTx/>
              <a:tabLst/>
              <a:defRPr/>
            </a:pPr>
            <a:r>
              <a:rPr lang="en-US" sz="2000" kern="0" dirty="0" smtClean="0">
                <a:latin typeface="Cambria" pitchFamily="18" charset="0"/>
              </a:rPr>
              <a:t>     </a:t>
            </a:r>
            <a:r>
              <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rPr>
              <a:t>Faculty of Pharmacy, Cairo University</a:t>
            </a:r>
            <a:r>
              <a:rPr kumimoji="0" lang="en-US" sz="2000" b="1" i="0" u="none" strike="noStrike" kern="0" cap="none" spc="0" normalizeH="0" baseline="0" noProof="0" dirty="0" smtClean="0">
                <a:ln>
                  <a:noFill/>
                </a:ln>
                <a:solidFill>
                  <a:schemeClr val="tx1"/>
                </a:solidFill>
                <a:effectLst/>
                <a:uLnTx/>
                <a:uFillTx/>
                <a:latin typeface="Cambria" pitchFamily="18" charset="0"/>
                <a:ea typeface="+mn-ea"/>
                <a:cs typeface="+mn-cs"/>
              </a:rPr>
              <a:t>. </a:t>
            </a:r>
          </a:p>
          <a:p>
            <a:pPr marL="268288" marR="0" lvl="0" indent="-268288"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rPr>
              <a:t>2. Member of  technical office at National Authority of Quality</a:t>
            </a:r>
          </a:p>
          <a:p>
            <a:pPr marL="268288" marR="0" lvl="0" indent="-268288"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rPr>
              <a:t>    Assurance and Accreditation of Education (NAQAAE), Egypt.</a:t>
            </a:r>
          </a:p>
          <a:p>
            <a:pPr marL="457200" marR="0" lvl="0" indent="-45720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rPr>
              <a:t>3. </a:t>
            </a:r>
            <a:r>
              <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rPr>
              <a:t>Trainer in Faculty and Leadership Development Center, Cairo University.</a:t>
            </a:r>
          </a:p>
          <a:p>
            <a:pPr marL="265113" marR="0" lvl="0" indent="-265113"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rPr>
              <a:t>4. Evaluator at Project administration, Ministry of Higher Education, Egypt.</a:t>
            </a:r>
          </a:p>
          <a:p>
            <a:pPr marL="457200" marR="0" lvl="0" indent="-45720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rPr>
              <a:t>5. Consultant at missions and Cultural Affairs at the Ministry of Higher Education, Egypt.</a:t>
            </a:r>
          </a:p>
          <a:p>
            <a:pPr marL="457200" marR="0" lvl="0" indent="-45720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rPr>
              <a:t>6- Member of strategic plan committee, Faculty of Pharmacy, Cairo University. </a:t>
            </a:r>
          </a:p>
          <a:p>
            <a:pPr marL="457200" marR="0" lvl="0" indent="-45720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endPar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457200" marR="0" lvl="0" indent="-45720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2000" b="1" i="0" u="none" strike="noStrike" kern="0" cap="none" spc="0" normalizeH="0" baseline="0" noProof="0" dirty="0" smtClean="0">
                <a:ln>
                  <a:noFill/>
                </a:ln>
                <a:solidFill>
                  <a:schemeClr val="tx1"/>
                </a:solidFill>
                <a:effectLst/>
                <a:uLnTx/>
                <a:uFillTx/>
                <a:latin typeface="Cambria" pitchFamily="18" charset="0"/>
                <a:ea typeface="+mn-ea"/>
                <a:cs typeface="+mn-cs"/>
              </a:rPr>
              <a:t>Other Posts:</a:t>
            </a:r>
          </a:p>
          <a:p>
            <a:pPr marL="265113" marR="0" lvl="0" indent="-265113"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rPr>
              <a:t>1. </a:t>
            </a:r>
            <a:r>
              <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rPr>
              <a:t>Reviewer for Higher Education Institutions, conducted by </a:t>
            </a:r>
            <a:r>
              <a:rPr lang="en-US" sz="2000" kern="0" dirty="0" smtClean="0">
                <a:latin typeface="Cambria" pitchFamily="18" charset="0"/>
              </a:rPr>
              <a:t> NAQAAE</a:t>
            </a:r>
            <a:r>
              <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rPr>
              <a:t>.</a:t>
            </a:r>
          </a:p>
          <a:p>
            <a:pPr marL="457200" marR="0" lvl="0" indent="-45720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rPr>
              <a:t>2</a:t>
            </a:r>
            <a:r>
              <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rPr>
              <a:t>. Member of Council of Faculty of Pharmacy, Cairo University.</a:t>
            </a:r>
          </a:p>
          <a:p>
            <a:pPr marL="457200" marR="0" lvl="0" indent="-45720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endParaRPr kumimoji="0" lang="en-US" sz="18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457200" marR="0" lvl="0" indent="-45720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endPar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457200" marR="0" lvl="0" indent="-6350" algn="l" defTabSz="914400" rtl="0" eaLnBrk="1" fontAlgn="base" latinLnBrk="0" hangingPunct="1">
              <a:lnSpc>
                <a:spcPct val="100000"/>
              </a:lnSpc>
              <a:spcBef>
                <a:spcPts val="0"/>
              </a:spcBef>
              <a:spcAft>
                <a:spcPct val="0"/>
              </a:spcAft>
              <a:buClr>
                <a:schemeClr val="hlink"/>
              </a:buClr>
              <a:buSzTx/>
              <a:buFont typeface="Wingdings" pitchFamily="2" charset="2"/>
              <a:buNone/>
              <a:tabLst/>
              <a:defRPr/>
            </a:pPr>
            <a:r>
              <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rPr>
              <a:t>  </a:t>
            </a:r>
          </a:p>
          <a:p>
            <a:pPr marL="457200" marR="0" lvl="0" indent="-457200" algn="l" defTabSz="914400" rtl="0" eaLnBrk="1" fontAlgn="base" latinLnBrk="0" hangingPunct="1">
              <a:lnSpc>
                <a:spcPct val="100000"/>
              </a:lnSpc>
              <a:spcBef>
                <a:spcPts val="0"/>
              </a:spcBef>
              <a:spcAft>
                <a:spcPct val="0"/>
              </a:spcAft>
              <a:buClr>
                <a:schemeClr val="hlink"/>
              </a:buClr>
              <a:buSzTx/>
              <a:buFont typeface="+mj-lt"/>
              <a:buAutoNum type="arabicPeriod"/>
              <a:tabLst/>
              <a:defRPr/>
            </a:pPr>
            <a:endParaRPr kumimoji="0" lang="en-US" sz="20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457200" marR="0" lvl="0" indent="-457200" algn="l" defTabSz="914400" rtl="0" eaLnBrk="1" fontAlgn="base" latinLnBrk="0" hangingPunct="1">
              <a:lnSpc>
                <a:spcPct val="100000"/>
              </a:lnSpc>
              <a:spcBef>
                <a:spcPts val="0"/>
              </a:spcBef>
              <a:spcAft>
                <a:spcPct val="0"/>
              </a:spcAft>
              <a:buClr>
                <a:schemeClr val="hlink"/>
              </a:buClr>
              <a:buSzTx/>
              <a:buFont typeface="+mj-lt"/>
              <a:buAutoNum type="arabicPeriod"/>
              <a:tabLst/>
              <a:defRPr/>
            </a:pPr>
            <a:endParaRPr kumimoji="0" lang="en-US" sz="2000" b="0" i="0" u="none" strike="noStrike" kern="0" cap="none" spc="0" normalizeH="0" baseline="0" noProof="0" dirty="0">
              <a:ln>
                <a:noFill/>
              </a:ln>
              <a:solidFill>
                <a:schemeClr val="tx1"/>
              </a:solidFill>
              <a:effectLst/>
              <a:uLnTx/>
              <a:uFillTx/>
              <a:latin typeface="Cambria" pitchFamily="18" charset="0"/>
              <a:ea typeface="+mn-ea"/>
              <a:cs typeface="+mn-cs"/>
            </a:endParaRPr>
          </a:p>
        </p:txBody>
      </p:sp>
      <p:sp>
        <p:nvSpPr>
          <p:cNvPr id="5" name="Slide Number Placeholder 3"/>
          <p:cNvSpPr>
            <a:spLocks noGrp="1"/>
          </p:cNvSpPr>
          <p:nvPr>
            <p:ph type="sldNum" sz="quarter" idx="4294967295"/>
          </p:nvPr>
        </p:nvSpPr>
        <p:spPr>
          <a:xfrm>
            <a:off x="6553200" y="6400800"/>
            <a:ext cx="2133600" cy="320675"/>
          </a:xfrm>
          <a:prstGeom prst="rect">
            <a:avLst/>
          </a:prstGeom>
        </p:spPr>
        <p:txBody>
          <a:bodyPr/>
          <a:lstStyle/>
          <a:p>
            <a:pPr algn="r" rtl="1"/>
            <a:fld id="{E3B17AAA-8301-4C4A-BFF9-F620CCA635EE}" type="slidenum">
              <a:rPr lang="en-US" sz="1400" smtClean="0"/>
              <a:pPr algn="r" rtl="1"/>
              <a:t>2</a:t>
            </a:fld>
            <a:endParaRPr lang="en-US" sz="1400" dirty="0"/>
          </a:p>
        </p:txBody>
      </p:sp>
      <p:sp>
        <p:nvSpPr>
          <p:cNvPr id="6" name="Date Placeholder 6"/>
          <p:cNvSpPr>
            <a:spLocks noGrp="1"/>
          </p:cNvSpPr>
          <p:nvPr>
            <p:ph type="dt" sz="half" idx="4294967295"/>
          </p:nvPr>
        </p:nvSpPr>
        <p:spPr>
          <a:xfrm>
            <a:off x="457200" y="6400800"/>
            <a:ext cx="2133600" cy="320675"/>
          </a:xfrm>
          <a:prstGeom prst="rect">
            <a:avLst/>
          </a:prstGeom>
        </p:spPr>
        <p:txBody>
          <a:bodyPr/>
          <a:lstStyle/>
          <a:p>
            <a:fld id="{2FA845B0-1FE3-4E18-B2AD-F4B00343A634}" type="datetime1">
              <a:rPr lang="en-US" sz="1400" smtClean="0"/>
              <a:pPr/>
              <a:t>10/27/2015</a:t>
            </a:fld>
            <a:endParaRPr lang="en-US" sz="1400" dirty="0"/>
          </a:p>
        </p:txBody>
      </p:sp>
      <p:sp>
        <p:nvSpPr>
          <p:cNvPr id="8" name="Rectangle 7"/>
          <p:cNvSpPr/>
          <p:nvPr/>
        </p:nvSpPr>
        <p:spPr>
          <a:xfrm>
            <a:off x="539552" y="982469"/>
            <a:ext cx="2497800" cy="646331"/>
          </a:xfrm>
          <a:prstGeom prst="rect">
            <a:avLst/>
          </a:prstGeom>
        </p:spPr>
        <p:txBody>
          <a:bodyPr wrap="none">
            <a:spAutoFit/>
          </a:bodyPr>
          <a:lstStyle/>
          <a:p>
            <a:pPr lvl="0" algn="ctr" fontAlgn="base">
              <a:spcBef>
                <a:spcPct val="0"/>
              </a:spcBef>
              <a:spcAft>
                <a:spcPct val="0"/>
              </a:spcAft>
              <a:defRPr/>
            </a:pPr>
            <a:r>
              <a:rPr lang="en-US" sz="3600" b="1" i="1" kern="0" dirty="0" smtClean="0">
                <a:latin typeface="Cambria" pitchFamily="18" charset="0"/>
              </a:rPr>
              <a:t>Who am I ?</a:t>
            </a:r>
          </a:p>
        </p:txBody>
      </p:sp>
      <p:sp>
        <p:nvSpPr>
          <p:cNvPr id="10" name="Rectangle 9"/>
          <p:cNvSpPr/>
          <p:nvPr/>
        </p:nvSpPr>
        <p:spPr>
          <a:xfrm>
            <a:off x="251520" y="260648"/>
            <a:ext cx="936104" cy="720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checkerboard(across)">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checkerboard(across)">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checkerboard(across)">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checkerboard(across)">
                                      <p:cBhvr>
                                        <p:cTn id="32" dur="500"/>
                                        <p:tgtEl>
                                          <p:spTgt spid="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Effect transition="in" filter="checkerboard(across)">
                                      <p:cBhvr>
                                        <p:cTn id="37" dur="500"/>
                                        <p:tgtEl>
                                          <p:spTgt spid="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7">
                                            <p:txEl>
                                              <p:pRg st="7" end="7"/>
                                            </p:txEl>
                                          </p:spTgt>
                                        </p:tgtEl>
                                        <p:attrNameLst>
                                          <p:attrName>style.visibility</p:attrName>
                                        </p:attrNameLst>
                                      </p:cBhvr>
                                      <p:to>
                                        <p:strVal val="visible"/>
                                      </p:to>
                                    </p:set>
                                    <p:animEffect transition="in" filter="checkerboard(across)">
                                      <p:cBhvr>
                                        <p:cTn id="42" dur="500"/>
                                        <p:tgtEl>
                                          <p:spTgt spid="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Effect transition="in" filter="blinds(horizontal)">
                                      <p:cBhvr>
                                        <p:cTn id="47" dur="500"/>
                                        <p:tgtEl>
                                          <p:spTgt spid="7">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7">
                                            <p:txEl>
                                              <p:pRg st="10" end="10"/>
                                            </p:txEl>
                                          </p:spTgt>
                                        </p:tgtEl>
                                        <p:attrNameLst>
                                          <p:attrName>style.visibility</p:attrName>
                                        </p:attrNameLst>
                                      </p:cBhvr>
                                      <p:to>
                                        <p:strVal val="visible"/>
                                      </p:to>
                                    </p:set>
                                    <p:animEffect transition="in" filter="checkerboard(across)">
                                      <p:cBhvr>
                                        <p:cTn id="52" dur="500"/>
                                        <p:tgtEl>
                                          <p:spTgt spid="7">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7">
                                            <p:txEl>
                                              <p:pRg st="11" end="11"/>
                                            </p:txEl>
                                          </p:spTgt>
                                        </p:tgtEl>
                                        <p:attrNameLst>
                                          <p:attrName>style.visibility</p:attrName>
                                        </p:attrNameLst>
                                      </p:cBhvr>
                                      <p:to>
                                        <p:strVal val="visible"/>
                                      </p:to>
                                    </p:set>
                                    <p:animEffect transition="in" filter="checkerboard(across)">
                                      <p:cBhvr>
                                        <p:cTn id="57" dur="500"/>
                                        <p:tgtEl>
                                          <p:spTgt spid="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B17AAA-8301-4C4A-BFF9-F620CCA635EE}" type="slidenum">
              <a:rPr lang="en-US" smtClean="0"/>
              <a:pPr/>
              <a:t>3</a:t>
            </a:fld>
            <a:endParaRPr lang="en-US" dirty="0"/>
          </a:p>
        </p:txBody>
      </p:sp>
      <p:pic>
        <p:nvPicPr>
          <p:cNvPr id="5" name="Picture 1" descr="C:\Users\galal\Pictures\wel 1.png"/>
          <p:cNvPicPr>
            <a:picLocks noChangeAspect="1" noChangeArrowheads="1"/>
          </p:cNvPicPr>
          <p:nvPr/>
        </p:nvPicPr>
        <p:blipFill>
          <a:blip r:embed="rId2" cstate="print"/>
          <a:srcRect/>
          <a:stretch>
            <a:fillRect/>
          </a:stretch>
        </p:blipFill>
        <p:spPr bwMode="auto">
          <a:xfrm>
            <a:off x="0" y="-1667"/>
            <a:ext cx="9144000" cy="5230867"/>
          </a:xfrm>
          <a:prstGeom prst="rect">
            <a:avLst/>
          </a:prstGeom>
          <a:noFill/>
        </p:spPr>
      </p:pic>
      <p:sp>
        <p:nvSpPr>
          <p:cNvPr id="6" name="Rectangle 5"/>
          <p:cNvSpPr/>
          <p:nvPr/>
        </p:nvSpPr>
        <p:spPr>
          <a:xfrm>
            <a:off x="827584" y="5253007"/>
            <a:ext cx="8640960" cy="1569660"/>
          </a:xfrm>
          <a:prstGeom prst="rect">
            <a:avLst/>
          </a:prstGeom>
        </p:spPr>
        <p:txBody>
          <a:bodyPr wrap="square">
            <a:spAutoFit/>
          </a:bodyPr>
          <a:lstStyle/>
          <a:p>
            <a:pPr algn="just">
              <a:buFont typeface="Wingdings" pitchFamily="2" charset="2"/>
              <a:buChar char="Ø"/>
            </a:pPr>
            <a:r>
              <a:rPr lang="en-US" sz="2400" b="1" dirty="0" smtClean="0">
                <a:latin typeface="Cambria" pitchFamily="18" charset="0"/>
                <a:cs typeface="Times New Roman" pitchFamily="18" charset="0"/>
              </a:rPr>
              <a:t>I am pleased for my presence in one of international</a:t>
            </a:r>
          </a:p>
          <a:p>
            <a:pPr algn="just"/>
            <a:endParaRPr lang="en-US" sz="2400" b="1" dirty="0" smtClean="0">
              <a:latin typeface="Cambria" pitchFamily="18" charset="0"/>
              <a:cs typeface="Times New Roman" pitchFamily="18" charset="0"/>
            </a:endParaRPr>
          </a:p>
          <a:p>
            <a:pPr algn="just"/>
            <a:r>
              <a:rPr lang="en-US" sz="2400" b="1" dirty="0" smtClean="0">
                <a:latin typeface="Cambria" pitchFamily="18" charset="0"/>
                <a:cs typeface="Times New Roman" pitchFamily="18" charset="0"/>
              </a:rPr>
              <a:t>   conferences ‘’</a:t>
            </a:r>
            <a:r>
              <a:rPr lang="en-US" sz="2400" b="1" dirty="0" err="1" smtClean="0">
                <a:latin typeface="Cambria" pitchFamily="18" charset="0"/>
                <a:cs typeface="Times New Roman" pitchFamily="18" charset="0"/>
              </a:rPr>
              <a:t>Pharma</a:t>
            </a:r>
            <a:r>
              <a:rPr lang="en-US" sz="2400" b="1" dirty="0" smtClean="0">
                <a:latin typeface="Cambria" pitchFamily="18" charset="0"/>
                <a:cs typeface="Times New Roman" pitchFamily="18" charset="0"/>
              </a:rPr>
              <a:t>  Middle East 2015’’. </a:t>
            </a:r>
          </a:p>
          <a:p>
            <a:pPr algn="just"/>
            <a:endParaRPr lang="en-US" sz="2400" b="1" dirty="0" smtClean="0">
              <a:latin typeface="Cambria" pitchFamily="18" charset="0"/>
              <a:cs typeface="Times New Roman" pitchFamily="18" charset="0"/>
            </a:endParaRPr>
          </a:p>
        </p:txBody>
      </p:sp>
      <p:sp>
        <p:nvSpPr>
          <p:cNvPr id="7" name="Date Placeholder 6"/>
          <p:cNvSpPr>
            <a:spLocks noGrp="1"/>
          </p:cNvSpPr>
          <p:nvPr>
            <p:ph type="dt" sz="half" idx="10"/>
          </p:nvPr>
        </p:nvSpPr>
        <p:spPr/>
        <p:txBody>
          <a:bodyPr/>
          <a:lstStyle/>
          <a:p>
            <a:fld id="{2FA845B0-1FE3-4E18-B2AD-F4B00343A634}" type="datetime1">
              <a:rPr lang="en-US" smtClean="0"/>
              <a:pPr/>
              <a:t>10/27/2015</a:t>
            </a:fld>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descr="data:image/jpeg;base64,/9j/4AAQSkZJRgABAQAAAQABAAD/2wCEAAkGBxISEhUUExMVFhUXGBkYGRgYFxcXHBoVFxcaHBcWFhsYHCghHRolHBYVITEhJSksLi4uFx8zODMsNygtLisBCgoKDg0OGxAQGzQkICQsNCwsLy82LTAvLCwsMC8sLCwsLCwsLCwsLCwsLCwsLCwsLSwsLCwsLCwsLCwsLCwsLP/AABEIANkA6AMBEQACEQEDEQH/xAAcAAEAAgMBAQEAAAAAAAAAAAAABAUDBgcCAQj/xABEEAABAwIDAwoEAwUHAwUAAAABAAIDBBEFEiEGMVEHEyIyQWFxcpGxM4GhshRCwSNSYoKSFSRDc6LR8DTD4RZTwuLx/8QAGgEBAAIDAQAAAAAAAAAAAAAAAAMEAQIFBv/EADMRAAIBAgMGBQMFAQADAQAAAAABAgMRBCExBRIyQVFxEzNhgdEisfAUQpGh4cEjUvFy/9oADAMBAAIRAxEAPwDuKAIAgCAIAgCAIAgCAIDh+32Kz/j52tmlDWlrWhr3NAAY24AB4krt4WnHwo3RUqSe8y/5JhUSyySvnldHG3IGuke4F77G9ibaAf6lXx25GKikrs3o3bvc6iuYWAgCAIAgCAIAgCAIAgCAIAgCAIAgCAIAgCAIAgCAIAgCA4Ht822I1I/jB9Y2n9V3cL5MSnU4mdO5LKLm6BhsQZXPkN+25ytI7ixjFzcbLeqv0yJ6KtE25VCU8vcALkgDidEB5ima7quDrcCD7JYy00ZEMBAEBBnxinZIInysbIRfKTbQ7td1+5RurBS3W8yxDC1p0/EjFuPUnAqQrhAEAQBAEAQBAEAQBAEAQHnnBe1xe17X1txtwWN5XtzM7rtfkelkwEAQBAEAQHDeU2nyYhKb9cMf6tDbf6V28HK9FehUqr6jq2xH/QUv+U32XKxPmy7linwovFCbnPeUutdzkcQPRDS4jXVxNhfjYDTxKt4eOTZdwsVZso9jqt0VXFl3PdkcOwh2mvgbH5KSqrwZNXinB3OvKgcwICux/Fm0sLpXakaNbe2Zx3D9T3AqKtVVKDky1g8LLE1VTXu+iOMVdQ6V7nvJc5xuSdffsAsPALgybk23zPdU4RpxUYqyRtvJ5PVPlLWyHmmgF4dd4Avo1gJ6JPS1HDcbK7gnUcrJ5czi7Zhh40t6Ufqelsvd9bHS11jyoQBAEAQBAEAQBAEAQFZtDznMnmyRaxNr3y91v+WVPHeJ4T3Pfrb0LeC8PxVv+3Q1PCazmpWvO7c7wO/x4/JcPDVvCqqb9ztYml4tNwXsb8CvUHmj6gK/E8Zhg0e7pHXKBc249wUFXEU6WUnmRzqxhqVdJtYySVjBGQ1xtmJF7ndoOy9u1V4Y+MpqNsmRRxKckrGyK+WQgOU8stARJDPYZXNMZP8AEDcX8QTbyldTZ87px9yvXWjN62GN8Ppf8pvsqWJ82Xclp8KLxQG5zrlOhtNE/SzmOHzY4Xv/AFhW8O8mi9hX9LRg5O8MMk/PHqxA273uBFvkCT6LNeVo26mcTO0d3qdMVMoBAcv5R8T5yoEQPRiGv+Y7U+gsP6lyMdU3qm7yX3PW7Ew/h0fEesvsvz7Gt4fQyTyNjjbdzvoO0ngBxVSEHOW7HU6tatCjBzm7JHY8BwplLC2Nu/e4/vPtq4+noAu7RpKnHdR4bF4mWIqucvb0XQsVKVggCAIAgCAIAgCAIAgCA03aPC+adnb1HH0PD3K4GPwvhy31o/6O7gcT4kdx6r+y62ZrQ+INJ6TNP5fyn9Pkuhs+sp0t3msvbkUMfR3Km9yf4y4V8omqbdUhIZKBuu13cDuv89PmubtCndKZUxUclI09riCCNCNQe8Llp2zKR1iGTM0OHaAfUL0qd1c66d1c9rJk1DajbmlpZDC5jpXtsXABuVpIuAS477EHQHerdHCTqLeTsiOdRJ2LbZjaGCtjLoLtyHK5jgGlvDQEixG4g/UEKKtRlSdpG0JqSyLlQmxqHKRBmhhAF3GUNbxOZrtB4kD0VjDuzfYs4V2k+xseD4e2nhZE38o1PF3afmVDKW87kE5OUrnqrxKGL4ksbPM9rfcrU1Kiu2upRE90U0cjw05WtcDd3Z8rqvVxNOEW95X7ljD0HUqRjLJN5v0OW0lNLUShjbvked5O87y5x9SVxYxlUlZZtnualSnRp77yiun/AA61sxs+yjjsLOkd13238AODRwXaw9BUo+vNnjMfjp4qd3lFaL85lyrBRCAIAgCAIAgCAIAgCAIAgMNXTNkYWO3H/gKjq041IOEtGb06jpyUo8jS6ef8HP8AtHBrQcriSGtyn81zpbcfkuFQ38Pid23p3XX/AKdys4V8Pve/ZmzHaKjylwqYXAfuyNf9Gkld2VWnHikl7nCUJPREGr2loZY3sMwIII6j/kQCBrfVQVcRh3FxlNZ+pl4ec1bdNEa4EXG5cTLkcepTlTk4yWaNpg27iYGsME3RAbmHN2Nh2dO/0XUW0qMYpZ3O3Rw05wUl0I0vKFJns2laWcTOWu/pEJH+paPa1O2UX/RMsHLmzl2Nyl9RM9wsXyPfa97B7i4C/aADb5L1+BrxrYeE49F7Pmv5OTWpunUcX1LHZCvmp5HSROtdpYe0G9iNN1xb6965m3caqFNQi/rbv7FrA0PEk29P+mxN2jrL3/EyHutHb6MXlHtDEPn/AEjqrDU1yIM9XK9wc6aVxBDheWQgOG5zQXWa7vABW9PaGIhGV801a/T10N40oR0RgmaHuzPGZ37ztT6nVU3Xqv8Ac/5Znw4dEfJnADVaxTm8y1hqDqz3eXMjtlIU7pxZ2amDpTVkrdiVS1Dgc7HOY4fma4tPG1xrbTUbj2rRTnRl9MrHGxeG8P6JO61/FyNlwvbWpi0lAnbpvsx411dcCztPy2HiF0KO1Wsqiv6r4OXPBp8LNsw/a+kl3yc0eEtma6aZicp1Nt+vYunSxVKrwyz6cyrOjOGqL5WCIIAgCAIAgCAIDnFZyiTGSWKKOJj45JGdPNJcMeWhwDSzfYG19LrmYjaEqU2lG663/wALdPDKSvcwP21rXNsXRNP7zIyD6SPeFUltWryS/v5RMsHDqyP/AOqa21jOT35IwfkWtCjltOu9LL2+bmywtNEUY1Va/wB4lN+LiVE8diH+77fBusPTXIjCqkvfnZb/AOY/2zKN4ms9Zv8Ak2VKC5I+QR53ZSd5ub8ePeVE5OTzZNCN/pJdVQBrMwJJG/wWLEs6W7G5AWCAz00trg7lLTlbJnK2jhJVWp01d6MxzHUlaS1LuFju0oxeqR4WpYMcsDXdZoPiFYoYuvQ8qbj2I50oT4lc9MYALAADuUdSrOrJzm7vqzaMVFWirI+uOilwdONSvCEtG8zLI917rcju7tsuhoSGnReFxdONOvOEdE8jdHiWK6ihPdL2Fxfg5NZf2RTYGxIHzCsbyaujp/raO45J+3MkslZfKHC/C4uqzUn9TRwalV1Jb0nmZVoanwi+h3LILHDscqILc3K6w/K7pNtppY7hpbQjTdZW6WPr0+d16/lyCeHpy5W7Gz4Tt6N1THlsB04w5wJt0iWauaL9gLjqupR2nSlx/S/5RUqYSS4czbMPxOGduaKRrx3HUaA2c06g6jQi4XQjOM1eLuis4tOzJa2MBAEAQBAcF23wGekqpHuByySPkjlaDbpvLspO4OGa1jvHEXXJxVGUZOWqZdpVE0lzRiwzEec6LrB/0cOI7+7uXJqUt3NaFyE75MsVCbhAEB9abG47ECdjLWYppZzmtB4kD6lbJOWiJJ1m1mQn1kYFy9tvEH2WVTk3axDvLqZsNqY5HHK4OsL/APlSRptP6kc7aVdxpJQerLGVoI1UjV8jiUK06U1KL/01eXHgDZsTz3ksaPo4n6LVYfrJf2ep8Xojz/bht8MA+a//AMQngLqPEfQ8DGZO1rfqtvAj1MeIyM7HHg6vj8Lf/ZSRoJWcU7/noa+K+pil2jaBYyMB43C7Kx+KcbKOfU1dVdSDU7Rs/NO7+QuH2WXOjhKjbe7/ADb/AKaSrx6kao2litYvkf3dI/cVvHBVL6JfnoauvHrcgHaGIHSI+OgU/wCjm9ZGnjx6H1m0rS4Ax2bca3uR3rDwMksnmP1CvmjZqHH7C4ka9v8AE7Ud2bf633rn1MNnZqz/ADkWY1ctS/oMQZMLtv3g9nzGh+SqVKUoPMnjNS0JaiNggEZLXB7SWvFwHNJa4A6GzhqFJTqzpu8HY1lCMlaSNjw7bSqj0flmH8QDXWvuzNFt2mo8bro0tqTjlUV/6fx9itPCRfC7G1YVtjSzAZncy/S7ZNNddzuqRoe3he111KWLo1eF59CnOjOGqNgBvqFZIj6gCAg43QRzwSRStzMc03G7dqCD2EEA37lhpNWZlO2aPzXC52VubeQCHDTW1/kR/wA7uDJK7sdE2DDMTzdGSwd2HcHd3c73+iqVKVs4k0J3yZaKuSBAEBhqadsjcrhcex4jvW0ZOLujDSaszT9oOdpdeb5yP98Ei3c8WNt41vr3bl08NGFfLes+nwVKrlT5XRS0e2U0T8zGM8Dc3HA6q9+ghzbKVWaqx3ZIsKzlCqZGZWRsYTvcMzjbuB3LCwFOLu2VaeGjGV9SjbX1jzZgeTway/6FSeDh4rO3uy9v1XoZPwmIyG3Nz/NrmD1IAWN/CQV7r7jdrS5M9N2TrnHWMi/aXt+tijx2HSyf9D9PVfInw7A1BHSkjafmfYKCW1aS0TJFg582SYuTx35qgDwYXe7go3tZcof3/hssG+bJdPyfRDrzPd5WtZ75lHLa0/2xX3+DdYOPNkuDYWlbvMj/ABcB9oCiltOs9LI3WEpolwbI0bTfmr+Zzj7lRyx9d/uNlhqa5EqLZ+labiCO/lv7qJ4qs8nJm6o01yLCONrRZoAHAAAfRQNt5s3Sse1gyEAQBAEAQEvCsTmpr8y8sDjct0LS7jlOgPhZW6ONrUsk7royGdCE9UbVhu32obPFwGeM3GpOrmO1AAy7nOvroF06O1ISymrf2ipPCSXDmbZh2LQT35qVj7WuAek297ZmnVt7HeOxdKE4zV4u/YquLjk0SKnqO8p9lsYPzVStBjYDuyt9gvOTdpvudRaGJzC3Q6jsP6Hv7/Zbp3zRroW+F4mdGSHua79Hd/f8vGvVpX+qP52JYT5MulVJQgCA8vYCCCAQdCD2hZTs7oESDCadnVhjHg0KWVerLWTNFTgtESY4Wt6rWjwAHso3JvVmySRkutTIQBAEAQBAEAQBAEAQBAYzM3dmF/ELbdfQxdGA4nDY/tGm2+xzH0Gq28KfQxvx6kYY5EToJCOOXKPRxDvopP08lq1+dsjXxUY/7c3/ALM93SH+yz4HqY8T0ML8akI0awHjq4emi2VCN/z/AEx4jMMuJzOFswaeLGgfdmstlSgnpfv/AJYw5yZ5pKmTOw84+4cLHMbjXWx7Pkp6H01E1lmRzzi7n6Pqeo7yn2XeOcfmyj+Gzyt9gvOT4n3OotDI4X0OoWuhkiytybz0eJ7L9h7u9SL6tNTR5FhhuJc30ZCSzsP7nceLfbw3RVKW9nHX7/7+am8Z210L8FVCc+rACAIAgCAIAgCA8vcGi5IA4nQfVZSvkg8iKMUhJsJGnwN/qNFI6NRao0349TE7GYtbZjbsykX8CbBZ8CRjxEYTjotpG6/BxaPq0uW/6fPN/wAf7Yx4voYn42/SzGjjcl3payyqEebMeIzBUYpK7quDPAAn1df2W8aUFqrmHOTMElVI4WMj/k7J9llsoxWiX3+9zVtvmY3uLjdxJI7SST6lZWWSBh5xuawILuA1d6DVb7srX5Gt1clto5DboO17be6i349TfdfQzNwqYm2UDvLhb6XP0WrqwtqZ3JGSPBZSDmcxp7LZn+tw1YdeHK/2+TKpszDAtNZDfiGj9brX9RnoZ8L1JEeDRAWOZ3eXEH/TZauvK91l+eplU0bhybYHSvkn5yCKTm+ZLDIxshaenq0vBIOg17l2dmPeptvW5RxWUkl0OlVPUd5T7LpFU/NlH8Nnlb7BecnxPudRaGVaGQgIr4suo6vD93/x7KVPe7mlrEzDcQMZsdY+G8t7293d6cDHUpqfc3jK3Yv2zNLQ4OGUi976WVRxadia6tcwDEoTe0sZtvyuDj6NuVt4NRaxZjfj1MTsYitcFx8GkH/VZbeBO5jxImOTG2C1muPoLepWyoPmzDqIwvxw30jFuJfY+gaR9VlYdW1/r/THiPoRpcVmJ0c1o4Btz8y4n2UipU0tDVzkY318pN85HcLAeyyqcFyMbz6mEyuJJzP1/idb0vZbWXQxdmANYy5s1vHcPVb3lL1NckZg1xFw17ge1rHO+0Fa87N/zZfcyZ24fKSBzZ17TlA+et/otPEh1Nt2XQzMwiUnUNHfmv7BautAz4cjK3BHkavaD3AuHu1a+PG+n/Pkz4bM9PgjR13uf6NHytr9VrLEN6KxsqfVmdmEwgWyk+JJ/VaOtMz4cTMKGLT9mzTddoJ9TqseJPqZ3Y9CVGy5A4kD1Nlold2Mt2Vy8GzZ1/abj+7v0HfxurH6f1IPH9Cmq4DG9zT2H/8AFBOO67E0ZbyuYhru1Wqz0NjNLRyMaHOje1p3FzXAHwJFlu6c4q7TS7GqlFuyZhWhsbfyX/EqvCH2kXf2V5T7/BzcZxrsb1U9R3lPsumVT82Ufw2eVvsF5yfE+51FoZVoZCAICNLEWm46vaOB4ju7lKpXyepo1Ywx2cNdRc79RvWzumYWZ7YQRpqBw19lq0+ZkzCneQCGPIPBpP6LW66mbMzNw2Ym2QgcS5lvuv8ARa+LC2v3M7kuhljwaU3uWDhYl36BautDkZVNmenwJ1+m+/c1tvqSfZYddftRlU+rJTdn2tBzCQjd0jlt4FoC1daetrfnrcyoR6npmFQgWyAj+Ilx9XElaOtNu9zbcj0JDadgtZrdN2gWm9LqbWRlWpkIAgM7aGUi4jkt5Hf7KRUqjz3X/DNd+PUwKM2MwpZMhkyOyC13WNtd2q38OW7v2y6mu8r2vmXlDsbUyNa4mNjXWOriTY9tmgj6q7T2bWmk3ZEEsVCLsXNFsG0G8kxNtwYMv1N1bp7KSd5yv2yIZYxtZIyqs1bI1LTDcLp3tD3RMc+5u4tBOh018LLpYahSlTUnFNkU6k07JlqymY3UMaPBoCuKMVoiLeZrPKL/ANOz/MH2lc7avlLuWsHx+xzxcA6Jt/Jf8Sq8IfaRd/ZXlPv8HNxnGuxvVT1HeU+y6ZVPzZR/DZ5W+wXnJ8T7nUWhlWhkIAgCA9YfSxuls5jXDK42LQRfM3Wx7Vmc5KF0+YjFOWaNhY0DQADw0VNu+pOelgBAfLpdA2TZuj6Jc5hBJ6JIt0dDcX7+1W6MWldoq1pZ2TLOvozLG6NgGZxFuzXMCpXTdRbsdWRRkou7K+m2HqXHpFjB45vQD/dbR2XWerSJXi4LQs4dgBfpzkj+FgafUuKsR2Sr/VP+F/8ASJ43oibBsNTDrOkd/MB7BTR2XRWt3+eho8XN6E2LZSjbb9iDbtJcfXVTLAYdftNHiKj5k+nwqBhuyGJpHaGNB9QLqeNClF3jFL2RG6k3qyYpTQ1/GtlYZ5GPADNf2mUWztseH5r214X7lRxGAp1ZKWnX1LFPESgmv4M2J0DIqGWJty1sb7X1N7Et9DZbVqUYYaUFokzWE3KqpPqWdAy0UY3WY0fQKzTVopehHJ3kzOtzUh/2ZFcki9yTvPaoP01Ju7RtvyM9NTtjFm7r3UlOnGCtEw23qZVuYNT5Q6hnMNZmGfOCBfWwBubfNczak4+Fu3zuWsInv3OergHSNv5L/iVXhD7SLv7K8p9/g5uM412N6qeo7yn2XTKp+bKP4bPK32C85Pifc6i0Mq0MhAEAQEjCvjDyO+5qxU8v3+TMOIvVUJj4UegOpYZs7S81GTCwktaSTrqQL716alg6G4vpRyp16m88y5ggYwWY1rRwAA9lajFRVkrELbepT4912+X9SudjuJdiWloQ6L4jPMPdVqPmR7kktGbQu4VQgCAIAgCAIDxNE17S1wuDvHFYlFSVmZTtmj2smAgCAIAgNN28wyFsPOtYGvzgXGlwd9+K5O0qFNU99LO5cwtSW9u3yNDXDOgbfyX/ABKrwh9pF39leU+/wc3Gca7G9VPUd5T7LplU/NlH8Nnlb7BecnxPudRaGVaGQgCAICRhXxh5Hfc1YqeX7/JmHEXqqEx8KPQHZsM+DF5GfaF6+nwLscWfEyStzUwzUrHkFwvb9VHOlGbTkjKk1oG0rBazG6ajQb+P0CKlBaIbzMykMBAEAQBAEAQBAEAQBAEAQGrcoh/u7f8AMHsVzdqeSu5awnH7HOl586Rt/Jf8Sq8IfaRd/ZXlPv8ABzcZxrsb1U9R3lPsumVT82Ufw2eVvsF5yfE+51FoZVoZCAIAgJGFfGHkd9zVip5fv8mYcReqoTHwo9Admwz4MXkZ9oXr6fAuxxZ8TJK3NQgCAIAgCAIAgCAIAgCA8SytaC5xDWjUkkAAcSSgKzFNpaOmbG6aojaJfh9IHnLW+GB1us3dxCA1navlYoKCZ0D2zSvZo/mmtIYbAgOc5zRfXcL2sboDc8NrWTwxzRklkrGyNJFjle0ObcdmhCAosYbne5r+m0G4B1A04HS642LblNxbuizTyV0V/wCDjHVij/pA9gVVUUtESbzerMXJu201YOBi/wC4ujszy5f/AKZHiuJdjdqnqO8p9l0isfmyj+Gzyt9gvOT4n3OotDKtDIQBAEBIwr4w8jvuasVPL9/kzDiL1VCY+FHoDs2GfBi8jPtC9fT4F2OLPiZJW5qEAQBAEAQEGmxmmkEhjnieI785ke12S175sp03HfwQGq1PK1hDdBU846+XKyOQ3PcS0Nt33QHnHeUqOCWWKGkqqkwENldEy7WONuiTx17O0ICm225T6ukhjmiw9zY5GttJUZmZZnc5+ydGLEkCMuuHWsRxQFBtNtVjtPRxyzzQxPqnxiBkbW5mscxznk5gbEEwjeesboCVHPV43XVFL+Mkp6WjYGvMRLXySgZHl50uMwl7rAaG90BoX4ysloHURme+KWuhhgLzcODRIJACfyhxpja9tdO1AZaCqnFbQUNV0f7Mmme42c68cRE78otc3ZAcumoLeKAwwVJhLm4ViM0z6iYAU7oTneb3Ejy+7CQba7+3RAfqCjD+bZzli/K3NbdmsM1u690Bru07+YHOu6Qc61hp2d/guRjoeH/5HzZZoLf+lGrSbSE6CP55tfq0hcx4joi2qHqWnJm68tWePM/9xdjZbvSff4KuLymuxvFT1HeU+y6RVPzZR/DZ5W+wXnJ8T7nUWhlWhkIAgCAkYV8YeR33NWKnl+/yZhxF6qhMfCsPQHZsM+DF5GfaF7CnwLscWfEyStzU1ja7bimoHMic2WaeQEsghZneQO0i+g08dDYGxQGv1nKq1uHurBSTNeJGxCKUFmYuBIcx1um3Q3tqCD3Ege9tNtKqmq8Pp4RFaoGabMCS1gLS4t6WnRz7wdyA0rENqq3EY6itGJDD6SKUwwNs68j8ua0hju+5blOgda5sNDcDLUY9VYi7DcK/F9KVhkqJ4xIznI25nxhpe1r7mOO56IBc5vYgKygq6CmmxQUUVRTvipph+1lBZYZIsuQ3Li572uGZ2hPyQGHkunfTupiayj5qRxvTRxMlqpHOvljceZJF3ZdS8ADtCAgYoI6iplfhT8SjqpJrmmMeWz3OBL3vZJZjQS7rXsd9hqAOhcp2zGI1lJh1KM0sgc01EgAyB4YG847dcDNJu1tdAXPKHsZPiNZQFojFPTOzyFziC5rpI87GBoOuWLtsOlvQFTVckc/4mplp8RfBFUuJkY1hzFrnEuYXZwD1nWNu1AbUzk6oBHSRhjw2kfzkYDrZpbtJfIbXcSWg8OzdogLMbKUX4s1v4dn4kixk6V+rlvlvlvl0va9kBJoMCpYHOfDTwxucbucyNjSTrqSBc7z6oCxQGr8obf7s08JB7Fc3ai/8PuWsJ5hzlefOkbfyX/EqvCH2kXf2V5T7/BzcZxrsb1U9R3lPsumVT82Ufw2eVvsF5yfE+51FoZVoZCAIAgJGFfGHkd9zVip5fv8AJmHEbjgEDHvIe3NpoP8AhUVGKbdxWbSyNjbQRD/DZ/SD7qzuR6Fbfl1LPC3ASsv4D0sB4K3hpf8AlV2RTX0myLsFc4PyuS0TsSLmVdVTVsUYAcyJzmOIaSxrHMIe1xz2LxcWugKzEcHxuTDqGWeKoqebqZJTG7M+XmyIuazggv3iffeweOy1gNywfZqsxPEDiFdTfhGMgMUEWbM/MQ4B7xYXAD3mxDdculgUBSYdyR4maeSimqIG0wkMrCG8450uUtaQSLxt3XtrqR2lAbfWckVJK2mLpp45qeFkXOQuawuyCzXG7TYjXUW08AgLLDOTDDIRIOZMnOta2QyPc8uDXtfrc9r2tcbb7BAW2FbHYfTOD4aSBjwbhwYC4HddrjcjedyAu2xgEkAAnebb/FAekAQBAEAQBAEBrXKAP7r/ADt/Vc/afke6LOE8w5svOnTNv5L/AIlV4Q+0i7+yvKff4ObjONdjfXtuCD2iy6ZVOE7W7NmgmEYuYnD9k82uQBq11vzN8NQQeNuLi6Dpy3loy/Rqbys9SkVMmCAIAgJGFfGHkd9zVip5fv8AJmHEbNh9WYnh304qCE913N5x3lYtXbSnsjH9X/hSPEehEsP6m8YfhoLWSZiCQHaW0uL2uu5SwiVpXZQnPNouFeIjG6BhcHFrS4bnEC48DvCAyIAgCAIAgCAIAgCAIAgCAIAgNa5QD/df52/quftPyPdFnCeYc2XnTpm38l/xKrwh9pF39leU+/wc3Gca7G/rplUr8ewiOrhdDINHbiN7XA3a4eBA07dx0K1nBTi4szGTi7o4RiuGS00ropmlrmk24ObcgPae1ptcdvEA6Lg1qMqUrM6MJqauiGoTcIAgJGFfGHkd9zVip5fv8mYcReqoTHwo9Admwz4MXkZ9oXr6fAuxxZ8TJK3NQgCAIAgCAID4SgPDp2De4cN43rVzitWZszItjAQGKapYzrOa3xIHutZTjHVmUm9CsqtpqWPfK1x4N1KrzxtCGsiSNCo+RU1G3sIvkikdwJytHuSqktq01wxbJlg582Vk+3kx6kbG+JJ/2VeW1ZvhiiVYNc2VlRtXVv8A8XL5WtH6KtLH4iX7rdiVYamuRUz1L39dzneJJVaU5S4nclUVHRGNaGxt/Jf8Sq8IfaRd/ZXlPv8ABzcZxrsb+umVQgNd2z2YZXRDXLKy5jdpvt1H/wABNvCwPjDWoxqxs/Y3pzcHdHEJY3NcWuaWuaSHNO8EbwVwZxcHus6KaaujytTIQEjCvjDyO+5qxU8v3+TMOIvVUJj4UegOzYZ8GLyM+0L19PgXY4s+JklbmoQBAEAQHwlARKnFII+vLG3xcL+l1FOvThxSSNlCT0RS12PU85Ecbi5wN92lgOPzXPxOKpVVuxd2Txozjm0RwqhsUlZtnUkkNysA00Fzp4pPaVZ5KyJo4SHMqKjGah/WmkI4ZiB6BVJ4mtPWTJ1RgtEQXG+p1PfqoHnqSLLQIAgCAM6RDW6l2jQNSTwaBqT4KSNKc+GLfZM1c4rVllh2z9XMCWwPaB/7oMV/Brxm9QFchs2vLWy7/wCEMsVTXqXMOwM5vmmjZusQ10niCLst8iVZhsn/ANp/wv8Av+EMsZ0RtGzmzbKMyFr3vMmXNmy2GQG2UNA06R3k+K6VChGjHdiValR1Hdl2pyMIAgNF5RtkzO38RAy8zBZ7RYGRnHve3U8SLjU2CqYrD+KrrVE1GpuOz0OTLitWL4WASMK+MPI77mrFTy/f5Mw4i9VQmPhR6A7NhnwYvIz7QvX0+Bdjiz4mZKipZGC57g0DisynGKu2YSb0NQxPbluV7YWnNua87rdpsVyq21I2aprPky3DCPJyIuBbaFjS2ozPN7tcA29rdU7u3t71FhtpOKaq5+pvVwl39BLqdvmf4cLif4iB7XUs9rR/bE0jg5c2UNZtbVSHR+QcGge9rqlU2hXno7dixHC01rmVU9dK/rSPd4uKqyq1JayZKqcVoiMo7G5Jw6p5uRr94G/wK3hLdlc0nHejYt37R8Gep7v91N+o9CHwPUopX3cTxN/VV27u5YSsrGMuFwLi50A7SeAHaiTehlu2pMo8MqJg7moJX5e4MB7mulLWk/NW4YCvP9tu/wCX/ohliKa5l1TbD1busYoxYEXcXm/a1wAsLcQ4q1DZU3xSS/v4IZYyPJFvR7AMDg6WZ7gLXY0NaCe27tXW8CD3q3T2ZRjxXf56EMsXN6ZF1R7K0cVssDSWkkF5dI4E/wATyTbuVuGHpQ4YohlVnLVlrDC1gsxrWjg0AD0CmIzIgCAIAgCAIAgOV8pOyYiJqoWnITeVo1DCf8QcGk7+F76DdzsZhr/XBZ8/ktUKv7WaAuUWyRhXxh5Hfc1YqeX7/JmHEXqqEwQE9+N1JaG89JlAAABy6DcNFO8TWatvMiVGne9iHLK52rnFx7yT7qJyctXckSS0PC1MhAEAQHl7wBckADeSbBZWbsCTSUUstubikeC3MC1jspbxa4jKfkVYhhK09Iv7fcilWpx1Za0+yFY//Day4uDI8AX/AHTlDnA/JWYbLrPiaX5+cyKWLgtMy2o+T9+ZplnGW3SYxnb2jO47v5QVbp7KguN3/ohljJPhVi7pti6Ntrsc8g3Bc93oQ0gEdxBVuGCoR0gvfP7kLr1HzLajwyCIWihijF72YxrRfj0Rv71ZSS0Im29SWsmAgCAIAgCAIAgCAIAgCA8TRNe0tc0OaRYggEEHeCDvCA4ptvsu6imLmgmne7oO06JOvNHw1txA7SCVx8Xhtx78dPsXqNXeVnqUWFfGHkd9zVQqeX7/ACWIcReqoTBAEB8QHqJhcbMa55tcBjS8kDeQGgk/JSwo1J8MW/ZmkqkY6ss6PZyslsWwPaHC4dJaP5Oa45wfFqtQ2dXlqrd/8uRSxVNcy2pdg6hxaXyxsH5gA57t+4atHz18Fbp7J/8AeX8f78EMsZ/6r+S7ptg6VvWdNJrcZnhtv4f2bW3HjdW4bOoR5X7kMsTUfMtqfZ+kZ1YI9+bVodY8Rmvb5K1ClCHCkuxDKcpass1uahAEAQBAEAQBAEAQBAEAQBAEAQBAEBDxbDY6mJ8MouxwsbaEHeHA9hBsfksSipKzMptO6OKV2Cvo64wuubscYzb4jLt1AG8jtA3LhYvDSgrRV1fL+zoUaqlmy1pcIqJbZIJDe9jlLRpxLrAfMhVoYHES0j/ORK8RTXMt8P2Jq5G3kyQ66NJ5x1u3NkOUHwcVchsmX7pfwQSxi5IuodgItc80h1FsoY3TtBuHX+itQ2ZQWt37/FiGWLqPTItINkKFt/2DXXNzzhdLqOAkJt4CytQw1GHDFEUqs5asuoo2tAa0AAbgBYDwAU5Ge0AQBAEAQBAEAQBAEAQBAEAQBAEAQBAEAQBAEAQEaf4kf836ICSgCAIAgCAIAgCAIAgCAIAgCAIAgCAIAgCAIAg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88" name="AutoShape 4" descr="data:image/jpeg;base64,/9j/4AAQSkZJRgABAQAAAQABAAD/2wCEAAkGBxISEhUUExMVFhUXGBkYGRgYFxcXHBoVFxcaHBcWFhsYHCghHRolHBYVITEhJSksLi4uFx8zODMsNygtLisBCgoKDg0OGxAQGzQkICQsNCwsLy82LTAvLCwsMC8sLCwsLCwsLCwsLCwsLCwsLCwsLSwsLCwsLCwsLCwsLCwsLP/AABEIANkA6AMBEQACEQEDEQH/xAAcAAEAAgMBAQEAAAAAAAAAAAAABAUDBgcCAQj/xABEEAABAwIDAwoEAwUHAwUAAAABAAIDBBEFEiEGMVEHEyIyQWFxcpGxM4GhshRCwSNSYoKSFSRDc6LR8DTD4RZTwuLx/8QAGgEBAAIDAQAAAAAAAAAAAAAAAAMEAQIFBv/EADMRAAIBAgMGBQMFAQADAQAAAAABAgMRBCExBRIyQVFxEzNhgdEisfAUQpGh4cEjUvFy/9oADAMBAAIRAxEAPwDuKAIAgCAIAgCAIAgCAIDh+32Kz/j52tmlDWlrWhr3NAAY24AB4krt4WnHwo3RUqSe8y/5JhUSyySvnldHG3IGuke4F77G9ibaAf6lXx25GKikrs3o3bvc6iuYWAgCAIAgCAIAgCAIAgCAIAgCAIAgCAIAgCAIAgCAIAgCA4Ht822I1I/jB9Y2n9V3cL5MSnU4mdO5LKLm6BhsQZXPkN+25ytI7ixjFzcbLeqv0yJ6KtE25VCU8vcALkgDidEB5ima7quDrcCD7JYy00ZEMBAEBBnxinZIInysbIRfKTbQ7td1+5RurBS3W8yxDC1p0/EjFuPUnAqQrhAEAQBAEAQBAEAQBAEAQHnnBe1xe17X1txtwWN5XtzM7rtfkelkwEAQBAEAQHDeU2nyYhKb9cMf6tDbf6V28HK9FehUqr6jq2xH/QUv+U32XKxPmy7linwovFCbnPeUutdzkcQPRDS4jXVxNhfjYDTxKt4eOTZdwsVZso9jqt0VXFl3PdkcOwh2mvgbH5KSqrwZNXinB3OvKgcwICux/Fm0sLpXakaNbe2Zx3D9T3AqKtVVKDky1g8LLE1VTXu+iOMVdQ6V7nvJc5xuSdffsAsPALgybk23zPdU4RpxUYqyRtvJ5PVPlLWyHmmgF4dd4Avo1gJ6JPS1HDcbK7gnUcrJ5czi7Zhh40t6Ufqelsvd9bHS11jyoQBAEAQBAEAQBAEAQFZtDznMnmyRaxNr3y91v+WVPHeJ4T3Pfrb0LeC8PxVv+3Q1PCazmpWvO7c7wO/x4/JcPDVvCqqb9ztYml4tNwXsb8CvUHmj6gK/E8Zhg0e7pHXKBc249wUFXEU6WUnmRzqxhqVdJtYySVjBGQ1xtmJF7ndoOy9u1V4Y+MpqNsmRRxKckrGyK+WQgOU8stARJDPYZXNMZP8AEDcX8QTbyldTZ87px9yvXWjN62GN8Ppf8pvsqWJ82Xclp8KLxQG5zrlOhtNE/SzmOHzY4Xv/AFhW8O8mi9hX9LRg5O8MMk/PHqxA273uBFvkCT6LNeVo26mcTO0d3qdMVMoBAcv5R8T5yoEQPRiGv+Y7U+gsP6lyMdU3qm7yX3PW7Ew/h0fEesvsvz7Gt4fQyTyNjjbdzvoO0ngBxVSEHOW7HU6tatCjBzm7JHY8BwplLC2Nu/e4/vPtq4+noAu7RpKnHdR4bF4mWIqucvb0XQsVKVggCAIAgCAIAgCAIAgCA03aPC+adnb1HH0PD3K4GPwvhy31o/6O7gcT4kdx6r+y62ZrQ+INJ6TNP5fyn9Pkuhs+sp0t3msvbkUMfR3Km9yf4y4V8omqbdUhIZKBuu13cDuv89PmubtCndKZUxUclI09riCCNCNQe8Llp2zKR1iGTM0OHaAfUL0qd1c66d1c9rJk1DajbmlpZDC5jpXtsXABuVpIuAS477EHQHerdHCTqLeTsiOdRJ2LbZjaGCtjLoLtyHK5jgGlvDQEixG4g/UEKKtRlSdpG0JqSyLlQmxqHKRBmhhAF3GUNbxOZrtB4kD0VjDuzfYs4V2k+xseD4e2nhZE38o1PF3afmVDKW87kE5OUrnqrxKGL4ksbPM9rfcrU1Kiu2upRE90U0cjw05WtcDd3Z8rqvVxNOEW95X7ljD0HUqRjLJN5v0OW0lNLUShjbvked5O87y5x9SVxYxlUlZZtnualSnRp77yiun/AA61sxs+yjjsLOkd13238AODRwXaw9BUo+vNnjMfjp4qd3lFaL85lyrBRCAIAgCAIAgCAIAgCAIAgMNXTNkYWO3H/gKjq041IOEtGb06jpyUo8jS6ef8HP8AtHBrQcriSGtyn81zpbcfkuFQ38Pid23p3XX/AKdys4V8Pve/ZmzHaKjylwqYXAfuyNf9Gkld2VWnHikl7nCUJPREGr2loZY3sMwIII6j/kQCBrfVQVcRh3FxlNZ+pl4ec1bdNEa4EXG5cTLkcepTlTk4yWaNpg27iYGsME3RAbmHN2Nh2dO/0XUW0qMYpZ3O3Rw05wUl0I0vKFJns2laWcTOWu/pEJH+paPa1O2UX/RMsHLmzl2Nyl9RM9wsXyPfa97B7i4C/aADb5L1+BrxrYeE49F7Pmv5OTWpunUcX1LHZCvmp5HSROtdpYe0G9iNN1xb6965m3caqFNQi/rbv7FrA0PEk29P+mxN2jrL3/EyHutHb6MXlHtDEPn/AEjqrDU1yIM9XK9wc6aVxBDheWQgOG5zQXWa7vABW9PaGIhGV801a/T10N40oR0RgmaHuzPGZ37ztT6nVU3Xqv8Ac/5Znw4dEfJnADVaxTm8y1hqDqz3eXMjtlIU7pxZ2amDpTVkrdiVS1Dgc7HOY4fma4tPG1xrbTUbj2rRTnRl9MrHGxeG8P6JO61/FyNlwvbWpi0lAnbpvsx411dcCztPy2HiF0KO1Wsqiv6r4OXPBp8LNsw/a+kl3yc0eEtma6aZicp1Nt+vYunSxVKrwyz6cyrOjOGqL5WCIIAgCAIAgCAIDnFZyiTGSWKKOJj45JGdPNJcMeWhwDSzfYG19LrmYjaEqU2lG663/wALdPDKSvcwP21rXNsXRNP7zIyD6SPeFUltWryS/v5RMsHDqyP/AOqa21jOT35IwfkWtCjltOu9LL2+bmywtNEUY1Va/wB4lN+LiVE8diH+77fBusPTXIjCqkvfnZb/AOY/2zKN4ms9Zv8Ak2VKC5I+QR53ZSd5ub8ePeVE5OTzZNCN/pJdVQBrMwJJG/wWLEs6W7G5AWCAz00trg7lLTlbJnK2jhJVWp01d6MxzHUlaS1LuFju0oxeqR4WpYMcsDXdZoPiFYoYuvQ8qbj2I50oT4lc9MYALAADuUdSrOrJzm7vqzaMVFWirI+uOilwdONSvCEtG8zLI917rcju7tsuhoSGnReFxdONOvOEdE8jdHiWK6ihPdL2Fxfg5NZf2RTYGxIHzCsbyaujp/raO45J+3MkslZfKHC/C4uqzUn9TRwalV1Jb0nmZVoanwi+h3LILHDscqILc3K6w/K7pNtppY7hpbQjTdZW6WPr0+d16/lyCeHpy5W7Gz4Tt6N1THlsB04w5wJt0iWauaL9gLjqupR2nSlx/S/5RUqYSS4czbMPxOGduaKRrx3HUaA2c06g6jQi4XQjOM1eLuis4tOzJa2MBAEAQBAcF23wGekqpHuByySPkjlaDbpvLspO4OGa1jvHEXXJxVGUZOWqZdpVE0lzRiwzEec6LrB/0cOI7+7uXJqUt3NaFyE75MsVCbhAEB9abG47ECdjLWYppZzmtB4kD6lbJOWiJJ1m1mQn1kYFy9tvEH2WVTk3axDvLqZsNqY5HHK4OsL/APlSRptP6kc7aVdxpJQerLGVoI1UjV8jiUK06U1KL/01eXHgDZsTz3ksaPo4n6LVYfrJf2ep8Xojz/bht8MA+a//AMQngLqPEfQ8DGZO1rfqtvAj1MeIyM7HHg6vj8Lf/ZSRoJWcU7/noa+K+pil2jaBYyMB43C7Kx+KcbKOfU1dVdSDU7Rs/NO7+QuH2WXOjhKjbe7/ADb/AKaSrx6kao2litYvkf3dI/cVvHBVL6JfnoauvHrcgHaGIHSI+OgU/wCjm9ZGnjx6H1m0rS4Ax2bca3uR3rDwMksnmP1CvmjZqHH7C4ka9v8AE7Ud2bf633rn1MNnZqz/ADkWY1ctS/oMQZMLtv3g9nzGh+SqVKUoPMnjNS0JaiNggEZLXB7SWvFwHNJa4A6GzhqFJTqzpu8HY1lCMlaSNjw7bSqj0flmH8QDXWvuzNFt2mo8bro0tqTjlUV/6fx9itPCRfC7G1YVtjSzAZncy/S7ZNNddzuqRoe3he111KWLo1eF59CnOjOGqNgBvqFZIj6gCAg43QRzwSRStzMc03G7dqCD2EEA37lhpNWZlO2aPzXC52VubeQCHDTW1/kR/wA7uDJK7sdE2DDMTzdGSwd2HcHd3c73+iqVKVs4k0J3yZaKuSBAEBhqadsjcrhcex4jvW0ZOLujDSaszT9oOdpdeb5yP98Ei3c8WNt41vr3bl08NGFfLes+nwVKrlT5XRS0e2U0T8zGM8Dc3HA6q9+ghzbKVWaqx3ZIsKzlCqZGZWRsYTvcMzjbuB3LCwFOLu2VaeGjGV9SjbX1jzZgeTway/6FSeDh4rO3uy9v1XoZPwmIyG3Nz/NrmD1IAWN/CQV7r7jdrS5M9N2TrnHWMi/aXt+tijx2HSyf9D9PVfInw7A1BHSkjafmfYKCW1aS0TJFg582SYuTx35qgDwYXe7go3tZcof3/hssG+bJdPyfRDrzPd5WtZ75lHLa0/2xX3+DdYOPNkuDYWlbvMj/ABcB9oCiltOs9LI3WEpolwbI0bTfmr+Zzj7lRyx9d/uNlhqa5EqLZ+labiCO/lv7qJ4qs8nJm6o01yLCONrRZoAHAAAfRQNt5s3Sse1gyEAQBAEAQEvCsTmpr8y8sDjct0LS7jlOgPhZW6ONrUsk7royGdCE9UbVhu32obPFwGeM3GpOrmO1AAy7nOvroF06O1ISymrf2ipPCSXDmbZh2LQT35qVj7WuAek297ZmnVt7HeOxdKE4zV4u/YquLjk0SKnqO8p9lsYPzVStBjYDuyt9gvOTdpvudRaGJzC3Q6jsP6Hv7/Zbp3zRroW+F4mdGSHua79Hd/f8vGvVpX+qP52JYT5MulVJQgCA8vYCCCAQdCD2hZTs7oESDCadnVhjHg0KWVerLWTNFTgtESY4Wt6rWjwAHso3JvVmySRkutTIQBAEAQBAEAQBAEAQBAYzM3dmF/ELbdfQxdGA4nDY/tGm2+xzH0Gq28KfQxvx6kYY5EToJCOOXKPRxDvopP08lq1+dsjXxUY/7c3/ALM93SH+yz4HqY8T0ML8akI0awHjq4emi2VCN/z/AEx4jMMuJzOFswaeLGgfdmstlSgnpfv/AJYw5yZ5pKmTOw84+4cLHMbjXWx7Pkp6H01E1lmRzzi7n6Pqeo7yn2XeOcfmyj+Gzyt9gvOT4n3OotDI4X0OoWuhkiytybz0eJ7L9h7u9SL6tNTR5FhhuJc30ZCSzsP7nceLfbw3RVKW9nHX7/7+am8Z210L8FVCc+rACAIAgCAIAgCA8vcGi5IA4nQfVZSvkg8iKMUhJsJGnwN/qNFI6NRao0349TE7GYtbZjbsykX8CbBZ8CRjxEYTjotpG6/BxaPq0uW/6fPN/wAf7Yx4voYn42/SzGjjcl3payyqEebMeIzBUYpK7quDPAAn1df2W8aUFqrmHOTMElVI4WMj/k7J9llsoxWiX3+9zVtvmY3uLjdxJI7SST6lZWWSBh5xuawILuA1d6DVb7srX5Gt1clto5DboO17be6i349TfdfQzNwqYm2UDvLhb6XP0WrqwtqZ3JGSPBZSDmcxp7LZn+tw1YdeHK/2+TKpszDAtNZDfiGj9brX9RnoZ8L1JEeDRAWOZ3eXEH/TZauvK91l+eplU0bhybYHSvkn5yCKTm+ZLDIxshaenq0vBIOg17l2dmPeptvW5RxWUkl0OlVPUd5T7LpFU/NlH8Nnlb7BecnxPudRaGVaGQgIr4suo6vD93/x7KVPe7mlrEzDcQMZsdY+G8t7293d6cDHUpqfc3jK3Yv2zNLQ4OGUi976WVRxadia6tcwDEoTe0sZtvyuDj6NuVt4NRaxZjfj1MTsYitcFx8GkH/VZbeBO5jxImOTG2C1muPoLepWyoPmzDqIwvxw30jFuJfY+gaR9VlYdW1/r/THiPoRpcVmJ0c1o4Btz8y4n2UipU0tDVzkY318pN85HcLAeyyqcFyMbz6mEyuJJzP1/idb0vZbWXQxdmANYy5s1vHcPVb3lL1NckZg1xFw17ge1rHO+0Fa87N/zZfcyZ24fKSBzZ17TlA+et/otPEh1Nt2XQzMwiUnUNHfmv7BautAz4cjK3BHkavaD3AuHu1a+PG+n/Pkz4bM9PgjR13uf6NHytr9VrLEN6KxsqfVmdmEwgWyk+JJ/VaOtMz4cTMKGLT9mzTddoJ9TqseJPqZ3Y9CVGy5A4kD1Nlold2Mt2Vy8GzZ1/abj+7v0HfxurH6f1IPH9Cmq4DG9zT2H/8AFBOO67E0ZbyuYhru1Wqz0NjNLRyMaHOje1p3FzXAHwJFlu6c4q7TS7GqlFuyZhWhsbfyX/EqvCH2kXf2V5T7/BzcZxrsb1U9R3lPsumVT82Ufw2eVvsF5yfE+51FoZVoZCAICNLEWm46vaOB4ju7lKpXyepo1Ywx2cNdRc79RvWzumYWZ7YQRpqBw19lq0+ZkzCneQCGPIPBpP6LW66mbMzNw2Ym2QgcS5lvuv8ARa+LC2v3M7kuhljwaU3uWDhYl36BautDkZVNmenwJ1+m+/c1tvqSfZYddftRlU+rJTdn2tBzCQjd0jlt4FoC1daetrfnrcyoR6npmFQgWyAj+Ilx9XElaOtNu9zbcj0JDadgtZrdN2gWm9LqbWRlWpkIAgM7aGUi4jkt5Hf7KRUqjz3X/DNd+PUwKM2MwpZMhkyOyC13WNtd2q38OW7v2y6mu8r2vmXlDsbUyNa4mNjXWOriTY9tmgj6q7T2bWmk3ZEEsVCLsXNFsG0G8kxNtwYMv1N1bp7KSd5yv2yIZYxtZIyqs1bI1LTDcLp3tD3RMc+5u4tBOh018LLpYahSlTUnFNkU6k07JlqymY3UMaPBoCuKMVoiLeZrPKL/ANOz/MH2lc7avlLuWsHx+xzxcA6Jt/Jf8Sq8IfaRd/ZXlPv8HNxnGuxvVT1HeU+y6ZVPzZR/DZ5W+wXnJ8T7nUWhlWhkIAgCA9YfSxuls5jXDK42LQRfM3Wx7Vmc5KF0+YjFOWaNhY0DQADw0VNu+pOelgBAfLpdA2TZuj6Jc5hBJ6JIt0dDcX7+1W6MWldoq1pZ2TLOvozLG6NgGZxFuzXMCpXTdRbsdWRRkou7K+m2HqXHpFjB45vQD/dbR2XWerSJXi4LQs4dgBfpzkj+FgafUuKsR2Sr/VP+F/8ASJ43oibBsNTDrOkd/MB7BTR2XRWt3+eho8XN6E2LZSjbb9iDbtJcfXVTLAYdftNHiKj5k+nwqBhuyGJpHaGNB9QLqeNClF3jFL2RG6k3qyYpTQ1/GtlYZ5GPADNf2mUWztseH5r214X7lRxGAp1ZKWnX1LFPESgmv4M2J0DIqGWJty1sb7X1N7Et9DZbVqUYYaUFokzWE3KqpPqWdAy0UY3WY0fQKzTVopehHJ3kzOtzUh/2ZFcki9yTvPaoP01Ju7RtvyM9NTtjFm7r3UlOnGCtEw23qZVuYNT5Q6hnMNZmGfOCBfWwBubfNczak4+Fu3zuWsInv3OergHSNv5L/iVXhD7SLv7K8p9/g5uM412N6qeo7yn2XTKp+bKP4bPK32C85Pifc6i0Mq0MhAEAQEjCvjDyO+5qxU8v3+TMOIvVUJj4UegOpYZs7S81GTCwktaSTrqQL716alg6G4vpRyp16m88y5ggYwWY1rRwAA9lajFRVkrELbepT4912+X9SudjuJdiWloQ6L4jPMPdVqPmR7kktGbQu4VQgCAIAgCAIDxNE17S1wuDvHFYlFSVmZTtmj2smAgCAIAgNN28wyFsPOtYGvzgXGlwd9+K5O0qFNU99LO5cwtSW9u3yNDXDOgbfyX/ABKrwh9pF39leU+/wc3Gca7G9VPUd5T7LplU/NlH8Nnlb7BecnxPudRaGVaGQgCAICRhXxh5Hfc1YqeX7/JmHEXqqEx8KPQHZsM+DF5GfaF6+nwLscWfEyStzUwzUrHkFwvb9VHOlGbTkjKk1oG0rBazG6ajQb+P0CKlBaIbzMykMBAEAQBAEAQBAEAQBAEAQGrcoh/u7f8AMHsVzdqeSu5awnH7HOl586Rt/Jf8Sq8IfaRd/ZXlPv8ABzcZxrsb1U9R3lPsumVT82Ufw2eVvsF5yfE+51FoZVoZCAIAgJGFfGHkd9zVip5fv8mYcReqoTHwo9Admwz4MXkZ9oXr6fAuxxZ8TJK3NQgCAIAgCAIAgCAIAgCA8SytaC5xDWjUkkAAcSSgKzFNpaOmbG6aojaJfh9IHnLW+GB1us3dxCA1navlYoKCZ0D2zSvZo/mmtIYbAgOc5zRfXcL2sboDc8NrWTwxzRklkrGyNJFjle0ObcdmhCAosYbne5r+m0G4B1A04HS642LblNxbuizTyV0V/wCDjHVij/pA9gVVUUtESbzerMXJu201YOBi/wC4ujszy5f/AKZHiuJdjdqnqO8p9l0isfmyj+Gzyt9gvOT4n3OotDKtDIQBAEBIwr4w8jvuasVPL9/kzDiL1VCY+FHoDs2GfBi8jPtC9fT4F2OLPiZJW5qEAQBAEAQEGmxmmkEhjnieI785ke12S175sp03HfwQGq1PK1hDdBU846+XKyOQ3PcS0Nt33QHnHeUqOCWWKGkqqkwENldEy7WONuiTx17O0ICm225T6ukhjmiw9zY5GttJUZmZZnc5+ydGLEkCMuuHWsRxQFBtNtVjtPRxyzzQxPqnxiBkbW5mscxznk5gbEEwjeesboCVHPV43XVFL+Mkp6WjYGvMRLXySgZHl50uMwl7rAaG90BoX4ysloHURme+KWuhhgLzcODRIJACfyhxpja9tdO1AZaCqnFbQUNV0f7Mmme42c68cRE78otc3ZAcumoLeKAwwVJhLm4ViM0z6iYAU7oTneb3Ejy+7CQba7+3RAfqCjD+bZzli/K3NbdmsM1u690Bru07+YHOu6Qc61hp2d/guRjoeH/5HzZZoLf+lGrSbSE6CP55tfq0hcx4joi2qHqWnJm68tWePM/9xdjZbvSff4KuLymuxvFT1HeU+y6RVPzZR/DZ5W+wXnJ8T7nUWhlWhkIAgCAkYV8YeR33NWKnl+/yZhxF6qhMfCsPQHZsM+DF5GfaF7CnwLscWfEyStzU1ja7bimoHMic2WaeQEsghZneQO0i+g08dDYGxQGv1nKq1uHurBSTNeJGxCKUFmYuBIcx1um3Q3tqCD3Ege9tNtKqmq8Pp4RFaoGabMCS1gLS4t6WnRz7wdyA0rENqq3EY6itGJDD6SKUwwNs68j8ua0hju+5blOgda5sNDcDLUY9VYi7DcK/F9KVhkqJ4xIznI25nxhpe1r7mOO56IBc5vYgKygq6CmmxQUUVRTvipph+1lBZYZIsuQ3Li572uGZ2hPyQGHkunfTupiayj5qRxvTRxMlqpHOvljceZJF3ZdS8ADtCAgYoI6iplfhT8SjqpJrmmMeWz3OBL3vZJZjQS7rXsd9hqAOhcp2zGI1lJh1KM0sgc01EgAyB4YG847dcDNJu1tdAXPKHsZPiNZQFojFPTOzyFziC5rpI87GBoOuWLtsOlvQFTVckc/4mplp8RfBFUuJkY1hzFrnEuYXZwD1nWNu1AbUzk6oBHSRhjw2kfzkYDrZpbtJfIbXcSWg8OzdogLMbKUX4s1v4dn4kixk6V+rlvlvlvl0va9kBJoMCpYHOfDTwxucbucyNjSTrqSBc7z6oCxQGr8obf7s08JB7Fc3ai/8PuWsJ5hzlefOkbfyX/EqvCH2kXf2V5T7/BzcZxrsb1U9R3lPsumVT82Ufw2eVvsF5yfE+51FoZVoZCAIAgJGFfGHkd9zVip5fv8AJmHEbjgEDHvIe3NpoP8AhUVGKbdxWbSyNjbQRD/DZ/SD7qzuR6Fbfl1LPC3ASsv4D0sB4K3hpf8AlV2RTX0myLsFc4PyuS0TsSLmVdVTVsUYAcyJzmOIaSxrHMIe1xz2LxcWugKzEcHxuTDqGWeKoqebqZJTG7M+XmyIuazggv3iffeweOy1gNywfZqsxPEDiFdTfhGMgMUEWbM/MQ4B7xYXAD3mxDdculgUBSYdyR4maeSimqIG0wkMrCG8450uUtaQSLxt3XtrqR2lAbfWckVJK2mLpp45qeFkXOQuawuyCzXG7TYjXUW08AgLLDOTDDIRIOZMnOta2QyPc8uDXtfrc9r2tcbb7BAW2FbHYfTOD4aSBjwbhwYC4HddrjcjedyAu2xgEkAAnebb/FAekAQBAEAQBAEBrXKAP7r/ADt/Vc/afke6LOE8w5svOnTNv5L/AIlV4Q+0i7+yvKff4ObjONdjfXtuCD2iy6ZVOE7W7NmgmEYuYnD9k82uQBq11vzN8NQQeNuLi6Dpy3loy/Rqbys9SkVMmCAIAgJGFfGHkd9zVip5fv8AJmHEbNh9WYnh304qCE913N5x3lYtXbSnsjH9X/hSPEehEsP6m8YfhoLWSZiCQHaW0uL2uu5SwiVpXZQnPNouFeIjG6BhcHFrS4bnEC48DvCAyIAgCAIAgCAIAgCAIAgCAIAgNa5QD/df52/quftPyPdFnCeYc2XnTpm38l/xKrwh9pF39leU+/wc3Gca7G/rplUr8ewiOrhdDINHbiN7XA3a4eBA07dx0K1nBTi4szGTi7o4RiuGS00ropmlrmk24ObcgPae1ptcdvEA6Lg1qMqUrM6MJqauiGoTcIAgJGFfGHkd9zVip5fv8mYcReqoTHwo9Admwz4MXkZ9oXr6fAuxxZ8TJK3NQgCAIAgCAID4SgPDp2De4cN43rVzitWZszItjAQGKapYzrOa3xIHutZTjHVmUm9CsqtpqWPfK1x4N1KrzxtCGsiSNCo+RU1G3sIvkikdwJytHuSqktq01wxbJlg582Vk+3kx6kbG+JJ/2VeW1ZvhiiVYNc2VlRtXVv8A8XL5WtH6KtLH4iX7rdiVYamuRUz1L39dzneJJVaU5S4nclUVHRGNaGxt/Jf8Sq8IfaRd/ZXlPv8ABzcZxrsb+umVQgNd2z2YZXRDXLKy5jdpvt1H/wABNvCwPjDWoxqxs/Y3pzcHdHEJY3NcWuaWuaSHNO8EbwVwZxcHus6KaaujytTIQEjCvjDyO+5qxU8v3+TMOIvVUJj4UegOzYZ8GLyM+0L19PgXY4s+JklbmoQBAEAQHwlARKnFII+vLG3xcL+l1FOvThxSSNlCT0RS12PU85Ecbi5wN92lgOPzXPxOKpVVuxd2Txozjm0RwqhsUlZtnUkkNysA00Fzp4pPaVZ5KyJo4SHMqKjGah/WmkI4ZiB6BVJ4mtPWTJ1RgtEQXG+p1PfqoHnqSLLQIAgCAM6RDW6l2jQNSTwaBqT4KSNKc+GLfZM1c4rVllh2z9XMCWwPaB/7oMV/Brxm9QFchs2vLWy7/wCEMsVTXqXMOwM5vmmjZusQ10niCLst8iVZhsn/ANp/wv8Av+EMsZ0RtGzmzbKMyFr3vMmXNmy2GQG2UNA06R3k+K6VChGjHdiValR1Hdl2pyMIAgNF5RtkzO38RAy8zBZ7RYGRnHve3U8SLjU2CqYrD+KrrVE1GpuOz0OTLitWL4WASMK+MPI77mrFTy/f5Mw4i9VQmPhR6A7NhnwYvIz7QvX0+Bdjiz4mZKipZGC57g0DisynGKu2YSb0NQxPbluV7YWnNua87rdpsVyq21I2aprPky3DCPJyIuBbaFjS2ozPN7tcA29rdU7u3t71FhtpOKaq5+pvVwl39BLqdvmf4cLif4iB7XUs9rR/bE0jg5c2UNZtbVSHR+QcGge9rqlU2hXno7dixHC01rmVU9dK/rSPd4uKqyq1JayZKqcVoiMo7G5Jw6p5uRr94G/wK3hLdlc0nHejYt37R8Gep7v91N+o9CHwPUopX3cTxN/VV27u5YSsrGMuFwLi50A7SeAHaiTehlu2pMo8MqJg7moJX5e4MB7mulLWk/NW4YCvP9tu/wCX/ohliKa5l1TbD1busYoxYEXcXm/a1wAsLcQ4q1DZU3xSS/v4IZYyPJFvR7AMDg6WZ7gLXY0NaCe27tXW8CD3q3T2ZRjxXf56EMsXN6ZF1R7K0cVssDSWkkF5dI4E/wATyTbuVuGHpQ4YohlVnLVlrDC1gsxrWjg0AD0CmIzIgCAIAgCAIAgOV8pOyYiJqoWnITeVo1DCf8QcGk7+F76DdzsZhr/XBZ8/ktUKv7WaAuUWyRhXxh5Hfc1YqeX7/JmHEXqqEwQE9+N1JaG89JlAAABy6DcNFO8TWatvMiVGne9iHLK52rnFx7yT7qJyctXckSS0PC1MhAEAQHl7wBckADeSbBZWbsCTSUUstubikeC3MC1jspbxa4jKfkVYhhK09Iv7fcilWpx1Za0+yFY//Day4uDI8AX/AHTlDnA/JWYbLrPiaX5+cyKWLgtMy2o+T9+ZplnGW3SYxnb2jO47v5QVbp7KguN3/ohljJPhVi7pti6Ntrsc8g3Bc93oQ0gEdxBVuGCoR0gvfP7kLr1HzLajwyCIWihijF72YxrRfj0Rv71ZSS0Im29SWsmAgCAIAgCAIAgCAIAgCA8TRNe0tc0OaRYggEEHeCDvCA4ptvsu6imLmgmne7oO06JOvNHw1txA7SCVx8Xhtx78dPsXqNXeVnqUWFfGHkd9zVQqeX7/ACWIcReqoTBAEB8QHqJhcbMa55tcBjS8kDeQGgk/JSwo1J8MW/ZmkqkY6ss6PZyslsWwPaHC4dJaP5Oa45wfFqtQ2dXlqrd/8uRSxVNcy2pdg6hxaXyxsH5gA57t+4atHz18Fbp7J/8AeX8f78EMsZ/6r+S7ptg6VvWdNJrcZnhtv4f2bW3HjdW4bOoR5X7kMsTUfMtqfZ+kZ1YI9+bVodY8Rmvb5K1ClCHCkuxDKcpass1uahAEAQBAEAQBAEAQBAEAQBAEAQBAEBDxbDY6mJ8MouxwsbaEHeHA9hBsfksSipKzMptO6OKV2Cvo64wuubscYzb4jLt1AG8jtA3LhYvDSgrRV1fL+zoUaqlmy1pcIqJbZIJDe9jlLRpxLrAfMhVoYHES0j/ORK8RTXMt8P2Jq5G3kyQ66NJ5x1u3NkOUHwcVchsmX7pfwQSxi5IuodgItc80h1FsoY3TtBuHX+itQ2ZQWt37/FiGWLqPTItINkKFt/2DXXNzzhdLqOAkJt4CytQw1GHDFEUqs5asuoo2tAa0AAbgBYDwAU5Ge0AQBAEAQBAEAQBAEAQBAEAQBAEAQBAEAQBAEAQEaf4kf836ICSgCAIAgCAIAgCAIAgCAIAgCAIAgCAIAgCAIAg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6390" name="AutoShape 6" descr="data:image/jpeg;base64,/9j/4AAQSkZJRgABAQAAAQABAAD/2wCEAAkGBxISEhUUExMVFhUXGBkYGRgYFxcXHBoVFxcaHBcWFhsYHCghHRolHBYVITEhJSksLi4uFx8zODMsNygtLisBCgoKDg0OGxAQGzQkICQsNCwsLy82LTAvLCwsMC8sLCwsLCwsLCwsLCwsLCwsLCwsLSwsLCwsLCwsLCwsLCwsLP/AABEIANkA6AMBEQACEQEDEQH/xAAcAAEAAgMBAQEAAAAAAAAAAAAABAUDBgcCAQj/xABEEAABAwIDAwoEAwUHAwUAAAABAAIDBBEFEiEGMVEHEyIyQWFxcpGxM4GhshRCwSNSYoKSFSRDc6LR8DTD4RZTwuLx/8QAGgEBAAIDAQAAAAAAAAAAAAAAAAMEAQIFBv/EADMRAAIBAgMGBQMFAQADAQAAAAABAgMRBCExBRIyQVFxEzNhgdEisfAUQpGh4cEjUvFy/9oADAMBAAIRAxEAPwDuKAIAgCAIAgCAIAgCAIDh+32Kz/j52tmlDWlrWhr3NAAY24AB4krt4WnHwo3RUqSe8y/5JhUSyySvnldHG3IGuke4F77G9ibaAf6lXx25GKikrs3o3bvc6iuYWAgCAIAgCAIAgCAIAgCAIAgCAIAgCAIAgCAIAgCAIAgCA4Ht822I1I/jB9Y2n9V3cL5MSnU4mdO5LKLm6BhsQZXPkN+25ytI7ixjFzcbLeqv0yJ6KtE25VCU8vcALkgDidEB5ima7quDrcCD7JYy00ZEMBAEBBnxinZIInysbIRfKTbQ7td1+5RurBS3W8yxDC1p0/EjFuPUnAqQrhAEAQBAEAQBAEAQBAEAQHnnBe1xe17X1txtwWN5XtzM7rtfkelkwEAQBAEAQHDeU2nyYhKb9cMf6tDbf6V28HK9FehUqr6jq2xH/QUv+U32XKxPmy7linwovFCbnPeUutdzkcQPRDS4jXVxNhfjYDTxKt4eOTZdwsVZso9jqt0VXFl3PdkcOwh2mvgbH5KSqrwZNXinB3OvKgcwICux/Fm0sLpXakaNbe2Zx3D9T3AqKtVVKDky1g8LLE1VTXu+iOMVdQ6V7nvJc5xuSdffsAsPALgybk23zPdU4RpxUYqyRtvJ5PVPlLWyHmmgF4dd4Avo1gJ6JPS1HDcbK7gnUcrJ5czi7Zhh40t6Ufqelsvd9bHS11jyoQBAEAQBAEAQBAEAQFZtDznMnmyRaxNr3y91v+WVPHeJ4T3Pfrb0LeC8PxVv+3Q1PCazmpWvO7c7wO/x4/JcPDVvCqqb9ztYml4tNwXsb8CvUHmj6gK/E8Zhg0e7pHXKBc249wUFXEU6WUnmRzqxhqVdJtYySVjBGQ1xtmJF7ndoOy9u1V4Y+MpqNsmRRxKckrGyK+WQgOU8stARJDPYZXNMZP8AEDcX8QTbyldTZ87px9yvXWjN62GN8Ppf8pvsqWJ82Xclp8KLxQG5zrlOhtNE/SzmOHzY4Xv/AFhW8O8mi9hX9LRg5O8MMk/PHqxA273uBFvkCT6LNeVo26mcTO0d3qdMVMoBAcv5R8T5yoEQPRiGv+Y7U+gsP6lyMdU3qm7yX3PW7Ew/h0fEesvsvz7Gt4fQyTyNjjbdzvoO0ngBxVSEHOW7HU6tatCjBzm7JHY8BwplLC2Nu/e4/vPtq4+noAu7RpKnHdR4bF4mWIqucvb0XQsVKVggCAIAgCAIAgCAIAgCA03aPC+adnb1HH0PD3K4GPwvhy31o/6O7gcT4kdx6r+y62ZrQ+INJ6TNP5fyn9Pkuhs+sp0t3msvbkUMfR3Km9yf4y4V8omqbdUhIZKBuu13cDuv89PmubtCndKZUxUclI09riCCNCNQe8Llp2zKR1iGTM0OHaAfUL0qd1c66d1c9rJk1DajbmlpZDC5jpXtsXABuVpIuAS477EHQHerdHCTqLeTsiOdRJ2LbZjaGCtjLoLtyHK5jgGlvDQEixG4g/UEKKtRlSdpG0JqSyLlQmxqHKRBmhhAF3GUNbxOZrtB4kD0VjDuzfYs4V2k+xseD4e2nhZE38o1PF3afmVDKW87kE5OUrnqrxKGL4ksbPM9rfcrU1Kiu2upRE90U0cjw05WtcDd3Z8rqvVxNOEW95X7ljD0HUqRjLJN5v0OW0lNLUShjbvked5O87y5x9SVxYxlUlZZtnualSnRp77yiun/AA61sxs+yjjsLOkd13238AODRwXaw9BUo+vNnjMfjp4qd3lFaL85lyrBRCAIAgCAIAgCAIAgCAIAgMNXTNkYWO3H/gKjq041IOEtGb06jpyUo8jS6ef8HP8AtHBrQcriSGtyn81zpbcfkuFQ38Pid23p3XX/AKdys4V8Pve/ZmzHaKjylwqYXAfuyNf9Gkld2VWnHikl7nCUJPREGr2loZY3sMwIII6j/kQCBrfVQVcRh3FxlNZ+pl4ec1bdNEa4EXG5cTLkcepTlTk4yWaNpg27iYGsME3RAbmHN2Nh2dO/0XUW0qMYpZ3O3Rw05wUl0I0vKFJns2laWcTOWu/pEJH+paPa1O2UX/RMsHLmzl2Nyl9RM9wsXyPfa97B7i4C/aADb5L1+BrxrYeE49F7Pmv5OTWpunUcX1LHZCvmp5HSROtdpYe0G9iNN1xb6965m3caqFNQi/rbv7FrA0PEk29P+mxN2jrL3/EyHutHb6MXlHtDEPn/AEjqrDU1yIM9XK9wc6aVxBDheWQgOG5zQXWa7vABW9PaGIhGV801a/T10N40oR0RgmaHuzPGZ37ztT6nVU3Xqv8Ac/5Znw4dEfJnADVaxTm8y1hqDqz3eXMjtlIU7pxZ2amDpTVkrdiVS1Dgc7HOY4fma4tPG1xrbTUbj2rRTnRl9MrHGxeG8P6JO61/FyNlwvbWpi0lAnbpvsx411dcCztPy2HiF0KO1Wsqiv6r4OXPBp8LNsw/a+kl3yc0eEtma6aZicp1Nt+vYunSxVKrwyz6cyrOjOGqL5WCIIAgCAIAgCAIDnFZyiTGSWKKOJj45JGdPNJcMeWhwDSzfYG19LrmYjaEqU2lG663/wALdPDKSvcwP21rXNsXRNP7zIyD6SPeFUltWryS/v5RMsHDqyP/AOqa21jOT35IwfkWtCjltOu9LL2+bmywtNEUY1Va/wB4lN+LiVE8diH+77fBusPTXIjCqkvfnZb/AOY/2zKN4ms9Zv8Ak2VKC5I+QR53ZSd5ub8ePeVE5OTzZNCN/pJdVQBrMwJJG/wWLEs6W7G5AWCAz00trg7lLTlbJnK2jhJVWp01d6MxzHUlaS1LuFju0oxeqR4WpYMcsDXdZoPiFYoYuvQ8qbj2I50oT4lc9MYALAADuUdSrOrJzm7vqzaMVFWirI+uOilwdONSvCEtG8zLI917rcju7tsuhoSGnReFxdONOvOEdE8jdHiWK6ihPdL2Fxfg5NZf2RTYGxIHzCsbyaujp/raO45J+3MkslZfKHC/C4uqzUn9TRwalV1Jb0nmZVoanwi+h3LILHDscqILc3K6w/K7pNtppY7hpbQjTdZW6WPr0+d16/lyCeHpy5W7Gz4Tt6N1THlsB04w5wJt0iWauaL9gLjqupR2nSlx/S/5RUqYSS4czbMPxOGduaKRrx3HUaA2c06g6jQi4XQjOM1eLuis4tOzJa2MBAEAQBAcF23wGekqpHuByySPkjlaDbpvLspO4OGa1jvHEXXJxVGUZOWqZdpVE0lzRiwzEec6LrB/0cOI7+7uXJqUt3NaFyE75MsVCbhAEB9abG47ECdjLWYppZzmtB4kD6lbJOWiJJ1m1mQn1kYFy9tvEH2WVTk3axDvLqZsNqY5HHK4OsL/APlSRptP6kc7aVdxpJQerLGVoI1UjV8jiUK06U1KL/01eXHgDZsTz3ksaPo4n6LVYfrJf2ep8Xojz/bht8MA+a//AMQngLqPEfQ8DGZO1rfqtvAj1MeIyM7HHg6vj8Lf/ZSRoJWcU7/noa+K+pil2jaBYyMB43C7Kx+KcbKOfU1dVdSDU7Rs/NO7+QuH2WXOjhKjbe7/ADb/AKaSrx6kao2litYvkf3dI/cVvHBVL6JfnoauvHrcgHaGIHSI+OgU/wCjm9ZGnjx6H1m0rS4Ax2bca3uR3rDwMksnmP1CvmjZqHH7C4ka9v8AE7Ud2bf633rn1MNnZqz/ADkWY1ctS/oMQZMLtv3g9nzGh+SqVKUoPMnjNS0JaiNggEZLXB7SWvFwHNJa4A6GzhqFJTqzpu8HY1lCMlaSNjw7bSqj0flmH8QDXWvuzNFt2mo8bro0tqTjlUV/6fx9itPCRfC7G1YVtjSzAZncy/S7ZNNddzuqRoe3he111KWLo1eF59CnOjOGqNgBvqFZIj6gCAg43QRzwSRStzMc03G7dqCD2EEA37lhpNWZlO2aPzXC52VubeQCHDTW1/kR/wA7uDJK7sdE2DDMTzdGSwd2HcHd3c73+iqVKVs4k0J3yZaKuSBAEBhqadsjcrhcex4jvW0ZOLujDSaszT9oOdpdeb5yP98Ei3c8WNt41vr3bl08NGFfLes+nwVKrlT5XRS0e2U0T8zGM8Dc3HA6q9+ghzbKVWaqx3ZIsKzlCqZGZWRsYTvcMzjbuB3LCwFOLu2VaeGjGV9SjbX1jzZgeTway/6FSeDh4rO3uy9v1XoZPwmIyG3Nz/NrmD1IAWN/CQV7r7jdrS5M9N2TrnHWMi/aXt+tijx2HSyf9D9PVfInw7A1BHSkjafmfYKCW1aS0TJFg582SYuTx35qgDwYXe7go3tZcof3/hssG+bJdPyfRDrzPd5WtZ75lHLa0/2xX3+DdYOPNkuDYWlbvMj/ABcB9oCiltOs9LI3WEpolwbI0bTfmr+Zzj7lRyx9d/uNlhqa5EqLZ+labiCO/lv7qJ4qs8nJm6o01yLCONrRZoAHAAAfRQNt5s3Sse1gyEAQBAEAQEvCsTmpr8y8sDjct0LS7jlOgPhZW6ONrUsk7royGdCE9UbVhu32obPFwGeM3GpOrmO1AAy7nOvroF06O1ISymrf2ipPCSXDmbZh2LQT35qVj7WuAek297ZmnVt7HeOxdKE4zV4u/YquLjk0SKnqO8p9lsYPzVStBjYDuyt9gvOTdpvudRaGJzC3Q6jsP6Hv7/Zbp3zRroW+F4mdGSHua79Hd/f8vGvVpX+qP52JYT5MulVJQgCA8vYCCCAQdCD2hZTs7oESDCadnVhjHg0KWVerLWTNFTgtESY4Wt6rWjwAHso3JvVmySRkutTIQBAEAQBAEAQBAEAQBAYzM3dmF/ELbdfQxdGA4nDY/tGm2+xzH0Gq28KfQxvx6kYY5EToJCOOXKPRxDvopP08lq1+dsjXxUY/7c3/ALM93SH+yz4HqY8T0ML8akI0awHjq4emi2VCN/z/AEx4jMMuJzOFswaeLGgfdmstlSgnpfv/AJYw5yZ5pKmTOw84+4cLHMbjXWx7Pkp6H01E1lmRzzi7n6Pqeo7yn2XeOcfmyj+Gzyt9gvOT4n3OotDI4X0OoWuhkiytybz0eJ7L9h7u9SL6tNTR5FhhuJc30ZCSzsP7nceLfbw3RVKW9nHX7/7+am8Z210L8FVCc+rACAIAgCAIAgCA8vcGi5IA4nQfVZSvkg8iKMUhJsJGnwN/qNFI6NRao0349TE7GYtbZjbsykX8CbBZ8CRjxEYTjotpG6/BxaPq0uW/6fPN/wAf7Yx4voYn42/SzGjjcl3payyqEebMeIzBUYpK7quDPAAn1df2W8aUFqrmHOTMElVI4WMj/k7J9llsoxWiX3+9zVtvmY3uLjdxJI7SST6lZWWSBh5xuawILuA1d6DVb7srX5Gt1clto5DboO17be6i349TfdfQzNwqYm2UDvLhb6XP0WrqwtqZ3JGSPBZSDmcxp7LZn+tw1YdeHK/2+TKpszDAtNZDfiGj9brX9RnoZ8L1JEeDRAWOZ3eXEH/TZauvK91l+eplU0bhybYHSvkn5yCKTm+ZLDIxshaenq0vBIOg17l2dmPeptvW5RxWUkl0OlVPUd5T7LpFU/NlH8Nnlb7BecnxPudRaGVaGQgIr4suo6vD93/x7KVPe7mlrEzDcQMZsdY+G8t7293d6cDHUpqfc3jK3Yv2zNLQ4OGUi976WVRxadia6tcwDEoTe0sZtvyuDj6NuVt4NRaxZjfj1MTsYitcFx8GkH/VZbeBO5jxImOTG2C1muPoLepWyoPmzDqIwvxw30jFuJfY+gaR9VlYdW1/r/THiPoRpcVmJ0c1o4Btz8y4n2UipU0tDVzkY318pN85HcLAeyyqcFyMbz6mEyuJJzP1/idb0vZbWXQxdmANYy5s1vHcPVb3lL1NckZg1xFw17ge1rHO+0Fa87N/zZfcyZ24fKSBzZ17TlA+et/otPEh1Nt2XQzMwiUnUNHfmv7BautAz4cjK3BHkavaD3AuHu1a+PG+n/Pkz4bM9PgjR13uf6NHytr9VrLEN6KxsqfVmdmEwgWyk+JJ/VaOtMz4cTMKGLT9mzTddoJ9TqseJPqZ3Y9CVGy5A4kD1Nlold2Mt2Vy8GzZ1/abj+7v0HfxurH6f1IPH9Cmq4DG9zT2H/8AFBOO67E0ZbyuYhru1Wqz0NjNLRyMaHOje1p3FzXAHwJFlu6c4q7TS7GqlFuyZhWhsbfyX/EqvCH2kXf2V5T7/BzcZxrsb1U9R3lPsumVT82Ufw2eVvsF5yfE+51FoZVoZCAICNLEWm46vaOB4ju7lKpXyepo1Ywx2cNdRc79RvWzumYWZ7YQRpqBw19lq0+ZkzCneQCGPIPBpP6LW66mbMzNw2Ym2QgcS5lvuv8ARa+LC2v3M7kuhljwaU3uWDhYl36BautDkZVNmenwJ1+m+/c1tvqSfZYddftRlU+rJTdn2tBzCQjd0jlt4FoC1daetrfnrcyoR6npmFQgWyAj+Ilx9XElaOtNu9zbcj0JDadgtZrdN2gWm9LqbWRlWpkIAgM7aGUi4jkt5Hf7KRUqjz3X/DNd+PUwKM2MwpZMhkyOyC13WNtd2q38OW7v2y6mu8r2vmXlDsbUyNa4mNjXWOriTY9tmgj6q7T2bWmk3ZEEsVCLsXNFsG0G8kxNtwYMv1N1bp7KSd5yv2yIZYxtZIyqs1bI1LTDcLp3tD3RMc+5u4tBOh018LLpYahSlTUnFNkU6k07JlqymY3UMaPBoCuKMVoiLeZrPKL/ANOz/MH2lc7avlLuWsHx+xzxcA6Jt/Jf8Sq8IfaRd/ZXlPv8HNxnGuxvVT1HeU+y6ZVPzZR/DZ5W+wXnJ8T7nUWhlWhkIAgCA9YfSxuls5jXDK42LQRfM3Wx7Vmc5KF0+YjFOWaNhY0DQADw0VNu+pOelgBAfLpdA2TZuj6Jc5hBJ6JIt0dDcX7+1W6MWldoq1pZ2TLOvozLG6NgGZxFuzXMCpXTdRbsdWRRkou7K+m2HqXHpFjB45vQD/dbR2XWerSJXi4LQs4dgBfpzkj+FgafUuKsR2Sr/VP+F/8ASJ43oibBsNTDrOkd/MB7BTR2XRWt3+eho8XN6E2LZSjbb9iDbtJcfXVTLAYdftNHiKj5k+nwqBhuyGJpHaGNB9QLqeNClF3jFL2RG6k3qyYpTQ1/GtlYZ5GPADNf2mUWztseH5r214X7lRxGAp1ZKWnX1LFPESgmv4M2J0DIqGWJty1sb7X1N7Et9DZbVqUYYaUFokzWE3KqpPqWdAy0UY3WY0fQKzTVopehHJ3kzOtzUh/2ZFcki9yTvPaoP01Ju7RtvyM9NTtjFm7r3UlOnGCtEw23qZVuYNT5Q6hnMNZmGfOCBfWwBubfNczak4+Fu3zuWsInv3OergHSNv5L/iVXhD7SLv7K8p9/g5uM412N6qeo7yn2XTKp+bKP4bPK32C85Pifc6i0Mq0MhAEAQEjCvjDyO+5qxU8v3+TMOIvVUJj4UegOpYZs7S81GTCwktaSTrqQL716alg6G4vpRyp16m88y5ggYwWY1rRwAA9lajFRVkrELbepT4912+X9SudjuJdiWloQ6L4jPMPdVqPmR7kktGbQu4VQgCAIAgCAIDxNE17S1wuDvHFYlFSVmZTtmj2smAgCAIAgNN28wyFsPOtYGvzgXGlwd9+K5O0qFNU99LO5cwtSW9u3yNDXDOgbfyX/ABKrwh9pF39leU+/wc3Gca7G9VPUd5T7LplU/NlH8Nnlb7BecnxPudRaGVaGQgCAICRhXxh5Hfc1YqeX7/JmHEXqqEx8KPQHZsM+DF5GfaF6+nwLscWfEyStzUwzUrHkFwvb9VHOlGbTkjKk1oG0rBazG6ajQb+P0CKlBaIbzMykMBAEAQBAEAQBAEAQBAEAQGrcoh/u7f8AMHsVzdqeSu5awnH7HOl586Rt/Jf8Sq8IfaRd/ZXlPv8ABzcZxrsb1U9R3lPsumVT82Ufw2eVvsF5yfE+51FoZVoZCAIAgJGFfGHkd9zVip5fv8mYcReqoTHwo9Admwz4MXkZ9oXr6fAuxxZ8TJK3NQgCAIAgCAIAgCAIAgCA8SytaC5xDWjUkkAAcSSgKzFNpaOmbG6aojaJfh9IHnLW+GB1us3dxCA1navlYoKCZ0D2zSvZo/mmtIYbAgOc5zRfXcL2sboDc8NrWTwxzRklkrGyNJFjle0ObcdmhCAosYbne5r+m0G4B1A04HS642LblNxbuizTyV0V/wCDjHVij/pA9gVVUUtESbzerMXJu201YOBi/wC4ujszy5f/AKZHiuJdjdqnqO8p9l0isfmyj+Gzyt9gvOT4n3OotDKtDIQBAEBIwr4w8jvuasVPL9/kzDiL1VCY+FHoDs2GfBi8jPtC9fT4F2OLPiZJW5qEAQBAEAQEGmxmmkEhjnieI785ke12S175sp03HfwQGq1PK1hDdBU846+XKyOQ3PcS0Nt33QHnHeUqOCWWKGkqqkwENldEy7WONuiTx17O0ICm225T6ukhjmiw9zY5GttJUZmZZnc5+ydGLEkCMuuHWsRxQFBtNtVjtPRxyzzQxPqnxiBkbW5mscxznk5gbEEwjeesboCVHPV43XVFL+Mkp6WjYGvMRLXySgZHl50uMwl7rAaG90BoX4ysloHURme+KWuhhgLzcODRIJACfyhxpja9tdO1AZaCqnFbQUNV0f7Mmme42c68cRE78otc3ZAcumoLeKAwwVJhLm4ViM0z6iYAU7oTneb3Ejy+7CQba7+3RAfqCjD+bZzli/K3NbdmsM1u690Bru07+YHOu6Qc61hp2d/guRjoeH/5HzZZoLf+lGrSbSE6CP55tfq0hcx4joi2qHqWnJm68tWePM/9xdjZbvSff4KuLymuxvFT1HeU+y6RVPzZR/DZ5W+wXnJ8T7nUWhlWhkIAgCAkYV8YeR33NWKnl+/yZhxF6qhMfCsPQHZsM+DF5GfaF7CnwLscWfEyStzU1ja7bimoHMic2WaeQEsghZneQO0i+g08dDYGxQGv1nKq1uHurBSTNeJGxCKUFmYuBIcx1um3Q3tqCD3Ege9tNtKqmq8Pp4RFaoGabMCS1gLS4t6WnRz7wdyA0rENqq3EY6itGJDD6SKUwwNs68j8ua0hju+5blOgda5sNDcDLUY9VYi7DcK/F9KVhkqJ4xIznI25nxhpe1r7mOO56IBc5vYgKygq6CmmxQUUVRTvipph+1lBZYZIsuQ3Li572uGZ2hPyQGHkunfTupiayj5qRxvTRxMlqpHOvljceZJF3ZdS8ADtCAgYoI6iplfhT8SjqpJrmmMeWz3OBL3vZJZjQS7rXsd9hqAOhcp2zGI1lJh1KM0sgc01EgAyB4YG847dcDNJu1tdAXPKHsZPiNZQFojFPTOzyFziC5rpI87GBoOuWLtsOlvQFTVckc/4mplp8RfBFUuJkY1hzFrnEuYXZwD1nWNu1AbUzk6oBHSRhjw2kfzkYDrZpbtJfIbXcSWg8OzdogLMbKUX4s1v4dn4kixk6V+rlvlvlvl0va9kBJoMCpYHOfDTwxucbucyNjSTrqSBc7z6oCxQGr8obf7s08JB7Fc3ai/8PuWsJ5hzlefOkbfyX/EqvCH2kXf2V5T7/BzcZxrsb1U9R3lPsumVT82Ufw2eVvsF5yfE+51FoZVoZCAIAgJGFfGHkd9zVip5fv8AJmHEbjgEDHvIe3NpoP8AhUVGKbdxWbSyNjbQRD/DZ/SD7qzuR6Fbfl1LPC3ASsv4D0sB4K3hpf8AlV2RTX0myLsFc4PyuS0TsSLmVdVTVsUYAcyJzmOIaSxrHMIe1xz2LxcWugKzEcHxuTDqGWeKoqebqZJTG7M+XmyIuazggv3iffeweOy1gNywfZqsxPEDiFdTfhGMgMUEWbM/MQ4B7xYXAD3mxDdculgUBSYdyR4maeSimqIG0wkMrCG8450uUtaQSLxt3XtrqR2lAbfWckVJK2mLpp45qeFkXOQuawuyCzXG7TYjXUW08AgLLDOTDDIRIOZMnOta2QyPc8uDXtfrc9r2tcbb7BAW2FbHYfTOD4aSBjwbhwYC4HddrjcjedyAu2xgEkAAnebb/FAekAQBAEAQBAEBrXKAP7r/ADt/Vc/afke6LOE8w5svOnTNv5L/AIlV4Q+0i7+yvKff4ObjONdjfXtuCD2iy6ZVOE7W7NmgmEYuYnD9k82uQBq11vzN8NQQeNuLi6Dpy3loy/Rqbys9SkVMmCAIAgJGFfGHkd9zVip5fv8AJmHEbNh9WYnh304qCE913N5x3lYtXbSnsjH9X/hSPEehEsP6m8YfhoLWSZiCQHaW0uL2uu5SwiVpXZQnPNouFeIjG6BhcHFrS4bnEC48DvCAyIAgCAIAgCAIAgCAIAgCAIAgNa5QD/df52/quftPyPdFnCeYc2XnTpm38l/xKrwh9pF39leU+/wc3Gca7G/rplUr8ewiOrhdDINHbiN7XA3a4eBA07dx0K1nBTi4szGTi7o4RiuGS00ropmlrmk24ObcgPae1ptcdvEA6Lg1qMqUrM6MJqauiGoTcIAgJGFfGHkd9zVip5fv8mYcReqoTHwo9Admwz4MXkZ9oXr6fAuxxZ8TJK3NQgCAIAgCAID4SgPDp2De4cN43rVzitWZszItjAQGKapYzrOa3xIHutZTjHVmUm9CsqtpqWPfK1x4N1KrzxtCGsiSNCo+RU1G3sIvkikdwJytHuSqktq01wxbJlg582Vk+3kx6kbG+JJ/2VeW1ZvhiiVYNc2VlRtXVv8A8XL5WtH6KtLH4iX7rdiVYamuRUz1L39dzneJJVaU5S4nclUVHRGNaGxt/Jf8Sq8IfaRd/ZXlPv8ABzcZxrsb+umVQgNd2z2YZXRDXLKy5jdpvt1H/wABNvCwPjDWoxqxs/Y3pzcHdHEJY3NcWuaWuaSHNO8EbwVwZxcHus6KaaujytTIQEjCvjDyO+5qxU8v3+TMOIvVUJj4UegOzYZ8GLyM+0L19PgXY4s+JklbmoQBAEAQHwlARKnFII+vLG3xcL+l1FOvThxSSNlCT0RS12PU85Ecbi5wN92lgOPzXPxOKpVVuxd2Txozjm0RwqhsUlZtnUkkNysA00Fzp4pPaVZ5KyJo4SHMqKjGah/WmkI4ZiB6BVJ4mtPWTJ1RgtEQXG+p1PfqoHnqSLLQIAgCAM6RDW6l2jQNSTwaBqT4KSNKc+GLfZM1c4rVllh2z9XMCWwPaB/7oMV/Brxm9QFchs2vLWy7/wCEMsVTXqXMOwM5vmmjZusQ10niCLst8iVZhsn/ANp/wv8Av+EMsZ0RtGzmzbKMyFr3vMmXNmy2GQG2UNA06R3k+K6VChGjHdiValR1Hdl2pyMIAgNF5RtkzO38RAy8zBZ7RYGRnHve3U8SLjU2CqYrD+KrrVE1GpuOz0OTLitWL4WASMK+MPI77mrFTy/f5Mw4i9VQmPhR6A7NhnwYvIz7QvX0+Bdjiz4mZKipZGC57g0DisynGKu2YSb0NQxPbluV7YWnNua87rdpsVyq21I2aprPky3DCPJyIuBbaFjS2ozPN7tcA29rdU7u3t71FhtpOKaq5+pvVwl39BLqdvmf4cLif4iB7XUs9rR/bE0jg5c2UNZtbVSHR+QcGge9rqlU2hXno7dixHC01rmVU9dK/rSPd4uKqyq1JayZKqcVoiMo7G5Jw6p5uRr94G/wK3hLdlc0nHejYt37R8Gep7v91N+o9CHwPUopX3cTxN/VV27u5YSsrGMuFwLi50A7SeAHaiTehlu2pMo8MqJg7moJX5e4MB7mulLWk/NW4YCvP9tu/wCX/ohliKa5l1TbD1busYoxYEXcXm/a1wAsLcQ4q1DZU3xSS/v4IZYyPJFvR7AMDg6WZ7gLXY0NaCe27tXW8CD3q3T2ZRjxXf56EMsXN6ZF1R7K0cVssDSWkkF5dI4E/wATyTbuVuGHpQ4YohlVnLVlrDC1gsxrWjg0AD0CmIzIgCAIAgCAIAgOV8pOyYiJqoWnITeVo1DCf8QcGk7+F76DdzsZhr/XBZ8/ktUKv7WaAuUWyRhXxh5Hfc1YqeX7/JmHEXqqEwQE9+N1JaG89JlAAABy6DcNFO8TWatvMiVGne9iHLK52rnFx7yT7qJyctXckSS0PC1MhAEAQHl7wBckADeSbBZWbsCTSUUstubikeC3MC1jspbxa4jKfkVYhhK09Iv7fcilWpx1Za0+yFY//Day4uDI8AX/AHTlDnA/JWYbLrPiaX5+cyKWLgtMy2o+T9+ZplnGW3SYxnb2jO47v5QVbp7KguN3/ohljJPhVi7pti6Ntrsc8g3Bc93oQ0gEdxBVuGCoR0gvfP7kLr1HzLajwyCIWihijF72YxrRfj0Rv71ZSS0Im29SWsmAgCAIAgCAIAgCAIAgCA8TRNe0tc0OaRYggEEHeCDvCA4ptvsu6imLmgmne7oO06JOvNHw1txA7SCVx8Xhtx78dPsXqNXeVnqUWFfGHkd9zVQqeX7/ACWIcReqoTBAEB8QHqJhcbMa55tcBjS8kDeQGgk/JSwo1J8MW/ZmkqkY6ss6PZyslsWwPaHC4dJaP5Oa45wfFqtQ2dXlqrd/8uRSxVNcy2pdg6hxaXyxsH5gA57t+4atHz18Fbp7J/8AeX8f78EMsZ/6r+S7ptg6VvWdNJrcZnhtv4f2bW3HjdW4bOoR5X7kMsTUfMtqfZ+kZ1YI9+bVodY8Rmvb5K1ClCHCkuxDKcpass1uahAEAQBAEAQBAEAQBAEAQBAEAQBAEBDxbDY6mJ8MouxwsbaEHeHA9hBsfksSipKzMptO6OKV2Cvo64wuubscYzb4jLt1AG8jtA3LhYvDSgrRV1fL+zoUaqlmy1pcIqJbZIJDe9jlLRpxLrAfMhVoYHES0j/ORK8RTXMt8P2Jq5G3kyQ66NJ5x1u3NkOUHwcVchsmX7pfwQSxi5IuodgItc80h1FsoY3TtBuHX+itQ2ZQWt37/FiGWLqPTItINkKFt/2DXXNzzhdLqOAkJt4CytQw1GHDFEUqs5asuoo2tAa0AAbgBYDwAU5Ge0AQBAEAQBAEAQBAEAQBAEAQBAEAQBAEAQBAEAQEaf4kf836ICSgCAIAgCAIAgCAIAgCAIAgCAIAgCAIAgCAIAg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Slide Number Placeholder 6"/>
          <p:cNvSpPr>
            <a:spLocks noGrp="1"/>
          </p:cNvSpPr>
          <p:nvPr>
            <p:ph type="sldNum" sz="quarter" idx="12"/>
          </p:nvPr>
        </p:nvSpPr>
        <p:spPr/>
        <p:txBody>
          <a:bodyPr/>
          <a:lstStyle/>
          <a:p>
            <a:fld id="{E3B17AAA-8301-4C4A-BFF9-F620CCA635EE}" type="slidenum">
              <a:rPr lang="en-US" smtClean="0"/>
              <a:pPr/>
              <a:t>4</a:t>
            </a:fld>
            <a:endParaRPr lang="en-US"/>
          </a:p>
        </p:txBody>
      </p:sp>
      <p:sp>
        <p:nvSpPr>
          <p:cNvPr id="8" name="Date Placeholder 7"/>
          <p:cNvSpPr>
            <a:spLocks noGrp="1"/>
          </p:cNvSpPr>
          <p:nvPr>
            <p:ph type="dt" sz="half" idx="10"/>
          </p:nvPr>
        </p:nvSpPr>
        <p:spPr/>
        <p:txBody>
          <a:bodyPr/>
          <a:lstStyle/>
          <a:p>
            <a:fld id="{2C7ADDCE-98FC-448C-9734-118AA450EE92}" type="datetime1">
              <a:rPr lang="en-US" smtClean="0"/>
              <a:pPr/>
              <a:t>10/27/2015</a:t>
            </a:fld>
            <a:endParaRPr lang="en-US" dirty="0"/>
          </a:p>
        </p:txBody>
      </p:sp>
      <p:pic>
        <p:nvPicPr>
          <p:cNvPr id="463874" name="Picture 2" descr="https://wlteacher.files.wordpress.com/2011/08/images.jpg"/>
          <p:cNvPicPr>
            <a:picLocks noChangeAspect="1" noChangeArrowheads="1"/>
          </p:cNvPicPr>
          <p:nvPr/>
        </p:nvPicPr>
        <p:blipFill>
          <a:blip r:embed="rId2" cstate="print"/>
          <a:srcRect/>
          <a:stretch>
            <a:fillRect/>
          </a:stretch>
        </p:blipFill>
        <p:spPr bwMode="auto">
          <a:xfrm>
            <a:off x="-36512" y="-27384"/>
            <a:ext cx="9277855" cy="6949440"/>
          </a:xfrm>
          <a:prstGeom prst="rect">
            <a:avLst/>
          </a:prstGeom>
          <a:noFill/>
        </p:spPr>
      </p:pic>
      <p:sp>
        <p:nvSpPr>
          <p:cNvPr id="10" name="Rectangle 9"/>
          <p:cNvSpPr/>
          <p:nvPr/>
        </p:nvSpPr>
        <p:spPr>
          <a:xfrm>
            <a:off x="1547664" y="2492896"/>
            <a:ext cx="6464142" cy="646331"/>
          </a:xfrm>
          <a:prstGeom prst="rect">
            <a:avLst/>
          </a:prstGeom>
        </p:spPr>
        <p:txBody>
          <a:bodyPr wrap="none">
            <a:spAutoFit/>
          </a:bodyPr>
          <a:lstStyle/>
          <a:p>
            <a:r>
              <a:rPr lang="en-US" sz="3600" b="1" dirty="0" smtClean="0">
                <a:latin typeface="Cambria" pitchFamily="18" charset="0"/>
              </a:rPr>
              <a:t>Workshop in stereochemistry</a:t>
            </a:r>
            <a:endParaRPr lang="en-US" sz="36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p:cNvSpPr>
          <p:nvPr>
            <p:ph type="body" idx="1"/>
          </p:nvPr>
        </p:nvSpPr>
        <p:spPr>
          <a:xfrm>
            <a:off x="457200" y="2359421"/>
            <a:ext cx="8435280" cy="3085803"/>
          </a:xfrm>
        </p:spPr>
        <p:txBody>
          <a:bodyPr/>
          <a:lstStyle/>
          <a:p>
            <a:pPr>
              <a:buClr>
                <a:schemeClr val="tx1"/>
              </a:buClr>
              <a:buNone/>
            </a:pPr>
            <a:r>
              <a:rPr lang="en-US" sz="2200" b="1" dirty="0" smtClean="0">
                <a:latin typeface="Cambria" pitchFamily="18" charset="0"/>
              </a:rPr>
              <a:t>        To highlight</a:t>
            </a:r>
          </a:p>
          <a:p>
            <a:pPr>
              <a:buClr>
                <a:schemeClr val="tx1"/>
              </a:buClr>
              <a:buNone/>
            </a:pPr>
            <a:endParaRPr lang="en-US" sz="2200" b="1" dirty="0" smtClean="0">
              <a:latin typeface="Cambria" pitchFamily="18" charset="0"/>
            </a:endParaRPr>
          </a:p>
          <a:p>
            <a:pPr marL="457200" lvl="1" indent="63500">
              <a:buClr>
                <a:schemeClr val="tx1"/>
              </a:buClr>
              <a:buFont typeface="Wingdings" pitchFamily="2" charset="2"/>
              <a:buChar char="Ø"/>
            </a:pPr>
            <a:r>
              <a:rPr lang="en-US" dirty="0" smtClean="0">
                <a:latin typeface="Cambria" pitchFamily="18" charset="0"/>
              </a:rPr>
              <a:t>Introduction to stereochemistry.</a:t>
            </a:r>
          </a:p>
          <a:p>
            <a:pPr lvl="1">
              <a:buClr>
                <a:schemeClr val="tx1"/>
              </a:buClr>
              <a:buFont typeface="Wingdings" pitchFamily="2" charset="2"/>
              <a:buChar char="Ø"/>
            </a:pPr>
            <a:r>
              <a:rPr lang="en-US" dirty="0" smtClean="0">
                <a:latin typeface="Cambria" pitchFamily="18" charset="0"/>
              </a:rPr>
              <a:t>Stereochemistry.</a:t>
            </a:r>
          </a:p>
          <a:p>
            <a:pPr lvl="1">
              <a:buClr>
                <a:schemeClr val="tx1"/>
              </a:buClr>
              <a:buFont typeface="Wingdings" pitchFamily="2" charset="2"/>
              <a:buChar char="Ø"/>
            </a:pPr>
            <a:r>
              <a:rPr lang="en-US" dirty="0" err="1" smtClean="0">
                <a:latin typeface="Cambria" pitchFamily="18" charset="0"/>
              </a:rPr>
              <a:t>Enantiomers</a:t>
            </a:r>
            <a:r>
              <a:rPr lang="en-US" dirty="0" smtClean="0">
                <a:latin typeface="Cambria" pitchFamily="18" charset="0"/>
              </a:rPr>
              <a:t>.</a:t>
            </a:r>
          </a:p>
          <a:p>
            <a:pPr lvl="1">
              <a:buClr>
                <a:schemeClr val="tx1"/>
              </a:buClr>
              <a:buFont typeface="Wingdings" pitchFamily="2" charset="2"/>
              <a:buChar char="Ø"/>
            </a:pPr>
            <a:r>
              <a:rPr lang="en-US" dirty="0" smtClean="0">
                <a:latin typeface="Cambria" pitchFamily="18" charset="0"/>
              </a:rPr>
              <a:t>Applications in pharmacy.</a:t>
            </a:r>
            <a:endParaRPr lang="en-US" dirty="0">
              <a:latin typeface="Cambria" pitchFamily="18" charset="0"/>
            </a:endParaRPr>
          </a:p>
          <a:p>
            <a:pPr lvl="1">
              <a:buClr>
                <a:schemeClr val="tx1"/>
              </a:buClr>
              <a:buNone/>
            </a:pPr>
            <a:endParaRPr lang="en-US" sz="2200" dirty="0" smtClean="0">
              <a:latin typeface="Cambria" pitchFamily="18" charset="0"/>
            </a:endParaRPr>
          </a:p>
          <a:p>
            <a:pPr lvl="1">
              <a:buClr>
                <a:schemeClr val="tx1"/>
              </a:buClr>
              <a:buNone/>
            </a:pPr>
            <a:endParaRPr lang="en-US" sz="1800" dirty="0" smtClean="0"/>
          </a:p>
          <a:p>
            <a:pPr lvl="1">
              <a:buClr>
                <a:schemeClr val="tx1"/>
              </a:buClr>
              <a:buNone/>
            </a:pPr>
            <a:endParaRPr lang="en-US" sz="1600" dirty="0" smtClean="0"/>
          </a:p>
        </p:txBody>
      </p:sp>
      <p:sp>
        <p:nvSpPr>
          <p:cNvPr id="4" name="Slide Number Placeholder 3"/>
          <p:cNvSpPr>
            <a:spLocks noGrp="1"/>
          </p:cNvSpPr>
          <p:nvPr>
            <p:ph type="sldNum" sz="quarter" idx="12"/>
          </p:nvPr>
        </p:nvSpPr>
        <p:spPr/>
        <p:txBody>
          <a:bodyPr/>
          <a:lstStyle/>
          <a:p>
            <a:fld id="{E3B17AAA-8301-4C4A-BFF9-F620CCA635EE}" type="slidenum">
              <a:rPr lang="en-US" smtClean="0"/>
              <a:pPr/>
              <a:t>5</a:t>
            </a:fld>
            <a:endParaRPr lang="en-US"/>
          </a:p>
        </p:txBody>
      </p:sp>
      <p:sp>
        <p:nvSpPr>
          <p:cNvPr id="5" name="Date Placeholder 4"/>
          <p:cNvSpPr>
            <a:spLocks noGrp="1"/>
          </p:cNvSpPr>
          <p:nvPr>
            <p:ph type="dt" sz="half" idx="10"/>
          </p:nvPr>
        </p:nvSpPr>
        <p:spPr/>
        <p:txBody>
          <a:bodyPr/>
          <a:lstStyle/>
          <a:p>
            <a:fld id="{EB5C40B8-4137-4959-92AB-374A2CE1C027}" type="datetime1">
              <a:rPr lang="en-US" smtClean="0"/>
              <a:pPr/>
              <a:t>10/27/2015</a:t>
            </a:fld>
            <a:endParaRPr lang="en-US" dirty="0"/>
          </a:p>
        </p:txBody>
      </p:sp>
      <p:sp>
        <p:nvSpPr>
          <p:cNvPr id="6" name="Rectangle 5"/>
          <p:cNvSpPr/>
          <p:nvPr/>
        </p:nvSpPr>
        <p:spPr>
          <a:xfrm>
            <a:off x="1998707" y="622429"/>
            <a:ext cx="5165581" cy="646331"/>
          </a:xfrm>
          <a:prstGeom prst="rect">
            <a:avLst/>
          </a:prstGeom>
        </p:spPr>
        <p:txBody>
          <a:bodyPr wrap="none">
            <a:spAutoFit/>
          </a:bodyPr>
          <a:lstStyle/>
          <a:p>
            <a:r>
              <a:rPr lang="en-US" sz="3600" b="1" dirty="0" smtClean="0">
                <a:latin typeface="Cambria" pitchFamily="18" charset="0"/>
              </a:rPr>
              <a:t>Performance objectives</a:t>
            </a:r>
            <a:endParaRPr lang="en-US" sz="36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wipe(down)">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circle(in)">
                                      <p:cBhvr>
                                        <p:cTn id="12" dur="500"/>
                                        <p:tgtEl>
                                          <p:spTgt spid="40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animEffect transition="in" filter="wheel(4)">
                                      <p:cBhvr>
                                        <p:cTn id="17" dur="500"/>
                                        <p:tgtEl>
                                          <p:spTgt spid="40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4099">
                                            <p:txEl>
                                              <p:pRg st="4" end="4"/>
                                            </p:txEl>
                                          </p:spTgt>
                                        </p:tgtEl>
                                        <p:attrNameLst>
                                          <p:attrName>style.visibility</p:attrName>
                                        </p:attrNameLst>
                                      </p:cBhvr>
                                      <p:to>
                                        <p:strVal val="visible"/>
                                      </p:to>
                                    </p:set>
                                    <p:animEffect transition="in" filter="wheel(4)">
                                      <p:cBhvr>
                                        <p:cTn id="22" dur="2000"/>
                                        <p:tgtEl>
                                          <p:spTgt spid="409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4099">
                                            <p:txEl>
                                              <p:pRg st="5" end="5"/>
                                            </p:txEl>
                                          </p:spTgt>
                                        </p:tgtEl>
                                        <p:attrNameLst>
                                          <p:attrName>style.visibility</p:attrName>
                                        </p:attrNameLst>
                                      </p:cBhvr>
                                      <p:to>
                                        <p:strVal val="visible"/>
                                      </p:to>
                                    </p:set>
                                    <p:animEffect transition="in" filter="wheel(4)">
                                      <p:cBhvr>
                                        <p:cTn id="27"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1" name="Picture 3" descr="Alice"/>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Slide Number Placeholder 2"/>
          <p:cNvSpPr>
            <a:spLocks noGrp="1"/>
          </p:cNvSpPr>
          <p:nvPr>
            <p:ph type="sldNum" sz="quarter" idx="12"/>
          </p:nvPr>
        </p:nvSpPr>
        <p:spPr/>
        <p:txBody>
          <a:bodyPr/>
          <a:lstStyle/>
          <a:p>
            <a:fld id="{239F46BC-A96B-402D-AE2D-420CF4622C2F}" type="slidenum">
              <a:rPr lang="en-US" smtClean="0"/>
              <a:pPr/>
              <a:t>6</a:t>
            </a:fld>
            <a:endParaRPr lang="en-US" dirty="0"/>
          </a:p>
        </p:txBody>
      </p:sp>
      <p:sp>
        <p:nvSpPr>
          <p:cNvPr id="4" name="Date Placeholder 3"/>
          <p:cNvSpPr>
            <a:spLocks noGrp="1"/>
          </p:cNvSpPr>
          <p:nvPr>
            <p:ph type="dt" sz="half" idx="10"/>
          </p:nvPr>
        </p:nvSpPr>
        <p:spPr/>
        <p:txBody>
          <a:bodyPr/>
          <a:lstStyle/>
          <a:p>
            <a:fld id="{4D64C3E2-8466-4D58-B73E-2888353F6D5A}" type="datetime1">
              <a:rPr lang="en-US" smtClean="0"/>
              <a:pPr/>
              <a:t>10/27/2015</a:t>
            </a:fld>
            <a:endParaRPr lang="en-US" dirty="0"/>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9F46BC-A96B-402D-AE2D-420CF4622C2F}" type="slidenum">
              <a:rPr lang="en-US" smtClean="0"/>
              <a:pPr/>
              <a:t>7</a:t>
            </a:fld>
            <a:endParaRPr lang="en-US" dirty="0"/>
          </a:p>
        </p:txBody>
      </p:sp>
      <p:sp>
        <p:nvSpPr>
          <p:cNvPr id="5" name="Date Placeholder 4"/>
          <p:cNvSpPr>
            <a:spLocks noGrp="1"/>
          </p:cNvSpPr>
          <p:nvPr>
            <p:ph type="dt" sz="half" idx="10"/>
          </p:nvPr>
        </p:nvSpPr>
        <p:spPr/>
        <p:txBody>
          <a:bodyPr/>
          <a:lstStyle/>
          <a:p>
            <a:fld id="{5062858A-0B49-4B75-ADC3-88330D709163}" type="datetime1">
              <a:rPr lang="en-US" smtClean="0"/>
              <a:pPr/>
              <a:t>10/27/2015</a:t>
            </a:fld>
            <a:endParaRPr lang="en-US" dirty="0"/>
          </a:p>
        </p:txBody>
      </p:sp>
      <p:sp>
        <p:nvSpPr>
          <p:cNvPr id="7" name="Down Arrow Callout 6"/>
          <p:cNvSpPr/>
          <p:nvPr/>
        </p:nvSpPr>
        <p:spPr>
          <a:xfrm>
            <a:off x="971600" y="2492896"/>
            <a:ext cx="7128792" cy="144016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smtClean="0">
                <a:solidFill>
                  <a:schemeClr val="tx1"/>
                </a:solidFill>
                <a:latin typeface="Cambria" pitchFamily="18" charset="0"/>
              </a:rPr>
              <a:t>Introduction to stereochemistry</a:t>
            </a:r>
            <a:endParaRPr lang="en-US" sz="3400" b="1" dirty="0"/>
          </a:p>
        </p:txBody>
      </p:sp>
      <p:sp>
        <p:nvSpPr>
          <p:cNvPr id="8" name="Rectangle 7"/>
          <p:cNvSpPr/>
          <p:nvPr/>
        </p:nvSpPr>
        <p:spPr>
          <a:xfrm>
            <a:off x="1979712" y="4221088"/>
            <a:ext cx="5256584"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smtClean="0">
                <a:solidFill>
                  <a:schemeClr val="tx1"/>
                </a:solidFill>
                <a:latin typeface="Cambria" pitchFamily="18" charset="0"/>
              </a:rPr>
              <a:t>Isomerism</a:t>
            </a:r>
            <a:endParaRPr lang="en-US" sz="34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67544" y="1916832"/>
            <a:ext cx="8136904" cy="3693319"/>
          </a:xfrm>
          <a:prstGeom prst="rect">
            <a:avLst/>
          </a:prstGeom>
        </p:spPr>
        <p:txBody>
          <a:bodyPr wrap="square">
            <a:spAutoFit/>
          </a:bodyPr>
          <a:lstStyle/>
          <a:p>
            <a:pPr>
              <a:buFont typeface="Wingdings" pitchFamily="2" charset="2"/>
              <a:buChar char="Ø"/>
            </a:pPr>
            <a:r>
              <a:rPr lang="en-US" sz="2400" b="1" dirty="0" smtClean="0">
                <a:latin typeface="Cambrai"/>
                <a:ea typeface="Segoe UI Symbol" pitchFamily="34" charset="0"/>
                <a:cs typeface="Times New Roman" pitchFamily="18" charset="0"/>
              </a:rPr>
              <a:t>Constitutional isomers</a:t>
            </a:r>
          </a:p>
          <a:p>
            <a:endParaRPr lang="en-US" sz="2400" dirty="0" smtClean="0">
              <a:latin typeface="Cambrai"/>
              <a:ea typeface="Segoe UI Symbol" pitchFamily="34" charset="0"/>
              <a:cs typeface="Times New Roman" pitchFamily="18" charset="0"/>
            </a:endParaRPr>
          </a:p>
          <a:p>
            <a:r>
              <a:rPr lang="en-GB" sz="2400" dirty="0" smtClean="0">
                <a:latin typeface="Cambrai"/>
                <a:cs typeface="Times New Roman" pitchFamily="18" charset="0"/>
              </a:rPr>
              <a:t>They have the same atoms, but they are joined differently. </a:t>
            </a:r>
          </a:p>
          <a:p>
            <a:endParaRPr lang="en-GB" sz="2400" b="1" dirty="0" smtClean="0">
              <a:latin typeface="Cambrai"/>
              <a:cs typeface="Times New Roman" pitchFamily="18" charset="0"/>
            </a:endParaRPr>
          </a:p>
          <a:p>
            <a:pPr>
              <a:buFont typeface="Wingdings" pitchFamily="2" charset="2"/>
              <a:buChar char="Ø"/>
            </a:pPr>
            <a:r>
              <a:rPr lang="en-US" sz="2400" b="1" dirty="0" err="1" smtClean="0">
                <a:latin typeface="Cambrai"/>
                <a:ea typeface="Segoe UI Symbol" pitchFamily="34" charset="0"/>
                <a:cs typeface="Times New Roman" pitchFamily="18" charset="0"/>
              </a:rPr>
              <a:t>Stereoisomers</a:t>
            </a:r>
            <a:endParaRPr lang="en-US" sz="2400" b="1" dirty="0" smtClean="0">
              <a:latin typeface="Cambrai"/>
              <a:ea typeface="Segoe UI Symbol" pitchFamily="34" charset="0"/>
              <a:cs typeface="Times New Roman" pitchFamily="18" charset="0"/>
            </a:endParaRPr>
          </a:p>
          <a:p>
            <a:endParaRPr lang="en-US" sz="2400" dirty="0" smtClean="0">
              <a:latin typeface="Cambrai"/>
              <a:ea typeface="Segoe UI Symbol" pitchFamily="34" charset="0"/>
              <a:cs typeface="Times New Roman" pitchFamily="18" charset="0"/>
            </a:endParaRPr>
          </a:p>
          <a:p>
            <a:r>
              <a:rPr lang="en-GB" sz="2400" dirty="0" smtClean="0">
                <a:latin typeface="Cambrai"/>
                <a:cs typeface="Times New Roman" pitchFamily="18" charset="0"/>
              </a:rPr>
              <a:t>They have the same atoms, they are joined the same way, </a:t>
            </a:r>
          </a:p>
          <a:p>
            <a:endParaRPr lang="en-GB" sz="2400" dirty="0" smtClean="0">
              <a:latin typeface="Cambrai"/>
              <a:cs typeface="Times New Roman" pitchFamily="18" charset="0"/>
            </a:endParaRPr>
          </a:p>
          <a:p>
            <a:r>
              <a:rPr lang="en-GB" sz="2400" dirty="0" smtClean="0">
                <a:latin typeface="Cambrai"/>
                <a:cs typeface="Times New Roman" pitchFamily="18" charset="0"/>
              </a:rPr>
              <a:t>but the atoms are arranged differently in space.</a:t>
            </a:r>
          </a:p>
          <a:p>
            <a:endParaRPr lang="en-GB" b="1" dirty="0">
              <a:latin typeface="Segoe UI Semibold" pitchFamily="34" charset="0"/>
              <a:cs typeface="Times New Roman" pitchFamily="18" charset="0"/>
            </a:endParaRPr>
          </a:p>
        </p:txBody>
      </p:sp>
      <p:sp>
        <p:nvSpPr>
          <p:cNvPr id="8" name="Slide Number Placeholder 7"/>
          <p:cNvSpPr>
            <a:spLocks noGrp="1"/>
          </p:cNvSpPr>
          <p:nvPr>
            <p:ph type="sldNum" sz="quarter" idx="12"/>
          </p:nvPr>
        </p:nvSpPr>
        <p:spPr/>
        <p:txBody>
          <a:bodyPr/>
          <a:lstStyle/>
          <a:p>
            <a:fld id="{239F46BC-A96B-402D-AE2D-420CF4622C2F}" type="slidenum">
              <a:rPr lang="en-US" smtClean="0"/>
              <a:pPr/>
              <a:t>8</a:t>
            </a:fld>
            <a:endParaRPr lang="en-US" dirty="0"/>
          </a:p>
        </p:txBody>
      </p:sp>
      <p:sp>
        <p:nvSpPr>
          <p:cNvPr id="5" name="Date Placeholder 4"/>
          <p:cNvSpPr>
            <a:spLocks noGrp="1"/>
          </p:cNvSpPr>
          <p:nvPr>
            <p:ph type="dt" sz="half" idx="10"/>
          </p:nvPr>
        </p:nvSpPr>
        <p:spPr/>
        <p:txBody>
          <a:bodyPr/>
          <a:lstStyle/>
          <a:p>
            <a:fld id="{22D672D7-1397-4716-A912-CC70CD3C9A23}" type="datetime1">
              <a:rPr lang="en-US" smtClean="0"/>
              <a:pPr/>
              <a:t>10/27/2015</a:t>
            </a:fld>
            <a:endParaRPr lang="en-US" dirty="0"/>
          </a:p>
        </p:txBody>
      </p:sp>
      <p:sp>
        <p:nvSpPr>
          <p:cNvPr id="9" name="Rectangle 8"/>
          <p:cNvSpPr/>
          <p:nvPr/>
        </p:nvSpPr>
        <p:spPr>
          <a:xfrm>
            <a:off x="1134333" y="692696"/>
            <a:ext cx="6729727" cy="646331"/>
          </a:xfrm>
          <a:prstGeom prst="rect">
            <a:avLst/>
          </a:prstGeom>
        </p:spPr>
        <p:txBody>
          <a:bodyPr wrap="none">
            <a:spAutoFit/>
          </a:bodyPr>
          <a:lstStyle/>
          <a:p>
            <a:pPr lvl="0" algn="ctr" fontAlgn="base">
              <a:spcBef>
                <a:spcPct val="0"/>
              </a:spcBef>
              <a:spcAft>
                <a:spcPct val="0"/>
              </a:spcAft>
              <a:defRPr/>
            </a:pPr>
            <a:r>
              <a:rPr lang="en-US" sz="3600" b="1" kern="0" dirty="0" smtClean="0">
                <a:latin typeface="Cambria" pitchFamily="18" charset="0"/>
              </a:rPr>
              <a:t>There are two types of isomers</a:t>
            </a:r>
          </a:p>
        </p:txBody>
      </p:sp>
    </p:spTree>
    <p:extLst>
      <p:ext uri="{BB962C8B-B14F-4D97-AF65-F5344CB8AC3E}">
        <p14:creationId xmlns:p14="http://schemas.microsoft.com/office/powerpoint/2010/main" xmlns="" val="398346815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ircle(i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diamond(in)">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circle(in)">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 calcmode="lin" valueType="num">
                                      <p:cBhvr additive="base">
                                        <p:cTn id="22"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
                                            <p:txEl>
                                              <p:pRg st="6" end="6"/>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7">
                                            <p:txEl>
                                              <p:pRg st="8" end="8"/>
                                            </p:txEl>
                                          </p:spTgt>
                                        </p:tgtEl>
                                        <p:attrNameLst>
                                          <p:attrName>style.visibility</p:attrName>
                                        </p:attrNameLst>
                                      </p:cBhvr>
                                      <p:to>
                                        <p:strVal val="visible"/>
                                      </p:to>
                                    </p:set>
                                    <p:anim calcmode="lin" valueType="num">
                                      <p:cBhvr additive="base">
                                        <p:cTn id="26"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3"/>
          <p:cNvSpPr>
            <a:spLocks noGrp="1"/>
          </p:cNvSpPr>
          <p:nvPr>
            <p:ph type="sldNum" sz="quarter" idx="12"/>
          </p:nvPr>
        </p:nvSpPr>
        <p:spPr/>
        <p:txBody>
          <a:bodyPr/>
          <a:lstStyle/>
          <a:p>
            <a:fld id="{263E7B20-6F8B-4241-9B41-81A1D127E661}" type="slidenum">
              <a:rPr lang="en-US"/>
              <a:pPr/>
              <a:t>9</a:t>
            </a:fld>
            <a:endParaRPr lang="en-US"/>
          </a:p>
        </p:txBody>
      </p:sp>
      <p:grpSp>
        <p:nvGrpSpPr>
          <p:cNvPr id="2" name="Group 3"/>
          <p:cNvGrpSpPr>
            <a:grpSpLocks/>
          </p:cNvGrpSpPr>
          <p:nvPr/>
        </p:nvGrpSpPr>
        <p:grpSpPr bwMode="auto">
          <a:xfrm>
            <a:off x="161636" y="486056"/>
            <a:ext cx="190500" cy="5867680"/>
            <a:chOff x="192" y="384"/>
            <a:chExt cx="120" cy="3696"/>
          </a:xfrm>
        </p:grpSpPr>
        <p:sp>
          <p:nvSpPr>
            <p:cNvPr id="217092" name="Line 4"/>
            <p:cNvSpPr>
              <a:spLocks noChangeShapeType="1"/>
            </p:cNvSpPr>
            <p:nvPr/>
          </p:nvSpPr>
          <p:spPr bwMode="auto">
            <a:xfrm>
              <a:off x="192" y="384"/>
              <a:ext cx="0" cy="3504"/>
            </a:xfrm>
            <a:prstGeom prst="line">
              <a:avLst/>
            </a:prstGeom>
            <a:noFill/>
            <a:ln w="9525">
              <a:noFill/>
              <a:miter lim="800000"/>
              <a:headEnd/>
              <a:tailEnd/>
            </a:ln>
            <a:effectLst/>
          </p:spPr>
          <p:txBody>
            <a:bodyPr lIns="82058" tIns="41029" rIns="82058" bIns="41029">
              <a:spAutoFit/>
            </a:bodyPr>
            <a:lstStyle/>
            <a:p>
              <a:pPr eaLnBrk="0" hangingPunct="0"/>
              <a:endParaRPr lang="en-US" sz="1400" b="1">
                <a:latin typeface="Arial" charset="0"/>
              </a:endParaRPr>
            </a:p>
          </p:txBody>
        </p:sp>
        <p:sp>
          <p:nvSpPr>
            <p:cNvPr id="217093" name="Line 5"/>
            <p:cNvSpPr>
              <a:spLocks noChangeShapeType="1"/>
            </p:cNvSpPr>
            <p:nvPr/>
          </p:nvSpPr>
          <p:spPr bwMode="auto">
            <a:xfrm>
              <a:off x="252" y="480"/>
              <a:ext cx="0" cy="3504"/>
            </a:xfrm>
            <a:prstGeom prst="line">
              <a:avLst/>
            </a:prstGeom>
            <a:noFill/>
            <a:ln w="9525">
              <a:noFill/>
              <a:miter lim="800000"/>
              <a:headEnd/>
              <a:tailEnd/>
            </a:ln>
            <a:effectLst/>
          </p:spPr>
          <p:txBody>
            <a:bodyPr lIns="82058" tIns="41029" rIns="82058" bIns="41029">
              <a:spAutoFit/>
            </a:bodyPr>
            <a:lstStyle/>
            <a:p>
              <a:pPr eaLnBrk="0" hangingPunct="0"/>
              <a:endParaRPr lang="en-US" sz="1400" b="1">
                <a:latin typeface="Arial" charset="0"/>
              </a:endParaRPr>
            </a:p>
          </p:txBody>
        </p:sp>
        <p:sp>
          <p:nvSpPr>
            <p:cNvPr id="217094" name="Line 6"/>
            <p:cNvSpPr>
              <a:spLocks noChangeShapeType="1"/>
            </p:cNvSpPr>
            <p:nvPr/>
          </p:nvSpPr>
          <p:spPr bwMode="auto">
            <a:xfrm>
              <a:off x="312" y="576"/>
              <a:ext cx="0" cy="3504"/>
            </a:xfrm>
            <a:prstGeom prst="line">
              <a:avLst/>
            </a:prstGeom>
            <a:noFill/>
            <a:ln w="9525">
              <a:noFill/>
              <a:miter lim="800000"/>
              <a:headEnd/>
              <a:tailEnd/>
            </a:ln>
            <a:effectLst/>
          </p:spPr>
          <p:txBody>
            <a:bodyPr lIns="82058" tIns="41029" rIns="82058" bIns="41029">
              <a:spAutoFit/>
            </a:bodyPr>
            <a:lstStyle/>
            <a:p>
              <a:pPr eaLnBrk="0" hangingPunct="0"/>
              <a:endParaRPr lang="en-US" sz="1400" b="1">
                <a:latin typeface="Arial" charset="0"/>
              </a:endParaRPr>
            </a:p>
          </p:txBody>
        </p:sp>
      </p:grpSp>
      <p:sp>
        <p:nvSpPr>
          <p:cNvPr id="217095" name="Text Box 7"/>
          <p:cNvSpPr txBox="1">
            <a:spLocks noChangeArrowheads="1"/>
          </p:cNvSpPr>
          <p:nvPr/>
        </p:nvSpPr>
        <p:spPr bwMode="auto">
          <a:xfrm>
            <a:off x="467544" y="1484784"/>
            <a:ext cx="4153008" cy="452183"/>
          </a:xfrm>
          <a:prstGeom prst="rect">
            <a:avLst/>
          </a:prstGeom>
          <a:noFill/>
          <a:ln w="9525">
            <a:noFill/>
            <a:miter lim="800000"/>
            <a:headEnd/>
            <a:tailEnd/>
          </a:ln>
          <a:effectLst/>
        </p:spPr>
        <p:txBody>
          <a:bodyPr wrap="none" lIns="82048" tIns="41025" rIns="82048" bIns="41025">
            <a:spAutoFit/>
          </a:bodyPr>
          <a:lstStyle/>
          <a:p>
            <a:pPr>
              <a:buFont typeface="Wingdings" pitchFamily="2" charset="2"/>
              <a:buChar char="Ø"/>
              <a:tabLst>
                <a:tab pos="307718" algn="l"/>
              </a:tabLst>
            </a:pPr>
            <a:r>
              <a:rPr lang="en-US" sz="2400" b="1" dirty="0"/>
              <a:t> </a:t>
            </a:r>
            <a:r>
              <a:rPr lang="en-US" sz="2400" b="1" dirty="0" smtClean="0">
                <a:latin typeface="Cambria" pitchFamily="18" charset="0"/>
              </a:rPr>
              <a:t>Functional </a:t>
            </a:r>
            <a:r>
              <a:rPr lang="en-US" sz="2400" b="1" dirty="0">
                <a:latin typeface="Cambria" pitchFamily="18" charset="0"/>
              </a:rPr>
              <a:t>Group </a:t>
            </a:r>
            <a:r>
              <a:rPr lang="en-US" sz="2400" b="1" dirty="0" smtClean="0">
                <a:latin typeface="Cambria" pitchFamily="18" charset="0"/>
              </a:rPr>
              <a:t>isomers</a:t>
            </a:r>
            <a:endParaRPr lang="en-US" sz="2400" b="1" dirty="0">
              <a:latin typeface="Cambria" pitchFamily="18" charset="0"/>
            </a:endParaRPr>
          </a:p>
        </p:txBody>
      </p:sp>
      <p:sp>
        <p:nvSpPr>
          <p:cNvPr id="217096" name="Text Box 8"/>
          <p:cNvSpPr txBox="1">
            <a:spLocks noChangeArrowheads="1"/>
          </p:cNvSpPr>
          <p:nvPr/>
        </p:nvSpPr>
        <p:spPr bwMode="auto">
          <a:xfrm>
            <a:off x="611560" y="1896689"/>
            <a:ext cx="7632848" cy="452191"/>
          </a:xfrm>
          <a:prstGeom prst="rect">
            <a:avLst/>
          </a:prstGeom>
          <a:noFill/>
          <a:ln w="9525">
            <a:noFill/>
            <a:miter lim="800000"/>
            <a:headEnd/>
            <a:tailEnd/>
          </a:ln>
          <a:effectLst/>
        </p:spPr>
        <p:txBody>
          <a:bodyPr wrap="square" lIns="82058" tIns="41029" rIns="82058" bIns="41029">
            <a:spAutoFit/>
          </a:bodyPr>
          <a:lstStyle/>
          <a:p>
            <a:pPr eaLnBrk="0" hangingPunct="0"/>
            <a:r>
              <a:rPr lang="en-US" sz="2400" dirty="0">
                <a:latin typeface="Cambria" pitchFamily="18" charset="0"/>
              </a:rPr>
              <a:t>Same molecular formula, but different functional </a:t>
            </a:r>
            <a:r>
              <a:rPr lang="en-US" sz="2400" dirty="0" smtClean="0">
                <a:latin typeface="Cambria" pitchFamily="18" charset="0"/>
              </a:rPr>
              <a:t>groups.</a:t>
            </a:r>
            <a:endParaRPr lang="en-US" sz="2400" dirty="0">
              <a:latin typeface="Cambria" pitchFamily="18" charset="0"/>
            </a:endParaRPr>
          </a:p>
        </p:txBody>
      </p:sp>
      <p:sp>
        <p:nvSpPr>
          <p:cNvPr id="217099" name="Text Box 11"/>
          <p:cNvSpPr txBox="1">
            <a:spLocks noChangeArrowheads="1"/>
          </p:cNvSpPr>
          <p:nvPr/>
        </p:nvSpPr>
        <p:spPr bwMode="auto">
          <a:xfrm>
            <a:off x="467544" y="4015707"/>
            <a:ext cx="2880544" cy="421405"/>
          </a:xfrm>
          <a:prstGeom prst="rect">
            <a:avLst/>
          </a:prstGeom>
          <a:noFill/>
          <a:ln w="9525">
            <a:noFill/>
            <a:miter lim="800000"/>
            <a:headEnd/>
            <a:tailEnd/>
          </a:ln>
          <a:effectLst/>
        </p:spPr>
        <p:txBody>
          <a:bodyPr wrap="none" lIns="82048" tIns="41025" rIns="82048" bIns="41025">
            <a:spAutoFit/>
          </a:bodyPr>
          <a:lstStyle/>
          <a:p>
            <a:pPr>
              <a:buFont typeface="Wingdings" pitchFamily="2" charset="2"/>
              <a:buChar char="Ø"/>
              <a:tabLst>
                <a:tab pos="307718" algn="l"/>
              </a:tabLst>
            </a:pPr>
            <a:r>
              <a:rPr lang="en-US" sz="2200" b="1" dirty="0">
                <a:latin typeface="Cambria" pitchFamily="18" charset="0"/>
              </a:rPr>
              <a:t> 	Positional </a:t>
            </a:r>
            <a:r>
              <a:rPr lang="en-US" sz="2200" b="1" dirty="0" smtClean="0">
                <a:latin typeface="Cambria" pitchFamily="18" charset="0"/>
              </a:rPr>
              <a:t>isomers</a:t>
            </a:r>
            <a:endParaRPr lang="en-US" sz="2200" b="1" dirty="0">
              <a:latin typeface="Cambria" pitchFamily="18" charset="0"/>
            </a:endParaRPr>
          </a:p>
        </p:txBody>
      </p:sp>
      <p:sp>
        <p:nvSpPr>
          <p:cNvPr id="217100" name="Text Box 12"/>
          <p:cNvSpPr txBox="1">
            <a:spLocks noChangeArrowheads="1"/>
          </p:cNvSpPr>
          <p:nvPr/>
        </p:nvSpPr>
        <p:spPr bwMode="auto">
          <a:xfrm>
            <a:off x="395536" y="4407677"/>
            <a:ext cx="8352928" cy="821523"/>
          </a:xfrm>
          <a:prstGeom prst="rect">
            <a:avLst/>
          </a:prstGeom>
          <a:noFill/>
          <a:ln w="9525">
            <a:noFill/>
            <a:miter lim="800000"/>
            <a:headEnd/>
            <a:tailEnd/>
          </a:ln>
          <a:effectLst/>
        </p:spPr>
        <p:txBody>
          <a:bodyPr wrap="square" lIns="82058" tIns="41029" rIns="82058" bIns="41029">
            <a:spAutoFit/>
          </a:bodyPr>
          <a:lstStyle/>
          <a:p>
            <a:pPr eaLnBrk="0" hangingPunct="0"/>
            <a:r>
              <a:rPr lang="en-US" sz="2400" dirty="0">
                <a:latin typeface="Cambria" pitchFamily="18" charset="0"/>
              </a:rPr>
              <a:t>Same molecular formula, same functional groups, but different positions of functional </a:t>
            </a:r>
            <a:r>
              <a:rPr lang="en-US" sz="2400" dirty="0" smtClean="0">
                <a:latin typeface="Cambria" pitchFamily="18" charset="0"/>
              </a:rPr>
              <a:t>groups.</a:t>
            </a:r>
            <a:endParaRPr lang="en-US" sz="2400" dirty="0">
              <a:latin typeface="Cambria" pitchFamily="18" charset="0"/>
            </a:endParaRPr>
          </a:p>
        </p:txBody>
      </p:sp>
      <p:pic>
        <p:nvPicPr>
          <p:cNvPr id="217102" name="Picture 14"/>
          <p:cNvPicPr>
            <a:picLocks noChangeAspect="1" noChangeArrowheads="1"/>
          </p:cNvPicPr>
          <p:nvPr/>
        </p:nvPicPr>
        <p:blipFill>
          <a:blip r:embed="rId2" cstate="print"/>
          <a:srcRect/>
          <a:stretch>
            <a:fillRect/>
          </a:stretch>
        </p:blipFill>
        <p:spPr bwMode="auto">
          <a:xfrm>
            <a:off x="5061338" y="4886163"/>
            <a:ext cx="3039054" cy="1783197"/>
          </a:xfrm>
          <a:prstGeom prst="rect">
            <a:avLst/>
          </a:prstGeom>
          <a:noFill/>
          <a:ln w="9525">
            <a:noFill/>
            <a:miter lim="800000"/>
            <a:headEnd/>
            <a:tailEnd/>
          </a:ln>
        </p:spPr>
      </p:pic>
      <p:sp>
        <p:nvSpPr>
          <p:cNvPr id="17" name="Date Placeholder 16"/>
          <p:cNvSpPr>
            <a:spLocks noGrp="1"/>
          </p:cNvSpPr>
          <p:nvPr>
            <p:ph type="dt" sz="half" idx="10"/>
          </p:nvPr>
        </p:nvSpPr>
        <p:spPr/>
        <p:txBody>
          <a:bodyPr/>
          <a:lstStyle/>
          <a:p>
            <a:fld id="{EE7CD0CE-635F-40EA-AD32-0531B53B8F83}" type="datetime1">
              <a:rPr lang="en-US" smtClean="0"/>
              <a:pPr/>
              <a:t>10/27/2015</a:t>
            </a:fld>
            <a:endParaRPr lang="en-US" dirty="0"/>
          </a:p>
        </p:txBody>
      </p:sp>
      <p:grpSp>
        <p:nvGrpSpPr>
          <p:cNvPr id="567299" name="Group 3"/>
          <p:cNvGrpSpPr>
            <a:grpSpLocks noChangeAspect="1"/>
          </p:cNvGrpSpPr>
          <p:nvPr/>
        </p:nvGrpSpPr>
        <p:grpSpPr bwMode="auto">
          <a:xfrm>
            <a:off x="5826125" y="2327275"/>
            <a:ext cx="2633663" cy="2254250"/>
            <a:chOff x="3670" y="1466"/>
            <a:chExt cx="1659" cy="1420"/>
          </a:xfrm>
        </p:grpSpPr>
        <p:sp>
          <p:nvSpPr>
            <p:cNvPr id="567298" name="AutoShape 2"/>
            <p:cNvSpPr>
              <a:spLocks noChangeAspect="1" noChangeArrowheads="1" noTextEdit="1"/>
            </p:cNvSpPr>
            <p:nvPr/>
          </p:nvSpPr>
          <p:spPr bwMode="auto">
            <a:xfrm>
              <a:off x="3670" y="1466"/>
              <a:ext cx="1659" cy="14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567353" name="Group 57"/>
            <p:cNvGrpSpPr>
              <a:grpSpLocks/>
            </p:cNvGrpSpPr>
            <p:nvPr/>
          </p:nvGrpSpPr>
          <p:grpSpPr bwMode="auto">
            <a:xfrm>
              <a:off x="3732" y="1469"/>
              <a:ext cx="1503" cy="1080"/>
              <a:chOff x="3732" y="1469"/>
              <a:chExt cx="1503" cy="1080"/>
            </a:xfrm>
          </p:grpSpPr>
          <p:sp>
            <p:nvSpPr>
              <p:cNvPr id="567300" name="Line 4"/>
              <p:cNvSpPr>
                <a:spLocks noChangeShapeType="1"/>
              </p:cNvSpPr>
              <p:nvPr/>
            </p:nvSpPr>
            <p:spPr bwMode="auto">
              <a:xfrm flipH="1">
                <a:off x="3879" y="2197"/>
                <a:ext cx="149" cy="8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01" name="Line 5"/>
              <p:cNvSpPr>
                <a:spLocks noChangeShapeType="1"/>
              </p:cNvSpPr>
              <p:nvPr/>
            </p:nvSpPr>
            <p:spPr bwMode="auto">
              <a:xfrm flipH="1">
                <a:off x="3882" y="2182"/>
                <a:ext cx="114" cy="6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02" name="Rectangle 6"/>
              <p:cNvSpPr>
                <a:spLocks noChangeArrowheads="1"/>
              </p:cNvSpPr>
              <p:nvPr/>
            </p:nvSpPr>
            <p:spPr bwMode="auto">
              <a:xfrm>
                <a:off x="3840" y="2383"/>
                <a:ext cx="146"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03" name="Rectangle 7"/>
              <p:cNvSpPr>
                <a:spLocks noChangeArrowheads="1"/>
              </p:cNvSpPr>
              <p:nvPr/>
            </p:nvSpPr>
            <p:spPr bwMode="auto">
              <a:xfrm>
                <a:off x="4081" y="2251"/>
                <a:ext cx="146"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rgbClr val="000000"/>
                    </a:solidFill>
                    <a:effectLst/>
                    <a:latin typeface="Arial" pitchFamily="34" charset="0"/>
                    <a:cs typeface="Arial" pitchFamily="34" charset="0"/>
                  </a:rPr>
                  <a:t>O</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67304" name="Line 8"/>
              <p:cNvSpPr>
                <a:spLocks noChangeShapeType="1"/>
              </p:cNvSpPr>
              <p:nvPr/>
            </p:nvSpPr>
            <p:spPr bwMode="auto">
              <a:xfrm>
                <a:off x="3879" y="2279"/>
                <a:ext cx="23" cy="11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05" name="Line 9"/>
              <p:cNvSpPr>
                <a:spLocks noChangeShapeType="1"/>
              </p:cNvSpPr>
              <p:nvPr/>
            </p:nvSpPr>
            <p:spPr bwMode="auto">
              <a:xfrm>
                <a:off x="3971" y="2446"/>
                <a:ext cx="113" cy="1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06" name="Line 10"/>
              <p:cNvSpPr>
                <a:spLocks noChangeShapeType="1"/>
              </p:cNvSpPr>
              <p:nvPr/>
            </p:nvSpPr>
            <p:spPr bwMode="auto">
              <a:xfrm flipV="1">
                <a:off x="4084" y="2365"/>
                <a:ext cx="43" cy="9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07" name="Line 11"/>
              <p:cNvSpPr>
                <a:spLocks noChangeShapeType="1"/>
              </p:cNvSpPr>
              <p:nvPr/>
            </p:nvSpPr>
            <p:spPr bwMode="auto">
              <a:xfrm flipH="1" flipV="1">
                <a:off x="4028" y="2197"/>
                <a:ext cx="70" cy="6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08" name="Line 12"/>
              <p:cNvSpPr>
                <a:spLocks noChangeShapeType="1"/>
              </p:cNvSpPr>
              <p:nvPr/>
            </p:nvSpPr>
            <p:spPr bwMode="auto">
              <a:xfrm>
                <a:off x="3732" y="2029"/>
                <a:ext cx="1" cy="166"/>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09" name="Line 13"/>
              <p:cNvSpPr>
                <a:spLocks noChangeShapeType="1"/>
              </p:cNvSpPr>
              <p:nvPr/>
            </p:nvSpPr>
            <p:spPr bwMode="auto">
              <a:xfrm>
                <a:off x="3762" y="2048"/>
                <a:ext cx="1" cy="128"/>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10" name="Line 14"/>
              <p:cNvSpPr>
                <a:spLocks noChangeShapeType="1"/>
              </p:cNvSpPr>
              <p:nvPr/>
            </p:nvSpPr>
            <p:spPr bwMode="auto">
              <a:xfrm>
                <a:off x="3732" y="2195"/>
                <a:ext cx="147" cy="8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11" name="Line 15"/>
              <p:cNvSpPr>
                <a:spLocks noChangeShapeType="1"/>
              </p:cNvSpPr>
              <p:nvPr/>
            </p:nvSpPr>
            <p:spPr bwMode="auto">
              <a:xfrm flipV="1">
                <a:off x="4028" y="2030"/>
                <a:ext cx="1" cy="167"/>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12" name="Line 16"/>
              <p:cNvSpPr>
                <a:spLocks noChangeShapeType="1"/>
              </p:cNvSpPr>
              <p:nvPr/>
            </p:nvSpPr>
            <p:spPr bwMode="auto">
              <a:xfrm flipH="1" flipV="1">
                <a:off x="3881" y="1947"/>
                <a:ext cx="147" cy="8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13" name="Line 17"/>
              <p:cNvSpPr>
                <a:spLocks noChangeShapeType="1"/>
              </p:cNvSpPr>
              <p:nvPr/>
            </p:nvSpPr>
            <p:spPr bwMode="auto">
              <a:xfrm flipH="1" flipV="1">
                <a:off x="3883" y="1981"/>
                <a:ext cx="112" cy="6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14" name="Line 18"/>
              <p:cNvSpPr>
                <a:spLocks noChangeShapeType="1"/>
              </p:cNvSpPr>
              <p:nvPr/>
            </p:nvSpPr>
            <p:spPr bwMode="auto">
              <a:xfrm flipH="1">
                <a:off x="3732" y="1947"/>
                <a:ext cx="149" cy="8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15" name="Line 19"/>
              <p:cNvSpPr>
                <a:spLocks noChangeShapeType="1"/>
              </p:cNvSpPr>
              <p:nvPr/>
            </p:nvSpPr>
            <p:spPr bwMode="auto">
              <a:xfrm flipV="1">
                <a:off x="3881" y="1781"/>
                <a:ext cx="1" cy="166"/>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16" name="Line 20"/>
              <p:cNvSpPr>
                <a:spLocks noChangeShapeType="1"/>
              </p:cNvSpPr>
              <p:nvPr/>
            </p:nvSpPr>
            <p:spPr bwMode="auto">
              <a:xfrm flipV="1">
                <a:off x="3881" y="1698"/>
                <a:ext cx="150" cy="8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17" name="Rectangle 21"/>
              <p:cNvSpPr>
                <a:spLocks noChangeArrowheads="1"/>
              </p:cNvSpPr>
              <p:nvPr/>
            </p:nvSpPr>
            <p:spPr bwMode="auto">
              <a:xfrm>
                <a:off x="3962" y="1475"/>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18" name="Rectangle 22"/>
              <p:cNvSpPr>
                <a:spLocks noChangeArrowheads="1"/>
              </p:cNvSpPr>
              <p:nvPr/>
            </p:nvSpPr>
            <p:spPr bwMode="auto">
              <a:xfrm>
                <a:off x="4042" y="1475"/>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19" name="Rectangle 23"/>
              <p:cNvSpPr>
                <a:spLocks noChangeArrowheads="1"/>
              </p:cNvSpPr>
              <p:nvPr/>
            </p:nvSpPr>
            <p:spPr bwMode="auto">
              <a:xfrm>
                <a:off x="4134" y="1542"/>
                <a:ext cx="76" cy="10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000000"/>
                    </a:solidFill>
                    <a:effectLst/>
                    <a:latin typeface="Arial" pitchFamily="34" charset="0"/>
                    <a:cs typeface="Arial" pitchFamily="34" charset="0"/>
                  </a:rPr>
                  <a:t>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20" name="Line 24"/>
              <p:cNvSpPr>
                <a:spLocks noChangeShapeType="1"/>
              </p:cNvSpPr>
              <p:nvPr/>
            </p:nvSpPr>
            <p:spPr bwMode="auto">
              <a:xfrm flipV="1">
                <a:off x="4031" y="1587"/>
                <a:ext cx="1" cy="11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21" name="Rectangle 25"/>
              <p:cNvSpPr>
                <a:spLocks noChangeArrowheads="1"/>
              </p:cNvSpPr>
              <p:nvPr/>
            </p:nvSpPr>
            <p:spPr bwMode="auto">
              <a:xfrm>
                <a:off x="4111" y="1726"/>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22" name="Rectangle 26"/>
              <p:cNvSpPr>
                <a:spLocks noChangeArrowheads="1"/>
              </p:cNvSpPr>
              <p:nvPr/>
            </p:nvSpPr>
            <p:spPr bwMode="auto">
              <a:xfrm>
                <a:off x="4191" y="1726"/>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23" name="Rectangle 27"/>
              <p:cNvSpPr>
                <a:spLocks noChangeArrowheads="1"/>
              </p:cNvSpPr>
              <p:nvPr/>
            </p:nvSpPr>
            <p:spPr bwMode="auto">
              <a:xfrm>
                <a:off x="4283" y="1792"/>
                <a:ext cx="76" cy="10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000000"/>
                    </a:solidFill>
                    <a:effectLst/>
                    <a:latin typeface="Arial" pitchFamily="34" charset="0"/>
                    <a:cs typeface="Arial" pitchFamily="34" charset="0"/>
                  </a:rPr>
                  <a:t>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67324" name="Line 28"/>
              <p:cNvSpPr>
                <a:spLocks noChangeShapeType="1"/>
              </p:cNvSpPr>
              <p:nvPr/>
            </p:nvSpPr>
            <p:spPr bwMode="auto">
              <a:xfrm>
                <a:off x="4031" y="1698"/>
                <a:ext cx="97" cy="5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25" name="Line 29"/>
              <p:cNvSpPr>
                <a:spLocks noChangeShapeType="1"/>
              </p:cNvSpPr>
              <p:nvPr/>
            </p:nvSpPr>
            <p:spPr bwMode="auto">
              <a:xfrm>
                <a:off x="4625" y="2022"/>
                <a:ext cx="1" cy="167"/>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26" name="Line 30"/>
              <p:cNvSpPr>
                <a:spLocks noChangeShapeType="1"/>
              </p:cNvSpPr>
              <p:nvPr/>
            </p:nvSpPr>
            <p:spPr bwMode="auto">
              <a:xfrm>
                <a:off x="4655" y="2042"/>
                <a:ext cx="1" cy="127"/>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27" name="Line 31"/>
              <p:cNvSpPr>
                <a:spLocks noChangeShapeType="1"/>
              </p:cNvSpPr>
              <p:nvPr/>
            </p:nvSpPr>
            <p:spPr bwMode="auto">
              <a:xfrm>
                <a:off x="4625" y="2189"/>
                <a:ext cx="147" cy="8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28" name="Line 32"/>
              <p:cNvSpPr>
                <a:spLocks noChangeShapeType="1"/>
              </p:cNvSpPr>
              <p:nvPr/>
            </p:nvSpPr>
            <p:spPr bwMode="auto">
              <a:xfrm flipV="1">
                <a:off x="4772" y="2191"/>
                <a:ext cx="149"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29" name="Line 33"/>
              <p:cNvSpPr>
                <a:spLocks noChangeShapeType="1"/>
              </p:cNvSpPr>
              <p:nvPr/>
            </p:nvSpPr>
            <p:spPr bwMode="auto">
              <a:xfrm flipV="1">
                <a:off x="4775" y="2176"/>
                <a:ext cx="113" cy="6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30" name="Line 34"/>
              <p:cNvSpPr>
                <a:spLocks noChangeShapeType="1"/>
              </p:cNvSpPr>
              <p:nvPr/>
            </p:nvSpPr>
            <p:spPr bwMode="auto">
              <a:xfrm flipV="1">
                <a:off x="4921" y="2023"/>
                <a:ext cx="1" cy="168"/>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31" name="Line 35"/>
              <p:cNvSpPr>
                <a:spLocks noChangeShapeType="1"/>
              </p:cNvSpPr>
              <p:nvPr/>
            </p:nvSpPr>
            <p:spPr bwMode="auto">
              <a:xfrm flipH="1" flipV="1">
                <a:off x="4774" y="1941"/>
                <a:ext cx="147" cy="8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32" name="Line 36"/>
              <p:cNvSpPr>
                <a:spLocks noChangeShapeType="1"/>
              </p:cNvSpPr>
              <p:nvPr/>
            </p:nvSpPr>
            <p:spPr bwMode="auto">
              <a:xfrm flipH="1" flipV="1">
                <a:off x="4776" y="1975"/>
                <a:ext cx="111" cy="6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33" name="Line 37"/>
              <p:cNvSpPr>
                <a:spLocks noChangeShapeType="1"/>
              </p:cNvSpPr>
              <p:nvPr/>
            </p:nvSpPr>
            <p:spPr bwMode="auto">
              <a:xfrm flipH="1">
                <a:off x="4625" y="1941"/>
                <a:ext cx="149"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34" name="Rectangle 38"/>
              <p:cNvSpPr>
                <a:spLocks noChangeArrowheads="1"/>
              </p:cNvSpPr>
              <p:nvPr/>
            </p:nvSpPr>
            <p:spPr bwMode="auto">
              <a:xfrm>
                <a:off x="4705" y="1718"/>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35" name="Rectangle 39"/>
              <p:cNvSpPr>
                <a:spLocks noChangeArrowheads="1"/>
              </p:cNvSpPr>
              <p:nvPr/>
            </p:nvSpPr>
            <p:spPr bwMode="auto">
              <a:xfrm>
                <a:off x="4625" y="1718"/>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36" name="Line 40"/>
              <p:cNvSpPr>
                <a:spLocks noChangeShapeType="1"/>
              </p:cNvSpPr>
              <p:nvPr/>
            </p:nvSpPr>
            <p:spPr bwMode="auto">
              <a:xfrm flipV="1">
                <a:off x="4774" y="1830"/>
                <a:ext cx="1" cy="11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37" name="Line 41"/>
              <p:cNvSpPr>
                <a:spLocks noChangeShapeType="1"/>
              </p:cNvSpPr>
              <p:nvPr/>
            </p:nvSpPr>
            <p:spPr bwMode="auto">
              <a:xfrm flipV="1">
                <a:off x="4829" y="1692"/>
                <a:ext cx="95" cy="5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38" name="Rectangle 42"/>
              <p:cNvSpPr>
                <a:spLocks noChangeArrowheads="1"/>
              </p:cNvSpPr>
              <p:nvPr/>
            </p:nvSpPr>
            <p:spPr bwMode="auto">
              <a:xfrm>
                <a:off x="4855" y="1469"/>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39" name="Rectangle 43"/>
              <p:cNvSpPr>
                <a:spLocks noChangeArrowheads="1"/>
              </p:cNvSpPr>
              <p:nvPr/>
            </p:nvSpPr>
            <p:spPr bwMode="auto">
              <a:xfrm>
                <a:off x="4935" y="1469"/>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40" name="Rectangle 44"/>
              <p:cNvSpPr>
                <a:spLocks noChangeArrowheads="1"/>
              </p:cNvSpPr>
              <p:nvPr/>
            </p:nvSpPr>
            <p:spPr bwMode="auto">
              <a:xfrm>
                <a:off x="5027" y="1535"/>
                <a:ext cx="76" cy="10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000000"/>
                    </a:solidFill>
                    <a:effectLst/>
                    <a:latin typeface="Arial" pitchFamily="34" charset="0"/>
                    <a:cs typeface="Arial" pitchFamily="34" charset="0"/>
                  </a:rPr>
                  <a:t>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41" name="Line 45"/>
              <p:cNvSpPr>
                <a:spLocks noChangeShapeType="1"/>
              </p:cNvSpPr>
              <p:nvPr/>
            </p:nvSpPr>
            <p:spPr bwMode="auto">
              <a:xfrm flipV="1">
                <a:off x="4924" y="1581"/>
                <a:ext cx="1" cy="11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42" name="Rectangle 46"/>
              <p:cNvSpPr>
                <a:spLocks noChangeArrowheads="1"/>
              </p:cNvSpPr>
              <p:nvPr/>
            </p:nvSpPr>
            <p:spPr bwMode="auto">
              <a:xfrm>
                <a:off x="5000" y="1719"/>
                <a:ext cx="146"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43" name="Line 47"/>
              <p:cNvSpPr>
                <a:spLocks noChangeShapeType="1"/>
              </p:cNvSpPr>
              <p:nvPr/>
            </p:nvSpPr>
            <p:spPr bwMode="auto">
              <a:xfrm>
                <a:off x="4914" y="1703"/>
                <a:ext cx="94" cy="5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44" name="Line 48"/>
              <p:cNvSpPr>
                <a:spLocks noChangeShapeType="1"/>
              </p:cNvSpPr>
              <p:nvPr/>
            </p:nvSpPr>
            <p:spPr bwMode="auto">
              <a:xfrm>
                <a:off x="4930" y="1678"/>
                <a:ext cx="94" cy="5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7345" name="Rectangle 49"/>
              <p:cNvSpPr>
                <a:spLocks noChangeArrowheads="1"/>
              </p:cNvSpPr>
              <p:nvPr/>
            </p:nvSpPr>
            <p:spPr bwMode="auto">
              <a:xfrm>
                <a:off x="4699" y="2382"/>
                <a:ext cx="146"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46" name="Rectangle 50"/>
              <p:cNvSpPr>
                <a:spLocks noChangeArrowheads="1"/>
              </p:cNvSpPr>
              <p:nvPr/>
            </p:nvSpPr>
            <p:spPr bwMode="auto">
              <a:xfrm>
                <a:off x="4786" y="2382"/>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47" name="Rectangle 51"/>
              <p:cNvSpPr>
                <a:spLocks noChangeArrowheads="1"/>
              </p:cNvSpPr>
              <p:nvPr/>
            </p:nvSpPr>
            <p:spPr bwMode="auto">
              <a:xfrm>
                <a:off x="4866" y="2382"/>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48" name="Rectangle 52"/>
              <p:cNvSpPr>
                <a:spLocks noChangeArrowheads="1"/>
              </p:cNvSpPr>
              <p:nvPr/>
            </p:nvSpPr>
            <p:spPr bwMode="auto">
              <a:xfrm>
                <a:off x="4958" y="2448"/>
                <a:ext cx="76" cy="10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000000"/>
                    </a:solidFill>
                    <a:effectLst/>
                    <a:latin typeface="Arial" pitchFamily="34"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49" name="Rectangle 53"/>
              <p:cNvSpPr>
                <a:spLocks noChangeArrowheads="1"/>
              </p:cNvSpPr>
              <p:nvPr/>
            </p:nvSpPr>
            <p:spPr bwMode="auto">
              <a:xfrm>
                <a:off x="4987" y="2382"/>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50" name="Rectangle 54"/>
              <p:cNvSpPr>
                <a:spLocks noChangeArrowheads="1"/>
              </p:cNvSpPr>
              <p:nvPr/>
            </p:nvSpPr>
            <p:spPr bwMode="auto">
              <a:xfrm>
                <a:off x="5067" y="2382"/>
                <a:ext cx="138"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51" name="Rectangle 55"/>
              <p:cNvSpPr>
                <a:spLocks noChangeArrowheads="1"/>
              </p:cNvSpPr>
              <p:nvPr/>
            </p:nvSpPr>
            <p:spPr bwMode="auto">
              <a:xfrm>
                <a:off x="5159" y="2448"/>
                <a:ext cx="76" cy="101"/>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rgbClr val="000000"/>
                    </a:solidFill>
                    <a:effectLst/>
                    <a:latin typeface="Arial" pitchFamily="34" charset="0"/>
                    <a:cs typeface="Arial" pitchFamily="34" charset="0"/>
                  </a:rPr>
                  <a:t>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52" name="Line 56"/>
              <p:cNvSpPr>
                <a:spLocks noChangeShapeType="1"/>
              </p:cNvSpPr>
              <p:nvPr/>
            </p:nvSpPr>
            <p:spPr bwMode="auto">
              <a:xfrm>
                <a:off x="4772" y="2272"/>
                <a:ext cx="1" cy="11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567354" name="Rectangle 58"/>
            <p:cNvSpPr>
              <a:spLocks noChangeArrowheads="1"/>
            </p:cNvSpPr>
            <p:nvPr/>
          </p:nvSpPr>
          <p:spPr bwMode="auto">
            <a:xfrm>
              <a:off x="3702" y="2538"/>
              <a:ext cx="1617" cy="33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7355" name="Rectangle 59"/>
            <p:cNvSpPr>
              <a:spLocks noChangeArrowheads="1"/>
            </p:cNvSpPr>
            <p:nvPr/>
          </p:nvSpPr>
          <p:spPr bwMode="auto">
            <a:xfrm>
              <a:off x="3782" y="2582"/>
              <a:ext cx="215"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3,4</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56" name="Rectangle 60"/>
            <p:cNvSpPr>
              <a:spLocks noChangeArrowheads="1"/>
            </p:cNvSpPr>
            <p:nvPr/>
          </p:nvSpPr>
          <p:spPr bwMode="auto">
            <a:xfrm>
              <a:off x="3935" y="2582"/>
              <a:ext cx="94"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57" name="Rectangle 61"/>
            <p:cNvSpPr>
              <a:spLocks noChangeArrowheads="1"/>
            </p:cNvSpPr>
            <p:nvPr/>
          </p:nvSpPr>
          <p:spPr bwMode="auto">
            <a:xfrm>
              <a:off x="3972" y="2582"/>
              <a:ext cx="763"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pitchFamily="34" charset="0"/>
                  <a:cs typeface="Arial" pitchFamily="34" charset="0"/>
                </a:rPr>
                <a:t>MDA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67358" name="Rectangle 62"/>
            <p:cNvSpPr>
              <a:spLocks noChangeArrowheads="1"/>
            </p:cNvSpPr>
            <p:nvPr/>
          </p:nvSpPr>
          <p:spPr bwMode="auto">
            <a:xfrm>
              <a:off x="4652" y="2582"/>
              <a:ext cx="664" cy="15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phenacetin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67359" name="Rectangle 63"/>
            <p:cNvSpPr>
              <a:spLocks noChangeArrowheads="1"/>
            </p:cNvSpPr>
            <p:nvPr/>
          </p:nvSpPr>
          <p:spPr bwMode="auto">
            <a:xfrm>
              <a:off x="3782" y="2715"/>
              <a:ext cx="1448" cy="13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0000"/>
                  </a:solidFill>
                  <a:effectLst/>
                  <a:latin typeface="Arial" pitchFamily="34" charset="0"/>
                  <a:cs typeface="Arial" pitchFamily="34" charset="0"/>
                </a:rPr>
                <a:t>(Psychoactive</a:t>
              </a:r>
              <a:r>
                <a:rPr kumimoji="0" lang="en-US" sz="1400" b="0" i="0" u="none" strike="noStrike" cap="none" normalizeH="0" dirty="0" smtClean="0">
                  <a:ln>
                    <a:noFill/>
                  </a:ln>
                  <a:solidFill>
                    <a:srgbClr val="000000"/>
                  </a:solidFill>
                  <a:effectLst/>
                  <a:latin typeface="Arial" pitchFamily="34" charset="0"/>
                  <a:cs typeface="Arial" pitchFamily="34" charset="0"/>
                </a:rPr>
                <a:t> )</a:t>
              </a:r>
              <a:r>
                <a:rPr kumimoji="0" lang="en-US" sz="1400" b="0" i="0" u="none" strike="noStrike" cap="none" normalizeH="0" baseline="0" dirty="0" smtClean="0">
                  <a:ln>
                    <a:noFill/>
                  </a:ln>
                  <a:solidFill>
                    <a:srgbClr val="000000"/>
                  </a:solidFill>
                  <a:effectLst/>
                  <a:latin typeface="Arial" pitchFamily="34" charset="0"/>
                  <a:cs typeface="Arial" pitchFamily="34" charset="0"/>
                </a:rPr>
                <a:t>    (analgesic)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77" name="Rectangle 76"/>
          <p:cNvSpPr/>
          <p:nvPr/>
        </p:nvSpPr>
        <p:spPr>
          <a:xfrm>
            <a:off x="1998358" y="692696"/>
            <a:ext cx="5004961" cy="646331"/>
          </a:xfrm>
          <a:prstGeom prst="rect">
            <a:avLst/>
          </a:prstGeom>
        </p:spPr>
        <p:txBody>
          <a:bodyPr wrap="none">
            <a:spAutoFit/>
          </a:bodyPr>
          <a:lstStyle/>
          <a:p>
            <a:pPr marL="307718" indent="-307718" algn="ctr">
              <a:tabLst>
                <a:tab pos="816309" algn="l"/>
              </a:tabLst>
            </a:pPr>
            <a:r>
              <a:rPr lang="en-US" sz="3600" b="1" dirty="0" smtClean="0">
                <a:latin typeface="Cambria" pitchFamily="18" charset="0"/>
                <a:cs typeface="Times New Roman" pitchFamily="18" charset="0"/>
              </a:rPr>
              <a:t>Constitutional isomers</a:t>
            </a:r>
            <a:endParaRPr lang="en-US" sz="3600" b="1" dirty="0">
              <a:latin typeface="Cambria"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17095"/>
                                        </p:tgtEl>
                                        <p:attrNameLst>
                                          <p:attrName>style.visibility</p:attrName>
                                        </p:attrNameLst>
                                      </p:cBhvr>
                                      <p:to>
                                        <p:strVal val="visible"/>
                                      </p:to>
                                    </p:set>
                                    <p:animEffect transition="in" filter="diamond(in)">
                                      <p:cBhvr>
                                        <p:cTn id="7" dur="500"/>
                                        <p:tgtEl>
                                          <p:spTgt spid="21709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217096"/>
                                        </p:tgtEl>
                                        <p:attrNameLst>
                                          <p:attrName>style.visibility</p:attrName>
                                        </p:attrNameLst>
                                      </p:cBhvr>
                                      <p:to>
                                        <p:strVal val="visible"/>
                                      </p:to>
                                    </p:set>
                                    <p:anim calcmode="lin" valueType="num">
                                      <p:cBhvr additive="base">
                                        <p:cTn id="12" dur="500" fill="hold"/>
                                        <p:tgtEl>
                                          <p:spTgt spid="217096"/>
                                        </p:tgtEl>
                                        <p:attrNameLst>
                                          <p:attrName>ppt_x</p:attrName>
                                        </p:attrNameLst>
                                      </p:cBhvr>
                                      <p:tavLst>
                                        <p:tav tm="0">
                                          <p:val>
                                            <p:strVal val="#ppt_x"/>
                                          </p:val>
                                        </p:tav>
                                        <p:tav tm="100000">
                                          <p:val>
                                            <p:strVal val="#ppt_x"/>
                                          </p:val>
                                        </p:tav>
                                      </p:tavLst>
                                    </p:anim>
                                    <p:anim calcmode="lin" valueType="num">
                                      <p:cBhvr additive="base">
                                        <p:cTn id="13" dur="500" fill="hold"/>
                                        <p:tgtEl>
                                          <p:spTgt spid="217096"/>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3" presetClass="entr" presetSubtype="16" fill="hold" nodeType="clickEffect">
                                  <p:stCondLst>
                                    <p:cond delay="0"/>
                                  </p:stCondLst>
                                  <p:childTnLst>
                                    <p:set>
                                      <p:cBhvr>
                                        <p:cTn id="17" dur="1" fill="hold">
                                          <p:stCondLst>
                                            <p:cond delay="0"/>
                                          </p:stCondLst>
                                        </p:cTn>
                                        <p:tgtEl>
                                          <p:spTgt spid="567299"/>
                                        </p:tgtEl>
                                        <p:attrNameLst>
                                          <p:attrName>style.visibility</p:attrName>
                                        </p:attrNameLst>
                                      </p:cBhvr>
                                      <p:to>
                                        <p:strVal val="visible"/>
                                      </p:to>
                                    </p:set>
                                    <p:animEffect transition="in" filter="plus(in)">
                                      <p:cBhvr>
                                        <p:cTn id="18" dur="500"/>
                                        <p:tgtEl>
                                          <p:spTgt spid="567299"/>
                                        </p:tgtEl>
                                      </p:cBhvr>
                                    </p:animEffect>
                                  </p:childTnLst>
                                </p:cTn>
                              </p:par>
                            </p:childTnLst>
                          </p:cTn>
                        </p:par>
                      </p:childTnLst>
                    </p:cTn>
                  </p:par>
                  <p:par>
                    <p:cTn id="19" fill="hold">
                      <p:stCondLst>
                        <p:cond delay="indefinite"/>
                      </p:stCondLst>
                      <p:childTnLst>
                        <p:par>
                          <p:cTn id="20" fill="hold">
                            <p:stCondLst>
                              <p:cond delay="0"/>
                            </p:stCondLst>
                            <p:childTnLst>
                              <p:par>
                                <p:cTn id="21" presetID="13" presetClass="entr" presetSubtype="16" fill="hold" grpId="0" nodeType="clickEffect">
                                  <p:stCondLst>
                                    <p:cond delay="0"/>
                                  </p:stCondLst>
                                  <p:childTnLst>
                                    <p:set>
                                      <p:cBhvr>
                                        <p:cTn id="22" dur="1" fill="hold">
                                          <p:stCondLst>
                                            <p:cond delay="0"/>
                                          </p:stCondLst>
                                        </p:cTn>
                                        <p:tgtEl>
                                          <p:spTgt spid="217099"/>
                                        </p:tgtEl>
                                        <p:attrNameLst>
                                          <p:attrName>style.visibility</p:attrName>
                                        </p:attrNameLst>
                                      </p:cBhvr>
                                      <p:to>
                                        <p:strVal val="visible"/>
                                      </p:to>
                                    </p:set>
                                    <p:animEffect transition="in" filter="plus(in)">
                                      <p:cBhvr>
                                        <p:cTn id="23" dur="500"/>
                                        <p:tgtEl>
                                          <p:spTgt spid="217099"/>
                                        </p:tgtEl>
                                      </p:cBhvr>
                                    </p:animEffect>
                                  </p:childTnLst>
                                </p:cTn>
                              </p:par>
                            </p:childTnLst>
                          </p:cTn>
                        </p:par>
                      </p:childTnLst>
                    </p:cTn>
                  </p:par>
                  <p:par>
                    <p:cTn id="24" fill="hold">
                      <p:stCondLst>
                        <p:cond delay="indefinite"/>
                      </p:stCondLst>
                      <p:childTnLst>
                        <p:par>
                          <p:cTn id="25" fill="hold">
                            <p:stCondLst>
                              <p:cond delay="0"/>
                            </p:stCondLst>
                            <p:childTnLst>
                              <p:par>
                                <p:cTn id="26" presetID="13" presetClass="entr" presetSubtype="16" fill="hold" grpId="0" nodeType="clickEffect">
                                  <p:stCondLst>
                                    <p:cond delay="0"/>
                                  </p:stCondLst>
                                  <p:childTnLst>
                                    <p:set>
                                      <p:cBhvr>
                                        <p:cTn id="27" dur="1" fill="hold">
                                          <p:stCondLst>
                                            <p:cond delay="0"/>
                                          </p:stCondLst>
                                        </p:cTn>
                                        <p:tgtEl>
                                          <p:spTgt spid="217100"/>
                                        </p:tgtEl>
                                        <p:attrNameLst>
                                          <p:attrName>style.visibility</p:attrName>
                                        </p:attrNameLst>
                                      </p:cBhvr>
                                      <p:to>
                                        <p:strVal val="visible"/>
                                      </p:to>
                                    </p:set>
                                    <p:animEffect transition="in" filter="plus(in)">
                                      <p:cBhvr>
                                        <p:cTn id="28" dur="500"/>
                                        <p:tgtEl>
                                          <p:spTgt spid="217100"/>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217102"/>
                                        </p:tgtEl>
                                        <p:attrNameLst>
                                          <p:attrName>style.visibility</p:attrName>
                                        </p:attrNameLst>
                                      </p:cBhvr>
                                      <p:to>
                                        <p:strVal val="visible"/>
                                      </p:to>
                                    </p:set>
                                    <p:animEffect transition="in" filter="strips(downLeft)">
                                      <p:cBhvr>
                                        <p:cTn id="33" dur="500"/>
                                        <p:tgtEl>
                                          <p:spTgt spid="217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5" grpId="0"/>
      <p:bldP spid="217096" grpId="0"/>
      <p:bldP spid="217099" grpId="0"/>
      <p:bldP spid="21710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9F46BC-A96B-402D-AE2D-420CF4622C2F}" type="slidenum">
              <a:rPr lang="en-US" smtClean="0"/>
              <a:pPr/>
              <a:t>10</a:t>
            </a:fld>
            <a:endParaRPr lang="en-US" dirty="0"/>
          </a:p>
        </p:txBody>
      </p:sp>
      <p:sp>
        <p:nvSpPr>
          <p:cNvPr id="8" name="Rectangle 3"/>
          <p:cNvSpPr txBox="1">
            <a:spLocks noChangeArrowheads="1"/>
          </p:cNvSpPr>
          <p:nvPr/>
        </p:nvSpPr>
        <p:spPr bwMode="auto">
          <a:xfrm>
            <a:off x="755576" y="2069232"/>
            <a:ext cx="7776864" cy="11437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chemeClr val="hlink"/>
              </a:buClr>
              <a:buSzTx/>
              <a:buFont typeface="Wingdings" pitchFamily="2" charset="2"/>
              <a:buChar char="v"/>
              <a:tabLst/>
              <a:defRPr/>
            </a:pPr>
            <a:endParaRPr kumimoji="0" lang="en-GB" sz="2200" b="1" i="1"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tx1"/>
              </a:buClr>
              <a:buSzTx/>
              <a:tabLst/>
              <a:defRPr/>
            </a:pPr>
            <a:r>
              <a:rPr kumimoji="0" lang="en-GB" sz="2400" b="0" i="0" u="none" strike="noStrike" kern="0" cap="none" spc="0" normalizeH="0" baseline="0" noProof="0" dirty="0" smtClean="0">
                <a:ln>
                  <a:noFill/>
                </a:ln>
                <a:solidFill>
                  <a:schemeClr val="tx1"/>
                </a:solidFill>
                <a:effectLst/>
                <a:uLnTx/>
                <a:uFillTx/>
                <a:latin typeface="Cambria" pitchFamily="18" charset="0"/>
                <a:ea typeface="+mn-ea"/>
                <a:cs typeface="+mn-cs"/>
              </a:rPr>
              <a:t>      Before</a:t>
            </a:r>
            <a:r>
              <a:rPr kumimoji="0" lang="en-GB" sz="2400" b="0" i="0" u="none" strike="noStrike" kern="0" cap="none" spc="0" normalizeH="0" noProof="0" dirty="0" smtClean="0">
                <a:ln>
                  <a:noFill/>
                </a:ln>
                <a:solidFill>
                  <a:schemeClr val="tx1"/>
                </a:solidFill>
                <a:effectLst/>
                <a:uLnTx/>
                <a:uFillTx/>
                <a:latin typeface="Cambria" pitchFamily="18" charset="0"/>
                <a:ea typeface="+mn-ea"/>
                <a:cs typeface="+mn-cs"/>
              </a:rPr>
              <a:t> we proceed to </a:t>
            </a:r>
            <a:r>
              <a:rPr kumimoji="0" lang="en-GB" sz="2400" b="0" i="0" u="none" strike="noStrike" kern="0" cap="none" spc="0" normalizeH="0" noProof="0" dirty="0" err="1" smtClean="0">
                <a:ln>
                  <a:noFill/>
                </a:ln>
                <a:solidFill>
                  <a:schemeClr val="tx1"/>
                </a:solidFill>
                <a:effectLst/>
                <a:uLnTx/>
                <a:uFillTx/>
                <a:latin typeface="Cambria" pitchFamily="18" charset="0"/>
                <a:ea typeface="+mn-ea"/>
                <a:cs typeface="+mn-cs"/>
              </a:rPr>
              <a:t>stereoisomers</a:t>
            </a:r>
            <a:r>
              <a:rPr kumimoji="0" lang="en-GB" sz="2400" b="0" i="0" u="none" strike="noStrike" kern="0" cap="none" spc="0" normalizeH="0" noProof="0" dirty="0" smtClean="0">
                <a:ln>
                  <a:noFill/>
                </a:ln>
                <a:solidFill>
                  <a:schemeClr val="tx1"/>
                </a:solidFill>
                <a:effectLst/>
                <a:uLnTx/>
                <a:uFillTx/>
                <a:latin typeface="Cambria" pitchFamily="18" charset="0"/>
                <a:ea typeface="+mn-ea"/>
                <a:cs typeface="+mn-cs"/>
              </a:rPr>
              <a:t>, we should know</a:t>
            </a:r>
          </a:p>
          <a:p>
            <a:pPr marL="342900" marR="0" lvl="0" indent="-342900" algn="l" defTabSz="914400" rtl="0" eaLnBrk="1" fontAlgn="base" latinLnBrk="0" hangingPunct="1">
              <a:lnSpc>
                <a:spcPct val="80000"/>
              </a:lnSpc>
              <a:spcBef>
                <a:spcPct val="20000"/>
              </a:spcBef>
              <a:spcAft>
                <a:spcPct val="0"/>
              </a:spcAft>
              <a:buClr>
                <a:schemeClr val="tx1"/>
              </a:buClr>
              <a:buSzTx/>
              <a:tabLst/>
              <a:defRPr/>
            </a:pPr>
            <a:endParaRPr lang="en-GB" sz="2400" kern="0" dirty="0" smtClean="0">
              <a:latin typeface="Cambria" pitchFamily="18" charset="0"/>
            </a:endParaRPr>
          </a:p>
          <a:p>
            <a:pPr marL="342900" marR="0" lvl="0" indent="-342900" algn="l" defTabSz="914400" rtl="0" eaLnBrk="1" fontAlgn="base" latinLnBrk="0" hangingPunct="1">
              <a:lnSpc>
                <a:spcPct val="80000"/>
              </a:lnSpc>
              <a:spcBef>
                <a:spcPct val="20000"/>
              </a:spcBef>
              <a:spcAft>
                <a:spcPct val="0"/>
              </a:spcAft>
              <a:buClr>
                <a:schemeClr val="tx1"/>
              </a:buClr>
              <a:buSzTx/>
              <a:tabLst/>
              <a:defRPr/>
            </a:pPr>
            <a:r>
              <a:rPr kumimoji="0" lang="en-GB" sz="2400" b="0" i="0" u="none" strike="noStrike" kern="0" cap="none" spc="0" normalizeH="0" noProof="0" dirty="0" smtClean="0">
                <a:ln>
                  <a:noFill/>
                </a:ln>
                <a:solidFill>
                  <a:schemeClr val="tx1"/>
                </a:solidFill>
                <a:effectLst/>
                <a:uLnTx/>
                <a:uFillTx/>
                <a:latin typeface="Cambria" pitchFamily="18" charset="0"/>
                <a:ea typeface="+mn-ea"/>
                <a:cs typeface="+mn-cs"/>
              </a:rPr>
              <a:t>      what is stereochemistry</a:t>
            </a:r>
            <a:r>
              <a:rPr kumimoji="0" lang="en-GB" sz="2400" b="0" i="0" u="none" strike="noStrike" kern="0" cap="none" spc="0" normalizeH="0" baseline="0" noProof="0" dirty="0" smtClean="0">
                <a:ln>
                  <a:noFill/>
                </a:ln>
                <a:solidFill>
                  <a:schemeClr val="tx1"/>
                </a:solidFill>
                <a:effectLst/>
                <a:uLnTx/>
                <a:uFillTx/>
                <a:latin typeface="Cambria" pitchFamily="18" charset="0"/>
                <a:ea typeface="+mn-ea"/>
                <a:cs typeface="+mn-cs"/>
              </a:rPr>
              <a:t>.</a:t>
            </a:r>
          </a:p>
          <a:p>
            <a:pPr marL="342900" marR="0" lvl="0" indent="-342900" algn="l" defTabSz="914400" rtl="0" eaLnBrk="1" fontAlgn="base" latinLnBrk="0" hangingPunct="1">
              <a:lnSpc>
                <a:spcPct val="80000"/>
              </a:lnSpc>
              <a:spcBef>
                <a:spcPct val="20000"/>
              </a:spcBef>
              <a:spcAft>
                <a:spcPct val="0"/>
              </a:spcAft>
              <a:buClr>
                <a:schemeClr val="hlink"/>
              </a:buClr>
              <a:buSzTx/>
              <a:buFont typeface="Symbol" pitchFamily="18" charset="2"/>
              <a:buNone/>
              <a:tabLst/>
              <a:defRPr/>
            </a:pPr>
            <a:endParaRPr kumimoji="0" lang="en-GB" sz="22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Tx/>
              <a:buFont typeface="Symbol" pitchFamily="18" charset="2"/>
              <a:buNone/>
              <a:tabLst/>
              <a:defRPr/>
            </a:pPr>
            <a:endParaRPr kumimoji="0" lang="en-GB" sz="22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42900" marR="0" lvl="0" indent="-342900" algn="l" defTabSz="914400" rtl="0" eaLnBrk="1" fontAlgn="base" latinLnBrk="0" hangingPunct="1">
              <a:lnSpc>
                <a:spcPct val="80000"/>
              </a:lnSpc>
              <a:spcBef>
                <a:spcPct val="20000"/>
              </a:spcBef>
              <a:spcAft>
                <a:spcPct val="0"/>
              </a:spcAft>
              <a:buClr>
                <a:schemeClr val="hlink"/>
              </a:buClr>
              <a:buSzTx/>
              <a:tabLst/>
              <a:defRPr/>
            </a:pPr>
            <a:endParaRPr kumimoji="0" lang="en-GB" sz="2200" b="0" i="0" u="none" strike="noStrike" kern="0" cap="none" spc="0" normalizeH="0" baseline="0" noProof="0" dirty="0">
              <a:ln>
                <a:noFill/>
              </a:ln>
              <a:solidFill>
                <a:schemeClr val="tx1"/>
              </a:solidFill>
              <a:effectLst/>
              <a:uLnTx/>
              <a:uFillTx/>
              <a:latin typeface="Cambria" pitchFamily="18" charset="0"/>
              <a:ea typeface="+mn-ea"/>
              <a:cs typeface="+mn-cs"/>
            </a:endParaRPr>
          </a:p>
        </p:txBody>
      </p:sp>
      <p:sp>
        <p:nvSpPr>
          <p:cNvPr id="9" name="Date Placeholder 8"/>
          <p:cNvSpPr>
            <a:spLocks noGrp="1"/>
          </p:cNvSpPr>
          <p:nvPr>
            <p:ph type="dt" sz="half" idx="10"/>
          </p:nvPr>
        </p:nvSpPr>
        <p:spPr/>
        <p:txBody>
          <a:bodyPr/>
          <a:lstStyle/>
          <a:p>
            <a:fld id="{691C7E77-4F4A-4395-BC56-07E4DA7AC69A}" type="datetime1">
              <a:rPr lang="en-US" smtClean="0"/>
              <a:pPr/>
              <a:t>10/27/2015</a:t>
            </a:fld>
            <a:endParaRPr lang="en-US" dirty="0"/>
          </a:p>
        </p:txBody>
      </p:sp>
      <p:sp>
        <p:nvSpPr>
          <p:cNvPr id="7" name="Rectangle 6"/>
          <p:cNvSpPr/>
          <p:nvPr/>
        </p:nvSpPr>
        <p:spPr>
          <a:xfrm>
            <a:off x="2915816" y="764704"/>
            <a:ext cx="3244606" cy="646331"/>
          </a:xfrm>
          <a:prstGeom prst="rect">
            <a:avLst/>
          </a:prstGeom>
        </p:spPr>
        <p:txBody>
          <a:bodyPr wrap="none">
            <a:spAutoFit/>
          </a:bodyPr>
          <a:lstStyle/>
          <a:p>
            <a:r>
              <a:rPr lang="en-US" sz="3600" b="1" dirty="0" err="1" smtClean="0">
                <a:latin typeface="Cambria" pitchFamily="18" charset="0"/>
              </a:rPr>
              <a:t>Stereoisomers</a:t>
            </a:r>
            <a:endParaRPr lang="en-US" sz="36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Line 7"/>
          <p:cNvSpPr>
            <a:spLocks noChangeShapeType="1"/>
          </p:cNvSpPr>
          <p:nvPr/>
        </p:nvSpPr>
        <p:spPr bwMode="auto">
          <a:xfrm>
            <a:off x="0" y="762000"/>
            <a:ext cx="9144000" cy="0"/>
          </a:xfrm>
          <a:prstGeom prst="line">
            <a:avLst/>
          </a:prstGeom>
          <a:noFill/>
          <a:ln w="57150">
            <a:solidFill>
              <a:schemeClr val="accent2"/>
            </a:solidFill>
            <a:round/>
            <a:headEnd/>
            <a:tailEnd/>
          </a:ln>
          <a:effectLst/>
        </p:spPr>
        <p:txBody>
          <a:bodyPr/>
          <a:lstStyle/>
          <a:p>
            <a:endParaRPr lang="en-US"/>
          </a:p>
        </p:txBody>
      </p:sp>
      <p:sp>
        <p:nvSpPr>
          <p:cNvPr id="4" name="Slide Number Placeholder 3"/>
          <p:cNvSpPr>
            <a:spLocks noGrp="1"/>
          </p:cNvSpPr>
          <p:nvPr>
            <p:ph type="sldNum" sz="quarter" idx="12"/>
          </p:nvPr>
        </p:nvSpPr>
        <p:spPr/>
        <p:txBody>
          <a:bodyPr/>
          <a:lstStyle/>
          <a:p>
            <a:fld id="{239F46BC-A96B-402D-AE2D-420CF4622C2F}" type="slidenum">
              <a:rPr lang="en-US" smtClean="0"/>
              <a:pPr/>
              <a:t>11</a:t>
            </a:fld>
            <a:endParaRPr lang="en-US" dirty="0"/>
          </a:p>
        </p:txBody>
      </p:sp>
      <p:sp>
        <p:nvSpPr>
          <p:cNvPr id="5" name="Date Placeholder 4"/>
          <p:cNvSpPr>
            <a:spLocks noGrp="1"/>
          </p:cNvSpPr>
          <p:nvPr>
            <p:ph type="dt" sz="half" idx="10"/>
          </p:nvPr>
        </p:nvSpPr>
        <p:spPr/>
        <p:txBody>
          <a:bodyPr/>
          <a:lstStyle/>
          <a:p>
            <a:fld id="{5062858A-0B49-4B75-ADC3-88330D709163}" type="datetime1">
              <a:rPr lang="en-US" smtClean="0"/>
              <a:pPr/>
              <a:t>10/27/2015</a:t>
            </a:fld>
            <a:endParaRPr lang="en-US" dirty="0"/>
          </a:p>
        </p:txBody>
      </p:sp>
      <p:pic>
        <p:nvPicPr>
          <p:cNvPr id="565249" name="Picture 1" descr="C:\Users\galal\Desktop\images.jpg"/>
          <p:cNvPicPr>
            <a:picLocks noChangeAspect="1" noChangeArrowheads="1"/>
          </p:cNvPicPr>
          <p:nvPr/>
        </p:nvPicPr>
        <p:blipFill>
          <a:blip r:embed="rId2" cstate="print"/>
          <a:srcRect/>
          <a:stretch>
            <a:fillRect/>
          </a:stretch>
        </p:blipFill>
        <p:spPr bwMode="auto">
          <a:xfrm>
            <a:off x="0" y="0"/>
            <a:ext cx="9239954" cy="6885384"/>
          </a:xfrm>
          <a:prstGeom prst="rect">
            <a:avLst/>
          </a:prstGeom>
          <a:noFill/>
        </p:spPr>
      </p:pic>
      <p:sp>
        <p:nvSpPr>
          <p:cNvPr id="7" name="Rectangle 6"/>
          <p:cNvSpPr/>
          <p:nvPr/>
        </p:nvSpPr>
        <p:spPr>
          <a:xfrm>
            <a:off x="2987824" y="3070701"/>
            <a:ext cx="3675814" cy="646331"/>
          </a:xfrm>
          <a:prstGeom prst="rect">
            <a:avLst/>
          </a:prstGeom>
        </p:spPr>
        <p:txBody>
          <a:bodyPr wrap="none">
            <a:spAutoFit/>
          </a:bodyPr>
          <a:lstStyle/>
          <a:p>
            <a:pPr algn="ctr"/>
            <a:r>
              <a:rPr lang="en-US" sz="3600" b="1" dirty="0" smtClean="0">
                <a:latin typeface="Cambria" pitchFamily="18" charset="0"/>
              </a:rPr>
              <a:t>Stereochemistry</a:t>
            </a:r>
            <a:endParaRPr lang="en-US" sz="36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9F46BC-A96B-402D-AE2D-420CF4622C2F}" type="slidenum">
              <a:rPr lang="en-US" smtClean="0"/>
              <a:pPr/>
              <a:t>12</a:t>
            </a:fld>
            <a:endParaRPr lang="en-US" dirty="0"/>
          </a:p>
        </p:txBody>
      </p:sp>
      <p:pic>
        <p:nvPicPr>
          <p:cNvPr id="7" name="Picture 2" descr="C:\Users\galal\Desktop\coulomb-explosion-imaging_pitzer130906-Fig3_630.jpg"/>
          <p:cNvPicPr>
            <a:picLocks noChangeAspect="1" noChangeArrowheads="1"/>
          </p:cNvPicPr>
          <p:nvPr/>
        </p:nvPicPr>
        <p:blipFill>
          <a:blip r:embed="rId2" cstate="print"/>
          <a:stretch>
            <a:fillRect/>
          </a:stretch>
        </p:blipFill>
        <p:spPr bwMode="auto">
          <a:xfrm>
            <a:off x="1523578" y="3429000"/>
            <a:ext cx="6000750" cy="3000375"/>
          </a:xfrm>
          <a:prstGeom prst="rect">
            <a:avLst/>
          </a:prstGeom>
          <a:noFill/>
          <a:ln>
            <a:noFill/>
          </a:ln>
        </p:spPr>
      </p:pic>
      <p:sp>
        <p:nvSpPr>
          <p:cNvPr id="9" name="Date Placeholder 8"/>
          <p:cNvSpPr>
            <a:spLocks noGrp="1"/>
          </p:cNvSpPr>
          <p:nvPr>
            <p:ph type="dt" sz="half" idx="10"/>
          </p:nvPr>
        </p:nvSpPr>
        <p:spPr/>
        <p:txBody>
          <a:bodyPr/>
          <a:lstStyle/>
          <a:p>
            <a:fld id="{691C7E77-4F4A-4395-BC56-07E4DA7AC69A}" type="datetime1">
              <a:rPr lang="en-US" smtClean="0"/>
              <a:pPr/>
              <a:t>10/27/2015</a:t>
            </a:fld>
            <a:endParaRPr lang="en-US" dirty="0"/>
          </a:p>
        </p:txBody>
      </p:sp>
      <p:sp>
        <p:nvSpPr>
          <p:cNvPr id="5" name="Rectangle 3"/>
          <p:cNvSpPr txBox="1">
            <a:spLocks noChangeArrowheads="1"/>
          </p:cNvSpPr>
          <p:nvPr/>
        </p:nvSpPr>
        <p:spPr bwMode="auto">
          <a:xfrm>
            <a:off x="539552" y="908720"/>
            <a:ext cx="7772400" cy="46805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spcBef>
                <a:spcPct val="20000"/>
              </a:spcBef>
              <a:spcAft>
                <a:spcPct val="0"/>
              </a:spcAft>
              <a:buClr>
                <a:schemeClr val="hlink"/>
              </a:buClr>
              <a:buSzTx/>
              <a:tabLst/>
              <a:defRPr/>
            </a:pPr>
            <a:endParaRPr kumimoji="0" lang="en-GB" sz="2200" b="1" i="1"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42900" marR="0" lvl="0" indent="-342900" algn="l" defTabSz="914400" rtl="0" eaLnBrk="1" fontAlgn="base" latinLnBrk="0" hangingPunct="1">
              <a:spcBef>
                <a:spcPct val="20000"/>
              </a:spcBef>
              <a:spcAft>
                <a:spcPct val="0"/>
              </a:spcAft>
              <a:buClr>
                <a:schemeClr val="tx1"/>
              </a:buClr>
              <a:buSzTx/>
              <a:buFont typeface="Wingdings" pitchFamily="2" charset="2"/>
              <a:buChar char="Ø"/>
              <a:tabLst/>
              <a:defRPr/>
            </a:pPr>
            <a:endParaRPr kumimoji="0" lang="en-GB" sz="2200" b="1"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42900" lvl="0" indent="-342900" algn="just" fontAlgn="base">
              <a:spcBef>
                <a:spcPct val="20000"/>
              </a:spcBef>
              <a:spcAft>
                <a:spcPct val="0"/>
              </a:spcAft>
              <a:buClr>
                <a:schemeClr val="tx1"/>
              </a:buClr>
              <a:buFont typeface="Wingdings" pitchFamily="2" charset="2"/>
              <a:buChar char="Ø"/>
            </a:pPr>
            <a:r>
              <a:rPr lang="en-US" sz="2400" dirty="0" smtClean="0">
                <a:latin typeface="Cambrai"/>
              </a:rPr>
              <a:t>Stereochemistry is a unique science concerned with</a:t>
            </a:r>
            <a:r>
              <a:rPr lang="en-GB" sz="2400" dirty="0" smtClean="0">
                <a:latin typeface="Cambrai"/>
              </a:rPr>
              <a:t> the study of how molecules are affected by the way their atoms are arranged in space. It is also known as </a:t>
            </a:r>
            <a:r>
              <a:rPr lang="en-GB" sz="2800" dirty="0" smtClean="0">
                <a:latin typeface="Times New Roman" pitchFamily="18" charset="0"/>
                <a:cs typeface="Times New Roman" pitchFamily="18" charset="0"/>
              </a:rPr>
              <a:t>3</a:t>
            </a:r>
            <a:r>
              <a:rPr lang="en-GB" sz="2400" dirty="0" smtClean="0">
                <a:latin typeface="Cambrai"/>
              </a:rPr>
              <a:t>D chemistry. </a:t>
            </a:r>
            <a:endParaRPr kumimoji="0" lang="en-GB" sz="2200" b="0" i="0" u="none" strike="noStrike" kern="0" cap="none" spc="0" normalizeH="0" baseline="0" noProof="0" dirty="0" smtClean="0">
              <a:ln>
                <a:noFill/>
              </a:ln>
              <a:solidFill>
                <a:schemeClr val="tx1"/>
              </a:solidFill>
              <a:effectLst/>
              <a:uLnTx/>
              <a:uFillTx/>
              <a:latin typeface="Cambrai"/>
            </a:endParaRPr>
          </a:p>
          <a:p>
            <a:pPr marL="342900" marR="0" lvl="0" indent="-342900" algn="l" defTabSz="914400" rtl="0" eaLnBrk="1" fontAlgn="base" latinLnBrk="0" hangingPunct="1">
              <a:spcBef>
                <a:spcPct val="20000"/>
              </a:spcBef>
              <a:spcAft>
                <a:spcPct val="0"/>
              </a:spcAft>
              <a:buClr>
                <a:schemeClr val="hlink"/>
              </a:buClr>
              <a:buSzTx/>
              <a:buFont typeface="Symbol" pitchFamily="18" charset="2"/>
              <a:buNone/>
              <a:tabLst/>
              <a:defRPr/>
            </a:pPr>
            <a:endParaRPr kumimoji="0" lang="en-GB" sz="22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42900" marR="0" lvl="0" indent="-342900" algn="l" defTabSz="914400" rtl="0" eaLnBrk="1" fontAlgn="base" latinLnBrk="0" hangingPunct="1">
              <a:spcBef>
                <a:spcPct val="20000"/>
              </a:spcBef>
              <a:spcAft>
                <a:spcPct val="0"/>
              </a:spcAft>
              <a:buClr>
                <a:schemeClr val="hlink"/>
              </a:buClr>
              <a:buSzTx/>
              <a:buFont typeface="Symbol" pitchFamily="18" charset="2"/>
              <a:buNone/>
              <a:tabLst/>
              <a:defRPr/>
            </a:pPr>
            <a:endParaRPr kumimoji="0" lang="en-GB" sz="2200" b="0" i="0" u="none" strike="noStrike" kern="0" cap="none" spc="0" normalizeH="0" baseline="0" noProof="0" dirty="0" smtClean="0">
              <a:ln>
                <a:noFill/>
              </a:ln>
              <a:solidFill>
                <a:schemeClr val="tx1"/>
              </a:solidFill>
              <a:effectLst/>
              <a:uLnTx/>
              <a:uFillTx/>
              <a:latin typeface="Cambria" pitchFamily="18" charset="0"/>
              <a:ea typeface="+mn-ea"/>
              <a:cs typeface="+mn-cs"/>
            </a:endParaRPr>
          </a:p>
          <a:p>
            <a:pPr marL="342900" marR="0" lvl="0" indent="-342900" algn="l" defTabSz="914400" rtl="0" eaLnBrk="1" fontAlgn="base" latinLnBrk="0" hangingPunct="1">
              <a:spcBef>
                <a:spcPct val="20000"/>
              </a:spcBef>
              <a:spcAft>
                <a:spcPct val="0"/>
              </a:spcAft>
              <a:buClr>
                <a:schemeClr val="hlink"/>
              </a:buClr>
              <a:buSzTx/>
              <a:buFont typeface="Wingdings" pitchFamily="2" charset="2"/>
              <a:buChar char="v"/>
              <a:tabLst/>
              <a:defRPr/>
            </a:pPr>
            <a:endParaRPr kumimoji="0" lang="en-GB" sz="2200" b="0" i="0" u="none" strike="noStrike" kern="0" cap="none" spc="0" normalizeH="0" baseline="0" noProof="0" dirty="0">
              <a:ln>
                <a:noFill/>
              </a:ln>
              <a:solidFill>
                <a:schemeClr val="tx1"/>
              </a:solidFill>
              <a:effectLst/>
              <a:uLnTx/>
              <a:uFillTx/>
              <a:latin typeface="Cambria" pitchFamily="18" charset="0"/>
              <a:ea typeface="+mn-ea"/>
              <a:cs typeface="+mn-cs"/>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36848"/>
            <a:ext cx="7772400" cy="4724400"/>
          </a:xfrm>
        </p:spPr>
        <p:txBody>
          <a:bodyPr>
            <a:noAutofit/>
          </a:bodyPr>
          <a:lstStyle/>
          <a:p>
            <a:endParaRPr lang="en-US" sz="2800" b="1" dirty="0" smtClean="0"/>
          </a:p>
          <a:p>
            <a:endParaRPr lang="en-GB" sz="3600" dirty="0" smtClean="0"/>
          </a:p>
          <a:p>
            <a:pPr>
              <a:buClr>
                <a:schemeClr val="tx1"/>
              </a:buClr>
              <a:buFont typeface="Wingdings" pitchFamily="2" charset="2"/>
              <a:buChar char="Ø"/>
            </a:pPr>
            <a:r>
              <a:rPr lang="en-GB" sz="2400" dirty="0" smtClean="0">
                <a:latin typeface="Cambrai"/>
              </a:rPr>
              <a:t>Geometrical isomers. </a:t>
            </a:r>
          </a:p>
          <a:p>
            <a:pPr>
              <a:buClr>
                <a:schemeClr val="tx1"/>
              </a:buClr>
              <a:buNone/>
            </a:pPr>
            <a:endParaRPr lang="en-GB" sz="2400" dirty="0" smtClean="0">
              <a:latin typeface="Cambrai"/>
            </a:endParaRPr>
          </a:p>
          <a:p>
            <a:pPr>
              <a:buClr>
                <a:schemeClr val="tx1"/>
              </a:buClr>
              <a:buFont typeface="Wingdings" pitchFamily="2" charset="2"/>
              <a:buChar char="Ø"/>
            </a:pPr>
            <a:r>
              <a:rPr lang="en-GB" sz="2400" dirty="0" smtClean="0">
                <a:latin typeface="Cambrai"/>
              </a:rPr>
              <a:t>Optical active isomers.</a:t>
            </a:r>
            <a:endParaRPr lang="en-US" sz="2400" dirty="0" smtClean="0">
              <a:latin typeface="Cambrai"/>
            </a:endParaRPr>
          </a:p>
          <a:p>
            <a:pPr lvl="1">
              <a:buClr>
                <a:schemeClr val="tx1"/>
              </a:buClr>
            </a:pPr>
            <a:r>
              <a:rPr lang="en-GB" sz="2000" dirty="0" smtClean="0">
                <a:latin typeface="Cambrai"/>
              </a:rPr>
              <a:t>Enantiomers.</a:t>
            </a:r>
          </a:p>
          <a:p>
            <a:pPr lvl="1">
              <a:buClr>
                <a:schemeClr val="tx1"/>
              </a:buClr>
            </a:pPr>
            <a:r>
              <a:rPr lang="en-GB" sz="2000" dirty="0" err="1" smtClean="0">
                <a:latin typeface="Cambrai"/>
              </a:rPr>
              <a:t>Diastereomers</a:t>
            </a:r>
            <a:r>
              <a:rPr lang="en-GB" sz="2000" dirty="0" smtClean="0">
                <a:latin typeface="Cambrai"/>
              </a:rPr>
              <a:t>.</a:t>
            </a:r>
          </a:p>
          <a:p>
            <a:pPr lvl="1">
              <a:buClr>
                <a:schemeClr val="tx1"/>
              </a:buClr>
            </a:pPr>
            <a:r>
              <a:rPr lang="en-GB" sz="2000" dirty="0" err="1" smtClean="0">
                <a:latin typeface="Cambrai"/>
              </a:rPr>
              <a:t>Atropisomers</a:t>
            </a:r>
            <a:r>
              <a:rPr lang="en-GB" sz="2000" dirty="0" smtClean="0">
                <a:latin typeface="Cambrai"/>
              </a:rPr>
              <a:t>.</a:t>
            </a:r>
            <a:endParaRPr lang="en-US" sz="2000" dirty="0" smtClean="0">
              <a:latin typeface="Cambrai"/>
            </a:endParaRPr>
          </a:p>
          <a:p>
            <a:endParaRPr lang="en-US" sz="2800" b="1" dirty="0"/>
          </a:p>
        </p:txBody>
      </p:sp>
      <p:sp>
        <p:nvSpPr>
          <p:cNvPr id="4" name="Slide Number Placeholder 3"/>
          <p:cNvSpPr>
            <a:spLocks noGrp="1"/>
          </p:cNvSpPr>
          <p:nvPr>
            <p:ph type="sldNum" sz="quarter" idx="12"/>
          </p:nvPr>
        </p:nvSpPr>
        <p:spPr/>
        <p:txBody>
          <a:bodyPr/>
          <a:lstStyle/>
          <a:p>
            <a:fld id="{239F46BC-A96B-402D-AE2D-420CF4622C2F}" type="slidenum">
              <a:rPr lang="en-US" smtClean="0"/>
              <a:pPr/>
              <a:t>13</a:t>
            </a:fld>
            <a:endParaRPr lang="en-US" dirty="0"/>
          </a:p>
        </p:txBody>
      </p:sp>
      <p:sp>
        <p:nvSpPr>
          <p:cNvPr id="6" name="Date Placeholder 5"/>
          <p:cNvSpPr>
            <a:spLocks noGrp="1"/>
          </p:cNvSpPr>
          <p:nvPr>
            <p:ph type="dt" sz="half" idx="10"/>
          </p:nvPr>
        </p:nvSpPr>
        <p:spPr/>
        <p:txBody>
          <a:bodyPr/>
          <a:lstStyle/>
          <a:p>
            <a:fld id="{D4D2F93C-0694-4AD6-ADDF-63DA52D28E70}" type="datetime1">
              <a:rPr lang="en-US" smtClean="0"/>
              <a:pPr/>
              <a:t>10/27/2015</a:t>
            </a:fld>
            <a:endParaRPr lang="en-US" dirty="0"/>
          </a:p>
        </p:txBody>
      </p:sp>
      <p:sp>
        <p:nvSpPr>
          <p:cNvPr id="7" name="Rectangle 6"/>
          <p:cNvSpPr/>
          <p:nvPr/>
        </p:nvSpPr>
        <p:spPr>
          <a:xfrm>
            <a:off x="1924261" y="622429"/>
            <a:ext cx="5096011" cy="646331"/>
          </a:xfrm>
          <a:prstGeom prst="rect">
            <a:avLst/>
          </a:prstGeom>
        </p:spPr>
        <p:txBody>
          <a:bodyPr wrap="none">
            <a:spAutoFit/>
          </a:bodyPr>
          <a:lstStyle/>
          <a:p>
            <a:pPr marL="307718" indent="-307718" algn="ctr">
              <a:tabLst>
                <a:tab pos="816309" algn="l"/>
              </a:tabLst>
            </a:pPr>
            <a:r>
              <a:rPr lang="en-US" sz="3600" b="1" dirty="0" smtClean="0">
                <a:latin typeface="Cambria" pitchFamily="18" charset="0"/>
                <a:cs typeface="Times New Roman" pitchFamily="18" charset="0"/>
              </a:rPr>
              <a:t>Types of </a:t>
            </a:r>
            <a:r>
              <a:rPr lang="en-US" sz="3600" b="1" dirty="0" err="1" smtClean="0">
                <a:latin typeface="Cambria" pitchFamily="18" charset="0"/>
                <a:cs typeface="Times New Roman" pitchFamily="18" charset="0"/>
              </a:rPr>
              <a:t>stereoisomers</a:t>
            </a:r>
            <a:endParaRPr lang="en-US" sz="3600" b="1" dirty="0">
              <a:latin typeface="Cambria"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dissolve">
                                      <p:cBhvr>
                                        <p:cTn id="15" dur="500"/>
                                        <p:tgtEl>
                                          <p:spTgt spid="3">
                                            <p:txEl>
                                              <p:pRg st="5" end="5"/>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dissolve">
                                      <p:cBhvr>
                                        <p:cTn id="18" dur="500"/>
                                        <p:tgtEl>
                                          <p:spTgt spid="3">
                                            <p:txEl>
                                              <p:pRg st="6" end="6"/>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dissolv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p:txBody>
          <a:bodyPr/>
          <a:lstStyle/>
          <a:p>
            <a:fld id="{2E816329-923D-4950-83BD-68C876792335}" type="slidenum">
              <a:rPr lang="en-US"/>
              <a:pPr/>
              <a:t>14</a:t>
            </a:fld>
            <a:endParaRPr lang="en-US"/>
          </a:p>
        </p:txBody>
      </p:sp>
      <p:sp>
        <p:nvSpPr>
          <p:cNvPr id="218119" name="Text Box 7"/>
          <p:cNvSpPr txBox="1">
            <a:spLocks noChangeArrowheads="1"/>
          </p:cNvSpPr>
          <p:nvPr/>
        </p:nvSpPr>
        <p:spPr bwMode="auto">
          <a:xfrm>
            <a:off x="395536" y="1599373"/>
            <a:ext cx="3124842" cy="1190847"/>
          </a:xfrm>
          <a:prstGeom prst="rect">
            <a:avLst/>
          </a:prstGeom>
          <a:noFill/>
          <a:ln w="9525">
            <a:noFill/>
            <a:miter lim="800000"/>
            <a:headEnd/>
            <a:tailEnd/>
          </a:ln>
          <a:effectLst/>
        </p:spPr>
        <p:txBody>
          <a:bodyPr wrap="none" lIns="82048" tIns="41025" rIns="82048" bIns="41025">
            <a:spAutoFit/>
          </a:bodyPr>
          <a:lstStyle/>
          <a:p>
            <a:pPr>
              <a:tabLst>
                <a:tab pos="307718" algn="l"/>
              </a:tabLst>
            </a:pPr>
            <a:r>
              <a:rPr lang="en-US" sz="2400" b="1" dirty="0"/>
              <a:t> </a:t>
            </a:r>
            <a:r>
              <a:rPr lang="en-US" sz="2400" b="1" dirty="0" err="1" smtClean="0">
                <a:latin typeface="Cambrai"/>
              </a:rPr>
              <a:t>Geometrial</a:t>
            </a:r>
            <a:r>
              <a:rPr lang="en-US" sz="2400" b="1" dirty="0" smtClean="0">
                <a:latin typeface="Cambrai"/>
              </a:rPr>
              <a:t> isomers</a:t>
            </a:r>
          </a:p>
          <a:p>
            <a:pPr>
              <a:buFont typeface="Wingdings" pitchFamily="2" charset="2"/>
              <a:buChar char="Ø"/>
              <a:tabLst>
                <a:tab pos="307718" algn="l"/>
              </a:tabLst>
            </a:pPr>
            <a:endParaRPr lang="en-US" sz="2400" b="1" dirty="0" smtClean="0">
              <a:latin typeface="Cambrai"/>
            </a:endParaRPr>
          </a:p>
          <a:p>
            <a:pPr>
              <a:tabLst>
                <a:tab pos="307718" algn="l"/>
              </a:tabLst>
            </a:pPr>
            <a:r>
              <a:rPr lang="en-US" sz="2400" b="1" dirty="0" smtClean="0">
                <a:latin typeface="Cambrai"/>
              </a:rPr>
              <a:t> </a:t>
            </a:r>
            <a:endParaRPr lang="en-US" sz="2400" b="1" dirty="0">
              <a:latin typeface="Cambrai"/>
            </a:endParaRPr>
          </a:p>
        </p:txBody>
      </p:sp>
      <p:sp>
        <p:nvSpPr>
          <p:cNvPr id="218120" name="Text Box 8"/>
          <p:cNvSpPr txBox="1">
            <a:spLocks noChangeArrowheads="1"/>
          </p:cNvSpPr>
          <p:nvPr/>
        </p:nvSpPr>
        <p:spPr bwMode="auto">
          <a:xfrm>
            <a:off x="395536" y="2230594"/>
            <a:ext cx="8424936" cy="2206518"/>
          </a:xfrm>
          <a:prstGeom prst="rect">
            <a:avLst/>
          </a:prstGeom>
          <a:noFill/>
          <a:ln w="9525">
            <a:noFill/>
            <a:miter lim="800000"/>
            <a:headEnd/>
            <a:tailEnd/>
          </a:ln>
          <a:effectLst/>
        </p:spPr>
        <p:txBody>
          <a:bodyPr wrap="square" lIns="82058" tIns="41029" rIns="82058" bIns="41029">
            <a:spAutoFit/>
          </a:bodyPr>
          <a:lstStyle/>
          <a:p>
            <a:pPr algn="just" eaLnBrk="0" hangingPunct="0">
              <a:buFont typeface="Wingdings" pitchFamily="2" charset="2"/>
              <a:buChar char="Ø"/>
            </a:pPr>
            <a:r>
              <a:rPr lang="en-US" sz="2400" dirty="0" smtClean="0">
                <a:latin typeface="Cambrai"/>
              </a:rPr>
              <a:t>They are molecules that are locked into their spatial positions with respect to one another due to a double bond or a ring structure. The isomers can not be interconvert through rotation around a single bond.</a:t>
            </a:r>
          </a:p>
          <a:p>
            <a:pPr eaLnBrk="0" hangingPunct="0">
              <a:buFont typeface="Wingdings" pitchFamily="2" charset="2"/>
              <a:buChar char="Ø"/>
            </a:pPr>
            <a:endParaRPr lang="en-US" sz="1400" b="1" dirty="0">
              <a:latin typeface="Arial" charset="0"/>
            </a:endParaRPr>
          </a:p>
          <a:p>
            <a:pPr eaLnBrk="0" hangingPunct="0">
              <a:buFont typeface="Wingdings" pitchFamily="2" charset="2"/>
              <a:buChar char="Ø"/>
            </a:pPr>
            <a:endParaRPr lang="en-US" sz="1400" b="1" dirty="0">
              <a:latin typeface="Arial" charset="0"/>
            </a:endParaRPr>
          </a:p>
          <a:p>
            <a:pPr eaLnBrk="0" hangingPunct="0">
              <a:buFont typeface="Wingdings" pitchFamily="2" charset="2"/>
              <a:buChar char="Ø"/>
            </a:pPr>
            <a:endParaRPr lang="en-US" sz="1400" b="1" dirty="0">
              <a:latin typeface="Arial" charset="0"/>
            </a:endParaRPr>
          </a:p>
        </p:txBody>
      </p:sp>
      <p:grpSp>
        <p:nvGrpSpPr>
          <p:cNvPr id="2" name="Group 3"/>
          <p:cNvGrpSpPr>
            <a:grpSpLocks noChangeAspect="1"/>
          </p:cNvGrpSpPr>
          <p:nvPr/>
        </p:nvGrpSpPr>
        <p:grpSpPr bwMode="auto">
          <a:xfrm>
            <a:off x="2287438" y="4402138"/>
            <a:ext cx="3868738" cy="1906587"/>
            <a:chOff x="1668" y="2773"/>
            <a:chExt cx="2437" cy="1201"/>
          </a:xfrm>
        </p:grpSpPr>
        <p:sp>
          <p:nvSpPr>
            <p:cNvPr id="394242" name="AutoShape 2"/>
            <p:cNvSpPr>
              <a:spLocks noChangeAspect="1" noChangeArrowheads="1" noTextEdit="1"/>
            </p:cNvSpPr>
            <p:nvPr/>
          </p:nvSpPr>
          <p:spPr bwMode="auto">
            <a:xfrm>
              <a:off x="1677" y="2773"/>
              <a:ext cx="2428" cy="12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3" name="Group 68"/>
            <p:cNvGrpSpPr>
              <a:grpSpLocks/>
            </p:cNvGrpSpPr>
            <p:nvPr/>
          </p:nvGrpSpPr>
          <p:grpSpPr bwMode="auto">
            <a:xfrm>
              <a:off x="1668" y="2774"/>
              <a:ext cx="2433" cy="946"/>
              <a:chOff x="1668" y="2774"/>
              <a:chExt cx="2433" cy="946"/>
            </a:xfrm>
          </p:grpSpPr>
          <p:sp>
            <p:nvSpPr>
              <p:cNvPr id="394244" name="Line 4"/>
              <p:cNvSpPr>
                <a:spLocks noChangeShapeType="1"/>
              </p:cNvSpPr>
              <p:nvPr/>
            </p:nvSpPr>
            <p:spPr bwMode="auto">
              <a:xfrm>
                <a:off x="2534" y="3071"/>
                <a:ext cx="144" cy="8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45" name="Line 5"/>
              <p:cNvSpPr>
                <a:spLocks noChangeShapeType="1"/>
              </p:cNvSpPr>
              <p:nvPr/>
            </p:nvSpPr>
            <p:spPr bwMode="auto">
              <a:xfrm>
                <a:off x="2567" y="3057"/>
                <a:ext cx="109" cy="6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46" name="Line 6"/>
              <p:cNvSpPr>
                <a:spLocks noChangeShapeType="1"/>
              </p:cNvSpPr>
              <p:nvPr/>
            </p:nvSpPr>
            <p:spPr bwMode="auto">
              <a:xfrm flipV="1">
                <a:off x="2678" y="3071"/>
                <a:ext cx="143" cy="8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47" name="Line 7"/>
              <p:cNvSpPr>
                <a:spLocks noChangeShapeType="1"/>
              </p:cNvSpPr>
              <p:nvPr/>
            </p:nvSpPr>
            <p:spPr bwMode="auto">
              <a:xfrm flipV="1">
                <a:off x="2821" y="2911"/>
                <a:ext cx="1" cy="16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48" name="Line 8"/>
              <p:cNvSpPr>
                <a:spLocks noChangeShapeType="1"/>
              </p:cNvSpPr>
              <p:nvPr/>
            </p:nvSpPr>
            <p:spPr bwMode="auto">
              <a:xfrm flipV="1">
                <a:off x="2792" y="2930"/>
                <a:ext cx="1" cy="12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49" name="Line 9"/>
              <p:cNvSpPr>
                <a:spLocks noChangeShapeType="1"/>
              </p:cNvSpPr>
              <p:nvPr/>
            </p:nvSpPr>
            <p:spPr bwMode="auto">
              <a:xfrm flipH="1" flipV="1">
                <a:off x="2676" y="2831"/>
                <a:ext cx="145" cy="8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0" name="Line 10"/>
              <p:cNvSpPr>
                <a:spLocks noChangeShapeType="1"/>
              </p:cNvSpPr>
              <p:nvPr/>
            </p:nvSpPr>
            <p:spPr bwMode="auto">
              <a:xfrm flipH="1">
                <a:off x="2534" y="2831"/>
                <a:ext cx="142"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1" name="Line 11"/>
              <p:cNvSpPr>
                <a:spLocks noChangeShapeType="1"/>
              </p:cNvSpPr>
              <p:nvPr/>
            </p:nvSpPr>
            <p:spPr bwMode="auto">
              <a:xfrm flipH="1">
                <a:off x="2567" y="2864"/>
                <a:ext cx="107" cy="6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2" name="Line 12"/>
              <p:cNvSpPr>
                <a:spLocks noChangeShapeType="1"/>
              </p:cNvSpPr>
              <p:nvPr/>
            </p:nvSpPr>
            <p:spPr bwMode="auto">
              <a:xfrm>
                <a:off x="2534" y="2912"/>
                <a:ext cx="1" cy="159"/>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3" name="Line 13"/>
              <p:cNvSpPr>
                <a:spLocks noChangeShapeType="1"/>
              </p:cNvSpPr>
              <p:nvPr/>
            </p:nvSpPr>
            <p:spPr bwMode="auto">
              <a:xfrm>
                <a:off x="1958" y="3393"/>
                <a:ext cx="1" cy="16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4" name="Line 14"/>
              <p:cNvSpPr>
                <a:spLocks noChangeShapeType="1"/>
              </p:cNvSpPr>
              <p:nvPr/>
            </p:nvSpPr>
            <p:spPr bwMode="auto">
              <a:xfrm>
                <a:off x="1987" y="3411"/>
                <a:ext cx="1" cy="12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5" name="Line 15"/>
              <p:cNvSpPr>
                <a:spLocks noChangeShapeType="1"/>
              </p:cNvSpPr>
              <p:nvPr/>
            </p:nvSpPr>
            <p:spPr bwMode="auto">
              <a:xfrm>
                <a:off x="1958" y="3554"/>
                <a:ext cx="142"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6" name="Line 16"/>
              <p:cNvSpPr>
                <a:spLocks noChangeShapeType="1"/>
              </p:cNvSpPr>
              <p:nvPr/>
            </p:nvSpPr>
            <p:spPr bwMode="auto">
              <a:xfrm flipV="1">
                <a:off x="2100" y="3556"/>
                <a:ext cx="144" cy="79"/>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7" name="Line 17"/>
              <p:cNvSpPr>
                <a:spLocks noChangeShapeType="1"/>
              </p:cNvSpPr>
              <p:nvPr/>
            </p:nvSpPr>
            <p:spPr bwMode="auto">
              <a:xfrm flipV="1">
                <a:off x="2104" y="3541"/>
                <a:ext cx="109" cy="6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8" name="Line 18"/>
              <p:cNvSpPr>
                <a:spLocks noChangeShapeType="1"/>
              </p:cNvSpPr>
              <p:nvPr/>
            </p:nvSpPr>
            <p:spPr bwMode="auto">
              <a:xfrm flipV="1">
                <a:off x="2244" y="3394"/>
                <a:ext cx="1" cy="16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59" name="Line 19"/>
              <p:cNvSpPr>
                <a:spLocks noChangeShapeType="1"/>
              </p:cNvSpPr>
              <p:nvPr/>
            </p:nvSpPr>
            <p:spPr bwMode="auto">
              <a:xfrm flipH="1" flipV="1">
                <a:off x="2102" y="3314"/>
                <a:ext cx="142" cy="8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60" name="Line 20"/>
              <p:cNvSpPr>
                <a:spLocks noChangeShapeType="1"/>
              </p:cNvSpPr>
              <p:nvPr/>
            </p:nvSpPr>
            <p:spPr bwMode="auto">
              <a:xfrm flipH="1" flipV="1">
                <a:off x="2105" y="3347"/>
                <a:ext cx="107" cy="6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61" name="Line 21"/>
              <p:cNvSpPr>
                <a:spLocks noChangeShapeType="1"/>
              </p:cNvSpPr>
              <p:nvPr/>
            </p:nvSpPr>
            <p:spPr bwMode="auto">
              <a:xfrm flipH="1">
                <a:off x="1958" y="3314"/>
                <a:ext cx="144" cy="79"/>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62" name="Line 22"/>
              <p:cNvSpPr>
                <a:spLocks noChangeShapeType="1"/>
              </p:cNvSpPr>
              <p:nvPr/>
            </p:nvSpPr>
            <p:spPr bwMode="auto">
              <a:xfrm flipV="1">
                <a:off x="2244" y="3314"/>
                <a:ext cx="145" cy="8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63" name="Rectangle 23"/>
              <p:cNvSpPr>
                <a:spLocks noChangeArrowheads="1"/>
              </p:cNvSpPr>
              <p:nvPr/>
            </p:nvSpPr>
            <p:spPr bwMode="auto">
              <a:xfrm>
                <a:off x="2469" y="3340"/>
                <a:ext cx="128"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264" name="Line 24"/>
              <p:cNvSpPr>
                <a:spLocks noChangeShapeType="1"/>
              </p:cNvSpPr>
              <p:nvPr/>
            </p:nvSpPr>
            <p:spPr bwMode="auto">
              <a:xfrm>
                <a:off x="2389" y="3314"/>
                <a:ext cx="94" cy="5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65" name="Line 25"/>
              <p:cNvSpPr>
                <a:spLocks noChangeShapeType="1"/>
              </p:cNvSpPr>
              <p:nvPr/>
            </p:nvSpPr>
            <p:spPr bwMode="auto">
              <a:xfrm flipV="1">
                <a:off x="2389" y="3152"/>
                <a:ext cx="1" cy="16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66" name="Line 26"/>
              <p:cNvSpPr>
                <a:spLocks noChangeShapeType="1"/>
              </p:cNvSpPr>
              <p:nvPr/>
            </p:nvSpPr>
            <p:spPr bwMode="auto">
              <a:xfrm flipV="1">
                <a:off x="2360" y="3171"/>
                <a:ext cx="1" cy="12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67" name="Line 27"/>
              <p:cNvSpPr>
                <a:spLocks noChangeShapeType="1"/>
              </p:cNvSpPr>
              <p:nvPr/>
            </p:nvSpPr>
            <p:spPr bwMode="auto">
              <a:xfrm flipV="1">
                <a:off x="2389" y="3071"/>
                <a:ext cx="145"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68" name="Rectangle 28"/>
              <p:cNvSpPr>
                <a:spLocks noChangeArrowheads="1"/>
              </p:cNvSpPr>
              <p:nvPr/>
            </p:nvSpPr>
            <p:spPr bwMode="auto">
              <a:xfrm>
                <a:off x="2182" y="3017"/>
                <a:ext cx="128"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269" name="Line 29"/>
              <p:cNvSpPr>
                <a:spLocks noChangeShapeType="1"/>
              </p:cNvSpPr>
              <p:nvPr/>
            </p:nvSpPr>
            <p:spPr bwMode="auto">
              <a:xfrm flipH="1" flipV="1">
                <a:off x="2300" y="3101"/>
                <a:ext cx="89" cy="5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70" name="Rectangle 30"/>
              <p:cNvSpPr>
                <a:spLocks noChangeArrowheads="1"/>
              </p:cNvSpPr>
              <p:nvPr/>
            </p:nvSpPr>
            <p:spPr bwMode="auto">
              <a:xfrm>
                <a:off x="2898" y="2774"/>
                <a:ext cx="134"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271" name="Rectangle 31"/>
              <p:cNvSpPr>
                <a:spLocks noChangeArrowheads="1"/>
              </p:cNvSpPr>
              <p:nvPr/>
            </p:nvSpPr>
            <p:spPr bwMode="auto">
              <a:xfrm>
                <a:off x="2982" y="2774"/>
                <a:ext cx="128"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272" name="Line 32"/>
              <p:cNvSpPr>
                <a:spLocks noChangeShapeType="1"/>
              </p:cNvSpPr>
              <p:nvPr/>
            </p:nvSpPr>
            <p:spPr bwMode="auto">
              <a:xfrm flipV="1">
                <a:off x="2821" y="2860"/>
                <a:ext cx="89" cy="5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73" name="Rectangle 33"/>
              <p:cNvSpPr>
                <a:spLocks noChangeArrowheads="1"/>
              </p:cNvSpPr>
              <p:nvPr/>
            </p:nvSpPr>
            <p:spPr bwMode="auto">
              <a:xfrm>
                <a:off x="1745" y="3578"/>
                <a:ext cx="134"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274" name="Rectangle 34"/>
              <p:cNvSpPr>
                <a:spLocks noChangeArrowheads="1"/>
              </p:cNvSpPr>
              <p:nvPr/>
            </p:nvSpPr>
            <p:spPr bwMode="auto">
              <a:xfrm>
                <a:off x="1668" y="3578"/>
                <a:ext cx="128"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275" name="Line 35"/>
              <p:cNvSpPr>
                <a:spLocks noChangeShapeType="1"/>
              </p:cNvSpPr>
              <p:nvPr/>
            </p:nvSpPr>
            <p:spPr bwMode="auto">
              <a:xfrm flipH="1">
                <a:off x="1866" y="3554"/>
                <a:ext cx="92" cy="49"/>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76" name="Line 36"/>
              <p:cNvSpPr>
                <a:spLocks noChangeShapeType="1"/>
              </p:cNvSpPr>
              <p:nvPr/>
            </p:nvSpPr>
            <p:spPr bwMode="auto">
              <a:xfrm flipV="1">
                <a:off x="3748" y="2909"/>
                <a:ext cx="1" cy="16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77" name="Line 37"/>
              <p:cNvSpPr>
                <a:spLocks noChangeShapeType="1"/>
              </p:cNvSpPr>
              <p:nvPr/>
            </p:nvSpPr>
            <p:spPr bwMode="auto">
              <a:xfrm flipV="1">
                <a:off x="3719" y="2928"/>
                <a:ext cx="1" cy="12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78" name="Line 38"/>
              <p:cNvSpPr>
                <a:spLocks noChangeShapeType="1"/>
              </p:cNvSpPr>
              <p:nvPr/>
            </p:nvSpPr>
            <p:spPr bwMode="auto">
              <a:xfrm flipH="1" flipV="1">
                <a:off x="3603" y="2830"/>
                <a:ext cx="145" cy="79"/>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79" name="Line 39"/>
              <p:cNvSpPr>
                <a:spLocks noChangeShapeType="1"/>
              </p:cNvSpPr>
              <p:nvPr/>
            </p:nvSpPr>
            <p:spPr bwMode="auto">
              <a:xfrm flipH="1">
                <a:off x="3460" y="2830"/>
                <a:ext cx="143"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0" name="Line 40"/>
              <p:cNvSpPr>
                <a:spLocks noChangeShapeType="1"/>
              </p:cNvSpPr>
              <p:nvPr/>
            </p:nvSpPr>
            <p:spPr bwMode="auto">
              <a:xfrm flipH="1">
                <a:off x="3493" y="2863"/>
                <a:ext cx="108" cy="63"/>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1" name="Line 41"/>
              <p:cNvSpPr>
                <a:spLocks noChangeShapeType="1"/>
              </p:cNvSpPr>
              <p:nvPr/>
            </p:nvSpPr>
            <p:spPr bwMode="auto">
              <a:xfrm>
                <a:off x="3460" y="2911"/>
                <a:ext cx="1" cy="16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2" name="Line 42"/>
              <p:cNvSpPr>
                <a:spLocks noChangeShapeType="1"/>
              </p:cNvSpPr>
              <p:nvPr/>
            </p:nvSpPr>
            <p:spPr bwMode="auto">
              <a:xfrm>
                <a:off x="3460" y="3072"/>
                <a:ext cx="145" cy="79"/>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3" name="Line 43"/>
              <p:cNvSpPr>
                <a:spLocks noChangeShapeType="1"/>
              </p:cNvSpPr>
              <p:nvPr/>
            </p:nvSpPr>
            <p:spPr bwMode="auto">
              <a:xfrm>
                <a:off x="3492" y="3057"/>
                <a:ext cx="110" cy="6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4" name="Line 44"/>
              <p:cNvSpPr>
                <a:spLocks noChangeShapeType="1"/>
              </p:cNvSpPr>
              <p:nvPr/>
            </p:nvSpPr>
            <p:spPr bwMode="auto">
              <a:xfrm flipV="1">
                <a:off x="3605" y="3070"/>
                <a:ext cx="143"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5" name="Rectangle 45"/>
              <p:cNvSpPr>
                <a:spLocks noChangeArrowheads="1"/>
              </p:cNvSpPr>
              <p:nvPr/>
            </p:nvSpPr>
            <p:spPr bwMode="auto">
              <a:xfrm>
                <a:off x="3973" y="3014"/>
                <a:ext cx="128"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286" name="Line 46"/>
              <p:cNvSpPr>
                <a:spLocks noChangeShapeType="1"/>
              </p:cNvSpPr>
              <p:nvPr/>
            </p:nvSpPr>
            <p:spPr bwMode="auto">
              <a:xfrm>
                <a:off x="3461" y="3391"/>
                <a:ext cx="1" cy="16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7" name="Line 47"/>
              <p:cNvSpPr>
                <a:spLocks noChangeShapeType="1"/>
              </p:cNvSpPr>
              <p:nvPr/>
            </p:nvSpPr>
            <p:spPr bwMode="auto">
              <a:xfrm>
                <a:off x="3490" y="3410"/>
                <a:ext cx="1" cy="12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8" name="Line 48"/>
              <p:cNvSpPr>
                <a:spLocks noChangeShapeType="1"/>
              </p:cNvSpPr>
              <p:nvPr/>
            </p:nvSpPr>
            <p:spPr bwMode="auto">
              <a:xfrm>
                <a:off x="3461" y="3553"/>
                <a:ext cx="142"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89" name="Line 49"/>
              <p:cNvSpPr>
                <a:spLocks noChangeShapeType="1"/>
              </p:cNvSpPr>
              <p:nvPr/>
            </p:nvSpPr>
            <p:spPr bwMode="auto">
              <a:xfrm flipV="1">
                <a:off x="3603" y="3555"/>
                <a:ext cx="144" cy="79"/>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0" name="Line 50"/>
              <p:cNvSpPr>
                <a:spLocks noChangeShapeType="1"/>
              </p:cNvSpPr>
              <p:nvPr/>
            </p:nvSpPr>
            <p:spPr bwMode="auto">
              <a:xfrm flipV="1">
                <a:off x="3607" y="3540"/>
                <a:ext cx="109" cy="60"/>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1" name="Line 51"/>
              <p:cNvSpPr>
                <a:spLocks noChangeShapeType="1"/>
              </p:cNvSpPr>
              <p:nvPr/>
            </p:nvSpPr>
            <p:spPr bwMode="auto">
              <a:xfrm flipV="1">
                <a:off x="3747" y="3393"/>
                <a:ext cx="1" cy="16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2" name="Line 52"/>
              <p:cNvSpPr>
                <a:spLocks noChangeShapeType="1"/>
              </p:cNvSpPr>
              <p:nvPr/>
            </p:nvSpPr>
            <p:spPr bwMode="auto">
              <a:xfrm flipH="1" flipV="1">
                <a:off x="3605" y="3312"/>
                <a:ext cx="142"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3" name="Line 53"/>
              <p:cNvSpPr>
                <a:spLocks noChangeShapeType="1"/>
              </p:cNvSpPr>
              <p:nvPr/>
            </p:nvSpPr>
            <p:spPr bwMode="auto">
              <a:xfrm flipH="1" flipV="1">
                <a:off x="3608" y="3346"/>
                <a:ext cx="107" cy="6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4" name="Line 54"/>
              <p:cNvSpPr>
                <a:spLocks noChangeShapeType="1"/>
              </p:cNvSpPr>
              <p:nvPr/>
            </p:nvSpPr>
            <p:spPr bwMode="auto">
              <a:xfrm flipH="1">
                <a:off x="3461" y="3312"/>
                <a:ext cx="144" cy="79"/>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5" name="Line 55"/>
              <p:cNvSpPr>
                <a:spLocks noChangeShapeType="1"/>
              </p:cNvSpPr>
              <p:nvPr/>
            </p:nvSpPr>
            <p:spPr bwMode="auto">
              <a:xfrm flipV="1">
                <a:off x="3747" y="3312"/>
                <a:ext cx="145"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6" name="Rectangle 56"/>
              <p:cNvSpPr>
                <a:spLocks noChangeArrowheads="1"/>
              </p:cNvSpPr>
              <p:nvPr/>
            </p:nvSpPr>
            <p:spPr bwMode="auto">
              <a:xfrm>
                <a:off x="3972" y="3339"/>
                <a:ext cx="128"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297" name="Line 57"/>
              <p:cNvSpPr>
                <a:spLocks noChangeShapeType="1"/>
              </p:cNvSpPr>
              <p:nvPr/>
            </p:nvSpPr>
            <p:spPr bwMode="auto">
              <a:xfrm>
                <a:off x="3892" y="3312"/>
                <a:ext cx="94" cy="52"/>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8" name="Line 58"/>
              <p:cNvSpPr>
                <a:spLocks noChangeShapeType="1"/>
              </p:cNvSpPr>
              <p:nvPr/>
            </p:nvSpPr>
            <p:spPr bwMode="auto">
              <a:xfrm flipV="1">
                <a:off x="3892" y="3151"/>
                <a:ext cx="1" cy="16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299" name="Line 59"/>
              <p:cNvSpPr>
                <a:spLocks noChangeShapeType="1"/>
              </p:cNvSpPr>
              <p:nvPr/>
            </p:nvSpPr>
            <p:spPr bwMode="auto">
              <a:xfrm flipV="1">
                <a:off x="3863" y="3170"/>
                <a:ext cx="1" cy="12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300" name="Line 60"/>
              <p:cNvSpPr>
                <a:spLocks noChangeShapeType="1"/>
              </p:cNvSpPr>
              <p:nvPr/>
            </p:nvSpPr>
            <p:spPr bwMode="auto">
              <a:xfrm flipV="1">
                <a:off x="3892" y="3097"/>
                <a:ext cx="95" cy="54"/>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301" name="Line 61"/>
              <p:cNvSpPr>
                <a:spLocks noChangeShapeType="1"/>
              </p:cNvSpPr>
              <p:nvPr/>
            </p:nvSpPr>
            <p:spPr bwMode="auto">
              <a:xfrm flipH="1" flipV="1">
                <a:off x="3748" y="3070"/>
                <a:ext cx="144" cy="8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302" name="Rectangle 62"/>
              <p:cNvSpPr>
                <a:spLocks noChangeArrowheads="1"/>
              </p:cNvSpPr>
              <p:nvPr/>
            </p:nvSpPr>
            <p:spPr bwMode="auto">
              <a:xfrm>
                <a:off x="3248" y="3577"/>
                <a:ext cx="134"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03" name="Rectangle 63"/>
              <p:cNvSpPr>
                <a:spLocks noChangeArrowheads="1"/>
              </p:cNvSpPr>
              <p:nvPr/>
            </p:nvSpPr>
            <p:spPr bwMode="auto">
              <a:xfrm>
                <a:off x="3171" y="3577"/>
                <a:ext cx="128"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04" name="Line 64"/>
              <p:cNvSpPr>
                <a:spLocks noChangeShapeType="1"/>
              </p:cNvSpPr>
              <p:nvPr/>
            </p:nvSpPr>
            <p:spPr bwMode="auto">
              <a:xfrm flipH="1">
                <a:off x="3369" y="3553"/>
                <a:ext cx="92" cy="48"/>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4305" name="Rectangle 65"/>
              <p:cNvSpPr>
                <a:spLocks noChangeArrowheads="1"/>
              </p:cNvSpPr>
              <p:nvPr/>
            </p:nvSpPr>
            <p:spPr bwMode="auto">
              <a:xfrm>
                <a:off x="3248" y="2775"/>
                <a:ext cx="134"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06" name="Rectangle 66"/>
              <p:cNvSpPr>
                <a:spLocks noChangeArrowheads="1"/>
              </p:cNvSpPr>
              <p:nvPr/>
            </p:nvSpPr>
            <p:spPr bwMode="auto">
              <a:xfrm>
                <a:off x="3171" y="2775"/>
                <a:ext cx="128"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H</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07" name="Line 67"/>
              <p:cNvSpPr>
                <a:spLocks noChangeShapeType="1"/>
              </p:cNvSpPr>
              <p:nvPr/>
            </p:nvSpPr>
            <p:spPr bwMode="auto">
              <a:xfrm flipH="1" flipV="1">
                <a:off x="3369" y="2860"/>
                <a:ext cx="91" cy="51"/>
              </a:xfrm>
              <a:prstGeom prst="line">
                <a:avLst/>
              </a:prstGeom>
              <a:noFill/>
              <a:ln w="206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94309" name="Rectangle 69"/>
            <p:cNvSpPr>
              <a:spLocks noChangeArrowheads="1"/>
            </p:cNvSpPr>
            <p:nvPr/>
          </p:nvSpPr>
          <p:spPr bwMode="auto">
            <a:xfrm>
              <a:off x="1842" y="3637"/>
              <a:ext cx="2248" cy="3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94310" name="Rectangle 70"/>
            <p:cNvSpPr>
              <a:spLocks noChangeArrowheads="1"/>
            </p:cNvSpPr>
            <p:nvPr/>
          </p:nvSpPr>
          <p:spPr bwMode="auto">
            <a:xfrm>
              <a:off x="2009" y="3682"/>
              <a:ext cx="313"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1" u="none" strike="noStrike" cap="none" normalizeH="0" baseline="0" smtClean="0">
                  <a:ln>
                    <a:noFill/>
                  </a:ln>
                  <a:solidFill>
                    <a:srgbClr val="000000"/>
                  </a:solidFill>
                  <a:effectLst/>
                  <a:latin typeface="Arial" pitchFamily="34" charset="0"/>
                  <a:cs typeface="Arial" pitchFamily="34" charset="0"/>
                </a:rPr>
                <a:t>trans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11" name="Rectangle 71"/>
            <p:cNvSpPr>
              <a:spLocks noChangeArrowheads="1"/>
            </p:cNvSpPr>
            <p:nvPr/>
          </p:nvSpPr>
          <p:spPr bwMode="auto">
            <a:xfrm>
              <a:off x="2271" y="3679"/>
              <a:ext cx="87" cy="14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12" name="Rectangle 72"/>
            <p:cNvSpPr>
              <a:spLocks noChangeArrowheads="1"/>
            </p:cNvSpPr>
            <p:nvPr/>
          </p:nvSpPr>
          <p:spPr bwMode="auto">
            <a:xfrm>
              <a:off x="2308" y="3679"/>
              <a:ext cx="1136" cy="14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DEC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13" name="Rectangle 73"/>
            <p:cNvSpPr>
              <a:spLocks noChangeArrowheads="1"/>
            </p:cNvSpPr>
            <p:nvPr/>
          </p:nvSpPr>
          <p:spPr bwMode="auto">
            <a:xfrm>
              <a:off x="3392" y="3682"/>
              <a:ext cx="199" cy="14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1" u="none" strike="noStrike" cap="none" normalizeH="0" baseline="0" smtClean="0">
                  <a:ln>
                    <a:noFill/>
                  </a:ln>
                  <a:solidFill>
                    <a:srgbClr val="000000"/>
                  </a:solidFill>
                  <a:effectLst/>
                  <a:latin typeface="Arial" pitchFamily="34" charset="0"/>
                  <a:cs typeface="Arial" pitchFamily="34" charset="0"/>
                </a:rPr>
                <a:t>cis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14" name="Rectangle 74"/>
            <p:cNvSpPr>
              <a:spLocks noChangeArrowheads="1"/>
            </p:cNvSpPr>
            <p:nvPr/>
          </p:nvSpPr>
          <p:spPr bwMode="auto">
            <a:xfrm>
              <a:off x="3540" y="3679"/>
              <a:ext cx="87" cy="145"/>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smtClean="0">
                  <a:ln>
                    <a:noFill/>
                  </a:ln>
                  <a:solidFill>
                    <a:srgbClr val="000000"/>
                  </a:solidFill>
                  <a:effectLst/>
                  <a:latin typeface="Arial"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94315" name="Rectangle 75"/>
            <p:cNvSpPr>
              <a:spLocks noChangeArrowheads="1"/>
            </p:cNvSpPr>
            <p:nvPr/>
          </p:nvSpPr>
          <p:spPr bwMode="auto">
            <a:xfrm>
              <a:off x="3577" y="3679"/>
              <a:ext cx="221" cy="12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rgbClr val="000000"/>
                  </a:solidFill>
                  <a:effectLst/>
                  <a:latin typeface="Arial" pitchFamily="34" charset="0"/>
                  <a:cs typeface="Arial" pitchFamily="34" charset="0"/>
                </a:rPr>
                <a:t>DEC</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94316" name="Rectangle 76"/>
            <p:cNvSpPr>
              <a:spLocks noChangeArrowheads="1"/>
            </p:cNvSpPr>
            <p:nvPr/>
          </p:nvSpPr>
          <p:spPr bwMode="auto">
            <a:xfrm>
              <a:off x="1920" y="3808"/>
              <a:ext cx="2138" cy="138"/>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0" i="0" u="none" strike="noStrike" cap="none" normalizeH="0" baseline="0" smtClean="0">
                  <a:ln>
                    <a:noFill/>
                  </a:ln>
                  <a:solidFill>
                    <a:srgbClr val="000000"/>
                  </a:solidFill>
                  <a:effectLst/>
                  <a:latin typeface="Arial" pitchFamily="34" charset="0"/>
                  <a:cs typeface="Arial" pitchFamily="34" charset="0"/>
                </a:rPr>
                <a:t>(Estrogenic)                         (non estrogenic)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80" name="Date Placeholder 79"/>
          <p:cNvSpPr>
            <a:spLocks noGrp="1"/>
          </p:cNvSpPr>
          <p:nvPr>
            <p:ph type="dt" sz="half" idx="10"/>
          </p:nvPr>
        </p:nvSpPr>
        <p:spPr/>
        <p:txBody>
          <a:bodyPr/>
          <a:lstStyle/>
          <a:p>
            <a:fld id="{20C67601-85DD-4249-BB09-093F5D7363D3}" type="datetime1">
              <a:rPr lang="en-US" smtClean="0"/>
              <a:pPr/>
              <a:t>10/27/2015</a:t>
            </a:fld>
            <a:endParaRPr lang="en-US" dirty="0"/>
          </a:p>
        </p:txBody>
      </p:sp>
      <p:sp>
        <p:nvSpPr>
          <p:cNvPr id="82" name="Rectangle 81"/>
          <p:cNvSpPr/>
          <p:nvPr/>
        </p:nvSpPr>
        <p:spPr>
          <a:xfrm>
            <a:off x="1924261" y="620688"/>
            <a:ext cx="5096010" cy="646331"/>
          </a:xfrm>
          <a:prstGeom prst="rect">
            <a:avLst/>
          </a:prstGeom>
        </p:spPr>
        <p:txBody>
          <a:bodyPr wrap="none">
            <a:spAutoFit/>
          </a:bodyPr>
          <a:lstStyle/>
          <a:p>
            <a:pPr marL="307718" indent="-307718" algn="ctr">
              <a:tabLst>
                <a:tab pos="816309" algn="l"/>
              </a:tabLst>
            </a:pPr>
            <a:r>
              <a:rPr lang="en-US" sz="3600" b="1" dirty="0" smtClean="0">
                <a:latin typeface="Cambria" pitchFamily="18" charset="0"/>
                <a:cs typeface="Times New Roman" pitchFamily="18" charset="0"/>
              </a:rPr>
              <a:t>Types of </a:t>
            </a:r>
            <a:r>
              <a:rPr lang="en-US" sz="3600" b="1" dirty="0" err="1" smtClean="0">
                <a:latin typeface="Cambria" pitchFamily="18" charset="0"/>
                <a:cs typeface="Times New Roman" pitchFamily="18" charset="0"/>
              </a:rPr>
              <a:t>stereoisomers</a:t>
            </a:r>
            <a:endParaRPr lang="en-US" sz="3600" b="1" dirty="0">
              <a:latin typeface="Cambria"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withEffect">
                                  <p:stCondLst>
                                    <p:cond delay="0"/>
                                  </p:stCondLst>
                                  <p:childTnLst>
                                    <p:set>
                                      <p:cBhvr>
                                        <p:cTn id="6" dur="1" fill="hold">
                                          <p:stCondLst>
                                            <p:cond delay="0"/>
                                          </p:stCondLst>
                                        </p:cTn>
                                        <p:tgtEl>
                                          <p:spTgt spid="218119"/>
                                        </p:tgtEl>
                                        <p:attrNameLst>
                                          <p:attrName>style.visibility</p:attrName>
                                        </p:attrNameLst>
                                      </p:cBhvr>
                                      <p:to>
                                        <p:strVal val="visible"/>
                                      </p:to>
                                    </p:set>
                                    <p:animEffect transition="in" filter="plus(in)">
                                      <p:cBhvr>
                                        <p:cTn id="7" dur="500"/>
                                        <p:tgtEl>
                                          <p:spTgt spid="2181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18120"/>
                                        </p:tgtEl>
                                        <p:attrNameLst>
                                          <p:attrName>style.visibility</p:attrName>
                                        </p:attrNameLst>
                                      </p:cBhvr>
                                      <p:to>
                                        <p:strVal val="visible"/>
                                      </p:to>
                                    </p:set>
                                    <p:anim calcmode="lin" valueType="num">
                                      <p:cBhvr additive="base">
                                        <p:cTn id="12" dur="500" fill="hold"/>
                                        <p:tgtEl>
                                          <p:spTgt spid="218120"/>
                                        </p:tgtEl>
                                        <p:attrNameLst>
                                          <p:attrName>ppt_x</p:attrName>
                                        </p:attrNameLst>
                                      </p:cBhvr>
                                      <p:tavLst>
                                        <p:tav tm="0">
                                          <p:val>
                                            <p:strVal val="0-#ppt_w/2"/>
                                          </p:val>
                                        </p:tav>
                                        <p:tav tm="100000">
                                          <p:val>
                                            <p:strVal val="#ppt_x"/>
                                          </p:val>
                                        </p:tav>
                                      </p:tavLst>
                                    </p:anim>
                                    <p:anim calcmode="lin" valueType="num">
                                      <p:cBhvr additive="base">
                                        <p:cTn id="13" dur="500" fill="hold"/>
                                        <p:tgtEl>
                                          <p:spTgt spid="21812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randombar(horizont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9" grpId="0"/>
      <p:bldP spid="2181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C6BEF4-2754-4EF2-B8C8-34DD6333CB5C}" type="datetime1">
              <a:rPr lang="en-US" smtClean="0"/>
              <a:pPr/>
              <a:t>10/27/2015</a:t>
            </a:fld>
            <a:endParaRPr lang="en-US" dirty="0"/>
          </a:p>
        </p:txBody>
      </p:sp>
      <p:sp>
        <p:nvSpPr>
          <p:cNvPr id="3" name="Slide Number Placeholder 2"/>
          <p:cNvSpPr>
            <a:spLocks noGrp="1"/>
          </p:cNvSpPr>
          <p:nvPr>
            <p:ph type="sldNum" sz="quarter" idx="12"/>
          </p:nvPr>
        </p:nvSpPr>
        <p:spPr/>
        <p:txBody>
          <a:bodyPr/>
          <a:lstStyle/>
          <a:p>
            <a:fld id="{239F46BC-A96B-402D-AE2D-420CF4622C2F}" type="slidenum">
              <a:rPr lang="en-US" smtClean="0"/>
              <a:pPr/>
              <a:t>15</a:t>
            </a:fld>
            <a:endParaRPr lang="en-US" dirty="0"/>
          </a:p>
        </p:txBody>
      </p:sp>
      <p:sp>
        <p:nvSpPr>
          <p:cNvPr id="485377" name="Rectangle 1"/>
          <p:cNvSpPr>
            <a:spLocks noChangeArrowheads="1"/>
          </p:cNvSpPr>
          <p:nvPr/>
        </p:nvSpPr>
        <p:spPr bwMode="auto">
          <a:xfrm>
            <a:off x="251520" y="2361069"/>
            <a:ext cx="864096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fontAlgn="base">
              <a:spcBef>
                <a:spcPct val="0"/>
              </a:spcBef>
              <a:spcAft>
                <a:spcPct val="0"/>
              </a:spcAft>
              <a:buFont typeface="Wingdings" pitchFamily="2" charset="2"/>
              <a:buChar char="Ø"/>
              <a:tabLst>
                <a:tab pos="57150" algn="l"/>
              </a:tabLst>
            </a:pPr>
            <a:r>
              <a:rPr lang="en-US" sz="2400" dirty="0" smtClean="0">
                <a:latin typeface="Cambrai"/>
                <a:cs typeface="Times New Roman" pitchFamily="18" charset="0"/>
              </a:rPr>
              <a:t>Optical isomerism is characterized by compounds having the same structure but different configuration, and because of their molecular asymmetry these compounds are optically active or </a:t>
            </a:r>
            <a:r>
              <a:rPr lang="en-US" sz="2400" dirty="0" err="1" smtClean="0">
                <a:latin typeface="Cambrai"/>
                <a:cs typeface="Times New Roman" pitchFamily="18" charset="0"/>
              </a:rPr>
              <a:t>chiral</a:t>
            </a:r>
            <a:r>
              <a:rPr lang="en-US" sz="2400" dirty="0" smtClean="0">
                <a:latin typeface="Cambrai"/>
                <a:cs typeface="Times New Roman" pitchFamily="18" charset="0"/>
              </a:rPr>
              <a:t>. </a:t>
            </a:r>
          </a:p>
          <a:p>
            <a:pPr algn="justLow" fontAlgn="base">
              <a:spcBef>
                <a:spcPct val="0"/>
              </a:spcBef>
              <a:spcAft>
                <a:spcPct val="0"/>
              </a:spcAft>
              <a:tabLst>
                <a:tab pos="57150" algn="l"/>
              </a:tabLst>
            </a:pPr>
            <a:endParaRPr lang="en-US" sz="2400" dirty="0" smtClean="0">
              <a:latin typeface="Cambrai"/>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Ø"/>
              <a:tabLst>
                <a:tab pos="57150" algn="l"/>
              </a:tabLst>
            </a:pPr>
            <a:r>
              <a:rPr kumimoji="0" lang="en-US" sz="2400" b="0" i="0" u="none" strike="noStrike" cap="none" normalizeH="0" baseline="0" dirty="0" smtClean="0">
                <a:ln>
                  <a:noFill/>
                </a:ln>
                <a:solidFill>
                  <a:schemeClr val="tx1"/>
                </a:solidFill>
                <a:effectLst/>
                <a:latin typeface="Cambrai"/>
                <a:ea typeface="Times New Roman" pitchFamily="18" charset="0"/>
                <a:cs typeface="Times New Roman" pitchFamily="18" charset="0"/>
              </a:rPr>
              <a:t>So, </a:t>
            </a:r>
            <a:r>
              <a:rPr lang="en-US" sz="2400" dirty="0" err="1" smtClean="0">
                <a:latin typeface="Cambrai"/>
                <a:ea typeface="Times New Roman" pitchFamily="18" charset="0"/>
                <a:cs typeface="Times New Roman" pitchFamily="18" charset="0"/>
              </a:rPr>
              <a:t>c</a:t>
            </a:r>
            <a:r>
              <a:rPr kumimoji="0" lang="en-US" sz="2400" b="0" i="0" u="none" strike="noStrike" cap="none" normalizeH="0" baseline="0" dirty="0" err="1" smtClean="0">
                <a:ln>
                  <a:noFill/>
                </a:ln>
                <a:solidFill>
                  <a:schemeClr val="tx1"/>
                </a:solidFill>
                <a:effectLst/>
                <a:latin typeface="Cambrai"/>
                <a:ea typeface="Times New Roman" pitchFamily="18" charset="0"/>
                <a:cs typeface="Times New Roman" pitchFamily="18" charset="0"/>
              </a:rPr>
              <a:t>hirality</a:t>
            </a:r>
            <a:r>
              <a:rPr kumimoji="0" lang="en-US" sz="2400" b="0" i="0" u="none" strike="noStrike" cap="none" normalizeH="0" baseline="0" dirty="0" smtClean="0">
                <a:ln>
                  <a:noFill/>
                </a:ln>
                <a:solidFill>
                  <a:schemeClr val="tx1"/>
                </a:solidFill>
                <a:effectLst/>
                <a:latin typeface="Cambrai"/>
                <a:ea typeface="Times New Roman" pitchFamily="18" charset="0"/>
                <a:cs typeface="Times New Roman" pitchFamily="18" charset="0"/>
              </a:rPr>
              <a:t> means molecular asymmetry i.e., the molecule present in two forms, which are not-</a:t>
            </a:r>
            <a:r>
              <a:rPr kumimoji="0" lang="en-US" sz="2400" b="0" i="0" u="none" strike="noStrike" cap="none" normalizeH="0" baseline="0" dirty="0" err="1" smtClean="0">
                <a:ln>
                  <a:noFill/>
                </a:ln>
                <a:solidFill>
                  <a:schemeClr val="tx1"/>
                </a:solidFill>
                <a:effectLst/>
                <a:latin typeface="Cambrai"/>
                <a:ea typeface="Times New Roman" pitchFamily="18" charset="0"/>
                <a:cs typeface="Times New Roman" pitchFamily="18" charset="0"/>
              </a:rPr>
              <a:t>superimposable</a:t>
            </a:r>
            <a:r>
              <a:rPr kumimoji="0" lang="en-US" sz="2400" b="0" i="0" u="none" strike="noStrike" cap="none" normalizeH="0" baseline="0" dirty="0" smtClean="0">
                <a:ln>
                  <a:noFill/>
                </a:ln>
                <a:solidFill>
                  <a:schemeClr val="tx1"/>
                </a:solidFill>
                <a:effectLst/>
                <a:latin typeface="Cambrai"/>
                <a:ea typeface="Times New Roman" pitchFamily="18" charset="0"/>
                <a:cs typeface="Times New Roman" pitchFamily="18" charset="0"/>
              </a:rPr>
              <a:t> on each other. Each is the mirror image of the other. This pair of compounds is known as a pair of enantiomers</a:t>
            </a:r>
            <a:r>
              <a:rPr kumimoji="0" lang="en-US" sz="2400" i="0" u="none" strike="noStrike" cap="none" normalizeH="0" baseline="0" dirty="0" smtClean="0">
                <a:ln>
                  <a:noFill/>
                </a:ln>
                <a:solidFill>
                  <a:schemeClr val="tx1"/>
                </a:solidFill>
                <a:effectLst/>
                <a:latin typeface="Cambrai"/>
                <a:ea typeface="Times New Roman" pitchFamily="18" charset="0"/>
                <a:cs typeface="Times New Roman" pitchFamily="18" charset="0"/>
              </a:rPr>
              <a:t>.</a:t>
            </a:r>
          </a:p>
          <a:p>
            <a:pPr marL="0" marR="0" lvl="0" indent="0" algn="justLow" defTabSz="914400" rtl="0" eaLnBrk="1" fontAlgn="base" latinLnBrk="0" hangingPunct="1">
              <a:lnSpc>
                <a:spcPct val="100000"/>
              </a:lnSpc>
              <a:spcBef>
                <a:spcPct val="0"/>
              </a:spcBef>
              <a:spcAft>
                <a:spcPct val="0"/>
              </a:spcAft>
              <a:buClrTx/>
              <a:buSzTx/>
              <a:buFontTx/>
              <a:buNone/>
              <a:tabLst>
                <a:tab pos="57150" algn="l"/>
              </a:tabLst>
            </a:pPr>
            <a:endParaRPr lang="en-US" sz="2400" b="1" dirty="0" smtClean="0">
              <a:latin typeface="Cambrai"/>
              <a:cs typeface="Times New Roman" pitchFamily="18" charset="0"/>
            </a:endParaRPr>
          </a:p>
          <a:p>
            <a:pPr marL="0" marR="0" lvl="0" indent="0" algn="justLow" defTabSz="914400" rtl="0" eaLnBrk="1" fontAlgn="base" latinLnBrk="0" hangingPunct="1">
              <a:lnSpc>
                <a:spcPct val="100000"/>
              </a:lnSpc>
              <a:spcBef>
                <a:spcPct val="0"/>
              </a:spcBef>
              <a:spcAft>
                <a:spcPct val="0"/>
              </a:spcAft>
              <a:buClrTx/>
              <a:buSzTx/>
              <a:buFontTx/>
              <a:buNone/>
              <a:tabLst>
                <a:tab pos="57150" algn="l"/>
              </a:tabLst>
            </a:pPr>
            <a:endParaRPr kumimoji="0" lang="en-US" sz="2400" b="0" i="0" u="none" strike="noStrike" cap="none" normalizeH="0" baseline="0" dirty="0" smtClean="0">
              <a:ln>
                <a:noFill/>
              </a:ln>
              <a:solidFill>
                <a:schemeClr val="tx1"/>
              </a:solidFill>
              <a:effectLst/>
              <a:latin typeface="Cambrai"/>
              <a:cs typeface="Times New Roman" pitchFamily="18" charset="0"/>
            </a:endParaRPr>
          </a:p>
        </p:txBody>
      </p:sp>
      <p:sp>
        <p:nvSpPr>
          <p:cNvPr id="9" name="Text Box 7"/>
          <p:cNvSpPr txBox="1">
            <a:spLocks noChangeArrowheads="1"/>
          </p:cNvSpPr>
          <p:nvPr/>
        </p:nvSpPr>
        <p:spPr bwMode="auto">
          <a:xfrm>
            <a:off x="251520" y="1824689"/>
            <a:ext cx="5141420" cy="452183"/>
          </a:xfrm>
          <a:prstGeom prst="rect">
            <a:avLst/>
          </a:prstGeom>
          <a:noFill/>
          <a:ln w="9525">
            <a:noFill/>
            <a:miter lim="800000"/>
            <a:headEnd/>
            <a:tailEnd/>
          </a:ln>
          <a:effectLst/>
        </p:spPr>
        <p:txBody>
          <a:bodyPr wrap="none" lIns="82048" tIns="41025" rIns="82048" bIns="41025">
            <a:spAutoFit/>
          </a:bodyPr>
          <a:lstStyle/>
          <a:p>
            <a:pPr>
              <a:buSzPct val="100000"/>
              <a:tabLst>
                <a:tab pos="307718" algn="l"/>
              </a:tabLst>
            </a:pPr>
            <a:r>
              <a:rPr lang="en-US" sz="2400" b="1" dirty="0" err="1" smtClean="0">
                <a:latin typeface="Cambrai"/>
                <a:ea typeface="Times New Roman" pitchFamily="18" charset="0"/>
                <a:cs typeface="Times New Roman" pitchFamily="18" charset="0"/>
              </a:rPr>
              <a:t>Chiral</a:t>
            </a:r>
            <a:r>
              <a:rPr lang="en-US" sz="2400" b="1" dirty="0" smtClean="0">
                <a:latin typeface="Cambrai"/>
                <a:ea typeface="Times New Roman" pitchFamily="18" charset="0"/>
                <a:cs typeface="Times New Roman" pitchFamily="18" charset="0"/>
              </a:rPr>
              <a:t> or optically active isomers</a:t>
            </a:r>
            <a:endParaRPr lang="en-US" sz="2400" b="1" dirty="0">
              <a:latin typeface="Cambrai"/>
              <a:ea typeface="Times New Roman" pitchFamily="18" charset="0"/>
              <a:cs typeface="Times New Roman" pitchFamily="18" charset="0"/>
            </a:endParaRPr>
          </a:p>
        </p:txBody>
      </p:sp>
      <p:sp>
        <p:nvSpPr>
          <p:cNvPr id="7" name="Rectangle 6"/>
          <p:cNvSpPr/>
          <p:nvPr/>
        </p:nvSpPr>
        <p:spPr>
          <a:xfrm>
            <a:off x="1924261" y="620688"/>
            <a:ext cx="5096011" cy="646331"/>
          </a:xfrm>
          <a:prstGeom prst="rect">
            <a:avLst/>
          </a:prstGeom>
        </p:spPr>
        <p:txBody>
          <a:bodyPr wrap="none">
            <a:spAutoFit/>
          </a:bodyPr>
          <a:lstStyle/>
          <a:p>
            <a:pPr marL="307718" indent="-307718" algn="ctr">
              <a:tabLst>
                <a:tab pos="816309" algn="l"/>
              </a:tabLst>
            </a:pPr>
            <a:r>
              <a:rPr lang="en-US" sz="3600" b="1" dirty="0" smtClean="0">
                <a:latin typeface="Cambria" pitchFamily="18" charset="0"/>
                <a:cs typeface="Times New Roman" pitchFamily="18" charset="0"/>
              </a:rPr>
              <a:t>Types of </a:t>
            </a:r>
            <a:r>
              <a:rPr lang="en-US" sz="3600" b="1" dirty="0" err="1" smtClean="0">
                <a:latin typeface="Cambria" pitchFamily="18" charset="0"/>
                <a:cs typeface="Times New Roman" pitchFamily="18" charset="0"/>
              </a:rPr>
              <a:t>stereoisomers</a:t>
            </a:r>
            <a:endParaRPr lang="en-US" sz="3600" b="1" dirty="0">
              <a:latin typeface="Cambria"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85377">
                                            <p:txEl>
                                              <p:pRg st="0" end="0"/>
                                            </p:txEl>
                                          </p:spTgt>
                                        </p:tgtEl>
                                        <p:attrNameLst>
                                          <p:attrName>style.visibility</p:attrName>
                                        </p:attrNameLst>
                                      </p:cBhvr>
                                      <p:to>
                                        <p:strVal val="visible"/>
                                      </p:to>
                                    </p:set>
                                    <p:animEffect transition="in" filter="diamond(in)">
                                      <p:cBhvr>
                                        <p:cTn id="12" dur="2000"/>
                                        <p:tgtEl>
                                          <p:spTgt spid="48537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85377">
                                            <p:txEl>
                                              <p:pRg st="2" end="2"/>
                                            </p:txEl>
                                          </p:spTgt>
                                        </p:tgtEl>
                                        <p:attrNameLst>
                                          <p:attrName>style.visibility</p:attrName>
                                        </p:attrNameLst>
                                      </p:cBhvr>
                                      <p:to>
                                        <p:strVal val="visible"/>
                                      </p:to>
                                    </p:set>
                                    <p:animEffect transition="in" filter="randombar(horizontal)">
                                      <p:cBhvr>
                                        <p:cTn id="17" dur="500"/>
                                        <p:tgtEl>
                                          <p:spTgt spid="4853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2"/>
          </p:nvPr>
        </p:nvSpPr>
        <p:spPr/>
        <p:txBody>
          <a:bodyPr/>
          <a:lstStyle/>
          <a:p>
            <a:fld id="{C2C853BE-248D-4316-AF53-FF14F6EE53A6}" type="slidenum">
              <a:rPr lang="en-US"/>
              <a:pPr/>
              <a:t>16</a:t>
            </a:fld>
            <a:endParaRPr lang="en-US"/>
          </a:p>
        </p:txBody>
      </p:sp>
      <p:sp>
        <p:nvSpPr>
          <p:cNvPr id="132105" name="Text Box 9"/>
          <p:cNvSpPr txBox="1">
            <a:spLocks noChangeArrowheads="1"/>
          </p:cNvSpPr>
          <p:nvPr/>
        </p:nvSpPr>
        <p:spPr bwMode="auto">
          <a:xfrm>
            <a:off x="251520" y="2379842"/>
            <a:ext cx="8496944" cy="4145502"/>
          </a:xfrm>
          <a:prstGeom prst="rect">
            <a:avLst/>
          </a:prstGeom>
          <a:noFill/>
          <a:ln w="9525">
            <a:noFill/>
            <a:miter lim="800000"/>
            <a:headEnd/>
            <a:tailEnd/>
          </a:ln>
          <a:effectLst/>
        </p:spPr>
        <p:txBody>
          <a:bodyPr wrap="square" lIns="82048" tIns="41025" rIns="82048" bIns="41025">
            <a:spAutoFit/>
          </a:bodyPr>
          <a:lstStyle/>
          <a:p>
            <a:pPr marL="236538" lvl="0" indent="-236538" algn="just"/>
            <a:r>
              <a:rPr lang="en-US" sz="2400" dirty="0" smtClean="0">
                <a:latin typeface="Cambria" pitchFamily="18" charset="0"/>
              </a:rPr>
              <a:t>    The </a:t>
            </a:r>
            <a:r>
              <a:rPr lang="en-US" sz="2400" dirty="0" err="1" smtClean="0">
                <a:latin typeface="Cambria" pitchFamily="18" charset="0"/>
              </a:rPr>
              <a:t>stereoisomers</a:t>
            </a:r>
            <a:r>
              <a:rPr lang="en-US" sz="2400" dirty="0" smtClean="0">
                <a:latin typeface="Cambria" pitchFamily="18" charset="0"/>
              </a:rPr>
              <a:t> and </a:t>
            </a:r>
            <a:r>
              <a:rPr lang="en-US" sz="2400" dirty="0" err="1" smtClean="0">
                <a:latin typeface="Cambria" pitchFamily="18" charset="0"/>
              </a:rPr>
              <a:t>chiral</a:t>
            </a:r>
            <a:r>
              <a:rPr lang="en-US" sz="2400" dirty="0" smtClean="0">
                <a:latin typeface="Cambria" pitchFamily="18" charset="0"/>
              </a:rPr>
              <a:t> compounds lead to the development of drugs have the following:</a:t>
            </a:r>
          </a:p>
          <a:p>
            <a:pPr marL="236538" lvl="0" indent="-236538" algn="just">
              <a:buFont typeface="Wingdings" pitchFamily="2" charset="2"/>
              <a:buChar char="Ø"/>
            </a:pPr>
            <a:r>
              <a:rPr lang="en-US" sz="2400" dirty="0" smtClean="0">
                <a:latin typeface="Cambria" pitchFamily="18" charset="0"/>
              </a:rPr>
              <a:t> The therapeutic advantages (reduction) in drug load and in   possible adverse effects.</a:t>
            </a:r>
          </a:p>
          <a:p>
            <a:pPr marL="236538" lvl="0" indent="-236538" algn="just">
              <a:buFont typeface="Wingdings" pitchFamily="2" charset="2"/>
              <a:buChar char="Ø"/>
            </a:pPr>
            <a:r>
              <a:rPr lang="en-US" sz="2400" dirty="0" smtClean="0">
                <a:latin typeface="Cambria" pitchFamily="18" charset="0"/>
              </a:rPr>
              <a:t>The isomers can help in understanding the mechanisms behind adverse effects and drug actions.</a:t>
            </a:r>
          </a:p>
          <a:p>
            <a:pPr marL="284163" indent="-284163" algn="just">
              <a:buFont typeface="Wingdings" pitchFamily="2" charset="2"/>
              <a:buChar char="Ø"/>
            </a:pPr>
            <a:r>
              <a:rPr lang="en-US" sz="2400" dirty="0" smtClean="0">
                <a:latin typeface="Cambria" pitchFamily="18" charset="0"/>
              </a:rPr>
              <a:t>Improved specific action (introducing safer and effective    drug alternatives of the new as well as existing drugs).</a:t>
            </a:r>
          </a:p>
          <a:p>
            <a:pPr marL="284163" lvl="0" indent="-284163" algn="just">
              <a:buFont typeface="Wingdings" pitchFamily="2" charset="2"/>
              <a:buChar char="Ø"/>
            </a:pPr>
            <a:r>
              <a:rPr lang="en-US" sz="2400" dirty="0" smtClean="0">
                <a:latin typeface="Cambria" pitchFamily="18" charset="0"/>
              </a:rPr>
              <a:t>Improved pharmacokinetic and </a:t>
            </a:r>
            <a:r>
              <a:rPr lang="en-US" sz="2400" dirty="0" err="1" smtClean="0">
                <a:latin typeface="Cambria" pitchFamily="18" charset="0"/>
              </a:rPr>
              <a:t>pharmacodynamic</a:t>
            </a:r>
            <a:r>
              <a:rPr lang="en-US" sz="2400" dirty="0" smtClean="0">
                <a:latin typeface="Cambria" pitchFamily="18" charset="0"/>
              </a:rPr>
              <a:t> properties.</a:t>
            </a:r>
          </a:p>
          <a:p>
            <a:pPr marL="307718" indent="-307718" algn="just">
              <a:buFont typeface="Wingdings" pitchFamily="2" charset="2"/>
              <a:buChar char="Ø"/>
              <a:tabLst>
                <a:tab pos="307718" algn="l"/>
              </a:tabLst>
            </a:pPr>
            <a:endParaRPr lang="en-US" sz="2400" dirty="0">
              <a:latin typeface="Cambria" pitchFamily="18" charset="0"/>
              <a:cs typeface="Times New Roman" pitchFamily="18" charset="0"/>
            </a:endParaRPr>
          </a:p>
        </p:txBody>
      </p:sp>
      <p:sp>
        <p:nvSpPr>
          <p:cNvPr id="5" name="Date Placeholder 4"/>
          <p:cNvSpPr>
            <a:spLocks noGrp="1"/>
          </p:cNvSpPr>
          <p:nvPr>
            <p:ph type="dt" sz="half" idx="10"/>
          </p:nvPr>
        </p:nvSpPr>
        <p:spPr/>
        <p:txBody>
          <a:bodyPr/>
          <a:lstStyle/>
          <a:p>
            <a:fld id="{B260CDF7-F90B-4944-A3E5-B1D3AAA46FCC}" type="datetime1">
              <a:rPr lang="en-US" smtClean="0"/>
              <a:pPr/>
              <a:t>10/27/2015</a:t>
            </a:fld>
            <a:endParaRPr lang="en-US" dirty="0"/>
          </a:p>
        </p:txBody>
      </p:sp>
      <p:sp>
        <p:nvSpPr>
          <p:cNvPr id="7" name="Text Box 7"/>
          <p:cNvSpPr txBox="1">
            <a:spLocks noChangeArrowheads="1"/>
          </p:cNvSpPr>
          <p:nvPr/>
        </p:nvSpPr>
        <p:spPr bwMode="auto">
          <a:xfrm>
            <a:off x="323528" y="1752681"/>
            <a:ext cx="6120680" cy="452183"/>
          </a:xfrm>
          <a:prstGeom prst="rect">
            <a:avLst/>
          </a:prstGeom>
          <a:noFill/>
          <a:ln w="9525">
            <a:noFill/>
            <a:miter lim="800000"/>
            <a:headEnd/>
            <a:tailEnd/>
          </a:ln>
          <a:effectLst/>
        </p:spPr>
        <p:txBody>
          <a:bodyPr wrap="square" lIns="82048" tIns="41025" rIns="82048" bIns="41025">
            <a:spAutoFit/>
          </a:bodyPr>
          <a:lstStyle/>
          <a:p>
            <a:pPr>
              <a:buSzPct val="100000"/>
              <a:tabLst>
                <a:tab pos="173038" algn="l"/>
                <a:tab pos="268288" algn="l"/>
              </a:tabLst>
            </a:pPr>
            <a:r>
              <a:rPr lang="en-US" sz="2400" b="1" dirty="0" smtClean="0">
                <a:latin typeface="Cambrai"/>
              </a:rPr>
              <a:t>   Because</a:t>
            </a:r>
            <a:endParaRPr lang="en-US" sz="2400" b="1" dirty="0">
              <a:latin typeface="Cambrai"/>
            </a:endParaRPr>
          </a:p>
        </p:txBody>
      </p:sp>
      <p:sp>
        <p:nvSpPr>
          <p:cNvPr id="10" name="Rectangle 9"/>
          <p:cNvSpPr/>
          <p:nvPr/>
        </p:nvSpPr>
        <p:spPr>
          <a:xfrm>
            <a:off x="2123728" y="6464369"/>
            <a:ext cx="4572000" cy="276999"/>
          </a:xfrm>
          <a:prstGeom prst="rect">
            <a:avLst/>
          </a:prstGeom>
        </p:spPr>
        <p:txBody>
          <a:bodyPr>
            <a:spAutoFit/>
          </a:bodyPr>
          <a:lstStyle/>
          <a:p>
            <a:pPr algn="ctr"/>
            <a:r>
              <a:rPr lang="en-US" sz="1200" dirty="0" smtClean="0"/>
              <a:t>http://www.kimyasanal.com/yukle/cgq04lrtwb_1.pdf</a:t>
            </a:r>
            <a:endParaRPr lang="en-US" sz="1200" dirty="0"/>
          </a:p>
        </p:txBody>
      </p:sp>
      <p:sp>
        <p:nvSpPr>
          <p:cNvPr id="8" name="Rectangle 7"/>
          <p:cNvSpPr/>
          <p:nvPr/>
        </p:nvSpPr>
        <p:spPr>
          <a:xfrm>
            <a:off x="1008972" y="620688"/>
            <a:ext cx="7667484" cy="646331"/>
          </a:xfrm>
          <a:prstGeom prst="rect">
            <a:avLst/>
          </a:prstGeom>
        </p:spPr>
        <p:txBody>
          <a:bodyPr wrap="none">
            <a:spAutoFit/>
          </a:bodyPr>
          <a:lstStyle/>
          <a:p>
            <a:pPr lvl="0" algn="ctr" fontAlgn="base">
              <a:spcBef>
                <a:spcPct val="0"/>
              </a:spcBef>
              <a:spcAft>
                <a:spcPct val="0"/>
              </a:spcAft>
              <a:defRPr/>
            </a:pPr>
            <a:r>
              <a:rPr lang="en-US" sz="3600" b="1" kern="0" dirty="0" smtClean="0">
                <a:latin typeface="Cambria" pitchFamily="18" charset="0"/>
              </a:rPr>
              <a:t>Why stereochemistry is important?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32105">
                                            <p:txEl>
                                              <p:pRg st="0" end="0"/>
                                            </p:txEl>
                                          </p:spTgt>
                                        </p:tgtEl>
                                        <p:attrNameLst>
                                          <p:attrName>style.visibility</p:attrName>
                                        </p:attrNameLst>
                                      </p:cBhvr>
                                      <p:to>
                                        <p:strVal val="visible"/>
                                      </p:to>
                                    </p:set>
                                    <p:animEffect transition="in" filter="wedge">
                                      <p:cBhvr>
                                        <p:cTn id="12" dur="500"/>
                                        <p:tgtEl>
                                          <p:spTgt spid="13210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2105">
                                            <p:txEl>
                                              <p:pRg st="1" end="1"/>
                                            </p:txEl>
                                          </p:spTgt>
                                        </p:tgtEl>
                                        <p:attrNameLst>
                                          <p:attrName>style.visibility</p:attrName>
                                        </p:attrNameLst>
                                      </p:cBhvr>
                                      <p:to>
                                        <p:strVal val="visible"/>
                                      </p:to>
                                    </p:set>
                                    <p:animEffect transition="in" filter="randombar(horizontal)">
                                      <p:cBhvr>
                                        <p:cTn id="17" dur="500"/>
                                        <p:tgtEl>
                                          <p:spTgt spid="132105">
                                            <p:txEl>
                                              <p:pRg st="1" end="1"/>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132105">
                                            <p:txEl>
                                              <p:pRg st="2" end="2"/>
                                            </p:txEl>
                                          </p:spTgt>
                                        </p:tgtEl>
                                        <p:attrNameLst>
                                          <p:attrName>style.visibility</p:attrName>
                                        </p:attrNameLst>
                                      </p:cBhvr>
                                      <p:to>
                                        <p:strVal val="visible"/>
                                      </p:to>
                                    </p:set>
                                    <p:animEffect transition="in" filter="randombar(horizontal)">
                                      <p:cBhvr>
                                        <p:cTn id="20" dur="500"/>
                                        <p:tgtEl>
                                          <p:spTgt spid="132105">
                                            <p:txEl>
                                              <p:pRg st="2" end="2"/>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132105">
                                            <p:txEl>
                                              <p:pRg st="3" end="3"/>
                                            </p:txEl>
                                          </p:spTgt>
                                        </p:tgtEl>
                                        <p:attrNameLst>
                                          <p:attrName>style.visibility</p:attrName>
                                        </p:attrNameLst>
                                      </p:cBhvr>
                                      <p:to>
                                        <p:strVal val="visible"/>
                                      </p:to>
                                    </p:set>
                                    <p:animEffect transition="in" filter="randombar(horizontal)">
                                      <p:cBhvr>
                                        <p:cTn id="23" dur="500"/>
                                        <p:tgtEl>
                                          <p:spTgt spid="132105">
                                            <p:txEl>
                                              <p:pRg st="3" end="3"/>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132105">
                                            <p:txEl>
                                              <p:pRg st="4" end="4"/>
                                            </p:txEl>
                                          </p:spTgt>
                                        </p:tgtEl>
                                        <p:attrNameLst>
                                          <p:attrName>style.visibility</p:attrName>
                                        </p:attrNameLst>
                                      </p:cBhvr>
                                      <p:to>
                                        <p:strVal val="visible"/>
                                      </p:to>
                                    </p:set>
                                    <p:animEffect transition="in" filter="randombar(horizontal)">
                                      <p:cBhvr>
                                        <p:cTn id="26" dur="500"/>
                                        <p:tgtEl>
                                          <p:spTgt spid="13210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239F46BC-A96B-402D-AE2D-420CF4622C2F}" type="slidenum">
              <a:rPr lang="en-US" smtClean="0"/>
              <a:pPr/>
              <a:t>17</a:t>
            </a:fld>
            <a:endParaRPr lang="en-US" dirty="0"/>
          </a:p>
        </p:txBody>
      </p:sp>
      <p:sp>
        <p:nvSpPr>
          <p:cNvPr id="8" name="Date Placeholder 7"/>
          <p:cNvSpPr>
            <a:spLocks noGrp="1"/>
          </p:cNvSpPr>
          <p:nvPr>
            <p:ph type="dt" sz="half" idx="10"/>
          </p:nvPr>
        </p:nvSpPr>
        <p:spPr/>
        <p:txBody>
          <a:bodyPr/>
          <a:lstStyle/>
          <a:p>
            <a:fld id="{3478CF74-99CE-4F3D-B06B-1D08493DDE5C}" type="datetime1">
              <a:rPr lang="en-US" smtClean="0"/>
              <a:pPr/>
              <a:t>10/27/2015</a:t>
            </a:fld>
            <a:endParaRPr lang="en-US" dirty="0"/>
          </a:p>
        </p:txBody>
      </p:sp>
      <p:sp>
        <p:nvSpPr>
          <p:cNvPr id="10" name="Down Arrow Callout 9"/>
          <p:cNvSpPr/>
          <p:nvPr/>
        </p:nvSpPr>
        <p:spPr>
          <a:xfrm>
            <a:off x="827584" y="1556792"/>
            <a:ext cx="7704856" cy="144016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smtClean="0">
                <a:solidFill>
                  <a:schemeClr val="tx1"/>
                </a:solidFill>
                <a:latin typeface="Cambria" pitchFamily="18" charset="0"/>
              </a:rPr>
              <a:t>Herein, we deal with important optical active isomers</a:t>
            </a:r>
            <a:endParaRPr lang="en-US" sz="3400" b="1" dirty="0"/>
          </a:p>
        </p:txBody>
      </p:sp>
      <p:graphicFrame>
        <p:nvGraphicFramePr>
          <p:cNvPr id="451587" name="Object 2"/>
          <p:cNvGraphicFramePr>
            <a:graphicFrameLocks noChangeAspect="1"/>
          </p:cNvGraphicFramePr>
          <p:nvPr/>
        </p:nvGraphicFramePr>
        <p:xfrm>
          <a:off x="251520" y="2924944"/>
          <a:ext cx="1930400" cy="3476625"/>
        </p:xfrm>
        <a:graphic>
          <a:graphicData uri="http://schemas.openxmlformats.org/presentationml/2006/ole">
            <p:oleObj spid="_x0000_s555010" name="Clip" r:id="rId3" imgW="1295640" imgH="3934080" progId="">
              <p:embed/>
            </p:oleObj>
          </a:graphicData>
        </a:graphic>
      </p:graphicFrame>
      <p:sp>
        <p:nvSpPr>
          <p:cNvPr id="6" name="Rectangle 5"/>
          <p:cNvSpPr/>
          <p:nvPr/>
        </p:nvSpPr>
        <p:spPr>
          <a:xfrm>
            <a:off x="2339752" y="3068960"/>
            <a:ext cx="482453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err="1" smtClean="0">
                <a:solidFill>
                  <a:schemeClr val="tx1"/>
                </a:solidFill>
                <a:latin typeface="Cambrai"/>
              </a:rPr>
              <a:t>Enantiomers</a:t>
            </a:r>
            <a:endParaRPr lang="en-US" sz="34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51587"/>
                                        </p:tgtEl>
                                        <p:attrNameLst>
                                          <p:attrName>style.visibility</p:attrName>
                                        </p:attrNameLst>
                                      </p:cBhvr>
                                      <p:to>
                                        <p:strVal val="visible"/>
                                      </p:to>
                                    </p:set>
                                    <p:animEffect transition="in" filter="wheel(4)">
                                      <p:cBhvr>
                                        <p:cTn id="12" dur="500"/>
                                        <p:tgtEl>
                                          <p:spTgt spid="451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39F46BC-A96B-402D-AE2D-420CF4622C2F}" type="slidenum">
              <a:rPr lang="en-US" smtClean="0"/>
              <a:pPr/>
              <a:t>18</a:t>
            </a:fld>
            <a:endParaRPr lang="en-US" dirty="0"/>
          </a:p>
        </p:txBody>
      </p:sp>
      <p:sp>
        <p:nvSpPr>
          <p:cNvPr id="6" name="Date Placeholder 5"/>
          <p:cNvSpPr>
            <a:spLocks noGrp="1"/>
          </p:cNvSpPr>
          <p:nvPr>
            <p:ph type="dt" sz="half" idx="10"/>
          </p:nvPr>
        </p:nvSpPr>
        <p:spPr/>
        <p:txBody>
          <a:bodyPr/>
          <a:lstStyle/>
          <a:p>
            <a:fld id="{008C2312-4E8F-4D28-BE6E-761570358C0F}" type="datetime1">
              <a:rPr lang="en-US" smtClean="0"/>
              <a:pPr/>
              <a:t>10/27/2015</a:t>
            </a:fld>
            <a:endParaRPr lang="en-US" dirty="0"/>
          </a:p>
        </p:txBody>
      </p:sp>
      <p:pic>
        <p:nvPicPr>
          <p:cNvPr id="8" name="Picture 7" descr="C:\Users\galal\Desktop\images (1).jpg"/>
          <p:cNvPicPr>
            <a:picLocks noChangeAspect="1" noChangeArrowheads="1"/>
          </p:cNvPicPr>
          <p:nvPr/>
        </p:nvPicPr>
        <p:blipFill>
          <a:blip r:embed="rId2" cstate="print"/>
          <a:srcRect/>
          <a:stretch>
            <a:fillRect/>
          </a:stretch>
        </p:blipFill>
        <p:spPr bwMode="auto">
          <a:xfrm>
            <a:off x="-36512" y="7952"/>
            <a:ext cx="9277860" cy="6949440"/>
          </a:xfrm>
          <a:prstGeom prst="rect">
            <a:avLst/>
          </a:prstGeom>
          <a:noFill/>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E8F6F4F-8B9D-405E-BCE3-6D54A3EACB6F}" type="datetime1">
              <a:rPr lang="en-US" smtClean="0"/>
              <a:pPr/>
              <a:t>10/27/2015</a:t>
            </a:fld>
            <a:endParaRPr lang="en-US" dirty="0"/>
          </a:p>
        </p:txBody>
      </p:sp>
      <p:sp>
        <p:nvSpPr>
          <p:cNvPr id="4" name="Slide Number Placeholder 3"/>
          <p:cNvSpPr>
            <a:spLocks noGrp="1"/>
          </p:cNvSpPr>
          <p:nvPr>
            <p:ph type="sldNum" sz="quarter" idx="12"/>
          </p:nvPr>
        </p:nvSpPr>
        <p:spPr/>
        <p:txBody>
          <a:bodyPr/>
          <a:lstStyle/>
          <a:p>
            <a:fld id="{239F46BC-A96B-402D-AE2D-420CF4622C2F}" type="slidenum">
              <a:rPr lang="en-US" smtClean="0"/>
              <a:pPr/>
              <a:t>19</a:t>
            </a:fld>
            <a:endParaRPr lang="en-US" dirty="0"/>
          </a:p>
        </p:txBody>
      </p:sp>
      <p:sp>
        <p:nvSpPr>
          <p:cNvPr id="5" name="Rectangle 4"/>
          <p:cNvSpPr/>
          <p:nvPr/>
        </p:nvSpPr>
        <p:spPr>
          <a:xfrm>
            <a:off x="72008" y="1484784"/>
            <a:ext cx="8964488" cy="5078313"/>
          </a:xfrm>
          <a:prstGeom prst="rect">
            <a:avLst/>
          </a:prstGeom>
        </p:spPr>
        <p:txBody>
          <a:bodyPr wrap="square">
            <a:spAutoFit/>
          </a:bodyPr>
          <a:lstStyle/>
          <a:p>
            <a:pPr algn="just" defTabSz="2317750">
              <a:lnSpc>
                <a:spcPct val="90000"/>
              </a:lnSpc>
              <a:buClr>
                <a:schemeClr val="tx1"/>
              </a:buClr>
              <a:buFont typeface="Wingdings" pitchFamily="2" charset="2"/>
              <a:buChar char="Ø"/>
              <a:tabLst>
                <a:tab pos="7804150" algn="l"/>
              </a:tabLst>
            </a:pPr>
            <a:r>
              <a:rPr lang="en-US" sz="2400" dirty="0" smtClean="0">
                <a:latin typeface="Cambrai"/>
              </a:rPr>
              <a:t>Is one that has equal amounts of left- and right</a:t>
            </a:r>
          </a:p>
          <a:p>
            <a:pPr algn="just" defTabSz="2317750">
              <a:lnSpc>
                <a:spcPct val="90000"/>
              </a:lnSpc>
              <a:buClr>
                <a:schemeClr val="tx1"/>
              </a:buClr>
              <a:tabLst>
                <a:tab pos="7804150" algn="l"/>
              </a:tabLst>
            </a:pPr>
            <a:endParaRPr lang="en-US" sz="2400" dirty="0" smtClean="0">
              <a:latin typeface="Cambrai"/>
            </a:endParaRPr>
          </a:p>
          <a:p>
            <a:pPr algn="just" defTabSz="2317750">
              <a:lnSpc>
                <a:spcPct val="90000"/>
              </a:lnSpc>
              <a:buClr>
                <a:schemeClr val="tx1"/>
              </a:buClr>
              <a:tabLst>
                <a:tab pos="7804150" algn="l"/>
              </a:tabLst>
            </a:pPr>
            <a:r>
              <a:rPr lang="en-US" sz="2400" dirty="0" smtClean="0">
                <a:latin typeface="Cambrai"/>
              </a:rPr>
              <a:t> handed </a:t>
            </a:r>
            <a:r>
              <a:rPr lang="en-US" sz="2400" dirty="0" err="1" smtClean="0">
                <a:latin typeface="Cambrai"/>
              </a:rPr>
              <a:t>enantiomers</a:t>
            </a:r>
            <a:r>
              <a:rPr lang="en-US" sz="2400" dirty="0" smtClean="0">
                <a:latin typeface="Cambrai"/>
              </a:rPr>
              <a:t> of a </a:t>
            </a:r>
            <a:r>
              <a:rPr lang="en-US" sz="2400" dirty="0" err="1" smtClean="0">
                <a:latin typeface="Cambrai"/>
              </a:rPr>
              <a:t>chiral</a:t>
            </a:r>
            <a:r>
              <a:rPr lang="en-US" sz="2400" dirty="0" smtClean="0">
                <a:latin typeface="Cambrai"/>
              </a:rPr>
              <a:t> molecule. </a:t>
            </a:r>
          </a:p>
          <a:p>
            <a:pPr algn="just">
              <a:lnSpc>
                <a:spcPct val="90000"/>
              </a:lnSpc>
              <a:buClr>
                <a:schemeClr val="tx1"/>
              </a:buClr>
              <a:buFont typeface="Wingdings" pitchFamily="2" charset="2"/>
              <a:buChar char="Ø"/>
            </a:pPr>
            <a:endParaRPr lang="en-US" sz="2400" dirty="0" smtClean="0">
              <a:latin typeface="Cambrai"/>
            </a:endParaRPr>
          </a:p>
          <a:p>
            <a:pPr algn="just">
              <a:lnSpc>
                <a:spcPct val="90000"/>
              </a:lnSpc>
              <a:buClr>
                <a:schemeClr val="tx1"/>
              </a:buClr>
              <a:buFont typeface="Wingdings" pitchFamily="2" charset="2"/>
              <a:buChar char="Ø"/>
            </a:pPr>
            <a:r>
              <a:rPr lang="en-US" sz="2400" dirty="0" smtClean="0">
                <a:latin typeface="Cambrai"/>
              </a:rPr>
              <a:t>An </a:t>
            </a:r>
            <a:r>
              <a:rPr lang="en-US" sz="2400" dirty="0" err="1" smtClean="0">
                <a:latin typeface="Cambrai"/>
              </a:rPr>
              <a:t>enantiomer</a:t>
            </a:r>
            <a:r>
              <a:rPr lang="en-US" sz="2400" dirty="0" smtClean="0">
                <a:latin typeface="Cambrai"/>
              </a:rPr>
              <a:t> can be named by the direction in which it</a:t>
            </a:r>
          </a:p>
          <a:p>
            <a:pPr algn="just">
              <a:lnSpc>
                <a:spcPct val="90000"/>
              </a:lnSpc>
              <a:buClr>
                <a:schemeClr val="tx1"/>
              </a:buClr>
              <a:buFont typeface="Wingdings" pitchFamily="2" charset="2"/>
              <a:buChar char="Ø"/>
            </a:pPr>
            <a:endParaRPr lang="en-US" sz="2400" dirty="0" smtClean="0">
              <a:latin typeface="Cambrai"/>
            </a:endParaRPr>
          </a:p>
          <a:p>
            <a:pPr algn="just">
              <a:lnSpc>
                <a:spcPct val="90000"/>
              </a:lnSpc>
              <a:buClr>
                <a:schemeClr val="tx1"/>
              </a:buClr>
            </a:pPr>
            <a:r>
              <a:rPr lang="en-US" sz="2400" dirty="0" smtClean="0">
                <a:latin typeface="Cambrai"/>
              </a:rPr>
              <a:t> rotates the plane of polarized light. If it rotates the light</a:t>
            </a:r>
          </a:p>
          <a:p>
            <a:pPr algn="just">
              <a:lnSpc>
                <a:spcPct val="90000"/>
              </a:lnSpc>
              <a:buClr>
                <a:schemeClr val="tx1"/>
              </a:buClr>
            </a:pPr>
            <a:endParaRPr lang="en-US" sz="2400" dirty="0" smtClean="0">
              <a:latin typeface="Cambrai"/>
            </a:endParaRPr>
          </a:p>
          <a:p>
            <a:pPr algn="just">
              <a:lnSpc>
                <a:spcPct val="90000"/>
              </a:lnSpc>
              <a:buClr>
                <a:schemeClr val="tx1"/>
              </a:buClr>
            </a:pPr>
            <a:r>
              <a:rPr lang="en-US" sz="2400" dirty="0" smtClean="0">
                <a:latin typeface="Cambrai"/>
              </a:rPr>
              <a:t> clockwise, that </a:t>
            </a:r>
            <a:r>
              <a:rPr lang="en-US" sz="2400" dirty="0" err="1" smtClean="0">
                <a:latin typeface="Cambrai"/>
              </a:rPr>
              <a:t>enantiomer</a:t>
            </a:r>
            <a:r>
              <a:rPr lang="en-US" sz="2400" dirty="0" smtClean="0">
                <a:latin typeface="Cambrai"/>
              </a:rPr>
              <a:t> is labeled (+). Its mirror-image is</a:t>
            </a:r>
          </a:p>
          <a:p>
            <a:pPr algn="just">
              <a:lnSpc>
                <a:spcPct val="90000"/>
              </a:lnSpc>
              <a:buClr>
                <a:schemeClr val="tx1"/>
              </a:buClr>
            </a:pPr>
            <a:endParaRPr lang="en-US" sz="2400" dirty="0" smtClean="0">
              <a:latin typeface="Cambrai"/>
            </a:endParaRPr>
          </a:p>
          <a:p>
            <a:pPr algn="just">
              <a:lnSpc>
                <a:spcPct val="90000"/>
              </a:lnSpc>
              <a:buClr>
                <a:schemeClr val="tx1"/>
              </a:buClr>
            </a:pPr>
            <a:r>
              <a:rPr lang="en-US" sz="2400" dirty="0" smtClean="0">
                <a:latin typeface="Cambrai"/>
              </a:rPr>
              <a:t> labeled (−). The (+) and (−) isomers have also been</a:t>
            </a:r>
          </a:p>
          <a:p>
            <a:pPr algn="just">
              <a:lnSpc>
                <a:spcPct val="90000"/>
              </a:lnSpc>
              <a:buClr>
                <a:schemeClr val="tx1"/>
              </a:buClr>
            </a:pPr>
            <a:endParaRPr lang="en-US" sz="2400" dirty="0" smtClean="0">
              <a:latin typeface="Cambrai"/>
            </a:endParaRPr>
          </a:p>
          <a:p>
            <a:pPr algn="just">
              <a:lnSpc>
                <a:spcPct val="90000"/>
              </a:lnSpc>
              <a:buClr>
                <a:schemeClr val="tx1"/>
              </a:buClr>
            </a:pPr>
            <a:r>
              <a:rPr lang="en-US" sz="2400" dirty="0" smtClean="0">
                <a:latin typeface="Cambrai"/>
              </a:rPr>
              <a:t> termed </a:t>
            </a:r>
            <a:r>
              <a:rPr lang="en-US" sz="2400" i="1" dirty="0" smtClean="0">
                <a:latin typeface="Cambrai"/>
              </a:rPr>
              <a:t>d-</a:t>
            </a:r>
            <a:r>
              <a:rPr lang="en-US" sz="2400" dirty="0" smtClean="0">
                <a:latin typeface="Cambrai"/>
              </a:rPr>
              <a:t> and </a:t>
            </a:r>
            <a:r>
              <a:rPr lang="en-US" sz="2400" i="1" dirty="0" smtClean="0">
                <a:latin typeface="Cambrai"/>
              </a:rPr>
              <a:t>l-</a:t>
            </a:r>
            <a:r>
              <a:rPr lang="en-US" sz="2400" dirty="0" smtClean="0">
                <a:latin typeface="Cambrai"/>
              </a:rPr>
              <a:t>, respectively (for </a:t>
            </a:r>
            <a:r>
              <a:rPr lang="en-US" sz="2400" i="1" dirty="0" smtClean="0">
                <a:latin typeface="Cambrai"/>
              </a:rPr>
              <a:t>dextrorotatory</a:t>
            </a:r>
            <a:r>
              <a:rPr lang="en-US" sz="2400" dirty="0" smtClean="0">
                <a:latin typeface="Cambrai"/>
              </a:rPr>
              <a:t> and</a:t>
            </a:r>
          </a:p>
          <a:p>
            <a:pPr>
              <a:lnSpc>
                <a:spcPct val="90000"/>
              </a:lnSpc>
              <a:buClr>
                <a:schemeClr val="tx1"/>
              </a:buClr>
            </a:pPr>
            <a:endParaRPr lang="en-US" sz="2400" dirty="0" smtClean="0">
              <a:latin typeface="Cambrai"/>
            </a:endParaRPr>
          </a:p>
          <a:p>
            <a:pPr>
              <a:lnSpc>
                <a:spcPct val="90000"/>
              </a:lnSpc>
              <a:buClr>
                <a:schemeClr val="tx1"/>
              </a:buClr>
            </a:pPr>
            <a:r>
              <a:rPr lang="en-US" sz="2400" dirty="0" smtClean="0">
                <a:latin typeface="Cambrai"/>
              </a:rPr>
              <a:t> </a:t>
            </a:r>
            <a:r>
              <a:rPr lang="en-US" sz="2400" i="1" dirty="0" smtClean="0">
                <a:latin typeface="Cambrai"/>
              </a:rPr>
              <a:t>levorotatory</a:t>
            </a:r>
            <a:r>
              <a:rPr lang="en-US" sz="2400" dirty="0" smtClean="0">
                <a:latin typeface="Cambrai"/>
              </a:rPr>
              <a:t>).</a:t>
            </a:r>
          </a:p>
        </p:txBody>
      </p:sp>
      <p:sp>
        <p:nvSpPr>
          <p:cNvPr id="7" name="Rectangle 6"/>
          <p:cNvSpPr/>
          <p:nvPr/>
        </p:nvSpPr>
        <p:spPr>
          <a:xfrm>
            <a:off x="2555776" y="6392361"/>
            <a:ext cx="5328592" cy="276999"/>
          </a:xfrm>
          <a:prstGeom prst="rect">
            <a:avLst/>
          </a:prstGeom>
        </p:spPr>
        <p:txBody>
          <a:bodyPr wrap="square">
            <a:spAutoFit/>
          </a:bodyPr>
          <a:lstStyle/>
          <a:p>
            <a:r>
              <a:rPr lang="en-US" sz="1200" dirty="0" smtClean="0"/>
              <a:t>https://en.wikipedia.org/wiki/Racemic_mixture</a:t>
            </a:r>
            <a:endParaRPr lang="en-US" sz="1200" dirty="0"/>
          </a:p>
        </p:txBody>
      </p:sp>
      <p:sp>
        <p:nvSpPr>
          <p:cNvPr id="8" name="Rectangle 7"/>
          <p:cNvSpPr/>
          <p:nvPr/>
        </p:nvSpPr>
        <p:spPr>
          <a:xfrm>
            <a:off x="2640558" y="620688"/>
            <a:ext cx="3877985" cy="646331"/>
          </a:xfrm>
          <a:prstGeom prst="rect">
            <a:avLst/>
          </a:prstGeom>
        </p:spPr>
        <p:txBody>
          <a:bodyPr wrap="none">
            <a:spAutoFit/>
          </a:bodyPr>
          <a:lstStyle/>
          <a:p>
            <a:pPr lvl="0" algn="ctr" fontAlgn="base">
              <a:spcBef>
                <a:spcPct val="0"/>
              </a:spcBef>
              <a:spcAft>
                <a:spcPct val="0"/>
              </a:spcAft>
              <a:defRPr/>
            </a:pPr>
            <a:r>
              <a:rPr lang="en-US" sz="3600" b="1" dirty="0" err="1" smtClean="0">
                <a:latin typeface="Cambrai"/>
              </a:rPr>
              <a:t>Racemic</a:t>
            </a:r>
            <a:r>
              <a:rPr lang="en-US" sz="3600" b="1" dirty="0" smtClean="0">
                <a:latin typeface="Cambrai"/>
              </a:rPr>
              <a:t> mixture</a:t>
            </a:r>
            <a:endParaRPr lang="en-US" sz="3600" b="1" kern="0" dirty="0" smtClean="0">
              <a:latin typeface="Cambrai"/>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500"/>
                                        <p:tgtEl>
                                          <p:spTgt spid="5">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circle(in)">
                                      <p:cBhvr>
                                        <p:cTn id="10" dur="5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 calcmode="lin" valueType="num">
                                      <p:cBhvr additive="base">
                                        <p:cTn id="1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4" end="4"/>
                                            </p:txEl>
                                          </p:spTgt>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anim calcmode="lin" valueType="num">
                                      <p:cBhvr additive="base">
                                        <p:cTn id="1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6" end="6"/>
                                            </p:txEl>
                                          </p:spTgt>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anim calcmode="lin" valueType="num">
                                      <p:cBhvr additive="base">
                                        <p:cTn id="2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8" end="8"/>
                                            </p:txEl>
                                          </p:spTgt>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anim calcmode="lin" valueType="num">
                                      <p:cBhvr additive="base">
                                        <p:cTn id="2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10" end="10"/>
                                            </p:txEl>
                                          </p:spTgt>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anim calcmode="lin" valueType="num">
                                      <p:cBhvr additive="base">
                                        <p:cTn id="3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12" end="12"/>
                                            </p:txEl>
                                          </p:spTgt>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5">
                                            <p:txEl>
                                              <p:pRg st="14" end="14"/>
                                            </p:txEl>
                                          </p:spTgt>
                                        </p:tgtEl>
                                        <p:attrNameLst>
                                          <p:attrName>style.visibility</p:attrName>
                                        </p:attrNameLst>
                                      </p:cBhvr>
                                      <p:to>
                                        <p:strVal val="visible"/>
                                      </p:to>
                                    </p:set>
                                    <p:anim calcmode="lin" valueType="num">
                                      <p:cBhvr additive="base">
                                        <p:cTn id="35" dur="500" fill="hold"/>
                                        <p:tgtEl>
                                          <p:spTgt spid="5">
                                            <p:txEl>
                                              <p:pRg st="14" end="1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14" end="1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9F46BC-A96B-402D-AE2D-420CF4622C2F}" type="slidenum">
              <a:rPr lang="en-US" smtClean="0"/>
              <a:pPr/>
              <a:t>20</a:t>
            </a:fld>
            <a:endParaRPr lang="en-US" dirty="0"/>
          </a:p>
        </p:txBody>
      </p:sp>
      <p:sp>
        <p:nvSpPr>
          <p:cNvPr id="8" name="Rectangle 3"/>
          <p:cNvSpPr txBox="1">
            <a:spLocks noChangeArrowheads="1"/>
          </p:cNvSpPr>
          <p:nvPr/>
        </p:nvSpPr>
        <p:spPr bwMode="auto">
          <a:xfrm>
            <a:off x="323528" y="1268760"/>
            <a:ext cx="8424936" cy="39520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80000"/>
              </a:lnSpc>
              <a:spcBef>
                <a:spcPct val="20000"/>
              </a:spcBef>
              <a:spcAft>
                <a:spcPct val="0"/>
              </a:spcAft>
              <a:buClr>
                <a:schemeClr val="hlink"/>
              </a:buClr>
              <a:buSzTx/>
              <a:buFont typeface="Wingdings" pitchFamily="2" charset="2"/>
              <a:buChar char="v"/>
              <a:tabLst/>
              <a:defRPr/>
            </a:pPr>
            <a:endParaRPr kumimoji="0" lang="en-GB" sz="2400" b="1" i="1" u="none" strike="noStrike" kern="0" cap="none" spc="0" normalizeH="0" baseline="0" noProof="0" dirty="0" smtClean="0">
              <a:ln>
                <a:noFill/>
              </a:ln>
              <a:solidFill>
                <a:schemeClr val="tx1"/>
              </a:solidFill>
              <a:effectLst/>
              <a:uLnTx/>
              <a:uFillTx/>
              <a:latin typeface="Cambria" pitchFamily="18" charset="0"/>
            </a:endParaRPr>
          </a:p>
          <a:p>
            <a:pPr algn="just">
              <a:buFont typeface="Wingdings" pitchFamily="2" charset="2"/>
              <a:buChar char="Ø"/>
            </a:pPr>
            <a:r>
              <a:rPr kumimoji="0" lang="en-GB" sz="2400" b="0" i="0" u="none" strike="noStrike" kern="0" cap="none" spc="0" normalizeH="0" baseline="0" noProof="0" dirty="0" smtClean="0">
                <a:ln>
                  <a:noFill/>
                </a:ln>
                <a:solidFill>
                  <a:schemeClr val="tx1"/>
                </a:solidFill>
                <a:effectLst/>
                <a:uLnTx/>
                <a:uFillTx/>
                <a:latin typeface="Cambria" pitchFamily="18" charset="0"/>
              </a:rPr>
              <a:t> </a:t>
            </a:r>
            <a:r>
              <a:rPr lang="en-US" sz="2400" dirty="0" smtClean="0">
                <a:latin typeface="Cambria" pitchFamily="18" charset="0"/>
              </a:rPr>
              <a:t>Demonstrations of the significance of stereochemistry was the thalidomide.</a:t>
            </a:r>
          </a:p>
          <a:p>
            <a:pPr algn="just"/>
            <a:endParaRPr lang="en-US" sz="2400" dirty="0" smtClean="0">
              <a:latin typeface="Cambria" pitchFamily="18" charset="0"/>
            </a:endParaRPr>
          </a:p>
          <a:p>
            <a:pPr algn="just">
              <a:buFont typeface="Wingdings" pitchFamily="2" charset="2"/>
              <a:buChar char="Ø"/>
            </a:pPr>
            <a:r>
              <a:rPr lang="en-US" sz="2400" dirty="0" smtClean="0">
                <a:latin typeface="Cambria" pitchFamily="18" charset="0"/>
              </a:rPr>
              <a:t> Thalidomide is a drug, first prepared in Germany.  In 1957, prescribed for treating morning sickness in pregnant women. The drug however was discovered to cause deformation in babies.</a:t>
            </a:r>
          </a:p>
          <a:p>
            <a:pPr algn="just"/>
            <a:endParaRPr lang="en-US" sz="2400" dirty="0" smtClean="0">
              <a:latin typeface="Cambria" pitchFamily="18" charset="0"/>
            </a:endParaRPr>
          </a:p>
          <a:p>
            <a:pPr algn="just">
              <a:buFont typeface="Wingdings" pitchFamily="2" charset="2"/>
              <a:buChar char="Ø"/>
            </a:pPr>
            <a:r>
              <a:rPr lang="en-US" sz="2400" dirty="0" smtClean="0">
                <a:latin typeface="Cambria" pitchFamily="18" charset="0"/>
              </a:rPr>
              <a:t> It was discovered that one optical isomer of the drug was safe while the other had </a:t>
            </a:r>
            <a:r>
              <a:rPr lang="en-US" sz="2400" dirty="0" err="1" smtClean="0">
                <a:latin typeface="Cambria" pitchFamily="18" charset="0"/>
              </a:rPr>
              <a:t>teratogenic</a:t>
            </a:r>
            <a:r>
              <a:rPr lang="en-US" sz="2400" dirty="0" smtClean="0">
                <a:latin typeface="Cambria" pitchFamily="18" charset="0"/>
              </a:rPr>
              <a:t> effects. The (R) </a:t>
            </a:r>
            <a:r>
              <a:rPr lang="en-US" sz="2400" dirty="0" err="1" smtClean="0">
                <a:latin typeface="Cambria" pitchFamily="18" charset="0"/>
              </a:rPr>
              <a:t>enantiomer</a:t>
            </a:r>
            <a:r>
              <a:rPr lang="en-US" sz="2400" dirty="0" smtClean="0">
                <a:latin typeface="Cambria" pitchFamily="18" charset="0"/>
              </a:rPr>
              <a:t> of thalidomide is effective against morning sickness, while the (S) </a:t>
            </a:r>
            <a:r>
              <a:rPr lang="en-US" sz="2400" dirty="0" err="1" smtClean="0">
                <a:latin typeface="Cambria" pitchFamily="18" charset="0"/>
              </a:rPr>
              <a:t>enantiomer</a:t>
            </a:r>
            <a:r>
              <a:rPr lang="en-US" sz="2400" dirty="0" smtClean="0">
                <a:latin typeface="Cambria" pitchFamily="18" charset="0"/>
              </a:rPr>
              <a:t> is </a:t>
            </a:r>
            <a:r>
              <a:rPr lang="en-US" sz="2400" dirty="0" err="1" smtClean="0">
                <a:latin typeface="Cambria" pitchFamily="18" charset="0"/>
              </a:rPr>
              <a:t>teratogenic</a:t>
            </a:r>
            <a:r>
              <a:rPr lang="en-US" sz="2400" dirty="0" smtClean="0">
                <a:latin typeface="Cambria" pitchFamily="18" charset="0"/>
              </a:rPr>
              <a:t>, causing birth defects. </a:t>
            </a:r>
          </a:p>
          <a:p>
            <a:pPr marL="342900" marR="0" lvl="0" indent="-342900" algn="l" defTabSz="914400" rtl="0" eaLnBrk="1" fontAlgn="base" latinLnBrk="0" hangingPunct="1">
              <a:lnSpc>
                <a:spcPct val="80000"/>
              </a:lnSpc>
              <a:spcBef>
                <a:spcPct val="20000"/>
              </a:spcBef>
              <a:spcAft>
                <a:spcPct val="0"/>
              </a:spcAft>
              <a:buClr>
                <a:schemeClr val="hlink"/>
              </a:buClr>
              <a:buSzTx/>
              <a:buFont typeface="Symbol" pitchFamily="18" charset="2"/>
              <a:buNone/>
              <a:tabLst/>
              <a:defRPr/>
            </a:pPr>
            <a:endParaRPr kumimoji="0" lang="en-GB" sz="2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l" defTabSz="914400" rtl="0" eaLnBrk="1" fontAlgn="base" latinLnBrk="0" hangingPunct="1">
              <a:lnSpc>
                <a:spcPct val="80000"/>
              </a:lnSpc>
              <a:spcBef>
                <a:spcPct val="20000"/>
              </a:spcBef>
              <a:spcAft>
                <a:spcPct val="0"/>
              </a:spcAft>
              <a:buClr>
                <a:schemeClr val="hlink"/>
              </a:buClr>
              <a:buSzTx/>
              <a:buFont typeface="Symbol" pitchFamily="18" charset="2"/>
              <a:buNone/>
              <a:tabLst/>
              <a:defRPr/>
            </a:pPr>
            <a:endParaRPr kumimoji="0" lang="en-GB" sz="2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l" defTabSz="914400" rtl="0" eaLnBrk="1" fontAlgn="base" latinLnBrk="0" hangingPunct="1">
              <a:lnSpc>
                <a:spcPct val="80000"/>
              </a:lnSpc>
              <a:spcBef>
                <a:spcPct val="20000"/>
              </a:spcBef>
              <a:spcAft>
                <a:spcPct val="0"/>
              </a:spcAft>
              <a:buClr>
                <a:schemeClr val="hlink"/>
              </a:buClr>
              <a:buSzTx/>
              <a:tabLst/>
              <a:defRPr/>
            </a:pPr>
            <a:endParaRPr kumimoji="0" lang="en-GB" sz="2400" b="0" i="0" u="none" strike="noStrike" kern="0" cap="none" spc="0" normalizeH="0" baseline="0" noProof="0" dirty="0">
              <a:ln>
                <a:noFill/>
              </a:ln>
              <a:solidFill>
                <a:schemeClr val="tx1"/>
              </a:solidFill>
              <a:effectLst/>
              <a:uLnTx/>
              <a:uFillTx/>
              <a:latin typeface="Cambria" pitchFamily="18" charset="0"/>
            </a:endParaRPr>
          </a:p>
        </p:txBody>
      </p:sp>
      <p:sp>
        <p:nvSpPr>
          <p:cNvPr id="9" name="Date Placeholder 8"/>
          <p:cNvSpPr>
            <a:spLocks noGrp="1"/>
          </p:cNvSpPr>
          <p:nvPr>
            <p:ph type="dt" sz="half" idx="10"/>
          </p:nvPr>
        </p:nvSpPr>
        <p:spPr/>
        <p:txBody>
          <a:bodyPr/>
          <a:lstStyle/>
          <a:p>
            <a:fld id="{691C7E77-4F4A-4395-BC56-07E4DA7AC69A}" type="datetime1">
              <a:rPr lang="en-US" smtClean="0"/>
              <a:pPr/>
              <a:t>10/27/2015</a:t>
            </a:fld>
            <a:endParaRPr lang="en-US" dirty="0"/>
          </a:p>
        </p:txBody>
      </p:sp>
      <p:sp>
        <p:nvSpPr>
          <p:cNvPr id="7" name="Rectangle 6"/>
          <p:cNvSpPr/>
          <p:nvPr/>
        </p:nvSpPr>
        <p:spPr>
          <a:xfrm>
            <a:off x="2339752" y="6311061"/>
            <a:ext cx="4572000" cy="646331"/>
          </a:xfrm>
          <a:prstGeom prst="rect">
            <a:avLst/>
          </a:prstGeom>
        </p:spPr>
        <p:txBody>
          <a:bodyPr wrap="square">
            <a:spAutoFit/>
          </a:bodyPr>
          <a:lstStyle/>
          <a:p>
            <a:pPr algn="ctr"/>
            <a:r>
              <a:rPr lang="en-US" sz="1200" dirty="0" smtClean="0"/>
              <a:t>Singh K, </a:t>
            </a:r>
            <a:r>
              <a:rPr lang="en-US" sz="1200" dirty="0" err="1" smtClean="0"/>
              <a:t>Shakya</a:t>
            </a:r>
            <a:r>
              <a:rPr lang="en-US" sz="1200" dirty="0" smtClean="0"/>
              <a:t> P, Kumar A, S. </a:t>
            </a:r>
            <a:r>
              <a:rPr lang="en-US" sz="1200" dirty="0" err="1" smtClean="0"/>
              <a:t>Alok</a:t>
            </a:r>
            <a:r>
              <a:rPr lang="en-US" sz="1200" dirty="0" smtClean="0"/>
              <a:t>, </a:t>
            </a:r>
            <a:r>
              <a:rPr lang="en-US" sz="1200" dirty="0" err="1" smtClean="0"/>
              <a:t>Kamal</a:t>
            </a:r>
            <a:r>
              <a:rPr lang="en-US" sz="1200" dirty="0" smtClean="0"/>
              <a:t> M and Singh S.P. </a:t>
            </a:r>
            <a:r>
              <a:rPr lang="en-US" sz="1200" dirty="0" err="1" smtClean="0"/>
              <a:t>Int</a:t>
            </a:r>
            <a:r>
              <a:rPr lang="en-US" sz="1200" dirty="0" smtClean="0"/>
              <a:t> J </a:t>
            </a:r>
            <a:r>
              <a:rPr lang="en-US" sz="1200" dirty="0" err="1" smtClean="0"/>
              <a:t>Pharm</a:t>
            </a:r>
            <a:r>
              <a:rPr lang="en-US" sz="1200" dirty="0" smtClean="0"/>
              <a:t> </a:t>
            </a:r>
            <a:r>
              <a:rPr lang="en-US" sz="1200" dirty="0" err="1" smtClean="0"/>
              <a:t>Sci</a:t>
            </a:r>
            <a:r>
              <a:rPr lang="en-US" sz="1200" dirty="0" smtClean="0"/>
              <a:t> Res 2014; 5(11): 4644-59. </a:t>
            </a:r>
            <a:br>
              <a:rPr lang="en-US" sz="1200" dirty="0" smtClean="0"/>
            </a:br>
            <a:endParaRPr lang="en-US" sz="12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39F46BC-A96B-402D-AE2D-420CF4622C2F}" type="slidenum">
              <a:rPr lang="en-US" smtClean="0"/>
              <a:pPr/>
              <a:t>21</a:t>
            </a:fld>
            <a:endParaRPr lang="en-US" dirty="0"/>
          </a:p>
        </p:txBody>
      </p:sp>
      <p:sp>
        <p:nvSpPr>
          <p:cNvPr id="8" name="Rectangle 3"/>
          <p:cNvSpPr txBox="1">
            <a:spLocks noChangeArrowheads="1"/>
          </p:cNvSpPr>
          <p:nvPr/>
        </p:nvSpPr>
        <p:spPr bwMode="auto">
          <a:xfrm>
            <a:off x="323528" y="1268760"/>
            <a:ext cx="8424936" cy="39520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80000"/>
              </a:lnSpc>
              <a:spcBef>
                <a:spcPct val="20000"/>
              </a:spcBef>
              <a:spcAft>
                <a:spcPct val="0"/>
              </a:spcAft>
              <a:buClr>
                <a:schemeClr val="hlink"/>
              </a:buClr>
              <a:buSzTx/>
              <a:buFont typeface="Wingdings" pitchFamily="2" charset="2"/>
              <a:buChar char="v"/>
              <a:tabLst/>
              <a:defRPr/>
            </a:pPr>
            <a:endParaRPr kumimoji="0" lang="en-GB" sz="2400" b="1" i="1" u="none" strike="noStrike" kern="0" cap="none" spc="0" normalizeH="0" baseline="0" noProof="0" dirty="0" smtClean="0">
              <a:ln>
                <a:noFill/>
              </a:ln>
              <a:solidFill>
                <a:schemeClr val="tx1"/>
              </a:solidFill>
              <a:effectLst/>
              <a:uLnTx/>
              <a:uFillTx/>
              <a:latin typeface="Cambria" pitchFamily="18" charset="0"/>
            </a:endParaRPr>
          </a:p>
          <a:p>
            <a:pPr algn="just">
              <a:buFont typeface="Wingdings" pitchFamily="2" charset="2"/>
              <a:buChar char="Ø"/>
            </a:pPr>
            <a:r>
              <a:rPr lang="en-US" sz="2400" dirty="0" smtClean="0">
                <a:latin typeface="Cambria" pitchFamily="18" charset="0"/>
              </a:rPr>
              <a:t>In the human body, thalidomide undergoes </a:t>
            </a:r>
            <a:r>
              <a:rPr lang="en-US" sz="2400" dirty="0" err="1" smtClean="0">
                <a:latin typeface="Cambria" pitchFamily="18" charset="0"/>
              </a:rPr>
              <a:t>racemisation</a:t>
            </a:r>
            <a:r>
              <a:rPr lang="en-US" sz="2400" dirty="0" smtClean="0">
                <a:latin typeface="Cambria" pitchFamily="18" charset="0"/>
              </a:rPr>
              <a:t>: even if only one of the two </a:t>
            </a:r>
            <a:r>
              <a:rPr lang="en-US" sz="2400" dirty="0" err="1" smtClean="0">
                <a:latin typeface="Cambria" pitchFamily="18" charset="0"/>
              </a:rPr>
              <a:t>stereoisomers</a:t>
            </a:r>
            <a:r>
              <a:rPr lang="en-US" sz="2400" dirty="0" smtClean="0">
                <a:latin typeface="Cambria" pitchFamily="18" charset="0"/>
              </a:rPr>
              <a:t> is ingested, the other one is produced. </a:t>
            </a:r>
          </a:p>
          <a:p>
            <a:pPr algn="just"/>
            <a:endParaRPr lang="en-US" sz="2400" dirty="0" smtClean="0">
              <a:latin typeface="Cambria" pitchFamily="18" charset="0"/>
            </a:endParaRPr>
          </a:p>
          <a:p>
            <a:pPr algn="just">
              <a:buFont typeface="Wingdings" pitchFamily="2" charset="2"/>
              <a:buChar char="Ø"/>
            </a:pPr>
            <a:r>
              <a:rPr lang="en-US" sz="2400" dirty="0" smtClean="0">
                <a:latin typeface="Cambria" pitchFamily="18" charset="0"/>
              </a:rPr>
              <a:t> Using stereochemistry was a driving force behind requiring strict testing of drugs before making them available to the public.</a:t>
            </a:r>
            <a:endParaRPr kumimoji="0" lang="en-GB" sz="2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just" defTabSz="914400" rtl="0" eaLnBrk="1" fontAlgn="base" latinLnBrk="0" hangingPunct="1">
              <a:lnSpc>
                <a:spcPct val="80000"/>
              </a:lnSpc>
              <a:spcBef>
                <a:spcPct val="20000"/>
              </a:spcBef>
              <a:spcAft>
                <a:spcPct val="0"/>
              </a:spcAft>
              <a:buClr>
                <a:schemeClr val="hlink"/>
              </a:buClr>
              <a:buSzTx/>
              <a:buFont typeface="Symbol" pitchFamily="18" charset="2"/>
              <a:buNone/>
              <a:tabLst/>
              <a:defRPr/>
            </a:pPr>
            <a:endParaRPr kumimoji="0" lang="en-GB" sz="2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just" defTabSz="914400" rtl="0" eaLnBrk="1" fontAlgn="base" latinLnBrk="0" hangingPunct="1">
              <a:lnSpc>
                <a:spcPct val="80000"/>
              </a:lnSpc>
              <a:spcBef>
                <a:spcPct val="20000"/>
              </a:spcBef>
              <a:spcAft>
                <a:spcPct val="0"/>
              </a:spcAft>
              <a:buClr>
                <a:schemeClr val="hlink"/>
              </a:buClr>
              <a:buSzTx/>
              <a:buFont typeface="Symbol" pitchFamily="18" charset="2"/>
              <a:buNone/>
              <a:tabLst/>
              <a:defRPr/>
            </a:pPr>
            <a:endParaRPr kumimoji="0" lang="en-GB" sz="2400" b="0" i="0" u="none" strike="noStrike" kern="0" cap="none" spc="0" normalizeH="0" baseline="0" noProof="0" dirty="0" smtClean="0">
              <a:ln>
                <a:noFill/>
              </a:ln>
              <a:solidFill>
                <a:schemeClr val="tx1"/>
              </a:solidFill>
              <a:effectLst/>
              <a:uLnTx/>
              <a:uFillTx/>
              <a:latin typeface="Cambria" pitchFamily="18" charset="0"/>
            </a:endParaRPr>
          </a:p>
          <a:p>
            <a:pPr marL="342900" marR="0" lvl="0" indent="-342900" algn="just" defTabSz="914400" rtl="0" eaLnBrk="1" fontAlgn="base" latinLnBrk="0" hangingPunct="1">
              <a:lnSpc>
                <a:spcPct val="80000"/>
              </a:lnSpc>
              <a:spcBef>
                <a:spcPct val="20000"/>
              </a:spcBef>
              <a:spcAft>
                <a:spcPct val="0"/>
              </a:spcAft>
              <a:buClr>
                <a:schemeClr val="hlink"/>
              </a:buClr>
              <a:buSzTx/>
              <a:tabLst/>
              <a:defRPr/>
            </a:pPr>
            <a:endParaRPr kumimoji="0" lang="en-GB" sz="2400" b="0" i="0" u="none" strike="noStrike" kern="0" cap="none" spc="0" normalizeH="0" baseline="0" noProof="0" dirty="0">
              <a:ln>
                <a:noFill/>
              </a:ln>
              <a:solidFill>
                <a:schemeClr val="tx1"/>
              </a:solidFill>
              <a:effectLst/>
              <a:uLnTx/>
              <a:uFillTx/>
              <a:latin typeface="Cambria" pitchFamily="18" charset="0"/>
            </a:endParaRPr>
          </a:p>
        </p:txBody>
      </p:sp>
      <p:sp>
        <p:nvSpPr>
          <p:cNvPr id="9" name="Date Placeholder 8"/>
          <p:cNvSpPr>
            <a:spLocks noGrp="1"/>
          </p:cNvSpPr>
          <p:nvPr>
            <p:ph type="dt" sz="half" idx="10"/>
          </p:nvPr>
        </p:nvSpPr>
        <p:spPr/>
        <p:txBody>
          <a:bodyPr/>
          <a:lstStyle/>
          <a:p>
            <a:fld id="{691C7E77-4F4A-4395-BC56-07E4DA7AC69A}" type="datetime1">
              <a:rPr lang="en-US" smtClean="0"/>
              <a:pPr/>
              <a:t>10/27/2015</a:t>
            </a:fld>
            <a:endParaRPr lang="en-US" dirty="0"/>
          </a:p>
        </p:txBody>
      </p:sp>
      <p:pic>
        <p:nvPicPr>
          <p:cNvPr id="11" name="Picture 10" descr="Thalidomide-racemate2DCSD.svg.png"/>
          <p:cNvPicPr/>
          <p:nvPr/>
        </p:nvPicPr>
        <p:blipFill>
          <a:blip r:embed="rId2" cstate="print"/>
          <a:stretch>
            <a:fillRect/>
          </a:stretch>
        </p:blipFill>
        <p:spPr>
          <a:xfrm>
            <a:off x="467544" y="4602063"/>
            <a:ext cx="5600700" cy="1419225"/>
          </a:xfrm>
          <a:prstGeom prst="rect">
            <a:avLst/>
          </a:prstGeom>
        </p:spPr>
      </p:pic>
      <p:pic>
        <p:nvPicPr>
          <p:cNvPr id="12" name="Picture 1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6409506" y="4434805"/>
            <a:ext cx="2266950" cy="1514475"/>
          </a:xfrm>
          <a:prstGeom prst="rect">
            <a:avLst/>
          </a:prstGeom>
        </p:spPr>
      </p:pic>
      <p:sp>
        <p:nvSpPr>
          <p:cNvPr id="13" name="Rectangle 12"/>
          <p:cNvSpPr/>
          <p:nvPr/>
        </p:nvSpPr>
        <p:spPr>
          <a:xfrm>
            <a:off x="2411760" y="6279703"/>
            <a:ext cx="4572000" cy="461665"/>
          </a:xfrm>
          <a:prstGeom prst="rect">
            <a:avLst/>
          </a:prstGeom>
        </p:spPr>
        <p:txBody>
          <a:bodyPr>
            <a:spAutoFit/>
          </a:bodyPr>
          <a:lstStyle/>
          <a:p>
            <a:pPr algn="ctr"/>
            <a:r>
              <a:rPr lang="en-US" sz="1200" dirty="0" smtClean="0"/>
              <a:t>https://en.wikipedia.org/wiki/File:Thalidomide-racemate2DCSD.svg</a:t>
            </a:r>
            <a:endParaRPr lang="en-US" sz="12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4)">
                                      <p:cBhvr>
                                        <p:cTn id="13" dur="500"/>
                                        <p:tgtEl>
                                          <p:spTgt spid="11"/>
                                        </p:tgtEl>
                                      </p:cBhvr>
                                    </p:animEffect>
                                  </p:childTnLst>
                                </p:cTn>
                              </p:par>
                              <p:par>
                                <p:cTn id="14" presetID="21" presetClass="entr" presetSubtype="4"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heel(4)">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9CF7C573-F32F-4041-A43C-2A64B9784491}" type="slidenum">
              <a:rPr lang="en-US"/>
              <a:pPr/>
              <a:t>22</a:t>
            </a:fld>
            <a:endParaRPr lang="en-US"/>
          </a:p>
        </p:txBody>
      </p:sp>
      <p:pic>
        <p:nvPicPr>
          <p:cNvPr id="4" name="Picture 3" descr="C:\Users\galal\Desktop\images (1).jpg"/>
          <p:cNvPicPr>
            <a:picLocks noChangeAspect="1" noChangeArrowheads="1"/>
          </p:cNvPicPr>
          <p:nvPr/>
        </p:nvPicPr>
        <p:blipFill>
          <a:blip r:embed="rId2" cstate="print"/>
          <a:srcRect/>
          <a:stretch>
            <a:fillRect/>
          </a:stretch>
        </p:blipFill>
        <p:spPr bwMode="auto">
          <a:xfrm>
            <a:off x="-36512" y="7952"/>
            <a:ext cx="9277860" cy="6949440"/>
          </a:xfrm>
          <a:prstGeom prst="rect">
            <a:avLst/>
          </a:prstGeom>
          <a:noFill/>
        </p:spPr>
      </p:pic>
      <p:sp>
        <p:nvSpPr>
          <p:cNvPr id="6" name="Date Placeholder 5"/>
          <p:cNvSpPr>
            <a:spLocks noGrp="1"/>
          </p:cNvSpPr>
          <p:nvPr>
            <p:ph type="dt" sz="half" idx="10"/>
          </p:nvPr>
        </p:nvSpPr>
        <p:spPr/>
        <p:txBody>
          <a:bodyPr/>
          <a:lstStyle/>
          <a:p>
            <a:fld id="{7FD55ABE-DED5-4CA7-9EBF-FA8963EC822D}" type="datetime1">
              <a:rPr lang="en-US" smtClean="0"/>
              <a:pPr/>
              <a:t>10/27/2015</a:t>
            </a:fld>
            <a:endParaRPr lang="en-US" dirty="0"/>
          </a:p>
        </p:txBody>
      </p:sp>
      <p:sp>
        <p:nvSpPr>
          <p:cNvPr id="18434" name="Text Box 2"/>
          <p:cNvSpPr txBox="1">
            <a:spLocks noChangeArrowheads="1"/>
          </p:cNvSpPr>
          <p:nvPr/>
        </p:nvSpPr>
        <p:spPr bwMode="auto">
          <a:xfrm>
            <a:off x="214957" y="-27384"/>
            <a:ext cx="8245475" cy="5632311"/>
          </a:xfrm>
          <a:prstGeom prst="rect">
            <a:avLst/>
          </a:prstGeom>
          <a:noFill/>
          <a:ln w="9525">
            <a:noFill/>
            <a:miter lim="800000"/>
            <a:headEnd/>
            <a:tailEnd/>
          </a:ln>
          <a:effectLst/>
        </p:spPr>
        <p:txBody>
          <a:bodyPr>
            <a:spAutoFit/>
          </a:bodyPr>
          <a:lstStyle/>
          <a:p>
            <a:endParaRPr lang="en-US" sz="2400" dirty="0">
              <a:latin typeface="Cambria" pitchFamily="18" charset="0"/>
            </a:endParaRPr>
          </a:p>
          <a:p>
            <a:pPr>
              <a:buFont typeface="Wingdings" pitchFamily="2" charset="2"/>
              <a:buChar char="Ø"/>
            </a:pPr>
            <a:r>
              <a:rPr lang="en-US" sz="2400" dirty="0">
                <a:latin typeface="Cambria" pitchFamily="18" charset="0"/>
              </a:rPr>
              <a:t>One </a:t>
            </a:r>
            <a:r>
              <a:rPr lang="en-US" sz="2400" dirty="0" err="1">
                <a:latin typeface="Cambria" pitchFamily="18" charset="0"/>
              </a:rPr>
              <a:t>enantiomer</a:t>
            </a:r>
            <a:r>
              <a:rPr lang="en-US" sz="2400" dirty="0">
                <a:latin typeface="Cambria" pitchFamily="18" charset="0"/>
              </a:rPr>
              <a:t> may possess virtually all </a:t>
            </a:r>
            <a:r>
              <a:rPr lang="en-US" sz="2400" dirty="0" smtClean="0">
                <a:latin typeface="Cambria" pitchFamily="18" charset="0"/>
              </a:rPr>
              <a:t>the</a:t>
            </a:r>
          </a:p>
          <a:p>
            <a:endParaRPr lang="en-US" sz="2400" dirty="0" smtClean="0">
              <a:latin typeface="Cambria" pitchFamily="18" charset="0"/>
            </a:endParaRPr>
          </a:p>
          <a:p>
            <a:endParaRPr lang="en-US" sz="2400" dirty="0" smtClean="0">
              <a:latin typeface="Cambria" pitchFamily="18" charset="0"/>
            </a:endParaRPr>
          </a:p>
          <a:p>
            <a:endParaRPr lang="en-US" sz="2400" dirty="0" smtClean="0">
              <a:latin typeface="Cambria" pitchFamily="18" charset="0"/>
            </a:endParaRPr>
          </a:p>
          <a:p>
            <a:r>
              <a:rPr lang="en-US" sz="2400" dirty="0" smtClean="0">
                <a:latin typeface="Cambria" pitchFamily="18" charset="0"/>
              </a:rPr>
              <a:t>pharmacological </a:t>
            </a:r>
            <a:r>
              <a:rPr lang="en-US" sz="2400" dirty="0">
                <a:latin typeface="Cambria" pitchFamily="18" charset="0"/>
              </a:rPr>
              <a:t>activity while the other </a:t>
            </a:r>
            <a:r>
              <a:rPr lang="en-US" sz="2400" dirty="0" smtClean="0">
                <a:latin typeface="Cambria" pitchFamily="18" charset="0"/>
              </a:rPr>
              <a:t>is inactive.</a:t>
            </a:r>
          </a:p>
          <a:p>
            <a:endParaRPr lang="en-US" sz="2400" dirty="0" smtClean="0">
              <a:latin typeface="Cambria" pitchFamily="18" charset="0"/>
            </a:endParaRPr>
          </a:p>
          <a:p>
            <a:endParaRPr lang="en-US" sz="2400" dirty="0" smtClean="0">
              <a:latin typeface="Cambria" pitchFamily="18" charset="0"/>
            </a:endParaRPr>
          </a:p>
          <a:p>
            <a:endParaRPr lang="en-US" sz="2400" dirty="0">
              <a:latin typeface="Cambria" pitchFamily="18" charset="0"/>
            </a:endParaRPr>
          </a:p>
          <a:p>
            <a:pPr>
              <a:buFont typeface="Wingdings" pitchFamily="2" charset="2"/>
              <a:buChar char="Ø"/>
            </a:pPr>
            <a:r>
              <a:rPr lang="en-US" sz="2400" dirty="0">
                <a:latin typeface="Cambria" pitchFamily="18" charset="0"/>
              </a:rPr>
              <a:t>Both enantiomers may be pharmacologically active but </a:t>
            </a:r>
            <a:r>
              <a:rPr lang="en-US" sz="2400" dirty="0" smtClean="0">
                <a:latin typeface="Cambria" pitchFamily="18" charset="0"/>
              </a:rPr>
              <a:t>have</a:t>
            </a:r>
          </a:p>
          <a:p>
            <a:pPr>
              <a:buFont typeface="Wingdings" pitchFamily="2" charset="2"/>
              <a:buChar char="Ø"/>
            </a:pPr>
            <a:endParaRPr lang="en-US" sz="2400" dirty="0" smtClean="0">
              <a:latin typeface="Cambria" pitchFamily="18" charset="0"/>
            </a:endParaRPr>
          </a:p>
          <a:p>
            <a:pPr>
              <a:buFont typeface="Wingdings" pitchFamily="2" charset="2"/>
              <a:buChar char="Ø"/>
            </a:pPr>
            <a:endParaRPr lang="en-US" sz="2400" dirty="0" smtClean="0">
              <a:latin typeface="Cambria" pitchFamily="18" charset="0"/>
            </a:endParaRPr>
          </a:p>
          <a:p>
            <a:endParaRPr lang="en-US" sz="2400" dirty="0" smtClean="0">
              <a:latin typeface="Cambria" pitchFamily="18" charset="0"/>
            </a:endParaRPr>
          </a:p>
          <a:p>
            <a:pPr>
              <a:buFont typeface="Wingdings" pitchFamily="2" charset="2"/>
              <a:buChar char="Ø"/>
            </a:pPr>
            <a:endParaRPr lang="en-US" sz="2400" dirty="0" smtClean="0">
              <a:latin typeface="Cambria" pitchFamily="18" charset="0"/>
            </a:endParaRPr>
          </a:p>
          <a:p>
            <a:r>
              <a:rPr lang="en-US" sz="2400" dirty="0" smtClean="0">
                <a:latin typeface="Cambria" pitchFamily="18" charset="0"/>
              </a:rPr>
              <a:t> </a:t>
            </a:r>
            <a:r>
              <a:rPr lang="en-US" sz="2400" dirty="0">
                <a:latin typeface="Cambria" pitchFamily="18" charset="0"/>
              </a:rPr>
              <a:t>qualitatively different therapeutic and toxic </a:t>
            </a:r>
            <a:r>
              <a:rPr lang="en-US" sz="2400" dirty="0" smtClean="0">
                <a:latin typeface="Cambria" pitchFamily="18" charset="0"/>
              </a:rPr>
              <a:t>effects.</a:t>
            </a:r>
            <a:endParaRPr lang="en-US" sz="2400"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8434">
                                            <p:txEl>
                                              <p:pRg st="1" end="1"/>
                                            </p:txEl>
                                          </p:spTgt>
                                        </p:tgtEl>
                                        <p:attrNameLst>
                                          <p:attrName>style.visibility</p:attrName>
                                        </p:attrNameLst>
                                      </p:cBhvr>
                                      <p:to>
                                        <p:strVal val="visible"/>
                                      </p:to>
                                    </p:set>
                                    <p:animEffect transition="in" filter="slide(fromLeft)">
                                      <p:cBhvr>
                                        <p:cTn id="7" dur="500"/>
                                        <p:tgtEl>
                                          <p:spTgt spid="18434">
                                            <p:txEl>
                                              <p:pRg st="1" end="1"/>
                                            </p:txEl>
                                          </p:spTgt>
                                        </p:tgtEl>
                                      </p:cBhvr>
                                    </p:animEffect>
                                  </p:childTnLst>
                                </p:cTn>
                              </p:par>
                              <p:par>
                                <p:cTn id="8" presetID="12" presetClass="entr" presetSubtype="8" fill="hold" nodeType="withEffect">
                                  <p:stCondLst>
                                    <p:cond delay="0"/>
                                  </p:stCondLst>
                                  <p:childTnLst>
                                    <p:set>
                                      <p:cBhvr>
                                        <p:cTn id="9" dur="1" fill="hold">
                                          <p:stCondLst>
                                            <p:cond delay="0"/>
                                          </p:stCondLst>
                                        </p:cTn>
                                        <p:tgtEl>
                                          <p:spTgt spid="18434">
                                            <p:txEl>
                                              <p:pRg st="5" end="5"/>
                                            </p:txEl>
                                          </p:spTgt>
                                        </p:tgtEl>
                                        <p:attrNameLst>
                                          <p:attrName>style.visibility</p:attrName>
                                        </p:attrNameLst>
                                      </p:cBhvr>
                                      <p:to>
                                        <p:strVal val="visible"/>
                                      </p:to>
                                    </p:set>
                                    <p:animEffect transition="in" filter="slide(fromLeft)">
                                      <p:cBhvr>
                                        <p:cTn id="10" dur="500"/>
                                        <p:tgtEl>
                                          <p:spTgt spid="18434">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18434">
                                            <p:txEl>
                                              <p:pRg st="9" end="9"/>
                                            </p:txEl>
                                          </p:spTgt>
                                        </p:tgtEl>
                                        <p:attrNameLst>
                                          <p:attrName>style.visibility</p:attrName>
                                        </p:attrNameLst>
                                      </p:cBhvr>
                                      <p:to>
                                        <p:strVal val="visible"/>
                                      </p:to>
                                    </p:set>
                                    <p:animEffect transition="in" filter="slide(fromLeft)">
                                      <p:cBhvr>
                                        <p:cTn id="15" dur="500"/>
                                        <p:tgtEl>
                                          <p:spTgt spid="18434">
                                            <p:txEl>
                                              <p:pRg st="9" end="9"/>
                                            </p:txEl>
                                          </p:spTgt>
                                        </p:tgtEl>
                                      </p:cBhvr>
                                    </p:animEffect>
                                  </p:childTnLst>
                                </p:cTn>
                              </p:par>
                              <p:par>
                                <p:cTn id="16" presetID="12" presetClass="entr" presetSubtype="8" fill="hold" nodeType="withEffect">
                                  <p:stCondLst>
                                    <p:cond delay="0"/>
                                  </p:stCondLst>
                                  <p:childTnLst>
                                    <p:set>
                                      <p:cBhvr>
                                        <p:cTn id="17" dur="1" fill="hold">
                                          <p:stCondLst>
                                            <p:cond delay="0"/>
                                          </p:stCondLst>
                                        </p:cTn>
                                        <p:tgtEl>
                                          <p:spTgt spid="18434">
                                            <p:txEl>
                                              <p:pRg st="14" end="14"/>
                                            </p:txEl>
                                          </p:spTgt>
                                        </p:tgtEl>
                                        <p:attrNameLst>
                                          <p:attrName>style.visibility</p:attrName>
                                        </p:attrNameLst>
                                      </p:cBhvr>
                                      <p:to>
                                        <p:strVal val="visible"/>
                                      </p:to>
                                    </p:set>
                                    <p:animEffect transition="in" filter="slide(fromLeft)">
                                      <p:cBhvr>
                                        <p:cTn id="18" dur="500"/>
                                        <p:tgtEl>
                                          <p:spTgt spid="1843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3"/>
          <p:cNvSpPr>
            <a:spLocks noGrp="1"/>
          </p:cNvSpPr>
          <p:nvPr>
            <p:ph type="sldNum" sz="quarter" idx="12"/>
          </p:nvPr>
        </p:nvSpPr>
        <p:spPr/>
        <p:txBody>
          <a:bodyPr/>
          <a:lstStyle/>
          <a:p>
            <a:fld id="{2F95E781-AE81-4354-B3A3-87ADBC6C79AE}" type="slidenum">
              <a:rPr lang="en-US"/>
              <a:pPr/>
              <a:t>23</a:t>
            </a:fld>
            <a:endParaRPr lang="en-US"/>
          </a:p>
        </p:txBody>
      </p:sp>
      <p:sp>
        <p:nvSpPr>
          <p:cNvPr id="166919" name="Text Box 7"/>
          <p:cNvSpPr txBox="1">
            <a:spLocks noChangeArrowheads="1"/>
          </p:cNvSpPr>
          <p:nvPr/>
        </p:nvSpPr>
        <p:spPr bwMode="auto">
          <a:xfrm>
            <a:off x="827584" y="1484784"/>
            <a:ext cx="5773131" cy="421405"/>
          </a:xfrm>
          <a:prstGeom prst="rect">
            <a:avLst/>
          </a:prstGeom>
          <a:noFill/>
          <a:ln w="9525">
            <a:noFill/>
            <a:miter lim="800000"/>
            <a:headEnd/>
            <a:tailEnd/>
          </a:ln>
          <a:effectLst/>
        </p:spPr>
        <p:txBody>
          <a:bodyPr wrap="none" lIns="82048" tIns="41025" rIns="82048" bIns="41025">
            <a:spAutoFit/>
          </a:bodyPr>
          <a:lstStyle/>
          <a:p>
            <a:pPr>
              <a:tabLst>
                <a:tab pos="307718" algn="l"/>
              </a:tabLst>
            </a:pPr>
            <a:r>
              <a:rPr lang="en-US" sz="2200" b="1" dirty="0">
                <a:latin typeface="Cambria" pitchFamily="18" charset="0"/>
              </a:rPr>
              <a:t>	Identify </a:t>
            </a:r>
            <a:r>
              <a:rPr lang="en-US" sz="2200" b="1" dirty="0" err="1">
                <a:latin typeface="Cambria" pitchFamily="18" charset="0"/>
              </a:rPr>
              <a:t>chiral</a:t>
            </a:r>
            <a:r>
              <a:rPr lang="en-US" sz="2200" b="1" dirty="0">
                <a:latin typeface="Cambria" pitchFamily="18" charset="0"/>
              </a:rPr>
              <a:t> centers (carbon, </a:t>
            </a:r>
            <a:r>
              <a:rPr lang="en-US" sz="2200" b="1" dirty="0" smtClean="0">
                <a:latin typeface="Cambria" pitchFamily="18" charset="0"/>
              </a:rPr>
              <a:t>nitrogen)</a:t>
            </a:r>
            <a:endParaRPr lang="en-US" sz="2200" b="1" dirty="0">
              <a:latin typeface="Cambria" pitchFamily="18" charset="0"/>
            </a:endParaRPr>
          </a:p>
        </p:txBody>
      </p:sp>
      <p:grpSp>
        <p:nvGrpSpPr>
          <p:cNvPr id="2" name="Group 50"/>
          <p:cNvGrpSpPr>
            <a:grpSpLocks/>
          </p:cNvGrpSpPr>
          <p:nvPr/>
        </p:nvGrpSpPr>
        <p:grpSpPr bwMode="auto">
          <a:xfrm>
            <a:off x="1524000" y="1485086"/>
            <a:ext cx="6391853" cy="4104154"/>
            <a:chOff x="1056" y="832"/>
            <a:chExt cx="4429" cy="2930"/>
          </a:xfrm>
        </p:grpSpPr>
        <p:sp>
          <p:nvSpPr>
            <p:cNvPr id="166942" name="Oval 30"/>
            <p:cNvSpPr>
              <a:spLocks noChangeAspect="1" noChangeArrowheads="1"/>
            </p:cNvSpPr>
            <p:nvPr/>
          </p:nvSpPr>
          <p:spPr bwMode="auto">
            <a:xfrm>
              <a:off x="5416" y="832"/>
              <a:ext cx="69" cy="69"/>
            </a:xfrm>
            <a:prstGeom prst="ellipse">
              <a:avLst/>
            </a:prstGeom>
            <a:solidFill>
              <a:srgbClr val="DDDDDD"/>
            </a:solidFill>
            <a:ln w="9525">
              <a:noFill/>
              <a:round/>
              <a:headEnd/>
              <a:tailEnd/>
            </a:ln>
            <a:effectLst/>
          </p:spPr>
          <p:txBody>
            <a:bodyPr wrap="none" anchor="ctr"/>
            <a:lstStyle/>
            <a:p>
              <a:endParaRPr lang="en-US"/>
            </a:p>
          </p:txBody>
        </p:sp>
        <p:sp>
          <p:nvSpPr>
            <p:cNvPr id="166943" name="Oval 31"/>
            <p:cNvSpPr>
              <a:spLocks noChangeAspect="1" noChangeArrowheads="1"/>
            </p:cNvSpPr>
            <p:nvPr/>
          </p:nvSpPr>
          <p:spPr bwMode="auto">
            <a:xfrm>
              <a:off x="5416" y="1059"/>
              <a:ext cx="69" cy="69"/>
            </a:xfrm>
            <a:prstGeom prst="ellipse">
              <a:avLst/>
            </a:prstGeom>
            <a:solidFill>
              <a:srgbClr val="DDDDDD"/>
            </a:solidFill>
            <a:ln w="9525">
              <a:noFill/>
              <a:round/>
              <a:headEnd/>
              <a:tailEnd/>
            </a:ln>
            <a:effectLst/>
          </p:spPr>
          <p:txBody>
            <a:bodyPr wrap="none" anchor="ctr"/>
            <a:lstStyle/>
            <a:p>
              <a:endParaRPr lang="en-US"/>
            </a:p>
          </p:txBody>
        </p:sp>
        <p:sp>
          <p:nvSpPr>
            <p:cNvPr id="166944" name="Oval 32"/>
            <p:cNvSpPr>
              <a:spLocks noChangeAspect="1" noChangeArrowheads="1"/>
            </p:cNvSpPr>
            <p:nvPr/>
          </p:nvSpPr>
          <p:spPr bwMode="auto">
            <a:xfrm>
              <a:off x="5320" y="1467"/>
              <a:ext cx="69" cy="69"/>
            </a:xfrm>
            <a:prstGeom prst="ellipse">
              <a:avLst/>
            </a:prstGeom>
            <a:solidFill>
              <a:srgbClr val="DDDDDD"/>
            </a:solidFill>
            <a:ln w="9525">
              <a:noFill/>
              <a:round/>
              <a:headEnd/>
              <a:tailEnd/>
            </a:ln>
            <a:effectLst/>
          </p:spPr>
          <p:txBody>
            <a:bodyPr wrap="none" anchor="ctr"/>
            <a:lstStyle/>
            <a:p>
              <a:endParaRPr lang="en-US"/>
            </a:p>
          </p:txBody>
        </p:sp>
        <p:sp>
          <p:nvSpPr>
            <p:cNvPr id="166945" name="Oval 33"/>
            <p:cNvSpPr>
              <a:spLocks noChangeAspect="1" noChangeArrowheads="1"/>
            </p:cNvSpPr>
            <p:nvPr/>
          </p:nvSpPr>
          <p:spPr bwMode="auto">
            <a:xfrm>
              <a:off x="5136" y="1472"/>
              <a:ext cx="69" cy="69"/>
            </a:xfrm>
            <a:prstGeom prst="ellipse">
              <a:avLst/>
            </a:prstGeom>
            <a:solidFill>
              <a:srgbClr val="DDDDDD"/>
            </a:solidFill>
            <a:ln w="9525">
              <a:noFill/>
              <a:round/>
              <a:headEnd/>
              <a:tailEnd/>
            </a:ln>
            <a:effectLst/>
          </p:spPr>
          <p:txBody>
            <a:bodyPr wrap="none" anchor="ctr"/>
            <a:lstStyle/>
            <a:p>
              <a:endParaRPr lang="en-US"/>
            </a:p>
          </p:txBody>
        </p:sp>
        <p:sp>
          <p:nvSpPr>
            <p:cNvPr id="166946" name="Oval 34"/>
            <p:cNvSpPr>
              <a:spLocks noChangeAspect="1" noChangeArrowheads="1"/>
            </p:cNvSpPr>
            <p:nvPr/>
          </p:nvSpPr>
          <p:spPr bwMode="auto">
            <a:xfrm>
              <a:off x="4920" y="1459"/>
              <a:ext cx="69" cy="69"/>
            </a:xfrm>
            <a:prstGeom prst="ellipse">
              <a:avLst/>
            </a:prstGeom>
            <a:solidFill>
              <a:srgbClr val="DDDDDD"/>
            </a:solidFill>
            <a:ln w="9525">
              <a:noFill/>
              <a:round/>
              <a:headEnd/>
              <a:tailEnd/>
            </a:ln>
            <a:effectLst/>
          </p:spPr>
          <p:txBody>
            <a:bodyPr wrap="none" anchor="ctr"/>
            <a:lstStyle/>
            <a:p>
              <a:endParaRPr lang="en-US"/>
            </a:p>
          </p:txBody>
        </p:sp>
        <p:sp>
          <p:nvSpPr>
            <p:cNvPr id="166949" name="Oval 37"/>
            <p:cNvSpPr>
              <a:spLocks noChangeAspect="1" noChangeArrowheads="1"/>
            </p:cNvSpPr>
            <p:nvPr/>
          </p:nvSpPr>
          <p:spPr bwMode="auto">
            <a:xfrm>
              <a:off x="2229" y="2055"/>
              <a:ext cx="69" cy="69"/>
            </a:xfrm>
            <a:prstGeom prst="ellipse">
              <a:avLst/>
            </a:prstGeom>
            <a:solidFill>
              <a:srgbClr val="DDDDDD"/>
            </a:solidFill>
            <a:ln w="9525">
              <a:noFill/>
              <a:round/>
              <a:headEnd/>
              <a:tailEnd/>
            </a:ln>
            <a:effectLst/>
          </p:spPr>
          <p:txBody>
            <a:bodyPr wrap="none" anchor="ctr"/>
            <a:lstStyle/>
            <a:p>
              <a:endParaRPr lang="en-US"/>
            </a:p>
          </p:txBody>
        </p:sp>
        <p:sp>
          <p:nvSpPr>
            <p:cNvPr id="166950" name="Oval 38"/>
            <p:cNvSpPr>
              <a:spLocks noChangeAspect="1" noChangeArrowheads="1"/>
            </p:cNvSpPr>
            <p:nvPr/>
          </p:nvSpPr>
          <p:spPr bwMode="auto">
            <a:xfrm>
              <a:off x="2202" y="2319"/>
              <a:ext cx="69" cy="69"/>
            </a:xfrm>
            <a:prstGeom prst="ellipse">
              <a:avLst/>
            </a:prstGeom>
            <a:solidFill>
              <a:srgbClr val="DDDDDD"/>
            </a:solidFill>
            <a:ln w="9525">
              <a:noFill/>
              <a:round/>
              <a:headEnd/>
              <a:tailEnd/>
            </a:ln>
            <a:effectLst/>
          </p:spPr>
          <p:txBody>
            <a:bodyPr wrap="none" anchor="ctr"/>
            <a:lstStyle/>
            <a:p>
              <a:endParaRPr lang="en-US"/>
            </a:p>
          </p:txBody>
        </p:sp>
        <p:sp>
          <p:nvSpPr>
            <p:cNvPr id="166951" name="Oval 39"/>
            <p:cNvSpPr>
              <a:spLocks noChangeAspect="1" noChangeArrowheads="1"/>
            </p:cNvSpPr>
            <p:nvPr/>
          </p:nvSpPr>
          <p:spPr bwMode="auto">
            <a:xfrm>
              <a:off x="1992" y="2433"/>
              <a:ext cx="69" cy="69"/>
            </a:xfrm>
            <a:prstGeom prst="ellipse">
              <a:avLst/>
            </a:prstGeom>
            <a:solidFill>
              <a:srgbClr val="DDDDDD"/>
            </a:solidFill>
            <a:ln w="9525">
              <a:noFill/>
              <a:round/>
              <a:headEnd/>
              <a:tailEnd/>
            </a:ln>
            <a:effectLst/>
          </p:spPr>
          <p:txBody>
            <a:bodyPr wrap="none" anchor="ctr"/>
            <a:lstStyle/>
            <a:p>
              <a:endParaRPr lang="en-US"/>
            </a:p>
          </p:txBody>
        </p:sp>
        <p:sp>
          <p:nvSpPr>
            <p:cNvPr id="166952" name="Oval 40"/>
            <p:cNvSpPr>
              <a:spLocks noChangeAspect="1" noChangeArrowheads="1"/>
            </p:cNvSpPr>
            <p:nvPr/>
          </p:nvSpPr>
          <p:spPr bwMode="auto">
            <a:xfrm>
              <a:off x="1926" y="2688"/>
              <a:ext cx="69" cy="69"/>
            </a:xfrm>
            <a:prstGeom prst="ellipse">
              <a:avLst/>
            </a:prstGeom>
            <a:solidFill>
              <a:srgbClr val="DDDDDD"/>
            </a:solidFill>
            <a:ln w="9525">
              <a:noFill/>
              <a:round/>
              <a:headEnd/>
              <a:tailEnd/>
            </a:ln>
            <a:effectLst/>
          </p:spPr>
          <p:txBody>
            <a:bodyPr wrap="none" anchor="ctr"/>
            <a:lstStyle/>
            <a:p>
              <a:endParaRPr lang="en-US"/>
            </a:p>
          </p:txBody>
        </p:sp>
        <p:sp>
          <p:nvSpPr>
            <p:cNvPr id="166953" name="Oval 41"/>
            <p:cNvSpPr>
              <a:spLocks noChangeAspect="1" noChangeArrowheads="1"/>
            </p:cNvSpPr>
            <p:nvPr/>
          </p:nvSpPr>
          <p:spPr bwMode="auto">
            <a:xfrm>
              <a:off x="1740" y="2652"/>
              <a:ext cx="69" cy="69"/>
            </a:xfrm>
            <a:prstGeom prst="ellipse">
              <a:avLst/>
            </a:prstGeom>
            <a:solidFill>
              <a:srgbClr val="DDDDDD"/>
            </a:solidFill>
            <a:ln w="9525">
              <a:noFill/>
              <a:round/>
              <a:headEnd/>
              <a:tailEnd/>
            </a:ln>
            <a:effectLst/>
          </p:spPr>
          <p:txBody>
            <a:bodyPr wrap="none" anchor="ctr"/>
            <a:lstStyle/>
            <a:p>
              <a:endParaRPr lang="en-US"/>
            </a:p>
          </p:txBody>
        </p:sp>
        <p:sp>
          <p:nvSpPr>
            <p:cNvPr id="166954" name="Oval 42"/>
            <p:cNvSpPr>
              <a:spLocks noChangeAspect="1" noChangeArrowheads="1"/>
            </p:cNvSpPr>
            <p:nvPr/>
          </p:nvSpPr>
          <p:spPr bwMode="auto">
            <a:xfrm>
              <a:off x="1542" y="2670"/>
              <a:ext cx="69" cy="69"/>
            </a:xfrm>
            <a:prstGeom prst="ellipse">
              <a:avLst/>
            </a:prstGeom>
            <a:solidFill>
              <a:srgbClr val="DDDDDD"/>
            </a:solidFill>
            <a:ln w="9525">
              <a:noFill/>
              <a:round/>
              <a:headEnd/>
              <a:tailEnd/>
            </a:ln>
            <a:effectLst/>
          </p:spPr>
          <p:txBody>
            <a:bodyPr wrap="none" anchor="ctr"/>
            <a:lstStyle/>
            <a:p>
              <a:endParaRPr lang="en-US"/>
            </a:p>
          </p:txBody>
        </p:sp>
        <p:sp>
          <p:nvSpPr>
            <p:cNvPr id="166955" name="Oval 43"/>
            <p:cNvSpPr>
              <a:spLocks noChangeAspect="1" noChangeArrowheads="1"/>
            </p:cNvSpPr>
            <p:nvPr/>
          </p:nvSpPr>
          <p:spPr bwMode="auto">
            <a:xfrm>
              <a:off x="1308" y="2760"/>
              <a:ext cx="69" cy="69"/>
            </a:xfrm>
            <a:prstGeom prst="ellipse">
              <a:avLst/>
            </a:prstGeom>
            <a:solidFill>
              <a:srgbClr val="DDDDDD"/>
            </a:solidFill>
            <a:ln w="9525">
              <a:noFill/>
              <a:round/>
              <a:headEnd/>
              <a:tailEnd/>
            </a:ln>
            <a:effectLst/>
          </p:spPr>
          <p:txBody>
            <a:bodyPr wrap="none" anchor="ctr"/>
            <a:lstStyle/>
            <a:p>
              <a:endParaRPr lang="en-US"/>
            </a:p>
          </p:txBody>
        </p:sp>
        <p:sp>
          <p:nvSpPr>
            <p:cNvPr id="166956" name="Oval 44"/>
            <p:cNvSpPr>
              <a:spLocks noChangeAspect="1" noChangeArrowheads="1"/>
            </p:cNvSpPr>
            <p:nvPr/>
          </p:nvSpPr>
          <p:spPr bwMode="auto">
            <a:xfrm>
              <a:off x="1056" y="2907"/>
              <a:ext cx="69" cy="69"/>
            </a:xfrm>
            <a:prstGeom prst="ellipse">
              <a:avLst/>
            </a:prstGeom>
            <a:solidFill>
              <a:srgbClr val="DDDDDD"/>
            </a:solidFill>
            <a:ln w="9525">
              <a:noFill/>
              <a:round/>
              <a:headEnd/>
              <a:tailEnd/>
            </a:ln>
            <a:effectLst/>
          </p:spPr>
          <p:txBody>
            <a:bodyPr wrap="none" anchor="ctr"/>
            <a:lstStyle/>
            <a:p>
              <a:endParaRPr lang="en-US"/>
            </a:p>
          </p:txBody>
        </p:sp>
        <p:sp>
          <p:nvSpPr>
            <p:cNvPr id="166957" name="Oval 45"/>
            <p:cNvSpPr>
              <a:spLocks noChangeAspect="1" noChangeArrowheads="1"/>
            </p:cNvSpPr>
            <p:nvPr/>
          </p:nvSpPr>
          <p:spPr bwMode="auto">
            <a:xfrm>
              <a:off x="4233" y="2992"/>
              <a:ext cx="261" cy="152"/>
            </a:xfrm>
            <a:prstGeom prst="ellipse">
              <a:avLst/>
            </a:prstGeom>
            <a:solidFill>
              <a:srgbClr val="DDDDDD"/>
            </a:solidFill>
            <a:ln w="9525">
              <a:noFill/>
              <a:round/>
              <a:headEnd/>
              <a:tailEnd/>
            </a:ln>
            <a:effectLst/>
          </p:spPr>
          <p:txBody>
            <a:bodyPr wrap="none" anchor="ctr"/>
            <a:lstStyle/>
            <a:p>
              <a:endParaRPr lang="en-US"/>
            </a:p>
          </p:txBody>
        </p:sp>
        <p:sp>
          <p:nvSpPr>
            <p:cNvPr id="166958" name="Oval 46"/>
            <p:cNvSpPr>
              <a:spLocks noChangeAspect="1" noChangeArrowheads="1"/>
            </p:cNvSpPr>
            <p:nvPr/>
          </p:nvSpPr>
          <p:spPr bwMode="auto">
            <a:xfrm>
              <a:off x="4335" y="3304"/>
              <a:ext cx="261" cy="152"/>
            </a:xfrm>
            <a:prstGeom prst="ellipse">
              <a:avLst/>
            </a:prstGeom>
            <a:solidFill>
              <a:srgbClr val="DDDDDD"/>
            </a:solidFill>
            <a:ln w="9525">
              <a:noFill/>
              <a:round/>
              <a:headEnd/>
              <a:tailEnd/>
            </a:ln>
            <a:effectLst/>
          </p:spPr>
          <p:txBody>
            <a:bodyPr wrap="none" anchor="ctr"/>
            <a:lstStyle/>
            <a:p>
              <a:endParaRPr lang="en-US"/>
            </a:p>
          </p:txBody>
        </p:sp>
        <p:sp>
          <p:nvSpPr>
            <p:cNvPr id="166959" name="Oval 47"/>
            <p:cNvSpPr>
              <a:spLocks noChangeAspect="1" noChangeArrowheads="1"/>
            </p:cNvSpPr>
            <p:nvPr/>
          </p:nvSpPr>
          <p:spPr bwMode="auto">
            <a:xfrm>
              <a:off x="3456" y="3484"/>
              <a:ext cx="261" cy="152"/>
            </a:xfrm>
            <a:prstGeom prst="ellipse">
              <a:avLst/>
            </a:prstGeom>
            <a:solidFill>
              <a:srgbClr val="DDDDDD"/>
            </a:solidFill>
            <a:ln w="9525">
              <a:noFill/>
              <a:round/>
              <a:headEnd/>
              <a:tailEnd/>
            </a:ln>
            <a:effectLst/>
          </p:spPr>
          <p:txBody>
            <a:bodyPr wrap="none" anchor="ctr"/>
            <a:lstStyle/>
            <a:p>
              <a:endParaRPr lang="en-US"/>
            </a:p>
          </p:txBody>
        </p:sp>
        <p:sp>
          <p:nvSpPr>
            <p:cNvPr id="166960" name="Oval 48"/>
            <p:cNvSpPr>
              <a:spLocks noChangeAspect="1" noChangeArrowheads="1"/>
            </p:cNvSpPr>
            <p:nvPr/>
          </p:nvSpPr>
          <p:spPr bwMode="auto">
            <a:xfrm>
              <a:off x="3456" y="3610"/>
              <a:ext cx="261" cy="152"/>
            </a:xfrm>
            <a:prstGeom prst="ellipse">
              <a:avLst/>
            </a:prstGeom>
            <a:solidFill>
              <a:srgbClr val="DDDDDD"/>
            </a:solidFill>
            <a:ln w="9525">
              <a:noFill/>
              <a:round/>
              <a:headEnd/>
              <a:tailEnd/>
            </a:ln>
            <a:effectLst/>
          </p:spPr>
          <p:txBody>
            <a:bodyPr wrap="none" anchor="ctr"/>
            <a:lstStyle/>
            <a:p>
              <a:endParaRPr lang="en-US"/>
            </a:p>
          </p:txBody>
        </p:sp>
        <p:sp>
          <p:nvSpPr>
            <p:cNvPr id="166961" name="Oval 49"/>
            <p:cNvSpPr>
              <a:spLocks noChangeAspect="1" noChangeArrowheads="1"/>
            </p:cNvSpPr>
            <p:nvPr/>
          </p:nvSpPr>
          <p:spPr bwMode="auto">
            <a:xfrm>
              <a:off x="3657" y="3306"/>
              <a:ext cx="261" cy="152"/>
            </a:xfrm>
            <a:prstGeom prst="ellipse">
              <a:avLst/>
            </a:prstGeom>
            <a:solidFill>
              <a:srgbClr val="DDDDDD"/>
            </a:solidFill>
            <a:ln w="9525">
              <a:noFill/>
              <a:round/>
              <a:headEnd/>
              <a:tailEnd/>
            </a:ln>
            <a:effectLst/>
          </p:spPr>
          <p:txBody>
            <a:bodyPr wrap="none" anchor="ctr"/>
            <a:lstStyle/>
            <a:p>
              <a:endParaRPr lang="en-US"/>
            </a:p>
          </p:txBody>
        </p:sp>
      </p:grpSp>
      <p:pic>
        <p:nvPicPr>
          <p:cNvPr id="307201" name="Picture 1"/>
          <p:cNvPicPr>
            <a:picLocks noChangeAspect="1" noChangeArrowheads="1"/>
          </p:cNvPicPr>
          <p:nvPr/>
        </p:nvPicPr>
        <p:blipFill>
          <a:blip r:embed="rId2" cstate="print"/>
          <a:srcRect/>
          <a:stretch>
            <a:fillRect/>
          </a:stretch>
        </p:blipFill>
        <p:spPr bwMode="auto">
          <a:xfrm>
            <a:off x="1115616" y="2003251"/>
            <a:ext cx="7296150" cy="4810125"/>
          </a:xfrm>
          <a:prstGeom prst="rect">
            <a:avLst/>
          </a:prstGeom>
          <a:noFill/>
          <a:ln w="9525">
            <a:noFill/>
            <a:miter lim="800000"/>
            <a:headEnd/>
            <a:tailEnd/>
          </a:ln>
        </p:spPr>
      </p:pic>
      <p:sp>
        <p:nvSpPr>
          <p:cNvPr id="25" name="Date Placeholder 24"/>
          <p:cNvSpPr>
            <a:spLocks noGrp="1"/>
          </p:cNvSpPr>
          <p:nvPr>
            <p:ph type="dt" sz="half" idx="10"/>
          </p:nvPr>
        </p:nvSpPr>
        <p:spPr/>
        <p:txBody>
          <a:bodyPr/>
          <a:lstStyle/>
          <a:p>
            <a:fld id="{16CE5AB6-7FA1-469C-806C-C51008D0287E}" type="datetime1">
              <a:rPr lang="en-US" smtClean="0"/>
              <a:pPr/>
              <a:t>10/27/2015</a:t>
            </a:fld>
            <a:endParaRPr lang="en-US" dirty="0"/>
          </a:p>
        </p:txBody>
      </p:sp>
      <p:sp>
        <p:nvSpPr>
          <p:cNvPr id="26" name="Rectangle 25"/>
          <p:cNvSpPr/>
          <p:nvPr/>
        </p:nvSpPr>
        <p:spPr>
          <a:xfrm>
            <a:off x="3441767" y="620688"/>
            <a:ext cx="1922321" cy="646331"/>
          </a:xfrm>
          <a:prstGeom prst="rect">
            <a:avLst/>
          </a:prstGeom>
        </p:spPr>
        <p:txBody>
          <a:bodyPr wrap="none">
            <a:spAutoFit/>
          </a:bodyPr>
          <a:lstStyle/>
          <a:p>
            <a:pPr lvl="0" algn="ctr" fontAlgn="base">
              <a:spcBef>
                <a:spcPct val="0"/>
              </a:spcBef>
              <a:spcAft>
                <a:spcPct val="0"/>
              </a:spcAft>
              <a:defRPr/>
            </a:pPr>
            <a:r>
              <a:rPr lang="en-US" sz="3600" b="1" kern="0" dirty="0" smtClean="0">
                <a:latin typeface="Cambria" pitchFamily="18" charset="0"/>
              </a:rPr>
              <a:t>Activity </a:t>
            </a:r>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3"/>
          <p:cNvSpPr>
            <a:spLocks noGrp="1"/>
          </p:cNvSpPr>
          <p:nvPr>
            <p:ph type="sldNum" sz="quarter" idx="12"/>
          </p:nvPr>
        </p:nvSpPr>
        <p:spPr>
          <a:xfrm>
            <a:off x="6614864" y="6237312"/>
            <a:ext cx="2133600" cy="320675"/>
          </a:xfrm>
        </p:spPr>
        <p:txBody>
          <a:bodyPr/>
          <a:lstStyle/>
          <a:p>
            <a:fld id="{2F95E781-AE81-4354-B3A3-87ADBC6C79AE}" type="slidenum">
              <a:rPr lang="en-US"/>
              <a:pPr/>
              <a:t>24</a:t>
            </a:fld>
            <a:endParaRPr lang="en-US"/>
          </a:p>
        </p:txBody>
      </p:sp>
      <p:sp>
        <p:nvSpPr>
          <p:cNvPr id="166919" name="Text Box 7"/>
          <p:cNvSpPr txBox="1">
            <a:spLocks noChangeArrowheads="1"/>
          </p:cNvSpPr>
          <p:nvPr/>
        </p:nvSpPr>
        <p:spPr bwMode="auto">
          <a:xfrm>
            <a:off x="683568" y="1412776"/>
            <a:ext cx="1457527" cy="421405"/>
          </a:xfrm>
          <a:prstGeom prst="rect">
            <a:avLst/>
          </a:prstGeom>
          <a:noFill/>
          <a:ln w="9525">
            <a:noFill/>
            <a:miter lim="800000"/>
            <a:headEnd/>
            <a:tailEnd/>
          </a:ln>
          <a:effectLst/>
        </p:spPr>
        <p:txBody>
          <a:bodyPr wrap="none" lIns="82048" tIns="41025" rIns="82048" bIns="41025">
            <a:spAutoFit/>
          </a:bodyPr>
          <a:lstStyle/>
          <a:p>
            <a:pPr>
              <a:tabLst>
                <a:tab pos="307718" algn="l"/>
              </a:tabLst>
            </a:pPr>
            <a:r>
              <a:rPr lang="en-US" sz="2200" b="1" dirty="0">
                <a:latin typeface="Cambria" pitchFamily="18" charset="0"/>
              </a:rPr>
              <a:t>	</a:t>
            </a:r>
            <a:r>
              <a:rPr lang="en-US" sz="2200" b="1" dirty="0" smtClean="0">
                <a:latin typeface="Cambria" pitchFamily="18" charset="0"/>
              </a:rPr>
              <a:t>Answer</a:t>
            </a:r>
          </a:p>
        </p:txBody>
      </p:sp>
      <p:pic>
        <p:nvPicPr>
          <p:cNvPr id="166920" name="Picture 8"/>
          <p:cNvPicPr>
            <a:picLocks noChangeAspect="1" noChangeArrowheads="1"/>
          </p:cNvPicPr>
          <p:nvPr/>
        </p:nvPicPr>
        <p:blipFill>
          <a:blip r:embed="rId2" cstate="print"/>
          <a:srcRect/>
          <a:stretch>
            <a:fillRect/>
          </a:stretch>
        </p:blipFill>
        <p:spPr bwMode="auto">
          <a:xfrm>
            <a:off x="923637" y="1726921"/>
            <a:ext cx="7273636" cy="4786313"/>
          </a:xfrm>
          <a:prstGeom prst="rect">
            <a:avLst/>
          </a:prstGeom>
          <a:noFill/>
          <a:ln w="9525">
            <a:noFill/>
            <a:miter lim="800000"/>
            <a:headEnd/>
            <a:tailEnd/>
          </a:ln>
          <a:effectLst/>
        </p:spPr>
      </p:pic>
      <p:grpSp>
        <p:nvGrpSpPr>
          <p:cNvPr id="2" name="Group 50"/>
          <p:cNvGrpSpPr>
            <a:grpSpLocks/>
          </p:cNvGrpSpPr>
          <p:nvPr/>
        </p:nvGrpSpPr>
        <p:grpSpPr bwMode="auto">
          <a:xfrm>
            <a:off x="1524000" y="1833377"/>
            <a:ext cx="6391853" cy="4104154"/>
            <a:chOff x="1056" y="832"/>
            <a:chExt cx="4429" cy="2930"/>
          </a:xfrm>
        </p:grpSpPr>
        <p:sp>
          <p:nvSpPr>
            <p:cNvPr id="166942" name="Oval 30"/>
            <p:cNvSpPr>
              <a:spLocks noChangeAspect="1" noChangeArrowheads="1"/>
            </p:cNvSpPr>
            <p:nvPr/>
          </p:nvSpPr>
          <p:spPr bwMode="auto">
            <a:xfrm>
              <a:off x="5416" y="832"/>
              <a:ext cx="69" cy="69"/>
            </a:xfrm>
            <a:prstGeom prst="ellipse">
              <a:avLst/>
            </a:prstGeom>
            <a:solidFill>
              <a:srgbClr val="DDDDDD"/>
            </a:solidFill>
            <a:ln w="9525">
              <a:noFill/>
              <a:round/>
              <a:headEnd/>
              <a:tailEnd/>
            </a:ln>
            <a:effectLst/>
          </p:spPr>
          <p:txBody>
            <a:bodyPr wrap="none" anchor="ctr"/>
            <a:lstStyle/>
            <a:p>
              <a:endParaRPr lang="en-US"/>
            </a:p>
          </p:txBody>
        </p:sp>
        <p:sp>
          <p:nvSpPr>
            <p:cNvPr id="166943" name="Oval 31"/>
            <p:cNvSpPr>
              <a:spLocks noChangeAspect="1" noChangeArrowheads="1"/>
            </p:cNvSpPr>
            <p:nvPr/>
          </p:nvSpPr>
          <p:spPr bwMode="auto">
            <a:xfrm>
              <a:off x="5416" y="1059"/>
              <a:ext cx="69" cy="69"/>
            </a:xfrm>
            <a:prstGeom prst="ellipse">
              <a:avLst/>
            </a:prstGeom>
            <a:solidFill>
              <a:srgbClr val="DDDDDD"/>
            </a:solidFill>
            <a:ln w="9525">
              <a:noFill/>
              <a:round/>
              <a:headEnd/>
              <a:tailEnd/>
            </a:ln>
            <a:effectLst/>
          </p:spPr>
          <p:txBody>
            <a:bodyPr wrap="none" anchor="ctr"/>
            <a:lstStyle/>
            <a:p>
              <a:endParaRPr lang="en-US"/>
            </a:p>
          </p:txBody>
        </p:sp>
        <p:sp>
          <p:nvSpPr>
            <p:cNvPr id="166944" name="Oval 32"/>
            <p:cNvSpPr>
              <a:spLocks noChangeAspect="1" noChangeArrowheads="1"/>
            </p:cNvSpPr>
            <p:nvPr/>
          </p:nvSpPr>
          <p:spPr bwMode="auto">
            <a:xfrm>
              <a:off x="5320" y="1467"/>
              <a:ext cx="69" cy="69"/>
            </a:xfrm>
            <a:prstGeom prst="ellipse">
              <a:avLst/>
            </a:prstGeom>
            <a:solidFill>
              <a:srgbClr val="DDDDDD"/>
            </a:solidFill>
            <a:ln w="9525">
              <a:noFill/>
              <a:round/>
              <a:headEnd/>
              <a:tailEnd/>
            </a:ln>
            <a:effectLst/>
          </p:spPr>
          <p:txBody>
            <a:bodyPr wrap="none" anchor="ctr"/>
            <a:lstStyle/>
            <a:p>
              <a:endParaRPr lang="en-US"/>
            </a:p>
          </p:txBody>
        </p:sp>
        <p:sp>
          <p:nvSpPr>
            <p:cNvPr id="166945" name="Oval 33"/>
            <p:cNvSpPr>
              <a:spLocks noChangeAspect="1" noChangeArrowheads="1"/>
            </p:cNvSpPr>
            <p:nvPr/>
          </p:nvSpPr>
          <p:spPr bwMode="auto">
            <a:xfrm>
              <a:off x="5136" y="1472"/>
              <a:ext cx="69" cy="69"/>
            </a:xfrm>
            <a:prstGeom prst="ellipse">
              <a:avLst/>
            </a:prstGeom>
            <a:solidFill>
              <a:srgbClr val="DDDDDD"/>
            </a:solidFill>
            <a:ln w="9525">
              <a:noFill/>
              <a:round/>
              <a:headEnd/>
              <a:tailEnd/>
            </a:ln>
            <a:effectLst/>
          </p:spPr>
          <p:txBody>
            <a:bodyPr wrap="none" anchor="ctr"/>
            <a:lstStyle/>
            <a:p>
              <a:endParaRPr lang="en-US"/>
            </a:p>
          </p:txBody>
        </p:sp>
        <p:sp>
          <p:nvSpPr>
            <p:cNvPr id="166946" name="Oval 34"/>
            <p:cNvSpPr>
              <a:spLocks noChangeAspect="1" noChangeArrowheads="1"/>
            </p:cNvSpPr>
            <p:nvPr/>
          </p:nvSpPr>
          <p:spPr bwMode="auto">
            <a:xfrm>
              <a:off x="4920" y="1459"/>
              <a:ext cx="69" cy="69"/>
            </a:xfrm>
            <a:prstGeom prst="ellipse">
              <a:avLst/>
            </a:prstGeom>
            <a:solidFill>
              <a:srgbClr val="DDDDDD"/>
            </a:solidFill>
            <a:ln w="9525">
              <a:noFill/>
              <a:round/>
              <a:headEnd/>
              <a:tailEnd/>
            </a:ln>
            <a:effectLst/>
          </p:spPr>
          <p:txBody>
            <a:bodyPr wrap="none" anchor="ctr"/>
            <a:lstStyle/>
            <a:p>
              <a:endParaRPr lang="en-US"/>
            </a:p>
          </p:txBody>
        </p:sp>
        <p:sp>
          <p:nvSpPr>
            <p:cNvPr id="166947" name="Oval 35"/>
            <p:cNvSpPr>
              <a:spLocks noChangeAspect="1" noChangeArrowheads="1"/>
            </p:cNvSpPr>
            <p:nvPr/>
          </p:nvSpPr>
          <p:spPr bwMode="auto">
            <a:xfrm>
              <a:off x="3342" y="1242"/>
              <a:ext cx="69" cy="69"/>
            </a:xfrm>
            <a:prstGeom prst="ellipse">
              <a:avLst/>
            </a:prstGeom>
            <a:solidFill>
              <a:srgbClr val="DDDDDD"/>
            </a:solidFill>
            <a:ln w="9525">
              <a:noFill/>
              <a:round/>
              <a:headEnd/>
              <a:tailEnd/>
            </a:ln>
            <a:effectLst/>
          </p:spPr>
          <p:txBody>
            <a:bodyPr wrap="none" anchor="ctr"/>
            <a:lstStyle/>
            <a:p>
              <a:endParaRPr lang="en-US"/>
            </a:p>
          </p:txBody>
        </p:sp>
        <p:sp>
          <p:nvSpPr>
            <p:cNvPr id="166948" name="Oval 36"/>
            <p:cNvSpPr>
              <a:spLocks noChangeAspect="1" noChangeArrowheads="1"/>
            </p:cNvSpPr>
            <p:nvPr/>
          </p:nvSpPr>
          <p:spPr bwMode="auto">
            <a:xfrm>
              <a:off x="1731" y="993"/>
              <a:ext cx="69" cy="69"/>
            </a:xfrm>
            <a:prstGeom prst="ellipse">
              <a:avLst/>
            </a:prstGeom>
            <a:solidFill>
              <a:srgbClr val="DDDDDD"/>
            </a:solidFill>
            <a:ln w="9525">
              <a:noFill/>
              <a:round/>
              <a:headEnd/>
              <a:tailEnd/>
            </a:ln>
            <a:effectLst/>
          </p:spPr>
          <p:txBody>
            <a:bodyPr wrap="none" anchor="ctr"/>
            <a:lstStyle/>
            <a:p>
              <a:endParaRPr lang="en-US"/>
            </a:p>
          </p:txBody>
        </p:sp>
        <p:sp>
          <p:nvSpPr>
            <p:cNvPr id="166949" name="Oval 37"/>
            <p:cNvSpPr>
              <a:spLocks noChangeAspect="1" noChangeArrowheads="1"/>
            </p:cNvSpPr>
            <p:nvPr/>
          </p:nvSpPr>
          <p:spPr bwMode="auto">
            <a:xfrm>
              <a:off x="2229" y="2055"/>
              <a:ext cx="69" cy="69"/>
            </a:xfrm>
            <a:prstGeom prst="ellipse">
              <a:avLst/>
            </a:prstGeom>
            <a:solidFill>
              <a:srgbClr val="DDDDDD"/>
            </a:solidFill>
            <a:ln w="9525">
              <a:noFill/>
              <a:round/>
              <a:headEnd/>
              <a:tailEnd/>
            </a:ln>
            <a:effectLst/>
          </p:spPr>
          <p:txBody>
            <a:bodyPr wrap="none" anchor="ctr"/>
            <a:lstStyle/>
            <a:p>
              <a:endParaRPr lang="en-US"/>
            </a:p>
          </p:txBody>
        </p:sp>
        <p:sp>
          <p:nvSpPr>
            <p:cNvPr id="166950" name="Oval 38"/>
            <p:cNvSpPr>
              <a:spLocks noChangeAspect="1" noChangeArrowheads="1"/>
            </p:cNvSpPr>
            <p:nvPr/>
          </p:nvSpPr>
          <p:spPr bwMode="auto">
            <a:xfrm>
              <a:off x="2202" y="2319"/>
              <a:ext cx="69" cy="69"/>
            </a:xfrm>
            <a:prstGeom prst="ellipse">
              <a:avLst/>
            </a:prstGeom>
            <a:solidFill>
              <a:srgbClr val="DDDDDD"/>
            </a:solidFill>
            <a:ln w="9525">
              <a:noFill/>
              <a:round/>
              <a:headEnd/>
              <a:tailEnd/>
            </a:ln>
            <a:effectLst/>
          </p:spPr>
          <p:txBody>
            <a:bodyPr wrap="none" anchor="ctr"/>
            <a:lstStyle/>
            <a:p>
              <a:endParaRPr lang="en-US"/>
            </a:p>
          </p:txBody>
        </p:sp>
        <p:sp>
          <p:nvSpPr>
            <p:cNvPr id="166951" name="Oval 39"/>
            <p:cNvSpPr>
              <a:spLocks noChangeAspect="1" noChangeArrowheads="1"/>
            </p:cNvSpPr>
            <p:nvPr/>
          </p:nvSpPr>
          <p:spPr bwMode="auto">
            <a:xfrm>
              <a:off x="1992" y="2433"/>
              <a:ext cx="69" cy="69"/>
            </a:xfrm>
            <a:prstGeom prst="ellipse">
              <a:avLst/>
            </a:prstGeom>
            <a:solidFill>
              <a:srgbClr val="DDDDDD"/>
            </a:solidFill>
            <a:ln w="9525">
              <a:noFill/>
              <a:round/>
              <a:headEnd/>
              <a:tailEnd/>
            </a:ln>
            <a:effectLst/>
          </p:spPr>
          <p:txBody>
            <a:bodyPr wrap="none" anchor="ctr"/>
            <a:lstStyle/>
            <a:p>
              <a:endParaRPr lang="en-US"/>
            </a:p>
          </p:txBody>
        </p:sp>
        <p:sp>
          <p:nvSpPr>
            <p:cNvPr id="166952" name="Oval 40"/>
            <p:cNvSpPr>
              <a:spLocks noChangeAspect="1" noChangeArrowheads="1"/>
            </p:cNvSpPr>
            <p:nvPr/>
          </p:nvSpPr>
          <p:spPr bwMode="auto">
            <a:xfrm>
              <a:off x="1926" y="2688"/>
              <a:ext cx="69" cy="69"/>
            </a:xfrm>
            <a:prstGeom prst="ellipse">
              <a:avLst/>
            </a:prstGeom>
            <a:solidFill>
              <a:srgbClr val="DDDDDD"/>
            </a:solidFill>
            <a:ln w="9525">
              <a:noFill/>
              <a:round/>
              <a:headEnd/>
              <a:tailEnd/>
            </a:ln>
            <a:effectLst/>
          </p:spPr>
          <p:txBody>
            <a:bodyPr wrap="none" anchor="ctr"/>
            <a:lstStyle/>
            <a:p>
              <a:endParaRPr lang="en-US"/>
            </a:p>
          </p:txBody>
        </p:sp>
        <p:sp>
          <p:nvSpPr>
            <p:cNvPr id="166953" name="Oval 41"/>
            <p:cNvSpPr>
              <a:spLocks noChangeAspect="1" noChangeArrowheads="1"/>
            </p:cNvSpPr>
            <p:nvPr/>
          </p:nvSpPr>
          <p:spPr bwMode="auto">
            <a:xfrm>
              <a:off x="1740" y="2652"/>
              <a:ext cx="69" cy="69"/>
            </a:xfrm>
            <a:prstGeom prst="ellipse">
              <a:avLst/>
            </a:prstGeom>
            <a:solidFill>
              <a:srgbClr val="DDDDDD"/>
            </a:solidFill>
            <a:ln w="9525">
              <a:noFill/>
              <a:round/>
              <a:headEnd/>
              <a:tailEnd/>
            </a:ln>
            <a:effectLst/>
          </p:spPr>
          <p:txBody>
            <a:bodyPr wrap="none" anchor="ctr"/>
            <a:lstStyle/>
            <a:p>
              <a:endParaRPr lang="en-US"/>
            </a:p>
          </p:txBody>
        </p:sp>
        <p:sp>
          <p:nvSpPr>
            <p:cNvPr id="166954" name="Oval 42"/>
            <p:cNvSpPr>
              <a:spLocks noChangeAspect="1" noChangeArrowheads="1"/>
            </p:cNvSpPr>
            <p:nvPr/>
          </p:nvSpPr>
          <p:spPr bwMode="auto">
            <a:xfrm>
              <a:off x="1542" y="2670"/>
              <a:ext cx="69" cy="69"/>
            </a:xfrm>
            <a:prstGeom prst="ellipse">
              <a:avLst/>
            </a:prstGeom>
            <a:solidFill>
              <a:srgbClr val="DDDDDD"/>
            </a:solidFill>
            <a:ln w="9525">
              <a:noFill/>
              <a:round/>
              <a:headEnd/>
              <a:tailEnd/>
            </a:ln>
            <a:effectLst/>
          </p:spPr>
          <p:txBody>
            <a:bodyPr wrap="none" anchor="ctr"/>
            <a:lstStyle/>
            <a:p>
              <a:endParaRPr lang="en-US"/>
            </a:p>
          </p:txBody>
        </p:sp>
        <p:sp>
          <p:nvSpPr>
            <p:cNvPr id="166955" name="Oval 43"/>
            <p:cNvSpPr>
              <a:spLocks noChangeAspect="1" noChangeArrowheads="1"/>
            </p:cNvSpPr>
            <p:nvPr/>
          </p:nvSpPr>
          <p:spPr bwMode="auto">
            <a:xfrm>
              <a:off x="1308" y="2760"/>
              <a:ext cx="69" cy="69"/>
            </a:xfrm>
            <a:prstGeom prst="ellipse">
              <a:avLst/>
            </a:prstGeom>
            <a:solidFill>
              <a:srgbClr val="DDDDDD"/>
            </a:solidFill>
            <a:ln w="9525">
              <a:noFill/>
              <a:round/>
              <a:headEnd/>
              <a:tailEnd/>
            </a:ln>
            <a:effectLst/>
          </p:spPr>
          <p:txBody>
            <a:bodyPr wrap="none" anchor="ctr"/>
            <a:lstStyle/>
            <a:p>
              <a:endParaRPr lang="en-US"/>
            </a:p>
          </p:txBody>
        </p:sp>
        <p:sp>
          <p:nvSpPr>
            <p:cNvPr id="166956" name="Oval 44"/>
            <p:cNvSpPr>
              <a:spLocks noChangeAspect="1" noChangeArrowheads="1"/>
            </p:cNvSpPr>
            <p:nvPr/>
          </p:nvSpPr>
          <p:spPr bwMode="auto">
            <a:xfrm>
              <a:off x="1056" y="2907"/>
              <a:ext cx="69" cy="69"/>
            </a:xfrm>
            <a:prstGeom prst="ellipse">
              <a:avLst/>
            </a:prstGeom>
            <a:solidFill>
              <a:srgbClr val="DDDDDD"/>
            </a:solidFill>
            <a:ln w="9525">
              <a:noFill/>
              <a:round/>
              <a:headEnd/>
              <a:tailEnd/>
            </a:ln>
            <a:effectLst/>
          </p:spPr>
          <p:txBody>
            <a:bodyPr wrap="none" anchor="ctr"/>
            <a:lstStyle/>
            <a:p>
              <a:endParaRPr lang="en-US"/>
            </a:p>
          </p:txBody>
        </p:sp>
        <p:sp>
          <p:nvSpPr>
            <p:cNvPr id="166957" name="Oval 45"/>
            <p:cNvSpPr>
              <a:spLocks noChangeAspect="1" noChangeArrowheads="1"/>
            </p:cNvSpPr>
            <p:nvPr/>
          </p:nvSpPr>
          <p:spPr bwMode="auto">
            <a:xfrm>
              <a:off x="4233" y="2992"/>
              <a:ext cx="261" cy="152"/>
            </a:xfrm>
            <a:prstGeom prst="ellipse">
              <a:avLst/>
            </a:prstGeom>
            <a:solidFill>
              <a:srgbClr val="DDDDDD"/>
            </a:solidFill>
            <a:ln w="9525">
              <a:noFill/>
              <a:round/>
              <a:headEnd/>
              <a:tailEnd/>
            </a:ln>
            <a:effectLst/>
          </p:spPr>
          <p:txBody>
            <a:bodyPr wrap="none" anchor="ctr"/>
            <a:lstStyle/>
            <a:p>
              <a:endParaRPr lang="en-US"/>
            </a:p>
          </p:txBody>
        </p:sp>
        <p:sp>
          <p:nvSpPr>
            <p:cNvPr id="166958" name="Oval 46"/>
            <p:cNvSpPr>
              <a:spLocks noChangeAspect="1" noChangeArrowheads="1"/>
            </p:cNvSpPr>
            <p:nvPr/>
          </p:nvSpPr>
          <p:spPr bwMode="auto">
            <a:xfrm>
              <a:off x="4335" y="3304"/>
              <a:ext cx="261" cy="152"/>
            </a:xfrm>
            <a:prstGeom prst="ellipse">
              <a:avLst/>
            </a:prstGeom>
            <a:solidFill>
              <a:srgbClr val="DDDDDD"/>
            </a:solidFill>
            <a:ln w="9525">
              <a:noFill/>
              <a:round/>
              <a:headEnd/>
              <a:tailEnd/>
            </a:ln>
            <a:effectLst/>
          </p:spPr>
          <p:txBody>
            <a:bodyPr wrap="none" anchor="ctr"/>
            <a:lstStyle/>
            <a:p>
              <a:endParaRPr lang="en-US"/>
            </a:p>
          </p:txBody>
        </p:sp>
        <p:sp>
          <p:nvSpPr>
            <p:cNvPr id="166959" name="Oval 47"/>
            <p:cNvSpPr>
              <a:spLocks noChangeAspect="1" noChangeArrowheads="1"/>
            </p:cNvSpPr>
            <p:nvPr/>
          </p:nvSpPr>
          <p:spPr bwMode="auto">
            <a:xfrm>
              <a:off x="3456" y="3484"/>
              <a:ext cx="261" cy="152"/>
            </a:xfrm>
            <a:prstGeom prst="ellipse">
              <a:avLst/>
            </a:prstGeom>
            <a:solidFill>
              <a:srgbClr val="DDDDDD"/>
            </a:solidFill>
            <a:ln w="9525">
              <a:noFill/>
              <a:round/>
              <a:headEnd/>
              <a:tailEnd/>
            </a:ln>
            <a:effectLst/>
          </p:spPr>
          <p:txBody>
            <a:bodyPr wrap="none" anchor="ctr"/>
            <a:lstStyle/>
            <a:p>
              <a:endParaRPr lang="en-US"/>
            </a:p>
          </p:txBody>
        </p:sp>
        <p:sp>
          <p:nvSpPr>
            <p:cNvPr id="166960" name="Oval 48"/>
            <p:cNvSpPr>
              <a:spLocks noChangeAspect="1" noChangeArrowheads="1"/>
            </p:cNvSpPr>
            <p:nvPr/>
          </p:nvSpPr>
          <p:spPr bwMode="auto">
            <a:xfrm>
              <a:off x="3456" y="3610"/>
              <a:ext cx="261" cy="152"/>
            </a:xfrm>
            <a:prstGeom prst="ellipse">
              <a:avLst/>
            </a:prstGeom>
            <a:solidFill>
              <a:srgbClr val="DDDDDD"/>
            </a:solidFill>
            <a:ln w="9525">
              <a:noFill/>
              <a:round/>
              <a:headEnd/>
              <a:tailEnd/>
            </a:ln>
            <a:effectLst/>
          </p:spPr>
          <p:txBody>
            <a:bodyPr wrap="none" anchor="ctr"/>
            <a:lstStyle/>
            <a:p>
              <a:endParaRPr lang="en-US"/>
            </a:p>
          </p:txBody>
        </p:sp>
        <p:sp>
          <p:nvSpPr>
            <p:cNvPr id="166961" name="Oval 49"/>
            <p:cNvSpPr>
              <a:spLocks noChangeAspect="1" noChangeArrowheads="1"/>
            </p:cNvSpPr>
            <p:nvPr/>
          </p:nvSpPr>
          <p:spPr bwMode="auto">
            <a:xfrm>
              <a:off x="3657" y="3306"/>
              <a:ext cx="261" cy="152"/>
            </a:xfrm>
            <a:prstGeom prst="ellipse">
              <a:avLst/>
            </a:prstGeom>
            <a:solidFill>
              <a:srgbClr val="DDDDDD"/>
            </a:solidFill>
            <a:ln w="9525">
              <a:noFill/>
              <a:round/>
              <a:headEnd/>
              <a:tailEnd/>
            </a:ln>
            <a:effectLst/>
          </p:spPr>
          <p:txBody>
            <a:bodyPr wrap="none" anchor="ctr"/>
            <a:lstStyle/>
            <a:p>
              <a:endParaRPr lang="en-US"/>
            </a:p>
          </p:txBody>
        </p:sp>
      </p:grpSp>
      <p:sp>
        <p:nvSpPr>
          <p:cNvPr id="26" name="Date Placeholder 25"/>
          <p:cNvSpPr>
            <a:spLocks noGrp="1"/>
          </p:cNvSpPr>
          <p:nvPr>
            <p:ph type="dt" sz="half" idx="10"/>
          </p:nvPr>
        </p:nvSpPr>
        <p:spPr/>
        <p:txBody>
          <a:bodyPr/>
          <a:lstStyle/>
          <a:p>
            <a:fld id="{9CFCCF53-1E8E-4824-9034-FA5B7C165440}" type="datetime1">
              <a:rPr lang="en-US" smtClean="0"/>
              <a:pPr/>
              <a:t>10/27/2015</a:t>
            </a:fld>
            <a:endParaRPr lang="en-US" dirty="0"/>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a:xfrm>
            <a:off x="6876256" y="6381328"/>
            <a:ext cx="2133600" cy="320675"/>
          </a:xfrm>
        </p:spPr>
        <p:txBody>
          <a:bodyPr/>
          <a:lstStyle/>
          <a:p>
            <a:pPr algn="r" rtl="1"/>
            <a:fld id="{168C1163-9F40-44B7-8F61-5689C5238541}" type="slidenum">
              <a:rPr lang="en-US"/>
              <a:pPr algn="r" rtl="1"/>
              <a:t>25</a:t>
            </a:fld>
            <a:endParaRPr lang="en-US" dirty="0"/>
          </a:p>
        </p:txBody>
      </p:sp>
      <p:sp>
        <p:nvSpPr>
          <p:cNvPr id="5" name="Date Placeholder 4"/>
          <p:cNvSpPr>
            <a:spLocks noGrp="1"/>
          </p:cNvSpPr>
          <p:nvPr>
            <p:ph type="dt" sz="half" idx="10"/>
          </p:nvPr>
        </p:nvSpPr>
        <p:spPr/>
        <p:txBody>
          <a:bodyPr/>
          <a:lstStyle/>
          <a:p>
            <a:fld id="{65C6409C-8308-49E9-8E1A-90C21C3DDB49}" type="datetime1">
              <a:rPr lang="en-US" smtClean="0"/>
              <a:pPr/>
              <a:t>10/27/2015</a:t>
            </a:fld>
            <a:endParaRPr lang="en-US" dirty="0"/>
          </a:p>
        </p:txBody>
      </p:sp>
      <p:pic>
        <p:nvPicPr>
          <p:cNvPr id="599042" name="Picture 2" descr="http://www.xatico.com/weimages/applications/appl_pharma01.jpg"/>
          <p:cNvPicPr>
            <a:picLocks noChangeAspect="1" noChangeArrowheads="1"/>
          </p:cNvPicPr>
          <p:nvPr/>
        </p:nvPicPr>
        <p:blipFill>
          <a:blip r:embed="rId2" cstate="print"/>
          <a:stretch>
            <a:fillRect/>
          </a:stretch>
        </p:blipFill>
        <p:spPr bwMode="auto">
          <a:xfrm>
            <a:off x="2667000" y="3429000"/>
            <a:ext cx="1905000" cy="3143250"/>
          </a:xfrm>
          <a:prstGeom prst="rect">
            <a:avLst/>
          </a:prstGeom>
          <a:noFill/>
          <a:ln>
            <a:noFill/>
          </a:ln>
        </p:spPr>
      </p:pic>
      <p:sp>
        <p:nvSpPr>
          <p:cNvPr id="7" name="Rectangle 6"/>
          <p:cNvSpPr/>
          <p:nvPr/>
        </p:nvSpPr>
        <p:spPr>
          <a:xfrm>
            <a:off x="1696511" y="2350621"/>
            <a:ext cx="5611793" cy="646331"/>
          </a:xfrm>
          <a:prstGeom prst="rect">
            <a:avLst/>
          </a:prstGeom>
        </p:spPr>
        <p:txBody>
          <a:bodyPr wrap="none">
            <a:spAutoFit/>
          </a:bodyPr>
          <a:lstStyle/>
          <a:p>
            <a:r>
              <a:rPr lang="en-US" sz="3600" b="1" dirty="0" smtClean="0">
                <a:latin typeface="Cambria" pitchFamily="18" charset="0"/>
              </a:rPr>
              <a:t>Applications in pharmacy</a:t>
            </a:r>
            <a:endParaRPr lang="en-US" sz="3600" b="1" dirty="0"/>
          </a:p>
        </p:txBody>
      </p:sp>
      <p:pic>
        <p:nvPicPr>
          <p:cNvPr id="8" name="Picture 2" descr="http://www.xatico.com/weimages/applications/appl_pharma01.jpg"/>
          <p:cNvPicPr>
            <a:picLocks noChangeAspect="1" noChangeArrowheads="1"/>
          </p:cNvPicPr>
          <p:nvPr/>
        </p:nvPicPr>
        <p:blipFill>
          <a:blip r:embed="rId2" cstate="print"/>
          <a:stretch>
            <a:fillRect/>
          </a:stretch>
        </p:blipFill>
        <p:spPr bwMode="auto">
          <a:xfrm>
            <a:off x="4572000" y="3429000"/>
            <a:ext cx="1905000" cy="3143250"/>
          </a:xfrm>
          <a:prstGeom prst="rect">
            <a:avLst/>
          </a:prstGeom>
          <a:noFill/>
          <a:ln>
            <a:noFill/>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99042"/>
                                        </p:tgtEl>
                                        <p:attrNameLst>
                                          <p:attrName>style.visibility</p:attrName>
                                        </p:attrNameLst>
                                      </p:cBhvr>
                                      <p:to>
                                        <p:strVal val="visible"/>
                                      </p:to>
                                    </p:set>
                                    <p:animEffect transition="in" filter="dissolve">
                                      <p:cBhvr>
                                        <p:cTn id="12" dur="500"/>
                                        <p:tgtEl>
                                          <p:spTgt spid="599042"/>
                                        </p:tgtEl>
                                      </p:cBhvr>
                                    </p:animEffect>
                                  </p:childTnLst>
                                </p:cTn>
                              </p:par>
                              <p:par>
                                <p:cTn id="13" presetID="9"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Rectangle 3"/>
          <p:cNvSpPr>
            <a:spLocks noGrp="1" noChangeArrowheads="1"/>
          </p:cNvSpPr>
          <p:nvPr>
            <p:ph type="body" idx="1"/>
          </p:nvPr>
        </p:nvSpPr>
        <p:spPr>
          <a:xfrm>
            <a:off x="179512" y="1628800"/>
            <a:ext cx="8964488" cy="4423792"/>
          </a:xfrm>
        </p:spPr>
        <p:txBody>
          <a:bodyPr/>
          <a:lstStyle/>
          <a:p>
            <a:pPr>
              <a:lnSpc>
                <a:spcPct val="90000"/>
              </a:lnSpc>
              <a:buClr>
                <a:schemeClr val="tx1"/>
              </a:buClr>
              <a:buFont typeface="Wingdings" pitchFamily="2" charset="2"/>
              <a:buChar char="Ø"/>
            </a:pPr>
            <a:r>
              <a:rPr lang="en-US" sz="2400" dirty="0" smtClean="0">
                <a:latin typeface="Cambrai"/>
              </a:rPr>
              <a:t>Proteins.</a:t>
            </a:r>
            <a:endParaRPr lang="en-US" sz="2400" dirty="0">
              <a:latin typeface="Cambrai"/>
            </a:endParaRPr>
          </a:p>
          <a:p>
            <a:pPr lvl="1">
              <a:lnSpc>
                <a:spcPct val="90000"/>
              </a:lnSpc>
              <a:buClr>
                <a:schemeClr val="tx1"/>
              </a:buClr>
            </a:pPr>
            <a:r>
              <a:rPr lang="en-US" dirty="0" smtClean="0">
                <a:latin typeface="Cambrai"/>
              </a:rPr>
              <a:t>Enzymes.</a:t>
            </a:r>
            <a:endParaRPr lang="en-US" dirty="0">
              <a:latin typeface="Cambrai"/>
            </a:endParaRPr>
          </a:p>
          <a:p>
            <a:pPr lvl="1">
              <a:lnSpc>
                <a:spcPct val="90000"/>
              </a:lnSpc>
              <a:buClr>
                <a:schemeClr val="tx1"/>
              </a:buClr>
            </a:pPr>
            <a:r>
              <a:rPr lang="en-US" dirty="0">
                <a:latin typeface="Cambrai"/>
              </a:rPr>
              <a:t>Structural elements of </a:t>
            </a:r>
            <a:r>
              <a:rPr lang="en-US" dirty="0" smtClean="0">
                <a:latin typeface="Cambrai"/>
              </a:rPr>
              <a:t>membranes.</a:t>
            </a:r>
            <a:endParaRPr lang="en-US" dirty="0">
              <a:latin typeface="Cambrai"/>
            </a:endParaRPr>
          </a:p>
          <a:p>
            <a:pPr lvl="1">
              <a:lnSpc>
                <a:spcPct val="90000"/>
              </a:lnSpc>
              <a:buClr>
                <a:schemeClr val="tx1"/>
              </a:buClr>
            </a:pPr>
            <a:r>
              <a:rPr lang="en-US" dirty="0" smtClean="0">
                <a:latin typeface="Cambrai"/>
              </a:rPr>
              <a:t>Receptors.</a:t>
            </a:r>
          </a:p>
          <a:p>
            <a:pPr lvl="1">
              <a:lnSpc>
                <a:spcPct val="90000"/>
              </a:lnSpc>
              <a:buClr>
                <a:schemeClr val="tx1"/>
              </a:buClr>
              <a:buNone/>
            </a:pPr>
            <a:endParaRPr lang="en-US" sz="2400" dirty="0">
              <a:latin typeface="Cambrai"/>
            </a:endParaRPr>
          </a:p>
          <a:p>
            <a:pPr>
              <a:lnSpc>
                <a:spcPct val="90000"/>
              </a:lnSpc>
              <a:buClr>
                <a:schemeClr val="tx1"/>
              </a:buClr>
              <a:buFont typeface="Wingdings" pitchFamily="2" charset="2"/>
              <a:buChar char="Ø"/>
            </a:pPr>
            <a:r>
              <a:rPr lang="en-US" sz="2400" dirty="0">
                <a:latin typeface="Cambrai"/>
              </a:rPr>
              <a:t>Nucleic </a:t>
            </a:r>
            <a:r>
              <a:rPr lang="en-US" sz="2400" dirty="0" smtClean="0">
                <a:latin typeface="Cambrai"/>
              </a:rPr>
              <a:t>acids.</a:t>
            </a:r>
          </a:p>
          <a:p>
            <a:pPr>
              <a:lnSpc>
                <a:spcPct val="90000"/>
              </a:lnSpc>
              <a:buClr>
                <a:schemeClr val="tx1"/>
              </a:buClr>
              <a:buNone/>
            </a:pPr>
            <a:endParaRPr lang="en-US" sz="2400" dirty="0">
              <a:latin typeface="Cambrai"/>
            </a:endParaRPr>
          </a:p>
          <a:p>
            <a:pPr>
              <a:lnSpc>
                <a:spcPct val="90000"/>
              </a:lnSpc>
              <a:buClr>
                <a:schemeClr val="tx1"/>
              </a:buClr>
              <a:buFont typeface="Wingdings" pitchFamily="2" charset="2"/>
              <a:buChar char="Ø"/>
            </a:pPr>
            <a:r>
              <a:rPr lang="en-GB" sz="2400" dirty="0" err="1">
                <a:latin typeface="Cambrai"/>
              </a:rPr>
              <a:t>Chiral</a:t>
            </a:r>
            <a:r>
              <a:rPr lang="en-GB" sz="2400" dirty="0">
                <a:latin typeface="Cambrai"/>
              </a:rPr>
              <a:t> “building blocks” of </a:t>
            </a:r>
            <a:r>
              <a:rPr lang="en-GB" sz="2400" dirty="0" smtClean="0">
                <a:latin typeface="Cambrai"/>
              </a:rPr>
              <a:t>L-amino </a:t>
            </a:r>
            <a:r>
              <a:rPr lang="en-GB" sz="2400" dirty="0">
                <a:latin typeface="Cambrai"/>
              </a:rPr>
              <a:t>acids and </a:t>
            </a:r>
            <a:r>
              <a:rPr lang="en-GB" sz="2400" dirty="0" smtClean="0">
                <a:latin typeface="Cambrai"/>
              </a:rPr>
              <a:t>D carbohydrates.</a:t>
            </a:r>
          </a:p>
          <a:p>
            <a:pPr>
              <a:lnSpc>
                <a:spcPct val="90000"/>
              </a:lnSpc>
              <a:buClr>
                <a:schemeClr val="tx1"/>
              </a:buClr>
              <a:buNone/>
            </a:pPr>
            <a:endParaRPr lang="en-GB" sz="2400" dirty="0" smtClean="0">
              <a:latin typeface="Cambrai"/>
            </a:endParaRPr>
          </a:p>
          <a:p>
            <a:pPr>
              <a:lnSpc>
                <a:spcPct val="90000"/>
              </a:lnSpc>
              <a:buClr>
                <a:schemeClr val="tx1"/>
              </a:buClr>
              <a:buFont typeface="Wingdings" pitchFamily="2" charset="2"/>
              <a:buChar char="Ø"/>
            </a:pPr>
            <a:r>
              <a:rPr lang="en-GB" sz="2400" dirty="0" smtClean="0">
                <a:latin typeface="Cambrai"/>
              </a:rPr>
              <a:t>Use of optically pure starting materials </a:t>
            </a:r>
            <a:r>
              <a:rPr lang="en-GB" sz="2400" dirty="0" err="1" smtClean="0">
                <a:latin typeface="Cambrai"/>
              </a:rPr>
              <a:t>e.g</a:t>
            </a:r>
            <a:endParaRPr lang="en-GB" sz="2400" dirty="0" smtClean="0">
              <a:latin typeface="Cambrai"/>
            </a:endParaRPr>
          </a:p>
          <a:p>
            <a:pPr>
              <a:lnSpc>
                <a:spcPct val="90000"/>
              </a:lnSpc>
              <a:buClr>
                <a:schemeClr val="tx1"/>
              </a:buClr>
              <a:buNone/>
            </a:pPr>
            <a:r>
              <a:rPr lang="en-GB" sz="2400" dirty="0" smtClean="0">
                <a:latin typeface="Cambrai"/>
              </a:rPr>
              <a:t>     alkaloids, steroids and other natural products.</a:t>
            </a:r>
          </a:p>
          <a:p>
            <a:pPr>
              <a:lnSpc>
                <a:spcPct val="90000"/>
              </a:lnSpc>
              <a:buClr>
                <a:schemeClr val="tx1"/>
              </a:buClr>
              <a:buFont typeface="Wingdings" pitchFamily="2" charset="2"/>
              <a:buChar char="Ø"/>
            </a:pPr>
            <a:endParaRPr lang="en-US" sz="2400" dirty="0">
              <a:latin typeface="Cambrai"/>
            </a:endParaRPr>
          </a:p>
        </p:txBody>
      </p:sp>
      <p:sp>
        <p:nvSpPr>
          <p:cNvPr id="5" name="Slide Number Placeholder 4"/>
          <p:cNvSpPr>
            <a:spLocks noGrp="1"/>
          </p:cNvSpPr>
          <p:nvPr>
            <p:ph type="sldNum" sz="quarter" idx="12"/>
          </p:nvPr>
        </p:nvSpPr>
        <p:spPr/>
        <p:txBody>
          <a:bodyPr/>
          <a:lstStyle/>
          <a:p>
            <a:fld id="{239F46BC-A96B-402D-AE2D-420CF4622C2F}" type="slidenum">
              <a:rPr lang="en-US" smtClean="0"/>
              <a:pPr/>
              <a:t>26</a:t>
            </a:fld>
            <a:endParaRPr lang="en-US" dirty="0"/>
          </a:p>
        </p:txBody>
      </p:sp>
      <p:sp>
        <p:nvSpPr>
          <p:cNvPr id="6" name="Date Placeholder 5"/>
          <p:cNvSpPr>
            <a:spLocks noGrp="1"/>
          </p:cNvSpPr>
          <p:nvPr>
            <p:ph type="dt" sz="half" idx="10"/>
          </p:nvPr>
        </p:nvSpPr>
        <p:spPr/>
        <p:txBody>
          <a:bodyPr/>
          <a:lstStyle/>
          <a:p>
            <a:fld id="{44D15BB4-FB3F-404C-A9F6-102F0F7EC462}" type="datetime1">
              <a:rPr lang="en-US" smtClean="0"/>
              <a:pPr/>
              <a:t>10/27/2015</a:t>
            </a:fld>
            <a:endParaRPr lang="en-US" dirty="0"/>
          </a:p>
        </p:txBody>
      </p:sp>
      <p:sp>
        <p:nvSpPr>
          <p:cNvPr id="8" name="Rectangle 7"/>
          <p:cNvSpPr/>
          <p:nvPr/>
        </p:nvSpPr>
        <p:spPr>
          <a:xfrm>
            <a:off x="2592288" y="6351711"/>
            <a:ext cx="4572000" cy="461665"/>
          </a:xfrm>
          <a:prstGeom prst="rect">
            <a:avLst/>
          </a:prstGeom>
        </p:spPr>
        <p:txBody>
          <a:bodyPr>
            <a:spAutoFit/>
          </a:bodyPr>
          <a:lstStyle/>
          <a:p>
            <a:r>
              <a:rPr lang="en-US" sz="1200" dirty="0" smtClean="0"/>
              <a:t>Drug </a:t>
            </a:r>
            <a:r>
              <a:rPr lang="en-US" sz="1200" dirty="0" err="1" smtClean="0"/>
              <a:t>Chirality</a:t>
            </a:r>
            <a:r>
              <a:rPr lang="en-US" sz="1200" dirty="0" smtClean="0"/>
              <a:t> : Past , Present &amp; Future. Andrew J. Hutt. Department of Pharmacy, King’s College London.</a:t>
            </a:r>
            <a:endParaRPr lang="en-US" sz="1200" dirty="0"/>
          </a:p>
        </p:txBody>
      </p:sp>
      <p:sp>
        <p:nvSpPr>
          <p:cNvPr id="7" name="Rectangle 6"/>
          <p:cNvSpPr/>
          <p:nvPr/>
        </p:nvSpPr>
        <p:spPr>
          <a:xfrm>
            <a:off x="1130801" y="620688"/>
            <a:ext cx="7545655" cy="646331"/>
          </a:xfrm>
          <a:prstGeom prst="rect">
            <a:avLst/>
          </a:prstGeom>
        </p:spPr>
        <p:txBody>
          <a:bodyPr wrap="none">
            <a:spAutoFit/>
          </a:bodyPr>
          <a:lstStyle/>
          <a:p>
            <a:pPr marL="307718" indent="-307718" algn="ctr">
              <a:tabLst>
                <a:tab pos="816309" algn="l"/>
              </a:tabLst>
            </a:pPr>
            <a:r>
              <a:rPr lang="en-US" sz="3600" b="1" dirty="0" err="1" smtClean="0">
                <a:latin typeface="Cambrai"/>
              </a:rPr>
              <a:t>Chiral</a:t>
            </a:r>
            <a:r>
              <a:rPr lang="en-US" sz="3600" b="1" dirty="0" smtClean="0">
                <a:latin typeface="Cambrai"/>
              </a:rPr>
              <a:t> biological macromolecules</a:t>
            </a:r>
            <a:endParaRPr lang="en-US" sz="3600" b="1" dirty="0">
              <a:latin typeface="Cambrai"/>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49219">
                                            <p:txEl>
                                              <p:pRg st="0" end="0"/>
                                            </p:txEl>
                                          </p:spTgt>
                                        </p:tgtEl>
                                        <p:attrNameLst>
                                          <p:attrName>style.visibility</p:attrName>
                                        </p:attrNameLst>
                                      </p:cBhvr>
                                      <p:to>
                                        <p:strVal val="visible"/>
                                      </p:to>
                                    </p:set>
                                    <p:animEffect transition="in" filter="plus(in)">
                                      <p:cBhvr>
                                        <p:cTn id="7" dur="2000"/>
                                        <p:tgtEl>
                                          <p:spTgt spid="649219">
                                            <p:txEl>
                                              <p:pRg st="0" end="0"/>
                                            </p:txEl>
                                          </p:spTgt>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649219">
                                            <p:txEl>
                                              <p:pRg st="1" end="1"/>
                                            </p:txEl>
                                          </p:spTgt>
                                        </p:tgtEl>
                                        <p:attrNameLst>
                                          <p:attrName>style.visibility</p:attrName>
                                        </p:attrNameLst>
                                      </p:cBhvr>
                                      <p:to>
                                        <p:strVal val="visible"/>
                                      </p:to>
                                    </p:set>
                                    <p:animEffect transition="in" filter="plus(in)">
                                      <p:cBhvr>
                                        <p:cTn id="10" dur="2000"/>
                                        <p:tgtEl>
                                          <p:spTgt spid="649219">
                                            <p:txEl>
                                              <p:pRg st="1" end="1"/>
                                            </p:txEl>
                                          </p:spTgt>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649219">
                                            <p:txEl>
                                              <p:pRg st="2" end="2"/>
                                            </p:txEl>
                                          </p:spTgt>
                                        </p:tgtEl>
                                        <p:attrNameLst>
                                          <p:attrName>style.visibility</p:attrName>
                                        </p:attrNameLst>
                                      </p:cBhvr>
                                      <p:to>
                                        <p:strVal val="visible"/>
                                      </p:to>
                                    </p:set>
                                    <p:animEffect transition="in" filter="plus(in)">
                                      <p:cBhvr>
                                        <p:cTn id="13" dur="2000"/>
                                        <p:tgtEl>
                                          <p:spTgt spid="649219">
                                            <p:txEl>
                                              <p:pRg st="2" end="2"/>
                                            </p:txEl>
                                          </p:spTgt>
                                        </p:tgtEl>
                                      </p:cBhvr>
                                    </p:animEffect>
                                  </p:childTnLst>
                                </p:cTn>
                              </p:par>
                              <p:par>
                                <p:cTn id="14" presetID="13" presetClass="entr" presetSubtype="16" fill="hold" grpId="0" nodeType="withEffect">
                                  <p:stCondLst>
                                    <p:cond delay="0"/>
                                  </p:stCondLst>
                                  <p:childTnLst>
                                    <p:set>
                                      <p:cBhvr>
                                        <p:cTn id="15" dur="1" fill="hold">
                                          <p:stCondLst>
                                            <p:cond delay="0"/>
                                          </p:stCondLst>
                                        </p:cTn>
                                        <p:tgtEl>
                                          <p:spTgt spid="649219">
                                            <p:txEl>
                                              <p:pRg st="3" end="3"/>
                                            </p:txEl>
                                          </p:spTgt>
                                        </p:tgtEl>
                                        <p:attrNameLst>
                                          <p:attrName>style.visibility</p:attrName>
                                        </p:attrNameLst>
                                      </p:cBhvr>
                                      <p:to>
                                        <p:strVal val="visible"/>
                                      </p:to>
                                    </p:set>
                                    <p:animEffect transition="in" filter="plus(in)">
                                      <p:cBhvr>
                                        <p:cTn id="16" dur="2000"/>
                                        <p:tgtEl>
                                          <p:spTgt spid="64921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3" presetClass="entr" presetSubtype="16" fill="hold" grpId="0" nodeType="clickEffect">
                                  <p:stCondLst>
                                    <p:cond delay="0"/>
                                  </p:stCondLst>
                                  <p:childTnLst>
                                    <p:set>
                                      <p:cBhvr>
                                        <p:cTn id="20" dur="1" fill="hold">
                                          <p:stCondLst>
                                            <p:cond delay="0"/>
                                          </p:stCondLst>
                                        </p:cTn>
                                        <p:tgtEl>
                                          <p:spTgt spid="649219">
                                            <p:txEl>
                                              <p:pRg st="5" end="5"/>
                                            </p:txEl>
                                          </p:spTgt>
                                        </p:tgtEl>
                                        <p:attrNameLst>
                                          <p:attrName>style.visibility</p:attrName>
                                        </p:attrNameLst>
                                      </p:cBhvr>
                                      <p:to>
                                        <p:strVal val="visible"/>
                                      </p:to>
                                    </p:set>
                                    <p:animEffect transition="in" filter="plus(in)">
                                      <p:cBhvr>
                                        <p:cTn id="21" dur="2000"/>
                                        <p:tgtEl>
                                          <p:spTgt spid="649219">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3" presetClass="entr" presetSubtype="16" fill="hold" grpId="0" nodeType="clickEffect">
                                  <p:stCondLst>
                                    <p:cond delay="0"/>
                                  </p:stCondLst>
                                  <p:childTnLst>
                                    <p:set>
                                      <p:cBhvr>
                                        <p:cTn id="25" dur="1" fill="hold">
                                          <p:stCondLst>
                                            <p:cond delay="0"/>
                                          </p:stCondLst>
                                        </p:cTn>
                                        <p:tgtEl>
                                          <p:spTgt spid="649219">
                                            <p:txEl>
                                              <p:pRg st="7" end="7"/>
                                            </p:txEl>
                                          </p:spTgt>
                                        </p:tgtEl>
                                        <p:attrNameLst>
                                          <p:attrName>style.visibility</p:attrName>
                                        </p:attrNameLst>
                                      </p:cBhvr>
                                      <p:to>
                                        <p:strVal val="visible"/>
                                      </p:to>
                                    </p:set>
                                    <p:animEffect transition="in" filter="plus(in)">
                                      <p:cBhvr>
                                        <p:cTn id="26" dur="2000"/>
                                        <p:tgtEl>
                                          <p:spTgt spid="649219">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3" presetClass="entr" presetSubtype="16" fill="hold" grpId="0" nodeType="clickEffect">
                                  <p:stCondLst>
                                    <p:cond delay="0"/>
                                  </p:stCondLst>
                                  <p:childTnLst>
                                    <p:set>
                                      <p:cBhvr>
                                        <p:cTn id="30" dur="1" fill="hold">
                                          <p:stCondLst>
                                            <p:cond delay="0"/>
                                          </p:stCondLst>
                                        </p:cTn>
                                        <p:tgtEl>
                                          <p:spTgt spid="649219">
                                            <p:txEl>
                                              <p:pRg st="9" end="9"/>
                                            </p:txEl>
                                          </p:spTgt>
                                        </p:tgtEl>
                                        <p:attrNameLst>
                                          <p:attrName>style.visibility</p:attrName>
                                        </p:attrNameLst>
                                      </p:cBhvr>
                                      <p:to>
                                        <p:strVal val="visible"/>
                                      </p:to>
                                    </p:set>
                                    <p:animEffect transition="in" filter="plus(in)">
                                      <p:cBhvr>
                                        <p:cTn id="31" dur="2000"/>
                                        <p:tgtEl>
                                          <p:spTgt spid="649219">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3" presetClass="entr" presetSubtype="16" fill="hold" grpId="0" nodeType="clickEffect">
                                  <p:stCondLst>
                                    <p:cond delay="0"/>
                                  </p:stCondLst>
                                  <p:childTnLst>
                                    <p:set>
                                      <p:cBhvr>
                                        <p:cTn id="35" dur="1" fill="hold">
                                          <p:stCondLst>
                                            <p:cond delay="0"/>
                                          </p:stCondLst>
                                        </p:cTn>
                                        <p:tgtEl>
                                          <p:spTgt spid="649219">
                                            <p:txEl>
                                              <p:pRg st="10" end="10"/>
                                            </p:txEl>
                                          </p:spTgt>
                                        </p:tgtEl>
                                        <p:attrNameLst>
                                          <p:attrName>style.visibility</p:attrName>
                                        </p:attrNameLst>
                                      </p:cBhvr>
                                      <p:to>
                                        <p:strVal val="visible"/>
                                      </p:to>
                                    </p:set>
                                    <p:animEffect transition="in" filter="plus(in)">
                                      <p:cBhvr>
                                        <p:cTn id="36" dur="2000"/>
                                        <p:tgtEl>
                                          <p:spTgt spid="6492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921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a:xfrm>
            <a:off x="6876256" y="6381328"/>
            <a:ext cx="2133600" cy="320675"/>
          </a:xfrm>
        </p:spPr>
        <p:txBody>
          <a:bodyPr/>
          <a:lstStyle/>
          <a:p>
            <a:pPr algn="r" rtl="1"/>
            <a:fld id="{168C1163-9F40-44B7-8F61-5689C5238541}" type="slidenum">
              <a:rPr lang="en-US"/>
              <a:pPr algn="r" rtl="1"/>
              <a:t>27</a:t>
            </a:fld>
            <a:endParaRPr lang="en-US" dirty="0"/>
          </a:p>
        </p:txBody>
      </p:sp>
      <p:sp>
        <p:nvSpPr>
          <p:cNvPr id="5" name="Date Placeholder 4"/>
          <p:cNvSpPr>
            <a:spLocks noGrp="1"/>
          </p:cNvSpPr>
          <p:nvPr>
            <p:ph type="dt" sz="half" idx="10"/>
          </p:nvPr>
        </p:nvSpPr>
        <p:spPr/>
        <p:txBody>
          <a:bodyPr/>
          <a:lstStyle/>
          <a:p>
            <a:fld id="{65C6409C-8308-49E9-8E1A-90C21C3DDB49}" type="datetime1">
              <a:rPr lang="en-US" smtClean="0"/>
              <a:pPr/>
              <a:t>10/27/2015</a:t>
            </a:fld>
            <a:endParaRPr lang="en-US" dirty="0"/>
          </a:p>
        </p:txBody>
      </p:sp>
      <p:pic>
        <p:nvPicPr>
          <p:cNvPr id="601089" name="Picture 1" descr="C:\Users\galal\Desktop\buttons_chiraldrugs.jpg"/>
          <p:cNvPicPr>
            <a:picLocks noChangeAspect="1" noChangeArrowheads="1"/>
          </p:cNvPicPr>
          <p:nvPr/>
        </p:nvPicPr>
        <p:blipFill>
          <a:blip r:embed="rId2" cstate="print"/>
          <a:srcRect b="10500"/>
          <a:stretch>
            <a:fillRect/>
          </a:stretch>
        </p:blipFill>
        <p:spPr bwMode="auto">
          <a:xfrm>
            <a:off x="1691680" y="3140968"/>
            <a:ext cx="5760640" cy="1617923"/>
          </a:xfrm>
          <a:prstGeom prst="rect">
            <a:avLst/>
          </a:prstGeom>
          <a:noFill/>
          <a:ln>
            <a:noFill/>
          </a:ln>
        </p:spPr>
      </p:pic>
      <p:sp>
        <p:nvSpPr>
          <p:cNvPr id="7" name="Rectangle 6"/>
          <p:cNvSpPr/>
          <p:nvPr/>
        </p:nvSpPr>
        <p:spPr>
          <a:xfrm>
            <a:off x="197768" y="-99392"/>
            <a:ext cx="8748464" cy="2308324"/>
          </a:xfrm>
          <a:prstGeom prst="rect">
            <a:avLst/>
          </a:prstGeom>
        </p:spPr>
        <p:txBody>
          <a:bodyPr wrap="square">
            <a:spAutoFit/>
          </a:bodyPr>
          <a:lstStyle/>
          <a:p>
            <a:pPr algn="ctr"/>
            <a:r>
              <a:rPr lang="en-US" sz="3600" b="1" dirty="0" smtClean="0">
                <a:latin typeface="Cambria" pitchFamily="18" charset="0"/>
              </a:rPr>
              <a:t/>
            </a:r>
            <a:br>
              <a:rPr lang="en-US" sz="3600" b="1" dirty="0" smtClean="0">
                <a:latin typeface="Cambria" pitchFamily="18" charset="0"/>
              </a:rPr>
            </a:br>
            <a:r>
              <a:rPr lang="en-US" sz="3600" b="1" dirty="0" smtClean="0">
                <a:latin typeface="Cambria" pitchFamily="18" charset="0"/>
              </a:rPr>
              <a:t>Relationship of </a:t>
            </a:r>
            <a:r>
              <a:rPr lang="en-US" sz="3600" b="1" dirty="0" err="1" smtClean="0">
                <a:latin typeface="Cambria" pitchFamily="18" charset="0"/>
              </a:rPr>
              <a:t>chirality</a:t>
            </a:r>
            <a:r>
              <a:rPr lang="en-US" sz="3600" b="1" dirty="0" smtClean="0">
                <a:latin typeface="Cambria" pitchFamily="18" charset="0"/>
              </a:rPr>
              <a:t> with</a:t>
            </a:r>
          </a:p>
          <a:p>
            <a:pPr algn="ctr"/>
            <a:r>
              <a:rPr lang="en-US" sz="3600" b="1" dirty="0" smtClean="0">
                <a:latin typeface="Cambria" pitchFamily="18" charset="0"/>
              </a:rPr>
              <a:t> drug properties</a:t>
            </a:r>
            <a:br>
              <a:rPr lang="en-US" sz="3600" b="1" dirty="0" smtClean="0">
                <a:latin typeface="Cambria" pitchFamily="18" charset="0"/>
              </a:rPr>
            </a:br>
            <a:endParaRPr lang="en-US" sz="3600" b="1"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01089"/>
                                        </p:tgtEl>
                                        <p:attrNameLst>
                                          <p:attrName>style.visibility</p:attrName>
                                        </p:attrNameLst>
                                      </p:cBhvr>
                                      <p:to>
                                        <p:strVal val="visible"/>
                                      </p:to>
                                    </p:set>
                                    <p:animEffect transition="in" filter="dissolve">
                                      <p:cBhvr>
                                        <p:cTn id="12" dur="500"/>
                                        <p:tgtEl>
                                          <p:spTgt spid="601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6516216" y="6400800"/>
            <a:ext cx="2133600" cy="320675"/>
          </a:xfrm>
        </p:spPr>
        <p:txBody>
          <a:bodyPr/>
          <a:lstStyle/>
          <a:p>
            <a:pPr algn="r" rtl="1"/>
            <a:fld id="{6601DE57-93F5-4015-9AB7-81C092ADA79D}" type="slidenum">
              <a:rPr lang="en-US"/>
              <a:pPr algn="r" rtl="1"/>
              <a:t>28</a:t>
            </a:fld>
            <a:endParaRPr lang="en-US" dirty="0"/>
          </a:p>
        </p:txBody>
      </p:sp>
      <p:sp>
        <p:nvSpPr>
          <p:cNvPr id="40962" name="Rectangle 2"/>
          <p:cNvSpPr>
            <a:spLocks noChangeArrowheads="1"/>
          </p:cNvSpPr>
          <p:nvPr/>
        </p:nvSpPr>
        <p:spPr bwMode="auto">
          <a:xfrm>
            <a:off x="304800" y="1335360"/>
            <a:ext cx="8610600" cy="5334000"/>
          </a:xfrm>
          <a:prstGeom prst="rect">
            <a:avLst/>
          </a:prstGeom>
          <a:noFill/>
          <a:ln w="9525">
            <a:noFill/>
            <a:miter lim="800000"/>
            <a:headEnd/>
            <a:tailEnd/>
          </a:ln>
          <a:effectLst/>
        </p:spPr>
        <p:txBody>
          <a:bodyPr/>
          <a:lstStyle/>
          <a:p>
            <a:pPr algn="just">
              <a:lnSpc>
                <a:spcPct val="80000"/>
              </a:lnSpc>
            </a:pPr>
            <a:endParaRPr lang="en-AU" sz="2400" dirty="0">
              <a:latin typeface="Cambria" pitchFamily="18" charset="0"/>
            </a:endParaRPr>
          </a:p>
          <a:p>
            <a:pPr algn="just">
              <a:buFont typeface="Wingdings" pitchFamily="2" charset="2"/>
              <a:buChar char="Ø"/>
            </a:pPr>
            <a:r>
              <a:rPr lang="en-US" sz="2400" dirty="0" smtClean="0">
                <a:latin typeface="Cambria" pitchFamily="18" charset="0"/>
              </a:rPr>
              <a:t>Approximately 25% of drugs are marketed as either </a:t>
            </a:r>
            <a:r>
              <a:rPr lang="en-US" sz="2400" dirty="0" err="1" smtClean="0">
                <a:latin typeface="Cambria" pitchFamily="18" charset="0"/>
              </a:rPr>
              <a:t>racemates</a:t>
            </a:r>
            <a:r>
              <a:rPr lang="en-US" sz="2400" dirty="0" smtClean="0">
                <a:latin typeface="Cambria" pitchFamily="18" charset="0"/>
              </a:rPr>
              <a:t> or mixtures of </a:t>
            </a:r>
            <a:r>
              <a:rPr lang="en-US" sz="2400" dirty="0" err="1" smtClean="0">
                <a:latin typeface="Cambria" pitchFamily="18" charset="0"/>
              </a:rPr>
              <a:t>diastereoisomers</a:t>
            </a:r>
            <a:r>
              <a:rPr lang="en-US" sz="2400" dirty="0" smtClean="0">
                <a:latin typeface="Cambria" pitchFamily="18" charset="0"/>
              </a:rPr>
              <a:t>.</a:t>
            </a:r>
          </a:p>
          <a:p>
            <a:pPr algn="just"/>
            <a:endParaRPr lang="en-US" sz="2400" dirty="0" smtClean="0">
              <a:latin typeface="Cambria" pitchFamily="18" charset="0"/>
            </a:endParaRPr>
          </a:p>
          <a:p>
            <a:pPr algn="just">
              <a:buFont typeface="Wingdings" pitchFamily="2" charset="2"/>
              <a:buChar char="Ø"/>
            </a:pPr>
            <a:r>
              <a:rPr lang="en-US" sz="2400" dirty="0" smtClean="0">
                <a:latin typeface="Cambria" pitchFamily="18" charset="0"/>
              </a:rPr>
              <a:t> Such </a:t>
            </a:r>
            <a:r>
              <a:rPr lang="en-US" sz="2400" dirty="0" err="1" smtClean="0">
                <a:latin typeface="Cambria" pitchFamily="18" charset="0"/>
              </a:rPr>
              <a:t>stereoisomers</a:t>
            </a:r>
            <a:r>
              <a:rPr lang="en-US" sz="2400" dirty="0" smtClean="0">
                <a:latin typeface="Cambria" pitchFamily="18" charset="0"/>
              </a:rPr>
              <a:t> frequently differ in terms of their biological activity and pharmacokinetic profiles and the use of such mixtures may contribute to the adverse effects of the drug particularly if they are associated with the inactive or less active isomer. </a:t>
            </a:r>
          </a:p>
          <a:p>
            <a:pPr algn="just">
              <a:buFont typeface="Wingdings" pitchFamily="2" charset="2"/>
              <a:buChar char="Ø"/>
            </a:pPr>
            <a:endParaRPr lang="en-US" sz="2400" dirty="0" smtClean="0">
              <a:latin typeface="Cambria" pitchFamily="18" charset="0"/>
            </a:endParaRPr>
          </a:p>
          <a:p>
            <a:pPr algn="just">
              <a:buFont typeface="Wingdings" pitchFamily="2" charset="2"/>
              <a:buChar char="Ø"/>
            </a:pPr>
            <a:r>
              <a:rPr lang="en-US" sz="2400" dirty="0" smtClean="0">
                <a:latin typeface="Cambria" pitchFamily="18" charset="0"/>
              </a:rPr>
              <a:t>In recent years drug stereochemistry has become a significant issue for both the pharmaceutical industry and the regulatory authorities.</a:t>
            </a:r>
            <a:endParaRPr lang="en-AU" sz="2400" dirty="0">
              <a:latin typeface="Cambria" pitchFamily="18" charset="0"/>
            </a:endParaRPr>
          </a:p>
          <a:p>
            <a:pPr algn="just">
              <a:lnSpc>
                <a:spcPct val="80000"/>
              </a:lnSpc>
            </a:pPr>
            <a:endParaRPr lang="en-AU" sz="2400" dirty="0">
              <a:latin typeface="Cambria" pitchFamily="18" charset="0"/>
            </a:endParaRPr>
          </a:p>
          <a:p>
            <a:pPr algn="just">
              <a:lnSpc>
                <a:spcPct val="80000"/>
              </a:lnSpc>
            </a:pPr>
            <a:endParaRPr lang="en-AU" sz="2400" dirty="0">
              <a:latin typeface="Cambria" pitchFamily="18" charset="0"/>
            </a:endParaRPr>
          </a:p>
        </p:txBody>
      </p:sp>
      <p:sp>
        <p:nvSpPr>
          <p:cNvPr id="5" name="Date Placeholder 4"/>
          <p:cNvSpPr>
            <a:spLocks noGrp="1"/>
          </p:cNvSpPr>
          <p:nvPr>
            <p:ph type="dt" sz="half" idx="10"/>
          </p:nvPr>
        </p:nvSpPr>
        <p:spPr>
          <a:xfrm>
            <a:off x="251520" y="6400800"/>
            <a:ext cx="2133600" cy="320675"/>
          </a:xfrm>
        </p:spPr>
        <p:txBody>
          <a:bodyPr/>
          <a:lstStyle/>
          <a:p>
            <a:fld id="{8DEB7E8C-4B09-4DAD-A742-83DB2EA8E57C}" type="datetime1">
              <a:rPr lang="en-US" smtClean="0"/>
              <a:pPr/>
              <a:t>10/27/2015</a:t>
            </a:fld>
            <a:endParaRPr lang="en-US" dirty="0"/>
          </a:p>
        </p:txBody>
      </p:sp>
      <p:sp>
        <p:nvSpPr>
          <p:cNvPr id="6" name="Rectangle 5"/>
          <p:cNvSpPr/>
          <p:nvPr/>
        </p:nvSpPr>
        <p:spPr>
          <a:xfrm>
            <a:off x="2339752" y="6239053"/>
            <a:ext cx="4572000" cy="646331"/>
          </a:xfrm>
          <a:prstGeom prst="rect">
            <a:avLst/>
          </a:prstGeom>
        </p:spPr>
        <p:txBody>
          <a:bodyPr wrap="square">
            <a:spAutoFit/>
          </a:bodyPr>
          <a:lstStyle/>
          <a:p>
            <a:pPr algn="ctr"/>
            <a:r>
              <a:rPr lang="en-US" sz="1200" dirty="0" smtClean="0"/>
              <a:t>Singh K, </a:t>
            </a:r>
            <a:r>
              <a:rPr lang="en-US" sz="1200" dirty="0" err="1" smtClean="0"/>
              <a:t>Shakya</a:t>
            </a:r>
            <a:r>
              <a:rPr lang="en-US" sz="1200" dirty="0" smtClean="0"/>
              <a:t> P, Kumar A, S. </a:t>
            </a:r>
            <a:r>
              <a:rPr lang="en-US" sz="1200" dirty="0" err="1" smtClean="0"/>
              <a:t>Alok</a:t>
            </a:r>
            <a:r>
              <a:rPr lang="en-US" sz="1200" dirty="0" smtClean="0"/>
              <a:t>, </a:t>
            </a:r>
            <a:r>
              <a:rPr lang="en-US" sz="1200" dirty="0" err="1" smtClean="0"/>
              <a:t>Kamal</a:t>
            </a:r>
            <a:r>
              <a:rPr lang="en-US" sz="1200" dirty="0" smtClean="0"/>
              <a:t> M and Singh S.P. </a:t>
            </a:r>
            <a:r>
              <a:rPr lang="en-US" sz="1200" dirty="0" err="1" smtClean="0"/>
              <a:t>Int</a:t>
            </a:r>
            <a:r>
              <a:rPr lang="en-US" sz="1200" dirty="0" smtClean="0"/>
              <a:t> J </a:t>
            </a:r>
            <a:r>
              <a:rPr lang="en-US" sz="1200" dirty="0" err="1" smtClean="0"/>
              <a:t>Pharm</a:t>
            </a:r>
            <a:r>
              <a:rPr lang="en-US" sz="1200" dirty="0" smtClean="0"/>
              <a:t> </a:t>
            </a:r>
            <a:r>
              <a:rPr lang="en-US" sz="1200" dirty="0" err="1" smtClean="0"/>
              <a:t>Sci</a:t>
            </a:r>
            <a:r>
              <a:rPr lang="en-US" sz="1200" dirty="0" smtClean="0"/>
              <a:t> Res 2014; 5(11): 4644-59. </a:t>
            </a:r>
            <a:br>
              <a:rPr lang="en-US" sz="1200" dirty="0" smtClean="0"/>
            </a:br>
            <a:endParaRPr lang="en-US" sz="12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6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40962">
                                            <p:txEl>
                                              <p:pRg st="5" end="5"/>
                                            </p:txEl>
                                          </p:spTgt>
                                        </p:tgtEl>
                                        <p:attrNameLst>
                                          <p:attrName>style.visibility</p:attrName>
                                        </p:attrNameLst>
                                      </p:cBhvr>
                                      <p:to>
                                        <p:strVal val="visible"/>
                                      </p:to>
                                    </p:set>
                                    <p:animEffect transition="in" filter="box(in)">
                                      <p:cBhvr>
                                        <p:cTn id="15" dur="500"/>
                                        <p:tgtEl>
                                          <p:spTgt spid="4096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395536" y="1628800"/>
            <a:ext cx="8229600" cy="4495800"/>
          </a:xfrm>
        </p:spPr>
        <p:txBody>
          <a:bodyPr/>
          <a:lstStyle/>
          <a:p>
            <a:pPr>
              <a:buNone/>
            </a:pPr>
            <a:r>
              <a:rPr lang="en-US" sz="2400" b="1" dirty="0" smtClean="0">
                <a:latin typeface="Cambria" pitchFamily="18" charset="0"/>
              </a:rPr>
              <a:t>    1- Potency</a:t>
            </a:r>
            <a:endParaRPr lang="en-US" sz="2400" dirty="0" smtClean="0">
              <a:latin typeface="Cambria" pitchFamily="18" charset="0"/>
            </a:endParaRPr>
          </a:p>
          <a:p>
            <a:pPr algn="just">
              <a:lnSpc>
                <a:spcPct val="200000"/>
              </a:lnSpc>
              <a:buClr>
                <a:schemeClr val="tx1"/>
              </a:buClr>
              <a:buFont typeface="Wingdings" pitchFamily="2" charset="2"/>
              <a:buChar char="Ø"/>
            </a:pPr>
            <a:r>
              <a:rPr lang="en-US" sz="2400" dirty="0" smtClean="0">
                <a:latin typeface="Cambria" pitchFamily="18" charset="0"/>
              </a:rPr>
              <a:t>The S- form of the ibuprofen is active but R- form is inactive, however the drug is either </a:t>
            </a:r>
            <a:r>
              <a:rPr lang="en-US" sz="2400" dirty="0" err="1" smtClean="0">
                <a:latin typeface="Cambria" pitchFamily="18" charset="0"/>
              </a:rPr>
              <a:t>racemic</a:t>
            </a:r>
            <a:r>
              <a:rPr lang="en-US" sz="2400" dirty="0" smtClean="0">
                <a:latin typeface="Cambria" pitchFamily="18" charset="0"/>
              </a:rPr>
              <a:t> (Advil)® or pure S- form(</a:t>
            </a:r>
            <a:r>
              <a:rPr lang="en-US" sz="2400" dirty="0" err="1" smtClean="0">
                <a:latin typeface="Cambria" pitchFamily="18" charset="0"/>
              </a:rPr>
              <a:t>seractil</a:t>
            </a:r>
            <a:r>
              <a:rPr lang="en-US" sz="2400" dirty="0" smtClean="0">
                <a:latin typeface="Cambria" pitchFamily="18" charset="0"/>
              </a:rPr>
              <a:t>) ®.</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latin typeface="Cambrai"/>
            </a:endParaRPr>
          </a:p>
        </p:txBody>
      </p:sp>
      <p:sp>
        <p:nvSpPr>
          <p:cNvPr id="4" name="Slide Number Placeholder 3"/>
          <p:cNvSpPr>
            <a:spLocks noGrp="1"/>
          </p:cNvSpPr>
          <p:nvPr>
            <p:ph type="sldNum" sz="quarter" idx="12"/>
          </p:nvPr>
        </p:nvSpPr>
        <p:spPr/>
        <p:txBody>
          <a:bodyPr/>
          <a:lstStyle/>
          <a:p>
            <a:fld id="{239F46BC-A96B-402D-AE2D-420CF4622C2F}" type="slidenum">
              <a:rPr lang="en-US" smtClean="0"/>
              <a:pPr/>
              <a:t>29</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pic>
        <p:nvPicPr>
          <p:cNvPr id="8" name="Picture 7"/>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899592" y="4365104"/>
            <a:ext cx="2238375" cy="1678781"/>
          </a:xfrm>
          <a:prstGeom prst="rect">
            <a:avLst/>
          </a:prstGeom>
        </p:spPr>
      </p:pic>
      <p:pic>
        <p:nvPicPr>
          <p:cNvPr id="9" name="Picture 8"/>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5076056" y="4653136"/>
            <a:ext cx="2364828" cy="1371600"/>
          </a:xfrm>
          <a:prstGeom prst="rect">
            <a:avLst/>
          </a:prstGeom>
        </p:spPr>
      </p:pic>
      <p:sp>
        <p:nvSpPr>
          <p:cNvPr id="10" name="Rectangle 9"/>
          <p:cNvSpPr/>
          <p:nvPr/>
        </p:nvSpPr>
        <p:spPr>
          <a:xfrm>
            <a:off x="2483768" y="6270411"/>
            <a:ext cx="4968552" cy="830997"/>
          </a:xfrm>
          <a:prstGeom prst="rect">
            <a:avLst/>
          </a:prstGeom>
        </p:spPr>
        <p:txBody>
          <a:bodyPr wrap="square">
            <a:spAutoFit/>
          </a:bodyPr>
          <a:lstStyle/>
          <a:p>
            <a:pPr algn="ctr"/>
            <a:r>
              <a:rPr lang="en-US" sz="1200" dirty="0" smtClean="0"/>
              <a:t>http://www.researchgate.net/publication/263849614_Pharmacological_Significance_of_Stereoisomerism</a:t>
            </a:r>
          </a:p>
          <a:p>
            <a:pPr algn="ctr"/>
            <a:r>
              <a:rPr lang="en-US" sz="1200" dirty="0" smtClean="0"/>
              <a:t/>
            </a:r>
            <a:br>
              <a:rPr lang="en-US" sz="1200" dirty="0" smtClean="0"/>
            </a:br>
            <a:endParaRPr lang="en-US" sz="12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slide(fromLeft)">
                                      <p:cBhvr>
                                        <p:cTn id="7" dur="5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17443">
                                            <p:txEl>
                                              <p:pRg st="1" end="1"/>
                                            </p:txEl>
                                          </p:spTgt>
                                        </p:tgtEl>
                                        <p:attrNameLst>
                                          <p:attrName>style.visibility</p:attrName>
                                        </p:attrNameLst>
                                      </p:cBhvr>
                                      <p:to>
                                        <p:strVal val="visible"/>
                                      </p:to>
                                    </p:set>
                                    <p:animEffect transition="in" filter="randombar(horizontal)">
                                      <p:cBhvr>
                                        <p:cTn id="12" dur="500"/>
                                        <p:tgtEl>
                                          <p:spTgt spid="317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Horizontal)">
                                      <p:cBhvr>
                                        <p:cTn id="17" dur="500"/>
                                        <p:tgtEl>
                                          <p:spTgt spid="8"/>
                                        </p:tgtEl>
                                      </p:cBhvr>
                                    </p:animEffect>
                                  </p:childTnLst>
                                </p:cTn>
                              </p:par>
                              <p:par>
                                <p:cTn id="18" presetID="16" presetClass="entr" presetSubtype="26"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E:\imgsrv.fcgi.png"/>
          <p:cNvPicPr>
            <a:picLocks noGrp="1" noChangeAspect="1" noChangeArrowheads="1"/>
          </p:cNvPicPr>
          <p:nvPr>
            <p:ph idx="1"/>
          </p:nvPr>
        </p:nvPicPr>
        <p:blipFill>
          <a:blip r:embed="rId2" cstate="print"/>
          <a:srcRect/>
          <a:stretch>
            <a:fillRect/>
          </a:stretch>
        </p:blipFill>
        <p:spPr bwMode="auto">
          <a:xfrm>
            <a:off x="609600" y="2418258"/>
            <a:ext cx="3505200" cy="3286125"/>
          </a:xfrm>
          <a:prstGeom prst="rect">
            <a:avLst/>
          </a:prstGeom>
          <a:ln>
            <a:noFill/>
          </a:ln>
          <a:effectLst>
            <a:softEdge rad="112500"/>
          </a:effectLst>
        </p:spPr>
      </p:pic>
      <p:sp>
        <p:nvSpPr>
          <p:cNvPr id="5" name="Rectangle 4"/>
          <p:cNvSpPr/>
          <p:nvPr/>
        </p:nvSpPr>
        <p:spPr>
          <a:xfrm>
            <a:off x="990600" y="5631631"/>
            <a:ext cx="2362200" cy="461665"/>
          </a:xfrm>
          <a:prstGeom prst="rect">
            <a:avLst/>
          </a:prstGeom>
        </p:spPr>
        <p:txBody>
          <a:bodyPr wrap="square">
            <a:spAutoFit/>
          </a:bodyPr>
          <a:lstStyle/>
          <a:p>
            <a:r>
              <a:rPr lang="en-US" sz="2400" b="1" dirty="0" smtClean="0">
                <a:latin typeface="Times New Roman" pitchFamily="18" charset="0"/>
                <a:cs typeface="Times New Roman" pitchFamily="18" charset="0"/>
              </a:rPr>
              <a:t>2</a:t>
            </a:r>
            <a:r>
              <a:rPr lang="en-US" sz="2400" b="1" dirty="0" smtClean="0">
                <a:latin typeface="Cambrai"/>
                <a:cs typeface="Times New Roman" pitchFamily="18" charset="0"/>
              </a:rPr>
              <a:t>D Structure</a:t>
            </a:r>
            <a:endParaRPr lang="en-US" sz="2400" b="1" dirty="0">
              <a:latin typeface="Cambrai"/>
              <a:cs typeface="Times New Roman" pitchFamily="18" charset="0"/>
            </a:endParaRPr>
          </a:p>
        </p:txBody>
      </p:sp>
      <p:sp>
        <p:nvSpPr>
          <p:cNvPr id="17412" name="AutoShape 4" descr="data:image/png;base64,iVBORw0KGgoAAAANSUhEUgAAASwAAAEsCAYAAAB5fY51AAAgAElEQVR4nO3dWXCc2Xnf/6nK1f8iZSfjSKpI8UhRpGi0y45cJduSLUu27FiynIpsSVFcSVmOFEeJRUsz0nAbgiRIYkdjRzfQC9BoAN1YGvu+7/u+r9xBcJ3hjBrd/S7f/0U3MOSI5HAkAo0XeC4+NzMs8nQ38OtzznvO8zzn8/kQQggjeC7SAxBCiKclgSWEMAwJLCGEYUhgCSEMQwJLCGEYElhCCMOQwBJCGIYElhDCMCSwhBCGIYElhDAMCSwhhGFIYAkhDEMCSwhhGBJYQgjDkMASQhiGBJYQwjAksIQQhiGBJYQwDAksIYRhSGAJIQxDAksIYRgSWEIIw5DAEkIYhgSWEMIwJLCEEIYhgSWEMAwJLCGEYUhgCSEMQwJLCGEYElhCCMOQwBJCGIYElhDCMCSwhBCGIYElhDAMCSwhhGFIYAkhDEMCSwhhGBJYQgjDkMASQhiGBJYQwjAksIQQhiGBJYQwDAksIYRhSGAJIQxDAksIYRgSWEIIw5DAEkIYhgSWEMIwJLCEEIYhgSWEMAwJLCGEYUhgCSEMQwJLCGEYElhCCMOQwBJCGIYElhDCMCSwhBCGIYElhDAMCSwhhGFIYAkhDEMCSwhhGBJYQgjDkMASQhiGBJYQwjAksIQQhiGBJYQwDAksIYRhSGAJIQxDAksIYRgSWEIIw5DAEkIYhgSWEMIwJLCEEIYhgSWEMAwJLCGEYUhgCSEMQwJLCGEYElhCCMOQwBJCGIYElhDCMCSwhBCGIYElhDAMCSwhhGFIYD3GeiDAvKJEfBxCiLdIYL1Nv6YxrSjMKwqTqsqArjOgaREflxBCAuuXLAeD3N/a4rrfz0owyJSiMKDr3NraivjYhDjsJLAe0KvrXA4Gub21xUYgwHowyKyqMqxpLAeDER+fEIedBNYD+nWdpWCQS4EAFwMBloNBphWFYU3jqt8f8fEJcdhJYD2gU9eZUFVmFYUFRWFWUZjQNIZUldf3wfiEOOwksB5wa2uLXk1jRNMYV1XGNI1BTeO6zK6E2BcksB5wc2uLZqBD1xlTVeYVRTbbhdhHJLAeMKmqNAMzcv5KiH1JAusB7UAzcFNmVULsSxJYYVcDAZqBPl2P+FiEEI8mgRU2Gl4Orsh5KyH2LQksn4/7Ph/N4eXgPVkOCrFvSWD5Qhedm4FRVY34WIQQjyeB5fMxqGk0A+uBQMTHIoR4vEMfWPfCZ6/agfv7YDxCiMc79IE1s7FJh6oxKctBIfa9Qx9YUUm5HIkyMbW0FvGxCCGe7FAH1sr6ZY5EmYhKyo34WIR4Wm1At67TAby2D8azlw51YHmqWzgSZcJT3RLxsQjxNCZVNVT6KFwRt1/XWT1EZwcPdWC9ciGTI1EmVtYvR3wsQryTAU3j9tYW97a2uOL3s6gojIcLTEZ6bHvl0AbWyOScLAcPsW5gQNPo1XWmDHLZfUJVuRYIcMPv50ogwFIwGJplSWAdfPmldRyJMtHcNRjxsYi9Na2qXPf7WQ8GmVEUhsL1zyI9rncyomksBoOsB4OsBIPMh2dY0xJYB09mXhknEyycMVk5Y7LxSkwWPz2Titnl5fbdexEfn9gbvbrODb+fe1tbXPP7WVYUJlSVEQP80vfoeiigFIUZVWUyvBw8TAUmD3xgtfeOcMZkw5RbjNnpJaeokux8L0k5RcRk5hOd4uB4XDatPcMRH2ukHJb6X/d9oTZuF4NBrvr9XH5gWWWEa1mDmkZ3uArusKoyqGmsHrLbGQc6sKqbu4nNdGIrrqasrp2alh5qW3soqWkjv6yeHFclaXYPFzLyOZFgoaVnKOJj3kvjqsqSojATbrTRY4BZxq9qw++nS9fp1nWmFYVlRWEp3BVpTFWZ3+dP2rZvZDQBy+FGKYfxon7EA6tT1xkJf2v06Poz607z+v37nEtzYPfU0NjRz9DELBOziwyNz9DaO0xlUxee6hZsxdWk2jxcSM/jeKyZ6zduRvxD2QsjqsqbvlAd+0sP7OVcOmDf2Pd9PmYVZacaRyswrIVuNkyGw8oITUYWw6/hsN/IiGhgDWoa1wMBrobPlUyEz5VsPoNvjmOx2WTml1Hd3M3E7CKbt25zbWOTxdWLDI3P0to7QnVzN0WVjVgKKkiyFHHaZMXhron4h7IXZlWVG34/m34/FwMB5hSFUVU1TD2wlfXLVDd3U93czdj0/CP/zPasajusFsNL34nwcmpIVZlVVUPMVLar4W4cov2qR4lYYN3c2mIlGOQ1n4+bfj/rgQAzisKgqtKt6wxp2kNGVZWFYPAh2z+wo1PzzC6uPuSMyY7DU0Nr9xBLqxe5e+81Nm/dZmX9MuMzC3QPTtDQ0UdJdSt2dw0pNjfn0vI4FpMd8Q9lL0yoKqvBIOvh/ouT4WXhtX3+C3EhPY8zJhuxWU4SzC5is5ycS7XzaoIFU66bO/fucefuPQZWLu4EVZ+uG7rs9Xb5o8EDvGR/WhELrE5gKRjcmWGthZclw5pGW/gH7Z0ciTI9VnSaHUdJLc3dQ0zPL3PxyjUuXr7G4spFxqbn6R2epLGjn7K6dhwltaTnlRKT6eREgoXNW7cj/sHstn5dZ1JVmVNVphSF0fCG7pCmPbJqxcbmTTzVLVhcFXiqW5iaW9rzMZ9KyiXN7sHuqaWwohGXtwFHSS3ZBeWYcoqJTnXwyoUsTsSbORJlotO3tTOrMrLtWaKUP4pgYLWHf2GWg0FWwzOmqfBUfSEQYMPvf8jVQIBFRXnI9gzLXOAlxerecTLewvl0B46SGuraehgYm2ZqbonphRXGZxYYGJumo3eE+vZeSmtaQ4HlKCE2y8mrCRauXNuI+Aez26YUhYHwTHZY0xhTlJ0viq4HZiTdg+O8mphDTKaTpJwiEi2FxGY5OWOycTwuG29Dx56MNyrZSo6rAm9DJ229I3T2j9LaPUR1czfuqmZsxdUk5RTxakIuPz2byrm0vANxg2HD79/5TCI9lv0gYoF1d2uLgfDm51T4XtToMzoE56luITYr9HSwsrGL9t5h+kenGRyfoW94kva+URra+6ho7KSoMvTDnmb3EJORz8kES8Q/lL3yWvgs0o3wMvC+z0df+Nu8YnyW47HZJGQXYi2qoqiyCXdVMy5vI3Z3DZl5ZcRnuzhtsnIhPe+Zj+3O3Xs7y/ufncsk3V5CZWMXo1PzrKxfYWH5ImPTC3QNjFPT0oPL20BmfhmxmQWcSswhw1Ea8ff3WdjuNXAQZorPQkQ33Uc0jb7wE8IBTWP2GT2tGRibJjrFTlZ+GYUVjVQ1d9PUOUBbzzCN7f3UtfVQ3tBBUWUTjpI6zAUVJOcUcy7NQYrVE/EPJdKGNjY5EmUiNrOAQm8DLV2DdA9O0DUwRlPnABWNnRSUN2B2ekm0FHI62Uq20/tQyGzrGZrYmQlvyy+tI9XmeciTlvenknKxe2ro6B/l4pVr3H/jDa5c22B+aY2BsWmaOvrx1LRid1eTZi8hJjOf43Fm7hj8QPC1jU1y69rpfuNNKS4ZFvFjDW/6fNzw+5/5Y+WTCRYSLUXkFlZRWNFIWV07FY2dlNd34KlppaiyCZu7hmxnOSk2985sob13JOIfyn4QOhJSS3vfKIsrF1m/fI3ZxVUGxmZo6hygrLYdm7uaFKubsyk2Xj6fwY+jkp8YPNtMucXv+GdeicnSU20e/VRiLnFZToorm+kdmWLt0lU2Nm9x6eoGM4urDI3P0NI1SGVjJy5vA9lOLwlmF6eScllavRTx9/HXsX19LL+0LuJj2S8iHli7JcXqJjrFQUqumxxXBY6SWlzeBvJL67F5arAWV2MuqCApp4gLGaEnT/HZLl57/X7Exx5pPz+fSbqjhKrmHiZnF3nt9fvcun2XtUtXGZ9eoKN/jKrmbgrKG8gKL8OOx5n58alkUm0e/UEWV4Ve09LzkPnlNX12cfUhjxvLmWQrKVY3JdWtdA2MMz2/wtLqJRaW15mYWaRneJKWriEqG7tweRswF4RmfVHJVroGxiP+Xv6q7ty9x9GYLI5Embi2sRnx8ewXBzaw7ty9y9GYbM6lOUjKKSI9r5TsgnLMTi+ZznIy8spIsbmJyyzgVGIur8RkUdvaG/Fx7wenknKxFlXR0NHP9Pwyl69ucHVjk6W1S0zNLtEzPElDez+lNa3YPTWk2tycS3NgynU/szHcvfeaPru4qh+NySLRUoTL20BDex+9w5OMTM4xMjlH38gkbX0j1Lb2UlbXjrOsjmxnOQnmQk6brIaeYVU3d3MkykSK1U0n0KPrdOo6a4f8SeGBDSyfz8fEzCJHY7I4Y7IRkxE6t5NgKSQ+p4jY7AIuZORz1mTneFw2Pw4vRWYWViI+7kg7Y7JhLaqirq2XofEZZpfWmFtaY2Z+mZHJOboGxqlr66OkJnSGLc1ewoX0fM6YrLx95jQ6Na9XN3c/pKG9T3/7TOydjqiYC7x4qluoa+uhpWeYtp4hWntGqG/rpay+HWd5PbnFVaQ7SojLCm28G+14yujUPN6GDqqbuzkel82RKBOjisJ6MMhy+Cn6QHjPN9JjjZQDHVg+n4+r12+QaHZxIt7MqaRczpisnDLZOJls5XR6HsWVzdy4eXtnv+BoTNaBeBz+6zhjsmEpqKCsroOW7iH6RqYYnphlYGyG7sFxGh/ceC/wEm92EZWcy0/OpD7VHlaK1f3Oe1gXMkmxhmZur8bnYLK6sbtrKalpo6Khi+qWbqqaevA2dFBU0Yi1uJo0RwkJ5kLOp+WRajPOw5OjF7KITrUTm+UkPtvF+fQ8Xk2w0On3s7nlDz3N3T7gG74Nst+vEu2WAx9Y267fuMnA6DRtPcP0KwoTwSAT4W+s7vAZFwmtkJMJFpJzi3GU1FJe305jez/tPSO09YZmNFVNnRRVNGMLP5WLzSzgZLyFI6dND52HS7G6MRd4f+kpYe/wJDMLKw950hO9Y7HZxGY5ycovw+6pobCikeLKJoormygob8DuCR0eTTQXcjY1dD7sSXXOpuaW6B4cZ3RqntfvR27PsntwnOgUBxl5pdg94T3WsnpyCitJzi1mxB/gim+LG1tbXPX7WQkGmVIUBjVt5yjKYXNoAmvbpKpyd2uLjfDp+unwYdX58DmXR4XWna0thsPXg/p1nb4DfIhvZmGFf45KITrNToajlAJvPeX1HVQ1d1Hd3I23oQNPdQsF5fVYi95agkUlW1lYWd+VMTV2DHAqKZe4rALS7B7MBV5yC6vIKazE4qogM7+MFKub2EwnryZa+OfTqcRnFdA9+Nam+/zyOsdjzZxLtROT6SQm08m5VAenknL5+flMBsam9/R9nppb4nx6HjZ3NZVNXbT2DNPeO0xDRz+ldW04y+oYCAZZDARY39pixe9nIXxecUDTZIZ1GPSGC/bf3dri5tYWlwMB5oNBxjSNiQduweeX1vHz8xnEZ7uYvHGLS8Fg6JJwMMh0+Btu7oAd5Ltz9x4lNa07S7JjsdkkWYowu7zkldbi8jaGr8M0kldaS25hJRl5pSRaCjmXasfsqtjV8Tk8tbyamMP5tDwSzC6Sc4ox5bpJyiki3uziQno+p002iiuacZbVcy7VwZEoE86yei6k5xGb6SQ7vxy7p5b8sjrsnhosBRWkWN3EZObzaoIFyy6/hgdFJVvJLaqivr2PiZlFFlcuMruwwsDYNM3dQ3gbOuhSFEb9fqb9Aab8fsYDQUbCF7Yj/fMSKYcqsLp0nUVF4coD9xfnFYUxVWXqbRuZ2x11BgMBbvn93Nmuox0uS/v2P29kI5NzO4/Qj0SZqG7u5nSylbMmO4nmItIdJZgLvFhcFVgKQjOaVLuHBHMh59IcRKfauXtv9w9ptvYMcSw2m1NJuZw12TibYudsio2oZCvRqXb6RqZ2/mz34PhOk5G4LCcubwO1rb209gzT3DVIbWsPpTWt5JXUkpkfOrV/KikXh2f3q3W4vI0k5xRTWtPK0PgsN27e4t5rr3PpynWm55fpGZqgoa2X2kvX6FYUBgJBhgJB+vwBxoLKoT5EeqgCqx2YUFUWFYXlYJAFRWEqfOH6URdLYzOdDPn9rIW7lFwMBpkP733t98YFNS09ZOaVkZkXKrGzsfnLdb6ubWxicVUQm+nc2QzfPvPz2uv3+fn5TKKSrVzIyCfe7CLJErpLmGB2EZPhJDrFTkK2i/XL1/bsdd2//wZTc0u09Qzj8jZS19r32IvY7b3DnE0JXYJv6RpiZn6ZuaU1JmYX6R2eoLGzn7LaNvLCd0ljMvM5EWfe9f3L43FmsvLLqG7pYWx6gWsbm2zevM3FK9eZWVhhYHQ6fKOgi5LBcbyLa5TMLmFu6WF4YjbiP1uRdKgC657Px0C4LvakqjKhqoxqGuOPCZ87d+/RE1SY8vtZDAaZC+8hjGgal/Zp3ajjsdmcT8sj0VxIUk4RCdmFnE/P41RSLifjLSythc4mNXcN7syq4rIKHrlJ/eabb5JfUsfx2NAT1tMmK2dMVqKSc4lOc1Df1s+9116L+Gt+nBNxZrKdXqqaupmaX+b1+2+wees2y2uXGJ9ZpHNgjNrWHoqrmkIb3TlFnDXZyHmHpeHK+uVfuoL09gcLJTWtv3T9aPv9PhqbRWZeGd6GTgZGp5lbXmNl/TLzK+vhMJ2kpXuIisZOXN5GzC4vieZQvbaOvsN9E+NQBZbP52MhGKRX1xnQNAZ0nflg8IlT7DZdpy8QZNjvZ1RRGFLVhzbduwfHsXtqcHhqaewY4NaduxF5XQNj05xLdZCVX4azrI7iyiaKKpvIC9+VNOUW79T7Op/m2Fn+mQu873jn7rXXX2d+eZ32vhHaeoYNcyDzXKqDvJI6WnuGmV1aY/PWHa7fuMnK+hUmZ5foHpygrq0Pd1UruUVVJFuLOZ1s5aXo9J2QicsqeOLxi+29snfjWGw2qTYPnuoWWnuGGJqYZXxmkbHpefpHp+joG6Gho5/y+g6cZfVkb9/ZNNloO8S9B3y+QxhY295NlcnRQJCmO/coX71Ma/j2/CsXsohOdZCQ7SLRUhQ6P5MWmsmcTrbuzGT2wqWr1zmfnofdXUNNSzcd/aN0DY7T2j1ETUs3nqoWbO5qknOLiErO5aWzafzsfDojk3MR/xx2y8DYNLGZTvJLa2ns6GdiZpGltUusrF9mbmmV0ck5OvpHQzOsymZyiqpIyiniTIqNl6PTnhg4sZnOXzq+8fYZVnPX4GOPbpxMsJBm91BY0UBtaw/tvSP0DE3QMzRBW+8IDW29VDZ14qlqweGpISOvlPjs0Fm3w36w+dAG1rt15+49YjOdROeXccpkI8XmJq+0lqLKJgorGn9pJnM8zkzP0MSejO3VxBwsrgrq23uZnF1i7dJVFpbXGZteoLN/jJqWHgq89WQ5y4nNdHIqMbRpHen3dDeVVLcSnWYnp6iS6uYueoYmmJhZZHJuibHpBXqHJ2jtGaaqqZviyiZyi6pIsbk5n5bPsVjzTsjsxn7W0Zgs4s0ucouqcFc1U9XcTX17H40d/dS0hk7uF1U04Syrw+IKP8k8ZKWPHkcC6124c/cepxJzyHaW461vp7VniK6BX57JpIY78RyPNbN++equjmlgbJr4bBfuqhb6R6a4fuMmr79+n6vXbzC3tEr/2DSNHf2U1LZiK64hw/FWZdWr129E/D3djc9o+x7eqcRcsvLLKa1ppblzgK6BcXqHJ+noH6W1ZyhUE62hk8KKBqxFVaRY3ZxPz9v1MPdUt3A2JfSlZyuuprCiAU9NK2W1bZTUtOIsr8fmrsZc4CXdUUKC2cXZFBve+r0plrifSWC9C8fjsslyllPZ2MnI5Fxoo3TprZlMXVsv7qpmrEVVJOcUE51i51Ri7q6NZ2X9Mi9HZ5Bq81Be187wxCwXr1zjxuat0BOnxVBgNXcPUVbfHiq/UuAlwVJIVFIuA6N7e1hyt80srHA62RpeuiVzIsFCis1Nfmkd5XXtVDd3UdfaQ11rD1VN3XgbOimuasJRUktWfhlJOUWcNdkprGjc9bEejcnifHpe+DZABbbiahwltdg9NeQWVZFqLyHRUkSC2cW5VAfRKfZ9/YBjr0hgPaWNzZvEZDopqmykZ2iCy9du8Pr9N7hyfZO5pbVQJ57uISoaOskvrSczr4zYTCcn31Zy+Z2eMDW09z/yCdNbv4gPeyk6neTcYkpqW+kaHGd6YYWF1YvMLa8xMbNI3/AUTR0DlNW3k19aGy6/UsQZk/XAbODeuXtv59zc9lPPlfXLHL2QRWyWk4y8EqzFVTjLGyiuasZT04qnppXCikYcJbWYXV5SbKFl16mkXC5f3f0S2X0jk5yIM3MuzUGipZBUm4c0RwnpjhJSbW4Ssl1Ep9qJSsohOtW+p0dH9jMJrKe0vblaVtvG4NgM65dDheQuXgkVthsan6G1ewhvfQfOsrrQ0isjn6Oxb1WCeBoxGflP/WdjM528fC6D5JxiCr0NNHb00zcyxejUPMOTcwyOz9DZPxpaEla3YvPU7Dz5Om2yPvG+nVFsz6q2iwJWN3fv/L+a1h6OxmRxLj1UYii7wIvNU0NeSS12d2gmkxW+1hOXVcAZ094uuwZGpzkak0VUspVzqQ4uZOQTm+nkQkY+51IdHI/N5qdn02g9ZA1+n0QC6ykdjckize6hrK6d7sFxZhdWWFq7xPxy6OxM/8gUzZ0DeOvbySutIzOvjJjMfE6GO7hsi0rKfeITpob2/kc+YXpcEbejMVkk5RSRV1JLRWMnLV2DtPeN0t43SkvXEA0dfVQ2deGuaiG3qApTbjHRaXaOx2cb4onTrdt3aA/3kOweHOfW7Tv4fKFZlbOs/qEqpuuX3tovbOkeeuvcU0wWF9LzSc4p3pnFpDtKSLG5SbIUEZPp5KzJFpHy2Lfu3KW6qYujMVmciDNzMsHCiTgzjnCwHokycTrZavhyz8+KBNZTOhqTRYrVTVFlE82dg/SPTjE2vcDwxCz9o1OhxhYd/ZTXhi6uZjnLw2dndncmY3FVcD49jyxnOS5vA966dmpauqlq7qaysYOSmlaKK5rIK63DEq5dH5Vs5aXoNI7GZDG3tBrx9/ZRvA0dO3cH47IKiN2+rJyYw8/OZfDyufSdMHpwVnX9xs2HasSbC7xkO8s5EW/mrMnOhfQ8YjKd4ZlMXmifMSl332xov716xPYthAdf42EmgfWUTsRbSDAX4vDU4G3ooLlrkLa+Edr7RmntHqapc4Cqpm7c1S3YPbU7XWWikq27OpO5dPU6JxNzSDSHLirnl9aFO9y0UBgOqpyiSrLyy0m1e4jPdnHGZOOMyUZ0iv2RvwyNHQPYPTW4vI209Q7vednoY7FmEs2FWAoqyCutJb+0HrunJnTiO6eQMyYrP7+QybHY7IdmntXN3WTll+3U03rwnNn88jppNg/HY7M5GR+ayZw12SiuaOLilf27PzSzsLITvlIqWQLrqXkbOjiXGqpdVFBeT3ldO97GTiqbuqhpCT1x8lS3kF9aT0747Mz2N/hujy0zr4zTJiuJlkLSHSXkuCqwFlVhLa7G4vKSavOQkO3iXLhr8vbSp6lrcOeXISmnkGOxZs6lOojPdhFvdhGXVUB0ioOTCRbis11cu7H7vzDH48yk2Usormyivr2Xlq7B8JdBF4UVTVgKKzHlFnMhvEHu8NSwevHKzon0Vy5kUuhtfOISymjLq+2SR0YqSrhbJLCe0muv3+dkvJmE7EKyC8pxlNSQX1ZHobeJ4qrmnSdOOYWVpD0wk6lr69uT8Z2ItxCVbCU23PB0e3/MlOsm0VLI2VQ7J+IsvBSd9lDz05mFFV46m0ZUcmhvzVFSg8vbECqM564hK7+cpJwizqXaORZrZnRqftdew/Z4PdUtdA+OM7OwwuziKiNT86F7fy3dFFe1YPOELitfyMjnaEwmPz711v6gEfbl3q07d+/tVJ44yLcTnoYE1rtg99QQlWwlwezCZC0mw1GKxVWBtbianMKK0LLL6iHe7CI6xU6KzcNrr72+J2O7/8YbpNg8nIgzc9pkIzrFESr9kuLgjMnGqcQcTLnF/DgqGVNuMak2D3fvvUZjxwCxWU5yiqrwNnTQ1NEf6t/Y2U9lUxeFFY07hyrPpTk4Fpu9a4dhz5rs2N3VtHQNsrC8zuv33+DaxiYLK+sMT8zubL4XVTZhLvASl+UKdeuJMuGpbjHczOndaA7Phg/7BrwE1rt0IT2PqORczqTYuJCRT0ruwzOZ0BMnO6n2UCDs9fguXrlGaW0b2flesp2hDee23hE2b4YaMswsrOx8Wx+NyeK0yYqtuJrGjn7GphdYWFlnen6ZwfEHA6LxrWoGKbZdWeY2dPSTYHZRVNlM9+A4qxevcOvOXTY2b7G8domJ2UW6B8dpaO/DXdmE2VVBgtnF6WQrr1zIjvjPxV6QDXgJrF9JsqWIl6LTOBFvJjrFHj6J/NZMpqiiaV+fSr5z995OI4j4rAJKatoYmggVkrt77zUuXrnG1NwSvcNTNHUOUF7XTl5JHRl5pcRmOjkRb2H90uM3qp+2A7TFVbFzMPbls2kkZhfiKm+kvW+E6fll1i5dYXn9MnOLqzvdempauimqbMZSWBE+7Bkaj9E65PwqZANeAutXEpvp5MdRJnIKK8l6zEzGCI7FZpHhKKWyqYvxmVAhuZu373DpynVmF1cZHJultWcIb30nzrJ6MvPLiMt0cjzeTHSq4x3bzG/PCJ7GP59OIS7LRX5ZPQ1tvQyMTjMxu8jU3BKjk/P0jUzS0jVAVVMnhRWNoQYYjpKd2wS3I1TWZ69tl+9+Ujfoqwe4d6EE1rt0bWNz52lUpMfy6zoTLlZX1dRF/9g088vrrKxfZnEl1FW5b2SSpo5+yuvbcZTUkplXSkxmPsfjzO8YQClWN/ZwK/sUa+g+39tnWCOTczsHY1+NtxBndmH31FLZ1EVbzzC9w5P0jUzRMzRJa9cQda09lNS0UuBtILewkhSbmwvp+RyPN0f8vdwr28M4sYMAAB8FSURBVBfwj0T9cg/NQU1jIRhkRlEYVlV6D2CzFAmsd2n7ztqTvuGM4qzJTo6rEm9DB+19IwxPzDIxu8jY9AKDY7N09I+FurjUtpNfWkems4yEbBenk2zYiqufqkXX03J5Gzmfnke200tRZSNVTV00dPTvHGvYbpjq8jaSU1RJhqN05+mlw1Mb8fdyLz24Ab/93/p1nde2trjj93M5EGBOURjSNJb2aWXcX5UE1rsUlZT7yG83I4pKtpLuKKHQ20BVczetPcN0DY7RMzxJZ/8oLV2DVDd346lu3aloEG92cdpke+alelfWL/NqYg5JOUXkFlbi8jZQUtOGt66d8voOSmvaKK5swu4OzfTizS7OZ4QKJh60qhNP4+0b8JOKwg2/n02/n0uBAAvhblAHrbuTBNa7sL3pGZW0eyVj9tKxmGxiMwswF3gprGyiqqmLxo5+mjr7aWjvo6qpm9LaNgrK68ktrCLVtt37L+ehChTPyulkK+dS7Zhy3VgKKrC7a3CW1eEsqyOvtBZbcahGVIq1mJiMfKJS7MQWVh7oPZvH2f5ZPBqTxbWNTcY0jZVgkIvhtvZzqsqoqnJRZliH1/aJ44PwWHm7yN2rCaFZja24muLKJkprWimra6e0pg13VajHn7W4eqcHYXSKHXOBd1fGdPHKNY7FZHMuNVxyxe4hM7+M7PxyMvPLSHeUkJxTTFx2QegOYKqDOn+AZmA2PJNoA7p1nXZd5+67KINtRNs/jxZXBX2axriqMq0ozCgKE6rKsKoeuIarEljvwvb5JSM/Ur65tcWAohCTW8yRqGR+fiGTmEwnaY4SclyV4SoBdTslWHJclaQ7SkiyFO1039nNu3cTM4scjcnmtMnG+fQ84rILSDC7SMh2EZvp5Hx6HqdNVlKsHm7cvMVKMEgz0AyMqyqrwSCLweBOh+SZA7YketCDJ+CHNm7So+sMalqoS7mmcfsABrYE1lPqHhzfeVQf6bH8qhYVZeeXu+f1+8wsrOBt6OBkguWt8it2Dxl5pWTklYZKsOS6STC/1WCjb3hy18d5Y/MW2U4vx+OyeTUhdOUoKimXVxNziM9y/dJ1p5tbWwypKve2tri7tcWVQIDFYJDxA/qk7EHbG/DJJbU0AV26zqbff+BmVtsksJ6SucDLkSgT3YPjER/Lu3Vza4s+Xd8Jqxnl4e7BnuoWjseZOWMKnd6PzXISl12wM6M5Y7IRnebYk7B60J2791heu0TXwBjj0wtP3DebUVVu+P3cCnfoXg73kBzQdTb8/oh/BrspNtNJZsfAzmcb6fHsJgmsp7B99upIlMkQ97j6dZ0JVWVM0+jVtJ2g6nvCL+/S6iVMucUcjw2VXjmVmMOriTmcNdkorGjc1yf3N/1+JlWVtWCQy4EA68EgCw8sCyM9vt02s7BCwcJqaC9vj+6uvl2nrjOg6/ToOmOqumv/jgTW03wY/aP8/HzGrm02P0ujmsam38/1QICVYJAJVaVX0576F/fO3XtcubbBxSvXDLVXN6jrTCsKC4rCvKIwFX5KNruLvzz7Sf2bv6AZcNS1k5lXxokEC6eScolKzuVEnJkT8ZZdWx1MqSpXAgHWgkFmVJUhTWNol74oJLCewvaZl/HphYiP5UkmVJWVYJDXtra4ubXFpUCAufB5nPED/ovboesMaRpjqsp4+AnZmKYd2L2cB93b2qIZSGno5GS8BVNuMdnOciwFFTs162MynUQlWzmTbOXGM7o+tuH30xP+gry3tcX1QIDl8My2X9N4cxdeqwTWO1hZv2yYqzhdus6SonDN7+daeGk0ryiMqSpTh2BpNKUojIZf62oweCjCyucL3R085/QSa3aRU1RFSU1rqEx2+Byds6w+XB67iOgUO69cyHpXd15vbm1xMXwYdUjT6HpgP3RI07gUCLARCHAlEGAlPLsd3KVjJRJY78BIV3E6gClFYTkYZCUYZFFRmFIURjSNpQO+GXuY1c4ucT7LibO8nsb2foYnZhmdmmdgbJrW7iGqmrsprGgkx1VBUk4RZ0w2kiyFv/T3XNvYZHZxlcVw8D/4oOZRBjWNPk1jXlFYCwRYDX9BTqgqQ7s0o5fAegfb51x2o2X5s7bh9zOg60yqKtOqylR4WTSmqg89FRQHy7F4C2ZXJQ0d/cwtrbF5+w6Xr4YrbozP0NI1iLeh46F+mcfizXjrO3d6YD54cb0zEHwomPp0nVFVZVFRuBoIcPOBmVMnMBb+eZsOP5kd1jQu7dIJewmsJxiZnDPcVZwBTaM/fIBwUNMYUxTuHcADhCJkZf0yZ1Nt5JXW0T04wfrlq9y79xrXNjZZXLnI6NQ87X0jVDZ14yqvD/fLdHLsEf0yX7mQSYrVzexrr7MeCDz1cZAeXWcgvNE+sIth5fNJYD3R9tUHozUcfd3n40Z4IzTSYxG7KzO/jNjMfAormugeHGdhZZ1LV6+zfukqM4urDE/M0to7TFVTJwXlDWQ7y4nLcnEqKYeTCTk7PTB/neM6v/CFft5u7MGBVQmsx7hz996hr+4o9r9jMVnEZbko8DbQ2j3EyOQcswsrTM0tMTY1T+/wBC1dg1Q0du2Uuk6xujmX6iDbuf+P6bydBNZjbF/FSbG6Iz4WIR7nWEwW59PzsHtqqG7uob1/lJ7hSfpHpugaHA81+G3vo7y+g4LyBiyuUDPd6FQ7NndNxMf/bklgPcZ2zXMjXsURB5vL28irCRaiU+z87HwGUclW0uwloc7fDR3Ut/XS2N5HY3s/dW19VDR2UlzVhN1TQ0Ze6U7zDiPWEZPAegSjXcURh8d2/8jcwirs4f6MR2OzSMguxOz04iyrx13dQmldG+X17ZTWtlFU2UReSW2ollium/PpeUSnOfasBd2zJIH1CNu1ooxw9kocHtEpdnILK/HWd9DUOUBTxyAVjZ38/HwmUUlWEs2FZOSVklNUic1djbO8nrySOmzF1WQ7y0mxuonNcnJ6Dxv8PmsSWGEDY9Nk5pVxIT2Pl8+mcSQq+dB32RX7x8kECxZXBfXtfYxPLzC/vMbk7CI9QxOU1rTy8/MZnE62EZdZQFJuEak2D5n55WTll5Nm92DKKSY208lZk408A9fAP/SBZXFVcMZkIz67gOSc4lBVzTQ7ryZYOB5vPnQNDsT+MzA2TYLZRUlNK0MTs9y6fZfbd+6yevEK49MLdPSPYnPX8HJ0BicSzJwxWYlOcxCb6SQ+u4CYTCfnUh1EJVspqmiK+Ov5dUQ8sILJyah/9Veo3/42wfPn8V3euxPlx2PNmHLd2N01FFU246lqwVlej8VVQZqtJLQ5abJxOtnK6/fvR/zDEofTKxeyyMwro6alh8nZRa7fuMnmrdusXbzC1NwS3UMTNHb2U+Rt5GSchZejMzgam83xuGyiknM5mZiDucDL/PJ6xF/LrytigaX/q3+F/tGPov3O76D93u+hfe5z6P/xP6K///3oL77I1uLirv77R2OySLOXUFLdSlvPMD1DE3QNjFHf1kdpXejCqLmggkRLIacfc/dKiL1wMsGCucBLdUsPg2PTLCyvs7R2ibmlNUan5ugenKCxo5+SmlYshZUkWQqJTrXzyoUMVi9e4eYB6oq954Hlr6lB/8hH0P70T1H/7u9Qf/ADlO9/H/W730X9y79E//3fR//Yx+D55wmUlOzKGLoHx0nILsRd1Uzv8CTLa5dYu3SV2YUV+kemaOwcoKKhE2dZXejuVZaTk4k5B6K1lzCWO3fvcSzeTLq9BHd1C629wwyNzzA2s8DI5Bx9w5O0dA9R29pDUUUTZlcFKdZiLmTkE5/livj4n7W9Dazbt9E/+lHUb32L4PHjBNPTCWRlEUxMJHjiBMo//iPqf/2vaH/0R+gvvgi/9VtsTT77srwn4i2YXV7q2/uYW1rjjTfe4OatO6ysX2Fsep6ugTHq2vpwVzWTW1SFKdfNGZONNPvuBKgQD7pz9x49QxNYXBUciTLxUnQ6CdkuHCW1VDZ2hfpHDozTNTBOc9cgNS2hMjL5pXVk5JdhynVzLjXvQO6/7mlg6e97H9rXv07w9GkClZVsDQ3h7+wkUFJCMCOD4KlTqD/8Ieo3v4n+hS+gf+hD6J/61DP791fWLzO7uMqZFDsOT034HtUq1zY2ubaxydLaJSZmFukcGKOurZfSmlbsnhpS7R7Op+dxLPbwtEQXe+vtIfWgl6PTuJCRj8VVSVFlM5WNXdS19VLX1kdNSzeemtadvddUq4cEcyFnTNY9r8G/F/YssPxtbeif/SzKD35AwGZja34e3+3bbE1P429pIeB0EoyPR/npT1G/9z3Ur34V/ZOfRH/Pe/BdvcrW/Dz+xsYdAY8nNEsLm/OUk2rzPORoTNYvffhHokycNlnJLaqirq2HwfEZZpfWmF9eZ2Z+meGJWdr7Rqlu6cZdHQqsdEcJMRn5HI+XwBLPzn2fj4uBAKOqSuXM4kM/o+YCL81dg1zb2GR0ap6oZCumXDc5RZU4y+sprmrCU9VCcVUTzrI6LC4vaTYP8dkuzqfnkZB98JaDPt8eBpb+4otoX/oSyk9/SsDlwj82xtbyMv6JCfzNzaHAiovbCSzty19G+9jH4Dd/E5577h3Vnjz3yHB6UFRSLjEZ+Zw2WbG4KvA2dNDRP8rQ+Awjk/MMT8zSOzwZuiza0IGzvAFrURWpdg8XMvI5ESeBJX49D4bUgzWnOgNBzAVeugfHH3m74nSylegUB6acYjLzy8gtrMJaFGIpqMCUGzpndSbFzqmkHEan5iP+WnfD3gXWv/7XaF/5CspPfkLQYsHf0IC/pwd/ayuB8nICOTkEz58neORIaAP+y19G+8Qn0J9/Hp57Dv23fxvti1/coX796yjHj++Y85Qzs7DykEd98BubNzljspGZX0ZxVRO1rb20dA/R1j1Ea88wLV2D1Lb2UFLdEr57tb0n4DD0gTuxd5aDQbp1nVvh8j6PC6lmYFRVWQ8E3rHA4u07d3nlQhZnTDbisgpIyikixeomJddNormI6DQ7p5JyeSUmi6hk64G9UrZngcXzz6N96UuoP/whwdhYgnl5BDweAoWFBKxWgmlpBM+cQfnxj0MzrD//c7T/9J/ggx/EX1r6TMdyIs5MkqUIa1EV7qoWKho7qWzqpKKxk/KGDspq2yisaNz55rqQkc9pk4223pGIf2Bif5sJNwKZDXeP6XhEaeGnDam3u33nLolmFycTLKHDoakOzqWGgupYuK/kGZONI1EmUm2eiL8Xu2HvAutf/kv0z38e9TvfQXnpJYIxMQRNJgLJyQQTEgieO4fyyisoP/wh6t/8Deqf/An6Zz+L/oEPsDUz80zHkplXRnSKgxSbm9yiKpzl9RRVNuEqbyCvtA5HaS3Woioy8kqJycznVFIu59IcEf+wxP42paq86fNxy+9nLRBgSlHoC/eF/FVD6lHWL12jvW+ErHwvNncNr1zI4sdRyaysX36ofb2nuiXi78mztmeBpfzjP6J/7GNof/ZnqP/jf6D88z8TfPlllFdeIXj8OMpLL6H87/8d2nD/y79E/4M/QH/xRfTPfe6Zj+XOvXsci83mfHoeKbluMvPLyCmsxFJQQWZ+GWl2D2n2EpJyiohOdfBKTBY/O5dxYKfZ4tlYUBQ2/X42/H7Wg0Fmww1AFgOBXfs3t7s6PVjGe/u/HcTySHt3rOHaNXjve0Mn2//iL1D/9m9Rv/c9lP/5P0OHR//+71G/8x3Ur38d7Y/+CO0zn0F/4QUCNtuujGd0ap7jcdlEp9iJyw7vCeS6ic9yEZOZT3SanXOpDk4l5nA+LY8jUSYsroqIf2Bif1oPBJhUVVbD7dWWgkGmw8vCzaesjf6r2O7q9PbZ1HYBylR3zUNNI4xuT89hqd/5DrzwAtrv/i7aH/4h6le+gvb1r6P+l/+C9o1voP3Zn4U21T/zGfQPfxj1u9/d1fEsr13i5+cz39oTSHEQnWrnRLyZo7GhSo7rl0MdkLePSBitvrvYOwOaxpSqMqsoTKvqTjeZ3fw3o5JyORJleuQtjM65ZZqBdjgwXZP2/GqO/uKL6P/u36G98AL6xz+O9oUvoP3+76N94Qvov/u7oSeDH/oQ6je+ge/mzV0fzy9+8QuWVi9R2di5sydQUNa4M6VevXgFn++tDjpHY7IM0fJL7L2BcNeY4XAHmZld7jz9NE1+B8N7aH26HvH351mIyOVn7Utfgv/v/0N//nn0D38Y/aMfRf8P/wH9hRfQP/IRgmfORPyN2S7idzrZyt17r+Hz+XCW1XMkykRcVkHExyf2p3tbW1z1+3eONOym5q5BmgNBuhSFbmDmEc1y7/t8O52aJ3d5trcXIhJY6n//7/Dcc6jf+Q7a176G9ud/jvIP/0AgPx/frVsRf1O2xWY6ORJlwllWj88Xuj5xOtnKkSgT1c3dER+fONzGAwHWtrZYDj+RHNQ0Bh8RSje3tmgPH6lY2cWegXth7wPr+vWd0+lb8/v7NO7K+uWdR8TbJ4e3p+GpSaHDr5EeozhcGjr6uZCeR58/wG1feEYXCLAc7rrcr+uPXIauBwI758CetkHqfrTngRUwm0Mn1z/96Yi/+KfR3DW4s3d1/UZoT222sTX0Gl54Ad/16xEfozj4LqTnEZ1iJ8HsIiXXzdiWnytbfm5sbXFpy8+i38+UqjKgadx4TCAtKsrOJrxRm+zueWCpX/86PPccwbi4iL/4p2Uu8HIkyoTtgWMN+mc+E1rWfuMbER+fONhOJlhIsbmxe2p3KuMOBxWW/H7W/QGW/X5m/X5G/P7HzrC2bV8P6tN1Qz453NPAuu/z0RUMMj88bKiZyZ279yiJS8P33vcRjI/H5/OxNT+/czE7YJZL0WJ3nIg3k5FXSmlNG63dQ3QPjtPZP0Z3UGE8GGQ6EGA6EGDM76c/EMA9u8Sbb7752L/vvs9HX3gTfjS83zWoaVzexcOtz9KeBtb2OnrUgE8r/A0Nb+29DQzg8721vOU3f3Pf78cJ47G4KjDlFFNS3ULfyBRLq5dYvXiF6fkV2l5/g15FYUhRGAoE6A8Eqbl8jbMZ+TR1Pvms4PYm/JCmsawozCkKY5pGj67z5j543U+yp4G1PR1dN0iav53yox+F9q4+8xl8Gxv4fD7Ub3wDnnsO7Utfivj4xMESlRyq29bUOcD80hpv/uIX4cq4lxmbnqdtaZ3mazdouHiV4t5RUqxuolMcRCVZ3/Hv7tU07m1tcWdri8uBAPPha0Tz+/wp4p4F1n2fb+cphRHXzj6fD9/16+if/jQ89xzK//2/b/23F14I/bfjxyM/RnEgrKxfJiYjn4LyBtp7R5hfXmdj8ybXb9wMVcYN9yRs7OyntLYNR0moC3RMppMTcWZu3r7zxL9/UlW57vez6fdzJRBgUVEYV1WmNC3ir/1J9iywjLwcfNBWf//O0jDgCZXweGi52N/P1tIS/rY2tiYmIj5eYUzehg7izS4Kyhto7R5ibHqexZV1FlYvMr2wwvDELN2D4zS0vxVYGXmloYYpCRauXNt44t8/Ei6DczEQCJXDCS8LV/b56mfPAmv7ioBRl4MPCsbF7exdbS8Nle9/H/7Fv4D3vhf9Yx8LXUH68Ifhfe9Df/FF/F1dER+3MA6bu5oLmflYi6uobOqic2CM4YlZxqbnGRqfpWdoYqfYpCdcbDLdUbITWBs3nnytrVfXmVRVZlWVaUVhQlUZVtV9f9xhTwLr3taW8ZeDb6N98Ys7xxrUv/ortI9/PFSg8OtfR/3Wt1C/9S20v/gLtO0yOe95D8pLL0V83GL/Wlm/TElN685tiqjkXNIdpRRVNlHX1kt772i4W84YTR0D1LR0UVbTSmFFI7mFlaTY3FxIz+dsiv0d/60Nv58+XWcofPdxTFV3tarEs7IngbUSDB6I5eBDrl+H3/iN0Ib7Zz+L+nd/F2qIER0dqpx69CjK//k/qN/+NtpXv4r+6U+jv+99BGWfSzzg7SG17WfnMzgRH+pM7iippbS2jermHurb+6hr66O6+a1uOTZ3DVn55SRaiohOtT91e683fD5u+P2PPWi6H+1JYG2f+zgIy8EHBZOT0T74QdS//VsCSUkEampCHX3cbgIZGaEqqv/v/4VC64//GP3jH0f/rd9ia2kp4mMXkXNza4tZRaFL1ykZntwJqVcuZJJfWsfI5Bw+X6hFfWymk4y8UuyeGooqQ51yPNWtuKuaw91yKkizl5CS6w5Vx03MYXH1YsRf427Z9cDq0nW6dJ32AxhYPP882le+QvCVVwhUV4falq2t4e/uJuB2E0xORjlxAuUf/iFU7+v3fg8++EGUn/0s4mMXe+vBkHqwvnv3G28+FFIPau8d4dXEHOKyCkh3lGBxVWBzV2N312ArribHVUmqzUNclovoNDtnTDYqGjoi/lp3064G1pimcSn8FGIyfJt8ZJ8/Nn039I98BPU73yEYE4O/tZWtixdDrcv6+/GXlRHMziZ49izKj34U2tP60pdCG/K//dsRH7t4toY0jX5dp0/TaAd8vseHVJeuM6MoT1UJ1OKq4NXEHGIy8kmyFJFqDZXvTrV5SMl1k2B2cdpk41hcNmdTdqc6736ya4HVA9zw+3ktXB9o5YHb5JF+0c+Cv6YG/ZOfDO1dxccT8Hrx9/biHxzE39ZGoKyMQHY2ytmzKP/0T6Fl4Ze/jP7JT8K/+TcRH794dgY0jUvBIJcCARYUhVFVpUvXafoVQ+rtPNUtHI8zc9pk5Vyag/PpeVzIyOd8Wh5nU2ycTLDwk9OhZeWjZmoHya4F1lD4ftKN8MG05WBw5zb53X3+6PRpBE2mUGB997sop04RyMkhUFKCv7IyFFYOB8HkZIKvvhrafP+bv0H74z9G+8Qn4D3vifj4xbOxFgyyHgxy3+dj823dcjp+jZB6u/XLV3GVN3A0JovjcWZOxJmJyyqgvL6Djc1bD1UVOcgVcXctsAZ0nQVFYT0YZDUYZCF81mPwgCwJAyUloS5A3/gGyo9/jBITQyAzk6DVSsBiIZiSEloOvvQSyt//Pdo3vxk64vCxj6F98YsRH794Nnp0ndVgkBuBANf8ftaCQWYUhVFNY3mP92y3q4rEZRUc2A5PuxZYHbrOmKYxrSjMqCqTqsqwpnHxoGy837mD/oEPhM5efe97KD/5CcqpUwTPnQs5dSoUVj/8Ieq3v436ta+hf/7z6P/+36P89KeRH794Jrp0nVlFYTUQYC0YZDG8khjSNK7t8XGBO3fv7VTJLak/mJvvu7rp3qPrDIYPpw3qOqsHJazC+I3fQP/Up9C+9jXU//bfQuH0T/8U6l79ox+hfP/7odZl//k/o/3hH6J/4hPwb/8tvrW1iI9dPBuj4S/iaVVlRlGYUlVGVZWJCJ05XFm/TLa3kc5A8MA9lff5djmwfuELnai94ffvaveQSAlkZ6O///3ov/M7qF/9Kupf/3VoNvXd74b6Lv71X6N+7Wtof/AHaJ/+NPqHPiSzqwOoR9d3uuUMahrT4UoIkRrP9r3ddjhQPQl9vgg1oThItD/9U/QPfCA00/rCF9C+/GW0r3wF7U/+JDSr+vznQ08GP/hBlB/8IOLjFbvjWnjDfb9cb5kMl3LqMmhl0ceRwHoG1G9+E/0970H/8IfRPv5x9E9+Eu1Tn3rrAvT7309Q7hGKPfb2yqIHgQTWM7LV04P2ta/B88+jv/e9oaoNn/scyv/6X2ytrkZ8fOLwuXeA2nttk8AS4gC7ekDae22TwBLigHuwvZfR97MksIQ4BLYLaA4Z/OC2BJYQh8B9n29nP2tGUegMP0HsNdjdXgksIQ6JDb+fZmBBUVgLd8oZVVV6DHT0QQJLiENkTlF40+fjlt/PxUCAufBJ/QVFifjYnoYElhCHRBuwHAyy6fez4fdzKRhkPtwtJ1JXid4tCSwhDol2YEZVWQ8GuRgMshwMMqOqjGgaqwY5pyWBJcQhsR4IMBS+qD0XrqIyrqoMGaC91zYJLCEOkV5dZ1DTGA1f1h7SNK4b6ECpBJYQh8xaMMhyIMB6IGC4KioSWEIIw5DAEkIYhgSWEMIwJLCEEIYhgSWEMAwJLCGEYUhgCSEMQwJLCGEYElhCCMOQwBJCGIYElhDCMCSwhBCGIYElhDAMCSwhhGFIYAkhDEMCSwhhGBJYQgjDkMASQhiGBJYQwjAksIQQhiGBJYQwDAksIYRhSGAJIQxDAksIYRgSWEIIw5DAEkIYhgSWEMIwJLCEEIYhgSWEMAwJLCGEYUhgCSEMQwJLCGEYElhCCMOQwBJCGIYElhDCMCSwhBCGIYElhDAMCSwhhGFIYAkhDEMCSwhhGBJYQgjDkMASQhiGBJYQwjAksIQQhiGBJYQwDAksIYRhSGAJIQxDAksIYRgSWEIIw5DAEkIYhgSWEMIwJLCEEIYhgSWEMAwJLCGEYUhgCSEMQwJLCGEYElhCCMOQwBJCGIYElhDCMCSwhBCGIYElhDAMCSwhhGFIYAkhDEMCSwhhGBJYQgjDkMASQhiGBJYQwjAksIQQhiGBJYQwDAksIYRhSGAJIQxDAksIYRgSWEIIw5DAEkIYhgSWEMIwJLCEEIYhgSWEMAwJLCGEYUhgCSEMQwJLCGEYElhCCMOQwBJCGIYElhDCMP5/LoHiJqlBtWA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7414" name="AutoShape 6" descr="data:image/png;base64,iVBORw0KGgoAAAANSUhEUgAAASwAAAEsCAYAAAB5fY51AAAgAElEQVR4nO3dWXCc2Xnf/6nK1f8iZSfjSKpI8UhRpGi0y45cJduSLUu27FiynIpsSVFcSVmOFEeJRUsz0nAbgiRIYkdjRzfQC9BoAN1YGvu+7/u+r9xBcJ3hjBrd/S7f/0U3MOSI5HAkAo0XeC4+NzMs8nQ38OtzznvO8zzn8/kQQggjeC7SAxBCiKclgSWEMAwJLCGEYUhgCSEMQwJLCGEYElhCCMOQwBJCGIYElhDCMCSwhBCGIYElhDAMCSwhhGFIYAkhDEMCSwhhGBJYQgjDkMASQhiGBJYQwjAksIQQhiGBJYQwDAksIYRhSGAJIQxDAksIYRgSWEIIw5DAEkIYhgSWEMIwJLCEEIYhgSWEMAwJLCGEYUhgCSEMQwJLCGEYElhCCMOQwBJCGIYElhDCMCSwhBCGIYElhDAMCSwhhGFIYAkhDEMCSwhhGBJYQgjDkMASQhiGBJYQwjAksIQQhiGBJYQwDAksIYRhSGAJIQxDAksIYRgSWEIIw5DAEkIYhgSWEMIwJLCEEIYhgSWEMAwJLCGEYUhgCSEMQwJLCGEYElhCCMOQwBJCGIYElhDCMCSwhBCGIYElhDAMCSwhhGFIYAkhDEMCSwhhGBJYQgjDkMASQhiGBJYQwjAksIQQhiGBJYQwDAksIYRhSGAJIQxDAksIYRgSWEIIw5DAEkIYhgSWEMIwJLCEEIYhgSWEMAwJLCGEYUhgCSEMQwJLCGEYElhCCMOQwBJCGIYElhDCMCSwhBCGIYElhDAMCSwhhGFIYD3GeiDAvKJEfBxCiLdIYL1Nv6YxrSjMKwqTqsqArjOgaREflxBCAuuXLAeD3N/a4rrfz0owyJSiMKDr3NraivjYhDjsJLAe0KvrXA4Gub21xUYgwHowyKyqMqxpLAeDER+fEIedBNYD+nWdpWCQS4EAFwMBloNBphWFYU3jqt8f8fEJcdhJYD2gU9eZUFVmFYUFRWFWUZjQNIZUldf3wfiEOOwksB5wa2uLXk1jRNMYV1XGNI1BTeO6zK6E2BcksB5wc2uLZqBD1xlTVeYVRTbbhdhHJLAeMKmqNAMzcv5KiH1JAusB7UAzcFNmVULsSxJYYVcDAZqBPl2P+FiEEI8mgRU2Gl4Orsh5KyH2LQksn4/7Ph/N4eXgPVkOCrFvSWD5Qhedm4FRVY34WIQQjyeB5fMxqGk0A+uBQMTHIoR4vEMfWPfCZ6/agfv7YDxCiMc79IE1s7FJh6oxKctBIfa9Qx9YUUm5HIkyMbW0FvGxCCGe7FAH1sr6ZY5EmYhKyo34WIR4Wm1At67TAby2D8azlw51YHmqWzgSZcJT3RLxsQjxNCZVNVT6KFwRt1/XWT1EZwcPdWC9ciGTI1EmVtYvR3wsQryTAU3j9tYW97a2uOL3s6gojIcLTEZ6bHvl0AbWyOScLAcPsW5gQNPo1XWmDHLZfUJVuRYIcMPv50ogwFIwGJplSWAdfPmldRyJMtHcNRjxsYi9Na2qXPf7WQ8GmVEUhsL1zyI9rncyomksBoOsB4OsBIPMh2dY0xJYB09mXhknEyycMVk5Y7LxSkwWPz2Titnl5fbdexEfn9gbvbrODb+fe1tbXPP7WVYUJlSVEQP80vfoeiigFIUZVWUyvBw8TAUmD3xgtfeOcMZkw5RbjNnpJaeokux8L0k5RcRk5hOd4uB4XDatPcMRH2ukHJb6X/d9oTZuF4NBrvr9XH5gWWWEa1mDmkZ3uArusKoyqGmsHrLbGQc6sKqbu4nNdGIrrqasrp2alh5qW3soqWkjv6yeHFclaXYPFzLyOZFgoaVnKOJj3kvjqsqSojATbrTRY4BZxq9qw++nS9fp1nWmFYVlRWEp3BVpTFWZ3+dP2rZvZDQBy+FGKYfxon7EA6tT1xkJf2v06Poz607z+v37nEtzYPfU0NjRz9DELBOziwyNz9DaO0xlUxee6hZsxdWk2jxcSM/jeKyZ6zduRvxD2QsjqsqbvlAd+0sP7OVcOmDf2Pd9PmYVZacaRyswrIVuNkyGw8oITUYWw6/hsN/IiGhgDWoa1wMBrobPlUyEz5VsPoNvjmOx2WTml1Hd3M3E7CKbt25zbWOTxdWLDI3P0to7QnVzN0WVjVgKKkiyFHHaZMXhron4h7IXZlWVG34/m34/FwMB5hSFUVU1TD2wlfXLVDd3U93czdj0/CP/zPasajusFsNL34nwcmpIVZlVVUPMVLar4W4cov2qR4lYYN3c2mIlGOQ1n4+bfj/rgQAzisKgqtKt6wxp2kNGVZWFYPAh2z+wo1PzzC6uPuSMyY7DU0Nr9xBLqxe5e+81Nm/dZmX9MuMzC3QPTtDQ0UdJdSt2dw0pNjfn0vI4FpMd8Q9lL0yoKqvBIOvh/ouT4WXhtX3+C3EhPY8zJhuxWU4SzC5is5ycS7XzaoIFU66bO/fucefuPQZWLu4EVZ+uG7rs9Xb5o8EDvGR/WhELrE5gKRjcmWGthZclw5pGW/gH7Z0ciTI9VnSaHUdJLc3dQ0zPL3PxyjUuXr7G4spFxqbn6R2epLGjn7K6dhwltaTnlRKT6eREgoXNW7cj/sHstn5dZ1JVmVNVphSF0fCG7pCmPbJqxcbmTTzVLVhcFXiqW5iaW9rzMZ9KyiXN7sHuqaWwohGXtwFHSS3ZBeWYcoqJTnXwyoUsTsSbORJlotO3tTOrMrLtWaKUP4pgYLWHf2GWg0FWwzOmqfBUfSEQYMPvf8jVQIBFRXnI9gzLXOAlxerecTLewvl0B46SGuraehgYm2ZqbonphRXGZxYYGJumo3eE+vZeSmtaQ4HlKCE2y8mrCRauXNuI+Aez26YUhYHwTHZY0xhTlJ0viq4HZiTdg+O8mphDTKaTpJwiEi2FxGY5OWOycTwuG29Dx56MNyrZSo6rAm9DJ229I3T2j9LaPUR1czfuqmZsxdUk5RTxakIuPz2byrm0vANxg2HD79/5TCI9lv0gYoF1d2uLgfDm51T4XtToMzoE56luITYr9HSwsrGL9t5h+kenGRyfoW94kva+URra+6ho7KSoMvTDnmb3EJORz8kES8Q/lL3yWvgs0o3wMvC+z0df+Nu8YnyW47HZJGQXYi2qoqiyCXdVMy5vI3Z3DZl5ZcRnuzhtsnIhPe+Zj+3O3Xs7y/ufncsk3V5CZWMXo1PzrKxfYWH5ImPTC3QNjFPT0oPL20BmfhmxmQWcSswhw1Ea8ff3WdjuNXAQZorPQkQ33Uc0jb7wE8IBTWP2GT2tGRibJjrFTlZ+GYUVjVQ1d9PUOUBbzzCN7f3UtfVQ3tBBUWUTjpI6zAUVJOcUcy7NQYrVE/EPJdKGNjY5EmUiNrOAQm8DLV2DdA9O0DUwRlPnABWNnRSUN2B2ekm0FHI62Uq20/tQyGzrGZrYmQlvyy+tI9XmeciTlvenknKxe2ro6B/l4pVr3H/jDa5c22B+aY2BsWmaOvrx1LRid1eTZi8hJjOf43Fm7hj8QPC1jU1y69rpfuNNKS4ZFvFjDW/6fNzw+5/5Y+WTCRYSLUXkFlZRWNFIWV07FY2dlNd34KlppaiyCZu7hmxnOSk2985sob13JOIfyn4QOhJSS3vfKIsrF1m/fI3ZxVUGxmZo6hygrLYdm7uaFKubsyk2Xj6fwY+jkp8YPNtMucXv+GdeicnSU20e/VRiLnFZToorm+kdmWLt0lU2Nm9x6eoGM4urDI3P0NI1SGVjJy5vA9lOLwlmF6eScllavRTx9/HXsX19LL+0LuJj2S8iHli7JcXqJjrFQUqumxxXBY6SWlzeBvJL67F5arAWV2MuqCApp4gLGaEnT/HZLl57/X7Exx5pPz+fSbqjhKrmHiZnF3nt9fvcun2XtUtXGZ9eoKN/jKrmbgrKG8gKL8OOx5n58alkUm0e/UEWV4Ve09LzkPnlNX12cfUhjxvLmWQrKVY3JdWtdA2MMz2/wtLqJRaW15mYWaRneJKWriEqG7tweRswF4RmfVHJVroGxiP+Xv6q7ty9x9GYLI5Embi2sRnx8ewXBzaw7ty9y9GYbM6lOUjKKSI9r5TsgnLMTi+ZznIy8spIsbmJyyzgVGIur8RkUdvaG/Fx7wenknKxFlXR0NHP9Pwyl69ucHVjk6W1S0zNLtEzPElDez+lNa3YPTWk2tycS3NgynU/szHcvfeaPru4qh+NySLRUoTL20BDex+9w5OMTM4xMjlH38gkbX0j1Lb2UlbXjrOsjmxnOQnmQk6brIaeYVU3d3MkykSK1U0n0KPrdOo6a4f8SeGBDSyfz8fEzCJHY7I4Y7IRkxE6t5NgKSQ+p4jY7AIuZORz1mTneFw2Pw4vRWYWViI+7kg7Y7JhLaqirq2XofEZZpfWmFtaY2Z+mZHJOboGxqlr66OkJnSGLc1ewoX0fM6YrLx95jQ6Na9XN3c/pKG9T3/7TOydjqiYC7x4qluoa+uhpWeYtp4hWntGqG/rpay+HWd5PbnFVaQ7SojLCm28G+14yujUPN6GDqqbuzkel82RKBOjisJ6MMhy+Cn6QHjPN9JjjZQDHVg+n4+r12+QaHZxIt7MqaRczpisnDLZOJls5XR6HsWVzdy4eXtnv+BoTNaBeBz+6zhjsmEpqKCsroOW7iH6RqYYnphlYGyG7sFxGh/ceC/wEm92EZWcy0/OpD7VHlaK1f3Oe1gXMkmxhmZur8bnYLK6sbtrKalpo6Khi+qWbqqaevA2dFBU0Yi1uJo0RwkJ5kLOp+WRajPOw5OjF7KITrUTm+UkPtvF+fQ8Xk2w0On3s7nlDz3N3T7gG74Nst+vEu2WAx9Y267fuMnA6DRtPcP0KwoTwSAT4W+s7vAZFwmtkJMJFpJzi3GU1FJe305jez/tPSO09YZmNFVNnRRVNGMLP5WLzSzgZLyFI6dND52HS7G6MRd4f+kpYe/wJDMLKw950hO9Y7HZxGY5ycovw+6pobCikeLKJoormygob8DuCR0eTTQXcjY1dD7sSXXOpuaW6B4cZ3RqntfvR27PsntwnOgUBxl5pdg94T3WsnpyCitJzi1mxB/gim+LG1tbXPX7WQkGmVIUBjVt5yjKYXNoAmvbpKpyd2uLjfDp+unwYdX58DmXR4XWna0thsPXg/p1nb4DfIhvZmGFf45KITrNToajlAJvPeX1HVQ1d1Hd3I23oQNPdQsF5fVYi95agkUlW1lYWd+VMTV2DHAqKZe4rALS7B7MBV5yC6vIKazE4qogM7+MFKub2EwnryZa+OfTqcRnFdA9+Nam+/zyOsdjzZxLtROT6SQm08m5VAenknL5+flMBsam9/R9nppb4nx6HjZ3NZVNXbT2DNPeO0xDRz+ldW04y+oYCAZZDARY39pixe9nIXxecUDTZIZ1GPSGC/bf3dri5tYWlwMB5oNBxjSNiQduweeX1vHz8xnEZ7uYvHGLS8Fg6JJwMMh0+Btu7oAd5Ltz9x4lNa07S7JjsdkkWYowu7zkldbi8jaGr8M0kldaS25hJRl5pSRaCjmXasfsqtjV8Tk8tbyamMP5tDwSzC6Sc4ox5bpJyiki3uziQno+p002iiuacZbVcy7VwZEoE86yei6k5xGb6SQ7vxy7p5b8sjrsnhosBRWkWN3EZObzaoIFyy6/hgdFJVvJLaqivr2PiZlFFlcuMruwwsDYNM3dQ3gbOuhSFEb9fqb9Aab8fsYDQUbCF7Yj/fMSKYcqsLp0nUVF4coD9xfnFYUxVWXqbRuZ2x11BgMBbvn93Nmuox0uS/v2P29kI5NzO4/Qj0SZqG7u5nSylbMmO4nmItIdJZgLvFhcFVgKQjOaVLuHBHMh59IcRKfauXtv9w9ptvYMcSw2m1NJuZw12TibYudsio2oZCvRqXb6RqZ2/mz34PhOk5G4LCcubwO1rb209gzT3DVIbWsPpTWt5JXUkpkfOrV/KikXh2f3q3W4vI0k5xRTWtPK0PgsN27e4t5rr3PpynWm55fpGZqgoa2X2kvX6FYUBgJBhgJB+vwBxoLKoT5EeqgCqx2YUFUWFYXlYJAFRWEqfOH6URdLYzOdDPn9rIW7lFwMBpkP733t98YFNS09ZOaVkZkXKrGzsfnLdb6ubWxicVUQm+nc2QzfPvPz2uv3+fn5TKKSrVzIyCfe7CLJErpLmGB2EZPhJDrFTkK2i/XL1/bsdd2//wZTc0u09Qzj8jZS19r32IvY7b3DnE0JXYJv6RpiZn6ZuaU1JmYX6R2eoLGzn7LaNvLCd0ljMvM5EWfe9f3L43FmsvLLqG7pYWx6gWsbm2zevM3FK9eZWVhhYHQ6fKOgi5LBcbyLa5TMLmFu6WF4YjbiP1uRdKgC657Px0C4LvakqjKhqoxqGuOPCZ87d+/RE1SY8vtZDAaZC+8hjGgal/Zp3ajjsdmcT8sj0VxIUk4RCdmFnE/P41RSLifjLSythc4mNXcN7syq4rIKHrlJ/eabb5JfUsfx2NAT1tMmK2dMVqKSc4lOc1Df1s+9116L+Gt+nBNxZrKdXqqaupmaX+b1+2+wees2y2uXGJ9ZpHNgjNrWHoqrmkIb3TlFnDXZyHmHpeHK+uVfuoL09gcLJTWtv3T9aPv9PhqbRWZeGd6GTgZGp5lbXmNl/TLzK+vhMJ2kpXuIisZOXN5GzC4vieZQvbaOvsN9E+NQBZbP52MhGKRX1xnQNAZ0nflg8IlT7DZdpy8QZNjvZ1RRGFLVhzbduwfHsXtqcHhqaewY4NaduxF5XQNj05xLdZCVX4azrI7iyiaKKpvIC9+VNOUW79T7Op/m2Fn+mQu873jn7rXXX2d+eZ32vhHaeoYNcyDzXKqDvJI6WnuGmV1aY/PWHa7fuMnK+hUmZ5foHpygrq0Pd1UruUVVJFuLOZ1s5aXo9J2QicsqeOLxi+29snfjWGw2qTYPnuoWWnuGGJqYZXxmkbHpefpHp+joG6Gho5/y+g6cZfVkb9/ZNNloO8S9B3y+QxhY295NlcnRQJCmO/coX71Ma/j2/CsXsohOdZCQ7SLRUhQ6P5MWmsmcTrbuzGT2wqWr1zmfnofdXUNNSzcd/aN0DY7T2j1ETUs3nqoWbO5qknOLiErO5aWzafzsfDojk3MR/xx2y8DYNLGZTvJLa2ns6GdiZpGltUusrF9mbmmV0ck5OvpHQzOsymZyiqpIyiniTIqNl6PTnhg4sZnOXzq+8fYZVnPX4GOPbpxMsJBm91BY0UBtaw/tvSP0DE3QMzRBW+8IDW29VDZ14qlqweGpISOvlPjs0Fm3w36w+dAG1rt15+49YjOdROeXccpkI8XmJq+0lqLKJgorGn9pJnM8zkzP0MSejO3VxBwsrgrq23uZnF1i7dJVFpbXGZteoLN/jJqWHgq89WQ5y4nNdHIqMbRpHen3dDeVVLcSnWYnp6iS6uYueoYmmJhZZHJuibHpBXqHJ2jtGaaqqZviyiZyi6pIsbk5n5bPsVjzTsjsxn7W0Zgs4s0ucouqcFc1U9XcTX17H40d/dS0hk7uF1U04Syrw+IKP8k8ZKWPHkcC6124c/cepxJzyHaW461vp7VniK6BX57JpIY78RyPNbN++equjmlgbJr4bBfuqhb6R6a4fuMmr79+n6vXbzC3tEr/2DSNHf2U1LZiK64hw/FWZdWr129E/D3djc9o+x7eqcRcsvLLKa1ppblzgK6BcXqHJ+noH6W1ZyhUE62hk8KKBqxFVaRY3ZxPz9v1MPdUt3A2JfSlZyuuprCiAU9NK2W1bZTUtOIsr8fmrsZc4CXdUUKC2cXZFBve+r0plrifSWC9C8fjsslyllPZ2MnI5Fxoo3TprZlMXVsv7qpmrEVVJOcUE51i51Ri7q6NZ2X9Mi9HZ5Bq81Be187wxCwXr1zjxuat0BOnxVBgNXcPUVbfHiq/UuAlwVJIVFIuA6N7e1hyt80srHA62RpeuiVzIsFCis1Nfmkd5XXtVDd3UdfaQ11rD1VN3XgbOimuasJRUktWfhlJOUWcNdkprGjc9bEejcnifHpe+DZABbbiahwltdg9NeQWVZFqLyHRUkSC2cW5VAfRKfZ9/YBjr0hgPaWNzZvEZDopqmykZ2iCy9du8Pr9N7hyfZO5pbVQJ57uISoaOskvrSczr4zYTCcn31Zy+Z2eMDW09z/yCdNbv4gPeyk6neTcYkpqW+kaHGd6YYWF1YvMLa8xMbNI3/AUTR0DlNW3k19aGy6/UsQZk/XAbODeuXtv59zc9lPPlfXLHL2QRWyWk4y8EqzFVTjLGyiuasZT04qnppXCikYcJbWYXV5SbKFl16mkXC5f3f0S2X0jk5yIM3MuzUGipZBUm4c0RwnpjhJSbW4Ssl1Ep9qJSsohOtW+p0dH9jMJrKe0vblaVtvG4NgM65dDheQuXgkVthsan6G1ewhvfQfOsrrQ0isjn6Oxb1WCeBoxGflP/WdjM528fC6D5JxiCr0NNHb00zcyxejUPMOTcwyOz9DZPxpaEla3YvPU7Dz5Om2yPvG+nVFsz6q2iwJWN3fv/L+a1h6OxmRxLj1UYii7wIvNU0NeSS12d2gmkxW+1hOXVcAZ094uuwZGpzkak0VUspVzqQ4uZOQTm+nkQkY+51IdHI/N5qdn02g9ZA1+n0QC6ykdjckize6hrK6d7sFxZhdWWFq7xPxy6OxM/8gUzZ0DeOvbySutIzOvjJjMfE6GO7hsi0rKfeITpob2/kc+YXpcEbejMVkk5RSRV1JLRWMnLV2DtPeN0t43SkvXEA0dfVQ2deGuaiG3qApTbjHRaXaOx2cb4onTrdt3aA/3kOweHOfW7Tv4fKFZlbOs/qEqpuuX3tovbOkeeuvcU0wWF9LzSc4p3pnFpDtKSLG5SbIUEZPp5KzJFpHy2Lfu3KW6qYujMVmciDNzMsHCiTgzjnCwHokycTrZavhyz8+KBNZTOhqTRYrVTVFlE82dg/SPTjE2vcDwxCz9o1OhxhYd/ZTXhi6uZjnLw2dndncmY3FVcD49jyxnOS5vA966dmpauqlq7qaysYOSmlaKK5rIK63DEq5dH5Vs5aXoNI7GZDG3tBrx9/ZRvA0dO3cH47IKiN2+rJyYw8/OZfDyufSdMHpwVnX9xs2HasSbC7xkO8s5EW/mrMnOhfQ8YjKd4ZlMXmifMSl332xov716xPYthAdf42EmgfWUTsRbSDAX4vDU4G3ooLlrkLa+Edr7RmntHqapc4Cqpm7c1S3YPbU7XWWikq27OpO5dPU6JxNzSDSHLirnl9aFO9y0UBgOqpyiSrLyy0m1e4jPdnHGZOOMyUZ0iv2RvwyNHQPYPTW4vI209Q7vednoY7FmEs2FWAoqyCutJb+0HrunJnTiO6eQMyYrP7+QybHY7IdmntXN3WTll+3U03rwnNn88jppNg/HY7M5GR+ayZw12SiuaOLilf27PzSzsLITvlIqWQLrqXkbOjiXGqpdVFBeT3ldO97GTiqbuqhpCT1x8lS3kF9aT0747Mz2N/hujy0zr4zTJiuJlkLSHSXkuCqwFlVhLa7G4vKSavOQkO3iXLhr8vbSp6lrcOeXISmnkGOxZs6lOojPdhFvdhGXVUB0ioOTCRbis11cu7H7vzDH48yk2Usormyivr2Xlq7B8JdBF4UVTVgKKzHlFnMhvEHu8NSwevHKzon0Vy5kUuhtfOISymjLq+2SR0YqSrhbJLCe0muv3+dkvJmE7EKyC8pxlNSQX1ZHobeJ4qrmnSdOOYWVpD0wk6lr69uT8Z2ItxCVbCU23PB0e3/MlOsm0VLI2VQ7J+IsvBSd9lDz05mFFV46m0ZUcmhvzVFSg8vbECqM564hK7+cpJwizqXaORZrZnRqftdew/Z4PdUtdA+OM7OwwuziKiNT86F7fy3dFFe1YPOELitfyMjnaEwmPz711v6gEfbl3q07d+/tVJ44yLcTnoYE1rtg99QQlWwlwezCZC0mw1GKxVWBtbianMKK0LLL6iHe7CI6xU6KzcNrr72+J2O7/8YbpNg8nIgzc9pkIzrFESr9kuLgjMnGqcQcTLnF/DgqGVNuMak2D3fvvUZjxwCxWU5yiqrwNnTQ1NEf6t/Y2U9lUxeFFY07hyrPpTk4Fpu9a4dhz5rs2N3VtHQNsrC8zuv33+DaxiYLK+sMT8zubL4XVTZhLvASl+UKdeuJMuGpbjHczOndaA7Phg/7BrwE1rt0IT2PqORczqTYuJCRT0ruwzOZ0BMnO6n2UCDs9fguXrlGaW0b2flesp2hDee23hE2b4YaMswsrOx8Wx+NyeK0yYqtuJrGjn7GphdYWFlnen6ZwfEHA6LxrWoGKbZdWeY2dPSTYHZRVNlM9+A4qxevcOvOXTY2b7G8domJ2UW6B8dpaO/DXdmE2VVBgtnF6WQrr1zIjvjPxV6QDXgJrF9JsqWIl6LTOBFvJjrFHj6J/NZMpqiiaV+fSr5z995OI4j4rAJKatoYmggVkrt77zUuXrnG1NwSvcNTNHUOUF7XTl5JHRl5pcRmOjkRb2H90uM3qp+2A7TFVbFzMPbls2kkZhfiKm+kvW+E6fll1i5dYXn9MnOLqzvdempauimqbMZSWBE+7Bkaj9E65PwqZANeAutXEpvp5MdRJnIKK8l6zEzGCI7FZpHhKKWyqYvxmVAhuZu373DpynVmF1cZHJultWcIb30nzrJ6MvPLiMt0cjzeTHSq4x3bzG/PCJ7GP59OIS7LRX5ZPQ1tvQyMTjMxu8jU3BKjk/P0jUzS0jVAVVMnhRWNoQYYjpKd2wS3I1TWZ69tl+9+Ujfoqwe4d6EE1rt0bWNz52lUpMfy6zoTLlZX1dRF/9g088vrrKxfZnEl1FW5b2SSpo5+yuvbcZTUkplXSkxmPsfjzO8YQClWN/ZwK/sUa+g+39tnWCOTczsHY1+NtxBndmH31FLZ1EVbzzC9w5P0jUzRMzRJa9cQda09lNS0UuBtILewkhSbmwvp+RyPN0f8vdwr28M4sYMAAB8FSURBVBfwj0T9cg/NQU1jIRhkRlEYVlV6D2CzFAmsd2n7ztqTvuGM4qzJTo6rEm9DB+19IwxPzDIxu8jY9AKDY7N09I+FurjUtpNfWkems4yEbBenk2zYiqufqkXX03J5Gzmfnke200tRZSNVTV00dPTvHGvYbpjq8jaSU1RJhqN05+mlw1Mb8fdyLz24Ab/93/p1nde2trjj93M5EGBOURjSNJb2aWXcX5UE1rsUlZT7yG83I4pKtpLuKKHQ20BVczetPcN0DY7RMzxJZ/8oLV2DVDd346lu3aloEG92cdpke+alelfWL/NqYg5JOUXkFlbi8jZQUtOGt66d8voOSmvaKK5swu4OzfTizS7OZ4QKJh60qhNP4+0b8JOKwg2/n02/n0uBAAvhblAHrbuTBNa7sL3pGZW0eyVj9tKxmGxiMwswF3gprGyiqqmLxo5+mjr7aWjvo6qpm9LaNgrK68ktrCLVtt37L+ehChTPyulkK+dS7Zhy3VgKKrC7a3CW1eEsqyOvtBZbcahGVIq1mJiMfKJS7MQWVh7oPZvH2f5ZPBqTxbWNTcY0jZVgkIvhtvZzqsqoqnJRZliH1/aJ44PwWHm7yN2rCaFZja24muLKJkprWimra6e0pg13VajHn7W4eqcHYXSKHXOBd1fGdPHKNY7FZHMuNVxyxe4hM7+M7PxyMvPLSHeUkJxTTFx2QegOYKqDOn+AZmA2PJNoA7p1nXZd5+67KINtRNs/jxZXBX2axriqMq0ozCgKE6rKsKoeuIarEljvwvb5JSM/Ur65tcWAohCTW8yRqGR+fiGTmEwnaY4SclyV4SoBdTslWHJclaQ7SkiyFO1039nNu3cTM4scjcnmtMnG+fQ84rILSDC7SMh2EZvp5Hx6HqdNVlKsHm7cvMVKMEgz0AyMqyqrwSCLweBOh+SZA7YketCDJ+CHNm7So+sMalqoS7mmcfsABrYE1lPqHhzfeVQf6bH8qhYVZeeXu+f1+8wsrOBt6OBkguWt8it2Dxl5pWTklYZKsOS6STC/1WCjb3hy18d5Y/MW2U4vx+OyeTUhdOUoKimXVxNziM9y/dJ1p5tbWwypKve2tri7tcWVQIDFYJDxA/qk7EHbG/DJJbU0AV26zqbff+BmVtsksJ6SucDLkSgT3YPjER/Lu3Vza4s+Xd8Jqxnl4e7BnuoWjseZOWMKnd6PzXISl12wM6M5Y7IRnebYk7B60J2791heu0TXwBjj0wtP3DebUVVu+P3cCnfoXg73kBzQdTb8/oh/BrspNtNJZsfAzmcb6fHsJgmsp7B99upIlMkQ97j6dZ0JVWVM0+jVtJ2g6nvCL+/S6iVMucUcjw2VXjmVmMOriTmcNdkorGjc1yf3N/1+JlWVtWCQy4EA68EgCw8sCyM9vt02s7BCwcJqaC9vj+6uvl2nrjOg6/ToOmOqumv/jgTW03wY/aP8/HzGrm02P0ujmsam38/1QICVYJAJVaVX0576F/fO3XtcubbBxSvXDLVXN6jrTCsKC4rCvKIwFX5KNruLvzz7Sf2bv6AZcNS1k5lXxokEC6eScolKzuVEnJkT8ZZdWx1MqSpXAgHWgkFmVJUhTWNol74oJLCewvaZl/HphYiP5UkmVJWVYJDXtra4ubXFpUCAufB5nPED/ovboesMaRpjqsp4+AnZmKYd2L2cB93b2qIZSGno5GS8BVNuMdnOciwFFTs162MynUQlWzmTbOXGM7o+tuH30xP+gry3tcX1QIDl8My2X9N4cxdeqwTWO1hZv2yYqzhdus6SonDN7+daeGk0ryiMqSpTh2BpNKUojIZf62oweCjCyucL3R085/QSa3aRU1RFSU1rqEx2+Byds6w+XB67iOgUO69cyHpXd15vbm1xMXwYdUjT6HpgP3RI07gUCLARCHAlEGAlPLsd3KVjJRJY78BIV3E6gClFYTkYZCUYZFFRmFIURjSNpQO+GXuY1c4ucT7LibO8nsb2foYnZhmdmmdgbJrW7iGqmrsprGgkx1VBUk4RZ0w2kiyFv/T3XNvYZHZxlcVw8D/4oOZRBjWNPk1jXlFYCwRYDX9BTqgqQ7s0o5fAegfb51x2o2X5s7bh9zOg60yqKtOqylR4WTSmqg89FRQHy7F4C2ZXJQ0d/cwtrbF5+w6Xr4YrbozP0NI1iLeh46F+mcfizXjrO3d6YD54cb0zEHwomPp0nVFVZVFRuBoIcPOBmVMnMBb+eZsOP5kd1jQu7dIJewmsJxiZnDPcVZwBTaM/fIBwUNMYUxTuHcADhCJkZf0yZ1Nt5JXW0T04wfrlq9y79xrXNjZZXLnI6NQ87X0jVDZ14yqvD/fLdHLsEf0yX7mQSYrVzexrr7MeCDz1cZAeXWcgvNE+sIth5fNJYD3R9tUHozUcfd3n40Z4IzTSYxG7KzO/jNjMfAormugeHGdhZZ1LV6+zfukqM4urDE/M0to7TFVTJwXlDWQ7y4nLcnEqKYeTCTk7PTB/neM6v/CFft5u7MGBVQmsx7hz996hr+4o9r9jMVnEZbko8DbQ2j3EyOQcswsrTM0tMTY1T+/wBC1dg1Q0du2Uuk6xujmX6iDbuf+P6bydBNZjbF/FSbG6Iz4WIR7nWEwW59PzsHtqqG7uob1/lJ7hSfpHpugaHA81+G3vo7y+g4LyBiyuUDPd6FQ7NndNxMf/bklgPcZ2zXMjXsURB5vL28irCRaiU+z87HwGUclW0uwloc7fDR3Ut/XS2N5HY3s/dW19VDR2UlzVhN1TQ0Ze6U7zDiPWEZPAegSjXcURh8d2/8jcwirs4f6MR2OzSMguxOz04iyrx13dQmldG+X17ZTWtlFU2UReSW2ollium/PpeUSnOfasBd2zJIH1CNu1ooxw9kocHtEpdnILK/HWd9DUOUBTxyAVjZ38/HwmUUlWEs2FZOSVklNUic1djbO8nrySOmzF1WQ7y0mxuonNcnJ6Dxv8PmsSWGEDY9Nk5pVxIT2Pl8+mcSQq+dB32RX7x8kECxZXBfXtfYxPLzC/vMbk7CI9QxOU1rTy8/MZnE62EZdZQFJuEak2D5n55WTll5Nm92DKKSY208lZk408A9fAP/SBZXFVcMZkIz67gOSc4lBVzTQ7ryZYOB5vPnQNDsT+MzA2TYLZRUlNK0MTs9y6fZfbd+6yevEK49MLdPSPYnPX8HJ0BicSzJwxWYlOcxCb6SQ+u4CYTCfnUh1EJVspqmiK+Ov5dUQ8sILJyah/9Veo3/42wfPn8V3euxPlx2PNmHLd2N01FFU246lqwVlej8VVQZqtJLQ5abJxOtnK6/fvR/zDEofTKxeyyMwro6alh8nZRa7fuMnmrdusXbzC1NwS3UMTNHb2U+Rt5GSchZejMzgam83xuGyiknM5mZiDucDL/PJ6xF/LrytigaX/q3+F/tGPov3O76D93u+hfe5z6P/xP6K///3oL77I1uLirv77R2OySLOXUFLdSlvPMD1DE3QNjFHf1kdpXejCqLmggkRLIacfc/dKiL1wMsGCucBLdUsPg2PTLCyvs7R2ibmlNUan5ugenKCxo5+SmlYshZUkWQqJTrXzyoUMVi9e4eYB6oq954Hlr6lB/8hH0P70T1H/7u9Qf/ADlO9/H/W730X9y79E//3fR//Yx+D55wmUlOzKGLoHx0nILsRd1Uzv8CTLa5dYu3SV2YUV+kemaOwcoKKhE2dZXejuVZaTk4k5B6K1lzCWO3fvcSzeTLq9BHd1C629wwyNzzA2s8DI5Bx9w5O0dA9R29pDUUUTZlcFKdZiLmTkE5/livj4n7W9Dazbt9E/+lHUb32L4PHjBNPTCWRlEUxMJHjiBMo//iPqf/2vaH/0R+gvvgi/9VtsTT77srwn4i2YXV7q2/uYW1rjjTfe4OatO6ysX2Fsep6ugTHq2vpwVzWTW1SFKdfNGZONNPvuBKgQD7pz9x49QxNYXBUciTLxUnQ6CdkuHCW1VDZ2hfpHDozTNTBOc9cgNS2hMjL5pXVk5JdhynVzLjXvQO6/7mlg6e97H9rXv07w9GkClZVsDQ3h7+wkUFJCMCOD4KlTqD/8Ieo3v4n+hS+gf+hD6J/61DP791fWLzO7uMqZFDsOT034HtUq1zY2ubaxydLaJSZmFukcGKOurZfSmlbsnhpS7R7Op+dxLPbwtEQXe+vtIfWgl6PTuJCRj8VVSVFlM5WNXdS19VLX1kdNSzeemtadvddUq4cEcyFnTNY9r8G/F/YssPxtbeif/SzKD35AwGZja34e3+3bbE1P429pIeB0EoyPR/npT1G/9z3Ur34V/ZOfRH/Pe/BdvcrW/Dz+xsYdAY8nNEsLm/OUk2rzPORoTNYvffhHokycNlnJLaqirq2HwfEZZpfWmF9eZ2Z+meGJWdr7Rqlu6cZdHQqsdEcJMRn5HI+XwBLPzn2fj4uBAKOqSuXM4kM/o+YCL81dg1zb2GR0ap6oZCumXDc5RZU4y+sprmrCU9VCcVUTzrI6LC4vaTYP8dkuzqfnkZB98JaDPt8eBpb+4otoX/oSyk9/SsDlwj82xtbyMv6JCfzNzaHAiovbCSzty19G+9jH4Dd/E5577h3Vnjz3yHB6UFRSLjEZ+Zw2WbG4KvA2dNDRP8rQ+Awjk/MMT8zSOzwZuiza0IGzvAFrURWpdg8XMvI5ESeBJX49D4bUgzWnOgNBzAVeugfHH3m74nSylegUB6acYjLzy8gtrMJaFGIpqMCUGzpndSbFzqmkHEan5iP+WnfD3gXWv/7XaF/5CspPfkLQYsHf0IC/pwd/ayuB8nICOTkEz58neORIaAP+y19G+8Qn0J9/Hp57Dv23fxvti1/coX796yjHj++Y85Qzs7DykEd98BubNzljspGZX0ZxVRO1rb20dA/R1j1Ea88wLV2D1Lb2UFLdEr57tb0n4DD0gTuxd5aDQbp1nVvh8j6PC6lmYFRVWQ8E3rHA4u07d3nlQhZnTDbisgpIyikixeomJddNormI6DQ7p5JyeSUmi6hk64G9UrZngcXzz6N96UuoP/whwdhYgnl5BDweAoWFBKxWgmlpBM+cQfnxj0MzrD//c7T/9J/ggx/EX1r6TMdyIs5MkqUIa1EV7qoWKho7qWzqpKKxk/KGDspq2yisaNz55rqQkc9pk4223pGIf2Bif5sJNwKZDXeP6XhEaeGnDam3u33nLolmFycTLKHDoakOzqWGgupYuK/kGZONI1EmUm2eiL8Xu2HvAutf/kv0z38e9TvfQXnpJYIxMQRNJgLJyQQTEgieO4fyyisoP/wh6t/8Deqf/An6Zz+L/oEPsDUz80zHkplXRnSKgxSbm9yiKpzl9RRVNuEqbyCvtA5HaS3Woioy8kqJycznVFIu59IcEf+wxP42paq86fNxy+9nLRBgSlHoC/eF/FVD6lHWL12jvW+ErHwvNncNr1zI4sdRyaysX36ofb2nuiXi78mztmeBpfzjP6J/7GNof/ZnqP/jf6D88z8TfPlllFdeIXj8OMpLL6H87/8d2nD/y79E/4M/QH/xRfTPfe6Zj+XOvXsci83mfHoeKbluMvPLyCmsxFJQQWZ+GWl2D2n2EpJyiohOdfBKTBY/O5dxYKfZ4tlYUBQ2/X42/H7Wg0Fmww1AFgOBXfs3t7s6PVjGe/u/HcTySHt3rOHaNXjve0Mn2//iL1D/9m9Rv/c9lP/5P0OHR//+71G/8x3Ur38d7Y/+CO0zn0F/4QUCNtuujGd0ap7jcdlEp9iJyw7vCeS6ic9yEZOZT3SanXOpDk4l5nA+LY8jUSYsroqIf2Bif1oPBJhUVVbD7dWWgkGmw8vCzaesjf6r2O7q9PbZ1HYBylR3zUNNI4xuT89hqd/5DrzwAtrv/i7aH/4h6le+gvb1r6P+l/+C9o1voP3Zn4U21T/zGfQPfxj1u9/d1fEsr13i5+cz39oTSHEQnWrnRLyZo7GhSo7rl0MdkLePSBitvrvYOwOaxpSqMqsoTKvqTjeZ3fw3o5JyORJleuQtjM65ZZqBdjgwXZP2/GqO/uKL6P/u36G98AL6xz+O9oUvoP3+76N94Qvov/u7oSeDH/oQ6je+ge/mzV0fzy9+8QuWVi9R2di5sydQUNa4M6VevXgFn++tDjpHY7IM0fJL7L2BcNeY4XAHmZld7jz9NE1+B8N7aH26HvH351mIyOVn7Utfgv/v/0N//nn0D38Y/aMfRf8P/wH9hRfQP/IRgmfORPyN2S7idzrZyt17r+Hz+XCW1XMkykRcVkHExyf2p3tbW1z1+3eONOym5q5BmgNBuhSFbmDmEc1y7/t8O52aJ3d5trcXIhJY6n//7/Dcc6jf+Q7a176G9ud/jvIP/0AgPx/frVsRf1O2xWY6ORJlwllWj88Xuj5xOtnKkSgT1c3dER+fONzGAwHWtrZYDj+RHNQ0Bh8RSje3tmgPH6lY2cWegXth7wPr+vWd0+lb8/v7NO7K+uWdR8TbJ4e3p+GpSaHDr5EeozhcGjr6uZCeR58/wG1feEYXCLAc7rrcr+uPXIauBwI758CetkHqfrTngRUwm0Mn1z/96Yi/+KfR3DW4s3d1/UZoT222sTX0Gl54Ad/16xEfozj4LqTnEZ1iJ8HsIiXXzdiWnytbfm5sbXFpy8+i38+UqjKgadx4TCAtKsrOJrxRm+zueWCpX/86PPccwbi4iL/4p2Uu8HIkyoTtgWMN+mc+E1rWfuMbER+fONhOJlhIsbmxe2p3KuMOBxWW/H7W/QGW/X5m/X5G/P7HzrC2bV8P6tN1Qz453NPAuu/z0RUMMj88bKiZyZ279yiJS8P33vcRjI/H5/OxNT+/czE7YJZL0WJ3nIg3k5FXSmlNG63dQ3QPjtPZP0Z3UGE8GGQ6EGA6EGDM76c/EMA9u8Sbb7752L/vvs9HX3gTfjS83zWoaVzexcOtz9KeBtb2OnrUgE8r/A0Nb+29DQzg8721vOU3f3Pf78cJ47G4KjDlFFNS3ULfyBRLq5dYvXiF6fkV2l5/g15FYUhRGAoE6A8Eqbl8jbMZ+TR1Pvms4PYm/JCmsawozCkKY5pGj67z5j543U+yp4G1PR1dN0iav53yox+F9q4+8xl8Gxv4fD7Ub3wDnnsO7Utfivj4xMESlRyq29bUOcD80hpv/uIX4cq4lxmbnqdtaZ3mazdouHiV4t5RUqxuolMcRCVZ3/Hv7tU07m1tcWdri8uBAPPha0Tz+/wp4p4F1n2fb+cphRHXzj6fD9/16+if/jQ89xzK//2/b/23F14I/bfjxyM/RnEgrKxfJiYjn4LyBtp7R5hfXmdj8ybXb9wMVcYN9yRs7OyntLYNR0moC3RMppMTcWZu3r7zxL9/UlW57vez6fdzJRBgUVEYV1WmNC3ir/1J9iywjLwcfNBWf//O0jDgCZXweGi52N/P1tIS/rY2tiYmIj5eYUzehg7izS4Kyhto7R5ibHqexZV1FlYvMr2wwvDELN2D4zS0vxVYGXmloYYpCRauXNt44t8/Ei6DczEQCJXDCS8LV/b56mfPAmv7ioBRl4MPCsbF7exdbS8Nle9/H/7Fv4D3vhf9Yx8LXUH68Ifhfe9Df/FF/F1dER+3MA6bu5oLmflYi6uobOqic2CM4YlZxqbnGRqfpWdoYqfYpCdcbDLdUbITWBs3nnytrVfXmVRVZlWVaUVhQlUZVtV9f9xhTwLr3taW8ZeDb6N98Ys7xxrUv/ortI9/PFSg8OtfR/3Wt1C/9S20v/gLtO0yOe95D8pLL0V83GL/Wlm/TElN685tiqjkXNIdpRRVNlHX1kt772i4W84YTR0D1LR0UVbTSmFFI7mFlaTY3FxIz+dsiv0d/60Nv58+XWcofPdxTFV3tarEs7IngbUSDB6I5eBDrl+H3/iN0Ib7Zz+L+nd/F2qIER0dqpx69CjK//k/qN/+NtpXv4r+6U+jv+99BGWfSzzg7SG17WfnMzgRH+pM7iippbS2jermHurb+6hr66O6+a1uOTZ3DVn55SRaiohOtT91e683fD5u+P2PPWi6H+1JYG2f+zgIy8EHBZOT0T74QdS//VsCSUkEampCHX3cbgIZGaEqqv/v/4VC64//GP3jH0f/rd9ia2kp4mMXkXNza4tZRaFL1ykZntwJqVcuZJJfWsfI5Bw+X6hFfWymk4y8UuyeGooqQ51yPNWtuKuaw91yKkizl5CS6w5Vx03MYXH1YsRf427Z9cDq0nW6dJ32AxhYPP882le+QvCVVwhUV4falq2t4e/uJuB2E0xORjlxAuUf/iFU7+v3fg8++EGUn/0s4mMXe+vBkHqwvnv3G28+FFIPau8d4dXEHOKyCkh3lGBxVWBzV2N312ArribHVUmqzUNclovoNDtnTDYqGjoi/lp3064G1pimcSn8FGIyfJt8ZJ8/Nn039I98BPU73yEYE4O/tZWtixdDrcv6+/GXlRHMziZ49izKj34U2tP60pdCG/K//dsRH7t4toY0jX5dp0/TaAd8vseHVJeuM6MoT1UJ1OKq4NXEHGIy8kmyFJFqDZXvTrV5SMl1k2B2cdpk41hcNmdTdqc6736ya4HVA9zw+3ktXB9o5YHb5JF+0c+Cv6YG/ZOfDO1dxccT8Hrx9/biHxzE39ZGoKyMQHY2ytmzKP/0T6Fl4Ze/jP7JT8K/+TcRH794dgY0jUvBIJcCARYUhVFVpUvXafoVQ+rtPNUtHI8zc9pk5Vyag/PpeVzIyOd8Wh5nU2ycTLDwk9OhZeWjZmoHya4F1lD4ftKN8MG05WBw5zb53X3+6PRpBE2mUGB997sop04RyMkhUFKCv7IyFFYOB8HkZIKvvhrafP+bv0H74z9G+8Qn4D3vifj4xbOxFgyyHgxy3+dj823dcjp+jZB6u/XLV3GVN3A0JovjcWZOxJmJyyqgvL6Djc1bD1UVOcgVcXctsAZ0nQVFYT0YZDUYZCF81mPwgCwJAyUloS5A3/gGyo9/jBITQyAzk6DVSsBiIZiSEloOvvQSyt//Pdo3vxk64vCxj6F98YsRH794Nnp0ndVgkBuBANf8ftaCQWYUhVFNY3mP92y3q4rEZRUc2A5PuxZYHbrOmKYxrSjMqCqTqsqwpnHxoGy837mD/oEPhM5efe97KD/5CcqpUwTPnQs5dSoUVj/8Ieq3v436ta+hf/7z6P/+36P89KeRH794Jrp0nVlFYTUQYC0YZDG8khjSNK7t8XGBO3fv7VTJLak/mJvvu7rp3qPrDIYPpw3qOqsHJazC+I3fQP/Up9C+9jXU//bfQuH0T/8U6l79ox+hfP/7odZl//k/o/3hH6J/4hPwb/8tvrW1iI9dPBuj4S/iaVVlRlGYUlVGVZWJCJ05XFm/TLa3kc5A8MA9lff5djmwfuELnai94ffvaveQSAlkZ6O///3ov/M7qF/9Kupf/3VoNvXd74b6Lv71X6N+7Wtof/AHaJ/+NPqHPiSzqwOoR9d3uuUMahrT4UoIkRrP9r3ddjhQPQl9vgg1oThItD/9U/QPfCA00/rCF9C+/GW0r3wF7U/+JDSr+vznQ08GP/hBlB/8IOLjFbvjWnjDfb9cb5kMl3LqMmhl0ceRwHoG1G9+E/0970H/8IfRPv5x9E9+Eu1Tn3rrAvT7309Q7hGKPfb2yqIHgQTWM7LV04P2ta/B88+jv/e9oaoNn/scyv/6X2ytrkZ8fOLwuXeA2nttk8AS4gC7ekDae22TwBLigHuwvZfR97MksIQ4BLYLaA4Z/OC2BJYQh8B9n29nP2tGUegMP0HsNdjdXgksIQ6JDb+fZmBBUVgLd8oZVVV6DHT0QQJLiENkTlF40+fjlt/PxUCAufBJ/QVFifjYnoYElhCHRBuwHAyy6fez4fdzKRhkPtwtJ1JXid4tCSwhDol2YEZVWQ8GuRgMshwMMqOqjGgaqwY5pyWBJcQhsR4IMBS+qD0XrqIyrqoMGaC91zYJLCEOkV5dZ1DTGA1f1h7SNK4b6ECpBJYQh8xaMMhyIMB6IGC4KioSWEIIw5DAEkIYhgSWEMIwJLCEEIYhgSWEMAwJLCGEYUhgCSEMQwJLCGEYElhCCMOQwBJCGIYElhDCMCSwhBCGIYElhDAMCSwhhGFIYAkhDEMCSwhhGBJYQgjDkMASQhiGBJYQwjAksIQQhiGBJYQwDAksIYRhSGAJIQxDAksIYRgSWEIIw5DAEkIYhgSWEMIwJLCEEIYhgSWEMAwJLCGEYUhgCSEMQwJLCGEYElhCCMOQwBJCGIYElhDCMCSwhBCGIYElhDAMCSwhhGFIYAkhDEMCSwhhGBJYQgjDkMASQhiGBJYQwjAksIQQhiGBJYQwDAksIYRhSGAJIQxDAksIYRgSWEIIw5DAEkIYhgSWEMIwJLCEEIYhgSWEMAwJLCGEYUhgCSEMQwJLCGEYElhCCMOQwBJCGIYElhDCMCSwhBCGIYElhDAMCSwhhGFIYAkhDEMCSwhhGBJYQgjDkMASQhiGBJYQwjAksIQQhiGBJYQwDAksIYRhSGAJIQxDAksIYRgSWEIIw5DAEkIYhgSWEMIwJLCEEIYhgSWEMAwJLCGEYUhgCSEMQwJLCGEYElhCCMOQwBJCGIYElhDCMP5/LoHiJqlBtWA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7415" name="Picture 7" descr="E:\index.png"/>
          <p:cNvPicPr>
            <a:picLocks noChangeAspect="1" noChangeArrowheads="1"/>
          </p:cNvPicPr>
          <p:nvPr/>
        </p:nvPicPr>
        <p:blipFill>
          <a:blip r:embed="rId3" cstate="print"/>
          <a:srcRect/>
          <a:stretch>
            <a:fillRect/>
          </a:stretch>
        </p:blipFill>
        <p:spPr bwMode="auto">
          <a:xfrm>
            <a:off x="5181600" y="2387522"/>
            <a:ext cx="3581400" cy="3316861"/>
          </a:xfrm>
          <a:prstGeom prst="rect">
            <a:avLst/>
          </a:prstGeom>
          <a:ln>
            <a:noFill/>
          </a:ln>
          <a:effectLst>
            <a:softEdge rad="112500"/>
          </a:effectLst>
        </p:spPr>
      </p:pic>
      <p:sp>
        <p:nvSpPr>
          <p:cNvPr id="12" name="Rectangle 11"/>
          <p:cNvSpPr/>
          <p:nvPr/>
        </p:nvSpPr>
        <p:spPr>
          <a:xfrm>
            <a:off x="5721797" y="5631631"/>
            <a:ext cx="2464136" cy="461665"/>
          </a:xfrm>
          <a:prstGeom prst="rect">
            <a:avLst/>
          </a:prstGeom>
        </p:spPr>
        <p:txBody>
          <a:bodyPr wrap="none">
            <a:spAutoFit/>
          </a:bodyPr>
          <a:lstStyle/>
          <a:p>
            <a:r>
              <a:rPr lang="en-US" sz="2400" b="1" dirty="0" smtClean="0">
                <a:latin typeface="Times New Roman" pitchFamily="18" charset="0"/>
                <a:cs typeface="Times New Roman" pitchFamily="18" charset="0"/>
              </a:rPr>
              <a:t>3</a:t>
            </a:r>
            <a:r>
              <a:rPr lang="en-US" sz="2400" b="1" dirty="0" smtClean="0">
                <a:latin typeface="Cambrai"/>
                <a:cs typeface="Times New Roman" pitchFamily="18" charset="0"/>
              </a:rPr>
              <a:t>D Conformer</a:t>
            </a:r>
            <a:endParaRPr lang="en-US" sz="2400" b="1" dirty="0">
              <a:latin typeface="Cambrai"/>
              <a:cs typeface="Times New Roman" pitchFamily="18" charset="0"/>
            </a:endParaRPr>
          </a:p>
        </p:txBody>
      </p:sp>
      <p:sp>
        <p:nvSpPr>
          <p:cNvPr id="9" name="Title 8"/>
          <p:cNvSpPr>
            <a:spLocks noGrp="1"/>
          </p:cNvSpPr>
          <p:nvPr>
            <p:ph type="title"/>
          </p:nvPr>
        </p:nvSpPr>
        <p:spPr>
          <a:xfrm>
            <a:off x="467544" y="1772816"/>
            <a:ext cx="2088232" cy="563563"/>
          </a:xfrm>
        </p:spPr>
        <p:txBody>
          <a:bodyPr/>
          <a:lstStyle/>
          <a:p>
            <a:r>
              <a:rPr lang="en-US" sz="2400" dirty="0" smtClean="0">
                <a:solidFill>
                  <a:schemeClr val="tx1"/>
                </a:solidFill>
                <a:latin typeface="Cambrai"/>
              </a:rPr>
              <a:t>Structure</a:t>
            </a:r>
            <a:endParaRPr lang="en-US" sz="2400" dirty="0">
              <a:solidFill>
                <a:schemeClr val="tx1"/>
              </a:solidFill>
              <a:latin typeface="Cambrai"/>
            </a:endParaRPr>
          </a:p>
        </p:txBody>
      </p:sp>
      <p:sp>
        <p:nvSpPr>
          <p:cNvPr id="10" name="Slide Number Placeholder 9"/>
          <p:cNvSpPr>
            <a:spLocks noGrp="1"/>
          </p:cNvSpPr>
          <p:nvPr>
            <p:ph type="sldNum" sz="quarter" idx="12"/>
          </p:nvPr>
        </p:nvSpPr>
        <p:spPr/>
        <p:txBody>
          <a:bodyPr/>
          <a:lstStyle/>
          <a:p>
            <a:fld id="{239F46BC-A96B-402D-AE2D-420CF4622C2F}" type="slidenum">
              <a:rPr lang="en-US" smtClean="0"/>
              <a:pPr/>
              <a:t>30</a:t>
            </a:fld>
            <a:endParaRPr lang="en-US" dirty="0"/>
          </a:p>
        </p:txBody>
      </p:sp>
      <p:sp>
        <p:nvSpPr>
          <p:cNvPr id="11" name="Date Placeholder 10"/>
          <p:cNvSpPr>
            <a:spLocks noGrp="1"/>
          </p:cNvSpPr>
          <p:nvPr>
            <p:ph type="dt" sz="half" idx="10"/>
          </p:nvPr>
        </p:nvSpPr>
        <p:spPr/>
        <p:txBody>
          <a:bodyPr/>
          <a:lstStyle/>
          <a:p>
            <a:fld id="{7631991A-2D2E-4EFC-8089-DC922358E657}" type="datetime1">
              <a:rPr lang="en-US" smtClean="0"/>
              <a:pPr/>
              <a:t>10/27/2015</a:t>
            </a:fld>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7410"/>
                                        </p:tgtEl>
                                        <p:attrNameLst>
                                          <p:attrName>style.visibility</p:attrName>
                                        </p:attrNameLst>
                                      </p:cBhvr>
                                      <p:to>
                                        <p:strVal val="visible"/>
                                      </p:to>
                                    </p:set>
                                    <p:animEffect transition="in" filter="checkerboard(across)">
                                      <p:cBhvr>
                                        <p:cTn id="12" dur="500"/>
                                        <p:tgtEl>
                                          <p:spTgt spid="1741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7415"/>
                                        </p:tgtEl>
                                        <p:attrNameLst>
                                          <p:attrName>style.visibility</p:attrName>
                                        </p:attrNameLst>
                                      </p:cBhvr>
                                      <p:to>
                                        <p:strVal val="visible"/>
                                      </p:to>
                                    </p:set>
                                    <p:animEffect transition="in" filter="checkerboard(across)">
                                      <p:cBhvr>
                                        <p:cTn id="22" dur="500"/>
                                        <p:tgtEl>
                                          <p:spTgt spid="1741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heckerboard(across)">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fld id="{84777D05-7904-4CD0-A951-C6F9F9586F26}" type="slidenum">
              <a:rPr lang="en-US"/>
              <a:pPr/>
              <a:t>31</a:t>
            </a:fld>
            <a:endParaRPr lang="en-US"/>
          </a:p>
        </p:txBody>
      </p:sp>
      <p:graphicFrame>
        <p:nvGraphicFramePr>
          <p:cNvPr id="39936" name="Object 1024"/>
          <p:cNvGraphicFramePr>
            <a:graphicFrameLocks noChangeAspect="1"/>
          </p:cNvGraphicFramePr>
          <p:nvPr/>
        </p:nvGraphicFramePr>
        <p:xfrm>
          <a:off x="252413" y="2951163"/>
          <a:ext cx="8562975" cy="2509837"/>
        </p:xfrm>
        <a:graphic>
          <a:graphicData uri="http://schemas.openxmlformats.org/presentationml/2006/ole">
            <p:oleObj spid="_x0000_s594946" name="CS ChemDraw Drawing" r:id="rId3" imgW="9159094" imgH="2686379" progId="ChemDraw.Document.6.0">
              <p:embed/>
            </p:oleObj>
          </a:graphicData>
        </a:graphic>
      </p:graphicFrame>
      <p:sp>
        <p:nvSpPr>
          <p:cNvPr id="4" name="Rectangle 2"/>
          <p:cNvSpPr txBox="1">
            <a:spLocks noChangeArrowheads="1"/>
          </p:cNvSpPr>
          <p:nvPr/>
        </p:nvSpPr>
        <p:spPr>
          <a:xfrm>
            <a:off x="-83096" y="1772816"/>
            <a:ext cx="5231160" cy="563563"/>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400" b="1" kern="0" dirty="0" smtClean="0">
                <a:latin typeface="Cambrai"/>
                <a:ea typeface="+mj-ea"/>
                <a:cs typeface="+mj-cs"/>
              </a:rPr>
              <a:t>Enantiomers</a:t>
            </a:r>
            <a:r>
              <a:rPr kumimoji="0" lang="en-US" sz="2400" b="1" i="0" u="none" strike="noStrike" kern="0" cap="none" spc="0" normalizeH="0" baseline="0" noProof="0" dirty="0" smtClean="0">
                <a:ln>
                  <a:noFill/>
                </a:ln>
                <a:solidFill>
                  <a:schemeClr val="tx1"/>
                </a:solidFill>
                <a:effectLst/>
                <a:uLnTx/>
                <a:uFillTx/>
                <a:latin typeface="Cambrai"/>
                <a:ea typeface="+mj-ea"/>
                <a:cs typeface="+mj-cs"/>
              </a:rPr>
              <a:t> of Ibuprofen</a:t>
            </a:r>
            <a:endParaRPr kumimoji="0" lang="en-GB" sz="2400" b="1" i="0" u="none" strike="noStrike" kern="0" cap="none" spc="0" normalizeH="0" baseline="0" noProof="0" dirty="0">
              <a:ln>
                <a:noFill/>
              </a:ln>
              <a:solidFill>
                <a:schemeClr val="tx1"/>
              </a:solidFill>
              <a:effectLst/>
              <a:uLnTx/>
              <a:uFillTx/>
              <a:latin typeface="Cambrai"/>
              <a:ea typeface="+mj-ea"/>
              <a:cs typeface="+mj-cs"/>
            </a:endParaRPr>
          </a:p>
        </p:txBody>
      </p:sp>
      <p:sp>
        <p:nvSpPr>
          <p:cNvPr id="7" name="Date Placeholder 6"/>
          <p:cNvSpPr>
            <a:spLocks noGrp="1"/>
          </p:cNvSpPr>
          <p:nvPr>
            <p:ph type="dt" sz="half" idx="10"/>
          </p:nvPr>
        </p:nvSpPr>
        <p:spPr/>
        <p:txBody>
          <a:bodyPr/>
          <a:lstStyle/>
          <a:p>
            <a:fld id="{8F5CDF7A-D048-4182-AE02-DF99E68F3C55}" type="datetime1">
              <a:rPr lang="en-US" smtClean="0"/>
              <a:pPr/>
              <a:t>10/27/2015</a:t>
            </a:fld>
            <a:endParaRPr lang="en-US" dirty="0"/>
          </a:p>
        </p:txBody>
      </p:sp>
      <p:cxnSp>
        <p:nvCxnSpPr>
          <p:cNvPr id="9" name="Straight Arrow Connector 8"/>
          <p:cNvCxnSpPr/>
          <p:nvPr/>
        </p:nvCxnSpPr>
        <p:spPr>
          <a:xfrm flipH="1">
            <a:off x="3347864" y="3068960"/>
            <a:ext cx="216024" cy="288032"/>
          </a:xfrm>
          <a:prstGeom prst="straightConnector1">
            <a:avLst/>
          </a:prstGeom>
          <a:ln>
            <a:solidFill>
              <a:schemeClr val="tx1"/>
            </a:solidFill>
            <a:headEnd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7812360" y="3140968"/>
            <a:ext cx="216024" cy="288032"/>
          </a:xfrm>
          <a:prstGeom prst="straightConnector1">
            <a:avLst/>
          </a:prstGeom>
          <a:ln>
            <a:solidFill>
              <a:schemeClr val="tx1"/>
            </a:solidFill>
            <a:headEnd w="lg" len="me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9936"/>
                                        </p:tgtEl>
                                        <p:attrNameLst>
                                          <p:attrName>style.visibility</p:attrName>
                                        </p:attrNameLst>
                                      </p:cBhvr>
                                      <p:to>
                                        <p:strVal val="visible"/>
                                      </p:to>
                                    </p:set>
                                    <p:animEffect transition="in" filter="dissolve">
                                      <p:cBhvr>
                                        <p:cTn id="13" dur="500"/>
                                        <p:tgtEl>
                                          <p:spTgt spid="3993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par>
                                <p:cTn id="19" presetID="9"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590872" y="1628800"/>
            <a:ext cx="8229600" cy="4495800"/>
          </a:xfrm>
        </p:spPr>
        <p:txBody>
          <a:bodyPr/>
          <a:lstStyle/>
          <a:p>
            <a:pPr>
              <a:buNone/>
            </a:pPr>
            <a:r>
              <a:rPr lang="en-US" sz="2400" b="1" dirty="0" smtClean="0">
                <a:latin typeface="Cambria" pitchFamily="18" charset="0"/>
              </a:rPr>
              <a:t>Also,</a:t>
            </a:r>
          </a:p>
          <a:p>
            <a:pPr marL="0" indent="0">
              <a:lnSpc>
                <a:spcPct val="200000"/>
              </a:lnSpc>
              <a:buClr>
                <a:schemeClr val="tx1"/>
              </a:buClr>
              <a:buFont typeface="Wingdings" pitchFamily="2" charset="2"/>
              <a:buChar char="Ø"/>
            </a:pPr>
            <a:r>
              <a:rPr lang="en-US" sz="2400" dirty="0" smtClean="0">
                <a:latin typeface="Cambria" pitchFamily="18" charset="0"/>
              </a:rPr>
              <a:t>S- </a:t>
            </a:r>
            <a:r>
              <a:rPr lang="en-US" sz="2400" dirty="0" err="1" smtClean="0">
                <a:latin typeface="Cambria" pitchFamily="18" charset="0"/>
              </a:rPr>
              <a:t>ketamine</a:t>
            </a:r>
            <a:r>
              <a:rPr lang="en-US" sz="2400" dirty="0" smtClean="0">
                <a:latin typeface="Cambria" pitchFamily="18" charset="0"/>
              </a:rPr>
              <a:t> is potent </a:t>
            </a:r>
            <a:r>
              <a:rPr lang="en-US" sz="2400" dirty="0" err="1" smtClean="0">
                <a:latin typeface="Cambria" pitchFamily="18" charset="0"/>
              </a:rPr>
              <a:t>anasthetics</a:t>
            </a:r>
            <a:r>
              <a:rPr lang="en-US" sz="2400" dirty="0" smtClean="0">
                <a:latin typeface="Cambria" pitchFamily="18" charset="0"/>
              </a:rPr>
              <a:t> while R- </a:t>
            </a:r>
            <a:r>
              <a:rPr lang="en-US" sz="2400" dirty="0" err="1" smtClean="0">
                <a:latin typeface="Cambria" pitchFamily="18" charset="0"/>
              </a:rPr>
              <a:t>ketamine</a:t>
            </a:r>
            <a:r>
              <a:rPr lang="en-US" sz="2400" dirty="0" smtClean="0">
                <a:latin typeface="Cambria" pitchFamily="18" charset="0"/>
              </a:rPr>
              <a:t> is hallucinogenic in nature.</a:t>
            </a:r>
          </a:p>
          <a:p>
            <a:pPr>
              <a:buNone/>
            </a:pPr>
            <a:endParaRPr lang="en-US" sz="2400" dirty="0" smtClean="0"/>
          </a:p>
        </p:txBody>
      </p:sp>
      <p:sp>
        <p:nvSpPr>
          <p:cNvPr id="4" name="Slide Number Placeholder 3"/>
          <p:cNvSpPr>
            <a:spLocks noGrp="1"/>
          </p:cNvSpPr>
          <p:nvPr>
            <p:ph type="sldNum" sz="quarter" idx="12"/>
          </p:nvPr>
        </p:nvSpPr>
        <p:spPr/>
        <p:txBody>
          <a:bodyPr/>
          <a:lstStyle/>
          <a:p>
            <a:fld id="{239F46BC-A96B-402D-AE2D-420CF4622C2F}" type="slidenum">
              <a:rPr lang="en-US" smtClean="0"/>
              <a:pPr/>
              <a:t>32</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pic>
        <p:nvPicPr>
          <p:cNvPr id="8" name="Picture 7" descr="Esketamine2DCSD.svg.png"/>
          <p:cNvPicPr/>
          <p:nvPr/>
        </p:nvPicPr>
        <p:blipFill>
          <a:blip r:embed="rId2" cstate="print"/>
          <a:stretch>
            <a:fillRect/>
          </a:stretch>
        </p:blipFill>
        <p:spPr>
          <a:xfrm>
            <a:off x="1115616" y="4054574"/>
            <a:ext cx="1714500" cy="1390650"/>
          </a:xfrm>
          <a:prstGeom prst="rect">
            <a:avLst/>
          </a:prstGeom>
        </p:spPr>
      </p:pic>
      <p:pic>
        <p:nvPicPr>
          <p:cNvPr id="9" name="Picture 8" descr="Ketanest-S_5mg_per_ml_1_.jpg"/>
          <p:cNvPicPr/>
          <p:nvPr/>
        </p:nvPicPr>
        <p:blipFill>
          <a:blip r:embed="rId3" cstate="print"/>
          <a:stretch>
            <a:fillRect/>
          </a:stretch>
        </p:blipFill>
        <p:spPr>
          <a:xfrm>
            <a:off x="4139952" y="4068663"/>
            <a:ext cx="3048000" cy="1952625"/>
          </a:xfrm>
          <a:prstGeom prst="rect">
            <a:avLst/>
          </a:prstGeom>
        </p:spPr>
      </p:pic>
      <p:sp>
        <p:nvSpPr>
          <p:cNvPr id="10" name="Rectangle 1"/>
          <p:cNvSpPr>
            <a:spLocks noChangeArrowheads="1"/>
          </p:cNvSpPr>
          <p:nvPr/>
        </p:nvSpPr>
        <p:spPr bwMode="auto">
          <a:xfrm>
            <a:off x="1224836" y="5587008"/>
            <a:ext cx="1830629"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S</a:t>
            </a:r>
            <a:r>
              <a:rPr kumimoji="0" lang="en-US" sz="2400" b="0" i="0" u="none" strike="noStrike" cap="none" normalizeH="0" dirty="0" smtClean="0">
                <a:ln>
                  <a:noFill/>
                </a:ln>
                <a:solidFill>
                  <a:schemeClr val="tx1"/>
                </a:solidFill>
                <a:effectLst/>
                <a:latin typeface="Cambria" pitchFamily="18" charset="0"/>
                <a:ea typeface="Calibri" pitchFamily="34" charset="0"/>
                <a:cs typeface="Times New Roman" pitchFamily="18" charset="0"/>
              </a:rPr>
              <a:t> - </a:t>
            </a:r>
            <a:r>
              <a:rPr kumimoji="0" lang="en-US" sz="2400" b="0" i="0" u="none" strike="noStrike" cap="none" normalizeH="0" dirty="0" err="1" smtClean="0">
                <a:ln>
                  <a:noFill/>
                </a:ln>
                <a:solidFill>
                  <a:schemeClr val="tx1"/>
                </a:solidFill>
                <a:effectLst/>
                <a:latin typeface="Cambria" pitchFamily="18" charset="0"/>
                <a:ea typeface="Calibri" pitchFamily="34" charset="0"/>
                <a:cs typeface="Times New Roman" pitchFamily="18" charset="0"/>
              </a:rPr>
              <a:t>Ketamine</a:t>
            </a:r>
            <a:endParaRPr kumimoji="0" lang="en-US" sz="2400" b="0" i="0" u="none" strike="noStrike" cap="none" normalizeH="0" baseline="0" dirty="0" smtClean="0">
              <a:ln>
                <a:noFill/>
              </a:ln>
              <a:solidFill>
                <a:schemeClr val="tx1"/>
              </a:solidFill>
              <a:effectLst/>
              <a:latin typeface="Cambria" pitchFamily="18" charset="0"/>
              <a:cs typeface="Arial" pitchFamily="34" charset="0"/>
            </a:endParaRPr>
          </a:p>
        </p:txBody>
      </p:sp>
      <p:sp>
        <p:nvSpPr>
          <p:cNvPr id="11" name="Rectangle 10"/>
          <p:cNvSpPr/>
          <p:nvPr/>
        </p:nvSpPr>
        <p:spPr>
          <a:xfrm>
            <a:off x="3043205" y="6464369"/>
            <a:ext cx="2896947" cy="276999"/>
          </a:xfrm>
          <a:prstGeom prst="rect">
            <a:avLst/>
          </a:prstGeom>
        </p:spPr>
        <p:txBody>
          <a:bodyPr wrap="none">
            <a:spAutoFit/>
          </a:bodyPr>
          <a:lstStyle/>
          <a:p>
            <a:pPr algn="ctr"/>
            <a:r>
              <a:rPr lang="en-US" sz="1200" dirty="0" smtClean="0"/>
              <a:t>https://en.wikipedia.org/wiki/Esketamine</a:t>
            </a:r>
            <a:endParaRPr lang="en-US" sz="12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17443">
                                            <p:txEl>
                                              <p:pRg st="1" end="1"/>
                                            </p:txEl>
                                          </p:spTgt>
                                        </p:tgtEl>
                                        <p:attrNameLst>
                                          <p:attrName>style.visibility</p:attrName>
                                        </p:attrNameLst>
                                      </p:cBhvr>
                                      <p:to>
                                        <p:strVal val="visible"/>
                                      </p:to>
                                    </p:set>
                                    <p:animEffect transition="in" filter="box(in)">
                                      <p:cBhvr>
                                        <p:cTn id="7" dur="500"/>
                                        <p:tgtEl>
                                          <p:spTgt spid="3174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17443">
                                            <p:txEl>
                                              <p:pRg st="0" end="0"/>
                                            </p:txEl>
                                          </p:spTgt>
                                        </p:tgtEl>
                                        <p:attrNameLst>
                                          <p:attrName>style.visibility</p:attrName>
                                        </p:attrNameLst>
                                      </p:cBhvr>
                                      <p:to>
                                        <p:strVal val="visible"/>
                                      </p:to>
                                    </p:set>
                                    <p:animEffect transition="in" filter="box(in)">
                                      <p:cBhvr>
                                        <p:cTn id="12" dur="500"/>
                                        <p:tgtEl>
                                          <p:spTgt spid="31744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edge">
                                      <p:cBhvr>
                                        <p:cTn id="17" dur="500"/>
                                        <p:tgtEl>
                                          <p:spTgt spid="8"/>
                                        </p:tgtEl>
                                      </p:cBhvr>
                                    </p:animEffect>
                                  </p:childTnLst>
                                </p:cTn>
                              </p:par>
                              <p:par>
                                <p:cTn id="18" presetID="2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edge">
                                      <p:cBhvr>
                                        <p:cTn id="20" dur="500"/>
                                        <p:tgtEl>
                                          <p:spTgt spid="10"/>
                                        </p:tgtEl>
                                      </p:cBhvr>
                                    </p:animEffect>
                                  </p:childTnLst>
                                </p:cTn>
                              </p:par>
                              <p:par>
                                <p:cTn id="21" presetID="2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edg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251520" y="1844824"/>
            <a:ext cx="8640960" cy="2160240"/>
          </a:xfrm>
        </p:spPr>
        <p:txBody>
          <a:bodyPr/>
          <a:lstStyle/>
          <a:p>
            <a:pPr indent="-58738" algn="just">
              <a:buNone/>
            </a:pPr>
            <a:r>
              <a:rPr lang="en-US" sz="2400" b="1" dirty="0" smtClean="0">
                <a:latin typeface="Cambria" pitchFamily="18" charset="0"/>
              </a:rPr>
              <a:t>2- Therapeutic and adverse effects</a:t>
            </a:r>
            <a:endParaRPr lang="en-US" sz="2400" dirty="0" smtClean="0">
              <a:latin typeface="Cambria" pitchFamily="18" charset="0"/>
            </a:endParaRPr>
          </a:p>
          <a:p>
            <a:pPr indent="-58738" algn="just">
              <a:lnSpc>
                <a:spcPct val="200000"/>
              </a:lnSpc>
              <a:buClr>
                <a:schemeClr val="tx1"/>
              </a:buClr>
              <a:buFont typeface="Wingdings" pitchFamily="2" charset="2"/>
              <a:buChar char="Ø"/>
            </a:pPr>
            <a:r>
              <a:rPr lang="en-US" sz="2400" dirty="0" smtClean="0">
                <a:latin typeface="Cambria" pitchFamily="18" charset="0"/>
              </a:rPr>
              <a:t>R- </a:t>
            </a:r>
            <a:r>
              <a:rPr lang="en-US" sz="2400" dirty="0" err="1" smtClean="0">
                <a:latin typeface="Cambria" pitchFamily="18" charset="0"/>
              </a:rPr>
              <a:t>Naproxane</a:t>
            </a:r>
            <a:r>
              <a:rPr lang="en-US" sz="2400" dirty="0" smtClean="0">
                <a:latin typeface="Cambria" pitchFamily="18" charset="0"/>
              </a:rPr>
              <a:t> is used to treat </a:t>
            </a:r>
            <a:r>
              <a:rPr lang="en-US" sz="2400" dirty="0" err="1" smtClean="0">
                <a:latin typeface="Cambria" pitchFamily="18" charset="0"/>
              </a:rPr>
              <a:t>arthralgic</a:t>
            </a:r>
            <a:r>
              <a:rPr lang="en-US" sz="2400" dirty="0" smtClean="0">
                <a:latin typeface="Cambria" pitchFamily="18" charset="0"/>
              </a:rPr>
              <a:t> while S-</a:t>
            </a:r>
            <a:r>
              <a:rPr lang="en-US" sz="2400" dirty="0" err="1" smtClean="0">
                <a:latin typeface="Cambria" pitchFamily="18" charset="0"/>
              </a:rPr>
              <a:t>Naproxane</a:t>
            </a:r>
            <a:r>
              <a:rPr lang="en-US" sz="2400" dirty="0" smtClean="0">
                <a:latin typeface="Cambria" pitchFamily="18" charset="0"/>
              </a:rPr>
              <a:t> is </a:t>
            </a:r>
            <a:r>
              <a:rPr lang="en-US" sz="2400" dirty="0" err="1" smtClean="0">
                <a:latin typeface="Cambria" pitchFamily="18" charset="0"/>
              </a:rPr>
              <a:t>teratogenic</a:t>
            </a:r>
            <a:r>
              <a:rPr lang="en-US" sz="2400" dirty="0" smtClean="0">
                <a:latin typeface="Cambria" pitchFamily="18" charset="0"/>
              </a:rPr>
              <a:t>.</a:t>
            </a:r>
          </a:p>
          <a:p>
            <a:pPr>
              <a:buNone/>
            </a:pPr>
            <a:endParaRPr lang="en-US" sz="2400" dirty="0" smtClean="0"/>
          </a:p>
        </p:txBody>
      </p:sp>
      <p:sp>
        <p:nvSpPr>
          <p:cNvPr id="4" name="Slide Number Placeholder 3"/>
          <p:cNvSpPr>
            <a:spLocks noGrp="1"/>
          </p:cNvSpPr>
          <p:nvPr>
            <p:ph type="sldNum" sz="quarter" idx="12"/>
          </p:nvPr>
        </p:nvSpPr>
        <p:spPr/>
        <p:txBody>
          <a:bodyPr/>
          <a:lstStyle/>
          <a:p>
            <a:fld id="{239F46BC-A96B-402D-AE2D-420CF4622C2F}" type="slidenum">
              <a:rPr lang="en-US" smtClean="0"/>
              <a:pPr/>
              <a:t>33</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pic>
        <p:nvPicPr>
          <p:cNvPr id="10" name="Picture 9" descr="r naproxen.gif"/>
          <p:cNvPicPr/>
          <p:nvPr/>
        </p:nvPicPr>
        <p:blipFill>
          <a:blip r:embed="rId2" cstate="print"/>
          <a:stretch>
            <a:fillRect/>
          </a:stretch>
        </p:blipFill>
        <p:spPr>
          <a:xfrm>
            <a:off x="936898" y="4079726"/>
            <a:ext cx="2266950" cy="933450"/>
          </a:xfrm>
          <a:prstGeom prst="rect">
            <a:avLst/>
          </a:prstGeom>
        </p:spPr>
      </p:pic>
      <p:pic>
        <p:nvPicPr>
          <p:cNvPr id="11" name="Picture 10" descr="Naprosyn Plus 01 .gif"/>
          <p:cNvPicPr/>
          <p:nvPr/>
        </p:nvPicPr>
        <p:blipFill>
          <a:blip r:embed="rId3" cstate="print"/>
          <a:stretch>
            <a:fillRect/>
          </a:stretch>
        </p:blipFill>
        <p:spPr>
          <a:xfrm>
            <a:off x="4934669" y="4047274"/>
            <a:ext cx="2733675" cy="1253934"/>
          </a:xfrm>
          <a:prstGeom prst="rect">
            <a:avLst/>
          </a:prstGeom>
        </p:spPr>
      </p:pic>
      <p:sp>
        <p:nvSpPr>
          <p:cNvPr id="8" name="Rectangle 1"/>
          <p:cNvSpPr>
            <a:spLocks noChangeArrowheads="1"/>
          </p:cNvSpPr>
          <p:nvPr/>
        </p:nvSpPr>
        <p:spPr bwMode="auto">
          <a:xfrm>
            <a:off x="1150720" y="5127575"/>
            <a:ext cx="1909112"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dirty="0" smtClean="0">
                <a:latin typeface="Cambria" pitchFamily="18" charset="0"/>
                <a:cs typeface="Times New Roman" pitchFamily="18" charset="0"/>
              </a:rPr>
              <a:t>R-</a:t>
            </a:r>
            <a:r>
              <a:rPr lang="en-US" sz="2400" dirty="0" err="1" smtClean="0">
                <a:latin typeface="Cambria" pitchFamily="18" charset="0"/>
                <a:cs typeface="Times New Roman" pitchFamily="18" charset="0"/>
              </a:rPr>
              <a:t>Naproxane</a:t>
            </a:r>
            <a:endParaRPr kumimoji="0" lang="en-US" sz="2400" b="0" i="0" u="none" strike="noStrike" cap="none" normalizeH="0" baseline="0" dirty="0" smtClean="0">
              <a:ln>
                <a:noFill/>
              </a:ln>
              <a:solidFill>
                <a:schemeClr val="tx1"/>
              </a:solidFill>
              <a:effectLst/>
              <a:latin typeface="Cambria" pitchFamily="18" charset="0"/>
              <a:cs typeface="Arial" pitchFamily="34" charset="0"/>
            </a:endParaRPr>
          </a:p>
        </p:txBody>
      </p:sp>
      <p:sp>
        <p:nvSpPr>
          <p:cNvPr id="9" name="Rectangle 8"/>
          <p:cNvSpPr/>
          <p:nvPr/>
        </p:nvSpPr>
        <p:spPr>
          <a:xfrm>
            <a:off x="2339752" y="6279703"/>
            <a:ext cx="4572000" cy="461665"/>
          </a:xfrm>
          <a:prstGeom prst="rect">
            <a:avLst/>
          </a:prstGeom>
        </p:spPr>
        <p:txBody>
          <a:bodyPr>
            <a:spAutoFit/>
          </a:bodyPr>
          <a:lstStyle/>
          <a:p>
            <a:pPr algn="ctr"/>
            <a:r>
              <a:rPr lang="en-US" sz="1200" dirty="0" smtClean="0"/>
              <a:t>http://www.chemicalbook.com/ChemicalProductProperty_EN_CB2753351.htm</a:t>
            </a:r>
            <a:endParaRPr lang="en-US" sz="12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diamond(out)">
                                      <p:cBhvr>
                                        <p:cTn id="7" dur="5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17443">
                                            <p:txEl>
                                              <p:pRg st="1" end="1"/>
                                            </p:txEl>
                                          </p:spTgt>
                                        </p:tgtEl>
                                        <p:attrNameLst>
                                          <p:attrName>style.visibility</p:attrName>
                                        </p:attrNameLst>
                                      </p:cBhvr>
                                      <p:to>
                                        <p:strVal val="visible"/>
                                      </p:to>
                                    </p:set>
                                    <p:animEffect transition="in" filter="slide(fromBottom)">
                                      <p:cBhvr>
                                        <p:cTn id="12" dur="500"/>
                                        <p:tgtEl>
                                          <p:spTgt spid="317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par>
                                <p:cTn id="21" presetID="14" presetClass="entr" presetSubtype="1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395536" y="1700808"/>
            <a:ext cx="8229600" cy="3960440"/>
          </a:xfrm>
        </p:spPr>
        <p:txBody>
          <a:bodyPr/>
          <a:lstStyle/>
          <a:p>
            <a:pPr algn="just">
              <a:buNone/>
            </a:pPr>
            <a:r>
              <a:rPr lang="en-US" sz="2400" b="1" dirty="0" smtClean="0">
                <a:latin typeface="Cambria" pitchFamily="18" charset="0"/>
              </a:rPr>
              <a:t>3-  Efficacy</a:t>
            </a:r>
            <a:endParaRPr lang="en-US" sz="2400" dirty="0" smtClean="0">
              <a:latin typeface="Cambria" pitchFamily="18" charset="0"/>
            </a:endParaRPr>
          </a:p>
          <a:p>
            <a:pPr marL="0" indent="0" algn="just">
              <a:lnSpc>
                <a:spcPct val="200000"/>
              </a:lnSpc>
              <a:buClr>
                <a:schemeClr val="tx1"/>
              </a:buClr>
              <a:buFont typeface="Wingdings" pitchFamily="2" charset="2"/>
              <a:buChar char="Ø"/>
            </a:pPr>
            <a:r>
              <a:rPr lang="en-US" sz="2400" dirty="0" smtClean="0">
                <a:latin typeface="Cambria" pitchFamily="18" charset="0"/>
              </a:rPr>
              <a:t>S- </a:t>
            </a:r>
            <a:r>
              <a:rPr lang="en-US" sz="2400" dirty="0" err="1" smtClean="0">
                <a:latin typeface="Cambria" pitchFamily="18" charset="0"/>
              </a:rPr>
              <a:t>Carvediol</a:t>
            </a:r>
            <a:r>
              <a:rPr lang="en-US" sz="2400" dirty="0" smtClean="0">
                <a:latin typeface="Cambria" pitchFamily="18" charset="0"/>
              </a:rPr>
              <a:t> is 100 times more potent as blocker than R-</a:t>
            </a:r>
            <a:r>
              <a:rPr lang="en-US" sz="2400" dirty="0" err="1" smtClean="0">
                <a:latin typeface="Cambria" pitchFamily="18" charset="0"/>
              </a:rPr>
              <a:t>carvediol</a:t>
            </a:r>
            <a:r>
              <a:rPr lang="en-US" sz="2400" dirty="0" smtClean="0">
                <a:latin typeface="Cambria" pitchFamily="18" charset="0"/>
              </a:rPr>
              <a:t>.</a:t>
            </a:r>
          </a:p>
          <a:p>
            <a:pPr marL="0" indent="0" algn="just">
              <a:buNone/>
            </a:pPr>
            <a:endParaRPr lang="en-US" sz="2400" dirty="0" smtClean="0">
              <a:latin typeface="Cambria" pitchFamily="18" charset="0"/>
            </a:endParaRPr>
          </a:p>
          <a:p>
            <a:pPr>
              <a:buNone/>
            </a:pPr>
            <a:endParaRPr lang="en-US" sz="2400" dirty="0" smtClean="0"/>
          </a:p>
        </p:txBody>
      </p:sp>
      <p:sp>
        <p:nvSpPr>
          <p:cNvPr id="4" name="Slide Number Placeholder 3"/>
          <p:cNvSpPr>
            <a:spLocks noGrp="1"/>
          </p:cNvSpPr>
          <p:nvPr>
            <p:ph type="sldNum" sz="quarter" idx="12"/>
          </p:nvPr>
        </p:nvSpPr>
        <p:spPr/>
        <p:txBody>
          <a:bodyPr/>
          <a:lstStyle/>
          <a:p>
            <a:fld id="{239F46BC-A96B-402D-AE2D-420CF4622C2F}" type="slidenum">
              <a:rPr lang="en-US" smtClean="0"/>
              <a:pPr/>
              <a:t>34</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pic>
        <p:nvPicPr>
          <p:cNvPr id="8" name="Picture 7" descr="S CARVEDLOL.gif"/>
          <p:cNvPicPr/>
          <p:nvPr/>
        </p:nvPicPr>
        <p:blipFill>
          <a:blip r:embed="rId2" cstate="print"/>
          <a:stretch>
            <a:fillRect/>
          </a:stretch>
        </p:blipFill>
        <p:spPr>
          <a:xfrm>
            <a:off x="2771800" y="3501008"/>
            <a:ext cx="3240360" cy="1656184"/>
          </a:xfrm>
          <a:prstGeom prst="rect">
            <a:avLst/>
          </a:prstGeom>
        </p:spPr>
      </p:pic>
      <p:sp>
        <p:nvSpPr>
          <p:cNvPr id="656385" name="Rectangle 1"/>
          <p:cNvSpPr>
            <a:spLocks noChangeArrowheads="1"/>
          </p:cNvSpPr>
          <p:nvPr/>
        </p:nvSpPr>
        <p:spPr bwMode="auto">
          <a:xfrm>
            <a:off x="3491880" y="5271591"/>
            <a:ext cx="169347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mbria" pitchFamily="18" charset="0"/>
                <a:cs typeface="Arial" pitchFamily="34" charset="0"/>
              </a:rPr>
              <a:t>S-</a:t>
            </a:r>
            <a:r>
              <a:rPr kumimoji="0" lang="en-US" sz="2400" b="0" i="0" u="none" strike="noStrike" cap="none" normalizeH="0" baseline="0" dirty="0" err="1" smtClean="0">
                <a:ln>
                  <a:noFill/>
                </a:ln>
                <a:solidFill>
                  <a:schemeClr val="tx1"/>
                </a:solidFill>
                <a:effectLst/>
                <a:latin typeface="Cambria" pitchFamily="18" charset="0"/>
                <a:cs typeface="Arial" pitchFamily="34" charset="0"/>
              </a:rPr>
              <a:t>Carvediol</a:t>
            </a:r>
            <a:endParaRPr kumimoji="0" lang="en-US" sz="2400" b="0" i="0" u="none" strike="noStrike" cap="none" normalizeH="0" baseline="0" dirty="0" smtClean="0">
              <a:ln>
                <a:noFill/>
              </a:ln>
              <a:solidFill>
                <a:schemeClr val="tx1"/>
              </a:solidFill>
              <a:effectLst/>
              <a:latin typeface="Cambria" pitchFamily="18" charset="0"/>
              <a:cs typeface="Arial" pitchFamily="34" charset="0"/>
            </a:endParaRPr>
          </a:p>
        </p:txBody>
      </p:sp>
      <p:sp>
        <p:nvSpPr>
          <p:cNvPr id="9" name="Rectangle 8"/>
          <p:cNvSpPr/>
          <p:nvPr/>
        </p:nvSpPr>
        <p:spPr>
          <a:xfrm>
            <a:off x="2555776" y="6270411"/>
            <a:ext cx="4572000" cy="830997"/>
          </a:xfrm>
          <a:prstGeom prst="rect">
            <a:avLst/>
          </a:prstGeom>
        </p:spPr>
        <p:txBody>
          <a:bodyPr wrap="square">
            <a:spAutoFit/>
          </a:bodyPr>
          <a:lstStyle/>
          <a:p>
            <a:pPr algn="ctr"/>
            <a:r>
              <a:rPr lang="en-US" sz="1200" dirty="0" smtClean="0"/>
              <a:t>http://www.chemicalbook.com/ChemicalProductProperty_EN_CB2190419.htm</a:t>
            </a:r>
          </a:p>
          <a:p>
            <a:pPr algn="ctr"/>
            <a:r>
              <a:rPr lang="en-US" sz="1200" dirty="0" smtClean="0"/>
              <a:t/>
            </a:r>
            <a:br>
              <a:rPr lang="en-US" sz="1200" dirty="0" smtClean="0"/>
            </a:br>
            <a:endParaRPr lang="en-US" sz="12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wedge">
                                      <p:cBhvr>
                                        <p:cTn id="7" dur="5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17443">
                                            <p:txEl>
                                              <p:pRg st="1" end="1"/>
                                            </p:txEl>
                                          </p:spTgt>
                                        </p:tgtEl>
                                        <p:attrNameLst>
                                          <p:attrName>style.visibility</p:attrName>
                                        </p:attrNameLst>
                                      </p:cBhvr>
                                      <p:to>
                                        <p:strVal val="visible"/>
                                      </p:to>
                                    </p:set>
                                    <p:animEffect transition="in" filter="box(in)">
                                      <p:cBhvr>
                                        <p:cTn id="12" dur="500"/>
                                        <p:tgtEl>
                                          <p:spTgt spid="317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656385"/>
                                        </p:tgtEl>
                                        <p:attrNameLst>
                                          <p:attrName>style.visibility</p:attrName>
                                        </p:attrNameLst>
                                      </p:cBhvr>
                                      <p:to>
                                        <p:strVal val="visible"/>
                                      </p:to>
                                    </p:set>
                                    <p:animEffect transition="in" filter="box(in)">
                                      <p:cBhvr>
                                        <p:cTn id="20" dur="500"/>
                                        <p:tgtEl>
                                          <p:spTgt spid="656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638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C84560E5-09D1-4EE1-BA90-8D1144965743}" type="slidenum">
              <a:rPr lang="en-US"/>
              <a:pPr/>
              <a:t>35</a:t>
            </a:fld>
            <a:endParaRPr lang="en-US"/>
          </a:p>
        </p:txBody>
      </p:sp>
      <p:sp>
        <p:nvSpPr>
          <p:cNvPr id="2051" name="Text Box 3"/>
          <p:cNvSpPr txBox="1">
            <a:spLocks noChangeArrowheads="1"/>
          </p:cNvSpPr>
          <p:nvPr/>
        </p:nvSpPr>
        <p:spPr bwMode="auto">
          <a:xfrm>
            <a:off x="609600" y="1628800"/>
            <a:ext cx="8153400" cy="2215991"/>
          </a:xfrm>
          <a:prstGeom prst="rect">
            <a:avLst/>
          </a:prstGeom>
          <a:noFill/>
          <a:ln w="9525">
            <a:noFill/>
            <a:miter lim="800000"/>
            <a:headEnd/>
            <a:tailEnd/>
          </a:ln>
          <a:effectLst/>
        </p:spPr>
        <p:txBody>
          <a:bodyPr>
            <a:spAutoFit/>
          </a:bodyPr>
          <a:lstStyle/>
          <a:p>
            <a:pPr algn="just">
              <a:buFont typeface="Wingdings" pitchFamily="2" charset="2"/>
              <a:buChar char="Ø"/>
            </a:pPr>
            <a:r>
              <a:rPr lang="en-US" sz="2400" dirty="0" smtClean="0">
                <a:latin typeface="Cambria" pitchFamily="18" charset="0"/>
              </a:rPr>
              <a:t>Because living systems are themselves </a:t>
            </a:r>
            <a:r>
              <a:rPr lang="en-US" sz="2400" dirty="0" err="1" smtClean="0">
                <a:latin typeface="Cambria" pitchFamily="18" charset="0"/>
              </a:rPr>
              <a:t>chiral</a:t>
            </a:r>
            <a:r>
              <a:rPr lang="en-US" sz="2400" dirty="0" smtClean="0">
                <a:latin typeface="Cambria" pitchFamily="18" charset="0"/>
              </a:rPr>
              <a:t>, each of the enantiomers of a </a:t>
            </a:r>
            <a:r>
              <a:rPr lang="en-US" sz="2400" dirty="0" err="1" smtClean="0">
                <a:latin typeface="Cambria" pitchFamily="18" charset="0"/>
              </a:rPr>
              <a:t>chiral</a:t>
            </a:r>
            <a:r>
              <a:rPr lang="en-US" sz="2400" dirty="0" smtClean="0">
                <a:latin typeface="Cambria" pitchFamily="18" charset="0"/>
              </a:rPr>
              <a:t> drug can behave very differently </a:t>
            </a:r>
          </a:p>
          <a:p>
            <a:pPr algn="just"/>
            <a:r>
              <a:rPr lang="en-US" sz="2400" i="1" dirty="0" smtClean="0">
                <a:latin typeface="Cambria" pitchFamily="18" charset="0"/>
              </a:rPr>
              <a:t>in vivo</a:t>
            </a:r>
            <a:r>
              <a:rPr lang="en-US" sz="2400" dirty="0" smtClean="0">
                <a:latin typeface="Cambria" pitchFamily="18" charset="0"/>
              </a:rPr>
              <a:t>. In other words, the </a:t>
            </a:r>
            <a:r>
              <a:rPr lang="en-US" sz="2400" i="1" dirty="0" smtClean="0">
                <a:latin typeface="Cambria" pitchFamily="18" charset="0"/>
              </a:rPr>
              <a:t>R</a:t>
            </a:r>
            <a:r>
              <a:rPr lang="en-US" sz="2400" dirty="0" smtClean="0">
                <a:latin typeface="Cambria" pitchFamily="18" charset="0"/>
              </a:rPr>
              <a:t>- </a:t>
            </a:r>
            <a:r>
              <a:rPr lang="en-US" sz="2400" dirty="0" err="1" smtClean="0">
                <a:latin typeface="Cambria" pitchFamily="18" charset="0"/>
              </a:rPr>
              <a:t>enantiomer</a:t>
            </a:r>
            <a:r>
              <a:rPr lang="en-US" sz="2400" dirty="0" smtClean="0">
                <a:latin typeface="Cambria" pitchFamily="18" charset="0"/>
              </a:rPr>
              <a:t> of a drug will not necessarily behave the same as the S-</a:t>
            </a:r>
            <a:r>
              <a:rPr lang="en-US" sz="2400" dirty="0" err="1" smtClean="0">
                <a:latin typeface="Cambria" pitchFamily="18" charset="0"/>
              </a:rPr>
              <a:t>enantiomer</a:t>
            </a:r>
            <a:r>
              <a:rPr lang="en-US" sz="2400" dirty="0" smtClean="0">
                <a:latin typeface="Cambria" pitchFamily="18" charset="0"/>
              </a:rPr>
              <a:t> of the same drug when taken by a patient.</a:t>
            </a:r>
            <a:endParaRPr lang="en-US" sz="2400" dirty="0">
              <a:latin typeface="Cambria" pitchFamily="18" charset="0"/>
            </a:endParaRPr>
          </a:p>
          <a:p>
            <a:endParaRPr lang="en-US" dirty="0">
              <a:solidFill>
                <a:srgbClr val="FFFF00"/>
              </a:solidFill>
              <a:effectLst>
                <a:outerShdw blurRad="38100" dist="38100" dir="2700000" algn="tl">
                  <a:srgbClr val="000000"/>
                </a:outerShdw>
              </a:effectLst>
              <a:latin typeface="Arial" charset="0"/>
            </a:endParaRPr>
          </a:p>
        </p:txBody>
      </p:sp>
      <p:pic>
        <p:nvPicPr>
          <p:cNvPr id="169987" name="Picture 3" descr="C:\Users\galal\Desktop\تنزيل.jpg"/>
          <p:cNvPicPr>
            <a:picLocks noChangeAspect="1" noChangeArrowheads="1"/>
          </p:cNvPicPr>
          <p:nvPr/>
        </p:nvPicPr>
        <p:blipFill>
          <a:blip r:embed="rId2" cstate="print"/>
          <a:srcRect/>
          <a:stretch>
            <a:fillRect/>
          </a:stretch>
        </p:blipFill>
        <p:spPr bwMode="auto">
          <a:xfrm>
            <a:off x="926652" y="3511327"/>
            <a:ext cx="6309644" cy="3086025"/>
          </a:xfrm>
          <a:prstGeom prst="rect">
            <a:avLst/>
          </a:prstGeom>
          <a:noFill/>
        </p:spPr>
      </p:pic>
      <p:sp>
        <p:nvSpPr>
          <p:cNvPr id="7" name="Date Placeholder 6"/>
          <p:cNvSpPr>
            <a:spLocks noGrp="1"/>
          </p:cNvSpPr>
          <p:nvPr>
            <p:ph type="dt" sz="half" idx="10"/>
          </p:nvPr>
        </p:nvSpPr>
        <p:spPr/>
        <p:txBody>
          <a:bodyPr/>
          <a:lstStyle/>
          <a:p>
            <a:fld id="{EABACDEB-BA9A-4018-8738-8A7E6861F6DC}" type="datetime1">
              <a:rPr lang="en-US" smtClean="0"/>
              <a:pPr/>
              <a:t>10/27/2015</a:t>
            </a:fld>
            <a:endParaRPr lang="en-US" dirty="0"/>
          </a:p>
        </p:txBody>
      </p:sp>
      <p:sp>
        <p:nvSpPr>
          <p:cNvPr id="8" name="Rectangle 7"/>
          <p:cNvSpPr/>
          <p:nvPr/>
        </p:nvSpPr>
        <p:spPr>
          <a:xfrm>
            <a:off x="2699792" y="6464369"/>
            <a:ext cx="4241867" cy="276999"/>
          </a:xfrm>
          <a:prstGeom prst="rect">
            <a:avLst/>
          </a:prstGeom>
        </p:spPr>
        <p:txBody>
          <a:bodyPr wrap="none">
            <a:spAutoFit/>
          </a:bodyPr>
          <a:lstStyle/>
          <a:p>
            <a:r>
              <a:rPr lang="en-US" sz="1200" dirty="0" smtClean="0"/>
              <a:t>J. </a:t>
            </a:r>
            <a:r>
              <a:rPr lang="en-US" sz="1200" dirty="0" err="1" smtClean="0"/>
              <a:t>McConathy</a:t>
            </a:r>
            <a:r>
              <a:rPr lang="en-US" sz="1200" dirty="0" smtClean="0"/>
              <a:t> and </a:t>
            </a:r>
            <a:r>
              <a:rPr lang="en-US" sz="1200" dirty="0" err="1" smtClean="0"/>
              <a:t>M.J.Owens</a:t>
            </a:r>
            <a:r>
              <a:rPr lang="en-US" sz="1200" dirty="0" smtClean="0"/>
              <a:t>, J </a:t>
            </a:r>
            <a:r>
              <a:rPr lang="en-US" sz="1200" dirty="0" err="1" smtClean="0"/>
              <a:t>Clin</a:t>
            </a:r>
            <a:r>
              <a:rPr lang="en-US" sz="1200" dirty="0" smtClean="0"/>
              <a:t> Psychiatry 2003, 5 (2)</a:t>
            </a:r>
            <a:endParaRPr lang="en-US" sz="1200" dirty="0"/>
          </a:p>
        </p:txBody>
      </p:sp>
      <p:sp>
        <p:nvSpPr>
          <p:cNvPr id="9" name="Rectangle 8"/>
          <p:cNvSpPr/>
          <p:nvPr/>
        </p:nvSpPr>
        <p:spPr>
          <a:xfrm>
            <a:off x="899592" y="332656"/>
            <a:ext cx="7560840" cy="1200329"/>
          </a:xfrm>
          <a:prstGeom prst="rect">
            <a:avLst/>
          </a:prstGeom>
        </p:spPr>
        <p:txBody>
          <a:bodyPr wrap="square">
            <a:spAutoFit/>
          </a:bodyPr>
          <a:lstStyle/>
          <a:p>
            <a:pPr lvl="0" algn="ctr" fontAlgn="base">
              <a:spcBef>
                <a:spcPct val="0"/>
              </a:spcBef>
              <a:spcAft>
                <a:spcPct val="0"/>
              </a:spcAft>
            </a:pPr>
            <a:r>
              <a:rPr lang="en-US" sz="3600" b="1" dirty="0" err="1" smtClean="0">
                <a:latin typeface="Cambria" pitchFamily="18" charset="0"/>
              </a:rPr>
              <a:t>Pharmacodynamic</a:t>
            </a:r>
            <a:r>
              <a:rPr lang="en-US" sz="3600" b="1" dirty="0" smtClean="0">
                <a:latin typeface="Cambria" pitchFamily="18" charset="0"/>
              </a:rPr>
              <a:t> differences resulting out of </a:t>
            </a:r>
            <a:r>
              <a:rPr lang="en-US" sz="3600" b="1" dirty="0" err="1" smtClean="0">
                <a:latin typeface="Cambria" pitchFamily="18" charset="0"/>
              </a:rPr>
              <a:t>enantiomers</a:t>
            </a:r>
            <a:r>
              <a:rPr lang="en-US" sz="3600" b="1" dirty="0" smtClean="0">
                <a:latin typeface="Cambria" pitchFamily="18" charset="0"/>
              </a:rPr>
              <a:t> </a:t>
            </a:r>
            <a:endParaRPr lang="en-US" sz="3600" b="1" kern="0" dirty="0" smtClean="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box(out)">
                                      <p:cBhvr>
                                        <p:cTn id="7" dur="500"/>
                                        <p:tgtEl>
                                          <p:spTgt spid="20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051">
                                            <p:txEl>
                                              <p:pRg st="1" end="1"/>
                                            </p:txEl>
                                          </p:spTgt>
                                        </p:tgtEl>
                                        <p:attrNameLst>
                                          <p:attrName>style.visibility</p:attrName>
                                        </p:attrNameLst>
                                      </p:cBhvr>
                                      <p:to>
                                        <p:strVal val="visible"/>
                                      </p:to>
                                    </p:set>
                                    <p:animEffect transition="in" filter="box(out)">
                                      <p:cBhvr>
                                        <p:cTn id="12" dur="500"/>
                                        <p:tgtEl>
                                          <p:spTgt spid="20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169987"/>
                                        </p:tgtEl>
                                        <p:attrNameLst>
                                          <p:attrName>style.visibility</p:attrName>
                                        </p:attrNameLst>
                                      </p:cBhvr>
                                      <p:to>
                                        <p:strVal val="visible"/>
                                      </p:to>
                                    </p:set>
                                    <p:animEffect transition="in" filter="wedge">
                                      <p:cBhvr>
                                        <p:cTn id="17" dur="500"/>
                                        <p:tgtEl>
                                          <p:spTgt spid="169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446856" y="2173560"/>
            <a:ext cx="8229600" cy="4495800"/>
          </a:xfrm>
        </p:spPr>
        <p:txBody>
          <a:bodyPr/>
          <a:lstStyle/>
          <a:p>
            <a:pPr>
              <a:buClr>
                <a:schemeClr val="tx1"/>
              </a:buClr>
              <a:buFont typeface="Wingdings" pitchFamily="2" charset="2"/>
              <a:buChar char="Ø"/>
              <a:tabLst>
                <a:tab pos="2517775" algn="ctr"/>
                <a:tab pos="3252788" algn="l"/>
              </a:tabLst>
            </a:pPr>
            <a:r>
              <a:rPr lang="en-US" sz="2400" dirty="0">
                <a:latin typeface="Cambria" pitchFamily="18" charset="0"/>
              </a:rPr>
              <a:t>Absorption - 	active transport</a:t>
            </a:r>
            <a:r>
              <a:rPr lang="en-US" sz="2400" dirty="0" smtClean="0">
                <a:latin typeface="Cambria" pitchFamily="18" charset="0"/>
              </a:rPr>
              <a:t>.</a:t>
            </a:r>
          </a:p>
          <a:p>
            <a:pPr>
              <a:buClr>
                <a:schemeClr val="tx1"/>
              </a:buClr>
              <a:buNone/>
              <a:tabLst>
                <a:tab pos="2517775" algn="ctr"/>
                <a:tab pos="3252788" algn="l"/>
              </a:tabLst>
            </a:pPr>
            <a:endParaRPr lang="en-US" sz="2400" dirty="0">
              <a:latin typeface="Cambria" pitchFamily="18" charset="0"/>
            </a:endParaRPr>
          </a:p>
          <a:p>
            <a:pPr>
              <a:buClr>
                <a:schemeClr val="tx1"/>
              </a:buClr>
              <a:buFont typeface="Wingdings" pitchFamily="2" charset="2"/>
              <a:buChar char="Ø"/>
              <a:tabLst>
                <a:tab pos="2517775" algn="ctr"/>
                <a:tab pos="3252788" algn="l"/>
              </a:tabLst>
            </a:pPr>
            <a:r>
              <a:rPr lang="en-US" sz="2400" dirty="0">
                <a:latin typeface="Cambria" pitchFamily="18" charset="0"/>
              </a:rPr>
              <a:t>Distribution - 	active/selective uptake, protein </a:t>
            </a:r>
            <a:r>
              <a:rPr lang="en-US" sz="2400" dirty="0" smtClean="0">
                <a:latin typeface="Cambria" pitchFamily="18" charset="0"/>
              </a:rPr>
              <a:t>binding,</a:t>
            </a:r>
          </a:p>
          <a:p>
            <a:pPr>
              <a:buClr>
                <a:schemeClr val="tx1"/>
              </a:buClr>
              <a:buNone/>
              <a:tabLst>
                <a:tab pos="2517775" algn="ctr"/>
                <a:tab pos="3252788" algn="l"/>
              </a:tabLst>
            </a:pPr>
            <a:r>
              <a:rPr lang="en-GB" sz="2400" dirty="0" smtClean="0">
                <a:latin typeface="Cambria" pitchFamily="18" charset="0"/>
              </a:rPr>
              <a:t>     </a:t>
            </a:r>
            <a:r>
              <a:rPr lang="en-GB" sz="2400" dirty="0">
                <a:latin typeface="Cambria" pitchFamily="18" charset="0"/>
              </a:rPr>
              <a:t>selective tissues distribution</a:t>
            </a:r>
            <a:r>
              <a:rPr lang="en-GB" sz="2400" dirty="0" smtClean="0">
                <a:latin typeface="Cambria" pitchFamily="18" charset="0"/>
              </a:rPr>
              <a:t>.</a:t>
            </a:r>
          </a:p>
          <a:p>
            <a:pPr>
              <a:buClr>
                <a:schemeClr val="tx1"/>
              </a:buClr>
              <a:buNone/>
              <a:tabLst>
                <a:tab pos="2517775" algn="ctr"/>
                <a:tab pos="3252788" algn="l"/>
              </a:tabLst>
            </a:pPr>
            <a:endParaRPr lang="en-US" sz="2400" dirty="0">
              <a:latin typeface="Cambria" pitchFamily="18" charset="0"/>
            </a:endParaRPr>
          </a:p>
          <a:p>
            <a:pPr>
              <a:buClr>
                <a:schemeClr val="tx1"/>
              </a:buClr>
              <a:buFont typeface="Wingdings" pitchFamily="2" charset="2"/>
              <a:buChar char="Ø"/>
              <a:tabLst>
                <a:tab pos="2517775" algn="ctr"/>
                <a:tab pos="3252788" algn="l"/>
              </a:tabLst>
            </a:pPr>
            <a:r>
              <a:rPr lang="en-US" sz="2400" dirty="0" smtClean="0">
                <a:latin typeface="Cambria" pitchFamily="18" charset="0"/>
              </a:rPr>
              <a:t>Metabolism.</a:t>
            </a:r>
          </a:p>
          <a:p>
            <a:pPr>
              <a:buClr>
                <a:schemeClr val="tx1"/>
              </a:buClr>
              <a:buNone/>
              <a:tabLst>
                <a:tab pos="2517775" algn="ctr"/>
                <a:tab pos="3252788" algn="l"/>
              </a:tabLst>
            </a:pPr>
            <a:endParaRPr lang="en-US" sz="2400" dirty="0">
              <a:latin typeface="Cambria" pitchFamily="18" charset="0"/>
            </a:endParaRPr>
          </a:p>
          <a:p>
            <a:pPr>
              <a:buClr>
                <a:schemeClr val="tx1"/>
              </a:buClr>
              <a:buFont typeface="Wingdings" pitchFamily="2" charset="2"/>
              <a:buChar char="Ø"/>
              <a:tabLst>
                <a:tab pos="2517775" algn="ctr"/>
                <a:tab pos="3252788" algn="l"/>
              </a:tabLst>
            </a:pPr>
            <a:r>
              <a:rPr lang="en-US" sz="2400" dirty="0" smtClean="0">
                <a:latin typeface="Cambria" pitchFamily="18" charset="0"/>
              </a:rPr>
              <a:t>Excretion.</a:t>
            </a:r>
            <a:endParaRPr lang="en-US" sz="2400" dirty="0">
              <a:latin typeface="Cambria" pitchFamily="18" charset="0"/>
            </a:endParaRPr>
          </a:p>
        </p:txBody>
      </p:sp>
      <p:sp>
        <p:nvSpPr>
          <p:cNvPr id="4" name="Slide Number Placeholder 3"/>
          <p:cNvSpPr>
            <a:spLocks noGrp="1"/>
          </p:cNvSpPr>
          <p:nvPr>
            <p:ph type="sldNum" sz="quarter" idx="12"/>
          </p:nvPr>
        </p:nvSpPr>
        <p:spPr/>
        <p:txBody>
          <a:bodyPr/>
          <a:lstStyle/>
          <a:p>
            <a:fld id="{239F46BC-A96B-402D-AE2D-420CF4622C2F}" type="slidenum">
              <a:rPr lang="en-US" smtClean="0"/>
              <a:pPr/>
              <a:t>36</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sp>
        <p:nvSpPr>
          <p:cNvPr id="7" name="Rectangle 6"/>
          <p:cNvSpPr/>
          <p:nvPr/>
        </p:nvSpPr>
        <p:spPr>
          <a:xfrm>
            <a:off x="2177980" y="6464369"/>
            <a:ext cx="4843955" cy="276999"/>
          </a:xfrm>
          <a:prstGeom prst="rect">
            <a:avLst/>
          </a:prstGeom>
        </p:spPr>
        <p:txBody>
          <a:bodyPr wrap="none">
            <a:spAutoFit/>
          </a:bodyPr>
          <a:lstStyle/>
          <a:p>
            <a:r>
              <a:rPr lang="en-US" sz="1200" dirty="0" smtClean="0"/>
              <a:t> </a:t>
            </a:r>
            <a:r>
              <a:rPr lang="en-US" sz="1200" dirty="0" err="1" smtClean="0"/>
              <a:t>Vauqelin</a:t>
            </a:r>
            <a:r>
              <a:rPr lang="en-US" sz="1200" dirty="0" smtClean="0"/>
              <a:t> G, Charlton SJ. , </a:t>
            </a:r>
            <a:r>
              <a:rPr lang="it-IT" sz="1200" dirty="0" smtClean="0"/>
              <a:t>Br. J. Pharmacol. 161 (3): 488–508, 2012\</a:t>
            </a:r>
            <a:endParaRPr lang="en-US" sz="1200" dirty="0"/>
          </a:p>
        </p:txBody>
      </p:sp>
      <p:sp>
        <p:nvSpPr>
          <p:cNvPr id="8" name="Rectangle 7"/>
          <p:cNvSpPr/>
          <p:nvPr/>
        </p:nvSpPr>
        <p:spPr>
          <a:xfrm>
            <a:off x="971600" y="332656"/>
            <a:ext cx="7344816" cy="1200329"/>
          </a:xfrm>
          <a:prstGeom prst="rect">
            <a:avLst/>
          </a:prstGeom>
        </p:spPr>
        <p:txBody>
          <a:bodyPr wrap="square">
            <a:spAutoFit/>
          </a:bodyPr>
          <a:lstStyle/>
          <a:p>
            <a:pPr algn="ctr"/>
            <a:r>
              <a:rPr lang="en-US" sz="3600" b="1" dirty="0" err="1" smtClean="0">
                <a:latin typeface="Cambria" pitchFamily="18" charset="0"/>
              </a:rPr>
              <a:t>Stereoselectivity</a:t>
            </a:r>
            <a:r>
              <a:rPr lang="en-US" sz="3600" b="1" dirty="0" smtClean="0">
                <a:latin typeface="Cambria" pitchFamily="18" charset="0"/>
              </a:rPr>
              <a:t> of pharmacokinetic processes</a:t>
            </a:r>
            <a:endParaRPr lang="en-US" sz="3600" b="1"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circle(in)">
                                      <p:cBhvr>
                                        <p:cTn id="7" dur="5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17443">
                                            <p:txEl>
                                              <p:pRg st="2" end="2"/>
                                            </p:txEl>
                                          </p:spTgt>
                                        </p:tgtEl>
                                        <p:attrNameLst>
                                          <p:attrName>style.visibility</p:attrName>
                                        </p:attrNameLst>
                                      </p:cBhvr>
                                      <p:to>
                                        <p:strVal val="visible"/>
                                      </p:to>
                                    </p:set>
                                    <p:animEffect transition="in" filter="circle(in)">
                                      <p:cBhvr>
                                        <p:cTn id="12" dur="500"/>
                                        <p:tgtEl>
                                          <p:spTgt spid="317443">
                                            <p:txEl>
                                              <p:pRg st="2" end="2"/>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317443">
                                            <p:txEl>
                                              <p:pRg st="3" end="3"/>
                                            </p:txEl>
                                          </p:spTgt>
                                        </p:tgtEl>
                                        <p:attrNameLst>
                                          <p:attrName>style.visibility</p:attrName>
                                        </p:attrNameLst>
                                      </p:cBhvr>
                                      <p:to>
                                        <p:strVal val="visible"/>
                                      </p:to>
                                    </p:set>
                                    <p:animEffect transition="in" filter="circle(in)">
                                      <p:cBhvr>
                                        <p:cTn id="15" dur="500"/>
                                        <p:tgtEl>
                                          <p:spTgt spid="31744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17443">
                                            <p:txEl>
                                              <p:pRg st="5" end="5"/>
                                            </p:txEl>
                                          </p:spTgt>
                                        </p:tgtEl>
                                        <p:attrNameLst>
                                          <p:attrName>style.visibility</p:attrName>
                                        </p:attrNameLst>
                                      </p:cBhvr>
                                      <p:to>
                                        <p:strVal val="visible"/>
                                      </p:to>
                                    </p:set>
                                    <p:animEffect transition="in" filter="circle(in)">
                                      <p:cBhvr>
                                        <p:cTn id="20" dur="500"/>
                                        <p:tgtEl>
                                          <p:spTgt spid="31744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17443">
                                            <p:txEl>
                                              <p:pRg st="7" end="7"/>
                                            </p:txEl>
                                          </p:spTgt>
                                        </p:tgtEl>
                                        <p:attrNameLst>
                                          <p:attrName>style.visibility</p:attrName>
                                        </p:attrNameLst>
                                      </p:cBhvr>
                                      <p:to>
                                        <p:strVal val="visible"/>
                                      </p:to>
                                    </p:set>
                                    <p:animEffect transition="in" filter="circle(in)">
                                      <p:cBhvr>
                                        <p:cTn id="25" dur="500"/>
                                        <p:tgtEl>
                                          <p:spTgt spid="3174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p:txBody>
          <a:bodyPr/>
          <a:lstStyle/>
          <a:p>
            <a:pPr algn="just">
              <a:lnSpc>
                <a:spcPct val="150000"/>
              </a:lnSpc>
              <a:buClr>
                <a:schemeClr val="tx1"/>
              </a:buClr>
              <a:buNone/>
            </a:pPr>
            <a:r>
              <a:rPr lang="en-US" sz="2400" dirty="0" smtClean="0">
                <a:latin typeface="Cambrai"/>
              </a:rPr>
              <a:t> </a:t>
            </a:r>
          </a:p>
          <a:p>
            <a:pPr algn="just">
              <a:lnSpc>
                <a:spcPct val="150000"/>
              </a:lnSpc>
              <a:buClr>
                <a:schemeClr val="tx1"/>
              </a:buClr>
              <a:buFont typeface="Wingdings" pitchFamily="2" charset="2"/>
              <a:buChar char="Ø"/>
            </a:pPr>
            <a:r>
              <a:rPr lang="en-US" sz="2400" dirty="0" smtClean="0">
                <a:latin typeface="Cambrai"/>
              </a:rPr>
              <a:t>Absorption can exhibit </a:t>
            </a:r>
            <a:r>
              <a:rPr lang="en-US" sz="2400" dirty="0" err="1" smtClean="0">
                <a:latin typeface="Cambrai"/>
              </a:rPr>
              <a:t>stereoselctevity</a:t>
            </a:r>
            <a:r>
              <a:rPr lang="en-US" sz="2400" dirty="0" smtClean="0">
                <a:latin typeface="Cambrai"/>
              </a:rPr>
              <a:t>, giving rise to the possibility of competitive interaction between </a:t>
            </a:r>
            <a:r>
              <a:rPr lang="en-US" sz="2400" dirty="0" err="1" smtClean="0">
                <a:latin typeface="Cambrai"/>
              </a:rPr>
              <a:t>enantiomers</a:t>
            </a:r>
            <a:r>
              <a:rPr lang="en-US" sz="2400" dirty="0" smtClean="0">
                <a:latin typeface="Cambrai"/>
              </a:rPr>
              <a:t>.</a:t>
            </a:r>
          </a:p>
          <a:p>
            <a:pPr>
              <a:buNone/>
            </a:pPr>
            <a:endParaRPr lang="en-US" sz="2400" dirty="0" smtClean="0">
              <a:latin typeface="Cambrai"/>
            </a:endParaRPr>
          </a:p>
        </p:txBody>
      </p:sp>
      <p:sp>
        <p:nvSpPr>
          <p:cNvPr id="4" name="Slide Number Placeholder 3"/>
          <p:cNvSpPr>
            <a:spLocks noGrp="1"/>
          </p:cNvSpPr>
          <p:nvPr>
            <p:ph type="sldNum" sz="quarter" idx="12"/>
          </p:nvPr>
        </p:nvSpPr>
        <p:spPr/>
        <p:txBody>
          <a:bodyPr/>
          <a:lstStyle/>
          <a:p>
            <a:fld id="{239F46BC-A96B-402D-AE2D-420CF4622C2F}" type="slidenum">
              <a:rPr lang="en-US" smtClean="0"/>
              <a:pPr/>
              <a:t>37</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sp>
        <p:nvSpPr>
          <p:cNvPr id="8" name="Rectangle 7"/>
          <p:cNvSpPr/>
          <p:nvPr/>
        </p:nvSpPr>
        <p:spPr>
          <a:xfrm>
            <a:off x="2411760" y="6464369"/>
            <a:ext cx="4572000" cy="276999"/>
          </a:xfrm>
          <a:prstGeom prst="rect">
            <a:avLst/>
          </a:prstGeom>
        </p:spPr>
        <p:txBody>
          <a:bodyPr>
            <a:spAutoFit/>
          </a:bodyPr>
          <a:lstStyle/>
          <a:p>
            <a:pPr algn="ctr"/>
            <a:r>
              <a:rPr lang="en-US" sz="1200" dirty="0" smtClean="0"/>
              <a:t>http://www.chinaphar.com/1671-4083/23/385.pdf</a:t>
            </a:r>
            <a:endParaRPr lang="en-US" sz="1200" dirty="0"/>
          </a:p>
        </p:txBody>
      </p:sp>
      <p:sp>
        <p:nvSpPr>
          <p:cNvPr id="7" name="Rectangle 6"/>
          <p:cNvSpPr/>
          <p:nvPr/>
        </p:nvSpPr>
        <p:spPr>
          <a:xfrm>
            <a:off x="2858631" y="620688"/>
            <a:ext cx="3004156" cy="646331"/>
          </a:xfrm>
          <a:prstGeom prst="rect">
            <a:avLst/>
          </a:prstGeom>
        </p:spPr>
        <p:txBody>
          <a:bodyPr wrap="none">
            <a:spAutoFit/>
          </a:bodyPr>
          <a:lstStyle/>
          <a:p>
            <a:pPr algn="ctr"/>
            <a:r>
              <a:rPr lang="en-US" sz="3600" b="1" dirty="0" smtClean="0">
                <a:latin typeface="Cambria" pitchFamily="18" charset="0"/>
              </a:rPr>
              <a:t>1-Absorption</a:t>
            </a:r>
            <a:endParaRPr lang="en-US" sz="3600" b="1"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 calcmode="lin" valueType="num">
                                      <p:cBhvr additive="base">
                                        <p:cTn id="7" dur="5000" fill="hold"/>
                                        <p:tgtEl>
                                          <p:spTgt spid="317443">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31744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1" fill="hold" nodeType="clickEffect">
                                  <p:stCondLst>
                                    <p:cond delay="0"/>
                                  </p:stCondLst>
                                  <p:childTnLst>
                                    <p:set>
                                      <p:cBhvr>
                                        <p:cTn id="12" dur="1" fill="hold">
                                          <p:stCondLst>
                                            <p:cond delay="0"/>
                                          </p:stCondLst>
                                        </p:cTn>
                                        <p:tgtEl>
                                          <p:spTgt spid="317443">
                                            <p:txEl>
                                              <p:pRg st="1" end="1"/>
                                            </p:txEl>
                                          </p:spTgt>
                                        </p:tgtEl>
                                        <p:attrNameLst>
                                          <p:attrName>style.visibility</p:attrName>
                                        </p:attrNameLst>
                                      </p:cBhvr>
                                      <p:to>
                                        <p:strVal val="visible"/>
                                      </p:to>
                                    </p:set>
                                    <p:anim calcmode="lin" valueType="num">
                                      <p:cBhvr additive="base">
                                        <p:cTn id="13" dur="5000" fill="hold"/>
                                        <p:tgtEl>
                                          <p:spTgt spid="317443">
                                            <p:txEl>
                                              <p:pRg st="1" end="1"/>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31744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467544" y="1916832"/>
            <a:ext cx="8229600" cy="4495800"/>
          </a:xfrm>
        </p:spPr>
        <p:txBody>
          <a:bodyPr/>
          <a:lstStyle/>
          <a:p>
            <a:pPr marL="0" indent="0" algn="just">
              <a:lnSpc>
                <a:spcPct val="200000"/>
              </a:lnSpc>
              <a:buClr>
                <a:schemeClr val="tx1"/>
              </a:buClr>
              <a:buFont typeface="Wingdings" pitchFamily="2" charset="2"/>
              <a:buChar char="Ø"/>
            </a:pPr>
            <a:r>
              <a:rPr lang="en-US" sz="2400" dirty="0" smtClean="0">
                <a:latin typeface="Cambrai"/>
              </a:rPr>
              <a:t>L-</a:t>
            </a:r>
            <a:r>
              <a:rPr lang="en-US" sz="2400" dirty="0" err="1" smtClean="0">
                <a:latin typeface="Cambrai"/>
              </a:rPr>
              <a:t>Methotrexate</a:t>
            </a:r>
            <a:r>
              <a:rPr lang="en-US" sz="2400" dirty="0" smtClean="0">
                <a:latin typeface="Cambrai"/>
              </a:rPr>
              <a:t> (Brand name: </a:t>
            </a:r>
            <a:r>
              <a:rPr lang="en-US" sz="2400" dirty="0" err="1" smtClean="0">
                <a:latin typeface="Cambrai"/>
              </a:rPr>
              <a:t>Trexall,Rhematrex</a:t>
            </a:r>
            <a:r>
              <a:rPr lang="en-US" sz="2400" dirty="0" smtClean="0">
                <a:latin typeface="Cambrai"/>
              </a:rPr>
              <a:t>®) is better absorbed than its isomer D-</a:t>
            </a:r>
            <a:r>
              <a:rPr lang="en-US" sz="2400" dirty="0" err="1" smtClean="0">
                <a:latin typeface="Cambrai"/>
              </a:rPr>
              <a:t>Methotrexate</a:t>
            </a:r>
            <a:r>
              <a:rPr lang="en-US" sz="2400" dirty="0" smtClean="0">
                <a:latin typeface="Cambrai"/>
              </a:rPr>
              <a:t> .</a:t>
            </a:r>
            <a:endParaRPr lang="en-US" sz="2400" dirty="0">
              <a:latin typeface="Cambrai"/>
            </a:endParaRPr>
          </a:p>
        </p:txBody>
      </p:sp>
      <p:sp>
        <p:nvSpPr>
          <p:cNvPr id="4" name="Slide Number Placeholder 3"/>
          <p:cNvSpPr>
            <a:spLocks noGrp="1"/>
          </p:cNvSpPr>
          <p:nvPr>
            <p:ph type="sldNum" sz="quarter" idx="12"/>
          </p:nvPr>
        </p:nvSpPr>
        <p:spPr/>
        <p:txBody>
          <a:bodyPr/>
          <a:lstStyle/>
          <a:p>
            <a:fld id="{239F46BC-A96B-402D-AE2D-420CF4622C2F}" type="slidenum">
              <a:rPr lang="en-US" smtClean="0"/>
              <a:pPr/>
              <a:t>38</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pic>
        <p:nvPicPr>
          <p:cNvPr id="8" name="Picture 7"/>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tretch>
            <a:fillRect/>
          </a:stretch>
        </p:blipFill>
        <p:spPr>
          <a:xfrm>
            <a:off x="4788024" y="3728814"/>
            <a:ext cx="3430141" cy="2148458"/>
          </a:xfrm>
          <a:prstGeom prst="rect">
            <a:avLst/>
          </a:prstGeom>
        </p:spPr>
      </p:pic>
      <p:sp>
        <p:nvSpPr>
          <p:cNvPr id="11" name="Rectangle 10"/>
          <p:cNvSpPr/>
          <p:nvPr/>
        </p:nvSpPr>
        <p:spPr>
          <a:xfrm>
            <a:off x="2339752" y="6536377"/>
            <a:ext cx="4572000" cy="276999"/>
          </a:xfrm>
          <a:prstGeom prst="rect">
            <a:avLst/>
          </a:prstGeom>
        </p:spPr>
        <p:txBody>
          <a:bodyPr>
            <a:spAutoFit/>
          </a:bodyPr>
          <a:lstStyle/>
          <a:p>
            <a:pPr algn="ctr"/>
            <a:r>
              <a:rPr lang="en-US" sz="1200" dirty="0" smtClean="0"/>
              <a:t>http://www.goodrx.com/rheumatrex/images#imgModal</a:t>
            </a:r>
            <a:endParaRPr lang="en-US" sz="1200" dirty="0"/>
          </a:p>
        </p:txBody>
      </p:sp>
      <p:sp>
        <p:nvSpPr>
          <p:cNvPr id="12" name="Rectangle 1"/>
          <p:cNvSpPr>
            <a:spLocks noChangeArrowheads="1"/>
          </p:cNvSpPr>
          <p:nvPr/>
        </p:nvSpPr>
        <p:spPr bwMode="auto">
          <a:xfrm>
            <a:off x="1115616" y="5775647"/>
            <a:ext cx="234070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dirty="0" smtClean="0">
                <a:latin typeface="Cambria" pitchFamily="18" charset="0"/>
                <a:cs typeface="Arial" pitchFamily="34" charset="0"/>
              </a:rPr>
              <a:t>L- </a:t>
            </a:r>
            <a:r>
              <a:rPr lang="en-US" sz="2400" dirty="0" err="1" smtClean="0">
                <a:latin typeface="Cambria" pitchFamily="18" charset="0"/>
                <a:cs typeface="Arial" pitchFamily="34" charset="0"/>
              </a:rPr>
              <a:t>Methotrexate</a:t>
            </a:r>
            <a:endParaRPr kumimoji="0" lang="en-US" sz="2400" b="0" i="0" u="none" strike="noStrike" cap="none" normalizeH="0" baseline="0" dirty="0" smtClean="0">
              <a:ln>
                <a:noFill/>
              </a:ln>
              <a:solidFill>
                <a:schemeClr val="tx1"/>
              </a:solidFill>
              <a:effectLst/>
              <a:latin typeface="Cambria" pitchFamily="18" charset="0"/>
              <a:cs typeface="Arial" pitchFamily="34" charset="0"/>
            </a:endParaRPr>
          </a:p>
        </p:txBody>
      </p:sp>
      <p:pic>
        <p:nvPicPr>
          <p:cNvPr id="610306" name="Picture 2" descr="C:\Users\galal\Desktop\تنزيل.png"/>
          <p:cNvPicPr>
            <a:picLocks noChangeAspect="1" noChangeArrowheads="1"/>
          </p:cNvPicPr>
          <p:nvPr/>
        </p:nvPicPr>
        <p:blipFill>
          <a:blip r:embed="rId3" cstate="print"/>
          <a:srcRect/>
          <a:stretch>
            <a:fillRect/>
          </a:stretch>
        </p:blipFill>
        <p:spPr bwMode="auto">
          <a:xfrm>
            <a:off x="971600" y="3356992"/>
            <a:ext cx="2520280" cy="2520280"/>
          </a:xfrm>
          <a:prstGeom prst="rect">
            <a:avLst/>
          </a:prstGeom>
          <a:noFill/>
        </p:spPr>
      </p:pic>
      <p:sp>
        <p:nvSpPr>
          <p:cNvPr id="10" name="Rectangle 9"/>
          <p:cNvSpPr/>
          <p:nvPr/>
        </p:nvSpPr>
        <p:spPr>
          <a:xfrm>
            <a:off x="3323825" y="620688"/>
            <a:ext cx="2007409" cy="646331"/>
          </a:xfrm>
          <a:prstGeom prst="rect">
            <a:avLst/>
          </a:prstGeom>
        </p:spPr>
        <p:txBody>
          <a:bodyPr wrap="none">
            <a:spAutoFit/>
          </a:bodyPr>
          <a:lstStyle/>
          <a:p>
            <a:pPr algn="ctr"/>
            <a:r>
              <a:rPr lang="en-US" sz="3600" b="1" dirty="0" smtClean="0">
                <a:latin typeface="Cambria" pitchFamily="18" charset="0"/>
              </a:rPr>
              <a:t>Example</a:t>
            </a:r>
            <a:endParaRPr lang="en-US" sz="3600" b="1"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wheel(4)">
                                      <p:cBhvr>
                                        <p:cTn id="7" dur="5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610306"/>
                                        </p:tgtEl>
                                        <p:attrNameLst>
                                          <p:attrName>style.visibility</p:attrName>
                                        </p:attrNameLst>
                                      </p:cBhvr>
                                      <p:to>
                                        <p:strVal val="visible"/>
                                      </p:to>
                                    </p:set>
                                    <p:animEffect transition="in" filter="strips(downLeft)">
                                      <p:cBhvr>
                                        <p:cTn id="12" dur="500"/>
                                        <p:tgtEl>
                                          <p:spTgt spid="610306"/>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trips(downLeft)">
                                      <p:cBhvr>
                                        <p:cTn id="15" dur="500"/>
                                        <p:tgtEl>
                                          <p:spTgt spid="12"/>
                                        </p:tgtEl>
                                      </p:cBhvr>
                                    </p:animEffect>
                                  </p:childTnLst>
                                </p:cTn>
                              </p:par>
                              <p:par>
                                <p:cTn id="16" presetID="18" presetClass="entr" presetSubtype="12"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trips(downLeft)">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302840" y="2029544"/>
            <a:ext cx="8229600" cy="4495800"/>
          </a:xfrm>
        </p:spPr>
        <p:txBody>
          <a:bodyPr/>
          <a:lstStyle/>
          <a:p>
            <a:pPr algn="just">
              <a:lnSpc>
                <a:spcPct val="150000"/>
              </a:lnSpc>
              <a:buClr>
                <a:schemeClr val="tx1"/>
              </a:buClr>
              <a:buFont typeface="Wingdings" pitchFamily="2" charset="2"/>
              <a:buChar char="Ø"/>
            </a:pPr>
            <a:r>
              <a:rPr lang="en-US" sz="2400" dirty="0" err="1" smtClean="0">
                <a:latin typeface="Cambrai"/>
              </a:rPr>
              <a:t>Stereoselectivity</a:t>
            </a:r>
            <a:r>
              <a:rPr lang="en-US" sz="2400" dirty="0" smtClean="0">
                <a:latin typeface="Cambrai"/>
              </a:rPr>
              <a:t> in drug distribution may occur as a result of binding to either plasma or tissue proteins or transport via specific tissue uptake and storage mechanisms. It is noteworthy that </a:t>
            </a:r>
            <a:r>
              <a:rPr lang="en-US" sz="2400" dirty="0" err="1" smtClean="0">
                <a:latin typeface="Cambrai"/>
              </a:rPr>
              <a:t>stereoselectivity</a:t>
            </a:r>
            <a:r>
              <a:rPr lang="en-US" sz="2400" dirty="0" smtClean="0">
                <a:latin typeface="Cambrai"/>
              </a:rPr>
              <a:t> in binding may vary for different  proteins.</a:t>
            </a:r>
          </a:p>
          <a:p>
            <a:pPr>
              <a:lnSpc>
                <a:spcPct val="150000"/>
              </a:lnSpc>
              <a:buNone/>
            </a:pPr>
            <a:endParaRPr lang="en-US" sz="2400" dirty="0" smtClean="0">
              <a:latin typeface="Cambrai"/>
            </a:endParaRPr>
          </a:p>
        </p:txBody>
      </p:sp>
      <p:sp>
        <p:nvSpPr>
          <p:cNvPr id="4" name="Slide Number Placeholder 3"/>
          <p:cNvSpPr>
            <a:spLocks noGrp="1"/>
          </p:cNvSpPr>
          <p:nvPr>
            <p:ph type="sldNum" sz="quarter" idx="12"/>
          </p:nvPr>
        </p:nvSpPr>
        <p:spPr/>
        <p:txBody>
          <a:bodyPr/>
          <a:lstStyle/>
          <a:p>
            <a:fld id="{239F46BC-A96B-402D-AE2D-420CF4622C2F}" type="slidenum">
              <a:rPr lang="en-US" smtClean="0"/>
              <a:pPr/>
              <a:t>39</a:t>
            </a:fld>
            <a:endParaRPr lang="en-US" dirty="0"/>
          </a:p>
        </p:txBody>
      </p:sp>
      <p:sp>
        <p:nvSpPr>
          <p:cNvPr id="8" name="Rectangle 7"/>
          <p:cNvSpPr/>
          <p:nvPr/>
        </p:nvSpPr>
        <p:spPr>
          <a:xfrm>
            <a:off x="2308220" y="6356618"/>
            <a:ext cx="4572000" cy="646331"/>
          </a:xfrm>
          <a:prstGeom prst="rect">
            <a:avLst/>
          </a:prstGeom>
        </p:spPr>
        <p:txBody>
          <a:bodyPr wrap="square">
            <a:spAutoFit/>
          </a:bodyPr>
          <a:lstStyle/>
          <a:p>
            <a:pPr algn="ctr"/>
            <a:r>
              <a:rPr lang="en-US" sz="1200" dirty="0" smtClean="0"/>
              <a:t>Singh K, </a:t>
            </a:r>
            <a:r>
              <a:rPr lang="en-US" sz="1200" dirty="0" err="1" smtClean="0"/>
              <a:t>Shakya</a:t>
            </a:r>
            <a:r>
              <a:rPr lang="en-US" sz="1200" dirty="0" smtClean="0"/>
              <a:t> P, Kumar A, S. </a:t>
            </a:r>
            <a:r>
              <a:rPr lang="en-US" sz="1200" dirty="0" err="1" smtClean="0"/>
              <a:t>Alok</a:t>
            </a:r>
            <a:r>
              <a:rPr lang="en-US" sz="1200" dirty="0" smtClean="0"/>
              <a:t>, </a:t>
            </a:r>
            <a:r>
              <a:rPr lang="en-US" sz="1200" dirty="0" err="1" smtClean="0"/>
              <a:t>Kamal</a:t>
            </a:r>
            <a:r>
              <a:rPr lang="en-US" sz="1200" dirty="0" smtClean="0"/>
              <a:t> M and Singh S.P. </a:t>
            </a:r>
            <a:r>
              <a:rPr lang="en-US" sz="1200" dirty="0" err="1" smtClean="0"/>
              <a:t>Int</a:t>
            </a:r>
            <a:r>
              <a:rPr lang="en-US" sz="1200" dirty="0" smtClean="0"/>
              <a:t> J </a:t>
            </a:r>
            <a:r>
              <a:rPr lang="en-US" sz="1200" dirty="0" err="1" smtClean="0"/>
              <a:t>Pharm</a:t>
            </a:r>
            <a:r>
              <a:rPr lang="en-US" sz="1200" dirty="0" smtClean="0"/>
              <a:t> </a:t>
            </a:r>
            <a:r>
              <a:rPr lang="en-US" sz="1200" dirty="0" err="1" smtClean="0"/>
              <a:t>Sci</a:t>
            </a:r>
            <a:r>
              <a:rPr lang="en-US" sz="1200" dirty="0" smtClean="0"/>
              <a:t> Res 2014; 5(11): 4644-59. </a:t>
            </a:r>
            <a:br>
              <a:rPr lang="en-US" sz="1200" dirty="0" smtClean="0"/>
            </a:br>
            <a:endParaRPr lang="en-US" sz="1200" dirty="0"/>
          </a:p>
        </p:txBody>
      </p:sp>
      <p:sp>
        <p:nvSpPr>
          <p:cNvPr id="7" name="Rectangle 6"/>
          <p:cNvSpPr/>
          <p:nvPr/>
        </p:nvSpPr>
        <p:spPr>
          <a:xfrm>
            <a:off x="2855399" y="620688"/>
            <a:ext cx="3228769" cy="646331"/>
          </a:xfrm>
          <a:prstGeom prst="rect">
            <a:avLst/>
          </a:prstGeom>
        </p:spPr>
        <p:txBody>
          <a:bodyPr wrap="none">
            <a:spAutoFit/>
          </a:bodyPr>
          <a:lstStyle/>
          <a:p>
            <a:pPr algn="ctr"/>
            <a:r>
              <a:rPr lang="en-US" sz="3600" b="1" dirty="0" smtClean="0">
                <a:latin typeface="Cambria" pitchFamily="18" charset="0"/>
              </a:rPr>
              <a:t>2-Distribution</a:t>
            </a:r>
            <a:endParaRPr lang="en-US" sz="3600" b="1"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strips(downLeft)">
                                      <p:cBhvr>
                                        <p:cTn id="7" dur="500"/>
                                        <p:tgtEl>
                                          <p:spTgt spid="3174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395536" y="1484784"/>
            <a:ext cx="8229600" cy="4495800"/>
          </a:xfrm>
        </p:spPr>
        <p:txBody>
          <a:bodyPr/>
          <a:lstStyle/>
          <a:p>
            <a:pPr lvl="0" algn="just">
              <a:lnSpc>
                <a:spcPct val="200000"/>
              </a:lnSpc>
              <a:buClr>
                <a:schemeClr val="tx1"/>
              </a:buClr>
              <a:buFont typeface="Wingdings" pitchFamily="2" charset="2"/>
              <a:buChar char="Ø"/>
            </a:pPr>
            <a:r>
              <a:rPr lang="en-US" sz="2400" dirty="0" smtClean="0">
                <a:latin typeface="Cambria" pitchFamily="18" charset="0"/>
              </a:rPr>
              <a:t>The protein binding of </a:t>
            </a:r>
            <a:r>
              <a:rPr lang="en-US" sz="2400" dirty="0" err="1" smtClean="0">
                <a:latin typeface="Cambria" pitchFamily="18" charset="0"/>
              </a:rPr>
              <a:t>propranolol</a:t>
            </a:r>
            <a:r>
              <a:rPr lang="en-US" sz="2400" dirty="0" smtClean="0">
                <a:latin typeface="Cambria" pitchFamily="18" charset="0"/>
              </a:rPr>
              <a:t> to </a:t>
            </a:r>
            <a:r>
              <a:rPr lang="en-US" sz="2400" dirty="0" smtClean="0">
                <a:latin typeface="Cambrai"/>
              </a:rPr>
              <a:t>acid glycoprotein</a:t>
            </a:r>
            <a:r>
              <a:rPr lang="en-US" sz="2400" dirty="0" smtClean="0">
                <a:latin typeface="Cambria" pitchFamily="18" charset="0"/>
              </a:rPr>
              <a:t> (AGP) is </a:t>
            </a:r>
            <a:r>
              <a:rPr lang="en-US" sz="2400" dirty="0" err="1" smtClean="0">
                <a:latin typeface="Cambria" pitchFamily="18" charset="0"/>
              </a:rPr>
              <a:t>stereoselective</a:t>
            </a:r>
            <a:r>
              <a:rPr lang="en-US" sz="2400" dirty="0" smtClean="0">
                <a:latin typeface="Cambria" pitchFamily="18" charset="0"/>
              </a:rPr>
              <a:t> for the S-</a:t>
            </a:r>
            <a:r>
              <a:rPr lang="en-US" sz="2400" dirty="0" err="1" smtClean="0">
                <a:latin typeface="Cambria" pitchFamily="18" charset="0"/>
              </a:rPr>
              <a:t>enantiomer</a:t>
            </a:r>
            <a:r>
              <a:rPr lang="en-US" sz="2400" dirty="0" smtClean="0">
                <a:latin typeface="Cambria" pitchFamily="18" charset="0"/>
              </a:rPr>
              <a:t>, whereas binding to</a:t>
            </a:r>
            <a:r>
              <a:rPr lang="en-US" sz="2400" dirty="0" smtClean="0">
                <a:latin typeface="Cambrai"/>
              </a:rPr>
              <a:t> human serum albumin </a:t>
            </a:r>
            <a:r>
              <a:rPr lang="en-US" sz="2400" dirty="0" smtClean="0">
                <a:latin typeface="Cambria" pitchFamily="18" charset="0"/>
              </a:rPr>
              <a:t> ( HAS)  </a:t>
            </a:r>
            <a:r>
              <a:rPr lang="en-US" sz="2400" dirty="0" err="1" smtClean="0">
                <a:latin typeface="Cambria" pitchFamily="18" charset="0"/>
              </a:rPr>
              <a:t>favours</a:t>
            </a:r>
            <a:r>
              <a:rPr lang="en-US" sz="2400" dirty="0" smtClean="0">
                <a:latin typeface="Cambria" pitchFamily="18" charset="0"/>
              </a:rPr>
              <a:t> R-</a:t>
            </a:r>
            <a:r>
              <a:rPr lang="en-US" sz="2400" dirty="0" err="1" smtClean="0">
                <a:latin typeface="Cambria" pitchFamily="18" charset="0"/>
              </a:rPr>
              <a:t>propranolol</a:t>
            </a:r>
            <a:r>
              <a:rPr lang="en-US" sz="2400" dirty="0" smtClean="0">
                <a:latin typeface="Cambria" pitchFamily="18" charset="0"/>
              </a:rPr>
              <a:t>.</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p:txBody>
      </p:sp>
      <p:sp>
        <p:nvSpPr>
          <p:cNvPr id="4" name="Slide Number Placeholder 3"/>
          <p:cNvSpPr>
            <a:spLocks noGrp="1"/>
          </p:cNvSpPr>
          <p:nvPr>
            <p:ph type="sldNum" sz="quarter" idx="12"/>
          </p:nvPr>
        </p:nvSpPr>
        <p:spPr/>
        <p:txBody>
          <a:bodyPr/>
          <a:lstStyle/>
          <a:p>
            <a:fld id="{239F46BC-A96B-402D-AE2D-420CF4622C2F}" type="slidenum">
              <a:rPr lang="en-US" smtClean="0"/>
              <a:pPr/>
              <a:t>40</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pic>
        <p:nvPicPr>
          <p:cNvPr id="11" name="Picture 10" descr="s-propanolol.png"/>
          <p:cNvPicPr/>
          <p:nvPr/>
        </p:nvPicPr>
        <p:blipFill>
          <a:blip r:embed="rId2" cstate="print"/>
          <a:stretch>
            <a:fillRect/>
          </a:stretch>
        </p:blipFill>
        <p:spPr>
          <a:xfrm>
            <a:off x="1475656" y="4293096"/>
            <a:ext cx="2088232" cy="1584176"/>
          </a:xfrm>
          <a:prstGeom prst="rect">
            <a:avLst/>
          </a:prstGeom>
        </p:spPr>
      </p:pic>
      <p:pic>
        <p:nvPicPr>
          <p:cNvPr id="12" name="Picture 11" descr="r-propanolol.png"/>
          <p:cNvPicPr/>
          <p:nvPr/>
        </p:nvPicPr>
        <p:blipFill>
          <a:blip r:embed="rId3" cstate="print"/>
          <a:stretch>
            <a:fillRect/>
          </a:stretch>
        </p:blipFill>
        <p:spPr>
          <a:xfrm>
            <a:off x="5220072" y="4365104"/>
            <a:ext cx="2016224" cy="1584176"/>
          </a:xfrm>
          <a:prstGeom prst="rect">
            <a:avLst/>
          </a:prstGeom>
        </p:spPr>
      </p:pic>
      <p:sp>
        <p:nvSpPr>
          <p:cNvPr id="9" name="Rectangle 1"/>
          <p:cNvSpPr>
            <a:spLocks noChangeArrowheads="1"/>
          </p:cNvSpPr>
          <p:nvPr/>
        </p:nvSpPr>
        <p:spPr bwMode="auto">
          <a:xfrm>
            <a:off x="1547664" y="5805264"/>
            <a:ext cx="114268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mbria" pitchFamily="18" charset="0"/>
                <a:cs typeface="Arial" pitchFamily="34" charset="0"/>
              </a:rPr>
              <a:t>S-</a:t>
            </a:r>
            <a:r>
              <a:rPr kumimoji="0" lang="en-US" sz="2400" b="0" i="0" u="none" strike="noStrike" cap="none" normalizeH="0" dirty="0" smtClean="0">
                <a:ln>
                  <a:noFill/>
                </a:ln>
                <a:solidFill>
                  <a:schemeClr val="tx1"/>
                </a:solidFill>
                <a:effectLst/>
                <a:latin typeface="Cambria" pitchFamily="18" charset="0"/>
                <a:cs typeface="Arial" pitchFamily="34" charset="0"/>
              </a:rPr>
              <a:t> form</a:t>
            </a:r>
            <a:endParaRPr kumimoji="0" lang="en-US" sz="2400" b="0" i="0" u="none" strike="noStrike" cap="none" normalizeH="0" baseline="0" dirty="0" smtClean="0">
              <a:ln>
                <a:noFill/>
              </a:ln>
              <a:solidFill>
                <a:schemeClr val="tx1"/>
              </a:solidFill>
              <a:effectLst/>
              <a:latin typeface="Cambria" pitchFamily="18" charset="0"/>
              <a:cs typeface="Arial" pitchFamily="34" charset="0"/>
            </a:endParaRPr>
          </a:p>
        </p:txBody>
      </p:sp>
      <p:sp>
        <p:nvSpPr>
          <p:cNvPr id="10" name="Rectangle 1"/>
          <p:cNvSpPr>
            <a:spLocks noChangeArrowheads="1"/>
          </p:cNvSpPr>
          <p:nvPr/>
        </p:nvSpPr>
        <p:spPr bwMode="auto">
          <a:xfrm>
            <a:off x="5292080" y="5893822"/>
            <a:ext cx="1210588"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mbria" pitchFamily="18" charset="0"/>
                <a:cs typeface="Arial" pitchFamily="34" charset="0"/>
              </a:rPr>
              <a:t>R-</a:t>
            </a:r>
            <a:r>
              <a:rPr kumimoji="0" lang="en-US" sz="2400" b="0" i="0" u="none" strike="noStrike" cap="none" normalizeH="0" dirty="0" smtClean="0">
                <a:ln>
                  <a:noFill/>
                </a:ln>
                <a:solidFill>
                  <a:schemeClr val="tx1"/>
                </a:solidFill>
                <a:effectLst/>
                <a:latin typeface="Cambria" pitchFamily="18" charset="0"/>
                <a:cs typeface="Arial" pitchFamily="34" charset="0"/>
              </a:rPr>
              <a:t> form</a:t>
            </a:r>
            <a:endParaRPr kumimoji="0" lang="en-US" sz="2400" b="0" i="0" u="none" strike="noStrike" cap="none" normalizeH="0" baseline="0" dirty="0" smtClean="0">
              <a:ln>
                <a:noFill/>
              </a:ln>
              <a:solidFill>
                <a:schemeClr val="tx1"/>
              </a:solidFill>
              <a:effectLst/>
              <a:latin typeface="Cambria" pitchFamily="18" charset="0"/>
              <a:cs typeface="Arial" pitchFamily="34" charset="0"/>
            </a:endParaRPr>
          </a:p>
        </p:txBody>
      </p:sp>
      <p:sp>
        <p:nvSpPr>
          <p:cNvPr id="13" name="Rectangle 12"/>
          <p:cNvSpPr/>
          <p:nvPr/>
        </p:nvSpPr>
        <p:spPr>
          <a:xfrm>
            <a:off x="2195736" y="6464369"/>
            <a:ext cx="5256584" cy="276999"/>
          </a:xfrm>
          <a:prstGeom prst="rect">
            <a:avLst/>
          </a:prstGeom>
        </p:spPr>
        <p:txBody>
          <a:bodyPr wrap="square">
            <a:spAutoFit/>
          </a:bodyPr>
          <a:lstStyle/>
          <a:p>
            <a:pPr algn="ctr"/>
            <a:r>
              <a:rPr lang="en-US" sz="1200" dirty="0" smtClean="0"/>
              <a:t>http://www.tocris.com/dispprod.php?ItemId=1821#.VhmwZd_t2kq</a:t>
            </a:r>
            <a:endParaRPr lang="en-US" sz="1200" dirty="0"/>
          </a:p>
        </p:txBody>
      </p:sp>
      <p:sp>
        <p:nvSpPr>
          <p:cNvPr id="14" name="Rectangle 13"/>
          <p:cNvSpPr/>
          <p:nvPr/>
        </p:nvSpPr>
        <p:spPr>
          <a:xfrm>
            <a:off x="3359219" y="620688"/>
            <a:ext cx="2007409" cy="646331"/>
          </a:xfrm>
          <a:prstGeom prst="rect">
            <a:avLst/>
          </a:prstGeom>
        </p:spPr>
        <p:txBody>
          <a:bodyPr wrap="none">
            <a:spAutoFit/>
          </a:bodyPr>
          <a:lstStyle/>
          <a:p>
            <a:pPr algn="ctr"/>
            <a:r>
              <a:rPr lang="en-US" sz="3600" b="1" dirty="0" smtClean="0">
                <a:latin typeface="Cambria" pitchFamily="18" charset="0"/>
              </a:rPr>
              <a:t>Example</a:t>
            </a:r>
            <a:endParaRPr lang="en-US" sz="3600" b="1"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diamond(in)">
                                      <p:cBhvr>
                                        <p:cTn id="7" dur="20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4)">
                                      <p:cBhvr>
                                        <p:cTn id="12" dur="500"/>
                                        <p:tgtEl>
                                          <p:spTgt spid="11"/>
                                        </p:tgtEl>
                                      </p:cBhvr>
                                    </p:animEffect>
                                  </p:childTnLst>
                                </p:cTn>
                              </p:par>
                              <p:par>
                                <p:cTn id="13" presetID="21"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4)">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downLeft)">
                                      <p:cBhvr>
                                        <p:cTn id="20" dur="500"/>
                                        <p:tgtEl>
                                          <p:spTgt spid="12"/>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trips(downLef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p:txBody>
          <a:bodyPr/>
          <a:lstStyle/>
          <a:p>
            <a:pPr algn="just">
              <a:lnSpc>
                <a:spcPct val="200000"/>
              </a:lnSpc>
              <a:buClr>
                <a:schemeClr val="tx1"/>
              </a:buClr>
              <a:buFont typeface="Wingdings" pitchFamily="2" charset="2"/>
              <a:buChar char="Ø"/>
            </a:pPr>
            <a:r>
              <a:rPr lang="en-US" sz="2400" dirty="0" smtClean="0">
                <a:latin typeface="Cambria" pitchFamily="18" charset="0"/>
              </a:rPr>
              <a:t>In drug metabolism, stereo differentiation is the rule rather than the exception and </a:t>
            </a:r>
            <a:r>
              <a:rPr lang="en-US" sz="2400" dirty="0" err="1" smtClean="0">
                <a:latin typeface="Cambria" pitchFamily="18" charset="0"/>
              </a:rPr>
              <a:t>stereoselectivity</a:t>
            </a:r>
            <a:r>
              <a:rPr lang="en-US" sz="2400" dirty="0" smtClean="0">
                <a:latin typeface="Cambria" pitchFamily="18" charset="0"/>
              </a:rPr>
              <a:t> in metabolism is probably responsible for the majority of the differences . </a:t>
            </a:r>
          </a:p>
          <a:p>
            <a:pPr>
              <a:buNone/>
            </a:pPr>
            <a:endParaRPr lang="en-US" sz="2400" dirty="0" smtClean="0">
              <a:latin typeface="Cambria" pitchFamily="18" charset="0"/>
            </a:endParaRPr>
          </a:p>
        </p:txBody>
      </p:sp>
      <p:sp>
        <p:nvSpPr>
          <p:cNvPr id="4" name="Slide Number Placeholder 3"/>
          <p:cNvSpPr>
            <a:spLocks noGrp="1"/>
          </p:cNvSpPr>
          <p:nvPr>
            <p:ph type="sldNum" sz="quarter" idx="12"/>
          </p:nvPr>
        </p:nvSpPr>
        <p:spPr/>
        <p:txBody>
          <a:bodyPr/>
          <a:lstStyle/>
          <a:p>
            <a:fld id="{239F46BC-A96B-402D-AE2D-420CF4622C2F}" type="slidenum">
              <a:rPr lang="en-US" smtClean="0"/>
              <a:pPr/>
              <a:t>41</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sp>
        <p:nvSpPr>
          <p:cNvPr id="8" name="Rectangle 7"/>
          <p:cNvSpPr/>
          <p:nvPr/>
        </p:nvSpPr>
        <p:spPr>
          <a:xfrm>
            <a:off x="2339752" y="6239053"/>
            <a:ext cx="4572000" cy="646331"/>
          </a:xfrm>
          <a:prstGeom prst="rect">
            <a:avLst/>
          </a:prstGeom>
        </p:spPr>
        <p:txBody>
          <a:bodyPr wrap="square">
            <a:spAutoFit/>
          </a:bodyPr>
          <a:lstStyle/>
          <a:p>
            <a:pPr algn="ctr"/>
            <a:r>
              <a:rPr lang="en-US" sz="1200" dirty="0" smtClean="0"/>
              <a:t>Singh K, </a:t>
            </a:r>
            <a:r>
              <a:rPr lang="en-US" sz="1200" dirty="0" err="1" smtClean="0"/>
              <a:t>Shakya</a:t>
            </a:r>
            <a:r>
              <a:rPr lang="en-US" sz="1200" dirty="0" smtClean="0"/>
              <a:t> P, Kumar A, S. </a:t>
            </a:r>
            <a:r>
              <a:rPr lang="en-US" sz="1200" dirty="0" err="1" smtClean="0"/>
              <a:t>Alok</a:t>
            </a:r>
            <a:r>
              <a:rPr lang="en-US" sz="1200" dirty="0" smtClean="0"/>
              <a:t>, </a:t>
            </a:r>
            <a:r>
              <a:rPr lang="en-US" sz="1200" dirty="0" err="1" smtClean="0"/>
              <a:t>Kamal</a:t>
            </a:r>
            <a:r>
              <a:rPr lang="en-US" sz="1200" dirty="0" smtClean="0"/>
              <a:t> M and Singh S.P. </a:t>
            </a:r>
            <a:r>
              <a:rPr lang="en-US" sz="1200" dirty="0" err="1" smtClean="0"/>
              <a:t>Int</a:t>
            </a:r>
            <a:r>
              <a:rPr lang="en-US" sz="1200" dirty="0" smtClean="0"/>
              <a:t> J </a:t>
            </a:r>
            <a:r>
              <a:rPr lang="en-US" sz="1200" dirty="0" err="1" smtClean="0"/>
              <a:t>Pharm</a:t>
            </a:r>
            <a:r>
              <a:rPr lang="en-US" sz="1200" dirty="0" smtClean="0"/>
              <a:t> </a:t>
            </a:r>
            <a:r>
              <a:rPr lang="en-US" sz="1200" dirty="0" err="1" smtClean="0"/>
              <a:t>Sci</a:t>
            </a:r>
            <a:r>
              <a:rPr lang="en-US" sz="1200" dirty="0" smtClean="0"/>
              <a:t> Res 2014; 5(11): 4644-59. </a:t>
            </a:r>
            <a:br>
              <a:rPr lang="en-US" sz="1200" dirty="0" smtClean="0"/>
            </a:br>
            <a:endParaRPr lang="en-US" sz="1200" dirty="0"/>
          </a:p>
        </p:txBody>
      </p:sp>
      <p:sp>
        <p:nvSpPr>
          <p:cNvPr id="7" name="Rectangle 6"/>
          <p:cNvSpPr/>
          <p:nvPr/>
        </p:nvSpPr>
        <p:spPr>
          <a:xfrm>
            <a:off x="2828403" y="548680"/>
            <a:ext cx="3111749" cy="646331"/>
          </a:xfrm>
          <a:prstGeom prst="rect">
            <a:avLst/>
          </a:prstGeom>
        </p:spPr>
        <p:txBody>
          <a:bodyPr wrap="none">
            <a:spAutoFit/>
          </a:bodyPr>
          <a:lstStyle/>
          <a:p>
            <a:pPr algn="ctr"/>
            <a:r>
              <a:rPr lang="en-US" sz="3600" b="1" dirty="0" smtClean="0">
                <a:latin typeface="Cambria" pitchFamily="18" charset="0"/>
              </a:rPr>
              <a:t>3-Metabolism</a:t>
            </a:r>
            <a:endParaRPr lang="en-US" sz="3600" b="1"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randombar(horizontal)">
                                      <p:cBhvr>
                                        <p:cTn id="7" dur="500"/>
                                        <p:tgtEl>
                                          <p:spTgt spid="3174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457200" y="1700808"/>
            <a:ext cx="8229600" cy="4495800"/>
          </a:xfrm>
        </p:spPr>
        <p:txBody>
          <a:bodyPr/>
          <a:lstStyle/>
          <a:p>
            <a:pPr lvl="0">
              <a:buNone/>
            </a:pPr>
            <a:r>
              <a:rPr lang="en-US" sz="2400" dirty="0" smtClean="0">
                <a:latin typeface="Cambria" pitchFamily="18" charset="0"/>
              </a:rPr>
              <a:t>  </a:t>
            </a:r>
            <a:r>
              <a:rPr lang="en-US" sz="2400" dirty="0" err="1" smtClean="0">
                <a:latin typeface="Cambria" pitchFamily="18" charset="0"/>
              </a:rPr>
              <a:t>Chiral</a:t>
            </a:r>
            <a:r>
              <a:rPr lang="en-US" sz="2400" dirty="0" smtClean="0">
                <a:latin typeface="Cambria" pitchFamily="18" charset="0"/>
              </a:rPr>
              <a:t> inversion</a:t>
            </a:r>
          </a:p>
          <a:p>
            <a:pPr algn="just">
              <a:buClr>
                <a:schemeClr val="tx1"/>
              </a:buClr>
              <a:buFont typeface="Wingdings" pitchFamily="2" charset="2"/>
              <a:buChar char="Ø"/>
            </a:pPr>
            <a:r>
              <a:rPr lang="en-US" sz="2400" dirty="0" smtClean="0">
                <a:latin typeface="Cambria" pitchFamily="18" charset="0"/>
              </a:rPr>
              <a:t>One stereoisomer is metabolically converted into its </a:t>
            </a:r>
            <a:r>
              <a:rPr lang="en-US" sz="2400" dirty="0" err="1" smtClean="0">
                <a:latin typeface="Cambria" pitchFamily="18" charset="0"/>
              </a:rPr>
              <a:t>enantiomer</a:t>
            </a:r>
            <a:r>
              <a:rPr lang="en-US" sz="2400" dirty="0" smtClean="0">
                <a:latin typeface="Cambria" pitchFamily="18" charset="0"/>
              </a:rPr>
              <a:t> with no other alteration in structure. </a:t>
            </a:r>
          </a:p>
          <a:p>
            <a:pPr algn="just">
              <a:buClr>
                <a:schemeClr val="tx1"/>
              </a:buClr>
              <a:buNone/>
            </a:pPr>
            <a:endParaRPr lang="en-US" sz="2400" dirty="0" smtClean="0">
              <a:latin typeface="Cambria" pitchFamily="18" charset="0"/>
            </a:endParaRPr>
          </a:p>
          <a:p>
            <a:pPr lvl="0" algn="just">
              <a:buClr>
                <a:schemeClr val="tx1"/>
              </a:buClr>
              <a:buFont typeface="Wingdings" pitchFamily="2" charset="2"/>
              <a:buChar char="Ø"/>
            </a:pPr>
            <a:r>
              <a:rPr lang="en-US" sz="2400" dirty="0" smtClean="0">
                <a:latin typeface="Cambria" pitchFamily="18" charset="0"/>
              </a:rPr>
              <a:t>The 2-arylpropionic acid (2-APAs) </a:t>
            </a:r>
            <a:r>
              <a:rPr lang="en-US" sz="2400" dirty="0" err="1" smtClean="0">
                <a:latin typeface="Cambria" pitchFamily="18" charset="0"/>
              </a:rPr>
              <a:t>nonsteroidal</a:t>
            </a:r>
            <a:r>
              <a:rPr lang="en-US" sz="2400" dirty="0" smtClean="0">
                <a:latin typeface="Cambria" pitchFamily="18" charset="0"/>
              </a:rPr>
              <a:t> anti-inflammatory drugs (NSAIDs), e.g., Ibuprofen,  </a:t>
            </a:r>
            <a:r>
              <a:rPr lang="en-US" sz="2400" dirty="0" err="1" smtClean="0">
                <a:latin typeface="Cambria" pitchFamily="18" charset="0"/>
              </a:rPr>
              <a:t>ketoprofen</a:t>
            </a:r>
            <a:r>
              <a:rPr lang="en-US" sz="2400" dirty="0" smtClean="0">
                <a:latin typeface="Cambria" pitchFamily="18" charset="0"/>
              </a:rPr>
              <a:t>( Brand name: </a:t>
            </a:r>
            <a:r>
              <a:rPr lang="en-US" sz="2400" dirty="0" err="1" smtClean="0">
                <a:latin typeface="Cambria" pitchFamily="18" charset="0"/>
              </a:rPr>
              <a:t>fastum</a:t>
            </a:r>
            <a:r>
              <a:rPr lang="en-US" sz="2400" dirty="0" smtClean="0">
                <a:latin typeface="Cambria" pitchFamily="18" charset="0"/>
              </a:rPr>
              <a:t> gel®)</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p:txBody>
      </p:sp>
      <p:sp>
        <p:nvSpPr>
          <p:cNvPr id="4" name="Slide Number Placeholder 3"/>
          <p:cNvSpPr>
            <a:spLocks noGrp="1"/>
          </p:cNvSpPr>
          <p:nvPr>
            <p:ph type="sldNum" sz="quarter" idx="12"/>
          </p:nvPr>
        </p:nvSpPr>
        <p:spPr/>
        <p:txBody>
          <a:bodyPr/>
          <a:lstStyle/>
          <a:p>
            <a:fld id="{239F46BC-A96B-402D-AE2D-420CF4622C2F}" type="slidenum">
              <a:rPr lang="en-US" smtClean="0"/>
              <a:pPr/>
              <a:t>42</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pic>
        <p:nvPicPr>
          <p:cNvPr id="11" name="Picture 10" descr="345px-Ketoprofen.svg.png"/>
          <p:cNvPicPr/>
          <p:nvPr/>
        </p:nvPicPr>
        <p:blipFill>
          <a:blip r:embed="rId2" cstate="print"/>
          <a:stretch>
            <a:fillRect/>
          </a:stretch>
        </p:blipFill>
        <p:spPr>
          <a:xfrm>
            <a:off x="1205309" y="4902671"/>
            <a:ext cx="2214563" cy="1190625"/>
          </a:xfrm>
          <a:prstGeom prst="rect">
            <a:avLst/>
          </a:prstGeom>
        </p:spPr>
      </p:pic>
      <p:pic>
        <p:nvPicPr>
          <p:cNvPr id="12" name="Picture 11" descr="fastum fin.jpg"/>
          <p:cNvPicPr/>
          <p:nvPr/>
        </p:nvPicPr>
        <p:blipFill>
          <a:blip r:embed="rId3" cstate="print"/>
          <a:stretch>
            <a:fillRect/>
          </a:stretch>
        </p:blipFill>
        <p:spPr>
          <a:xfrm>
            <a:off x="4871045" y="4826471"/>
            <a:ext cx="2581275" cy="1266825"/>
          </a:xfrm>
          <a:prstGeom prst="rect">
            <a:avLst/>
          </a:prstGeom>
        </p:spPr>
      </p:pic>
      <p:sp>
        <p:nvSpPr>
          <p:cNvPr id="9" name="Rectangle 8"/>
          <p:cNvSpPr/>
          <p:nvPr/>
        </p:nvSpPr>
        <p:spPr>
          <a:xfrm>
            <a:off x="2483768" y="6536377"/>
            <a:ext cx="4572000" cy="276999"/>
          </a:xfrm>
          <a:prstGeom prst="rect">
            <a:avLst/>
          </a:prstGeom>
        </p:spPr>
        <p:txBody>
          <a:bodyPr>
            <a:spAutoFit/>
          </a:bodyPr>
          <a:lstStyle/>
          <a:p>
            <a:pPr algn="ctr"/>
            <a:r>
              <a:rPr lang="en-US" sz="1200" dirty="0" smtClean="0"/>
              <a:t>http://en.chembase.cn/molecule-148572.html</a:t>
            </a:r>
            <a:endParaRPr lang="en-US" sz="1200" dirty="0"/>
          </a:p>
        </p:txBody>
      </p:sp>
      <p:sp>
        <p:nvSpPr>
          <p:cNvPr id="10" name="Rectangle 9"/>
          <p:cNvSpPr/>
          <p:nvPr/>
        </p:nvSpPr>
        <p:spPr>
          <a:xfrm>
            <a:off x="3428687" y="620688"/>
            <a:ext cx="2007409" cy="646331"/>
          </a:xfrm>
          <a:prstGeom prst="rect">
            <a:avLst/>
          </a:prstGeom>
        </p:spPr>
        <p:txBody>
          <a:bodyPr wrap="none">
            <a:spAutoFit/>
          </a:bodyPr>
          <a:lstStyle/>
          <a:p>
            <a:pPr algn="ctr"/>
            <a:r>
              <a:rPr lang="en-US" sz="3600" b="1" dirty="0" smtClean="0">
                <a:latin typeface="Cambria" pitchFamily="18" charset="0"/>
              </a:rPr>
              <a:t>Example</a:t>
            </a:r>
            <a:endParaRPr lang="en-US" sz="3600" b="1"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blinds(horizontal)">
                                      <p:cBhvr>
                                        <p:cTn id="7" dur="5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8" fill="hold" nodeType="clickEffect">
                                  <p:stCondLst>
                                    <p:cond delay="0"/>
                                  </p:stCondLst>
                                  <p:childTnLst>
                                    <p:set>
                                      <p:cBhvr>
                                        <p:cTn id="11" dur="1" fill="hold">
                                          <p:stCondLst>
                                            <p:cond delay="0"/>
                                          </p:stCondLst>
                                        </p:cTn>
                                        <p:tgtEl>
                                          <p:spTgt spid="317443">
                                            <p:txEl>
                                              <p:pRg st="1" end="1"/>
                                            </p:txEl>
                                          </p:spTgt>
                                        </p:tgtEl>
                                        <p:attrNameLst>
                                          <p:attrName>style.visibility</p:attrName>
                                        </p:attrNameLst>
                                      </p:cBhvr>
                                      <p:to>
                                        <p:strVal val="visible"/>
                                      </p:to>
                                    </p:set>
                                    <p:anim calcmode="lin" valueType="num">
                                      <p:cBhvr additive="base">
                                        <p:cTn id="12" dur="500" fill="hold"/>
                                        <p:tgtEl>
                                          <p:spTgt spid="317443">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174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317443">
                                            <p:txEl>
                                              <p:pRg st="3" end="3"/>
                                            </p:txEl>
                                          </p:spTgt>
                                        </p:tgtEl>
                                        <p:attrNameLst>
                                          <p:attrName>style.visibility</p:attrName>
                                        </p:attrNameLst>
                                      </p:cBhvr>
                                      <p:to>
                                        <p:strVal val="visible"/>
                                      </p:to>
                                    </p:set>
                                    <p:animEffect transition="in" filter="diamond(in)">
                                      <p:cBhvr>
                                        <p:cTn id="18" dur="500"/>
                                        <p:tgtEl>
                                          <p:spTgt spid="31744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1"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slide(fromTop)">
                                      <p:cBhvr>
                                        <p:cTn id="23" dur="500"/>
                                        <p:tgtEl>
                                          <p:spTgt spid="11"/>
                                        </p:tgtEl>
                                      </p:cBhvr>
                                    </p:animEffect>
                                  </p:childTnLst>
                                </p:cTn>
                              </p:par>
                              <p:par>
                                <p:cTn id="24" presetID="12" presetClass="entr" presetSubtype="1"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slide(fromTop)">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374848" y="2060848"/>
            <a:ext cx="8229600" cy="4495800"/>
          </a:xfrm>
        </p:spPr>
        <p:txBody>
          <a:bodyPr/>
          <a:lstStyle/>
          <a:p>
            <a:pPr algn="just">
              <a:lnSpc>
                <a:spcPct val="150000"/>
              </a:lnSpc>
              <a:buClr>
                <a:schemeClr val="tx1"/>
              </a:buClr>
              <a:buFont typeface="Wingdings" pitchFamily="2" charset="2"/>
              <a:buChar char="Ø"/>
            </a:pPr>
            <a:r>
              <a:rPr lang="en-US" sz="2400" dirty="0" smtClean="0">
                <a:latin typeface="Cambria" pitchFamily="18" charset="0"/>
              </a:rPr>
              <a:t>Stereo selectivity in renal clearance may arise for those</a:t>
            </a:r>
          </a:p>
          <a:p>
            <a:pPr algn="just">
              <a:lnSpc>
                <a:spcPct val="150000"/>
              </a:lnSpc>
              <a:buClr>
                <a:schemeClr val="tx1"/>
              </a:buClr>
              <a:buNone/>
            </a:pPr>
            <a:r>
              <a:rPr lang="en-US" sz="2400" dirty="0" smtClean="0">
                <a:latin typeface="Cambria" pitchFamily="18" charset="0"/>
              </a:rPr>
              <a:t> agents that undergo active tubular secretion. Interactions</a:t>
            </a:r>
          </a:p>
          <a:p>
            <a:pPr algn="just">
              <a:lnSpc>
                <a:spcPct val="150000"/>
              </a:lnSpc>
              <a:buClr>
                <a:schemeClr val="tx1"/>
              </a:buClr>
              <a:buNone/>
            </a:pPr>
            <a:r>
              <a:rPr lang="en-US" sz="2400" dirty="0" smtClean="0">
                <a:latin typeface="Cambria" pitchFamily="18" charset="0"/>
              </a:rPr>
              <a:t> between enantiomers may occur such that their excretion</a:t>
            </a:r>
          </a:p>
          <a:p>
            <a:pPr marL="111125" indent="-111125" algn="just">
              <a:lnSpc>
                <a:spcPct val="150000"/>
              </a:lnSpc>
              <a:buClr>
                <a:schemeClr val="tx1"/>
              </a:buClr>
              <a:buNone/>
            </a:pPr>
            <a:r>
              <a:rPr lang="en-US" sz="2400" dirty="0" smtClean="0">
                <a:latin typeface="Cambria" pitchFamily="18" charset="0"/>
              </a:rPr>
              <a:t> differs following administration as single </a:t>
            </a:r>
            <a:r>
              <a:rPr lang="en-US" sz="2400" dirty="0" err="1" smtClean="0">
                <a:latin typeface="Cambria" pitchFamily="18" charset="0"/>
              </a:rPr>
              <a:t>enantiomers</a:t>
            </a:r>
            <a:r>
              <a:rPr lang="en-US" sz="2400" dirty="0" smtClean="0">
                <a:latin typeface="Cambria" pitchFamily="18" charset="0"/>
              </a:rPr>
              <a:t> </a:t>
            </a:r>
          </a:p>
          <a:p>
            <a:pPr marL="111125" indent="-111125" algn="just">
              <a:lnSpc>
                <a:spcPct val="150000"/>
              </a:lnSpc>
              <a:buClr>
                <a:schemeClr val="tx1"/>
              </a:buClr>
              <a:buNone/>
            </a:pPr>
            <a:r>
              <a:rPr lang="en-US" sz="2400" dirty="0" smtClean="0">
                <a:latin typeface="Cambria" pitchFamily="18" charset="0"/>
              </a:rPr>
              <a:t>versus the </a:t>
            </a:r>
            <a:r>
              <a:rPr lang="en-US" sz="2400" dirty="0" err="1" smtClean="0">
                <a:latin typeface="Cambria" pitchFamily="18" charset="0"/>
              </a:rPr>
              <a:t>racemate</a:t>
            </a:r>
            <a:r>
              <a:rPr lang="en-US" sz="2400" dirty="0" smtClean="0">
                <a:latin typeface="Cambria" pitchFamily="18" charset="0"/>
              </a:rPr>
              <a:t>. </a:t>
            </a:r>
          </a:p>
          <a:p>
            <a:pPr algn="just">
              <a:lnSpc>
                <a:spcPct val="150000"/>
              </a:lnSpc>
              <a:buNone/>
            </a:pPr>
            <a:endParaRPr lang="en-US" sz="2400" dirty="0" smtClean="0">
              <a:latin typeface="Cambria" pitchFamily="18" charset="0"/>
            </a:endParaRPr>
          </a:p>
        </p:txBody>
      </p:sp>
      <p:sp>
        <p:nvSpPr>
          <p:cNvPr id="4" name="Slide Number Placeholder 3"/>
          <p:cNvSpPr>
            <a:spLocks noGrp="1"/>
          </p:cNvSpPr>
          <p:nvPr>
            <p:ph type="sldNum" sz="quarter" idx="12"/>
          </p:nvPr>
        </p:nvSpPr>
        <p:spPr/>
        <p:txBody>
          <a:bodyPr/>
          <a:lstStyle/>
          <a:p>
            <a:fld id="{239F46BC-A96B-402D-AE2D-420CF4622C2F}" type="slidenum">
              <a:rPr lang="en-US" smtClean="0"/>
              <a:pPr/>
              <a:t>43</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sp>
        <p:nvSpPr>
          <p:cNvPr id="8" name="Rectangle 7"/>
          <p:cNvSpPr/>
          <p:nvPr/>
        </p:nvSpPr>
        <p:spPr>
          <a:xfrm>
            <a:off x="2339752" y="6383069"/>
            <a:ext cx="4572000" cy="646331"/>
          </a:xfrm>
          <a:prstGeom prst="rect">
            <a:avLst/>
          </a:prstGeom>
        </p:spPr>
        <p:txBody>
          <a:bodyPr wrap="square">
            <a:spAutoFit/>
          </a:bodyPr>
          <a:lstStyle/>
          <a:p>
            <a:pPr algn="ctr"/>
            <a:r>
              <a:rPr lang="en-US" sz="1200" dirty="0" smtClean="0"/>
              <a:t>Singh K, </a:t>
            </a:r>
            <a:r>
              <a:rPr lang="en-US" sz="1200" dirty="0" err="1" smtClean="0"/>
              <a:t>Shakya</a:t>
            </a:r>
            <a:r>
              <a:rPr lang="en-US" sz="1200" dirty="0" smtClean="0"/>
              <a:t> P, Kumar A, S. </a:t>
            </a:r>
            <a:r>
              <a:rPr lang="en-US" sz="1200" dirty="0" err="1" smtClean="0"/>
              <a:t>Alok</a:t>
            </a:r>
            <a:r>
              <a:rPr lang="en-US" sz="1200" dirty="0" smtClean="0"/>
              <a:t>, </a:t>
            </a:r>
            <a:r>
              <a:rPr lang="en-US" sz="1200" dirty="0" err="1" smtClean="0"/>
              <a:t>Kamal</a:t>
            </a:r>
            <a:r>
              <a:rPr lang="en-US" sz="1200" dirty="0" smtClean="0"/>
              <a:t> M and Singh S.P. </a:t>
            </a:r>
            <a:r>
              <a:rPr lang="en-US" sz="1200" dirty="0" err="1" smtClean="0"/>
              <a:t>Int</a:t>
            </a:r>
            <a:r>
              <a:rPr lang="en-US" sz="1200" dirty="0" smtClean="0"/>
              <a:t> J </a:t>
            </a:r>
            <a:r>
              <a:rPr lang="en-US" sz="1200" dirty="0" err="1" smtClean="0"/>
              <a:t>Pharm</a:t>
            </a:r>
            <a:r>
              <a:rPr lang="en-US" sz="1200" dirty="0" smtClean="0"/>
              <a:t> </a:t>
            </a:r>
            <a:r>
              <a:rPr lang="en-US" sz="1200" dirty="0" err="1" smtClean="0"/>
              <a:t>Sci</a:t>
            </a:r>
            <a:r>
              <a:rPr lang="en-US" sz="1200" dirty="0" smtClean="0"/>
              <a:t> Res 2014; 5(11): 4644-59. </a:t>
            </a:r>
            <a:br>
              <a:rPr lang="en-US" sz="1200" dirty="0" smtClean="0"/>
            </a:br>
            <a:endParaRPr lang="en-US" sz="1200" dirty="0"/>
          </a:p>
        </p:txBody>
      </p:sp>
      <p:sp>
        <p:nvSpPr>
          <p:cNvPr id="7" name="Rectangle 6"/>
          <p:cNvSpPr/>
          <p:nvPr/>
        </p:nvSpPr>
        <p:spPr>
          <a:xfrm>
            <a:off x="2425029" y="620688"/>
            <a:ext cx="3947171" cy="646331"/>
          </a:xfrm>
          <a:prstGeom prst="rect">
            <a:avLst/>
          </a:prstGeom>
        </p:spPr>
        <p:txBody>
          <a:bodyPr wrap="none">
            <a:spAutoFit/>
          </a:bodyPr>
          <a:lstStyle/>
          <a:p>
            <a:pPr algn="ctr"/>
            <a:r>
              <a:rPr lang="en-US" sz="3600" b="1" dirty="0" smtClean="0">
                <a:latin typeface="Cambria" pitchFamily="18" charset="0"/>
              </a:rPr>
              <a:t>4-Renal Excretion</a:t>
            </a:r>
            <a:endParaRPr lang="en-US" sz="3600" b="1" dirty="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wipe(up)">
                                      <p:cBhvr>
                                        <p:cTn id="7" dur="5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17443">
                                            <p:txEl>
                                              <p:pRg st="1" end="1"/>
                                            </p:txEl>
                                          </p:spTgt>
                                        </p:tgtEl>
                                        <p:attrNameLst>
                                          <p:attrName>style.visibility</p:attrName>
                                        </p:attrNameLst>
                                      </p:cBhvr>
                                      <p:to>
                                        <p:strVal val="visible"/>
                                      </p:to>
                                    </p:set>
                                    <p:animEffect transition="in" filter="wipe(up)">
                                      <p:cBhvr>
                                        <p:cTn id="12" dur="500"/>
                                        <p:tgtEl>
                                          <p:spTgt spid="317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17443">
                                            <p:txEl>
                                              <p:pRg st="2" end="2"/>
                                            </p:txEl>
                                          </p:spTgt>
                                        </p:tgtEl>
                                        <p:attrNameLst>
                                          <p:attrName>style.visibility</p:attrName>
                                        </p:attrNameLst>
                                      </p:cBhvr>
                                      <p:to>
                                        <p:strVal val="visible"/>
                                      </p:to>
                                    </p:set>
                                    <p:animEffect transition="in" filter="wipe(up)">
                                      <p:cBhvr>
                                        <p:cTn id="17" dur="500"/>
                                        <p:tgtEl>
                                          <p:spTgt spid="3174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17443">
                                            <p:txEl>
                                              <p:pRg st="3" end="3"/>
                                            </p:txEl>
                                          </p:spTgt>
                                        </p:tgtEl>
                                        <p:attrNameLst>
                                          <p:attrName>style.visibility</p:attrName>
                                        </p:attrNameLst>
                                      </p:cBhvr>
                                      <p:to>
                                        <p:strVal val="visible"/>
                                      </p:to>
                                    </p:set>
                                    <p:animEffect transition="in" filter="wipe(up)">
                                      <p:cBhvr>
                                        <p:cTn id="22" dur="500"/>
                                        <p:tgtEl>
                                          <p:spTgt spid="3174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17443">
                                            <p:txEl>
                                              <p:pRg st="4" end="4"/>
                                            </p:txEl>
                                          </p:spTgt>
                                        </p:tgtEl>
                                        <p:attrNameLst>
                                          <p:attrName>style.visibility</p:attrName>
                                        </p:attrNameLst>
                                      </p:cBhvr>
                                      <p:to>
                                        <p:strVal val="visible"/>
                                      </p:to>
                                    </p:set>
                                    <p:animEffect transition="in" filter="wipe(up)">
                                      <p:cBhvr>
                                        <p:cTn id="27" dur="500"/>
                                        <p:tgtEl>
                                          <p:spTgt spid="3174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457200" y="1957536"/>
            <a:ext cx="8229600" cy="4495800"/>
          </a:xfrm>
        </p:spPr>
        <p:txBody>
          <a:bodyPr/>
          <a:lstStyle/>
          <a:p>
            <a:pPr lvl="0" algn="just">
              <a:buClr>
                <a:schemeClr val="tx1"/>
              </a:buClr>
              <a:buFont typeface="Wingdings" pitchFamily="2" charset="2"/>
              <a:buChar char="Ø"/>
            </a:pPr>
            <a:r>
              <a:rPr lang="en-US" sz="2400" dirty="0" smtClean="0">
                <a:latin typeface="Cambria" pitchFamily="18" charset="0"/>
              </a:rPr>
              <a:t>The tubular secretion of the S-</a:t>
            </a:r>
            <a:r>
              <a:rPr lang="en-US" sz="2400" dirty="0" err="1" smtClean="0">
                <a:latin typeface="Cambria" pitchFamily="18" charset="0"/>
              </a:rPr>
              <a:t>pindolol</a:t>
            </a:r>
            <a:r>
              <a:rPr lang="en-US" sz="2400" dirty="0" smtClean="0">
                <a:latin typeface="Cambria" pitchFamily="18" charset="0"/>
              </a:rPr>
              <a:t> being 30% greater</a:t>
            </a:r>
          </a:p>
          <a:p>
            <a:pPr lvl="0" algn="just">
              <a:buClr>
                <a:schemeClr val="tx1"/>
              </a:buClr>
              <a:buFont typeface="Wingdings" pitchFamily="2" charset="2"/>
              <a:buChar char="Ø"/>
            </a:pPr>
            <a:endParaRPr lang="en-US" sz="2400" dirty="0" smtClean="0">
              <a:latin typeface="Cambria" pitchFamily="18" charset="0"/>
            </a:endParaRPr>
          </a:p>
          <a:p>
            <a:pPr lvl="0" algn="just">
              <a:buClr>
                <a:schemeClr val="tx1"/>
              </a:buClr>
              <a:buNone/>
            </a:pPr>
            <a:r>
              <a:rPr lang="en-US" sz="2400" dirty="0" smtClean="0">
                <a:latin typeface="Cambria" pitchFamily="18" charset="0"/>
              </a:rPr>
              <a:t>  than that of R- </a:t>
            </a:r>
            <a:r>
              <a:rPr lang="en-US" sz="2400" dirty="0" err="1" smtClean="0">
                <a:latin typeface="Cambria" pitchFamily="18" charset="0"/>
              </a:rPr>
              <a:t>enantiomer</a:t>
            </a:r>
            <a:r>
              <a:rPr lang="en-US" sz="2400" dirty="0" smtClean="0">
                <a:latin typeface="Cambria" pitchFamily="18" charset="0"/>
              </a:rPr>
              <a:t>.</a:t>
            </a:r>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a:p>
            <a:pPr>
              <a:buNone/>
            </a:pPr>
            <a:endParaRPr lang="en-US" sz="2400" dirty="0" smtClean="0"/>
          </a:p>
        </p:txBody>
      </p:sp>
      <p:sp>
        <p:nvSpPr>
          <p:cNvPr id="4" name="Slide Number Placeholder 3"/>
          <p:cNvSpPr>
            <a:spLocks noGrp="1"/>
          </p:cNvSpPr>
          <p:nvPr>
            <p:ph type="sldNum" sz="quarter" idx="12"/>
          </p:nvPr>
        </p:nvSpPr>
        <p:spPr/>
        <p:txBody>
          <a:bodyPr/>
          <a:lstStyle/>
          <a:p>
            <a:fld id="{239F46BC-A96B-402D-AE2D-420CF4622C2F}" type="slidenum">
              <a:rPr lang="en-US" smtClean="0"/>
              <a:pPr/>
              <a:t>44</a:t>
            </a:fld>
            <a:endParaRPr lang="en-US" dirty="0"/>
          </a:p>
        </p:txBody>
      </p:sp>
      <p:sp>
        <p:nvSpPr>
          <p:cNvPr id="6" name="Date Placeholder 5"/>
          <p:cNvSpPr>
            <a:spLocks noGrp="1"/>
          </p:cNvSpPr>
          <p:nvPr>
            <p:ph type="dt" sz="half" idx="10"/>
          </p:nvPr>
        </p:nvSpPr>
        <p:spPr/>
        <p:txBody>
          <a:bodyPr/>
          <a:lstStyle/>
          <a:p>
            <a:fld id="{15E639AA-71F1-4704-A2A8-1E0654B6A7EF}" type="datetime1">
              <a:rPr lang="en-US" smtClean="0"/>
              <a:pPr/>
              <a:t>10/27/2015</a:t>
            </a:fld>
            <a:endParaRPr lang="en-US" dirty="0"/>
          </a:p>
        </p:txBody>
      </p:sp>
      <p:sp>
        <p:nvSpPr>
          <p:cNvPr id="9" name="Rectangle 1"/>
          <p:cNvSpPr>
            <a:spLocks noChangeArrowheads="1"/>
          </p:cNvSpPr>
          <p:nvPr/>
        </p:nvSpPr>
        <p:spPr bwMode="auto">
          <a:xfrm>
            <a:off x="3635896" y="5487615"/>
            <a:ext cx="1142685"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Cambria" pitchFamily="18" charset="0"/>
                <a:cs typeface="Arial" pitchFamily="34" charset="0"/>
              </a:rPr>
              <a:t>S-</a:t>
            </a:r>
            <a:r>
              <a:rPr kumimoji="0" lang="en-US" sz="2400" b="0" i="0" u="none" strike="noStrike" cap="none" normalizeH="0" dirty="0" smtClean="0">
                <a:ln>
                  <a:noFill/>
                </a:ln>
                <a:solidFill>
                  <a:schemeClr val="tx1"/>
                </a:solidFill>
                <a:effectLst/>
                <a:latin typeface="Cambria" pitchFamily="18" charset="0"/>
                <a:cs typeface="Arial" pitchFamily="34" charset="0"/>
              </a:rPr>
              <a:t> form</a:t>
            </a:r>
            <a:endParaRPr kumimoji="0" lang="en-US" sz="2400" b="0" i="0" u="none" strike="noStrike" cap="none" normalizeH="0" baseline="0" dirty="0" smtClean="0">
              <a:ln>
                <a:noFill/>
              </a:ln>
              <a:solidFill>
                <a:schemeClr val="tx1"/>
              </a:solidFill>
              <a:effectLst/>
              <a:latin typeface="Cambria" pitchFamily="18" charset="0"/>
              <a:cs typeface="Arial" pitchFamily="34" charset="0"/>
            </a:endParaRPr>
          </a:p>
        </p:txBody>
      </p:sp>
      <p:sp>
        <p:nvSpPr>
          <p:cNvPr id="14" name="Rectangle 13"/>
          <p:cNvSpPr/>
          <p:nvPr/>
        </p:nvSpPr>
        <p:spPr>
          <a:xfrm>
            <a:off x="3359219" y="620688"/>
            <a:ext cx="2007409" cy="646331"/>
          </a:xfrm>
          <a:prstGeom prst="rect">
            <a:avLst/>
          </a:prstGeom>
        </p:spPr>
        <p:txBody>
          <a:bodyPr wrap="none">
            <a:spAutoFit/>
          </a:bodyPr>
          <a:lstStyle/>
          <a:p>
            <a:pPr algn="ctr"/>
            <a:r>
              <a:rPr lang="en-US" sz="3600" b="1" dirty="0" smtClean="0">
                <a:latin typeface="Cambria" pitchFamily="18" charset="0"/>
              </a:rPr>
              <a:t>Example</a:t>
            </a:r>
            <a:endParaRPr lang="en-US" sz="3600" b="1" dirty="0">
              <a:latin typeface="Cambria" pitchFamily="18" charset="0"/>
            </a:endParaRPr>
          </a:p>
        </p:txBody>
      </p:sp>
      <p:sp>
        <p:nvSpPr>
          <p:cNvPr id="15" name="Rectangle 14"/>
          <p:cNvSpPr/>
          <p:nvPr/>
        </p:nvSpPr>
        <p:spPr>
          <a:xfrm>
            <a:off x="1835696" y="6392361"/>
            <a:ext cx="5976664" cy="276999"/>
          </a:xfrm>
          <a:prstGeom prst="rect">
            <a:avLst/>
          </a:prstGeom>
        </p:spPr>
        <p:txBody>
          <a:bodyPr wrap="square">
            <a:spAutoFit/>
          </a:bodyPr>
          <a:lstStyle/>
          <a:p>
            <a:pPr algn="ctr"/>
            <a:r>
              <a:rPr lang="en-US" sz="1200" dirty="0" err="1" smtClean="0"/>
              <a:t>Chirality</a:t>
            </a:r>
            <a:r>
              <a:rPr lang="en-US" sz="1200" dirty="0" smtClean="0"/>
              <a:t> in Drug Design and Development, </a:t>
            </a:r>
            <a:r>
              <a:rPr lang="en-US" sz="1200" dirty="0" err="1" smtClean="0"/>
              <a:t>Indra</a:t>
            </a:r>
            <a:r>
              <a:rPr lang="en-US" sz="1200" dirty="0" smtClean="0"/>
              <a:t> K. Reddy‏،Reza </a:t>
            </a:r>
            <a:r>
              <a:rPr lang="en-US" sz="1200" dirty="0" err="1" smtClean="0"/>
              <a:t>Mehvar</a:t>
            </a:r>
            <a:r>
              <a:rPr lang="en-US" sz="1200" dirty="0" smtClean="0"/>
              <a:t>‏, 2004</a:t>
            </a:r>
            <a:endParaRPr lang="en-US" sz="1200" dirty="0"/>
          </a:p>
        </p:txBody>
      </p:sp>
      <p:pic>
        <p:nvPicPr>
          <p:cNvPr id="610306" name="Picture 2" descr="C:\Users\galal\Desktop\image.png"/>
          <p:cNvPicPr>
            <a:picLocks noChangeAspect="1" noChangeArrowheads="1"/>
          </p:cNvPicPr>
          <p:nvPr/>
        </p:nvPicPr>
        <p:blipFill>
          <a:blip r:embed="rId2" cstate="print"/>
          <a:srcRect/>
          <a:stretch>
            <a:fillRect/>
          </a:stretch>
        </p:blipFill>
        <p:spPr bwMode="auto">
          <a:xfrm>
            <a:off x="2683369" y="3501008"/>
            <a:ext cx="3112767" cy="2016224"/>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17443">
                                            <p:txEl>
                                              <p:pRg st="0" end="0"/>
                                            </p:txEl>
                                          </p:spTgt>
                                        </p:tgtEl>
                                        <p:attrNameLst>
                                          <p:attrName>style.visibility</p:attrName>
                                        </p:attrNameLst>
                                      </p:cBhvr>
                                      <p:to>
                                        <p:strVal val="visible"/>
                                      </p:to>
                                    </p:set>
                                    <p:animEffect transition="in" filter="wedge">
                                      <p:cBhvr>
                                        <p:cTn id="7" dur="500"/>
                                        <p:tgtEl>
                                          <p:spTgt spid="317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17443">
                                            <p:txEl>
                                              <p:pRg st="2" end="2"/>
                                            </p:txEl>
                                          </p:spTgt>
                                        </p:tgtEl>
                                        <p:attrNameLst>
                                          <p:attrName>style.visibility</p:attrName>
                                        </p:attrNameLst>
                                      </p:cBhvr>
                                      <p:to>
                                        <p:strVal val="visible"/>
                                      </p:to>
                                    </p:set>
                                    <p:animEffect transition="in" filter="wedge">
                                      <p:cBhvr>
                                        <p:cTn id="12" dur="500"/>
                                        <p:tgtEl>
                                          <p:spTgt spid="3174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610306"/>
                                        </p:tgtEl>
                                        <p:attrNameLst>
                                          <p:attrName>style.visibility</p:attrName>
                                        </p:attrNameLst>
                                      </p:cBhvr>
                                      <p:to>
                                        <p:strVal val="visible"/>
                                      </p:to>
                                    </p:set>
                                    <p:animEffect transition="in" filter="wedge">
                                      <p:cBhvr>
                                        <p:cTn id="17" dur="500"/>
                                        <p:tgtEl>
                                          <p:spTgt spid="610306"/>
                                        </p:tgtEl>
                                      </p:cBhvr>
                                    </p:animEffect>
                                  </p:childTnLst>
                                </p:cTn>
                              </p:par>
                              <p:par>
                                <p:cTn id="18" presetID="2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edg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6516216" y="6400800"/>
            <a:ext cx="2133600" cy="320675"/>
          </a:xfrm>
        </p:spPr>
        <p:txBody>
          <a:bodyPr/>
          <a:lstStyle/>
          <a:p>
            <a:pPr algn="r" rtl="1"/>
            <a:fld id="{6601DE57-93F5-4015-9AB7-81C092ADA79D}" type="slidenum">
              <a:rPr lang="en-US"/>
              <a:pPr algn="r" rtl="1"/>
              <a:t>45</a:t>
            </a:fld>
            <a:endParaRPr lang="en-US" dirty="0"/>
          </a:p>
        </p:txBody>
      </p:sp>
      <p:sp>
        <p:nvSpPr>
          <p:cNvPr id="40962" name="Rectangle 2"/>
          <p:cNvSpPr>
            <a:spLocks noChangeArrowheads="1"/>
          </p:cNvSpPr>
          <p:nvPr/>
        </p:nvSpPr>
        <p:spPr bwMode="auto">
          <a:xfrm>
            <a:off x="304800" y="1551384"/>
            <a:ext cx="8610600" cy="5334000"/>
          </a:xfrm>
          <a:prstGeom prst="rect">
            <a:avLst/>
          </a:prstGeom>
          <a:noFill/>
          <a:ln w="9525">
            <a:noFill/>
            <a:miter lim="800000"/>
            <a:headEnd/>
            <a:tailEnd/>
          </a:ln>
          <a:effectLst/>
        </p:spPr>
        <p:txBody>
          <a:bodyPr/>
          <a:lstStyle/>
          <a:p>
            <a:pPr algn="just">
              <a:lnSpc>
                <a:spcPct val="80000"/>
              </a:lnSpc>
            </a:pPr>
            <a:endParaRPr lang="en-AU" sz="2400" dirty="0">
              <a:latin typeface="Cambria" pitchFamily="18" charset="0"/>
            </a:endParaRPr>
          </a:p>
          <a:p>
            <a:pPr algn="just">
              <a:buClr>
                <a:schemeClr val="tx1"/>
              </a:buClr>
              <a:buFont typeface="Wingdings" pitchFamily="2" charset="2"/>
              <a:buNone/>
            </a:pPr>
            <a:endParaRPr lang="en-AU" sz="2400" dirty="0" smtClean="0">
              <a:latin typeface="Cambria" pitchFamily="18" charset="0"/>
            </a:endParaRPr>
          </a:p>
          <a:p>
            <a:pPr algn="just">
              <a:buClr>
                <a:schemeClr val="tx1"/>
              </a:buClr>
              <a:buFont typeface="Wingdings" pitchFamily="2" charset="2"/>
              <a:buChar char="Ø"/>
            </a:pPr>
            <a:r>
              <a:rPr lang="en-AU" sz="2400" dirty="0" smtClean="0">
                <a:latin typeface="Cambria" pitchFamily="18" charset="0"/>
              </a:rPr>
              <a:t>The </a:t>
            </a:r>
            <a:r>
              <a:rPr lang="en-AU" sz="2400" dirty="0">
                <a:latin typeface="Cambria" pitchFamily="18" charset="0"/>
              </a:rPr>
              <a:t>guidelines strongly encourage the development of single isomers and discourage </a:t>
            </a:r>
            <a:r>
              <a:rPr lang="en-AU" sz="2400" dirty="0" err="1">
                <a:latin typeface="Cambria" pitchFamily="18" charset="0"/>
              </a:rPr>
              <a:t>stereoisomeric</a:t>
            </a:r>
            <a:r>
              <a:rPr lang="en-AU" sz="2400" dirty="0">
                <a:latin typeface="Cambria" pitchFamily="18" charset="0"/>
              </a:rPr>
              <a:t> (e.g., </a:t>
            </a:r>
            <a:r>
              <a:rPr lang="en-AU" sz="2400" dirty="0" err="1">
                <a:latin typeface="Cambria" pitchFamily="18" charset="0"/>
              </a:rPr>
              <a:t>racemic</a:t>
            </a:r>
            <a:r>
              <a:rPr lang="en-AU" sz="2400" dirty="0">
                <a:latin typeface="Cambria" pitchFamily="18" charset="0"/>
              </a:rPr>
              <a:t>) mixtures. </a:t>
            </a:r>
          </a:p>
          <a:p>
            <a:pPr algn="just">
              <a:buClr>
                <a:schemeClr val="tx1"/>
              </a:buClr>
              <a:buFont typeface="Wingdings" pitchFamily="2" charset="2"/>
              <a:buChar char="Ø"/>
            </a:pPr>
            <a:endParaRPr lang="en-AU" sz="2400" dirty="0">
              <a:latin typeface="Cambria" pitchFamily="18" charset="0"/>
            </a:endParaRPr>
          </a:p>
          <a:p>
            <a:pPr algn="just">
              <a:buClr>
                <a:schemeClr val="tx1"/>
              </a:buClr>
              <a:buFont typeface="Wingdings" pitchFamily="2" charset="2"/>
              <a:buChar char="Ø"/>
            </a:pPr>
            <a:r>
              <a:rPr lang="en-AU" sz="2400" dirty="0">
                <a:latin typeface="Cambria" pitchFamily="18" charset="0"/>
              </a:rPr>
              <a:t>Approval could not be granted for a drug containing more than one isomer unless the pharmacokinetic and </a:t>
            </a:r>
            <a:r>
              <a:rPr lang="en-AU" sz="2400" dirty="0" err="1">
                <a:latin typeface="Cambria" pitchFamily="18" charset="0"/>
              </a:rPr>
              <a:t>pharmacodynamic</a:t>
            </a:r>
            <a:r>
              <a:rPr lang="en-AU" sz="2400" dirty="0">
                <a:latin typeface="Cambria" pitchFamily="18" charset="0"/>
              </a:rPr>
              <a:t> properties of each could be described  </a:t>
            </a:r>
            <a:r>
              <a:rPr lang="en-AU" sz="2400" dirty="0" smtClean="0">
                <a:latin typeface="Cambria" pitchFamily="18" charset="0"/>
              </a:rPr>
              <a:t>and </a:t>
            </a:r>
            <a:r>
              <a:rPr lang="en-AU" sz="2400" dirty="0">
                <a:latin typeface="Cambria" pitchFamily="18" charset="0"/>
              </a:rPr>
              <a:t>more importantly, </a:t>
            </a:r>
            <a:r>
              <a:rPr lang="en-AU" sz="2400" dirty="0" smtClean="0">
                <a:latin typeface="Cambria" pitchFamily="18" charset="0"/>
              </a:rPr>
              <a:t>justified. </a:t>
            </a:r>
            <a:endParaRPr lang="en-AU" sz="2400" dirty="0">
              <a:latin typeface="Cambria" pitchFamily="18" charset="0"/>
            </a:endParaRPr>
          </a:p>
          <a:p>
            <a:pPr>
              <a:lnSpc>
                <a:spcPct val="80000"/>
              </a:lnSpc>
            </a:pPr>
            <a:endParaRPr lang="en-AU" sz="2400" dirty="0">
              <a:latin typeface="Cambria" pitchFamily="18" charset="0"/>
            </a:endParaRPr>
          </a:p>
          <a:p>
            <a:pPr>
              <a:lnSpc>
                <a:spcPct val="80000"/>
              </a:lnSpc>
            </a:pPr>
            <a:endParaRPr lang="en-AU" sz="2400" dirty="0">
              <a:latin typeface="Cambria" pitchFamily="18" charset="0"/>
            </a:endParaRPr>
          </a:p>
          <a:p>
            <a:pPr>
              <a:lnSpc>
                <a:spcPct val="80000"/>
              </a:lnSpc>
            </a:pPr>
            <a:endParaRPr lang="en-AU" sz="2400" dirty="0">
              <a:latin typeface="Cambria" pitchFamily="18" charset="0"/>
            </a:endParaRPr>
          </a:p>
        </p:txBody>
      </p:sp>
      <p:sp>
        <p:nvSpPr>
          <p:cNvPr id="40963" name="Rectangle 3"/>
          <p:cNvSpPr>
            <a:spLocks noChangeArrowheads="1"/>
          </p:cNvSpPr>
          <p:nvPr/>
        </p:nvSpPr>
        <p:spPr bwMode="auto">
          <a:xfrm>
            <a:off x="609600" y="570384"/>
            <a:ext cx="8015288" cy="914400"/>
          </a:xfrm>
          <a:prstGeom prst="rect">
            <a:avLst/>
          </a:prstGeom>
          <a:noFill/>
          <a:ln w="9525">
            <a:noFill/>
            <a:miter lim="800000"/>
            <a:headEnd/>
            <a:tailEnd/>
          </a:ln>
          <a:effectLst/>
        </p:spPr>
        <p:txBody>
          <a:bodyPr anchor="ctr"/>
          <a:lstStyle/>
          <a:p>
            <a:pPr algn="ctr"/>
            <a:r>
              <a:rPr lang="en-AU" sz="3600" b="1" dirty="0">
                <a:latin typeface="Cambria" pitchFamily="18" charset="0"/>
              </a:rPr>
              <a:t>US - FDA’s </a:t>
            </a:r>
            <a:r>
              <a:rPr lang="en-AU" sz="3600" b="1" dirty="0" smtClean="0">
                <a:latin typeface="Cambria" pitchFamily="18" charset="0"/>
              </a:rPr>
              <a:t>policy </a:t>
            </a:r>
            <a:r>
              <a:rPr lang="en-AU" sz="3600" b="1" dirty="0">
                <a:latin typeface="Cambria" pitchFamily="18" charset="0"/>
              </a:rPr>
              <a:t>s</a:t>
            </a:r>
            <a:r>
              <a:rPr lang="en-AU" sz="3600" b="1" dirty="0" smtClean="0">
                <a:latin typeface="Cambria" pitchFamily="18" charset="0"/>
              </a:rPr>
              <a:t>tatement</a:t>
            </a:r>
            <a:endParaRPr lang="en-AU" sz="3600" b="1" dirty="0">
              <a:latin typeface="Cambria" pitchFamily="18" charset="0"/>
            </a:endParaRPr>
          </a:p>
        </p:txBody>
      </p:sp>
      <p:sp>
        <p:nvSpPr>
          <p:cNvPr id="5" name="Date Placeholder 4"/>
          <p:cNvSpPr>
            <a:spLocks noGrp="1"/>
          </p:cNvSpPr>
          <p:nvPr>
            <p:ph type="dt" sz="half" idx="10"/>
          </p:nvPr>
        </p:nvSpPr>
        <p:spPr>
          <a:xfrm>
            <a:off x="251520" y="6400800"/>
            <a:ext cx="2133600" cy="320675"/>
          </a:xfrm>
        </p:spPr>
        <p:txBody>
          <a:bodyPr/>
          <a:lstStyle/>
          <a:p>
            <a:fld id="{8DEB7E8C-4B09-4DAD-A742-83DB2EA8E57C}" type="datetime1">
              <a:rPr lang="en-US" smtClean="0"/>
              <a:pPr/>
              <a:t>10/27/2015</a:t>
            </a:fld>
            <a:endParaRPr lang="en-US" dirty="0"/>
          </a:p>
        </p:txBody>
      </p:sp>
      <p:sp>
        <p:nvSpPr>
          <p:cNvPr id="6" name="Rectangle 5"/>
          <p:cNvSpPr/>
          <p:nvPr/>
        </p:nvSpPr>
        <p:spPr>
          <a:xfrm>
            <a:off x="2016224" y="6525344"/>
            <a:ext cx="5076056" cy="240066"/>
          </a:xfrm>
          <a:prstGeom prst="rect">
            <a:avLst/>
          </a:prstGeom>
        </p:spPr>
        <p:txBody>
          <a:bodyPr wrap="square">
            <a:spAutoFit/>
          </a:bodyPr>
          <a:lstStyle/>
          <a:p>
            <a:pPr>
              <a:lnSpc>
                <a:spcPct val="80000"/>
              </a:lnSpc>
            </a:pPr>
            <a:r>
              <a:rPr lang="en-AU" sz="1200" dirty="0" err="1" smtClean="0"/>
              <a:t>Chirality</a:t>
            </a:r>
            <a:r>
              <a:rPr lang="en-AU" sz="1200" dirty="0" smtClean="0"/>
              <a:t> 1992;338-40; http://www.fda.gov/cder/guidance/stereo.htm.</a:t>
            </a:r>
            <a:endParaRPr lang="en-AU" sz="12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0962">
                                            <p:txEl>
                                              <p:pRg st="2" end="2"/>
                                            </p:txEl>
                                          </p:spTgt>
                                        </p:tgtEl>
                                        <p:attrNameLst>
                                          <p:attrName>style.visibility</p:attrName>
                                        </p:attrNameLst>
                                      </p:cBhvr>
                                      <p:to>
                                        <p:strVal val="visible"/>
                                      </p:to>
                                    </p:set>
                                    <p:animEffect transition="in" filter="checkerboard(across)">
                                      <p:cBhvr>
                                        <p:cTn id="7" dur="500"/>
                                        <p:tgtEl>
                                          <p:spTgt spid="4096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0962">
                                            <p:txEl>
                                              <p:pRg st="4" end="4"/>
                                            </p:txEl>
                                          </p:spTgt>
                                        </p:tgtEl>
                                        <p:attrNameLst>
                                          <p:attrName>style.visibility</p:attrName>
                                        </p:attrNameLst>
                                      </p:cBhvr>
                                      <p:to>
                                        <p:strVal val="visible"/>
                                      </p:to>
                                    </p:set>
                                    <p:animEffect transition="in" filter="wheel(4)">
                                      <p:cBhvr>
                                        <p:cTn id="12" dur="500"/>
                                        <p:tgtEl>
                                          <p:spTgt spid="4096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827584" y="1772816"/>
            <a:ext cx="7391400" cy="563563"/>
          </a:xfrm>
        </p:spPr>
        <p:txBody>
          <a:bodyPr/>
          <a:lstStyle/>
          <a:p>
            <a:r>
              <a:rPr lang="en-US" dirty="0"/>
              <a:t>FDA</a:t>
            </a:r>
          </a:p>
        </p:txBody>
      </p:sp>
      <p:sp>
        <p:nvSpPr>
          <p:cNvPr id="306179" name="Rectangle 3"/>
          <p:cNvSpPr>
            <a:spLocks noGrp="1" noChangeArrowheads="1"/>
          </p:cNvSpPr>
          <p:nvPr>
            <p:ph type="body" idx="1"/>
          </p:nvPr>
        </p:nvSpPr>
        <p:spPr>
          <a:xfrm>
            <a:off x="518864" y="2101552"/>
            <a:ext cx="8229600" cy="4495800"/>
          </a:xfrm>
        </p:spPr>
        <p:txBody>
          <a:bodyPr/>
          <a:lstStyle/>
          <a:p>
            <a:pPr marL="63500" indent="-63500">
              <a:buFont typeface="Symbol" pitchFamily="18" charset="2"/>
              <a:buNone/>
              <a:tabLst>
                <a:tab pos="0" algn="l"/>
              </a:tabLst>
            </a:pPr>
            <a:r>
              <a:rPr lang="en-US" sz="2400" dirty="0" smtClean="0">
                <a:latin typeface="Cambria" pitchFamily="18" charset="0"/>
              </a:rPr>
              <a:t>The </a:t>
            </a:r>
            <a:r>
              <a:rPr lang="en-US" sz="2400" dirty="0">
                <a:latin typeface="Cambria" pitchFamily="18" charset="0"/>
              </a:rPr>
              <a:t>Agency is impressed by the possibility that the </a:t>
            </a:r>
            <a:r>
              <a:rPr lang="en-US" sz="2400" dirty="0" smtClean="0">
                <a:latin typeface="Cambria" pitchFamily="18" charset="0"/>
              </a:rPr>
              <a:t>use of single </a:t>
            </a:r>
            <a:r>
              <a:rPr lang="en-US" sz="2400" dirty="0">
                <a:latin typeface="Cambria" pitchFamily="18" charset="0"/>
              </a:rPr>
              <a:t>enantiomers may be advantageous: </a:t>
            </a:r>
            <a:endParaRPr lang="en-US" sz="2400" dirty="0" smtClean="0">
              <a:latin typeface="Cambria" pitchFamily="18" charset="0"/>
            </a:endParaRPr>
          </a:p>
          <a:p>
            <a:pPr marL="514350" indent="-514350">
              <a:buNone/>
            </a:pPr>
            <a:endParaRPr lang="en-US" sz="2400" dirty="0" smtClean="0">
              <a:latin typeface="Cambria" pitchFamily="18" charset="0"/>
            </a:endParaRPr>
          </a:p>
          <a:p>
            <a:pPr marL="95250" indent="-95250" defTabSz="882650">
              <a:buClr>
                <a:schemeClr val="tx1"/>
              </a:buClr>
              <a:buFont typeface="Wingdings" pitchFamily="2" charset="2"/>
              <a:buChar char="Ø"/>
              <a:tabLst>
                <a:tab pos="725488" algn="l"/>
                <a:tab pos="2160588" algn="l"/>
              </a:tabLst>
            </a:pPr>
            <a:r>
              <a:rPr lang="en-US" sz="2400" dirty="0" smtClean="0">
                <a:latin typeface="Cambria" pitchFamily="18" charset="0"/>
              </a:rPr>
              <a:t>By </a:t>
            </a:r>
            <a:r>
              <a:rPr lang="en-US" sz="2400" dirty="0">
                <a:latin typeface="Cambria" pitchFamily="18" charset="0"/>
              </a:rPr>
              <a:t>permitting better patient control, simplifying </a:t>
            </a:r>
            <a:r>
              <a:rPr lang="en-US" sz="2400" dirty="0" smtClean="0">
                <a:latin typeface="Cambria" pitchFamily="18" charset="0"/>
              </a:rPr>
              <a:t> dose-response relationships.</a:t>
            </a:r>
          </a:p>
          <a:p>
            <a:pPr marL="95250" indent="-95250" defTabSz="882650">
              <a:buClr>
                <a:schemeClr val="tx1"/>
              </a:buClr>
              <a:buNone/>
              <a:tabLst>
                <a:tab pos="725488" algn="l"/>
                <a:tab pos="2160588" algn="l"/>
              </a:tabLst>
            </a:pPr>
            <a:endParaRPr lang="en-US" sz="2400" dirty="0" smtClean="0">
              <a:latin typeface="Cambria" pitchFamily="18" charset="0"/>
            </a:endParaRPr>
          </a:p>
          <a:p>
            <a:pPr marL="284163" indent="-284163">
              <a:buClr>
                <a:schemeClr val="tx1"/>
              </a:buClr>
              <a:buFont typeface="Wingdings" pitchFamily="2" charset="2"/>
              <a:buChar char="Ø"/>
            </a:pPr>
            <a:r>
              <a:rPr lang="en-US" sz="2400" dirty="0" smtClean="0">
                <a:latin typeface="Cambria" pitchFamily="18" charset="0"/>
              </a:rPr>
              <a:t>By </a:t>
            </a:r>
            <a:r>
              <a:rPr lang="en-US" sz="2400" dirty="0">
                <a:latin typeface="Cambria" pitchFamily="18" charset="0"/>
              </a:rPr>
              <a:t>reducing the extent of </a:t>
            </a:r>
            <a:r>
              <a:rPr lang="en-US" sz="2400" dirty="0" err="1">
                <a:latin typeface="Cambria" pitchFamily="18" charset="0"/>
              </a:rPr>
              <a:t>interpatient</a:t>
            </a:r>
            <a:r>
              <a:rPr lang="en-US" sz="2400" dirty="0">
                <a:latin typeface="Cambria" pitchFamily="18" charset="0"/>
              </a:rPr>
              <a:t> variation in drug response</a:t>
            </a:r>
            <a:r>
              <a:rPr lang="en-US" sz="2400" dirty="0" smtClean="0">
                <a:latin typeface="Cambria" pitchFamily="18" charset="0"/>
              </a:rPr>
              <a:t>.</a:t>
            </a:r>
            <a:endParaRPr lang="en-US" sz="2400" dirty="0">
              <a:latin typeface="Cambria" pitchFamily="18" charset="0"/>
            </a:endParaRPr>
          </a:p>
        </p:txBody>
      </p:sp>
      <p:sp>
        <p:nvSpPr>
          <p:cNvPr id="5" name="Slide Number Placeholder 4"/>
          <p:cNvSpPr>
            <a:spLocks noGrp="1"/>
          </p:cNvSpPr>
          <p:nvPr>
            <p:ph type="sldNum" sz="quarter" idx="12"/>
          </p:nvPr>
        </p:nvSpPr>
        <p:spPr/>
        <p:txBody>
          <a:bodyPr/>
          <a:lstStyle/>
          <a:p>
            <a:fld id="{239F46BC-A96B-402D-AE2D-420CF4622C2F}" type="slidenum">
              <a:rPr lang="en-US" smtClean="0"/>
              <a:pPr/>
              <a:t>46</a:t>
            </a:fld>
            <a:endParaRPr lang="en-US" dirty="0"/>
          </a:p>
        </p:txBody>
      </p:sp>
      <p:sp>
        <p:nvSpPr>
          <p:cNvPr id="6" name="Date Placeholder 5"/>
          <p:cNvSpPr>
            <a:spLocks noGrp="1"/>
          </p:cNvSpPr>
          <p:nvPr>
            <p:ph type="dt" sz="half" idx="10"/>
          </p:nvPr>
        </p:nvSpPr>
        <p:spPr/>
        <p:txBody>
          <a:bodyPr/>
          <a:lstStyle/>
          <a:p>
            <a:fld id="{68C609F4-B3EA-4FE6-8A56-6B190E77C70D}" type="datetime1">
              <a:rPr lang="en-US" smtClean="0"/>
              <a:pPr/>
              <a:t>10/27/2015</a:t>
            </a:fld>
            <a:endParaRPr lang="en-US" dirty="0"/>
          </a:p>
        </p:txBody>
      </p:sp>
      <p:sp>
        <p:nvSpPr>
          <p:cNvPr id="7" name="Rectangle 6"/>
          <p:cNvSpPr/>
          <p:nvPr/>
        </p:nvSpPr>
        <p:spPr>
          <a:xfrm>
            <a:off x="2411760" y="6309320"/>
            <a:ext cx="4572000" cy="461665"/>
          </a:xfrm>
          <a:prstGeom prst="rect">
            <a:avLst/>
          </a:prstGeom>
        </p:spPr>
        <p:txBody>
          <a:bodyPr>
            <a:spAutoFit/>
          </a:bodyPr>
          <a:lstStyle/>
          <a:p>
            <a:r>
              <a:rPr lang="en-US" sz="1200" dirty="0" smtClean="0"/>
              <a:t>Drug </a:t>
            </a:r>
            <a:r>
              <a:rPr lang="en-US" sz="1200" dirty="0" err="1" smtClean="0"/>
              <a:t>Chirality</a:t>
            </a:r>
            <a:r>
              <a:rPr lang="en-US" sz="1200" dirty="0" smtClean="0"/>
              <a:t> : Past , Present &amp; Future. Andrew J. Hutt. Department of Pharmacy, King’s College London.</a:t>
            </a:r>
            <a:endParaRPr lang="en-US" sz="1200" dirty="0"/>
          </a:p>
        </p:txBody>
      </p:sp>
      <p:sp>
        <p:nvSpPr>
          <p:cNvPr id="8" name="Rectangle 7"/>
          <p:cNvSpPr/>
          <p:nvPr/>
        </p:nvSpPr>
        <p:spPr>
          <a:xfrm>
            <a:off x="3923928" y="620688"/>
            <a:ext cx="1049198" cy="646331"/>
          </a:xfrm>
          <a:prstGeom prst="rect">
            <a:avLst/>
          </a:prstGeom>
        </p:spPr>
        <p:txBody>
          <a:bodyPr wrap="none">
            <a:spAutoFit/>
          </a:bodyPr>
          <a:lstStyle/>
          <a:p>
            <a:r>
              <a:rPr lang="en-US" sz="3600" b="1" dirty="0" smtClean="0">
                <a:latin typeface="Cambria" pitchFamily="18" charset="0"/>
              </a:rPr>
              <a:t>FDA</a:t>
            </a:r>
            <a:endParaRPr lang="en-US" sz="36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06179">
                                            <p:txEl>
                                              <p:pRg st="0" end="0"/>
                                            </p:txEl>
                                          </p:spTgt>
                                        </p:tgtEl>
                                        <p:attrNameLst>
                                          <p:attrName>style.visibility</p:attrName>
                                        </p:attrNameLst>
                                      </p:cBhvr>
                                      <p:to>
                                        <p:strVal val="visible"/>
                                      </p:to>
                                    </p:set>
                                    <p:anim calcmode="lin" valueType="num">
                                      <p:cBhvr additive="base">
                                        <p:cTn id="7" dur="500" fill="hold"/>
                                        <p:tgtEl>
                                          <p:spTgt spid="3061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6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06179">
                                            <p:txEl>
                                              <p:pRg st="2" end="2"/>
                                            </p:txEl>
                                          </p:spTgt>
                                        </p:tgtEl>
                                        <p:attrNameLst>
                                          <p:attrName>style.visibility</p:attrName>
                                        </p:attrNameLst>
                                      </p:cBhvr>
                                      <p:to>
                                        <p:strVal val="visible"/>
                                      </p:to>
                                    </p:set>
                                    <p:anim calcmode="lin" valueType="num">
                                      <p:cBhvr additive="base">
                                        <p:cTn id="13" dur="500" fill="hold"/>
                                        <p:tgtEl>
                                          <p:spTgt spid="3061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61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06179">
                                            <p:txEl>
                                              <p:pRg st="4" end="4"/>
                                            </p:txEl>
                                          </p:spTgt>
                                        </p:tgtEl>
                                        <p:attrNameLst>
                                          <p:attrName>style.visibility</p:attrName>
                                        </p:attrNameLst>
                                      </p:cBhvr>
                                      <p:to>
                                        <p:strVal val="visible"/>
                                      </p:to>
                                    </p:set>
                                    <p:anim calcmode="lin" valueType="num">
                                      <p:cBhvr additive="base">
                                        <p:cTn id="19" dur="500" fill="hold"/>
                                        <p:tgtEl>
                                          <p:spTgt spid="30617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61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a:xfrm>
            <a:off x="827584" y="1772816"/>
            <a:ext cx="7391400" cy="563563"/>
          </a:xfrm>
        </p:spPr>
        <p:txBody>
          <a:bodyPr/>
          <a:lstStyle/>
          <a:p>
            <a:r>
              <a:rPr lang="en-US" dirty="0"/>
              <a:t>FDA</a:t>
            </a:r>
          </a:p>
        </p:txBody>
      </p:sp>
      <p:sp>
        <p:nvSpPr>
          <p:cNvPr id="306179" name="Rectangle 3"/>
          <p:cNvSpPr>
            <a:spLocks noGrp="1" noChangeArrowheads="1"/>
          </p:cNvSpPr>
          <p:nvPr>
            <p:ph type="body" idx="1"/>
          </p:nvPr>
        </p:nvSpPr>
        <p:spPr>
          <a:xfrm>
            <a:off x="395536" y="1813520"/>
            <a:ext cx="8568952" cy="4495800"/>
          </a:xfrm>
        </p:spPr>
        <p:txBody>
          <a:bodyPr/>
          <a:lstStyle/>
          <a:p>
            <a:pPr marL="95250" indent="-95250">
              <a:buNone/>
            </a:pPr>
            <a:r>
              <a:rPr lang="en-US" sz="2400" b="1" dirty="0" smtClean="0">
                <a:latin typeface="Cambrai"/>
              </a:rPr>
              <a:t>Efforts to develop pure drug </a:t>
            </a:r>
            <a:r>
              <a:rPr lang="en-US" sz="2400" b="1" dirty="0" err="1" smtClean="0">
                <a:latin typeface="Cambrai"/>
              </a:rPr>
              <a:t>enantiomers</a:t>
            </a:r>
            <a:r>
              <a:rPr lang="en-US" sz="2400" b="1" dirty="0" smtClean="0">
                <a:latin typeface="Cambrai"/>
              </a:rPr>
              <a:t> to</a:t>
            </a:r>
          </a:p>
          <a:p>
            <a:pPr marL="95250" indent="-95250">
              <a:buNone/>
            </a:pPr>
            <a:endParaRPr lang="en-US" sz="2400" b="1" dirty="0" smtClean="0">
              <a:latin typeface="Cambrai"/>
            </a:endParaRPr>
          </a:p>
          <a:p>
            <a:pPr>
              <a:buClr>
                <a:schemeClr val="tx1"/>
              </a:buClr>
              <a:buFont typeface="Wingdings" pitchFamily="2" charset="2"/>
              <a:buChar char="Ø"/>
            </a:pPr>
            <a:r>
              <a:rPr lang="en-US" sz="2400" dirty="0" smtClean="0">
                <a:latin typeface="Cambrai"/>
              </a:rPr>
              <a:t>Separate unwanted </a:t>
            </a:r>
            <a:r>
              <a:rPr lang="en-US" sz="2400" dirty="0" err="1" smtClean="0">
                <a:latin typeface="Cambrai"/>
              </a:rPr>
              <a:t>pharmacodynamic</a:t>
            </a:r>
            <a:r>
              <a:rPr lang="en-US" sz="2400" dirty="0" smtClean="0">
                <a:latin typeface="Cambrai"/>
              </a:rPr>
              <a:t> side effects from toxic effects if these occur due to </a:t>
            </a:r>
            <a:r>
              <a:rPr lang="en-US" sz="2400" dirty="0" err="1" smtClean="0">
                <a:latin typeface="Cambrai"/>
              </a:rPr>
              <a:t>enantiomer</a:t>
            </a:r>
            <a:r>
              <a:rPr lang="en-US" sz="2400" dirty="0" smtClean="0">
                <a:latin typeface="Cambrai"/>
              </a:rPr>
              <a:t>.</a:t>
            </a:r>
          </a:p>
          <a:p>
            <a:pPr>
              <a:buClr>
                <a:schemeClr val="tx1"/>
              </a:buClr>
              <a:buFont typeface="Wingdings" pitchFamily="2" charset="2"/>
              <a:buChar char="Ø"/>
            </a:pPr>
            <a:r>
              <a:rPr lang="en-US" sz="2400" dirty="0" smtClean="0">
                <a:latin typeface="Cambrai"/>
              </a:rPr>
              <a:t>Improve therapeutic index potentially.</a:t>
            </a:r>
          </a:p>
          <a:p>
            <a:pPr>
              <a:buClr>
                <a:schemeClr val="tx1"/>
              </a:buClr>
              <a:buFont typeface="Wingdings" pitchFamily="2" charset="2"/>
              <a:buChar char="Ø"/>
            </a:pPr>
            <a:r>
              <a:rPr lang="en-US" sz="2400" dirty="0" smtClean="0">
                <a:latin typeface="Cambrai"/>
              </a:rPr>
              <a:t>Reduce the potential drug interactions.</a:t>
            </a:r>
          </a:p>
          <a:p>
            <a:pPr>
              <a:buClr>
                <a:schemeClr val="tx1"/>
              </a:buClr>
              <a:buFont typeface="Wingdings" pitchFamily="2" charset="2"/>
              <a:buChar char="Ø"/>
            </a:pPr>
            <a:r>
              <a:rPr lang="en-US" sz="2400" dirty="0" smtClean="0">
                <a:latin typeface="Cambrai"/>
              </a:rPr>
              <a:t>Avoid </a:t>
            </a:r>
            <a:r>
              <a:rPr lang="en-US" sz="2400" dirty="0" err="1" smtClean="0">
                <a:latin typeface="Cambrai"/>
              </a:rPr>
              <a:t>enantiomer-enantiomer</a:t>
            </a:r>
            <a:r>
              <a:rPr lang="en-US" sz="2400" dirty="0" smtClean="0">
                <a:latin typeface="Cambrai"/>
              </a:rPr>
              <a:t> drug interactions.</a:t>
            </a:r>
          </a:p>
          <a:p>
            <a:pPr>
              <a:buClr>
                <a:schemeClr val="tx1"/>
              </a:buClr>
              <a:buFont typeface="Wingdings" pitchFamily="2" charset="2"/>
              <a:buChar char="Ø"/>
            </a:pPr>
            <a:r>
              <a:rPr lang="en-US" sz="2400" dirty="0" smtClean="0">
                <a:latin typeface="Cambrai"/>
              </a:rPr>
              <a:t>Avoid </a:t>
            </a:r>
            <a:r>
              <a:rPr lang="en-US" sz="2400" dirty="0" err="1" smtClean="0">
                <a:latin typeface="Cambrai"/>
              </a:rPr>
              <a:t>bioinversion</a:t>
            </a:r>
            <a:r>
              <a:rPr lang="en-US" sz="2400" dirty="0" smtClean="0">
                <a:latin typeface="Cambrai"/>
              </a:rPr>
              <a:t>.</a:t>
            </a:r>
          </a:p>
          <a:p>
            <a:pPr>
              <a:buClr>
                <a:schemeClr val="tx1"/>
              </a:buClr>
              <a:buFont typeface="Wingdings" pitchFamily="2" charset="2"/>
              <a:buChar char="Ø"/>
            </a:pPr>
            <a:r>
              <a:rPr lang="en-US" sz="2400" dirty="0" smtClean="0">
                <a:latin typeface="Cambrai"/>
              </a:rPr>
              <a:t>Monitor therapeutic drug of the </a:t>
            </a:r>
            <a:r>
              <a:rPr lang="en-US" sz="2400" dirty="0" err="1" smtClean="0">
                <a:latin typeface="Cambrai"/>
              </a:rPr>
              <a:t>stereochemically</a:t>
            </a:r>
            <a:r>
              <a:rPr lang="en-US" sz="2400" dirty="0" smtClean="0">
                <a:latin typeface="Cambrai"/>
              </a:rPr>
              <a:t> pure active </a:t>
            </a:r>
            <a:r>
              <a:rPr lang="en-US" sz="2400" dirty="0" err="1" smtClean="0">
                <a:latin typeface="Cambrai"/>
              </a:rPr>
              <a:t>enantiomer</a:t>
            </a:r>
            <a:r>
              <a:rPr lang="en-US" sz="2400" dirty="0" smtClean="0">
                <a:latin typeface="Cambrai"/>
              </a:rPr>
              <a:t> easily.</a:t>
            </a:r>
            <a:endParaRPr lang="en-US" sz="2400" dirty="0">
              <a:latin typeface="Cambrai"/>
            </a:endParaRPr>
          </a:p>
        </p:txBody>
      </p:sp>
      <p:sp>
        <p:nvSpPr>
          <p:cNvPr id="5" name="Slide Number Placeholder 4"/>
          <p:cNvSpPr>
            <a:spLocks noGrp="1"/>
          </p:cNvSpPr>
          <p:nvPr>
            <p:ph type="sldNum" sz="quarter" idx="12"/>
          </p:nvPr>
        </p:nvSpPr>
        <p:spPr/>
        <p:txBody>
          <a:bodyPr/>
          <a:lstStyle/>
          <a:p>
            <a:fld id="{239F46BC-A96B-402D-AE2D-420CF4622C2F}" type="slidenum">
              <a:rPr lang="en-US" smtClean="0"/>
              <a:pPr/>
              <a:t>47</a:t>
            </a:fld>
            <a:endParaRPr lang="en-US" dirty="0"/>
          </a:p>
        </p:txBody>
      </p:sp>
      <p:sp>
        <p:nvSpPr>
          <p:cNvPr id="6" name="Date Placeholder 5"/>
          <p:cNvSpPr>
            <a:spLocks noGrp="1"/>
          </p:cNvSpPr>
          <p:nvPr>
            <p:ph type="dt" sz="half" idx="10"/>
          </p:nvPr>
        </p:nvSpPr>
        <p:spPr/>
        <p:txBody>
          <a:bodyPr/>
          <a:lstStyle/>
          <a:p>
            <a:fld id="{68C609F4-B3EA-4FE6-8A56-6B190E77C70D}" type="datetime1">
              <a:rPr lang="en-US" smtClean="0"/>
              <a:pPr/>
              <a:t>10/27/2015</a:t>
            </a:fld>
            <a:endParaRPr lang="en-US" dirty="0"/>
          </a:p>
        </p:txBody>
      </p:sp>
      <p:sp>
        <p:nvSpPr>
          <p:cNvPr id="7" name="Rectangle 6"/>
          <p:cNvSpPr/>
          <p:nvPr/>
        </p:nvSpPr>
        <p:spPr>
          <a:xfrm>
            <a:off x="2411760" y="6342419"/>
            <a:ext cx="4968552" cy="830997"/>
          </a:xfrm>
          <a:prstGeom prst="rect">
            <a:avLst/>
          </a:prstGeom>
        </p:spPr>
        <p:txBody>
          <a:bodyPr wrap="square">
            <a:spAutoFit/>
          </a:bodyPr>
          <a:lstStyle/>
          <a:p>
            <a:pPr algn="ctr"/>
            <a:r>
              <a:rPr lang="en-US" sz="1200" dirty="0" smtClean="0"/>
              <a:t>http://www.researchgate.net/publication/263849614_Pharmacological_Significance_of_Stereoisomerism</a:t>
            </a:r>
          </a:p>
          <a:p>
            <a:pPr algn="ctr"/>
            <a:r>
              <a:rPr lang="en-US" sz="1200" dirty="0" smtClean="0"/>
              <a:t/>
            </a:r>
            <a:br>
              <a:rPr lang="en-US" sz="1200" dirty="0" smtClean="0"/>
            </a:br>
            <a:endParaRPr lang="en-US" sz="1200"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06179">
                                            <p:txEl>
                                              <p:pRg st="0" end="0"/>
                                            </p:txEl>
                                          </p:spTgt>
                                        </p:tgtEl>
                                        <p:attrNameLst>
                                          <p:attrName>style.visibility</p:attrName>
                                        </p:attrNameLst>
                                      </p:cBhvr>
                                      <p:to>
                                        <p:strVal val="visible"/>
                                      </p:to>
                                    </p:set>
                                    <p:anim calcmode="lin" valueType="num">
                                      <p:cBhvr additive="base">
                                        <p:cTn id="7" dur="500" fill="hold"/>
                                        <p:tgtEl>
                                          <p:spTgt spid="3061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6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306179">
                                            <p:txEl>
                                              <p:pRg st="2" end="2"/>
                                            </p:txEl>
                                          </p:spTgt>
                                        </p:tgtEl>
                                        <p:attrNameLst>
                                          <p:attrName>style.visibility</p:attrName>
                                        </p:attrNameLst>
                                      </p:cBhvr>
                                      <p:to>
                                        <p:strVal val="visible"/>
                                      </p:to>
                                    </p:set>
                                    <p:anim calcmode="lin" valueType="num">
                                      <p:cBhvr additive="base">
                                        <p:cTn id="13" dur="500" fill="hold"/>
                                        <p:tgtEl>
                                          <p:spTgt spid="3061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61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306179">
                                            <p:txEl>
                                              <p:pRg st="3" end="3"/>
                                            </p:txEl>
                                          </p:spTgt>
                                        </p:tgtEl>
                                        <p:attrNameLst>
                                          <p:attrName>style.visibility</p:attrName>
                                        </p:attrNameLst>
                                      </p:cBhvr>
                                      <p:to>
                                        <p:strVal val="visible"/>
                                      </p:to>
                                    </p:set>
                                    <p:anim calcmode="lin" valueType="num">
                                      <p:cBhvr additive="base">
                                        <p:cTn id="19" dur="500" fill="hold"/>
                                        <p:tgtEl>
                                          <p:spTgt spid="30617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61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306179">
                                            <p:txEl>
                                              <p:pRg st="4" end="4"/>
                                            </p:txEl>
                                          </p:spTgt>
                                        </p:tgtEl>
                                        <p:attrNameLst>
                                          <p:attrName>style.visibility</p:attrName>
                                        </p:attrNameLst>
                                      </p:cBhvr>
                                      <p:to>
                                        <p:strVal val="visible"/>
                                      </p:to>
                                    </p:set>
                                    <p:anim calcmode="lin" valueType="num">
                                      <p:cBhvr additive="base">
                                        <p:cTn id="25" dur="500" fill="hold"/>
                                        <p:tgtEl>
                                          <p:spTgt spid="30617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61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306179">
                                            <p:txEl>
                                              <p:pRg st="5" end="5"/>
                                            </p:txEl>
                                          </p:spTgt>
                                        </p:tgtEl>
                                        <p:attrNameLst>
                                          <p:attrName>style.visibility</p:attrName>
                                        </p:attrNameLst>
                                      </p:cBhvr>
                                      <p:to>
                                        <p:strVal val="visible"/>
                                      </p:to>
                                    </p:set>
                                    <p:anim calcmode="lin" valueType="num">
                                      <p:cBhvr additive="base">
                                        <p:cTn id="31" dur="500" fill="hold"/>
                                        <p:tgtEl>
                                          <p:spTgt spid="30617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61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306179">
                                            <p:txEl>
                                              <p:pRg st="6" end="6"/>
                                            </p:txEl>
                                          </p:spTgt>
                                        </p:tgtEl>
                                        <p:attrNameLst>
                                          <p:attrName>style.visibility</p:attrName>
                                        </p:attrNameLst>
                                      </p:cBhvr>
                                      <p:to>
                                        <p:strVal val="visible"/>
                                      </p:to>
                                    </p:set>
                                    <p:anim calcmode="lin" valueType="num">
                                      <p:cBhvr additive="base">
                                        <p:cTn id="37" dur="500" fill="hold"/>
                                        <p:tgtEl>
                                          <p:spTgt spid="30617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61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306179">
                                            <p:txEl>
                                              <p:pRg st="7" end="7"/>
                                            </p:txEl>
                                          </p:spTgt>
                                        </p:tgtEl>
                                        <p:attrNameLst>
                                          <p:attrName>style.visibility</p:attrName>
                                        </p:attrNameLst>
                                      </p:cBhvr>
                                      <p:to>
                                        <p:strVal val="visible"/>
                                      </p:to>
                                    </p:set>
                                    <p:anim calcmode="lin" valueType="num">
                                      <p:cBhvr additive="base">
                                        <p:cTn id="43" dur="500" fill="hold"/>
                                        <p:tgtEl>
                                          <p:spTgt spid="306179">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0617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79"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a:xfrm>
            <a:off x="6804248" y="6309320"/>
            <a:ext cx="2133600" cy="320675"/>
          </a:xfrm>
        </p:spPr>
        <p:txBody>
          <a:bodyPr/>
          <a:lstStyle/>
          <a:p>
            <a:pPr algn="r" rtl="1"/>
            <a:fld id="{5CA798D4-8BFD-493A-AA60-3A29EC1D8C2C}" type="slidenum">
              <a:rPr lang="en-US"/>
              <a:pPr algn="r" rtl="1"/>
              <a:t>48</a:t>
            </a:fld>
            <a:endParaRPr lang="en-US" dirty="0"/>
          </a:p>
        </p:txBody>
      </p:sp>
      <p:sp>
        <p:nvSpPr>
          <p:cNvPr id="399363" name="Rectangle 3"/>
          <p:cNvSpPr>
            <a:spLocks noGrp="1" noChangeArrowheads="1"/>
          </p:cNvSpPr>
          <p:nvPr>
            <p:ph type="body" idx="1"/>
          </p:nvPr>
        </p:nvSpPr>
        <p:spPr bwMode="auto">
          <a:xfrm>
            <a:off x="251520" y="1844824"/>
            <a:ext cx="8507288" cy="4525963"/>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algn="just">
              <a:buClr>
                <a:schemeClr val="tx1"/>
              </a:buClr>
              <a:buFont typeface="Wingdings" pitchFamily="2" charset="2"/>
              <a:buChar char="Ø"/>
            </a:pPr>
            <a:r>
              <a:rPr lang="en-US" sz="2400" i="1" dirty="0" smtClean="0">
                <a:latin typeface="Cambria" pitchFamily="18" charset="0"/>
              </a:rPr>
              <a:t>The field of </a:t>
            </a:r>
            <a:r>
              <a:rPr lang="en-US" sz="2400" i="1" dirty="0" err="1" smtClean="0">
                <a:latin typeface="Cambria" pitchFamily="18" charset="0"/>
              </a:rPr>
              <a:t>stereoisomers</a:t>
            </a:r>
            <a:r>
              <a:rPr lang="en-US" sz="2400" i="1" dirty="0" smtClean="0">
                <a:latin typeface="Cambria" pitchFamily="18" charset="0"/>
              </a:rPr>
              <a:t> and </a:t>
            </a:r>
            <a:r>
              <a:rPr lang="en-US" sz="2400" i="1" dirty="0" err="1" smtClean="0">
                <a:latin typeface="Cambria" pitchFamily="18" charset="0"/>
              </a:rPr>
              <a:t>enantiomers</a:t>
            </a:r>
            <a:r>
              <a:rPr lang="en-US" sz="2400" i="1" dirty="0" smtClean="0">
                <a:latin typeface="Cambria" pitchFamily="18" charset="0"/>
              </a:rPr>
              <a:t> is  very essential to have a good knowledge about.</a:t>
            </a:r>
          </a:p>
          <a:p>
            <a:pPr algn="just">
              <a:buClr>
                <a:schemeClr val="tx1"/>
              </a:buClr>
              <a:buNone/>
            </a:pPr>
            <a:endParaRPr lang="en-US" sz="2400" i="1" dirty="0" smtClean="0">
              <a:latin typeface="Cambria" pitchFamily="18" charset="0"/>
            </a:endParaRPr>
          </a:p>
          <a:p>
            <a:pPr algn="just">
              <a:buClr>
                <a:schemeClr val="tx1"/>
              </a:buClr>
              <a:buFont typeface="Wingdings" pitchFamily="2" charset="2"/>
              <a:buChar char="Ø"/>
            </a:pPr>
            <a:r>
              <a:rPr lang="en-US" sz="2400" i="1" dirty="0" smtClean="0">
                <a:latin typeface="Cambria" pitchFamily="18" charset="0"/>
              </a:rPr>
              <a:t> Stereochemistry should be applied on understanding the needs of pharmaceutical industries that have an important role  to achieve potent efficiency.</a:t>
            </a:r>
          </a:p>
          <a:p>
            <a:pPr algn="just">
              <a:buClr>
                <a:schemeClr val="tx1"/>
              </a:buClr>
              <a:buNone/>
            </a:pPr>
            <a:endParaRPr lang="en-US" sz="2400" i="1" dirty="0" smtClean="0">
              <a:latin typeface="Cambria" pitchFamily="18" charset="0"/>
            </a:endParaRPr>
          </a:p>
          <a:p>
            <a:pPr algn="just">
              <a:buClr>
                <a:schemeClr val="tx1"/>
              </a:buClr>
              <a:buFont typeface="Wingdings" pitchFamily="2" charset="2"/>
              <a:buChar char="Ø"/>
            </a:pPr>
            <a:r>
              <a:rPr lang="en-US" sz="2400" i="1" dirty="0" smtClean="0">
                <a:latin typeface="Cambria" pitchFamily="18" charset="0"/>
              </a:rPr>
              <a:t> It provides a pathway to good pharmaceutical products with not only many good pharmacokinetic and </a:t>
            </a:r>
            <a:r>
              <a:rPr lang="en-US" sz="2400" i="1" dirty="0" err="1" smtClean="0">
                <a:latin typeface="Cambria" pitchFamily="18" charset="0"/>
              </a:rPr>
              <a:t>pharmacodynamic</a:t>
            </a:r>
            <a:r>
              <a:rPr lang="en-US" sz="2400" i="1" dirty="0" smtClean="0">
                <a:latin typeface="Cambria" pitchFamily="18" charset="0"/>
              </a:rPr>
              <a:t> properties, but also minimum side effects and good therapeutic  action.</a:t>
            </a:r>
          </a:p>
          <a:p>
            <a:pPr algn="just">
              <a:buClr>
                <a:schemeClr val="tx1"/>
              </a:buClr>
              <a:buFont typeface="Wingdings" pitchFamily="2" charset="2"/>
              <a:buChar char="Ø"/>
            </a:pPr>
            <a:endParaRPr lang="en-US" sz="2400" b="1" dirty="0" smtClean="0">
              <a:latin typeface="Cambria" pitchFamily="18" charset="0"/>
            </a:endParaRPr>
          </a:p>
          <a:p>
            <a:pPr algn="just">
              <a:buClr>
                <a:schemeClr val="tx1"/>
              </a:buClr>
              <a:buFont typeface="Wingdings" pitchFamily="2" charset="2"/>
              <a:buChar char="Ø"/>
            </a:pPr>
            <a:r>
              <a:rPr lang="en-US" sz="2400" b="1" dirty="0" smtClean="0">
                <a:latin typeface="Cambria" pitchFamily="18" charset="0"/>
              </a:rPr>
              <a:t> </a:t>
            </a:r>
            <a:endParaRPr lang="en-US" sz="2400" b="1" dirty="0">
              <a:latin typeface="Cambria" pitchFamily="18" charset="0"/>
            </a:endParaRPr>
          </a:p>
        </p:txBody>
      </p:sp>
      <p:sp>
        <p:nvSpPr>
          <p:cNvPr id="6" name="Date Placeholder 5"/>
          <p:cNvSpPr>
            <a:spLocks noGrp="1"/>
          </p:cNvSpPr>
          <p:nvPr>
            <p:ph type="dt" sz="half" idx="10"/>
          </p:nvPr>
        </p:nvSpPr>
        <p:spPr/>
        <p:txBody>
          <a:bodyPr/>
          <a:lstStyle/>
          <a:p>
            <a:fld id="{6A879863-A9BE-4013-80AD-E835E6507F74}" type="datetime1">
              <a:rPr lang="en-US" smtClean="0"/>
              <a:pPr/>
              <a:t>10/27/2015</a:t>
            </a:fld>
            <a:endParaRPr lang="en-US" dirty="0"/>
          </a:p>
        </p:txBody>
      </p:sp>
      <p:sp>
        <p:nvSpPr>
          <p:cNvPr id="8" name="Rectangle 7"/>
          <p:cNvSpPr/>
          <p:nvPr/>
        </p:nvSpPr>
        <p:spPr>
          <a:xfrm>
            <a:off x="3123577" y="694437"/>
            <a:ext cx="2521909" cy="646331"/>
          </a:xfrm>
          <a:prstGeom prst="rect">
            <a:avLst/>
          </a:prstGeom>
        </p:spPr>
        <p:txBody>
          <a:bodyPr wrap="none">
            <a:spAutoFit/>
          </a:bodyPr>
          <a:lstStyle/>
          <a:p>
            <a:pPr lvl="0" algn="ctr" fontAlgn="base">
              <a:spcBef>
                <a:spcPct val="0"/>
              </a:spcBef>
              <a:spcAft>
                <a:spcPct val="0"/>
              </a:spcAft>
            </a:pPr>
            <a:r>
              <a:rPr lang="en-US" sz="3600" b="1" i="1" dirty="0" smtClean="0">
                <a:latin typeface="Cambria" pitchFamily="18" charset="0"/>
              </a:rPr>
              <a:t>Conclusion</a:t>
            </a:r>
            <a:endParaRPr lang="en-US" sz="3600" b="1" i="1" kern="0" dirty="0" smtClean="0">
              <a:latin typeface="Cambr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99363">
                                            <p:bg/>
                                          </p:spTgt>
                                        </p:tgtEl>
                                        <p:attrNameLst>
                                          <p:attrName>style.visibility</p:attrName>
                                        </p:attrNameLst>
                                      </p:cBhvr>
                                      <p:to>
                                        <p:strVal val="visible"/>
                                      </p:to>
                                    </p:set>
                                    <p:animEffect transition="in" filter="slide(fromBottom)">
                                      <p:cBhvr>
                                        <p:cTn id="7" dur="500"/>
                                        <p:tgtEl>
                                          <p:spTgt spid="399363">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99363">
                                            <p:txEl>
                                              <p:pRg st="0" end="0"/>
                                            </p:txEl>
                                          </p:spTgt>
                                        </p:tgtEl>
                                        <p:attrNameLst>
                                          <p:attrName>style.visibility</p:attrName>
                                        </p:attrNameLst>
                                      </p:cBhvr>
                                      <p:to>
                                        <p:strVal val="visible"/>
                                      </p:to>
                                    </p:set>
                                    <p:animEffect transition="in" filter="slide(fromBottom)">
                                      <p:cBhvr>
                                        <p:cTn id="12" dur="500"/>
                                        <p:tgtEl>
                                          <p:spTgt spid="3993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99363">
                                            <p:txEl>
                                              <p:pRg st="2" end="2"/>
                                            </p:txEl>
                                          </p:spTgt>
                                        </p:tgtEl>
                                        <p:attrNameLst>
                                          <p:attrName>style.visibility</p:attrName>
                                        </p:attrNameLst>
                                      </p:cBhvr>
                                      <p:to>
                                        <p:strVal val="visible"/>
                                      </p:to>
                                    </p:set>
                                    <p:animEffect transition="in" filter="slide(fromBottom)">
                                      <p:cBhvr>
                                        <p:cTn id="17" dur="500"/>
                                        <p:tgtEl>
                                          <p:spTgt spid="399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99363">
                                            <p:txEl>
                                              <p:pRg st="4" end="4"/>
                                            </p:txEl>
                                          </p:spTgt>
                                        </p:tgtEl>
                                        <p:attrNameLst>
                                          <p:attrName>style.visibility</p:attrName>
                                        </p:attrNameLst>
                                      </p:cBhvr>
                                      <p:to>
                                        <p:strVal val="visible"/>
                                      </p:to>
                                    </p:set>
                                    <p:animEffect transition="in" filter="slide(fromBottom)">
                                      <p:cBhvr>
                                        <p:cTn id="22" dur="500"/>
                                        <p:tgtEl>
                                          <p:spTgt spid="3993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399363">
                                            <p:txEl>
                                              <p:pRg st="6" end="6"/>
                                            </p:txEl>
                                          </p:spTgt>
                                        </p:tgtEl>
                                        <p:attrNameLst>
                                          <p:attrName>style.visibility</p:attrName>
                                        </p:attrNameLst>
                                      </p:cBhvr>
                                      <p:to>
                                        <p:strVal val="visible"/>
                                      </p:to>
                                    </p:set>
                                    <p:animEffect transition="in" filter="slide(fromBottom)">
                                      <p:cBhvr>
                                        <p:cTn id="27" dur="500"/>
                                        <p:tgtEl>
                                          <p:spTgt spid="3993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3"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Text Box 11"/>
          <p:cNvSpPr txBox="1">
            <a:spLocks noChangeArrowheads="1"/>
          </p:cNvSpPr>
          <p:nvPr/>
        </p:nvSpPr>
        <p:spPr bwMode="auto">
          <a:xfrm>
            <a:off x="0" y="4235450"/>
            <a:ext cx="9144000" cy="615553"/>
          </a:xfrm>
          <a:prstGeom prst="rect">
            <a:avLst/>
          </a:prstGeom>
          <a:noFill/>
          <a:ln w="9525">
            <a:noFill/>
            <a:miter lim="800000"/>
            <a:headEnd/>
            <a:tailEnd/>
          </a:ln>
          <a:effectLst/>
        </p:spPr>
        <p:txBody>
          <a:bodyPr>
            <a:spAutoFit/>
          </a:bodyPr>
          <a:lstStyle/>
          <a:p>
            <a:pPr algn="ctr">
              <a:spcBef>
                <a:spcPct val="50000"/>
              </a:spcBef>
            </a:pPr>
            <a:r>
              <a:rPr lang="en-US" sz="3400" b="1" i="1" dirty="0">
                <a:latin typeface="Cambrai"/>
              </a:rPr>
              <a:t>Today &amp; Tomorrow’s way of Treatment</a:t>
            </a:r>
          </a:p>
        </p:txBody>
      </p:sp>
      <p:pic>
        <p:nvPicPr>
          <p:cNvPr id="4" name="Title 3"/>
          <p:cNvPicPr>
            <a:picLocks noChangeArrowheads="1"/>
          </p:cNvPicPr>
          <p:nvPr/>
        </p:nvPicPr>
        <p:blipFill>
          <a:blip r:embed="rId2" cstate="print">
            <a:duotone>
              <a:prstClr val="black"/>
              <a:schemeClr val="accent1">
                <a:tint val="45000"/>
                <a:satMod val="400000"/>
              </a:schemeClr>
            </a:duotone>
          </a:blip>
          <a:stretch>
            <a:fillRect/>
          </a:stretch>
        </p:blipFill>
        <p:spPr bwMode="auto">
          <a:xfrm>
            <a:off x="52053" y="1977450"/>
            <a:ext cx="9632515" cy="3395766"/>
          </a:xfrm>
          <a:prstGeom prst="rect">
            <a:avLst/>
          </a:prstGeom>
          <a:noFill/>
          <a:ln>
            <a:noFill/>
          </a:ln>
        </p:spPr>
      </p:pic>
      <p:sp>
        <p:nvSpPr>
          <p:cNvPr id="7" name="Slide Number Placeholder 6"/>
          <p:cNvSpPr>
            <a:spLocks noGrp="1"/>
          </p:cNvSpPr>
          <p:nvPr>
            <p:ph type="sldNum" sz="quarter" idx="12"/>
          </p:nvPr>
        </p:nvSpPr>
        <p:spPr/>
        <p:txBody>
          <a:bodyPr/>
          <a:lstStyle/>
          <a:p>
            <a:fld id="{239F46BC-A96B-402D-AE2D-420CF4622C2F}" type="slidenum">
              <a:rPr lang="en-US" smtClean="0"/>
              <a:pPr/>
              <a:t>49</a:t>
            </a:fld>
            <a:endParaRPr lang="en-US" dirty="0"/>
          </a:p>
        </p:txBody>
      </p:sp>
      <p:sp>
        <p:nvSpPr>
          <p:cNvPr id="8" name="Date Placeholder 7"/>
          <p:cNvSpPr>
            <a:spLocks noGrp="1"/>
          </p:cNvSpPr>
          <p:nvPr>
            <p:ph type="dt" sz="half" idx="10"/>
          </p:nvPr>
        </p:nvSpPr>
        <p:spPr/>
        <p:txBody>
          <a:bodyPr/>
          <a:lstStyle/>
          <a:p>
            <a:fld id="{8EC30377-8726-4013-B2E9-FBCCA48DA8E9}" type="datetime1">
              <a:rPr lang="en-US" smtClean="0"/>
              <a:pPr/>
              <a:t>10/27/2015</a:t>
            </a:fld>
            <a:endParaRPr lang="en-US" dirty="0"/>
          </a:p>
        </p:txBody>
      </p:sp>
      <p:sp>
        <p:nvSpPr>
          <p:cNvPr id="9" name="Rectangle 8"/>
          <p:cNvSpPr/>
          <p:nvPr/>
        </p:nvSpPr>
        <p:spPr>
          <a:xfrm>
            <a:off x="2304998" y="620688"/>
            <a:ext cx="4139210" cy="646331"/>
          </a:xfrm>
          <a:prstGeom prst="rect">
            <a:avLst/>
          </a:prstGeom>
        </p:spPr>
        <p:txBody>
          <a:bodyPr wrap="none">
            <a:spAutoFit/>
          </a:bodyPr>
          <a:lstStyle/>
          <a:p>
            <a:pPr lvl="0" algn="ctr" fontAlgn="base">
              <a:spcBef>
                <a:spcPct val="0"/>
              </a:spcBef>
              <a:spcAft>
                <a:spcPct val="0"/>
              </a:spcAft>
            </a:pPr>
            <a:r>
              <a:rPr lang="en-US" sz="3600" b="1" i="1" dirty="0" smtClean="0">
                <a:latin typeface="Cambria" pitchFamily="18" charset="0"/>
              </a:rPr>
              <a:t>Recommendations</a:t>
            </a:r>
            <a:endParaRPr lang="en-US" sz="3600" b="1" i="1" kern="0" dirty="0" smtClean="0">
              <a:latin typeface="Cambria" pitchFamily="18" charset="0"/>
            </a:endParaRPr>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239F46BC-A96B-402D-AE2D-420CF4622C2F}" type="slidenum">
              <a:rPr lang="en-US" smtClean="0"/>
              <a:pPr/>
              <a:t>50</a:t>
            </a:fld>
            <a:endParaRPr lang="en-US" dirty="0"/>
          </a:p>
        </p:txBody>
      </p:sp>
      <p:sp>
        <p:nvSpPr>
          <p:cNvPr id="8" name="Date Placeholder 7"/>
          <p:cNvSpPr>
            <a:spLocks noGrp="1"/>
          </p:cNvSpPr>
          <p:nvPr>
            <p:ph type="dt" sz="half" idx="10"/>
          </p:nvPr>
        </p:nvSpPr>
        <p:spPr/>
        <p:txBody>
          <a:bodyPr/>
          <a:lstStyle/>
          <a:p>
            <a:fld id="{8EC30377-8726-4013-B2E9-FBCCA48DA8E9}" type="datetime1">
              <a:rPr lang="en-US" smtClean="0"/>
              <a:pPr/>
              <a:t>10/27/2015</a:t>
            </a:fld>
            <a:endParaRPr lang="en-US" dirty="0"/>
          </a:p>
        </p:txBody>
      </p:sp>
      <p:sp>
        <p:nvSpPr>
          <p:cNvPr id="9" name="Rectangle 8"/>
          <p:cNvSpPr/>
          <p:nvPr/>
        </p:nvSpPr>
        <p:spPr>
          <a:xfrm>
            <a:off x="251520" y="1884888"/>
            <a:ext cx="8640960" cy="3416320"/>
          </a:xfrm>
          <a:prstGeom prst="rect">
            <a:avLst/>
          </a:prstGeom>
        </p:spPr>
        <p:txBody>
          <a:bodyPr wrap="square">
            <a:spAutoFit/>
          </a:bodyPr>
          <a:lstStyle/>
          <a:p>
            <a:pPr algn="just">
              <a:buClr>
                <a:schemeClr val="tx1"/>
              </a:buClr>
            </a:pPr>
            <a:endParaRPr lang="en-US" sz="2400" b="1" dirty="0" smtClean="0">
              <a:latin typeface="Cambria" pitchFamily="18" charset="0"/>
            </a:endParaRPr>
          </a:p>
          <a:p>
            <a:pPr marL="0" lvl="1" algn="just">
              <a:buClr>
                <a:schemeClr val="tx1"/>
              </a:buClr>
              <a:buFont typeface="Wingdings" pitchFamily="2" charset="2"/>
              <a:buChar char="Ø"/>
            </a:pPr>
            <a:r>
              <a:rPr lang="en-AU" sz="2400" i="1" dirty="0" smtClean="0">
                <a:latin typeface="Cambria" pitchFamily="18" charset="0"/>
              </a:rPr>
              <a:t>Stereochemistry in drug action should gain greater attention in medical practice and a basic knowledge of the subject will be necessary for physicians  to make informed  decisions regarding the use of single </a:t>
            </a:r>
            <a:r>
              <a:rPr lang="en-AU" sz="2400" i="1" dirty="0" err="1" smtClean="0">
                <a:latin typeface="Cambria" pitchFamily="18" charset="0"/>
              </a:rPr>
              <a:t>enantiomer</a:t>
            </a:r>
            <a:r>
              <a:rPr lang="en-AU" sz="2400" i="1" dirty="0" smtClean="0">
                <a:latin typeface="Cambria" pitchFamily="18" charset="0"/>
              </a:rPr>
              <a:t> drugs.</a:t>
            </a:r>
          </a:p>
          <a:p>
            <a:pPr algn="just">
              <a:buClr>
                <a:schemeClr val="tx1"/>
              </a:buClr>
            </a:pPr>
            <a:endParaRPr lang="en-US" sz="2400" i="1" dirty="0" smtClean="0">
              <a:latin typeface="Cambria" pitchFamily="18" charset="0"/>
            </a:endParaRPr>
          </a:p>
          <a:p>
            <a:pPr algn="just">
              <a:buClr>
                <a:schemeClr val="tx1"/>
              </a:buClr>
              <a:buFont typeface="Wingdings" pitchFamily="2" charset="2"/>
              <a:buChar char="Ø"/>
            </a:pPr>
            <a:r>
              <a:rPr lang="en-US" sz="2400" i="1" dirty="0" smtClean="0">
                <a:latin typeface="Cambria" pitchFamily="18" charset="0"/>
              </a:rPr>
              <a:t>In future, more </a:t>
            </a:r>
            <a:r>
              <a:rPr lang="en-US" sz="2400" i="1" dirty="0" err="1" smtClean="0">
                <a:latin typeface="Cambria" pitchFamily="18" charset="0"/>
              </a:rPr>
              <a:t>stereochemically</a:t>
            </a:r>
            <a:r>
              <a:rPr lang="en-US" sz="2400" i="1" dirty="0" smtClean="0">
                <a:latin typeface="Cambria" pitchFamily="18" charset="0"/>
              </a:rPr>
              <a:t> pure drug agents will become clinically available and pharmacists will be relied upon for their knowledge and expertise in this area</a:t>
            </a:r>
            <a:r>
              <a:rPr lang="en-US" sz="2400" dirty="0" smtClean="0">
                <a:latin typeface="Cambria" pitchFamily="18" charset="0"/>
              </a:rPr>
              <a:t>. </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wedg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wedge">
                                      <p:cBhvr>
                                        <p:cTn id="1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3B17AAA-8301-4C4A-BFF9-F620CCA635EE}" type="slidenum">
              <a:rPr lang="en-US" smtClean="0"/>
              <a:pPr/>
              <a:t>51</a:t>
            </a:fld>
            <a:endParaRPr lang="en-US"/>
          </a:p>
        </p:txBody>
      </p:sp>
      <p:sp>
        <p:nvSpPr>
          <p:cNvPr id="4" name="Date Placeholder 3"/>
          <p:cNvSpPr>
            <a:spLocks noGrp="1"/>
          </p:cNvSpPr>
          <p:nvPr>
            <p:ph type="dt" sz="half" idx="10"/>
          </p:nvPr>
        </p:nvSpPr>
        <p:spPr/>
        <p:txBody>
          <a:bodyPr/>
          <a:lstStyle/>
          <a:p>
            <a:fld id="{3E47AE50-5ECB-4E91-B3CF-8744F67BA81B}" type="datetime1">
              <a:rPr lang="en-US" smtClean="0"/>
              <a:pPr/>
              <a:t>10/27/2015</a:t>
            </a:fld>
            <a:endParaRPr lang="en-US" dirty="0"/>
          </a:p>
        </p:txBody>
      </p:sp>
      <p:pic>
        <p:nvPicPr>
          <p:cNvPr id="5" name="Picture 4" descr="thankyou.png"/>
          <p:cNvPicPr>
            <a:picLocks noChangeAspect="1"/>
          </p:cNvPicPr>
          <p:nvPr/>
        </p:nvPicPr>
        <p:blipFill>
          <a:blip r:embed="rId2" cstate="print"/>
          <a:srcRect r="3453"/>
          <a:stretch>
            <a:fillRect/>
          </a:stretch>
        </p:blipFill>
        <p:spPr>
          <a:xfrm>
            <a:off x="1500366" y="2204864"/>
            <a:ext cx="6100738" cy="3322670"/>
          </a:xfrm>
          <a:prstGeom prst="rect">
            <a:avLst/>
          </a:prstGeom>
          <a:effectLst>
            <a:outerShdw blurRad="63500" sx="102000" sy="102000" algn="ctr" rotWithShape="0">
              <a:prstClr val="black">
                <a:alpha val="40000"/>
              </a:prstClr>
            </a:outerShdw>
          </a:effectLst>
        </p:spPr>
      </p:pic>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gdfr-powerpoint-template13">
  <a:themeElements>
    <a:clrScheme name="Office Theme 1">
      <a:dk1>
        <a:srgbClr val="000000"/>
      </a:dk1>
      <a:lt1>
        <a:srgbClr val="FFFFFF"/>
      </a:lt1>
      <a:dk2>
        <a:srgbClr val="233DA9"/>
      </a:dk2>
      <a:lt2>
        <a:srgbClr val="DDDDDD"/>
      </a:lt2>
      <a:accent1>
        <a:srgbClr val="65AAE9"/>
      </a:accent1>
      <a:accent2>
        <a:srgbClr val="B2B2B2"/>
      </a:accent2>
      <a:accent3>
        <a:srgbClr val="FFFFFF"/>
      </a:accent3>
      <a:accent4>
        <a:srgbClr val="000000"/>
      </a:accent4>
      <a:accent5>
        <a:srgbClr val="B8D2F2"/>
      </a:accent5>
      <a:accent6>
        <a:srgbClr val="A1A1A1"/>
      </a:accent6>
      <a:hlink>
        <a:srgbClr val="7DA0D3"/>
      </a:hlink>
      <a:folHlink>
        <a:srgbClr val="B2E385"/>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233DA9"/>
        </a:dk2>
        <a:lt2>
          <a:srgbClr val="DDDDDD"/>
        </a:lt2>
        <a:accent1>
          <a:srgbClr val="65AAE9"/>
        </a:accent1>
        <a:accent2>
          <a:srgbClr val="B2B2B2"/>
        </a:accent2>
        <a:accent3>
          <a:srgbClr val="FFFFFF"/>
        </a:accent3>
        <a:accent4>
          <a:srgbClr val="000000"/>
        </a:accent4>
        <a:accent5>
          <a:srgbClr val="B8D2F2"/>
        </a:accent5>
        <a:accent6>
          <a:srgbClr val="A1A1A1"/>
        </a:accent6>
        <a:hlink>
          <a:srgbClr val="7DA0D3"/>
        </a:hlink>
        <a:folHlink>
          <a:srgbClr val="B2E385"/>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632769"/>
        </a:dk2>
        <a:lt2>
          <a:srgbClr val="DDDDDD"/>
        </a:lt2>
        <a:accent1>
          <a:srgbClr val="8B8DE1"/>
        </a:accent1>
        <a:accent2>
          <a:srgbClr val="FF997D"/>
        </a:accent2>
        <a:accent3>
          <a:srgbClr val="FFFFFF"/>
        </a:accent3>
        <a:accent4>
          <a:srgbClr val="000000"/>
        </a:accent4>
        <a:accent5>
          <a:srgbClr val="C4C5EE"/>
        </a:accent5>
        <a:accent6>
          <a:srgbClr val="E78A71"/>
        </a:accent6>
        <a:hlink>
          <a:srgbClr val="58AFD2"/>
        </a:hlink>
        <a:folHlink>
          <a:srgbClr val="BFDF63"/>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37737F"/>
        </a:dk2>
        <a:lt2>
          <a:srgbClr val="DDDDDD"/>
        </a:lt2>
        <a:accent1>
          <a:srgbClr val="52BCB2"/>
        </a:accent1>
        <a:accent2>
          <a:srgbClr val="E0A56A"/>
        </a:accent2>
        <a:accent3>
          <a:srgbClr val="FFFFFF"/>
        </a:accent3>
        <a:accent4>
          <a:srgbClr val="000000"/>
        </a:accent4>
        <a:accent5>
          <a:srgbClr val="B3DAD5"/>
        </a:accent5>
        <a:accent6>
          <a:srgbClr val="CB955F"/>
        </a:accent6>
        <a:hlink>
          <a:srgbClr val="A0C264"/>
        </a:hlink>
        <a:folHlink>
          <a:srgbClr val="DCDC2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gdfr-powerpoint-template13</Template>
  <TotalTime>5807</TotalTime>
  <Words>1956</Words>
  <Application>Microsoft Office PowerPoint</Application>
  <PresentationFormat>On-screen Show (4:3)</PresentationFormat>
  <Paragraphs>434</Paragraphs>
  <Slides>51</Slides>
  <Notes>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51</vt:i4>
      </vt:variant>
    </vt:vector>
  </HeadingPairs>
  <TitlesOfParts>
    <vt:vector size="55" baseType="lpstr">
      <vt:lpstr>gdfr-powerpoint-template13</vt:lpstr>
      <vt:lpstr>Image</vt:lpstr>
      <vt:lpstr>Clip</vt:lpstr>
      <vt:lpstr>CS ChemDraw Drawing</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Structure</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FDA</vt:lpstr>
      <vt:lpstr>FDA</vt:lpstr>
      <vt:lpstr>Slide 48</vt:lpstr>
      <vt:lpstr>Slide 49</vt:lpstr>
      <vt:lpstr>Slide 50</vt:lpstr>
      <vt:lpstr>Slide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galal</dc:creator>
  <cp:lastModifiedBy>SALWA1</cp:lastModifiedBy>
  <cp:revision>655</cp:revision>
  <dcterms:created xsi:type="dcterms:W3CDTF">2014-07-21T09:32:40Z</dcterms:created>
  <dcterms:modified xsi:type="dcterms:W3CDTF">2015-10-27T05:34:52Z</dcterms:modified>
</cp:coreProperties>
</file>