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50"/>
  </p:notesMasterIdLst>
  <p:sldIdLst>
    <p:sldId id="346" r:id="rId2"/>
    <p:sldId id="412" r:id="rId3"/>
    <p:sldId id="410" r:id="rId4"/>
    <p:sldId id="350" r:id="rId5"/>
    <p:sldId id="351" r:id="rId6"/>
    <p:sldId id="352" r:id="rId7"/>
    <p:sldId id="353" r:id="rId8"/>
    <p:sldId id="399" r:id="rId9"/>
    <p:sldId id="354" r:id="rId10"/>
    <p:sldId id="397" r:id="rId11"/>
    <p:sldId id="398" r:id="rId12"/>
    <p:sldId id="355" r:id="rId13"/>
    <p:sldId id="357" r:id="rId14"/>
    <p:sldId id="358" r:id="rId15"/>
    <p:sldId id="360" r:id="rId16"/>
    <p:sldId id="361" r:id="rId17"/>
    <p:sldId id="362" r:id="rId18"/>
    <p:sldId id="364" r:id="rId19"/>
    <p:sldId id="403" r:id="rId20"/>
    <p:sldId id="366" r:id="rId21"/>
    <p:sldId id="367" r:id="rId22"/>
    <p:sldId id="368" r:id="rId23"/>
    <p:sldId id="369" r:id="rId24"/>
    <p:sldId id="370" r:id="rId25"/>
    <p:sldId id="371" r:id="rId26"/>
    <p:sldId id="400" r:id="rId27"/>
    <p:sldId id="373" r:id="rId28"/>
    <p:sldId id="374" r:id="rId29"/>
    <p:sldId id="376" r:id="rId30"/>
    <p:sldId id="377" r:id="rId31"/>
    <p:sldId id="378" r:id="rId32"/>
    <p:sldId id="379" r:id="rId33"/>
    <p:sldId id="380" r:id="rId34"/>
    <p:sldId id="381" r:id="rId35"/>
    <p:sldId id="382" r:id="rId36"/>
    <p:sldId id="384" r:id="rId37"/>
    <p:sldId id="401" r:id="rId38"/>
    <p:sldId id="402" r:id="rId39"/>
    <p:sldId id="388" r:id="rId40"/>
    <p:sldId id="405" r:id="rId41"/>
    <p:sldId id="406" r:id="rId42"/>
    <p:sldId id="389" r:id="rId43"/>
    <p:sldId id="390" r:id="rId44"/>
    <p:sldId id="407" r:id="rId45"/>
    <p:sldId id="391" r:id="rId46"/>
    <p:sldId id="392" r:id="rId47"/>
    <p:sldId id="393" r:id="rId48"/>
    <p:sldId id="39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68E50"/>
    <a:srgbClr val="800080"/>
    <a:srgbClr val="59C0C3"/>
    <a:srgbClr val="7CE452"/>
    <a:srgbClr val="FF0066"/>
    <a:srgbClr val="D41631"/>
    <a:srgbClr val="63313C"/>
    <a:srgbClr val="9F031D"/>
    <a:srgbClr val="D0308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E9B678-D666-4539-A2FC-A3C5985395D8}" type="doc">
      <dgm:prSet loTypeId="urn:microsoft.com/office/officeart/2005/8/layout/hChevron3" loCatId="process" qsTypeId="urn:microsoft.com/office/officeart/2005/8/quickstyle/simple4" qsCatId="simple" csTypeId="urn:microsoft.com/office/officeart/2005/8/colors/colorful3" csCatId="colorful" phldr="1"/>
      <dgm:spPr/>
    </dgm:pt>
    <dgm:pt modelId="{1E2B557C-B7B8-442C-9B5D-8900A9538600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MY" sz="1400" b="1" dirty="0" smtClean="0"/>
            <a:t>Basic Research</a:t>
          </a:r>
          <a:endParaRPr lang="en-MY" sz="1400" b="1" dirty="0"/>
        </a:p>
      </dgm:t>
    </dgm:pt>
    <dgm:pt modelId="{491D8C4C-F446-4135-A885-19EFCAB87855}" type="parTrans" cxnId="{0E6ECD88-613C-443A-AA54-B37B348C5482}">
      <dgm:prSet/>
      <dgm:spPr/>
      <dgm:t>
        <a:bodyPr/>
        <a:lstStyle/>
        <a:p>
          <a:endParaRPr lang="en-MY"/>
        </a:p>
      </dgm:t>
    </dgm:pt>
    <dgm:pt modelId="{1D91E02B-5034-4FC9-A64F-EC140EACFB09}" type="sibTrans" cxnId="{0E6ECD88-613C-443A-AA54-B37B348C5482}">
      <dgm:prSet/>
      <dgm:spPr/>
      <dgm:t>
        <a:bodyPr/>
        <a:lstStyle/>
        <a:p>
          <a:endParaRPr lang="en-MY"/>
        </a:p>
      </dgm:t>
    </dgm:pt>
    <dgm:pt modelId="{FEEB56C3-D1F9-416A-9836-2889E9E13B3F}">
      <dgm:prSet phldrT="[Text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MY" sz="1400" b="1" dirty="0" smtClean="0"/>
            <a:t>Clinical Trials</a:t>
          </a:r>
          <a:endParaRPr lang="en-MY" sz="1400" b="1" dirty="0"/>
        </a:p>
      </dgm:t>
    </dgm:pt>
    <dgm:pt modelId="{133EC300-7525-4EE9-9764-3D522FDEBAEF}" type="parTrans" cxnId="{F7FD4F7F-E420-4B0E-B9DB-40BACA03AB52}">
      <dgm:prSet/>
      <dgm:spPr/>
      <dgm:t>
        <a:bodyPr/>
        <a:lstStyle/>
        <a:p>
          <a:endParaRPr lang="en-MY"/>
        </a:p>
      </dgm:t>
    </dgm:pt>
    <dgm:pt modelId="{F2458180-95F3-4A42-A1C9-F02A11E185DC}" type="sibTrans" cxnId="{F7FD4F7F-E420-4B0E-B9DB-40BACA03AB52}">
      <dgm:prSet/>
      <dgm:spPr/>
      <dgm:t>
        <a:bodyPr/>
        <a:lstStyle/>
        <a:p>
          <a:endParaRPr lang="en-MY"/>
        </a:p>
      </dgm:t>
    </dgm:pt>
    <dgm:pt modelId="{2F3ED9C6-C68E-42CC-83A2-C6BB6F186DB4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MY" sz="1400" b="1" dirty="0" smtClean="0"/>
            <a:t>Disease Recovery</a:t>
          </a:r>
          <a:endParaRPr lang="en-MY" sz="1400" b="1" dirty="0"/>
        </a:p>
      </dgm:t>
    </dgm:pt>
    <dgm:pt modelId="{7DF9F1C4-A93F-4D07-BD69-C040E5D1E96F}" type="parTrans" cxnId="{410ABF3F-58AF-458D-9A96-B9894DEAC78A}">
      <dgm:prSet/>
      <dgm:spPr/>
      <dgm:t>
        <a:bodyPr/>
        <a:lstStyle/>
        <a:p>
          <a:endParaRPr lang="en-MY"/>
        </a:p>
      </dgm:t>
    </dgm:pt>
    <dgm:pt modelId="{5306DA67-7DD1-40A8-85DB-6C778A93F18C}" type="sibTrans" cxnId="{410ABF3F-58AF-458D-9A96-B9894DEAC78A}">
      <dgm:prSet/>
      <dgm:spPr/>
      <dgm:t>
        <a:bodyPr/>
        <a:lstStyle/>
        <a:p>
          <a:endParaRPr lang="en-MY"/>
        </a:p>
      </dgm:t>
    </dgm:pt>
    <dgm:pt modelId="{F460C626-7FD6-4E19-B8B9-E5DF7E85C5DF}">
      <dgm:prSet phldrT="[Text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MY" sz="1400" b="1" dirty="0" smtClean="0"/>
            <a:t>Drug Recovery</a:t>
          </a:r>
          <a:endParaRPr lang="en-MY" sz="1400" b="1" dirty="0"/>
        </a:p>
      </dgm:t>
    </dgm:pt>
    <dgm:pt modelId="{4EB82E12-3609-4060-878F-00BC31501F1F}" type="parTrans" cxnId="{C84554CE-528F-4751-B479-AAD38EED6B97}">
      <dgm:prSet/>
      <dgm:spPr/>
      <dgm:t>
        <a:bodyPr/>
        <a:lstStyle/>
        <a:p>
          <a:endParaRPr lang="en-MY"/>
        </a:p>
      </dgm:t>
    </dgm:pt>
    <dgm:pt modelId="{F10C2E93-3695-41FE-8213-B15EA8F8D9B6}" type="sibTrans" cxnId="{C84554CE-528F-4751-B479-AAD38EED6B97}">
      <dgm:prSet/>
      <dgm:spPr/>
      <dgm:t>
        <a:bodyPr/>
        <a:lstStyle/>
        <a:p>
          <a:endParaRPr lang="en-MY"/>
        </a:p>
      </dgm:t>
    </dgm:pt>
    <dgm:pt modelId="{5CE6C0D5-9BA7-4183-ACBA-E2885191F916}">
      <dgm:prSet phldrT="[Text]" custT="1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MY" sz="1200" b="1" dirty="0" smtClean="0"/>
            <a:t>Preclinical Development</a:t>
          </a:r>
          <a:endParaRPr lang="en-MY" sz="1200" b="1" dirty="0"/>
        </a:p>
      </dgm:t>
    </dgm:pt>
    <dgm:pt modelId="{3DDFA579-19D5-4F07-8C5E-A4F58D42D5D0}" type="parTrans" cxnId="{04ADA615-01F6-4844-AAD6-E9B4F59D30E6}">
      <dgm:prSet/>
      <dgm:spPr/>
      <dgm:t>
        <a:bodyPr/>
        <a:lstStyle/>
        <a:p>
          <a:endParaRPr lang="en-MY"/>
        </a:p>
      </dgm:t>
    </dgm:pt>
    <dgm:pt modelId="{52FC7689-8F62-405E-8505-B72590A0B301}" type="sibTrans" cxnId="{04ADA615-01F6-4844-AAD6-E9B4F59D30E6}">
      <dgm:prSet/>
      <dgm:spPr/>
      <dgm:t>
        <a:bodyPr/>
        <a:lstStyle/>
        <a:p>
          <a:endParaRPr lang="en-MY"/>
        </a:p>
      </dgm:t>
    </dgm:pt>
    <dgm:pt modelId="{29195CAE-4E00-40AA-9C8C-027FE927ACF7}">
      <dgm:prSet phldrT="[Text]" custT="1"/>
      <dgm:spPr>
        <a:solidFill>
          <a:schemeClr val="tx1">
            <a:lumMod val="85000"/>
            <a:lumOff val="15000"/>
          </a:schemeClr>
        </a:solidFill>
      </dgm:spPr>
      <dgm:t>
        <a:bodyPr/>
        <a:lstStyle/>
        <a:p>
          <a:r>
            <a:rPr lang="en-MY" sz="1100" b="1" dirty="0" smtClean="0"/>
            <a:t>Manufacturing</a:t>
          </a:r>
          <a:endParaRPr lang="en-MY" sz="1100" b="1" dirty="0"/>
        </a:p>
      </dgm:t>
    </dgm:pt>
    <dgm:pt modelId="{FE9D9593-9254-4714-84C7-F607C2530F4D}" type="parTrans" cxnId="{22BAE95F-0CE2-4070-A112-468769793C59}">
      <dgm:prSet/>
      <dgm:spPr/>
      <dgm:t>
        <a:bodyPr/>
        <a:lstStyle/>
        <a:p>
          <a:endParaRPr lang="en-MY"/>
        </a:p>
      </dgm:t>
    </dgm:pt>
    <dgm:pt modelId="{182EC081-FAFB-419C-91EF-379BFE738109}" type="sibTrans" cxnId="{22BAE95F-0CE2-4070-A112-468769793C59}">
      <dgm:prSet/>
      <dgm:spPr/>
      <dgm:t>
        <a:bodyPr/>
        <a:lstStyle/>
        <a:p>
          <a:endParaRPr lang="en-MY"/>
        </a:p>
      </dgm:t>
    </dgm:pt>
    <dgm:pt modelId="{41B011DA-2202-4241-89B2-4530C8546ABC}" type="pres">
      <dgm:prSet presAssocID="{0CE9B678-D666-4539-A2FC-A3C5985395D8}" presName="Name0" presStyleCnt="0">
        <dgm:presLayoutVars>
          <dgm:dir/>
          <dgm:resizeHandles val="exact"/>
        </dgm:presLayoutVars>
      </dgm:prSet>
      <dgm:spPr/>
    </dgm:pt>
    <dgm:pt modelId="{8027A94E-65B8-4C94-9B57-0B3E8A2E7602}" type="pres">
      <dgm:prSet presAssocID="{1E2B557C-B7B8-442C-9B5D-8900A9538600}" presName="parTxOnly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499FD4-C93F-4C8D-B3F7-96C746565958}" type="pres">
      <dgm:prSet presAssocID="{1D91E02B-5034-4FC9-A64F-EC140EACFB09}" presName="parSpace" presStyleCnt="0"/>
      <dgm:spPr/>
    </dgm:pt>
    <dgm:pt modelId="{8E825AAD-C7BF-4C2E-B3B8-2FA814107475}" type="pres">
      <dgm:prSet presAssocID="{2F3ED9C6-C68E-42CC-83A2-C6BB6F186DB4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F0C24D-4963-43AD-B702-2C7E294E81F2}" type="pres">
      <dgm:prSet presAssocID="{5306DA67-7DD1-40A8-85DB-6C778A93F18C}" presName="parSpace" presStyleCnt="0"/>
      <dgm:spPr/>
    </dgm:pt>
    <dgm:pt modelId="{072E4354-F65D-4FA3-8D98-0E9FEABFA976}" type="pres">
      <dgm:prSet presAssocID="{F460C626-7FD6-4E19-B8B9-E5DF7E85C5DF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ED5222-A63D-4CCC-8856-56F3467253A8}" type="pres">
      <dgm:prSet presAssocID="{F10C2E93-3695-41FE-8213-B15EA8F8D9B6}" presName="parSpace" presStyleCnt="0"/>
      <dgm:spPr/>
    </dgm:pt>
    <dgm:pt modelId="{FFC77E83-975B-4143-A5C1-C76C2D912A32}" type="pres">
      <dgm:prSet presAssocID="{5CE6C0D5-9BA7-4183-ACBA-E2885191F916}" presName="parTxOnly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4E394D-023D-4C59-94E6-9FCA96F19DA0}" type="pres">
      <dgm:prSet presAssocID="{52FC7689-8F62-405E-8505-B72590A0B301}" presName="parSpace" presStyleCnt="0"/>
      <dgm:spPr/>
    </dgm:pt>
    <dgm:pt modelId="{B7E98B40-8013-4907-B34E-56FBF1033AE3}" type="pres">
      <dgm:prSet presAssocID="{FEEB56C3-D1F9-416A-9836-2889E9E13B3F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93F58B-6831-4628-94F3-5306632C533D}" type="pres">
      <dgm:prSet presAssocID="{F2458180-95F3-4A42-A1C9-F02A11E185DC}" presName="parSpace" presStyleCnt="0"/>
      <dgm:spPr/>
    </dgm:pt>
    <dgm:pt modelId="{A5801598-494F-49C2-9C6C-4FDD2D2CF430}" type="pres">
      <dgm:prSet presAssocID="{29195CAE-4E00-40AA-9C8C-027FE927ACF7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34F669-118F-4DAD-8516-A4750716146C}" type="presOf" srcId="{F460C626-7FD6-4E19-B8B9-E5DF7E85C5DF}" destId="{072E4354-F65D-4FA3-8D98-0E9FEABFA976}" srcOrd="0" destOrd="0" presId="urn:microsoft.com/office/officeart/2005/8/layout/hChevron3"/>
    <dgm:cxn modelId="{4AAB8206-3524-4F9C-9BA1-719A586BBEC1}" type="presOf" srcId="{2F3ED9C6-C68E-42CC-83A2-C6BB6F186DB4}" destId="{8E825AAD-C7BF-4C2E-B3B8-2FA814107475}" srcOrd="0" destOrd="0" presId="urn:microsoft.com/office/officeart/2005/8/layout/hChevron3"/>
    <dgm:cxn modelId="{A6BAA656-07DC-489A-A92D-719586B112DE}" type="presOf" srcId="{5CE6C0D5-9BA7-4183-ACBA-E2885191F916}" destId="{FFC77E83-975B-4143-A5C1-C76C2D912A32}" srcOrd="0" destOrd="0" presId="urn:microsoft.com/office/officeart/2005/8/layout/hChevron3"/>
    <dgm:cxn modelId="{0E6ECD88-613C-443A-AA54-B37B348C5482}" srcId="{0CE9B678-D666-4539-A2FC-A3C5985395D8}" destId="{1E2B557C-B7B8-442C-9B5D-8900A9538600}" srcOrd="0" destOrd="0" parTransId="{491D8C4C-F446-4135-A885-19EFCAB87855}" sibTransId="{1D91E02B-5034-4FC9-A64F-EC140EACFB09}"/>
    <dgm:cxn modelId="{E5F3167D-5343-4563-84FE-2B14C6120119}" type="presOf" srcId="{1E2B557C-B7B8-442C-9B5D-8900A9538600}" destId="{8027A94E-65B8-4C94-9B57-0B3E8A2E7602}" srcOrd="0" destOrd="0" presId="urn:microsoft.com/office/officeart/2005/8/layout/hChevron3"/>
    <dgm:cxn modelId="{22BAE95F-0CE2-4070-A112-468769793C59}" srcId="{0CE9B678-D666-4539-A2FC-A3C5985395D8}" destId="{29195CAE-4E00-40AA-9C8C-027FE927ACF7}" srcOrd="5" destOrd="0" parTransId="{FE9D9593-9254-4714-84C7-F607C2530F4D}" sibTransId="{182EC081-FAFB-419C-91EF-379BFE738109}"/>
    <dgm:cxn modelId="{AAB558AD-3838-40E5-A9E6-ADC3868809E1}" type="presOf" srcId="{FEEB56C3-D1F9-416A-9836-2889E9E13B3F}" destId="{B7E98B40-8013-4907-B34E-56FBF1033AE3}" srcOrd="0" destOrd="0" presId="urn:microsoft.com/office/officeart/2005/8/layout/hChevron3"/>
    <dgm:cxn modelId="{C84554CE-528F-4751-B479-AAD38EED6B97}" srcId="{0CE9B678-D666-4539-A2FC-A3C5985395D8}" destId="{F460C626-7FD6-4E19-B8B9-E5DF7E85C5DF}" srcOrd="2" destOrd="0" parTransId="{4EB82E12-3609-4060-878F-00BC31501F1F}" sibTransId="{F10C2E93-3695-41FE-8213-B15EA8F8D9B6}"/>
    <dgm:cxn modelId="{52F16C46-0EFB-4657-AD84-52D404A8E0E4}" type="presOf" srcId="{0CE9B678-D666-4539-A2FC-A3C5985395D8}" destId="{41B011DA-2202-4241-89B2-4530C8546ABC}" srcOrd="0" destOrd="0" presId="urn:microsoft.com/office/officeart/2005/8/layout/hChevron3"/>
    <dgm:cxn modelId="{F7FD4F7F-E420-4B0E-B9DB-40BACA03AB52}" srcId="{0CE9B678-D666-4539-A2FC-A3C5985395D8}" destId="{FEEB56C3-D1F9-416A-9836-2889E9E13B3F}" srcOrd="4" destOrd="0" parTransId="{133EC300-7525-4EE9-9764-3D522FDEBAEF}" sibTransId="{F2458180-95F3-4A42-A1C9-F02A11E185DC}"/>
    <dgm:cxn modelId="{724099B8-38EA-4362-BE84-249999488CD5}" type="presOf" srcId="{29195CAE-4E00-40AA-9C8C-027FE927ACF7}" destId="{A5801598-494F-49C2-9C6C-4FDD2D2CF430}" srcOrd="0" destOrd="0" presId="urn:microsoft.com/office/officeart/2005/8/layout/hChevron3"/>
    <dgm:cxn modelId="{410ABF3F-58AF-458D-9A96-B9894DEAC78A}" srcId="{0CE9B678-D666-4539-A2FC-A3C5985395D8}" destId="{2F3ED9C6-C68E-42CC-83A2-C6BB6F186DB4}" srcOrd="1" destOrd="0" parTransId="{7DF9F1C4-A93F-4D07-BD69-C040E5D1E96F}" sibTransId="{5306DA67-7DD1-40A8-85DB-6C778A93F18C}"/>
    <dgm:cxn modelId="{04ADA615-01F6-4844-AAD6-E9B4F59D30E6}" srcId="{0CE9B678-D666-4539-A2FC-A3C5985395D8}" destId="{5CE6C0D5-9BA7-4183-ACBA-E2885191F916}" srcOrd="3" destOrd="0" parTransId="{3DDFA579-19D5-4F07-8C5E-A4F58D42D5D0}" sibTransId="{52FC7689-8F62-405E-8505-B72590A0B301}"/>
    <dgm:cxn modelId="{B0D0C9BF-BB1C-4BB7-B796-2DF071FC0FD8}" type="presParOf" srcId="{41B011DA-2202-4241-89B2-4530C8546ABC}" destId="{8027A94E-65B8-4C94-9B57-0B3E8A2E7602}" srcOrd="0" destOrd="0" presId="urn:microsoft.com/office/officeart/2005/8/layout/hChevron3"/>
    <dgm:cxn modelId="{07894F66-F6FB-4D3E-A290-C35560A81964}" type="presParOf" srcId="{41B011DA-2202-4241-89B2-4530C8546ABC}" destId="{1F499FD4-C93F-4C8D-B3F7-96C746565958}" srcOrd="1" destOrd="0" presId="urn:microsoft.com/office/officeart/2005/8/layout/hChevron3"/>
    <dgm:cxn modelId="{3C28C39D-1047-442C-A656-5CF5ECC7AC0C}" type="presParOf" srcId="{41B011DA-2202-4241-89B2-4530C8546ABC}" destId="{8E825AAD-C7BF-4C2E-B3B8-2FA814107475}" srcOrd="2" destOrd="0" presId="urn:microsoft.com/office/officeart/2005/8/layout/hChevron3"/>
    <dgm:cxn modelId="{D352D276-0E4A-4E71-BDB7-D28152FEFA53}" type="presParOf" srcId="{41B011DA-2202-4241-89B2-4530C8546ABC}" destId="{7BF0C24D-4963-43AD-B702-2C7E294E81F2}" srcOrd="3" destOrd="0" presId="urn:microsoft.com/office/officeart/2005/8/layout/hChevron3"/>
    <dgm:cxn modelId="{194B0D80-3169-49DE-B890-651EBA05DF3D}" type="presParOf" srcId="{41B011DA-2202-4241-89B2-4530C8546ABC}" destId="{072E4354-F65D-4FA3-8D98-0E9FEABFA976}" srcOrd="4" destOrd="0" presId="urn:microsoft.com/office/officeart/2005/8/layout/hChevron3"/>
    <dgm:cxn modelId="{D7DFEB21-91AB-4F52-BDB7-B8461D5DE89E}" type="presParOf" srcId="{41B011DA-2202-4241-89B2-4530C8546ABC}" destId="{5BED5222-A63D-4CCC-8856-56F3467253A8}" srcOrd="5" destOrd="0" presId="urn:microsoft.com/office/officeart/2005/8/layout/hChevron3"/>
    <dgm:cxn modelId="{7CB0796F-9C3E-42E7-8C7D-B2DE0BFD6CDB}" type="presParOf" srcId="{41B011DA-2202-4241-89B2-4530C8546ABC}" destId="{FFC77E83-975B-4143-A5C1-C76C2D912A32}" srcOrd="6" destOrd="0" presId="urn:microsoft.com/office/officeart/2005/8/layout/hChevron3"/>
    <dgm:cxn modelId="{B47098A3-0E73-4AB1-9C15-E7E2B23E9C13}" type="presParOf" srcId="{41B011DA-2202-4241-89B2-4530C8546ABC}" destId="{AF4E394D-023D-4C59-94E6-9FCA96F19DA0}" srcOrd="7" destOrd="0" presId="urn:microsoft.com/office/officeart/2005/8/layout/hChevron3"/>
    <dgm:cxn modelId="{227B2746-EAD2-4CED-95F2-E66BED7C10EF}" type="presParOf" srcId="{41B011DA-2202-4241-89B2-4530C8546ABC}" destId="{B7E98B40-8013-4907-B34E-56FBF1033AE3}" srcOrd="8" destOrd="0" presId="urn:microsoft.com/office/officeart/2005/8/layout/hChevron3"/>
    <dgm:cxn modelId="{ACBA3206-99DF-4BFB-8D4A-7F06537CEA1B}" type="presParOf" srcId="{41B011DA-2202-4241-89B2-4530C8546ABC}" destId="{DC93F58B-6831-4628-94F3-5306632C533D}" srcOrd="9" destOrd="0" presId="urn:microsoft.com/office/officeart/2005/8/layout/hChevron3"/>
    <dgm:cxn modelId="{03133108-F552-4C3D-8784-29F1773DA89B}" type="presParOf" srcId="{41B011DA-2202-4241-89B2-4530C8546ABC}" destId="{A5801598-494F-49C2-9C6C-4FDD2D2CF430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27A94E-65B8-4C94-9B57-0B3E8A2E7602}">
      <dsp:nvSpPr>
        <dsp:cNvPr id="0" name=""/>
        <dsp:cNvSpPr/>
      </dsp:nvSpPr>
      <dsp:spPr>
        <a:xfrm>
          <a:off x="1116" y="1146497"/>
          <a:ext cx="1828353" cy="731341"/>
        </a:xfrm>
        <a:prstGeom prst="homePlate">
          <a:avLst/>
        </a:prstGeom>
        <a:solidFill>
          <a:schemeClr val="bg1">
            <a:lumMod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400" b="1" kern="1200" dirty="0" smtClean="0"/>
            <a:t>Basic Research</a:t>
          </a:r>
          <a:endParaRPr lang="en-MY" sz="1400" b="1" kern="1200" dirty="0"/>
        </a:p>
      </dsp:txBody>
      <dsp:txXfrm>
        <a:off x="1116" y="1146497"/>
        <a:ext cx="1828353" cy="731341"/>
      </dsp:txXfrm>
    </dsp:sp>
    <dsp:sp modelId="{8E825AAD-C7BF-4C2E-B3B8-2FA814107475}">
      <dsp:nvSpPr>
        <dsp:cNvPr id="0" name=""/>
        <dsp:cNvSpPr/>
      </dsp:nvSpPr>
      <dsp:spPr>
        <a:xfrm>
          <a:off x="1463799" y="1146497"/>
          <a:ext cx="1828353" cy="731341"/>
        </a:xfrm>
        <a:prstGeom prst="chevron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400" b="1" kern="1200" dirty="0" smtClean="0"/>
            <a:t>Disease Recovery</a:t>
          </a:r>
          <a:endParaRPr lang="en-MY" sz="1400" b="1" kern="1200" dirty="0"/>
        </a:p>
      </dsp:txBody>
      <dsp:txXfrm>
        <a:off x="1463799" y="1146497"/>
        <a:ext cx="1828353" cy="731341"/>
      </dsp:txXfrm>
    </dsp:sp>
    <dsp:sp modelId="{072E4354-F65D-4FA3-8D98-0E9FEABFA976}">
      <dsp:nvSpPr>
        <dsp:cNvPr id="0" name=""/>
        <dsp:cNvSpPr/>
      </dsp:nvSpPr>
      <dsp:spPr>
        <a:xfrm>
          <a:off x="2926481" y="1146497"/>
          <a:ext cx="1828353" cy="731341"/>
        </a:xfrm>
        <a:prstGeom prst="chevron">
          <a:avLst/>
        </a:prstGeom>
        <a:solidFill>
          <a:schemeClr val="tx1">
            <a:lumMod val="50000"/>
            <a:lumOff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400" b="1" kern="1200" dirty="0" smtClean="0"/>
            <a:t>Drug Recovery</a:t>
          </a:r>
          <a:endParaRPr lang="en-MY" sz="1400" b="1" kern="1200" dirty="0"/>
        </a:p>
      </dsp:txBody>
      <dsp:txXfrm>
        <a:off x="2926481" y="1146497"/>
        <a:ext cx="1828353" cy="731341"/>
      </dsp:txXfrm>
    </dsp:sp>
    <dsp:sp modelId="{FFC77E83-975B-4143-A5C1-C76C2D912A32}">
      <dsp:nvSpPr>
        <dsp:cNvPr id="0" name=""/>
        <dsp:cNvSpPr/>
      </dsp:nvSpPr>
      <dsp:spPr>
        <a:xfrm>
          <a:off x="4389164" y="1146497"/>
          <a:ext cx="1828353" cy="731341"/>
        </a:xfrm>
        <a:prstGeom prst="chevron">
          <a:avLst/>
        </a:prstGeom>
        <a:solidFill>
          <a:schemeClr val="tx1">
            <a:lumMod val="65000"/>
            <a:lumOff val="3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006" tIns="32004" rIns="16002" bIns="3200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200" b="1" kern="1200" dirty="0" smtClean="0"/>
            <a:t>Preclinical Development</a:t>
          </a:r>
          <a:endParaRPr lang="en-MY" sz="1200" b="1" kern="1200" dirty="0"/>
        </a:p>
      </dsp:txBody>
      <dsp:txXfrm>
        <a:off x="4389164" y="1146497"/>
        <a:ext cx="1828353" cy="731341"/>
      </dsp:txXfrm>
    </dsp:sp>
    <dsp:sp modelId="{B7E98B40-8013-4907-B34E-56FBF1033AE3}">
      <dsp:nvSpPr>
        <dsp:cNvPr id="0" name=""/>
        <dsp:cNvSpPr/>
      </dsp:nvSpPr>
      <dsp:spPr>
        <a:xfrm>
          <a:off x="5851847" y="1146497"/>
          <a:ext cx="1828353" cy="731341"/>
        </a:xfrm>
        <a:prstGeom prst="chevron">
          <a:avLst/>
        </a:prstGeom>
        <a:solidFill>
          <a:schemeClr val="tx1">
            <a:lumMod val="75000"/>
            <a:lumOff val="2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400" b="1" kern="1200" dirty="0" smtClean="0"/>
            <a:t>Clinical Trials</a:t>
          </a:r>
          <a:endParaRPr lang="en-MY" sz="1400" b="1" kern="1200" dirty="0"/>
        </a:p>
      </dsp:txBody>
      <dsp:txXfrm>
        <a:off x="5851847" y="1146497"/>
        <a:ext cx="1828353" cy="731341"/>
      </dsp:txXfrm>
    </dsp:sp>
    <dsp:sp modelId="{A5801598-494F-49C2-9C6C-4FDD2D2CF430}">
      <dsp:nvSpPr>
        <dsp:cNvPr id="0" name=""/>
        <dsp:cNvSpPr/>
      </dsp:nvSpPr>
      <dsp:spPr>
        <a:xfrm>
          <a:off x="7314530" y="1146497"/>
          <a:ext cx="1828353" cy="731341"/>
        </a:xfrm>
        <a:prstGeom prst="chevron">
          <a:avLst/>
        </a:prstGeom>
        <a:solidFill>
          <a:schemeClr val="tx1">
            <a:lumMod val="85000"/>
            <a:lumOff val="1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100" b="1" kern="1200" dirty="0" smtClean="0"/>
            <a:t>Manufacturing</a:t>
          </a:r>
          <a:endParaRPr lang="en-MY" sz="1100" b="1" kern="1200" dirty="0"/>
        </a:p>
      </dsp:txBody>
      <dsp:txXfrm>
        <a:off x="7314530" y="1146497"/>
        <a:ext cx="1828353" cy="731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1CBAE-C0D2-4B84-B684-5A2C255FA710}" type="datetimeFigureOut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B8C4C-7A7E-41CD-837C-D1C610DE6EE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Freeform 17"/>
          <p:cNvSpPr>
            <a:spLocks/>
          </p:cNvSpPr>
          <p:nvPr/>
        </p:nvSpPr>
        <p:spPr bwMode="gray">
          <a:xfrm>
            <a:off x="-9525" y="1447800"/>
            <a:ext cx="9164638" cy="3832225"/>
          </a:xfrm>
          <a:custGeom>
            <a:avLst/>
            <a:gdLst/>
            <a:ahLst/>
            <a:cxnLst>
              <a:cxn ang="0">
                <a:pos x="12" y="124"/>
              </a:cxn>
              <a:cxn ang="0">
                <a:pos x="1381" y="12"/>
              </a:cxn>
              <a:cxn ang="0">
                <a:pos x="4064" y="581"/>
              </a:cxn>
              <a:cxn ang="0">
                <a:pos x="5773" y="118"/>
              </a:cxn>
              <a:cxn ang="0">
                <a:pos x="5766" y="2151"/>
              </a:cxn>
              <a:cxn ang="0">
                <a:pos x="3966" y="2263"/>
              </a:cxn>
              <a:cxn ang="0">
                <a:pos x="1963" y="1897"/>
              </a:cxn>
              <a:cxn ang="0">
                <a:pos x="6" y="2407"/>
              </a:cxn>
              <a:cxn ang="0">
                <a:pos x="12" y="124"/>
              </a:cxn>
            </a:cxnLst>
            <a:rect l="0" t="0" r="r" b="b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90" name="Freeform 18"/>
          <p:cNvSpPr>
            <a:spLocks/>
          </p:cNvSpPr>
          <p:nvPr/>
        </p:nvSpPr>
        <p:spPr bwMode="gray">
          <a:xfrm>
            <a:off x="-9525" y="1730375"/>
            <a:ext cx="9150350" cy="3265488"/>
          </a:xfrm>
          <a:custGeom>
            <a:avLst/>
            <a:gdLst/>
            <a:ahLst/>
            <a:cxnLst>
              <a:cxn ang="0">
                <a:pos x="6" y="272"/>
              </a:cxn>
              <a:cxn ang="0">
                <a:pos x="1453" y="10"/>
              </a:cxn>
              <a:cxn ang="0">
                <a:pos x="4182" y="482"/>
              </a:cxn>
              <a:cxn ang="0">
                <a:pos x="5764" y="154"/>
              </a:cxn>
              <a:cxn ang="0">
                <a:pos x="5764" y="1806"/>
              </a:cxn>
              <a:cxn ang="0">
                <a:pos x="4005" y="1994"/>
              </a:cxn>
              <a:cxn ang="0">
                <a:pos x="1891" y="1522"/>
              </a:cxn>
              <a:cxn ang="0">
                <a:pos x="6" y="1967"/>
              </a:cxn>
              <a:cxn ang="0">
                <a:pos x="6" y="272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7086600" y="1947863"/>
            <a:ext cx="533400" cy="533400"/>
            <a:chOff x="4752" y="1200"/>
            <a:chExt cx="288" cy="288"/>
          </a:xfrm>
        </p:grpSpPr>
        <p:sp>
          <p:nvSpPr>
            <p:cNvPr id="3092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3" name="Oval 21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7620000" y="1371600"/>
            <a:ext cx="914400" cy="914400"/>
            <a:chOff x="4992" y="816"/>
            <a:chExt cx="576" cy="576"/>
          </a:xfrm>
        </p:grpSpPr>
        <p:sp>
          <p:nvSpPr>
            <p:cNvPr id="3095" name="Oval 23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6" name="Oval 24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04800" y="3429000"/>
            <a:ext cx="1295400" cy="1371600"/>
            <a:chOff x="4992" y="816"/>
            <a:chExt cx="576" cy="576"/>
          </a:xfrm>
        </p:grpSpPr>
        <p:sp>
          <p:nvSpPr>
            <p:cNvPr id="3098" name="Oval 26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9" name="Oval 27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310A0676-FDBE-4E32-9DEE-70CBD60603B5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228600" y="304800"/>
            <a:ext cx="1079500" cy="633413"/>
            <a:chOff x="2680" y="3678"/>
            <a:chExt cx="680" cy="399"/>
          </a:xfrm>
        </p:grpSpPr>
        <p:sp>
          <p:nvSpPr>
            <p:cNvPr id="3086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</a:rPr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590800"/>
            <a:ext cx="7086600" cy="1012825"/>
          </a:xfrm>
          <a:effectLst>
            <a:outerShdw dist="53882" dir="2700000" algn="ctr" rotWithShape="0">
              <a:schemeClr val="tx1"/>
            </a:outerShdw>
          </a:effectLst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581400"/>
            <a:ext cx="6705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05F82B-0438-4B50-B3DD-485A0555AD01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1F82F5-CE1F-4BF9-942A-D60D11FDE245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411C3F-5A1D-4E47-8C2C-5E5EF4C8BD50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12E680-53A5-4999-9EBD-FEE2D8034CE8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F9C2B6-6446-44EC-90FA-97BC8BC1D54F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A464D8-BB4B-466B-8AAB-8440459FF5C9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9F5164-054A-4BAF-BC76-1C1CB3B83529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8D9137-5D63-4C7B-B3C1-084DDD4EFE2E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6889C7-4870-41B0-AABE-6CC5F900A1C3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CFD718E-DE96-46E2-92B8-E3FC485B7C2E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91400" cy="563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B938FECE-FF68-4BCA-8037-FE914FFC62DB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endParaRPr lang="ar-SA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28E02-7DB3-49FC-A0BF-06F3413038BC}" type="datetime1">
              <a:rPr lang="en-US" smtClean="0"/>
              <a:pPr>
                <a:defRPr/>
              </a:pPr>
              <a:t>9/22/2014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D9871-7FDB-498D-B551-DA361FB30EA1}" type="slidenum">
              <a:rPr lang="ar-SA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1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p:oleObj spid="_x0000_s114690" name="Image" r:id="rId16" imgW="9561905" imgH="1600000" progId="">
              <p:embed/>
            </p:oleObj>
          </a:graphicData>
        </a:graphic>
      </p:graphicFrame>
      <p:sp>
        <p:nvSpPr>
          <p:cNvPr id="1040" name="Freeform 16"/>
          <p:cNvSpPr>
            <a:spLocks/>
          </p:cNvSpPr>
          <p:nvPr/>
        </p:nvSpPr>
        <p:spPr bwMode="gray">
          <a:xfrm>
            <a:off x="-11113" y="280988"/>
            <a:ext cx="9155113" cy="1620837"/>
          </a:xfrm>
          <a:custGeom>
            <a:avLst/>
            <a:gdLst/>
            <a:ahLst/>
            <a:cxnLst>
              <a:cxn ang="0">
                <a:pos x="6" y="109"/>
              </a:cxn>
              <a:cxn ang="0">
                <a:pos x="1427" y="46"/>
              </a:cxn>
              <a:cxn ang="0">
                <a:pos x="4032" y="255"/>
              </a:cxn>
              <a:cxn ang="0">
                <a:pos x="5767" y="0"/>
              </a:cxn>
              <a:cxn ang="0">
                <a:pos x="5767" y="776"/>
              </a:cxn>
              <a:cxn ang="0">
                <a:pos x="4065" y="831"/>
              </a:cxn>
              <a:cxn ang="0">
                <a:pos x="1984" y="674"/>
              </a:cxn>
              <a:cxn ang="0">
                <a:pos x="14" y="995"/>
              </a:cxn>
              <a:cxn ang="0">
                <a:pos x="6" y="109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41" name="Freeform 17"/>
          <p:cNvSpPr>
            <a:spLocks/>
          </p:cNvSpPr>
          <p:nvPr/>
        </p:nvSpPr>
        <p:spPr bwMode="gray">
          <a:xfrm>
            <a:off x="-20638" y="533400"/>
            <a:ext cx="9161463" cy="1006475"/>
          </a:xfrm>
          <a:custGeom>
            <a:avLst/>
            <a:gdLst/>
            <a:ahLst/>
            <a:cxnLst>
              <a:cxn ang="0">
                <a:pos x="20" y="109"/>
              </a:cxn>
              <a:cxn ang="0">
                <a:pos x="1442" y="3"/>
              </a:cxn>
              <a:cxn ang="0">
                <a:pos x="4150" y="148"/>
              </a:cxn>
              <a:cxn ang="0">
                <a:pos x="5771" y="37"/>
              </a:cxn>
              <a:cxn ang="0">
                <a:pos x="5771" y="557"/>
              </a:cxn>
              <a:cxn ang="0">
                <a:pos x="3942" y="592"/>
              </a:cxn>
              <a:cxn ang="0">
                <a:pos x="1839" y="456"/>
              </a:cxn>
              <a:cxn ang="0">
                <a:pos x="6" y="620"/>
              </a:cxn>
              <a:cxn ang="0">
                <a:pos x="20" y="109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7740650" y="347663"/>
            <a:ext cx="387350" cy="366712"/>
            <a:chOff x="4752" y="1200"/>
            <a:chExt cx="288" cy="288"/>
          </a:xfrm>
        </p:grpSpPr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8153400" y="53975"/>
            <a:ext cx="609600" cy="592138"/>
            <a:chOff x="4992" y="816"/>
            <a:chExt cx="576" cy="576"/>
          </a:xfrm>
        </p:grpSpPr>
        <p:sp>
          <p:nvSpPr>
            <p:cNvPr id="1046" name="Oval 22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7" name="Oval 23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71450" y="819150"/>
            <a:ext cx="720725" cy="762000"/>
            <a:chOff x="4992" y="816"/>
            <a:chExt cx="576" cy="576"/>
          </a:xfrm>
        </p:grpSpPr>
        <p:sp>
          <p:nvSpPr>
            <p:cNvPr id="1049" name="Oval 25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0" name="Oval 26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9F26D364-4B15-4188-9A61-E71995802F5C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smtClean="0"/>
              <a:t>Role of GLP in GCP, Prof.Dr.Salwa Elmeligie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39F46BC-A96B-402D-AE2D-420CF4622C2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6858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>
    <p:wipe/>
  </p:transition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8062664" cy="1470025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latin typeface="Cambria" pitchFamily="18" charset="0"/>
              </a:rPr>
              <a:t>Role of Good Laboratory Practice (GLP) in Good Clinical Practice (GCP)</a:t>
            </a:r>
            <a:endParaRPr lang="en-US" sz="3400" b="1" dirty="0">
              <a:latin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4797152"/>
            <a:ext cx="6732984" cy="1317104"/>
          </a:xfrm>
        </p:spPr>
        <p:txBody>
          <a:bodyPr>
            <a:noAutofit/>
          </a:bodyPr>
          <a:lstStyle/>
          <a:p>
            <a:r>
              <a:rPr lang="en-US" sz="2200" b="1" i="1" dirty="0" smtClean="0">
                <a:solidFill>
                  <a:schemeClr val="tx1"/>
                </a:solidFill>
                <a:latin typeface="Cambria" pitchFamily="18" charset="0"/>
              </a:rPr>
              <a:t>Presented By</a:t>
            </a:r>
          </a:p>
          <a:p>
            <a:r>
              <a:rPr lang="en-US" sz="2200" b="1" i="1" dirty="0" smtClean="0">
                <a:solidFill>
                  <a:schemeClr val="tx1"/>
                </a:solidFill>
                <a:latin typeface="Cambria" pitchFamily="18" charset="0"/>
              </a:rPr>
              <a:t>Prof. Dr. </a:t>
            </a:r>
            <a:r>
              <a:rPr lang="en-US" sz="2200" b="1" i="1" dirty="0" err="1" smtClean="0">
                <a:solidFill>
                  <a:schemeClr val="tx1"/>
                </a:solidFill>
                <a:latin typeface="Cambria" pitchFamily="18" charset="0"/>
              </a:rPr>
              <a:t>Salwa</a:t>
            </a:r>
            <a:r>
              <a:rPr lang="en-US" sz="2200" b="1" i="1" dirty="0" smtClean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sz="2200" b="1" i="1" dirty="0" err="1" smtClean="0">
                <a:solidFill>
                  <a:schemeClr val="tx1"/>
                </a:solidFill>
                <a:latin typeface="Cambria" pitchFamily="18" charset="0"/>
              </a:rPr>
              <a:t>Elmeligie</a:t>
            </a:r>
            <a:endParaRPr lang="en-US" sz="2200" b="1" i="1" dirty="0" smtClean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en-US" sz="2200" b="1" i="1" dirty="0" smtClean="0">
                <a:latin typeface="Cambria" pitchFamily="18" charset="0"/>
              </a:rPr>
              <a:t>Faculty of Pharmacy, Cairo University</a:t>
            </a:r>
            <a:endParaRPr lang="en-US" sz="2200" b="1" i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520" y="260648"/>
            <a:ext cx="936104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0022E-C496-49DC-813D-3279BEF7D638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 smtClean="0"/>
              <a:t>TOT supp21</a:t>
            </a:r>
          </a:p>
          <a:p>
            <a:pPr algn="ctr"/>
            <a:endParaRPr lang="en-US" dirty="0"/>
          </a:p>
        </p:txBody>
      </p:sp>
      <p:sp>
        <p:nvSpPr>
          <p:cNvPr id="1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84BD9A-B392-4883-9561-AC7BD93670AD}" type="slidenum">
              <a:rPr lang="ar-SA"/>
              <a:pPr>
                <a:defRPr/>
              </a:pPr>
              <a:t>2</a:t>
            </a:fld>
            <a:endParaRPr lang="en-US"/>
          </a:p>
        </p:txBody>
      </p:sp>
      <p:pic>
        <p:nvPicPr>
          <p:cNvPr id="27649" name="Picture 1" descr="C:\Users\galal\Pictures\wel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/>
          </p:cNvSpPr>
          <p:nvPr/>
        </p:nvSpPr>
        <p:spPr>
          <a:xfrm>
            <a:off x="323528" y="3212976"/>
            <a:ext cx="8435280" cy="129614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  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I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am so glade to be here in this International Conference of      GLP </a:t>
            </a:r>
            <a:r>
              <a:rPr lang="en-US" sz="2400" b="1" kern="0" dirty="0" smtClean="0">
                <a:latin typeface="Cambria" pitchFamily="18" charset="0"/>
              </a:rPr>
              <a:t>,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GCP &amp; 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GMP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dirty="0" smtClean="0">
                <a:latin typeface="Cambria" pitchFamily="18" charset="0"/>
              </a:rPr>
              <a:t> </a:t>
            </a:r>
            <a:r>
              <a:rPr lang="en-US" sz="2400" b="1" kern="0" dirty="0" smtClean="0">
                <a:latin typeface="Cambria" pitchFamily="18" charset="0"/>
              </a:rPr>
              <a:t>   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lang="en-US" sz="2400" b="1" kern="0" baseline="0" dirty="0" smtClean="0">
                <a:latin typeface="Cambria" pitchFamily="18" charset="0"/>
              </a:rPr>
              <a:t>I </a:t>
            </a:r>
            <a:r>
              <a:rPr lang="en-US" sz="2400" b="1" kern="0" baseline="0" dirty="0" smtClean="0">
                <a:latin typeface="Cambria" pitchFamily="18" charset="0"/>
              </a:rPr>
              <a:t>hope</a:t>
            </a:r>
            <a:r>
              <a:rPr lang="en-US" sz="2400" b="1" kern="0" dirty="0" smtClean="0">
                <a:latin typeface="Cambria" pitchFamily="18" charset="0"/>
              </a:rPr>
              <a:t> you find a new knowledge of GLP and GCP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/>
          </a:bodyPr>
          <a:lstStyle/>
          <a:p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Who am I</a:t>
            </a:r>
            <a:endParaRPr lang="en-US" sz="3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2132856"/>
            <a:ext cx="8712968" cy="5472608"/>
          </a:xfrm>
        </p:spPr>
        <p:txBody>
          <a:bodyPr>
            <a:noAutofit/>
          </a:bodyPr>
          <a:lstStyle/>
          <a:p>
            <a:pPr marL="179388" lvl="0" indent="-179388" algn="l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AutoNum type="arabicPeriod"/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Professor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&amp; Head of Pharmaceutical Organic Chemistry,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Faculty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Pharmacy, Cairo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University. 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Trainer 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Faculty and Leadership Development Center, 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Cairo University.</a:t>
            </a:r>
          </a:p>
          <a:p>
            <a:pPr marL="265113" lvl="0" indent="-265113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Reviewer for Higher Education Institutions, conducted by the </a:t>
            </a:r>
          </a:p>
          <a:p>
            <a:pPr marL="265113" lvl="0" indent="-265113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National Authority of  Quality Assurance and Accreditation of Education, Egypt.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Evaluator at Project administration, Ministry of Higher Education, Egypt.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Consultant at missions and Cultural Affairs at the Ministry of Higher Education, Egypt.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Other Posts: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Director  of Career Center,  Faculty of Pharmacy, Cairo University.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Director of Quality Assurance Unit, Faculty of Pharmacy, </a:t>
            </a:r>
          </a:p>
          <a:p>
            <a:pPr marL="457200" lvl="0" indent="-457200" algn="l">
              <a:lnSpc>
                <a:spcPct val="150000"/>
              </a:lnSpc>
            </a:pP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October 6 University.</a:t>
            </a:r>
          </a:p>
          <a:p>
            <a:pPr marL="457200" lvl="0" indent="-457200" algn="l">
              <a:lnSpc>
                <a:spcPct val="150000"/>
              </a:lnSpc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6350" algn="l">
              <a:lnSpc>
                <a:spcPct val="150000"/>
              </a:lnSpc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l"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6634BA-09C3-4194-8CA5-120B556B9DC3}" type="datetime1">
              <a:rPr lang="en-US" smtClean="0"/>
              <a:pPr/>
              <a:t>9/22/2014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8BFCA9-16D4-41FF-A32C-D66C7901BA7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15714" name="Picture 2" descr="D:\CV Salwa\Picture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1979712" cy="2021323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1619672" y="764704"/>
            <a:ext cx="5673824" cy="563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400" dirty="0" smtClean="0">
                <a:solidFill>
                  <a:schemeClr val="tx1"/>
                </a:solidFill>
                <a:latin typeface="Cambria" pitchFamily="18" charset="0"/>
              </a:rPr>
              <a:t>Performance</a:t>
            </a: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 objectives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>
          <a:xfrm>
            <a:off x="457200" y="2359421"/>
            <a:ext cx="8435280" cy="3085803"/>
          </a:xfrm>
        </p:spPr>
        <p:txBody>
          <a:bodyPr/>
          <a:lstStyle/>
          <a:p>
            <a:pPr>
              <a:buClr>
                <a:schemeClr val="tx1"/>
              </a:buClr>
              <a:buNone/>
            </a:pPr>
            <a:r>
              <a:rPr lang="en-US" sz="2200" b="1" dirty="0" smtClean="0">
                <a:latin typeface="Cambria" pitchFamily="18" charset="0"/>
              </a:rPr>
              <a:t>       </a:t>
            </a:r>
            <a:r>
              <a:rPr lang="en-US" b="1" dirty="0" smtClean="0">
                <a:latin typeface="Cambria" pitchFamily="18" charset="0"/>
              </a:rPr>
              <a:t> Highlight </a:t>
            </a:r>
          </a:p>
          <a:p>
            <a:pPr>
              <a:buClr>
                <a:schemeClr val="tx1"/>
              </a:buClr>
              <a:buNone/>
            </a:pPr>
            <a:endParaRPr lang="en-US" sz="2200" b="1" dirty="0">
              <a:latin typeface="Cambria" pitchFamily="18" charset="0"/>
            </a:endParaRPr>
          </a:p>
          <a:p>
            <a:pPr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GLP.</a:t>
            </a:r>
            <a:endParaRPr lang="en-US" sz="2200" dirty="0">
              <a:latin typeface="Cambria" pitchFamily="18" charset="0"/>
            </a:endParaRPr>
          </a:p>
          <a:p>
            <a:pPr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GCP based on ICH.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The comparison between GLP &amp; GCP in some aspects.</a:t>
            </a:r>
            <a:endParaRPr lang="en-US" sz="2200" dirty="0">
              <a:latin typeface="Cambria" pitchFamily="18" charset="0"/>
            </a:endParaRPr>
          </a:p>
          <a:p>
            <a:pPr lvl="1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200" dirty="0" smtClean="0">
                <a:latin typeface="Cambria" pitchFamily="18" charset="0"/>
              </a:rPr>
              <a:t>The role of GLP to achieve GCP.</a:t>
            </a:r>
          </a:p>
          <a:p>
            <a:pPr lvl="1">
              <a:buClr>
                <a:schemeClr val="tx1"/>
              </a:buClr>
              <a:buNone/>
            </a:pPr>
            <a:endParaRPr lang="en-US" sz="2200" dirty="0" smtClean="0">
              <a:latin typeface="Cambria" pitchFamily="18" charset="0"/>
            </a:endParaRPr>
          </a:p>
          <a:p>
            <a:pPr lvl="1">
              <a:buClr>
                <a:schemeClr val="tx1"/>
              </a:buClr>
              <a:buNone/>
            </a:pPr>
            <a:endParaRPr lang="en-US" sz="1800" dirty="0" smtClean="0"/>
          </a:p>
          <a:p>
            <a:pPr lvl="1">
              <a:buClr>
                <a:schemeClr val="tx1"/>
              </a:buClr>
              <a:buNone/>
            </a:pP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67CF5-E043-4ADD-9C14-9D80ED98AB4C}" type="datetime1">
              <a:rPr lang="en-US" smtClean="0"/>
              <a:pPr/>
              <a:t>9/22/2014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2214642532"/>
              </p:ext>
            </p:extLst>
          </p:nvPr>
        </p:nvGraphicFramePr>
        <p:xfrm>
          <a:off x="0" y="908720"/>
          <a:ext cx="914400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Group 7"/>
          <p:cNvGrpSpPr/>
          <p:nvPr/>
        </p:nvGrpSpPr>
        <p:grpSpPr>
          <a:xfrm>
            <a:off x="539552" y="3562066"/>
            <a:ext cx="3492206" cy="598142"/>
            <a:chOff x="1294150" y="3562066"/>
            <a:chExt cx="4656274" cy="598142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294150" y="3562066"/>
              <a:ext cx="465627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2497540" y="3698543"/>
              <a:ext cx="26432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sz="2400" dirty="0" smtClean="0">
                  <a:latin typeface="Cambria" pitchFamily="18" charset="0"/>
                </a:rPr>
                <a:t>Not regulated</a:t>
              </a:r>
              <a:endParaRPr lang="en-MY" sz="2400" dirty="0">
                <a:latin typeface="Cambria" pitchFamily="18" charset="0"/>
              </a:endParaRPr>
            </a:p>
          </p:txBody>
        </p:sp>
      </p:grpSp>
      <p:grpSp>
        <p:nvGrpSpPr>
          <p:cNvPr id="3" name="Group 8"/>
          <p:cNvGrpSpPr/>
          <p:nvPr/>
        </p:nvGrpSpPr>
        <p:grpSpPr>
          <a:xfrm>
            <a:off x="4471264" y="3930555"/>
            <a:ext cx="1250561" cy="598142"/>
            <a:chOff x="1294150" y="3562066"/>
            <a:chExt cx="4656274" cy="59814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1294150" y="3562066"/>
              <a:ext cx="465627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497540" y="3698543"/>
              <a:ext cx="26512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sz="2400" dirty="0" smtClean="0">
                  <a:latin typeface="Cambria" pitchFamily="18" charset="0"/>
                </a:rPr>
                <a:t>GLP</a:t>
              </a:r>
              <a:endParaRPr lang="en-MY" sz="2400" dirty="0">
                <a:latin typeface="Cambria" pitchFamily="18" charset="0"/>
              </a:endParaRPr>
            </a:p>
          </p:txBody>
        </p:sp>
      </p:grpSp>
      <p:grpSp>
        <p:nvGrpSpPr>
          <p:cNvPr id="5" name="Group 11"/>
          <p:cNvGrpSpPr/>
          <p:nvPr/>
        </p:nvGrpSpPr>
        <p:grpSpPr>
          <a:xfrm>
            <a:off x="5841719" y="4421874"/>
            <a:ext cx="1250561" cy="598142"/>
            <a:chOff x="1294150" y="3562066"/>
            <a:chExt cx="4656274" cy="598142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294150" y="3562066"/>
              <a:ext cx="465627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497540" y="3698543"/>
              <a:ext cx="26810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sz="2400" dirty="0" smtClean="0">
                  <a:latin typeface="Cambria" pitchFamily="18" charset="0"/>
                </a:rPr>
                <a:t>GCP</a:t>
              </a:r>
              <a:endParaRPr lang="en-MY" sz="2400" dirty="0">
                <a:latin typeface="Cambria" pitchFamily="18" charset="0"/>
              </a:endParaRPr>
            </a:p>
          </p:txBody>
        </p:sp>
      </p:grpSp>
      <p:grpSp>
        <p:nvGrpSpPr>
          <p:cNvPr id="8" name="Group 14"/>
          <p:cNvGrpSpPr/>
          <p:nvPr/>
        </p:nvGrpSpPr>
        <p:grpSpPr>
          <a:xfrm>
            <a:off x="7209871" y="4995080"/>
            <a:ext cx="1250561" cy="598142"/>
            <a:chOff x="1294150" y="3562066"/>
            <a:chExt cx="4656274" cy="598142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1294150" y="3562066"/>
              <a:ext cx="465627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497540" y="3698543"/>
              <a:ext cx="29794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MY" sz="2400" dirty="0" smtClean="0">
                  <a:latin typeface="Cambria" pitchFamily="18" charset="0"/>
                </a:rPr>
                <a:t>GMP</a:t>
              </a:r>
              <a:endParaRPr lang="en-MY" sz="2400" dirty="0">
                <a:latin typeface="Cambria" pitchFamily="18" charset="0"/>
              </a:endParaRPr>
            </a:p>
          </p:txBody>
        </p:sp>
      </p:grp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0" name="Rectangle 2"/>
          <p:cNvSpPr txBox="1">
            <a:spLocks noRot="1" noChangeArrowheads="1"/>
          </p:cNvSpPr>
          <p:nvPr/>
        </p:nvSpPr>
        <p:spPr>
          <a:xfrm>
            <a:off x="1331640" y="476672"/>
            <a:ext cx="6120680" cy="10801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400" b="1" dirty="0" smtClean="0">
              <a:latin typeface="Cambria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Drug development process</a:t>
            </a:r>
            <a:b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endParaRPr kumimoji="0" lang="en-US" sz="3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35696" y="4869160"/>
            <a:ext cx="16601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200" dirty="0" smtClean="0">
                <a:latin typeface="Cambria" pitchFamily="18" charset="0"/>
              </a:rPr>
              <a:t>Study Based</a:t>
            </a:r>
            <a:endParaRPr lang="en-MY" sz="2200" dirty="0">
              <a:latin typeface="Cambr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68144" y="5517232"/>
            <a:ext cx="19037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sz="2200" dirty="0" smtClean="0">
                <a:latin typeface="Cambria" pitchFamily="18" charset="0"/>
              </a:rPr>
              <a:t>Process Based</a:t>
            </a:r>
            <a:endParaRPr lang="en-MY" sz="2200" dirty="0">
              <a:latin typeface="Cambria" pitchFamily="18" charset="0"/>
            </a:endParaRPr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D39EA-9B3E-4FB4-8441-AD90EF63DD26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899592" y="5373216"/>
            <a:ext cx="42484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5796136" y="5877272"/>
            <a:ext cx="273630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411760" y="6237312"/>
            <a:ext cx="4950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Ridley, R., The Process of New Drug Discovery and Development, Second Edition, 2006, World Health Organization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xmlns="" val="190683930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27A94E-65B8-4C94-9B57-0B3E8A2E7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825AAD-C7BF-4C2E-B3B8-2FA8141074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72E4354-F65D-4FA3-8D98-0E9FEABFA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C77E83-975B-4143-A5C1-C76C2D912A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E98B40-8013-4907-B34E-56FBF1033A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801598-494F-49C2-9C6C-4FDD2D2CF4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26" grpId="0"/>
      <p:bldP spid="27" grpId="0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971600" y="341784"/>
            <a:ext cx="6912768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Role of laboratories in medicine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92737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Research Laboratory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Discovery &amp;  development   of new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Drugs/therapy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Fundamental research/mechanisms of diseases   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200" dirty="0" smtClean="0">
                <a:latin typeface="Cambria" pitchFamily="18" charset="0"/>
              </a:rPr>
              <a:t>Medical Testing   Laboratory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200" dirty="0" smtClean="0">
                <a:latin typeface="Cambria" pitchFamily="18" charset="0"/>
              </a:rPr>
              <a:t>                 Patient care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200" dirty="0" smtClean="0">
                <a:latin typeface="Cambria" pitchFamily="18" charset="0"/>
              </a:rPr>
              <a:t>                Clinical drug trial      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Manufacturing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  Post clinical trials, bulk</a:t>
            </a:r>
            <a:r>
              <a:rPr kumimoji="0" lang="en-US" sz="2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d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rugs, cell-based therapy,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sz="2200" dirty="0" smtClean="0">
                <a:latin typeface="Cambria" pitchFamily="18" charset="0"/>
              </a:rPr>
              <a:t>                  P</a:t>
            </a:r>
            <a:r>
              <a:rPr kumimoji="0" lang="en-US" sz="22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lasma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products, medical</a:t>
            </a:r>
            <a:r>
              <a:rPr kumimoji="0" lang="en-US" sz="2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device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78BF-4595-4690-9703-544357434158}" type="datetime1">
              <a:rPr lang="en-US" smtClean="0"/>
              <a:pPr/>
              <a:t>9/22/2014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1619672" y="332656"/>
            <a:ext cx="5328592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Role of </a:t>
            </a:r>
            <a:r>
              <a:rPr lang="en-US" sz="3400" b="1" noProof="0" dirty="0" smtClean="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rPr>
              <a:t>l</a:t>
            </a: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aboratories 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drug </a:t>
            </a: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rPr>
              <a:t>d</a:t>
            </a: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evelopment</a:t>
            </a: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63934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Stage I          Stage 2         Stage 3            Stage 4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                   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2200" dirty="0" smtClean="0">
                <a:latin typeface="Cambria" pitchFamily="18" charset="0"/>
              </a:rPr>
              <a:t>                                                                                            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2200" dirty="0" smtClean="0">
                <a:latin typeface="Cambria" pitchFamily="18" charset="0"/>
              </a:rPr>
              <a:t>      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447328" y="2768352"/>
            <a:ext cx="1676400" cy="228600"/>
          </a:xfrm>
          <a:prstGeom prst="rightArrow">
            <a:avLst>
              <a:gd name="adj1" fmla="val 50000"/>
              <a:gd name="adj2" fmla="val 18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2590800" y="2780928"/>
            <a:ext cx="1905000" cy="228600"/>
          </a:xfrm>
          <a:prstGeom prst="rightArrow">
            <a:avLst>
              <a:gd name="adj1" fmla="val 50000"/>
              <a:gd name="adj2" fmla="val 20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4932040" y="2780928"/>
            <a:ext cx="1295400" cy="228600"/>
          </a:xfrm>
          <a:prstGeom prst="rightArrow">
            <a:avLst>
              <a:gd name="adj1" fmla="val 50000"/>
              <a:gd name="adj2" fmla="val 14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6830888" y="2780928"/>
            <a:ext cx="2133600" cy="228600"/>
          </a:xfrm>
          <a:prstGeom prst="rightArrow">
            <a:avLst>
              <a:gd name="adj1" fmla="val 50000"/>
              <a:gd name="adj2" fmla="val 2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4343400" y="4712568"/>
            <a:ext cx="3810000" cy="228600"/>
          </a:xfrm>
          <a:prstGeom prst="rightArrow">
            <a:avLst>
              <a:gd name="adj1" fmla="val 50000"/>
              <a:gd name="adj2" fmla="val 4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0" y="4797152"/>
            <a:ext cx="29690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Manufacturing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>
          <a:xfrm>
            <a:off x="323528" y="6400800"/>
            <a:ext cx="2133600" cy="320675"/>
          </a:xfrm>
        </p:spPr>
        <p:txBody>
          <a:bodyPr/>
          <a:lstStyle/>
          <a:p>
            <a:fld id="{0521EF27-B3E0-4782-9F15-AF488928079E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539552" y="5877272"/>
            <a:ext cx="5638800" cy="152400"/>
          </a:xfrm>
          <a:prstGeom prst="rightArrow">
            <a:avLst>
              <a:gd name="adj1" fmla="val 50000"/>
              <a:gd name="adj2" fmla="val 925000"/>
            </a:avLst>
          </a:prstGeom>
          <a:solidFill>
            <a:schemeClr val="accent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9552" y="5445224"/>
            <a:ext cx="49206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2400" b="1" dirty="0" smtClean="0">
                <a:latin typeface="Cambria" pitchFamily="18" charset="0"/>
              </a:rPr>
              <a:t>Time line approximately 10 yrs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5536" y="3068960"/>
            <a:ext cx="173477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Cambria" pitchFamily="18" charset="0"/>
              </a:rPr>
              <a:t>Discovery of </a:t>
            </a:r>
          </a:p>
          <a:p>
            <a:r>
              <a:rPr lang="en-US" sz="2200" dirty="0" smtClean="0">
                <a:latin typeface="Cambria" pitchFamily="18" charset="0"/>
              </a:rPr>
              <a:t>active </a:t>
            </a:r>
          </a:p>
          <a:p>
            <a:r>
              <a:rPr lang="en-US" sz="2200" dirty="0" smtClean="0">
                <a:latin typeface="Cambria" pitchFamily="18" charset="0"/>
              </a:rPr>
              <a:t>substance</a:t>
            </a:r>
            <a:endParaRPr lang="en-US" sz="2200" dirty="0">
              <a:latin typeface="Cambria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49198" y="3068960"/>
            <a:ext cx="1867819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Cambria" pitchFamily="18" charset="0"/>
              </a:rPr>
              <a:t>Non – clinical </a:t>
            </a:r>
          </a:p>
          <a:p>
            <a:r>
              <a:rPr lang="en-US" sz="2200" dirty="0" smtClean="0">
                <a:latin typeface="Cambria" pitchFamily="18" charset="0"/>
              </a:rPr>
              <a:t>study</a:t>
            </a:r>
          </a:p>
          <a:p>
            <a:r>
              <a:rPr lang="en-US" sz="2200" dirty="0" smtClean="0">
                <a:latin typeface="Cambria" pitchFamily="18" charset="0"/>
              </a:rPr>
              <a:t>on SAFETY  </a:t>
            </a:r>
          </a:p>
          <a:p>
            <a:r>
              <a:rPr lang="en-US" sz="2200" dirty="0" smtClean="0">
                <a:latin typeface="Cambria" pitchFamily="18" charset="0"/>
              </a:rPr>
              <a:t>testing</a:t>
            </a:r>
          </a:p>
          <a:p>
            <a:r>
              <a:rPr lang="en-US" sz="2200" dirty="0" smtClean="0">
                <a:latin typeface="Cambria" pitchFamily="18" charset="0"/>
              </a:rPr>
              <a:t>on drugs</a:t>
            </a:r>
            <a:endParaRPr lang="en-US" sz="2200" dirty="0">
              <a:latin typeface="Cambria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60032" y="3068960"/>
            <a:ext cx="1888659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Cambria" pitchFamily="18" charset="0"/>
              </a:rPr>
              <a:t>Studies in </a:t>
            </a:r>
          </a:p>
          <a:p>
            <a:r>
              <a:rPr lang="en-US" sz="2200" dirty="0" smtClean="0">
                <a:latin typeface="Cambria" pitchFamily="18" charset="0"/>
              </a:rPr>
              <a:t>human /</a:t>
            </a:r>
          </a:p>
          <a:p>
            <a:r>
              <a:rPr lang="en-US" sz="2200" dirty="0" smtClean="0">
                <a:latin typeface="Cambria" pitchFamily="18" charset="0"/>
              </a:rPr>
              <a:t>Clinical Trials </a:t>
            </a:r>
          </a:p>
          <a:p>
            <a:endParaRPr lang="en-US" sz="2200" dirty="0" smtClean="0">
              <a:latin typeface="Cambria" pitchFamily="18" charset="0"/>
            </a:endParaRPr>
          </a:p>
          <a:p>
            <a:endParaRPr lang="en-US" sz="2200" dirty="0">
              <a:latin typeface="Cambria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859805" y="3068960"/>
            <a:ext cx="183062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Cambria" pitchFamily="18" charset="0"/>
              </a:rPr>
              <a:t>Post approval</a:t>
            </a:r>
          </a:p>
          <a:p>
            <a:r>
              <a:rPr lang="en-US" sz="2200" dirty="0" smtClean="0">
                <a:latin typeface="Cambria" pitchFamily="18" charset="0"/>
              </a:rPr>
              <a:t>Clinical Trials</a:t>
            </a:r>
          </a:p>
          <a:p>
            <a:endParaRPr lang="en-US" sz="2200" dirty="0" smtClean="0">
              <a:latin typeface="Cambria" pitchFamily="18" charset="0"/>
            </a:endParaRPr>
          </a:p>
          <a:p>
            <a:endParaRPr lang="en-US" sz="2200" dirty="0">
              <a:latin typeface="Cambria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907704" y="6165304"/>
            <a:ext cx="5670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Ridley, R., Handbook: good laboratory practice (GLP): quality practices for regulated non clinical research and development, Second edition, 2009, World Health Organization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9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0DE-03B2-4D41-A022-E8207DB5C348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899592" y="548680"/>
            <a:ext cx="7437512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Classical drug development process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4 well-defined stages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39552" y="3151510"/>
            <a:ext cx="4038600" cy="279777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Stage I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lang="en-US" sz="2200" b="1" kern="0" dirty="0" smtClean="0">
              <a:latin typeface="Cambria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lang="en-US" sz="2200" b="1" kern="0" dirty="0" smtClean="0">
              <a:latin typeface="Cambria" pitchFamily="18" charset="0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572000" y="2708920"/>
            <a:ext cx="4038600" cy="286977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Discovery of potential new drug products.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Not covered by a regulatory standard.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lang="en-US" sz="2200" b="1" kern="0" dirty="0" smtClean="0">
              <a:latin typeface="Cambria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755576" y="2996952"/>
            <a:ext cx="1872208" cy="792088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Notched Right Arrow 10"/>
          <p:cNvSpPr/>
          <p:nvPr/>
        </p:nvSpPr>
        <p:spPr>
          <a:xfrm>
            <a:off x="2915816" y="3068960"/>
            <a:ext cx="1512168" cy="5760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051720" y="6165304"/>
            <a:ext cx="5670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Ridley, R., Handbook: good laboratory practice (GLP): quality practices for regulated non clinical research and development, Second edition, 2009, World Health Organization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2B0DE-03B2-4D41-A022-E8207DB5C348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536" y="3429000"/>
            <a:ext cx="4038600" cy="2736304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Stage </a:t>
            </a:r>
            <a:r>
              <a:rPr lang="en-US" sz="2200" b="1" kern="0" dirty="0" smtClean="0">
                <a:latin typeface="Cambria" pitchFamily="18" charset="0"/>
              </a:rPr>
              <a:t>II</a:t>
            </a: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572000" y="1628800"/>
            <a:ext cx="4038600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200" b="1" kern="0" dirty="0" smtClean="0">
                <a:latin typeface="Cambria" pitchFamily="18" charset="0"/>
              </a:rPr>
              <a:t>Non-clinical, not in human.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200" b="1" kern="0" dirty="0" smtClean="0">
                <a:latin typeface="Cambria" pitchFamily="18" charset="0"/>
              </a:rPr>
              <a:t>Safety Testing.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200" b="1" kern="0" dirty="0" smtClean="0">
                <a:latin typeface="Cambria" pitchFamily="18" charset="0"/>
              </a:rPr>
              <a:t>GLP Principles specific for this stage :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/>
            </a:pPr>
            <a:r>
              <a:rPr lang="en-US" sz="2200" b="1" kern="0" dirty="0" smtClean="0">
                <a:latin typeface="Cambria" pitchFamily="18" charset="0"/>
              </a:rPr>
              <a:t>       toxicology.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/>
            </a:pPr>
            <a:r>
              <a:rPr lang="en-US" sz="2200" b="1" kern="0" dirty="0" smtClean="0">
                <a:latin typeface="Cambria" pitchFamily="18" charset="0"/>
              </a:rPr>
              <a:t>       </a:t>
            </a:r>
            <a:r>
              <a:rPr lang="en-US" sz="2200" b="1" kern="0" dirty="0" err="1" smtClean="0">
                <a:latin typeface="Cambria" pitchFamily="18" charset="0"/>
              </a:rPr>
              <a:t>mutagenicity</a:t>
            </a:r>
            <a:r>
              <a:rPr lang="en-US" sz="2200" b="1" kern="0" dirty="0" smtClean="0">
                <a:latin typeface="Cambria" pitchFamily="18" charset="0"/>
              </a:rPr>
              <a:t>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/>
            </a:pPr>
            <a:r>
              <a:rPr lang="en-US" sz="2200" b="1" kern="0" dirty="0" smtClean="0">
                <a:latin typeface="Cambria" pitchFamily="18" charset="0"/>
              </a:rPr>
              <a:t>        safety 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/>
            </a:pPr>
            <a:r>
              <a:rPr lang="en-US" sz="2200" b="1" kern="0" dirty="0" smtClean="0">
                <a:latin typeface="Cambria" pitchFamily="18" charset="0"/>
              </a:rPr>
              <a:t>        pharmacology.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/>
            </a:pPr>
            <a:r>
              <a:rPr lang="en-US" sz="2200" b="1" kern="0" dirty="0" smtClean="0">
                <a:latin typeface="Cambria" pitchFamily="18" charset="0"/>
              </a:rPr>
              <a:t>        pharmacokinetics.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/>
            </a:pPr>
            <a:r>
              <a:rPr lang="en-US" sz="2200" b="1" kern="0" dirty="0" smtClean="0">
                <a:latin typeface="Cambria" pitchFamily="18" charset="0"/>
              </a:rPr>
              <a:t>        bioavailability.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lang="en-US" sz="2200" b="1" kern="0" dirty="0" smtClean="0">
              <a:latin typeface="Cambria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683568" y="3284984"/>
            <a:ext cx="1656184" cy="792088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Notched Right Arrow 10"/>
          <p:cNvSpPr/>
          <p:nvPr/>
        </p:nvSpPr>
        <p:spPr>
          <a:xfrm>
            <a:off x="2483768" y="3356992"/>
            <a:ext cx="1800200" cy="72008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07704" y="6165304"/>
            <a:ext cx="5670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Ridley, R., Handbook: good laboratory practice (GLP): quality practices for regulated non clinical research and development, Second edition, 2009, World Health Organization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464D8-BB4B-466B-8AAB-8440459FF5C9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395536" y="3068960"/>
            <a:ext cx="4038600" cy="4525963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Stage III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Clinical Studies, in human.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GCP is the basis for quality standards, ethical conduct and regulatory compliance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(Standard :ISO).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Phase I ( tolerance of test drugs, define human pharmacokinetics) to Phase II ( dose-effect relationship) and Phase III (full-scale, often multi-centre clinical efficacy trials in patients).</a:t>
            </a:r>
          </a:p>
        </p:txBody>
      </p:sp>
      <p:sp>
        <p:nvSpPr>
          <p:cNvPr id="8" name="Pentagon 7"/>
          <p:cNvSpPr/>
          <p:nvPr/>
        </p:nvSpPr>
        <p:spPr>
          <a:xfrm>
            <a:off x="755576" y="2852936"/>
            <a:ext cx="1656184" cy="864096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>
            <a:off x="2627784" y="2924944"/>
            <a:ext cx="1584176" cy="72008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7704" y="6165304"/>
            <a:ext cx="5670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Ridley, R., Handbook: good laboratory practice (GLP): quality practices for regulated non clinical research and development, Second edition, 2009, World Health Organization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464D8-BB4B-466B-8AAB-8440459FF5C9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11560" y="3079501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Stage IV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4709864" y="2276872"/>
            <a:ext cx="4038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Post-approval.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Drug registered , available on market.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Any subsequent clinical trials (Phase IV) must comply with GCP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(Standard :ISO).</a:t>
            </a:r>
          </a:p>
        </p:txBody>
      </p:sp>
      <p:sp>
        <p:nvSpPr>
          <p:cNvPr id="8" name="Pentagon 7"/>
          <p:cNvSpPr/>
          <p:nvPr/>
        </p:nvSpPr>
        <p:spPr>
          <a:xfrm>
            <a:off x="899592" y="2924944"/>
            <a:ext cx="1512168" cy="72008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>
            <a:off x="2699792" y="2996952"/>
            <a:ext cx="1440160" cy="5760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07704" y="6165304"/>
            <a:ext cx="5670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Ridley, R., Handbook: good laboratory practice (GLP): quality practices for regulated non clinical research and development, Second edition, 2009, World Health Organization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23528" y="1628800"/>
            <a:ext cx="850728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3200" noProof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Pre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Study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During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Study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</a:t>
            </a:r>
            <a:r>
              <a:rPr kumimoji="0" lang="en-US" sz="32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End of Study</a:t>
            </a:r>
            <a:endParaRPr lang="en-US" sz="2200" dirty="0" smtClean="0"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395536" y="3132584"/>
            <a:ext cx="1872208" cy="152400"/>
          </a:xfrm>
          <a:prstGeom prst="rightArrow">
            <a:avLst>
              <a:gd name="adj1" fmla="val 50000"/>
              <a:gd name="adj2" fmla="val 18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2806824" y="3132584"/>
            <a:ext cx="2701280" cy="152400"/>
          </a:xfrm>
          <a:prstGeom prst="rightArrow">
            <a:avLst>
              <a:gd name="adj1" fmla="val 50000"/>
              <a:gd name="adj2" fmla="val 20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6084168" y="3068960"/>
            <a:ext cx="2419672" cy="152400"/>
          </a:xfrm>
          <a:prstGeom prst="rightArrow">
            <a:avLst>
              <a:gd name="adj1" fmla="val 50000"/>
              <a:gd name="adj2" fmla="val 2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3" name="Rectangle 2"/>
          <p:cNvSpPr txBox="1">
            <a:spLocks noRot="1" noChangeArrowheads="1"/>
          </p:cNvSpPr>
          <p:nvPr/>
        </p:nvSpPr>
        <p:spPr>
          <a:xfrm>
            <a:off x="611560" y="404664"/>
            <a:ext cx="8136904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Role of laboratories in clinical trials</a:t>
            </a:r>
            <a:b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-Medical testing laboratories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A703B-DA02-47E7-A06F-FF7DDD984C6F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95536" y="3356992"/>
            <a:ext cx="244887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Screening.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Enrolment:</a:t>
            </a:r>
          </a:p>
          <a:p>
            <a:r>
              <a:rPr lang="en-US" sz="2200" dirty="0" smtClean="0">
                <a:latin typeface="Cambria" pitchFamily="18" charset="0"/>
              </a:rPr>
              <a:t>  inclusion</a:t>
            </a:r>
          </a:p>
          <a:p>
            <a:r>
              <a:rPr lang="en-US" sz="2200" dirty="0" smtClean="0">
                <a:latin typeface="Cambria" pitchFamily="18" charset="0"/>
              </a:rPr>
              <a:t>  criteria exclusion.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71800" y="3356992"/>
            <a:ext cx="27715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Verify effects of drug</a:t>
            </a:r>
          </a:p>
          <a:p>
            <a:r>
              <a:rPr lang="en-US" sz="2200" dirty="0" smtClean="0">
                <a:latin typeface="Cambria" pitchFamily="18" charset="0"/>
              </a:rPr>
              <a:t>  clinical efficacy.</a:t>
            </a:r>
            <a:endParaRPr lang="en-US" sz="2200" dirty="0">
              <a:latin typeface="Cambria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57894" y="3284984"/>
            <a:ext cx="2934586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Monitoring of adverse</a:t>
            </a:r>
          </a:p>
          <a:p>
            <a:r>
              <a:rPr lang="en-US" sz="2200" dirty="0" smtClean="0">
                <a:latin typeface="Cambria" pitchFamily="18" charset="0"/>
              </a:rPr>
              <a:t> effects safety.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Clinical efficacy.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Data analysis.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Verification.</a:t>
            </a:r>
            <a:endParaRPr lang="en-US" sz="2200" dirty="0">
              <a:latin typeface="Cambria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1" grpId="0" animBg="1"/>
      <p:bldP spid="13" grpId="0" animBg="1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1"/>
            <a:fld id="{E3B17AAA-8301-4C4A-BFF9-F620CCA635EE}" type="slidenum">
              <a:rPr lang="en-US" smtClean="0"/>
              <a:pPr algn="r" rtl="1"/>
              <a:t>13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08967" y="404664"/>
            <a:ext cx="5733108" cy="1138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Good Laboratory Practice </a:t>
            </a:r>
          </a:p>
          <a:p>
            <a:pPr algn="ctr"/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GLP</a:t>
            </a:r>
            <a:endParaRPr lang="en-US" sz="3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772816"/>
            <a:ext cx="8229600" cy="475252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Regulatory Authorities responsible for registering and controlling pharmaceuticals request :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laboratory to demonstrate  data in  registration package for a new chemical/drugs has been gathered using ‘good laboratory practice’ 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organization be certified (or accredited) for ‘GLP’.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Organizations (researchers and medical laboratories) often claimed that they are working under ‘</a:t>
            </a:r>
            <a:r>
              <a:rPr lang="en-US" sz="2200" dirty="0" smtClean="0">
                <a:latin typeface="Cambria" pitchFamily="18" charset="0"/>
              </a:rPr>
              <a:t>GLP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’.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Clients of laboratories often request that their work be done using ‘good laboratory practice’.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3AAF3-0A5D-4F5B-B40A-8C0B23AA386E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79712" y="6309320"/>
            <a:ext cx="54726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Weinberg, S., Good Laboratory Practice Regulations Third Edition, 2003, Marcel Dekker, Inc.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7544" y="1628800"/>
            <a:ext cx="8424936" cy="453008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  <a:buNone/>
              <a:defRPr/>
            </a:pPr>
            <a:r>
              <a:rPr lang="en-US" sz="2200" b="1" dirty="0" smtClean="0">
                <a:latin typeface="Cambria" pitchFamily="18" charset="0"/>
              </a:rPr>
              <a:t>  Definition</a:t>
            </a:r>
            <a:r>
              <a:rPr lang="en-US" sz="2200" dirty="0">
                <a:latin typeface="Cambria" pitchFamily="18" charset="0"/>
              </a:rPr>
              <a:t>: </a:t>
            </a:r>
            <a:r>
              <a:rPr lang="en-US" sz="2200" dirty="0" smtClean="0">
                <a:latin typeface="Cambria" pitchFamily="18" charset="0"/>
              </a:rPr>
              <a:t> </a:t>
            </a:r>
          </a:p>
          <a:p>
            <a:pPr>
              <a:lnSpc>
                <a:spcPct val="90000"/>
              </a:lnSpc>
              <a:buClr>
                <a:schemeClr val="tx1"/>
              </a:buClr>
              <a:buNone/>
              <a:defRPr/>
            </a:pPr>
            <a:r>
              <a:rPr lang="en-US" sz="2200" dirty="0" smtClean="0">
                <a:latin typeface="Cambria" pitchFamily="18" charset="0"/>
              </a:rPr>
              <a:t>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200" dirty="0" smtClean="0">
                <a:latin typeface="Cambria" pitchFamily="18" charset="0"/>
              </a:rPr>
              <a:t>GLP </a:t>
            </a:r>
            <a:r>
              <a:rPr lang="en-US" sz="2200" dirty="0">
                <a:latin typeface="Cambria" pitchFamily="18" charset="0"/>
              </a:rPr>
              <a:t>embodies a set of principles that provides a framework within which laboratory studies are </a:t>
            </a:r>
            <a:r>
              <a:rPr lang="en-US" sz="2200" dirty="0" smtClean="0">
                <a:latin typeface="Cambria" pitchFamily="18" charset="0"/>
              </a:rPr>
              <a:t>planned,  </a:t>
            </a:r>
            <a:r>
              <a:rPr lang="en-US" sz="2200" dirty="0">
                <a:latin typeface="Cambria" pitchFamily="18" charset="0"/>
              </a:rPr>
              <a:t>performed, </a:t>
            </a:r>
            <a:r>
              <a:rPr lang="en-US" sz="2200" dirty="0" smtClean="0">
                <a:latin typeface="Cambria" pitchFamily="18" charset="0"/>
              </a:rPr>
              <a:t> monitored</a:t>
            </a:r>
            <a:r>
              <a:rPr lang="en-US" sz="2200" dirty="0">
                <a:latin typeface="Cambria" pitchFamily="18" charset="0"/>
              </a:rPr>
              <a:t>, reported and </a:t>
            </a:r>
            <a:r>
              <a:rPr lang="en-US" sz="2200" dirty="0" smtClean="0">
                <a:latin typeface="Cambria" pitchFamily="18" charset="0"/>
              </a:rPr>
              <a:t>archived.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2200" dirty="0" smtClean="0">
              <a:latin typeface="Cambria" pitchFamily="18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Cambria" pitchFamily="18" charset="0"/>
              </a:rPr>
              <a:t>GLP </a:t>
            </a:r>
            <a:r>
              <a:rPr lang="en-US" sz="2200" dirty="0" smtClean="0">
                <a:latin typeface="Cambria" pitchFamily="18" charset="0"/>
              </a:rPr>
              <a:t>is  Food and Drug Administration (FDA) regulation that believes that implementation of a GLP quality system would avoid a risk-based approach, reduce regulatory burden and encourage science-based technology.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2200" dirty="0">
              <a:latin typeface="Cambria" pitchFamily="18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  <a:defRPr/>
            </a:pPr>
            <a:endParaRPr lang="en-US" sz="2200" dirty="0">
              <a:latin typeface="Cambria" pitchFamily="18" charset="0"/>
            </a:endParaRPr>
          </a:p>
        </p:txBody>
      </p:sp>
      <p:pic>
        <p:nvPicPr>
          <p:cNvPr id="3076" name="Picture 7" descr="GLP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72200" y="4797152"/>
            <a:ext cx="2384004" cy="1296144"/>
          </a:xfr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ED329-2029-47EB-AE32-2B49D05DF5C3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835696" y="6093296"/>
            <a:ext cx="57606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err="1" smtClean="0"/>
              <a:t>Ridely</a:t>
            </a:r>
            <a:r>
              <a:rPr lang="en-US" sz="1000" i="1" dirty="0" smtClean="0"/>
              <a:t>, R., Good laboratory practice training manual for the trainer: a tool for training and promoting </a:t>
            </a:r>
          </a:p>
          <a:p>
            <a:r>
              <a:rPr lang="en-US" sz="1000" i="1" dirty="0" smtClean="0"/>
              <a:t> good laboratory practice (GLP) concepts in disease endemic countries, Second edition., 2008, World Health Organization 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1835696" y="692696"/>
            <a:ext cx="533893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Formal concept of GLP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844824"/>
            <a:ext cx="8208912" cy="3384376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200" dirty="0" smtClean="0">
                <a:latin typeface="Cambria" pitchFamily="18" charset="0"/>
              </a:rPr>
              <a:t>GLP is sometimes confused with the standards of laboratory safety like wearing safety goggles.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200" dirty="0" smtClean="0"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200" dirty="0" smtClean="0">
                <a:latin typeface="Cambria" pitchFamily="18" charset="0"/>
              </a:rPr>
              <a:t>GLPs  are not guidelines, they have the force of law.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200" dirty="0" smtClean="0"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The term  ‘Good Laboratory Practice’  has a SPECIFIC meaning when applied to non-clinical environmental health and safety studies.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F2818-6EAF-4A13-A310-1DC7AC28C0EA}" type="datetime1">
              <a:rPr lang="en-US" smtClean="0"/>
              <a:pPr/>
              <a:t>9/22/2014</a:t>
            </a:fld>
            <a:endParaRPr lang="en-US" dirty="0"/>
          </a:p>
        </p:txBody>
      </p:sp>
      <p:pic>
        <p:nvPicPr>
          <p:cNvPr id="7" name="Picture 7" descr="GL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509120"/>
            <a:ext cx="238400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971600" y="620688"/>
            <a:ext cx="6923112" cy="7829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The principles of GLP in general </a:t>
            </a:r>
            <a:b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7544" y="1700808"/>
            <a:ext cx="8147248" cy="4752528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dirty="0" smtClean="0">
                <a:latin typeface="Cambria" pitchFamily="18" charset="0"/>
              </a:rPr>
              <a:t>C</a:t>
            </a:r>
            <a:r>
              <a:rPr kumimoji="0" lang="en-US" sz="22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oncerned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with how we organize our laboratories and how we organize our studies.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dirty="0" smtClean="0">
                <a:latin typeface="Cambria" pitchFamily="18" charset="0"/>
              </a:rPr>
              <a:t>A</a:t>
            </a:r>
            <a:r>
              <a:rPr kumimoji="0" lang="en-US" sz="22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ddresses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responsibilities for managing people, facilities and equipment for good science.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dirty="0" smtClean="0">
                <a:latin typeface="Cambria" pitchFamily="18" charset="0"/>
              </a:rPr>
              <a:t>C</a:t>
            </a:r>
            <a:r>
              <a:rPr kumimoji="0" lang="en-US" sz="22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oncerned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with how we plan, perform and report our experiments and studies.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200" dirty="0" smtClean="0">
                <a:latin typeface="Cambria" pitchFamily="18" charset="0"/>
              </a:rPr>
              <a:t>I</a:t>
            </a:r>
            <a:r>
              <a:rPr kumimoji="0" lang="en-US" sz="22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mportantly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it does not interfere with the ability of scientists to make scientific decision.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2E48B-AE48-497D-AB9F-3508C5AC1A4C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79712" y="6309320"/>
            <a:ext cx="547260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Weinberg, S., Good Laboratory Practice Regulations Third Edition, 2003, Marcel Dekker, Inc.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2195736" y="548680"/>
            <a:ext cx="403244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lvl="0" algn="ctr">
              <a:spcBef>
                <a:spcPct val="0"/>
              </a:spcBef>
              <a:defRPr/>
            </a:pPr>
            <a:r>
              <a:rPr lang="en-US" sz="3600" b="1" dirty="0" smtClean="0">
                <a:solidFill>
                  <a:schemeClr val="tx1"/>
                </a:solidFill>
                <a:latin typeface="Cambria" pitchFamily="18" charset="0"/>
              </a:rPr>
              <a:t>GLP standards</a:t>
            </a: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1628800"/>
            <a:ext cx="8229600" cy="45259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200" dirty="0" smtClean="0">
                <a:latin typeface="Cambria" pitchFamily="18" charset="0"/>
              </a:rPr>
              <a:t>GLP standards include: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200" dirty="0" smtClean="0">
                <a:latin typeface="Cambria" pitchFamily="18" charset="0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Cambria" pitchFamily="18" charset="0"/>
              </a:rPr>
              <a:t>International Organization for Standardization (ISO)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en-US" sz="2200" dirty="0" smtClean="0">
              <a:latin typeface="Cambria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sz="2200" dirty="0" smtClean="0">
                <a:latin typeface="Cambria" pitchFamily="18" charset="0"/>
              </a:rPr>
              <a:t>The</a:t>
            </a:r>
            <a:r>
              <a:rPr lang="en-US" sz="2200" b="1" dirty="0" smtClean="0">
                <a:latin typeface="Cambria" pitchFamily="18" charset="0"/>
              </a:rPr>
              <a:t> </a:t>
            </a:r>
            <a:r>
              <a:rPr lang="en-US" sz="2400" dirty="0" smtClean="0"/>
              <a:t> </a:t>
            </a:r>
            <a:r>
              <a:rPr lang="en-US" sz="2200" dirty="0" smtClean="0">
                <a:latin typeface="Cambria" pitchFamily="18" charset="0"/>
              </a:rPr>
              <a:t>Organization for Economic Co-operation and Development (OECD )Principles of Good Laboratory Practice which: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en-US" sz="2200" dirty="0" smtClean="0">
              <a:latin typeface="Cambria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200" dirty="0" smtClean="0">
                <a:latin typeface="Cambria" pitchFamily="18" charset="0"/>
              </a:rPr>
              <a:t>     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Define and describe a quality system concerned with the organizational processes and conditions under which a non-clinical health and environmental safety study is conducted.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05FFB-5FC8-49BE-93EB-7FD635FBDD12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979712" y="6165304"/>
            <a:ext cx="57606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err="1" smtClean="0"/>
              <a:t>Ridely</a:t>
            </a:r>
            <a:r>
              <a:rPr lang="en-US" sz="1000" i="1" dirty="0" smtClean="0"/>
              <a:t>, R., Good laboratory practice training manual for the trainer: a tool for training and promoting good laboratory practice (GLP) concepts in disease endemic countries, Second edition., 2008, World Health Organization 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978443-9852-4DEF-B415-1B442091BA7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11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619672" y="620688"/>
            <a:ext cx="5698976" cy="66754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Fundamental </a:t>
            </a:r>
            <a:r>
              <a:rPr lang="en-US" sz="3400" dirty="0" smtClean="0">
                <a:solidFill>
                  <a:schemeClr val="tx1"/>
                </a:solidFill>
                <a:latin typeface="Cambria" pitchFamily="18" charset="0"/>
              </a:rPr>
              <a:t>p</a:t>
            </a: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oints of GLP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72616" y="1628800"/>
            <a:ext cx="85918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OECD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afforded fundamental points of GLP which applied in whatever</a:t>
            </a:r>
            <a:r>
              <a:rPr kumimoji="0" lang="en-US" sz="22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industry targeted, stresses the importance of the following main points.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Resources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: Organization, personnel, facilities,  equipments.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Rules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: Protocols, </a:t>
            </a:r>
            <a:r>
              <a:rPr lang="en-US" sz="2200" dirty="0" smtClean="0">
                <a:latin typeface="Cambria" pitchFamily="18" charset="0"/>
              </a:rPr>
              <a:t>concept of Study Director , Standard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Operating Procedures (SOP).</a:t>
            </a:r>
          </a:p>
          <a:p>
            <a:pPr algn="ctr"/>
            <a:r>
              <a:rPr lang="en-US" sz="2200" b="1" dirty="0" smtClean="0">
                <a:latin typeface="Cambria" pitchFamily="18" charset="0"/>
              </a:rPr>
              <a:t>GLP </a:t>
            </a:r>
            <a:r>
              <a:rPr lang="en-US" sz="2200" b="1" dirty="0" err="1" smtClean="0">
                <a:latin typeface="Cambria" pitchFamily="18" charset="0"/>
              </a:rPr>
              <a:t>regs</a:t>
            </a:r>
            <a:r>
              <a:rPr lang="en-US" sz="2200" b="1" dirty="0" smtClean="0">
                <a:latin typeface="Cambria" pitchFamily="18" charset="0"/>
              </a:rPr>
              <a:t> &gt; Protocol &gt; SOPs</a:t>
            </a:r>
          </a:p>
          <a:p>
            <a:pPr algn="ctr"/>
            <a:endParaRPr lang="en-US" sz="2200" b="1" dirty="0" smtClean="0">
              <a:solidFill>
                <a:schemeClr val="accent1"/>
              </a:solidFill>
              <a:latin typeface="Cambria" pitchFamily="18" charset="0"/>
            </a:endParaRPr>
          </a:p>
          <a:p>
            <a:r>
              <a:rPr lang="en-US" sz="2200" b="1" dirty="0" smtClean="0">
                <a:latin typeface="Cambria" pitchFamily="18" charset="0"/>
              </a:rPr>
              <a:t>                          GLP </a:t>
            </a:r>
            <a:r>
              <a:rPr lang="en-US" sz="2200" b="1" dirty="0" err="1" smtClean="0">
                <a:latin typeface="Cambria" pitchFamily="18" charset="0"/>
              </a:rPr>
              <a:t>regs</a:t>
            </a:r>
            <a:r>
              <a:rPr lang="en-US" sz="2200" b="1" dirty="0" smtClean="0">
                <a:latin typeface="Cambria" pitchFamily="18" charset="0"/>
              </a:rPr>
              <a:t> </a:t>
            </a:r>
            <a:r>
              <a:rPr lang="en-US" sz="2200" b="1" dirty="0" err="1" smtClean="0">
                <a:latin typeface="Cambria" pitchFamily="18" charset="0"/>
              </a:rPr>
              <a:t>supercede</a:t>
            </a:r>
            <a:r>
              <a:rPr lang="en-US" sz="2200" b="1" dirty="0" smtClean="0">
                <a:latin typeface="Cambria" pitchFamily="18" charset="0"/>
              </a:rPr>
              <a:t> the protocol and the SOPs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Characterization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: Test items, test systems.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Documentation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: Raw data, final report, archives.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Quality Assurance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: Independence from study conduct.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1D3F2-10EC-4006-AFE5-128DAB25111C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79712" y="6165304"/>
            <a:ext cx="57606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err="1" smtClean="0"/>
              <a:t>Ridely</a:t>
            </a:r>
            <a:r>
              <a:rPr lang="en-US" sz="1000" i="1" dirty="0" smtClean="0"/>
              <a:t>, R., Good laboratory practice training manual for the trainer: a tool for training and promoting good laboratory practice (GLP) concepts in disease endemic countries, Second edition., 2008, World Health Organization 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1547664" y="764704"/>
            <a:ext cx="620303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GLP in the OECD </a:t>
            </a: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rPr>
              <a:t>p</a:t>
            </a:r>
            <a:r>
              <a:rPr kumimoji="0" lang="en-US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rinciples</a:t>
            </a:r>
            <a:endParaRPr kumimoji="0" lang="en-US" sz="3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1844824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‘A quality system concerned with the organizational process and the conditions under which non-clinical health and environmental studies are </a:t>
            </a:r>
            <a:r>
              <a:rPr kumimoji="0" lang="en-US" sz="240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planned, performed, monitored, recorded, archived and reported</a:t>
            </a: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.’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It does not concern with the technical validity of the studies.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6400-CAE7-4E2A-BBA3-2C93BD6D116C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979712" y="6165304"/>
            <a:ext cx="57606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err="1" smtClean="0"/>
              <a:t>Ridely</a:t>
            </a:r>
            <a:r>
              <a:rPr lang="en-US" sz="1000" i="1" dirty="0" smtClean="0"/>
              <a:t>, R., Good laboratory practice training manual for the trainer: a tool for training and promoting good laboratory practice (GLP) concepts in disease endemic countries, Second edition., 2008, World Health Organization </a:t>
            </a:r>
            <a:endParaRPr lang="en-US" sz="1000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2104256"/>
            <a:ext cx="8229600" cy="1468760"/>
          </a:xfrm>
        </p:spPr>
        <p:txBody>
          <a:bodyPr>
            <a:normAutofit/>
          </a:bodyPr>
          <a:lstStyle/>
          <a:p>
            <a:pPr marL="400050" algn="ctr" eaLnBrk="1" hangingPunct="1">
              <a:spcBef>
                <a:spcPct val="0"/>
              </a:spcBef>
              <a:buClr>
                <a:schemeClr val="tx1"/>
              </a:buClr>
              <a:buNone/>
              <a:defRPr/>
            </a:pPr>
            <a:r>
              <a:rPr lang="en-US" sz="3400" b="1" dirty="0" smtClean="0">
                <a:latin typeface="Cambria" pitchFamily="18" charset="0"/>
              </a:rPr>
              <a:t>Now we will go to GCP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A03DD5-4B7E-4E37-9BA5-A82CB933B81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99F97-A690-4A69-9AB0-0F7825B070F1}" type="datetime1">
              <a:rPr lang="en-US" smtClean="0"/>
              <a:pPr/>
              <a:t>9/22/2014</a:t>
            </a:fld>
            <a:endParaRPr lang="en-US" dirty="0"/>
          </a:p>
        </p:txBody>
      </p:sp>
      <p:pic>
        <p:nvPicPr>
          <p:cNvPr id="115714" name="Picture 2" descr="C:\Users\galal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829422"/>
            <a:ext cx="4721344" cy="247989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2195736" y="692696"/>
            <a:ext cx="52200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Clinical Practice Trials </a:t>
            </a:r>
            <a:endParaRPr lang="en-US" sz="3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DE8D-1C93-4738-B290-4FC2EA032AAC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907704" y="6309320"/>
            <a:ext cx="61926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Cone, Ms., Guidelines for good clinical practice (GCP) for trials on pharmaceutical products,1995, WHO</a:t>
            </a:r>
            <a:endParaRPr lang="en-US" sz="1000" i="1" dirty="0"/>
          </a:p>
        </p:txBody>
      </p:sp>
      <p:sp>
        <p:nvSpPr>
          <p:cNvPr id="34" name="Freeform 33"/>
          <p:cNvSpPr/>
          <p:nvPr/>
        </p:nvSpPr>
        <p:spPr>
          <a:xfrm>
            <a:off x="180588" y="2144984"/>
            <a:ext cx="2099599" cy="839839"/>
          </a:xfrm>
          <a:custGeom>
            <a:avLst/>
            <a:gdLst>
              <a:gd name="connsiteX0" fmla="*/ 0 w 2099599"/>
              <a:gd name="connsiteY0" fmla="*/ 0 h 839839"/>
              <a:gd name="connsiteX1" fmla="*/ 1679680 w 2099599"/>
              <a:gd name="connsiteY1" fmla="*/ 0 h 839839"/>
              <a:gd name="connsiteX2" fmla="*/ 2099599 w 2099599"/>
              <a:gd name="connsiteY2" fmla="*/ 419920 h 839839"/>
              <a:gd name="connsiteX3" fmla="*/ 1679680 w 2099599"/>
              <a:gd name="connsiteY3" fmla="*/ 839839 h 839839"/>
              <a:gd name="connsiteX4" fmla="*/ 0 w 2099599"/>
              <a:gd name="connsiteY4" fmla="*/ 839839 h 839839"/>
              <a:gd name="connsiteX5" fmla="*/ 0 w 2099599"/>
              <a:gd name="connsiteY5" fmla="*/ 0 h 83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9599" h="839839">
                <a:moveTo>
                  <a:pt x="0" y="0"/>
                </a:moveTo>
                <a:lnTo>
                  <a:pt x="1679680" y="0"/>
                </a:lnTo>
                <a:lnTo>
                  <a:pt x="2099599" y="419920"/>
                </a:lnTo>
                <a:lnTo>
                  <a:pt x="1679680" y="839839"/>
                </a:lnTo>
                <a:lnTo>
                  <a:pt x="0" y="83983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7348" tIns="58674" rIns="239298" bIns="58674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2200" b="1" kern="1200" dirty="0" smtClean="0">
                <a:latin typeface="Cambria" pitchFamily="18" charset="0"/>
              </a:rPr>
              <a:t>Phase I</a:t>
            </a:r>
            <a:endParaRPr lang="en-MY" sz="2200" b="1" kern="1200" dirty="0">
              <a:latin typeface="Cambria" pitchFamily="18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1860268" y="2144984"/>
            <a:ext cx="2099599" cy="839839"/>
          </a:xfrm>
          <a:custGeom>
            <a:avLst/>
            <a:gdLst>
              <a:gd name="connsiteX0" fmla="*/ 0 w 2099599"/>
              <a:gd name="connsiteY0" fmla="*/ 0 h 839839"/>
              <a:gd name="connsiteX1" fmla="*/ 1679680 w 2099599"/>
              <a:gd name="connsiteY1" fmla="*/ 0 h 839839"/>
              <a:gd name="connsiteX2" fmla="*/ 2099599 w 2099599"/>
              <a:gd name="connsiteY2" fmla="*/ 419920 h 839839"/>
              <a:gd name="connsiteX3" fmla="*/ 1679680 w 2099599"/>
              <a:gd name="connsiteY3" fmla="*/ 839839 h 839839"/>
              <a:gd name="connsiteX4" fmla="*/ 0 w 2099599"/>
              <a:gd name="connsiteY4" fmla="*/ 839839 h 839839"/>
              <a:gd name="connsiteX5" fmla="*/ 419920 w 2099599"/>
              <a:gd name="connsiteY5" fmla="*/ 419920 h 839839"/>
              <a:gd name="connsiteX6" fmla="*/ 0 w 2099599"/>
              <a:gd name="connsiteY6" fmla="*/ 0 h 83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9599" h="839839">
                <a:moveTo>
                  <a:pt x="0" y="0"/>
                </a:moveTo>
                <a:lnTo>
                  <a:pt x="1679680" y="0"/>
                </a:lnTo>
                <a:lnTo>
                  <a:pt x="2099599" y="419920"/>
                </a:lnTo>
                <a:lnTo>
                  <a:pt x="1679680" y="839839"/>
                </a:lnTo>
                <a:lnTo>
                  <a:pt x="0" y="839839"/>
                </a:lnTo>
                <a:lnTo>
                  <a:pt x="419920" y="4199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3">
              <a:hueOff val="0"/>
              <a:satOff val="0"/>
              <a:lumOff val="-25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931" tIns="58674" rIns="449256" bIns="58674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2200" b="1" kern="1200" dirty="0" smtClean="0">
                <a:latin typeface="Cambria" pitchFamily="18" charset="0"/>
              </a:rPr>
              <a:t>Phase II</a:t>
            </a:r>
            <a:endParaRPr lang="en-MY" sz="2200" b="1" kern="1200" dirty="0"/>
          </a:p>
        </p:txBody>
      </p:sp>
      <p:sp>
        <p:nvSpPr>
          <p:cNvPr id="36" name="Freeform 35"/>
          <p:cNvSpPr/>
          <p:nvPr/>
        </p:nvSpPr>
        <p:spPr>
          <a:xfrm>
            <a:off x="3539948" y="2144984"/>
            <a:ext cx="2099599" cy="839839"/>
          </a:xfrm>
          <a:custGeom>
            <a:avLst/>
            <a:gdLst>
              <a:gd name="connsiteX0" fmla="*/ 0 w 2099599"/>
              <a:gd name="connsiteY0" fmla="*/ 0 h 839839"/>
              <a:gd name="connsiteX1" fmla="*/ 1679680 w 2099599"/>
              <a:gd name="connsiteY1" fmla="*/ 0 h 839839"/>
              <a:gd name="connsiteX2" fmla="*/ 2099599 w 2099599"/>
              <a:gd name="connsiteY2" fmla="*/ 419920 h 839839"/>
              <a:gd name="connsiteX3" fmla="*/ 1679680 w 2099599"/>
              <a:gd name="connsiteY3" fmla="*/ 839839 h 839839"/>
              <a:gd name="connsiteX4" fmla="*/ 0 w 2099599"/>
              <a:gd name="connsiteY4" fmla="*/ 839839 h 839839"/>
              <a:gd name="connsiteX5" fmla="*/ 419920 w 2099599"/>
              <a:gd name="connsiteY5" fmla="*/ 419920 h 839839"/>
              <a:gd name="connsiteX6" fmla="*/ 0 w 2099599"/>
              <a:gd name="connsiteY6" fmla="*/ 0 h 83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9599" h="839839">
                <a:moveTo>
                  <a:pt x="0" y="0"/>
                </a:moveTo>
                <a:lnTo>
                  <a:pt x="1679680" y="0"/>
                </a:lnTo>
                <a:lnTo>
                  <a:pt x="2099599" y="419920"/>
                </a:lnTo>
                <a:lnTo>
                  <a:pt x="1679680" y="839839"/>
                </a:lnTo>
                <a:lnTo>
                  <a:pt x="0" y="839839"/>
                </a:lnTo>
                <a:lnTo>
                  <a:pt x="419920" y="4199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3">
              <a:hueOff val="0"/>
              <a:satOff val="0"/>
              <a:lumOff val="-50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931" tIns="58674" rIns="449256" bIns="58674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2200" b="1" kern="1200" dirty="0" smtClean="0">
                <a:latin typeface="Cambria" pitchFamily="18" charset="0"/>
              </a:rPr>
              <a:t>Phase III</a:t>
            </a:r>
            <a:endParaRPr lang="en-MY" sz="2200" b="1" kern="1200" dirty="0"/>
          </a:p>
        </p:txBody>
      </p:sp>
      <p:sp>
        <p:nvSpPr>
          <p:cNvPr id="37" name="Freeform 36"/>
          <p:cNvSpPr/>
          <p:nvPr/>
        </p:nvSpPr>
        <p:spPr>
          <a:xfrm>
            <a:off x="5219627" y="2144984"/>
            <a:ext cx="2099599" cy="839839"/>
          </a:xfrm>
          <a:custGeom>
            <a:avLst/>
            <a:gdLst>
              <a:gd name="connsiteX0" fmla="*/ 0 w 2099599"/>
              <a:gd name="connsiteY0" fmla="*/ 0 h 839839"/>
              <a:gd name="connsiteX1" fmla="*/ 1679680 w 2099599"/>
              <a:gd name="connsiteY1" fmla="*/ 0 h 839839"/>
              <a:gd name="connsiteX2" fmla="*/ 2099599 w 2099599"/>
              <a:gd name="connsiteY2" fmla="*/ 419920 h 839839"/>
              <a:gd name="connsiteX3" fmla="*/ 1679680 w 2099599"/>
              <a:gd name="connsiteY3" fmla="*/ 839839 h 839839"/>
              <a:gd name="connsiteX4" fmla="*/ 0 w 2099599"/>
              <a:gd name="connsiteY4" fmla="*/ 839839 h 839839"/>
              <a:gd name="connsiteX5" fmla="*/ 419920 w 2099599"/>
              <a:gd name="connsiteY5" fmla="*/ 419920 h 839839"/>
              <a:gd name="connsiteX6" fmla="*/ 0 w 2099599"/>
              <a:gd name="connsiteY6" fmla="*/ 0 h 83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9599" h="839839">
                <a:moveTo>
                  <a:pt x="0" y="0"/>
                </a:moveTo>
                <a:lnTo>
                  <a:pt x="1679680" y="0"/>
                </a:lnTo>
                <a:lnTo>
                  <a:pt x="2099599" y="419920"/>
                </a:lnTo>
                <a:lnTo>
                  <a:pt x="1679680" y="839839"/>
                </a:lnTo>
                <a:lnTo>
                  <a:pt x="0" y="839839"/>
                </a:lnTo>
                <a:lnTo>
                  <a:pt x="419920" y="4199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3">
              <a:hueOff val="0"/>
              <a:satOff val="0"/>
              <a:lumOff val="-75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931" tIns="58674" rIns="449256" bIns="58674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2200" b="1" kern="1200" dirty="0" smtClean="0">
                <a:latin typeface="Cambria" pitchFamily="18" charset="0"/>
              </a:rPr>
              <a:t>Phase IV</a:t>
            </a:r>
            <a:endParaRPr lang="en-MY" sz="2200" b="1" kern="1200" dirty="0"/>
          </a:p>
        </p:txBody>
      </p:sp>
      <p:sp>
        <p:nvSpPr>
          <p:cNvPr id="38" name="Freeform 37"/>
          <p:cNvSpPr/>
          <p:nvPr/>
        </p:nvSpPr>
        <p:spPr>
          <a:xfrm>
            <a:off x="6899307" y="2144984"/>
            <a:ext cx="2099599" cy="839839"/>
          </a:xfrm>
          <a:custGeom>
            <a:avLst/>
            <a:gdLst>
              <a:gd name="connsiteX0" fmla="*/ 0 w 2099599"/>
              <a:gd name="connsiteY0" fmla="*/ 0 h 839839"/>
              <a:gd name="connsiteX1" fmla="*/ 1679680 w 2099599"/>
              <a:gd name="connsiteY1" fmla="*/ 0 h 839839"/>
              <a:gd name="connsiteX2" fmla="*/ 2099599 w 2099599"/>
              <a:gd name="connsiteY2" fmla="*/ 419920 h 839839"/>
              <a:gd name="connsiteX3" fmla="*/ 1679680 w 2099599"/>
              <a:gd name="connsiteY3" fmla="*/ 839839 h 839839"/>
              <a:gd name="connsiteX4" fmla="*/ 0 w 2099599"/>
              <a:gd name="connsiteY4" fmla="*/ 839839 h 839839"/>
              <a:gd name="connsiteX5" fmla="*/ 419920 w 2099599"/>
              <a:gd name="connsiteY5" fmla="*/ 419920 h 839839"/>
              <a:gd name="connsiteX6" fmla="*/ 0 w 2099599"/>
              <a:gd name="connsiteY6" fmla="*/ 0 h 83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9599" h="839839">
                <a:moveTo>
                  <a:pt x="0" y="0"/>
                </a:moveTo>
                <a:lnTo>
                  <a:pt x="1679680" y="0"/>
                </a:lnTo>
                <a:lnTo>
                  <a:pt x="2099599" y="419920"/>
                </a:lnTo>
                <a:lnTo>
                  <a:pt x="1679680" y="839839"/>
                </a:lnTo>
                <a:lnTo>
                  <a:pt x="0" y="839839"/>
                </a:lnTo>
                <a:lnTo>
                  <a:pt x="419920" y="4199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3">
              <a:hueOff val="0"/>
              <a:satOff val="0"/>
              <a:lumOff val="-100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931" tIns="58674" rIns="449256" bIns="58674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2200" b="1" kern="1200" dirty="0" smtClean="0">
                <a:latin typeface="Cambria" pitchFamily="18" charset="0"/>
              </a:rPr>
              <a:t>Phase V</a:t>
            </a:r>
            <a:endParaRPr lang="en-MY" sz="2200" b="1" kern="12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5499888" y="3174998"/>
            <a:ext cx="1736408" cy="2486250"/>
            <a:chOff x="5711004" y="1508991"/>
            <a:chExt cx="1736408" cy="2486250"/>
          </a:xfrm>
        </p:grpSpPr>
        <p:sp>
          <p:nvSpPr>
            <p:cNvPr id="19" name="Rectangle 18"/>
            <p:cNvSpPr/>
            <p:nvPr/>
          </p:nvSpPr>
          <p:spPr>
            <a:xfrm>
              <a:off x="5711004" y="1508991"/>
              <a:ext cx="1592392" cy="248625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5855020" y="1508991"/>
              <a:ext cx="1592392" cy="24862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Test long term safety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Real patients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Involve untested group of people</a:t>
              </a:r>
              <a:endParaRPr lang="en-MY" sz="2000" kern="1200" dirty="0">
                <a:latin typeface="Cambria" pitchFamily="18" charset="0"/>
              </a:endParaRPr>
            </a:p>
          </p:txBody>
        </p:sp>
      </p:grpSp>
      <p:grpSp>
        <p:nvGrpSpPr>
          <p:cNvPr id="21" name="Group 15"/>
          <p:cNvGrpSpPr/>
          <p:nvPr/>
        </p:nvGrpSpPr>
        <p:grpSpPr>
          <a:xfrm>
            <a:off x="7164288" y="3140968"/>
            <a:ext cx="1872208" cy="3403125"/>
            <a:chOff x="5613926" y="804256"/>
            <a:chExt cx="1667396" cy="3403125"/>
          </a:xfrm>
        </p:grpSpPr>
        <p:sp>
          <p:nvSpPr>
            <p:cNvPr id="22" name="Rectangle 21"/>
            <p:cNvSpPr/>
            <p:nvPr/>
          </p:nvSpPr>
          <p:spPr>
            <a:xfrm>
              <a:off x="5613926" y="804256"/>
              <a:ext cx="1667396" cy="340312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5613926" y="804256"/>
              <a:ext cx="1667396" cy="34031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Translationa</a:t>
              </a:r>
              <a:r>
                <a:rPr lang="en-MY" sz="2000" dirty="0" smtClean="0">
                  <a:latin typeface="Cambria" pitchFamily="18" charset="0"/>
                </a:rPr>
                <a:t>l research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Research 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MY" sz="2000" dirty="0" smtClean="0">
                  <a:latin typeface="Cambria" pitchFamily="18" charset="0"/>
                </a:rPr>
                <a:t>    on data 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MY" sz="2000" kern="1200" dirty="0" smtClean="0">
                  <a:latin typeface="Cambria" pitchFamily="18" charset="0"/>
                </a:rPr>
                <a:t>    collected</a:t>
              </a:r>
              <a:endParaRPr lang="en-MY" sz="2000" kern="1200" dirty="0">
                <a:latin typeface="Cambria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00231" y="3068960"/>
            <a:ext cx="1923497" cy="3400312"/>
            <a:chOff x="8359" y="811472"/>
            <a:chExt cx="1923497" cy="3400312"/>
          </a:xfrm>
        </p:grpSpPr>
        <p:sp>
          <p:nvSpPr>
            <p:cNvPr id="25" name="Rectangle 24"/>
            <p:cNvSpPr/>
            <p:nvPr/>
          </p:nvSpPr>
          <p:spPr>
            <a:xfrm>
              <a:off x="8359" y="811472"/>
              <a:ext cx="1923497" cy="340031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8359" y="811472"/>
              <a:ext cx="1923497" cy="34003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Checking for safety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10-20 healthy volunteers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Unexpected side effects may occurs</a:t>
              </a:r>
              <a:endParaRPr lang="en-MY" sz="2000" kern="1200" dirty="0">
                <a:latin typeface="Cambria" pitchFamily="18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979712" y="3068960"/>
            <a:ext cx="1838244" cy="3420000"/>
            <a:chOff x="1947447" y="801628"/>
            <a:chExt cx="1838244" cy="3420000"/>
          </a:xfrm>
        </p:grpSpPr>
        <p:sp>
          <p:nvSpPr>
            <p:cNvPr id="28" name="Rectangle 27"/>
            <p:cNvSpPr/>
            <p:nvPr/>
          </p:nvSpPr>
          <p:spPr>
            <a:xfrm>
              <a:off x="1947447" y="801628"/>
              <a:ext cx="1838244" cy="34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947447" y="801628"/>
              <a:ext cx="1838244" cy="34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Checking for efficacy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~ 200 samples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How good is the intervention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If not good, normally detect here</a:t>
              </a:r>
              <a:endParaRPr lang="en-MY" sz="2000" kern="1200" dirty="0">
                <a:latin typeface="Cambria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732221" y="3140968"/>
            <a:ext cx="1847891" cy="2475000"/>
            <a:chOff x="3843909" y="1274128"/>
            <a:chExt cx="1847891" cy="2475000"/>
          </a:xfrm>
        </p:grpSpPr>
        <p:sp>
          <p:nvSpPr>
            <p:cNvPr id="31" name="Rectangle 30"/>
            <p:cNvSpPr/>
            <p:nvPr/>
          </p:nvSpPr>
          <p:spPr>
            <a:xfrm>
              <a:off x="3843909" y="1274128"/>
              <a:ext cx="1775883" cy="2475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3915917" y="1274128"/>
              <a:ext cx="1775883" cy="2475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Checking effectiveness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~ 1000s samples</a:t>
              </a:r>
              <a:endParaRPr lang="en-MY" sz="2000" kern="1200" dirty="0">
                <a:latin typeface="Cambria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MY" sz="2000" kern="1200" dirty="0" smtClean="0">
                  <a:latin typeface="Cambria" pitchFamily="18" charset="0"/>
                </a:rPr>
                <a:t>Looking for rare side effect</a:t>
              </a:r>
              <a:endParaRPr lang="en-MY" sz="2000" kern="1200" dirty="0">
                <a:latin typeface="Cambria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7500335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23528" y="1999381"/>
            <a:ext cx="8507288" cy="4525963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     Prior to an actual set of guidelines to follow for  GCP,  clinical </a:t>
            </a:r>
          </a:p>
          <a:p>
            <a:pPr marL="0" indent="0" eaLnBrk="1" hangingPunct="1">
              <a:buClr>
                <a:schemeClr val="tx1"/>
              </a:buClr>
              <a:buNone/>
            </a:pPr>
            <a:r>
              <a:rPr lang="en-US" sz="2200" smtClean="0">
                <a:latin typeface="Cambria" pitchFamily="18" charset="0"/>
              </a:rPr>
              <a:t>studies </a:t>
            </a:r>
            <a:r>
              <a:rPr lang="en-US" sz="2200" dirty="0" smtClean="0">
                <a:latin typeface="Cambria" pitchFamily="18" charset="0"/>
              </a:rPr>
              <a:t>were dangerous and could result in </a:t>
            </a:r>
            <a:r>
              <a:rPr lang="en-US" sz="2200" smtClean="0">
                <a:latin typeface="Cambria" pitchFamily="18" charset="0"/>
              </a:rPr>
              <a:t>serious disease</a:t>
            </a:r>
            <a:r>
              <a:rPr lang="en-US" sz="2200" dirty="0" smtClean="0">
                <a:latin typeface="Cambria" pitchFamily="18" charset="0"/>
              </a:rPr>
              <a:t>, </a:t>
            </a:r>
            <a:r>
              <a:rPr lang="en-US" sz="2200" smtClean="0">
                <a:latin typeface="Cambria" pitchFamily="18" charset="0"/>
              </a:rPr>
              <a:t>or </a:t>
            </a:r>
          </a:p>
          <a:p>
            <a:pPr marL="0" indent="0" eaLnBrk="1" hangingPunct="1">
              <a:buClr>
                <a:schemeClr val="tx1"/>
              </a:buClr>
              <a:buNone/>
            </a:pPr>
            <a:r>
              <a:rPr lang="en-US" sz="2200" smtClean="0">
                <a:latin typeface="Cambria" pitchFamily="18" charset="0"/>
              </a:rPr>
              <a:t>possibly </a:t>
            </a:r>
            <a:r>
              <a:rPr lang="en-US" sz="2200" dirty="0" smtClean="0">
                <a:latin typeface="Cambria" pitchFamily="18" charset="0"/>
              </a:rPr>
              <a:t>death. </a:t>
            </a:r>
          </a:p>
          <a:p>
            <a:pPr eaLnBrk="1" hangingPunct="1">
              <a:buClr>
                <a:schemeClr val="tx1"/>
              </a:buClr>
              <a:buFont typeface="Arial" pitchFamily="34" charset="0"/>
              <a:buChar char="•"/>
            </a:pPr>
            <a:endParaRPr lang="en-US" sz="2200" dirty="0" smtClean="0">
              <a:latin typeface="Cambria" pitchFamily="18" charset="0"/>
            </a:endParaRPr>
          </a:p>
          <a:p>
            <a:pPr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      So, the formation of the 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International Conference on Harmonization (ICH) led to the creation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of the Consolidated Guidance on GCP.</a:t>
            </a:r>
          </a:p>
          <a:p>
            <a:pPr eaLnBrk="1" hangingPunct="1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8DAEB-83FF-4F8A-8DC2-AC442C416161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548680"/>
            <a:ext cx="5317976" cy="85159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buFont typeface="Wingdings" pitchFamily="2" charset="2"/>
              <a:buChar char="Ø"/>
            </a:pPr>
            <a:r>
              <a:rPr lang="en-MY" sz="3400" b="1" dirty="0" smtClean="0">
                <a:solidFill>
                  <a:schemeClr val="tx1"/>
                </a:solidFill>
                <a:latin typeface="Cambria" pitchFamily="18" charset="0"/>
              </a:rPr>
              <a:t> Good Clinical Practice</a:t>
            </a:r>
            <a:br>
              <a:rPr lang="en-MY" sz="3400" b="1" dirty="0" smtClean="0">
                <a:solidFill>
                  <a:schemeClr val="tx1"/>
                </a:solidFill>
                <a:latin typeface="Cambria" pitchFamily="18" charset="0"/>
              </a:rPr>
            </a:br>
            <a:r>
              <a:rPr lang="en-MY" sz="3400" dirty="0" smtClean="0">
                <a:solidFill>
                  <a:schemeClr val="tx1"/>
                </a:solidFill>
                <a:latin typeface="Cambria" pitchFamily="18" charset="0"/>
              </a:rPr>
              <a:t>GCP</a:t>
            </a:r>
            <a:endParaRPr lang="en-MY" sz="3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611560" y="2248272"/>
            <a:ext cx="7992888" cy="3196952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MY" sz="2400" dirty="0">
                <a:latin typeface="Cambria" pitchFamily="18" charset="0"/>
              </a:rPr>
              <a:t>A standard for designing, conducting, recording </a:t>
            </a:r>
            <a:r>
              <a:rPr lang="en-MY" sz="2400" dirty="0" smtClean="0">
                <a:latin typeface="Cambria" pitchFamily="18" charset="0"/>
              </a:rPr>
              <a:t>and </a:t>
            </a:r>
          </a:p>
          <a:p>
            <a:pPr>
              <a:buClr>
                <a:schemeClr val="tx1"/>
              </a:buClr>
              <a:buNone/>
            </a:pPr>
            <a:r>
              <a:rPr lang="en-MY" sz="2400" dirty="0" smtClean="0">
                <a:latin typeface="Cambria" pitchFamily="18" charset="0"/>
              </a:rPr>
              <a:t> </a:t>
            </a:r>
            <a:r>
              <a:rPr lang="en-MY" sz="2400" dirty="0">
                <a:latin typeface="Cambria" pitchFamily="18" charset="0"/>
              </a:rPr>
              <a:t>reporting of studies involving human subjects</a:t>
            </a:r>
            <a:r>
              <a:rPr lang="en-MY" sz="2400" dirty="0" smtClean="0">
                <a:latin typeface="Cambria" pitchFamily="18" charset="0"/>
              </a:rPr>
              <a:t>. </a:t>
            </a:r>
          </a:p>
          <a:p>
            <a:pPr>
              <a:buClr>
                <a:schemeClr val="tx1"/>
              </a:buClr>
              <a:buNone/>
            </a:pPr>
            <a:endParaRPr lang="en-MY" sz="2400" dirty="0">
              <a:latin typeface="Cambria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MY" sz="2400" dirty="0">
                <a:latin typeface="Cambria" pitchFamily="18" charset="0"/>
              </a:rPr>
              <a:t>Public assurance that the </a:t>
            </a:r>
            <a:r>
              <a:rPr lang="en-MY" sz="2400" b="1" dirty="0">
                <a:latin typeface="Cambria" pitchFamily="18" charset="0"/>
              </a:rPr>
              <a:t>rights, safety and </a:t>
            </a:r>
            <a:r>
              <a:rPr lang="en-MY" sz="2400" b="1" dirty="0" smtClean="0">
                <a:latin typeface="Cambria" pitchFamily="18" charset="0"/>
              </a:rPr>
              <a:t>well-being</a:t>
            </a:r>
          </a:p>
          <a:p>
            <a:pPr>
              <a:buClr>
                <a:schemeClr val="tx1"/>
              </a:buClr>
              <a:buNone/>
            </a:pPr>
            <a:r>
              <a:rPr lang="en-MY" sz="2400" b="1" dirty="0" smtClean="0">
                <a:latin typeface="Cambria" pitchFamily="18" charset="0"/>
              </a:rPr>
              <a:t> </a:t>
            </a:r>
            <a:r>
              <a:rPr lang="en-MY" sz="2400" dirty="0">
                <a:latin typeface="Cambria" pitchFamily="18" charset="0"/>
              </a:rPr>
              <a:t>of trial subjects are protected.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endParaRPr lang="en-MY" sz="2400" dirty="0">
              <a:latin typeface="Cambri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96926-E2F1-4825-A151-6C782C548DE6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051720" y="6309320"/>
            <a:ext cx="52200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Lisa de </a:t>
            </a:r>
            <a:r>
              <a:rPr lang="en-US" sz="1000" i="1" dirty="0" err="1" smtClean="0"/>
              <a:t>Blieck</a:t>
            </a:r>
            <a:r>
              <a:rPr lang="en-US" sz="1000" i="1" dirty="0" smtClean="0"/>
              <a:t>, MPA CCRC Clinical Trials Coordination Center, Good Clinical Practice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xmlns="" val="90569114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sz="3400" b="1" dirty="0" smtClean="0">
                <a:solidFill>
                  <a:schemeClr val="tx1"/>
                </a:solidFill>
                <a:latin typeface="Cambria" pitchFamily="18" charset="0"/>
              </a:rPr>
              <a:t> Good Clinical Practice</a:t>
            </a:r>
            <a:endParaRPr lang="en-MY" sz="3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4092048" y="3355413"/>
            <a:ext cx="1132365" cy="1132365"/>
          </a:xfrm>
          <a:custGeom>
            <a:avLst/>
            <a:gdLst>
              <a:gd name="connsiteX0" fmla="*/ 0 w 1132365"/>
              <a:gd name="connsiteY0" fmla="*/ 566183 h 1132365"/>
              <a:gd name="connsiteX1" fmla="*/ 165832 w 1132365"/>
              <a:gd name="connsiteY1" fmla="*/ 165831 h 1132365"/>
              <a:gd name="connsiteX2" fmla="*/ 566184 w 1132365"/>
              <a:gd name="connsiteY2" fmla="*/ 0 h 1132365"/>
              <a:gd name="connsiteX3" fmla="*/ 966536 w 1132365"/>
              <a:gd name="connsiteY3" fmla="*/ 165832 h 1132365"/>
              <a:gd name="connsiteX4" fmla="*/ 1132367 w 1132365"/>
              <a:gd name="connsiteY4" fmla="*/ 566184 h 1132365"/>
              <a:gd name="connsiteX5" fmla="*/ 966536 w 1132365"/>
              <a:gd name="connsiteY5" fmla="*/ 966536 h 1132365"/>
              <a:gd name="connsiteX6" fmla="*/ 566184 w 1132365"/>
              <a:gd name="connsiteY6" fmla="*/ 1132367 h 1132365"/>
              <a:gd name="connsiteX7" fmla="*/ 165832 w 1132365"/>
              <a:gd name="connsiteY7" fmla="*/ 966535 h 1132365"/>
              <a:gd name="connsiteX8" fmla="*/ 1 w 1132365"/>
              <a:gd name="connsiteY8" fmla="*/ 566183 h 1132365"/>
              <a:gd name="connsiteX9" fmla="*/ 0 w 1132365"/>
              <a:gd name="connsiteY9" fmla="*/ 566183 h 113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2365" h="1132365">
                <a:moveTo>
                  <a:pt x="0" y="566183"/>
                </a:moveTo>
                <a:cubicBezTo>
                  <a:pt x="0" y="416022"/>
                  <a:pt x="59652" y="272011"/>
                  <a:pt x="165832" y="165831"/>
                </a:cubicBezTo>
                <a:cubicBezTo>
                  <a:pt x="272012" y="59651"/>
                  <a:pt x="416023" y="0"/>
                  <a:pt x="566184" y="0"/>
                </a:cubicBezTo>
                <a:cubicBezTo>
                  <a:pt x="716345" y="0"/>
                  <a:pt x="860356" y="59652"/>
                  <a:pt x="966536" y="165832"/>
                </a:cubicBezTo>
                <a:cubicBezTo>
                  <a:pt x="1072716" y="272012"/>
                  <a:pt x="1132367" y="416023"/>
                  <a:pt x="1132367" y="566184"/>
                </a:cubicBezTo>
                <a:cubicBezTo>
                  <a:pt x="1132367" y="716345"/>
                  <a:pt x="1072716" y="860356"/>
                  <a:pt x="966536" y="966536"/>
                </a:cubicBezTo>
                <a:cubicBezTo>
                  <a:pt x="860356" y="1072716"/>
                  <a:pt x="716345" y="1132367"/>
                  <a:pt x="566184" y="1132367"/>
                </a:cubicBezTo>
                <a:cubicBezTo>
                  <a:pt x="416023" y="1132367"/>
                  <a:pt x="272012" y="1072716"/>
                  <a:pt x="165832" y="966535"/>
                </a:cubicBezTo>
                <a:cubicBezTo>
                  <a:pt x="59652" y="860355"/>
                  <a:pt x="1" y="716344"/>
                  <a:pt x="1" y="566183"/>
                </a:cubicBezTo>
                <a:lnTo>
                  <a:pt x="0" y="566183"/>
                </a:lnTo>
                <a:close/>
              </a:path>
            </a:pathLst>
          </a:custGeom>
          <a:solidFill>
            <a:srgbClr val="00B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3451" tIns="173451" rIns="173451" bIns="17345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1200" kern="1200" dirty="0" smtClean="0"/>
              <a:t>Clinical Trials or Studies</a:t>
            </a:r>
            <a:endParaRPr lang="en-MY" sz="1200" kern="1200" dirty="0"/>
          </a:p>
        </p:txBody>
      </p:sp>
      <p:sp>
        <p:nvSpPr>
          <p:cNvPr id="10" name="Freeform 9"/>
          <p:cNvSpPr/>
          <p:nvPr/>
        </p:nvSpPr>
        <p:spPr>
          <a:xfrm rot="16200000">
            <a:off x="4486964" y="3156720"/>
            <a:ext cx="342533" cy="54851"/>
          </a:xfrm>
          <a:custGeom>
            <a:avLst/>
            <a:gdLst>
              <a:gd name="connsiteX0" fmla="*/ 0 w 342533"/>
              <a:gd name="connsiteY0" fmla="*/ 27425 h 54851"/>
              <a:gd name="connsiteX1" fmla="*/ 342533 w 342533"/>
              <a:gd name="connsiteY1" fmla="*/ 27425 h 5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2533" h="54851">
                <a:moveTo>
                  <a:pt x="0" y="27425"/>
                </a:moveTo>
                <a:lnTo>
                  <a:pt x="342533" y="27425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5402" tIns="18862" rIns="175405" bIns="1886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MY" sz="1200" kern="1200"/>
          </a:p>
        </p:txBody>
      </p:sp>
      <p:sp>
        <p:nvSpPr>
          <p:cNvPr id="11" name="Freeform 10"/>
          <p:cNvSpPr/>
          <p:nvPr/>
        </p:nvSpPr>
        <p:spPr>
          <a:xfrm>
            <a:off x="4092048" y="1880514"/>
            <a:ext cx="1132365" cy="1132365"/>
          </a:xfrm>
          <a:custGeom>
            <a:avLst/>
            <a:gdLst>
              <a:gd name="connsiteX0" fmla="*/ 0 w 1132365"/>
              <a:gd name="connsiteY0" fmla="*/ 566183 h 1132365"/>
              <a:gd name="connsiteX1" fmla="*/ 165832 w 1132365"/>
              <a:gd name="connsiteY1" fmla="*/ 165831 h 1132365"/>
              <a:gd name="connsiteX2" fmla="*/ 566184 w 1132365"/>
              <a:gd name="connsiteY2" fmla="*/ 0 h 1132365"/>
              <a:gd name="connsiteX3" fmla="*/ 966536 w 1132365"/>
              <a:gd name="connsiteY3" fmla="*/ 165832 h 1132365"/>
              <a:gd name="connsiteX4" fmla="*/ 1132367 w 1132365"/>
              <a:gd name="connsiteY4" fmla="*/ 566184 h 1132365"/>
              <a:gd name="connsiteX5" fmla="*/ 966536 w 1132365"/>
              <a:gd name="connsiteY5" fmla="*/ 966536 h 1132365"/>
              <a:gd name="connsiteX6" fmla="*/ 566184 w 1132365"/>
              <a:gd name="connsiteY6" fmla="*/ 1132367 h 1132365"/>
              <a:gd name="connsiteX7" fmla="*/ 165832 w 1132365"/>
              <a:gd name="connsiteY7" fmla="*/ 966535 h 1132365"/>
              <a:gd name="connsiteX8" fmla="*/ 1 w 1132365"/>
              <a:gd name="connsiteY8" fmla="*/ 566183 h 1132365"/>
              <a:gd name="connsiteX9" fmla="*/ 0 w 1132365"/>
              <a:gd name="connsiteY9" fmla="*/ 566183 h 113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2365" h="1132365">
                <a:moveTo>
                  <a:pt x="0" y="566183"/>
                </a:moveTo>
                <a:cubicBezTo>
                  <a:pt x="0" y="416022"/>
                  <a:pt x="59652" y="272011"/>
                  <a:pt x="165832" y="165831"/>
                </a:cubicBezTo>
                <a:cubicBezTo>
                  <a:pt x="272012" y="59651"/>
                  <a:pt x="416023" y="0"/>
                  <a:pt x="566184" y="0"/>
                </a:cubicBezTo>
                <a:cubicBezTo>
                  <a:pt x="716345" y="0"/>
                  <a:pt x="860356" y="59652"/>
                  <a:pt x="966536" y="165832"/>
                </a:cubicBezTo>
                <a:cubicBezTo>
                  <a:pt x="1072716" y="272012"/>
                  <a:pt x="1132367" y="416023"/>
                  <a:pt x="1132367" y="566184"/>
                </a:cubicBezTo>
                <a:cubicBezTo>
                  <a:pt x="1132367" y="716345"/>
                  <a:pt x="1072716" y="860356"/>
                  <a:pt x="966536" y="966536"/>
                </a:cubicBezTo>
                <a:cubicBezTo>
                  <a:pt x="860356" y="1072716"/>
                  <a:pt x="716345" y="1132367"/>
                  <a:pt x="566184" y="1132367"/>
                </a:cubicBezTo>
                <a:cubicBezTo>
                  <a:pt x="416023" y="1132367"/>
                  <a:pt x="272012" y="1072716"/>
                  <a:pt x="165832" y="966535"/>
                </a:cubicBezTo>
                <a:cubicBezTo>
                  <a:pt x="59652" y="860355"/>
                  <a:pt x="1" y="716344"/>
                  <a:pt x="1" y="566183"/>
                </a:cubicBezTo>
                <a:lnTo>
                  <a:pt x="0" y="566183"/>
                </a:lnTo>
                <a:close/>
              </a:path>
            </a:pathLst>
          </a:custGeom>
          <a:solidFill>
            <a:srgbClr val="C00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3451" tIns="173451" rIns="173451" bIns="17345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1200" kern="1200" dirty="0" smtClean="0"/>
              <a:t>Designing</a:t>
            </a:r>
            <a:endParaRPr lang="en-MY" sz="1200" kern="1200" dirty="0"/>
          </a:p>
        </p:txBody>
      </p:sp>
      <p:sp>
        <p:nvSpPr>
          <p:cNvPr id="12" name="Freeform 11"/>
          <p:cNvSpPr/>
          <p:nvPr/>
        </p:nvSpPr>
        <p:spPr>
          <a:xfrm rot="19800000">
            <a:off x="5125614" y="3525445"/>
            <a:ext cx="342533" cy="54851"/>
          </a:xfrm>
          <a:custGeom>
            <a:avLst/>
            <a:gdLst>
              <a:gd name="connsiteX0" fmla="*/ 0 w 342533"/>
              <a:gd name="connsiteY0" fmla="*/ 27425 h 54851"/>
              <a:gd name="connsiteX1" fmla="*/ 342533 w 342533"/>
              <a:gd name="connsiteY1" fmla="*/ 27425 h 5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2533" h="54851">
                <a:moveTo>
                  <a:pt x="0" y="27425"/>
                </a:moveTo>
                <a:lnTo>
                  <a:pt x="342533" y="27425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5403" tIns="18861" rIns="175404" bIns="1886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MY" sz="1200" kern="1200"/>
          </a:p>
        </p:txBody>
      </p:sp>
      <p:sp>
        <p:nvSpPr>
          <p:cNvPr id="13" name="Freeform 12"/>
          <p:cNvSpPr/>
          <p:nvPr/>
        </p:nvSpPr>
        <p:spPr>
          <a:xfrm>
            <a:off x="5369348" y="2617963"/>
            <a:ext cx="1132365" cy="1132365"/>
          </a:xfrm>
          <a:custGeom>
            <a:avLst/>
            <a:gdLst>
              <a:gd name="connsiteX0" fmla="*/ 0 w 1132365"/>
              <a:gd name="connsiteY0" fmla="*/ 566183 h 1132365"/>
              <a:gd name="connsiteX1" fmla="*/ 165832 w 1132365"/>
              <a:gd name="connsiteY1" fmla="*/ 165831 h 1132365"/>
              <a:gd name="connsiteX2" fmla="*/ 566184 w 1132365"/>
              <a:gd name="connsiteY2" fmla="*/ 0 h 1132365"/>
              <a:gd name="connsiteX3" fmla="*/ 966536 w 1132365"/>
              <a:gd name="connsiteY3" fmla="*/ 165832 h 1132365"/>
              <a:gd name="connsiteX4" fmla="*/ 1132367 w 1132365"/>
              <a:gd name="connsiteY4" fmla="*/ 566184 h 1132365"/>
              <a:gd name="connsiteX5" fmla="*/ 966536 w 1132365"/>
              <a:gd name="connsiteY5" fmla="*/ 966536 h 1132365"/>
              <a:gd name="connsiteX6" fmla="*/ 566184 w 1132365"/>
              <a:gd name="connsiteY6" fmla="*/ 1132367 h 1132365"/>
              <a:gd name="connsiteX7" fmla="*/ 165832 w 1132365"/>
              <a:gd name="connsiteY7" fmla="*/ 966535 h 1132365"/>
              <a:gd name="connsiteX8" fmla="*/ 1 w 1132365"/>
              <a:gd name="connsiteY8" fmla="*/ 566183 h 1132365"/>
              <a:gd name="connsiteX9" fmla="*/ 0 w 1132365"/>
              <a:gd name="connsiteY9" fmla="*/ 566183 h 113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2365" h="1132365">
                <a:moveTo>
                  <a:pt x="0" y="566183"/>
                </a:moveTo>
                <a:cubicBezTo>
                  <a:pt x="0" y="416022"/>
                  <a:pt x="59652" y="272011"/>
                  <a:pt x="165832" y="165831"/>
                </a:cubicBezTo>
                <a:cubicBezTo>
                  <a:pt x="272012" y="59651"/>
                  <a:pt x="416023" y="0"/>
                  <a:pt x="566184" y="0"/>
                </a:cubicBezTo>
                <a:cubicBezTo>
                  <a:pt x="716345" y="0"/>
                  <a:pt x="860356" y="59652"/>
                  <a:pt x="966536" y="165832"/>
                </a:cubicBezTo>
                <a:cubicBezTo>
                  <a:pt x="1072716" y="272012"/>
                  <a:pt x="1132367" y="416023"/>
                  <a:pt x="1132367" y="566184"/>
                </a:cubicBezTo>
                <a:cubicBezTo>
                  <a:pt x="1132367" y="716345"/>
                  <a:pt x="1072716" y="860356"/>
                  <a:pt x="966536" y="966536"/>
                </a:cubicBezTo>
                <a:cubicBezTo>
                  <a:pt x="860356" y="1072716"/>
                  <a:pt x="716345" y="1132367"/>
                  <a:pt x="566184" y="1132367"/>
                </a:cubicBezTo>
                <a:cubicBezTo>
                  <a:pt x="416023" y="1132367"/>
                  <a:pt x="272012" y="1072716"/>
                  <a:pt x="165832" y="966535"/>
                </a:cubicBezTo>
                <a:cubicBezTo>
                  <a:pt x="59652" y="860355"/>
                  <a:pt x="1" y="716344"/>
                  <a:pt x="1" y="566183"/>
                </a:cubicBezTo>
                <a:lnTo>
                  <a:pt x="0" y="566183"/>
                </a:lnTo>
                <a:close/>
              </a:path>
            </a:pathLst>
          </a:custGeom>
          <a:solidFill>
            <a:srgbClr val="FFC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3">
              <a:hueOff val="0"/>
              <a:satOff val="0"/>
              <a:lumOff val="-20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3451" tIns="173451" rIns="173451" bIns="17345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1200" kern="1200" dirty="0" smtClean="0"/>
              <a:t>Conducting</a:t>
            </a:r>
            <a:endParaRPr lang="en-MY" sz="1200" kern="1200" dirty="0"/>
          </a:p>
        </p:txBody>
      </p:sp>
      <p:sp>
        <p:nvSpPr>
          <p:cNvPr id="14" name="Freeform 13"/>
          <p:cNvSpPr/>
          <p:nvPr/>
        </p:nvSpPr>
        <p:spPr>
          <a:xfrm rot="1800000">
            <a:off x="5125614" y="4262895"/>
            <a:ext cx="342533" cy="54851"/>
          </a:xfrm>
          <a:custGeom>
            <a:avLst/>
            <a:gdLst>
              <a:gd name="connsiteX0" fmla="*/ 0 w 342533"/>
              <a:gd name="connsiteY0" fmla="*/ 27425 h 54851"/>
              <a:gd name="connsiteX1" fmla="*/ 342533 w 342533"/>
              <a:gd name="connsiteY1" fmla="*/ 27425 h 5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2533" h="54851">
                <a:moveTo>
                  <a:pt x="0" y="27425"/>
                </a:moveTo>
                <a:lnTo>
                  <a:pt x="342533" y="27425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5403" tIns="18862" rIns="175404" bIns="1886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MY" sz="1200" kern="1200"/>
          </a:p>
        </p:txBody>
      </p:sp>
      <p:sp>
        <p:nvSpPr>
          <p:cNvPr id="15" name="Freeform 14"/>
          <p:cNvSpPr/>
          <p:nvPr/>
        </p:nvSpPr>
        <p:spPr>
          <a:xfrm>
            <a:off x="5369348" y="4092862"/>
            <a:ext cx="1132365" cy="1132365"/>
          </a:xfrm>
          <a:custGeom>
            <a:avLst/>
            <a:gdLst>
              <a:gd name="connsiteX0" fmla="*/ 0 w 1132365"/>
              <a:gd name="connsiteY0" fmla="*/ 566183 h 1132365"/>
              <a:gd name="connsiteX1" fmla="*/ 165832 w 1132365"/>
              <a:gd name="connsiteY1" fmla="*/ 165831 h 1132365"/>
              <a:gd name="connsiteX2" fmla="*/ 566184 w 1132365"/>
              <a:gd name="connsiteY2" fmla="*/ 0 h 1132365"/>
              <a:gd name="connsiteX3" fmla="*/ 966536 w 1132365"/>
              <a:gd name="connsiteY3" fmla="*/ 165832 h 1132365"/>
              <a:gd name="connsiteX4" fmla="*/ 1132367 w 1132365"/>
              <a:gd name="connsiteY4" fmla="*/ 566184 h 1132365"/>
              <a:gd name="connsiteX5" fmla="*/ 966536 w 1132365"/>
              <a:gd name="connsiteY5" fmla="*/ 966536 h 1132365"/>
              <a:gd name="connsiteX6" fmla="*/ 566184 w 1132365"/>
              <a:gd name="connsiteY6" fmla="*/ 1132367 h 1132365"/>
              <a:gd name="connsiteX7" fmla="*/ 165832 w 1132365"/>
              <a:gd name="connsiteY7" fmla="*/ 966535 h 1132365"/>
              <a:gd name="connsiteX8" fmla="*/ 1 w 1132365"/>
              <a:gd name="connsiteY8" fmla="*/ 566183 h 1132365"/>
              <a:gd name="connsiteX9" fmla="*/ 0 w 1132365"/>
              <a:gd name="connsiteY9" fmla="*/ 566183 h 113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2365" h="1132365">
                <a:moveTo>
                  <a:pt x="0" y="566183"/>
                </a:moveTo>
                <a:cubicBezTo>
                  <a:pt x="0" y="416022"/>
                  <a:pt x="59652" y="272011"/>
                  <a:pt x="165832" y="165831"/>
                </a:cubicBezTo>
                <a:cubicBezTo>
                  <a:pt x="272012" y="59651"/>
                  <a:pt x="416023" y="0"/>
                  <a:pt x="566184" y="0"/>
                </a:cubicBezTo>
                <a:cubicBezTo>
                  <a:pt x="716345" y="0"/>
                  <a:pt x="860356" y="59652"/>
                  <a:pt x="966536" y="165832"/>
                </a:cubicBezTo>
                <a:cubicBezTo>
                  <a:pt x="1072716" y="272012"/>
                  <a:pt x="1132367" y="416023"/>
                  <a:pt x="1132367" y="566184"/>
                </a:cubicBezTo>
                <a:cubicBezTo>
                  <a:pt x="1132367" y="716345"/>
                  <a:pt x="1072716" y="860356"/>
                  <a:pt x="966536" y="966536"/>
                </a:cubicBezTo>
                <a:cubicBezTo>
                  <a:pt x="860356" y="1072716"/>
                  <a:pt x="716345" y="1132367"/>
                  <a:pt x="566184" y="1132367"/>
                </a:cubicBezTo>
                <a:cubicBezTo>
                  <a:pt x="416023" y="1132367"/>
                  <a:pt x="272012" y="1072716"/>
                  <a:pt x="165832" y="966535"/>
                </a:cubicBezTo>
                <a:cubicBezTo>
                  <a:pt x="59652" y="860355"/>
                  <a:pt x="1" y="716344"/>
                  <a:pt x="1" y="566183"/>
                </a:cubicBezTo>
                <a:lnTo>
                  <a:pt x="0" y="566183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3">
              <a:hueOff val="0"/>
              <a:satOff val="0"/>
              <a:lumOff val="-40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3451" tIns="173451" rIns="173451" bIns="17345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1200" kern="1200" dirty="0" smtClean="0"/>
              <a:t>Monitoring</a:t>
            </a:r>
            <a:endParaRPr lang="en-MY" sz="1200" kern="1200" dirty="0"/>
          </a:p>
        </p:txBody>
      </p:sp>
      <p:sp>
        <p:nvSpPr>
          <p:cNvPr id="16" name="Freeform 15"/>
          <p:cNvSpPr/>
          <p:nvPr/>
        </p:nvSpPr>
        <p:spPr>
          <a:xfrm rot="5400000">
            <a:off x="4486964" y="4631619"/>
            <a:ext cx="342533" cy="54851"/>
          </a:xfrm>
          <a:custGeom>
            <a:avLst/>
            <a:gdLst>
              <a:gd name="connsiteX0" fmla="*/ 0 w 342533"/>
              <a:gd name="connsiteY0" fmla="*/ 27425 h 54851"/>
              <a:gd name="connsiteX1" fmla="*/ 342533 w 342533"/>
              <a:gd name="connsiteY1" fmla="*/ 27425 h 5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2533" h="54851">
                <a:moveTo>
                  <a:pt x="0" y="27425"/>
                </a:moveTo>
                <a:lnTo>
                  <a:pt x="342533" y="27425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5404" tIns="18862" rIns="175403" bIns="1886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MY" sz="1200" kern="1200"/>
          </a:p>
        </p:txBody>
      </p:sp>
      <p:sp>
        <p:nvSpPr>
          <p:cNvPr id="17" name="Freeform 16"/>
          <p:cNvSpPr/>
          <p:nvPr/>
        </p:nvSpPr>
        <p:spPr>
          <a:xfrm>
            <a:off x="4092048" y="4830312"/>
            <a:ext cx="1132365" cy="1132365"/>
          </a:xfrm>
          <a:custGeom>
            <a:avLst/>
            <a:gdLst>
              <a:gd name="connsiteX0" fmla="*/ 0 w 1132365"/>
              <a:gd name="connsiteY0" fmla="*/ 566183 h 1132365"/>
              <a:gd name="connsiteX1" fmla="*/ 165832 w 1132365"/>
              <a:gd name="connsiteY1" fmla="*/ 165831 h 1132365"/>
              <a:gd name="connsiteX2" fmla="*/ 566184 w 1132365"/>
              <a:gd name="connsiteY2" fmla="*/ 0 h 1132365"/>
              <a:gd name="connsiteX3" fmla="*/ 966536 w 1132365"/>
              <a:gd name="connsiteY3" fmla="*/ 165832 h 1132365"/>
              <a:gd name="connsiteX4" fmla="*/ 1132367 w 1132365"/>
              <a:gd name="connsiteY4" fmla="*/ 566184 h 1132365"/>
              <a:gd name="connsiteX5" fmla="*/ 966536 w 1132365"/>
              <a:gd name="connsiteY5" fmla="*/ 966536 h 1132365"/>
              <a:gd name="connsiteX6" fmla="*/ 566184 w 1132365"/>
              <a:gd name="connsiteY6" fmla="*/ 1132367 h 1132365"/>
              <a:gd name="connsiteX7" fmla="*/ 165832 w 1132365"/>
              <a:gd name="connsiteY7" fmla="*/ 966535 h 1132365"/>
              <a:gd name="connsiteX8" fmla="*/ 1 w 1132365"/>
              <a:gd name="connsiteY8" fmla="*/ 566183 h 1132365"/>
              <a:gd name="connsiteX9" fmla="*/ 0 w 1132365"/>
              <a:gd name="connsiteY9" fmla="*/ 566183 h 113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2365" h="1132365">
                <a:moveTo>
                  <a:pt x="0" y="566183"/>
                </a:moveTo>
                <a:cubicBezTo>
                  <a:pt x="0" y="416022"/>
                  <a:pt x="59652" y="272011"/>
                  <a:pt x="165832" y="165831"/>
                </a:cubicBezTo>
                <a:cubicBezTo>
                  <a:pt x="272012" y="59651"/>
                  <a:pt x="416023" y="0"/>
                  <a:pt x="566184" y="0"/>
                </a:cubicBezTo>
                <a:cubicBezTo>
                  <a:pt x="716345" y="0"/>
                  <a:pt x="860356" y="59652"/>
                  <a:pt x="966536" y="165832"/>
                </a:cubicBezTo>
                <a:cubicBezTo>
                  <a:pt x="1072716" y="272012"/>
                  <a:pt x="1132367" y="416023"/>
                  <a:pt x="1132367" y="566184"/>
                </a:cubicBezTo>
                <a:cubicBezTo>
                  <a:pt x="1132367" y="716345"/>
                  <a:pt x="1072716" y="860356"/>
                  <a:pt x="966536" y="966536"/>
                </a:cubicBezTo>
                <a:cubicBezTo>
                  <a:pt x="860356" y="1072716"/>
                  <a:pt x="716345" y="1132367"/>
                  <a:pt x="566184" y="1132367"/>
                </a:cubicBezTo>
                <a:cubicBezTo>
                  <a:pt x="416023" y="1132367"/>
                  <a:pt x="272012" y="1072716"/>
                  <a:pt x="165832" y="966535"/>
                </a:cubicBezTo>
                <a:cubicBezTo>
                  <a:pt x="59652" y="860355"/>
                  <a:pt x="1" y="716344"/>
                  <a:pt x="1" y="566183"/>
                </a:cubicBezTo>
                <a:lnTo>
                  <a:pt x="0" y="566183"/>
                </a:lnTo>
                <a:close/>
              </a:path>
            </a:pathLst>
          </a:custGeom>
          <a:solidFill>
            <a:srgbClr val="00B0F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3">
              <a:hueOff val="0"/>
              <a:satOff val="0"/>
              <a:lumOff val="-60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3451" tIns="173451" rIns="173451" bIns="17345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1200" kern="1200" dirty="0" smtClean="0"/>
              <a:t>Recording</a:t>
            </a:r>
            <a:endParaRPr lang="en-MY" sz="1200" kern="1200" dirty="0"/>
          </a:p>
        </p:txBody>
      </p:sp>
      <p:sp>
        <p:nvSpPr>
          <p:cNvPr id="18" name="Freeform 17"/>
          <p:cNvSpPr/>
          <p:nvPr/>
        </p:nvSpPr>
        <p:spPr>
          <a:xfrm rot="19800000">
            <a:off x="3848314" y="4262895"/>
            <a:ext cx="342534" cy="54851"/>
          </a:xfrm>
          <a:custGeom>
            <a:avLst/>
            <a:gdLst>
              <a:gd name="connsiteX0" fmla="*/ 0 w 342533"/>
              <a:gd name="connsiteY0" fmla="*/ 27425 h 54851"/>
              <a:gd name="connsiteX1" fmla="*/ 342533 w 342533"/>
              <a:gd name="connsiteY1" fmla="*/ 27425 h 5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2533" h="54851">
                <a:moveTo>
                  <a:pt x="342533" y="27426"/>
                </a:moveTo>
                <a:lnTo>
                  <a:pt x="0" y="27426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5403" tIns="18861" rIns="175404" bIns="1886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MY" sz="1200" kern="1200"/>
          </a:p>
        </p:txBody>
      </p:sp>
      <p:sp>
        <p:nvSpPr>
          <p:cNvPr id="19" name="Freeform 18"/>
          <p:cNvSpPr/>
          <p:nvPr/>
        </p:nvSpPr>
        <p:spPr>
          <a:xfrm>
            <a:off x="2814748" y="4092862"/>
            <a:ext cx="1132365" cy="1132365"/>
          </a:xfrm>
          <a:custGeom>
            <a:avLst/>
            <a:gdLst>
              <a:gd name="connsiteX0" fmla="*/ 0 w 1132365"/>
              <a:gd name="connsiteY0" fmla="*/ 566183 h 1132365"/>
              <a:gd name="connsiteX1" fmla="*/ 165832 w 1132365"/>
              <a:gd name="connsiteY1" fmla="*/ 165831 h 1132365"/>
              <a:gd name="connsiteX2" fmla="*/ 566184 w 1132365"/>
              <a:gd name="connsiteY2" fmla="*/ 0 h 1132365"/>
              <a:gd name="connsiteX3" fmla="*/ 966536 w 1132365"/>
              <a:gd name="connsiteY3" fmla="*/ 165832 h 1132365"/>
              <a:gd name="connsiteX4" fmla="*/ 1132367 w 1132365"/>
              <a:gd name="connsiteY4" fmla="*/ 566184 h 1132365"/>
              <a:gd name="connsiteX5" fmla="*/ 966536 w 1132365"/>
              <a:gd name="connsiteY5" fmla="*/ 966536 h 1132365"/>
              <a:gd name="connsiteX6" fmla="*/ 566184 w 1132365"/>
              <a:gd name="connsiteY6" fmla="*/ 1132367 h 1132365"/>
              <a:gd name="connsiteX7" fmla="*/ 165832 w 1132365"/>
              <a:gd name="connsiteY7" fmla="*/ 966535 h 1132365"/>
              <a:gd name="connsiteX8" fmla="*/ 1 w 1132365"/>
              <a:gd name="connsiteY8" fmla="*/ 566183 h 1132365"/>
              <a:gd name="connsiteX9" fmla="*/ 0 w 1132365"/>
              <a:gd name="connsiteY9" fmla="*/ 566183 h 113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2365" h="1132365">
                <a:moveTo>
                  <a:pt x="0" y="566183"/>
                </a:moveTo>
                <a:cubicBezTo>
                  <a:pt x="0" y="416022"/>
                  <a:pt x="59652" y="272011"/>
                  <a:pt x="165832" y="165831"/>
                </a:cubicBezTo>
                <a:cubicBezTo>
                  <a:pt x="272012" y="59651"/>
                  <a:pt x="416023" y="0"/>
                  <a:pt x="566184" y="0"/>
                </a:cubicBezTo>
                <a:cubicBezTo>
                  <a:pt x="716345" y="0"/>
                  <a:pt x="860356" y="59652"/>
                  <a:pt x="966536" y="165832"/>
                </a:cubicBezTo>
                <a:cubicBezTo>
                  <a:pt x="1072716" y="272012"/>
                  <a:pt x="1132367" y="416023"/>
                  <a:pt x="1132367" y="566184"/>
                </a:cubicBezTo>
                <a:cubicBezTo>
                  <a:pt x="1132367" y="716345"/>
                  <a:pt x="1072716" y="860356"/>
                  <a:pt x="966536" y="966536"/>
                </a:cubicBezTo>
                <a:cubicBezTo>
                  <a:pt x="860356" y="1072716"/>
                  <a:pt x="716345" y="1132367"/>
                  <a:pt x="566184" y="1132367"/>
                </a:cubicBezTo>
                <a:cubicBezTo>
                  <a:pt x="416023" y="1132367"/>
                  <a:pt x="272012" y="1072716"/>
                  <a:pt x="165832" y="966535"/>
                </a:cubicBezTo>
                <a:cubicBezTo>
                  <a:pt x="59652" y="860355"/>
                  <a:pt x="1" y="716344"/>
                  <a:pt x="1" y="566183"/>
                </a:cubicBezTo>
                <a:lnTo>
                  <a:pt x="0" y="566183"/>
                </a:lnTo>
                <a:close/>
              </a:path>
            </a:pathLst>
          </a:custGeom>
          <a:solidFill>
            <a:srgbClr val="0070C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3">
              <a:hueOff val="0"/>
              <a:satOff val="0"/>
              <a:lumOff val="-80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3451" tIns="173451" rIns="173451" bIns="17345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1200" kern="1200" dirty="0" smtClean="0"/>
              <a:t>Analysis</a:t>
            </a:r>
            <a:endParaRPr lang="en-MY" sz="1200" kern="1200" dirty="0"/>
          </a:p>
        </p:txBody>
      </p:sp>
      <p:sp>
        <p:nvSpPr>
          <p:cNvPr id="20" name="Freeform 19"/>
          <p:cNvSpPr/>
          <p:nvPr/>
        </p:nvSpPr>
        <p:spPr>
          <a:xfrm rot="23400000">
            <a:off x="3848314" y="3525444"/>
            <a:ext cx="342534" cy="54852"/>
          </a:xfrm>
          <a:custGeom>
            <a:avLst/>
            <a:gdLst>
              <a:gd name="connsiteX0" fmla="*/ 0 w 342533"/>
              <a:gd name="connsiteY0" fmla="*/ 27425 h 54851"/>
              <a:gd name="connsiteX1" fmla="*/ 342533 w 342533"/>
              <a:gd name="connsiteY1" fmla="*/ 27425 h 5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2533" h="54851">
                <a:moveTo>
                  <a:pt x="342533" y="27426"/>
                </a:moveTo>
                <a:lnTo>
                  <a:pt x="0" y="27426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5403" tIns="18863" rIns="175404" bIns="1886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MY" sz="1200" kern="1200"/>
          </a:p>
        </p:txBody>
      </p:sp>
      <p:sp>
        <p:nvSpPr>
          <p:cNvPr id="21" name="Freeform 20"/>
          <p:cNvSpPr/>
          <p:nvPr/>
        </p:nvSpPr>
        <p:spPr>
          <a:xfrm>
            <a:off x="2814748" y="2617963"/>
            <a:ext cx="1132365" cy="1132365"/>
          </a:xfrm>
          <a:custGeom>
            <a:avLst/>
            <a:gdLst>
              <a:gd name="connsiteX0" fmla="*/ 0 w 1132365"/>
              <a:gd name="connsiteY0" fmla="*/ 566183 h 1132365"/>
              <a:gd name="connsiteX1" fmla="*/ 165832 w 1132365"/>
              <a:gd name="connsiteY1" fmla="*/ 165831 h 1132365"/>
              <a:gd name="connsiteX2" fmla="*/ 566184 w 1132365"/>
              <a:gd name="connsiteY2" fmla="*/ 0 h 1132365"/>
              <a:gd name="connsiteX3" fmla="*/ 966536 w 1132365"/>
              <a:gd name="connsiteY3" fmla="*/ 165832 h 1132365"/>
              <a:gd name="connsiteX4" fmla="*/ 1132367 w 1132365"/>
              <a:gd name="connsiteY4" fmla="*/ 566184 h 1132365"/>
              <a:gd name="connsiteX5" fmla="*/ 966536 w 1132365"/>
              <a:gd name="connsiteY5" fmla="*/ 966536 h 1132365"/>
              <a:gd name="connsiteX6" fmla="*/ 566184 w 1132365"/>
              <a:gd name="connsiteY6" fmla="*/ 1132367 h 1132365"/>
              <a:gd name="connsiteX7" fmla="*/ 165832 w 1132365"/>
              <a:gd name="connsiteY7" fmla="*/ 966535 h 1132365"/>
              <a:gd name="connsiteX8" fmla="*/ 1 w 1132365"/>
              <a:gd name="connsiteY8" fmla="*/ 566183 h 1132365"/>
              <a:gd name="connsiteX9" fmla="*/ 0 w 1132365"/>
              <a:gd name="connsiteY9" fmla="*/ 566183 h 1132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32365" h="1132365">
                <a:moveTo>
                  <a:pt x="0" y="566183"/>
                </a:moveTo>
                <a:cubicBezTo>
                  <a:pt x="0" y="416022"/>
                  <a:pt x="59652" y="272011"/>
                  <a:pt x="165832" y="165831"/>
                </a:cubicBezTo>
                <a:cubicBezTo>
                  <a:pt x="272012" y="59651"/>
                  <a:pt x="416023" y="0"/>
                  <a:pt x="566184" y="0"/>
                </a:cubicBezTo>
                <a:cubicBezTo>
                  <a:pt x="716345" y="0"/>
                  <a:pt x="860356" y="59652"/>
                  <a:pt x="966536" y="165832"/>
                </a:cubicBezTo>
                <a:cubicBezTo>
                  <a:pt x="1072716" y="272012"/>
                  <a:pt x="1132367" y="416023"/>
                  <a:pt x="1132367" y="566184"/>
                </a:cubicBezTo>
                <a:cubicBezTo>
                  <a:pt x="1132367" y="716345"/>
                  <a:pt x="1072716" y="860356"/>
                  <a:pt x="966536" y="966536"/>
                </a:cubicBezTo>
                <a:cubicBezTo>
                  <a:pt x="860356" y="1072716"/>
                  <a:pt x="716345" y="1132367"/>
                  <a:pt x="566184" y="1132367"/>
                </a:cubicBezTo>
                <a:cubicBezTo>
                  <a:pt x="416023" y="1132367"/>
                  <a:pt x="272012" y="1072716"/>
                  <a:pt x="165832" y="966535"/>
                </a:cubicBezTo>
                <a:cubicBezTo>
                  <a:pt x="59652" y="860355"/>
                  <a:pt x="1" y="716344"/>
                  <a:pt x="1" y="566183"/>
                </a:cubicBezTo>
                <a:lnTo>
                  <a:pt x="0" y="566183"/>
                </a:lnTo>
                <a:close/>
              </a:path>
            </a:pathLst>
          </a:custGeom>
          <a:solidFill>
            <a:srgbClr val="00206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3">
              <a:hueOff val="0"/>
              <a:satOff val="0"/>
              <a:lumOff val="-100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3451" tIns="173451" rIns="173451" bIns="17345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MY" sz="1200" kern="1200" dirty="0" smtClean="0"/>
              <a:t>Reporting</a:t>
            </a:r>
            <a:endParaRPr lang="en-MY" sz="1200" kern="1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400B8-86D7-4513-9D3A-D501A140D9E1}" type="datetime1">
              <a:rPr lang="en-US" smtClean="0"/>
              <a:pPr/>
              <a:t>9/22/2014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569114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71048" cy="135255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eaLnBrk="1" hangingPunct="1"/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Under GCP,  FDA requires </a:t>
            </a:r>
            <a:r>
              <a:rPr lang="en-US" sz="3400" dirty="0" smtClean="0">
                <a:solidFill>
                  <a:schemeClr val="tx1"/>
                </a:solidFill>
                <a:latin typeface="Cambria" pitchFamily="18" charset="0"/>
              </a:rPr>
              <a:t>t</a:t>
            </a: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hat </a:t>
            </a:r>
            <a:r>
              <a:rPr lang="en-US" sz="3400" dirty="0" smtClean="0">
                <a:solidFill>
                  <a:schemeClr val="tx1"/>
                </a:solidFill>
                <a:latin typeface="Cambria" pitchFamily="18" charset="0"/>
              </a:rPr>
              <a:t>p</a:t>
            </a: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eople be informed: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23528" y="2287413"/>
            <a:ext cx="8229600" cy="4525963"/>
          </a:xfrm>
        </p:spPr>
        <p:txBody>
          <a:bodyPr>
            <a:normAutofit/>
          </a:bodyPr>
          <a:lstStyle/>
          <a:p>
            <a:pPr marL="536575" lvl="2" indent="-268288" eaLnBrk="1" hangingPunct="1"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The study involves research of an unproven drug, the purpose</a:t>
            </a:r>
          </a:p>
          <a:p>
            <a:pPr marL="536575" lvl="2" indent="-268288" eaLnBrk="1" hangingPunct="1">
              <a:buNone/>
            </a:pPr>
            <a:r>
              <a:rPr lang="en-US" sz="2200" dirty="0" smtClean="0">
                <a:latin typeface="Cambria" pitchFamily="18" charset="0"/>
              </a:rPr>
              <a:t> of the research.</a:t>
            </a:r>
          </a:p>
          <a:p>
            <a:pPr marL="536575" lvl="2" indent="-268288" eaLnBrk="1" hangingPunct="1"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T</a:t>
            </a:r>
            <a:r>
              <a:rPr lang="en-US" sz="2200" dirty="0" smtClean="0">
                <a:latin typeface="Cambria" pitchFamily="18" charset="0"/>
              </a:rPr>
              <a:t>he </a:t>
            </a:r>
            <a:r>
              <a:rPr lang="en-US" dirty="0" smtClean="0">
                <a:latin typeface="Cambria" pitchFamily="18" charset="0"/>
              </a:rPr>
              <a:t>duration that the </a:t>
            </a:r>
            <a:r>
              <a:rPr lang="en-US" sz="2200" dirty="0" smtClean="0">
                <a:latin typeface="Cambria" pitchFamily="18" charset="0"/>
              </a:rPr>
              <a:t>participant will be expected to </a:t>
            </a:r>
          </a:p>
          <a:p>
            <a:pPr marL="536575" lvl="2" indent="-268288" eaLnBrk="1" hangingPunct="1">
              <a:buNone/>
            </a:pPr>
            <a:r>
              <a:rPr lang="en-US" sz="2200" dirty="0" smtClean="0">
                <a:latin typeface="Cambria" pitchFamily="18" charset="0"/>
              </a:rPr>
              <a:t>participate in the study.</a:t>
            </a:r>
          </a:p>
          <a:p>
            <a:pPr marL="536575" lvl="2" indent="-268288" eaLnBrk="1" hangingPunct="1"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 The nature and the transparency in the study .</a:t>
            </a:r>
          </a:p>
          <a:p>
            <a:pPr marL="536575" lvl="2" indent="-268288" eaLnBrk="1" hangingPunct="1"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Possible risks/benefits to the participant.</a:t>
            </a:r>
          </a:p>
          <a:p>
            <a:pPr marL="536575" lvl="2" indent="-268288" eaLnBrk="1" hangingPunct="1"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 Participation is voluntary and that participants can quit the </a:t>
            </a:r>
          </a:p>
          <a:p>
            <a:pPr marL="536575" lvl="2" indent="-268288" eaLnBrk="1" hangingPunct="1">
              <a:buNone/>
            </a:pPr>
            <a:r>
              <a:rPr lang="en-US" sz="2200" dirty="0" smtClean="0">
                <a:latin typeface="Cambria" pitchFamily="18" charset="0"/>
              </a:rPr>
              <a:t>study at any time without penalty or loss of benefits to which</a:t>
            </a:r>
          </a:p>
          <a:p>
            <a:pPr marL="536575" lvl="2" indent="-268288" eaLnBrk="1" hangingPunct="1">
              <a:buNone/>
            </a:pPr>
            <a:r>
              <a:rPr lang="en-US" sz="2200" dirty="0" smtClean="0">
                <a:latin typeface="Cambria" pitchFamily="18" charset="0"/>
              </a:rPr>
              <a:t> they are otherwise entitled.</a:t>
            </a:r>
          </a:p>
          <a:p>
            <a:pPr lvl="2" eaLnBrk="1" hangingPunct="1">
              <a:buFont typeface="Arial" pitchFamily="34" charset="0"/>
              <a:buChar char="•"/>
            </a:pPr>
            <a:endParaRPr lang="en-US" sz="2200" dirty="0" smtClean="0">
              <a:latin typeface="Cambria" pitchFamily="18" charset="0"/>
            </a:endParaRPr>
          </a:p>
          <a:p>
            <a:pPr eaLnBrk="1" hangingPunct="1">
              <a:buFont typeface="Arial" pitchFamily="34" charset="0"/>
              <a:buChar char="•"/>
            </a:pPr>
            <a:endParaRPr lang="en-US" sz="2200" b="1" dirty="0" smtClean="0">
              <a:latin typeface="Cambria" pitchFamily="18" charset="0"/>
            </a:endParaRPr>
          </a:p>
          <a:p>
            <a:pPr eaLnBrk="1" hangingPunct="1">
              <a:buFont typeface="Arial" pitchFamily="34" charset="0"/>
              <a:buChar char="•"/>
            </a:pPr>
            <a:endParaRPr lang="en-US" sz="2200" b="1" dirty="0" smtClean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055AA-0C58-44F7-A65C-FF60ED93A9CA}" type="datetime1">
              <a:rPr lang="en-US" smtClean="0"/>
              <a:pPr/>
              <a:t>9/22/2014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"/>
            <a:ext cx="9762565" cy="865613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76672"/>
            <a:ext cx="7772400" cy="1362075"/>
          </a:xfrm>
        </p:spPr>
        <p:txBody>
          <a:bodyPr/>
          <a:lstStyle/>
          <a:p>
            <a:pPr algn="ctr"/>
            <a:r>
              <a:rPr lang="en-MY" dirty="0" smtClean="0">
                <a:latin typeface="Cambria" pitchFamily="18" charset="0"/>
              </a:rPr>
              <a:t>ICH-GCP</a:t>
            </a:r>
            <a:endParaRPr lang="en-MY" dirty="0">
              <a:latin typeface="Cambria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0555-65A6-47A8-8106-1C3FA7DE47D6}" type="datetime1">
              <a:rPr lang="en-US" smtClean="0"/>
              <a:pPr/>
              <a:t>9/22/2014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248381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9512" y="2132856"/>
            <a:ext cx="8438748" cy="3744441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6213" indent="0" algn="just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ICH was initiated on April 1990, in a meeting hosted by European</a:t>
            </a:r>
          </a:p>
          <a:p>
            <a:pPr marL="176213" indent="0" algn="just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Federation of Pharmaceutical Industries Associations (EFPIA).</a:t>
            </a:r>
          </a:p>
          <a:p>
            <a:pPr marL="176213" indent="0" algn="just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In 1997 – ICH GCP became law in some countries.</a:t>
            </a:r>
          </a:p>
          <a:p>
            <a:pPr marL="176213" indent="0" algn="just">
              <a:buClr>
                <a:schemeClr val="tx1"/>
              </a:buClr>
              <a:buFont typeface="Arial" pitchFamily="34" charset="0"/>
              <a:buChar char="•"/>
            </a:pPr>
            <a:r>
              <a:rPr lang="en-US" sz="2200" dirty="0" smtClean="0">
                <a:latin typeface="Cambria" pitchFamily="18" charset="0"/>
              </a:rPr>
              <a:t> GCP also, is protected through existing ICH-GCP Guidelines with</a:t>
            </a:r>
          </a:p>
          <a:p>
            <a:pPr marL="176213" indent="0" algn="just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co-sponsors (</a:t>
            </a:r>
            <a:r>
              <a:rPr lang="en-US" sz="2200" i="1" dirty="0" smtClean="0">
                <a:latin typeface="Cambria" pitchFamily="18" charset="0"/>
              </a:rPr>
              <a:t>voting right</a:t>
            </a:r>
            <a:r>
              <a:rPr lang="en-US" sz="2200" dirty="0" smtClean="0">
                <a:latin typeface="Cambria" pitchFamily="18" charset="0"/>
              </a:rPr>
              <a:t>); European Commission, European</a:t>
            </a:r>
          </a:p>
          <a:p>
            <a:pPr marL="176213" indent="0" algn="just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Federation of Pharmaceutical Industries Associations (EFPIA),</a:t>
            </a:r>
          </a:p>
          <a:p>
            <a:pPr marL="176213" indent="0" algn="just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Japanese Ministry of Health, </a:t>
            </a:r>
            <a:r>
              <a:rPr lang="en-US" sz="2200" dirty="0" err="1" smtClean="0">
                <a:latin typeface="Cambria" pitchFamily="18" charset="0"/>
              </a:rPr>
              <a:t>Labour</a:t>
            </a:r>
            <a:r>
              <a:rPr lang="en-US" sz="2200" dirty="0" smtClean="0">
                <a:latin typeface="Cambria" pitchFamily="18" charset="0"/>
              </a:rPr>
              <a:t> and Welfare (JMHLW), Japan</a:t>
            </a:r>
          </a:p>
          <a:p>
            <a:pPr marL="176213" indent="0" algn="just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Pharmaceutical Manufacturers Association (JPMA), Pharmaceutical</a:t>
            </a:r>
          </a:p>
          <a:p>
            <a:pPr marL="176213" indent="0" algn="just">
              <a:buClr>
                <a:schemeClr val="tx1"/>
              </a:buClr>
              <a:buNone/>
            </a:pPr>
            <a:r>
              <a:rPr lang="en-US" sz="2200" dirty="0" smtClean="0">
                <a:latin typeface="Cambria" pitchFamily="18" charset="0"/>
              </a:rPr>
              <a:t> Research and  Manufacturers of America (</a:t>
            </a:r>
            <a:r>
              <a:rPr lang="en-US" sz="2200" dirty="0" err="1" smtClean="0">
                <a:latin typeface="Cambria" pitchFamily="18" charset="0"/>
              </a:rPr>
              <a:t>PhRMA</a:t>
            </a:r>
            <a:r>
              <a:rPr lang="en-US" sz="2200" dirty="0" smtClean="0">
                <a:latin typeface="Cambria" pitchFamily="18" charset="0"/>
              </a:rPr>
              <a:t>) and FDA.</a:t>
            </a:r>
            <a:endParaRPr lang="en-MY" sz="2200" dirty="0"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71600" y="476672"/>
            <a:ext cx="6861448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International Conference on </a:t>
            </a:r>
            <a:r>
              <a:rPr lang="en-US" sz="2400" b="1" dirty="0" err="1" smtClean="0">
                <a:solidFill>
                  <a:schemeClr val="tx1"/>
                </a:solidFill>
                <a:latin typeface="Cambria" pitchFamily="18" charset="0"/>
              </a:rPr>
              <a:t>Harmonisation</a:t>
            </a:r>
            <a:r>
              <a:rPr lang="en-US" sz="2400" b="1" dirty="0" smtClean="0">
                <a:solidFill>
                  <a:schemeClr val="tx1"/>
                </a:solidFill>
                <a:latin typeface="Cambria" pitchFamily="18" charset="0"/>
              </a:rPr>
              <a:t> (</a:t>
            </a:r>
            <a:r>
              <a:rPr lang="en-MY" sz="2400" b="1" noProof="0" dirty="0" smtClean="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rPr>
              <a:t>ICH)</a:t>
            </a:r>
            <a:endParaRPr kumimoji="0" lang="en-MY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32F66-9E7C-432A-8842-EBAD1870C2FB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574032" y="6237312"/>
            <a:ext cx="3942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Code of Federal Regulations and ICH Guidelines</a:t>
            </a:r>
          </a:p>
          <a:p>
            <a:r>
              <a:rPr lang="en-US" sz="1000" i="1" dirty="0" smtClean="0"/>
              <a:t>– www.clinicalresearchresources.com/books/bookstore.html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xmlns="" val="3921425797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MY" sz="3400" b="1" dirty="0" smtClean="0">
                <a:solidFill>
                  <a:schemeClr val="tx1"/>
                </a:solidFill>
                <a:latin typeface="Cambria" pitchFamily="18" charset="0"/>
              </a:rPr>
              <a:t>Aims of ICH</a:t>
            </a:r>
            <a:endParaRPr lang="en-MY" sz="34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67544" y="1988815"/>
            <a:ext cx="8352928" cy="46085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Clr>
                <a:schemeClr val="tx1"/>
              </a:buClr>
              <a:buFont typeface="Arial" pitchFamily="34" charset="0"/>
              <a:buChar char="•"/>
            </a:pPr>
            <a:r>
              <a:rPr lang="en-MY" sz="2200" dirty="0">
                <a:latin typeface="Cambria" pitchFamily="18" charset="0"/>
              </a:rPr>
              <a:t>Unify registration requirements for new products</a:t>
            </a:r>
          </a:p>
          <a:p>
            <a:pPr marL="514350" indent="-514350">
              <a:buClr>
                <a:schemeClr val="tx1"/>
              </a:buClr>
              <a:buFont typeface="Arial" pitchFamily="34" charset="0"/>
              <a:buChar char="•"/>
            </a:pPr>
            <a:r>
              <a:rPr lang="en-MY" sz="2200" dirty="0" smtClean="0">
                <a:latin typeface="Cambria" pitchFamily="18" charset="0"/>
              </a:rPr>
              <a:t>Reduce </a:t>
            </a:r>
            <a:r>
              <a:rPr lang="en-MY" sz="2200" dirty="0">
                <a:latin typeface="Cambria" pitchFamily="18" charset="0"/>
              </a:rPr>
              <a:t>medicinal product development costs: more </a:t>
            </a:r>
            <a:r>
              <a:rPr lang="en-MY" sz="2200" dirty="0" smtClean="0">
                <a:latin typeface="Cambria" pitchFamily="18" charset="0"/>
              </a:rPr>
              <a:t>economical </a:t>
            </a:r>
            <a:r>
              <a:rPr lang="en-MY" sz="2200" dirty="0">
                <a:latin typeface="Cambria" pitchFamily="18" charset="0"/>
              </a:rPr>
              <a:t>use of animal, human and material </a:t>
            </a:r>
            <a:r>
              <a:rPr lang="en-MY" sz="2200" dirty="0" smtClean="0">
                <a:latin typeface="Cambria" pitchFamily="18" charset="0"/>
              </a:rPr>
              <a:t>resources</a:t>
            </a:r>
            <a:r>
              <a:rPr lang="en-MY" sz="2200" dirty="0">
                <a:latin typeface="Cambria" pitchFamily="18" charset="0"/>
              </a:rPr>
              <a:t>.</a:t>
            </a:r>
          </a:p>
          <a:p>
            <a:pPr marL="514350" indent="-514350">
              <a:buClr>
                <a:schemeClr val="tx1"/>
              </a:buClr>
              <a:buFont typeface="Arial" pitchFamily="34" charset="0"/>
              <a:buChar char="•"/>
            </a:pPr>
            <a:r>
              <a:rPr lang="en-MY" sz="2200" dirty="0" smtClean="0">
                <a:latin typeface="Cambria" pitchFamily="18" charset="0"/>
              </a:rPr>
              <a:t>Accelerate </a:t>
            </a:r>
            <a:r>
              <a:rPr lang="en-MY" sz="2200" dirty="0">
                <a:latin typeface="Cambria" pitchFamily="18" charset="0"/>
              </a:rPr>
              <a:t>medicinal product licensing times: avoid </a:t>
            </a:r>
            <a:r>
              <a:rPr lang="en-MY" sz="2200" dirty="0" smtClean="0">
                <a:latin typeface="Cambria" pitchFamily="18" charset="0"/>
              </a:rPr>
              <a:t>repeat </a:t>
            </a:r>
            <a:r>
              <a:rPr lang="en-MY" sz="2200" dirty="0">
                <a:latin typeface="Cambria" pitchFamily="18" charset="0"/>
              </a:rPr>
              <a:t>testing in different regions.</a:t>
            </a:r>
          </a:p>
          <a:p>
            <a:pPr marL="514350" indent="-514350">
              <a:buClr>
                <a:schemeClr val="tx1"/>
              </a:buClr>
              <a:buFont typeface="Arial" pitchFamily="34" charset="0"/>
              <a:buChar char="•"/>
            </a:pPr>
            <a:r>
              <a:rPr lang="en-MY" sz="2200" dirty="0" smtClean="0">
                <a:latin typeface="Cambria" pitchFamily="18" charset="0"/>
              </a:rPr>
              <a:t>Increases </a:t>
            </a:r>
            <a:r>
              <a:rPr lang="en-MY" sz="2200" dirty="0">
                <a:latin typeface="Cambria" pitchFamily="18" charset="0"/>
              </a:rPr>
              <a:t>patent protection times through </a:t>
            </a:r>
            <a:r>
              <a:rPr lang="en-MY" sz="2200" dirty="0" smtClean="0">
                <a:latin typeface="Cambria" pitchFamily="18" charset="0"/>
              </a:rPr>
              <a:t>reducing delay </a:t>
            </a:r>
            <a:r>
              <a:rPr lang="en-MY" sz="2200" dirty="0">
                <a:latin typeface="Cambria" pitchFamily="18" charset="0"/>
              </a:rPr>
              <a:t>in licensing times.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7211-04F5-483E-9E0A-B24D42D9E181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74032" y="6237312"/>
            <a:ext cx="3942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Code of Federal Regulations and ICH Guidelines</a:t>
            </a:r>
          </a:p>
          <a:p>
            <a:r>
              <a:rPr lang="en-US" sz="1000" i="1" dirty="0" smtClean="0"/>
              <a:t>– www.clinicalresearchresources.com/books/bookstore.html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xmlns="" val="10395238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812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2426965"/>
            <a:ext cx="7772400" cy="1362075"/>
          </a:xfrm>
        </p:spPr>
        <p:txBody>
          <a:bodyPr/>
          <a:lstStyle/>
          <a:p>
            <a:pPr algn="ctr"/>
            <a:r>
              <a:rPr lang="en-MY" dirty="0" smtClean="0">
                <a:latin typeface="Cambria" pitchFamily="18" charset="0"/>
              </a:rPr>
              <a:t>Principles of ICH-GCP</a:t>
            </a:r>
            <a:endParaRPr lang="en-MY" dirty="0">
              <a:latin typeface="Cambr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35BF3-6BFF-4AFC-B059-107E99EA5936}" type="datetime1">
              <a:rPr lang="en-US" smtClean="0"/>
              <a:pPr/>
              <a:t>9/22/2014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520313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764704"/>
            <a:ext cx="5169768" cy="563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MY" sz="3400" b="1" dirty="0" smtClean="0">
                <a:solidFill>
                  <a:schemeClr val="tx1"/>
                </a:solidFill>
                <a:latin typeface="Cambria" pitchFamily="18" charset="0"/>
              </a:rPr>
              <a:t>Principles of ICH-GCP</a:t>
            </a:r>
            <a:endParaRPr lang="en-MY" sz="3400" b="1" i="1" dirty="0">
              <a:solidFill>
                <a:schemeClr val="tx1"/>
              </a:solidFill>
              <a:effectLst/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528" y="1844799"/>
            <a:ext cx="8640960" cy="46085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Conduct trials according to GCP</a:t>
            </a:r>
          </a:p>
          <a:p>
            <a:pPr marL="0" indent="0">
              <a:buNone/>
            </a:pPr>
            <a:r>
              <a:rPr lang="en-MY" sz="2200" dirty="0" smtClean="0">
                <a:latin typeface="Cambria" pitchFamily="18" charset="0"/>
              </a:rPr>
              <a:t>Clinical trials should be conducted in accordance with the </a:t>
            </a:r>
            <a:r>
              <a:rPr lang="en-MY" sz="2200" b="1" dirty="0" smtClean="0">
                <a:latin typeface="Cambria" pitchFamily="18" charset="0"/>
              </a:rPr>
              <a:t>ethical</a:t>
            </a:r>
            <a:r>
              <a:rPr lang="en-MY" sz="2200" dirty="0" smtClean="0">
                <a:latin typeface="Cambria" pitchFamily="18" charset="0"/>
              </a:rPr>
              <a:t> principles that have their origin in the </a:t>
            </a:r>
            <a:r>
              <a:rPr lang="en-MY" sz="2200" b="1" dirty="0" smtClean="0">
                <a:latin typeface="Cambria" pitchFamily="18" charset="0"/>
              </a:rPr>
              <a:t>Declaration of Helsinki</a:t>
            </a:r>
            <a:r>
              <a:rPr lang="en-MY" sz="2200" dirty="0" smtClean="0">
                <a:latin typeface="Cambria" pitchFamily="18" charset="0"/>
              </a:rPr>
              <a:t>, and that are consistent with GCP and the applicable regulatory requirement(s).</a:t>
            </a:r>
          </a:p>
          <a:p>
            <a:pPr marL="0" indent="0">
              <a:buNone/>
            </a:pPr>
            <a:endParaRPr lang="en-MY" sz="2200" dirty="0" smtClean="0">
              <a:latin typeface="Cambria" pitchFamily="18" charset="0"/>
            </a:endParaRPr>
          </a:p>
          <a:p>
            <a:pPr marL="0" indent="0"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2.  Weigh risks vs. benefits</a:t>
            </a:r>
          </a:p>
          <a:p>
            <a:pPr marL="0" indent="0">
              <a:buNone/>
            </a:pPr>
            <a:r>
              <a:rPr lang="en-MY" sz="2200" dirty="0" smtClean="0">
                <a:latin typeface="Cambria" pitchFamily="18" charset="0"/>
              </a:rPr>
              <a:t>Before a trial is initiated, foreseeable </a:t>
            </a:r>
            <a:r>
              <a:rPr lang="en-MY" sz="2200" b="1" dirty="0" smtClean="0">
                <a:latin typeface="Cambria" pitchFamily="18" charset="0"/>
              </a:rPr>
              <a:t>risks and inconveniences should be weighed </a:t>
            </a:r>
            <a:r>
              <a:rPr lang="en-MY" sz="2200" dirty="0" smtClean="0">
                <a:latin typeface="Cambria" pitchFamily="18" charset="0"/>
              </a:rPr>
              <a:t>against the anticipated benefit for the individual trial subject and society. A trial should be initiated and continued only if the anticipated benefits justify the risks.</a:t>
            </a:r>
            <a:endParaRPr lang="en-MY" sz="2200" dirty="0">
              <a:latin typeface="Cambria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A7D67-5DA4-4079-8893-9539DC0D2EC4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13992" y="6279123"/>
            <a:ext cx="5166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Guidance for Industry E6 Good Clinical Practice: Consolidated Guidance, April 1996, ICH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xmlns="" val="277929147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528" y="1988815"/>
            <a:ext cx="8280920" cy="4608537"/>
          </a:xfrm>
          <a:prstGeom prst="rect">
            <a:avLst/>
          </a:prstGeom>
        </p:spPr>
        <p:txBody>
          <a:bodyPr/>
          <a:lstStyle/>
          <a:p>
            <a:pPr marL="514350" indent="-514350"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3. To exceed subjects wellbeing over the science</a:t>
            </a:r>
            <a:endParaRPr lang="en-MY" sz="2200" dirty="0" smtClean="0">
              <a:latin typeface="Cambria" pitchFamily="18" charset="0"/>
            </a:endParaRPr>
          </a:p>
          <a:p>
            <a:pPr>
              <a:buNone/>
            </a:pPr>
            <a:r>
              <a:rPr lang="en-MY" sz="2200" dirty="0" smtClean="0">
                <a:latin typeface="Cambria" pitchFamily="18" charset="0"/>
              </a:rPr>
              <a:t>    The </a:t>
            </a:r>
            <a:r>
              <a:rPr lang="en-MY" sz="2200" b="1" dirty="0">
                <a:latin typeface="Cambria" pitchFamily="18" charset="0"/>
              </a:rPr>
              <a:t>rights, safety, and well-being of the trial subjects are the most important </a:t>
            </a:r>
            <a:r>
              <a:rPr lang="en-MY" sz="2200" dirty="0">
                <a:latin typeface="Cambria" pitchFamily="18" charset="0"/>
              </a:rPr>
              <a:t>considerations and should prevail over interests of science and society</a:t>
            </a:r>
            <a:r>
              <a:rPr lang="en-MY" sz="2200" dirty="0" smtClean="0">
                <a:latin typeface="Cambria" pitchFamily="18" charset="0"/>
              </a:rPr>
              <a:t>.</a:t>
            </a:r>
          </a:p>
          <a:p>
            <a:pPr>
              <a:buNone/>
            </a:pPr>
            <a:endParaRPr lang="en-MY" sz="2200" dirty="0">
              <a:latin typeface="Cambria" pitchFamily="18" charset="0"/>
            </a:endParaRPr>
          </a:p>
          <a:p>
            <a:pPr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4 . Have adequate information to justify trial</a:t>
            </a:r>
          </a:p>
          <a:p>
            <a:pPr>
              <a:buNone/>
            </a:pPr>
            <a:r>
              <a:rPr lang="en-MY" sz="2200" dirty="0" smtClean="0">
                <a:latin typeface="Cambria" pitchFamily="18" charset="0"/>
              </a:rPr>
              <a:t>    The </a:t>
            </a:r>
            <a:r>
              <a:rPr lang="en-MY" sz="2200" dirty="0">
                <a:latin typeface="Cambria" pitchFamily="18" charset="0"/>
              </a:rPr>
              <a:t>available nonclinical and clinical </a:t>
            </a:r>
            <a:r>
              <a:rPr lang="en-MY" sz="2200" b="1" dirty="0">
                <a:latin typeface="Cambria" pitchFamily="18" charset="0"/>
              </a:rPr>
              <a:t>information</a:t>
            </a:r>
            <a:r>
              <a:rPr lang="en-MY" sz="2200" dirty="0">
                <a:latin typeface="Cambria" pitchFamily="18" charset="0"/>
              </a:rPr>
              <a:t> on an investigational product should be adequate to support the proposed clinical trial.</a:t>
            </a:r>
          </a:p>
          <a:p>
            <a:pPr>
              <a:buNone/>
            </a:pPr>
            <a:endParaRPr lang="en-MY" sz="2200" dirty="0">
              <a:latin typeface="Cambria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DE0-743F-4537-AF93-FDF539660512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13992" y="6279123"/>
            <a:ext cx="5166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Guidance for Industry E6 Good Clinical Practice: Consolidated Guidance, April 1996, ICH</a:t>
            </a:r>
            <a:endParaRPr lang="en-US" sz="1000" i="1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54790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95536" y="1916807"/>
            <a:ext cx="8136904" cy="46085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5 . Write a sound protocol</a:t>
            </a:r>
          </a:p>
          <a:p>
            <a:pPr marL="0" indent="0">
              <a:buNone/>
            </a:pPr>
            <a:r>
              <a:rPr lang="en-MY" sz="2200" dirty="0" smtClean="0">
                <a:latin typeface="Cambria" pitchFamily="18" charset="0"/>
              </a:rPr>
              <a:t>Clinical </a:t>
            </a:r>
            <a:r>
              <a:rPr lang="en-MY" sz="2200" dirty="0">
                <a:latin typeface="Cambria" pitchFamily="18" charset="0"/>
              </a:rPr>
              <a:t>trials should be scientifically sound, and described in a clear, detailed protocol</a:t>
            </a:r>
            <a:r>
              <a:rPr lang="en-MY" sz="2200" dirty="0" smtClean="0">
                <a:latin typeface="Cambria" pitchFamily="18" charset="0"/>
              </a:rPr>
              <a:t>.</a:t>
            </a:r>
          </a:p>
          <a:p>
            <a:pPr marL="0" indent="0">
              <a:buNone/>
            </a:pPr>
            <a:endParaRPr lang="en-MY" sz="22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6. Receive IRB/IEC approval</a:t>
            </a:r>
          </a:p>
          <a:p>
            <a:pPr marL="0" indent="0">
              <a:buNone/>
            </a:pPr>
            <a:r>
              <a:rPr lang="en-MY" sz="2200" dirty="0" smtClean="0">
                <a:latin typeface="Cambria" pitchFamily="18" charset="0"/>
              </a:rPr>
              <a:t> </a:t>
            </a:r>
            <a:r>
              <a:rPr lang="en-MY" sz="2200" dirty="0">
                <a:latin typeface="Cambria" pitchFamily="18" charset="0"/>
              </a:rPr>
              <a:t>A trial should be conducted in compliance with the protocol that has received prior institutional review board (IRB)/independent ethics committee (IEC) approval/favourable opinion.</a:t>
            </a:r>
          </a:p>
          <a:p>
            <a:pPr marL="0" indent="0">
              <a:buNone/>
            </a:pPr>
            <a:endParaRPr lang="en-MY" sz="2200" dirty="0">
              <a:latin typeface="Cambria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16086-24FF-4900-8CD0-C2132D89BCE0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13992" y="6279123"/>
            <a:ext cx="5166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Guidance for Industry E6 Good Clinical Practice: Consolidated Guidance, April 1996, ICH</a:t>
            </a:r>
            <a:endParaRPr lang="en-US" sz="1000" i="1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15110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95536" y="1844799"/>
            <a:ext cx="8280920" cy="4608537"/>
          </a:xfrm>
          <a:prstGeom prst="rect">
            <a:avLst/>
          </a:prstGeom>
        </p:spPr>
        <p:txBody>
          <a:bodyPr/>
          <a:lstStyle/>
          <a:p>
            <a:pPr marL="514350" indent="-514350"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7.  Use qualified physicians</a:t>
            </a:r>
          </a:p>
          <a:p>
            <a:pPr>
              <a:buNone/>
            </a:pPr>
            <a:r>
              <a:rPr lang="en-MY" sz="2200" dirty="0" smtClean="0">
                <a:latin typeface="Cambria" pitchFamily="18" charset="0"/>
              </a:rPr>
              <a:t>      The </a:t>
            </a:r>
            <a:r>
              <a:rPr lang="en-MY" sz="2200" dirty="0">
                <a:latin typeface="Cambria" pitchFamily="18" charset="0"/>
              </a:rPr>
              <a:t>medical care given to, and medical decisions made on behalf of, subjects should always be the responsibility of a </a:t>
            </a:r>
            <a:r>
              <a:rPr lang="en-MY" sz="2200" b="1" dirty="0">
                <a:latin typeface="Cambria" pitchFamily="18" charset="0"/>
              </a:rPr>
              <a:t>qualified physician </a:t>
            </a:r>
            <a:r>
              <a:rPr lang="en-MY" sz="2200" dirty="0">
                <a:latin typeface="Cambria" pitchFamily="18" charset="0"/>
              </a:rPr>
              <a:t>or, when appropriate, of a qualified dentist</a:t>
            </a:r>
            <a:r>
              <a:rPr lang="en-MY" sz="2200" dirty="0" smtClean="0">
                <a:latin typeface="Cambria" pitchFamily="18" charset="0"/>
              </a:rPr>
              <a:t>.</a:t>
            </a:r>
          </a:p>
          <a:p>
            <a:pPr>
              <a:buNone/>
            </a:pPr>
            <a:endParaRPr lang="en-MY" sz="2200" dirty="0">
              <a:latin typeface="Cambria" pitchFamily="18" charset="0"/>
            </a:endParaRPr>
          </a:p>
          <a:p>
            <a:pPr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8. Use qualified  &amp; trained support staff</a:t>
            </a:r>
          </a:p>
          <a:p>
            <a:pPr>
              <a:buNone/>
            </a:pPr>
            <a:r>
              <a:rPr lang="en-MY" sz="2200" dirty="0" smtClean="0">
                <a:latin typeface="Cambria" pitchFamily="18" charset="0"/>
              </a:rPr>
              <a:t>     </a:t>
            </a:r>
            <a:r>
              <a:rPr lang="en-MY" sz="2200" dirty="0">
                <a:latin typeface="Cambria" pitchFamily="18" charset="0"/>
              </a:rPr>
              <a:t>Each individual involved in conducting a trial </a:t>
            </a:r>
            <a:r>
              <a:rPr lang="en-MY" sz="2200" b="1" dirty="0">
                <a:latin typeface="Cambria" pitchFamily="18" charset="0"/>
              </a:rPr>
              <a:t>should be qualified </a:t>
            </a:r>
            <a:r>
              <a:rPr lang="en-MY" sz="2200" dirty="0">
                <a:latin typeface="Cambria" pitchFamily="18" charset="0"/>
              </a:rPr>
              <a:t>by education, training, and experience to perform his or her respective task(s).</a:t>
            </a:r>
          </a:p>
          <a:p>
            <a:pPr>
              <a:buNone/>
            </a:pPr>
            <a:endParaRPr lang="en-MY" sz="2200" dirty="0">
              <a:latin typeface="Cambria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E826B-799A-41FB-BECD-74B5BF9D818C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13992" y="6279123"/>
            <a:ext cx="5166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Guidance for Industry E6 Good Clinical Practice: Consolidated Guidance, April 1996, ICH</a:t>
            </a:r>
            <a:endParaRPr lang="en-US" sz="1000" i="1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5225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95536" y="1844799"/>
            <a:ext cx="8352928" cy="46085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9 . Obtain informed consent</a:t>
            </a:r>
          </a:p>
          <a:p>
            <a:pPr marL="0" indent="0">
              <a:buNone/>
            </a:pPr>
            <a:r>
              <a:rPr lang="en-MY" sz="2200" dirty="0" smtClean="0">
                <a:latin typeface="Cambria" pitchFamily="18" charset="0"/>
              </a:rPr>
              <a:t>Freely </a:t>
            </a:r>
            <a:r>
              <a:rPr lang="en-MY" sz="2200" dirty="0">
                <a:latin typeface="Cambria" pitchFamily="18" charset="0"/>
              </a:rPr>
              <a:t>given </a:t>
            </a:r>
            <a:r>
              <a:rPr lang="en-MY" sz="2200" b="1" dirty="0">
                <a:latin typeface="Cambria" pitchFamily="18" charset="0"/>
              </a:rPr>
              <a:t>informed consent </a:t>
            </a:r>
            <a:r>
              <a:rPr lang="en-MY" sz="2200" dirty="0">
                <a:latin typeface="Cambria" pitchFamily="18" charset="0"/>
              </a:rPr>
              <a:t>should be obtained from every subject prior to clinical trial participation</a:t>
            </a:r>
            <a:r>
              <a:rPr lang="en-MY" sz="2200" dirty="0" smtClean="0">
                <a:latin typeface="Cambria" pitchFamily="18" charset="0"/>
              </a:rPr>
              <a:t>.</a:t>
            </a:r>
          </a:p>
          <a:p>
            <a:pPr marL="0" indent="0">
              <a:buNone/>
            </a:pPr>
            <a:endParaRPr lang="en-MY" sz="2200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10. Record information appropriately</a:t>
            </a:r>
          </a:p>
          <a:p>
            <a:pPr marL="0" indent="0">
              <a:buNone/>
            </a:pPr>
            <a:r>
              <a:rPr lang="en-MY" sz="2200" dirty="0" smtClean="0">
                <a:latin typeface="Cambria" pitchFamily="18" charset="0"/>
              </a:rPr>
              <a:t> </a:t>
            </a:r>
            <a:r>
              <a:rPr lang="en-MY" sz="2200" dirty="0">
                <a:latin typeface="Cambria" pitchFamily="18" charset="0"/>
              </a:rPr>
              <a:t>All clinical trial information should be recorded, handled, and stored in a way that allows its </a:t>
            </a:r>
            <a:r>
              <a:rPr lang="en-MY" sz="2200" b="1" dirty="0">
                <a:latin typeface="Cambria" pitchFamily="18" charset="0"/>
              </a:rPr>
              <a:t>accurate reporting, interpretation and verification</a:t>
            </a:r>
            <a:r>
              <a:rPr lang="en-MY" sz="2200" dirty="0">
                <a:latin typeface="Cambria" pitchFamily="18" charset="0"/>
              </a:rPr>
              <a:t>.</a:t>
            </a:r>
          </a:p>
          <a:p>
            <a:pPr marL="0" indent="0">
              <a:buNone/>
            </a:pPr>
            <a:endParaRPr lang="en-MY" sz="2200" dirty="0">
              <a:latin typeface="Cambria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06254-A53A-45FE-9EE1-0282981BCF9F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13992" y="6279123"/>
            <a:ext cx="5166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Guidance for Industry E6 Good Clinical Practice: Consolidated Guidance, April 1996, ICH</a:t>
            </a:r>
            <a:endParaRPr lang="en-US" sz="1000" i="1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868905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528" y="1628778"/>
            <a:ext cx="8424936" cy="46085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11. Protect data </a:t>
            </a:r>
          </a:p>
          <a:p>
            <a:pPr marL="88900" indent="-88900">
              <a:buNone/>
            </a:pPr>
            <a:r>
              <a:rPr lang="en-MY" sz="2200" dirty="0" smtClean="0">
                <a:latin typeface="Cambria" pitchFamily="18" charset="0"/>
              </a:rPr>
              <a:t>  The </a:t>
            </a:r>
            <a:r>
              <a:rPr lang="en-MY" sz="2200" b="1" dirty="0">
                <a:latin typeface="Cambria" pitchFamily="18" charset="0"/>
              </a:rPr>
              <a:t>confidentiality</a:t>
            </a:r>
            <a:r>
              <a:rPr lang="en-MY" sz="2200" dirty="0">
                <a:latin typeface="Cambria" pitchFamily="18" charset="0"/>
              </a:rPr>
              <a:t> of records that could identify subjects should be protected, respecting the privacy and confidentiality rules in accordance with the applicable regulatory requirement(s).</a:t>
            </a:r>
          </a:p>
          <a:p>
            <a:pPr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12. Handle investigational products appropriately</a:t>
            </a:r>
          </a:p>
          <a:p>
            <a:pPr marL="88900" indent="-88900">
              <a:buNone/>
            </a:pPr>
            <a:r>
              <a:rPr lang="en-MY" sz="2200" dirty="0" smtClean="0">
                <a:latin typeface="Cambria" pitchFamily="18" charset="0"/>
              </a:rPr>
              <a:t> </a:t>
            </a:r>
            <a:r>
              <a:rPr lang="en-MY" sz="2200" dirty="0">
                <a:latin typeface="Cambria" pitchFamily="18" charset="0"/>
              </a:rPr>
              <a:t>Investigational products should be manufactured, handled, and stored in accordance with applicable</a:t>
            </a:r>
            <a:r>
              <a:rPr lang="en-MY" sz="2200" b="1" dirty="0">
                <a:latin typeface="Cambria" pitchFamily="18" charset="0"/>
              </a:rPr>
              <a:t> good manufacturing practice</a:t>
            </a:r>
            <a:r>
              <a:rPr lang="en-MY" sz="2200" dirty="0">
                <a:latin typeface="Cambria" pitchFamily="18" charset="0"/>
              </a:rPr>
              <a:t> (GMP). They should be used in accordance with the approved protocol.</a:t>
            </a:r>
          </a:p>
          <a:p>
            <a:pPr>
              <a:buNone/>
            </a:pPr>
            <a:r>
              <a:rPr lang="en-MY" sz="2400" b="1" dirty="0" smtClean="0">
                <a:solidFill>
                  <a:srgbClr val="C00000"/>
                </a:solidFill>
                <a:latin typeface="Cambria" pitchFamily="18" charset="0"/>
              </a:rPr>
              <a:t>13. Ensure Quality</a:t>
            </a:r>
          </a:p>
          <a:p>
            <a:pPr marL="88900" indent="-88900">
              <a:buNone/>
            </a:pPr>
            <a:r>
              <a:rPr lang="en-MY" sz="2200" dirty="0" smtClean="0">
                <a:latin typeface="Cambria" pitchFamily="18" charset="0"/>
              </a:rPr>
              <a:t> </a:t>
            </a:r>
            <a:r>
              <a:rPr lang="en-MY" sz="2200" dirty="0">
                <a:latin typeface="Cambria" pitchFamily="18" charset="0"/>
              </a:rPr>
              <a:t>Systems with procedures that assure the </a:t>
            </a:r>
            <a:r>
              <a:rPr lang="en-MY" sz="2200" b="1" dirty="0">
                <a:latin typeface="Cambria" pitchFamily="18" charset="0"/>
              </a:rPr>
              <a:t>quality of every aspect </a:t>
            </a:r>
            <a:r>
              <a:rPr lang="en-MY" sz="2200" dirty="0">
                <a:latin typeface="Cambria" pitchFamily="18" charset="0"/>
              </a:rPr>
              <a:t>of the trial should be implemented.</a:t>
            </a:r>
          </a:p>
          <a:p>
            <a:pPr>
              <a:buNone/>
            </a:pPr>
            <a:endParaRPr lang="en-MY" sz="2200" dirty="0">
              <a:latin typeface="Cambria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75E6-421E-4940-9E47-041F80CB484F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13992" y="6279123"/>
            <a:ext cx="5166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 smtClean="0"/>
              <a:t>Guidance for Industry E6 Good Clinical Practice: Consolidated Guidance, April 1996, ICH</a:t>
            </a:r>
            <a:endParaRPr lang="en-US" sz="1000" i="1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10055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971600" y="548680"/>
            <a:ext cx="7355160" cy="638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  <a:ea typeface="+mj-ea"/>
                <a:cs typeface="+mj-cs"/>
              </a:rPr>
              <a:t>Comparison between GLP &amp; GCP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3568" y="1651848"/>
          <a:ext cx="7560840" cy="47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2520280"/>
                <a:gridCol w="25202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Function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GLP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GCP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Ownership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Facility</a:t>
                      </a:r>
                    </a:p>
                    <a:p>
                      <a:pPr algn="ctr"/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Management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The Sponsor has the responsibility for the</a:t>
                      </a:r>
                    </a:p>
                    <a:p>
                      <a:pPr algn="ctr"/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SOP system</a:t>
                      </a:r>
                    </a:p>
                    <a:p>
                      <a:pPr algn="ctr"/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Main responsibility for</a:t>
                      </a:r>
                      <a:r>
                        <a:rPr lang="en-US" sz="1600" b="1" baseline="0" dirty="0" smtClean="0">
                          <a:latin typeface="Cambria" pitchFamily="18" charset="0"/>
                        </a:rPr>
                        <a:t> the activity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Study Director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Principal Investigator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Responsibilities for “Production”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Principal</a:t>
                      </a:r>
                      <a:r>
                        <a:rPr lang="en-US" sz="1600" b="1" baseline="0" dirty="0" smtClean="0">
                          <a:latin typeface="Cambria" pitchFamily="18" charset="0"/>
                        </a:rPr>
                        <a:t> Investigator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Pharmacist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Quality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Quality Assurance</a:t>
                      </a:r>
                    </a:p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QA does not approve SOPs</a:t>
                      </a:r>
                    </a:p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en-US" sz="1600" b="1" kern="1200" baseline="0" dirty="0" smtClean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QA reviews SOPs for GLP compliance only</a:t>
                      </a:r>
                    </a:p>
                    <a:p>
                      <a:pPr algn="ctr"/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Cambria" pitchFamily="18" charset="0"/>
                        </a:rPr>
                        <a:t>Monitor/  Quality Assurance</a:t>
                      </a:r>
                    </a:p>
                    <a:p>
                      <a:pPr algn="ctr"/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Archive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Cambria" pitchFamily="18" charset="0"/>
                        </a:rPr>
                        <a:t>Archivist</a:t>
                      </a:r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latin typeface="Cambria" pitchFamily="18" charset="0"/>
                        </a:rPr>
                        <a:t>Archivist</a:t>
                      </a:r>
                    </a:p>
                    <a:p>
                      <a:pPr algn="ctr"/>
                      <a:endParaRPr lang="en-US" sz="1600" b="1" dirty="0">
                        <a:latin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C46F-2A51-4A61-A390-6EE31993D518}" type="datetime1">
              <a:rPr lang="en-US" smtClean="0"/>
              <a:pPr/>
              <a:t>9/22/2014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855365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200" dirty="0" smtClean="0">
                <a:latin typeface="Cambria" pitchFamily="18" charset="0"/>
              </a:rPr>
              <a:t>Role of laboratories in Clinical Trials including medical testing laboratories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must meet the needs of all patients and the clinical personnel responsible for the care of those patients.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</a:rPr>
              <a:t>Such services include arrangements for requisition, patient preparation, patient identification, collection of samples, transportation, storage , processing and examination of clinical samples together with subsequent validation  interpretation reporting and advice, in addition to safety and  ethics in medical laboratory work.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F6107-D75E-4D5B-AEF8-4A1BBC639F8E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629816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3400" b="1" dirty="0" smtClean="0">
                <a:latin typeface="Cambria" pitchFamily="18" charset="0"/>
                <a:ea typeface="+mj-ea"/>
                <a:cs typeface="+mj-cs"/>
              </a:rPr>
              <a:t>The role of GLP in GCP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1484784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If research in Laboratory practice concern with quality, reliability and integrity of studies,  reporting of verifiable conclusions and the traceability of </a:t>
            </a:r>
            <a:r>
              <a:rPr lang="en-US" sz="2200" dirty="0" smtClean="0">
                <a:latin typeface="Cambria" pitchFamily="18" charset="0"/>
              </a:rPr>
              <a:t>data and for non-clinical safety studies,</a:t>
            </a:r>
            <a:endParaRPr kumimoji="0" lang="en-US" sz="220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200" baseline="0" dirty="0" smtClean="0">
                <a:latin typeface="Cambria" pitchFamily="18" charset="0"/>
              </a:rPr>
              <a:t>      It will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kumimoji="0" lang="en-US" sz="2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ensure product safety and efficacy </a:t>
            </a:r>
            <a:r>
              <a:rPr lang="en-US" sz="2200" dirty="0" smtClean="0">
                <a:latin typeface="Cambria" pitchFamily="18" charset="0"/>
              </a:rPr>
              <a:t>under GLP for non-clinical studies and Patient care &amp; clinical studies under GCP and will ensure that the produced results  will be  valid, reliable, accurate and reproducible.</a:t>
            </a: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mbria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2A599-5C05-4CF5-91D8-EB110C20BF3D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24930" name="AutoShape 2" descr="data:image/jpeg;base64,/9j/4AAQSkZJRgABAQAAAQABAAD/2wCEAAkGBxQSEhQUExQVFRUXFBcZGBgYFBgYFxoaFhcXGhcYFxUYHCggGholHBcUITEhJSkrLi4uGCAzODMsNygtLisBCgoKDg0OGxAQGywkICQsLCwsNC00LDQsLDQsLCwsNCwsLywsLC4sLCwsLCwsLCwsLSwsNC8sLCwsLCwsNDQsLP/AABEIAPgAywMBEQACEQEDEQH/xAAcAAABBQEBAQAAAAAAAAAAAAAAAgMEBQYHAQj/xABEEAACAQIDBQUEBwYEBQUAAAABAgMAEQQSIQUGMUFRE2FxgZEiMqGxBxRCUmLB0SNykrLh8BUkQ4IzU6LC8Qg0VGNz/8QAGwEBAAIDAQEAAAAAAAAAAAAAAAMEAQIFBgf/xAA4EQACAQMBAwsDAwQDAQEBAAAAAQIDBBExBRIhEyJBUWFxgZGhsfAywdEUI+EGQlLxM2JyQ7IW/9oADAMBAAIRAxEAPwDuNAFAFAFAFAFAFAFAFAFAFAFAR8ZjUiF3a3Qcz4CtowcnwI6lWFNZkykl29I//BjsPvNr/QfGp+RjH62UZXlSf/HHzI5OIb3piPDT5AVneprREf78tZHgglHCd7+LfrTlIf4mNyotJv1/ItMXik+0HHQ2/ofjT9qXYbKpcQ6ck7CbwqTllUxnrxH6itZUHjMXknp30W8TWC6Vri41BquXk8ntAFAFAFAFAFAFAFAFAFAFAFAFAFAFAFAFAFAQdrbRECXOrHRR1/pUlOm5vBBcV1Sjnp6DPxwGRjJLqx4DkB4flU8qiit2Bz403N79TUmgVATnoWhnB7kNBgTahgbmhVxZhf8Avka2jJx0NZQUlhjeCxrYZsrXaInzXw/SpXFVVlamlOrK3eHxi/Q1CsCARqDqKqHUTyso9oZCgCgCgCgCgCgCgCgCgCgCgCgIs2MytYjS1cG923G0uuSnHMcLL6c9nWsYJY096OSRHIGFwb117e5pXEN+lLK+a9RG01qKqcweMwAJPAUMN44mTWUzytI3ujRR06fr4mrc/wBuKijkqXLVHN6LQtZVjCixJb+73FV+JbkobvDURFFQwokpIKxklUBRgpkzuDMkNMmjiRXW1bETWBuWMMCDwNZTaeUayipLDHN28WQWgY+7cr4cx8j5mpK8U0pozZ1Gm6UujQv6rHQCgESShRcm1V7m7o20N+rLC9+5dJlRb0E4ecOLjrUNhtCnewc4LGHjjqZlFx1HavGoUAUAUAUAUAUAUAUB4yg8Reo6tGnVju1Iprt4mU2tCOcIAbqSp+HpXJexaVOfKW0nTl2cU+9PXuN+Ub4PiPITzt4j9OVdKjKsubVS71o/B8V6rtNHjoIO8E2WB+8Zf4jY/C9XaKzNFW7lu0n5ELd6AWX93N5n/wA1ms8yZDaQ4IXJq5ta1+VaGz4yZMgSsMmiiYqVqTJCrUMjM0dZNJIr50rZFeSILvZh0Onny/Ot0spkDeGhhmyYiJ+pAPnofgfhUsOdTcSJvcrRkayqh1xpyx90W7z+QqjWncz5tBJf9pfaOr8ceJsklqNjBi92JY9/D0qlDYVGU+UuJOpLt08l0dmcG3KvRcB9VA4C1delRp0o7tOKS7OBo23qKqQwFAFAFAFAFAFAFAJc2BPdUdafJ05TSzhN+RlcWRF2gD9k+Wtecpf1LCetKXhx/BK6PaPJiQfsv/DXSo7WhU/+VRd8X9smjp46UPK1+vpXRhUU9E/FNe5q0Ve8y3gbuZT8bfnVq3+sp3qzRfgN7Cf3e9B+VYqLi+81tXp3AFsxHQn51qZxhsn4etWWIDUTHtbXN/azAk5cumSw4cxr3NVSDfK4y88c9WOj53l2SXJ5x1Y689PzuHMPiSzsLDKLjncEG2p4a66dw61vTquc2uhfPn8mk6ajBPpZJfhU5AyvxFbIrzKfaBsFP4h+dT0tX3FOtou8RjBeSFerj+Za2pcIyZrV4zgu01tVDriGkA4mq9W6o0vrkkZUWxo4xPvfA1Qnt2wjrU8k/wAG/JS6gTGKSAL691Yo7cta1WNKnlt9n5DpSSyyRXYIwoAoAoAoAoAoAoAoApjAA1htJZYErIDw17+XrUNK5p1f+N5XWtPPR+GTLTWoxtLD9pE6cyuniNR8QKtU5bskyGtDfpuJntjYggDqhtbu/u48qmrR53ec+2nw7i1xXvBhwYX/AFqFFueuV0iZtopEAXNr8LC59KzGDloZ5RR1JGDyyr2lz7XAgkWXkunx771W5F5bnr7Lq4fMl3llhKGnv2ipZFguxNoydfwk8+8H5+OiEHGWIrKfp/HzuSmpRzJ4a9RSYxJFzIwYdRU7i4vDK++muBExD1lEEmVk65mUchqfyqWL3U2Vprekl4hs5O0xQPKMfLT5n4VtLm0u8xRXKXGehGpqqdU8DXrSFSM87rzj07xgCoPKkqUJfUkzOWIEKg3Ci/hUEbG2hNTjTimulJIzvPTI5Vo1CgCgCgCgCgCgCgCgIuInYNlVdetcDaO0byFf9Pb08trKev4Sw+tksIRay2EeGJ1c5j05elbW+yalR797Nzf+P9q8OCfkl2BzS4R4EoV3EklhEQVkGZ21hTDJ2yj2GPtDoTx9ePjVqm1OO49TmXNN0p8pHR6jsOIDLobjiO41E4tPDN4zUo8BrHYQTKASQRe3nyPoK2hNwZlreJOwph2CW0sDfxub/GsVlz2S0pc1CN4rPAbm2UhvHlb41mi8TMVXmI3snDdihBNyxue7ThSrPfZrBbqHZWvWiNW8kHEzZPZXV2Pnc8/0FTQjvcXoivUnu82OrL3Yuz+xSx99tW/IeX61FVqb77C/bUOShx1epYVEWBuSIN49RofWqlzZ0q/GXCXQ1wkvH7aGyk0R3aRPxj41xq1TaVjx/wCWHdzl3498PtwSJQl2Mew0+cXtaups3aEb2k6kYtYeP9fEaThuvA9XQNAoAoAoAoAoAoAoAoAoAoAoAoBLoCCCLg6EGieDDSawzNbR2a2HJkiuU+0p5f07+VW4zVTmy1OZWoSo8+GnSKgmDi4/8d1RSi4vDNoTUllDGzmytInR7jwbWtqnFJmYvB7tV7qq/edR8b/lSlq31IzJksmowQ5J2d+ziF25nkOtTRgkt6ehDKcpS3KepcbJ2OIvaY5pDz5Drb9ajqVXLgtC3b2qp858WWlQlsKAKAKA8ArWMIx4RWAe1sAoAoAoAoAoAoAoDDYsT7Sx80CTywYLCZFkMLFJJp2Gcp2w9pURSlwLase6wE3aezGwEUmKw02IYRRtI8E07zRyqilmAaYs8b2BsykC9rhhQGpikDKGHAgEeYvQC6AKAKA8IoDLY6D6vPYaRyagdD08j8DVtPlIdqOTUhyNXhoxDezOPxoR5rr8q11p9xL0hidZYh0zMfSwrEeEGw9Re0J8iacToKUo70iOtPdjwLjYmzhCmvvtqx6dF8q0q1N99hctaHJR46vUsqiLIUAUAUAUAUAUAUAUAUAUAUAUBUb1bY+qYWSULnfRYk5vLIQsSDxYr5XPKgMdu1u1tPZjv2LQ4yGfLLMsshikGJYATOjrGwKsQDqDy4WJYDRbz4hpljwNgJcUGEgViwTDrl+sNmsNSGEa/ikB5GgNKosLDQUB7QBQBQBQHN9+97ULrFBZmjd1kzKwsRlAym4uL5vQVJCo4aENahGqlvdBSNvbO5U5cPdTcakfN6wptLA5CI8u8mKLZhHATa1wTw4/fpvvGByERabfxLzQJKkQVpkXQH7TKD9o8qzGo46Gk7WEsZzwOtVGWQoAoAoAoAoAoAoAoAoAoDy9Ae0AlHDC4II6g34caAyrj67tIDjBgNT0bFypoO/somv4zfhoDT4vEpEjySMFRFLMx4BVFyT3ACgKPdPDM+fGzKVlxIUhG96KBb9jERyazM7D70jDkKA0NAFAFAFAFAcf39mc4mzTwyhZHyqFAMYOX2ZDbXSw1J4HhQFL2bH/AEom/dYD5NQCHgHOCQd6kn5g0A2GUMlmlSzgkniuo9pbEajjy4UB3fZbhoYirmQGNCHbRmBUWZhYanjQEqgCgCgCgCgCgCgCgKvbe2lw5jQI8s0pIiiTLmbKLsxLEKqKCLsTpccSQCBUbW3reODEBojBikgeSJJCGje1gHSRDZ1VmXMujC/CxBIEiPcrCdmBInaTW1xLH/MlvvrP76G9yApAXgABpQGPfaLyYqTCYvPi/qmWNIFVf85NLnkR5gSEyRwdjmzWQOzHX2RQDeN2hPsqcOcJHEZiFSHC37CZnGVImU2C4pJOzPaAKHjZ9CUFgNnu/u2+GiTLMRMbtiCRnjmlkYvI5S4s2ZmAKkaZQcwUAAI21/nMSmDGsUWWbF9DreCD/cwzsPuoAdHoDT0AUAUAUAUAUBz36R9hFngeDDFyTIZTHHq3uWzlRx97U99AYTaEQhbLLA8TEXAZiptci9mHC4PpQEQYpR7pcf7/ANAKAusNsPHNJH+ymBDrZnjYqpuPaNwdBxPhQHZ8CjrGglYO4UBmC5QTbUheVAP0AUAUAUAUBTzby4dJDGX1BsTlOUG9iCf7Fb8nLGS5Gwryhvpfktwa0KZ7QGdxmm1cL0OCxY8xNgzp60BTfTHhycFHIvvRYmI37pSYWHmJflQG7oDD7pYWI7X2vJYGYPh0v9pY2w8Z06BmXXrkHSgNXtjZceKiaKUHK1iCDZlYG6ujDVXUgEEcCKApdm7fbDrLDjmAlw8TSdpayzwIP+Oo5MNA6D3WOmjLQErczBNHhleUWnnJnmvqQ8vtZCeiLkjHdGKAvaAKAKAKAKAKAKAyO/e6iY4IwlWKVAQC3uspscra3FjqD3nStXKK1ZsoSeiM5uz9HqxzLJiMRC6oQwjQ3DEcMxa2gOtra2rCqQfSjZ0ai1i/I6grA8Na2TyaNNantZMBQBQBQBQBQGExe58xlbKVKFicxOoBPMcz86sKqsHfp7TpKmsp5S0NxDHlUKOAAHoLVXODJ7zbF0MGZ2rMo2rgFze0cPjBl/CThjc+afPpQFvt3Z4xEDxsAQcrWPVHV1/6lFAT6A5zh4JVx+0sThhnmhxEYki4dvC+Fw5KA8BIpQshPPMugckAbnZG1I8TEssTXU3BBFmVhoyOp1VwdCp1BoCFvZu5HjoOzewdTmicrmyPbiV+0hF1ZeDKSO+gHd3trHEI4kXs54X7OZAbhXCq10b7SMrIynowvYggAWtAFAFAFAUu0N5YozlS8z9E1A/efgK5t1tW3t9Xl9h0aGzKtRb0+au37LUqZds4mTgUhHRRnbzZtPQV5+4/qKrLhSWPnzoLsbO1p65k+3gvJcfUivCz+/JK/jI1v4VsPhXLq7Suqms2TKpCH0Riu5L3fESuzkH2F/hFU3Um+lmXcz/yYr/D0+4v8IpykutmP1M/8n5guCUe6Mp6rdT6rat4XNWHGMmg7iT1ee/j7j8eInT3Jn8Gs4/6hf410KO2run/AHZ7yOUKE/qgvDh7cPQm4beORdJo8w+9Hx842/InwrtW39RQlwrRx3Feps6nLjSljsl+V90XuCx0cy5o3DDnbiO4g6g9xr0FKvTqx3oPKOZWoVKLxNY+dHWSalIhMjhQSxAAFySbADvNDKTbwjPY/Y00mLSZJB2YKH3jcAWuFA0IP5mpFJKODo0rqlC3dOUePH54GjqM5pQbz7wHDZVRQzsL+1ewHDgDqSb+lSQhvHQsrJV8yk8JEGDfdcozxHNzykW8r1s6JPLZMs82XAgJsxsXisXioXVMRhsWkULsMymOKBe0hdQQQjPPPe1jfIdcoqE5BaY3BbQxUbQyPBg1YWaSCR5pSDxCZ40ER/F7R1NrGxoB2PC7SRcgnwsttBLJDIslurxo+V27wUB6CgMwmz8XgcROYMWmLxOJZHkjOCZspUZVJZMQqQpl0Gc6hdMxoCl2FsfbMm0sbOmKgTIyI5yE4eV8isYwgsT2YbL2hs1xa+psB1XY0eICf5p4Xk/+mNo1A6e27Env08KAqt2HD4vabLa31qNL9WTCwBvS4HlQGkoAoCDtba0eHXNI3go1ZvAfnwqvcXNOhHem/wAss21pVuJbsF3voRk8ZjpsV75MUR/01OrD8bcfKvIX+2qlbMIcF88/Y7lKhRtfo50ut9HchJCRLc2VR/fDma4iUqkutjM6ssLiwwO0IpTlVtehFr+HWtqlGcFloxWoVaa3pLgWaxVDkpOY4Iqxk0cz3sqZMb54YqZMqY20VZySKZBxc8cfvsFPTn6VJCnKf0os0oVKn0rI0gDESRtZhwdDr4HqO41NRr1raeYNpkrbjzKi4dT+eqLnZ+8WUhMRYchKNFPc4+we/h4V63Z+3IVuZW4P0+fOBz6+zt5b1Dj2dPh1+/eXuKw6yoUcZlYai/5ivQJ44o5kJypyUo8GiP8AWkikiw4VhmU5bL7ICDgT5f3es4bWSTk51ISqt6Pj18Sqkixn124J7DMOYyZbC4y3vmvfXr3Vtzd3tLala/psP6/XP4+ak/bew48TlzEqy8GFr2PEG/EViM3EgtrudDO7xTGIN1cMqgFCxHMsbnxtYUdSRvLaNdvKeCv3YhMGP2jCRZZZI8VGfvCVBHKPFXi9HXrWhRNXQHjC4I+XGgKXeLEnCYRzh1XtCVjiB90zTyLHGXPE+24LHidaAm7E2YuGgjhUk5Rqx952Ju8jHmzMWYnqxoBjeXbS4SAyEZ3JCRRg+1LK+kca95PPkATyoBO6myThcKkbkNKc0kzfemlYvK3hmY27gKAt6ArNu7ZTDJc+07aIg4sfyHfVS7u4W0N6WvQi5ZWc7meFwS1fUY+KF5HM0xzSHlyUcgB3f31rwd5ezuJtt/Pwd+U4U4clS4RXqWCrYXPCqRTcs8EZ5MNJjZSV0jU2ueAHhzY8a6G9C3hh6nUlVp2VNKXGT9f4J0+6pUXiku41AItqOhHCoo3qbxJcCrDaqk8VI8H88R7C7bkFonibtrgdx6sbd2umnhWsraD58Zc0jqWNN5qwmtzX+P8AfE0dUTkBQBQFDi94AC0aRsZgzKFtpcEgHvFtbVcha6Sb5up1KWz20pyklDCefsV8e7U0t3lcKx14Zj52IA8r1M7unDmwXAtS2nRpYhTjlLwIqxyYOUB9UbiRwI6jvHSpG43EOGqJ9+neUsx1Xmv4ZoJYwR1B9K5xzYzaYvZW1ThSEe7QE2B4mL9U+Vel2TthxxSradDMXNqrpb0OE/8A9fz7mxRgQCCCCLgjgQeYNeuTTWUcBpp4Z7WTAUAUBht6cViv8Tg+qhW7DBzTPGQM06vLEhhVj7jewGU8MwAOlAanYm2YcXGJIHDLexHBkYcUkQ6o45g60BYUBRb4B1iilRGkEOIildFXMzRglXKqNSyhu0AGp7Ow40BWbe+kfBYWBpi0kltAqwyC7HgpZlCr5kcDxoCTu9sZ5JEx2Ms2IKfsowbxYZHAukf3pCLZpeJ4Cy6UBp6AhbX2kmHiMj8tAObE8AKguLiNCm5y/wBli1tp3FRQj/pdZhsJnmczy6s3u9FHKw5Dp/WvA393OvUeX86vA9LV3KMFRp6LXtLONK55RlIj7Zv2YRfekYIPP3vKwNTW+N7eei4klrjlN+WkVkWZUgjVAbKunex5nzqJ79abYUJ16jm1xfoRztGwzNHIq/eKaetWZbOrxjvNcPH8EqoZe6pRb6s8S0wWNDAa3U8DVJxcXhlGvb7vRhk+sFMKA8JoZK7F41Vu2i8i1tT3da2ipS5qLtG3lLm69nQQY9soT75HQm4BqV29RLOC3Kykl9KLGaNZ4zG/MaHv5MO+o6dRwlvIoxcreaqQ+dhA2STkMb+9E2Q+A90+FvlU9dLe3lo+Jaucb6qR0ks/keljqE1hLA5u3tAwSCBz+zc/sifst9zwPLv8a9bsTaWf2aj7vnb7mt/bqvT5aC5y+rtXX+TY16g4AUAUBkd8s+Fnw+0URnSJXixKqLv2EhVu0UcT2borEDkW8aAknYOExZ+t4aRo5JV/9xhZchccs4F0kI/GptagKXFnDQEpjMbtKUdHixCR+IfDQJm82I0oCok3qxF+z2S2LxZOgGJwjGJO5sVI0TjxfOe+gEbX2e+Ntg5pkxWPkKiYxj9hgICby5FsVEpUFAW9s5uSigOrogAAHACw8qAVQHPt4MZ9bxOQH9lFceJ+0fM6DuFeP2zfb092Oi4Lv6WeqsaP6S2339Uvi/JMjWvNFaTJKLWGQSYzMl3zclWw8X970UD+KtnLEMdf2N6b5m71vPlp6v0Hdg7P7Vu2YX1PZ34KoPvW6k3r2ew9nRp0lVmuL0/JDf3Lh+xB/wDrtfV3I0bYIEcf09K9C+JyFw4oym1tn/VZA6i0TmzAcFJ4MOg/vpXktubMjFcrTXD2/h+537O5dzB05/WuKfWurvLHCyXHeK8mVK0d2Q/QhIuPlyr05nwFZSzwRZt4b0sjOw9lGY9tINP9NTwUcmI5seNe32PsqNOCqVFlvT8/gzfXfJ/sUn/6fW+ruRfzbODKQbMCOBGhrvyhGS3ZLKOTCcoS3ovDMv2Rw83Z65SMyX4ix9pL93yNeE23s9W1Xeho/nzwO7Cp+po771XCX2ZIkhtNnHCRbHxXVT6Zh5CuSpZhu9RFGeaW4/7Xnz19cBItamYsgY7DB1I4dD0I4Gt6dR05KSLdGq4Syabdnahni9r/AIiHK/iODefzvX0TZ92rmipdK1/PicjaFqqFXm/TLivx4FvV4oBQBQHIvpIi/wACVcbs5zCZpwkmH0bDNdJGLiPijXVR7JH6gZzA/T/iAv7bCQu3VHeMejZ/nQHQtm7Mxm1YIp8Vi3ggmjSRcPhP2ZysAwEuIa7tcEAhcooDW7C2Fh8FEIsNEsScTbix4ZnY6s2g1JJoCxoCq3m2j2GHdgbMfZX95ufkLnyqpfV+RouS10Rd2fb8vXUXpq+5fnQxmw8PljvzbXy5fr5188uJ708dR6G8qb08dRbxioDnSZJjFashkyLthssZtxsfU2APxrejHfqRj2k9msz4/OksNt7XTZ2ED5czeykaDTMxGgvyAAJPhX1i1tt5qmuCS9jz11cYzUlq37mDO8e0mbP9YVSTcRiJCg/Dcgm3r411v01BLG76nBe1Km9w+3z1NbsXbY2jh5YJVCYhU9pR7p+7In4b205Hyrk7Rsf23HVS0O7s2/TnGotU+InYUxZFvxtY+Km1fJ60Nyo4no76CjJ46/ctqiOcVG00MjpGPtyKvkNW+ANX9mUOWuYwOjby5Km6nUm/HREfeveuRJPqmCAzrYSSFcwUkXCIvN+Z0NuHh9ZtrWLjv1NOhHj7y+5N7seLKHBb343DOHmk+sRfbUoqsBzZCoGo79PmLM7SlNYisMp0NpycsSNtvCySRwToQVLKQw5rILA+d19K8b/UNDNq86xZ67Zk8ylFaOOfLj+QRbqvcK8CbSeJsbkFZRJFkWQVsWIsjbNxPYYtG4JL7DdL/ZPrb4139hXTp1dx6Ph56epPcU+XtZLphxX3+dxu69seZCgCgOSf+pFP8hhzyGKA9YpLfI0B870B9h/R7IG2XgSP/iQDzWNQfiDQGgoAoDC7/wA5eaKEHgLnxc2HoB8a85tytiSj1LJ6XYkFClOq/mP9i4ltoK8b2ms3kkxihXkySgrUgkQ9ur+z/vqDU1r/AM0e8s2L/c+dpV/ScScRgkPuhZmHewyD4D519ksFzZPuPF7Wk1TS+dByLdn6Q2we0pMRKjSx5XjEYa2QZhZlB0zezY9cxqlWqynJ5LtpbQpU44XHGvSbPcveAz4nC4sKEaXESRsoOmWRmGW/MD2T4ir6fKWzz0L2OdSjyN7KK0fHzN7s9Mssqjgs0lvC9/zr5FtWG7dTXb9z3Nw96jCXXGJa1zjnkDDMPraE/ZWVvRQPkTXoP6cindeBcq8LOT/8nKhvwdmvFieyEzTtM7gtlPtm5Iaxs12HI6XHO9fTb57sVBfMHi7GPKXM6j6Pv8fmZzc3bkmIxmIzaJMZZez4qjM+Yhb8B7RFQ2c5b270G21qUFTVRLjk7NseUnY+GDcc6qvgsxy/9K1xv6lajRqduPyeh2Em5Rb6Iy9mi9iHsjwFfMSxN85jbitkbxZFkFbFiJVbZjvGSOK2YeX9L1Nby3aiZftJYqLPTwNzsnF9rDHJ95AT421+N6+k29TlKUZ9aPN3NLkq0odTJdTEAUBz36d9nGbZMjAXMMkcvDWwJRj5K5PgDQHy9QHff/T/AL5o0P8Ah8rWkQs0F/tofaZB1ZTmNuh/CaA7NQBQHONqv2m0JDyVrfwKB/NXittVM1Z+CPXW0eTsIrr+7z7Fkgrz5SkSUrDIJEhK1IJDe04M8Trzym3pW0Jbskze1qblVPtKzfTCNisFBioxmeH2yo4lSLTKO8Wv/tNfXNk3UZxTekl6/wC+Bw9r2bzKHU35fMM5LvRuwmMMMmFWGKyWkN2u7FiTIQLjNrw08eFrdWybk2mcmhtPkoKFSLyljh0/PE1X0f7EH1nDQRXZMOTLI/4hfKPEueHQHpU1VKjQcevh+TFnv17h1pL58+5utjnMZJPvSO3qxt8BXxzaNTfuZy7T3V5zVGHUkvJFpVIoEEsExUDHgxKH/eth8QPWu3sGsqd0k+nh88S5Fcpa1I9XHyf4OT717uqS+DmPZtG5aFyNChJykdQRoRfiO6vq84K5pqS/0zwk5Ts67kllPVHu7uzOyiXBwLHNiGdiJFjAkAcAEPICbRiwOvQVilbxoJzkzM61W9koqOI5z87PA6pj8CIkweEQ3EYDE/8A5rbMfEkmvD/1PdZhjpk2z2ey4KjRnPqSivH/AEWArwxGNPWUSRIslbIniQ8QlwR1BHrWyeGmWqbw0y33Dlvhbfdkdfk3/dX0HZE962S6m/z9yjtqOLnPWk/t9jRV0zkhQDGPwaTRSRSDMkiMjDqrAgj0NAfHG9OxGwWLnwz6mJyAfvLxRvNSp86AgYTEvE6yRsUdGDKwNiGU3BB63oDvu5H03QyhYtoDsZNB2qgmJjw9pRqhPmOOooDrGBx0cyB4ZEkQ8GRgynzU2oDnMBvi5j+OX+evAbTfPn/6f3PZTWLSC7I+xdR1yTmyJMdYZBIkJWpDIdrBERdmSvAZY0UMhbOpJ0Ut7yn5gDrXobDbTtbdway+j584lq4VOvGFSbw0sPtxoynxG62GLtIyIpbUhFIXyUkgelYq/wBVbRnwjPC7Me+vqVYWVs+KpJ9/H00LDZGBXDqy4duzDakBF1NrXva/xqD/APo79vnzz34JeRpU/wD5pd2USsBhuzQJpYDj18a5E5bzybV6vKzc+sk1qQEfFYUSWzciCLcbjhrUlOpKnLejqTUqzp5x08BjHQIxBkDORwJYm1+NulTT2ldVNZt+LJKSeqSXgjzZsCRMWhsjH3vZBDAcAefxqxb7avKDS3211PLX8eBrVpxfGUU+1cGPwxsZJJJCC7WAtwCDgB8b1Hf307upvyFSceTjThovV/NCTVErjL1kkiRpK2RYiRXrLLESZuAf2cw6TH5D9K93sN/sPv8AsiDbf1wf/X7mqrtHECgCgOb/AExfR9/iMQngA+tRKbD/AJqcezv94G5U95HO4A+Z5YypKsCrAkEEWII0IIPA0AigH8HjJImzRSPG33kYq3qpvQHeNz8QXETkkl4VJJNySVUkknieNeA2lHEprqk/dns5vetIPsj7GwSuScyRISsMgkSErUhkPVgiGcXiViQuxsB8T0Hea3hBzeES0qUqs1COpSYbbHbyZVCp0zubnwAFr916lna8nHOc9x1aln+np70m33LT1LuGDLVXDepzKlXeWEP1sQBQBQDcsQbjWu70okhUcRmS0QzEE+aj+Yito03J4ySpyqvdX3+yY7h8Qri6ngbG4III4gg6g1tKLi8MiqU5U3iQ7WpGMvWUSxIslbIniRpKyyxEmfR9rFKesp/lX9a95sRYovv+yINucKsF/wBfuzVV2TiBQBQBQHPPpH+iyDaV5oiIMVb37exJbgJVHPlnGtuN7AUB89bzbqYvZ75MTCya2V+MbcfdkGh0F7ceoFAUlAdm+jvGZsPhmPK6HyJUfC1eL2vSxWqLr4/c9fZS5WxXdjyZ0dK88UpElDRleRIQ1qQyHxWpEZvfhmWEyBc6xI8hS9sxGUAXHDi2vfXQ2buOtGM+lpeHSdCxq8nGbj9TXDyb+yKrdTerA7XQRZRh8QvuxkjMbD/SewDj8Nr6cOdfQa9nQrwUJLGNMdBx7e9ubeo5xlvZ1T6fnYXrJi8PpYToPHOB4cfnXlrz+nqkedDiuz8fg6sLixutf25en49hUW8sXB1eNuYIvb01+FcOpZVYPH8Estl1cZptSXZ8x6kxdswH/VX4j4GoeQqdRXdjcL+xjU+34F+3m7lBPx4VmNtUfQbw2dcS/tx3keDac2INoECLzkfW3gOBPdrXWsdiVLh56Ovo/kzXpW1ms15b0v8AFffs8uwa3gwcUUR7VmkmcexnbXQjMUQaBRceoHOvQXGzrSztpYWXon2kezry4r3MYwShBcWkujtb4vqLXZeF7NBfiVS/iqAfl8BXhqs96Xn7mtzV5Sbxpl48XklmoyuMOa2JYkaQ1sTxIGPkyox6Kf6VvBZmkXKEd6aXaXm4kOXCA/edm+OX/tr6BsmG7bJ9bb+32Obtme9dNdSS+/3NDXSOUFAFAFAFAM4vCpKjJIiujCzK6hlI6FToaA5rvL9COBxBLYdnwrG+ijPHc8+zY3HgGA7qAosFuPPsqMpJIksbSXR1zAg5RcMpHs+7cWJ5157bVHnRqdGnz50HpdhVk4SpPv8At87zY4OfOqt1Hx5/GvGyjuycTNaG5JxJkZrUqyRJjNakMkPoawQtHk8IdWVhoykHwNZjJxeUZhNwkpLo4ny9vnsJ8DimUXC5iYyNLWPAdCDbyINfSNnXiuaKl0rUjvbdUpqUfplxX48Dd7hfTLJDlh2iDPFoBMNZk/f/AOYO/wB7j73CugngouKep27CLh8ZEssTxzRMPZbR17x3EcCOIrElGaxNJ95iG/Teacmu5kaXdSE/6a+TMvwBFVpWFpLWHuvZluO0r6GlTzw/dCsPutCpuI18yzfBiRSFja03mMF48ffIqbQvaixKp5YXskV2+m+eE2THeQ55iv7OFSMx6Ej7CX+0ehtc6VbcimoJcXqYH6PpJ9oYh8bijdnNwPspFGTkRByXMT42ubkmvI/1BdceTXR7v+Dv2kf09pKo9Z8F3fM+h1KvJFEQ5rJskR5DWUTRRGkNbFiKKbbkhyhBqzsAB4f1tVq0puc+HzJ0bOK3nN6I6Ds7C9lFHGPsoB5gan1r6PRp8nTjDqR5WvV5WrKfW2yTUhEFAFAFAFAFAFAV+3dn9vA8fMi69zDVfjp51XuqHLUnDy7y1Z3HIVoz6OnuOfbBxFiYzpzF/iP776+fXdNrneDPVXtPKU0X0ZqmcqSJCGsMhkiQjVqQyQ6KwRnPfpW3aGJjDDRj7p6Oo0v3Munleu3se9dCfHTp7v4OjQpq6t5UH9UeMfnzU4BPCyMVYEMpIIPEEV7yMlJKUdGcGUXCTjJYaJ+xd4MTg2zYaeSI3uQjEKf3k91vMGtjU2+F+m7aaKAxgkI+08VmPjkZR6AUAja3017TmQophgvxaKMhvIyM1vEWNAYfCRSYvEKrMzySP7TMSzfiYk6mwBPlUVeqqVNzfQTUKLrVI010s+l9ysAsWHGUWBsF/dQZVHzr5vfVXUq5fxs7W0pJTVKOkVj54YL+qZzhp2rJJFEaRq2RPFEaRqyTxRE3bw31nF9p/pxa+euT43byr02xLTM1J6R4vv6PnYWL+p+mtdz+6Xx/g6BXrzywUAUAUAUAUAUAUAUBzvfLZhgnEyaK5v4PzHnx9a8tte03J76+mXv84nq9lXKr0eSnrH1X8aeQ/gsSHUMP/B5ivKzg4S3WR1qThJxZNRq1KskPo1akMkPo1YIZIa2ngxNGyHmND0I4Gt6U9ySkSW1Z0aimcY3w3SGIJZfYnXQ6aNbk3eOR/pb1Wz9oujzZcYv0OzfbOhd4qQeH19DRjxsFYzaQMWHJtPgOVdz9U5rMXwIqWyKEPqzJ/OokJhIxwRfQVo5yfSXI2tCOkF5A2EjPFF/hFFOXWw7Wg9YLyRp9zd3ssnaBMrOAiDW/tEa25cvjXJ2leb0eTznHFinaUKDdZRxwO24aEIioOCqB6CvISk5NtnnKk3Um5vpeT12rBiKI8jVsiaKI0jVkniio2xiiBkXV20sONjp6nhVm2oucs4Oha0k3vy0Rtd3NlfVoQn2j7Tn8R5eA0HlX0Gytlb0lHp1feeev7r9TWcujRd38lpVspBQBQBQBQBQBQBQBQEbaGCSaNo3F1YeYPIjvFRVqUasHCWjJqFedGanDVHNpoZMFMUcXU8+TDky9/dXib+xlTluy8H1nrozp3tJThr7djLqCYMAQbg1xmmnhnOnBp4ZJR6wQSiPo9akTiPK9YInEq9t7GE/tKQsgHk3S/f31YoV+T4PQvWV86HNlxj7dxj9obKYezLEbd63XyPCulSr44wkd6nXpVVzZJ+5VHYsH3B/E361b/WV/8vYk3ESsHsZL/s4bnqFLH11tUVS6qNc6RrKUIfU0u82W72xTGe0lAzW9leNu899cq4rqS3YnFv75VFydPTpfX2F6z1UOWojDvW2CWMRh3rJNGJX7QxojW51J4Dr/AEqSnTdR4RcoUHUeCdudsVmb6zMNTrGD/Pb5evSvZbIsNxKrJd35/HmVtq3sYx/T0vH8fny6zZV3zz4UAUAUAUAUAUAUAUAUAUBB2vstMRGUcfusOKnqKguLeFeG5P8A0WbW6nbz34eK6znU8UuClKOLqdR0YfeU9a8ZfWEqct2Xg+s9ZCVK9p78NfVdjLfC4pXF1N/mPEVxpxcHiRQq0pQeGS0etSu4jyyVjBE4jiyVjBG4nryke7Y93C/gaJIRhF6kRscn2o9e9RW+6+hlhW8/7Ze45Himf3RlXqfyFYcUtTSVGMPqeWPGStcEaiNPJWcG6iMvJWSWMSt2htJY9OLdP16VNSoup3F2hbSqcegm7u7ttKwnxI04qh59Cw5L3c+ff6zZuyUkp1Fw6F19/wA9Cvf7SjSXI2/i+ru7e34tvXozzgUAUAUAUAUAUAUAUAUAUAUAUBGx+BjmQpIoZfiO8Hkaiq0YVY7s1lEtGvUoy36bwzDbV3Wmw5LwEyL3e+B3r9oeHpXm7zY8orMOcvX53HpbbalG4W5WWH6efR84kTC7aHBxlPUcPTiK87UtZL6SepZPWHEtYcQGF1II7jVZprgyjOk4vDQ8JKwRuAoSUwa7h72lMGNw8MtMGVAQZKGygRcVj0T3mF+nE+lbwpyloixTt5z0RAjxE2JbJAh7z08TwWula7OnVlhLPsi1KnRto79aXz7mo2DuokJDykSScfwqe4Hie8/CvWWey4UedPjL0XccW92tOstynzY+r/HcaSuocgKAKAKAKAKAKAKAKAKAKAKAKAKAKAKAq9qbAgxGrpZvvLo3mefneqlxZUa/1Lj1rUu21/Xt+EHw6np87jNYrciRTeCUHua6t/Et7/CuRW2I/wCySa7TsU9t05LFaHlxXr/JAk2fjouMbMO4B/5da5VXY9WOsPIsxuLGrpJLzXvwGTtCZfehYf7WX5iqctnTXQ14En6ehL6ZrzR4u13PCInzJ/KtFYSemfIy7OC1n88xxJcU/uQN45G+Z0qeGyqkv7ZPwNHC1h9VReaJMW72Nl94iMd7AfBL/GuhR2HVesUu/wCMhltCxpfTzu5fkt9nbkRLrKxkPQeyvw1PrXXobHpR41Hn0RQr7bqy4Ulu+r/Bp4IFRQqKFUcABYegrrRhGCxFYRx5zlN70nl9o5WxoFAFAFAFAF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1651" y="-912122"/>
            <a:ext cx="9345305" cy="827578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23528" y="485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3600" b="1" noProof="0" dirty="0" smtClean="0">
                <a:latin typeface="Cambria" pitchFamily="18" charset="0"/>
                <a:ea typeface="+mj-ea"/>
                <a:cs typeface="+mj-cs"/>
              </a:rPr>
              <a:t>Applications</a:t>
            </a:r>
            <a:endParaRPr kumimoji="0" lang="en-MY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80B89-9714-4F80-91FB-6F53B92FC66D}" type="datetime1">
              <a:rPr lang="en-US" smtClean="0"/>
              <a:pPr/>
              <a:t>9/22/2014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674378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592" y="909320"/>
            <a:ext cx="8413872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5EA5-0CF3-4F4B-87F1-C9E0B669DEB6}" type="datetime1">
              <a:rPr lang="en-US" smtClean="0"/>
              <a:pPr/>
              <a:t>9/22/2014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9C2B6-6446-44EC-90FA-97BC8BC1D54F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95536" y="1815782"/>
            <a:ext cx="856895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Cambria" pitchFamily="18" charset="0"/>
              </a:rPr>
              <a:t>Diversified Bio-Medics, Inc., a development stage company </a:t>
            </a:r>
            <a:r>
              <a:rPr lang="en-US" sz="2200" dirty="0" smtClean="0">
                <a:latin typeface="Cambria" pitchFamily="18" charset="0"/>
              </a:rPr>
              <a:t> 2003 </a:t>
            </a:r>
          </a:p>
          <a:p>
            <a:pPr algn="just"/>
            <a:endParaRPr lang="en-US" sz="2200" dirty="0" smtClean="0">
              <a:latin typeface="Cambria" pitchFamily="18" charset="0"/>
            </a:endParaRPr>
          </a:p>
          <a:p>
            <a:pPr algn="just"/>
            <a:r>
              <a:rPr lang="en-US" sz="2200" dirty="0" smtClean="0">
                <a:latin typeface="Cambria" pitchFamily="18" charset="0"/>
              </a:rPr>
              <a:t>a</a:t>
            </a:r>
            <a:r>
              <a:rPr lang="en-US" sz="2200" dirty="0" smtClean="0">
                <a:latin typeface="Cambria" pitchFamily="18" charset="0"/>
              </a:rPr>
              <a:t>t USA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, focuses on providing </a:t>
            </a:r>
            <a:r>
              <a:rPr lang="en-US" sz="2200" dirty="0" smtClean="0"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bio-manufacturing </a:t>
            </a:r>
            <a:r>
              <a:rPr lang="en-US" sz="2200" dirty="0" smtClean="0">
                <a:latin typeface="Cambria" pitchFamily="18" charset="0"/>
              </a:rPr>
              <a:t>and laboratory</a:t>
            </a:r>
          </a:p>
          <a:p>
            <a:pPr algn="just"/>
            <a:endParaRPr lang="en-US" sz="2200" dirty="0" smtClean="0">
              <a:latin typeface="Cambria" pitchFamily="18" charset="0"/>
            </a:endParaRPr>
          </a:p>
          <a:p>
            <a:pPr algn="just"/>
            <a:r>
              <a:rPr lang="en-US" sz="2200" dirty="0" smtClean="0"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services to biotechnology and </a:t>
            </a:r>
            <a:r>
              <a:rPr lang="en-US" sz="2200" dirty="0" smtClean="0">
                <a:latin typeface="Cambria" pitchFamily="18" charset="0"/>
              </a:rPr>
              <a:t>biopharmaceutical </a:t>
            </a:r>
            <a:r>
              <a:rPr lang="en-US" sz="2200" dirty="0" smtClean="0">
                <a:latin typeface="Cambria" pitchFamily="18" charset="0"/>
              </a:rPr>
              <a:t>industries </a:t>
            </a:r>
            <a:r>
              <a:rPr lang="en-US" sz="2200" dirty="0" smtClean="0">
                <a:latin typeface="Cambria" pitchFamily="18" charset="0"/>
              </a:rPr>
              <a:t>to</a:t>
            </a:r>
          </a:p>
          <a:p>
            <a:pPr algn="just"/>
            <a:endParaRPr lang="en-US" sz="2200" dirty="0" smtClean="0">
              <a:latin typeface="Cambria" pitchFamily="18" charset="0"/>
            </a:endParaRPr>
          </a:p>
          <a:p>
            <a:pPr algn="just"/>
            <a:r>
              <a:rPr lang="en-US" sz="2200" dirty="0" smtClean="0"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provide manufacturing material for clinical trials</a:t>
            </a:r>
            <a:r>
              <a:rPr lang="en-US" sz="2200" dirty="0" smtClean="0">
                <a:latin typeface="Cambria" pitchFamily="18" charset="0"/>
              </a:rPr>
              <a:t>,  </a:t>
            </a:r>
            <a:r>
              <a:rPr lang="en-US" sz="2200" dirty="0" smtClean="0">
                <a:latin typeface="Cambria" pitchFamily="18" charset="0"/>
              </a:rPr>
              <a:t>as well </a:t>
            </a:r>
            <a:r>
              <a:rPr lang="en-US" sz="2200" dirty="0" smtClean="0">
                <a:latin typeface="Cambria" pitchFamily="18" charset="0"/>
              </a:rPr>
              <a:t>as</a:t>
            </a:r>
          </a:p>
          <a:p>
            <a:pPr algn="just"/>
            <a:endParaRPr lang="en-US" sz="2200" dirty="0" smtClean="0">
              <a:latin typeface="Cambria" pitchFamily="18" charset="0"/>
            </a:endParaRPr>
          </a:p>
          <a:p>
            <a:pPr algn="just"/>
            <a:r>
              <a:rPr lang="en-US" sz="2200" dirty="0" smtClean="0"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manufacturing </a:t>
            </a:r>
            <a:r>
              <a:rPr lang="en-US" sz="2200" dirty="0" smtClean="0">
                <a:latin typeface="Cambria" pitchFamily="18" charset="0"/>
              </a:rPr>
              <a:t>services </a:t>
            </a:r>
            <a:r>
              <a:rPr lang="en-US" sz="2200" dirty="0" smtClean="0">
                <a:latin typeface="Cambria" pitchFamily="18" charset="0"/>
              </a:rPr>
              <a:t>including validation, </a:t>
            </a:r>
            <a:r>
              <a:rPr lang="en-US" sz="2200" dirty="0" smtClean="0">
                <a:latin typeface="Cambria" pitchFamily="18" charset="0"/>
              </a:rPr>
              <a:t>license </a:t>
            </a:r>
            <a:r>
              <a:rPr lang="en-US" sz="2200" dirty="0" smtClean="0">
                <a:latin typeface="Cambria" pitchFamily="18" charset="0"/>
              </a:rPr>
              <a:t>application</a:t>
            </a:r>
            <a:r>
              <a:rPr lang="en-US" sz="2200" dirty="0" smtClean="0">
                <a:latin typeface="Cambria" pitchFamily="18" charset="0"/>
              </a:rPr>
              <a:t>, &amp;</a:t>
            </a:r>
          </a:p>
          <a:p>
            <a:pPr algn="just"/>
            <a:endParaRPr lang="en-US" sz="2200" dirty="0" smtClean="0">
              <a:latin typeface="Cambria" pitchFamily="18" charset="0"/>
            </a:endParaRPr>
          </a:p>
          <a:p>
            <a:pPr algn="just"/>
            <a:r>
              <a:rPr lang="en-US" sz="2200" dirty="0" smtClean="0"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packaging. </a:t>
            </a:r>
            <a:r>
              <a:rPr lang="en-US" sz="2200" dirty="0" smtClean="0">
                <a:latin typeface="Cambria" pitchFamily="18" charset="0"/>
              </a:rPr>
              <a:t>It </a:t>
            </a:r>
            <a:r>
              <a:rPr lang="en-US" sz="2200" dirty="0" smtClean="0">
                <a:latin typeface="Cambria" pitchFamily="18" charset="0"/>
              </a:rPr>
              <a:t>also plans to develop </a:t>
            </a:r>
            <a:r>
              <a:rPr lang="en-US" sz="2200" dirty="0" smtClean="0">
                <a:latin typeface="Cambria" pitchFamily="18" charset="0"/>
              </a:rPr>
              <a:t>and </a:t>
            </a:r>
            <a:r>
              <a:rPr lang="en-US" sz="2200" dirty="0" smtClean="0">
                <a:latin typeface="Cambria" pitchFamily="18" charset="0"/>
              </a:rPr>
              <a:t>manufacture drugs, such </a:t>
            </a:r>
            <a:r>
              <a:rPr lang="en-US" sz="2200" dirty="0" smtClean="0">
                <a:latin typeface="Cambria" pitchFamily="18" charset="0"/>
              </a:rPr>
              <a:t>as</a:t>
            </a:r>
          </a:p>
          <a:p>
            <a:pPr algn="just"/>
            <a:endParaRPr lang="en-US" sz="2200" dirty="0" smtClean="0">
              <a:latin typeface="Cambria" pitchFamily="18" charset="0"/>
            </a:endParaRPr>
          </a:p>
          <a:p>
            <a:pPr algn="just"/>
            <a:r>
              <a:rPr lang="en-US" sz="2200" dirty="0" smtClean="0">
                <a:latin typeface="Cambria" pitchFamily="18" charset="0"/>
              </a:rPr>
              <a:t> </a:t>
            </a:r>
            <a:r>
              <a:rPr lang="en-US" sz="2200" dirty="0" smtClean="0">
                <a:latin typeface="Cambria" pitchFamily="18" charset="0"/>
              </a:rPr>
              <a:t>monoclonal antibodies, enzymes, interferon, </a:t>
            </a:r>
            <a:r>
              <a:rPr lang="en-US" sz="2200" dirty="0" smtClean="0">
                <a:latin typeface="Cambria" pitchFamily="18" charset="0"/>
              </a:rPr>
              <a:t>………………….etc.</a:t>
            </a:r>
            <a:endParaRPr lang="en-US" sz="2200" dirty="0">
              <a:latin typeface="Cambria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23528" y="1960964"/>
            <a:ext cx="83529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Cambria" pitchFamily="18" charset="0"/>
              </a:rPr>
              <a:t>Two decades ago, </a:t>
            </a:r>
            <a:r>
              <a:rPr lang="en-US" sz="2200" dirty="0" err="1" smtClean="0">
                <a:latin typeface="Cambria" pitchFamily="18" charset="0"/>
              </a:rPr>
              <a:t>combretastatins</a:t>
            </a:r>
            <a:r>
              <a:rPr lang="en-US" sz="2200" dirty="0" smtClean="0">
                <a:latin typeface="Cambria" pitchFamily="18" charset="0"/>
              </a:rPr>
              <a:t> (CA1-4), as natural </a:t>
            </a:r>
            <a:r>
              <a:rPr lang="en-US" sz="2200" dirty="0" err="1" smtClean="0">
                <a:latin typeface="Cambria" pitchFamily="18" charset="0"/>
              </a:rPr>
              <a:t>antimitotic</a:t>
            </a:r>
            <a:r>
              <a:rPr lang="en-US" sz="2200" dirty="0" smtClean="0">
                <a:latin typeface="Cambria" pitchFamily="18" charset="0"/>
              </a:rPr>
              <a:t> agents, were isolated from the bark of the South African tree </a:t>
            </a:r>
            <a:r>
              <a:rPr lang="en-US" sz="2200" i="1" dirty="0" err="1" smtClean="0">
                <a:latin typeface="Cambria" pitchFamily="18" charset="0"/>
              </a:rPr>
              <a:t>Combretum</a:t>
            </a:r>
            <a:r>
              <a:rPr lang="en-US" sz="2200" i="1" dirty="0" smtClean="0">
                <a:latin typeface="Cambria" pitchFamily="18" charset="0"/>
              </a:rPr>
              <a:t> </a:t>
            </a:r>
            <a:r>
              <a:rPr lang="en-US" sz="2200" i="1" dirty="0" err="1" smtClean="0">
                <a:latin typeface="Cambria" pitchFamily="18" charset="0"/>
              </a:rPr>
              <a:t>caffrum</a:t>
            </a:r>
            <a:r>
              <a:rPr lang="en-US" sz="2200" i="1" dirty="0" smtClean="0">
                <a:latin typeface="Cambria" pitchFamily="18" charset="0"/>
              </a:rPr>
              <a:t>.</a:t>
            </a:r>
            <a:endParaRPr lang="en-US" sz="2200" i="1" dirty="0">
              <a:latin typeface="Cambria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39552" y="548680"/>
            <a:ext cx="822960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Development of </a:t>
            </a:r>
            <a:r>
              <a:rPr lang="en-US" sz="3400" b="1" dirty="0" err="1" smtClean="0">
                <a:solidFill>
                  <a:schemeClr val="tx1"/>
                </a:solidFill>
                <a:latin typeface="Cambria" pitchFamily="18" charset="0"/>
              </a:rPr>
              <a:t>Combretastatin</a:t>
            </a: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 A4 Phosphate  </a:t>
            </a:r>
          </a:p>
          <a:p>
            <a:pPr algn="ctr">
              <a:spcBef>
                <a:spcPct val="0"/>
              </a:spcBef>
              <a:defRPr/>
            </a:pP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(CA4P)</a:t>
            </a:r>
          </a:p>
        </p:txBody>
      </p:sp>
      <p:sp>
        <p:nvSpPr>
          <p:cNvPr id="2052" name="AutoShape 4" descr="data:image/jpeg;base64,/9j/4AAQSkZJRgABAQAAAQABAAD/2wCEAAkGBxQTEhUTExMWFhQXGSAaGBgYGR0dIRwcHhgaHhwdHhwcHSggGx4oHBscITIhJSorLi4uGh8zODUsNygtLiwBCgoKDg0OGxAQGy8mHyY0LTQ0NDQ0LDQ0LC8sMCw0NzQsNDQsLCwsLCwsLCwsLCwsLCwsLCwsLCwsLCwsLCwsLP/AABEIAPYAzQMBIgACEQEDEQH/xAAbAAADAAMBAQAAAAAAAAAAAAAEBQYCAwcAAf/EAD8QAAIBAgUCBAUCBQIDCAMAAAECEQMhAAQFEjFBURMiYXEGMoGRobHRFCNCwfBS4Qdi8RUWJDNDcoKic5Ky/8QAGgEAAwEBAQEAAAAAAAAAAAAAAgMEAQUABv/EAC8RAAICAQQBAwMCBgMBAAAAAAECABEDBBIhMUETIlEyYXEFkRQjobHh8EKBwTP/2gAMAwEAAhEDEQA/AIQV1Bqr4o3XPm46cf2wFm9Iq1ESAGciQAZ+8iAT2nA1TS2LTUe8SRbdaw45ERh3p2mkU18OpvUzuBlShni3I9cQgDHzdmM1Lb23AVJZiAux1hlMSOR6HvhxQosKXiU6i1CpEiL+YRweTje2lUWdqe9/HHSPLbmWjDvSdMoUm3oDuAMhjPqCJwbZF6MnuKMq+ZqGtVqhoWmVaFCg9uBzfGOXVC6EoZ28JeYFpHvil1MGrU3/ACrVEhNwMgX4FhMdcBZJzSqipSfzFCoIjy281sJyt8TSbNkxXpvwpWqPuNLagMuXYKu3ss9fTDrUs8PANCmLCLe1/tjWwq1UBNVyN3l3s3f5iLxB9MM9NqVglVXdTUi7BRYA3A4m3XCSxeixhjYSKkvltJZnEghRzEXODxlqj7StLawPzlvtEnjmcMqmbTYGWY45gz1B5IPWMC5TUN1TaUcIo3GCSbSYHvEY0sT4nZGjxkcAzPXtOqPRZDsbpuHVrcWn03DC3NfD65Kk1Sq58fYDTRVNmtySOFtM4Z5fO1D5Rff8srJUm5j0OMqFasIO75jER9TM8ev1wzFlIoRB/T0YXdSfpVatVWZpYhdrbuR1t9J4woymZNINsqMFYjeOhgzxBP1xU62FQpDgkmIHU3AG4Wi+BchpLf0i3YDp6m0YYMoAoCAn6bybb/Moda+FPGoq6t4ShN/hkcSJvHWLfXHN6LXUI0eazG0YsKmo1kFVWdwGmzEkmeADcnAWQoLuphqUBl8rPT8s3vPQTacN3ccCc1sZDFamrN6evj0lLszuYLGIkjtiop6atBQjMC0n94/OI3MVatKvvdJ2sLHiBHH74oBnKlVGqsFIJkFIhfSOcJyhgoo0ZVoygcg9+Pia6tJqbKm1vALlmCHzBTyAfS/0w8q0Kb0SKBD0NsAc2H9+cSGoawaqilwJEsD0n09MEpqVGi4NKyss7SZAa/ABnaZ9cYAxXrmDqcC7rXiMc1q1K1P+H4UAEvFosBAn2HvhZrOi5kpSzFQp4THybTdQLDnnjGH/AHkph/5lH+nyN/pJFzHXsMfPiP4lU0qFKm27aAWHTrb3vgcaurChIwsn61eaoVyTTVo9Yn9cfaNFWqEKSFBi/MExOMqCivVXw6fmHmcEgAgc84yrjwarbhG4TtHSeJxUfgdzSDUcUtKFVXRWKvICr0PqfXCvMZVVZkqFkqIYbaJmw7kY1jWWU1Nn/qdTz9Dj7S0rMV5dUZu5PM4BFZfqMwA+ZRhm2DcoDpFz1HI49cbvhB1DVTVBg9u564n85qLU2Ucrttfn3xno2rBN7ESDcjthWxtpIE8CRGOfyCUqxPiPtqTcGPoYvjGnqC0iUTzJYz9PXCbVtV8WwWBMzPPacb9FyxqA7g8AACBNiY69MHsO22hl7FVGtDOLuBV/6hY8x2wZq+TNPbWW+8lYHUxPHOAcxmkbejBSyQu6IJ2256f7YaZbJCl/NYsWYDbJmF+3X9MTZKSABc1VFr1BRppIFwzMDAgTJHPt64L0vJV2JsVgQWa3464Ipap/Tt2EniZk+pOPj51lcgGTOEO44FTd+0WJ91ejsUQAQDcjqT1PP5wPmMyQibdsxNh19ehxRZWju2h1UmZKwI+vphXrT0+KMF+pRQF+hHJ9eMFsNX1O7oc2Vx9NxLnM7sTexIt9z7RY2F8bcrrsMyqyAMtgfUXkH2/XAXxJo9SitJq0KKkdeZv5uxjphRVyRNYrSWCBLf6QP9Qm9h6knFGPCF77h5MzbxUt9GqoiFWoq6xd7kgdPMbfpjbV1FFpgrzI9z9epxO6GCFHiVFA3SgDcupBKkCxkcE98MddpNvePMpuP1/EYI2q7WPBmnMjmiKg2qMlamzUyZFwDYg9Pe+KDKazlaWXTxy26PMbSTFxcyftiLyu59zUhI67geARN+J/zpjN9I/ipKsPmgX3QImJ4N4xjWwC3QjGCEXi+qobqfxCniNSYt4HKI4EyQL88fXGrTciVbealSkr2VbeY3/pN2H298Kq2tsllVPFS3iHzNby+UEQvlHS+FT6jVaoKrOS0i5598MGFq7nAetxJ7jDUNPdJYU3WmCdx/qgm0jgcdMGZrTTSRSVsAu6ZNjHAJ5FuLjGzUfjQuXRFAQ8MeeOv1wyqvvRCX3rUXgX2sOQY6RjHZ1Asf5m+seiIdX+HRm6ZKKFTbKwvW0AHp1mcJ9K/wCHpaqfGY0qapvIMSf+Wfpzi6+Dsw7qwdgKYgCmIlQsySOhxP8AxrrrmpUVH2lFACgSW4Hm9TJthau68LNx4y32guk6UqmsWCsNxCSB5QG8v4wXr2mZXdULp4aoV3iDwy2It3PGInL69XFF6XIFyeouZvzOGVDN189epAVNvXaG28bp5wwgpbMYs8RLldDaoZUSu60mJHcY6FQelRAVa0EqCQWvcdcIM7SZSMvuWnVMMjRM+lu+C8jk6FJnOZ8R6jbZNMEKCAZAv6/rgWJyDc3U8ELRTpHw4mbRtlea9/DUjaDHSThbqGnvTG0qUKghwe4MG45E49puZqEFI3KJMXFz1BHXB2dyCUKa1CzNUNwDwsG/POGliDRiiYNS+HH/AIcVy9PaeFMz+kYoMsvibTQZl322tfZAuYFj6YR5Jnrgom8g3Im34sL4Jo6TUkJuKEcEAm5PEqJnHshN9z0b5/4MRSpHiKT80sCT62WwxpzufKDYAd88m89AZw/o6XVFLctQBgI8x5PXnphVqGVRagWoOQIYG/Bv9/0xLleyLnvBgVbPopmeLX/Jw2p6eJ/iWdtnIXox6X7ThLS05PFDVGJpi8dT/wAvb64K1bWGeLBV4VRwB398KaiQVhKvzKfU80fDUbgFZQzsOoIsg9PTHzTNH8Sm9a6inG1O8/1H6cYmNPzDK6iRBPUA/kiRhrU+JHylM1KZV3fymm8kRF2IBBEd/XDMbbsnu54/adwa9NoRQf8Aybf+MNUChSXrCH/6Y59ksxVYLtB3rbcbcEEfYgHDCvqH8UWbMufl229B5Y6c2xjp1TxXVCXuQd9+LbjHE2jFa/TRHIi2psqrfgCNtLV32OFUoCGqBh5t4Uqel7GcNs1VK03CMzNEooPMmwgXuZGNmlZN0Pll0PCkXP24OF/xZRamSdhQwIv1B4n7W9cTtksbCPMuyaTHQ2k3/v8AaJdPydU1Ka/zBV3XVgV2m7XUgFRa5+vpijzGf8GoyHascE2ngYGzfxANyVFZnZU2y3JJuRa5A9b3wBqlYGqtQlavJKiYj1vfpx2x56c88Sd60yjaeYRn8y1QKtaW52rG77T09saa2nUGogCN46oD5esEgRbDjTKdGrVRSgKGyqoIvINwLnDDX9VSgxRFkCwvae/rgFfi+bnIyurGwKkFV07KrxUZ2jzQpsSenbj84vvh3JUqeWNUU1FMLJ3GSZE/fEpmMsPE3WCOQCxuRPUjk9cUWXzgoqaYY7ZAWeoINz9f1xrPurkxZy2KrqLsxUoK61KNcLJgqTtPM7SI4w61Y5akEq76Lu4IOzgfaYF+cYafl6QfdUACn5yBMz78DGfxPomTYIKcB4JJDAQItJF8GpB56lOLIu2h3GS/CVEI1UlV3r3G1uvS/pPriPTQqj1GSltVB8szHtik0vUop7GIbaI73HMdxbAq5x6kPQpB1mD5tsGOvbAEmwJKPqoxRp+SrZfxjXu9FTsJYECe3Ue+M8jojsviCqYeDJkzb7YJpZN8rSqVcxUVtxBYMpNuds9ZJjsMH5XV6dZQ6KVUiwweXMKodR1+mLnNG3UKxUm46g27/XBesZw5haSBSWWeLySe2E1NHaSb3ie5x1P4FyAVG8QKajAC0Tb2xSwAonuS1zEugarTyyrRqq6MBNgOt+p7Yp6D+KviU6hKxMce83xo1v4bGYGxlAhgQ3X1A9x+mMdSqrSy60kApqZkAC8W/tiJgrHd5h1QuCPWfktKTA7SOn5wk1ivuzCqAJYC97DFWMipoojSFEMSDF/f64mdR05C4qrVqCLAbQQetjPGAoBrM8FMRnUCKhVzxYGI++M61TcQe2NGoZH+YzAh+ePUW6yIOCtICbQKm/febgX9BF+LXvPpigqu0MJUNNkAHHczp1Qu0zfiD740fE2TLbKyXk7GA7xI473+2GeR0FKrw1Q9CCtjExcHj345xSVaKZZAqSo6mevAJnmJwosMRDjmPx6JzZPUh6Wk1kUu2XcrtMdIPcjmO+HfwHo7eIy1CFtuksIgG5mYEYcanrBOVYAjxGEET3IUn2E8+owkylTwtpEksADafmJAWQTBi8+/bD2csscQuDIGBsy21L4jpUR4eWW4F6pHp/SOfriJ1TMBqVQlgSLqXJjzwCY7yFvGNufqhE8RmADWVTILE26x5es+mJ2spMoWEyx6x7zPfj6YXgxVyYOTOAODzPuiS7E2lSLHseT6H9sUiUVCOQ0kwDA6TFhhdW0sIq1lZmn5hzbpHtgzUMpSSkhV1R+sEyxgwImPtjdQvv8AzFMjOrOea+8DpZ9lbykqUNj1EcY9qVY1huIAaBPqRNx29sL80Sre9/vfGdJp5Ig4ApRsTnmeeuIXcQCI9xYXjD6pmfEUxclOfURhNnQu0vAPl2n9Qf7fXAmXzbJCmFRlt9euNOPcLWKqjKfI68FphmPIjBHxJmIyq1EiTAB6lW5GIckkbFEgEm3PH5GCX1LctNG/pHHrjRi2m+4aNQMpHzQpUKVQzHlv2nv3GPuV1pKFZagaUa7heCO/vjTqB35fw+pQfccYkl06sBamx9hOMRVyAgmeF+JbfFurHNUCaUrS8QIixd+JJ+vAwLo2oUqFML4bwb/KW83DDjoRP1xooZo5bK5YMIZndrngg9fpGGWi61TdWG0ptP8ATwZJvhjgIoUDiMcmTemUlFNalTcV5GyCZB69sUOl6kyI1WmChYkDcQABPMnA2p5RsoGNOkPDDQWVC0+jVCfLb0xtp1V2ioVUzwxvHYGZ++NykHm5iqFMo8vn8xTy/isA9Rn2obm0G4ERFuYE4XUvh2pWpms9WGUzt5He/b2GGWWz7IqgklWEk9vQHpbtfBWVzzvUWnS2ATdY6ATPb79cK3JfHcLs0ZPNqu8MDICQO3mJMc840rsQMWAaL7hIZT9T6/jDH4oqq5HmDhiJHqv9IBi89MAZvTHMOhAQi6kgED2PN+2NZOpQBZCjzAHyJzDBqS+IWhWNwVNhNuBF44thZqFEq0OjpTUQGuSxkGQ113GT2gDp16NomX2hEUQARjPTaANRqbAFWJBDXBInocUY1G6p1s2nGMBSxnLMvWZGhCwJBkiGMlSAZF+p/ON51ypVYo5LWETY2i8X55I9e2KT4i+Gmo5hqaSMuULqdobaTIKjrZh3sMRALhlplSpQySD0PJ/T8Y3apsGRB8mPqNczXqgSVZVjaSykC/Se3pjVXzffzOSNoH9JvcAAEci0dMC59G3rTSoXmLEyBPTtbrg/TalSmGUmmzL5QFjcbRKkDzDvjAvtnnyq7bSKm/UqXi0tpmpVJAWABeIAH/L0wRQ0PwqW8uGZRLKRcGJ4/wBIHXGrR8zIPigyzeQL1bt7YJr13AbfTelRe247riJAggAyL9cK3MoKzzDEAHJjfSE8WiU2kLUUlJ6xMEfUEfXE7SzARUoE7SKhJaJtFpnDHQcyqVE8PcE6bjJmZ+l5wL8Y5UU6u7+luPrcfj9MO+vHfxJS25bEw1XLygaZlQwgR/nfCShmNvN8U2p7qGSRI81XmeigWH/8jEpSBPyqSR0Ak/jCMXuWTMOYXnNQU0mUgCRb3tgHPag2YZAqRtG0Dqca9P0+rmqgVVmTE8Ae5x0bSvhrKZYBncuyDc0gbR1IPpbDSUw8eYQSSQ0jMhRUpU1YQoMDcULAm8X4HbCurkGDlRuaoTKqFM+oIIEGL46LmdRNWZASm8oXFgoEk2A6ExzjL4erZTKpmTtNSuB5Qy8gixB6TN8AucDsR3pCuqk78M0CxlzccSD+nfDbWvhum1FixirBKHddoExt4J9hhH/HMW/lkIzmAAYAn1Jw7zmZZcsiEKSGALkySYuRHAjCAD6m4movGgPBiHW8nUejkqVOmzFaZJAExJtMccHC/KtWpu4WiWmJCqbQWHb/ACMdD+FM54eYVp3Ls2GREeUkfkx7YrsxqNGpA8RARzAPWI4H64rGVX4PUblwOp5E5/n/AImdMzNONroocdz+4xt1XT6nh7gv8snzmLrJvbpe+IbxCzSZnjFZlc4xy/ma69fY4myLVGRXzA6epVBTFNjMcRzHvhj8N5tlqFqYUtBB3XABH64V5nLKjRIY9Y4k3OPuk1NtRtqMxPO3oOOPqMAgBa4wAyir5kv5ngRMFo6RGF+bru1UVCZSQoMcQOJj3wxzqGlsATeYlh2mP0xpfMA02UoR/M3LHW0XI+1sPYcBjKcLBMqlupS/DgBdfXGoCK7wYip/fC3TNR8FixUrTW8zMCBPWftjbmNQUE1WDCmzltwE2LE8DrGNwt/M3Hqp1dXlV2DKeI5+Pcx4RoU0qlXYNIE3Hl6C3PfHMNYy2yo6sYbaxabTAkj9LdcWlPU1zdaq9QbWQK1MxJRBcf7++I/PZilmCahDsZ4VovPJLGSTzYY1+X3DzJBqVGPbVmTwoEFI2uKgn1W5kETawx9oZBt5Mlaayd5EAAdR69h64c1atMWpqWkcEk/Ux6TgU5qm9IoDtYNwRdvX/bBDIT0IjMqYwGvkxhoOapDLVagplq9KTzPlIYbo9Jv7YVjP1cwiU2J2K25zuuwHX39sKaWdbL1QyEEjkdCOCp9CJB98PWWiYOXBJqEMqzemODTI6+aSDPBwTjaLg4lfMAiD/TMaWYhiF6NI+84qNZVauVV/6kBXtzdZt/zYQNlELqiuE2AeJUiwJIsAOgP15w5zKBaapTqH5gN0kAklYHE7iL2FiCMIV9vXmOTTtiYh6kln9TrVQoqOWCWA7D+/GM9OqV6Rp1aQYFm2owAN5giDPfrgnN5P+ayt5FiVIX1Hr798bqFbZVpqQAAwMjj0P3i+G2F9tcxA0+RgXUdSozNVwqGqaaVL7gi3e/lZttlMR98aFyFStty6UttR2FQuSINKeSenmTgczjHM1m8QrNnWZsdpgzwZifwcMMpnXpUWqENCIFVjuA2sZJUyCRJELN/riSm3bj3KFwujbjyYv1OtTpbMqGkhWi3LMZLHoJvbAOUo1adQVWhmCxtA6jgsw6REATzjZmKihv4lgKu5SWQmLD5QCfWD98GVM+RURUYCmywSYkMI/p3FupGNUbR+f7yZ96m4nzuUh2rMJ8pO2LbvQRYAdcJcnmjUqqjMdrECJtz/ANcdHyem+VnZyd12k2IsbjiLC3oO2EGqlGaQogWFr+564aTsW27nTx/pBYbmej5+0GXWWy1V6Rh6asYY9vfB7ayGAZTAInnAP8J5aTGi5DsVBVAZI5tyReMA5nLuajTTKL/TxdTMEwecA+PeKqpS7BRtZhcXJSvHe+D8hKqxJt0Hr3xUaf8A8PHroHpvsPZ+v7Y1U/gzMKTTIA2ydzmAfUczg8tleJ8xt5k/uMFmt1j98ZfCeoUxUmou4G89vcDnDKtoFQPDbWHWDFvY3wDldDXLzuY+ISVCGIHS/wDbA4wADfcaBxcs9P2VajgliNkjpzNj6YD0sh0qE/KjECDexMyOByPtj2lxtrKGIddsWMEA+ZSQOIxtzD0KdJv4cMvie8DvEmZw3KaUgRqVfui/U6BUzuOw9D0PbGemZtUsSGQ/Mvp/Y42ZfPU2pig/UbQx69p9cS9Jdx2JO6Yj1xOhPUWVJ4EoM9lPHYplqqogp2qgMS4Yn+WwHBF5Pt3xpyPwDT27atRjUF7WB7QCL9OcH/D+XajTCkXEkxfk4fZljCuDdca2oZHA8Ts4NMAACOxJH4eo08nWrDMMSzDyNsMQCDFhYsoiT2xG6m4d/kNM8iQeDcWjrIOOl53I08wwLLxwZIPrwcGatoYqla5AHl2eUW8kQbyePpbDf4hN9eZubSqwGMt8zl9PI0gA5ZaptujgSSPQkm17wcFU3NMF7b2kgcQDyfTD3VstTy7CoVBUyDA7rFgIBni88k84XVaW+4Jl4jynde5mBYR0n98E9tweo3SBdOpJHM2ZfSE27XddzxJ3LaLmCGM/Yx6ThdmNU8Rx5IpIYQf6QTAmQbnbz784Pzul06NRUYloEvEKJLACWb0MftJws1QOTFthIcBQSJCgRMXtE++NWruQ6nJubdVRjqObpOt2aO4vB49NwI6W5GAaNVEI3sHQkC4KkXBJuD0B69cb6Ghn+GDEkkgMt7QZ/b8YUZzK1FJD8KgaDfdLABR63nnifbDnxqTFjUZEoeJX1GXcCXkluDB8kCAAxEyRYfr1Gr6oDT27mDh5NGV2k7uSQoAJ3e3M82nMxmGpMmwkQByB5TFwJJFp/GHmW1GitApv3PsvuWQsGYjrf164T6dCN1Os38fH9Yx0rVd1MUvDVVJIYMSA0WENtve1v74LFSW2LSpiLAwX+27EfqnxGa1NaaBUWmA4gRcW+pvjZp/xI1OgxYFqjkhegA4Jnn7YTkwORaipz2yMe5d1c8KlM0aRUvMOAQBYXUEkAmYkTjDIaAGO6vUVFHKgyT9rD3n6Ymfh5FNBTUmFnb0m8knuTg/UM6mXpbp3B6g23JgAXnkxPbBJzkrsidRf1FSlEkmU2v1UcIaQhKUqscXA/b84Ruo3FrhmjdB7DBel0fEpbnqHYTO1IMmObiRbAudO1yFB29J5/GFZGLe4zk58pyPu6lH8O60AGQMGIuPb/IxlrmpCxq1CD0Vef9hjnpr/APiR4PJNo98F6zUL1Sd31wTMQBE34jXN6n4xjYABwSST98Lc4xp1lQ+ZmIJY83PA7YcadpyikjSTN5AJ7/TnBByeXZtzN5+jNa/S/AxuNhu5InQ02jfItkgRfoeYIqVPX98OcrQCoRUBKMZEAW+sz34wPV00rJpNK9hF49sMslm28PaUDIeQeR3/AMjG5Wdb2yrHomxMXYX8QGtouVqj+Ww3jiPKZ6W64w0jR6GXqF33ktyTBiTM2HHf2x81PT+GpmQeB1n+xxroZ07/AAqsB+hnm3B9Ywtcwygjoy9MePIL8/2lUMgtijBp7Y0axkoplhzYGPUgYAzlI5cq1FoRxuCt0sJE4yzfxJvoOpQh4txBNov0vGF2RavEY2dWHxAzUC84pqy7csNxjbTkz3Ik/rjnOSzzNmUTMkKNwDdCFALMYBNtq88XB4vjrlbTlr2qrNMkAoevW47cW++G4dMS+8wcrqH3TjWqaiKijbDebbtF2k9V6g/T/cPI6hsevWCuSIFMbSqg8EkcSAAAPtjtuf8Ah3KhAFo00ImGRQpFrkFYIOOLfG2mnK1fCDk8OvcC8A9DBE8TzfFhxVAbMMqWIDrCl6dOoXJqCVZGEy3iGARNoWZJ9B1xp02jUpld+5T03A7ds835HQ+5w40nSGzZZ6ctSUiS0yWJAO2TcSR06xzjZr+SRK4BqSVUgwQACB9jzz6YWX2+2LKF/wCYeuIzyayq8Gm4YIB/SVN7C0EmcJqen1HzK/zWHhkEKZ2wBaOkz/bDGhqjuymrUB2HywAq7TawAsYP45weNlOq29JDLYiQVdSDYji0j6jDRynEkYhlP2iTNaafFq/xFIkEEySBbvz64X5HSqau/hv0Ik8gHp2J5wz+J8wrPd2YE+UvzBsAT1gxhaqjinUQubqrPsY/e32MmcKs7eIGm9LcTk6g2a0JQHnYrEDbB67gSSLwYthbmdOZUU7gQBEREff1wfp2Xr1sxSFUOqAwSARx3wdnNMZBKAMoMFevPToecaWZfM9qCGO3GImTMPSWmILAk2HPsMG/GFUgZagBcUwzAf6mMgYaDRajmkGpMoLgcHgmCe8Qece+INISpmGreMqmQApjpbvN/wC+MxZEALEcxIQqORzGHw1qLPTkggjyt0uIv9owwZL3j64zyGlGmgBsT0m/2x9r5Uj5lI7T1HcYibk3UUb7M5xpudNNtw5gj74YL4lQgAH1j9+mCM58NK1cpSPlA3EDkTPJNgLc9sHUqG0RtZgOgso/+TQp9xOKnKGmnR0mhGb3uaEfaHqZp0wkjyiIJ5Ux94OCcyKT/I6gnhSRc+nXE3WFWramgpoLM26R7TAwJ4dKmY3Bm69fwMSuqMfkzuYtLhACAk15lCQ9I2lTz6H68HDrQ9SWqrkwCsBveLEeh/2xHnPyNzKQApklo4BiBMcjjGWn/EdGhSHiS1XaLDgDp0gT831PODTG4U1zF5mC+2+PvKx9RDVwvA9O/An/ADriP1qtsr1FbdO4xIv6XHpjRlNcVnJJgkz7/wCDpgX4p1latRGQy4WHI4kG34xmLTt00TgzbG5PEq9O1LeiCo25QDtlomYMX78e4ONOoOEpsVYFlZTYgxJ8oieZtHpiAy2aJa3Ajg9RMGL/AKdThu1WuwcIQAwUsYKxAO2Tfax+aCeT2xQcFQxqFO4KDzHOjtTZy7gNUALFzIgAqAIPYm/16c0b/E9blazd+p/tf645nky1OtTFUNTTcAxKmApPmgG5sScd0ofCGWKKVJawO7dZus8dfTHv4ZieHqJ9VQvuH9Ily/xw5jxae6O3l6dsSnxcr5qtvHl3bUhokCbT38x9Ixb6xRymRpNWqUwSB5FJJJbooBPfHMsjTzVQ18w7/K+56bTfzB7A8DtxgjjKDlv3is2RFX2juUp+HczllVqPiQBDlZAgGYtys3nnC/LZIlKtVwCFB2yOSTF55v8ApilyGts6BW3C3B6CJj2gzhZrudUUykkDmwv1P6k4kGUEUe5JgzqGJycj4+8hqedBcjiSbAQB9OmLGqfFy6uDcc+hFj/Y/XE5onw3mKrCutKaQvufg+kcn9MWFGjCurGCy7gIgAixH1Uj/wDXHQXIBxPYNPlJvaaM5xr2s1KpCMgp7JFh83qSecBZFKgrIYG4XG6w95x0bU/hJWSm5qly19igHaBzJuZmLYxzGiJUKmozyBCldoA9xtuZ6k/bG+ote2MT9NzH6ahvwvl99Hc1XbUYyYMARYf+4HrYfjA+f1KpRqbHKiDZgsG/+kjgevOMvhan4O+nUjyHyz/Up4I9fTCXWc0+YzJAUqq33RaF/wA69scdPUOoZT0IbVhUEjmHHMlai19xKnzAsSSf+Uz9sbsrmfDpKCbu5IJuQebHoMfMhp4r01qM23cdt2EAAGfQ8WGJ7U6wEUQ5an4m3dHEWse/M4rUN1Pan3Ir5BX4lzSz5fzWngmOv0EnjpgDUaxZrvxax/t0wuylFqSlWMz+kdcAV0v80fXCWqQZmxgUvMH0enm/G8MBtrMDUkWjgEmJtNsU+pfDdVfmpuwPBFx9xOMs3qalCFLLW3eVSPmW0Ejp+2HunfFDKtNaseJx5ev7YoDBj7uJbpcwX2gj/uQ+o6fUcwzOALbTx9oAxqy2RCWj6xi/+If+IgorsQzUiSSD5QeLcEnEPmfjOtmX21Kp2RuYGLwLQB1/bD1Ra4M6OLUMhDNVT7q4ggC0W/H++Jmtlajt/KBYqeADb68fS2DtT1ouSQAJJIt0nt0/2xq0n4gNFCopi5J3E3v6RfAorIvt5MTqcqN9R7JgGeydSfMoRuqgdfXAqoqmCZFpjr6/2xYapkl/hUzDVQpd/IpViGAF5IBg9h1g4mszkhtYmRADKLmFJ8oYgHzODPKgEEWkDDsRYim4kr7U8WZpVqa7is8EKZkn3HTBnw/kq7ktSuQJInke3XC2llbMeedovLABiSPLwoAJ4jsbxvpafWam1VUc0xMsBYD1vYYJl4q+5uHN7hx18Swaoioy1aVQCDFhEjqstKj/ACMJhr1RAFBcRJXbUgDtG3sO3rhO+qVXgVHLiwvc8zBYgn88YLztVKjJtkEHb5Ru7kR3JJ49cJXFt7leTWHICw4r8TdSqvWaaldnPl+di3LD/VMiQDBw/wBLzoprXpLtJVC3l4hVB/t+cT40912GrSakOLr+Y5xS6bohRWqTC1Kbqk8kMhEx+ceyIGHM5OTL6jUBFenh6uYR6d+hE2IAuD0MA/eMO3UnM0qVSILQQRzEnn6YX5PI0/IGIEDyQSrRF/MDAM3iDyBhoKITMJWliyn+rtBB/wDqx/GJyi7xzwIKIFyKW6sS+0nMKHak0bKnHoente2EfxDljTJB5H6Y21WlRF25WMaNUzIr0fEJl1G1j6QYb+xwDgqxIn1GFNuQMOjFmXYFSCb/ANLdZ7SO+Bk1Ta2ypwbBuI98b6NIGgKs2LEMPYAyD9cAa2aZVSHQsQdqzcgAnp0gRJxiKb9RYbVjybweJvr5pVJ3sdgPPJE8x374X5DLpTRl3yakkOygSkwCfWDN8I/+0RUYoVZgUYSJkQDcD0A+04e61TdsuDTibKLgAAfMJNrnaIPX1w3Inu+LqcDUuuTMSBxMqYNJDT8pRiGJVgwJg9RMHCfO6cHVxDeUlgiuswetxe/tzh9msy1RVLIdvG8sDJBgnuOOsYAylXawandhzPH06nC1JR7lj6U5FIr8faLsjqVSFDK5EbQWF5H64w1XJVdwncQRI2L+snnjFJk85ULXVWHQRYe17Ya6lWQbQ8U35IHm5iO223TBLlQvJk/TsSj+c3P25qSR1F3zDyoggfYETB+2Gem0RvBkk3gHgC8e+JPPZ9qOZ3FCVEgA2t298VGiamHpq8bZwGZWVQwHE4/Ii34/ZRmFFO+8AsOxFgPfE7/2fUDwysGIMAiOhP6DFh4s1hmGNLcDEtE2Biw4I9cb11RXLbz4lUEtO23ykXPb064oxZQAFAnSXBlO1iRtv5kVmZHrYAfb/fArmwvimqUUelUQMgG4HfHmsRbavT2xPazVpGEo7iF5c23eoHQYfibdxPavCRyW4gIckjnbPAP+XwXUzgLHpbaAegAhSY6jn6DAMeuNlOkzcCfXFFCRhyJvSq6EANuAkCbrDWMA2v8At2w70b4hqJVCz5H8rpA2tuBF14iT0HGJyoGWxx6jvkFJkGQRMg/TGMgYUYzFlZCCsvfh/IUczWpDwadOnUYbiHuQB8pWbAuBxExhn8TaxDHLZakqUkM70ABlbcAX9CDie0/TatM02eVqpELAiBcTB9fc34xR5Wm9V5N2PPAAA7AWAAxE7V+J2cWjOddxND8RDkxUrMFsIkksF7XLFrAD1P5wYuo7fDFlUNtPmEQAAIkLa8zxcTfB2p5U1T4dJ9scdnYXE9elsT2Wy+Y3qNgq02O4kCevBn5SCOLfXBKARdSTNpxgcBRccq5kl2J27YHIFgBaOSCTPrjZlcy7PDGN0hQQxgnr8skgcCeBj5n9FppUIG8Is7VFgxJ3Az1iR9Z74CzOoMlcqibtgBJ2iFPW/QAALPUzPN0lQTQmjLxbDiOMlm6pqpRpjxKRIPaCt7NeAYiP3w117ST4m6QgYeampJknk9AB6wbicTfw98Ttl8wStI1QTtZBaPUSOZP4x0k5EZgmoGVdxnaTcQIg/bHsj+nj5FmOw5Nq2b2/7xIrOZUvRSgfkW5i24xHm+kcR9cKToqIwYL8vT7/AHPrjotbQHny7W+owpzuj1P9B+hB/QziNNSeqIlSarC3BWIND0mlUZy5CmmjNBBgKFLMxi4lpkmIDDktGADVqV1Xa6hFAZht3xcRAWwuSed31wTnMo4YoQSNp3LO2RttuEgkSRItIY4AzpKKfLtQ3bcYVjsEDbIc/KDEkE2jFoO6j5kebApYsn0z7mqQ3UkW6sdsTdWMRYmdpa0nifoC9O0p2UVI2qeJN/tzbA1Uuq7gFLu126WP8uQYk2X64V574jrKFp0yCIhYERYSoA7E89fvjxxep1GafUemNuU8cynr55MupbmJPTt0H74ltR1FiwqMv/mDcIPTphCQ9U8lmO6QNxIgAkwBcRP2OMzmmhSQSIAEgmwEWJ6YamlVBFZNahbag2r+5MbU665vaHA3j6bvS2L/AEXR6dOmlIgMsfk35PF8fcnlFFF6ShVlfIQOvr798T66x4bFGcEgwROEA3118Thg0Zhr+p0qNYUAilUbz25aOpPQT+MT9GafihCUIXcbgiPe4xr1Nleq5/1NJn25GPUaR8KtJnyBR9TizFiC8iWfxZyLsYQlc3upVCrBWYQwtzIv0Cg9yYticamdu3vjPLUjDcSIN8Y5hxMA9Ln+2Gom24l8rPQPiDKsThhSQbb/AHnC9kjB+lZGrV3CmCYUk+wucEYDDibBTBuDYYN0cgsAADB6++AqOmu0LujcQPucPNI0V6dYiARTksfQdv8AO+AycC4/RlfUAJ7lZkck1RtxuzGT/nbDLWlXLoEX/wAx+Y6LbDHQKAVGqn5VUkzxAGJjP1WrVGduXMAdh0GObyz0J9Lnze7YvUz0zKM7ArYA8n0xRZbJU8ugAW5mAOT1P/U98H5LJLSo7iPKBf8AzqZ6YDyecV2eowjaIResTAHvJuf2xY7pjFExXqKOvEVZ2lWqfzKikAcDoB/nXAoyeWei7GsUrbhYBgHW0hiFI+ovbDDUswanzsAvRBwP3PrgJ1EWB+2OeuqXcdgu4l2w5fqP7QDwAr+Vt5ADeUQOTeCATA/wRhxQ1EgSpn0/bEp/EvvZFBdgTKixUDkRG82B474N+HNFzFdldWZKa3ZSCpLTMbSLiYvNx7nFGwnmOGVPpA6lhSz7EcEY1vq4XmcMKlCmlHc7bZEg9faOuInP1N0xMevPviVMrs1KJvqoTwOJ7Vs6MzVKUzDGNxZSZAvtjcIBMAxf8YWarplQFt1Q7jAMiwAIMdfLYGPQYz0SkfGd/wDQAD7tcD7DFZ8QZXfRSuvBG1/eIH3w7JkZWjk02JhTf8ro/EgNMmm6z5vMsMbwAQRC8A+vME41/EOQR28SntC8GIEkcECIP+HDGhV8PxB2SRPuL+9jhbQqVCofwyaaGZNhMi04cHJO5Z8xlL4shxv4mOSVqVemzNMDcJ6fU35IP0wPqrPUbcgG28RHPXH34k1mtVJNWnTQvElRztUAQenA4wjo5llEA27YoGMt7ohuT3Gms6rUq1W2u+yYUcQPYYEyuXMiTBmLmLn3ww0ys2UqhqtMkcwR34M98Ls/nGrVWIteR++NX4HUwg3zNjFiflCmIgfrgyjmCMvWPUMgwx1TTRSoU6oYEOsc3BAuI6YV5LzZat/+RcMUg9Ty/VcCy9XxCLX/ALY0V2h4AtgrKMEJvbAhO555wcxTRM9mXAby3EdcF6bqLIror7A4ueJHaRjSqboB64H8AgSRaYxnYhIY50jNItRS1UkgzEGLHvi5y2lVs6++i3g7mk1OkTeJ5/S+OfabkS7JKNsLAMQOAT+sY6hmNVFFfD2bkA2gKoI2xYbTziLUOQQAY8bQeSI3q5GslJqCOr0xG5zyY6Ei0Ejt0xA6hrmxymxvEB4tH3BOHdDWg6sMrRqsy2KqpUCTEsTAF8SupUKr54gU/wCZG4gRwF8x7Wg48g2fmV5NSQLU2Ze6brL52mqBCWp2qKonz97XIi49zjXqfiZZgXUqSoK7gINzz0+h/bEfTzlcOHot4e0TKggkf80c3tfuMM9c+J84aVnIEAy0XnqIED0OEnHjc7m7P9IOPUqTbWY6/wC+uWUgVqCKY/0A/XuBjKv/AMR8pTHlpAt0CoB+cc50zNzV3VAPmUkt5iZYLyT2Yn/4jGObyIYstOkwqLdltA2zvCmfN0PtijHiVOI5nUmkUSz0fVFzOYOb8NVqbrWvYRz3Iw6+I3rJLUajrvG7ymJnkfQ4jfg6ooLIpPQ39QJ+k46R4Iq5aD8ycf59MS5iVfgztYXUY0cgc8GKtOojMUQzEfxC2eT83Y+hOEmrE0ztKndwBH+Wx8r+R943B+Fgkc8zHTAQzz7yKhndcHv7Tgw4VLAnL1+oXT5WRRz4+OYF8KZgtUrq07o3R22sQftuGOl6DD5WshuApYD1AOOTZqv4ecU0ZLNAde5PI+ojF9o2uLRqvTgljSaUiehgjpzGM1GNsgDCP02cZdLtJ9wNyO17OeFWSVlSpBB9SI+3P1xP5jVXKimT5RMAYqNSprXytd2MEDxE9xAI9JHTEMq2Bm/6YqwIu0facTX5Rl1DuOiYZn80aiKp/p49f8GFgMdMOdL05qvF4IA9ZIA/Jw5zvw3Tohf4hirNJAUiwEcyOcODBeJIG8TD4t+IkzCg0qWyk0I087lMg+hg/Yxhd8PacrbmYwogbvcwAPUnC7IMSDTPym/1GCalfyhAYBcYFhQ2rHZHJNmUmd+HGFEEkBCSwvMdvcnABy+zKVQP9Qj34xW1djKEEsEUbQLlifrbAHjUjCUgRtaTujlTaQeIxIM5Alek0vqEMTwb/wCpA53KmmwR2E9fSenvjXllO7y+0++LnLaDQdWqMtRncnaA3XvxczGEC6ZLmmrbSkBpv5ovcdjb6YpXOp4+IDYOLHAPUV/Kw98MlCQTfi4wFqGVakwBgzwR1wPmMyxBERhqm5CVNzp3wJnGTJEQu0sTJEn054wO+e8RywEAm3tg2jmETKIxsoUWA5tYDvhH8NgsoBUqZgSDxP8An2xzcl5DcEmXmlZ9KdIL8rCSG79we4OFmp1VLnwBtesNtQgSVQSWCe/H1GF1XM8ob7ewNxciPWBxgPSszUPnhl8xI3W7C3XgY9kYBbjQxU3CWrMhWmEG28AqG+YmQQRaQjG9rHC+vplSnJXzIbsCJk8QfTjv1wfr67qZq7juVTtKybxB45sdpJHBMHqMh4rAUnQNYHcqDbx0f6c8+uBDbQGlONSObk7naRhtomkGkEgGLDiw4niLTjbrOZgb1MGqAYuCP9RI9YH5wzWnQpvtdiNg+UMIPdWJ6DaLyfmEAwcJc/W8XxXG01Fh1IvKixA6QJBt2w5PfRI4h5XKc9Gavh+oBVtzH3JI/b8Y6l8M190oL7lIv3i35xx/TcwEL1GMVD1iYvOKvR/iCpQCVhSbn5CQCfVe8+2C1WEnkS/QarGcDYnNEci4TrHkqCeAbx9sAa3mASjAfL+kfvg7O1BXc1HIRJMqLnvB/ucItbpBZCSQREzI64UE4Akf6nnTNlDL8C5NZPOf+I8RjctP3t+MXebYrUo5oD5QadRT0BBE/QmTiQ0f4fqVHEjao5Y/iMXenUYY0mYkEblP+e2Lt67toi9Lko/jmSOsZ4NSbaNoZpie7TGEVHL7r9MU2vZGSyCFUkHbA6Hp98TeWUqxG6ADjyKFuTZ1piYdSrFIbjaQfsZ/th4vxEcyoeoi7gY4m0C9+98TWVqeIdjGWkAet7zguvWFMwYW3bnA51DcDuT7SBNVCiPHdTxuMAcweI/GGFPRF8UBnBHX0MD/AD6Yp/h/QVpo1WoFaqesTtsO5icbDojVCTwO5H+TifLqLPtlJ1FDbVzLI6R4rrQp7UJgzuvH1nqJthfrmUqZes1PaKtOivmYGI3GYItJJIwJqSLSqjbVZWp3DmyjrBI59sYalnHrLUqEWG07l5Yz5rG/EXwOPGCOJRp9U9n4javqdbM1GakVQMoBUQm1tpChZPVQfqcRQNTL1CWBBEgg9+D74xXUGNRxSU7DO1Tc8WkjrjbpniVK26qr1No6zaMPXFtu4WbIrAEAgjx4jnQtENRDXzKsbygJHy945GN+s6bTKs1NVk8E9D++KKjmU8FlZtrkeSe/tjDJUUdQEK1n/wDUAgQB34/GEucl7vElMA+DxWqoVRFK0kiG6tJMz3vH0w//AIY0qYqZjaWJHkpyfwbk/jAei5rfXrtl6nhqphzIg/8AtU+2Cc/lSxNUsWVVksewGFZF90YxVVBA5inUtQQkVNsEHpJjy3kd+R24J5nCupn9hR6j+UMS8mCoMxKXJLEKZAYQFEjrpOojNQERwQsloAVZ8rAnttbnuR2wPTygaqKLHavysBbcIABPrvAI9AMPVVApoZZdlmMzqSqsmk7Otlk2AsQSFPPJI9sb8rq1SoC7yykEKI2iZjgXtcxPbC3PJToZdYcCrvZCBPAQ7WI7mQJwu0vXFWgUcmQxb5eSes94tfphRxbkJURYfmvEJyqIMz4bmadlc26kGQIjkifT64aZ3RTRqpWp+Q0ztqopsAwswuYUg/Qx3Ew1XPsapqdS276gyP0x1jKZh6iUqy09zeHDUyJ309o3L3JWT0kjaf6cVstAX3KtM65AUcSR/wC7RRQzMGdn2qogkCfmb9sU4y8wXiV62J7YT/EVTwl8rkrAem3XaflBPcfKfbGVDOCplQzMULyLXMgcj64nytwJz82P03KxVQ1UO9WFG4EqEBuwkyQeOg++NeaoVGSUD8g7TjcdKSmilPLuaWm5MCwvwJk/bDU5VqWWD8qzgC91EExHSbGffGl1blIJIIir4dzeY3tTVVJEeRztJ9FnDyvniXgoaVSntDLuDXludthaI74kNUqyxqByHBG0X4vJ3dMO/hfNN4VR6hk7+epJVuT+mGgAe+ozEaNxx8Q5Tei1V5ifxf8Az0xG5labK0ytUfKYs17g9vfHQspUFUMhPI3ezGzD739iMSGr5QAMGEFT/wBP74ZkbgOI3Pdbh1J+jmTTYWWQZmLz74J1TURVYNtXjpgXMSUmJ9f3x8yenkpu7k8+mMbb9RkdcXOk65qopZyhRAOwnzi17wP0Jw7+LtYTKZUVAhLOdi9gSOT6Y9j2EoikLYh9tOS5vWalSV8sH0/vhtp1IrlW3XJUmx6Aj05x7HsUVXAjMQ5gWUQkiqkKN0Qeg9LYfJlmWr4q1GkAwrXWIuCB+uPY9iTNkZTwY3KTtEATWkeowNMgqYnnHs55P5tNmUkdPfnHzHsbkABFfaKJs8xRousvl8yGX5WI3L3n8Ti4+ItRY0a1KmWVCLg9ys29IkY+Y9hmVQGB81M8Sc+Gc4VD0h8pH+2NuqMyA1ZBKAR9D1++PY9hD/8A2r8QH7k1qermtygBPJE4I0XIVKw2oUEebzD/AGOPuPYsygY09sIiacvkyldVbaSrbj2IXzEcdQCMdQyecYlYsOkdOg/X+2PmPY5+vY0jeYO4gWJP63VfMUXptA2MzyCbuD5jHQH9b4+ZOESkpAMAfb98fcexrOWXmVOobax7haUQ9FywBImJHB/bCiu5V/CDEp4aE7u5tOPY9hWA2WEj8GB5fIDeWsx6BuODg5QVy5vfxVDHv5fwMex7FWNybuNT6TGulVthEdf8P4xv1igpYEqDII+sGDj2PYdgN6c3940c4+fgyVrZhswHPAWmFj0Aj/fDHT6Y8GmDJMG5jv6DHzHsT5TQIkakz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 descr="C:\Users\galal\Desktop\تنزيل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069328"/>
            <a:ext cx="5904656" cy="3312000"/>
          </a:xfrm>
          <a:prstGeom prst="rect">
            <a:avLst/>
          </a:prstGeom>
          <a:noFill/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35E56-4AC1-4E83-94B8-1B760812B828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627784" y="6413266"/>
            <a:ext cx="4680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Pettit, G.; Singh, S.; Boyd, M.; Hamel, E.; Pettit, R.; Schmidt, J. and Hogan, F.; J. Med. Chem.,</a:t>
            </a:r>
            <a:r>
              <a:rPr lang="en-US" sz="1000" b="1" dirty="0" smtClean="0"/>
              <a:t> 38</a:t>
            </a:r>
            <a:r>
              <a:rPr lang="en-US" sz="1000" dirty="0" smtClean="0"/>
              <a:t>, 1666  (1995).</a:t>
            </a:r>
            <a:endParaRPr lang="en-US" sz="1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04235"/>
            <a:ext cx="2133600" cy="365125"/>
          </a:xfrm>
        </p:spPr>
        <p:txBody>
          <a:bodyPr/>
          <a:lstStyle/>
          <a:p>
            <a:fld id="{E3B17AAA-8301-4C4A-BFF9-F620CCA635EE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7200" y="113528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                                                      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mbria" pitchFamily="18" charset="0"/>
              </a:rPr>
              <a:t>                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2200" dirty="0" smtClean="0">
                <a:latin typeface="Cambria" pitchFamily="18" charset="0"/>
              </a:rPr>
              <a:t>                                                                                            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2200" dirty="0" smtClean="0">
                <a:latin typeface="Cambria" pitchFamily="18" charset="0"/>
              </a:rPr>
              <a:t>       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0FDA6-77CA-4EB9-BE61-03A3944B6051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179512" y="2276872"/>
            <a:ext cx="2376264" cy="1994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 smtClean="0">
              <a:latin typeface="Cambria" pitchFamily="18" charset="0"/>
            </a:endParaRPr>
          </a:p>
          <a:p>
            <a:r>
              <a:rPr lang="en-US" b="1" dirty="0" smtClean="0">
                <a:latin typeface="Cambria" pitchFamily="18" charset="0"/>
              </a:rPr>
              <a:t>Discovery of </a:t>
            </a:r>
          </a:p>
          <a:p>
            <a:r>
              <a:rPr lang="en-US" b="1" dirty="0" err="1" smtClean="0">
                <a:latin typeface="Cambria" pitchFamily="18" charset="0"/>
              </a:rPr>
              <a:t>Combretastatin</a:t>
            </a:r>
            <a:r>
              <a:rPr lang="en-US" b="1" dirty="0" smtClean="0">
                <a:latin typeface="Cambria" pitchFamily="18" charset="0"/>
              </a:rPr>
              <a:t> A4 </a:t>
            </a:r>
          </a:p>
          <a:p>
            <a:r>
              <a:rPr lang="en-US" b="1" dirty="0" smtClean="0">
                <a:latin typeface="Cambria" pitchFamily="18" charset="0"/>
              </a:rPr>
              <a:t>and the </a:t>
            </a:r>
            <a:r>
              <a:rPr lang="en-US" b="1" dirty="0" err="1" smtClean="0">
                <a:latin typeface="Cambria" pitchFamily="18" charset="0"/>
              </a:rPr>
              <a:t>prodrug</a:t>
            </a:r>
            <a:r>
              <a:rPr lang="en-US" b="1" dirty="0" smtClean="0">
                <a:latin typeface="Cambria" pitchFamily="18" charset="0"/>
              </a:rPr>
              <a:t> disodium phosphate</a:t>
            </a:r>
          </a:p>
          <a:p>
            <a:pPr algn="ctr"/>
            <a:endParaRPr lang="en-US" b="1" dirty="0"/>
          </a:p>
        </p:txBody>
      </p:sp>
      <p:sp>
        <p:nvSpPr>
          <p:cNvPr id="18" name="Right Arrow 17"/>
          <p:cNvSpPr/>
          <p:nvPr/>
        </p:nvSpPr>
        <p:spPr>
          <a:xfrm>
            <a:off x="899592" y="692696"/>
            <a:ext cx="7200800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Cambria" pitchFamily="18" charset="0"/>
              </a:rPr>
              <a:t>An Example Of A Drug Development Life Cycle 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555776" y="2276872"/>
            <a:ext cx="1728192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 smtClean="0">
              <a:latin typeface="Cambria" pitchFamily="18" charset="0"/>
            </a:endParaRPr>
          </a:p>
          <a:p>
            <a:endParaRPr lang="en-US" b="1" dirty="0" smtClean="0">
              <a:latin typeface="Cambria" pitchFamily="18" charset="0"/>
            </a:endParaRPr>
          </a:p>
          <a:p>
            <a:r>
              <a:rPr lang="en-US" b="1" dirty="0" smtClean="0">
                <a:latin typeface="Cambria" pitchFamily="18" charset="0"/>
              </a:rPr>
              <a:t>Preclinical development including plasma</a:t>
            </a:r>
          </a:p>
          <a:p>
            <a:r>
              <a:rPr lang="en-US" b="1" dirty="0" smtClean="0">
                <a:latin typeface="Cambria" pitchFamily="18" charset="0"/>
              </a:rPr>
              <a:t>and urine samples</a:t>
            </a:r>
          </a:p>
          <a:p>
            <a:r>
              <a:rPr lang="en-US" b="1" dirty="0" smtClean="0">
                <a:latin typeface="Cambria" pitchFamily="18" charset="0"/>
              </a:rPr>
              <a:t> </a:t>
            </a:r>
          </a:p>
          <a:p>
            <a:pPr algn="ctr"/>
            <a:endParaRPr lang="en-US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4283968" y="2348880"/>
            <a:ext cx="1080120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 smtClean="0">
              <a:latin typeface="Cambria" pitchFamily="18" charset="0"/>
            </a:endParaRPr>
          </a:p>
          <a:p>
            <a:r>
              <a:rPr lang="en-US" b="1" dirty="0" smtClean="0">
                <a:latin typeface="Cambria" pitchFamily="18" charset="0"/>
              </a:rPr>
              <a:t>Phase I started in 1998</a:t>
            </a:r>
          </a:p>
          <a:p>
            <a:pPr algn="ctr"/>
            <a:endParaRPr lang="en-US" b="1" dirty="0"/>
          </a:p>
        </p:txBody>
      </p:sp>
      <p:sp>
        <p:nvSpPr>
          <p:cNvPr id="25" name="Rounded Rectangle 24"/>
          <p:cNvSpPr/>
          <p:nvPr/>
        </p:nvSpPr>
        <p:spPr>
          <a:xfrm>
            <a:off x="6444208" y="2348880"/>
            <a:ext cx="2520280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 smtClean="0">
              <a:latin typeface="Cambria" pitchFamily="18" charset="0"/>
            </a:endParaRPr>
          </a:p>
          <a:p>
            <a:r>
              <a:rPr lang="en-US" b="1" dirty="0" smtClean="0">
                <a:latin typeface="Cambria" pitchFamily="18" charset="0"/>
              </a:rPr>
              <a:t>Now, CA4P is currently in </a:t>
            </a:r>
          </a:p>
          <a:p>
            <a:r>
              <a:rPr lang="en-US" b="1" dirty="0" smtClean="0">
                <a:latin typeface="Cambria" pitchFamily="18" charset="0"/>
              </a:rPr>
              <a:t>Phase III</a:t>
            </a:r>
          </a:p>
          <a:p>
            <a:r>
              <a:rPr lang="en-US" b="1" dirty="0" smtClean="0">
                <a:latin typeface="Cambria" pitchFamily="18" charset="0"/>
              </a:rPr>
              <a:t>to evaluate the safety</a:t>
            </a:r>
          </a:p>
          <a:p>
            <a:r>
              <a:rPr lang="en-US" b="1" dirty="0" smtClean="0">
                <a:latin typeface="Cambria" pitchFamily="18" charset="0"/>
              </a:rPr>
              <a:t> and efficacy</a:t>
            </a:r>
          </a:p>
          <a:p>
            <a:r>
              <a:rPr lang="en-US" b="1" dirty="0" smtClean="0">
                <a:latin typeface="Cambria" pitchFamily="18" charset="0"/>
              </a:rPr>
              <a:t>standards</a:t>
            </a:r>
          </a:p>
          <a:p>
            <a:pPr algn="ctr"/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5364088" y="2348880"/>
            <a:ext cx="1080120" cy="18722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 smtClean="0">
              <a:latin typeface="Cambria" pitchFamily="18" charset="0"/>
            </a:endParaRPr>
          </a:p>
          <a:p>
            <a:r>
              <a:rPr lang="en-US" b="1" smtClean="0">
                <a:latin typeface="Cambria" pitchFamily="18" charset="0"/>
              </a:rPr>
              <a:t>PhaseII</a:t>
            </a:r>
            <a:r>
              <a:rPr lang="en-US" b="1" dirty="0" smtClean="0">
                <a:latin typeface="Cambria" pitchFamily="18" charset="0"/>
              </a:rPr>
              <a:t> clinical trials</a:t>
            </a:r>
          </a:p>
          <a:p>
            <a:pPr algn="ctr"/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2448272" y="6259378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i="1" dirty="0" smtClean="0"/>
              <a:t>X., Wang, et al, Journal of Chromatography B, 877 (2009) 3813–3821</a:t>
            </a:r>
          </a:p>
          <a:p>
            <a:r>
              <a:rPr lang="en-US" sz="1000" dirty="0" smtClean="0"/>
              <a:t>H., Yang, et al, Bioorganic &amp; Medicinal Chemistry 20 (2012) 903–909</a:t>
            </a:r>
          </a:p>
          <a:p>
            <a:endParaRPr lang="en-US" sz="1000" i="1" dirty="0"/>
          </a:p>
        </p:txBody>
      </p:sp>
      <p:sp>
        <p:nvSpPr>
          <p:cNvPr id="22" name="Right Arrow 21"/>
          <p:cNvSpPr/>
          <p:nvPr/>
        </p:nvSpPr>
        <p:spPr>
          <a:xfrm>
            <a:off x="467544" y="4365104"/>
            <a:ext cx="360040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827584" y="4751856"/>
            <a:ext cx="26802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mbria" pitchFamily="18" charset="0"/>
              </a:rPr>
              <a:t>Discovery &amp; Preclinical </a:t>
            </a:r>
          </a:p>
          <a:p>
            <a:pPr algn="ctr"/>
            <a:r>
              <a:rPr lang="en-US" b="1" dirty="0" smtClean="0">
                <a:latin typeface="Cambria" pitchFamily="18" charset="0"/>
              </a:rPr>
              <a:t>GLP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916115" y="4751856"/>
            <a:ext cx="26464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Cambria" pitchFamily="18" charset="0"/>
              </a:rPr>
              <a:t>Early Clinical Research </a:t>
            </a:r>
          </a:p>
          <a:p>
            <a:pPr algn="ctr"/>
            <a:r>
              <a:rPr lang="en-US" b="1" dirty="0" smtClean="0">
                <a:latin typeface="Cambria" pitchFamily="18" charset="0"/>
              </a:rPr>
              <a:t>GCP</a:t>
            </a:r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4355976" y="4365104"/>
            <a:ext cx="446449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8" grpId="0" animBg="1"/>
      <p:bldP spid="19" grpId="0" animBg="1"/>
      <p:bldP spid="20" grpId="0" animBg="1"/>
      <p:bldP spid="25" grpId="0" animBg="1"/>
      <p:bldP spid="13" grpId="0" animBg="1"/>
      <p:bldP spid="22" grpId="0" animBg="1"/>
      <p:bldP spid="23" grpId="0"/>
      <p:bldP spid="24" grpId="0"/>
      <p:bldP spid="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464D8-BB4B-466B-8AAB-8440459FF5C9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F46BC-A96B-402D-AE2D-420CF4622C2F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567" y="1893392"/>
            <a:ext cx="5745737" cy="2903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635896" y="4808765"/>
            <a:ext cx="99578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600" b="1" dirty="0" smtClean="0">
                <a:latin typeface="Cambria" pitchFamily="18" charset="0"/>
              </a:rPr>
              <a:t>CA4P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8381775" cy="54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FCA76-F164-4D17-8D1E-3A3D1C9A509D}" type="datetime1">
              <a:rPr lang="en-US" smtClean="0"/>
              <a:pPr/>
              <a:t>9/22/2014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67544" y="620688"/>
            <a:ext cx="8352928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Cambria" pitchFamily="18" charset="0"/>
              </a:rPr>
              <a:t>This many people working for a year to make</a:t>
            </a:r>
          </a:p>
          <a:p>
            <a:pPr algn="ctr"/>
            <a:r>
              <a:rPr lang="en-US" sz="2400" b="1" dirty="0" smtClean="0">
                <a:latin typeface="Cambria" pitchFamily="18" charset="0"/>
              </a:rPr>
              <a:t> this much drug!</a:t>
            </a:r>
            <a:endParaRPr lang="en-US" sz="2400" b="1" dirty="0">
              <a:latin typeface="Cambria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44624" y="2276872"/>
            <a:ext cx="8303840" cy="367240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400" b="1" dirty="0" smtClean="0">
                <a:latin typeface="Cambria" pitchFamily="18" charset="0"/>
              </a:rPr>
              <a:t>Indeed, applying GLP built on understanding the needs of pharmaceutical industry and laboratories  have an important role in clinical trials to achieve GCP.</a:t>
            </a:r>
            <a:endParaRPr lang="en-US" sz="2400" b="1" dirty="0">
              <a:latin typeface="Cambr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27784" y="620688"/>
            <a:ext cx="3538736" cy="638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Conclusion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4F856-0073-4167-9873-A5F430D1C8B3}" type="datetime1">
              <a:rPr lang="en-US" smtClean="0"/>
              <a:pPr/>
              <a:t>9/22/2014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p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5536" y="1916832"/>
            <a:ext cx="8303840" cy="367240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Should be started with GLP with accurate laboratory practice.</a:t>
            </a:r>
          </a:p>
          <a:p>
            <a:pPr marL="457200" indent="-457200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Calibrate equipment to </a:t>
            </a:r>
            <a:r>
              <a:rPr lang="en-US" sz="2000" dirty="0">
                <a:latin typeface="Cambria" pitchFamily="18" charset="0"/>
              </a:rPr>
              <a:t>standard form , therefore giving </a:t>
            </a:r>
            <a:r>
              <a:rPr lang="en-US" sz="2000" dirty="0" smtClean="0">
                <a:latin typeface="Cambria" pitchFamily="18" charset="0"/>
              </a:rPr>
              <a:t>right measurements.</a:t>
            </a:r>
          </a:p>
          <a:p>
            <a:pPr marL="457200" indent="-457200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Correct/accurate </a:t>
            </a:r>
            <a:r>
              <a:rPr lang="en-US" sz="2000" dirty="0">
                <a:latin typeface="Cambria" pitchFamily="18" charset="0"/>
              </a:rPr>
              <a:t>accounts of the actual lab </a:t>
            </a:r>
            <a:r>
              <a:rPr lang="en-US" sz="2000" dirty="0" smtClean="0">
                <a:latin typeface="Cambria" pitchFamily="18" charset="0"/>
              </a:rPr>
              <a:t>study.</a:t>
            </a:r>
          </a:p>
          <a:p>
            <a:pPr marL="457200" indent="-457200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Adequate </a:t>
            </a:r>
            <a:r>
              <a:rPr lang="en-US" sz="2000" dirty="0">
                <a:latin typeface="Cambria" pitchFamily="18" charset="0"/>
              </a:rPr>
              <a:t>test </a:t>
            </a:r>
            <a:r>
              <a:rPr lang="en-US" sz="2000" dirty="0" smtClean="0">
                <a:latin typeface="Cambria" pitchFamily="18" charset="0"/>
              </a:rPr>
              <a:t>systems.</a:t>
            </a:r>
          </a:p>
          <a:p>
            <a:pPr marL="457200" indent="-457200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Provide assurance of the safety of the newly developed compounds.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Focus on the protection of human rights in clinical </a:t>
            </a:r>
            <a:r>
              <a:rPr lang="en-US" sz="2000" dirty="0" smtClean="0">
                <a:latin typeface="Cambria" pitchFamily="18" charset="0"/>
              </a:rPr>
              <a:t>trials. </a:t>
            </a:r>
            <a:endParaRPr lang="en-US" sz="2000" dirty="0" smtClean="0">
              <a:latin typeface="Cambria" pitchFamily="18" charset="0"/>
            </a:endParaRP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Provide standards on how clinical trials should be conducted.</a:t>
            </a:r>
          </a:p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2000" dirty="0" smtClean="0">
                <a:latin typeface="Cambria" pitchFamily="18" charset="0"/>
              </a:rPr>
              <a:t> Define the roles and responsibilities of clinical sponsors, clinical research investigators, Clinical Research Associates, and monitors.</a:t>
            </a:r>
          </a:p>
          <a:p>
            <a:pPr marL="457200" indent="-457200">
              <a:lnSpc>
                <a:spcPct val="90000"/>
              </a:lnSpc>
              <a:buClr>
                <a:schemeClr val="tx1"/>
              </a:buClr>
              <a:buFont typeface="Arial" pitchFamily="34" charset="0"/>
              <a:buChar char="•"/>
            </a:pPr>
            <a:endParaRPr lang="en-US" sz="2000" dirty="0">
              <a:latin typeface="Cambria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95736" y="620688"/>
            <a:ext cx="4176464" cy="638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400" b="1" dirty="0" smtClean="0">
                <a:solidFill>
                  <a:schemeClr val="tx1"/>
                </a:solidFill>
                <a:latin typeface="Cambria" pitchFamily="18" charset="0"/>
              </a:rPr>
              <a:t>Recommendations</a:t>
            </a:r>
            <a:endParaRPr kumimoji="0" lang="en-US" sz="3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B6306-16C6-4FD1-9705-9B81497DBB53}" type="datetime1">
              <a:rPr lang="en-US" smtClean="0"/>
              <a:pPr/>
              <a:t>9/22/2014</a:t>
            </a:fld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20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17AAA-8301-4C4A-BFF9-F620CCA635E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8AF0A-5AF6-4C52-BA8B-1F1EBD002C26}" type="datetime1">
              <a:rPr lang="en-US" smtClean="0"/>
              <a:pPr/>
              <a:t>9/22/2014</a:t>
            </a:fld>
            <a:endParaRPr lang="en-US" dirty="0"/>
          </a:p>
        </p:txBody>
      </p:sp>
      <p:pic>
        <p:nvPicPr>
          <p:cNvPr id="122882" name="Picture 2" descr="https://encrypted-tbn2.gstatic.com/images?q=tbn:ANd9GcSX7iYJgH_2Yw40DY8Bt_EpfFsiX6VOI4L3NriPMV9T9OECTb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75706"/>
            <a:ext cx="5472608" cy="446160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dfr-powerpoint-template13">
  <a:themeElements>
    <a:clrScheme name="Office Theme 1">
      <a:dk1>
        <a:srgbClr val="000000"/>
      </a:dk1>
      <a:lt1>
        <a:srgbClr val="FFFFFF"/>
      </a:lt1>
      <a:dk2>
        <a:srgbClr val="233DA9"/>
      </a:dk2>
      <a:lt2>
        <a:srgbClr val="DDDDDD"/>
      </a:lt2>
      <a:accent1>
        <a:srgbClr val="65AAE9"/>
      </a:accent1>
      <a:accent2>
        <a:srgbClr val="B2B2B2"/>
      </a:accent2>
      <a:accent3>
        <a:srgbClr val="FFFFFF"/>
      </a:accent3>
      <a:accent4>
        <a:srgbClr val="000000"/>
      </a:accent4>
      <a:accent5>
        <a:srgbClr val="B8D2F2"/>
      </a:accent5>
      <a:accent6>
        <a:srgbClr val="A1A1A1"/>
      </a:accent6>
      <a:hlink>
        <a:srgbClr val="7DA0D3"/>
      </a:hlink>
      <a:folHlink>
        <a:srgbClr val="B2E385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233DA9"/>
        </a:dk2>
        <a:lt2>
          <a:srgbClr val="DDDDDD"/>
        </a:lt2>
        <a:accent1>
          <a:srgbClr val="65AAE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8D2F2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37737F"/>
        </a:dk2>
        <a:lt2>
          <a:srgbClr val="DDDDDD"/>
        </a:lt2>
        <a:accent1>
          <a:srgbClr val="52BCB2"/>
        </a:accent1>
        <a:accent2>
          <a:srgbClr val="E0A56A"/>
        </a:accent2>
        <a:accent3>
          <a:srgbClr val="FFFFFF"/>
        </a:accent3>
        <a:accent4>
          <a:srgbClr val="000000"/>
        </a:accent4>
        <a:accent5>
          <a:srgbClr val="B3DAD5"/>
        </a:accent5>
        <a:accent6>
          <a:srgbClr val="CB955F"/>
        </a:accent6>
        <a:hlink>
          <a:srgbClr val="A0C264"/>
        </a:hlink>
        <a:folHlink>
          <a:srgbClr val="DCDC2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gdfr-powerpoint-template13</Template>
  <TotalTime>3094</TotalTime>
  <Words>2968</Words>
  <Application>Microsoft Office PowerPoint</Application>
  <PresentationFormat>On-screen Show (4:3)</PresentationFormat>
  <Paragraphs>500</Paragraphs>
  <Slides>48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gdfr-powerpoint-template13</vt:lpstr>
      <vt:lpstr>Image</vt:lpstr>
      <vt:lpstr>Role of Good Laboratory Practice (GLP) in Good Clinical Practice (GCP)</vt:lpstr>
      <vt:lpstr>Slide 2</vt:lpstr>
      <vt:lpstr>Who am I</vt:lpstr>
      <vt:lpstr>Performance objectives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Fundamental points of GLP</vt:lpstr>
      <vt:lpstr>Slide 19</vt:lpstr>
      <vt:lpstr>Slide 20</vt:lpstr>
      <vt:lpstr>Slide 21</vt:lpstr>
      <vt:lpstr>Slide 22</vt:lpstr>
      <vt:lpstr> Good Clinical Practice GCP</vt:lpstr>
      <vt:lpstr> Good Clinical Practice</vt:lpstr>
      <vt:lpstr>Under GCP,  FDA requires that people be informed:</vt:lpstr>
      <vt:lpstr>ICH-GCP</vt:lpstr>
      <vt:lpstr>Slide 27</vt:lpstr>
      <vt:lpstr>Aims of ICH</vt:lpstr>
      <vt:lpstr>Principles of ICH-GCP</vt:lpstr>
      <vt:lpstr>Principles of ICH-GCP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galal</dc:creator>
  <cp:lastModifiedBy>SALWA1</cp:lastModifiedBy>
  <cp:revision>342</cp:revision>
  <dcterms:created xsi:type="dcterms:W3CDTF">2014-07-21T09:32:40Z</dcterms:created>
  <dcterms:modified xsi:type="dcterms:W3CDTF">2014-09-21T21:47:53Z</dcterms:modified>
</cp:coreProperties>
</file>