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xlsx" ContentType="application/vnd.openxmlformats-officedocument.spreadsheetml.sheet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9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77" r:id="rId7"/>
    <p:sldId id="261" r:id="rId8"/>
    <p:sldId id="265" r:id="rId9"/>
    <p:sldId id="266" r:id="rId10"/>
    <p:sldId id="263" r:id="rId11"/>
    <p:sldId id="289" r:id="rId12"/>
    <p:sldId id="273" r:id="rId13"/>
    <p:sldId id="280" r:id="rId14"/>
    <p:sldId id="275" r:id="rId15"/>
    <p:sldId id="276" r:id="rId16"/>
    <p:sldId id="268" r:id="rId17"/>
    <p:sldId id="288" r:id="rId18"/>
    <p:sldId id="262" r:id="rId19"/>
    <p:sldId id="287" r:id="rId20"/>
    <p:sldId id="281" r:id="rId21"/>
    <p:sldId id="290" r:id="rId22"/>
    <p:sldId id="267" r:id="rId23"/>
    <p:sldId id="269" r:id="rId24"/>
    <p:sldId id="286" r:id="rId25"/>
    <p:sldId id="278" r:id="rId26"/>
    <p:sldId id="279" r:id="rId27"/>
    <p:sldId id="285" r:id="rId28"/>
    <p:sldId id="274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79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1.xlsx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POD (%)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FNB and PCA</c:v>
                </c:pt>
                <c:pt idx="1">
                  <c:v>PCA only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25.0</c:v>
                </c:pt>
                <c:pt idx="1">
                  <c:v>61.0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2001824264"/>
        <c:axId val="-2085475176"/>
      </c:barChart>
      <c:catAx>
        <c:axId val="-2001824264"/>
        <c:scaling>
          <c:orientation val="minMax"/>
        </c:scaling>
        <c:delete val="0"/>
        <c:axPos val="b"/>
        <c:majorTickMark val="out"/>
        <c:minorTickMark val="none"/>
        <c:tickLblPos val="nextTo"/>
        <c:crossAx val="-2085475176"/>
        <c:crosses val="autoZero"/>
        <c:auto val="1"/>
        <c:lblAlgn val="ctr"/>
        <c:lblOffset val="100"/>
        <c:noMultiLvlLbl val="0"/>
      </c:catAx>
      <c:valAx>
        <c:axId val="-208547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018242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1C26A7-8002-DE4C-AC08-F32F89E45A41}" type="doc">
      <dgm:prSet loTypeId="urn:microsoft.com/office/officeart/2009/3/layout/IncreasingArrowsProcess" loCatId="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A44797A-5B94-3446-B638-99B75E118DA2}">
      <dgm:prSet phldrT="[Text]"/>
      <dgm:spPr/>
      <dgm:t>
        <a:bodyPr/>
        <a:lstStyle/>
        <a:p>
          <a:r>
            <a:rPr lang="en-US" dirty="0" smtClean="0"/>
            <a:t>Past</a:t>
          </a:r>
          <a:endParaRPr lang="en-US" dirty="0"/>
        </a:p>
      </dgm:t>
    </dgm:pt>
    <dgm:pt modelId="{34CD82F8-25CE-924B-AA26-78C2307FCDEF}" type="parTrans" cxnId="{C7D8E1C6-C1AD-034F-984B-B24154B02E36}">
      <dgm:prSet/>
      <dgm:spPr/>
      <dgm:t>
        <a:bodyPr/>
        <a:lstStyle/>
        <a:p>
          <a:endParaRPr lang="en-US"/>
        </a:p>
      </dgm:t>
    </dgm:pt>
    <dgm:pt modelId="{F4D95211-F197-8145-8AC7-9D832B5485AA}" type="sibTrans" cxnId="{C7D8E1C6-C1AD-034F-984B-B24154B02E36}">
      <dgm:prSet/>
      <dgm:spPr/>
      <dgm:t>
        <a:bodyPr/>
        <a:lstStyle/>
        <a:p>
          <a:endParaRPr lang="en-US"/>
        </a:p>
      </dgm:t>
    </dgm:pt>
    <dgm:pt modelId="{FB2DCB6B-24AF-DF49-933F-08ED1FF20E8F}">
      <dgm:prSet phldrT="[Text]"/>
      <dgm:spPr/>
      <dgm:t>
        <a:bodyPr/>
        <a:lstStyle/>
        <a:p>
          <a:r>
            <a:rPr lang="en-US" dirty="0" smtClean="0"/>
            <a:t>Opioids</a:t>
          </a:r>
        </a:p>
        <a:p>
          <a:r>
            <a:rPr lang="en-US" dirty="0" err="1" smtClean="0"/>
            <a:t>Neuroiaxial</a:t>
          </a:r>
          <a:endParaRPr lang="en-US" dirty="0" smtClean="0"/>
        </a:p>
        <a:p>
          <a:r>
            <a:rPr lang="en-US" dirty="0" smtClean="0"/>
            <a:t>(epidural, spinal)</a:t>
          </a:r>
          <a:endParaRPr lang="en-US" dirty="0"/>
        </a:p>
      </dgm:t>
    </dgm:pt>
    <dgm:pt modelId="{E308B26A-BAC7-A449-8541-CBE132B3A495}" type="parTrans" cxnId="{D395C454-8B52-BD40-B0C8-6DA51FA7D323}">
      <dgm:prSet/>
      <dgm:spPr/>
      <dgm:t>
        <a:bodyPr/>
        <a:lstStyle/>
        <a:p>
          <a:endParaRPr lang="en-US"/>
        </a:p>
      </dgm:t>
    </dgm:pt>
    <dgm:pt modelId="{235BD50A-B046-6C4E-B089-000EE45648CA}" type="sibTrans" cxnId="{D395C454-8B52-BD40-B0C8-6DA51FA7D323}">
      <dgm:prSet/>
      <dgm:spPr/>
      <dgm:t>
        <a:bodyPr/>
        <a:lstStyle/>
        <a:p>
          <a:endParaRPr lang="en-US"/>
        </a:p>
      </dgm:t>
    </dgm:pt>
    <dgm:pt modelId="{ADCEF20F-330B-8C44-9DAA-340734C65913}">
      <dgm:prSet phldrT="[Text]"/>
      <dgm:spPr/>
      <dgm:t>
        <a:bodyPr/>
        <a:lstStyle/>
        <a:p>
          <a:r>
            <a:rPr lang="en-US" dirty="0" smtClean="0"/>
            <a:t>Present</a:t>
          </a:r>
          <a:endParaRPr lang="en-US" dirty="0"/>
        </a:p>
      </dgm:t>
    </dgm:pt>
    <dgm:pt modelId="{BAAF273C-091E-8048-9CEE-C73739FB2F88}" type="parTrans" cxnId="{399DDF12-1F05-2E41-AAF9-D97691637FD3}">
      <dgm:prSet/>
      <dgm:spPr/>
      <dgm:t>
        <a:bodyPr/>
        <a:lstStyle/>
        <a:p>
          <a:endParaRPr lang="en-US"/>
        </a:p>
      </dgm:t>
    </dgm:pt>
    <dgm:pt modelId="{CF88793B-368E-F946-99D7-631A39D94301}" type="sibTrans" cxnId="{399DDF12-1F05-2E41-AAF9-D97691637FD3}">
      <dgm:prSet/>
      <dgm:spPr/>
      <dgm:t>
        <a:bodyPr/>
        <a:lstStyle/>
        <a:p>
          <a:endParaRPr lang="en-US"/>
        </a:p>
      </dgm:t>
    </dgm:pt>
    <dgm:pt modelId="{59577A2B-7439-0E4C-A014-FD1BD1013BFC}">
      <dgm:prSet phldrT="[Text]"/>
      <dgm:spPr/>
      <dgm:t>
        <a:bodyPr/>
        <a:lstStyle/>
        <a:p>
          <a:r>
            <a:rPr lang="en-US" dirty="0" smtClean="0"/>
            <a:t>Peripheral Nerve Blocks</a:t>
          </a:r>
        </a:p>
        <a:p>
          <a:r>
            <a:rPr lang="en-US" dirty="0" smtClean="0"/>
            <a:t>Multimodal Analgesia</a:t>
          </a:r>
          <a:endParaRPr lang="en-US" dirty="0"/>
        </a:p>
      </dgm:t>
    </dgm:pt>
    <dgm:pt modelId="{EF6E57CC-8003-FE41-ADC3-38B7AF3F0C66}" type="parTrans" cxnId="{3885E29F-2F4B-DC4D-965C-DA60DEA4C81C}">
      <dgm:prSet/>
      <dgm:spPr/>
      <dgm:t>
        <a:bodyPr/>
        <a:lstStyle/>
        <a:p>
          <a:endParaRPr lang="en-US"/>
        </a:p>
      </dgm:t>
    </dgm:pt>
    <dgm:pt modelId="{601F0E30-631B-5C46-8EE1-0577B59D6FBA}" type="sibTrans" cxnId="{3885E29F-2F4B-DC4D-965C-DA60DEA4C81C}">
      <dgm:prSet/>
      <dgm:spPr/>
      <dgm:t>
        <a:bodyPr/>
        <a:lstStyle/>
        <a:p>
          <a:endParaRPr lang="en-US"/>
        </a:p>
      </dgm:t>
    </dgm:pt>
    <dgm:pt modelId="{E38DDF59-77CF-794C-868B-6395EFE7D25D}">
      <dgm:prSet phldrT="[Text]"/>
      <dgm:spPr/>
      <dgm:t>
        <a:bodyPr/>
        <a:lstStyle/>
        <a:p>
          <a:r>
            <a:rPr lang="en-US" dirty="0" smtClean="0"/>
            <a:t>Future</a:t>
          </a:r>
          <a:endParaRPr lang="en-US" dirty="0"/>
        </a:p>
      </dgm:t>
    </dgm:pt>
    <dgm:pt modelId="{CD22FEF7-045B-F042-AD2E-33E4C814BC33}" type="parTrans" cxnId="{0B62DBA3-9049-A442-BA1B-209E57FDCC4B}">
      <dgm:prSet/>
      <dgm:spPr/>
      <dgm:t>
        <a:bodyPr/>
        <a:lstStyle/>
        <a:p>
          <a:endParaRPr lang="en-US"/>
        </a:p>
      </dgm:t>
    </dgm:pt>
    <dgm:pt modelId="{909C6D12-DF02-1F48-B595-3C5EE13940A5}" type="sibTrans" cxnId="{0B62DBA3-9049-A442-BA1B-209E57FDCC4B}">
      <dgm:prSet/>
      <dgm:spPr/>
      <dgm:t>
        <a:bodyPr/>
        <a:lstStyle/>
        <a:p>
          <a:endParaRPr lang="en-US"/>
        </a:p>
      </dgm:t>
    </dgm:pt>
    <dgm:pt modelId="{92266500-0AE1-E943-80DD-BA6C7DB67402}">
      <dgm:prSet phldrT="[Text]"/>
      <dgm:spPr/>
      <dgm:t>
        <a:bodyPr/>
        <a:lstStyle/>
        <a:p>
          <a:r>
            <a:rPr lang="en-US" dirty="0" smtClean="0"/>
            <a:t>Newer Peripheral Nerve blocks</a:t>
          </a:r>
          <a:endParaRPr lang="en-US" dirty="0"/>
        </a:p>
      </dgm:t>
    </dgm:pt>
    <dgm:pt modelId="{D65D72E1-269B-F245-9EB4-7D5444706AB9}" type="parTrans" cxnId="{E840A0B5-37A4-8046-9A3F-851A8F2D0A2C}">
      <dgm:prSet/>
      <dgm:spPr/>
      <dgm:t>
        <a:bodyPr/>
        <a:lstStyle/>
        <a:p>
          <a:endParaRPr lang="en-US"/>
        </a:p>
      </dgm:t>
    </dgm:pt>
    <dgm:pt modelId="{AD5D465F-972D-764F-9399-4FF7CC69E6E6}" type="sibTrans" cxnId="{E840A0B5-37A4-8046-9A3F-851A8F2D0A2C}">
      <dgm:prSet/>
      <dgm:spPr/>
      <dgm:t>
        <a:bodyPr/>
        <a:lstStyle/>
        <a:p>
          <a:endParaRPr lang="en-US"/>
        </a:p>
      </dgm:t>
    </dgm:pt>
    <dgm:pt modelId="{51C25CF7-8230-C946-9366-ECB05321FE28}" type="pres">
      <dgm:prSet presAssocID="{351C26A7-8002-DE4C-AC08-F32F89E45A41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68A4D88-3DA2-BB47-B226-72A50E6C66EB}" type="pres">
      <dgm:prSet presAssocID="{1A44797A-5B94-3446-B638-99B75E118DA2}" presName="parentText1" presStyleLbl="node1" presStyleIdx="0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F8A3F3-89D4-C54F-BCE8-50C7B3ED79D9}" type="pres">
      <dgm:prSet presAssocID="{1A44797A-5B94-3446-B638-99B75E118DA2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728BCCC-F978-F14E-B8B1-FF30FA7F39E9}" type="pres">
      <dgm:prSet presAssocID="{ADCEF20F-330B-8C44-9DAA-340734C65913}" presName="parentText2" presStyleLbl="node1" presStyleIdx="1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A4344B-D531-AA45-8406-41A4618890A3}" type="pres">
      <dgm:prSet presAssocID="{ADCEF20F-330B-8C44-9DAA-340734C65913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6AA821-FB74-7141-8409-FEBE1B379D8F}" type="pres">
      <dgm:prSet presAssocID="{E38DDF59-77CF-794C-868B-6395EFE7D25D}" presName="parentText3" presStyleLbl="node1" presStyleIdx="2" presStyleCnt="3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76277-15D8-D64E-ACD8-90BBAEE82F05}" type="pres">
      <dgm:prSet presAssocID="{E38DDF59-77CF-794C-868B-6395EFE7D25D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4A7549-E36A-9542-81A8-B654E0FD99DF}" type="presOf" srcId="{1A44797A-5B94-3446-B638-99B75E118DA2}" destId="{C68A4D88-3DA2-BB47-B226-72A50E6C66EB}" srcOrd="0" destOrd="0" presId="urn:microsoft.com/office/officeart/2009/3/layout/IncreasingArrowsProcess"/>
    <dgm:cxn modelId="{399DDF12-1F05-2E41-AAF9-D97691637FD3}" srcId="{351C26A7-8002-DE4C-AC08-F32F89E45A41}" destId="{ADCEF20F-330B-8C44-9DAA-340734C65913}" srcOrd="1" destOrd="0" parTransId="{BAAF273C-091E-8048-9CEE-C73739FB2F88}" sibTransId="{CF88793B-368E-F946-99D7-631A39D94301}"/>
    <dgm:cxn modelId="{E2B73D55-8A42-6044-BD2A-A161E7A3F25F}" type="presOf" srcId="{351C26A7-8002-DE4C-AC08-F32F89E45A41}" destId="{51C25CF7-8230-C946-9366-ECB05321FE28}" srcOrd="0" destOrd="0" presId="urn:microsoft.com/office/officeart/2009/3/layout/IncreasingArrowsProcess"/>
    <dgm:cxn modelId="{3885E29F-2F4B-DC4D-965C-DA60DEA4C81C}" srcId="{ADCEF20F-330B-8C44-9DAA-340734C65913}" destId="{59577A2B-7439-0E4C-A014-FD1BD1013BFC}" srcOrd="0" destOrd="0" parTransId="{EF6E57CC-8003-FE41-ADC3-38B7AF3F0C66}" sibTransId="{601F0E30-631B-5C46-8EE1-0577B59D6FBA}"/>
    <dgm:cxn modelId="{0D13BD46-8D33-014E-B600-A6275E25F80A}" type="presOf" srcId="{E38DDF59-77CF-794C-868B-6395EFE7D25D}" destId="{386AA821-FB74-7141-8409-FEBE1B379D8F}" srcOrd="0" destOrd="0" presId="urn:microsoft.com/office/officeart/2009/3/layout/IncreasingArrowsProcess"/>
    <dgm:cxn modelId="{C7D8E1C6-C1AD-034F-984B-B24154B02E36}" srcId="{351C26A7-8002-DE4C-AC08-F32F89E45A41}" destId="{1A44797A-5B94-3446-B638-99B75E118DA2}" srcOrd="0" destOrd="0" parTransId="{34CD82F8-25CE-924B-AA26-78C2307FCDEF}" sibTransId="{F4D95211-F197-8145-8AC7-9D832B5485AA}"/>
    <dgm:cxn modelId="{FA38D9F8-F8B1-7F4D-B652-3FFE08573030}" type="presOf" srcId="{92266500-0AE1-E943-80DD-BA6C7DB67402}" destId="{E4176277-15D8-D64E-ACD8-90BBAEE82F05}" srcOrd="0" destOrd="0" presId="urn:microsoft.com/office/officeart/2009/3/layout/IncreasingArrowsProcess"/>
    <dgm:cxn modelId="{D395C454-8B52-BD40-B0C8-6DA51FA7D323}" srcId="{1A44797A-5B94-3446-B638-99B75E118DA2}" destId="{FB2DCB6B-24AF-DF49-933F-08ED1FF20E8F}" srcOrd="0" destOrd="0" parTransId="{E308B26A-BAC7-A449-8541-CBE132B3A495}" sibTransId="{235BD50A-B046-6C4E-B089-000EE45648CA}"/>
    <dgm:cxn modelId="{E840A0B5-37A4-8046-9A3F-851A8F2D0A2C}" srcId="{E38DDF59-77CF-794C-868B-6395EFE7D25D}" destId="{92266500-0AE1-E943-80DD-BA6C7DB67402}" srcOrd="0" destOrd="0" parTransId="{D65D72E1-269B-F245-9EB4-7D5444706AB9}" sibTransId="{AD5D465F-972D-764F-9399-4FF7CC69E6E6}"/>
    <dgm:cxn modelId="{AFF83BFC-29E6-D149-B1B9-C544EF724795}" type="presOf" srcId="{FB2DCB6B-24AF-DF49-933F-08ED1FF20E8F}" destId="{77F8A3F3-89D4-C54F-BCE8-50C7B3ED79D9}" srcOrd="0" destOrd="0" presId="urn:microsoft.com/office/officeart/2009/3/layout/IncreasingArrowsProcess"/>
    <dgm:cxn modelId="{0B62DBA3-9049-A442-BA1B-209E57FDCC4B}" srcId="{351C26A7-8002-DE4C-AC08-F32F89E45A41}" destId="{E38DDF59-77CF-794C-868B-6395EFE7D25D}" srcOrd="2" destOrd="0" parTransId="{CD22FEF7-045B-F042-AD2E-33E4C814BC33}" sibTransId="{909C6D12-DF02-1F48-B595-3C5EE13940A5}"/>
    <dgm:cxn modelId="{A1857575-71BB-BE43-8406-6F3E46440733}" type="presOf" srcId="{59577A2B-7439-0E4C-A014-FD1BD1013BFC}" destId="{48A4344B-D531-AA45-8406-41A4618890A3}" srcOrd="0" destOrd="0" presId="urn:microsoft.com/office/officeart/2009/3/layout/IncreasingArrowsProcess"/>
    <dgm:cxn modelId="{D4F7E72F-C91A-FB47-93B3-A6E5EEA0A1B3}" type="presOf" srcId="{ADCEF20F-330B-8C44-9DAA-340734C65913}" destId="{D728BCCC-F978-F14E-B8B1-FF30FA7F39E9}" srcOrd="0" destOrd="0" presId="urn:microsoft.com/office/officeart/2009/3/layout/IncreasingArrowsProcess"/>
    <dgm:cxn modelId="{EB5CD2FE-4348-E84E-A401-DFFA21603F3B}" type="presParOf" srcId="{51C25CF7-8230-C946-9366-ECB05321FE28}" destId="{C68A4D88-3DA2-BB47-B226-72A50E6C66EB}" srcOrd="0" destOrd="0" presId="urn:microsoft.com/office/officeart/2009/3/layout/IncreasingArrowsProcess"/>
    <dgm:cxn modelId="{6FDF248B-D0C2-3C46-AA9D-2606976CB07E}" type="presParOf" srcId="{51C25CF7-8230-C946-9366-ECB05321FE28}" destId="{77F8A3F3-89D4-C54F-BCE8-50C7B3ED79D9}" srcOrd="1" destOrd="0" presId="urn:microsoft.com/office/officeart/2009/3/layout/IncreasingArrowsProcess"/>
    <dgm:cxn modelId="{99E122C5-53AC-CC4B-94A0-27CEA13C9380}" type="presParOf" srcId="{51C25CF7-8230-C946-9366-ECB05321FE28}" destId="{D728BCCC-F978-F14E-B8B1-FF30FA7F39E9}" srcOrd="2" destOrd="0" presId="urn:microsoft.com/office/officeart/2009/3/layout/IncreasingArrowsProcess"/>
    <dgm:cxn modelId="{242EDF6F-3DD0-184D-88C6-430306FEF053}" type="presParOf" srcId="{51C25CF7-8230-C946-9366-ECB05321FE28}" destId="{48A4344B-D531-AA45-8406-41A4618890A3}" srcOrd="3" destOrd="0" presId="urn:microsoft.com/office/officeart/2009/3/layout/IncreasingArrowsProcess"/>
    <dgm:cxn modelId="{4766A1D6-E3E1-B844-8EA2-AEB3776B1DDB}" type="presParOf" srcId="{51C25CF7-8230-C946-9366-ECB05321FE28}" destId="{386AA821-FB74-7141-8409-FEBE1B379D8F}" srcOrd="4" destOrd="0" presId="urn:microsoft.com/office/officeart/2009/3/layout/IncreasingArrowsProcess"/>
    <dgm:cxn modelId="{580AD679-3F0E-3740-8BD3-087861A8934C}" type="presParOf" srcId="{51C25CF7-8230-C946-9366-ECB05321FE28}" destId="{E4176277-15D8-D64E-ACD8-90BBAEE82F05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A4D88-3DA2-BB47-B226-72A50E6C66EB}">
      <dsp:nvSpPr>
        <dsp:cNvPr id="0" name=""/>
        <dsp:cNvSpPr/>
      </dsp:nvSpPr>
      <dsp:spPr>
        <a:xfrm>
          <a:off x="169036" y="7952"/>
          <a:ext cx="7070788" cy="102977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3477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Past</a:t>
          </a:r>
          <a:endParaRPr lang="en-US" sz="1900" kern="1200" dirty="0"/>
        </a:p>
      </dsp:txBody>
      <dsp:txXfrm>
        <a:off x="169036" y="265396"/>
        <a:ext cx="6813344" cy="514888"/>
      </dsp:txXfrm>
    </dsp:sp>
    <dsp:sp modelId="{77F8A3F3-89D4-C54F-BCE8-50C7B3ED79D9}">
      <dsp:nvSpPr>
        <dsp:cNvPr id="0" name=""/>
        <dsp:cNvSpPr/>
      </dsp:nvSpPr>
      <dsp:spPr>
        <a:xfrm>
          <a:off x="169036" y="802058"/>
          <a:ext cx="2177802" cy="1983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Opioids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err="1" smtClean="0"/>
            <a:t>Neuroiaxial</a:t>
          </a:r>
          <a:endParaRPr lang="en-US" sz="1900" kern="1200" dirty="0" smtClean="0"/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(epidural, spinal)</a:t>
          </a:r>
          <a:endParaRPr lang="en-US" sz="1900" kern="1200" dirty="0"/>
        </a:p>
      </dsp:txBody>
      <dsp:txXfrm>
        <a:off x="169036" y="802058"/>
        <a:ext cx="2177802" cy="1983728"/>
      </dsp:txXfrm>
    </dsp:sp>
    <dsp:sp modelId="{D728BCCC-F978-F14E-B8B1-FF30FA7F39E9}">
      <dsp:nvSpPr>
        <dsp:cNvPr id="0" name=""/>
        <dsp:cNvSpPr/>
      </dsp:nvSpPr>
      <dsp:spPr>
        <a:xfrm>
          <a:off x="2346839" y="351211"/>
          <a:ext cx="4892985" cy="102977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987791"/>
                <a:satOff val="11154"/>
                <a:lumOff val="598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987791"/>
                <a:satOff val="11154"/>
                <a:lumOff val="598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3477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Present</a:t>
          </a:r>
          <a:endParaRPr lang="en-US" sz="1900" kern="1200" dirty="0"/>
        </a:p>
      </dsp:txBody>
      <dsp:txXfrm>
        <a:off x="2346839" y="608655"/>
        <a:ext cx="4635541" cy="514888"/>
      </dsp:txXfrm>
    </dsp:sp>
    <dsp:sp modelId="{48A4344B-D531-AA45-8406-41A4618890A3}">
      <dsp:nvSpPr>
        <dsp:cNvPr id="0" name=""/>
        <dsp:cNvSpPr/>
      </dsp:nvSpPr>
      <dsp:spPr>
        <a:xfrm>
          <a:off x="2346839" y="1145317"/>
          <a:ext cx="2177802" cy="198372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987791"/>
              <a:satOff val="11154"/>
              <a:lumOff val="598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Peripheral Nerve Blocks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Multimodal Analgesia</a:t>
          </a:r>
          <a:endParaRPr lang="en-US" sz="1900" kern="1200" dirty="0"/>
        </a:p>
      </dsp:txBody>
      <dsp:txXfrm>
        <a:off x="2346839" y="1145317"/>
        <a:ext cx="2177802" cy="1983728"/>
      </dsp:txXfrm>
    </dsp:sp>
    <dsp:sp modelId="{386AA821-FB74-7141-8409-FEBE1B379D8F}">
      <dsp:nvSpPr>
        <dsp:cNvPr id="0" name=""/>
        <dsp:cNvSpPr/>
      </dsp:nvSpPr>
      <dsp:spPr>
        <a:xfrm>
          <a:off x="4524642" y="694470"/>
          <a:ext cx="2715182" cy="1029776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-1975582"/>
                <a:satOff val="22309"/>
                <a:lumOff val="11960"/>
                <a:alphaOff val="0"/>
                <a:tint val="96000"/>
                <a:satMod val="120000"/>
                <a:lumMod val="120000"/>
              </a:schemeClr>
            </a:gs>
            <a:gs pos="100000">
              <a:schemeClr val="accent4">
                <a:hueOff val="-1975582"/>
                <a:satOff val="22309"/>
                <a:lumOff val="11960"/>
                <a:alphaOff val="0"/>
                <a:shade val="89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flat" dir="tl">
            <a:rot lat="0" lon="0" rev="6360000"/>
          </a:lightRig>
        </a:scene3d>
        <a:sp3d prstMaterial="flat">
          <a:bevelT w="12700" h="127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254000" bIns="163477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Future</a:t>
          </a:r>
          <a:endParaRPr lang="en-US" sz="1900" kern="1200" dirty="0"/>
        </a:p>
      </dsp:txBody>
      <dsp:txXfrm>
        <a:off x="4524642" y="951914"/>
        <a:ext cx="2457738" cy="514888"/>
      </dsp:txXfrm>
    </dsp:sp>
    <dsp:sp modelId="{E4176277-15D8-D64E-ACD8-90BBAEE82F05}">
      <dsp:nvSpPr>
        <dsp:cNvPr id="0" name=""/>
        <dsp:cNvSpPr/>
      </dsp:nvSpPr>
      <dsp:spPr>
        <a:xfrm>
          <a:off x="4524642" y="1488576"/>
          <a:ext cx="2177802" cy="19546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-1975582"/>
              <a:satOff val="22309"/>
              <a:lumOff val="1196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Newer Peripheral Nerve blocks</a:t>
          </a:r>
          <a:endParaRPr lang="en-US" sz="1900" kern="1200" dirty="0"/>
        </a:p>
      </dsp:txBody>
      <dsp:txXfrm>
        <a:off x="4524642" y="1488576"/>
        <a:ext cx="2177802" cy="19546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0.20625</cdr:x>
      <cdr:y>0.60256</cdr:y>
    </cdr:from>
    <cdr:to>
      <cdr:x>0.40625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57300" y="1790700"/>
          <a:ext cx="1219200" cy="11811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E531C5-59F8-A341-806D-0246CE4385F6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A09430-747C-E547-801D-B888FDD4A3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09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POD and POCD,</a:t>
            </a:r>
            <a:r>
              <a:rPr lang="en-US" baseline="0" dirty="0" smtClean="0"/>
              <a:t> </a:t>
            </a:r>
            <a:r>
              <a:rPr lang="en-US" dirty="0" smtClean="0"/>
              <a:t>Two can not be totally</a:t>
            </a:r>
            <a:r>
              <a:rPr lang="en-US" baseline="0" dirty="0" smtClean="0"/>
              <a:t> separated.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1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916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1.</a:t>
            </a:r>
            <a:r>
              <a:rPr lang="en-US" baseline="0" dirty="0" smtClean="0"/>
              <a:t> Patient vulnerability, 2. exposure to precipitating factors (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108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wonder epidural</a:t>
            </a:r>
            <a:r>
              <a:rPr lang="en-US" baseline="0" dirty="0" smtClean="0"/>
              <a:t> is better than GA for cognition. But d</a:t>
            </a:r>
            <a:r>
              <a:rPr lang="en-US" dirty="0" smtClean="0"/>
              <a:t>ata is not convincing, or evidence is limited. W-R:</a:t>
            </a:r>
            <a:r>
              <a:rPr lang="en-US" baseline="0" dirty="0" smtClean="0"/>
              <a:t> 262 </a:t>
            </a:r>
            <a:r>
              <a:rPr lang="en-US" baseline="0" dirty="0" err="1" smtClean="0"/>
              <a:t>pts</a:t>
            </a:r>
            <a:r>
              <a:rPr lang="en-US" baseline="0" dirty="0" smtClean="0"/>
              <a:t>, TKR, </a:t>
            </a:r>
            <a:r>
              <a:rPr lang="en-US" dirty="0" err="1" smtClean="0"/>
              <a:t>Rasumussen</a:t>
            </a:r>
            <a:r>
              <a:rPr lang="en-US" dirty="0" smtClean="0"/>
              <a:t>: 438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pts</a:t>
            </a:r>
            <a:r>
              <a:rPr lang="en-US" baseline="0" dirty="0" smtClean="0"/>
              <a:t>, non-cardiac surgery. Regional more protective.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26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Poorly controlled postoperative pain has been </a:t>
            </a:r>
            <a:r>
              <a:rPr lang="en-US" dirty="0" err="1" smtClean="0"/>
              <a:t>identfied</a:t>
            </a:r>
            <a:r>
              <a:rPr lang="en-US" baseline="0" dirty="0" smtClean="0"/>
              <a:t> as precipitating factor.  Effective pain management strategies to reduce incidence of POD are still far from being elucidated.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3165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According</a:t>
            </a:r>
            <a:r>
              <a:rPr lang="en-US" baseline="0" dirty="0" smtClean="0"/>
              <a:t> to the available data, which opioid analgesics increase the risk of OD, except for </a:t>
            </a:r>
            <a:r>
              <a:rPr lang="en-US" baseline="0" dirty="0" err="1" smtClean="0"/>
              <a:t>meperidine</a:t>
            </a:r>
            <a:r>
              <a:rPr lang="en-US" baseline="0" dirty="0" smtClean="0"/>
              <a:t>, is not conclusive.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359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649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Continuous infusions result in the medication staying one place. Intermittent boluses allow the medication to spread laterally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1164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Precedex</a:t>
            </a:r>
            <a:r>
              <a:rPr lang="en-US" dirty="0" smtClean="0"/>
              <a:t>.  Zhang (china), 38 RCT </a:t>
            </a:r>
            <a:r>
              <a:rPr lang="en-US" baseline="0" dirty="0" smtClean="0"/>
              <a:t> with intervention ranging from perioperative managements to pharmacological, </a:t>
            </a:r>
            <a:r>
              <a:rPr lang="en-US" baseline="0" dirty="0" err="1" smtClean="0"/>
              <a:t>psychologica</a:t>
            </a:r>
            <a:r>
              <a:rPr lang="en-US" baseline="0" dirty="0" smtClean="0"/>
              <a:t> or multicomponent interventions.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21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Krenk</a:t>
            </a:r>
            <a:r>
              <a:rPr lang="en-US" dirty="0" smtClean="0"/>
              <a:t>,</a:t>
            </a:r>
            <a:r>
              <a:rPr lang="en-US" baseline="0" dirty="0" smtClean="0"/>
              <a:t> 225 </a:t>
            </a:r>
            <a:r>
              <a:rPr lang="en-US" baseline="0" dirty="0" err="1" smtClean="0"/>
              <a:t>pts</a:t>
            </a:r>
            <a:r>
              <a:rPr lang="en-US" baseline="0" dirty="0" smtClean="0"/>
              <a:t>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8548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It is still unclear whether ketamine</a:t>
            </a:r>
            <a:r>
              <a:rPr lang="en-US" baseline="0" dirty="0" smtClean="0"/>
              <a:t> is associated with incidence of POD as a multimodal postoperative analgesic.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174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209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85pts</a:t>
            </a:r>
            <a:r>
              <a:rPr lang="en-US" baseline="0" dirty="0" smtClean="0"/>
              <a:t> who under went TKR.    25% vs. 61%, P=0.002. No significant difference </a:t>
            </a:r>
            <a:r>
              <a:rPr lang="en-US" baseline="0" dirty="0" err="1" smtClean="0"/>
              <a:t>btwn</a:t>
            </a:r>
            <a:r>
              <a:rPr lang="en-US" baseline="0" dirty="0" smtClean="0"/>
              <a:t> the groups with respect to pain level or the amount of IV opioid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37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Advanced</a:t>
            </a:r>
            <a:r>
              <a:rPr lang="en-US" baseline="0" dirty="0" smtClean="0"/>
              <a:t> quality of ultrasound machines enable us to do a different type of blocks.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0224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UCSF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200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 of GYN,</a:t>
            </a:r>
            <a:r>
              <a:rPr lang="en-US" baseline="0" dirty="0" smtClean="0"/>
              <a:t> colorectal protocol.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A09430-747C-E547-801D-B888FDD4A315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20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7B0AA-AC8E-4463-ADAC-E87D09B82E4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2E36BF37-E6CA-FC4D-A386-5DDE6BFE19C4}" type="datetimeFigureOut">
              <a:rPr lang="en-US" smtClean="0"/>
              <a:pPr/>
              <a:t>11/13/16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09F6894D-A359-7A4B-891C-F49D2A9D18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chart" Target="../charts/char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25066"/>
            <a:ext cx="7772400" cy="1912438"/>
          </a:xfrm>
        </p:spPr>
        <p:txBody>
          <a:bodyPr>
            <a:normAutofit/>
          </a:bodyPr>
          <a:lstStyle/>
          <a:p>
            <a:r>
              <a:rPr lang="en-US" dirty="0" smtClean="0"/>
              <a:t>Postoperative Pain Management and Delirium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65624"/>
            <a:ext cx="6400800" cy="1889125"/>
          </a:xfrm>
        </p:spPr>
        <p:txBody>
          <a:bodyPr>
            <a:normAutofit/>
          </a:bodyPr>
          <a:lstStyle/>
          <a:p>
            <a:r>
              <a:rPr lang="en-US" dirty="0" smtClean="0"/>
              <a:t>Sakura Kinjo, MD</a:t>
            </a:r>
          </a:p>
          <a:p>
            <a:r>
              <a:rPr lang="en-US" dirty="0" smtClean="0"/>
              <a:t>Department of Anesthesia and Perioperative Care</a:t>
            </a:r>
          </a:p>
          <a:p>
            <a:r>
              <a:rPr lang="en-US" dirty="0" smtClean="0"/>
              <a:t>University of California, San Francisco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220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Disclosures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 smtClean="0"/>
              <a:t>No disclosures</a:t>
            </a:r>
            <a:endParaRPr lang="en-US" dirty="0"/>
          </a:p>
        </p:txBody>
      </p:sp>
      <p:pic>
        <p:nvPicPr>
          <p:cNvPr id="6" name="Content Placeholder 5" descr="UCSF_20160210_Medical Center Signage_007.jpg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947" b="19947"/>
          <a:stretch>
            <a:fillRect/>
          </a:stretch>
        </p:blipFill>
        <p:spPr>
          <a:xfrm>
            <a:off x="5109730" y="2622423"/>
            <a:ext cx="3822192" cy="4055403"/>
          </a:xfrm>
          <a:prstGeom prst="roundRect">
            <a:avLst>
              <a:gd name="adj" fmla="val 3618"/>
            </a:avLst>
          </a:prstGeom>
        </p:spPr>
      </p:pic>
    </p:spTree>
    <p:extLst>
      <p:ext uri="{BB962C8B-B14F-4D97-AF65-F5344CB8AC3E}">
        <p14:creationId xmlns:p14="http://schemas.microsoft.com/office/powerpoint/2010/main" val="19149339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Discuss </a:t>
            </a:r>
            <a:r>
              <a:rPr lang="en-US" dirty="0" smtClean="0"/>
              <a:t>the relationship between postoperative delirium (POD) and</a:t>
            </a:r>
            <a:r>
              <a:rPr lang="en-US" dirty="0"/>
              <a:t> </a:t>
            </a:r>
            <a:r>
              <a:rPr lang="en-US" dirty="0" smtClean="0"/>
              <a:t>pain management:</a:t>
            </a:r>
          </a:p>
          <a:p>
            <a:pPr marL="0" indent="0">
              <a:buNone/>
            </a:pP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/>
              <a:t>C</a:t>
            </a:r>
            <a:r>
              <a:rPr lang="en-US" dirty="0" smtClean="0"/>
              <a:t>ommon </a:t>
            </a:r>
            <a:r>
              <a:rPr lang="en-US" dirty="0"/>
              <a:t>pain </a:t>
            </a:r>
            <a:r>
              <a:rPr lang="en-US" dirty="0" smtClean="0"/>
              <a:t>medications, pain management strategies </a:t>
            </a:r>
            <a:r>
              <a:rPr lang="en-US" dirty="0"/>
              <a:t>used for </a:t>
            </a:r>
            <a:r>
              <a:rPr lang="en-US" dirty="0" smtClean="0"/>
              <a:t>the acute postoperative period (opioids, multimodal analgesia).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r>
              <a:rPr lang="en-US" dirty="0"/>
              <a:t>R</a:t>
            </a:r>
            <a:r>
              <a:rPr lang="en-US" dirty="0" smtClean="0"/>
              <a:t>egional </a:t>
            </a:r>
            <a:r>
              <a:rPr lang="en-US" dirty="0"/>
              <a:t>anesthesia </a:t>
            </a:r>
            <a:r>
              <a:rPr lang="en-US" dirty="0" smtClean="0"/>
              <a:t>(epidural, peripheral </a:t>
            </a:r>
            <a:r>
              <a:rPr lang="en-US" dirty="0"/>
              <a:t>nerve </a:t>
            </a:r>
            <a:r>
              <a:rPr lang="en-US" dirty="0" smtClean="0"/>
              <a:t>blocks).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0790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Definition: acute state of confusion with alterations in attention and consciousness.</a:t>
            </a:r>
          </a:p>
          <a:p>
            <a:endParaRPr lang="en-US" dirty="0" smtClean="0"/>
          </a:p>
          <a:p>
            <a:r>
              <a:rPr lang="en-US" dirty="0" smtClean="0"/>
              <a:t>Incidence: 15-53%</a:t>
            </a:r>
          </a:p>
          <a:p>
            <a:endParaRPr lang="en-US" dirty="0" smtClean="0"/>
          </a:p>
          <a:p>
            <a:r>
              <a:rPr lang="en-US" dirty="0" smtClean="0"/>
              <a:t>POD can result in prolonged hospital stays, </a:t>
            </a:r>
            <a:r>
              <a:rPr lang="en-US" dirty="0"/>
              <a:t>i</a:t>
            </a:r>
            <a:r>
              <a:rPr lang="en-US" dirty="0" smtClean="0"/>
              <a:t>ncreased risk of post-discharge mortality, </a:t>
            </a:r>
            <a:r>
              <a:rPr lang="en-US" dirty="0"/>
              <a:t>c</a:t>
            </a:r>
            <a:r>
              <a:rPr lang="en-US" dirty="0" smtClean="0"/>
              <a:t>ognitive decline, </a:t>
            </a:r>
            <a:r>
              <a:rPr lang="en-US" dirty="0"/>
              <a:t>f</a:t>
            </a:r>
            <a:r>
              <a:rPr lang="en-US" dirty="0" smtClean="0"/>
              <a:t>unctional dependence.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Postoperative Delirium (POD)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648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Cognitive dysfunction in various neuropsychological domains (</a:t>
            </a:r>
            <a:r>
              <a:rPr lang="en-US" dirty="0" err="1" smtClean="0"/>
              <a:t>e.g</a:t>
            </a:r>
            <a:r>
              <a:rPr lang="en-US" dirty="0" smtClean="0"/>
              <a:t>, memory, executive function)</a:t>
            </a:r>
          </a:p>
          <a:p>
            <a:r>
              <a:rPr lang="en-US" dirty="0" smtClean="0"/>
              <a:t>Etiology </a:t>
            </a:r>
            <a:r>
              <a:rPr lang="en-US" dirty="0" smtClean="0"/>
              <a:t>is unknown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May last a few days to weeks, sometimes months.</a:t>
            </a:r>
          </a:p>
          <a:p>
            <a:r>
              <a:rPr lang="en-US" dirty="0" smtClean="0"/>
              <a:t>Extension of POD or </a:t>
            </a:r>
            <a:r>
              <a:rPr lang="en-US" dirty="0" err="1" smtClean="0"/>
              <a:t>subsyndromal</a:t>
            </a:r>
            <a:r>
              <a:rPr lang="en-US" dirty="0" smtClean="0"/>
              <a:t> POD?</a:t>
            </a:r>
          </a:p>
          <a:p>
            <a:r>
              <a:rPr lang="en-US" dirty="0" smtClean="0"/>
              <a:t>Patient </a:t>
            </a:r>
            <a:r>
              <a:rPr lang="en-US" dirty="0" smtClean="0"/>
              <a:t>who is not delirious can present POCD.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Postoperative Cognitive Decline/Dysfunction (POCD)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4519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Pathophysiology of Delirium-</a:t>
            </a:r>
            <a:br>
              <a:rPr lang="en-US" dirty="0" smtClean="0"/>
            </a:br>
            <a:r>
              <a:rPr lang="en-US" dirty="0" smtClean="0"/>
              <a:t>Reticular Activating System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5990" y="2032001"/>
            <a:ext cx="6143625" cy="4826000"/>
          </a:xfrm>
          <a:prstGeom prst="roundRect">
            <a:avLst>
              <a:gd name="adj" fmla="val 22983"/>
            </a:avLst>
          </a:prstGeom>
        </p:spPr>
      </p:pic>
    </p:spTree>
    <p:extLst>
      <p:ext uri="{BB962C8B-B14F-4D97-AF65-F5344CB8AC3E}">
        <p14:creationId xmlns:p14="http://schemas.microsoft.com/office/powerpoint/2010/main" val="4153015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Multifactorial syndrome influenced by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1. Predisposing factors (Baseline patient risk factors)</a:t>
            </a:r>
          </a:p>
          <a:p>
            <a:pPr marL="0" indent="0">
              <a:buNone/>
            </a:pPr>
            <a:r>
              <a:rPr lang="en-US" dirty="0" smtClean="0"/>
              <a:t>(e.g., age, sensory, cognitive impairment, depression,       alcoholism</a:t>
            </a:r>
            <a:r>
              <a:rPr lang="en-US" dirty="0" smtClean="0"/>
              <a:t>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b="1" dirty="0" smtClean="0"/>
              <a:t>2. Precipitating factors </a:t>
            </a:r>
          </a:p>
          <a:p>
            <a:pPr marL="0" indent="0">
              <a:buNone/>
            </a:pPr>
            <a:r>
              <a:rPr lang="en-US" dirty="0" smtClean="0"/>
              <a:t>(e.g., drugs, infection, fluid-electrolyte disorder, hypoxia)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Risk Factors of Delirium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913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Type of surgery (cardiac, orthopedic)</a:t>
            </a:r>
          </a:p>
          <a:p>
            <a:r>
              <a:rPr lang="en-US" sz="2800" dirty="0" smtClean="0"/>
              <a:t>Length of surgery</a:t>
            </a:r>
          </a:p>
          <a:p>
            <a:r>
              <a:rPr lang="en-US" sz="2800" dirty="0" smtClean="0"/>
              <a:t>Blood loss/blood transfusion</a:t>
            </a:r>
          </a:p>
          <a:p>
            <a:r>
              <a:rPr lang="en-US" sz="2800" dirty="0" err="1"/>
              <a:t>N</a:t>
            </a:r>
            <a:r>
              <a:rPr lang="en-US" sz="2800" dirty="0" err="1" smtClean="0"/>
              <a:t>euroinflammation</a:t>
            </a:r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Potential Surgical </a:t>
            </a:r>
            <a:r>
              <a:rPr lang="en-US" dirty="0"/>
              <a:t>F</a:t>
            </a:r>
            <a:r>
              <a:rPr lang="en-US" dirty="0" smtClean="0"/>
              <a:t>actors of Delirium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180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/>
              <a:t>Type of Anesthesia (general vs. regional)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Williams-</a:t>
            </a:r>
            <a:r>
              <a:rPr lang="en-US" sz="1800" b="1" dirty="0" smtClean="0"/>
              <a:t>Russo. </a:t>
            </a:r>
            <a:r>
              <a:rPr lang="en-US" sz="1800" b="1" dirty="0" smtClean="0"/>
              <a:t>JAMA 1995 </a:t>
            </a:r>
            <a:r>
              <a:rPr lang="en-US" sz="1800" dirty="0" smtClean="0"/>
              <a:t>---POD, POCD was measured 1 week and 6months after surgery.  POD: GA vs. regional (9.4% vs. 12% p=0.5)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Rasmussen. </a:t>
            </a:r>
            <a:r>
              <a:rPr lang="en-US" sz="1800" b="1" dirty="0" err="1" smtClean="0"/>
              <a:t>Acta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Anaesthesiol</a:t>
            </a:r>
            <a:r>
              <a:rPr lang="en-US" sz="1800" b="1" dirty="0" smtClean="0"/>
              <a:t> </a:t>
            </a:r>
            <a:r>
              <a:rPr lang="en-US" sz="1800" b="1" dirty="0" err="1" smtClean="0"/>
              <a:t>Scand</a:t>
            </a:r>
            <a:r>
              <a:rPr lang="en-US" sz="1800" b="1" dirty="0" smtClean="0"/>
              <a:t> 2003</a:t>
            </a:r>
            <a:r>
              <a:rPr lang="en-US" sz="1800" dirty="0" smtClean="0"/>
              <a:t>--- POCD was measured 7days, and 3months after surgery.  </a:t>
            </a:r>
          </a:p>
          <a:p>
            <a:pPr marL="0" indent="0">
              <a:buNone/>
            </a:pPr>
            <a:r>
              <a:rPr lang="en-US" sz="1800" dirty="0" smtClean="0"/>
              <a:t>The incidence of  POCD was greater with GA (19.7% vs. 12.5%, P=0.06) on 7days after surgery.  but no difference in 3 months.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           </a:t>
            </a:r>
            <a:r>
              <a:rPr lang="en-US" sz="1800" dirty="0" smtClean="0">
                <a:solidFill>
                  <a:srgbClr val="FF0000"/>
                </a:solidFill>
              </a:rPr>
              <a:t> 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Anesthetic </a:t>
            </a:r>
            <a:r>
              <a:rPr lang="en-US" dirty="0"/>
              <a:t>F</a:t>
            </a:r>
            <a:r>
              <a:rPr lang="en-US" dirty="0" smtClean="0"/>
              <a:t>actors on Cognition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1655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US" sz="9600" b="1" dirty="0"/>
              <a:t>P</a:t>
            </a:r>
            <a:r>
              <a:rPr lang="en-US" sz="9600" b="1" dirty="0" smtClean="0"/>
              <a:t>ain, and pain management strategies are important factors related to the development of POD.</a:t>
            </a:r>
          </a:p>
          <a:p>
            <a:endParaRPr lang="en-US" sz="9600" dirty="0"/>
          </a:p>
          <a:p>
            <a:endParaRPr lang="en-US" dirty="0" smtClean="0"/>
          </a:p>
          <a:p>
            <a:r>
              <a:rPr lang="en-US" sz="8000" dirty="0" smtClean="0"/>
              <a:t>Age&gt;70</a:t>
            </a:r>
          </a:p>
          <a:p>
            <a:r>
              <a:rPr lang="en-US" sz="8000" dirty="0" smtClean="0"/>
              <a:t>Moderate to severe pain in </a:t>
            </a:r>
            <a:r>
              <a:rPr lang="en-US" sz="8000" dirty="0" err="1" smtClean="0"/>
              <a:t>preop</a:t>
            </a:r>
            <a:endParaRPr lang="en-US" sz="8000" dirty="0"/>
          </a:p>
          <a:p>
            <a:r>
              <a:rPr lang="en-US" sz="8000" dirty="0" smtClean="0"/>
              <a:t>Increase pain baseline vs. postoperative day 1</a:t>
            </a:r>
          </a:p>
          <a:p>
            <a:r>
              <a:rPr lang="en-US" sz="8000" dirty="0" smtClean="0"/>
              <a:t>Patient Controlled Analgesia (PCA) use (vs. oral pain medications). </a:t>
            </a:r>
          </a:p>
          <a:p>
            <a:endParaRPr lang="en-US" sz="8000" dirty="0" smtClean="0"/>
          </a:p>
          <a:p>
            <a:endParaRPr lang="en-US" sz="8000" dirty="0"/>
          </a:p>
          <a:p>
            <a:pPr marL="0" indent="0">
              <a:buNone/>
            </a:pPr>
            <a:r>
              <a:rPr lang="en-US" sz="8000" dirty="0"/>
              <a:t> </a:t>
            </a:r>
            <a:r>
              <a:rPr lang="en-US" sz="8000" dirty="0" smtClean="0"/>
              <a:t>                                                  </a:t>
            </a:r>
            <a:r>
              <a:rPr lang="en-US" sz="8000" dirty="0" smtClean="0"/>
              <a:t>                   </a:t>
            </a:r>
            <a:r>
              <a:rPr lang="en-US" sz="8000" dirty="0" err="1" smtClean="0"/>
              <a:t>Vaurio</a:t>
            </a:r>
            <a:r>
              <a:rPr lang="en-US" sz="8000" dirty="0" smtClean="0"/>
              <a:t>. </a:t>
            </a:r>
            <a:r>
              <a:rPr lang="en-US" sz="8000" dirty="0" err="1"/>
              <a:t>Anesth</a:t>
            </a:r>
            <a:r>
              <a:rPr lang="en-US" sz="8000" dirty="0"/>
              <a:t> and </a:t>
            </a:r>
            <a:r>
              <a:rPr lang="en-US" sz="8000" dirty="0" err="1"/>
              <a:t>Analg</a:t>
            </a:r>
            <a:r>
              <a:rPr lang="en-US" sz="8000" dirty="0"/>
              <a:t>, </a:t>
            </a:r>
            <a:r>
              <a:rPr lang="en-US" sz="8000" dirty="0" smtClean="0"/>
              <a:t>2008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                                               </a:t>
            </a:r>
            <a:r>
              <a:rPr lang="en-US" sz="4300" dirty="0" smtClean="0"/>
              <a:t>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ain and POD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836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Evolution of Pain </a:t>
            </a:r>
            <a:r>
              <a:rPr lang="en-US" dirty="0"/>
              <a:t>M</a:t>
            </a:r>
            <a:r>
              <a:rPr lang="en-US" dirty="0" smtClean="0"/>
              <a:t>anagement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2655344"/>
              </p:ext>
            </p:extLst>
          </p:nvPr>
        </p:nvGraphicFramePr>
        <p:xfrm>
          <a:off x="871538" y="2674938"/>
          <a:ext cx="7408862" cy="3451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39236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Oral pain medications used as the sole means of postoperative pain control decreased risk of delirium in comparison to IV-PCA.</a:t>
            </a:r>
          </a:p>
          <a:p>
            <a:endParaRPr lang="en-US" dirty="0"/>
          </a:p>
          <a:p>
            <a:r>
              <a:rPr lang="en-US" dirty="0" err="1" smtClean="0"/>
              <a:t>Meperidine</a:t>
            </a:r>
            <a:r>
              <a:rPr lang="en-US" dirty="0" smtClean="0"/>
              <a:t>…the anticholinergic property of its metabolite, </a:t>
            </a:r>
            <a:r>
              <a:rPr lang="en-US" dirty="0" err="1" smtClean="0"/>
              <a:t>normeperidine</a:t>
            </a:r>
            <a:r>
              <a:rPr lang="en-US" dirty="0" smtClean="0"/>
              <a:t>  may contribute to delirium.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Opioids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3815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Typically, a combination of local anesthetics with a low dose of opioid is widely used.</a:t>
            </a:r>
          </a:p>
          <a:p>
            <a:endParaRPr lang="en-US" dirty="0" smtClean="0"/>
          </a:p>
          <a:p>
            <a:r>
              <a:rPr lang="en-US" dirty="0" smtClean="0"/>
              <a:t>IV-PCA vs. Epidural: Epidural with better pain control, there is still a lack of evidence to decrease the incidence of POD.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Epidural Analgesia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637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PIB (programmed intermittent bolus) </a:t>
            </a:r>
          </a:p>
          <a:p>
            <a:pPr marL="0" indent="0">
              <a:buNone/>
            </a:pPr>
            <a:r>
              <a:rPr lang="en-US" dirty="0" smtClean="0"/>
              <a:t>     (e.g., 5ml, q 30min)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/>
              <a:t>Clinical research and practice has shown that bolus volume and delivery pressure can increase the spread of fluids in the epidural space compared to continuous infusion. 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Epidural-New </a:t>
            </a:r>
            <a:r>
              <a:rPr lang="en-US" dirty="0"/>
              <a:t>M</a:t>
            </a:r>
            <a:r>
              <a:rPr lang="en-US" dirty="0" smtClean="0"/>
              <a:t>ode of Programming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5899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Continuous Infusion vs. PIB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3"/>
          </p:nvPr>
        </p:nvPicPr>
        <p:blipFill>
          <a:blip r:embed="rId3"/>
          <a:srcRect l="13588" r="13588"/>
          <a:stretch>
            <a:fillRect/>
          </a:stretch>
        </p:blipFill>
        <p:spPr/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4"/>
          <a:srcRect l="13403" r="134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10976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</a:t>
            </a:r>
            <a:r>
              <a:rPr lang="en-US" dirty="0" err="1" smtClean="0"/>
              <a:t>exmedetomidine</a:t>
            </a:r>
            <a:r>
              <a:rPr lang="en-US" dirty="0" smtClean="0"/>
              <a:t> sedation, multicomponent interventions and antipsychotics were useful in preventing POD.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</a:t>
            </a:r>
            <a:r>
              <a:rPr lang="en-US" sz="2000" dirty="0" smtClean="0"/>
              <a:t>Zhang. </a:t>
            </a:r>
            <a:r>
              <a:rPr lang="en-US" sz="2000" dirty="0" smtClean="0"/>
              <a:t>Clinical </a:t>
            </a:r>
            <a:r>
              <a:rPr lang="en-US" sz="2000" dirty="0" smtClean="0"/>
              <a:t>Care, </a:t>
            </a:r>
            <a:r>
              <a:rPr lang="en-US" sz="2000" dirty="0" smtClean="0"/>
              <a:t>2013</a:t>
            </a: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Prevention of Delirium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166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Pain management is a key element in multi-component therapy.</a:t>
            </a:r>
          </a:p>
          <a:p>
            <a:endParaRPr lang="en-US" dirty="0" smtClean="0"/>
          </a:p>
          <a:p>
            <a:r>
              <a:rPr lang="en-US" dirty="0" smtClean="0"/>
              <a:t>Hip fracture program degreased the incidence of delirium  </a:t>
            </a:r>
            <a:r>
              <a:rPr lang="en-US" sz="2000" dirty="0" smtClean="0"/>
              <a:t>(Pedersen. J Am </a:t>
            </a:r>
            <a:r>
              <a:rPr lang="en-US" sz="2000" dirty="0" err="1" smtClean="0"/>
              <a:t>Geriatr</a:t>
            </a:r>
            <a:r>
              <a:rPr lang="en-US" sz="2000" dirty="0" smtClean="0"/>
              <a:t> </a:t>
            </a:r>
            <a:r>
              <a:rPr lang="en-US" sz="2000" dirty="0" err="1" smtClean="0"/>
              <a:t>soc</a:t>
            </a:r>
            <a:r>
              <a:rPr lang="en-US" sz="2000" dirty="0" smtClean="0"/>
              <a:t>, 2008)</a:t>
            </a:r>
          </a:p>
          <a:p>
            <a:pPr marL="0" indent="0">
              <a:buNone/>
            </a:pPr>
            <a:r>
              <a:rPr lang="en-US" dirty="0" smtClean="0"/>
              <a:t>     Conventional group vs. Interventional group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(9.2% vs. 2.8%, p=0.006)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Regimen: femoral nerve catheter, acetaminophen, ibuprofen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THA, or TKA in a fast track set-up. No patients developed POD  </a:t>
            </a:r>
            <a:r>
              <a:rPr lang="en-US" sz="2000" dirty="0" smtClean="0"/>
              <a:t>(</a:t>
            </a:r>
            <a:r>
              <a:rPr lang="en-US" sz="2000" dirty="0" err="1" smtClean="0"/>
              <a:t>Krenk</a:t>
            </a:r>
            <a:r>
              <a:rPr lang="en-US" sz="2000" dirty="0"/>
              <a:t>.</a:t>
            </a:r>
            <a:r>
              <a:rPr lang="en-US" sz="2000" dirty="0" smtClean="0"/>
              <a:t> BJA, 2012</a:t>
            </a:r>
            <a:r>
              <a:rPr lang="en-US" sz="2000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     Regimen: </a:t>
            </a:r>
            <a:r>
              <a:rPr lang="en-US" dirty="0" err="1"/>
              <a:t>p</a:t>
            </a:r>
            <a:r>
              <a:rPr lang="en-US" dirty="0" err="1" smtClean="0"/>
              <a:t>aracetamol</a:t>
            </a:r>
            <a:r>
              <a:rPr lang="en-US" dirty="0" smtClean="0"/>
              <a:t>, gabapentin, tramadol, </a:t>
            </a:r>
            <a:r>
              <a:rPr lang="en-US" dirty="0" err="1" smtClean="0"/>
              <a:t>celecoxib</a:t>
            </a:r>
            <a:r>
              <a:rPr lang="en-US" dirty="0" smtClean="0"/>
              <a:t>,          	        ibuprofen, oxycodone, morphine. 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Multi-Component </a:t>
            </a:r>
            <a:r>
              <a:rPr lang="en-US" dirty="0"/>
              <a:t>D</a:t>
            </a:r>
            <a:r>
              <a:rPr lang="en-US" dirty="0" smtClean="0"/>
              <a:t>elirium Intervention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653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Has been proposed as a way to decrease opioid consumption and opioid related adverse events.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NSAIDS /COX-2 inhibitors</a:t>
            </a:r>
          </a:p>
          <a:p>
            <a:r>
              <a:rPr lang="en-US" dirty="0" smtClean="0"/>
              <a:t>NMDA antagonists (ketamine)</a:t>
            </a:r>
          </a:p>
          <a:p>
            <a:r>
              <a:rPr lang="en-US" dirty="0" err="1" smtClean="0"/>
              <a:t>Gabapentinoids</a:t>
            </a:r>
            <a:r>
              <a:rPr lang="en-US" dirty="0" smtClean="0"/>
              <a:t> (gabapentin, </a:t>
            </a:r>
            <a:r>
              <a:rPr lang="en-US" dirty="0" err="1" smtClean="0"/>
              <a:t>pregabalin</a:t>
            </a:r>
            <a:r>
              <a:rPr lang="en-US" dirty="0" smtClean="0"/>
              <a:t>)</a:t>
            </a:r>
          </a:p>
          <a:p>
            <a:r>
              <a:rPr lang="en-US" dirty="0" smtClean="0"/>
              <a:t>Acetaminophen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Multimodal Analgesia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839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Gas: </a:t>
            </a:r>
            <a:r>
              <a:rPr lang="en-US" dirty="0"/>
              <a:t>Limit to 0.3 MAC or less</a:t>
            </a:r>
            <a:endParaRPr lang="en-US" dirty="0" smtClean="0"/>
          </a:p>
          <a:p>
            <a:r>
              <a:rPr lang="en-US" dirty="0" err="1" smtClean="0"/>
              <a:t>Propofol</a:t>
            </a:r>
            <a:r>
              <a:rPr lang="en-US" dirty="0" smtClean="0"/>
              <a:t>: 50 </a:t>
            </a:r>
            <a:r>
              <a:rPr lang="en-US" dirty="0"/>
              <a:t>– 150 mcg/kg/</a:t>
            </a:r>
            <a:r>
              <a:rPr lang="en-US" dirty="0" smtClean="0"/>
              <a:t>min</a:t>
            </a:r>
          </a:p>
          <a:p>
            <a:r>
              <a:rPr lang="en-US" dirty="0" smtClean="0"/>
              <a:t>Fentanyl: 0 </a:t>
            </a:r>
            <a:r>
              <a:rPr lang="en-US" dirty="0"/>
              <a:t>– 5 mcg/kg/</a:t>
            </a:r>
            <a:r>
              <a:rPr lang="en-US" dirty="0" err="1" smtClean="0"/>
              <a:t>hr</a:t>
            </a:r>
            <a:endParaRPr lang="en-US" dirty="0" smtClean="0"/>
          </a:p>
          <a:p>
            <a:r>
              <a:rPr lang="en-US" dirty="0" err="1" smtClean="0"/>
              <a:t>Lidocaine</a:t>
            </a:r>
            <a:r>
              <a:rPr lang="en-US" dirty="0" smtClean="0"/>
              <a:t>: 1.5 </a:t>
            </a:r>
            <a:r>
              <a:rPr lang="en-US" dirty="0"/>
              <a:t>or 2.0 mg/kg/</a:t>
            </a:r>
            <a:r>
              <a:rPr lang="en-US" dirty="0" err="1"/>
              <a:t>hr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Ketamine: 2 </a:t>
            </a:r>
            <a:r>
              <a:rPr lang="en-US" dirty="0"/>
              <a:t>– 5 mcg/kg/</a:t>
            </a:r>
            <a:r>
              <a:rPr lang="en-US" dirty="0" smtClean="0"/>
              <a:t>min</a:t>
            </a:r>
          </a:p>
          <a:p>
            <a:r>
              <a:rPr lang="en-US" dirty="0" smtClean="0"/>
              <a:t>Magnesium Sulfate: 8 </a:t>
            </a:r>
            <a:r>
              <a:rPr lang="en-US" dirty="0"/>
              <a:t>mg/kg/</a:t>
            </a:r>
            <a:r>
              <a:rPr lang="en-US" dirty="0" err="1" smtClean="0"/>
              <a:t>hr</a:t>
            </a:r>
            <a:endParaRPr lang="en-US" dirty="0" smtClean="0"/>
          </a:p>
          <a:p>
            <a:r>
              <a:rPr lang="en-US" dirty="0" err="1" smtClean="0"/>
              <a:t>Dexmedetomidine</a:t>
            </a:r>
            <a:r>
              <a:rPr lang="en-US" dirty="0" smtClean="0"/>
              <a:t>: </a:t>
            </a:r>
            <a:r>
              <a:rPr lang="en-US" dirty="0"/>
              <a:t>0.1 – 0.3 mcg/kg/</a:t>
            </a:r>
            <a:r>
              <a:rPr lang="en-US" dirty="0" err="1"/>
              <a:t>hr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Spine Surgery Protocol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30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smtClean="0"/>
              <a:t>Fascia </a:t>
            </a:r>
            <a:r>
              <a:rPr lang="en-US" b="1" dirty="0" err="1" smtClean="0"/>
              <a:t>Iliaca</a:t>
            </a:r>
            <a:r>
              <a:rPr lang="en-US" b="1" dirty="0" smtClean="0"/>
              <a:t> Block</a:t>
            </a:r>
          </a:p>
          <a:p>
            <a:pPr marL="0" indent="0">
              <a:buFont typeface="Monotype Sorts" charset="0"/>
              <a:buNone/>
              <a:defRPr/>
            </a:pPr>
            <a:r>
              <a:rPr lang="en-US" dirty="0" smtClean="0"/>
              <a:t>“Fascia </a:t>
            </a:r>
            <a:r>
              <a:rPr lang="en-US" dirty="0" err="1"/>
              <a:t>Iliaca</a:t>
            </a:r>
            <a:r>
              <a:rPr lang="en-US" dirty="0"/>
              <a:t> </a:t>
            </a:r>
            <a:r>
              <a:rPr lang="en-US" dirty="0" smtClean="0"/>
              <a:t>block significantly </a:t>
            </a:r>
            <a:r>
              <a:rPr lang="en-US" dirty="0"/>
              <a:t>prevented delirium occurrence in intermediate-risk patients”.</a:t>
            </a:r>
          </a:p>
          <a:p>
            <a:pPr marL="0" indent="0">
              <a:buFont typeface="Monotype Sorts" charset="0"/>
              <a:buNone/>
              <a:defRPr/>
            </a:pPr>
            <a:r>
              <a:rPr lang="it-IT" sz="2000" dirty="0">
                <a:solidFill>
                  <a:srgbClr val="E2F4FF"/>
                </a:solidFill>
              </a:rPr>
              <a:t> </a:t>
            </a:r>
            <a:r>
              <a:rPr lang="it-IT" sz="2000" dirty="0" smtClean="0">
                <a:solidFill>
                  <a:srgbClr val="E2F4FF"/>
                </a:solidFill>
              </a:rPr>
              <a:t>      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 smtClean="0">
                <a:solidFill>
                  <a:schemeClr val="tx1"/>
                </a:solidFill>
              </a:rPr>
              <a:t>                 </a:t>
            </a:r>
          </a:p>
          <a:p>
            <a:pPr marL="0" indent="0">
              <a:buFont typeface="Monotype Sorts" charset="0"/>
              <a:buNone/>
              <a:defRPr/>
            </a:pPr>
            <a:endParaRPr lang="it-IT" sz="2000" dirty="0">
              <a:solidFill>
                <a:schemeClr val="tx1"/>
              </a:solidFill>
            </a:endParaRPr>
          </a:p>
          <a:p>
            <a:pPr marL="0" indent="0">
              <a:buFont typeface="Monotype Sorts" charset="0"/>
              <a:buNone/>
              <a:defRPr/>
            </a:pPr>
            <a:endParaRPr lang="it-IT" sz="2000" dirty="0" smtClean="0">
              <a:solidFill>
                <a:schemeClr val="tx1"/>
              </a:solidFill>
            </a:endParaRPr>
          </a:p>
          <a:p>
            <a:pPr marL="0" indent="0">
              <a:buFont typeface="Monotype Sorts" charset="0"/>
              <a:buNone/>
              <a:defRPr/>
            </a:pPr>
            <a:endParaRPr lang="it-IT" sz="2000" dirty="0">
              <a:solidFill>
                <a:schemeClr val="tx1"/>
              </a:solidFill>
            </a:endParaRPr>
          </a:p>
          <a:p>
            <a:pPr marL="0" indent="0">
              <a:buFont typeface="Monotype Sorts" charset="0"/>
              <a:buNone/>
              <a:defRPr/>
            </a:pPr>
            <a:r>
              <a:rPr lang="it-IT" sz="2000" dirty="0" smtClean="0">
                <a:solidFill>
                  <a:schemeClr val="tx1"/>
                </a:solidFill>
              </a:rPr>
              <a:t>                                   </a:t>
            </a:r>
            <a:r>
              <a:rPr lang="it-IT" sz="2000" dirty="0" smtClean="0">
                <a:solidFill>
                  <a:schemeClr val="tx1"/>
                </a:solidFill>
              </a:rPr>
              <a:t>          </a:t>
            </a:r>
            <a:r>
              <a:rPr lang="it-IT" sz="2000" dirty="0" err="1" smtClean="0">
                <a:solidFill>
                  <a:schemeClr val="tx1"/>
                </a:solidFill>
              </a:rPr>
              <a:t>Mouzopoulos</a:t>
            </a:r>
            <a:r>
              <a:rPr lang="it-IT" sz="2000" dirty="0" smtClean="0">
                <a:solidFill>
                  <a:schemeClr val="tx1"/>
                </a:solidFill>
              </a:rPr>
              <a:t>. </a:t>
            </a:r>
            <a:r>
              <a:rPr lang="it-IT" sz="2000" dirty="0" err="1">
                <a:solidFill>
                  <a:schemeClr val="tx1"/>
                </a:solidFill>
              </a:rPr>
              <a:t>J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 err="1">
                <a:solidFill>
                  <a:schemeClr val="tx1"/>
                </a:solidFill>
              </a:rPr>
              <a:t>Orthopaed</a:t>
            </a:r>
            <a:r>
              <a:rPr lang="it-IT" sz="2000" dirty="0">
                <a:solidFill>
                  <a:schemeClr val="tx1"/>
                </a:solidFill>
              </a:rPr>
              <a:t> </a:t>
            </a:r>
            <a:r>
              <a:rPr lang="it-IT" sz="2000" dirty="0" err="1">
                <a:solidFill>
                  <a:schemeClr val="tx1"/>
                </a:solidFill>
              </a:rPr>
              <a:t>Traumatol</a:t>
            </a:r>
            <a:r>
              <a:rPr lang="it-IT" sz="2000" dirty="0">
                <a:solidFill>
                  <a:schemeClr val="tx1"/>
                </a:solidFill>
              </a:rPr>
              <a:t>, </a:t>
            </a:r>
            <a:r>
              <a:rPr lang="it-IT" sz="2000" dirty="0" smtClean="0">
                <a:solidFill>
                  <a:schemeClr val="tx1"/>
                </a:solidFill>
              </a:rPr>
              <a:t>2009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Peripheral </a:t>
            </a:r>
            <a:r>
              <a:rPr lang="en-US" dirty="0"/>
              <a:t>N</a:t>
            </a:r>
            <a:r>
              <a:rPr lang="en-US" dirty="0" smtClean="0"/>
              <a:t>erve Blocks Mitigate or Prevent Delirium?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6720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Femoral Nerve Block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Femoral nerve block reduces the incidence of POD.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280130483"/>
              </p:ext>
            </p:extLst>
          </p:nvPr>
        </p:nvGraphicFramePr>
        <p:xfrm>
          <a:off x="1524000" y="3302000"/>
          <a:ext cx="60960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914900" y="6413500"/>
            <a:ext cx="398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Kinjo. </a:t>
            </a:r>
            <a:r>
              <a:rPr lang="en-US" dirty="0" smtClean="0"/>
              <a:t>BMC Anesthesiology,2012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73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Adductor </a:t>
            </a:r>
            <a:r>
              <a:rPr lang="en-US" dirty="0"/>
              <a:t>C</a:t>
            </a:r>
            <a:r>
              <a:rPr lang="en-US" dirty="0" smtClean="0"/>
              <a:t>anal </a:t>
            </a:r>
            <a:r>
              <a:rPr lang="en-US" dirty="0"/>
              <a:t>B</a:t>
            </a:r>
            <a:r>
              <a:rPr lang="en-US" dirty="0" smtClean="0"/>
              <a:t>lock----knee, foot</a:t>
            </a:r>
          </a:p>
          <a:p>
            <a:r>
              <a:rPr lang="en-US" dirty="0" smtClean="0"/>
              <a:t>Transverse Abdominal Plane (TAP) block----abdominal</a:t>
            </a:r>
          </a:p>
          <a:p>
            <a:r>
              <a:rPr lang="en-US" dirty="0" smtClean="0"/>
              <a:t>Paravertebral </a:t>
            </a:r>
            <a:r>
              <a:rPr lang="en-US" dirty="0"/>
              <a:t>B</a:t>
            </a:r>
            <a:r>
              <a:rPr lang="en-US" dirty="0" smtClean="0"/>
              <a:t>lock--</a:t>
            </a:r>
            <a:r>
              <a:rPr lang="en-US" dirty="0" smtClean="0"/>
              <a:t>--</a:t>
            </a:r>
            <a:r>
              <a:rPr lang="en-US" dirty="0" smtClean="0"/>
              <a:t>breast, thoracic</a:t>
            </a:r>
          </a:p>
          <a:p>
            <a:r>
              <a:rPr lang="en-US" dirty="0" smtClean="0"/>
              <a:t>PEC blocks--</a:t>
            </a:r>
            <a:r>
              <a:rPr lang="en-US" smtClean="0"/>
              <a:t>-</a:t>
            </a:r>
            <a:r>
              <a:rPr lang="en-US" smtClean="0"/>
              <a:t>-breast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Newer Peripheral </a:t>
            </a:r>
            <a:r>
              <a:rPr lang="en-US" dirty="0"/>
              <a:t>N</a:t>
            </a:r>
            <a:r>
              <a:rPr lang="en-US" dirty="0" smtClean="0"/>
              <a:t>erve </a:t>
            </a:r>
            <a:r>
              <a:rPr lang="en-US" dirty="0"/>
              <a:t>B</a:t>
            </a:r>
            <a:r>
              <a:rPr lang="en-US" dirty="0" smtClean="0"/>
              <a:t>locks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378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Adductor Canal Block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Advantages: less quadriceps weakness than femoral nerve block. Thus decreases the risk of fall, able to ambulate which facilitates physical therapy.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9429" b="9429"/>
          <a:stretch>
            <a:fillRect/>
          </a:stretch>
        </p:blipFill>
        <p:spPr>
          <a:xfrm>
            <a:off x="4645152" y="1796788"/>
            <a:ext cx="4167782" cy="472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298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     </a:t>
            </a: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Preop</a:t>
            </a:r>
            <a:r>
              <a:rPr lang="en-US" dirty="0" smtClean="0"/>
              <a:t>:  Adductor </a:t>
            </a:r>
            <a:r>
              <a:rPr lang="en-US" dirty="0"/>
              <a:t>Canal </a:t>
            </a:r>
            <a:r>
              <a:rPr lang="en-US" dirty="0" smtClean="0"/>
              <a:t>Catheter (bolus given)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                                      Plus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Knee Replacement Protocol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687590"/>
              </p:ext>
            </p:extLst>
          </p:nvPr>
        </p:nvGraphicFramePr>
        <p:xfrm>
          <a:off x="1115170" y="3690899"/>
          <a:ext cx="6799648" cy="2885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5108"/>
                <a:gridCol w="2149237"/>
                <a:gridCol w="2205303"/>
              </a:tblGrid>
              <a:tr h="6326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Preop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Postop</a:t>
                      </a:r>
                      <a:endParaRPr lang="en-US" dirty="0"/>
                    </a:p>
                  </a:txBody>
                  <a:tcPr/>
                </a:tc>
              </a:tr>
              <a:tr h="927377">
                <a:tc>
                  <a:txBody>
                    <a:bodyPr/>
                    <a:lstStyle/>
                    <a:p>
                      <a:r>
                        <a:rPr lang="en-US" dirty="0" smtClean="0"/>
                        <a:t>Acetaminophen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1000 mg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1000 mg  TID</a:t>
                      </a:r>
                      <a:endParaRPr lang="en-US" dirty="0"/>
                    </a:p>
                  </a:txBody>
                  <a:tcPr/>
                </a:tc>
              </a:tr>
              <a:tr h="685201">
                <a:tc>
                  <a:txBody>
                    <a:bodyPr/>
                    <a:lstStyle/>
                    <a:p>
                      <a:r>
                        <a:rPr lang="en-US" dirty="0" smtClean="0"/>
                        <a:t>Gabapentin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600 mg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300mg TID</a:t>
                      </a:r>
                      <a:endParaRPr lang="en-US" dirty="0"/>
                    </a:p>
                  </a:txBody>
                  <a:tcPr/>
                </a:tc>
              </a:tr>
              <a:tr h="51473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Celecoxib</a:t>
                      </a:r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400 mg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200mg BID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73186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Transverse </a:t>
            </a:r>
            <a:r>
              <a:rPr lang="en-US" dirty="0" err="1" smtClean="0"/>
              <a:t>Abdominis</a:t>
            </a:r>
            <a:r>
              <a:rPr lang="en-US" dirty="0" smtClean="0"/>
              <a:t> Plane (TAP) </a:t>
            </a:r>
            <a:r>
              <a:rPr lang="en-US" dirty="0"/>
              <a:t>B</a:t>
            </a:r>
            <a:r>
              <a:rPr lang="en-US" dirty="0" smtClean="0"/>
              <a:t>lock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4" y="2669667"/>
            <a:ext cx="8509001" cy="320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9225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PEC Blocks</a:t>
            </a:r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3992" b="13992"/>
          <a:stretch>
            <a:fillRect/>
          </a:stretch>
        </p:blipFill>
        <p:spPr/>
      </p:pic>
      <p:pic>
        <p:nvPicPr>
          <p:cNvPr id="7" name="Content Placeholder 6"/>
          <p:cNvPicPr>
            <a:picLocks noGrp="1" noChangeAspect="1"/>
          </p:cNvPicPr>
          <p:nvPr>
            <p:ph sz="quarter" idx="13"/>
          </p:nvPr>
        </p:nvPicPr>
        <p:blipFill rotWithShape="1">
          <a:blip r:embed="rId3"/>
          <a:srcRect t="5198" b="5198"/>
          <a:stretch/>
        </p:blipFill>
        <p:spPr>
          <a:xfrm>
            <a:off x="676275" y="2137558"/>
            <a:ext cx="3598863" cy="4600398"/>
          </a:xfrm>
        </p:spPr>
      </p:pic>
    </p:spTree>
    <p:extLst>
      <p:ext uri="{BB962C8B-B14F-4D97-AF65-F5344CB8AC3E}">
        <p14:creationId xmlns:p14="http://schemas.microsoft.com/office/powerpoint/2010/main" val="1261834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Poorly controlled postoperative pain is a risk factor for POD.</a:t>
            </a:r>
          </a:p>
          <a:p>
            <a:r>
              <a:rPr lang="en-US" dirty="0" smtClean="0"/>
              <a:t>Limited data suggest multimodal analgesia strategies that minimize the use of opioids have a beneficial effect on POD.</a:t>
            </a:r>
          </a:p>
          <a:p>
            <a:r>
              <a:rPr lang="en-US" dirty="0" smtClean="0"/>
              <a:t>The newer pain management techniques may help in reducing the incidence of POD.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4308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Thank you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29490" y="2036623"/>
            <a:ext cx="3900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</a:t>
            </a:r>
            <a:r>
              <a:rPr lang="en-US" dirty="0" err="1"/>
              <a:t>Sakura.Kinjo@ucsf.edu</a:t>
            </a:r>
            <a:endParaRPr lang="en-US" dirty="0"/>
          </a:p>
          <a:p>
            <a:endParaRPr lang="en-US" dirty="0"/>
          </a:p>
        </p:txBody>
      </p:sp>
      <p:pic>
        <p:nvPicPr>
          <p:cNvPr id="1028" name="Picture 4" descr="Image result for golden gate bridge by moonlight"/>
          <p:cNvPicPr>
            <a:picLocks noChangeAspect="1" noChangeArrowheads="1"/>
          </p:cNvPicPr>
          <p:nvPr/>
        </p:nvPicPr>
        <p:blipFill>
          <a:blip r:embed="rId2"/>
          <a:srcRect t="5284" b="12330"/>
          <a:stretch>
            <a:fillRect/>
          </a:stretch>
        </p:blipFill>
        <p:spPr bwMode="auto">
          <a:xfrm>
            <a:off x="249381" y="2602437"/>
            <a:ext cx="8686800" cy="4020886"/>
          </a:xfrm>
          <a:prstGeom prst="roundRect">
            <a:avLst>
              <a:gd name="adj" fmla="val 2540"/>
            </a:avLst>
          </a:prstGeom>
          <a:noFill/>
        </p:spPr>
      </p:pic>
    </p:spTree>
    <p:extLst>
      <p:ext uri="{BB962C8B-B14F-4D97-AF65-F5344CB8AC3E}">
        <p14:creationId xmlns:p14="http://schemas.microsoft.com/office/powerpoint/2010/main" val="262772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4"/>
    </mc:Choice>
    <mc:Fallback xmlns="">
      <p:transition spd="slow" advTm="124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Waveform.thmx</Template>
  <TotalTime>21014</TotalTime>
  <Words>1279</Words>
  <Application>Microsoft Macintosh PowerPoint</Application>
  <PresentationFormat>On-screen Show (4:3)</PresentationFormat>
  <Paragraphs>187</Paragraphs>
  <Slides>28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Waveform</vt:lpstr>
      <vt:lpstr>Postoperative Pain Management and Delirium</vt:lpstr>
      <vt:lpstr>Disclosures</vt:lpstr>
      <vt:lpstr>Objectives</vt:lpstr>
      <vt:lpstr>Postoperative Delirium (POD)</vt:lpstr>
      <vt:lpstr>Postoperative Cognitive Decline/Dysfunction (POCD)</vt:lpstr>
      <vt:lpstr>Pathophysiology of Delirium- Reticular Activating System</vt:lpstr>
      <vt:lpstr>Risk Factors of Delirium</vt:lpstr>
      <vt:lpstr>Potential Surgical Factors of Delirium</vt:lpstr>
      <vt:lpstr>Anesthetic Factors on Cognition</vt:lpstr>
      <vt:lpstr>Pain and POD</vt:lpstr>
      <vt:lpstr>Evolution of Pain Management</vt:lpstr>
      <vt:lpstr>Opioids</vt:lpstr>
      <vt:lpstr>Epidural Analgesia </vt:lpstr>
      <vt:lpstr>Epidural-New Mode of Programming</vt:lpstr>
      <vt:lpstr>Continuous Infusion vs. PIB</vt:lpstr>
      <vt:lpstr>Prevention of Delirium</vt:lpstr>
      <vt:lpstr>Multi-Component Delirium Intervention</vt:lpstr>
      <vt:lpstr>Multimodal Analgesia</vt:lpstr>
      <vt:lpstr>Spine Surgery Protocol</vt:lpstr>
      <vt:lpstr>Can Peripheral Nerve Blocks Mitigate or Prevent Delirium?</vt:lpstr>
      <vt:lpstr>Femoral Nerve Block </vt:lpstr>
      <vt:lpstr>Newer Peripheral Nerve Blocks</vt:lpstr>
      <vt:lpstr>Adductor Canal Block</vt:lpstr>
      <vt:lpstr>Total Knee Replacement Protocol</vt:lpstr>
      <vt:lpstr>Transverse Abdominis Plane (TAP) Block</vt:lpstr>
      <vt:lpstr>PEC Blocks</vt:lpstr>
      <vt:lpstr>Summary</vt:lpstr>
      <vt:lpstr> 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Postoperative Pain Management and Delirium</dc:title>
  <dc:creator>SAKURA KINJO</dc:creator>
  <cp:lastModifiedBy>SAKURA KINJO</cp:lastModifiedBy>
  <cp:revision>116</cp:revision>
  <dcterms:created xsi:type="dcterms:W3CDTF">2016-09-24T16:57:31Z</dcterms:created>
  <dcterms:modified xsi:type="dcterms:W3CDTF">2016-11-14T03:28:22Z</dcterms:modified>
</cp:coreProperties>
</file>