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7.xml" ContentType="application/vnd.openxmlformats-officedocument.drawingml.chart+xml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charts/chart8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45"/>
  </p:notesMasterIdLst>
  <p:sldIdLst>
    <p:sldId id="256" r:id="rId2"/>
    <p:sldId id="291" r:id="rId3"/>
    <p:sldId id="306" r:id="rId4"/>
    <p:sldId id="293" r:id="rId5"/>
    <p:sldId id="295" r:id="rId6"/>
    <p:sldId id="296" r:id="rId7"/>
    <p:sldId id="259" r:id="rId8"/>
    <p:sldId id="297" r:id="rId9"/>
    <p:sldId id="298" r:id="rId10"/>
    <p:sldId id="307" r:id="rId11"/>
    <p:sldId id="308" r:id="rId12"/>
    <p:sldId id="309" r:id="rId13"/>
    <p:sldId id="310" r:id="rId14"/>
    <p:sldId id="312" r:id="rId15"/>
    <p:sldId id="260" r:id="rId16"/>
    <p:sldId id="286" r:id="rId17"/>
    <p:sldId id="262" r:id="rId18"/>
    <p:sldId id="313" r:id="rId19"/>
    <p:sldId id="315" r:id="rId20"/>
    <p:sldId id="264" r:id="rId21"/>
    <p:sldId id="302" r:id="rId22"/>
    <p:sldId id="266" r:id="rId23"/>
    <p:sldId id="267" r:id="rId24"/>
    <p:sldId id="271" r:id="rId25"/>
    <p:sldId id="272" r:id="rId26"/>
    <p:sldId id="273" r:id="rId27"/>
    <p:sldId id="275" r:id="rId28"/>
    <p:sldId id="276" r:id="rId29"/>
    <p:sldId id="278" r:id="rId30"/>
    <p:sldId id="279" r:id="rId31"/>
    <p:sldId id="303" r:id="rId32"/>
    <p:sldId id="280" r:id="rId33"/>
    <p:sldId id="281" r:id="rId34"/>
    <p:sldId id="304" r:id="rId35"/>
    <p:sldId id="305" r:id="rId36"/>
    <p:sldId id="282" r:id="rId37"/>
    <p:sldId id="283" r:id="rId38"/>
    <p:sldId id="284" r:id="rId39"/>
    <p:sldId id="287" r:id="rId40"/>
    <p:sldId id="301" r:id="rId41"/>
    <p:sldId id="288" r:id="rId42"/>
    <p:sldId id="299" r:id="rId43"/>
    <p:sldId id="300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ujeeb\Videos\Work\ECD%20Hoshiarpur%20diet%20tools%20data%20base%20backup%2022.07.2015\Diet%20tool%20backup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ujeeb\Videos\Work\ECD%20Hoshiarpur%20diet%20tools%20data%20base%20backup%2022.07.2015\Questionaire%20(Autosaved)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ujeeb\Videos\Work\ECD%20Hoshiarpur%20diet%20tools%20data%20base%20backup%2022.07.2015\Questionaire%20(Autosaved)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ujeeb\Videos\Work\ECD%20Hoshiarpur%20diet%20tools%20data%20base%20backup%2022.07.2015\Questionaire%20(Autosaved)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ujeeb\Videos\Work\ECD%20Hoshiarpur%20diet%20tools%20data%20base%20backup%2022.07.2015\Questionaire%20(Autosaved)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ujeeb\Videos\Work\ECD%20Hoshiarpur%20diet%20tools%20data%20base%20backup%2022.07.2015\Questionaire%20(Autosaved)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ujeeb\Videos\Work\ECD%20Hoshiarpur%20diet%20tools%20data%20base%20backup%2022.07.2015\Questionaire%20(Autosaved)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ujeeb\Videos\Work\ECD%20Hoshiarpur%20diet%20tools%20data%20base%20backup%2022.07.2015\Questionaire%20(Autosaved)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SER%20Accounts\AppData\Local\Microsoft\Windows\INetCache\Content.Outlook\7NPWBLVE\Questionaire%20(Autosaved)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SER%20Accounts\AppData\Local\Microsoft\Windows\INetCache\Content.Outlook\7NPWBLVE\Questionaire%20(Autosaved)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ujeeb\Videos\Work\ECD%20Hoshiarpur%20diet%20tools%20data%20base%20backup%2022.07.2015\Char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 dirty="0"/>
              <a:t>Age Distribution of Children (</a:t>
            </a:r>
            <a:r>
              <a:rPr lang="en-US" dirty="0" smtClean="0"/>
              <a:t>n=604)</a:t>
            </a:r>
            <a:endParaRPr lang="en-US" dirty="0"/>
          </a:p>
        </c:rich>
      </c:tx>
      <c:layout/>
    </c:title>
    <c:plotArea>
      <c:layout>
        <c:manualLayout>
          <c:layoutTarget val="inner"/>
          <c:xMode val="edge"/>
          <c:yMode val="edge"/>
          <c:x val="0.29851368264669531"/>
          <c:y val="0.22242370532927264"/>
          <c:w val="0.40180968940386591"/>
          <c:h val="0.77757629467072753"/>
        </c:manualLayout>
      </c:layout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-0.13514376751056809"/>
                  <c:y val="0.17431921480775031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&lt;= 6 </a:t>
                    </a:r>
                    <a:r>
                      <a:rPr lang="en-US" dirty="0"/>
                      <a:t>months
23%</a:t>
                    </a:r>
                  </a:p>
                </c:rich>
              </c:tx>
              <c:showCatName val="1"/>
              <c:showPercent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7049461864612189"/>
                  <c:y val="-4.6670008769919821E-2"/>
                </c:manualLayout>
              </c:layout>
              <c:showCatName val="1"/>
              <c:showPercent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10699963652617672"/>
                  <c:y val="-0.1478425270411772"/>
                </c:manualLayout>
              </c:layout>
              <c:showCatName val="1"/>
              <c:showPercent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17596101099200046"/>
                  <c:y val="-1.6474832420811565E-3"/>
                </c:manualLayout>
              </c:layout>
              <c:tx>
                <c:rich>
                  <a:bodyPr/>
                  <a:lstStyle/>
                  <a:p>
                    <a:endParaRPr lang="en-US" sz="2000" dirty="0"/>
                  </a:p>
                  <a:p>
                    <a:r>
                      <a:rPr lang="en-US" sz="2000" dirty="0" smtClean="0"/>
                      <a:t>&gt;= 12 </a:t>
                    </a:r>
                    <a:r>
                      <a:rPr lang="en-US" sz="2000" dirty="0"/>
                      <a:t>months
48%</a:t>
                    </a:r>
                  </a:p>
                </c:rich>
              </c:tx>
              <c:showCatName val="1"/>
              <c:showSerName val="1"/>
              <c:showPercent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CatName val="1"/>
            <c:showPercent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'age distribution'!$A$2:$A$5</c:f>
              <c:strCache>
                <c:ptCount val="4"/>
                <c:pt idx="0">
                  <c:v>&lt;=6 months</c:v>
                </c:pt>
                <c:pt idx="1">
                  <c:v>7 - 8 months</c:v>
                </c:pt>
                <c:pt idx="2">
                  <c:v>9-11 months</c:v>
                </c:pt>
                <c:pt idx="3">
                  <c:v>&gt;=12 months</c:v>
                </c:pt>
              </c:strCache>
            </c:strRef>
          </c:cat>
          <c:val>
            <c:numRef>
              <c:f>'age distribution'!$B$2:$B$5</c:f>
              <c:numCache>
                <c:formatCode>General</c:formatCode>
                <c:ptCount val="4"/>
                <c:pt idx="0">
                  <c:v>139</c:v>
                </c:pt>
                <c:pt idx="1">
                  <c:v>71</c:v>
                </c:pt>
                <c:pt idx="2">
                  <c:v>100</c:v>
                </c:pt>
                <c:pt idx="3">
                  <c:v>290</c:v>
                </c:pt>
              </c:numCache>
            </c:numRef>
          </c:val>
        </c:ser>
        <c:firstSliceAng val="0"/>
      </c:pieChart>
      <c:pieChart>
        <c:varyColors val="1"/>
        <c:ser>
          <c:idx val="1"/>
          <c:order val="1"/>
          <c:explosion val="25"/>
          <c:dPt>
            <c:idx val="2"/>
            <c:explosion val="27"/>
          </c:dPt>
          <c:cat>
            <c:strRef>
              <c:f>'age distribution'!$A$2:$A$5</c:f>
              <c:strCache>
                <c:ptCount val="4"/>
                <c:pt idx="0">
                  <c:v>&lt;=6 months</c:v>
                </c:pt>
                <c:pt idx="1">
                  <c:v>7 - 8 months</c:v>
                </c:pt>
                <c:pt idx="2">
                  <c:v>9-11 months</c:v>
                </c:pt>
                <c:pt idx="3">
                  <c:v>&gt;=12 months</c:v>
                </c:pt>
              </c:strCache>
            </c:strRef>
          </c:cat>
          <c:val>
            <c:numRef>
              <c:f>'age distribution'!$C$2:$C$5</c:f>
              <c:numCache>
                <c:formatCode>0.0</c:formatCode>
                <c:ptCount val="4"/>
                <c:pt idx="0">
                  <c:v>23.166666666666664</c:v>
                </c:pt>
                <c:pt idx="1">
                  <c:v>11.833333333333334</c:v>
                </c:pt>
                <c:pt idx="2">
                  <c:v>16.666666666666664</c:v>
                </c:pt>
                <c:pt idx="3">
                  <c:v>48.333333333333336</c:v>
                </c:pt>
              </c:numCache>
            </c:numRef>
          </c:val>
        </c:ser>
        <c:firstSliceAng val="0"/>
      </c:pieChart>
    </c:plotArea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/>
              <a:t>Educational qualification of Mother</a:t>
            </a:r>
          </a:p>
        </c:rich>
      </c:tx>
      <c:layout/>
    </c:title>
    <c:plotArea>
      <c:layout/>
      <c:pie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Percent val="1"/>
            <c:showLeaderLines val="1"/>
          </c:dLbls>
          <c:cat>
            <c:strRef>
              <c:f>'Section_II-2'!$A$10:$A$16</c:f>
              <c:strCache>
                <c:ptCount val="7"/>
                <c:pt idx="0">
                  <c:v>Illitrate</c:v>
                </c:pt>
                <c:pt idx="1">
                  <c:v>Some Primary</c:v>
                </c:pt>
                <c:pt idx="2">
                  <c:v>Some Upper</c:v>
                </c:pt>
                <c:pt idx="3">
                  <c:v>Some secondary</c:v>
                </c:pt>
                <c:pt idx="4">
                  <c:v>Some senior secondary</c:v>
                </c:pt>
                <c:pt idx="5">
                  <c:v>Some college</c:v>
                </c:pt>
                <c:pt idx="6">
                  <c:v>Missing</c:v>
                </c:pt>
              </c:strCache>
            </c:strRef>
          </c:cat>
          <c:val>
            <c:numRef>
              <c:f>'Section_II-2'!$B$10:$B$16</c:f>
              <c:numCache>
                <c:formatCode>General</c:formatCode>
                <c:ptCount val="7"/>
                <c:pt idx="0">
                  <c:v>30</c:v>
                </c:pt>
                <c:pt idx="1">
                  <c:v>33</c:v>
                </c:pt>
                <c:pt idx="2">
                  <c:v>120</c:v>
                </c:pt>
                <c:pt idx="3">
                  <c:v>143</c:v>
                </c:pt>
                <c:pt idx="4">
                  <c:v>204</c:v>
                </c:pt>
                <c:pt idx="5">
                  <c:v>70</c:v>
                </c:pt>
                <c:pt idx="6">
                  <c:v>4</c:v>
                </c:pt>
              </c:numCache>
            </c:numRef>
          </c:val>
        </c:ser>
        <c:ser>
          <c:idx val="1"/>
          <c:order val="1"/>
          <c:cat>
            <c:strRef>
              <c:f>'Section_II-2'!$A$10:$A$16</c:f>
              <c:strCache>
                <c:ptCount val="7"/>
                <c:pt idx="0">
                  <c:v>Illitrate</c:v>
                </c:pt>
                <c:pt idx="1">
                  <c:v>Some Primary</c:v>
                </c:pt>
                <c:pt idx="2">
                  <c:v>Some Upper</c:v>
                </c:pt>
                <c:pt idx="3">
                  <c:v>Some secondary</c:v>
                </c:pt>
                <c:pt idx="4">
                  <c:v>Some senior secondary</c:v>
                </c:pt>
                <c:pt idx="5">
                  <c:v>Some college</c:v>
                </c:pt>
                <c:pt idx="6">
                  <c:v>Missing</c:v>
                </c:pt>
              </c:strCache>
            </c:strRef>
          </c:cat>
          <c:val>
            <c:numRef>
              <c:f>'Section_II-2'!$C$10:$C$16</c:f>
              <c:numCache>
                <c:formatCode>0.0</c:formatCode>
                <c:ptCount val="7"/>
                <c:pt idx="0">
                  <c:v>4.9668874172185395</c:v>
                </c:pt>
                <c:pt idx="1">
                  <c:v>5.4635761589403975</c:v>
                </c:pt>
                <c:pt idx="2">
                  <c:v>19.867549668874172</c:v>
                </c:pt>
                <c:pt idx="3">
                  <c:v>23.675496688741706</c:v>
                </c:pt>
                <c:pt idx="4">
                  <c:v>33.774834437086064</c:v>
                </c:pt>
                <c:pt idx="5">
                  <c:v>11.589403973509947</c:v>
                </c:pt>
                <c:pt idx="6">
                  <c:v>0.66225165562914012</c:v>
                </c:pt>
              </c:numCache>
            </c:numRef>
          </c:val>
        </c:ser>
        <c:firstSliceAng val="0"/>
      </c:pieChart>
    </c:plotArea>
    <c:legend>
      <c:legendPos val="r"/>
      <c:layout/>
      <c:txPr>
        <a:bodyPr/>
        <a:lstStyle/>
        <a:p>
          <a:pPr>
            <a:defRPr sz="1400"/>
          </a:pPr>
          <a:endParaRPr lang="en-US"/>
        </a:p>
      </c:txPr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/>
              <a:t>Educational</a:t>
            </a:r>
            <a:r>
              <a:rPr lang="en-US" baseline="0"/>
              <a:t> qualification of Father</a:t>
            </a:r>
            <a:endParaRPr lang="en-US"/>
          </a:p>
        </c:rich>
      </c:tx>
      <c:layout/>
    </c:title>
    <c:plotArea>
      <c:layout>
        <c:manualLayout>
          <c:layoutTarget val="inner"/>
          <c:xMode val="edge"/>
          <c:yMode val="edge"/>
          <c:x val="0.19783598443569403"/>
          <c:y val="0.34316207760575634"/>
          <c:w val="0.56502711089591851"/>
          <c:h val="0.51916062704722921"/>
        </c:manualLayout>
      </c:layout>
      <c:pie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Percent val="1"/>
            <c:showLeaderLines val="1"/>
          </c:dLbls>
          <c:cat>
            <c:strRef>
              <c:f>'Section_II-2'!$F$10:$F$16</c:f>
              <c:strCache>
                <c:ptCount val="7"/>
                <c:pt idx="0">
                  <c:v>Illitrate</c:v>
                </c:pt>
                <c:pt idx="1">
                  <c:v>Some Primary</c:v>
                </c:pt>
                <c:pt idx="2">
                  <c:v>Some Upper</c:v>
                </c:pt>
                <c:pt idx="3">
                  <c:v>Some secondary</c:v>
                </c:pt>
                <c:pt idx="4">
                  <c:v>Some senior secondary</c:v>
                </c:pt>
                <c:pt idx="5">
                  <c:v>Some college</c:v>
                </c:pt>
                <c:pt idx="6">
                  <c:v>Missing</c:v>
                </c:pt>
              </c:strCache>
            </c:strRef>
          </c:cat>
          <c:val>
            <c:numRef>
              <c:f>'Section_II-2'!$G$10:$G$16</c:f>
              <c:numCache>
                <c:formatCode>General</c:formatCode>
                <c:ptCount val="7"/>
                <c:pt idx="0">
                  <c:v>20</c:v>
                </c:pt>
                <c:pt idx="1">
                  <c:v>46</c:v>
                </c:pt>
                <c:pt idx="2">
                  <c:v>87</c:v>
                </c:pt>
                <c:pt idx="3">
                  <c:v>208</c:v>
                </c:pt>
                <c:pt idx="4">
                  <c:v>149</c:v>
                </c:pt>
                <c:pt idx="5">
                  <c:v>91</c:v>
                </c:pt>
                <c:pt idx="6">
                  <c:v>3</c:v>
                </c:pt>
              </c:numCache>
            </c:numRef>
          </c:val>
        </c:ser>
        <c:ser>
          <c:idx val="1"/>
          <c:order val="1"/>
          <c:cat>
            <c:strRef>
              <c:f>'Section_II-2'!$F$10:$F$16</c:f>
              <c:strCache>
                <c:ptCount val="7"/>
                <c:pt idx="0">
                  <c:v>Illitrate</c:v>
                </c:pt>
                <c:pt idx="1">
                  <c:v>Some Primary</c:v>
                </c:pt>
                <c:pt idx="2">
                  <c:v>Some Upper</c:v>
                </c:pt>
                <c:pt idx="3">
                  <c:v>Some secondary</c:v>
                </c:pt>
                <c:pt idx="4">
                  <c:v>Some senior secondary</c:v>
                </c:pt>
                <c:pt idx="5">
                  <c:v>Some college</c:v>
                </c:pt>
                <c:pt idx="6">
                  <c:v>Missing</c:v>
                </c:pt>
              </c:strCache>
            </c:strRef>
          </c:cat>
          <c:val>
            <c:numRef>
              <c:f>'Section_II-2'!$H$10:$H$16</c:f>
              <c:numCache>
                <c:formatCode>0.0</c:formatCode>
                <c:ptCount val="7"/>
                <c:pt idx="0">
                  <c:v>3.3112582781456936</c:v>
                </c:pt>
                <c:pt idx="1">
                  <c:v>7.6158940397350925</c:v>
                </c:pt>
                <c:pt idx="2">
                  <c:v>14.403973509933769</c:v>
                </c:pt>
                <c:pt idx="3">
                  <c:v>34.437086092715198</c:v>
                </c:pt>
                <c:pt idx="4">
                  <c:v>24.668874172185433</c:v>
                </c:pt>
                <c:pt idx="5">
                  <c:v>15.066225165562914</c:v>
                </c:pt>
                <c:pt idx="6">
                  <c:v>0.49668874172185479</c:v>
                </c:pt>
              </c:numCache>
            </c:numRef>
          </c:val>
        </c:ser>
        <c:firstSliceAng val="0"/>
      </c:pieChart>
    </c:plotArea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/>
              <a:t>Employment Status of Mothers</a:t>
            </a:r>
          </a:p>
        </c:rich>
      </c:tx>
      <c:layout/>
    </c:title>
    <c:plotArea>
      <c:layout/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-5.6352690288714001E-2"/>
                  <c:y val="1.0219087197433654E-2"/>
                </c:manualLayout>
              </c:layout>
              <c:showPercent val="1"/>
            </c:dLbl>
            <c:dLbl>
              <c:idx val="1"/>
              <c:delete val="1"/>
            </c:dLbl>
            <c:dLbl>
              <c:idx val="2"/>
              <c:layout>
                <c:manualLayout>
                  <c:x val="6.9204396325459314E-2"/>
                  <c:y val="-1.1402741324001167E-2"/>
                </c:manualLayout>
              </c:layout>
              <c:showPercent val="1"/>
            </c:dLbl>
            <c:dLbl>
              <c:idx val="3"/>
              <c:layout>
                <c:manualLayout>
                  <c:x val="9.1408027121609794E-2"/>
                  <c:y val="-1.6659375911344423E-4"/>
                </c:manualLayout>
              </c:layout>
              <c:showPercent val="1"/>
            </c:dLbl>
            <c:dLbl>
              <c:idx val="5"/>
              <c:delete val="1"/>
            </c:dLbl>
            <c:dLbl>
              <c:idx val="6"/>
              <c:delete val="1"/>
            </c:dLbl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Percent val="1"/>
            <c:showLeaderLines val="1"/>
          </c:dLbls>
          <c:cat>
            <c:strRef>
              <c:f>'Section_II-2'!$A$22:$A$28</c:f>
              <c:strCache>
                <c:ptCount val="7"/>
                <c:pt idx="0">
                  <c:v>Daily wages</c:v>
                </c:pt>
                <c:pt idx="1">
                  <c:v>work on ownland</c:v>
                </c:pt>
                <c:pt idx="2">
                  <c:v>Fixed income</c:v>
                </c:pt>
                <c:pt idx="3">
                  <c:v>Self employed</c:v>
                </c:pt>
                <c:pt idx="4">
                  <c:v>Housewife</c:v>
                </c:pt>
                <c:pt idx="5">
                  <c:v>Unemployed</c:v>
                </c:pt>
                <c:pt idx="6">
                  <c:v>Missing</c:v>
                </c:pt>
              </c:strCache>
            </c:strRef>
          </c:cat>
          <c:val>
            <c:numRef>
              <c:f>'Section_II-2'!$B$22:$B$28</c:f>
              <c:numCache>
                <c:formatCode>General</c:formatCode>
                <c:ptCount val="7"/>
                <c:pt idx="0">
                  <c:v>12</c:v>
                </c:pt>
                <c:pt idx="1">
                  <c:v>0</c:v>
                </c:pt>
                <c:pt idx="2">
                  <c:v>19</c:v>
                </c:pt>
                <c:pt idx="3">
                  <c:v>7</c:v>
                </c:pt>
                <c:pt idx="4">
                  <c:v>564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ser>
          <c:idx val="1"/>
          <c:order val="1"/>
          <c:cat>
            <c:strRef>
              <c:f>'Section_II-2'!$A$22:$A$28</c:f>
              <c:strCache>
                <c:ptCount val="7"/>
                <c:pt idx="0">
                  <c:v>Daily wages</c:v>
                </c:pt>
                <c:pt idx="1">
                  <c:v>work on ownland</c:v>
                </c:pt>
                <c:pt idx="2">
                  <c:v>Fixed income</c:v>
                </c:pt>
                <c:pt idx="3">
                  <c:v>Self employed</c:v>
                </c:pt>
                <c:pt idx="4">
                  <c:v>Housewife</c:v>
                </c:pt>
                <c:pt idx="5">
                  <c:v>Unemployed</c:v>
                </c:pt>
                <c:pt idx="6">
                  <c:v>Missing</c:v>
                </c:pt>
              </c:strCache>
            </c:strRef>
          </c:cat>
          <c:val>
            <c:numRef>
              <c:f>'Section_II-2'!$C$22:$C$28</c:f>
              <c:numCache>
                <c:formatCode>0.0</c:formatCode>
                <c:ptCount val="7"/>
                <c:pt idx="0">
                  <c:v>1.9867549668874187</c:v>
                </c:pt>
                <c:pt idx="1">
                  <c:v>0</c:v>
                </c:pt>
                <c:pt idx="2">
                  <c:v>3.1456953642384109</c:v>
                </c:pt>
                <c:pt idx="3">
                  <c:v>1.1589403973509924</c:v>
                </c:pt>
                <c:pt idx="4">
                  <c:v>93.377483443708613</c:v>
                </c:pt>
                <c:pt idx="5">
                  <c:v>0.16556291390728478</c:v>
                </c:pt>
                <c:pt idx="6">
                  <c:v>0.16556291390728478</c:v>
                </c:pt>
              </c:numCache>
            </c:numRef>
          </c:val>
        </c:ser>
        <c:firstSliceAng val="0"/>
      </c:pieChart>
    </c:plotArea>
    <c:legend>
      <c:legendPos val="r"/>
      <c:layout/>
      <c:txPr>
        <a:bodyPr/>
        <a:lstStyle/>
        <a:p>
          <a:pPr>
            <a:defRPr sz="1400"/>
          </a:pPr>
          <a:endParaRPr lang="en-US"/>
        </a:p>
      </c:txPr>
    </c:legend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/>
              <a:t>Employment Status of Fathers</a:t>
            </a:r>
          </a:p>
        </c:rich>
      </c:tx>
      <c:layout/>
    </c:title>
    <c:plotArea>
      <c:layout/>
      <c:pie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Percent val="1"/>
            <c:showLeaderLines val="1"/>
          </c:dLbls>
          <c:cat>
            <c:strRef>
              <c:f>'Section_II-2'!$E$22:$E$28</c:f>
              <c:strCache>
                <c:ptCount val="7"/>
                <c:pt idx="0">
                  <c:v>Daily wages</c:v>
                </c:pt>
                <c:pt idx="1">
                  <c:v>work on ownland</c:v>
                </c:pt>
                <c:pt idx="2">
                  <c:v>Fixed income</c:v>
                </c:pt>
                <c:pt idx="3">
                  <c:v>Self employed</c:v>
                </c:pt>
                <c:pt idx="4">
                  <c:v>Housewife</c:v>
                </c:pt>
                <c:pt idx="5">
                  <c:v>Unemployed</c:v>
                </c:pt>
                <c:pt idx="6">
                  <c:v>Missing</c:v>
                </c:pt>
              </c:strCache>
            </c:strRef>
          </c:cat>
          <c:val>
            <c:numRef>
              <c:f>'Section_II-2'!$F$22:$F$28</c:f>
              <c:numCache>
                <c:formatCode>General</c:formatCode>
                <c:ptCount val="7"/>
                <c:pt idx="0">
                  <c:v>162</c:v>
                </c:pt>
                <c:pt idx="1">
                  <c:v>66</c:v>
                </c:pt>
                <c:pt idx="2">
                  <c:v>189</c:v>
                </c:pt>
                <c:pt idx="3">
                  <c:v>147</c:v>
                </c:pt>
                <c:pt idx="4">
                  <c:v>0</c:v>
                </c:pt>
                <c:pt idx="5">
                  <c:v>17</c:v>
                </c:pt>
                <c:pt idx="6">
                  <c:v>23</c:v>
                </c:pt>
              </c:numCache>
            </c:numRef>
          </c:val>
        </c:ser>
        <c:ser>
          <c:idx val="1"/>
          <c:order val="1"/>
          <c:cat>
            <c:strRef>
              <c:f>'Section_II-2'!$E$22:$E$28</c:f>
              <c:strCache>
                <c:ptCount val="7"/>
                <c:pt idx="0">
                  <c:v>Daily wages</c:v>
                </c:pt>
                <c:pt idx="1">
                  <c:v>work on ownland</c:v>
                </c:pt>
                <c:pt idx="2">
                  <c:v>Fixed income</c:v>
                </c:pt>
                <c:pt idx="3">
                  <c:v>Self employed</c:v>
                </c:pt>
                <c:pt idx="4">
                  <c:v>Housewife</c:v>
                </c:pt>
                <c:pt idx="5">
                  <c:v>Unemployed</c:v>
                </c:pt>
                <c:pt idx="6">
                  <c:v>Missing</c:v>
                </c:pt>
              </c:strCache>
            </c:strRef>
          </c:cat>
          <c:val>
            <c:numRef>
              <c:f>'Section_II-2'!$G$22:$G$28</c:f>
              <c:numCache>
                <c:formatCode>0.0</c:formatCode>
                <c:ptCount val="7"/>
                <c:pt idx="0">
                  <c:v>26.821192052980127</c:v>
                </c:pt>
                <c:pt idx="1">
                  <c:v>10.9271523178808</c:v>
                </c:pt>
                <c:pt idx="2">
                  <c:v>31.291390728476831</c:v>
                </c:pt>
                <c:pt idx="3">
                  <c:v>24.337748344370862</c:v>
                </c:pt>
                <c:pt idx="4">
                  <c:v>0</c:v>
                </c:pt>
                <c:pt idx="5">
                  <c:v>2.8145695364238379</c:v>
                </c:pt>
                <c:pt idx="6">
                  <c:v>3.8079470198675498</c:v>
                </c:pt>
              </c:numCache>
            </c:numRef>
          </c:val>
        </c:ser>
        <c:firstSliceAng val="0"/>
      </c:pieChart>
    </c:plotArea>
    <c:legend>
      <c:legendPos val="r"/>
      <c:layout/>
      <c:txPr>
        <a:bodyPr/>
        <a:lstStyle/>
        <a:p>
          <a:pPr>
            <a:defRPr sz="1400"/>
          </a:pPr>
          <a:endParaRPr lang="en-US"/>
        </a:p>
      </c:txPr>
    </c:legend>
    <c:plotVisOnly val="1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 sz="3200"/>
            </a:pPr>
            <a:r>
              <a:rPr lang="en-US" sz="3200" dirty="0"/>
              <a:t>Toilet facility</a:t>
            </a:r>
          </a:p>
        </c:rich>
      </c:tx>
      <c:layout>
        <c:manualLayout>
          <c:xMode val="edge"/>
          <c:yMode val="edge"/>
          <c:x val="0.1463276141846632"/>
          <c:y val="1.7633904861612041E-2"/>
        </c:manualLayout>
      </c:layout>
    </c:title>
    <c:plotArea>
      <c:layout/>
      <c:pieChart>
        <c:varyColors val="1"/>
        <c:ser>
          <c:idx val="0"/>
          <c:order val="0"/>
          <c:dLbls>
            <c:dLbl>
              <c:idx val="3"/>
              <c:delete val="1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/>
                </a:pPr>
                <a:endParaRPr lang="en-US"/>
              </a:p>
            </c:txPr>
            <c:showCatName val="1"/>
            <c:showPercent val="1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'Section_III-1'!$G$8:$G$11</c:f>
              <c:strCache>
                <c:ptCount val="4"/>
                <c:pt idx="0">
                  <c:v>Open defecation </c:v>
                </c:pt>
                <c:pt idx="1">
                  <c:v>Community toilets</c:v>
                </c:pt>
                <c:pt idx="2">
                  <c:v>Individual toilet at home</c:v>
                </c:pt>
                <c:pt idx="3">
                  <c:v>Missing</c:v>
                </c:pt>
              </c:strCache>
            </c:strRef>
          </c:cat>
          <c:val>
            <c:numRef>
              <c:f>'Section_III-1'!$H$8:$H$11</c:f>
              <c:numCache>
                <c:formatCode>General</c:formatCode>
                <c:ptCount val="4"/>
                <c:pt idx="0">
                  <c:v>82</c:v>
                </c:pt>
                <c:pt idx="1">
                  <c:v>4</c:v>
                </c:pt>
                <c:pt idx="2">
                  <c:v>517</c:v>
                </c:pt>
                <c:pt idx="3">
                  <c:v>1</c:v>
                </c:pt>
              </c:numCache>
            </c:numRef>
          </c:val>
        </c:ser>
        <c:firstSliceAng val="0"/>
      </c:pieChart>
    </c:plotArea>
    <c:plotVisOnly val="1"/>
    <c:dispBlanksAs val="zero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10"/>
  <c:chart>
    <c:title>
      <c:tx>
        <c:rich>
          <a:bodyPr/>
          <a:lstStyle/>
          <a:p>
            <a:pPr>
              <a:defRPr sz="3200"/>
            </a:pPr>
            <a:r>
              <a:rPr lang="en-US" sz="3200"/>
              <a:t>Religion</a:t>
            </a:r>
          </a:p>
        </c:rich>
      </c:tx>
      <c:layout/>
    </c:title>
    <c:plotArea>
      <c:layout/>
      <c:pieChart>
        <c:varyColors val="1"/>
        <c:firstSliceAng val="0"/>
      </c:pieChart>
    </c:plotArea>
    <c:plotVisOnly val="1"/>
    <c:dispBlanksAs val="zero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 dirty="0"/>
              <a:t>Household possession </a:t>
            </a:r>
          </a:p>
        </c:rich>
      </c:tx>
      <c:layout>
        <c:manualLayout>
          <c:xMode val="edge"/>
          <c:yMode val="edge"/>
          <c:x val="0.26544646204938671"/>
          <c:y val="1.5635179153094463E-2"/>
        </c:manualLayout>
      </c:layout>
    </c:title>
    <c:plotArea>
      <c:layout/>
      <c:barChart>
        <c:barDir val="bar"/>
        <c:grouping val="clustered"/>
        <c:ser>
          <c:idx val="1"/>
          <c:order val="0"/>
          <c:tx>
            <c:strRef>
              <c:f>'Section_III-2'!$G$12:$G$13</c:f>
              <c:strCache>
                <c:ptCount val="1"/>
                <c:pt idx="0">
                  <c:v>Household possession %</c:v>
                </c:pt>
              </c:strCache>
            </c:strRef>
          </c:tx>
          <c:dLbls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Val val="1"/>
          </c:dLbls>
          <c:cat>
            <c:strRef>
              <c:f>'Section_III-2'!$E$14:$E$21</c:f>
              <c:strCache>
                <c:ptCount val="8"/>
                <c:pt idx="0">
                  <c:v>Electricity</c:v>
                </c:pt>
                <c:pt idx="1">
                  <c:v>Radio</c:v>
                </c:pt>
                <c:pt idx="2">
                  <c:v>Television</c:v>
                </c:pt>
                <c:pt idx="3">
                  <c:v>Refrigerator</c:v>
                </c:pt>
                <c:pt idx="4">
                  <c:v>Mobile phone</c:v>
                </c:pt>
                <c:pt idx="5">
                  <c:v>Bicycle</c:v>
                </c:pt>
                <c:pt idx="6">
                  <c:v>Car</c:v>
                </c:pt>
                <c:pt idx="7">
                  <c:v>Motor cycle</c:v>
                </c:pt>
              </c:strCache>
            </c:strRef>
          </c:cat>
          <c:val>
            <c:numRef>
              <c:f>'Section_III-2'!$G$14:$G$21</c:f>
              <c:numCache>
                <c:formatCode>0.0</c:formatCode>
                <c:ptCount val="8"/>
                <c:pt idx="0">
                  <c:v>98.675496688741688</c:v>
                </c:pt>
                <c:pt idx="1">
                  <c:v>7.7814569536423832</c:v>
                </c:pt>
                <c:pt idx="2">
                  <c:v>91.556291390728418</c:v>
                </c:pt>
                <c:pt idx="3">
                  <c:v>80.960264900662366</c:v>
                </c:pt>
                <c:pt idx="4">
                  <c:v>93.377483443708613</c:v>
                </c:pt>
                <c:pt idx="5">
                  <c:v>51.490066225165556</c:v>
                </c:pt>
                <c:pt idx="6">
                  <c:v>14.23841059602649</c:v>
                </c:pt>
                <c:pt idx="7">
                  <c:v>45.364238410595995</c:v>
                </c:pt>
              </c:numCache>
            </c:numRef>
          </c:val>
        </c:ser>
        <c:axId val="67397888"/>
        <c:axId val="67403776"/>
      </c:barChart>
      <c:catAx>
        <c:axId val="67397888"/>
        <c:scaling>
          <c:orientation val="minMax"/>
        </c:scaling>
        <c:axPos val="l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67403776"/>
        <c:crosses val="autoZero"/>
        <c:auto val="1"/>
        <c:lblAlgn val="ctr"/>
        <c:lblOffset val="100"/>
      </c:catAx>
      <c:valAx>
        <c:axId val="67403776"/>
        <c:scaling>
          <c:orientation val="minMax"/>
        </c:scaling>
        <c:axPos val="b"/>
        <c:majorGridlines/>
        <c:numFmt formatCode="0.0" sourceLinked="1"/>
        <c:tickLblPos val="nextTo"/>
        <c:crossAx val="67397888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400"/>
          </a:pPr>
          <a:endParaRPr lang="en-US"/>
        </a:p>
      </c:txPr>
    </c:legend>
    <c:plotVisOnly val="1"/>
  </c:chart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r>
              <a:rPr lang="en-US" sz="3200" b="1" i="0" baseline="0" dirty="0" smtClean="0">
                <a:solidFill>
                  <a:srgbClr val="002060"/>
                </a:solidFill>
                <a:effectLst/>
                <a:latin typeface="+mj-lt"/>
              </a:rPr>
              <a:t>Initiation </a:t>
            </a:r>
            <a:r>
              <a:rPr lang="en-US" sz="3200" b="1" i="0" baseline="0" dirty="0">
                <a:solidFill>
                  <a:srgbClr val="002060"/>
                </a:solidFill>
                <a:effectLst/>
                <a:latin typeface="+mj-lt"/>
              </a:rPr>
              <a:t>of </a:t>
            </a:r>
            <a:r>
              <a:rPr lang="en-US" sz="3200" b="1" i="0" baseline="0" dirty="0" smtClean="0">
                <a:solidFill>
                  <a:srgbClr val="002060"/>
                </a:solidFill>
                <a:effectLst/>
                <a:latin typeface="+mj-lt"/>
              </a:rPr>
              <a:t>complementary food </a:t>
            </a:r>
            <a:r>
              <a:rPr lang="en-US" sz="3200" b="1" i="0" baseline="0" dirty="0">
                <a:solidFill>
                  <a:srgbClr val="002060"/>
                </a:solidFill>
                <a:effectLst/>
                <a:latin typeface="+mj-lt"/>
              </a:rPr>
              <a:t>to a child adherence to guidelines</a:t>
            </a:r>
            <a:endParaRPr lang="en-US" sz="3200" b="1" dirty="0">
              <a:solidFill>
                <a:srgbClr val="002060"/>
              </a:solidFill>
              <a:effectLst/>
              <a:latin typeface="+mj-lt"/>
            </a:endParaRPr>
          </a:p>
        </c:rich>
      </c:tx>
      <c:layout/>
      <c:spPr>
        <a:noFill/>
        <a:ln>
          <a:noFill/>
        </a:ln>
        <a:effectLst/>
      </c:spPr>
    </c:title>
    <c:plotArea>
      <c:layout/>
      <c:barChart>
        <c:barDir val="bar"/>
        <c:grouping val="percentStacked"/>
        <c:ser>
          <c:idx val="0"/>
          <c:order val="0"/>
          <c:tx>
            <c:strRef>
              <c:f>'[Questionaire (Autosaved).xlsx]Sheet1'!$B$1</c:f>
              <c:strCache>
                <c:ptCount val="1"/>
                <c:pt idx="0">
                  <c:v>Meeting guidelines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'[Questionaire (Autosaved).xlsx]Sheet1'!$A$2:$A$5</c:f>
              <c:strCache>
                <c:ptCount val="4"/>
                <c:pt idx="0">
                  <c:v>Total (N=443)</c:v>
                </c:pt>
                <c:pt idx="1">
                  <c:v>12 – 23 months (N=264)</c:v>
                </c:pt>
                <c:pt idx="2">
                  <c:v>9 – 11 months (N=98)</c:v>
                </c:pt>
                <c:pt idx="3">
                  <c:v>7 – 8 months (N=81)</c:v>
                </c:pt>
              </c:strCache>
            </c:strRef>
          </c:cat>
          <c:val>
            <c:numRef>
              <c:f>'[Questionaire (Autosaved).xlsx]Sheet1'!$B$2:$B$5</c:f>
              <c:numCache>
                <c:formatCode>0.0</c:formatCode>
                <c:ptCount val="4"/>
                <c:pt idx="0">
                  <c:v>89.6</c:v>
                </c:pt>
                <c:pt idx="1">
                  <c:v>95.5</c:v>
                </c:pt>
                <c:pt idx="2">
                  <c:v>84</c:v>
                </c:pt>
                <c:pt idx="3">
                  <c:v>73.2</c:v>
                </c:pt>
              </c:numCache>
            </c:numRef>
          </c:val>
        </c:ser>
        <c:ser>
          <c:idx val="1"/>
          <c:order val="1"/>
          <c:tx>
            <c:strRef>
              <c:f>'[Questionaire (Autosaved).xlsx]Sheet1'!$C$1</c:f>
              <c:strCache>
                <c:ptCount val="1"/>
                <c:pt idx="0">
                  <c:v>Not meeting guidelines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'[Questionaire (Autosaved).xlsx]Sheet1'!$A$2:$A$5</c:f>
              <c:strCache>
                <c:ptCount val="4"/>
                <c:pt idx="0">
                  <c:v>Total (N=443)</c:v>
                </c:pt>
                <c:pt idx="1">
                  <c:v>12 – 23 months (N=264)</c:v>
                </c:pt>
                <c:pt idx="2">
                  <c:v>9 – 11 months (N=98)</c:v>
                </c:pt>
                <c:pt idx="3">
                  <c:v>7 – 8 months (N=81)</c:v>
                </c:pt>
              </c:strCache>
            </c:strRef>
          </c:cat>
          <c:val>
            <c:numRef>
              <c:f>'[Questionaire (Autosaved).xlsx]Sheet1'!$C$2:$C$5</c:f>
              <c:numCache>
                <c:formatCode>0.0</c:formatCode>
                <c:ptCount val="4"/>
                <c:pt idx="0">
                  <c:v>33.800000000000004</c:v>
                </c:pt>
                <c:pt idx="1">
                  <c:v>4.5</c:v>
                </c:pt>
                <c:pt idx="2">
                  <c:v>16</c:v>
                </c:pt>
                <c:pt idx="3">
                  <c:v>26.8</c:v>
                </c:pt>
              </c:numCache>
            </c:numRef>
          </c:val>
        </c:ser>
        <c:overlap val="100"/>
        <c:axId val="67462656"/>
        <c:axId val="67464192"/>
      </c:barChart>
      <c:catAx>
        <c:axId val="67462656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464192"/>
        <c:crosses val="autoZero"/>
        <c:auto val="1"/>
        <c:lblAlgn val="ctr"/>
        <c:lblOffset val="100"/>
      </c:catAx>
      <c:valAx>
        <c:axId val="67464192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462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 rot="0" spcFirstLastPara="1" vertOverflow="ellipsis" vert="horz" wrap="square" anchor="ctr" anchorCtr="1"/>
          <a:lstStyle/>
          <a:p>
            <a: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en-US" sz="3200" b="1" i="0" baseline="0" dirty="0" smtClean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Number of time additional feed was given according to the adherence to the guidelines </a:t>
            </a:r>
            <a:endParaRPr lang="en-US" sz="3200" b="1" dirty="0">
              <a:solidFill>
                <a:srgbClr val="92D050"/>
              </a:solidFill>
              <a:effectLst/>
              <a:latin typeface="+mj-lt"/>
            </a:endParaRPr>
          </a:p>
        </c:rich>
      </c:tx>
      <c:layout>
        <c:manualLayout>
          <c:xMode val="edge"/>
          <c:yMode val="edge"/>
          <c:x val="4.8091306301052385E-2"/>
          <c:y val="0"/>
        </c:manualLayout>
      </c:layout>
      <c:spPr>
        <a:gradFill rotWithShape="1">
          <a:gsLst>
            <a:gs pos="0">
              <a:schemeClr val="accent3">
                <a:tint val="65000"/>
                <a:lumMod val="110000"/>
              </a:schemeClr>
            </a:gs>
            <a:gs pos="88000">
              <a:schemeClr val="accent3"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3"/>
          </a:solidFill>
          <a:prstDash val="solid"/>
        </a:ln>
        <a:effectLst/>
      </c:spPr>
    </c:title>
    <c:plotArea>
      <c:layout/>
      <c:barChart>
        <c:barDir val="bar"/>
        <c:grouping val="percentStacked"/>
        <c:ser>
          <c:idx val="0"/>
          <c:order val="0"/>
          <c:tx>
            <c:strRef>
              <c:f>'[Questionaire (Autosaved).xlsx]Sheet2'!$B$1</c:f>
              <c:strCache>
                <c:ptCount val="1"/>
                <c:pt idx="0">
                  <c:v>Meeting guidelines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'[Questionaire (Autosaved).xlsx]Sheet2'!$A$2:$A$5</c:f>
              <c:strCache>
                <c:ptCount val="4"/>
                <c:pt idx="0">
                  <c:v>7 – 8 months (N=71)</c:v>
                </c:pt>
                <c:pt idx="1">
                  <c:v>9 – 11 months (N=100)</c:v>
                </c:pt>
                <c:pt idx="2">
                  <c:v>&gt;= 12 months (N=290)</c:v>
                </c:pt>
                <c:pt idx="3">
                  <c:v>Total (N=461)</c:v>
                </c:pt>
              </c:strCache>
            </c:strRef>
          </c:cat>
          <c:val>
            <c:numRef>
              <c:f>'[Questionaire (Autosaved).xlsx]Sheet2'!$B$2:$B$5</c:f>
              <c:numCache>
                <c:formatCode>General</c:formatCode>
                <c:ptCount val="4"/>
                <c:pt idx="0">
                  <c:v>73.2</c:v>
                </c:pt>
                <c:pt idx="1">
                  <c:v>81</c:v>
                </c:pt>
                <c:pt idx="2">
                  <c:v>89.7</c:v>
                </c:pt>
                <c:pt idx="3">
                  <c:v>85.2</c:v>
                </c:pt>
              </c:numCache>
            </c:numRef>
          </c:val>
        </c:ser>
        <c:ser>
          <c:idx val="1"/>
          <c:order val="1"/>
          <c:tx>
            <c:strRef>
              <c:f>'[Questionaire (Autosaved).xlsx]Sheet2'!$C$1</c:f>
              <c:strCache>
                <c:ptCount val="1"/>
                <c:pt idx="0">
                  <c:v>Not meeting guidelines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'[Questionaire (Autosaved).xlsx]Sheet2'!$A$2:$A$5</c:f>
              <c:strCache>
                <c:ptCount val="4"/>
                <c:pt idx="0">
                  <c:v>7 – 8 months (N=71)</c:v>
                </c:pt>
                <c:pt idx="1">
                  <c:v>9 – 11 months (N=100)</c:v>
                </c:pt>
                <c:pt idx="2">
                  <c:v>&gt;= 12 months (N=290)</c:v>
                </c:pt>
                <c:pt idx="3">
                  <c:v>Total (N=461)</c:v>
                </c:pt>
              </c:strCache>
            </c:strRef>
          </c:cat>
          <c:val>
            <c:numRef>
              <c:f>'[Questionaire (Autosaved).xlsx]Sheet2'!$C$2:$C$5</c:f>
              <c:numCache>
                <c:formatCode>General</c:formatCode>
                <c:ptCount val="4"/>
                <c:pt idx="0">
                  <c:v>26.8</c:v>
                </c:pt>
                <c:pt idx="1">
                  <c:v>19</c:v>
                </c:pt>
                <c:pt idx="2">
                  <c:v>10.3</c:v>
                </c:pt>
                <c:pt idx="3">
                  <c:v>14.8</c:v>
                </c:pt>
              </c:numCache>
            </c:numRef>
          </c:val>
        </c:ser>
        <c:overlap val="100"/>
        <c:axId val="67523328"/>
        <c:axId val="67524864"/>
      </c:barChart>
      <c:catAx>
        <c:axId val="67523328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524864"/>
        <c:crosses val="autoZero"/>
        <c:auto val="1"/>
        <c:lblAlgn val="ctr"/>
        <c:lblOffset val="100"/>
      </c:catAx>
      <c:valAx>
        <c:axId val="67524864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523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barChart>
        <c:barDir val="bar"/>
        <c:grouping val="clustered"/>
        <c:ser>
          <c:idx val="0"/>
          <c:order val="0"/>
          <c:tx>
            <c:v>Energy Giving</c:v>
          </c:tx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Sheet3!$A$3:$A$6</c:f>
              <c:strCache>
                <c:ptCount val="4"/>
                <c:pt idx="0">
                  <c:v>7-8 months (N=71)</c:v>
                </c:pt>
                <c:pt idx="1">
                  <c:v>9-11 months (N=100)</c:v>
                </c:pt>
                <c:pt idx="2">
                  <c:v>&gt;= 12 months (N=261)</c:v>
                </c:pt>
                <c:pt idx="3">
                  <c:v>Total (N=461)</c:v>
                </c:pt>
              </c:strCache>
            </c:strRef>
          </c:cat>
          <c:val>
            <c:numRef>
              <c:f>Sheet3!$B$3:$B$6</c:f>
              <c:numCache>
                <c:formatCode>General</c:formatCode>
                <c:ptCount val="4"/>
                <c:pt idx="0">
                  <c:v>71.8</c:v>
                </c:pt>
                <c:pt idx="1">
                  <c:v>81</c:v>
                </c:pt>
                <c:pt idx="2">
                  <c:v>94.8</c:v>
                </c:pt>
                <c:pt idx="3">
                  <c:v>88.3</c:v>
                </c:pt>
              </c:numCache>
            </c:numRef>
          </c:val>
        </c:ser>
        <c:ser>
          <c:idx val="1"/>
          <c:order val="1"/>
          <c:tx>
            <c:v>Body Building</c:v>
          </c:tx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Sheet3!$A$3:$A$6</c:f>
              <c:strCache>
                <c:ptCount val="4"/>
                <c:pt idx="0">
                  <c:v>7-8 months (N=71)</c:v>
                </c:pt>
                <c:pt idx="1">
                  <c:v>9-11 months (N=100)</c:v>
                </c:pt>
                <c:pt idx="2">
                  <c:v>&gt;= 12 months (N=261)</c:v>
                </c:pt>
                <c:pt idx="3">
                  <c:v>Total (N=461)</c:v>
                </c:pt>
              </c:strCache>
            </c:strRef>
          </c:cat>
          <c:val>
            <c:numRef>
              <c:f>Sheet3!$C$3:$C$6</c:f>
              <c:numCache>
                <c:formatCode>General</c:formatCode>
                <c:ptCount val="4"/>
                <c:pt idx="0">
                  <c:v>66.2</c:v>
                </c:pt>
                <c:pt idx="1">
                  <c:v>72</c:v>
                </c:pt>
                <c:pt idx="2">
                  <c:v>90.7</c:v>
                </c:pt>
                <c:pt idx="3">
                  <c:v>82.9</c:v>
                </c:pt>
              </c:numCache>
            </c:numRef>
          </c:val>
        </c:ser>
        <c:ser>
          <c:idx val="2"/>
          <c:order val="2"/>
          <c:tx>
            <c:v>Protective Food</c:v>
          </c:tx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Sheet3!$A$3:$A$6</c:f>
              <c:strCache>
                <c:ptCount val="4"/>
                <c:pt idx="0">
                  <c:v>7-8 months (N=71)</c:v>
                </c:pt>
                <c:pt idx="1">
                  <c:v>9-11 months (N=100)</c:v>
                </c:pt>
                <c:pt idx="2">
                  <c:v>&gt;= 12 months (N=261)</c:v>
                </c:pt>
                <c:pt idx="3">
                  <c:v>Total (N=461)</c:v>
                </c:pt>
              </c:strCache>
            </c:strRef>
          </c:cat>
          <c:val>
            <c:numRef>
              <c:f>Sheet3!$D$3:$D$6</c:f>
              <c:numCache>
                <c:formatCode>General</c:formatCode>
                <c:ptCount val="4"/>
                <c:pt idx="0">
                  <c:v>23.9</c:v>
                </c:pt>
                <c:pt idx="1">
                  <c:v>56</c:v>
                </c:pt>
                <c:pt idx="2">
                  <c:v>74.099999999999994</c:v>
                </c:pt>
                <c:pt idx="3">
                  <c:v>62.5</c:v>
                </c:pt>
              </c:numCache>
            </c:numRef>
          </c:val>
        </c:ser>
        <c:axId val="67574016"/>
        <c:axId val="67584000"/>
      </c:barChart>
      <c:catAx>
        <c:axId val="67574016"/>
        <c:scaling>
          <c:orientation val="minMax"/>
        </c:scaling>
        <c:axPos val="l"/>
        <c:numFmt formatCode="General" sourceLinked="0"/>
        <c:tickLblPos val="nextTo"/>
        <c:crossAx val="67584000"/>
        <c:crosses val="autoZero"/>
        <c:auto val="1"/>
        <c:lblAlgn val="ctr"/>
        <c:lblOffset val="100"/>
      </c:catAx>
      <c:valAx>
        <c:axId val="67584000"/>
        <c:scaling>
          <c:orientation val="minMax"/>
        </c:scaling>
        <c:axPos val="b"/>
        <c:majorGridlines/>
        <c:numFmt formatCode="General" sourceLinked="1"/>
        <c:tickLblPos val="nextTo"/>
        <c:crossAx val="67574016"/>
        <c:crosses val="autoZero"/>
        <c:crossBetween val="between"/>
      </c:valAx>
    </c:plotArea>
    <c:legend>
      <c:legendPos val="r"/>
      <c:layout/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95E9A8-F219-4741-8E2E-5D82C4B578A1}" type="datetimeFigureOut">
              <a:rPr lang="en-US" smtClean="0"/>
              <a:pPr/>
              <a:t>06-Oct-15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9BFF82-9208-45A8-95B9-280DB73918B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264715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dirty="0" smtClean="0"/>
              <a:t> </a:t>
            </a:r>
            <a:r>
              <a:rPr lang="en-US" sz="1000" b="0" dirty="0" err="1" smtClean="0"/>
              <a:t>Pratham</a:t>
            </a:r>
            <a:r>
              <a:rPr lang="en-US" sz="1000" b="0" dirty="0" smtClean="0"/>
              <a:t>: parent </a:t>
            </a:r>
            <a:r>
              <a:rPr lang="en-US" sz="1000" b="0" dirty="0" err="1" smtClean="0"/>
              <a:t>organisation.Focus</a:t>
            </a:r>
            <a:r>
              <a:rPr lang="en-US" sz="1000" b="0" dirty="0" smtClean="0"/>
              <a:t> on quality education and ensure that children not only attend school but even prospers. Aim is to support government programs and not to replace them.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1EACB4-535A-4595-816C-6D0B4B8CFA90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147094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 err="1" smtClean="0"/>
              <a:t>Aser</a:t>
            </a:r>
            <a:r>
              <a:rPr lang="en-US" sz="1200" dirty="0" smtClean="0"/>
              <a:t> believes when ordinary people are empowered with knowledge, they can bring about extraordinary</a:t>
            </a:r>
            <a:r>
              <a:rPr lang="en-US" sz="1200" baseline="0" dirty="0" smtClean="0"/>
              <a:t> change. When they learn to measure what affects their lives, they communicate with each other in villages, states and take steps to resolve them.</a:t>
            </a:r>
            <a:endParaRPr lang="en-US" sz="1200" dirty="0" smtClean="0"/>
          </a:p>
          <a:p>
            <a:r>
              <a:rPr lang="en-US" sz="1200" dirty="0" smtClean="0"/>
              <a:t>700,000 children</a:t>
            </a:r>
            <a:r>
              <a:rPr lang="en-US" sz="1200" baseline="0" dirty="0" smtClean="0"/>
              <a:t> in age group 3-16 years across the country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1EACB4-535A-4595-816C-6D0B4B8CFA9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24791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Relating</a:t>
            </a:r>
            <a:r>
              <a:rPr lang="en-US" baseline="0" dirty="0" smtClean="0"/>
              <a:t> </a:t>
            </a:r>
            <a:r>
              <a:rPr lang="en-US" dirty="0" smtClean="0"/>
              <a:t> it to the applicability of tool used to do this survey. Highlighting  the simplicity of the tool and how it can</a:t>
            </a:r>
            <a:r>
              <a:rPr lang="en-US" baseline="0" dirty="0" smtClean="0"/>
              <a:t> be used by local volunteers.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BFF82-9208-45A8-95B9-280DB73918BE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8CCFBD-7473-4A2E-B14A-499B475E83E0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720501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Consumption</a:t>
            </a:r>
            <a:r>
              <a:rPr lang="en-US" baseline="0" dirty="0" smtClean="0"/>
              <a:t> of protective foods and how it is related to micro nutrient deficiencies and hidden hunger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BFF82-9208-45A8-95B9-280DB73918BE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child needs high nutrient density food because requirements are very high and requirements are given per kg child’s wt</a:t>
            </a:r>
            <a:r>
              <a:rPr lang="en-US" baseline="0" dirty="0" smtClean="0"/>
              <a:t> and a child’s weight gets doubled in 6 months.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BFF82-9208-45A8-95B9-280DB73918BE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Start with other measures and iron utensil</a:t>
            </a:r>
            <a:r>
              <a:rPr lang="en-US" baseline="0" dirty="0" smtClean="0"/>
              <a:t> is coming coz of common practice of using iron </a:t>
            </a:r>
            <a:r>
              <a:rPr lang="en-US" baseline="0" dirty="0" err="1" smtClean="0"/>
              <a:t>tawa</a:t>
            </a:r>
            <a:r>
              <a:rPr lang="en-US" baseline="0" dirty="0" smtClean="0"/>
              <a:t> for making </a:t>
            </a:r>
            <a:r>
              <a:rPr lang="en-US" baseline="0" dirty="0" err="1" smtClean="0"/>
              <a:t>roti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BFF82-9208-45A8-95B9-280DB73918BE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06-Oct-15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06-Oct-15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06-Oct-15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06-Oct-15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06-Oct-15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06-Oct-15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06-Oct-15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06-Oct-15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06-Oct-15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06-Oct-15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06-Oct-15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06-Oct-15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990600"/>
            <a:ext cx="9144000" cy="3188732"/>
          </a:xfrm>
        </p:spPr>
        <p:txBody>
          <a:bodyPr>
            <a:normAutofit fontScale="90000"/>
          </a:bodyPr>
          <a:lstStyle/>
          <a:p>
            <a:pPr algn="l"/>
            <a:r>
              <a:rPr lang="en-US" sz="3800" dirty="0" smtClean="0">
                <a:solidFill>
                  <a:srgbClr val="002060"/>
                </a:solidFill>
              </a:rPr>
              <a:t>RAPID DIET ASSESSMENT TOOL</a:t>
            </a:r>
            <a:r>
              <a:rPr lang="en-US" sz="3400" dirty="0" smtClean="0">
                <a:solidFill>
                  <a:srgbClr val="002060"/>
                </a:solidFill>
              </a:rPr>
              <a:t>: Demystifying IYCF assessments- Extrapolation of education/ learning initiative</a:t>
            </a:r>
            <a:br>
              <a:rPr lang="en-US" sz="3400" dirty="0" smtClean="0">
                <a:solidFill>
                  <a:srgbClr val="002060"/>
                </a:solidFill>
              </a:rPr>
            </a:br>
            <a:r>
              <a:rPr lang="en-US" sz="3400" dirty="0" smtClean="0"/>
              <a:t/>
            </a:r>
            <a:br>
              <a:rPr lang="en-US" sz="3400" dirty="0" smtClean="0"/>
            </a:br>
            <a:endParaRPr lang="en-US" sz="3400" dirty="0"/>
          </a:p>
        </p:txBody>
      </p:sp>
      <p:sp>
        <p:nvSpPr>
          <p:cNvPr id="3" name="TextBox 2"/>
          <p:cNvSpPr txBox="1"/>
          <p:nvPr/>
        </p:nvSpPr>
        <p:spPr>
          <a:xfrm>
            <a:off x="304800" y="327660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 Cross-Sectional study of HOSHIARPUR (PUNJAB) Block </a:t>
            </a:r>
            <a:endParaRPr lang="en-US" sz="2400" dirty="0"/>
          </a:p>
        </p:txBody>
      </p:sp>
      <p:pic>
        <p:nvPicPr>
          <p:cNvPr id="4" name="Picture 2" descr="C:\Users\Karishma\Desktop\IYCF photos\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7562" y="0"/>
            <a:ext cx="1976438" cy="1280705"/>
          </a:xfrm>
          <a:prstGeom prst="rect">
            <a:avLst/>
          </a:prstGeom>
          <a:noFill/>
        </p:spPr>
      </p:pic>
      <p:pic>
        <p:nvPicPr>
          <p:cNvPr id="5" name="Picture 9" descr="Log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6600" y="97062"/>
            <a:ext cx="1183069" cy="1142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Pratham (New logo)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" cy="12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09600" y="5867400"/>
            <a:ext cx="7467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ea typeface="Calibri" pitchFamily="34" charset="0"/>
                <a:cs typeface="Aharoni" pitchFamily="2" charset="-79"/>
              </a:rPr>
              <a:t>Dr. </a:t>
            </a:r>
            <a:r>
              <a:rPr lang="en-US" dirty="0" err="1" smtClean="0">
                <a:ea typeface="Calibri" pitchFamily="34" charset="0"/>
                <a:cs typeface="Aharoni" pitchFamily="2" charset="-79"/>
              </a:rPr>
              <a:t>Smriti</a:t>
            </a:r>
            <a:r>
              <a:rPr lang="en-US" dirty="0" smtClean="0">
                <a:ea typeface="Calibri" pitchFamily="34" charset="0"/>
                <a:cs typeface="Aharoni" pitchFamily="2" charset="-79"/>
              </a:rPr>
              <a:t> </a:t>
            </a:r>
            <a:r>
              <a:rPr lang="en-US" dirty="0" err="1" smtClean="0">
                <a:ea typeface="Calibri" pitchFamily="34" charset="0"/>
                <a:cs typeface="Aharoni" pitchFamily="2" charset="-79"/>
              </a:rPr>
              <a:t>Pahwa</a:t>
            </a:r>
            <a:r>
              <a:rPr lang="en-US" dirty="0" smtClean="0">
                <a:ea typeface="Calibri" pitchFamily="34" charset="0"/>
                <a:cs typeface="Aharoni" pitchFamily="2" charset="-79"/>
              </a:rPr>
              <a:t>, </a:t>
            </a:r>
            <a:r>
              <a:rPr lang="en-US" dirty="0" err="1" smtClean="0"/>
              <a:t>Abhinav</a:t>
            </a:r>
            <a:r>
              <a:rPr lang="en-US" dirty="0" smtClean="0"/>
              <a:t> </a:t>
            </a:r>
            <a:r>
              <a:rPr lang="en-US" dirty="0" err="1" smtClean="0"/>
              <a:t>Motheram</a:t>
            </a:r>
            <a:r>
              <a:rPr lang="en-US" dirty="0" smtClean="0"/>
              <a:t>, Remy Hans, </a:t>
            </a:r>
            <a:r>
              <a:rPr lang="en-US" dirty="0" err="1" smtClean="0"/>
              <a:t>Prabhsimran</a:t>
            </a:r>
            <a:r>
              <a:rPr lang="en-US" dirty="0" smtClean="0"/>
              <a:t>, </a:t>
            </a:r>
            <a:r>
              <a:rPr lang="en-US" dirty="0" err="1" smtClean="0"/>
              <a:t>Vajinder</a:t>
            </a:r>
            <a:r>
              <a:rPr lang="en-US" dirty="0" smtClean="0"/>
              <a:t> </a:t>
            </a:r>
            <a:r>
              <a:rPr lang="en-US" dirty="0" err="1" smtClean="0"/>
              <a:t>Thakur</a:t>
            </a:r>
            <a:r>
              <a:rPr lang="en-US" dirty="0" smtClean="0"/>
              <a:t>, </a:t>
            </a:r>
            <a:r>
              <a:rPr lang="en-US" b="1" dirty="0" err="1" smtClean="0"/>
              <a:t>Sakshi</a:t>
            </a:r>
            <a:r>
              <a:rPr lang="en-US" b="1" dirty="0" smtClean="0"/>
              <a:t> </a:t>
            </a:r>
            <a:r>
              <a:rPr lang="en-US" b="1" dirty="0" err="1" smtClean="0"/>
              <a:t>Dudeja</a:t>
            </a:r>
            <a:endParaRPr lang="en-US" b="1" u="sng" dirty="0" smtClean="0">
              <a:cs typeface="Aharoni" pitchFamily="2" charset="-79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 descr="C:\Users\Karishma\Desktop\image_df80fc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219200" y="228600"/>
            <a:ext cx="5562600" cy="52322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Arial Rounded MT Bold" pitchFamily="34" charset="0"/>
              </a:rPr>
              <a:t>Pratham</a:t>
            </a:r>
            <a:r>
              <a:rPr lang="en-US" sz="2800" dirty="0" smtClean="0">
                <a:latin typeface="Arial Rounded MT Bold" pitchFamily="34" charset="0"/>
              </a:rPr>
              <a:t> Education Foundation</a:t>
            </a:r>
            <a:endParaRPr lang="en-US" sz="2800" dirty="0">
              <a:latin typeface="Arial Rounded MT Bold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1313795"/>
            <a:ext cx="86868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Courier New" pitchFamily="49" charset="0"/>
              <a:buChar char="o"/>
            </a:pPr>
            <a:r>
              <a:rPr lang="en-US" sz="2000" dirty="0" smtClean="0"/>
              <a:t> </a:t>
            </a:r>
            <a:r>
              <a:rPr lang="en-US" sz="2000" b="1" dirty="0" err="1" smtClean="0"/>
              <a:t>Pratham</a:t>
            </a:r>
            <a:r>
              <a:rPr lang="en-US" sz="2000" b="1" dirty="0" smtClean="0"/>
              <a:t> Education foundation was established in 1995 in Mumbai and has grown in both scope and geographical coverage since then.</a:t>
            </a:r>
          </a:p>
          <a:p>
            <a:pPr>
              <a:buFont typeface="Courier New" pitchFamily="49" charset="0"/>
              <a:buChar char="o"/>
            </a:pPr>
            <a:endParaRPr lang="en-US" sz="2000" b="1" dirty="0" smtClean="0"/>
          </a:p>
          <a:p>
            <a:pPr>
              <a:buFont typeface="Courier New" pitchFamily="49" charset="0"/>
              <a:buChar char="o"/>
            </a:pPr>
            <a:r>
              <a:rPr lang="en-US" sz="2000" b="1" dirty="0" smtClean="0"/>
              <a:t> India’s largest non government organization.</a:t>
            </a:r>
          </a:p>
          <a:p>
            <a:pPr>
              <a:buFont typeface="Courier New" pitchFamily="49" charset="0"/>
              <a:buChar char="o"/>
            </a:pPr>
            <a:endParaRPr lang="en-US" sz="2000" b="1" dirty="0" smtClean="0"/>
          </a:p>
          <a:p>
            <a:pPr>
              <a:buFont typeface="Courier New" pitchFamily="49" charset="0"/>
              <a:buChar char="o"/>
            </a:pPr>
            <a:r>
              <a:rPr lang="en-US" sz="2000" b="1" dirty="0" smtClean="0"/>
              <a:t>An innovative learning organization created to improve the quality of education. </a:t>
            </a:r>
          </a:p>
          <a:p>
            <a:endParaRPr lang="en-US" sz="2000" b="1" dirty="0" smtClean="0"/>
          </a:p>
          <a:p>
            <a:pPr>
              <a:buFont typeface="Courier New" pitchFamily="49" charset="0"/>
              <a:buChar char="o"/>
            </a:pPr>
            <a:r>
              <a:rPr lang="en-US" sz="2000" b="1" dirty="0" smtClean="0"/>
              <a:t> Run various programs reaching 7.7 million children across the country*.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69988" y="6379838"/>
            <a:ext cx="403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*http://www.pratham.org/</a:t>
            </a:r>
          </a:p>
        </p:txBody>
      </p:sp>
    </p:spTree>
    <p:extLst>
      <p:ext uri="{BB962C8B-B14F-4D97-AF65-F5344CB8AC3E}">
        <p14:creationId xmlns="" xmlns:p14="http://schemas.microsoft.com/office/powerpoint/2010/main" val="1004717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Karishma\Desktop\AS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066800"/>
            <a:ext cx="3733800" cy="28050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8435" name="Picture 3" descr="C:\Users\Karishma\Desktop\imag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46516">
            <a:off x="5486400" y="838200"/>
            <a:ext cx="2209800" cy="258779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8436" name="Picture 4" descr="C:\Users\Karishma\Desktop\images (4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049995">
            <a:off x="4495800" y="3200400"/>
            <a:ext cx="3677587" cy="2438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8437" name="Picture 5" descr="C:\Users\Karishma\Desktop\images (2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1272525">
            <a:off x="2202024" y="3076991"/>
            <a:ext cx="2362200" cy="315365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Karishma\Desktop\images (1)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219200" y="228600"/>
            <a:ext cx="5638800" cy="954107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 Rounded MT Bold" pitchFamily="34" charset="0"/>
              </a:rPr>
              <a:t>ASER (Annual Survey of Education Report)</a:t>
            </a:r>
            <a:endParaRPr lang="en-US" sz="2800" dirty="0">
              <a:latin typeface="Arial Rounded MT Bold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1389994"/>
            <a:ext cx="85344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Courier New" pitchFamily="49" charset="0"/>
              <a:buChar char="o"/>
            </a:pPr>
            <a:r>
              <a:rPr lang="en-US" sz="2000" dirty="0" smtClean="0"/>
              <a:t>ASER Centre was established in 2005. </a:t>
            </a:r>
          </a:p>
          <a:p>
            <a:r>
              <a:rPr lang="en-US" sz="2000" dirty="0" smtClean="0"/>
              <a:t> </a:t>
            </a:r>
          </a:p>
          <a:p>
            <a:pPr>
              <a:buFont typeface="Courier New" pitchFamily="49" charset="0"/>
              <a:buChar char="o"/>
            </a:pPr>
            <a:r>
              <a:rPr lang="en-US" sz="2000" dirty="0" smtClean="0"/>
              <a:t>The largest non-governmental household survey conducted in rural India.</a:t>
            </a:r>
          </a:p>
          <a:p>
            <a:endParaRPr lang="en-US" sz="2000" dirty="0" smtClean="0"/>
          </a:p>
          <a:p>
            <a:pPr>
              <a:buFont typeface="Courier New" pitchFamily="49" charset="0"/>
              <a:buChar char="o"/>
            </a:pPr>
            <a:r>
              <a:rPr lang="en-US" sz="2000" dirty="0" smtClean="0"/>
              <a:t> ASER surveys have been involving more than 25,000 volunteers and covering over 700,000 children in 15,000 villages each year. </a:t>
            </a:r>
          </a:p>
          <a:p>
            <a:endParaRPr lang="en-US" sz="2000" dirty="0" smtClean="0"/>
          </a:p>
          <a:p>
            <a:pPr>
              <a:buFont typeface="Courier New" pitchFamily="49" charset="0"/>
              <a:buChar char="o"/>
            </a:pPr>
            <a:r>
              <a:rPr lang="en-US" sz="2000" dirty="0" smtClean="0"/>
              <a:t> Tracks children’s ability to read and do basic arithmetic involving local organizations and institutions in every rural district in the country. </a:t>
            </a:r>
          </a:p>
          <a:p>
            <a:pPr>
              <a:buFont typeface="Courier New" pitchFamily="49" charset="0"/>
              <a:buChar char="o"/>
            </a:pPr>
            <a:endParaRPr lang="en-US" sz="2000" dirty="0" smtClean="0"/>
          </a:p>
          <a:p>
            <a:pPr>
              <a:buFont typeface="Courier New" pitchFamily="49" charset="0"/>
              <a:buChar char="o"/>
            </a:pPr>
            <a:r>
              <a:rPr lang="en-US" sz="2000" dirty="0" smtClean="0"/>
              <a:t> Has become an important resource for the education policies of both Central and State governments.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/>
          </a:p>
        </p:txBody>
      </p:sp>
    </p:spTree>
    <p:extLst>
      <p:ext uri="{BB962C8B-B14F-4D97-AF65-F5344CB8AC3E}">
        <p14:creationId xmlns="" xmlns:p14="http://schemas.microsoft.com/office/powerpoint/2010/main" val="2147598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Karishma\Desktop\IYCF photos\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7562" y="0"/>
            <a:ext cx="1976438" cy="1280705"/>
          </a:xfrm>
          <a:prstGeom prst="rect">
            <a:avLst/>
          </a:prstGeom>
          <a:noFill/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350" y="0"/>
            <a:ext cx="8131479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rot="20103184">
            <a:off x="-33126" y="604501"/>
            <a:ext cx="3764437" cy="76944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2200" dirty="0" smtClean="0">
                <a:solidFill>
                  <a:schemeClr val="bg1"/>
                </a:solidFill>
              </a:rPr>
              <a:t>ASER Testing tool for Arithmetic</a:t>
            </a:r>
            <a:endParaRPr lang="en-IN" sz="2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02623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Karishma\Desktop\IYCF photos\8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7562" y="0"/>
            <a:ext cx="1976438" cy="1280705"/>
          </a:xfrm>
          <a:prstGeom prst="rect">
            <a:avLst/>
          </a:prstGeom>
          <a:noFill/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24809" y="0"/>
            <a:ext cx="8119191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 rot="19917398">
            <a:off x="-267158" y="648428"/>
            <a:ext cx="3680275" cy="76944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2200" dirty="0" smtClean="0">
                <a:solidFill>
                  <a:schemeClr val="bg1"/>
                </a:solidFill>
              </a:rPr>
              <a:t>ASER Testing tool for Language</a:t>
            </a:r>
            <a:endParaRPr lang="en-IN" sz="2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32749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381000"/>
            <a:ext cx="44958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</a:rPr>
              <a:t>IYCF: FEW FACTS 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371601"/>
            <a:ext cx="7696200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pPr algn="just">
              <a:buFont typeface="Arial" pitchFamily="34" charset="0"/>
              <a:buChar char="•"/>
            </a:pPr>
            <a:r>
              <a:rPr lang="en-US" sz="2000" dirty="0" smtClean="0"/>
              <a:t>Sound Infant and young Child Feeding (IYCF) practices are known to improve child’s growth, survival and intellectual development. </a:t>
            </a:r>
          </a:p>
          <a:p>
            <a:pPr algn="just">
              <a:buFont typeface="Arial" pitchFamily="34" charset="0"/>
              <a:buChar char="•"/>
            </a:pPr>
            <a:endParaRPr lang="en-US" sz="2000" dirty="0" smtClean="0"/>
          </a:p>
          <a:p>
            <a:pPr algn="just">
              <a:buFont typeface="Arial" pitchFamily="34" charset="0"/>
              <a:buChar char="•"/>
            </a:pPr>
            <a:r>
              <a:rPr lang="en-US" sz="2000" dirty="0" smtClean="0"/>
              <a:t>There is a policy push in India to unpack age appropriate complementary feeding so that the same can be better understood and adopted at community level. </a:t>
            </a:r>
          </a:p>
          <a:p>
            <a:pPr algn="just">
              <a:buFont typeface="Arial" pitchFamily="34" charset="0"/>
              <a:buChar char="•"/>
            </a:pPr>
            <a:endParaRPr lang="en-US" sz="2000" dirty="0" smtClean="0"/>
          </a:p>
          <a:p>
            <a:pPr algn="just">
              <a:buFont typeface="Arial" pitchFamily="34" charset="0"/>
              <a:buChar char="•"/>
            </a:pPr>
            <a:r>
              <a:rPr lang="en-US" sz="2000" dirty="0" smtClean="0"/>
              <a:t>An innovation was hatched extrapolating ASER/</a:t>
            </a:r>
            <a:r>
              <a:rPr lang="en-US" sz="2000" dirty="0" err="1" smtClean="0"/>
              <a:t>Pratham</a:t>
            </a:r>
            <a:r>
              <a:rPr lang="en-US" sz="2000" dirty="0" smtClean="0"/>
              <a:t> approach for large scale assessment and community participation approach in education for assessing IYCF and other domains involving National Service Scheme (NSS) students. 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533400"/>
            <a:ext cx="7924800" cy="954107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 Rounded MT Bold" pitchFamily="34" charset="0"/>
              </a:rPr>
              <a:t>K.E.Y (Knowing and Engaging for Young child food and feeding)</a:t>
            </a:r>
            <a:endParaRPr lang="en-US" sz="2800" dirty="0">
              <a:latin typeface="Arial Rounded MT Bold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2057400"/>
            <a:ext cx="83058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Courier New" pitchFamily="49" charset="0"/>
              <a:buChar char="o"/>
            </a:pPr>
            <a:r>
              <a:rPr lang="en-US" sz="2000" dirty="0" smtClean="0"/>
              <a:t> An ECD-Nutrition curriculum to train frontline workers/volunteers to work with caregivers of very young children (less than 3 years) on nutrition, health and overall development.</a:t>
            </a:r>
          </a:p>
          <a:p>
            <a:endParaRPr lang="en-US" sz="2000" dirty="0" smtClean="0"/>
          </a:p>
          <a:p>
            <a:pPr>
              <a:buFont typeface="Courier New" pitchFamily="49" charset="0"/>
              <a:buChar char="o"/>
            </a:pPr>
            <a:r>
              <a:rPr lang="en-US" sz="2000" dirty="0" smtClean="0"/>
              <a:t>Simple, measurable and actionable indicators have been identified to enable volunteers and caregivers to monitor Young child food and feeding practices, growth and overall health and development.</a:t>
            </a:r>
          </a:p>
          <a:p>
            <a:pPr>
              <a:buFont typeface="Courier New" pitchFamily="49" charset="0"/>
              <a:buChar char="o"/>
            </a:pPr>
            <a:endParaRPr lang="en-US" sz="2000" dirty="0" smtClean="0"/>
          </a:p>
        </p:txBody>
      </p:sp>
    </p:spTree>
    <p:extLst>
      <p:ext uri="{BB962C8B-B14F-4D97-AF65-F5344CB8AC3E}">
        <p14:creationId xmlns="" xmlns:p14="http://schemas.microsoft.com/office/powerpoint/2010/main" val="2643580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199" y="3581400"/>
            <a:ext cx="7239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smtClean="0"/>
              <a:t>ECD Nutrition curriculum comprises of:</a:t>
            </a:r>
          </a:p>
          <a:p>
            <a:endParaRPr lang="en-US" sz="2000" dirty="0" smtClean="0"/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Main K.E.Y module</a:t>
            </a:r>
          </a:p>
          <a:p>
            <a:pPr>
              <a:buFont typeface="Arial" pitchFamily="34" charset="0"/>
              <a:buChar char="•"/>
            </a:pPr>
            <a:endParaRPr lang="en-US" sz="2000" dirty="0" smtClean="0"/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Supporting modules- Growth monitoring, Immunization, </a:t>
            </a:r>
            <a:r>
              <a:rPr lang="en-US" sz="2000" dirty="0" err="1" smtClean="0"/>
              <a:t>Diarrhoea</a:t>
            </a:r>
            <a:r>
              <a:rPr lang="en-US" sz="2000" dirty="0" smtClean="0"/>
              <a:t>,  Water, hygiene and sanitation</a:t>
            </a:r>
          </a:p>
          <a:p>
            <a:endParaRPr lang="en-US" dirty="0" smtClean="0"/>
          </a:p>
        </p:txBody>
      </p:sp>
      <p:pic>
        <p:nvPicPr>
          <p:cNvPr id="6" name="Picture 2" descr="C:\Users\Karishma\Desktop\IYCF photos\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838200"/>
            <a:ext cx="3810000" cy="2468828"/>
          </a:xfrm>
          <a:prstGeom prst="rect">
            <a:avLst/>
          </a:prstGeom>
          <a:noFill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 l="34554" t="11459" r="32650" b="8333"/>
          <a:stretch>
            <a:fillRect/>
          </a:stretch>
        </p:blipFill>
        <p:spPr bwMode="auto">
          <a:xfrm rot="589238">
            <a:off x="649874" y="589009"/>
            <a:ext cx="1752600" cy="2409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63682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2819400"/>
            <a:ext cx="7467600" cy="337191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b="1" dirty="0" smtClean="0"/>
              <a:t>Rapid Diet Assessment tool</a:t>
            </a:r>
            <a:r>
              <a:rPr lang="en-US" sz="2000" dirty="0" smtClean="0"/>
              <a:t>: 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 smtClean="0"/>
              <a:t> A rapid diet assessment tool was developed.</a:t>
            </a:r>
          </a:p>
          <a:p>
            <a:r>
              <a:rPr lang="en-US" sz="2000" dirty="0" smtClean="0"/>
              <a:t> An attempt to involve common people/ with not   necessary technical background to  unpack the age appropriate complementary feeding. </a:t>
            </a:r>
          </a:p>
          <a:p>
            <a:r>
              <a:rPr lang="en-US" sz="2000" dirty="0" smtClean="0"/>
              <a:t> A possible interface for common people to look at IYCF, analyze and assess gaps for possible action</a:t>
            </a:r>
          </a:p>
          <a:p>
            <a:r>
              <a:rPr lang="en-US" sz="2000" dirty="0" smtClean="0"/>
              <a:t>Reference period: 24 hour </a:t>
            </a:r>
          </a:p>
          <a:p>
            <a:pPr>
              <a:buNone/>
            </a:pPr>
            <a:endParaRPr lang="en-US" sz="2000" b="1" i="1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19200" y="467380"/>
            <a:ext cx="5943600" cy="954107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 Rounded MT Bold" pitchFamily="34" charset="0"/>
              </a:rPr>
              <a:t>Rapid diet assessment tool developed </a:t>
            </a:r>
            <a:endParaRPr lang="en-US" sz="2000" dirty="0">
              <a:latin typeface="Arial Rounded MT Bold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19200" y="1600200"/>
            <a:ext cx="7696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dirty="0" smtClean="0">
                <a:solidFill>
                  <a:srgbClr val="0070C0"/>
                </a:solidFill>
              </a:rPr>
              <a:t>Based on ASER philosophy of community involvement, simple assessment and understandable evidence</a:t>
            </a:r>
            <a:endParaRPr lang="en-IN" sz="2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500" t="9980" r="15833" b="5534"/>
          <a:stretch/>
        </p:blipFill>
        <p:spPr>
          <a:xfrm>
            <a:off x="990600" y="0"/>
            <a:ext cx="8164286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19788376">
            <a:off x="-175944" y="927556"/>
            <a:ext cx="4191000" cy="4308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2200" b="1" dirty="0" smtClean="0">
                <a:solidFill>
                  <a:schemeClr val="bg1"/>
                </a:solidFill>
              </a:rPr>
              <a:t>Rapid diet assessment tool</a:t>
            </a:r>
            <a:endParaRPr lang="en-IN" sz="2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103357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500" t="11462" r="15833" b="5534"/>
          <a:stretch/>
        </p:blipFill>
        <p:spPr>
          <a:xfrm>
            <a:off x="1022350" y="2458"/>
            <a:ext cx="8121649" cy="685554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rot="19788376">
            <a:off x="-175944" y="927556"/>
            <a:ext cx="4191000" cy="4308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2200" b="1" dirty="0" smtClean="0">
                <a:solidFill>
                  <a:schemeClr val="bg1"/>
                </a:solidFill>
              </a:rPr>
              <a:t>Rapid diet assessment tool</a:t>
            </a:r>
            <a:endParaRPr lang="en-IN" sz="2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43785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667" t="9980" r="14999" b="5534"/>
          <a:stretch/>
        </p:blipFill>
        <p:spPr>
          <a:xfrm>
            <a:off x="992052" y="0"/>
            <a:ext cx="8221577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rot="19788376">
            <a:off x="-175944" y="927556"/>
            <a:ext cx="4191000" cy="4308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2200" b="1" dirty="0" smtClean="0">
                <a:solidFill>
                  <a:schemeClr val="bg1"/>
                </a:solidFill>
              </a:rPr>
              <a:t>Rapid diet assessment tool</a:t>
            </a:r>
            <a:endParaRPr lang="en-IN" sz="2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1940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381000"/>
            <a:ext cx="62484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Training Process: 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1752600"/>
            <a:ext cx="78486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60 NSS students got Training on KEY in a workshop mode. First two days, information was given to them to build their capacities on allied topics followed by field exposure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To understand field realities, students got involved in doing the survey in 40 villages of </a:t>
            </a:r>
            <a:r>
              <a:rPr lang="en-US" dirty="0" err="1" smtClean="0"/>
              <a:t>Hoshiarpur</a:t>
            </a:r>
            <a:r>
              <a:rPr lang="en-US" dirty="0" smtClean="0"/>
              <a:t> Block.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Simple Rapid Diet assessment tool and a questionnaire was used to gauge  information in order to understand the local perceptions, existing knowledge and practices in the community.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Desk check of all the forms was done.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304800"/>
            <a:ext cx="4495800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</a:rPr>
              <a:t>METHODOLOGY</a:t>
            </a:r>
            <a:r>
              <a:rPr lang="en-US" sz="2800" b="1" dirty="0" smtClean="0">
                <a:solidFill>
                  <a:srgbClr val="00B050"/>
                </a:solidFill>
              </a:rPr>
              <a:t>:</a:t>
            </a:r>
            <a:endParaRPr lang="en-US" sz="2800" b="1" dirty="0">
              <a:solidFill>
                <a:srgbClr val="00B05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1447800"/>
            <a:ext cx="861060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sz="2000" dirty="0" smtClean="0"/>
              <a:t>40 villages were randomly sampled of </a:t>
            </a:r>
            <a:r>
              <a:rPr lang="en-US" sz="2000" dirty="0" err="1" smtClean="0"/>
              <a:t>Hoshiarpur</a:t>
            </a:r>
            <a:r>
              <a:rPr lang="en-US" sz="2000" dirty="0" smtClean="0"/>
              <a:t> II block using probability proportional to size (PPS) sampling technique.</a:t>
            </a:r>
          </a:p>
          <a:p>
            <a:pPr>
              <a:buFont typeface="Arial" pitchFamily="34" charset="0"/>
              <a:buChar char="•"/>
            </a:pPr>
            <a:endParaRPr lang="en-US" sz="2000" dirty="0" smtClean="0"/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Villages selected were as per the Census 2011 village list.</a:t>
            </a:r>
          </a:p>
          <a:p>
            <a:pPr>
              <a:buFont typeface="Arial" pitchFamily="34" charset="0"/>
              <a:buChar char="•"/>
            </a:pPr>
            <a:endParaRPr lang="en-US" sz="2000" dirty="0" smtClean="0"/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List of less than 2 year old children was obtained from </a:t>
            </a:r>
            <a:r>
              <a:rPr lang="en-US" sz="2000" dirty="0" err="1" smtClean="0"/>
              <a:t>Anganwadi</a:t>
            </a:r>
            <a:r>
              <a:rPr lang="en-US" sz="2000" dirty="0" smtClean="0"/>
              <a:t> </a:t>
            </a:r>
            <a:r>
              <a:rPr lang="en-US" sz="2000" dirty="0" err="1" smtClean="0"/>
              <a:t>centres</a:t>
            </a:r>
            <a:r>
              <a:rPr lang="en-US" sz="2000" dirty="0" smtClean="0"/>
              <a:t>.</a:t>
            </a:r>
          </a:p>
          <a:p>
            <a:pPr>
              <a:buFont typeface="Arial" pitchFamily="34" charset="0"/>
              <a:buChar char="•"/>
            </a:pPr>
            <a:endParaRPr lang="en-US" sz="2000" dirty="0" smtClean="0"/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16 households were covered from each village in order to give us a total targeted sample of 640 households to create a block report card of </a:t>
            </a:r>
            <a:r>
              <a:rPr lang="en-US" sz="2000" dirty="0" err="1" smtClean="0"/>
              <a:t>Hoshiarpur</a:t>
            </a:r>
            <a:r>
              <a:rPr lang="en-US" sz="2000" dirty="0" smtClean="0"/>
              <a:t> block</a:t>
            </a:r>
            <a:r>
              <a:rPr lang="en-US" dirty="0" smtClean="0"/>
              <a:t>.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819400"/>
            <a:ext cx="3733800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chemeClr val="accent1">
                    <a:lumMod val="75000"/>
                  </a:schemeClr>
                </a:solidFill>
              </a:rPr>
              <a:t>FINDINGS: </a:t>
            </a:r>
            <a:endParaRPr lang="en-US" sz="5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0"/>
            <a:ext cx="52578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/>
        </p:nvGraphicFramePr>
        <p:xfrm>
          <a:off x="117566" y="470263"/>
          <a:ext cx="8190411" cy="56431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Educational Qualification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457200" y="1528761"/>
          <a:ext cx="4043362" cy="48291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/>
          <p:nvPr/>
        </p:nvGraphicFramePr>
        <p:xfrm>
          <a:off x="4943106" y="1571612"/>
          <a:ext cx="4200894" cy="4572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Employment Status</a:t>
            </a:r>
            <a:endParaRPr lang="en-US" dirty="0"/>
          </a:p>
        </p:txBody>
      </p:sp>
      <p:graphicFrame>
        <p:nvGraphicFramePr>
          <p:cNvPr id="4" name="Chart 3"/>
          <p:cNvGraphicFramePr/>
          <p:nvPr/>
        </p:nvGraphicFramePr>
        <p:xfrm>
          <a:off x="323528" y="2057400"/>
          <a:ext cx="4243710" cy="40148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/>
          <p:nvPr/>
        </p:nvGraphicFramePr>
        <p:xfrm>
          <a:off x="4572000" y="2057400"/>
          <a:ext cx="4576763" cy="40148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="" xmlns:p14="http://schemas.microsoft.com/office/powerpoint/2010/main" val="2876909384"/>
              </p:ext>
            </p:extLst>
          </p:nvPr>
        </p:nvGraphicFramePr>
        <p:xfrm>
          <a:off x="0" y="304800"/>
          <a:ext cx="3352800" cy="50832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/>
          <p:cNvGraphicFramePr/>
          <p:nvPr>
            <p:extLst>
              <p:ext uri="{D42A27DB-BD31-4B8C-83A1-F6EECF244321}">
                <p14:modId xmlns="" xmlns:p14="http://schemas.microsoft.com/office/powerpoint/2010/main" val="1617128546"/>
              </p:ext>
            </p:extLst>
          </p:nvPr>
        </p:nvGraphicFramePr>
        <p:xfrm>
          <a:off x="4267200" y="1752600"/>
          <a:ext cx="3742509" cy="41278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ontent Placeholder 3"/>
          <p:cNvGraphicFramePr>
            <a:graphicFrameLocks/>
          </p:cNvGraphicFramePr>
          <p:nvPr/>
        </p:nvGraphicFramePr>
        <p:xfrm>
          <a:off x="3581400" y="304800"/>
          <a:ext cx="7467600" cy="632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295400"/>
            <a:ext cx="6934200" cy="258532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dirty="0" smtClean="0"/>
              <a:t>Infant and Young Child Feeding Practices</a:t>
            </a:r>
            <a:endParaRPr lang="en-US" sz="5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740938977"/>
              </p:ext>
            </p:extLst>
          </p:nvPr>
        </p:nvGraphicFramePr>
        <p:xfrm>
          <a:off x="238667" y="2514600"/>
          <a:ext cx="7305135" cy="23653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1027"/>
                <a:gridCol w="1461027"/>
                <a:gridCol w="1461027"/>
                <a:gridCol w="1461027"/>
                <a:gridCol w="1461027"/>
              </a:tblGrid>
              <a:tr h="71537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Age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Exclusive breastfeeding </a:t>
                      </a:r>
                      <a:r>
                        <a:rPr lang="en-US" sz="1800" b="1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Other than Mother milk 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9525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715374">
                <a:tc vMerge="1">
                  <a:txBody>
                    <a:bodyPr/>
                    <a:lstStyle/>
                    <a:p>
                      <a:pPr algn="ctr" fontAlgn="ctr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 smtClean="0">
                          <a:effectLst/>
                        </a:rPr>
                        <a:t>n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none" strike="noStrike" dirty="0" smtClean="0">
                          <a:effectLst/>
                        </a:rPr>
                        <a:t>%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b="1" u="none" strike="noStrike" kern="1200" dirty="0" smtClean="0">
                          <a:effectLst/>
                        </a:rPr>
                        <a:t>n</a:t>
                      </a:r>
                      <a:endParaRPr lang="en-US" sz="1800" b="1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b="1" u="none" strike="noStrike" kern="1200" dirty="0" smtClean="0">
                          <a:effectLst/>
                        </a:rPr>
                        <a:t>%</a:t>
                      </a:r>
                    </a:p>
                  </a:txBody>
                  <a:tcPr marL="7144" marR="7144" marT="9525" marB="0" anchor="ctr"/>
                </a:tc>
              </a:tr>
              <a:tr h="9346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 smtClean="0">
                          <a:effectLst/>
                        </a:rPr>
                        <a:t>&lt;=6 </a:t>
                      </a:r>
                      <a:r>
                        <a:rPr lang="en-US" sz="1800" b="1" u="none" strike="noStrike" dirty="0">
                          <a:effectLst/>
                        </a:rPr>
                        <a:t>(</a:t>
                      </a:r>
                      <a:r>
                        <a:rPr lang="en-US" sz="1800" b="1" u="none" strike="noStrike" dirty="0" smtClean="0">
                          <a:effectLst/>
                        </a:rPr>
                        <a:t>N=139)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+mn-cs"/>
                        </a:rPr>
                        <a:t>108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+mn-cs"/>
                        </a:rPr>
                        <a:t>77.1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Font typeface="Arial" pitchFamily="34" charset="0"/>
                        <a:buNone/>
                      </a:pP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9525" marB="0" anchor="ctr"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763000" cy="208756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Distribution of children according to exclusive breastfeeding and other than mother milk (&lt;= 6 months)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691772220"/>
              </p:ext>
            </p:extLst>
          </p:nvPr>
        </p:nvGraphicFramePr>
        <p:xfrm>
          <a:off x="453788" y="1524000"/>
          <a:ext cx="6861410" cy="472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2282"/>
                <a:gridCol w="1372282"/>
                <a:gridCol w="1372282"/>
                <a:gridCol w="1372282"/>
                <a:gridCol w="1372282"/>
              </a:tblGrid>
              <a:tr h="7874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Age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Exclusive</a:t>
                      </a:r>
                      <a:r>
                        <a:rPr lang="en-US" sz="18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+mn-cs"/>
                        </a:rPr>
                        <a:t> breastfeeding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Other than Mother milk 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9525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787400">
                <a:tc vMerge="1">
                  <a:txBody>
                    <a:bodyPr/>
                    <a:lstStyle/>
                    <a:p>
                      <a:pPr algn="ctr" fontAlgn="ctr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 smtClean="0">
                          <a:effectLst/>
                          <a:latin typeface="Calibri" pitchFamily="34" charset="0"/>
                        </a:rPr>
                        <a:t>n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none" strike="noStrike" dirty="0" smtClean="0">
                          <a:effectLst/>
                          <a:latin typeface="Calibri" pitchFamily="34" charset="0"/>
                        </a:rPr>
                        <a:t>%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b="1" u="none" strike="noStrike" kern="1200" dirty="0" smtClean="0">
                          <a:effectLst/>
                          <a:latin typeface="Calibri" pitchFamily="34" charset="0"/>
                        </a:rPr>
                        <a:t>n</a:t>
                      </a:r>
                      <a:endParaRPr lang="en-US" sz="1800" b="1" u="none" strike="noStrike" kern="1200" dirty="0">
                        <a:solidFill>
                          <a:schemeClr val="dk1"/>
                        </a:solidFill>
                        <a:effectLst/>
                        <a:latin typeface="Calibri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b="1" u="none" strike="noStrike" kern="1200" dirty="0" smtClean="0">
                          <a:effectLst/>
                          <a:latin typeface="Calibri" pitchFamily="34" charset="0"/>
                        </a:rPr>
                        <a:t>%</a:t>
                      </a:r>
                    </a:p>
                  </a:txBody>
                  <a:tcPr marL="7144" marR="7144" marT="9525" marB="0" anchor="ctr"/>
                </a:tc>
              </a:tr>
              <a:tr h="78740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Times New Roman" panose="02020603050405020304" pitchFamily="18" charset="0"/>
                        </a:rPr>
                        <a:t>7 – 8 months (N=71)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Times New Roman" panose="02020603050405020304" pitchFamily="18" charset="0"/>
                        </a:rPr>
                        <a:t>26.8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Times New Roman" panose="02020603050405020304" pitchFamily="18" charset="0"/>
                        </a:rPr>
                        <a:t>52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Times New Roman" panose="02020603050405020304" pitchFamily="18" charset="0"/>
                        </a:rPr>
                        <a:t>73.2</a:t>
                      </a:r>
                    </a:p>
                  </a:txBody>
                  <a:tcPr marL="7144" marR="7144" marT="9525" marB="0" anchor="ctr"/>
                </a:tc>
              </a:tr>
              <a:tr h="78740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Times New Roman" panose="02020603050405020304" pitchFamily="18" charset="0"/>
                        </a:rPr>
                        <a:t>9 – 11 months (N=100)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Times New Roman" panose="02020603050405020304" pitchFamily="18" charset="0"/>
                        </a:rPr>
                        <a:t>16.0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Times New Roman" panose="02020603050405020304" pitchFamily="18" charset="0"/>
                        </a:rPr>
                        <a:t>84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Times New Roman" panose="02020603050405020304" pitchFamily="18" charset="0"/>
                        </a:rPr>
                        <a:t>84.0</a:t>
                      </a:r>
                    </a:p>
                  </a:txBody>
                  <a:tcPr marL="7144" marR="7144" marT="9525" marB="0" anchor="ctr"/>
                </a:tc>
              </a:tr>
              <a:tr h="78740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Times New Roman" panose="02020603050405020304" pitchFamily="18" charset="0"/>
                        </a:rPr>
                        <a:t>&gt;= 12 months (N=290)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Times New Roman" panose="02020603050405020304" pitchFamily="18" charset="0"/>
                        </a:rPr>
                        <a:t>4.5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Times New Roman" panose="02020603050405020304" pitchFamily="18" charset="0"/>
                        </a:rPr>
                        <a:t>277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Times New Roman" panose="02020603050405020304" pitchFamily="18" charset="0"/>
                        </a:rPr>
                        <a:t>95.5</a:t>
                      </a:r>
                    </a:p>
                  </a:txBody>
                  <a:tcPr marL="7144" marR="7144" marT="9525" marB="0" anchor="ctr"/>
                </a:tc>
              </a:tr>
              <a:tr h="78740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Times New Roman" panose="02020603050405020304" pitchFamily="18" charset="0"/>
                        </a:rPr>
                        <a:t>Total (</a:t>
                      </a:r>
                      <a:r>
                        <a:rPr lang="en-US" sz="1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Times New Roman" panose="02020603050405020304" pitchFamily="18" charset="0"/>
                        </a:rPr>
                        <a:t>N=461)</a:t>
                      </a:r>
                      <a:endParaRPr lang="en-US" sz="18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Times New Roman" panose="02020603050405020304" pitchFamily="18" charset="0"/>
                        </a:rPr>
                        <a:t>48</a:t>
                      </a:r>
                      <a:endParaRPr lang="en-US" sz="1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Times New Roman" panose="02020603050405020304" pitchFamily="18" charset="0"/>
                        </a:rPr>
                        <a:t>33.8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Times New Roman" panose="02020603050405020304" pitchFamily="18" charset="0"/>
                        </a:rPr>
                        <a:t>413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Times New Roman" panose="02020603050405020304" pitchFamily="18" charset="0"/>
                        </a:rPr>
                        <a:t>89.6</a:t>
                      </a:r>
                    </a:p>
                  </a:txBody>
                  <a:tcPr marL="7144" marR="7144" marT="9525" marB="0" anchor="ctr"/>
                </a:tc>
              </a:tr>
            </a:tbl>
          </a:graphicData>
        </a:graphic>
      </p:graphicFrame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0"/>
            <a:ext cx="8458200" cy="1320800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Distribution of children according to exclusive breastfeeding and other than mother milk (6 months above)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771939082"/>
              </p:ext>
            </p:extLst>
          </p:nvPr>
        </p:nvGraphicFramePr>
        <p:xfrm>
          <a:off x="0" y="304800"/>
          <a:ext cx="7400499" cy="5936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38973609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724345858"/>
              </p:ext>
            </p:extLst>
          </p:nvPr>
        </p:nvGraphicFramePr>
        <p:xfrm>
          <a:off x="659256" y="1524000"/>
          <a:ext cx="7646544" cy="4444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0652"/>
                <a:gridCol w="1568522"/>
                <a:gridCol w="1078359"/>
                <a:gridCol w="980326"/>
                <a:gridCol w="1078359"/>
                <a:gridCol w="980326"/>
              </a:tblGrid>
              <a:tr h="678161">
                <a:tc rowSpan="2">
                  <a:txBody>
                    <a:bodyPr/>
                    <a:lstStyle/>
                    <a:p>
                      <a:pPr lvl="0"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Category </a:t>
                      </a:r>
                    </a:p>
                  </a:txBody>
                  <a:tcPr marL="8356" marR="8356" marT="8763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Guidelines</a:t>
                      </a:r>
                    </a:p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56" marR="8356" marT="8763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Meeting guidelines</a:t>
                      </a:r>
                    </a:p>
                  </a:txBody>
                  <a:tcPr marL="8356" marR="8356" marT="8763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Not meeting </a:t>
                      </a: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guidelines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56" marR="8356" marT="8763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63" marR="8763" marT="8763" marB="0" anchor="b"/>
                </a:tc>
              </a:tr>
              <a:tr h="67816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63" marR="8763" marT="8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8356" marR="8356" marT="8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8356" marR="8356" marT="8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</a:t>
                      </a: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otal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56" marR="8356" marT="876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8356" marR="8356" marT="8763" marB="0" anchor="b"/>
                </a:tc>
              </a:tr>
              <a:tr h="67816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– 8 months (N=71)</a:t>
                      </a:r>
                    </a:p>
                  </a:txBody>
                  <a:tcPr marL="9085" marR="908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&gt;=3 feeds</a:t>
                      </a:r>
                    </a:p>
                  </a:txBody>
                  <a:tcPr marL="9085" marR="908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9085" marR="908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73.2</a:t>
                      </a:r>
                    </a:p>
                  </a:txBody>
                  <a:tcPr marL="9085" marR="908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9085" marR="908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26.8</a:t>
                      </a:r>
                    </a:p>
                  </a:txBody>
                  <a:tcPr marL="9085" marR="9085" marT="9525" marB="0" anchor="b"/>
                </a:tc>
              </a:tr>
              <a:tr h="10349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– 11 months (N=100)</a:t>
                      </a:r>
                    </a:p>
                  </a:txBody>
                  <a:tcPr marL="9085" marR="908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&gt;=4 feeds</a:t>
                      </a:r>
                    </a:p>
                  </a:txBody>
                  <a:tcPr marL="9085" marR="908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</a:t>
                      </a:r>
                    </a:p>
                  </a:txBody>
                  <a:tcPr marL="9085" marR="908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81.0</a:t>
                      </a:r>
                    </a:p>
                  </a:txBody>
                  <a:tcPr marL="9085" marR="908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9085" marR="908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</a:t>
                      </a:r>
                    </a:p>
                  </a:txBody>
                  <a:tcPr marL="9085" marR="9085" marT="9525" marB="0" anchor="b"/>
                </a:tc>
              </a:tr>
              <a:tr h="6875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&gt;= 12 months (N=290)</a:t>
                      </a:r>
                    </a:p>
                  </a:txBody>
                  <a:tcPr marL="9085" marR="908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&gt;=4 feeds</a:t>
                      </a:r>
                    </a:p>
                  </a:txBody>
                  <a:tcPr marL="9085" marR="908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260</a:t>
                      </a:r>
                    </a:p>
                  </a:txBody>
                  <a:tcPr marL="9085" marR="908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89.7</a:t>
                      </a:r>
                    </a:p>
                  </a:txBody>
                  <a:tcPr marL="9085" marR="908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9085" marR="908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10.3</a:t>
                      </a:r>
                    </a:p>
                  </a:txBody>
                  <a:tcPr marL="9085" marR="9085" marT="9525" marB="0" anchor="b"/>
                </a:tc>
              </a:tr>
              <a:tr h="6875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(N=461)</a:t>
                      </a:r>
                    </a:p>
                  </a:txBody>
                  <a:tcPr marL="9085" marR="908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085" marR="908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393</a:t>
                      </a:r>
                    </a:p>
                  </a:txBody>
                  <a:tcPr marL="9085" marR="908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85.2</a:t>
                      </a:r>
                    </a:p>
                  </a:txBody>
                  <a:tcPr marL="9085" marR="908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</a:t>
                      </a:r>
                    </a:p>
                  </a:txBody>
                  <a:tcPr marL="9085" marR="908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14.8</a:t>
                      </a:r>
                    </a:p>
                  </a:txBody>
                  <a:tcPr marL="9085" marR="9085" marT="9525" marB="0" anchor="b"/>
                </a:tc>
              </a:tr>
            </a:tbl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58119" y="152400"/>
            <a:ext cx="7800081" cy="1320800"/>
          </a:xfrm>
        </p:spPr>
        <p:txBody>
          <a:bodyPr>
            <a:normAutofit fontScale="90000"/>
          </a:bodyPr>
          <a:lstStyle/>
          <a:p>
            <a:r>
              <a:rPr lang="en-US" sz="3200" b="1" dirty="0" smtClean="0"/>
              <a:t>Number of time additional feed was given according to the adherence to the guidelines 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872878349"/>
              </p:ext>
            </p:extLst>
          </p:nvPr>
        </p:nvGraphicFramePr>
        <p:xfrm>
          <a:off x="0" y="304800"/>
          <a:ext cx="8033531" cy="57127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1137529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497492507"/>
              </p:ext>
            </p:extLst>
          </p:nvPr>
        </p:nvGraphicFramePr>
        <p:xfrm>
          <a:off x="9099" y="1752600"/>
          <a:ext cx="8229600" cy="4324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6347713" cy="762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IN" dirty="0" smtClean="0"/>
              <a:t>Dietary Diversification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4089615839"/>
              </p:ext>
            </p:extLst>
          </p:nvPr>
        </p:nvGraphicFramePr>
        <p:xfrm>
          <a:off x="442415" y="1371600"/>
          <a:ext cx="6720384" cy="47188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0128"/>
                <a:gridCol w="2240128"/>
                <a:gridCol w="2240128"/>
              </a:tblGrid>
              <a:tr h="674124">
                <a:tc gridSpan="3">
                  <a:txBody>
                    <a:bodyPr/>
                    <a:lstStyle/>
                    <a:p>
                      <a:pPr lvl="0"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&gt;</a:t>
                      </a: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Month Child (Meal items consistency)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741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Consistency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of meal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7144" marR="7144" marT="9525" marB="0" anchor="ctr"/>
                </a:tc>
              </a:tr>
              <a:tr h="6741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Thick 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172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6.3</a:t>
                      </a:r>
                    </a:p>
                  </a:txBody>
                  <a:tcPr marL="7144" marR="7144" marT="9525" marB="0" anchor="b"/>
                </a:tc>
              </a:tr>
              <a:tr h="6741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Thin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1063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38.9</a:t>
                      </a:r>
                    </a:p>
                  </a:txBody>
                  <a:tcPr marL="7144" marR="7144" marT="9525" marB="0" anchor="b"/>
                </a:tc>
              </a:tr>
              <a:tr h="6741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Medium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485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17.7</a:t>
                      </a:r>
                    </a:p>
                  </a:txBody>
                  <a:tcPr marL="7144" marR="7144" marT="9525" marB="0" anchor="b"/>
                </a:tc>
              </a:tr>
              <a:tr h="6741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olid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1016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37.1</a:t>
                      </a:r>
                    </a:p>
                  </a:txBody>
                  <a:tcPr marL="7144" marR="7144" marT="9525" marB="0" anchor="b"/>
                </a:tc>
              </a:tr>
              <a:tr h="6741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2736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100.0</a:t>
                      </a:r>
                    </a:p>
                  </a:txBody>
                  <a:tcPr marL="7144" marR="7144" marT="9525" marB="0" anchor="b"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b="1" dirty="0" smtClean="0"/>
              <a:t>Meal consistency for children above 6 months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="" xmlns:p14="http://schemas.microsoft.com/office/powerpoint/2010/main" val="1879136682"/>
              </p:ext>
            </p:extLst>
          </p:nvPr>
        </p:nvGraphicFramePr>
        <p:xfrm>
          <a:off x="1066800" y="381000"/>
          <a:ext cx="7315200" cy="52697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1152207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Measures taken to improve energy density of &gt;6 month child meal</a:t>
                      </a:r>
                    </a:p>
                  </a:txBody>
                  <a:tcPr marL="7144" marR="7144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862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7-8 months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9-11 months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&gt;=12 months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</a:t>
                      </a:r>
                    </a:p>
                  </a:txBody>
                  <a:tcPr marL="7144" marR="7144" marT="9525" marB="0" anchor="ctr"/>
                </a:tc>
              </a:tr>
              <a:tr h="68624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Added Ghee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120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163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35.3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9525" marB="0" anchor="b"/>
                </a:tc>
              </a:tr>
              <a:tr h="68624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Added Jaggery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9525" marB="0" anchor="b"/>
                </a:tc>
              </a:tr>
              <a:tr h="68624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Use of ARF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9525" marB="0" anchor="b"/>
                </a:tc>
              </a:tr>
              <a:tr h="68624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</a:t>
                      </a: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ny 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other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9525" marB="0" anchor="b"/>
                </a:tc>
              </a:tr>
              <a:tr h="68624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163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26760896"/>
              </p:ext>
            </p:extLst>
          </p:nvPr>
        </p:nvGraphicFramePr>
        <p:xfrm>
          <a:off x="228600" y="381000"/>
          <a:ext cx="7467600" cy="6084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4600"/>
                <a:gridCol w="1244600"/>
                <a:gridCol w="1244600"/>
                <a:gridCol w="1244600"/>
                <a:gridCol w="1244600"/>
                <a:gridCol w="1244600"/>
              </a:tblGrid>
              <a:tr h="1025624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Measures taken to improve nutritional quality of food</a:t>
                      </a:r>
                    </a:p>
                  </a:txBody>
                  <a:tcPr marL="7144" marR="7144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077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7-8 months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9-11 months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&gt;=12 months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</a:t>
                      </a:r>
                    </a:p>
                  </a:txBody>
                  <a:tcPr marL="7144" marR="7144" marT="9525" marB="0" anchor="ctr"/>
                </a:tc>
              </a:tr>
              <a:tr h="60777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Cooked in Iron utensils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42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191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250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54.2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9525" marB="0" anchor="b"/>
                </a:tc>
              </a:tr>
              <a:tr h="115258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Used lemon juice for better iron absorption 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0.8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9525" marB="0" anchor="b"/>
                </a:tc>
              </a:tr>
              <a:tr h="60777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Germinated grains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0.0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9525" marB="0" anchor="b"/>
                </a:tc>
              </a:tr>
              <a:tr h="60777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Fermented the foods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0.0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9525" marB="0" anchor="b"/>
                </a:tc>
              </a:tr>
              <a:tr h="60777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Any other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0.0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9525" marB="0" anchor="b"/>
                </a:tc>
              </a:tr>
              <a:tr h="86692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 such measure taken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0.0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9525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2133600"/>
            <a:ext cx="4495800" cy="15696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dirty="0" smtClean="0"/>
              <a:t>Other Domains</a:t>
            </a:r>
            <a:endParaRPr lang="en-US" sz="48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00850090"/>
              </p:ext>
            </p:extLst>
          </p:nvPr>
        </p:nvGraphicFramePr>
        <p:xfrm>
          <a:off x="4800600" y="228600"/>
          <a:ext cx="3746862" cy="2869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3439"/>
                <a:gridCol w="355283"/>
                <a:gridCol w="408140"/>
              </a:tblGrid>
              <a:tr h="357321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If yes, why do you think regular weighing of children is 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important?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890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%</a:t>
                      </a:r>
                    </a:p>
                  </a:txBody>
                  <a:tcPr marL="7144" marR="7144" marT="9525" marB="0" anchor="b"/>
                </a:tc>
              </a:tr>
              <a:tr h="33890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It helps in weight gain of the child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128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21.2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9525" marB="0" anchor="b"/>
                </a:tc>
              </a:tr>
              <a:tr h="33890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To monitor child's growth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395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65.4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7144" marR="7144" marT="9525" marB="0" anchor="b"/>
                </a:tc>
              </a:tr>
              <a:tr h="33890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Doctor has asked to do so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3.6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9525" marB="0" anchor="b"/>
                </a:tc>
              </a:tr>
              <a:tr h="33890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Any other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2.3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9525" marB="0" anchor="b"/>
                </a:tc>
              </a:tr>
              <a:tr h="33890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Don't know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39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6.5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9525" marB="0" anchor="b"/>
                </a:tc>
              </a:tr>
              <a:tr h="33890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Not</a:t>
                      </a:r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responded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1.0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9525" marB="0" anchor="b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04800" y="304800"/>
            <a:ext cx="3276600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/>
              <a:t>GROWTH MONITORING</a:t>
            </a:r>
            <a:endParaRPr lang="en-US" sz="3600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381000" y="2743200"/>
          <a:ext cx="3178629" cy="2939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9543"/>
                <a:gridCol w="1059543"/>
                <a:gridCol w="1059543"/>
              </a:tblGrid>
              <a:tr h="572295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Do you have the growth chart of your child?</a:t>
                      </a:r>
                    </a:p>
                  </a:txBody>
                  <a:tcPr marL="7144" marR="7144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522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</a:t>
                      </a:r>
                    </a:p>
                  </a:txBody>
                  <a:tcPr marL="7144" marR="7144" marT="9525" marB="0" anchor="ctr"/>
                </a:tc>
              </a:tr>
              <a:tr h="45222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460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76.2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9525" marB="0" anchor="b"/>
                </a:tc>
              </a:tr>
              <a:tr h="45222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140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23.2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9525" marB="0" anchor="b"/>
                </a:tc>
              </a:tr>
              <a:tr h="45222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Not</a:t>
                      </a:r>
                      <a:r>
                        <a:rPr lang="en-US" sz="18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responded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0.7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9525" marB="0" anchor="b"/>
                </a:tc>
              </a:tr>
              <a:tr h="45222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604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b"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343400" y="3200400"/>
          <a:ext cx="3505200" cy="33978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1452"/>
                <a:gridCol w="539356"/>
                <a:gridCol w="594392"/>
              </a:tblGrid>
              <a:tr h="517747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According to you, how often should a child be weighed?</a:t>
                      </a:r>
                    </a:p>
                  </a:txBody>
                  <a:tcPr marL="7144" marR="7144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722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%</a:t>
                      </a:r>
                    </a:p>
                  </a:txBody>
                  <a:tcPr marL="7144" marR="7144" marT="9525" marB="0" anchor="b"/>
                </a:tc>
              </a:tr>
              <a:tr h="28722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Every month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324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53.6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7144" marR="7144" marT="9525" marB="0" anchor="b"/>
                </a:tc>
              </a:tr>
              <a:tr h="51774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Once every three months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54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8.9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9525" marB="0" anchor="b"/>
                </a:tc>
              </a:tr>
              <a:tr h="28722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 specific time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64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10.6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9525" marB="0" anchor="b"/>
                </a:tc>
              </a:tr>
              <a:tr h="51774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At the time of immunization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83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13.7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9525" marB="0" anchor="b"/>
                </a:tc>
              </a:tr>
              <a:tr h="28722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Any other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2.6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9525" marB="0" anchor="b"/>
                </a:tc>
              </a:tr>
              <a:tr h="28722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Don't know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9.1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9525" marB="0" anchor="b"/>
                </a:tc>
              </a:tr>
              <a:tr h="28722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Not</a:t>
                      </a:r>
                      <a:r>
                        <a:rPr lang="en-US" sz="18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responded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1.3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9525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0" y="152400"/>
          <a:ext cx="3657600" cy="23175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</a:tblGrid>
              <a:tr h="45720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Do you think regular weighing of a child is important</a:t>
                      </a:r>
                    </a:p>
                  </a:txBody>
                  <a:tcPr marL="7144" marR="7144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0039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%</a:t>
                      </a:r>
                    </a:p>
                  </a:txBody>
                  <a:tcPr marL="7144" marR="7144" marT="9525" marB="0" anchor="b"/>
                </a:tc>
              </a:tr>
              <a:tr h="40039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552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91.4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7144" marR="7144" marT="9525" marB="0" anchor="b"/>
                </a:tc>
              </a:tr>
              <a:tr h="40039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51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8.4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9525" marB="0" anchor="b"/>
                </a:tc>
              </a:tr>
              <a:tr h="40039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Not</a:t>
                      </a:r>
                      <a:r>
                        <a:rPr lang="en-US" sz="18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responded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0.2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9525" marB="0" anchor="b"/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14459054"/>
              </p:ext>
            </p:extLst>
          </p:nvPr>
        </p:nvGraphicFramePr>
        <p:xfrm>
          <a:off x="3886200" y="1524000"/>
          <a:ext cx="4814751" cy="47747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0677"/>
                <a:gridCol w="470992"/>
                <a:gridCol w="533082"/>
              </a:tblGrid>
              <a:tr h="516709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If the weight was not measured, what is the reason? (n=338)</a:t>
                      </a:r>
                    </a:p>
                  </a:txBody>
                  <a:tcPr marL="7144" marR="7144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1670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</a:t>
                      </a:r>
                    </a:p>
                  </a:txBody>
                  <a:tcPr marL="7144" marR="7144" marT="9525" marB="0" anchor="ctr"/>
                </a:tc>
              </a:tr>
              <a:tr h="51670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AWW was not present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5.0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9525" marB="0" anchor="b"/>
                </a:tc>
              </a:tr>
              <a:tr h="51670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Weighing machine was not available at AWC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3.8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9525" marB="0" anchor="b"/>
                </a:tc>
              </a:tr>
              <a:tr h="51670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Lack of information about child's weighing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93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27.5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7144" marR="7144" marT="9525" marB="0" anchor="b"/>
                </a:tc>
              </a:tr>
              <a:tr h="51670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Lack of time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158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46.7</a:t>
                      </a:r>
                      <a:endParaRPr lang="en-US" sz="1800" b="0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7144" marR="7144" marT="9525" marB="0" anchor="b"/>
                </a:tc>
              </a:tr>
              <a:tr h="51670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Any other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40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11.8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9525" marB="0" anchor="b"/>
                </a:tc>
              </a:tr>
              <a:tr h="51670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Not</a:t>
                      </a:r>
                      <a:r>
                        <a:rPr lang="en-US" sz="18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responded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5.0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9525" marB="0" anchor="b"/>
                </a:tc>
              </a:tr>
              <a:tr h="51670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338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52800" y="609600"/>
            <a:ext cx="2133600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Practice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048000" y="1981200"/>
          <a:ext cx="3164478" cy="27972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4826"/>
                <a:gridCol w="1054826"/>
                <a:gridCol w="1054826"/>
              </a:tblGrid>
              <a:tr h="485298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Have you got your child weighed this month?</a:t>
                      </a:r>
                    </a:p>
                  </a:txBody>
                  <a:tcPr marL="7144" marR="7144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202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</a:t>
                      </a:r>
                    </a:p>
                  </a:txBody>
                  <a:tcPr marL="7144" marR="7144" marT="9525" marB="0" anchor="ctr"/>
                </a:tc>
              </a:tr>
              <a:tr h="42022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264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43.7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9525" marB="0" anchor="b"/>
                </a:tc>
              </a:tr>
              <a:tr h="42022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338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56.0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9525" marB="0" anchor="b"/>
                </a:tc>
              </a:tr>
              <a:tr h="42022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Not</a:t>
                      </a:r>
                      <a:r>
                        <a:rPr lang="en-US" sz="18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responded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0.3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9525" marB="0" anchor="b"/>
                </a:tc>
              </a:tr>
              <a:tr h="42022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604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304800" y="1371600"/>
          <a:ext cx="3889467" cy="4516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8273"/>
                <a:gridCol w="676003"/>
                <a:gridCol w="715191"/>
              </a:tblGrid>
              <a:tr h="415474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When your child had Diarrhea last, what did you do ?</a:t>
                      </a: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154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</a:t>
                      </a:r>
                    </a:p>
                  </a:txBody>
                  <a:tcPr marL="0" marR="0" marT="0" marB="0" anchor="b"/>
                </a:tc>
              </a:tr>
              <a:tr h="41547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Gave ORS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22,4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80538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Gave home made sugar and salt solution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3,9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53692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Gave home made fluids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4,3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53692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Took child to trained health worker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51,2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41547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Mother's milk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6,8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41547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Any other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11,2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41547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653644" y="1332409"/>
          <a:ext cx="4281350" cy="5107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2245"/>
                <a:gridCol w="558437"/>
                <a:gridCol w="450668"/>
              </a:tblGrid>
              <a:tr h="535577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When child has diarrhoea, should there be any changes in the food and drink intake pattern of the child?</a:t>
                      </a: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3557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</a:t>
                      </a:r>
                    </a:p>
                  </a:txBody>
                  <a:tcPr marL="0" marR="0" marT="0" marB="0" anchor="b"/>
                </a:tc>
              </a:tr>
              <a:tr h="53557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Increased food intake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4,5</a:t>
                      </a:r>
                    </a:p>
                  </a:txBody>
                  <a:tcPr marL="0" marR="0" marT="0" marB="0" anchor="b"/>
                </a:tc>
              </a:tr>
              <a:tr h="53557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Increased fluid intake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8,1</a:t>
                      </a:r>
                    </a:p>
                  </a:txBody>
                  <a:tcPr marL="0" marR="0" marT="0" marB="0" anchor="b"/>
                </a:tc>
              </a:tr>
              <a:tr h="53557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Did not change anything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18,9</a:t>
                      </a:r>
                    </a:p>
                  </a:txBody>
                  <a:tcPr marL="0" marR="0" marT="0" marB="0" anchor="b"/>
                </a:tc>
              </a:tr>
              <a:tr h="53557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Stopped feeding mother's milk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0,8</a:t>
                      </a:r>
                    </a:p>
                  </a:txBody>
                  <a:tcPr marL="0" marR="0" marT="0" marB="0" anchor="b"/>
                </a:tc>
              </a:tr>
              <a:tr h="53557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Decreased food and fluid intake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7,0</a:t>
                      </a:r>
                    </a:p>
                  </a:txBody>
                  <a:tcPr marL="0" marR="0" marT="0" marB="0" anchor="b"/>
                </a:tc>
              </a:tr>
              <a:tr h="53557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Not</a:t>
                      </a:r>
                      <a:r>
                        <a:rPr lang="en-US" sz="18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Responded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367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60,8</a:t>
                      </a:r>
                    </a:p>
                  </a:txBody>
                  <a:tcPr marL="0" marR="0" marT="0" marB="0" anchor="b"/>
                </a:tc>
              </a:tr>
              <a:tr h="53557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604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990600" y="228600"/>
            <a:ext cx="4343400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/>
              <a:t>Diarrhoea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981200" y="1524000"/>
          <a:ext cx="4070169" cy="41789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4511"/>
                <a:gridCol w="617220"/>
                <a:gridCol w="558438"/>
              </a:tblGrid>
              <a:tr h="596986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Do you know how to prepare ORS solution?</a:t>
                      </a: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9698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</a:t>
                      </a:r>
                    </a:p>
                  </a:txBody>
                  <a:tcPr marL="0" marR="0" marT="0" marB="0" anchor="b"/>
                </a:tc>
              </a:tr>
              <a:tr h="59698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Explained Fully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46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7.6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59698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Explained partially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364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60.3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59698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Don't know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169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28.0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59698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Not</a:t>
                      </a:r>
                      <a:r>
                        <a:rPr lang="en-US" sz="18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Responded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4.1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596986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600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457200" y="1752600"/>
          <a:ext cx="3472545" cy="38647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7515"/>
                <a:gridCol w="1157515"/>
                <a:gridCol w="1157515"/>
              </a:tblGrid>
              <a:tr h="995665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Do you think immunization is important</a:t>
                      </a:r>
                    </a:p>
                  </a:txBody>
                  <a:tcPr marL="7144" marR="7144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172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</a:t>
                      </a:r>
                    </a:p>
                  </a:txBody>
                  <a:tcPr marL="7144" marR="7144" marT="9525" marB="0" anchor="ctr"/>
                </a:tc>
              </a:tr>
              <a:tr h="7172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598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99.0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7144" marR="7144" marT="9525" marB="0" anchor="b"/>
                </a:tc>
              </a:tr>
              <a:tr h="7172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0.8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9525" marB="0" anchor="b"/>
                </a:tc>
              </a:tr>
              <a:tr h="7172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Not</a:t>
                      </a:r>
                      <a:r>
                        <a:rPr lang="en-US" sz="18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responded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0,2</a:t>
                      </a:r>
                    </a:p>
                  </a:txBody>
                  <a:tcPr marL="7144" marR="7144" marT="9525" marB="0" anchor="b"/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419600" y="1905000"/>
          <a:ext cx="4026625" cy="39580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7460"/>
                <a:gridCol w="793568"/>
                <a:gridCol w="695597"/>
              </a:tblGrid>
              <a:tr h="35613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If yes, why is immunization important?</a:t>
                      </a:r>
                    </a:p>
                  </a:txBody>
                  <a:tcPr marL="7144" marR="7144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613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%</a:t>
                      </a:r>
                    </a:p>
                  </a:txBody>
                  <a:tcPr marL="7144" marR="7144" marT="9525" marB="0" anchor="b"/>
                </a:tc>
              </a:tr>
              <a:tr h="60708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Protect from diseases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572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94.7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7144" marR="7144" marT="9525" marB="0" anchor="b"/>
                </a:tc>
              </a:tr>
              <a:tr h="60708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Everybody says so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1.3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9525" marB="0" anchor="b"/>
                </a:tc>
              </a:tr>
              <a:tr h="60708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Family members asked to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1.2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9525" marB="0" anchor="b"/>
                </a:tc>
              </a:tr>
              <a:tr h="35613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AWW told so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3.0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9525" marB="0" anchor="b"/>
                </a:tc>
              </a:tr>
              <a:tr h="35613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Neighbours do it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0.0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9525" marB="0" anchor="b"/>
                </a:tc>
              </a:tr>
              <a:tr h="35613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Don't know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1.5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9525" marB="0" anchor="b"/>
                </a:tc>
              </a:tr>
              <a:tr h="35613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Any other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0.5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9525" marB="0" anchor="b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447800" y="381000"/>
            <a:ext cx="3657600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IMMUNISATION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304800" y="838200"/>
          <a:ext cx="4344489" cy="45969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8163"/>
                <a:gridCol w="1448163"/>
                <a:gridCol w="1448163"/>
              </a:tblGrid>
              <a:tr h="766153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Do you have your child's immunization card?</a:t>
                      </a:r>
                    </a:p>
                  </a:txBody>
                  <a:tcPr marL="7144" marR="7144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6615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</a:t>
                      </a:r>
                    </a:p>
                  </a:txBody>
                  <a:tcPr marL="7144" marR="7144" marT="9525" marB="0" anchor="b"/>
                </a:tc>
              </a:tr>
              <a:tr h="76615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Yes 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554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91.7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7144" marR="7144" marT="9525" marB="0" anchor="b"/>
                </a:tc>
              </a:tr>
              <a:tr h="76615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48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7.9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9525" marB="0" anchor="b"/>
                </a:tc>
              </a:tr>
              <a:tr h="76615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Not</a:t>
                      </a:r>
                      <a:r>
                        <a:rPr lang="en-US" sz="18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Responded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0.3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9525" marB="0" anchor="b"/>
                </a:tc>
              </a:tr>
              <a:tr h="76615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604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b"/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514715892"/>
              </p:ext>
            </p:extLst>
          </p:nvPr>
        </p:nvGraphicFramePr>
        <p:xfrm>
          <a:off x="5181600" y="2667000"/>
          <a:ext cx="3654333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8111"/>
                <a:gridCol w="1218111"/>
                <a:gridCol w="1218111"/>
              </a:tblGrid>
              <a:tr h="38100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If yes, vaccination </a:t>
                      </a:r>
                      <a:r>
                        <a:rPr lang="en-US" sz="1800" b="1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status (for children &gt;=</a:t>
                      </a:r>
                      <a:r>
                        <a:rPr lang="en-US" sz="1800" b="1" i="0" u="none" strike="noStrike" baseline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12 months)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</a:t>
                      </a:r>
                    </a:p>
                  </a:txBody>
                  <a:tcPr marL="0" marR="0" marT="0" marB="0" anchor="b"/>
                </a:tc>
              </a:tr>
              <a:tr h="3810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Total </a:t>
                      </a:r>
                      <a:r>
                        <a:rPr lang="en-US" sz="1800" b="1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immunization (n=290)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229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79.0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304800"/>
            <a:ext cx="3810000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</a:rPr>
              <a:t>CONCLUSION: 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1524000"/>
            <a:ext cx="8382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Majority of the households have access to facilities but they have very little knowledge about right practices that need to be followed for development of a child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. It seems to be not so much of a problem of access but a problem of awareness. 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 we should be </a:t>
            </a:r>
            <a:r>
              <a:rPr lang="en-US" dirty="0" smtClean="0"/>
              <a:t>emphasizing </a:t>
            </a:r>
            <a:r>
              <a:rPr lang="en-US" dirty="0" smtClean="0"/>
              <a:t>more on making stakeholders than making beneficiaries.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Easy assessments instruments like the one used here might have a potential to demystify young child food and feeding by involving ordinary people in assessments and understanding the gaps to propel action.  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609600"/>
            <a:ext cx="48768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Acknowledgements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2438400"/>
            <a:ext cx="70866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sz="2400" dirty="0" err="1" smtClean="0"/>
              <a:t>Rayat</a:t>
            </a:r>
            <a:r>
              <a:rPr lang="en-US" sz="2400" dirty="0" smtClean="0"/>
              <a:t> </a:t>
            </a:r>
            <a:r>
              <a:rPr lang="en-US" sz="2400" dirty="0" err="1" smtClean="0"/>
              <a:t>Bahra</a:t>
            </a:r>
            <a:r>
              <a:rPr lang="en-US" sz="2400" dirty="0" smtClean="0"/>
              <a:t> Institute of Management, </a:t>
            </a:r>
            <a:r>
              <a:rPr lang="en-US" sz="2400" dirty="0" err="1" smtClean="0"/>
              <a:t>Hoshiarpur</a:t>
            </a:r>
            <a:endParaRPr lang="en-US" sz="2400" dirty="0" smtClean="0"/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err="1" smtClean="0"/>
              <a:t>Vajinder</a:t>
            </a:r>
            <a:r>
              <a:rPr lang="en-US" sz="2400" smtClean="0"/>
              <a:t>, </a:t>
            </a:r>
            <a:r>
              <a:rPr lang="en-US" sz="2400" dirty="0" err="1" smtClean="0"/>
              <a:t>P</a:t>
            </a:r>
            <a:r>
              <a:rPr lang="en-US" sz="2400" smtClean="0"/>
              <a:t>unjab </a:t>
            </a:r>
            <a:r>
              <a:rPr lang="en-US" sz="2400" dirty="0" smtClean="0"/>
              <a:t>state head, </a:t>
            </a:r>
            <a:r>
              <a:rPr lang="en-US" sz="2400" dirty="0" err="1" smtClean="0"/>
              <a:t>Pratham</a:t>
            </a:r>
            <a:r>
              <a:rPr lang="en-US" sz="2400" dirty="0" smtClean="0"/>
              <a:t> </a:t>
            </a:r>
            <a:r>
              <a:rPr lang="en-US" sz="2400" dirty="0" err="1" smtClean="0"/>
              <a:t>Pujab</a:t>
            </a:r>
            <a:r>
              <a:rPr lang="en-US" sz="2400" dirty="0" smtClean="0"/>
              <a:t> Team</a:t>
            </a:r>
          </a:p>
          <a:p>
            <a:pPr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Capacity Building Unit, ASER Centre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3124200"/>
            <a:ext cx="388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THANK YOU!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4256949620"/>
              </p:ext>
            </p:extLst>
          </p:nvPr>
        </p:nvGraphicFramePr>
        <p:xfrm>
          <a:off x="7" y="1143002"/>
          <a:ext cx="9143992" cy="571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5876"/>
                <a:gridCol w="278997"/>
                <a:gridCol w="392339"/>
                <a:gridCol w="392339"/>
                <a:gridCol w="392339"/>
                <a:gridCol w="392339"/>
                <a:gridCol w="392339"/>
                <a:gridCol w="392339"/>
                <a:gridCol w="392339"/>
                <a:gridCol w="392339"/>
                <a:gridCol w="392339"/>
                <a:gridCol w="392339"/>
                <a:gridCol w="392339"/>
                <a:gridCol w="392339"/>
                <a:gridCol w="392339"/>
                <a:gridCol w="392339"/>
                <a:gridCol w="392339"/>
                <a:gridCol w="392339"/>
                <a:gridCol w="392339"/>
                <a:gridCol w="392339"/>
                <a:gridCol w="392339"/>
                <a:gridCol w="392339"/>
                <a:gridCol w="392339"/>
              </a:tblGrid>
              <a:tr h="40018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Energy Giving</a:t>
                      </a:r>
                      <a:endParaRPr lang="en-US" dirty="0"/>
                    </a:p>
                  </a:txBody>
                  <a:tcPr marL="68580" marR="68580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Body Building </a:t>
                      </a:r>
                      <a:endParaRPr lang="en-US" dirty="0"/>
                    </a:p>
                  </a:txBody>
                  <a:tcPr marL="68580" marR="68580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68580" marR="68580"/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Protective Foods</a:t>
                      </a:r>
                      <a:endParaRPr lang="en-US" dirty="0"/>
                    </a:p>
                  </a:txBody>
                  <a:tcPr marL="68580" marR="68580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7503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Cereals &amp; Millets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Roots &amp; Tubers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Sugars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Fats &amp; Oils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Nuts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Energy Giving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Pulses 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Milk from animals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Milk in tea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Milk &amp; Milk products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Egg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Meat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Body Building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Mother's milk</a:t>
                      </a:r>
                    </a:p>
                    <a:p>
                      <a:pPr algn="l" fontAlgn="ctr"/>
                      <a:endParaRPr lang="en-US" sz="9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Green leafy vegetables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Dark colored fruits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Other vegetables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Citrus fruits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Dark colored fruits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Other fruits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Protective food</a:t>
                      </a:r>
                    </a:p>
                  </a:txBody>
                  <a:tcPr marL="7144" marR="7144" marT="9525" marB="0" anchor="ctr"/>
                </a:tc>
              </a:tr>
              <a:tr h="454322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7-8 months (N=71)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71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42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51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35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1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47</a:t>
                      </a:r>
                      <a:endParaRPr lang="en-US" sz="9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1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59</a:t>
                      </a:r>
                      <a:endParaRPr lang="en-US" sz="9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7144" marR="7144" marT="9525" marB="0" anchor="ctr"/>
                </a:tc>
              </a:tr>
              <a:tr h="40018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59,2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11,3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32,4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1,4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46,5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71,8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16,9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49,3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5,6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18,3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0,0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0,0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1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66,2</a:t>
                      </a:r>
                      <a:endParaRPr lang="en-US" sz="9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1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83,1</a:t>
                      </a:r>
                      <a:endParaRPr lang="en-US" sz="9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4,2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19,7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2,8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4,2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23,9</a:t>
                      </a:r>
                    </a:p>
                  </a:txBody>
                  <a:tcPr marL="7144" marR="7144" marT="9525" marB="0" anchor="ctr"/>
                </a:tc>
              </a:tr>
              <a:tr h="400187">
                <a:tc gridSpan="23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54322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9-11 months (N=100)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69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53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50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81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39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57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1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72</a:t>
                      </a:r>
                      <a:endParaRPr lang="en-US" sz="9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1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78</a:t>
                      </a:r>
                      <a:endParaRPr lang="en-US" sz="9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34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45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56</a:t>
                      </a:r>
                    </a:p>
                  </a:txBody>
                  <a:tcPr marL="7144" marR="7144" marT="9525" marB="0" anchor="ctr"/>
                </a:tc>
              </a:tr>
              <a:tr h="40018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69,0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15,0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53,0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0,0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50,0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81,0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39,0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57,0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7,0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26,0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0,0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1,0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72,0</a:t>
                      </a:r>
                      <a:endParaRPr lang="en-US" sz="9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1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78,0</a:t>
                      </a:r>
                      <a:endParaRPr lang="en-US" sz="9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1,0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34,0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45,0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2,0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3,0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15,0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56,0</a:t>
                      </a:r>
                    </a:p>
                  </a:txBody>
                  <a:tcPr marL="7144" marR="7144" marT="9525" marB="0" anchor="ctr"/>
                </a:tc>
              </a:tr>
              <a:tr h="4001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9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/>
                </a:tc>
              </a:tr>
              <a:tr h="454322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&gt;= 12 months (N=290)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290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262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84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225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202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275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131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194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44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129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263</a:t>
                      </a:r>
                      <a:endParaRPr lang="en-US" sz="9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1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168</a:t>
                      </a:r>
                      <a:endParaRPr lang="en-US" sz="9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139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195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41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215</a:t>
                      </a:r>
                    </a:p>
                  </a:txBody>
                  <a:tcPr marL="7144" marR="7144" marT="9525" marB="0" anchor="ctr"/>
                </a:tc>
              </a:tr>
              <a:tr h="40018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90,3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29,0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77,6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69,7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94,8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45,2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66,9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15,2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44,5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0,7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1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90,7</a:t>
                      </a:r>
                      <a:endParaRPr lang="en-US" sz="9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1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57,9</a:t>
                      </a:r>
                      <a:endParaRPr lang="en-US" sz="9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2,8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47,9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67,2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2,4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5,5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14,1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74,1</a:t>
                      </a:r>
                    </a:p>
                  </a:txBody>
                  <a:tcPr marL="7144" marR="7144" marT="9525" marB="0" anchor="ctr"/>
                </a:tc>
              </a:tr>
              <a:tr h="4001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9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/>
                </a:tc>
              </a:tr>
              <a:tr h="400187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 (N=461)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461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373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107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301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285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407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182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286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168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382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305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176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254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59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288</a:t>
                      </a:r>
                    </a:p>
                  </a:txBody>
                  <a:tcPr marL="7144" marR="7144" marT="9525" marB="0" anchor="ctr"/>
                </a:tc>
              </a:tr>
              <a:tr h="40018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80,9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23,2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65,3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0,4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61,8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88,3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39,5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62,0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11,9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36,4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0,4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0,2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1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82,9</a:t>
                      </a:r>
                      <a:endParaRPr lang="en-US" sz="9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900" b="1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66,2</a:t>
                      </a:r>
                      <a:endParaRPr lang="en-US" sz="9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2,0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38,2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55,1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2,4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4,1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12,8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62,5</a:t>
                      </a:r>
                    </a:p>
                  </a:txBody>
                  <a:tcPr marL="7144" marR="7144" marT="9525" marB="0" anchor="ctr"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511346" cy="132556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No. of children given different food groups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</p:nvPr>
        </p:nvGraphicFramePr>
        <p:xfrm>
          <a:off x="0" y="1541463"/>
          <a:ext cx="7945482" cy="51009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4247"/>
                <a:gridCol w="1324247"/>
                <a:gridCol w="1324247"/>
                <a:gridCol w="1324247"/>
                <a:gridCol w="1324247"/>
                <a:gridCol w="1324247"/>
              </a:tblGrid>
              <a:tr h="986797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Measures taken to improve energy density of &gt;6 month child meal</a:t>
                      </a:r>
                    </a:p>
                  </a:txBody>
                  <a:tcPr marL="7144" marR="7144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877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7-8 months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9-11 months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&gt;=12 months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</a:t>
                      </a:r>
                    </a:p>
                  </a:txBody>
                  <a:tcPr marL="7144" marR="7144" marT="9525" marB="0" anchor="ctr"/>
                </a:tc>
              </a:tr>
              <a:tr h="58773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Added Ghee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120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163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35,3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9525" marB="0" anchor="b"/>
                </a:tc>
              </a:tr>
              <a:tr h="58773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Added Jaggery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</a:t>
                      </a:r>
                    </a:p>
                  </a:txBody>
                  <a:tcPr marL="7144" marR="7144" marT="9525" marB="0" anchor="b"/>
                </a:tc>
              </a:tr>
              <a:tr h="58773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Use of ARF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</a:t>
                      </a:r>
                    </a:p>
                  </a:txBody>
                  <a:tcPr marL="7144" marR="7144" marT="9525" marB="0" anchor="b"/>
                </a:tc>
              </a:tr>
              <a:tr h="58773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</a:t>
                      </a: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ny 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other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0,0</a:t>
                      </a:r>
                    </a:p>
                  </a:txBody>
                  <a:tcPr marL="7144" marR="7144" marT="9525" marB="0" anchor="b"/>
                </a:tc>
              </a:tr>
              <a:tr h="58773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Nothing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0,0</a:t>
                      </a:r>
                    </a:p>
                  </a:txBody>
                  <a:tcPr marL="7144" marR="7144" marT="9525" marB="0" anchor="b"/>
                </a:tc>
              </a:tr>
              <a:tr h="58773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7144" marR="7144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163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144" marR="7144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144" marR="7144" marT="9525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802</TotalTime>
  <Words>2158</Words>
  <Application>Microsoft Office PowerPoint</Application>
  <PresentationFormat>On-screen Show (4:3)</PresentationFormat>
  <Paragraphs>844</Paragraphs>
  <Slides>43</Slides>
  <Notes>7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Concourse</vt:lpstr>
      <vt:lpstr>RAPID DIET ASSESSMENT TOOL: Demystifying IYCF assessments- Extrapolation of education/ learning initiative 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Educational Qualification</vt:lpstr>
      <vt:lpstr>Employment Status</vt:lpstr>
      <vt:lpstr>Slide 20</vt:lpstr>
      <vt:lpstr>Slide 21</vt:lpstr>
      <vt:lpstr>Distribution of children according to exclusive breastfeeding and other than mother milk (&lt;= 6 months)</vt:lpstr>
      <vt:lpstr>Distribution of children according to exclusive breastfeeding and other than mother milk (6 months above)</vt:lpstr>
      <vt:lpstr>Slide 24</vt:lpstr>
      <vt:lpstr>Number of time additional feed was given according to the adherence to the guidelines </vt:lpstr>
      <vt:lpstr>Slide 26</vt:lpstr>
      <vt:lpstr>Dietary Diversification</vt:lpstr>
      <vt:lpstr>Meal consistency for children above 6 months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No. of children given different food groups</vt:lpstr>
      <vt:lpstr>Slide 43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K.E.Y-Knowing and Engaging for Young child food and feeding: Demystification by involving ordinary people in assessment</dc:title>
  <dc:creator>Sakshi Dudeja</dc:creator>
  <cp:lastModifiedBy>HP</cp:lastModifiedBy>
  <cp:revision>59</cp:revision>
  <dcterms:created xsi:type="dcterms:W3CDTF">2006-08-16T00:00:00Z</dcterms:created>
  <dcterms:modified xsi:type="dcterms:W3CDTF">2015-10-06T18:42:14Z</dcterms:modified>
</cp:coreProperties>
</file>