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26"/>
  </p:notesMasterIdLst>
  <p:handoutMasterIdLst>
    <p:handoutMasterId r:id="rId27"/>
  </p:handoutMasterIdLst>
  <p:sldIdLst>
    <p:sldId id="261" r:id="rId2"/>
    <p:sldId id="290" r:id="rId3"/>
    <p:sldId id="291" r:id="rId4"/>
    <p:sldId id="292" r:id="rId5"/>
    <p:sldId id="293" r:id="rId6"/>
    <p:sldId id="294" r:id="rId7"/>
    <p:sldId id="295" r:id="rId8"/>
    <p:sldId id="296" r:id="rId9"/>
    <p:sldId id="299" r:id="rId10"/>
    <p:sldId id="300" r:id="rId11"/>
    <p:sldId id="301" r:id="rId12"/>
    <p:sldId id="297" r:id="rId13"/>
    <p:sldId id="298" r:id="rId14"/>
    <p:sldId id="302" r:id="rId15"/>
    <p:sldId id="303" r:id="rId16"/>
    <p:sldId id="304" r:id="rId17"/>
    <p:sldId id="305" r:id="rId18"/>
    <p:sldId id="306" r:id="rId19"/>
    <p:sldId id="308" r:id="rId20"/>
    <p:sldId id="309" r:id="rId21"/>
    <p:sldId id="310" r:id="rId22"/>
    <p:sldId id="312" r:id="rId23"/>
    <p:sldId id="313" r:id="rId24"/>
    <p:sldId id="314" r:id="rId25"/>
  </p:sldIdLst>
  <p:sldSz cx="9144000" cy="6858000" type="screen4x3"/>
  <p:notesSz cx="6858000" cy="9144000"/>
  <p:defaultTextStyle>
    <a:defPPr>
      <a:defRPr lang="da-DK"/>
    </a:defPPr>
    <a:lvl1pPr algn="l" rtl="0" fontAlgn="base">
      <a:spcBef>
        <a:spcPct val="0"/>
      </a:spcBef>
      <a:spcAft>
        <a:spcPct val="0"/>
      </a:spcAft>
      <a:defRPr sz="2400" kern="1200">
        <a:solidFill>
          <a:schemeClr val="tx1"/>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Verdana" pitchFamily="34" charset="0"/>
        <a:ea typeface="+mn-ea"/>
        <a:cs typeface="+mn-cs"/>
      </a:defRPr>
    </a:lvl2pPr>
    <a:lvl3pPr marL="914400" algn="l" rtl="0" fontAlgn="base">
      <a:spcBef>
        <a:spcPct val="0"/>
      </a:spcBef>
      <a:spcAft>
        <a:spcPct val="0"/>
      </a:spcAft>
      <a:defRPr sz="2400" kern="1200">
        <a:solidFill>
          <a:schemeClr val="tx1"/>
        </a:solidFill>
        <a:latin typeface="Verdana" pitchFamily="34" charset="0"/>
        <a:ea typeface="+mn-ea"/>
        <a:cs typeface="+mn-cs"/>
      </a:defRPr>
    </a:lvl3pPr>
    <a:lvl4pPr marL="1371600" algn="l" rtl="0" fontAlgn="base">
      <a:spcBef>
        <a:spcPct val="0"/>
      </a:spcBef>
      <a:spcAft>
        <a:spcPct val="0"/>
      </a:spcAft>
      <a:defRPr sz="2400" kern="1200">
        <a:solidFill>
          <a:schemeClr val="tx1"/>
        </a:solidFill>
        <a:latin typeface="Verdana" pitchFamily="34" charset="0"/>
        <a:ea typeface="+mn-ea"/>
        <a:cs typeface="+mn-cs"/>
      </a:defRPr>
    </a:lvl4pPr>
    <a:lvl5pPr marL="1828800" algn="l" rtl="0" fontAlgn="base">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F75"/>
    <a:srgbClr val="6E6E6E"/>
    <a:srgbClr val="000000"/>
    <a:srgbClr val="7C4218"/>
    <a:srgbClr val="DDDDDD"/>
    <a:srgbClr val="666666"/>
    <a:srgbClr val="FFFFFF"/>
    <a:srgbClr val="6A6F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91" autoAdjust="0"/>
    <p:restoredTop sz="84547" autoAdjust="0"/>
  </p:normalViewPr>
  <p:slideViewPr>
    <p:cSldViewPr>
      <p:cViewPr>
        <p:scale>
          <a:sx n="60" d="100"/>
          <a:sy n="60" d="100"/>
        </p:scale>
        <p:origin x="-1722" y="-72"/>
      </p:cViewPr>
      <p:guideLst>
        <p:guide orient="horz" pos="799"/>
        <p:guide pos="3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4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3414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3414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3414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3FDDBBE-0A4C-413D-BA66-FE401EF24F47}" type="slidenum">
              <a:rPr lang="en-US"/>
              <a:pPr/>
              <a:t>‹#›</a:t>
            </a:fld>
            <a:endParaRPr lang="en-US"/>
          </a:p>
        </p:txBody>
      </p:sp>
    </p:spTree>
    <p:extLst>
      <p:ext uri="{BB962C8B-B14F-4D97-AF65-F5344CB8AC3E}">
        <p14:creationId xmlns:p14="http://schemas.microsoft.com/office/powerpoint/2010/main" val="5845455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da-DK"/>
          </a:p>
        </p:txBody>
      </p:sp>
      <p:sp>
        <p:nvSpPr>
          <p:cNvPr id="717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da-DK"/>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da-DK"/>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6B04581F-1A08-4EA5-B696-EB7F88B0CDDD}" type="slidenum">
              <a:rPr lang="da-DK"/>
              <a:pPr/>
              <a:t>‹#›</a:t>
            </a:fld>
            <a:endParaRPr lang="da-DK"/>
          </a:p>
        </p:txBody>
      </p:sp>
    </p:spTree>
    <p:extLst>
      <p:ext uri="{BB962C8B-B14F-4D97-AF65-F5344CB8AC3E}">
        <p14:creationId xmlns:p14="http://schemas.microsoft.com/office/powerpoint/2010/main" val="409516013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Verdana" pitchFamily="34" charset="0"/>
        <a:ea typeface="+mn-ea"/>
        <a:cs typeface="+mn-cs"/>
      </a:defRPr>
    </a:lvl1pPr>
    <a:lvl2pPr marL="457200" algn="l" rtl="0" fontAlgn="base">
      <a:spcBef>
        <a:spcPct val="30000"/>
      </a:spcBef>
      <a:spcAft>
        <a:spcPct val="0"/>
      </a:spcAft>
      <a:defRPr sz="1200" kern="1200">
        <a:solidFill>
          <a:schemeClr val="tx1"/>
        </a:solidFill>
        <a:latin typeface="Verdana" pitchFamily="34" charset="0"/>
        <a:ea typeface="+mn-ea"/>
        <a:cs typeface="+mn-cs"/>
      </a:defRPr>
    </a:lvl2pPr>
    <a:lvl3pPr marL="914400" algn="l" rtl="0" fontAlgn="base">
      <a:spcBef>
        <a:spcPct val="30000"/>
      </a:spcBef>
      <a:spcAft>
        <a:spcPct val="0"/>
      </a:spcAft>
      <a:defRPr sz="1200" kern="1200">
        <a:solidFill>
          <a:schemeClr val="tx1"/>
        </a:solidFill>
        <a:latin typeface="Verdana" pitchFamily="34" charset="0"/>
        <a:ea typeface="+mn-ea"/>
        <a:cs typeface="+mn-cs"/>
      </a:defRPr>
    </a:lvl3pPr>
    <a:lvl4pPr marL="1371600" algn="l" rtl="0" fontAlgn="base">
      <a:spcBef>
        <a:spcPct val="30000"/>
      </a:spcBef>
      <a:spcAft>
        <a:spcPct val="0"/>
      </a:spcAft>
      <a:defRPr sz="1200" kern="1200">
        <a:solidFill>
          <a:schemeClr val="tx1"/>
        </a:solidFill>
        <a:latin typeface="Verdana" pitchFamily="34" charset="0"/>
        <a:ea typeface="+mn-ea"/>
        <a:cs typeface="+mn-cs"/>
      </a:defRPr>
    </a:lvl4pPr>
    <a:lvl5pPr marL="1828800" algn="l" rtl="0" fontAlgn="base">
      <a:spcBef>
        <a:spcPct val="30000"/>
      </a:spcBef>
      <a:spcAft>
        <a:spcPct val="0"/>
      </a:spcAft>
      <a:defRPr sz="12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1356FD-6C8B-4889-8EA2-7B0B5D199B2E}" type="slidenum">
              <a:rPr lang="da-DK"/>
              <a:pPr/>
              <a:t>1</a:t>
            </a:fld>
            <a:endParaRPr lang="da-DK"/>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Half kg also </a:t>
            </a:r>
            <a:r>
              <a:rPr lang="de-DE" dirty="0" err="1" smtClean="0"/>
              <a:t>possible</a:t>
            </a:r>
            <a:r>
              <a:rPr lang="de-DE" dirty="0" smtClean="0"/>
              <a:t>, </a:t>
            </a:r>
            <a:r>
              <a:rPr lang="de-DE" dirty="0" err="1" smtClean="0"/>
              <a:t>maybe</a:t>
            </a:r>
            <a:r>
              <a:rPr lang="de-DE" dirty="0" smtClean="0"/>
              <a:t> different </a:t>
            </a:r>
            <a:r>
              <a:rPr lang="de-DE" dirty="0" err="1" smtClean="0"/>
              <a:t>nozzle</a:t>
            </a:r>
            <a:r>
              <a:rPr lang="de-DE" dirty="0" smtClean="0"/>
              <a:t> </a:t>
            </a:r>
            <a:r>
              <a:rPr lang="de-DE" dirty="0" err="1" smtClean="0"/>
              <a:t>diameter</a:t>
            </a:r>
            <a:r>
              <a:rPr lang="de-DE" dirty="0" smtClean="0"/>
              <a:t> </a:t>
            </a:r>
            <a:r>
              <a:rPr lang="de-DE" dirty="0" err="1" smtClean="0"/>
              <a:t>picture</a:t>
            </a:r>
            <a:r>
              <a:rPr lang="de-DE" dirty="0" smtClean="0"/>
              <a:t> </a:t>
            </a:r>
            <a:endParaRPr lang="de-DE" dirty="0"/>
          </a:p>
        </p:txBody>
      </p:sp>
      <p:sp>
        <p:nvSpPr>
          <p:cNvPr id="4" name="Foliennummernplatzhalter 3"/>
          <p:cNvSpPr>
            <a:spLocks noGrp="1"/>
          </p:cNvSpPr>
          <p:nvPr>
            <p:ph type="sldNum" sz="quarter" idx="10"/>
          </p:nvPr>
        </p:nvSpPr>
        <p:spPr/>
        <p:txBody>
          <a:bodyPr/>
          <a:lstStyle/>
          <a:p>
            <a:fld id="{D2738AEB-FE19-43C6-B4E1-036534DAF809}" type="slidenum">
              <a:rPr lang="en-GB" altLang="de-DE" smtClean="0"/>
              <a:pPr/>
              <a:t>9</a:t>
            </a:fld>
            <a:endParaRPr lang="en-GB" altLang="de-DE" dirty="0"/>
          </a:p>
        </p:txBody>
      </p:sp>
    </p:spTree>
    <p:extLst>
      <p:ext uri="{BB962C8B-B14F-4D97-AF65-F5344CB8AC3E}">
        <p14:creationId xmlns:p14="http://schemas.microsoft.com/office/powerpoint/2010/main" val="40556110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67587" name="Rectangle 3"/>
          <p:cNvSpPr>
            <a:spLocks noGrp="1" noChangeArrowheads="1"/>
          </p:cNvSpPr>
          <p:nvPr>
            <p:ph type="subTitle" sz="quarter" idx="1" hasCustomPrompt="1"/>
          </p:nvPr>
        </p:nvSpPr>
        <p:spPr>
          <a:xfrm>
            <a:off x="613744" y="1562944"/>
            <a:ext cx="6486525" cy="569912"/>
          </a:xfrm>
        </p:spPr>
        <p:txBody>
          <a:bodyPr/>
          <a:lstStyle>
            <a:lvl1pPr marL="0" indent="0">
              <a:buFontTx/>
              <a:buNone/>
              <a:defRPr sz="1400">
                <a:solidFill>
                  <a:schemeClr val="tx1"/>
                </a:solidFill>
              </a:defRPr>
            </a:lvl1pPr>
          </a:lstStyle>
          <a:p>
            <a:pPr lvl="0"/>
            <a:r>
              <a:rPr lang="de-DE" noProof="0" dirty="0" err="1" smtClean="0"/>
              <a:t>Subtitle</a:t>
            </a:r>
            <a:endParaRPr lang="en-US" noProof="0" dirty="0" smtClean="0"/>
          </a:p>
        </p:txBody>
      </p:sp>
      <p:sp>
        <p:nvSpPr>
          <p:cNvPr id="67637" name="Text Box 53"/>
          <p:cNvSpPr txBox="1">
            <a:spLocks noChangeArrowheads="1"/>
          </p:cNvSpPr>
          <p:nvPr/>
        </p:nvSpPr>
        <p:spPr bwMode="auto">
          <a:xfrm>
            <a:off x="616874" y="5417929"/>
            <a:ext cx="316900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rIns="0">
            <a:spAutoFit/>
          </a:bodyPr>
          <a:lstStyle/>
          <a:p>
            <a:pPr algn="l"/>
            <a:r>
              <a:rPr lang="en-US" sz="1600" b="0" dirty="0" smtClean="0">
                <a:solidFill>
                  <a:srgbClr val="003F75"/>
                </a:solidFill>
                <a:latin typeface="Arial" pitchFamily="34" charset="0"/>
                <a:cs typeface="Arial" pitchFamily="34" charset="0"/>
              </a:rPr>
              <a:t>Universität Hohenheim</a:t>
            </a:r>
          </a:p>
          <a:p>
            <a:pPr algn="l"/>
            <a:r>
              <a:rPr lang="en-US" sz="1600" b="0" dirty="0" smtClean="0">
                <a:solidFill>
                  <a:srgbClr val="003F75"/>
                </a:solidFill>
                <a:latin typeface="Arial" pitchFamily="34" charset="0"/>
                <a:cs typeface="Arial" pitchFamily="34" charset="0"/>
              </a:rPr>
              <a:t>Institute of Agricultural Engineering</a:t>
            </a:r>
          </a:p>
          <a:p>
            <a:pPr algn="l"/>
            <a:r>
              <a:rPr lang="en-US" sz="1600" b="0" dirty="0" smtClean="0">
                <a:solidFill>
                  <a:srgbClr val="003F75"/>
                </a:solidFill>
                <a:latin typeface="Arial" pitchFamily="34" charset="0"/>
                <a:cs typeface="Arial" pitchFamily="34" charset="0"/>
              </a:rPr>
              <a:t>Tropics and Subtropics Group</a:t>
            </a:r>
          </a:p>
          <a:p>
            <a:pPr marL="0" marR="0" indent="0" algn="l" defTabSz="914400" rtl="0" eaLnBrk="1" fontAlgn="base" latinLnBrk="0" hangingPunct="1">
              <a:lnSpc>
                <a:spcPct val="100000"/>
              </a:lnSpc>
              <a:spcBef>
                <a:spcPct val="0"/>
              </a:spcBef>
              <a:spcAft>
                <a:spcPct val="0"/>
              </a:spcAft>
              <a:buClrTx/>
              <a:buSzTx/>
              <a:buFontTx/>
              <a:buNone/>
              <a:tabLst/>
              <a:defRPr/>
            </a:pPr>
            <a:r>
              <a:rPr lang="en-US" sz="1600" b="0" dirty="0" smtClean="0">
                <a:solidFill>
                  <a:srgbClr val="003F75"/>
                </a:solidFill>
                <a:latin typeface="Arial" pitchFamily="34" charset="0"/>
                <a:cs typeface="Arial" pitchFamily="34" charset="0"/>
              </a:rPr>
              <a:t>Stuttgart, Germany</a:t>
            </a:r>
          </a:p>
          <a:p>
            <a:pPr algn="l"/>
            <a:endParaRPr lang="en-US" sz="1600" b="0" dirty="0" smtClean="0">
              <a:solidFill>
                <a:srgbClr val="003F75"/>
              </a:solidFill>
              <a:latin typeface="Arial" pitchFamily="34" charset="0"/>
              <a:cs typeface="Arial" pitchFamily="34" charset="0"/>
            </a:endParaRPr>
          </a:p>
        </p:txBody>
      </p:sp>
      <p:sp>
        <p:nvSpPr>
          <p:cNvPr id="67646" name="Rectangle 62"/>
          <p:cNvSpPr>
            <a:spLocks noChangeArrowheads="1"/>
          </p:cNvSpPr>
          <p:nvPr/>
        </p:nvSpPr>
        <p:spPr bwMode="auto">
          <a:xfrm>
            <a:off x="8779690" y="6453188"/>
            <a:ext cx="360363" cy="144462"/>
          </a:xfrm>
          <a:prstGeom prst="rect">
            <a:avLst/>
          </a:prstGeom>
          <a:solidFill>
            <a:srgbClr val="003F75"/>
          </a:solidFill>
          <a:ln w="9525">
            <a:solidFill>
              <a:srgbClr val="003366"/>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7647" name="Rectangle 63"/>
          <p:cNvSpPr>
            <a:spLocks noChangeArrowheads="1"/>
          </p:cNvSpPr>
          <p:nvPr/>
        </p:nvSpPr>
        <p:spPr bwMode="auto">
          <a:xfrm>
            <a:off x="0" y="809625"/>
            <a:ext cx="360363" cy="144463"/>
          </a:xfrm>
          <a:prstGeom prst="rect">
            <a:avLst/>
          </a:prstGeom>
          <a:solidFill>
            <a:srgbClr val="003F75"/>
          </a:solidFill>
          <a:ln w="9525">
            <a:solidFill>
              <a:srgbClr val="003366"/>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pic>
        <p:nvPicPr>
          <p:cNvPr id="67648" name="Picture 64" descr="StrichSchloss_blau_70%_1ptLinie"/>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114711" y="4796565"/>
            <a:ext cx="5041900" cy="2043112"/>
          </a:xfrm>
          <a:prstGeom prst="rect">
            <a:avLst/>
          </a:prstGeom>
          <a:solidFill>
            <a:schemeClr val="bg1"/>
          </a:solidFill>
          <a:extLst/>
        </p:spPr>
      </p:pic>
      <p:sp>
        <p:nvSpPr>
          <p:cNvPr id="10" name="Text Box 53"/>
          <p:cNvSpPr txBox="1">
            <a:spLocks noChangeArrowheads="1"/>
          </p:cNvSpPr>
          <p:nvPr userDrawn="1"/>
        </p:nvSpPr>
        <p:spPr bwMode="auto">
          <a:xfrm>
            <a:off x="611560" y="4295998"/>
            <a:ext cx="2191306"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rIns="0">
            <a:spAutoFit/>
          </a:bodyPr>
          <a:lstStyle/>
          <a:p>
            <a:pPr algn="l"/>
            <a:r>
              <a:rPr lang="en-US" sz="1600" b="0" noProof="0" dirty="0" smtClean="0">
                <a:solidFill>
                  <a:srgbClr val="003F75"/>
                </a:solidFill>
                <a:latin typeface="Arial" pitchFamily="34" charset="0"/>
                <a:cs typeface="Arial" pitchFamily="34" charset="0"/>
              </a:rPr>
              <a:t>Kiatkamjon Intani</a:t>
            </a:r>
            <a:br>
              <a:rPr lang="en-US" sz="1600" b="0" noProof="0" dirty="0" smtClean="0">
                <a:solidFill>
                  <a:srgbClr val="003F75"/>
                </a:solidFill>
                <a:latin typeface="Arial" pitchFamily="34" charset="0"/>
                <a:cs typeface="Arial" pitchFamily="34" charset="0"/>
              </a:rPr>
            </a:br>
            <a:r>
              <a:rPr lang="en-US" sz="1600" b="0" noProof="0" dirty="0" smtClean="0">
                <a:solidFill>
                  <a:srgbClr val="003F75"/>
                </a:solidFill>
                <a:latin typeface="Arial" pitchFamily="34" charset="0"/>
                <a:cs typeface="Arial" pitchFamily="34" charset="0"/>
              </a:rPr>
              <a:t>Sajid Latif</a:t>
            </a:r>
            <a:br>
              <a:rPr lang="en-US" sz="1600" b="0" noProof="0" dirty="0" smtClean="0">
                <a:solidFill>
                  <a:srgbClr val="003F75"/>
                </a:solidFill>
                <a:latin typeface="Arial" pitchFamily="34" charset="0"/>
                <a:cs typeface="Arial" pitchFamily="34" charset="0"/>
              </a:rPr>
            </a:br>
            <a:r>
              <a:rPr lang="en-US" sz="1600" b="0" noProof="0" dirty="0" smtClean="0">
                <a:solidFill>
                  <a:srgbClr val="003F75"/>
                </a:solidFill>
                <a:latin typeface="Arial" pitchFamily="34" charset="0"/>
                <a:cs typeface="Arial" pitchFamily="34" charset="0"/>
              </a:rPr>
              <a:t>A. K. M. Rafayatul Kabir</a:t>
            </a:r>
            <a:br>
              <a:rPr lang="en-US" sz="1600" b="0" noProof="0" dirty="0" smtClean="0">
                <a:solidFill>
                  <a:srgbClr val="003F75"/>
                </a:solidFill>
                <a:latin typeface="Arial" pitchFamily="34" charset="0"/>
                <a:cs typeface="Arial" pitchFamily="34" charset="0"/>
              </a:rPr>
            </a:br>
            <a:r>
              <a:rPr lang="en-US" sz="1600" b="0" noProof="0" dirty="0" smtClean="0">
                <a:solidFill>
                  <a:srgbClr val="003F75"/>
                </a:solidFill>
                <a:latin typeface="Arial" pitchFamily="34" charset="0"/>
                <a:cs typeface="Arial" pitchFamily="34" charset="0"/>
              </a:rPr>
              <a:t>Joachim Müller</a:t>
            </a:r>
          </a:p>
        </p:txBody>
      </p:sp>
      <p:pic>
        <p:nvPicPr>
          <p:cNvPr id="11" name="Picture 60" descr="Uni_Logo_blau_RGB"/>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5778592" y="142876"/>
            <a:ext cx="3222534" cy="69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6" name="Rectangle 2"/>
          <p:cNvSpPr>
            <a:spLocks noGrp="1" noChangeArrowheads="1"/>
          </p:cNvSpPr>
          <p:nvPr>
            <p:ph type="ctrTitle" hasCustomPrompt="1"/>
          </p:nvPr>
        </p:nvSpPr>
        <p:spPr>
          <a:xfrm>
            <a:off x="608165" y="692696"/>
            <a:ext cx="6496050" cy="575717"/>
          </a:xfrm>
        </p:spPr>
        <p:txBody>
          <a:bodyPr anchor="t" anchorCtr="0"/>
          <a:lstStyle>
            <a:lvl1pPr>
              <a:defRPr sz="2400" b="0">
                <a:latin typeface="+mn-lt"/>
              </a:defRPr>
            </a:lvl1pPr>
          </a:lstStyle>
          <a:p>
            <a:pPr lvl="0"/>
            <a:r>
              <a:rPr lang="de-DE" noProof="0" dirty="0" smtClean="0"/>
              <a:t>Title</a:t>
            </a:r>
            <a:endParaRPr lang="en-US" noProof="0" dirty="0" smtClean="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atin typeface="+mn-lt"/>
              </a:defRPr>
            </a:lvl1pPr>
          </a:lstStyle>
          <a:p>
            <a:r>
              <a:rPr lang="de-DE" dirty="0" smtClean="0"/>
              <a:t>Titelmasterformat durch Klicken bearbeiten</a:t>
            </a:r>
            <a:endParaRPr lang="en-US" dirty="0"/>
          </a:p>
        </p:txBody>
      </p:sp>
      <p:sp>
        <p:nvSpPr>
          <p:cNvPr id="3" name="Content Placeholder 2"/>
          <p:cNvSpPr>
            <a:spLocks noGrp="1"/>
          </p:cNvSpPr>
          <p:nvPr>
            <p:ph idx="1"/>
          </p:nvPr>
        </p:nvSpPr>
        <p:spPr/>
        <p:txBody>
          <a:bodyPr/>
          <a:lstStyle>
            <a:lvl1pPr marL="342900" indent="-342900">
              <a:buClr>
                <a:srgbClr val="003F75"/>
              </a:buClr>
              <a:buFont typeface="Arial" pitchFamily="34" charset="0"/>
              <a:buChar char="■"/>
              <a:defRPr/>
            </a:lvl1pPr>
            <a:lvl2pPr marL="742950" indent="-285750">
              <a:buClr>
                <a:srgbClr val="000066"/>
              </a:buClr>
              <a:buFont typeface="Arial" pitchFamily="34" charset="0"/>
              <a:buChar char="□"/>
              <a:defRPr/>
            </a:lvl2pPr>
            <a:lvl3pPr marL="1143000" indent="-228600">
              <a:buClr>
                <a:srgbClr val="000066"/>
              </a:buClr>
              <a:buFont typeface="Courier New" pitchFamily="49" charset="0"/>
              <a:buChar char="─"/>
              <a:defRPr/>
            </a:lvl3pPr>
          </a:lstStyle>
          <a:p>
            <a:pPr lvl="0"/>
            <a:r>
              <a:rPr lang="de-DE" dirty="0" smtClean="0"/>
              <a:t>Textmasterformat bearbeiten</a:t>
            </a:r>
          </a:p>
          <a:p>
            <a:pPr lvl="1"/>
            <a:r>
              <a:rPr lang="de-DE" dirty="0" smtClean="0"/>
              <a:t>Zweite Ebene</a:t>
            </a:r>
          </a:p>
          <a:p>
            <a:pPr lvl="2"/>
            <a:r>
              <a:rPr lang="de-DE" dirty="0" smtClean="0"/>
              <a:t>Dritte Ebene</a:t>
            </a:r>
          </a:p>
        </p:txBody>
      </p:sp>
    </p:spTree>
    <p:extLst>
      <p:ext uri="{BB962C8B-B14F-4D97-AF65-F5344CB8AC3E}">
        <p14:creationId xmlns:p14="http://schemas.microsoft.com/office/powerpoint/2010/main" val="28923660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Content Placeholder 2"/>
          <p:cNvSpPr>
            <a:spLocks noGrp="1"/>
          </p:cNvSpPr>
          <p:nvPr>
            <p:ph sz="half" idx="1"/>
          </p:nvPr>
        </p:nvSpPr>
        <p:spPr>
          <a:xfrm>
            <a:off x="611560" y="1628775"/>
            <a:ext cx="3560762" cy="4679950"/>
          </a:xfrm>
        </p:spPr>
        <p:txBody>
          <a:bodyPr/>
          <a:lstStyle>
            <a:lvl1pPr>
              <a:buClr>
                <a:srgbClr val="003F75"/>
              </a:buClr>
              <a:defRPr sz="1600"/>
            </a:lvl1pPr>
            <a:lvl2pPr>
              <a:buClr>
                <a:srgbClr val="003F75"/>
              </a:buClr>
              <a:defRPr sz="1600"/>
            </a:lvl2pPr>
            <a:lvl3pPr>
              <a:buClr>
                <a:srgbClr val="003F75"/>
              </a:buClr>
              <a:defRPr sz="1600"/>
            </a:lvl3pPr>
            <a:lvl4pPr>
              <a:buClr>
                <a:srgbClr val="003F75"/>
              </a:buClr>
              <a:defRPr sz="1600"/>
            </a:lvl4pPr>
            <a:lvl5pPr>
              <a:buClr>
                <a:srgbClr val="003F75"/>
              </a:buClr>
              <a:defRPr sz="1600"/>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p:txBody>
      </p:sp>
      <p:sp>
        <p:nvSpPr>
          <p:cNvPr id="4" name="Content Placeholder 3"/>
          <p:cNvSpPr>
            <a:spLocks noGrp="1"/>
          </p:cNvSpPr>
          <p:nvPr>
            <p:ph sz="half" idx="2"/>
          </p:nvPr>
        </p:nvSpPr>
        <p:spPr>
          <a:xfrm>
            <a:off x="4427984" y="1628775"/>
            <a:ext cx="3560763" cy="4679950"/>
          </a:xfrm>
        </p:spPr>
        <p:txBody>
          <a:bodyPr/>
          <a:lstStyle>
            <a:lvl1pPr>
              <a:buClr>
                <a:srgbClr val="003F75"/>
              </a:buClr>
              <a:defRPr sz="1600"/>
            </a:lvl1pPr>
            <a:lvl2pPr>
              <a:buClr>
                <a:srgbClr val="003F75"/>
              </a:buClr>
              <a:defRPr sz="1600"/>
            </a:lvl2pPr>
            <a:lvl3pPr>
              <a:buClr>
                <a:srgbClr val="003F75"/>
              </a:buClr>
              <a:defRPr sz="1600"/>
            </a:lvl3pPr>
            <a:lvl4pPr>
              <a:buClr>
                <a:srgbClr val="003F75"/>
              </a:buClr>
              <a:defRPr sz="1600"/>
            </a:lvl4pPr>
            <a:lvl5pPr>
              <a:buClr>
                <a:srgbClr val="003F75"/>
              </a:buClr>
              <a:defRPr sz="1600"/>
            </a:lvl5pPr>
            <a:lvl6pPr>
              <a:defRPr sz="1800"/>
            </a:lvl6pPr>
            <a:lvl7pPr>
              <a:defRPr sz="1800"/>
            </a:lvl7pPr>
            <a:lvl8pPr>
              <a:defRPr sz="1800"/>
            </a:lvl8pPr>
            <a:lvl9pPr>
              <a:defRPr sz="1800"/>
            </a:lvl9pPr>
          </a:lstStyle>
          <a:p>
            <a:pPr lvl="0"/>
            <a:r>
              <a:rPr lang="de-DE" dirty="0" smtClean="0"/>
              <a:t>Textmasterformat bearbeiten</a:t>
            </a:r>
          </a:p>
          <a:p>
            <a:pPr lvl="1"/>
            <a:r>
              <a:rPr lang="de-DE" dirty="0" smtClean="0"/>
              <a:t>Zweite Ebene</a:t>
            </a:r>
          </a:p>
          <a:p>
            <a:pPr lvl="2"/>
            <a:r>
              <a:rPr lang="de-DE" dirty="0" smtClean="0"/>
              <a:t>Dritte Ebene</a:t>
            </a:r>
          </a:p>
        </p:txBody>
      </p:sp>
    </p:spTree>
    <p:extLst>
      <p:ext uri="{BB962C8B-B14F-4D97-AF65-F5344CB8AC3E}">
        <p14:creationId xmlns:p14="http://schemas.microsoft.com/office/powerpoint/2010/main" val="175475620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Tree>
    <p:extLst>
      <p:ext uri="{BB962C8B-B14F-4D97-AF65-F5344CB8AC3E}">
        <p14:creationId xmlns:p14="http://schemas.microsoft.com/office/powerpoint/2010/main" val="260760879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9202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792288" y="4950494"/>
            <a:ext cx="5486400" cy="566738"/>
          </a:xfrm>
        </p:spPr>
        <p:txBody>
          <a:bodyPr anchor="b"/>
          <a:lstStyle>
            <a:lvl1pPr algn="l">
              <a:defRPr sz="2000" b="1"/>
            </a:lvl1pPr>
          </a:lstStyle>
          <a:p>
            <a:r>
              <a:rPr lang="de-DE" dirty="0" smtClean="0"/>
              <a:t>Titelmasterformat durch Klicken bearbeiten</a:t>
            </a:r>
            <a:endParaRPr lang="en-US" dirty="0"/>
          </a:p>
        </p:txBody>
      </p:sp>
      <p:sp>
        <p:nvSpPr>
          <p:cNvPr id="3" name="Picture Placeholder 2"/>
          <p:cNvSpPr>
            <a:spLocks noGrp="1"/>
          </p:cNvSpPr>
          <p:nvPr>
            <p:ph type="pic" idx="1"/>
          </p:nvPr>
        </p:nvSpPr>
        <p:spPr>
          <a:xfrm>
            <a:off x="1792288" y="754360"/>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a:p>
        </p:txBody>
      </p:sp>
      <p:sp>
        <p:nvSpPr>
          <p:cNvPr id="4" name="Text Placeholder 3"/>
          <p:cNvSpPr>
            <a:spLocks noGrp="1"/>
          </p:cNvSpPr>
          <p:nvPr>
            <p:ph type="body" sz="half" idx="2"/>
          </p:nvPr>
        </p:nvSpPr>
        <p:spPr>
          <a:xfrm>
            <a:off x="1792288" y="5576466"/>
            <a:ext cx="5486400" cy="804862"/>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smtClean="0"/>
              <a:t>Textmasterformat bearbeiten</a:t>
            </a:r>
          </a:p>
        </p:txBody>
      </p:sp>
    </p:spTree>
    <p:extLst>
      <p:ext uri="{BB962C8B-B14F-4D97-AF65-F5344CB8AC3E}">
        <p14:creationId xmlns:p14="http://schemas.microsoft.com/office/powerpoint/2010/main" val="26426155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66582" name="Rectangle 22"/>
          <p:cNvSpPr>
            <a:spLocks noGrp="1" noChangeArrowheads="1"/>
          </p:cNvSpPr>
          <p:nvPr>
            <p:ph type="body" idx="1"/>
          </p:nvPr>
        </p:nvSpPr>
        <p:spPr bwMode="auto">
          <a:xfrm>
            <a:off x="611809" y="1628775"/>
            <a:ext cx="7514710" cy="467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dirty="0" smtClean="0"/>
              <a:t>Click here for adding text</a:t>
            </a:r>
          </a:p>
          <a:p>
            <a:pPr lvl="1"/>
            <a:r>
              <a:rPr lang="en-US" dirty="0" smtClean="0"/>
              <a:t>2nd</a:t>
            </a:r>
          </a:p>
          <a:p>
            <a:pPr lvl="2"/>
            <a:r>
              <a:rPr lang="en-US" dirty="0" smtClean="0"/>
              <a:t>3rd</a:t>
            </a:r>
          </a:p>
        </p:txBody>
      </p:sp>
      <p:sp>
        <p:nvSpPr>
          <p:cNvPr id="66593" name="Rectangle 33"/>
          <p:cNvSpPr>
            <a:spLocks noChangeArrowheads="1"/>
          </p:cNvSpPr>
          <p:nvPr/>
        </p:nvSpPr>
        <p:spPr bwMode="auto">
          <a:xfrm>
            <a:off x="0" y="809625"/>
            <a:ext cx="360363" cy="144463"/>
          </a:xfrm>
          <a:prstGeom prst="rect">
            <a:avLst/>
          </a:prstGeom>
          <a:solidFill>
            <a:srgbClr val="003F75"/>
          </a:solidFill>
          <a:ln w="9525">
            <a:solidFill>
              <a:srgbClr val="003366"/>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6597" name="Rectangle 37"/>
          <p:cNvSpPr>
            <a:spLocks noChangeArrowheads="1"/>
          </p:cNvSpPr>
          <p:nvPr/>
        </p:nvSpPr>
        <p:spPr bwMode="auto">
          <a:xfrm>
            <a:off x="8779690" y="6453188"/>
            <a:ext cx="360363" cy="144462"/>
          </a:xfrm>
          <a:prstGeom prst="rect">
            <a:avLst/>
          </a:prstGeom>
          <a:solidFill>
            <a:srgbClr val="003F75"/>
          </a:solidFill>
          <a:ln w="9525">
            <a:solidFill>
              <a:srgbClr val="003366"/>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0" name="Text Box 32"/>
          <p:cNvSpPr txBox="1">
            <a:spLocks noChangeArrowheads="1"/>
          </p:cNvSpPr>
          <p:nvPr userDrawn="1"/>
        </p:nvSpPr>
        <p:spPr bwMode="auto">
          <a:xfrm>
            <a:off x="2445296" y="6407750"/>
            <a:ext cx="630316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marL="0" marR="0" indent="0" algn="r" defTabSz="914400" rtl="0" eaLnBrk="1" fontAlgn="base" latinLnBrk="0" hangingPunct="1">
              <a:lnSpc>
                <a:spcPct val="100000"/>
              </a:lnSpc>
              <a:spcBef>
                <a:spcPct val="0"/>
              </a:spcBef>
              <a:spcAft>
                <a:spcPct val="0"/>
              </a:spcAft>
              <a:buClrTx/>
              <a:buSzTx/>
              <a:buFontTx/>
              <a:buNone/>
              <a:tabLst/>
              <a:defRPr/>
            </a:pPr>
            <a:r>
              <a:rPr lang="en-US" sz="1000" dirty="0" smtClean="0">
                <a:solidFill>
                  <a:srgbClr val="003F75"/>
                </a:solidFill>
                <a:latin typeface="Arial" charset="0"/>
                <a:cs typeface="Arial" charset="0"/>
              </a:rPr>
              <a:t>© Sajid</a:t>
            </a:r>
            <a:r>
              <a:rPr lang="en-US" sz="1000" baseline="0" dirty="0" smtClean="0">
                <a:solidFill>
                  <a:srgbClr val="003F75"/>
                </a:solidFill>
                <a:latin typeface="Arial" charset="0"/>
                <a:cs typeface="Arial" charset="0"/>
              </a:rPr>
              <a:t> Latif</a:t>
            </a:r>
            <a:r>
              <a:rPr lang="el-GR" sz="1000" dirty="0" smtClean="0">
                <a:solidFill>
                  <a:srgbClr val="003F75"/>
                </a:solidFill>
                <a:latin typeface="Arial" charset="0"/>
              </a:rPr>
              <a:t>│</a:t>
            </a:r>
            <a:r>
              <a:rPr lang="en-US" sz="1000" dirty="0" smtClean="0">
                <a:solidFill>
                  <a:srgbClr val="003F75"/>
                </a:solidFill>
                <a:latin typeface="Arial" charset="0"/>
              </a:rPr>
              <a:t> Institute</a:t>
            </a:r>
            <a:r>
              <a:rPr lang="en-US" sz="1000" baseline="0" dirty="0" smtClean="0">
                <a:solidFill>
                  <a:srgbClr val="003F75"/>
                </a:solidFill>
                <a:latin typeface="Arial" charset="0"/>
              </a:rPr>
              <a:t> of Agricultural Engineering </a:t>
            </a:r>
            <a:r>
              <a:rPr lang="el-GR" sz="1000" dirty="0" smtClean="0">
                <a:solidFill>
                  <a:srgbClr val="003F75"/>
                </a:solidFill>
                <a:latin typeface="Arial" charset="0"/>
              </a:rPr>
              <a:t>│</a:t>
            </a:r>
            <a:r>
              <a:rPr lang="en-US" sz="1000" baseline="0" dirty="0" smtClean="0">
                <a:solidFill>
                  <a:srgbClr val="003F75"/>
                </a:solidFill>
                <a:latin typeface="Arial" charset="0"/>
              </a:rPr>
              <a:t>Tropics and Subtropics Group </a:t>
            </a:r>
            <a:endParaRPr lang="en-US" sz="1000" dirty="0" smtClean="0">
              <a:solidFill>
                <a:srgbClr val="003F75"/>
              </a:solidFill>
              <a:latin typeface="Arial" charset="0"/>
            </a:endParaRPr>
          </a:p>
        </p:txBody>
      </p:sp>
      <p:pic>
        <p:nvPicPr>
          <p:cNvPr id="8" name="Picture 60" descr="Uni_Logo_blau_RGB"/>
          <p:cNvPicPr>
            <a:picLocks noChangeAspect="1" noChangeArrowheads="1"/>
          </p:cNvPicPr>
          <p:nvPr userDrawn="1"/>
        </p:nvPicPr>
        <p:blipFill>
          <a:blip r:embed="rId8" cstate="print">
            <a:extLst>
              <a:ext uri="{28A0092B-C50C-407E-A947-70E740481C1C}">
                <a14:useLocalDpi xmlns:a14="http://schemas.microsoft.com/office/drawing/2010/main"/>
              </a:ext>
            </a:extLst>
          </a:blip>
          <a:srcRect/>
          <a:stretch>
            <a:fillRect/>
          </a:stretch>
        </p:blipFill>
        <p:spPr bwMode="auto">
          <a:xfrm>
            <a:off x="5778592" y="142876"/>
            <a:ext cx="3222534" cy="69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hteck 8"/>
          <p:cNvSpPr/>
          <p:nvPr userDrawn="1"/>
        </p:nvSpPr>
        <p:spPr>
          <a:xfrm>
            <a:off x="8739787" y="6411498"/>
            <a:ext cx="442750" cy="246221"/>
          </a:xfrm>
          <a:prstGeom prst="rect">
            <a:avLst/>
          </a:prstGeom>
        </p:spPr>
        <p:txBody>
          <a:bodyPr wrap="none">
            <a:spAutoFit/>
          </a:bodyPr>
          <a:lstStyle/>
          <a:p>
            <a:pPr algn="r"/>
            <a:fld id="{79520326-73ED-44C6-BA3F-9BC325F9C425}" type="slidenum">
              <a:rPr kumimoji="0" lang="de-DE" sz="1000" b="0" i="0" u="none" strike="noStrike" kern="1200" cap="none" spc="0" normalizeH="0" baseline="0" noProof="0" smtClean="0">
                <a:ln>
                  <a:noFill/>
                </a:ln>
                <a:solidFill>
                  <a:schemeClr val="bg1"/>
                </a:solidFill>
                <a:effectLst/>
                <a:uLnTx/>
                <a:uFillTx/>
                <a:latin typeface="Arial" charset="0"/>
                <a:ea typeface="+mn-ea"/>
                <a:cs typeface="+mn-cs"/>
              </a:rPr>
              <a:pPr algn="r"/>
              <a:t>‹#›</a:t>
            </a:fld>
            <a:endParaRPr lang="de-DE" dirty="0">
              <a:solidFill>
                <a:schemeClr val="bg1"/>
              </a:solidFill>
            </a:endParaRPr>
          </a:p>
        </p:txBody>
      </p:sp>
      <p:sp>
        <p:nvSpPr>
          <p:cNvPr id="66581" name="Rectangle 21"/>
          <p:cNvSpPr>
            <a:spLocks noGrp="1" noChangeArrowheads="1"/>
          </p:cNvSpPr>
          <p:nvPr>
            <p:ph type="title"/>
          </p:nvPr>
        </p:nvSpPr>
        <p:spPr bwMode="auto">
          <a:xfrm>
            <a:off x="603100" y="730671"/>
            <a:ext cx="7514710" cy="537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dirty="0" smtClean="0"/>
              <a:t>Click here for adding text</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4" r:id="rId3"/>
    <p:sldLayoutId id="2147483656" r:id="rId4"/>
    <p:sldLayoutId id="2147483657" r:id="rId5"/>
    <p:sldLayoutId id="2147483659" r:id="rId6"/>
  </p:sldLayoutIdLst>
  <p:timing>
    <p:tnLst>
      <p:par>
        <p:cTn id="1" dur="indefinite" restart="never" nodeType="tmRoot"/>
      </p:par>
    </p:tnLst>
  </p:timing>
  <p:txStyles>
    <p:titleStyle>
      <a:lvl1pPr algn="l" rtl="0" eaLnBrk="1" fontAlgn="base" hangingPunct="1">
        <a:spcBef>
          <a:spcPct val="0"/>
        </a:spcBef>
        <a:spcAft>
          <a:spcPct val="0"/>
        </a:spcAft>
        <a:defRPr sz="2000" b="0">
          <a:solidFill>
            <a:srgbClr val="003F75"/>
          </a:solidFill>
          <a:latin typeface="+mn-lt"/>
          <a:ea typeface="+mj-ea"/>
          <a:cs typeface="+mj-cs"/>
        </a:defRPr>
      </a:lvl1pPr>
      <a:lvl2pPr algn="l" rtl="0" eaLnBrk="1" fontAlgn="base" hangingPunct="1">
        <a:spcBef>
          <a:spcPct val="0"/>
        </a:spcBef>
        <a:spcAft>
          <a:spcPct val="0"/>
        </a:spcAft>
        <a:defRPr sz="2000">
          <a:solidFill>
            <a:srgbClr val="003F75"/>
          </a:solidFill>
          <a:latin typeface="Arial Black" pitchFamily="34" charset="0"/>
        </a:defRPr>
      </a:lvl2pPr>
      <a:lvl3pPr algn="l" rtl="0" eaLnBrk="1" fontAlgn="base" hangingPunct="1">
        <a:spcBef>
          <a:spcPct val="0"/>
        </a:spcBef>
        <a:spcAft>
          <a:spcPct val="0"/>
        </a:spcAft>
        <a:defRPr sz="2000">
          <a:solidFill>
            <a:srgbClr val="003F75"/>
          </a:solidFill>
          <a:latin typeface="Arial Black" pitchFamily="34" charset="0"/>
        </a:defRPr>
      </a:lvl3pPr>
      <a:lvl4pPr algn="l" rtl="0" eaLnBrk="1" fontAlgn="base" hangingPunct="1">
        <a:spcBef>
          <a:spcPct val="0"/>
        </a:spcBef>
        <a:spcAft>
          <a:spcPct val="0"/>
        </a:spcAft>
        <a:defRPr sz="2000">
          <a:solidFill>
            <a:srgbClr val="003F75"/>
          </a:solidFill>
          <a:latin typeface="Arial Black" pitchFamily="34" charset="0"/>
        </a:defRPr>
      </a:lvl4pPr>
      <a:lvl5pPr algn="l" rtl="0" eaLnBrk="1" fontAlgn="base" hangingPunct="1">
        <a:spcBef>
          <a:spcPct val="0"/>
        </a:spcBef>
        <a:spcAft>
          <a:spcPct val="0"/>
        </a:spcAft>
        <a:defRPr sz="2000">
          <a:solidFill>
            <a:srgbClr val="003F75"/>
          </a:solidFill>
          <a:latin typeface="Arial Black" pitchFamily="34" charset="0"/>
        </a:defRPr>
      </a:lvl5pPr>
      <a:lvl6pPr marL="457200" algn="l" rtl="0" eaLnBrk="1" fontAlgn="base" hangingPunct="1">
        <a:spcBef>
          <a:spcPct val="0"/>
        </a:spcBef>
        <a:spcAft>
          <a:spcPct val="0"/>
        </a:spcAft>
        <a:defRPr sz="2000">
          <a:solidFill>
            <a:srgbClr val="003F75"/>
          </a:solidFill>
          <a:latin typeface="Arial Black" pitchFamily="34" charset="0"/>
        </a:defRPr>
      </a:lvl6pPr>
      <a:lvl7pPr marL="914400" algn="l" rtl="0" eaLnBrk="1" fontAlgn="base" hangingPunct="1">
        <a:spcBef>
          <a:spcPct val="0"/>
        </a:spcBef>
        <a:spcAft>
          <a:spcPct val="0"/>
        </a:spcAft>
        <a:defRPr sz="2000">
          <a:solidFill>
            <a:srgbClr val="003F75"/>
          </a:solidFill>
          <a:latin typeface="Arial Black" pitchFamily="34" charset="0"/>
        </a:defRPr>
      </a:lvl7pPr>
      <a:lvl8pPr marL="1371600" algn="l" rtl="0" eaLnBrk="1" fontAlgn="base" hangingPunct="1">
        <a:spcBef>
          <a:spcPct val="0"/>
        </a:spcBef>
        <a:spcAft>
          <a:spcPct val="0"/>
        </a:spcAft>
        <a:defRPr sz="2000">
          <a:solidFill>
            <a:srgbClr val="003F75"/>
          </a:solidFill>
          <a:latin typeface="Arial Black" pitchFamily="34" charset="0"/>
        </a:defRPr>
      </a:lvl8pPr>
      <a:lvl9pPr marL="1828800" algn="l" rtl="0" eaLnBrk="1" fontAlgn="base" hangingPunct="1">
        <a:spcBef>
          <a:spcPct val="0"/>
        </a:spcBef>
        <a:spcAft>
          <a:spcPct val="0"/>
        </a:spcAft>
        <a:defRPr sz="2000">
          <a:solidFill>
            <a:srgbClr val="003F75"/>
          </a:solidFill>
          <a:latin typeface="Arial Black" pitchFamily="34" charset="0"/>
        </a:defRPr>
      </a:lvl9pPr>
    </p:titleStyle>
    <p:bodyStyle>
      <a:lvl1pPr marL="342900" indent="-342900" algn="l" rtl="0" eaLnBrk="1" fontAlgn="base" hangingPunct="1">
        <a:spcBef>
          <a:spcPct val="20000"/>
        </a:spcBef>
        <a:spcAft>
          <a:spcPct val="0"/>
        </a:spcAft>
        <a:buClr>
          <a:srgbClr val="003F75"/>
        </a:buClr>
        <a:buFont typeface="Arial" panose="020B0604020202020204" pitchFamily="34" charset="0"/>
        <a:buChar char="■"/>
        <a:defRPr sz="1600">
          <a:solidFill>
            <a:srgbClr val="000000"/>
          </a:solidFill>
          <a:latin typeface="+mn-lt"/>
          <a:ea typeface="+mn-ea"/>
          <a:cs typeface="+mn-cs"/>
        </a:defRPr>
      </a:lvl1pPr>
      <a:lvl2pPr marL="742950" indent="-285750" algn="l" rtl="0" eaLnBrk="1" fontAlgn="base" hangingPunct="1">
        <a:spcBef>
          <a:spcPct val="20000"/>
        </a:spcBef>
        <a:spcAft>
          <a:spcPct val="0"/>
        </a:spcAft>
        <a:buClrTx/>
        <a:buFont typeface="Arial" panose="020B0604020202020204" pitchFamily="34" charset="0"/>
        <a:buChar char="□"/>
        <a:defRPr sz="1600">
          <a:solidFill>
            <a:srgbClr val="000000"/>
          </a:solidFill>
          <a:latin typeface="+mn-lt"/>
        </a:defRPr>
      </a:lvl2pPr>
      <a:lvl3pPr marL="1143000" indent="-228600" algn="l" rtl="0" eaLnBrk="1" fontAlgn="base" hangingPunct="1">
        <a:spcBef>
          <a:spcPct val="20000"/>
        </a:spcBef>
        <a:spcAft>
          <a:spcPct val="0"/>
        </a:spcAft>
        <a:buClr>
          <a:srgbClr val="003F75"/>
        </a:buClr>
        <a:buFont typeface="Symbol" panose="05050102010706020507" pitchFamily="18" charset="2"/>
        <a:buChar char="-"/>
        <a:defRPr sz="1600">
          <a:solidFill>
            <a:srgbClr val="000000"/>
          </a:solidFill>
          <a:latin typeface="+mn-lt"/>
        </a:defRPr>
      </a:lvl3pPr>
      <a:lvl4pPr marL="1600200" indent="-228600" algn="l" rtl="0" eaLnBrk="1" fontAlgn="base" hangingPunct="1">
        <a:spcBef>
          <a:spcPct val="20000"/>
        </a:spcBef>
        <a:spcAft>
          <a:spcPct val="0"/>
        </a:spcAft>
        <a:buClr>
          <a:srgbClr val="003F75"/>
        </a:buClr>
        <a:buFont typeface="Wingdings" pitchFamily="2" charset="2"/>
        <a:buChar char="§"/>
        <a:defRPr sz="1600">
          <a:solidFill>
            <a:srgbClr val="000000"/>
          </a:solidFill>
          <a:latin typeface="+mn-lt"/>
        </a:defRPr>
      </a:lvl4pPr>
      <a:lvl5pPr marL="2057400" indent="-228600" algn="l" rtl="0" eaLnBrk="1" fontAlgn="base" hangingPunct="1">
        <a:spcBef>
          <a:spcPct val="20000"/>
        </a:spcBef>
        <a:spcAft>
          <a:spcPct val="0"/>
        </a:spcAft>
        <a:buClr>
          <a:srgbClr val="003F75"/>
        </a:buClr>
        <a:buFont typeface="Wingdings" pitchFamily="2" charset="2"/>
        <a:buChar char="§"/>
        <a:defRPr sz="1600">
          <a:solidFill>
            <a:srgbClr val="000000"/>
          </a:solidFill>
          <a:latin typeface="+mn-lt"/>
        </a:defRPr>
      </a:lvl5pPr>
      <a:lvl6pPr marL="2514600" indent="-228600" algn="l" rtl="0" eaLnBrk="1" fontAlgn="base" hangingPunct="1">
        <a:spcBef>
          <a:spcPct val="20000"/>
        </a:spcBef>
        <a:spcAft>
          <a:spcPct val="0"/>
        </a:spcAft>
        <a:buFont typeface="Courier New" pitchFamily="49" charset="0"/>
        <a:buChar char="-"/>
        <a:defRPr sz="1600">
          <a:solidFill>
            <a:srgbClr val="000000"/>
          </a:solidFill>
          <a:latin typeface="+mn-lt"/>
        </a:defRPr>
      </a:lvl6pPr>
      <a:lvl7pPr marL="2971800" indent="-228600" algn="l" rtl="0" eaLnBrk="1" fontAlgn="base" hangingPunct="1">
        <a:spcBef>
          <a:spcPct val="20000"/>
        </a:spcBef>
        <a:spcAft>
          <a:spcPct val="0"/>
        </a:spcAft>
        <a:buFont typeface="Courier New" pitchFamily="49" charset="0"/>
        <a:buChar char="-"/>
        <a:defRPr sz="1600">
          <a:solidFill>
            <a:srgbClr val="000000"/>
          </a:solidFill>
          <a:latin typeface="+mn-lt"/>
        </a:defRPr>
      </a:lvl7pPr>
      <a:lvl8pPr marL="3429000" indent="-228600" algn="l" rtl="0" eaLnBrk="1" fontAlgn="base" hangingPunct="1">
        <a:spcBef>
          <a:spcPct val="20000"/>
        </a:spcBef>
        <a:spcAft>
          <a:spcPct val="0"/>
        </a:spcAft>
        <a:buFont typeface="Courier New" pitchFamily="49" charset="0"/>
        <a:buChar char="-"/>
        <a:defRPr sz="1600">
          <a:solidFill>
            <a:srgbClr val="000000"/>
          </a:solidFill>
          <a:latin typeface="+mn-lt"/>
        </a:defRPr>
      </a:lvl8pPr>
      <a:lvl9pPr marL="3886200" indent="-228600" algn="l" rtl="0" eaLnBrk="1" fontAlgn="base" hangingPunct="1">
        <a:spcBef>
          <a:spcPct val="20000"/>
        </a:spcBef>
        <a:spcAft>
          <a:spcPct val="0"/>
        </a:spcAft>
        <a:buFont typeface="Courier New" pitchFamily="49" charset="0"/>
        <a:buChar char="-"/>
        <a:defRPr sz="16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Rectangle 4"/>
          <p:cNvSpPr>
            <a:spLocks noGrp="1" noChangeArrowheads="1"/>
          </p:cNvSpPr>
          <p:nvPr>
            <p:ph type="title"/>
          </p:nvPr>
        </p:nvSpPr>
        <p:spPr/>
        <p:txBody>
          <a:bodyPr/>
          <a:lstStyle/>
          <a:p>
            <a:r>
              <a:rPr lang="en-US" dirty="0" smtClean="0"/>
              <a:t>Optimization </a:t>
            </a:r>
            <a:r>
              <a:rPr lang="en-US" dirty="0"/>
              <a:t>and computational evaluation of mechanical juice extraction from cassava </a:t>
            </a:r>
            <a:r>
              <a:rPr lang="en-US" dirty="0" smtClean="0"/>
              <a:t>leaves</a:t>
            </a:r>
            <a:r>
              <a:rPr lang="en-US" dirty="0"/>
              <a:t/>
            </a:r>
            <a:br>
              <a:rPr lang="en-US" dirty="0"/>
            </a:br>
            <a:endParaRPr lang="da-DK" dirty="0"/>
          </a:p>
        </p:txBody>
      </p:sp>
      <p:pic>
        <p:nvPicPr>
          <p:cNvPr id="10"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92" y="2103486"/>
            <a:ext cx="2743200" cy="1973586"/>
          </a:xfrm>
          <a:prstGeom prst="rect">
            <a:avLst/>
          </a:prstGeom>
          <a:effectLst>
            <a:outerShdw blurRad="50800" dist="38100" dir="2700000" algn="tl" rotWithShape="0">
              <a:prstClr val="black">
                <a:alpha val="40000"/>
              </a:prstClr>
            </a:outerShdw>
            <a:softEdge rad="12700"/>
          </a:effectLst>
        </p:spPr>
      </p:pic>
      <p:pic>
        <p:nvPicPr>
          <p:cNvPr id="11" name="Inhaltsplatzhalt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5992" y="2103486"/>
            <a:ext cx="2983160" cy="1973586"/>
          </a:xfrm>
          <a:prstGeom prst="rect">
            <a:avLst/>
          </a:prstGeom>
          <a:effectLst>
            <a:outerShdw blurRad="50800" dist="38100" dir="2700000" algn="tl" rotWithShape="0">
              <a:prstClr val="black">
                <a:alpha val="40000"/>
              </a:prstClr>
            </a:outerShdw>
            <a:softEdge rad="12700"/>
          </a:effectLst>
        </p:spPr>
      </p:pic>
      <p:pic>
        <p:nvPicPr>
          <p:cNvPr id="12" name="Grafik 29" descr="C:\Users\Admin\Desktop\Camera\BachelorHandybilder\20140604_163756.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37188" y="2103486"/>
            <a:ext cx="1546448" cy="1973586"/>
          </a:xfrm>
          <a:prstGeom prst="rect">
            <a:avLst/>
          </a:prstGeom>
          <a:noFill/>
          <a:ln>
            <a:noFill/>
          </a:ln>
          <a:effectLst/>
        </p:spPr>
      </p:pic>
      <p:sp>
        <p:nvSpPr>
          <p:cNvPr id="14" name="Text Box 53"/>
          <p:cNvSpPr txBox="1">
            <a:spLocks noChangeArrowheads="1"/>
          </p:cNvSpPr>
          <p:nvPr/>
        </p:nvSpPr>
        <p:spPr bwMode="auto">
          <a:xfrm>
            <a:off x="938321" y="4581128"/>
            <a:ext cx="2191177" cy="88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eaLnBrk="0" hangingPunct="0">
              <a:spcBef>
                <a:spcPct val="20000"/>
              </a:spcBef>
              <a:buClr>
                <a:srgbClr val="143F6A"/>
              </a:buClr>
              <a:buFont typeface="Arial" charset="0"/>
              <a:buChar char="■"/>
              <a:defRPr sz="1600">
                <a:solidFill>
                  <a:srgbClr val="000000"/>
                </a:solidFill>
                <a:latin typeface="Arial" charset="0"/>
              </a:defRPr>
            </a:lvl1pPr>
            <a:lvl2pPr marL="742950" indent="-285750" eaLnBrk="0" hangingPunct="0">
              <a:spcBef>
                <a:spcPct val="20000"/>
              </a:spcBef>
              <a:buClr>
                <a:srgbClr val="003F75"/>
              </a:buClr>
              <a:buFont typeface="Arial" charset="0"/>
              <a:buChar char="□"/>
              <a:defRPr sz="1600">
                <a:solidFill>
                  <a:srgbClr val="000000"/>
                </a:solidFill>
                <a:latin typeface="Arial" charset="0"/>
              </a:defRPr>
            </a:lvl2pPr>
            <a:lvl3pPr marL="1143000" indent="-228600" eaLnBrk="0" hangingPunct="0">
              <a:spcBef>
                <a:spcPct val="20000"/>
              </a:spcBef>
              <a:buClr>
                <a:srgbClr val="003F75"/>
              </a:buClr>
              <a:buFont typeface="Symbol" pitchFamily="18" charset="2"/>
              <a:buChar char="-"/>
              <a:defRPr sz="1600">
                <a:solidFill>
                  <a:srgbClr val="000000"/>
                </a:solidFill>
                <a:latin typeface="Arial" charset="0"/>
              </a:defRPr>
            </a:lvl3pPr>
            <a:lvl4pPr marL="1600200" indent="-228600" eaLnBrk="0" hangingPunct="0">
              <a:spcBef>
                <a:spcPct val="20000"/>
              </a:spcBef>
              <a:buClr>
                <a:srgbClr val="92D050"/>
              </a:buClr>
              <a:buFont typeface="Wingdings" pitchFamily="2" charset="2"/>
              <a:buChar char="§"/>
              <a:defRPr sz="1600">
                <a:solidFill>
                  <a:srgbClr val="000000"/>
                </a:solidFill>
                <a:latin typeface="Arial" charset="0"/>
              </a:defRPr>
            </a:lvl4pPr>
            <a:lvl5pPr marL="2057400" indent="-228600" eaLnBrk="0" hangingPunct="0">
              <a:spcBef>
                <a:spcPct val="20000"/>
              </a:spcBef>
              <a:buClr>
                <a:srgbClr val="92D050"/>
              </a:buClr>
              <a:buFont typeface="Wingdings" pitchFamily="2" charset="2"/>
              <a:buChar char="§"/>
              <a:defRPr sz="1600">
                <a:solidFill>
                  <a:srgbClr val="000000"/>
                </a:solidFill>
                <a:latin typeface="Arial" charset="0"/>
              </a:defRPr>
            </a:lvl5pPr>
            <a:lvl6pPr marL="25146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6pPr>
            <a:lvl7pPr marL="29718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7pPr>
            <a:lvl8pPr marL="34290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8pPr>
            <a:lvl9pPr marL="38862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9pPr>
          </a:lstStyle>
          <a:p>
            <a:pPr eaLnBrk="1" hangingPunct="1">
              <a:spcBef>
                <a:spcPct val="0"/>
              </a:spcBef>
              <a:buClrTx/>
              <a:buFontTx/>
              <a:buNone/>
            </a:pPr>
            <a:r>
              <a:rPr lang="fr-FR" altLang="en-US" dirty="0">
                <a:solidFill>
                  <a:srgbClr val="003F75"/>
                </a:solidFill>
                <a:cs typeface="Arial" charset="0"/>
              </a:rPr>
              <a:t>Dr. Sajid </a:t>
            </a:r>
            <a:r>
              <a:rPr lang="fr-FR" altLang="en-US" dirty="0" err="1" smtClean="0">
                <a:solidFill>
                  <a:srgbClr val="003F75"/>
                </a:solidFill>
                <a:cs typeface="Arial" charset="0"/>
              </a:rPr>
              <a:t>Latif</a:t>
            </a:r>
            <a:endParaRPr lang="fr-FR" altLang="en-US" dirty="0" smtClean="0">
              <a:solidFill>
                <a:srgbClr val="003F75"/>
              </a:solidFill>
              <a:cs typeface="Arial" charset="0"/>
            </a:endParaRPr>
          </a:p>
          <a:p>
            <a:pPr eaLnBrk="1" hangingPunct="1">
              <a:spcBef>
                <a:spcPct val="0"/>
              </a:spcBef>
              <a:buClrTx/>
              <a:buFontTx/>
              <a:buNone/>
            </a:pPr>
            <a:r>
              <a:rPr lang="en-US" dirty="0">
                <a:solidFill>
                  <a:srgbClr val="003F75"/>
                </a:solidFill>
                <a:cs typeface="Arial" charset="0"/>
              </a:rPr>
              <a:t>Sebastian </a:t>
            </a:r>
            <a:r>
              <a:rPr lang="en-US" dirty="0" err="1">
                <a:solidFill>
                  <a:srgbClr val="003F75"/>
                </a:solidFill>
                <a:cs typeface="Arial" charset="0"/>
              </a:rPr>
              <a:t>Romuli</a:t>
            </a:r>
            <a:endParaRPr lang="fr-FR" altLang="en-US" dirty="0">
              <a:solidFill>
                <a:srgbClr val="003F75"/>
              </a:solidFill>
              <a:cs typeface="Arial" charset="0"/>
            </a:endParaRPr>
          </a:p>
          <a:p>
            <a:pPr eaLnBrk="1" hangingPunct="1">
              <a:buClrTx/>
              <a:buFontTx/>
              <a:buNone/>
            </a:pPr>
            <a:r>
              <a:rPr lang="en-US" altLang="en-US" dirty="0">
                <a:solidFill>
                  <a:srgbClr val="003F75"/>
                </a:solidFill>
                <a:cs typeface="Arial" charset="0"/>
              </a:rPr>
              <a:t>Prof. Dr. Joachim </a:t>
            </a:r>
            <a:r>
              <a:rPr lang="en-US" altLang="en-US" dirty="0" smtClean="0">
                <a:solidFill>
                  <a:srgbClr val="003F75"/>
                </a:solidFill>
                <a:cs typeface="Arial" charset="0"/>
              </a:rPr>
              <a:t>Müller</a:t>
            </a:r>
            <a:endParaRPr lang="en-US" altLang="en-US" dirty="0">
              <a:solidFill>
                <a:srgbClr val="003F75"/>
              </a:solidFill>
              <a:cs typeface="Arial" charset="0"/>
            </a:endParaRPr>
          </a:p>
        </p:txBody>
      </p:sp>
      <p:pic>
        <p:nvPicPr>
          <p:cNvPr id="15" name="Picture 14" descr="C:\Documents and Settings\mmaci\Desktop\IMG_224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89152" y="2103486"/>
            <a:ext cx="1872208" cy="1973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5788" y="1628775"/>
            <a:ext cx="7515225" cy="4321175"/>
          </a:xfrm>
        </p:spPr>
        <p:txBody>
          <a:bodyPr/>
          <a:lstStyle/>
          <a:p>
            <a:pPr eaLnBrk="1" hangingPunct="1">
              <a:lnSpc>
                <a:spcPct val="150000"/>
              </a:lnSpc>
              <a:defRPr/>
            </a:pPr>
            <a:r>
              <a:rPr dirty="0"/>
              <a:t>Widely grown in tropical and subtropical countries</a:t>
            </a:r>
          </a:p>
          <a:p>
            <a:pPr eaLnBrk="1" hangingPunct="1">
              <a:lnSpc>
                <a:spcPct val="150000"/>
              </a:lnSpc>
              <a:defRPr/>
            </a:pPr>
            <a:r>
              <a:rPr dirty="0"/>
              <a:t>226 million tons estimated production in 2006 (FAO, 2008)</a:t>
            </a:r>
          </a:p>
          <a:p>
            <a:pPr eaLnBrk="1" hangingPunct="1">
              <a:lnSpc>
                <a:spcPct val="150000"/>
              </a:lnSpc>
              <a:defRPr/>
            </a:pPr>
            <a:r>
              <a:rPr dirty="0"/>
              <a:t>Grown in 105 countries and ranks as world's fourth most important crop</a:t>
            </a:r>
          </a:p>
          <a:p>
            <a:pPr eaLnBrk="1" hangingPunct="1">
              <a:lnSpc>
                <a:spcPct val="150000"/>
              </a:lnSpc>
              <a:defRPr/>
            </a:pPr>
            <a:r>
              <a:rPr dirty="0"/>
              <a:t>A staple food for nearly one billion people</a:t>
            </a:r>
          </a:p>
          <a:p>
            <a:pPr eaLnBrk="1" hangingPunct="1">
              <a:lnSpc>
                <a:spcPct val="150000"/>
              </a:lnSpc>
              <a:defRPr/>
            </a:pPr>
            <a:r>
              <a:rPr dirty="0"/>
              <a:t>Mainly grown for starchy roots </a:t>
            </a:r>
          </a:p>
          <a:p>
            <a:pPr eaLnBrk="1" hangingPunct="1">
              <a:lnSpc>
                <a:spcPct val="150000"/>
              </a:lnSpc>
              <a:defRPr/>
            </a:pPr>
            <a:r>
              <a:rPr dirty="0" smtClean="0"/>
              <a:t>However, </a:t>
            </a:r>
            <a:r>
              <a:rPr dirty="0"/>
              <a:t>the stem, leaves and petioles of cassava are also edible and are widely used as food in Africa</a:t>
            </a:r>
          </a:p>
          <a:p>
            <a:pPr eaLnBrk="1" hangingPunct="1">
              <a:lnSpc>
                <a:spcPct val="150000"/>
              </a:lnSpc>
              <a:defRPr/>
            </a:pPr>
            <a:r>
              <a:rPr dirty="0"/>
              <a:t>The Congolese call cassava leaves “old man’s meat” </a:t>
            </a:r>
          </a:p>
          <a:p>
            <a:pPr eaLnBrk="1" hangingPunct="1">
              <a:lnSpc>
                <a:spcPct val="150000"/>
              </a:lnSpc>
              <a:defRPr/>
            </a:pPr>
            <a:r>
              <a:rPr dirty="0"/>
              <a:t>In some places, usually left in the field after cropping the roots</a:t>
            </a:r>
          </a:p>
          <a:p>
            <a:pPr marL="0" indent="0" eaLnBrk="1" hangingPunct="1">
              <a:lnSpc>
                <a:spcPct val="150000"/>
              </a:lnSpc>
              <a:buFont typeface="Arial" pitchFamily="34" charset="0"/>
              <a:buNone/>
              <a:defRPr/>
            </a:pPr>
            <a:endParaRPr lang="de-DE" dirty="0"/>
          </a:p>
        </p:txBody>
      </p:sp>
      <p:sp>
        <p:nvSpPr>
          <p:cNvPr id="4099" name="Title 3"/>
          <p:cNvSpPr>
            <a:spLocks noGrp="1"/>
          </p:cNvSpPr>
          <p:nvPr>
            <p:ph type="title"/>
          </p:nvPr>
        </p:nvSpPr>
        <p:spPr/>
        <p:txBody>
          <a:bodyPr/>
          <a:lstStyle/>
          <a:p>
            <a:pPr eaLnBrk="1" hangingPunct="1"/>
            <a:r>
              <a:rPr altLang="en-US" dirty="0" smtClean="0"/>
              <a:t>Some facts about cassava</a:t>
            </a:r>
          </a:p>
        </p:txBody>
      </p:sp>
    </p:spTree>
    <p:extLst>
      <p:ext uri="{BB962C8B-B14F-4D97-AF65-F5344CB8AC3E}">
        <p14:creationId xmlns:p14="http://schemas.microsoft.com/office/powerpoint/2010/main" val="23421631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341438"/>
            <a:ext cx="622935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685800" y="5734050"/>
            <a:ext cx="73914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143F6A"/>
              </a:buClr>
              <a:buFont typeface="Arial" charset="0"/>
              <a:buChar char="■"/>
              <a:defRPr sz="1600">
                <a:solidFill>
                  <a:srgbClr val="000000"/>
                </a:solidFill>
                <a:latin typeface="Arial" charset="0"/>
              </a:defRPr>
            </a:lvl1pPr>
            <a:lvl2pPr marL="742950" indent="-285750" eaLnBrk="0" hangingPunct="0">
              <a:spcBef>
                <a:spcPct val="20000"/>
              </a:spcBef>
              <a:buClr>
                <a:srgbClr val="003F75"/>
              </a:buClr>
              <a:buFont typeface="Arial" charset="0"/>
              <a:buChar char="□"/>
              <a:defRPr sz="1600">
                <a:solidFill>
                  <a:srgbClr val="000000"/>
                </a:solidFill>
                <a:latin typeface="Arial" charset="0"/>
              </a:defRPr>
            </a:lvl2pPr>
            <a:lvl3pPr marL="1143000" indent="-228600" eaLnBrk="0" hangingPunct="0">
              <a:spcBef>
                <a:spcPct val="20000"/>
              </a:spcBef>
              <a:buClr>
                <a:srgbClr val="003F75"/>
              </a:buClr>
              <a:buFont typeface="Symbol" pitchFamily="18" charset="2"/>
              <a:buChar char="-"/>
              <a:defRPr sz="1600">
                <a:solidFill>
                  <a:srgbClr val="000000"/>
                </a:solidFill>
                <a:latin typeface="Arial" charset="0"/>
              </a:defRPr>
            </a:lvl3pPr>
            <a:lvl4pPr marL="1600200" indent="-228600" eaLnBrk="0" hangingPunct="0">
              <a:spcBef>
                <a:spcPct val="20000"/>
              </a:spcBef>
              <a:buClr>
                <a:srgbClr val="92D050"/>
              </a:buClr>
              <a:buFont typeface="Wingdings" pitchFamily="2" charset="2"/>
              <a:buChar char="§"/>
              <a:defRPr sz="1600">
                <a:solidFill>
                  <a:srgbClr val="000000"/>
                </a:solidFill>
                <a:latin typeface="Arial" charset="0"/>
              </a:defRPr>
            </a:lvl4pPr>
            <a:lvl5pPr marL="2057400" indent="-228600" eaLnBrk="0" hangingPunct="0">
              <a:spcBef>
                <a:spcPct val="20000"/>
              </a:spcBef>
              <a:buClr>
                <a:srgbClr val="92D050"/>
              </a:buClr>
              <a:buFont typeface="Wingdings" pitchFamily="2" charset="2"/>
              <a:buChar char="§"/>
              <a:defRPr sz="1600">
                <a:solidFill>
                  <a:srgbClr val="000000"/>
                </a:solidFill>
                <a:latin typeface="Arial" charset="0"/>
              </a:defRPr>
            </a:lvl5pPr>
            <a:lvl6pPr marL="25146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6pPr>
            <a:lvl7pPr marL="29718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7pPr>
            <a:lvl8pPr marL="34290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8pPr>
            <a:lvl9pPr marL="38862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9pPr>
          </a:lstStyle>
          <a:p>
            <a:pPr algn="ctr">
              <a:spcBef>
                <a:spcPct val="50000"/>
              </a:spcBef>
              <a:buClr>
                <a:schemeClr val="accent1"/>
              </a:buClr>
              <a:buFontTx/>
              <a:buNone/>
            </a:pPr>
            <a:r>
              <a:rPr lang="en-US" altLang="de-DE" sz="1200" dirty="0" err="1">
                <a:solidFill>
                  <a:schemeClr val="tx1"/>
                </a:solidFill>
              </a:rPr>
              <a:t>Ufuan</a:t>
            </a:r>
            <a:r>
              <a:rPr lang="en-US" altLang="de-DE" sz="1200" dirty="0">
                <a:solidFill>
                  <a:schemeClr val="tx1"/>
                </a:solidFill>
              </a:rPr>
              <a:t> </a:t>
            </a:r>
            <a:r>
              <a:rPr lang="en-US" altLang="de-DE" sz="1200" dirty="0" err="1">
                <a:solidFill>
                  <a:schemeClr val="tx1"/>
                </a:solidFill>
              </a:rPr>
              <a:t>Achidi</a:t>
            </a:r>
            <a:r>
              <a:rPr lang="en-US" altLang="de-DE" sz="1200" dirty="0">
                <a:solidFill>
                  <a:schemeClr val="tx1"/>
                </a:solidFill>
              </a:rPr>
              <a:t>, A., </a:t>
            </a:r>
            <a:r>
              <a:rPr lang="en-US" altLang="de-DE" sz="1200" dirty="0" err="1">
                <a:solidFill>
                  <a:schemeClr val="tx1"/>
                </a:solidFill>
              </a:rPr>
              <a:t>Ajayi</a:t>
            </a:r>
            <a:r>
              <a:rPr lang="en-US" altLang="de-DE" sz="1200" dirty="0">
                <a:solidFill>
                  <a:schemeClr val="tx1"/>
                </a:solidFill>
              </a:rPr>
              <a:t>, O. A., </a:t>
            </a:r>
            <a:r>
              <a:rPr lang="en-US" altLang="de-DE" sz="1200" dirty="0" err="1">
                <a:solidFill>
                  <a:schemeClr val="tx1"/>
                </a:solidFill>
              </a:rPr>
              <a:t>Bokanga</a:t>
            </a:r>
            <a:r>
              <a:rPr lang="en-US" altLang="de-DE" sz="1200" dirty="0">
                <a:solidFill>
                  <a:schemeClr val="tx1"/>
                </a:solidFill>
              </a:rPr>
              <a:t>, M., &amp; </a:t>
            </a:r>
            <a:r>
              <a:rPr lang="en-US" altLang="de-DE" sz="1200" dirty="0" err="1">
                <a:solidFill>
                  <a:schemeClr val="tx1"/>
                </a:solidFill>
              </a:rPr>
              <a:t>Maziya</a:t>
            </a:r>
            <a:r>
              <a:rPr lang="en-US" altLang="de-DE" sz="1200" dirty="0">
                <a:solidFill>
                  <a:schemeClr val="tx1"/>
                </a:solidFill>
              </a:rPr>
              <a:t>-Dixon, B. (2005). The use of cassava</a:t>
            </a:r>
          </a:p>
          <a:p>
            <a:pPr algn="ctr">
              <a:spcBef>
                <a:spcPct val="50000"/>
              </a:spcBef>
              <a:buClr>
                <a:schemeClr val="accent1"/>
              </a:buClr>
              <a:buFontTx/>
              <a:buNone/>
            </a:pPr>
            <a:r>
              <a:rPr lang="en-US" altLang="de-DE" sz="1200" dirty="0">
                <a:solidFill>
                  <a:schemeClr val="tx1"/>
                </a:solidFill>
              </a:rPr>
              <a:t>leaves as food in Africa. </a:t>
            </a:r>
            <a:r>
              <a:rPr lang="en-US" altLang="de-DE" sz="1200" i="1" dirty="0">
                <a:solidFill>
                  <a:schemeClr val="tx1"/>
                </a:solidFill>
              </a:rPr>
              <a:t>Ecology of Food and Nutrition, 44, 423-435.</a:t>
            </a:r>
            <a:endParaRPr lang="en-US" altLang="de-DE" sz="1200" dirty="0">
              <a:solidFill>
                <a:schemeClr val="tx1"/>
              </a:solidFill>
            </a:endParaRPr>
          </a:p>
        </p:txBody>
      </p:sp>
      <p:sp>
        <p:nvSpPr>
          <p:cNvPr id="5124" name="Title 1"/>
          <p:cNvSpPr>
            <a:spLocks noGrp="1"/>
          </p:cNvSpPr>
          <p:nvPr>
            <p:ph type="title"/>
          </p:nvPr>
        </p:nvSpPr>
        <p:spPr/>
        <p:txBody>
          <a:bodyPr/>
          <a:lstStyle/>
          <a:p>
            <a:pPr eaLnBrk="1" hangingPunct="1"/>
            <a:r>
              <a:rPr altLang="en-US" smtClean="0"/>
              <a:t>Consumption of cassava leaves in Africa</a:t>
            </a:r>
          </a:p>
        </p:txBody>
      </p:sp>
    </p:spTree>
    <p:extLst>
      <p:ext uri="{BB962C8B-B14F-4D97-AF65-F5344CB8AC3E}">
        <p14:creationId xmlns:p14="http://schemas.microsoft.com/office/powerpoint/2010/main" val="369904603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3185"/>
                                        </p:tgtEl>
                                        <p:attrNameLst>
                                          <p:attrName>style.visibility</p:attrName>
                                        </p:attrNameLst>
                                      </p:cBhvr>
                                      <p:to>
                                        <p:strVal val="visible"/>
                                      </p:to>
                                    </p:set>
                                    <p:animEffect transition="in" filter="fade">
                                      <p:cBhvr>
                                        <p:cTn id="7" dur="500"/>
                                        <p:tgtEl>
                                          <p:spTgt spid="931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609600" y="1341438"/>
          <a:ext cx="7620000" cy="4975219"/>
        </p:xfrm>
        <a:graphic>
          <a:graphicData uri="http://schemas.openxmlformats.org/drawingml/2006/table">
            <a:tbl>
              <a:tblPr/>
              <a:tblGrid>
                <a:gridCol w="2376488"/>
                <a:gridCol w="3033712"/>
                <a:gridCol w="2209800"/>
              </a:tblGrid>
              <a:tr h="138094">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900" b="1" i="0" u="none" strike="noStrike" cap="none" normalizeH="0" baseline="0" dirty="0" smtClean="0">
                          <a:ln>
                            <a:noFill/>
                          </a:ln>
                          <a:solidFill>
                            <a:srgbClr val="000000"/>
                          </a:solidFill>
                          <a:effectLst/>
                          <a:latin typeface="Arial" charset="0"/>
                          <a:cs typeface="Times New Roman" pitchFamily="18" charset="0"/>
                        </a:rPr>
                        <a:t>Country</a:t>
                      </a:r>
                      <a:endParaRPr kumimoji="0" lang="en-US" altLang="de-DE" sz="900" b="0" i="0" u="none" strike="noStrike" cap="none" normalizeH="0" baseline="0" dirty="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900" b="1" i="0" u="none" strike="noStrike" cap="none" normalizeH="0" baseline="0" smtClean="0">
                          <a:ln>
                            <a:noFill/>
                          </a:ln>
                          <a:solidFill>
                            <a:srgbClr val="000000"/>
                          </a:solidFill>
                          <a:effectLst/>
                          <a:latin typeface="Arial" charset="0"/>
                          <a:cs typeface="Times New Roman" pitchFamily="18" charset="0"/>
                        </a:rPr>
                        <a:t>Consumption level</a:t>
                      </a: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900" b="1" i="0" u="none" strike="noStrike" cap="none" normalizeH="0" baseline="0" smtClean="0">
                          <a:ln>
                            <a:noFill/>
                          </a:ln>
                          <a:solidFill>
                            <a:srgbClr val="000000"/>
                          </a:solidFill>
                          <a:effectLst/>
                          <a:latin typeface="Arial" charset="0"/>
                          <a:cs typeface="Times New Roman" pitchFamily="18" charset="0"/>
                        </a:rPr>
                        <a:t>Dish name</a:t>
                      </a: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52379">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dirty="0" smtClean="0">
                          <a:ln>
                            <a:noFill/>
                          </a:ln>
                          <a:solidFill>
                            <a:srgbClr val="000000"/>
                          </a:solidFill>
                          <a:effectLst/>
                          <a:latin typeface="Arial" charset="0"/>
                          <a:cs typeface="Times New Roman" pitchFamily="18" charset="0"/>
                        </a:rPr>
                        <a:t>Angola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Frequently</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altLang="de-DE" sz="900" b="0" i="0" u="none" strike="noStrike" cap="none" normalizeH="0" baseline="0" smtClean="0">
                          <a:ln>
                            <a:noFill/>
                          </a:ln>
                          <a:solidFill>
                            <a:srgbClr val="000000"/>
                          </a:solidFill>
                          <a:effectLst/>
                          <a:latin typeface="Arial" charset="0"/>
                          <a:cs typeface="Times New Roman" pitchFamily="18" charset="0"/>
                        </a:rPr>
                        <a:t>Kizaka, Ngwada</a:t>
                      </a: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7160">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dirty="0" smtClean="0">
                          <a:ln>
                            <a:noFill/>
                          </a:ln>
                          <a:solidFill>
                            <a:srgbClr val="000000"/>
                          </a:solidFill>
                          <a:effectLst/>
                          <a:latin typeface="Arial" charset="0"/>
                          <a:cs typeface="Times New Roman" pitchFamily="18" charset="0"/>
                        </a:rPr>
                        <a:t>Botswana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Eaten</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69840">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Brazil</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As food supplement to combat malnutrition</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Multimistura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52379">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Burundi</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Eaten as spinach</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01">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Cameroon</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Highly appreciated by the people of Yaounde</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30 to 100g/day</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nkwen, </a:t>
                      </a:r>
                      <a:r>
                        <a:rPr kumimoji="0" lang="en-GB" altLang="de-DE" sz="900" b="0" i="0" u="none" strike="noStrike" cap="none" normalizeH="0" baseline="0" smtClean="0">
                          <a:ln>
                            <a:noFill/>
                          </a:ln>
                          <a:solidFill>
                            <a:srgbClr val="000000"/>
                          </a:solidFill>
                          <a:effectLst/>
                          <a:latin typeface="Arial" charset="0"/>
                          <a:cs typeface="Times New Roman" pitchFamily="18" charset="0"/>
                        </a:rPr>
                        <a:t>Gweri</a:t>
                      </a: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3015">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Central African Republic</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Eaten as spinach</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pondu, sakasaka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92062">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900" b="0" i="0" u="none" strike="noStrike" cap="none" normalizeH="0" baseline="0" smtClean="0">
                          <a:ln>
                            <a:noFill/>
                          </a:ln>
                          <a:solidFill>
                            <a:srgbClr val="000000"/>
                          </a:solidFill>
                          <a:effectLst/>
                          <a:latin typeface="Arial" charset="0"/>
                          <a:cs typeface="Times New Roman" pitchFamily="18" charset="0"/>
                        </a:rPr>
                        <a:t>Congo</a:t>
                      </a: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altLang="de-DE" sz="900" b="0" i="0" u="none" strike="noStrike" cap="none" normalizeH="0" baseline="0" smtClean="0">
                          <a:ln>
                            <a:noFill/>
                          </a:ln>
                          <a:solidFill>
                            <a:srgbClr val="000000"/>
                          </a:solidFill>
                          <a:effectLst/>
                          <a:latin typeface="Arial" charset="0"/>
                          <a:cs typeface="Times New Roman" pitchFamily="18" charset="0"/>
                        </a:rPr>
                        <a:t>Preferred vegetables, 40 to 170g/day</a:t>
                      </a: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pondu, sakasaka, matamba, and sombe</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4760">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900" b="0" i="0" u="none" strike="noStrike" cap="none" normalizeH="0" baseline="0" smtClean="0">
                          <a:ln>
                            <a:noFill/>
                          </a:ln>
                          <a:solidFill>
                            <a:srgbClr val="000000"/>
                          </a:solidFill>
                          <a:effectLst/>
                          <a:latin typeface="Arial" charset="0"/>
                          <a:cs typeface="Times New Roman" pitchFamily="18" charset="0"/>
                        </a:rPr>
                        <a:t>Democratic Republic of Congo (DRC)</a:t>
                      </a: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altLang="de-DE" sz="900" b="0" i="0" u="none" strike="noStrike" cap="none" normalizeH="0" baseline="0" smtClean="0">
                          <a:ln>
                            <a:noFill/>
                          </a:ln>
                          <a:solidFill>
                            <a:srgbClr val="000000"/>
                          </a:solidFill>
                          <a:effectLst/>
                          <a:latin typeface="Arial" charset="0"/>
                          <a:cs typeface="Times New Roman" pitchFamily="18" charset="0"/>
                        </a:rPr>
                        <a:t>500g/day </a:t>
                      </a: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6189">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Gabon</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Eaten as spinach</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8888">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Indonesia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Eaten as vegetable</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de-DE" altLang="de-DE" sz="900" b="0" i="0" u="none" strike="noStrike" cap="none" normalizeH="0" baseline="0" smtClean="0">
                          <a:ln>
                            <a:noFill/>
                          </a:ln>
                          <a:solidFill>
                            <a:srgbClr val="000000"/>
                          </a:solidFill>
                          <a:effectLst/>
                          <a:latin typeface="Arial" charset="0"/>
                          <a:cs typeface="Times New Roman" pitchFamily="18" charset="0"/>
                        </a:rPr>
                        <a:t>Daun Singkong, Daun ubi tumbuk</a:t>
                      </a: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92062">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dirty="0" smtClean="0">
                          <a:ln>
                            <a:noFill/>
                          </a:ln>
                          <a:solidFill>
                            <a:srgbClr val="000000"/>
                          </a:solidFill>
                          <a:effectLst/>
                          <a:latin typeface="Arial" charset="0"/>
                          <a:cs typeface="Times New Roman" pitchFamily="18" charset="0"/>
                        </a:rPr>
                        <a:t>Liberia (Mano river counties of West Africa)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Eaten regularly accompaniment to rice</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Pondo, sakasaka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8888">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dirty="0" smtClean="0">
                          <a:ln>
                            <a:noFill/>
                          </a:ln>
                          <a:solidFill>
                            <a:srgbClr val="000000"/>
                          </a:solidFill>
                          <a:effectLst/>
                          <a:latin typeface="Arial" charset="0"/>
                          <a:cs typeface="Times New Roman" pitchFamily="18" charset="0"/>
                        </a:rPr>
                        <a:t>Madagascar</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Eaten throughout the country</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ravitoto, ravinmahogo, and ambazaha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92062">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dirty="0" smtClean="0">
                          <a:ln>
                            <a:noFill/>
                          </a:ln>
                          <a:solidFill>
                            <a:srgbClr val="000000"/>
                          </a:solidFill>
                          <a:effectLst/>
                          <a:latin typeface="Arial" charset="0"/>
                          <a:cs typeface="Times New Roman" pitchFamily="18" charset="0"/>
                        </a:rPr>
                        <a:t>Malawi</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chigwada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8888">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dirty="0" smtClean="0">
                          <a:ln>
                            <a:noFill/>
                          </a:ln>
                          <a:solidFill>
                            <a:srgbClr val="000000"/>
                          </a:solidFill>
                          <a:effectLst/>
                          <a:latin typeface="Arial" charset="0"/>
                          <a:cs typeface="Times New Roman" pitchFamily="18" charset="0"/>
                        </a:rPr>
                        <a:t>Malaysia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One of the traditional vegetable</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Masak lemak pucuk ubi</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92062">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900" b="0" i="0" u="none" strike="noStrike" cap="none" normalizeH="0" baseline="0" dirty="0" smtClean="0">
                          <a:ln>
                            <a:noFill/>
                          </a:ln>
                          <a:solidFill>
                            <a:srgbClr val="000000"/>
                          </a:solidFill>
                          <a:effectLst/>
                          <a:latin typeface="Arial" charset="0"/>
                          <a:cs typeface="Times New Roman" pitchFamily="18" charset="0"/>
                        </a:rPr>
                        <a:t>Mali</a:t>
                      </a:r>
                      <a:endParaRPr kumimoji="0" lang="en-US" altLang="de-DE" sz="900" b="0" i="0" u="none" strike="noStrike" cap="none" normalizeH="0" baseline="0" dirty="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altLang="de-DE" sz="900" b="0" i="0" u="none" strike="noStrike" cap="none" normalizeH="0" baseline="0" smtClean="0">
                          <a:ln>
                            <a:noFill/>
                          </a:ln>
                          <a:solidFill>
                            <a:srgbClr val="000000"/>
                          </a:solidFill>
                          <a:effectLst/>
                          <a:latin typeface="Arial" charset="0"/>
                          <a:cs typeface="Times New Roman" pitchFamily="18" charset="0"/>
                        </a:rPr>
                        <a:t>Banankou boulou nan</a:t>
                      </a: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8888">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900" b="0" i="0" u="none" strike="noStrike" cap="none" normalizeH="0" baseline="0" dirty="0" smtClean="0">
                          <a:ln>
                            <a:noFill/>
                          </a:ln>
                          <a:solidFill>
                            <a:srgbClr val="000000"/>
                          </a:solidFill>
                          <a:effectLst/>
                          <a:latin typeface="Arial" charset="0"/>
                          <a:cs typeface="Times New Roman" pitchFamily="18" charset="0"/>
                        </a:rPr>
                        <a:t>Mozambique (</a:t>
                      </a:r>
                      <a:r>
                        <a:rPr kumimoji="0" lang="en-US" altLang="de-DE" sz="900" b="0" i="0" u="none" strike="noStrike" cap="none" normalizeH="0" baseline="0" dirty="0" smtClean="0">
                          <a:ln>
                            <a:noFill/>
                          </a:ln>
                          <a:solidFill>
                            <a:srgbClr val="000000"/>
                          </a:solidFill>
                          <a:effectLst/>
                          <a:latin typeface="Arial" charset="0"/>
                          <a:cs typeface="Times New Roman" pitchFamily="18" charset="0"/>
                        </a:rPr>
                        <a:t>Rural and north-east</a:t>
                      </a:r>
                      <a:r>
                        <a:rPr kumimoji="0" lang="en-GB" altLang="de-DE" sz="900" b="0" i="0" u="none" strike="noStrike" cap="none" normalizeH="0" baseline="0" dirty="0" smtClean="0">
                          <a:ln>
                            <a:noFill/>
                          </a:ln>
                          <a:solidFill>
                            <a:srgbClr val="000000"/>
                          </a:solidFill>
                          <a:effectLst/>
                          <a:latin typeface="Arial" charset="0"/>
                          <a:cs typeface="Times New Roman" pitchFamily="18" charset="0"/>
                        </a:rPr>
                        <a:t>)</a:t>
                      </a:r>
                      <a:endParaRPr kumimoji="0" lang="en-US" altLang="de-DE" sz="900" b="0" i="0" u="none" strike="noStrike" cap="none" normalizeH="0" baseline="0" dirty="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Eaten almost daily as side dish</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altLang="de-DE" sz="900" b="0" i="0" u="none" strike="noStrike" cap="none" normalizeH="0" baseline="0" smtClean="0">
                          <a:ln>
                            <a:noFill/>
                          </a:ln>
                          <a:solidFill>
                            <a:srgbClr val="000000"/>
                          </a:solidFill>
                          <a:effectLst/>
                          <a:latin typeface="Arial" charset="0"/>
                          <a:cs typeface="Times New Roman" pitchFamily="18" charset="0"/>
                        </a:rPr>
                        <a:t>Chigwada, mathapa</a:t>
                      </a: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8888">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dirty="0" smtClean="0">
                          <a:ln>
                            <a:noFill/>
                          </a:ln>
                          <a:solidFill>
                            <a:srgbClr val="000000"/>
                          </a:solidFill>
                          <a:effectLst/>
                          <a:latin typeface="Arial" charset="0"/>
                          <a:cs typeface="Times New Roman" pitchFamily="18" charset="0"/>
                        </a:rPr>
                        <a:t>Nigeria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One of the twelve eaten as vegetable</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8888">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dirty="0" smtClean="0">
                          <a:ln>
                            <a:noFill/>
                          </a:ln>
                          <a:solidFill>
                            <a:srgbClr val="000000"/>
                          </a:solidFill>
                          <a:effectLst/>
                          <a:latin typeface="Arial" charset="0"/>
                          <a:cs typeface="Times New Roman" pitchFamily="18" charset="0"/>
                        </a:rPr>
                        <a:t>Philippines southern part of Mindanao</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Widely used as vegetable</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Ginataang cassava leaves</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95237">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dirty="0" smtClean="0">
                          <a:ln>
                            <a:noFill/>
                          </a:ln>
                          <a:solidFill>
                            <a:srgbClr val="000000"/>
                          </a:solidFill>
                          <a:effectLst/>
                          <a:latin typeface="Arial" charset="0"/>
                          <a:cs typeface="Times New Roman" pitchFamily="18" charset="0"/>
                        </a:rPr>
                        <a:t>Rwanda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Eaten as spinach</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altLang="de-DE" sz="900" b="0" i="0" u="none" strike="noStrike" cap="none" normalizeH="0" baseline="0" smtClean="0">
                          <a:ln>
                            <a:noFill/>
                          </a:ln>
                          <a:solidFill>
                            <a:srgbClr val="000000"/>
                          </a:solidFill>
                          <a:effectLst/>
                          <a:latin typeface="Arial" charset="0"/>
                          <a:cs typeface="Times New Roman" pitchFamily="18" charset="0"/>
                        </a:rPr>
                        <a:t>Isombe</a:t>
                      </a: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01">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dirty="0" smtClean="0">
                          <a:ln>
                            <a:noFill/>
                          </a:ln>
                          <a:solidFill>
                            <a:srgbClr val="000000"/>
                          </a:solidFill>
                          <a:effectLst/>
                          <a:latin typeface="Arial" charset="0"/>
                          <a:cs typeface="Times New Roman" pitchFamily="18" charset="0"/>
                        </a:rPr>
                        <a:t>Sierra Leone and Guinea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Eaten regularly accompaniment to rice, eaten as vegetable</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altLang="de-DE" sz="900" b="0" i="0" u="none" strike="noStrike" cap="none" normalizeH="0" baseline="0" smtClean="0">
                          <a:ln>
                            <a:noFill/>
                          </a:ln>
                          <a:solidFill>
                            <a:srgbClr val="000000"/>
                          </a:solidFill>
                          <a:effectLst/>
                          <a:latin typeface="Arial" charset="0"/>
                          <a:cs typeface="Times New Roman" pitchFamily="18" charset="0"/>
                        </a:rPr>
                        <a:t>Cassada leaves, Mafe haako bantare</a:t>
                      </a: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6983">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dirty="0" smtClean="0">
                          <a:ln>
                            <a:noFill/>
                          </a:ln>
                          <a:solidFill>
                            <a:srgbClr val="000000"/>
                          </a:solidFill>
                          <a:effectLst/>
                          <a:latin typeface="Arial" charset="0"/>
                          <a:cs typeface="Times New Roman" pitchFamily="18" charset="0"/>
                        </a:rPr>
                        <a:t>Sri Lanka (</a:t>
                      </a:r>
                      <a:r>
                        <a:rPr kumimoji="0" lang="en-US" altLang="de-DE" sz="900" b="0" i="0" u="none" strike="noStrike" cap="none" normalizeH="0" baseline="0" dirty="0" err="1" smtClean="0">
                          <a:ln>
                            <a:noFill/>
                          </a:ln>
                          <a:solidFill>
                            <a:srgbClr val="000000"/>
                          </a:solidFill>
                          <a:effectLst/>
                          <a:latin typeface="Arial" charset="0"/>
                          <a:cs typeface="Times New Roman" pitchFamily="18" charset="0"/>
                        </a:rPr>
                        <a:t>Monaragala</a:t>
                      </a:r>
                      <a:r>
                        <a:rPr kumimoji="0" lang="en-US" altLang="de-DE" sz="900" b="0" i="0" u="none" strike="noStrike" cap="none" normalizeH="0" baseline="0" dirty="0" smtClean="0">
                          <a:ln>
                            <a:noFill/>
                          </a:ln>
                          <a:solidFill>
                            <a:srgbClr val="000000"/>
                          </a:solidFill>
                          <a:effectLst/>
                          <a:latin typeface="Arial" charset="0"/>
                          <a:cs typeface="Times New Roman" pitchFamily="18" charset="0"/>
                        </a:rPr>
                        <a:t>)</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35-100 g/day</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Malluma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52379">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900" b="0" i="0" u="none" strike="noStrike" cap="none" normalizeH="0" baseline="0" dirty="0" smtClean="0">
                          <a:ln>
                            <a:noFill/>
                          </a:ln>
                          <a:solidFill>
                            <a:srgbClr val="000000"/>
                          </a:solidFill>
                          <a:effectLst/>
                          <a:latin typeface="Arial" charset="0"/>
                          <a:cs typeface="Times New Roman" pitchFamily="18" charset="0"/>
                        </a:rPr>
                        <a:t>Tanzania</a:t>
                      </a:r>
                      <a:endParaRPr kumimoji="0" lang="en-US" altLang="de-DE" sz="900" b="0" i="0" u="none" strike="noStrike" cap="none" normalizeH="0" baseline="0" dirty="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Eaten as vegetable</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altLang="de-DE" sz="900" b="0" i="0" u="none" strike="noStrike" cap="none" normalizeH="0" baseline="0" smtClean="0">
                          <a:ln>
                            <a:noFill/>
                          </a:ln>
                          <a:solidFill>
                            <a:srgbClr val="000000"/>
                          </a:solidFill>
                          <a:effectLst/>
                          <a:latin typeface="Arial" charset="0"/>
                          <a:cs typeface="Times New Roman" pitchFamily="18" charset="0"/>
                        </a:rPr>
                        <a:t>Kisanby, </a:t>
                      </a:r>
                      <a:r>
                        <a:rPr kumimoji="0" lang="en-US" altLang="de-DE" sz="900" b="0" i="0" u="none" strike="noStrike" cap="none" normalizeH="0" baseline="0" smtClean="0">
                          <a:ln>
                            <a:noFill/>
                          </a:ln>
                          <a:solidFill>
                            <a:srgbClr val="000000"/>
                          </a:solidFill>
                          <a:effectLst/>
                          <a:latin typeface="Arial" charset="0"/>
                          <a:cs typeface="Times New Roman" pitchFamily="18" charset="0"/>
                        </a:rPr>
                        <a:t>kisamvu</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2537">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de-DE" sz="900" b="0" i="0" u="none" strike="noStrike" cap="none" normalizeH="0" baseline="0" dirty="0" smtClean="0">
                          <a:ln>
                            <a:noFill/>
                          </a:ln>
                          <a:solidFill>
                            <a:srgbClr val="000000"/>
                          </a:solidFill>
                          <a:effectLst/>
                          <a:latin typeface="Arial" charset="0"/>
                          <a:cs typeface="Times New Roman" pitchFamily="18" charset="0"/>
                        </a:rPr>
                        <a:t>Zaire</a:t>
                      </a:r>
                      <a:endParaRPr kumimoji="0" lang="en-US" altLang="de-DE" sz="900" b="0" i="0" u="none" strike="noStrike" cap="none" normalizeH="0" baseline="0" dirty="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Important part of the peasant meal, eaten as vegetable</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500g per person</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Mpondu, pondu, sakasaka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74601">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dirty="0" smtClean="0">
                          <a:ln>
                            <a:noFill/>
                          </a:ln>
                          <a:solidFill>
                            <a:srgbClr val="000000"/>
                          </a:solidFill>
                          <a:effectLst/>
                          <a:latin typeface="Arial" charset="0"/>
                          <a:cs typeface="Times New Roman" pitchFamily="18" charset="0"/>
                        </a:rPr>
                        <a:t>Zambia</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Frequently</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altLang="de-DE" sz="900" b="0" i="0" u="none" strike="noStrike" cap="none" normalizeH="0" baseline="0" smtClean="0">
                          <a:ln>
                            <a:noFill/>
                          </a:ln>
                          <a:solidFill>
                            <a:srgbClr val="000000"/>
                          </a:solidFill>
                          <a:effectLst/>
                          <a:latin typeface="Arial" charset="0"/>
                          <a:cs typeface="Times New Roman" pitchFamily="18" charset="0"/>
                        </a:rPr>
                        <a:t>Kizaka, Ngwada</a:t>
                      </a: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8888">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dirty="0" smtClean="0">
                          <a:ln>
                            <a:noFill/>
                          </a:ln>
                          <a:solidFill>
                            <a:srgbClr val="000000"/>
                          </a:solidFill>
                          <a:effectLst/>
                          <a:latin typeface="Arial" charset="0"/>
                          <a:cs typeface="Times New Roman" pitchFamily="18" charset="0"/>
                        </a:rPr>
                        <a:t>Zimbabwe</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de-DE" sz="900" b="0" i="0" u="none" strike="noStrike" cap="none" normalizeH="0" baseline="0" smtClean="0">
                          <a:ln>
                            <a:noFill/>
                          </a:ln>
                          <a:solidFill>
                            <a:srgbClr val="000000"/>
                          </a:solidFill>
                          <a:effectLst/>
                          <a:latin typeface="Arial" charset="0"/>
                          <a:cs typeface="Times New Roman" pitchFamily="18" charset="0"/>
                        </a:rPr>
                        <a:t>Eaten</a:t>
                      </a: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rgbClr val="143F6A"/>
                        </a:buClr>
                        <a:buFont typeface="Arial" charset="0"/>
                        <a:defRPr sz="1400">
                          <a:solidFill>
                            <a:srgbClr val="000000"/>
                          </a:solidFill>
                          <a:latin typeface="Arial" charset="0"/>
                        </a:defRPr>
                      </a:lvl1pPr>
                      <a:lvl2pPr marL="742950" indent="-285750">
                        <a:spcBef>
                          <a:spcPct val="20000"/>
                        </a:spcBef>
                        <a:buClr>
                          <a:srgbClr val="92D050"/>
                        </a:buClr>
                        <a:buFont typeface="Wingdings" pitchFamily="2" charset="2"/>
                        <a:defRPr sz="1400">
                          <a:solidFill>
                            <a:srgbClr val="000000"/>
                          </a:solidFill>
                          <a:latin typeface="Arial" charset="0"/>
                        </a:defRPr>
                      </a:lvl2pPr>
                      <a:lvl3pPr marL="1143000" indent="-228600">
                        <a:spcBef>
                          <a:spcPct val="20000"/>
                        </a:spcBef>
                        <a:buClr>
                          <a:srgbClr val="92D050"/>
                        </a:buClr>
                        <a:buFont typeface="Wingdings" pitchFamily="2" charset="2"/>
                        <a:defRPr sz="1400">
                          <a:solidFill>
                            <a:srgbClr val="000000"/>
                          </a:solidFill>
                          <a:latin typeface="Arial" charset="0"/>
                        </a:defRPr>
                      </a:lvl3pPr>
                      <a:lvl4pPr marL="1600200" indent="-228600">
                        <a:spcBef>
                          <a:spcPct val="20000"/>
                        </a:spcBef>
                        <a:buClr>
                          <a:srgbClr val="92D050"/>
                        </a:buClr>
                        <a:buFont typeface="Wingdings" pitchFamily="2" charset="2"/>
                        <a:defRPr sz="1400">
                          <a:solidFill>
                            <a:srgbClr val="000000"/>
                          </a:solidFill>
                          <a:latin typeface="Arial" charset="0"/>
                        </a:defRPr>
                      </a:lvl4pPr>
                      <a:lvl5pPr marL="2057400" indent="-228600">
                        <a:spcBef>
                          <a:spcPct val="20000"/>
                        </a:spcBef>
                        <a:buClr>
                          <a:srgbClr val="92D050"/>
                        </a:buClr>
                        <a:buFont typeface="Wingdings" pitchFamily="2" charset="2"/>
                        <a:defRPr sz="1400">
                          <a:solidFill>
                            <a:srgbClr val="000000"/>
                          </a:solidFill>
                          <a:latin typeface="Arial" charset="0"/>
                        </a:defRPr>
                      </a:lvl5pPr>
                      <a:lvl6pPr marL="2514600" indent="-228600" fontAlgn="base">
                        <a:spcBef>
                          <a:spcPct val="20000"/>
                        </a:spcBef>
                        <a:spcAft>
                          <a:spcPct val="0"/>
                        </a:spcAft>
                        <a:buClr>
                          <a:srgbClr val="92D050"/>
                        </a:buClr>
                        <a:buFont typeface="Wingdings" pitchFamily="2" charset="2"/>
                        <a:defRPr sz="1400">
                          <a:solidFill>
                            <a:srgbClr val="000000"/>
                          </a:solidFill>
                          <a:latin typeface="Arial" charset="0"/>
                        </a:defRPr>
                      </a:lvl6pPr>
                      <a:lvl7pPr marL="2971800" indent="-228600" fontAlgn="base">
                        <a:spcBef>
                          <a:spcPct val="20000"/>
                        </a:spcBef>
                        <a:spcAft>
                          <a:spcPct val="0"/>
                        </a:spcAft>
                        <a:buClr>
                          <a:srgbClr val="92D050"/>
                        </a:buClr>
                        <a:buFont typeface="Wingdings" pitchFamily="2" charset="2"/>
                        <a:defRPr sz="1400">
                          <a:solidFill>
                            <a:srgbClr val="000000"/>
                          </a:solidFill>
                          <a:latin typeface="Arial" charset="0"/>
                        </a:defRPr>
                      </a:lvl7pPr>
                      <a:lvl8pPr marL="3429000" indent="-228600" fontAlgn="base">
                        <a:spcBef>
                          <a:spcPct val="20000"/>
                        </a:spcBef>
                        <a:spcAft>
                          <a:spcPct val="0"/>
                        </a:spcAft>
                        <a:buClr>
                          <a:srgbClr val="92D050"/>
                        </a:buClr>
                        <a:buFont typeface="Wingdings" pitchFamily="2" charset="2"/>
                        <a:defRPr sz="1400">
                          <a:solidFill>
                            <a:srgbClr val="000000"/>
                          </a:solidFill>
                          <a:latin typeface="Arial" charset="0"/>
                        </a:defRPr>
                      </a:lvl8pPr>
                      <a:lvl9pPr marL="3886200" indent="-228600" fontAlgn="base">
                        <a:spcBef>
                          <a:spcPct val="20000"/>
                        </a:spcBef>
                        <a:spcAft>
                          <a:spcPct val="0"/>
                        </a:spcAft>
                        <a:buClr>
                          <a:srgbClr val="92D050"/>
                        </a:buClr>
                        <a:buFont typeface="Wingdings" pitchFamily="2" charset="2"/>
                        <a:defRPr sz="1400">
                          <a:solidFill>
                            <a:srgbClr val="000000"/>
                          </a:solidFill>
                          <a:latin typeface="Arial"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altLang="de-DE" sz="900" b="0" i="0" u="none" strike="noStrike" cap="none" normalizeH="0" baseline="0" smtClean="0">
                        <a:ln>
                          <a:noFill/>
                        </a:ln>
                        <a:solidFill>
                          <a:srgbClr val="000000"/>
                        </a:solidFill>
                        <a:effectLst/>
                        <a:latin typeface="Arial" charset="0"/>
                        <a:cs typeface="Times New Roman" pitchFamily="18" charset="0"/>
                      </a:endParaRPr>
                    </a:p>
                  </a:txBody>
                  <a:tcPr marL="37322" marR="37322"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 name="Rounded Rectangle 1"/>
          <p:cNvSpPr>
            <a:spLocks noChangeArrowheads="1"/>
          </p:cNvSpPr>
          <p:nvPr/>
        </p:nvSpPr>
        <p:spPr bwMode="auto">
          <a:xfrm>
            <a:off x="611188" y="1773238"/>
            <a:ext cx="7632700" cy="179387"/>
          </a:xfrm>
          <a:prstGeom prst="roundRect">
            <a:avLst>
              <a:gd name="adj" fmla="val 16667"/>
            </a:avLst>
          </a:prstGeom>
          <a:solidFill>
            <a:schemeClr val="bg1">
              <a:alpha val="0"/>
            </a:schemeClr>
          </a:solidFill>
          <a:ln w="25400" algn="ctr">
            <a:solidFill>
              <a:srgbClr val="FF0000"/>
            </a:solidFill>
            <a:round/>
            <a:headEnd/>
            <a:tailEnd/>
          </a:ln>
        </p:spPr>
        <p:txBody>
          <a:bodyPr/>
          <a:lstStyle>
            <a:lvl1pPr eaLnBrk="0" hangingPunct="0">
              <a:spcBef>
                <a:spcPct val="20000"/>
              </a:spcBef>
              <a:buClr>
                <a:srgbClr val="143F6A"/>
              </a:buClr>
              <a:buFont typeface="Arial" charset="0"/>
              <a:buChar char="■"/>
              <a:defRPr sz="1600">
                <a:solidFill>
                  <a:srgbClr val="000000"/>
                </a:solidFill>
                <a:latin typeface="Arial" charset="0"/>
              </a:defRPr>
            </a:lvl1pPr>
            <a:lvl2pPr marL="742950" indent="-285750" eaLnBrk="0" hangingPunct="0">
              <a:spcBef>
                <a:spcPct val="20000"/>
              </a:spcBef>
              <a:buClr>
                <a:srgbClr val="003F75"/>
              </a:buClr>
              <a:buFont typeface="Arial" charset="0"/>
              <a:buChar char="□"/>
              <a:defRPr sz="1600">
                <a:solidFill>
                  <a:srgbClr val="000000"/>
                </a:solidFill>
                <a:latin typeface="Arial" charset="0"/>
              </a:defRPr>
            </a:lvl2pPr>
            <a:lvl3pPr marL="1143000" indent="-228600" eaLnBrk="0" hangingPunct="0">
              <a:spcBef>
                <a:spcPct val="20000"/>
              </a:spcBef>
              <a:buClr>
                <a:srgbClr val="003F75"/>
              </a:buClr>
              <a:buFont typeface="Symbol" pitchFamily="18" charset="2"/>
              <a:buChar char="-"/>
              <a:defRPr sz="1600">
                <a:solidFill>
                  <a:srgbClr val="000000"/>
                </a:solidFill>
                <a:latin typeface="Arial" charset="0"/>
              </a:defRPr>
            </a:lvl3pPr>
            <a:lvl4pPr marL="1600200" indent="-228600" eaLnBrk="0" hangingPunct="0">
              <a:spcBef>
                <a:spcPct val="20000"/>
              </a:spcBef>
              <a:buClr>
                <a:srgbClr val="92D050"/>
              </a:buClr>
              <a:buFont typeface="Wingdings" pitchFamily="2" charset="2"/>
              <a:buChar char="§"/>
              <a:defRPr sz="1600">
                <a:solidFill>
                  <a:srgbClr val="000000"/>
                </a:solidFill>
                <a:latin typeface="Arial" charset="0"/>
              </a:defRPr>
            </a:lvl4pPr>
            <a:lvl5pPr marL="2057400" indent="-228600" eaLnBrk="0" hangingPunct="0">
              <a:spcBef>
                <a:spcPct val="20000"/>
              </a:spcBef>
              <a:buClr>
                <a:srgbClr val="92D050"/>
              </a:buClr>
              <a:buFont typeface="Wingdings" pitchFamily="2" charset="2"/>
              <a:buChar char="§"/>
              <a:defRPr sz="1600">
                <a:solidFill>
                  <a:srgbClr val="000000"/>
                </a:solidFill>
                <a:latin typeface="Arial" charset="0"/>
              </a:defRPr>
            </a:lvl5pPr>
            <a:lvl6pPr marL="25146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6pPr>
            <a:lvl7pPr marL="29718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7pPr>
            <a:lvl8pPr marL="34290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8pPr>
            <a:lvl9pPr marL="38862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9pPr>
          </a:lstStyle>
          <a:p>
            <a:pPr eaLnBrk="1" hangingPunct="1">
              <a:spcBef>
                <a:spcPct val="0"/>
              </a:spcBef>
              <a:buClrTx/>
              <a:buFontTx/>
              <a:buNone/>
            </a:pPr>
            <a:endParaRPr lang="de-DE" altLang="de-DE" sz="2400">
              <a:solidFill>
                <a:schemeClr val="tx1"/>
              </a:solidFill>
            </a:endParaRPr>
          </a:p>
        </p:txBody>
      </p:sp>
      <p:sp>
        <p:nvSpPr>
          <p:cNvPr id="5" name="Rounded Rectangle 4"/>
          <p:cNvSpPr>
            <a:spLocks noChangeArrowheads="1"/>
          </p:cNvSpPr>
          <p:nvPr/>
        </p:nvSpPr>
        <p:spPr bwMode="auto">
          <a:xfrm>
            <a:off x="595313" y="3860800"/>
            <a:ext cx="7629525" cy="179388"/>
          </a:xfrm>
          <a:prstGeom prst="roundRect">
            <a:avLst>
              <a:gd name="adj" fmla="val 16667"/>
            </a:avLst>
          </a:prstGeom>
          <a:solidFill>
            <a:schemeClr val="bg1">
              <a:alpha val="0"/>
            </a:schemeClr>
          </a:solidFill>
          <a:ln w="25400" algn="ctr">
            <a:solidFill>
              <a:srgbClr val="FF0000"/>
            </a:solidFill>
            <a:round/>
            <a:headEnd/>
            <a:tailEnd/>
          </a:ln>
        </p:spPr>
        <p:txBody>
          <a:bodyPr/>
          <a:lstStyle>
            <a:lvl1pPr eaLnBrk="0" hangingPunct="0">
              <a:spcBef>
                <a:spcPct val="20000"/>
              </a:spcBef>
              <a:buClr>
                <a:srgbClr val="143F6A"/>
              </a:buClr>
              <a:buFont typeface="Arial" charset="0"/>
              <a:buChar char="■"/>
              <a:defRPr sz="1600">
                <a:solidFill>
                  <a:srgbClr val="000000"/>
                </a:solidFill>
                <a:latin typeface="Arial" charset="0"/>
              </a:defRPr>
            </a:lvl1pPr>
            <a:lvl2pPr marL="742950" indent="-285750" eaLnBrk="0" hangingPunct="0">
              <a:spcBef>
                <a:spcPct val="20000"/>
              </a:spcBef>
              <a:buClr>
                <a:srgbClr val="003F75"/>
              </a:buClr>
              <a:buFont typeface="Arial" charset="0"/>
              <a:buChar char="□"/>
              <a:defRPr sz="1600">
                <a:solidFill>
                  <a:srgbClr val="000000"/>
                </a:solidFill>
                <a:latin typeface="Arial" charset="0"/>
              </a:defRPr>
            </a:lvl2pPr>
            <a:lvl3pPr marL="1143000" indent="-228600" eaLnBrk="0" hangingPunct="0">
              <a:spcBef>
                <a:spcPct val="20000"/>
              </a:spcBef>
              <a:buClr>
                <a:srgbClr val="003F75"/>
              </a:buClr>
              <a:buFont typeface="Symbol" pitchFamily="18" charset="2"/>
              <a:buChar char="-"/>
              <a:defRPr sz="1600">
                <a:solidFill>
                  <a:srgbClr val="000000"/>
                </a:solidFill>
                <a:latin typeface="Arial" charset="0"/>
              </a:defRPr>
            </a:lvl3pPr>
            <a:lvl4pPr marL="1600200" indent="-228600" eaLnBrk="0" hangingPunct="0">
              <a:spcBef>
                <a:spcPct val="20000"/>
              </a:spcBef>
              <a:buClr>
                <a:srgbClr val="92D050"/>
              </a:buClr>
              <a:buFont typeface="Wingdings" pitchFamily="2" charset="2"/>
              <a:buChar char="§"/>
              <a:defRPr sz="1600">
                <a:solidFill>
                  <a:srgbClr val="000000"/>
                </a:solidFill>
                <a:latin typeface="Arial" charset="0"/>
              </a:defRPr>
            </a:lvl4pPr>
            <a:lvl5pPr marL="2057400" indent="-228600" eaLnBrk="0" hangingPunct="0">
              <a:spcBef>
                <a:spcPct val="20000"/>
              </a:spcBef>
              <a:buClr>
                <a:srgbClr val="92D050"/>
              </a:buClr>
              <a:buFont typeface="Wingdings" pitchFamily="2" charset="2"/>
              <a:buChar char="§"/>
              <a:defRPr sz="1600">
                <a:solidFill>
                  <a:srgbClr val="000000"/>
                </a:solidFill>
                <a:latin typeface="Arial" charset="0"/>
              </a:defRPr>
            </a:lvl5pPr>
            <a:lvl6pPr marL="25146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6pPr>
            <a:lvl7pPr marL="29718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7pPr>
            <a:lvl8pPr marL="34290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8pPr>
            <a:lvl9pPr marL="38862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9pPr>
          </a:lstStyle>
          <a:p>
            <a:pPr eaLnBrk="1" hangingPunct="1">
              <a:spcBef>
                <a:spcPct val="0"/>
              </a:spcBef>
              <a:buClrTx/>
              <a:buFontTx/>
              <a:buNone/>
            </a:pPr>
            <a:endParaRPr lang="de-DE" altLang="de-DE" sz="2400">
              <a:solidFill>
                <a:schemeClr val="tx1"/>
              </a:solidFill>
            </a:endParaRPr>
          </a:p>
        </p:txBody>
      </p:sp>
      <p:sp>
        <p:nvSpPr>
          <p:cNvPr id="8" name="Rounded Rectangle 7"/>
          <p:cNvSpPr>
            <a:spLocks noChangeArrowheads="1"/>
          </p:cNvSpPr>
          <p:nvPr/>
        </p:nvSpPr>
        <p:spPr bwMode="auto">
          <a:xfrm>
            <a:off x="609600" y="4618038"/>
            <a:ext cx="7629525" cy="179387"/>
          </a:xfrm>
          <a:prstGeom prst="roundRect">
            <a:avLst>
              <a:gd name="adj" fmla="val 16667"/>
            </a:avLst>
          </a:prstGeom>
          <a:solidFill>
            <a:schemeClr val="bg1">
              <a:alpha val="0"/>
            </a:schemeClr>
          </a:solidFill>
          <a:ln w="25400" algn="ctr">
            <a:solidFill>
              <a:srgbClr val="FF0000"/>
            </a:solidFill>
            <a:round/>
            <a:headEnd/>
            <a:tailEnd/>
          </a:ln>
        </p:spPr>
        <p:txBody>
          <a:bodyPr/>
          <a:lstStyle>
            <a:lvl1pPr eaLnBrk="0" hangingPunct="0">
              <a:spcBef>
                <a:spcPct val="20000"/>
              </a:spcBef>
              <a:buClr>
                <a:srgbClr val="143F6A"/>
              </a:buClr>
              <a:buFont typeface="Arial" charset="0"/>
              <a:buChar char="■"/>
              <a:defRPr sz="1600">
                <a:solidFill>
                  <a:srgbClr val="000000"/>
                </a:solidFill>
                <a:latin typeface="Arial" charset="0"/>
              </a:defRPr>
            </a:lvl1pPr>
            <a:lvl2pPr marL="742950" indent="-285750" eaLnBrk="0" hangingPunct="0">
              <a:spcBef>
                <a:spcPct val="20000"/>
              </a:spcBef>
              <a:buClr>
                <a:srgbClr val="003F75"/>
              </a:buClr>
              <a:buFont typeface="Arial" charset="0"/>
              <a:buChar char="□"/>
              <a:defRPr sz="1600">
                <a:solidFill>
                  <a:srgbClr val="000000"/>
                </a:solidFill>
                <a:latin typeface="Arial" charset="0"/>
              </a:defRPr>
            </a:lvl2pPr>
            <a:lvl3pPr marL="1143000" indent="-228600" eaLnBrk="0" hangingPunct="0">
              <a:spcBef>
                <a:spcPct val="20000"/>
              </a:spcBef>
              <a:buClr>
                <a:srgbClr val="003F75"/>
              </a:buClr>
              <a:buFont typeface="Symbol" pitchFamily="18" charset="2"/>
              <a:buChar char="-"/>
              <a:defRPr sz="1600">
                <a:solidFill>
                  <a:srgbClr val="000000"/>
                </a:solidFill>
                <a:latin typeface="Arial" charset="0"/>
              </a:defRPr>
            </a:lvl3pPr>
            <a:lvl4pPr marL="1600200" indent="-228600" eaLnBrk="0" hangingPunct="0">
              <a:spcBef>
                <a:spcPct val="20000"/>
              </a:spcBef>
              <a:buClr>
                <a:srgbClr val="92D050"/>
              </a:buClr>
              <a:buFont typeface="Wingdings" pitchFamily="2" charset="2"/>
              <a:buChar char="§"/>
              <a:defRPr sz="1600">
                <a:solidFill>
                  <a:srgbClr val="000000"/>
                </a:solidFill>
                <a:latin typeface="Arial" charset="0"/>
              </a:defRPr>
            </a:lvl4pPr>
            <a:lvl5pPr marL="2057400" indent="-228600" eaLnBrk="0" hangingPunct="0">
              <a:spcBef>
                <a:spcPct val="20000"/>
              </a:spcBef>
              <a:buClr>
                <a:srgbClr val="92D050"/>
              </a:buClr>
              <a:buFont typeface="Wingdings" pitchFamily="2" charset="2"/>
              <a:buChar char="§"/>
              <a:defRPr sz="1600">
                <a:solidFill>
                  <a:srgbClr val="000000"/>
                </a:solidFill>
                <a:latin typeface="Arial" charset="0"/>
              </a:defRPr>
            </a:lvl5pPr>
            <a:lvl6pPr marL="25146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6pPr>
            <a:lvl7pPr marL="29718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7pPr>
            <a:lvl8pPr marL="34290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8pPr>
            <a:lvl9pPr marL="38862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9pPr>
          </a:lstStyle>
          <a:p>
            <a:pPr eaLnBrk="1" hangingPunct="1">
              <a:spcBef>
                <a:spcPct val="0"/>
              </a:spcBef>
              <a:buClrTx/>
              <a:buFontTx/>
              <a:buNone/>
            </a:pPr>
            <a:endParaRPr lang="de-DE" altLang="de-DE" sz="2400">
              <a:solidFill>
                <a:schemeClr val="tx1"/>
              </a:solidFill>
            </a:endParaRPr>
          </a:p>
        </p:txBody>
      </p:sp>
      <p:sp>
        <p:nvSpPr>
          <p:cNvPr id="9" name="Rounded Rectangle 8"/>
          <p:cNvSpPr>
            <a:spLocks noChangeArrowheads="1"/>
          </p:cNvSpPr>
          <p:nvPr/>
        </p:nvSpPr>
        <p:spPr bwMode="auto">
          <a:xfrm>
            <a:off x="604838" y="5300663"/>
            <a:ext cx="7629525" cy="215900"/>
          </a:xfrm>
          <a:prstGeom prst="roundRect">
            <a:avLst>
              <a:gd name="adj" fmla="val 16667"/>
            </a:avLst>
          </a:prstGeom>
          <a:solidFill>
            <a:schemeClr val="bg1">
              <a:alpha val="0"/>
            </a:schemeClr>
          </a:solidFill>
          <a:ln w="25400" algn="ctr">
            <a:solidFill>
              <a:srgbClr val="FF0000"/>
            </a:solidFill>
            <a:round/>
            <a:headEnd/>
            <a:tailEnd/>
          </a:ln>
        </p:spPr>
        <p:txBody>
          <a:bodyPr/>
          <a:lstStyle>
            <a:lvl1pPr eaLnBrk="0" hangingPunct="0">
              <a:spcBef>
                <a:spcPct val="20000"/>
              </a:spcBef>
              <a:buClr>
                <a:srgbClr val="143F6A"/>
              </a:buClr>
              <a:buFont typeface="Arial" charset="0"/>
              <a:buChar char="■"/>
              <a:defRPr sz="1600">
                <a:solidFill>
                  <a:srgbClr val="000000"/>
                </a:solidFill>
                <a:latin typeface="Arial" charset="0"/>
              </a:defRPr>
            </a:lvl1pPr>
            <a:lvl2pPr marL="742950" indent="-285750" eaLnBrk="0" hangingPunct="0">
              <a:spcBef>
                <a:spcPct val="20000"/>
              </a:spcBef>
              <a:buClr>
                <a:srgbClr val="003F75"/>
              </a:buClr>
              <a:buFont typeface="Arial" charset="0"/>
              <a:buChar char="□"/>
              <a:defRPr sz="1600">
                <a:solidFill>
                  <a:srgbClr val="000000"/>
                </a:solidFill>
                <a:latin typeface="Arial" charset="0"/>
              </a:defRPr>
            </a:lvl2pPr>
            <a:lvl3pPr marL="1143000" indent="-228600" eaLnBrk="0" hangingPunct="0">
              <a:spcBef>
                <a:spcPct val="20000"/>
              </a:spcBef>
              <a:buClr>
                <a:srgbClr val="003F75"/>
              </a:buClr>
              <a:buFont typeface="Symbol" pitchFamily="18" charset="2"/>
              <a:buChar char="-"/>
              <a:defRPr sz="1600">
                <a:solidFill>
                  <a:srgbClr val="000000"/>
                </a:solidFill>
                <a:latin typeface="Arial" charset="0"/>
              </a:defRPr>
            </a:lvl3pPr>
            <a:lvl4pPr marL="1600200" indent="-228600" eaLnBrk="0" hangingPunct="0">
              <a:spcBef>
                <a:spcPct val="20000"/>
              </a:spcBef>
              <a:buClr>
                <a:srgbClr val="92D050"/>
              </a:buClr>
              <a:buFont typeface="Wingdings" pitchFamily="2" charset="2"/>
              <a:buChar char="§"/>
              <a:defRPr sz="1600">
                <a:solidFill>
                  <a:srgbClr val="000000"/>
                </a:solidFill>
                <a:latin typeface="Arial" charset="0"/>
              </a:defRPr>
            </a:lvl4pPr>
            <a:lvl5pPr marL="2057400" indent="-228600" eaLnBrk="0" hangingPunct="0">
              <a:spcBef>
                <a:spcPct val="20000"/>
              </a:spcBef>
              <a:buClr>
                <a:srgbClr val="92D050"/>
              </a:buClr>
              <a:buFont typeface="Wingdings" pitchFamily="2" charset="2"/>
              <a:buChar char="§"/>
              <a:defRPr sz="1600">
                <a:solidFill>
                  <a:srgbClr val="000000"/>
                </a:solidFill>
                <a:latin typeface="Arial" charset="0"/>
              </a:defRPr>
            </a:lvl5pPr>
            <a:lvl6pPr marL="25146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6pPr>
            <a:lvl7pPr marL="29718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7pPr>
            <a:lvl8pPr marL="34290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8pPr>
            <a:lvl9pPr marL="38862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9pPr>
          </a:lstStyle>
          <a:p>
            <a:pPr eaLnBrk="1" hangingPunct="1">
              <a:spcBef>
                <a:spcPct val="0"/>
              </a:spcBef>
              <a:buClrTx/>
              <a:buFontTx/>
              <a:buNone/>
            </a:pPr>
            <a:endParaRPr lang="de-DE" altLang="de-DE" sz="2400">
              <a:solidFill>
                <a:schemeClr val="tx1"/>
              </a:solidFill>
            </a:endParaRPr>
          </a:p>
        </p:txBody>
      </p:sp>
      <p:sp>
        <p:nvSpPr>
          <p:cNvPr id="10" name="Rounded Rectangle 9"/>
          <p:cNvSpPr>
            <a:spLocks noChangeArrowheads="1"/>
          </p:cNvSpPr>
          <p:nvPr/>
        </p:nvSpPr>
        <p:spPr bwMode="auto">
          <a:xfrm>
            <a:off x="587375" y="3105150"/>
            <a:ext cx="7629525" cy="179388"/>
          </a:xfrm>
          <a:prstGeom prst="roundRect">
            <a:avLst>
              <a:gd name="adj" fmla="val 16667"/>
            </a:avLst>
          </a:prstGeom>
          <a:solidFill>
            <a:schemeClr val="bg1">
              <a:alpha val="0"/>
            </a:schemeClr>
          </a:solidFill>
          <a:ln w="25400" algn="ctr">
            <a:solidFill>
              <a:srgbClr val="FF0000"/>
            </a:solidFill>
            <a:round/>
            <a:headEnd/>
            <a:tailEnd/>
          </a:ln>
        </p:spPr>
        <p:txBody>
          <a:bodyPr/>
          <a:lstStyle>
            <a:lvl1pPr eaLnBrk="0" hangingPunct="0">
              <a:spcBef>
                <a:spcPct val="20000"/>
              </a:spcBef>
              <a:buClr>
                <a:srgbClr val="143F6A"/>
              </a:buClr>
              <a:buFont typeface="Arial" charset="0"/>
              <a:buChar char="■"/>
              <a:defRPr sz="1600">
                <a:solidFill>
                  <a:srgbClr val="000000"/>
                </a:solidFill>
                <a:latin typeface="Arial" charset="0"/>
              </a:defRPr>
            </a:lvl1pPr>
            <a:lvl2pPr marL="742950" indent="-285750" eaLnBrk="0" hangingPunct="0">
              <a:spcBef>
                <a:spcPct val="20000"/>
              </a:spcBef>
              <a:buClr>
                <a:srgbClr val="003F75"/>
              </a:buClr>
              <a:buFont typeface="Arial" charset="0"/>
              <a:buChar char="□"/>
              <a:defRPr sz="1600">
                <a:solidFill>
                  <a:srgbClr val="000000"/>
                </a:solidFill>
                <a:latin typeface="Arial" charset="0"/>
              </a:defRPr>
            </a:lvl2pPr>
            <a:lvl3pPr marL="1143000" indent="-228600" eaLnBrk="0" hangingPunct="0">
              <a:spcBef>
                <a:spcPct val="20000"/>
              </a:spcBef>
              <a:buClr>
                <a:srgbClr val="003F75"/>
              </a:buClr>
              <a:buFont typeface="Symbol" pitchFamily="18" charset="2"/>
              <a:buChar char="-"/>
              <a:defRPr sz="1600">
                <a:solidFill>
                  <a:srgbClr val="000000"/>
                </a:solidFill>
                <a:latin typeface="Arial" charset="0"/>
              </a:defRPr>
            </a:lvl3pPr>
            <a:lvl4pPr marL="1600200" indent="-228600" eaLnBrk="0" hangingPunct="0">
              <a:spcBef>
                <a:spcPct val="20000"/>
              </a:spcBef>
              <a:buClr>
                <a:srgbClr val="92D050"/>
              </a:buClr>
              <a:buFont typeface="Wingdings" pitchFamily="2" charset="2"/>
              <a:buChar char="§"/>
              <a:defRPr sz="1600">
                <a:solidFill>
                  <a:srgbClr val="000000"/>
                </a:solidFill>
                <a:latin typeface="Arial" charset="0"/>
              </a:defRPr>
            </a:lvl4pPr>
            <a:lvl5pPr marL="2057400" indent="-228600" eaLnBrk="0" hangingPunct="0">
              <a:spcBef>
                <a:spcPct val="20000"/>
              </a:spcBef>
              <a:buClr>
                <a:srgbClr val="92D050"/>
              </a:buClr>
              <a:buFont typeface="Wingdings" pitchFamily="2" charset="2"/>
              <a:buChar char="§"/>
              <a:defRPr sz="1600">
                <a:solidFill>
                  <a:srgbClr val="000000"/>
                </a:solidFill>
                <a:latin typeface="Arial" charset="0"/>
              </a:defRPr>
            </a:lvl5pPr>
            <a:lvl6pPr marL="25146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6pPr>
            <a:lvl7pPr marL="29718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7pPr>
            <a:lvl8pPr marL="34290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8pPr>
            <a:lvl9pPr marL="38862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9pPr>
          </a:lstStyle>
          <a:p>
            <a:pPr eaLnBrk="1" hangingPunct="1">
              <a:spcBef>
                <a:spcPct val="0"/>
              </a:spcBef>
              <a:buClrTx/>
              <a:buFontTx/>
              <a:buNone/>
            </a:pPr>
            <a:endParaRPr lang="de-DE" altLang="de-DE" sz="2400">
              <a:solidFill>
                <a:schemeClr val="tx1"/>
              </a:solidFill>
            </a:endParaRPr>
          </a:p>
        </p:txBody>
      </p:sp>
      <p:sp>
        <p:nvSpPr>
          <p:cNvPr id="6261" name="Title 2"/>
          <p:cNvSpPr>
            <a:spLocks noGrp="1"/>
          </p:cNvSpPr>
          <p:nvPr>
            <p:ph type="title"/>
          </p:nvPr>
        </p:nvSpPr>
        <p:spPr/>
        <p:txBody>
          <a:bodyPr/>
          <a:lstStyle/>
          <a:p>
            <a:pPr eaLnBrk="1" hangingPunct="1"/>
            <a:r>
              <a:rPr lang="de-DE" altLang="en-US" dirty="0" err="1" smtClean="0"/>
              <a:t>Consumption</a:t>
            </a:r>
            <a:r>
              <a:rPr lang="de-DE" altLang="en-US" dirty="0" smtClean="0"/>
              <a:t> </a:t>
            </a:r>
            <a:r>
              <a:rPr lang="de-DE" altLang="en-US" dirty="0" err="1" smtClean="0"/>
              <a:t>of</a:t>
            </a:r>
            <a:r>
              <a:rPr lang="de-DE" altLang="en-US" dirty="0" smtClean="0"/>
              <a:t> </a:t>
            </a:r>
            <a:r>
              <a:rPr lang="de-DE" altLang="en-US" dirty="0" err="1" smtClean="0"/>
              <a:t>cassava</a:t>
            </a:r>
            <a:r>
              <a:rPr lang="de-DE" altLang="en-US" dirty="0" smtClean="0"/>
              <a:t> </a:t>
            </a:r>
            <a:r>
              <a:rPr lang="de-DE" altLang="en-US" dirty="0" err="1" smtClean="0"/>
              <a:t>leaves</a:t>
            </a:r>
            <a:endParaRPr lang="de-DE" altLang="en-US" dirty="0" smtClean="0"/>
          </a:p>
        </p:txBody>
      </p:sp>
    </p:spTree>
    <p:extLst>
      <p:ext uri="{BB962C8B-B14F-4D97-AF65-F5344CB8AC3E}">
        <p14:creationId xmlns:p14="http://schemas.microsoft.com/office/powerpoint/2010/main" val="28795938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eaLnBrk="1" hangingPunct="1">
              <a:lnSpc>
                <a:spcPct val="150000"/>
              </a:lnSpc>
              <a:defRPr/>
            </a:pPr>
            <a:r>
              <a:rPr dirty="0"/>
              <a:t>High content of crude protein (17.7-38.1% dry weight) depending on the cultivar and climatic conditions</a:t>
            </a:r>
          </a:p>
          <a:p>
            <a:pPr eaLnBrk="1" hangingPunct="1">
              <a:lnSpc>
                <a:spcPct val="150000"/>
              </a:lnSpc>
              <a:defRPr/>
            </a:pPr>
            <a:r>
              <a:rPr dirty="0"/>
              <a:t>High content of vitamins, B1, B2, C, carotenoids and minerals </a:t>
            </a:r>
          </a:p>
          <a:p>
            <a:pPr eaLnBrk="1" hangingPunct="1">
              <a:lnSpc>
                <a:spcPct val="150000"/>
              </a:lnSpc>
              <a:defRPr/>
            </a:pPr>
            <a:r>
              <a:rPr dirty="0"/>
              <a:t>Total essential amino acid in cassava leaf protein is similar to </a:t>
            </a:r>
          </a:p>
          <a:p>
            <a:pPr lvl="1" eaLnBrk="1" hangingPunct="1">
              <a:lnSpc>
                <a:spcPct val="150000"/>
              </a:lnSpc>
              <a:defRPr/>
            </a:pPr>
            <a:r>
              <a:rPr dirty="0"/>
              <a:t>Hen's egg </a:t>
            </a:r>
          </a:p>
          <a:p>
            <a:pPr lvl="1" eaLnBrk="1" hangingPunct="1">
              <a:lnSpc>
                <a:spcPct val="150000"/>
              </a:lnSpc>
              <a:defRPr/>
            </a:pPr>
            <a:r>
              <a:rPr dirty="0"/>
              <a:t>Greater than spinach leaf, soybean, oat and rice grain </a:t>
            </a:r>
          </a:p>
          <a:p>
            <a:pPr eaLnBrk="1" hangingPunct="1">
              <a:lnSpc>
                <a:spcPct val="150000"/>
              </a:lnSpc>
              <a:defRPr/>
            </a:pPr>
            <a:r>
              <a:rPr dirty="0"/>
              <a:t>High essential amino acids as compared with the FAO recommended pattern</a:t>
            </a:r>
          </a:p>
          <a:p>
            <a:pPr eaLnBrk="1" hangingPunct="1">
              <a:lnSpc>
                <a:spcPct val="150000"/>
              </a:lnSpc>
              <a:defRPr/>
            </a:pPr>
            <a:endParaRPr lang="de-DE" dirty="0"/>
          </a:p>
        </p:txBody>
      </p:sp>
      <p:sp>
        <p:nvSpPr>
          <p:cNvPr id="8195" name="Title 6"/>
          <p:cNvSpPr>
            <a:spLocks noGrp="1"/>
          </p:cNvSpPr>
          <p:nvPr>
            <p:ph type="title"/>
          </p:nvPr>
        </p:nvSpPr>
        <p:spPr/>
        <p:txBody>
          <a:bodyPr/>
          <a:lstStyle/>
          <a:p>
            <a:pPr eaLnBrk="1" hangingPunct="1"/>
            <a:r>
              <a:rPr altLang="en-US" dirty="0" smtClean="0"/>
              <a:t>Nutritional aspects of cassava leaves</a:t>
            </a:r>
          </a:p>
        </p:txBody>
      </p:sp>
    </p:spTree>
    <p:extLst>
      <p:ext uri="{BB962C8B-B14F-4D97-AF65-F5344CB8AC3E}">
        <p14:creationId xmlns:p14="http://schemas.microsoft.com/office/powerpoint/2010/main" val="12902131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eaLnBrk="1" hangingPunct="1">
              <a:defRPr/>
            </a:pPr>
            <a:r>
              <a:rPr dirty="0" smtClean="0"/>
              <a:t>Reduce nutrient bioavailability</a:t>
            </a:r>
          </a:p>
          <a:p>
            <a:pPr lvl="1" eaLnBrk="1" hangingPunct="1">
              <a:defRPr/>
            </a:pPr>
            <a:r>
              <a:rPr dirty="0" err="1" smtClean="0"/>
              <a:t>Phytate</a:t>
            </a:r>
            <a:endParaRPr dirty="0" smtClean="0"/>
          </a:p>
          <a:p>
            <a:pPr lvl="1" eaLnBrk="1" hangingPunct="1">
              <a:defRPr/>
            </a:pPr>
            <a:r>
              <a:rPr dirty="0" smtClean="0"/>
              <a:t>Trypsin inhibitor</a:t>
            </a:r>
          </a:p>
          <a:p>
            <a:pPr lvl="1" eaLnBrk="1" hangingPunct="1">
              <a:defRPr/>
            </a:pPr>
            <a:r>
              <a:rPr dirty="0" smtClean="0"/>
              <a:t>Fiber</a:t>
            </a:r>
          </a:p>
          <a:p>
            <a:pPr lvl="1" eaLnBrk="1" hangingPunct="1">
              <a:defRPr/>
            </a:pPr>
            <a:r>
              <a:rPr dirty="0" smtClean="0"/>
              <a:t>Nitrate </a:t>
            </a:r>
          </a:p>
          <a:p>
            <a:pPr lvl="1" eaLnBrk="1" hangingPunct="1">
              <a:defRPr/>
            </a:pPr>
            <a:r>
              <a:rPr dirty="0" smtClean="0"/>
              <a:t>Oxalate</a:t>
            </a:r>
          </a:p>
          <a:p>
            <a:pPr lvl="1" eaLnBrk="1" hangingPunct="1">
              <a:defRPr/>
            </a:pPr>
            <a:r>
              <a:rPr dirty="0" smtClean="0"/>
              <a:t>Polyphenols</a:t>
            </a:r>
          </a:p>
          <a:p>
            <a:pPr lvl="1" eaLnBrk="1" hangingPunct="1">
              <a:defRPr/>
            </a:pPr>
            <a:r>
              <a:rPr dirty="0" err="1" smtClean="0"/>
              <a:t>Saponins</a:t>
            </a:r>
            <a:r>
              <a:rPr dirty="0" smtClean="0"/>
              <a:t> </a:t>
            </a:r>
          </a:p>
          <a:p>
            <a:pPr eaLnBrk="1" hangingPunct="1">
              <a:defRPr/>
            </a:pPr>
            <a:endParaRPr dirty="0" smtClean="0"/>
          </a:p>
          <a:p>
            <a:pPr eaLnBrk="1" hangingPunct="1">
              <a:defRPr/>
            </a:pPr>
            <a:r>
              <a:rPr dirty="0" smtClean="0"/>
              <a:t>Varies depending on the maturity status, climate condition and variety of cassava</a:t>
            </a:r>
          </a:p>
          <a:p>
            <a:pPr eaLnBrk="1" hangingPunct="1">
              <a:defRPr/>
            </a:pPr>
            <a:endParaRPr dirty="0"/>
          </a:p>
        </p:txBody>
      </p:sp>
      <p:sp>
        <p:nvSpPr>
          <p:cNvPr id="9219" name="Title 2"/>
          <p:cNvSpPr>
            <a:spLocks noGrp="1"/>
          </p:cNvSpPr>
          <p:nvPr>
            <p:ph type="title"/>
          </p:nvPr>
        </p:nvSpPr>
        <p:spPr/>
        <p:txBody>
          <a:bodyPr/>
          <a:lstStyle/>
          <a:p>
            <a:r>
              <a:rPr altLang="en-US" smtClean="0"/>
              <a:t>Antinutritional aspects of cassava leaves</a:t>
            </a:r>
            <a:endParaRPr altLang="de-DE" smtClean="0"/>
          </a:p>
        </p:txBody>
      </p:sp>
    </p:spTree>
    <p:extLst>
      <p:ext uri="{BB962C8B-B14F-4D97-AF65-F5344CB8AC3E}">
        <p14:creationId xmlns:p14="http://schemas.microsoft.com/office/powerpoint/2010/main" val="25447775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fade">
                                      <p:cBhvr>
                                        <p:cTn id="47"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altLang="de-DE" smtClean="0"/>
              <a:t>Toxic aspects of cassava leaves</a:t>
            </a:r>
          </a:p>
        </p:txBody>
      </p:sp>
      <p:sp>
        <p:nvSpPr>
          <p:cNvPr id="5" name="Content Placeholder 4"/>
          <p:cNvSpPr>
            <a:spLocks noGrp="1"/>
          </p:cNvSpPr>
          <p:nvPr>
            <p:ph idx="1"/>
          </p:nvPr>
        </p:nvSpPr>
        <p:spPr>
          <a:xfrm>
            <a:off x="585788" y="1412875"/>
            <a:ext cx="7515225" cy="4679950"/>
          </a:xfrm>
        </p:spPr>
        <p:txBody>
          <a:bodyPr/>
          <a:lstStyle/>
          <a:p>
            <a:pPr>
              <a:lnSpc>
                <a:spcPct val="150000"/>
              </a:lnSpc>
              <a:defRPr/>
            </a:pPr>
            <a:r>
              <a:rPr dirty="0"/>
              <a:t>Cyanogenic glycosides: the most toxic compound</a:t>
            </a:r>
          </a:p>
          <a:p>
            <a:pPr>
              <a:lnSpc>
                <a:spcPct val="150000"/>
              </a:lnSpc>
              <a:defRPr/>
            </a:pPr>
            <a:r>
              <a:rPr dirty="0"/>
              <a:t>Three forms of </a:t>
            </a:r>
            <a:r>
              <a:rPr dirty="0" err="1"/>
              <a:t>cyanogens</a:t>
            </a:r>
            <a:r>
              <a:rPr dirty="0"/>
              <a:t> i.e. </a:t>
            </a:r>
          </a:p>
          <a:p>
            <a:pPr lvl="1">
              <a:lnSpc>
                <a:spcPct val="150000"/>
              </a:lnSpc>
              <a:defRPr/>
            </a:pPr>
            <a:r>
              <a:rPr dirty="0"/>
              <a:t>Cyanogenic </a:t>
            </a:r>
            <a:r>
              <a:rPr dirty="0" err="1"/>
              <a:t>glucoside</a:t>
            </a:r>
            <a:r>
              <a:rPr dirty="0"/>
              <a:t> (95% </a:t>
            </a:r>
            <a:r>
              <a:rPr dirty="0" err="1"/>
              <a:t>linamarin</a:t>
            </a:r>
            <a:r>
              <a:rPr dirty="0"/>
              <a:t> and 5% </a:t>
            </a:r>
            <a:r>
              <a:rPr dirty="0" err="1"/>
              <a:t>lotaustralin</a:t>
            </a:r>
            <a:r>
              <a:rPr dirty="0"/>
              <a:t>) </a:t>
            </a:r>
          </a:p>
          <a:p>
            <a:pPr lvl="1">
              <a:lnSpc>
                <a:spcPct val="150000"/>
              </a:lnSpc>
              <a:defRPr/>
            </a:pPr>
            <a:r>
              <a:rPr dirty="0"/>
              <a:t>Cyanohydrins</a:t>
            </a:r>
          </a:p>
          <a:p>
            <a:pPr lvl="1">
              <a:lnSpc>
                <a:spcPct val="150000"/>
              </a:lnSpc>
              <a:defRPr/>
            </a:pPr>
            <a:r>
              <a:rPr dirty="0"/>
              <a:t>Free cyanide</a:t>
            </a:r>
          </a:p>
          <a:p>
            <a:pPr>
              <a:lnSpc>
                <a:spcPct val="150000"/>
              </a:lnSpc>
              <a:defRPr/>
            </a:pPr>
            <a:r>
              <a:rPr dirty="0"/>
              <a:t>&gt;100 ppm total cyanide (fresh weight basis): highly poisonous </a:t>
            </a:r>
          </a:p>
          <a:p>
            <a:pPr>
              <a:lnSpc>
                <a:spcPct val="150000"/>
              </a:lnSpc>
              <a:defRPr/>
            </a:pPr>
            <a:r>
              <a:rPr dirty="0"/>
              <a:t>Must be detoxified to less than 10 ppm (proposed by WHO)</a:t>
            </a:r>
          </a:p>
          <a:p>
            <a:pPr>
              <a:lnSpc>
                <a:spcPct val="150000"/>
              </a:lnSpc>
              <a:defRPr/>
            </a:pPr>
            <a:r>
              <a:rPr dirty="0"/>
              <a:t>Young leaves and newly germinated seedlings contain the highest concentration of </a:t>
            </a:r>
            <a:r>
              <a:rPr dirty="0" err="1"/>
              <a:t>cyanogens</a:t>
            </a:r>
            <a:endParaRPr dirty="0"/>
          </a:p>
          <a:p>
            <a:pPr>
              <a:lnSpc>
                <a:spcPct val="150000"/>
              </a:lnSpc>
              <a:defRPr/>
            </a:pPr>
            <a:r>
              <a:rPr dirty="0"/>
              <a:t>Leaves have 5 to 20 times more cyanogenic potential than roots </a:t>
            </a:r>
          </a:p>
          <a:p>
            <a:pPr>
              <a:lnSpc>
                <a:spcPct val="150000"/>
              </a:lnSpc>
              <a:defRPr/>
            </a:pPr>
            <a:r>
              <a:rPr dirty="0"/>
              <a:t>However, leaves have 200 times more </a:t>
            </a:r>
            <a:r>
              <a:rPr dirty="0" err="1"/>
              <a:t>linamarase</a:t>
            </a:r>
            <a:r>
              <a:rPr dirty="0"/>
              <a:t> activity than roots</a:t>
            </a:r>
          </a:p>
          <a:p>
            <a:pPr>
              <a:lnSpc>
                <a:spcPct val="150000"/>
              </a:lnSpc>
              <a:defRPr/>
            </a:pPr>
            <a:endParaRPr dirty="0"/>
          </a:p>
        </p:txBody>
      </p:sp>
    </p:spTree>
    <p:extLst>
      <p:ext uri="{BB962C8B-B14F-4D97-AF65-F5344CB8AC3E}">
        <p14:creationId xmlns:p14="http://schemas.microsoft.com/office/powerpoint/2010/main" val="26979234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500"/>
                                        <p:tgtEl>
                                          <p:spTgt spid="5">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500"/>
                                        <p:tgtEl>
                                          <p:spTgt spid="5">
                                            <p:txEl>
                                              <p:pRg st="5" end="5"/>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fade">
                                      <p:cBhvr>
                                        <p:cTn id="31" dur="500"/>
                                        <p:tgtEl>
                                          <p:spTgt spid="5">
                                            <p:txEl>
                                              <p:pRg st="6" end="6"/>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nodeType="clickEffect">
                                  <p:stCondLst>
                                    <p:cond delay="0"/>
                                  </p:stCondLst>
                                  <p:childTnLst>
                                    <p:set>
                                      <p:cBhvr>
                                        <p:cTn id="35" dur="1" fill="hold">
                                          <p:stCondLst>
                                            <p:cond delay="0"/>
                                          </p:stCondLst>
                                        </p:cTn>
                                        <p:tgtEl>
                                          <p:spTgt spid="5">
                                            <p:txEl>
                                              <p:pRg st="7" end="7"/>
                                            </p:txEl>
                                          </p:spTgt>
                                        </p:tgtEl>
                                        <p:attrNameLst>
                                          <p:attrName>style.visibility</p:attrName>
                                        </p:attrNameLst>
                                      </p:cBhvr>
                                      <p:to>
                                        <p:strVal val="visible"/>
                                      </p:to>
                                    </p:set>
                                    <p:animEffect transition="in" filter="fade">
                                      <p:cBhvr>
                                        <p:cTn id="36" dur="500"/>
                                        <p:tgtEl>
                                          <p:spTgt spid="5">
                                            <p:txEl>
                                              <p:pRg st="7" end="7"/>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nodeType="clickEffect">
                                  <p:stCondLst>
                                    <p:cond delay="0"/>
                                  </p:stCondLst>
                                  <p:childTnLst>
                                    <p:set>
                                      <p:cBhvr>
                                        <p:cTn id="40" dur="1" fill="hold">
                                          <p:stCondLst>
                                            <p:cond delay="0"/>
                                          </p:stCondLst>
                                        </p:cTn>
                                        <p:tgtEl>
                                          <p:spTgt spid="5">
                                            <p:txEl>
                                              <p:pRg st="8" end="8"/>
                                            </p:txEl>
                                          </p:spTgt>
                                        </p:tgtEl>
                                        <p:attrNameLst>
                                          <p:attrName>style.visibility</p:attrName>
                                        </p:attrNameLst>
                                      </p:cBhvr>
                                      <p:to>
                                        <p:strVal val="visible"/>
                                      </p:to>
                                    </p:set>
                                    <p:animEffect transition="in" filter="fade">
                                      <p:cBhvr>
                                        <p:cTn id="41" dur="500"/>
                                        <p:tgtEl>
                                          <p:spTgt spid="5">
                                            <p:txEl>
                                              <p:pRg st="8" end="8"/>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nodeType="clickEffect">
                                  <p:stCondLst>
                                    <p:cond delay="0"/>
                                  </p:stCondLst>
                                  <p:childTnLst>
                                    <p:set>
                                      <p:cBhvr>
                                        <p:cTn id="45" dur="1" fill="hold">
                                          <p:stCondLst>
                                            <p:cond delay="0"/>
                                          </p:stCondLst>
                                        </p:cTn>
                                        <p:tgtEl>
                                          <p:spTgt spid="5">
                                            <p:txEl>
                                              <p:pRg st="9" end="9"/>
                                            </p:txEl>
                                          </p:spTgt>
                                        </p:tgtEl>
                                        <p:attrNameLst>
                                          <p:attrName>style.visibility</p:attrName>
                                        </p:attrNameLst>
                                      </p:cBhvr>
                                      <p:to>
                                        <p:strVal val="visible"/>
                                      </p:to>
                                    </p:set>
                                    <p:animEffect transition="in" filter="fade">
                                      <p:cBhvr>
                                        <p:cTn id="46"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684213" y="1484313"/>
            <a:ext cx="7772400" cy="3982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indent="-358775" eaLnBrk="0" hangingPunct="0">
              <a:spcBef>
                <a:spcPct val="20000"/>
              </a:spcBef>
              <a:buClr>
                <a:srgbClr val="143F6A"/>
              </a:buClr>
              <a:buFont typeface="Arial" charset="0"/>
              <a:buChar char="■"/>
              <a:defRPr sz="1600">
                <a:solidFill>
                  <a:srgbClr val="000000"/>
                </a:solidFill>
                <a:latin typeface="Arial" charset="0"/>
              </a:defRPr>
            </a:lvl1pPr>
            <a:lvl2pPr marL="823913" indent="-285750" eaLnBrk="0" hangingPunct="0">
              <a:spcBef>
                <a:spcPct val="20000"/>
              </a:spcBef>
              <a:buClr>
                <a:srgbClr val="003F75"/>
              </a:buClr>
              <a:buFont typeface="Arial" charset="0"/>
              <a:buChar char="□"/>
              <a:defRPr sz="1600">
                <a:solidFill>
                  <a:srgbClr val="000000"/>
                </a:solidFill>
                <a:latin typeface="Arial" charset="0"/>
              </a:defRPr>
            </a:lvl2pPr>
            <a:lvl3pPr marL="1231900" indent="-228600" eaLnBrk="0" hangingPunct="0">
              <a:spcBef>
                <a:spcPct val="20000"/>
              </a:spcBef>
              <a:buClr>
                <a:srgbClr val="003F75"/>
              </a:buClr>
              <a:buFont typeface="Symbol" pitchFamily="18" charset="2"/>
              <a:buChar char="-"/>
              <a:defRPr sz="1600">
                <a:solidFill>
                  <a:srgbClr val="000000"/>
                </a:solidFill>
                <a:latin typeface="Arial" charset="0"/>
              </a:defRPr>
            </a:lvl3pPr>
            <a:lvl4pPr marL="1639888" indent="-228600" eaLnBrk="0" hangingPunct="0">
              <a:spcBef>
                <a:spcPct val="20000"/>
              </a:spcBef>
              <a:buClr>
                <a:srgbClr val="92D050"/>
              </a:buClr>
              <a:buFont typeface="Wingdings" pitchFamily="2" charset="2"/>
              <a:buChar char="§"/>
              <a:defRPr sz="1600">
                <a:solidFill>
                  <a:srgbClr val="000000"/>
                </a:solidFill>
                <a:latin typeface="Arial" charset="0"/>
              </a:defRPr>
            </a:lvl4pPr>
            <a:lvl5pPr marL="2057400" indent="-228600" eaLnBrk="0" hangingPunct="0">
              <a:spcBef>
                <a:spcPct val="20000"/>
              </a:spcBef>
              <a:buClr>
                <a:srgbClr val="92D050"/>
              </a:buClr>
              <a:buFont typeface="Wingdings" pitchFamily="2" charset="2"/>
              <a:buChar char="§"/>
              <a:defRPr sz="1600">
                <a:solidFill>
                  <a:srgbClr val="000000"/>
                </a:solidFill>
                <a:latin typeface="Arial" charset="0"/>
              </a:defRPr>
            </a:lvl5pPr>
            <a:lvl6pPr marL="25146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6pPr>
            <a:lvl7pPr marL="29718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7pPr>
            <a:lvl8pPr marL="34290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8pPr>
            <a:lvl9pPr marL="38862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9pPr>
          </a:lstStyle>
          <a:p>
            <a:pPr eaLnBrk="1" hangingPunct="1"/>
            <a:r>
              <a:rPr lang="en-US" altLang="de-DE" dirty="0">
                <a:solidFill>
                  <a:schemeClr val="tx1"/>
                </a:solidFill>
              </a:rPr>
              <a:t>Insufficient good nutritional protein: the most serious problem</a:t>
            </a:r>
          </a:p>
          <a:p>
            <a:pPr eaLnBrk="1" hangingPunct="1"/>
            <a:r>
              <a:rPr lang="en-US" altLang="de-DE" dirty="0">
                <a:solidFill>
                  <a:schemeClr val="tx1"/>
                </a:solidFill>
              </a:rPr>
              <a:t>Cassava leaves can be utilized to reduce this problem</a:t>
            </a:r>
          </a:p>
          <a:p>
            <a:pPr eaLnBrk="1" hangingPunct="1"/>
            <a:r>
              <a:rPr lang="en-US" altLang="de-DE" dirty="0">
                <a:solidFill>
                  <a:schemeClr val="tx1"/>
                </a:solidFill>
              </a:rPr>
              <a:t>Leaves are abundant and the yield per hectare per year of leaf protein can be at least four times higher than that of seed protein</a:t>
            </a:r>
          </a:p>
          <a:p>
            <a:pPr eaLnBrk="1" hangingPunct="1"/>
            <a:r>
              <a:rPr lang="en-US" altLang="de-DE" dirty="0">
                <a:solidFill>
                  <a:schemeClr val="tx1"/>
                </a:solidFill>
              </a:rPr>
              <a:t>However, direct consumption of leaves is strongly limited because of;</a:t>
            </a:r>
          </a:p>
          <a:p>
            <a:pPr>
              <a:spcBef>
                <a:spcPct val="50000"/>
              </a:spcBef>
              <a:buClr>
                <a:srgbClr val="00B050"/>
              </a:buClr>
              <a:buSzPct val="150000"/>
              <a:buFontTx/>
              <a:buNone/>
            </a:pPr>
            <a:r>
              <a:rPr lang="en-US" altLang="de-DE" dirty="0">
                <a:solidFill>
                  <a:schemeClr val="tx1"/>
                </a:solidFill>
              </a:rPr>
              <a:t>	High content of fiber </a:t>
            </a:r>
          </a:p>
          <a:p>
            <a:pPr>
              <a:spcBef>
                <a:spcPct val="50000"/>
              </a:spcBef>
              <a:buClr>
                <a:srgbClr val="00B050"/>
              </a:buClr>
              <a:buSzPct val="150000"/>
              <a:buFontTx/>
              <a:buNone/>
            </a:pPr>
            <a:r>
              <a:rPr lang="en-US" altLang="de-DE" dirty="0">
                <a:solidFill>
                  <a:schemeClr val="tx1"/>
                </a:solidFill>
              </a:rPr>
              <a:t>	Toxic substances </a:t>
            </a:r>
          </a:p>
          <a:p>
            <a:pPr>
              <a:spcBef>
                <a:spcPct val="50000"/>
              </a:spcBef>
              <a:buClr>
                <a:srgbClr val="00B050"/>
              </a:buClr>
              <a:buSzPct val="150000"/>
              <a:buFontTx/>
              <a:buNone/>
            </a:pPr>
            <a:r>
              <a:rPr lang="en-US" altLang="de-DE" dirty="0">
                <a:solidFill>
                  <a:schemeClr val="tx1"/>
                </a:solidFill>
              </a:rPr>
              <a:t>	</a:t>
            </a:r>
            <a:r>
              <a:rPr lang="en-US" altLang="de-DE" dirty="0" err="1">
                <a:solidFill>
                  <a:schemeClr val="tx1"/>
                </a:solidFill>
              </a:rPr>
              <a:t>Antinutritional</a:t>
            </a:r>
            <a:r>
              <a:rPr lang="en-US" altLang="de-DE" dirty="0">
                <a:solidFill>
                  <a:schemeClr val="tx1"/>
                </a:solidFill>
              </a:rPr>
              <a:t> factors</a:t>
            </a:r>
          </a:p>
          <a:p>
            <a:pPr>
              <a:spcBef>
                <a:spcPct val="50000"/>
              </a:spcBef>
              <a:buClr>
                <a:srgbClr val="00B050"/>
              </a:buClr>
              <a:buSzPct val="150000"/>
              <a:buFontTx/>
              <a:buNone/>
            </a:pPr>
            <a:r>
              <a:rPr lang="en-US" altLang="de-DE" dirty="0">
                <a:solidFill>
                  <a:schemeClr val="tx1"/>
                </a:solidFill>
              </a:rPr>
              <a:t>	Low digestibility and </a:t>
            </a:r>
          </a:p>
          <a:p>
            <a:pPr>
              <a:spcBef>
                <a:spcPct val="50000"/>
              </a:spcBef>
              <a:buClr>
                <a:srgbClr val="00B050"/>
              </a:buClr>
              <a:buSzPct val="150000"/>
              <a:buFontTx/>
              <a:buNone/>
            </a:pPr>
            <a:r>
              <a:rPr lang="en-US" altLang="de-DE" dirty="0">
                <a:solidFill>
                  <a:schemeClr val="tx1"/>
                </a:solidFill>
              </a:rPr>
              <a:t>	Bad taste </a:t>
            </a:r>
          </a:p>
          <a:p>
            <a:pPr eaLnBrk="1" hangingPunct="1"/>
            <a:r>
              <a:rPr lang="en-US" altLang="de-DE" dirty="0">
                <a:solidFill>
                  <a:schemeClr val="tx1"/>
                </a:solidFill>
              </a:rPr>
              <a:t>It is possible to use </a:t>
            </a:r>
            <a:r>
              <a:rPr lang="en-US" altLang="de-DE" dirty="0" smtClean="0">
                <a:solidFill>
                  <a:schemeClr val="tx1"/>
                </a:solidFill>
              </a:rPr>
              <a:t>this protein as </a:t>
            </a:r>
            <a:r>
              <a:rPr lang="en-US" altLang="de-DE" dirty="0">
                <a:solidFill>
                  <a:schemeClr val="tx1"/>
                </a:solidFill>
              </a:rPr>
              <a:t>human </a:t>
            </a:r>
            <a:r>
              <a:rPr lang="en-US" altLang="de-DE" dirty="0" smtClean="0">
                <a:solidFill>
                  <a:schemeClr val="tx1"/>
                </a:solidFill>
              </a:rPr>
              <a:t>food </a:t>
            </a:r>
            <a:r>
              <a:rPr lang="en-US" altLang="de-DE" dirty="0">
                <a:solidFill>
                  <a:schemeClr val="tx1"/>
                </a:solidFill>
              </a:rPr>
              <a:t>if;</a:t>
            </a:r>
          </a:p>
          <a:p>
            <a:pPr>
              <a:spcBef>
                <a:spcPct val="50000"/>
              </a:spcBef>
              <a:buClr>
                <a:srgbClr val="00B050"/>
              </a:buClr>
              <a:buSzPct val="150000"/>
              <a:buFontTx/>
              <a:buNone/>
            </a:pPr>
            <a:r>
              <a:rPr lang="en-US" altLang="de-DE" dirty="0">
                <a:solidFill>
                  <a:schemeClr val="tx1"/>
                </a:solidFill>
              </a:rPr>
              <a:t>	Leaf material is processed to eliminate these limiting factors</a:t>
            </a:r>
          </a:p>
        </p:txBody>
      </p:sp>
      <p:sp>
        <p:nvSpPr>
          <p:cNvPr id="18435" name="Title 1"/>
          <p:cNvSpPr>
            <a:spLocks noGrp="1"/>
          </p:cNvSpPr>
          <p:nvPr>
            <p:ph type="title"/>
          </p:nvPr>
        </p:nvSpPr>
        <p:spPr/>
        <p:txBody>
          <a:bodyPr/>
          <a:lstStyle/>
          <a:p>
            <a:r>
              <a:rPr altLang="en-US" smtClean="0"/>
              <a:t>Sustainable future protein</a:t>
            </a:r>
            <a:endParaRPr altLang="de-DE" smtClean="0"/>
          </a:p>
        </p:txBody>
      </p:sp>
    </p:spTree>
    <p:extLst>
      <p:ext uri="{BB962C8B-B14F-4D97-AF65-F5344CB8AC3E}">
        <p14:creationId xmlns:p14="http://schemas.microsoft.com/office/powerpoint/2010/main" val="4186355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tgtEl>
                                          <p:spTgt spid="6">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fade">
                                      <p:cBhvr>
                                        <p:cTn id="47" dur="500"/>
                                        <p:tgtEl>
                                          <p:spTgt spid="6">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fade">
                                      <p:cBhvr>
                                        <p:cTn id="52" dur="500"/>
                                        <p:tgtEl>
                                          <p:spTgt spid="6">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6">
                                            <p:txEl>
                                              <p:pRg st="10" end="10"/>
                                            </p:txEl>
                                          </p:spTgt>
                                        </p:tgtEl>
                                        <p:attrNameLst>
                                          <p:attrName>style.visibility</p:attrName>
                                        </p:attrNameLst>
                                      </p:cBhvr>
                                      <p:to>
                                        <p:strVal val="visible"/>
                                      </p:to>
                                    </p:set>
                                    <p:animEffect transition="in" filter="fade">
                                      <p:cBhvr>
                                        <p:cTn id="57"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Material </a:t>
            </a:r>
            <a:r>
              <a:rPr lang="de-DE" dirty="0" err="1" smtClean="0"/>
              <a:t>and</a:t>
            </a:r>
            <a:r>
              <a:rPr lang="de-DE" dirty="0" smtClean="0"/>
              <a:t> </a:t>
            </a:r>
            <a:r>
              <a:rPr lang="de-DE" dirty="0" err="1" smtClean="0"/>
              <a:t>methods</a:t>
            </a:r>
            <a:endParaRPr lang="de-DE" dirty="0"/>
          </a:p>
        </p:txBody>
      </p:sp>
      <p:sp>
        <p:nvSpPr>
          <p:cNvPr id="3" name="Inhaltsplatzhalter 2"/>
          <p:cNvSpPr>
            <a:spLocks noGrp="1"/>
          </p:cNvSpPr>
          <p:nvPr>
            <p:ph idx="1"/>
          </p:nvPr>
        </p:nvSpPr>
        <p:spPr>
          <a:xfrm>
            <a:off x="4572000" y="1988840"/>
            <a:ext cx="4438650" cy="4114800"/>
          </a:xfrm>
        </p:spPr>
        <p:txBody>
          <a:bodyPr/>
          <a:lstStyle/>
          <a:p>
            <a:r>
              <a:rPr lang="en-US" altLang="de-DE" b="1" dirty="0" smtClean="0"/>
              <a:t>Oil press CA59G</a:t>
            </a:r>
          </a:p>
          <a:p>
            <a:r>
              <a:rPr lang="en-US" altLang="de-DE" dirty="0" smtClean="0"/>
              <a:t>Factory</a:t>
            </a:r>
            <a:r>
              <a:rPr lang="en-US" altLang="de-DE" dirty="0"/>
              <a:t>: </a:t>
            </a:r>
            <a:r>
              <a:rPr lang="en-US" dirty="0"/>
              <a:t>IBG </a:t>
            </a:r>
            <a:r>
              <a:rPr lang="en-US" dirty="0" err="1"/>
              <a:t>Monforts</a:t>
            </a:r>
            <a:r>
              <a:rPr lang="en-US" dirty="0"/>
              <a:t> </a:t>
            </a:r>
            <a:r>
              <a:rPr lang="en-US" dirty="0" err="1"/>
              <a:t>Oekotec</a:t>
            </a:r>
            <a:r>
              <a:rPr lang="en-US" dirty="0"/>
              <a:t> GmbH &amp; Co.KG </a:t>
            </a:r>
          </a:p>
          <a:p>
            <a:r>
              <a:rPr lang="en-US" altLang="de-DE" dirty="0"/>
              <a:t>C</a:t>
            </a:r>
            <a:r>
              <a:rPr lang="en-US" altLang="de-DE" dirty="0" smtClean="0"/>
              <a:t>apacity</a:t>
            </a:r>
            <a:r>
              <a:rPr lang="en-US" altLang="de-DE" dirty="0"/>
              <a:t>: 3-5 kg/h</a:t>
            </a:r>
          </a:p>
          <a:p>
            <a:r>
              <a:rPr lang="en-US" altLang="de-DE" dirty="0" smtClean="0"/>
              <a:t>El</a:t>
            </a:r>
            <a:r>
              <a:rPr lang="en-US" altLang="de-DE" dirty="0"/>
              <a:t>. power: 1,1 kW</a:t>
            </a:r>
          </a:p>
          <a:p>
            <a:r>
              <a:rPr lang="en-US" altLang="de-DE" dirty="0"/>
              <a:t>Weight: 80 kg</a:t>
            </a:r>
          </a:p>
          <a:p>
            <a:r>
              <a:rPr lang="en-US" altLang="de-DE" dirty="0" smtClean="0"/>
              <a:t>Different </a:t>
            </a:r>
            <a:r>
              <a:rPr lang="en-US" altLang="de-DE" dirty="0"/>
              <a:t>diameter (</a:t>
            </a:r>
            <a:r>
              <a:rPr lang="en-US" dirty="0"/>
              <a:t>2 – </a:t>
            </a:r>
            <a:r>
              <a:rPr lang="en-US" dirty="0" smtClean="0"/>
              <a:t>6 </a:t>
            </a:r>
            <a:r>
              <a:rPr lang="en-US" dirty="0"/>
              <a:t>mm)</a:t>
            </a:r>
          </a:p>
          <a:p>
            <a:endParaRPr lang="de-DE" dirty="0"/>
          </a:p>
        </p:txBody>
      </p:sp>
      <p:pic>
        <p:nvPicPr>
          <p:cNvPr id="10" name="Inhaltsplatzhalt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1988840"/>
            <a:ext cx="4040188" cy="3027230"/>
          </a:xfrm>
          <a:prstGeom prst="rect">
            <a:avLst/>
          </a:prstGeom>
          <a:effectLst>
            <a:outerShdw blurRad="50800" dist="38100" dir="2700000" algn="tl" rotWithShape="0">
              <a:prstClr val="black">
                <a:alpha val="40000"/>
              </a:prstClr>
            </a:outerShdw>
            <a:softEdge rad="12700"/>
          </a:effectLst>
        </p:spPr>
      </p:pic>
    </p:spTree>
    <p:extLst>
      <p:ext uri="{BB962C8B-B14F-4D97-AF65-F5344CB8AC3E}">
        <p14:creationId xmlns:p14="http://schemas.microsoft.com/office/powerpoint/2010/main" val="26466489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Influencing</a:t>
            </a:r>
            <a:r>
              <a:rPr lang="de-DE" dirty="0" smtClean="0"/>
              <a:t> variables</a:t>
            </a:r>
            <a:endParaRPr lang="de-DE" dirty="0"/>
          </a:p>
        </p:txBody>
      </p:sp>
      <p:pic>
        <p:nvPicPr>
          <p:cNvPr id="1026" name="Picture 2" descr="C:\Users\Admin\Pictures\Bachelorbilder\IMG_220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048" t="7200" b="11575"/>
          <a:stretch/>
        </p:blipFill>
        <p:spPr bwMode="auto">
          <a:xfrm>
            <a:off x="5105400" y="1855772"/>
            <a:ext cx="3613094" cy="2621809"/>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descr="Bildschirmausschnit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9535" y="4724400"/>
            <a:ext cx="3307554" cy="1486002"/>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004567935"/>
              </p:ext>
            </p:extLst>
          </p:nvPr>
        </p:nvGraphicFramePr>
        <p:xfrm>
          <a:off x="251520" y="2132856"/>
          <a:ext cx="4680519" cy="2329745"/>
        </p:xfrm>
        <a:graphic>
          <a:graphicData uri="http://schemas.openxmlformats.org/drawingml/2006/table">
            <a:tbl>
              <a:tblPr firstRow="1" firstCol="1" bandRow="1">
                <a:tableStyleId>{5C22544A-7EE6-4342-B048-85BDC9FD1C3A}</a:tableStyleId>
              </a:tblPr>
              <a:tblGrid>
                <a:gridCol w="936104"/>
                <a:gridCol w="1728270"/>
                <a:gridCol w="2016145"/>
              </a:tblGrid>
              <a:tr h="946619">
                <a:tc>
                  <a:txBody>
                    <a:bodyPr/>
                    <a:lstStyle/>
                    <a:p>
                      <a:pPr marR="179070">
                        <a:lnSpc>
                          <a:spcPct val="115000"/>
                        </a:lnSpc>
                        <a:spcAft>
                          <a:spcPts val="0"/>
                        </a:spcAft>
                      </a:pPr>
                      <a:r>
                        <a:rPr lang="en-US" sz="1400" dirty="0">
                          <a:effectLst/>
                        </a:rPr>
                        <a:t>Level</a:t>
                      </a:r>
                      <a:endParaRPr lang="en-US" sz="1400" dirty="0">
                        <a:effectLst/>
                        <a:latin typeface="Calibri"/>
                        <a:ea typeface="Times New Roman"/>
                        <a:cs typeface="Times New Roman"/>
                      </a:endParaRPr>
                    </a:p>
                  </a:txBody>
                  <a:tcPr marL="68580" marR="68580" marT="0" marB="0"/>
                </a:tc>
                <a:tc>
                  <a:txBody>
                    <a:bodyPr/>
                    <a:lstStyle/>
                    <a:p>
                      <a:pPr algn="ctr">
                        <a:lnSpc>
                          <a:spcPct val="115000"/>
                        </a:lnSpc>
                        <a:spcAft>
                          <a:spcPts val="0"/>
                        </a:spcAft>
                      </a:pPr>
                      <a:r>
                        <a:rPr lang="en-US" sz="1400" dirty="0">
                          <a:effectLst/>
                        </a:rPr>
                        <a:t>Screw speed, </a:t>
                      </a:r>
                      <a:r>
                        <a:rPr lang="en-US" sz="1400" dirty="0" err="1">
                          <a:effectLst/>
                        </a:rPr>
                        <a:t>ω</a:t>
                      </a:r>
                      <a:r>
                        <a:rPr lang="en-US" sz="1400" baseline="-25000" dirty="0" err="1">
                          <a:effectLst/>
                        </a:rPr>
                        <a:t>s</a:t>
                      </a:r>
                      <a:r>
                        <a:rPr lang="en-US" sz="1400" baseline="-25000" dirty="0">
                          <a:effectLst/>
                        </a:rPr>
                        <a:t> </a:t>
                      </a:r>
                      <a:r>
                        <a:rPr lang="en-US" sz="1400" dirty="0">
                          <a:effectLst/>
                        </a:rPr>
                        <a:t>(rpm)</a:t>
                      </a:r>
                      <a:endParaRPr lang="en-US" sz="1400" dirty="0">
                        <a:effectLst/>
                        <a:latin typeface="Calibri"/>
                        <a:ea typeface="Times New Roman"/>
                        <a:cs typeface="Times New Roman"/>
                      </a:endParaRPr>
                    </a:p>
                  </a:txBody>
                  <a:tcPr marL="68580" marR="68580" marT="0" marB="0"/>
                </a:tc>
                <a:tc>
                  <a:txBody>
                    <a:bodyPr/>
                    <a:lstStyle/>
                    <a:p>
                      <a:pPr marR="179070" algn="ctr">
                        <a:lnSpc>
                          <a:spcPct val="115000"/>
                        </a:lnSpc>
                        <a:spcAft>
                          <a:spcPts val="0"/>
                        </a:spcAft>
                      </a:pPr>
                      <a:r>
                        <a:rPr lang="en-US" sz="1400">
                          <a:effectLst/>
                        </a:rPr>
                        <a:t>Nozzle diameter, Ø</a:t>
                      </a:r>
                      <a:r>
                        <a:rPr lang="en-US" sz="1400" baseline="-25000">
                          <a:effectLst/>
                        </a:rPr>
                        <a:t>N </a:t>
                      </a:r>
                      <a:r>
                        <a:rPr lang="en-US" sz="1400">
                          <a:effectLst/>
                        </a:rPr>
                        <a:t>(mm)</a:t>
                      </a:r>
                      <a:endParaRPr lang="en-US" sz="1400">
                        <a:effectLst/>
                        <a:latin typeface="Calibri"/>
                        <a:ea typeface="Times New Roman"/>
                        <a:cs typeface="Times New Roman"/>
                      </a:endParaRPr>
                    </a:p>
                  </a:txBody>
                  <a:tcPr marL="68580" marR="68580" marT="0" marB="0"/>
                </a:tc>
              </a:tr>
              <a:tr h="457537">
                <a:tc>
                  <a:txBody>
                    <a:bodyPr/>
                    <a:lstStyle/>
                    <a:p>
                      <a:pPr marR="179070">
                        <a:lnSpc>
                          <a:spcPct val="115000"/>
                        </a:lnSpc>
                        <a:spcAft>
                          <a:spcPts val="0"/>
                        </a:spcAft>
                      </a:pPr>
                      <a:r>
                        <a:rPr lang="en-US" sz="1400">
                          <a:effectLst/>
                        </a:rPr>
                        <a:t>Low</a:t>
                      </a:r>
                      <a:endParaRPr lang="en-US" sz="1400">
                        <a:effectLst/>
                        <a:latin typeface="Calibri"/>
                        <a:ea typeface="Times New Roman"/>
                        <a:cs typeface="Times New Roman"/>
                      </a:endParaRPr>
                    </a:p>
                  </a:txBody>
                  <a:tcPr marL="68580" marR="68580" marT="0" marB="0"/>
                </a:tc>
                <a:tc>
                  <a:txBody>
                    <a:bodyPr/>
                    <a:lstStyle/>
                    <a:p>
                      <a:pPr algn="ctr">
                        <a:lnSpc>
                          <a:spcPct val="115000"/>
                        </a:lnSpc>
                        <a:spcAft>
                          <a:spcPts val="0"/>
                        </a:spcAft>
                      </a:pPr>
                      <a:r>
                        <a:rPr lang="en-US" sz="1400">
                          <a:effectLst/>
                        </a:rPr>
                        <a:t>18</a:t>
                      </a:r>
                      <a:endParaRPr lang="en-US" sz="1400">
                        <a:effectLst/>
                        <a:latin typeface="Calibri"/>
                        <a:ea typeface="Times New Roman"/>
                        <a:cs typeface="Times New Roman"/>
                      </a:endParaRPr>
                    </a:p>
                  </a:txBody>
                  <a:tcPr marL="68580" marR="68580" marT="0" marB="0"/>
                </a:tc>
                <a:tc>
                  <a:txBody>
                    <a:bodyPr/>
                    <a:lstStyle/>
                    <a:p>
                      <a:pPr marR="179070" algn="ctr">
                        <a:lnSpc>
                          <a:spcPct val="115000"/>
                        </a:lnSpc>
                        <a:spcAft>
                          <a:spcPts val="0"/>
                        </a:spcAft>
                      </a:pPr>
                      <a:r>
                        <a:rPr lang="en-US" sz="1400" dirty="0">
                          <a:effectLst/>
                        </a:rPr>
                        <a:t>4</a:t>
                      </a:r>
                      <a:endParaRPr lang="en-US" sz="1400" dirty="0">
                        <a:effectLst/>
                        <a:latin typeface="Calibri"/>
                        <a:ea typeface="Times New Roman"/>
                        <a:cs typeface="Times New Roman"/>
                      </a:endParaRPr>
                    </a:p>
                  </a:txBody>
                  <a:tcPr marL="68580" marR="68580" marT="0" marB="0"/>
                </a:tc>
              </a:tr>
              <a:tr h="468052">
                <a:tc>
                  <a:txBody>
                    <a:bodyPr/>
                    <a:lstStyle/>
                    <a:p>
                      <a:pPr marR="179070">
                        <a:lnSpc>
                          <a:spcPct val="115000"/>
                        </a:lnSpc>
                        <a:spcAft>
                          <a:spcPts val="0"/>
                        </a:spcAft>
                      </a:pPr>
                      <a:r>
                        <a:rPr lang="en-US" sz="1400">
                          <a:effectLst/>
                        </a:rPr>
                        <a:t>Middle</a:t>
                      </a:r>
                      <a:endParaRPr lang="en-US" sz="1400">
                        <a:effectLst/>
                        <a:latin typeface="Calibri"/>
                        <a:ea typeface="Times New Roman"/>
                        <a:cs typeface="Times New Roman"/>
                      </a:endParaRPr>
                    </a:p>
                  </a:txBody>
                  <a:tcPr marL="68580" marR="68580" marT="0" marB="0"/>
                </a:tc>
                <a:tc>
                  <a:txBody>
                    <a:bodyPr/>
                    <a:lstStyle/>
                    <a:p>
                      <a:pPr algn="ctr">
                        <a:lnSpc>
                          <a:spcPct val="115000"/>
                        </a:lnSpc>
                        <a:spcAft>
                          <a:spcPts val="0"/>
                        </a:spcAft>
                      </a:pPr>
                      <a:r>
                        <a:rPr lang="en-US" sz="1400">
                          <a:effectLst/>
                        </a:rPr>
                        <a:t>28</a:t>
                      </a:r>
                      <a:endParaRPr lang="en-US" sz="1400">
                        <a:effectLst/>
                        <a:latin typeface="Calibri"/>
                        <a:ea typeface="Times New Roman"/>
                        <a:cs typeface="Times New Roman"/>
                      </a:endParaRPr>
                    </a:p>
                  </a:txBody>
                  <a:tcPr marL="68580" marR="68580" marT="0" marB="0"/>
                </a:tc>
                <a:tc>
                  <a:txBody>
                    <a:bodyPr/>
                    <a:lstStyle/>
                    <a:p>
                      <a:pPr marR="179070" algn="ctr">
                        <a:lnSpc>
                          <a:spcPct val="115000"/>
                        </a:lnSpc>
                        <a:spcAft>
                          <a:spcPts val="0"/>
                        </a:spcAft>
                      </a:pPr>
                      <a:r>
                        <a:rPr lang="en-US" sz="1400" dirty="0">
                          <a:effectLst/>
                        </a:rPr>
                        <a:t>5</a:t>
                      </a:r>
                      <a:endParaRPr lang="en-US" sz="1400" dirty="0">
                        <a:effectLst/>
                        <a:latin typeface="Calibri"/>
                        <a:ea typeface="Times New Roman"/>
                        <a:cs typeface="Times New Roman"/>
                      </a:endParaRPr>
                    </a:p>
                  </a:txBody>
                  <a:tcPr marL="68580" marR="68580" marT="0" marB="0"/>
                </a:tc>
              </a:tr>
              <a:tr h="457537">
                <a:tc>
                  <a:txBody>
                    <a:bodyPr/>
                    <a:lstStyle/>
                    <a:p>
                      <a:pPr marR="179070">
                        <a:lnSpc>
                          <a:spcPct val="115000"/>
                        </a:lnSpc>
                        <a:spcAft>
                          <a:spcPts val="0"/>
                        </a:spcAft>
                      </a:pPr>
                      <a:r>
                        <a:rPr lang="en-US" sz="1400">
                          <a:effectLst/>
                        </a:rPr>
                        <a:t>High</a:t>
                      </a:r>
                      <a:endParaRPr lang="en-US" sz="1400">
                        <a:effectLst/>
                        <a:latin typeface="Calibri"/>
                        <a:ea typeface="Times New Roman"/>
                        <a:cs typeface="Times New Roman"/>
                      </a:endParaRPr>
                    </a:p>
                  </a:txBody>
                  <a:tcPr marL="68580" marR="68580" marT="0" marB="0"/>
                </a:tc>
                <a:tc>
                  <a:txBody>
                    <a:bodyPr/>
                    <a:lstStyle/>
                    <a:p>
                      <a:pPr algn="ctr">
                        <a:lnSpc>
                          <a:spcPct val="115000"/>
                        </a:lnSpc>
                        <a:spcAft>
                          <a:spcPts val="0"/>
                        </a:spcAft>
                      </a:pPr>
                      <a:r>
                        <a:rPr lang="en-US" sz="1400">
                          <a:effectLst/>
                        </a:rPr>
                        <a:t>40</a:t>
                      </a:r>
                      <a:endParaRPr lang="en-US" sz="1400">
                        <a:effectLst/>
                        <a:latin typeface="Calibri"/>
                        <a:ea typeface="Times New Roman"/>
                        <a:cs typeface="Times New Roman"/>
                      </a:endParaRPr>
                    </a:p>
                  </a:txBody>
                  <a:tcPr marL="68580" marR="68580" marT="0" marB="0"/>
                </a:tc>
                <a:tc>
                  <a:txBody>
                    <a:bodyPr/>
                    <a:lstStyle/>
                    <a:p>
                      <a:pPr marR="179070" algn="ctr">
                        <a:lnSpc>
                          <a:spcPct val="115000"/>
                        </a:lnSpc>
                        <a:spcAft>
                          <a:spcPts val="0"/>
                        </a:spcAft>
                      </a:pPr>
                      <a:r>
                        <a:rPr lang="en-US" sz="1400" dirty="0">
                          <a:effectLst/>
                        </a:rPr>
                        <a:t>6</a:t>
                      </a:r>
                      <a:endParaRPr lang="en-US" sz="14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40239193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Temperature</a:t>
            </a:r>
            <a:r>
              <a:rPr lang="de-DE" dirty="0" smtClean="0"/>
              <a:t> </a:t>
            </a:r>
            <a:r>
              <a:rPr lang="de-DE" dirty="0" err="1" smtClean="0"/>
              <a:t>measurement</a:t>
            </a:r>
            <a:endParaRPr lang="de-DE" dirty="0"/>
          </a:p>
        </p:txBody>
      </p:sp>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2447925" y="2207577"/>
            <a:ext cx="4248150" cy="2442845"/>
          </a:xfrm>
          <a:prstGeom prst="rect">
            <a:avLst/>
          </a:prstGeom>
        </p:spPr>
      </p:pic>
      <p:sp>
        <p:nvSpPr>
          <p:cNvPr id="3" name="Rectangle 2"/>
          <p:cNvSpPr/>
          <p:nvPr/>
        </p:nvSpPr>
        <p:spPr>
          <a:xfrm>
            <a:off x="971600" y="4942909"/>
            <a:ext cx="7488832" cy="338554"/>
          </a:xfrm>
          <a:prstGeom prst="rect">
            <a:avLst/>
          </a:prstGeom>
        </p:spPr>
        <p:txBody>
          <a:bodyPr wrap="square">
            <a:spAutoFit/>
          </a:bodyPr>
          <a:lstStyle/>
          <a:p>
            <a:r>
              <a:rPr lang="en-US" sz="1600" dirty="0">
                <a:latin typeface="+mn-lt"/>
              </a:rPr>
              <a:t>Temperature measurement of press cylinder (</a:t>
            </a:r>
            <a:r>
              <a:rPr lang="en-US" sz="1600" i="1" dirty="0">
                <a:latin typeface="+mn-lt"/>
              </a:rPr>
              <a:t>T</a:t>
            </a:r>
            <a:r>
              <a:rPr lang="en-US" sz="1600" i="1" baseline="-25000" dirty="0">
                <a:latin typeface="+mn-lt"/>
              </a:rPr>
              <a:t>1</a:t>
            </a:r>
            <a:r>
              <a:rPr lang="en-US" sz="1600" dirty="0">
                <a:latin typeface="+mn-lt"/>
              </a:rPr>
              <a:t>), press head (</a:t>
            </a:r>
            <a:r>
              <a:rPr lang="en-US" sz="1600" i="1" dirty="0">
                <a:latin typeface="+mn-lt"/>
              </a:rPr>
              <a:t>T</a:t>
            </a:r>
            <a:r>
              <a:rPr lang="en-US" sz="1600" i="1" baseline="-25000" dirty="0">
                <a:latin typeface="+mn-lt"/>
              </a:rPr>
              <a:t>2</a:t>
            </a:r>
            <a:r>
              <a:rPr lang="en-US" sz="1600" dirty="0">
                <a:latin typeface="+mn-lt"/>
              </a:rPr>
              <a:t>),</a:t>
            </a:r>
            <a:r>
              <a:rPr lang="en-US" sz="1600" baseline="-25000" dirty="0">
                <a:latin typeface="+mn-lt"/>
              </a:rPr>
              <a:t> </a:t>
            </a:r>
            <a:r>
              <a:rPr lang="en-US" sz="1600" dirty="0">
                <a:latin typeface="+mn-lt"/>
              </a:rPr>
              <a:t>and juice (</a:t>
            </a:r>
            <a:r>
              <a:rPr lang="en-US" sz="1600" i="1" dirty="0">
                <a:latin typeface="+mn-lt"/>
              </a:rPr>
              <a:t>T</a:t>
            </a:r>
            <a:r>
              <a:rPr lang="en-US" sz="1600" i="1" baseline="-25000" dirty="0">
                <a:latin typeface="+mn-lt"/>
              </a:rPr>
              <a:t>3</a:t>
            </a:r>
            <a:r>
              <a:rPr lang="en-US" sz="1600" dirty="0">
                <a:latin typeface="+mn-lt"/>
              </a:rPr>
              <a:t>)</a:t>
            </a:r>
          </a:p>
        </p:txBody>
      </p:sp>
    </p:spTree>
    <p:extLst>
      <p:ext uri="{BB962C8B-B14F-4D97-AF65-F5344CB8AC3E}">
        <p14:creationId xmlns:p14="http://schemas.microsoft.com/office/powerpoint/2010/main" val="3032074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Documents and Settings\mmaci\Desktop\IMG_22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2276475"/>
            <a:ext cx="3276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D:\Teaching\20140307_10194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700213"/>
            <a:ext cx="3781425"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Title 1"/>
          <p:cNvSpPr>
            <a:spLocks noGrp="1"/>
          </p:cNvSpPr>
          <p:nvPr>
            <p:ph type="title"/>
          </p:nvPr>
        </p:nvSpPr>
        <p:spPr/>
        <p:txBody>
          <a:bodyPr/>
          <a:lstStyle/>
          <a:p>
            <a:r>
              <a:rPr lang="de-DE" altLang="en-US" smtClean="0"/>
              <a:t>Cassava leaf pressing</a:t>
            </a:r>
            <a:endParaRPr altLang="de-DE" smtClean="0"/>
          </a:p>
        </p:txBody>
      </p:sp>
    </p:spTree>
    <p:extLst>
      <p:ext uri="{BB962C8B-B14F-4D97-AF65-F5344CB8AC3E}">
        <p14:creationId xmlns:p14="http://schemas.microsoft.com/office/powerpoint/2010/main" val="33736961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Teaching\20140307_1019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700213"/>
            <a:ext cx="3352800"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D:\Teaching\Extra\IMG_21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7438" y="1700213"/>
            <a:ext cx="3027362"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itle 1"/>
          <p:cNvSpPr>
            <a:spLocks noGrp="1"/>
          </p:cNvSpPr>
          <p:nvPr>
            <p:ph type="title"/>
          </p:nvPr>
        </p:nvSpPr>
        <p:spPr/>
        <p:txBody>
          <a:bodyPr/>
          <a:lstStyle/>
          <a:p>
            <a:r>
              <a:rPr lang="de-DE" altLang="en-US" smtClean="0"/>
              <a:t>Cassava leaf juice sedimentation</a:t>
            </a:r>
            <a:endParaRPr altLang="de-DE" smtClean="0"/>
          </a:p>
        </p:txBody>
      </p:sp>
    </p:spTree>
    <p:extLst>
      <p:ext uri="{BB962C8B-B14F-4D97-AF65-F5344CB8AC3E}">
        <p14:creationId xmlns:p14="http://schemas.microsoft.com/office/powerpoint/2010/main" val="1198556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1027"/>
                                        </p:tgtEl>
                                        <p:attrNameLst>
                                          <p:attrName>style.visibility</p:attrName>
                                        </p:attrNameLst>
                                      </p:cBhvr>
                                      <p:to>
                                        <p:strVal val="visible"/>
                                      </p:to>
                                    </p:set>
                                    <p:animEffect transition="in" filter="fade">
                                      <p:cBhvr>
                                        <p:cTn id="14" dur="1000"/>
                                        <p:tgtEl>
                                          <p:spTgt spid="1027"/>
                                        </p:tgtEl>
                                      </p:cBhvr>
                                    </p:animEffect>
                                    <p:anim calcmode="lin" valueType="num">
                                      <p:cBhvr>
                                        <p:cTn id="15" dur="1000" fill="hold"/>
                                        <p:tgtEl>
                                          <p:spTgt spid="1027"/>
                                        </p:tgtEl>
                                        <p:attrNameLst>
                                          <p:attrName>ppt_x</p:attrName>
                                        </p:attrNameLst>
                                      </p:cBhvr>
                                      <p:tavLst>
                                        <p:tav tm="0">
                                          <p:val>
                                            <p:strVal val="#ppt_x"/>
                                          </p:val>
                                        </p:tav>
                                        <p:tav tm="100000">
                                          <p:val>
                                            <p:strVal val="#ppt_x"/>
                                          </p:val>
                                        </p:tav>
                                      </p:tavLst>
                                    </p:anim>
                                    <p:anim calcmode="lin" valueType="num">
                                      <p:cBhvr>
                                        <p:cTn id="16"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itle 1"/>
          <p:cNvSpPr>
            <a:spLocks noGrp="1"/>
          </p:cNvSpPr>
          <p:nvPr>
            <p:ph type="title"/>
          </p:nvPr>
        </p:nvSpPr>
        <p:spPr/>
        <p:txBody>
          <a:bodyPr/>
          <a:lstStyle/>
          <a:p>
            <a:r>
              <a:rPr lang="en-US" dirty="0" smtClean="0"/>
              <a:t>Extraction efficiency affected by nozzle diameter and </a:t>
            </a:r>
            <a:r>
              <a:rPr lang="en-US" dirty="0"/>
              <a:t>screw press </a:t>
            </a:r>
            <a:r>
              <a:rPr lang="en-US" dirty="0" smtClean="0"/>
              <a:t>speed</a:t>
            </a:r>
            <a:endParaRPr lang="en-US" dirty="0"/>
          </a:p>
        </p:txBody>
      </p:sp>
      <p:pic>
        <p:nvPicPr>
          <p:cNvPr id="5" name="Picture 4"/>
          <p:cNvPicPr/>
          <p:nvPr/>
        </p:nvPicPr>
        <p:blipFill rotWithShape="1">
          <a:blip r:embed="rId2" cstate="print">
            <a:extLst>
              <a:ext uri="{28A0092B-C50C-407E-A947-70E740481C1C}">
                <a14:useLocalDpi xmlns:a14="http://schemas.microsoft.com/office/drawing/2010/main" val="0"/>
              </a:ext>
            </a:extLst>
          </a:blip>
          <a:srcRect b="3730"/>
          <a:stretch/>
        </p:blipFill>
        <p:spPr bwMode="auto">
          <a:xfrm>
            <a:off x="1043608" y="1628800"/>
            <a:ext cx="6912768" cy="426360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982212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itle 1"/>
          <p:cNvSpPr>
            <a:spLocks noGrp="1"/>
          </p:cNvSpPr>
          <p:nvPr>
            <p:ph type="title"/>
          </p:nvPr>
        </p:nvSpPr>
        <p:spPr/>
        <p:txBody>
          <a:bodyPr/>
          <a:lstStyle/>
          <a:p>
            <a:r>
              <a:rPr lang="en-US" dirty="0" smtClean="0"/>
              <a:t>Temperature measurement </a:t>
            </a:r>
            <a:r>
              <a:rPr lang="en-US" dirty="0"/>
              <a:t>at 18 rpm </a:t>
            </a:r>
            <a:r>
              <a:rPr lang="en-US" dirty="0" smtClean="0"/>
              <a:t>for 4mm </a:t>
            </a:r>
            <a:r>
              <a:rPr lang="en-US" dirty="0"/>
              <a:t>nozzle </a:t>
            </a:r>
            <a:r>
              <a:rPr lang="en-US" dirty="0" smtClean="0"/>
              <a:t>diameter</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971600" y="1628800"/>
            <a:ext cx="7272808" cy="4392488"/>
          </a:xfrm>
          <a:prstGeom prst="rect">
            <a:avLst/>
          </a:prstGeom>
        </p:spPr>
      </p:pic>
    </p:spTree>
    <p:extLst>
      <p:ext uri="{BB962C8B-B14F-4D97-AF65-F5344CB8AC3E}">
        <p14:creationId xmlns:p14="http://schemas.microsoft.com/office/powerpoint/2010/main" val="27169208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itle 1"/>
          <p:cNvSpPr>
            <a:spLocks noGrp="1"/>
          </p:cNvSpPr>
          <p:nvPr>
            <p:ph type="title"/>
          </p:nvPr>
        </p:nvSpPr>
        <p:spPr/>
        <p:txBody>
          <a:bodyPr/>
          <a:lstStyle/>
          <a:p>
            <a:r>
              <a:rPr lang="en-US" dirty="0"/>
              <a:t>Temperature measurement at 18 rpm for </a:t>
            </a:r>
            <a:r>
              <a:rPr lang="en-US" dirty="0" smtClean="0"/>
              <a:t>5mm </a:t>
            </a:r>
            <a:r>
              <a:rPr lang="en-US" dirty="0"/>
              <a:t>nozzle </a:t>
            </a:r>
            <a:r>
              <a:rPr lang="en-US" dirty="0" smtClean="0"/>
              <a:t>diameter</a:t>
            </a:r>
            <a:endParaRPr lang="en-US" dirty="0"/>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971600" y="1628800"/>
            <a:ext cx="7200800" cy="4464496"/>
          </a:xfrm>
          <a:prstGeom prst="rect">
            <a:avLst/>
          </a:prstGeom>
        </p:spPr>
      </p:pic>
    </p:spTree>
    <p:extLst>
      <p:ext uri="{BB962C8B-B14F-4D97-AF65-F5344CB8AC3E}">
        <p14:creationId xmlns:p14="http://schemas.microsoft.com/office/powerpoint/2010/main" val="30406286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itle 1"/>
          <p:cNvSpPr>
            <a:spLocks noGrp="1"/>
          </p:cNvSpPr>
          <p:nvPr>
            <p:ph type="title"/>
          </p:nvPr>
        </p:nvSpPr>
        <p:spPr/>
        <p:txBody>
          <a:bodyPr/>
          <a:lstStyle/>
          <a:p>
            <a:r>
              <a:rPr lang="en-US" dirty="0"/>
              <a:t>Temperature measurement at 18 rpm for </a:t>
            </a:r>
            <a:r>
              <a:rPr lang="en-US" dirty="0" smtClean="0"/>
              <a:t>6mm </a:t>
            </a:r>
            <a:r>
              <a:rPr lang="en-US" dirty="0"/>
              <a:t>nozzle </a:t>
            </a:r>
            <a:r>
              <a:rPr lang="en-US" dirty="0" smtClean="0"/>
              <a:t>diameter</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971600" y="1484784"/>
            <a:ext cx="7200800" cy="4680519"/>
          </a:xfrm>
          <a:prstGeom prst="rect">
            <a:avLst/>
          </a:prstGeom>
        </p:spPr>
      </p:pic>
    </p:spTree>
    <p:extLst>
      <p:ext uri="{BB962C8B-B14F-4D97-AF65-F5344CB8AC3E}">
        <p14:creationId xmlns:p14="http://schemas.microsoft.com/office/powerpoint/2010/main" val="33673655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itle 1"/>
          <p:cNvSpPr>
            <a:spLocks noGrp="1"/>
          </p:cNvSpPr>
          <p:nvPr>
            <p:ph type="title"/>
          </p:nvPr>
        </p:nvSpPr>
        <p:spPr/>
        <p:txBody>
          <a:bodyPr/>
          <a:lstStyle/>
          <a:p>
            <a:r>
              <a:rPr lang="en-US" dirty="0" smtClean="0"/>
              <a:t>Throughput at </a:t>
            </a:r>
            <a:r>
              <a:rPr lang="en-US" dirty="0"/>
              <a:t>different nozzle </a:t>
            </a:r>
            <a:r>
              <a:rPr lang="en-US" dirty="0" smtClean="0"/>
              <a:t>diameters and screw speed</a:t>
            </a:r>
            <a:endParaRPr lang="en-US" dirty="0"/>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259632" y="1700808"/>
            <a:ext cx="6696744" cy="4464496"/>
          </a:xfrm>
          <a:prstGeom prst="rect">
            <a:avLst/>
          </a:prstGeom>
        </p:spPr>
      </p:pic>
    </p:spTree>
    <p:extLst>
      <p:ext uri="{BB962C8B-B14F-4D97-AF65-F5344CB8AC3E}">
        <p14:creationId xmlns:p14="http://schemas.microsoft.com/office/powerpoint/2010/main" val="2012780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itle 1"/>
          <p:cNvSpPr>
            <a:spLocks noGrp="1"/>
          </p:cNvSpPr>
          <p:nvPr>
            <p:ph type="title"/>
          </p:nvPr>
        </p:nvSpPr>
        <p:spPr/>
        <p:txBody>
          <a:bodyPr/>
          <a:lstStyle/>
          <a:p>
            <a:r>
              <a:rPr lang="en-US" dirty="0" smtClean="0"/>
              <a:t>Simulation </a:t>
            </a:r>
            <a:r>
              <a:rPr lang="en-US" dirty="0"/>
              <a:t>of velocity (side view) and</a:t>
            </a:r>
            <a:r>
              <a:rPr lang="en-US" i="1" dirty="0"/>
              <a:t> </a:t>
            </a:r>
            <a:r>
              <a:rPr lang="en-US" dirty="0"/>
              <a:t>flow trajectories </a:t>
            </a:r>
            <a:r>
              <a:rPr lang="en-US" dirty="0" smtClean="0"/>
              <a:t>(isometric </a:t>
            </a:r>
            <a:r>
              <a:rPr lang="en-US" dirty="0"/>
              <a:t>view) in press head under optimized condition</a:t>
            </a:r>
          </a:p>
        </p:txBody>
      </p:sp>
      <p:pic>
        <p:nvPicPr>
          <p:cNvPr id="5" name="Picture 4"/>
          <p:cNvPicPr/>
          <p:nvPr/>
        </p:nvPicPr>
        <p:blipFill rotWithShape="1">
          <a:blip r:embed="rId2">
            <a:extLst>
              <a:ext uri="{28A0092B-C50C-407E-A947-70E740481C1C}">
                <a14:useLocalDpi xmlns:a14="http://schemas.microsoft.com/office/drawing/2010/main" val="0"/>
              </a:ext>
            </a:extLst>
          </a:blip>
          <a:srcRect r="8160"/>
          <a:stretch/>
        </p:blipFill>
        <p:spPr bwMode="auto">
          <a:xfrm>
            <a:off x="1043608" y="1684337"/>
            <a:ext cx="7128791" cy="448096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813559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itle 1"/>
          <p:cNvSpPr>
            <a:spLocks noGrp="1"/>
          </p:cNvSpPr>
          <p:nvPr>
            <p:ph type="title"/>
          </p:nvPr>
        </p:nvSpPr>
        <p:spPr/>
        <p:txBody>
          <a:bodyPr/>
          <a:lstStyle/>
          <a:p>
            <a:r>
              <a:rPr lang="en-US" dirty="0" smtClean="0"/>
              <a:t>Computational </a:t>
            </a:r>
            <a:r>
              <a:rPr lang="en-US" dirty="0"/>
              <a:t>pressure (left) and shear rate (right) in press head </a:t>
            </a:r>
            <a:r>
              <a:rPr lang="en-US" dirty="0" smtClean="0"/>
              <a:t>at </a:t>
            </a:r>
            <a:r>
              <a:rPr lang="en-US" dirty="0"/>
              <a:t>18 rpm </a:t>
            </a:r>
            <a:r>
              <a:rPr lang="en-US" dirty="0" smtClean="0"/>
              <a:t>screw </a:t>
            </a:r>
            <a:r>
              <a:rPr lang="en-US" dirty="0"/>
              <a:t>press, and 4 mm nozzle </a:t>
            </a:r>
            <a:r>
              <a:rPr lang="en-US" dirty="0" smtClean="0"/>
              <a:t>size</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467544" y="1700808"/>
            <a:ext cx="3816424" cy="4392488"/>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4932040" y="1700808"/>
            <a:ext cx="3744416" cy="4392488"/>
          </a:xfrm>
          <a:prstGeom prst="rect">
            <a:avLst/>
          </a:prstGeom>
        </p:spPr>
      </p:pic>
    </p:spTree>
    <p:extLst>
      <p:ext uri="{BB962C8B-B14F-4D97-AF65-F5344CB8AC3E}">
        <p14:creationId xmlns:p14="http://schemas.microsoft.com/office/powerpoint/2010/main" val="37673866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Conclusions</a:t>
            </a:r>
            <a:endParaRPr lang="en-US" dirty="0"/>
          </a:p>
        </p:txBody>
      </p:sp>
      <p:sp>
        <p:nvSpPr>
          <p:cNvPr id="3" name="Inhaltsplatzhalter 2"/>
          <p:cNvSpPr>
            <a:spLocks noGrp="1"/>
          </p:cNvSpPr>
          <p:nvPr>
            <p:ph idx="1"/>
          </p:nvPr>
        </p:nvSpPr>
        <p:spPr>
          <a:xfrm>
            <a:off x="611809" y="1485354"/>
            <a:ext cx="7514710" cy="4679950"/>
          </a:xfrm>
        </p:spPr>
        <p:txBody>
          <a:bodyPr/>
          <a:lstStyle/>
          <a:p>
            <a:pPr>
              <a:lnSpc>
                <a:spcPct val="150000"/>
              </a:lnSpc>
            </a:pPr>
            <a:r>
              <a:rPr lang="en-US" dirty="0" smtClean="0"/>
              <a:t>Cassava </a:t>
            </a:r>
            <a:r>
              <a:rPr lang="en-US" dirty="0" smtClean="0"/>
              <a:t>leaves pressing was optimized using the screw press speed and the nozzle </a:t>
            </a:r>
            <a:r>
              <a:rPr lang="en-US" dirty="0" smtClean="0"/>
              <a:t>diameter</a:t>
            </a:r>
            <a:endParaRPr lang="en-US" dirty="0" smtClean="0"/>
          </a:p>
          <a:p>
            <a:pPr>
              <a:lnSpc>
                <a:spcPct val="150000"/>
              </a:lnSpc>
            </a:pPr>
            <a:r>
              <a:rPr lang="en-US" dirty="0" smtClean="0"/>
              <a:t>Lower motor speed and the lower nozzle diameter leads to a higher extraction efficiency</a:t>
            </a:r>
          </a:p>
          <a:p>
            <a:pPr>
              <a:lnSpc>
                <a:spcPct val="150000"/>
              </a:lnSpc>
            </a:pPr>
            <a:r>
              <a:rPr lang="en-US" dirty="0" smtClean="0"/>
              <a:t>A low temperature of the press head under optimum conditions may suggest not to have a negative effect on the protein present in the juice as well as in the press cake</a:t>
            </a:r>
          </a:p>
          <a:p>
            <a:pPr>
              <a:lnSpc>
                <a:spcPct val="150000"/>
              </a:lnSpc>
            </a:pPr>
            <a:r>
              <a:rPr lang="en-US" dirty="0" smtClean="0"/>
              <a:t>Flow simulation of cassava leaf considered as non-Newtonian fluid seems capable of simulating the leafy material during pressing</a:t>
            </a:r>
          </a:p>
          <a:p>
            <a:pPr>
              <a:lnSpc>
                <a:spcPct val="150000"/>
              </a:lnSpc>
            </a:pPr>
            <a:r>
              <a:rPr lang="en-US" dirty="0" smtClean="0"/>
              <a:t>High rotational speed leads to high velocity of material, but not throughput</a:t>
            </a:r>
          </a:p>
          <a:p>
            <a:pPr>
              <a:lnSpc>
                <a:spcPct val="150000"/>
              </a:lnSpc>
            </a:pPr>
            <a:r>
              <a:rPr lang="en-US" dirty="0" smtClean="0"/>
              <a:t>Improvement </a:t>
            </a:r>
            <a:r>
              <a:rPr lang="en-US" dirty="0" smtClean="0"/>
              <a:t>in geometry parameters such as pitch diameter, and bore holes of press cylinder can be made, in order to increase cassava juice extraction</a:t>
            </a:r>
            <a:endParaRPr lang="en-US" dirty="0"/>
          </a:p>
        </p:txBody>
      </p:sp>
    </p:spTree>
    <p:extLst>
      <p:ext uri="{BB962C8B-B14F-4D97-AF65-F5344CB8AC3E}">
        <p14:creationId xmlns:p14="http://schemas.microsoft.com/office/powerpoint/2010/main" val="199353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Acknowledgements</a:t>
            </a:r>
          </a:p>
        </p:txBody>
      </p:sp>
      <p:sp>
        <p:nvSpPr>
          <p:cNvPr id="3" name="Inhaltsplatzhalter 2"/>
          <p:cNvSpPr>
            <a:spLocks noGrp="1"/>
          </p:cNvSpPr>
          <p:nvPr>
            <p:ph idx="1"/>
          </p:nvPr>
        </p:nvSpPr>
        <p:spPr>
          <a:xfrm>
            <a:off x="611809" y="1196752"/>
            <a:ext cx="7514710" cy="1584176"/>
          </a:xfrm>
        </p:spPr>
        <p:txBody>
          <a:bodyPr/>
          <a:lstStyle/>
          <a:p>
            <a:r>
              <a:rPr lang="en-US" dirty="0" smtClean="0"/>
              <a:t>This </a:t>
            </a:r>
            <a:r>
              <a:rPr lang="en-US" dirty="0"/>
              <a:t>work was financially supported by the German Federal Ministry of Education and Research (BMBF) with funds from the German Federal Ministry for Economic Cooperation and Development (BMZ) as part of the </a:t>
            </a:r>
            <a:r>
              <a:rPr lang="en-US" dirty="0" err="1"/>
              <a:t>GlobE</a:t>
            </a:r>
            <a:r>
              <a:rPr lang="en-US" dirty="0"/>
              <a:t> program through project </a:t>
            </a:r>
            <a:r>
              <a:rPr lang="en-US" dirty="0" err="1"/>
              <a:t>BiomassWeb</a:t>
            </a:r>
            <a:r>
              <a:rPr lang="en-US" dirty="0"/>
              <a:t> – Improving food security in Africa through increased system productivity of biomass-based value webs</a:t>
            </a:r>
            <a:r>
              <a:rPr lang="en-US" dirty="0" smtClean="0"/>
              <a:t>.</a:t>
            </a:r>
          </a:p>
        </p:txBody>
      </p:sp>
      <p:grpSp>
        <p:nvGrpSpPr>
          <p:cNvPr id="4" name="Gruppieren 3"/>
          <p:cNvGrpSpPr/>
          <p:nvPr/>
        </p:nvGrpSpPr>
        <p:grpSpPr>
          <a:xfrm>
            <a:off x="2123728" y="3140968"/>
            <a:ext cx="4651220" cy="2110740"/>
            <a:chOff x="2413717" y="4267200"/>
            <a:chExt cx="4651220" cy="2110740"/>
          </a:xfrm>
        </p:grpSpPr>
        <p:pic>
          <p:nvPicPr>
            <p:cNvPr id="5" name="Grafik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413717" y="4267200"/>
              <a:ext cx="4316566" cy="950595"/>
            </a:xfrm>
            <a:prstGeom prst="rect">
              <a:avLst/>
            </a:prstGeom>
          </p:spPr>
        </p:pic>
        <p:pic>
          <p:nvPicPr>
            <p:cNvPr id="7" name="Grafik 6"/>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748371" y="5217795"/>
              <a:ext cx="4316566" cy="1160145"/>
            </a:xfrm>
            <a:prstGeom prst="rect">
              <a:avLst/>
            </a:prstGeom>
          </p:spPr>
        </p:pic>
      </p:grpSp>
    </p:spTree>
    <p:extLst>
      <p:ext uri="{BB962C8B-B14F-4D97-AF65-F5344CB8AC3E}">
        <p14:creationId xmlns:p14="http://schemas.microsoft.com/office/powerpoint/2010/main" val="35284146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7584" y="2780928"/>
            <a:ext cx="7514710" cy="1132967"/>
          </a:xfrm>
        </p:spPr>
        <p:txBody>
          <a:bodyPr/>
          <a:lstStyle/>
          <a:p>
            <a:pPr algn="ctr"/>
            <a:r>
              <a:rPr lang="en-US" sz="3200" dirty="0" smtClean="0"/>
              <a:t>Thanks for </a:t>
            </a:r>
            <a:r>
              <a:rPr lang="en-US" sz="3200" dirty="0"/>
              <a:t>your attention</a:t>
            </a:r>
            <a:r>
              <a:rPr lang="en-US" sz="3200" dirty="0" smtClean="0"/>
              <a:t>!</a:t>
            </a:r>
            <a:endParaRPr lang="en-US" sz="3200" dirty="0"/>
          </a:p>
        </p:txBody>
      </p:sp>
    </p:spTree>
    <p:extLst>
      <p:ext uri="{BB962C8B-B14F-4D97-AF65-F5344CB8AC3E}">
        <p14:creationId xmlns:p14="http://schemas.microsoft.com/office/powerpoint/2010/main" val="1042427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525588"/>
            <a:ext cx="7239000"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ChangeArrowheads="1"/>
          </p:cNvSpPr>
          <p:nvPr/>
        </p:nvSpPr>
        <p:spPr bwMode="auto">
          <a:xfrm>
            <a:off x="381000" y="3068638"/>
            <a:ext cx="4572000"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indent="-358775" eaLnBrk="0" hangingPunct="0">
              <a:spcBef>
                <a:spcPct val="20000"/>
              </a:spcBef>
              <a:buClr>
                <a:srgbClr val="143F6A"/>
              </a:buClr>
              <a:buFont typeface="Arial" charset="0"/>
              <a:buChar char="■"/>
              <a:defRPr sz="1600">
                <a:solidFill>
                  <a:srgbClr val="000000"/>
                </a:solidFill>
                <a:latin typeface="Arial" charset="0"/>
              </a:defRPr>
            </a:lvl1pPr>
            <a:lvl2pPr marL="823913" indent="-285750" eaLnBrk="0" hangingPunct="0">
              <a:spcBef>
                <a:spcPct val="20000"/>
              </a:spcBef>
              <a:buClr>
                <a:srgbClr val="003F75"/>
              </a:buClr>
              <a:buFont typeface="Arial" charset="0"/>
              <a:buChar char="□"/>
              <a:defRPr sz="1600">
                <a:solidFill>
                  <a:srgbClr val="000000"/>
                </a:solidFill>
                <a:latin typeface="Arial" charset="0"/>
              </a:defRPr>
            </a:lvl2pPr>
            <a:lvl3pPr marL="1231900" indent="-228600" eaLnBrk="0" hangingPunct="0">
              <a:spcBef>
                <a:spcPct val="20000"/>
              </a:spcBef>
              <a:buClr>
                <a:srgbClr val="003F75"/>
              </a:buClr>
              <a:buFont typeface="Symbol" pitchFamily="18" charset="2"/>
              <a:buChar char="-"/>
              <a:defRPr sz="1600">
                <a:solidFill>
                  <a:srgbClr val="000000"/>
                </a:solidFill>
                <a:latin typeface="Arial" charset="0"/>
              </a:defRPr>
            </a:lvl3pPr>
            <a:lvl4pPr marL="1639888" indent="-228600" eaLnBrk="0" hangingPunct="0">
              <a:spcBef>
                <a:spcPct val="20000"/>
              </a:spcBef>
              <a:buClr>
                <a:srgbClr val="92D050"/>
              </a:buClr>
              <a:buFont typeface="Wingdings" pitchFamily="2" charset="2"/>
              <a:buChar char="§"/>
              <a:defRPr sz="1600">
                <a:solidFill>
                  <a:srgbClr val="000000"/>
                </a:solidFill>
                <a:latin typeface="Arial" charset="0"/>
              </a:defRPr>
            </a:lvl4pPr>
            <a:lvl5pPr marL="2057400" indent="-228600" eaLnBrk="0" hangingPunct="0">
              <a:spcBef>
                <a:spcPct val="20000"/>
              </a:spcBef>
              <a:buClr>
                <a:srgbClr val="92D050"/>
              </a:buClr>
              <a:buFont typeface="Wingdings" pitchFamily="2" charset="2"/>
              <a:buChar char="§"/>
              <a:defRPr sz="1600">
                <a:solidFill>
                  <a:srgbClr val="000000"/>
                </a:solidFill>
                <a:latin typeface="Arial" charset="0"/>
              </a:defRPr>
            </a:lvl5pPr>
            <a:lvl6pPr marL="25146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6pPr>
            <a:lvl7pPr marL="29718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7pPr>
            <a:lvl8pPr marL="34290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8pPr>
            <a:lvl9pPr marL="38862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9pPr>
          </a:lstStyle>
          <a:p>
            <a:pPr eaLnBrk="1" hangingPunct="1">
              <a:lnSpc>
                <a:spcPct val="150000"/>
              </a:lnSpc>
            </a:pPr>
            <a:r>
              <a:rPr lang="en-US" altLang="de-DE">
                <a:solidFill>
                  <a:schemeClr val="tx1"/>
                </a:solidFill>
              </a:rPr>
              <a:t>Linamarin: major cyanogenic glucoside</a:t>
            </a:r>
          </a:p>
          <a:p>
            <a:pPr eaLnBrk="1" hangingPunct="1">
              <a:lnSpc>
                <a:spcPct val="150000"/>
              </a:lnSpc>
            </a:pPr>
            <a:r>
              <a:rPr lang="en-US" altLang="de-DE">
                <a:solidFill>
                  <a:schemeClr val="tx1"/>
                </a:solidFill>
              </a:rPr>
              <a:t>Linamarase catalyzes linamarin hydrolysis to glucose and acetone cyanohydrin</a:t>
            </a:r>
          </a:p>
          <a:p>
            <a:pPr eaLnBrk="1" hangingPunct="1">
              <a:lnSpc>
                <a:spcPct val="150000"/>
              </a:lnSpc>
            </a:pPr>
            <a:r>
              <a:rPr lang="en-US" altLang="de-DE">
                <a:solidFill>
                  <a:schemeClr val="tx1"/>
                </a:solidFill>
              </a:rPr>
              <a:t>While hydroxynitrile lyase catalyses cyanohydrins hydrolysis to hydrogen cyanide (HCN) and a ketone</a:t>
            </a:r>
          </a:p>
          <a:p>
            <a:pPr eaLnBrk="1" hangingPunct="1">
              <a:lnSpc>
                <a:spcPct val="150000"/>
              </a:lnSpc>
            </a:pPr>
            <a:r>
              <a:rPr lang="en-US" altLang="de-DE">
                <a:solidFill>
                  <a:schemeClr val="tx1"/>
                </a:solidFill>
              </a:rPr>
              <a:t>Hence cause serious illness or death of the consumers</a:t>
            </a:r>
          </a:p>
        </p:txBody>
      </p:sp>
      <p:sp>
        <p:nvSpPr>
          <p:cNvPr id="2" name="Oval 1"/>
          <p:cNvSpPr>
            <a:spLocks noChangeArrowheads="1"/>
          </p:cNvSpPr>
          <p:nvPr/>
        </p:nvSpPr>
        <p:spPr bwMode="auto">
          <a:xfrm flipV="1">
            <a:off x="2555875" y="1412875"/>
            <a:ext cx="360363" cy="360363"/>
          </a:xfrm>
          <a:prstGeom prst="ellipse">
            <a:avLst/>
          </a:prstGeom>
          <a:solidFill>
            <a:schemeClr val="bg1">
              <a:alpha val="0"/>
            </a:schemeClr>
          </a:solidFill>
          <a:ln w="25400" algn="ctr">
            <a:solidFill>
              <a:srgbClr val="FF0000"/>
            </a:solidFill>
            <a:round/>
            <a:headEnd/>
            <a:tailEnd/>
          </a:ln>
        </p:spPr>
        <p:txBody>
          <a:bodyPr rot="10800000"/>
          <a:lstStyle>
            <a:lvl1pPr eaLnBrk="0" hangingPunct="0">
              <a:spcBef>
                <a:spcPct val="20000"/>
              </a:spcBef>
              <a:buClr>
                <a:srgbClr val="143F6A"/>
              </a:buClr>
              <a:buFont typeface="Arial" charset="0"/>
              <a:buChar char="■"/>
              <a:defRPr sz="1600">
                <a:solidFill>
                  <a:srgbClr val="000000"/>
                </a:solidFill>
                <a:latin typeface="Arial" charset="0"/>
              </a:defRPr>
            </a:lvl1pPr>
            <a:lvl2pPr marL="742950" indent="-285750" eaLnBrk="0" hangingPunct="0">
              <a:spcBef>
                <a:spcPct val="20000"/>
              </a:spcBef>
              <a:buClr>
                <a:srgbClr val="003F75"/>
              </a:buClr>
              <a:buFont typeface="Arial" charset="0"/>
              <a:buChar char="□"/>
              <a:defRPr sz="1600">
                <a:solidFill>
                  <a:srgbClr val="000000"/>
                </a:solidFill>
                <a:latin typeface="Arial" charset="0"/>
              </a:defRPr>
            </a:lvl2pPr>
            <a:lvl3pPr marL="1143000" indent="-228600" eaLnBrk="0" hangingPunct="0">
              <a:spcBef>
                <a:spcPct val="20000"/>
              </a:spcBef>
              <a:buClr>
                <a:srgbClr val="003F75"/>
              </a:buClr>
              <a:buFont typeface="Symbol" pitchFamily="18" charset="2"/>
              <a:buChar char="-"/>
              <a:defRPr sz="1600">
                <a:solidFill>
                  <a:srgbClr val="000000"/>
                </a:solidFill>
                <a:latin typeface="Arial" charset="0"/>
              </a:defRPr>
            </a:lvl3pPr>
            <a:lvl4pPr marL="1600200" indent="-228600" eaLnBrk="0" hangingPunct="0">
              <a:spcBef>
                <a:spcPct val="20000"/>
              </a:spcBef>
              <a:buClr>
                <a:srgbClr val="92D050"/>
              </a:buClr>
              <a:buFont typeface="Wingdings" pitchFamily="2" charset="2"/>
              <a:buChar char="§"/>
              <a:defRPr sz="1600">
                <a:solidFill>
                  <a:srgbClr val="000000"/>
                </a:solidFill>
                <a:latin typeface="Arial" charset="0"/>
              </a:defRPr>
            </a:lvl4pPr>
            <a:lvl5pPr marL="2057400" indent="-228600" eaLnBrk="0" hangingPunct="0">
              <a:spcBef>
                <a:spcPct val="20000"/>
              </a:spcBef>
              <a:buClr>
                <a:srgbClr val="92D050"/>
              </a:buClr>
              <a:buFont typeface="Wingdings" pitchFamily="2" charset="2"/>
              <a:buChar char="§"/>
              <a:defRPr sz="1600">
                <a:solidFill>
                  <a:srgbClr val="000000"/>
                </a:solidFill>
                <a:latin typeface="Arial" charset="0"/>
              </a:defRPr>
            </a:lvl5pPr>
            <a:lvl6pPr marL="25146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6pPr>
            <a:lvl7pPr marL="29718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7pPr>
            <a:lvl8pPr marL="34290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8pPr>
            <a:lvl9pPr marL="38862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9pPr>
          </a:lstStyle>
          <a:p>
            <a:pPr eaLnBrk="1" hangingPunct="1">
              <a:spcBef>
                <a:spcPct val="0"/>
              </a:spcBef>
              <a:buClrTx/>
              <a:buFontTx/>
              <a:buNone/>
            </a:pPr>
            <a:endParaRPr lang="de-DE" altLang="de-DE" sz="2400">
              <a:solidFill>
                <a:schemeClr val="tx1"/>
              </a:solidFill>
            </a:endParaRPr>
          </a:p>
        </p:txBody>
      </p:sp>
      <p:sp>
        <p:nvSpPr>
          <p:cNvPr id="6" name="Oval 5"/>
          <p:cNvSpPr>
            <a:spLocks noChangeArrowheads="1"/>
          </p:cNvSpPr>
          <p:nvPr/>
        </p:nvSpPr>
        <p:spPr bwMode="auto">
          <a:xfrm>
            <a:off x="6588125" y="1844675"/>
            <a:ext cx="360363" cy="360363"/>
          </a:xfrm>
          <a:prstGeom prst="ellipse">
            <a:avLst/>
          </a:prstGeom>
          <a:solidFill>
            <a:schemeClr val="bg1">
              <a:alpha val="0"/>
            </a:schemeClr>
          </a:solidFill>
          <a:ln w="25400" algn="ctr">
            <a:solidFill>
              <a:srgbClr val="FF0000"/>
            </a:solidFill>
            <a:round/>
            <a:headEnd/>
            <a:tailEnd/>
          </a:ln>
        </p:spPr>
        <p:txBody>
          <a:bodyPr/>
          <a:lstStyle>
            <a:lvl1pPr eaLnBrk="0" hangingPunct="0">
              <a:spcBef>
                <a:spcPct val="20000"/>
              </a:spcBef>
              <a:buClr>
                <a:srgbClr val="143F6A"/>
              </a:buClr>
              <a:buFont typeface="Arial" charset="0"/>
              <a:buChar char="■"/>
              <a:defRPr sz="1600">
                <a:solidFill>
                  <a:srgbClr val="000000"/>
                </a:solidFill>
                <a:latin typeface="Arial" charset="0"/>
              </a:defRPr>
            </a:lvl1pPr>
            <a:lvl2pPr marL="742950" indent="-285750" eaLnBrk="0" hangingPunct="0">
              <a:spcBef>
                <a:spcPct val="20000"/>
              </a:spcBef>
              <a:buClr>
                <a:srgbClr val="003F75"/>
              </a:buClr>
              <a:buFont typeface="Arial" charset="0"/>
              <a:buChar char="□"/>
              <a:defRPr sz="1600">
                <a:solidFill>
                  <a:srgbClr val="000000"/>
                </a:solidFill>
                <a:latin typeface="Arial" charset="0"/>
              </a:defRPr>
            </a:lvl2pPr>
            <a:lvl3pPr marL="1143000" indent="-228600" eaLnBrk="0" hangingPunct="0">
              <a:spcBef>
                <a:spcPct val="20000"/>
              </a:spcBef>
              <a:buClr>
                <a:srgbClr val="003F75"/>
              </a:buClr>
              <a:buFont typeface="Symbol" pitchFamily="18" charset="2"/>
              <a:buChar char="-"/>
              <a:defRPr sz="1600">
                <a:solidFill>
                  <a:srgbClr val="000000"/>
                </a:solidFill>
                <a:latin typeface="Arial" charset="0"/>
              </a:defRPr>
            </a:lvl3pPr>
            <a:lvl4pPr marL="1600200" indent="-228600" eaLnBrk="0" hangingPunct="0">
              <a:spcBef>
                <a:spcPct val="20000"/>
              </a:spcBef>
              <a:buClr>
                <a:srgbClr val="92D050"/>
              </a:buClr>
              <a:buFont typeface="Wingdings" pitchFamily="2" charset="2"/>
              <a:buChar char="§"/>
              <a:defRPr sz="1600">
                <a:solidFill>
                  <a:srgbClr val="000000"/>
                </a:solidFill>
                <a:latin typeface="Arial" charset="0"/>
              </a:defRPr>
            </a:lvl4pPr>
            <a:lvl5pPr marL="2057400" indent="-228600" eaLnBrk="0" hangingPunct="0">
              <a:spcBef>
                <a:spcPct val="20000"/>
              </a:spcBef>
              <a:buClr>
                <a:srgbClr val="92D050"/>
              </a:buClr>
              <a:buFont typeface="Wingdings" pitchFamily="2" charset="2"/>
              <a:buChar char="§"/>
              <a:defRPr sz="1600">
                <a:solidFill>
                  <a:srgbClr val="000000"/>
                </a:solidFill>
                <a:latin typeface="Arial" charset="0"/>
              </a:defRPr>
            </a:lvl5pPr>
            <a:lvl6pPr marL="25146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6pPr>
            <a:lvl7pPr marL="29718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7pPr>
            <a:lvl8pPr marL="34290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8pPr>
            <a:lvl9pPr marL="3886200" indent="-228600" eaLnBrk="0" fontAlgn="base" hangingPunct="0">
              <a:spcBef>
                <a:spcPct val="20000"/>
              </a:spcBef>
              <a:spcAft>
                <a:spcPct val="0"/>
              </a:spcAft>
              <a:buClr>
                <a:srgbClr val="92D050"/>
              </a:buClr>
              <a:buFont typeface="Wingdings" pitchFamily="2" charset="2"/>
              <a:buChar char="§"/>
              <a:defRPr sz="1600">
                <a:solidFill>
                  <a:srgbClr val="000000"/>
                </a:solidFill>
                <a:latin typeface="Arial" charset="0"/>
              </a:defRPr>
            </a:lvl9pPr>
          </a:lstStyle>
          <a:p>
            <a:pPr eaLnBrk="1" hangingPunct="1">
              <a:spcBef>
                <a:spcPct val="0"/>
              </a:spcBef>
              <a:buClrTx/>
              <a:buFontTx/>
              <a:buNone/>
            </a:pPr>
            <a:endParaRPr lang="de-DE" altLang="de-DE" sz="2400">
              <a:solidFill>
                <a:schemeClr val="tx1"/>
              </a:solidFill>
            </a:endParaRPr>
          </a:p>
        </p:txBody>
      </p:sp>
      <p:sp>
        <p:nvSpPr>
          <p:cNvPr id="11270" name="Title 3"/>
          <p:cNvSpPr>
            <a:spLocks noGrp="1"/>
          </p:cNvSpPr>
          <p:nvPr>
            <p:ph type="title"/>
          </p:nvPr>
        </p:nvSpPr>
        <p:spPr/>
        <p:txBody>
          <a:bodyPr/>
          <a:lstStyle/>
          <a:p>
            <a:r>
              <a:rPr altLang="de-DE" smtClean="0"/>
              <a:t>Breakdown linamarin</a:t>
            </a:r>
          </a:p>
        </p:txBody>
      </p:sp>
    </p:spTree>
    <p:extLst>
      <p:ext uri="{BB962C8B-B14F-4D97-AF65-F5344CB8AC3E}">
        <p14:creationId xmlns:p14="http://schemas.microsoft.com/office/powerpoint/2010/main" val="21985213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500"/>
                                        <p:tgtEl>
                                          <p:spTgt spid="3">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P spid="6" grpId="0" animBg="1"/>
    </p:bldLst>
  </p:timing>
</p:sld>
</file>

<file path=ppt/theme/theme1.xml><?xml version="1.0" encoding="utf-8"?>
<a:theme xmlns:a="http://schemas.openxmlformats.org/drawingml/2006/main" name="Sc Writing 440e culture">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UHOH-01-D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UHOH-01-DE 1">
        <a:dk1>
          <a:srgbClr val="6E6E6E"/>
        </a:dk1>
        <a:lt1>
          <a:srgbClr val="FFFFFF"/>
        </a:lt1>
        <a:dk2>
          <a:srgbClr val="7C4218"/>
        </a:dk2>
        <a:lt2>
          <a:srgbClr val="6E6E6E"/>
        </a:lt2>
        <a:accent1>
          <a:srgbClr val="7C4218"/>
        </a:accent1>
        <a:accent2>
          <a:srgbClr val="97511D"/>
        </a:accent2>
        <a:accent3>
          <a:srgbClr val="FFFFFF"/>
        </a:accent3>
        <a:accent4>
          <a:srgbClr val="5D5D5D"/>
        </a:accent4>
        <a:accent5>
          <a:srgbClr val="BFB0AB"/>
        </a:accent5>
        <a:accent6>
          <a:srgbClr val="884919"/>
        </a:accent6>
        <a:hlink>
          <a:srgbClr val="BD6625"/>
        </a:hlink>
        <a:folHlink>
          <a:srgbClr val="DA8342"/>
        </a:folHlink>
      </a:clrScheme>
      <a:clrMap bg1="lt1" tx1="dk1" bg2="lt2" tx2="dk2" accent1="accent1" accent2="accent2" accent3="accent3" accent4="accent4" accent5="accent5" accent6="accent6" hlink="hlink" folHlink="folHlink"/>
    </a:extraClrScheme>
    <a:extraClrScheme>
      <a:clrScheme name="UHOH-01-DE 2">
        <a:dk1>
          <a:srgbClr val="003F75"/>
        </a:dk1>
        <a:lt1>
          <a:srgbClr val="FFFFFF"/>
        </a:lt1>
        <a:dk2>
          <a:srgbClr val="7C4218"/>
        </a:dk2>
        <a:lt2>
          <a:srgbClr val="6E6E6E"/>
        </a:lt2>
        <a:accent1>
          <a:srgbClr val="7C4218"/>
        </a:accent1>
        <a:accent2>
          <a:srgbClr val="003F75"/>
        </a:accent2>
        <a:accent3>
          <a:srgbClr val="FFFFFF"/>
        </a:accent3>
        <a:accent4>
          <a:srgbClr val="003463"/>
        </a:accent4>
        <a:accent5>
          <a:srgbClr val="BFB0AB"/>
        </a:accent5>
        <a:accent6>
          <a:srgbClr val="003869"/>
        </a:accent6>
        <a:hlink>
          <a:srgbClr val="BD6625"/>
        </a:hlink>
        <a:folHlink>
          <a:srgbClr val="DA834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Sc Writing 440e culture</Template>
  <TotalTime>0</TotalTime>
  <Words>1057</Words>
  <Application>Microsoft Office PowerPoint</Application>
  <PresentationFormat>On-screen Show (4:3)</PresentationFormat>
  <Paragraphs>179</Paragraphs>
  <Slides>24</Slides>
  <Notes>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Sc Writing 440e culture</vt:lpstr>
      <vt:lpstr>Optimization and computational evaluation of mechanical juice extraction from cassava leaves </vt:lpstr>
      <vt:lpstr>Some facts about cassava</vt:lpstr>
      <vt:lpstr>Consumption of cassava leaves in Africa</vt:lpstr>
      <vt:lpstr>Consumption of cassava leaves</vt:lpstr>
      <vt:lpstr>Nutritional aspects of cassava leaves</vt:lpstr>
      <vt:lpstr>Antinutritional aspects of cassava leaves</vt:lpstr>
      <vt:lpstr>Toxic aspects of cassava leaves</vt:lpstr>
      <vt:lpstr>Sustainable future protein</vt:lpstr>
      <vt:lpstr>Material and methods</vt:lpstr>
      <vt:lpstr>Influencing variables</vt:lpstr>
      <vt:lpstr>Temperature measurement</vt:lpstr>
      <vt:lpstr>Cassava leaf pressing</vt:lpstr>
      <vt:lpstr>Cassava leaf juice sedimentation</vt:lpstr>
      <vt:lpstr>Extraction efficiency affected by nozzle diameter and screw press speed</vt:lpstr>
      <vt:lpstr>Temperature measurement at 18 rpm for 4mm nozzle diameter</vt:lpstr>
      <vt:lpstr>Temperature measurement at 18 rpm for 5mm nozzle diameter</vt:lpstr>
      <vt:lpstr>Temperature measurement at 18 rpm for 6mm nozzle diameter</vt:lpstr>
      <vt:lpstr>Throughput at different nozzle diameters and screw speed</vt:lpstr>
      <vt:lpstr>Simulation of velocity (side view) and flow trajectories (isometric view) in press head under optimized condition</vt:lpstr>
      <vt:lpstr>Computational pressure (left) and shear rate (right) in press head at 18 rpm screw press, and 4 mm nozzle size</vt:lpstr>
      <vt:lpstr>Conclusions</vt:lpstr>
      <vt:lpstr>Acknowledgements</vt:lpstr>
      <vt:lpstr>Thanks for your attention!</vt:lpstr>
      <vt:lpstr>Breakdown linamarin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 Title</dc:title>
  <dc:creator>Müller J</dc:creator>
  <cp:lastModifiedBy>Studenten PC 8</cp:lastModifiedBy>
  <cp:revision>170</cp:revision>
  <dcterms:created xsi:type="dcterms:W3CDTF">2014-05-13T08:10:45Z</dcterms:created>
  <dcterms:modified xsi:type="dcterms:W3CDTF">2015-08-10T07:29:03Z</dcterms:modified>
</cp:coreProperties>
</file>