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96" r:id="rId2"/>
    <p:sldMasterId id="2147483708" r:id="rId3"/>
  </p:sldMasterIdLst>
  <p:notesMasterIdLst>
    <p:notesMasterId r:id="rId28"/>
  </p:notesMasterIdLst>
  <p:handoutMasterIdLst>
    <p:handoutMasterId r:id="rId29"/>
  </p:handoutMasterIdLst>
  <p:sldIdLst>
    <p:sldId id="257" r:id="rId4"/>
    <p:sldId id="258" r:id="rId5"/>
    <p:sldId id="263" r:id="rId6"/>
    <p:sldId id="264" r:id="rId7"/>
    <p:sldId id="282" r:id="rId8"/>
    <p:sldId id="277" r:id="rId9"/>
    <p:sldId id="279" r:id="rId10"/>
    <p:sldId id="265" r:id="rId11"/>
    <p:sldId id="267" r:id="rId12"/>
    <p:sldId id="266" r:id="rId13"/>
    <p:sldId id="268" r:id="rId14"/>
    <p:sldId id="269" r:id="rId15"/>
    <p:sldId id="272" r:id="rId16"/>
    <p:sldId id="270" r:id="rId17"/>
    <p:sldId id="276" r:id="rId18"/>
    <p:sldId id="271" r:id="rId19"/>
    <p:sldId id="280" r:id="rId20"/>
    <p:sldId id="283" r:id="rId21"/>
    <p:sldId id="273" r:id="rId22"/>
    <p:sldId id="278" r:id="rId23"/>
    <p:sldId id="274" r:id="rId24"/>
    <p:sldId id="281" r:id="rId25"/>
    <p:sldId id="275" r:id="rId26"/>
    <p:sldId id="26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177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C66D5-35F2-4B2B-B66A-28018F619124}" type="datetimeFigureOut">
              <a:rPr lang="en-US" smtClean="0"/>
              <a:t>28/4/2017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073D5-63C2-4933-B970-D96552757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81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B7E8A-1102-47A1-B1C3-36AE88809383}" type="datetimeFigureOut">
              <a:rPr lang="en-US" smtClean="0"/>
              <a:t>28/4/2017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11EAB-687D-4AE4-B775-678A923E9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03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3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02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048" y="0"/>
            <a:ext cx="12188952" cy="6858000"/>
            <a:chOff x="3048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3048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574798" y="3537161"/>
              <a:ext cx="9144001" cy="196717"/>
              <a:chOff x="1523999" y="4379129"/>
              <a:chExt cx="9144001" cy="196717"/>
            </a:xfrm>
          </p:grpSpPr>
          <p:sp>
            <p:nvSpPr>
              <p:cNvPr id="19" name="Rectangle 18" descr="Gold bar"/>
              <p:cNvSpPr>
                <a:spLocks noChangeArrowheads="1"/>
              </p:cNvSpPr>
              <p:nvPr/>
            </p:nvSpPr>
            <p:spPr bwMode="auto">
              <a:xfrm rot="16200000" flipH="1">
                <a:off x="2949872" y="2953256"/>
                <a:ext cx="196717" cy="3048463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Rectangle 19" descr="Orange bar"/>
              <p:cNvSpPr>
                <a:spLocks noChangeArrowheads="1"/>
              </p:cNvSpPr>
              <p:nvPr/>
            </p:nvSpPr>
            <p:spPr bwMode="auto">
              <a:xfrm rot="16200000" flipH="1">
                <a:off x="5998335" y="2953256"/>
                <a:ext cx="196717" cy="3048463"/>
              </a:xfrm>
              <a:prstGeom prst="rect">
                <a:avLst/>
              </a:prstGeom>
              <a:solidFill>
                <a:schemeClr val="accent4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Rectangle 20" descr="Slate bar"/>
              <p:cNvSpPr>
                <a:spLocks noChangeArrowheads="1"/>
              </p:cNvSpPr>
              <p:nvPr/>
            </p:nvSpPr>
            <p:spPr bwMode="auto">
              <a:xfrm rot="16200000" flipH="1">
                <a:off x="9045410" y="2953256"/>
                <a:ext cx="196717" cy="3048463"/>
              </a:xfrm>
              <a:prstGeom prst="rect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5611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2610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BE3D949A-81AB-4231-A71D-16D67810BC35}" type="datetime1">
              <a:rPr lang="en-US" smtClean="0"/>
              <a:t>28/4/2017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0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9825A22D-E4F5-4682-8056-44EABE42001C}" type="datetime1">
              <a:rPr lang="en-US" smtClean="0"/>
              <a:t>28/4/2017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7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9E9DF010-8A56-4738-89DC-A728BC3E41B5}" type="datetime1">
              <a:rPr lang="en-US" smtClean="0"/>
              <a:t>28/4/2017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14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A91AF39F-C483-4E11-9B6F-DD8B6B414F6B}" type="datetime1">
              <a:rPr lang="en-US" smtClean="0"/>
              <a:t>28/4/2017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0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67F49284-9227-4D83-A819-8A4F2F7CE091}" type="datetime1">
              <a:rPr lang="en-US" smtClean="0"/>
              <a:t>28/4/2017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2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39E829B0-23A9-49DC-9415-F2F0A92C062D}" type="datetime1">
              <a:rPr lang="en-US" smtClean="0"/>
              <a:t>28/4/2017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2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4ED38E9B-3097-441B-919E-07125E9AB5C7}" type="datetime1">
              <a:rPr lang="en-US" smtClean="0"/>
              <a:t>28/4/2017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4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8520D80F-2D7E-49C8-97B7-E1A64B33ABB2}" type="datetime1">
              <a:rPr lang="en-US" smtClean="0"/>
              <a:t>28/4/2017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9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C90B9141-F407-4B25-B795-73EE5E677013}" type="datetime1">
              <a:rPr lang="en-US" smtClean="0"/>
              <a:t>28/4/2017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50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5D2F89BA-200E-437D-B4C6-F5D0FCA03448}" type="datetime1">
              <a:rPr lang="en-US" smtClean="0"/>
              <a:t>28/4/2017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9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F3A4AA08-7C64-40DB-BA52-ABBFD6612DD4}" type="datetime1">
              <a:rPr lang="en-US" smtClean="0"/>
              <a:t>28/4/2017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2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83E94-4CB3-4739-98B7-AAF2A508C300}" type="datetime1">
              <a:rPr lang="en-US" smtClean="0"/>
              <a:t>28/4/2017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8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71415-19F2-42B6-8915-512A02CC6AEF}" type="datetime1">
              <a:rPr lang="en-US" smtClean="0"/>
              <a:t>28/4/2017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A1B2D-AAB1-4167-B2BA-01A52E4AA79A}" type="datetime1">
              <a:rPr lang="en-US" smtClean="0"/>
              <a:t>28/4/2017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4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F5AD6-E13E-406B-B0BE-247705B44FD7}" type="datetime1">
              <a:rPr lang="en-US" smtClean="0"/>
              <a:t>28/4/2017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14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65807-13E6-4779-A1CC-96BC8DAE1B08}" type="datetime1">
              <a:rPr lang="en-US" smtClean="0"/>
              <a:t>28/4/2017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FAB3-974D-4ABF-9BCD-7BBC40049B44}" type="datetime1">
              <a:rPr lang="en-US" smtClean="0"/>
              <a:t>28/4/2017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8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124E-7C13-41AC-BD11-7B16CCEB1161}" type="datetime1">
              <a:rPr lang="en-US" smtClean="0"/>
              <a:t>28/4/2017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1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BDAF-F0B3-466A-94BC-0A3F86F07D1D}" type="datetime1">
              <a:rPr lang="en-US" smtClean="0"/>
              <a:t>28/4/2017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6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7D0B-1E31-4CD2-AA25-BFC1CC508889}" type="datetime1">
              <a:rPr lang="en-US" smtClean="0"/>
              <a:t>28/4/2017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70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B1E97-A2F3-4D6C-8F08-EAF393146F2F}" type="datetime1">
              <a:rPr lang="en-US" smtClean="0"/>
              <a:t>28/4/2017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1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4D87-B06B-450A-A573-D48F68637EC7}" type="datetime1">
              <a:rPr lang="en-US" smtClean="0"/>
              <a:t>28/4/2017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04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6"/>
            <a:ext cx="12188952" cy="6858006"/>
            <a:chOff x="-2728" y="-5"/>
            <a:chExt cx="12188952" cy="6858006"/>
          </a:xfrm>
        </p:grpSpPr>
        <p:sp>
          <p:nvSpPr>
            <p:cNvPr id="26" name="Rectangle 25"/>
            <p:cNvSpPr/>
            <p:nvPr/>
          </p:nvSpPr>
          <p:spPr>
            <a:xfrm>
              <a:off x="-2728" y="1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-2727" y="-5"/>
              <a:ext cx="716424" cy="6858000"/>
              <a:chOff x="-2727" y="-5"/>
              <a:chExt cx="716424" cy="6858000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-2727" y="-5"/>
                <a:ext cx="571473" cy="6858000"/>
                <a:chOff x="6048440" y="-936481"/>
                <a:chExt cx="196717" cy="9144001"/>
              </a:xfrm>
            </p:grpSpPr>
            <p:sp>
              <p:nvSpPr>
                <p:cNvPr id="46" name="Rectangle 45" descr="Gold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5159057"/>
                  <a:ext cx="196717" cy="3048463"/>
                </a:xfrm>
                <a:prstGeom prst="rect">
                  <a:avLst/>
                </a:prstGeom>
                <a:solidFill>
                  <a:schemeClr val="accent6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7" name="Rectangle 46" descr="Orang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2110594"/>
                  <a:ext cx="196717" cy="3048463"/>
                </a:xfrm>
                <a:prstGeom prst="rect">
                  <a:avLst/>
                </a:prstGeom>
                <a:solidFill>
                  <a:schemeClr val="accent4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" name="Rectangle 47" descr="Slat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-936481"/>
                  <a:ext cx="196717" cy="304846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" name="Group 40"/>
              <p:cNvGrpSpPr/>
              <p:nvPr/>
            </p:nvGrpSpPr>
            <p:grpSpPr>
              <a:xfrm>
                <a:off x="566005" y="-5"/>
                <a:ext cx="147692" cy="6858000"/>
                <a:chOff x="6048440" y="-936481"/>
                <a:chExt cx="196717" cy="9144001"/>
              </a:xfrm>
            </p:grpSpPr>
            <p:sp>
              <p:nvSpPr>
                <p:cNvPr id="43" name="Rectangle 42" descr="Gold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5159057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prstClr val="white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lvl="0" algn="ctr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43" descr="Orang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2110594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prstClr val="white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5" name="Rectangle 44" descr="Slat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-936481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2" name="Rectangle 41"/>
              <p:cNvSpPr/>
              <p:nvPr/>
            </p:nvSpPr>
            <p:spPr>
              <a:xfrm>
                <a:off x="646782" y="-5"/>
                <a:ext cx="45719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EF33EF7B-576D-4451-A942-19AC54BECE7D}" type="datetime1">
              <a:rPr lang="en-US" smtClean="0"/>
              <a:t>28/4/2017</a:t>
            </a:fld>
            <a:endParaRPr lang="en-US"/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90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708D8-6CC6-48B3-BCD4-2EF549434AAE}" type="datetime1">
              <a:rPr lang="en-US" smtClean="0"/>
              <a:t>28/4/2017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9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wmf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56115"/>
            <a:ext cx="9144000" cy="992442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Khouya</a:t>
            </a:r>
            <a:r>
              <a:rPr lang="en-US" dirty="0"/>
              <a:t>, S., Sheikh, F., </a:t>
            </a:r>
            <a:r>
              <a:rPr lang="en-US" dirty="0" err="1"/>
              <a:t>Almuntaser</a:t>
            </a:r>
            <a:r>
              <a:rPr lang="en-US" dirty="0"/>
              <a:t>, A., </a:t>
            </a:r>
            <a:r>
              <a:rPr lang="en-US" dirty="0" err="1"/>
              <a:t>Aljabri</a:t>
            </a:r>
            <a:r>
              <a:rPr lang="en-US" dirty="0"/>
              <a:t>, M</a:t>
            </a:r>
            <a:r>
              <a:rPr lang="en-US" dirty="0" smtClean="0"/>
              <a:t>., </a:t>
            </a:r>
          </a:p>
          <a:p>
            <a:r>
              <a:rPr lang="en-US" dirty="0" err="1" smtClean="0"/>
              <a:t>Abdelghany</a:t>
            </a:r>
            <a:r>
              <a:rPr lang="en-US" dirty="0"/>
              <a:t>,</a:t>
            </a:r>
            <a:r>
              <a:rPr lang="en-US" b="1" i="1" dirty="0"/>
              <a:t> </a:t>
            </a:r>
            <a:r>
              <a:rPr lang="en-US" dirty="0"/>
              <a:t>O. and Abu Saima, M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sz="2100" dirty="0" smtClean="0">
                <a:solidFill>
                  <a:srgbClr val="FF0000"/>
                </a:solidFill>
              </a:rPr>
              <a:t>United Arab Emirates University</a:t>
            </a:r>
            <a:endParaRPr lang="en-US" sz="2100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 Stratigraphic </a:t>
            </a:r>
            <a:r>
              <a:rPr lang="en-US" sz="3600" dirty="0" smtClean="0"/>
              <a:t>Study </a:t>
            </a:r>
            <a:r>
              <a:rPr lang="en-US" sz="3600" dirty="0"/>
              <a:t>of the </a:t>
            </a:r>
            <a:r>
              <a:rPr lang="en-US" sz="3600" dirty="0" smtClean="0"/>
              <a:t>Surface from Middle </a:t>
            </a:r>
            <a:r>
              <a:rPr lang="en-US" sz="3600" dirty="0"/>
              <a:t>to </a:t>
            </a:r>
            <a:r>
              <a:rPr lang="en-US" sz="3600" dirty="0" smtClean="0"/>
              <a:t>Upper </a:t>
            </a:r>
            <a:r>
              <a:rPr lang="en-US" sz="3600" dirty="0"/>
              <a:t>Eocene Dammam Formation, United Arab Emirates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5F1F0"/>
              </a:clrFrom>
              <a:clrTo>
                <a:srgbClr val="F5F1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14550" y="5048557"/>
            <a:ext cx="7962900" cy="1419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30" y="156705"/>
            <a:ext cx="3777439" cy="69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8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26690"/>
          </a:xfrm>
        </p:spPr>
        <p:txBody>
          <a:bodyPr>
            <a:normAutofit/>
          </a:bodyPr>
          <a:lstStyle/>
          <a:p>
            <a:r>
              <a:rPr lang="en-US" dirty="0" smtClean="0"/>
              <a:t>Preface</a:t>
            </a:r>
          </a:p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Geologic Background</a:t>
            </a:r>
          </a:p>
          <a:p>
            <a:r>
              <a:rPr lang="en-US" dirty="0" smtClean="0"/>
              <a:t>Methodology</a:t>
            </a:r>
          </a:p>
          <a:p>
            <a:pPr lvl="1"/>
            <a:r>
              <a:rPr lang="en-US" dirty="0" smtClean="0"/>
              <a:t>Field Work</a:t>
            </a:r>
          </a:p>
          <a:p>
            <a:pPr lvl="1"/>
            <a:r>
              <a:rPr lang="en-US" dirty="0" smtClean="0"/>
              <a:t>Lab Analysis</a:t>
            </a:r>
          </a:p>
          <a:p>
            <a:r>
              <a:rPr lang="en-US" dirty="0" smtClean="0"/>
              <a:t>Results</a:t>
            </a:r>
          </a:p>
          <a:p>
            <a:r>
              <a:rPr lang="en-US" dirty="0" smtClean="0"/>
              <a:t>Conclusion &amp; Recommendations</a:t>
            </a:r>
          </a:p>
          <a:p>
            <a:r>
              <a:rPr lang="en-US" dirty="0" smtClean="0"/>
              <a:t>Acknowledgment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474" y="184820"/>
            <a:ext cx="1827727" cy="33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1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10727028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This presentation is a part of research project entitled “</a:t>
            </a:r>
            <a:r>
              <a:rPr lang="en-GB" b="1" dirty="0"/>
              <a:t>Stratigraphic study of the surface Middle to Upper Eocene Dammam Formation,</a:t>
            </a:r>
            <a:r>
              <a:rPr lang="en-GB" dirty="0"/>
              <a:t> </a:t>
            </a:r>
            <a:r>
              <a:rPr lang="en-GB" b="1" dirty="0" smtClean="0"/>
              <a:t>United </a:t>
            </a:r>
            <a:r>
              <a:rPr lang="en-GB" b="1" dirty="0"/>
              <a:t>Arab </a:t>
            </a:r>
            <a:r>
              <a:rPr lang="en-GB" b="1" dirty="0" smtClean="0"/>
              <a:t>Emirates</a:t>
            </a:r>
            <a:r>
              <a:rPr lang="en-US" dirty="0" smtClean="0"/>
              <a:t>” done by undergraduate students: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Said Khouya, </a:t>
            </a:r>
            <a:r>
              <a:rPr lang="en-US" dirty="0" err="1"/>
              <a:t>Falah</a:t>
            </a:r>
            <a:r>
              <a:rPr lang="en-US" dirty="0"/>
              <a:t> Sheikh, Ali </a:t>
            </a:r>
            <a:r>
              <a:rPr lang="en-US" dirty="0" err="1"/>
              <a:t>Almuntaser</a:t>
            </a:r>
            <a:r>
              <a:rPr lang="en-US" dirty="0"/>
              <a:t> and  </a:t>
            </a:r>
            <a:r>
              <a:rPr lang="en-US" dirty="0" err="1"/>
              <a:t>Miyra</a:t>
            </a:r>
            <a:r>
              <a:rPr lang="en-US" dirty="0"/>
              <a:t> </a:t>
            </a:r>
            <a:r>
              <a:rPr lang="en-US" dirty="0" err="1" smtClean="0"/>
              <a:t>Aljabri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Supported by SURE Grants, UAEU</a:t>
            </a:r>
          </a:p>
          <a:p>
            <a:pPr marL="0" indent="0">
              <a:buNone/>
            </a:pPr>
            <a:r>
              <a:rPr lang="en-US" dirty="0" smtClean="0"/>
              <a:t>Supervised by: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Dr. Osman </a:t>
            </a:r>
            <a:r>
              <a:rPr lang="en-US" dirty="0" err="1"/>
              <a:t>Abdelghany</a:t>
            </a:r>
            <a:r>
              <a:rPr lang="en-US" dirty="0"/>
              <a:t> and Dr. Mahmoud Abu </a:t>
            </a:r>
            <a:r>
              <a:rPr lang="en-US" dirty="0" err="1"/>
              <a:t>Saima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52315"/>
            <a:ext cx="1827727" cy="33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Dammam Formation was </a:t>
            </a:r>
            <a:r>
              <a:rPr lang="en-US" dirty="0" smtClean="0"/>
              <a:t>originally described </a:t>
            </a:r>
            <a:r>
              <a:rPr lang="en-US" dirty="0"/>
              <a:t>from the Dammam Dome in </a:t>
            </a:r>
            <a:r>
              <a:rPr lang="en-US" dirty="0" smtClean="0"/>
              <a:t>Saudi Arabia.</a:t>
            </a:r>
          </a:p>
          <a:p>
            <a:r>
              <a:rPr lang="en-US" dirty="0" smtClean="0"/>
              <a:t> </a:t>
            </a:r>
            <a:r>
              <a:rPr lang="en-US" dirty="0"/>
              <a:t>It is widely exposed throughout large areas of southern Iraq, Kuwait, Saudi Arabia, Qatar, UAE and </a:t>
            </a:r>
            <a:r>
              <a:rPr lang="en-US" dirty="0" smtClean="0"/>
              <a:t>Oman. It </a:t>
            </a:r>
            <a:r>
              <a:rPr lang="en-US" dirty="0"/>
              <a:t>is exposed in various localities </a:t>
            </a:r>
            <a:r>
              <a:rPr lang="en-US" dirty="0" smtClean="0"/>
              <a:t>throughout the </a:t>
            </a:r>
            <a:r>
              <a:rPr lang="en-US" dirty="0"/>
              <a:t>UAE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</a:t>
            </a:r>
            <a:r>
              <a:rPr lang="en-US" dirty="0"/>
              <a:t>Dammam Formation consists of a sequence of shallow water shelf carbonates interbedded with marls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52315"/>
            <a:ext cx="1827727" cy="33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822" y="2484652"/>
            <a:ext cx="10515600" cy="1782548"/>
          </a:xfrm>
        </p:spPr>
        <p:txBody>
          <a:bodyPr>
            <a:normAutofit/>
          </a:bodyPr>
          <a:lstStyle/>
          <a:p>
            <a:r>
              <a:rPr lang="en-US" dirty="0" smtClean="0"/>
              <a:t>The objectives of the study is to do a Lithostratigraphic and biostratigraphic correlation to the assigned outcrops, </a:t>
            </a:r>
          </a:p>
          <a:p>
            <a:r>
              <a:rPr lang="en-US" dirty="0" smtClean="0"/>
              <a:t>To recognize features to examine Dammam Fm. as groundwater aquifer and as a petroleum reservoir.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52315"/>
            <a:ext cx="1827727" cy="33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07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26690"/>
          </a:xfrm>
        </p:spPr>
        <p:txBody>
          <a:bodyPr/>
          <a:lstStyle/>
          <a:p>
            <a:r>
              <a:rPr lang="en-US" dirty="0" smtClean="0"/>
              <a:t>Jabal Hafit Localities (Al Ain)</a:t>
            </a:r>
          </a:p>
          <a:p>
            <a:pPr marL="0" indent="0">
              <a:buNone/>
            </a:pPr>
            <a:r>
              <a:rPr lang="en-US" dirty="0" smtClean="0"/>
              <a:t>Jabal Hafit has the most complete sequence for studying Eocene and Oligocene rocks in the UAE. Lays southeast of Al Ain city. Jabal Hafit contains exposed sequence of </a:t>
            </a:r>
            <a:r>
              <a:rPr lang="en-US" dirty="0" err="1" smtClean="0"/>
              <a:t>Rus</a:t>
            </a:r>
            <a:r>
              <a:rPr lang="en-US" dirty="0" smtClean="0"/>
              <a:t> Fm., Dammam Fm. and Asmari Fm.</a:t>
            </a:r>
          </a:p>
          <a:p>
            <a:r>
              <a:rPr lang="en-US" dirty="0" smtClean="0"/>
              <a:t>Al Faya Range Mt’s. (Al Faya)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Belongs to a group of regional ridges formed by the folding of the Upper Cretaceous to Lower Tertiary sedimentary rocks exposed along the western margin of the Northern Oman Mountains.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Geologic Background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52315"/>
            <a:ext cx="1827727" cy="33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56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Study Area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136" y="6467782"/>
            <a:ext cx="1827727" cy="33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2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094" y="6505299"/>
            <a:ext cx="1827727" cy="33817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567818" y="459654"/>
            <a:ext cx="9799640" cy="5964574"/>
            <a:chOff x="93452" y="14587887"/>
            <a:chExt cx="8262650" cy="5067153"/>
          </a:xfrm>
        </p:grpSpPr>
        <p:grpSp>
          <p:nvGrpSpPr>
            <p:cNvPr id="12" name="Group 11"/>
            <p:cNvGrpSpPr/>
            <p:nvPr/>
          </p:nvGrpSpPr>
          <p:grpSpPr>
            <a:xfrm>
              <a:off x="93452" y="14587887"/>
              <a:ext cx="8262650" cy="5067153"/>
              <a:chOff x="361287" y="764041"/>
              <a:chExt cx="8553738" cy="6149975"/>
            </a:xfrm>
          </p:grpSpPr>
          <p:pic>
            <p:nvPicPr>
              <p:cNvPr id="21" name="Picture 4" descr="UAE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84" t="15373" r="8084" b="42374"/>
              <a:stretch>
                <a:fillRect/>
              </a:stretch>
            </p:blipFill>
            <p:spPr bwMode="auto">
              <a:xfrm>
                <a:off x="361287" y="764041"/>
                <a:ext cx="8447087" cy="6149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6838575" y="5170905"/>
                <a:ext cx="2076450" cy="253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J. </a:t>
                </a:r>
                <a:r>
                  <a:rPr kumimoji="0" lang="en-US" sz="10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Mundassah</a:t>
                </a:r>
                <a:r>
                  <a:rPr kumimoji="0" lang="en-US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 rot="3679839">
                <a:off x="7256544" y="4593019"/>
                <a:ext cx="826747" cy="214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J. </a:t>
                </a:r>
                <a:r>
                  <a:rPr kumimoji="0" lang="en-US" sz="10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Malaqet</a:t>
                </a:r>
                <a:endPara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AEAEA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907714" y="3455132"/>
                <a:ext cx="660588" cy="412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Jebal</a:t>
                </a:r>
                <a:r>
                  <a:rPr kumimoji="0" lang="en-US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EAEAEA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 Faiyah </a:t>
                </a: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6591213" y="16759237"/>
              <a:ext cx="806218" cy="1456450"/>
              <a:chOff x="6631885" y="17269654"/>
              <a:chExt cx="806218" cy="145645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6631885" y="17269654"/>
                <a:ext cx="60625" cy="45719"/>
              </a:xfrm>
              <a:prstGeom prst="ellipse">
                <a:avLst/>
              </a:prstGeom>
              <a:solidFill>
                <a:sysClr val="window" lastClr="FFFFFF"/>
              </a:solidFill>
              <a:ln w="15875" cap="rnd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60576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12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7377478" y="18479409"/>
                <a:ext cx="60625" cy="45719"/>
              </a:xfrm>
              <a:prstGeom prst="ellipse">
                <a:avLst/>
              </a:prstGeom>
              <a:solidFill>
                <a:sysClr val="window" lastClr="FFFFFF"/>
              </a:solidFill>
              <a:ln w="15875" cap="rnd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60576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12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7333256" y="18680385"/>
                <a:ext cx="60625" cy="45719"/>
              </a:xfrm>
              <a:prstGeom prst="ellipse">
                <a:avLst/>
              </a:prstGeom>
              <a:solidFill>
                <a:sysClr val="window" lastClr="FFFFFF"/>
              </a:solidFill>
              <a:ln w="15875" cap="rnd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60576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12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6901806" y="18490856"/>
                <a:ext cx="60625" cy="45719"/>
              </a:xfrm>
              <a:prstGeom prst="ellipse">
                <a:avLst/>
              </a:prstGeom>
              <a:solidFill>
                <a:sysClr val="window" lastClr="FFFFFF"/>
              </a:solidFill>
              <a:ln w="15875" cap="rnd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60576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12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497412" y="19019399"/>
              <a:ext cx="1616015" cy="338554"/>
              <a:chOff x="6672219" y="19909840"/>
              <a:chExt cx="1616015" cy="338554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6768220" y="19909840"/>
                <a:ext cx="15200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260576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Study area  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6672219" y="20004350"/>
                <a:ext cx="154425" cy="154425"/>
              </a:xfrm>
              <a:prstGeom prst="ellipse">
                <a:avLst/>
              </a:prstGeom>
              <a:solidFill>
                <a:sysClr val="window" lastClr="FFFFFF"/>
              </a:solidFill>
              <a:ln w="15875" cap="rnd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60576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129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38077" y="4620522"/>
            <a:ext cx="3276600" cy="365125"/>
          </a:xfrm>
        </p:spPr>
        <p:txBody>
          <a:bodyPr/>
          <a:lstStyle/>
          <a:p>
            <a:fld id="{10E4A4DB-036F-4816-A98C-42C4167E83C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51" y="459654"/>
            <a:ext cx="3788778" cy="23581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899" y="459654"/>
            <a:ext cx="3788778" cy="23735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040" y="3932803"/>
            <a:ext cx="3788778" cy="23509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18" y="3935410"/>
            <a:ext cx="3788778" cy="23581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569" y="2492642"/>
            <a:ext cx="3788778" cy="23509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0551" y="2817842"/>
            <a:ext cx="378877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</a:rPr>
              <a:t>Cement RA, J. Hafit, Al Ain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421" y="2761859"/>
            <a:ext cx="378877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n>
                  <a:solidFill>
                    <a:schemeClr val="tx1"/>
                  </a:solidFill>
                </a:ln>
              </a:defRPr>
            </a:lvl1pPr>
          </a:lstStyle>
          <a:p>
            <a:r>
              <a:rPr lang="en-US" dirty="0"/>
              <a:t>J. Hafit Area, Al Ain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2159" y="6244348"/>
            <a:ext cx="378877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n>
                  <a:solidFill>
                    <a:schemeClr val="tx1"/>
                  </a:solidFill>
                </a:ln>
              </a:defRPr>
            </a:lvl1pPr>
          </a:lstStyle>
          <a:p>
            <a:r>
              <a:rPr lang="en-US" dirty="0"/>
              <a:t>J. </a:t>
            </a:r>
            <a:r>
              <a:rPr lang="en-US" dirty="0" err="1"/>
              <a:t>Mundassah</a:t>
            </a:r>
            <a:r>
              <a:rPr lang="en-US" dirty="0"/>
              <a:t>, Al Ain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98040" y="6244348"/>
            <a:ext cx="378877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n>
                  <a:solidFill>
                    <a:schemeClr val="tx1"/>
                  </a:solidFill>
                </a:ln>
              </a:defRPr>
            </a:lvl1pPr>
          </a:lstStyle>
          <a:p>
            <a:r>
              <a:rPr lang="en-US" dirty="0"/>
              <a:t>J. </a:t>
            </a:r>
            <a:r>
              <a:rPr lang="en-US" dirty="0" err="1"/>
              <a:t>Buhays</a:t>
            </a:r>
            <a:r>
              <a:rPr lang="en-US" dirty="0"/>
              <a:t> (West), Al Faya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27114" y="4850830"/>
            <a:ext cx="378877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ln>
                  <a:solidFill>
                    <a:schemeClr val="tx1"/>
                  </a:solidFill>
                </a:ln>
              </a:defRPr>
            </a:lvl1pPr>
          </a:lstStyle>
          <a:p>
            <a:r>
              <a:rPr lang="en-US" dirty="0"/>
              <a:t>J. </a:t>
            </a:r>
            <a:r>
              <a:rPr lang="en-US" dirty="0" err="1"/>
              <a:t>Buhays</a:t>
            </a:r>
            <a:r>
              <a:rPr lang="en-US" dirty="0"/>
              <a:t> (North), Al Faya</a:t>
            </a:r>
          </a:p>
        </p:txBody>
      </p:sp>
    </p:spTree>
    <p:extLst>
      <p:ext uri="{BB962C8B-B14F-4D97-AF65-F5344CB8AC3E}">
        <p14:creationId xmlns:p14="http://schemas.microsoft.com/office/powerpoint/2010/main" val="36264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136" y="6467782"/>
            <a:ext cx="1827727" cy="33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04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Field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52315"/>
            <a:ext cx="1827727" cy="338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743" y="0"/>
            <a:ext cx="3445257" cy="22988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745" y="4559121"/>
            <a:ext cx="3445255" cy="22988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6743" y="2279806"/>
            <a:ext cx="3450635" cy="2298391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838200" y="1825625"/>
            <a:ext cx="7752008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20 rock samples were collected from the selected localities of Dammam Fm. in Al Ain (J. Hafit, J. </a:t>
            </a:r>
            <a:r>
              <a:rPr lang="en-US" dirty="0" err="1" smtClean="0"/>
              <a:t>Malaqet</a:t>
            </a:r>
            <a:r>
              <a:rPr lang="en-US" dirty="0" smtClean="0"/>
              <a:t> &amp; </a:t>
            </a:r>
            <a:r>
              <a:rPr lang="en-US" dirty="0" err="1" smtClean="0"/>
              <a:t>Mundassah</a:t>
            </a:r>
            <a:r>
              <a:rPr lang="en-US" dirty="0" smtClean="0"/>
              <a:t>) and Al Faya Range Mt’s. (J. </a:t>
            </a:r>
            <a:r>
              <a:rPr lang="en-US" dirty="0" err="1" smtClean="0"/>
              <a:t>Buhays</a:t>
            </a:r>
            <a:r>
              <a:rPr lang="en-US" dirty="0"/>
              <a:t> </a:t>
            </a:r>
            <a:r>
              <a:rPr lang="en-US" dirty="0" smtClean="0"/>
              <a:t>&amp; J. Al </a:t>
            </a:r>
            <a:r>
              <a:rPr lang="en-US" dirty="0" err="1" smtClean="0"/>
              <a:t>Aqabah</a:t>
            </a:r>
            <a:r>
              <a:rPr lang="en-US" dirty="0" smtClean="0"/>
              <a:t>) alongside some Benthic fossils like (</a:t>
            </a:r>
            <a:r>
              <a:rPr lang="en-US" i="1" dirty="0" err="1" smtClean="0"/>
              <a:t>Asterocyclina</a:t>
            </a:r>
            <a:r>
              <a:rPr lang="en-US" i="1" dirty="0" smtClean="0"/>
              <a:t> </a:t>
            </a:r>
            <a:r>
              <a:rPr lang="en-US" i="1" dirty="0" err="1"/>
              <a:t>pentagonalis</a:t>
            </a:r>
            <a:r>
              <a:rPr lang="en-US" dirty="0"/>
              <a:t>, </a:t>
            </a:r>
            <a:r>
              <a:rPr lang="en-US" i="1" dirty="0" err="1"/>
              <a:t>Discocyclina</a:t>
            </a:r>
            <a:r>
              <a:rPr lang="en-US" dirty="0"/>
              <a:t> </a:t>
            </a:r>
            <a:r>
              <a:rPr lang="en-US" dirty="0" smtClean="0"/>
              <a:t>sp. and </a:t>
            </a:r>
            <a:r>
              <a:rPr lang="en-US" i="1" dirty="0"/>
              <a:t>Nummulites</a:t>
            </a:r>
            <a:r>
              <a:rPr lang="en-US" dirty="0"/>
              <a:t> sp</a:t>
            </a:r>
            <a:r>
              <a:rPr lang="en-US" dirty="0" smtClean="0"/>
              <a:t>.) </a:t>
            </a:r>
            <a:r>
              <a:rPr lang="en-US" dirty="0"/>
              <a:t>precisely located by GPS coordinates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68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Analysis </a:t>
            </a:r>
            <a:r>
              <a:rPr lang="en-US" sz="2800" dirty="0" smtClean="0"/>
              <a:t>(Sample Preparation)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52315"/>
            <a:ext cx="1827727" cy="33817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838200" y="1825625"/>
            <a:ext cx="7726251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collected rock samples were crushed and grinded for washing to eliminate the unwanted grain sizes, </a:t>
            </a:r>
            <a:r>
              <a:rPr lang="en-US" dirty="0"/>
              <a:t>using standard techniques for the extraction </a:t>
            </a:r>
            <a:br>
              <a:rPr lang="en-US" dirty="0"/>
            </a:br>
            <a:r>
              <a:rPr lang="en-US" dirty="0" smtClean="0"/>
              <a:t>of </a:t>
            </a:r>
            <a:r>
              <a:rPr lang="en-US" dirty="0"/>
              <a:t>microfossils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The residual coarse sized grains were examined to check if any </a:t>
            </a:r>
            <a:r>
              <a:rPr lang="en-US" dirty="0"/>
              <a:t>Benthic </a:t>
            </a:r>
            <a:r>
              <a:rPr lang="en-US" dirty="0" smtClean="0"/>
              <a:t>fossils are present to be cleaned and placed together with the previously collected Benthic fossils from the field</a:t>
            </a:r>
            <a:endParaRPr lang="en-US" dirty="0"/>
          </a:p>
        </p:txBody>
      </p:sp>
      <p:pic>
        <p:nvPicPr>
          <p:cNvPr id="10" name="Content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744" y="2297806"/>
            <a:ext cx="3445255" cy="22619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743" y="0"/>
            <a:ext cx="3445257" cy="22978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745" y="4559801"/>
            <a:ext cx="3445255" cy="229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9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7777766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Macro-fossils </a:t>
            </a:r>
            <a:r>
              <a:rPr lang="en-US" dirty="0"/>
              <a:t>were easily </a:t>
            </a:r>
            <a:r>
              <a:rPr lang="en-US" dirty="0" smtClean="0"/>
              <a:t>collected however</a:t>
            </a:r>
            <a:r>
              <a:rPr lang="en-US" dirty="0"/>
              <a:t>, </a:t>
            </a:r>
            <a:r>
              <a:rPr lang="en-US" dirty="0" smtClean="0"/>
              <a:t>micro-fossils </a:t>
            </a:r>
            <a:r>
              <a:rPr lang="en-US" dirty="0"/>
              <a:t>required sample processing in order </a:t>
            </a:r>
            <a:r>
              <a:rPr lang="en-US" dirty="0" smtClean="0"/>
              <a:t>to liberate </a:t>
            </a:r>
            <a:r>
              <a:rPr lang="en-US" dirty="0"/>
              <a:t>them from rock samples. For this purpose,</a:t>
            </a:r>
            <a:br>
              <a:rPr lang="en-US" dirty="0"/>
            </a:br>
            <a:r>
              <a:rPr lang="en-US" dirty="0"/>
              <a:t>some washed crushed rock samples were </a:t>
            </a:r>
            <a:br>
              <a:rPr lang="en-US" dirty="0"/>
            </a:br>
            <a:r>
              <a:rPr lang="en-US" dirty="0"/>
              <a:t>dispersed on a brass tray under </a:t>
            </a:r>
            <a:r>
              <a:rPr lang="en-US" dirty="0" smtClean="0"/>
              <a:t>a binocular microscope</a:t>
            </a:r>
            <a:r>
              <a:rPr lang="en-US" dirty="0"/>
              <a:t>. Identified index fossils were </a:t>
            </a:r>
            <a:r>
              <a:rPr lang="en-US" dirty="0" smtClean="0"/>
              <a:t>collected </a:t>
            </a:r>
            <a:r>
              <a:rPr lang="en-US" dirty="0"/>
              <a:t>for SEM </a:t>
            </a:r>
            <a:r>
              <a:rPr lang="en-US" dirty="0" smtClean="0"/>
              <a:t>imaging followed by assessment </a:t>
            </a:r>
            <a:r>
              <a:rPr lang="en-US" dirty="0"/>
              <a:t>of the fossils for age </a:t>
            </a:r>
            <a:r>
              <a:rPr lang="en-US" dirty="0" smtClean="0"/>
              <a:t>determination. The picked fossils were prepared for SEM to image them. </a:t>
            </a:r>
            <a:endParaRPr lang="sv-SE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Analysis </a:t>
            </a:r>
            <a:r>
              <a:rPr lang="en-US" sz="2800" dirty="0" smtClean="0"/>
              <a:t>(Fossils Picking)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52315"/>
            <a:ext cx="1827727" cy="338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743" y="0"/>
            <a:ext cx="3445256" cy="22978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743" y="4572681"/>
            <a:ext cx="3445256" cy="22981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744" y="2261604"/>
            <a:ext cx="3445256" cy="229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9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136" y="6467782"/>
            <a:ext cx="1827727" cy="33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1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Based on the identified </a:t>
            </a:r>
            <a:r>
              <a:rPr lang="en-US" i="1" dirty="0" err="1"/>
              <a:t>Hantkenina</a:t>
            </a:r>
            <a:r>
              <a:rPr lang="en-US" i="1" dirty="0"/>
              <a:t> </a:t>
            </a:r>
            <a:r>
              <a:rPr lang="en-US" i="1" dirty="0" err="1" smtClean="0"/>
              <a:t>longispina</a:t>
            </a:r>
            <a:r>
              <a:rPr lang="en-US" dirty="0" smtClean="0"/>
              <a:t> (A) </a:t>
            </a:r>
            <a:r>
              <a:rPr lang="en-US" i="1" dirty="0" err="1"/>
              <a:t>Cribrohantkenina</a:t>
            </a:r>
            <a:r>
              <a:rPr lang="en-US" i="1" dirty="0"/>
              <a:t> </a:t>
            </a:r>
            <a:r>
              <a:rPr lang="en-US" i="1" dirty="0" err="1"/>
              <a:t>inflata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/>
              <a:t>B</a:t>
            </a:r>
            <a:r>
              <a:rPr lang="en-US" dirty="0" smtClean="0"/>
              <a:t>), </a:t>
            </a:r>
            <a:r>
              <a:rPr lang="en-US" dirty="0"/>
              <a:t>and larger foraminifera Nummulites sp. </a:t>
            </a:r>
            <a:r>
              <a:rPr lang="en-US" dirty="0" smtClean="0"/>
              <a:t>(C) the </a:t>
            </a:r>
            <a:r>
              <a:rPr lang="en-US" dirty="0"/>
              <a:t>Dammam Formation was deposited within the </a:t>
            </a:r>
            <a:r>
              <a:rPr lang="en-US" dirty="0" smtClean="0"/>
              <a:t>Middle </a:t>
            </a:r>
            <a:r>
              <a:rPr lang="en-US" dirty="0"/>
              <a:t>to Upper Eocene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 Determination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52315"/>
            <a:ext cx="1827727" cy="3381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656" y="3559631"/>
            <a:ext cx="2672341" cy="28096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492" y="3559631"/>
            <a:ext cx="2627213" cy="28225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t="24413" r="7089" b="5727"/>
          <a:stretch/>
        </p:blipFill>
        <p:spPr>
          <a:xfrm>
            <a:off x="7886724" y="3850435"/>
            <a:ext cx="3761324" cy="222804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8721144" y="5962043"/>
            <a:ext cx="70619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685003" y="5572118"/>
            <a:ext cx="108816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2 cm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72" r="81690" b="1500"/>
          <a:stretch/>
        </p:blipFill>
        <p:spPr>
          <a:xfrm>
            <a:off x="11063107" y="5549696"/>
            <a:ext cx="576916" cy="46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9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800" y="1117344"/>
            <a:ext cx="4608000" cy="345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69" y="1117344"/>
            <a:ext cx="4608000" cy="345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5769" y="4719118"/>
            <a:ext cx="460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err="1"/>
              <a:t>Hantkenina</a:t>
            </a:r>
            <a:r>
              <a:rPr lang="en-US" sz="3200" i="1" dirty="0"/>
              <a:t> </a:t>
            </a:r>
            <a:r>
              <a:rPr lang="en-US" sz="3200" i="1" dirty="0" err="1" smtClean="0"/>
              <a:t>longispina</a:t>
            </a:r>
            <a:endParaRPr lang="en-US" sz="3200" i="1" dirty="0" smtClean="0"/>
          </a:p>
          <a:p>
            <a:pPr algn="ctr"/>
            <a:r>
              <a:rPr lang="en-US" sz="2400" dirty="0" smtClean="0"/>
              <a:t>Middle to Late Eocene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745800" y="4719118"/>
            <a:ext cx="460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err="1"/>
              <a:t>Cribrohantkenina</a:t>
            </a:r>
            <a:r>
              <a:rPr lang="en-US" sz="3200" i="1" dirty="0"/>
              <a:t> </a:t>
            </a:r>
            <a:r>
              <a:rPr lang="en-US" sz="3200" i="1" dirty="0" smtClean="0"/>
              <a:t>inflate</a:t>
            </a:r>
          </a:p>
          <a:p>
            <a:pPr algn="ctr"/>
            <a:r>
              <a:rPr lang="en-US" sz="2400" dirty="0" smtClean="0"/>
              <a:t>Late </a:t>
            </a:r>
            <a:r>
              <a:rPr lang="en-US" sz="2400" dirty="0"/>
              <a:t>Eocene </a:t>
            </a:r>
          </a:p>
        </p:txBody>
      </p:sp>
    </p:spTree>
    <p:extLst>
      <p:ext uri="{BB962C8B-B14F-4D97-AF65-F5344CB8AC3E}">
        <p14:creationId xmlns:p14="http://schemas.microsoft.com/office/powerpoint/2010/main" val="207491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Paleo-environment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52315"/>
            <a:ext cx="1827727" cy="338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450" y="1"/>
            <a:ext cx="5066549" cy="33807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451" y="3380706"/>
            <a:ext cx="5066549" cy="3380704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6116392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Nearly Vertical Beds</a:t>
            </a:r>
          </a:p>
          <a:p>
            <a:r>
              <a:rPr lang="en-US" dirty="0" smtClean="0"/>
              <a:t>Limestone Layers interbedded with Marl, with lots of Gypsum veins through them</a:t>
            </a:r>
          </a:p>
          <a:p>
            <a:r>
              <a:rPr lang="en-US" dirty="0" smtClean="0"/>
              <a:t>Areas with numerous amount of Nummulites followed by a break in the distribution, followed back by a swarm of Nummulites.</a:t>
            </a:r>
          </a:p>
          <a:p>
            <a:r>
              <a:rPr lang="en-US" dirty="0" smtClean="0"/>
              <a:t>Various sizes of Nummulites concentrated in certain areas.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36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5034566" cy="4351338"/>
          </a:xfrm>
        </p:spPr>
        <p:txBody>
          <a:bodyPr/>
          <a:lstStyle/>
          <a:p>
            <a:r>
              <a:rPr lang="en-US" dirty="0" smtClean="0"/>
              <a:t>Exposed Limestone Breccia at the end of the Jabal Hafit outcrop</a:t>
            </a:r>
          </a:p>
          <a:p>
            <a:r>
              <a:rPr lang="en-US" dirty="0" smtClean="0"/>
              <a:t>Concentration of </a:t>
            </a:r>
            <a:r>
              <a:rPr lang="en-US" dirty="0" err="1" smtClean="0"/>
              <a:t>molluscs</a:t>
            </a:r>
            <a:r>
              <a:rPr lang="en-US" dirty="0"/>
              <a:t>, calcareous algae and colonial corals, </a:t>
            </a:r>
            <a:r>
              <a:rPr lang="en-US" dirty="0" smtClean="0"/>
              <a:t>shows that </a:t>
            </a:r>
            <a:r>
              <a:rPr lang="en-US" dirty="0"/>
              <a:t>Dammam </a:t>
            </a:r>
            <a:r>
              <a:rPr lang="en-US" dirty="0" smtClean="0"/>
              <a:t>Fm. </a:t>
            </a:r>
            <a:r>
              <a:rPr lang="en-US" dirty="0"/>
              <a:t>was deposited in a marine inner shelf environments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Paleo-environment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300" y="-1"/>
            <a:ext cx="5047247" cy="33968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300" y="3396803"/>
            <a:ext cx="5047247" cy="336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02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491" y="45450"/>
            <a:ext cx="8519546" cy="6748155"/>
          </a:xfrm>
          <a:prstGeom prst="rect">
            <a:avLst/>
          </a:prstGeom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4507606" y="2137893"/>
            <a:ext cx="5756856" cy="39409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3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825625"/>
            <a:ext cx="6721699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Past Studies Prove Dammam Fm. to Have relatively Moderate Porosity</a:t>
            </a:r>
          </a:p>
          <a:p>
            <a:r>
              <a:rPr lang="en-US" dirty="0" smtClean="0"/>
              <a:t>Dammam Fm. Shows good secondary Porosity due to the processes of diageneses such as chemical dissolution</a:t>
            </a:r>
          </a:p>
          <a:p>
            <a:r>
              <a:rPr lang="en-US" dirty="0"/>
              <a:t>a grey dolomitic limestone from this formation, at Jabal </a:t>
            </a:r>
            <a:r>
              <a:rPr lang="en-US" dirty="0" err="1"/>
              <a:t>Mundassah</a:t>
            </a:r>
            <a:r>
              <a:rPr lang="en-US" dirty="0"/>
              <a:t>, was found to contain conspicuous cavities (2-3 cm in diameter and 4 cm </a:t>
            </a:r>
            <a:r>
              <a:rPr lang="en-US" dirty="0" smtClean="0"/>
              <a:t>depth)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 Groundwater Aquifer &amp; Petroleum Reservoir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52315"/>
            <a:ext cx="1827727" cy="3381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658" t="25982" r="58098" b="29554"/>
          <a:stretch/>
        </p:blipFill>
        <p:spPr>
          <a:xfrm>
            <a:off x="7879905" y="1825625"/>
            <a:ext cx="4058811" cy="27995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38305" y="4501757"/>
            <a:ext cx="3597379" cy="423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</a:rPr>
              <a:t>Petrophysical Study of UAE </a:t>
            </a:r>
            <a:r>
              <a:rPr lang="en-US" sz="1100" dirty="0" smtClean="0">
                <a:latin typeface="Times New Roman" panose="02020603050405020304" pitchFamily="18" charset="0"/>
              </a:rPr>
              <a:t>Carbonates</a:t>
            </a:r>
            <a:endParaRPr lang="en-US" sz="1100" dirty="0">
              <a:latin typeface="Times New Roman" panose="02020603050405020304" pitchFamily="18" charset="0"/>
            </a:endParaRPr>
          </a:p>
          <a:p>
            <a:r>
              <a:rPr lang="en-US" sz="1050" dirty="0">
                <a:latin typeface="Times New Roman" panose="02020603050405020304" pitchFamily="18" charset="0"/>
              </a:rPr>
              <a:t>Anita Bhagat</a:t>
            </a:r>
            <a:r>
              <a:rPr lang="en-US" sz="600" dirty="0">
                <a:latin typeface="Times New Roman" panose="02020603050405020304" pitchFamily="18" charset="0"/>
              </a:rPr>
              <a:t>1</a:t>
            </a:r>
            <a:r>
              <a:rPr lang="en-US" sz="1050" dirty="0">
                <a:latin typeface="Times New Roman" panose="02020603050405020304" pitchFamily="18" charset="0"/>
              </a:rPr>
              <a:t>, and Carl </a:t>
            </a:r>
            <a:r>
              <a:rPr lang="en-US" sz="1050" dirty="0" err="1" smtClean="0">
                <a:latin typeface="Times New Roman" panose="02020603050405020304" pitchFamily="18" charset="0"/>
              </a:rPr>
              <a:t>Sondergeld</a:t>
            </a:r>
            <a:r>
              <a:rPr lang="en-US" sz="600" dirty="0">
                <a:latin typeface="Times New Roman" panose="02020603050405020304" pitchFamily="18" charset="0"/>
              </a:rPr>
              <a:t> </a:t>
            </a:r>
            <a:r>
              <a:rPr lang="en-US" sz="800" dirty="0" smtClean="0">
                <a:latin typeface="TimesNewRoman"/>
              </a:rPr>
              <a:t>August </a:t>
            </a:r>
            <a:r>
              <a:rPr lang="en-US" sz="800" dirty="0">
                <a:latin typeface="TimesNewRoman"/>
              </a:rPr>
              <a:t>27, </a:t>
            </a:r>
            <a:r>
              <a:rPr lang="en-US" sz="800" dirty="0" smtClean="0">
                <a:latin typeface="TimesNewRoman"/>
              </a:rPr>
              <a:t>2012, AAPG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22153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53" y="83677"/>
            <a:ext cx="4429134" cy="663779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987" y="934560"/>
            <a:ext cx="7227013" cy="482229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64987" y="5756855"/>
            <a:ext cx="722701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grey dolomitic </a:t>
            </a:r>
            <a:r>
              <a:rPr lang="en-US" dirty="0" smtClean="0"/>
              <a:t>limestone with cavity</a:t>
            </a:r>
            <a:endParaRPr lang="en-US" dirty="0" smtClean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11081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825625"/>
            <a:ext cx="11010363" cy="4351338"/>
          </a:xfrm>
        </p:spPr>
        <p:txBody>
          <a:bodyPr/>
          <a:lstStyle/>
          <a:p>
            <a:r>
              <a:rPr lang="en-US" dirty="0" smtClean="0"/>
              <a:t>Micro-sized and Large </a:t>
            </a:r>
            <a:r>
              <a:rPr lang="en-US" dirty="0" err="1" smtClean="0"/>
              <a:t>forams</a:t>
            </a:r>
            <a:r>
              <a:rPr lang="en-US" dirty="0" smtClean="0"/>
              <a:t> were recovered alongside large benthic (</a:t>
            </a:r>
            <a:r>
              <a:rPr lang="en-US" i="1" dirty="0" err="1"/>
              <a:t>Asterocyclina</a:t>
            </a:r>
            <a:r>
              <a:rPr lang="en-US" i="1" dirty="0"/>
              <a:t> </a:t>
            </a:r>
            <a:r>
              <a:rPr lang="en-US" i="1" dirty="0" err="1" smtClean="0"/>
              <a:t>pentagonalis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The Fossils </a:t>
            </a:r>
            <a:r>
              <a:rPr lang="en-US" dirty="0"/>
              <a:t>occurrences indicate deposition in a warm shallow marine inner shelf environment.</a:t>
            </a:r>
            <a:endParaRPr lang="en-US" dirty="0" smtClean="0"/>
          </a:p>
          <a:p>
            <a:r>
              <a:rPr lang="en-US" dirty="0"/>
              <a:t>The cavities </a:t>
            </a:r>
            <a:r>
              <a:rPr lang="en-US" dirty="0" smtClean="0"/>
              <a:t>found demonstrate </a:t>
            </a:r>
            <a:r>
              <a:rPr lang="en-US" dirty="0"/>
              <a:t>a diagenetic aspect of porosity enhancement in carbonate rocks. These cavities may also grow and interconnect to affect the permeability of the carbonate rocks</a:t>
            </a:r>
            <a:r>
              <a:rPr lang="en-US" dirty="0" smtClean="0"/>
              <a:t>.</a:t>
            </a:r>
          </a:p>
          <a:p>
            <a:r>
              <a:rPr lang="en-US" dirty="0"/>
              <a:t>The age for the Dammam in the study area is found to be Middle to Late Eocene.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52315"/>
            <a:ext cx="1827727" cy="33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44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Detailed study supported by deep analysis to the same localities</a:t>
            </a:r>
          </a:p>
          <a:p>
            <a:r>
              <a:rPr lang="en-US" dirty="0" smtClean="0"/>
              <a:t>Expanding the study to more Dammam Fm. Localities around the country and neighbor countries</a:t>
            </a:r>
          </a:p>
          <a:p>
            <a:r>
              <a:rPr lang="en-US" dirty="0" smtClean="0"/>
              <a:t>Detailed petrophysical Analysis to Dammam </a:t>
            </a:r>
            <a:r>
              <a:rPr lang="en-US" dirty="0" err="1" smtClean="0"/>
              <a:t>Fm</a:t>
            </a:r>
            <a:r>
              <a:rPr lang="en-US" smtClean="0"/>
              <a:t>.’s Different </a:t>
            </a:r>
            <a:r>
              <a:rPr lang="en-US" dirty="0" smtClean="0"/>
              <a:t>Lithological Unites to prove porosity results</a:t>
            </a:r>
          </a:p>
          <a:p>
            <a:r>
              <a:rPr lang="en-US" dirty="0" smtClean="0"/>
              <a:t>Subjecting more collected fossils (e.g. Nummulites Sp. and </a:t>
            </a:r>
            <a:r>
              <a:rPr lang="en-US" i="1" dirty="0" err="1"/>
              <a:t>Asterocyclina</a:t>
            </a:r>
            <a:r>
              <a:rPr lang="en-US" i="1" dirty="0"/>
              <a:t> </a:t>
            </a:r>
            <a:r>
              <a:rPr lang="en-US" i="1" dirty="0" err="1"/>
              <a:t>pentagonalis</a:t>
            </a:r>
            <a:r>
              <a:rPr lang="en-US" dirty="0" smtClean="0"/>
              <a:t>) to thin sections and laboratory studies, for possibility of discovering new species within the formation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16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10958848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Special Thanks goes to: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UAEU Research Affairs (SURE Grants) for funding this </a:t>
            </a:r>
            <a:r>
              <a:rPr lang="en-US" dirty="0" smtClean="0"/>
              <a:t>Research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Geology Department, UAEU, for providing facilities</a:t>
            </a: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Dr. </a:t>
            </a:r>
            <a:r>
              <a:rPr lang="en-US" dirty="0"/>
              <a:t>Osman </a:t>
            </a:r>
            <a:r>
              <a:rPr lang="en-US" dirty="0" err="1"/>
              <a:t>Abdelghany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/>
              <a:t>Dr. Mahmoud Abu </a:t>
            </a:r>
            <a:r>
              <a:rPr lang="en-US" dirty="0" err="1" smtClean="0"/>
              <a:t>Saima</a:t>
            </a:r>
            <a:r>
              <a:rPr lang="en-US" dirty="0" smtClean="0"/>
              <a:t> for supervising the research </a:t>
            </a:r>
            <a:r>
              <a:rPr lang="en-US" dirty="0" smtClean="0"/>
              <a:t>work, and Prof. Hasan Arman for accompanying us in all field trips.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52315"/>
            <a:ext cx="1827727" cy="33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6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69781" y="450761"/>
            <a:ext cx="8803964" cy="6528910"/>
            <a:chOff x="1592507" y="1236375"/>
            <a:chExt cx="8803964" cy="6528910"/>
          </a:xfrm>
        </p:grpSpPr>
        <p:pic>
          <p:nvPicPr>
            <p:cNvPr id="4" name="Picture 2" descr="http://kyrm.org/wp-content/uploads/thank-you.jpg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ECEBE9"/>
                </a:clrFrom>
                <a:clrTo>
                  <a:srgbClr val="ECEBE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33"/>
            <a:stretch/>
          </p:blipFill>
          <p:spPr bwMode="auto">
            <a:xfrm>
              <a:off x="1592507" y="1236375"/>
              <a:ext cx="8803964" cy="5594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s://modo3.com/thumbs/fit630x300/18934/1439204983/%D9%83%D9%84%D9%85%D8%A7%D8%AA_%D8%B4%D9%83%D8%B1_%D8%AC%D9%85%D9%8A%D9%84%D8%A9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4114" y="4907785"/>
              <a:ext cx="6000750" cy="285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4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 level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tx2">
              <a:lumMod val="20000"/>
              <a:lumOff val="80000"/>
            </a:schemeClr>
          </a:solidFill>
        </a:ln>
      </a:spPr>
      <a:bodyPr wrap="none" rtlCol="0">
        <a:spAutoFit/>
      </a:bodyPr>
      <a:lstStyle>
        <a:defPPr>
          <a:defRPr dirty="0" err="1" smtClean="0">
            <a:ln>
              <a:solidFill>
                <a:schemeClr val="accent1">
                  <a:lumMod val="20000"/>
                  <a:lumOff val="80000"/>
                </a:schemeClr>
              </a:solidFill>
            </a:ln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 level design" id="{00E2FDB5-77A3-416C-8232-A2B8AB0B9A01}" vid="{6E3E8A63-E899-4F92-AFE5-C80B3CCFC0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63AA760-FEA7-44E2-BB85-0893DB8CD7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design slides (Level design)</Template>
  <TotalTime>0</TotalTime>
  <Words>921</Words>
  <Application>Microsoft Office PowerPoint</Application>
  <PresentationFormat>Widescreen</PresentationFormat>
  <Paragraphs>112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Century Gothic</vt:lpstr>
      <vt:lpstr>Times New Roman</vt:lpstr>
      <vt:lpstr>TimesNewRoman</vt:lpstr>
      <vt:lpstr>Wingdings</vt:lpstr>
      <vt:lpstr>Presentation level design</vt:lpstr>
      <vt:lpstr>Office Theme</vt:lpstr>
      <vt:lpstr> Stratigraphic Study of the Surface from Middle to Upper Eocene Dammam Formation, United Arab Emirates</vt:lpstr>
      <vt:lpstr>Outline</vt:lpstr>
      <vt:lpstr>Preface</vt:lpstr>
      <vt:lpstr>Introduction</vt:lpstr>
      <vt:lpstr>Objectives</vt:lpstr>
      <vt:lpstr>Geologic Background</vt:lpstr>
      <vt:lpstr>Study Area</vt:lpstr>
      <vt:lpstr>PowerPoint Presentation</vt:lpstr>
      <vt:lpstr>Methodology</vt:lpstr>
      <vt:lpstr>Field Work</vt:lpstr>
      <vt:lpstr>Lab Analysis (Sample Preparation)</vt:lpstr>
      <vt:lpstr>Lab Analysis (Fossils Picking)</vt:lpstr>
      <vt:lpstr>Results</vt:lpstr>
      <vt:lpstr>Age Determination</vt:lpstr>
      <vt:lpstr>PowerPoint Presentation</vt:lpstr>
      <vt:lpstr>Paleo-environment</vt:lpstr>
      <vt:lpstr>Paleo-environment</vt:lpstr>
      <vt:lpstr>PowerPoint Presentation</vt:lpstr>
      <vt:lpstr>As Groundwater Aquifer &amp; Petroleum Reservoir</vt:lpstr>
      <vt:lpstr>PowerPoint Presentation</vt:lpstr>
      <vt:lpstr>Conclusion</vt:lpstr>
      <vt:lpstr>Recommendations</vt:lpstr>
      <vt:lpstr>Acknowledgment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2017-04-15T17:50:41Z</dcterms:created>
  <dcterms:modified xsi:type="dcterms:W3CDTF">2017-04-27T20:59:34Z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TC034605409991</vt:lpwstr>
  </property>
</Properties>
</file>