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300" r:id="rId3"/>
    <p:sldId id="281" r:id="rId4"/>
    <p:sldId id="330" r:id="rId5"/>
    <p:sldId id="301" r:id="rId6"/>
    <p:sldId id="282" r:id="rId7"/>
    <p:sldId id="310" r:id="rId8"/>
    <p:sldId id="283" r:id="rId9"/>
    <p:sldId id="284" r:id="rId10"/>
    <p:sldId id="285" r:id="rId11"/>
    <p:sldId id="313" r:id="rId12"/>
    <p:sldId id="314" r:id="rId13"/>
    <p:sldId id="286" r:id="rId14"/>
    <p:sldId id="304" r:id="rId15"/>
    <p:sldId id="305" r:id="rId16"/>
    <p:sldId id="306" r:id="rId17"/>
    <p:sldId id="307" r:id="rId18"/>
    <p:sldId id="315" r:id="rId19"/>
    <p:sldId id="317" r:id="rId20"/>
    <p:sldId id="320" r:id="rId21"/>
    <p:sldId id="328" r:id="rId22"/>
    <p:sldId id="321" r:id="rId23"/>
    <p:sldId id="316" r:id="rId24"/>
    <p:sldId id="322" r:id="rId25"/>
    <p:sldId id="287" r:id="rId26"/>
    <p:sldId id="323" r:id="rId27"/>
    <p:sldId id="329" r:id="rId28"/>
    <p:sldId id="325" r:id="rId29"/>
    <p:sldId id="288" r:id="rId30"/>
    <p:sldId id="289" r:id="rId31"/>
    <p:sldId id="290" r:id="rId32"/>
    <p:sldId id="326" r:id="rId33"/>
    <p:sldId id="292" r:id="rId34"/>
    <p:sldId id="327" r:id="rId35"/>
    <p:sldId id="294" r:id="rId36"/>
    <p:sldId id="295" r:id="rId37"/>
    <p:sldId id="297" r:id="rId38"/>
    <p:sldId id="298" r:id="rId39"/>
    <p:sldId id="299" r:id="rId40"/>
    <p:sldId id="273" r:id="rId41"/>
    <p:sldId id="274" r:id="rId42"/>
    <p:sldId id="312" r:id="rId43"/>
  </p:sldIdLst>
  <p:sldSz cx="9144000" cy="6858000" type="screen4x3"/>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 initials="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352" autoAdjust="0"/>
  </p:normalViewPr>
  <p:slideViewPr>
    <p:cSldViewPr>
      <p:cViewPr>
        <p:scale>
          <a:sx n="50" d="100"/>
          <a:sy n="50" d="100"/>
        </p:scale>
        <p:origin x="-131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7-21T22:04:27.102" idx="1">
    <p:pos x="5307" y="484"/>
    <p:text>(continue at page 26 of desseratation) 
 slide 16 </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BBF8D7-8FA1-4541-8D31-DEF305BA204F}"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F3B94755-D058-4BFA-B819-FD8FB03EFD3A}">
      <dgm:prSet phldrT="[Text]" custT="1"/>
      <dgm:spPr/>
      <dgm:t>
        <a:bodyPr/>
        <a:lstStyle/>
        <a:p>
          <a:r>
            <a:rPr lang="en-US" sz="1400" b="1" dirty="0" smtClean="0"/>
            <a:t>Change-of-shift report</a:t>
          </a:r>
          <a:endParaRPr lang="en-US" sz="1400" b="1" dirty="0"/>
        </a:p>
      </dgm:t>
    </dgm:pt>
    <dgm:pt modelId="{60192944-90F9-4E67-BC4C-5B38FB6911E3}" type="parTrans" cxnId="{09D029F8-DD20-40F2-B222-2A223BB23BC0}">
      <dgm:prSet/>
      <dgm:spPr/>
      <dgm:t>
        <a:bodyPr/>
        <a:lstStyle/>
        <a:p>
          <a:endParaRPr lang="en-US"/>
        </a:p>
      </dgm:t>
    </dgm:pt>
    <dgm:pt modelId="{B4A73B57-36E3-473A-82CC-E80816760605}" type="sibTrans" cxnId="{09D029F8-DD20-40F2-B222-2A223BB23BC0}">
      <dgm:prSet/>
      <dgm:spPr/>
      <dgm:t>
        <a:bodyPr/>
        <a:lstStyle/>
        <a:p>
          <a:endParaRPr lang="en-US"/>
        </a:p>
      </dgm:t>
    </dgm:pt>
    <dgm:pt modelId="{D5A9A889-95D2-4B9A-9E5A-D9BD0197C8F5}">
      <dgm:prSet phldrT="[Text]" custT="1"/>
      <dgm:spPr/>
      <dgm:t>
        <a:bodyPr/>
        <a:lstStyle/>
        <a:p>
          <a:r>
            <a:rPr lang="en-US" sz="1400" b="1" dirty="0" smtClean="0"/>
            <a:t>Handover</a:t>
          </a:r>
          <a:endParaRPr lang="en-US" sz="1100" b="1" dirty="0"/>
        </a:p>
      </dgm:t>
    </dgm:pt>
    <dgm:pt modelId="{38D6E0EC-1DA4-41A8-9ACF-613A3D9F424F}" type="parTrans" cxnId="{5714669C-668F-4862-B3DD-B9A12DF96B24}">
      <dgm:prSet/>
      <dgm:spPr/>
      <dgm:t>
        <a:bodyPr/>
        <a:lstStyle/>
        <a:p>
          <a:endParaRPr lang="en-US"/>
        </a:p>
      </dgm:t>
    </dgm:pt>
    <dgm:pt modelId="{E74640DE-95F0-4E8F-A227-A5833E824F2E}" type="sibTrans" cxnId="{5714669C-668F-4862-B3DD-B9A12DF96B24}">
      <dgm:prSet/>
      <dgm:spPr/>
      <dgm:t>
        <a:bodyPr/>
        <a:lstStyle/>
        <a:p>
          <a:endParaRPr lang="en-US"/>
        </a:p>
      </dgm:t>
    </dgm:pt>
    <dgm:pt modelId="{F3D02E28-4544-46D7-B8AD-0DB9AC2649D0}">
      <dgm:prSet phldrT="[Text]" custT="1"/>
      <dgm:spPr>
        <a:solidFill>
          <a:srgbClr val="FF0000"/>
        </a:solidFill>
      </dgm:spPr>
      <dgm:t>
        <a:bodyPr/>
        <a:lstStyle/>
        <a:p>
          <a:r>
            <a:rPr lang="en-US" sz="1200" b="1" dirty="0" smtClean="0"/>
            <a:t>Endorsement</a:t>
          </a:r>
          <a:endParaRPr lang="en-US" sz="1100" b="1" dirty="0"/>
        </a:p>
      </dgm:t>
    </dgm:pt>
    <dgm:pt modelId="{1D201A50-484F-4586-95EE-B24FE471BFBC}" type="parTrans" cxnId="{FC5D4EB7-340C-48B8-A581-EE4FFA25B7DF}">
      <dgm:prSet/>
      <dgm:spPr/>
      <dgm:t>
        <a:bodyPr/>
        <a:lstStyle/>
        <a:p>
          <a:endParaRPr lang="en-US"/>
        </a:p>
      </dgm:t>
    </dgm:pt>
    <dgm:pt modelId="{F3998236-5BD1-4C3D-9EA6-6DC3D11538FB}" type="sibTrans" cxnId="{FC5D4EB7-340C-48B8-A581-EE4FFA25B7DF}">
      <dgm:prSet/>
      <dgm:spPr/>
      <dgm:t>
        <a:bodyPr/>
        <a:lstStyle/>
        <a:p>
          <a:endParaRPr lang="en-US"/>
        </a:p>
      </dgm:t>
    </dgm:pt>
    <dgm:pt modelId="{7AEB30F3-F1A7-4331-8FEB-5955BD8E3D18}">
      <dgm:prSet phldrT="[Text]" phldr="1"/>
      <dgm:spPr/>
      <dgm:t>
        <a:bodyPr/>
        <a:lstStyle/>
        <a:p>
          <a:endParaRPr lang="en-US" dirty="0"/>
        </a:p>
      </dgm:t>
    </dgm:pt>
    <dgm:pt modelId="{66F916A9-E72E-4487-BE86-7EC578759038}" type="sibTrans" cxnId="{9AE8D7A2-CDAD-476E-8997-E6D59BB896F1}">
      <dgm:prSet/>
      <dgm:spPr/>
      <dgm:t>
        <a:bodyPr/>
        <a:lstStyle/>
        <a:p>
          <a:endParaRPr lang="en-US"/>
        </a:p>
      </dgm:t>
    </dgm:pt>
    <dgm:pt modelId="{BB1AA294-4783-4965-8050-2CAA870A5E10}" type="parTrans" cxnId="{9AE8D7A2-CDAD-476E-8997-E6D59BB896F1}">
      <dgm:prSet/>
      <dgm:spPr/>
      <dgm:t>
        <a:bodyPr/>
        <a:lstStyle/>
        <a:p>
          <a:endParaRPr lang="en-US"/>
        </a:p>
      </dgm:t>
    </dgm:pt>
    <dgm:pt modelId="{B5CCD563-1BF7-4FA7-90C0-2E8D8008D377}" type="pres">
      <dgm:prSet presAssocID="{62BBF8D7-8FA1-4541-8D31-DEF305BA204F}" presName="Name0" presStyleCnt="0">
        <dgm:presLayoutVars>
          <dgm:chMax val="4"/>
          <dgm:resizeHandles val="exact"/>
        </dgm:presLayoutVars>
      </dgm:prSet>
      <dgm:spPr/>
      <dgm:t>
        <a:bodyPr/>
        <a:lstStyle/>
        <a:p>
          <a:endParaRPr lang="en-US"/>
        </a:p>
      </dgm:t>
    </dgm:pt>
    <dgm:pt modelId="{E960828D-425B-4D07-B22D-23CB0FA3FF09}" type="pres">
      <dgm:prSet presAssocID="{62BBF8D7-8FA1-4541-8D31-DEF305BA204F}" presName="ellipse" presStyleLbl="trBgShp" presStyleIdx="0" presStyleCnt="1"/>
      <dgm:spPr/>
      <dgm:t>
        <a:bodyPr/>
        <a:lstStyle/>
        <a:p>
          <a:endParaRPr lang="en-US"/>
        </a:p>
      </dgm:t>
    </dgm:pt>
    <dgm:pt modelId="{C317E92C-9550-4C99-8323-66AAA5F9F897}" type="pres">
      <dgm:prSet presAssocID="{62BBF8D7-8FA1-4541-8D31-DEF305BA204F}" presName="arrow1" presStyleLbl="fgShp" presStyleIdx="0" presStyleCnt="1" custLinFactX="-100000" custLinFactY="44965" custLinFactNeighborX="-138034" custLinFactNeighborY="100000"/>
      <dgm:spPr>
        <a:solidFill>
          <a:schemeClr val="bg1"/>
        </a:solidFill>
      </dgm:spPr>
      <dgm:t>
        <a:bodyPr/>
        <a:lstStyle/>
        <a:p>
          <a:endParaRPr lang="en-US"/>
        </a:p>
      </dgm:t>
    </dgm:pt>
    <dgm:pt modelId="{4FEF7968-F277-4490-A175-6DE2910DA5A3}" type="pres">
      <dgm:prSet presAssocID="{62BBF8D7-8FA1-4541-8D31-DEF305BA204F}" presName="rectangle" presStyleLbl="revTx" presStyleIdx="0" presStyleCnt="1">
        <dgm:presLayoutVars>
          <dgm:bulletEnabled val="1"/>
        </dgm:presLayoutVars>
      </dgm:prSet>
      <dgm:spPr/>
      <dgm:t>
        <a:bodyPr/>
        <a:lstStyle/>
        <a:p>
          <a:endParaRPr lang="en-US"/>
        </a:p>
      </dgm:t>
    </dgm:pt>
    <dgm:pt modelId="{CDA7AE6D-0CAE-47E2-A6BE-10FBD0FAB8F2}" type="pres">
      <dgm:prSet presAssocID="{D5A9A889-95D2-4B9A-9E5A-D9BD0197C8F5}" presName="item1" presStyleLbl="node1" presStyleIdx="0" presStyleCnt="3" custScaleX="126168" custScaleY="110216">
        <dgm:presLayoutVars>
          <dgm:bulletEnabled val="1"/>
        </dgm:presLayoutVars>
      </dgm:prSet>
      <dgm:spPr/>
      <dgm:t>
        <a:bodyPr/>
        <a:lstStyle/>
        <a:p>
          <a:endParaRPr lang="en-US"/>
        </a:p>
      </dgm:t>
    </dgm:pt>
    <dgm:pt modelId="{837EBF99-384E-4570-99D6-ECC2B0158E7A}" type="pres">
      <dgm:prSet presAssocID="{F3D02E28-4544-46D7-B8AD-0DB9AC2649D0}" presName="item2" presStyleLbl="node1" presStyleIdx="1" presStyleCnt="3" custLinFactNeighborX="14542" custLinFactNeighborY="-21068">
        <dgm:presLayoutVars>
          <dgm:bulletEnabled val="1"/>
        </dgm:presLayoutVars>
      </dgm:prSet>
      <dgm:spPr/>
      <dgm:t>
        <a:bodyPr/>
        <a:lstStyle/>
        <a:p>
          <a:endParaRPr lang="en-US"/>
        </a:p>
      </dgm:t>
    </dgm:pt>
    <dgm:pt modelId="{063A7830-2786-49EA-99EA-B14126FB161B}" type="pres">
      <dgm:prSet presAssocID="{7AEB30F3-F1A7-4331-8FEB-5955BD8E3D18}" presName="item3" presStyleLbl="node1" presStyleIdx="2" presStyleCnt="3" custScaleX="115234" custLinFactNeighborX="33335" custLinFactNeighborY="3110">
        <dgm:presLayoutVars>
          <dgm:bulletEnabled val="1"/>
        </dgm:presLayoutVars>
      </dgm:prSet>
      <dgm:spPr/>
      <dgm:t>
        <a:bodyPr/>
        <a:lstStyle/>
        <a:p>
          <a:endParaRPr lang="en-US"/>
        </a:p>
      </dgm:t>
    </dgm:pt>
    <dgm:pt modelId="{9E1E2CD9-20C3-4BFD-9E18-099120E91BC5}" type="pres">
      <dgm:prSet presAssocID="{62BBF8D7-8FA1-4541-8D31-DEF305BA204F}" presName="funnel" presStyleLbl="trAlignAcc1" presStyleIdx="0" presStyleCnt="1" custLinFactNeighborX="6810" custLinFactNeighborY="-893"/>
      <dgm:spPr/>
      <dgm:t>
        <a:bodyPr/>
        <a:lstStyle/>
        <a:p>
          <a:endParaRPr lang="en-US"/>
        </a:p>
      </dgm:t>
    </dgm:pt>
  </dgm:ptLst>
  <dgm:cxnLst>
    <dgm:cxn modelId="{09D029F8-DD20-40F2-B222-2A223BB23BC0}" srcId="{62BBF8D7-8FA1-4541-8D31-DEF305BA204F}" destId="{F3B94755-D058-4BFA-B819-FD8FB03EFD3A}" srcOrd="0" destOrd="0" parTransId="{60192944-90F9-4E67-BC4C-5B38FB6911E3}" sibTransId="{B4A73B57-36E3-473A-82CC-E80816760605}"/>
    <dgm:cxn modelId="{5714669C-668F-4862-B3DD-B9A12DF96B24}" srcId="{62BBF8D7-8FA1-4541-8D31-DEF305BA204F}" destId="{D5A9A889-95D2-4B9A-9E5A-D9BD0197C8F5}" srcOrd="1" destOrd="0" parTransId="{38D6E0EC-1DA4-41A8-9ACF-613A3D9F424F}" sibTransId="{E74640DE-95F0-4E8F-A227-A5833E824F2E}"/>
    <dgm:cxn modelId="{AAE31F35-D061-4E9A-81D2-BA7D59C928D9}" type="presOf" srcId="{62BBF8D7-8FA1-4541-8D31-DEF305BA204F}" destId="{B5CCD563-1BF7-4FA7-90C0-2E8D8008D377}" srcOrd="0" destOrd="0" presId="urn:microsoft.com/office/officeart/2005/8/layout/funnel1"/>
    <dgm:cxn modelId="{DC4D663A-762B-4344-B936-7FB8EE57CD12}" type="presOf" srcId="{7AEB30F3-F1A7-4331-8FEB-5955BD8E3D18}" destId="{4FEF7968-F277-4490-A175-6DE2910DA5A3}" srcOrd="0" destOrd="0" presId="urn:microsoft.com/office/officeart/2005/8/layout/funnel1"/>
    <dgm:cxn modelId="{4BE20F10-034F-46AA-BB86-CBEF79745A29}" type="presOf" srcId="{F3D02E28-4544-46D7-B8AD-0DB9AC2649D0}" destId="{CDA7AE6D-0CAE-47E2-A6BE-10FBD0FAB8F2}" srcOrd="0" destOrd="0" presId="urn:microsoft.com/office/officeart/2005/8/layout/funnel1"/>
    <dgm:cxn modelId="{CA094134-2013-4436-81F6-BA05C8B5218F}" type="presOf" srcId="{F3B94755-D058-4BFA-B819-FD8FB03EFD3A}" destId="{063A7830-2786-49EA-99EA-B14126FB161B}" srcOrd="0" destOrd="0" presId="urn:microsoft.com/office/officeart/2005/8/layout/funnel1"/>
    <dgm:cxn modelId="{CA1FC2CE-91B0-448C-97BF-0D67C71ABA60}" type="presOf" srcId="{D5A9A889-95D2-4B9A-9E5A-D9BD0197C8F5}" destId="{837EBF99-384E-4570-99D6-ECC2B0158E7A}" srcOrd="0" destOrd="0" presId="urn:microsoft.com/office/officeart/2005/8/layout/funnel1"/>
    <dgm:cxn modelId="{9AE8D7A2-CDAD-476E-8997-E6D59BB896F1}" srcId="{62BBF8D7-8FA1-4541-8D31-DEF305BA204F}" destId="{7AEB30F3-F1A7-4331-8FEB-5955BD8E3D18}" srcOrd="3" destOrd="0" parTransId="{BB1AA294-4783-4965-8050-2CAA870A5E10}" sibTransId="{66F916A9-E72E-4487-BE86-7EC578759038}"/>
    <dgm:cxn modelId="{FC5D4EB7-340C-48B8-A581-EE4FFA25B7DF}" srcId="{62BBF8D7-8FA1-4541-8D31-DEF305BA204F}" destId="{F3D02E28-4544-46D7-B8AD-0DB9AC2649D0}" srcOrd="2" destOrd="0" parTransId="{1D201A50-484F-4586-95EE-B24FE471BFBC}" sibTransId="{F3998236-5BD1-4C3D-9EA6-6DC3D11538FB}"/>
    <dgm:cxn modelId="{18D9E80F-E917-45FB-A0E7-2DA363BB8DF8}" type="presParOf" srcId="{B5CCD563-1BF7-4FA7-90C0-2E8D8008D377}" destId="{E960828D-425B-4D07-B22D-23CB0FA3FF09}" srcOrd="0" destOrd="0" presId="urn:microsoft.com/office/officeart/2005/8/layout/funnel1"/>
    <dgm:cxn modelId="{364F8EA6-7D2D-40F6-A451-0FDBCF9C8DF2}" type="presParOf" srcId="{B5CCD563-1BF7-4FA7-90C0-2E8D8008D377}" destId="{C317E92C-9550-4C99-8323-66AAA5F9F897}" srcOrd="1" destOrd="0" presId="urn:microsoft.com/office/officeart/2005/8/layout/funnel1"/>
    <dgm:cxn modelId="{747B95EA-AF31-46CD-B0F4-0DABAE52945D}" type="presParOf" srcId="{B5CCD563-1BF7-4FA7-90C0-2E8D8008D377}" destId="{4FEF7968-F277-4490-A175-6DE2910DA5A3}" srcOrd="2" destOrd="0" presId="urn:microsoft.com/office/officeart/2005/8/layout/funnel1"/>
    <dgm:cxn modelId="{91FCE871-BE54-445F-9519-AA733BD79D54}" type="presParOf" srcId="{B5CCD563-1BF7-4FA7-90C0-2E8D8008D377}" destId="{CDA7AE6D-0CAE-47E2-A6BE-10FBD0FAB8F2}" srcOrd="3" destOrd="0" presId="urn:microsoft.com/office/officeart/2005/8/layout/funnel1"/>
    <dgm:cxn modelId="{1B261EFD-5CD7-48FC-BDDA-02FC6D7F1D2A}" type="presParOf" srcId="{B5CCD563-1BF7-4FA7-90C0-2E8D8008D377}" destId="{837EBF99-384E-4570-99D6-ECC2B0158E7A}" srcOrd="4" destOrd="0" presId="urn:microsoft.com/office/officeart/2005/8/layout/funnel1"/>
    <dgm:cxn modelId="{87856595-1850-42D9-9A7B-A0A79796DE28}" type="presParOf" srcId="{B5CCD563-1BF7-4FA7-90C0-2E8D8008D377}" destId="{063A7830-2786-49EA-99EA-B14126FB161B}" srcOrd="5" destOrd="0" presId="urn:microsoft.com/office/officeart/2005/8/layout/funnel1"/>
    <dgm:cxn modelId="{734695A2-3D94-4258-8036-9B0EA2BF0554}" type="presParOf" srcId="{B5CCD563-1BF7-4FA7-90C0-2E8D8008D377}" destId="{9E1E2CD9-20C3-4BFD-9E18-099120E91BC5}"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0828D-425B-4D07-B22D-23CB0FA3FF09}">
      <dsp:nvSpPr>
        <dsp:cNvPr id="0" name=""/>
        <dsp:cNvSpPr/>
      </dsp:nvSpPr>
      <dsp:spPr>
        <a:xfrm>
          <a:off x="1404620" y="165099"/>
          <a:ext cx="3276600" cy="113792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17E92C-9550-4C99-8323-66AAA5F9F897}">
      <dsp:nvSpPr>
        <dsp:cNvPr id="0" name=""/>
        <dsp:cNvSpPr/>
      </dsp:nvSpPr>
      <dsp:spPr>
        <a:xfrm>
          <a:off x="1218984" y="3540617"/>
          <a:ext cx="635000" cy="406400"/>
        </a:xfrm>
        <a:prstGeom prst="downArrow">
          <a:avLst/>
        </a:prstGeom>
        <a:solidFill>
          <a:schemeClr val="bg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EF7968-F277-4490-A175-6DE2910DA5A3}">
      <dsp:nvSpPr>
        <dsp:cNvPr id="0" name=""/>
        <dsp:cNvSpPr/>
      </dsp:nvSpPr>
      <dsp:spPr>
        <a:xfrm>
          <a:off x="1524000" y="3276600"/>
          <a:ext cx="3048000" cy="76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lvl="0" algn="ctr" defTabSz="1200150">
            <a:lnSpc>
              <a:spcPct val="90000"/>
            </a:lnSpc>
            <a:spcBef>
              <a:spcPct val="0"/>
            </a:spcBef>
            <a:spcAft>
              <a:spcPct val="35000"/>
            </a:spcAft>
          </a:pPr>
          <a:endParaRPr lang="en-US" sz="2700" kern="1200" dirty="0"/>
        </a:p>
      </dsp:txBody>
      <dsp:txXfrm>
        <a:off x="1524000" y="3276600"/>
        <a:ext cx="3048000" cy="762000"/>
      </dsp:txXfrm>
    </dsp:sp>
    <dsp:sp modelId="{CDA7AE6D-0CAE-47E2-A6BE-10FBD0FAB8F2}">
      <dsp:nvSpPr>
        <dsp:cNvPr id="0" name=""/>
        <dsp:cNvSpPr/>
      </dsp:nvSpPr>
      <dsp:spPr>
        <a:xfrm>
          <a:off x="2446329" y="1332519"/>
          <a:ext cx="1442100" cy="1259768"/>
        </a:xfrm>
        <a:prstGeom prst="ellips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Endorsement</a:t>
          </a:r>
          <a:endParaRPr lang="en-US" sz="1100" b="1" kern="1200" dirty="0"/>
        </a:p>
      </dsp:txBody>
      <dsp:txXfrm>
        <a:off x="2657520" y="1517008"/>
        <a:ext cx="1019718" cy="890790"/>
      </dsp:txXfrm>
    </dsp:sp>
    <dsp:sp modelId="{837EBF99-384E-4570-99D6-ECC2B0158E7A}">
      <dsp:nvSpPr>
        <dsp:cNvPr id="0" name=""/>
        <dsp:cNvSpPr/>
      </dsp:nvSpPr>
      <dsp:spPr>
        <a:xfrm>
          <a:off x="1944215" y="292592"/>
          <a:ext cx="1143000" cy="11430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Handover</a:t>
          </a:r>
          <a:endParaRPr lang="en-US" sz="1100" b="1" kern="1200" dirty="0"/>
        </a:p>
      </dsp:txBody>
      <dsp:txXfrm>
        <a:off x="2111603" y="459980"/>
        <a:ext cx="808224" cy="808224"/>
      </dsp:txXfrm>
    </dsp:sp>
    <dsp:sp modelId="{063A7830-2786-49EA-99EA-B14126FB161B}">
      <dsp:nvSpPr>
        <dsp:cNvPr id="0" name=""/>
        <dsp:cNvSpPr/>
      </dsp:nvSpPr>
      <dsp:spPr>
        <a:xfrm>
          <a:off x="3240356" y="292595"/>
          <a:ext cx="1317124" cy="11430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Change-of-shift report</a:t>
          </a:r>
          <a:endParaRPr lang="en-US" sz="1400" b="1" kern="1200" dirty="0"/>
        </a:p>
      </dsp:txBody>
      <dsp:txXfrm>
        <a:off x="3433244" y="459983"/>
        <a:ext cx="931348" cy="808224"/>
      </dsp:txXfrm>
    </dsp:sp>
    <dsp:sp modelId="{9E1E2CD9-20C3-4BFD-9E18-099120E91BC5}">
      <dsp:nvSpPr>
        <dsp:cNvPr id="0" name=""/>
        <dsp:cNvSpPr/>
      </dsp:nvSpPr>
      <dsp:spPr>
        <a:xfrm>
          <a:off x="1512163" y="0"/>
          <a:ext cx="3556000" cy="284480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EB434B-95E0-4FC7-99C3-67D85A287E36}" type="datetimeFigureOut">
              <a:rPr lang="en-US" smtClean="0"/>
              <a:t>7/27/2015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30F6A-835D-4596-A667-F1E0D9C5AFA5}" type="slidenum">
              <a:rPr lang="en-US" smtClean="0"/>
              <a:t>‹#›</a:t>
            </a:fld>
            <a:endParaRPr lang="en-US"/>
          </a:p>
        </p:txBody>
      </p:sp>
    </p:spTree>
    <p:extLst>
      <p:ext uri="{BB962C8B-B14F-4D97-AF65-F5344CB8AC3E}">
        <p14:creationId xmlns:p14="http://schemas.microsoft.com/office/powerpoint/2010/main" val="3204466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evening</a:t>
            </a:r>
            <a:r>
              <a:rPr lang="en-US" baseline="0" dirty="0" smtClean="0"/>
              <a:t> ladies and gentlemen. </a:t>
            </a:r>
          </a:p>
          <a:p>
            <a:r>
              <a:rPr lang="en-US" baseline="0" dirty="0" smtClean="0"/>
              <a:t>Thank you … for the  </a:t>
            </a:r>
          </a:p>
          <a:p>
            <a:r>
              <a:rPr lang="en-US" baseline="0" dirty="0" smtClean="0"/>
              <a:t>In the next few minutes, I will be presenting my </a:t>
            </a:r>
            <a:r>
              <a:rPr lang="en-US" baseline="0" dirty="0" err="1" smtClean="0"/>
              <a:t>dissertstation</a:t>
            </a:r>
            <a:r>
              <a:rPr lang="en-US" baseline="0" dirty="0" smtClean="0"/>
              <a:t> study entitled … </a:t>
            </a:r>
          </a:p>
        </p:txBody>
      </p:sp>
      <p:sp>
        <p:nvSpPr>
          <p:cNvPr id="4" name="Slide Number Placeholder 3"/>
          <p:cNvSpPr>
            <a:spLocks noGrp="1"/>
          </p:cNvSpPr>
          <p:nvPr>
            <p:ph type="sldNum" sz="quarter" idx="10"/>
          </p:nvPr>
        </p:nvSpPr>
        <p:spPr/>
        <p:txBody>
          <a:bodyPr/>
          <a:lstStyle/>
          <a:p>
            <a:fld id="{9AC8971D-C80A-45C2-B7E3-6E2F15145D66}" type="slidenum">
              <a:rPr lang="en-US" smtClean="0"/>
              <a:t>1</a:t>
            </a:fld>
            <a:endParaRPr lang="en-US" dirty="0"/>
          </a:p>
        </p:txBody>
      </p:sp>
    </p:spTree>
    <p:extLst>
      <p:ext uri="{BB962C8B-B14F-4D97-AF65-F5344CB8AC3E}">
        <p14:creationId xmlns:p14="http://schemas.microsoft.com/office/powerpoint/2010/main" val="1430054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Australian Commission on Safety and Quality in Health Care defined handoff as </a:t>
            </a:r>
          </a:p>
          <a:p>
            <a:endParaRPr lang="en-US" dirty="0" smtClean="0"/>
          </a:p>
          <a:p>
            <a:r>
              <a:rPr lang="en-US" dirty="0" smtClean="0"/>
              <a:t>In the</a:t>
            </a:r>
            <a:r>
              <a:rPr lang="en-US" baseline="0" dirty="0" smtClean="0"/>
              <a:t> context of my study, I have focused on the handoff that takes place among nurses between shifts</a:t>
            </a:r>
          </a:p>
          <a:p>
            <a:endParaRPr lang="en-US" baseline="0"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3</a:t>
            </a:fld>
            <a:endParaRPr lang="en-US" dirty="0"/>
          </a:p>
        </p:txBody>
      </p:sp>
    </p:spTree>
    <p:extLst>
      <p:ext uri="{BB962C8B-B14F-4D97-AF65-F5344CB8AC3E}">
        <p14:creationId xmlns:p14="http://schemas.microsoft.com/office/powerpoint/2010/main" val="260328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4</a:t>
            </a:fld>
            <a:endParaRPr lang="en-US" dirty="0"/>
          </a:p>
        </p:txBody>
      </p:sp>
    </p:spTree>
    <p:extLst>
      <p:ext uri="{BB962C8B-B14F-4D97-AF65-F5344CB8AC3E}">
        <p14:creationId xmlns:p14="http://schemas.microsoft.com/office/powerpoint/2010/main" val="260328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Handoff is also interchangeably used in literature with Handover, change of shift report, and the finding of my study added another term “endorsement” referring to the handoff that takes place between shift </a:t>
            </a:r>
            <a:endParaRPr lang="en-US" dirty="0" smtClean="0"/>
          </a:p>
        </p:txBody>
      </p:sp>
      <p:sp>
        <p:nvSpPr>
          <p:cNvPr id="4" name="Slide Number Placeholder 3"/>
          <p:cNvSpPr>
            <a:spLocks noGrp="1"/>
          </p:cNvSpPr>
          <p:nvPr>
            <p:ph type="sldNum" sz="quarter" idx="10"/>
          </p:nvPr>
        </p:nvSpPr>
        <p:spPr/>
        <p:txBody>
          <a:bodyPr/>
          <a:lstStyle/>
          <a:p>
            <a:fld id="{21330F6A-835D-4596-A667-F1E0D9C5AFA5}" type="slidenum">
              <a:rPr lang="en-US" smtClean="0"/>
              <a:t>5</a:t>
            </a:fld>
            <a:endParaRPr lang="en-US"/>
          </a:p>
        </p:txBody>
      </p:sp>
    </p:spTree>
    <p:extLst>
      <p:ext uri="{BB962C8B-B14F-4D97-AF65-F5344CB8AC3E}">
        <p14:creationId xmlns:p14="http://schemas.microsoft.com/office/powerpoint/2010/main" val="988020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Poor handoffs have been repeatedly recognized to be potentially dangerous for patient safety and lead to adverse events. </a:t>
            </a:r>
          </a:p>
          <a:p>
            <a:r>
              <a:rPr lang="en-US" baseline="0" dirty="0" smtClean="0"/>
              <a:t>For instance, t</a:t>
            </a:r>
            <a:r>
              <a:rPr lang="en-US" sz="1200" kern="1200" dirty="0" smtClean="0">
                <a:solidFill>
                  <a:schemeClr val="tx1"/>
                </a:solidFill>
                <a:effectLst/>
                <a:latin typeface="+mn-lt"/>
                <a:ea typeface="+mn-ea"/>
                <a:cs typeface="+mn-cs"/>
              </a:rPr>
              <a:t>he Joint Commission in 2010 For instance, estimated 80 % of serious medical errors in the United States to breakdown in communication during handoff </a:t>
            </a:r>
          </a:p>
          <a:p>
            <a:endParaRPr lang="en-US"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6</a:t>
            </a:fld>
            <a:endParaRPr lang="en-US" dirty="0"/>
          </a:p>
        </p:txBody>
      </p:sp>
    </p:spTree>
    <p:extLst>
      <p:ext uri="{BB962C8B-B14F-4D97-AF65-F5344CB8AC3E}">
        <p14:creationId xmlns:p14="http://schemas.microsoft.com/office/powerpoint/2010/main" val="1447095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 a</a:t>
            </a:r>
            <a:r>
              <a:rPr lang="en-US" baseline="0" dirty="0" smtClean="0"/>
              <a:t> step to eliminate the information gaps during handoff, the ministry health of Oman</a:t>
            </a:r>
            <a:r>
              <a:rPr lang="en-US" dirty="0" smtClean="0"/>
              <a:t> introduced an house EHR and the mandated on paperless</a:t>
            </a:r>
            <a:r>
              <a:rPr lang="en-US" baseline="0" dirty="0" smtClean="0"/>
              <a:t> documentations system</a:t>
            </a:r>
            <a:r>
              <a:rPr lang="en-US" dirty="0" smtClean="0"/>
              <a:t> in Oman. Despite all of these steps the nurses continue using verbal reports and relying on non-digital cognitive artifacts to maintain team’s distributed cognition surrounding nursing handoff.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It is not known how nurses in Oman utilize the EHRs to facilitate consistent information exchange during handoff in the absence of handoff policy that structures the information need to be included</a:t>
            </a:r>
            <a:r>
              <a:rPr lang="en-US" baseline="0" dirty="0" smtClean="0"/>
              <a:t> in a handoff report</a:t>
            </a: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7</a:t>
            </a:fld>
            <a:endParaRPr lang="en-US" dirty="0"/>
          </a:p>
        </p:txBody>
      </p:sp>
    </p:spTree>
    <p:extLst>
      <p:ext uri="{BB962C8B-B14F-4D97-AF65-F5344CB8AC3E}">
        <p14:creationId xmlns:p14="http://schemas.microsoft.com/office/powerpoint/2010/main" val="1447095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This</a:t>
            </a:r>
            <a:r>
              <a:rPr lang="en-US" sz="1200" baseline="0" dirty="0" smtClean="0"/>
              <a:t> study addressed four aims: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Assess the nurses’ satisfaction with the usefulness and ease of use of the electronic health records in structuring handoff communication and promoting effective and efficient transition of patient care during handoff. </a:t>
            </a:r>
          </a:p>
          <a:p>
            <a:endParaRPr lang="en-US" dirty="0" smtClean="0"/>
          </a:p>
          <a:p>
            <a:pPr lvl="0"/>
            <a:r>
              <a:rPr lang="en-US" sz="1200" kern="1200" dirty="0" smtClean="0">
                <a:solidFill>
                  <a:schemeClr val="tx1"/>
                </a:solidFill>
                <a:effectLst/>
                <a:latin typeface="+mn-lt"/>
                <a:ea typeface="+mn-ea"/>
                <a:cs typeface="+mn-cs"/>
              </a:rPr>
              <a:t>Explore the content and the context of handoff practice in Oman.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Identify the artifacts that the nurses use to construct situation awareness about the patients’ condition in order to ensure continuity of care and the delivery of quality handoff reports.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Identify the strengths and the weaknesses of the electronic health records in supporting quality handoff report. </a:t>
            </a:r>
          </a:p>
          <a:p>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first phase of this study address the first RQ that geared toward assessing the nurses satisfaction with …..</a:t>
            </a:r>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9</a:t>
            </a:fld>
            <a:endParaRPr lang="en-US" dirty="0"/>
          </a:p>
        </p:txBody>
      </p:sp>
    </p:spTree>
    <p:extLst>
      <p:ext uri="{BB962C8B-B14F-4D97-AF65-F5344CB8AC3E}">
        <p14:creationId xmlns:p14="http://schemas.microsoft.com/office/powerpoint/2010/main" val="982814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a:t>
            </a:r>
            <a:r>
              <a:rPr lang="en-US" baseline="0" dirty="0" smtClean="0"/>
              <a:t> phase of this study, addressed the following three RQs. </a:t>
            </a:r>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10</a:t>
            </a:fld>
            <a:endParaRPr lang="en-US" dirty="0"/>
          </a:p>
        </p:txBody>
      </p:sp>
    </p:spTree>
    <p:extLst>
      <p:ext uri="{BB962C8B-B14F-4D97-AF65-F5344CB8AC3E}">
        <p14:creationId xmlns:p14="http://schemas.microsoft.com/office/powerpoint/2010/main" val="982814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a:t>
            </a:r>
            <a:r>
              <a:rPr lang="en-US" baseline="0" dirty="0" smtClean="0"/>
              <a:t> phase of this study, addressed the following three RQs. </a:t>
            </a:r>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11</a:t>
            </a:fld>
            <a:endParaRPr lang="en-US" dirty="0"/>
          </a:p>
        </p:txBody>
      </p:sp>
    </p:spTree>
    <p:extLst>
      <p:ext uri="{BB962C8B-B14F-4D97-AF65-F5344CB8AC3E}">
        <p14:creationId xmlns:p14="http://schemas.microsoft.com/office/powerpoint/2010/main" val="982814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a:t>
            </a:r>
            <a:r>
              <a:rPr lang="en-US" baseline="0" dirty="0" smtClean="0"/>
              <a:t> phase of this study, addressed the following three RQs. </a:t>
            </a:r>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12</a:t>
            </a:fld>
            <a:endParaRPr lang="en-US" dirty="0"/>
          </a:p>
        </p:txBody>
      </p:sp>
    </p:spTree>
    <p:extLst>
      <p:ext uri="{BB962C8B-B14F-4D97-AF65-F5344CB8AC3E}">
        <p14:creationId xmlns:p14="http://schemas.microsoft.com/office/powerpoint/2010/main" val="982814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mixed-method, quantitative and qualitative approach was used to study the nurses’ acceptance of the electronic health records in structuring handoff communication, and to explore the handoff practices in Oman and the artifacts that the nurses use to construct situation awareness</a:t>
            </a:r>
            <a:r>
              <a:rPr lang="en-US" sz="1200" kern="120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EC721F6F-E1EC-43F3-9AB4-3B7E44DBA2B7}"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14</a:t>
            </a:fld>
            <a:endParaRPr lang="en-US"/>
          </a:p>
        </p:txBody>
      </p:sp>
    </p:spTree>
    <p:extLst>
      <p:ext uri="{BB962C8B-B14F-4D97-AF65-F5344CB8AC3E}">
        <p14:creationId xmlns:p14="http://schemas.microsoft.com/office/powerpoint/2010/main" val="2256359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mixed-method, quantitative and qualitative approach was used to study the nurses’ acceptance of the electronic health records in structuring handoff communication, and to explore the handoff practices in Oman and the artifacts that the nurses use to construct situation awareness</a:t>
            </a: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During Phase I, a self-administered survey questionnaire was used to </a:t>
            </a:r>
            <a:r>
              <a:rPr lang="en-US" sz="1200" kern="1200" dirty="0" smtClean="0">
                <a:solidFill>
                  <a:schemeClr val="tx1"/>
                </a:solidFill>
                <a:effectLst/>
                <a:latin typeface="+mn-lt"/>
                <a:ea typeface="+mn-ea"/>
                <a:cs typeface="+mn-cs"/>
              </a:rPr>
              <a:t>assess the nurses’ perception about the usefulness and the ease of use of electronic health records during handoff, and</a:t>
            </a:r>
            <a:r>
              <a:rPr lang="en-US" sz="1200" kern="1200" baseline="0" dirty="0" smtClean="0">
                <a:solidFill>
                  <a:schemeClr val="tx1"/>
                </a:solidFill>
                <a:effectLst/>
                <a:latin typeface="+mn-lt"/>
                <a:ea typeface="+mn-ea"/>
                <a:cs typeface="+mn-cs"/>
              </a:rPr>
              <a:t> to </a:t>
            </a:r>
            <a:r>
              <a:rPr lang="en-US" sz="1200" kern="1200" dirty="0" smtClean="0">
                <a:solidFill>
                  <a:schemeClr val="tx1"/>
                </a:solidFill>
                <a:latin typeface="+mn-lt"/>
                <a:ea typeface="+mn-ea"/>
                <a:cs typeface="+mn-cs"/>
              </a:rPr>
              <a:t>obtain </a:t>
            </a:r>
            <a:r>
              <a:rPr lang="en-US" sz="1200" kern="1200" dirty="0" smtClean="0">
                <a:solidFill>
                  <a:schemeClr val="tx1"/>
                </a:solidFill>
                <a:effectLst/>
                <a:latin typeface="+mn-lt"/>
                <a:ea typeface="+mn-ea"/>
                <a:cs typeface="+mn-cs"/>
              </a:rPr>
              <a:t>preliminary information about the practice of nursing handoff in Oman.</a:t>
            </a:r>
            <a:r>
              <a:rPr lang="en-US" sz="1200" kern="1200" baseline="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Out of the 259 nurses who met the inclusion criteria, 167 responded to the survey. Ten of those surveys contained no data, which were then deleted, yielding (N= 157, 60.6 %) response rate.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dirty="0" smtClean="0">
                <a:solidFill>
                  <a:schemeClr val="tx1"/>
                </a:solidFill>
                <a:effectLst/>
                <a:latin typeface="+mn-lt"/>
                <a:ea typeface="+mn-ea"/>
                <a:cs typeface="+mn-cs"/>
              </a:rPr>
              <a:t>During</a:t>
            </a:r>
            <a:r>
              <a:rPr lang="en-US" sz="1200" kern="1200" baseline="0" dirty="0" smtClean="0">
                <a:solidFill>
                  <a:schemeClr val="tx1"/>
                </a:solidFill>
                <a:effectLst/>
                <a:latin typeface="+mn-lt"/>
                <a:ea typeface="+mn-ea"/>
                <a:cs typeface="+mn-cs"/>
              </a:rPr>
              <a:t> </a:t>
            </a:r>
            <a:r>
              <a:rPr lang="en-US" sz="1200" kern="1200" dirty="0" smtClean="0">
                <a:solidFill>
                  <a:schemeClr val="tx1"/>
                </a:solidFill>
                <a:latin typeface="+mn-lt"/>
                <a:ea typeface="+mn-ea"/>
                <a:cs typeface="+mn-cs"/>
              </a:rPr>
              <a:t>Phase II, exploratory approach will be used to collect in-depth qualitative data surrounding nursing handoff.</a:t>
            </a:r>
          </a:p>
          <a:p>
            <a:r>
              <a:rPr lang="en-US" sz="1200" kern="1200" dirty="0" smtClean="0">
                <a:solidFill>
                  <a:schemeClr val="tx1"/>
                </a:solidFill>
                <a:effectLst/>
                <a:latin typeface="+mn-lt"/>
                <a:ea typeface="+mn-ea"/>
                <a:cs typeface="+mn-cs"/>
              </a:rPr>
              <a:t>A convenient sample of 14 nurses was randomly selected for semi-structured interview from a pool of 20 nurses who self-selected to participate in the second phase of the study. Saturation point was reached at the 14</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participant. </a:t>
            </a:r>
          </a:p>
          <a:p>
            <a:r>
              <a:rPr lang="en-US" sz="1200" kern="1200" dirty="0" smtClean="0">
                <a:solidFill>
                  <a:schemeClr val="tx1"/>
                </a:solidFill>
                <a:effectLst/>
                <a:latin typeface="+mn-lt"/>
                <a:ea typeface="+mn-ea"/>
                <a:cs typeface="+mn-cs"/>
              </a:rPr>
              <a:t>The participants were interviewed twice, the first interview took place before the observations. </a:t>
            </a:r>
          </a:p>
          <a:p>
            <a:r>
              <a:rPr lang="en-US" sz="1200" kern="1200" dirty="0" smtClean="0">
                <a:solidFill>
                  <a:schemeClr val="tx1"/>
                </a:solidFill>
                <a:effectLst/>
                <a:latin typeface="+mn-lt"/>
                <a:ea typeface="+mn-ea"/>
                <a:cs typeface="+mn-cs"/>
              </a:rPr>
              <a:t>A semi-structure interview guide was used to guide was used to elicit in-depth information about the:</a:t>
            </a:r>
          </a:p>
          <a:p>
            <a:pPr marL="171450" lvl="0" indent="-171450">
              <a:buFont typeface="Arial" pitchFamily="34" charset="0"/>
              <a:buChar char="•"/>
            </a:pPr>
            <a:r>
              <a:rPr lang="en-US" sz="1200" kern="1200" dirty="0" smtClean="0">
                <a:solidFill>
                  <a:schemeClr val="tx1"/>
                </a:solidFill>
                <a:effectLst/>
                <a:latin typeface="+mn-lt"/>
                <a:ea typeface="+mn-ea"/>
                <a:cs typeface="+mn-cs"/>
              </a:rPr>
              <a:t>Typical nursing handoff.</a:t>
            </a:r>
          </a:p>
          <a:p>
            <a:pPr marL="171450" lvl="0" indent="-171450">
              <a:buFont typeface="Arial" pitchFamily="34" charset="0"/>
              <a:buChar char="•"/>
            </a:pPr>
            <a:r>
              <a:rPr lang="en-US" sz="1200" kern="1200" dirty="0" smtClean="0">
                <a:solidFill>
                  <a:schemeClr val="tx1"/>
                </a:solidFill>
                <a:effectLst/>
                <a:latin typeface="+mn-lt"/>
                <a:ea typeface="+mn-ea"/>
                <a:cs typeface="+mn-cs"/>
              </a:rPr>
              <a:t>Al-Shifa use before, during, and after handoff.</a:t>
            </a:r>
          </a:p>
          <a:p>
            <a:pPr marL="171450" lvl="0" indent="-171450">
              <a:buFont typeface="Arial" pitchFamily="34" charset="0"/>
              <a:buChar char="•"/>
            </a:pPr>
            <a:r>
              <a:rPr lang="en-US" sz="1200" kern="1200" dirty="0" smtClean="0">
                <a:solidFill>
                  <a:schemeClr val="tx1"/>
                </a:solidFill>
                <a:effectLst/>
                <a:latin typeface="+mn-lt"/>
                <a:ea typeface="+mn-ea"/>
                <a:cs typeface="+mn-cs"/>
              </a:rPr>
              <a:t>Artifacts the nurses use to communicate and exchange information during handoff.</a:t>
            </a:r>
          </a:p>
          <a:p>
            <a:pPr marL="171450" lvl="0" indent="-171450">
              <a:buFont typeface="Arial" pitchFamily="34" charset="0"/>
              <a:buChar char="•"/>
            </a:pPr>
            <a:r>
              <a:rPr lang="en-US" sz="1200" kern="1200" dirty="0" smtClean="0">
                <a:solidFill>
                  <a:schemeClr val="tx1"/>
                </a:solidFill>
                <a:effectLst/>
                <a:latin typeface="+mn-lt"/>
                <a:ea typeface="+mn-ea"/>
                <a:cs typeface="+mn-cs"/>
              </a:rPr>
              <a:t>Features or functionalities in Al-Shifa that are helpful for nurses during handoff.</a:t>
            </a:r>
          </a:p>
          <a:p>
            <a:pPr marL="171450" lvl="0" indent="-171450">
              <a:buFont typeface="Arial" pitchFamily="34" charset="0"/>
              <a:buChar char="•"/>
            </a:pPr>
            <a:r>
              <a:rPr lang="en-US" sz="1200" kern="1200" dirty="0" smtClean="0">
                <a:solidFill>
                  <a:schemeClr val="tx1"/>
                </a:solidFill>
                <a:effectLst/>
                <a:latin typeface="+mn-lt"/>
                <a:ea typeface="+mn-ea"/>
                <a:cs typeface="+mn-cs"/>
              </a:rPr>
              <a:t>Features that are missing from Al-Shifa that maybe helpful for nurses during handoff.</a:t>
            </a:r>
          </a:p>
          <a:p>
            <a:pPr marL="171450" lvl="0" indent="-171450">
              <a:buFont typeface="Arial" pitchFamily="34" charset="0"/>
              <a:buChar char="•"/>
            </a:pPr>
            <a:r>
              <a:rPr lang="en-US" sz="1200" kern="1200" dirty="0" smtClean="0">
                <a:solidFill>
                  <a:schemeClr val="tx1"/>
                </a:solidFill>
                <a:effectLst/>
                <a:latin typeface="+mn-lt"/>
                <a:ea typeface="+mn-ea"/>
                <a:cs typeface="+mn-cs"/>
              </a:rPr>
              <a:t>Suggested changes in the handoff process and practice. </a:t>
            </a:r>
          </a:p>
          <a:p>
            <a:pPr marL="171450" indent="-171450">
              <a:buFont typeface="Arial" pitchFamily="34" charset="0"/>
              <a:buChar char="•"/>
            </a:pPr>
            <a:r>
              <a:rPr lang="en-US" sz="1200" kern="1200" dirty="0" smtClean="0">
                <a:solidFill>
                  <a:schemeClr val="tx1"/>
                </a:solidFill>
                <a:effectLst/>
                <a:latin typeface="+mn-lt"/>
                <a:ea typeface="+mn-ea"/>
                <a:cs typeface="+mn-cs"/>
              </a:rPr>
              <a:t>Suggested changes in the design of Al-Shifa to promote effective and efficient transfer of patient information during handoff</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20 nursing handoffs were randomly observed between October 2011 and January 2012,  Involving 162 nurses during which 382 patients were handed</a:t>
            </a:r>
            <a:r>
              <a:rPr lang="en-US" sz="1200" kern="1200" baseline="0" dirty="0" smtClean="0">
                <a:solidFill>
                  <a:schemeClr val="tx1"/>
                </a:solidFill>
                <a:effectLst/>
                <a:latin typeface="+mn-lt"/>
                <a:ea typeface="+mn-ea"/>
                <a:cs typeface="+mn-cs"/>
              </a:rPr>
              <a:t>-off.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observation took place at the MM1, MSW, FSW and Nephrology Units that covered all the three shifts: morning, afternoon and night, including holidays and weekends. </a:t>
            </a:r>
          </a:p>
          <a:p>
            <a:r>
              <a:rPr lang="en-US" sz="1200" kern="1200" dirty="0" smtClean="0">
                <a:solidFill>
                  <a:schemeClr val="tx1"/>
                </a:solidFill>
                <a:effectLst/>
                <a:latin typeface="+mn-lt"/>
                <a:ea typeface="+mn-ea"/>
                <a:cs typeface="+mn-cs"/>
              </a:rPr>
              <a:t>Predefined observation checklist, adapted from the SBAR handoff communication format, was used to guide the researcher to identify, categorize, and cluster the information communicated during nursing handoff.</a:t>
            </a:r>
          </a:p>
          <a:p>
            <a:r>
              <a:rPr lang="en-US" sz="1200" kern="1200" dirty="0" smtClean="0">
                <a:solidFill>
                  <a:schemeClr val="tx1"/>
                </a:solidFill>
                <a:effectLst/>
                <a:latin typeface="+mn-lt"/>
                <a:ea typeface="+mn-ea"/>
                <a:cs typeface="+mn-cs"/>
              </a:rPr>
              <a:t>During</a:t>
            </a:r>
            <a:r>
              <a:rPr lang="en-US" sz="1200" kern="1200" baseline="0" dirty="0" smtClean="0">
                <a:solidFill>
                  <a:schemeClr val="tx1"/>
                </a:solidFill>
                <a:effectLst/>
                <a:latin typeface="+mn-lt"/>
                <a:ea typeface="+mn-ea"/>
                <a:cs typeface="+mn-cs"/>
              </a:rPr>
              <a:t> handoff observation, </a:t>
            </a:r>
            <a:r>
              <a:rPr lang="en-US" sz="1200" b="0" i="0" kern="1200" baseline="0" dirty="0" smtClean="0">
                <a:solidFill>
                  <a:schemeClr val="tx1"/>
                </a:solidFill>
                <a:effectLst/>
                <a:latin typeface="+mn-lt"/>
                <a:ea typeface="+mn-ea"/>
                <a:cs typeface="+mn-cs"/>
              </a:rPr>
              <a:t>I </a:t>
            </a:r>
            <a:r>
              <a:rPr lang="en-US" sz="1200" b="0" i="0" kern="1200" dirty="0" smtClean="0">
                <a:solidFill>
                  <a:schemeClr val="tx1"/>
                </a:solidFill>
                <a:effectLst/>
                <a:latin typeface="+mn-lt"/>
                <a:ea typeface="+mn-ea"/>
                <a:cs typeface="+mn-cs"/>
              </a:rPr>
              <a:t>stayed unobtrusive</a:t>
            </a:r>
            <a:r>
              <a:rPr lang="en-US" sz="1200" b="0" i="0" kern="1200" baseline="0" dirty="0" smtClean="0">
                <a:solidFill>
                  <a:schemeClr val="tx1"/>
                </a:solidFill>
                <a:effectLst/>
                <a:latin typeface="+mn-lt"/>
                <a:ea typeface="+mn-ea"/>
                <a:cs typeface="+mn-cs"/>
              </a:rPr>
              <a:t> in the corner of the room and reassured the nurses that I am not collecting staff names nor the patients identifiers. </a:t>
            </a:r>
          </a:p>
          <a:p>
            <a:r>
              <a:rPr lang="en-US" sz="1200" b="0" i="0" kern="1200" baseline="0" dirty="0" smtClean="0">
                <a:solidFill>
                  <a:schemeClr val="tx1"/>
                </a:solidFill>
                <a:effectLst/>
                <a:latin typeface="+mn-lt"/>
                <a:ea typeface="+mn-ea"/>
                <a:cs typeface="+mn-cs"/>
              </a:rPr>
              <a:t>To capture the activities surrounding handoff the researcher arrived an hour before the shift and stay an hour after shift. This enabled me to observes the nurses use of these artifacts, particularly the EHR.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Artifact analysis was done for the tools that the nurses reported using during handoff. Pictures of these artifacts were taken, which were then  deidentified and analyzed for content.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Member check interview with all the 14 nurses. They were given a printed transcript that is coded and deidentified. They were asked to read it, comment on it and clarify any missing information. They were also asked to disregard any information that the research may have misinterpreted during the interview and the observation.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721F6F-E1EC-43F3-9AB4-3B7E44DBA2B7}"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Consisted of 44 close-ended questions </a:t>
            </a:r>
          </a:p>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16</a:t>
            </a:fld>
            <a:endParaRPr lang="en-US"/>
          </a:p>
        </p:txBody>
      </p:sp>
    </p:spTree>
    <p:extLst>
      <p:ext uri="{BB962C8B-B14F-4D97-AF65-F5344CB8AC3E}">
        <p14:creationId xmlns:p14="http://schemas.microsoft.com/office/powerpoint/2010/main" val="436209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300 survey questionnaires along with a cover letter explaining the scope, aims, and procedures of the study were handed to the Education and Training Department at the Royal Hospital</a:t>
            </a:r>
          </a:p>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17</a:t>
            </a:fld>
            <a:endParaRPr lang="en-US"/>
          </a:p>
        </p:txBody>
      </p:sp>
    </p:spTree>
    <p:extLst>
      <p:ext uri="{BB962C8B-B14F-4D97-AF65-F5344CB8AC3E}">
        <p14:creationId xmlns:p14="http://schemas.microsoft.com/office/powerpoint/2010/main" val="3755986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18</a:t>
            </a:fld>
            <a:endParaRPr lang="en-US"/>
          </a:p>
        </p:txBody>
      </p:sp>
    </p:spTree>
    <p:extLst>
      <p:ext uri="{BB962C8B-B14F-4D97-AF65-F5344CB8AC3E}">
        <p14:creationId xmlns:p14="http://schemas.microsoft.com/office/powerpoint/2010/main" val="3380647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member-check interview with the participants was scheduled as a step to confirm the findings and interpretations drawn from the first interview and the observations</a:t>
            </a:r>
          </a:p>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21</a:t>
            </a:fld>
            <a:endParaRPr lang="en-US"/>
          </a:p>
        </p:txBody>
      </p:sp>
    </p:spTree>
    <p:extLst>
      <p:ext uri="{BB962C8B-B14F-4D97-AF65-F5344CB8AC3E}">
        <p14:creationId xmlns:p14="http://schemas.microsoft.com/office/powerpoint/2010/main" val="2501797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gain a holistic picture about the key events and activities taking place surrounding nursing handoff, the researcher arrived on the ward one hour prior to the arrival of the incoming shift, attended the handoff report and observed one or two members of the incoming shift an hour after they received the handoff report</a:t>
            </a:r>
          </a:p>
        </p:txBody>
      </p:sp>
      <p:sp>
        <p:nvSpPr>
          <p:cNvPr id="4" name="Slide Number Placeholder 3"/>
          <p:cNvSpPr>
            <a:spLocks noGrp="1"/>
          </p:cNvSpPr>
          <p:nvPr>
            <p:ph type="sldNum" sz="quarter" idx="10"/>
          </p:nvPr>
        </p:nvSpPr>
        <p:spPr/>
        <p:txBody>
          <a:bodyPr/>
          <a:lstStyle/>
          <a:p>
            <a:fld id="{21330F6A-835D-4596-A667-F1E0D9C5AFA5}" type="slidenum">
              <a:rPr lang="en-US" smtClean="0"/>
              <a:t>22</a:t>
            </a:fld>
            <a:endParaRPr lang="en-US"/>
          </a:p>
        </p:txBody>
      </p:sp>
    </p:spTree>
    <p:extLst>
      <p:ext uri="{BB962C8B-B14F-4D97-AF65-F5344CB8AC3E}">
        <p14:creationId xmlns:p14="http://schemas.microsoft.com/office/powerpoint/2010/main" val="4107044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RQ1. Assessed the nurses’ satisfaction with the usefulness and ease of use of the electronic health records in structuring handoff communication and promoting effective and efficient transition of patient care during handoff (P50) Pearson rank correlation</a:t>
            </a:r>
            <a:r>
              <a:rPr lang="en-US" sz="1200" kern="1200" baseline="0" dirty="0" smtClean="0">
                <a:solidFill>
                  <a:schemeClr val="tx1"/>
                </a:solidFill>
                <a:effectLst/>
                <a:latin typeface="+mn-lt"/>
                <a:ea typeface="+mn-ea"/>
                <a:cs typeface="+mn-cs"/>
              </a:rPr>
              <a:t> was used to test for significance correlation among the constructs of the study.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dirty="0" smtClean="0"/>
              <a:t>Nurses’ acceptance of the EHRs as easy to use contributes to their usage during handoff and to their perceived usefulness of Al-Shifa. </a:t>
            </a:r>
          </a:p>
          <a:p>
            <a:endParaRPr lang="en-US" sz="1200" dirty="0" smtClean="0"/>
          </a:p>
          <a:p>
            <a:r>
              <a:rPr lang="en-US" sz="1200" dirty="0" smtClean="0"/>
              <a:t>As the perceived usefulness of the electronic health records increases, the likelihood of using them during handoff increases. </a:t>
            </a:r>
          </a:p>
          <a:p>
            <a:endParaRPr lang="en-US" sz="1200"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25</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Spearman's Rank Order correlation was used to test the correlation among the study variables </a:t>
            </a:r>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27</a:t>
            </a:fld>
            <a:endParaRPr lang="en-US"/>
          </a:p>
        </p:txBody>
      </p:sp>
    </p:spTree>
    <p:extLst>
      <p:ext uri="{BB962C8B-B14F-4D97-AF65-F5344CB8AC3E}">
        <p14:creationId xmlns:p14="http://schemas.microsoft.com/office/powerpoint/2010/main" val="2788831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nurses work three shifts a day: morning &amp; afternoon 7 hours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shift and night shift 11:30 hours.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30-minute shift interlapse time between shifts is allocated for handoff reports.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nurses follow a “block system” duty roster, where a team of nurses stays in the same rotation for two to three months. The nurses work</a:t>
            </a:r>
            <a:r>
              <a:rPr lang="en-US" sz="1200" kern="1200" baseline="0" dirty="0" smtClean="0">
                <a:solidFill>
                  <a:schemeClr val="tx1"/>
                </a:solidFill>
                <a:effectLst/>
                <a:latin typeface="+mn-lt"/>
                <a:ea typeface="+mn-ea"/>
                <a:cs typeface="+mn-cs"/>
              </a:rPr>
              <a:t> the same shits and take off at the same time, this way during handoff all the team members have the same level of background information about the patients admitted in the unit.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nurses deliver the handoff reports 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one-to-group</a:t>
            </a:r>
            <a:r>
              <a:rPr lang="en-US" sz="1200" kern="1200" baseline="0" dirty="0" smtClean="0">
                <a:solidFill>
                  <a:schemeClr val="tx1"/>
                </a:solidFill>
                <a:effectLst/>
                <a:latin typeface="+mn-lt"/>
                <a:ea typeface="+mn-ea"/>
                <a:cs typeface="+mn-cs"/>
              </a:rPr>
              <a:t> basis away from the patient.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721F6F-E1EC-43F3-9AB4-3B7E44DBA2B7}" type="slidenum">
              <a:rPr lang="en-US" smtClean="0"/>
              <a:pPr/>
              <a:t>29</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None of the 20 nurses interviewed reported having a written handoff policy. This conclusion is also supported by</a:t>
            </a:r>
            <a:r>
              <a:rPr lang="en-US" sz="1200" baseline="0" dirty="0" smtClean="0"/>
              <a:t> </a:t>
            </a:r>
            <a:r>
              <a:rPr lang="en-US" sz="1200" dirty="0" smtClean="0"/>
              <a:t>71.3 % (N =112) of the survey respondents believed there is no handoff policy that determined</a:t>
            </a:r>
            <a:r>
              <a:rPr lang="en-US" sz="1200" baseline="0" dirty="0" smtClean="0"/>
              <a:t> the information should be included in the handoff report.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None of the nurses participated in this study was found to use the SBAR (</a:t>
            </a:r>
            <a:r>
              <a:rPr lang="en-US" sz="1200" kern="1200" dirty="0" smtClean="0">
                <a:solidFill>
                  <a:schemeClr val="tx1"/>
                </a:solidFill>
                <a:effectLst/>
                <a:latin typeface="+mn-lt"/>
                <a:ea typeface="+mn-ea"/>
                <a:cs typeface="+mn-cs"/>
              </a:rPr>
              <a:t>Situation, Background, Assessment, and Recommendation)</a:t>
            </a:r>
            <a:r>
              <a:rPr lang="en-US" sz="1200" kern="1200" baseline="0" dirty="0" smtClean="0">
                <a:solidFill>
                  <a:schemeClr val="tx1"/>
                </a:solidFill>
                <a:effectLst/>
                <a:latin typeface="+mn-lt"/>
                <a:ea typeface="+mn-ea"/>
                <a:cs typeface="+mn-cs"/>
              </a:rPr>
              <a:t> </a:t>
            </a:r>
            <a:r>
              <a:rPr lang="en-US" sz="1200" dirty="0" smtClean="0"/>
              <a:t>handoff communication format.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information communicated during handoff could be further stratified into two main categories: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smtClean="0">
                <a:solidFill>
                  <a:schemeClr val="tx1"/>
                </a:solidFill>
                <a:effectLst/>
                <a:latin typeface="+mn-lt"/>
                <a:ea typeface="+mn-ea"/>
                <a:cs typeface="+mn-cs"/>
              </a:rPr>
              <a:t>Unit routines: included administrative information essential to coordinate work at the nursing unit such as staffing concerns, bedding, supplies, maintenance, and messages that need to be communicated to all nurses working at the unit.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a:t>
            </a:r>
            <a:r>
              <a:rPr lang="en-US" sz="1200" kern="1200" baseline="0" dirty="0" smtClean="0">
                <a:solidFill>
                  <a:schemeClr val="tx1"/>
                </a:solidFill>
                <a:effectLst/>
                <a:latin typeface="+mn-lt"/>
                <a:ea typeface="+mn-ea"/>
                <a:cs typeface="+mn-cs"/>
              </a:rPr>
              <a:t> </a:t>
            </a:r>
            <a:r>
              <a:rPr lang="en-US" sz="1200" dirty="0" smtClean="0"/>
              <a:t>Patient-care related information including</a:t>
            </a:r>
            <a:r>
              <a:rPr lang="en-US" sz="1200" baseline="0" dirty="0" smtClean="0"/>
              <a:t> patient’s condition, treatments, procedures, discharge plan etc.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721F6F-E1EC-43F3-9AB4-3B7E44DBA2B7}" type="slidenum">
              <a:rPr lang="en-US" smtClean="0"/>
              <a:pPr/>
              <a:t>30</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20 nursing handoffs were observed involving 162 nurses </a:t>
            </a:r>
            <a:r>
              <a:rPr lang="en-US" sz="1200" kern="1200" dirty="0" smtClean="0">
                <a:solidFill>
                  <a:schemeClr val="tx1"/>
                </a:solidFill>
                <a:effectLst/>
                <a:latin typeface="+mn-lt"/>
                <a:ea typeface="+mn-ea"/>
                <a:cs typeface="+mn-cs"/>
              </a:rPr>
              <a:t>&amp; 382 patients</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Duration of the handoff report varied across shifts and units;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ranging from 17 to 90 minutes per shift, with an average of 2.07 minutes per patient.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variation attributed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absence of written policy or guidelines that standardize the information communicated during the handoff reports, the total patients admitted in the unit, the severity of patient condition, and whether the nurses took care of the patient recently or not. </a:t>
            </a:r>
            <a:endParaRPr lang="en-US"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31</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primary focus of this study was to explore the role of electronic health records in structuring handoff communication and maintaining situation awareness among nurses during handoff. However, the findings of the interviews and the field observations, revealed that the nurses use variety of non-digital artifacts to supplement the information documented in Al-Shifa as a means to maintain situation awareness throughout the nursing handoff.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Non-digital artifacts were mostly used to coordinate patients’ care and collaborate with the multidisciplinary teams as a step to provide a holistic care and to ensure the continuity of care.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Whiteboard</a:t>
            </a:r>
            <a:r>
              <a:rPr lang="en-US" sz="1200" kern="1200" dirty="0" smtClean="0">
                <a:solidFill>
                  <a:schemeClr val="tx1"/>
                </a:solidFill>
                <a:effectLst/>
                <a:latin typeface="+mn-lt"/>
                <a:ea typeface="+mn-ea"/>
                <a:cs typeface="+mn-cs"/>
              </a:rPr>
              <a:t> (Whiteboard acts as a means to communicate and coordinate patients’ care among the health care professionals such as pending procedures ECG, EEG,CT, physical therapy etc. Promotes situation awareness among the nurses and the rest of the medical and the paramedical professionals. Used to summarize the total patient, total new admissions, total emergency and elective surgeries posted for the day, the names and pagers of the on-call doctors)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Rounds’ book </a:t>
            </a:r>
            <a:r>
              <a:rPr lang="en-US" sz="1200" kern="1200" dirty="0" smtClean="0">
                <a:solidFill>
                  <a:schemeClr val="tx1"/>
                </a:solidFill>
                <a:effectLst/>
                <a:latin typeface="+mn-lt"/>
                <a:ea typeface="+mn-ea"/>
                <a:cs typeface="+mn-cs"/>
              </a:rPr>
              <a:t>(communicate and coordinate patient care among the doctors during the rounds)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Staff communication book </a:t>
            </a:r>
            <a:r>
              <a:rPr lang="en-US" sz="1200" kern="1200" dirty="0" smtClean="0">
                <a:solidFill>
                  <a:schemeClr val="tx1"/>
                </a:solidFill>
                <a:effectLst/>
                <a:latin typeface="+mn-lt"/>
                <a:ea typeface="+mn-ea"/>
                <a:cs typeface="+mn-cs"/>
              </a:rPr>
              <a:t>(unit in-charge to communicate important messages concerning the nursing practice or to disseminate new circulars received from the nursing administration to all the nurses working at the unit across all shifts)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Bulletin board </a:t>
            </a:r>
            <a:r>
              <a:rPr lang="en-US" sz="1200" kern="1200" dirty="0" smtClean="0">
                <a:solidFill>
                  <a:schemeClr val="tx1"/>
                </a:solidFill>
                <a:effectLst/>
                <a:latin typeface="+mn-lt"/>
                <a:ea typeface="+mn-ea"/>
                <a:cs typeface="+mn-cs"/>
              </a:rPr>
              <a:t>(communicate important information across shifts, such as the names and the pagers of the on-call doctors, and the patient’s directory. Dynamic non-digital artifact that promoted the distributed cognition among the nurses, the medical team members, and the paramedical team members across all shifts)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Staff assignment diary </a:t>
            </a:r>
            <a:r>
              <a:rPr lang="en-US" sz="1200" kern="1200" dirty="0" smtClean="0">
                <a:solidFill>
                  <a:schemeClr val="tx1"/>
                </a:solidFill>
                <a:effectLst/>
                <a:latin typeface="+mn-lt"/>
                <a:ea typeface="+mn-ea"/>
                <a:cs typeface="+mn-cs"/>
              </a:rPr>
              <a:t>(Communicate &amp; coordinate nurse-patient assignments, provide a means to track nurse-patient assignments and helps ensure the continuity of a patient’s care. Nurses assume up-to six patients admitted in a cubicle.)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Piece of paper </a:t>
            </a:r>
            <a:r>
              <a:rPr lang="en-US" sz="1200" b="0" kern="1200" dirty="0" smtClean="0">
                <a:solidFill>
                  <a:schemeClr val="tx1"/>
                </a:solidFill>
                <a:effectLst/>
                <a:latin typeface="+mn-lt"/>
                <a:ea typeface="+mn-ea"/>
                <a:cs typeface="+mn-cs"/>
              </a:rPr>
              <a:t>know</a:t>
            </a:r>
            <a:r>
              <a:rPr lang="en-US" sz="1200" b="0" kern="1200" baseline="0" dirty="0" smtClean="0">
                <a:solidFill>
                  <a:schemeClr val="tx1"/>
                </a:solidFill>
                <a:effectLst/>
                <a:latin typeface="+mn-lt"/>
                <a:ea typeface="+mn-ea"/>
                <a:cs typeface="+mn-cs"/>
              </a:rPr>
              <a:t>n in lit. “Cheat-Sheet” </a:t>
            </a:r>
            <a:r>
              <a:rPr lang="en-US" sz="1200" kern="1200" dirty="0" smtClean="0">
                <a:solidFill>
                  <a:schemeClr val="tx1"/>
                </a:solidFill>
                <a:effectLst/>
                <a:latin typeface="+mn-lt"/>
                <a:ea typeface="+mn-ea"/>
                <a:cs typeface="+mn-cs"/>
              </a:rPr>
              <a:t>(write key-information they received during the handoff report, served as to-do list, which reminded the nurses about the things they needed to accomplish throughout the shift, write important information they need to enter into the Al-Shifa, such as the values of vital signs, results of blood sugar tests, the total intake)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In-charge communication book </a:t>
            </a:r>
            <a:r>
              <a:rPr lang="en-US" sz="1200" kern="1200" dirty="0" smtClean="0">
                <a:solidFill>
                  <a:schemeClr val="tx1"/>
                </a:solidFill>
                <a:effectLst/>
                <a:latin typeface="+mn-lt"/>
                <a:ea typeface="+mn-ea"/>
                <a:cs typeface="+mn-cs"/>
              </a:rPr>
              <a:t>(communicate important messages between the unit in-charge and the in-charges nurses of all shifts, served as a means for communicating “clerical jobs” across all the shifts such as new admissions, patients transfer in or out, items that need to be ordered from the pharmacy, store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721F6F-E1EC-43F3-9AB4-3B7E44DBA2B7}" type="slidenum">
              <a:rPr lang="en-US" smtClean="0"/>
              <a:pPr/>
              <a:t>33</a:t>
            </a:fld>
            <a:endParaRPr lang="en-US" dirty="0"/>
          </a:p>
        </p:txBody>
      </p:sp>
    </p:spTree>
    <p:extLst>
      <p:ext uri="{BB962C8B-B14F-4D97-AF65-F5344CB8AC3E}">
        <p14:creationId xmlns:p14="http://schemas.microsoft.com/office/powerpoint/2010/main" val="900348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EHR use during handoff increased accessibility to patients’ medical records, which enabled the nurses to view the patient’s entire medical records and to deliver accurate and up-to-date clinical information about the patient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Reading directly from the EHR during handoff minimized the reliance on nurses’ internal cognition, which was formerly reported to be a leading factor for incomplete information or loss of information across the transitions of care (2003; Matic, et al., 2010; Olson, 2008). </a:t>
            </a:r>
          </a:p>
          <a:p>
            <a:endParaRPr lang="en-US" dirty="0" smtClean="0"/>
          </a:p>
          <a:p>
            <a:r>
              <a:rPr lang="en-US" sz="1200" kern="1200" dirty="0" smtClean="0">
                <a:solidFill>
                  <a:schemeClr val="tx1"/>
                </a:solidFill>
                <a:effectLst/>
                <a:latin typeface="+mn-lt"/>
                <a:ea typeface="+mn-ea"/>
                <a:cs typeface="+mn-cs"/>
              </a:rPr>
              <a:t>The ability of the system to present the abnormal lab result using a preset color scheme enables the nurses to distinguish abnormal lab results thereby decreased their mental load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AlShifa provides “system flags” corresponding to the allergies the patient has, as well as any hospital born infections, so</a:t>
            </a:r>
            <a:r>
              <a:rPr lang="en-US" sz="1200" kern="1200" baseline="0" dirty="0" smtClean="0">
                <a:solidFill>
                  <a:schemeClr val="tx1"/>
                </a:solidFill>
                <a:effectLst/>
                <a:latin typeface="+mn-lt"/>
                <a:ea typeface="+mn-ea"/>
                <a:cs typeface="+mn-cs"/>
              </a:rPr>
              <a:t> nurses can easily see it and report to the next shift </a:t>
            </a:r>
            <a:endParaRPr lang="en-US" dirty="0" smtClean="0"/>
          </a:p>
        </p:txBody>
      </p:sp>
      <p:sp>
        <p:nvSpPr>
          <p:cNvPr id="4" name="Slide Number Placeholder 3"/>
          <p:cNvSpPr>
            <a:spLocks noGrp="1"/>
          </p:cNvSpPr>
          <p:nvPr>
            <p:ph type="sldNum" sz="quarter" idx="10"/>
          </p:nvPr>
        </p:nvSpPr>
        <p:spPr/>
        <p:txBody>
          <a:bodyPr/>
          <a:lstStyle/>
          <a:p>
            <a:fld id="{EC721F6F-E1EC-43F3-9AB4-3B7E44DBA2B7}" type="slidenum">
              <a:rPr lang="en-US" smtClean="0"/>
              <a:pPr/>
              <a:t>35</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36</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spite of having a large number of nurses recruited from the same hospital, it could have been ideal to conduct the study in at least two or three hospitals that use Al-Shifa. This will produce variability in the demographic characteristics of the participants as well as may fulfill the normality assumption needed to conduct parametric tests. In addition, this may increase the generalizability of the study findings. </a:t>
            </a:r>
          </a:p>
        </p:txBody>
      </p:sp>
      <p:sp>
        <p:nvSpPr>
          <p:cNvPr id="4" name="Slide Number Placeholder 3"/>
          <p:cNvSpPr>
            <a:spLocks noGrp="1"/>
          </p:cNvSpPr>
          <p:nvPr>
            <p:ph type="sldNum" sz="quarter" idx="10"/>
          </p:nvPr>
        </p:nvSpPr>
        <p:spPr/>
        <p:txBody>
          <a:bodyPr/>
          <a:lstStyle/>
          <a:p>
            <a:fld id="{EC721F6F-E1EC-43F3-9AB4-3B7E44DBA2B7}" type="slidenum">
              <a:rPr lang="en-US" smtClean="0"/>
              <a:pPr/>
              <a:t>37</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Given the fact that the SBAR has been reported to be the most popularly adapted handoff communication methods in the U.S., no study to date has integrated aspects of the SBAR tool into the electronic health records interface. Therefore a study</a:t>
            </a:r>
            <a:r>
              <a:rPr lang="en-US" sz="1200" kern="1200" baseline="0" dirty="0" smtClean="0">
                <a:solidFill>
                  <a:schemeClr val="tx1"/>
                </a:solidFill>
                <a:effectLst/>
                <a:latin typeface="+mn-lt"/>
                <a:ea typeface="+mn-ea"/>
                <a:cs typeface="+mn-cs"/>
              </a:rPr>
              <a:t> should be conducted regarding </a:t>
            </a:r>
            <a:r>
              <a:rPr lang="en-US" dirty="0" smtClean="0"/>
              <a:t>the integration of aspects of the SBAR tool into the EHRs interface. </a:t>
            </a:r>
          </a:p>
          <a:p>
            <a:endParaRPr lang="en-US" dirty="0" smtClean="0"/>
          </a:p>
          <a:p>
            <a:r>
              <a:rPr lang="en-US" sz="1200" kern="1200" dirty="0" smtClean="0">
                <a:solidFill>
                  <a:schemeClr val="tx1"/>
                </a:solidFill>
                <a:effectLst/>
                <a:latin typeface="+mn-lt"/>
                <a:ea typeface="+mn-ea"/>
                <a:cs typeface="+mn-cs"/>
              </a:rPr>
              <a:t>This study focused on the handoff that takes place between shifts. However, in clinical practice, another important handoff that takes place when the patient is moved from one unit to another within the same hospital. Thus, another potential study might consider exploring the role of electronic health records in structuring handoff report and ensuring the continuity of care during patient’s transfer.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C721F6F-E1EC-43F3-9AB4-3B7E44DBA2B7}" type="slidenum">
              <a:rPr lang="en-US" smtClean="0"/>
              <a:pPr/>
              <a:t>38</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All the handoffs observed in this study, involving 382 patients, took place away from the bedside. However, the current trend in western countries that handoff should be done at the bedside, involving the patient or family members.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Thus, future research needs to further examine the use of electronic health records at the point of care and the extent of patient involvement during handoff and its impact on the accuracy of the information exchanged during handoff and the overall quality of the handoff reports. </a:t>
            </a:r>
          </a:p>
          <a:p>
            <a:endParaRPr lang="en-US" dirty="0"/>
          </a:p>
        </p:txBody>
      </p:sp>
      <p:sp>
        <p:nvSpPr>
          <p:cNvPr id="4" name="Slide Number Placeholder 3"/>
          <p:cNvSpPr>
            <a:spLocks noGrp="1"/>
          </p:cNvSpPr>
          <p:nvPr>
            <p:ph type="sldNum" sz="quarter" idx="10"/>
          </p:nvPr>
        </p:nvSpPr>
        <p:spPr/>
        <p:txBody>
          <a:bodyPr/>
          <a:lstStyle/>
          <a:p>
            <a:fld id="{EC721F6F-E1EC-43F3-9AB4-3B7E44DBA2B7}" type="slidenum">
              <a:rPr lang="en-US" smtClean="0"/>
              <a:pPr/>
              <a:t>39</a:t>
            </a:fld>
            <a:endParaRPr lang="en-US" dirty="0"/>
          </a:p>
        </p:txBody>
      </p:sp>
    </p:spTree>
    <p:extLst>
      <p:ext uri="{BB962C8B-B14F-4D97-AF65-F5344CB8AC3E}">
        <p14:creationId xmlns:p14="http://schemas.microsoft.com/office/powerpoint/2010/main" val="3066837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330F6A-835D-4596-A667-F1E0D9C5AFA5}" type="slidenum">
              <a:rPr lang="en-US" smtClean="0"/>
              <a:t>42</a:t>
            </a:fld>
            <a:endParaRPr lang="en-US"/>
          </a:p>
        </p:txBody>
      </p:sp>
    </p:spTree>
    <p:extLst>
      <p:ext uri="{BB962C8B-B14F-4D97-AF65-F5344CB8AC3E}">
        <p14:creationId xmlns:p14="http://schemas.microsoft.com/office/powerpoint/2010/main" val="1453111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FDFE91-4E9F-48FC-B0AE-8902FF34DC50}" type="datetime1">
              <a:rPr lang="en-US" smtClean="0"/>
              <a:t>7/27/2015</a:t>
            </a:fld>
            <a:endParaRPr lang="en-US"/>
          </a:p>
        </p:txBody>
      </p:sp>
      <p:sp>
        <p:nvSpPr>
          <p:cNvPr id="5" name="Footer Placeholder 4"/>
          <p:cNvSpPr>
            <a:spLocks noGrp="1"/>
          </p:cNvSpPr>
          <p:nvPr>
            <p:ph type="ftr" sz="quarter" idx="11"/>
          </p:nvPr>
        </p:nvSpPr>
        <p:spPr/>
        <p:txBody>
          <a:bodyPr/>
          <a:lstStyle/>
          <a:p>
            <a:r>
              <a:rPr lang="ar-OM" smtClean="0"/>
              <a:t>قطاع الاستجابة الطبية والصحة العامة</a:t>
            </a:r>
            <a:endParaRPr lang="en-US"/>
          </a:p>
        </p:txBody>
      </p:sp>
      <p:sp>
        <p:nvSpPr>
          <p:cNvPr id="6" name="Slide Number Placeholder 5"/>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304479583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C17A29-4C46-4B81-B50F-B673FEEFA299}" type="datetime1">
              <a:rPr lang="en-US" smtClean="0"/>
              <a:t>7/27/2015</a:t>
            </a:fld>
            <a:endParaRPr lang="en-US"/>
          </a:p>
        </p:txBody>
      </p:sp>
      <p:sp>
        <p:nvSpPr>
          <p:cNvPr id="6" name="Slide Number Placeholder 5"/>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39487483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12F58E-6A6B-48EE-90BE-70C397D76C4C}" type="datetime1">
              <a:rPr lang="en-US" smtClean="0"/>
              <a:t>7/27/2015</a:t>
            </a:fld>
            <a:endParaRPr lang="en-US"/>
          </a:p>
        </p:txBody>
      </p:sp>
      <p:sp>
        <p:nvSpPr>
          <p:cNvPr id="5" name="Footer Placeholder 4"/>
          <p:cNvSpPr>
            <a:spLocks noGrp="1"/>
          </p:cNvSpPr>
          <p:nvPr>
            <p:ph type="ftr" sz="quarter" idx="11"/>
          </p:nvPr>
        </p:nvSpPr>
        <p:spPr/>
        <p:txBody>
          <a:bodyPr/>
          <a:lstStyle/>
          <a:p>
            <a:r>
              <a:rPr lang="ar-OM" smtClean="0"/>
              <a:t>قطاع الاستجابة الطبية والصحة العامة</a:t>
            </a:r>
            <a:endParaRPr lang="en-US"/>
          </a:p>
        </p:txBody>
      </p:sp>
      <p:sp>
        <p:nvSpPr>
          <p:cNvPr id="6" name="Slide Number Placeholder 5"/>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31542773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623FBF-43A6-4ABD-84F1-D4B3792366CF}" type="datetime1">
              <a:rPr lang="en-US" smtClean="0"/>
              <a:t>7/27/2015</a:t>
            </a:fld>
            <a:endParaRPr lang="en-US"/>
          </a:p>
        </p:txBody>
      </p:sp>
      <p:sp>
        <p:nvSpPr>
          <p:cNvPr id="6" name="Footer Placeholder 5"/>
          <p:cNvSpPr>
            <a:spLocks noGrp="1"/>
          </p:cNvSpPr>
          <p:nvPr>
            <p:ph type="ftr" sz="quarter" idx="11"/>
          </p:nvPr>
        </p:nvSpPr>
        <p:spPr/>
        <p:txBody>
          <a:bodyPr/>
          <a:lstStyle/>
          <a:p>
            <a:r>
              <a:rPr lang="ar-OM" smtClean="0"/>
              <a:t>قطاع الاستجابة الطبية والصحة العامة</a:t>
            </a:r>
            <a:endParaRPr lang="en-US"/>
          </a:p>
        </p:txBody>
      </p:sp>
      <p:sp>
        <p:nvSpPr>
          <p:cNvPr id="7" name="Slide Number Placeholder 6"/>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26058630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8D958A-E92F-4C64-824F-FA4B95F3CA0E}" type="datetime1">
              <a:rPr lang="en-US" smtClean="0"/>
              <a:t>7/27/2015</a:t>
            </a:fld>
            <a:endParaRPr lang="en-US"/>
          </a:p>
        </p:txBody>
      </p:sp>
      <p:sp>
        <p:nvSpPr>
          <p:cNvPr id="8" name="Footer Placeholder 7"/>
          <p:cNvSpPr>
            <a:spLocks noGrp="1"/>
          </p:cNvSpPr>
          <p:nvPr>
            <p:ph type="ftr" sz="quarter" idx="11"/>
          </p:nvPr>
        </p:nvSpPr>
        <p:spPr/>
        <p:txBody>
          <a:bodyPr/>
          <a:lstStyle/>
          <a:p>
            <a:r>
              <a:rPr lang="ar-OM" smtClean="0"/>
              <a:t>قطاع الاستجابة الطبية والصحة العامة</a:t>
            </a:r>
            <a:endParaRPr lang="en-US"/>
          </a:p>
        </p:txBody>
      </p:sp>
      <p:sp>
        <p:nvSpPr>
          <p:cNvPr id="9" name="Slide Number Placeholder 8"/>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25775438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E78762-32D8-42E3-A4E7-B71FE28EA458}" type="datetime1">
              <a:rPr lang="en-US" smtClean="0"/>
              <a:t>7/27/2015</a:t>
            </a:fld>
            <a:endParaRPr lang="en-US"/>
          </a:p>
        </p:txBody>
      </p:sp>
      <p:sp>
        <p:nvSpPr>
          <p:cNvPr id="4" name="Footer Placeholder 3"/>
          <p:cNvSpPr>
            <a:spLocks noGrp="1"/>
          </p:cNvSpPr>
          <p:nvPr>
            <p:ph type="ftr" sz="quarter" idx="11"/>
          </p:nvPr>
        </p:nvSpPr>
        <p:spPr/>
        <p:txBody>
          <a:bodyPr/>
          <a:lstStyle/>
          <a:p>
            <a:r>
              <a:rPr lang="ar-OM" smtClean="0"/>
              <a:t>قطاع الاستجابة الطبية والصحة العامة</a:t>
            </a:r>
            <a:endParaRPr lang="en-US"/>
          </a:p>
        </p:txBody>
      </p:sp>
      <p:sp>
        <p:nvSpPr>
          <p:cNvPr id="5" name="Slide Number Placeholder 4"/>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23045359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E1F75-FEDE-44C0-80C3-493AA52CFCFA}" type="datetime1">
              <a:rPr lang="en-US" smtClean="0"/>
              <a:t>7/27/2015</a:t>
            </a:fld>
            <a:endParaRPr lang="en-US"/>
          </a:p>
        </p:txBody>
      </p:sp>
      <p:sp>
        <p:nvSpPr>
          <p:cNvPr id="3" name="Footer Placeholder 2"/>
          <p:cNvSpPr>
            <a:spLocks noGrp="1"/>
          </p:cNvSpPr>
          <p:nvPr>
            <p:ph type="ftr" sz="quarter" idx="11"/>
          </p:nvPr>
        </p:nvSpPr>
        <p:spPr/>
        <p:txBody>
          <a:bodyPr/>
          <a:lstStyle/>
          <a:p>
            <a:r>
              <a:rPr lang="ar-OM" smtClean="0"/>
              <a:t>قطاع الاستجابة الطبية والصحة العامة</a:t>
            </a:r>
            <a:endParaRPr lang="en-US"/>
          </a:p>
        </p:txBody>
      </p:sp>
      <p:sp>
        <p:nvSpPr>
          <p:cNvPr id="4" name="Slide Number Placeholder 3"/>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2754270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44CF-9353-405E-9DCC-70198D9F2C5E}" type="datetime1">
              <a:rPr lang="en-US" smtClean="0"/>
              <a:t>7/27/2015</a:t>
            </a:fld>
            <a:endParaRPr lang="en-US"/>
          </a:p>
        </p:txBody>
      </p:sp>
      <p:sp>
        <p:nvSpPr>
          <p:cNvPr id="6" name="Footer Placeholder 5"/>
          <p:cNvSpPr>
            <a:spLocks noGrp="1"/>
          </p:cNvSpPr>
          <p:nvPr>
            <p:ph type="ftr" sz="quarter" idx="11"/>
          </p:nvPr>
        </p:nvSpPr>
        <p:spPr/>
        <p:txBody>
          <a:bodyPr/>
          <a:lstStyle/>
          <a:p>
            <a:r>
              <a:rPr lang="ar-OM" smtClean="0"/>
              <a:t>قطاع الاستجابة الطبية والصحة العامة</a:t>
            </a:r>
            <a:endParaRPr lang="en-US"/>
          </a:p>
        </p:txBody>
      </p:sp>
      <p:sp>
        <p:nvSpPr>
          <p:cNvPr id="7" name="Slide Number Placeholder 6"/>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3183947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0326E9-CCE3-4B2B-A129-E14238AEB230}" type="datetime1">
              <a:rPr lang="en-US" smtClean="0"/>
              <a:t>7/27/2015</a:t>
            </a:fld>
            <a:endParaRPr lang="en-US"/>
          </a:p>
        </p:txBody>
      </p:sp>
      <p:sp>
        <p:nvSpPr>
          <p:cNvPr id="6" name="Footer Placeholder 5"/>
          <p:cNvSpPr>
            <a:spLocks noGrp="1"/>
          </p:cNvSpPr>
          <p:nvPr>
            <p:ph type="ftr" sz="quarter" idx="11"/>
          </p:nvPr>
        </p:nvSpPr>
        <p:spPr/>
        <p:txBody>
          <a:bodyPr/>
          <a:lstStyle/>
          <a:p>
            <a:r>
              <a:rPr lang="ar-OM" smtClean="0"/>
              <a:t>قطاع الاستجابة الطبية والصحة العامة</a:t>
            </a:r>
            <a:endParaRPr lang="en-US"/>
          </a:p>
        </p:txBody>
      </p:sp>
      <p:sp>
        <p:nvSpPr>
          <p:cNvPr id="7" name="Slide Number Placeholder 6"/>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8525755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909ED-C23D-4011-BEDA-4F56BEDF30B7}" type="datetime1">
              <a:rPr lang="en-US" smtClean="0"/>
              <a:t>7/27/2015</a:t>
            </a:fld>
            <a:endParaRPr lang="en-US"/>
          </a:p>
        </p:txBody>
      </p:sp>
      <p:sp>
        <p:nvSpPr>
          <p:cNvPr id="5" name="Footer Placeholder 4"/>
          <p:cNvSpPr>
            <a:spLocks noGrp="1"/>
          </p:cNvSpPr>
          <p:nvPr>
            <p:ph type="ftr" sz="quarter" idx="11"/>
          </p:nvPr>
        </p:nvSpPr>
        <p:spPr/>
        <p:txBody>
          <a:bodyPr/>
          <a:lstStyle/>
          <a:p>
            <a:r>
              <a:rPr lang="ar-OM" smtClean="0"/>
              <a:t>قطاع الاستجابة الطبية والصحة العامة</a:t>
            </a:r>
            <a:endParaRPr lang="en-US"/>
          </a:p>
        </p:txBody>
      </p:sp>
      <p:sp>
        <p:nvSpPr>
          <p:cNvPr id="6" name="Slide Number Placeholder 5"/>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377739785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64CC5D-EBF9-45FC-B0EA-E20513D1EA52}" type="datetime1">
              <a:rPr lang="en-US" smtClean="0"/>
              <a:t>7/27/2015</a:t>
            </a:fld>
            <a:endParaRPr lang="en-US"/>
          </a:p>
        </p:txBody>
      </p:sp>
      <p:sp>
        <p:nvSpPr>
          <p:cNvPr id="5" name="Footer Placeholder 4"/>
          <p:cNvSpPr>
            <a:spLocks noGrp="1"/>
          </p:cNvSpPr>
          <p:nvPr>
            <p:ph type="ftr" sz="quarter" idx="11"/>
          </p:nvPr>
        </p:nvSpPr>
        <p:spPr/>
        <p:txBody>
          <a:bodyPr/>
          <a:lstStyle/>
          <a:p>
            <a:r>
              <a:rPr lang="ar-OM" smtClean="0"/>
              <a:t>قطاع الاستجابة الطبية والصحة العامة</a:t>
            </a:r>
            <a:endParaRPr lang="en-US"/>
          </a:p>
        </p:txBody>
      </p:sp>
      <p:sp>
        <p:nvSpPr>
          <p:cNvPr id="6" name="Slide Number Placeholder 5"/>
          <p:cNvSpPr>
            <a:spLocks noGrp="1"/>
          </p:cNvSpPr>
          <p:nvPr>
            <p:ph type="sldNum" sz="quarter" idx="12"/>
          </p:nvPr>
        </p:nvSpPr>
        <p:spPr/>
        <p:txBody>
          <a:bodyPr/>
          <a:lstStyle/>
          <a:p>
            <a:fld id="{0E0F5630-1349-4A10-98F2-EEC43769E01C}" type="slidenum">
              <a:rPr lang="en-US" smtClean="0"/>
              <a:t>‹#›</a:t>
            </a:fld>
            <a:endParaRPr lang="en-US"/>
          </a:p>
        </p:txBody>
      </p:sp>
    </p:spTree>
    <p:extLst>
      <p:ext uri="{BB962C8B-B14F-4D97-AF65-F5344CB8AC3E}">
        <p14:creationId xmlns:p14="http://schemas.microsoft.com/office/powerpoint/2010/main" val="12373394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27245B-69FB-446F-8BB2-98F19058980D}" type="datetime1">
              <a:rPr lang="en-US" smtClean="0"/>
              <a:t>7/27/2015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r-OM" smtClean="0"/>
              <a:t>قطاع الاستجابة الطبية والصحة العامة</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F5630-1349-4A10-98F2-EEC43769E01C}" type="slidenum">
              <a:rPr lang="en-US" smtClean="0"/>
              <a:t>‹#›</a:t>
            </a:fld>
            <a:endParaRPr lang="en-US"/>
          </a:p>
        </p:txBody>
      </p:sp>
    </p:spTree>
    <p:extLst>
      <p:ext uri="{BB962C8B-B14F-4D97-AF65-F5344CB8AC3E}">
        <p14:creationId xmlns:p14="http://schemas.microsoft.com/office/powerpoint/2010/main" val="996543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emf"/><Relationship Id="rId9"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slide" Target="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2"/>
          <p:cNvSpPr>
            <a:spLocks noGrp="1"/>
          </p:cNvSpPr>
          <p:nvPr>
            <p:ph type="subTitle" idx="1"/>
          </p:nvPr>
        </p:nvSpPr>
        <p:spPr>
          <a:xfrm>
            <a:off x="587325" y="5301208"/>
            <a:ext cx="8077200" cy="1224136"/>
          </a:xfrm>
        </p:spPr>
        <p:txBody>
          <a:bodyPr>
            <a:noAutofit/>
          </a:bodyPr>
          <a:lstStyle/>
          <a:p>
            <a:r>
              <a:rPr lang="en-US" sz="2800" dirty="0" smtClean="0">
                <a:solidFill>
                  <a:schemeClr val="tx1">
                    <a:lumMod val="75000"/>
                    <a:lumOff val="25000"/>
                  </a:schemeClr>
                </a:solidFill>
                <a:latin typeface="Bernard MT Condensed" pitchFamily="18" charset="0"/>
                <a:cs typeface="Sultan normal" pitchFamily="2" charset="-78"/>
              </a:rPr>
              <a:t>Presented </a:t>
            </a:r>
            <a:r>
              <a:rPr lang="en-US" sz="2800" dirty="0">
                <a:solidFill>
                  <a:schemeClr val="tx1">
                    <a:lumMod val="75000"/>
                    <a:lumOff val="25000"/>
                  </a:schemeClr>
                </a:solidFill>
                <a:latin typeface="Bernard MT Condensed" pitchFamily="18" charset="0"/>
                <a:cs typeface="Sultan normal" pitchFamily="2" charset="-78"/>
              </a:rPr>
              <a:t>by: Said Alghenaimi, </a:t>
            </a:r>
            <a:endParaRPr lang="en-US" sz="2800" dirty="0" smtClean="0">
              <a:solidFill>
                <a:schemeClr val="tx1">
                  <a:lumMod val="75000"/>
                  <a:lumOff val="25000"/>
                </a:schemeClr>
              </a:solidFill>
              <a:latin typeface="Bernard MT Condensed" pitchFamily="18" charset="0"/>
              <a:cs typeface="Sultan normal" pitchFamily="2" charset="-78"/>
            </a:endParaRPr>
          </a:p>
          <a:p>
            <a:r>
              <a:rPr lang="en-US" sz="2800" dirty="0" smtClean="0">
                <a:solidFill>
                  <a:schemeClr val="tx1">
                    <a:lumMod val="75000"/>
                    <a:lumOff val="25000"/>
                  </a:schemeClr>
                </a:solidFill>
                <a:latin typeface="Bernard MT Condensed" pitchFamily="18" charset="0"/>
                <a:cs typeface="Sultan normal" pitchFamily="2" charset="-78"/>
              </a:rPr>
              <a:t>RN-MSN</a:t>
            </a:r>
            <a:r>
              <a:rPr lang="en-US" sz="2800" dirty="0">
                <a:solidFill>
                  <a:schemeClr val="tx1">
                    <a:lumMod val="75000"/>
                    <a:lumOff val="25000"/>
                  </a:schemeClr>
                </a:solidFill>
                <a:latin typeface="Bernard MT Condensed" pitchFamily="18" charset="0"/>
                <a:cs typeface="Sultan normal" pitchFamily="2" charset="-78"/>
              </a:rPr>
              <a:t>, </a:t>
            </a:r>
            <a:r>
              <a:rPr lang="en-US" sz="2800" dirty="0" err="1">
                <a:solidFill>
                  <a:schemeClr val="tx1">
                    <a:lumMod val="75000"/>
                    <a:lumOff val="25000"/>
                  </a:schemeClr>
                </a:solidFill>
                <a:latin typeface="Bernard MT Condensed" pitchFamily="18" charset="0"/>
                <a:cs typeface="Sultan normal" pitchFamily="2" charset="-78"/>
              </a:rPr>
              <a:t>M.Ed</a:t>
            </a:r>
            <a:r>
              <a:rPr lang="en-US" sz="2800" dirty="0">
                <a:solidFill>
                  <a:schemeClr val="tx1">
                    <a:lumMod val="75000"/>
                    <a:lumOff val="25000"/>
                  </a:schemeClr>
                </a:solidFill>
                <a:latin typeface="Bernard MT Condensed" pitchFamily="18" charset="0"/>
                <a:cs typeface="Sultan normal" pitchFamily="2" charset="-78"/>
              </a:rPr>
              <a:t>-Tech, PhD </a:t>
            </a:r>
          </a:p>
        </p:txBody>
      </p:sp>
      <p:sp>
        <p:nvSpPr>
          <p:cNvPr id="12" name="Title 1"/>
          <p:cNvSpPr>
            <a:spLocks noGrp="1"/>
          </p:cNvSpPr>
          <p:nvPr>
            <p:ph type="ctrTitle"/>
          </p:nvPr>
        </p:nvSpPr>
        <p:spPr>
          <a:xfrm>
            <a:off x="492979" y="2564904"/>
            <a:ext cx="8265891" cy="2592288"/>
          </a:xfrm>
          <a:solidFill>
            <a:srgbClr val="FF0000"/>
          </a:solidFill>
          <a:ln>
            <a:noFill/>
          </a:ln>
        </p:spPr>
        <p:txBody>
          <a:bodyPr>
            <a:noAutofit/>
            <a:scene3d>
              <a:camera prst="orthographicFront"/>
              <a:lightRig rig="threePt" dir="t"/>
            </a:scene3d>
            <a:sp3d extrusionH="57150">
              <a:bevelT w="38100" h="38100"/>
            </a:sp3d>
          </a:bodyPr>
          <a:lstStyle/>
          <a:p>
            <a:r>
              <a:rPr lang="en-US" sz="3600" b="1" dirty="0">
                <a:solidFill>
                  <a:schemeClr val="bg1"/>
                </a:solidFill>
              </a:rPr>
              <a:t>The Role of Electronic </a:t>
            </a:r>
            <a:r>
              <a:rPr lang="en-US" sz="3600" b="1" dirty="0" smtClean="0">
                <a:solidFill>
                  <a:schemeClr val="bg1"/>
                </a:solidFill>
              </a:rPr>
              <a:t>Health </a:t>
            </a:r>
            <a:r>
              <a:rPr lang="en-US" sz="3600" b="1" dirty="0">
                <a:solidFill>
                  <a:schemeClr val="bg1"/>
                </a:solidFill>
              </a:rPr>
              <a:t>Records in Structuring Handoff Communication and Maintaining Situation Awareness among Nurses during Handoff </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767849"/>
            <a:ext cx="7596683" cy="1432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25630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032" y="764704"/>
            <a:ext cx="5328592" cy="6275898"/>
          </a:xfrm>
          <a:prstGeom prst="rect">
            <a:avLst/>
          </a:prstGeom>
        </p:spPr>
      </p:pic>
      <p:sp>
        <p:nvSpPr>
          <p:cNvPr id="7" name="Title 1"/>
          <p:cNvSpPr txBox="1">
            <a:spLocks/>
          </p:cNvSpPr>
          <p:nvPr/>
        </p:nvSpPr>
        <p:spPr>
          <a:xfrm>
            <a:off x="3275856" y="1349896"/>
            <a:ext cx="3456384"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FF0000"/>
                </a:solidFill>
              </a:rPr>
              <a:t>What is Handoff?</a:t>
            </a:r>
            <a:endParaRPr lang="en-US" b="1" dirty="0">
              <a:solidFill>
                <a:srgbClr val="FF0000"/>
              </a:solidFill>
            </a:endParaRPr>
          </a:p>
        </p:txBody>
      </p:sp>
    </p:spTree>
    <p:extLst>
      <p:ext uri="{BB962C8B-B14F-4D97-AF65-F5344CB8AC3E}">
        <p14:creationId xmlns:p14="http://schemas.microsoft.com/office/powerpoint/2010/main" val="10642213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422" y="915020"/>
            <a:ext cx="3995936" cy="548640"/>
          </a:xfrm>
        </p:spPr>
        <p:txBody>
          <a:bodyPr>
            <a:noAutofit/>
          </a:bodyPr>
          <a:lstStyle/>
          <a:p>
            <a:r>
              <a:rPr lang="en-US" b="1" cap="all" dirty="0">
                <a:solidFill>
                  <a:srgbClr val="FF0000"/>
                </a:solidFill>
              </a:rPr>
              <a:t>Handoff</a:t>
            </a:r>
          </a:p>
        </p:txBody>
      </p:sp>
      <p:sp>
        <p:nvSpPr>
          <p:cNvPr id="3" name="Content Placeholder 2"/>
          <p:cNvSpPr>
            <a:spLocks noGrp="1"/>
          </p:cNvSpPr>
          <p:nvPr>
            <p:ph idx="1"/>
          </p:nvPr>
        </p:nvSpPr>
        <p:spPr>
          <a:xfrm>
            <a:off x="539552" y="1716864"/>
            <a:ext cx="8229600" cy="4525963"/>
          </a:xfrm>
        </p:spPr>
        <p:txBody>
          <a:bodyPr>
            <a:normAutofit/>
          </a:bodyPr>
          <a:lstStyle/>
          <a:p>
            <a:pPr marL="457200" indent="-457200">
              <a:buFont typeface="Arial" pitchFamily="34" charset="0"/>
              <a:buChar char="•"/>
            </a:pPr>
            <a:r>
              <a:rPr lang="en-US" dirty="0"/>
              <a:t>The transfer of professional responsibility and accountability for some or all aspects of care for a patient, or group of patients, to another person or professional </a:t>
            </a:r>
            <a:r>
              <a:rPr lang="en-US" dirty="0" smtClean="0"/>
              <a:t>on </a:t>
            </a:r>
            <a:r>
              <a:rPr lang="en-US" dirty="0"/>
              <a:t>a temporary or permanent basis.</a:t>
            </a:r>
          </a:p>
          <a:p>
            <a:pPr marL="2286000" lvl="5" indent="0">
              <a:buNone/>
            </a:pPr>
            <a:r>
              <a:rPr lang="en-US" dirty="0"/>
              <a:t>	</a:t>
            </a:r>
            <a:r>
              <a:rPr lang="en-US" dirty="0" smtClean="0"/>
              <a:t>(Australian Commission on Safety &amp; Quality,  2010)</a:t>
            </a:r>
          </a:p>
        </p:txBody>
      </p:sp>
      <p:pic>
        <p:nvPicPr>
          <p:cNvPr id="5" name="Picture 2" descr="Photograph of several nurses sitting around a table with papers"/>
          <p:cNvPicPr>
            <a:picLocks noChangeAspect="1" noChangeArrowheads="1"/>
          </p:cNvPicPr>
          <p:nvPr/>
        </p:nvPicPr>
        <p:blipFill rotWithShape="1">
          <a:blip r:embed="rId3">
            <a:extLst>
              <a:ext uri="{28A0092B-C50C-407E-A947-70E740481C1C}">
                <a14:useLocalDpi xmlns:a14="http://schemas.microsoft.com/office/drawing/2010/main" val="0"/>
              </a:ext>
            </a:extLst>
          </a:blip>
          <a:srcRect t="23079" r="3084"/>
          <a:stretch/>
        </p:blipFill>
        <p:spPr bwMode="auto">
          <a:xfrm>
            <a:off x="4418328" y="661816"/>
            <a:ext cx="3674039" cy="1055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4275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007" y="620688"/>
            <a:ext cx="7455954" cy="548640"/>
          </a:xfrm>
        </p:spPr>
        <p:txBody>
          <a:bodyPr>
            <a:noAutofit/>
          </a:bodyPr>
          <a:lstStyle/>
          <a:p>
            <a:r>
              <a:rPr lang="en-US" b="1" cap="all" dirty="0">
                <a:solidFill>
                  <a:srgbClr val="FF0000"/>
                </a:solidFill>
              </a:rPr>
              <a:t>Situation awareness</a:t>
            </a:r>
            <a:endParaRPr lang="en-US" b="1" cap="all" dirty="0">
              <a:solidFill>
                <a:srgbClr val="FF0000"/>
              </a:solidFill>
            </a:endParaRPr>
          </a:p>
        </p:txBody>
      </p:sp>
      <p:sp>
        <p:nvSpPr>
          <p:cNvPr id="3" name="Content Placeholder 2"/>
          <p:cNvSpPr>
            <a:spLocks noGrp="1"/>
          </p:cNvSpPr>
          <p:nvPr>
            <p:ph idx="1"/>
          </p:nvPr>
        </p:nvSpPr>
        <p:spPr>
          <a:xfrm>
            <a:off x="560232" y="1137369"/>
            <a:ext cx="8229600" cy="4525963"/>
          </a:xfrm>
        </p:spPr>
        <p:txBody>
          <a:bodyPr>
            <a:normAutofit/>
          </a:bodyPr>
          <a:lstStyle/>
          <a:p>
            <a:pPr marL="457200" indent="-457200"/>
            <a:r>
              <a:rPr lang="en-US" sz="4400" dirty="0" smtClean="0"/>
              <a:t>A </a:t>
            </a:r>
            <a:r>
              <a:rPr lang="en-US" sz="4400" dirty="0"/>
              <a:t>common understanding of patient’s </a:t>
            </a:r>
            <a:r>
              <a:rPr lang="en-US" sz="4400" dirty="0" smtClean="0"/>
              <a:t>condition that </a:t>
            </a:r>
            <a:r>
              <a:rPr lang="en-US" sz="4400" dirty="0"/>
              <a:t>enable </a:t>
            </a:r>
            <a:r>
              <a:rPr lang="en-US" sz="4400" dirty="0" smtClean="0"/>
              <a:t>the nurse </a:t>
            </a:r>
            <a:r>
              <a:rPr lang="en-US" sz="4400" dirty="0"/>
              <a:t>to assume </a:t>
            </a:r>
            <a:r>
              <a:rPr lang="en-US" sz="4400" dirty="0" smtClean="0"/>
              <a:t>patient </a:t>
            </a:r>
            <a:r>
              <a:rPr lang="en-US" sz="4400" dirty="0"/>
              <a:t>care </a:t>
            </a:r>
            <a:r>
              <a:rPr lang="en-US" sz="4400" dirty="0" smtClean="0"/>
              <a:t>effectively</a:t>
            </a:r>
            <a:endParaRPr lang="en-US" dirty="0" smtClean="0"/>
          </a:p>
        </p:txBody>
      </p:sp>
      <p:pic>
        <p:nvPicPr>
          <p:cNvPr id="6" name="Picture 2" descr="http://acubemarketing.com/triohm/wp-content/uploads/2014/06/img-health-information-exchang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8210" y="3743688"/>
            <a:ext cx="5973643" cy="281210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763688" y="4383650"/>
            <a:ext cx="1296144" cy="1080120"/>
            <a:chOff x="611560" y="2932837"/>
            <a:chExt cx="1296144" cy="1080120"/>
          </a:xfrm>
        </p:grpSpPr>
        <p:sp>
          <p:nvSpPr>
            <p:cNvPr id="8" name="Hexagon 7"/>
            <p:cNvSpPr/>
            <p:nvPr/>
          </p:nvSpPr>
          <p:spPr>
            <a:xfrm>
              <a:off x="611560" y="2932837"/>
              <a:ext cx="1296144" cy="1080120"/>
            </a:xfrm>
            <a:prstGeom prst="hexagon">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9" name="TextBox 8"/>
            <p:cNvSpPr txBox="1"/>
            <p:nvPr/>
          </p:nvSpPr>
          <p:spPr>
            <a:xfrm>
              <a:off x="611560" y="3085237"/>
              <a:ext cx="1296144" cy="707886"/>
            </a:xfrm>
            <a:prstGeom prst="rect">
              <a:avLst/>
            </a:prstGeom>
            <a:noFill/>
          </p:spPr>
          <p:txBody>
            <a:bodyPr wrap="square" rtlCol="0">
              <a:spAutoFit/>
            </a:bodyPr>
            <a:lstStyle/>
            <a:p>
              <a:pPr algn="ctr"/>
              <a:r>
                <a:rPr lang="en-US" sz="2000" b="1" dirty="0" smtClean="0"/>
                <a:t>Current </a:t>
              </a:r>
              <a:r>
                <a:rPr lang="en-US" sz="2000" b="1" dirty="0"/>
                <a:t>condition</a:t>
              </a:r>
            </a:p>
          </p:txBody>
        </p:sp>
      </p:grpSp>
      <p:grpSp>
        <p:nvGrpSpPr>
          <p:cNvPr id="10" name="Group 9"/>
          <p:cNvGrpSpPr/>
          <p:nvPr/>
        </p:nvGrpSpPr>
        <p:grpSpPr>
          <a:xfrm>
            <a:off x="5243558" y="4988263"/>
            <a:ext cx="1656036" cy="1350138"/>
            <a:chOff x="971600" y="4149055"/>
            <a:chExt cx="1296144" cy="1080120"/>
          </a:xfrm>
        </p:grpSpPr>
        <p:sp>
          <p:nvSpPr>
            <p:cNvPr id="11" name="Hexagon 10"/>
            <p:cNvSpPr/>
            <p:nvPr/>
          </p:nvSpPr>
          <p:spPr>
            <a:xfrm>
              <a:off x="971600" y="4149055"/>
              <a:ext cx="1296144" cy="1080120"/>
            </a:xfrm>
            <a:prstGeom prst="hexagon">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12" name="TextBox 11"/>
            <p:cNvSpPr txBox="1"/>
            <p:nvPr/>
          </p:nvSpPr>
          <p:spPr>
            <a:xfrm>
              <a:off x="971600" y="4472606"/>
              <a:ext cx="1296144" cy="646331"/>
            </a:xfrm>
            <a:prstGeom prst="rect">
              <a:avLst/>
            </a:prstGeom>
            <a:noFill/>
          </p:spPr>
          <p:txBody>
            <a:bodyPr wrap="square" rtlCol="0">
              <a:spAutoFit/>
            </a:bodyPr>
            <a:lstStyle/>
            <a:p>
              <a:pPr algn="ctr"/>
              <a:r>
                <a:rPr lang="en-US" b="1" dirty="0" smtClean="0"/>
                <a:t>Anticipated </a:t>
              </a:r>
              <a:r>
                <a:rPr lang="en-US" b="1" dirty="0"/>
                <a:t>changes</a:t>
              </a:r>
            </a:p>
          </p:txBody>
        </p:sp>
      </p:grpSp>
      <p:grpSp>
        <p:nvGrpSpPr>
          <p:cNvPr id="13" name="Group 12"/>
          <p:cNvGrpSpPr/>
          <p:nvPr/>
        </p:nvGrpSpPr>
        <p:grpSpPr>
          <a:xfrm>
            <a:off x="2946840" y="3808933"/>
            <a:ext cx="1296144" cy="1080120"/>
            <a:chOff x="2627784" y="3472897"/>
            <a:chExt cx="1296144" cy="1080120"/>
          </a:xfrm>
        </p:grpSpPr>
        <p:sp>
          <p:nvSpPr>
            <p:cNvPr id="14" name="Hexagon 13"/>
            <p:cNvSpPr/>
            <p:nvPr/>
          </p:nvSpPr>
          <p:spPr>
            <a:xfrm>
              <a:off x="2627784" y="3472897"/>
              <a:ext cx="1296144" cy="1080120"/>
            </a:xfrm>
            <a:prstGeom prst="hexagon">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5" name="TextBox 14"/>
            <p:cNvSpPr txBox="1"/>
            <p:nvPr/>
          </p:nvSpPr>
          <p:spPr>
            <a:xfrm>
              <a:off x="2627784" y="3824815"/>
              <a:ext cx="1296144" cy="369332"/>
            </a:xfrm>
            <a:prstGeom prst="rect">
              <a:avLst/>
            </a:prstGeom>
            <a:noFill/>
          </p:spPr>
          <p:txBody>
            <a:bodyPr wrap="square" rtlCol="0">
              <a:spAutoFit/>
            </a:bodyPr>
            <a:lstStyle/>
            <a:p>
              <a:r>
                <a:rPr lang="en-US" b="1" dirty="0" smtClean="0"/>
                <a:t>Treatments</a:t>
              </a:r>
              <a:endParaRPr lang="en-US" b="1" dirty="0"/>
            </a:p>
          </p:txBody>
        </p:sp>
      </p:grpSp>
      <p:grpSp>
        <p:nvGrpSpPr>
          <p:cNvPr id="16" name="Group 15"/>
          <p:cNvGrpSpPr/>
          <p:nvPr/>
        </p:nvGrpSpPr>
        <p:grpSpPr>
          <a:xfrm>
            <a:off x="3954952" y="4365225"/>
            <a:ext cx="1440160" cy="1080120"/>
            <a:chOff x="3553357" y="5229175"/>
            <a:chExt cx="1440160" cy="1080120"/>
          </a:xfrm>
        </p:grpSpPr>
        <p:sp>
          <p:nvSpPr>
            <p:cNvPr id="17" name="Hexagon 16"/>
            <p:cNvSpPr/>
            <p:nvPr/>
          </p:nvSpPr>
          <p:spPr>
            <a:xfrm>
              <a:off x="3632979" y="5229175"/>
              <a:ext cx="1296144" cy="1080120"/>
            </a:xfrm>
            <a:prstGeom prst="hexagon">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8" name="TextBox 17"/>
            <p:cNvSpPr txBox="1"/>
            <p:nvPr/>
          </p:nvSpPr>
          <p:spPr>
            <a:xfrm>
              <a:off x="3553357" y="5310575"/>
              <a:ext cx="1440160" cy="646331"/>
            </a:xfrm>
            <a:prstGeom prst="rect">
              <a:avLst/>
            </a:prstGeom>
            <a:noFill/>
          </p:spPr>
          <p:txBody>
            <a:bodyPr wrap="square" rtlCol="0">
              <a:spAutoFit/>
            </a:bodyPr>
            <a:lstStyle/>
            <a:p>
              <a:pPr algn="ctr"/>
              <a:r>
                <a:rPr lang="en-US" b="1" dirty="0" smtClean="0">
                  <a:solidFill>
                    <a:schemeClr val="bg1"/>
                  </a:solidFill>
                </a:rPr>
                <a:t>Pending </a:t>
              </a:r>
              <a:r>
                <a:rPr lang="en-US" b="1" dirty="0">
                  <a:solidFill>
                    <a:schemeClr val="bg1"/>
                  </a:solidFill>
                </a:rPr>
                <a:t>procedures</a:t>
              </a:r>
            </a:p>
          </p:txBody>
        </p:sp>
      </p:grpSp>
      <p:grpSp>
        <p:nvGrpSpPr>
          <p:cNvPr id="19" name="Group 18"/>
          <p:cNvGrpSpPr/>
          <p:nvPr/>
        </p:nvGrpSpPr>
        <p:grpSpPr>
          <a:xfrm>
            <a:off x="2946840" y="4952085"/>
            <a:ext cx="1296144" cy="1166776"/>
            <a:chOff x="4098968" y="4471464"/>
            <a:chExt cx="1296144" cy="1166776"/>
          </a:xfrm>
        </p:grpSpPr>
        <p:sp>
          <p:nvSpPr>
            <p:cNvPr id="20" name="Hexagon 19"/>
            <p:cNvSpPr/>
            <p:nvPr/>
          </p:nvSpPr>
          <p:spPr>
            <a:xfrm>
              <a:off x="4098968" y="4471464"/>
              <a:ext cx="1296144" cy="1080120"/>
            </a:xfrm>
            <a:prstGeom prst="hexagon">
              <a:avLst/>
            </a:prstGeom>
          </p:spPr>
          <p:style>
            <a:lnRef idx="1">
              <a:schemeClr val="accent5"/>
            </a:lnRef>
            <a:fillRef idx="1001">
              <a:schemeClr val="dk2"/>
            </a:fillRef>
            <a:effectRef idx="1">
              <a:schemeClr val="accent5"/>
            </a:effectRef>
            <a:fontRef idx="minor">
              <a:schemeClr val="dk1"/>
            </a:fontRef>
          </p:style>
          <p:txBody>
            <a:bodyPr rtlCol="0" anchor="ctr"/>
            <a:lstStyle/>
            <a:p>
              <a:pPr algn="ctr"/>
              <a:endParaRPr lang="en-US"/>
            </a:p>
          </p:txBody>
        </p:sp>
        <p:sp>
          <p:nvSpPr>
            <p:cNvPr id="21" name="TextBox 20"/>
            <p:cNvSpPr txBox="1"/>
            <p:nvPr/>
          </p:nvSpPr>
          <p:spPr>
            <a:xfrm>
              <a:off x="4149533" y="4622577"/>
              <a:ext cx="1195014" cy="1015663"/>
            </a:xfrm>
            <a:prstGeom prst="rect">
              <a:avLst/>
            </a:prstGeom>
            <a:noFill/>
          </p:spPr>
          <p:txBody>
            <a:bodyPr wrap="square" rtlCol="0">
              <a:spAutoFit/>
            </a:bodyPr>
            <a:lstStyle/>
            <a:p>
              <a:pPr algn="ctr"/>
              <a:r>
                <a:rPr lang="en-US" sz="2000" b="1" dirty="0" smtClean="0">
                  <a:solidFill>
                    <a:schemeClr val="bg1"/>
                  </a:solidFill>
                </a:rPr>
                <a:t>Present </a:t>
              </a:r>
              <a:r>
                <a:rPr lang="en-US" sz="2000" b="1" dirty="0">
                  <a:solidFill>
                    <a:schemeClr val="bg1"/>
                  </a:solidFill>
                </a:rPr>
                <a:t>and past history</a:t>
              </a:r>
              <a:endParaRPr lang="en-US" sz="2000" b="1" dirty="0">
                <a:solidFill>
                  <a:schemeClr val="bg1"/>
                </a:solidFill>
              </a:endParaRPr>
            </a:p>
          </p:txBody>
        </p:sp>
      </p:grpSp>
      <p:grpSp>
        <p:nvGrpSpPr>
          <p:cNvPr id="22" name="Group 21"/>
          <p:cNvGrpSpPr/>
          <p:nvPr/>
        </p:nvGrpSpPr>
        <p:grpSpPr>
          <a:xfrm>
            <a:off x="5243558" y="3863237"/>
            <a:ext cx="1560689" cy="1166776"/>
            <a:chOff x="4098968" y="4471464"/>
            <a:chExt cx="1296144" cy="1166776"/>
          </a:xfrm>
        </p:grpSpPr>
        <p:sp>
          <p:nvSpPr>
            <p:cNvPr id="23" name="Hexagon 22"/>
            <p:cNvSpPr/>
            <p:nvPr/>
          </p:nvSpPr>
          <p:spPr>
            <a:xfrm>
              <a:off x="4098968" y="4471464"/>
              <a:ext cx="1296144" cy="1080120"/>
            </a:xfrm>
            <a:prstGeom prst="hexagon">
              <a:avLst/>
            </a:prstGeom>
          </p:spPr>
          <p:style>
            <a:lnRef idx="1">
              <a:schemeClr val="accent5"/>
            </a:lnRef>
            <a:fillRef idx="1001">
              <a:schemeClr val="dk2"/>
            </a:fillRef>
            <a:effectRef idx="1">
              <a:schemeClr val="accent5"/>
            </a:effectRef>
            <a:fontRef idx="minor">
              <a:schemeClr val="dk1"/>
            </a:fontRef>
          </p:style>
          <p:txBody>
            <a:bodyPr rtlCol="0" anchor="ctr"/>
            <a:lstStyle/>
            <a:p>
              <a:pPr algn="ctr"/>
              <a:endParaRPr lang="en-US"/>
            </a:p>
          </p:txBody>
        </p:sp>
        <p:sp>
          <p:nvSpPr>
            <p:cNvPr id="24" name="TextBox 23"/>
            <p:cNvSpPr txBox="1"/>
            <p:nvPr/>
          </p:nvSpPr>
          <p:spPr>
            <a:xfrm>
              <a:off x="4149533" y="4622577"/>
              <a:ext cx="1195014" cy="1015663"/>
            </a:xfrm>
            <a:prstGeom prst="rect">
              <a:avLst/>
            </a:prstGeom>
            <a:noFill/>
          </p:spPr>
          <p:txBody>
            <a:bodyPr wrap="square" rtlCol="0">
              <a:spAutoFit/>
            </a:bodyPr>
            <a:lstStyle/>
            <a:p>
              <a:pPr algn="ctr"/>
              <a:r>
                <a:rPr lang="en-US" sz="2000" b="1" dirty="0" smtClean="0">
                  <a:solidFill>
                    <a:schemeClr val="bg1"/>
                  </a:solidFill>
                </a:rPr>
                <a:t>Results </a:t>
              </a:r>
              <a:r>
                <a:rPr lang="en-US" sz="2000" b="1" dirty="0">
                  <a:solidFill>
                    <a:schemeClr val="bg1"/>
                  </a:solidFill>
                </a:rPr>
                <a:t>of diagnostic tests</a:t>
              </a:r>
              <a:endParaRPr lang="en-US" sz="2000" b="1" dirty="0">
                <a:solidFill>
                  <a:schemeClr val="bg1"/>
                </a:solidFill>
              </a:endParaRPr>
            </a:p>
          </p:txBody>
        </p:sp>
      </p:grpSp>
    </p:spTree>
    <p:extLst>
      <p:ext uri="{BB962C8B-B14F-4D97-AF65-F5344CB8AC3E}">
        <p14:creationId xmlns:p14="http://schemas.microsoft.com/office/powerpoint/2010/main" val="39017925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20688"/>
            <a:ext cx="8424936" cy="1368152"/>
          </a:xfrm>
        </p:spPr>
        <p:txBody>
          <a:bodyPr>
            <a:noAutofit/>
          </a:bodyPr>
          <a:lstStyle/>
          <a:p>
            <a:r>
              <a:rPr lang="en-US" b="1" cap="all" dirty="0">
                <a:solidFill>
                  <a:srgbClr val="FF0000"/>
                </a:solidFill>
              </a:rPr>
              <a:t>Handoff interchangeable Terms</a:t>
            </a:r>
          </a:p>
        </p:txBody>
      </p:sp>
      <p:sp>
        <p:nvSpPr>
          <p:cNvPr id="3" name="Content Placeholder 2"/>
          <p:cNvSpPr>
            <a:spLocks noGrp="1"/>
          </p:cNvSpPr>
          <p:nvPr>
            <p:ph idx="1"/>
          </p:nvPr>
        </p:nvSpPr>
        <p:spPr>
          <a:xfrm>
            <a:off x="539552" y="2816932"/>
            <a:ext cx="8229600" cy="2250312"/>
          </a:xfrm>
        </p:spPr>
        <p:txBody>
          <a:bodyPr>
            <a:noAutofit/>
          </a:bodyPr>
          <a:lstStyle/>
          <a:p>
            <a:endParaRPr lang="en-US" sz="3600" dirty="0" smtClean="0"/>
          </a:p>
          <a:p>
            <a:endParaRPr lang="en-US" sz="3600" dirty="0"/>
          </a:p>
        </p:txBody>
      </p:sp>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pic>
        <p:nvPicPr>
          <p:cNvPr id="5" name="Picture 2" descr="http://www.digital-voice.com/downloads/nurse/Bedside-Reports-Handoff-Notes-Image-1/Bedside-Report-Handoff-Notes-Image%2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2276872"/>
            <a:ext cx="2388036" cy="289838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p:cNvGraphicFramePr/>
          <p:nvPr>
            <p:extLst>
              <p:ext uri="{D42A27DB-BD31-4B8C-83A1-F6EECF244321}">
                <p14:modId xmlns:p14="http://schemas.microsoft.com/office/powerpoint/2010/main" val="3184703518"/>
              </p:ext>
            </p:extLst>
          </p:nvPr>
        </p:nvGraphicFramePr>
        <p:xfrm>
          <a:off x="2843808" y="2060848"/>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093934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20688"/>
            <a:ext cx="9144000" cy="548640"/>
          </a:xfrm>
        </p:spPr>
        <p:txBody>
          <a:bodyPr>
            <a:noAutofit/>
          </a:bodyPr>
          <a:lstStyle/>
          <a:p>
            <a:r>
              <a:rPr lang="en-US" b="1" cap="all" dirty="0">
                <a:solidFill>
                  <a:srgbClr val="FF0000"/>
                </a:solidFill>
              </a:rPr>
              <a:t>Statement of Problem </a:t>
            </a:r>
          </a:p>
        </p:txBody>
      </p:sp>
      <p:sp>
        <p:nvSpPr>
          <p:cNvPr id="3" name="Content Placeholder 2"/>
          <p:cNvSpPr>
            <a:spLocks noGrp="1"/>
          </p:cNvSpPr>
          <p:nvPr>
            <p:ph idx="1"/>
          </p:nvPr>
        </p:nvSpPr>
        <p:spPr>
          <a:xfrm>
            <a:off x="467544" y="1268760"/>
            <a:ext cx="8280920" cy="4464496"/>
          </a:xfrm>
        </p:spPr>
        <p:txBody>
          <a:bodyPr>
            <a:noAutofit/>
          </a:bodyPr>
          <a:lstStyle/>
          <a:p>
            <a:pPr marL="457200" lvl="0" indent="-457200"/>
            <a:r>
              <a:rPr lang="en-US" sz="3600" dirty="0" smtClean="0"/>
              <a:t>Studies in Western </a:t>
            </a:r>
            <a:r>
              <a:rPr lang="en-US" sz="3600" dirty="0"/>
              <a:t>countries have </a:t>
            </a:r>
            <a:r>
              <a:rPr lang="en-US" sz="3600" dirty="0" smtClean="0"/>
              <a:t>shown that </a:t>
            </a:r>
            <a:r>
              <a:rPr lang="en-US" sz="3600" dirty="0"/>
              <a:t>communication gaps during handoff greatly increase the risk to patient safety</a:t>
            </a:r>
            <a:endParaRPr lang="en-US" sz="3600" dirty="0" smtClean="0"/>
          </a:p>
          <a:p>
            <a:pPr marL="457200" indent="-457200"/>
            <a:r>
              <a:rPr lang="en-US" sz="3600" dirty="0" smtClean="0"/>
              <a:t>80% </a:t>
            </a:r>
            <a:r>
              <a:rPr lang="en-US" sz="3600" dirty="0"/>
              <a:t>of serious medical errors in the United States </a:t>
            </a:r>
            <a:r>
              <a:rPr lang="en-US" sz="3600" dirty="0" smtClean="0"/>
              <a:t>are attributed to </a:t>
            </a:r>
            <a:r>
              <a:rPr lang="en-US" sz="3600" dirty="0"/>
              <a:t>breakdown in communication during handoff </a:t>
            </a:r>
            <a:r>
              <a:rPr lang="en-US" sz="3600" dirty="0" smtClean="0"/>
              <a:t>.</a:t>
            </a:r>
            <a:endParaRPr lang="en-US" sz="3600" dirty="0"/>
          </a:p>
        </p:txBody>
      </p:sp>
    </p:spTree>
    <p:extLst>
      <p:ext uri="{BB962C8B-B14F-4D97-AF65-F5344CB8AC3E}">
        <p14:creationId xmlns:p14="http://schemas.microsoft.com/office/powerpoint/2010/main" val="8470825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20688"/>
            <a:ext cx="9144000" cy="548640"/>
          </a:xfrm>
        </p:spPr>
        <p:txBody>
          <a:bodyPr>
            <a:noAutofit/>
          </a:bodyPr>
          <a:lstStyle/>
          <a:p>
            <a:r>
              <a:rPr lang="en-US" b="1" cap="all" dirty="0">
                <a:solidFill>
                  <a:srgbClr val="FF0000"/>
                </a:solidFill>
              </a:rPr>
              <a:t>Cont. Statement of Problem </a:t>
            </a:r>
          </a:p>
        </p:txBody>
      </p:sp>
      <p:sp>
        <p:nvSpPr>
          <p:cNvPr id="3" name="Content Placeholder 2"/>
          <p:cNvSpPr>
            <a:spLocks noGrp="1"/>
          </p:cNvSpPr>
          <p:nvPr>
            <p:ph idx="1"/>
          </p:nvPr>
        </p:nvSpPr>
        <p:spPr>
          <a:xfrm>
            <a:off x="395536" y="1484784"/>
            <a:ext cx="8280920" cy="3859421"/>
          </a:xfrm>
        </p:spPr>
        <p:txBody>
          <a:bodyPr>
            <a:noAutofit/>
          </a:bodyPr>
          <a:lstStyle/>
          <a:p>
            <a:pPr marL="457200" indent="-457200"/>
            <a:r>
              <a:rPr lang="en-US" sz="4400" dirty="0" smtClean="0"/>
              <a:t>It </a:t>
            </a:r>
            <a:r>
              <a:rPr lang="en-US" sz="4400" dirty="0"/>
              <a:t>is not known how nurses in Oman utilize the EHRs to facilitate consistent information exchange during handoff in the absence of handoff policy. </a:t>
            </a:r>
          </a:p>
        </p:txBody>
      </p:sp>
      <p:grpSp>
        <p:nvGrpSpPr>
          <p:cNvPr id="4" name="Group 3"/>
          <p:cNvGrpSpPr/>
          <p:nvPr/>
        </p:nvGrpSpPr>
        <p:grpSpPr>
          <a:xfrm>
            <a:off x="3851920" y="5344205"/>
            <a:ext cx="1959369" cy="720080"/>
            <a:chOff x="3404719" y="5159539"/>
            <a:chExt cx="1959369" cy="720080"/>
          </a:xfrm>
        </p:grpSpPr>
        <p:sp>
          <p:nvSpPr>
            <p:cNvPr id="5" name="Right Arrow 4"/>
            <p:cNvSpPr/>
            <p:nvPr/>
          </p:nvSpPr>
          <p:spPr>
            <a:xfrm>
              <a:off x="3404719" y="5159539"/>
              <a:ext cx="1959369"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flipH="1">
              <a:off x="3404719" y="5334913"/>
              <a:ext cx="1671337" cy="369332"/>
            </a:xfrm>
            <a:prstGeom prst="rect">
              <a:avLst/>
            </a:prstGeom>
            <a:noFill/>
          </p:spPr>
          <p:txBody>
            <a:bodyPr wrap="square" rtlCol="0">
              <a:spAutoFit/>
            </a:bodyPr>
            <a:lstStyle/>
            <a:p>
              <a:r>
                <a:rPr lang="en-US" b="1" dirty="0" smtClean="0">
                  <a:solidFill>
                    <a:schemeClr val="bg1"/>
                  </a:solidFill>
                  <a:hlinkClick r:id="rId3" action="ppaction://hlinksldjump"/>
                </a:rPr>
                <a:t>Al-</a:t>
              </a:r>
              <a:r>
                <a:rPr lang="en-US" b="1" dirty="0" err="1" smtClean="0">
                  <a:solidFill>
                    <a:schemeClr val="bg1"/>
                  </a:solidFill>
                  <a:hlinkClick r:id="rId3" action="ppaction://hlinksldjump"/>
                </a:rPr>
                <a:t>Shifa</a:t>
              </a:r>
              <a:r>
                <a:rPr lang="en-US" b="1" dirty="0" smtClean="0">
                  <a:solidFill>
                    <a:schemeClr val="bg1"/>
                  </a:solidFill>
                  <a:hlinkClick r:id="rId3" action="ppaction://hlinksldjump"/>
                </a:rPr>
                <a:t> </a:t>
              </a:r>
              <a:r>
                <a:rPr lang="en-US" b="1" i="1" dirty="0" smtClean="0">
                  <a:solidFill>
                    <a:schemeClr val="bg1"/>
                  </a:solidFill>
                  <a:latin typeface="Walter" panose="00000400000000000000" pitchFamily="2" charset="0"/>
                  <a:hlinkClick r:id="rId3" action="ppaction://hlinksldjump"/>
                </a:rPr>
                <a:t>3</a:t>
              </a:r>
              <a:r>
                <a:rPr lang="en-US" b="1" dirty="0" smtClean="0">
                  <a:solidFill>
                    <a:schemeClr val="bg1"/>
                  </a:solidFill>
                  <a:hlinkClick r:id="rId3" action="ppaction://hlinksldjump"/>
                </a:rPr>
                <a:t> Plus</a:t>
              </a:r>
              <a:endParaRPr lang="en-US" b="1" dirty="0">
                <a:solidFill>
                  <a:schemeClr val="bg1"/>
                </a:solidFill>
              </a:endParaRPr>
            </a:p>
          </p:txBody>
        </p:sp>
      </p:grpSp>
    </p:spTree>
    <p:extLst>
      <p:ext uri="{BB962C8B-B14F-4D97-AF65-F5344CB8AC3E}">
        <p14:creationId xmlns:p14="http://schemas.microsoft.com/office/powerpoint/2010/main" val="21165310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22" y="692696"/>
            <a:ext cx="9144000" cy="548640"/>
          </a:xfrm>
        </p:spPr>
        <p:txBody>
          <a:bodyPr>
            <a:noAutofit/>
          </a:bodyPr>
          <a:lstStyle/>
          <a:p>
            <a:pPr algn="ctr"/>
            <a:r>
              <a:rPr lang="en-US" b="1" cap="all" dirty="0">
                <a:solidFill>
                  <a:srgbClr val="FF0000"/>
                </a:solidFill>
              </a:rPr>
              <a:t>Aims of the study </a:t>
            </a:r>
          </a:p>
        </p:txBody>
      </p:sp>
      <p:sp>
        <p:nvSpPr>
          <p:cNvPr id="3" name="Content Placeholder 2"/>
          <p:cNvSpPr>
            <a:spLocks noGrp="1"/>
          </p:cNvSpPr>
          <p:nvPr>
            <p:ph idx="1"/>
          </p:nvPr>
        </p:nvSpPr>
        <p:spPr>
          <a:xfrm>
            <a:off x="588647" y="1268760"/>
            <a:ext cx="7943794" cy="5005536"/>
          </a:xfrm>
        </p:spPr>
        <p:txBody>
          <a:bodyPr>
            <a:noAutofit/>
          </a:bodyPr>
          <a:lstStyle/>
          <a:p>
            <a:pPr marL="347663" indent="-347663">
              <a:buFont typeface="+mj-lt"/>
              <a:buAutoNum type="arabicPeriod"/>
            </a:pPr>
            <a:r>
              <a:rPr lang="en-US" dirty="0"/>
              <a:t>Assess the nurses’ satisfaction with the usefulness and ease of use of the </a:t>
            </a:r>
            <a:r>
              <a:rPr lang="en-US" dirty="0" smtClean="0"/>
              <a:t>EHR </a:t>
            </a:r>
            <a:r>
              <a:rPr lang="en-US" dirty="0"/>
              <a:t>(Al-</a:t>
            </a:r>
            <a:r>
              <a:rPr lang="en-US" dirty="0" err="1"/>
              <a:t>Shifa</a:t>
            </a:r>
            <a:r>
              <a:rPr lang="en-US" dirty="0" smtClean="0"/>
              <a:t>).</a:t>
            </a:r>
            <a:endParaRPr lang="en-US" dirty="0"/>
          </a:p>
          <a:p>
            <a:pPr marL="347663" indent="-347663">
              <a:buFont typeface="+mj-lt"/>
              <a:buAutoNum type="arabicPeriod"/>
            </a:pPr>
            <a:r>
              <a:rPr lang="en-US" dirty="0"/>
              <a:t>Explore the content and the context of nursing handoff in </a:t>
            </a:r>
            <a:r>
              <a:rPr lang="en-US" dirty="0" smtClean="0"/>
              <a:t>Oman.</a:t>
            </a:r>
          </a:p>
          <a:p>
            <a:pPr marL="347663" indent="-347663">
              <a:buFont typeface="+mj-lt"/>
              <a:buAutoNum type="arabicPeriod"/>
            </a:pPr>
            <a:r>
              <a:rPr lang="en-US" dirty="0" smtClean="0"/>
              <a:t>Identifies </a:t>
            </a:r>
            <a:r>
              <a:rPr lang="en-US" dirty="0"/>
              <a:t>the artifacts that the nurses </a:t>
            </a:r>
            <a:r>
              <a:rPr lang="en-US" dirty="0" smtClean="0"/>
              <a:t>use during handoff.  </a:t>
            </a:r>
          </a:p>
          <a:p>
            <a:pPr marL="347663" indent="-347663">
              <a:buFont typeface="+mj-lt"/>
              <a:buAutoNum type="arabicPeriod"/>
            </a:pPr>
            <a:r>
              <a:rPr lang="en-US" dirty="0" smtClean="0"/>
              <a:t>Explore the strengths and weaknesses of the EHR in supporting quality handoff report. </a:t>
            </a:r>
            <a:endParaRPr lang="en-US" dirty="0"/>
          </a:p>
        </p:txBody>
      </p:sp>
    </p:spTree>
    <p:extLst>
      <p:ext uri="{BB962C8B-B14F-4D97-AF65-F5344CB8AC3E}">
        <p14:creationId xmlns:p14="http://schemas.microsoft.com/office/powerpoint/2010/main" val="14449100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064896" cy="4896544"/>
          </a:xfrm>
        </p:spPr>
        <p:txBody>
          <a:bodyPr>
            <a:noAutofit/>
          </a:bodyPr>
          <a:lstStyle/>
          <a:p>
            <a:pPr marL="0" indent="0" algn="ctr">
              <a:spcBef>
                <a:spcPct val="0"/>
              </a:spcBef>
              <a:buNone/>
            </a:pPr>
            <a:r>
              <a:rPr lang="en-US" sz="4400" b="1" dirty="0" smtClean="0">
                <a:solidFill>
                  <a:srgbClr val="002060"/>
                </a:solidFill>
                <a:latin typeface="+mj-lt"/>
                <a:ea typeface="+mj-ea"/>
                <a:cs typeface="+mj-cs"/>
              </a:rPr>
              <a:t>RQ1. How satisfied are nurses with the usefulness and ease of use of the EHR in structuring handoff communication and promoting effective and efficient transition of patient care during handoff?</a:t>
            </a:r>
            <a:endParaRPr lang="en-US" sz="4400" b="1" dirty="0">
              <a:solidFill>
                <a:srgbClr val="002060"/>
              </a:solidFill>
              <a:latin typeface="+mj-lt"/>
              <a:ea typeface="+mj-ea"/>
              <a:cs typeface="+mj-cs"/>
            </a:endParaRPr>
          </a:p>
        </p:txBody>
      </p:sp>
    </p:spTree>
    <p:extLst>
      <p:ext uri="{BB962C8B-B14F-4D97-AF65-F5344CB8AC3E}">
        <p14:creationId xmlns:p14="http://schemas.microsoft.com/office/powerpoint/2010/main" val="22027085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484784"/>
            <a:ext cx="7920880" cy="3888432"/>
          </a:xfrm>
        </p:spPr>
        <p:txBody>
          <a:bodyPr>
            <a:noAutofit/>
          </a:bodyPr>
          <a:lstStyle/>
          <a:p>
            <a:pPr marL="0" indent="0" algn="ctr">
              <a:spcBef>
                <a:spcPct val="0"/>
              </a:spcBef>
              <a:buNone/>
            </a:pPr>
            <a:r>
              <a:rPr lang="en-US" sz="6000" b="1" dirty="0" smtClean="0">
                <a:solidFill>
                  <a:srgbClr val="002060"/>
                </a:solidFill>
                <a:latin typeface="+mj-lt"/>
                <a:ea typeface="+mj-ea"/>
                <a:cs typeface="+mj-cs"/>
              </a:rPr>
              <a:t>RQ2. What </a:t>
            </a:r>
            <a:r>
              <a:rPr lang="en-US" sz="6000" b="1" dirty="0">
                <a:solidFill>
                  <a:srgbClr val="002060"/>
                </a:solidFill>
                <a:latin typeface="+mj-lt"/>
                <a:ea typeface="+mj-ea"/>
                <a:cs typeface="+mj-cs"/>
              </a:rPr>
              <a:t>is the content and the context of nursing handoff in Oman?</a:t>
            </a:r>
          </a:p>
        </p:txBody>
      </p:sp>
    </p:spTree>
    <p:extLst>
      <p:ext uri="{BB962C8B-B14F-4D97-AF65-F5344CB8AC3E}">
        <p14:creationId xmlns:p14="http://schemas.microsoft.com/office/powerpoint/2010/main" val="17079407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692696"/>
            <a:ext cx="7488832" cy="5832648"/>
          </a:xfrm>
        </p:spPr>
        <p:txBody>
          <a:bodyPr>
            <a:noAutofit/>
          </a:bodyPr>
          <a:lstStyle/>
          <a:p>
            <a:pPr marL="0" indent="0" algn="just">
              <a:spcBef>
                <a:spcPct val="0"/>
              </a:spcBef>
              <a:buNone/>
            </a:pPr>
            <a:r>
              <a:rPr lang="en-US" sz="5400" b="1" dirty="0" smtClean="0">
                <a:solidFill>
                  <a:srgbClr val="002060"/>
                </a:solidFill>
                <a:latin typeface="+mj-lt"/>
                <a:ea typeface="+mj-ea"/>
                <a:cs typeface="+mj-cs"/>
              </a:rPr>
              <a:t>RQ3. What artifacts </a:t>
            </a:r>
            <a:r>
              <a:rPr lang="en-US" sz="5400" b="1" dirty="0">
                <a:solidFill>
                  <a:srgbClr val="002060"/>
                </a:solidFill>
                <a:latin typeface="+mj-lt"/>
                <a:ea typeface="+mj-ea"/>
                <a:cs typeface="+mj-cs"/>
              </a:rPr>
              <a:t>the nurses in Oman use to convey information between </a:t>
            </a:r>
            <a:r>
              <a:rPr lang="en-US" sz="5400" b="1" dirty="0" smtClean="0">
                <a:solidFill>
                  <a:srgbClr val="002060"/>
                </a:solidFill>
                <a:latin typeface="+mj-lt"/>
                <a:ea typeface="+mj-ea"/>
                <a:cs typeface="+mj-cs"/>
              </a:rPr>
              <a:t>shifts? how </a:t>
            </a:r>
            <a:r>
              <a:rPr lang="en-US" sz="5400" b="1" dirty="0">
                <a:solidFill>
                  <a:srgbClr val="002060"/>
                </a:solidFill>
                <a:latin typeface="+mj-lt"/>
                <a:ea typeface="+mj-ea"/>
                <a:cs typeface="+mj-cs"/>
              </a:rPr>
              <a:t>these artifacts are integrated into the handoff reports?</a:t>
            </a:r>
          </a:p>
        </p:txBody>
      </p:sp>
    </p:spTree>
    <p:extLst>
      <p:ext uri="{BB962C8B-B14F-4D97-AF65-F5344CB8AC3E}">
        <p14:creationId xmlns:p14="http://schemas.microsoft.com/office/powerpoint/2010/main" val="20074401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908720"/>
            <a:ext cx="7920880" cy="4536504"/>
          </a:xfrm>
        </p:spPr>
        <p:txBody>
          <a:bodyPr>
            <a:noAutofit/>
          </a:bodyPr>
          <a:lstStyle/>
          <a:p>
            <a:pPr marL="0" indent="0" algn="just">
              <a:spcBef>
                <a:spcPct val="0"/>
              </a:spcBef>
              <a:buNone/>
            </a:pPr>
            <a:r>
              <a:rPr lang="en-US" sz="5400" b="1" dirty="0" smtClean="0">
                <a:solidFill>
                  <a:srgbClr val="002060"/>
                </a:solidFill>
                <a:latin typeface="+mj-lt"/>
                <a:ea typeface="+mj-ea"/>
                <a:cs typeface="+mj-cs"/>
              </a:rPr>
              <a:t>RQ4. What </a:t>
            </a:r>
            <a:r>
              <a:rPr lang="en-US" sz="5400" b="1" dirty="0">
                <a:solidFill>
                  <a:srgbClr val="002060"/>
                </a:solidFill>
                <a:latin typeface="+mj-lt"/>
                <a:ea typeface="+mj-ea"/>
                <a:cs typeface="+mj-cs"/>
              </a:rPr>
              <a:t>are the strengths and the </a:t>
            </a:r>
            <a:r>
              <a:rPr lang="en-US" sz="5400" b="1" dirty="0" smtClean="0">
                <a:solidFill>
                  <a:srgbClr val="002060"/>
                </a:solidFill>
                <a:latin typeface="+mj-lt"/>
                <a:ea typeface="+mj-ea"/>
                <a:cs typeface="+mj-cs"/>
              </a:rPr>
              <a:t>weaknesses of </a:t>
            </a:r>
            <a:r>
              <a:rPr lang="en-US" sz="5400" b="1" dirty="0">
                <a:solidFill>
                  <a:srgbClr val="002060"/>
                </a:solidFill>
                <a:latin typeface="+mj-lt"/>
                <a:ea typeface="+mj-ea"/>
                <a:cs typeface="+mj-cs"/>
              </a:rPr>
              <a:t>the EHR (</a:t>
            </a:r>
            <a:r>
              <a:rPr lang="en-US" sz="5400" b="1" dirty="0" err="1">
                <a:solidFill>
                  <a:srgbClr val="002060"/>
                </a:solidFill>
                <a:latin typeface="+mj-lt"/>
                <a:ea typeface="+mj-ea"/>
                <a:cs typeface="+mj-cs"/>
              </a:rPr>
              <a:t>Alshifa</a:t>
            </a:r>
            <a:r>
              <a:rPr lang="en-US" sz="5400" b="1" dirty="0">
                <a:solidFill>
                  <a:srgbClr val="002060"/>
                </a:solidFill>
                <a:latin typeface="+mj-lt"/>
                <a:ea typeface="+mj-ea"/>
                <a:cs typeface="+mj-cs"/>
              </a:rPr>
              <a:t>) in supporting quality nursing handoff?</a:t>
            </a:r>
          </a:p>
        </p:txBody>
      </p:sp>
    </p:spTree>
    <p:extLst>
      <p:ext uri="{BB962C8B-B14F-4D97-AF65-F5344CB8AC3E}">
        <p14:creationId xmlns:p14="http://schemas.microsoft.com/office/powerpoint/2010/main" val="15174003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a:spLocks/>
          </p:cNvSpPr>
          <p:nvPr/>
        </p:nvSpPr>
        <p:spPr>
          <a:xfrm>
            <a:off x="-180528" y="2852936"/>
            <a:ext cx="9144000" cy="1158240"/>
          </a:xfrm>
          <a:prstGeom prst="rect">
            <a:avLst/>
          </a:prstGeom>
        </p:spPr>
        <p:txBody>
          <a:bodyPr vert="horz" lIns="91440" tIns="45720" rIns="91440" bIns="45720" rtlCol="0" anchor="ctr">
            <a:noAutofit/>
          </a:bodyPr>
          <a:lstStyle>
            <a:lvl1pPr algn="l" defTabSz="914400" rtl="0" eaLnBrk="1" latinLnBrk="0" hangingPunct="1">
              <a:spcBef>
                <a:spcPct val="0"/>
              </a:spcBef>
              <a:buNone/>
              <a:defRPr lang="en-US" sz="4400" b="1" kern="1200" cap="all" baseline="0" dirty="0">
                <a:solidFill>
                  <a:schemeClr val="tx1"/>
                </a:solidFill>
                <a:latin typeface="+mj-lt"/>
                <a:ea typeface="+mj-ea"/>
                <a:cs typeface="+mj-cs"/>
              </a:defRPr>
            </a:lvl1pPr>
          </a:lstStyle>
          <a:p>
            <a:pPr algn="ctr"/>
            <a:r>
              <a:rPr lang="en-US" dirty="0">
                <a:solidFill>
                  <a:srgbClr val="FF0000"/>
                </a:solidFill>
              </a:rPr>
              <a:t>Methodology</a:t>
            </a:r>
            <a:r>
              <a:rPr lang="en-US" dirty="0" smtClean="0"/>
              <a:t> </a:t>
            </a:r>
            <a:endParaRPr lang="en-US" sz="2800" dirty="0"/>
          </a:p>
        </p:txBody>
      </p:sp>
    </p:spTree>
    <p:extLst>
      <p:ext uri="{BB962C8B-B14F-4D97-AF65-F5344CB8AC3E}">
        <p14:creationId xmlns:p14="http://schemas.microsoft.com/office/powerpoint/2010/main" val="27760239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778098"/>
          </a:xfrm>
        </p:spPr>
        <p:txBody>
          <a:bodyPr>
            <a:normAutofit/>
          </a:bodyPr>
          <a:lstStyle/>
          <a:p>
            <a:r>
              <a:rPr lang="en-US" b="1" cap="all" dirty="0">
                <a:solidFill>
                  <a:srgbClr val="FF0000"/>
                </a:solidFill>
              </a:rPr>
              <a:t>Setting </a:t>
            </a:r>
          </a:p>
        </p:txBody>
      </p:sp>
      <p:sp>
        <p:nvSpPr>
          <p:cNvPr id="3" name="Content Placeholder 2"/>
          <p:cNvSpPr>
            <a:spLocks noGrp="1"/>
          </p:cNvSpPr>
          <p:nvPr>
            <p:ph idx="1"/>
          </p:nvPr>
        </p:nvSpPr>
        <p:spPr>
          <a:xfrm>
            <a:off x="467544" y="1052736"/>
            <a:ext cx="6696744" cy="5040560"/>
          </a:xfrm>
        </p:spPr>
        <p:txBody>
          <a:bodyPr>
            <a:normAutofit lnSpcReduction="10000"/>
          </a:bodyPr>
          <a:lstStyle/>
          <a:p>
            <a:pPr marL="282575" indent="-282575"/>
            <a:r>
              <a:rPr lang="en-US" dirty="0" smtClean="0"/>
              <a:t>Took place at the Royal </a:t>
            </a:r>
            <a:r>
              <a:rPr lang="en-US" dirty="0"/>
              <a:t>Hospital, a tertiary-teaching </a:t>
            </a:r>
            <a:r>
              <a:rPr lang="en-US" dirty="0" smtClean="0"/>
              <a:t>hospital located </a:t>
            </a:r>
            <a:r>
              <a:rPr lang="en-US" dirty="0"/>
              <a:t>in Muscat, the capital </a:t>
            </a:r>
            <a:r>
              <a:rPr lang="en-US" dirty="0" smtClean="0"/>
              <a:t>of the </a:t>
            </a:r>
            <a:r>
              <a:rPr lang="en-US" dirty="0"/>
              <a:t>Sultanate of </a:t>
            </a:r>
            <a:r>
              <a:rPr lang="en-US" dirty="0" smtClean="0"/>
              <a:t>Oman</a:t>
            </a:r>
          </a:p>
          <a:p>
            <a:pPr marL="282575" indent="-282575"/>
            <a:r>
              <a:rPr lang="en-US" dirty="0" smtClean="0"/>
              <a:t>Middle-Eastern country</a:t>
            </a:r>
            <a:r>
              <a:rPr lang="en-US" dirty="0"/>
              <a:t>,  with </a:t>
            </a:r>
            <a:r>
              <a:rPr lang="en-US" dirty="0" smtClean="0"/>
              <a:t>population </a:t>
            </a:r>
            <a:r>
              <a:rPr lang="en-US" dirty="0"/>
              <a:t>of 3.6 million, of which 42.2% are </a:t>
            </a:r>
            <a:r>
              <a:rPr lang="en-US" dirty="0" smtClean="0"/>
              <a:t>non-nationals</a:t>
            </a:r>
          </a:p>
          <a:p>
            <a:pPr marL="282575" indent="-282575"/>
            <a:r>
              <a:rPr lang="en-US" dirty="0" smtClean="0"/>
              <a:t>Offer free health coverage </a:t>
            </a:r>
            <a:r>
              <a:rPr lang="en-US" dirty="0"/>
              <a:t>for </a:t>
            </a:r>
            <a:r>
              <a:rPr lang="en-US" dirty="0" smtClean="0"/>
              <a:t>citizens and non-citizen working at the government sectors. </a:t>
            </a:r>
          </a:p>
        </p:txBody>
      </p:sp>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1374" y="1916832"/>
            <a:ext cx="2106240" cy="2230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Said\Downloads\FullSizeRend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5616" y="2348880"/>
            <a:ext cx="2986036" cy="4297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7119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026"/>
                                        </p:tgtEl>
                                      </p:cBhvr>
                                    </p:animEffect>
                                    <p:set>
                                      <p:cBhvr>
                                        <p:cTn id="14" dur="1" fill="hold">
                                          <p:stCondLst>
                                            <p:cond delay="499"/>
                                          </p:stCondLst>
                                        </p:cTn>
                                        <p:tgtEl>
                                          <p:spTgt spid="1026"/>
                                        </p:tgtEl>
                                        <p:attrNameLst>
                                          <p:attrName>style.visibility</p:attrName>
                                        </p:attrNameLst>
                                      </p:cBhvr>
                                      <p:to>
                                        <p:strVal val="hidden"/>
                                      </p:to>
                                    </p:set>
                                  </p:childTnLst>
                                </p:cTn>
                              </p:par>
                            </p:childTnLst>
                          </p:cTn>
                        </p:par>
                        <p:par>
                          <p:cTn id="15" fill="hold">
                            <p:stCondLst>
                              <p:cond delay="500"/>
                            </p:stCondLst>
                            <p:childTnLst>
                              <p:par>
                                <p:cTn id="16" presetID="16" presetClass="entr" presetSubtype="21"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txBox="1">
            <a:spLocks/>
          </p:cNvSpPr>
          <p:nvPr/>
        </p:nvSpPr>
        <p:spPr>
          <a:xfrm>
            <a:off x="0" y="382673"/>
            <a:ext cx="9144000" cy="1158240"/>
          </a:xfrm>
          <a:prstGeom prst="rect">
            <a:avLst/>
          </a:prstGeom>
        </p:spPr>
        <p:txBody>
          <a:bodyPr vert="horz" lIns="91440" tIns="45720" rIns="91440" bIns="45720" rtlCol="0" anchor="ctr">
            <a:noAutofit/>
          </a:bodyPr>
          <a:lstStyle>
            <a:lvl1pPr algn="l" defTabSz="914400" rtl="0" eaLnBrk="1" latinLnBrk="0" hangingPunct="1">
              <a:spcBef>
                <a:spcPct val="0"/>
              </a:spcBef>
              <a:buNone/>
              <a:defRPr lang="en-US" sz="4400" b="1" kern="1200" cap="all" baseline="0" dirty="0">
                <a:solidFill>
                  <a:schemeClr val="tx1"/>
                </a:solidFill>
                <a:latin typeface="+mj-lt"/>
                <a:ea typeface="+mj-ea"/>
                <a:cs typeface="+mj-cs"/>
              </a:defRPr>
            </a:lvl1pPr>
          </a:lstStyle>
          <a:p>
            <a:pPr algn="ctr"/>
            <a:r>
              <a:rPr lang="en-US" dirty="0">
                <a:solidFill>
                  <a:srgbClr val="FF0000"/>
                </a:solidFill>
              </a:rPr>
              <a:t>Research Design</a:t>
            </a:r>
          </a:p>
        </p:txBody>
      </p:sp>
      <p:sp>
        <p:nvSpPr>
          <p:cNvPr id="2" name="Rectangle 1"/>
          <p:cNvSpPr/>
          <p:nvPr/>
        </p:nvSpPr>
        <p:spPr>
          <a:xfrm>
            <a:off x="521718" y="1356247"/>
            <a:ext cx="8317632" cy="523220"/>
          </a:xfrm>
          <a:prstGeom prst="rect">
            <a:avLst/>
          </a:prstGeom>
        </p:spPr>
        <p:txBody>
          <a:bodyPr wrap="square">
            <a:spAutoFit/>
          </a:bodyPr>
          <a:lstStyle/>
          <a:p>
            <a:r>
              <a:rPr lang="en-US" sz="2800" dirty="0"/>
              <a:t>A mixed-method, quantitative </a:t>
            </a:r>
            <a:r>
              <a:rPr lang="en-US" sz="2800" dirty="0" smtClean="0"/>
              <a:t>&amp; qualitative approaches</a:t>
            </a:r>
            <a:endParaRPr lang="en-US" sz="28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718" y="2171700"/>
            <a:ext cx="8100564" cy="2265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66034" y="3147546"/>
            <a:ext cx="1251334" cy="369332"/>
          </a:xfrm>
          <a:prstGeom prst="rect">
            <a:avLst/>
          </a:prstGeom>
          <a:noFill/>
        </p:spPr>
        <p:txBody>
          <a:bodyPr wrap="square" rtlCol="0">
            <a:spAutoFit/>
          </a:bodyPr>
          <a:lstStyle/>
          <a:p>
            <a:r>
              <a:rPr lang="en-US" b="1" dirty="0" smtClean="0"/>
              <a:t>(N= 157)</a:t>
            </a:r>
            <a:endParaRPr lang="en-US" b="1" dirty="0"/>
          </a:p>
        </p:txBody>
      </p:sp>
      <p:sp>
        <p:nvSpPr>
          <p:cNvPr id="13" name="TextBox 12"/>
          <p:cNvSpPr txBox="1"/>
          <p:nvPr/>
        </p:nvSpPr>
        <p:spPr>
          <a:xfrm>
            <a:off x="2483768" y="3381990"/>
            <a:ext cx="1251334" cy="369332"/>
          </a:xfrm>
          <a:prstGeom prst="rect">
            <a:avLst/>
          </a:prstGeom>
          <a:noFill/>
        </p:spPr>
        <p:txBody>
          <a:bodyPr wrap="square" rtlCol="0">
            <a:spAutoFit/>
          </a:bodyPr>
          <a:lstStyle/>
          <a:p>
            <a:r>
              <a:rPr lang="en-US" b="1" dirty="0" smtClean="0"/>
              <a:t>(N= 14)</a:t>
            </a:r>
            <a:endParaRPr lang="en-US" b="1" dirty="0"/>
          </a:p>
        </p:txBody>
      </p:sp>
      <p:sp>
        <p:nvSpPr>
          <p:cNvPr id="14" name="TextBox 13"/>
          <p:cNvSpPr txBox="1"/>
          <p:nvPr/>
        </p:nvSpPr>
        <p:spPr>
          <a:xfrm>
            <a:off x="4054866" y="3197324"/>
            <a:ext cx="1453237" cy="369332"/>
          </a:xfrm>
          <a:prstGeom prst="rect">
            <a:avLst/>
          </a:prstGeom>
          <a:noFill/>
        </p:spPr>
        <p:txBody>
          <a:bodyPr wrap="square" rtlCol="0">
            <a:spAutoFit/>
          </a:bodyPr>
          <a:lstStyle/>
          <a:p>
            <a:r>
              <a:rPr lang="en-US" b="1" dirty="0" smtClean="0"/>
              <a:t>(</a:t>
            </a:r>
            <a:r>
              <a:rPr lang="en-US" dirty="0" smtClean="0"/>
              <a:t>20-handoff </a:t>
            </a:r>
            <a:r>
              <a:rPr lang="en-US" b="1" dirty="0" smtClean="0"/>
              <a:t>)</a:t>
            </a:r>
            <a:endParaRPr lang="en-US" b="1" dirty="0"/>
          </a:p>
        </p:txBody>
      </p:sp>
      <p:sp>
        <p:nvSpPr>
          <p:cNvPr id="15" name="TextBox 14"/>
          <p:cNvSpPr txBox="1"/>
          <p:nvPr/>
        </p:nvSpPr>
        <p:spPr>
          <a:xfrm>
            <a:off x="7236296" y="3220680"/>
            <a:ext cx="1251334" cy="369332"/>
          </a:xfrm>
          <a:prstGeom prst="rect">
            <a:avLst/>
          </a:prstGeom>
          <a:noFill/>
        </p:spPr>
        <p:txBody>
          <a:bodyPr wrap="square" rtlCol="0">
            <a:spAutoFit/>
          </a:bodyPr>
          <a:lstStyle/>
          <a:p>
            <a:r>
              <a:rPr lang="en-US" b="1" dirty="0" smtClean="0"/>
              <a:t>(N= 14)</a:t>
            </a:r>
            <a:endParaRPr lang="en-US" b="1" dirty="0"/>
          </a:p>
        </p:txBody>
      </p:sp>
      <p:grpSp>
        <p:nvGrpSpPr>
          <p:cNvPr id="16" name="Group 15"/>
          <p:cNvGrpSpPr/>
          <p:nvPr/>
        </p:nvGrpSpPr>
        <p:grpSpPr>
          <a:xfrm>
            <a:off x="1319808" y="2018484"/>
            <a:ext cx="7282258" cy="3096344"/>
            <a:chOff x="1340024" y="1916832"/>
            <a:chExt cx="7282258" cy="3096344"/>
          </a:xfrm>
        </p:grpSpPr>
        <p:sp>
          <p:nvSpPr>
            <p:cNvPr id="17" name="Rounded Rectangle 16"/>
            <p:cNvSpPr/>
            <p:nvPr/>
          </p:nvSpPr>
          <p:spPr>
            <a:xfrm>
              <a:off x="2411760" y="1916832"/>
              <a:ext cx="6210522" cy="3096344"/>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Rounded Rectangle 17"/>
            <p:cNvSpPr/>
            <p:nvPr/>
          </p:nvSpPr>
          <p:spPr>
            <a:xfrm>
              <a:off x="1340024" y="4005064"/>
              <a:ext cx="1071736" cy="652264"/>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25419010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cap="all" dirty="0" smtClean="0">
                <a:solidFill>
                  <a:srgbClr val="FF0000"/>
                </a:solidFill>
              </a:rPr>
              <a:t>Survey Questionnaire </a:t>
            </a:r>
            <a:endParaRPr lang="en-US" b="1" cap="all" dirty="0">
              <a:solidFill>
                <a:srgbClr val="FF0000"/>
              </a:solidFill>
            </a:endParaRPr>
          </a:p>
        </p:txBody>
      </p:sp>
      <p:sp>
        <p:nvSpPr>
          <p:cNvPr id="3" name="Content Placeholder 2"/>
          <p:cNvSpPr>
            <a:spLocks noGrp="1"/>
          </p:cNvSpPr>
          <p:nvPr>
            <p:ph idx="1"/>
          </p:nvPr>
        </p:nvSpPr>
        <p:spPr>
          <a:xfrm>
            <a:off x="467544" y="1268760"/>
            <a:ext cx="8208912" cy="5184576"/>
          </a:xfrm>
        </p:spPr>
        <p:txBody>
          <a:bodyPr>
            <a:noAutofit/>
          </a:bodyPr>
          <a:lstStyle/>
          <a:p>
            <a:pPr marL="457200" indent="-400050">
              <a:buNone/>
            </a:pPr>
            <a:r>
              <a:rPr lang="en-US" sz="3600" dirty="0" smtClean="0"/>
              <a:t>1</a:t>
            </a:r>
            <a:r>
              <a:rPr lang="en-US" sz="3600" dirty="0"/>
              <a:t>) </a:t>
            </a:r>
            <a:r>
              <a:rPr lang="en-US" sz="3600" dirty="0" smtClean="0"/>
              <a:t>Perceived usefulness (PU) </a:t>
            </a:r>
            <a:r>
              <a:rPr lang="en-US" sz="3600" dirty="0"/>
              <a:t>and </a:t>
            </a:r>
            <a:r>
              <a:rPr lang="en-US" sz="3600" dirty="0" smtClean="0"/>
              <a:t>the  </a:t>
            </a:r>
            <a:r>
              <a:rPr lang="en-US" sz="3600" dirty="0"/>
              <a:t>Perceived ease of </a:t>
            </a:r>
            <a:r>
              <a:rPr lang="en-US" sz="3600" dirty="0" smtClean="0"/>
              <a:t>use (PEU) </a:t>
            </a:r>
            <a:r>
              <a:rPr lang="en-US" sz="3600" dirty="0"/>
              <a:t>of </a:t>
            </a:r>
            <a:r>
              <a:rPr lang="en-US" sz="3600" dirty="0" smtClean="0"/>
              <a:t>the EHR during handoff</a:t>
            </a:r>
          </a:p>
          <a:p>
            <a:pPr marL="457200" indent="-400050">
              <a:buNone/>
            </a:pPr>
            <a:r>
              <a:rPr lang="en-US" sz="3600" dirty="0" smtClean="0"/>
              <a:t>2) Process </a:t>
            </a:r>
            <a:r>
              <a:rPr lang="en-US" sz="3600" dirty="0"/>
              <a:t>and </a:t>
            </a:r>
            <a:r>
              <a:rPr lang="en-US" sz="3600" dirty="0" smtClean="0"/>
              <a:t>practice </a:t>
            </a:r>
            <a:r>
              <a:rPr lang="en-US" sz="3600" dirty="0"/>
              <a:t>of nursing handoff, </a:t>
            </a:r>
            <a:endParaRPr lang="en-US" sz="3600" dirty="0" smtClean="0"/>
          </a:p>
          <a:p>
            <a:pPr marL="457200" indent="-400050">
              <a:buNone/>
            </a:pPr>
            <a:r>
              <a:rPr lang="en-US" sz="3600" dirty="0" smtClean="0"/>
              <a:t>3) Perceived </a:t>
            </a:r>
            <a:r>
              <a:rPr lang="en-US" sz="3600" dirty="0"/>
              <a:t>quality of nursing handoff, </a:t>
            </a:r>
            <a:endParaRPr lang="en-US" sz="3600" dirty="0" smtClean="0"/>
          </a:p>
          <a:p>
            <a:pPr marL="457200" indent="-400050">
              <a:buNone/>
            </a:pPr>
            <a:r>
              <a:rPr lang="en-US" sz="3600" dirty="0" smtClean="0"/>
              <a:t>4) Design </a:t>
            </a:r>
            <a:r>
              <a:rPr lang="en-US" sz="3600" dirty="0"/>
              <a:t>of the EHR </a:t>
            </a:r>
            <a:r>
              <a:rPr lang="en-US" sz="3600" dirty="0" smtClean="0"/>
              <a:t>, </a:t>
            </a:r>
          </a:p>
          <a:p>
            <a:pPr marL="457200" indent="-400050">
              <a:buNone/>
            </a:pPr>
            <a:r>
              <a:rPr lang="en-US" sz="3600" dirty="0" smtClean="0"/>
              <a:t>5) Nurses</a:t>
            </a:r>
            <a:r>
              <a:rPr lang="en-US" sz="3600" dirty="0"/>
              <a:t>’ demographic information.</a:t>
            </a:r>
          </a:p>
        </p:txBody>
      </p:sp>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spTree>
    <p:extLst>
      <p:ext uri="{BB962C8B-B14F-4D97-AF65-F5344CB8AC3E}">
        <p14:creationId xmlns:p14="http://schemas.microsoft.com/office/powerpoint/2010/main" val="22180065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cap="all" dirty="0" smtClean="0">
                <a:solidFill>
                  <a:srgbClr val="FF0000"/>
                </a:solidFill>
              </a:rPr>
              <a:t>data </a:t>
            </a:r>
            <a:r>
              <a:rPr lang="en-US" sz="3600" b="1" cap="all" dirty="0">
                <a:solidFill>
                  <a:srgbClr val="FF0000"/>
                </a:solidFill>
              </a:rPr>
              <a:t>collection procedure</a:t>
            </a:r>
          </a:p>
        </p:txBody>
      </p:sp>
      <p:sp>
        <p:nvSpPr>
          <p:cNvPr id="3" name="Content Placeholder 2"/>
          <p:cNvSpPr>
            <a:spLocks noGrp="1"/>
          </p:cNvSpPr>
          <p:nvPr>
            <p:ph idx="1"/>
          </p:nvPr>
        </p:nvSpPr>
        <p:spPr>
          <a:xfrm>
            <a:off x="395536" y="1268760"/>
            <a:ext cx="8229600" cy="4525963"/>
          </a:xfrm>
        </p:spPr>
        <p:txBody>
          <a:bodyPr>
            <a:normAutofit/>
          </a:bodyPr>
          <a:lstStyle/>
          <a:p>
            <a:r>
              <a:rPr lang="en-US" sz="4000" dirty="0" smtClean="0"/>
              <a:t>300 survey </a:t>
            </a:r>
            <a:r>
              <a:rPr lang="en-US" sz="4000" dirty="0"/>
              <a:t>questionnaires </a:t>
            </a:r>
            <a:r>
              <a:rPr lang="en-US" sz="4000" dirty="0" smtClean="0"/>
              <a:t>were </a:t>
            </a:r>
            <a:r>
              <a:rPr lang="en-US" sz="4000" dirty="0"/>
              <a:t>handed to the Education and Training Department at the Royal </a:t>
            </a:r>
            <a:r>
              <a:rPr lang="en-US" sz="4000" dirty="0" smtClean="0"/>
              <a:t>Hospital</a:t>
            </a:r>
          </a:p>
          <a:p>
            <a:r>
              <a:rPr lang="en-US" sz="4000" dirty="0"/>
              <a:t>Flyers explaining the scope, aims </a:t>
            </a:r>
            <a:r>
              <a:rPr lang="en-US" sz="4000" dirty="0" smtClean="0"/>
              <a:t>and the </a:t>
            </a:r>
            <a:r>
              <a:rPr lang="en-US" sz="4000" dirty="0"/>
              <a:t>procedures of the study were also posted at </a:t>
            </a:r>
            <a:r>
              <a:rPr lang="en-US" sz="4000" dirty="0" smtClean="0"/>
              <a:t>the respective units </a:t>
            </a:r>
          </a:p>
        </p:txBody>
      </p:sp>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spTree>
    <p:extLst>
      <p:ext uri="{BB962C8B-B14F-4D97-AF65-F5344CB8AC3E}">
        <p14:creationId xmlns:p14="http://schemas.microsoft.com/office/powerpoint/2010/main" val="6157909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864096"/>
          </a:xfrm>
        </p:spPr>
        <p:txBody>
          <a:bodyPr>
            <a:noAutofit/>
          </a:bodyPr>
          <a:lstStyle/>
          <a:p>
            <a:r>
              <a:rPr lang="en-US" sz="3600" b="1" cap="all" dirty="0" smtClean="0">
                <a:solidFill>
                  <a:srgbClr val="FF0000"/>
                </a:solidFill>
              </a:rPr>
              <a:t>Cont. data </a:t>
            </a:r>
            <a:r>
              <a:rPr lang="en-US" sz="3600" b="1" cap="all" dirty="0">
                <a:solidFill>
                  <a:srgbClr val="FF0000"/>
                </a:solidFill>
              </a:rPr>
              <a:t>collection procedure</a:t>
            </a:r>
          </a:p>
        </p:txBody>
      </p:sp>
      <p:sp>
        <p:nvSpPr>
          <p:cNvPr id="3" name="Content Placeholder 2"/>
          <p:cNvSpPr>
            <a:spLocks noGrp="1"/>
          </p:cNvSpPr>
          <p:nvPr>
            <p:ph idx="1"/>
          </p:nvPr>
        </p:nvSpPr>
        <p:spPr>
          <a:xfrm>
            <a:off x="539552" y="1124744"/>
            <a:ext cx="8229600" cy="5328592"/>
          </a:xfrm>
        </p:spPr>
        <p:txBody>
          <a:bodyPr>
            <a:noAutofit/>
          </a:bodyPr>
          <a:lstStyle/>
          <a:p>
            <a:r>
              <a:rPr lang="en-US" sz="4000" dirty="0"/>
              <a:t>Participants were given one month to complete the survey, Sept 26, 2011 to Oct 27, 2011</a:t>
            </a:r>
          </a:p>
          <a:p>
            <a:r>
              <a:rPr lang="en-US" sz="4000" dirty="0"/>
              <a:t>Participants were instructed to dropped-off completed surveys at the Education &amp; Training Department</a:t>
            </a:r>
          </a:p>
          <a:p>
            <a:r>
              <a:rPr lang="en-US" sz="4000" dirty="0"/>
              <a:t>60.6 % response rate was yielded (n=157 of the target population 259)</a:t>
            </a:r>
          </a:p>
        </p:txBody>
      </p:sp>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spTree>
    <p:extLst>
      <p:ext uri="{BB962C8B-B14F-4D97-AF65-F5344CB8AC3E}">
        <p14:creationId xmlns:p14="http://schemas.microsoft.com/office/powerpoint/2010/main" val="11314511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Autofit/>
          </a:bodyPr>
          <a:lstStyle/>
          <a:p>
            <a:r>
              <a:rPr lang="en-US" sz="3600" b="1" cap="all" dirty="0">
                <a:solidFill>
                  <a:srgbClr val="FF0000"/>
                </a:solidFill>
              </a:rPr>
              <a:t>Qualitative data collection procedure</a:t>
            </a:r>
          </a:p>
        </p:txBody>
      </p:sp>
      <p:sp>
        <p:nvSpPr>
          <p:cNvPr id="3" name="Content Placeholder 2"/>
          <p:cNvSpPr>
            <a:spLocks noGrp="1"/>
          </p:cNvSpPr>
          <p:nvPr>
            <p:ph idx="1"/>
          </p:nvPr>
        </p:nvSpPr>
        <p:spPr>
          <a:xfrm>
            <a:off x="395536" y="1528473"/>
            <a:ext cx="8229600" cy="4525963"/>
          </a:xfrm>
        </p:spPr>
        <p:txBody>
          <a:bodyPr>
            <a:normAutofit/>
          </a:bodyPr>
          <a:lstStyle/>
          <a:p>
            <a:r>
              <a:rPr lang="en-US" sz="3600" dirty="0" smtClean="0"/>
              <a:t>Variety </a:t>
            </a:r>
            <a:r>
              <a:rPr lang="en-US" sz="3600" dirty="0"/>
              <a:t>of data collection methods were used to </a:t>
            </a:r>
            <a:r>
              <a:rPr lang="en-US" sz="3600" dirty="0" smtClean="0"/>
              <a:t>collect in-depth </a:t>
            </a:r>
            <a:r>
              <a:rPr lang="en-US" sz="3600" dirty="0"/>
              <a:t>information surrounding nursing handoff </a:t>
            </a:r>
            <a:endParaRPr lang="en-US" sz="3600" dirty="0" smtClean="0"/>
          </a:p>
        </p:txBody>
      </p:sp>
      <p:grpSp>
        <p:nvGrpSpPr>
          <p:cNvPr id="16" name="Group 15"/>
          <p:cNvGrpSpPr/>
          <p:nvPr/>
        </p:nvGrpSpPr>
        <p:grpSpPr>
          <a:xfrm>
            <a:off x="5607279" y="3368696"/>
            <a:ext cx="2721290" cy="2782827"/>
            <a:chOff x="5607279" y="3368696"/>
            <a:chExt cx="2721290" cy="2782827"/>
          </a:xfrm>
        </p:grpSpPr>
        <p:grpSp>
          <p:nvGrpSpPr>
            <p:cNvPr id="9" name="Group 8"/>
            <p:cNvGrpSpPr/>
            <p:nvPr/>
          </p:nvGrpSpPr>
          <p:grpSpPr>
            <a:xfrm>
              <a:off x="5824752" y="4875138"/>
              <a:ext cx="2503817" cy="1276385"/>
              <a:chOff x="5436096" y="3212976"/>
              <a:chExt cx="1368152" cy="1224136"/>
            </a:xfrm>
          </p:grpSpPr>
          <p:sp>
            <p:nvSpPr>
              <p:cNvPr id="10" name="Oval 9"/>
              <p:cNvSpPr/>
              <p:nvPr/>
            </p:nvSpPr>
            <p:spPr>
              <a:xfrm>
                <a:off x="5436096" y="3212976"/>
                <a:ext cx="1368152" cy="122413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1" name="TextBox 10"/>
              <p:cNvSpPr txBox="1"/>
              <p:nvPr/>
            </p:nvSpPr>
            <p:spPr>
              <a:xfrm>
                <a:off x="5512470" y="3577336"/>
                <a:ext cx="1193480" cy="501419"/>
              </a:xfrm>
              <a:prstGeom prst="rect">
                <a:avLst/>
              </a:prstGeom>
              <a:noFill/>
            </p:spPr>
            <p:txBody>
              <a:bodyPr wrap="square" rtlCol="0">
                <a:spAutoFit/>
              </a:bodyPr>
              <a:lstStyle/>
              <a:p>
                <a:pPr algn="ctr"/>
                <a:r>
                  <a:rPr lang="en-US" sz="2000" b="1" dirty="0">
                    <a:solidFill>
                      <a:schemeClr val="bg1"/>
                    </a:solidFill>
                  </a:rPr>
                  <a:t>Artifact </a:t>
                </a:r>
                <a:r>
                  <a:rPr lang="en-US" sz="2000" b="1" dirty="0" smtClean="0">
                    <a:solidFill>
                      <a:schemeClr val="bg1"/>
                    </a:solidFill>
                  </a:rPr>
                  <a:t>analysis</a:t>
                </a:r>
                <a:endParaRPr lang="en-US" sz="2000" b="1" dirty="0">
                  <a:solidFill>
                    <a:schemeClr val="bg1"/>
                  </a:solidFill>
                </a:endParaRPr>
              </a:p>
            </p:txBody>
          </p:sp>
        </p:grpSp>
        <p:pic>
          <p:nvPicPr>
            <p:cNvPr id="2050" name="Picture 2" descr="S:\Dropbox\Change of shift report (handoff)\Dissertation Data\Images\Endorsement book FSW Dec 4, ‎2011 .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131" t="25997"/>
            <a:stretch/>
          </p:blipFill>
          <p:spPr bwMode="auto">
            <a:xfrm>
              <a:off x="5607279" y="3368696"/>
              <a:ext cx="2496626" cy="14859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851973" y="3295795"/>
            <a:ext cx="2412268" cy="3349741"/>
            <a:chOff x="851973" y="3295795"/>
            <a:chExt cx="2412268" cy="3349741"/>
          </a:xfrm>
        </p:grpSpPr>
        <p:grpSp>
          <p:nvGrpSpPr>
            <p:cNvPr id="8" name="Group 7"/>
            <p:cNvGrpSpPr/>
            <p:nvPr/>
          </p:nvGrpSpPr>
          <p:grpSpPr>
            <a:xfrm>
              <a:off x="851973" y="4800108"/>
              <a:ext cx="2412268" cy="1845428"/>
              <a:chOff x="5112061" y="3154450"/>
              <a:chExt cx="1800200" cy="1660146"/>
            </a:xfrm>
          </p:grpSpPr>
          <p:sp>
            <p:nvSpPr>
              <p:cNvPr id="5" name="Oval 4"/>
              <p:cNvSpPr/>
              <p:nvPr/>
            </p:nvSpPr>
            <p:spPr>
              <a:xfrm>
                <a:off x="5220073" y="3154450"/>
                <a:ext cx="1584175" cy="1282662"/>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6" name="TextBox 5"/>
              <p:cNvSpPr txBox="1"/>
              <p:nvPr/>
            </p:nvSpPr>
            <p:spPr>
              <a:xfrm>
                <a:off x="5112061" y="3521934"/>
                <a:ext cx="1800200" cy="1292662"/>
              </a:xfrm>
              <a:prstGeom prst="rect">
                <a:avLst/>
              </a:prstGeom>
              <a:noFill/>
            </p:spPr>
            <p:txBody>
              <a:bodyPr wrap="square" rtlCol="0">
                <a:spAutoFit/>
              </a:bodyPr>
              <a:lstStyle/>
              <a:p>
                <a:pPr algn="ctr"/>
                <a:r>
                  <a:rPr lang="en-US" sz="2000" b="1" dirty="0">
                    <a:solidFill>
                      <a:schemeClr val="bg1"/>
                    </a:solidFill>
                  </a:rPr>
                  <a:t>Semi-structured interviews</a:t>
                </a:r>
              </a:p>
              <a:p>
                <a:endParaRPr lang="en-US" dirty="0"/>
              </a:p>
            </p:txBody>
          </p:sp>
        </p:gr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8194" y="3295795"/>
              <a:ext cx="1598990" cy="1553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5" name="Group 14"/>
          <p:cNvGrpSpPr/>
          <p:nvPr/>
        </p:nvGrpSpPr>
        <p:grpSpPr>
          <a:xfrm>
            <a:off x="3119504" y="3284984"/>
            <a:ext cx="2425126" cy="2849615"/>
            <a:chOff x="3119504" y="3284984"/>
            <a:chExt cx="2425126" cy="2849615"/>
          </a:xfrm>
        </p:grpSpPr>
        <p:grpSp>
          <p:nvGrpSpPr>
            <p:cNvPr id="12" name="Group 11"/>
            <p:cNvGrpSpPr/>
            <p:nvPr/>
          </p:nvGrpSpPr>
          <p:grpSpPr>
            <a:xfrm>
              <a:off x="3144603" y="4892064"/>
              <a:ext cx="2400027" cy="1242535"/>
              <a:chOff x="5220072" y="3212976"/>
              <a:chExt cx="1800200" cy="1224136"/>
            </a:xfrm>
          </p:grpSpPr>
          <p:sp>
            <p:nvSpPr>
              <p:cNvPr id="13" name="Oval 12"/>
              <p:cNvSpPr/>
              <p:nvPr/>
            </p:nvSpPr>
            <p:spPr>
              <a:xfrm>
                <a:off x="5436096" y="3212976"/>
                <a:ext cx="1368152" cy="122413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4" name="TextBox 13"/>
              <p:cNvSpPr txBox="1"/>
              <p:nvPr/>
            </p:nvSpPr>
            <p:spPr>
              <a:xfrm>
                <a:off x="5220072" y="3523341"/>
                <a:ext cx="1800200" cy="707886"/>
              </a:xfrm>
              <a:prstGeom prst="rect">
                <a:avLst/>
              </a:prstGeom>
              <a:noFill/>
            </p:spPr>
            <p:txBody>
              <a:bodyPr wrap="square" rtlCol="0">
                <a:spAutoFit/>
              </a:bodyPr>
              <a:lstStyle/>
              <a:p>
                <a:pPr algn="ctr"/>
                <a:r>
                  <a:rPr lang="en-US" sz="2000" b="1" dirty="0">
                    <a:solidFill>
                      <a:schemeClr val="bg1"/>
                    </a:solidFill>
                  </a:rPr>
                  <a:t>Participant observation</a:t>
                </a:r>
              </a:p>
            </p:txBody>
          </p:sp>
        </p:grpSp>
        <p:pic>
          <p:nvPicPr>
            <p:cNvPr id="2052" name="Picture 4" descr="C:\Users\Said\Desktop\using_computer_in_hospita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504" y="3284984"/>
              <a:ext cx="2254746" cy="15211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090289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US" sz="3600" b="1" cap="all" dirty="0">
                <a:solidFill>
                  <a:srgbClr val="FF0000"/>
                </a:solidFill>
              </a:rPr>
              <a:t>Semi-structured interviews</a:t>
            </a:r>
          </a:p>
        </p:txBody>
      </p:sp>
      <p:sp>
        <p:nvSpPr>
          <p:cNvPr id="3" name="Content Placeholder 2"/>
          <p:cNvSpPr>
            <a:spLocks noGrp="1"/>
          </p:cNvSpPr>
          <p:nvPr>
            <p:ph idx="1"/>
          </p:nvPr>
        </p:nvSpPr>
        <p:spPr>
          <a:xfrm>
            <a:off x="294931" y="1124744"/>
            <a:ext cx="8064896" cy="4968552"/>
          </a:xfrm>
        </p:spPr>
        <p:txBody>
          <a:bodyPr>
            <a:noAutofit/>
          </a:bodyPr>
          <a:lstStyle/>
          <a:p>
            <a:r>
              <a:rPr lang="en-US" sz="3800" dirty="0"/>
              <a:t>14 nurses was randomly selected from a pool of 20 nurses who self-selected to participate in Phase II</a:t>
            </a:r>
          </a:p>
          <a:p>
            <a:r>
              <a:rPr lang="en-US" sz="3800" dirty="0" smtClean="0"/>
              <a:t>Each </a:t>
            </a:r>
            <a:r>
              <a:rPr lang="en-US" sz="3800" dirty="0"/>
              <a:t>participant was interviewed twice. </a:t>
            </a:r>
            <a:endParaRPr lang="en-US" sz="3800" dirty="0" smtClean="0"/>
          </a:p>
          <a:p>
            <a:r>
              <a:rPr lang="en-US" sz="3800" dirty="0" smtClean="0"/>
              <a:t>Interviews </a:t>
            </a:r>
            <a:r>
              <a:rPr lang="en-US" sz="3800" dirty="0"/>
              <a:t>took </a:t>
            </a:r>
            <a:r>
              <a:rPr lang="en-US" sz="3800" dirty="0" smtClean="0"/>
              <a:t>place in </a:t>
            </a:r>
            <a:r>
              <a:rPr lang="en-US" sz="3800" dirty="0"/>
              <a:t>a private room and were recorded using a digital voice </a:t>
            </a:r>
            <a:r>
              <a:rPr lang="en-US" sz="3800" dirty="0" smtClean="0"/>
              <a:t>recorder</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3140968"/>
            <a:ext cx="1382966" cy="1343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5559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20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
                                            <p:txEl>
                                              <p:pRg st="1" end="1"/>
                                            </p:txEl>
                                          </p:spTgt>
                                        </p:tgtEl>
                                      </p:cBhvr>
                                    </p:animEffect>
                                  </p:childTnLst>
                                </p:cTn>
                              </p:par>
                            </p:childTnLst>
                          </p:cTn>
                        </p:par>
                        <p:par>
                          <p:cTn id="16" fill="hold">
                            <p:stCondLst>
                              <p:cond delay="3000"/>
                            </p:stCondLst>
                            <p:childTnLst>
                              <p:par>
                                <p:cTn id="17" presetID="53" presetClass="entr" presetSubtype="16" fill="hold" grpId="0" nodeType="afterEffect">
                                  <p:stCondLst>
                                    <p:cond delay="200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US" sz="3600" b="1" cap="all" dirty="0" smtClean="0">
                <a:solidFill>
                  <a:srgbClr val="FF0000"/>
                </a:solidFill>
              </a:rPr>
              <a:t>Cont. Semi-structured </a:t>
            </a:r>
            <a:r>
              <a:rPr lang="en-US" sz="3600" b="1" cap="all" dirty="0">
                <a:solidFill>
                  <a:srgbClr val="FF0000"/>
                </a:solidFill>
              </a:rPr>
              <a:t>interviews</a:t>
            </a:r>
          </a:p>
        </p:txBody>
      </p:sp>
      <p:sp>
        <p:nvSpPr>
          <p:cNvPr id="3" name="Content Placeholder 2"/>
          <p:cNvSpPr>
            <a:spLocks noGrp="1"/>
          </p:cNvSpPr>
          <p:nvPr>
            <p:ph idx="1"/>
          </p:nvPr>
        </p:nvSpPr>
        <p:spPr>
          <a:xfrm>
            <a:off x="294931" y="1124744"/>
            <a:ext cx="8064896" cy="4968552"/>
          </a:xfrm>
        </p:spPr>
        <p:txBody>
          <a:bodyPr>
            <a:noAutofit/>
          </a:bodyPr>
          <a:lstStyle/>
          <a:p>
            <a:r>
              <a:rPr lang="en-US" sz="3800" dirty="0"/>
              <a:t>Interview guide was used to provide a consistent framework pertaining to handoff processes </a:t>
            </a:r>
            <a:r>
              <a:rPr lang="en-US" sz="3800" dirty="0" smtClean="0"/>
              <a:t>&amp; practices</a:t>
            </a:r>
            <a:endParaRPr lang="en-US" sz="3800" dirty="0"/>
          </a:p>
          <a:p>
            <a:r>
              <a:rPr lang="en-US" sz="3800" dirty="0"/>
              <a:t>Interviews were transcribed within two weeks of the interview, &amp; a member-check interview with the participants was </a:t>
            </a:r>
            <a:r>
              <a:rPr lang="en-US" sz="3800" dirty="0" smtClean="0"/>
              <a:t>conducted to </a:t>
            </a:r>
            <a:r>
              <a:rPr lang="en-US" sz="3800" dirty="0"/>
              <a:t>confirm the findings and </a:t>
            </a:r>
            <a:r>
              <a:rPr lang="en-US" sz="3800" dirty="0" smtClean="0"/>
              <a:t>interpretations</a:t>
            </a:r>
            <a:endParaRPr lang="en-US" sz="38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100" y="2420888"/>
            <a:ext cx="1382966" cy="1343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8117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cap="all" dirty="0">
                <a:solidFill>
                  <a:srgbClr val="FF0000"/>
                </a:solidFill>
              </a:rPr>
              <a:t>Participant observation</a:t>
            </a:r>
          </a:p>
        </p:txBody>
      </p:sp>
      <p:sp>
        <p:nvSpPr>
          <p:cNvPr id="10" name="Content Placeholder 9"/>
          <p:cNvSpPr>
            <a:spLocks noGrp="1"/>
          </p:cNvSpPr>
          <p:nvPr>
            <p:ph idx="1"/>
          </p:nvPr>
        </p:nvSpPr>
        <p:spPr/>
        <p:txBody>
          <a:bodyPr/>
          <a:lstStyle/>
          <a:p>
            <a:r>
              <a:rPr lang="en-US" dirty="0"/>
              <a:t>20-handoff </a:t>
            </a:r>
            <a:r>
              <a:rPr lang="en-US" dirty="0" smtClean="0"/>
              <a:t>reports were observed involving </a:t>
            </a:r>
            <a:r>
              <a:rPr lang="en-US" dirty="0"/>
              <a:t>162 </a:t>
            </a:r>
            <a:r>
              <a:rPr lang="en-US" dirty="0" smtClean="0"/>
              <a:t>nurses &amp; </a:t>
            </a:r>
            <a:r>
              <a:rPr lang="en-US" dirty="0"/>
              <a:t>382 patients</a:t>
            </a:r>
          </a:p>
        </p:txBody>
      </p:sp>
      <p:sp>
        <p:nvSpPr>
          <p:cNvPr id="5" name="AutoShape 2" descr="Image result for two oclo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5" descr="Image result for one ocloc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 name="Group 2"/>
          <p:cNvGrpSpPr/>
          <p:nvPr/>
        </p:nvGrpSpPr>
        <p:grpSpPr>
          <a:xfrm>
            <a:off x="580466" y="3126080"/>
            <a:ext cx="2112508" cy="3038627"/>
            <a:chOff x="580466" y="3126080"/>
            <a:chExt cx="2112508" cy="3038627"/>
          </a:xfrm>
        </p:grpSpPr>
        <p:grpSp>
          <p:nvGrpSpPr>
            <p:cNvPr id="17" name="Group 16"/>
            <p:cNvGrpSpPr/>
            <p:nvPr/>
          </p:nvGrpSpPr>
          <p:grpSpPr>
            <a:xfrm>
              <a:off x="973229" y="5310552"/>
              <a:ext cx="1326981" cy="854155"/>
              <a:chOff x="5220072" y="3212976"/>
              <a:chExt cx="1800200" cy="1224136"/>
            </a:xfrm>
          </p:grpSpPr>
          <p:sp>
            <p:nvSpPr>
              <p:cNvPr id="18" name="Oval 17"/>
              <p:cNvSpPr/>
              <p:nvPr/>
            </p:nvSpPr>
            <p:spPr>
              <a:xfrm>
                <a:off x="5436096" y="3212976"/>
                <a:ext cx="1368152" cy="122413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19" name="TextBox 18"/>
              <p:cNvSpPr txBox="1"/>
              <p:nvPr/>
            </p:nvSpPr>
            <p:spPr>
              <a:xfrm>
                <a:off x="5220072" y="3523341"/>
                <a:ext cx="1800200" cy="272741"/>
              </a:xfrm>
              <a:prstGeom prst="rect">
                <a:avLst/>
              </a:prstGeom>
              <a:noFill/>
            </p:spPr>
            <p:txBody>
              <a:bodyPr wrap="square" rtlCol="0">
                <a:spAutoFit/>
              </a:bodyPr>
              <a:lstStyle/>
              <a:p>
                <a:pPr algn="ctr"/>
                <a:r>
                  <a:rPr lang="en-US" sz="2000" b="1" dirty="0" smtClean="0">
                    <a:solidFill>
                      <a:schemeClr val="bg1"/>
                    </a:solidFill>
                  </a:rPr>
                  <a:t>Before</a:t>
                </a:r>
                <a:endParaRPr lang="en-US" sz="2000" b="1" dirty="0">
                  <a:solidFill>
                    <a:schemeClr val="bg1"/>
                  </a:solidFill>
                </a:endParaRPr>
              </a:p>
            </p:txBody>
          </p:sp>
        </p:grpSp>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466" y="3126080"/>
              <a:ext cx="2112508"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AutoShape 8" descr="Image result for three ocloc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3339009" y="3126080"/>
            <a:ext cx="2533039" cy="3037714"/>
            <a:chOff x="3339009" y="3126080"/>
            <a:chExt cx="2533039" cy="3037714"/>
          </a:xfrm>
        </p:grpSpPr>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9009" y="3126080"/>
              <a:ext cx="2533039"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3782801" y="5309639"/>
              <a:ext cx="1326981" cy="854155"/>
              <a:chOff x="5220072" y="3212976"/>
              <a:chExt cx="1800200" cy="1224136"/>
            </a:xfrm>
          </p:grpSpPr>
          <p:sp>
            <p:nvSpPr>
              <p:cNvPr id="16" name="Oval 15"/>
              <p:cNvSpPr/>
              <p:nvPr/>
            </p:nvSpPr>
            <p:spPr>
              <a:xfrm>
                <a:off x="5436096" y="3212976"/>
                <a:ext cx="1368152" cy="122413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1" name="TextBox 20"/>
              <p:cNvSpPr txBox="1"/>
              <p:nvPr/>
            </p:nvSpPr>
            <p:spPr>
              <a:xfrm>
                <a:off x="5220072" y="3523341"/>
                <a:ext cx="1800200" cy="573419"/>
              </a:xfrm>
              <a:prstGeom prst="rect">
                <a:avLst/>
              </a:prstGeom>
              <a:noFill/>
            </p:spPr>
            <p:txBody>
              <a:bodyPr wrap="square" rtlCol="0">
                <a:spAutoFit/>
              </a:bodyPr>
              <a:lstStyle/>
              <a:p>
                <a:pPr algn="ctr"/>
                <a:r>
                  <a:rPr lang="en-US" sz="2000" b="1" dirty="0" smtClean="0">
                    <a:solidFill>
                      <a:schemeClr val="bg1"/>
                    </a:solidFill>
                  </a:rPr>
                  <a:t>During</a:t>
                </a:r>
                <a:endParaRPr lang="en-US" sz="2000" b="1" dirty="0">
                  <a:solidFill>
                    <a:schemeClr val="bg1"/>
                  </a:solidFill>
                </a:endParaRPr>
              </a:p>
            </p:txBody>
          </p:sp>
        </p:grpSp>
      </p:grpSp>
      <p:grpSp>
        <p:nvGrpSpPr>
          <p:cNvPr id="8" name="Group 7"/>
          <p:cNvGrpSpPr/>
          <p:nvPr/>
        </p:nvGrpSpPr>
        <p:grpSpPr>
          <a:xfrm>
            <a:off x="6220645" y="3086075"/>
            <a:ext cx="2133600" cy="3079229"/>
            <a:chOff x="6220645" y="3086075"/>
            <a:chExt cx="2133600" cy="3079229"/>
          </a:xfrm>
        </p:grpSpPr>
        <p:pic>
          <p:nvPicPr>
            <p:cNvPr id="308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0645" y="3086075"/>
              <a:ext cx="2133600"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2" name="Group 21"/>
            <p:cNvGrpSpPr/>
            <p:nvPr/>
          </p:nvGrpSpPr>
          <p:grpSpPr>
            <a:xfrm>
              <a:off x="6684527" y="5311149"/>
              <a:ext cx="1326981" cy="854155"/>
              <a:chOff x="5220072" y="3212976"/>
              <a:chExt cx="1800200" cy="1224136"/>
            </a:xfrm>
          </p:grpSpPr>
          <p:sp>
            <p:nvSpPr>
              <p:cNvPr id="23" name="Oval 22"/>
              <p:cNvSpPr/>
              <p:nvPr/>
            </p:nvSpPr>
            <p:spPr>
              <a:xfrm>
                <a:off x="5436096" y="3212976"/>
                <a:ext cx="1368152" cy="122413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24" name="TextBox 23"/>
              <p:cNvSpPr txBox="1"/>
              <p:nvPr/>
            </p:nvSpPr>
            <p:spPr>
              <a:xfrm>
                <a:off x="5220072" y="3523341"/>
                <a:ext cx="1800200" cy="573419"/>
              </a:xfrm>
              <a:prstGeom prst="rect">
                <a:avLst/>
              </a:prstGeom>
              <a:noFill/>
            </p:spPr>
            <p:txBody>
              <a:bodyPr wrap="square" rtlCol="0">
                <a:spAutoFit/>
              </a:bodyPr>
              <a:lstStyle/>
              <a:p>
                <a:pPr algn="ctr"/>
                <a:r>
                  <a:rPr lang="en-US" sz="2000" b="1" dirty="0" smtClean="0">
                    <a:solidFill>
                      <a:schemeClr val="bg1"/>
                    </a:solidFill>
                  </a:rPr>
                  <a:t>After</a:t>
                </a:r>
                <a:endParaRPr lang="en-US" sz="2000" b="1" dirty="0">
                  <a:solidFill>
                    <a:schemeClr val="bg1"/>
                  </a:solidFill>
                </a:endParaRPr>
              </a:p>
            </p:txBody>
          </p:sp>
        </p:grpSp>
      </p:grpSp>
    </p:spTree>
    <p:extLst>
      <p:ext uri="{BB962C8B-B14F-4D97-AF65-F5344CB8AC3E}">
        <p14:creationId xmlns:p14="http://schemas.microsoft.com/office/powerpoint/2010/main" val="265726312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3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3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4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cap="all" dirty="0" smtClean="0">
                <a:solidFill>
                  <a:srgbClr val="FF0000"/>
                </a:solidFill>
              </a:rPr>
              <a:t>Data analysis</a:t>
            </a:r>
            <a:endParaRPr lang="en-US" sz="3600" b="1" cap="all" dirty="0">
              <a:solidFill>
                <a:srgbClr val="FF0000"/>
              </a:solidFill>
            </a:endParaRPr>
          </a:p>
        </p:txBody>
      </p:sp>
      <p:sp>
        <p:nvSpPr>
          <p:cNvPr id="3" name="Content Placeholder 2"/>
          <p:cNvSpPr>
            <a:spLocks noGrp="1"/>
          </p:cNvSpPr>
          <p:nvPr>
            <p:ph idx="1"/>
          </p:nvPr>
        </p:nvSpPr>
        <p:spPr>
          <a:xfrm>
            <a:off x="457200" y="1600200"/>
            <a:ext cx="6563072" cy="4525963"/>
          </a:xfrm>
        </p:spPr>
        <p:txBody>
          <a:bodyPr>
            <a:normAutofit/>
          </a:bodyPr>
          <a:lstStyle/>
          <a:p>
            <a:pPr algn="just"/>
            <a:r>
              <a:rPr lang="en-US" dirty="0"/>
              <a:t>IBM SPSS version </a:t>
            </a:r>
            <a:r>
              <a:rPr lang="en-US" dirty="0" smtClean="0"/>
              <a:t>19 was used </a:t>
            </a:r>
            <a:r>
              <a:rPr lang="en-US" dirty="0"/>
              <a:t>to analyze </a:t>
            </a:r>
            <a:r>
              <a:rPr lang="en-US" dirty="0" smtClean="0"/>
              <a:t>descriptive </a:t>
            </a:r>
            <a:r>
              <a:rPr lang="en-US" dirty="0"/>
              <a:t>and frequency </a:t>
            </a:r>
            <a:r>
              <a:rPr lang="en-US" dirty="0" smtClean="0"/>
              <a:t>statistics</a:t>
            </a:r>
          </a:p>
          <a:p>
            <a:pPr marL="0" indent="0">
              <a:buNone/>
            </a:pPr>
            <a:r>
              <a:rPr lang="en-US" sz="3600" dirty="0" smtClean="0"/>
              <a:t>                                  + </a:t>
            </a:r>
          </a:p>
          <a:p>
            <a:pPr algn="just"/>
            <a:r>
              <a:rPr lang="en-US" dirty="0" err="1" smtClean="0"/>
              <a:t>NVivo</a:t>
            </a:r>
            <a:r>
              <a:rPr lang="en-US" dirty="0" smtClean="0"/>
              <a:t> was used to organize and analyze Qualitative data</a:t>
            </a:r>
          </a:p>
          <a:p>
            <a:pPr marL="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1412776"/>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descr="http://everything-pr.com/wp-content/uploads/2012/06/NVIV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68" y="3861048"/>
            <a:ext cx="146304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96643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a:bodyPr>
          <a:lstStyle/>
          <a:p>
            <a:r>
              <a:rPr lang="en-US" sz="3600" b="1" cap="all" dirty="0">
                <a:solidFill>
                  <a:srgbClr val="FF0000"/>
                </a:solidFill>
              </a:rPr>
              <a:t>Major Findings</a:t>
            </a:r>
          </a:p>
        </p:txBody>
      </p:sp>
    </p:spTree>
    <p:extLst>
      <p:ext uri="{BB962C8B-B14F-4D97-AF65-F5344CB8AC3E}">
        <p14:creationId xmlns:p14="http://schemas.microsoft.com/office/powerpoint/2010/main" val="20041403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96752"/>
            <a:ext cx="7776864" cy="3888432"/>
          </a:xfrm>
        </p:spPr>
        <p:txBody>
          <a:bodyPr>
            <a:normAutofit/>
          </a:bodyPr>
          <a:lstStyle/>
          <a:p>
            <a:pPr marL="347663" indent="-238125"/>
            <a:r>
              <a:rPr lang="en-US" sz="3600" b="1" dirty="0" smtClean="0">
                <a:solidFill>
                  <a:srgbClr val="002060"/>
                </a:solidFill>
              </a:rPr>
              <a:t>RQ1. </a:t>
            </a:r>
            <a:r>
              <a:rPr lang="en-US" sz="3600" b="1" dirty="0">
                <a:solidFill>
                  <a:srgbClr val="002060"/>
                </a:solidFill>
              </a:rPr>
              <a:t>assessed the nurses’ satisfaction with the PU &amp; EOU of the EHR in structuring handoff communication </a:t>
            </a:r>
            <a:r>
              <a:rPr lang="en-US" sz="3600" b="1" dirty="0" smtClean="0">
                <a:solidFill>
                  <a:srgbClr val="002060"/>
                </a:solidFill>
              </a:rPr>
              <a:t>&amp; promoting </a:t>
            </a:r>
            <a:r>
              <a:rPr lang="en-US" sz="3600" b="1" dirty="0">
                <a:solidFill>
                  <a:srgbClr val="002060"/>
                </a:solidFill>
              </a:rPr>
              <a:t>effective and efficient transition of patient care during </a:t>
            </a:r>
            <a:r>
              <a:rPr lang="en-US" sz="3600" b="1" dirty="0" smtClean="0">
                <a:solidFill>
                  <a:srgbClr val="002060"/>
                </a:solidFill>
              </a:rPr>
              <a:t>handoff  </a:t>
            </a:r>
            <a:endParaRPr lang="en-US" sz="3600" b="1" dirty="0">
              <a:solidFill>
                <a:srgbClr val="002060"/>
              </a:solidFill>
            </a:endParaRPr>
          </a:p>
        </p:txBody>
      </p:sp>
    </p:spTree>
    <p:extLst>
      <p:ext uri="{BB962C8B-B14F-4D97-AF65-F5344CB8AC3E}">
        <p14:creationId xmlns:p14="http://schemas.microsoft.com/office/powerpoint/2010/main" val="1570823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48680"/>
            <a:ext cx="7632848" cy="868958"/>
          </a:xfrm>
        </p:spPr>
        <p:txBody>
          <a:bodyPr>
            <a:normAutofit fontScale="90000"/>
          </a:bodyPr>
          <a:lstStyle/>
          <a:p>
            <a:r>
              <a:rPr lang="en-US" dirty="0"/>
              <a:t>Demographic characteristics of the survey respondents (N =157)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25997400"/>
              </p:ext>
            </p:extLst>
          </p:nvPr>
        </p:nvGraphicFramePr>
        <p:xfrm>
          <a:off x="827585" y="1531462"/>
          <a:ext cx="7200799" cy="4663440"/>
        </p:xfrm>
        <a:graphic>
          <a:graphicData uri="http://schemas.openxmlformats.org/drawingml/2006/table">
            <a:tbl>
              <a:tblPr firstRow="1" firstCol="1" bandRow="1">
                <a:tableStyleId>{5C22544A-7EE6-4342-B048-85BDC9FD1C3A}</a:tableStyleId>
              </a:tblPr>
              <a:tblGrid>
                <a:gridCol w="4717765"/>
                <a:gridCol w="1489821"/>
                <a:gridCol w="993213"/>
              </a:tblGrid>
              <a:tr h="138407">
                <a:tc>
                  <a:txBody>
                    <a:bodyPr/>
                    <a:lstStyle/>
                    <a:p>
                      <a:pPr marL="0" marR="0">
                        <a:spcBef>
                          <a:spcPts val="0"/>
                        </a:spcBef>
                        <a:spcAft>
                          <a:spcPts val="0"/>
                        </a:spcAft>
                      </a:pPr>
                      <a:r>
                        <a:rPr lang="en-US" sz="1800" dirty="0">
                          <a:effectLst/>
                        </a:rPr>
                        <a:t>Variables </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Frequency</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Percent</a:t>
                      </a:r>
                      <a:endParaRPr lang="en-US" sz="1800">
                        <a:effectLst/>
                        <a:latin typeface="Times New Roman"/>
                        <a:ea typeface="Times New Roman"/>
                      </a:endParaRPr>
                    </a:p>
                  </a:txBody>
                  <a:tcPr marL="49919" marR="49919" marT="0" marB="0"/>
                </a:tc>
              </a:tr>
              <a:tr h="415222">
                <a:tc>
                  <a:txBody>
                    <a:bodyPr/>
                    <a:lstStyle/>
                    <a:p>
                      <a:pPr marL="0" marR="0">
                        <a:spcBef>
                          <a:spcPts val="0"/>
                        </a:spcBef>
                        <a:spcAft>
                          <a:spcPts val="0"/>
                        </a:spcAft>
                      </a:pPr>
                      <a:r>
                        <a:rPr lang="en-US" sz="1800" dirty="0">
                          <a:effectLst/>
                        </a:rPr>
                        <a:t>Gender </a:t>
                      </a:r>
                    </a:p>
                    <a:p>
                      <a:pPr marL="228600" marR="0">
                        <a:spcBef>
                          <a:spcPts val="0"/>
                        </a:spcBef>
                        <a:spcAft>
                          <a:spcPts val="0"/>
                        </a:spcAft>
                      </a:pPr>
                      <a:r>
                        <a:rPr lang="en-US" sz="1800" dirty="0">
                          <a:effectLst/>
                        </a:rPr>
                        <a:t>Male </a:t>
                      </a:r>
                    </a:p>
                    <a:p>
                      <a:pPr marL="228600" marR="0">
                        <a:spcBef>
                          <a:spcPts val="0"/>
                        </a:spcBef>
                        <a:spcAft>
                          <a:spcPts val="0"/>
                        </a:spcAft>
                      </a:pPr>
                      <a:r>
                        <a:rPr lang="en-US" sz="1800" dirty="0">
                          <a:effectLst/>
                        </a:rPr>
                        <a:t>Female</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 </a:t>
                      </a:r>
                    </a:p>
                    <a:p>
                      <a:pPr marL="0" marR="0" algn="ctr">
                        <a:spcBef>
                          <a:spcPts val="0"/>
                        </a:spcBef>
                        <a:spcAft>
                          <a:spcPts val="0"/>
                        </a:spcAft>
                      </a:pPr>
                      <a:r>
                        <a:rPr lang="en-US" sz="1800">
                          <a:effectLst/>
                        </a:rPr>
                        <a:t>16</a:t>
                      </a:r>
                    </a:p>
                    <a:p>
                      <a:pPr marL="0" marR="0" algn="ctr">
                        <a:spcBef>
                          <a:spcPts val="0"/>
                        </a:spcBef>
                        <a:spcAft>
                          <a:spcPts val="0"/>
                        </a:spcAft>
                      </a:pPr>
                      <a:r>
                        <a:rPr lang="en-US" sz="1800">
                          <a:effectLst/>
                        </a:rPr>
                        <a:t>141</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10.2</a:t>
                      </a:r>
                    </a:p>
                    <a:p>
                      <a:pPr marL="0" marR="0" algn="ctr">
                        <a:spcBef>
                          <a:spcPts val="0"/>
                        </a:spcBef>
                        <a:spcAft>
                          <a:spcPts val="0"/>
                        </a:spcAft>
                      </a:pPr>
                      <a:r>
                        <a:rPr lang="en-US" sz="1800" dirty="0">
                          <a:effectLst/>
                        </a:rPr>
                        <a:t>89.8</a:t>
                      </a:r>
                      <a:endParaRPr lang="en-US" sz="1800" dirty="0">
                        <a:effectLst/>
                        <a:latin typeface="Times New Roman"/>
                        <a:ea typeface="Times New Roman"/>
                      </a:endParaRPr>
                    </a:p>
                  </a:txBody>
                  <a:tcPr marL="49919" marR="49919" marT="0" marB="0"/>
                </a:tc>
              </a:tr>
              <a:tr h="415222">
                <a:tc>
                  <a:txBody>
                    <a:bodyPr/>
                    <a:lstStyle/>
                    <a:p>
                      <a:pPr marL="0" marR="0">
                        <a:spcBef>
                          <a:spcPts val="600"/>
                        </a:spcBef>
                        <a:spcAft>
                          <a:spcPts val="0"/>
                        </a:spcAft>
                      </a:pPr>
                      <a:r>
                        <a:rPr lang="en-US" sz="1800" dirty="0">
                          <a:effectLst/>
                        </a:rPr>
                        <a:t>Nationality </a:t>
                      </a:r>
                    </a:p>
                    <a:p>
                      <a:pPr marL="228600" marR="0">
                        <a:spcBef>
                          <a:spcPts val="0"/>
                        </a:spcBef>
                        <a:spcAft>
                          <a:spcPts val="0"/>
                        </a:spcAft>
                      </a:pPr>
                      <a:r>
                        <a:rPr lang="en-US" sz="1800" dirty="0">
                          <a:effectLst/>
                        </a:rPr>
                        <a:t>Omani</a:t>
                      </a:r>
                    </a:p>
                    <a:p>
                      <a:pPr marL="228600" marR="0">
                        <a:spcBef>
                          <a:spcPts val="0"/>
                        </a:spcBef>
                        <a:spcAft>
                          <a:spcPts val="0"/>
                        </a:spcAft>
                      </a:pPr>
                      <a:r>
                        <a:rPr lang="en-US" sz="1800" dirty="0">
                          <a:effectLst/>
                        </a:rPr>
                        <a:t>Non-Omani </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 </a:t>
                      </a:r>
                    </a:p>
                    <a:p>
                      <a:pPr marL="0" marR="0" algn="ctr">
                        <a:spcBef>
                          <a:spcPts val="0"/>
                        </a:spcBef>
                        <a:spcAft>
                          <a:spcPts val="0"/>
                        </a:spcAft>
                      </a:pPr>
                      <a:r>
                        <a:rPr lang="en-US" sz="1800">
                          <a:effectLst/>
                        </a:rPr>
                        <a:t>71</a:t>
                      </a:r>
                    </a:p>
                    <a:p>
                      <a:pPr marL="0" marR="0" algn="ctr">
                        <a:spcBef>
                          <a:spcPts val="0"/>
                        </a:spcBef>
                        <a:spcAft>
                          <a:spcPts val="0"/>
                        </a:spcAft>
                      </a:pPr>
                      <a:r>
                        <a:rPr lang="en-US" sz="1800">
                          <a:effectLst/>
                        </a:rPr>
                        <a:t>86</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45.2</a:t>
                      </a:r>
                    </a:p>
                    <a:p>
                      <a:pPr marL="0" marR="0" algn="ctr">
                        <a:spcBef>
                          <a:spcPts val="0"/>
                        </a:spcBef>
                        <a:spcAft>
                          <a:spcPts val="0"/>
                        </a:spcAft>
                      </a:pPr>
                      <a:r>
                        <a:rPr lang="en-US" sz="1800" dirty="0">
                          <a:effectLst/>
                        </a:rPr>
                        <a:t>54.8</a:t>
                      </a:r>
                      <a:endParaRPr lang="en-US" sz="1800" dirty="0">
                        <a:effectLst/>
                        <a:latin typeface="Times New Roman"/>
                        <a:ea typeface="Times New Roman"/>
                      </a:endParaRPr>
                    </a:p>
                  </a:txBody>
                  <a:tcPr marL="49919" marR="49919" marT="0" marB="0"/>
                </a:tc>
              </a:tr>
              <a:tr h="553629">
                <a:tc>
                  <a:txBody>
                    <a:bodyPr/>
                    <a:lstStyle/>
                    <a:p>
                      <a:pPr marL="0" marR="0">
                        <a:spcBef>
                          <a:spcPts val="600"/>
                        </a:spcBef>
                        <a:spcAft>
                          <a:spcPts val="0"/>
                        </a:spcAft>
                      </a:pPr>
                      <a:r>
                        <a:rPr lang="en-US" sz="1800" dirty="0">
                          <a:effectLst/>
                        </a:rPr>
                        <a:t>Level of Education </a:t>
                      </a:r>
                    </a:p>
                    <a:p>
                      <a:pPr marL="228600" marR="0">
                        <a:spcBef>
                          <a:spcPts val="0"/>
                        </a:spcBef>
                        <a:spcAft>
                          <a:spcPts val="0"/>
                        </a:spcAft>
                      </a:pPr>
                      <a:r>
                        <a:rPr lang="en-US" sz="1800" dirty="0">
                          <a:effectLst/>
                        </a:rPr>
                        <a:t>Basic Nursing Diploma</a:t>
                      </a:r>
                    </a:p>
                    <a:p>
                      <a:pPr marL="228600" marR="0">
                        <a:spcBef>
                          <a:spcPts val="0"/>
                        </a:spcBef>
                        <a:spcAft>
                          <a:spcPts val="0"/>
                        </a:spcAft>
                      </a:pPr>
                      <a:r>
                        <a:rPr lang="en-US" sz="1800" dirty="0">
                          <a:effectLst/>
                        </a:rPr>
                        <a:t>Post-Basic Diploma</a:t>
                      </a:r>
                    </a:p>
                    <a:p>
                      <a:pPr marL="228600" marR="0">
                        <a:spcBef>
                          <a:spcPts val="0"/>
                        </a:spcBef>
                        <a:spcAft>
                          <a:spcPts val="0"/>
                        </a:spcAft>
                      </a:pPr>
                      <a:r>
                        <a:rPr lang="en-US" sz="1800" dirty="0">
                          <a:effectLst/>
                        </a:rPr>
                        <a:t>Bachelor of Science in nursing</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 </a:t>
                      </a:r>
                    </a:p>
                    <a:p>
                      <a:pPr marL="0" marR="0" algn="ctr">
                        <a:spcBef>
                          <a:spcPts val="0"/>
                        </a:spcBef>
                        <a:spcAft>
                          <a:spcPts val="0"/>
                        </a:spcAft>
                      </a:pPr>
                      <a:r>
                        <a:rPr lang="en-US" sz="1800">
                          <a:effectLst/>
                        </a:rPr>
                        <a:t>119</a:t>
                      </a:r>
                    </a:p>
                    <a:p>
                      <a:pPr marL="0" marR="0" algn="ctr">
                        <a:spcBef>
                          <a:spcPts val="0"/>
                        </a:spcBef>
                        <a:spcAft>
                          <a:spcPts val="0"/>
                        </a:spcAft>
                      </a:pPr>
                      <a:r>
                        <a:rPr lang="en-US" sz="1800">
                          <a:effectLst/>
                        </a:rPr>
                        <a:t>18</a:t>
                      </a:r>
                    </a:p>
                    <a:p>
                      <a:pPr marL="0" marR="0" algn="ctr">
                        <a:spcBef>
                          <a:spcPts val="0"/>
                        </a:spcBef>
                        <a:spcAft>
                          <a:spcPts val="0"/>
                        </a:spcAft>
                      </a:pPr>
                      <a:r>
                        <a:rPr lang="en-US" sz="1800">
                          <a:effectLst/>
                        </a:rPr>
                        <a:t>20</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75.8</a:t>
                      </a:r>
                    </a:p>
                    <a:p>
                      <a:pPr marL="0" marR="0" algn="ctr">
                        <a:spcBef>
                          <a:spcPts val="0"/>
                        </a:spcBef>
                        <a:spcAft>
                          <a:spcPts val="0"/>
                        </a:spcAft>
                      </a:pPr>
                      <a:r>
                        <a:rPr lang="en-US" sz="1800" dirty="0">
                          <a:effectLst/>
                        </a:rPr>
                        <a:t>11.5</a:t>
                      </a:r>
                    </a:p>
                    <a:p>
                      <a:pPr marL="0" marR="0" algn="ctr">
                        <a:spcBef>
                          <a:spcPts val="0"/>
                        </a:spcBef>
                        <a:spcAft>
                          <a:spcPts val="0"/>
                        </a:spcAft>
                      </a:pPr>
                      <a:r>
                        <a:rPr lang="en-US" sz="1800" dirty="0">
                          <a:effectLst/>
                        </a:rPr>
                        <a:t>12.7</a:t>
                      </a:r>
                      <a:endParaRPr lang="en-US" sz="1800" dirty="0">
                        <a:effectLst/>
                        <a:latin typeface="Times New Roman"/>
                        <a:ea typeface="Times New Roman"/>
                      </a:endParaRPr>
                    </a:p>
                  </a:txBody>
                  <a:tcPr marL="49919" marR="49919" marT="0" marB="0"/>
                </a:tc>
              </a:tr>
              <a:tr h="415222">
                <a:tc>
                  <a:txBody>
                    <a:bodyPr/>
                    <a:lstStyle/>
                    <a:p>
                      <a:pPr marL="0" marR="0">
                        <a:spcBef>
                          <a:spcPts val="600"/>
                        </a:spcBef>
                        <a:spcAft>
                          <a:spcPts val="0"/>
                        </a:spcAft>
                      </a:pPr>
                      <a:r>
                        <a:rPr lang="en-US" sz="1800" dirty="0">
                          <a:effectLst/>
                        </a:rPr>
                        <a:t>Studied handoff in nursing program</a:t>
                      </a:r>
                    </a:p>
                    <a:p>
                      <a:pPr marL="228600" marR="0">
                        <a:spcBef>
                          <a:spcPts val="0"/>
                        </a:spcBef>
                        <a:spcAft>
                          <a:spcPts val="0"/>
                        </a:spcAft>
                      </a:pPr>
                      <a:r>
                        <a:rPr lang="en-US" sz="1800" dirty="0">
                          <a:effectLst/>
                        </a:rPr>
                        <a:t>Yes </a:t>
                      </a:r>
                    </a:p>
                    <a:p>
                      <a:pPr marL="228600" marR="0">
                        <a:spcBef>
                          <a:spcPts val="0"/>
                        </a:spcBef>
                        <a:spcAft>
                          <a:spcPts val="0"/>
                        </a:spcAft>
                      </a:pPr>
                      <a:r>
                        <a:rPr lang="en-US" sz="1800" dirty="0">
                          <a:effectLst/>
                        </a:rPr>
                        <a:t>No</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a:effectLst/>
                        </a:rPr>
                        <a:t> </a:t>
                      </a:r>
                    </a:p>
                    <a:p>
                      <a:pPr marL="0" marR="0" algn="ctr">
                        <a:spcBef>
                          <a:spcPts val="0"/>
                        </a:spcBef>
                        <a:spcAft>
                          <a:spcPts val="0"/>
                        </a:spcAft>
                      </a:pPr>
                      <a:r>
                        <a:rPr lang="en-US" sz="1800">
                          <a:effectLst/>
                        </a:rPr>
                        <a:t>126</a:t>
                      </a:r>
                    </a:p>
                    <a:p>
                      <a:pPr marL="0" marR="0" algn="ctr">
                        <a:spcBef>
                          <a:spcPts val="0"/>
                        </a:spcBef>
                        <a:spcAft>
                          <a:spcPts val="0"/>
                        </a:spcAft>
                      </a:pPr>
                      <a:r>
                        <a:rPr lang="en-US" sz="1800">
                          <a:effectLst/>
                        </a:rPr>
                        <a:t>31</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80.3</a:t>
                      </a:r>
                    </a:p>
                    <a:p>
                      <a:pPr marL="0" marR="0" algn="ctr">
                        <a:spcBef>
                          <a:spcPts val="0"/>
                        </a:spcBef>
                        <a:spcAft>
                          <a:spcPts val="0"/>
                        </a:spcAft>
                      </a:pPr>
                      <a:r>
                        <a:rPr lang="en-US" sz="1800" dirty="0">
                          <a:effectLst/>
                        </a:rPr>
                        <a:t>19.7</a:t>
                      </a:r>
                      <a:endParaRPr lang="en-US" sz="1800" dirty="0">
                        <a:effectLst/>
                        <a:latin typeface="Times New Roman"/>
                        <a:ea typeface="Times New Roman"/>
                      </a:endParaRPr>
                    </a:p>
                  </a:txBody>
                  <a:tcPr marL="49919" marR="49919" marT="0" marB="0"/>
                </a:tc>
              </a:tr>
              <a:tr h="415222">
                <a:tc>
                  <a:txBody>
                    <a:bodyPr/>
                    <a:lstStyle/>
                    <a:p>
                      <a:pPr marL="0" marR="0">
                        <a:spcBef>
                          <a:spcPts val="600"/>
                        </a:spcBef>
                        <a:spcAft>
                          <a:spcPts val="0"/>
                        </a:spcAft>
                      </a:pPr>
                      <a:r>
                        <a:rPr lang="en-US" sz="1800">
                          <a:effectLst/>
                        </a:rPr>
                        <a:t>Received in-service training on nursing handoff</a:t>
                      </a:r>
                    </a:p>
                    <a:p>
                      <a:pPr marL="228600" marR="0">
                        <a:spcBef>
                          <a:spcPts val="0"/>
                        </a:spcBef>
                        <a:spcAft>
                          <a:spcPts val="0"/>
                        </a:spcAft>
                      </a:pPr>
                      <a:r>
                        <a:rPr lang="en-US" sz="1800">
                          <a:effectLst/>
                        </a:rPr>
                        <a:t>Yes </a:t>
                      </a:r>
                    </a:p>
                    <a:p>
                      <a:pPr marL="228600" marR="0">
                        <a:spcBef>
                          <a:spcPts val="0"/>
                        </a:spcBef>
                        <a:spcAft>
                          <a:spcPts val="0"/>
                        </a:spcAft>
                      </a:pPr>
                      <a:r>
                        <a:rPr lang="en-US" sz="1800">
                          <a:effectLst/>
                        </a:rPr>
                        <a:t>No</a:t>
                      </a:r>
                      <a:endParaRPr lang="en-US" sz="180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68</a:t>
                      </a:r>
                    </a:p>
                    <a:p>
                      <a:pPr marL="0" marR="0" algn="ctr">
                        <a:spcBef>
                          <a:spcPts val="0"/>
                        </a:spcBef>
                        <a:spcAft>
                          <a:spcPts val="0"/>
                        </a:spcAft>
                      </a:pPr>
                      <a:r>
                        <a:rPr lang="en-US" sz="1800" dirty="0">
                          <a:effectLst/>
                        </a:rPr>
                        <a:t>89</a:t>
                      </a:r>
                      <a:endParaRPr lang="en-US" sz="1800" dirty="0">
                        <a:effectLst/>
                        <a:latin typeface="Times New Roman"/>
                        <a:ea typeface="Times New Roman"/>
                      </a:endParaRPr>
                    </a:p>
                  </a:txBody>
                  <a:tcPr marL="49919" marR="49919" marT="0" marB="0"/>
                </a:tc>
                <a:tc>
                  <a:txBody>
                    <a:bodyPr/>
                    <a:lstStyle/>
                    <a:p>
                      <a:pPr marL="0" marR="0" algn="ctr">
                        <a:spcBef>
                          <a:spcPts val="0"/>
                        </a:spcBef>
                        <a:spcAft>
                          <a:spcPts val="0"/>
                        </a:spcAft>
                      </a:pPr>
                      <a:r>
                        <a:rPr lang="en-US" sz="1800" dirty="0">
                          <a:effectLst/>
                        </a:rPr>
                        <a:t> </a:t>
                      </a:r>
                    </a:p>
                    <a:p>
                      <a:pPr marL="0" marR="0" algn="ctr">
                        <a:spcBef>
                          <a:spcPts val="0"/>
                        </a:spcBef>
                        <a:spcAft>
                          <a:spcPts val="0"/>
                        </a:spcAft>
                      </a:pPr>
                      <a:r>
                        <a:rPr lang="en-US" sz="1800" dirty="0">
                          <a:effectLst/>
                        </a:rPr>
                        <a:t>43.3</a:t>
                      </a:r>
                    </a:p>
                    <a:p>
                      <a:pPr marL="0" marR="0" algn="ctr">
                        <a:spcBef>
                          <a:spcPts val="0"/>
                        </a:spcBef>
                        <a:spcAft>
                          <a:spcPts val="0"/>
                        </a:spcAft>
                      </a:pPr>
                      <a:r>
                        <a:rPr lang="en-US" sz="1800" dirty="0">
                          <a:effectLst/>
                        </a:rPr>
                        <a:t>56.7</a:t>
                      </a:r>
                      <a:endParaRPr lang="en-US" sz="1800" dirty="0">
                        <a:effectLst/>
                        <a:latin typeface="Times New Roman"/>
                        <a:ea typeface="Times New Roman"/>
                      </a:endParaRPr>
                    </a:p>
                  </a:txBody>
                  <a:tcPr marL="49919" marR="49919" marT="0" marB="0"/>
                </a:tc>
              </a:tr>
            </a:tbl>
          </a:graphicData>
        </a:graphic>
      </p:graphicFrame>
    </p:spTree>
    <p:extLst>
      <p:ext uri="{BB962C8B-B14F-4D97-AF65-F5344CB8AC3E}">
        <p14:creationId xmlns:p14="http://schemas.microsoft.com/office/powerpoint/2010/main" val="35967600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RQ1 Results </a:t>
            </a:r>
            <a:endParaRPr lang="en-US" dirty="0">
              <a:solidFill>
                <a:srgbClr val="FF0000"/>
              </a:solidFill>
            </a:endParaRPr>
          </a:p>
        </p:txBody>
      </p:sp>
      <p:sp>
        <p:nvSpPr>
          <p:cNvPr id="4" name="Content Placeholder 2"/>
          <p:cNvSpPr>
            <a:spLocks noGrp="1"/>
          </p:cNvSpPr>
          <p:nvPr>
            <p:ph idx="1"/>
          </p:nvPr>
        </p:nvSpPr>
        <p:spPr>
          <a:xfrm>
            <a:off x="457200" y="1600201"/>
            <a:ext cx="8003232" cy="3701008"/>
          </a:xfrm>
        </p:spPr>
        <p:txBody>
          <a:bodyPr>
            <a:noAutofit/>
          </a:bodyPr>
          <a:lstStyle/>
          <a:p>
            <a:pPr algn="just"/>
            <a:r>
              <a:rPr lang="en-US" sz="3600" dirty="0" smtClean="0"/>
              <a:t>The </a:t>
            </a:r>
            <a:r>
              <a:rPr lang="en-US" sz="3600" dirty="0"/>
              <a:t>nurses had positive perceptions </a:t>
            </a:r>
            <a:r>
              <a:rPr lang="en-US" sz="3600" dirty="0" smtClean="0"/>
              <a:t>about the PU and </a:t>
            </a:r>
            <a:r>
              <a:rPr lang="en-US" sz="3600" dirty="0"/>
              <a:t>the </a:t>
            </a:r>
            <a:r>
              <a:rPr lang="en-US" sz="3600" dirty="0" smtClean="0"/>
              <a:t>PEU of </a:t>
            </a:r>
            <a:r>
              <a:rPr lang="en-US" sz="3600" dirty="0"/>
              <a:t>the </a:t>
            </a:r>
            <a:r>
              <a:rPr lang="en-US" sz="3600" dirty="0" smtClean="0"/>
              <a:t>EHR in structuring handoff </a:t>
            </a:r>
            <a:r>
              <a:rPr lang="en-US" sz="3600" dirty="0"/>
              <a:t>communication and promoting effective and efficient transition of patient </a:t>
            </a:r>
            <a:r>
              <a:rPr lang="en-US" sz="3600" dirty="0" smtClean="0"/>
              <a:t>care during handoff as evidenced by significant correlations </a:t>
            </a:r>
            <a:endParaRPr lang="en-US" sz="7200" dirty="0"/>
          </a:p>
        </p:txBody>
      </p:sp>
    </p:spTree>
    <p:extLst>
      <p:ext uri="{BB962C8B-B14F-4D97-AF65-F5344CB8AC3E}">
        <p14:creationId xmlns:p14="http://schemas.microsoft.com/office/powerpoint/2010/main" val="482111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132856"/>
            <a:ext cx="8229600" cy="2592288"/>
          </a:xfrm>
        </p:spPr>
        <p:txBody>
          <a:bodyPr>
            <a:normAutofit/>
          </a:bodyPr>
          <a:lstStyle/>
          <a:p>
            <a:r>
              <a:rPr lang="en-US" b="1" dirty="0">
                <a:solidFill>
                  <a:srgbClr val="002060"/>
                </a:solidFill>
              </a:rPr>
              <a:t>RQ 2. </a:t>
            </a:r>
            <a:r>
              <a:rPr lang="en-US" b="1" dirty="0" smtClean="0">
                <a:solidFill>
                  <a:srgbClr val="002060"/>
                </a:solidFill>
              </a:rPr>
              <a:t>Explored the content and the context of nursing handoff </a:t>
            </a:r>
            <a:r>
              <a:rPr lang="en-US" b="1" dirty="0">
                <a:solidFill>
                  <a:srgbClr val="002060"/>
                </a:solidFill>
              </a:rPr>
              <a:t>in </a:t>
            </a:r>
            <a:r>
              <a:rPr lang="en-US" b="1" dirty="0" smtClean="0">
                <a:solidFill>
                  <a:srgbClr val="002060"/>
                </a:solidFill>
              </a:rPr>
              <a:t>Oman</a:t>
            </a:r>
            <a:endParaRPr lang="en-US" b="1" dirty="0">
              <a:solidFill>
                <a:srgbClr val="002060"/>
              </a:solidFill>
            </a:endParaRPr>
          </a:p>
        </p:txBody>
      </p:sp>
    </p:spTree>
    <p:extLst>
      <p:ext uri="{BB962C8B-B14F-4D97-AF65-F5344CB8AC3E}">
        <p14:creationId xmlns:p14="http://schemas.microsoft.com/office/powerpoint/2010/main" val="26057639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0040"/>
            <a:ext cx="9144000" cy="836712"/>
          </a:xfrm>
        </p:spPr>
        <p:txBody>
          <a:bodyPr>
            <a:noAutofit/>
          </a:bodyPr>
          <a:lstStyle/>
          <a:p>
            <a:r>
              <a:rPr lang="en-US" sz="3600" b="1" cap="all" dirty="0" smtClean="0">
                <a:solidFill>
                  <a:srgbClr val="FF0000"/>
                </a:solidFill>
              </a:rPr>
              <a:t>Research </a:t>
            </a:r>
            <a:r>
              <a:rPr lang="en-US" sz="3600" b="1" cap="all" dirty="0">
                <a:solidFill>
                  <a:srgbClr val="FF0000"/>
                </a:solidFill>
              </a:rPr>
              <a:t>question 2</a:t>
            </a:r>
          </a:p>
        </p:txBody>
      </p:sp>
      <p:sp>
        <p:nvSpPr>
          <p:cNvPr id="3" name="Content Placeholder 2"/>
          <p:cNvSpPr>
            <a:spLocks noGrp="1"/>
          </p:cNvSpPr>
          <p:nvPr>
            <p:ph idx="1"/>
          </p:nvPr>
        </p:nvSpPr>
        <p:spPr>
          <a:xfrm>
            <a:off x="304800" y="1045919"/>
            <a:ext cx="8839200" cy="4800600"/>
          </a:xfrm>
        </p:spPr>
        <p:txBody>
          <a:bodyPr>
            <a:noAutofit/>
          </a:bodyPr>
          <a:lstStyle/>
          <a:p>
            <a:pPr marL="347663" indent="-238125"/>
            <a:r>
              <a:rPr lang="en-US" sz="3400" dirty="0"/>
              <a:t>The nurses </a:t>
            </a:r>
            <a:r>
              <a:rPr lang="en-US" sz="3400" dirty="0" smtClean="0"/>
              <a:t>worked </a:t>
            </a:r>
            <a:r>
              <a:rPr lang="en-US" sz="3400" dirty="0"/>
              <a:t>three shifts a </a:t>
            </a:r>
            <a:r>
              <a:rPr lang="en-US" sz="3400" dirty="0" smtClean="0"/>
              <a:t>day, with 30 minutes shift interlapse allocated for handoff. </a:t>
            </a:r>
          </a:p>
          <a:p>
            <a:pPr marL="347663" indent="-238125"/>
            <a:r>
              <a:rPr lang="en-US" sz="3400" dirty="0" smtClean="0"/>
              <a:t>Followed a “Block </a:t>
            </a:r>
            <a:r>
              <a:rPr lang="en-US" sz="3400" dirty="0"/>
              <a:t>system” duty roster, where a team of nurses </a:t>
            </a:r>
            <a:r>
              <a:rPr lang="en-US" sz="3400" dirty="0" smtClean="0"/>
              <a:t>work with the </a:t>
            </a:r>
            <a:r>
              <a:rPr lang="en-US" sz="3400" dirty="0"/>
              <a:t>same </a:t>
            </a:r>
            <a:r>
              <a:rPr lang="en-US" sz="3400" dirty="0" smtClean="0"/>
              <a:t>nurses for 2 to 3 months</a:t>
            </a:r>
          </a:p>
          <a:p>
            <a:pPr marL="347663" indent="-238125"/>
            <a:r>
              <a:rPr lang="en-US" sz="3400" dirty="0" smtClean="0"/>
              <a:t>All Handoffs took place in a private room</a:t>
            </a:r>
          </a:p>
          <a:p>
            <a:pPr marL="347663" indent="-238125"/>
            <a:r>
              <a:rPr lang="en-US" sz="3400" dirty="0" smtClean="0"/>
              <a:t>All handoff report were delivered on one-to-group</a:t>
            </a:r>
          </a:p>
        </p:txBody>
      </p:sp>
      <p:pic>
        <p:nvPicPr>
          <p:cNvPr id="4" name="Picture 2" descr="https://ohsinsider.com/wp-content/uploads/2014/02/shift-wo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1230" y="4942656"/>
            <a:ext cx="1790432" cy="152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5939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31" presetClass="entr" presetSubtype="0" repeatCount="indefinite" fill="hold" nodeType="withEffect">
                                  <p:stCondLst>
                                    <p:cond delay="1000"/>
                                  </p:stCondLst>
                                  <p:childTnLst>
                                    <p:set>
                                      <p:cBhvr>
                                        <p:cTn id="11" dur="1" fill="hold">
                                          <p:stCondLst>
                                            <p:cond delay="0"/>
                                          </p:stCondLst>
                                        </p:cTn>
                                        <p:tgtEl>
                                          <p:spTgt spid="4"/>
                                        </p:tgtEl>
                                        <p:attrNameLst>
                                          <p:attrName>style.visibility</p:attrName>
                                        </p:attrNameLst>
                                      </p:cBhvr>
                                      <p:to>
                                        <p:strVal val="visible"/>
                                      </p:to>
                                    </p:set>
                                    <p:anim calcmode="lin" valueType="num">
                                      <p:cBhvr>
                                        <p:cTn id="12" dur="3000" fill="hold"/>
                                        <p:tgtEl>
                                          <p:spTgt spid="4"/>
                                        </p:tgtEl>
                                        <p:attrNameLst>
                                          <p:attrName>ppt_w</p:attrName>
                                        </p:attrNameLst>
                                      </p:cBhvr>
                                      <p:tavLst>
                                        <p:tav tm="0">
                                          <p:val>
                                            <p:fltVal val="0"/>
                                          </p:val>
                                        </p:tav>
                                        <p:tav tm="100000">
                                          <p:val>
                                            <p:strVal val="#ppt_w"/>
                                          </p:val>
                                        </p:tav>
                                      </p:tavLst>
                                    </p:anim>
                                    <p:anim calcmode="lin" valueType="num">
                                      <p:cBhvr>
                                        <p:cTn id="13" dur="3000" fill="hold"/>
                                        <p:tgtEl>
                                          <p:spTgt spid="4"/>
                                        </p:tgtEl>
                                        <p:attrNameLst>
                                          <p:attrName>ppt_h</p:attrName>
                                        </p:attrNameLst>
                                      </p:cBhvr>
                                      <p:tavLst>
                                        <p:tav tm="0">
                                          <p:val>
                                            <p:fltVal val="0"/>
                                          </p:val>
                                        </p:tav>
                                        <p:tav tm="100000">
                                          <p:val>
                                            <p:strVal val="#ppt_h"/>
                                          </p:val>
                                        </p:tav>
                                      </p:tavLst>
                                    </p:anim>
                                    <p:anim calcmode="lin" valueType="num">
                                      <p:cBhvr>
                                        <p:cTn id="14" dur="3000" fill="hold"/>
                                        <p:tgtEl>
                                          <p:spTgt spid="4"/>
                                        </p:tgtEl>
                                        <p:attrNameLst>
                                          <p:attrName>style.rotation</p:attrName>
                                        </p:attrNameLst>
                                      </p:cBhvr>
                                      <p:tavLst>
                                        <p:tav tm="0">
                                          <p:val>
                                            <p:fltVal val="90"/>
                                          </p:val>
                                        </p:tav>
                                        <p:tav tm="100000">
                                          <p:val>
                                            <p:fltVal val="0"/>
                                          </p:val>
                                        </p:tav>
                                      </p:tavLst>
                                    </p:anim>
                                    <p:animEffect transition="in" filter="fade">
                                      <p:cBhvr>
                                        <p:cTn id="15" dur="3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34400" cy="4793704"/>
          </a:xfrm>
        </p:spPr>
        <p:txBody>
          <a:bodyPr>
            <a:noAutofit/>
          </a:bodyPr>
          <a:lstStyle/>
          <a:p>
            <a:pPr marL="347663" indent="-238125"/>
            <a:r>
              <a:rPr lang="en-US" sz="3400" dirty="0"/>
              <a:t>None of the participants reported having a written handoff policy</a:t>
            </a:r>
          </a:p>
          <a:p>
            <a:pPr marL="347663" indent="-238125"/>
            <a:r>
              <a:rPr lang="en-US" sz="3400" dirty="0"/>
              <a:t>None of the participants </a:t>
            </a:r>
            <a:r>
              <a:rPr lang="en-US" sz="3400" dirty="0" smtClean="0"/>
              <a:t> used the </a:t>
            </a:r>
            <a:r>
              <a:rPr lang="en-US" sz="3400" dirty="0"/>
              <a:t>SBAR handoff communication </a:t>
            </a:r>
            <a:r>
              <a:rPr lang="en-US" sz="3400" dirty="0" smtClean="0"/>
              <a:t>format</a:t>
            </a:r>
            <a:endParaRPr lang="en-US" sz="3400" dirty="0"/>
          </a:p>
          <a:p>
            <a:pPr marL="347663" indent="-238125"/>
            <a:r>
              <a:rPr lang="en-US" sz="3400" dirty="0"/>
              <a:t>Information communicated during handoff stratified into two main categories: “Unit Routines” and “Patient care-related information.”</a:t>
            </a:r>
          </a:p>
        </p:txBody>
      </p:sp>
      <p:sp>
        <p:nvSpPr>
          <p:cNvPr id="5" name="Title 1"/>
          <p:cNvSpPr>
            <a:spLocks noGrp="1"/>
          </p:cNvSpPr>
          <p:nvPr>
            <p:ph type="title"/>
          </p:nvPr>
        </p:nvSpPr>
        <p:spPr>
          <a:xfrm>
            <a:off x="0" y="360040"/>
            <a:ext cx="9144000" cy="836712"/>
          </a:xfrm>
        </p:spPr>
        <p:txBody>
          <a:bodyPr>
            <a:noAutofit/>
          </a:bodyPr>
          <a:lstStyle/>
          <a:p>
            <a:r>
              <a:rPr lang="en-US" sz="3600" b="1" cap="all" dirty="0" smtClean="0">
                <a:solidFill>
                  <a:srgbClr val="FF0000"/>
                </a:solidFill>
              </a:rPr>
              <a:t>Cont. Research </a:t>
            </a:r>
            <a:r>
              <a:rPr lang="en-US" sz="3600" b="1" cap="all" dirty="0">
                <a:solidFill>
                  <a:srgbClr val="FF0000"/>
                </a:solidFill>
              </a:rPr>
              <a:t>question 2</a:t>
            </a:r>
          </a:p>
        </p:txBody>
      </p:sp>
    </p:spTree>
    <p:extLst>
      <p:ext uri="{BB962C8B-B14F-4D97-AF65-F5344CB8AC3E}">
        <p14:creationId xmlns:p14="http://schemas.microsoft.com/office/powerpoint/2010/main" val="35733741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34400" cy="4572000"/>
          </a:xfrm>
        </p:spPr>
        <p:txBody>
          <a:bodyPr>
            <a:normAutofit lnSpcReduction="10000"/>
          </a:bodyPr>
          <a:lstStyle/>
          <a:p>
            <a:pPr marL="347663" indent="-238125"/>
            <a:r>
              <a:rPr lang="en-US" dirty="0" smtClean="0"/>
              <a:t>Length </a:t>
            </a:r>
            <a:r>
              <a:rPr lang="en-US" dirty="0"/>
              <a:t>of the handoff report varied across shifts and units, ranging from 17 minutes to 90 minutes per shift. </a:t>
            </a:r>
          </a:p>
          <a:p>
            <a:pPr marL="347663" indent="-238125"/>
            <a:r>
              <a:rPr lang="en-US" dirty="0" smtClean="0"/>
              <a:t>Factors determine </a:t>
            </a:r>
            <a:r>
              <a:rPr lang="en-US" dirty="0"/>
              <a:t>the length of the handoff report </a:t>
            </a:r>
            <a:r>
              <a:rPr lang="en-US" dirty="0" smtClean="0"/>
              <a:t>:</a:t>
            </a:r>
          </a:p>
          <a:p>
            <a:pPr marL="747713" lvl="1" indent="-238125"/>
            <a:r>
              <a:rPr lang="en-US" dirty="0" smtClean="0"/>
              <a:t>number </a:t>
            </a:r>
            <a:r>
              <a:rPr lang="en-US" dirty="0"/>
              <a:t>of patients admitted in the unit, </a:t>
            </a:r>
            <a:endParaRPr lang="en-US" dirty="0" smtClean="0"/>
          </a:p>
          <a:p>
            <a:pPr marL="747713" lvl="1" indent="-238125"/>
            <a:r>
              <a:rPr lang="en-US" dirty="0" smtClean="0"/>
              <a:t>the </a:t>
            </a:r>
            <a:r>
              <a:rPr lang="en-US" dirty="0"/>
              <a:t>severity of patient condition, </a:t>
            </a:r>
            <a:endParaRPr lang="en-US" dirty="0" smtClean="0"/>
          </a:p>
          <a:p>
            <a:pPr marL="747713" lvl="1" indent="-238125"/>
            <a:r>
              <a:rPr lang="en-US" dirty="0" smtClean="0"/>
              <a:t>whether </a:t>
            </a:r>
            <a:r>
              <a:rPr lang="en-US" dirty="0"/>
              <a:t>the nurses took care of the patient recently or not</a:t>
            </a:r>
            <a:r>
              <a:rPr lang="en-US" sz="2300" dirty="0"/>
              <a:t>.</a:t>
            </a:r>
          </a:p>
          <a:p>
            <a:pPr marL="347663" indent="-238125"/>
            <a:endParaRPr lang="en-US" sz="2700" dirty="0" smtClean="0"/>
          </a:p>
        </p:txBody>
      </p:sp>
      <p:sp>
        <p:nvSpPr>
          <p:cNvPr id="5" name="Title 1"/>
          <p:cNvSpPr>
            <a:spLocks noGrp="1"/>
          </p:cNvSpPr>
          <p:nvPr>
            <p:ph type="title"/>
          </p:nvPr>
        </p:nvSpPr>
        <p:spPr>
          <a:xfrm>
            <a:off x="0" y="360040"/>
            <a:ext cx="9144000" cy="836712"/>
          </a:xfrm>
        </p:spPr>
        <p:txBody>
          <a:bodyPr>
            <a:noAutofit/>
          </a:bodyPr>
          <a:lstStyle/>
          <a:p>
            <a:r>
              <a:rPr lang="en-US" sz="3600" b="1" cap="all" dirty="0" smtClean="0">
                <a:solidFill>
                  <a:srgbClr val="FF0000"/>
                </a:solidFill>
              </a:rPr>
              <a:t>Cont. Research </a:t>
            </a:r>
            <a:r>
              <a:rPr lang="en-US" sz="3600" b="1" cap="all" dirty="0">
                <a:solidFill>
                  <a:srgbClr val="FF0000"/>
                </a:solidFill>
              </a:rPr>
              <a:t>question 2</a:t>
            </a:r>
          </a:p>
        </p:txBody>
      </p:sp>
    </p:spTree>
    <p:extLst>
      <p:ext uri="{BB962C8B-B14F-4D97-AF65-F5344CB8AC3E}">
        <p14:creationId xmlns:p14="http://schemas.microsoft.com/office/powerpoint/2010/main" val="33261148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3">
                                            <p:txEl>
                                              <p:pRg st="3" end="3"/>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00808"/>
            <a:ext cx="8229600" cy="2664296"/>
          </a:xfrm>
        </p:spPr>
        <p:txBody>
          <a:bodyPr>
            <a:normAutofit fontScale="90000"/>
          </a:bodyPr>
          <a:lstStyle/>
          <a:p>
            <a:r>
              <a:rPr lang="en-US" b="1" dirty="0" smtClean="0">
                <a:solidFill>
                  <a:srgbClr val="002060"/>
                </a:solidFill>
              </a:rPr>
              <a:t>RQ3. Explored the digital </a:t>
            </a:r>
            <a:r>
              <a:rPr lang="en-US" b="1" dirty="0">
                <a:solidFill>
                  <a:srgbClr val="002060"/>
                </a:solidFill>
              </a:rPr>
              <a:t>and non-digital artifacts </a:t>
            </a:r>
            <a:r>
              <a:rPr lang="en-US" b="1" dirty="0" smtClean="0">
                <a:solidFill>
                  <a:srgbClr val="002060"/>
                </a:solidFill>
              </a:rPr>
              <a:t>the nurses used </a:t>
            </a:r>
            <a:r>
              <a:rPr lang="en-US" b="1" dirty="0">
                <a:solidFill>
                  <a:srgbClr val="002060"/>
                </a:solidFill>
              </a:rPr>
              <a:t>to convey </a:t>
            </a:r>
            <a:r>
              <a:rPr lang="en-US" b="1" dirty="0" smtClean="0">
                <a:solidFill>
                  <a:srgbClr val="002060"/>
                </a:solidFill>
              </a:rPr>
              <a:t>information between </a:t>
            </a:r>
            <a:r>
              <a:rPr lang="en-US" b="1" dirty="0">
                <a:solidFill>
                  <a:srgbClr val="002060"/>
                </a:solidFill>
              </a:rPr>
              <a:t>shifts</a:t>
            </a:r>
          </a:p>
        </p:txBody>
      </p:sp>
    </p:spTree>
    <p:extLst>
      <p:ext uri="{BB962C8B-B14F-4D97-AF65-F5344CB8AC3E}">
        <p14:creationId xmlns:p14="http://schemas.microsoft.com/office/powerpoint/2010/main" val="21296449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escription: Whiteboard MSW  Oct 30 20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980728"/>
            <a:ext cx="1796086"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4" name="Picture 1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0884" y="548680"/>
            <a:ext cx="1735970" cy="1557078"/>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2" name="Picture 11" descr="Description: Round Book MM1 Oct ‎20, ‎2011 "/>
          <p:cNvPicPr/>
          <p:nvPr/>
        </p:nvPicPr>
        <p:blipFill>
          <a:blip r:embed="rId5" cstate="print">
            <a:lum bright="20000"/>
            <a:extLst>
              <a:ext uri="{28A0092B-C50C-407E-A947-70E740481C1C}">
                <a14:useLocalDpi xmlns:a14="http://schemas.microsoft.com/office/drawing/2010/main" val="0"/>
              </a:ext>
            </a:extLst>
          </a:blip>
          <a:srcRect/>
          <a:stretch>
            <a:fillRect/>
          </a:stretch>
        </p:blipFill>
        <p:spPr bwMode="auto">
          <a:xfrm>
            <a:off x="6870091" y="2821636"/>
            <a:ext cx="1554480"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Picture 12" descr="Description: Cheat sheet_FSW "/>
          <p:cNvPicPr/>
          <p:nvPr/>
        </p:nvPicPr>
        <p:blipFill>
          <a:blip r:embed="rId6" cstate="print">
            <a:lum bright="20000"/>
            <a:extLst>
              <a:ext uri="{28A0092B-C50C-407E-A947-70E740481C1C}">
                <a14:useLocalDpi xmlns:a14="http://schemas.microsoft.com/office/drawing/2010/main" val="0"/>
              </a:ext>
            </a:extLst>
          </a:blip>
          <a:srcRect/>
          <a:stretch>
            <a:fillRect/>
          </a:stretch>
        </p:blipFill>
        <p:spPr bwMode="auto">
          <a:xfrm>
            <a:off x="755576" y="2570019"/>
            <a:ext cx="1645920"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6" descr="Description: Staff allocation Book MSW Oct 31, 2011 "/>
          <p:cNvPicPr/>
          <p:nvPr/>
        </p:nvPicPr>
        <p:blipFill>
          <a:blip r:embed="rId7" cstate="print">
            <a:lum bright="20000"/>
            <a:extLst>
              <a:ext uri="{28A0092B-C50C-407E-A947-70E740481C1C}">
                <a14:useLocalDpi xmlns:a14="http://schemas.microsoft.com/office/drawing/2010/main" val="0"/>
              </a:ext>
            </a:extLst>
          </a:blip>
          <a:srcRect/>
          <a:stretch>
            <a:fillRect/>
          </a:stretch>
        </p:blipFill>
        <p:spPr bwMode="auto">
          <a:xfrm>
            <a:off x="1402073" y="4464932"/>
            <a:ext cx="1737360"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9" name="Picture 8" descr="Description: Staff Communication book Nephro ‎Oct ‎19, ‎2011 ‏"/>
          <p:cNvPicPr/>
          <p:nvPr/>
        </p:nvPicPr>
        <p:blipFill rotWithShape="1">
          <a:blip r:embed="rId8" cstate="print">
            <a:extLst>
              <a:ext uri="{28A0092B-C50C-407E-A947-70E740481C1C}">
                <a14:useLocalDpi xmlns:a14="http://schemas.microsoft.com/office/drawing/2010/main" val="0"/>
              </a:ext>
            </a:extLst>
          </a:blip>
          <a:srcRect t="-2" b="-3026"/>
          <a:stretch/>
        </p:blipFill>
        <p:spPr bwMode="auto">
          <a:xfrm>
            <a:off x="6084168" y="4586182"/>
            <a:ext cx="1737360"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Picture 9" descr="Description: Patient directory Nephro Nov 22, 201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76187" y="4941168"/>
            <a:ext cx="1741930" cy="146304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0" name="Picture 29" descr="Description: Endorsement book FSW Dec 4, ‎2011 "/>
          <p:cNvPicPr/>
          <p:nvPr/>
        </p:nvPicPr>
        <p:blipFill>
          <a:blip r:embed="rId10" cstate="print">
            <a:extLst>
              <a:ext uri="{28A0092B-C50C-407E-A947-70E740481C1C}">
                <a14:useLocalDpi xmlns:a14="http://schemas.microsoft.com/office/drawing/2010/main" val="0"/>
              </a:ext>
            </a:extLst>
          </a:blip>
          <a:srcRect l="7324" t="26711"/>
          <a:stretch>
            <a:fillRect/>
          </a:stretch>
        </p:blipFill>
        <p:spPr bwMode="auto">
          <a:xfrm>
            <a:off x="1207566" y="787129"/>
            <a:ext cx="1893525" cy="1554480"/>
          </a:xfrm>
          <a:prstGeom prst="ellipse">
            <a:avLst/>
          </a:prstGeom>
          <a:ln w="190500" cap="rnd">
            <a:solidFill>
              <a:srgbClr val="99CC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2" name="Title 1"/>
          <p:cNvSpPr txBox="1">
            <a:spLocks/>
          </p:cNvSpPr>
          <p:nvPr/>
        </p:nvSpPr>
        <p:spPr>
          <a:xfrm>
            <a:off x="2699792" y="2928903"/>
            <a:ext cx="3528392" cy="119559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cap="all" dirty="0" smtClean="0">
                <a:solidFill>
                  <a:srgbClr val="FF0000"/>
                </a:solidFill>
              </a:rPr>
              <a:t>Research question 3</a:t>
            </a:r>
            <a:endParaRPr lang="en-US" sz="3600" b="1" cap="all" dirty="0">
              <a:solidFill>
                <a:srgbClr val="FF0000"/>
              </a:solidFill>
            </a:endParaRPr>
          </a:p>
        </p:txBody>
      </p:sp>
    </p:spTree>
    <p:extLst>
      <p:ext uri="{BB962C8B-B14F-4D97-AF65-F5344CB8AC3E}">
        <p14:creationId xmlns:p14="http://schemas.microsoft.com/office/powerpoint/2010/main" val="50252158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2000"/>
                            </p:stCondLst>
                            <p:childTnLst>
                              <p:par>
                                <p:cTn id="11" presetID="53" presetClass="entr" presetSubtype="16" fill="hold" nodeType="afterEffect">
                                  <p:stCondLst>
                                    <p:cond delay="1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4000"/>
                            </p:stCondLst>
                            <p:childTnLst>
                              <p:par>
                                <p:cTn id="17" presetID="53" presetClass="entr" presetSubtype="16" fill="hold" nodeType="afterEffect">
                                  <p:stCondLst>
                                    <p:cond delay="1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6000"/>
                            </p:stCondLst>
                            <p:childTnLst>
                              <p:par>
                                <p:cTn id="23" presetID="53" presetClass="entr" presetSubtype="16" fill="hold" nodeType="afterEffect">
                                  <p:stCondLst>
                                    <p:cond delay="150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8000"/>
                            </p:stCondLst>
                            <p:childTnLst>
                              <p:par>
                                <p:cTn id="29" presetID="53" presetClass="entr" presetSubtype="16" fill="hold" nodeType="afterEffect">
                                  <p:stCondLst>
                                    <p:cond delay="15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10000"/>
                            </p:stCondLst>
                            <p:childTnLst>
                              <p:par>
                                <p:cTn id="35" presetID="53" presetClass="entr" presetSubtype="16" fill="hold" nodeType="afterEffect">
                                  <p:stCondLst>
                                    <p:cond delay="1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12000"/>
                            </p:stCondLst>
                            <p:childTnLst>
                              <p:par>
                                <p:cTn id="41" presetID="53" presetClass="entr" presetSubtype="16" fill="hold" nodeType="afterEffect">
                                  <p:stCondLst>
                                    <p:cond delay="15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14000"/>
                            </p:stCondLst>
                            <p:childTnLst>
                              <p:par>
                                <p:cTn id="47" presetID="53" presetClass="entr" presetSubtype="16" fill="hold" nodeType="afterEffect">
                                  <p:stCondLst>
                                    <p:cond delay="15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916832"/>
            <a:ext cx="8229600" cy="2295128"/>
          </a:xfrm>
        </p:spPr>
        <p:txBody>
          <a:bodyPr>
            <a:normAutofit fontScale="90000"/>
          </a:bodyPr>
          <a:lstStyle/>
          <a:p>
            <a:r>
              <a:rPr lang="en-US" b="1" dirty="0" smtClean="0">
                <a:solidFill>
                  <a:srgbClr val="002060"/>
                </a:solidFill>
              </a:rPr>
              <a:t>RQ4. Assessed the strengths </a:t>
            </a:r>
            <a:r>
              <a:rPr lang="en-US" b="1" dirty="0">
                <a:solidFill>
                  <a:srgbClr val="002060"/>
                </a:solidFill>
              </a:rPr>
              <a:t>and the shortcomings of the </a:t>
            </a:r>
            <a:r>
              <a:rPr lang="en-US" b="1" dirty="0" smtClean="0">
                <a:solidFill>
                  <a:srgbClr val="002060"/>
                </a:solidFill>
              </a:rPr>
              <a:t>EHR (</a:t>
            </a:r>
            <a:r>
              <a:rPr lang="en-US" b="1" dirty="0" err="1" smtClean="0">
                <a:solidFill>
                  <a:srgbClr val="002060"/>
                </a:solidFill>
              </a:rPr>
              <a:t>Alshifa</a:t>
            </a:r>
            <a:r>
              <a:rPr lang="en-US" b="1" dirty="0" smtClean="0">
                <a:solidFill>
                  <a:srgbClr val="002060"/>
                </a:solidFill>
              </a:rPr>
              <a:t>)</a:t>
            </a:r>
            <a:r>
              <a:rPr lang="en-US" b="1" dirty="0">
                <a:solidFill>
                  <a:srgbClr val="002060"/>
                </a:solidFill>
              </a:rPr>
              <a:t/>
            </a:r>
            <a:br>
              <a:rPr lang="en-US" b="1" dirty="0">
                <a:solidFill>
                  <a:srgbClr val="002060"/>
                </a:solidFill>
              </a:rPr>
            </a:br>
            <a:r>
              <a:rPr lang="en-US" b="1" dirty="0">
                <a:solidFill>
                  <a:srgbClr val="002060"/>
                </a:solidFill>
              </a:rPr>
              <a:t>in supporting quality </a:t>
            </a:r>
            <a:r>
              <a:rPr lang="en-US" b="1" dirty="0" smtClean="0">
                <a:solidFill>
                  <a:srgbClr val="002060"/>
                </a:solidFill>
              </a:rPr>
              <a:t> nursing handoff</a:t>
            </a:r>
            <a:endParaRPr lang="en-US" b="1" dirty="0">
              <a:solidFill>
                <a:srgbClr val="002060"/>
              </a:solidFill>
            </a:endParaRPr>
          </a:p>
        </p:txBody>
      </p:sp>
    </p:spTree>
    <p:extLst>
      <p:ext uri="{BB962C8B-B14F-4D97-AF65-F5344CB8AC3E}">
        <p14:creationId xmlns:p14="http://schemas.microsoft.com/office/powerpoint/2010/main" val="9412024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534400" cy="4876800"/>
          </a:xfrm>
        </p:spPr>
        <p:txBody>
          <a:bodyPr>
            <a:normAutofit lnSpcReduction="10000"/>
          </a:bodyPr>
          <a:lstStyle/>
          <a:p>
            <a:pPr marL="514350" lvl="1" indent="-342900">
              <a:buFont typeface="Arial" pitchFamily="34" charset="0"/>
              <a:buChar char="•"/>
            </a:pPr>
            <a:r>
              <a:rPr lang="en-US" dirty="0" smtClean="0"/>
              <a:t>All the interviewed nurses (N =14) perceived Al-</a:t>
            </a:r>
            <a:r>
              <a:rPr lang="en-US" dirty="0" err="1" smtClean="0"/>
              <a:t>Shifa</a:t>
            </a:r>
            <a:r>
              <a:rPr lang="en-US" dirty="0" smtClean="0"/>
              <a:t> to be primary artifact they use to facilitate electronic documentation, promote effective and accurate communication among the nurses during the transition of care</a:t>
            </a:r>
          </a:p>
          <a:p>
            <a:pPr marL="514350" lvl="1" indent="-342900">
              <a:buFont typeface="Arial" pitchFamily="34" charset="0"/>
              <a:buChar char="•"/>
            </a:pPr>
            <a:r>
              <a:rPr lang="en-US" dirty="0" smtClean="0"/>
              <a:t>Reading directly from </a:t>
            </a:r>
            <a:r>
              <a:rPr lang="en-US" dirty="0"/>
              <a:t>the EHR during handoff minimized the reliance on nurses’ internal </a:t>
            </a:r>
            <a:r>
              <a:rPr lang="en-US" dirty="0" smtClean="0"/>
              <a:t>cognition</a:t>
            </a:r>
          </a:p>
          <a:p>
            <a:pPr marL="514350" lvl="1" indent="-342900">
              <a:buFont typeface="Arial" pitchFamily="34" charset="0"/>
              <a:buChar char="•"/>
            </a:pPr>
            <a:r>
              <a:rPr lang="en-US" dirty="0"/>
              <a:t>system highlighted the abnormal laboratory values in different colors </a:t>
            </a:r>
            <a:r>
              <a:rPr lang="en-US" dirty="0" smtClean="0"/>
              <a:t> </a:t>
            </a:r>
          </a:p>
          <a:p>
            <a:pPr marL="514350" lvl="1" indent="-342900">
              <a:buFont typeface="Arial" pitchFamily="34" charset="0"/>
              <a:buChar char="•"/>
            </a:pPr>
            <a:r>
              <a:rPr lang="en-US" dirty="0"/>
              <a:t>system </a:t>
            </a:r>
            <a:r>
              <a:rPr lang="en-US" dirty="0" smtClean="0"/>
              <a:t>“flags</a:t>
            </a:r>
            <a:r>
              <a:rPr lang="en-US" dirty="0"/>
              <a:t>” </a:t>
            </a:r>
            <a:r>
              <a:rPr lang="en-US" dirty="0" smtClean="0"/>
              <a:t>allergies </a:t>
            </a:r>
            <a:r>
              <a:rPr lang="en-US" dirty="0"/>
              <a:t>the patient </a:t>
            </a:r>
            <a:r>
              <a:rPr lang="en-US" dirty="0" smtClean="0"/>
              <a:t>has </a:t>
            </a:r>
            <a:r>
              <a:rPr lang="en-US" dirty="0"/>
              <a:t>as well as any hospital born infections</a:t>
            </a:r>
          </a:p>
        </p:txBody>
      </p:sp>
      <p:sp>
        <p:nvSpPr>
          <p:cNvPr id="5" name="Title 1"/>
          <p:cNvSpPr>
            <a:spLocks noGrp="1"/>
          </p:cNvSpPr>
          <p:nvPr>
            <p:ph type="title"/>
          </p:nvPr>
        </p:nvSpPr>
        <p:spPr>
          <a:xfrm>
            <a:off x="0" y="360040"/>
            <a:ext cx="9144000" cy="836712"/>
          </a:xfrm>
        </p:spPr>
        <p:txBody>
          <a:bodyPr>
            <a:noAutofit/>
          </a:bodyPr>
          <a:lstStyle/>
          <a:p>
            <a:r>
              <a:rPr lang="en-US" sz="3600" b="1" cap="all" dirty="0">
                <a:solidFill>
                  <a:srgbClr val="FF0000"/>
                </a:solidFill>
              </a:rPr>
              <a:t>RQ4 Strengths of Al-</a:t>
            </a:r>
            <a:r>
              <a:rPr lang="en-US" sz="3600" b="1" cap="all" dirty="0" err="1">
                <a:solidFill>
                  <a:srgbClr val="FF0000"/>
                </a:solidFill>
              </a:rPr>
              <a:t>Shifa</a:t>
            </a:r>
            <a:endParaRPr lang="en-US" sz="3600" b="1" cap="all" dirty="0">
              <a:solidFill>
                <a:srgbClr val="FF0000"/>
              </a:solidFill>
            </a:endParaRPr>
          </a:p>
        </p:txBody>
      </p:sp>
    </p:spTree>
    <p:extLst>
      <p:ext uri="{BB962C8B-B14F-4D97-AF65-F5344CB8AC3E}">
        <p14:creationId xmlns:p14="http://schemas.microsoft.com/office/powerpoint/2010/main" val="30085706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052736"/>
            <a:ext cx="8610600" cy="5238328"/>
          </a:xfrm>
        </p:spPr>
        <p:txBody>
          <a:bodyPr>
            <a:noAutofit/>
          </a:bodyPr>
          <a:lstStyle/>
          <a:p>
            <a:pPr marL="571500" lvl="1" indent="-171450">
              <a:buFont typeface="Arial" pitchFamily="34" charset="0"/>
              <a:buChar char="•"/>
            </a:pPr>
            <a:r>
              <a:rPr lang="en-US" sz="3600" dirty="0" smtClean="0"/>
              <a:t>90.4 </a:t>
            </a:r>
            <a:r>
              <a:rPr lang="en-US" sz="3600" dirty="0"/>
              <a:t>% (N = 142) suggested having a specific module within the EHR designated for handoff </a:t>
            </a:r>
            <a:r>
              <a:rPr lang="en-US" sz="3600" dirty="0" smtClean="0"/>
              <a:t>communication:-  </a:t>
            </a:r>
            <a:endParaRPr lang="en-US" sz="3600" dirty="0"/>
          </a:p>
          <a:p>
            <a:pPr marL="914400" lvl="2" indent="-342900"/>
            <a:r>
              <a:rPr lang="en-US" sz="3200" dirty="0" smtClean="0"/>
              <a:t>enable </a:t>
            </a:r>
            <a:r>
              <a:rPr lang="en-US" sz="3200" dirty="0"/>
              <a:t>the nurses to import up-to-date patient’s information directly from the EHR </a:t>
            </a:r>
            <a:endParaRPr lang="en-US" sz="3200" dirty="0" smtClean="0"/>
          </a:p>
          <a:p>
            <a:pPr marL="914400" lvl="2" indent="-342900"/>
            <a:r>
              <a:rPr lang="en-US" sz="3200" dirty="0" smtClean="0"/>
              <a:t>provide </a:t>
            </a:r>
            <a:r>
              <a:rPr lang="en-US" sz="3200" dirty="0"/>
              <a:t>a structured format that standardize the content of the shift report. </a:t>
            </a:r>
          </a:p>
          <a:p>
            <a:pPr marL="914400" lvl="2" indent="-342900"/>
            <a:r>
              <a:rPr lang="en-US" sz="3200" dirty="0"/>
              <a:t>e</a:t>
            </a:r>
            <a:r>
              <a:rPr lang="en-US" sz="3200" dirty="0" smtClean="0"/>
              <a:t>nable </a:t>
            </a:r>
            <a:r>
              <a:rPr lang="en-US" sz="3200" dirty="0"/>
              <a:t>the nurses to add personalized remarks for each </a:t>
            </a:r>
            <a:r>
              <a:rPr lang="en-US" sz="3200" dirty="0" smtClean="0"/>
              <a:t>patient. </a:t>
            </a:r>
            <a:endParaRPr lang="en-US" sz="3200" dirty="0"/>
          </a:p>
        </p:txBody>
      </p:sp>
      <p:sp>
        <p:nvSpPr>
          <p:cNvPr id="5" name="Title 1"/>
          <p:cNvSpPr>
            <a:spLocks noGrp="1"/>
          </p:cNvSpPr>
          <p:nvPr>
            <p:ph type="title"/>
          </p:nvPr>
        </p:nvSpPr>
        <p:spPr>
          <a:xfrm>
            <a:off x="0" y="360040"/>
            <a:ext cx="9144000" cy="836712"/>
          </a:xfrm>
        </p:spPr>
        <p:txBody>
          <a:bodyPr>
            <a:noAutofit/>
          </a:bodyPr>
          <a:lstStyle/>
          <a:p>
            <a:r>
              <a:rPr lang="en-US" sz="3600" b="1" cap="all" dirty="0" smtClean="0">
                <a:solidFill>
                  <a:srgbClr val="FF0000"/>
                </a:solidFill>
              </a:rPr>
              <a:t>Cont. </a:t>
            </a:r>
            <a:r>
              <a:rPr lang="en-US" sz="3600" b="1" cap="all" dirty="0">
                <a:solidFill>
                  <a:srgbClr val="FF0000"/>
                </a:solidFill>
              </a:rPr>
              <a:t>RQ4 Weakness of Al-</a:t>
            </a:r>
            <a:r>
              <a:rPr lang="en-US" sz="3600" b="1" cap="all" dirty="0" err="1">
                <a:solidFill>
                  <a:srgbClr val="FF0000"/>
                </a:solidFill>
              </a:rPr>
              <a:t>Shifa</a:t>
            </a:r>
            <a:endParaRPr lang="en-US" sz="3600" b="1" cap="all" dirty="0">
              <a:solidFill>
                <a:srgbClr val="FF0000"/>
              </a:solidFill>
            </a:endParaRPr>
          </a:p>
        </p:txBody>
      </p:sp>
    </p:spTree>
    <p:extLst>
      <p:ext uri="{BB962C8B-B14F-4D97-AF65-F5344CB8AC3E}">
        <p14:creationId xmlns:p14="http://schemas.microsoft.com/office/powerpoint/2010/main" val="10333921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066800"/>
          </a:xfrm>
        </p:spPr>
        <p:txBody>
          <a:bodyPr>
            <a:normAutofit/>
          </a:bodyPr>
          <a:lstStyle/>
          <a:p>
            <a:pPr algn="ctr"/>
            <a:r>
              <a:rPr lang="en-US" sz="3600" b="1" cap="all" dirty="0">
                <a:solidFill>
                  <a:srgbClr val="FF0000"/>
                </a:solidFill>
              </a:rPr>
              <a:t>Limitations</a:t>
            </a:r>
            <a:r>
              <a:rPr lang="en-US" b="1" cap="all" dirty="0"/>
              <a:t> </a:t>
            </a:r>
          </a:p>
        </p:txBody>
      </p:sp>
      <p:sp>
        <p:nvSpPr>
          <p:cNvPr id="3" name="Content Placeholder 2"/>
          <p:cNvSpPr>
            <a:spLocks noGrp="1"/>
          </p:cNvSpPr>
          <p:nvPr>
            <p:ph idx="1"/>
          </p:nvPr>
        </p:nvSpPr>
        <p:spPr>
          <a:xfrm>
            <a:off x="304800" y="1371600"/>
            <a:ext cx="8534400" cy="3928572"/>
          </a:xfrm>
        </p:spPr>
        <p:txBody>
          <a:bodyPr>
            <a:noAutofit/>
          </a:bodyPr>
          <a:lstStyle/>
          <a:p>
            <a:pPr marL="622300" indent="-330200">
              <a:buFont typeface="Arial" pitchFamily="34" charset="0"/>
              <a:buChar char="•"/>
            </a:pPr>
            <a:r>
              <a:rPr lang="en-US" sz="4000" dirty="0"/>
              <a:t>Findings </a:t>
            </a:r>
            <a:r>
              <a:rPr lang="en-US" sz="4000" dirty="0" smtClean="0"/>
              <a:t>are </a:t>
            </a:r>
            <a:r>
              <a:rPr lang="en-US" sz="4000" dirty="0"/>
              <a:t>somewhat limited because of the exploratory nature of the study as well as the non-probability sampling method employed. </a:t>
            </a:r>
          </a:p>
        </p:txBody>
      </p:sp>
    </p:spTree>
    <p:extLst>
      <p:ext uri="{BB962C8B-B14F-4D97-AF65-F5344CB8AC3E}">
        <p14:creationId xmlns:p14="http://schemas.microsoft.com/office/powerpoint/2010/main" val="18322512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8244408" cy="1066800"/>
          </a:xfrm>
        </p:spPr>
        <p:txBody>
          <a:bodyPr>
            <a:noAutofit/>
          </a:bodyPr>
          <a:lstStyle/>
          <a:p>
            <a:r>
              <a:rPr lang="en-US" sz="3600" b="1" cap="all" dirty="0">
                <a:solidFill>
                  <a:srgbClr val="FF0000"/>
                </a:solidFill>
              </a:rPr>
              <a:t>Recommendations for Further Study</a:t>
            </a:r>
          </a:p>
        </p:txBody>
      </p:sp>
      <p:sp>
        <p:nvSpPr>
          <p:cNvPr id="3" name="Content Placeholder 2"/>
          <p:cNvSpPr>
            <a:spLocks noGrp="1"/>
          </p:cNvSpPr>
          <p:nvPr>
            <p:ph idx="1"/>
          </p:nvPr>
        </p:nvSpPr>
        <p:spPr>
          <a:xfrm>
            <a:off x="323528" y="1700808"/>
            <a:ext cx="8534400" cy="4876800"/>
          </a:xfrm>
        </p:spPr>
        <p:txBody>
          <a:bodyPr>
            <a:normAutofit/>
          </a:bodyPr>
          <a:lstStyle/>
          <a:p>
            <a:pPr marL="622300" indent="-330200">
              <a:buFont typeface="Arial" pitchFamily="34" charset="0"/>
              <a:buChar char="•"/>
            </a:pPr>
            <a:r>
              <a:rPr lang="en-US" sz="3600" dirty="0"/>
              <a:t>A study should be conducted regarding the integration of aspects of the SBAR tool into the </a:t>
            </a:r>
            <a:r>
              <a:rPr lang="en-US" sz="3600" dirty="0" smtClean="0"/>
              <a:t>EHRs </a:t>
            </a:r>
            <a:r>
              <a:rPr lang="en-US" sz="3600" dirty="0"/>
              <a:t>interface. </a:t>
            </a:r>
          </a:p>
          <a:p>
            <a:pPr marL="622300" indent="-330200">
              <a:buFont typeface="Arial" pitchFamily="34" charset="0"/>
              <a:buChar char="•"/>
            </a:pPr>
            <a:r>
              <a:rPr lang="en-US" sz="3600" dirty="0" smtClean="0"/>
              <a:t>A study should be conducted to examine the role of EHR in structuring handoff report and ensuring the continuity of care during patient’s transfer.</a:t>
            </a:r>
            <a:endParaRPr lang="en-US" sz="3600" dirty="0" smtClean="0"/>
          </a:p>
        </p:txBody>
      </p:sp>
    </p:spTree>
    <p:extLst>
      <p:ext uri="{BB962C8B-B14F-4D97-AF65-F5344CB8AC3E}">
        <p14:creationId xmlns:p14="http://schemas.microsoft.com/office/powerpoint/2010/main" val="355215067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48680"/>
            <a:ext cx="8208912" cy="1066800"/>
          </a:xfrm>
        </p:spPr>
        <p:txBody>
          <a:bodyPr>
            <a:noAutofit/>
          </a:bodyPr>
          <a:lstStyle/>
          <a:p>
            <a:r>
              <a:rPr lang="en-US" sz="3600" b="1" cap="all" dirty="0">
                <a:solidFill>
                  <a:srgbClr val="FF0000"/>
                </a:solidFill>
              </a:rPr>
              <a:t>Cont.… Recommendations for Further Study</a:t>
            </a:r>
          </a:p>
        </p:txBody>
      </p:sp>
      <p:sp>
        <p:nvSpPr>
          <p:cNvPr id="3" name="Content Placeholder 2"/>
          <p:cNvSpPr>
            <a:spLocks noGrp="1"/>
          </p:cNvSpPr>
          <p:nvPr>
            <p:ph idx="1"/>
          </p:nvPr>
        </p:nvSpPr>
        <p:spPr>
          <a:xfrm>
            <a:off x="179512" y="1844824"/>
            <a:ext cx="8534400" cy="4876800"/>
          </a:xfrm>
        </p:spPr>
        <p:txBody>
          <a:bodyPr>
            <a:normAutofit/>
          </a:bodyPr>
          <a:lstStyle/>
          <a:p>
            <a:pPr marL="622300" indent="-330200">
              <a:buFont typeface="Arial" pitchFamily="34" charset="0"/>
              <a:buChar char="•"/>
            </a:pPr>
            <a:r>
              <a:rPr lang="en-US" sz="3600" dirty="0" smtClean="0"/>
              <a:t>A </a:t>
            </a:r>
            <a:r>
              <a:rPr lang="en-US" sz="3600" dirty="0"/>
              <a:t>study should be conducted to examine the use of EHR at the point of care and the extent of patient involvement during handoff and its impact on the accuracy of the information exchanged during handoff and the overall quality of the handoff </a:t>
            </a:r>
            <a:r>
              <a:rPr lang="en-US" sz="3600" dirty="0" smtClean="0"/>
              <a:t>reports.</a:t>
            </a:r>
          </a:p>
        </p:txBody>
      </p:sp>
    </p:spTree>
    <p:extLst>
      <p:ext uri="{BB962C8B-B14F-4D97-AF65-F5344CB8AC3E}">
        <p14:creationId xmlns:p14="http://schemas.microsoft.com/office/powerpoint/2010/main" val="112193583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715098"/>
            <a:ext cx="5328592" cy="6275898"/>
          </a:xfrm>
          <a:prstGeom prst="rect">
            <a:avLst/>
          </a:prstGeom>
        </p:spPr>
      </p:pic>
      <p:sp>
        <p:nvSpPr>
          <p:cNvPr id="2" name="Title 1"/>
          <p:cNvSpPr>
            <a:spLocks noGrp="1"/>
          </p:cNvSpPr>
          <p:nvPr>
            <p:ph type="title"/>
          </p:nvPr>
        </p:nvSpPr>
        <p:spPr>
          <a:xfrm rot="264540">
            <a:off x="3074639" y="1857780"/>
            <a:ext cx="3691136" cy="1143000"/>
          </a:xfrm>
        </p:spPr>
        <p:txBody>
          <a:bodyPr>
            <a:noAutofit/>
          </a:bodyPr>
          <a:lstStyle/>
          <a:p>
            <a:r>
              <a:rPr lang="en-US" sz="6000" dirty="0">
                <a:solidFill>
                  <a:srgbClr val="FF0000"/>
                </a:solidFill>
                <a:latin typeface="Sakkal Majalla" panose="02000000000000000000" pitchFamily="2" charset="-78"/>
                <a:cs typeface="Sakkal Majalla" panose="02000000000000000000" pitchFamily="2" charset="-78"/>
              </a:rPr>
              <a:t>Question or Comments </a:t>
            </a:r>
          </a:p>
        </p:txBody>
      </p:sp>
    </p:spTree>
    <p:extLst>
      <p:ext uri="{BB962C8B-B14F-4D97-AF65-F5344CB8AC3E}">
        <p14:creationId xmlns:p14="http://schemas.microsoft.com/office/powerpoint/2010/main" val="27216883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8947"/>
          <a:stretch/>
        </p:blipFill>
        <p:spPr bwMode="auto">
          <a:xfrm>
            <a:off x="1691680" y="1052736"/>
            <a:ext cx="5467697" cy="4515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65698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124200" y="6356350"/>
            <a:ext cx="2895600" cy="365125"/>
          </a:xfrm>
        </p:spPr>
        <p:txBody>
          <a:bodyPr/>
          <a:lstStyle/>
          <a:p>
            <a:r>
              <a:rPr lang="ar-OM" smtClean="0"/>
              <a:t>قطاع الاستجابة الطبية والصحة العامة</a:t>
            </a:r>
            <a:endParaRPr lang="en-US"/>
          </a:p>
        </p:txBody>
      </p:sp>
      <p:pic>
        <p:nvPicPr>
          <p:cNvPr id="2050" name="Picture 2" descr="S:\Dropbox\conference abstracts\Spain Conference\alshifa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620688"/>
            <a:ext cx="7560840" cy="54371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9" name="Group 8"/>
          <p:cNvGrpSpPr/>
          <p:nvPr/>
        </p:nvGrpSpPr>
        <p:grpSpPr>
          <a:xfrm>
            <a:off x="3519553" y="6134750"/>
            <a:ext cx="1440160" cy="720080"/>
            <a:chOff x="107504" y="6137920"/>
            <a:chExt cx="1440160" cy="720080"/>
          </a:xfrm>
        </p:grpSpPr>
        <p:sp>
          <p:nvSpPr>
            <p:cNvPr id="7" name="Right Arrow 6"/>
            <p:cNvSpPr/>
            <p:nvPr/>
          </p:nvSpPr>
          <p:spPr>
            <a:xfrm flipH="1">
              <a:off x="107504" y="6137920"/>
              <a:ext cx="1440160" cy="7200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67544" y="6171625"/>
              <a:ext cx="1080120" cy="646331"/>
            </a:xfrm>
            <a:prstGeom prst="rect">
              <a:avLst/>
            </a:prstGeom>
            <a:noFill/>
          </p:spPr>
          <p:txBody>
            <a:bodyPr wrap="square" rtlCol="0">
              <a:spAutoFit/>
            </a:bodyPr>
            <a:lstStyle/>
            <a:p>
              <a:r>
                <a:rPr lang="en-US" sz="3600" b="1" dirty="0" smtClean="0">
                  <a:solidFill>
                    <a:schemeClr val="bg1"/>
                  </a:solidFill>
                  <a:hlinkClick r:id="rId4" action="ppaction://hlinksldjump"/>
                </a:rPr>
                <a:t>Back </a:t>
              </a:r>
              <a:endParaRPr lang="en-US" sz="3600" b="1" dirty="0">
                <a:solidFill>
                  <a:schemeClr val="bg1"/>
                </a:solidFill>
              </a:endParaRPr>
            </a:p>
          </p:txBody>
        </p:sp>
      </p:grpSp>
    </p:spTree>
    <p:extLst>
      <p:ext uri="{BB962C8B-B14F-4D97-AF65-F5344CB8AC3E}">
        <p14:creationId xmlns:p14="http://schemas.microsoft.com/office/powerpoint/2010/main" val="123206616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3d02148c4ef7974962db26b944879111085a47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3759</TotalTime>
  <Words>3798</Words>
  <Application>Microsoft Office PowerPoint</Application>
  <PresentationFormat>On-screen Show (4:3)</PresentationFormat>
  <Paragraphs>313</Paragraphs>
  <Slides>42</Slides>
  <Notes>31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The Role of Electronic Health Records in Structuring Handoff Communication and Maintaining Situation Awareness among Nurses during Handoff </vt:lpstr>
      <vt:lpstr>PowerPoint Presentation</vt:lpstr>
      <vt:lpstr>Handoff</vt:lpstr>
      <vt:lpstr>Situation awareness</vt:lpstr>
      <vt:lpstr>Handoff interchangeable Terms</vt:lpstr>
      <vt:lpstr>Statement of Problem </vt:lpstr>
      <vt:lpstr>Cont. Statement of Problem </vt:lpstr>
      <vt:lpstr>Aims of the study </vt:lpstr>
      <vt:lpstr>PowerPoint Presentation</vt:lpstr>
      <vt:lpstr>PowerPoint Presentation</vt:lpstr>
      <vt:lpstr>PowerPoint Presentation</vt:lpstr>
      <vt:lpstr>PowerPoint Presentation</vt:lpstr>
      <vt:lpstr>PowerPoint Presentation</vt:lpstr>
      <vt:lpstr>Setting </vt:lpstr>
      <vt:lpstr>PowerPoint Presentation</vt:lpstr>
      <vt:lpstr>Survey Questionnaire </vt:lpstr>
      <vt:lpstr>data collection procedure</vt:lpstr>
      <vt:lpstr>Cont. data collection procedure</vt:lpstr>
      <vt:lpstr>Qualitative data collection procedure</vt:lpstr>
      <vt:lpstr>Semi-structured interviews</vt:lpstr>
      <vt:lpstr>Cont. Semi-structured interviews</vt:lpstr>
      <vt:lpstr>Participant observation</vt:lpstr>
      <vt:lpstr>Data analysis</vt:lpstr>
      <vt:lpstr>Major Findings</vt:lpstr>
      <vt:lpstr>RQ1. assessed the nurses’ satisfaction with the PU &amp; EOU of the EHR in structuring handoff communication &amp; promoting effective and efficient transition of patient care during handoff  </vt:lpstr>
      <vt:lpstr>Demographic characteristics of the survey respondents (N =157) </vt:lpstr>
      <vt:lpstr>RQ1 Results </vt:lpstr>
      <vt:lpstr>RQ 2. Explored the content and the context of nursing handoff in Oman</vt:lpstr>
      <vt:lpstr>Research question 2</vt:lpstr>
      <vt:lpstr>Cont. Research question 2</vt:lpstr>
      <vt:lpstr>Cont. Research question 2</vt:lpstr>
      <vt:lpstr>RQ3. Explored the digital and non-digital artifacts the nurses used to convey information between shifts</vt:lpstr>
      <vt:lpstr>PowerPoint Presentation</vt:lpstr>
      <vt:lpstr>RQ4. Assessed the strengths and the shortcomings of the EHR (Alshifa) in supporting quality  nursing handoff</vt:lpstr>
      <vt:lpstr>RQ4 Strengths of Al-Shifa</vt:lpstr>
      <vt:lpstr>Cont. RQ4 Weakness of Al-Shifa</vt:lpstr>
      <vt:lpstr>Limitations </vt:lpstr>
      <vt:lpstr>Recommendations for Further Study</vt:lpstr>
      <vt:lpstr>Cont.… Recommendations for Further Study</vt:lpstr>
      <vt:lpstr>Question or Comments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SONY</dc:creator>
  <cp:lastModifiedBy>User </cp:lastModifiedBy>
  <cp:revision>338</cp:revision>
  <dcterms:created xsi:type="dcterms:W3CDTF">2014-05-08T19:49:54Z</dcterms:created>
  <dcterms:modified xsi:type="dcterms:W3CDTF">2015-07-27T07:25:01Z</dcterms:modified>
</cp:coreProperties>
</file>