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314" r:id="rId2"/>
    <p:sldId id="256" r:id="rId3"/>
    <p:sldId id="274" r:id="rId4"/>
    <p:sldId id="303" r:id="rId5"/>
    <p:sldId id="307" r:id="rId6"/>
    <p:sldId id="273" r:id="rId7"/>
    <p:sldId id="287" r:id="rId8"/>
    <p:sldId id="304" r:id="rId9"/>
    <p:sldId id="309" r:id="rId10"/>
    <p:sldId id="313" r:id="rId11"/>
    <p:sldId id="308" r:id="rId12"/>
    <p:sldId id="310" r:id="rId13"/>
    <p:sldId id="261" r:id="rId14"/>
    <p:sldId id="276" r:id="rId15"/>
    <p:sldId id="284" r:id="rId16"/>
    <p:sldId id="288" r:id="rId17"/>
    <p:sldId id="282" r:id="rId18"/>
    <p:sldId id="267" r:id="rId19"/>
    <p:sldId id="285" r:id="rId20"/>
    <p:sldId id="295" r:id="rId21"/>
    <p:sldId id="266" r:id="rId22"/>
    <p:sldId id="289" r:id="rId23"/>
    <p:sldId id="296" r:id="rId24"/>
    <p:sldId id="300" r:id="rId25"/>
    <p:sldId id="311" r:id="rId26"/>
    <p:sldId id="305" r:id="rId27"/>
    <p:sldId id="291" r:id="rId28"/>
    <p:sldId id="297" r:id="rId29"/>
    <p:sldId id="292" r:id="rId30"/>
    <p:sldId id="298" r:id="rId31"/>
    <p:sldId id="312" r:id="rId32"/>
    <p:sldId id="301" r:id="rId33"/>
    <p:sldId id="302" r:id="rId34"/>
    <p:sldId id="306" r:id="rId35"/>
    <p:sldId id="315" r:id="rId36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1248" autoAdjust="0"/>
  </p:normalViewPr>
  <p:slideViewPr>
    <p:cSldViewPr>
      <p:cViewPr varScale="1">
        <p:scale>
          <a:sx n="66" d="100"/>
          <a:sy n="66" d="100"/>
        </p:scale>
        <p:origin x="-14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0" d="100"/>
        <a:sy n="130" d="100"/>
      </p:scale>
      <p:origin x="0" y="432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DAEB208-1155-46D1-A194-BDFAE6C11805}" type="datetimeFigureOut">
              <a:rPr lang="en-US" smtClean="0"/>
              <a:pPr/>
              <a:t>8/31/2015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48B544B-C756-430C-9CF8-3B82FC0D8A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788537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0B73113-9258-4D77-93F8-DB1EA3BDA4EE}" type="datetimeFigureOut">
              <a:rPr lang="en-US" smtClean="0"/>
              <a:pPr/>
              <a:t>8/31/2015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1E89DEC-A5F1-4AA6-B6BF-FFFDCBE1015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4851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E89DEC-A5F1-4AA6-B6BF-FFFDCBE1015F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083331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E89DEC-A5F1-4AA6-B6BF-FFFDCBE1015F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42341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8/31/2015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1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67992" y="6096000"/>
            <a:ext cx="3599807" cy="457200"/>
          </a:xfrm>
          <a:custGeom>
            <a:avLst/>
            <a:gdLst>
              <a:gd name="connsiteX0" fmla="*/ 0 w 4191000"/>
              <a:gd name="connsiteY0" fmla="*/ 0 h 609600"/>
              <a:gd name="connsiteX1" fmla="*/ 3886200 w 4191000"/>
              <a:gd name="connsiteY1" fmla="*/ 0 h 609600"/>
              <a:gd name="connsiteX2" fmla="*/ 4191000 w 4191000"/>
              <a:gd name="connsiteY2" fmla="*/ 304800 h 609600"/>
              <a:gd name="connsiteX3" fmla="*/ 3886200 w 4191000"/>
              <a:gd name="connsiteY3" fmla="*/ 609600 h 609600"/>
              <a:gd name="connsiteX4" fmla="*/ 0 w 4191000"/>
              <a:gd name="connsiteY4" fmla="*/ 609600 h 609600"/>
              <a:gd name="connsiteX5" fmla="*/ 0 w 4191000"/>
              <a:gd name="connsiteY5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91000" h="609600">
                <a:moveTo>
                  <a:pt x="0" y="0"/>
                </a:moveTo>
                <a:lnTo>
                  <a:pt x="3886200" y="0"/>
                </a:lnTo>
                <a:lnTo>
                  <a:pt x="4191000" y="304800"/>
                </a:lnTo>
                <a:lnTo>
                  <a:pt x="38862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</p:spPr>
        <p:txBody>
          <a:bodyPr>
            <a:no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Saffar Mansoor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9144000" cy="1676400"/>
          </a:xfrm>
          <a:ln>
            <a:solidFill>
              <a:schemeClr val="bg1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sz="4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Eye-2015</a:t>
            </a:r>
            <a:r>
              <a:rPr sz="4800" b="1" smtClean="0">
                <a:solidFill>
                  <a:schemeClr val="tx1"/>
                </a:solidFill>
              </a:rPr>
              <a:t/>
            </a:r>
            <a:br>
              <a:rPr sz="4800" b="1" smtClean="0">
                <a:solidFill>
                  <a:schemeClr val="tx1"/>
                </a:solidFill>
              </a:rPr>
            </a:br>
            <a:r>
              <a:rPr lang="en-US"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Baltimore</a:t>
            </a:r>
            <a:r>
              <a:rPr sz="2400" b="1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,  </a:t>
            </a:r>
            <a:r>
              <a:rPr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USA</a:t>
            </a:r>
            <a:r>
              <a:rPr sz="2400" b="1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/>
            </a:r>
            <a:br>
              <a:rPr sz="2400" b="1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</a:br>
            <a:r>
              <a:rPr sz="2400" b="1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July13 - 15  </a:t>
            </a:r>
            <a:r>
              <a:rPr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2015</a:t>
            </a:r>
            <a:endParaRPr lang="en-US" sz="4800" b="1" dirty="0">
              <a:solidFill>
                <a:schemeClr val="tx1"/>
              </a:solidFill>
            </a:endParaRPr>
          </a:p>
        </p:txBody>
      </p:sp>
      <p:sp>
        <p:nvSpPr>
          <p:cNvPr id="40962" name="AutoShape 2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0964" name="AutoShape 4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0966" name="AutoShape 6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40968" name="AutoShape 8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pic>
        <p:nvPicPr>
          <p:cNvPr id="11" name="Picture 2" descr="C:\Users\nagapraveen-p\AppData\Local\Microsoft\Windows\Temporary Internet Files\Content.Outlook\XLM8YBCH\logo (2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0"/>
            <a:ext cx="2907916" cy="1425165"/>
          </a:xfrm>
          <a:prstGeom prst="rect">
            <a:avLst/>
          </a:prstGeom>
          <a:noFill/>
        </p:spPr>
      </p:pic>
      <p:pic>
        <p:nvPicPr>
          <p:cNvPr id="1026" name="Picture 2" descr="C:\Users\kalpana_b\Desktop\Post conference _ Eye 2015\Eye_Photos\Eye Disorder and Treatment, USA (2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3429000"/>
            <a:ext cx="4648199" cy="29718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4" name="Picture 2" descr="C:\Users\kalpana_b\Desktop\Post conference _ Eye 2015\Speakers\77W _85H\Arpitha Parthasarath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41838" y="3398838"/>
            <a:ext cx="58737" cy="58737"/>
          </a:xfrm>
          <a:prstGeom prst="rect">
            <a:avLst/>
          </a:prstGeom>
          <a:noFill/>
        </p:spPr>
      </p:pic>
      <p:pic>
        <p:nvPicPr>
          <p:cNvPr id="3075" name="Picture 3" descr="C:\Users\kalpana_b\Desktop\Post conference _ Eye 2015\Speakers\77W _85H\Arpitha Parthasarathy - Cop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41838" y="3398838"/>
            <a:ext cx="58737" cy="58737"/>
          </a:xfrm>
          <a:prstGeom prst="rect">
            <a:avLst/>
          </a:prstGeom>
          <a:noFill/>
        </p:spPr>
      </p:pic>
      <p:pic>
        <p:nvPicPr>
          <p:cNvPr id="2050" name="Picture 2" descr="C:\Users\kalpana_b\Desktop\Post conference _ Eye 2015\Speakers\77W _85H\Saffar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24600" y="3886200"/>
            <a:ext cx="1447800" cy="16764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xmlns="" val="248298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85800"/>
            <a:ext cx="9067800" cy="1524000"/>
          </a:xfrm>
        </p:spPr>
        <p:txBody>
          <a:bodyPr>
            <a:normAutofit fontScale="90000"/>
          </a:bodyPr>
          <a:lstStyle/>
          <a:p>
            <a:r>
              <a:rPr lang="en-US" sz="3600" b="1" dirty="0">
                <a:latin typeface="Arial"/>
                <a:cs typeface="Arial"/>
              </a:rPr>
              <a:t>Protecting </a:t>
            </a:r>
            <a:r>
              <a:rPr lang="en-US" sz="3600" b="1" dirty="0" smtClean="0">
                <a:latin typeface="Arial"/>
                <a:cs typeface="Arial"/>
              </a:rPr>
              <a:t>Retinal </a:t>
            </a:r>
            <a:r>
              <a:rPr lang="en-US" sz="3600" b="1" dirty="0">
                <a:latin typeface="Arial"/>
                <a:cs typeface="Arial"/>
              </a:rPr>
              <a:t>C</a:t>
            </a:r>
            <a:r>
              <a:rPr lang="en-US" sz="3600" b="1" dirty="0" smtClean="0">
                <a:latin typeface="Arial"/>
                <a:cs typeface="Arial"/>
              </a:rPr>
              <a:t>ells </a:t>
            </a:r>
            <a:r>
              <a:rPr lang="en-US" sz="3600" b="1" dirty="0">
                <a:latin typeface="Arial"/>
                <a:cs typeface="Arial"/>
              </a:rPr>
              <a:t>A</a:t>
            </a:r>
            <a:r>
              <a:rPr lang="en-US" sz="3600" b="1" dirty="0" smtClean="0">
                <a:latin typeface="Arial"/>
                <a:cs typeface="Arial"/>
              </a:rPr>
              <a:t>gainst </a:t>
            </a:r>
            <a:br>
              <a:rPr lang="en-US" sz="3600" b="1" dirty="0" smtClean="0">
                <a:latin typeface="Arial"/>
                <a:cs typeface="Arial"/>
              </a:rPr>
            </a:br>
            <a:r>
              <a:rPr lang="en-US" sz="3600" b="1" dirty="0" smtClean="0">
                <a:latin typeface="Arial"/>
                <a:cs typeface="Arial"/>
              </a:rPr>
              <a:t>Cigarette </a:t>
            </a:r>
            <a:r>
              <a:rPr lang="en-US" sz="3600" b="1" dirty="0">
                <a:latin typeface="Arial"/>
                <a:cs typeface="Arial"/>
              </a:rPr>
              <a:t>S</a:t>
            </a:r>
            <a:r>
              <a:rPr lang="en-US" sz="3600" b="1" dirty="0" smtClean="0">
                <a:latin typeface="Arial"/>
                <a:cs typeface="Arial"/>
              </a:rPr>
              <a:t>moke </a:t>
            </a:r>
            <a:r>
              <a:rPr lang="en-US" sz="3600" b="1" dirty="0">
                <a:latin typeface="Arial"/>
                <a:cs typeface="Arial"/>
              </a:rPr>
              <a:t>C</a:t>
            </a:r>
            <a:r>
              <a:rPr lang="en-US" sz="3600" b="1" dirty="0" smtClean="0">
                <a:latin typeface="Arial"/>
                <a:cs typeface="Arial"/>
              </a:rPr>
              <a:t>omponents</a:t>
            </a:r>
            <a:r>
              <a:rPr lang="en-US" sz="3600" dirty="0" smtClean="0">
                <a:latin typeface="Arial"/>
                <a:cs typeface="Arial"/>
              </a:rPr>
              <a:t>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590800"/>
            <a:ext cx="9067800" cy="1752600"/>
          </a:xfrm>
        </p:spPr>
        <p:txBody>
          <a:bodyPr>
            <a:noAutofit/>
          </a:bodyPr>
          <a:lstStyle/>
          <a:p>
            <a:r>
              <a:rPr lang="en-US" sz="2800" b="1" dirty="0" err="1">
                <a:solidFill>
                  <a:schemeClr val="tx1"/>
                </a:solidFill>
                <a:latin typeface="Arial"/>
                <a:cs typeface="Arial"/>
              </a:rPr>
              <a:t>Saffar</a:t>
            </a:r>
            <a:r>
              <a:rPr lang="en-US" sz="2800" b="1" dirty="0">
                <a:solidFill>
                  <a:schemeClr val="tx1"/>
                </a:solidFill>
                <a:latin typeface="Arial"/>
                <a:cs typeface="Arial"/>
              </a:rPr>
              <a:t> Mansoor</a:t>
            </a:r>
            <a:r>
              <a:rPr lang="en-US" sz="2800" b="1" baseline="30000" dirty="0">
                <a:solidFill>
                  <a:schemeClr val="tx1"/>
                </a:solidFill>
                <a:latin typeface="Arial"/>
                <a:cs typeface="Arial"/>
              </a:rPr>
              <a:t>1, 2</a:t>
            </a:r>
            <a:r>
              <a:rPr lang="en-US" sz="2800" b="1" dirty="0">
                <a:solidFill>
                  <a:schemeClr val="tx1"/>
                </a:solidFill>
                <a:latin typeface="Arial"/>
                <a:cs typeface="Arial"/>
              </a:rPr>
              <a:t>, M. Cristina Kenney </a:t>
            </a:r>
            <a:r>
              <a:rPr lang="en-US" sz="2800" b="1" baseline="30000" dirty="0">
                <a:solidFill>
                  <a:schemeClr val="tx1"/>
                </a:solidFill>
                <a:latin typeface="Arial"/>
                <a:cs typeface="Arial"/>
              </a:rPr>
              <a:t>2</a:t>
            </a:r>
            <a:endParaRPr lang="en-US" sz="2800" dirty="0">
              <a:solidFill>
                <a:schemeClr val="tx1"/>
              </a:solidFill>
              <a:latin typeface="Arial"/>
              <a:cs typeface="Arial"/>
            </a:endParaRPr>
          </a:p>
          <a:p>
            <a:endParaRPr lang="en-US" sz="2800" b="1" baseline="30000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algn="l"/>
            <a:r>
              <a:rPr lang="en-US" sz="1800" b="1" baseline="300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800" b="1" baseline="30000" dirty="0" smtClean="0">
                <a:solidFill>
                  <a:schemeClr val="tx1"/>
                </a:solidFill>
                <a:latin typeface="Arial"/>
                <a:cs typeface="Arial"/>
              </a:rPr>
              <a:t>       </a:t>
            </a:r>
            <a:r>
              <a:rPr lang="en-US" sz="2400" b="1" baseline="30000" dirty="0" smtClean="0">
                <a:solidFill>
                  <a:schemeClr val="tx1"/>
                </a:solidFill>
                <a:latin typeface="Arial"/>
                <a:cs typeface="Arial"/>
              </a:rPr>
              <a:t>1</a:t>
            </a:r>
            <a:r>
              <a:rPr lang="en-US" sz="2400" b="1" dirty="0" smtClean="0">
                <a:solidFill>
                  <a:schemeClr val="tx1"/>
                </a:solidFill>
                <a:latin typeface="Arial"/>
                <a:cs typeface="Arial"/>
              </a:rPr>
              <a:t>Case </a:t>
            </a:r>
            <a:r>
              <a:rPr lang="en-US" sz="2400" b="1" dirty="0">
                <a:solidFill>
                  <a:schemeClr val="tx1"/>
                </a:solidFill>
                <a:latin typeface="Arial"/>
                <a:cs typeface="Arial"/>
              </a:rPr>
              <a:t>Western Reserve University</a:t>
            </a:r>
            <a:r>
              <a:rPr lang="en-US" sz="2400" b="1" dirty="0" smtClean="0">
                <a:solidFill>
                  <a:schemeClr val="tx1"/>
                </a:solidFill>
                <a:latin typeface="Arial"/>
                <a:cs typeface="Arial"/>
              </a:rPr>
              <a:t>, Cleveland, </a:t>
            </a:r>
            <a:r>
              <a:rPr lang="en-US" sz="2400" b="1" dirty="0">
                <a:solidFill>
                  <a:schemeClr val="tx1"/>
                </a:solidFill>
                <a:latin typeface="Arial"/>
                <a:cs typeface="Arial"/>
              </a:rPr>
              <a:t>USA</a:t>
            </a:r>
          </a:p>
          <a:p>
            <a:r>
              <a:rPr lang="en-US" sz="2400" b="1" baseline="30000" dirty="0">
                <a:solidFill>
                  <a:schemeClr val="tx1"/>
                </a:solidFill>
                <a:latin typeface="Arial"/>
                <a:cs typeface="Arial"/>
              </a:rPr>
              <a:t>2</a:t>
            </a:r>
            <a:r>
              <a:rPr lang="en-US" sz="2400" b="1" dirty="0">
                <a:solidFill>
                  <a:schemeClr val="tx1"/>
                </a:solidFill>
                <a:latin typeface="Arial"/>
                <a:cs typeface="Arial"/>
              </a:rPr>
              <a:t>Gavin Herbert Eye Institute, School of Medicine, University of California, Irvine, USA</a:t>
            </a:r>
            <a:r>
              <a:rPr lang="en-US" sz="24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endParaRPr lang="en-US" sz="24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59603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Age-related Macular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D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egeneration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(AMD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&amp; Cigarette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Smoking - Background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457200" y="1170325"/>
            <a:ext cx="8077200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sz="1600" b="1" dirty="0" smtClean="0">
              <a:latin typeface="Arial"/>
              <a:cs typeface="Arial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/>
                <a:cs typeface="Arial"/>
              </a:rPr>
              <a:t>Age-related macular degeneration (AMD), is the leading cause of permanent vision loss in the elderly population worldwide. </a:t>
            </a:r>
            <a:endParaRPr lang="en-US" sz="2400" b="1" dirty="0" smtClean="0">
              <a:latin typeface="Arial"/>
              <a:cs typeface="Arial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"/>
                <a:cs typeface="Arial"/>
              </a:rPr>
              <a:t>The </a:t>
            </a:r>
            <a:r>
              <a:rPr lang="en-US" sz="2400" b="1" dirty="0">
                <a:latin typeface="Arial"/>
                <a:cs typeface="Arial"/>
              </a:rPr>
              <a:t>prevalence of this disease is expected to increase in the coming years as people live longer. </a:t>
            </a:r>
            <a:endParaRPr lang="en-US" sz="2400" b="1" dirty="0" smtClean="0">
              <a:latin typeface="Arial"/>
              <a:cs typeface="Arial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"/>
                <a:cs typeface="Arial"/>
              </a:rPr>
              <a:t>There are different forms of AMD: 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"/>
                <a:cs typeface="Arial"/>
              </a:rPr>
              <a:t>(1) Wet or neovascular form: In wet AMD, </a:t>
            </a:r>
            <a:r>
              <a:rPr lang="en-US" sz="2400" b="1" dirty="0">
                <a:latin typeface="Arial"/>
                <a:cs typeface="Arial"/>
              </a:rPr>
              <a:t>choroidal neovascularization (CNV) </a:t>
            </a:r>
            <a:r>
              <a:rPr lang="en-US" sz="2400" b="1" dirty="0" smtClean="0">
                <a:latin typeface="Arial"/>
                <a:cs typeface="Arial"/>
              </a:rPr>
              <a:t>develops, </a:t>
            </a:r>
            <a:r>
              <a:rPr lang="en-US" sz="2400" b="1" dirty="0">
                <a:latin typeface="Arial"/>
                <a:cs typeface="Arial"/>
              </a:rPr>
              <a:t>which causes hemorrhage, swelling, and macular scarring resulting in severe visual </a:t>
            </a:r>
            <a:r>
              <a:rPr lang="en-US" sz="2400" b="1" dirty="0" smtClean="0">
                <a:latin typeface="Arial"/>
                <a:cs typeface="Arial"/>
              </a:rPr>
              <a:t>loss; 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"/>
                <a:cs typeface="Arial"/>
              </a:rPr>
              <a:t>(2) Dry </a:t>
            </a:r>
            <a:r>
              <a:rPr lang="en-US" sz="2400" b="1" dirty="0">
                <a:latin typeface="Arial"/>
                <a:cs typeface="Arial"/>
              </a:rPr>
              <a:t>AMD results from atrophy of </a:t>
            </a:r>
            <a:r>
              <a:rPr lang="en-US" sz="2400" b="1" dirty="0" smtClean="0">
                <a:latin typeface="Arial"/>
                <a:cs typeface="Arial"/>
              </a:rPr>
              <a:t>retinal </a:t>
            </a:r>
            <a:r>
              <a:rPr lang="en-US" sz="2400" b="1" dirty="0">
                <a:latin typeface="Arial"/>
                <a:cs typeface="Arial"/>
              </a:rPr>
              <a:t>pigment epithelium (RPE) </a:t>
            </a:r>
            <a:r>
              <a:rPr lang="en-US" sz="2400" b="1" dirty="0" smtClean="0">
                <a:latin typeface="Arial"/>
                <a:cs typeface="Arial"/>
              </a:rPr>
              <a:t>and photoreceptors that </a:t>
            </a:r>
            <a:r>
              <a:rPr lang="en-US" sz="2400" b="1" dirty="0">
                <a:latin typeface="Arial"/>
                <a:cs typeface="Arial"/>
              </a:rPr>
              <a:t>can decrease central vision over time.</a:t>
            </a:r>
            <a:r>
              <a:rPr lang="en-US" sz="2400" dirty="0">
                <a:latin typeface="Arial"/>
                <a:cs typeface="Arial"/>
              </a:rPr>
              <a:t> 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endParaRPr lang="en-US" sz="24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59603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Age-related Macular 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D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egeneration </a:t>
            </a:r>
            <a:r>
              <a:rPr lang="en-US" sz="2800" b="1" dirty="0">
                <a:latin typeface="Arial" pitchFamily="34" charset="0"/>
                <a:cs typeface="Arial" pitchFamily="34" charset="0"/>
              </a:rPr>
              <a:t>(AMD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algn="ctr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&amp; Cigarette Smoking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17929" y="1600200"/>
            <a:ext cx="89154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"/>
                <a:cs typeface="Arial"/>
              </a:rPr>
              <a:t>Include </a:t>
            </a:r>
            <a:r>
              <a:rPr lang="en-US" sz="2400" b="1" dirty="0">
                <a:latin typeface="Arial"/>
                <a:cs typeface="Arial"/>
              </a:rPr>
              <a:t>smoking, higher body mass index (BMI), </a:t>
            </a:r>
            <a:r>
              <a:rPr lang="en-US" sz="2400" b="1" dirty="0" smtClean="0">
                <a:latin typeface="Arial"/>
                <a:cs typeface="Arial"/>
              </a:rPr>
              <a:t>nutrition, genetics &amp; race. 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2400" b="1" dirty="0" smtClean="0">
              <a:latin typeface="Arial"/>
              <a:cs typeface="Arial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"/>
                <a:cs typeface="Arial"/>
              </a:rPr>
              <a:t>Among </a:t>
            </a:r>
            <a:r>
              <a:rPr lang="en-US" sz="2400" b="1" dirty="0">
                <a:latin typeface="Arial"/>
                <a:cs typeface="Arial"/>
              </a:rPr>
              <a:t>these, cigarette smoking is one of the strongest factors associated with developing the most severe forms of AMD. </a:t>
            </a:r>
            <a:endParaRPr lang="en-US" sz="2400" b="1" dirty="0" smtClean="0">
              <a:latin typeface="Arial"/>
              <a:cs typeface="Arial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2400" b="1" dirty="0" smtClean="0">
              <a:latin typeface="Arial"/>
              <a:cs typeface="Arial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"/>
                <a:cs typeface="Arial"/>
              </a:rPr>
              <a:t>Current </a:t>
            </a:r>
            <a:r>
              <a:rPr lang="en-US" sz="2400" b="1" dirty="0">
                <a:latin typeface="Arial"/>
                <a:cs typeface="Arial"/>
              </a:rPr>
              <a:t>smokers have a 45% chance of developing early AMD and exhibit enhanced disease progression compared to nonsmokers</a:t>
            </a:r>
            <a:r>
              <a:rPr lang="en-US" sz="2400" b="1" dirty="0" smtClean="0">
                <a:latin typeface="Arial"/>
                <a:cs typeface="Arial"/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2400" b="1" dirty="0" smtClean="0">
              <a:latin typeface="Arial"/>
              <a:cs typeface="Arial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b="1" dirty="0" smtClean="0">
                <a:latin typeface="Arial"/>
                <a:cs typeface="Arial"/>
              </a:rPr>
              <a:t>White Caucasians are more at risk than Asian or Afro-Americans.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665239" y="1066800"/>
            <a:ext cx="33888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Arial"/>
                <a:cs typeface="Arial"/>
              </a:rPr>
              <a:t>Risk Factors for AMD </a:t>
            </a:r>
          </a:p>
        </p:txBody>
      </p:sp>
    </p:spTree>
    <p:extLst>
      <p:ext uri="{BB962C8B-B14F-4D97-AF65-F5344CB8AC3E}">
        <p14:creationId xmlns:p14="http://schemas.microsoft.com/office/powerpoint/2010/main" xmlns="" val="1950324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76200" y="92458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Arial" pitchFamily="34" charset="0"/>
                <a:cs typeface="Arial" pitchFamily="34" charset="0"/>
              </a:rPr>
              <a:t>Cigarette Smoke Components (CSC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)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0" y="2286000"/>
            <a:ext cx="914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Cigarette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smoke contains more than 4000 toxic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agents.</a:t>
            </a:r>
          </a:p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Acrolein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benzo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[e]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pyrene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(B(e)P), 2-ethyl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pyrine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(2-EP), nicotine, and hydroquinone (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HQ), Chrysene (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Chry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), &amp; Catechol (Cat) are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some prominent cigarette smoke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components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(CSC). </a:t>
            </a:r>
            <a:endParaRPr 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Table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1 showed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CSC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delivered per cigarette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392377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AutoShape 2" descr="data:image/jpg;base64,/9j/4AAQSkZJRgABAQAAAQABAAD/2wCEAAkGBhQSERUUEhQUFRQWFRgVGBcXFBQUFxUYFxcVFBcXFRUXHCYeFxokGRQVHy8gJCcpLCwsFx4xNTAqNSYrLCkBCQoKDgwOGg8PGiwkHiQqLCwsKSwsLCksLCwsLCksLCwpLCwsLCwsLCwsLCwsKSwsLCwsLCwsLCwsLCwpLCwsLP/AABEIAM0A9gMBIgACEQEDEQH/xAAbAAACAwEBAQAAAAAAAAAAAAADBAABAgUGB//EADgQAAEDAgMGBQMDAwQDAQAAAAEAAhEDIQQxQQUSUWFx8IGRobHBItHhEzLxQlJiFHKSohUjwgb/xAAbAQACAwEBAQAAAAAAAAAAAAACAwABBAUGB//EAC4RAAICAQMDAQgCAgMAAAAAAAABAhEDEiExBEFREwUiMmFxwdHwobGBkRQ0Qv/aAAwDAQACEQMRAD8A+GqKKKEIooooQitrZsFbGEmBmuphcMGdTr9kMpUaMOCWV/IxhdmZF+fDTx4p2oOmSgdyWCs8pb7nbxYY41UUZAVwrUlLbNKRgiM1CFpwlUOBVWVW9FALTmojWLX6R4WQ6hqx7C+6rhGLYUFNXqJ6YHdV7qKWKbirUEsYMNQ93dPIprcWX0pCikSWJtbcmSFIVUri+iJCj2CirVmHBCcwGxFkw4LBarTBnjvbscvE4GLtuPUJRd8BLYvZc3bafJaIZezON1Ps5/HiX+PwclRdKvssbv0SSM516cFziE6MlLg5ubBPC6milFFEQgiiiihCKKKKEIra2TAVJzD0o6+yGTpDcWP1JUGwtIN69+ibBCA1bas0md/FBRVILKxVqw0kC445LW6o9kiPNLvc0Si3F0BdWIsSImJyGUxN1DVMO/bYZRnIB1KYhWAr1LwB6Mn/AOv3/YuX/Ub/ANQE2MS3seKjieuYEakZHp9k0WKwFWsYunfn9sAzEZgkSJtBmAJmIRMPW3p5RlGoB0PGVbmO327oteTIRxTOdj4oJNUHjhPVu3s/HOwMtRWMyVtY4m26PED5RBSeP6QekSltmqinYeyjqOo1uP40RadUAwZb1yTBpCJbfiBkdZCW5NDEhJ1BUaNl0dyQLRr+QgVaZVKY1ROW9m6Z0K2QnXURkQlQzdMHI5JqlYr09L+RgtWSUYsU/SV2W8b7AAFtzrKyxbaxXYKg+AJXI2pu79s/6uv3XahcnaeDg7wyOfXitGGS1HK9p45PD7q+pz1FFFsPLkUUUUIRRRRQgSk3VNMS7EemlSN2DbYPTKYAQWodOnMxxdfztZIas60ZuNKrHmhU4wJOQSzMPcSLTP8A1j3Wn4cmbC4Ouu9IKHSr5HerPTtD9/0MNErTGobqB9iDaWxmPfzVjDGCBH+PiQSDGXDogdeTQnNP4Qoat7qWdQcRAABM6zBMRcjlp90+GkoJbD8Tcm01X79EYDbieKIKd+KtlO48fZHNMpMpGiMefr9kCaPZHY0jmFe4jMZYfdKlIPQaptkZW4GCPBCfg4k0zH+JuDxj0TjGad+Sv9Pn5eSBToLSK4GpI43k8tbeqadSDsjx8QhVmfpu323Bs9vXX88UyykHCeOquXlBpCVbDEX4ZperSlsHh5LsOad0g3J459EDG0NR5aKKRXyZwKM34iy2tV6e7U6rbqS0N9wIeARprORRdxUaSlhNAnNugVWiL3lM1Ql3JkWZ8qVUcDE0d1xGmnRCXVx+H3sswJ+65S6UJakeK6rB6ORpcdiKKKIzKRWqUUIFplM00tTTDEqRvwDVMIrWoTCjNKzSO3iqjbVsKg1ba1KbN0IssIrGLO6i0kts0RRlze+8kWgZaCIIOUaqVGTY3Bt6omDYGtAAi3QXuUtv3Qt1Ou1fgsNuPHTkjBvX2WSJLR/u9k0GJMnwMgt39fsjJw48gsAQ6Lx1lNthRjBEyAeo70StQ2gbG6Hw5o4AJUp056IdR4ZAJ+46qrtl1YaASAfLjaVl1M0ri7NRN2nkgtxoBBzjgO50WqlV1SwaQ3naUa+Zai0Aq7SBOR9B6SjUMQHZOEzMZc7eqbpYVrQBAJyus4vZLSN5og8Rof5RKgHRzdq4Q7oeMgfLqqpgOaDyv8p6iXXo1MyLH+4X9Uls9pG+w5tPp3CY/hAWzMOpoFULoVmJFw5IYsa+BWqlqn5TtSkk6jZMcb+C0wZjzcbAKbbTxXJx1DdeeBuF24uk9qUpbPA+mX2WrFOpHF6/p9eFtcx3/JyFFFFtPMkUUUUIbYU0wpRrUajSlBI1YJSvZDbaw4orKwQ6dMcEw1g4LLKjuYVN90GY8IoKXFAFWKZ4pLSOjGUlyhglEZmlm0idVptN3FC0vI+M34HeY0+6Jhj9Itw9koxj+OfMK6GHe9ok2j2SmlXIzU9S27P7DbsY0OF8py6WVnHOd+xp6xKlDCtDm2k3z6FdVjNBb0SJyjGthkE23fn7I51PZjnXc/wufwj/APgm/wBx9Ex/qNGjePAZeJ0RG03/ANwH+0T6lL9SXmh2lCVTZO4JFQt9PZWzD1x9Ug9YnzK6dLCixJLj/kjRaOV1XqPvuFpSOM/FVW/up24gdD0R6W12GzpHVdJ3BLYnDsd+4Drl6q7i+UUyw4ETa+UfCaa77XyXnxhHBx/RJgcTb8prBbWvu1BB00B696otPgFof2nhiW7zc2fU3/69pXLr1QKrKo/a8brvYz3ou/hmE+GXfiuDtnA7oJblJIHCD9j7I4O9gH4D1RmYtoUs9klNOxLXMa4ageBuHJQmL8dMkFFWK4tkNJ4fKQaTc8bdAj47Ebx3RkEIMOv8LXHZbiJO2ZFGb5DTmh1MOCCONkw4ITijTYDgmtzzLmwYUTG0GRUdzv53UXUTtWeGyQ0TcfDoWUUUViwlNMUkCkEyxqVI3dOmMsR2BApuRTUj8LNI7uJpK2HarlZatBqSb1uba9E/UQWCy3vXQtDYvYKKusFbwrjuiOE5+KG5yLhnDdHQIHwHfvr6P7DIxMFpIIz05JhlU1DAkDXieMcEqHwtsqwbX++vpCQ0Ni6OpRpAQBYd6opSdHEEwmS7ie+aVoGXYyx8BR1dozPfTMpUO37ZN9XfhGFJrTYAZIGqDMvquOTf+VvRYZS3jL76ACY/KZ35lZZx8eGaqyM0Gj+ELaGAbUbezhkQO7InQ+vfBW7iCclalp3AE9l7WNP/ANdW0ftdp4n5T1XBl88Dr1kSFqlskVj9Qluc5FQ7Lq0rUXbzf7H/AAf4RalLdBKCb5OVsnABwLXGIcR4j+Sj4rYb2CQd4DncImxx+o6sHNgkg7ugNwSOacxdcspFjjvPNmt1InWOWqJ3qGPEuEeRqUpl+V8uFs0Pe5cF6Hamz/8A17wDi4Xd9MNvw5AWXmq7CbmwPBaYPUYMkHFmS9D3lbAqcnCndHJ2q36geI9ioibWFm+Pwouji+BHj+vjXUS/exzVFFYTDEEpJmmUCmEWm5Kkb8G1DDVrcJcLaG9rG0KmBbNGSCCRHPNIbOpGLa47mm0THCw1zcDM/HitPYbWPOCBBOt/hEa4/wAfZaFQG3pkUvUzasUKq2CptO+Scr6jlHz0TIWWKFBJ2aMcFBbBJV0nQOkBB3lQehoPUrsfpvRGO0nLyhJUqqOyrqlOI5Ss7OFGUfdM1GAuA4CT10+Ujg6s6pyhUmXcfbT581mdofFh2Nv33qtuahsqSrc/if4S5saiwAqNvvwVAwhiqO/dLCLaw9+ErVCoXVGtjME/HyEJxki5iU/skNFRp0u0/Enqqk6Qs9NQwu7TaIGUniulgNl72iqk8ENPIJ4VyKbgww7QRmOXilxbdJHLy5Z1SPC4ei2liapcYALvG+SLh9nHfL3D6iN53Kf2t8ksN5lUms0gk2JEjOxTVD/9EzedSs97jnJaHcgcpXQcbujt5HJU477ILWpbzXN4hfPcfQ3ZbwcR5L3n+vaWuN2xIIObSOK8FjMQXkk5lxKrEnqMeXncUAVQtgKnLZYhx2OZtcWb1Kim1zZvU/Ci6GH4EeQ9pf8AYl/j+jmK2tVtaisajbMkIWXTajMGapjUVjUmTOlix1RpjUVqpoWwEls6WOFGwVZWSFaA1WRvI/KvfKyqcVCrpGi5QFCLlA9XQHqbh2lEa5ADlthQNGiEx6jVOQOa6rap42jv0XEpvjvwXQoVrLLkibYM6TXwiPq266/dJhxjvv8AhMRz8FkkjQjW+dVJv34oL3RcHqtAd+qqgrNgC3Xw0TVJ0ZW70SLqwA56BGZUJ0MeSpxso9jsvaQeyAbiydbtDdsvB06lRrt5lr3BOfgu7R2jvtlxDe+KFQoRLFFvc6ePxTajS14BBtOo6FeLq4IODmsza1zmkakOy8l1MVj99xpMMf3P1AOgvEwsPDQDuCIAYMpyEmeNitcbqh0NONUjk4nam8yZAc5u6/mREOXAe+66W1GbrpAEEQYFtNEszDSbwnwpKxE25vYXaQqcER+GGohAdSjIlMVMCWpLdHL2wbtHI9+iiDtJ8vvoAPn5UXSxqoo8R1s9Web+f9bAaGcJloSbHQQU7VFvEe6qfIfTv3X8gjQtsasXnXP04qxIGtrZZ3uQOiSzpRaXYMAtg2MQSOfcJcE88jBjMzkQtyZMTc6A/wBo+UOk0Ry12CUnOI+ponr+FZceA8/wt0ZgTnF9Fbgl3uaoxehO3/AIvPAef4WXE8B5/hEhZKJC5J+QLp4ev4WWko5Ys7iKxDxu7NMRmobWozWpbNmJM01OYbvklmJpnr0WeZ0MaOhSqAZ5Gyvfslx+0zwjvmiiyyNGmzYE8vdT9EcNOJGSy18IzXDW3BU7RLC4ekBlARmHLuUKmEZmiWWFZzm/ffRL4x+5TJ0GXObe6Ow3k5Dv5SeIZv1gwXa0bzuGU99UyKt2C0XgsIWsk5mCepB9vlX+qQ4DST35e66WIdDTyb65DvquW6nDA4nJwPqB7JiBoNVwQIIIz+VxmkttbeYY/wBzTkvRsfb28VwtqUvqD9Mj0076I4eAUu4CrDrjJJ1RdNVvpJIj7rl7RrQxx1Nh1P4TccbdCs+RY4OT7KzhV6m84niSohqLsrY+fSbk22RdHCGW8xY/HfJc5MYGrDoORt9j5/KCatGjpsihkV8HSa1bhVC0FiZ6aKIFtpWd1UFQxOgoVQowrUIR63RkrC2qhWLasxC0QpqtQpZSiUAiBqoNR6LUDZohE3Tp6pmmyc+HZQSZCY3rCFnk2a4o2XXjTMd9FtxkoW9JHiO/JGgJTDKLgiUogILhPfRXTME8PZU1sCPNPfFHp0ZyKVpEZz9jb7pllcBszA1Jsl0GuDeLqhjCTpYDn2VrZGF3Wl77vfc8hoO/hK4Zn+oeHOtSYbA/1FdWoe+F+KbxsXVi20j9PMmPn7Ibmhw3cxl7LDq36j7ftblzKNlHLsqXuRxpUL4X9t82/T/xt8JTaBlhHT3Rmuhzh4+cfISmKfIPT7K1yU4iWHqfTGrbLgbdrfUGjS56n8e67WPeKZ39BmOPBeUq1S5xccyZXR6aFy1nnPbHUaMawrl/0YUUUXQPLEUUUUIdfB1t9vNsA8xkD8fymWhcTDYgscCPEcRqF2w4EAi4IkfnmseWGlnoeg6j1I6Xyi3ZLIKikJR0r3NhbJshtWi5Cx0XsQrK0qUIyNzWwFkLQcqYUaNtRWusggrW+gaHppBmVIU3jPAFCaNUVzvRC0Ni9jW4eK2C5ZpORxZLbDQL/UEZhNUXjTUpWq8apZtU5tnkVNGpAuSR1sRWDAMp4DjzVUMI+od6pO7wWdmYcSHuvfuy7bzIj16JT93ZBJhKRDRoABbgOKTfUdUysweqC7EfqO3QfpGZ4p0NgQhew2OxmmwDK0Kn3v3xWnESh1XgAqIJimKP1N8R8/CUr1LHotYnEfUI0nv1XH2rtLcBj9zpA+SnQxuUkkZuozxxQc5cI523MfvEMGQieZjLwXJVkql24QUI0j5/1OeWfI8ku5FFFEZnIooooQibwGL3TB/aT5Hj90ooqaTVMPHkljkpR5PQVD3yUC5eExsfS7LQ/wBv4XUa7vvRYpwcT03TdTHMrXPgsNUKI3JDclG+tipVyoFSsDg0CrDlgvVhSglIsclbXLO8sB8mylE1qI1TerNRLQePktCmEOlDVllxQ3TqBafjBpdLtphRtkvSh+uQVlIuMuy4J5tCbcckrTdxTrTOWc+SVNsOKSAMe6mbd/ZOiq+qIkNbrGqHUpalDw9TcMaFC9/qMTR0aW6y2XeqM6quc6ropVroNIVjbqvfkl8RXsZ0QS/mVz8djQ0fUbe/II4Q1PYGeSMI6m6RnF4prWl56AaleYxOIL3Fzv4HALeNxpqOk5DIaAJddfDh0K3yeK9o9e+plpj8K/n5/giiii0HKIooooQiiiihCKKKKEImcLjC2xuPbollFTSaphwySxy1Re536VUOEjJEcuDQxDmGWn7Fdalid4AxE+Kxzx6T0nS9dHMtL2YRzlkKlRKCjS5BCVUrG8s1HWUop5NrNOdPRbZZCBhWHK2gIz3t8hg5WCgh601yFodHIMSpKF+osiv3KHSOeZIba9O0KkLktxMaeqI3Hxp6/hBLG2Guoh3Z03Ve+HBBbWkjlfqVzn7Qvlbr+FR2l/j6/hRYmV/y8S7/ANnWdU1WX1lyHbZ/x/7fhL19sGIaI5zPwiXTyfYVP2lggr1fwzp4vaYptvnoPnkvPYnEueZcfsEN7yTJMlZW7HhUPqea6zr8nUuuI+PyRRRROOeRRRRQhFFFFCH/2Q=="/>
          <p:cNvSpPr>
            <a:spLocks noChangeAspect="1" noChangeArrowheads="1"/>
          </p:cNvSpPr>
          <p:nvPr/>
        </p:nvSpPr>
        <p:spPr bwMode="auto">
          <a:xfrm>
            <a:off x="74613" y="-708025"/>
            <a:ext cx="1781175" cy="14859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09600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Arial"/>
                <a:cs typeface="Arial"/>
              </a:rPr>
              <a:t>Table 1: Quantity of Cigarette </a:t>
            </a:r>
            <a:r>
              <a:rPr lang="en-US" sz="2800" b="1" dirty="0" smtClean="0">
                <a:latin typeface="Arial"/>
                <a:cs typeface="Arial"/>
              </a:rPr>
              <a:t>Smoke </a:t>
            </a:r>
          </a:p>
          <a:p>
            <a:pPr algn="ctr"/>
            <a:r>
              <a:rPr lang="en-US" sz="2800" b="1" dirty="0" smtClean="0">
                <a:latin typeface="Arial"/>
                <a:cs typeface="Arial"/>
              </a:rPr>
              <a:t>Components  </a:t>
            </a:r>
            <a:r>
              <a:rPr lang="en-US" sz="2800" b="1" dirty="0">
                <a:latin typeface="Arial"/>
                <a:cs typeface="Arial"/>
              </a:rPr>
              <a:t>(CSC) in a </a:t>
            </a:r>
            <a:r>
              <a:rPr lang="en-US" sz="2800" b="1" dirty="0" smtClean="0">
                <a:latin typeface="Arial"/>
                <a:cs typeface="Arial"/>
              </a:rPr>
              <a:t>Cigarette</a:t>
            </a:r>
            <a:r>
              <a:rPr lang="en-US" sz="2800" dirty="0" smtClean="0"/>
              <a:t> </a:t>
            </a:r>
            <a:endParaRPr lang="en-US" sz="2800" dirty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415737241"/>
              </p:ext>
            </p:extLst>
          </p:nvPr>
        </p:nvGraphicFramePr>
        <p:xfrm>
          <a:off x="172453" y="2057400"/>
          <a:ext cx="8843210" cy="3429000"/>
        </p:xfrm>
        <a:graphic>
          <a:graphicData uri="http://schemas.openxmlformats.org/presentationml/2006/ole">
            <p:oleObj spid="_x0000_s1417" name="Document" r:id="rId3" imgW="5625893" imgH="186683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06619" y="237983"/>
            <a:ext cx="57599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Effects of 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CSCs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on Retinal Cells</a:t>
            </a:r>
            <a:r>
              <a:rPr lang="en-US" sz="2800" dirty="0"/>
              <a:t> 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6200" y="1163122"/>
            <a:ext cx="848191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>
                <a:latin typeface="Arial"/>
                <a:cs typeface="Arial"/>
              </a:rPr>
              <a:t>Several studies have reported adverse </a:t>
            </a:r>
            <a:r>
              <a:rPr lang="en-US" sz="2800" b="1" dirty="0" smtClean="0">
                <a:latin typeface="Arial"/>
                <a:cs typeface="Arial"/>
              </a:rPr>
              <a:t>effects </a:t>
            </a:r>
            <a:r>
              <a:rPr lang="en-US" sz="2800" b="1" dirty="0">
                <a:latin typeface="Arial"/>
                <a:cs typeface="Arial"/>
              </a:rPr>
              <a:t>of CSC on </a:t>
            </a:r>
            <a:r>
              <a:rPr lang="en-US" sz="2800" b="1" dirty="0" smtClean="0">
                <a:latin typeface="Arial"/>
                <a:cs typeface="Arial"/>
              </a:rPr>
              <a:t>various cell types:</a:t>
            </a:r>
            <a:endParaRPr lang="en-US" sz="2800" b="1" dirty="0">
              <a:latin typeface="Arial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Retinal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pigment epithelial (RPE)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cells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Retinal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neurosensory (R28)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cells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Human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microvascular endothelial (HMVEC)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cells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Müller cells &amp; other glial cells of the retina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0" y="4038600"/>
            <a:ext cx="9115226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The mechanisms of CSC-induced toxicity on these cells include 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Oxidative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stress, mitochondrial dysfunction,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apoptosis, and necrosis.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329625"/>
            <a:ext cx="874931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Effects of 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CSCs 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on 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Retinal 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Vascular Cells</a:t>
            </a:r>
            <a:r>
              <a:rPr lang="en-US" sz="3200" dirty="0" smtClean="0"/>
              <a:t> 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2400" y="1214021"/>
            <a:ext cx="8763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B(e)P [Benzo(e)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Pyrene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]: It is polycyclic aromatic hydrocarbon (PAH) formed by incomplete combustion of carbon from organic materials. B(e)P randomly inserts into DNA &amp; causes mutagenic, teratogenic, &amp; carcinogenic effects.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Chrysene (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Chry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 It is one of the most toxic PAH found in smoke. It causes formation of DNA adduct &amp; has mutagenic, carcinogenic, &amp; genotoxic effects. 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HQ (Hydroquinone) is the most abundant quinine present in cigarette tar. High levels of HQ are detected in plasma &amp; urine of smokers. It causes hepatotoxic &amp; nephrotoxic properties of HQ.</a:t>
            </a:r>
          </a:p>
        </p:txBody>
      </p:sp>
    </p:spTree>
    <p:extLst>
      <p:ext uri="{BB962C8B-B14F-4D97-AF65-F5344CB8AC3E}">
        <p14:creationId xmlns:p14="http://schemas.microsoft.com/office/powerpoint/2010/main" xmlns="" val="1177358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" y="762000"/>
            <a:ext cx="84582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-EP (2-Ethyl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Pyridine):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Pyridines are prominent components of smoke &amp; one of its most toxic derivative is 2-EP.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It depresses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antioxidant activity of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cells, catalyzes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fatty acid peroxides that disrupt vascular permeability &amp;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poisons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enzyme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systems.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Catechol (Cat): It is a toxic component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smoke, 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causeing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lipid peroxidation, oxidation of protein, &amp; genotoxic effects.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Nicotine (Nico): It affects release of vascular endothelial factor (VEGF) &amp; enhances neovascularization, including the wet form of AMD.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Acrolein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Acro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): It has a high hazard index &amp; causes oxidative stress by reacting with sulfhydryl group.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895953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457200"/>
            <a:ext cx="85344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Cells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were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cultured &amp; incubated at 37ºC till confluent.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Then treated with one of the CSC agents for 24 hours.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following assays were performed:</a:t>
            </a: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Cell Viability (CV) -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etermined using trypan blue dye exclusion test. It is based on principal that live cells possess intact cell membrane that exclude dyes, where as dead cell do not.</a:t>
            </a: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Caspase activation –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measures later stages of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apoptosis using the FLICA kits. The apoptosis was quantified as the level of fluorescence. Non-apoptotic cells appeared unstained, whereas cells undergoing apoptosis fluorescent brightly.  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067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Design of Experiments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984001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920889"/>
            <a:ext cx="85344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Reactive oxygen species (ROS) - were measured with fluorescent dye and the ratios of emission/excitation were calculated. </a:t>
            </a: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endParaRPr 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Lactate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dehydogenase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(LDH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 – is a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test for cytotoxicity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and a marker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of cell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death.</a:t>
            </a: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Mitochondrial membrane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potential – loss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mitochondrial membrane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potential is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hallmark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early apoptosis.  The JC-1 kit has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 dye that fluoresces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red (R)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in mitochondria of live cells. In dead cells, the mitochondrial membrane collapses, &amp; the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dye remains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in cytoplasm where it fluoresces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green (G).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The R/G  fluorescence is higher in healthy cells.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067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Design of Experiments (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con’t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189620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1493520"/>
            <a:ext cx="81534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 algn="just"/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Autophagy – is measured by the levels  of the autophagy-related protein marker,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LC3-II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(microtubule-associated protein1 light chain 3) using the Western blot method. During cellular stress, autophagy is increased.</a:t>
            </a: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endParaRPr 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ATP levels - a marker for cell viability. Cellular ATP levels declined rapidly when cells die due to either necrosis or apoptosis. ATP was quantified using an ATP detection kit.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084895" y="381000"/>
            <a:ext cx="52790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Design of Experiments (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con’t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05079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76200" y="0"/>
            <a:ext cx="8915400" cy="1066800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3600" b="1" dirty="0" smtClean="0">
                <a:latin typeface="Arial"/>
                <a:cs typeface="Arial"/>
              </a:rPr>
              <a:t>Toxicity of </a:t>
            </a:r>
            <a:r>
              <a:rPr lang="en-US" sz="3600" b="1" dirty="0">
                <a:latin typeface="Arial" pitchFamily="34" charset="0"/>
                <a:cs typeface="Arial" pitchFamily="34" charset="0"/>
              </a:rPr>
              <a:t>B(e)P</a:t>
            </a:r>
            <a:r>
              <a:rPr lang="en-US" sz="3600" b="1" dirty="0" smtClean="0">
                <a:latin typeface="Arial"/>
                <a:cs typeface="Arial"/>
              </a:rPr>
              <a:t> </a:t>
            </a:r>
            <a:r>
              <a:rPr lang="en-US" sz="3600" b="1" dirty="0">
                <a:latin typeface="Arial"/>
                <a:cs typeface="Arial"/>
              </a:rPr>
              <a:t>on RPE C</a:t>
            </a:r>
            <a:r>
              <a:rPr lang="en-US" sz="3600" b="1" dirty="0" smtClean="0">
                <a:latin typeface="Arial"/>
                <a:cs typeface="Arial"/>
              </a:rPr>
              <a:t>ells</a:t>
            </a:r>
          </a:p>
          <a:p>
            <a:pPr algn="ctr">
              <a:spcBef>
                <a:spcPct val="0"/>
              </a:spcBef>
              <a:defRPr/>
            </a:pPr>
            <a:r>
              <a:rPr lang="en-US" sz="2600" b="1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endParaRPr lang="en-US" sz="2600" dirty="0">
              <a:solidFill>
                <a:srgbClr val="FF0000"/>
              </a:solidFill>
              <a:latin typeface="Arial"/>
              <a:cs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286" y="381000"/>
            <a:ext cx="9138714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(1)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H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uman RPE cells were culture 24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hrs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in the presence of different doses of B(e)P. The culture were then measured for cell viability &amp; activation of different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caspases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400" dirty="0"/>
          </a:p>
        </p:txBody>
      </p:sp>
      <p:grpSp>
        <p:nvGrpSpPr>
          <p:cNvPr id="12" name="Group 11"/>
          <p:cNvGrpSpPr/>
          <p:nvPr/>
        </p:nvGrpSpPr>
        <p:grpSpPr>
          <a:xfrm>
            <a:off x="228600" y="1447800"/>
            <a:ext cx="3962400" cy="2487246"/>
            <a:chOff x="0" y="1143000"/>
            <a:chExt cx="4038600" cy="259080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600200"/>
              <a:ext cx="4038600" cy="2133600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514600" y="1143000"/>
              <a:ext cx="2185214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dirty="0" smtClean="0">
                  <a:latin typeface="Arial" pitchFamily="34" charset="0"/>
                  <a:cs typeface="Arial" pitchFamily="34" charset="0"/>
                </a:rPr>
                <a:t>Caspase-3/7 Activity</a:t>
              </a:r>
              <a:endParaRPr lang="en-US" sz="1600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0" y="4038600"/>
            <a:ext cx="3978088" cy="2819400"/>
            <a:chOff x="4800600" y="3886200"/>
            <a:chExt cx="4343400" cy="29718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00600" y="4267200"/>
              <a:ext cx="4343400" cy="2590800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5181600" y="3886200"/>
              <a:ext cx="206979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dirty="0" smtClean="0">
                  <a:latin typeface="Arial" pitchFamily="34" charset="0"/>
                  <a:cs typeface="Arial" pitchFamily="34" charset="0"/>
                </a:rPr>
                <a:t>Cell Viability Assay</a:t>
              </a:r>
              <a:endParaRPr lang="en-US" sz="1600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4572000" y="1447995"/>
            <a:ext cx="4230136" cy="2514405"/>
            <a:chOff x="23215" y="3886200"/>
            <a:chExt cx="4114800" cy="2949105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215" y="4320705"/>
              <a:ext cx="4114800" cy="25146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381000" y="3886200"/>
              <a:ext cx="213391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dirty="0">
                  <a:latin typeface="Arial" pitchFamily="34" charset="0"/>
                  <a:cs typeface="Arial" pitchFamily="34" charset="0"/>
                </a:rPr>
                <a:t>Caspase</a:t>
              </a:r>
              <a:r>
                <a:rPr lang="en-US" sz="1600" b="1" dirty="0" smtClean="0">
                  <a:latin typeface="Arial" pitchFamily="34" charset="0"/>
                  <a:cs typeface="Arial" pitchFamily="34" charset="0"/>
                </a:rPr>
                <a:t>-12 </a:t>
              </a:r>
              <a:r>
                <a:rPr lang="en-US" sz="1600" b="1" dirty="0">
                  <a:latin typeface="Arial" pitchFamily="34" charset="0"/>
                  <a:cs typeface="Arial" pitchFamily="34" charset="0"/>
                </a:rPr>
                <a:t>Activity</a:t>
              </a:r>
              <a:endParaRPr lang="en-US" sz="1600" dirty="0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4267200" y="4572000"/>
            <a:ext cx="48453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Conclusion: B</a:t>
            </a:r>
            <a:r>
              <a:rPr lang="en-US" sz="2400" b="1" dirty="0">
                <a:latin typeface="Arial"/>
                <a:cs typeface="Arial"/>
              </a:rPr>
              <a:t>(e)P induced apoptosis </a:t>
            </a:r>
            <a:r>
              <a:rPr lang="en-US" sz="2400" b="1" dirty="0" smtClean="0">
                <a:latin typeface="Arial"/>
                <a:cs typeface="Arial"/>
              </a:rPr>
              <a:t>by multiple caspases pathways &amp; caused cell death in RPE cells (Sharma et al, IOVS Nov 2008). </a:t>
            </a:r>
            <a:endParaRPr lang="en-US" sz="2400" b="1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26562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(2) The RPE cells were treated with different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conc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of  HQ &amp; analyzed for apoptosis,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cell viability, &amp;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non-apoptosis pathways.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62786" y="804446"/>
            <a:ext cx="218521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 smtClean="0">
                <a:latin typeface="Arial" pitchFamily="34" charset="0"/>
                <a:cs typeface="Arial" pitchFamily="34" charset="0"/>
              </a:rPr>
              <a:t>Caspase-3/7 Activity</a:t>
            </a:r>
            <a:endParaRPr lang="en-US" sz="1600" dirty="0"/>
          </a:p>
        </p:txBody>
      </p:sp>
      <p:sp>
        <p:nvSpPr>
          <p:cNvPr id="7" name="Rectangle 6"/>
          <p:cNvSpPr/>
          <p:nvPr/>
        </p:nvSpPr>
        <p:spPr>
          <a:xfrm>
            <a:off x="6096000" y="804446"/>
            <a:ext cx="210826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 smtClean="0">
                <a:latin typeface="Arial" pitchFamily="34" charset="0"/>
                <a:cs typeface="Arial" pitchFamily="34" charset="0"/>
              </a:rPr>
              <a:t>LDH Release Assay</a:t>
            </a:r>
            <a:endParaRPr lang="en-US" sz="1600" dirty="0"/>
          </a:p>
        </p:txBody>
      </p:sp>
      <p:sp>
        <p:nvSpPr>
          <p:cNvPr id="12" name="Rectangle 11"/>
          <p:cNvSpPr/>
          <p:nvPr/>
        </p:nvSpPr>
        <p:spPr>
          <a:xfrm>
            <a:off x="914400" y="3962400"/>
            <a:ext cx="20697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 smtClean="0">
                <a:latin typeface="Arial" pitchFamily="34" charset="0"/>
                <a:cs typeface="Arial" pitchFamily="34" charset="0"/>
              </a:rPr>
              <a:t>Cell Viability Assay</a:t>
            </a:r>
            <a:endParaRPr lang="en-US" sz="1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066800"/>
            <a:ext cx="4343400" cy="2819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1219200"/>
            <a:ext cx="4178664" cy="3124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4267200"/>
            <a:ext cx="4114799" cy="24384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4724400" y="5257800"/>
            <a:ext cx="4343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Conclusion: HQ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caused cell death to RPE cells by non-apoptotic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pathways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(Sharma et al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IJO 2013).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" y="0"/>
            <a:ext cx="91439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  <a:defRPr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(3) RPE cells were exposed to varying doses of 2-EP &amp; quantified for apoptosis, oxidative stress &amp; mitochondrial dysfunction.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98703" y="1295400"/>
            <a:ext cx="4191000" cy="2286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867400" y="685800"/>
            <a:ext cx="170120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 smtClean="0">
                <a:latin typeface="Arial" pitchFamily="34" charset="0"/>
                <a:cs typeface="Arial" pitchFamily="34" charset="0"/>
              </a:rPr>
              <a:t>ROS/RNS Level</a:t>
            </a:r>
            <a:endParaRPr lang="en-US" sz="1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962400"/>
            <a:ext cx="4251150" cy="244303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3581400"/>
            <a:ext cx="4267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latin typeface="Arial" pitchFamily="34" charset="0"/>
                <a:cs typeface="Arial" pitchFamily="34" charset="0"/>
              </a:rPr>
              <a:t>Mitochondrial Membrane Potential Assay</a:t>
            </a:r>
            <a:endParaRPr lang="en-US" sz="1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066800"/>
            <a:ext cx="3657600" cy="2286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105400" y="3962400"/>
            <a:ext cx="3886200" cy="21336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609600" y="685800"/>
            <a:ext cx="201850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 smtClean="0">
                <a:latin typeface="Arial" pitchFamily="34" charset="0"/>
                <a:cs typeface="Arial" pitchFamily="34" charset="0"/>
              </a:rPr>
              <a:t>Caspase-9 Activity</a:t>
            </a:r>
            <a:endParaRPr lang="en-US" sz="1600" dirty="0"/>
          </a:p>
        </p:txBody>
      </p:sp>
      <p:sp>
        <p:nvSpPr>
          <p:cNvPr id="12" name="Rectangle 11"/>
          <p:cNvSpPr/>
          <p:nvPr/>
        </p:nvSpPr>
        <p:spPr>
          <a:xfrm>
            <a:off x="5486400" y="3657600"/>
            <a:ext cx="2438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latin typeface="Arial" pitchFamily="34" charset="0"/>
                <a:cs typeface="Arial" pitchFamily="34" charset="0"/>
              </a:rPr>
              <a:t>Cell Viability Assay </a:t>
            </a:r>
            <a:endParaRPr lang="en-US" sz="1600" dirty="0"/>
          </a:p>
        </p:txBody>
      </p:sp>
      <p:sp>
        <p:nvSpPr>
          <p:cNvPr id="13" name="Rectangle 12"/>
          <p:cNvSpPr/>
          <p:nvPr/>
        </p:nvSpPr>
        <p:spPr>
          <a:xfrm>
            <a:off x="1" y="6211669"/>
            <a:ext cx="914399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  <a:defRPr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Conclusion: 2-EP induced caspase-dependent apoptosis, oxidative stress &amp; mitochondrial dysfunction in human RPE cells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(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Mansoor et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al IJO 2014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5685" y="0"/>
            <a:ext cx="910831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(4) RPE cells were cultured with different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conc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 of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Acrolein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and cell viability &amp; mitochondrial toxicity were measured (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Jia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et al ARVO 2007).</a:t>
            </a:r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400" y="2120900"/>
            <a:ext cx="3657600" cy="27559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2286000"/>
            <a:ext cx="3733800" cy="2667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6200" y="1828800"/>
            <a:ext cx="4267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latin typeface="Arial" pitchFamily="34" charset="0"/>
                <a:cs typeface="Arial" pitchFamily="34" charset="0"/>
              </a:rPr>
              <a:t>Mitochondrial Membrane Potential Assay</a:t>
            </a:r>
            <a:endParaRPr lang="en-US" sz="1600" dirty="0"/>
          </a:p>
        </p:txBody>
      </p:sp>
      <p:sp>
        <p:nvSpPr>
          <p:cNvPr id="10" name="Rectangle 9"/>
          <p:cNvSpPr/>
          <p:nvPr/>
        </p:nvSpPr>
        <p:spPr>
          <a:xfrm>
            <a:off x="6096000" y="1828800"/>
            <a:ext cx="2438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latin typeface="Arial" pitchFamily="34" charset="0"/>
                <a:cs typeface="Arial" pitchFamily="34" charset="0"/>
              </a:rPr>
              <a:t>Cell Viability Assay </a:t>
            </a:r>
            <a:endParaRPr lang="en-US" sz="1600" dirty="0"/>
          </a:p>
        </p:txBody>
      </p:sp>
      <p:sp>
        <p:nvSpPr>
          <p:cNvPr id="12" name="Rectangle 11"/>
          <p:cNvSpPr/>
          <p:nvPr/>
        </p:nvSpPr>
        <p:spPr>
          <a:xfrm>
            <a:off x="38361" y="5257800"/>
            <a:ext cx="9143139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Conclusion: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Acrolein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caused dose-dependent decrease of mitochondrial  membrane potential, &amp; loss of cell viability in RPE cells. 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336646" y="-76200"/>
            <a:ext cx="45997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Toxicity of B(e)P on R28 </a:t>
            </a:r>
            <a:r>
              <a:rPr lang="en-US" sz="2400" b="1" dirty="0">
                <a:latin typeface="Arial"/>
                <a:cs typeface="Arial"/>
              </a:rPr>
              <a:t>Cells</a:t>
            </a:r>
            <a:r>
              <a:rPr lang="en-US" sz="2400" dirty="0">
                <a:latin typeface="Arial"/>
                <a:cs typeface="Arial"/>
              </a:rPr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13855" y="304800"/>
            <a:ext cx="913014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latin typeface="Arial"/>
                <a:cs typeface="Arial"/>
              </a:rPr>
              <a:t>(1) </a:t>
            </a:r>
            <a:r>
              <a:rPr lang="en-US" sz="2000" b="1" dirty="0">
                <a:latin typeface="Arial"/>
                <a:cs typeface="Arial"/>
              </a:rPr>
              <a:t>R28 </a:t>
            </a:r>
            <a:r>
              <a:rPr lang="en-US" sz="2000" b="1" dirty="0" smtClean="0">
                <a:latin typeface="Arial"/>
                <a:cs typeface="Arial"/>
              </a:rPr>
              <a:t>cells were treated with different doses of B(e)P for 24 </a:t>
            </a:r>
            <a:r>
              <a:rPr lang="en-US" sz="2000" b="1" dirty="0" err="1" smtClean="0">
                <a:latin typeface="Arial"/>
                <a:cs typeface="Arial"/>
              </a:rPr>
              <a:t>hrs</a:t>
            </a:r>
            <a:r>
              <a:rPr lang="en-US" sz="2000" b="1" dirty="0" smtClean="0">
                <a:latin typeface="Arial"/>
                <a:cs typeface="Arial"/>
              </a:rPr>
              <a:t> &amp; then analyzed for cell viability, caspase activity, &amp; necrotic pathways (</a:t>
            </a:r>
            <a:r>
              <a:rPr lang="en-US" sz="2000" b="1" dirty="0" err="1" smtClean="0">
                <a:latin typeface="Arial"/>
                <a:cs typeface="Arial"/>
              </a:rPr>
              <a:t>Patil</a:t>
            </a:r>
            <a:r>
              <a:rPr lang="en-US" sz="2000" b="1" dirty="0" smtClean="0">
                <a:latin typeface="Arial"/>
                <a:cs typeface="Arial"/>
              </a:rPr>
              <a:t> et al </a:t>
            </a:r>
            <a:r>
              <a:rPr lang="en-US" sz="2000" b="1" dirty="0" err="1" smtClean="0">
                <a:latin typeface="Arial"/>
                <a:cs typeface="Arial"/>
              </a:rPr>
              <a:t>Curr</a:t>
            </a:r>
            <a:r>
              <a:rPr lang="en-US" sz="2000" b="1" dirty="0" smtClean="0">
                <a:latin typeface="Arial"/>
                <a:cs typeface="Arial"/>
              </a:rPr>
              <a:t> Eye Res 34, 2009).</a:t>
            </a:r>
            <a:r>
              <a:rPr lang="en-US" sz="1600" dirty="0" smtClean="0">
                <a:latin typeface="Arial"/>
                <a:cs typeface="Arial"/>
              </a:rPr>
              <a:t> </a:t>
            </a:r>
            <a:endParaRPr lang="en-US" sz="1600" dirty="0">
              <a:latin typeface="Arial"/>
              <a:cs typeface="Arial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19600" y="3810000"/>
            <a:ext cx="4495800" cy="220717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295400"/>
            <a:ext cx="3733800" cy="2514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495800" y="1447800"/>
            <a:ext cx="4114800" cy="209811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52400" y="3962400"/>
            <a:ext cx="3733800" cy="217223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601980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Conclusion: B</a:t>
            </a:r>
            <a:r>
              <a:rPr lang="en-US" sz="2400" b="1" dirty="0">
                <a:latin typeface="Arial"/>
                <a:cs typeface="Arial"/>
              </a:rPr>
              <a:t>(e)P induced apoptotic (&lt;200uM) &amp; necrotic (&gt;200uM) cell death to R28 </a:t>
            </a:r>
            <a:r>
              <a:rPr lang="en-US" sz="2400" b="1" dirty="0" smtClean="0">
                <a:latin typeface="Arial"/>
                <a:cs typeface="Arial"/>
              </a:rPr>
              <a:t>cells.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28600"/>
            <a:ext cx="9144000" cy="6629400"/>
          </a:xfrm>
        </p:spPr>
        <p:txBody>
          <a:bodyPr>
            <a:normAutofit/>
          </a:bodyPr>
          <a:lstStyle/>
          <a:p>
            <a:pPr algn="just"/>
            <a:r>
              <a:rPr lang="en-US" sz="2700" b="1" dirty="0" smtClean="0"/>
              <a:t/>
            </a:r>
            <a:br>
              <a:rPr lang="en-US" sz="2700" b="1" dirty="0" smtClean="0"/>
            </a:br>
            <a:r>
              <a:rPr lang="en-US" sz="2700" b="1" dirty="0" smtClean="0"/>
              <a:t/>
            </a:r>
            <a:br>
              <a:rPr lang="en-US" sz="2700" b="1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-76200" y="457200"/>
            <a:ext cx="9220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231F2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(2)  R28 cells were pre-treated with calpain inhibitors or </a:t>
            </a:r>
            <a:r>
              <a:rPr lang="en-US" sz="2400" b="1" dirty="0" err="1" smtClean="0">
                <a:solidFill>
                  <a:srgbClr val="231F2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epicatechin</a:t>
            </a:r>
            <a:r>
              <a:rPr lang="en-US" sz="2400" b="1" dirty="0" smtClean="0">
                <a:solidFill>
                  <a:srgbClr val="231F2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&amp; then cultured for 24 </a:t>
            </a:r>
            <a:r>
              <a:rPr lang="en-US" sz="2400" b="1" dirty="0" err="1" smtClean="0">
                <a:solidFill>
                  <a:srgbClr val="231F2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hrs</a:t>
            </a:r>
            <a:r>
              <a:rPr lang="en-US" sz="2400" b="1" dirty="0" smtClean="0">
                <a:solidFill>
                  <a:srgbClr val="231F2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with nicotine (N 10-2μM). Cells were analyzed for cell viability &amp; involvement of non-caspase &amp; non-</a:t>
            </a:r>
            <a:r>
              <a:rPr lang="en-US" sz="2400" b="1" dirty="0" err="1" smtClean="0">
                <a:solidFill>
                  <a:srgbClr val="231F2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calpain</a:t>
            </a:r>
            <a:r>
              <a:rPr lang="en-US" sz="2400" b="1" dirty="0" smtClean="0">
                <a:solidFill>
                  <a:srgbClr val="231F2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pathways (</a:t>
            </a:r>
            <a:r>
              <a:rPr lang="en-US" sz="2400" b="1" dirty="0" err="1" smtClean="0">
                <a:solidFill>
                  <a:srgbClr val="231F2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Patil</a:t>
            </a:r>
            <a:r>
              <a:rPr lang="en-US" sz="2400" b="1" dirty="0" smtClean="0">
                <a:solidFill>
                  <a:srgbClr val="231F2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et al </a:t>
            </a:r>
            <a:r>
              <a:rPr lang="en-US" sz="2400" b="1" dirty="0" err="1" smtClean="0">
                <a:solidFill>
                  <a:srgbClr val="231F2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Tox</a:t>
            </a:r>
            <a:r>
              <a:rPr lang="en-US" sz="2400" b="1" dirty="0" smtClean="0">
                <a:solidFill>
                  <a:srgbClr val="231F2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2008).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2286000"/>
            <a:ext cx="3810000" cy="32455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5800" y="2362200"/>
            <a:ext cx="4343400" cy="311277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-16274" y="5691618"/>
            <a:ext cx="91440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Conclusion: </a:t>
            </a:r>
            <a:r>
              <a:rPr lang="en-US" sz="2400" b="1" dirty="0">
                <a:solidFill>
                  <a:srgbClr val="231F2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Nicotine effects to R28 cells were through </a:t>
            </a:r>
            <a:r>
              <a:rPr lang="en-US" sz="2400" b="1" dirty="0" smtClean="0">
                <a:solidFill>
                  <a:srgbClr val="231F2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oxidant mechanisms </a:t>
            </a:r>
            <a:r>
              <a:rPr lang="en-US" sz="2400" b="1" dirty="0">
                <a:solidFill>
                  <a:srgbClr val="231F2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that </a:t>
            </a:r>
            <a:r>
              <a:rPr lang="en-US" sz="2400" b="1" dirty="0" smtClean="0">
                <a:solidFill>
                  <a:srgbClr val="231F2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are non-caspase and non-calpain dependent. </a:t>
            </a:r>
            <a:endParaRPr lang="en-US" sz="2400" b="1" dirty="0"/>
          </a:p>
        </p:txBody>
      </p:sp>
      <p:sp>
        <p:nvSpPr>
          <p:cNvPr id="7" name="Rectangle 6"/>
          <p:cNvSpPr/>
          <p:nvPr/>
        </p:nvSpPr>
        <p:spPr>
          <a:xfrm>
            <a:off x="1981200" y="0"/>
            <a:ext cx="58310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latin typeface="Arial"/>
                <a:cs typeface="Arial"/>
              </a:rPr>
              <a:t>Toxicity </a:t>
            </a:r>
            <a:r>
              <a:rPr lang="en-US" sz="2800" b="1" dirty="0" smtClean="0">
                <a:latin typeface="Arial"/>
                <a:cs typeface="Arial"/>
              </a:rPr>
              <a:t>of Nicotine </a:t>
            </a:r>
            <a:r>
              <a:rPr lang="en-US" sz="2800" b="1" dirty="0">
                <a:latin typeface="Arial"/>
                <a:cs typeface="Arial"/>
              </a:rPr>
              <a:t>on R28 Cells</a:t>
            </a:r>
            <a:r>
              <a:rPr lang="en-US" sz="2800" dirty="0">
                <a:latin typeface="Arial"/>
                <a:cs typeface="Arial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57203" y="-30152"/>
            <a:ext cx="59223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 smtClean="0">
                <a:latin typeface="Arial"/>
                <a:cs typeface="Arial"/>
              </a:rPr>
              <a:t>Toxicity of B(e)P on </a:t>
            </a:r>
            <a:r>
              <a:rPr lang="en-US" sz="2800" b="1" dirty="0">
                <a:latin typeface="Arial"/>
                <a:cs typeface="Arial"/>
              </a:rPr>
              <a:t>HMVEC cells</a:t>
            </a:r>
            <a:r>
              <a:rPr lang="en-US" sz="2800" dirty="0">
                <a:latin typeface="Arial"/>
                <a:cs typeface="Arial"/>
              </a:rPr>
              <a:t> </a:t>
            </a:r>
            <a:endParaRPr lang="en-US" sz="2800" b="1" dirty="0">
              <a:latin typeface="Arial"/>
              <a:cs typeface="Arial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" y="4308223"/>
            <a:ext cx="4038600" cy="24735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1993900"/>
            <a:ext cx="3657600" cy="21209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76800" y="1600200"/>
            <a:ext cx="4038600" cy="25908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457200"/>
            <a:ext cx="9067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Arial"/>
                <a:cs typeface="Arial"/>
              </a:rPr>
              <a:t>HMVEC were cultured 24 </a:t>
            </a:r>
            <a:r>
              <a:rPr lang="en-US" sz="2400" b="1" dirty="0" err="1">
                <a:latin typeface="Arial"/>
                <a:cs typeface="Arial"/>
              </a:rPr>
              <a:t>hrs</a:t>
            </a:r>
            <a:r>
              <a:rPr lang="en-US" sz="2400" b="1" dirty="0">
                <a:latin typeface="Arial"/>
                <a:cs typeface="Arial"/>
              </a:rPr>
              <a:t> with different doses of  B(e)P  &amp; were then analyzed for cell death, </a:t>
            </a:r>
            <a:r>
              <a:rPr lang="en-US" sz="2400" b="1" dirty="0" smtClean="0">
                <a:latin typeface="Arial"/>
                <a:cs typeface="Arial"/>
              </a:rPr>
              <a:t>caspase 3/7 activation, </a:t>
            </a:r>
            <a:r>
              <a:rPr lang="en-US" sz="2400" b="1" dirty="0">
                <a:latin typeface="Arial"/>
                <a:cs typeface="Arial"/>
              </a:rPr>
              <a:t>&amp; necrosis pathways (</a:t>
            </a:r>
            <a:r>
              <a:rPr lang="en-US" sz="2400" b="1" dirty="0" err="1" smtClean="0">
                <a:latin typeface="Arial"/>
                <a:cs typeface="Arial"/>
              </a:rPr>
              <a:t>Patil</a:t>
            </a:r>
            <a:r>
              <a:rPr lang="en-US" sz="2400" b="1" dirty="0">
                <a:latin typeface="Arial"/>
                <a:cs typeface="Arial"/>
              </a:rPr>
              <a:t> </a:t>
            </a:r>
            <a:r>
              <a:rPr lang="en-US" sz="2400" b="1" dirty="0" smtClean="0">
                <a:latin typeface="Arial"/>
                <a:cs typeface="Arial"/>
              </a:rPr>
              <a:t>et </a:t>
            </a:r>
            <a:r>
              <a:rPr lang="en-US" sz="2400" b="1" dirty="0">
                <a:latin typeface="Arial"/>
                <a:cs typeface="Arial"/>
              </a:rPr>
              <a:t>al </a:t>
            </a:r>
            <a:r>
              <a:rPr lang="en-US" sz="2400" b="1" dirty="0" err="1">
                <a:latin typeface="Arial"/>
                <a:cs typeface="Arial"/>
              </a:rPr>
              <a:t>Curr</a:t>
            </a:r>
            <a:r>
              <a:rPr lang="en-US" sz="2400" b="1" dirty="0">
                <a:latin typeface="Arial"/>
                <a:cs typeface="Arial"/>
              </a:rPr>
              <a:t> Eye Res 34, 2009)</a:t>
            </a:r>
            <a:endParaRPr lang="en-US" sz="24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724400" y="4953000"/>
            <a:ext cx="4267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Conclusion: B</a:t>
            </a:r>
            <a:r>
              <a:rPr lang="en-US" sz="2400" b="1" dirty="0">
                <a:latin typeface="Arial"/>
                <a:cs typeface="Arial"/>
              </a:rPr>
              <a:t>(e)P induced HMVEC cell </a:t>
            </a:r>
            <a:r>
              <a:rPr lang="en-US" sz="2400" b="1" dirty="0" smtClean="0">
                <a:latin typeface="Arial"/>
                <a:cs typeface="Arial"/>
              </a:rPr>
              <a:t>death is via non-caspase-dependent necrosis pathways.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9430" y="381000"/>
            <a:ext cx="9067800" cy="1477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Arial"/>
                <a:cs typeface="Arial"/>
              </a:rPr>
              <a:t>HMVEC were cultured 24 </a:t>
            </a:r>
            <a:r>
              <a:rPr lang="en-US" sz="2400" b="1" dirty="0" err="1">
                <a:latin typeface="Arial"/>
                <a:cs typeface="Arial"/>
              </a:rPr>
              <a:t>hrs</a:t>
            </a:r>
            <a:r>
              <a:rPr lang="en-US" sz="2400" b="1" dirty="0">
                <a:latin typeface="Arial"/>
                <a:cs typeface="Arial"/>
              </a:rPr>
              <a:t> with different doses of  </a:t>
            </a:r>
            <a:r>
              <a:rPr lang="en-US" sz="2400" b="1" dirty="0" smtClean="0">
                <a:latin typeface="Arial"/>
                <a:cs typeface="Arial"/>
              </a:rPr>
              <a:t>nicotine &amp; </a:t>
            </a:r>
            <a:r>
              <a:rPr lang="en-US" sz="2400" b="1" dirty="0">
                <a:latin typeface="Arial"/>
                <a:cs typeface="Arial"/>
              </a:rPr>
              <a:t>were then analyzed for cell death, </a:t>
            </a:r>
            <a:r>
              <a:rPr lang="en-US" sz="2400" b="1" dirty="0" smtClean="0">
                <a:latin typeface="Arial"/>
                <a:cs typeface="Arial"/>
              </a:rPr>
              <a:t>caspase 3/7, </a:t>
            </a:r>
            <a:r>
              <a:rPr lang="en-US" sz="2400" b="1" dirty="0">
                <a:latin typeface="Arial"/>
                <a:cs typeface="Arial"/>
              </a:rPr>
              <a:t>&amp; necrosis pathways </a:t>
            </a:r>
            <a:r>
              <a:rPr lang="en-US" sz="2400" b="1" dirty="0" smtClean="0">
                <a:latin typeface="Arial"/>
                <a:cs typeface="Arial"/>
              </a:rPr>
              <a:t>(</a:t>
            </a:r>
            <a:r>
              <a:rPr lang="en-US" sz="2400" b="1" dirty="0" err="1" smtClean="0">
                <a:solidFill>
                  <a:srgbClr val="231F2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Patil</a:t>
            </a:r>
            <a:r>
              <a:rPr lang="en-US" sz="2400" b="1" dirty="0" smtClean="0">
                <a:solidFill>
                  <a:srgbClr val="231F2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b="1" dirty="0">
                <a:solidFill>
                  <a:srgbClr val="231F2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et al </a:t>
            </a:r>
            <a:r>
              <a:rPr lang="en-US" sz="2400" b="1" dirty="0" err="1">
                <a:solidFill>
                  <a:srgbClr val="231F2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Tox</a:t>
            </a:r>
            <a:r>
              <a:rPr lang="en-US" sz="2400" b="1" dirty="0">
                <a:solidFill>
                  <a:srgbClr val="231F2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231F2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2008).</a:t>
            </a:r>
            <a:endParaRPr lang="en-US" sz="2400" dirty="0">
              <a:solidFill>
                <a:srgbClr val="FF0000"/>
              </a:solidFill>
              <a:latin typeface="Arial"/>
              <a:cs typeface="Arial"/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4191000"/>
            <a:ext cx="4114800" cy="2667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76800" y="1578774"/>
            <a:ext cx="4191000" cy="268842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676400"/>
            <a:ext cx="4419600" cy="242324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67775" y="5334000"/>
            <a:ext cx="4700025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Conclusion:</a:t>
            </a:r>
            <a:r>
              <a:rPr lang="en-US" sz="2800" dirty="0" smtClean="0"/>
              <a:t> </a:t>
            </a:r>
            <a:r>
              <a:rPr lang="en-US" sz="2400" b="1" dirty="0">
                <a:latin typeface="Arial"/>
                <a:cs typeface="Arial"/>
              </a:rPr>
              <a:t>Nicotine </a:t>
            </a:r>
            <a:r>
              <a:rPr lang="en-US" sz="2400" b="1" dirty="0" smtClean="0">
                <a:latin typeface="Arial"/>
                <a:cs typeface="Arial"/>
              </a:rPr>
              <a:t>causes </a:t>
            </a:r>
          </a:p>
          <a:p>
            <a:r>
              <a:rPr lang="en-US" sz="2400" b="1" dirty="0">
                <a:latin typeface="Arial"/>
                <a:cs typeface="Arial"/>
              </a:rPr>
              <a:t>t</a:t>
            </a:r>
            <a:r>
              <a:rPr lang="en-US" sz="2400" b="1" dirty="0" smtClean="0">
                <a:latin typeface="Arial"/>
                <a:cs typeface="Arial"/>
              </a:rPr>
              <a:t>oxicity </a:t>
            </a:r>
            <a:r>
              <a:rPr lang="en-US" sz="2400" b="1" dirty="0">
                <a:latin typeface="Arial"/>
                <a:cs typeface="Arial"/>
              </a:rPr>
              <a:t>to HMVEC </a:t>
            </a:r>
            <a:r>
              <a:rPr lang="en-US" sz="2400" b="1" dirty="0" smtClean="0">
                <a:latin typeface="Arial"/>
                <a:cs typeface="Arial"/>
              </a:rPr>
              <a:t>via necrosis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1534354" y="-76200"/>
            <a:ext cx="63680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 smtClean="0">
                <a:latin typeface="Arial"/>
                <a:cs typeface="Arial"/>
              </a:rPr>
              <a:t>Toxicity of Nicotine on </a:t>
            </a:r>
            <a:r>
              <a:rPr lang="en-US" sz="2800" b="1" dirty="0">
                <a:latin typeface="Arial"/>
                <a:cs typeface="Arial"/>
              </a:rPr>
              <a:t>HMVEC cells</a:t>
            </a:r>
            <a:r>
              <a:rPr lang="en-US" sz="2800" dirty="0">
                <a:latin typeface="Arial"/>
                <a:cs typeface="Arial"/>
              </a:rPr>
              <a:t> </a:t>
            </a:r>
            <a:endParaRPr lang="en-US" sz="28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9443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133600" y="-76200"/>
            <a:ext cx="5257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latin typeface="Arial"/>
                <a:cs typeface="Arial"/>
              </a:rPr>
              <a:t>Toxicity </a:t>
            </a:r>
            <a:r>
              <a:rPr lang="en-US" sz="2800" b="1" dirty="0">
                <a:latin typeface="Arial"/>
                <a:cs typeface="Arial"/>
              </a:rPr>
              <a:t>of </a:t>
            </a:r>
            <a:r>
              <a:rPr lang="en-US" sz="2800" b="1" dirty="0" smtClean="0">
                <a:latin typeface="Arial"/>
                <a:cs typeface="Arial"/>
              </a:rPr>
              <a:t>HQ </a:t>
            </a:r>
            <a:r>
              <a:rPr lang="en-US" sz="2800" b="1" dirty="0">
                <a:latin typeface="Arial"/>
                <a:cs typeface="Arial"/>
              </a:rPr>
              <a:t>on Müller </a:t>
            </a:r>
            <a:r>
              <a:rPr lang="en-US" sz="2800" b="1" dirty="0" smtClean="0">
                <a:latin typeface="Arial"/>
                <a:cs typeface="Arial"/>
              </a:rPr>
              <a:t>Cells</a:t>
            </a:r>
            <a:endParaRPr lang="en-US" sz="2800" dirty="0">
              <a:latin typeface="Arial"/>
              <a:cs typeface="Arial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381000"/>
            <a:ext cx="8991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latin typeface="Arial"/>
                <a:cs typeface="Arial"/>
              </a:rPr>
              <a:t>Müller cells were exposed to HQ for 24 </a:t>
            </a:r>
            <a:r>
              <a:rPr lang="en-US" sz="2000" b="1" dirty="0" err="1" smtClean="0">
                <a:latin typeface="Arial"/>
                <a:cs typeface="Arial"/>
              </a:rPr>
              <a:t>hrs</a:t>
            </a:r>
            <a:r>
              <a:rPr lang="en-US" sz="2000" b="1" dirty="0" smtClean="0">
                <a:latin typeface="Arial"/>
                <a:cs typeface="Arial"/>
              </a:rPr>
              <a:t> &amp; then analyzed for oxidative, mitochondrial, &amp; autophagic pathways (Ramirez et al </a:t>
            </a:r>
            <a:r>
              <a:rPr lang="en-US" sz="2000" b="1" dirty="0" err="1" smtClean="0">
                <a:latin typeface="Arial"/>
                <a:cs typeface="Arial"/>
              </a:rPr>
              <a:t>NeuroTox</a:t>
            </a:r>
            <a:r>
              <a:rPr lang="en-US" sz="2000" b="1" dirty="0" smtClean="0">
                <a:latin typeface="Arial"/>
                <a:cs typeface="Arial"/>
              </a:rPr>
              <a:t> 2013).  </a:t>
            </a:r>
            <a:endParaRPr lang="en-US" sz="2000" b="1" dirty="0">
              <a:latin typeface="Arial"/>
              <a:cs typeface="Arial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3667103"/>
            <a:ext cx="3276600" cy="319089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1219200"/>
            <a:ext cx="3810000" cy="220980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10200" y="1447800"/>
            <a:ext cx="3581400" cy="35052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810000" y="5135940"/>
            <a:ext cx="5029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Conclusion: HQ </a:t>
            </a:r>
            <a:r>
              <a:rPr lang="en-US" sz="2400" b="1" dirty="0">
                <a:latin typeface="Arial"/>
                <a:cs typeface="Arial"/>
              </a:rPr>
              <a:t>damaged Müller cells through oxidative, mitochondrial, and autophagic </a:t>
            </a:r>
            <a:r>
              <a:rPr lang="en-US" sz="2400" b="1" dirty="0" smtClean="0">
                <a:latin typeface="Arial"/>
                <a:cs typeface="Arial"/>
              </a:rPr>
              <a:t>pathways.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79802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Toxicity of Chrysene on </a:t>
            </a:r>
            <a:r>
              <a:rPr lang="en-US" sz="2800" b="1" dirty="0">
                <a:latin typeface="Arial"/>
                <a:cs typeface="Arial"/>
              </a:rPr>
              <a:t>Müller Cells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4495800"/>
            <a:ext cx="3429000" cy="2286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633" y="1752600"/>
            <a:ext cx="3725767" cy="273414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1752600"/>
            <a:ext cx="3810000" cy="2667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163568" y="4930170"/>
            <a:ext cx="4648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Conclusion: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Chrysene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causes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o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xidative stress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&amp;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m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itochondrial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d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ysfunction of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Müller 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ells</a:t>
            </a:r>
            <a:r>
              <a:rPr lang="en-US" sz="2400" b="1" dirty="0" smtClean="0">
                <a:latin typeface="Arial"/>
                <a:cs typeface="Arial"/>
              </a:rPr>
              <a:t>.</a:t>
            </a:r>
            <a:r>
              <a:rPr lang="en-US" sz="2000" b="1" dirty="0" smtClean="0">
                <a:latin typeface="Arial"/>
                <a:cs typeface="Arial"/>
              </a:rPr>
              <a:t> </a:t>
            </a:r>
            <a:endParaRPr lang="en-US" sz="2000" dirty="0"/>
          </a:p>
        </p:txBody>
      </p:sp>
      <p:sp>
        <p:nvSpPr>
          <p:cNvPr id="3" name="Rectangle 2"/>
          <p:cNvSpPr/>
          <p:nvPr/>
        </p:nvSpPr>
        <p:spPr>
          <a:xfrm>
            <a:off x="152400" y="457200"/>
            <a:ext cx="8915400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Arial"/>
                <a:cs typeface="Arial"/>
              </a:rPr>
              <a:t>Müller cells were exposed </a:t>
            </a:r>
            <a:r>
              <a:rPr lang="en-US" sz="2400" b="1" dirty="0" smtClean="0">
                <a:latin typeface="Arial"/>
                <a:cs typeface="Arial"/>
              </a:rPr>
              <a:t>to chrysene for </a:t>
            </a:r>
            <a:r>
              <a:rPr lang="en-US" sz="2400" b="1" dirty="0">
                <a:latin typeface="Arial"/>
                <a:cs typeface="Arial"/>
              </a:rPr>
              <a:t>24 </a:t>
            </a:r>
            <a:r>
              <a:rPr lang="en-US" sz="2400" b="1" dirty="0" err="1">
                <a:latin typeface="Arial"/>
                <a:cs typeface="Arial"/>
              </a:rPr>
              <a:t>hrs</a:t>
            </a:r>
            <a:r>
              <a:rPr lang="en-US" sz="2400" b="1" dirty="0">
                <a:latin typeface="Arial"/>
                <a:cs typeface="Arial"/>
              </a:rPr>
              <a:t> &amp; then analyzed </a:t>
            </a:r>
            <a:r>
              <a:rPr lang="en-US" sz="2400" b="1" dirty="0" smtClean="0">
                <a:latin typeface="Arial"/>
                <a:cs typeface="Arial"/>
              </a:rPr>
              <a:t>for cell viability, </a:t>
            </a:r>
            <a:r>
              <a:rPr lang="en-US" sz="2400" b="1" dirty="0">
                <a:latin typeface="Arial"/>
                <a:cs typeface="Arial"/>
              </a:rPr>
              <a:t>oxidative, </a:t>
            </a:r>
            <a:r>
              <a:rPr lang="en-US" sz="2400" b="1" dirty="0" smtClean="0">
                <a:latin typeface="Arial"/>
                <a:cs typeface="Arial"/>
              </a:rPr>
              <a:t>&amp; mitochondrial pathways </a:t>
            </a:r>
            <a:r>
              <a:rPr lang="en-US" sz="2400" b="1" dirty="0">
                <a:latin typeface="Arial"/>
                <a:cs typeface="Arial"/>
              </a:rPr>
              <a:t>(Mansoor et </a:t>
            </a:r>
            <a:r>
              <a:rPr lang="en-US" sz="2400" b="1" dirty="0" smtClean="0">
                <a:latin typeface="Arial"/>
                <a:cs typeface="Arial"/>
              </a:rPr>
              <a:t>al </a:t>
            </a:r>
            <a:r>
              <a:rPr lang="en-US" sz="2400" b="1" dirty="0" err="1" smtClean="0">
                <a:latin typeface="Arial"/>
                <a:cs typeface="Arial"/>
              </a:rPr>
              <a:t>Mol</a:t>
            </a:r>
            <a:r>
              <a:rPr lang="en-US" sz="2400" b="1" dirty="0" smtClean="0">
                <a:latin typeface="Arial"/>
                <a:cs typeface="Arial"/>
              </a:rPr>
              <a:t> Vis 2013).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6604" y="533400"/>
            <a:ext cx="911013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latin typeface="Arial"/>
                <a:cs typeface="Arial"/>
              </a:rPr>
              <a:t>Müller cells were exposed to </a:t>
            </a:r>
            <a:r>
              <a:rPr lang="en-US" sz="2000" b="1" dirty="0" smtClean="0">
                <a:latin typeface="Arial"/>
                <a:cs typeface="Arial"/>
              </a:rPr>
              <a:t>catechol </a:t>
            </a:r>
            <a:r>
              <a:rPr lang="en-US" sz="2000" b="1" dirty="0">
                <a:latin typeface="Arial"/>
                <a:cs typeface="Arial"/>
              </a:rPr>
              <a:t>for 24 </a:t>
            </a:r>
            <a:r>
              <a:rPr lang="en-US" sz="2000" b="1" dirty="0" err="1">
                <a:latin typeface="Arial"/>
                <a:cs typeface="Arial"/>
              </a:rPr>
              <a:t>hrs</a:t>
            </a:r>
            <a:r>
              <a:rPr lang="en-US" sz="2000" b="1" dirty="0">
                <a:latin typeface="Arial"/>
                <a:cs typeface="Arial"/>
              </a:rPr>
              <a:t> &amp; then analyzed for cell viability, </a:t>
            </a:r>
            <a:r>
              <a:rPr lang="en-US" sz="2000" b="1" dirty="0" smtClean="0">
                <a:latin typeface="Arial"/>
                <a:cs typeface="Arial"/>
              </a:rPr>
              <a:t>mitochondrial dysfunction </a:t>
            </a:r>
            <a:r>
              <a:rPr lang="en-US" sz="2000" b="1" dirty="0">
                <a:latin typeface="Arial"/>
                <a:cs typeface="Arial"/>
              </a:rPr>
              <a:t>(Mansoor et </a:t>
            </a:r>
            <a:r>
              <a:rPr lang="en-US" sz="2000" b="1" dirty="0" smtClean="0">
                <a:latin typeface="Arial"/>
                <a:cs typeface="Arial"/>
              </a:rPr>
              <a:t>al </a:t>
            </a:r>
            <a:r>
              <a:rPr lang="en-US" sz="2000" b="1" dirty="0" err="1" smtClean="0">
                <a:latin typeface="Arial"/>
                <a:cs typeface="Arial"/>
              </a:rPr>
              <a:t>Tox</a:t>
            </a:r>
            <a:r>
              <a:rPr lang="en-US" sz="2000" b="1" dirty="0" smtClean="0">
                <a:latin typeface="Arial"/>
                <a:cs typeface="Arial"/>
              </a:rPr>
              <a:t> 2010).</a:t>
            </a:r>
            <a:endParaRPr lang="en-US" sz="2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607" y="4572000"/>
            <a:ext cx="3623393" cy="22098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81000" y="4343400"/>
            <a:ext cx="20697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 smtClean="0">
                <a:latin typeface="Arial" pitchFamily="34" charset="0"/>
                <a:cs typeface="Arial" pitchFamily="34" charset="0"/>
              </a:rPr>
              <a:t>Cell Viability Assay</a:t>
            </a:r>
            <a:endParaRPr lang="en-US" sz="1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1609253"/>
            <a:ext cx="4191000" cy="273414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143000" y="1295400"/>
            <a:ext cx="124906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 smtClean="0">
                <a:latin typeface="Arial" pitchFamily="34" charset="0"/>
                <a:cs typeface="Arial" pitchFamily="34" charset="0"/>
              </a:rPr>
              <a:t>JC-1Assay</a:t>
            </a:r>
            <a:endParaRPr lang="en-US" sz="1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1600" y="1828800"/>
            <a:ext cx="3505200" cy="22098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867400" y="1447800"/>
            <a:ext cx="20441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ATP Level Assay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213734" y="5038636"/>
            <a:ext cx="493026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Conclusion: Catechol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diminished cell viability </a:t>
            </a:r>
            <a:r>
              <a:rPr lang="en-US" sz="2400" b="1" dirty="0">
                <a:latin typeface="Arial"/>
                <a:cs typeface="Arial"/>
              </a:rPr>
              <a:t>of Müller cells via mitochondrial </a:t>
            </a:r>
            <a:r>
              <a:rPr lang="en-US" sz="2400" b="1" dirty="0" smtClean="0">
                <a:latin typeface="Arial"/>
                <a:cs typeface="Arial"/>
              </a:rPr>
              <a:t>dysfunction.</a:t>
            </a:r>
            <a:r>
              <a:rPr lang="en-US" b="1" dirty="0" smtClean="0">
                <a:latin typeface="Arial"/>
                <a:cs typeface="Arial"/>
              </a:rPr>
              <a:t> 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752600" y="0"/>
            <a:ext cx="6324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Toxicity of Catechol on </a:t>
            </a:r>
            <a:r>
              <a:rPr lang="en-US" sz="2800" b="1" dirty="0" smtClean="0">
                <a:latin typeface="Arial"/>
                <a:cs typeface="Arial"/>
              </a:rPr>
              <a:t>Müller </a:t>
            </a:r>
            <a:r>
              <a:rPr lang="en-US" sz="2800" b="1" dirty="0">
                <a:latin typeface="Arial"/>
                <a:cs typeface="Arial"/>
              </a:rPr>
              <a:t>C</a:t>
            </a:r>
            <a:r>
              <a:rPr lang="en-US" sz="2800" b="1" dirty="0" smtClean="0">
                <a:latin typeface="Arial"/>
                <a:cs typeface="Arial"/>
              </a:rPr>
              <a:t>ells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019274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0"/>
            <a:ext cx="7848600" cy="879764"/>
          </a:xfrm>
        </p:spPr>
        <p:txBody>
          <a:bodyPr>
            <a:noAutofit/>
          </a:bodyPr>
          <a:lstStyle/>
          <a:p>
            <a:r>
              <a:rPr lang="en-US" sz="2400" b="1" dirty="0">
                <a:latin typeface="Arial"/>
                <a:cs typeface="Arial"/>
              </a:rPr>
              <a:t>Table </a:t>
            </a:r>
            <a:r>
              <a:rPr lang="en-US" sz="2400" b="1" dirty="0" smtClean="0">
                <a:latin typeface="Arial"/>
                <a:cs typeface="Arial"/>
              </a:rPr>
              <a:t>2: Summary of </a:t>
            </a:r>
            <a:r>
              <a:rPr lang="en-US" sz="2400" b="1" dirty="0">
                <a:latin typeface="Arial"/>
                <a:cs typeface="Arial"/>
              </a:rPr>
              <a:t>M</a:t>
            </a:r>
            <a:r>
              <a:rPr lang="en-US" sz="2400" b="1" dirty="0" smtClean="0">
                <a:latin typeface="Arial"/>
                <a:cs typeface="Arial"/>
              </a:rPr>
              <a:t>echanisms </a:t>
            </a:r>
            <a:r>
              <a:rPr lang="en-US" sz="2400" b="1" dirty="0">
                <a:latin typeface="Arial"/>
                <a:cs typeface="Arial"/>
              </a:rPr>
              <a:t>of CSC </a:t>
            </a:r>
            <a:r>
              <a:rPr lang="en-US" sz="2400" b="1" dirty="0" smtClean="0">
                <a:latin typeface="Arial"/>
                <a:cs typeface="Arial"/>
              </a:rPr>
              <a:t/>
            </a:r>
            <a:br>
              <a:rPr lang="en-US" sz="2400" b="1" dirty="0" smtClean="0">
                <a:latin typeface="Arial"/>
                <a:cs typeface="Arial"/>
              </a:rPr>
            </a:br>
            <a:r>
              <a:rPr lang="en-US" sz="2400" b="1" dirty="0" smtClean="0">
                <a:latin typeface="Arial"/>
                <a:cs typeface="Arial"/>
              </a:rPr>
              <a:t>Toxicity </a:t>
            </a:r>
            <a:r>
              <a:rPr lang="en-US" sz="2400" b="1" dirty="0">
                <a:latin typeface="Arial"/>
                <a:cs typeface="Arial"/>
              </a:rPr>
              <a:t>to </a:t>
            </a:r>
            <a:r>
              <a:rPr lang="en-US" sz="2400" b="1" dirty="0" smtClean="0">
                <a:latin typeface="Arial"/>
                <a:cs typeface="Arial"/>
              </a:rPr>
              <a:t>Retinal Cells</a:t>
            </a:r>
            <a:endParaRPr lang="en-US" sz="2400" b="1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4" name="Text Box 26"/>
          <p:cNvSpPr txBox="1">
            <a:spLocks noChangeArrowheads="1"/>
          </p:cNvSpPr>
          <p:nvPr/>
        </p:nvSpPr>
        <p:spPr bwMode="auto">
          <a:xfrm>
            <a:off x="228600" y="1096039"/>
            <a:ext cx="4876800" cy="461665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smtClean="0">
                <a:latin typeface="Arial"/>
                <a:ea typeface="ヒラギノ角ゴ Pro W3" charset="-128"/>
                <a:cs typeface="Arial"/>
              </a:rPr>
              <a:t>RPE Cells</a:t>
            </a:r>
            <a:endParaRPr lang="en-US" sz="2400" b="1" dirty="0">
              <a:latin typeface="Arial"/>
              <a:ea typeface="ヒラギノ角ゴ Pro W3" charset="-128"/>
              <a:cs typeface="Arial"/>
            </a:endParaRPr>
          </a:p>
        </p:txBody>
      </p:sp>
      <p:sp>
        <p:nvSpPr>
          <p:cNvPr id="5" name="Text Box 26"/>
          <p:cNvSpPr txBox="1">
            <a:spLocks noChangeArrowheads="1"/>
          </p:cNvSpPr>
          <p:nvPr/>
        </p:nvSpPr>
        <p:spPr bwMode="auto">
          <a:xfrm>
            <a:off x="6019800" y="990600"/>
            <a:ext cx="2667000" cy="461665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smtClean="0">
                <a:latin typeface="Arial"/>
                <a:ea typeface="ヒラギノ角ゴ Pro W3" charset="-128"/>
                <a:cs typeface="Arial"/>
              </a:rPr>
              <a:t>R28 Cells</a:t>
            </a:r>
            <a:endParaRPr lang="en-US" sz="2400" b="1" dirty="0">
              <a:latin typeface="Arial"/>
              <a:ea typeface="ヒラギノ角ゴ Pro W3" charset="-128"/>
              <a:cs typeface="Arial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228600" y="1524000"/>
            <a:ext cx="0" cy="914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1143000" y="1524000"/>
            <a:ext cx="0" cy="914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2438400" y="1524000"/>
            <a:ext cx="0" cy="914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5105400" y="1524000"/>
            <a:ext cx="0" cy="914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 txBox="1">
            <a:spLocks/>
          </p:cNvSpPr>
          <p:nvPr/>
        </p:nvSpPr>
        <p:spPr>
          <a:xfrm>
            <a:off x="-76200" y="2362200"/>
            <a:ext cx="703197" cy="4617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err="1" smtClean="0">
                <a:latin typeface="Arial"/>
                <a:cs typeface="Arial"/>
              </a:rPr>
              <a:t>BeP</a:t>
            </a:r>
            <a:endParaRPr lang="en-US" sz="2000" b="1" dirty="0">
              <a:latin typeface="Arial"/>
              <a:cs typeface="Arial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762000" y="2438400"/>
            <a:ext cx="76200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latin typeface="Arial"/>
                <a:cs typeface="Arial"/>
              </a:rPr>
              <a:t>HQ</a:t>
            </a:r>
            <a:endParaRPr lang="en-US" sz="2000" b="1" dirty="0">
              <a:latin typeface="Arial"/>
              <a:cs typeface="Arial"/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2057400" y="2286000"/>
            <a:ext cx="701963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latin typeface="Arial"/>
                <a:cs typeface="Arial"/>
              </a:rPr>
              <a:t>2EP</a:t>
            </a:r>
            <a:endParaRPr lang="en-US" sz="2000" b="1" dirty="0">
              <a:latin typeface="Arial"/>
              <a:cs typeface="Arial"/>
            </a:endParaRP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4464698" y="2362200"/>
            <a:ext cx="945502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err="1" smtClean="0">
                <a:latin typeface="Arial"/>
                <a:cs typeface="Arial"/>
              </a:rPr>
              <a:t>Acro</a:t>
            </a:r>
            <a:endParaRPr lang="en-US" sz="2000" b="1" dirty="0">
              <a:latin typeface="Arial"/>
              <a:cs typeface="Arial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228600" y="2743200"/>
            <a:ext cx="0" cy="914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1143000" y="2819400"/>
            <a:ext cx="0" cy="914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2438400" y="2743200"/>
            <a:ext cx="0" cy="914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5029200" y="2667000"/>
            <a:ext cx="0" cy="914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1"/>
          <p:cNvSpPr txBox="1">
            <a:spLocks/>
          </p:cNvSpPr>
          <p:nvPr/>
        </p:nvSpPr>
        <p:spPr>
          <a:xfrm>
            <a:off x="-36659" y="3685342"/>
            <a:ext cx="951059" cy="7342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err="1" smtClean="0">
                <a:latin typeface="Arial"/>
                <a:cs typeface="Arial"/>
              </a:rPr>
              <a:t>Caspases</a:t>
            </a:r>
            <a:endParaRPr lang="en-US" sz="2000" b="1" dirty="0" smtClean="0">
              <a:latin typeface="Arial"/>
              <a:cs typeface="Arial"/>
            </a:endParaRP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914400" y="3657600"/>
            <a:ext cx="129540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latin typeface="Arial"/>
                <a:cs typeface="Arial"/>
              </a:rPr>
              <a:t>Necrosis</a:t>
            </a:r>
            <a:endParaRPr lang="en-US" sz="2000" b="1" dirty="0">
              <a:latin typeface="Arial"/>
              <a:cs typeface="Arial"/>
            </a:endParaRPr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2133600" y="3657600"/>
            <a:ext cx="16002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latin typeface="Arial"/>
                <a:cs typeface="Arial"/>
              </a:rPr>
              <a:t>Oxidative</a:t>
            </a:r>
          </a:p>
          <a:p>
            <a:r>
              <a:rPr lang="en-US" sz="2000" b="1" dirty="0" err="1" smtClean="0">
                <a:latin typeface="Arial"/>
                <a:cs typeface="Arial"/>
              </a:rPr>
              <a:t>Mit</a:t>
            </a:r>
            <a:r>
              <a:rPr lang="en-US" sz="2000" b="1" dirty="0" smtClean="0">
                <a:latin typeface="Arial"/>
                <a:cs typeface="Arial"/>
              </a:rPr>
              <a:t> </a:t>
            </a:r>
            <a:r>
              <a:rPr lang="en-US" sz="2000" b="1" dirty="0" err="1" smtClean="0">
                <a:latin typeface="Arial"/>
                <a:cs typeface="Arial"/>
              </a:rPr>
              <a:t>Dysfu</a:t>
            </a:r>
            <a:endParaRPr lang="en-US" sz="2000" b="1" dirty="0">
              <a:latin typeface="Arial"/>
              <a:cs typeface="Arial"/>
            </a:endParaRP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3962400" y="3581400"/>
            <a:ext cx="137160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latin typeface="Arial"/>
                <a:cs typeface="Arial"/>
              </a:rPr>
              <a:t>Necrosis</a:t>
            </a:r>
            <a:endParaRPr lang="en-US" sz="2000" b="1" dirty="0">
              <a:latin typeface="Arial"/>
              <a:cs typeface="Arial"/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533400" y="4876800"/>
            <a:ext cx="0" cy="43426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>
            <a:off x="152400" y="4191000"/>
            <a:ext cx="2315" cy="62107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H="1">
            <a:off x="5029200" y="3886200"/>
            <a:ext cx="2315" cy="62107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H="1">
            <a:off x="2438400" y="4114800"/>
            <a:ext cx="2315" cy="62107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H="1">
            <a:off x="1066800" y="4114800"/>
            <a:ext cx="2315" cy="62107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itle 1"/>
          <p:cNvSpPr txBox="1">
            <a:spLocks/>
          </p:cNvSpPr>
          <p:nvPr/>
        </p:nvSpPr>
        <p:spPr>
          <a:xfrm>
            <a:off x="8229600" y="5105400"/>
            <a:ext cx="68580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latin typeface="Arial"/>
                <a:cs typeface="Arial"/>
              </a:rPr>
              <a:t>CV</a:t>
            </a:r>
            <a:endParaRPr lang="en-US" sz="2000" b="1" dirty="0">
              <a:latin typeface="Arial"/>
              <a:cs typeface="Arial"/>
            </a:endParaRPr>
          </a:p>
        </p:txBody>
      </p:sp>
      <p:cxnSp>
        <p:nvCxnSpPr>
          <p:cNvPr id="44" name="Straight Arrow Connector 43"/>
          <p:cNvCxnSpPr/>
          <p:nvPr/>
        </p:nvCxnSpPr>
        <p:spPr>
          <a:xfrm>
            <a:off x="1447800" y="4724400"/>
            <a:ext cx="0" cy="43426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2590800" y="4800600"/>
            <a:ext cx="0" cy="43426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5181600" y="4648200"/>
            <a:ext cx="0" cy="43426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itle 1"/>
          <p:cNvSpPr txBox="1">
            <a:spLocks/>
          </p:cNvSpPr>
          <p:nvPr/>
        </p:nvSpPr>
        <p:spPr>
          <a:xfrm>
            <a:off x="5638800" y="2438400"/>
            <a:ext cx="726189" cy="3463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err="1" smtClean="0">
                <a:latin typeface="Arial"/>
                <a:cs typeface="Arial"/>
              </a:rPr>
              <a:t>BeP</a:t>
            </a:r>
            <a:endParaRPr lang="en-US" sz="2000" b="1" dirty="0">
              <a:latin typeface="Arial"/>
              <a:cs typeface="Arial"/>
            </a:endParaRPr>
          </a:p>
        </p:txBody>
      </p:sp>
      <p:cxnSp>
        <p:nvCxnSpPr>
          <p:cNvPr id="48" name="Straight Arrow Connector 47"/>
          <p:cNvCxnSpPr/>
          <p:nvPr/>
        </p:nvCxnSpPr>
        <p:spPr>
          <a:xfrm>
            <a:off x="6019800" y="1447800"/>
            <a:ext cx="0" cy="914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>
            <a:off x="8686800" y="1371600"/>
            <a:ext cx="0" cy="914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itle 1"/>
          <p:cNvSpPr txBox="1">
            <a:spLocks/>
          </p:cNvSpPr>
          <p:nvPr/>
        </p:nvSpPr>
        <p:spPr>
          <a:xfrm>
            <a:off x="8305800" y="2362200"/>
            <a:ext cx="8382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err="1" smtClean="0">
                <a:latin typeface="Arial"/>
                <a:cs typeface="Arial"/>
              </a:rPr>
              <a:t>Nico</a:t>
            </a:r>
            <a:endParaRPr lang="en-US" sz="2000" b="1" dirty="0">
              <a:latin typeface="Arial"/>
              <a:cs typeface="Arial"/>
            </a:endParaRPr>
          </a:p>
        </p:txBody>
      </p:sp>
      <p:cxnSp>
        <p:nvCxnSpPr>
          <p:cNvPr id="51" name="Straight Arrow Connector 50"/>
          <p:cNvCxnSpPr/>
          <p:nvPr/>
        </p:nvCxnSpPr>
        <p:spPr>
          <a:xfrm>
            <a:off x="6019800" y="2743200"/>
            <a:ext cx="0" cy="914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8686800" y="2819400"/>
            <a:ext cx="0" cy="914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Title 1"/>
          <p:cNvSpPr txBox="1">
            <a:spLocks/>
          </p:cNvSpPr>
          <p:nvPr/>
        </p:nvSpPr>
        <p:spPr>
          <a:xfrm>
            <a:off x="5486400" y="3657600"/>
            <a:ext cx="1447800" cy="4664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0" b="1" dirty="0" smtClean="0">
                <a:latin typeface="Arial"/>
                <a:cs typeface="Arial"/>
              </a:rPr>
              <a:t>Apoptosis</a:t>
            </a:r>
          </a:p>
          <a:p>
            <a:r>
              <a:rPr lang="en-US" sz="8000" b="1" dirty="0" smtClean="0">
                <a:latin typeface="Arial"/>
                <a:cs typeface="Arial"/>
              </a:rPr>
              <a:t>Necrosis</a:t>
            </a:r>
          </a:p>
          <a:p>
            <a:endParaRPr lang="en-US" sz="1400" b="1" dirty="0">
              <a:latin typeface="Arial"/>
              <a:cs typeface="Arial"/>
            </a:endParaRPr>
          </a:p>
        </p:txBody>
      </p:sp>
      <p:sp>
        <p:nvSpPr>
          <p:cNvPr id="54" name="Title 1"/>
          <p:cNvSpPr txBox="1">
            <a:spLocks/>
          </p:cNvSpPr>
          <p:nvPr/>
        </p:nvSpPr>
        <p:spPr>
          <a:xfrm>
            <a:off x="7162800" y="3733800"/>
            <a:ext cx="19812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latin typeface="Arial"/>
                <a:cs typeface="Arial"/>
              </a:rPr>
              <a:t>Non-</a:t>
            </a:r>
            <a:r>
              <a:rPr lang="en-US" sz="2000" b="1" dirty="0" err="1" smtClean="0">
                <a:latin typeface="Arial"/>
                <a:cs typeface="Arial"/>
              </a:rPr>
              <a:t>Caspase</a:t>
            </a:r>
            <a:endParaRPr lang="en-US" sz="2000" b="1" dirty="0" smtClean="0">
              <a:latin typeface="Arial"/>
              <a:cs typeface="Arial"/>
            </a:endParaRPr>
          </a:p>
          <a:p>
            <a:r>
              <a:rPr lang="en-US" sz="2000" b="1" dirty="0" smtClean="0">
                <a:latin typeface="Arial"/>
                <a:cs typeface="Arial"/>
              </a:rPr>
              <a:t>Non-Calpain</a:t>
            </a:r>
            <a:endParaRPr lang="en-US" sz="2000" b="1" dirty="0">
              <a:latin typeface="Arial"/>
              <a:cs typeface="Arial"/>
            </a:endParaRPr>
          </a:p>
        </p:txBody>
      </p:sp>
      <p:cxnSp>
        <p:nvCxnSpPr>
          <p:cNvPr id="76" name="Straight Arrow Connector 75"/>
          <p:cNvCxnSpPr/>
          <p:nvPr/>
        </p:nvCxnSpPr>
        <p:spPr>
          <a:xfrm flipH="1">
            <a:off x="8763000" y="4419600"/>
            <a:ext cx="2315" cy="62107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/>
          <p:nvPr/>
        </p:nvCxnSpPr>
        <p:spPr>
          <a:xfrm>
            <a:off x="8991600" y="5029200"/>
            <a:ext cx="0" cy="43426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Title 1"/>
          <p:cNvSpPr txBox="1">
            <a:spLocks/>
          </p:cNvSpPr>
          <p:nvPr/>
        </p:nvSpPr>
        <p:spPr>
          <a:xfrm>
            <a:off x="0" y="5791200"/>
            <a:ext cx="9181808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b="1" dirty="0" smtClean="0">
                <a:latin typeface="Arial"/>
                <a:cs typeface="Arial"/>
              </a:rPr>
              <a:t>Abbreviations: </a:t>
            </a:r>
            <a:r>
              <a:rPr lang="en-US" sz="2400" b="1" dirty="0" err="1" smtClean="0">
                <a:latin typeface="Arial"/>
                <a:cs typeface="Arial"/>
              </a:rPr>
              <a:t>BeP</a:t>
            </a:r>
            <a:r>
              <a:rPr lang="en-US" sz="2400" b="1" dirty="0" smtClean="0">
                <a:latin typeface="Arial"/>
                <a:cs typeface="Arial"/>
              </a:rPr>
              <a:t>; Benzo-e-</a:t>
            </a:r>
            <a:r>
              <a:rPr lang="en-US" sz="2400" b="1" dirty="0" err="1" smtClean="0">
                <a:latin typeface="Arial"/>
                <a:cs typeface="Arial"/>
              </a:rPr>
              <a:t>pyrene</a:t>
            </a:r>
            <a:r>
              <a:rPr lang="en-US" sz="2400" b="1" dirty="0" smtClean="0">
                <a:latin typeface="Arial"/>
                <a:cs typeface="Arial"/>
              </a:rPr>
              <a:t>, HQ; Hydroquinone, 2EP; 2-Ethyl pyridine, </a:t>
            </a:r>
            <a:r>
              <a:rPr lang="en-US" sz="2400" b="1" dirty="0" err="1" smtClean="0">
                <a:latin typeface="Arial"/>
                <a:cs typeface="Arial"/>
              </a:rPr>
              <a:t>Acro</a:t>
            </a:r>
            <a:r>
              <a:rPr lang="en-US" sz="2400" b="1" dirty="0" smtClean="0">
                <a:latin typeface="Arial"/>
                <a:cs typeface="Arial"/>
              </a:rPr>
              <a:t>; </a:t>
            </a:r>
            <a:r>
              <a:rPr lang="en-US" sz="2400" b="1" dirty="0" err="1" smtClean="0">
                <a:latin typeface="Arial"/>
                <a:cs typeface="Arial"/>
              </a:rPr>
              <a:t>Acrolein</a:t>
            </a:r>
            <a:r>
              <a:rPr lang="en-US" sz="2400" b="1" dirty="0" smtClean="0">
                <a:latin typeface="Arial"/>
                <a:cs typeface="Arial"/>
              </a:rPr>
              <a:t>, Nico; Nicotine,, </a:t>
            </a:r>
            <a:r>
              <a:rPr lang="en-US" sz="2400" b="1" dirty="0" err="1" smtClean="0">
                <a:latin typeface="Arial"/>
                <a:cs typeface="Arial"/>
              </a:rPr>
              <a:t>Mit</a:t>
            </a:r>
            <a:r>
              <a:rPr lang="en-US" sz="2400" b="1" dirty="0" smtClean="0">
                <a:latin typeface="Arial"/>
                <a:cs typeface="Arial"/>
              </a:rPr>
              <a:t> </a:t>
            </a:r>
            <a:r>
              <a:rPr lang="en-US" sz="2400" b="1" dirty="0" err="1" smtClean="0">
                <a:latin typeface="Arial"/>
                <a:cs typeface="Arial"/>
              </a:rPr>
              <a:t>Dysfu</a:t>
            </a:r>
            <a:r>
              <a:rPr lang="en-US" sz="2400" b="1" dirty="0" smtClean="0">
                <a:latin typeface="Arial"/>
                <a:cs typeface="Arial"/>
              </a:rPr>
              <a:t>; Mitochondrial dysfunction;   CV; Cell viability</a:t>
            </a:r>
          </a:p>
        </p:txBody>
      </p:sp>
      <p:cxnSp>
        <p:nvCxnSpPr>
          <p:cNvPr id="96" name="Straight Arrow Connector 95"/>
          <p:cNvCxnSpPr/>
          <p:nvPr/>
        </p:nvCxnSpPr>
        <p:spPr>
          <a:xfrm flipH="1">
            <a:off x="6019800" y="4179530"/>
            <a:ext cx="2315" cy="62107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/>
          <p:nvPr/>
        </p:nvCxnSpPr>
        <p:spPr>
          <a:xfrm>
            <a:off x="6248400" y="4876800"/>
            <a:ext cx="0" cy="43426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Title 1"/>
          <p:cNvSpPr txBox="1">
            <a:spLocks/>
          </p:cNvSpPr>
          <p:nvPr/>
        </p:nvSpPr>
        <p:spPr>
          <a:xfrm>
            <a:off x="4419600" y="4800600"/>
            <a:ext cx="68580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latin typeface="Arial"/>
                <a:cs typeface="Arial"/>
              </a:rPr>
              <a:t>CV</a:t>
            </a:r>
            <a:endParaRPr lang="en-US" sz="2000" b="1" dirty="0">
              <a:latin typeface="Arial"/>
              <a:cs typeface="Arial"/>
            </a:endParaRPr>
          </a:p>
        </p:txBody>
      </p:sp>
      <p:sp>
        <p:nvSpPr>
          <p:cNvPr id="99" name="Title 1"/>
          <p:cNvSpPr txBox="1">
            <a:spLocks/>
          </p:cNvSpPr>
          <p:nvPr/>
        </p:nvSpPr>
        <p:spPr>
          <a:xfrm>
            <a:off x="5562600" y="4876800"/>
            <a:ext cx="68580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latin typeface="Arial"/>
                <a:cs typeface="Arial"/>
              </a:rPr>
              <a:t>CV</a:t>
            </a:r>
            <a:endParaRPr lang="en-US" sz="2000" b="1" dirty="0">
              <a:latin typeface="Arial"/>
              <a:cs typeface="Arial"/>
            </a:endParaRPr>
          </a:p>
        </p:txBody>
      </p:sp>
      <p:sp>
        <p:nvSpPr>
          <p:cNvPr id="100" name="Title 1"/>
          <p:cNvSpPr txBox="1">
            <a:spLocks/>
          </p:cNvSpPr>
          <p:nvPr/>
        </p:nvSpPr>
        <p:spPr>
          <a:xfrm>
            <a:off x="1828800" y="4876800"/>
            <a:ext cx="68580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latin typeface="Arial"/>
                <a:cs typeface="Arial"/>
              </a:rPr>
              <a:t>CV</a:t>
            </a:r>
            <a:endParaRPr lang="en-US" sz="2000" b="1" dirty="0">
              <a:latin typeface="Arial"/>
              <a:cs typeface="Arial"/>
            </a:endParaRPr>
          </a:p>
        </p:txBody>
      </p:sp>
      <p:sp>
        <p:nvSpPr>
          <p:cNvPr id="101" name="Title 1"/>
          <p:cNvSpPr txBox="1">
            <a:spLocks/>
          </p:cNvSpPr>
          <p:nvPr/>
        </p:nvSpPr>
        <p:spPr>
          <a:xfrm>
            <a:off x="685800" y="4800600"/>
            <a:ext cx="68580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latin typeface="Arial"/>
                <a:cs typeface="Arial"/>
              </a:rPr>
              <a:t>CV</a:t>
            </a:r>
            <a:endParaRPr lang="en-US" sz="2000" b="1" dirty="0">
              <a:latin typeface="Arial"/>
              <a:cs typeface="Arial"/>
            </a:endParaRPr>
          </a:p>
        </p:txBody>
      </p:sp>
      <p:sp>
        <p:nvSpPr>
          <p:cNvPr id="102" name="Title 1"/>
          <p:cNvSpPr txBox="1">
            <a:spLocks/>
          </p:cNvSpPr>
          <p:nvPr/>
        </p:nvSpPr>
        <p:spPr>
          <a:xfrm>
            <a:off x="-152400" y="4953000"/>
            <a:ext cx="68580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latin typeface="Arial"/>
                <a:cs typeface="Arial"/>
              </a:rPr>
              <a:t>CV</a:t>
            </a:r>
            <a:endParaRPr lang="en-US" sz="20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3159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52400"/>
            <a:ext cx="6096000" cy="609600"/>
          </a:xfrm>
        </p:spPr>
        <p:txBody>
          <a:bodyPr>
            <a:noAutofit/>
          </a:bodyPr>
          <a:lstStyle/>
          <a:p>
            <a:r>
              <a:rPr lang="en-US" sz="2400" b="1" dirty="0">
                <a:latin typeface="Arial"/>
                <a:cs typeface="Arial"/>
              </a:rPr>
              <a:t>Table 2: Summary of </a:t>
            </a:r>
            <a:r>
              <a:rPr lang="en-US" sz="2400" b="1" dirty="0" smtClean="0">
                <a:latin typeface="Arial"/>
                <a:cs typeface="Arial"/>
              </a:rPr>
              <a:t>Mechanism </a:t>
            </a:r>
            <a:r>
              <a:rPr lang="en-US" sz="2400" b="1" dirty="0">
                <a:latin typeface="Arial"/>
                <a:cs typeface="Arial"/>
              </a:rPr>
              <a:t>of CSC </a:t>
            </a:r>
            <a:r>
              <a:rPr lang="en-US" sz="2400" b="1" dirty="0" smtClean="0">
                <a:latin typeface="Arial"/>
                <a:cs typeface="Arial"/>
              </a:rPr>
              <a:t>Toxicity </a:t>
            </a:r>
            <a:r>
              <a:rPr lang="en-US" sz="2400" b="1" dirty="0">
                <a:latin typeface="Arial"/>
                <a:cs typeface="Arial"/>
              </a:rPr>
              <a:t>to </a:t>
            </a:r>
            <a:r>
              <a:rPr lang="en-US" sz="2400" b="1" dirty="0" smtClean="0">
                <a:latin typeface="Arial"/>
                <a:cs typeface="Arial"/>
              </a:rPr>
              <a:t>Retinal Cells (continued)</a:t>
            </a:r>
            <a:endParaRPr lang="en-US" sz="2400" b="1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6" name="Text Box 26"/>
          <p:cNvSpPr txBox="1">
            <a:spLocks noChangeArrowheads="1"/>
          </p:cNvSpPr>
          <p:nvPr/>
        </p:nvSpPr>
        <p:spPr bwMode="auto">
          <a:xfrm>
            <a:off x="381000" y="1219200"/>
            <a:ext cx="2133600" cy="461665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smtClean="0">
                <a:latin typeface="Arial"/>
                <a:ea typeface="ヒラギノ角ゴ Pro W3" charset="-128"/>
                <a:cs typeface="Arial"/>
              </a:rPr>
              <a:t>HMVEC</a:t>
            </a:r>
            <a:endParaRPr lang="en-US" sz="2400" b="1" dirty="0">
              <a:latin typeface="Arial"/>
              <a:ea typeface="ヒラギノ角ゴ Pro W3" charset="-128"/>
              <a:cs typeface="Arial"/>
            </a:endParaRPr>
          </a:p>
        </p:txBody>
      </p:sp>
      <p:sp>
        <p:nvSpPr>
          <p:cNvPr id="7" name="Text Box 26"/>
          <p:cNvSpPr txBox="1">
            <a:spLocks noChangeArrowheads="1"/>
          </p:cNvSpPr>
          <p:nvPr/>
        </p:nvSpPr>
        <p:spPr bwMode="auto">
          <a:xfrm>
            <a:off x="4038600" y="1143000"/>
            <a:ext cx="4191000" cy="400110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latin typeface="Arial"/>
                <a:cs typeface="Arial"/>
              </a:rPr>
              <a:t>Müller</a:t>
            </a:r>
            <a:r>
              <a:rPr lang="en-US" sz="2000" b="1" dirty="0" smtClean="0">
                <a:latin typeface="Corbel" pitchFamily="34" charset="0"/>
                <a:ea typeface="ヒラギノ角ゴ Pro W3" charset="-128"/>
                <a:cs typeface="+mn-cs"/>
              </a:rPr>
              <a:t> Cells</a:t>
            </a:r>
            <a:endParaRPr lang="en-US" sz="2000" b="1" dirty="0">
              <a:latin typeface="Corbel" pitchFamily="34" charset="0"/>
              <a:ea typeface="ヒラギノ角ゴ Pro W3" charset="-128"/>
              <a:cs typeface="+mn-cs"/>
            </a:endParaRPr>
          </a:p>
        </p:txBody>
      </p:sp>
      <p:cxnSp>
        <p:nvCxnSpPr>
          <p:cNvPr id="55" name="Straight Arrow Connector 54"/>
          <p:cNvCxnSpPr/>
          <p:nvPr/>
        </p:nvCxnSpPr>
        <p:spPr>
          <a:xfrm>
            <a:off x="457200" y="1676400"/>
            <a:ext cx="0" cy="914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>
            <a:off x="2514600" y="1600200"/>
            <a:ext cx="0" cy="914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Title 1"/>
          <p:cNvSpPr txBox="1">
            <a:spLocks/>
          </p:cNvSpPr>
          <p:nvPr/>
        </p:nvSpPr>
        <p:spPr>
          <a:xfrm>
            <a:off x="228600" y="2531702"/>
            <a:ext cx="914400" cy="4400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err="1" smtClean="0">
                <a:latin typeface="Arial"/>
                <a:cs typeface="Arial"/>
              </a:rPr>
              <a:t>BeP</a:t>
            </a:r>
            <a:endParaRPr lang="en-US" sz="2000" b="1" dirty="0">
              <a:latin typeface="Arial"/>
              <a:cs typeface="Arial"/>
            </a:endParaRPr>
          </a:p>
        </p:txBody>
      </p:sp>
      <p:sp>
        <p:nvSpPr>
          <p:cNvPr id="58" name="Title 1"/>
          <p:cNvSpPr txBox="1">
            <a:spLocks/>
          </p:cNvSpPr>
          <p:nvPr/>
        </p:nvSpPr>
        <p:spPr>
          <a:xfrm>
            <a:off x="1905000" y="2514600"/>
            <a:ext cx="990600" cy="4676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err="1" smtClean="0">
                <a:latin typeface="Arial"/>
                <a:cs typeface="Arial"/>
              </a:rPr>
              <a:t>Nico</a:t>
            </a:r>
            <a:endParaRPr lang="en-US" sz="2000" b="1" dirty="0">
              <a:latin typeface="Arial"/>
              <a:cs typeface="Arial"/>
            </a:endParaRPr>
          </a:p>
        </p:txBody>
      </p:sp>
      <p:sp>
        <p:nvSpPr>
          <p:cNvPr id="59" name="Title 1"/>
          <p:cNvSpPr txBox="1">
            <a:spLocks/>
          </p:cNvSpPr>
          <p:nvPr/>
        </p:nvSpPr>
        <p:spPr>
          <a:xfrm>
            <a:off x="0" y="3657600"/>
            <a:ext cx="1981200" cy="5758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latin typeface="Arial"/>
                <a:cs typeface="Arial"/>
              </a:rPr>
              <a:t>Non-</a:t>
            </a:r>
            <a:r>
              <a:rPr lang="en-US" sz="2000" b="1" dirty="0" err="1" smtClean="0">
                <a:latin typeface="Arial"/>
                <a:cs typeface="Arial"/>
              </a:rPr>
              <a:t>Caspase</a:t>
            </a:r>
            <a:endParaRPr lang="en-US" sz="2000" b="1" dirty="0" smtClean="0">
              <a:latin typeface="Arial"/>
              <a:cs typeface="Arial"/>
            </a:endParaRPr>
          </a:p>
          <a:p>
            <a:r>
              <a:rPr lang="en-US" sz="2000" b="1" dirty="0" smtClean="0">
                <a:latin typeface="Arial"/>
                <a:cs typeface="Arial"/>
              </a:rPr>
              <a:t>Necrosis</a:t>
            </a:r>
            <a:endParaRPr lang="en-US" sz="2000" b="1" dirty="0">
              <a:latin typeface="Arial"/>
              <a:cs typeface="Arial"/>
            </a:endParaRPr>
          </a:p>
        </p:txBody>
      </p:sp>
      <p:cxnSp>
        <p:nvCxnSpPr>
          <p:cNvPr id="60" name="Straight Arrow Connector 59"/>
          <p:cNvCxnSpPr/>
          <p:nvPr/>
        </p:nvCxnSpPr>
        <p:spPr>
          <a:xfrm>
            <a:off x="457200" y="2819400"/>
            <a:ext cx="0" cy="914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>
            <a:off x="2514600" y="2743200"/>
            <a:ext cx="0" cy="914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Title 1"/>
          <p:cNvSpPr txBox="1">
            <a:spLocks/>
          </p:cNvSpPr>
          <p:nvPr/>
        </p:nvSpPr>
        <p:spPr>
          <a:xfrm>
            <a:off x="1981200" y="3657600"/>
            <a:ext cx="13716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latin typeface="Arial"/>
                <a:cs typeface="Arial"/>
              </a:rPr>
              <a:t>Necrosis</a:t>
            </a:r>
            <a:endParaRPr lang="en-US" sz="2000" b="1" dirty="0">
              <a:latin typeface="Arial"/>
              <a:cs typeface="Arial"/>
            </a:endParaRPr>
          </a:p>
        </p:txBody>
      </p:sp>
      <p:cxnSp>
        <p:nvCxnSpPr>
          <p:cNvPr id="63" name="Straight Arrow Connector 62"/>
          <p:cNvCxnSpPr/>
          <p:nvPr/>
        </p:nvCxnSpPr>
        <p:spPr>
          <a:xfrm>
            <a:off x="4038600" y="1524000"/>
            <a:ext cx="0" cy="914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>
            <a:off x="6324600" y="1524000"/>
            <a:ext cx="0" cy="914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8229600" y="1524000"/>
            <a:ext cx="0" cy="914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itle 1"/>
          <p:cNvSpPr txBox="1">
            <a:spLocks/>
          </p:cNvSpPr>
          <p:nvPr/>
        </p:nvSpPr>
        <p:spPr>
          <a:xfrm>
            <a:off x="3657600" y="2362200"/>
            <a:ext cx="990600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latin typeface="Arial"/>
                <a:cs typeface="Arial"/>
              </a:rPr>
              <a:t>HQ</a:t>
            </a:r>
            <a:endParaRPr lang="en-US" sz="2000" b="1" dirty="0">
              <a:latin typeface="Arial"/>
              <a:cs typeface="Arial"/>
            </a:endParaRPr>
          </a:p>
        </p:txBody>
      </p:sp>
      <p:sp>
        <p:nvSpPr>
          <p:cNvPr id="67" name="Title 1"/>
          <p:cNvSpPr txBox="1">
            <a:spLocks/>
          </p:cNvSpPr>
          <p:nvPr/>
        </p:nvSpPr>
        <p:spPr>
          <a:xfrm>
            <a:off x="7848600" y="2438400"/>
            <a:ext cx="6858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latin typeface="Arial"/>
                <a:cs typeface="Arial"/>
              </a:rPr>
              <a:t>Cat</a:t>
            </a:r>
            <a:endParaRPr lang="en-US" sz="2000" b="1" dirty="0">
              <a:latin typeface="Arial"/>
              <a:cs typeface="Arial"/>
            </a:endParaRPr>
          </a:p>
        </p:txBody>
      </p:sp>
      <p:sp>
        <p:nvSpPr>
          <p:cNvPr id="68" name="Title 1"/>
          <p:cNvSpPr txBox="1">
            <a:spLocks/>
          </p:cNvSpPr>
          <p:nvPr/>
        </p:nvSpPr>
        <p:spPr>
          <a:xfrm>
            <a:off x="5715000" y="2438400"/>
            <a:ext cx="914400" cy="4147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err="1" smtClean="0">
                <a:latin typeface="Arial"/>
                <a:cs typeface="Arial"/>
              </a:rPr>
              <a:t>Chry</a:t>
            </a:r>
            <a:endParaRPr lang="en-US" sz="2000" b="1" dirty="0">
              <a:latin typeface="Arial"/>
              <a:cs typeface="Arial"/>
            </a:endParaRPr>
          </a:p>
        </p:txBody>
      </p:sp>
      <p:cxnSp>
        <p:nvCxnSpPr>
          <p:cNvPr id="69" name="Straight Arrow Connector 68"/>
          <p:cNvCxnSpPr/>
          <p:nvPr/>
        </p:nvCxnSpPr>
        <p:spPr>
          <a:xfrm>
            <a:off x="4038600" y="2819400"/>
            <a:ext cx="0" cy="914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>
            <a:off x="6324600" y="2819400"/>
            <a:ext cx="0" cy="914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>
            <a:off x="8305800" y="2971800"/>
            <a:ext cx="0" cy="914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Title 1"/>
          <p:cNvSpPr txBox="1">
            <a:spLocks/>
          </p:cNvSpPr>
          <p:nvPr/>
        </p:nvSpPr>
        <p:spPr>
          <a:xfrm>
            <a:off x="3352800" y="3733800"/>
            <a:ext cx="2514600" cy="7957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latin typeface="Arial"/>
                <a:cs typeface="Arial"/>
              </a:rPr>
              <a:t>Non-</a:t>
            </a:r>
            <a:r>
              <a:rPr lang="en-US" sz="2000" b="1" dirty="0" err="1" smtClean="0">
                <a:latin typeface="Arial"/>
                <a:cs typeface="Arial"/>
              </a:rPr>
              <a:t>Caspase</a:t>
            </a:r>
            <a:endParaRPr lang="en-US" sz="2000" b="1" dirty="0" smtClean="0">
              <a:latin typeface="Arial"/>
              <a:cs typeface="Arial"/>
            </a:endParaRPr>
          </a:p>
          <a:p>
            <a:r>
              <a:rPr lang="en-US" sz="2000" b="1" dirty="0" smtClean="0">
                <a:latin typeface="Arial"/>
                <a:cs typeface="Arial"/>
              </a:rPr>
              <a:t>Mito </a:t>
            </a:r>
            <a:r>
              <a:rPr lang="en-US" sz="2000" b="1" dirty="0" err="1" smtClean="0">
                <a:latin typeface="Arial"/>
                <a:cs typeface="Arial"/>
              </a:rPr>
              <a:t>Dysfu</a:t>
            </a:r>
            <a:endParaRPr lang="en-US" sz="2000" b="1" dirty="0" smtClean="0">
              <a:latin typeface="Arial"/>
              <a:cs typeface="Arial"/>
            </a:endParaRPr>
          </a:p>
          <a:p>
            <a:r>
              <a:rPr lang="en-US" sz="2000" b="1" dirty="0" smtClean="0">
                <a:latin typeface="Arial"/>
                <a:cs typeface="Arial"/>
              </a:rPr>
              <a:t>Autophagy</a:t>
            </a:r>
          </a:p>
          <a:p>
            <a:endParaRPr lang="en-US" sz="1000" b="1" dirty="0">
              <a:latin typeface="Arial"/>
              <a:cs typeface="Arial"/>
            </a:endParaRPr>
          </a:p>
        </p:txBody>
      </p:sp>
      <p:sp>
        <p:nvSpPr>
          <p:cNvPr id="73" name="Title 1"/>
          <p:cNvSpPr txBox="1">
            <a:spLocks/>
          </p:cNvSpPr>
          <p:nvPr/>
        </p:nvSpPr>
        <p:spPr>
          <a:xfrm>
            <a:off x="5791200" y="3733800"/>
            <a:ext cx="1752600" cy="6433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latin typeface="Arial"/>
                <a:cs typeface="Arial"/>
              </a:rPr>
              <a:t>Oxidative</a:t>
            </a:r>
          </a:p>
          <a:p>
            <a:r>
              <a:rPr lang="en-US" sz="2000" b="1" dirty="0" smtClean="0">
                <a:latin typeface="Arial"/>
                <a:cs typeface="Arial"/>
              </a:rPr>
              <a:t>Mito </a:t>
            </a:r>
            <a:r>
              <a:rPr lang="en-US" sz="2000" b="1" dirty="0" err="1" smtClean="0">
                <a:latin typeface="Arial"/>
                <a:cs typeface="Arial"/>
              </a:rPr>
              <a:t>Dysfu</a:t>
            </a:r>
            <a:endParaRPr lang="en-US" sz="2000" b="1" dirty="0">
              <a:latin typeface="Arial"/>
              <a:cs typeface="Arial"/>
            </a:endParaRPr>
          </a:p>
        </p:txBody>
      </p:sp>
      <p:sp>
        <p:nvSpPr>
          <p:cNvPr id="74" name="Title 1"/>
          <p:cNvSpPr txBox="1">
            <a:spLocks/>
          </p:cNvSpPr>
          <p:nvPr/>
        </p:nvSpPr>
        <p:spPr>
          <a:xfrm>
            <a:off x="7639012" y="3810000"/>
            <a:ext cx="1524000" cy="4365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latin typeface="Arial"/>
                <a:cs typeface="Arial"/>
              </a:rPr>
              <a:t>Mito </a:t>
            </a:r>
            <a:r>
              <a:rPr lang="en-US" sz="2000" b="1" dirty="0" err="1" smtClean="0">
                <a:latin typeface="Arial"/>
                <a:cs typeface="Arial"/>
              </a:rPr>
              <a:t>Dysfu</a:t>
            </a:r>
            <a:endParaRPr lang="en-US" sz="2000" b="1" dirty="0" smtClean="0">
              <a:latin typeface="Arial"/>
              <a:cs typeface="Arial"/>
            </a:endParaRPr>
          </a:p>
          <a:p>
            <a:endParaRPr lang="en-US" sz="1000" b="1" dirty="0">
              <a:latin typeface="Arial"/>
              <a:cs typeface="Arial"/>
            </a:endParaRPr>
          </a:p>
        </p:txBody>
      </p:sp>
      <p:cxnSp>
        <p:nvCxnSpPr>
          <p:cNvPr id="77" name="Straight Arrow Connector 76"/>
          <p:cNvCxnSpPr/>
          <p:nvPr/>
        </p:nvCxnSpPr>
        <p:spPr>
          <a:xfrm flipH="1">
            <a:off x="457200" y="4267200"/>
            <a:ext cx="2315" cy="62107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/>
          <p:nvPr/>
        </p:nvCxnSpPr>
        <p:spPr>
          <a:xfrm flipH="1">
            <a:off x="2514600" y="4343400"/>
            <a:ext cx="2315" cy="62107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 flipH="1">
            <a:off x="4038600" y="4495800"/>
            <a:ext cx="2315" cy="62107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 flipH="1">
            <a:off x="6553200" y="4419600"/>
            <a:ext cx="2315" cy="62107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 flipH="1">
            <a:off x="8305800" y="4267200"/>
            <a:ext cx="2315" cy="62107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/>
          <p:nvPr/>
        </p:nvCxnSpPr>
        <p:spPr>
          <a:xfrm>
            <a:off x="914400" y="4843028"/>
            <a:ext cx="0" cy="43426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/>
          <p:nvPr/>
        </p:nvCxnSpPr>
        <p:spPr>
          <a:xfrm>
            <a:off x="2667000" y="4876800"/>
            <a:ext cx="0" cy="43426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/>
          <p:nvPr/>
        </p:nvCxnSpPr>
        <p:spPr>
          <a:xfrm>
            <a:off x="4419600" y="5029200"/>
            <a:ext cx="0" cy="43426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/>
          <p:nvPr/>
        </p:nvCxnSpPr>
        <p:spPr>
          <a:xfrm>
            <a:off x="8610600" y="4800600"/>
            <a:ext cx="0" cy="43426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/>
          <p:nvPr/>
        </p:nvCxnSpPr>
        <p:spPr>
          <a:xfrm>
            <a:off x="6781800" y="4953000"/>
            <a:ext cx="0" cy="43426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Title 1"/>
          <p:cNvSpPr txBox="1">
            <a:spLocks/>
          </p:cNvSpPr>
          <p:nvPr/>
        </p:nvSpPr>
        <p:spPr>
          <a:xfrm>
            <a:off x="0" y="5791200"/>
            <a:ext cx="9181808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b="1" dirty="0" smtClean="0">
                <a:latin typeface="Arial"/>
                <a:cs typeface="Arial"/>
              </a:rPr>
              <a:t>Abbreviations: </a:t>
            </a:r>
            <a:r>
              <a:rPr lang="en-US" sz="2400" b="1" dirty="0" err="1" smtClean="0">
                <a:latin typeface="Arial"/>
                <a:cs typeface="Arial"/>
              </a:rPr>
              <a:t>BeP</a:t>
            </a:r>
            <a:r>
              <a:rPr lang="en-US" sz="2400" b="1" dirty="0" smtClean="0">
                <a:latin typeface="Arial"/>
                <a:cs typeface="Arial"/>
              </a:rPr>
              <a:t>; Benzo-e-</a:t>
            </a:r>
            <a:r>
              <a:rPr lang="en-US" sz="2400" b="1" dirty="0" err="1" smtClean="0">
                <a:latin typeface="Arial"/>
                <a:cs typeface="Arial"/>
              </a:rPr>
              <a:t>pyrene</a:t>
            </a:r>
            <a:r>
              <a:rPr lang="en-US" sz="2400" b="1" dirty="0" smtClean="0">
                <a:latin typeface="Arial"/>
                <a:cs typeface="Arial"/>
              </a:rPr>
              <a:t>, HQ; Hydroquinone, Nico; Nicotine, </a:t>
            </a:r>
            <a:r>
              <a:rPr lang="en-US" sz="2400" b="1" dirty="0" err="1" smtClean="0">
                <a:latin typeface="Arial"/>
                <a:cs typeface="Arial"/>
              </a:rPr>
              <a:t>Chry</a:t>
            </a:r>
            <a:r>
              <a:rPr lang="en-US" sz="2400" b="1" dirty="0" smtClean="0">
                <a:latin typeface="Arial"/>
                <a:cs typeface="Arial"/>
              </a:rPr>
              <a:t>; Chrysene, Cat; Catechol, </a:t>
            </a:r>
            <a:r>
              <a:rPr lang="en-US" sz="2400" b="1" dirty="0" err="1" smtClean="0">
                <a:latin typeface="Arial"/>
                <a:cs typeface="Arial"/>
              </a:rPr>
              <a:t>Mit</a:t>
            </a:r>
            <a:r>
              <a:rPr lang="en-US" sz="2400" b="1" dirty="0" smtClean="0">
                <a:latin typeface="Arial"/>
                <a:cs typeface="Arial"/>
              </a:rPr>
              <a:t> </a:t>
            </a:r>
            <a:r>
              <a:rPr lang="en-US" sz="2400" b="1" dirty="0" err="1" smtClean="0">
                <a:latin typeface="Arial"/>
                <a:cs typeface="Arial"/>
              </a:rPr>
              <a:t>Dysfu</a:t>
            </a:r>
            <a:r>
              <a:rPr lang="en-US" sz="2400" b="1" dirty="0" smtClean="0">
                <a:latin typeface="Arial"/>
                <a:cs typeface="Arial"/>
              </a:rPr>
              <a:t>; Mitochondrial dysfunction;   CV; Cell viability</a:t>
            </a:r>
          </a:p>
        </p:txBody>
      </p:sp>
      <p:sp>
        <p:nvSpPr>
          <p:cNvPr id="96" name="Title 1"/>
          <p:cNvSpPr txBox="1">
            <a:spLocks/>
          </p:cNvSpPr>
          <p:nvPr/>
        </p:nvSpPr>
        <p:spPr>
          <a:xfrm>
            <a:off x="1828800" y="4876800"/>
            <a:ext cx="68580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latin typeface="Arial"/>
                <a:cs typeface="Arial"/>
              </a:rPr>
              <a:t>CV</a:t>
            </a:r>
            <a:endParaRPr lang="en-US" sz="2000" b="1" dirty="0">
              <a:latin typeface="Arial"/>
              <a:cs typeface="Arial"/>
            </a:endParaRPr>
          </a:p>
        </p:txBody>
      </p:sp>
      <p:sp>
        <p:nvSpPr>
          <p:cNvPr id="97" name="Title 1"/>
          <p:cNvSpPr txBox="1">
            <a:spLocks/>
          </p:cNvSpPr>
          <p:nvPr/>
        </p:nvSpPr>
        <p:spPr>
          <a:xfrm>
            <a:off x="7260" y="4953000"/>
            <a:ext cx="68580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latin typeface="Arial"/>
                <a:cs typeface="Arial"/>
              </a:rPr>
              <a:t>CV</a:t>
            </a:r>
            <a:endParaRPr lang="en-US" sz="2000" b="1" dirty="0">
              <a:latin typeface="Arial"/>
              <a:cs typeface="Arial"/>
            </a:endParaRPr>
          </a:p>
        </p:txBody>
      </p:sp>
      <p:sp>
        <p:nvSpPr>
          <p:cNvPr id="98" name="Title 1"/>
          <p:cNvSpPr txBox="1">
            <a:spLocks/>
          </p:cNvSpPr>
          <p:nvPr/>
        </p:nvSpPr>
        <p:spPr>
          <a:xfrm>
            <a:off x="3733800" y="5181600"/>
            <a:ext cx="838200" cy="38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latin typeface="Arial"/>
                <a:cs typeface="Arial"/>
              </a:rPr>
              <a:t>CV</a:t>
            </a:r>
            <a:endParaRPr lang="en-US" sz="2000" b="1" dirty="0">
              <a:latin typeface="Arial"/>
              <a:cs typeface="Arial"/>
            </a:endParaRPr>
          </a:p>
        </p:txBody>
      </p:sp>
      <p:sp>
        <p:nvSpPr>
          <p:cNvPr id="99" name="Title 1"/>
          <p:cNvSpPr txBox="1">
            <a:spLocks/>
          </p:cNvSpPr>
          <p:nvPr/>
        </p:nvSpPr>
        <p:spPr>
          <a:xfrm>
            <a:off x="6096000" y="5029200"/>
            <a:ext cx="68580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latin typeface="Arial"/>
                <a:cs typeface="Arial"/>
              </a:rPr>
              <a:t>CV</a:t>
            </a:r>
            <a:endParaRPr lang="en-US" sz="2000" b="1" dirty="0">
              <a:latin typeface="Arial"/>
              <a:cs typeface="Arial"/>
            </a:endParaRPr>
          </a:p>
        </p:txBody>
      </p:sp>
      <p:sp>
        <p:nvSpPr>
          <p:cNvPr id="100" name="Title 1"/>
          <p:cNvSpPr txBox="1">
            <a:spLocks/>
          </p:cNvSpPr>
          <p:nvPr/>
        </p:nvSpPr>
        <p:spPr>
          <a:xfrm>
            <a:off x="7772400" y="4876800"/>
            <a:ext cx="68580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latin typeface="Arial"/>
                <a:cs typeface="Arial"/>
              </a:rPr>
              <a:t>CV</a:t>
            </a:r>
            <a:endParaRPr lang="en-US" sz="20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16065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Conclusion for These Experiments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600200"/>
            <a:ext cx="9067800" cy="4525963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The previous slides showed different CSCs that caused damage to the retinal and vascular cells.</a:t>
            </a:r>
          </a:p>
          <a:p>
            <a:endParaRPr lang="en-US" sz="2400" b="1" dirty="0" smtClean="0">
              <a:latin typeface="Arial"/>
              <a:cs typeface="Arial"/>
            </a:endParaRPr>
          </a:p>
          <a:p>
            <a:r>
              <a:rPr lang="en-US" sz="2400" b="1" dirty="0" smtClean="0">
                <a:latin typeface="Arial"/>
                <a:cs typeface="Arial"/>
              </a:rPr>
              <a:t>We then wanted to determine if we could identify a medication or drug that would protect the cells.</a:t>
            </a:r>
          </a:p>
          <a:p>
            <a:pPr marL="0" indent="0">
              <a:buNone/>
            </a:pPr>
            <a:r>
              <a:rPr lang="en-US" sz="2400" b="1" dirty="0" smtClean="0">
                <a:latin typeface="Arial"/>
                <a:cs typeface="Arial"/>
              </a:rPr>
              <a:t> </a:t>
            </a:r>
          </a:p>
          <a:p>
            <a:r>
              <a:rPr lang="en-US" sz="2400" b="1" dirty="0" smtClean="0">
                <a:latin typeface="Arial"/>
                <a:cs typeface="Arial"/>
              </a:rPr>
              <a:t>In these experiments the cells were pre-treated with various inhibitors and then exposed for 24 </a:t>
            </a:r>
            <a:r>
              <a:rPr lang="en-US" sz="2400" b="1" dirty="0" err="1" smtClean="0">
                <a:latin typeface="Arial"/>
                <a:cs typeface="Arial"/>
              </a:rPr>
              <a:t>hrs</a:t>
            </a:r>
            <a:r>
              <a:rPr lang="en-US" sz="2400" b="1" dirty="0" smtClean="0">
                <a:latin typeface="Arial"/>
                <a:cs typeface="Arial"/>
              </a:rPr>
              <a:t> to CSC.</a:t>
            </a:r>
            <a:endParaRPr lang="en-US" sz="2400" b="1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020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43000" y="-30152"/>
            <a:ext cx="7543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Preventing  RPE Cell Damage against B(e)P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162" y="457200"/>
            <a:ext cx="9210964" cy="1477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Arial"/>
                <a:cs typeface="Arial"/>
              </a:rPr>
              <a:t>RPE </a:t>
            </a:r>
            <a:r>
              <a:rPr lang="en-US" sz="2400" b="1" dirty="0" smtClean="0">
                <a:latin typeface="Arial"/>
                <a:cs typeface="Arial"/>
              </a:rPr>
              <a:t>cells were pretreated with </a:t>
            </a:r>
            <a:r>
              <a:rPr lang="en-US" sz="2400" b="1" dirty="0" err="1" smtClean="0">
                <a:latin typeface="Arial"/>
                <a:cs typeface="Arial"/>
              </a:rPr>
              <a:t>genestein</a:t>
            </a:r>
            <a:r>
              <a:rPr lang="en-US" sz="2400" b="1" dirty="0" smtClean="0">
                <a:latin typeface="Arial"/>
                <a:cs typeface="Arial"/>
              </a:rPr>
              <a:t> (Gen), resveratrol (Res), </a:t>
            </a:r>
            <a:r>
              <a:rPr lang="en-US" sz="2400" b="1" dirty="0" err="1" smtClean="0">
                <a:latin typeface="Arial"/>
                <a:cs typeface="Arial"/>
              </a:rPr>
              <a:t>memantine</a:t>
            </a:r>
            <a:r>
              <a:rPr lang="en-US" sz="2400" b="1" dirty="0" smtClean="0">
                <a:latin typeface="Arial"/>
                <a:cs typeface="Arial"/>
              </a:rPr>
              <a:t> (</a:t>
            </a:r>
            <a:r>
              <a:rPr lang="en-US" sz="2400" b="1" dirty="0" err="1" smtClean="0">
                <a:latin typeface="Arial"/>
                <a:cs typeface="Arial"/>
              </a:rPr>
              <a:t>Mem</a:t>
            </a:r>
            <a:r>
              <a:rPr lang="en-US" sz="2400" b="1" dirty="0" smtClean="0">
                <a:latin typeface="Arial"/>
                <a:cs typeface="Arial"/>
              </a:rPr>
              <a:t>) &amp; </a:t>
            </a:r>
            <a:r>
              <a:rPr lang="en-US" sz="2400" b="1" dirty="0">
                <a:solidFill>
                  <a:srgbClr val="231F20"/>
                </a:solidFill>
                <a:latin typeface="Arial"/>
                <a:ea typeface="Calibri" pitchFamily="34" charset="0"/>
                <a:cs typeface="Arial"/>
              </a:rPr>
              <a:t>then cultured for 24 </a:t>
            </a:r>
            <a:r>
              <a:rPr lang="en-US" sz="2400" b="1" dirty="0" err="1">
                <a:solidFill>
                  <a:srgbClr val="231F20"/>
                </a:solidFill>
                <a:latin typeface="Arial"/>
                <a:ea typeface="Calibri" pitchFamily="34" charset="0"/>
                <a:cs typeface="Arial"/>
              </a:rPr>
              <a:t>hrs</a:t>
            </a:r>
            <a:r>
              <a:rPr lang="en-US" sz="2400" b="1" dirty="0">
                <a:solidFill>
                  <a:srgbClr val="231F20"/>
                </a:solidFill>
                <a:latin typeface="Arial"/>
                <a:ea typeface="Calibri" pitchFamily="34" charset="0"/>
                <a:cs typeface="Arial"/>
              </a:rPr>
              <a:t> with </a:t>
            </a:r>
            <a:r>
              <a:rPr lang="en-US" sz="2400" b="1" dirty="0" smtClean="0">
                <a:solidFill>
                  <a:srgbClr val="231F20"/>
                </a:solidFill>
                <a:latin typeface="Arial"/>
                <a:ea typeface="Calibri" pitchFamily="34" charset="0"/>
                <a:cs typeface="Arial"/>
              </a:rPr>
              <a:t>B(e)P. </a:t>
            </a:r>
            <a:r>
              <a:rPr lang="en-US" sz="2400" b="1" dirty="0">
                <a:solidFill>
                  <a:srgbClr val="231F20"/>
                </a:solidFill>
                <a:latin typeface="Arial"/>
                <a:ea typeface="Calibri" pitchFamily="34" charset="0"/>
                <a:cs typeface="Arial"/>
              </a:rPr>
              <a:t>Cells were analyzed for cell viability &amp; </a:t>
            </a:r>
            <a:r>
              <a:rPr lang="en-US" sz="2400" b="1" dirty="0" smtClean="0">
                <a:solidFill>
                  <a:srgbClr val="231F20"/>
                </a:solidFill>
                <a:latin typeface="Arial"/>
                <a:ea typeface="Calibri" pitchFamily="34" charset="0"/>
                <a:cs typeface="Arial"/>
              </a:rPr>
              <a:t>caspase </a:t>
            </a:r>
            <a:r>
              <a:rPr lang="en-US" sz="2400" b="1" dirty="0">
                <a:solidFill>
                  <a:srgbClr val="231F20"/>
                </a:solidFill>
                <a:latin typeface="Arial"/>
                <a:ea typeface="Calibri" pitchFamily="34" charset="0"/>
                <a:cs typeface="Arial"/>
              </a:rPr>
              <a:t>pathways.</a:t>
            </a:r>
            <a:endParaRPr lang="en-US" sz="2400" dirty="0">
              <a:solidFill>
                <a:srgbClr val="FF0000"/>
              </a:solidFill>
              <a:latin typeface="Arial"/>
              <a:cs typeface="Arial"/>
            </a:endParaRPr>
          </a:p>
          <a:p>
            <a:r>
              <a:rPr lang="en-US" b="1" dirty="0" smtClean="0">
                <a:latin typeface="Arial"/>
                <a:cs typeface="Arial"/>
              </a:rPr>
              <a:t>.</a:t>
            </a:r>
            <a:endParaRPr lang="en-US" b="1" dirty="0">
              <a:latin typeface="Arial"/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752600"/>
            <a:ext cx="3810000" cy="2743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2600" y="1752600"/>
            <a:ext cx="3429000" cy="277215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657600" y="4953000"/>
            <a:ext cx="54102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Arial"/>
                <a:cs typeface="Arial"/>
              </a:rPr>
              <a:t>Conclusion: </a:t>
            </a:r>
            <a:r>
              <a:rPr lang="en-US" sz="2400" b="1" dirty="0" err="1">
                <a:latin typeface="Arial"/>
                <a:cs typeface="Arial"/>
              </a:rPr>
              <a:t>Genestein</a:t>
            </a:r>
            <a:r>
              <a:rPr lang="en-US" sz="2400" b="1" dirty="0">
                <a:latin typeface="Arial"/>
                <a:cs typeface="Arial"/>
              </a:rPr>
              <a:t>, resveratrol</a:t>
            </a:r>
            <a:r>
              <a:rPr lang="en-US" sz="2400" b="1" dirty="0" smtClean="0">
                <a:latin typeface="Arial"/>
                <a:cs typeface="Arial"/>
              </a:rPr>
              <a:t>, </a:t>
            </a:r>
            <a:r>
              <a:rPr lang="en-US" sz="2400" b="1" dirty="0" err="1" smtClean="0">
                <a:latin typeface="Arial"/>
                <a:cs typeface="Arial"/>
              </a:rPr>
              <a:t>memantine</a:t>
            </a:r>
            <a:r>
              <a:rPr lang="en-US" sz="2400" b="1" dirty="0" smtClean="0">
                <a:latin typeface="Arial"/>
                <a:cs typeface="Arial"/>
              </a:rPr>
              <a:t> reversed </a:t>
            </a:r>
            <a:r>
              <a:rPr lang="en-US" sz="2400" b="1" dirty="0">
                <a:latin typeface="Arial"/>
                <a:cs typeface="Arial"/>
              </a:rPr>
              <a:t>apoptosis &amp; loss of cell </a:t>
            </a:r>
            <a:r>
              <a:rPr lang="en-US" sz="2400" b="1" dirty="0" smtClean="0">
                <a:latin typeface="Arial"/>
                <a:cs typeface="Arial"/>
              </a:rPr>
              <a:t>viability in </a:t>
            </a:r>
            <a:r>
              <a:rPr lang="en-US" sz="2400" b="1" dirty="0">
                <a:latin typeface="Arial"/>
                <a:cs typeface="Arial"/>
              </a:rPr>
              <a:t>B(e)P treated RPE </a:t>
            </a:r>
            <a:r>
              <a:rPr lang="en-US" sz="2400" b="1" dirty="0" smtClean="0">
                <a:latin typeface="Arial"/>
                <a:cs typeface="Arial"/>
              </a:rPr>
              <a:t>cells (Mansoor et al IOVS 2010). </a:t>
            </a:r>
            <a:endParaRPr lang="en-US" sz="2400" b="1" dirty="0">
              <a:latin typeface="Arial"/>
              <a:cs typeface="Arial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4648200"/>
            <a:ext cx="3124200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78129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08337"/>
            <a:ext cx="9144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latin typeface="Arial"/>
                <a:cs typeface="Arial"/>
              </a:rPr>
              <a:t>Müller </a:t>
            </a:r>
            <a:r>
              <a:rPr lang="en-US" sz="2000" b="1" dirty="0" smtClean="0">
                <a:latin typeface="Arial"/>
                <a:cs typeface="Arial"/>
              </a:rPr>
              <a:t>cells were pretreated with </a:t>
            </a:r>
            <a:r>
              <a:rPr lang="en-US" sz="2000" b="1" dirty="0" err="1" smtClean="0">
                <a:latin typeface="Arial"/>
                <a:cs typeface="Arial"/>
              </a:rPr>
              <a:t>Lipoic</a:t>
            </a:r>
            <a:r>
              <a:rPr lang="en-US" sz="2000" b="1" dirty="0" smtClean="0">
                <a:latin typeface="Arial"/>
                <a:cs typeface="Arial"/>
              </a:rPr>
              <a:t> acid (LA) &amp; then cultured for 24 </a:t>
            </a:r>
            <a:r>
              <a:rPr lang="en-US" sz="2000" b="1" dirty="0" err="1" smtClean="0">
                <a:latin typeface="Arial"/>
                <a:cs typeface="Arial"/>
              </a:rPr>
              <a:t>hrs</a:t>
            </a:r>
            <a:r>
              <a:rPr lang="en-US" sz="2000" b="1" dirty="0" smtClean="0">
                <a:latin typeface="Arial"/>
                <a:cs typeface="Arial"/>
              </a:rPr>
              <a:t> with chrysene. </a:t>
            </a:r>
            <a:r>
              <a:rPr lang="en-US" sz="2000" b="1" dirty="0" smtClean="0">
                <a:solidFill>
                  <a:srgbClr val="231F20"/>
                </a:solidFill>
                <a:latin typeface="Arial"/>
                <a:ea typeface="Calibri" pitchFamily="34" charset="0"/>
                <a:cs typeface="Arial"/>
              </a:rPr>
              <a:t>Cells </a:t>
            </a:r>
            <a:r>
              <a:rPr lang="en-US" sz="2000" b="1" dirty="0">
                <a:solidFill>
                  <a:srgbClr val="231F20"/>
                </a:solidFill>
                <a:latin typeface="Arial"/>
                <a:ea typeface="Calibri" pitchFamily="34" charset="0"/>
                <a:cs typeface="Arial"/>
              </a:rPr>
              <a:t>were analyzed for cell </a:t>
            </a:r>
            <a:r>
              <a:rPr lang="en-US" sz="2000" b="1" dirty="0" smtClean="0">
                <a:solidFill>
                  <a:srgbClr val="231F20"/>
                </a:solidFill>
                <a:latin typeface="Arial"/>
                <a:ea typeface="Calibri" pitchFamily="34" charset="0"/>
                <a:cs typeface="Arial"/>
              </a:rPr>
              <a:t>viability, ROS </a:t>
            </a:r>
            <a:r>
              <a:rPr lang="en-US" sz="2000" b="1" dirty="0">
                <a:solidFill>
                  <a:srgbClr val="231F20"/>
                </a:solidFill>
                <a:latin typeface="Arial"/>
                <a:ea typeface="Calibri" pitchFamily="34" charset="0"/>
                <a:cs typeface="Arial"/>
              </a:rPr>
              <a:t>&amp; </a:t>
            </a:r>
            <a:r>
              <a:rPr lang="en-US" sz="2000" b="1" dirty="0" smtClean="0">
                <a:solidFill>
                  <a:srgbClr val="231F20"/>
                </a:solidFill>
                <a:latin typeface="Arial"/>
                <a:ea typeface="Calibri" pitchFamily="34" charset="0"/>
                <a:cs typeface="Arial"/>
              </a:rPr>
              <a:t>mitochondrial membrane potential (Mansoor et al </a:t>
            </a:r>
            <a:r>
              <a:rPr lang="en-US" sz="2000" b="1" dirty="0" err="1" smtClean="0">
                <a:solidFill>
                  <a:srgbClr val="231F20"/>
                </a:solidFill>
                <a:latin typeface="Arial"/>
                <a:ea typeface="Calibri" pitchFamily="34" charset="0"/>
                <a:cs typeface="Arial"/>
              </a:rPr>
              <a:t>Mol</a:t>
            </a:r>
            <a:r>
              <a:rPr lang="en-US" sz="2000" b="1" dirty="0" smtClean="0">
                <a:solidFill>
                  <a:srgbClr val="231F20"/>
                </a:solidFill>
                <a:latin typeface="Arial"/>
                <a:ea typeface="Calibri" pitchFamily="34" charset="0"/>
                <a:cs typeface="Arial"/>
              </a:rPr>
              <a:t> Vis 2013). </a:t>
            </a:r>
            <a:r>
              <a:rPr lang="en-US" sz="1600" b="1" dirty="0" smtClean="0">
                <a:latin typeface="Arial"/>
                <a:cs typeface="Arial"/>
              </a:rPr>
              <a:t>  </a:t>
            </a:r>
            <a:endParaRPr lang="en-US" sz="1600" b="1" dirty="0">
              <a:latin typeface="Arial"/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4267200"/>
            <a:ext cx="2895600" cy="2590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1752600"/>
            <a:ext cx="3733800" cy="25145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3511" y="1905000"/>
            <a:ext cx="3700489" cy="263697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971800" y="5029200"/>
            <a:ext cx="632460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Conclusion: LA </a:t>
            </a:r>
            <a:r>
              <a:rPr lang="en-US" sz="2400" b="1" dirty="0">
                <a:latin typeface="Arial"/>
                <a:cs typeface="Arial"/>
              </a:rPr>
              <a:t>treatment decreased ROS/RNS level, increased mitochondrial  </a:t>
            </a:r>
          </a:p>
          <a:p>
            <a:r>
              <a:rPr lang="en-US" sz="2400" b="1" dirty="0">
                <a:latin typeface="Arial"/>
                <a:cs typeface="Arial"/>
              </a:rPr>
              <a:t>potential, &amp;  reversed loss of cell viability in chrysene treated Müller cells</a:t>
            </a:r>
            <a:r>
              <a:rPr lang="en-US" sz="2400" b="1" dirty="0" smtClean="0">
                <a:latin typeface="Arial"/>
                <a:cs typeface="Arial"/>
              </a:rPr>
              <a:t>. </a:t>
            </a:r>
            <a:endParaRPr lang="en-US" sz="2400" b="1" dirty="0">
              <a:latin typeface="Arial"/>
              <a:cs typeface="Arial"/>
            </a:endParaRPr>
          </a:p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685800" y="71735"/>
            <a:ext cx="7620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Arial"/>
                <a:cs typeface="Arial"/>
              </a:rPr>
              <a:t>Preventing  Müller</a:t>
            </a:r>
            <a:r>
              <a:rPr lang="en-US" sz="2400" b="1" dirty="0" smtClean="0">
                <a:latin typeface="Arial"/>
                <a:cs typeface="Arial"/>
              </a:rPr>
              <a:t> </a:t>
            </a:r>
            <a:r>
              <a:rPr lang="en-US" sz="2400" b="1" dirty="0">
                <a:latin typeface="Arial"/>
                <a:cs typeface="Arial"/>
              </a:rPr>
              <a:t>Cell T</a:t>
            </a:r>
            <a:r>
              <a:rPr lang="en-US" sz="2400" b="1" dirty="0" smtClean="0">
                <a:latin typeface="Arial"/>
                <a:cs typeface="Arial"/>
              </a:rPr>
              <a:t>oxicity Against Chrysene</a:t>
            </a:r>
            <a:endParaRPr lang="en-US" sz="24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06052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4383" y="381000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Arial"/>
                <a:cs typeface="Arial"/>
              </a:rPr>
              <a:t>Müller cells were pretreated with </a:t>
            </a:r>
            <a:r>
              <a:rPr lang="en-US" b="1" dirty="0" err="1">
                <a:latin typeface="Arial"/>
                <a:cs typeface="Arial"/>
              </a:rPr>
              <a:t>M</a:t>
            </a:r>
            <a:r>
              <a:rPr lang="en-US" b="1" dirty="0" err="1" smtClean="0">
                <a:latin typeface="Arial"/>
                <a:cs typeface="Arial"/>
              </a:rPr>
              <a:t>emantine</a:t>
            </a:r>
            <a:r>
              <a:rPr lang="en-US" b="1" dirty="0" smtClean="0">
                <a:latin typeface="Arial"/>
                <a:cs typeface="Arial"/>
              </a:rPr>
              <a:t> or </a:t>
            </a:r>
            <a:r>
              <a:rPr lang="en-US" b="1" dirty="0" err="1" smtClean="0">
                <a:latin typeface="Arial"/>
                <a:cs typeface="Arial"/>
              </a:rPr>
              <a:t>Epicatechin</a:t>
            </a:r>
            <a:r>
              <a:rPr lang="en-US" b="1" dirty="0" smtClean="0">
                <a:latin typeface="Arial"/>
                <a:cs typeface="Arial"/>
              </a:rPr>
              <a:t> &amp; then cultured for 24 </a:t>
            </a:r>
            <a:r>
              <a:rPr lang="en-US" b="1" dirty="0" err="1" smtClean="0">
                <a:latin typeface="Arial"/>
                <a:cs typeface="Arial"/>
              </a:rPr>
              <a:t>hrs</a:t>
            </a:r>
            <a:r>
              <a:rPr lang="en-US" b="1" dirty="0" smtClean="0">
                <a:latin typeface="Arial"/>
                <a:cs typeface="Arial"/>
              </a:rPr>
              <a:t> with catechol</a:t>
            </a:r>
            <a:r>
              <a:rPr lang="en-US" b="1" dirty="0">
                <a:latin typeface="Arial"/>
                <a:cs typeface="Arial"/>
              </a:rPr>
              <a:t>. </a:t>
            </a:r>
            <a:r>
              <a:rPr lang="en-US" b="1" dirty="0" smtClean="0">
                <a:solidFill>
                  <a:srgbClr val="231F20"/>
                </a:solidFill>
                <a:latin typeface="Arial"/>
                <a:ea typeface="Calibri" pitchFamily="34" charset="0"/>
                <a:cs typeface="Arial"/>
              </a:rPr>
              <a:t>Cells </a:t>
            </a:r>
            <a:r>
              <a:rPr lang="en-US" b="1" dirty="0">
                <a:solidFill>
                  <a:srgbClr val="231F20"/>
                </a:solidFill>
                <a:latin typeface="Arial"/>
                <a:ea typeface="Calibri" pitchFamily="34" charset="0"/>
                <a:cs typeface="Arial"/>
              </a:rPr>
              <a:t>were analyzed for cell viability, </a:t>
            </a:r>
            <a:r>
              <a:rPr lang="en-US" b="1" dirty="0" smtClean="0">
                <a:solidFill>
                  <a:srgbClr val="231F20"/>
                </a:solidFill>
                <a:latin typeface="Arial"/>
                <a:ea typeface="Calibri" pitchFamily="34" charset="0"/>
                <a:cs typeface="Arial"/>
              </a:rPr>
              <a:t>&amp; </a:t>
            </a:r>
            <a:r>
              <a:rPr lang="en-US" b="1" dirty="0">
                <a:solidFill>
                  <a:srgbClr val="231F20"/>
                </a:solidFill>
                <a:latin typeface="Arial"/>
                <a:ea typeface="Calibri" pitchFamily="34" charset="0"/>
                <a:cs typeface="Arial"/>
              </a:rPr>
              <a:t>mitochondrial </a:t>
            </a:r>
            <a:r>
              <a:rPr lang="en-US" b="1" dirty="0" smtClean="0">
                <a:solidFill>
                  <a:srgbClr val="231F20"/>
                </a:solidFill>
                <a:latin typeface="Arial"/>
                <a:ea typeface="Calibri" pitchFamily="34" charset="0"/>
                <a:cs typeface="Arial"/>
              </a:rPr>
              <a:t>function (Mansoor </a:t>
            </a:r>
            <a:r>
              <a:rPr lang="en-US" b="1" dirty="0">
                <a:solidFill>
                  <a:srgbClr val="231F20"/>
                </a:solidFill>
                <a:latin typeface="Arial"/>
                <a:ea typeface="Calibri" pitchFamily="34" charset="0"/>
                <a:cs typeface="Arial"/>
              </a:rPr>
              <a:t>et </a:t>
            </a:r>
            <a:r>
              <a:rPr lang="en-US" b="1" dirty="0" smtClean="0">
                <a:solidFill>
                  <a:srgbClr val="231F20"/>
                </a:solidFill>
                <a:latin typeface="Arial"/>
                <a:ea typeface="Calibri" pitchFamily="34" charset="0"/>
                <a:cs typeface="Arial"/>
              </a:rPr>
              <a:t>al </a:t>
            </a:r>
            <a:r>
              <a:rPr lang="en-US" b="1" dirty="0" err="1" smtClean="0">
                <a:solidFill>
                  <a:srgbClr val="231F20"/>
                </a:solidFill>
                <a:latin typeface="Arial"/>
                <a:ea typeface="Calibri" pitchFamily="34" charset="0"/>
                <a:cs typeface="Arial"/>
              </a:rPr>
              <a:t>Tox</a:t>
            </a:r>
            <a:r>
              <a:rPr lang="en-US" b="1" dirty="0" smtClean="0">
                <a:solidFill>
                  <a:srgbClr val="231F20"/>
                </a:solidFill>
                <a:latin typeface="Arial"/>
                <a:ea typeface="Calibri" pitchFamily="34" charset="0"/>
                <a:cs typeface="Arial"/>
              </a:rPr>
              <a:t> 2010). </a:t>
            </a:r>
            <a:endParaRPr lang="en-US" sz="1600" b="1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3200" y="1524000"/>
            <a:ext cx="2590800" cy="3733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47800"/>
            <a:ext cx="3200400" cy="3657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400" y="1447800"/>
            <a:ext cx="3276600" cy="3810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5429071"/>
            <a:ext cx="8991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Conclusion: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b="1" dirty="0" err="1" smtClean="0">
                <a:latin typeface="Arial"/>
                <a:cs typeface="Arial"/>
              </a:rPr>
              <a:t>Memantine</a:t>
            </a:r>
            <a:r>
              <a:rPr lang="en-US" sz="2400" b="1" dirty="0" smtClean="0">
                <a:latin typeface="Arial"/>
                <a:cs typeface="Arial"/>
              </a:rPr>
              <a:t>  &amp; </a:t>
            </a:r>
            <a:r>
              <a:rPr lang="en-US" sz="2400" b="1" dirty="0" err="1" smtClean="0">
                <a:latin typeface="Arial"/>
                <a:cs typeface="Arial"/>
              </a:rPr>
              <a:t>Epicatechin</a:t>
            </a:r>
            <a:r>
              <a:rPr lang="en-US" sz="2400" b="1" dirty="0" smtClean="0">
                <a:latin typeface="Arial"/>
                <a:cs typeface="Arial"/>
              </a:rPr>
              <a:t> treatments increased </a:t>
            </a:r>
            <a:r>
              <a:rPr lang="en-US" sz="2400" b="1" dirty="0">
                <a:latin typeface="Arial"/>
                <a:cs typeface="Arial"/>
              </a:rPr>
              <a:t>mitochondrial </a:t>
            </a:r>
            <a:r>
              <a:rPr lang="en-US" sz="2400" b="1" dirty="0" smtClean="0">
                <a:latin typeface="Arial"/>
                <a:cs typeface="Arial"/>
              </a:rPr>
              <a:t>function &amp;  </a:t>
            </a:r>
            <a:r>
              <a:rPr lang="en-US" sz="2400" b="1" dirty="0">
                <a:latin typeface="Arial"/>
                <a:cs typeface="Arial"/>
              </a:rPr>
              <a:t>reversed loss of cell viability in </a:t>
            </a:r>
            <a:r>
              <a:rPr lang="en-US" sz="2400" b="1" dirty="0" smtClean="0">
                <a:latin typeface="Arial"/>
                <a:cs typeface="Arial"/>
              </a:rPr>
              <a:t>catechol </a:t>
            </a:r>
            <a:r>
              <a:rPr lang="en-US" sz="2400" b="1" dirty="0">
                <a:latin typeface="Arial"/>
                <a:cs typeface="Arial"/>
              </a:rPr>
              <a:t>treated </a:t>
            </a:r>
            <a:r>
              <a:rPr lang="en-US" sz="2400" b="1" dirty="0" smtClean="0">
                <a:latin typeface="Arial"/>
                <a:cs typeface="Arial"/>
              </a:rPr>
              <a:t>Müller </a:t>
            </a:r>
            <a:r>
              <a:rPr lang="en-US" sz="2400" b="1" dirty="0">
                <a:latin typeface="Arial"/>
                <a:cs typeface="Arial"/>
              </a:rPr>
              <a:t>cells. 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457200" y="-76200"/>
            <a:ext cx="8534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Reversing Müller </a:t>
            </a:r>
            <a:r>
              <a:rPr lang="en-US" sz="2400" b="1" dirty="0">
                <a:latin typeface="Arial"/>
                <a:cs typeface="Arial"/>
              </a:rPr>
              <a:t>Cell </a:t>
            </a:r>
            <a:r>
              <a:rPr lang="en-US" sz="2400" b="1" dirty="0" smtClean="0">
                <a:latin typeface="Arial"/>
                <a:cs typeface="Arial"/>
              </a:rPr>
              <a:t>Toxicity </a:t>
            </a:r>
            <a:r>
              <a:rPr lang="en-US" sz="2400" b="1" dirty="0">
                <a:latin typeface="Arial"/>
                <a:cs typeface="Arial"/>
              </a:rPr>
              <a:t>A</a:t>
            </a:r>
            <a:r>
              <a:rPr lang="en-US" sz="2400" b="1" dirty="0" smtClean="0">
                <a:latin typeface="Arial"/>
                <a:cs typeface="Arial"/>
              </a:rPr>
              <a:t>gainst Catechol</a:t>
            </a:r>
            <a:endParaRPr lang="en-US" sz="24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9715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12042" y="685800"/>
            <a:ext cx="840335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Arial"/>
                <a:cs typeface="Arial"/>
              </a:rPr>
              <a:t> </a:t>
            </a:r>
            <a:r>
              <a:rPr lang="en-US" sz="2400" b="1" dirty="0" smtClean="0">
                <a:latin typeface="Arial"/>
                <a:cs typeface="Arial"/>
              </a:rPr>
              <a:t>The R28 cell were pretreated with </a:t>
            </a:r>
            <a:r>
              <a:rPr lang="en-US" sz="2400" b="1" dirty="0" err="1" smtClean="0">
                <a:latin typeface="Arial"/>
                <a:cs typeface="Arial"/>
              </a:rPr>
              <a:t>epicatechin</a:t>
            </a:r>
            <a:r>
              <a:rPr lang="en-US" sz="2400" b="1" dirty="0" smtClean="0">
                <a:latin typeface="Arial"/>
                <a:cs typeface="Arial"/>
              </a:rPr>
              <a:t> &amp; then cultured 24 </a:t>
            </a:r>
            <a:r>
              <a:rPr lang="en-US" sz="2400" b="1" dirty="0" err="1" smtClean="0">
                <a:latin typeface="Arial"/>
                <a:cs typeface="Arial"/>
              </a:rPr>
              <a:t>hrs</a:t>
            </a:r>
            <a:r>
              <a:rPr lang="en-US" sz="2400" b="1" dirty="0" smtClean="0">
                <a:latin typeface="Arial"/>
                <a:cs typeface="Arial"/>
              </a:rPr>
              <a:t> with nicotine. </a:t>
            </a:r>
            <a:r>
              <a:rPr lang="en-US" sz="2400" b="1" dirty="0">
                <a:solidFill>
                  <a:srgbClr val="231F20"/>
                </a:solidFill>
                <a:latin typeface="Arial"/>
                <a:ea typeface="Calibri" pitchFamily="34" charset="0"/>
                <a:cs typeface="Arial"/>
              </a:rPr>
              <a:t>Cells were analyzed for cell viability</a:t>
            </a:r>
            <a:r>
              <a:rPr lang="en-US" sz="2400" b="1" dirty="0" smtClean="0">
                <a:latin typeface="Arial"/>
                <a:cs typeface="Arial"/>
              </a:rPr>
              <a:t> (</a:t>
            </a:r>
            <a:r>
              <a:rPr lang="en-US" sz="2400" b="1" dirty="0" err="1" smtClean="0">
                <a:solidFill>
                  <a:srgbClr val="231F2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Patil</a:t>
            </a:r>
            <a:r>
              <a:rPr lang="en-US" sz="2400" b="1" dirty="0" smtClean="0">
                <a:solidFill>
                  <a:srgbClr val="231F2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b="1" dirty="0">
                <a:solidFill>
                  <a:srgbClr val="231F2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et al </a:t>
            </a:r>
            <a:r>
              <a:rPr lang="en-US" sz="2400" b="1" dirty="0" err="1">
                <a:solidFill>
                  <a:srgbClr val="231F2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Tox</a:t>
            </a:r>
            <a:r>
              <a:rPr lang="en-US" sz="2400" b="1" dirty="0">
                <a:solidFill>
                  <a:srgbClr val="231F2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2008</a:t>
            </a:r>
            <a:r>
              <a:rPr lang="en-US" sz="2400" b="1" dirty="0" smtClean="0">
                <a:latin typeface="Arial"/>
                <a:cs typeface="Arial"/>
              </a:rPr>
              <a:t>).</a:t>
            </a:r>
            <a:r>
              <a:rPr lang="en-US" b="1" dirty="0" smtClean="0">
                <a:latin typeface="Arial"/>
                <a:cs typeface="Arial"/>
              </a:rPr>
              <a:t>  </a:t>
            </a:r>
            <a:endParaRPr lang="en-US" b="1" dirty="0">
              <a:latin typeface="Arial"/>
              <a:cs typeface="Arial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133600"/>
            <a:ext cx="4343400" cy="33528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5903893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Conclusion: </a:t>
            </a:r>
            <a:r>
              <a:rPr lang="en-US" sz="2400" b="1" dirty="0" err="1" smtClean="0">
                <a:latin typeface="Arial"/>
                <a:cs typeface="Arial"/>
              </a:rPr>
              <a:t>Epicatechin</a:t>
            </a:r>
            <a:r>
              <a:rPr lang="en-US" sz="2400" b="1" dirty="0" smtClean="0">
                <a:latin typeface="Arial"/>
                <a:cs typeface="Arial"/>
              </a:rPr>
              <a:t> </a:t>
            </a:r>
            <a:r>
              <a:rPr lang="en-US" sz="2400" b="1" dirty="0">
                <a:latin typeface="Arial"/>
                <a:cs typeface="Arial"/>
              </a:rPr>
              <a:t>treatment partially reversed </a:t>
            </a:r>
            <a:r>
              <a:rPr lang="en-US" sz="2400" b="1" dirty="0" smtClean="0">
                <a:latin typeface="Arial"/>
                <a:cs typeface="Arial"/>
              </a:rPr>
              <a:t>R28 toxicity </a:t>
            </a:r>
            <a:r>
              <a:rPr lang="en-US" sz="2400" b="1" dirty="0">
                <a:latin typeface="Arial"/>
                <a:cs typeface="Arial"/>
              </a:rPr>
              <a:t>induced by </a:t>
            </a:r>
            <a:r>
              <a:rPr lang="en-US" sz="2400" b="1" dirty="0" smtClean="0">
                <a:latin typeface="Arial"/>
                <a:cs typeface="Arial"/>
              </a:rPr>
              <a:t>nicotine.</a:t>
            </a:r>
            <a:endParaRPr lang="en-US" sz="2400" b="1" dirty="0">
              <a:latin typeface="Arial"/>
              <a:cs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43000" y="0"/>
            <a:ext cx="6934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Reversing R28 Cell Toxicity Against </a:t>
            </a:r>
            <a:r>
              <a:rPr lang="en-US" sz="2400" b="1" dirty="0">
                <a:latin typeface="Arial"/>
                <a:cs typeface="Arial"/>
              </a:rPr>
              <a:t>N</a:t>
            </a:r>
            <a:r>
              <a:rPr lang="en-US" sz="2400" b="1" dirty="0" smtClean="0">
                <a:latin typeface="Arial"/>
                <a:cs typeface="Arial"/>
              </a:rPr>
              <a:t>icotine</a:t>
            </a:r>
            <a:endParaRPr lang="en-US" sz="24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94281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6"/>
          <p:cNvSpPr txBox="1">
            <a:spLocks noChangeArrowheads="1"/>
          </p:cNvSpPr>
          <p:nvPr/>
        </p:nvSpPr>
        <p:spPr bwMode="auto">
          <a:xfrm>
            <a:off x="6553200" y="1066800"/>
            <a:ext cx="1981200" cy="461665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smtClean="0">
                <a:latin typeface="Arial"/>
                <a:ea typeface="ヒラギノ角ゴ Pro W3" charset="-128"/>
                <a:cs typeface="Arial"/>
              </a:rPr>
              <a:t>R28 Cells</a:t>
            </a:r>
            <a:endParaRPr lang="en-US" sz="2400" b="1" dirty="0">
              <a:latin typeface="Arial"/>
              <a:ea typeface="ヒラギノ角ゴ Pro W3" charset="-128"/>
              <a:cs typeface="Arial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103905" y="1500682"/>
            <a:ext cx="0" cy="914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581400" y="1524000"/>
            <a:ext cx="0" cy="914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le 1"/>
          <p:cNvSpPr txBox="1">
            <a:spLocks/>
          </p:cNvSpPr>
          <p:nvPr/>
        </p:nvSpPr>
        <p:spPr>
          <a:xfrm>
            <a:off x="3124200" y="2438400"/>
            <a:ext cx="945502" cy="3299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err="1" smtClean="0">
                <a:latin typeface="Arial"/>
                <a:cs typeface="Arial"/>
              </a:rPr>
              <a:t>Acro</a:t>
            </a:r>
            <a:endParaRPr lang="en-US" sz="2000" b="1" dirty="0">
              <a:latin typeface="Arial"/>
              <a:cs typeface="Arial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117755" y="2719882"/>
            <a:ext cx="0" cy="914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119385" y="1707076"/>
            <a:ext cx="176546" cy="53215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3581400" y="2819400"/>
            <a:ext cx="0" cy="914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itle 1"/>
          <p:cNvSpPr txBox="1">
            <a:spLocks/>
          </p:cNvSpPr>
          <p:nvPr/>
        </p:nvSpPr>
        <p:spPr>
          <a:xfrm>
            <a:off x="2743200" y="3657600"/>
            <a:ext cx="1493482" cy="5667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latin typeface="Arial"/>
                <a:cs typeface="Arial"/>
              </a:rPr>
              <a:t>Mito </a:t>
            </a:r>
            <a:r>
              <a:rPr lang="en-US" sz="2000" b="1" dirty="0" err="1" smtClean="0">
                <a:latin typeface="Arial"/>
                <a:cs typeface="Arial"/>
              </a:rPr>
              <a:t>Func</a:t>
            </a:r>
            <a:endParaRPr lang="en-US" sz="2000" b="1" dirty="0">
              <a:latin typeface="Arial"/>
              <a:cs typeface="Arial"/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914400" y="4800600"/>
            <a:ext cx="0" cy="34646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117755" y="4179530"/>
            <a:ext cx="2315" cy="62107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3581400" y="4191000"/>
            <a:ext cx="2315" cy="62107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itle 1"/>
          <p:cNvSpPr txBox="1">
            <a:spLocks/>
          </p:cNvSpPr>
          <p:nvPr/>
        </p:nvSpPr>
        <p:spPr>
          <a:xfrm>
            <a:off x="-32418" y="4876800"/>
            <a:ext cx="757095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latin typeface="Arial"/>
                <a:cs typeface="Arial"/>
              </a:rPr>
              <a:t>CV</a:t>
            </a:r>
            <a:endParaRPr lang="en-US" sz="2000" b="1" dirty="0">
              <a:latin typeface="Arial"/>
              <a:cs typeface="Arial"/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7582480" y="1501473"/>
            <a:ext cx="0" cy="914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itle 1"/>
          <p:cNvSpPr txBox="1">
            <a:spLocks/>
          </p:cNvSpPr>
          <p:nvPr/>
        </p:nvSpPr>
        <p:spPr>
          <a:xfrm>
            <a:off x="7265698" y="2425270"/>
            <a:ext cx="1040102" cy="3179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err="1" smtClean="0">
                <a:latin typeface="Arial"/>
                <a:cs typeface="Arial"/>
              </a:rPr>
              <a:t>Nico</a:t>
            </a:r>
            <a:endParaRPr lang="en-US" sz="2000" b="1" dirty="0">
              <a:latin typeface="Arial"/>
              <a:cs typeface="Arial"/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7646698" y="2755459"/>
            <a:ext cx="0" cy="914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itle 1"/>
          <p:cNvSpPr txBox="1">
            <a:spLocks/>
          </p:cNvSpPr>
          <p:nvPr/>
        </p:nvSpPr>
        <p:spPr>
          <a:xfrm>
            <a:off x="6400800" y="3581400"/>
            <a:ext cx="2133600" cy="5333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latin typeface="Arial"/>
                <a:cs typeface="Arial"/>
              </a:rPr>
              <a:t>Non-</a:t>
            </a:r>
            <a:r>
              <a:rPr lang="en-US" sz="2000" b="1" dirty="0" err="1" smtClean="0">
                <a:latin typeface="Arial"/>
                <a:cs typeface="Arial"/>
              </a:rPr>
              <a:t>Caspase</a:t>
            </a:r>
            <a:endParaRPr lang="en-US" sz="2000" b="1" dirty="0" smtClean="0">
              <a:latin typeface="Arial"/>
              <a:cs typeface="Arial"/>
            </a:endParaRPr>
          </a:p>
          <a:p>
            <a:r>
              <a:rPr lang="en-US" sz="2000" b="1" dirty="0" smtClean="0">
                <a:latin typeface="Arial"/>
                <a:cs typeface="Arial"/>
              </a:rPr>
              <a:t>Non-</a:t>
            </a:r>
            <a:r>
              <a:rPr lang="en-US" sz="2000" b="1" dirty="0" err="1" smtClean="0">
                <a:latin typeface="Arial"/>
                <a:cs typeface="Arial"/>
              </a:rPr>
              <a:t>caplain</a:t>
            </a:r>
            <a:endParaRPr lang="en-US" sz="2000" b="1" dirty="0">
              <a:latin typeface="Arial"/>
              <a:cs typeface="Arial"/>
            </a:endParaRPr>
          </a:p>
        </p:txBody>
      </p:sp>
      <p:cxnSp>
        <p:nvCxnSpPr>
          <p:cNvPr id="57" name="Straight Arrow Connector 56"/>
          <p:cNvCxnSpPr/>
          <p:nvPr/>
        </p:nvCxnSpPr>
        <p:spPr>
          <a:xfrm flipH="1">
            <a:off x="7696200" y="4191000"/>
            <a:ext cx="2315" cy="62107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0" name="Text Box 26"/>
          <p:cNvSpPr txBox="1">
            <a:spLocks noChangeArrowheads="1"/>
          </p:cNvSpPr>
          <p:nvPr/>
        </p:nvSpPr>
        <p:spPr bwMode="auto">
          <a:xfrm>
            <a:off x="62938" y="1073011"/>
            <a:ext cx="3670862" cy="461665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smtClean="0">
                <a:latin typeface="Arial"/>
                <a:ea typeface="ヒラギノ角ゴ Pro W3" charset="-128"/>
                <a:cs typeface="Arial"/>
              </a:rPr>
              <a:t>RPE Cells</a:t>
            </a:r>
            <a:endParaRPr lang="en-US" sz="2400" b="1" dirty="0">
              <a:latin typeface="Arial"/>
              <a:ea typeface="ヒラギノ角ゴ Pro W3" charset="-128"/>
              <a:cs typeface="Arial"/>
            </a:endParaRPr>
          </a:p>
        </p:txBody>
      </p:sp>
      <p:sp>
        <p:nvSpPr>
          <p:cNvPr id="151" name="Rectangle 150"/>
          <p:cNvSpPr/>
          <p:nvPr/>
        </p:nvSpPr>
        <p:spPr>
          <a:xfrm>
            <a:off x="518775" y="0"/>
            <a:ext cx="77108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Arial"/>
                <a:cs typeface="Arial"/>
              </a:rPr>
              <a:t>Table 3: Summary of D</a:t>
            </a:r>
            <a:r>
              <a:rPr lang="en-US" sz="2400" b="1" dirty="0" smtClean="0">
                <a:latin typeface="Arial"/>
                <a:cs typeface="Arial"/>
              </a:rPr>
              <a:t>ifferent </a:t>
            </a:r>
          </a:p>
          <a:p>
            <a:pPr algn="ctr"/>
            <a:r>
              <a:rPr lang="en-US" sz="2400" b="1" dirty="0" smtClean="0">
                <a:latin typeface="Arial"/>
                <a:cs typeface="Arial"/>
              </a:rPr>
              <a:t>Mechanisms of Cellular </a:t>
            </a:r>
            <a:r>
              <a:rPr lang="en-US" sz="2400" b="1" dirty="0">
                <a:latin typeface="Arial"/>
                <a:cs typeface="Arial"/>
              </a:rPr>
              <a:t>P</a:t>
            </a:r>
            <a:r>
              <a:rPr lang="en-US" sz="2400" b="1" dirty="0" smtClean="0">
                <a:latin typeface="Arial"/>
                <a:cs typeface="Arial"/>
              </a:rPr>
              <a:t>rotection 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52" name="Title 1"/>
          <p:cNvSpPr txBox="1">
            <a:spLocks/>
          </p:cNvSpPr>
          <p:nvPr/>
        </p:nvSpPr>
        <p:spPr>
          <a:xfrm>
            <a:off x="-74988" y="2402380"/>
            <a:ext cx="726189" cy="3463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err="1" smtClean="0">
                <a:latin typeface="Arial"/>
                <a:cs typeface="Arial"/>
              </a:rPr>
              <a:t>BeP</a:t>
            </a:r>
            <a:endParaRPr lang="en-US" sz="2000" b="1" dirty="0">
              <a:latin typeface="Arial"/>
              <a:cs typeface="Arial"/>
            </a:endParaRPr>
          </a:p>
        </p:txBody>
      </p:sp>
      <p:sp>
        <p:nvSpPr>
          <p:cNvPr id="157" name="Title 1"/>
          <p:cNvSpPr txBox="1">
            <a:spLocks/>
          </p:cNvSpPr>
          <p:nvPr/>
        </p:nvSpPr>
        <p:spPr>
          <a:xfrm>
            <a:off x="-152400" y="3581400"/>
            <a:ext cx="18288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latin typeface="Arial"/>
                <a:cs typeface="Arial"/>
              </a:rPr>
              <a:t>Multi </a:t>
            </a:r>
            <a:r>
              <a:rPr lang="en-US" sz="2000" b="1" dirty="0" err="1" smtClean="0">
                <a:latin typeface="Arial"/>
                <a:cs typeface="Arial"/>
              </a:rPr>
              <a:t>Capase</a:t>
            </a:r>
            <a:endParaRPr lang="en-US" sz="2000" b="1" dirty="0">
              <a:latin typeface="Arial"/>
              <a:cs typeface="Arial"/>
            </a:endParaRPr>
          </a:p>
        </p:txBody>
      </p:sp>
      <p:cxnSp>
        <p:nvCxnSpPr>
          <p:cNvPr id="158" name="Straight Arrow Connector 157"/>
          <p:cNvCxnSpPr/>
          <p:nvPr/>
        </p:nvCxnSpPr>
        <p:spPr>
          <a:xfrm>
            <a:off x="1676400" y="3733800"/>
            <a:ext cx="0" cy="457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9" name="Title 1"/>
          <p:cNvSpPr txBox="1">
            <a:spLocks/>
          </p:cNvSpPr>
          <p:nvPr/>
        </p:nvSpPr>
        <p:spPr>
          <a:xfrm>
            <a:off x="152400" y="1787236"/>
            <a:ext cx="2362200" cy="4225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latin typeface="Arial"/>
                <a:cs typeface="Arial"/>
              </a:rPr>
              <a:t>Gen/Res/Mem</a:t>
            </a:r>
            <a:endParaRPr lang="en-US" sz="2000" b="1" dirty="0">
              <a:latin typeface="Arial"/>
              <a:cs typeface="Arial"/>
            </a:endParaRPr>
          </a:p>
        </p:txBody>
      </p:sp>
      <p:cxnSp>
        <p:nvCxnSpPr>
          <p:cNvPr id="160" name="Straight Arrow Connector 159"/>
          <p:cNvCxnSpPr/>
          <p:nvPr/>
        </p:nvCxnSpPr>
        <p:spPr>
          <a:xfrm flipH="1">
            <a:off x="3581400" y="1676400"/>
            <a:ext cx="176546" cy="53215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1" name="Title 1"/>
          <p:cNvSpPr txBox="1">
            <a:spLocks/>
          </p:cNvSpPr>
          <p:nvPr/>
        </p:nvSpPr>
        <p:spPr>
          <a:xfrm>
            <a:off x="3733800" y="1828800"/>
            <a:ext cx="152400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err="1" smtClean="0">
                <a:latin typeface="Arial"/>
                <a:cs typeface="Arial"/>
              </a:rPr>
              <a:t>Lipoic</a:t>
            </a:r>
            <a:r>
              <a:rPr lang="en-US" sz="2000" b="1" dirty="0" smtClean="0">
                <a:latin typeface="Arial"/>
                <a:cs typeface="Arial"/>
              </a:rPr>
              <a:t> acid</a:t>
            </a:r>
            <a:endParaRPr lang="en-US" sz="2000" b="1" dirty="0">
              <a:latin typeface="Arial"/>
              <a:cs typeface="Arial"/>
            </a:endParaRPr>
          </a:p>
        </p:txBody>
      </p:sp>
      <p:cxnSp>
        <p:nvCxnSpPr>
          <p:cNvPr id="162" name="Straight Arrow Connector 161"/>
          <p:cNvCxnSpPr/>
          <p:nvPr/>
        </p:nvCxnSpPr>
        <p:spPr>
          <a:xfrm flipV="1">
            <a:off x="4267200" y="3810000"/>
            <a:ext cx="0" cy="34646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Arrow Connector 162"/>
          <p:cNvCxnSpPr/>
          <p:nvPr/>
        </p:nvCxnSpPr>
        <p:spPr>
          <a:xfrm flipV="1">
            <a:off x="3810000" y="4724400"/>
            <a:ext cx="0" cy="34646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Arrow Connector 163"/>
          <p:cNvCxnSpPr/>
          <p:nvPr/>
        </p:nvCxnSpPr>
        <p:spPr>
          <a:xfrm flipH="1">
            <a:off x="7622552" y="1612309"/>
            <a:ext cx="176546" cy="53215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5" name="Title 1"/>
          <p:cNvSpPr txBox="1">
            <a:spLocks/>
          </p:cNvSpPr>
          <p:nvPr/>
        </p:nvSpPr>
        <p:spPr>
          <a:xfrm>
            <a:off x="7570586" y="1840909"/>
            <a:ext cx="1116214" cy="2926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latin typeface="Arial"/>
                <a:cs typeface="Arial"/>
              </a:rPr>
              <a:t>Epi</a:t>
            </a:r>
            <a:endParaRPr lang="en-US" sz="2000" b="1" dirty="0">
              <a:latin typeface="Arial"/>
              <a:cs typeface="Arial"/>
            </a:endParaRPr>
          </a:p>
        </p:txBody>
      </p:sp>
      <p:cxnSp>
        <p:nvCxnSpPr>
          <p:cNvPr id="166" name="Straight Arrow Connector 165"/>
          <p:cNvCxnSpPr/>
          <p:nvPr/>
        </p:nvCxnSpPr>
        <p:spPr>
          <a:xfrm flipV="1">
            <a:off x="7924800" y="4800600"/>
            <a:ext cx="0" cy="34646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itle 1"/>
          <p:cNvSpPr txBox="1">
            <a:spLocks/>
          </p:cNvSpPr>
          <p:nvPr/>
        </p:nvSpPr>
        <p:spPr>
          <a:xfrm>
            <a:off x="115741" y="5486400"/>
            <a:ext cx="9180659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b="1" dirty="0" smtClean="0">
                <a:latin typeface="Arial"/>
                <a:cs typeface="Arial"/>
              </a:rPr>
              <a:t>Abbreviations: Gen; </a:t>
            </a:r>
            <a:r>
              <a:rPr lang="en-US" sz="2400" b="1" dirty="0" err="1" smtClean="0">
                <a:latin typeface="Arial"/>
                <a:cs typeface="Arial"/>
              </a:rPr>
              <a:t>Genestein</a:t>
            </a:r>
            <a:r>
              <a:rPr lang="en-US" sz="2400" b="1" dirty="0" smtClean="0">
                <a:latin typeface="Arial"/>
                <a:cs typeface="Arial"/>
              </a:rPr>
              <a:t>; Res; Resveratrol; Mem; </a:t>
            </a:r>
            <a:r>
              <a:rPr lang="en-US" sz="2400" b="1" dirty="0" err="1" smtClean="0">
                <a:latin typeface="Arial"/>
                <a:cs typeface="Arial"/>
              </a:rPr>
              <a:t>Memantine</a:t>
            </a:r>
            <a:r>
              <a:rPr lang="en-US" sz="2400" b="1" dirty="0" smtClean="0">
                <a:latin typeface="Arial"/>
                <a:cs typeface="Arial"/>
              </a:rPr>
              <a:t>, Epi; </a:t>
            </a:r>
            <a:r>
              <a:rPr lang="en-US" sz="2400" b="1" dirty="0" err="1" smtClean="0">
                <a:latin typeface="Arial"/>
                <a:cs typeface="Arial"/>
              </a:rPr>
              <a:t>Epicatechin</a:t>
            </a:r>
            <a:r>
              <a:rPr lang="en-US" sz="2400" b="1" dirty="0" smtClean="0">
                <a:latin typeface="Arial"/>
                <a:cs typeface="Arial"/>
              </a:rPr>
              <a:t>, </a:t>
            </a:r>
            <a:r>
              <a:rPr lang="en-US" sz="2400" b="1" dirty="0" err="1" smtClean="0">
                <a:latin typeface="Arial"/>
                <a:cs typeface="Arial"/>
              </a:rPr>
              <a:t>BeP</a:t>
            </a:r>
            <a:r>
              <a:rPr lang="en-US" sz="2400" b="1" dirty="0" smtClean="0">
                <a:latin typeface="Arial"/>
                <a:cs typeface="Arial"/>
              </a:rPr>
              <a:t>; Benzo-e-</a:t>
            </a:r>
            <a:r>
              <a:rPr lang="en-US" sz="2400" b="1" dirty="0" err="1" smtClean="0">
                <a:latin typeface="Arial"/>
                <a:cs typeface="Arial"/>
              </a:rPr>
              <a:t>pyrene</a:t>
            </a:r>
            <a:r>
              <a:rPr lang="en-US" sz="2400" b="1" dirty="0" smtClean="0">
                <a:latin typeface="Arial"/>
                <a:cs typeface="Arial"/>
              </a:rPr>
              <a:t>, </a:t>
            </a:r>
            <a:r>
              <a:rPr lang="en-US" sz="2400" b="1" dirty="0" err="1" smtClean="0">
                <a:latin typeface="Arial"/>
                <a:cs typeface="Arial"/>
              </a:rPr>
              <a:t>Acro</a:t>
            </a:r>
            <a:r>
              <a:rPr lang="en-US" sz="2400" b="1" dirty="0" smtClean="0">
                <a:latin typeface="Arial"/>
                <a:cs typeface="Arial"/>
              </a:rPr>
              <a:t>; </a:t>
            </a:r>
            <a:r>
              <a:rPr lang="en-US" sz="2400" b="1" dirty="0" err="1" smtClean="0">
                <a:latin typeface="Arial"/>
                <a:cs typeface="Arial"/>
              </a:rPr>
              <a:t>Acrolein</a:t>
            </a:r>
            <a:r>
              <a:rPr lang="en-US" sz="2400" b="1" dirty="0" smtClean="0">
                <a:latin typeface="Arial"/>
                <a:cs typeface="Arial"/>
              </a:rPr>
              <a:t>, Nico; Nicotine, Mito Fun; Mitochondrial function, CV; Cell viability</a:t>
            </a:r>
          </a:p>
        </p:txBody>
      </p:sp>
      <p:sp>
        <p:nvSpPr>
          <p:cNvPr id="58" name="Title 1"/>
          <p:cNvSpPr txBox="1">
            <a:spLocks/>
          </p:cNvSpPr>
          <p:nvPr/>
        </p:nvSpPr>
        <p:spPr>
          <a:xfrm>
            <a:off x="7086600" y="4876800"/>
            <a:ext cx="757095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latin typeface="Arial"/>
                <a:cs typeface="Arial"/>
              </a:rPr>
              <a:t>CV</a:t>
            </a:r>
            <a:endParaRPr lang="en-US" sz="2000" b="1" dirty="0">
              <a:latin typeface="Arial"/>
              <a:cs typeface="Arial"/>
            </a:endParaRPr>
          </a:p>
        </p:txBody>
      </p:sp>
      <p:sp>
        <p:nvSpPr>
          <p:cNvPr id="59" name="Title 1"/>
          <p:cNvSpPr txBox="1">
            <a:spLocks/>
          </p:cNvSpPr>
          <p:nvPr/>
        </p:nvSpPr>
        <p:spPr>
          <a:xfrm>
            <a:off x="2971800" y="4800600"/>
            <a:ext cx="757095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latin typeface="Arial"/>
                <a:cs typeface="Arial"/>
              </a:rPr>
              <a:t>CV</a:t>
            </a:r>
            <a:endParaRPr lang="en-US" sz="20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11950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6"/>
          <p:cNvSpPr txBox="1">
            <a:spLocks noChangeArrowheads="1"/>
          </p:cNvSpPr>
          <p:nvPr/>
        </p:nvSpPr>
        <p:spPr bwMode="auto">
          <a:xfrm>
            <a:off x="2667000" y="1143000"/>
            <a:ext cx="3733800" cy="461665"/>
          </a:xfrm>
          <a:prstGeom prst="rect">
            <a:avLst/>
          </a:prstGeom>
          <a:gradFill rotWithShape="1">
            <a:gsLst>
              <a:gs pos="0">
                <a:srgbClr val="BCBCBC"/>
              </a:gs>
              <a:gs pos="35001">
                <a:srgbClr val="D0D0D0"/>
              </a:gs>
              <a:gs pos="100000">
                <a:srgbClr val="EDEDED"/>
              </a:gs>
            </a:gsLst>
            <a:lin ang="16200000" scaled="1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Arial"/>
                <a:cs typeface="Arial"/>
              </a:rPr>
              <a:t>Müller</a:t>
            </a:r>
            <a:r>
              <a:rPr lang="en-US" sz="2400" b="1" dirty="0" smtClean="0">
                <a:latin typeface="Arial"/>
                <a:ea typeface="ヒラギノ角ゴ Pro W3" charset="-128"/>
                <a:cs typeface="Arial"/>
              </a:rPr>
              <a:t> Cells</a:t>
            </a:r>
            <a:endParaRPr lang="en-US" sz="2400" b="1" dirty="0">
              <a:latin typeface="Arial"/>
              <a:ea typeface="ヒラギノ角ゴ Pro W3" charset="-128"/>
              <a:cs typeface="Arial"/>
            </a:endParaRPr>
          </a:p>
        </p:txBody>
      </p:sp>
      <p:cxnSp>
        <p:nvCxnSpPr>
          <p:cNvPr id="47" name="Straight Arrow Connector 46"/>
          <p:cNvCxnSpPr/>
          <p:nvPr/>
        </p:nvCxnSpPr>
        <p:spPr>
          <a:xfrm>
            <a:off x="2667000" y="1600200"/>
            <a:ext cx="0" cy="914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>
            <a:off x="6400800" y="1600200"/>
            <a:ext cx="0" cy="914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itle 1"/>
          <p:cNvSpPr txBox="1">
            <a:spLocks/>
          </p:cNvSpPr>
          <p:nvPr/>
        </p:nvSpPr>
        <p:spPr>
          <a:xfrm>
            <a:off x="2133600" y="2438400"/>
            <a:ext cx="1082963" cy="381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err="1" smtClean="0">
                <a:latin typeface="Arial"/>
                <a:cs typeface="Arial"/>
              </a:rPr>
              <a:t>Chry</a:t>
            </a:r>
            <a:endParaRPr lang="en-US" sz="2000" b="1" dirty="0">
              <a:latin typeface="Arial"/>
              <a:cs typeface="Arial"/>
            </a:endParaRPr>
          </a:p>
        </p:txBody>
      </p:sp>
      <p:cxnSp>
        <p:nvCxnSpPr>
          <p:cNvPr id="52" name="Straight Arrow Connector 51"/>
          <p:cNvCxnSpPr/>
          <p:nvPr/>
        </p:nvCxnSpPr>
        <p:spPr>
          <a:xfrm>
            <a:off x="2667000" y="2819400"/>
            <a:ext cx="0" cy="914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>
            <a:off x="6400800" y="2743200"/>
            <a:ext cx="0" cy="914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itle 1"/>
          <p:cNvSpPr txBox="1">
            <a:spLocks/>
          </p:cNvSpPr>
          <p:nvPr/>
        </p:nvSpPr>
        <p:spPr>
          <a:xfrm>
            <a:off x="1752600" y="3776228"/>
            <a:ext cx="1676400" cy="4365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latin typeface="Arial"/>
                <a:cs typeface="Arial"/>
              </a:rPr>
              <a:t>Oxidative</a:t>
            </a:r>
          </a:p>
          <a:p>
            <a:r>
              <a:rPr lang="en-US" sz="2000" b="1" dirty="0" smtClean="0">
                <a:latin typeface="Arial"/>
                <a:cs typeface="Arial"/>
              </a:rPr>
              <a:t>Mito Fun</a:t>
            </a:r>
            <a:endParaRPr lang="en-US" sz="2000" b="1" dirty="0">
              <a:latin typeface="Arial"/>
              <a:cs typeface="Arial"/>
            </a:endParaRPr>
          </a:p>
        </p:txBody>
      </p:sp>
      <p:cxnSp>
        <p:nvCxnSpPr>
          <p:cNvPr id="61" name="Straight Arrow Connector 60"/>
          <p:cNvCxnSpPr/>
          <p:nvPr/>
        </p:nvCxnSpPr>
        <p:spPr>
          <a:xfrm flipH="1">
            <a:off x="2667000" y="4343400"/>
            <a:ext cx="2315" cy="62107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flipH="1">
            <a:off x="6400800" y="4114800"/>
            <a:ext cx="2315" cy="62107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Title 1"/>
          <p:cNvSpPr txBox="1">
            <a:spLocks/>
          </p:cNvSpPr>
          <p:nvPr/>
        </p:nvSpPr>
        <p:spPr>
          <a:xfrm>
            <a:off x="6096000" y="4724400"/>
            <a:ext cx="680895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latin typeface="Arial"/>
                <a:cs typeface="Arial"/>
              </a:rPr>
              <a:t>CV</a:t>
            </a:r>
            <a:endParaRPr lang="en-US" sz="2000" b="1" dirty="0">
              <a:latin typeface="Arial"/>
              <a:cs typeface="Arial"/>
            </a:endParaRPr>
          </a:p>
        </p:txBody>
      </p:sp>
      <p:sp>
        <p:nvSpPr>
          <p:cNvPr id="151" name="Rectangle 150"/>
          <p:cNvSpPr/>
          <p:nvPr/>
        </p:nvSpPr>
        <p:spPr>
          <a:xfrm>
            <a:off x="0" y="-152400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Arial"/>
                <a:cs typeface="Arial"/>
              </a:rPr>
              <a:t>Table 3: Summary of Different </a:t>
            </a:r>
          </a:p>
          <a:p>
            <a:pPr algn="ctr"/>
            <a:r>
              <a:rPr lang="en-US" sz="2400" b="1" dirty="0">
                <a:latin typeface="Arial"/>
                <a:cs typeface="Arial"/>
              </a:rPr>
              <a:t>Mechanisms of Cellular </a:t>
            </a:r>
            <a:r>
              <a:rPr lang="en-US" sz="2400" b="1" dirty="0" smtClean="0">
                <a:latin typeface="Arial"/>
                <a:cs typeface="Arial"/>
              </a:rPr>
              <a:t>Protection (continued).</a:t>
            </a:r>
            <a:r>
              <a:rPr lang="en-US" b="1" dirty="0" smtClean="0">
                <a:latin typeface="Arial"/>
                <a:cs typeface="Arial"/>
              </a:rPr>
              <a:t> 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167" name="Straight Arrow Connector 166"/>
          <p:cNvCxnSpPr/>
          <p:nvPr/>
        </p:nvCxnSpPr>
        <p:spPr>
          <a:xfrm flipV="1">
            <a:off x="3352800" y="4876800"/>
            <a:ext cx="0" cy="34646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Arrow Connector 167"/>
          <p:cNvCxnSpPr/>
          <p:nvPr/>
        </p:nvCxnSpPr>
        <p:spPr>
          <a:xfrm flipV="1">
            <a:off x="6858000" y="4724400"/>
            <a:ext cx="0" cy="34646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/>
          <p:cNvCxnSpPr/>
          <p:nvPr/>
        </p:nvCxnSpPr>
        <p:spPr>
          <a:xfrm flipV="1">
            <a:off x="3429000" y="3810000"/>
            <a:ext cx="0" cy="34646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Arrow Connector 169"/>
          <p:cNvCxnSpPr/>
          <p:nvPr/>
        </p:nvCxnSpPr>
        <p:spPr>
          <a:xfrm flipH="1">
            <a:off x="2667000" y="1752600"/>
            <a:ext cx="176546" cy="53215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1" name="Title 1"/>
          <p:cNvSpPr txBox="1">
            <a:spLocks/>
          </p:cNvSpPr>
          <p:nvPr/>
        </p:nvSpPr>
        <p:spPr>
          <a:xfrm>
            <a:off x="2895600" y="1828800"/>
            <a:ext cx="1600200" cy="228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err="1" smtClean="0">
                <a:latin typeface="Arial"/>
                <a:cs typeface="Arial"/>
              </a:rPr>
              <a:t>Lipoic</a:t>
            </a:r>
            <a:r>
              <a:rPr lang="en-US" sz="2000" b="1" dirty="0" smtClean="0">
                <a:latin typeface="Arial"/>
                <a:cs typeface="Arial"/>
              </a:rPr>
              <a:t> acid</a:t>
            </a:r>
            <a:endParaRPr lang="en-US" sz="2000" b="1" dirty="0">
              <a:latin typeface="Arial"/>
              <a:cs typeface="Arial"/>
            </a:endParaRPr>
          </a:p>
        </p:txBody>
      </p:sp>
      <p:sp>
        <p:nvSpPr>
          <p:cNvPr id="172" name="Title 1"/>
          <p:cNvSpPr txBox="1">
            <a:spLocks/>
          </p:cNvSpPr>
          <p:nvPr/>
        </p:nvSpPr>
        <p:spPr>
          <a:xfrm>
            <a:off x="6096000" y="2514600"/>
            <a:ext cx="625763" cy="3463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latin typeface="Arial"/>
                <a:cs typeface="Arial"/>
              </a:rPr>
              <a:t>Cat</a:t>
            </a:r>
            <a:endParaRPr lang="en-US" sz="2000" b="1" dirty="0">
              <a:latin typeface="Arial"/>
              <a:cs typeface="Arial"/>
            </a:endParaRPr>
          </a:p>
        </p:txBody>
      </p:sp>
      <p:sp>
        <p:nvSpPr>
          <p:cNvPr id="173" name="Title 1"/>
          <p:cNvSpPr txBox="1">
            <a:spLocks/>
          </p:cNvSpPr>
          <p:nvPr/>
        </p:nvSpPr>
        <p:spPr>
          <a:xfrm>
            <a:off x="6324600" y="1752600"/>
            <a:ext cx="129540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latin typeface="Arial"/>
                <a:cs typeface="Arial"/>
              </a:rPr>
              <a:t>Mem</a:t>
            </a:r>
          </a:p>
          <a:p>
            <a:r>
              <a:rPr lang="en-US" sz="2000" b="1" dirty="0" smtClean="0">
                <a:latin typeface="Arial"/>
                <a:cs typeface="Arial"/>
              </a:rPr>
              <a:t>Epi</a:t>
            </a:r>
            <a:endParaRPr lang="en-US" sz="2000" b="1" dirty="0">
              <a:latin typeface="Arial"/>
              <a:cs typeface="Arial"/>
            </a:endParaRPr>
          </a:p>
        </p:txBody>
      </p:sp>
      <p:cxnSp>
        <p:nvCxnSpPr>
          <p:cNvPr id="174" name="Straight Arrow Connector 173"/>
          <p:cNvCxnSpPr/>
          <p:nvPr/>
        </p:nvCxnSpPr>
        <p:spPr>
          <a:xfrm flipH="1">
            <a:off x="6400800" y="1600200"/>
            <a:ext cx="176546" cy="53215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6" name="Straight Arrow Connector 175"/>
          <p:cNvCxnSpPr/>
          <p:nvPr/>
        </p:nvCxnSpPr>
        <p:spPr>
          <a:xfrm flipV="1">
            <a:off x="6858000" y="3581400"/>
            <a:ext cx="0" cy="34646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itle 1"/>
          <p:cNvSpPr txBox="1">
            <a:spLocks/>
          </p:cNvSpPr>
          <p:nvPr/>
        </p:nvSpPr>
        <p:spPr>
          <a:xfrm>
            <a:off x="0" y="5562600"/>
            <a:ext cx="9143999" cy="1295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b="1" dirty="0" smtClean="0">
                <a:latin typeface="Arial"/>
                <a:cs typeface="Arial"/>
              </a:rPr>
              <a:t>Abbreviations: </a:t>
            </a:r>
            <a:r>
              <a:rPr lang="en-US" sz="2400" b="1" dirty="0" err="1" smtClean="0">
                <a:latin typeface="Arial"/>
                <a:cs typeface="Arial"/>
              </a:rPr>
              <a:t>Mem</a:t>
            </a:r>
            <a:r>
              <a:rPr lang="en-US" sz="2400" b="1" dirty="0" smtClean="0">
                <a:latin typeface="Arial"/>
                <a:cs typeface="Arial"/>
              </a:rPr>
              <a:t>; </a:t>
            </a:r>
            <a:r>
              <a:rPr lang="en-US" sz="2400" b="1" dirty="0" err="1" smtClean="0">
                <a:latin typeface="Arial"/>
                <a:cs typeface="Arial"/>
              </a:rPr>
              <a:t>Memantine</a:t>
            </a:r>
            <a:r>
              <a:rPr lang="en-US" sz="2400" b="1" dirty="0" smtClean="0">
                <a:latin typeface="Arial"/>
                <a:cs typeface="Arial"/>
              </a:rPr>
              <a:t>, </a:t>
            </a:r>
            <a:r>
              <a:rPr lang="en-US" sz="2400" b="1" dirty="0" err="1" smtClean="0">
                <a:latin typeface="Arial"/>
                <a:cs typeface="Arial"/>
              </a:rPr>
              <a:t>Epi</a:t>
            </a:r>
            <a:r>
              <a:rPr lang="en-US" sz="2400" b="1" dirty="0" smtClean="0">
                <a:latin typeface="Arial"/>
                <a:cs typeface="Arial"/>
              </a:rPr>
              <a:t>; </a:t>
            </a:r>
            <a:r>
              <a:rPr lang="en-US" sz="2400" b="1" dirty="0" err="1" smtClean="0">
                <a:latin typeface="Arial"/>
                <a:cs typeface="Arial"/>
              </a:rPr>
              <a:t>Epicatechin</a:t>
            </a:r>
            <a:r>
              <a:rPr lang="en-US" sz="2400" b="1" dirty="0" smtClean="0">
                <a:latin typeface="Arial"/>
                <a:cs typeface="Arial"/>
              </a:rPr>
              <a:t>, </a:t>
            </a:r>
            <a:r>
              <a:rPr lang="en-US" sz="2400" b="1" dirty="0" err="1" smtClean="0">
                <a:latin typeface="Arial"/>
                <a:cs typeface="Arial"/>
              </a:rPr>
              <a:t>Chry</a:t>
            </a:r>
            <a:r>
              <a:rPr lang="en-US" sz="2400" b="1" dirty="0" smtClean="0">
                <a:latin typeface="Arial"/>
                <a:cs typeface="Arial"/>
              </a:rPr>
              <a:t>; Chrysene, Cat; Catechol, Mito Fun; Mitochondrial function, CV; Cell viability</a:t>
            </a:r>
          </a:p>
        </p:txBody>
      </p:sp>
      <p:sp>
        <p:nvSpPr>
          <p:cNvPr id="58" name="Title 1"/>
          <p:cNvSpPr txBox="1">
            <a:spLocks/>
          </p:cNvSpPr>
          <p:nvPr/>
        </p:nvSpPr>
        <p:spPr>
          <a:xfrm>
            <a:off x="2286000" y="4953000"/>
            <a:ext cx="680895" cy="533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latin typeface="Arial"/>
                <a:cs typeface="Arial"/>
              </a:rPr>
              <a:t>CV</a:t>
            </a:r>
            <a:endParaRPr lang="en-US" sz="2000" b="1" dirty="0">
              <a:latin typeface="Arial"/>
              <a:cs typeface="Arial"/>
            </a:endParaRPr>
          </a:p>
        </p:txBody>
      </p:sp>
      <p:sp>
        <p:nvSpPr>
          <p:cNvPr id="59" name="Title 1"/>
          <p:cNvSpPr txBox="1">
            <a:spLocks/>
          </p:cNvSpPr>
          <p:nvPr/>
        </p:nvSpPr>
        <p:spPr>
          <a:xfrm>
            <a:off x="5334000" y="3581400"/>
            <a:ext cx="1600200" cy="228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latin typeface="Arial"/>
                <a:cs typeface="Arial"/>
              </a:rPr>
              <a:t>Mito Fun</a:t>
            </a:r>
            <a:endParaRPr lang="en-US" sz="20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84695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71800" y="8238"/>
            <a:ext cx="3200400" cy="533399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0" y="1066800"/>
            <a:ext cx="9144000" cy="571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9600" b="1" dirty="0">
                <a:latin typeface="Arial" panose="020B0604020202020204" pitchFamily="34" charset="0"/>
                <a:cs typeface="Arial" panose="020B0604020202020204" pitchFamily="34" charset="0"/>
              </a:rPr>
              <a:t>Smoking </a:t>
            </a:r>
            <a:r>
              <a:rPr lang="en-US" sz="9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is a </a:t>
            </a:r>
            <a:r>
              <a:rPr lang="en-US" sz="9600" b="1" dirty="0">
                <a:latin typeface="Arial" panose="020B0604020202020204" pitchFamily="34" charset="0"/>
                <a:cs typeface="Arial" panose="020B0604020202020204" pitchFamily="34" charset="0"/>
              </a:rPr>
              <a:t>major risk factor for developing AMD.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9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9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Cigarette </a:t>
            </a:r>
            <a:r>
              <a:rPr lang="en-US" sz="9600" b="1" dirty="0">
                <a:latin typeface="Arial" panose="020B0604020202020204" pitchFamily="34" charset="0"/>
                <a:cs typeface="Arial" panose="020B0604020202020204" pitchFamily="34" charset="0"/>
              </a:rPr>
              <a:t>smoke components (CSC) are harmful to retinal </a:t>
            </a:r>
            <a:r>
              <a:rPr lang="en-US" sz="9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cells.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9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9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Different retinal cells respond differently to the CSCs.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9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Some undergo caspase-dependent apoptosis, while others are damage via autophagy or necrosis.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9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This suggests that a single agent may not provide general protection against CSCs and that combinations of  drugs might be needed.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9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9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Using our retinal cell culture models, we have identified specific </a:t>
            </a:r>
            <a:r>
              <a:rPr lang="en-US" sz="9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cyto</a:t>
            </a:r>
            <a:r>
              <a:rPr lang="en-US" sz="9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-protecting agents that are protective against the toxic effects of the CSC.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9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9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This </a:t>
            </a:r>
            <a:r>
              <a:rPr lang="en-US" sz="9600" b="1" dirty="0">
                <a:latin typeface="Arial" panose="020B0604020202020204" pitchFamily="34" charset="0"/>
                <a:cs typeface="Arial" panose="020B0604020202020204" pitchFamily="34" charset="0"/>
              </a:rPr>
              <a:t>information </a:t>
            </a:r>
            <a:r>
              <a:rPr lang="en-US" sz="9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can be used for future </a:t>
            </a:r>
            <a:r>
              <a:rPr lang="en-US" sz="9600" b="1" dirty="0">
                <a:latin typeface="Arial" panose="020B0604020202020204" pitchFamily="34" charset="0"/>
                <a:cs typeface="Arial" panose="020B0604020202020204" pitchFamily="34" charset="0"/>
              </a:rPr>
              <a:t>studies </a:t>
            </a:r>
            <a:r>
              <a:rPr lang="en-US" sz="9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and clinical trials to identify beneficial, </a:t>
            </a:r>
            <a:r>
              <a:rPr lang="en-US" sz="9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cyto</a:t>
            </a:r>
            <a:r>
              <a:rPr lang="en-US" sz="9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-protective agents against harmful smoking components.</a:t>
            </a:r>
            <a:endParaRPr lang="en-US" sz="9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11749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/>
                <a:cs typeface="Arial"/>
              </a:rPr>
              <a:t>Acknowledgements</a:t>
            </a:r>
            <a:endParaRPr lang="en-US" sz="2800" b="1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4525963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latin typeface="Arial"/>
                <a:cs typeface="Arial"/>
              </a:rPr>
              <a:t>Discovery Eye </a:t>
            </a:r>
            <a:r>
              <a:rPr lang="en-US" sz="2400" b="1" dirty="0">
                <a:latin typeface="Arial"/>
                <a:cs typeface="Arial"/>
              </a:rPr>
              <a:t>F</a:t>
            </a:r>
            <a:r>
              <a:rPr lang="en-US" sz="2400" b="1" dirty="0" smtClean="0">
                <a:latin typeface="Arial"/>
                <a:cs typeface="Arial"/>
              </a:rPr>
              <a:t>oundation, </a:t>
            </a:r>
          </a:p>
          <a:p>
            <a:r>
              <a:rPr lang="en-US" sz="2400" b="1" dirty="0" smtClean="0">
                <a:latin typeface="Arial"/>
                <a:cs typeface="Arial"/>
              </a:rPr>
              <a:t>Henry L. Guenther Foundation,</a:t>
            </a:r>
          </a:p>
          <a:p>
            <a:r>
              <a:rPr lang="en-US" sz="2400" b="1" dirty="0" smtClean="0">
                <a:latin typeface="Arial"/>
                <a:cs typeface="Arial"/>
              </a:rPr>
              <a:t>The Iris &amp; B. Gerald Cantor Foundation</a:t>
            </a:r>
          </a:p>
          <a:p>
            <a:r>
              <a:rPr lang="en-US" sz="2400" b="1" dirty="0" smtClean="0">
                <a:latin typeface="Arial"/>
                <a:cs typeface="Arial"/>
              </a:rPr>
              <a:t>Polly &amp; Michael Smith Foundation, </a:t>
            </a:r>
          </a:p>
          <a:p>
            <a:r>
              <a:rPr lang="en-US" sz="2400" b="1" dirty="0" smtClean="0">
                <a:latin typeface="Arial"/>
                <a:cs typeface="Arial"/>
              </a:rPr>
              <a:t>Lincy Foundation</a:t>
            </a:r>
          </a:p>
        </p:txBody>
      </p:sp>
    </p:spTree>
    <p:extLst>
      <p:ext uri="{BB962C8B-B14F-4D97-AF65-F5344CB8AC3E}">
        <p14:creationId xmlns:p14="http://schemas.microsoft.com/office/powerpoint/2010/main" xmlns="" val="663578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4419600"/>
            <a:ext cx="8686800" cy="1219200"/>
          </a:xfrm>
          <a:custGeom>
            <a:avLst/>
            <a:gdLst>
              <a:gd name="connsiteX0" fmla="*/ 0 w 4191000"/>
              <a:gd name="connsiteY0" fmla="*/ 0 h 609600"/>
              <a:gd name="connsiteX1" fmla="*/ 3886200 w 4191000"/>
              <a:gd name="connsiteY1" fmla="*/ 0 h 609600"/>
              <a:gd name="connsiteX2" fmla="*/ 4191000 w 4191000"/>
              <a:gd name="connsiteY2" fmla="*/ 304800 h 609600"/>
              <a:gd name="connsiteX3" fmla="*/ 3886200 w 4191000"/>
              <a:gd name="connsiteY3" fmla="*/ 609600 h 609600"/>
              <a:gd name="connsiteX4" fmla="*/ 0 w 4191000"/>
              <a:gd name="connsiteY4" fmla="*/ 609600 h 609600"/>
              <a:gd name="connsiteX5" fmla="*/ 0 w 4191000"/>
              <a:gd name="connsiteY5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91000" h="609600">
                <a:moveTo>
                  <a:pt x="0" y="0"/>
                </a:moveTo>
                <a:lnTo>
                  <a:pt x="3886200" y="0"/>
                </a:lnTo>
                <a:lnTo>
                  <a:pt x="4191000" y="304800"/>
                </a:lnTo>
                <a:lnTo>
                  <a:pt x="38862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Eye– 2016 </a:t>
            </a:r>
          </a:p>
          <a:p>
            <a:r>
              <a:rPr lang="en-US" sz="2800" b="1" dirty="0" smtClean="0">
                <a:solidFill>
                  <a:schemeClr val="bg1"/>
                </a:solidFill>
              </a:rPr>
              <a:t>Website: eye.conferenceseries.com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9144000" cy="2209800"/>
          </a:xfrm>
          <a:blipFill>
            <a:blip r:embed="rId2"/>
            <a:tile tx="0" ty="0" sx="100000" sy="100000" flip="none" algn="tl"/>
          </a:blipFill>
          <a:ln>
            <a:solidFill>
              <a:schemeClr val="bg1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sz="36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Meet the eminent gathering once again at</a:t>
            </a:r>
            <a:r>
              <a:rPr sz="4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sz="4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sz="4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Eye-2016</a:t>
            </a:r>
            <a:r>
              <a:rPr sz="4800" b="1" smtClean="0">
                <a:solidFill>
                  <a:schemeClr val="tx1"/>
                </a:solidFill>
              </a:rPr>
              <a:t/>
            </a:r>
            <a:br>
              <a:rPr sz="4800" b="1" smtClean="0">
                <a:solidFill>
                  <a:schemeClr val="tx1"/>
                </a:solidFill>
              </a:rPr>
            </a:br>
            <a:r>
              <a:rPr sz="2400" b="1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Miami,  USA</a:t>
            </a:r>
            <a:br>
              <a:rPr sz="2400" b="1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</a:br>
            <a:r>
              <a:rPr sz="2400" b="1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September 26-28,  </a:t>
            </a:r>
            <a:r>
              <a:rPr sz="2400" b="1" dirty="0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2016</a:t>
            </a:r>
            <a:endParaRPr lang="en-US" sz="4800" b="1" dirty="0">
              <a:solidFill>
                <a:schemeClr val="tx1"/>
              </a:solidFill>
            </a:endParaRPr>
          </a:p>
        </p:txBody>
      </p:sp>
      <p:sp>
        <p:nvSpPr>
          <p:cNvPr id="40962" name="AutoShape 2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4" name="AutoShape 4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6" name="AutoShape 6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8" name="AutoShape 8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2" descr="C:\Users\nagapraveen-p\AppData\Local\Microsoft\Windows\Temporary Internet Files\Content.Outlook\XLM8YBCH\logo (2)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24200" y="0"/>
            <a:ext cx="2907916" cy="14251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318218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5181</TotalTime>
  <Words>2237</Words>
  <Application>Microsoft Office PowerPoint</Application>
  <PresentationFormat>On-screen Show (4:3)</PresentationFormat>
  <Paragraphs>249</Paragraphs>
  <Slides>35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7" baseType="lpstr">
      <vt:lpstr>Office Theme</vt:lpstr>
      <vt:lpstr>Document</vt:lpstr>
      <vt:lpstr>Eye-2015 Baltimore,  USA July13 - 15  2015</vt:lpstr>
      <vt:lpstr>Protecting Retinal Cells Against  Cigarette Smoke Components  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    </vt:lpstr>
      <vt:lpstr>Slide 19</vt:lpstr>
      <vt:lpstr>Slide 20</vt:lpstr>
      <vt:lpstr>Slide 21</vt:lpstr>
      <vt:lpstr>Slide 22</vt:lpstr>
      <vt:lpstr>Slide 23</vt:lpstr>
      <vt:lpstr>Table 2: Summary of Mechanisms of CSC  Toxicity to Retinal Cells</vt:lpstr>
      <vt:lpstr>Table 2: Summary of Mechanism of CSC Toxicity to Retinal Cells (continued)</vt:lpstr>
      <vt:lpstr>Conclusion for These Experiments</vt:lpstr>
      <vt:lpstr>Slide 27</vt:lpstr>
      <vt:lpstr>Slide 28</vt:lpstr>
      <vt:lpstr>Slide 29</vt:lpstr>
      <vt:lpstr>Slide 30</vt:lpstr>
      <vt:lpstr>Slide 31</vt:lpstr>
      <vt:lpstr>Slide 32</vt:lpstr>
      <vt:lpstr>Conclusions</vt:lpstr>
      <vt:lpstr>Acknowledgements</vt:lpstr>
      <vt:lpstr>Meet the eminent gathering once again at Eye-2016 Miami,  USA September 26-28,  2016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Mansoor, Saffar</dc:creator>
  <cp:lastModifiedBy>kalpana_b</cp:lastModifiedBy>
  <cp:revision>696</cp:revision>
  <cp:lastPrinted>2015-07-09T23:27:41Z</cp:lastPrinted>
  <dcterms:created xsi:type="dcterms:W3CDTF">2006-08-16T00:00:00Z</dcterms:created>
  <dcterms:modified xsi:type="dcterms:W3CDTF">2015-08-31T09:58:58Z</dcterms:modified>
</cp:coreProperties>
</file>