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tiff" ContentType="image/tiff"/>
  <Default Extension="jpeg" ContentType="image/jpeg"/>
  <Default Extension="rels" ContentType="application/vnd.openxmlformats-package.relationships+xml"/>
  <Default Extension="tif" ContentType="image/tiff"/>
  <Default Extension="gif" ContentType="image/gif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3"/>
  </p:notesMasterIdLst>
  <p:sldIdLst>
    <p:sldId id="256" r:id="rId2"/>
    <p:sldId id="257" r:id="rId3"/>
    <p:sldId id="258" r:id="rId4"/>
    <p:sldId id="306" r:id="rId5"/>
    <p:sldId id="261" r:id="rId6"/>
    <p:sldId id="260" r:id="rId7"/>
    <p:sldId id="259" r:id="rId8"/>
    <p:sldId id="277" r:id="rId9"/>
    <p:sldId id="279" r:id="rId10"/>
    <p:sldId id="312" r:id="rId11"/>
    <p:sldId id="275" r:id="rId12"/>
    <p:sldId id="264" r:id="rId13"/>
    <p:sldId id="276" r:id="rId14"/>
    <p:sldId id="280" r:id="rId15"/>
    <p:sldId id="281" r:id="rId16"/>
    <p:sldId id="313" r:id="rId17"/>
    <p:sldId id="268" r:id="rId18"/>
    <p:sldId id="284" r:id="rId19"/>
    <p:sldId id="286" r:id="rId20"/>
    <p:sldId id="314" r:id="rId21"/>
    <p:sldId id="270" r:id="rId22"/>
    <p:sldId id="287" r:id="rId23"/>
    <p:sldId id="316" r:id="rId24"/>
    <p:sldId id="289" r:id="rId25"/>
    <p:sldId id="317" r:id="rId26"/>
    <p:sldId id="291" r:id="rId27"/>
    <p:sldId id="299" r:id="rId28"/>
    <p:sldId id="300" r:id="rId29"/>
    <p:sldId id="318" r:id="rId30"/>
    <p:sldId id="310" r:id="rId31"/>
    <p:sldId id="295" r:id="rId32"/>
    <p:sldId id="311" r:id="rId33"/>
    <p:sldId id="319" r:id="rId34"/>
    <p:sldId id="297" r:id="rId35"/>
    <p:sldId id="308" r:id="rId36"/>
    <p:sldId id="304" r:id="rId37"/>
    <p:sldId id="320" r:id="rId38"/>
    <p:sldId id="303" r:id="rId39"/>
    <p:sldId id="321" r:id="rId40"/>
    <p:sldId id="305" r:id="rId41"/>
    <p:sldId id="307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4"/>
    <p:restoredTop sz="84066" autoAdjust="0"/>
  </p:normalViewPr>
  <p:slideViewPr>
    <p:cSldViewPr snapToGrid="0" snapToObjects="1">
      <p:cViewPr varScale="1">
        <p:scale>
          <a:sx n="105" d="100"/>
          <a:sy n="105" d="100"/>
        </p:scale>
        <p:origin x="808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43AF97-2E01-8B43-B539-CDA0FAA038E6}" type="datetimeFigureOut">
              <a:rPr lang="en-US" smtClean="0"/>
              <a:t>10/5/15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FDFCB6-B87D-624E-A86E-221258571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188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DFCB6-B87D-624E-A86E-221258571AC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4400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According to WHO</a:t>
            </a:r>
            <a:r>
              <a:rPr lang="en-US" baseline="0" dirty="0" smtClean="0"/>
              <a:t> report on Ischemic Heart Disease..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… </a:t>
            </a:r>
            <a:r>
              <a:rPr lang="en-US" sz="1200" dirty="0" smtClean="0">
                <a:solidFill>
                  <a:srgbClr val="1D1E0E"/>
                </a:solidFill>
              </a:rPr>
              <a:t>to other parts of the world,</a:t>
            </a:r>
            <a:r>
              <a:rPr lang="en-US" sz="1200" baseline="0" dirty="0" smtClean="0">
                <a:solidFill>
                  <a:srgbClr val="1D1E0E"/>
                </a:solidFill>
              </a:rPr>
              <a:t> like India ..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aseline="0" dirty="0" smtClean="0">
                <a:solidFill>
                  <a:srgbClr val="1D1E0E"/>
                </a:solidFill>
              </a:rPr>
              <a:t>We all know that early detection… </a:t>
            </a:r>
            <a:endParaRPr lang="en-US" sz="1200" dirty="0" smtClean="0">
              <a:solidFill>
                <a:srgbClr val="1D1E0E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DFCB6-B87D-624E-A86E-221258571AC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2677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Here</a:t>
            </a:r>
            <a:r>
              <a:rPr lang="en-US" baseline="0" dirty="0" smtClean="0"/>
              <a:t> are some diagnostic tests that are used for workup of suspected IHD. </a:t>
            </a:r>
          </a:p>
          <a:p>
            <a:r>
              <a:rPr lang="en-US" baseline="0" dirty="0" smtClean="0"/>
              <a:t>ECG is a simple, safe and widely available test, but with low sensitivity (45-50%).</a:t>
            </a:r>
          </a:p>
          <a:p>
            <a:r>
              <a:rPr lang="en-US" baseline="0" dirty="0" smtClean="0"/>
              <a:t>Invasive coronary angiography, as the name implies is an invasive procedure, but allows intervention along with diagnosis.</a:t>
            </a:r>
          </a:p>
          <a:p>
            <a:r>
              <a:rPr lang="en-US" baseline="0" dirty="0" smtClean="0"/>
              <a:t>Stress Echocardiography: has a sensitivity and specificity of 80-88%, but is highly operator dependent and it’s difficult in patients with poor acoustic window, with morbid obesity or COPD.</a:t>
            </a:r>
          </a:p>
          <a:p>
            <a:r>
              <a:rPr lang="en-US" baseline="0" dirty="0" smtClean="0"/>
              <a:t>CTA has a very high negative predictive value, but limited by radiation exposure, poor quality in patients with arrhythmias or high heart rates.</a:t>
            </a:r>
          </a:p>
          <a:p>
            <a:r>
              <a:rPr lang="en-US" baseline="0" dirty="0" smtClean="0"/>
              <a:t>Stress SPECT has higher sensitivity compared to Echo, but limitations include radiation exposure, high costs, long acquisition protocols, and reduced sensitivity if patients have triple artery disease.</a:t>
            </a:r>
          </a:p>
          <a:p>
            <a:r>
              <a:rPr lang="en-US" baseline="0" dirty="0" smtClean="0"/>
              <a:t>PET is much better than SPECT in all aspects, but it’s not easily available and very expensive.</a:t>
            </a:r>
          </a:p>
          <a:p>
            <a:r>
              <a:rPr lang="en-US" baseline="0" dirty="0" smtClean="0"/>
              <a:t>CMR on the other hand is more widely available, but again with high costs, limited expertise, and difficult in patients with arrhythmias.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DFCB6-B87D-624E-A86E-221258571AC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9000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Keep</a:t>
            </a:r>
            <a:r>
              <a:rPr lang="en-US" baseline="0" dirty="0" smtClean="0"/>
              <a:t> in mind that tests do not compete against each other. Different examinations always add new information that help in seeing the whole picture.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DFCB6-B87D-624E-A86E-221258571AC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9000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do we select the</a:t>
            </a:r>
            <a:r>
              <a:rPr lang="en-US" baseline="0" dirty="0" smtClean="0"/>
              <a:t> proper test?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DFCB6-B87D-624E-A86E-221258571AC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5300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Boxes</a:t>
            </a:r>
            <a:r>
              <a:rPr lang="en-US" baseline="0" dirty="0" smtClean="0"/>
              <a:t> </a:t>
            </a:r>
            <a:r>
              <a:rPr lang="en-US" dirty="0" smtClean="0"/>
              <a:t>1 and 2 show the North</a:t>
            </a:r>
            <a:r>
              <a:rPr lang="en-US" baseline="0" dirty="0" smtClean="0"/>
              <a:t> American guidelines and box number 3 shows the European guidelines for use of stress imaging tests (echo, CMR, SPECT or PET) in patients with stable coronary artery disease (SCAD). </a:t>
            </a:r>
          </a:p>
          <a:p>
            <a:r>
              <a:rPr lang="en-US" baseline="0" dirty="0" smtClean="0"/>
              <a:t>In summary, a patient needs a stress imaging test if he or she  has an intermediate risk of IHD and can not exercise or has a bad ECG. OR a patient has a known coronary stenosis of unknown significance, can not exercise or has a bad ECG.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DFCB6-B87D-624E-A86E-221258571AC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3453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Since my presentation</a:t>
            </a:r>
            <a:r>
              <a:rPr lang="en-US" baseline="0" dirty="0" smtClean="0"/>
              <a:t> is about CMR, let’s discuss its advantages.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DFCB6-B87D-624E-A86E-221258571AC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116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</a:t>
            </a:r>
            <a:r>
              <a:rPr lang="en-US" baseline="0" dirty="0" smtClean="0"/>
              <a:t> presentation is prepared from this article that was published this year. If you want it, just send me an email and I will email it to you…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DFCB6-B87D-624E-A86E-221258571AC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7887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DFCB6-B87D-624E-A86E-221258571AC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1075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We should keep in mind that clinical judgment plays a major role in ordering any imaging test. CMR is not different.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DFCB6-B87D-624E-A86E-221258571AC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2145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DFCB6-B87D-624E-A86E-221258571AC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3861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Here is a</a:t>
            </a:r>
            <a:r>
              <a:rPr lang="en-US" baseline="0" dirty="0" smtClean="0"/>
              <a:t> graphical representation of the concept of salvageable myocardium.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DFCB6-B87D-624E-A86E-221258571AC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4287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DFCB6-B87D-624E-A86E-221258571AC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7410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MRI can aid in detection of these pathologies and it’s of a great value especially in diagnosis of myocarditis,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Takotsubo</a:t>
            </a:r>
            <a:r>
              <a:rPr lang="en-US" baseline="0" dirty="0" smtClean="0"/>
              <a:t>, DCM and HCM. Let’s see some of these pathologies.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DFCB6-B87D-624E-A86E-221258571AC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7624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myocardial infarction was suspected, and the patient underwent an invasive coronary angiography, which was normal.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Next day, CMR was done.</a:t>
            </a: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Here you can see a </a:t>
            </a:r>
            <a:r>
              <a:rPr lang="en-US" dirty="0" err="1" smtClean="0"/>
              <a:t>hyperintense</a:t>
            </a:r>
            <a:r>
              <a:rPr lang="en-US" baseline="0" dirty="0" smtClean="0"/>
              <a:t> area in the </a:t>
            </a:r>
            <a:r>
              <a:rPr lang="en-US" baseline="0" dirty="0" err="1" smtClean="0"/>
              <a:t>infero-septal</a:t>
            </a:r>
            <a:r>
              <a:rPr lang="en-US" baseline="0" dirty="0" smtClean="0"/>
              <a:t> region in T2W image indicating myocardial edema, which also shows </a:t>
            </a:r>
            <a:r>
              <a:rPr lang="en-US" baseline="0" dirty="0" err="1" smtClean="0"/>
              <a:t>midmyocardial</a:t>
            </a:r>
            <a:r>
              <a:rPr lang="en-US" baseline="0" dirty="0" smtClean="0"/>
              <a:t> late-enhancement, suggesting myocarditis.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DFCB6-B87D-624E-A86E-221258571AC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5872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rgbClr val="FFFFFF"/>
                </a:solidFill>
              </a:rPr>
              <a:t>Coronary </a:t>
            </a:r>
            <a:r>
              <a:rPr lang="en-US" dirty="0" err="1" smtClean="0">
                <a:solidFill>
                  <a:srgbClr val="FFFFFF"/>
                </a:solidFill>
              </a:rPr>
              <a:t>angio</a:t>
            </a:r>
            <a:r>
              <a:rPr lang="en-US" dirty="0" smtClean="0">
                <a:solidFill>
                  <a:srgbClr val="FFFFFF"/>
                </a:solidFill>
              </a:rPr>
              <a:t> was normal. Myocarditis was suspected. CMR revealed </a:t>
            </a:r>
            <a:r>
              <a:rPr lang="en-US" dirty="0" err="1" smtClean="0">
                <a:solidFill>
                  <a:srgbClr val="FFFFFF"/>
                </a:solidFill>
              </a:rPr>
              <a:t>Takotsubo</a:t>
            </a:r>
            <a:r>
              <a:rPr lang="en-US" dirty="0" smtClean="0">
                <a:solidFill>
                  <a:srgbClr val="FFFFFF"/>
                </a:solidFill>
              </a:rPr>
              <a:t> cardiomyopathy</a:t>
            </a:r>
            <a:r>
              <a:rPr lang="en-US" baseline="0" dirty="0" smtClean="0">
                <a:solidFill>
                  <a:srgbClr val="FFFFFF"/>
                </a:solidFill>
              </a:rPr>
              <a:t> with typical apical and </a:t>
            </a:r>
            <a:r>
              <a:rPr lang="en-US" baseline="0" dirty="0" err="1" smtClean="0">
                <a:solidFill>
                  <a:srgbClr val="FFFFFF"/>
                </a:solidFill>
              </a:rPr>
              <a:t>midventricular</a:t>
            </a:r>
            <a:r>
              <a:rPr lang="en-US" baseline="0" dirty="0" smtClean="0">
                <a:solidFill>
                  <a:srgbClr val="FFFFFF"/>
                </a:solidFill>
              </a:rPr>
              <a:t> ballooning and absent LGE.</a:t>
            </a:r>
            <a:endParaRPr lang="en-US" dirty="0" smtClean="0">
              <a:solidFill>
                <a:srgbClr val="FFFFFF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DFCB6-B87D-624E-A86E-221258571AC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7700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only pathology that</a:t>
            </a:r>
            <a:r>
              <a:rPr lang="en-US" baseline="0" dirty="0" smtClean="0"/>
              <a:t> I encountered from this list is the last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DFCB6-B87D-624E-A86E-221258571AC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5153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</a:t>
            </a:r>
            <a:r>
              <a:rPr lang="en-US" baseline="0" dirty="0" smtClean="0"/>
              <a:t> is one of the most important uses of CMR. CMR has the ability to reveal myocardial segments that are likely to recover after an intervention. </a:t>
            </a:r>
          </a:p>
          <a:p>
            <a:r>
              <a:rPr lang="en-US" dirty="0" smtClean="0"/>
              <a:t>Here is </a:t>
            </a:r>
            <a:r>
              <a:rPr lang="en-US" baseline="0" dirty="0" smtClean="0"/>
              <a:t>the data from a paper published in year 2000, concluding that: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DFCB6-B87D-624E-A86E-221258571AC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187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DFCB6-B87D-624E-A86E-221258571AC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4898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DFCB6-B87D-624E-A86E-221258571AC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5719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Here is an example of an Adenosine stress</a:t>
            </a:r>
            <a:r>
              <a:rPr lang="en-US" baseline="0" dirty="0" smtClean="0"/>
              <a:t> test</a:t>
            </a:r>
            <a:r>
              <a:rPr lang="en-US" dirty="0" smtClean="0"/>
              <a:t>, as</a:t>
            </a:r>
            <a:r>
              <a:rPr lang="en-US" baseline="0" dirty="0" smtClean="0"/>
              <a:t> you can notice, on the left side the image shows a subendocardial perfusion defect in the interventricular septum in stress which is not present in rest suggesting stress inducible ischemia.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BD1D5-EEAB-4148-980D-9524917E68EA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3969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Upper images</a:t>
            </a:r>
            <a:r>
              <a:rPr lang="en-US" baseline="0" dirty="0" smtClean="0"/>
              <a:t> show patterns of late enhancement in ischemic cardiomyopathy. Lower images with non-ischemic cardiomyopathies.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DFCB6-B87D-624E-A86E-221258571AC2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5191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Sometimes we do a</a:t>
            </a:r>
            <a:r>
              <a:rPr lang="en-US" baseline="0" dirty="0" smtClean="0"/>
              <a:t> stress CMR in pre-operative patients although there are not clear-cut guidelines for this 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DFCB6-B87D-624E-A86E-221258571AC2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7795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DFCB6-B87D-624E-A86E-221258571AC2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35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3900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0" y="4208929"/>
            <a:ext cx="5458968" cy="10486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5257800"/>
            <a:ext cx="5458968" cy="62179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90525"/>
            <a:ext cx="5504688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2200" b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1A24CD3-204F-4468-8EE4-28A6668D006A}" type="datetimeFigureOut">
              <a:rPr lang="en-US" smtClean="0"/>
              <a:t>10/5/15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8688" y="6356350"/>
            <a:ext cx="4736592" cy="365125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6494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B1A24CD3-204F-4468-8EE4-28A6668D006A}" type="datetimeFigureOut">
              <a:rPr lang="en-US" smtClean="0"/>
              <a:t>10/5/15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25603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399" y="4171950"/>
            <a:ext cx="5457919" cy="1085850"/>
          </a:xfrm>
        </p:spPr>
        <p:txBody>
          <a:bodyPr>
            <a:normAutofit/>
          </a:bodyPr>
          <a:lstStyle>
            <a:lvl1pPr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1" y="5257799"/>
            <a:ext cx="5457918" cy="618565"/>
          </a:xfrm>
        </p:spPr>
        <p:txBody>
          <a:bodyPr>
            <a:normAutofit/>
          </a:bodyPr>
          <a:lstStyle>
            <a:lvl1pPr marL="0" indent="0" algn="l">
              <a:spcBef>
                <a:spcPct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spcBef>
                <a:spcPct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89965"/>
            <a:ext cx="5499847" cy="365125"/>
          </a:xfrm>
        </p:spPr>
        <p:txBody>
          <a:bodyPr/>
          <a:lstStyle>
            <a:lvl1pPr>
              <a:defRPr sz="2200" b="0" baseline="0">
                <a:solidFill>
                  <a:schemeClr val="bg1"/>
                </a:solidFill>
              </a:defRPr>
            </a:lvl1pPr>
          </a:lstStyle>
          <a:p>
            <a:fld id="{B1A24CD3-204F-4468-8EE4-28A6668D006A}" type="datetimeFigureOut">
              <a:rPr lang="en-US" smtClean="0"/>
              <a:t>10/5/15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3847" y="6356350"/>
            <a:ext cx="473411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5459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200400" y="2877671"/>
            <a:ext cx="5646867" cy="128016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,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8423" y="914400"/>
            <a:ext cx="6508377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8423" y="2209800"/>
            <a:ext cx="6508377" cy="391636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B1A24CD3-204F-4468-8EE4-28A6668D006A}" type="datetimeFigureOut">
              <a:rPr lang="en-US" smtClean="0"/>
              <a:t>10/5/15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78423" y="6356350"/>
            <a:ext cx="492685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1694" y="361016"/>
            <a:ext cx="506506" cy="365125"/>
          </a:xfrm>
        </p:spPr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5" y="1976718"/>
            <a:ext cx="1645920" cy="46257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58952" y="268288"/>
            <a:ext cx="1099073" cy="635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1" y="3429000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9801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600" y="6356350"/>
            <a:ext cx="1622612" cy="365125"/>
          </a:xfrm>
        </p:spPr>
        <p:txBody>
          <a:bodyPr/>
          <a:lstStyle/>
          <a:p>
            <a:fld id="{B1A24CD3-204F-4468-8EE4-28A6668D006A}" type="datetimeFigureOut">
              <a:rPr lang="en-US" smtClean="0"/>
              <a:t>10/5/15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53115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4773706"/>
            <a:ext cx="2971800" cy="18445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354" y="3429001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354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1212" y="6104965"/>
            <a:ext cx="506506" cy="365125"/>
          </a:xfrm>
        </p:spPr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4" y="268288"/>
            <a:ext cx="2971800" cy="443865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244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10/5/15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8835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79391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79391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10/5/15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2214562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10/5/15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57199" y="4224973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10/5/15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10/5/15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5720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10/5/15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10/5/15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2052" y="990600"/>
            <a:ext cx="3566160" cy="51355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10/5/15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746811" y="268288"/>
            <a:ext cx="4114800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1365" y="6124014"/>
            <a:ext cx="1752600" cy="365125"/>
          </a:xfrm>
        </p:spPr>
        <p:txBody>
          <a:bodyPr/>
          <a:lstStyle>
            <a:lvl1pPr algn="l">
              <a:defRPr/>
            </a:lvl1pPr>
          </a:lstStyle>
          <a:p>
            <a:fld id="{B1A24CD3-204F-4468-8EE4-28A6668D006A}" type="datetimeFigureOut">
              <a:rPr lang="en-US" smtClean="0"/>
              <a:t>10/5/15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38637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760258" y="990600"/>
            <a:ext cx="4096512" cy="561181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216775" y="268288"/>
            <a:ext cx="1639457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6858000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10/5/15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35471" y="268288"/>
            <a:ext cx="720761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3006726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10/5/15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>
            <a:off x="3352800" y="268288"/>
            <a:ext cx="47019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1" name="Picture Placeholder 2"/>
          <p:cNvSpPr>
            <a:spLocks noGrp="1"/>
          </p:cNvSpPr>
          <p:nvPr>
            <p:ph type="pic" idx="14"/>
          </p:nvPr>
        </p:nvSpPr>
        <p:spPr>
          <a:xfrm>
            <a:off x="33528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/>
          </p:nvPr>
        </p:nvSpPr>
        <p:spPr>
          <a:xfrm>
            <a:off x="57505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10/5/15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43799" y="1035424"/>
            <a:ext cx="1322295" cy="5090739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35424"/>
            <a:ext cx="6019800" cy="510978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24CD3-204F-4468-8EE4-28A6668D006A}" type="datetimeFigureOut">
              <a:rPr lang="en-US" smtClean="0"/>
              <a:t>10/5/15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650837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2209800"/>
            <a:ext cx="6508377" cy="3916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98659" y="6356350"/>
            <a:ext cx="1752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B1A24CD3-204F-4468-8EE4-28A6668D006A}" type="datetimeFigureOut">
              <a:rPr lang="en-US" smtClean="0"/>
              <a:t>10/5/15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812" y="6356350"/>
            <a:ext cx="6007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56494" y="361016"/>
            <a:ext cx="5065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00" b="1">
                <a:solidFill>
                  <a:schemeClr val="bg1"/>
                </a:solidFill>
              </a:defRPr>
            </a:lvl1pPr>
          </a:lstStyle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1800"/>
        </a:spcBef>
        <a:buClr>
          <a:schemeClr val="accent1"/>
        </a:buClr>
        <a:buSzPct val="100000"/>
        <a:buFont typeface="Wingdings 2" pitchFamily="18" charset="2"/>
        <a:buChar char="¡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3.jp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4" Type="http://schemas.openxmlformats.org/officeDocument/2006/relationships/image" Target="../media/image11.jpg"/><Relationship Id="rId5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4" Type="http://schemas.openxmlformats.org/officeDocument/2006/relationships/image" Target="../media/image13.jpg"/><Relationship Id="rId5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5.TIF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6.gif"/><Relationship Id="rId1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7.gif"/><Relationship Id="rId3" Type="http://schemas.openxmlformats.org/officeDocument/2006/relationships/image" Target="../media/image18.gif"/><Relationship Id="rId4" Type="http://schemas.openxmlformats.org/officeDocument/2006/relationships/image" Target="../media/image19.gif"/><Relationship Id="rId5" Type="http://schemas.openxmlformats.org/officeDocument/2006/relationships/image" Target="../media/image20.gif"/><Relationship Id="rId6" Type="http://schemas.openxmlformats.org/officeDocument/2006/relationships/image" Target="../media/image21.gif"/><Relationship Id="rId7" Type="http://schemas.openxmlformats.org/officeDocument/2006/relationships/image" Target="../media/image22.gif"/><Relationship Id="rId8" Type="http://schemas.openxmlformats.org/officeDocument/2006/relationships/image" Target="../media/image23.gif"/><Relationship Id="rId9" Type="http://schemas.openxmlformats.org/officeDocument/2006/relationships/image" Target="../media/image24.gif"/><Relationship Id="rId10" Type="http://schemas.openxmlformats.org/officeDocument/2006/relationships/image" Target="../media/image25.gif"/></Relationships>
</file>

<file path=ppt/slides/_rels/slide2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0.gif"/><Relationship Id="rId12" Type="http://schemas.openxmlformats.org/officeDocument/2006/relationships/image" Target="../media/image31.gif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7.gif"/><Relationship Id="rId3" Type="http://schemas.openxmlformats.org/officeDocument/2006/relationships/image" Target="../media/image18.gif"/><Relationship Id="rId4" Type="http://schemas.openxmlformats.org/officeDocument/2006/relationships/image" Target="../media/image19.gif"/><Relationship Id="rId5" Type="http://schemas.openxmlformats.org/officeDocument/2006/relationships/image" Target="../media/image20.gif"/><Relationship Id="rId6" Type="http://schemas.openxmlformats.org/officeDocument/2006/relationships/image" Target="../media/image21.gif"/><Relationship Id="rId7" Type="http://schemas.openxmlformats.org/officeDocument/2006/relationships/image" Target="../media/image1.png"/><Relationship Id="rId8" Type="http://schemas.openxmlformats.org/officeDocument/2006/relationships/image" Target="../media/image27.gif"/><Relationship Id="rId9" Type="http://schemas.openxmlformats.org/officeDocument/2006/relationships/image" Target="../media/image28.gif"/><Relationship Id="rId10" Type="http://schemas.openxmlformats.org/officeDocument/2006/relationships/image" Target="../media/image29.gi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"/><Relationship Id="rId4" Type="http://schemas.openxmlformats.org/officeDocument/2006/relationships/image" Target="../media/image34.tif"/><Relationship Id="rId5" Type="http://schemas.openxmlformats.org/officeDocument/2006/relationships/image" Target="../media/image35.gif"/><Relationship Id="rId6" Type="http://schemas.openxmlformats.org/officeDocument/2006/relationships/image" Target="../media/image36.gif"/><Relationship Id="rId7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F"/><Relationship Id="rId4" Type="http://schemas.openxmlformats.org/officeDocument/2006/relationships/image" Target="../media/image39.TIFF"/><Relationship Id="rId5" Type="http://schemas.openxmlformats.org/officeDocument/2006/relationships/image" Target="../media/image40.TIFF"/><Relationship Id="rId6" Type="http://schemas.openxmlformats.org/officeDocument/2006/relationships/image" Target="../media/image41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42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3.jpg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64026" y="266416"/>
            <a:ext cx="5590234" cy="3357969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2">
                    <a:lumMod val="10000"/>
                  </a:schemeClr>
                </a:solidFill>
              </a:rPr>
              <a:t>The Value of </a:t>
            </a:r>
            <a:r>
              <a:rPr lang="en-US" b="1" dirty="0" smtClean="0">
                <a:solidFill>
                  <a:schemeClr val="bg2">
                    <a:lumMod val="10000"/>
                  </a:schemeClr>
                </a:solidFill>
              </a:rPr>
              <a:t>Stress MRI </a:t>
            </a:r>
            <a:r>
              <a:rPr lang="en-US" b="1" dirty="0">
                <a:solidFill>
                  <a:schemeClr val="bg2">
                    <a:lumMod val="10000"/>
                  </a:schemeClr>
                </a:solidFill>
              </a:rPr>
              <a:t>in Evaluation of Myocardial Ischemia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8200" y="4689231"/>
            <a:ext cx="6461291" cy="1360570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rgbClr val="1D1E0E"/>
                </a:solidFill>
              </a:rPr>
              <a:t>Dr. </a:t>
            </a:r>
            <a:r>
              <a:rPr lang="en-US" sz="2000" b="1" dirty="0" err="1">
                <a:solidFill>
                  <a:srgbClr val="1D1E0E"/>
                </a:solidFill>
              </a:rPr>
              <a:t>Saeed</a:t>
            </a:r>
            <a:r>
              <a:rPr lang="en-US" sz="2000" b="1" dirty="0">
                <a:solidFill>
                  <a:srgbClr val="1D1E0E"/>
                </a:solidFill>
              </a:rPr>
              <a:t> Al </a:t>
            </a:r>
            <a:r>
              <a:rPr lang="en-US" sz="2000" b="1" dirty="0" err="1">
                <a:solidFill>
                  <a:srgbClr val="1D1E0E"/>
                </a:solidFill>
              </a:rPr>
              <a:t>Sayari</a:t>
            </a:r>
            <a:r>
              <a:rPr lang="en-US" sz="2000" b="1" dirty="0">
                <a:solidFill>
                  <a:srgbClr val="1D1E0E"/>
                </a:solidFill>
              </a:rPr>
              <a:t>, MBBS, EBCR, MBA</a:t>
            </a:r>
          </a:p>
          <a:p>
            <a:r>
              <a:rPr lang="en-US" sz="2000" b="1" dirty="0">
                <a:solidFill>
                  <a:srgbClr val="1D1E0E"/>
                </a:solidFill>
              </a:rPr>
              <a:t>Department of Radiology and Nuclear Medicine</a:t>
            </a:r>
          </a:p>
          <a:p>
            <a:r>
              <a:rPr lang="en-US" sz="2000" b="1" dirty="0" err="1">
                <a:solidFill>
                  <a:srgbClr val="1D1E0E"/>
                </a:solidFill>
              </a:rPr>
              <a:t>Mafraq</a:t>
            </a:r>
            <a:r>
              <a:rPr lang="en-US" sz="2000" b="1" dirty="0">
                <a:solidFill>
                  <a:srgbClr val="1D1E0E"/>
                </a:solidFill>
              </a:rPr>
              <a:t> </a:t>
            </a:r>
            <a:r>
              <a:rPr lang="en-US" sz="2000" b="1" dirty="0" smtClean="0">
                <a:solidFill>
                  <a:srgbClr val="1D1E0E"/>
                </a:solidFill>
              </a:rPr>
              <a:t>Hospital, Abu Dhabi</a:t>
            </a:r>
          </a:p>
          <a:p>
            <a:r>
              <a:rPr lang="en-US" sz="2000" b="1" dirty="0" smtClean="0">
                <a:solidFill>
                  <a:srgbClr val="1D1E0E"/>
                </a:solidFill>
              </a:rPr>
              <a:t>United Arab Emirates</a:t>
            </a:r>
            <a:endParaRPr lang="en-US" sz="2000" b="1" dirty="0">
              <a:solidFill>
                <a:srgbClr val="1D1E0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7669" y="5522262"/>
            <a:ext cx="2756591" cy="1181396"/>
          </a:xfrm>
          <a:prstGeom prst="rect">
            <a:avLst/>
          </a:prstGeom>
        </p:spPr>
      </p:pic>
      <p:pic>
        <p:nvPicPr>
          <p:cNvPr id="7" name="Picture 6" descr="3C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76186"/>
            <a:ext cx="3264027" cy="3885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056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6508377" cy="736600"/>
          </a:xfrm>
        </p:spPr>
        <p:txBody>
          <a:bodyPr/>
          <a:lstStyle/>
          <a:p>
            <a:r>
              <a:rPr lang="en-US" dirty="0" smtClean="0">
                <a:solidFill>
                  <a:srgbClr val="1D1E0E"/>
                </a:solidFill>
              </a:rPr>
              <a:t>Introduction</a:t>
            </a:r>
            <a:endParaRPr lang="en-US" dirty="0">
              <a:solidFill>
                <a:srgbClr val="1D1E0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73385"/>
            <a:ext cx="7729416" cy="4152778"/>
          </a:xfrm>
        </p:spPr>
        <p:txBody>
          <a:bodyPr/>
          <a:lstStyle/>
          <a:p>
            <a:r>
              <a:rPr lang="en-US" sz="2400" dirty="0">
                <a:solidFill>
                  <a:srgbClr val="1D1E0E"/>
                </a:solidFill>
              </a:rPr>
              <a:t>Ischemic heart disease (IHD) is the leading cause of death worldwide.</a:t>
            </a:r>
          </a:p>
          <a:p>
            <a:r>
              <a:rPr lang="en-US" sz="2400" dirty="0">
                <a:solidFill>
                  <a:srgbClr val="1D1E0E"/>
                </a:solidFill>
              </a:rPr>
              <a:t>7 million deaths </a:t>
            </a:r>
            <a:r>
              <a:rPr lang="en-US" sz="2400" dirty="0" smtClean="0">
                <a:solidFill>
                  <a:srgbClr val="1D1E0E"/>
                </a:solidFill>
              </a:rPr>
              <a:t>reported in </a:t>
            </a:r>
            <a:r>
              <a:rPr lang="en-US" sz="2400" dirty="0">
                <a:solidFill>
                  <a:srgbClr val="1D1E0E"/>
                </a:solidFill>
              </a:rPr>
              <a:t>2008.</a:t>
            </a:r>
          </a:p>
          <a:p>
            <a:r>
              <a:rPr lang="en-US" sz="2400" dirty="0">
                <a:solidFill>
                  <a:srgbClr val="1D1E0E"/>
                </a:solidFill>
              </a:rPr>
              <a:t>The burden of IHD has shifted from high-income countries to other parts of the world.</a:t>
            </a:r>
          </a:p>
          <a:p>
            <a:r>
              <a:rPr lang="en-US" sz="2400" dirty="0">
                <a:solidFill>
                  <a:srgbClr val="1D1E0E"/>
                </a:solidFill>
              </a:rPr>
              <a:t>Early detection and management of IHD is vital in decreasing mortality.</a:t>
            </a:r>
          </a:p>
          <a:p>
            <a:endParaRPr lang="en-US" dirty="0">
              <a:solidFill>
                <a:srgbClr val="1D1E0E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1292" y="5938031"/>
            <a:ext cx="1678491" cy="71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5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468922"/>
            <a:ext cx="6508377" cy="1172309"/>
          </a:xfrm>
        </p:spPr>
        <p:txBody>
          <a:bodyPr/>
          <a:lstStyle/>
          <a:p>
            <a:r>
              <a:rPr lang="en-US" dirty="0" smtClean="0">
                <a:solidFill>
                  <a:srgbClr val="1D1E0E"/>
                </a:solidFill>
              </a:rPr>
              <a:t>Diagnostic Tests</a:t>
            </a:r>
            <a:endParaRPr lang="en-US" dirty="0">
              <a:solidFill>
                <a:srgbClr val="1D1E0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2209800"/>
            <a:ext cx="7563339" cy="3916363"/>
          </a:xfrm>
        </p:spPr>
        <p:txBody>
          <a:bodyPr/>
          <a:lstStyle/>
          <a:p>
            <a:r>
              <a:rPr lang="en-US" dirty="0" smtClean="0">
                <a:solidFill>
                  <a:srgbClr val="1D1E0E"/>
                </a:solidFill>
              </a:rPr>
              <a:t>ECG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Invasive Coronary Angiography (ICA)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Echocardiography (Echo)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Coronary CT Angiography (CTA)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Single photon emission computed tomography (SPECT)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Cardiac positron emission tomography (PET)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Cardiac MRI (CMR)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1292" y="5938031"/>
            <a:ext cx="1678491" cy="71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146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3310" y="5417272"/>
            <a:ext cx="6047152" cy="605693"/>
          </a:xfrm>
        </p:spPr>
        <p:txBody>
          <a:bodyPr/>
          <a:lstStyle/>
          <a:p>
            <a:r>
              <a:rPr lang="en-US" sz="3200" dirty="0" smtClean="0">
                <a:solidFill>
                  <a:srgbClr val="1D1E0E"/>
                </a:solidFill>
              </a:rPr>
              <a:t>Complement</a:t>
            </a:r>
            <a:r>
              <a:rPr lang="en-US" sz="3200" dirty="0">
                <a:solidFill>
                  <a:srgbClr val="1D1E0E"/>
                </a:solidFill>
              </a:rPr>
              <a:t> </a:t>
            </a:r>
            <a:r>
              <a:rPr lang="en-US" sz="3200" dirty="0" smtClean="0">
                <a:solidFill>
                  <a:srgbClr val="1D1E0E"/>
                </a:solidFill>
              </a:rPr>
              <a:t>- Not </a:t>
            </a:r>
            <a:r>
              <a:rPr lang="en-US" sz="3200" dirty="0">
                <a:solidFill>
                  <a:srgbClr val="1D1E0E"/>
                </a:solidFill>
              </a:rPr>
              <a:t>C</a:t>
            </a:r>
            <a:r>
              <a:rPr lang="en-US" sz="3200" dirty="0" smtClean="0">
                <a:solidFill>
                  <a:srgbClr val="1D1E0E"/>
                </a:solidFill>
              </a:rPr>
              <a:t>ompete</a:t>
            </a:r>
            <a:endParaRPr lang="en-US" sz="3200" dirty="0">
              <a:solidFill>
                <a:srgbClr val="1D1E0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1292" y="5938031"/>
            <a:ext cx="1678491" cy="719353"/>
          </a:xfrm>
          <a:prstGeom prst="rect">
            <a:avLst/>
          </a:prstGeom>
        </p:spPr>
      </p:pic>
      <p:pic>
        <p:nvPicPr>
          <p:cNvPr id="5" name="Picture 4" descr="for_presentation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87"/>
          <a:stretch/>
        </p:blipFill>
        <p:spPr>
          <a:xfrm>
            <a:off x="0" y="-1"/>
            <a:ext cx="9144000" cy="54172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226772"/>
            <a:ext cx="1257300" cy="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79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439615"/>
            <a:ext cx="6508377" cy="976923"/>
          </a:xfrm>
        </p:spPr>
        <p:txBody>
          <a:bodyPr/>
          <a:lstStyle/>
          <a:p>
            <a:r>
              <a:rPr lang="en-US" dirty="0" smtClean="0">
                <a:solidFill>
                  <a:srgbClr val="1D1E0E"/>
                </a:solidFill>
              </a:rPr>
              <a:t>Test Selection</a:t>
            </a:r>
            <a:endParaRPr lang="en-US" dirty="0">
              <a:solidFill>
                <a:srgbClr val="1D1E0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60770"/>
            <a:ext cx="8256955" cy="2618622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1D1E0E"/>
                </a:solidFill>
              </a:rPr>
              <a:t>Ask yourself 3 questions:</a:t>
            </a:r>
          </a:p>
          <a:p>
            <a:pPr lvl="1"/>
            <a:r>
              <a:rPr lang="en-US" sz="2000" dirty="0" smtClean="0">
                <a:solidFill>
                  <a:srgbClr val="1D1E0E"/>
                </a:solidFill>
              </a:rPr>
              <a:t>1. What is the clinical pre-test probability (PTP)?</a:t>
            </a:r>
          </a:p>
          <a:p>
            <a:pPr lvl="1"/>
            <a:r>
              <a:rPr lang="en-US" sz="2000" dirty="0" smtClean="0">
                <a:solidFill>
                  <a:srgbClr val="1D1E0E"/>
                </a:solidFill>
              </a:rPr>
              <a:t>2. Can the patient exercise?</a:t>
            </a:r>
          </a:p>
          <a:p>
            <a:pPr lvl="1"/>
            <a:r>
              <a:rPr lang="en-US" sz="2000" dirty="0" smtClean="0">
                <a:solidFill>
                  <a:srgbClr val="1D1E0E"/>
                </a:solidFill>
              </a:rPr>
              <a:t>3. Does the patient suffer from conditions that limit or contraindicate the use of any of the modalities</a:t>
            </a:r>
            <a:r>
              <a:rPr lang="en-US" sz="2000" dirty="0" smtClean="0">
                <a:solidFill>
                  <a:srgbClr val="1D1E0E"/>
                </a:solidFill>
              </a:rPr>
              <a:t>?</a:t>
            </a:r>
          </a:p>
          <a:p>
            <a:r>
              <a:rPr lang="en-US" sz="2400" dirty="0" smtClean="0">
                <a:solidFill>
                  <a:srgbClr val="1D1E0E"/>
                </a:solidFill>
              </a:rPr>
              <a:t>Stress imaging test (echo, CMR, SPECT, PET) if: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1292" y="5938031"/>
            <a:ext cx="1678491" cy="71935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1792" y="4246232"/>
            <a:ext cx="3267456" cy="132343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000" dirty="0" smtClean="0"/>
              <a:t>Intermediate risk of IHD (PTP: 15-85%)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 smtClean="0"/>
              <a:t>Known stenosis of unknown significance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3889248" y="4677118"/>
            <a:ext cx="865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AND</a:t>
            </a:r>
            <a:endParaRPr lang="en-US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924005" y="4554007"/>
            <a:ext cx="2755392" cy="70788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000" dirty="0" smtClean="0"/>
              <a:t>Bad ECG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000" dirty="0" smtClean="0"/>
              <a:t>Cannot exercise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6517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1292" y="5938031"/>
            <a:ext cx="1678491" cy="719353"/>
          </a:xfrm>
          <a:prstGeom prst="rect">
            <a:avLst/>
          </a:prstGeom>
        </p:spPr>
      </p:pic>
      <p:pic>
        <p:nvPicPr>
          <p:cNvPr id="7" name="Picture 6" descr="Stress CMR Guidelines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9" b="1866"/>
          <a:stretch/>
        </p:blipFill>
        <p:spPr>
          <a:xfrm>
            <a:off x="0" y="12139"/>
            <a:ext cx="9144000" cy="6863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17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D1E0E"/>
                </a:solidFill>
              </a:rPr>
              <a:t>Advantages of CMR</a:t>
            </a:r>
            <a:endParaRPr lang="en-US" dirty="0">
              <a:solidFill>
                <a:srgbClr val="1D1E0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2209800"/>
            <a:ext cx="7612186" cy="39163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1D1E0E"/>
                </a:solidFill>
              </a:rPr>
              <a:t>Non-invasive modality.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No radiation exposure.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Provides additional information regarding cardiac morphology, function, detection of scar tissue and hence prognostic value.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Detection of thrombus and </a:t>
            </a:r>
            <a:r>
              <a:rPr lang="en-US" dirty="0" err="1" smtClean="0">
                <a:solidFill>
                  <a:srgbClr val="1D1E0E"/>
                </a:solidFill>
              </a:rPr>
              <a:t>microvascular</a:t>
            </a:r>
            <a:r>
              <a:rPr lang="en-US" dirty="0" smtClean="0">
                <a:solidFill>
                  <a:srgbClr val="1D1E0E"/>
                </a:solidFill>
              </a:rPr>
              <a:t> obstruction that are not detected by most of the other modalities.  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Detection and quantification of valve diseases if present.</a:t>
            </a:r>
            <a:endParaRPr lang="en-US" dirty="0">
              <a:solidFill>
                <a:srgbClr val="1D1E0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1292" y="5938031"/>
            <a:ext cx="1678491" cy="71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27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498231"/>
            <a:ext cx="6508377" cy="947615"/>
          </a:xfrm>
        </p:spPr>
        <p:txBody>
          <a:bodyPr/>
          <a:lstStyle/>
          <a:p>
            <a:r>
              <a:rPr lang="en-US" dirty="0" smtClean="0">
                <a:solidFill>
                  <a:srgbClr val="1D1E0E"/>
                </a:solidFill>
              </a:rPr>
              <a:t>(Potential) Uses of CMR</a:t>
            </a:r>
            <a:endParaRPr lang="en-US" dirty="0">
              <a:solidFill>
                <a:srgbClr val="1D1E0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524000"/>
            <a:ext cx="7875955" cy="46021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1D1E0E"/>
                </a:solidFill>
              </a:rPr>
              <a:t>In the emergency department (ED)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Differential diagnosis of chest pain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Diagnosis of complications post myocardial infarction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Assessment of complications due to or after interventions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Prediction of myocardial recovery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Detection of inducible ischemia in patients with known IHD</a:t>
            </a:r>
          </a:p>
          <a:p>
            <a:r>
              <a:rPr lang="en-US" dirty="0">
                <a:solidFill>
                  <a:srgbClr val="1D1E0E"/>
                </a:solidFill>
              </a:rPr>
              <a:t>D</a:t>
            </a:r>
            <a:r>
              <a:rPr lang="en-US" dirty="0" smtClean="0">
                <a:solidFill>
                  <a:srgbClr val="1D1E0E"/>
                </a:solidFill>
              </a:rPr>
              <a:t>ifferentiating ischemic from non-ischemic heart failure</a:t>
            </a:r>
          </a:p>
          <a:p>
            <a:r>
              <a:rPr lang="en-US" dirty="0">
                <a:solidFill>
                  <a:srgbClr val="1D1E0E"/>
                </a:solidFill>
              </a:rPr>
              <a:t>R</a:t>
            </a:r>
            <a:r>
              <a:rPr lang="en-US" dirty="0" smtClean="0">
                <a:solidFill>
                  <a:srgbClr val="1D1E0E"/>
                </a:solidFill>
              </a:rPr>
              <a:t>isk stratification</a:t>
            </a:r>
            <a:endParaRPr lang="en-US" dirty="0">
              <a:solidFill>
                <a:srgbClr val="1D1E0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1292" y="5938031"/>
            <a:ext cx="1678491" cy="71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23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923" y="587132"/>
            <a:ext cx="7160846" cy="44261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918308" y="5646615"/>
            <a:ext cx="5929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/>
              <a:t>alsayari@outlook.com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04152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498231"/>
            <a:ext cx="6508377" cy="947615"/>
          </a:xfrm>
        </p:spPr>
        <p:txBody>
          <a:bodyPr/>
          <a:lstStyle/>
          <a:p>
            <a:r>
              <a:rPr lang="en-US" dirty="0" smtClean="0">
                <a:solidFill>
                  <a:srgbClr val="1D1E0E"/>
                </a:solidFill>
              </a:rPr>
              <a:t>(Potential) Uses of CMR</a:t>
            </a:r>
            <a:endParaRPr lang="en-US" dirty="0">
              <a:solidFill>
                <a:srgbClr val="1D1E0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524000"/>
            <a:ext cx="7875955" cy="46021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In the emergency department (ED)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Differential diagnosis of chest pain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Diagnosis of complications post myocardial infarction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Assessment of complications due to or after interventions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Prediction of myocardial recovery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Detection of inducible ischemia in patients with known IHD</a:t>
            </a:r>
          </a:p>
          <a:p>
            <a:r>
              <a:rPr lang="en-US" dirty="0">
                <a:solidFill>
                  <a:srgbClr val="1D1E0E"/>
                </a:solidFill>
              </a:rPr>
              <a:t>D</a:t>
            </a:r>
            <a:r>
              <a:rPr lang="en-US" dirty="0" smtClean="0">
                <a:solidFill>
                  <a:srgbClr val="1D1E0E"/>
                </a:solidFill>
              </a:rPr>
              <a:t>ifferentiating ischemic from non-ischemic heart failure</a:t>
            </a:r>
          </a:p>
          <a:p>
            <a:r>
              <a:rPr lang="en-US" dirty="0">
                <a:solidFill>
                  <a:srgbClr val="1D1E0E"/>
                </a:solidFill>
              </a:rPr>
              <a:t>R</a:t>
            </a:r>
            <a:r>
              <a:rPr lang="en-US" dirty="0" smtClean="0">
                <a:solidFill>
                  <a:srgbClr val="1D1E0E"/>
                </a:solidFill>
              </a:rPr>
              <a:t>isk stratification</a:t>
            </a:r>
            <a:endParaRPr lang="en-US" dirty="0">
              <a:solidFill>
                <a:srgbClr val="1D1E0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1292" y="5938031"/>
            <a:ext cx="1678491" cy="71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86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199" y="554892"/>
            <a:ext cx="6998324" cy="679938"/>
          </a:xfrm>
        </p:spPr>
        <p:txBody>
          <a:bodyPr/>
          <a:lstStyle/>
          <a:p>
            <a:r>
              <a:rPr lang="en-US" dirty="0">
                <a:solidFill>
                  <a:srgbClr val="1D1E0E"/>
                </a:solidFill>
              </a:rPr>
              <a:t>In the Emergency Department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465385"/>
            <a:ext cx="6754093" cy="4660778"/>
          </a:xfrm>
        </p:spPr>
        <p:txBody>
          <a:bodyPr/>
          <a:lstStyle/>
          <a:p>
            <a:r>
              <a:rPr lang="en-US" dirty="0" smtClean="0">
                <a:solidFill>
                  <a:srgbClr val="1D1E0E"/>
                </a:solidFill>
              </a:rPr>
              <a:t>In </a:t>
            </a:r>
            <a:r>
              <a:rPr lang="en-US" dirty="0">
                <a:solidFill>
                  <a:srgbClr val="1D1E0E"/>
                </a:solidFill>
              </a:rPr>
              <a:t>a </a:t>
            </a:r>
            <a:r>
              <a:rPr lang="en-US" dirty="0" smtClean="0">
                <a:solidFill>
                  <a:srgbClr val="1D1E0E"/>
                </a:solidFill>
              </a:rPr>
              <a:t>multicentric </a:t>
            </a:r>
            <a:r>
              <a:rPr lang="en-US" dirty="0">
                <a:solidFill>
                  <a:srgbClr val="1D1E0E"/>
                </a:solidFill>
              </a:rPr>
              <a:t>study in the </a:t>
            </a:r>
            <a:r>
              <a:rPr lang="en-US" dirty="0" smtClean="0">
                <a:solidFill>
                  <a:srgbClr val="1D1E0E"/>
                </a:solidFill>
              </a:rPr>
              <a:t>USA, 10,689 patients presented to ED with acute chest pain, data collected over 7months.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1292" y="5938031"/>
            <a:ext cx="1678491" cy="71935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199" y="5662837"/>
            <a:ext cx="8137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baseline="30000" dirty="0"/>
              <a:t>Pope JH, Aufderheide TP, Ruthazer R, et al. Missed diagnoses of acute cardiac ischemia in the </a:t>
            </a:r>
            <a:r>
              <a:rPr lang="en-US" b="1" baseline="30000" dirty="0" smtClean="0"/>
              <a:t>emergency </a:t>
            </a:r>
            <a:r>
              <a:rPr lang="en-US" b="1" baseline="30000" dirty="0"/>
              <a:t>department. </a:t>
            </a:r>
            <a:r>
              <a:rPr lang="en-US" b="1" baseline="30000" dirty="0" smtClean="0"/>
              <a:t>New England </a:t>
            </a:r>
            <a:r>
              <a:rPr lang="en-US" b="1" baseline="30000" dirty="0"/>
              <a:t>J Med 2000;342(16): 1163–70.</a:t>
            </a:r>
            <a:endParaRPr lang="en-US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1749973"/>
              </p:ext>
            </p:extLst>
          </p:nvPr>
        </p:nvGraphicFramePr>
        <p:xfrm>
          <a:off x="457199" y="2792827"/>
          <a:ext cx="8137552" cy="265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8776"/>
                <a:gridCol w="406877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23% (2,459 patients) had true Acute Cardiac Ischemia (ACI)</a:t>
                      </a:r>
                    </a:p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(36%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</a:rPr>
                        <a:t> acute MI, 64% unstable angina)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77%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(8,230 patients) did not have Acute Cardiac Ischemia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94% admitted, 6% discharged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59% admitted, 41% discharged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At this rate of discharge, the estimated number of missed ACI is more than 11,000 patients/year in the USA</a:t>
                      </a:r>
                      <a:r>
                        <a:rPr lang="en-US" baseline="0" dirty="0" smtClean="0"/>
                        <a:t> with potential dire consequences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At this rate of admission</a:t>
                      </a:r>
                      <a:r>
                        <a:rPr lang="en-US" baseline="0" dirty="0" smtClean="0"/>
                        <a:t>, the estimated number of unnecessary admissions is more than 3.6 million patients/year in the USA, with huge financial burden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751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76" y="273539"/>
            <a:ext cx="6967416" cy="869461"/>
          </a:xfrm>
        </p:spPr>
        <p:txBody>
          <a:bodyPr/>
          <a:lstStyle/>
          <a:p>
            <a:r>
              <a:rPr lang="en-US" dirty="0" smtClean="0">
                <a:solidFill>
                  <a:srgbClr val="1D1E0E"/>
                </a:solidFill>
              </a:rPr>
              <a:t>In the Emergency Department</a:t>
            </a:r>
            <a:endParaRPr lang="en-US" dirty="0">
              <a:solidFill>
                <a:srgbClr val="1D1E0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309077"/>
            <a:ext cx="8247186" cy="38100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1D1E0E"/>
                </a:solidFill>
              </a:rPr>
              <a:t>Patients with acute ST elevation MI (STEMI) need reperfusion therapy ASAP; CMR is not for these patients.</a:t>
            </a:r>
          </a:p>
          <a:p>
            <a:r>
              <a:rPr lang="en-US" dirty="0" err="1" smtClean="0">
                <a:solidFill>
                  <a:srgbClr val="1D1E0E"/>
                </a:solidFill>
              </a:rPr>
              <a:t>Kwong</a:t>
            </a:r>
            <a:r>
              <a:rPr lang="en-US" dirty="0" smtClean="0">
                <a:solidFill>
                  <a:srgbClr val="1D1E0E"/>
                </a:solidFill>
              </a:rPr>
              <a:t>, evaluated 161 patients who presented to ED with acute chest pain, but no signs of ST-elevation on ECG. All patients had a resting CMR examination.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Concluded that resting CMR imaging is suitable for triage of patients with chest pain in the ED, especially those with enzyme-negative unstable angina.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Other studies suggested the use of CMR after resolution of chest pain to aid in risk stratification.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1292" y="5938031"/>
            <a:ext cx="1678491" cy="71935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6385" y="5197231"/>
            <a:ext cx="812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/>
              <a:t>Kwong</a:t>
            </a:r>
            <a:r>
              <a:rPr lang="en-US" sz="1600" b="1" dirty="0"/>
              <a:t> RY, </a:t>
            </a:r>
            <a:r>
              <a:rPr lang="en-US" sz="1600" b="1" dirty="0" err="1"/>
              <a:t>Schussheim</a:t>
            </a:r>
            <a:r>
              <a:rPr lang="en-US" sz="1600" b="1" dirty="0"/>
              <a:t> AE, </a:t>
            </a:r>
            <a:r>
              <a:rPr lang="en-US" sz="1600" b="1" dirty="0" err="1"/>
              <a:t>Rekhraj</a:t>
            </a:r>
            <a:r>
              <a:rPr lang="en-US" sz="1600" b="1" dirty="0"/>
              <a:t> S, et al. </a:t>
            </a:r>
            <a:r>
              <a:rPr lang="en-US" sz="1600" b="1" dirty="0" smtClean="0"/>
              <a:t>Detecting </a:t>
            </a:r>
            <a:r>
              <a:rPr lang="en-US" sz="1600" b="1" dirty="0"/>
              <a:t>acute coronary syndrome in the emergency department with cardiac magnetic resonance </a:t>
            </a:r>
            <a:r>
              <a:rPr lang="en-US" sz="1600" b="1" dirty="0" smtClean="0"/>
              <a:t>imaging</a:t>
            </a:r>
            <a:r>
              <a:rPr lang="en-US" sz="1600" b="1" dirty="0"/>
              <a:t>. Circulation 2003. </a:t>
            </a:r>
          </a:p>
        </p:txBody>
      </p:sp>
    </p:spTree>
    <p:extLst>
      <p:ext uri="{BB962C8B-B14F-4D97-AF65-F5344CB8AC3E}">
        <p14:creationId xmlns:p14="http://schemas.microsoft.com/office/powerpoint/2010/main" val="356517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22386"/>
            <a:ext cx="8286263" cy="683846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Protocol and Findings in Acute MI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162538"/>
            <a:ext cx="8286263" cy="4963625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Protocol: 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LV </a:t>
            </a:r>
            <a:r>
              <a:rPr lang="en-US" dirty="0">
                <a:solidFill>
                  <a:srgbClr val="000000"/>
                </a:solidFill>
              </a:rPr>
              <a:t>function </a:t>
            </a:r>
            <a:r>
              <a:rPr lang="en-US" dirty="0" smtClean="0">
                <a:solidFill>
                  <a:srgbClr val="000000"/>
                </a:solidFill>
              </a:rPr>
              <a:t>module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M</a:t>
            </a:r>
            <a:r>
              <a:rPr lang="en-US" dirty="0" smtClean="0">
                <a:solidFill>
                  <a:srgbClr val="000000"/>
                </a:solidFill>
              </a:rPr>
              <a:t>yocardial </a:t>
            </a:r>
            <a:r>
              <a:rPr lang="en-US" dirty="0">
                <a:solidFill>
                  <a:srgbClr val="000000"/>
                </a:solidFill>
              </a:rPr>
              <a:t>edema module (T2W</a:t>
            </a:r>
            <a:r>
              <a:rPr lang="en-US" dirty="0" smtClean="0">
                <a:solidFill>
                  <a:srgbClr val="000000"/>
                </a:solidFill>
              </a:rPr>
              <a:t>)</a:t>
            </a:r>
            <a:endParaRPr lang="en-US" dirty="0">
              <a:solidFill>
                <a:srgbClr val="000000"/>
              </a:solidFill>
            </a:endParaRPr>
          </a:p>
          <a:p>
            <a:pPr lvl="1"/>
            <a:r>
              <a:rPr lang="en-US" dirty="0">
                <a:solidFill>
                  <a:srgbClr val="000000"/>
                </a:solidFill>
              </a:rPr>
              <a:t>F</a:t>
            </a:r>
            <a:r>
              <a:rPr lang="en-US" dirty="0" smtClean="0">
                <a:solidFill>
                  <a:srgbClr val="000000"/>
                </a:solidFill>
              </a:rPr>
              <a:t>irst-pass </a:t>
            </a:r>
            <a:r>
              <a:rPr lang="en-US" dirty="0">
                <a:solidFill>
                  <a:srgbClr val="000000"/>
                </a:solidFill>
              </a:rPr>
              <a:t>myocardial perfusion </a:t>
            </a:r>
            <a:r>
              <a:rPr lang="en-US" dirty="0" smtClean="0">
                <a:solidFill>
                  <a:srgbClr val="000000"/>
                </a:solidFill>
              </a:rPr>
              <a:t>in rest (+/- in stress)</a:t>
            </a:r>
            <a:endParaRPr lang="en-US" dirty="0">
              <a:solidFill>
                <a:srgbClr val="000000"/>
              </a:solidFill>
            </a:endParaRP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Late (+/- early) </a:t>
            </a:r>
            <a:r>
              <a:rPr lang="en-US" dirty="0">
                <a:solidFill>
                  <a:srgbClr val="000000"/>
                </a:solidFill>
              </a:rPr>
              <a:t>gadolinium </a:t>
            </a:r>
            <a:r>
              <a:rPr lang="en-US" dirty="0" smtClean="0">
                <a:solidFill>
                  <a:srgbClr val="000000"/>
                </a:solidFill>
              </a:rPr>
              <a:t>enhancement</a:t>
            </a:r>
            <a:r>
              <a:rPr lang="en-US" dirty="0">
                <a:solidFill>
                  <a:srgbClr val="000000"/>
                </a:solidFill>
              </a:rPr>
              <a:t>. </a:t>
            </a:r>
            <a:endParaRPr lang="en-US" dirty="0" smtClean="0">
              <a:solidFill>
                <a:srgbClr val="000000"/>
              </a:solidFill>
            </a:endParaRPr>
          </a:p>
          <a:p>
            <a:r>
              <a:rPr lang="en-US" dirty="0" smtClean="0">
                <a:solidFill>
                  <a:srgbClr val="000000"/>
                </a:solidFill>
              </a:rPr>
              <a:t>With T2W imaging (myocardial edema), area at risk (AAR) can be measured</a:t>
            </a:r>
            <a:r>
              <a:rPr lang="en-US" dirty="0">
                <a:solidFill>
                  <a:srgbClr val="000000"/>
                </a:solidFill>
              </a:rPr>
              <a:t>:</a:t>
            </a:r>
            <a:endParaRPr lang="en-US" dirty="0" smtClean="0">
              <a:solidFill>
                <a:srgbClr val="000000"/>
              </a:solidFill>
            </a:endParaRP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Includes both reversible and irreversible myocardial injury.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With LGE: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I</a:t>
            </a:r>
            <a:r>
              <a:rPr lang="en-US" dirty="0" smtClean="0">
                <a:solidFill>
                  <a:srgbClr val="000000"/>
                </a:solidFill>
              </a:rPr>
              <a:t>rreversible injury (scar) is measured.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Salvageable myocardium = AAR - LGE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1292" y="5938031"/>
            <a:ext cx="1678491" cy="71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94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yocardium AAR &amp; Sca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07" y="1572832"/>
            <a:ext cx="2129692" cy="212969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790730" y="2168755"/>
            <a:ext cx="4754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-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Picture 4" descr="Myocardium Scar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267" y="1572832"/>
            <a:ext cx="2160000" cy="2160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683459" y="2168755"/>
            <a:ext cx="6002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=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7" name="Picture 6" descr="Myocardium AAR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8152" y="1572832"/>
            <a:ext cx="2160000" cy="2160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28954" y="4368576"/>
            <a:ext cx="596704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1905"/>
                <a:solidFill>
                  <a:srgbClr val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Edema   –   Scar  =</a:t>
            </a:r>
            <a:endParaRPr lang="en-US" sz="4000" b="1" dirty="0">
              <a:ln w="1905"/>
              <a:solidFill>
                <a:srgbClr val="0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670420" y="4039361"/>
            <a:ext cx="341205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>
                <a:ln w="1905"/>
                <a:solidFill>
                  <a:srgbClr val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Salvageable Myocardium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1292" y="5938031"/>
            <a:ext cx="1678491" cy="71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774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eries_23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0" r="4799"/>
          <a:stretch/>
        </p:blipFill>
        <p:spPr>
          <a:xfrm>
            <a:off x="0" y="0"/>
            <a:ext cx="4679461" cy="6858000"/>
          </a:xfrm>
          <a:prstGeom prst="rect">
            <a:avLst/>
          </a:prstGeom>
        </p:spPr>
      </p:pic>
      <p:pic>
        <p:nvPicPr>
          <p:cNvPr id="3" name="Picture 2" descr="series_45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5"/>
          <a:stretch/>
        </p:blipFill>
        <p:spPr>
          <a:xfrm>
            <a:off x="4523154" y="0"/>
            <a:ext cx="4620846" cy="6858000"/>
          </a:xfrm>
          <a:prstGeom prst="rect">
            <a:avLst/>
          </a:prstGeom>
        </p:spPr>
      </p:pic>
      <p:sp>
        <p:nvSpPr>
          <p:cNvPr id="4" name="Striped Right Arrow 3"/>
          <p:cNvSpPr/>
          <p:nvPr/>
        </p:nvSpPr>
        <p:spPr>
          <a:xfrm rot="571682">
            <a:off x="810846" y="2868209"/>
            <a:ext cx="840154" cy="302846"/>
          </a:xfrm>
          <a:prstGeom prst="striped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triped Right Arrow 4"/>
          <p:cNvSpPr/>
          <p:nvPr/>
        </p:nvSpPr>
        <p:spPr>
          <a:xfrm rot="571682">
            <a:off x="5076091" y="3020608"/>
            <a:ext cx="840154" cy="302846"/>
          </a:xfrm>
          <a:prstGeom prst="striped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02848" y="554334"/>
            <a:ext cx="3985846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Myocardial edema</a:t>
            </a:r>
            <a:endParaRPr lang="en-US" sz="4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01308" y="554334"/>
            <a:ext cx="4542692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Subendocardial</a:t>
            </a:r>
            <a:r>
              <a:rPr lang="en-US" sz="4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 Scar</a:t>
            </a:r>
            <a:endParaRPr lang="en-US" sz="4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7803" y="4952999"/>
            <a:ext cx="78107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Acute myocardial infarction in the </a:t>
            </a:r>
          </a:p>
          <a:p>
            <a:r>
              <a:rPr lang="en-US" sz="36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anteroseptal</a:t>
            </a:r>
            <a:r>
              <a:rPr lang="en-US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region</a:t>
            </a:r>
            <a:endParaRPr lang="en-US" sz="32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092462" y="5822462"/>
            <a:ext cx="1905000" cy="9085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1292" y="5938031"/>
            <a:ext cx="1678491" cy="71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604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498231"/>
            <a:ext cx="6508377" cy="947615"/>
          </a:xfrm>
        </p:spPr>
        <p:txBody>
          <a:bodyPr/>
          <a:lstStyle/>
          <a:p>
            <a:r>
              <a:rPr lang="en-US" dirty="0" smtClean="0">
                <a:solidFill>
                  <a:srgbClr val="1D1E0E"/>
                </a:solidFill>
              </a:rPr>
              <a:t>(Potential) Uses of CMR</a:t>
            </a:r>
            <a:endParaRPr lang="en-US" dirty="0">
              <a:solidFill>
                <a:srgbClr val="1D1E0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524000"/>
            <a:ext cx="7875955" cy="46021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1D1E0E"/>
                </a:solidFill>
              </a:rPr>
              <a:t>In the emergency department (ED)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Differential diagnosis of chest pain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Diagnosis of complications post myocardial infarction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Assessment of complications due to or after interventions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Prediction of myocardial recovery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Detection of inducible ischemia in patients with known IHD</a:t>
            </a:r>
          </a:p>
          <a:p>
            <a:r>
              <a:rPr lang="en-US" dirty="0">
                <a:solidFill>
                  <a:srgbClr val="1D1E0E"/>
                </a:solidFill>
              </a:rPr>
              <a:t>D</a:t>
            </a:r>
            <a:r>
              <a:rPr lang="en-US" dirty="0" smtClean="0">
                <a:solidFill>
                  <a:srgbClr val="1D1E0E"/>
                </a:solidFill>
              </a:rPr>
              <a:t>ifferentiating ischemic from non-ischemic heart failure</a:t>
            </a:r>
          </a:p>
          <a:p>
            <a:r>
              <a:rPr lang="en-US" dirty="0">
                <a:solidFill>
                  <a:srgbClr val="1D1E0E"/>
                </a:solidFill>
              </a:rPr>
              <a:t>R</a:t>
            </a:r>
            <a:r>
              <a:rPr lang="en-US" dirty="0" smtClean="0">
                <a:solidFill>
                  <a:srgbClr val="1D1E0E"/>
                </a:solidFill>
              </a:rPr>
              <a:t>isk stratification</a:t>
            </a:r>
            <a:endParaRPr lang="en-US" dirty="0">
              <a:solidFill>
                <a:srgbClr val="1D1E0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1292" y="5938031"/>
            <a:ext cx="1678491" cy="71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86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54000"/>
            <a:ext cx="6508377" cy="1289538"/>
          </a:xfrm>
        </p:spPr>
        <p:txBody>
          <a:bodyPr/>
          <a:lstStyle/>
          <a:p>
            <a:r>
              <a:rPr lang="en-US" sz="3200" dirty="0" smtClean="0">
                <a:solidFill>
                  <a:srgbClr val="1D1E0E"/>
                </a:solidFill>
              </a:rPr>
              <a:t>Most important causes of chest pain from CMR point of view</a:t>
            </a:r>
            <a:endParaRPr lang="en-US" sz="3200" dirty="0">
              <a:solidFill>
                <a:srgbClr val="1D1E0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797538"/>
            <a:ext cx="6508377" cy="4328625"/>
          </a:xfrm>
        </p:spPr>
        <p:txBody>
          <a:bodyPr/>
          <a:lstStyle/>
          <a:p>
            <a:r>
              <a:rPr lang="en-US" dirty="0" smtClean="0">
                <a:solidFill>
                  <a:srgbClr val="1D1E0E"/>
                </a:solidFill>
              </a:rPr>
              <a:t>Acute myocarditis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Acute myocardial ischemia</a:t>
            </a:r>
          </a:p>
          <a:p>
            <a:r>
              <a:rPr lang="en-US" dirty="0" err="1" smtClean="0">
                <a:solidFill>
                  <a:srgbClr val="1D1E0E"/>
                </a:solidFill>
              </a:rPr>
              <a:t>Takotsubo</a:t>
            </a:r>
            <a:r>
              <a:rPr lang="en-US" dirty="0" smtClean="0">
                <a:solidFill>
                  <a:srgbClr val="1D1E0E"/>
                </a:solidFill>
              </a:rPr>
              <a:t> cardiomyopathy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Acute pericarditis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Dilated cardiomyopathy (DCM)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Hypertrophic cardiomyopathy (HCM)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Pulmonary embolism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Aortic dissection</a:t>
            </a:r>
            <a:endParaRPr lang="en-US" dirty="0">
              <a:solidFill>
                <a:srgbClr val="1D1E0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1292" y="5938031"/>
            <a:ext cx="1678491" cy="71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903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yocarditis 1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0" t="7222" r="5041" b="7778"/>
          <a:stretch/>
        </p:blipFill>
        <p:spPr>
          <a:xfrm>
            <a:off x="0" y="-6310"/>
            <a:ext cx="5212923" cy="6884988"/>
          </a:xfrm>
          <a:prstGeom prst="rect">
            <a:avLst/>
          </a:prstGeom>
        </p:spPr>
      </p:pic>
      <p:pic>
        <p:nvPicPr>
          <p:cNvPr id="3" name="Picture 2" descr="Myocarditis 2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92" t="6296" r="3974" b="7963"/>
          <a:stretch/>
        </p:blipFill>
        <p:spPr>
          <a:xfrm>
            <a:off x="4317434" y="-6310"/>
            <a:ext cx="4826566" cy="6876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865145" y="5634335"/>
            <a:ext cx="14864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T2W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34620" y="5634335"/>
            <a:ext cx="14310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LGE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9154" y="302847"/>
            <a:ext cx="4493846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48 y/o male, presented to ED with acute chest pain and high troponin levels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211292" y="97694"/>
            <a:ext cx="1905000" cy="9085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122" y="213263"/>
            <a:ext cx="1678491" cy="71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107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T.tif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6077" y="146538"/>
            <a:ext cx="88425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FF"/>
                </a:solidFill>
              </a:rPr>
              <a:t>53 y/o female, presented to ED with suspected ACS and high troponin. </a:t>
            </a:r>
            <a:endParaRPr lang="en-US" sz="2400" b="1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211292" y="5851771"/>
            <a:ext cx="1905000" cy="9085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0122" y="5967340"/>
            <a:ext cx="1678491" cy="71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77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498231"/>
            <a:ext cx="6508377" cy="947615"/>
          </a:xfrm>
        </p:spPr>
        <p:txBody>
          <a:bodyPr/>
          <a:lstStyle/>
          <a:p>
            <a:r>
              <a:rPr lang="en-US" dirty="0" smtClean="0">
                <a:solidFill>
                  <a:srgbClr val="1D1E0E"/>
                </a:solidFill>
              </a:rPr>
              <a:t>(Potential) Uses of CMR</a:t>
            </a:r>
            <a:endParaRPr lang="en-US" dirty="0">
              <a:solidFill>
                <a:srgbClr val="1D1E0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524000"/>
            <a:ext cx="7875955" cy="46021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1D1E0E"/>
                </a:solidFill>
              </a:rPr>
              <a:t>In the emergency department (ED)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Differential diagnosis of chest pain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Diagnosis of complications post myocardial infarction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Assessment of complications due to or after interventions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Prediction of myocardial recovery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Detection of inducible ischemia in patients with known IHD</a:t>
            </a:r>
          </a:p>
          <a:p>
            <a:r>
              <a:rPr lang="en-US" dirty="0">
                <a:solidFill>
                  <a:srgbClr val="1D1E0E"/>
                </a:solidFill>
              </a:rPr>
              <a:t>D</a:t>
            </a:r>
            <a:r>
              <a:rPr lang="en-US" dirty="0" smtClean="0">
                <a:solidFill>
                  <a:srgbClr val="1D1E0E"/>
                </a:solidFill>
              </a:rPr>
              <a:t>ifferentiating ischemic from non-ischemic heart failure</a:t>
            </a:r>
          </a:p>
          <a:p>
            <a:r>
              <a:rPr lang="en-US" dirty="0">
                <a:solidFill>
                  <a:srgbClr val="1D1E0E"/>
                </a:solidFill>
              </a:rPr>
              <a:t>R</a:t>
            </a:r>
            <a:r>
              <a:rPr lang="en-US" dirty="0" smtClean="0">
                <a:solidFill>
                  <a:srgbClr val="1D1E0E"/>
                </a:solidFill>
              </a:rPr>
              <a:t>isk stratification</a:t>
            </a:r>
            <a:endParaRPr lang="en-US" dirty="0">
              <a:solidFill>
                <a:srgbClr val="1D1E0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1292" y="5938031"/>
            <a:ext cx="1678491" cy="71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86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D1E0E"/>
                </a:solidFill>
              </a:rPr>
              <a:t>Post MI Complications</a:t>
            </a:r>
            <a:endParaRPr lang="en-US" dirty="0">
              <a:solidFill>
                <a:srgbClr val="1D1E0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D1E0E"/>
                </a:solidFill>
              </a:rPr>
              <a:t>Ventricular aneurysm.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Ventricular free wall rupture.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Rupture of the </a:t>
            </a:r>
            <a:r>
              <a:rPr lang="en-US" dirty="0" err="1" smtClean="0">
                <a:solidFill>
                  <a:srgbClr val="1D1E0E"/>
                </a:solidFill>
              </a:rPr>
              <a:t>interventricular</a:t>
            </a:r>
            <a:r>
              <a:rPr lang="en-US" dirty="0" smtClean="0">
                <a:solidFill>
                  <a:srgbClr val="1D1E0E"/>
                </a:solidFill>
              </a:rPr>
              <a:t> septum.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Rupture of the papillary muscle.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Formation of LV mural thrombus.</a:t>
            </a:r>
            <a:endParaRPr lang="en-US" dirty="0">
              <a:solidFill>
                <a:srgbClr val="1D1E0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1292" y="5938031"/>
            <a:ext cx="1678491" cy="71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903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rombus1.TIFF"/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34" t="24866" r="8013" b="9695"/>
          <a:stretch/>
        </p:blipFill>
        <p:spPr>
          <a:xfrm>
            <a:off x="-2" y="1"/>
            <a:ext cx="4572000" cy="4128904"/>
          </a:xfrm>
          <a:prstGeom prst="rect">
            <a:avLst/>
          </a:prstGeom>
        </p:spPr>
      </p:pic>
      <p:pic>
        <p:nvPicPr>
          <p:cNvPr id="4" name="Picture 3" descr="Thrombus3.TIF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57" t="16813" r="9402" b="16807"/>
          <a:stretch/>
        </p:blipFill>
        <p:spPr>
          <a:xfrm>
            <a:off x="4571998" y="-3480"/>
            <a:ext cx="4601308" cy="4132385"/>
          </a:xfrm>
          <a:prstGeom prst="rect">
            <a:avLst/>
          </a:prstGeom>
        </p:spPr>
      </p:pic>
      <p:sp>
        <p:nvSpPr>
          <p:cNvPr id="5" name="Up Arrow 4"/>
          <p:cNvSpPr/>
          <p:nvPr/>
        </p:nvSpPr>
        <p:spPr>
          <a:xfrm rot="20076195">
            <a:off x="3292231" y="3174999"/>
            <a:ext cx="381000" cy="605693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Up Arrow 5"/>
          <p:cNvSpPr/>
          <p:nvPr/>
        </p:nvSpPr>
        <p:spPr>
          <a:xfrm rot="20076195">
            <a:off x="8163170" y="3470777"/>
            <a:ext cx="381000" cy="605693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47077" y="4396154"/>
            <a:ext cx="79423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b="1" dirty="0" smtClean="0"/>
              <a:t>Ischemic dilatation of the LV with apical thrombus. </a:t>
            </a:r>
          </a:p>
          <a:p>
            <a:endParaRPr lang="en-US" b="1" dirty="0" smtClean="0"/>
          </a:p>
          <a:p>
            <a:pPr marL="285750" indent="-285750">
              <a:buFont typeface="Arial"/>
              <a:buChar char="•"/>
            </a:pPr>
            <a:r>
              <a:rPr lang="en-US" b="1" dirty="0" smtClean="0"/>
              <a:t>Key feature: No contrast medium uptake in late enhancement images with high TI of 600 </a:t>
            </a:r>
            <a:r>
              <a:rPr lang="en-US" b="1" dirty="0" err="1" smtClean="0"/>
              <a:t>ms.</a:t>
            </a:r>
            <a:endParaRPr lang="en-US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1292" y="5938031"/>
            <a:ext cx="1678491" cy="71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75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498231"/>
            <a:ext cx="6508377" cy="947615"/>
          </a:xfrm>
        </p:spPr>
        <p:txBody>
          <a:bodyPr/>
          <a:lstStyle/>
          <a:p>
            <a:r>
              <a:rPr lang="en-US" dirty="0" smtClean="0">
                <a:solidFill>
                  <a:srgbClr val="1D1E0E"/>
                </a:solidFill>
              </a:rPr>
              <a:t>(Potential) Uses of CMR</a:t>
            </a:r>
            <a:endParaRPr lang="en-US" dirty="0">
              <a:solidFill>
                <a:srgbClr val="1D1E0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524000"/>
            <a:ext cx="7875955" cy="46021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1D1E0E"/>
                </a:solidFill>
              </a:rPr>
              <a:t>In the emergency department (ED)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Differential diagnosis of chest pain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Diagnosis of complications post myocardial infarction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Assessment of complications due to or after interventions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Prediction of myocardial recovery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Detection of inducible ischemia in patients with known IHD</a:t>
            </a:r>
          </a:p>
          <a:p>
            <a:r>
              <a:rPr lang="en-US" dirty="0">
                <a:solidFill>
                  <a:srgbClr val="1D1E0E"/>
                </a:solidFill>
              </a:rPr>
              <a:t>D</a:t>
            </a:r>
            <a:r>
              <a:rPr lang="en-US" dirty="0" smtClean="0">
                <a:solidFill>
                  <a:srgbClr val="1D1E0E"/>
                </a:solidFill>
              </a:rPr>
              <a:t>ifferentiating ischemic from non-ischemic heart failure</a:t>
            </a:r>
          </a:p>
          <a:p>
            <a:r>
              <a:rPr lang="en-US" dirty="0">
                <a:solidFill>
                  <a:srgbClr val="1D1E0E"/>
                </a:solidFill>
              </a:rPr>
              <a:t>R</a:t>
            </a:r>
            <a:r>
              <a:rPr lang="en-US" dirty="0" smtClean="0">
                <a:solidFill>
                  <a:srgbClr val="1D1E0E"/>
                </a:solidFill>
              </a:rPr>
              <a:t>isk stratification</a:t>
            </a:r>
            <a:endParaRPr lang="en-US" dirty="0">
              <a:solidFill>
                <a:srgbClr val="1D1E0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1292" y="5938031"/>
            <a:ext cx="1678491" cy="71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86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D1E0E"/>
                </a:solidFill>
              </a:rPr>
              <a:t>Complications due to or after Interventions</a:t>
            </a:r>
            <a:endParaRPr lang="en-US" dirty="0">
              <a:solidFill>
                <a:srgbClr val="1D1E0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2209800"/>
            <a:ext cx="8120186" cy="3916363"/>
          </a:xfrm>
        </p:spPr>
        <p:txBody>
          <a:bodyPr/>
          <a:lstStyle/>
          <a:p>
            <a:r>
              <a:rPr lang="en-US" dirty="0" smtClean="0">
                <a:solidFill>
                  <a:srgbClr val="1D1E0E"/>
                </a:solidFill>
              </a:rPr>
              <a:t>These include:</a:t>
            </a:r>
          </a:p>
          <a:p>
            <a:pPr lvl="1"/>
            <a:r>
              <a:rPr lang="en-US" dirty="0" smtClean="0">
                <a:solidFill>
                  <a:srgbClr val="1D1E0E"/>
                </a:solidFill>
              </a:rPr>
              <a:t>Coronary dissection</a:t>
            </a:r>
          </a:p>
          <a:p>
            <a:pPr lvl="1"/>
            <a:r>
              <a:rPr lang="en-US" dirty="0" smtClean="0">
                <a:solidFill>
                  <a:srgbClr val="1D1E0E"/>
                </a:solidFill>
              </a:rPr>
              <a:t>Side-branch occlusion</a:t>
            </a:r>
          </a:p>
          <a:p>
            <a:pPr lvl="1"/>
            <a:r>
              <a:rPr lang="en-US" dirty="0" smtClean="0">
                <a:solidFill>
                  <a:srgbClr val="1D1E0E"/>
                </a:solidFill>
              </a:rPr>
              <a:t>Plaque embolization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A strong correlation was found between increasing troponin levels at 24hrs post intervention and areas of new myocardial LGE.</a:t>
            </a:r>
            <a:endParaRPr lang="en-US" dirty="0">
              <a:solidFill>
                <a:srgbClr val="1D1E0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1292" y="5938031"/>
            <a:ext cx="1678491" cy="71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420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498231"/>
            <a:ext cx="6508377" cy="947615"/>
          </a:xfrm>
        </p:spPr>
        <p:txBody>
          <a:bodyPr/>
          <a:lstStyle/>
          <a:p>
            <a:r>
              <a:rPr lang="en-US" dirty="0" smtClean="0">
                <a:solidFill>
                  <a:srgbClr val="1D1E0E"/>
                </a:solidFill>
              </a:rPr>
              <a:t>(Potential) Uses of CMR</a:t>
            </a:r>
            <a:endParaRPr lang="en-US" dirty="0">
              <a:solidFill>
                <a:srgbClr val="1D1E0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524000"/>
            <a:ext cx="7875955" cy="46021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1D1E0E"/>
                </a:solidFill>
              </a:rPr>
              <a:t>In the emergency department (ED)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Differential diagnosis of chest pain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Diagnosis of complications post myocardial infarction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Assessment of complications due to or after interventions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Prediction of myocardial recovery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Detection of inducible ischemia in patients with known IHD</a:t>
            </a:r>
          </a:p>
          <a:p>
            <a:r>
              <a:rPr lang="en-US" dirty="0">
                <a:solidFill>
                  <a:srgbClr val="1D1E0E"/>
                </a:solidFill>
              </a:rPr>
              <a:t>D</a:t>
            </a:r>
            <a:r>
              <a:rPr lang="en-US" dirty="0" smtClean="0">
                <a:solidFill>
                  <a:srgbClr val="1D1E0E"/>
                </a:solidFill>
              </a:rPr>
              <a:t>ifferentiating ischemic from non-ischemic heart failure</a:t>
            </a:r>
          </a:p>
          <a:p>
            <a:r>
              <a:rPr lang="en-US" dirty="0">
                <a:solidFill>
                  <a:srgbClr val="1D1E0E"/>
                </a:solidFill>
              </a:rPr>
              <a:t>R</a:t>
            </a:r>
            <a:r>
              <a:rPr lang="en-US" dirty="0" smtClean="0">
                <a:solidFill>
                  <a:srgbClr val="1D1E0E"/>
                </a:solidFill>
              </a:rPr>
              <a:t>isk stratification</a:t>
            </a:r>
            <a:endParaRPr lang="en-US" dirty="0">
              <a:solidFill>
                <a:srgbClr val="1D1E0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1292" y="5938031"/>
            <a:ext cx="1678491" cy="71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86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02846"/>
            <a:ext cx="6508377" cy="918308"/>
          </a:xfrm>
        </p:spPr>
        <p:txBody>
          <a:bodyPr/>
          <a:lstStyle/>
          <a:p>
            <a:r>
              <a:rPr lang="en-US" dirty="0" smtClean="0">
                <a:solidFill>
                  <a:srgbClr val="1D1E0E"/>
                </a:solidFill>
              </a:rPr>
              <a:t>Viable myocardium?</a:t>
            </a:r>
            <a:endParaRPr lang="en-US" dirty="0">
              <a:solidFill>
                <a:srgbClr val="1D1E0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04462"/>
            <a:ext cx="6918570" cy="4621701"/>
          </a:xfrm>
        </p:spPr>
        <p:txBody>
          <a:bodyPr/>
          <a:lstStyle/>
          <a:p>
            <a:r>
              <a:rPr lang="en-US" dirty="0" smtClean="0">
                <a:solidFill>
                  <a:srgbClr val="1D1E0E"/>
                </a:solidFill>
              </a:rPr>
              <a:t>“The extent of infarction in each segment determines the likelihood of functional recovery post-revascularization”. (Kim et al. 2000)</a:t>
            </a:r>
          </a:p>
          <a:p>
            <a:endParaRPr lang="en-US" dirty="0">
              <a:solidFill>
                <a:srgbClr val="1D1E0E"/>
              </a:solidFill>
            </a:endParaRPr>
          </a:p>
          <a:p>
            <a:endParaRPr lang="en-US" dirty="0" smtClean="0">
              <a:solidFill>
                <a:srgbClr val="1D1E0E"/>
              </a:solidFill>
            </a:endParaRPr>
          </a:p>
          <a:p>
            <a:endParaRPr lang="en-US" dirty="0">
              <a:solidFill>
                <a:srgbClr val="1D1E0E"/>
              </a:solidFill>
            </a:endParaRPr>
          </a:p>
          <a:p>
            <a:endParaRPr lang="en-US" dirty="0" smtClean="0">
              <a:solidFill>
                <a:srgbClr val="1D1E0E"/>
              </a:solidFill>
            </a:endParaRPr>
          </a:p>
          <a:p>
            <a:r>
              <a:rPr lang="en-US" dirty="0" smtClean="0">
                <a:solidFill>
                  <a:srgbClr val="1D1E0E"/>
                </a:solidFill>
              </a:rPr>
              <a:t>In clinical practice, we use 50% cutoff to define “potential” viability.</a:t>
            </a:r>
          </a:p>
          <a:p>
            <a:pPr marL="0" indent="0">
              <a:buNone/>
            </a:pPr>
            <a:endParaRPr lang="en-US" dirty="0">
              <a:solidFill>
                <a:srgbClr val="1D1E0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1292" y="5938031"/>
            <a:ext cx="1678491" cy="719353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1419394"/>
              </p:ext>
            </p:extLst>
          </p:nvPr>
        </p:nvGraphicFramePr>
        <p:xfrm>
          <a:off x="654537" y="2745154"/>
          <a:ext cx="7668846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34423"/>
                <a:gridCol w="383442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% Wall thickness infarction</a:t>
                      </a:r>
                      <a:endParaRPr lang="en-US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2A1C3B"/>
                          </a:solidFill>
                        </a:rPr>
                        <a:t>Likelihood of functional</a:t>
                      </a:r>
                      <a:r>
                        <a:rPr lang="en-US" baseline="0" dirty="0" smtClean="0">
                          <a:solidFill>
                            <a:srgbClr val="2A1C3B"/>
                          </a:solidFill>
                        </a:rPr>
                        <a:t> recovery</a:t>
                      </a:r>
                      <a:endParaRPr lang="en-US" dirty="0">
                        <a:solidFill>
                          <a:srgbClr val="2A1C3B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2A1C3B"/>
                          </a:solidFill>
                        </a:rPr>
                        <a:t>1-25</a:t>
                      </a:r>
                      <a:endParaRPr lang="en-US" dirty="0">
                        <a:solidFill>
                          <a:srgbClr val="2A1C3B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2A1C3B"/>
                          </a:solidFill>
                        </a:rPr>
                        <a:t>60%</a:t>
                      </a:r>
                      <a:endParaRPr lang="en-US" dirty="0">
                        <a:solidFill>
                          <a:srgbClr val="2A1C3B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2A1C3B"/>
                          </a:solidFill>
                        </a:rPr>
                        <a:t>26-50</a:t>
                      </a:r>
                      <a:endParaRPr lang="en-US" dirty="0">
                        <a:solidFill>
                          <a:srgbClr val="2A1C3B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2A1C3B"/>
                          </a:solidFill>
                        </a:rPr>
                        <a:t>40%</a:t>
                      </a:r>
                      <a:endParaRPr lang="en-US" dirty="0">
                        <a:solidFill>
                          <a:srgbClr val="2A1C3B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2A1C3B"/>
                          </a:solidFill>
                        </a:rPr>
                        <a:t>51-75</a:t>
                      </a:r>
                      <a:endParaRPr lang="en-US" dirty="0">
                        <a:solidFill>
                          <a:srgbClr val="2A1C3B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2A1C3B"/>
                          </a:solidFill>
                        </a:rPr>
                        <a:t>10%</a:t>
                      </a:r>
                      <a:endParaRPr lang="en-US" dirty="0">
                        <a:solidFill>
                          <a:srgbClr val="2A1C3B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2A1C3B"/>
                          </a:solidFill>
                        </a:rPr>
                        <a:t>&gt;75</a:t>
                      </a:r>
                      <a:endParaRPr lang="en-US" dirty="0">
                        <a:solidFill>
                          <a:srgbClr val="2A1C3B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2A1C3B"/>
                          </a:solidFill>
                        </a:rPr>
                        <a:t>Almost nil</a:t>
                      </a:r>
                      <a:endParaRPr lang="en-US" dirty="0">
                        <a:solidFill>
                          <a:srgbClr val="2A1C3B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0420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eries_5_half_fov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871998" cy="1871998"/>
          </a:xfrm>
          <a:prstGeom prst="rect">
            <a:avLst/>
          </a:prstGeom>
        </p:spPr>
      </p:pic>
      <p:pic>
        <p:nvPicPr>
          <p:cNvPr id="4" name="Picture 3" descr="series_6_half_fov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68" y="-1"/>
            <a:ext cx="1871999" cy="1871999"/>
          </a:xfrm>
          <a:prstGeom prst="rect">
            <a:avLst/>
          </a:prstGeom>
        </p:spPr>
      </p:pic>
      <p:pic>
        <p:nvPicPr>
          <p:cNvPr id="5" name="Picture 4" descr="series_7_half_fov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766" y="-2"/>
            <a:ext cx="1871998" cy="1871998"/>
          </a:xfrm>
          <a:prstGeom prst="rect">
            <a:avLst/>
          </a:prstGeom>
        </p:spPr>
      </p:pic>
      <p:pic>
        <p:nvPicPr>
          <p:cNvPr id="6" name="Picture 5" descr="series_8_half_fov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9533" y="-3"/>
            <a:ext cx="1871998" cy="1871998"/>
          </a:xfrm>
          <a:prstGeom prst="rect">
            <a:avLst/>
          </a:prstGeom>
        </p:spPr>
      </p:pic>
      <p:pic>
        <p:nvPicPr>
          <p:cNvPr id="7" name="Picture 6" descr="series_9_half_fov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771" y="-3"/>
            <a:ext cx="1871998" cy="1871998"/>
          </a:xfrm>
          <a:prstGeom prst="rect">
            <a:avLst/>
          </a:prstGeom>
        </p:spPr>
      </p:pic>
      <p:pic>
        <p:nvPicPr>
          <p:cNvPr id="8" name="Picture 7" descr="series_33_sf_8.gif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2" t="11893" r="20951" b="14678"/>
          <a:stretch/>
        </p:blipFill>
        <p:spPr>
          <a:xfrm>
            <a:off x="3671998" y="1862229"/>
            <a:ext cx="1840178" cy="1869539"/>
          </a:xfrm>
          <a:prstGeom prst="rect">
            <a:avLst/>
          </a:prstGeom>
        </p:spPr>
      </p:pic>
      <p:pic>
        <p:nvPicPr>
          <p:cNvPr id="9" name="Picture 8" descr="series_33_sf_9.gif"/>
          <p:cNvPicPr>
            <a:picLocks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57" t="10257" r="21935" b="17227"/>
          <a:stretch/>
        </p:blipFill>
        <p:spPr>
          <a:xfrm>
            <a:off x="1809767" y="1862229"/>
            <a:ext cx="1872000" cy="1871999"/>
          </a:xfrm>
          <a:prstGeom prst="rect">
            <a:avLst/>
          </a:prstGeom>
        </p:spPr>
      </p:pic>
      <p:pic>
        <p:nvPicPr>
          <p:cNvPr id="10" name="Picture 9" descr="series_33_sf_10.gif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55" t="13542" r="23438" b="13622"/>
          <a:stretch/>
        </p:blipFill>
        <p:spPr>
          <a:xfrm>
            <a:off x="502" y="1852460"/>
            <a:ext cx="1867880" cy="1871999"/>
          </a:xfrm>
          <a:prstGeom prst="rect">
            <a:avLst/>
          </a:prstGeom>
        </p:spPr>
      </p:pic>
      <p:pic>
        <p:nvPicPr>
          <p:cNvPr id="11" name="Picture 10" descr="series_33_sf_6.gif"/>
          <p:cNvPicPr>
            <a:picLocks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60" t="11939" r="20132" b="14422"/>
          <a:stretch/>
        </p:blipFill>
        <p:spPr>
          <a:xfrm>
            <a:off x="7291531" y="1862229"/>
            <a:ext cx="1872000" cy="1871999"/>
          </a:xfrm>
          <a:prstGeom prst="rect">
            <a:avLst/>
          </a:prstGeom>
        </p:spPr>
      </p:pic>
      <p:pic>
        <p:nvPicPr>
          <p:cNvPr id="12" name="Picture 11" descr="series_33_sf_7.gif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59" t="9856" r="21033" b="16827"/>
          <a:stretch/>
        </p:blipFill>
        <p:spPr>
          <a:xfrm>
            <a:off x="5482869" y="1862232"/>
            <a:ext cx="1865861" cy="187199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39615" y="4034692"/>
            <a:ext cx="826477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 smtClean="0"/>
              <a:t>Upper row: severe hypo- to akinesia in multiple segments</a:t>
            </a:r>
          </a:p>
          <a:p>
            <a:endParaRPr lang="en-US" sz="2400" dirty="0" smtClean="0"/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Lower row: subendocardial scars, &lt;50% </a:t>
            </a:r>
            <a:r>
              <a:rPr lang="en-US" sz="2400" dirty="0" err="1" smtClean="0"/>
              <a:t>transmurality</a:t>
            </a:r>
            <a:endParaRPr lang="en-US" sz="2400" dirty="0" smtClean="0"/>
          </a:p>
          <a:p>
            <a:endParaRPr lang="en-US" sz="2400" dirty="0" smtClean="0"/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sym typeface="Wingdings"/>
              </a:rPr>
              <a:t> Viable myocardium  Intervention</a:t>
            </a:r>
            <a:endParaRPr lang="en-US" sz="24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11292" y="5938031"/>
            <a:ext cx="1678491" cy="71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68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eries_5_half_fov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871998" cy="1871998"/>
          </a:xfrm>
          <a:prstGeom prst="rect">
            <a:avLst/>
          </a:prstGeom>
        </p:spPr>
      </p:pic>
      <p:pic>
        <p:nvPicPr>
          <p:cNvPr id="4" name="Picture 3" descr="series_6_half_fov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68" y="-1"/>
            <a:ext cx="1871999" cy="1871999"/>
          </a:xfrm>
          <a:prstGeom prst="rect">
            <a:avLst/>
          </a:prstGeom>
        </p:spPr>
      </p:pic>
      <p:pic>
        <p:nvPicPr>
          <p:cNvPr id="5" name="Picture 4" descr="series_7_half_fov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766" y="-2"/>
            <a:ext cx="1871998" cy="1871998"/>
          </a:xfrm>
          <a:prstGeom prst="rect">
            <a:avLst/>
          </a:prstGeom>
        </p:spPr>
      </p:pic>
      <p:pic>
        <p:nvPicPr>
          <p:cNvPr id="6" name="Picture 5" descr="series_8_half_fov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9533" y="-3"/>
            <a:ext cx="1871998" cy="1871998"/>
          </a:xfrm>
          <a:prstGeom prst="rect">
            <a:avLst/>
          </a:prstGeom>
        </p:spPr>
      </p:pic>
      <p:pic>
        <p:nvPicPr>
          <p:cNvPr id="7" name="Picture 6" descr="series_9_half_fov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771" y="-3"/>
            <a:ext cx="1871998" cy="187199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39615" y="4061726"/>
            <a:ext cx="82647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 smtClean="0"/>
              <a:t>Upper row: pre-intervention</a:t>
            </a:r>
          </a:p>
          <a:p>
            <a:endParaRPr lang="en-US" sz="2400" dirty="0" smtClean="0"/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Lower row: post-intervention</a:t>
            </a:r>
          </a:p>
          <a:p>
            <a:pPr marL="285750" indent="-285750">
              <a:buFont typeface="Arial"/>
              <a:buChar char="•"/>
            </a:pPr>
            <a:endParaRPr lang="en-US" sz="2400" dirty="0"/>
          </a:p>
          <a:p>
            <a:pPr marL="285750" indent="-285750">
              <a:buFont typeface="Arial"/>
              <a:buChar char="•"/>
            </a:pPr>
            <a:r>
              <a:rPr lang="en-US" sz="2400" smtClean="0"/>
              <a:t>Significant improvement </a:t>
            </a:r>
            <a:r>
              <a:rPr lang="en-US" sz="2400" dirty="0" smtClean="0"/>
              <a:t>in function.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11292" y="5938031"/>
            <a:ext cx="1678491" cy="719353"/>
          </a:xfrm>
          <a:prstGeom prst="rect">
            <a:avLst/>
          </a:prstGeom>
        </p:spPr>
      </p:pic>
      <p:pic>
        <p:nvPicPr>
          <p:cNvPr id="2" name="Picture 1" descr="series_9_half_fov.gi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768" y="1862229"/>
            <a:ext cx="1871998" cy="1871998"/>
          </a:xfrm>
          <a:prstGeom prst="rect">
            <a:avLst/>
          </a:prstGeom>
        </p:spPr>
      </p:pic>
      <p:pic>
        <p:nvPicPr>
          <p:cNvPr id="15" name="Picture 14" descr="series_10_half_fov.gi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615" y="1862229"/>
            <a:ext cx="1871998" cy="1871998"/>
          </a:xfrm>
          <a:prstGeom prst="rect">
            <a:avLst/>
          </a:prstGeom>
        </p:spPr>
      </p:pic>
      <p:pic>
        <p:nvPicPr>
          <p:cNvPr id="16" name="Picture 15" descr="series_11_half_fov.gi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457" y="1862229"/>
            <a:ext cx="1871998" cy="1871998"/>
          </a:xfrm>
          <a:prstGeom prst="rect">
            <a:avLst/>
          </a:prstGeom>
        </p:spPr>
      </p:pic>
      <p:pic>
        <p:nvPicPr>
          <p:cNvPr id="17" name="Picture 16" descr="series_12_half_fov.gif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4916" y="1862228"/>
            <a:ext cx="1871998" cy="1871998"/>
          </a:xfrm>
          <a:prstGeom prst="rect">
            <a:avLst/>
          </a:prstGeom>
        </p:spPr>
      </p:pic>
      <p:pic>
        <p:nvPicPr>
          <p:cNvPr id="18" name="Picture 17" descr="series_6_half_fov.gif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69" y="1852460"/>
            <a:ext cx="1871998" cy="1871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117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498231"/>
            <a:ext cx="6508377" cy="947615"/>
          </a:xfrm>
        </p:spPr>
        <p:txBody>
          <a:bodyPr/>
          <a:lstStyle/>
          <a:p>
            <a:r>
              <a:rPr lang="en-US" dirty="0" smtClean="0">
                <a:solidFill>
                  <a:srgbClr val="1D1E0E"/>
                </a:solidFill>
              </a:rPr>
              <a:t>(Potential) Uses of CMR</a:t>
            </a:r>
            <a:endParaRPr lang="en-US" dirty="0">
              <a:solidFill>
                <a:srgbClr val="1D1E0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524000"/>
            <a:ext cx="7875955" cy="46021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1D1E0E"/>
                </a:solidFill>
              </a:rPr>
              <a:t>In the emergency department (ED)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Differential diagnosis of chest pain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Diagnosis of complications post myocardial infarction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Assessment of complications due to or after interventions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Prediction of myocardial recovery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Detection of inducible ischemia in patients with known IHD</a:t>
            </a:r>
          </a:p>
          <a:p>
            <a:r>
              <a:rPr lang="en-US" dirty="0">
                <a:solidFill>
                  <a:srgbClr val="1D1E0E"/>
                </a:solidFill>
              </a:rPr>
              <a:t>D</a:t>
            </a:r>
            <a:r>
              <a:rPr lang="en-US" dirty="0" smtClean="0">
                <a:solidFill>
                  <a:srgbClr val="1D1E0E"/>
                </a:solidFill>
              </a:rPr>
              <a:t>ifferentiating ischemic from non-ischemic heart failure</a:t>
            </a:r>
          </a:p>
          <a:p>
            <a:r>
              <a:rPr lang="en-US" dirty="0">
                <a:solidFill>
                  <a:srgbClr val="1D1E0E"/>
                </a:solidFill>
              </a:rPr>
              <a:t>R</a:t>
            </a:r>
            <a:r>
              <a:rPr lang="en-US" dirty="0" smtClean="0">
                <a:solidFill>
                  <a:srgbClr val="1D1E0E"/>
                </a:solidFill>
              </a:rPr>
              <a:t>isk stratification</a:t>
            </a:r>
            <a:endParaRPr lang="en-US" dirty="0">
              <a:solidFill>
                <a:srgbClr val="1D1E0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1292" y="5938031"/>
            <a:ext cx="1678491" cy="71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86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1D1E0E"/>
                </a:solidFill>
              </a:rPr>
              <a:t>Types of Stress CMR</a:t>
            </a:r>
            <a:endParaRPr lang="en-US" dirty="0">
              <a:solidFill>
                <a:srgbClr val="1D1E0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2209800"/>
            <a:ext cx="7778263" cy="3916363"/>
          </a:xfrm>
        </p:spPr>
        <p:txBody>
          <a:bodyPr/>
          <a:lstStyle/>
          <a:p>
            <a:r>
              <a:rPr lang="en-US" dirty="0" smtClean="0">
                <a:solidFill>
                  <a:srgbClr val="1D1E0E"/>
                </a:solidFill>
              </a:rPr>
              <a:t>Pharmacological stress testing with </a:t>
            </a:r>
            <a:r>
              <a:rPr lang="en-US" b="1" u="sng" dirty="0" err="1" smtClean="0">
                <a:solidFill>
                  <a:srgbClr val="1D1E0E"/>
                </a:solidFill>
              </a:rPr>
              <a:t>catecholamines</a:t>
            </a:r>
            <a:r>
              <a:rPr lang="en-US" dirty="0" smtClean="0">
                <a:solidFill>
                  <a:srgbClr val="1D1E0E"/>
                </a:solidFill>
              </a:rPr>
              <a:t>: </a:t>
            </a:r>
          </a:p>
          <a:p>
            <a:pPr lvl="1"/>
            <a:r>
              <a:rPr lang="en-US" dirty="0" err="1" smtClean="0">
                <a:solidFill>
                  <a:srgbClr val="1D1E0E"/>
                </a:solidFill>
              </a:rPr>
              <a:t>Dobutamine</a:t>
            </a:r>
            <a:r>
              <a:rPr lang="en-US" dirty="0" smtClean="0">
                <a:solidFill>
                  <a:srgbClr val="1D1E0E"/>
                </a:solidFill>
              </a:rPr>
              <a:t> (+/- Atropine) Stress CMR</a:t>
            </a:r>
          </a:p>
          <a:p>
            <a:pPr lvl="2"/>
            <a:r>
              <a:rPr lang="en-US" dirty="0" smtClean="0">
                <a:solidFill>
                  <a:srgbClr val="1D1E0E"/>
                </a:solidFill>
              </a:rPr>
              <a:t>Positive inotropic and </a:t>
            </a:r>
            <a:r>
              <a:rPr lang="en-US" dirty="0" err="1" smtClean="0">
                <a:solidFill>
                  <a:srgbClr val="1D1E0E"/>
                </a:solidFill>
              </a:rPr>
              <a:t>chronotropic</a:t>
            </a:r>
            <a:r>
              <a:rPr lang="en-US" dirty="0" smtClean="0">
                <a:solidFill>
                  <a:srgbClr val="1D1E0E"/>
                </a:solidFill>
              </a:rPr>
              <a:t> effect </a:t>
            </a:r>
            <a:r>
              <a:rPr lang="en-US" dirty="0" smtClean="0">
                <a:solidFill>
                  <a:srgbClr val="1D1E0E"/>
                </a:solidFill>
                <a:sym typeface="Wingdings"/>
              </a:rPr>
              <a:t> increased cardiac workload  increased myocardial oxygen demand</a:t>
            </a:r>
            <a:endParaRPr lang="en-US" dirty="0" smtClean="0">
              <a:solidFill>
                <a:srgbClr val="1D1E0E"/>
              </a:solidFill>
            </a:endParaRPr>
          </a:p>
          <a:p>
            <a:r>
              <a:rPr lang="en-US" dirty="0" smtClean="0">
                <a:solidFill>
                  <a:srgbClr val="1D1E0E"/>
                </a:solidFill>
              </a:rPr>
              <a:t>Pharmacological stress testing with </a:t>
            </a:r>
            <a:r>
              <a:rPr lang="en-US" b="1" u="sng" dirty="0" smtClean="0">
                <a:solidFill>
                  <a:srgbClr val="1D1E0E"/>
                </a:solidFill>
              </a:rPr>
              <a:t>vasodilators</a:t>
            </a:r>
            <a:r>
              <a:rPr lang="en-US" dirty="0" smtClean="0">
                <a:solidFill>
                  <a:srgbClr val="1D1E0E"/>
                </a:solidFill>
              </a:rPr>
              <a:t>:</a:t>
            </a:r>
          </a:p>
          <a:p>
            <a:pPr lvl="1"/>
            <a:r>
              <a:rPr lang="en-US" dirty="0" smtClean="0">
                <a:solidFill>
                  <a:srgbClr val="1D1E0E"/>
                </a:solidFill>
              </a:rPr>
              <a:t>Adenosine perfusion stress CMR</a:t>
            </a:r>
          </a:p>
          <a:p>
            <a:pPr lvl="1"/>
            <a:r>
              <a:rPr lang="en-US" dirty="0" err="1" smtClean="0">
                <a:solidFill>
                  <a:srgbClr val="1D1E0E"/>
                </a:solidFill>
              </a:rPr>
              <a:t>Regadenoson</a:t>
            </a:r>
            <a:r>
              <a:rPr lang="en-US" dirty="0" smtClean="0">
                <a:solidFill>
                  <a:srgbClr val="1D1E0E"/>
                </a:solidFill>
              </a:rPr>
              <a:t> perfusion stress CMR</a:t>
            </a:r>
          </a:p>
          <a:p>
            <a:pPr lvl="2"/>
            <a:r>
              <a:rPr lang="en-US" dirty="0" smtClean="0">
                <a:solidFill>
                  <a:srgbClr val="1D1E0E"/>
                </a:solidFill>
              </a:rPr>
              <a:t>Both cause primary coronary vasodilatation </a:t>
            </a:r>
            <a:r>
              <a:rPr lang="en-US" dirty="0" smtClean="0">
                <a:solidFill>
                  <a:srgbClr val="1D1E0E"/>
                </a:solidFill>
                <a:sym typeface="Wingdings"/>
              </a:rPr>
              <a:t> used for assessment of coronary flow reserve</a:t>
            </a:r>
            <a:endParaRPr lang="en-US" dirty="0">
              <a:solidFill>
                <a:srgbClr val="1D1E0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1292" y="5938031"/>
            <a:ext cx="1678491" cy="71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09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93077"/>
            <a:ext cx="6508377" cy="713154"/>
          </a:xfrm>
        </p:spPr>
        <p:txBody>
          <a:bodyPr/>
          <a:lstStyle/>
          <a:p>
            <a:r>
              <a:rPr lang="en-US" dirty="0" smtClean="0">
                <a:solidFill>
                  <a:srgbClr val="1D1E0E"/>
                </a:solidFill>
              </a:rPr>
              <a:t>Adenosine vs. </a:t>
            </a:r>
            <a:r>
              <a:rPr lang="en-US" dirty="0" err="1" smtClean="0">
                <a:solidFill>
                  <a:srgbClr val="1D1E0E"/>
                </a:solidFill>
              </a:rPr>
              <a:t>Dobutamine</a:t>
            </a:r>
            <a:endParaRPr lang="en-US" dirty="0">
              <a:solidFill>
                <a:srgbClr val="1D1E0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5009717"/>
            <a:ext cx="8051801" cy="781966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1D1E0E"/>
                </a:solidFill>
              </a:rPr>
              <a:t>In our practice, Adenosine perfusion MRI is preferred to Dobutamine stress MRI due to its higher safety profile.</a:t>
            </a:r>
            <a:endParaRPr lang="en-US" dirty="0">
              <a:solidFill>
                <a:srgbClr val="1D1E0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1292" y="5938031"/>
            <a:ext cx="1678491" cy="71935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82431"/>
            <a:ext cx="9144000" cy="33960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198" y="4398053"/>
            <a:ext cx="7797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Nadine </a:t>
            </a:r>
            <a:r>
              <a:rPr lang="en-US" sz="1400" b="1" dirty="0" err="1" smtClean="0"/>
              <a:t>Kawel</a:t>
            </a:r>
            <a:r>
              <a:rPr lang="en-US" sz="1400" b="1" dirty="0" smtClean="0"/>
              <a:t>-Boehm, Jens </a:t>
            </a:r>
            <a:r>
              <a:rPr lang="en-US" sz="1400" b="1" dirty="0" err="1" smtClean="0"/>
              <a:t>Bremerich</a:t>
            </a:r>
            <a:r>
              <a:rPr lang="en-US" sz="1400" b="1" dirty="0" smtClean="0"/>
              <a:t>. Magnetic Resonance Stress Imaging of Myocardial Perfusion and Wall Motion. J </a:t>
            </a:r>
            <a:r>
              <a:rPr lang="en-US" sz="1400" b="1" dirty="0" err="1" smtClean="0"/>
              <a:t>Thorac</a:t>
            </a:r>
            <a:r>
              <a:rPr lang="en-US" sz="1400" b="1" dirty="0" smtClean="0"/>
              <a:t> Imaging, Vol. 29, no. 1, January 2014.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30420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RI Herz PD 1.ti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3" t="17179" r="17072" b="32451"/>
          <a:stretch/>
        </p:blipFill>
        <p:spPr>
          <a:xfrm>
            <a:off x="1" y="4545264"/>
            <a:ext cx="4590000" cy="2312736"/>
          </a:xfrm>
          <a:prstGeom prst="rect">
            <a:avLst/>
          </a:prstGeom>
        </p:spPr>
      </p:pic>
      <p:pic>
        <p:nvPicPr>
          <p:cNvPr id="6" name="Picture 5" descr="MRI Herz PD 2.ti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3" t="17179" r="16376" b="31869"/>
          <a:stretch/>
        </p:blipFill>
        <p:spPr>
          <a:xfrm>
            <a:off x="4554001" y="4518526"/>
            <a:ext cx="4590000" cy="2339474"/>
          </a:xfrm>
          <a:prstGeom prst="rect">
            <a:avLst/>
          </a:prstGeom>
        </p:spPr>
      </p:pic>
      <p:pic>
        <p:nvPicPr>
          <p:cNvPr id="12" name="Picture 11" descr="Pd1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90000" cy="4591504"/>
          </a:xfrm>
          <a:prstGeom prst="rect">
            <a:avLst/>
          </a:prstGeom>
        </p:spPr>
      </p:pic>
      <p:pic>
        <p:nvPicPr>
          <p:cNvPr id="13" name="Picture 12" descr="Pd2.gif"/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000" y="0"/>
            <a:ext cx="4608000" cy="459150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211292" y="97694"/>
            <a:ext cx="1905000" cy="9085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30122" y="213263"/>
            <a:ext cx="1678491" cy="71935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03756" y="3936322"/>
            <a:ext cx="3623107" cy="58477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Perfusion in Stress</a:t>
            </a:r>
            <a:endParaRPr lang="en-US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086714" y="3933750"/>
            <a:ext cx="3339376" cy="58477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Perfusion in Rest</a:t>
            </a:r>
            <a:endParaRPr lang="en-US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Right Arrow 10"/>
          <p:cNvSpPr/>
          <p:nvPr/>
        </p:nvSpPr>
        <p:spPr>
          <a:xfrm rot="2060697">
            <a:off x="2022400" y="5184610"/>
            <a:ext cx="631629" cy="251887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242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498231"/>
            <a:ext cx="6508377" cy="947615"/>
          </a:xfrm>
        </p:spPr>
        <p:txBody>
          <a:bodyPr/>
          <a:lstStyle/>
          <a:p>
            <a:r>
              <a:rPr lang="en-US" dirty="0" smtClean="0">
                <a:solidFill>
                  <a:srgbClr val="1D1E0E"/>
                </a:solidFill>
              </a:rPr>
              <a:t>(Potential) Uses of CMR</a:t>
            </a:r>
            <a:endParaRPr lang="en-US" dirty="0">
              <a:solidFill>
                <a:srgbClr val="1D1E0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524000"/>
            <a:ext cx="7875955" cy="46021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1D1E0E"/>
                </a:solidFill>
              </a:rPr>
              <a:t>In the emergency department (ED)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Differential diagnosis of chest pain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Diagnosis of complications post myocardial infarction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Assessment of complications due to or after interventions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Prediction of myocardial recovery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Detection of inducible ischemia in patients with known IHD</a:t>
            </a:r>
          </a:p>
          <a:p>
            <a:r>
              <a:rPr lang="en-US" dirty="0">
                <a:solidFill>
                  <a:srgbClr val="FF0000"/>
                </a:solidFill>
              </a:rPr>
              <a:t>D</a:t>
            </a:r>
            <a:r>
              <a:rPr lang="en-US" dirty="0" smtClean="0">
                <a:solidFill>
                  <a:srgbClr val="FF0000"/>
                </a:solidFill>
              </a:rPr>
              <a:t>ifferentiating ischemic from non-ischemic heart failure</a:t>
            </a:r>
          </a:p>
          <a:p>
            <a:r>
              <a:rPr lang="en-US" dirty="0">
                <a:solidFill>
                  <a:srgbClr val="1D1E0E"/>
                </a:solidFill>
              </a:rPr>
              <a:t>R</a:t>
            </a:r>
            <a:r>
              <a:rPr lang="en-US" dirty="0" smtClean="0">
                <a:solidFill>
                  <a:srgbClr val="1D1E0E"/>
                </a:solidFill>
              </a:rPr>
              <a:t>isk stratification</a:t>
            </a:r>
            <a:endParaRPr lang="en-US" dirty="0">
              <a:solidFill>
                <a:srgbClr val="1D1E0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1292" y="5938031"/>
            <a:ext cx="1678491" cy="71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86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513861"/>
            <a:ext cx="6508377" cy="1143000"/>
          </a:xfrm>
        </p:spPr>
        <p:txBody>
          <a:bodyPr/>
          <a:lstStyle/>
          <a:p>
            <a:r>
              <a:rPr lang="en-US" dirty="0" smtClean="0">
                <a:solidFill>
                  <a:srgbClr val="1D1E0E"/>
                </a:solidFill>
              </a:rPr>
              <a:t>Ischemic vs. Non-ischemic Heart Failure</a:t>
            </a:r>
            <a:endParaRPr lang="en-US" dirty="0">
              <a:solidFill>
                <a:srgbClr val="1D1E0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895230"/>
            <a:ext cx="8227647" cy="4230933"/>
          </a:xfrm>
        </p:spPr>
        <p:txBody>
          <a:bodyPr/>
          <a:lstStyle/>
          <a:p>
            <a:r>
              <a:rPr lang="en-US" dirty="0" smtClean="0">
                <a:solidFill>
                  <a:srgbClr val="1D1E0E"/>
                </a:solidFill>
              </a:rPr>
              <a:t>Both ischemic and non-ischemic cardiomyopathy can cause LV dysfunction, dilatation, and heart failure.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Identification is important due to different therapeutic approach (interventional</a:t>
            </a:r>
            <a:r>
              <a:rPr lang="en-US" dirty="0">
                <a:solidFill>
                  <a:srgbClr val="1D1E0E"/>
                </a:solidFill>
              </a:rPr>
              <a:t> </a:t>
            </a:r>
            <a:r>
              <a:rPr lang="en-US" dirty="0" smtClean="0">
                <a:solidFill>
                  <a:srgbClr val="1D1E0E"/>
                </a:solidFill>
              </a:rPr>
              <a:t>vs. medical).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The pattern of LGE plays a major role in distinguishing ischemic from non-ischemic cardiomyopathy.</a:t>
            </a:r>
          </a:p>
          <a:p>
            <a:pPr lvl="1"/>
            <a:r>
              <a:rPr lang="en-US" dirty="0" smtClean="0">
                <a:solidFill>
                  <a:srgbClr val="1D1E0E"/>
                </a:solidFill>
              </a:rPr>
              <a:t>LGE in IHD: </a:t>
            </a:r>
            <a:r>
              <a:rPr lang="en-US" dirty="0" err="1" smtClean="0">
                <a:solidFill>
                  <a:srgbClr val="1D1E0E"/>
                </a:solidFill>
              </a:rPr>
              <a:t>subendocardial</a:t>
            </a:r>
            <a:r>
              <a:rPr lang="en-US" dirty="0" smtClean="0">
                <a:solidFill>
                  <a:srgbClr val="1D1E0E"/>
                </a:solidFill>
              </a:rPr>
              <a:t> to </a:t>
            </a:r>
            <a:r>
              <a:rPr lang="en-US" dirty="0" err="1" smtClean="0">
                <a:solidFill>
                  <a:srgbClr val="1D1E0E"/>
                </a:solidFill>
              </a:rPr>
              <a:t>transmural</a:t>
            </a:r>
            <a:r>
              <a:rPr lang="en-US" dirty="0" smtClean="0">
                <a:solidFill>
                  <a:srgbClr val="1D1E0E"/>
                </a:solidFill>
              </a:rPr>
              <a:t>, correlates to coronary distribution.</a:t>
            </a:r>
          </a:p>
          <a:p>
            <a:pPr lvl="1"/>
            <a:r>
              <a:rPr lang="en-US" dirty="0" smtClean="0">
                <a:solidFill>
                  <a:srgbClr val="1D1E0E"/>
                </a:solidFill>
              </a:rPr>
              <a:t>LGE in DCM: </a:t>
            </a:r>
            <a:r>
              <a:rPr lang="en-US" dirty="0" err="1" smtClean="0">
                <a:solidFill>
                  <a:srgbClr val="1D1E0E"/>
                </a:solidFill>
              </a:rPr>
              <a:t>midmyocardial</a:t>
            </a:r>
            <a:r>
              <a:rPr lang="en-US" dirty="0" smtClean="0">
                <a:solidFill>
                  <a:srgbClr val="1D1E0E"/>
                </a:solidFill>
              </a:rPr>
              <a:t>, most commonly in the mid-</a:t>
            </a:r>
            <a:r>
              <a:rPr lang="en-US" dirty="0" err="1" smtClean="0">
                <a:solidFill>
                  <a:srgbClr val="1D1E0E"/>
                </a:solidFill>
              </a:rPr>
              <a:t>interventricular</a:t>
            </a:r>
            <a:r>
              <a:rPr lang="en-US" dirty="0" smtClean="0">
                <a:solidFill>
                  <a:srgbClr val="1D1E0E"/>
                </a:solidFill>
              </a:rPr>
              <a:t> septum.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1292" y="5938031"/>
            <a:ext cx="1678491" cy="71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420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8737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5615" y="5873794"/>
            <a:ext cx="69182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 smtClean="0"/>
              <a:t>Olivas</a:t>
            </a:r>
            <a:r>
              <a:rPr lang="en-US" sz="1400" b="1" dirty="0"/>
              <a:t>‑</a:t>
            </a:r>
            <a:r>
              <a:rPr lang="en-US" sz="1400" b="1" dirty="0" smtClean="0"/>
              <a:t>Chacon et al</a:t>
            </a:r>
            <a:r>
              <a:rPr lang="en-US" sz="1400" b="1" dirty="0"/>
              <a:t>, Magnetic Resonance Imaging of Non-ischemic Cardiomyopathies: A Pictorial Essay. Journal of Clinical Imaging </a:t>
            </a:r>
            <a:r>
              <a:rPr lang="en-US" sz="1400" b="1" dirty="0" smtClean="0"/>
              <a:t>Science, Vol</a:t>
            </a:r>
            <a:r>
              <a:rPr lang="en-US" sz="1400" b="1" dirty="0"/>
              <a:t>. </a:t>
            </a:r>
            <a:r>
              <a:rPr lang="en-US" sz="1400" b="1" dirty="0" smtClean="0"/>
              <a:t>5, Issue 2, Apr</a:t>
            </a:r>
            <a:r>
              <a:rPr lang="en-US" sz="1400" b="1" dirty="0"/>
              <a:t>-Jun </a:t>
            </a:r>
            <a:r>
              <a:rPr lang="en-US" sz="1400" b="1" dirty="0" smtClean="0"/>
              <a:t>2015.</a:t>
            </a:r>
            <a:endParaRPr lang="en-US" sz="14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1292" y="5938031"/>
            <a:ext cx="1678491" cy="71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908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1292" y="5938031"/>
            <a:ext cx="1678491" cy="719353"/>
          </a:xfrm>
          <a:prstGeom prst="rect">
            <a:avLst/>
          </a:prstGeom>
        </p:spPr>
      </p:pic>
      <p:pic>
        <p:nvPicPr>
          <p:cNvPr id="5" name="Picture 4" descr="IschDil1.TIF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51" r="164" b="24589"/>
          <a:stretch/>
        </p:blipFill>
        <p:spPr>
          <a:xfrm>
            <a:off x="-6736" y="0"/>
            <a:ext cx="4799695" cy="3455996"/>
          </a:xfrm>
          <a:prstGeom prst="rect">
            <a:avLst/>
          </a:prstGeom>
        </p:spPr>
      </p:pic>
      <p:pic>
        <p:nvPicPr>
          <p:cNvPr id="6" name="Picture 5" descr="IschDil2.TIFF"/>
          <p:cNvPicPr>
            <a:picLocks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2" t="21695" r="6489" b="24637"/>
          <a:stretch/>
        </p:blipFill>
        <p:spPr>
          <a:xfrm>
            <a:off x="4582077" y="-9768"/>
            <a:ext cx="4581767" cy="3455996"/>
          </a:xfrm>
          <a:prstGeom prst="rect">
            <a:avLst/>
          </a:prstGeom>
        </p:spPr>
      </p:pic>
      <p:pic>
        <p:nvPicPr>
          <p:cNvPr id="7" name="Picture 6" descr="DCM1.TIFF"/>
          <p:cNvPicPr>
            <a:picLocks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6" t="37075" r="704" b="3523"/>
          <a:stretch/>
        </p:blipFill>
        <p:spPr>
          <a:xfrm>
            <a:off x="-6736" y="3402013"/>
            <a:ext cx="4604967" cy="3455987"/>
          </a:xfrm>
          <a:prstGeom prst="rect">
            <a:avLst/>
          </a:prstGeom>
        </p:spPr>
      </p:pic>
      <p:pic>
        <p:nvPicPr>
          <p:cNvPr id="8" name="Picture 7" descr="DCM3.TIFF"/>
          <p:cNvPicPr>
            <a:picLocks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489" r="7404" b="3804"/>
          <a:stretch/>
        </p:blipFill>
        <p:spPr>
          <a:xfrm>
            <a:off x="4567417" y="3402004"/>
            <a:ext cx="4608000" cy="345599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576778" y="0"/>
            <a:ext cx="5970905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Transmural</a:t>
            </a:r>
            <a:r>
              <a:rPr lang="en-US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&amp; </a:t>
            </a:r>
            <a:r>
              <a:rPr lang="en-US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subendocardial</a:t>
            </a:r>
            <a:r>
              <a:rPr lang="en-US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en-US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LGE in LAD territory.</a:t>
            </a:r>
            <a:endParaRPr lang="en-US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32523" y="6053600"/>
            <a:ext cx="5978769" cy="58477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Mid-myocardial LGE</a:t>
            </a:r>
            <a:r>
              <a:rPr lang="en-US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sym typeface="Wingdings"/>
              </a:rPr>
              <a:t> 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DCM</a:t>
            </a:r>
            <a:endParaRPr lang="en-US" sz="32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Right Arrow 10"/>
          <p:cNvSpPr/>
          <p:nvPr/>
        </p:nvSpPr>
        <p:spPr>
          <a:xfrm rot="20419176">
            <a:off x="5656836" y="4433910"/>
            <a:ext cx="625230" cy="254000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 rot="1096343">
            <a:off x="5656383" y="3620477"/>
            <a:ext cx="625230" cy="254000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 rot="19472488">
            <a:off x="6061896" y="4943570"/>
            <a:ext cx="625230" cy="254000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 rot="14188348">
            <a:off x="5993054" y="1598676"/>
            <a:ext cx="625230" cy="254000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7239000" y="5938031"/>
            <a:ext cx="1905000" cy="9085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7830" y="6053600"/>
            <a:ext cx="1678491" cy="71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53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498231"/>
            <a:ext cx="6508377" cy="947615"/>
          </a:xfrm>
        </p:spPr>
        <p:txBody>
          <a:bodyPr/>
          <a:lstStyle/>
          <a:p>
            <a:r>
              <a:rPr lang="en-US" dirty="0" smtClean="0">
                <a:solidFill>
                  <a:srgbClr val="1D1E0E"/>
                </a:solidFill>
              </a:rPr>
              <a:t>(Potential) Uses of CMR</a:t>
            </a:r>
            <a:endParaRPr lang="en-US" dirty="0">
              <a:solidFill>
                <a:srgbClr val="1D1E0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524000"/>
            <a:ext cx="7875955" cy="46021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1D1E0E"/>
                </a:solidFill>
              </a:rPr>
              <a:t>In the emergency department (ED)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Differential diagnosis of chest pain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Diagnosis of complications post myocardial infarction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Assessment of complications due to or after interventions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Prediction of myocardial recovery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Detection of inducible ischemia in patients with known IHD</a:t>
            </a:r>
          </a:p>
          <a:p>
            <a:r>
              <a:rPr lang="en-US" dirty="0">
                <a:solidFill>
                  <a:srgbClr val="1D1E0E"/>
                </a:solidFill>
              </a:rPr>
              <a:t>D</a:t>
            </a:r>
            <a:r>
              <a:rPr lang="en-US" dirty="0" smtClean="0">
                <a:solidFill>
                  <a:srgbClr val="1D1E0E"/>
                </a:solidFill>
              </a:rPr>
              <a:t>ifferentiating ischemic from non-ischemic heart failure</a:t>
            </a:r>
          </a:p>
          <a:p>
            <a:r>
              <a:rPr lang="en-US" dirty="0">
                <a:solidFill>
                  <a:srgbClr val="FF0000"/>
                </a:solidFill>
              </a:rPr>
              <a:t>R</a:t>
            </a:r>
            <a:r>
              <a:rPr lang="en-US" dirty="0" smtClean="0">
                <a:solidFill>
                  <a:srgbClr val="FF0000"/>
                </a:solidFill>
              </a:rPr>
              <a:t>isk stratification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1292" y="5938031"/>
            <a:ext cx="1678491" cy="71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86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468924"/>
            <a:ext cx="6508377" cy="810846"/>
          </a:xfrm>
        </p:spPr>
        <p:txBody>
          <a:bodyPr/>
          <a:lstStyle/>
          <a:p>
            <a:r>
              <a:rPr lang="en-US" dirty="0" smtClean="0">
                <a:solidFill>
                  <a:srgbClr val="1D1E0E"/>
                </a:solidFill>
              </a:rPr>
              <a:t>Risk Stratification</a:t>
            </a:r>
            <a:endParaRPr lang="en-US" dirty="0">
              <a:solidFill>
                <a:srgbClr val="1D1E0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905000"/>
            <a:ext cx="8061570" cy="4752384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1D1E0E"/>
                </a:solidFill>
              </a:rPr>
              <a:t>Patients who had:</a:t>
            </a:r>
          </a:p>
          <a:p>
            <a:pPr lvl="1"/>
            <a:r>
              <a:rPr lang="en-US" dirty="0" smtClean="0">
                <a:solidFill>
                  <a:srgbClr val="1D1E0E"/>
                </a:solidFill>
              </a:rPr>
              <a:t>Stress inducible perfusion defect </a:t>
            </a:r>
          </a:p>
          <a:p>
            <a:pPr lvl="1"/>
            <a:r>
              <a:rPr lang="en-US" dirty="0" smtClean="0">
                <a:solidFill>
                  <a:srgbClr val="1D1E0E"/>
                </a:solidFill>
              </a:rPr>
              <a:t>LGE </a:t>
            </a:r>
          </a:p>
          <a:p>
            <a:pPr lvl="1"/>
            <a:r>
              <a:rPr lang="en-US" dirty="0" smtClean="0">
                <a:solidFill>
                  <a:srgbClr val="1D1E0E"/>
                </a:solidFill>
                <a:sym typeface="Wingdings"/>
              </a:rPr>
              <a:t> </a:t>
            </a:r>
            <a:r>
              <a:rPr lang="en-US" dirty="0" smtClean="0">
                <a:solidFill>
                  <a:srgbClr val="1D1E0E"/>
                </a:solidFill>
              </a:rPr>
              <a:t>&gt; 3-fold association with cardiac death or acute MI.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Patients without a perfusion defect or LGE had a 98.1% negative annual event rate for death or MI.</a:t>
            </a:r>
          </a:p>
          <a:p>
            <a:pPr marL="0" indent="0">
              <a:buNone/>
            </a:pPr>
            <a:endParaRPr lang="en-US" dirty="0" smtClean="0">
              <a:solidFill>
                <a:srgbClr val="1D1E0E"/>
              </a:solidFill>
            </a:endParaRPr>
          </a:p>
          <a:p>
            <a:pPr marL="0" indent="0">
              <a:buNone/>
            </a:pPr>
            <a:r>
              <a:rPr lang="en-US" sz="1400" b="1" dirty="0" smtClean="0">
                <a:solidFill>
                  <a:srgbClr val="1D1E0E"/>
                </a:solidFill>
              </a:rPr>
              <a:t>Steel </a:t>
            </a:r>
            <a:r>
              <a:rPr lang="en-US" sz="1400" b="1" dirty="0">
                <a:solidFill>
                  <a:srgbClr val="1D1E0E"/>
                </a:solidFill>
              </a:rPr>
              <a:t>K, Broderick R, </a:t>
            </a:r>
            <a:r>
              <a:rPr lang="en-US" sz="1400" b="1" dirty="0" err="1">
                <a:solidFill>
                  <a:srgbClr val="1D1E0E"/>
                </a:solidFill>
              </a:rPr>
              <a:t>Gandla</a:t>
            </a:r>
            <a:r>
              <a:rPr lang="en-US" sz="1400" b="1" dirty="0">
                <a:solidFill>
                  <a:srgbClr val="1D1E0E"/>
                </a:solidFill>
              </a:rPr>
              <a:t> V, et al. </a:t>
            </a:r>
            <a:r>
              <a:rPr lang="en-US" sz="1400" b="1" dirty="0" smtClean="0">
                <a:solidFill>
                  <a:srgbClr val="1D1E0E"/>
                </a:solidFill>
              </a:rPr>
              <a:t>Complementary </a:t>
            </a:r>
            <a:r>
              <a:rPr lang="en-US" sz="1400" b="1" dirty="0">
                <a:solidFill>
                  <a:srgbClr val="1D1E0E"/>
                </a:solidFill>
              </a:rPr>
              <a:t>prognostic values of stress myocardial </a:t>
            </a:r>
            <a:r>
              <a:rPr lang="en-US" sz="1400" b="1" dirty="0" smtClean="0">
                <a:solidFill>
                  <a:srgbClr val="1D1E0E"/>
                </a:solidFill>
              </a:rPr>
              <a:t>perfusion </a:t>
            </a:r>
            <a:r>
              <a:rPr lang="en-US" sz="1400" b="1" dirty="0">
                <a:solidFill>
                  <a:srgbClr val="1D1E0E"/>
                </a:solidFill>
              </a:rPr>
              <a:t>and late gadolinium enhancement imaging by cardiac magnetic resonance in patients with known or suspected coronary artery disease. Circulation 2009;120(14):1390–</a:t>
            </a:r>
            <a:r>
              <a:rPr lang="en-US" sz="1400" b="1" dirty="0" smtClean="0">
                <a:solidFill>
                  <a:srgbClr val="1D1E0E"/>
                </a:solidFill>
              </a:rPr>
              <a:t>400.</a:t>
            </a:r>
            <a:endParaRPr lang="en-US" sz="1400" dirty="0">
              <a:solidFill>
                <a:srgbClr val="1D1E0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1292" y="5938031"/>
            <a:ext cx="1678491" cy="71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57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498231"/>
            <a:ext cx="6508377" cy="947615"/>
          </a:xfrm>
        </p:spPr>
        <p:txBody>
          <a:bodyPr/>
          <a:lstStyle/>
          <a:p>
            <a:r>
              <a:rPr lang="en-US" dirty="0" smtClean="0">
                <a:solidFill>
                  <a:srgbClr val="1D1E0E"/>
                </a:solidFill>
              </a:rPr>
              <a:t>(Potential) Uses of CMR</a:t>
            </a:r>
            <a:endParaRPr lang="en-US" dirty="0">
              <a:solidFill>
                <a:srgbClr val="1D1E0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524000"/>
            <a:ext cx="7875955" cy="46021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1D1E0E"/>
                </a:solidFill>
              </a:rPr>
              <a:t>In the emergency department (ED)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Differential diagnosis of chest pain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Diagnosis of complications post myocardial infarction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Assessment of complications due to or after interventions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Prediction of myocardial recovery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Detection of inducible ischemia in patients with known IHD</a:t>
            </a:r>
          </a:p>
          <a:p>
            <a:r>
              <a:rPr lang="en-US" dirty="0">
                <a:solidFill>
                  <a:srgbClr val="1D1E0E"/>
                </a:solidFill>
              </a:rPr>
              <a:t>D</a:t>
            </a:r>
            <a:r>
              <a:rPr lang="en-US" dirty="0" smtClean="0">
                <a:solidFill>
                  <a:srgbClr val="1D1E0E"/>
                </a:solidFill>
              </a:rPr>
              <a:t>ifferentiating ischemic from non-ischemic heart failure</a:t>
            </a:r>
          </a:p>
          <a:p>
            <a:r>
              <a:rPr lang="en-US" dirty="0">
                <a:solidFill>
                  <a:srgbClr val="1D1E0E"/>
                </a:solidFill>
              </a:rPr>
              <a:t>R</a:t>
            </a:r>
            <a:r>
              <a:rPr lang="en-US" dirty="0" smtClean="0">
                <a:solidFill>
                  <a:srgbClr val="1D1E0E"/>
                </a:solidFill>
              </a:rPr>
              <a:t>isk stratification</a:t>
            </a:r>
            <a:endParaRPr lang="en-US" dirty="0">
              <a:solidFill>
                <a:srgbClr val="1D1E0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1292" y="5938031"/>
            <a:ext cx="1678491" cy="71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86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172308"/>
            <a:ext cx="6508377" cy="752231"/>
          </a:xfrm>
        </p:spPr>
        <p:txBody>
          <a:bodyPr/>
          <a:lstStyle/>
          <a:p>
            <a:r>
              <a:rPr lang="en-US" dirty="0" smtClean="0">
                <a:solidFill>
                  <a:srgbClr val="1D1E0E"/>
                </a:solidFill>
              </a:rPr>
              <a:t>Take Home Message</a:t>
            </a:r>
            <a:endParaRPr lang="en-US" dirty="0">
              <a:solidFill>
                <a:srgbClr val="1D1E0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2813540"/>
            <a:ext cx="8169032" cy="3111545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1D1E0E"/>
                </a:solidFill>
              </a:rPr>
              <a:t>Cardiac MRI is a powerful tool for the diagnosis of ischemic heart disease.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It can reveal additional or different pathologies and aid in differential diagnosis of chest pain.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It can guide therapy and predict prognosis.</a:t>
            </a:r>
          </a:p>
          <a:p>
            <a:r>
              <a:rPr lang="en-US" dirty="0" smtClean="0">
                <a:solidFill>
                  <a:srgbClr val="1D1E0E"/>
                </a:solidFill>
              </a:rPr>
              <a:t>Unfortunately, it’s underutilized mostly due to lack of knowledge of referring physicians or lack of CMR experts.</a:t>
            </a:r>
          </a:p>
          <a:p>
            <a:endParaRPr lang="en-US" dirty="0">
              <a:solidFill>
                <a:srgbClr val="1D1E0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1292" y="5938031"/>
            <a:ext cx="1678491" cy="7193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615" y="283307"/>
            <a:ext cx="2854704" cy="2623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631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fraq_main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3" t="-2773" r="2873" b="-292"/>
          <a:stretch/>
        </p:blipFill>
        <p:spPr>
          <a:xfrm>
            <a:off x="0" y="-166075"/>
            <a:ext cx="9144000" cy="60080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8006" y="5919258"/>
            <a:ext cx="1678491" cy="71935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4376615" cy="937846"/>
          </a:xfrm>
          <a:prstGeom prst="rect">
            <a:avLst/>
          </a:prstGeom>
          <a:noFill/>
          <a:ln>
            <a:noFill/>
          </a:ln>
          <a:effectLst>
            <a:outerShdw blurRad="539750" dist="1714500" dir="2700000" sx="172000" sy="172000" algn="tl" rotWithShape="0">
              <a:srgbClr val="000000">
                <a:alpha val="26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THANK YOU!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5080" y="6048103"/>
            <a:ext cx="34708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 smtClean="0"/>
              <a:t>alsayari@outlook.com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476110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fraq">
  <a:themeElements>
    <a:clrScheme name="Venture">
      <a:dk1>
        <a:sysClr val="windowText" lastClr="000000"/>
      </a:dk1>
      <a:lt1>
        <a:sysClr val="window" lastClr="FFFFFF"/>
      </a:lt1>
      <a:dk2>
        <a:srgbClr val="738450"/>
      </a:dk2>
      <a:lt2>
        <a:srgbClr val="E8E9D1"/>
      </a:lt2>
      <a:accent1>
        <a:srgbClr val="9EB060"/>
      </a:accent1>
      <a:accent2>
        <a:srgbClr val="D09A08"/>
      </a:accent2>
      <a:accent3>
        <a:srgbClr val="F2EC86"/>
      </a:accent3>
      <a:accent4>
        <a:srgbClr val="824F1C"/>
      </a:accent4>
      <a:accent5>
        <a:srgbClr val="511818"/>
      </a:accent5>
      <a:accent6>
        <a:srgbClr val="553876"/>
      </a:accent6>
      <a:hlink>
        <a:srgbClr val="929547"/>
      </a:hlink>
      <a:folHlink>
        <a:srgbClr val="56633C"/>
      </a:folHlink>
    </a:clrScheme>
    <a:fontScheme name="Plaza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laz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5000"/>
              </a:schemeClr>
            </a:gs>
            <a:gs pos="100000">
              <a:schemeClr val="phClr">
                <a:tint val="10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0000"/>
                <a:satMod val="120000"/>
              </a:schemeClr>
            </a:gs>
            <a:gs pos="35000">
              <a:schemeClr val="phClr">
                <a:shade val="100000"/>
                <a:satMod val="150000"/>
              </a:schemeClr>
            </a:gs>
            <a:gs pos="70000">
              <a:schemeClr val="phClr">
                <a:tint val="100000"/>
                <a:shade val="100000"/>
                <a:satMod val="200000"/>
                <a:greenMod val="100000"/>
              </a:schemeClr>
            </a:gs>
            <a:gs pos="100000">
              <a:schemeClr val="phClr"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190500" dist="63500" dir="5400000">
              <a:srgbClr val="FFFFFF">
                <a:alpha val="65000"/>
              </a:srgbClr>
            </a:innerShdw>
          </a:effectLst>
          <a:scene3d>
            <a:camera prst="orthographicFront">
              <a:rot lat="0" lon="0" rev="0"/>
            </a:camera>
            <a:lightRig rig="twoPt" dir="r">
              <a:rot lat="0" lon="0" rev="6000000"/>
            </a:lightRig>
          </a:scene3d>
          <a:sp3d prstMaterial="matte">
            <a:bevelT w="0" h="0" prst="relaxedInset"/>
          </a:sp3d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88900" dist="38100" dir="6600000" sx="101000" sy="101000" rotWithShape="0">
              <a:srgbClr val="000000">
                <a:alpha val="50000"/>
              </a:srgbClr>
            </a:outerShdw>
          </a:effectLst>
          <a:scene3d>
            <a:camera prst="perspectiveFront" fov="3000000"/>
            <a:lightRig rig="morning" dir="tl">
              <a:rot lat="0" lon="0" rev="1800000"/>
            </a:lightRig>
          </a:scene3d>
          <a:sp3d contourW="38100" prstMaterial="softEdge">
            <a:bevelT w="25400" h="38100"/>
            <a:contourClr>
              <a:schemeClr val="phClr">
                <a:tint val="6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Mafraq.potx</Template>
  <TotalTime>8583</TotalTime>
  <Words>2504</Words>
  <Application>Microsoft Macintosh PowerPoint</Application>
  <PresentationFormat>On-screen Show (4:3)</PresentationFormat>
  <Paragraphs>308</Paragraphs>
  <Slides>41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7" baseType="lpstr">
      <vt:lpstr>Calibri</vt:lpstr>
      <vt:lpstr>Century Gothic</vt:lpstr>
      <vt:lpstr>Wingdings</vt:lpstr>
      <vt:lpstr>Wingdings 2</vt:lpstr>
      <vt:lpstr>Arial</vt:lpstr>
      <vt:lpstr>Mafraq</vt:lpstr>
      <vt:lpstr>The Value of Stress MRI in Evaluation of Myocardial Ischemia</vt:lpstr>
      <vt:lpstr>Introduction</vt:lpstr>
      <vt:lpstr>Diagnostic Tests</vt:lpstr>
      <vt:lpstr>Complement - Not Compete</vt:lpstr>
      <vt:lpstr>Test Selection</vt:lpstr>
      <vt:lpstr>PowerPoint Presentation</vt:lpstr>
      <vt:lpstr>Advantages of CMR</vt:lpstr>
      <vt:lpstr>(Potential) Uses of CMR</vt:lpstr>
      <vt:lpstr>PowerPoint Presentation</vt:lpstr>
      <vt:lpstr>(Potential) Uses of CMR</vt:lpstr>
      <vt:lpstr>In the Emergency Department</vt:lpstr>
      <vt:lpstr>In the Emergency Department</vt:lpstr>
      <vt:lpstr>Protocol and Findings in Acute MI</vt:lpstr>
      <vt:lpstr>PowerPoint Presentation</vt:lpstr>
      <vt:lpstr>PowerPoint Presentation</vt:lpstr>
      <vt:lpstr>(Potential) Uses of CMR</vt:lpstr>
      <vt:lpstr>Most important causes of chest pain from CMR point of view</vt:lpstr>
      <vt:lpstr>PowerPoint Presentation</vt:lpstr>
      <vt:lpstr>PowerPoint Presentation</vt:lpstr>
      <vt:lpstr>(Potential) Uses of CMR</vt:lpstr>
      <vt:lpstr>Post MI Complications</vt:lpstr>
      <vt:lpstr>PowerPoint Presentation</vt:lpstr>
      <vt:lpstr>(Potential) Uses of CMR</vt:lpstr>
      <vt:lpstr>Complications due to or after Interventions</vt:lpstr>
      <vt:lpstr>(Potential) Uses of CMR</vt:lpstr>
      <vt:lpstr>Viable myocardium?</vt:lpstr>
      <vt:lpstr>PowerPoint Presentation</vt:lpstr>
      <vt:lpstr>PowerPoint Presentation</vt:lpstr>
      <vt:lpstr>(Potential) Uses of CMR</vt:lpstr>
      <vt:lpstr>Types of Stress CMR</vt:lpstr>
      <vt:lpstr>Adenosine vs. Dobutamine</vt:lpstr>
      <vt:lpstr>PowerPoint Presentation</vt:lpstr>
      <vt:lpstr>(Potential) Uses of CMR</vt:lpstr>
      <vt:lpstr>Ischemic vs. Non-ischemic Heart Failure</vt:lpstr>
      <vt:lpstr>PowerPoint Presentation</vt:lpstr>
      <vt:lpstr>PowerPoint Presentation</vt:lpstr>
      <vt:lpstr>(Potential) Uses of CMR</vt:lpstr>
      <vt:lpstr>Risk Stratification</vt:lpstr>
      <vt:lpstr>(Potential) Uses of CMR</vt:lpstr>
      <vt:lpstr>Take Home Message</vt:lpstr>
      <vt:lpstr>PowerPoint Presentation</vt:lpstr>
    </vt:vector>
  </TitlesOfParts>
  <Company>SEHA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 A</dc:creator>
  <cp:lastModifiedBy>Saeed Al Sayari</cp:lastModifiedBy>
  <cp:revision>124</cp:revision>
  <dcterms:created xsi:type="dcterms:W3CDTF">2015-09-03T03:57:15Z</dcterms:created>
  <dcterms:modified xsi:type="dcterms:W3CDTF">2015-10-04T21:33:18Z</dcterms:modified>
</cp:coreProperties>
</file>