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59" r:id="rId2"/>
    <p:sldId id="532" r:id="rId3"/>
    <p:sldId id="560" r:id="rId4"/>
    <p:sldId id="561" r:id="rId5"/>
    <p:sldId id="565" r:id="rId6"/>
    <p:sldId id="566" r:id="rId7"/>
    <p:sldId id="564" r:id="rId8"/>
    <p:sldId id="550" r:id="rId9"/>
    <p:sldId id="567" r:id="rId10"/>
    <p:sldId id="568" r:id="rId11"/>
    <p:sldId id="569" r:id="rId12"/>
    <p:sldId id="570" r:id="rId13"/>
    <p:sldId id="571" r:id="rId14"/>
    <p:sldId id="552" r:id="rId15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CCFF"/>
    <a:srgbClr val="FF66CC"/>
    <a:srgbClr val="D6AED6"/>
    <a:srgbClr val="FF99FF"/>
    <a:srgbClr val="FFCC99"/>
    <a:srgbClr val="9966FF"/>
    <a:srgbClr val="7BBD7E"/>
    <a:srgbClr val="BD039A"/>
    <a:srgbClr val="9417A9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1250" autoAdjust="0"/>
    <p:restoredTop sz="97849" autoAdjust="0"/>
  </p:normalViewPr>
  <p:slideViewPr>
    <p:cSldViewPr>
      <p:cViewPr varScale="1">
        <p:scale>
          <a:sx n="71" d="100"/>
          <a:sy n="71" d="100"/>
        </p:scale>
        <p:origin x="-11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604" cy="465341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1"/>
            <a:ext cx="3038604" cy="465341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D8C49E9-0DF3-4242-9C96-E0C9352FD490}" type="datetimeFigureOut">
              <a:rPr lang="en-US"/>
              <a:pPr>
                <a:defRPr/>
              </a:pPr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573"/>
            <a:ext cx="3038604" cy="465340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B73F12E-AE65-4CE6-87D7-C1327FC1C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420757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604" cy="465341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1"/>
            <a:ext cx="3038604" cy="465341"/>
          </a:xfrm>
          <a:prstGeom prst="rect">
            <a:avLst/>
          </a:prstGeom>
        </p:spPr>
        <p:txBody>
          <a:bodyPr vert="horz" lIns="89729" tIns="44865" rIns="89729" bIns="44865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7952011-B6DA-48E4-93DB-79C22C282525}" type="datetimeFigureOut">
              <a:rPr lang="en-US"/>
              <a:pPr>
                <a:defRPr/>
              </a:pPr>
              <a:t>10/6/2015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29" tIns="44865" rIns="89729" bIns="4486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51" y="4417017"/>
            <a:ext cx="5605701" cy="4182116"/>
          </a:xfrm>
          <a:prstGeom prst="rect">
            <a:avLst/>
          </a:prstGeom>
        </p:spPr>
        <p:txBody>
          <a:bodyPr vert="horz" lIns="89729" tIns="44865" rIns="89729" bIns="4486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573"/>
            <a:ext cx="3038604" cy="465340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89729" tIns="44865" rIns="89729" bIns="44865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3A679E-6E43-4351-9E58-F530E6C7D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382711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68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68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28" name="Picture 7" descr="BRAC-logo-magenta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7200" y="6276975"/>
            <a:ext cx="12954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Line 8"/>
          <p:cNvSpPr>
            <a:spLocks noChangeShapeType="1"/>
          </p:cNvSpPr>
          <p:nvPr userDrawn="1"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30" name="Text Box 9"/>
          <p:cNvSpPr txBox="1">
            <a:spLocks noChangeArrowheads="1"/>
          </p:cNvSpPr>
          <p:nvPr userDrawn="1"/>
        </p:nvSpPr>
        <p:spPr bwMode="auto">
          <a:xfrm>
            <a:off x="7696200" y="6232525"/>
            <a:ext cx="11049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GB" sz="1000" smtClean="0">
                <a:solidFill>
                  <a:schemeClr val="bg2"/>
                </a:solidFill>
                <a:cs typeface="+mn-cs"/>
              </a:rPr>
              <a:t>www.brac.net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abuj\Desktop\Childhood_Obes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457200"/>
            <a:ext cx="2590799" cy="2000250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8534400" cy="1066800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Risk factors of overweight and obesity in childhood and adolescence in South Asian countries: a systematic review of the evidence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3400" y="35052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8" name="Picture 4" descr="C:\Users\Sabuj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57200"/>
            <a:ext cx="2847975" cy="1981200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362200" y="4495800"/>
            <a:ext cx="403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SABUJ KANTI MISTRY</a:t>
            </a:r>
          </a:p>
          <a:p>
            <a:pPr marL="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Research</a:t>
            </a:r>
            <a:r>
              <a:rPr kumimoji="0" lang="en-GB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Evaluation Division</a:t>
            </a:r>
          </a:p>
          <a:p>
            <a:pPr marL="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kern="0" baseline="0" dirty="0" smtClean="0">
                <a:solidFill>
                  <a:srgbClr val="FF0000"/>
                </a:solidFill>
                <a:latin typeface="+mn-lt"/>
                <a:cs typeface="+mn-cs"/>
              </a:rPr>
              <a:t>BRAC,</a:t>
            </a:r>
            <a:r>
              <a:rPr lang="en-GB" b="1" kern="0" dirty="0" smtClean="0">
                <a:solidFill>
                  <a:srgbClr val="FF0000"/>
                </a:solidFill>
                <a:latin typeface="+mn-lt"/>
                <a:cs typeface="+mn-cs"/>
              </a:rPr>
              <a:t> Bangladesh</a:t>
            </a:r>
            <a:endParaRPr kumimoji="0" lang="en-GB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FF"/>
                </a:solidFill>
              </a:rPr>
              <a:t>Background</a:t>
            </a:r>
            <a:endParaRPr lang="en-GB" b="1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419600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>Obesity invaded heavily among south Asian children and adolescents, particularly of India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Obesity prevalence increased </a:t>
            </a:r>
            <a:r>
              <a:rPr lang="en-GB" sz="2400" dirty="0" smtClean="0">
                <a:solidFill>
                  <a:schemeClr val="tx1"/>
                </a:solidFill>
              </a:rPr>
              <a:t>among children from </a:t>
            </a:r>
            <a:r>
              <a:rPr lang="en-GB" sz="2400" dirty="0" smtClean="0">
                <a:solidFill>
                  <a:schemeClr val="tx1"/>
                </a:solidFill>
              </a:rPr>
              <a:t>9.8% to 11.7% between 2006 to 2009 in India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This is ‘</a:t>
            </a:r>
            <a:r>
              <a:rPr lang="en-GB" sz="2400" dirty="0" smtClean="0">
                <a:solidFill>
                  <a:srgbClr val="FF0000"/>
                </a:solidFill>
              </a:rPr>
              <a:t>beyond expectation</a:t>
            </a:r>
            <a:r>
              <a:rPr lang="en-GB" sz="2400" dirty="0" smtClean="0">
                <a:solidFill>
                  <a:schemeClr val="tx1"/>
                </a:solidFill>
              </a:rPr>
              <a:t>’, as under-nutrition has always been the concern, posing a dual burden of malnutrition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Reflects a ‘</a:t>
            </a:r>
            <a:r>
              <a:rPr lang="en-GB" sz="2400" dirty="0" smtClean="0">
                <a:solidFill>
                  <a:srgbClr val="0070C0"/>
                </a:solidFill>
              </a:rPr>
              <a:t>nutritional transition</a:t>
            </a:r>
            <a:r>
              <a:rPr lang="en-GB" sz="2400" dirty="0" smtClean="0">
                <a:solidFill>
                  <a:schemeClr val="tx1"/>
                </a:solidFill>
              </a:rPr>
              <a:t>’, also happening in other developing countries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Obesity in childhood often runs into adulthood and act as a potent risk factor of several chronic diseases</a:t>
            </a:r>
          </a:p>
          <a:p>
            <a:pPr>
              <a:buNone/>
            </a:pPr>
            <a:endParaRPr lang="en-GB" sz="22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GB" sz="2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Objective and Rationale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581400"/>
          </a:xfrm>
        </p:spPr>
        <p:txBody>
          <a:bodyPr/>
          <a:lstStyle/>
          <a:p>
            <a:r>
              <a:rPr lang="en-GB" sz="2800" dirty="0" smtClean="0">
                <a:solidFill>
                  <a:schemeClr val="tx1"/>
                </a:solidFill>
              </a:rPr>
              <a:t>Individual studies do not provide sufficient evidence on their own to warrant appropriate action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This review systematically synthesizes the factors of overweight and obesity among children and adolescents in South Asian countries to inform policy, practice and future research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48200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Study Design: Systematic Literature Review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Searched databases included: </a:t>
            </a:r>
            <a:r>
              <a:rPr lang="en-GB" sz="2400" dirty="0" err="1" smtClean="0">
                <a:solidFill>
                  <a:schemeClr val="tx1"/>
                </a:solidFill>
              </a:rPr>
              <a:t>PubMed</a:t>
            </a:r>
            <a:r>
              <a:rPr lang="en-GB" sz="2400" dirty="0" smtClean="0">
                <a:solidFill>
                  <a:schemeClr val="tx1"/>
                </a:solidFill>
              </a:rPr>
              <a:t>, </a:t>
            </a:r>
            <a:r>
              <a:rPr lang="en-GB" sz="2400" dirty="0" err="1" smtClean="0">
                <a:solidFill>
                  <a:schemeClr val="tx1"/>
                </a:solidFill>
              </a:rPr>
              <a:t>PubMed</a:t>
            </a:r>
            <a:r>
              <a:rPr lang="en-GB" sz="2400" dirty="0" smtClean="0">
                <a:solidFill>
                  <a:schemeClr val="tx1"/>
                </a:solidFill>
              </a:rPr>
              <a:t> central, EMBASE, MEDLINE, </a:t>
            </a:r>
            <a:r>
              <a:rPr lang="en-GB" sz="2400" dirty="0" err="1" smtClean="0">
                <a:solidFill>
                  <a:schemeClr val="tx1"/>
                </a:solidFill>
              </a:rPr>
              <a:t>BioMed</a:t>
            </a:r>
            <a:r>
              <a:rPr lang="en-GB" sz="2400" dirty="0" smtClean="0">
                <a:solidFill>
                  <a:schemeClr val="tx1"/>
                </a:solidFill>
              </a:rPr>
              <a:t> central, Directory of Open Access Journals (DOAJ) and the electronic libraries of the authors’ institutions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Text words and </a:t>
            </a:r>
            <a:r>
              <a:rPr lang="en-GB" sz="2400" dirty="0" err="1" smtClean="0">
                <a:solidFill>
                  <a:schemeClr val="tx1"/>
                </a:solidFill>
              </a:rPr>
              <a:t>MeSH</a:t>
            </a:r>
            <a:r>
              <a:rPr lang="en-GB" sz="2400" dirty="0" smtClean="0">
                <a:solidFill>
                  <a:schemeClr val="tx1"/>
                </a:solidFill>
              </a:rPr>
              <a:t> terms were used such as ‘obesity’, ‘childhood’, ‘overweight’, ‘determinants’, ‘factors’, ‘risk factors’, ‘South Asian countries’, ‘India’, ‘Pakistan’, ‘Nepal’, ‘Bangladesh’, ‘Sri Lanka’, ‘Bhutan’, ‘Maldives’ etc.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Boolean search was done using ‘AND’, ‘OR’ and ‘NOT’ to unite and filter the search terms</a:t>
            </a:r>
          </a:p>
          <a:p>
            <a:endParaRPr lang="en-GB" sz="2200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Methods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1752600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Study Selection: Firstly based on title and abstract; then against some preset inclusion criteria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Quality appraisal of the selected studies done by Effective Public Health Practice Project (EPHPP) guidelines</a:t>
            </a:r>
          </a:p>
          <a:p>
            <a:pPr>
              <a:buNone/>
            </a:pPr>
            <a:endParaRPr lang="en-GB" sz="2200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4" name="Picture 2" descr="C:\Users\Sabuj\Desktop\Inclusion criter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111106"/>
            <a:ext cx="6400800" cy="3137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Findings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2" name="Group 24"/>
          <p:cNvGrpSpPr>
            <a:grpSpLocks/>
          </p:cNvGrpSpPr>
          <p:nvPr/>
        </p:nvGrpSpPr>
        <p:grpSpPr bwMode="auto">
          <a:xfrm>
            <a:off x="1409700" y="76200"/>
            <a:ext cx="6134100" cy="5943600"/>
            <a:chOff x="1139" y="1560"/>
            <a:chExt cx="9661" cy="13793"/>
          </a:xfrm>
        </p:grpSpPr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1139" y="1560"/>
              <a:ext cx="9661" cy="13793"/>
            </a:xfrm>
            <a:prstGeom prst="rect">
              <a:avLst/>
            </a:prstGeom>
            <a:noFill/>
            <a:ln w="2222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dirty="0"/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>
              <a:off x="3377" y="14669"/>
              <a:ext cx="4755" cy="5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Figure 3: Flow diagram of study selection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75" name="Group 27"/>
            <p:cNvGrpSpPr>
              <a:grpSpLocks/>
            </p:cNvGrpSpPr>
            <p:nvPr/>
          </p:nvGrpSpPr>
          <p:grpSpPr bwMode="auto">
            <a:xfrm>
              <a:off x="1259" y="1858"/>
              <a:ext cx="9241" cy="12571"/>
              <a:chOff x="1259" y="1858"/>
              <a:chExt cx="9241" cy="12571"/>
            </a:xfrm>
          </p:grpSpPr>
          <p:cxnSp>
            <p:nvCxnSpPr>
              <p:cNvPr id="2076" name="AutoShape 28"/>
              <p:cNvCxnSpPr>
                <a:cxnSpLocks noChangeShapeType="1"/>
              </p:cNvCxnSpPr>
              <p:nvPr/>
            </p:nvCxnSpPr>
            <p:spPr bwMode="auto">
              <a:xfrm rot="10800000">
                <a:off x="4559" y="10324"/>
                <a:ext cx="1001" cy="29"/>
              </a:xfrm>
              <a:prstGeom prst="straightConnector1">
                <a:avLst/>
              </a:prstGeom>
              <a:noFill/>
              <a:ln w="19050">
                <a:solidFill>
                  <a:srgbClr val="7030A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131" y="1858"/>
                <a:ext cx="3012" cy="992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Title and abstracts searched and assessed (n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1287</a:t>
                </a: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078" name="AutoShape 30"/>
              <p:cNvCxnSpPr>
                <a:cxnSpLocks noChangeShapeType="1"/>
              </p:cNvCxnSpPr>
              <p:nvPr/>
            </p:nvCxnSpPr>
            <p:spPr bwMode="auto">
              <a:xfrm>
                <a:off x="5608" y="3336"/>
                <a:ext cx="1535" cy="0"/>
              </a:xfrm>
              <a:prstGeom prst="straightConnector1">
                <a:avLst/>
              </a:prstGeom>
              <a:noFill/>
              <a:ln w="19050">
                <a:solidFill>
                  <a:srgbClr val="7030A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7143" y="3114"/>
                <a:ext cx="3247" cy="515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Excluded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Calibri" pitchFamily="34" charset="0"/>
                    <a:cs typeface="Arial" pitchFamily="34" charset="0"/>
                  </a:rPr>
                  <a:t>967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080" name="AutoShape 32"/>
              <p:cNvCxnSpPr>
                <a:cxnSpLocks noChangeShapeType="1"/>
              </p:cNvCxnSpPr>
              <p:nvPr/>
            </p:nvCxnSpPr>
            <p:spPr bwMode="auto">
              <a:xfrm>
                <a:off x="5608" y="4271"/>
                <a:ext cx="1535" cy="0"/>
              </a:xfrm>
              <a:prstGeom prst="straightConnector1">
                <a:avLst/>
              </a:prstGeom>
              <a:noFill/>
              <a:ln w="19050">
                <a:solidFill>
                  <a:srgbClr val="7030A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7144" y="3890"/>
                <a:ext cx="3246" cy="1118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Insufficient available information to accomplish assessment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Calibri" pitchFamily="34" charset="0"/>
                    <a:cs typeface="Arial" pitchFamily="34" charset="0"/>
                  </a:rPr>
                  <a:t>4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2" name="Rectangle 34"/>
              <p:cNvSpPr>
                <a:spLocks noChangeArrowheads="1"/>
              </p:cNvSpPr>
              <p:nvPr/>
            </p:nvSpPr>
            <p:spPr bwMode="auto">
              <a:xfrm>
                <a:off x="3886" y="5025"/>
                <a:ext cx="3257" cy="991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Full text retrieved and evaluated for eligibility (n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316</a:t>
                </a: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083" name="AutoShape 35"/>
              <p:cNvCxnSpPr>
                <a:cxnSpLocks noChangeShapeType="1"/>
              </p:cNvCxnSpPr>
              <p:nvPr/>
            </p:nvCxnSpPr>
            <p:spPr bwMode="auto">
              <a:xfrm>
                <a:off x="5608" y="8148"/>
                <a:ext cx="1535" cy="0"/>
              </a:xfrm>
              <a:prstGeom prst="straightConnector1">
                <a:avLst/>
              </a:prstGeom>
              <a:noFill/>
              <a:ln w="19050">
                <a:solidFill>
                  <a:srgbClr val="7030A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084" name="Rectangle 36"/>
              <p:cNvSpPr>
                <a:spLocks noChangeArrowheads="1"/>
              </p:cNvSpPr>
              <p:nvPr/>
            </p:nvSpPr>
            <p:spPr bwMode="auto">
              <a:xfrm>
                <a:off x="7155" y="6169"/>
                <a:ext cx="3335" cy="5824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Excluded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Calibri" pitchFamily="34" charset="0"/>
                    <a:cs typeface="Arial" pitchFamily="34" charset="0"/>
                  </a:rPr>
                  <a:t>288</a:t>
                </a:r>
                <a:endParaRPr lang="en-GB" sz="400" b="1" dirty="0" smtClean="0">
                  <a:solidFill>
                    <a:schemeClr val="accent6"/>
                  </a:solidFill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Study design/comment/ editorial/letter n = 132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Background/discussion n = 38</a:t>
                </a:r>
                <a:endParaRPr kumimoji="0" lang="en-GB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Grey literature n = 29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Child age ≥ 18 years n = 24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Child age unclear n = 5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Studies carried outside South Asian countries n = 49</a:t>
                </a:r>
                <a:endParaRPr kumimoji="0" lang="en-GB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Not using BMI to measure overweight/obesity n = 8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Duplicate publication n = 3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5" name="Rectangle 37"/>
              <p:cNvSpPr>
                <a:spLocks noChangeArrowheads="1"/>
              </p:cNvSpPr>
              <p:nvPr/>
            </p:nvSpPr>
            <p:spPr bwMode="auto">
              <a:xfrm>
                <a:off x="3886" y="10826"/>
                <a:ext cx="3216" cy="974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Articles meeting study selection criteria (n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27</a:t>
                </a: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6" name="Rectangle 38"/>
              <p:cNvSpPr>
                <a:spLocks noChangeArrowheads="1"/>
              </p:cNvSpPr>
              <p:nvPr/>
            </p:nvSpPr>
            <p:spPr bwMode="auto">
              <a:xfrm>
                <a:off x="3299" y="13762"/>
                <a:ext cx="3722" cy="667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Articles included in  the review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11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087" name="AutoShape 39"/>
              <p:cNvCxnSpPr>
                <a:cxnSpLocks noChangeShapeType="1"/>
              </p:cNvCxnSpPr>
              <p:nvPr/>
            </p:nvCxnSpPr>
            <p:spPr bwMode="auto">
              <a:xfrm>
                <a:off x="5609" y="12857"/>
                <a:ext cx="1493" cy="1"/>
              </a:xfrm>
              <a:prstGeom prst="straightConnector1">
                <a:avLst/>
              </a:prstGeom>
              <a:noFill/>
              <a:ln w="19050">
                <a:solidFill>
                  <a:srgbClr val="7030A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2088" name="Rectangle 40"/>
              <p:cNvSpPr>
                <a:spLocks noChangeArrowheads="1"/>
              </p:cNvSpPr>
              <p:nvPr/>
            </p:nvSpPr>
            <p:spPr bwMode="auto">
              <a:xfrm>
                <a:off x="7140" y="12120"/>
                <a:ext cx="3360" cy="2026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Excluded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chemeClr val="accent6"/>
                    </a:solidFill>
                    <a:effectLst/>
                    <a:latin typeface="Calibri" pitchFamily="34" charset="0"/>
                    <a:cs typeface="Arial" pitchFamily="34" charset="0"/>
                  </a:rPr>
                  <a:t>16</a:t>
                </a:r>
                <a:endParaRPr kumimoji="0" lang="en-GB" sz="1100" b="1" i="0" u="none" strike="noStrike" cap="none" normalizeH="0" baseline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No clearly defined comparison group n = 11</a:t>
                </a:r>
                <a:endParaRPr kumimoji="0" lang="en-GB" sz="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endParaRP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No correlation value between comparison groups n = 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89" name="Rectangle 41"/>
              <p:cNvSpPr>
                <a:spLocks noChangeArrowheads="1"/>
              </p:cNvSpPr>
              <p:nvPr/>
            </p:nvSpPr>
            <p:spPr bwMode="auto">
              <a:xfrm>
                <a:off x="1259" y="7250"/>
                <a:ext cx="2627" cy="2091"/>
              </a:xfrm>
              <a:prstGeom prst="rect">
                <a:avLst/>
              </a:prstGeom>
              <a:noFill/>
              <a:ln w="12700">
                <a:solidFill>
                  <a:srgbClr val="974706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Studies identified through contacting expert 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Calibri" pitchFamily="34" charset="0"/>
                    <a:cs typeface="Arial" pitchFamily="34" charset="0"/>
                  </a:rPr>
                  <a:t>1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Studies identified through screening bibliography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n = </a:t>
                </a:r>
                <a:r>
                  <a:rPr kumimoji="0" lang="en-GB" sz="1100" b="1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Calibri" pitchFamily="34" charset="0"/>
                    <a:cs typeface="Arial" pitchFamily="34" charset="0"/>
                  </a:rPr>
                  <a:t>4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090" name="AutoShape 42"/>
              <p:cNvCxnSpPr>
                <a:cxnSpLocks noChangeShapeType="1"/>
              </p:cNvCxnSpPr>
              <p:nvPr/>
            </p:nvCxnSpPr>
            <p:spPr bwMode="auto">
              <a:xfrm>
                <a:off x="3886" y="8379"/>
                <a:ext cx="1721" cy="0"/>
              </a:xfrm>
              <a:prstGeom prst="straightConnector1">
                <a:avLst/>
              </a:prstGeom>
              <a:noFill/>
              <a:ln w="19050">
                <a:solidFill>
                  <a:srgbClr val="92D05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091" name="AutoShape 43"/>
              <p:cNvCxnSpPr>
                <a:cxnSpLocks noChangeShapeType="1"/>
              </p:cNvCxnSpPr>
              <p:nvPr/>
            </p:nvCxnSpPr>
            <p:spPr bwMode="auto">
              <a:xfrm>
                <a:off x="5605" y="2850"/>
                <a:ext cx="0" cy="2169"/>
              </a:xfrm>
              <a:prstGeom prst="straightConnector1">
                <a:avLst/>
              </a:prstGeom>
              <a:noFill/>
              <a:ln w="19050">
                <a:solidFill>
                  <a:srgbClr val="365F9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092" name="AutoShape 44"/>
              <p:cNvCxnSpPr>
                <a:cxnSpLocks noChangeShapeType="1"/>
              </p:cNvCxnSpPr>
              <p:nvPr/>
            </p:nvCxnSpPr>
            <p:spPr bwMode="auto">
              <a:xfrm>
                <a:off x="5605" y="6016"/>
                <a:ext cx="5" cy="4810"/>
              </a:xfrm>
              <a:prstGeom prst="straightConnector1">
                <a:avLst/>
              </a:prstGeom>
              <a:noFill/>
              <a:ln w="19050">
                <a:solidFill>
                  <a:srgbClr val="365F9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093" name="AutoShape 45"/>
              <p:cNvCxnSpPr>
                <a:cxnSpLocks noChangeShapeType="1"/>
              </p:cNvCxnSpPr>
              <p:nvPr/>
            </p:nvCxnSpPr>
            <p:spPr bwMode="auto">
              <a:xfrm>
                <a:off x="5605" y="11817"/>
                <a:ext cx="2" cy="1941"/>
              </a:xfrm>
              <a:prstGeom prst="straightConnector1">
                <a:avLst/>
              </a:prstGeom>
              <a:noFill/>
              <a:ln w="19050">
                <a:solidFill>
                  <a:srgbClr val="365F91"/>
                </a:solidFill>
                <a:round/>
                <a:headEnd/>
                <a:tailEnd type="triangle" w="med" len="med"/>
              </a:ln>
            </p:spPr>
          </p:cxnSp>
        </p:grpSp>
      </p:grp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1447800" y="3733800"/>
            <a:ext cx="2125662" cy="279400"/>
          </a:xfrm>
          <a:prstGeom prst="rect">
            <a:avLst/>
          </a:prstGeom>
          <a:noFill/>
          <a:ln w="12700">
            <a:solidFill>
              <a:srgbClr val="97470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Language not English n = </a:t>
            </a:r>
            <a:r>
              <a:rPr kumimoji="0" lang="en-GB" sz="11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3048000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>Studies were done in India (7), followed by Pakistan (3) and Bangladesh (1</a:t>
            </a:r>
            <a:r>
              <a:rPr lang="en-GB" sz="2400" smtClean="0">
                <a:solidFill>
                  <a:schemeClr val="tx1"/>
                </a:solidFill>
              </a:rPr>
              <a:t>); between 2000 and 2013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n-GB" sz="2400" dirty="0" smtClean="0">
                <a:solidFill>
                  <a:schemeClr val="tx1"/>
                </a:solidFill>
              </a:rPr>
              <a:t>Nine uses cross-sectional design, others case-control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Prevalence of overweight ranged from 3.1% to 19.7% and obesity ranged between 1.2% to 14.5%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Though not statistically significant obesity prevalence is higher among boys than girls</a:t>
            </a:r>
          </a:p>
          <a:p>
            <a:pPr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Findings..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3657600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>Lack of physical activities positively associated with overweight and obesity in childhood and adolescence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Regular exercise for 30 minutes/day as a protective factor against overweight/obesity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Long hours (2-4h/d) of TV watching/video games is a potent risk factor (OR: 5.4-7.3)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Frequent consumption of fast food/junk food has a significant positive correlation with risk of overweight and obesity in childhood and adolescence</a:t>
            </a:r>
          </a:p>
          <a:p>
            <a:pPr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Findings..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3657600"/>
          </a:xfrm>
        </p:spPr>
        <p:txBody>
          <a:bodyPr>
            <a:no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Participants with at least one overweight parent were nearly three times more likely to become overweight or obese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Obese children were nearly </a:t>
            </a:r>
            <a:r>
              <a:rPr lang="en-GB" sz="2800" dirty="0" smtClean="0">
                <a:solidFill>
                  <a:srgbClr val="FF0000"/>
                </a:solidFill>
              </a:rPr>
              <a:t>50 times </a:t>
            </a:r>
            <a:r>
              <a:rPr lang="en-GB" sz="2800" dirty="0" smtClean="0">
                <a:solidFill>
                  <a:schemeClr val="tx1"/>
                </a:solidFill>
              </a:rPr>
              <a:t>more likely to have a family history of obesity</a:t>
            </a:r>
            <a:r>
              <a:rPr lang="en-GB" sz="2800" dirty="0" smtClean="0"/>
              <a:t> 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Four of six studies reported a significant positive association between higher SES and </a:t>
            </a:r>
            <a:r>
              <a:rPr lang="en-GB" sz="2800" dirty="0" smtClean="0">
                <a:solidFill>
                  <a:schemeClr val="tx1"/>
                </a:solidFill>
              </a:rPr>
              <a:t>higher overweight/obesity prevalence among </a:t>
            </a:r>
            <a:r>
              <a:rPr lang="en-GB" sz="2800" smtClean="0">
                <a:solidFill>
                  <a:schemeClr val="tx1"/>
                </a:solidFill>
              </a:rPr>
              <a:t>chilgren</a:t>
            </a:r>
            <a:endParaRPr lang="en-GB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rgbClr val="FF00FF"/>
                </a:solidFill>
              </a:rPr>
              <a:t>Findings..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267200"/>
          </a:xfrm>
        </p:spPr>
        <p:txBody>
          <a:bodyPr>
            <a:noAutofit/>
          </a:bodyPr>
          <a:lstStyle/>
          <a:p>
            <a:r>
              <a:rPr lang="en-GB" sz="2600" dirty="0" smtClean="0">
                <a:solidFill>
                  <a:schemeClr val="tx1"/>
                </a:solidFill>
              </a:rPr>
              <a:t>There is increasing burden of obesity and overweight among children and adolescents in South Asia</a:t>
            </a:r>
          </a:p>
          <a:p>
            <a:r>
              <a:rPr lang="en-GB" sz="2600" dirty="0" smtClean="0">
                <a:solidFill>
                  <a:schemeClr val="tx1"/>
                </a:solidFill>
              </a:rPr>
              <a:t>Unhealthy energy-rich foods and sedentary lifestyle contribute to increasing prevalence of childhood and adolescent overweight and obesity</a:t>
            </a:r>
          </a:p>
          <a:p>
            <a:r>
              <a:rPr lang="en-GB" sz="2600" dirty="0" smtClean="0">
                <a:solidFill>
                  <a:schemeClr val="tx1"/>
                </a:solidFill>
              </a:rPr>
              <a:t>Important for planners, policymakers, academics and researchers in public health and health policy at national, regional, and international levels</a:t>
            </a:r>
          </a:p>
          <a:p>
            <a:pPr>
              <a:buNone/>
            </a:pPr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</a:t>
            </a:r>
            <a:endParaRPr kumimoji="0" lang="en-GB" sz="5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191000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>Need for a cross-</a:t>
            </a:r>
            <a:r>
              <a:rPr lang="en-GB" sz="2400" dirty="0" err="1" smtClean="0">
                <a:solidFill>
                  <a:schemeClr val="tx1"/>
                </a:solidFill>
              </a:rPr>
              <a:t>sectoral</a:t>
            </a:r>
            <a:r>
              <a:rPr lang="en-GB" sz="2400" dirty="0" smtClean="0">
                <a:solidFill>
                  <a:schemeClr val="tx1"/>
                </a:solidFill>
              </a:rPr>
              <a:t> approach involving interventions at various levels such as home, school and the community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Require nationally representative data to inform concerted action to tackle the issue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In-depth understanding of the associated cultural, social and environmental factors, including drivers for causative dietary and behavioural factors through qualitative studies</a:t>
            </a:r>
          </a:p>
          <a:p>
            <a:r>
              <a:rPr lang="en-GB" sz="2400" dirty="0" smtClean="0">
                <a:solidFill>
                  <a:schemeClr val="tx1"/>
                </a:solidFill>
              </a:rPr>
              <a:t>Focused intervention to tackle the problem</a:t>
            </a:r>
            <a:endParaRPr lang="en-GB" sz="2000" dirty="0" smtClean="0">
              <a:solidFill>
                <a:schemeClr val="tx1"/>
              </a:solidFill>
            </a:endParaRPr>
          </a:p>
          <a:p>
            <a:endParaRPr lang="en-GB" sz="2000" dirty="0" smtClean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kern="0" dirty="0" smtClean="0">
                <a:solidFill>
                  <a:srgbClr val="FF00FF"/>
                </a:solidFill>
                <a:latin typeface="+mj-lt"/>
                <a:ea typeface="+mj-ea"/>
                <a:cs typeface="+mj-cs"/>
              </a:rPr>
              <a:t>R</a:t>
            </a:r>
            <a:r>
              <a:rPr kumimoji="0" lang="en-GB" sz="4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ecommendations</a:t>
            </a:r>
            <a:endParaRPr kumimoji="0" lang="en-GB" sz="5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buj\Desktop\Cap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"/>
            <a:ext cx="6858000" cy="5994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200400"/>
          </a:xfrm>
        </p:spPr>
        <p:txBody>
          <a:bodyPr/>
          <a:lstStyle/>
          <a:p>
            <a:pPr algn="ctr">
              <a:buNone/>
            </a:pPr>
            <a:r>
              <a:rPr lang="en-US" sz="6000" dirty="0" smtClean="0">
                <a:solidFill>
                  <a:srgbClr val="FF66CC"/>
                </a:solidFill>
              </a:rPr>
              <a:t>Thank You </a:t>
            </a:r>
            <a:endParaRPr lang="en-US" sz="6000" dirty="0">
              <a:solidFill>
                <a:srgbClr val="FF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12626</TotalTime>
  <Words>775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Slide 1</vt:lpstr>
      <vt:lpstr>Background</vt:lpstr>
      <vt:lpstr>Objective and Rationale</vt:lpstr>
      <vt:lpstr>Methods</vt:lpstr>
      <vt:lpstr>Methods (Cont.)</vt:lpstr>
      <vt:lpstr>Findings</vt:lpstr>
      <vt:lpstr>Slide 7</vt:lpstr>
      <vt:lpstr>Findings..</vt:lpstr>
      <vt:lpstr>Findings..</vt:lpstr>
      <vt:lpstr>Findings..</vt:lpstr>
      <vt:lpstr>Slide 11</vt:lpstr>
      <vt:lpstr>Slide 12</vt:lpstr>
      <vt:lpstr>Slide 13</vt:lpstr>
      <vt:lpstr>Slide 14</vt:lpstr>
    </vt:vector>
  </TitlesOfParts>
  <Company>Global Brand Pvt.Ltd.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Implementation</dc:title>
  <dc:creator>Md. Salah Uddin</dc:creator>
  <cp:lastModifiedBy>HP</cp:lastModifiedBy>
  <cp:revision>1711</cp:revision>
  <cp:lastPrinted>2014-03-09T06:28:50Z</cp:lastPrinted>
  <dcterms:created xsi:type="dcterms:W3CDTF">2014-08-14T07:39:47Z</dcterms:created>
  <dcterms:modified xsi:type="dcterms:W3CDTF">2015-10-06T02:04:12Z</dcterms:modified>
</cp:coreProperties>
</file>