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7" r:id="rId3"/>
    <p:sldId id="258" r:id="rId4"/>
    <p:sldId id="259" r:id="rId5"/>
    <p:sldId id="260" r:id="rId6"/>
    <p:sldId id="273" r:id="rId7"/>
    <p:sldId id="274" r:id="rId8"/>
    <p:sldId id="275" r:id="rId9"/>
    <p:sldId id="261" r:id="rId10"/>
    <p:sldId id="262" r:id="rId11"/>
    <p:sldId id="280" r:id="rId12"/>
    <p:sldId id="264" r:id="rId13"/>
    <p:sldId id="265" r:id="rId14"/>
    <p:sldId id="276" r:id="rId15"/>
    <p:sldId id="277" r:id="rId16"/>
    <p:sldId id="278" r:id="rId17"/>
    <p:sldId id="269" r:id="rId18"/>
    <p:sldId id="270" r:id="rId19"/>
    <p:sldId id="271" r:id="rId20"/>
    <p:sldId id="279" r:id="rId2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A9DFCB50-83D1-4604-9F01-2BCFBCFA43AD}" type="datetimeFigureOut">
              <a:rPr lang="ar-EG" smtClean="0"/>
              <a:pPr/>
              <a:t>01/11/1436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2079EC3-94D1-4329-A180-748DB1BA2715}" type="slidenum">
              <a:rPr lang="ar-EG" smtClean="0"/>
              <a:pPr/>
              <a:t>‹#›</a:t>
            </a:fld>
            <a:endParaRPr lang="ar-E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98FBBDD-5073-4608-B201-0F337BD1C8A3}" type="datetimeFigureOut">
              <a:rPr lang="ar-EG" smtClean="0"/>
              <a:pPr/>
              <a:t>01/11/1436</a:t>
            </a:fld>
            <a:endParaRPr lang="ar-E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E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BB82A14-4558-4DDF-B842-AAF264EB9312}" type="slidenum">
              <a:rPr lang="ar-EG" smtClean="0"/>
              <a:pPr/>
              <a:t>‹#›</a:t>
            </a:fld>
            <a:endParaRPr lang="ar-E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EG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BB82A14-4558-4DDF-B842-AAF264EB9312}" type="slidenum">
              <a:rPr lang="ar-EG" smtClean="0"/>
              <a:pPr/>
              <a:t>13</a:t>
            </a:fld>
            <a:endParaRPr lang="ar-EG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Table 2 show the average of recovery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82A14-4558-4DDF-B842-AAF264EB9312}" type="slidenum">
              <a:rPr lang="ar-EG" smtClean="0"/>
              <a:pPr/>
              <a:t>15</a:t>
            </a:fld>
            <a:endParaRPr lang="ar-EG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ar-EG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82A14-4558-4DDF-B842-AAF264EB9312}" type="slidenum">
              <a:rPr lang="ar-EG" smtClean="0"/>
              <a:pPr/>
              <a:t>16</a:t>
            </a:fld>
            <a:endParaRPr lang="ar-EG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ar-E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ar-EG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ar-EG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789E677-1AA6-4A21-9693-295E784FF870}" type="slidenum">
              <a:rPr lang="ar-EG" smtClean="0"/>
              <a:pPr/>
              <a:t>‹#›</a:t>
            </a:fld>
            <a:endParaRPr lang="ar-E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A251B8-7016-44EE-9A6D-9358E8B52E5E}" type="slidenum">
              <a:rPr lang="ar-EG" smtClean="0"/>
              <a:pPr/>
              <a:t>‹#›</a:t>
            </a:fld>
            <a:endParaRPr lang="ar-EG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215FE2-455E-4406-B608-F2F5B2407001}" type="slidenum">
              <a:rPr lang="ar-EG" smtClean="0"/>
              <a:pPr/>
              <a:t>‹#›</a:t>
            </a:fld>
            <a:endParaRPr lang="ar-EG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487F2F-99E5-4BE0-86ED-8B8D083E917B}" type="slidenum">
              <a:rPr lang="ar-EG" smtClean="0"/>
              <a:pPr/>
              <a:t>‹#›</a:t>
            </a:fld>
            <a:endParaRPr lang="ar-EG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41F13-DDE6-4755-A576-FE5A6F5F7845}" type="slidenum">
              <a:rPr lang="ar-EG" smtClean="0"/>
              <a:pPr/>
              <a:t>‹#›</a:t>
            </a:fld>
            <a:endParaRPr lang="ar-E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03D44E-ED2C-488B-B71F-31FEEA9A142F}" type="slidenum">
              <a:rPr lang="ar-EG" smtClean="0"/>
              <a:pPr/>
              <a:t>‹#›</a:t>
            </a:fld>
            <a:endParaRPr lang="ar-EG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4A2B56-2105-4EAE-A80D-AB743AE0BF00}" type="slidenum">
              <a:rPr lang="ar-EG" smtClean="0"/>
              <a:pPr/>
              <a:t>‹#›</a:t>
            </a:fld>
            <a:endParaRPr lang="ar-E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257B49-E3FF-4BB5-86E0-30192392C372}" type="slidenum">
              <a:rPr lang="ar-EG" smtClean="0"/>
              <a:pPr/>
              <a:t>‹#›</a:t>
            </a:fld>
            <a:endParaRPr lang="ar-E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1F78D38-BBFD-4739-A744-0F133040E289}" type="slidenum">
              <a:rPr lang="ar-EG" smtClean="0"/>
              <a:pPr/>
              <a:t>‹#›</a:t>
            </a:fld>
            <a:endParaRPr lang="ar-EG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792CDB-962A-40BE-A1FC-BFA64837E79E}" type="slidenum">
              <a:rPr lang="ar-EG" smtClean="0"/>
              <a:pPr/>
              <a:t>‹#›</a:t>
            </a:fld>
            <a:endParaRPr lang="ar-E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B62C0-86E6-49F6-ABD6-B37448BE6845}" type="slidenum">
              <a:rPr lang="ar-EG" smtClean="0"/>
              <a:pPr/>
              <a:t>‹#›</a:t>
            </a:fld>
            <a:endParaRPr lang="ar-E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ar-EG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ar-EG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B390379-B597-4DCB-8188-3AD90BFF1543}" type="slidenum">
              <a:rPr lang="ar-EG" smtClean="0"/>
              <a:pPr/>
              <a:t>‹#›</a:t>
            </a:fld>
            <a:endParaRPr lang="ar-E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980728"/>
            <a:ext cx="7772400" cy="1829761"/>
          </a:xfrm>
        </p:spPr>
        <p:txBody>
          <a:bodyPr>
            <a:normAutofit/>
          </a:bodyPr>
          <a:lstStyle/>
          <a:p>
            <a:pPr algn="ctr" rtl="0"/>
            <a:r>
              <a:rPr lang="en-US" sz="2800" dirty="0" smtClean="0">
                <a:solidFill>
                  <a:srgbClr val="FF0000"/>
                </a:solidFill>
              </a:rPr>
              <a:t>PHTHALATES RELEASED FROM PLASTIC BOTTLES TO INNER DRINKING WATER WHICH THREATEN FOOD SAFETY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 rtl="0"/>
            <a:r>
              <a:rPr lang="en-US" sz="3000" b="1" i="1" dirty="0" smtClean="0"/>
              <a:t>Prof. Dr. Magdy M. Saad</a:t>
            </a:r>
          </a:p>
          <a:p>
            <a:pPr algn="ctr" rtl="0"/>
            <a:r>
              <a:rPr lang="en-US" sz="2000" dirty="0" smtClean="0"/>
              <a:t>Food Safety Dept., NRC, Egypt</a:t>
            </a:r>
          </a:p>
          <a:p>
            <a:pPr algn="ctr" rtl="0"/>
            <a:endParaRPr lang="en-US" sz="2800" dirty="0" smtClean="0"/>
          </a:p>
          <a:p>
            <a:pPr algn="ctr" rtl="0"/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just" rtl="0"/>
            <a:r>
              <a:rPr lang="en-US" sz="2000" dirty="0" smtClean="0"/>
              <a:t>Recently, since 2007 the EU and FSIS focused on the problem of phthalate-congeners which used as plasticizers' to enhance the properties of packaging materials (HARDNESS, TRANSPARENCEY, FLEXIBILITY &amp; TIGHT).</a:t>
            </a:r>
          </a:p>
          <a:p>
            <a:pPr marL="514350" indent="-514350" algn="just" rtl="0"/>
            <a:endParaRPr lang="en-US" sz="2000" dirty="0" smtClean="0"/>
          </a:p>
          <a:p>
            <a:pPr marL="514350" indent="-514350" algn="just" rtl="0"/>
            <a:r>
              <a:rPr lang="en-US" sz="2000" dirty="0" smtClean="0"/>
              <a:t> During 2008 – 2012 the EU &amp; FSIS recommended some analytical methods to determine phthalate residues in certain kinds of food through distinct program of food safety. No recommended official method is available, so far.</a:t>
            </a:r>
            <a:endParaRPr lang="ar-EG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INTRODUCTION  &amp; SCIENTIFIC BACKGROUND</a:t>
            </a:r>
            <a:endParaRPr lang="ar-EG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0"/>
            <a:r>
              <a:rPr lang="en-US" sz="2000" dirty="0" smtClean="0"/>
              <a:t>Phthalate congeners are phthalic acid esters which  could easily released to the surrounding area of food because of the </a:t>
            </a:r>
            <a:r>
              <a:rPr lang="en-US" sz="2000" dirty="0" smtClean="0">
                <a:solidFill>
                  <a:srgbClr val="FF0000"/>
                </a:solidFill>
              </a:rPr>
              <a:t>weak covalent bond </a:t>
            </a:r>
            <a:r>
              <a:rPr lang="en-US" sz="2000" dirty="0" smtClean="0"/>
              <a:t>between phthalates and  organic substances mixed with food or containers and packaging  materials.</a:t>
            </a:r>
          </a:p>
          <a:p>
            <a:pPr algn="just" rtl="0">
              <a:buNone/>
            </a:pPr>
            <a:endParaRPr lang="en-US" sz="2000" dirty="0" smtClean="0"/>
          </a:p>
          <a:p>
            <a:pPr algn="just" rtl="0"/>
            <a:r>
              <a:rPr lang="en-US" sz="2000" dirty="0" smtClean="0"/>
              <a:t>Phthalate(s)  could reach up to 50% (w/w) of the packaging materials used in food industry. So far, more than 15.000 kind of packaging materials are available in food industry </a:t>
            </a:r>
            <a:endParaRPr lang="ar-EG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NATURE &amp; EXPOSURE</a:t>
            </a:r>
            <a:r>
              <a:rPr lang="ar-EG" sz="3200" dirty="0" smtClean="0"/>
              <a:t> </a:t>
            </a:r>
            <a:endParaRPr lang="ar-EG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20888"/>
            <a:ext cx="8363272" cy="3586403"/>
          </a:xfrm>
        </p:spPr>
        <p:txBody>
          <a:bodyPr/>
          <a:lstStyle/>
          <a:p>
            <a:pPr algn="l" rtl="0"/>
            <a:r>
              <a:rPr lang="en-US" sz="2000" dirty="0" smtClean="0"/>
              <a:t>Both temperature and storage period have a  positive effect on the released concentrations of phthalate(s) to food.</a:t>
            </a:r>
          </a:p>
          <a:p>
            <a:pPr algn="l" rtl="0"/>
            <a:endParaRPr lang="en-US" sz="2000" dirty="0" smtClean="0"/>
          </a:p>
          <a:p>
            <a:pPr algn="just" rtl="0"/>
            <a:r>
              <a:rPr lang="en-US" sz="2000" dirty="0" smtClean="0"/>
              <a:t>Exposure to phthalates could be occurred through; SKIN CONTACT &amp; INHALATION, but it’s confirmed that </a:t>
            </a:r>
            <a:r>
              <a:rPr lang="en-US" sz="2400" dirty="0" smtClean="0">
                <a:solidFill>
                  <a:srgbClr val="FF0000"/>
                </a:solidFill>
              </a:rPr>
              <a:t>food still the main route and source to such hazard(s).</a:t>
            </a:r>
            <a:endParaRPr lang="ar-EG" sz="2400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056784" cy="1988840"/>
          </a:xfrm>
        </p:spPr>
        <p:txBody>
          <a:bodyPr/>
          <a:lstStyle/>
          <a:p>
            <a:pPr algn="ctr" rtl="0"/>
            <a:r>
              <a:rPr lang="en-US" sz="3200" dirty="0" smtClean="0">
                <a:solidFill>
                  <a:srgbClr val="FF0000"/>
                </a:solidFill>
              </a:rPr>
              <a:t>NATURE &amp; EXPOSURE</a:t>
            </a:r>
            <a:endParaRPr lang="ar-EG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60848"/>
            <a:ext cx="8229600" cy="4525963"/>
          </a:xfrm>
        </p:spPr>
        <p:txBody>
          <a:bodyPr/>
          <a:lstStyle/>
          <a:p>
            <a:pPr algn="just" rtl="0"/>
            <a:r>
              <a:rPr lang="en-US" sz="2000" dirty="0" smtClean="0"/>
              <a:t>Many studies exhibited that bottled water contain high concentrations of phthalate congeners.</a:t>
            </a:r>
          </a:p>
          <a:p>
            <a:pPr algn="just" rtl="0"/>
            <a:endParaRPr lang="en-US" sz="2000" dirty="0" smtClean="0"/>
          </a:p>
          <a:p>
            <a:pPr algn="just" rtl="0"/>
            <a:r>
              <a:rPr lang="en-US" sz="2000" dirty="0" smtClean="0"/>
              <a:t>Also, fatty foods or the high fat content foods are the most probable sources of phthalate(s) contamination (OILS AND ITS MIXTURES, DAIRY PRODUCTS esp. CHEESE AND BUTTER).</a:t>
            </a:r>
            <a:endParaRPr lang="ar-EG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332656"/>
            <a:ext cx="6624736" cy="1755576"/>
          </a:xfrm>
        </p:spPr>
        <p:txBody>
          <a:bodyPr/>
          <a:lstStyle/>
          <a:p>
            <a:pPr algn="ctr" rtl="0"/>
            <a:r>
              <a:rPr lang="en-US" sz="2800" dirty="0" smtClean="0">
                <a:solidFill>
                  <a:srgbClr val="FF0000"/>
                </a:solidFill>
              </a:rPr>
              <a:t>OCCUREENCE ANDTYPE OF FOOD</a:t>
            </a:r>
            <a:endParaRPr lang="ar-EG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l" rtl="0">
              <a:buNone/>
            </a:pPr>
            <a:endParaRPr lang="en-US" dirty="0" smtClean="0"/>
          </a:p>
          <a:p>
            <a:pPr algn="l" rtl="0"/>
            <a:r>
              <a:rPr lang="en-US" dirty="0" smtClean="0"/>
              <a:t>Phthalates rank order: DINP &gt; DIDP = DEHP</a:t>
            </a:r>
          </a:p>
          <a:p>
            <a:pPr>
              <a:buNone/>
            </a:pPr>
            <a:endParaRPr lang="en-US" dirty="0" smtClean="0"/>
          </a:p>
          <a:p>
            <a:pPr algn="l" rtl="0"/>
            <a:r>
              <a:rPr lang="en-US" dirty="0" smtClean="0"/>
              <a:t>Life stages: Toddlers &gt; infants &gt; children &gt; women of </a:t>
            </a:r>
          </a:p>
          <a:p>
            <a:pPr algn="l" rtl="0"/>
            <a:r>
              <a:rPr lang="en-US" dirty="0" smtClean="0"/>
              <a:t>reproductive age</a:t>
            </a:r>
          </a:p>
          <a:p>
            <a:pPr>
              <a:buNone/>
            </a:pPr>
            <a:endParaRPr lang="en-US" dirty="0" smtClean="0"/>
          </a:p>
          <a:p>
            <a:pPr algn="l" rtl="0"/>
            <a:r>
              <a:rPr lang="en-US" dirty="0" smtClean="0"/>
              <a:t>Sources: food most important </a:t>
            </a:r>
          </a:p>
          <a:p>
            <a:pPr>
              <a:buNone/>
            </a:pPr>
            <a:endParaRPr lang="en-US" dirty="0" smtClean="0"/>
          </a:p>
          <a:p>
            <a:pPr algn="l" rtl="0"/>
            <a:r>
              <a:rPr lang="en-US" dirty="0" smtClean="0"/>
              <a:t>routes not clear</a:t>
            </a:r>
          </a:p>
          <a:p>
            <a:pPr>
              <a:buNone/>
            </a:pPr>
            <a:endParaRPr lang="en-US" dirty="0" smtClean="0"/>
          </a:p>
          <a:p>
            <a:pPr algn="l" rtl="0"/>
            <a:r>
              <a:rPr lang="en-US" dirty="0" smtClean="0"/>
              <a:t>Example: PVC packaging for meat: DEHP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EXPOSURE TO PHTHALTES</a:t>
            </a:r>
            <a:endParaRPr lang="ar-EG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52736"/>
            <a:ext cx="8291264" cy="4954555"/>
          </a:xfrm>
        </p:spPr>
        <p:txBody>
          <a:bodyPr>
            <a:normAutofit lnSpcReduction="10000"/>
          </a:bodyPr>
          <a:lstStyle/>
          <a:p>
            <a:pPr algn="l" rtl="0"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algn="l" rtl="0"/>
            <a:r>
              <a:rPr lang="en-US" dirty="0" smtClean="0"/>
              <a:t>Phthalates in PVC are not bound </a:t>
            </a:r>
          </a:p>
          <a:p>
            <a:pPr>
              <a:buNone/>
            </a:pPr>
            <a:endParaRPr lang="en-US" dirty="0" smtClean="0"/>
          </a:p>
          <a:p>
            <a:pPr algn="l" rtl="0"/>
            <a:r>
              <a:rPr lang="en-US" dirty="0" smtClean="0"/>
              <a:t>they will </a:t>
            </a:r>
          </a:p>
          <a:p>
            <a:pPr algn="l" rtl="0"/>
            <a:r>
              <a:rPr lang="en-US" dirty="0" smtClean="0"/>
              <a:t>leach out</a:t>
            </a:r>
          </a:p>
          <a:p>
            <a:pPr algn="l" rtl="0"/>
            <a:r>
              <a:rPr lang="en-US" dirty="0" smtClean="0"/>
              <a:t>Exposure difficult to manage</a:t>
            </a:r>
          </a:p>
          <a:p>
            <a:pPr>
              <a:buNone/>
            </a:pPr>
            <a:endParaRPr lang="en-US" dirty="0" smtClean="0"/>
          </a:p>
          <a:p>
            <a:pPr algn="l" rtl="0"/>
            <a:r>
              <a:rPr lang="en-US" dirty="0" smtClean="0"/>
              <a:t>Importance of phthalate</a:t>
            </a:r>
          </a:p>
          <a:p>
            <a:pPr>
              <a:buNone/>
            </a:pPr>
            <a:endParaRPr lang="en-US" dirty="0" smtClean="0"/>
          </a:p>
          <a:p>
            <a:pPr algn="l" rtl="0"/>
            <a:r>
              <a:rPr lang="en-US" dirty="0" smtClean="0"/>
              <a:t>free plastics (PP, PE)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PHTHALATES MANAGING RISKS</a:t>
            </a:r>
            <a:endParaRPr lang="ar-EG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52736"/>
            <a:ext cx="8147248" cy="4954555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US" dirty="0" smtClean="0"/>
          </a:p>
          <a:p>
            <a:pPr>
              <a:lnSpc>
                <a:spcPct val="90000"/>
              </a:lnSpc>
            </a:pPr>
            <a:endParaRPr lang="en-US" dirty="0" smtClean="0"/>
          </a:p>
          <a:p>
            <a:pPr algn="l" rtl="0">
              <a:lnSpc>
                <a:spcPct val="90000"/>
              </a:lnSpc>
            </a:pPr>
            <a:r>
              <a:rPr lang="en-US" dirty="0" smtClean="0"/>
              <a:t>Infants and children more susceptible </a:t>
            </a:r>
          </a:p>
          <a:p>
            <a:pPr lvl="1" algn="l" rtl="0">
              <a:lnSpc>
                <a:spcPct val="90000"/>
              </a:lnSpc>
            </a:pPr>
            <a:r>
              <a:rPr lang="en-US" dirty="0" smtClean="0"/>
              <a:t>Eat, drink water, and breathe more per unit of body weight than adults</a:t>
            </a:r>
          </a:p>
          <a:p>
            <a:pPr lvl="1" algn="l" rtl="0">
              <a:lnSpc>
                <a:spcPct val="90000"/>
              </a:lnSpc>
            </a:pPr>
            <a:r>
              <a:rPr lang="en-US" dirty="0" smtClean="0"/>
              <a:t>Put their fingers in their mouths</a:t>
            </a:r>
          </a:p>
          <a:p>
            <a:pPr lvl="1" algn="l" rtl="0">
              <a:lnSpc>
                <a:spcPct val="90000"/>
              </a:lnSpc>
            </a:pPr>
            <a:r>
              <a:rPr lang="en-US" dirty="0" smtClean="0"/>
              <a:t>Less well-developed immune systems and body detoxification processes</a:t>
            </a:r>
          </a:p>
          <a:p>
            <a:pPr lvl="1">
              <a:lnSpc>
                <a:spcPct val="90000"/>
              </a:lnSpc>
            </a:pPr>
            <a:endParaRPr lang="en-US" dirty="0" smtClean="0"/>
          </a:p>
          <a:p>
            <a:pPr algn="l" rtl="0">
              <a:lnSpc>
                <a:spcPct val="90000"/>
              </a:lnSpc>
            </a:pPr>
            <a:r>
              <a:rPr lang="en-US" dirty="0" smtClean="0"/>
              <a:t>Fetal exposure may increase risk of autism, asthma, learning disorders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SUCEPTIBLE POPULATION</a:t>
            </a:r>
            <a:endParaRPr lang="ar-EG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147248" cy="4306483"/>
          </a:xfrm>
        </p:spPr>
        <p:txBody>
          <a:bodyPr/>
          <a:lstStyle/>
          <a:p>
            <a:pPr algn="just" rtl="0"/>
            <a:r>
              <a:rPr lang="en-US" sz="2000" dirty="0" smtClean="0"/>
              <a:t>Focusing on chemical methodology using GC-MS  to evaluate and recommend accurate, selective, sensitive and suitable method(s) to determine phthalate residues in different brands of </a:t>
            </a:r>
            <a:r>
              <a:rPr lang="en-US" sz="2400" b="1" dirty="0" smtClean="0">
                <a:solidFill>
                  <a:srgbClr val="FF0000"/>
                </a:solidFill>
              </a:rPr>
              <a:t>BOTTLED WATER .</a:t>
            </a:r>
          </a:p>
          <a:p>
            <a:pPr algn="just" rtl="0">
              <a:buNone/>
            </a:pPr>
            <a:endParaRPr lang="en-US" sz="2000" dirty="0" smtClean="0"/>
          </a:p>
          <a:p>
            <a:pPr algn="just" rtl="0"/>
            <a:r>
              <a:rPr lang="en-US" sz="2000" dirty="0" smtClean="0"/>
              <a:t>Statistical analyses to determine (uncertainty of measurement, limit of detection (LOD), accuracy, repeatability, reproducibility.</a:t>
            </a:r>
            <a:endParaRPr lang="ar-EG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OBJECTIVES</a:t>
            </a:r>
            <a:endParaRPr lang="ar-EG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147248" cy="4162467"/>
          </a:xfrm>
        </p:spPr>
        <p:txBody>
          <a:bodyPr/>
          <a:lstStyle/>
          <a:p>
            <a:pPr algn="l" rtl="0"/>
            <a:r>
              <a:rPr lang="en-US" sz="2000" dirty="0" smtClean="0"/>
              <a:t>Determination of the RISK ASSESSMENT OF EXPOSURE TO PHTHALATE CONGENEERS.</a:t>
            </a:r>
          </a:p>
          <a:p>
            <a:pPr algn="l" rtl="0"/>
            <a:endParaRPr lang="en-US" sz="2000" dirty="0" smtClean="0"/>
          </a:p>
          <a:p>
            <a:pPr algn="l" rtl="0"/>
            <a:r>
              <a:rPr lang="en-US" sz="2000" dirty="0" smtClean="0"/>
              <a:t>Estimating the National Daily Intake (ENDI) as recommended by the criteria of Codex Alim., 2011.</a:t>
            </a:r>
            <a:endParaRPr lang="ar-EG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 smtClean="0">
                <a:solidFill>
                  <a:srgbClr val="FF0000"/>
                </a:solidFill>
              </a:rPr>
              <a:t>OBJECTIVES</a:t>
            </a:r>
            <a:endParaRPr lang="ar-EG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 rtl="0"/>
            <a:r>
              <a:rPr lang="en-US" sz="4400" dirty="0" smtClean="0">
                <a:solidFill>
                  <a:srgbClr val="FF0000"/>
                </a:solidFill>
              </a:rPr>
              <a:t>RESULTS AND </a:t>
            </a:r>
            <a:r>
              <a:rPr lang="en-US" sz="4400" dirty="0" smtClean="0">
                <a:solidFill>
                  <a:srgbClr val="FF0000"/>
                </a:solidFill>
              </a:rPr>
              <a:t>DISCUSSION</a:t>
            </a:r>
            <a:endParaRPr lang="ar-EG" sz="4400" dirty="0">
              <a:solidFill>
                <a:srgbClr val="FF0000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EG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881188" y="2079498"/>
          <a:ext cx="5381624" cy="2699004"/>
        </p:xfrm>
        <a:graphic>
          <a:graphicData uri="http://schemas.openxmlformats.org/drawingml/2006/table">
            <a:tbl>
              <a:tblPr/>
              <a:tblGrid>
                <a:gridCol w="882327"/>
                <a:gridCol w="903925"/>
                <a:gridCol w="1896781"/>
                <a:gridCol w="813723"/>
                <a:gridCol w="884868"/>
              </a:tblGrid>
              <a:tr h="659130"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Phthalate esters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Retention time(Rt)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Regression Curve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Accuracy   (R)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Less Detect.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 concent.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360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DMP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29.10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Y = 1.9 x + 0.3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0.993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25 ng/ ml.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885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DEP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33.22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Y = 3.1 x + 0.4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0.991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25 ng./ ml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885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DBP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40.56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Y = 8.2 x + 1.4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0.989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25 ng./ ml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885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BBP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45.69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Y = 6.3 x + 1.2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0.998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25 ng./ ml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885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DEHP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55.35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Y = 3.6 x + 0.7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0.990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25 ng./ml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885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DOP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58,92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Y = 2.7 x + 0.6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0.988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25 ng./ ml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245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Mean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0.991</a:t>
                      </a:r>
                      <a:r>
                        <a:rPr lang="en-US" sz="1400">
                          <a:latin typeface="Arial"/>
                          <a:ea typeface="Calibri"/>
                          <a:cs typeface="Arial"/>
                        </a:rPr>
                        <a:t>±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0.016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835696" y="764704"/>
            <a:ext cx="5472608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Retention Time, Regression curve, accuracy and less detectable concentrations of 6 phthalate esters</a:t>
            </a:r>
            <a:endParaRPr lang="ar-EG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47875" y="2266950"/>
            <a:ext cx="5048250" cy="23241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195736" y="908720"/>
            <a:ext cx="6147837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retention time (</a:t>
            </a:r>
            <a:r>
              <a:rPr lang="en-US" dirty="0" err="1" smtClean="0">
                <a:solidFill>
                  <a:srgbClr val="FF0000"/>
                </a:solidFill>
              </a:rPr>
              <a:t>Rt</a:t>
            </a:r>
            <a:r>
              <a:rPr lang="en-US" dirty="0" smtClean="0">
                <a:solidFill>
                  <a:srgbClr val="FF0000"/>
                </a:solidFill>
              </a:rPr>
              <a:t>) versus the relative abundance of 6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Phthalates using GC-MS. Injected volume 1 </a:t>
            </a:r>
            <a:r>
              <a:rPr lang="en-US" dirty="0" err="1" smtClean="0">
                <a:solidFill>
                  <a:srgbClr val="FF0000"/>
                </a:solidFill>
              </a:rPr>
              <a:t>ul</a:t>
            </a:r>
            <a:r>
              <a:rPr lang="en-US" dirty="0" smtClean="0">
                <a:solidFill>
                  <a:srgbClr val="FF0000"/>
                </a:solidFill>
              </a:rPr>
              <a:t> containing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25 </a:t>
            </a:r>
            <a:r>
              <a:rPr lang="en-US" dirty="0" err="1" smtClean="0">
                <a:solidFill>
                  <a:srgbClr val="FF0000"/>
                </a:solidFill>
              </a:rPr>
              <a:t>ng</a:t>
            </a:r>
            <a:r>
              <a:rPr lang="en-US" dirty="0" smtClean="0">
                <a:solidFill>
                  <a:srgbClr val="FF0000"/>
                </a:solidFill>
              </a:rPr>
              <a:t> each of DMP, DEP, DBP, BBP, DEHP &amp; DOP</a:t>
            </a:r>
            <a:endParaRPr lang="ar-EG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866265" y="2145792"/>
          <a:ext cx="5411470" cy="2566416"/>
        </p:xfrm>
        <a:graphic>
          <a:graphicData uri="http://schemas.openxmlformats.org/drawingml/2006/table">
            <a:tbl>
              <a:tblPr/>
              <a:tblGrid>
                <a:gridCol w="1012190"/>
                <a:gridCol w="1240155"/>
                <a:gridCol w="747395"/>
                <a:gridCol w="771525"/>
                <a:gridCol w="793115"/>
                <a:gridCol w="847090"/>
              </a:tblGrid>
              <a:tr h="35814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libri"/>
                          <a:ea typeface="Calibri"/>
                          <a:cs typeface="Arial"/>
                        </a:rPr>
                        <a:t>Phthalates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Concentrations (ng./ ul)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E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Av. Ac.%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Av.Pr.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25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50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100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DMP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0.222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0.470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0.910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1.18 %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3.12 %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DEP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0.314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0.612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1.150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2.71  %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3.22 %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DBP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0,266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0.488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libri"/>
                          <a:ea typeface="Calibri"/>
                          <a:cs typeface="Arial"/>
                        </a:rPr>
                        <a:t>0,870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3.10  %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3.74 %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BBP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0.315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0.590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1.100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3.07 %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3.56 %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DEHP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0.360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0.710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1.310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2.96 %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3.02 %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DOP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0.284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0.530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1.101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3.11 %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3.11%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Overall mean </a:t>
                      </a:r>
                      <a:r>
                        <a:rPr lang="en-US" sz="1400">
                          <a:latin typeface="Arial"/>
                          <a:ea typeface="Calibri"/>
                          <a:cs typeface="Arial"/>
                        </a:rPr>
                        <a:t>±</a:t>
                      </a: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 SD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2.69 </a:t>
                      </a:r>
                      <a:r>
                        <a:rPr lang="en-US" sz="1400">
                          <a:latin typeface="Arial"/>
                          <a:ea typeface="Calibri"/>
                          <a:cs typeface="Arial"/>
                        </a:rPr>
                        <a:t>±</a:t>
                      </a: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 0.96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libri"/>
                          <a:ea typeface="Calibri"/>
                          <a:cs typeface="Arial"/>
                        </a:rPr>
                        <a:t>3.29 </a:t>
                      </a:r>
                      <a:r>
                        <a:rPr lang="en-US" sz="1400" dirty="0">
                          <a:latin typeface="Arial"/>
                          <a:ea typeface="Calibri"/>
                          <a:cs typeface="Arial"/>
                        </a:rPr>
                        <a:t>±</a:t>
                      </a:r>
                      <a:r>
                        <a:rPr lang="en-US" sz="1400" dirty="0">
                          <a:latin typeface="Calibri"/>
                          <a:ea typeface="Calibri"/>
                          <a:cs typeface="Arial"/>
                        </a:rPr>
                        <a:t> 0.36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835696" y="1340768"/>
            <a:ext cx="561662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percentages of average of accuracy and average</a:t>
            </a:r>
          </a:p>
          <a:p>
            <a:pPr algn="ctr"/>
            <a:r>
              <a:rPr lang="en-US" dirty="0" smtClean="0">
                <a:solidFill>
                  <a:srgbClr val="FF0000"/>
                </a:solidFill>
              </a:rPr>
              <a:t>Of precision</a:t>
            </a:r>
            <a:endParaRPr lang="ar-EG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866265" y="1956816"/>
          <a:ext cx="5411470" cy="2944368"/>
        </p:xfrm>
        <a:graphic>
          <a:graphicData uri="http://schemas.openxmlformats.org/drawingml/2006/table">
            <a:tbl>
              <a:tblPr/>
              <a:tblGrid>
                <a:gridCol w="1012190"/>
                <a:gridCol w="1240155"/>
                <a:gridCol w="747395"/>
                <a:gridCol w="771525"/>
                <a:gridCol w="793115"/>
                <a:gridCol w="847090"/>
              </a:tblGrid>
              <a:tr h="35814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Phthalates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Concentrations (ng./ ul)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E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Average Recovery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Coeffic. Of Var. 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25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50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100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DMP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84.6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86.5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88.1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86.4 %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4.8 %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DEP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83.7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81.4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84.6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83.2 %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5.3  %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DBP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95.7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96.7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97.1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96.5 %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4.3 %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BBP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96.8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97.4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96.8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97.0 %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3.9 %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DEHP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91.4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95.3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98.4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95.0 %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4.2 %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DOP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83.6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87.1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86.3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85.7 %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4.7 %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Overall mean </a:t>
                      </a:r>
                      <a:r>
                        <a:rPr lang="en-US" sz="1400">
                          <a:latin typeface="Arial"/>
                          <a:ea typeface="Calibri"/>
                          <a:cs typeface="Arial"/>
                        </a:rPr>
                        <a:t>±</a:t>
                      </a: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 SD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90.6 </a:t>
                      </a:r>
                      <a:r>
                        <a:rPr lang="en-US" sz="1400">
                          <a:latin typeface="Arial"/>
                          <a:ea typeface="Calibri"/>
                          <a:cs typeface="Arial"/>
                        </a:rPr>
                        <a:t>±</a:t>
                      </a:r>
                      <a:r>
                        <a:rPr lang="en-US" sz="1400">
                          <a:latin typeface="Calibri"/>
                          <a:ea typeface="Calibri"/>
                          <a:cs typeface="Arial"/>
                        </a:rPr>
                        <a:t> 6.9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libri"/>
                          <a:ea typeface="Calibri"/>
                          <a:cs typeface="Arial"/>
                        </a:rPr>
                        <a:t>4.5    </a:t>
                      </a:r>
                      <a:r>
                        <a:rPr lang="en-US" sz="1400" dirty="0">
                          <a:latin typeface="Arial"/>
                          <a:ea typeface="Calibri"/>
                          <a:cs typeface="Arial"/>
                        </a:rPr>
                        <a:t>±</a:t>
                      </a:r>
                      <a:r>
                        <a:rPr lang="en-US" sz="1400" dirty="0">
                          <a:latin typeface="Calibri"/>
                          <a:ea typeface="Calibri"/>
                          <a:cs typeface="Arial"/>
                        </a:rPr>
                        <a:t> 0.7 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A2B56-2105-4EAE-A80D-AB743AE0BF00}" type="slidenum">
              <a:rPr lang="ar-EG" smtClean="0"/>
              <a:pPr/>
              <a:t>15</a:t>
            </a:fld>
            <a:endParaRPr lang="ar-EG"/>
          </a:p>
        </p:txBody>
      </p:sp>
      <p:sp>
        <p:nvSpPr>
          <p:cNvPr id="4" name="TextBox 3"/>
          <p:cNvSpPr txBox="1"/>
          <p:nvPr/>
        </p:nvSpPr>
        <p:spPr>
          <a:xfrm>
            <a:off x="-85536" y="1124744"/>
            <a:ext cx="922953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 . percentages of recovery of spiked blank water samples. show the</a:t>
            </a:r>
            <a:endParaRPr lang="ar-E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437928" y="1205319"/>
          <a:ext cx="4222304" cy="4127405"/>
        </p:xfrm>
        <a:graphic>
          <a:graphicData uri="http://schemas.openxmlformats.org/drawingml/2006/table">
            <a:tbl>
              <a:tblPr/>
              <a:tblGrid>
                <a:gridCol w="1314700"/>
                <a:gridCol w="328049"/>
                <a:gridCol w="328049"/>
                <a:gridCol w="328049"/>
                <a:gridCol w="328049"/>
                <a:gridCol w="328049"/>
                <a:gridCol w="328049"/>
                <a:gridCol w="328049"/>
                <a:gridCol w="328550"/>
                <a:gridCol w="282711"/>
              </a:tblGrid>
              <a:tr h="580571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Calibri"/>
                          <a:ea typeface="Calibri"/>
                          <a:cs typeface="Arial"/>
                        </a:rPr>
                        <a:t>Phthalate   esters</a:t>
                      </a:r>
                      <a:endParaRPr lang="en-US" sz="9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9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Calibri"/>
                          <a:ea typeface="Calibri"/>
                          <a:cs typeface="Arial"/>
                        </a:rPr>
                        <a:t>Brands</a:t>
                      </a:r>
                      <a:endParaRPr lang="en-US" sz="9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61975" algn="l"/>
                          <a:tab pos="1803400" algn="ctr"/>
                          <a:tab pos="3105150" algn="l"/>
                        </a:tabLst>
                      </a:pPr>
                      <a:r>
                        <a:rPr lang="en-US" sz="1100" b="1" baseline="0" dirty="0" smtClean="0">
                          <a:latin typeface="Calibri"/>
                          <a:ea typeface="Calibri"/>
                          <a:cs typeface="Arial"/>
                        </a:rPr>
                        <a:t>           A                            B            </a:t>
                      </a:r>
                      <a:r>
                        <a:rPr lang="en-US" sz="1100" b="1" dirty="0">
                          <a:latin typeface="Calibri"/>
                          <a:ea typeface="Calibri"/>
                          <a:cs typeface="Arial"/>
                        </a:rPr>
                        <a:t>	</a:t>
                      </a:r>
                      <a:r>
                        <a:rPr lang="en-US" sz="1100" b="1" dirty="0" smtClean="0">
                          <a:latin typeface="Calibri"/>
                          <a:ea typeface="Calibri"/>
                          <a:cs typeface="Arial"/>
                        </a:rPr>
                        <a:t>              C</a:t>
                      </a:r>
                      <a:endParaRPr lang="en-US" sz="90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2925" algn="l"/>
                          <a:tab pos="971550" algn="l"/>
                          <a:tab pos="1352550" algn="l"/>
                          <a:tab pos="1771650" algn="l"/>
                          <a:tab pos="2190750" algn="l"/>
                          <a:tab pos="2609850" algn="l"/>
                          <a:tab pos="3057525" algn="l"/>
                          <a:tab pos="3607435" algn="r"/>
                        </a:tabLst>
                      </a:pPr>
                      <a:r>
                        <a:rPr lang="en-US" sz="1100" b="1" dirty="0" smtClean="0">
                          <a:latin typeface="Calibri"/>
                          <a:ea typeface="Calibri"/>
                          <a:cs typeface="Arial"/>
                        </a:rPr>
                        <a:t>1         3         6       1        3        6        1       3  </a:t>
                      </a:r>
                      <a:r>
                        <a:rPr lang="en-US" sz="1100" b="1" dirty="0">
                          <a:latin typeface="Calibri"/>
                          <a:ea typeface="Calibri"/>
                          <a:cs typeface="Arial"/>
                        </a:rPr>
                        <a:t>	6</a:t>
                      </a:r>
                      <a:endParaRPr lang="en-US" sz="9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EG"/>
                    </a:p>
                  </a:txBody>
                  <a:tcPr/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                 S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DMP        M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                  L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                  S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DEP           M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                   L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                   S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DBP           M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                  L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                  S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BBP            M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                   L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926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                   S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-++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--+</a:t>
                      </a:r>
                      <a:endParaRPr lang="en-US" sz="9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DEHP          M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--+</a:t>
                      </a:r>
                      <a:endParaRPr lang="en-US" sz="9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Arial"/>
                        </a:rPr>
                        <a:t>--+</a:t>
                      </a:r>
                      <a:endParaRPr lang="en-US" sz="9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                    L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                    S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--+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--+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DOP             M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--+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                     L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Calibri"/>
                          <a:ea typeface="Calibri"/>
                          <a:cs typeface="Arial"/>
                        </a:rPr>
                        <a:t>---</a:t>
                      </a:r>
                      <a:endParaRPr lang="en-US" sz="9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A2B56-2105-4EAE-A80D-AB743AE0BF00}" type="slidenum">
              <a:rPr lang="ar-EG" smtClean="0"/>
              <a:pPr/>
              <a:t>16</a:t>
            </a:fld>
            <a:endParaRPr lang="ar-EG"/>
          </a:p>
        </p:txBody>
      </p:sp>
      <p:sp>
        <p:nvSpPr>
          <p:cNvPr id="8" name="TextBox 7"/>
          <p:cNvSpPr txBox="1"/>
          <p:nvPr/>
        </p:nvSpPr>
        <p:spPr>
          <a:xfrm>
            <a:off x="467544" y="476672"/>
            <a:ext cx="792088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Phthalate residues in 3 bottled water brand with 3 sizes</a:t>
            </a:r>
          </a:p>
          <a:p>
            <a:pPr algn="ctr"/>
            <a:r>
              <a:rPr lang="en-US" dirty="0" smtClean="0">
                <a:solidFill>
                  <a:srgbClr val="FF0000"/>
                </a:solidFill>
              </a:rPr>
              <a:t>At 3 different intervals.</a:t>
            </a:r>
            <a:endParaRPr lang="ar-EG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/>
          </a:bodyPr>
          <a:lstStyle/>
          <a:p>
            <a:pPr algn="just" rtl="0"/>
            <a:r>
              <a:rPr lang="en-US" dirty="0" smtClean="0"/>
              <a:t>Although, the presented data showed negligible levels of phthalates-contamination with no significant occurrence in bottled drinking water, there is an urgent need to; firstly, develop more reliable and validated methods of analysis suites the different matrices of foods</a:t>
            </a:r>
          </a:p>
          <a:p>
            <a:pPr algn="l" rtl="0"/>
            <a:endParaRPr lang="ar-E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CONCLUSION</a:t>
            </a:r>
            <a:endParaRPr lang="ar-EG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1700808"/>
            <a:ext cx="8147248" cy="4306483"/>
          </a:xfrm>
        </p:spPr>
        <p:txBody>
          <a:bodyPr/>
          <a:lstStyle/>
          <a:p>
            <a:pPr algn="just" rtl="0"/>
            <a:r>
              <a:rPr lang="en-US" dirty="0" smtClean="0"/>
              <a:t> Secondly, to determine and establish the relation between the concentration of the released phthalates, temperature and storage time of packaged foods during their shelf life..</a:t>
            </a:r>
            <a:endParaRPr lang="ar-E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CONCLUSION</a:t>
            </a:r>
            <a:endParaRPr lang="ar-EG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11560" y="2132856"/>
            <a:ext cx="8075240" cy="3874435"/>
          </a:xfrm>
        </p:spPr>
        <p:txBody>
          <a:bodyPr/>
          <a:lstStyle/>
          <a:p>
            <a:pPr algn="just" rtl="0"/>
            <a:r>
              <a:rPr lang="en-US" dirty="0" smtClean="0"/>
              <a:t>Thirdly, to initiate extensive studies of risk assessment dealing with phthalate(s) hazards and considering the unavoidable  </a:t>
            </a:r>
            <a:r>
              <a:rPr lang="en-US" dirty="0" smtClean="0">
                <a:solidFill>
                  <a:srgbClr val="FF0000"/>
                </a:solidFill>
              </a:rPr>
              <a:t>multi-sources</a:t>
            </a:r>
            <a:r>
              <a:rPr lang="en-US" dirty="0" smtClean="0"/>
              <a:t> of exposure to such hazards</a:t>
            </a:r>
            <a:endParaRPr lang="ar-E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0" dirty="0" smtClean="0">
                <a:solidFill>
                  <a:srgbClr val="FF0000"/>
                </a:solidFill>
              </a:rPr>
              <a:t>CONCLUSION</a:t>
            </a:r>
            <a:endParaRPr lang="ar-EG" b="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32790-2B33-451A-9EBE-E7FF93ED7C2C}" type="slidenum">
              <a:rPr lang="ar-SA"/>
              <a:pPr/>
              <a:t>20</a:t>
            </a:fld>
            <a:endParaRPr lang="en-US"/>
          </a:p>
        </p:txBody>
      </p:sp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838200"/>
            <a:ext cx="8229600" cy="4530725"/>
          </a:xfrm>
        </p:spPr>
        <p:txBody>
          <a:bodyPr/>
          <a:lstStyle/>
          <a:p>
            <a:endParaRPr lang="en-US"/>
          </a:p>
          <a:p>
            <a:pPr algn="ctr">
              <a:buFont typeface="Wingdings" pitchFamily="2" charset="2"/>
              <a:buNone/>
            </a:pPr>
            <a:r>
              <a:rPr lang="en-US" sz="8800" b="1">
                <a:latin typeface="Bookman Old Style" pitchFamily="18" charset="0"/>
                <a:ea typeface="Arial Unicode MS" pitchFamily="34" charset="-128"/>
                <a:cs typeface="Arial Unicode MS" pitchFamily="34" charset="-128"/>
              </a:rPr>
              <a:t>Thank you</a:t>
            </a:r>
          </a:p>
          <a:p>
            <a:pPr algn="ctr">
              <a:buFont typeface="Wingdings" pitchFamily="2" charset="2"/>
              <a:buNone/>
            </a:pPr>
            <a:endParaRPr lang="en-US" sz="4400" b="1">
              <a:solidFill>
                <a:srgbClr val="00FF00"/>
              </a:solidFill>
              <a:latin typeface="Bookman Old Style" pitchFamily="18" charset="0"/>
              <a:ea typeface="Arial Unicode MS" pitchFamily="34" charset="-128"/>
              <a:cs typeface="Arial Unicode MS" pitchFamily="34" charset="-128"/>
            </a:endParaRPr>
          </a:p>
          <a:p>
            <a:pPr algn="ctr">
              <a:buFont typeface="Wingdings" pitchFamily="2" charset="2"/>
              <a:buNone/>
            </a:pPr>
            <a:endParaRPr lang="en-US" sz="4000" b="1">
              <a:solidFill>
                <a:srgbClr val="00FF00"/>
              </a:solidFill>
              <a:effectLst/>
            </a:endParaRPr>
          </a:p>
        </p:txBody>
      </p:sp>
      <p:sp>
        <p:nvSpPr>
          <p:cNvPr id="166916" name="WordArt 4"/>
          <p:cNvSpPr>
            <a:spLocks noChangeArrowheads="1" noChangeShapeType="1" noTextEdit="1"/>
          </p:cNvSpPr>
          <p:nvPr/>
        </p:nvSpPr>
        <p:spPr bwMode="auto">
          <a:xfrm>
            <a:off x="2266950" y="4306888"/>
            <a:ext cx="4610100" cy="6477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75241" dir="17637749" algn="ctr" rotWithShape="0">
                    <a:srgbClr val="0000FF">
                      <a:alpha val="50000"/>
                    </a:srgbClr>
                  </a:outerShdw>
                </a:effectLst>
                <a:latin typeface="Arial Black"/>
              </a:rPr>
              <a:t>Prof.Dr</a:t>
            </a:r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75241" dir="17637749" algn="ctr" rotWithShape="0">
                    <a:srgbClr val="0000FF">
                      <a:alpha val="50000"/>
                    </a:srgbClr>
                  </a:outerShdw>
                </a:effectLst>
                <a:latin typeface="Arial Black"/>
              </a:rPr>
              <a:t>. </a:t>
            </a:r>
            <a:r>
              <a:rPr lang="en-US" sz="3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75241" dir="17637749" algn="ctr" rotWithShape="0">
                    <a:srgbClr val="0000FF">
                      <a:alpha val="50000"/>
                    </a:srgbClr>
                  </a:outerShdw>
                </a:effectLst>
                <a:latin typeface="Arial Black"/>
              </a:rPr>
              <a:t>Magdy</a:t>
            </a:r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75241" dir="17637749" algn="ctr" rotWithShape="0">
                    <a:srgbClr val="0000FF">
                      <a:alpha val="50000"/>
                    </a:srgbClr>
                  </a:outerShdw>
                </a:effectLst>
                <a:latin typeface="Arial Black"/>
              </a:rPr>
              <a:t> M. </a:t>
            </a:r>
            <a:r>
              <a:rPr lang="en-US" sz="3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75241" dir="17637749" algn="ctr" rotWithShape="0">
                    <a:srgbClr val="0000FF">
                      <a:alpha val="50000"/>
                    </a:srgbClr>
                  </a:outerShdw>
                </a:effectLst>
                <a:latin typeface="Arial Black"/>
              </a:rPr>
              <a:t>Saad</a:t>
            </a:r>
            <a:endParaRPr lang="ar-EG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75241" dir="17637749" algn="ctr" rotWithShape="0">
                  <a:srgbClr val="0000FF">
                    <a:alpha val="5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669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641</TotalTime>
  <Words>1146</Words>
  <Application>Microsoft Office PowerPoint</Application>
  <PresentationFormat>On-screen Show (4:3)</PresentationFormat>
  <Paragraphs>409</Paragraphs>
  <Slides>20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Concourse</vt:lpstr>
      <vt:lpstr>PHTHALATES RELEASED FROM PLASTIC BOTTLES TO INNER DRINKING WATER WHICH THREATEN FOOD SAFETY</vt:lpstr>
      <vt:lpstr>INTRODUCTION  &amp; SCIENTIFIC BACKGROUND</vt:lpstr>
      <vt:lpstr>NATURE &amp; EXPOSURE </vt:lpstr>
      <vt:lpstr>NATURE &amp; EXPOSURE</vt:lpstr>
      <vt:lpstr>OCCUREENCE ANDTYPE OF FOOD</vt:lpstr>
      <vt:lpstr>EXPOSURE TO PHTHALTES</vt:lpstr>
      <vt:lpstr>PHTHALATES MANAGING RISKS</vt:lpstr>
      <vt:lpstr>SUCEPTIBLE POPULATION</vt:lpstr>
      <vt:lpstr>OBJECTIVES</vt:lpstr>
      <vt:lpstr>OBJECTIVES</vt:lpstr>
      <vt:lpstr>RESULTS AND DISCUSSION</vt:lpstr>
      <vt:lpstr>Slide 12</vt:lpstr>
      <vt:lpstr>Slide 13</vt:lpstr>
      <vt:lpstr>Slide 14</vt:lpstr>
      <vt:lpstr>Slide 15</vt:lpstr>
      <vt:lpstr>Slide 16</vt:lpstr>
      <vt:lpstr>CONCLUSION</vt:lpstr>
      <vt:lpstr>CONCLUSION</vt:lpstr>
      <vt:lpstr>CONCLUSION</vt:lpstr>
      <vt:lpstr>Slide 20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RISK ASSESSMENT OF EXPOSURE TO  PHTHALATE CONTAMINATED FOODS. 2013 - 2016</dc:title>
  <dc:creator>dell</dc:creator>
  <cp:lastModifiedBy>dell</cp:lastModifiedBy>
  <cp:revision>74</cp:revision>
  <cp:lastPrinted>1601-01-01T00:00:00Z</cp:lastPrinted>
  <dcterms:created xsi:type="dcterms:W3CDTF">2014-10-13T11:01:39Z</dcterms:created>
  <dcterms:modified xsi:type="dcterms:W3CDTF">2015-08-15T13:14:18Z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TC010721231033</vt:lpwstr>
  </property>
</Properties>
</file>